
<file path=[Content_Types].xml><?xml version="1.0" encoding="utf-8"?>
<Types xmlns="http://schemas.openxmlformats.org/package/2006/content-types">
  <Default Extension="xml" ContentType="application/xml"/>
  <Default Extension="xls" ContentType="application/vnd.ms-exce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embeddings/oleObject3.bin" ContentType="application/vnd.openxmlformats-officedocument.oleObject"/>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Microsoft_Equation1.bin" ContentType="application/vnd.openxmlformats-officedocument.oleObject"/>
  <Override PartName="/ppt/embeddings/oleObject6.bin" ContentType="application/vnd.openxmlformats-officedocument.oleObject"/>
  <Override PartName="/ppt/notesSlides/notesSlide48.xml" ContentType="application/vnd.openxmlformats-officedocument.presentationml.notesSlide+xml"/>
  <Override PartName="/ppt/notesSlides/notesSlide49.xml" ContentType="application/vnd.openxmlformats-officedocument.presentationml.notesSlide+xml"/>
  <Override PartName="/ppt/embeddings/oleObject7.bin" ContentType="application/vnd.openxmlformats-officedocument.oleObject"/>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embeddings/oleObject8.bin" ContentType="application/vnd.openxmlformats-officedocument.oleObject"/>
  <Override PartName="/ppt/notesSlides/notesSlide76.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embeddings/oleObject11.bin" ContentType="application/vnd.openxmlformats-officedocument.oleObject"/>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embeddings/oleObject12.bin" ContentType="application/vnd.openxmlformats-officedocument.oleObject"/>
  <Override PartName="/ppt/embeddings/Microsoft_Equation2.bin" ContentType="application/vnd.openxmlformats-officedocument.oleObject"/>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embeddings/oleObject13.bin" ContentType="application/vnd.openxmlformats-officedocument.oleObject"/>
  <Override PartName="/ppt/notesSlides/notesSlide92.xml" ContentType="application/vnd.openxmlformats-officedocument.presentationml.notesSlide+xml"/>
  <Override PartName="/ppt/embeddings/oleObject14.bin" ContentType="application/vnd.openxmlformats-officedocument.oleObject"/>
  <Override PartName="/ppt/notesSlides/notesSlide93.xml" ContentType="application/vnd.openxmlformats-officedocument.presentationml.notesSlide+xml"/>
  <Override PartName="/ppt/notesSlides/notesSlide94.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notesSlides/notesSlide95.xml" ContentType="application/vnd.openxmlformats-officedocument.presentationml.notesSlide+xml"/>
  <Override PartName="/ppt/embeddings/oleObject17.bin" ContentType="application/vnd.openxmlformats-officedocument.oleObject"/>
  <Override PartName="/ppt/embeddings/Microsoft_Equation3.bin" ContentType="application/vnd.openxmlformats-officedocument.oleObject"/>
  <Override PartName="/ppt/embeddings/oleObject18.bin" ContentType="application/vnd.openxmlformats-officedocument.oleObject"/>
  <Override PartName="/ppt/notesSlides/notesSlide96.xml" ContentType="application/vnd.openxmlformats-officedocument.presentationml.notesSlide+xml"/>
  <Override PartName="/ppt/notesSlides/notesSlide97.xml" ContentType="application/vnd.openxmlformats-officedocument.presentationml.notesSlide+xml"/>
  <Override PartName="/ppt/embeddings/oleObject19.bin" ContentType="application/vnd.openxmlformats-officedocument.oleObject"/>
  <Override PartName="/ppt/embeddings/oleObject20.bin" ContentType="application/vnd.openxmlformats-officedocument.oleObject"/>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embeddings/oleObject21.bin" ContentType="application/vnd.openxmlformats-officedocument.oleObject"/>
  <Override PartName="/ppt/embeddings/Microsoft_Equation4.bin" ContentType="application/vnd.openxmlformats-officedocument.oleObject"/>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embeddings/oleObject22.bin" ContentType="application/vnd.openxmlformats-officedocument.oleObject"/>
  <Override PartName="/ppt/embeddings/oleObject23.bin" ContentType="application/vnd.openxmlformats-officedocument.oleObject"/>
  <Override PartName="/ppt/notesSlides/notesSlide108.xml" ContentType="application/vnd.openxmlformats-officedocument.presentationml.notesSlide+xml"/>
  <Override PartName="/ppt/embeddings/oleObject24.bin" ContentType="application/vnd.openxmlformats-officedocument.oleObject"/>
  <Override PartName="/ppt/notesSlides/notesSlide109.xml" ContentType="application/vnd.openxmlformats-officedocument.presentationml.notesSlide+xml"/>
  <Override PartName="/ppt/embeddings/oleObject25.bin" ContentType="application/vnd.openxmlformats-officedocument.oleObject"/>
  <Override PartName="/ppt/notesSlides/notesSlide110.xml" ContentType="application/vnd.openxmlformats-officedocument.presentationml.notesSlide+xml"/>
  <Override PartName="/ppt/notesSlides/notesSlide111.xml" ContentType="application/vnd.openxmlformats-officedocument.presentationml.notesSlide+xml"/>
  <Override PartName="/ppt/embeddings/oleObject26.bin" ContentType="application/vnd.openxmlformats-officedocument.oleObject"/>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embeddings/oleObject27.bin" ContentType="application/vnd.openxmlformats-officedocument.oleObject"/>
  <Override PartName="/ppt/embeddings/Microsoft_Equation5.bin" ContentType="application/vnd.openxmlformats-officedocument.oleObject"/>
  <Override PartName="/ppt/notesSlides/notesSlide116.xml" ContentType="application/vnd.openxmlformats-officedocument.presentationml.notesSlide+xml"/>
  <Override PartName="/ppt/embeddings/oleObject28.bin" ContentType="application/vnd.openxmlformats-officedocument.oleObject"/>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embeddings/oleObject29.bin" ContentType="application/vnd.openxmlformats-officedocument.oleObject"/>
  <Override PartName="/ppt/embeddings/oleObject30.bin" ContentType="application/vnd.openxmlformats-officedocument.oleObject"/>
  <Override PartName="/ppt/notesSlides/notesSlide120.xml" ContentType="application/vnd.openxmlformats-officedocument.presentationml.notesSlide+xml"/>
  <Override PartName="/ppt/embeddings/oleObject31.bin" ContentType="application/vnd.openxmlformats-officedocument.oleObject"/>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embeddings/oleObject32.bin" ContentType="application/vnd.openxmlformats-officedocument.oleObject"/>
  <Override PartName="/ppt/notesSlides/notesSlide131.xml" ContentType="application/vnd.openxmlformats-officedocument.presentationml.notesSlide+xml"/>
  <Override PartName="/ppt/embeddings/oleObject33.bin" ContentType="application/vnd.openxmlformats-officedocument.oleObject"/>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embeddings/oleObject34.bin" ContentType="application/vnd.openxmlformats-officedocument.oleObject"/>
  <Override PartName="/ppt/notesSlides/notesSlide137.xml" ContentType="application/vnd.openxmlformats-officedocument.presentationml.notesSlide+xml"/>
  <Override PartName="/ppt/embeddings/oleObject35.bin" ContentType="application/vnd.openxmlformats-officedocument.oleObject"/>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embeddings/oleObject39.bin" ContentType="application/vnd.openxmlformats-officedocument.oleObject"/>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embeddings/oleObject40.bin" ContentType="application/vnd.openxmlformats-officedocument.oleObject"/>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embeddings/oleObject41.bin" ContentType="application/vnd.openxmlformats-officedocument.oleObject"/>
  <Override PartName="/ppt/notesSlides/notesSlide174.xml" ContentType="application/vnd.openxmlformats-officedocument.presentationml.notesSlide+xml"/>
  <Override PartName="/ppt/notesSlides/notesSlide175.xml" ContentType="application/vnd.openxmlformats-officedocument.presentationml.notesSlide+xml"/>
  <Override PartName="/ppt/embeddings/oleObject42.bin" ContentType="application/vnd.openxmlformats-officedocument.oleObject"/>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embeddings/oleObject43.bin" ContentType="application/vnd.openxmlformats-officedocument.oleObject"/>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embeddings/oleObject44.bin" ContentType="application/vnd.openxmlformats-officedocument.oleObject"/>
  <Override PartName="/ppt/notesSlides/notesSlide183.xml" ContentType="application/vnd.openxmlformats-officedocument.presentationml.notesSlide+xml"/>
  <Override PartName="/ppt/embeddings/oleObject45.bin" ContentType="application/vnd.openxmlformats-officedocument.oleObject"/>
  <Override PartName="/ppt/notesSlides/notesSlide184.xml" ContentType="application/vnd.openxmlformats-officedocument.presentationml.notesSlide+xml"/>
  <Override PartName="/ppt/notesSlides/notesSlide185.xml" ContentType="application/vnd.openxmlformats-officedocument.presentationml.notesSlide+xml"/>
  <Override PartName="/ppt/embeddings/oleObject46.bin" ContentType="application/vnd.openxmlformats-officedocument.oleObject"/>
  <Override PartName="/ppt/notesSlides/notesSlide186.xml" ContentType="application/vnd.openxmlformats-officedocument.presentationml.notesSlide+xml"/>
  <Override PartName="/ppt/notesSlides/notesSlide187.xml" ContentType="application/vnd.openxmlformats-officedocument.presentationml.notesSlide+xml"/>
  <Override PartName="/ppt/embeddings/oleObject47.bin" ContentType="application/vnd.openxmlformats-officedocument.oleObject"/>
  <Override PartName="/ppt/notesSlides/notesSlide188.xml" ContentType="application/vnd.openxmlformats-officedocument.presentationml.notesSlide+xml"/>
  <Override PartName="/ppt/notesSlides/notesSlide189.xml" ContentType="application/vnd.openxmlformats-officedocument.presentationml.notesSlide+xml"/>
  <Override PartName="/ppt/embeddings/oleObject48.bin" ContentType="application/vnd.openxmlformats-officedocument.oleObject"/>
  <Override PartName="/ppt/embeddings/Microsoft_Equation7.bin" ContentType="application/vnd.openxmlformats-officedocument.oleObject"/>
  <Override PartName="/ppt/embeddings/oleObject49.bin" ContentType="application/vnd.openxmlformats-officedocument.oleObject"/>
  <Override PartName="/ppt/embeddings/Microsoft_Equation8.bin" ContentType="application/vnd.openxmlformats-officedocument.oleObject"/>
  <Override PartName="/ppt/notesSlides/notesSlide190.xml" ContentType="application/vnd.openxmlformats-officedocument.presentationml.notesSlide+xml"/>
  <Override PartName="/ppt/embeddings/oleObject50.bin" ContentType="application/vnd.openxmlformats-officedocument.oleObject"/>
  <Override PartName="/ppt/embeddings/Microsoft_Equation9.bin" ContentType="application/vnd.openxmlformats-officedocument.oleObject"/>
  <Override PartName="/ppt/notesSlides/notesSlide191.xml" ContentType="application/vnd.openxmlformats-officedocument.presentationml.notesSlide+xml"/>
  <Override PartName="/ppt/notesSlides/notesSlide192.xml" ContentType="application/vnd.openxmlformats-officedocument.presentationml.notesSlide+xml"/>
  <Override PartName="/ppt/embeddings/oleObject51.bin" ContentType="application/vnd.openxmlformats-officedocument.oleObject"/>
  <Override PartName="/ppt/embeddings/Microsoft_Equation10.bin" ContentType="application/vnd.openxmlformats-officedocument.oleObject"/>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embeddings/oleObject52.bin" ContentType="application/vnd.openxmlformats-officedocument.oleObject"/>
  <Override PartName="/ppt/notesSlides/notesSlide197.xml" ContentType="application/vnd.openxmlformats-officedocument.presentationml.notesSlide+xml"/>
  <Override PartName="/ppt/embeddings/oleObject53.bin" ContentType="application/vnd.openxmlformats-officedocument.oleObject"/>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embeddings/oleObject54.bin" ContentType="application/vnd.openxmlformats-officedocument.oleObject"/>
  <Override PartName="/ppt/notesSlides/notesSlide202.xml" ContentType="application/vnd.openxmlformats-officedocument.presentationml.notesSlide+xml"/>
  <Override PartName="/ppt/embeddings/oleObject55.bin" ContentType="application/vnd.openxmlformats-officedocument.oleObject"/>
  <Override PartName="/ppt/embeddings/oleObject56.bin" ContentType="application/vnd.openxmlformats-officedocument.oleObject"/>
  <Override PartName="/ppt/notesSlides/notesSlide203.xml" ContentType="application/vnd.openxmlformats-officedocument.presentationml.notesSlide+xml"/>
  <Override PartName="/ppt/embeddings/oleObject57.bin" ContentType="application/vnd.openxmlformats-officedocument.oleObject"/>
  <Override PartName="/ppt/notesSlides/notesSlide204.xml" ContentType="application/vnd.openxmlformats-officedocument.presentationml.notesSlide+xml"/>
  <Override PartName="/ppt/embeddings/oleObject58.bin" ContentType="application/vnd.openxmlformats-officedocument.oleObject"/>
  <Override PartName="/ppt/notesSlides/notesSlide205.xml" ContentType="application/vnd.openxmlformats-officedocument.presentationml.notesSlide+xml"/>
  <Override PartName="/ppt/notesSlides/notesSlide206.xml" ContentType="application/vnd.openxmlformats-officedocument.presentationml.notesSlide+xml"/>
  <Override PartName="/ppt/embeddings/oleObject59.bin" ContentType="application/vnd.openxmlformats-officedocument.oleObject"/>
  <Override PartName="/ppt/notesSlides/notesSlide207.xml" ContentType="application/vnd.openxmlformats-officedocument.presentationml.notesSlide+xml"/>
  <Override PartName="/ppt/embeddings/oleObject60.bin" ContentType="application/vnd.openxmlformats-officedocument.oleObject"/>
  <Override PartName="/ppt/notesSlides/notesSlide208.xml" ContentType="application/vnd.openxmlformats-officedocument.presentationml.notesSlide+xml"/>
  <Override PartName="/ppt/notesSlides/notesSlide20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embeddings/oleObject61.bin" ContentType="application/vnd.openxmlformats-officedocument.oleObject"/>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embeddings/oleObject62.bin" ContentType="application/vnd.openxmlformats-officedocument.oleObject"/>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32.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238.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embeddings/oleObject63.bin" ContentType="application/vnd.openxmlformats-officedocument.oleObject"/>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comments/comment1.xml" ContentType="application/vnd.openxmlformats-officedocument.presentationml.comments+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embeddings/oleObject64.bin" ContentType="application/vnd.openxmlformats-officedocument.oleObject"/>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embeddings/oleObject65.bin" ContentType="application/vnd.openxmlformats-officedocument.oleObject"/>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embeddings/oleObject66.bin" ContentType="application/vnd.openxmlformats-officedocument.oleObject"/>
  <Override PartName="/ppt/embeddings/Microsoft_Equation12.bin" ContentType="application/vnd.openxmlformats-officedocument.oleObject"/>
  <Override PartName="/ppt/embeddings/oleObject67.bin" ContentType="application/vnd.openxmlformats-officedocument.oleObject"/>
  <Override PartName="/ppt/embeddings/Microsoft_Equation13.bin" ContentType="application/vnd.openxmlformats-officedocument.oleObject"/>
  <Override PartName="/ppt/notesSlides/notesSlide283.xml" ContentType="application/vnd.openxmlformats-officedocument.presentationml.notesSlide+xml"/>
  <Override PartName="/ppt/embeddings/oleObject68.bin" ContentType="application/vnd.openxmlformats-officedocument.oleObject"/>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embeddings/oleObject69.bin" ContentType="application/vnd.openxmlformats-officedocument.oleObject"/>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95"/>
  </p:notesMasterIdLst>
  <p:handoutMasterIdLst>
    <p:handoutMasterId r:id="rId296"/>
  </p:handoutMasterIdLst>
  <p:sldIdLst>
    <p:sldId id="256" r:id="rId2"/>
    <p:sldId id="258" r:id="rId3"/>
    <p:sldId id="274" r:id="rId4"/>
    <p:sldId id="912" r:id="rId5"/>
    <p:sldId id="287" r:id="rId6"/>
    <p:sldId id="290" r:id="rId7"/>
    <p:sldId id="291" r:id="rId8"/>
    <p:sldId id="298" r:id="rId9"/>
    <p:sldId id="302" r:id="rId10"/>
    <p:sldId id="307" r:id="rId11"/>
    <p:sldId id="308" r:id="rId12"/>
    <p:sldId id="309" r:id="rId13"/>
    <p:sldId id="310" r:id="rId14"/>
    <p:sldId id="915" r:id="rId15"/>
    <p:sldId id="311" r:id="rId16"/>
    <p:sldId id="328" r:id="rId17"/>
    <p:sldId id="329" r:id="rId18"/>
    <p:sldId id="330" r:id="rId19"/>
    <p:sldId id="343" r:id="rId20"/>
    <p:sldId id="927" r:id="rId21"/>
    <p:sldId id="897" r:id="rId22"/>
    <p:sldId id="914" r:id="rId23"/>
    <p:sldId id="346" r:id="rId24"/>
    <p:sldId id="347" r:id="rId25"/>
    <p:sldId id="348" r:id="rId26"/>
    <p:sldId id="349" r:id="rId27"/>
    <p:sldId id="369" r:id="rId28"/>
    <p:sldId id="368" r:id="rId29"/>
    <p:sldId id="370" r:id="rId30"/>
    <p:sldId id="363" r:id="rId31"/>
    <p:sldId id="917" r:id="rId32"/>
    <p:sldId id="371" r:id="rId33"/>
    <p:sldId id="373" r:id="rId34"/>
    <p:sldId id="374" r:id="rId35"/>
    <p:sldId id="376" r:id="rId36"/>
    <p:sldId id="899" r:id="rId37"/>
    <p:sldId id="918" r:id="rId38"/>
    <p:sldId id="378" r:id="rId39"/>
    <p:sldId id="379" r:id="rId40"/>
    <p:sldId id="380" r:id="rId41"/>
    <p:sldId id="382" r:id="rId42"/>
    <p:sldId id="383" r:id="rId43"/>
    <p:sldId id="384" r:id="rId44"/>
    <p:sldId id="386" r:id="rId45"/>
    <p:sldId id="387" r:id="rId46"/>
    <p:sldId id="388" r:id="rId47"/>
    <p:sldId id="389" r:id="rId48"/>
    <p:sldId id="393" r:id="rId49"/>
    <p:sldId id="397" r:id="rId50"/>
    <p:sldId id="905" r:id="rId51"/>
    <p:sldId id="940" r:id="rId52"/>
    <p:sldId id="907" r:id="rId53"/>
    <p:sldId id="919" r:id="rId54"/>
    <p:sldId id="394" r:id="rId55"/>
    <p:sldId id="896" r:id="rId56"/>
    <p:sldId id="392" r:id="rId57"/>
    <p:sldId id="913" r:id="rId58"/>
    <p:sldId id="908" r:id="rId59"/>
    <p:sldId id="398" r:id="rId60"/>
    <p:sldId id="399" r:id="rId61"/>
    <p:sldId id="401" r:id="rId62"/>
    <p:sldId id="402" r:id="rId63"/>
    <p:sldId id="403" r:id="rId64"/>
    <p:sldId id="405" r:id="rId65"/>
    <p:sldId id="408" r:id="rId66"/>
    <p:sldId id="409" r:id="rId67"/>
    <p:sldId id="410" r:id="rId68"/>
    <p:sldId id="412" r:id="rId69"/>
    <p:sldId id="413" r:id="rId70"/>
    <p:sldId id="414" r:id="rId71"/>
    <p:sldId id="415" r:id="rId72"/>
    <p:sldId id="416" r:id="rId73"/>
    <p:sldId id="417" r:id="rId74"/>
    <p:sldId id="419" r:id="rId75"/>
    <p:sldId id="420" r:id="rId76"/>
    <p:sldId id="422" r:id="rId77"/>
    <p:sldId id="424" r:id="rId78"/>
    <p:sldId id="425" r:id="rId79"/>
    <p:sldId id="427" r:id="rId80"/>
    <p:sldId id="428" r:id="rId81"/>
    <p:sldId id="429" r:id="rId82"/>
    <p:sldId id="431" r:id="rId83"/>
    <p:sldId id="433" r:id="rId84"/>
    <p:sldId id="434" r:id="rId85"/>
    <p:sldId id="435" r:id="rId86"/>
    <p:sldId id="440" r:id="rId87"/>
    <p:sldId id="920" r:id="rId88"/>
    <p:sldId id="921" r:id="rId89"/>
    <p:sldId id="903" r:id="rId90"/>
    <p:sldId id="939" r:id="rId91"/>
    <p:sldId id="922" r:id="rId92"/>
    <p:sldId id="923" r:id="rId93"/>
    <p:sldId id="444" r:id="rId94"/>
    <p:sldId id="445" r:id="rId95"/>
    <p:sldId id="446" r:id="rId96"/>
    <p:sldId id="447" r:id="rId97"/>
    <p:sldId id="924" r:id="rId98"/>
    <p:sldId id="449" r:id="rId99"/>
    <p:sldId id="450" r:id="rId100"/>
    <p:sldId id="451" r:id="rId101"/>
    <p:sldId id="454" r:id="rId102"/>
    <p:sldId id="455" r:id="rId103"/>
    <p:sldId id="456" r:id="rId104"/>
    <p:sldId id="457" r:id="rId105"/>
    <p:sldId id="458" r:id="rId106"/>
    <p:sldId id="459" r:id="rId107"/>
    <p:sldId id="925" r:id="rId108"/>
    <p:sldId id="460" r:id="rId109"/>
    <p:sldId id="461" r:id="rId110"/>
    <p:sldId id="462" r:id="rId111"/>
    <p:sldId id="463" r:id="rId112"/>
    <p:sldId id="465" r:id="rId113"/>
    <p:sldId id="466" r:id="rId114"/>
    <p:sldId id="468" r:id="rId115"/>
    <p:sldId id="470" r:id="rId116"/>
    <p:sldId id="472" r:id="rId117"/>
    <p:sldId id="473" r:id="rId118"/>
    <p:sldId id="474" r:id="rId119"/>
    <p:sldId id="476" r:id="rId120"/>
    <p:sldId id="926" r:id="rId121"/>
    <p:sldId id="479" r:id="rId122"/>
    <p:sldId id="480" r:id="rId123"/>
    <p:sldId id="481" r:id="rId124"/>
    <p:sldId id="482" r:id="rId125"/>
    <p:sldId id="483" r:id="rId126"/>
    <p:sldId id="484" r:id="rId127"/>
    <p:sldId id="485" r:id="rId128"/>
    <p:sldId id="488" r:id="rId129"/>
    <p:sldId id="489" r:id="rId130"/>
    <p:sldId id="495" r:id="rId131"/>
    <p:sldId id="496" r:id="rId132"/>
    <p:sldId id="497" r:id="rId133"/>
    <p:sldId id="498" r:id="rId134"/>
    <p:sldId id="499" r:id="rId135"/>
    <p:sldId id="500" r:id="rId136"/>
    <p:sldId id="501" r:id="rId137"/>
    <p:sldId id="502" r:id="rId138"/>
    <p:sldId id="503" r:id="rId139"/>
    <p:sldId id="504" r:id="rId140"/>
    <p:sldId id="510" r:id="rId141"/>
    <p:sldId id="516" r:id="rId142"/>
    <p:sldId id="517" r:id="rId143"/>
    <p:sldId id="518" r:id="rId144"/>
    <p:sldId id="519" r:id="rId145"/>
    <p:sldId id="520" r:id="rId146"/>
    <p:sldId id="521" r:id="rId147"/>
    <p:sldId id="522" r:id="rId148"/>
    <p:sldId id="523" r:id="rId149"/>
    <p:sldId id="524" r:id="rId150"/>
    <p:sldId id="527" r:id="rId151"/>
    <p:sldId id="528" r:id="rId152"/>
    <p:sldId id="529" r:id="rId153"/>
    <p:sldId id="530" r:id="rId154"/>
    <p:sldId id="531" r:id="rId155"/>
    <p:sldId id="532" r:id="rId156"/>
    <p:sldId id="533" r:id="rId157"/>
    <p:sldId id="937" r:id="rId158"/>
    <p:sldId id="938" r:id="rId159"/>
    <p:sldId id="579" r:id="rId160"/>
    <p:sldId id="620" r:id="rId161"/>
    <p:sldId id="621" r:id="rId162"/>
    <p:sldId id="622" r:id="rId163"/>
    <p:sldId id="624" r:id="rId164"/>
    <p:sldId id="628" r:id="rId165"/>
    <p:sldId id="629" r:id="rId166"/>
    <p:sldId id="648" r:id="rId167"/>
    <p:sldId id="941" r:id="rId168"/>
    <p:sldId id="650" r:id="rId169"/>
    <p:sldId id="651" r:id="rId170"/>
    <p:sldId id="652" r:id="rId171"/>
    <p:sldId id="662" r:id="rId172"/>
    <p:sldId id="663" r:id="rId173"/>
    <p:sldId id="667" r:id="rId174"/>
    <p:sldId id="668" r:id="rId175"/>
    <p:sldId id="669" r:id="rId176"/>
    <p:sldId id="670" r:id="rId177"/>
    <p:sldId id="671" r:id="rId178"/>
    <p:sldId id="672" r:id="rId179"/>
    <p:sldId id="673" r:id="rId180"/>
    <p:sldId id="674" r:id="rId181"/>
    <p:sldId id="675" r:id="rId182"/>
    <p:sldId id="676" r:id="rId183"/>
    <p:sldId id="677" r:id="rId184"/>
    <p:sldId id="678" r:id="rId185"/>
    <p:sldId id="679" r:id="rId186"/>
    <p:sldId id="680" r:id="rId187"/>
    <p:sldId id="681" r:id="rId188"/>
    <p:sldId id="682" r:id="rId189"/>
    <p:sldId id="683" r:id="rId190"/>
    <p:sldId id="684" r:id="rId191"/>
    <p:sldId id="928" r:id="rId192"/>
    <p:sldId id="929" r:id="rId193"/>
    <p:sldId id="930" r:id="rId194"/>
    <p:sldId id="931" r:id="rId195"/>
    <p:sldId id="687" r:id="rId196"/>
    <p:sldId id="688" r:id="rId197"/>
    <p:sldId id="689" r:id="rId198"/>
    <p:sldId id="691" r:id="rId199"/>
    <p:sldId id="692" r:id="rId200"/>
    <p:sldId id="693" r:id="rId201"/>
    <p:sldId id="696" r:id="rId202"/>
    <p:sldId id="700" r:id="rId203"/>
    <p:sldId id="932" r:id="rId204"/>
    <p:sldId id="902" r:id="rId205"/>
    <p:sldId id="900" r:id="rId206"/>
    <p:sldId id="714" r:id="rId207"/>
    <p:sldId id="715" r:id="rId208"/>
    <p:sldId id="716" r:id="rId209"/>
    <p:sldId id="717" r:id="rId210"/>
    <p:sldId id="718" r:id="rId211"/>
    <p:sldId id="725" r:id="rId212"/>
    <p:sldId id="726" r:id="rId213"/>
    <p:sldId id="734" r:id="rId214"/>
    <p:sldId id="735" r:id="rId215"/>
    <p:sldId id="911" r:id="rId216"/>
    <p:sldId id="737" r:id="rId217"/>
    <p:sldId id="742" r:id="rId218"/>
    <p:sldId id="745" r:id="rId219"/>
    <p:sldId id="746" r:id="rId220"/>
    <p:sldId id="747" r:id="rId221"/>
    <p:sldId id="748" r:id="rId222"/>
    <p:sldId id="750" r:id="rId223"/>
    <p:sldId id="751" r:id="rId224"/>
    <p:sldId id="754" r:id="rId225"/>
    <p:sldId id="775" r:id="rId226"/>
    <p:sldId id="776" r:id="rId227"/>
    <p:sldId id="777" r:id="rId228"/>
    <p:sldId id="755" r:id="rId229"/>
    <p:sldId id="779" r:id="rId230"/>
    <p:sldId id="780" r:id="rId231"/>
    <p:sldId id="782" r:id="rId232"/>
    <p:sldId id="784" r:id="rId233"/>
    <p:sldId id="909" r:id="rId234"/>
    <p:sldId id="786" r:id="rId235"/>
    <p:sldId id="787" r:id="rId236"/>
    <p:sldId id="788" r:id="rId237"/>
    <p:sldId id="789" r:id="rId238"/>
    <p:sldId id="790" r:id="rId239"/>
    <p:sldId id="791" r:id="rId240"/>
    <p:sldId id="793" r:id="rId241"/>
    <p:sldId id="794" r:id="rId242"/>
    <p:sldId id="795" r:id="rId243"/>
    <p:sldId id="819" r:id="rId244"/>
    <p:sldId id="820" r:id="rId245"/>
    <p:sldId id="821" r:id="rId246"/>
    <p:sldId id="822" r:id="rId247"/>
    <p:sldId id="823" r:id="rId248"/>
    <p:sldId id="825" r:id="rId249"/>
    <p:sldId id="826" r:id="rId250"/>
    <p:sldId id="901" r:id="rId251"/>
    <p:sldId id="830" r:id="rId252"/>
    <p:sldId id="831" r:id="rId253"/>
    <p:sldId id="832" r:id="rId254"/>
    <p:sldId id="833" r:id="rId255"/>
    <p:sldId id="834" r:id="rId256"/>
    <p:sldId id="836" r:id="rId257"/>
    <p:sldId id="837" r:id="rId258"/>
    <p:sldId id="839" r:id="rId259"/>
    <p:sldId id="933" r:id="rId260"/>
    <p:sldId id="840" r:id="rId261"/>
    <p:sldId id="841" r:id="rId262"/>
    <p:sldId id="844" r:id="rId263"/>
    <p:sldId id="845" r:id="rId264"/>
    <p:sldId id="846" r:id="rId265"/>
    <p:sldId id="847" r:id="rId266"/>
    <p:sldId id="848" r:id="rId267"/>
    <p:sldId id="849" r:id="rId268"/>
    <p:sldId id="851" r:id="rId269"/>
    <p:sldId id="852" r:id="rId270"/>
    <p:sldId id="857" r:id="rId271"/>
    <p:sldId id="858" r:id="rId272"/>
    <p:sldId id="859" r:id="rId273"/>
    <p:sldId id="935" r:id="rId274"/>
    <p:sldId id="934" r:id="rId275"/>
    <p:sldId id="942" r:id="rId276"/>
    <p:sldId id="864" r:id="rId277"/>
    <p:sldId id="865" r:id="rId278"/>
    <p:sldId id="868" r:id="rId279"/>
    <p:sldId id="869" r:id="rId280"/>
    <p:sldId id="936" r:id="rId281"/>
    <p:sldId id="873" r:id="rId282"/>
    <p:sldId id="874" r:id="rId283"/>
    <p:sldId id="879" r:id="rId284"/>
    <p:sldId id="880" r:id="rId285"/>
    <p:sldId id="881" r:id="rId286"/>
    <p:sldId id="883" r:id="rId287"/>
    <p:sldId id="884" r:id="rId288"/>
    <p:sldId id="904" r:id="rId289"/>
    <p:sldId id="891" r:id="rId290"/>
    <p:sldId id="892" r:id="rId291"/>
    <p:sldId id="893" r:id="rId292"/>
    <p:sldId id="894" r:id="rId293"/>
    <p:sldId id="895" r:id="rId29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848" y="-8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824"/>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viewProps" Target="viewProps.xml"/><Relationship Id="rId301" Type="http://schemas.openxmlformats.org/officeDocument/2006/relationships/theme" Target="theme/theme1.xml"/><Relationship Id="rId302"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notesMaster" Target="notesMasters/notesMaster1.xml"/><Relationship Id="rId296" Type="http://schemas.openxmlformats.org/officeDocument/2006/relationships/handoutMaster" Target="handoutMasters/handout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printerSettings" Target="printerSettings/printerSettings1.bin"/><Relationship Id="rId298" Type="http://schemas.openxmlformats.org/officeDocument/2006/relationships/commentAuthors" Target="commentAuthors.xml"/><Relationship Id="rId299" Type="http://schemas.openxmlformats.org/officeDocument/2006/relationships/presProps" Target="presProps.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4:Euro%20govt%20rate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Travelling%20HD:All%20My%20Stuff:Datasets:Datasets15:To%20Transfer:histimpl.xls"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Travelling%20HD:All%20My%20Stuff:AppldResearch:Equity%20Risk%20premiums:2015%20update:Datasets:baayldvsERP.xls"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Travelling%20HD:All%20My%20Stuff:AppldCF4ed:Chapter%2010:DivChanges.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Travelling%20HD:All%20My%20Stuff:Datasets:Datasets14:To%20transfer:spearn.xls"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Travelling%20HD:All%20My%20Stuff:Datasets:Datasets14:Global:Globalstats.xls"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Travelling%20HD:All%20My%20Stuff:Datasets:Datasets14:Global:Globalstats.xls"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Rate on 10-year Euro Government Bonds: November</a:t>
            </a:r>
            <a:r>
              <a:rPr lang="en-US" baseline="0"/>
              <a:t> 2013</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Rate on 10-year Government Bond</c:v>
                </c:pt>
              </c:strCache>
            </c:strRef>
          </c:tx>
          <c:invertIfNegative val="0"/>
          <c:dLbls>
            <c:showLegendKey val="0"/>
            <c:showVal val="1"/>
            <c:showCatName val="0"/>
            <c:showSerName val="0"/>
            <c:showPercent val="0"/>
            <c:showBubbleSize val="0"/>
            <c:showLeaderLines val="0"/>
          </c:dLbls>
          <c:cat>
            <c:strRef>
              <c:f>Sheet1!$A$2:$A$11</c:f>
              <c:strCache>
                <c:ptCount val="10"/>
                <c:pt idx="0">
                  <c:v>Germany</c:v>
                </c:pt>
                <c:pt idx="1">
                  <c:v>Austria</c:v>
                </c:pt>
                <c:pt idx="2">
                  <c:v>France</c:v>
                </c:pt>
                <c:pt idx="3">
                  <c:v>Belgium</c:v>
                </c:pt>
                <c:pt idx="4">
                  <c:v>Ireland</c:v>
                </c:pt>
                <c:pt idx="5">
                  <c:v>Italy</c:v>
                </c:pt>
                <c:pt idx="6">
                  <c:v>Spain</c:v>
                </c:pt>
                <c:pt idx="7">
                  <c:v>Portugal</c:v>
                </c:pt>
                <c:pt idx="8">
                  <c:v>Slovenia</c:v>
                </c:pt>
                <c:pt idx="9">
                  <c:v>Greece</c:v>
                </c:pt>
              </c:strCache>
            </c:strRef>
          </c:cat>
          <c:val>
            <c:numRef>
              <c:f>Sheet1!$B$2:$B$11</c:f>
              <c:numCache>
                <c:formatCode>0.00%</c:formatCode>
                <c:ptCount val="10"/>
                <c:pt idx="0">
                  <c:v>0.0175</c:v>
                </c:pt>
                <c:pt idx="1">
                  <c:v>0.021</c:v>
                </c:pt>
                <c:pt idx="2">
                  <c:v>0.0215</c:v>
                </c:pt>
                <c:pt idx="3">
                  <c:v>0.0235</c:v>
                </c:pt>
                <c:pt idx="4">
                  <c:v>0.033</c:v>
                </c:pt>
                <c:pt idx="5">
                  <c:v>0.039</c:v>
                </c:pt>
                <c:pt idx="6">
                  <c:v>0.0395</c:v>
                </c:pt>
                <c:pt idx="7">
                  <c:v>0.059</c:v>
                </c:pt>
                <c:pt idx="8">
                  <c:v>0.0642</c:v>
                </c:pt>
                <c:pt idx="9">
                  <c:v>0.083</c:v>
                </c:pt>
              </c:numCache>
            </c:numRef>
          </c:val>
        </c:ser>
        <c:dLbls>
          <c:showLegendKey val="0"/>
          <c:showVal val="0"/>
          <c:showCatName val="0"/>
          <c:showSerName val="0"/>
          <c:showPercent val="0"/>
          <c:showBubbleSize val="0"/>
        </c:dLbls>
        <c:gapWidth val="150"/>
        <c:shape val="box"/>
        <c:axId val="-2143446104"/>
        <c:axId val="-2094646088"/>
        <c:axId val="0"/>
      </c:bar3DChart>
      <c:catAx>
        <c:axId val="-2143446104"/>
        <c:scaling>
          <c:orientation val="minMax"/>
        </c:scaling>
        <c:delete val="0"/>
        <c:axPos val="b"/>
        <c:majorTickMark val="out"/>
        <c:minorTickMark val="none"/>
        <c:tickLblPos val="nextTo"/>
        <c:crossAx val="-2094646088"/>
        <c:crosses val="autoZero"/>
        <c:auto val="1"/>
        <c:lblAlgn val="ctr"/>
        <c:lblOffset val="100"/>
        <c:noMultiLvlLbl val="0"/>
      </c:catAx>
      <c:valAx>
        <c:axId val="-2094646088"/>
        <c:scaling>
          <c:orientation val="minMax"/>
        </c:scaling>
        <c:delete val="0"/>
        <c:axPos val="l"/>
        <c:majorGridlines/>
        <c:numFmt formatCode="0.00%" sourceLinked="1"/>
        <c:majorTickMark val="out"/>
        <c:minorTickMark val="none"/>
        <c:tickLblPos val="nextTo"/>
        <c:crossAx val="-2143446104"/>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i="1"/>
            </a:pPr>
            <a:r>
              <a:rPr lang="en-US" sz="1400" i="1"/>
              <a:t>Implied Premium for US Equity Market: 1960-2014</a:t>
            </a:r>
          </a:p>
        </c:rich>
      </c:tx>
      <c:layout>
        <c:manualLayout>
          <c:xMode val="edge"/>
          <c:yMode val="edge"/>
          <c:x val="0.245925920740046"/>
          <c:y val="0.00217867653596438"/>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Premiums'!$M$1</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numCache>
            </c:numRef>
          </c:cat>
          <c:val>
            <c:numRef>
              <c:f>'Historical Impl Premiums'!$O$2:$O$56</c:f>
              <c:numCache>
                <c:formatCode>0.00%</c:formatCode>
                <c:ptCount val="55"/>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numCache>
            </c:numRef>
          </c:val>
          <c:smooth val="0"/>
        </c:ser>
        <c:dLbls>
          <c:showLegendKey val="0"/>
          <c:showVal val="0"/>
          <c:showCatName val="0"/>
          <c:showSerName val="0"/>
          <c:showPercent val="0"/>
          <c:showBubbleSize val="0"/>
        </c:dLbls>
        <c:marker val="1"/>
        <c:smooth val="0"/>
        <c:axId val="-2060924232"/>
        <c:axId val="-2060941496"/>
      </c:lineChart>
      <c:catAx>
        <c:axId val="-2060924232"/>
        <c:scaling>
          <c:orientation val="minMax"/>
        </c:scaling>
        <c:delete val="0"/>
        <c:axPos val="b"/>
        <c:majorGridlines>
          <c:spPr>
            <a:ln w="3175">
              <a:solidFill>
                <a:srgbClr val="808080"/>
              </a:solidFill>
              <a:prstDash val="solid"/>
            </a:ln>
          </c:spPr>
        </c:majorGridlines>
        <c:title>
          <c:tx>
            <c:rich>
              <a:bodyPr/>
              <a:lstStyle/>
              <a:p>
                <a:pPr>
                  <a:defRPr/>
                </a:pPr>
                <a:r>
                  <a:rPr lang="en-US"/>
                  <a:t>Year</a:t>
                </a:r>
              </a:p>
            </c:rich>
          </c:tx>
          <c:layout>
            <c:manualLayout>
              <c:xMode val="edge"/>
              <c:yMode val="edge"/>
              <c:x val="0.522962960370023"/>
              <c:y val="0.947712449712616"/>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2060941496"/>
        <c:crosses val="autoZero"/>
        <c:auto val="0"/>
        <c:lblAlgn val="ctr"/>
        <c:lblOffset val="100"/>
        <c:tickLblSkip val="1"/>
        <c:tickMarkSkip val="1"/>
        <c:noMultiLvlLbl val="0"/>
      </c:catAx>
      <c:valAx>
        <c:axId val="-2060941496"/>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29633104"/>
              <c:y val="0.427015280086866"/>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2060924232"/>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Geneva"/>
          <a:cs typeface="Times"/>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2094062840"/>
        <c:axId val="-2094054584"/>
      </c:lineChart>
      <c:catAx>
        <c:axId val="-2094062840"/>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94054584"/>
        <c:crosses val="autoZero"/>
        <c:auto val="1"/>
        <c:lblAlgn val="ctr"/>
        <c:lblOffset val="100"/>
        <c:tickLblSkip val="1"/>
        <c:tickMarkSkip val="1"/>
        <c:noMultiLvlLbl val="0"/>
      </c:catAx>
      <c:valAx>
        <c:axId val="-2094054584"/>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94062840"/>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manualLayout>
          <c:xMode val="edge"/>
          <c:yMode val="edge"/>
          <c:x val="0.210372620593923"/>
          <c:y val="0.0283125083600095"/>
        </c:manualLayout>
      </c:layout>
      <c:overlay val="0"/>
      <c:spPr>
        <a:noFill/>
        <a:ln w="25400">
          <a:noFill/>
        </a:ln>
      </c:spPr>
    </c:title>
    <c:autoTitleDeleted val="0"/>
    <c:plotArea>
      <c:layout>
        <c:manualLayout>
          <c:layoutTarget val="inner"/>
          <c:xMode val="edge"/>
          <c:yMode val="edge"/>
          <c:x val="0.103703703703704"/>
          <c:y val="0.12636165577342"/>
          <c:w val="0.793991052758204"/>
          <c:h val="0.736383442265795"/>
        </c:manualLayout>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baayields!$A$2:$A$54</c:f>
              <c:numCache>
                <c:formatCode>General</c:formatCode>
                <c:ptCount val="53"/>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numCache>
            </c:numRef>
          </c:cat>
          <c:val>
            <c:numRef>
              <c:f>baayields!$F$2:$F$56</c:f>
              <c:numCache>
                <c:formatCode>0.00</c:formatCode>
                <c:ptCount val="55"/>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2.119658119658108</c:v>
                </c:pt>
                <c:pt idx="54">
                  <c:v>2.293650793650794</c:v>
                </c:pt>
              </c:numCache>
            </c:numRef>
          </c:val>
        </c:ser>
        <c:dLbls>
          <c:showLegendKey val="0"/>
          <c:showVal val="0"/>
          <c:showCatName val="0"/>
          <c:showSerName val="0"/>
          <c:showPercent val="0"/>
          <c:showBubbleSize val="0"/>
        </c:dLbls>
        <c:gapWidth val="150"/>
        <c:overlap val="100"/>
        <c:axId val="-2119542936"/>
        <c:axId val="-2119259736"/>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numCache>
            </c:numRef>
          </c:cat>
          <c:val>
            <c:numRef>
              <c:f>baayields!$D$2:$D$56</c:f>
              <c:numCache>
                <c:formatCode>0.00%</c:formatCode>
                <c:ptCount val="55"/>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baayields!$A$2:$A$56</c:f>
              <c:numCache>
                <c:formatCode>General</c:formatCode>
                <c:ptCount val="55"/>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numCache>
            </c:numRef>
          </c:cat>
          <c:val>
            <c:numRef>
              <c:f>baayields!$E$2:$E$56</c:f>
              <c:numCache>
                <c:formatCode>0.00%</c:formatCode>
                <c:ptCount val="55"/>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numCache>
            </c:numRef>
          </c:val>
          <c:smooth val="0"/>
        </c:ser>
        <c:dLbls>
          <c:showLegendKey val="0"/>
          <c:showVal val="0"/>
          <c:showCatName val="0"/>
          <c:showSerName val="0"/>
          <c:showPercent val="0"/>
          <c:showBubbleSize val="0"/>
        </c:dLbls>
        <c:marker val="1"/>
        <c:smooth val="0"/>
        <c:axId val="-2119846648"/>
        <c:axId val="-2119622872"/>
      </c:lineChart>
      <c:catAx>
        <c:axId val="-2119846648"/>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Verdana"/>
                <a:ea typeface="Verdana"/>
                <a:cs typeface="Verdana"/>
              </a:defRPr>
            </a:pPr>
            <a:endParaRPr lang="en-US"/>
          </a:p>
        </c:txPr>
        <c:crossAx val="-2119622872"/>
        <c:crosses val="autoZero"/>
        <c:auto val="1"/>
        <c:lblAlgn val="ctr"/>
        <c:lblOffset val="100"/>
        <c:tickLblSkip val="2"/>
        <c:tickMarkSkip val="1"/>
        <c:noMultiLvlLbl val="0"/>
      </c:catAx>
      <c:valAx>
        <c:axId val="-2119622872"/>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manualLayout>
              <c:xMode val="edge"/>
              <c:yMode val="edge"/>
              <c:x val="0.01333344388095"/>
              <c:y val="0.37472795090950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19846648"/>
        <c:crosses val="autoZero"/>
        <c:crossBetween val="between"/>
      </c:valAx>
      <c:catAx>
        <c:axId val="-2119542936"/>
        <c:scaling>
          <c:orientation val="minMax"/>
        </c:scaling>
        <c:delete val="1"/>
        <c:axPos val="b"/>
        <c:numFmt formatCode="General" sourceLinked="1"/>
        <c:majorTickMark val="out"/>
        <c:minorTickMark val="none"/>
        <c:tickLblPos val="nextTo"/>
        <c:crossAx val="-2119259736"/>
        <c:crosses val="autoZero"/>
        <c:auto val="1"/>
        <c:lblAlgn val="ctr"/>
        <c:lblOffset val="100"/>
        <c:noMultiLvlLbl val="0"/>
      </c:catAx>
      <c:valAx>
        <c:axId val="-2119259736"/>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2119542936"/>
        <c:crosses val="max"/>
        <c:crossBetween val="between"/>
      </c:valAx>
      <c:spPr>
        <a:noFill/>
        <a:ln w="12700">
          <a:solidFill>
            <a:srgbClr val="808080"/>
          </a:solidFill>
          <a:prstDash val="solid"/>
        </a:ln>
      </c:spPr>
    </c:plotArea>
    <c:legend>
      <c:legendPos val="b"/>
      <c:layout>
        <c:manualLayout>
          <c:xMode val="edge"/>
          <c:yMode val="edge"/>
          <c:x val="0.413333373815559"/>
          <c:y val="0.962962861210363"/>
          <c:w val="0.441709273236224"/>
          <c:h val="0.0370371387896371"/>
        </c:manualLayout>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baseline="0"/>
              <a:t>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Sheet1!$B$2:$B$27</c:f>
              <c:numCache>
                <c:formatCode>0.00%</c:formatCode>
                <c:ptCount val="26"/>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0.35</c:v>
                </c:pt>
              </c:numCache>
            </c:numRef>
          </c:val>
        </c:ser>
        <c:ser>
          <c:idx val="2"/>
          <c:order val="1"/>
          <c:tx>
            <c:strRef>
              <c:f>Sheet1!$C$1</c:f>
              <c:strCache>
                <c:ptCount val="1"/>
                <c:pt idx="0">
                  <c:v>Decrease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Sheet1!$C$2:$C$27</c:f>
              <c:numCache>
                <c:formatCode>0.00%</c:formatCode>
                <c:ptCount val="26"/>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numCache>
            </c:numRef>
          </c:val>
        </c:ser>
        <c:ser>
          <c:idx val="3"/>
          <c:order val="2"/>
          <c:tx>
            <c:strRef>
              <c:f>Sheet1!$D$1</c:f>
              <c:strCache>
                <c:ptCount val="1"/>
                <c:pt idx="0">
                  <c:v>No change</c:v>
                </c:pt>
              </c:strCache>
            </c:strRef>
          </c:tx>
          <c:invertIfNegative val="0"/>
          <c:cat>
            <c:numRef>
              <c:f>Sheet1!$A$2:$A$27</c:f>
              <c:numCache>
                <c:formatCode>General</c:formatCode>
                <c:ptCount val="26"/>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numCache>
            </c:numRef>
          </c:cat>
          <c:val>
            <c:numRef>
              <c:f>Sheet1!$D$2:$D$27</c:f>
              <c:numCache>
                <c:formatCode>0.00%</c:formatCode>
                <c:ptCount val="26"/>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c:v>
                </c:pt>
              </c:numCache>
            </c:numRef>
          </c:val>
        </c:ser>
        <c:dLbls>
          <c:showLegendKey val="0"/>
          <c:showVal val="0"/>
          <c:showCatName val="0"/>
          <c:showSerName val="0"/>
          <c:showPercent val="0"/>
          <c:showBubbleSize val="0"/>
        </c:dLbls>
        <c:gapWidth val="150"/>
        <c:shape val="box"/>
        <c:axId val="-2137331368"/>
        <c:axId val="-2137328360"/>
        <c:axId val="0"/>
      </c:bar3DChart>
      <c:catAx>
        <c:axId val="-2137331368"/>
        <c:scaling>
          <c:orientation val="minMax"/>
        </c:scaling>
        <c:delete val="0"/>
        <c:axPos val="b"/>
        <c:numFmt formatCode="General" sourceLinked="1"/>
        <c:majorTickMark val="out"/>
        <c:minorTickMark val="none"/>
        <c:tickLblPos val="nextTo"/>
        <c:crossAx val="-2137328360"/>
        <c:crosses val="autoZero"/>
        <c:auto val="1"/>
        <c:lblAlgn val="ctr"/>
        <c:lblOffset val="100"/>
        <c:noMultiLvlLbl val="0"/>
      </c:catAx>
      <c:valAx>
        <c:axId val="-2137328360"/>
        <c:scaling>
          <c:orientation val="minMax"/>
        </c:scaling>
        <c:delete val="0"/>
        <c:axPos val="l"/>
        <c:majorGridlines/>
        <c:numFmt formatCode="0.00%" sourceLinked="1"/>
        <c:majorTickMark val="out"/>
        <c:minorTickMark val="none"/>
        <c:tickLblPos val="nextTo"/>
        <c:crossAx val="-2137331368"/>
        <c:crosses val="autoZero"/>
        <c:crossBetween val="between"/>
      </c:valAx>
    </c:plotArea>
    <c:legend>
      <c:legendPos val="r"/>
      <c:overlay val="0"/>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S&amp;P 500: Dividends and Earnings - 1960 to 2013</a:t>
            </a:r>
          </a:p>
        </c:rich>
      </c:tx>
      <c:overlay val="0"/>
    </c:title>
    <c:autoTitleDeleted val="0"/>
    <c:plotArea>
      <c:layout/>
      <c:lineChart>
        <c:grouping val="standard"/>
        <c:varyColors val="0"/>
        <c:ser>
          <c:idx val="4"/>
          <c:order val="0"/>
          <c:tx>
            <c:strRef>
              <c:f>Sheet1!$E$1</c:f>
              <c:strCache>
                <c:ptCount val="1"/>
                <c:pt idx="0">
                  <c:v>Earnings</c:v>
                </c:pt>
              </c:strCache>
            </c:strRef>
          </c:tx>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Sheet1!$E$2:$E$55</c:f>
              <c:numCache>
                <c:formatCode>0.00</c:formatCode>
                <c:ptCount val="54"/>
                <c:pt idx="0">
                  <c:v>3.103074</c:v>
                </c:pt>
                <c:pt idx="1">
                  <c:v>3.370004999999999</c:v>
                </c:pt>
                <c:pt idx="2">
                  <c:v>3.66611</c:v>
                </c:pt>
                <c:pt idx="3">
                  <c:v>4.133602</c:v>
                </c:pt>
                <c:pt idx="4">
                  <c:v>4.762949999999995</c:v>
                </c:pt>
                <c:pt idx="5">
                  <c:v>5.296239</c:v>
                </c:pt>
                <c:pt idx="6">
                  <c:v>5.414242</c:v>
                </c:pt>
                <c:pt idx="7">
                  <c:v>5.460202</c:v>
                </c:pt>
                <c:pt idx="8">
                  <c:v>5.722685999999975</c:v>
                </c:pt>
                <c:pt idx="9">
                  <c:v>6.103578</c:v>
                </c:pt>
                <c:pt idx="10">
                  <c:v>5.51057</c:v>
                </c:pt>
                <c:pt idx="11">
                  <c:v>5.574113999999994</c:v>
                </c:pt>
                <c:pt idx="12">
                  <c:v>6.174014999999935</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107.45</c:v>
                </c:pt>
              </c:numCache>
            </c:numRef>
          </c:val>
          <c:smooth val="0"/>
        </c:ser>
        <c:ser>
          <c:idx val="5"/>
          <c:order val="1"/>
          <c:tx>
            <c:strRef>
              <c:f>Sheet1!$F$1</c:f>
              <c:strCache>
                <c:ptCount val="1"/>
                <c:pt idx="0">
                  <c:v>Dividends</c:v>
                </c:pt>
              </c:strCache>
            </c:strRef>
          </c:tx>
          <c:spPr>
            <a:ln w="38100">
              <a:solidFill>
                <a:srgbClr val="000000"/>
              </a:solidFill>
              <a:prstDash val="solid"/>
            </a:ln>
          </c:spPr>
          <c:cat>
            <c:strRef>
              <c:f>Sheet1!$A$1:$A$56</c:f>
              <c:strCache>
                <c:ptCount val="55"/>
                <c:pt idx="0">
                  <c:v>Year</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strCache>
            </c:strRef>
          </c:cat>
          <c:val>
            <c:numRef>
              <c:f>Sheet1!$F$2:$F$56</c:f>
              <c:numCache>
                <c:formatCode>0.00</c:formatCode>
                <c:ptCount val="55"/>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6.826034999999964</c:v>
                </c:pt>
                <c:pt idx="22">
                  <c:v>6.933551999999999</c:v>
                </c:pt>
                <c:pt idx="23">
                  <c:v>7.124975999999908</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36.28</c:v>
                </c:pt>
              </c:numCache>
            </c:numRef>
          </c:val>
          <c:smooth val="0"/>
        </c:ser>
        <c:dLbls>
          <c:showLegendKey val="0"/>
          <c:showVal val="0"/>
          <c:showCatName val="0"/>
          <c:showSerName val="0"/>
          <c:showPercent val="0"/>
          <c:showBubbleSize val="0"/>
        </c:dLbls>
        <c:marker val="1"/>
        <c:smooth val="0"/>
        <c:axId val="-2137651992"/>
        <c:axId val="-2137288376"/>
      </c:lineChart>
      <c:catAx>
        <c:axId val="-2137651992"/>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137288376"/>
        <c:crosses val="autoZero"/>
        <c:auto val="1"/>
        <c:lblAlgn val="ctr"/>
        <c:lblOffset val="100"/>
        <c:tickLblSkip val="1"/>
        <c:noMultiLvlLbl val="0"/>
      </c:catAx>
      <c:valAx>
        <c:axId val="-2137288376"/>
        <c:scaling>
          <c:orientation val="minMax"/>
        </c:scaling>
        <c:delete val="0"/>
        <c:axPos val="l"/>
        <c:majorGridlines/>
        <c:numFmt formatCode="0.00" sourceLinked="1"/>
        <c:majorTickMark val="out"/>
        <c:minorTickMark val="none"/>
        <c:tickLblPos val="nextTo"/>
        <c:crossAx val="-2137651992"/>
        <c:crosses val="autoZero"/>
        <c:crossBetween val="between"/>
      </c:valAx>
    </c:plotArea>
    <c:legend>
      <c:legendPos val="r"/>
      <c:overlay val="0"/>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Payout</a:t>
            </a:r>
            <a:r>
              <a:rPr lang="en-US" baseline="0"/>
              <a:t> Ratios in 2014</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Payout ratio'!$B$1</c:f>
              <c:strCache>
                <c:ptCount val="1"/>
                <c:pt idx="0">
                  <c:v>Global</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ratio'!$B$2:$B$12</c:f>
              <c:numCache>
                <c:formatCode>0.00%</c:formatCode>
                <c:ptCount val="11"/>
                <c:pt idx="0">
                  <c:v>0.0910696266397578</c:v>
                </c:pt>
                <c:pt idx="1">
                  <c:v>0.115539858728557</c:v>
                </c:pt>
                <c:pt idx="2">
                  <c:v>0.139085099226371</c:v>
                </c:pt>
                <c:pt idx="3">
                  <c:v>0.121594349142281</c:v>
                </c:pt>
                <c:pt idx="4">
                  <c:v>0.103010427177935</c:v>
                </c:pt>
                <c:pt idx="5">
                  <c:v>0.0863605785401951</c:v>
                </c:pt>
                <c:pt idx="6">
                  <c:v>0.0688698284561049</c:v>
                </c:pt>
                <c:pt idx="7">
                  <c:v>0.0511268079381096</c:v>
                </c:pt>
                <c:pt idx="8">
                  <c:v>0.0387655566767575</c:v>
                </c:pt>
                <c:pt idx="9">
                  <c:v>0.0321224352505886</c:v>
                </c:pt>
                <c:pt idx="10">
                  <c:v>0.152455432223343</c:v>
                </c:pt>
              </c:numCache>
            </c:numRef>
          </c:val>
        </c:ser>
        <c:ser>
          <c:idx val="1"/>
          <c:order val="1"/>
          <c:tx>
            <c:strRef>
              <c:f>'Dividend Payout ratio'!$C$1</c:f>
              <c:strCache>
                <c:ptCount val="1"/>
                <c:pt idx="0">
                  <c:v>US</c:v>
                </c:pt>
              </c:strCache>
            </c:strRef>
          </c:tx>
          <c:invertIfNegative val="0"/>
          <c:cat>
            <c:strRef>
              <c:f>'Dividend Payout ratio'!$A$2:$A$12</c:f>
              <c:strCache>
                <c:ptCount val="11"/>
                <c:pt idx="0">
                  <c:v>0-10%</c:v>
                </c:pt>
                <c:pt idx="1">
                  <c:v>10-20%</c:v>
                </c:pt>
                <c:pt idx="2">
                  <c:v>20-30%</c:v>
                </c:pt>
                <c:pt idx="3">
                  <c:v>30-40%</c:v>
                </c:pt>
                <c:pt idx="4">
                  <c:v>40-50%</c:v>
                </c:pt>
                <c:pt idx="5">
                  <c:v>50-60%</c:v>
                </c:pt>
                <c:pt idx="6">
                  <c:v>60-70%</c:v>
                </c:pt>
                <c:pt idx="7">
                  <c:v>70-80%</c:v>
                </c:pt>
                <c:pt idx="8">
                  <c:v>70-90%</c:v>
                </c:pt>
                <c:pt idx="9">
                  <c:v>90-100%</c:v>
                </c:pt>
                <c:pt idx="10">
                  <c:v>&gt;100%</c:v>
                </c:pt>
              </c:strCache>
            </c:strRef>
          </c:cat>
          <c:val>
            <c:numRef>
              <c:f>'Dividend Payout ratio'!$C$2:$C$12</c:f>
              <c:numCache>
                <c:formatCode>0.00%</c:formatCode>
                <c:ptCount val="11"/>
                <c:pt idx="0">
                  <c:v>0.109282422646478</c:v>
                </c:pt>
                <c:pt idx="1">
                  <c:v>0.142198815009875</c:v>
                </c:pt>
                <c:pt idx="2">
                  <c:v>0.173140223831468</c:v>
                </c:pt>
                <c:pt idx="3">
                  <c:v>0.136932192231731</c:v>
                </c:pt>
                <c:pt idx="4">
                  <c:v>0.113890717577354</c:v>
                </c:pt>
                <c:pt idx="5">
                  <c:v>0.0836076366030283</c:v>
                </c:pt>
                <c:pt idx="6">
                  <c:v>0.0401579986833443</c:v>
                </c:pt>
                <c:pt idx="7">
                  <c:v>0.0269914417379855</c:v>
                </c:pt>
                <c:pt idx="8">
                  <c:v>0.0223831468071099</c:v>
                </c:pt>
                <c:pt idx="9">
                  <c:v>0.0276497695852535</c:v>
                </c:pt>
                <c:pt idx="10">
                  <c:v>0.123765635286373</c:v>
                </c:pt>
              </c:numCache>
            </c:numRef>
          </c:val>
        </c:ser>
        <c:dLbls>
          <c:showLegendKey val="0"/>
          <c:showVal val="0"/>
          <c:showCatName val="0"/>
          <c:showSerName val="0"/>
          <c:showPercent val="0"/>
          <c:showBubbleSize val="0"/>
        </c:dLbls>
        <c:gapWidth val="150"/>
        <c:shape val="box"/>
        <c:axId val="-2141442680"/>
        <c:axId val="-2137382344"/>
        <c:axId val="0"/>
      </c:bar3DChart>
      <c:catAx>
        <c:axId val="-2141442680"/>
        <c:scaling>
          <c:orientation val="minMax"/>
        </c:scaling>
        <c:delete val="0"/>
        <c:axPos val="b"/>
        <c:majorTickMark val="out"/>
        <c:minorTickMark val="none"/>
        <c:tickLblPos val="nextTo"/>
        <c:crossAx val="-2137382344"/>
        <c:crosses val="autoZero"/>
        <c:auto val="1"/>
        <c:lblAlgn val="ctr"/>
        <c:lblOffset val="100"/>
        <c:noMultiLvlLbl val="0"/>
      </c:catAx>
      <c:valAx>
        <c:axId val="-2137382344"/>
        <c:scaling>
          <c:orientation val="minMax"/>
        </c:scaling>
        <c:delete val="0"/>
        <c:axPos val="l"/>
        <c:majorGridlines/>
        <c:numFmt formatCode="0.00%" sourceLinked="1"/>
        <c:majorTickMark val="out"/>
        <c:minorTickMark val="none"/>
        <c:tickLblPos val="nextTo"/>
        <c:crossAx val="-2141442680"/>
        <c:crosses val="autoZero"/>
        <c:crossBetween val="between"/>
      </c:valAx>
    </c:plotArea>
    <c:legend>
      <c:legendPos val="r"/>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 Yields</a:t>
            </a:r>
            <a:r>
              <a:rPr lang="en-US" baseline="0"/>
              <a:t> </a:t>
            </a:r>
            <a:r>
              <a:rPr lang="en-US"/>
              <a:t>in 2014</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'Dividend Yield'!$B$1</c:f>
              <c:strCache>
                <c:ptCount val="1"/>
                <c:pt idx="0">
                  <c:v>Global</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Yield'!$B$2:$B$18</c:f>
              <c:numCache>
                <c:formatCode>0.00%</c:formatCode>
                <c:ptCount val="17"/>
                <c:pt idx="0">
                  <c:v>0.0892008150328277</c:v>
                </c:pt>
                <c:pt idx="1">
                  <c:v>0.104369481548562</c:v>
                </c:pt>
                <c:pt idx="2">
                  <c:v>0.109803033733303</c:v>
                </c:pt>
                <c:pt idx="3">
                  <c:v>0.107614519658894</c:v>
                </c:pt>
                <c:pt idx="4">
                  <c:v>0.0896536110482228</c:v>
                </c:pt>
                <c:pt idx="5">
                  <c:v>0.0792393026941363</c:v>
                </c:pt>
                <c:pt idx="6">
                  <c:v>0.0642970341860992</c:v>
                </c:pt>
                <c:pt idx="7">
                  <c:v>0.0578069579654366</c:v>
                </c:pt>
                <c:pt idx="8">
                  <c:v>0.0476945136216135</c:v>
                </c:pt>
                <c:pt idx="9">
                  <c:v>0.0440721454984529</c:v>
                </c:pt>
                <c:pt idx="10">
                  <c:v>0.0341106331597615</c:v>
                </c:pt>
                <c:pt idx="11">
                  <c:v>0.0264131008980454</c:v>
                </c:pt>
                <c:pt idx="12">
                  <c:v>0.0221115387517923</c:v>
                </c:pt>
                <c:pt idx="13">
                  <c:v>0.0158478605388273</c:v>
                </c:pt>
                <c:pt idx="14">
                  <c:v>0.0158478605388273</c:v>
                </c:pt>
                <c:pt idx="15">
                  <c:v>0.0128292204361935</c:v>
                </c:pt>
                <c:pt idx="16">
                  <c:v>0.0790883706890046</c:v>
                </c:pt>
              </c:numCache>
            </c:numRef>
          </c:val>
        </c:ser>
        <c:ser>
          <c:idx val="1"/>
          <c:order val="1"/>
          <c:tx>
            <c:strRef>
              <c:f>'Dividend Yield'!$C$1</c:f>
              <c:strCache>
                <c:ptCount val="1"/>
                <c:pt idx="0">
                  <c:v>US</c:v>
                </c:pt>
              </c:strCache>
            </c:strRef>
          </c:tx>
          <c:invertIfNegative val="0"/>
          <c:cat>
            <c:strRef>
              <c:f>'Dividend Yield'!$A$2:$A$18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'Dividend Yield'!$C$2:$C$18</c:f>
              <c:numCache>
                <c:formatCode>0.00%</c:formatCode>
                <c:ptCount val="17"/>
                <c:pt idx="0">
                  <c:v>0.0934297769740807</c:v>
                </c:pt>
                <c:pt idx="1">
                  <c:v>0.148884870403858</c:v>
                </c:pt>
                <c:pt idx="2">
                  <c:v>0.160337552742616</c:v>
                </c:pt>
                <c:pt idx="3">
                  <c:v>0.138034960819771</c:v>
                </c:pt>
                <c:pt idx="4">
                  <c:v>0.106690777576854</c:v>
                </c:pt>
                <c:pt idx="5">
                  <c:v>0.0892103676913803</c:v>
                </c:pt>
                <c:pt idx="6">
                  <c:v>0.0590717299578059</c:v>
                </c:pt>
                <c:pt idx="7">
                  <c:v>0.0476190476190476</c:v>
                </c:pt>
                <c:pt idx="8">
                  <c:v>0.0325497287522604</c:v>
                </c:pt>
                <c:pt idx="9">
                  <c:v>0.0265220012055455</c:v>
                </c:pt>
                <c:pt idx="10">
                  <c:v>0.0102471368294153</c:v>
                </c:pt>
                <c:pt idx="11">
                  <c:v>0.0108499095840868</c:v>
                </c:pt>
                <c:pt idx="12">
                  <c:v>0.00964436407474382</c:v>
                </c:pt>
                <c:pt idx="13">
                  <c:v>0.0054249547920434</c:v>
                </c:pt>
                <c:pt idx="14">
                  <c:v>0.00783604581072935</c:v>
                </c:pt>
                <c:pt idx="15">
                  <c:v>0.0054249547920434</c:v>
                </c:pt>
                <c:pt idx="16">
                  <c:v>0.0482218203737191</c:v>
                </c:pt>
              </c:numCache>
            </c:numRef>
          </c:val>
        </c:ser>
        <c:dLbls>
          <c:showLegendKey val="0"/>
          <c:showVal val="0"/>
          <c:showCatName val="0"/>
          <c:showSerName val="0"/>
          <c:showPercent val="0"/>
          <c:showBubbleSize val="0"/>
        </c:dLbls>
        <c:gapWidth val="150"/>
        <c:shape val="box"/>
        <c:axId val="-2135836648"/>
        <c:axId val="-2135840568"/>
        <c:axId val="0"/>
      </c:bar3DChart>
      <c:catAx>
        <c:axId val="-2135836648"/>
        <c:scaling>
          <c:orientation val="minMax"/>
        </c:scaling>
        <c:delete val="0"/>
        <c:axPos val="b"/>
        <c:majorTickMark val="out"/>
        <c:minorTickMark val="none"/>
        <c:tickLblPos val="nextTo"/>
        <c:crossAx val="-2135840568"/>
        <c:crosses val="autoZero"/>
        <c:auto val="1"/>
        <c:lblAlgn val="ctr"/>
        <c:lblOffset val="100"/>
        <c:noMultiLvlLbl val="0"/>
      </c:catAx>
      <c:valAx>
        <c:axId val="-2135840568"/>
        <c:scaling>
          <c:orientation val="minMax"/>
        </c:scaling>
        <c:delete val="0"/>
        <c:axPos val="l"/>
        <c:majorGridlines/>
        <c:numFmt formatCode="0.00%" sourceLinked="1"/>
        <c:majorTickMark val="out"/>
        <c:minorTickMark val="none"/>
        <c:tickLblPos val="nextTo"/>
        <c:crossAx val="-2135836648"/>
        <c:crosses val="autoZero"/>
        <c:crossBetween val="between"/>
      </c:valAx>
    </c:plotArea>
    <c:legend>
      <c:legendPos val="r"/>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b="0" i="1" dirty="0" smtClean="0"/>
              <a:t>Figure 11.2: Dividends </a:t>
            </a:r>
            <a:r>
              <a:rPr lang="en-US" b="0" i="1" dirty="0"/>
              <a:t>versus FCFE</a:t>
            </a:r>
            <a:r>
              <a:rPr lang="en-US" b="0" i="1" baseline="0" dirty="0"/>
              <a:t> in 2014</a:t>
            </a:r>
          </a:p>
        </c:rich>
      </c:tx>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Sheet1!$A$10</c:f>
              <c:strCache>
                <c:ptCount val="1"/>
                <c:pt idx="0">
                  <c:v>FCFE&lt;0,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Sheet1!$B$10:$G$10</c:f>
              <c:numCache>
                <c:formatCode>0.00%</c:formatCode>
                <c:ptCount val="6"/>
                <c:pt idx="0">
                  <c:v>0.687163375224416</c:v>
                </c:pt>
                <c:pt idx="1">
                  <c:v>0.344969537296229</c:v>
                </c:pt>
                <c:pt idx="2">
                  <c:v>0.251061153906618</c:v>
                </c:pt>
                <c:pt idx="3">
                  <c:v>0.484126984126984</c:v>
                </c:pt>
                <c:pt idx="4">
                  <c:v>0.421967550862735</c:v>
                </c:pt>
                <c:pt idx="5">
                  <c:v>0.365056470933359</c:v>
                </c:pt>
              </c:numCache>
            </c:numRef>
          </c:val>
        </c:ser>
        <c:ser>
          <c:idx val="1"/>
          <c:order val="1"/>
          <c:tx>
            <c:strRef>
              <c:f>Sheet1!$A$11</c:f>
              <c:strCache>
                <c:ptCount val="1"/>
                <c:pt idx="0">
                  <c:v>FCFE&lt;0,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Sheet1!$B$11:$G$11</c:f>
              <c:numCache>
                <c:formatCode>0.00%</c:formatCode>
                <c:ptCount val="6"/>
                <c:pt idx="0">
                  <c:v>0.0774236983842011</c:v>
                </c:pt>
                <c:pt idx="1">
                  <c:v>0.165980569734892</c:v>
                </c:pt>
                <c:pt idx="2">
                  <c:v>0.238589320337473</c:v>
                </c:pt>
                <c:pt idx="3">
                  <c:v>0.0102040816326531</c:v>
                </c:pt>
                <c:pt idx="4">
                  <c:v>0.119237702807108</c:v>
                </c:pt>
                <c:pt idx="5">
                  <c:v>0.167897130005378</c:v>
                </c:pt>
              </c:numCache>
            </c:numRef>
          </c:val>
        </c:ser>
        <c:ser>
          <c:idx val="2"/>
          <c:order val="2"/>
          <c:tx>
            <c:strRef>
              <c:f>Sheet1!$A$12</c:f>
              <c:strCache>
                <c:ptCount val="1"/>
                <c:pt idx="0">
                  <c:v>FCFE&gt;0, FCFE&lt;Dividends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Sheet1!$B$12:$G$12</c:f>
              <c:numCache>
                <c:formatCode>0.00%</c:formatCode>
                <c:ptCount val="6"/>
                <c:pt idx="0">
                  <c:v>0.0345601436265709</c:v>
                </c:pt>
                <c:pt idx="1">
                  <c:v>0.0586201218508151</c:v>
                </c:pt>
                <c:pt idx="2">
                  <c:v>0.0486296703872557</c:v>
                </c:pt>
                <c:pt idx="3">
                  <c:v>0.00170068027210884</c:v>
                </c:pt>
                <c:pt idx="4">
                  <c:v>0.0261395827968066</c:v>
                </c:pt>
                <c:pt idx="5">
                  <c:v>0.0402630420965139</c:v>
                </c:pt>
              </c:numCache>
            </c:numRef>
          </c:val>
        </c:ser>
        <c:ser>
          <c:idx val="3"/>
          <c:order val="3"/>
          <c:tx>
            <c:strRef>
              <c:f>Sheet1!$A$13</c:f>
              <c:strCache>
                <c:ptCount val="1"/>
                <c:pt idx="0">
                  <c:v>FCFE&gt;0, No 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Sheet1!$B$13:$G$13</c:f>
              <c:numCache>
                <c:formatCode>0.00%</c:formatCode>
                <c:ptCount val="6"/>
                <c:pt idx="0">
                  <c:v>0.144748653500898</c:v>
                </c:pt>
                <c:pt idx="1">
                  <c:v>0.276634282891487</c:v>
                </c:pt>
                <c:pt idx="2">
                  <c:v>0.305297909133784</c:v>
                </c:pt>
                <c:pt idx="3">
                  <c:v>0.493197278911565</c:v>
                </c:pt>
                <c:pt idx="4">
                  <c:v>0.364408962142673</c:v>
                </c:pt>
                <c:pt idx="5">
                  <c:v>0.310981274140713</c:v>
                </c:pt>
              </c:numCache>
            </c:numRef>
          </c:val>
        </c:ser>
        <c:ser>
          <c:idx val="4"/>
          <c:order val="4"/>
          <c:tx>
            <c:strRef>
              <c:f>Sheet1!$A$14</c:f>
              <c:strCache>
                <c:ptCount val="1"/>
                <c:pt idx="0">
                  <c:v>FCFE&gt;0,FCFE&gt;Dividends</c:v>
                </c:pt>
              </c:strCache>
            </c:strRef>
          </c:tx>
          <c:invertIfNegative val="0"/>
          <c:cat>
            <c:strRef>
              <c:f>Sheet1!$B$9:$G$9</c:f>
              <c:strCache>
                <c:ptCount val="6"/>
                <c:pt idx="0">
                  <c:v>Australia, NZ and Canada</c:v>
                </c:pt>
                <c:pt idx="1">
                  <c:v>Developed Europe</c:v>
                </c:pt>
                <c:pt idx="2">
                  <c:v>Emerging Markets</c:v>
                </c:pt>
                <c:pt idx="3">
                  <c:v>Japan</c:v>
                </c:pt>
                <c:pt idx="4">
                  <c:v>United States</c:v>
                </c:pt>
                <c:pt idx="5">
                  <c:v>Global</c:v>
                </c:pt>
              </c:strCache>
            </c:strRef>
          </c:cat>
          <c:val>
            <c:numRef>
              <c:f>Sheet1!$B$14:$G$14</c:f>
              <c:numCache>
                <c:formatCode>0.00%</c:formatCode>
                <c:ptCount val="6"/>
                <c:pt idx="0">
                  <c:v>0.0561041292639138</c:v>
                </c:pt>
                <c:pt idx="1">
                  <c:v>0.153795488226577</c:v>
                </c:pt>
                <c:pt idx="2">
                  <c:v>0.156421946234869</c:v>
                </c:pt>
                <c:pt idx="3">
                  <c:v>0.0107709750566893</c:v>
                </c:pt>
                <c:pt idx="4">
                  <c:v>0.0682462013906773</c:v>
                </c:pt>
                <c:pt idx="5">
                  <c:v>0.115802082824036</c:v>
                </c:pt>
              </c:numCache>
            </c:numRef>
          </c:val>
        </c:ser>
        <c:dLbls>
          <c:showLegendKey val="0"/>
          <c:showVal val="0"/>
          <c:showCatName val="0"/>
          <c:showSerName val="0"/>
          <c:showPercent val="0"/>
          <c:showBubbleSize val="0"/>
        </c:dLbls>
        <c:gapWidth val="150"/>
        <c:shape val="box"/>
        <c:axId val="-2137513848"/>
        <c:axId val="-2137469752"/>
        <c:axId val="0"/>
      </c:bar3DChart>
      <c:catAx>
        <c:axId val="-2137513848"/>
        <c:scaling>
          <c:orientation val="minMax"/>
        </c:scaling>
        <c:delete val="0"/>
        <c:axPos val="b"/>
        <c:majorTickMark val="out"/>
        <c:minorTickMark val="none"/>
        <c:tickLblPos val="nextTo"/>
        <c:crossAx val="-2137469752"/>
        <c:crosses val="autoZero"/>
        <c:auto val="1"/>
        <c:lblAlgn val="ctr"/>
        <c:lblOffset val="100"/>
        <c:noMultiLvlLbl val="0"/>
      </c:catAx>
      <c:valAx>
        <c:axId val="-2137469752"/>
        <c:scaling>
          <c:orientation val="minMax"/>
        </c:scaling>
        <c:delete val="0"/>
        <c:axPos val="l"/>
        <c:majorGridlines/>
        <c:numFmt formatCode="0.00%" sourceLinked="1"/>
        <c:majorTickMark val="out"/>
        <c:minorTickMark val="none"/>
        <c:tickLblPos val="nextTo"/>
        <c:crossAx val="-2137513848"/>
        <c:crosses val="autoZero"/>
        <c:crossBetween val="between"/>
      </c:valAx>
    </c:plotArea>
    <c:legend>
      <c:legendPos val="r"/>
      <c:overlay val="0"/>
    </c:legend>
    <c:plotVisOnly val="1"/>
    <c:dispBlanksAs val="gap"/>
    <c:showDLblsOverMax val="0"/>
  </c:chart>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09-12-09T14:59:16.530" idx="1">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emf"/><Relationship Id="rId3"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8.vml.rels><?xml version="1.0" encoding="UTF-8" standalone="yes"?>
<Relationships xmlns="http://schemas.openxmlformats.org/package/2006/relationships"><Relationship Id="rId1" Type="http://schemas.openxmlformats.org/officeDocument/2006/relationships/image" Target="NULL"/></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5.emf"/><Relationship Id="rId2" Type="http://schemas.openxmlformats.org/officeDocument/2006/relationships/image" Target="../media/image46.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7.emf"/><Relationship Id="rId2" Type="http://schemas.openxmlformats.org/officeDocument/2006/relationships/image" Target="../media/image48.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3.emf"/><Relationship Id="rId2" Type="http://schemas.openxmlformats.org/officeDocument/2006/relationships/image" Target="../media/image5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0.emf"/><Relationship Id="rId2" Type="http://schemas.openxmlformats.org/officeDocument/2006/relationships/image" Target="../media/image6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1.emf"/><Relationship Id="rId2" Type="http://schemas.openxmlformats.org/officeDocument/2006/relationships/image" Target="../media/image72.emf"/><Relationship Id="rId3" Type="http://schemas.openxmlformats.org/officeDocument/2006/relationships/image" Target="../media/image7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3.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97.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1.emf"/><Relationship Id="rId2" Type="http://schemas.openxmlformats.org/officeDocument/2006/relationships/image" Target="../media/image10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05.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08.png"/><Relationship Id="rId2" Type="http://schemas.openxmlformats.org/officeDocument/2006/relationships/image" Target="../media/image109.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10.png"/></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1.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2.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14.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26.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39.emf"/><Relationship Id="rId2" Type="http://schemas.openxmlformats.org/officeDocument/2006/relationships/image" Target="../media/image140.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4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42.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9563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2393588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 Id="rId3" Type="http://schemas.openxmlformats.org/officeDocument/2006/relationships/image" Target="../media/image95.png"/></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 Id="rId3" Type="http://schemas.openxmlformats.org/officeDocument/2006/relationships/image" Target="../media/image99.png"/></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introduce my syllabus after this slide with session numbers framed in the big picture)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1150938" y="692150"/>
            <a:ext cx="4556125" cy="3416300"/>
          </a:xfrm>
          <a:ln/>
        </p:spPr>
      </p:sp>
      <p:sp>
        <p:nvSpPr>
          <p:cNvPr id="23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is the answer to the question posed in the previous overhead.</a:t>
            </a:r>
          </a:p>
          <a:p>
            <a:pPr marL="228600" indent="-228600">
              <a:buFontTx/>
              <a:buAutoNum type="arabicPeriod"/>
            </a:pPr>
            <a:r>
              <a:rPr lang="en-US">
                <a:latin typeface="Times" charset="0"/>
                <a:ea typeface="ＭＳ Ｐゴシック" charset="0"/>
                <a:cs typeface="ＭＳ Ｐゴシック" charset="0"/>
              </a:rPr>
              <a:t>Maximizing the value of the business is the most general objective function. </a:t>
            </a:r>
          </a:p>
          <a:p>
            <a:pPr marL="228600" indent="-228600">
              <a:buFontTx/>
              <a:buAutoNum type="arabicPeriod"/>
            </a:pPr>
            <a:r>
              <a:rPr lang="en-US">
                <a:latin typeface="Times" charset="0"/>
                <a:ea typeface="ＭＳ Ｐゴシック" charset="0"/>
                <a:cs typeface="ＭＳ Ｐゴシック" charset="0"/>
              </a:rPr>
              <a:t>Managers answer to stockholders. Consequently, the objective gets narrowed down to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maximizing equity value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(Implicit assumption: Bondholders/ Banks can protect themselves by writing in covenants and setting interest rates).</a:t>
            </a:r>
          </a:p>
          <a:p>
            <a:pPr marL="228600" indent="-228600">
              <a:buFontTx/>
              <a:buAutoNum type="arabicPeriod"/>
            </a:pPr>
            <a:r>
              <a:rPr lang="en-US">
                <a:latin typeface="Times" charset="0"/>
                <a:ea typeface="ＭＳ Ｐゴシック" charset="0"/>
                <a:cs typeface="ＭＳ Ｐゴシック" charset="0"/>
              </a:rPr>
              <a:t>It is tough to assess equity value objectively. It would be nice to have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third party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estimate that is objective. For publicly traded firms, the market (in spite of all its limitations) provides such an estimate. (Implicit assumption: Markets are rational and reasonably efficient).</a:t>
            </a:r>
            <a:endParaRPr lang="en-US">
              <a:latin typeface="Times" charset="0"/>
              <a:ea typeface="ＭＳ Ｐゴシック" charset="0"/>
              <a:cs typeface="ＭＳ Ｐゴシック" charset="0"/>
            </a:endParaRPr>
          </a:p>
        </p:txBody>
      </p:sp>
      <p:sp>
        <p:nvSpPr>
          <p:cNvPr id="25602" name="Rectangle 3"/>
          <p:cNvSpPr>
            <a:spLocks noChangeArrowheads="1" noTextEdit="1"/>
          </p:cNvSpPr>
          <p:nvPr>
            <p:ph type="sldImg"/>
          </p:nvPr>
        </p:nvSpPr>
        <p:spPr>
          <a:xfrm>
            <a:off x="1150938" y="692150"/>
            <a:ext cx="4556125" cy="3416300"/>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utopian world. None of the assumptions are really defensible as written, and skepticism is clearly justified:</a:t>
            </a:r>
          </a:p>
          <a:p>
            <a:r>
              <a:rPr lang="en-US">
                <a:latin typeface="Times" charset="0"/>
                <a:ea typeface="ＭＳ Ｐゴシック" charset="0"/>
                <a:cs typeface="ＭＳ Ｐゴシック" charset="0"/>
              </a:rPr>
              <a:t>Why do we need these assumptions?</a:t>
            </a:r>
          </a:p>
          <a:p>
            <a:pPr lvl="1">
              <a:buFontTx/>
              <a:buChar char="•"/>
            </a:pPr>
            <a:r>
              <a:rPr lang="en-US">
                <a:latin typeface="Times" charset="0"/>
                <a:ea typeface="ＭＳ Ｐゴシック" charset="0"/>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atin typeface="Times" charset="0"/>
                <a:ea typeface="ＭＳ Ｐゴシック" charset="0"/>
              </a:rPr>
              <a:t>If bondholders are not protected, stockholders can steal from them and make themselves better off, even as they make the firm less valuable.</a:t>
            </a:r>
          </a:p>
          <a:p>
            <a:pPr lvl="1">
              <a:buFontTx/>
              <a:buChar char="•"/>
            </a:pPr>
            <a:r>
              <a:rPr lang="en-US">
                <a:latin typeface="Times" charset="0"/>
                <a:ea typeface="ＭＳ Ｐゴシック" charset="0"/>
              </a:rPr>
              <a:t>If markets are not efficient, maximizing stock prices may not have anything to do with maximizing stockholder wealth or firm value.</a:t>
            </a:r>
          </a:p>
          <a:p>
            <a:pPr lvl="1">
              <a:buFontTx/>
              <a:buChar char="•"/>
            </a:pPr>
            <a:r>
              <a:rPr lang="en-US">
                <a:latin typeface="Times" charset="0"/>
                <a:ea typeface="ＭＳ Ｐゴシック" charset="0"/>
              </a:rPr>
              <a:t>If substantial social costs are created, maximizing stock prices may create large side costs for society (of which stockholders are members).</a:t>
            </a:r>
          </a:p>
          <a:p>
            <a:r>
              <a:rPr lang="en-US">
                <a:latin typeface="Times" charset="0"/>
                <a:ea typeface="ＭＳ Ｐゴシック" charset="0"/>
                <a:cs typeface="ＭＳ Ｐゴシック" charset="0"/>
              </a:rPr>
              <a:t>Note that corporate finance, done right, is not about stealing from other groups (bondholders, other stockholders or society)  but about making the firm more productive and valuable.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noTextEdit="1"/>
          </p:cNvSpPr>
          <p:nvPr>
            <p:ph type="sldImg"/>
          </p:nvPr>
        </p:nvSpPr>
        <p:spPr>
          <a:xfrm>
            <a:off x="1150938" y="692150"/>
            <a:ext cx="4556125"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my worst case scenario:</a:t>
            </a:r>
          </a:p>
          <a:p>
            <a:pPr lvl="1">
              <a:buFontTx/>
              <a:buChar char="•"/>
            </a:pPr>
            <a:r>
              <a:rPr lang="en-US">
                <a:latin typeface="Times" charset="0"/>
                <a:ea typeface="ＭＳ Ｐゴシック" charset="0"/>
              </a:rPr>
              <a:t>Stockholders have little or no control over managers. Managers, consequently, put their interests above stockholder interests.</a:t>
            </a:r>
          </a:p>
          <a:p>
            <a:pPr lvl="1">
              <a:buFontTx/>
              <a:buChar char="•"/>
            </a:pPr>
            <a:r>
              <a:rPr lang="en-US">
                <a:latin typeface="Times" charset="0"/>
                <a:ea typeface="ＭＳ Ｐゴシック" charset="0"/>
              </a:rPr>
              <a:t>Bondholders who do not protect themselves find stockholders expropriating their wealth.</a:t>
            </a:r>
          </a:p>
          <a:p>
            <a:pPr lvl="1">
              <a:buFontTx/>
              <a:buChar char="•"/>
            </a:pPr>
            <a:r>
              <a:rPr lang="en-US">
                <a:latin typeface="Times" charset="0"/>
                <a:ea typeface="ＭＳ Ｐゴシック" charset="0"/>
              </a:rPr>
              <a:t>Information conveyed to markets is noisy, biases and sometimes misleading. Markets do not do a very good job of assimilating this information and market price changes have little to do with true value.</a:t>
            </a:r>
          </a:p>
          <a:p>
            <a:pPr lvl="1">
              <a:buFontTx/>
              <a:buChar char="•"/>
            </a:pPr>
            <a:r>
              <a:rPr lang="en-US">
                <a:latin typeface="Times" charset="0"/>
                <a:ea typeface="ＭＳ Ｐゴシック" charset="0"/>
              </a:rPr>
              <a:t>Firms in the process of maximizing stockholder wealth create large social costs.</a:t>
            </a:r>
          </a:p>
          <a:p>
            <a:r>
              <a:rPr lang="en-US">
                <a:latin typeface="Times" charset="0"/>
                <a:ea typeface="ＭＳ Ｐゴシック" charset="0"/>
                <a:cs typeface="ＭＳ Ｐゴシック" charset="0"/>
              </a:rPr>
              <a:t>In this environment, stockholder wealth maximization is not a good objective function.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may be going back in time but it may help understanding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present standing. This was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at the height of Michael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powers. (Eisner became CEO of Disney in 1985 and consolidated power in the years after.)</a:t>
            </a:r>
          </a:p>
          <a:p>
            <a:r>
              <a:rPr lang="en-US">
                <a:latin typeface="Times" charset="0"/>
                <a:ea typeface="ＭＳ Ｐゴシック" charset="0"/>
                <a:cs typeface="ＭＳ Ｐゴシック" charset="0"/>
              </a:rPr>
              <a:t>Note the number of insiders on the board. (Seven out of 16; five current employees &amp; two ex-employees)</a:t>
            </a:r>
          </a:p>
          <a:p>
            <a:r>
              <a:rPr lang="en-US">
                <a:latin typeface="Times" charset="0"/>
                <a:ea typeface="ＭＳ Ｐゴシック" charset="0"/>
                <a:cs typeface="ＭＳ Ｐゴシック" charset="0"/>
              </a:rPr>
              <a:t>Also note the presence of Mr.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private attorney (Irwin Russell) and the principal of his childrens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elementary school (Reveta Bowers)  on the board. </a:t>
            </a:r>
          </a:p>
          <a:p>
            <a:r>
              <a:rPr lang="en-US">
                <a:latin typeface="Times" charset="0"/>
                <a:ea typeface="ＭＳ Ｐゴシック" charset="0"/>
                <a:cs typeface="ＭＳ Ｐゴシック" charset="0"/>
              </a:rPr>
              <a:t>How independent was this board likely to be of Mr. Eisner? This may explain some of the actions taken by Disney (and specifically Eisner) during the 1990s… (Read Disney War by James Stewart for the gory details)</a:t>
            </a:r>
          </a:p>
          <a:p>
            <a:pPr>
              <a:buFontTx/>
              <a:buChar char="-"/>
            </a:pPr>
            <a:r>
              <a:rPr lang="en-US">
                <a:latin typeface="Times" charset="0"/>
                <a:ea typeface="ＭＳ Ｐゴシック" charset="0"/>
                <a:cs typeface="ＭＳ Ｐゴシック" charset="0"/>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atin typeface="Times" charset="0"/>
                <a:ea typeface="ＭＳ Ｐゴシック" charset="0"/>
                <a:cs typeface="ＭＳ Ｐゴシック" charset="0"/>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lying</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incompetence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However, rather than argue that this was just cause for firing, he paid Ovitz $ 100 million to leave.</a:t>
            </a:r>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best interests)</a:t>
            </a:r>
          </a:p>
          <a:p>
            <a:r>
              <a:rPr lang="en-US">
                <a:latin typeface="Times" charset="0"/>
                <a:ea typeface="ＭＳ Ｐゴシック" charset="0"/>
                <a:cs typeface="ＭＳ Ｐゴシック" charset="0"/>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atin typeface="Times" charset="0"/>
                <a:ea typeface="ＭＳ Ｐゴシック" charset="0"/>
                <a:cs typeface="ＭＳ Ｐゴシック" charset="0"/>
              </a:rPr>
              <a:t>You can also get this information from Yahoo! Finance by going into company profiles and clicking on institutional investors…</a:t>
            </a:r>
          </a:p>
          <a:p>
            <a:r>
              <a:rPr lang="en-US">
                <a:latin typeface="Times" charset="0"/>
                <a:ea typeface="ＭＳ Ｐゴシック" charset="0"/>
                <a:cs typeface="ＭＳ Ｐゴシック" charset="0"/>
              </a:rPr>
              <a:t>As you look at the list of top stockholders, you should be also considering the potential conflicts of interest created by the stockholder structure.</a:t>
            </a:r>
          </a:p>
          <a:p>
            <a:pPr>
              <a:buFontTx/>
              <a:buChar char="-"/>
            </a:pPr>
            <a:r>
              <a:rPr lang="en-US">
                <a:latin typeface="Times" charset="0"/>
                <a:ea typeface="ＭＳ Ｐゴシック" charset="0"/>
                <a:cs typeface="ＭＳ Ｐゴシック" charset="0"/>
              </a:rPr>
              <a:t>Inside stockholders (Founding family, controlling stockholder/manager) versus outside stockholders</a:t>
            </a:r>
          </a:p>
          <a:p>
            <a:pPr>
              <a:buFontTx/>
              <a:buChar char="-"/>
            </a:pPr>
            <a:r>
              <a:rPr lang="en-US">
                <a:latin typeface="Times" charset="0"/>
                <a:ea typeface="ＭＳ Ｐゴシック" charset="0"/>
                <a:cs typeface="ＭＳ Ｐゴシック" charset="0"/>
              </a:rPr>
              <a:t>Government as major stockholder (or holder of golden vote)</a:t>
            </a:r>
          </a:p>
          <a:p>
            <a:pPr>
              <a:buFontTx/>
              <a:buChar char="-"/>
            </a:pPr>
            <a:r>
              <a:rPr lang="en-US">
                <a:latin typeface="Times" charset="0"/>
                <a:ea typeface="ＭＳ Ｐゴシック" charset="0"/>
                <a:cs typeface="ＭＳ Ｐゴシック" charset="0"/>
              </a:rPr>
              <a:t>Employees as major stockholders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atin typeface="Times" charset="0"/>
                <a:ea typeface="ＭＳ Ｐゴシック" charset="0"/>
                <a:cs typeface="ＭＳ Ｐゴシック" charset="0"/>
              </a:rPr>
              <a:t>Managers are not significant stockholders in the firm: Significant potential for conflicts of interest between managers and stockholders.</a:t>
            </a:r>
          </a:p>
          <a:p>
            <a:pPr marL="228600" indent="-228600">
              <a:buFontTx/>
              <a:buAutoNum type="arabicPeriod"/>
            </a:pPr>
            <a:r>
              <a:rPr lang="en-US">
                <a:latin typeface="Times" charset="0"/>
                <a:ea typeface="ＭＳ Ｐゴシック" charset="0"/>
                <a:cs typeface="ＭＳ Ｐゴシック" charset="0"/>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atin typeface="Times" charset="0"/>
                <a:ea typeface="ＭＳ Ｐゴシック" charset="0"/>
                <a:cs typeface="ＭＳ Ｐゴシック" charset="0"/>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atin typeface="Times" charset="0"/>
                <a:ea typeface="ＭＳ Ｐゴシック" charset="0"/>
                <a:cs typeface="ＭＳ Ｐゴシック" charset="0"/>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atin typeface="Times" charset="0"/>
                <a:ea typeface="ＭＳ Ｐゴシック" charset="0"/>
                <a:cs typeface="ＭＳ Ｐゴシック" charset="0"/>
              </a:rPr>
              <a:t>Another company is largest stockholder in firm. In this case, trace out who owns stock in the other company….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atin typeface="Times" charset="0"/>
                <a:ea typeface="ＭＳ Ｐゴシック" charset="0"/>
                <a:cs typeface="ＭＳ Ｐゴシック" charset="0"/>
              </a:rPr>
              <a:t>Golden shares: When the government has veto power over major decisions, that also acts as a constraint on shareholders. Consequently, shareholders have to be realistic about what they can change and not change at these companies.</a:t>
            </a:r>
          </a:p>
          <a:p>
            <a:endParaRPr lang="en-US">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Asia and Latin America, corporate holdings structures are designed to consolidate control. </a:t>
            </a:r>
          </a:p>
          <a:p>
            <a:endParaRPr lang="en-US">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44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Things can change… This is Disney in 2009. Note that there is now an individual at the top of the list – Steve Jobs, whose holdings come from his majority ownership at Pixar that was acquired by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As a stockholder in Disney, what are your thoughts about Jobs at the top of the list?</a:t>
            </a:r>
          </a:p>
          <a:p>
            <a:r>
              <a:rPr lang="en-US">
                <a:latin typeface="Times" charset="0"/>
                <a:ea typeface="ＭＳ Ｐゴシック" charset="0"/>
                <a:cs typeface="ＭＳ Ｐゴシック" charset="0"/>
              </a:rPr>
              <a:t>I think that it will shake the company up. Jobs has many shortcomings, but he is a visionary who will push Disney to take another look at its established business practices.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this point, things look pretty bleak for stock price maximization. These are the three choices that we have, if we abandon pure stock price maximization as an objective function.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failures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nurse them back to health, rather than exposing themselves to the costs associated with failure. </a:t>
            </a:r>
          </a:p>
          <a:p>
            <a:r>
              <a:rPr lang="en-US">
                <a:latin typeface="Times" charset="0"/>
                <a:ea typeface="ＭＳ Ｐゴシック" charset="0"/>
                <a:cs typeface="ＭＳ Ｐゴシック" charset="0"/>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atin typeface="Times" charset="0"/>
                <a:ea typeface="ＭＳ Ｐゴシック" charset="0"/>
                <a:cs typeface="ＭＳ Ｐゴシック" charset="0"/>
              </a:rPr>
              <a:t>In recent years, people have pointed to the Chinese system (centrally planned, quasi market) as the success story. I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atin typeface="Times"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Consider each of these objectives. If you put them through the same tests that we did stock price maximization, you come up with far more problems with each.</a:t>
            </a:r>
          </a:p>
          <a:p>
            <a:r>
              <a:rPr lang="en-US">
                <a:latin typeface="Times" charset="0"/>
                <a:ea typeface="ＭＳ Ｐゴシック" charset="0"/>
                <a:cs typeface="ＭＳ Ｐゴシック" charset="0"/>
              </a:rPr>
              <a:t>Note that firms might pick an intermediate objective (like market share) when it is correlated with firm value but continue to use it, even after it loses this link. Do you want a 100% market share of a losing business?</a:t>
            </a:r>
          </a:p>
          <a:p>
            <a:r>
              <a:rPr lang="en-US">
                <a:latin typeface="Times" charset="0"/>
                <a:ea typeface="ＭＳ Ｐゴシック" charset="0"/>
                <a:cs typeface="ＭＳ Ｐゴシック" charset="0"/>
              </a:rPr>
              <a:t>In the 1980s, American Airlines (under Robert Crandall) set itself the objective of becoming the number one domestic airline in the United States. It succeeded but by 1989, it was losing billions.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summarizes the objective function of maximizing stockholder wealth, with the fixes noted on the last few pages.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atin typeface="Times" charset="0"/>
                <a:ea typeface="ＭＳ Ｐゴシック" charset="0"/>
                <a:cs typeface="ＭＳ Ｐゴシック" charset="0"/>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atin typeface="Times" charset="0"/>
                <a:ea typeface="ＭＳ Ｐゴシック" charset="0"/>
                <a:cs typeface="ＭＳ Ｐゴシック" charset="0"/>
              </a:rPr>
              <a:t>It is smaller, 12 members instead of 18.</a:t>
            </a:r>
          </a:p>
          <a:p>
            <a:pPr>
              <a:buFontTx/>
              <a:buAutoNum type="arabicPeriod"/>
            </a:pPr>
            <a:r>
              <a:rPr lang="en-US">
                <a:latin typeface="Times" charset="0"/>
                <a:ea typeface="ＭＳ Ｐゴシック" charset="0"/>
                <a:cs typeface="ＭＳ Ｐゴシック" charset="0"/>
              </a:rPr>
              <a:t>There is little overlap between this board and the 2003 board, reflecting the fact that this is now Iger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 and not Eisner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board.</a:t>
            </a:r>
          </a:p>
          <a:p>
            <a:pPr>
              <a:buFontTx/>
              <a:buAutoNum type="arabicPeriod"/>
            </a:pPr>
            <a:r>
              <a:rPr lang="en-US">
                <a:latin typeface="Times" charset="0"/>
                <a:ea typeface="ＭＳ Ｐゴシック" charset="0"/>
                <a:cs typeface="ＭＳ Ｐゴシック" charset="0"/>
              </a:rPr>
              <a:t>The directors with the most obvious conflicts of interests are gone.</a:t>
            </a:r>
          </a:p>
          <a:p>
            <a:r>
              <a:rPr lang="en-US">
                <a:latin typeface="Times" charset="0"/>
                <a:ea typeface="ＭＳ Ｐゴシック" charset="0"/>
                <a:cs typeface="ＭＳ Ｐゴシック" charset="0"/>
              </a:rPr>
              <a:t>The question, though, is an open one. As Iger becomes entrenched as CEO, will be find directors who are beholden to him?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longer the tenure of a CEO, the more power he or she accumulates. Perhaps, we need term limits for CEOs.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ChangeArrowheads="1"/>
          </p:cNvSpPr>
          <p:nvPr>
            <p:ph type="sldImg"/>
          </p:nvPr>
        </p:nvSpPr>
        <p:spPr>
          <a:xfrm>
            <a:off x="1150938" y="692150"/>
            <a:ext cx="4556125" cy="3416300"/>
          </a:xfrm>
          <a:solidFill>
            <a:srgbClr val="FFFFFF"/>
          </a:solidFill>
          <a:ln/>
        </p:spPr>
      </p:sp>
      <p:sp>
        <p:nvSpPr>
          <p:cNvPr id="624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general presumption is that risk is a bad thing and some seek to avoid it at any cost, the reality is that businesses will not only always be exposed to risk but success may sometimes ride on seeking out and taking specific risks.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focus of the first part of this investment analysis section is on coming up with a minimum acceptable hurdle rate. In the process, we have to grapple with the question of what risk is and how to bring risk into the hurdle rate.</a:t>
            </a:r>
          </a:p>
        </p:txBody>
      </p:sp>
      <p:sp>
        <p:nvSpPr>
          <p:cNvPr id="64514"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ChangeArrowheads="1"/>
          </p:cNvSpPr>
          <p:nvPr>
            <p:ph type="sldImg"/>
          </p:nvPr>
        </p:nvSpPr>
        <p:spPr>
          <a:xfrm>
            <a:off x="1150938" y="692150"/>
            <a:ext cx="4556125" cy="3416300"/>
          </a:xfrm>
          <a:solidFill>
            <a:srgbClr val="FFFFFF"/>
          </a:solidFill>
          <a:ln/>
        </p:spPr>
      </p:sp>
      <p:sp>
        <p:nvSpPr>
          <p:cNvPr id="665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Underlying the idea of a hurdle rate is the notion that projects have to earn a benchmark rate of return to be accepted, and that this benchmark should be higher for riskier projects than for safer ones.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ChangeArrowheads="1"/>
          </p:cNvSpPr>
          <p:nvPr>
            <p:ph type="sldImg"/>
          </p:nvPr>
        </p:nvSpPr>
        <p:spPr>
          <a:xfrm>
            <a:off x="1150938" y="692150"/>
            <a:ext cx="4556125" cy="3416300"/>
          </a:xfrm>
          <a:solidFill>
            <a:srgbClr val="FFFFFF"/>
          </a:solidFill>
          <a:ln/>
        </p:spPr>
      </p:sp>
      <p:sp>
        <p:nvSpPr>
          <p:cNvPr id="686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atin typeface="Times" charset="0"/>
                <a:ea typeface="ＭＳ Ｐゴシック" charset="0"/>
                <a:cs typeface="ＭＳ Ｐゴシック" charset="0"/>
              </a:rPr>
              <a:t>When businesses want opportunity (higher returns), they have to live with the higher risk.</a:t>
            </a:r>
          </a:p>
          <a:p>
            <a:r>
              <a:rPr lang="en-US">
                <a:latin typeface="Times" charset="0"/>
                <a:ea typeface="ＭＳ Ｐゴシック" charset="0"/>
                <a:cs typeface="ＭＳ Ｐゴシック" charset="0"/>
              </a:rPr>
              <a:t>Any sales pitch that offers returns without risk is a pipe dream. </a:t>
            </a:r>
          </a:p>
          <a:p>
            <a:pPr>
              <a:buFontTx/>
              <a:buChar char="-"/>
            </a:pPr>
            <a:r>
              <a:rPr lang="en-US">
                <a:latin typeface="Times" charset="0"/>
                <a:ea typeface="ＭＳ Ｐゴシック" charset="0"/>
                <a:cs typeface="ＭＳ Ｐゴシック" charset="0"/>
              </a:rPr>
              <a:t>Bob Citron, treasurer of Orange County (CA), after he lost a chunk of the county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pension fund money after investing in interest rate derivatives claimed that he was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not a finance person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that Merrill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strategist (Charlie Clough) had told him he could make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15% with no risk</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t>
            </a:r>
          </a:p>
          <a:p>
            <a:pPr>
              <a:buFontTx/>
              <a:buChar char="-"/>
            </a:pPr>
            <a:r>
              <a:rPr lang="en-US">
                <a:latin typeface="Times" charset="0"/>
                <a:ea typeface="ＭＳ Ｐゴシック" charset="0"/>
                <a:cs typeface="ＭＳ Ｐゴシック" charset="0"/>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 really did not understand what he was doing, but he said was going to do something with calls, something with puts and earn 12% every year. It sounded plausible (and all my friends were investing with him too). </a:t>
            </a:r>
            <a:endParaRPr lang="en-US">
              <a:latin typeface="Times"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ChangeArrowheads="1"/>
          </p:cNvSpPr>
          <p:nvPr>
            <p:ph type="sldImg"/>
          </p:nvPr>
        </p:nvSpPr>
        <p:spPr>
          <a:xfrm>
            <a:off x="1150938" y="692150"/>
            <a:ext cx="4556125" cy="3416300"/>
          </a:xfrm>
          <a:solidFill>
            <a:srgbClr val="FFFFFF"/>
          </a:solidFill>
          <a:ln/>
        </p:spPr>
      </p:sp>
      <p:sp>
        <p:nvSpPr>
          <p:cNvPr id="706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all of the models of risk and return in finance agree on the first two steps. They deviate at the last step in the way they measure market risk, with</a:t>
            </a:r>
          </a:p>
          <a:p>
            <a:pPr lvl="1"/>
            <a:r>
              <a:rPr lang="en-US">
                <a:latin typeface="Times" charset="0"/>
                <a:ea typeface="ＭＳ Ｐゴシック" charset="0"/>
              </a:rPr>
              <a:t>The CAPM, capturing all of it in one beta, relative to the market portfolio</a:t>
            </a:r>
          </a:p>
          <a:p>
            <a:pPr lvl="1"/>
            <a:r>
              <a:rPr lang="en-US">
                <a:latin typeface="Times" charset="0"/>
                <a:ea typeface="ＭＳ Ｐゴシック" charset="0"/>
              </a:rPr>
              <a:t>The APM, capturing the market risk in multiple betas against unspecified economic factors</a:t>
            </a:r>
          </a:p>
          <a:p>
            <a:pPr lvl="1"/>
            <a:r>
              <a:rPr lang="en-US">
                <a:latin typeface="Times" charset="0"/>
                <a:ea typeface="ＭＳ Ｐゴシック" charset="0"/>
              </a:rPr>
              <a:t>The Multi-Factor model, capturing the market risk in multiple betas against specified macro economic factors</a:t>
            </a:r>
          </a:p>
          <a:p>
            <a:pPr lvl="1"/>
            <a:r>
              <a:rPr lang="en-US">
                <a:latin typeface="Times" charset="0"/>
                <a:ea typeface="ＭＳ Ｐゴシック" charset="0"/>
              </a:rPr>
              <a:t>The Regression model, capturing the market risk in proxies such as market capitalization and price/book ratios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ChangeArrowheads="1"/>
          </p:cNvSpPr>
          <p:nvPr>
            <p:ph type="sldImg"/>
          </p:nvPr>
        </p:nvSpPr>
        <p:spPr>
          <a:xfrm>
            <a:off x="1150938" y="692150"/>
            <a:ext cx="4556125" cy="3416300"/>
          </a:xfrm>
          <a:solidFill>
            <a:srgbClr val="FFFFFF"/>
          </a:solidFill>
          <a:ln/>
        </p:spPr>
      </p:sp>
      <p:sp>
        <p:nvSpPr>
          <p:cNvPr id="727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first two critiques can be lowered against any model in finance.</a:t>
            </a:r>
          </a:p>
          <a:p>
            <a:r>
              <a:rPr lang="en-US">
                <a:latin typeface="Times" charset="0"/>
                <a:ea typeface="ＭＳ Ｐゴシック" charset="0"/>
                <a:cs typeface="ＭＳ Ｐゴシック" charset="0"/>
              </a:rPr>
              <a:t>The last critique is the most damaging. Fama and French (1991) noted that</a:t>
            </a:r>
          </a:p>
          <a:p>
            <a:pPr lvl="1"/>
            <a:r>
              <a:rPr lang="en-US">
                <a:latin typeface="Times" charset="0"/>
                <a:ea typeface="ＭＳ Ｐゴシック" charset="0"/>
              </a:rPr>
              <a:t>Betas explained little of the difference in returns across stocks between 1962 and 1991. (Over long time periods, it should, if the CAPM is right and betas are correctly estimated), explain almost all of the difference)</a:t>
            </a:r>
          </a:p>
          <a:p>
            <a:pPr lvl="1"/>
            <a:r>
              <a:rPr lang="en-US">
                <a:latin typeface="Times" charset="0"/>
                <a:ea typeface="ＭＳ Ｐゴシック" charset="0"/>
              </a:rPr>
              <a:t>Market Capitalization and price to book value ratios explained a significant portion of the differences in returns.</a:t>
            </a:r>
          </a:p>
          <a:p>
            <a:pPr lvl="1"/>
            <a:r>
              <a:rPr lang="en-US">
                <a:latin typeface="Times" charset="0"/>
                <a:ea typeface="ＭＳ Ｐゴシック" charset="0"/>
              </a:rPr>
              <a:t>This test, however, is a test of which model explains past returns best, and might not necessarily be a good indication of which one is the best model for predicting expected returns in the future.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ChangeArrowheads="1"/>
          </p:cNvSpPr>
          <p:nvPr>
            <p:ph type="sldImg"/>
          </p:nvPr>
        </p:nvSpPr>
        <p:spPr>
          <a:xfrm>
            <a:off x="1150938" y="692150"/>
            <a:ext cx="4556125" cy="3416300"/>
          </a:xfrm>
          <a:solidFill>
            <a:srgbClr val="FFFFFF"/>
          </a:solidFill>
          <a:ln/>
        </p:spPr>
      </p:sp>
      <p:sp>
        <p:nvSpPr>
          <p:cNvPr id="747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takes a model to beat a model… The CAPM may not be a very good model at predicting expected returns but the alternative models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atin typeface="Times" charset="0"/>
                <a:ea typeface="ＭＳ Ｐゴシック" charset="0"/>
                <a:cs typeface="ＭＳ Ｐゴシック" charset="0"/>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ChangeArrowheads="1"/>
          </p:cNvSpPr>
          <p:nvPr>
            <p:ph type="sldImg"/>
          </p:nvPr>
        </p:nvSpPr>
        <p:spPr>
          <a:xfrm>
            <a:off x="1150938" y="692150"/>
            <a:ext cx="4556125" cy="3416300"/>
          </a:xfrm>
          <a:solidFill>
            <a:srgbClr val="FFFFFF"/>
          </a:solidFill>
          <a:ln/>
        </p:spPr>
      </p:sp>
      <p:sp>
        <p:nvSpPr>
          <p:cNvPr id="7680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top 17 investors, only 2 are individuals…. Laurene Jobs and George Lucas are big stockholders (getting those shares when their companies were sold to Disney) but neither is an active trader.</a:t>
            </a:r>
            <a:endParaRPr lang="en-US">
              <a:latin typeface="Times"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may also make sense to look at the proportion of trading at these companies that comes from institutions. Thus, if institutions own 20% of the shares but account for 80% of the trading, they may still be the marginal investors in the company.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ph type="sldImg"/>
          </p:nvPr>
        </p:nvSpPr>
        <p:spPr>
          <a:xfrm>
            <a:off x="1150938" y="692150"/>
            <a:ext cx="4556125" cy="3416300"/>
          </a:xfrm>
          <a:solidFill>
            <a:srgbClr val="FFFFFF"/>
          </a:solidFill>
          <a:ln/>
        </p:spPr>
      </p:sp>
      <p:sp>
        <p:nvSpPr>
          <p:cNvPr id="8089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very small firms, the marginal investor may be an individual investor or even a day trader, who is not diversified. What implications does this have for the use of risk and return models?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ChangeArrowheads="1"/>
          </p:cNvSpPr>
          <p:nvPr>
            <p:ph type="sldImg"/>
          </p:nvPr>
        </p:nvSpPr>
        <p:spPr>
          <a:xfrm>
            <a:off x="1150938" y="692150"/>
            <a:ext cx="4556125" cy="3416300"/>
          </a:xfrm>
          <a:solidFill>
            <a:srgbClr val="FFFFFF"/>
          </a:solidFill>
          <a:ln/>
        </p:spPr>
      </p:sp>
      <p:sp>
        <p:nvSpPr>
          <p:cNvPr id="8294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Summarizes the inputs. Note that we are replacing the last component (E(Rm)-Rf) with the expected equity risk premium..</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p:cNvSpPr>
          <p:nvPr>
            <p:ph type="sldImg"/>
          </p:nvPr>
        </p:nvSpPr>
        <p:spPr>
          <a:xfrm>
            <a:off x="1150938" y="692150"/>
            <a:ext cx="4556125" cy="3416300"/>
          </a:xfrm>
          <a:solidFill>
            <a:srgbClr val="FFFFFF"/>
          </a:solidFill>
          <a:ln/>
        </p:spPr>
      </p:sp>
      <p:sp>
        <p:nvSpPr>
          <p:cNvPr id="8499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Reemphasize that you need to know the expected returns with certainty for something to be riskless.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 default risk and no reinvestment risk. Most people understand the first point, but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get the second. </a:t>
            </a:r>
          </a:p>
          <a:p>
            <a:r>
              <a:rPr lang="en-US">
                <a:latin typeface="Times" charset="0"/>
                <a:ea typeface="ＭＳ Ｐゴシック" charset="0"/>
                <a:cs typeface="ＭＳ Ｐゴシック" charset="0"/>
              </a:rPr>
              <a:t>If you need an investment where you will know the expected returns with certainty over a 5-year time horizon, what would that investment be?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From  a present value standpoint, using different riskfree rates for each cash flow may be overkill, except in those cases where your interest rates are very different for different time horizons (a very upward sloping or downward sloping yield curve)</a:t>
            </a:r>
          </a:p>
          <a:p>
            <a:endParaRPr lang="en-US">
              <a:latin typeface="Times" charset="0"/>
              <a:ea typeface="ＭＳ Ｐゴシック" charset="0"/>
              <a:cs typeface="ＭＳ Ｐゴシック" charset="0"/>
            </a:endParaRPr>
          </a:p>
          <a:p>
            <a:pPr lvl="1"/>
            <a:r>
              <a:rPr lang="en-US">
                <a:latin typeface="Times" charset="0"/>
                <a:ea typeface="ＭＳ Ｐゴシック" charset="0"/>
              </a:rPr>
              <a:t>A T.Bill would not work - there is reinvestment risk.</a:t>
            </a:r>
          </a:p>
          <a:p>
            <a:pPr lvl="1"/>
            <a:r>
              <a:rPr lang="en-US">
                <a:latin typeface="Times" charset="0"/>
                <a:ea typeface="ＭＳ Ｐゴシック" charset="0"/>
              </a:rPr>
              <a:t>Even a 5-year T.Bond would not work, because the coupons will cause the actual return to deviate from the expected return.</a:t>
            </a:r>
          </a:p>
          <a:p>
            <a:pPr lvl="1"/>
            <a:r>
              <a:rPr lang="en-US">
                <a:latin typeface="Times" charset="0"/>
                <a:ea typeface="ＭＳ Ｐゴシック" charset="0"/>
              </a:rPr>
              <a:t>Thus, you need a 5-year zero coupon T.Bond</a:t>
            </a:r>
          </a:p>
          <a:p>
            <a:endParaRPr lang="en-US">
              <a:latin typeface="Times" charset="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ph type="sldImg"/>
          </p:nvPr>
        </p:nvSpPr>
        <p:spPr>
          <a:xfrm>
            <a:off x="1150938" y="692150"/>
            <a:ext cx="4556125" cy="3416300"/>
          </a:xfrm>
          <a:solidFill>
            <a:srgbClr val="FFFFFF"/>
          </a:solidFill>
          <a:ln/>
        </p:spPr>
      </p:sp>
      <p:sp>
        <p:nvSpPr>
          <p:cNvPr id="870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corporate finance generally looks at long term decisions, we will for the most part use the long term government bond rate.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there are ten government that issue bonds denominated in Euros… with different rates on each of them. Since they are all in the same currency, the differences have to be attributed to perceptions of default risk. For a riskfree rate in Euros, I would go with the lowest of the rates in this table, which belongs to the German Euro bond; the ten-year rate is 1.75%.</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purist can argue that even the German Euro bond has some default risk embedded in it. The Euro riskfree rate would therefore have to be lower than 1.75%.</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are currencies where there is at least one government issuing bonds in that currency that has a Aaa rating. Note, though, that the fact that a ratings agency claims that a rating is Aaa does not necessarily mean that the government is default free.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ChangeArrowheads="1"/>
          </p:cNvSpPr>
          <p:nvPr>
            <p:ph type="sldImg"/>
          </p:nvPr>
        </p:nvSpPr>
        <p:spPr>
          <a:xfrm>
            <a:off x="1150938" y="692150"/>
            <a:ext cx="4556125" cy="3416300"/>
          </a:xfrm>
          <a:solidFill>
            <a:srgbClr val="FFFFFF"/>
          </a:solidFill>
          <a:ln/>
        </p:spPr>
      </p:sp>
      <p:sp>
        <p:nvSpPr>
          <p:cNvPr id="9318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atin typeface="Times" charset="0"/>
                <a:ea typeface="ＭＳ Ｐゴシック" charset="0"/>
                <a:cs typeface="ＭＳ Ｐゴシック" charset="0"/>
              </a:rPr>
              <a:t>Work with a  currency where you can get a riskfree rate</a:t>
            </a:r>
          </a:p>
          <a:p>
            <a:pPr>
              <a:buFontTx/>
              <a:buChar char="-"/>
            </a:pPr>
            <a:r>
              <a:rPr lang="en-US">
                <a:latin typeface="Times" charset="0"/>
                <a:ea typeface="ＭＳ Ｐゴシック" charset="0"/>
                <a:cs typeface="ＭＳ Ｐゴシック" charset="0"/>
              </a:rPr>
              <a:t> Do everything in real terms</a:t>
            </a:r>
          </a:p>
          <a:p>
            <a:r>
              <a:rPr lang="en-US">
                <a:latin typeface="Times" charset="0"/>
                <a:ea typeface="ＭＳ Ｐゴシック" charset="0"/>
                <a:cs typeface="ＭＳ Ｐゴシック" charset="0"/>
              </a:rPr>
              <a:t>For a real riskfree rate, an expected real growth rate for the economy should provide a reasonable approximation.</a:t>
            </a:r>
          </a:p>
          <a:p>
            <a:pPr lvl="1"/>
            <a:r>
              <a:rPr lang="en-US">
                <a:latin typeface="Times" charset="0"/>
                <a:ea typeface="ＭＳ Ｐゴシック" charset="0"/>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atin typeface="Times" charset="0"/>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ChangeArrowheads="1"/>
          </p:cNvSpPr>
          <p:nvPr>
            <p:ph type="sldImg"/>
          </p:nvPr>
        </p:nvSpPr>
        <p:spPr>
          <a:xfrm>
            <a:off x="1150938" y="692150"/>
            <a:ext cx="4556125" cy="3416300"/>
          </a:xfrm>
          <a:solidFill>
            <a:srgbClr val="FFFFFF"/>
          </a:solidFill>
          <a:ln/>
        </p:spPr>
      </p:sp>
      <p:sp>
        <p:nvSpPr>
          <p:cNvPr id="9523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Implicit here are two questions - Which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premium? What is the average risk investment?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ChangeArrowheads="1"/>
          </p:cNvSpPr>
          <p:nvPr>
            <p:ph type="sldImg"/>
          </p:nvPr>
        </p:nvSpPr>
        <p:spPr>
          <a:xfrm>
            <a:off x="1150938" y="692150"/>
            <a:ext cx="4556125" cy="3416300"/>
          </a:xfrm>
          <a:solidFill>
            <a:srgbClr val="FFFFFF"/>
          </a:solidFill>
          <a:ln/>
        </p:spPr>
      </p:sp>
      <p:sp>
        <p:nvSpPr>
          <p:cNvPr id="972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atin typeface="Times" charset="0"/>
                <a:ea typeface="ＭＳ Ｐゴシック" charset="0"/>
                <a:cs typeface="ＭＳ Ｐゴシック" charset="0"/>
              </a:rPr>
              <a:t>If this were the entire market, the risk premium would be a weighted average of the risk premiums demanded by each and every investor.</a:t>
            </a:r>
          </a:p>
          <a:p>
            <a:r>
              <a:rPr lang="en-US">
                <a:latin typeface="Times" charset="0"/>
                <a:ea typeface="ＭＳ Ｐゴシック" charset="0"/>
                <a:cs typeface="ＭＳ Ｐゴシック" charset="0"/>
              </a:rPr>
              <a:t>The weights will be determined by the wealth that each investor brings to the market. Thus, Warren Buffett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risk aversion counts more towards determining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than yours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mine.</a:t>
            </a:r>
          </a:p>
          <a:p>
            <a:r>
              <a:rPr lang="en-US">
                <a:latin typeface="Times" charset="0"/>
                <a:ea typeface="ＭＳ Ｐゴシック" charset="0"/>
                <a:cs typeface="ＭＳ Ｐゴシック" charset="0"/>
              </a:rPr>
              <a:t>As investors become more risk averse, you would expect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equilibrium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premium to increase.</a:t>
            </a:r>
          </a:p>
          <a:p>
            <a:endParaRPr lang="en-US">
              <a:latin typeface="Times" charset="0"/>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ChangeArrowheads="1"/>
          </p:cNvSpPr>
          <p:nvPr>
            <p:ph type="sldImg"/>
          </p:nvPr>
        </p:nvSpPr>
        <p:spPr>
          <a:xfrm>
            <a:off x="1150938" y="692150"/>
            <a:ext cx="4556125" cy="3416300"/>
          </a:xfrm>
          <a:solidFill>
            <a:srgbClr val="FFFFFF"/>
          </a:solidFill>
          <a:ln/>
        </p:spPr>
      </p:sp>
      <p:sp>
        <p:nvSpPr>
          <p:cNvPr id="993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Quite a few will demand a larger premium, suggesting that this is a dynamic estimate, changing from period to period. Some will settle for a smaller premium, arguing that if stocks were a bargain before the drop, they should be even more so now. The broader point is that risk premiums change over time.</a:t>
            </a:r>
          </a:p>
          <a:p>
            <a:r>
              <a:rPr lang="en-US">
                <a:latin typeface="Times" charset="0"/>
                <a:ea typeface="ＭＳ Ｐゴシック" charset="0"/>
                <a:cs typeface="ＭＳ Ｐゴシック" charset="0"/>
              </a:rPr>
              <a:t>You can ask the same question about how a recession or losing your job will affect your risk premium.</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ChangeArrowheads="1"/>
          </p:cNvSpPr>
          <p:nvPr>
            <p:ph type="sldImg"/>
          </p:nvPr>
        </p:nvSpPr>
        <p:spPr>
          <a:xfrm>
            <a:off x="1150938" y="692150"/>
            <a:ext cx="4556125" cy="3416300"/>
          </a:xfrm>
          <a:solidFill>
            <a:srgbClr val="FFFFFF"/>
          </a:solidFill>
          <a:ln/>
        </p:spPr>
      </p:sp>
      <p:sp>
        <p:nvSpPr>
          <p:cNvPr id="1013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Lists the basic approaches. Not all of them are equally useful… So, let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look at each one separately.</a:t>
            </a:r>
            <a:endParaRPr lang="en-US">
              <a:latin typeface="Times"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ChangeArrowheads="1"/>
          </p:cNvSpPr>
          <p:nvPr>
            <p:ph type="sldImg"/>
          </p:nvPr>
        </p:nvSpPr>
        <p:spPr>
          <a:xfrm>
            <a:off x="1150938" y="692150"/>
            <a:ext cx="4556125" cy="3416300"/>
          </a:xfrm>
          <a:solidFill>
            <a:srgbClr val="FFFFFF"/>
          </a:solidFill>
          <a:ln/>
        </p:spPr>
      </p:sp>
      <p:sp>
        <p:nvSpPr>
          <p:cNvPr id="1034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Merrill Lynch does surveys of portfolio managers (who presumably have more wealth to invest and hence should be weighted more) asking investors what they think the market will do over the next year.  They report the number but do not use it internally as a risk premium.</a:t>
            </a:r>
          </a:p>
          <a:p>
            <a:r>
              <a:rPr lang="en-US">
                <a:latin typeface="Times" charset="0"/>
                <a:ea typeface="ＭＳ Ｐゴシック" charset="0"/>
                <a:cs typeface="ＭＳ Ｐゴシック" charset="0"/>
              </a:rPr>
              <a:t>Morningstar does surveys of individual investors and reports absurdly high premiums. It is not clear whether these are wishes of expectations.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Campbell and Harvey have been doing surveys of CFOs for a decade and they report their results in detail every year. (The full surveys are well worth reading and are on ssrn.com)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Generally survey premiums seem to be more backward looking than forward looking. In other words, they seem to decrease in good times and jump after market crises (the key word is after… no predictive power here)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ChangeArrowheads="1" noTextEdit="1"/>
          </p:cNvSpPr>
          <p:nvPr>
            <p:ph type="sldImg"/>
          </p:nvPr>
        </p:nvSpPr>
        <p:spPr>
          <a:xfrm>
            <a:off x="1150938" y="692150"/>
            <a:ext cx="4556125" cy="3416300"/>
          </a:xfrm>
          <a:solidFill>
            <a:srgbClr val="FFFFFF"/>
          </a:solidFill>
          <a:ln/>
        </p:spPr>
      </p:sp>
      <p:sp>
        <p:nvSpPr>
          <p:cNvPr id="1054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US has the longest and richest historical data base for stocks (going back as far as the 1800s) and many historical premiums are based upon that data…</a:t>
            </a:r>
          </a:p>
          <a:p>
            <a:r>
              <a:rPr lang="en-US">
                <a:latin typeface="Times" charset="0"/>
                <a:ea typeface="ＭＳ Ｐゴシック" charset="0"/>
                <a:cs typeface="ＭＳ Ｐゴシック" charset="0"/>
              </a:rPr>
              <a:t>We are trusting mean reversion, i.e., that numbers revert back to historical averages over time.. </a:t>
            </a:r>
          </a:p>
          <a:p>
            <a:r>
              <a:rPr lang="en-US">
                <a:latin typeface="Times" charset="0"/>
                <a:ea typeface="ＭＳ Ｐゴシック" charset="0"/>
                <a:cs typeface="ＭＳ Ｐゴシック" charset="0"/>
              </a:rPr>
              <a:t>This is based upon historical data available on the Federal Reserve site in St. Louis. There are three reasons for why the premium estimated may differ:</a:t>
            </a:r>
          </a:p>
          <a:p>
            <a:pPr lvl="1"/>
            <a:r>
              <a:rPr lang="en-US">
                <a:latin typeface="Times" charset="0"/>
                <a:ea typeface="ＭＳ Ｐゴシック" charset="0"/>
              </a:rPr>
              <a:t>1. How far back you go (My personal bias is to go back as far as possible. Stock prices are so noisy that you need very long time periods to get reasonable estimates)</a:t>
            </a:r>
          </a:p>
          <a:p>
            <a:pPr lvl="1"/>
            <a:r>
              <a:rPr lang="en-US">
                <a:latin typeface="Times" charset="0"/>
                <a:ea typeface="ＭＳ Ｐゴシック" charset="0"/>
              </a:rPr>
              <a:t>2. Whether you use T.Bill or T.Bond rates ( You have to be consistent. Since I will be using the T.Bond rate as my riskfree rate,  I will use the premium over that rate)</a:t>
            </a:r>
          </a:p>
          <a:p>
            <a:pPr lvl="1"/>
            <a:r>
              <a:rPr lang="en-US">
                <a:latin typeface="Times" charset="0"/>
                <a:ea typeface="ＭＳ Ｐゴシック" charset="0"/>
              </a:rPr>
              <a:t>3. Whether you use arithmetic or geometric means (If returns were uncorrelated over time, and you were asked to estimate a 1-year premium, the arithmetic mean would be used. Since returns are negatively correlated over time, and we are estimating premiums over longer holding periods, it makes more sense to use the compounded return, which gives us the geometric average)</a:t>
            </a:r>
          </a:p>
          <a:p>
            <a:r>
              <a:rPr lang="en-US">
                <a:latin typeface="Times" charset="0"/>
                <a:ea typeface="ＭＳ Ｐゴシック" charset="0"/>
                <a:cs typeface="ＭＳ Ｐゴシック" charset="0"/>
              </a:rPr>
              <a:t>Thus, I should be using the updated geometric average for stocks over bonds.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ChangeArrowheads="1"/>
          </p:cNvSpPr>
          <p:nvPr>
            <p:ph type="sldImg"/>
          </p:nvPr>
        </p:nvSpPr>
        <p:spPr>
          <a:xfrm>
            <a:off x="1150938" y="692150"/>
            <a:ext cx="4556125" cy="3416300"/>
          </a:xfrm>
          <a:solidFill>
            <a:srgbClr val="FFFFFF"/>
          </a:solidFill>
          <a:ln/>
        </p:spPr>
      </p:sp>
      <p:sp>
        <p:nvSpPr>
          <p:cNvPr id="1075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Increasingly, the challenges we face are in estimating risk premiums outside the United States, not only because so many companies that we value are in younger, emerging markets but because so many US companies are looking  at expanding into these markets.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ChangeArrowheads="1"/>
          </p:cNvSpPr>
          <p:nvPr>
            <p:ph type="sldImg"/>
          </p:nvPr>
        </p:nvSpPr>
        <p:spPr>
          <a:xfrm>
            <a:off x="1150938" y="692150"/>
            <a:ext cx="4556125" cy="3416300"/>
          </a:xfrm>
          <a:solidFill>
            <a:srgbClr val="FFFFFF"/>
          </a:solidFill>
          <a:ln/>
        </p:spPr>
      </p:sp>
      <p:sp>
        <p:nvSpPr>
          <p:cNvPr id="10957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approach is simple but it assumes that country default spreads are also good measures of additional country equity risk. The question thought is whether equities (which are riskier than bonds) should command a larger risk premium.</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ChangeArrowheads="1"/>
          </p:cNvSpPr>
          <p:nvPr>
            <p:ph type="sldImg"/>
          </p:nvPr>
        </p:nvSpPr>
        <p:spPr>
          <a:xfrm>
            <a:off x="1150938" y="692150"/>
            <a:ext cx="4556125" cy="3416300"/>
          </a:xfrm>
          <a:solidFill>
            <a:srgbClr val="FFFFFF"/>
          </a:solidFill>
          <a:ln/>
        </p:spPr>
      </p:sp>
      <p:sp>
        <p:nvSpPr>
          <p:cNvPr id="1116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atin typeface="Times" charset="0"/>
                <a:ea typeface="ＭＳ Ｐゴシック" charset="0"/>
                <a:cs typeface="ＭＳ Ｐゴシック" charset="0"/>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8.40% (twice 4.20%).</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ChangeArrowheads="1"/>
          </p:cNvSpPr>
          <p:nvPr>
            <p:ph type="sldImg"/>
          </p:nvPr>
        </p:nvSpPr>
        <p:spPr>
          <a:xfrm>
            <a:off x="1150938" y="692150"/>
            <a:ext cx="4556125" cy="3416300"/>
          </a:xfrm>
          <a:solidFill>
            <a:srgbClr val="FFFFFF"/>
          </a:solidFill>
          <a:ln/>
        </p:spPr>
      </p:sp>
      <p:sp>
        <p:nvSpPr>
          <p:cNvPr id="1136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View stocks like you would a bond. This is the analog to computing the YTM on a bond. The expected return is the IRR that makes the present value of expected cash flows on stocks = level of the index today. This implied equity risk premium will change over time, as the index and treasury bond rates change every minute of every day and the cash flows and growth numbers also change (though they get updated less frequently).</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p:cNvSpPr>
          <p:nvPr>
            <p:ph type="sldImg"/>
          </p:nvPr>
        </p:nvSpPr>
        <p:spPr>
          <a:xfrm>
            <a:off x="1150938" y="692150"/>
            <a:ext cx="4556125" cy="3416300"/>
          </a:xfrm>
          <a:ln/>
        </p:spPr>
      </p:sp>
      <p:sp>
        <p:nvSpPr>
          <p:cNvPr id="115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atin typeface="Times" charset="0"/>
                <a:ea typeface="ＭＳ Ｐゴシック" charset="0"/>
                <a:cs typeface="ＭＳ Ｐゴシック" charset="0"/>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atin typeface="Times" charset="0"/>
                <a:ea typeface="ＭＳ Ｐゴシック" charset="0"/>
                <a:cs typeface="ＭＳ Ｐゴシック" charset="0"/>
              </a:rPr>
              <a:t>If you thought that the crisis would continue and perhaps even worsen, you would stick with 6.43%.</a:t>
            </a:r>
          </a:p>
          <a:p>
            <a:pPr>
              <a:buFontTx/>
              <a:buAutoNum type="alphaLcPeriod"/>
            </a:pP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hindsight, equity risk premiums dropped dramatically over the rest of 2009 to reach about 4.73% in December 2009.</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a:xfrm>
            <a:off x="1150938" y="692150"/>
            <a:ext cx="4556125" cy="3416300"/>
          </a:xfrm>
          <a:ln/>
        </p:spPr>
      </p:sp>
      <p:sp>
        <p:nvSpPr>
          <p:cNvPr id="117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could compute implied equity risk premiums for all markets and dispense with this three step process, but the inputs for implied ERP can be difficult to get in many emerging markets. </a:t>
            </a:r>
          </a:p>
          <a:p>
            <a:r>
              <a:rPr lang="en-US">
                <a:latin typeface="Times" charset="0"/>
                <a:ea typeface="ＭＳ Ｐゴシック" charset="0"/>
                <a:cs typeface="ＭＳ Ｐゴシック" charset="0"/>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p:cNvSpPr>
          <p:nvPr>
            <p:ph type="sldImg"/>
          </p:nvPr>
        </p:nvSpPr>
        <p:spPr>
          <a:xfrm>
            <a:off x="1150938" y="692150"/>
            <a:ext cx="4556125" cy="3416300"/>
          </a:xfrm>
          <a:ln/>
        </p:spPr>
      </p:sp>
      <p:sp>
        <p:nvSpPr>
          <p:cNvPr id="119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a:xfrm>
            <a:off x="1150938" y="692150"/>
            <a:ext cx="4556125" cy="3416300"/>
          </a:xfrm>
          <a:ln/>
        </p:spPr>
      </p:sp>
      <p:sp>
        <p:nvSpPr>
          <p:cNvPr id="121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Bookscape and Baidu are easy, since they get all of their revenues in one market. Baidu, though, may look different in future years if its plans to expand come to fruition. Deutshe, Tata Motors and Vale are multinationals.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Equity risk premiums changed more in three months than they had in the previous 20 years put together. A wake-up call for those who stick with fixed premiums? That depends on whether we assume that this is an aberration or a break with the past.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xfrm>
            <a:off x="1150938" y="692150"/>
            <a:ext cx="4556125" cy="3416300"/>
          </a:xfrm>
          <a:ln/>
        </p:spPr>
      </p:sp>
      <p:sp>
        <p:nvSpPr>
          <p:cNvPr id="128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ChangeArrowheads="1"/>
          </p:cNvSpPr>
          <p:nvPr>
            <p:ph type="sldImg"/>
          </p:nvPr>
        </p:nvSpPr>
        <p:spPr>
          <a:xfrm>
            <a:off x="1150938" y="692150"/>
            <a:ext cx="4556125" cy="3416300"/>
          </a:xfrm>
          <a:solidFill>
            <a:srgbClr val="FFFFFF"/>
          </a:solidFill>
          <a:ln/>
        </p:spPr>
      </p:sp>
      <p:sp>
        <p:nvSpPr>
          <p:cNvPr id="13005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a:xfrm>
            <a:off x="1150938" y="692150"/>
            <a:ext cx="4556125" cy="3416300"/>
          </a:xfrm>
          <a:ln/>
        </p:spPr>
      </p:sp>
      <p:sp>
        <p:nvSpPr>
          <p:cNvPr id="132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ChangeArrowheads="1" noTextEdit="1"/>
          </p:cNvSpPr>
          <p:nvPr>
            <p:ph type="sldImg"/>
          </p:nvPr>
        </p:nvSpPr>
        <p:spPr>
          <a:xfrm>
            <a:off x="1150938" y="692150"/>
            <a:ext cx="4556125" cy="3416300"/>
          </a:xfrm>
          <a:solidFill>
            <a:srgbClr val="FFFFFF"/>
          </a:solidFill>
          <a:ln/>
        </p:spPr>
      </p:sp>
      <p:sp>
        <p:nvSpPr>
          <p:cNvPr id="13414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ChangeArrowheads="1"/>
          </p:cNvSpPr>
          <p:nvPr>
            <p:ph type="sldImg"/>
          </p:nvPr>
        </p:nvSpPr>
        <p:spPr>
          <a:xfrm>
            <a:off x="1150938" y="692150"/>
            <a:ext cx="4556125" cy="3416300"/>
          </a:xfrm>
          <a:solidFill>
            <a:srgbClr val="FFFFFF"/>
          </a:solidFill>
          <a:ln/>
        </p:spPr>
      </p:sp>
      <p:sp>
        <p:nvSpPr>
          <p:cNvPr id="13619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reflect not just the volatility of the underlying investment but also how it moves with the market:</a:t>
            </a:r>
          </a:p>
          <a:p>
            <a:r>
              <a:rPr lang="en-US">
                <a:latin typeface="Times" charset="0"/>
                <a:ea typeface="ＭＳ Ｐゴシック" charset="0"/>
                <a:cs typeface="ＭＳ Ｐゴシック" charset="0"/>
              </a:rPr>
              <a:t>Beta (Slope) = Correlation</a:t>
            </a:r>
            <a:r>
              <a:rPr lang="en-US" baseline="-25000">
                <a:latin typeface="Times" charset="0"/>
                <a:ea typeface="ＭＳ Ｐゴシック" charset="0"/>
                <a:cs typeface="ＭＳ Ｐゴシック" charset="0"/>
              </a:rPr>
              <a:t>jm</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j /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m</a:t>
            </a:r>
            <a:r>
              <a:rPr lang="en-US">
                <a:latin typeface="Times" charset="0"/>
                <a:ea typeface="ＭＳ Ｐゴシック" charset="0"/>
                <a:cs typeface="ＭＳ Ｐゴシック" charset="0"/>
              </a:rPr>
              <a:t>)</a:t>
            </a:r>
          </a:p>
          <a:p>
            <a:r>
              <a:rPr lang="en-US">
                <a:latin typeface="Times" charset="0"/>
                <a:ea typeface="ＭＳ Ｐゴシック" charset="0"/>
                <a:cs typeface="ＭＳ Ｐゴシック" charset="0"/>
              </a:rPr>
              <a:t>Note that </a:t>
            </a:r>
            <a:r>
              <a:rPr lang="en-US">
                <a:latin typeface="Symbol" charset="0"/>
                <a:ea typeface="ＭＳ Ｐゴシック" charset="0"/>
                <a:cs typeface="ＭＳ Ｐゴシック" charset="0"/>
              </a:rPr>
              <a:t>s</a:t>
            </a:r>
            <a:r>
              <a:rPr lang="en-US" baseline="-25000">
                <a:latin typeface="Times" charset="0"/>
                <a:ea typeface="ＭＳ Ｐゴシック" charset="0"/>
                <a:cs typeface="ＭＳ Ｐゴシック" charset="0"/>
              </a:rPr>
              <a:t>j </a:t>
            </a:r>
            <a:r>
              <a:rPr lang="en-US">
                <a:latin typeface="Times" charset="0"/>
                <a:ea typeface="ＭＳ Ｐゴシック" charset="0"/>
                <a:cs typeface="ＭＳ Ｐゴシック" charset="0"/>
              </a:rPr>
              <a:t> can be high but beta can be low (because the asset is not very highly correlated with the market)</a:t>
            </a:r>
          </a:p>
          <a:p>
            <a:r>
              <a:rPr lang="en-US">
                <a:latin typeface="Times" charset="0"/>
                <a:ea typeface="ＭＳ Ｐゴシック" charset="0"/>
                <a:cs typeface="ＭＳ Ｐゴシック" charset="0"/>
              </a:rPr>
              <a:t>Key point: Betas may be estimated from regressions but they should never be considered purely statistical numbers. They convey economic weight - they measure the risk added on by an asset to a diversified portfolio.</a:t>
            </a:r>
          </a:p>
          <a:p>
            <a:endParaRPr lang="en-US" baseline="-25000">
              <a:latin typeface="Times" charset="0"/>
              <a:ea typeface="ＭＳ Ｐゴシック" charset="0"/>
              <a:cs typeface="ＭＳ Ｐゴシック"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ChangeArrowheads="1"/>
          </p:cNvSpPr>
          <p:nvPr>
            <p:ph type="sldImg"/>
          </p:nvPr>
        </p:nvSpPr>
        <p:spPr>
          <a:xfrm>
            <a:off x="1150938" y="692150"/>
            <a:ext cx="4556125" cy="3416300"/>
          </a:xfrm>
          <a:solidFill>
            <a:srgbClr val="FFFFFF"/>
          </a:solidFill>
          <a:ln/>
        </p:spPr>
      </p:sp>
      <p:sp>
        <p:nvSpPr>
          <p:cNvPr id="1382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Economic intuition:</a:t>
            </a:r>
          </a:p>
          <a:p>
            <a:r>
              <a:rPr lang="en-US">
                <a:latin typeface="Times" charset="0"/>
                <a:ea typeface="ＭＳ Ｐゴシック" charset="0"/>
                <a:cs typeface="ＭＳ Ｐゴシック" charset="0"/>
              </a:rPr>
              <a:t>Think of Riskfree rate (1- Beta) as the return your stock should make in a period when the market is flat (market return is zero)</a:t>
            </a:r>
          </a:p>
          <a:p>
            <a:r>
              <a:rPr lang="en-US">
                <a:latin typeface="Times" charset="0"/>
                <a:ea typeface="ＭＳ Ｐゴシック" charset="0"/>
                <a:cs typeface="ＭＳ Ｐゴシック" charset="0"/>
              </a:rPr>
              <a:t>The interpcet is what your stock actually made in a month in which the market was flat. </a:t>
            </a:r>
          </a:p>
          <a:p>
            <a:r>
              <a:rPr lang="en-US">
                <a:latin typeface="Times" charset="0"/>
                <a:ea typeface="ＭＳ Ｐゴシック" charset="0"/>
                <a:cs typeface="ＭＳ Ｐゴシック" charset="0"/>
              </a:rPr>
              <a:t>The difference measures whether your stock under or over performed the market index over the period. It is called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(Michael Jensen used the measure to evaluate mutual fund performance in 1968).</a:t>
            </a:r>
          </a:p>
          <a:p>
            <a:r>
              <a:rPr lang="en-US">
                <a:latin typeface="Times" charset="0"/>
                <a:ea typeface="ＭＳ Ｐゴシック" charset="0"/>
                <a:cs typeface="ＭＳ Ｐゴシック" charset="0"/>
              </a:rPr>
              <a:t>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atin typeface="Times" charset="0"/>
                <a:ea typeface="ＭＳ Ｐゴシック" charset="0"/>
                <a:cs typeface="ＭＳ Ｐゴシック" charset="0"/>
              </a:rPr>
              <a:t>Algebraically, you should get the same answer.</a:t>
            </a:r>
          </a:p>
          <a:p>
            <a:r>
              <a:rPr lang="en-US">
                <a:latin typeface="Times" charset="0"/>
                <a:ea typeface="ＭＳ Ｐゴシック" charset="0"/>
                <a:cs typeface="ＭＳ Ｐゴシック" charset="0"/>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endParaRPr lang="en-US">
              <a:latin typeface="Times" charset="0"/>
              <a:ea typeface="ＭＳ Ｐゴシック" charset="0"/>
              <a:cs typeface="ＭＳ Ｐゴシック"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ChangeArrowheads="1"/>
          </p:cNvSpPr>
          <p:nvPr>
            <p:ph type="sldImg"/>
          </p:nvPr>
        </p:nvSpPr>
        <p:spPr>
          <a:xfrm>
            <a:off x="1150938" y="692150"/>
            <a:ext cx="4556125" cy="3416300"/>
          </a:xfrm>
          <a:solidFill>
            <a:srgbClr val="FFFFFF"/>
          </a:solidFill>
          <a:ln/>
        </p:spPr>
      </p:sp>
      <p:sp>
        <p:nvSpPr>
          <p:cNvPr id="1402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the number of subjective judgments that have to be made. The estimated beta is going to be affected by all these judgments. On each one, there are trade offs to be made, which may explain why different services make different choices.</a:t>
            </a:r>
          </a:p>
          <a:p>
            <a:r>
              <a:rPr lang="en-US">
                <a:latin typeface="Times" charset="0"/>
                <a:ea typeface="ＭＳ Ｐゴシック" charset="0"/>
                <a:cs typeface="ＭＳ Ｐゴシック" charset="0"/>
              </a:rPr>
              <a:t>My personal biases are to</a:t>
            </a:r>
          </a:p>
          <a:p>
            <a:pPr lvl="1"/>
            <a:r>
              <a:rPr lang="en-US">
                <a:latin typeface="Times" charset="0"/>
                <a:ea typeface="ＭＳ Ｐゴシック" charset="0"/>
              </a:rPr>
              <a:t>Use five years of data (because I use monthly data)</a:t>
            </a:r>
          </a:p>
          <a:p>
            <a:pPr lvl="1"/>
            <a:r>
              <a:rPr lang="en-US">
                <a:latin typeface="Times" charset="0"/>
                <a:ea typeface="ＭＳ Ｐゴシック" charset="0"/>
              </a:rPr>
              <a:t>Use monthly returns (to avoid non-trading problems)</a:t>
            </a:r>
          </a:p>
          <a:p>
            <a:pPr lvl="1"/>
            <a:r>
              <a:rPr lang="en-US">
                <a:latin typeface="Times" charset="0"/>
                <a:ea typeface="ＭＳ Ｐゴシック" charset="0"/>
              </a:rPr>
              <a:t>Use returns with dividends</a:t>
            </a:r>
          </a:p>
          <a:p>
            <a:pPr lvl="1"/>
            <a:r>
              <a:rPr lang="en-US">
                <a:latin typeface="Times" charset="0"/>
                <a:ea typeface="ＭＳ Ｐゴシック" charset="0"/>
              </a:rPr>
              <a:t>Use an index that is </a:t>
            </a:r>
            <a:r>
              <a:rPr lang="en-US" u="sng">
                <a:latin typeface="Times" charset="0"/>
                <a:ea typeface="ＭＳ Ｐゴシック" charset="0"/>
              </a:rPr>
              <a:t>broad, market weighted and with a long history</a:t>
            </a:r>
            <a:r>
              <a:rPr lang="en-US">
                <a:latin typeface="Times" charset="0"/>
                <a:ea typeface="ＭＳ Ｐゴシック" charset="0"/>
              </a:rPr>
              <a:t> (I use the S&amp;P 500. The NYSE composite is not market weighted, and the Wilshire 5000 has both non-trading and measurement issues that have not been resolved.) You want to get as close the mythical market portfolio as you can get…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142338"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atin typeface="Times" charset="0"/>
              <a:ea typeface="ＭＳ Ｐゴシック" charset="0"/>
              <a:cs typeface="ＭＳ Ｐゴシック" charset="0"/>
            </a:endParaRPr>
          </a:p>
        </p:txBody>
      </p:sp>
      <p:sp>
        <p:nvSpPr>
          <p:cNvPr id="144386"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ChangeArrowheads="1"/>
          </p:cNvSpPr>
          <p:nvPr>
            <p:ph type="sldImg"/>
          </p:nvPr>
        </p:nvSpPr>
        <p:spPr>
          <a:xfrm>
            <a:off x="1150938" y="692150"/>
            <a:ext cx="4556125" cy="3416300"/>
          </a:xfrm>
          <a:solidFill>
            <a:srgbClr val="FFFFFF"/>
          </a:solidFill>
          <a:ln/>
        </p:spPr>
      </p:sp>
      <p:sp>
        <p:nvSpPr>
          <p:cNvPr id="146434"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atin typeface="Times" charset="0"/>
                <a:ea typeface="ＭＳ Ｐゴシック" charset="0"/>
                <a:cs typeface="ＭＳ Ｐゴシック" charset="0"/>
              </a:rPr>
              <a:t>Disney did 9.02% better than expected on an annual basis between 2004 and 2008. The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of 9.02%, it earned 30% + 9.02% = 39.02%.)</a:t>
            </a:r>
          </a:p>
          <a:p>
            <a:pPr marL="228600" indent="-228600">
              <a:buFontTx/>
              <a:buAutoNum type="alphaLcPeriod"/>
            </a:pPr>
            <a:r>
              <a:rPr lang="en-US">
                <a:latin typeface="Times" charset="0"/>
                <a:ea typeface="ＭＳ Ｐゴシック" charset="0"/>
                <a:cs typeface="ＭＳ Ｐゴシック" charset="0"/>
              </a:rPr>
              <a:t>If the regression is run using excess returns on the stock and market (over an above the riskfree rate), the intercept is already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a:t>
            </a:r>
          </a:p>
          <a:p>
            <a:pPr marL="228600" indent="-228600"/>
            <a:r>
              <a:rPr lang="en-US">
                <a:latin typeface="Times" charset="0"/>
                <a:ea typeface="ＭＳ Ｐゴシック" charset="0"/>
                <a:cs typeface="ＭＳ Ｐゴシック" charset="0"/>
              </a:rPr>
              <a:t>	Return on stock - Rf = a + b (Rm - Rf)</a:t>
            </a:r>
          </a:p>
          <a:p>
            <a:pPr marL="228600" indent="-228600"/>
            <a:r>
              <a:rPr lang="en-US">
                <a:latin typeface="Times" charset="0"/>
                <a:ea typeface="ＭＳ Ｐゴシック" charset="0"/>
                <a:cs typeface="ＭＳ Ｐゴシック" charset="0"/>
              </a:rPr>
              <a:t>b. An alternate approach to estimating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is to use the average monthly return on the stock and subtract out the expected return using the risk free rate during the period, the beta and the average monthly return on the market. You should get an identical answer:</a:t>
            </a:r>
            <a:endParaRPr lang="en-US">
              <a:latin typeface="Times" charset="0"/>
              <a:ea typeface="ＭＳ Ｐゴシック" charset="0"/>
              <a:cs typeface="ＭＳ Ｐゴシック"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ChangeArrowheads="1"/>
          </p:cNvSpPr>
          <p:nvPr>
            <p:ph type="sldImg"/>
          </p:nvPr>
        </p:nvSpPr>
        <p:spPr>
          <a:xfrm>
            <a:off x="1150938" y="692150"/>
            <a:ext cx="4556125" cy="3416300"/>
          </a:xfrm>
          <a:solidFill>
            <a:srgbClr val="FFFFFF"/>
          </a:solidFill>
          <a:ln/>
        </p:spPr>
      </p:sp>
      <p:sp>
        <p:nvSpPr>
          <p:cNvPr id="1484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Best point estimate: 1.25</a:t>
            </a:r>
          </a:p>
          <a:p>
            <a:r>
              <a:rPr lang="en-US">
                <a:latin typeface="Times" charset="0"/>
                <a:ea typeface="ＭＳ Ｐゴシック" charset="0"/>
                <a:cs typeface="ＭＳ Ｐゴシック" charset="0"/>
              </a:rPr>
              <a:t>Range with 67% confidence: 1.15-1.35</a:t>
            </a:r>
          </a:p>
          <a:p>
            <a:r>
              <a:rPr lang="en-US">
                <a:latin typeface="Times" charset="0"/>
                <a:ea typeface="ＭＳ Ｐゴシック" charset="0"/>
                <a:cs typeface="ＭＳ Ｐゴシック" charset="0"/>
              </a:rPr>
              <a:t>Range with 95% confidence: 1.05-1.45</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ChangeArrowheads="1"/>
          </p:cNvSpPr>
          <p:nvPr>
            <p:ph type="sldImg"/>
          </p:nvPr>
        </p:nvSpPr>
        <p:spPr>
          <a:xfrm>
            <a:off x="1150938" y="692150"/>
            <a:ext cx="4556125" cy="3416300"/>
          </a:xfrm>
          <a:solidFill>
            <a:srgbClr val="FFFFFF"/>
          </a:solidFill>
          <a:ln/>
        </p:spPr>
      </p:sp>
      <p:sp>
        <p:nvSpPr>
          <p:cNvPr id="1505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ChangeArrowheads="1"/>
          </p:cNvSpPr>
          <p:nvPr>
            <p:ph type="sldImg"/>
          </p:nvPr>
        </p:nvSpPr>
        <p:spPr>
          <a:xfrm>
            <a:off x="1150938" y="692150"/>
            <a:ext cx="4556125" cy="3416300"/>
          </a:xfrm>
          <a:solidFill>
            <a:srgbClr val="FFFFFF"/>
          </a:solidFill>
          <a:ln/>
        </p:spPr>
      </p:sp>
      <p:sp>
        <p:nvSpPr>
          <p:cNvPr id="1525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suggests that Disney is exposed to more macro risk than the typical firm in the US. The typical firm has an R squared of between 40-45%. Hence, the allure of diversification.</a:t>
            </a:r>
          </a:p>
          <a:p>
            <a:r>
              <a:rPr lang="en-US">
                <a:latin typeface="Times" charset="0"/>
                <a:ea typeface="ＭＳ Ｐゴシック" charset="0"/>
                <a:cs typeface="ＭＳ Ｐゴシック" charset="0"/>
              </a:rPr>
              <a:t>(Why might this be? Size and having a more diversified business mix may explain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high R-squared.)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About 20% of firms have R-squared of less than 10%…</a:t>
            </a:r>
          </a:p>
          <a:p>
            <a:r>
              <a:rPr lang="en-US">
                <a:latin typeface="Times" charset="0"/>
                <a:ea typeface="ＭＳ Ｐゴシック" charset="0"/>
                <a:cs typeface="ＭＳ Ｐゴシック" charset="0"/>
              </a:rPr>
              <a:t>About 20% of firms have R-squared exceeding 50%…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you were undiversified, which group would you like to hold? (Answer: The latter)</a:t>
            </a:r>
          </a:p>
          <a:p>
            <a:r>
              <a:rPr lang="en-US">
                <a:latin typeface="Times" charset="0"/>
                <a:ea typeface="ＭＳ Ｐゴシック" charset="0"/>
                <a:cs typeface="ＭＳ Ｐゴシック" charset="0"/>
              </a:rPr>
              <a:t>If you are diversified, which group would you like to hold? (Does not matter, since you get rid of the firm-specific risk anyway)</a:t>
            </a:r>
          </a:p>
          <a:p>
            <a:endParaRPr lang="en-US">
              <a:latin typeface="Times" charset="0"/>
              <a:ea typeface="ＭＳ Ｐゴシック" charset="0"/>
              <a:cs typeface="ＭＳ Ｐゴシック"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ChangeArrowheads="1"/>
          </p:cNvSpPr>
          <p:nvPr>
            <p:ph type="sldImg"/>
          </p:nvPr>
        </p:nvSpPr>
        <p:spPr>
          <a:xfrm>
            <a:off x="1150938" y="692150"/>
            <a:ext cx="4556125" cy="3416300"/>
          </a:xfrm>
          <a:solidFill>
            <a:srgbClr val="FFFFFF"/>
          </a:solidFill>
          <a:ln/>
        </p:spPr>
      </p:sp>
      <p:sp>
        <p:nvSpPr>
          <p:cNvPr id="1546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page for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using the same period as the regression run earlier, from Bloomberg.</a:t>
            </a:r>
          </a:p>
          <a:p>
            <a:r>
              <a:rPr lang="en-US">
                <a:latin typeface="Times" charset="0"/>
                <a:ea typeface="ＭＳ Ｐゴシック" charset="0"/>
                <a:cs typeface="ＭＳ Ｐゴシック" charset="0"/>
              </a:rPr>
              <a:t>Bloomberg, however, uses only price returns (it ignores dividends both in the stock and the index).  Hence the intercept is different.</a:t>
            </a:r>
          </a:p>
          <a:p>
            <a:r>
              <a:rPr lang="en-US">
                <a:latin typeface="Times" charset="0"/>
                <a:ea typeface="ＭＳ Ｐゴシック" charset="0"/>
                <a:cs typeface="ＭＳ Ｐゴシック" charset="0"/>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ChangeArrowheads="1"/>
          </p:cNvSpPr>
          <p:nvPr>
            <p:ph type="sldImg"/>
          </p:nvPr>
        </p:nvSpPr>
        <p:spPr>
          <a:xfrm>
            <a:off x="1150938" y="692150"/>
            <a:ext cx="4556125" cy="3416300"/>
          </a:xfrm>
          <a:solidFill>
            <a:srgbClr val="FFFFFF"/>
          </a:solidFill>
          <a:ln/>
        </p:spPr>
      </p:sp>
      <p:sp>
        <p:nvSpPr>
          <p:cNvPr id="1566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ChangeArrowheads="1"/>
          </p:cNvSpPr>
          <p:nvPr>
            <p:ph type="sldImg"/>
          </p:nvPr>
        </p:nvSpPr>
        <p:spPr>
          <a:xfrm>
            <a:off x="1150938" y="692150"/>
            <a:ext cx="4556125" cy="3416300"/>
          </a:xfrm>
          <a:solidFill>
            <a:srgbClr val="FFFFFF"/>
          </a:solidFill>
          <a:ln/>
        </p:spPr>
      </p:sp>
      <p:sp>
        <p:nvSpPr>
          <p:cNvPr id="1587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make higher returns when the market is going up, you will find yourself falling behind when the market is going down.</a:t>
            </a:r>
          </a:p>
          <a:p>
            <a:r>
              <a:rPr lang="en-US">
                <a:latin typeface="Times" charset="0"/>
                <a:ea typeface="ＭＳ Ｐゴシック" charset="0"/>
                <a:cs typeface="ＭＳ Ｐゴシック" charset="0"/>
              </a:rPr>
              <a:t>Buy the stock, since you think you can make more than the hurdle rate.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ChangeArrowheads="1"/>
          </p:cNvSpPr>
          <p:nvPr>
            <p:ph type="sldImg"/>
          </p:nvPr>
        </p:nvSpPr>
        <p:spPr>
          <a:xfrm>
            <a:off x="1150938" y="692150"/>
            <a:ext cx="4556125" cy="3416300"/>
          </a:xfrm>
          <a:solidFill>
            <a:srgbClr val="FFFFFF"/>
          </a:solidFill>
          <a:ln/>
        </p:spPr>
      </p:sp>
      <p:sp>
        <p:nvSpPr>
          <p:cNvPr id="16077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is what equity investors in your company view as their required return.</a:t>
            </a:r>
          </a:p>
          <a:p>
            <a:r>
              <a:rPr lang="en-US">
                <a:latin typeface="Times" charset="0"/>
                <a:ea typeface="ＭＳ Ｐゴシック" charset="0"/>
                <a:cs typeface="ＭＳ Ｐゴシック" charset="0"/>
              </a:rPr>
              <a:t>The cost of not delivering this return is more unhappy stockholders, a lower stock price, and if you are a manager, maybe your job.</a:t>
            </a:r>
          </a:p>
          <a:p>
            <a:r>
              <a:rPr lang="en-US">
                <a:latin typeface="Times" charset="0"/>
                <a:ea typeface="ＭＳ Ｐゴシック" charset="0"/>
                <a:cs typeface="ＭＳ Ｐゴシック" charset="0"/>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ChangeArrowheads="1"/>
          </p:cNvSpPr>
          <p:nvPr>
            <p:ph type="sldImg"/>
          </p:nvPr>
        </p:nvSpPr>
        <p:spPr>
          <a:xfrm>
            <a:off x="1150938" y="692150"/>
            <a:ext cx="4556125" cy="3416300"/>
          </a:xfrm>
          <a:solidFill>
            <a:srgbClr val="FFFFFF"/>
          </a:solidFill>
          <a:ln/>
        </p:spPr>
      </p:sp>
      <p:sp>
        <p:nvSpPr>
          <p:cNvPr id="1628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Try this on your company.</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ChangeArrowheads="1"/>
          </p:cNvSpPr>
          <p:nvPr>
            <p:ph type="sldImg"/>
          </p:nvPr>
        </p:nvSpPr>
        <p:spPr>
          <a:xfrm>
            <a:off x="1150938" y="692150"/>
            <a:ext cx="4556125" cy="3416300"/>
          </a:xfrm>
          <a:solidFill>
            <a:srgbClr val="FFFFFF"/>
          </a:solidFill>
          <a:ln/>
        </p:spPr>
      </p:sp>
      <p:sp>
        <p:nvSpPr>
          <p:cNvPr id="1648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are three ways to bring your beta down:</a:t>
            </a:r>
          </a:p>
          <a:p>
            <a:pPr lvl="1"/>
            <a:r>
              <a:rPr lang="en-US">
                <a:latin typeface="Times" charset="0"/>
                <a:ea typeface="ＭＳ Ｐゴシック" charset="0"/>
              </a:rPr>
              <a:t>Pay off debt, if you have any</a:t>
            </a:r>
          </a:p>
          <a:p>
            <a:pPr lvl="1"/>
            <a:r>
              <a:rPr lang="en-US">
                <a:latin typeface="Times" charset="0"/>
                <a:ea typeface="ＭＳ Ｐゴシック" charset="0"/>
              </a:rPr>
              <a:t>Move into safer businesses</a:t>
            </a:r>
          </a:p>
          <a:p>
            <a:pPr lvl="1"/>
            <a:r>
              <a:rPr lang="en-US">
                <a:latin typeface="Times" charset="0"/>
                <a:ea typeface="ＭＳ Ｐゴシック" charset="0"/>
              </a:rPr>
              <a:t>Sell off assets, and keep cash on your balance sheet</a:t>
            </a:r>
          </a:p>
          <a:p>
            <a:r>
              <a:rPr lang="en-US">
                <a:latin typeface="Times" charset="0"/>
                <a:ea typeface="ＭＳ Ｐゴシック" charset="0"/>
                <a:cs typeface="ＭＳ Ｐゴシック" charset="0"/>
              </a:rPr>
              <a:t>No. What matters is the difference between what you make on your projects (return on equity) and your cost of equity. If you lower your cost of equity, but lower your return on equity even more, you are not serving your stockholders.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ChangeArrowheads="1" noTextEdit="1"/>
          </p:cNvSpPr>
          <p:nvPr>
            <p:ph type="sldImg"/>
          </p:nvPr>
        </p:nvSpPr>
        <p:spPr>
          <a:xfrm>
            <a:off x="1150938" y="692150"/>
            <a:ext cx="4556125" cy="3416300"/>
          </a:xfrm>
          <a:ln/>
        </p:spPr>
      </p:sp>
      <p:sp>
        <p:nvSpPr>
          <p:cNvPr id="166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Deconstructing Tata Motorl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page, we find that</a:t>
            </a:r>
          </a:p>
          <a:p>
            <a:pPr>
              <a:buFontTx/>
              <a:buAutoNum type="alphaLcPeriod"/>
            </a:pPr>
            <a:r>
              <a:rPr lang="en-US">
                <a:latin typeface="Times" charset="0"/>
                <a:ea typeface="ＭＳ Ｐゴシック" charset="0"/>
                <a:cs typeface="ＭＳ Ｐゴシック" charset="0"/>
              </a:rPr>
              <a:t>Tata Motors did better than expected over the period – by 19.73% in an annual basis. </a:t>
            </a:r>
            <a:endParaRPr lang="en-US" altLang="ja-JP">
              <a:latin typeface="Times" charset="0"/>
              <a:ea typeface="ＭＳ Ｐゴシック" charset="0"/>
              <a:cs typeface="ＭＳ Ｐゴシック" charset="0"/>
            </a:endParaRPr>
          </a:p>
          <a:p>
            <a:pPr>
              <a:buFontTx/>
              <a:buAutoNum type="alphaLcPeriod"/>
            </a:pPr>
            <a:r>
              <a:rPr lang="en-US">
                <a:latin typeface="Times" charset="0"/>
                <a:ea typeface="ＭＳ Ｐゴシック" charset="0"/>
                <a:cs typeface="ＭＳ Ｐゴシック" charset="0"/>
              </a:rPr>
              <a:t>Tata Motors is above average risk (1.83 times as risky as the typical Indian firm)</a:t>
            </a:r>
          </a:p>
          <a:p>
            <a:pPr>
              <a:buFontTx/>
              <a:buAutoNum type="alphaLcPeriod"/>
            </a:pPr>
            <a:r>
              <a:rPr lang="en-US">
                <a:latin typeface="Times" charset="0"/>
                <a:ea typeface="ＭＳ Ｐゴシック" charset="0"/>
                <a:cs typeface="ＭＳ Ｐゴシック" charset="0"/>
              </a:rPr>
              <a:t>About 69% of the risk in Tata Motors is market risk</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ChangeArrowheads="1"/>
          </p:cNvSpPr>
          <p:nvPr>
            <p:ph type="sldImg"/>
          </p:nvPr>
        </p:nvSpPr>
        <p:spPr>
          <a:xfrm>
            <a:off x="1150938" y="692150"/>
            <a:ext cx="4556125" cy="3416300"/>
          </a:xfrm>
          <a:solidFill>
            <a:srgbClr val="FFFFFF"/>
          </a:solidFill>
          <a:ln/>
        </p:spPr>
      </p:sp>
      <p:sp>
        <p:nvSpPr>
          <p:cNvPr id="1689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how easy it is to get your betas to move, if you get to try different indices (and different time periods and different return intervals).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ChangeArrowheads="1"/>
          </p:cNvSpPr>
          <p:nvPr>
            <p:ph type="sldImg"/>
          </p:nvPr>
        </p:nvSpPr>
        <p:spPr>
          <a:xfrm>
            <a:off x="1150938" y="692150"/>
            <a:ext cx="4556125" cy="3416300"/>
          </a:xfrm>
          <a:solidFill>
            <a:srgbClr val="FFFFFF"/>
          </a:solidFill>
          <a:ln/>
        </p:spPr>
      </p:sp>
      <p:sp>
        <p:nvSpPr>
          <p:cNvPr id="1710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used expands and becomes broader, the R-squared drops off and the standard error increases. </a:t>
            </a:r>
          </a:p>
          <a:p>
            <a:r>
              <a:rPr lang="en-US">
                <a:latin typeface="Times" charset="0"/>
                <a:ea typeface="ＭＳ Ｐゴシック" charset="0"/>
                <a:cs typeface="ＭＳ Ｐゴシック" charset="0"/>
              </a:rPr>
              <a:t>Which one would you use? It depends upon who your marginal investors are. If they are investors who are local and stay focused only on the local market, you may be able to get away with the DAX regression. As your marginal investors become more diversified, you should move from the local index to wider indices. The least precise beta estimate (with the highest standard error) may be the most meaningful.</a:t>
            </a:r>
          </a:p>
          <a:p>
            <a:r>
              <a:rPr lang="en-US">
                <a:latin typeface="Times" charset="0"/>
                <a:ea typeface="ＭＳ Ｐゴシック" charset="0"/>
                <a:cs typeface="ＭＳ Ｐゴシック" charset="0"/>
              </a:rPr>
              <a:t>As investors become globalized, there is an argument to be made that we should be abandoning the use of local indices and replacing them with global indices.</a:t>
            </a:r>
          </a:p>
          <a:p>
            <a:r>
              <a:rPr lang="en-US">
                <a:latin typeface="Times" charset="0"/>
                <a:ea typeface="ＭＳ Ｐゴシック" charset="0"/>
                <a:cs typeface="ＭＳ Ｐゴシック" charset="0"/>
              </a:rPr>
              <a:t>With Baidu, the best index is not the one that fits it best (which would be the NASDAQ) but the one that best captures what marginal investors are invested in.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ChangeArrowheads="1"/>
          </p:cNvSpPr>
          <p:nvPr>
            <p:ph type="sldImg"/>
          </p:nvPr>
        </p:nvSpPr>
        <p:spPr>
          <a:xfrm>
            <a:off x="1150938" y="692150"/>
            <a:ext cx="4556125" cy="3416300"/>
          </a:xfrm>
          <a:solidFill>
            <a:srgbClr val="FFFFFF"/>
          </a:solidFill>
          <a:ln/>
        </p:spPr>
      </p:sp>
      <p:sp>
        <p:nvSpPr>
          <p:cNvPr id="1730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cross selection of regression betas for companies… Lets try a story for each one:</a:t>
            </a:r>
          </a:p>
          <a:p>
            <a:r>
              <a:rPr lang="en-US">
                <a:latin typeface="Times" charset="0"/>
                <a:ea typeface="ＭＳ Ｐゴシック" charset="0"/>
                <a:cs typeface="ＭＳ Ｐゴシック" charset="0"/>
              </a:rPr>
              <a:t>Bulgari: Small company with mostly luxury products</a:t>
            </a:r>
          </a:p>
          <a:p>
            <a:r>
              <a:rPr lang="en-US">
                <a:latin typeface="Times" charset="0"/>
                <a:ea typeface="ＭＳ Ｐゴシック" charset="0"/>
                <a:cs typeface="ＭＳ Ｐゴシック" charset="0"/>
              </a:rPr>
              <a:t>Qwest: Some business risk but much more substantial overlay of financial risk created by borrowing  billions.</a:t>
            </a:r>
          </a:p>
          <a:p>
            <a:r>
              <a:rPr lang="en-US">
                <a:latin typeface="Times" charset="0"/>
                <a:ea typeface="ＭＳ Ｐゴシック" charset="0"/>
                <a:cs typeface="ＭＳ Ｐゴシック" charset="0"/>
              </a:rPr>
              <a:t>Microsoft: Example of beta drift towards one as companies get larger and their product base (and customer base) becomes more diversified. Microsoft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beta in the lat 1980s was much higher than 2.</a:t>
            </a:r>
          </a:p>
          <a:p>
            <a:r>
              <a:rPr lang="en-US">
                <a:latin typeface="Times" charset="0"/>
                <a:ea typeface="ＭＳ Ｐゴシック" charset="0"/>
                <a:cs typeface="ＭＳ Ｐゴシック" charset="0"/>
              </a:rPr>
              <a:t>GE: Most diversified US company you will find.. Beta will drift towards one for diversified companies. GE Capital</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acts as ballast on beta</a:t>
            </a:r>
          </a:p>
          <a:p>
            <a:r>
              <a:rPr lang="en-US">
                <a:latin typeface="Times" charset="0"/>
                <a:ea typeface="ＭＳ Ｐゴシック" charset="0"/>
                <a:cs typeface="ＭＳ Ｐゴシック" charset="0"/>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atin typeface="Times" charset="0"/>
                <a:ea typeface="ＭＳ Ｐゴシック" charset="0"/>
                <a:cs typeface="ＭＳ Ｐゴシック" charset="0"/>
              </a:rPr>
              <a:t>Harmony Gold Mining Company: A negative beta implies that adding this stock on to a diversified portfolio will actually reduce risk (acts as insurance). Gold has historically been an insurance against inflation. </a:t>
            </a:r>
          </a:p>
          <a:p>
            <a:r>
              <a:rPr lang="en-US">
                <a:latin typeface="Times" charset="0"/>
                <a:ea typeface="ＭＳ Ｐゴシック" charset="0"/>
                <a:cs typeface="ＭＳ Ｐゴシック" charset="0"/>
              </a:rPr>
              <a:t>(Consequences of a negative beta: Expected return &lt; Riskfree rate)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ChangeArrowheads="1"/>
          </p:cNvSpPr>
          <p:nvPr>
            <p:ph type="sldImg"/>
          </p:nvPr>
        </p:nvSpPr>
        <p:spPr>
          <a:xfrm>
            <a:off x="1150938" y="692150"/>
            <a:ext cx="4556125" cy="3416300"/>
          </a:xfrm>
          <a:solidFill>
            <a:srgbClr val="FFFFFF"/>
          </a:solidFill>
          <a:ln/>
        </p:spPr>
      </p:sp>
      <p:sp>
        <p:nvSpPr>
          <p:cNvPr id="1751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measure risk relative to the market. </a:t>
            </a:r>
          </a:p>
          <a:p>
            <a:r>
              <a:rPr lang="en-US">
                <a:latin typeface="Times" charset="0"/>
                <a:ea typeface="ＭＳ Ｐゴシック" charset="0"/>
                <a:cs typeface="ＭＳ Ｐゴシック" charset="0"/>
              </a:rPr>
              <a:t>Firms which are cyclical or sell discretionary products tend to do much better when the economy is doing well (and the market is doing well) and much worse when the economy is doing badly than other firms in the market.</a:t>
            </a:r>
          </a:p>
          <a:p>
            <a:r>
              <a:rPr lang="en-US">
                <a:latin typeface="Times" charset="0"/>
                <a:ea typeface="ＭＳ Ｐゴシック" charset="0"/>
                <a:cs typeface="ＭＳ Ｐゴシック" charset="0"/>
              </a:rPr>
              <a:t>In terms of basic economics, companies that sell products/ services that have elastic demand should have higher betas than ones that sell products/services with inelastic demand.</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ChangeArrowheads="1"/>
          </p:cNvSpPr>
          <p:nvPr>
            <p:ph type="sldImg"/>
          </p:nvPr>
        </p:nvSpPr>
        <p:spPr>
          <a:xfrm>
            <a:off x="1150938" y="692150"/>
            <a:ext cx="4556125" cy="3416300"/>
          </a:xfrm>
          <a:solidFill>
            <a:srgbClr val="FFFFFF"/>
          </a:solidFill>
          <a:ln/>
        </p:spPr>
      </p:sp>
      <p:sp>
        <p:nvSpPr>
          <p:cNvPr id="1771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with high fixed costs tend to see much bigger swings in operating income (and stock prices) for a given change in revenues than firms with more flexible cost structures.</a:t>
            </a:r>
          </a:p>
          <a:p>
            <a:r>
              <a:rPr lang="en-US">
                <a:latin typeface="Times" charset="0"/>
                <a:ea typeface="ＭＳ Ｐゴシック" charset="0"/>
                <a:cs typeface="ＭＳ Ｐゴシック" charset="0"/>
              </a:rPr>
              <a:t>Consider the case of the airline sector, which tends to have cost structures which are almost entirely fixed (plane lease expenses, fuel costs …). Firms in the sector have high betas.</a:t>
            </a:r>
          </a:p>
          <a:p>
            <a:r>
              <a:rPr lang="en-US">
                <a:latin typeface="Times" charset="0"/>
                <a:ea typeface="ＭＳ Ｐゴシック" charset="0"/>
                <a:cs typeface="ＭＳ Ｐゴシック" charset="0"/>
              </a:rPr>
              <a:t>Are you destined to have a high beta, once you pick a sector?</a:t>
            </a:r>
          </a:p>
          <a:p>
            <a:r>
              <a:rPr lang="en-US">
                <a:latin typeface="Times" charset="0"/>
                <a:ea typeface="ＭＳ Ｐゴシック" charset="0"/>
                <a:cs typeface="ＭＳ Ｐゴシック" charset="0"/>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ChangeArrowheads="1"/>
          </p:cNvSpPr>
          <p:nvPr>
            <p:ph type="sldImg"/>
          </p:nvPr>
        </p:nvSpPr>
        <p:spPr>
          <a:xfrm>
            <a:off x="1150938" y="692150"/>
            <a:ext cx="4556125" cy="3416300"/>
          </a:xfrm>
          <a:solidFill>
            <a:srgbClr val="FFFFFF"/>
          </a:solidFill>
          <a:ln/>
        </p:spPr>
      </p:sp>
      <p:sp>
        <p:nvSpPr>
          <p:cNvPr id="17920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direct measures of fixed costs and variable costs are difficult to obtain. Hence we use the second.</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ChangeArrowheads="1"/>
          </p:cNvSpPr>
          <p:nvPr>
            <p:ph type="sldImg"/>
          </p:nvPr>
        </p:nvSpPr>
        <p:spPr>
          <a:xfrm>
            <a:off x="1150938" y="692150"/>
            <a:ext cx="4556125" cy="3416300"/>
          </a:xfrm>
          <a:solidFill>
            <a:srgbClr val="FFFFFF"/>
          </a:solidFill>
          <a:ln/>
        </p:spPr>
      </p:sp>
      <p:sp>
        <p:nvSpPr>
          <p:cNvPr id="18125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measures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leverage historically. You need a number of years of data before you can get reasonable estimates.</a:t>
            </a:r>
          </a:p>
          <a:p>
            <a:endParaRPr lang="en-US">
              <a:latin typeface="Times" charset="0"/>
              <a:ea typeface="ＭＳ Ｐゴシック" charset="0"/>
              <a:cs typeface="ＭＳ Ｐゴシック"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ChangeArrowheads="1"/>
          </p:cNvSpPr>
          <p:nvPr>
            <p:ph type="sldImg"/>
          </p:nvPr>
        </p:nvSpPr>
        <p:spPr>
          <a:xfrm>
            <a:off x="1150938" y="692150"/>
            <a:ext cx="4556125" cy="3416300"/>
          </a:xfrm>
          <a:solidFill>
            <a:srgbClr val="FFFFFF"/>
          </a:solidFill>
          <a:ln/>
        </p:spPr>
      </p:sp>
      <p:sp>
        <p:nvSpPr>
          <p:cNvPr id="18329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Same rationale as operating leverage but the focus here is on equity earnings. Put another way, a firm with stable operating income can make its equity income much more volatile by borrowing large sums of money.</a:t>
            </a:r>
          </a:p>
          <a:p>
            <a:r>
              <a:rPr lang="en-US">
                <a:latin typeface="Times" charset="0"/>
                <a:ea typeface="ＭＳ Ｐゴシック" charset="0"/>
                <a:cs typeface="ＭＳ Ｐゴシック" charset="0"/>
              </a:rPr>
              <a:t>This is based upon two assumptions</a:t>
            </a:r>
          </a:p>
          <a:p>
            <a:pPr lvl="1">
              <a:buFontTx/>
              <a:buChar char="•"/>
            </a:pPr>
            <a:r>
              <a:rPr lang="en-US">
                <a:latin typeface="Times" charset="0"/>
                <a:ea typeface="ＭＳ Ｐゴシック" charset="0"/>
              </a:rPr>
              <a:t>Debt bears no market risk (which is consistent with studies that have found that default risk is non-systematic)</a:t>
            </a:r>
          </a:p>
          <a:p>
            <a:pPr lvl="1">
              <a:buFontTx/>
              <a:buChar char="•"/>
            </a:pPr>
            <a:r>
              <a:rPr lang="en-US">
                <a:latin typeface="Times" charset="0"/>
                <a:ea typeface="ＭＳ Ｐゴシック" charset="0"/>
              </a:rPr>
              <a:t>Debt creates a tax benefit</a:t>
            </a:r>
          </a:p>
          <a:p>
            <a:pPr lvl="1"/>
            <a:r>
              <a:rPr lang="en-US" i="1">
                <a:latin typeface="Times" charset="0"/>
                <a:ea typeface="ＭＳ Ｐゴシック" charset="0"/>
              </a:rPr>
              <a:t>	Assets			Liabilities</a:t>
            </a:r>
          </a:p>
          <a:p>
            <a:pPr lvl="1"/>
            <a:r>
              <a:rPr lang="en-US">
                <a:latin typeface="Times" charset="0"/>
                <a:ea typeface="ＭＳ Ｐゴシック" charset="0"/>
              </a:rPr>
              <a:t>	Assets	A  (</a:t>
            </a:r>
            <a:r>
              <a:rPr lang="en-US">
                <a:latin typeface="Symbol" charset="0"/>
                <a:ea typeface="ＭＳ Ｐゴシック" charset="0"/>
              </a:rPr>
              <a:t>b</a:t>
            </a:r>
            <a:r>
              <a:rPr lang="en-US" baseline="-25000">
                <a:latin typeface="Times" charset="0"/>
                <a:ea typeface="ＭＳ Ｐゴシック" charset="0"/>
              </a:rPr>
              <a:t>u</a:t>
            </a:r>
            <a:r>
              <a:rPr lang="en-US">
                <a:latin typeface="Times" charset="0"/>
                <a:ea typeface="ＭＳ Ｐゴシック" charset="0"/>
              </a:rPr>
              <a:t>)	Debt	D (</a:t>
            </a:r>
            <a:r>
              <a:rPr lang="en-US">
                <a:latin typeface="Symbol" charset="0"/>
                <a:ea typeface="ＭＳ Ｐゴシック" charset="0"/>
              </a:rPr>
              <a:t>b</a:t>
            </a:r>
            <a:r>
              <a:rPr lang="en-US" baseline="-25000">
                <a:latin typeface="Times" charset="0"/>
                <a:ea typeface="ＭＳ Ｐゴシック" charset="0"/>
              </a:rPr>
              <a:t>D</a:t>
            </a:r>
            <a:r>
              <a:rPr lang="en-US">
                <a:latin typeface="Symbol" charset="0"/>
                <a:ea typeface="ＭＳ Ｐゴシック" charset="0"/>
              </a:rPr>
              <a:t> </a:t>
            </a:r>
            <a:r>
              <a:rPr lang="en-US">
                <a:latin typeface="Times" charset="0"/>
                <a:ea typeface="ＭＳ Ｐゴシック" charset="0"/>
              </a:rPr>
              <a:t>=0)</a:t>
            </a:r>
          </a:p>
          <a:p>
            <a:pPr lvl="1"/>
            <a:r>
              <a:rPr lang="en-US">
                <a:latin typeface="Times" charset="0"/>
                <a:ea typeface="ＭＳ Ｐゴシック" charset="0"/>
              </a:rPr>
              <a:t>	Tax Benefits	tD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=0)	Equity	E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a:t>
            </a:r>
          </a:p>
          <a:p>
            <a:pPr lvl="1"/>
            <a:r>
              <a:rPr lang="en-US">
                <a:latin typeface="Times" charset="0"/>
                <a:ea typeface="ＭＳ Ｐゴシック" charset="0"/>
              </a:rPr>
              <a:t>Betas are weighted averages,</a:t>
            </a:r>
          </a:p>
          <a:p>
            <a:pPr lvl="1"/>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tD)/(D+E) =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(E/(D+E))</a:t>
            </a:r>
          </a:p>
          <a:p>
            <a:pPr lvl="1"/>
            <a:r>
              <a:rPr lang="en-US">
                <a:latin typeface="Times" charset="0"/>
                <a:ea typeface="ＭＳ Ｐゴシック" charset="0"/>
              </a:rPr>
              <a:t>Solve for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a:t>
            </a:r>
          </a:p>
          <a:p>
            <a:pPr lvl="1"/>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 =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tD)/E=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(1 + (1-t)D/E)</a:t>
            </a:r>
          </a:p>
          <a:p>
            <a:pPr lvl="1"/>
            <a:r>
              <a:rPr lang="en-US">
                <a:latin typeface="Times" charset="0"/>
                <a:ea typeface="ＭＳ Ｐゴシック" charset="0"/>
              </a:rPr>
              <a:t>If debt has a beta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a:t>
            </a:r>
          </a:p>
          <a:p>
            <a:pPr lvl="1"/>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(E + D - tD)/(D+E)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tD/(D+E) = </a:t>
            </a:r>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(E/(D+E))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D/(D+E)</a:t>
            </a:r>
          </a:p>
          <a:p>
            <a:pPr lvl="1"/>
            <a:r>
              <a:rPr lang="en-US">
                <a:latin typeface="Symbol" charset="0"/>
                <a:ea typeface="ＭＳ Ｐゴシック" charset="0"/>
              </a:rPr>
              <a:t>b</a:t>
            </a:r>
            <a:r>
              <a:rPr lang="en-US" baseline="-25000">
                <a:latin typeface="Times" charset="0"/>
                <a:ea typeface="ＭＳ Ｐゴシック" charset="0"/>
              </a:rPr>
              <a:t>L</a:t>
            </a:r>
            <a:r>
              <a:rPr lang="en-US">
                <a:latin typeface="Times" charset="0"/>
                <a:ea typeface="ＭＳ Ｐゴシック" charset="0"/>
              </a:rPr>
              <a:t> =  </a:t>
            </a:r>
            <a:r>
              <a:rPr lang="en-US">
                <a:latin typeface="Symbol" charset="0"/>
                <a:ea typeface="ＭＳ Ｐゴシック" charset="0"/>
              </a:rPr>
              <a:t>B</a:t>
            </a:r>
            <a:r>
              <a:rPr lang="en-US" baseline="-25000">
                <a:latin typeface="Times" charset="0"/>
                <a:ea typeface="ＭＳ Ｐゴシック" charset="0"/>
              </a:rPr>
              <a:t>u </a:t>
            </a:r>
            <a:r>
              <a:rPr lang="en-US">
                <a:latin typeface="Times" charset="0"/>
                <a:ea typeface="ＭＳ Ｐゴシック" charset="0"/>
              </a:rPr>
              <a:t>(1 + (1-t)D/E) - </a:t>
            </a:r>
            <a:r>
              <a:rPr lang="en-US">
                <a:latin typeface="Symbol" charset="0"/>
                <a:ea typeface="ＭＳ Ｐゴシック" charset="0"/>
              </a:rPr>
              <a:t>b</a:t>
            </a:r>
            <a:r>
              <a:rPr lang="en-US" baseline="-25000">
                <a:latin typeface="Times" charset="0"/>
                <a:ea typeface="ＭＳ Ｐゴシック" charset="0"/>
              </a:rPr>
              <a:t>D</a:t>
            </a:r>
            <a:r>
              <a:rPr lang="en-US">
                <a:latin typeface="Times" charset="0"/>
                <a:ea typeface="ＭＳ Ｐゴシック" charset="0"/>
              </a:rPr>
              <a:t> (1-t) [D/(D+E)]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ChangeArrowheads="1"/>
          </p:cNvSpPr>
          <p:nvPr>
            <p:ph type="sldImg"/>
          </p:nvPr>
        </p:nvSpPr>
        <p:spPr>
          <a:xfrm>
            <a:off x="1150938" y="692150"/>
            <a:ext cx="4556125" cy="3416300"/>
          </a:xfrm>
          <a:solidFill>
            <a:srgbClr val="FFFFFF"/>
          </a:solidFill>
          <a:ln/>
        </p:spPr>
      </p:sp>
      <p:sp>
        <p:nvSpPr>
          <p:cNvPr id="18534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betas reflect the average leverage over the period and not the current leverage of the firms. Firms whose leverage has changed over the period will have regression betas that are different from their true betas.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ChangeArrowheads="1"/>
          </p:cNvSpPr>
          <p:nvPr>
            <p:ph type="sldImg"/>
          </p:nvPr>
        </p:nvSpPr>
        <p:spPr>
          <a:xfrm>
            <a:off x="1150938" y="692150"/>
            <a:ext cx="4556125" cy="3416300"/>
          </a:xfrm>
          <a:solidFill>
            <a:srgbClr val="FFFFFF"/>
          </a:solidFill>
          <a:ln/>
        </p:spPr>
      </p:sp>
      <p:sp>
        <p:nvSpPr>
          <p:cNvPr id="18739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Since equity investors bear all of the non-diversifiable risk,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equity will increase as the leverage increases. </a:t>
            </a:r>
            <a:endParaRPr lang="en-US">
              <a:latin typeface="Times" charset="0"/>
              <a:ea typeface="ＭＳ Ｐゴシック" charset="0"/>
              <a:cs typeface="ＭＳ Ｐゴシック"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ChangeArrowheads="1"/>
          </p:cNvSpPr>
          <p:nvPr>
            <p:ph type="sldImg"/>
          </p:nvPr>
        </p:nvSpPr>
        <p:spPr>
          <a:xfrm>
            <a:off x="1150938" y="692150"/>
            <a:ext cx="4556125" cy="3416300"/>
          </a:xfrm>
          <a:solidFill>
            <a:srgbClr val="FFFFFF"/>
          </a:solidFill>
          <a:ln/>
        </p:spPr>
      </p:sp>
      <p:sp>
        <p:nvSpPr>
          <p:cNvPr id="1894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Betas are always weighted averages - where the weights are based upon market value. This is because betas measure risk relative to a market index.</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ChangeArrowheads="1"/>
          </p:cNvSpPr>
          <p:nvPr>
            <p:ph type="sldImg"/>
          </p:nvPr>
        </p:nvSpPr>
        <p:spPr>
          <a:xfrm>
            <a:off x="1150938" y="692150"/>
            <a:ext cx="4556125" cy="3416300"/>
          </a:xfrm>
          <a:solidFill>
            <a:srgbClr val="FFFFFF"/>
          </a:solidFill>
          <a:ln/>
        </p:spPr>
      </p:sp>
      <p:sp>
        <p:nvSpPr>
          <p:cNvPr id="1914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Bottom-up betas build up to the beta from the fundamentals, rather than trusting the regression. </a:t>
            </a:r>
          </a:p>
          <a:p>
            <a:r>
              <a:rPr lang="en-US">
                <a:latin typeface="Times" charset="0"/>
                <a:ea typeface="ＭＳ Ｐゴシック" charset="0"/>
                <a:cs typeface="ＭＳ Ｐゴシック" charset="0"/>
              </a:rPr>
              <a:t>The standard error of an average beta for a sector, is smaller by a factor of √n, where n is the number of firms in the sector. Thus, if there are 25 firms in a sector, the standard error of the average is 1/5 the average standard error.</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a:xfrm>
            <a:off x="1150938" y="692150"/>
            <a:ext cx="4556125" cy="3416300"/>
          </a:xfrm>
          <a:ln/>
        </p:spPr>
      </p:sp>
      <p:sp>
        <p:nvSpPr>
          <p:cNvPr id="193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does break down its divisions very well in its financial statements. Not all companies are this forthcoming and you may have to go on much coarser data, in some cases.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a:xfrm>
            <a:off x="1150938" y="692150"/>
            <a:ext cx="4556125" cy="3416300"/>
          </a:xfrm>
          <a:ln/>
        </p:spPr>
      </p:sp>
      <p:sp>
        <p:nvSpPr>
          <p:cNvPr id="195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shows the raw numbers behind one of the line items on the previous page – studio entertainment. It lists the companies used, their market values of equity, total debt outstanding and cash. </a:t>
            </a:r>
          </a:p>
          <a:p>
            <a:r>
              <a:rPr lang="en-US">
                <a:latin typeface="Times" charset="0"/>
                <a:ea typeface="ＭＳ Ｐゴシック" charset="0"/>
                <a:cs typeface="ＭＳ Ｐゴシック" charset="0"/>
              </a:rPr>
              <a:t>We show three summary numbers – the average, the aggregate and the median. The average is skewed by outliers. While both the aggregate and median yield meaningful values, we have chosen to go with the median.</a:t>
            </a:r>
          </a:p>
          <a:p>
            <a:r>
              <a:rPr lang="en-US">
                <a:latin typeface="Times" charset="0"/>
                <a:ea typeface="ＭＳ Ｐゴシック" charset="0"/>
                <a:cs typeface="ＭＳ Ｐゴシック" charset="0"/>
              </a:rPr>
              <a:t>In the last three columns, I have computed the enterprise value = mkt cap + debt – cash, revenues and EV/Revenues. These will be used on the next page.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p:cNvSpPr>
          <p:nvPr>
            <p:ph type="sldImg"/>
          </p:nvPr>
        </p:nvSpPr>
        <p:spPr>
          <a:xfrm>
            <a:off x="1150938" y="692150"/>
            <a:ext cx="4556125" cy="3416300"/>
          </a:xfrm>
          <a:ln/>
        </p:spPr>
      </p:sp>
      <p:sp>
        <p:nvSpPr>
          <p:cNvPr id="199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Using the studio entertainment companies as the base, this page explains the process, step by step. </a:t>
            </a:r>
          </a:p>
          <a:p>
            <a:r>
              <a:rPr lang="en-US">
                <a:latin typeface="Times" charset="0"/>
                <a:ea typeface="ＭＳ Ｐゴシック" charset="0"/>
                <a:cs typeface="ＭＳ Ｐゴシック" charset="0"/>
              </a:rPr>
              <a:t>You always start with a regression or equity beta, then clean up for debt and then for cash. (I assumed a marginal tax rate of 40%, since these were all US firms)</a:t>
            </a:r>
          </a:p>
          <a:p>
            <a:r>
              <a:rPr lang="en-US">
                <a:latin typeface="Times" charset="0"/>
                <a:ea typeface="ＭＳ Ｐゴシック" charset="0"/>
                <a:cs typeface="ＭＳ Ｐゴシック" charset="0"/>
              </a:rPr>
              <a:t>An alternate approach is to net cash out against debt and use a net debt to equity ratio.</a:t>
            </a:r>
          </a:p>
          <a:p>
            <a:r>
              <a:rPr lang="en-US">
                <a:latin typeface="Times" charset="0"/>
                <a:ea typeface="ＭＳ Ｐゴシック" charset="0"/>
                <a:cs typeface="ＭＳ Ｐゴシック" charset="0"/>
              </a:rPr>
              <a:t>If you did that your net debt ratio would be (35.02- 8.93)/ 64.98 = 40.16%</a:t>
            </a:r>
          </a:p>
          <a:p>
            <a:r>
              <a:rPr lang="en-US">
                <a:latin typeface="Times" charset="0"/>
                <a:ea typeface="ＭＳ Ｐゴシック" charset="0"/>
                <a:cs typeface="ＭＳ Ｐゴシック" charset="0"/>
              </a:rPr>
              <a:t>The unlevered beta = 1.57/ (1+ (1-.4) (.4016)) = 1.2652</a:t>
            </a:r>
          </a:p>
          <a:p>
            <a:r>
              <a:rPr lang="en-US">
                <a:latin typeface="Times" charset="0"/>
                <a:ea typeface="ＭＳ Ｐゴシック" charset="0"/>
                <a:cs typeface="ＭＳ Ｐゴシック" charset="0"/>
              </a:rPr>
              <a:t>The answers are close but they will not be the same. With the net debt ratio, you are assuming that debt and cash not only cancel out in terms of risk but also in terms of tax advantages.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a:xfrm>
            <a:off x="1150938" y="692150"/>
            <a:ext cx="4556125" cy="3416300"/>
          </a:xfrm>
          <a:ln/>
        </p:spPr>
      </p:sp>
      <p:sp>
        <p:nvSpPr>
          <p:cNvPr id="201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atin typeface="Times" charset="0"/>
                <a:ea typeface="ＭＳ Ｐゴシック" charset="0"/>
                <a:cs typeface="ＭＳ Ｐゴシック" charset="0"/>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a:xfrm>
            <a:off x="1150938" y="692150"/>
            <a:ext cx="4556125" cy="3416300"/>
          </a:xfrm>
          <a:ln/>
        </p:spPr>
      </p:sp>
      <p:sp>
        <p:nvSpPr>
          <p:cNvPr id="203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allocated the debt based upon the identifiable assets (since these tend to be large, fixed assets, as defined by accountants) and thus more likely to require the use of debt. </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ChangeArrowheads="1"/>
          </p:cNvSpPr>
          <p:nvPr>
            <p:ph type="sldImg"/>
          </p:nvPr>
        </p:nvSpPr>
        <p:spPr>
          <a:xfrm>
            <a:off x="1150938" y="692150"/>
            <a:ext cx="4556125" cy="3416300"/>
          </a:xfrm>
          <a:solidFill>
            <a:srgbClr val="FFFFFF"/>
          </a:solidFill>
          <a:ln/>
        </p:spPr>
      </p:sp>
      <p:sp>
        <p:nvSpPr>
          <p:cNvPr id="2058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for each division should be used. Otherwise, the riskier divisions will over invest and the safest divisions will under invest.</a:t>
            </a:r>
          </a:p>
          <a:p>
            <a:r>
              <a:rPr lang="en-US">
                <a:latin typeface="Times" charset="0"/>
                <a:ea typeface="ＭＳ Ｐゴシック" charset="0"/>
                <a:cs typeface="ＭＳ Ｐゴシック" charset="0"/>
              </a:rPr>
              <a:t>Over time, the firm will become a riskier firm. Think of Bankers Trust from 1980, when it was a commercial bank, to 1992, when it had become primarily an investment bank. </a:t>
            </a:r>
          </a:p>
          <a:p>
            <a:r>
              <a:rPr lang="en-US">
                <a:latin typeface="Times" charset="0"/>
                <a:ea typeface="ＭＳ Ｐゴシック" charset="0"/>
                <a:cs typeface="ＭＳ Ｐゴシック" charset="0"/>
              </a:rPr>
              <a:t>It also means that any multi business company should have different hurdle rates for each business, with higher rates for riskier businesses and lower rates for safer businesses.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ChangeArrowheads="1"/>
          </p:cNvSpPr>
          <p:nvPr>
            <p:ph type="sldImg"/>
          </p:nvPr>
        </p:nvSpPr>
        <p:spPr>
          <a:xfrm>
            <a:off x="1150938" y="692150"/>
            <a:ext cx="4556125" cy="3416300"/>
          </a:xfrm>
          <a:solidFill>
            <a:srgbClr val="FFFFFF"/>
          </a:solidFill>
          <a:ln/>
        </p:spPr>
      </p:sp>
      <p:sp>
        <p:nvSpPr>
          <p:cNvPr id="207874" name="Rectangle 3"/>
          <p:cNvSpPr>
            <a:spLocks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ChangeArrowheads="1"/>
          </p:cNvSpPr>
          <p:nvPr>
            <p:ph type="sldImg"/>
          </p:nvPr>
        </p:nvSpPr>
        <p:spPr>
          <a:xfrm>
            <a:off x="1150938" y="692150"/>
            <a:ext cx="4556125" cy="3416300"/>
          </a:xfrm>
          <a:solidFill>
            <a:srgbClr val="FFFFFF"/>
          </a:solidFill>
          <a:ln/>
        </p:spPr>
      </p:sp>
      <p:sp>
        <p:nvSpPr>
          <p:cNvPr id="2099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equity can be stated in different currencies. When computing the nominal BR cost of equity, we scale up the risk premium to reflect the fact the the inflation rates (and risk free rates in BR) are much higher.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atin typeface="Times" charset="0"/>
              <a:ea typeface="ＭＳ Ｐゴシック" charset="0"/>
              <a:cs typeface="ＭＳ Ｐゴシック"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are single business companies and the beta estimation is made a little easier. I used the global averages for both, simply because there are very few companies in either the domestic markets or even across all emerging markets.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p:cNvSpPr>
          <p:nvPr>
            <p:ph type="sldImg"/>
          </p:nvPr>
        </p:nvSpPr>
        <p:spPr>
          <a:xfrm>
            <a:off x="1150938" y="692150"/>
            <a:ext cx="4556125" cy="3416300"/>
          </a:xfrm>
          <a:ln/>
        </p:spPr>
      </p:sp>
      <p:sp>
        <p:nvSpPr>
          <p:cNvPr id="214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Investment banking is riskier and should require a higher return. (In fact, if you could break investment banking down into its component parts, you could get very different costs of equity within that business).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ChangeArrowheads="1"/>
          </p:cNvSpPr>
          <p:nvPr>
            <p:ph type="sldImg"/>
          </p:nvPr>
        </p:nvSpPr>
        <p:spPr>
          <a:xfrm>
            <a:off x="1150938" y="692150"/>
            <a:ext cx="4556125" cy="3416300"/>
          </a:xfrm>
          <a:solidFill>
            <a:srgbClr val="FFFFFF"/>
          </a:solidFill>
          <a:ln/>
        </p:spPr>
      </p:sp>
      <p:sp>
        <p:nvSpPr>
          <p:cNvPr id="2160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Private firms are not traded. There are no historical price records to compute betas from.</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ChangeArrowheads="1"/>
          </p:cNvSpPr>
          <p:nvPr>
            <p:ph type="sldImg"/>
          </p:nvPr>
        </p:nvSpPr>
        <p:spPr>
          <a:xfrm>
            <a:off x="1150938" y="692150"/>
            <a:ext cx="4556125" cy="3416300"/>
          </a:xfrm>
          <a:solidFill>
            <a:srgbClr val="FFFFFF"/>
          </a:solidFill>
          <a:ln/>
        </p:spPr>
      </p:sp>
      <p:sp>
        <p:nvSpPr>
          <p:cNvPr id="21811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atin typeface="Times" charset="0"/>
                <a:ea typeface="ＭＳ Ｐゴシック" charset="0"/>
                <a:cs typeface="ＭＳ Ｐゴシック" charset="0"/>
              </a:rPr>
              <a:t>To avoid outliers, we will use median values for the firms in the sample.</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ChangeArrowheads="1"/>
          </p:cNvSpPr>
          <p:nvPr>
            <p:ph type="sldImg"/>
          </p:nvPr>
        </p:nvSpPr>
        <p:spPr>
          <a:xfrm>
            <a:off x="1150938" y="692150"/>
            <a:ext cx="4556125" cy="3416300"/>
          </a:xfrm>
          <a:solidFill>
            <a:srgbClr val="FFFFFF"/>
          </a:solidFill>
          <a:ln/>
        </p:spPr>
      </p:sp>
      <p:sp>
        <p:nvSpPr>
          <p:cNvPr id="2201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you cannot get a target debt to equity ratio for a private firm, use an industry -average debt to equity ratio to compute the levered beta. It will give you a more meaningful estimate than using book debt to equity ratios.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ChangeArrowheads="1"/>
          </p:cNvSpPr>
          <p:nvPr>
            <p:ph type="sldImg"/>
          </p:nvPr>
        </p:nvSpPr>
        <p:spPr>
          <a:xfrm>
            <a:off x="1150938" y="692150"/>
            <a:ext cx="4556125" cy="3416300"/>
          </a:xfrm>
          <a:solidFill>
            <a:srgbClr val="FFFFFF"/>
          </a:solidFill>
          <a:ln/>
        </p:spPr>
      </p:sp>
      <p:sp>
        <p:nvSpPr>
          <p:cNvPr id="2222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Using beta (that looks at only market risk) will tend to under estimate the cost of equity since private owners feel exposed to all risk, if they are not diversified.</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ChangeArrowheads="1"/>
          </p:cNvSpPr>
          <p:nvPr>
            <p:ph type="sldImg"/>
          </p:nvPr>
        </p:nvSpPr>
        <p:spPr>
          <a:xfrm>
            <a:off x="1150938" y="692150"/>
            <a:ext cx="4556125" cy="3416300"/>
          </a:xfrm>
          <a:solidFill>
            <a:srgbClr val="FFFFFF"/>
          </a:solidFill>
          <a:ln/>
        </p:spPr>
      </p:sp>
      <p:sp>
        <p:nvSpPr>
          <p:cNvPr id="2242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assumes that</a:t>
            </a:r>
          </a:p>
          <a:p>
            <a:pPr lvl="1"/>
            <a:r>
              <a:rPr lang="en-US">
                <a:latin typeface="Times" charset="0"/>
                <a:ea typeface="ＭＳ Ｐゴシック" charset="0"/>
              </a:rPr>
              <a:t>The owner of the private business has all of his or her wealth invested in the business</a:t>
            </a:r>
          </a:p>
          <a:p>
            <a:pPr lvl="1"/>
            <a:r>
              <a:rPr lang="en-US">
                <a:latin typeface="Times" charset="0"/>
                <a:ea typeface="ＭＳ Ｐゴシック" charset="0"/>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atin typeface="Times" charset="0"/>
                <a:ea typeface="ＭＳ Ｐゴシック" charset="0"/>
                <a:cs typeface="ＭＳ Ｐゴシック" charset="0"/>
              </a:rPr>
              <a:t>If you were a private business looking at potential acquirers - one is a publicly traded firm and the other is an individual . Which one is likely to pay the higher price and why?</a:t>
            </a:r>
          </a:p>
          <a:p>
            <a:pPr lvl="1"/>
            <a:r>
              <a:rPr lang="en-US">
                <a:latin typeface="Times" charset="0"/>
                <a:ea typeface="ＭＳ Ｐゴシック" charset="0"/>
              </a:rPr>
              <a:t>If both acquirers have the same cash flow expectations, the publicly traded firm will win out (Blockbuster Video, Browning-Ferris are good examples of publicly traded firms which bought small private businesses to grow to their current stature.)</a:t>
            </a:r>
          </a:p>
          <a:p>
            <a:r>
              <a:rPr lang="en-US">
                <a:latin typeface="Times" charset="0"/>
                <a:ea typeface="ＭＳ Ｐゴシック" charset="0"/>
                <a:cs typeface="ＭＳ Ｐゴシック" charset="0"/>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portfolio with the market. As the investor gets more diversified, the correlation will rise and the total beta will fall towards the market beta.</a:t>
            </a:r>
            <a:endParaRPr lang="en-US">
              <a:latin typeface="Times" charset="0"/>
              <a:ea typeface="ＭＳ Ｐゴシック" charset="0"/>
              <a:cs typeface="ＭＳ Ｐゴシック"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ChangeArrowheads="1"/>
          </p:cNvSpPr>
          <p:nvPr>
            <p:ph type="sldImg"/>
          </p:nvPr>
        </p:nvSpPr>
        <p:spPr>
          <a:xfrm>
            <a:off x="1150938" y="692150"/>
            <a:ext cx="4556125" cy="3416300"/>
          </a:xfrm>
          <a:solidFill>
            <a:srgbClr val="FFFFFF"/>
          </a:solidFill>
          <a:ln/>
        </p:spPr>
      </p:sp>
      <p:sp>
        <p:nvSpPr>
          <p:cNvPr id="2263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breakdown of a firm into businesses is available in the 10-K. The unlevered betas are available on my web site.</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ChangeArrowheads="1"/>
          </p:cNvSpPr>
          <p:nvPr>
            <p:ph type="sldImg"/>
          </p:nvPr>
        </p:nvSpPr>
        <p:spPr>
          <a:xfrm>
            <a:off x="1150938" y="692150"/>
            <a:ext cx="4556125" cy="3416300"/>
          </a:xfrm>
          <a:solidFill>
            <a:srgbClr val="FFFFFF"/>
          </a:solidFill>
          <a:ln/>
        </p:spPr>
      </p:sp>
      <p:sp>
        <p:nvSpPr>
          <p:cNvPr id="2283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Capital is more than just equity. It also includes other financing sources, particularly debt.</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ChangeArrowheads="1"/>
          </p:cNvSpPr>
          <p:nvPr>
            <p:ph type="sldImg"/>
          </p:nvPr>
        </p:nvSpPr>
        <p:spPr>
          <a:xfrm>
            <a:off x="1150938" y="692150"/>
            <a:ext cx="4556125" cy="3416300"/>
          </a:xfrm>
          <a:solidFill>
            <a:srgbClr val="FFFFFF"/>
          </a:solidFill>
          <a:ln/>
        </p:spPr>
      </p:sp>
      <p:sp>
        <p:nvSpPr>
          <p:cNvPr id="23040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Debt is not restricted to what gets called debt in the balance sheet. It includes any financing with these characteristics. </a:t>
            </a:r>
          </a:p>
          <a:p>
            <a:r>
              <a:rPr lang="en-US">
                <a:latin typeface="Times" charset="0"/>
                <a:ea typeface="ＭＳ Ｐゴシック" charset="0"/>
                <a:cs typeface="ＭＳ Ｐゴシック" charset="0"/>
              </a:rPr>
              <a:t>Applying this test to items on the liability side of the balance sheet, we would conclude that</a:t>
            </a:r>
          </a:p>
          <a:p>
            <a:pPr>
              <a:buFontTx/>
              <a:buChar char="-"/>
            </a:pPr>
            <a:r>
              <a:rPr lang="en-US">
                <a:latin typeface="Times" charset="0"/>
                <a:ea typeface="ＭＳ Ｐゴシック" charset="0"/>
                <a:cs typeface="ＭＳ Ｐゴシック" charset="0"/>
              </a:rPr>
              <a:t>All interest bearing debt, short term as well as long term, is debt</a:t>
            </a:r>
          </a:p>
          <a:p>
            <a:pPr>
              <a:buFontTx/>
              <a:buChar char="-"/>
            </a:pPr>
            <a:r>
              <a:rPr lang="en-US">
                <a:latin typeface="Times" charset="0"/>
                <a:ea typeface="ＭＳ Ｐゴシック" charset="0"/>
                <a:cs typeface="ＭＳ Ｐゴシック" charset="0"/>
              </a:rPr>
              <a:t>Accounts payable and suppliers should not be considered debt because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atin typeface="Times" charset="0"/>
                <a:ea typeface="ＭＳ Ｐゴシック" charset="0"/>
                <a:cs typeface="ＭＳ Ｐゴシック" charset="0"/>
              </a:rPr>
              <a:t>Other liabilities such as under funded pension or health care obligations are best not considered as debt (though there may be exceptions) since the commitments are flexible.</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ChangeArrowheads="1"/>
          </p:cNvSpPr>
          <p:nvPr>
            <p:ph type="sldImg"/>
          </p:nvPr>
        </p:nvSpPr>
        <p:spPr>
          <a:xfrm>
            <a:off x="1150938" y="692150"/>
            <a:ext cx="4556125" cy="3416300"/>
          </a:xfrm>
          <a:solidFill>
            <a:srgbClr val="FFFFFF"/>
          </a:solidFill>
          <a:ln/>
        </p:spPr>
      </p:sp>
      <p:sp>
        <p:nvSpPr>
          <p:cNvPr id="232450"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There are two key components to the cost of debt:</a:t>
            </a:r>
          </a:p>
          <a:p>
            <a:pPr marL="228600" indent="-228600">
              <a:buFontTx/>
              <a:buAutoNum type="alphaLcPeriod"/>
            </a:pPr>
            <a:r>
              <a:rPr lang="en-US">
                <a:latin typeface="Times" charset="0"/>
                <a:ea typeface="ＭＳ Ｐゴシック" charset="0"/>
                <a:cs typeface="ＭＳ Ｐゴシック" charset="0"/>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atin typeface="Times" charset="0"/>
                <a:ea typeface="ＭＳ Ｐゴシック" charset="0"/>
                <a:cs typeface="ＭＳ Ｐゴシック" charset="0"/>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atin typeface="Times" charset="0"/>
                <a:ea typeface="ＭＳ Ｐゴシック" charset="0"/>
                <a:cs typeface="ＭＳ Ｐゴシック" charset="0"/>
              </a:rPr>
              <a:t>While the cost of debt can be estimated easily for some firms, by looking up traded bonds, it can be more difficult for non-rated firms. The default spreads can be obtained from</a:t>
            </a:r>
          </a:p>
          <a:p>
            <a:pPr marL="228600" indent="-228600"/>
            <a:r>
              <a:rPr lang="en-US">
                <a:latin typeface="Times" charset="0"/>
                <a:ea typeface="ＭＳ Ｐゴシック" charset="0"/>
                <a:cs typeface="ＭＳ Ｐゴシック" charset="0"/>
              </a:rPr>
              <a:t>http://www.bondsonline.com</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Slide Image Placeholder 1"/>
          <p:cNvSpPr>
            <a:spLocks noGrp="1" noRot="1" noChangeAspect="1"/>
          </p:cNvSpPr>
          <p:nvPr>
            <p:ph type="sldImg"/>
          </p:nvPr>
        </p:nvSpPr>
        <p:spPr>
          <a:xfrm>
            <a:off x="1150938" y="692150"/>
            <a:ext cx="4556125" cy="3416300"/>
          </a:xfrm>
          <a:ln/>
        </p:spPr>
      </p:sp>
      <p:sp>
        <p:nvSpPr>
          <p:cNvPr id="2344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are trusting the ratings agencies to be right and to have incorporated all default risk (company as well as country) into the rating.</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ChangeArrowheads="1"/>
          </p:cNvSpPr>
          <p:nvPr>
            <p:ph type="sldImg"/>
          </p:nvPr>
        </p:nvSpPr>
        <p:spPr>
          <a:xfrm>
            <a:off x="1150938" y="692150"/>
            <a:ext cx="4556125" cy="3416300"/>
          </a:xfrm>
          <a:solidFill>
            <a:srgbClr val="FFFFFF"/>
          </a:solidFill>
          <a:ln/>
        </p:spPr>
      </p:sp>
      <p:sp>
        <p:nvSpPr>
          <p:cNvPr id="23654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atin typeface="Times" charset="0"/>
                <a:ea typeface="ＭＳ Ｐゴシック" charset="0"/>
                <a:cs typeface="ＭＳ Ｐゴシック" charset="0"/>
              </a:rPr>
              <a:t>The operating income used to compute the rating does not have to be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number. It can be an average over time or a normalized value.</a:t>
            </a:r>
            <a:endParaRPr lang="en-US">
              <a:latin typeface="Times" charset="0"/>
              <a:ea typeface="ＭＳ Ｐゴシック" charset="0"/>
              <a:cs typeface="ＭＳ Ｐゴシック"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ChangeArrowheads="1"/>
          </p:cNvSpPr>
          <p:nvPr>
            <p:ph type="sldImg"/>
          </p:nvPr>
        </p:nvSpPr>
        <p:spPr>
          <a:xfrm>
            <a:off x="1150938" y="692150"/>
            <a:ext cx="4556125" cy="3416300"/>
          </a:xfrm>
          <a:solidFill>
            <a:srgbClr val="FFFFFF"/>
          </a:solidFill>
          <a:ln/>
        </p:spPr>
      </p:sp>
      <p:sp>
        <p:nvSpPr>
          <p:cNvPr id="23859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table is constructed, using smaller non-financial service companies (&lt;$5 billion market cap) that are rated, and their interest coverage ratios. The firms were sorted based upon their ratings, and the interest coverage range was estimated.</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ranges will change over time, especially as the economy strengthens or weakens. You can get the updated ranges on my web site.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ChangeArrowheads="1"/>
          </p:cNvSpPr>
          <p:nvPr>
            <p:ph type="sldImg"/>
          </p:nvPr>
        </p:nvSpPr>
        <p:spPr>
          <a:xfrm>
            <a:off x="1150938" y="692150"/>
            <a:ext cx="4556125" cy="3416300"/>
          </a:xfrm>
          <a:solidFill>
            <a:srgbClr val="FFFFFF"/>
          </a:solidFill>
          <a:ln/>
        </p:spPr>
      </p:sp>
      <p:sp>
        <p:nvSpPr>
          <p:cNvPr id="2406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atin typeface="Times" charset="0"/>
                <a:ea typeface="ＭＳ Ｐゴシック" charset="0"/>
                <a:cs typeface="ＭＳ Ｐゴシック" charset="0"/>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atin typeface="Times" charset="0"/>
                <a:ea typeface="ＭＳ Ｐゴシック" charset="0"/>
                <a:cs typeface="ＭＳ Ｐゴシック" charset="0"/>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atin typeface="Times" charset="0"/>
              <a:ea typeface="ＭＳ Ｐゴシック" charset="0"/>
              <a:cs typeface="ＭＳ Ｐゴシック"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ChangeArrowheads="1"/>
          </p:cNvSpPr>
          <p:nvPr>
            <p:ph type="sldImg"/>
          </p:nvPr>
        </p:nvSpPr>
        <p:spPr>
          <a:xfrm>
            <a:off x="1150938" y="692150"/>
            <a:ext cx="4556125" cy="3416300"/>
          </a:xfrm>
          <a:solidFill>
            <a:srgbClr val="FFFFFF"/>
          </a:solidFill>
          <a:ln/>
        </p:spPr>
      </p:sp>
      <p:sp>
        <p:nvSpPr>
          <p:cNvPr id="2426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tax rate used is the marginal tax rate…. Interest saves you taxes on your marginal income, not the first or average dollar of income….</a:t>
            </a:r>
          </a:p>
          <a:p>
            <a:r>
              <a:rPr lang="en-US">
                <a:latin typeface="Times" charset="0"/>
                <a:ea typeface="ＭＳ Ｐゴシック" charset="0"/>
                <a:cs typeface="ＭＳ Ｐゴシック" charset="0"/>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atin typeface="Times" charset="0"/>
                <a:ea typeface="ＭＳ Ｐゴシック" charset="0"/>
                <a:cs typeface="ＭＳ Ｐゴシック" charset="0"/>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atin typeface="Times" charset="0"/>
                <a:ea typeface="ＭＳ Ｐゴシック" charset="0"/>
                <a:cs typeface="ＭＳ Ｐゴシック" charset="0"/>
              </a:rPr>
              <a:t>For Disney, Deutsche Bank and Vale, we chose to use the actual ratings rather than the synthetic rating, because it does contain more information. </a:t>
            </a:r>
          </a:p>
          <a:p>
            <a:endParaRPr lang="en-US">
              <a:latin typeface="Times" charset="0"/>
              <a:ea typeface="ＭＳ Ｐゴシック" charset="0"/>
              <a:cs typeface="ＭＳ Ｐゴシック"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a:xfrm>
            <a:off x="1150938" y="692150"/>
            <a:ext cx="4556125" cy="3416300"/>
          </a:xfrm>
          <a:ln/>
        </p:spPr>
      </p:sp>
      <p:sp>
        <p:nvSpPr>
          <p:cNvPr id="244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should be updated frequently and should have current default spreads in it. These will be the spreads you use for your synthetic ratings today.</a:t>
            </a:r>
          </a:p>
          <a:p>
            <a:endParaRPr lang="en-US">
              <a:latin typeface="Times" charset="0"/>
              <a:ea typeface="ＭＳ Ｐゴシック" charset="0"/>
              <a:cs typeface="ＭＳ Ｐゴシック"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ChangeArrowheads="1"/>
          </p:cNvSpPr>
          <p:nvPr>
            <p:ph type="sldImg"/>
          </p:nvPr>
        </p:nvSpPr>
        <p:spPr>
          <a:xfrm>
            <a:off x="1150938" y="692150"/>
            <a:ext cx="4556125" cy="3416300"/>
          </a:xfrm>
          <a:solidFill>
            <a:srgbClr val="FFFFFF"/>
          </a:solidFill>
          <a:ln/>
        </p:spPr>
      </p:sp>
      <p:sp>
        <p:nvSpPr>
          <p:cNvPr id="24678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ChangeArrowheads="1"/>
          </p:cNvSpPr>
          <p:nvPr>
            <p:ph type="sldImg"/>
          </p:nvPr>
        </p:nvSpPr>
        <p:spPr>
          <a:xfrm>
            <a:off x="1150938" y="692150"/>
            <a:ext cx="4556125" cy="3416300"/>
          </a:xfrm>
          <a:solidFill>
            <a:srgbClr val="FFFFFF"/>
          </a:solidFill>
          <a:ln/>
        </p:spPr>
      </p:sp>
      <p:sp>
        <p:nvSpPr>
          <p:cNvPr id="248834" name="Rectangle 3"/>
          <p:cNvSpPr>
            <a:spLocks noChangeArrowheads="1"/>
          </p:cNvSpPr>
          <p:nvPr>
            <p:ph type="body" idx="1"/>
          </p:nvPr>
        </p:nvSpPr>
        <p:spPr>
          <a:solidFill>
            <a:srgbClr val="FFFFFF"/>
          </a:solidFill>
          <a:ln>
            <a:solidFill>
              <a:srgbClr val="000000"/>
            </a:solidFill>
          </a:ln>
        </p:spPr>
        <p:txBody>
          <a:bodyPr/>
          <a:lstStyle/>
          <a:p>
            <a:pPr algn="just"/>
            <a:r>
              <a:rPr lang="en-US">
                <a:latin typeface="Times New Roman" charset="0"/>
                <a:ea typeface="ＭＳ Ｐゴシック" charset="0"/>
                <a:cs typeface="ＭＳ Ｐゴシック" charset="0"/>
              </a:rPr>
              <a:t>Assume that the market value debt ratio is 10%, while the book value debt ratio is 30%, for a firm with a cost of equity of 15% and an after-tax cost of debt of 5%. The cost of capital can be calculated as follows –</a:t>
            </a:r>
          </a:p>
          <a:p>
            <a:pPr algn="just"/>
            <a:r>
              <a:rPr lang="en-US">
                <a:latin typeface="Times New Roman" charset="0"/>
                <a:ea typeface="ＭＳ Ｐゴシック" charset="0"/>
                <a:cs typeface="ＭＳ Ｐゴシック" charset="0"/>
              </a:rPr>
              <a:t>With market value debt ratios:	15% (.9) + 5% (.1) = 14%</a:t>
            </a:r>
          </a:p>
          <a:p>
            <a:pPr algn="just"/>
            <a:r>
              <a:rPr lang="en-US">
                <a:latin typeface="Times New Roman" charset="0"/>
                <a:ea typeface="ＭＳ Ｐゴシック" charset="0"/>
                <a:cs typeface="ＭＳ Ｐゴシック" charset="0"/>
              </a:rPr>
              <a:t>With book value debt ratios:		15% (.7) + 5% (.3) = 12%</a:t>
            </a:r>
          </a:p>
          <a:p>
            <a:pPr algn="just"/>
            <a:r>
              <a:rPr lang="en-US">
                <a:latin typeface="Times New Roman" charset="0"/>
                <a:ea typeface="ＭＳ Ｐゴシック" charset="0"/>
                <a:cs typeface="ＭＳ Ｐゴシック" charset="0"/>
              </a:rPr>
              <a:t>Which is the more conservative estimate?</a:t>
            </a:r>
          </a:p>
          <a:p>
            <a:endParaRPr lang="en-US">
              <a:latin typeface="Times" charset="0"/>
              <a:ea typeface="ＭＳ Ｐゴシック" charset="0"/>
              <a:cs typeface="ＭＳ Ｐゴシック"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first consolidate all of the debt outstanding and obtain an face value weighted average maturity for the debt of 7.92 years.</a:t>
            </a:r>
          </a:p>
          <a:p>
            <a:r>
              <a:rPr lang="en-US">
                <a:latin typeface="Times" charset="0"/>
                <a:ea typeface="ＭＳ Ｐゴシック" charset="0"/>
                <a:cs typeface="ＭＳ Ｐゴシック" charset="0"/>
              </a:rPr>
              <a:t>We then compute the market value of debt, setting the book value = face value, the interest expense = coupon, the average maturity = debt maturity and the pre-tax cost of debt based on the synthetic rating as the cost of debt. </a:t>
            </a:r>
          </a:p>
          <a:p>
            <a:r>
              <a:rPr lang="en-US">
                <a:latin typeface="Times" charset="0"/>
                <a:ea typeface="ＭＳ Ｐゴシック" charset="0"/>
                <a:cs typeface="ＭＳ Ｐゴシック" charset="0"/>
              </a:rPr>
              <a:t>Alternatively, we can compute the market value of each debt item separately and add up the values.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ChangeArrowheads="1"/>
          </p:cNvSpPr>
          <p:nvPr>
            <p:ph type="sldImg"/>
          </p:nvPr>
        </p:nvSpPr>
        <p:spPr>
          <a:xfrm>
            <a:off x="1150938" y="692150"/>
            <a:ext cx="4556125" cy="3416300"/>
          </a:xfrm>
          <a:solidFill>
            <a:srgbClr val="FFFFFF"/>
          </a:solidFill>
          <a:ln/>
        </p:spPr>
      </p:sp>
      <p:sp>
        <p:nvSpPr>
          <p:cNvPr id="2529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pre-tax cost of debt was based upon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current rating.</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atin typeface="Times" charset="0"/>
                <a:ea typeface="ＭＳ Ｐゴシック" charset="0"/>
                <a:cs typeface="ＭＳ Ｐゴシック" charset="0"/>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ChangeArrowheads="1"/>
          </p:cNvSpPr>
          <p:nvPr>
            <p:ph type="sldImg"/>
          </p:nvPr>
        </p:nvSpPr>
        <p:spPr>
          <a:xfrm>
            <a:off x="1150938" y="692150"/>
            <a:ext cx="4556125" cy="3416300"/>
          </a:xfrm>
          <a:solidFill>
            <a:srgbClr val="FFFFFF"/>
          </a:solidFill>
          <a:ln/>
        </p:spPr>
      </p:sp>
      <p:sp>
        <p:nvSpPr>
          <p:cNvPr id="2549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most firms, the book debt ratio will be much higher than the market debt ratio. Using the book debt ratio will therefore yield a lower cost of capital (which undercuts the conservatism argument used by defenders of book value weights)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ChangeArrowheads="1"/>
          </p:cNvSpPr>
          <p:nvPr>
            <p:ph type="sldImg"/>
          </p:nvPr>
        </p:nvSpPr>
        <p:spPr>
          <a:xfrm>
            <a:off x="1150938" y="692150"/>
            <a:ext cx="4556125" cy="3416300"/>
          </a:xfrm>
          <a:solidFill>
            <a:srgbClr val="FFFFFF"/>
          </a:solidFill>
          <a:ln/>
        </p:spPr>
      </p:sp>
      <p:sp>
        <p:nvSpPr>
          <p:cNvPr id="2570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7.81%?</a:t>
            </a:r>
            <a:endParaRPr lang="en-US">
              <a:latin typeface="Times" charset="0"/>
              <a:ea typeface="ＭＳ Ｐゴシック" charset="0"/>
              <a:cs typeface="ＭＳ Ｐゴシック"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ChangeArrowheads="1"/>
          </p:cNvSpPr>
          <p:nvPr>
            <p:ph type="sldImg"/>
          </p:nvPr>
        </p:nvSpPr>
        <p:spPr>
          <a:xfrm>
            <a:off x="1150938" y="692150"/>
            <a:ext cx="4556125" cy="3416300"/>
          </a:xfrm>
          <a:solidFill>
            <a:srgbClr val="FFFFFF"/>
          </a:solidFill>
          <a:ln/>
        </p:spPr>
      </p:sp>
      <p:sp>
        <p:nvSpPr>
          <p:cNvPr id="2590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For Disney, we used the division specific debt ratio weights we estimated earlier (when estimating the levered beta). We did assume that all divisions borrow 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pre-tax cost of debt. If the divisions issued debt independently, we would have considered using division-specific costs of debt.</a:t>
            </a:r>
          </a:p>
          <a:p>
            <a:r>
              <a:rPr lang="en-US">
                <a:latin typeface="Times" charset="0"/>
                <a:ea typeface="ＭＳ Ｐゴシック" charset="0"/>
                <a:cs typeface="ＭＳ Ｐゴシック" charset="0"/>
              </a:rPr>
              <a:t>For Vale, we used the same debt ratio and cost of debt for both divisions.</a:t>
            </a:r>
          </a:p>
          <a:p>
            <a:r>
              <a:rPr lang="en-US">
                <a:latin typeface="Times" charset="0"/>
                <a:ea typeface="ＭＳ Ｐゴシック" charset="0"/>
                <a:cs typeface="ＭＳ Ｐゴシック" charset="0"/>
              </a:rPr>
              <a:t>The cost of capital for Vale will be higher in $R, because we expect inflation to be 9% in $R and only 2% in US dollars. </a:t>
            </a:r>
          </a:p>
          <a:p>
            <a:endParaRPr lang="en-US">
              <a:latin typeface="Times" charset="0"/>
              <a:ea typeface="ＭＳ Ｐゴシック" charset="0"/>
              <a:cs typeface="ＭＳ Ｐゴシック"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For Bookscape, the cost of capital is much higher for the undiversified owner than it is for a  diversified investor in a similar company.</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go from unlevered to levered betas and then to the cost of capital, you have to</a:t>
            </a:r>
          </a:p>
          <a:p>
            <a:pPr>
              <a:buFontTx/>
              <a:buAutoNum type="alphaLcPeriod"/>
            </a:pPr>
            <a:r>
              <a:rPr lang="en-US">
                <a:latin typeface="Times" charset="0"/>
                <a:ea typeface="ＭＳ Ｐゴシック" charset="0"/>
                <a:cs typeface="ＭＳ Ｐゴシック" charset="0"/>
              </a:rPr>
              <a:t>Define debt and compute market value</a:t>
            </a:r>
          </a:p>
          <a:p>
            <a:pPr>
              <a:buFontTx/>
              <a:buAutoNum type="alphaLcPeriod"/>
            </a:pPr>
            <a:r>
              <a:rPr lang="en-US">
                <a:latin typeface="Times" charset="0"/>
                <a:ea typeface="ＭＳ Ｐゴシック" charset="0"/>
                <a:cs typeface="ＭＳ Ｐゴシック" charset="0"/>
              </a:rPr>
              <a:t>Compute the present value of operating leases</a:t>
            </a:r>
          </a:p>
          <a:p>
            <a:pPr>
              <a:buFontTx/>
              <a:buAutoNum type="alphaLcPeriod"/>
            </a:pPr>
            <a:r>
              <a:rPr lang="en-US">
                <a:latin typeface="Times" charset="0"/>
                <a:ea typeface="ＭＳ Ｐゴシック" charset="0"/>
                <a:cs typeface="ＭＳ Ｐゴシック" charset="0"/>
              </a:rPr>
              <a:t>Compute the levered beta, using the market value of equity and the consolidated market value of debt (including lease commitmetns)</a:t>
            </a:r>
          </a:p>
          <a:p>
            <a:pPr>
              <a:buFontTx/>
              <a:buAutoNum type="alphaLcPeriod"/>
            </a:pPr>
            <a:r>
              <a:rPr lang="en-US">
                <a:latin typeface="Times" charset="0"/>
                <a:ea typeface="ＭＳ Ｐゴシック" charset="0"/>
                <a:cs typeface="ＭＳ Ｐゴシック" charset="0"/>
              </a:rPr>
              <a:t>Compute the cost of capital, using the debt and equity weights.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ChangeArrowheads="1"/>
          </p:cNvSpPr>
          <p:nvPr>
            <p:ph type="sldImg"/>
          </p:nvPr>
        </p:nvSpPr>
        <p:spPr>
          <a:xfrm>
            <a:off x="1150938" y="692150"/>
            <a:ext cx="4556125" cy="3416300"/>
          </a:xfrm>
          <a:solidFill>
            <a:srgbClr val="FFFFFF"/>
          </a:solidFill>
          <a:ln/>
        </p:spPr>
      </p:sp>
      <p:sp>
        <p:nvSpPr>
          <p:cNvPr id="2652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the cost of equity and capital can be very different numbers, they can both be used as hurdle rates, as long as the returns and cash flows are defined consistently.</a:t>
            </a:r>
          </a:p>
          <a:p>
            <a:r>
              <a:rPr lang="en-US">
                <a:latin typeface="Times" charset="0"/>
                <a:ea typeface="ＭＳ Ｐゴシック" charset="0"/>
                <a:cs typeface="ＭＳ Ｐゴシック" charset="0"/>
              </a:rPr>
              <a:t>If returns and cash flows are equity based (return on equity or cash flow to equity), the appropriate hurdle rate is the cost of equity.</a:t>
            </a:r>
          </a:p>
          <a:p>
            <a:r>
              <a:rPr lang="en-US">
                <a:latin typeface="Times" charset="0"/>
                <a:ea typeface="ＭＳ Ｐゴシック" charset="0"/>
                <a:cs typeface="ＭＳ Ｐゴシック" charset="0"/>
              </a:rPr>
              <a:t>If returns and cash flows are firm or operating asset based (return on capital or cashflows to firm), the appropriate hurdle rate is the cost of capital.</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Took us a while but we have the mechanics of the hurdle rate down..</a:t>
            </a:r>
          </a:p>
        </p:txBody>
      </p:sp>
      <p:sp>
        <p:nvSpPr>
          <p:cNvPr id="267266"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ChangeArrowheads="1"/>
          </p:cNvSpPr>
          <p:nvPr>
            <p:ph type="sldImg"/>
          </p:nvPr>
        </p:nvSpPr>
        <p:spPr>
          <a:xfrm>
            <a:off x="1150938" y="692150"/>
            <a:ext cx="4556125" cy="3416300"/>
          </a:xfrm>
          <a:solidFill>
            <a:srgbClr val="FFFFFF"/>
          </a:solidFill>
          <a:ln/>
        </p:spPr>
      </p:sp>
      <p:sp>
        <p:nvSpPr>
          <p:cNvPr id="26931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there is a theme to how we think about returns in corporate finance, this line from Jerry Maguire brings it home. We trust the concrete over the vague and cash flows over earnings.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ChangeArrowheads="1"/>
          </p:cNvSpPr>
          <p:nvPr>
            <p:ph type="sldImg"/>
          </p:nvPr>
        </p:nvSpPr>
        <p:spPr>
          <a:xfrm>
            <a:off x="1150938" y="692150"/>
            <a:ext cx="4556125" cy="3416300"/>
          </a:xfrm>
          <a:solidFill>
            <a:srgbClr val="FFFFFF"/>
          </a:solidFill>
          <a:ln/>
        </p:spPr>
      </p:sp>
      <p:sp>
        <p:nvSpPr>
          <p:cNvPr id="2713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ChangeArrowheads="1"/>
          </p:cNvSpPr>
          <p:nvPr>
            <p:ph type="sldImg"/>
          </p:nvPr>
        </p:nvSpPr>
        <p:spPr>
          <a:xfrm>
            <a:off x="1150938" y="692150"/>
            <a:ext cx="4556125" cy="3416300"/>
          </a:xfrm>
          <a:solidFill>
            <a:srgbClr val="FFFFFF"/>
          </a:solidFill>
          <a:ln/>
        </p:spPr>
      </p:sp>
      <p:sp>
        <p:nvSpPr>
          <p:cNvPr id="2734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Accrual accounting income is designed to measure the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income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atin typeface="Times" charset="0"/>
                <a:ea typeface="ＭＳ Ｐゴシック" charset="0"/>
                <a:cs typeface="ＭＳ Ｐゴシック" charset="0"/>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ChangeArrowheads="1"/>
          </p:cNvSpPr>
          <p:nvPr>
            <p:ph type="sldImg"/>
          </p:nvPr>
        </p:nvSpPr>
        <p:spPr>
          <a:xfrm>
            <a:off x="1150938" y="692150"/>
            <a:ext cx="4556125" cy="3416300"/>
          </a:xfrm>
          <a:solidFill>
            <a:srgbClr val="FFFFFF"/>
          </a:solidFill>
          <a:ln/>
        </p:spPr>
      </p:sp>
      <p:sp>
        <p:nvSpPr>
          <p:cNvPr id="2754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financial principles underlying the measurement of investment returns.</a:t>
            </a:r>
          </a:p>
          <a:p>
            <a:pPr lvl="1"/>
            <a:r>
              <a:rPr lang="en-US">
                <a:latin typeface="Times" charset="0"/>
                <a:ea typeface="ＭＳ Ｐゴシック" charset="0"/>
              </a:rPr>
              <a:t>We focus on cash flows, because when cash flows and earnings are different, cash flows provide a more reliable measure of what an investment generates.</a:t>
            </a:r>
          </a:p>
          <a:p>
            <a:pPr lvl="1"/>
            <a:r>
              <a:rPr lang="en-US">
                <a:latin typeface="Times" charset="0"/>
                <a:ea typeface="ＭＳ Ｐゴシック" charset="0"/>
              </a:rPr>
              <a:t>We focus on </a:t>
            </a:r>
            <a:r>
              <a:rPr lang="ja-JP" altLang="en-US">
                <a:latin typeface="Times" charset="0"/>
                <a:ea typeface="ＭＳ Ｐゴシック" charset="0"/>
              </a:rPr>
              <a:t>“</a:t>
            </a:r>
            <a:r>
              <a:rPr lang="en-US" altLang="ja-JP">
                <a:latin typeface="Times" charset="0"/>
                <a:ea typeface="ＭＳ Ｐゴシック" charset="0"/>
              </a:rPr>
              <a:t>incremental</a:t>
            </a:r>
            <a:r>
              <a:rPr lang="ja-JP" altLang="en-US">
                <a:latin typeface="Times" charset="0"/>
                <a:ea typeface="ＭＳ Ｐゴシック" charset="0"/>
              </a:rPr>
              <a:t>”</a:t>
            </a:r>
            <a:r>
              <a:rPr lang="en-US" altLang="ja-JP">
                <a:latin typeface="Times" charset="0"/>
                <a:ea typeface="ＭＳ Ｐゴシック" charset="0"/>
              </a:rPr>
              <a:t> effects on the overall business, since we care about the overall health and value of the business, not just individual projects.</a:t>
            </a:r>
          </a:p>
          <a:p>
            <a:pPr lvl="1"/>
            <a:r>
              <a:rPr lang="en-US">
                <a:latin typeface="Times" charset="0"/>
                <a:ea typeface="ＭＳ Ｐゴシック" charset="0"/>
              </a:rPr>
              <a:t>We use time-weighted returns, since returns made earlier are worth more than the same returns made later.</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ChangeArrowheads="1"/>
          </p:cNvSpPr>
          <p:nvPr>
            <p:ph type="sldImg"/>
          </p:nvPr>
        </p:nvSpPr>
        <p:spPr>
          <a:xfrm>
            <a:off x="1150938" y="692150"/>
            <a:ext cx="4556125" cy="3416300"/>
          </a:xfrm>
          <a:solidFill>
            <a:srgbClr val="FFFFFF"/>
          </a:solidFill>
          <a:ln/>
        </p:spPr>
      </p:sp>
      <p:sp>
        <p:nvSpPr>
          <p:cNvPr id="2775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earnings and cash flows will really be in Brazilian $R. We will consider later the effects of looking at all the cash flows in a different currency.</a:t>
            </a:r>
          </a:p>
          <a:p>
            <a:r>
              <a:rPr lang="en-US">
                <a:latin typeface="Times" charset="0"/>
                <a:ea typeface="ＭＳ Ｐゴシック" charset="0"/>
                <a:cs typeface="ＭＳ Ｐゴシック" charset="0"/>
              </a:rPr>
              <a:t>Note that this investment is not going to be fully operational  until the fourth year.</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ChangeArrowheads="1"/>
          </p:cNvSpPr>
          <p:nvPr>
            <p:ph type="sldImg"/>
          </p:nvPr>
        </p:nvSpPr>
        <p:spPr>
          <a:xfrm>
            <a:off x="1150938" y="692150"/>
            <a:ext cx="4556125" cy="3416300"/>
          </a:xfrm>
          <a:solidFill>
            <a:srgbClr val="FFFFFF"/>
          </a:solidFill>
          <a:ln/>
        </p:spPr>
      </p:sp>
      <p:sp>
        <p:nvSpPr>
          <p:cNvPr id="2795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emphasis in the second item should be on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already spent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a:r>
          </a:p>
          <a:p>
            <a:r>
              <a:rPr lang="en-US">
                <a:latin typeface="Times" charset="0"/>
                <a:ea typeface="ＭＳ Ｐゴシック" charset="0"/>
                <a:cs typeface="ＭＳ Ｐゴシック" charset="0"/>
              </a:rPr>
              <a:t>While we often classify all these investments as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initial investments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they occur over time. Companies seldom make large investments at an instant in time.</a:t>
            </a:r>
          </a:p>
          <a:p>
            <a:r>
              <a:rPr lang="en-US">
                <a:latin typeface="Times" charset="0"/>
                <a:ea typeface="ＭＳ Ｐゴシック" charset="0"/>
                <a:cs typeface="ＭＳ Ｐゴシック" charset="0"/>
              </a:rPr>
              <a:t>Also worth adding: Disney will fund this investment using the same mix of debt and equity that it uses for theme parks currently.</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ChangeArrowheads="1"/>
          </p:cNvSpPr>
          <p:nvPr>
            <p:ph type="sldImg"/>
          </p:nvPr>
        </p:nvSpPr>
        <p:spPr>
          <a:xfrm>
            <a:off x="1150938" y="692150"/>
            <a:ext cx="4556125" cy="3416300"/>
          </a:xfrm>
          <a:solidFill>
            <a:srgbClr val="FFFFFF"/>
          </a:solidFill>
          <a:ln/>
        </p:spPr>
      </p:sp>
      <p:sp>
        <p:nvSpPr>
          <p:cNvPr id="28160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accounting earnings calculations for the next 10 years. Note the increasing after-tax operating income over time.</a:t>
            </a:r>
          </a:p>
          <a:p>
            <a:r>
              <a:rPr lang="en-US">
                <a:latin typeface="Times" charset="0"/>
                <a:ea typeface="ＭＳ Ｐゴシック" charset="0"/>
                <a:cs typeface="ＭＳ Ｐゴシック" charset="0"/>
              </a:rPr>
              <a:t>Note that loss in year 1. While this loss can be carried forward and offset against profits in future years, we have chosen to claim the losses against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profits from other projects in year 1. (You would rather save taxes now than the same taxes in the future…)</a:t>
            </a:r>
          </a:p>
          <a:p>
            <a:r>
              <a:rPr lang="en-US">
                <a:latin typeface="Times" charset="0"/>
                <a:ea typeface="ＭＳ Ｐゴシック" charset="0"/>
                <a:cs typeface="ＭＳ Ｐゴシック" charset="0"/>
              </a:rPr>
              <a:t>Where are the interest expenses? They do not show up because we are computing earnings to the firm - operating income - rather than earnings to equity - net income.</a:t>
            </a:r>
          </a:p>
          <a:p>
            <a:endParaRPr lang="en-US">
              <a:latin typeface="Times" charset="0"/>
              <a:ea typeface="ＭＳ Ｐゴシック" charset="0"/>
              <a:cs typeface="ＭＳ Ｐゴシック"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ChangeArrowheads="1"/>
          </p:cNvSpPr>
          <p:nvPr>
            <p:ph type="sldImg"/>
          </p:nvPr>
        </p:nvSpPr>
        <p:spPr>
          <a:xfrm>
            <a:off x="1150938" y="692150"/>
            <a:ext cx="4556125" cy="3416300"/>
          </a:xfrm>
          <a:solidFill>
            <a:srgbClr val="FFFFFF"/>
          </a:solidFill>
          <a:ln/>
        </p:spPr>
      </p:sp>
      <p:sp>
        <p:nvSpPr>
          <p:cNvPr id="28365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the accounting income into a percentage return (to enable us to do the comparison to the hurdle rate, which is a percentage rate). We have computed a simple average return on capital over the next 10 years…</a:t>
            </a:r>
          </a:p>
          <a:p>
            <a:r>
              <a:rPr lang="en-US">
                <a:latin typeface="Times" charset="0"/>
                <a:ea typeface="ＭＳ Ｐゴシック" charset="0"/>
                <a:cs typeface="ＭＳ Ｐゴシック" charset="0"/>
              </a:rPr>
              <a:t>The average book value is computed each year using the beginning and ending book values. The book values  themselves are computed as follows:</a:t>
            </a:r>
          </a:p>
          <a:p>
            <a:r>
              <a:rPr lang="en-US">
                <a:latin typeface="Times" charset="0"/>
                <a:ea typeface="ＭＳ Ｐゴシック" charset="0"/>
                <a:cs typeface="ＭＳ Ｐゴシック" charset="0"/>
              </a:rPr>
              <a:t>Ending BV = Beginning BV - Depreciation + Capital Expenditures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p:cNvSpPr>
            <a:spLocks noGrp="1" noRot="1" noChangeAspect="1"/>
          </p:cNvSpPr>
          <p:nvPr>
            <p:ph type="sldImg"/>
          </p:nvPr>
        </p:nvSpPr>
        <p:spPr>
          <a:xfrm>
            <a:off x="1150938" y="692150"/>
            <a:ext cx="4556125" cy="3416300"/>
          </a:xfrm>
          <a:ln/>
        </p:spPr>
      </p:sp>
      <p:sp>
        <p:nvSpPr>
          <p:cNvPr id="285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First, since we have computed return on capital, the comparison should be to the cost of capital.</a:t>
            </a:r>
          </a:p>
          <a:p>
            <a:r>
              <a:rPr lang="en-US">
                <a:latin typeface="Times" charset="0"/>
                <a:ea typeface="ＭＳ Ｐゴシック" charset="0"/>
                <a:cs typeface="ＭＳ Ｐゴシック" charset="0"/>
              </a:rPr>
              <a:t>Second, since it is a theme park investment, it should be the cost of capital for theme parks.</a:t>
            </a:r>
          </a:p>
          <a:p>
            <a:r>
              <a:rPr lang="en-US">
                <a:latin typeface="Times" charset="0"/>
                <a:ea typeface="ＭＳ Ｐゴシック" charset="0"/>
                <a:cs typeface="ＭＳ Ｐゴシック" charset="0"/>
              </a:rPr>
              <a:t>Here is the catch. This theme park is in Brazil, an emerging market. Thus, the cost of capital of 6.62% that we estimated for existing theme parks, which are in developed markets, may be too low.</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ChangeArrowheads="1"/>
          </p:cNvSpPr>
          <p:nvPr>
            <p:ph type="sldImg"/>
          </p:nvPr>
        </p:nvSpPr>
        <p:spPr>
          <a:xfrm>
            <a:off x="1150938" y="692150"/>
            <a:ext cx="4556125" cy="3416300"/>
          </a:xfrm>
          <a:solidFill>
            <a:srgbClr val="FFFFFF"/>
          </a:solidFill>
          <a:ln/>
        </p:spPr>
      </p:sp>
      <p:sp>
        <p:nvSpPr>
          <p:cNvPr id="28774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will depend upon the company. Smaller companies, with higher insider holdings, should be more likely to assess higher discount rates for expanding overseas. Larger companies, with more diverse stockholdings, should be more inclined to use the same discount rates they use in the domestic market.</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p:cNvSpPr>
            <a:spLocks noChangeArrowheads="1"/>
          </p:cNvSpPr>
          <p:nvPr>
            <p:ph type="sldImg"/>
          </p:nvPr>
        </p:nvSpPr>
        <p:spPr>
          <a:xfrm>
            <a:off x="1150938" y="692150"/>
            <a:ext cx="4556125" cy="3416300"/>
          </a:xfrm>
          <a:solidFill>
            <a:srgbClr val="FFFFFF"/>
          </a:solidFill>
          <a:ln/>
        </p:spPr>
      </p:sp>
      <p:sp>
        <p:nvSpPr>
          <p:cNvPr id="289794"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Here is the other half of the equation:</a:t>
            </a:r>
          </a:p>
          <a:p>
            <a:pPr marL="228600" indent="-228600">
              <a:buFontTx/>
              <a:buAutoNum type="arabicPeriod"/>
            </a:pPr>
            <a:r>
              <a:rPr lang="en-US">
                <a:latin typeface="Times" charset="0"/>
                <a:ea typeface="ＭＳ Ｐゴシック" charset="0"/>
                <a:cs typeface="ＭＳ Ｐゴシック" charset="0"/>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atin typeface="Times" charset="0"/>
                <a:ea typeface="ＭＳ Ｐゴシック" charset="0"/>
                <a:cs typeface="ＭＳ Ｐゴシック" charset="0"/>
              </a:rPr>
              <a:t>We use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atin typeface="Times" charset="0"/>
              <a:ea typeface="ＭＳ Ｐゴシック" charset="0"/>
              <a:cs typeface="ＭＳ Ｐゴシック"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ChangeArrowheads="1"/>
          </p:cNvSpPr>
          <p:nvPr>
            <p:ph type="sldImg"/>
          </p:nvPr>
        </p:nvSpPr>
        <p:spPr>
          <a:xfrm>
            <a:off x="1150938" y="692150"/>
            <a:ext cx="4556125" cy="3416300"/>
          </a:xfrm>
          <a:solidFill>
            <a:srgbClr val="FFFFFF"/>
          </a:solidFill>
          <a:ln/>
        </p:spPr>
      </p:sp>
      <p:sp>
        <p:nvSpPr>
          <p:cNvPr id="2918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 would not. I think the accounting return, which cuts off the analysis arbitrarily after 10 years, understates the true return on projects like this one, which have longer expected lives.</a:t>
            </a:r>
          </a:p>
          <a:p>
            <a:r>
              <a:rPr lang="en-US">
                <a:latin typeface="Times" charset="0"/>
                <a:ea typeface="ＭＳ Ｐゴシック" charset="0"/>
                <a:cs typeface="ＭＳ Ｐゴシック" charset="0"/>
              </a:rPr>
              <a:t>In general, while firms claim that using the same life for all projects is not discriminatory, it clearly creates a bias against longer term projects.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ChangeArrowheads="1"/>
          </p:cNvSpPr>
          <p:nvPr>
            <p:ph type="sldImg"/>
          </p:nvPr>
        </p:nvSpPr>
        <p:spPr>
          <a:xfrm>
            <a:off x="1150938" y="692150"/>
            <a:ext cx="4556125" cy="3416300"/>
          </a:xfrm>
          <a:solidFill>
            <a:srgbClr val="FFFFFF"/>
          </a:solidFill>
          <a:ln/>
        </p:spPr>
      </p:sp>
      <p:sp>
        <p:nvSpPr>
          <p:cNvPr id="2938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atin typeface="Times" charset="0"/>
                <a:ea typeface="ＭＳ Ｐゴシック" charset="0"/>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atin typeface="Times" charset="0"/>
                <a:ea typeface="ＭＳ Ｐゴシック" charset="0"/>
              </a:rPr>
              <a:t>The book value of capital is a good measure of what is invested in current projects.</a:t>
            </a:r>
          </a:p>
          <a:p>
            <a:pPr>
              <a:buFontTx/>
              <a:buChar char="•"/>
            </a:pPr>
            <a:r>
              <a:rPr lang="en-US">
                <a:latin typeface="Times" charset="0"/>
                <a:ea typeface="ＭＳ Ｐゴシック" charset="0"/>
                <a:cs typeface="ＭＳ Ｐゴシック" charset="0"/>
              </a:rPr>
              <a:t>Some computational details:</a:t>
            </a:r>
          </a:p>
          <a:p>
            <a:pPr lvl="1">
              <a:buFontTx/>
              <a:buChar char="•"/>
            </a:pPr>
            <a:r>
              <a:rPr lang="en-US">
                <a:latin typeface="Times" charset="0"/>
                <a:ea typeface="ＭＳ Ｐゴシック" charset="0"/>
              </a:rPr>
              <a:t>Why do we use book value of debt and equity?</a:t>
            </a:r>
          </a:p>
          <a:p>
            <a:pPr lvl="1"/>
            <a:r>
              <a:rPr lang="en-US">
                <a:latin typeface="Times" charset="0"/>
                <a:ea typeface="ＭＳ Ｐゴシック" charset="0"/>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atin typeface="Times" charset="0"/>
                <a:ea typeface="ＭＳ Ｐゴシック" charset="0"/>
              </a:rPr>
              <a:t>Why end of last year?</a:t>
            </a:r>
          </a:p>
          <a:p>
            <a:pPr lvl="1"/>
            <a:r>
              <a:rPr lang="en-US">
                <a:latin typeface="Times" charset="0"/>
                <a:ea typeface="ＭＳ Ｐゴシック" charset="0"/>
              </a:rPr>
              <a:t>To stay consistent with end-of-the-year cash flows and earnings that we use in the rest of the analysis. If we used mid-year conventions, we could use average values instead.</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EVA is a measure of dollar value created in a single time period. Thus, it will be affected by how capital is measured and the ups and downs of year-to-year operating income.</a:t>
            </a:r>
          </a:p>
          <a:p>
            <a:r>
              <a:rPr lang="en-US">
                <a:latin typeface="Times" charset="0"/>
                <a:ea typeface="ＭＳ Ｐゴシック" charset="0"/>
                <a:cs typeface="ＭＳ Ｐゴシック" charset="0"/>
              </a:rPr>
              <a:t>EVA just restates the excess returns (ROC – Cost of capital) in dollar value terms. Thus, it will always have the same sign as the excess return, but it will be larger for larger companies. Thus, you cannot compare the EVA across companies but you can compare the EVA for the same company from year to year.</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p:cNvSpPr>
            <a:spLocks noChangeArrowheads="1"/>
          </p:cNvSpPr>
          <p:nvPr>
            <p:ph type="sldImg"/>
          </p:nvPr>
        </p:nvSpPr>
        <p:spPr>
          <a:xfrm>
            <a:off x="1150938" y="692150"/>
            <a:ext cx="4556125" cy="3416300"/>
          </a:xfrm>
          <a:solidFill>
            <a:srgbClr val="FFFFFF"/>
          </a:solidFill>
          <a:ln/>
        </p:spPr>
      </p:sp>
      <p:sp>
        <p:nvSpPr>
          <p:cNvPr id="2979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measure of investment quality is only as good as the measures of operating income and book value that go into it.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also that:</a:t>
            </a:r>
          </a:p>
          <a:p>
            <a:pPr>
              <a:buFontTx/>
              <a:buAutoNum type="arabicPeriod"/>
            </a:pPr>
            <a:r>
              <a:rPr lang="en-US">
                <a:latin typeface="Times" charset="0"/>
                <a:ea typeface="ＭＳ Ｐゴシック" charset="0"/>
                <a:cs typeface="ＭＳ Ｐゴシック" charset="0"/>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atin typeface="Times" charset="0"/>
                <a:ea typeface="ＭＳ Ｐゴシック" charset="0"/>
                <a:cs typeface="ＭＳ Ｐゴシック" charset="0"/>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p:cNvSpPr>
            <a:spLocks noChangeArrowheads="1"/>
          </p:cNvSpPr>
          <p:nvPr>
            <p:ph type="sldImg"/>
          </p:nvPr>
        </p:nvSpPr>
        <p:spPr>
          <a:xfrm>
            <a:off x="1150938" y="692150"/>
            <a:ext cx="4556125" cy="3416300"/>
          </a:xfrm>
          <a:solidFill>
            <a:srgbClr val="FFFFFF"/>
          </a:solidFill>
          <a:ln/>
        </p:spPr>
      </p:sp>
      <p:sp>
        <p:nvSpPr>
          <p:cNvPr id="30003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converts earnings to cash flows. </a:t>
            </a:r>
          </a:p>
          <a:p>
            <a:r>
              <a:rPr lang="en-US">
                <a:latin typeface="Times" charset="0"/>
                <a:ea typeface="ＭＳ Ｐゴシック" charset="0"/>
                <a:cs typeface="ＭＳ Ｐゴシック" charset="0"/>
              </a:rPr>
              <a:t>Depreciation and amortization are just two of the most common non-cash charges.</a:t>
            </a:r>
          </a:p>
          <a:p>
            <a:r>
              <a:rPr lang="en-US">
                <a:latin typeface="Times" charset="0"/>
                <a:ea typeface="ＭＳ Ｐゴシック" charset="0"/>
                <a:cs typeface="ＭＳ Ｐゴシック" charset="0"/>
              </a:rPr>
              <a:t>Any capital expenditures (whether initial or maintenance) need to be subtracted out.</a:t>
            </a:r>
          </a:p>
          <a:p>
            <a:r>
              <a:rPr lang="en-US">
                <a:latin typeface="Times" charset="0"/>
                <a:ea typeface="ＭＳ Ｐゴシック" charset="0"/>
                <a:cs typeface="ＭＳ Ｐゴシック" charset="0"/>
              </a:rPr>
              <a:t>It is only the </a:t>
            </a:r>
            <a:r>
              <a:rPr lang="en-US" u="sng">
                <a:latin typeface="Times" charset="0"/>
                <a:ea typeface="ＭＳ Ｐゴシック" charset="0"/>
                <a:cs typeface="ＭＳ Ｐゴシック" charset="0"/>
              </a:rPr>
              <a:t>change in non-cash working capital</a:t>
            </a:r>
            <a:r>
              <a:rPr lang="en-US">
                <a:latin typeface="Times" charset="0"/>
                <a:ea typeface="ＭＳ Ｐゴシック" charset="0"/>
                <a:cs typeface="ＭＳ Ｐゴシック" charset="0"/>
              </a:rPr>
              <a:t> that needs to be subtracted out. </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ChangeArrowheads="1"/>
          </p:cNvSpPr>
          <p:nvPr>
            <p:ph type="sldImg"/>
          </p:nvPr>
        </p:nvSpPr>
        <p:spPr>
          <a:xfrm>
            <a:off x="1150938" y="692150"/>
            <a:ext cx="4556125" cy="3416300"/>
          </a:xfrm>
          <a:solidFill>
            <a:srgbClr val="FFFFFF"/>
          </a:solidFill>
          <a:ln/>
        </p:spPr>
      </p:sp>
      <p:sp>
        <p:nvSpPr>
          <p:cNvPr id="3020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sunk cost is any cost that has already been incurred and will not be recovered even if the project under consideration is rejected.</a:t>
            </a:r>
          </a:p>
          <a:p>
            <a:r>
              <a:rPr lang="en-US">
                <a:latin typeface="Times" charset="0"/>
                <a:ea typeface="ＭＳ Ｐゴシック" charset="0"/>
                <a:cs typeface="ＭＳ Ｐゴシック" charset="0"/>
              </a:rPr>
              <a:t>The tax savings on the depreciation on the sunk cost is also subtracted out, since that tax savings would accrue to the firm even if it did not take this investment.</a:t>
            </a:r>
          </a:p>
          <a:p>
            <a:r>
              <a:rPr lang="en-US">
                <a:latin typeface="Times" charset="0"/>
                <a:ea typeface="ＭＳ Ｐゴシック" charset="0"/>
                <a:cs typeface="ＭＳ Ｐゴシック" charset="0"/>
              </a:rPr>
              <a:t>Only the after-tax amount of the non-incremental allocated costs are added back because the cash flows are after-tax cash flows.</a:t>
            </a:r>
          </a:p>
          <a:p>
            <a:r>
              <a:rPr lang="en-US">
                <a:latin typeface="Times" charset="0"/>
                <a:ea typeface="ＭＳ Ｐゴシック" charset="0"/>
                <a:cs typeface="ＭＳ Ｐゴシック" charset="0"/>
              </a:rPr>
              <a:t>Alternatively, the cash flows can be estimated from scratch using only the incremental cash flows.</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ChangeArrowheads="1"/>
          </p:cNvSpPr>
          <p:nvPr>
            <p:ph type="sldImg"/>
          </p:nvPr>
        </p:nvSpPr>
        <p:spPr>
          <a:xfrm>
            <a:off x="1150938" y="692150"/>
            <a:ext cx="4556125" cy="3416300"/>
          </a:xfrm>
          <a:solidFill>
            <a:srgbClr val="FFFFFF"/>
          </a:solidFill>
          <a:ln/>
        </p:spPr>
      </p:sp>
      <p:sp>
        <p:nvSpPr>
          <p:cNvPr id="3041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Cash flows across time cannot be compared. Discounting brings cash flows back to the same point in time.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ChangeArrowheads="1"/>
          </p:cNvSpPr>
          <p:nvPr>
            <p:ph type="sldImg"/>
          </p:nvPr>
        </p:nvSpPr>
        <p:spPr>
          <a:xfrm>
            <a:off x="1150938" y="692150"/>
            <a:ext cx="4556125" cy="3416300"/>
          </a:xfrm>
          <a:solidFill>
            <a:srgbClr val="FFFFFF"/>
          </a:solidFill>
          <a:ln/>
        </p:spPr>
      </p:sp>
      <p:sp>
        <p:nvSpPr>
          <p:cNvPr id="3061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basic present value formulae. All except the growing annuity, can be done using the PV key on any financial calculator.</a:t>
            </a:r>
          </a:p>
          <a:p>
            <a:r>
              <a:rPr lang="en-US">
                <a:latin typeface="Times" charset="0"/>
                <a:ea typeface="ＭＳ Ｐゴシック" charset="0"/>
                <a:cs typeface="ＭＳ Ｐゴシック" charset="0"/>
              </a:rPr>
              <a:t>These formulae are based upon the assumptions that cash flows occur at the end of each period.  If cash flows occur at the end of each period, the equations can be modified by multiplying each one by (1+r) to get end-of-the-period equivalents.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ChangeArrowheads="1"/>
          </p:cNvSpPr>
          <p:nvPr>
            <p:ph type="sldImg"/>
          </p:nvPr>
        </p:nvSpPr>
        <p:spPr>
          <a:xfrm>
            <a:off x="1150938" y="692150"/>
            <a:ext cx="4556125" cy="3416300"/>
          </a:xfrm>
          <a:solidFill>
            <a:srgbClr val="FFFFFF"/>
          </a:solidFill>
          <a:ln/>
        </p:spPr>
      </p:sp>
      <p:sp>
        <p:nvSpPr>
          <p:cNvPr id="3082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key difference between these approaches is that Net Present Value is a dollar measure, and it measures surplus value created. Thus, even a small net present value is over and above your hurdle rate.</a:t>
            </a:r>
          </a:p>
          <a:p>
            <a:r>
              <a:rPr lang="en-US">
                <a:latin typeface="Times" charset="0"/>
                <a:ea typeface="ＭＳ Ｐゴシック" charset="0"/>
                <a:cs typeface="ＭＳ Ｐゴシック" charset="0"/>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ChangeArrowheads="1"/>
          </p:cNvSpPr>
          <p:nvPr>
            <p:ph type="sldImg"/>
          </p:nvPr>
        </p:nvSpPr>
        <p:spPr>
          <a:xfrm>
            <a:off x="1150938" y="692150"/>
            <a:ext cx="4556125" cy="3416300"/>
          </a:xfrm>
          <a:solidFill>
            <a:srgbClr val="FFFFFF"/>
          </a:solidFill>
          <a:ln/>
        </p:spPr>
      </p:sp>
      <p:sp>
        <p:nvSpPr>
          <p:cNvPr id="3102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atin typeface="Times" charset="0"/>
                <a:ea typeface="ＭＳ Ｐゴシック" charset="0"/>
                <a:cs typeface="ＭＳ Ｐゴシック" charset="0"/>
              </a:rPr>
              <a:t>If you assume that the project is liquidated, any investments in working capital have to be salvaged. This does not necessarily mean that you will get 100% back.</a:t>
            </a:r>
          </a:p>
          <a:p>
            <a:r>
              <a:rPr lang="en-US">
                <a:latin typeface="Times" charset="0"/>
                <a:ea typeface="ＭＳ Ｐゴシック" charset="0"/>
                <a:cs typeface="ＭＳ Ｐゴシック" charset="0"/>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ChangeArrowheads="1"/>
          </p:cNvSpPr>
          <p:nvPr>
            <p:ph type="sldImg"/>
          </p:nvPr>
        </p:nvSpPr>
        <p:spPr>
          <a:xfrm>
            <a:off x="1150938" y="692150"/>
            <a:ext cx="4556125" cy="3416300"/>
          </a:xfrm>
          <a:solidFill>
            <a:srgbClr val="FFFFFF"/>
          </a:solidFill>
          <a:ln/>
        </p:spPr>
      </p:sp>
      <p:sp>
        <p:nvSpPr>
          <p:cNvPr id="3123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net present value calculation using the cost of capital of 8.62%, the theme park cost of capital adjusted for emerging market risk in Brazil.</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ChangeArrowheads="1"/>
          </p:cNvSpPr>
          <p:nvPr>
            <p:ph type="sldImg"/>
          </p:nvPr>
        </p:nvSpPr>
        <p:spPr>
          <a:xfrm>
            <a:off x="1150938" y="692150"/>
            <a:ext cx="4556125" cy="3416300"/>
          </a:xfrm>
          <a:solidFill>
            <a:srgbClr val="FFFFFF"/>
          </a:solidFill>
          <a:ln/>
        </p:spPr>
      </p:sp>
      <p:sp>
        <p:nvSpPr>
          <p:cNvPr id="31437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net present value calculation suggests that this project is a good one. </a:t>
            </a:r>
          </a:p>
          <a:p>
            <a:r>
              <a:rPr lang="en-US">
                <a:latin typeface="Times" charset="0"/>
                <a:ea typeface="ＭＳ Ｐゴシック" charset="0"/>
                <a:cs typeface="ＭＳ Ｐゴシック" charset="0"/>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atin typeface="Times" charset="0"/>
                <a:ea typeface="ＭＳ Ｐゴシック" charset="0"/>
                <a:cs typeface="ＭＳ Ｐゴシック" charset="0"/>
              </a:rPr>
              <a:t>The additive nature of NPV is useful in a variety of contexts:</a:t>
            </a:r>
          </a:p>
          <a:p>
            <a:pPr>
              <a:buFontTx/>
              <a:buAutoNum type="alphaLcPeriod"/>
            </a:pPr>
            <a:r>
              <a:rPr lang="en-US">
                <a:latin typeface="Times" charset="0"/>
                <a:ea typeface="ＭＳ Ｐゴシック" charset="0"/>
                <a:cs typeface="ＭＳ Ｐゴシック" charset="0"/>
              </a:rPr>
              <a:t>The value of a business that is composed of many projects can be written as the sum of the NPVs of the projects.</a:t>
            </a:r>
          </a:p>
          <a:p>
            <a:pPr>
              <a:buFontTx/>
              <a:buAutoNum type="alphaLcPeriod"/>
            </a:pPr>
            <a:r>
              <a:rPr lang="en-US">
                <a:latin typeface="Times" charset="0"/>
                <a:ea typeface="ＭＳ Ｐゴシック" charset="0"/>
                <a:cs typeface="ＭＳ Ｐゴシック" charset="0"/>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ChangeArrowheads="1"/>
          </p:cNvSpPr>
          <p:nvPr>
            <p:ph type="sldImg"/>
          </p:nvPr>
        </p:nvSpPr>
        <p:spPr>
          <a:xfrm>
            <a:off x="1150938" y="692150"/>
            <a:ext cx="4556125" cy="3416300"/>
          </a:xfrm>
          <a:solidFill>
            <a:srgbClr val="FFFFFF"/>
          </a:solidFill>
          <a:ln/>
        </p:spPr>
      </p:sp>
      <p:sp>
        <p:nvSpPr>
          <p:cNvPr id="3164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net present value profile, where NPV is plotted against discount rates. The IRR is that discount rate at which NPV is zero. </a:t>
            </a:r>
          </a:p>
          <a:p>
            <a:r>
              <a:rPr lang="en-US">
                <a:latin typeface="Times" charset="0"/>
                <a:ea typeface="ＭＳ Ｐゴシック" charset="0"/>
                <a:cs typeface="ＭＳ Ｐゴシック" charset="0"/>
              </a:rPr>
              <a:t>The steepness of the slope tells us something about how sensitive this investment is to changes in the discount rate. (It is the equivalent of the duration of a bond, which tells you how sensitive bond prices are to changes in interest rates).</a:t>
            </a:r>
          </a:p>
          <a:p>
            <a:r>
              <a:rPr lang="en-US">
                <a:latin typeface="Times" charset="0"/>
                <a:ea typeface="ＭＳ Ｐゴシック" charset="0"/>
                <a:cs typeface="ＭＳ Ｐゴシック" charset="0"/>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ChangeArrowheads="1"/>
          </p:cNvSpPr>
          <p:nvPr>
            <p:ph type="sldImg"/>
          </p:nvPr>
        </p:nvSpPr>
        <p:spPr>
          <a:xfrm>
            <a:off x="1150938" y="692150"/>
            <a:ext cx="4556125" cy="3416300"/>
          </a:xfrm>
          <a:solidFill>
            <a:srgbClr val="FFFFFF"/>
          </a:solidFill>
          <a:ln/>
        </p:spPr>
      </p:sp>
      <p:sp>
        <p:nvSpPr>
          <p:cNvPr id="3184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information needed to use IRR in investment analysis is the same as the information need to use NPV.</a:t>
            </a:r>
          </a:p>
          <a:p>
            <a:r>
              <a:rPr lang="en-US">
                <a:latin typeface="Times" charset="0"/>
                <a:ea typeface="ＭＳ Ｐゴシック" charset="0"/>
                <a:cs typeface="ＭＳ Ｐゴシック" charset="0"/>
              </a:rPr>
              <a:t>If the hurdle rate is changing over time, IRR becomes more complicated to use. It has to be compared to the geometric average of the hurdle rates over time.</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ChangeArrowheads="1"/>
          </p:cNvSpPr>
          <p:nvPr>
            <p:ph type="sldImg"/>
          </p:nvPr>
        </p:nvSpPr>
        <p:spPr>
          <a:xfrm>
            <a:off x="1150938" y="692150"/>
            <a:ext cx="4556125" cy="3416300"/>
          </a:xfrm>
          <a:solidFill>
            <a:srgbClr val="FFFFFF"/>
          </a:solidFill>
          <a:ln/>
        </p:spPr>
      </p:sp>
      <p:sp>
        <p:nvSpPr>
          <p:cNvPr id="32051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It should not. A good project should be good in any currency. But showing this in practice requires us to make some key assumptions about how exchange rates will evolve over time.</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ChangeArrowheads="1"/>
          </p:cNvSpPr>
          <p:nvPr>
            <p:ph type="sldImg"/>
          </p:nvPr>
        </p:nvSpPr>
        <p:spPr>
          <a:xfrm>
            <a:off x="1150938" y="692150"/>
            <a:ext cx="4556125" cy="3416300"/>
          </a:xfrm>
          <a:solidFill>
            <a:srgbClr val="FFFFFF"/>
          </a:solidFill>
          <a:ln/>
        </p:spPr>
      </p:sp>
      <p:sp>
        <p:nvSpPr>
          <p:cNvPr id="3225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NPV is identical because what we lose by using a higher discount rate is exactly offset by what we gain in growth in the cash flows.</a:t>
            </a:r>
          </a:p>
          <a:p>
            <a:r>
              <a:rPr lang="en-US">
                <a:latin typeface="Times" charset="0"/>
                <a:ea typeface="ＭＳ Ｐゴシック" charset="0"/>
                <a:cs typeface="ＭＳ Ｐゴシック" charset="0"/>
              </a:rPr>
              <a:t>If you are not consistent about estimating the cash flows and the discount rates, the net present values may deviate but only because you have brought your point of view on the currency into the analysis.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p:cNvSpPr>
            <a:spLocks noGrp="1" noRot="1" noChangeAspect="1"/>
          </p:cNvSpPr>
          <p:nvPr>
            <p:ph type="sldImg"/>
          </p:nvPr>
        </p:nvSpPr>
        <p:spPr>
          <a:xfrm>
            <a:off x="1150938" y="692150"/>
            <a:ext cx="4556125" cy="3416300"/>
          </a:xfrm>
          <a:ln/>
        </p:spPr>
      </p:sp>
      <p:sp>
        <p:nvSpPr>
          <p:cNvPr id="324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of the above will affect the actual value of the project. However, note that if your estimates are unbiased, there should be almost a good a chance that the outcome will be better than expected rather than worse than expected.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Slide Image Placeholder 1"/>
          <p:cNvSpPr>
            <a:spLocks noGrp="1" noRot="1" noChangeAspect="1"/>
          </p:cNvSpPr>
          <p:nvPr>
            <p:ph type="sldImg"/>
          </p:nvPr>
        </p:nvSpPr>
        <p:spPr>
          <a:xfrm>
            <a:off x="1150938" y="692150"/>
            <a:ext cx="4556125" cy="3416300"/>
          </a:xfrm>
          <a:ln/>
        </p:spPr>
      </p:sp>
      <p:sp>
        <p:nvSpPr>
          <p:cNvPr id="326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ChangeArrowheads="1"/>
          </p:cNvSpPr>
          <p:nvPr>
            <p:ph type="sldImg"/>
          </p:nvPr>
        </p:nvSpPr>
        <p:spPr>
          <a:xfrm>
            <a:off x="1150938" y="692150"/>
            <a:ext cx="4556125" cy="3416300"/>
          </a:xfrm>
          <a:solidFill>
            <a:srgbClr val="FFFFFF"/>
          </a:solidFill>
          <a:ln/>
        </p:spPr>
      </p:sp>
      <p:sp>
        <p:nvSpPr>
          <p:cNvPr id="3287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It is natural to ask what-if questions about a project once an analysis is complete.</a:t>
            </a:r>
          </a:p>
          <a:p>
            <a:r>
              <a:rPr lang="en-US">
                <a:latin typeface="Times" charset="0"/>
                <a:ea typeface="ＭＳ Ｐゴシック" charset="0"/>
                <a:cs typeface="ＭＳ Ｐゴシック" charset="0"/>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atin typeface="Times" charset="0"/>
                <a:ea typeface="ＭＳ Ｐゴシック" charset="0"/>
                <a:cs typeface="ＭＳ Ｐゴシック" charset="0"/>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ChangeArrowheads="1"/>
          </p:cNvSpPr>
          <p:nvPr>
            <p:ph type="sldImg"/>
          </p:nvPr>
        </p:nvSpPr>
        <p:spPr>
          <a:xfrm>
            <a:off x="1150938" y="692150"/>
            <a:ext cx="4556125" cy="3416300"/>
          </a:xfrm>
          <a:solidFill>
            <a:srgbClr val="FFFFFF"/>
          </a:solidFill>
          <a:ln/>
        </p:spPr>
      </p:sp>
      <p:sp>
        <p:nvSpPr>
          <p:cNvPr id="3307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good way to show the effects of sensitivity analysis is with a graph and a good graph tells a story. This is one of my all-time favorites, from a book on charting by Edward Tufte (The Visual Display of Information)…</a:t>
            </a:r>
          </a:p>
          <a:p>
            <a:r>
              <a:rPr lang="en-US">
                <a:latin typeface="Times" charset="0"/>
                <a:ea typeface="ＭＳ Ｐゴシック" charset="0"/>
                <a:cs typeface="ＭＳ Ｐゴシック" charset="0"/>
              </a:rPr>
              <a:t>This graph shows the size of Napoleon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army on his ill-fated attempt to invade Russia on one axis and the temperature on the other. It tells the story without any text… Note that the army shrinks on its way back from Moscow as temperatures drop below freezing.</a:t>
            </a:r>
            <a:endParaRPr lang="en-US">
              <a:latin typeface="Times" charset="0"/>
              <a:ea typeface="ＭＳ Ｐゴシック" charset="0"/>
              <a:cs typeface="ＭＳ Ｐゴシック"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p:cNvSpPr>
            <a:spLocks noGrp="1" noRot="1" noChangeAspect="1"/>
          </p:cNvSpPr>
          <p:nvPr>
            <p:ph type="sldImg"/>
          </p:nvPr>
        </p:nvSpPr>
        <p:spPr>
          <a:xfrm>
            <a:off x="1150938" y="692150"/>
            <a:ext cx="4556125" cy="3416300"/>
          </a:xfrm>
          <a:ln/>
        </p:spPr>
      </p:sp>
      <p:sp>
        <p:nvSpPr>
          <p:cNvPr id="332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to doing simulations is</a:t>
            </a:r>
          </a:p>
          <a:p>
            <a:pPr>
              <a:buFontTx/>
              <a:buAutoNum type="alphaLcPeriod"/>
            </a:pPr>
            <a:r>
              <a:rPr lang="en-US">
                <a:latin typeface="Times" charset="0"/>
                <a:ea typeface="ＭＳ Ｐゴシック" charset="0"/>
                <a:cs typeface="ＭＳ Ｐゴシック" charset="0"/>
              </a:rPr>
              <a:t>Picking the variables that you want to use probability distributions for (Hint: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pick every input. Choose only the key inputs)</a:t>
            </a:r>
          </a:p>
          <a:p>
            <a:pPr>
              <a:buFontTx/>
              <a:buAutoNum type="alphaLcPeriod"/>
            </a:pPr>
            <a:r>
              <a:rPr lang="en-US">
                <a:latin typeface="Times" charset="0"/>
                <a:ea typeface="ＭＳ Ｐゴシック" charset="0"/>
                <a:cs typeface="ＭＳ Ｐゴシック" charset="0"/>
              </a:rPr>
              <a:t>Choosing the type of distribution to use for each input (Review your probability distributions... And the paper I have on my site on how to pick the right one)</a:t>
            </a:r>
          </a:p>
          <a:p>
            <a:pPr>
              <a:buFontTx/>
              <a:buAutoNum type="alphaLcPeriod"/>
            </a:pPr>
            <a:r>
              <a:rPr lang="en-US">
                <a:latin typeface="Times" charset="0"/>
                <a:ea typeface="ＭＳ Ｐゴシック" charset="0"/>
                <a:cs typeface="ＭＳ Ｐゴシック" charset="0"/>
              </a:rPr>
              <a:t>Estimating the parameters of the distribution (Use both historical and industry wide data…)</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This is the output from </a:t>
            </a:r>
            <a:r>
              <a:rPr lang="en-US" dirty="0" smtClean="0">
                <a:latin typeface="Times" charset="0"/>
                <a:ea typeface="ＭＳ Ｐゴシック" charset="0"/>
                <a:cs typeface="ＭＳ Ｐゴシック" charset="0"/>
              </a:rPr>
              <a:t>100,000 </a:t>
            </a:r>
            <a:r>
              <a:rPr lang="en-US" dirty="0">
                <a:latin typeface="Times" charset="0"/>
                <a:ea typeface="ＭＳ Ｐゴシック" charset="0"/>
                <a:cs typeface="ＭＳ Ｐゴシック" charset="0"/>
              </a:rPr>
              <a:t>simulations. I used Crystal Ball.</a:t>
            </a:r>
          </a:p>
          <a:p>
            <a:pPr>
              <a:defRPr/>
            </a:pPr>
            <a:endParaRPr lang="en-US"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r>
              <a:rPr lang="en-US" dirty="0" smtClean="0">
                <a:latin typeface="Times" charset="0"/>
                <a:ea typeface="ＭＳ Ｐゴシック" charset="0"/>
                <a:cs typeface="ＭＳ Ｐゴシック" charset="0"/>
              </a:rPr>
              <a:t>.</a:t>
            </a:r>
          </a:p>
          <a:p>
            <a:pPr>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Here are some questions that you can answer:</a:t>
            </a:r>
          </a:p>
          <a:p>
            <a:pPr marL="228600" indent="-228600">
              <a:buFontTx/>
              <a:buAutoNum type="arabicPeriod"/>
              <a:defRPr/>
            </a:pPr>
            <a:r>
              <a:rPr lang="en-US" dirty="0" smtClean="0">
                <a:latin typeface="Times" charset="0"/>
                <a:ea typeface="ＭＳ Ｐゴシック" charset="0"/>
                <a:cs typeface="ＭＳ Ｐゴシック" charset="0"/>
              </a:rPr>
              <a:t>What is the likelihood that this is a bad investment? (A little less than 10%)</a:t>
            </a:r>
          </a:p>
          <a:p>
            <a:pPr marL="228600" indent="-228600">
              <a:buFontTx/>
              <a:buAutoNum type="arabicPeriod"/>
              <a:defRPr/>
            </a:pPr>
            <a:r>
              <a:rPr lang="en-US" dirty="0" smtClean="0">
                <a:latin typeface="Times" charset="0"/>
                <a:ea typeface="ＭＳ Ｐゴシック" charset="0"/>
                <a:cs typeface="ＭＳ Ｐゴシック" charset="0"/>
              </a:rPr>
              <a:t>What are your best case and worst case scenarios? (About $8.5 billion and - $1 billion)</a:t>
            </a:r>
          </a:p>
          <a:p>
            <a:pPr marL="228600" indent="-228600">
              <a:buFontTx/>
              <a:buAutoNum type="arabicPeriod"/>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If you are planning on using risk hedging, you can see the effect on the distribution.</a:t>
            </a:r>
            <a:endParaRPr lang="en-US" dirty="0">
              <a:latin typeface="Times" charset="0"/>
              <a:ea typeface="ＭＳ Ｐゴシック" charset="0"/>
              <a:cs typeface="ＭＳ Ｐゴシック"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Slide Image Placeholder 1"/>
          <p:cNvSpPr>
            <a:spLocks noGrp="1" noRot="1" noChangeAspect="1"/>
          </p:cNvSpPr>
          <p:nvPr>
            <p:ph type="sldImg"/>
          </p:nvPr>
        </p:nvSpPr>
        <p:spPr>
          <a:xfrm>
            <a:off x="1150938" y="692150"/>
            <a:ext cx="4556125" cy="3416300"/>
          </a:xfrm>
          <a:ln/>
        </p:spPr>
      </p:sp>
      <p:sp>
        <p:nvSpPr>
          <p:cNvPr id="338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You should hedge only after you have checked not just your options on the issue but your investors’ options.</a:t>
            </a:r>
          </a:p>
          <a:p>
            <a:endParaRPr lang="en-US">
              <a:latin typeface="Times" charset="0"/>
              <a:ea typeface="ＭＳ Ｐゴシック" charset="0"/>
              <a:cs typeface="ＭＳ Ｐゴシック" charset="0"/>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ChangeArrowheads="1"/>
          </p:cNvSpPr>
          <p:nvPr>
            <p:ph type="sldImg"/>
          </p:nvPr>
        </p:nvSpPr>
        <p:spPr>
          <a:xfrm>
            <a:off x="1150938" y="692150"/>
            <a:ext cx="4556125" cy="3416300"/>
          </a:xfrm>
          <a:solidFill>
            <a:srgbClr val="FFFFFF"/>
          </a:solidFill>
          <a:ln/>
        </p:spPr>
      </p:sp>
      <p:sp>
        <p:nvSpPr>
          <p:cNvPr id="34099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costs and benefits should be incorporated, but that is easier said than done.</a:t>
            </a:r>
          </a:p>
          <a:p>
            <a:r>
              <a:rPr lang="en-US">
                <a:latin typeface="Times" charset="0"/>
                <a:ea typeface="ＭＳ Ｐゴシック" charset="0"/>
                <a:cs typeface="ＭＳ Ｐゴシック" charset="0"/>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ChangeArrowheads="1"/>
          </p:cNvSpPr>
          <p:nvPr>
            <p:ph type="sldImg"/>
          </p:nvPr>
        </p:nvSpPr>
        <p:spPr>
          <a:xfrm>
            <a:off x="1150938" y="692150"/>
            <a:ext cx="4556125" cy="3416300"/>
          </a:xfrm>
          <a:solidFill>
            <a:srgbClr val="FFFFFF"/>
          </a:solidFill>
          <a:ln/>
        </p:spPr>
      </p:sp>
      <p:sp>
        <p:nvSpPr>
          <p:cNvPr id="3430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Reviewing the big picture…</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ChangeArrowheads="1"/>
          </p:cNvSpPr>
          <p:nvPr>
            <p:ph type="sldImg"/>
          </p:nvPr>
        </p:nvSpPr>
        <p:spPr>
          <a:xfrm>
            <a:off x="1150938" y="692150"/>
            <a:ext cx="4556125" cy="3416300"/>
          </a:xfrm>
          <a:solidFill>
            <a:srgbClr val="FFFFFF"/>
          </a:solidFill>
          <a:ln/>
        </p:spPr>
      </p:sp>
      <p:sp>
        <p:nvSpPr>
          <p:cNvPr id="3450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shift from the investment principle to the financing principle.</a:t>
            </a:r>
          </a:p>
        </p:txBody>
      </p:sp>
      <p:sp>
        <p:nvSpPr>
          <p:cNvPr id="347138"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Slide Image Placeholder 1"/>
          <p:cNvSpPr>
            <a:spLocks noGrp="1" noRot="1" noChangeAspect="1"/>
          </p:cNvSpPr>
          <p:nvPr>
            <p:ph type="sldImg"/>
          </p:nvPr>
        </p:nvSpPr>
        <p:spPr>
          <a:xfrm>
            <a:off x="1150938" y="692150"/>
            <a:ext cx="4556125" cy="3416300"/>
          </a:xfrm>
          <a:ln/>
        </p:spPr>
      </p:sp>
      <p:sp>
        <p:nvSpPr>
          <p:cNvPr id="349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a:latin typeface="Times" charset="0"/>
                <a:ea typeface="ＭＳ Ｐゴシック" charset="0"/>
                <a:cs typeface="ＭＳ Ｐゴシック" charset="0"/>
              </a:rPr>
              <a:t>Rather than categorizing financing based on what it is called or categorized as by accountants, we should be thinking whether financing is debt or equity by looking at the following questions:</a:t>
            </a:r>
          </a:p>
          <a:p>
            <a:r>
              <a:rPr lang="en-US" sz="1100" i="1">
                <a:latin typeface="Times" charset="0"/>
                <a:ea typeface="ＭＳ Ｐゴシック" charset="0"/>
                <a:cs typeface="ＭＳ Ｐゴシック" charset="0"/>
              </a:rPr>
              <a:t>1. Are the payments on the securities contractual or residual?</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contractually set, it is closer to debt.</a:t>
            </a:r>
          </a:p>
          <a:p>
            <a:r>
              <a:rPr lang="en-US" sz="1100">
                <a:latin typeface="Times" charset="0"/>
                <a:ea typeface="ＭＳ Ｐゴシック" charset="0"/>
                <a:cs typeface="ＭＳ Ｐゴシック" charset="0"/>
              </a:rPr>
              <a:t>If residual, it is closer to equity.</a:t>
            </a:r>
          </a:p>
          <a:p>
            <a:r>
              <a:rPr lang="en-US" sz="1100" i="1">
                <a:latin typeface="Times" charset="0"/>
                <a:ea typeface="ＭＳ Ｐゴシック" charset="0"/>
                <a:cs typeface="ＭＳ Ｐゴシック" charset="0"/>
              </a:rPr>
              <a:t>2. Are the payments tax-deductible?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yes, it is closer to debt.</a:t>
            </a:r>
          </a:p>
          <a:p>
            <a:r>
              <a:rPr lang="en-US" sz="1100">
                <a:latin typeface="Times" charset="0"/>
                <a:ea typeface="ＭＳ Ｐゴシック" charset="0"/>
                <a:cs typeface="ＭＳ Ｐゴシック" charset="0"/>
              </a:rPr>
              <a:t>If no, if is closer to equity.</a:t>
            </a:r>
          </a:p>
          <a:p>
            <a:r>
              <a:rPr lang="en-US" sz="1100" i="1">
                <a:latin typeface="Times" charset="0"/>
                <a:ea typeface="ＭＳ Ｐゴシック" charset="0"/>
                <a:cs typeface="ＭＳ Ｐゴシック" charset="0"/>
              </a:rPr>
              <a:t>3. Do the cash flows on the security have a high priority or a low priority if the firm is</a:t>
            </a:r>
            <a:r>
              <a:rPr lang="en-US" sz="1100">
                <a:latin typeface="Times" charset="0"/>
                <a:ea typeface="ＭＳ Ｐゴシック" charset="0"/>
                <a:cs typeface="ＭＳ Ｐゴシック" charset="0"/>
              </a:rPr>
              <a:t> </a:t>
            </a:r>
            <a:r>
              <a:rPr lang="en-US" sz="1100" i="1">
                <a:latin typeface="Times" charset="0"/>
                <a:ea typeface="ＭＳ Ｐゴシック" charset="0"/>
                <a:cs typeface="ＭＳ Ｐゴシック" charset="0"/>
              </a:rPr>
              <a:t>in financial trouble?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it has high priority, it is closer to debt.</a:t>
            </a:r>
          </a:p>
          <a:p>
            <a:r>
              <a:rPr lang="en-US" sz="1100">
                <a:latin typeface="Times" charset="0"/>
                <a:ea typeface="ＭＳ Ｐゴシック" charset="0"/>
                <a:cs typeface="ＭＳ Ｐゴシック" charset="0"/>
              </a:rPr>
              <a:t>If it has low priority, it is closer to equity.</a:t>
            </a:r>
          </a:p>
          <a:p>
            <a:r>
              <a:rPr lang="en-US" sz="1100" i="1">
                <a:latin typeface="Times" charset="0"/>
                <a:ea typeface="ＭＳ Ｐゴシック" charset="0"/>
                <a:cs typeface="ＭＳ Ｐゴシック" charset="0"/>
              </a:rPr>
              <a:t>4. Does the security have a fixed life?</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yes, it is closer to debt.</a:t>
            </a:r>
          </a:p>
          <a:p>
            <a:r>
              <a:rPr lang="en-US" sz="1100">
                <a:latin typeface="Times" charset="0"/>
                <a:ea typeface="ＭＳ Ｐゴシック" charset="0"/>
                <a:cs typeface="ＭＳ Ｐゴシック" charset="0"/>
              </a:rPr>
              <a:t>If no, it is closer to equity.</a:t>
            </a:r>
          </a:p>
          <a:p>
            <a:r>
              <a:rPr lang="en-US" sz="1100" i="1">
                <a:latin typeface="Times" charset="0"/>
                <a:ea typeface="ＭＳ Ｐゴシック" charset="0"/>
                <a:cs typeface="ＭＳ Ｐゴシック" charset="0"/>
              </a:rPr>
              <a:t>5. Does the owner of the security get a share of the control of management of the firm?</a:t>
            </a:r>
            <a:endParaRPr lang="en-US" sz="1100">
              <a:latin typeface="Times" charset="0"/>
              <a:ea typeface="ＭＳ Ｐゴシック" charset="0"/>
              <a:cs typeface="ＭＳ Ｐゴシック" charset="0"/>
            </a:endParaRPr>
          </a:p>
          <a:p>
            <a:r>
              <a:rPr lang="en-US" sz="1100">
                <a:latin typeface="Times" charset="0"/>
                <a:ea typeface="ＭＳ Ｐゴシック" charset="0"/>
                <a:cs typeface="ＭＳ Ｐゴシック" charset="0"/>
              </a:rPr>
              <a:t>If no, it is closer to debt.</a:t>
            </a:r>
          </a:p>
          <a:p>
            <a:r>
              <a:rPr lang="en-US" sz="1100">
                <a:latin typeface="Times" charset="0"/>
                <a:ea typeface="ＭＳ Ｐゴシック" charset="0"/>
                <a:cs typeface="ＭＳ Ｐゴシック" charset="0"/>
              </a:rPr>
              <a:t>If yes, if is closer to equity</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p:cNvSpPr>
          <p:nvPr>
            <p:ph type="sldImg"/>
          </p:nvPr>
        </p:nvSpPr>
        <p:spPr>
          <a:xfrm>
            <a:off x="1150938" y="692150"/>
            <a:ext cx="4556125" cy="3416300"/>
          </a:xfrm>
          <a:ln/>
        </p:spPr>
      </p:sp>
      <p:sp>
        <p:nvSpPr>
          <p:cNvPr id="351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a:latin typeface="Times" charset="0"/>
                <a:ea typeface="ＭＳ Ｐゴシック" charset="0"/>
                <a:cs typeface="ＭＳ Ｐゴシック" charset="0"/>
              </a:rPr>
              <a:t>Disney used the corporate bond market much more extensively than the other companies in this group, with 92% of its debt coming from bonds rather than bank loans. </a:t>
            </a:r>
          </a:p>
          <a:p>
            <a:r>
              <a:rPr lang="en-US" sz="1100">
                <a:latin typeface="Times" charset="0"/>
                <a:ea typeface="ＭＳ Ｐゴシック" charset="0"/>
                <a:cs typeface="ＭＳ Ｐゴシック" charset="0"/>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sz="1100">
                <a:latin typeface="Times" charset="0"/>
                <a:ea typeface="ＭＳ Ｐゴシック" charset="0"/>
                <a:cs typeface="ＭＳ Ｐゴシック" charset="0"/>
              </a:rPr>
              <a:t>Disney and Tata Motors both use floating rate debt, but only to a limited extent.</a:t>
            </a:r>
          </a:p>
          <a:p>
            <a:r>
              <a:rPr lang="en-US" sz="1100">
                <a:latin typeface="Times" charset="0"/>
                <a:ea typeface="ＭＳ Ｐゴシック" charset="0"/>
                <a:cs typeface="ＭＳ Ｐゴシック" charset="0"/>
              </a:rPr>
              <a:t>Disney &amp; Tata Motors borrow predominantly in their domestic currencies. Vale and Baidu have most of their debt in foreign currencies.</a:t>
            </a:r>
          </a:p>
          <a:p>
            <a:endParaRPr lang="en-US" sz="1100">
              <a:latin typeface="Times" charset="0"/>
              <a:ea typeface="ＭＳ Ｐゴシック" charset="0"/>
              <a:cs typeface="ＭＳ Ｐゴシック"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ChangeArrowheads="1"/>
          </p:cNvSpPr>
          <p:nvPr>
            <p:ph type="sldImg"/>
          </p:nvPr>
        </p:nvSpPr>
        <p:spPr>
          <a:xfrm>
            <a:off x="1150938" y="692150"/>
            <a:ext cx="4556125" cy="3416300"/>
          </a:xfrm>
          <a:solidFill>
            <a:srgbClr val="FFFFFF"/>
          </a:solidFill>
          <a:ln/>
        </p:spPr>
      </p:sp>
      <p:sp>
        <p:nvSpPr>
          <p:cNvPr id="3532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forms that debt and equity take will change as a firm moves through its lifecycle. Early in the process, equity will take the form of owner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wealth or savings and debt will be bank debt. As the firm evolves, the equity choices will expand first to include venture capital and private equity. When the firm goes public, its choices expand further.</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a:xfrm>
            <a:off x="1150938" y="692150"/>
            <a:ext cx="4556125" cy="3416300"/>
          </a:xfrm>
          <a:ln/>
        </p:spPr>
      </p:sp>
      <p:sp>
        <p:nvSpPr>
          <p:cNvPr id="355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Brings together the costs and the benefits of debt, with the implications.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Slide Image Placeholder 1"/>
          <p:cNvSpPr>
            <a:spLocks noGrp="1" noRot="1" noChangeAspect="1"/>
          </p:cNvSpPr>
          <p:nvPr>
            <p:ph type="sldImg"/>
          </p:nvPr>
        </p:nvSpPr>
        <p:spPr>
          <a:xfrm>
            <a:off x="1150938" y="692150"/>
            <a:ext cx="4556125" cy="3416300"/>
          </a:xfrm>
          <a:ln/>
        </p:spPr>
      </p:sp>
      <p:sp>
        <p:nvSpPr>
          <p:cNvPr id="357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None of these firms seems like a candidate for a really high debt ratio. With each firm, one or another cost gets in the way. </a:t>
            </a:r>
          </a:p>
          <a:p>
            <a:pPr>
              <a:buFont typeface="Calibri" charset="0"/>
              <a:buAutoNum type="arabicPeriod"/>
            </a:pPr>
            <a:r>
              <a:rPr lang="en-US">
                <a:latin typeface="Times" charset="0"/>
                <a:ea typeface="ＭＳ Ｐゴシック" charset="0"/>
                <a:cs typeface="ＭＳ Ｐゴシック" charset="0"/>
              </a:rPr>
              <a:t>For Disney, the biggest impediments to borrowing more are the variability of its income and the fact that its assets are mostly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intangible</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and difficult to monitor.</a:t>
            </a:r>
          </a:p>
          <a:p>
            <a:pPr>
              <a:buFont typeface="Calibri" charset="0"/>
              <a:buAutoNum type="arabicPeriod"/>
            </a:pPr>
            <a:r>
              <a:rPr lang="en-US">
                <a:latin typeface="Times" charset="0"/>
                <a:ea typeface="ＭＳ Ｐゴシック" charset="0"/>
                <a:cs typeface="ＭＳ Ｐゴシック" charset="0"/>
              </a:rPr>
              <a:t>For Aracruz, it is the variability in paper prices.</a:t>
            </a:r>
          </a:p>
          <a:p>
            <a:pPr>
              <a:buFont typeface="Calibri" charset="0"/>
              <a:buAutoNum type="arabicPeriod"/>
            </a:pPr>
            <a:r>
              <a:rPr lang="en-US">
                <a:latin typeface="Times" charset="0"/>
                <a:ea typeface="ＭＳ Ｐゴシック" charset="0"/>
                <a:cs typeface="ＭＳ Ｐゴシック" charset="0"/>
              </a:rPr>
              <a:t>For Tata Chemicals, it is the cross holding structure and the fear that the debt will be channeled to other subsidiaries. </a:t>
            </a:r>
          </a:p>
          <a:p>
            <a:r>
              <a:rPr lang="en-US">
                <a:latin typeface="Times" charset="0"/>
                <a:ea typeface="ＭＳ Ｐゴシック" charset="0"/>
                <a:cs typeface="ＭＳ Ｐゴシック" charset="0"/>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and Aracruz</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balance sheets, given the tax benefits.</a:t>
            </a:r>
            <a:endParaRPr lang="en-US">
              <a:latin typeface="Times" charset="0"/>
              <a:ea typeface="ＭＳ Ｐゴシック" charset="0"/>
              <a:cs typeface="ＭＳ Ｐゴシック"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ChangeArrowheads="1"/>
          </p:cNvSpPr>
          <p:nvPr>
            <p:ph type="sldImg"/>
          </p:nvPr>
        </p:nvSpPr>
        <p:spPr>
          <a:xfrm>
            <a:off x="1150938" y="692150"/>
            <a:ext cx="4556125" cy="3416300"/>
          </a:xfrm>
          <a:solidFill>
            <a:srgbClr val="FFFFFF"/>
          </a:solidFill>
          <a:ln/>
        </p:spPr>
      </p:sp>
      <p:sp>
        <p:nvSpPr>
          <p:cNvPr id="3594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ChangeArrowheads="1"/>
          </p:cNvSpPr>
          <p:nvPr>
            <p:ph type="sldImg"/>
          </p:nvPr>
        </p:nvSpPr>
        <p:spPr>
          <a:xfrm>
            <a:off x="1150938" y="692150"/>
            <a:ext cx="4556125" cy="3416300"/>
          </a:xfrm>
          <a:solidFill>
            <a:srgbClr val="FFFFFF"/>
          </a:solidFill>
          <a:ln/>
        </p:spPr>
      </p:sp>
      <p:sp>
        <p:nvSpPr>
          <p:cNvPr id="3614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p:cNvSpPr>
            <a:spLocks noChangeArrowheads="1"/>
          </p:cNvSpPr>
          <p:nvPr>
            <p:ph type="sldImg"/>
          </p:nvPr>
        </p:nvSpPr>
        <p:spPr>
          <a:xfrm>
            <a:off x="1150938" y="692150"/>
            <a:ext cx="4556125" cy="3416300"/>
          </a:xfrm>
          <a:solidFill>
            <a:srgbClr val="FFFFFF"/>
          </a:solidFill>
          <a:ln/>
        </p:spPr>
      </p:sp>
      <p:sp>
        <p:nvSpPr>
          <p:cNvPr id="3635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With the assumptions on the previous page:</a:t>
            </a:r>
          </a:p>
          <a:p>
            <a:pPr lvl="1"/>
            <a:r>
              <a:rPr lang="en-US">
                <a:latin typeface="Times" charset="0"/>
                <a:ea typeface="ＭＳ Ｐゴシック" charset="0"/>
              </a:rPr>
              <a:t>The cost of capital will remain unchanged as the debt ratio changes</a:t>
            </a:r>
          </a:p>
          <a:p>
            <a:pPr lvl="1"/>
            <a:r>
              <a:rPr lang="en-US">
                <a:latin typeface="Times" charset="0"/>
                <a:ea typeface="ＭＳ Ｐゴシック" charset="0"/>
              </a:rPr>
              <a:t>The value of the firm will not be a function of leverage</a:t>
            </a:r>
          </a:p>
          <a:p>
            <a:pPr lvl="1"/>
            <a:r>
              <a:rPr lang="en-US">
                <a:latin typeface="Times" charset="0"/>
                <a:ea typeface="ＭＳ Ｐゴシック" charset="0"/>
              </a:rPr>
              <a:t>Investment decisions can be made independently of financing decisions</a:t>
            </a:r>
          </a:p>
          <a:p>
            <a:r>
              <a:rPr lang="en-US">
                <a:latin typeface="Times" charset="0"/>
                <a:ea typeface="ＭＳ Ｐゴシック" charset="0"/>
                <a:cs typeface="ＭＳ Ｐゴシック" charset="0"/>
              </a:rPr>
              <a:t>Note that if we allow for tax benefits, and keep the other assumptions, the optimal debt ratio will go to 100%.</a:t>
            </a:r>
          </a:p>
          <a:p>
            <a:endParaRPr lang="en-US">
              <a:latin typeface="Times" charset="0"/>
              <a:ea typeface="ＭＳ Ｐゴシック" charset="0"/>
              <a:cs typeface="ＭＳ Ｐゴシック" charset="0"/>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ChangeArrowheads="1" noTextEdit="1"/>
          </p:cNvSpPr>
          <p:nvPr>
            <p:ph type="sldImg"/>
          </p:nvPr>
        </p:nvSpPr>
        <p:spPr>
          <a:xfrm>
            <a:off x="1150938" y="692150"/>
            <a:ext cx="4556125" cy="3416300"/>
          </a:xfrm>
          <a:ln/>
        </p:spPr>
      </p:sp>
      <p:sp>
        <p:nvSpPr>
          <p:cNvPr id="365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We will look at all the approaches, other than APV, though they may yield different results. </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ChangeArrowheads="1"/>
          </p:cNvSpPr>
          <p:nvPr>
            <p:ph type="sldImg"/>
          </p:nvPr>
        </p:nvSpPr>
        <p:spPr>
          <a:xfrm>
            <a:off x="1150938" y="692150"/>
            <a:ext cx="4556125" cy="3416300"/>
          </a:xfrm>
          <a:solidFill>
            <a:srgbClr val="FFFFFF"/>
          </a:solidFill>
          <a:ln/>
        </p:spPr>
      </p:sp>
      <p:sp>
        <p:nvSpPr>
          <p:cNvPr id="3676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conventional valuation model for a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If the cash flows are the same, and the discount rate is lowered, the present value has to go up. (The key is that cash flows have to remain the same. If this is not true, then minimizing cost of capital may not maximize firm value)</a:t>
            </a:r>
          </a:p>
          <a:p>
            <a:endParaRPr lang="en-US">
              <a:latin typeface="Times" charset="0"/>
              <a:ea typeface="ＭＳ Ｐゴシック" charset="0"/>
              <a:cs typeface="ＭＳ Ｐゴシック" charset="0"/>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ChangeArrowheads="1"/>
          </p:cNvSpPr>
          <p:nvPr>
            <p:ph type="sldImg"/>
          </p:nvPr>
        </p:nvSpPr>
        <p:spPr>
          <a:xfrm>
            <a:off x="1150938" y="692150"/>
            <a:ext cx="4556125" cy="3416300"/>
          </a:xfrm>
          <a:solidFill>
            <a:srgbClr val="FFFFFF"/>
          </a:solidFill>
          <a:ln/>
        </p:spPr>
      </p:sp>
      <p:sp>
        <p:nvSpPr>
          <p:cNvPr id="3696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atin typeface="Times" charset="0"/>
                <a:ea typeface="ＭＳ Ｐゴシック" charset="0"/>
                <a:cs typeface="ＭＳ Ｐゴシック" charset="0"/>
              </a:rPr>
              <a:t>At 40%, the cost of capital is minimized. It is the optimal debt ratio.</a:t>
            </a:r>
          </a:p>
          <a:p>
            <a:r>
              <a:rPr lang="en-US">
                <a:latin typeface="Times" charset="0"/>
                <a:ea typeface="ＭＳ Ｐゴシック" charset="0"/>
                <a:cs typeface="ＭＳ Ｐゴシック" charset="0"/>
              </a:rPr>
              <a:t>To get firm value, we used the same cash flow ($200 million) and same growth rate and changed the cost of capital.</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ChangeArrowheads="1" noTextEdit="1"/>
          </p:cNvSpPr>
          <p:nvPr>
            <p:ph type="sldImg"/>
          </p:nvPr>
        </p:nvSpPr>
        <p:spPr>
          <a:xfrm>
            <a:off x="1150938" y="692150"/>
            <a:ext cx="4556125" cy="3416300"/>
          </a:xfrm>
          <a:ln/>
        </p:spPr>
      </p:sp>
      <p:sp>
        <p:nvSpPr>
          <p:cNvPr id="371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Really adds nothing to the previous page.. But it is in every text book… the famous U-shaped cost of capital graph..</a:t>
            </a:r>
          </a:p>
          <a:p>
            <a:r>
              <a:rPr lang="en-US">
                <a:latin typeface="Times" charset="0"/>
                <a:ea typeface="ＭＳ Ｐゴシック" charset="0"/>
                <a:cs typeface="ＭＳ Ｐゴシック" charset="0"/>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ChangeArrowheads="1"/>
          </p:cNvSpPr>
          <p:nvPr>
            <p:ph type="sldImg"/>
          </p:nvPr>
        </p:nvSpPr>
        <p:spPr>
          <a:xfrm>
            <a:off x="1150938" y="692150"/>
            <a:ext cx="4556125" cy="3416300"/>
          </a:xfrm>
          <a:solidFill>
            <a:srgbClr val="FFFFFF"/>
          </a:solidFill>
          <a:ln/>
        </p:spPr>
      </p:sp>
      <p:sp>
        <p:nvSpPr>
          <p:cNvPr id="3737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a:p>
            <a:r>
              <a:rPr lang="en-US">
                <a:latin typeface="Times" charset="0"/>
                <a:ea typeface="ＭＳ Ｐゴシック" charset="0"/>
                <a:cs typeface="ＭＳ Ｐゴシック" charset="0"/>
              </a:rPr>
              <a:t>The market value of debt is estimated by estimating the present value of total interest payments and face value at the current cost of debt.</a:t>
            </a:r>
          </a:p>
          <a:p>
            <a:r>
              <a:rPr lang="en-US">
                <a:latin typeface="Times" charset="0"/>
                <a:ea typeface="ＭＳ Ｐゴシック" charset="0"/>
                <a:cs typeface="ＭＳ Ｐゴシック" charset="0"/>
              </a:rPr>
              <a:t>One way to frame the capital structure question: Is there a mix of debt and equity at which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cost of capital will be lower than 7.81%?</a:t>
            </a:r>
            <a:endParaRPr lang="en-US">
              <a:latin typeface="Times" charset="0"/>
              <a:ea typeface="ＭＳ Ｐゴシック" charset="0"/>
              <a:cs typeface="ＭＳ Ｐゴシック" charset="0"/>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ChangeArrowheads="1"/>
          </p:cNvSpPr>
          <p:nvPr>
            <p:ph type="sldImg"/>
          </p:nvPr>
        </p:nvSpPr>
        <p:spPr>
          <a:xfrm>
            <a:off x="1150938" y="692150"/>
            <a:ext cx="4556125" cy="3416300"/>
          </a:xfrm>
          <a:solidFill>
            <a:srgbClr val="FFFFFF"/>
          </a:solidFill>
          <a:ln/>
        </p:spPr>
      </p:sp>
      <p:sp>
        <p:nvSpPr>
          <p:cNvPr id="3758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basic inputs for computing cost of capital are cost of equity and cost of debt. This summarizes the basic approach we will use to estimate each.</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p:cNvSpPr>
          <p:nvPr>
            <p:ph type="sldImg"/>
          </p:nvPr>
        </p:nvSpPr>
        <p:spPr>
          <a:xfrm>
            <a:off x="1150938" y="692150"/>
            <a:ext cx="4556125" cy="3416300"/>
          </a:xfrm>
          <a:ln/>
        </p:spPr>
      </p:sp>
      <p:sp>
        <p:nvSpPr>
          <p:cNvPr id="377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Since we will be changing the debt ratio, we need to estimate the beta of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businesses… We can then use this unlevered beta to get to the beta at every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Slide Image Placeholder 1"/>
          <p:cNvSpPr>
            <a:spLocks noGrp="1" noRot="1" noChangeAspect="1"/>
          </p:cNvSpPr>
          <p:nvPr>
            <p:ph type="sldImg"/>
          </p:nvPr>
        </p:nvSpPr>
        <p:spPr>
          <a:xfrm>
            <a:off x="1150938" y="692150"/>
            <a:ext cx="4556125" cy="3416300"/>
          </a:xfrm>
          <a:ln/>
        </p:spPr>
      </p:sp>
      <p:sp>
        <p:nvSpPr>
          <p:cNvPr id="379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key step, Since you are determining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borrow long term, this is the stage at which you can modify these numbers to reflect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long term earning capacity rather than the vagaries of a single year of operations. With commodity companies, you may choose to use an average income across a commodity price cycle.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These numbers also reflect our efforts to bring leases into the financial expense column and to treat lease commitments as debt.</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Slide Image Placeholder 1"/>
          <p:cNvSpPr>
            <a:spLocks noGrp="1" noRot="1" noChangeAspect="1"/>
          </p:cNvSpPr>
          <p:nvPr>
            <p:ph type="sldImg"/>
          </p:nvPr>
        </p:nvSpPr>
        <p:spPr>
          <a:xfrm>
            <a:off x="1150938" y="692150"/>
            <a:ext cx="4556125" cy="3416300"/>
          </a:xfrm>
          <a:ln/>
        </p:spPr>
      </p:sp>
      <p:sp>
        <p:nvSpPr>
          <p:cNvPr id="381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reproduces the levered beta, using the formula developed during the risk and return section. The unlevered beta of 1.0674 is the bottom-up unlevered beta.</a:t>
            </a:r>
          </a:p>
          <a:p>
            <a:r>
              <a:rPr lang="en-US">
                <a:latin typeface="Times" charset="0"/>
                <a:ea typeface="ＭＳ Ｐゴシック" charset="0"/>
                <a:cs typeface="ＭＳ Ｐゴシック" charset="0"/>
              </a:rPr>
              <a:t>Beta</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levered </a:t>
            </a:r>
            <a:r>
              <a:rPr lang="en-US">
                <a:latin typeface="Times" charset="0"/>
                <a:ea typeface="ＭＳ Ｐゴシック" charset="0"/>
                <a:cs typeface="ＭＳ Ｐゴシック" charset="0"/>
              </a:rPr>
              <a:t>=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u</a:t>
            </a:r>
            <a:r>
              <a:rPr lang="en-US">
                <a:latin typeface="Times" charset="0"/>
                <a:ea typeface="ＭＳ Ｐゴシック" charset="0"/>
                <a:cs typeface="ＭＳ Ｐゴシック" charset="0"/>
              </a:rPr>
              <a:t> [1+(1-t)D/E] - </a:t>
            </a:r>
            <a:r>
              <a:rPr lang="en-US">
                <a:latin typeface="Symbol" charset="0"/>
                <a:ea typeface="ＭＳ Ｐゴシック" charset="0"/>
                <a:cs typeface="ＭＳ Ｐゴシック" charset="0"/>
                <a:sym typeface="Symbol" charset="0"/>
              </a:rPr>
              <a:t></a:t>
            </a:r>
            <a:r>
              <a:rPr lang="en-US" baseline="-25000">
                <a:latin typeface="Times" charset="0"/>
                <a:ea typeface="ＭＳ Ｐゴシック" charset="0"/>
                <a:cs typeface="ＭＳ Ｐゴシック" charset="0"/>
              </a:rPr>
              <a:t>debt</a:t>
            </a:r>
            <a:r>
              <a:rPr lang="en-US">
                <a:latin typeface="Times" charset="0"/>
                <a:ea typeface="ＭＳ Ｐゴシック" charset="0"/>
                <a:cs typeface="ＭＳ Ｐゴシック" charset="0"/>
              </a:rPr>
              <a:t>  (1-t) D/E</a:t>
            </a:r>
          </a:p>
          <a:p>
            <a:pPr algn="just"/>
            <a:r>
              <a:rPr lang="en-US">
                <a:latin typeface="Times" charset="0"/>
                <a:ea typeface="ＭＳ Ｐゴシック" charset="0"/>
                <a:cs typeface="ＭＳ Ｐゴシック" charset="0"/>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atin typeface="Times" charset="0"/>
              <a:ea typeface="ＭＳ Ｐゴシック" charset="0"/>
              <a:cs typeface="ＭＳ Ｐゴシック"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p:cNvSpPr>
            <a:spLocks noChangeArrowheads="1"/>
          </p:cNvSpPr>
          <p:nvPr>
            <p:ph type="sldImg"/>
          </p:nvPr>
        </p:nvSpPr>
        <p:spPr>
          <a:xfrm>
            <a:off x="1150938" y="692150"/>
            <a:ext cx="4556125" cy="3416300"/>
          </a:xfrm>
          <a:solidFill>
            <a:srgbClr val="FFFFFF"/>
          </a:solidFill>
          <a:ln/>
        </p:spPr>
      </p:sp>
      <p:sp>
        <p:nvSpPr>
          <p:cNvPr id="38400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manual computation of the cost of debt. Note the circularity in the argument, since the interest expense is needed to compute the rating, and the rating is needed to compute the cost of debt.</a:t>
            </a:r>
          </a:p>
          <a:p>
            <a:r>
              <a:rPr lang="en-US">
                <a:latin typeface="Times" charset="0"/>
                <a:ea typeface="ＭＳ Ｐゴシック" charset="0"/>
                <a:cs typeface="ＭＳ Ｐゴシック" charset="0"/>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atin typeface="Times" charset="0"/>
                <a:ea typeface="ＭＳ Ｐゴシック" charset="0"/>
                <a:cs typeface="ＭＳ Ｐゴシック" charset="0"/>
              </a:rPr>
              <a:t>We assume that whatever is borrowed is used to buy back equity, and that the operating assets of the firm remain unchanged (EBITDA and EBIT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change…). This allows us to isolate the effect of the recapitalization.</a:t>
            </a:r>
            <a:endParaRPr lang="en-US">
              <a:latin typeface="Times" charset="0"/>
              <a:ea typeface="ＭＳ Ｐゴシック" charset="0"/>
              <a:cs typeface="ＭＳ Ｐゴシック" charset="0"/>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atin typeface="Times" charset="0"/>
                <a:ea typeface="ＭＳ Ｐゴシック" charset="0"/>
                <a:cs typeface="ＭＳ Ｐゴシック" charset="0"/>
              </a:rPr>
              <a:t>These default spreads can be obtained in one of two ways:</a:t>
            </a:r>
          </a:p>
          <a:p>
            <a:pPr marL="228600" indent="-228600">
              <a:buFontTx/>
              <a:buAutoNum type="alphaLcPeriod"/>
            </a:pPr>
            <a:r>
              <a:rPr lang="en-US">
                <a:latin typeface="Times" charset="0"/>
                <a:ea typeface="ＭＳ Ｐゴシック" charset="0"/>
                <a:cs typeface="ＭＳ Ｐゴシック" charset="0"/>
              </a:rPr>
              <a:t>Getting a sampling of liquid bonds within each ratings class and averaging out their yields to maturity.</a:t>
            </a:r>
          </a:p>
          <a:p>
            <a:pPr marL="228600" indent="-228600">
              <a:buFontTx/>
              <a:buAutoNum type="alphaLcPeriod"/>
            </a:pPr>
            <a:r>
              <a:rPr lang="en-US">
                <a:latin typeface="Times" charset="0"/>
                <a:ea typeface="ＭＳ Ｐゴシック" charset="0"/>
                <a:cs typeface="ＭＳ Ｐゴシック" charset="0"/>
              </a:rPr>
              <a:t>Finding a source that provides default spreads by ratings class (bondsonline.com used to provide these for free but now requires a fee)</a:t>
            </a:r>
          </a:p>
          <a:p>
            <a:pPr marL="228600" indent="-228600"/>
            <a:r>
              <a:rPr lang="en-US">
                <a:latin typeface="Times" charset="0"/>
                <a:ea typeface="ＭＳ Ｐゴシック" charset="0"/>
                <a:cs typeface="ＭＳ Ｐゴシック" charset="0"/>
              </a:rPr>
              <a:t>The interest coverage ratio needs to be much higher for smaller firms to get similar ratings. (See ratings.xls spreadsheet)</a:t>
            </a:r>
          </a:p>
          <a:p>
            <a:pPr marL="228600" indent="-228600"/>
            <a:r>
              <a:rPr lang="en-US">
                <a:latin typeface="Times" charset="0"/>
                <a:ea typeface="ＭＳ Ｐゴシック" charset="0"/>
                <a:cs typeface="ＭＳ Ｐゴシック" charset="0"/>
              </a:rPr>
              <a:t>Special cases:</a:t>
            </a:r>
          </a:p>
          <a:p>
            <a:pPr marL="228600" indent="-228600">
              <a:buFontTx/>
              <a:buAutoNum type="arabicPeriod"/>
            </a:pPr>
            <a:r>
              <a:rPr lang="en-US">
                <a:latin typeface="Times" charset="0"/>
                <a:ea typeface="ＭＳ Ｐゴシック" charset="0"/>
                <a:cs typeface="ＭＳ Ｐゴシック" charset="0"/>
              </a:rPr>
              <a:t>If you have no interest expenses, your interest coverage ratio will be infinite: AAA rating (does not matter anyway, since you probably have no debt)</a:t>
            </a:r>
          </a:p>
          <a:p>
            <a:pPr marL="228600" indent="-228600">
              <a:buFontTx/>
              <a:buAutoNum type="arabicPeriod"/>
            </a:pPr>
            <a:r>
              <a:rPr lang="en-US">
                <a:latin typeface="Times" charset="0"/>
                <a:ea typeface="ＭＳ Ｐゴシック" charset="0"/>
                <a:cs typeface="ＭＳ Ｐゴシック" charset="0"/>
              </a:rPr>
              <a:t>2. If you have negative operating income, interest coverage ratio is negative: D rating. You may want to modify by using average operating income over last few years.</a:t>
            </a:r>
          </a:p>
          <a:p>
            <a:pPr marL="228600" indent="-228600"/>
            <a:endParaRPr lang="en-US">
              <a:latin typeface="Times" charset="0"/>
              <a:ea typeface="ＭＳ Ｐゴシック" charset="0"/>
              <a:cs typeface="ＭＳ Ｐゴシック"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ChangeArrowheads="1"/>
          </p:cNvSpPr>
          <p:nvPr>
            <p:ph type="sldImg"/>
          </p:nvPr>
        </p:nvSpPr>
        <p:spPr>
          <a:xfrm>
            <a:off x="1150938" y="692150"/>
            <a:ext cx="4556125" cy="3416300"/>
          </a:xfrm>
          <a:solidFill>
            <a:srgbClr val="FFFFFF"/>
          </a:solidFill>
          <a:ln/>
        </p:spPr>
      </p:sp>
      <p:sp>
        <p:nvSpPr>
          <p:cNvPr id="38809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 have to start by assuming the AAA rate but you will end up with a rating that is different (AA)</a:t>
            </a:r>
          </a:p>
          <a:p>
            <a:r>
              <a:rPr lang="en-US">
                <a:latin typeface="Times" charset="0"/>
                <a:ea typeface="ＭＳ Ｐゴシック" charset="0"/>
                <a:cs typeface="ＭＳ Ｐゴシック" charset="0"/>
              </a:rPr>
              <a:t>You can redo the analysis using the AA rate and you can stop because you end up with the same rating at the end. (Sometimes you will need a third iteration).</a:t>
            </a:r>
          </a:p>
          <a:p>
            <a:r>
              <a:rPr lang="en-US" i="1">
                <a:latin typeface="Times" charset="0"/>
                <a:ea typeface="ＭＳ Ｐゴシック" charset="0"/>
                <a:cs typeface="ＭＳ Ｐゴシック" charset="0"/>
              </a:rPr>
              <a:t> </a:t>
            </a:r>
            <a:endParaRPr lang="en-US">
              <a:latin typeface="Times" charset="0"/>
              <a:ea typeface="ＭＳ Ｐゴシック" charset="0"/>
              <a:cs typeface="ＭＳ Ｐゴシック" charset="0"/>
            </a:endParaRPr>
          </a:p>
        </p:txBody>
      </p:sp>
      <p:pic>
        <p:nvPicPr>
          <p:cNvPr id="38809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ChangeArrowheads="1"/>
          </p:cNvSpPr>
          <p:nvPr>
            <p:ph type="sldImg"/>
          </p:nvPr>
        </p:nvSpPr>
        <p:spPr>
          <a:xfrm>
            <a:off x="1150938" y="692150"/>
            <a:ext cx="4556125" cy="3416300"/>
          </a:xfrm>
          <a:solidFill>
            <a:srgbClr val="FFFFFF"/>
          </a:solidFill>
          <a:ln/>
        </p:spPr>
      </p:sp>
      <p:sp>
        <p:nvSpPr>
          <p:cNvPr id="39014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completed schedule of interest coverage ratios, ratings and costs of debt at different debt ratios ranging up to 90%.</a:t>
            </a:r>
          </a:p>
          <a:p>
            <a:r>
              <a:rPr lang="en-US">
                <a:latin typeface="Times" charset="0"/>
                <a:ea typeface="ＭＳ Ｐゴシック" charset="0"/>
                <a:cs typeface="ＭＳ Ｐゴシック" charset="0"/>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atin typeface="Times" charset="0"/>
                <a:ea typeface="ＭＳ Ｐゴシック" charset="0"/>
                <a:cs typeface="ＭＳ Ｐゴシック" charset="0"/>
              </a:rPr>
              <a:t>We are being simplistic in assuming that the interest coverage ratio solely determines the ratings. We could use more than one ratio, create a consolidated score (like the Altman Z score) and make the rating a function of this score.</a:t>
            </a:r>
          </a:p>
          <a:p>
            <a:r>
              <a:rPr lang="en-US">
                <a:latin typeface="Times" charset="0"/>
                <a:ea typeface="ＭＳ Ｐゴシック" charset="0"/>
                <a:cs typeface="ＭＳ Ｐゴシック" charset="0"/>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ChangeArrowheads="1"/>
          </p:cNvSpPr>
          <p:nvPr>
            <p:ph type="sldImg"/>
          </p:nvPr>
        </p:nvSpPr>
        <p:spPr>
          <a:xfrm>
            <a:off x="1150938" y="692150"/>
            <a:ext cx="4556125" cy="3416300"/>
          </a:xfrm>
          <a:solidFill>
            <a:srgbClr val="FFFFFF"/>
          </a:solidFill>
          <a:ln/>
        </p:spPr>
      </p:sp>
      <p:sp>
        <p:nvSpPr>
          <p:cNvPr id="39219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being conservative. The interest that is not tax deductible can be carried forward and will probably earn some tax benefit in future periods. </a:t>
            </a:r>
          </a:p>
          <a:p>
            <a:r>
              <a:rPr lang="en-US">
                <a:latin typeface="Times" charset="0"/>
                <a:ea typeface="ＭＳ Ｐゴシック" charset="0"/>
                <a:cs typeface="ＭＳ Ｐゴシック" charset="0"/>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p:cNvSpPr>
            <a:spLocks noGrp="1" noRot="1" noChangeAspect="1"/>
          </p:cNvSpPr>
          <p:nvPr>
            <p:ph type="sldImg"/>
          </p:nvPr>
        </p:nvSpPr>
        <p:spPr>
          <a:xfrm>
            <a:off x="1150938" y="692150"/>
            <a:ext cx="4556125" cy="3416300"/>
          </a:xfrm>
          <a:ln/>
        </p:spPr>
      </p:sp>
      <p:sp>
        <p:nvSpPr>
          <p:cNvPr id="394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Summarizes the cost of equity and debt from prior pages, as well as the cost of capital at different debt ratios.</a:t>
            </a:r>
          </a:p>
          <a:p>
            <a:r>
              <a:rPr lang="en-US">
                <a:latin typeface="Times" charset="0"/>
                <a:ea typeface="ＭＳ Ｐゴシック" charset="0"/>
                <a:cs typeface="ＭＳ Ｐゴシック" charset="0"/>
              </a:rPr>
              <a:t>If the objective is to minimize cost of capital, it occurs at 30 and 40%... We did try for a more precise answer by working in 1% increments and arrived at an optimal of 43% with a cost of capital of 7.28%. (We moved in 1% increments from 30% top 50%)</a:t>
            </a:r>
          </a:p>
          <a:p>
            <a:r>
              <a:rPr lang="en-US">
                <a:latin typeface="Times" charset="0"/>
                <a:ea typeface="ＭＳ Ｐゴシック" charset="0"/>
                <a:cs typeface="ＭＳ Ｐゴシック" charset="0"/>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atin typeface="Times" charset="0"/>
              <a:ea typeface="ＭＳ Ｐゴシック" charset="0"/>
              <a:cs typeface="ＭＳ Ｐゴシック" charset="0"/>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ChangeArrowheads="1"/>
          </p:cNvSpPr>
          <p:nvPr>
            <p:ph type="sldImg"/>
          </p:nvPr>
        </p:nvSpPr>
        <p:spPr>
          <a:xfrm>
            <a:off x="1150938" y="692150"/>
            <a:ext cx="4556125" cy="3416300"/>
          </a:xfrm>
          <a:solidFill>
            <a:srgbClr val="FFFFFF"/>
          </a:solidFill>
          <a:ln/>
        </p:spPr>
      </p:sp>
      <p:sp>
        <p:nvSpPr>
          <p:cNvPr id="3962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atin typeface="Times" charset="0"/>
                <a:ea typeface="ＭＳ Ｐゴシック" charset="0"/>
                <a:cs typeface="ＭＳ Ｐゴシック" charset="0"/>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atin typeface="Times" charset="0"/>
              <a:ea typeface="ＭＳ Ｐゴシック" charset="0"/>
              <a:cs typeface="ＭＳ Ｐゴシック" charset="0"/>
            </a:endParaRPr>
          </a:p>
        </p:txBody>
      </p:sp>
      <p:pic>
        <p:nvPicPr>
          <p:cNvPr id="39629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ChangeArrowheads="1"/>
          </p:cNvSpPr>
          <p:nvPr>
            <p:ph type="sldImg"/>
          </p:nvPr>
        </p:nvSpPr>
        <p:spPr>
          <a:xfrm>
            <a:off x="1150938" y="692150"/>
            <a:ext cx="4556125" cy="3416300"/>
          </a:xfrm>
          <a:solidFill>
            <a:srgbClr val="FFFFFF"/>
          </a:solidFill>
          <a:ln/>
        </p:spPr>
      </p:sp>
      <p:sp>
        <p:nvSpPr>
          <p:cNvPr id="39833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atin typeface="Times" charset="0"/>
                <a:ea typeface="ＭＳ Ｐゴシック" charset="0"/>
                <a:cs typeface="ＭＳ Ｐゴシック" charset="0"/>
              </a:rPr>
              <a:t>We can make the cost of debt a continuous function of default risk or interest coverage ratios.</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ChangeArrowheads="1"/>
          </p:cNvSpPr>
          <p:nvPr>
            <p:ph type="sldImg"/>
          </p:nvPr>
        </p:nvSpPr>
        <p:spPr>
          <a:xfrm>
            <a:off x="1150938" y="692150"/>
            <a:ext cx="4556125" cy="3416300"/>
          </a:xfrm>
          <a:solidFill>
            <a:srgbClr val="FFFFFF"/>
          </a:solidFill>
          <a:ln/>
        </p:spPr>
      </p:sp>
      <p:sp>
        <p:nvSpPr>
          <p:cNvPr id="40038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ChangeArrowheads="1"/>
          </p:cNvSpPr>
          <p:nvPr>
            <p:ph type="sldImg"/>
          </p:nvPr>
        </p:nvSpPr>
        <p:spPr>
          <a:xfrm>
            <a:off x="1150938" y="692150"/>
            <a:ext cx="4556125" cy="3416300"/>
          </a:xfrm>
          <a:solidFill>
            <a:srgbClr val="FFFFFF"/>
          </a:solidFill>
          <a:ln/>
        </p:spPr>
      </p:sp>
      <p:sp>
        <p:nvSpPr>
          <p:cNvPr id="40243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expectations are now (realistic or unrealistic), those expectations stay unchanged as we move from the old to the new capital structure.</a:t>
            </a:r>
          </a:p>
          <a:p>
            <a:r>
              <a:rPr lang="en-US">
                <a:latin typeface="Times" charset="0"/>
                <a:ea typeface="ＭＳ Ｐゴシック" charset="0"/>
                <a:cs typeface="ＭＳ Ｐゴシック" charset="0"/>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p:cNvSpPr>
            <a:spLocks noGrp="1" noRot="1" noChangeAspect="1"/>
          </p:cNvSpPr>
          <p:nvPr>
            <p:ph type="sldImg"/>
          </p:nvPr>
        </p:nvSpPr>
        <p:spPr>
          <a:xfrm>
            <a:off x="1150938" y="692150"/>
            <a:ext cx="4556125" cy="3416300"/>
          </a:xfrm>
          <a:ln/>
        </p:spPr>
      </p:sp>
      <p:sp>
        <p:nvSpPr>
          <p:cNvPr id="404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reduction in the cost of capital translates into annual savings. Most of these savings are implicit, being savings in the cost of equity. Thus,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accounting earnings will not reflect these savings directly.</a:t>
            </a:r>
          </a:p>
          <a:p>
            <a:r>
              <a:rPr lang="en-US">
                <a:latin typeface="Times" charset="0"/>
                <a:ea typeface="ＭＳ Ｐゴシック" charset="0"/>
                <a:cs typeface="ＭＳ Ｐゴシック" charset="0"/>
              </a:rPr>
              <a:t>These savings can be converted into a present value by discounting back at the new cost of capital. </a:t>
            </a:r>
          </a:p>
          <a:p>
            <a:r>
              <a:rPr lang="en-US">
                <a:latin typeface="Times" charset="0"/>
                <a:ea typeface="ＭＳ Ｐゴシック" charset="0"/>
                <a:cs typeface="ＭＳ Ｐゴシック" charset="0"/>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atin typeface="Times" charset="0"/>
                <a:ea typeface="ＭＳ Ｐゴシック" charset="0"/>
                <a:cs typeface="ＭＳ Ｐゴシック" charset="0"/>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atin typeface="Times" charset="0"/>
                <a:ea typeface="ＭＳ Ｐゴシック" charset="0"/>
                <a:cs typeface="ＭＳ Ｐゴシック" charset="0"/>
              </a:rPr>
              <a:t>In this case, maximizing firm value also maximizes stock price, because we assume that </a:t>
            </a:r>
          </a:p>
          <a:p>
            <a:pPr lvl="1"/>
            <a:r>
              <a:rPr lang="en-US">
                <a:latin typeface="Times" charset="0"/>
                <a:ea typeface="ＭＳ Ｐゴシック" charset="0"/>
              </a:rPr>
              <a:t>Debt is refinanced at current market rates, thus protecting bondholders</a:t>
            </a:r>
          </a:p>
          <a:p>
            <a:pPr lvl="1"/>
            <a:r>
              <a:rPr lang="en-US">
                <a:latin typeface="Times" charset="0"/>
                <a:ea typeface="ＭＳ Ｐゴシック" charset="0"/>
              </a:rPr>
              <a:t>Markets are rational and efficient.</a:t>
            </a:r>
          </a:p>
          <a:p>
            <a:endParaRPr lang="en-US">
              <a:latin typeface="Times" charset="0"/>
              <a:ea typeface="ＭＳ Ｐゴシック" charset="0"/>
              <a:cs typeface="ＭＳ Ｐゴシック" charset="0"/>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Slide Image Placeholder 1"/>
          <p:cNvSpPr>
            <a:spLocks noGrp="1" noRot="1" noChangeAspect="1"/>
          </p:cNvSpPr>
          <p:nvPr>
            <p:ph type="sldImg"/>
          </p:nvPr>
        </p:nvSpPr>
        <p:spPr>
          <a:xfrm>
            <a:off x="1150938" y="692150"/>
            <a:ext cx="4556125" cy="3416300"/>
          </a:xfrm>
          <a:ln/>
        </p:spPr>
      </p:sp>
      <p:sp>
        <p:nvSpPr>
          <p:cNvPr id="406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Slide Image Placeholder 1"/>
          <p:cNvSpPr>
            <a:spLocks noGrp="1" noRot="1" noChangeAspect="1"/>
          </p:cNvSpPr>
          <p:nvPr>
            <p:ph type="sldImg"/>
          </p:nvPr>
        </p:nvSpPr>
        <p:spPr>
          <a:xfrm>
            <a:off x="1150938" y="692150"/>
            <a:ext cx="4556125" cy="3416300"/>
          </a:xfrm>
          <a:ln/>
        </p:spPr>
      </p:sp>
      <p:sp>
        <p:nvSpPr>
          <p:cNvPr id="408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the more general scenario, you are looking at the division of spoils between those who sell their shares back and those who stay on as stockholders.</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p:cNvSpPr>
            <a:spLocks noGrp="1" noRot="1" noChangeAspect="1"/>
          </p:cNvSpPr>
          <p:nvPr>
            <p:ph type="sldImg"/>
          </p:nvPr>
        </p:nvSpPr>
        <p:spPr>
          <a:xfrm>
            <a:off x="1150938" y="692150"/>
            <a:ext cx="4556125" cy="3416300"/>
          </a:xfrm>
          <a:ln/>
        </p:spPr>
      </p:sp>
      <p:sp>
        <p:nvSpPr>
          <p:cNvPr id="410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best case scenario for those who stay on as stockholders, since they claim the entire surplus.</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Slide Image Placeholder 1"/>
          <p:cNvSpPr>
            <a:spLocks noGrp="1" noRot="1" noChangeAspect="1"/>
          </p:cNvSpPr>
          <p:nvPr>
            <p:ph type="sldImg"/>
          </p:nvPr>
        </p:nvSpPr>
        <p:spPr>
          <a:xfrm>
            <a:off x="1150938" y="692150"/>
            <a:ext cx="4556125" cy="3416300"/>
          </a:xfrm>
          <a:ln/>
        </p:spPr>
      </p:sp>
      <p:sp>
        <p:nvSpPr>
          <p:cNvPr id="412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Proof that the $78.61 leaves everyone equally well off.</a:t>
            </a:r>
          </a:p>
          <a:p>
            <a:r>
              <a:rPr lang="en-US">
                <a:latin typeface="Times" charset="0"/>
                <a:ea typeface="ＭＳ Ｐゴシック" charset="0"/>
                <a:cs typeface="ＭＳ Ｐゴシック" charset="0"/>
              </a:rPr>
              <a:t>Try different prices and see how the increase in value is apportioned between the groups.</a:t>
            </a:r>
          </a:p>
          <a:p>
            <a:r>
              <a:rPr lang="en-US">
                <a:latin typeface="Times" charset="0"/>
                <a:ea typeface="ＭＳ Ｐゴシック" charset="0"/>
                <a:cs typeface="ＭＳ Ｐゴシック" charset="0"/>
              </a:rPr>
              <a:t>In fact, try estimating the buyback price at which the entire value increase goes to those who sell their shares back.</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ChangeArrowheads="1"/>
          </p:cNvSpPr>
          <p:nvPr>
            <p:ph type="sldImg"/>
          </p:nvPr>
        </p:nvSpPr>
        <p:spPr>
          <a:xfrm>
            <a:off x="1150938" y="692150"/>
            <a:ext cx="4556125" cy="3416300"/>
          </a:xfrm>
          <a:solidFill>
            <a:srgbClr val="FFFFFF"/>
          </a:solidFill>
          <a:ln/>
        </p:spPr>
      </p:sp>
      <p:sp>
        <p:nvSpPr>
          <p:cNvPr id="4147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analysis is based upon the firm continuing as a going concern. To the extent that more debt can put this survival at risk, it is important to do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what-if</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analyses or build in survival constraints into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ChangeArrowheads="1"/>
          </p:cNvSpPr>
          <p:nvPr>
            <p:ph type="sldImg"/>
          </p:nvPr>
        </p:nvSpPr>
        <p:spPr>
          <a:xfrm>
            <a:off x="1150938" y="692150"/>
            <a:ext cx="4556125" cy="3416300"/>
          </a:xfrm>
          <a:solidFill>
            <a:srgbClr val="FFFFFF"/>
          </a:solidFill>
          <a:ln/>
        </p:spPr>
      </p:sp>
      <p:sp>
        <p:nvSpPr>
          <p:cNvPr id="41677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percentage changes in operating income at Disney.</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ChangeArrowheads="1"/>
          </p:cNvSpPr>
          <p:nvPr>
            <p:ph type="sldImg"/>
          </p:nvPr>
        </p:nvSpPr>
        <p:spPr>
          <a:xfrm>
            <a:off x="1150938" y="692150"/>
            <a:ext cx="4556125" cy="3416300"/>
          </a:xfrm>
          <a:solidFill>
            <a:srgbClr val="FFFFFF"/>
          </a:solidFill>
          <a:ln/>
        </p:spPr>
      </p:sp>
      <p:sp>
        <p:nvSpPr>
          <p:cNvPr id="4188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Disney’s optimal debt ratio is robust and survives up to a 30% drop in EBIT, which is worse than their worst year in the last three decades.</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ChangeArrowheads="1"/>
          </p:cNvSpPr>
          <p:nvPr>
            <p:ph type="sldImg"/>
          </p:nvPr>
        </p:nvSpPr>
        <p:spPr>
          <a:xfrm>
            <a:off x="1150938" y="692150"/>
            <a:ext cx="4556125" cy="3416300"/>
          </a:xfrm>
          <a:solidFill>
            <a:srgbClr val="FFFFFF"/>
          </a:solidFill>
          <a:ln/>
        </p:spPr>
      </p:sp>
      <p:sp>
        <p:nvSpPr>
          <p:cNvPr id="4208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atin typeface="Times" charset="0"/>
                <a:ea typeface="ＭＳ Ｐゴシック" charset="0"/>
                <a:cs typeface="ＭＳ Ｐゴシック" charset="0"/>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bragging rights.</a:t>
            </a:r>
            <a:endParaRPr lang="en-US">
              <a:latin typeface="Times" charset="0"/>
              <a:ea typeface="ＭＳ Ｐゴシック" charset="0"/>
              <a:cs typeface="ＭＳ Ｐゴシック" charset="0"/>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ChangeArrowheads="1"/>
          </p:cNvSpPr>
          <p:nvPr>
            <p:ph type="sldImg"/>
          </p:nvPr>
        </p:nvSpPr>
        <p:spPr>
          <a:xfrm>
            <a:off x="1150938" y="692150"/>
            <a:ext cx="4556125" cy="3416300"/>
          </a:xfrm>
          <a:solidFill>
            <a:srgbClr val="FFFFFF"/>
          </a:solidFill>
          <a:ln/>
        </p:spPr>
      </p:sp>
      <p:sp>
        <p:nvSpPr>
          <p:cNvPr id="42291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may be overstated, since it is based upon the assumption that operating income is unaffected by the change in ratings. To the degree that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operating income will drop if its rating drops below BBB, this will overstate the cost of the constraint.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atin typeface="Times" charset="0"/>
              <a:ea typeface="ＭＳ Ｐゴシック" charset="0"/>
              <a:cs typeface="ＭＳ Ｐゴシック" charset="0"/>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p:cNvSpPr>
            <a:spLocks noChangeArrowheads="1"/>
          </p:cNvSpPr>
          <p:nvPr>
            <p:ph type="sldImg"/>
          </p:nvPr>
        </p:nvSpPr>
        <p:spPr>
          <a:xfrm>
            <a:off x="1150938" y="692150"/>
            <a:ext cx="4556125" cy="3416300"/>
          </a:xfrm>
          <a:solidFill>
            <a:srgbClr val="FFFFFF"/>
          </a:solidFill>
          <a:ln/>
        </p:spPr>
      </p:sp>
      <p:sp>
        <p:nvSpPr>
          <p:cNvPr id="4249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analysis is built on the assumption that debt is used to buy back stock. Many firms would rather use the debt to take projects, or might be barred from buying back stock (as is the case in markets like Germany)</a:t>
            </a:r>
          </a:p>
          <a:p>
            <a:r>
              <a:rPr lang="en-US">
                <a:latin typeface="Times" charset="0"/>
                <a:ea typeface="ＭＳ Ｐゴシック" charset="0"/>
                <a:cs typeface="ＭＳ Ｐゴシック" charset="0"/>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atin typeface="Times" charset="0"/>
                <a:ea typeface="ＭＳ Ｐゴシック" charset="0"/>
                <a:cs typeface="ＭＳ Ｐゴシック" charset="0"/>
              </a:rPr>
              <a:t>If the business you are expanding into has more risk and more negative cashflows, your optimal will decrease.</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Slide Image Placeholder 1"/>
          <p:cNvSpPr>
            <a:spLocks noGrp="1" noRot="1" noChangeAspect="1"/>
          </p:cNvSpPr>
          <p:nvPr>
            <p:ph type="sldImg"/>
          </p:nvPr>
        </p:nvSpPr>
        <p:spPr>
          <a:xfrm>
            <a:off x="1150938" y="692150"/>
            <a:ext cx="4556125" cy="3416300"/>
          </a:xfrm>
          <a:ln/>
        </p:spPr>
      </p:sp>
      <p:sp>
        <p:nvSpPr>
          <p:cNvPr id="427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Tata Motors looks over levered, it is possible that the company is borrowing money on the basis of the Tata Group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financial strength…. Thus, to assess whether there is too much or too little debt, we should be looking at the overall group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optimal and actual debt ratio.</a:t>
            </a:r>
            <a:endParaRPr lang="en-US">
              <a:latin typeface="Times" charset="0"/>
              <a:ea typeface="ＭＳ Ｐゴシック" charset="0"/>
              <a:cs typeface="ＭＳ Ｐゴシック" charset="0"/>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ChangeArrowheads="1"/>
          </p:cNvSpPr>
          <p:nvPr>
            <p:ph type="sldImg"/>
          </p:nvPr>
        </p:nvSpPr>
        <p:spPr>
          <a:xfrm>
            <a:off x="1150938" y="692150"/>
            <a:ext cx="4556125" cy="3416300"/>
          </a:xfrm>
          <a:solidFill>
            <a:srgbClr val="FFFFFF"/>
          </a:solidFill>
          <a:ln/>
        </p:spPr>
      </p:sp>
      <p:sp>
        <p:nvSpPr>
          <p:cNvPr id="4290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Slide Image Placeholder 1"/>
          <p:cNvSpPr>
            <a:spLocks noGrp="1" noRot="1" noChangeAspect="1"/>
          </p:cNvSpPr>
          <p:nvPr>
            <p:ph type="sldImg"/>
          </p:nvPr>
        </p:nvSpPr>
        <p:spPr>
          <a:xfrm>
            <a:off x="1150938" y="692150"/>
            <a:ext cx="4556125" cy="3416300"/>
          </a:xfrm>
          <a:ln/>
        </p:spPr>
      </p:sp>
      <p:sp>
        <p:nvSpPr>
          <p:cNvPr id="431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May be a high flyer in terms of market cap, but cannot afford much debt, since its operating income is low, relative to its market value.</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ChangeArrowheads="1"/>
          </p:cNvSpPr>
          <p:nvPr>
            <p:ph type="sldImg"/>
          </p:nvPr>
        </p:nvSpPr>
        <p:spPr>
          <a:xfrm>
            <a:off x="1150938" y="692150"/>
            <a:ext cx="4556125" cy="3416300"/>
          </a:xfrm>
          <a:solidFill>
            <a:srgbClr val="FFFFFF"/>
          </a:solidFill>
          <a:ln/>
        </p:spPr>
      </p:sp>
      <p:sp>
        <p:nvSpPr>
          <p:cNvPr id="4331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optimal debt ratio for the private firm is 30% but the cost of capital is flat between 10% and 30%. The firm value is maximized at that point. </a:t>
            </a:r>
          </a:p>
          <a:p>
            <a:r>
              <a:rPr lang="en-US">
                <a:latin typeface="Times" charset="0"/>
                <a:ea typeface="ＭＳ Ｐゴシック" charset="0"/>
                <a:cs typeface="ＭＳ Ｐゴシック" charset="0"/>
              </a:rPr>
              <a:t>To the extent that private business owners view default risk more seriously than stockholders in a publicly traded firm, they will probably be more cautious about moving to the optimal.</a:t>
            </a:r>
          </a:p>
          <a:p>
            <a:r>
              <a:rPr lang="en-US">
                <a:latin typeface="Times" charset="0"/>
                <a:ea typeface="ＭＳ Ｐゴシック" charset="0"/>
                <a:cs typeface="ＭＳ Ｐゴシック" charset="0"/>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regulatory capital ratios increase, banks will have to raise more equity to grow.</a:t>
            </a:r>
          </a:p>
          <a:p>
            <a:r>
              <a:rPr lang="en-US">
                <a:latin typeface="Times" charset="0"/>
                <a:ea typeface="ＭＳ Ｐゴシック" charset="0"/>
                <a:cs typeface="ＭＳ Ｐゴシック" charset="0"/>
              </a:rPr>
              <a:t>Conservative banks will raise more equity than aggressive banks.</a:t>
            </a:r>
          </a:p>
          <a:p>
            <a:r>
              <a:rPr lang="en-US">
                <a:latin typeface="Times" charset="0"/>
                <a:ea typeface="ＭＳ Ｐゴシック" charset="0"/>
                <a:cs typeface="ＭＳ Ｐゴシック" charset="0"/>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atin typeface="Times" charset="0"/>
                <a:ea typeface="ＭＳ Ｐゴシック" charset="0"/>
                <a:cs typeface="ＭＳ Ｐゴシック" charset="0"/>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atin typeface="Times" charset="0"/>
                <a:ea typeface="ＭＳ Ｐゴシック" charset="0"/>
                <a:cs typeface="ＭＳ Ｐゴシック" charset="0"/>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atin typeface="Times" charset="0"/>
              <a:ea typeface="ＭＳ Ｐゴシック" charset="0"/>
              <a:cs typeface="ＭＳ Ｐゴシック" charset="0"/>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zero taxes, the optimal debt ratio goes to zero. Intuitively, if the costs of borrowing (higher bankruptcy cost, agency costs) and the primary benefit disappears, there will always by a net cost to borrowing.</a:t>
            </a:r>
          </a:p>
          <a:p>
            <a:endParaRPr lang="en-US">
              <a:latin typeface="Times" charset="0"/>
              <a:ea typeface="ＭＳ Ｐゴシック" charset="0"/>
              <a:cs typeface="ＭＳ Ｐゴシック" charset="0"/>
            </a:endParaRPr>
          </a:p>
          <a:p>
            <a:r>
              <a:rPr lang="en-US" i="1">
                <a:latin typeface="Times" charset="0"/>
                <a:ea typeface="ＭＳ Ｐゴシック" charset="0"/>
                <a:cs typeface="ＭＳ Ｐゴシック" charset="0"/>
              </a:rPr>
              <a:t>If debt is cheaper than equity on a pre-tax basis (and it generally is), why do we not gain by borrowing?</a:t>
            </a:r>
          </a:p>
          <a:p>
            <a:r>
              <a:rPr lang="en-US">
                <a:latin typeface="Times" charset="0"/>
                <a:ea typeface="ＭＳ Ｐゴシック" charset="0"/>
                <a:cs typeface="ＭＳ Ｐゴシック" charset="0"/>
              </a:rPr>
              <a:t>Because the additional debt makes both debt and equity more expensive. (Ratings drop and betas increase…)</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p:cNvSpPr>
            <a:spLocks noGrp="1" noRot="1" noChangeAspect="1"/>
          </p:cNvSpPr>
          <p:nvPr>
            <p:ph type="sldImg"/>
          </p:nvPr>
        </p:nvSpPr>
        <p:spPr>
          <a:xfrm>
            <a:off x="1150938" y="692150"/>
            <a:ext cx="4556125" cy="3416300"/>
          </a:xfrm>
          <a:ln/>
        </p:spPr>
      </p:sp>
      <p:sp>
        <p:nvSpPr>
          <p:cNvPr id="439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Slide Image Placeholder 1"/>
          <p:cNvSpPr>
            <a:spLocks noGrp="1" noRot="1" noChangeAspect="1"/>
          </p:cNvSpPr>
          <p:nvPr>
            <p:ph type="sldImg"/>
          </p:nvPr>
        </p:nvSpPr>
        <p:spPr>
          <a:xfrm>
            <a:off x="1150938" y="692150"/>
            <a:ext cx="4556125" cy="3416300"/>
          </a:xfrm>
          <a:ln/>
        </p:spPr>
      </p:sp>
      <p:sp>
        <p:nvSpPr>
          <p:cNvPr id="441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Slide Image Placeholder 1"/>
          <p:cNvSpPr>
            <a:spLocks noGrp="1" noRot="1" noChangeAspect="1"/>
          </p:cNvSpPr>
          <p:nvPr>
            <p:ph type="sldImg"/>
          </p:nvPr>
        </p:nvSpPr>
        <p:spPr>
          <a:xfrm>
            <a:off x="1150938" y="692150"/>
            <a:ext cx="4556125" cy="3416300"/>
          </a:xfrm>
          <a:ln/>
        </p:spPr>
      </p:sp>
      <p:sp>
        <p:nvSpPr>
          <p:cNvPr id="443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equity is determined by the equity risk premium and the cost of debt by the default spread. When ERP rise (fall) relative to default spreads, firms will borrow more (less). </a:t>
            </a:r>
          </a:p>
          <a:p>
            <a:r>
              <a:rPr lang="en-US">
                <a:latin typeface="Times" charset="0"/>
                <a:ea typeface="ＭＳ Ｐゴシック" charset="0"/>
                <a:cs typeface="ＭＳ Ｐゴシック" charset="0"/>
              </a:rPr>
              <a:t>This graph has the implied equity risk premium and the default spread on a Baa rated bond going back to 1960. While they generally move together, there have been periods of disconnect between the two.</a:t>
            </a:r>
          </a:p>
          <a:p>
            <a:r>
              <a:rPr lang="en-US">
                <a:latin typeface="Times" charset="0"/>
                <a:ea typeface="ＭＳ Ｐゴシック" charset="0"/>
                <a:cs typeface="ＭＳ Ｐゴシック" charset="0"/>
              </a:rPr>
              <a:t>In the late 1990s, equity risk premiums dropped relative to default spreads: Firms should have shifted to equity from debt and optimal debt ratios should have decreased.</a:t>
            </a:r>
          </a:p>
          <a:p>
            <a:r>
              <a:rPr lang="en-US">
                <a:latin typeface="Times" charset="0"/>
                <a:ea typeface="ＭＳ Ｐゴシック" charset="0"/>
                <a:cs typeface="ＭＳ Ｐゴシック" charset="0"/>
              </a:rPr>
              <a:t>Between 2004 and 2007, default spreads dropped while equity risk premiums remained unchanged. It was a golden age for leveraged transactions.</a:t>
            </a:r>
          </a:p>
          <a:p>
            <a:r>
              <a:rPr lang="en-US">
                <a:latin typeface="Times" charset="0"/>
                <a:ea typeface="ＭＳ Ｐゴシック" charset="0"/>
                <a:cs typeface="ＭＳ Ｐゴシック" charset="0"/>
              </a:rPr>
              <a:t>In 2008, risk premia climbed across the board but default spreads increased at a far faster pace than equity risk premium. On a relative basis, debt became more expensive relative to equity.</a:t>
            </a:r>
          </a:p>
          <a:p>
            <a:endParaRPr lang="en-US">
              <a:latin typeface="Times" charset="0"/>
              <a:ea typeface="ＭＳ Ｐゴシック" charset="0"/>
              <a:cs typeface="ＭＳ Ｐゴシック" charset="0"/>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ChangeArrowheads="1"/>
          </p:cNvSpPr>
          <p:nvPr>
            <p:ph type="sldImg"/>
          </p:nvPr>
        </p:nvSpPr>
        <p:spPr>
          <a:xfrm>
            <a:off x="1150938" y="692150"/>
            <a:ext cx="4556125" cy="3416300"/>
          </a:xfrm>
          <a:solidFill>
            <a:srgbClr val="FFFFFF"/>
          </a:solidFill>
          <a:ln/>
        </p:spPr>
      </p:sp>
      <p:sp>
        <p:nvSpPr>
          <p:cNvPr id="44544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p:cNvSpPr>
            <a:spLocks noChangeArrowheads="1"/>
          </p:cNvSpPr>
          <p:nvPr>
            <p:ph type="sldImg"/>
          </p:nvPr>
        </p:nvSpPr>
        <p:spPr>
          <a:xfrm>
            <a:off x="1150938" y="692150"/>
            <a:ext cx="4556125" cy="3416300"/>
          </a:xfrm>
          <a:solidFill>
            <a:srgbClr val="FFFFFF"/>
          </a:solidFill>
          <a:ln/>
        </p:spPr>
      </p:sp>
      <p:sp>
        <p:nvSpPr>
          <p:cNvPr id="4474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firms pick their debt ratios by looking at industry averages. By staying close to the average, managers get cover in case they make mistakes - everyone else has made the same mistake. </a:t>
            </a:r>
          </a:p>
          <a:p>
            <a:r>
              <a:rPr lang="en-US">
                <a:latin typeface="Times" charset="0"/>
                <a:ea typeface="ＭＳ Ｐゴシック" charset="0"/>
                <a:cs typeface="ＭＳ Ｐゴシック" charset="0"/>
              </a:rPr>
              <a:t>Managers also try to stay close to the industry average, because ratings agencies and equity research analysts look at these averages.</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ChangeArrowheads="1"/>
          </p:cNvSpPr>
          <p:nvPr>
            <p:ph type="sldImg"/>
          </p:nvPr>
        </p:nvSpPr>
        <p:spPr>
          <a:xfrm>
            <a:off x="1150938" y="692150"/>
            <a:ext cx="4556125" cy="3416300"/>
          </a:xfrm>
          <a:solidFill>
            <a:srgbClr val="FFFFFF"/>
          </a:solidFill>
          <a:ln/>
        </p:spPr>
      </p:sp>
      <p:sp>
        <p:nvSpPr>
          <p:cNvPr id="44953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atin typeface="Times" charset="0"/>
                <a:ea typeface="ＭＳ Ｐゴシック" charset="0"/>
                <a:cs typeface="ＭＳ Ｐゴシック" charset="0"/>
              </a:rPr>
              <a:t>The underlying assumptions in this comparison are that firms within the same industry are </a:t>
            </a:r>
            <a:r>
              <a:rPr lang="en-US" b="1">
                <a:latin typeface="Times" charset="0"/>
                <a:ea typeface="ＭＳ Ｐゴシック" charset="0"/>
                <a:cs typeface="ＭＳ Ｐゴシック" charset="0"/>
              </a:rPr>
              <a:t>comparable</a:t>
            </a:r>
            <a:r>
              <a:rPr lang="en-US">
                <a:latin typeface="Times" charset="0"/>
                <a:ea typeface="ＭＳ Ｐゴシック" charset="0"/>
                <a:cs typeface="ＭＳ Ｐゴシック" charset="0"/>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atin typeface="Times" charset="0"/>
                <a:ea typeface="ＭＳ Ｐゴシック" charset="0"/>
                <a:cs typeface="ＭＳ Ｐゴシック" charset="0"/>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atin typeface="Times" charset="0"/>
                <a:ea typeface="ＭＳ Ｐゴシック" charset="0"/>
                <a:cs typeface="ＭＳ Ｐゴシック" charset="0"/>
              </a:rPr>
              <a:t>Macro variables may shift: If there is a shift in the macro environment (interest rates and risk premiums could change), your recommendations can be wrong in hindisight</a:t>
            </a:r>
          </a:p>
          <a:p>
            <a:pPr>
              <a:buFontTx/>
              <a:buAutoNum type="alphaLcPeriod"/>
            </a:pPr>
            <a:r>
              <a:rPr lang="en-US">
                <a:latin typeface="Times" charset="0"/>
                <a:ea typeface="ＭＳ Ｐゴシック" charset="0"/>
                <a:cs typeface="ＭＳ Ｐゴシック" charset="0"/>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p:cNvSpPr>
            <a:spLocks noChangeArrowheads="1"/>
          </p:cNvSpPr>
          <p:nvPr>
            <p:ph type="sldImg"/>
          </p:nvPr>
        </p:nvSpPr>
        <p:spPr>
          <a:xfrm>
            <a:off x="1150938" y="692150"/>
            <a:ext cx="4556125" cy="3416300"/>
          </a:xfrm>
          <a:solidFill>
            <a:srgbClr val="FFFFFF"/>
          </a:solidFill>
          <a:ln/>
        </p:spPr>
      </p:sp>
      <p:sp>
        <p:nvSpPr>
          <p:cNvPr id="45363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Studies that have looked at the likelihood of a firm being taken over (in a hostile takeover) have concluded that</a:t>
            </a:r>
          </a:p>
          <a:p>
            <a:pPr lvl="1"/>
            <a:r>
              <a:rPr lang="en-US" u="sng">
                <a:latin typeface="Times" charset="0"/>
                <a:ea typeface="ＭＳ Ｐゴシック" charset="0"/>
              </a:rPr>
              <a:t>Small firms</a:t>
            </a:r>
            <a:r>
              <a:rPr lang="en-US">
                <a:latin typeface="Times" charset="0"/>
                <a:ea typeface="ＭＳ Ｐゴシック" charset="0"/>
              </a:rPr>
              <a:t> are more likely to be taken over than larger firms</a:t>
            </a:r>
          </a:p>
          <a:p>
            <a:pPr lvl="1"/>
            <a:r>
              <a:rPr lang="en-US" u="sng">
                <a:latin typeface="Times" charset="0"/>
                <a:ea typeface="ＭＳ Ｐゴシック" charset="0"/>
              </a:rPr>
              <a:t>Closely held firms</a:t>
            </a:r>
            <a:r>
              <a:rPr lang="en-US">
                <a:latin typeface="Times" charset="0"/>
                <a:ea typeface="ＭＳ Ｐゴシック" charset="0"/>
              </a:rPr>
              <a:t> are less likely to be taken over than widely held firms</a:t>
            </a:r>
          </a:p>
          <a:p>
            <a:pPr lvl="1"/>
            <a:r>
              <a:rPr lang="en-US">
                <a:latin typeface="Times" charset="0"/>
                <a:ea typeface="ＭＳ Ｐゴシック" charset="0"/>
              </a:rPr>
              <a:t>Firms with </a:t>
            </a:r>
            <a:r>
              <a:rPr lang="en-US" u="sng">
                <a:latin typeface="Times" charset="0"/>
                <a:ea typeface="ＭＳ Ｐゴシック" charset="0"/>
              </a:rPr>
              <a:t>anti-takeover restrictions</a:t>
            </a:r>
            <a:r>
              <a:rPr lang="en-US">
                <a:latin typeface="Times" charset="0"/>
                <a:ea typeface="ＭＳ Ｐゴシック" charset="0"/>
              </a:rPr>
              <a:t> in the corporate charter (or from the state) are less likely to be taken over than firms without these restrictions</a:t>
            </a:r>
          </a:p>
          <a:p>
            <a:pPr lvl="1"/>
            <a:r>
              <a:rPr lang="en-US">
                <a:latin typeface="Times" charset="0"/>
                <a:ea typeface="ＭＳ Ｐゴシック" charset="0"/>
              </a:rPr>
              <a:t>Firms which have </a:t>
            </a:r>
            <a:r>
              <a:rPr lang="en-US" u="sng">
                <a:latin typeface="Times" charset="0"/>
                <a:ea typeface="ＭＳ Ｐゴシック" charset="0"/>
              </a:rPr>
              <a:t>done well</a:t>
            </a:r>
            <a:r>
              <a:rPr lang="en-US">
                <a:latin typeface="Times" charset="0"/>
                <a:ea typeface="ＭＳ Ｐゴシック" charset="0"/>
              </a:rPr>
              <a:t> for their stockholders (positive Jensen</a:t>
            </a:r>
            <a:r>
              <a:rPr lang="ja-JP" altLang="en-US">
                <a:latin typeface="Times" charset="0"/>
                <a:ea typeface="ＭＳ Ｐゴシック" charset="0"/>
              </a:rPr>
              <a:t>’</a:t>
            </a:r>
            <a:r>
              <a:rPr lang="en-US" altLang="ja-JP">
                <a:latin typeface="Times" charset="0"/>
                <a:ea typeface="ＭＳ Ｐゴシック" charset="0"/>
              </a:rPr>
              <a:t>s alpha, Positive EVA) are less  likely to be taken over than firms which have done badly.</a:t>
            </a:r>
          </a:p>
          <a:p>
            <a:r>
              <a:rPr lang="en-US">
                <a:latin typeface="Times" charset="0"/>
                <a:ea typeface="ＭＳ Ｐゴシック" charset="0"/>
                <a:cs typeface="ＭＳ Ｐゴシック" charset="0"/>
              </a:rPr>
              <a:t>Whether a firm is under bankruptcy threat can be assessed by looking at its rating. If its rating is BB or less, you can argue that the bankruptcy threat is real.</a:t>
            </a:r>
          </a:p>
          <a:p>
            <a:r>
              <a:rPr lang="en-US">
                <a:latin typeface="Times" charset="0"/>
                <a:ea typeface="ＭＳ Ｐゴシック" charset="0"/>
                <a:cs typeface="ＭＳ Ｐゴシック" charset="0"/>
              </a:rPr>
              <a:t>Looking at historical ROE or ROC, relative to the cost of equity and capital, does assume that the future will look like the past.</a:t>
            </a:r>
          </a:p>
          <a:p>
            <a:endParaRPr lang="en-US">
              <a:latin typeface="Times" charset="0"/>
              <a:ea typeface="ＭＳ Ｐゴシック" charset="0"/>
              <a:cs typeface="ＭＳ Ｐゴシック" charset="0"/>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Rectangle 2"/>
          <p:cNvSpPr>
            <a:spLocks noChangeArrowheads="1"/>
          </p:cNvSpPr>
          <p:nvPr>
            <p:ph type="sldImg"/>
          </p:nvPr>
        </p:nvSpPr>
        <p:spPr>
          <a:xfrm>
            <a:off x="1150938" y="692150"/>
            <a:ext cx="4556125" cy="3416300"/>
          </a:xfrm>
          <a:solidFill>
            <a:srgbClr val="FFFFFF"/>
          </a:solidFill>
          <a:ln/>
        </p:spPr>
      </p:sp>
      <p:sp>
        <p:nvSpPr>
          <p:cNvPr id="4556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analysis for Disney in 2009.</a:t>
            </a:r>
          </a:p>
          <a:p>
            <a:r>
              <a:rPr lang="en-US">
                <a:latin typeface="Times" charset="0"/>
                <a:ea typeface="ＭＳ Ｐゴシック" charset="0"/>
                <a:cs typeface="ＭＳ Ｐゴシック" charset="0"/>
              </a:rPr>
              <a:t>I am assuming that future projects will be more successful than current projects..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Over time, our assessments have changed:</a:t>
            </a:r>
          </a:p>
          <a:p>
            <a:r>
              <a:rPr lang="en-US">
                <a:latin typeface="Times" charset="0"/>
                <a:ea typeface="ＭＳ Ｐゴシック" charset="0"/>
                <a:cs typeface="ＭＳ Ｐゴシック" charset="0"/>
              </a:rPr>
              <a:t>In 2003, we would have pushed for higher dividends (since Disney was earning terrible returns on capital and we did not trust management)</a:t>
            </a:r>
          </a:p>
          <a:p>
            <a:r>
              <a:rPr lang="en-US">
                <a:latin typeface="Times" charset="0"/>
                <a:ea typeface="ＭＳ Ｐゴシック" charset="0"/>
                <a:cs typeface="ＭＳ Ｐゴシック" charset="0"/>
              </a:rPr>
              <a:t>In 2000, Disney would have been a takeover target (because its market cap had dropped and its performance was awful on both accounting and stock price returns)</a:t>
            </a:r>
          </a:p>
          <a:p>
            <a:r>
              <a:rPr lang="en-US">
                <a:latin typeface="Times" charset="0"/>
                <a:ea typeface="ＭＳ Ｐゴシック" charset="0"/>
                <a:cs typeface="ＭＳ Ｐゴシック" charset="0"/>
              </a:rPr>
              <a:t>In 1997, Disney would not have been a takeover target (high market cap, good performance) and its excess debt capacity would have been directed to good investments.</a:t>
            </a:r>
          </a:p>
          <a:p>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ChangeArrowheads="1"/>
          </p:cNvSpPr>
          <p:nvPr>
            <p:ph type="sldImg"/>
          </p:nvPr>
        </p:nvSpPr>
        <p:spPr>
          <a:xfrm>
            <a:off x="1150938" y="692150"/>
            <a:ext cx="4556125" cy="3416300"/>
          </a:xfrm>
          <a:solidFill>
            <a:srgbClr val="FFFFFF"/>
          </a:solidFill>
          <a:ln/>
        </p:spPr>
      </p:sp>
      <p:sp>
        <p:nvSpPr>
          <p:cNvPr id="457730"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Map out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path to the optimal debt ratio depending upon</a:t>
            </a:r>
          </a:p>
          <a:p>
            <a:pPr marL="228600" indent="-228600">
              <a:buFontTx/>
              <a:buAutoNum type="arabicPeriod"/>
            </a:pPr>
            <a:r>
              <a:rPr lang="en-US">
                <a:latin typeface="Times" charset="0"/>
                <a:ea typeface="ＭＳ Ｐゴシック" charset="0"/>
                <a:cs typeface="ＭＳ Ｐゴシック" charset="0"/>
              </a:rPr>
              <a:t>Urgency: If your is a likely target for an acquisition or bankruptcy, go for an immediate change. If not, go for a gradual change.</a:t>
            </a:r>
          </a:p>
          <a:p>
            <a:pPr marL="228600" indent="-228600">
              <a:buFontTx/>
              <a:buAutoNum type="arabicPeriod"/>
            </a:pPr>
            <a:r>
              <a:rPr lang="en-US">
                <a:latin typeface="Times" charset="0"/>
                <a:ea typeface="ＭＳ Ｐゴシック" charset="0"/>
                <a:cs typeface="ＭＳ Ｐゴシック" charset="0"/>
              </a:rPr>
              <a:t>If your stock price performance has been poor (Jensen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alpha &lt; 0) and your project choice has yielded negative excess returns (EVA &lt;0) , go for recapitalization (paying off debt or buying back equity). If you have good projects, go for good investments.</a:t>
            </a:r>
            <a:endParaRPr lang="en-US">
              <a:latin typeface="Times" charset="0"/>
              <a:ea typeface="ＭＳ Ｐゴシック" charset="0"/>
              <a:cs typeface="ＭＳ Ｐゴシック" charset="0"/>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ChangeArrowheads="1"/>
          </p:cNvSpPr>
          <p:nvPr>
            <p:ph type="sldImg"/>
          </p:nvPr>
        </p:nvSpPr>
        <p:spPr>
          <a:xfrm>
            <a:off x="1150938" y="692150"/>
            <a:ext cx="4556125" cy="3416300"/>
          </a:xfrm>
          <a:solidFill>
            <a:srgbClr val="FFFFFF"/>
          </a:solidFill>
          <a:ln/>
        </p:spPr>
      </p:sp>
      <p:sp>
        <p:nvSpPr>
          <p:cNvPr id="4597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ChangeArrowheads="1"/>
          </p:cNvSpPr>
          <p:nvPr>
            <p:ph type="sldImg"/>
          </p:nvPr>
        </p:nvSpPr>
        <p:spPr>
          <a:xfrm>
            <a:off x="1150938" y="692150"/>
            <a:ext cx="4556125" cy="3416300"/>
          </a:xfrm>
          <a:solidFill>
            <a:srgbClr val="FFFFFF"/>
          </a:solidFill>
          <a:ln/>
        </p:spPr>
      </p:sp>
      <p:sp>
        <p:nvSpPr>
          <p:cNvPr id="4618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ample scope for creativity in trying to design the perfect bond. The idea is to design debt that looks and acts like equity, in terms of the cash flows.</a:t>
            </a:r>
          </a:p>
          <a:p>
            <a:r>
              <a:rPr lang="en-US">
                <a:latin typeface="Times" charset="0"/>
                <a:ea typeface="ＭＳ Ｐゴシック" charset="0"/>
                <a:cs typeface="ＭＳ Ｐゴシック" charset="0"/>
              </a:rPr>
              <a:t>Consider each aspect;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Duration: Companies with long term projects (Boeing) should use long term debt. Companies with short term projects (Dell) should use short term debt.</a:t>
            </a:r>
          </a:p>
          <a:p>
            <a:r>
              <a:rPr lang="en-US">
                <a:latin typeface="Times" charset="0"/>
                <a:ea typeface="ＭＳ Ｐゴシック" charset="0"/>
                <a:cs typeface="ＭＳ Ｐゴシック" charset="0"/>
              </a:rPr>
              <a:t>Currency: Companies that get a high proportion of their revenues from non-domestic operations should use more foreign currency debt (especially if the currency mix is stable.</a:t>
            </a:r>
          </a:p>
          <a:p>
            <a:r>
              <a:rPr lang="en-US">
                <a:latin typeface="Times" charset="0"/>
                <a:ea typeface="ＭＳ Ｐゴシック" charset="0"/>
                <a:cs typeface="ＭＳ Ｐゴシック" charset="0"/>
              </a:rPr>
              <a:t>Inflation: Companies with pricing power can pass inflation through into their cash flows. These companies should be much better candidates for floating rate debt (because interest expenses on the debt will rise and fall with inflation).</a:t>
            </a:r>
          </a:p>
          <a:p>
            <a:r>
              <a:rPr lang="en-US">
                <a:latin typeface="Times" charset="0"/>
                <a:ea typeface="ＭＳ Ｐゴシック" charset="0"/>
                <a:cs typeface="ＭＳ Ｐゴシック" charset="0"/>
              </a:rPr>
              <a:t>Growth pattern: Mature companies with level , steady cash flows should be much better candidates for straight debt, whereas growth companies are much better candidates for convertible debt.</a:t>
            </a:r>
          </a:p>
          <a:p>
            <a:endParaRPr lang="en-US">
              <a:latin typeface="Times" charset="0"/>
              <a:ea typeface="ＭＳ Ｐゴシック" charset="0"/>
              <a:cs typeface="ＭＳ Ｐゴシック" charset="0"/>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Rectangle 2"/>
          <p:cNvSpPr>
            <a:spLocks noChangeArrowheads="1"/>
          </p:cNvSpPr>
          <p:nvPr>
            <p:ph type="sldImg"/>
          </p:nvPr>
        </p:nvSpPr>
        <p:spPr>
          <a:xfrm>
            <a:off x="1150938" y="692150"/>
            <a:ext cx="4556125" cy="3416300"/>
          </a:xfrm>
          <a:solidFill>
            <a:srgbClr val="FFFFFF"/>
          </a:solidFill>
          <a:ln/>
        </p:spPr>
      </p:sp>
      <p:sp>
        <p:nvSpPr>
          <p:cNvPr id="4638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though that all is lost if the tax authorities do not allow you to subtract interest expenses for tax purposes.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ChangeArrowheads="1"/>
          </p:cNvSpPr>
          <p:nvPr>
            <p:ph type="sldImg"/>
          </p:nvPr>
        </p:nvSpPr>
        <p:spPr>
          <a:xfrm>
            <a:off x="1150938" y="692150"/>
            <a:ext cx="4556125" cy="3416300"/>
          </a:xfrm>
          <a:solidFill>
            <a:srgbClr val="FFFFFF"/>
          </a:solidFill>
          <a:ln/>
        </p:spPr>
      </p:sp>
      <p:sp>
        <p:nvSpPr>
          <p:cNvPr id="4659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a tough balancing act to pull off. You have to issue a security that looks like equity to the ratings agency, debt to the equity research analysts and equity again to your regulatory authorities (if you are a financial service firm).</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While it may seem impossible, trust preferred and several other very profitable innovations (at least to investment bankers) have succeeded in doing this.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p:cNvSpPr>
            <a:spLocks noChangeArrowheads="1"/>
          </p:cNvSpPr>
          <p:nvPr>
            <p:ph type="sldImg"/>
          </p:nvPr>
        </p:nvSpPr>
        <p:spPr>
          <a:xfrm>
            <a:off x="1150938" y="692150"/>
            <a:ext cx="4556125" cy="3416300"/>
          </a:xfrm>
          <a:solidFill>
            <a:srgbClr val="FFFFFF"/>
          </a:solidFill>
          <a:ln/>
        </p:spPr>
      </p:sp>
      <p:sp>
        <p:nvSpPr>
          <p:cNvPr id="46797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Ratings agencies have learnt over time, but slowly. As they have learnt, investment banks have come up with new securities that have the same objective.</a:t>
            </a:r>
          </a:p>
          <a:p>
            <a:r>
              <a:rPr lang="en-US">
                <a:latin typeface="Times" charset="0"/>
                <a:ea typeface="ＭＳ Ｐゴシック" charset="0"/>
                <a:cs typeface="ＭＳ Ｐゴシック" charset="0"/>
              </a:rPr>
              <a:t>I would expect under levered firms to gain, and over levered firms to lose by doing this. The latter might fool the ratings agencies but they lose because of the expected default cost that they create for themselves.</a:t>
            </a:r>
          </a:p>
          <a:p>
            <a:endParaRPr lang="en-US">
              <a:latin typeface="Times" charset="0"/>
              <a:ea typeface="ＭＳ Ｐゴシック" charset="0"/>
              <a:cs typeface="ＭＳ Ｐゴシック" charset="0"/>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p:cNvSpPr>
            <a:spLocks noChangeArrowheads="1"/>
          </p:cNvSpPr>
          <p:nvPr>
            <p:ph type="sldImg"/>
          </p:nvPr>
        </p:nvSpPr>
        <p:spPr>
          <a:xfrm>
            <a:off x="1150938" y="692150"/>
            <a:ext cx="4556125" cy="3416300"/>
          </a:xfrm>
          <a:solidFill>
            <a:srgbClr val="FFFFFF"/>
          </a:solidFill>
          <a:ln/>
        </p:spPr>
      </p:sp>
      <p:sp>
        <p:nvSpPr>
          <p:cNvPr id="4700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adding these conditions to debt may make it less attractive to the firm, it may be only way they can borrow.</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p:cNvSpPr>
            <a:spLocks noChangeArrowheads="1"/>
          </p:cNvSpPr>
          <p:nvPr>
            <p:ph type="sldImg"/>
          </p:nvPr>
        </p:nvSpPr>
        <p:spPr>
          <a:xfrm>
            <a:off x="1150938" y="692150"/>
            <a:ext cx="4556125" cy="3416300"/>
          </a:xfrm>
          <a:solidFill>
            <a:srgbClr val="FFFFFF"/>
          </a:solidFill>
          <a:ln/>
        </p:spPr>
      </p:sp>
      <p:sp>
        <p:nvSpPr>
          <p:cNvPr id="4720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ChangeArrowheads="1"/>
          </p:cNvSpPr>
          <p:nvPr>
            <p:ph type="sldImg"/>
          </p:nvPr>
        </p:nvSpPr>
        <p:spPr>
          <a:xfrm>
            <a:off x="1150938" y="692150"/>
            <a:ext cx="4556125" cy="3416300"/>
          </a:xfrm>
          <a:solidFill>
            <a:srgbClr val="FFFFFF"/>
          </a:solidFill>
          <a:ln/>
        </p:spPr>
      </p:sp>
      <p:sp>
        <p:nvSpPr>
          <p:cNvPr id="47411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is plenty of room to be creative in this approach.</a:t>
            </a:r>
          </a:p>
          <a:p>
            <a:r>
              <a:rPr lang="en-US">
                <a:latin typeface="Times" charset="0"/>
                <a:ea typeface="ＭＳ Ｐゴシック" charset="0"/>
                <a:cs typeface="ＭＳ Ｐゴシック" charset="0"/>
              </a:rPr>
              <a:t>Look at firms which operate in each of these businesses and see what financing they use. That might be useful in designing the right kind of debt.</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ChangeArrowheads="1" noTextEdit="1"/>
          </p:cNvSpPr>
          <p:nvPr>
            <p:ph type="sldImg"/>
          </p:nvPr>
        </p:nvSpPr>
        <p:spPr>
          <a:xfrm>
            <a:off x="1150938" y="692150"/>
            <a:ext cx="4556125" cy="3416300"/>
          </a:xfrm>
          <a:ln/>
        </p:spPr>
      </p:sp>
      <p:sp>
        <p:nvSpPr>
          <p:cNvPr id="4761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Converts the numbers into tangible recommendations…</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ChangeArrowheads="1"/>
          </p:cNvSpPr>
          <p:nvPr>
            <p:ph type="sldImg"/>
          </p:nvPr>
        </p:nvSpPr>
        <p:spPr>
          <a:xfrm>
            <a:off x="1150938" y="692150"/>
            <a:ext cx="4556125" cy="3416300"/>
          </a:xfrm>
          <a:solidFill>
            <a:srgbClr val="FFFFFF"/>
          </a:solidFill>
          <a:ln/>
        </p:spPr>
      </p:sp>
      <p:sp>
        <p:nvSpPr>
          <p:cNvPr id="4782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There may be good reasons for the mismatch but for most firms, the existing debt structure is more a result of history and inertia.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business mix has changed significantly over the last decade - more broadcasting, less theme park - and it is not surprising that the debt structure has not kept pace.</a:t>
            </a:r>
          </a:p>
          <a:p>
            <a:r>
              <a:rPr lang="en-US">
                <a:latin typeface="Times" charset="0"/>
                <a:ea typeface="ＭＳ Ｐゴシック" charset="0"/>
                <a:cs typeface="ＭＳ Ｐゴシック" charset="0"/>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ChangeArrowheads="1"/>
          </p:cNvSpPr>
          <p:nvPr>
            <p:ph type="sldImg"/>
          </p:nvPr>
        </p:nvSpPr>
        <p:spPr>
          <a:xfrm>
            <a:off x="1150938" y="692150"/>
            <a:ext cx="4556125" cy="3416300"/>
          </a:xfrm>
          <a:solidFill>
            <a:srgbClr val="FFFFFF"/>
          </a:solidFill>
          <a:ln/>
        </p:spPr>
      </p:sp>
      <p:sp>
        <p:nvSpPr>
          <p:cNvPr id="4802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large size and access to capital markets give it lots of options. Smaller firms and emerging market firms will have fewer options. In the extreme scenario, it may take more time to adjust the debt.</a:t>
            </a:r>
            <a:endParaRPr lang="en-US">
              <a:latin typeface="Times" charset="0"/>
              <a:ea typeface="ＭＳ Ｐゴシック" charset="0"/>
              <a:cs typeface="ＭＳ Ｐゴシック" charset="0"/>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ChangeArrowheads="1"/>
          </p:cNvSpPr>
          <p:nvPr>
            <p:ph type="sldImg"/>
          </p:nvPr>
        </p:nvSpPr>
        <p:spPr>
          <a:xfrm>
            <a:off x="1150938" y="692150"/>
            <a:ext cx="4556125" cy="3416300"/>
          </a:xfrm>
          <a:solidFill>
            <a:srgbClr val="FFFFFF"/>
          </a:solidFill>
          <a:ln/>
        </p:spPr>
      </p:sp>
      <p:sp>
        <p:nvSpPr>
          <p:cNvPr id="4823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Based upon what a typical investment looks like, assess the right type of debt for your firm….</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p:cNvSpPr>
            <a:spLocks noChangeArrowheads="1"/>
          </p:cNvSpPr>
          <p:nvPr>
            <p:ph type="sldImg"/>
          </p:nvPr>
        </p:nvSpPr>
        <p:spPr>
          <a:xfrm>
            <a:off x="1150938" y="692150"/>
            <a:ext cx="4556125" cy="3416300"/>
          </a:xfrm>
          <a:solidFill>
            <a:srgbClr val="FFFFFF"/>
          </a:solidFill>
          <a:ln/>
        </p:spPr>
      </p:sp>
      <p:sp>
        <p:nvSpPr>
          <p:cNvPr id="484354" name="Rectangle 3"/>
          <p:cNvSpPr>
            <a:spLocks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Third and final principle of corporate finance.</a:t>
            </a:r>
          </a:p>
        </p:txBody>
      </p:sp>
      <p:sp>
        <p:nvSpPr>
          <p:cNvPr id="486402"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ChangeArrowheads="1" noTextEdit="1"/>
          </p:cNvSpPr>
          <p:nvPr>
            <p:ph type="sldImg"/>
          </p:nvPr>
        </p:nvSpPr>
        <p:spPr>
          <a:xfrm>
            <a:off x="1150938" y="692150"/>
            <a:ext cx="4556125" cy="3416300"/>
          </a:xfrm>
          <a:solidFill>
            <a:srgbClr val="FFFFFF"/>
          </a:solidFill>
          <a:ln/>
        </p:spPr>
      </p:sp>
      <p:sp>
        <p:nvSpPr>
          <p:cNvPr id="48845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companies in most years pay out what they did last year as dividends. Among firms that change dividends, increases are more common than decreases.</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ChangeArrowheads="1" noTextEdit="1"/>
          </p:cNvSpPr>
          <p:nvPr>
            <p:ph type="sldImg"/>
          </p:nvPr>
        </p:nvSpPr>
        <p:spPr>
          <a:xfrm>
            <a:off x="1150938" y="692150"/>
            <a:ext cx="4556125" cy="3416300"/>
          </a:xfrm>
          <a:solidFill>
            <a:srgbClr val="FFFFFF"/>
          </a:solidFill>
          <a:ln/>
        </p:spPr>
      </p:sp>
      <p:sp>
        <p:nvSpPr>
          <p:cNvPr id="49049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Dividends tend to follow earnings. They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lead them and they are not contemporaneous. In other words, don</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t expect a company to pay out more in dividends if their earnings go up… If earnings go up two years in a row, maybe.. Three years in a row and the odds increase.</a:t>
            </a:r>
            <a:endParaRPr lang="en-US">
              <a:latin typeface="Times" charset="0"/>
              <a:ea typeface="ＭＳ Ｐゴシック" charset="0"/>
              <a:cs typeface="ＭＳ Ｐゴシック" charset="0"/>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picked these years either because tax laws changed drastically (2003) or were expect to (2012).</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ChangeArrowheads="1" noTextEdit="1"/>
          </p:cNvSpPr>
          <p:nvPr>
            <p:ph type="sldImg"/>
          </p:nvPr>
        </p:nvSpPr>
        <p:spPr>
          <a:xfrm>
            <a:off x="1150938" y="692150"/>
            <a:ext cx="4556125" cy="3416300"/>
          </a:xfrm>
          <a:solidFill>
            <a:srgbClr val="FFFFFF"/>
          </a:solidFill>
          <a:ln/>
        </p:spPr>
      </p:sp>
      <p:sp>
        <p:nvSpPr>
          <p:cNvPr id="494594"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atin typeface="Times" charset="0"/>
                <a:ea typeface="ＭＳ Ｐゴシック" charset="0"/>
                <a:cs typeface="ＭＳ Ｐゴシック" charset="0"/>
              </a:rPr>
              <a:t>This trend accelerated through the 1990s. It can be partially explained by</a:t>
            </a:r>
          </a:p>
          <a:p>
            <a:pPr marL="228600" indent="-228600">
              <a:buFontTx/>
              <a:buAutoNum type="arabicPeriod"/>
            </a:pPr>
            <a:r>
              <a:rPr lang="en-US">
                <a:latin typeface="Times" charset="0"/>
                <a:ea typeface="ＭＳ Ｐゴシック" charset="0"/>
                <a:cs typeface="ＭＳ Ｐゴシック" charset="0"/>
              </a:rPr>
              <a:t>An increase in the volatility of earnings at all companies, making dividends much more difficult to maintain</a:t>
            </a:r>
          </a:p>
          <a:p>
            <a:pPr marL="228600" indent="-228600">
              <a:buFontTx/>
              <a:buAutoNum type="arabicPeriod"/>
            </a:pPr>
            <a:r>
              <a:rPr lang="en-US">
                <a:latin typeface="Times" charset="0"/>
                <a:ea typeface="ＭＳ Ｐゴシック" charset="0"/>
                <a:cs typeface="ＭＳ Ｐゴシック" charset="0"/>
              </a:rPr>
              <a:t> An increasing proportion of investors who invested primarily for capital gains</a:t>
            </a:r>
          </a:p>
          <a:p>
            <a:pPr marL="228600" indent="-228600">
              <a:buFontTx/>
              <a:buAutoNum type="arabicPeriod"/>
            </a:pPr>
            <a:r>
              <a:rPr lang="en-US">
                <a:latin typeface="Times" charset="0"/>
                <a:ea typeface="ＭＳ Ｐゴシック" charset="0"/>
                <a:cs typeface="ＭＳ Ｐゴシック" charset="0"/>
              </a:rPr>
              <a:t>Managers being compensated with options like stock buybacks more than dividends since the latter leads to lower stock prices.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Slide Image Placeholder 1"/>
          <p:cNvSpPr>
            <a:spLocks noGrp="1" noRot="1" noChangeAspect="1"/>
          </p:cNvSpPr>
          <p:nvPr>
            <p:ph type="sldImg"/>
          </p:nvPr>
        </p:nvSpPr>
        <p:spPr>
          <a:xfrm>
            <a:off x="1150938" y="692150"/>
            <a:ext cx="4556125" cy="3416300"/>
          </a:xfrm>
          <a:ln/>
        </p:spPr>
      </p:sp>
      <p:sp>
        <p:nvSpPr>
          <p:cNvPr id="496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a:latin typeface="Times" charset="0"/>
                <a:ea typeface="ＭＳ Ｐゴシック" charset="0"/>
                <a:cs typeface="ＭＳ Ｐゴシック" charset="0"/>
              </a:rPr>
              <a:t>Dividend policy vary across countries.</a:t>
            </a:r>
          </a:p>
          <a:p>
            <a:pPr>
              <a:lnSpc>
                <a:spcPct val="90000"/>
              </a:lnSpc>
            </a:pPr>
            <a:r>
              <a:rPr lang="en-US" sz="1100">
                <a:latin typeface="Times" charset="0"/>
                <a:ea typeface="ＭＳ Ｐゴシック" charset="0"/>
                <a:cs typeface="ＭＳ Ｐゴシック" charset="0"/>
              </a:rPr>
              <a:t>1. </a:t>
            </a:r>
            <a:r>
              <a:rPr lang="en-US" sz="1100" i="1">
                <a:latin typeface="Times" charset="0"/>
                <a:ea typeface="ＭＳ Ｐゴシック" charset="0"/>
                <a:cs typeface="ＭＳ Ｐゴシック" charset="0"/>
              </a:rPr>
              <a:t>Differences in Stage of Growth</a:t>
            </a:r>
            <a:r>
              <a:rPr lang="en-US" sz="1100" b="1">
                <a:latin typeface="Times" charset="0"/>
                <a:ea typeface="ＭＳ Ｐゴシック" charset="0"/>
                <a:cs typeface="ＭＳ Ｐゴシック" charset="0"/>
              </a:rPr>
              <a:t>: </a:t>
            </a:r>
            <a:r>
              <a:rPr lang="en-US" sz="1100">
                <a:latin typeface="Times" charset="0"/>
                <a:ea typeface="ＭＳ Ｐゴシック" charset="0"/>
                <a:cs typeface="ＭＳ Ｐゴシック" charset="0"/>
              </a:rPr>
              <a:t>Just as higher-growth companies tend to pay out less of their earnings in dividends countries with higher growth pay out less in dividends. For instance, Japan had much higher expected growth in 1982–84 than the other G-7 countries and paid out a much smaller percentage of its earnings as dividends. As Japan</a:t>
            </a:r>
            <a:r>
              <a:rPr lang="ja-JP" altLang="en-US" sz="1100">
                <a:latin typeface="Times" charset="0"/>
                <a:ea typeface="ＭＳ Ｐゴシック" charset="0"/>
                <a:cs typeface="ＭＳ Ｐゴシック" charset="0"/>
              </a:rPr>
              <a:t>’</a:t>
            </a:r>
            <a:r>
              <a:rPr lang="en-US" altLang="ja-JP" sz="1100">
                <a:latin typeface="Times" charset="0"/>
                <a:ea typeface="ＭＳ Ｐゴシック" charset="0"/>
                <a:cs typeface="ＭＳ Ｐゴシック" charset="0"/>
              </a:rPr>
              <a:t>s growth declined, its payout ratio has risen. </a:t>
            </a:r>
          </a:p>
          <a:p>
            <a:pPr>
              <a:lnSpc>
                <a:spcPct val="90000"/>
              </a:lnSpc>
            </a:pPr>
            <a:r>
              <a:rPr lang="en-US" sz="1100">
                <a:latin typeface="Times" charset="0"/>
                <a:ea typeface="ＭＳ Ｐゴシック" charset="0"/>
                <a:cs typeface="ＭＳ Ｐゴシック" charset="0"/>
              </a:rPr>
              <a:t>2.</a:t>
            </a:r>
            <a:r>
              <a:rPr lang="en-US" sz="1100" i="1">
                <a:latin typeface="Times" charset="0"/>
                <a:ea typeface="ＭＳ Ｐゴシック" charset="0"/>
                <a:cs typeface="ＭＳ Ｐゴシック" charset="0"/>
              </a:rPr>
              <a:t> Differences in Tax Treatment</a:t>
            </a:r>
            <a:r>
              <a:rPr lang="en-US" sz="1100" b="1">
                <a:latin typeface="Times" charset="0"/>
                <a:ea typeface="ＭＳ Ｐゴシック" charset="0"/>
                <a:cs typeface="ＭＳ Ｐゴシック" charset="0"/>
              </a:rPr>
              <a:t>:</a:t>
            </a:r>
            <a:r>
              <a:rPr lang="en-US" sz="1100">
                <a:latin typeface="Times" charset="0"/>
                <a:ea typeface="ＭＳ Ｐゴシック" charset="0"/>
                <a:cs typeface="ＭＳ Ｐゴシック" charset="0"/>
              </a:rPr>
              <a:t> Unlike the United States, where dividends are doubly taxed, some countries provide at least partial protection against the double taxation of dividends. For instance, Germany taxes corporate retained earnings at a higher rate than corporate dividends and the United Kingdom allows investors to offset corporate taxes against taxes due on dividends, thus reducing the effective tax rate on dividends.</a:t>
            </a:r>
          </a:p>
          <a:p>
            <a:pPr>
              <a:lnSpc>
                <a:spcPct val="90000"/>
              </a:lnSpc>
            </a:pPr>
            <a:r>
              <a:rPr lang="en-US" sz="1100">
                <a:latin typeface="Times" charset="0"/>
                <a:ea typeface="ＭＳ Ｐゴシック" charset="0"/>
                <a:cs typeface="ＭＳ Ｐゴシック" charset="0"/>
              </a:rPr>
              <a:t>3. </a:t>
            </a:r>
            <a:r>
              <a:rPr lang="en-US" sz="1100" i="1">
                <a:latin typeface="Times" charset="0"/>
                <a:ea typeface="ＭＳ Ｐゴシック" charset="0"/>
                <a:cs typeface="ＭＳ Ｐゴシック" charset="0"/>
              </a:rPr>
              <a:t>Differences in Corporate Control:</a:t>
            </a:r>
            <a:r>
              <a:rPr lang="en-US" sz="1100">
                <a:latin typeface="Times" charset="0"/>
                <a:ea typeface="ＭＳ Ｐゴシック" charset="0"/>
                <a:cs typeface="ＭＳ Ｐゴシック" charset="0"/>
              </a:rPr>
              <a:t> When there is a separation between ownership and management, as there is in many large publicly traded firms, and where stockholders have little control over managers, the dividends paid by firms will be lower. Managers, left to their own devices, have an incentive to accumulate cash. Russia, with its abysmal corporate governance system, has a dividend payout ratio of less than 10% in 2009. 	</a:t>
            </a:r>
          </a:p>
          <a:p>
            <a:pPr>
              <a:lnSpc>
                <a:spcPct val="90000"/>
              </a:lnSpc>
            </a:pPr>
            <a:r>
              <a:rPr lang="en-US" sz="1100">
                <a:latin typeface="Times" charset="0"/>
                <a:ea typeface="ＭＳ Ｐゴシック" charset="0"/>
                <a:cs typeface="ＭＳ Ｐゴシック" charset="0"/>
              </a:rPr>
              <a:t>4. Stock buyback restrictions: Especially in earlier perods, non_US companies faced restrictions on stock buybacks.</a:t>
            </a:r>
          </a:p>
          <a:p>
            <a:pPr>
              <a:lnSpc>
                <a:spcPct val="90000"/>
              </a:lnSpc>
            </a:pPr>
            <a:r>
              <a:rPr lang="en-US" sz="1100">
                <a:latin typeface="Times" charset="0"/>
                <a:ea typeface="ＭＳ Ｐゴシック" charset="0"/>
                <a:cs typeface="ＭＳ Ｐゴシック" charset="0"/>
              </a:rPr>
              <a:t>Not surprisingly, the dividend payout ratios of companies in most emerging markets are much lower than the dividend payout ratios in the G-7 countries. The higher growth and relative power of incumbent management in these countries contribute to keeping these payout ratios low.</a:t>
            </a:r>
          </a:p>
          <a:p>
            <a:pPr>
              <a:lnSpc>
                <a:spcPct val="90000"/>
              </a:lnSpc>
            </a:pPr>
            <a:endParaRPr lang="en-US" sz="1100">
              <a:latin typeface="Times" charset="0"/>
              <a:ea typeface="ＭＳ Ｐゴシック" charset="0"/>
              <a:cs typeface="ＭＳ Ｐゴシック" charset="0"/>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p:cNvSpPr>
            <a:spLocks noChangeArrowheads="1"/>
          </p:cNvSpPr>
          <p:nvPr>
            <p:ph type="sldImg"/>
          </p:nvPr>
        </p:nvSpPr>
        <p:spPr>
          <a:xfrm>
            <a:off x="1150938" y="692150"/>
            <a:ext cx="4556125" cy="3416300"/>
          </a:xfrm>
          <a:solidFill>
            <a:srgbClr val="FFFFFF"/>
          </a:solidFill>
          <a:ln/>
        </p:spPr>
      </p:sp>
      <p:sp>
        <p:nvSpPr>
          <p:cNvPr id="4986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two most common measures of dividend. They both focus on traditional dividends, and could be modified to include stock buybacks.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ChangeArrowheads="1" noTextEdit="1"/>
          </p:cNvSpPr>
          <p:nvPr>
            <p:ph type="sldImg"/>
          </p:nvPr>
        </p:nvSpPr>
        <p:spPr>
          <a:xfrm>
            <a:off x="1150938" y="692150"/>
            <a:ext cx="4556125" cy="3416300"/>
          </a:xfrm>
          <a:solidFill>
            <a:srgbClr val="FFFFFF"/>
          </a:solidFill>
          <a:ln/>
        </p:spPr>
      </p:sp>
      <p:sp>
        <p:nvSpPr>
          <p:cNvPr id="5007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median payout ratio is between 20 and 30% for firms that pay dividends. </a:t>
            </a:r>
          </a:p>
          <a:p>
            <a:r>
              <a:rPr lang="en-US">
                <a:latin typeface="Times" charset="0"/>
                <a:ea typeface="ＭＳ Ｐゴシック" charset="0"/>
                <a:cs typeface="ＭＳ Ｐゴシック" charset="0"/>
              </a:rPr>
              <a:t>More firms (about 2/3rds of all US firms), however, do not pay dividends than do pay dividends. The trend in the number of non-dividend paying firms has been upwards over the last few decades.</a:t>
            </a:r>
          </a:p>
          <a:p>
            <a:r>
              <a:rPr lang="en-US">
                <a:latin typeface="Times" charset="0"/>
                <a:ea typeface="ＭＳ Ｐゴシック" charset="0"/>
                <a:cs typeface="ＭＳ Ｐゴシック" charset="0"/>
              </a:rPr>
              <a:t>Finally, a few interesting outliers. </a:t>
            </a:r>
          </a:p>
          <a:p>
            <a:r>
              <a:rPr lang="en-US">
                <a:latin typeface="Times" charset="0"/>
                <a:ea typeface="ＭＳ Ｐゴシック" charset="0"/>
                <a:cs typeface="ＭＳ Ｐゴシック" charset="0"/>
              </a:rPr>
              <a:t>The firms that have dividend payout ratios of more than 100% may seem irrational but there are three possible explanations:</a:t>
            </a:r>
          </a:p>
          <a:p>
            <a:pPr>
              <a:buFontTx/>
              <a:buAutoNum type="alphaLcPeriod"/>
            </a:pPr>
            <a:r>
              <a:rPr lang="en-US">
                <a:latin typeface="Times" charset="0"/>
                <a:ea typeface="ＭＳ Ｐゴシック" charset="0"/>
                <a:cs typeface="ＭＳ Ｐゴシック" charset="0"/>
              </a:rPr>
              <a:t>Firms having a bad year in earnings, but expect earnings to bounce back.. They continue to pay dividends based upon their normalized earnings</a:t>
            </a:r>
          </a:p>
          <a:p>
            <a:pPr>
              <a:buFontTx/>
              <a:buAutoNum type="alphaLcPeriod"/>
            </a:pPr>
            <a:r>
              <a:rPr lang="en-US">
                <a:latin typeface="Times" charset="0"/>
                <a:ea typeface="ＭＳ Ｐゴシック" charset="0"/>
                <a:cs typeface="ＭＳ Ｐゴシック" charset="0"/>
              </a:rPr>
              <a:t>Very stable firms that have little capital expenditures but large depreciation. Their cash flows (which they use for dividends) vastly exceed earnings. These firms are gradually liquidating themselves over time.</a:t>
            </a:r>
          </a:p>
          <a:p>
            <a:pPr>
              <a:buFontTx/>
              <a:buAutoNum type="alphaLcPeriod"/>
            </a:pPr>
            <a:r>
              <a:rPr lang="en-US">
                <a:latin typeface="Times" charset="0"/>
                <a:ea typeface="ＭＳ Ｐゴシック" charset="0"/>
                <a:cs typeface="ＭＳ Ｐゴシック" charset="0"/>
              </a:rPr>
              <a:t>Firms that are under levered are paying more in dividends than earnings and funding the difference with new debt to increase debt ratios.</a:t>
            </a:r>
          </a:p>
          <a:p>
            <a:pPr>
              <a:buFontTx/>
              <a:buAutoNum type="alphaLcPeriod"/>
            </a:pPr>
            <a:endParaRPr lang="en-US">
              <a:latin typeface="Times" charset="0"/>
              <a:ea typeface="ＭＳ Ｐゴシック" charset="0"/>
              <a:cs typeface="ＭＳ Ｐゴシック" charset="0"/>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ChangeArrowheads="1" noTextEdit="1"/>
          </p:cNvSpPr>
          <p:nvPr>
            <p:ph type="sldImg"/>
          </p:nvPr>
        </p:nvSpPr>
        <p:spPr>
          <a:xfrm>
            <a:off x="1150938" y="692150"/>
            <a:ext cx="4556125" cy="3416300"/>
          </a:xfrm>
          <a:solidFill>
            <a:srgbClr val="FFFFFF"/>
          </a:solidFill>
          <a:ln/>
        </p:spPr>
      </p:sp>
      <p:sp>
        <p:nvSpPr>
          <p:cNvPr id="50278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Here again, there is a trend. Over the last two decades, the dividend yield for U.S. firms has decreased across the board.</a:t>
            </a:r>
          </a:p>
          <a:p>
            <a:r>
              <a:rPr lang="en-US">
                <a:latin typeface="Times" charset="0"/>
                <a:ea typeface="ＭＳ Ｐゴシック" charset="0"/>
                <a:cs typeface="ＭＳ Ｐゴシック" charset="0"/>
              </a:rPr>
              <a:t>In 2009, the dividend yields shot up, not because dividends increased but stock prices decreased.</a:t>
            </a:r>
          </a:p>
          <a:p>
            <a:r>
              <a:rPr lang="en-US">
                <a:latin typeface="Times" charset="0"/>
                <a:ea typeface="ＭＳ Ｐゴシック" charset="0"/>
                <a:cs typeface="ＭＳ Ｐゴシック" charset="0"/>
              </a:rPr>
              <a:t>Bottom line: Volatility in dividend yields is caused more by changes in the denominator (stock prices) than in the numerator (dividends)</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Slide Image Placeholder 1"/>
          <p:cNvSpPr>
            <a:spLocks noGrp="1" noRot="1" noChangeAspect="1"/>
          </p:cNvSpPr>
          <p:nvPr>
            <p:ph type="sldImg"/>
          </p:nvPr>
        </p:nvSpPr>
        <p:spPr>
          <a:xfrm>
            <a:off x="1150938" y="692150"/>
            <a:ext cx="4556125" cy="3416300"/>
          </a:xfrm>
          <a:ln/>
        </p:spPr>
      </p:sp>
      <p:sp>
        <p:nvSpPr>
          <p:cNvPr id="504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Slide Image Placeholder 1"/>
          <p:cNvSpPr>
            <a:spLocks noGrp="1" noRot="1" noChangeAspect="1"/>
          </p:cNvSpPr>
          <p:nvPr>
            <p:ph type="sldImg"/>
          </p:nvPr>
        </p:nvSpPr>
        <p:spPr>
          <a:xfrm>
            <a:off x="1150938" y="692150"/>
            <a:ext cx="4556125" cy="3416300"/>
          </a:xfrm>
          <a:ln/>
        </p:spPr>
      </p:sp>
      <p:sp>
        <p:nvSpPr>
          <p:cNvPr id="506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Baidu pays no dividends (Are you surprised?) Shows the life cycle effect.</a:t>
            </a:r>
          </a:p>
          <a:p>
            <a:r>
              <a:rPr lang="en-US">
                <a:latin typeface="Times" charset="0"/>
                <a:ea typeface="ＭＳ Ｐゴシック" charset="0"/>
                <a:cs typeface="ＭＳ Ｐゴシック" charset="0"/>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ChangeArrowheads="1"/>
          </p:cNvSpPr>
          <p:nvPr>
            <p:ph type="sldImg"/>
          </p:nvPr>
        </p:nvSpPr>
        <p:spPr>
          <a:xfrm>
            <a:off x="1150938" y="692150"/>
            <a:ext cx="4556125" cy="3416300"/>
          </a:xfrm>
          <a:solidFill>
            <a:srgbClr val="FFFFFF"/>
          </a:solidFill>
          <a:ln/>
        </p:spPr>
      </p:sp>
      <p:sp>
        <p:nvSpPr>
          <p:cNvPr id="5089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schools span the spectrum. Firms which increase, decrease or do nothing on dividends can all find something in one of these schools to justify their actions.</a:t>
            </a:r>
          </a:p>
          <a:p>
            <a:r>
              <a:rPr lang="en-US">
                <a:latin typeface="Times" charset="0"/>
                <a:ea typeface="ＭＳ Ｐゴシック" charset="0"/>
                <a:cs typeface="ＭＳ Ｐゴシック" charset="0"/>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ChangeArrowheads="1"/>
          </p:cNvSpPr>
          <p:nvPr>
            <p:ph type="sldImg"/>
          </p:nvPr>
        </p:nvSpPr>
        <p:spPr>
          <a:xfrm>
            <a:off x="1150938" y="692150"/>
            <a:ext cx="4556125" cy="3416300"/>
          </a:xfrm>
          <a:solidFill>
            <a:srgbClr val="FFFFFF"/>
          </a:solidFill>
          <a:ln/>
        </p:spPr>
      </p:sp>
      <p:sp>
        <p:nvSpPr>
          <p:cNvPr id="5109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ChangeArrowheads="1"/>
          </p:cNvSpPr>
          <p:nvPr>
            <p:ph type="sldImg"/>
          </p:nvPr>
        </p:nvSpPr>
        <p:spPr>
          <a:xfrm>
            <a:off x="1150938" y="692150"/>
            <a:ext cx="4556125" cy="3416300"/>
          </a:xfrm>
          <a:solidFill>
            <a:srgbClr val="FFFFFF"/>
          </a:solidFill>
          <a:ln/>
        </p:spPr>
      </p:sp>
      <p:sp>
        <p:nvSpPr>
          <p:cNvPr id="5130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Two very different approaches to assessing dividend policy. The first is more comprehensive but the second is simpler.</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ChangeArrowheads="1"/>
          </p:cNvSpPr>
          <p:nvPr>
            <p:ph type="sldImg"/>
          </p:nvPr>
        </p:nvSpPr>
        <p:spPr>
          <a:xfrm>
            <a:off x="1150938" y="692150"/>
            <a:ext cx="4556125" cy="3416300"/>
          </a:xfrm>
          <a:solidFill>
            <a:srgbClr val="FFFFFF"/>
          </a:solidFill>
          <a:ln/>
        </p:spPr>
      </p:sp>
      <p:sp>
        <p:nvSpPr>
          <p:cNvPr id="5150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By paid out to stockholders in this phase of the analysis, we mean both dividends and stock buybacks.</a:t>
            </a: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Slide Image Placeholder 1"/>
          <p:cNvSpPr>
            <a:spLocks noGrp="1" noRot="1" noChangeAspect="1"/>
          </p:cNvSpPr>
          <p:nvPr>
            <p:ph type="sldImg"/>
          </p:nvPr>
        </p:nvSpPr>
        <p:spPr>
          <a:xfrm>
            <a:off x="1150938" y="692150"/>
            <a:ext cx="4556125" cy="3416300"/>
          </a:xfrm>
          <a:ln/>
        </p:spPr>
      </p:sp>
      <p:sp>
        <p:nvSpPr>
          <p:cNvPr id="517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All four companies paid dividends over the five-year period, but there are interesting differences between the companies. </a:t>
            </a:r>
          </a:p>
          <a:p>
            <a:r>
              <a:rPr lang="en-US">
                <a:latin typeface="Times" charset="0"/>
                <a:ea typeface="ＭＳ Ｐゴシック" charset="0"/>
                <a:cs typeface="ＭＳ Ｐゴシック" charset="0"/>
              </a:rPr>
              <a:t>Disney uses buybacks more than the other firms to return cash to investors, though Vale seems to have caught on as wel.</a:t>
            </a:r>
          </a:p>
          <a:p>
            <a:r>
              <a:rPr lang="en-US">
                <a:latin typeface="Times" charset="0"/>
                <a:ea typeface="ＭＳ Ｐゴシック" charset="0"/>
                <a:cs typeface="ＭＳ Ｐゴシック" charset="0"/>
              </a:rPr>
              <a:t>Tata Motors seems intent on increasing dividends every year, even if by a fraction. It takes a really bad year for them to cut dividends (2009)</a:t>
            </a:r>
          </a:p>
          <a:p>
            <a:r>
              <a:rPr lang="en-US">
                <a:latin typeface="Times" charset="0"/>
                <a:ea typeface="ＭＳ Ｐゴシック" charset="0"/>
                <a:cs typeface="ＭＳ Ｐゴシック" charset="0"/>
              </a:rPr>
              <a:t>Deutsche cut dividends after the banking crisis but seems to be returning to the fray.</a:t>
            </a: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ChangeArrowheads="1"/>
          </p:cNvSpPr>
          <p:nvPr>
            <p:ph type="sldImg"/>
          </p:nvPr>
        </p:nvSpPr>
        <p:spPr>
          <a:xfrm>
            <a:off x="1150938" y="692150"/>
            <a:ext cx="4556125" cy="3416300"/>
          </a:xfrm>
          <a:solidFill>
            <a:srgbClr val="FFFFFF"/>
          </a:solidFill>
          <a:ln/>
        </p:spPr>
      </p:sp>
      <p:sp>
        <p:nvSpPr>
          <p:cNvPr id="51917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cashflow is</a:t>
            </a:r>
          </a:p>
          <a:p>
            <a:pPr lvl="1"/>
            <a:r>
              <a:rPr lang="en-US">
                <a:latin typeface="Times" charset="0"/>
                <a:ea typeface="ＭＳ Ｐゴシック" charset="0"/>
              </a:rPr>
              <a:t>Free: because it cashflow left over after debt payments and investment needs have been met</a:t>
            </a:r>
          </a:p>
          <a:p>
            <a:pPr lvl="1"/>
            <a:r>
              <a:rPr lang="en-US">
                <a:latin typeface="Times" charset="0"/>
                <a:ea typeface="ＭＳ Ｐゴシック" charset="0"/>
              </a:rPr>
              <a:t>To Equity Investors: because it is after payments to all non-equity claimholders</a:t>
            </a:r>
          </a:p>
          <a:p>
            <a:r>
              <a:rPr lang="en-US">
                <a:latin typeface="Times" charset="0"/>
                <a:ea typeface="ＭＳ Ｐゴシック" charset="0"/>
                <a:cs typeface="ＭＳ Ｐゴシック" charset="0"/>
              </a:rPr>
              <a:t>In coming up with the numbers, we define</a:t>
            </a:r>
          </a:p>
          <a:p>
            <a:pPr lvl="1"/>
            <a:r>
              <a:rPr lang="en-US">
                <a:latin typeface="Times" charset="0"/>
                <a:ea typeface="ＭＳ Ｐゴシック" charset="0"/>
              </a:rPr>
              <a:t>Capital expenditures as including all capital investments. We do not distinguish between discretionary and non-discretionary cap ex. Once we assume growth in earnings, all cap ex is non-discretionary.</a:t>
            </a:r>
          </a:p>
          <a:p>
            <a:pPr lvl="1"/>
            <a:r>
              <a:rPr lang="en-US">
                <a:latin typeface="Times" charset="0"/>
                <a:ea typeface="ＭＳ Ｐゴシック" charset="0"/>
              </a:rPr>
              <a:t>Working capital needs refers to the increase in non-cash working capital.</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Slide Image Placeholder 1"/>
          <p:cNvSpPr>
            <a:spLocks noGrp="1" noRot="1" noChangeAspect="1"/>
          </p:cNvSpPr>
          <p:nvPr>
            <p:ph type="sldImg"/>
          </p:nvPr>
        </p:nvSpPr>
        <p:spPr>
          <a:xfrm>
            <a:off x="1150938" y="692150"/>
            <a:ext cx="4556125" cy="3416300"/>
          </a:xfrm>
          <a:ln/>
        </p:spPr>
      </p:sp>
      <p:sp>
        <p:nvSpPr>
          <p:cNvPr id="521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Net Income + Depreciation – Capital Expenditures – Change in Noncash Working Capital = 3307 -122 –(-109) = 3294</a:t>
            </a:r>
          </a:p>
          <a:p>
            <a:r>
              <a:rPr lang="en-US">
                <a:latin typeface="Times" charset="0"/>
                <a:ea typeface="ＭＳ Ｐゴシック" charset="0"/>
                <a:cs typeface="ＭＳ Ｐゴシック" charset="0"/>
              </a:rPr>
              <a:t>FCFE</a:t>
            </a:r>
            <a:r>
              <a:rPr lang="en-US" baseline="-25000">
                <a:latin typeface="Times" charset="0"/>
                <a:ea typeface="ＭＳ Ｐゴシック" charset="0"/>
                <a:cs typeface="ＭＳ Ｐゴシック" charset="0"/>
              </a:rPr>
              <a:t>After Debt CF</a:t>
            </a:r>
            <a:r>
              <a:rPr lang="en-US">
                <a:latin typeface="Times" charset="0"/>
                <a:ea typeface="ＭＳ Ｐゴシック" charset="0"/>
                <a:cs typeface="ＭＳ Ｐゴシック" charset="0"/>
              </a:rPr>
              <a:t>= FCFE</a:t>
            </a:r>
            <a:r>
              <a:rPr lang="en-US" baseline="-25000">
                <a:latin typeface="Times" charset="0"/>
                <a:ea typeface="ＭＳ Ｐゴシック" charset="0"/>
                <a:cs typeface="ＭＳ Ｐゴシック" charset="0"/>
              </a:rPr>
              <a:t>Before Debt CF</a:t>
            </a:r>
            <a:r>
              <a:rPr lang="en-US">
                <a:latin typeface="Times" charset="0"/>
                <a:ea typeface="ＭＳ Ｐゴシック" charset="0"/>
                <a:cs typeface="ＭＳ Ｐゴシック" charset="0"/>
              </a:rPr>
              <a:t> + Net Debt CF = 3296  - 235  = 3059</a:t>
            </a:r>
          </a:p>
          <a:p>
            <a:r>
              <a:rPr lang="en-US">
                <a:latin typeface="Times" charset="0"/>
                <a:ea typeface="ＭＳ Ｐゴシック" charset="0"/>
                <a:cs typeface="ＭＳ Ｐゴシック" charset="0"/>
              </a:rPr>
              <a:t>FCFE target debt ratio = 3307 – (122-109) (1-.40) =3296</a:t>
            </a: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Rectangle 2"/>
          <p:cNvSpPr>
            <a:spLocks noChangeArrowheads="1"/>
          </p:cNvSpPr>
          <p:nvPr>
            <p:ph type="sldImg"/>
          </p:nvPr>
        </p:nvSpPr>
        <p:spPr>
          <a:xfrm>
            <a:off x="1150938" y="692150"/>
            <a:ext cx="4556125" cy="3416300"/>
          </a:xfrm>
          <a:solidFill>
            <a:srgbClr val="FFFFFF"/>
          </a:solidFill>
          <a:ln/>
        </p:spPr>
      </p:sp>
      <p:sp>
        <p:nvSpPr>
          <p:cNvPr id="5232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leverage is stable,</a:t>
            </a:r>
          </a:p>
          <a:p>
            <a:pPr lvl="1"/>
            <a:r>
              <a:rPr lang="en-US">
                <a:latin typeface="Times" charset="0"/>
                <a:ea typeface="ＭＳ Ｐゴシック" charset="0"/>
              </a:rPr>
              <a:t>All principal repayments will come from new debt issues (since repaying them with equity will lower the debt ratio)</a:t>
            </a:r>
          </a:p>
          <a:p>
            <a:pPr lvl="1"/>
            <a:r>
              <a:rPr lang="en-US">
                <a:latin typeface="Times" charset="0"/>
                <a:ea typeface="ＭＳ Ｐゴシック" charset="0"/>
              </a:rPr>
              <a:t>New external financing needs [Cap Ex - Depreciation + Change in non-cash working capital] have to be financed using the desired debt ratio </a:t>
            </a:r>
          </a:p>
          <a:p>
            <a:pPr lvl="1"/>
            <a:r>
              <a:rPr lang="en-US">
                <a:latin typeface="Times" charset="0"/>
                <a:ea typeface="ＭＳ Ｐゴシック" charset="0"/>
              </a:rPr>
              <a:t>Adding the two together:</a:t>
            </a:r>
          </a:p>
          <a:p>
            <a:pPr lvl="1"/>
            <a:r>
              <a:rPr lang="en-US">
                <a:latin typeface="Times" charset="0"/>
                <a:ea typeface="ＭＳ Ｐゴシック" charset="0"/>
              </a:rPr>
              <a:t>New Debt Issues = Principal Repayments + </a:t>
            </a:r>
            <a:r>
              <a:rPr lang="en-US">
                <a:latin typeface="Symbol" charset="0"/>
                <a:ea typeface="ＭＳ Ｐゴシック" charset="0"/>
              </a:rPr>
              <a:t>d </a:t>
            </a:r>
            <a:r>
              <a:rPr lang="en-US">
                <a:latin typeface="Times" charset="0"/>
                <a:ea typeface="ＭＳ Ｐゴシック" charset="0"/>
              </a:rPr>
              <a:t>( Cap Ex - Depreciation + Change in Non-cash Working Capital)</a:t>
            </a:r>
          </a:p>
          <a:p>
            <a:r>
              <a:rPr lang="en-US">
                <a:latin typeface="Times" charset="0"/>
                <a:ea typeface="ＭＳ Ｐゴシック" charset="0"/>
                <a:cs typeface="ＭＳ Ｐゴシック" charset="0"/>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ChangeArrowheads="1"/>
          </p:cNvSpPr>
          <p:nvPr>
            <p:ph type="sldImg"/>
          </p:nvPr>
        </p:nvSpPr>
        <p:spPr>
          <a:xfrm>
            <a:off x="1150938" y="692150"/>
            <a:ext cx="4556125" cy="3416300"/>
          </a:xfrm>
          <a:solidFill>
            <a:srgbClr val="FFFFFF"/>
          </a:solidFill>
          <a:ln/>
        </p:spPr>
      </p:sp>
      <p:sp>
        <p:nvSpPr>
          <p:cNvPr id="52531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Microsoft has almost no net cap ex. That is because their biggest reinvestment expenditure is R&amp;D, which is expensed to arrive at net income.</a:t>
            </a:r>
          </a:p>
          <a:p>
            <a:endParaRPr lang="en-US">
              <a:latin typeface="Times" charset="0"/>
              <a:ea typeface="ＭＳ Ｐゴシック" charset="0"/>
              <a:cs typeface="ＭＳ Ｐゴシック" charset="0"/>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pPr>
              <a:defRPr/>
            </a:pPr>
            <a:r>
              <a:rPr lang="en-US" dirty="0">
                <a:latin typeface="Times" charset="0"/>
                <a:ea typeface="ＭＳ Ｐゴシック" charset="0"/>
                <a:cs typeface="ＭＳ Ｐゴシック" charset="0"/>
              </a:rPr>
              <a:t>See how much dividend you could pay, if you were willing to maintain a 6% capital ratio ($90 million) or if your growth were only 5% ($112.5 million).</a:t>
            </a:r>
          </a:p>
          <a:p>
            <a:pPr>
              <a:defRPr/>
            </a:pPr>
            <a:r>
              <a:rPr lang="en-US" dirty="0" smtClean="0">
                <a:latin typeface="Times" charset="0"/>
                <a:ea typeface="ＭＳ Ｐゴシック" charset="0"/>
                <a:cs typeface="ＭＳ Ｐゴシック" charset="0"/>
              </a:rPr>
              <a:t>For Deutsche Bank, we </a:t>
            </a:r>
            <a:r>
              <a:rPr lang="en-US" dirty="0">
                <a:latin typeface="Times" charset="0"/>
                <a:ea typeface="ＭＳ Ｐゴシック" charset="0"/>
                <a:cs typeface="ＭＳ Ｐゴシック" charset="0"/>
              </a:rPr>
              <a:t>are assuming the following:</a:t>
            </a:r>
          </a:p>
          <a:p>
            <a:pPr marL="228600" indent="-228600">
              <a:buFontTx/>
              <a:buAutoNum type="arabicPeriod"/>
              <a:defRPr/>
            </a:pPr>
            <a:r>
              <a:rPr lang="en-US" dirty="0" smtClean="0">
                <a:latin typeface="Times" charset="0"/>
                <a:ea typeface="ＭＳ Ｐゴシック" charset="0"/>
                <a:cs typeface="ＭＳ Ｐゴシック" charset="0"/>
              </a:rPr>
              <a:t>We </a:t>
            </a:r>
            <a:r>
              <a:rPr lang="en-US" dirty="0">
                <a:latin typeface="Times" charset="0"/>
                <a:ea typeface="ＭＳ Ｐゴシック" charset="0"/>
                <a:cs typeface="ＭＳ Ｐゴシック" charset="0"/>
              </a:rPr>
              <a:t>begin with the current values for the asset base and regulatory capital at the end of </a:t>
            </a:r>
            <a:r>
              <a:rPr lang="en-US" dirty="0" smtClean="0">
                <a:latin typeface="Times" charset="0"/>
                <a:ea typeface="ＭＳ Ｐゴシック" charset="0"/>
                <a:cs typeface="ＭＳ Ｐゴシック" charset="0"/>
              </a:rPr>
              <a:t>2012</a:t>
            </a:r>
            <a:endParaRPr lang="en-US" dirty="0">
              <a:latin typeface="Times" charset="0"/>
              <a:ea typeface="ＭＳ Ｐゴシック" charset="0"/>
              <a:cs typeface="ＭＳ Ｐゴシック" charset="0"/>
            </a:endParaRPr>
          </a:p>
          <a:p>
            <a:pPr marL="228600" indent="-228600">
              <a:buFontTx/>
              <a:buAutoNum type="arabicPeriod"/>
              <a:defRPr/>
            </a:pPr>
            <a:r>
              <a:rPr lang="en-US" dirty="0" smtClean="0">
                <a:latin typeface="Times" charset="0"/>
                <a:ea typeface="ＭＳ Ｐゴシック" charset="0"/>
                <a:cs typeface="ＭＳ Ｐゴシック" charset="0"/>
              </a:rPr>
              <a:t>2</a:t>
            </a:r>
            <a:r>
              <a:rPr lang="en-US" dirty="0">
                <a:latin typeface="Times" charset="0"/>
                <a:ea typeface="ＭＳ Ｐゴシック" charset="0"/>
                <a:cs typeface="ＭＳ Ｐゴシック" charset="0"/>
              </a:rPr>
              <a:t>. We assume that the expected growth in the asset base will be </a:t>
            </a:r>
            <a:r>
              <a:rPr lang="en-US" dirty="0" smtClean="0">
                <a:latin typeface="Times" charset="0"/>
                <a:ea typeface="ＭＳ Ｐゴシック" charset="0"/>
                <a:cs typeface="ＭＳ Ｐゴシック" charset="0"/>
              </a:rPr>
              <a:t>3% </a:t>
            </a:r>
            <a:r>
              <a:rPr lang="en-US" dirty="0">
                <a:latin typeface="Times" charset="0"/>
                <a:ea typeface="ＭＳ Ｐゴシック" charset="0"/>
                <a:cs typeface="ＭＳ Ｐゴシック" charset="0"/>
              </a:rPr>
              <a:t>a year for the next 5 years and </a:t>
            </a:r>
            <a:r>
              <a:rPr lang="en-US" dirty="0" smtClean="0">
                <a:latin typeface="Times" charset="0"/>
                <a:ea typeface="ＭＳ Ｐゴシック" charset="0"/>
                <a:cs typeface="ＭＳ Ｐゴシック" charset="0"/>
              </a:rPr>
              <a:t>2% </a:t>
            </a:r>
            <a:r>
              <a:rPr lang="en-US" dirty="0">
                <a:latin typeface="Times" charset="0"/>
                <a:ea typeface="ＭＳ Ｐゴシック" charset="0"/>
                <a:cs typeface="ＭＳ Ｐゴシック" charset="0"/>
              </a:rPr>
              <a:t>thereafter. </a:t>
            </a:r>
          </a:p>
          <a:p>
            <a:pPr>
              <a:defRPr/>
            </a:pPr>
            <a:r>
              <a:rPr lang="en-US" dirty="0">
                <a:latin typeface="Times" charset="0"/>
                <a:ea typeface="ＭＳ Ｐゴシック" charset="0"/>
                <a:cs typeface="ＭＳ Ｐゴシック" charset="0"/>
              </a:rPr>
              <a:t>3. We assume a </a:t>
            </a:r>
            <a:r>
              <a:rPr lang="en-US" dirty="0" smtClean="0">
                <a:latin typeface="Times" charset="0"/>
                <a:ea typeface="ＭＳ Ｐゴシック" charset="0"/>
                <a:cs typeface="ＭＳ Ｐゴシック" charset="0"/>
              </a:rPr>
              <a:t>target Tier 1 </a:t>
            </a:r>
            <a:r>
              <a:rPr lang="en-US" dirty="0">
                <a:latin typeface="Times" charset="0"/>
                <a:ea typeface="ＭＳ Ｐゴシック" charset="0"/>
                <a:cs typeface="ＭＳ Ｐゴシック" charset="0"/>
              </a:rPr>
              <a:t>regulatory capital ratio of </a:t>
            </a:r>
            <a:r>
              <a:rPr lang="en-US" dirty="0" smtClean="0">
                <a:latin typeface="Times" charset="0"/>
                <a:ea typeface="ＭＳ Ｐゴシック" charset="0"/>
                <a:cs typeface="ＭＳ Ｐゴシック" charset="0"/>
              </a:rPr>
              <a:t>16% </a:t>
            </a:r>
            <a:r>
              <a:rPr lang="en-US" dirty="0">
                <a:latin typeface="Times" charset="0"/>
                <a:ea typeface="ＭＳ Ｐゴシック" charset="0"/>
                <a:cs typeface="ＭＳ Ｐゴシック" charset="0"/>
              </a:rPr>
              <a:t>in year </a:t>
            </a:r>
            <a:r>
              <a:rPr lang="en-US" dirty="0" smtClean="0">
                <a:latin typeface="Times" charset="0"/>
                <a:ea typeface="ＭＳ Ｐゴシック" charset="0"/>
                <a:cs typeface="ＭＳ Ｐゴシック" charset="0"/>
              </a:rPr>
              <a:t>5.</a:t>
            </a:r>
            <a:r>
              <a:rPr lang="en-US" altLang="ja-JP" dirty="0" smtClean="0">
                <a:latin typeface="Times" charset="0"/>
                <a:ea typeface="ＭＳ Ｐゴシック" charset="0"/>
                <a:cs typeface="ＭＳ Ｐゴシック" charset="0"/>
              </a:rPr>
              <a:t>.</a:t>
            </a:r>
            <a:endParaRPr lang="en-US" altLang="ja-JP" dirty="0">
              <a:latin typeface="Times" charset="0"/>
              <a:ea typeface="ＭＳ Ｐゴシック" charset="0"/>
              <a:cs typeface="ＭＳ Ｐゴシック" charset="0"/>
            </a:endParaRPr>
          </a:p>
          <a:p>
            <a:pPr>
              <a:defRPr/>
            </a:pPr>
            <a:r>
              <a:rPr lang="en-US" dirty="0">
                <a:latin typeface="Times" charset="0"/>
                <a:ea typeface="ＭＳ Ｐゴシック" charset="0"/>
                <a:cs typeface="ＭＳ Ｐゴシック" charset="0"/>
              </a:rPr>
              <a:t>4. We assume </a:t>
            </a:r>
            <a:r>
              <a:rPr lang="en-US" dirty="0" smtClean="0">
                <a:latin typeface="Times" charset="0"/>
                <a:ea typeface="ＭＳ Ｐゴシック" charset="0"/>
                <a:cs typeface="ＭＳ Ｐゴシック" charset="0"/>
              </a:rPr>
              <a:t>that the </a:t>
            </a:r>
            <a:r>
              <a:rPr lang="en-US" dirty="0">
                <a:latin typeface="Times" charset="0"/>
                <a:ea typeface="ＭＳ Ｐゴシック" charset="0"/>
                <a:cs typeface="ＭＳ Ｐゴシック" charset="0"/>
              </a:rPr>
              <a:t>return on equity from the current value of </a:t>
            </a:r>
            <a:r>
              <a:rPr lang="en-US" dirty="0" smtClean="0">
                <a:latin typeface="Times" charset="0"/>
                <a:ea typeface="ＭＳ Ｐゴシック" charset="0"/>
                <a:cs typeface="ＭＳ Ｐゴシック" charset="0"/>
              </a:rPr>
              <a:t>-1.08% </a:t>
            </a:r>
            <a:r>
              <a:rPr lang="en-US" dirty="0">
                <a:latin typeface="Times" charset="0"/>
                <a:ea typeface="ＭＳ Ｐゴシック" charset="0"/>
                <a:cs typeface="ＭＳ Ｐゴシック" charset="0"/>
              </a:rPr>
              <a:t>to </a:t>
            </a:r>
            <a:r>
              <a:rPr lang="en-US" dirty="0" smtClean="0">
                <a:latin typeface="Times" charset="0"/>
                <a:ea typeface="ＭＳ Ｐゴシック" charset="0"/>
                <a:cs typeface="ＭＳ Ｐゴシック" charset="0"/>
              </a:rPr>
              <a:t>8% </a:t>
            </a:r>
            <a:r>
              <a:rPr lang="en-US" dirty="0">
                <a:latin typeface="Times" charset="0"/>
                <a:ea typeface="ＭＳ Ｐゴシック" charset="0"/>
                <a:cs typeface="ＭＳ Ｐゴシック" charset="0"/>
              </a:rPr>
              <a:t>in year 5 and beyond.</a:t>
            </a:r>
          </a:p>
          <a:p>
            <a:pP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2"/>
          <p:cNvSpPr>
            <a:spLocks noChangeArrowheads="1"/>
          </p:cNvSpPr>
          <p:nvPr>
            <p:ph type="sldImg"/>
          </p:nvPr>
        </p:nvSpPr>
        <p:spPr>
          <a:xfrm>
            <a:off x="1150938" y="692150"/>
            <a:ext cx="4556125" cy="3416300"/>
          </a:xfrm>
          <a:solidFill>
            <a:srgbClr val="FFFFFF"/>
          </a:solidFill>
          <a:ln/>
        </p:spPr>
      </p:sp>
      <p:sp>
        <p:nvSpPr>
          <p:cNvPr id="5294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Many firms in 2013 seemed to be paying out more than they could afford to in dividends.</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p:cNvSpPr>
            <a:spLocks noChangeArrowheads="1"/>
          </p:cNvSpPr>
          <p:nvPr>
            <p:ph type="sldImg"/>
          </p:nvPr>
        </p:nvSpPr>
        <p:spPr>
          <a:xfrm>
            <a:off x="1150938" y="692150"/>
            <a:ext cx="4556125" cy="3416300"/>
          </a:xfrm>
          <a:solidFill>
            <a:srgbClr val="FFFFFF"/>
          </a:solidFill>
          <a:ln/>
        </p:spPr>
      </p:sp>
      <p:sp>
        <p:nvSpPr>
          <p:cNvPr id="5314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atin typeface="Times" charset="0"/>
                <a:ea typeface="ＭＳ Ｐゴシック" charset="0"/>
                <a:cs typeface="ＭＳ Ｐゴシック" charset="0"/>
              </a:rPr>
              <a:t>This large cash balance, of course, was what triggered the attempt by Kirk Kirkorian to take over Chrysler. While he failed, he did put sufficient pressure on Chrysler to force them to increase dividends and buy back stock.</a:t>
            </a:r>
          </a:p>
          <a:p>
            <a:r>
              <a:rPr lang="en-US">
                <a:latin typeface="Times" charset="0"/>
                <a:ea typeface="ＭＳ Ｐゴシック" charset="0"/>
                <a:cs typeface="ＭＳ Ｐゴシック" charset="0"/>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ChangeArrowheads="1"/>
          </p:cNvSpPr>
          <p:nvPr>
            <p:ph type="sldImg"/>
          </p:nvPr>
        </p:nvSpPr>
        <p:spPr>
          <a:xfrm>
            <a:off x="1150938" y="692150"/>
            <a:ext cx="4556125" cy="3416300"/>
          </a:xfrm>
          <a:solidFill>
            <a:srgbClr val="FFFFFF"/>
          </a:solidFill>
          <a:ln/>
        </p:spPr>
      </p:sp>
      <p:sp>
        <p:nvSpPr>
          <p:cNvPr id="53350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Estimate the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FCFE and compare to how much it returned to stockholders.</a:t>
            </a:r>
            <a:endParaRPr lang="en-US">
              <a:latin typeface="Times" charset="0"/>
              <a:ea typeface="ＭＳ Ｐゴシック" charset="0"/>
              <a:cs typeface="ＭＳ Ｐゴシック" charset="0"/>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ChangeArrowheads="1"/>
          </p:cNvSpPr>
          <p:nvPr>
            <p:ph type="sldImg"/>
          </p:nvPr>
        </p:nvSpPr>
        <p:spPr>
          <a:xfrm>
            <a:off x="1150938" y="692150"/>
            <a:ext cx="4556125" cy="3416300"/>
          </a:xfrm>
          <a:solidFill>
            <a:srgbClr val="FFFFFF"/>
          </a:solidFill>
          <a:ln/>
        </p:spPr>
      </p:sp>
      <p:sp>
        <p:nvSpPr>
          <p:cNvPr id="53555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atin typeface="Times" charset="0"/>
                <a:ea typeface="ＭＳ Ｐゴシック" charset="0"/>
                <a:cs typeface="ＭＳ Ｐゴシック" charset="0"/>
              </a:rPr>
              <a:t>Stockholders will tend to be less aggressive about demanding that the cash be returned to them for firms</a:t>
            </a:r>
          </a:p>
          <a:p>
            <a:pPr lvl="1"/>
            <a:r>
              <a:rPr lang="en-US">
                <a:latin typeface="Times" charset="0"/>
                <a:ea typeface="ＭＳ Ｐゴシック" charset="0"/>
              </a:rPr>
              <a:t>With a good investment track record</a:t>
            </a:r>
          </a:p>
          <a:p>
            <a:pPr lvl="1"/>
            <a:r>
              <a:rPr lang="en-US">
                <a:latin typeface="Times" charset="0"/>
                <a:ea typeface="ＭＳ Ｐゴシック" charset="0"/>
              </a:rPr>
              <a:t>In a sector with high returns</a:t>
            </a:r>
          </a:p>
          <a:p>
            <a:pPr lvl="1"/>
            <a:r>
              <a:rPr lang="en-US">
                <a:latin typeface="Times" charset="0"/>
                <a:ea typeface="ＭＳ Ｐゴシック" charset="0"/>
              </a:rPr>
              <a:t>Where managers have substantial equity stakes in the firm</a:t>
            </a:r>
          </a:p>
          <a:p>
            <a:r>
              <a:rPr lang="en-US">
                <a:latin typeface="Times" charset="0"/>
                <a:ea typeface="ＭＳ Ｐゴシック" charset="0"/>
                <a:cs typeface="ＭＳ Ｐゴシック" charset="0"/>
              </a:rPr>
              <a:t>They will tend to be most aggressive when these conditions do not hold.</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p:cNvSpPr>
            <a:spLocks noChangeArrowheads="1"/>
          </p:cNvSpPr>
          <p:nvPr>
            <p:ph type="sldImg"/>
          </p:nvPr>
        </p:nvSpPr>
        <p:spPr>
          <a:xfrm>
            <a:off x="1150938" y="692150"/>
            <a:ext cx="4556125" cy="3416300"/>
          </a:xfrm>
          <a:solidFill>
            <a:srgbClr val="FFFFFF"/>
          </a:solidFill>
          <a:ln/>
        </p:spPr>
      </p:sp>
      <p:sp>
        <p:nvSpPr>
          <p:cNvPr id="53760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Slide Image Placeholder 1"/>
          <p:cNvSpPr>
            <a:spLocks noGrp="1" noRot="1" noChangeAspect="1"/>
          </p:cNvSpPr>
          <p:nvPr>
            <p:ph type="sldImg"/>
          </p:nvPr>
        </p:nvSpPr>
        <p:spPr>
          <a:xfrm>
            <a:off x="1150938" y="692150"/>
            <a:ext cx="4556125" cy="3416300"/>
          </a:xfrm>
          <a:ln/>
        </p:spPr>
      </p:sp>
      <p:sp>
        <p:nvSpPr>
          <p:cNvPr id="539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2003, the company had been accumulating cash and had also had a poor track record in picking projects and delivering returns to its stockholders.</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ChangeArrowheads="1"/>
          </p:cNvSpPr>
          <p:nvPr>
            <p:ph type="sldImg"/>
          </p:nvPr>
        </p:nvSpPr>
        <p:spPr>
          <a:xfrm>
            <a:off x="1150938" y="692150"/>
            <a:ext cx="4556125" cy="3416300"/>
          </a:xfrm>
          <a:solidFill>
            <a:srgbClr val="FFFFFF"/>
          </a:solidFill>
          <a:ln/>
        </p:spPr>
      </p:sp>
      <p:sp>
        <p:nvSpPr>
          <p:cNvPr id="54169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atin typeface="Times" charset="0"/>
                <a:ea typeface="ＭＳ Ｐゴシック" charset="0"/>
                <a:cs typeface="ＭＳ Ｐゴシック" charset="0"/>
              </a:rPr>
              <a:t>That conclusion is reinforced by the fact that the managers responsible for the damage are still at the helm of the firm.</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Slide Image Placeholder 1"/>
          <p:cNvSpPr>
            <a:spLocks noGrp="1" noRot="1" noChangeAspect="1"/>
          </p:cNvSpPr>
          <p:nvPr>
            <p:ph type="sldImg"/>
          </p:nvPr>
        </p:nvSpPr>
        <p:spPr>
          <a:xfrm>
            <a:off x="1150938" y="692150"/>
            <a:ext cx="4556125" cy="3416300"/>
          </a:xfrm>
          <a:ln/>
        </p:spPr>
      </p:sp>
      <p:sp>
        <p:nvSpPr>
          <p:cNvPr id="543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 would trust Disney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management more in 2008 than I did in 2003. I would probably agree that they should retain more cash, especially in light of last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liquidity crisis, but it would not be a blank check. I would watch their new investments (say the acquisition of Marvel to see if they are continue to be deserving of my trust.</a:t>
            </a:r>
            <a:endParaRPr lang="en-US">
              <a:latin typeface="Times" charset="0"/>
              <a:ea typeface="ＭＳ Ｐゴシック" charset="0"/>
              <a:cs typeface="ＭＳ Ｐゴシック" charset="0"/>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Slide Image Placeholder 1"/>
          <p:cNvSpPr>
            <a:spLocks noGrp="1" noRot="1" noChangeAspect="1"/>
          </p:cNvSpPr>
          <p:nvPr>
            <p:ph type="sldImg"/>
          </p:nvPr>
        </p:nvSpPr>
        <p:spPr>
          <a:xfrm>
            <a:off x="1150938" y="692150"/>
            <a:ext cx="4556125" cy="3416300"/>
          </a:xfrm>
          <a:ln/>
        </p:spPr>
      </p:sp>
      <p:sp>
        <p:nvSpPr>
          <p:cNvPr id="545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Disney continues to do well. That is the good news and will buy them some flexibility. </a:t>
            </a:r>
          </a:p>
          <a:p>
            <a:r>
              <a:rPr lang="en-US">
                <a:latin typeface="Times" charset="0"/>
                <a:ea typeface="ＭＳ Ｐゴシック" charset="0"/>
                <a:cs typeface="ＭＳ Ｐゴシック" charset="0"/>
              </a:rPr>
              <a:t>But Iger needs to mend fences and improve corporate governance.</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Slide Image Placeholder 1"/>
          <p:cNvSpPr>
            <a:spLocks noGrp="1" noRot="1" noChangeAspect="1"/>
          </p:cNvSpPr>
          <p:nvPr>
            <p:ph type="sldImg"/>
          </p:nvPr>
        </p:nvSpPr>
        <p:spPr>
          <a:xfrm>
            <a:off x="1150938" y="692150"/>
            <a:ext cx="4556125" cy="3416300"/>
          </a:xfrm>
          <a:ln/>
        </p:spPr>
      </p:sp>
      <p:sp>
        <p:nvSpPr>
          <p:cNvPr id="547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Vale was clearly paying too much in dividends.</a:t>
            </a: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Rectangle 2"/>
          <p:cNvSpPr>
            <a:spLocks noChangeArrowheads="1"/>
          </p:cNvSpPr>
          <p:nvPr>
            <p:ph type="sldImg"/>
          </p:nvPr>
        </p:nvSpPr>
        <p:spPr>
          <a:xfrm>
            <a:off x="1150938" y="692150"/>
            <a:ext cx="4556125" cy="3416300"/>
          </a:xfrm>
          <a:solidFill>
            <a:srgbClr val="FFFFFF"/>
          </a:solidFill>
          <a:ln/>
        </p:spPr>
      </p:sp>
      <p:sp>
        <p:nvSpPr>
          <p:cNvPr id="54989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atin typeface="Times" charset="0"/>
                <a:ea typeface="ＭＳ Ｐゴシック" charset="0"/>
                <a:cs typeface="ＭＳ Ｐゴシック" charset="0"/>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Rectangle 2"/>
          <p:cNvSpPr>
            <a:spLocks noChangeArrowheads="1"/>
          </p:cNvSpPr>
          <p:nvPr>
            <p:ph type="sldImg"/>
          </p:nvPr>
        </p:nvSpPr>
        <p:spPr>
          <a:xfrm>
            <a:off x="1150938" y="692150"/>
            <a:ext cx="4556125" cy="3416300"/>
          </a:xfrm>
          <a:solidFill>
            <a:srgbClr val="FFFFFF"/>
          </a:solidFill>
          <a:ln/>
        </p:spPr>
      </p:sp>
      <p:sp>
        <p:nvSpPr>
          <p:cNvPr id="55193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Rectangle 2"/>
          <p:cNvSpPr>
            <a:spLocks noChangeArrowheads="1"/>
          </p:cNvSpPr>
          <p:nvPr>
            <p:ph type="sldImg"/>
          </p:nvPr>
        </p:nvSpPr>
        <p:spPr>
          <a:xfrm>
            <a:off x="1150938" y="692150"/>
            <a:ext cx="4556125" cy="3416300"/>
          </a:xfrm>
          <a:solidFill>
            <a:srgbClr val="FFFFFF"/>
          </a:solidFill>
          <a:ln/>
        </p:spPr>
      </p:sp>
      <p:sp>
        <p:nvSpPr>
          <p:cNvPr id="55398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case, its history of high dividends had attracted investors who liked the high dividends. When they cut the dividends, these investors sold and a new clientele moved in, but not immediately. (It took a few months)</a:t>
            </a:r>
          </a:p>
          <a:p>
            <a:r>
              <a:rPr lang="en-US">
                <a:latin typeface="Times" charset="0"/>
                <a:ea typeface="ＭＳ Ｐゴシック" charset="0"/>
                <a:cs typeface="ＭＳ Ｐゴシック" charset="0"/>
              </a:rPr>
              <a:t>In hindsight, by cutting dividends, BP became a much healthier firm, with higher returns and lower leverage, after the dividend cut.</a:t>
            </a: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Slide Image Placeholder 1"/>
          <p:cNvSpPr>
            <a:spLocks noGrp="1" noRot="1" noChangeAspect="1"/>
          </p:cNvSpPr>
          <p:nvPr>
            <p:ph type="sldImg"/>
          </p:nvPr>
        </p:nvSpPr>
        <p:spPr>
          <a:xfrm>
            <a:off x="1150938" y="692150"/>
            <a:ext cx="4556125" cy="3416300"/>
          </a:xfrm>
          <a:ln/>
        </p:spPr>
      </p:sp>
      <p:sp>
        <p:nvSpPr>
          <p:cNvPr id="556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1" name="Rectangle 2"/>
          <p:cNvSpPr>
            <a:spLocks noChangeArrowheads="1"/>
          </p:cNvSpPr>
          <p:nvPr>
            <p:ph type="sldImg"/>
          </p:nvPr>
        </p:nvSpPr>
        <p:spPr>
          <a:xfrm>
            <a:off x="1150938" y="692150"/>
            <a:ext cx="4556125" cy="3416300"/>
          </a:xfrm>
          <a:solidFill>
            <a:srgbClr val="FFFFFF"/>
          </a:solidFill>
          <a:ln/>
        </p:spPr>
      </p:sp>
      <p:sp>
        <p:nvSpPr>
          <p:cNvPr id="5580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with negative FCFE should not pay dividends, especially when its projects earn excess returns. </a:t>
            </a: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29" name="Rectangle 2"/>
          <p:cNvSpPr>
            <a:spLocks noChangeArrowheads="1"/>
          </p:cNvSpPr>
          <p:nvPr>
            <p:ph type="sldImg"/>
          </p:nvPr>
        </p:nvSpPr>
        <p:spPr>
          <a:xfrm>
            <a:off x="1150938" y="692150"/>
            <a:ext cx="4556125" cy="3416300"/>
          </a:xfrm>
          <a:solidFill>
            <a:srgbClr val="FFFFFF"/>
          </a:solidFill>
          <a:ln/>
        </p:spPr>
      </p:sp>
      <p:sp>
        <p:nvSpPr>
          <p:cNvPr id="5601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 For every investor that these firms gain because they pay dividends, they lose more investors who will not buy the stock any more because the firm pays dividends. </a:t>
            </a:r>
          </a:p>
          <a:p>
            <a:r>
              <a:rPr lang="en-US">
                <a:latin typeface="Times" charset="0"/>
                <a:ea typeface="ＭＳ Ｐゴシック" charset="0"/>
                <a:cs typeface="ＭＳ Ｐゴシック" charset="0"/>
              </a:rPr>
              <a:t>Besides, firms which cannot afford to pay dividends should not be attracting a clientele that wants and likes dividends.</a:t>
            </a: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Slide Image Placeholder 1"/>
          <p:cNvSpPr>
            <a:spLocks noGrp="1" noRot="1" noChangeAspect="1"/>
          </p:cNvSpPr>
          <p:nvPr>
            <p:ph type="sldImg"/>
          </p:nvPr>
        </p:nvSpPr>
        <p:spPr>
          <a:xfrm>
            <a:off x="1150938" y="692150"/>
            <a:ext cx="4556125" cy="3416300"/>
          </a:xfrm>
          <a:ln/>
        </p:spPr>
      </p:sp>
      <p:sp>
        <p:nvSpPr>
          <p:cNvPr id="562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5" name="Rectangle 2"/>
          <p:cNvSpPr>
            <a:spLocks noChangeArrowheads="1"/>
          </p:cNvSpPr>
          <p:nvPr>
            <p:ph type="sldImg"/>
          </p:nvPr>
        </p:nvSpPr>
        <p:spPr>
          <a:xfrm>
            <a:off x="1150938" y="692150"/>
            <a:ext cx="4556125" cy="3416300"/>
          </a:xfrm>
          <a:solidFill>
            <a:srgbClr val="FFFFFF"/>
          </a:solidFill>
          <a:ln/>
        </p:spPr>
      </p:sp>
      <p:sp>
        <p:nvSpPr>
          <p:cNvPr id="5642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Customize a solution for your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dividend policy… but think about your earlier analysis of its capital structure as well.</a:t>
            </a:r>
            <a:endParaRPr lang="en-US">
              <a:latin typeface="Times" charset="0"/>
              <a:ea typeface="ＭＳ Ｐゴシック" charset="0"/>
              <a:cs typeface="ＭＳ Ｐゴシック" charset="0"/>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Rectangle 2"/>
          <p:cNvSpPr>
            <a:spLocks noChangeArrowheads="1"/>
          </p:cNvSpPr>
          <p:nvPr>
            <p:ph type="sldImg"/>
          </p:nvPr>
        </p:nvSpPr>
        <p:spPr>
          <a:xfrm>
            <a:off x="1150938" y="692150"/>
            <a:ext cx="4556125" cy="3416300"/>
          </a:xfrm>
          <a:solidFill>
            <a:srgbClr val="FFFFFF"/>
          </a:solidFill>
          <a:ln/>
        </p:spPr>
      </p:sp>
      <p:sp>
        <p:nvSpPr>
          <p:cNvPr id="5662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All of the companies looks surprisingly similar to their peer groups. (Actually, not so surprising).</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Rectangle 2"/>
          <p:cNvSpPr>
            <a:spLocks noChangeArrowheads="1"/>
          </p:cNvSpPr>
          <p:nvPr>
            <p:ph type="sldImg"/>
          </p:nvPr>
        </p:nvSpPr>
        <p:spPr>
          <a:xfrm>
            <a:off x="1150938" y="692150"/>
            <a:ext cx="4556125" cy="3416300"/>
          </a:xfrm>
          <a:solidFill>
            <a:srgbClr val="FFFFFF"/>
          </a:solidFill>
          <a:ln/>
        </p:spPr>
      </p:sp>
      <p:sp>
        <p:nvSpPr>
          <p:cNvPr id="56832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corporate finance is all about maximizing value, you do have to know how to estimate value.</a:t>
            </a: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69"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Back, full circle to the objective.</a:t>
            </a:r>
          </a:p>
        </p:txBody>
      </p:sp>
      <p:sp>
        <p:nvSpPr>
          <p:cNvPr id="570370" name="Rectangle 3"/>
          <p:cNvSpPr>
            <a:spLocks noChangeArrowheads="1"/>
          </p:cNvSpPr>
          <p:nvPr>
            <p:ph type="sldImg"/>
          </p:nvPr>
        </p:nvSpPr>
        <p:spPr>
          <a:xfrm>
            <a:off x="1150938" y="692150"/>
            <a:ext cx="4556125" cy="3416300"/>
          </a:xfrm>
          <a:ln cap="flat"/>
        </p:spPr>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Slide Image Placeholder 1"/>
          <p:cNvSpPr>
            <a:spLocks noGrp="1" noRot="1" noChangeAspect="1"/>
          </p:cNvSpPr>
          <p:nvPr>
            <p:ph type="sldImg"/>
          </p:nvPr>
        </p:nvSpPr>
        <p:spPr>
          <a:xfrm>
            <a:off x="1150938" y="692150"/>
            <a:ext cx="4556125" cy="3416300"/>
          </a:xfrm>
          <a:ln/>
        </p:spPr>
      </p:sp>
      <p:sp>
        <p:nvSpPr>
          <p:cNvPr id="572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5" name="Rectangle 2"/>
          <p:cNvSpPr>
            <a:spLocks noGrp="1" noRot="1" noChangeAspect="1" noChangeArrowheads="1" noTextEdit="1"/>
          </p:cNvSpPr>
          <p:nvPr>
            <p:ph type="sldImg"/>
          </p:nvPr>
        </p:nvSpPr>
        <p:spPr>
          <a:xfrm>
            <a:off x="1150938" y="692150"/>
            <a:ext cx="4556125" cy="3416300"/>
          </a:xfrm>
          <a:ln/>
        </p:spPr>
      </p:sp>
      <p:sp>
        <p:nvSpPr>
          <p:cNvPr id="574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F90D2A5-78E8-1E44-997B-38D87CA35749}" type="slidenum">
              <a:rPr lang="en-US" sz="1200"/>
              <a:pPr/>
              <a:t>274</a:t>
            </a:fld>
            <a:endParaRPr lang="en-US" sz="1200"/>
          </a:p>
        </p:txBody>
      </p:sp>
      <p:sp>
        <p:nvSpPr>
          <p:cNvPr id="576514" name="Rectangle 2"/>
          <p:cNvSpPr>
            <a:spLocks noChangeArrowheads="1"/>
          </p:cNvSpPr>
          <p:nvPr>
            <p:ph type="sldImg"/>
          </p:nvPr>
        </p:nvSpPr>
        <p:spPr>
          <a:xfrm>
            <a:off x="1150938" y="692150"/>
            <a:ext cx="4556125" cy="3416300"/>
          </a:xfrm>
          <a:solidFill>
            <a:srgbClr val="FFFFFF"/>
          </a:solidFill>
          <a:ln/>
        </p:spPr>
      </p:sp>
      <p:sp>
        <p:nvSpPr>
          <p:cNvPr id="576515"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business and the equity in the business can be very different numbers…</a:t>
            </a:r>
          </a:p>
          <a:p>
            <a:pPr lvl="1">
              <a:buFontTx/>
              <a:buChar char="•"/>
            </a:pPr>
            <a:r>
              <a:rPr lang="en-US">
                <a:latin typeface="Times"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Times"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5" name="Rectangle 2"/>
          <p:cNvSpPr>
            <a:spLocks noChangeArrowheads="1"/>
          </p:cNvSpPr>
          <p:nvPr>
            <p:ph type="sldImg"/>
          </p:nvPr>
        </p:nvSpPr>
        <p:spPr>
          <a:xfrm>
            <a:off x="1150938" y="692150"/>
            <a:ext cx="4556125" cy="3416300"/>
          </a:xfrm>
          <a:solidFill>
            <a:srgbClr val="FFFFFF"/>
          </a:solidFill>
          <a:ln/>
        </p:spPr>
      </p:sp>
      <p:sp>
        <p:nvSpPr>
          <p:cNvPr id="57958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Sets up the basic inputs:</a:t>
            </a:r>
          </a:p>
          <a:p>
            <a:r>
              <a:rPr lang="en-US">
                <a:latin typeface="Times" charset="0"/>
                <a:ea typeface="ＭＳ Ｐゴシック" charset="0"/>
                <a:cs typeface="ＭＳ Ｐゴシック" charset="0"/>
              </a:rPr>
              <a:t>1. Discount rates</a:t>
            </a:r>
          </a:p>
          <a:p>
            <a:r>
              <a:rPr lang="en-US">
                <a:latin typeface="Times" charset="0"/>
                <a:ea typeface="ＭＳ Ｐゴシック" charset="0"/>
                <a:cs typeface="ＭＳ Ｐゴシック" charset="0"/>
              </a:rPr>
              <a:t>2. Cash flows</a:t>
            </a:r>
          </a:p>
          <a:p>
            <a:r>
              <a:rPr lang="en-US">
                <a:latin typeface="Times" charset="0"/>
                <a:ea typeface="ＭＳ Ｐゴシック" charset="0"/>
                <a:cs typeface="ＭＳ Ｐゴシック" charset="0"/>
              </a:rPr>
              <a:t>3. Expected Growth</a:t>
            </a:r>
          </a:p>
          <a:p>
            <a:r>
              <a:rPr lang="en-US">
                <a:latin typeface="Times" charset="0"/>
                <a:ea typeface="ＭＳ Ｐゴシック" charset="0"/>
                <a:cs typeface="ＭＳ Ｐゴシック" charset="0"/>
              </a:rPr>
              <a:t>4. Length of the period that they can sustain a growth rate higher than the growth rate of the economy.</a:t>
            </a:r>
          </a:p>
          <a:p>
            <a:r>
              <a:rPr lang="en-US">
                <a:latin typeface="Times" charset="0"/>
                <a:ea typeface="ＭＳ Ｐゴシック" charset="0"/>
                <a:cs typeface="ＭＳ Ｐゴシック" charset="0"/>
              </a:rPr>
              <a:t>How we estimate each of these numbers depends on whether we are taking an equity perspective or a firm perspective.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Rectangle 2"/>
          <p:cNvSpPr>
            <a:spLocks noChangeArrowheads="1"/>
          </p:cNvSpPr>
          <p:nvPr>
            <p:ph type="sldImg"/>
          </p:nvPr>
        </p:nvSpPr>
        <p:spPr>
          <a:xfrm>
            <a:off x="1150938" y="692150"/>
            <a:ext cx="4556125" cy="3416300"/>
          </a:xfrm>
          <a:solidFill>
            <a:srgbClr val="FFFFFF"/>
          </a:solidFill>
          <a:ln/>
        </p:spPr>
      </p:sp>
      <p:sp>
        <p:nvSpPr>
          <p:cNvPr id="58163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different cash flows that can be used in valuation.</a:t>
            </a:r>
          </a:p>
          <a:p>
            <a:r>
              <a:rPr lang="en-US">
                <a:latin typeface="Times" charset="0"/>
                <a:ea typeface="ＭＳ Ｐゴシック" charset="0"/>
                <a:cs typeface="ＭＳ Ｐゴシック" charset="0"/>
              </a:rPr>
              <a:t>In equity valuation,</a:t>
            </a:r>
          </a:p>
          <a:p>
            <a:pPr>
              <a:buFontTx/>
              <a:buChar char="-"/>
            </a:pPr>
            <a:r>
              <a:rPr lang="en-US">
                <a:latin typeface="Times" charset="0"/>
                <a:ea typeface="ＭＳ Ｐゴシック" charset="0"/>
                <a:cs typeface="ＭＳ Ｐゴシック" charset="0"/>
              </a:rPr>
              <a:t>The simplest and most direct measure of cash flow is dividends paid (Implicitly we are assuming that companies pay out their residual cash flows as dividends)</a:t>
            </a:r>
          </a:p>
          <a:p>
            <a:pPr>
              <a:buFontTx/>
              <a:buChar char="-"/>
            </a:pPr>
            <a:r>
              <a:rPr lang="en-US">
                <a:latin typeface="Times" charset="0"/>
                <a:ea typeface="ＭＳ Ｐゴシック" charset="0"/>
                <a:cs typeface="ＭＳ Ｐゴシック" charset="0"/>
              </a:rPr>
              <a:t>A slightly modified approach is to add stock buybacks to dividends. Since buybacks tend to be lumpy, you may need to average buybacks over time.</a:t>
            </a:r>
          </a:p>
          <a:p>
            <a:pPr>
              <a:buFontTx/>
              <a:buChar char="-"/>
            </a:pPr>
            <a:r>
              <a:rPr lang="en-US">
                <a:latin typeface="Times" charset="0"/>
                <a:ea typeface="ＭＳ Ｐゴシック" charset="0"/>
                <a:cs typeface="ＭＳ Ｐゴシック" charset="0"/>
              </a:rPr>
              <a:t>FCFE: You estimate the residual cash flow, after every conceivable need has been met. Again, there can be volatility in the reinvestment numbers that may need to be normalized.</a:t>
            </a:r>
          </a:p>
          <a:p>
            <a:r>
              <a:rPr lang="en-US">
                <a:latin typeface="Times" charset="0"/>
                <a:ea typeface="ＭＳ Ｐゴシック" charset="0"/>
                <a:cs typeface="ＭＳ Ｐゴシック" charset="0"/>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Cap Ex includes acquisitions and the effect of R&amp;D. (R&amp;D is capitalized)</a:t>
            </a: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Rectangle 2"/>
          <p:cNvSpPr>
            <a:spLocks noChangeArrowheads="1"/>
          </p:cNvSpPr>
          <p:nvPr>
            <p:ph type="sldImg"/>
          </p:nvPr>
        </p:nvSpPr>
        <p:spPr>
          <a:xfrm>
            <a:off x="1150938" y="692150"/>
            <a:ext cx="4556125" cy="3416300"/>
          </a:xfrm>
          <a:solidFill>
            <a:srgbClr val="FFFFFF"/>
          </a:solidFill>
          <a:ln/>
        </p:spPr>
      </p:sp>
      <p:sp>
        <p:nvSpPr>
          <p:cNvPr id="58368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We include acquisitions made during 2013 in capital expenditures, but this is a volatile item. </a:t>
            </a: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ChangeArrowheads="1"/>
          </p:cNvSpPr>
          <p:nvPr>
            <p:ph type="sldImg"/>
          </p:nvPr>
        </p:nvSpPr>
        <p:spPr>
          <a:xfrm>
            <a:off x="1150938" y="692150"/>
            <a:ext cx="4556125" cy="3416300"/>
          </a:xfrm>
          <a:solidFill>
            <a:srgbClr val="FFFFFF"/>
          </a:solidFill>
          <a:ln/>
        </p:spPr>
      </p:sp>
      <p:sp>
        <p:nvSpPr>
          <p:cNvPr id="58573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Recaps what we stated when we talked about investment analysis. </a:t>
            </a: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ChangeArrowheads="1"/>
          </p:cNvSpPr>
          <p:nvPr>
            <p:ph type="sldImg"/>
          </p:nvPr>
        </p:nvSpPr>
        <p:spPr>
          <a:xfrm>
            <a:off x="1150938" y="692150"/>
            <a:ext cx="4556125" cy="3416300"/>
          </a:xfrm>
          <a:solidFill>
            <a:srgbClr val="FFFFFF"/>
          </a:solidFill>
          <a:ln/>
        </p:spPr>
      </p:sp>
      <p:sp>
        <p:nvSpPr>
          <p:cNvPr id="58777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one point we do know for Disney…</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ChangeArrowheads="1"/>
          </p:cNvSpPr>
          <p:nvPr>
            <p:ph type="sldImg"/>
          </p:nvPr>
        </p:nvSpPr>
        <p:spPr>
          <a:xfrm>
            <a:off x="1150938" y="692150"/>
            <a:ext cx="4556125" cy="3416300"/>
          </a:xfrm>
          <a:solidFill>
            <a:srgbClr val="FFFFFF"/>
          </a:solidFill>
          <a:ln/>
        </p:spPr>
      </p:sp>
      <p:sp>
        <p:nvSpPr>
          <p:cNvPr id="58982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the case of Disney, the debt ratio is the number that changes the most. If Disney’s beta &amp; cost of debt had been much higher or lower than that of a mature firm, those would have changed as well.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For evolving firms, with rapidly changing growth rates, the beta, the cost of debt and the debt ratio can all change over time as the firm matures.</a:t>
            </a: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Rectangle 2"/>
          <p:cNvSpPr>
            <a:spLocks noChangeArrowheads="1"/>
          </p:cNvSpPr>
          <p:nvPr>
            <p:ph type="sldImg"/>
          </p:nvPr>
        </p:nvSpPr>
        <p:spPr>
          <a:xfrm>
            <a:off x="1150938" y="692150"/>
            <a:ext cx="4556125" cy="3416300"/>
          </a:xfrm>
          <a:solidFill>
            <a:srgbClr val="FFFFFF"/>
          </a:solidFill>
          <a:ln/>
        </p:spPr>
      </p:sp>
      <p:sp>
        <p:nvSpPr>
          <p:cNvPr id="591874"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Note that the approaches are similar, with the only difference being in how we define how much the firm reinvests and how well it reinvests.</a:t>
            </a: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ChangeArrowheads="1"/>
          </p:cNvSpPr>
          <p:nvPr>
            <p:ph type="sldImg"/>
          </p:nvPr>
        </p:nvSpPr>
        <p:spPr>
          <a:xfrm>
            <a:off x="1150938" y="692150"/>
            <a:ext cx="4556125" cy="3416300"/>
          </a:xfrm>
          <a:solidFill>
            <a:srgbClr val="FFFFFF"/>
          </a:solidFill>
          <a:ln/>
        </p:spPr>
      </p:sp>
      <p:sp>
        <p:nvSpPr>
          <p:cNvPr id="593922" name="Rectangle 3"/>
          <p:cNvSpPr>
            <a:spLocks noChangeArrowheads="1"/>
          </p:cNvSpPr>
          <p:nvPr>
            <p:ph type="body" idx="1"/>
          </p:nvPr>
        </p:nvSpPr>
        <p:spPr>
          <a:solidFill>
            <a:srgbClr val="FFFFFF"/>
          </a:solidFill>
          <a:ln>
            <a:solidFill>
              <a:srgbClr val="000000"/>
            </a:solidFill>
          </a:ln>
        </p:spPr>
        <p:txBody>
          <a:bodyPr/>
          <a:lstStyle/>
          <a:p>
            <a:pPr lvl="1"/>
            <a:r>
              <a:rPr lang="en-US">
                <a:latin typeface="Times" charset="0"/>
                <a:ea typeface="ＭＳ Ｐゴシック" charset="0"/>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atin typeface="Times New Roman" charset="0"/>
              <a:ea typeface="ＭＳ Ｐゴシック" charset="0"/>
            </a:endParaRP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Rectangle 2"/>
          <p:cNvSpPr>
            <a:spLocks noChangeArrowheads="1"/>
          </p:cNvSpPr>
          <p:nvPr>
            <p:ph type="sldImg"/>
          </p:nvPr>
        </p:nvSpPr>
        <p:spPr>
          <a:xfrm>
            <a:off x="1150938" y="692150"/>
            <a:ext cx="4556125" cy="3416300"/>
          </a:xfrm>
          <a:solidFill>
            <a:srgbClr val="FFFFFF"/>
          </a:solidFill>
          <a:ln/>
        </p:spPr>
      </p:sp>
      <p:sp>
        <p:nvSpPr>
          <p:cNvPr id="59597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infinite lives. Since we cannot estimate cash flows forever, we assume a constant growth rate forever as a way of closing off the valuation.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very commonly used variant is to use a multiple of the terminal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earnings. This brings an element of relative valuation into the analysis. In a pure DCF model, the terminal value has to be estimated with a  stable growth rate.</a:t>
            </a:r>
            <a:endParaRPr lang="en-US">
              <a:latin typeface="Times" charset="0"/>
              <a:ea typeface="ＭＳ Ｐゴシック" charset="0"/>
              <a:cs typeface="ＭＳ Ｐゴシック" charset="0"/>
            </a:endParaRP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ChangeArrowheads="1"/>
          </p:cNvSpPr>
          <p:nvPr>
            <p:ph type="sldImg"/>
          </p:nvPr>
        </p:nvSpPr>
        <p:spPr>
          <a:xfrm>
            <a:off x="1150938" y="692150"/>
            <a:ext cx="4556125" cy="3416300"/>
          </a:xfrm>
          <a:solidFill>
            <a:srgbClr val="FFFFFF"/>
          </a:solidFill>
          <a:ln/>
        </p:spPr>
      </p:sp>
      <p:sp>
        <p:nvSpPr>
          <p:cNvPr id="59801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This is the shakiest area of valuation. The high growth period should be a function of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capacity to earn excess returns and erect and maintain barriers to entry. This is where corporate strategy meets corporate valuation.</a:t>
            </a:r>
            <a:endParaRPr lang="en-US">
              <a:latin typeface="Times" charset="0"/>
              <a:ea typeface="ＭＳ Ｐゴシック" charset="0"/>
              <a:cs typeface="ＭＳ Ｐゴシック" charset="0"/>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Rectangle 2"/>
          <p:cNvSpPr>
            <a:spLocks noChangeArrowheads="1"/>
          </p:cNvSpPr>
          <p:nvPr>
            <p:ph type="sldImg"/>
          </p:nvPr>
        </p:nvSpPr>
        <p:spPr>
          <a:xfrm>
            <a:off x="1150938" y="692150"/>
            <a:ext cx="4556125" cy="3416300"/>
          </a:xfrm>
          <a:solidFill>
            <a:srgbClr val="FFFFFF"/>
          </a:solidFill>
          <a:ln/>
        </p:spPr>
      </p:sp>
      <p:sp>
        <p:nvSpPr>
          <p:cNvPr id="600066"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Disney moves into stable growth, it should exhibit the characteristics of stable growth firms. If you want to be conservative in your estimates, you could set the return on capital = cost of capital in stable growth.</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riskfree rate is a useful proxy for the nominal growth rate in the economy.</a:t>
            </a:r>
          </a:p>
          <a:p>
            <a:r>
              <a:rPr lang="en-US">
                <a:latin typeface="Times" charset="0"/>
                <a:ea typeface="ＭＳ Ｐゴシック" charset="0"/>
                <a:cs typeface="ＭＳ Ｐゴシック" charset="0"/>
              </a:rPr>
              <a:t>Riskfree rate = Expected inflation + Expected real interest rate</a:t>
            </a:r>
          </a:p>
          <a:p>
            <a:r>
              <a:rPr lang="en-US">
                <a:latin typeface="Times" charset="0"/>
                <a:ea typeface="ＭＳ Ｐゴシック" charset="0"/>
                <a:cs typeface="ＭＳ Ｐゴシック" charset="0"/>
              </a:rPr>
              <a:t>Nominal growth rate in economy = Expected inflation + Expected real growth rate</a:t>
            </a:r>
          </a:p>
          <a:p>
            <a:r>
              <a:rPr lang="en-US">
                <a:latin typeface="Times" charset="0"/>
                <a:ea typeface="ＭＳ Ｐゴシック" charset="0"/>
                <a:cs typeface="ＭＳ Ｐゴシック" charset="0"/>
              </a:rPr>
              <a:t>In the long term, expected real growth rate should converge on the expected real interest rate</a:t>
            </a: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Slide Image Placeholder 1"/>
          <p:cNvSpPr>
            <a:spLocks noGrp="1" noRot="1" noChangeAspect="1"/>
          </p:cNvSpPr>
          <p:nvPr>
            <p:ph type="sldImg"/>
          </p:nvPr>
        </p:nvSpPr>
        <p:spPr>
          <a:xfrm>
            <a:off x="1150938" y="692150"/>
            <a:ext cx="4556125" cy="3416300"/>
          </a:xfrm>
          <a:ln/>
        </p:spPr>
      </p:sp>
      <p:sp>
        <p:nvSpPr>
          <p:cNvPr id="602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1" name="Rectangle 2"/>
          <p:cNvSpPr>
            <a:spLocks noChangeArrowheads="1"/>
          </p:cNvSpPr>
          <p:nvPr>
            <p:ph type="sldImg"/>
          </p:nvPr>
        </p:nvSpPr>
        <p:spPr>
          <a:xfrm>
            <a:off x="1150938" y="692150"/>
            <a:ext cx="4556125" cy="3416300"/>
          </a:xfrm>
          <a:solidFill>
            <a:srgbClr val="FFFFFF"/>
          </a:solidFill>
          <a:ln/>
        </p:spPr>
      </p:sp>
      <p:sp>
        <p:nvSpPr>
          <p:cNvPr id="604162"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transition period is used as a phase where the inputs from the high growth period can be adjusted towards stable growth levels (which reflect industry or market averages). </a:t>
            </a:r>
          </a:p>
          <a:p>
            <a:r>
              <a:rPr lang="en-US">
                <a:latin typeface="Times" charset="0"/>
                <a:ea typeface="ＭＳ Ｐゴシック" charset="0"/>
                <a:cs typeface="ＭＳ Ｐゴシック" charset="0"/>
              </a:rPr>
              <a:t>Note that we estimate reinvestment needs using the expected growth rate and the return on capital.</a:t>
            </a:r>
          </a:p>
          <a:p>
            <a:r>
              <a:rPr lang="en-US">
                <a:latin typeface="Times" charset="0"/>
                <a:ea typeface="ＭＳ Ｐゴシック" charset="0"/>
                <a:cs typeface="ＭＳ Ｐゴシック" charset="0"/>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atin typeface="Times" charset="0"/>
                <a:ea typeface="ＭＳ Ｐゴシック" charset="0"/>
                <a:cs typeface="ＭＳ Ｐゴシック" charset="0"/>
              </a:rPr>
              <a:t>The leverage is pushed up to 20%, which is well below the optimal that we computed earlier, because current management seems intent on paying down debt.</a:t>
            </a:r>
          </a:p>
          <a:p>
            <a:endParaRPr lang="en-US">
              <a:latin typeface="Times" charset="0"/>
              <a:ea typeface="ＭＳ Ｐゴシック" charset="0"/>
              <a:cs typeface="ＭＳ Ｐゴシック" charset="0"/>
            </a:endParaRP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09" name="Rectangle 2"/>
          <p:cNvSpPr>
            <a:spLocks noChangeArrowheads="1" noTextEdit="1"/>
          </p:cNvSpPr>
          <p:nvPr>
            <p:ph type="sldImg"/>
          </p:nvPr>
        </p:nvSpPr>
        <p:spPr>
          <a:xfrm>
            <a:off x="1150938" y="692150"/>
            <a:ext cx="4556125" cy="3416300"/>
          </a:xfrm>
          <a:solidFill>
            <a:srgbClr val="FFFFFF"/>
          </a:solidFill>
          <a:ln/>
        </p:spPr>
      </p:sp>
      <p:sp>
        <p:nvSpPr>
          <p:cNvPr id="606210"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Brings it all together. Stock looks slightly over valued… or maybe the valuation is wrong… </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equity options is the value of management options, valued using an option pricing model, and adjusted for taxes.</a:t>
            </a: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7" name="Rectangle 2"/>
          <p:cNvSpPr>
            <a:spLocks noChangeArrowheads="1" noTextEdit="1"/>
          </p:cNvSpPr>
          <p:nvPr>
            <p:ph type="sldImg"/>
          </p:nvPr>
        </p:nvSpPr>
        <p:spPr>
          <a:xfrm>
            <a:off x="1150938" y="692150"/>
            <a:ext cx="4556125" cy="3416300"/>
          </a:xfrm>
          <a:solidFill>
            <a:srgbClr val="FFFFFF"/>
          </a:solidFill>
          <a:ln/>
        </p:spPr>
      </p:sp>
      <p:sp>
        <p:nvSpPr>
          <p:cNvPr id="608258" name="Rectangle 3"/>
          <p:cNvSpPr>
            <a:spLocks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Shows the link between our valuation and the earlier corporate financial analysis.</a:t>
            </a: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5" name="Slide Image Placeholder 1"/>
          <p:cNvSpPr>
            <a:spLocks noGrp="1" noRot="1" noChangeAspect="1"/>
          </p:cNvSpPr>
          <p:nvPr>
            <p:ph type="sldImg"/>
          </p:nvPr>
        </p:nvSpPr>
        <p:spPr>
          <a:xfrm>
            <a:off x="1150938" y="692150"/>
            <a:ext cx="4556125" cy="3416300"/>
          </a:xfrm>
          <a:ln/>
        </p:spPr>
      </p:sp>
      <p:sp>
        <p:nvSpPr>
          <p:cNvPr id="610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change value, you have to take actions that affect one of four inputs:</a:t>
            </a:r>
          </a:p>
          <a:p>
            <a:pPr>
              <a:buFontTx/>
              <a:buAutoNum type="alphaLcPeriod"/>
            </a:pPr>
            <a:r>
              <a:rPr lang="en-US">
                <a:latin typeface="Times" charset="0"/>
                <a:ea typeface="ＭＳ Ｐゴシック" charset="0"/>
                <a:cs typeface="ＭＳ Ｐゴシック" charset="0"/>
              </a:rPr>
              <a:t>Cash flows from existing assets</a:t>
            </a:r>
          </a:p>
          <a:p>
            <a:pPr>
              <a:buFontTx/>
              <a:buAutoNum type="alphaLcPeriod"/>
            </a:pPr>
            <a:r>
              <a:rPr lang="en-US">
                <a:latin typeface="Times" charset="0"/>
                <a:ea typeface="ＭＳ Ｐゴシック" charset="0"/>
                <a:cs typeface="ＭＳ Ｐゴシック" charset="0"/>
              </a:rPr>
              <a:t>Expected growth</a:t>
            </a:r>
          </a:p>
          <a:p>
            <a:pPr>
              <a:buFontTx/>
              <a:buAutoNum type="alphaLcPeriod"/>
            </a:pPr>
            <a:r>
              <a:rPr lang="en-US">
                <a:latin typeface="Times" charset="0"/>
                <a:ea typeface="ＭＳ Ｐゴシック" charset="0"/>
                <a:cs typeface="ＭＳ Ｐゴシック" charset="0"/>
              </a:rPr>
              <a:t>Cost of capital</a:t>
            </a:r>
          </a:p>
          <a:p>
            <a:pPr>
              <a:buFontTx/>
              <a:buAutoNum type="alphaLcPeriod"/>
            </a:pPr>
            <a:r>
              <a:rPr lang="en-US">
                <a:latin typeface="Times" charset="0"/>
                <a:ea typeface="ＭＳ Ｐゴシック" charset="0"/>
                <a:cs typeface="ＭＳ Ｐゴシック" charset="0"/>
              </a:rPr>
              <a:t>Length of the growth period</a:t>
            </a: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3" name="Slide Image Placeholder 1"/>
          <p:cNvSpPr>
            <a:spLocks noGrp="1" noRot="1" noChangeAspect="1"/>
          </p:cNvSpPr>
          <p:nvPr>
            <p:ph type="sldImg"/>
          </p:nvPr>
        </p:nvSpPr>
        <p:spPr>
          <a:xfrm>
            <a:off x="1150938" y="692150"/>
            <a:ext cx="4556125" cy="3416300"/>
          </a:xfrm>
          <a:ln/>
        </p:spPr>
      </p:sp>
      <p:sp>
        <p:nvSpPr>
          <p:cNvPr id="612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1"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As we begin, so we end.</a:t>
            </a:r>
          </a:p>
        </p:txBody>
      </p:sp>
      <p:sp>
        <p:nvSpPr>
          <p:cNvPr id="614402" name="Rectangle 3"/>
          <p:cNvSpPr>
            <a:spLocks noChangeArrowheads="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t>‹#›</a:t>
            </a:r>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BF356539-69BA-5B46-8C57-370332F2493F}" type="slidenum">
              <a:rPr lang="en-US"/>
              <a:pPr>
                <a:defRPr/>
              </a:pPr>
              <a:t>‹#›</a:t>
            </a:fld>
            <a:endParaRPr lang="en-US" dirty="0"/>
          </a:p>
        </p:txBody>
      </p:sp>
    </p:spTree>
    <p:extLst>
      <p:ext uri="{BB962C8B-B14F-4D97-AF65-F5344CB8AC3E}">
        <p14:creationId xmlns:p14="http://schemas.microsoft.com/office/powerpoint/2010/main" val="4022372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D93F4228-06EA-6946-A8E3-A0D0751B9BA7}" type="slidenum">
              <a:rPr lang="en-US" sz="1600" smtClean="0"/>
              <a:pPr>
                <a:defRPr/>
              </a:pPr>
              <a:t>‹#›</a:t>
            </a:fld>
            <a:endParaRPr 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7F5DB645-2B70-184F-9B05-AE342EA704DF}" type="slidenum">
              <a:rPr lang="en-US"/>
              <a:pPr>
                <a:defRPr/>
              </a:pPr>
              <a:t>‹#›</a:t>
            </a:fld>
            <a:endParaRPr lang="en-US" dirty="0"/>
          </a:p>
        </p:txBody>
      </p:sp>
    </p:spTree>
    <p:extLst>
      <p:ext uri="{BB962C8B-B14F-4D97-AF65-F5344CB8AC3E}">
        <p14:creationId xmlns:p14="http://schemas.microsoft.com/office/powerpoint/2010/main" val="323332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r>
              <a:rPr lang="en-US"/>
              <a:t>‹#›</a:t>
            </a:r>
            <a:endParaRPr lang="en-US" dirty="0"/>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2D3A2F07-78A4-4045-8190-AADD6AA57A06}"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816293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r>
              <a:rPr lang="en-US"/>
              <a:t>‹#›</a:t>
            </a:r>
            <a:endParaRPr lang="en-US" dirty="0"/>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DD90356A-7E46-BE4D-A5BB-A7AF2235A2A4}"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537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t>‹#›</a:t>
            </a:r>
            <a:endParaRPr lang="en-US" dirty="0"/>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721A331D-A781-1544-8574-B325D567EFBC}"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08402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423F743C-5241-FC45-8570-4E516D70E909}" type="slidenum">
              <a:rPr lang="en-US"/>
              <a:pPr>
                <a:defRPr/>
              </a:pPr>
              <a:t>‹#›</a:t>
            </a:fld>
            <a:endParaRPr lang="en-US" dirty="0"/>
          </a:p>
        </p:txBody>
      </p:sp>
    </p:spTree>
    <p:extLst>
      <p:ext uri="{BB962C8B-B14F-4D97-AF65-F5344CB8AC3E}">
        <p14:creationId xmlns:p14="http://schemas.microsoft.com/office/powerpoint/2010/main" val="379261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t>‹#›</a:t>
            </a:r>
            <a:endParaRPr lang="en-US" dirty="0"/>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7F7E8E23-F7D9-294D-8D03-7F5F8E82E691}" type="slidenum">
              <a:rPr lang="en-US"/>
              <a:pPr>
                <a:defRPr/>
              </a:pPr>
              <a:t>‹#›</a:t>
            </a:fld>
            <a:endParaRPr lang="en-US" dirty="0"/>
          </a:p>
        </p:txBody>
      </p:sp>
    </p:spTree>
    <p:extLst>
      <p:ext uri="{BB962C8B-B14F-4D97-AF65-F5344CB8AC3E}">
        <p14:creationId xmlns:p14="http://schemas.microsoft.com/office/powerpoint/2010/main" val="1545435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r>
              <a:rPr lang="en-US"/>
              <a:t>‹#›</a:t>
            </a:r>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660C80B8-C8EB-3045-A154-6B0A038D13EA}" type="slidenum">
              <a:rPr lang="en-US"/>
              <a:pPr>
                <a:defRPr/>
              </a:pPr>
              <a:t>‹#›</a:t>
            </a:fld>
            <a:endParaRPr lang="en-US" dirty="0"/>
          </a:p>
        </p:txBody>
      </p:sp>
    </p:spTree>
    <p:extLst>
      <p:ext uri="{BB962C8B-B14F-4D97-AF65-F5344CB8AC3E}">
        <p14:creationId xmlns:p14="http://schemas.microsoft.com/office/powerpoint/2010/main" val="77137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r>
              <a:rPr lang="en-US"/>
              <a:t>‹#›</a:t>
            </a: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82EF312B-5C61-D340-84E3-1BB6EBDFEE73}"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2303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t>‹#›</a:t>
            </a:r>
            <a:endParaRPr lang="en-US" dirty="0"/>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898EB8F3-64F1-BB46-BCE7-5384873336DA}"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16188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r>
              <a:rPr lang="en-US"/>
              <a:t>‹#›</a:t>
            </a:r>
            <a:endParaRPr lang="en-US" dirty="0"/>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50A56A73-BC57-8648-B146-30BD781C38CE}"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690874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5CCC079D-B954-5E44-A80C-DBE383537DDA}" type="slidenum">
              <a:rPr lang="en-US"/>
              <a:pPr>
                <a:defRPr/>
              </a:pPr>
              <a:t>‹#›</a:t>
            </a:fld>
            <a:endParaRPr lang="en-US" dirty="0"/>
          </a:p>
        </p:txBody>
      </p:sp>
    </p:spTree>
    <p:extLst>
      <p:ext uri="{BB962C8B-B14F-4D97-AF65-F5344CB8AC3E}">
        <p14:creationId xmlns:p14="http://schemas.microsoft.com/office/powerpoint/2010/main" val="4253518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smtClean="0"/>
          </a:p>
        </p:txBody>
      </p:sp>
    </p:spTree>
    <p:extLst>
      <p:ext uri="{BB962C8B-B14F-4D97-AF65-F5344CB8AC3E}">
        <p14:creationId xmlns:p14="http://schemas.microsoft.com/office/powerpoint/2010/main" val="3245936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1757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pPr>
              <a:defRPr/>
            </a:pPr>
            <a:r>
              <a:rPr lang="en-US"/>
              <a:t>‹#›</a:t>
            </a:r>
            <a:endParaRPr lang="en-US" dirty="0"/>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56590F82-8C1E-7F44-8883-63C371628679}"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4458" r:id="rId1"/>
    <p:sldLayoutId id="2147484459" r:id="rId2"/>
    <p:sldLayoutId id="2147484460" r:id="rId3"/>
    <p:sldLayoutId id="2147484461" r:id="rId4"/>
    <p:sldLayoutId id="2147484456" r:id="rId5"/>
    <p:sldLayoutId id="2147484462" r:id="rId6"/>
    <p:sldLayoutId id="2147484463" r:id="rId7"/>
    <p:sldLayoutId id="2147484464" r:id="rId8"/>
    <p:sldLayoutId id="2147484465" r:id="rId9"/>
    <p:sldLayoutId id="2147484457" r:id="rId10"/>
    <p:sldLayoutId id="2147484466" r:id="rId11"/>
    <p:sldLayoutId id="2147484467" r:id="rId12"/>
    <p:sldLayoutId id="2147484468" r:id="rId13"/>
    <p:sldLayoutId id="2147484469" r:id="rId14"/>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people.stern.nyu.edu/adamodar/New_Home_Page/triumdesc.html"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 TargetMode="External"/><Relationship Id="rId4" Type="http://schemas.openxmlformats.org/officeDocument/2006/relationships/image" Target="../media/image10.emf"/><Relationship Id="rId5" Type="http://schemas.openxmlformats.org/officeDocument/2006/relationships/hyperlink" Target="file://localhost/All%20My%20Stuff/TEACHING/TriumMBA/2012%20class/projworkbook.pptx" TargetMode="Externa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19.png"/><Relationship Id="rId7" Type="http://schemas.openxmlformats.org/officeDocument/2006/relationships/oleObject" Target="../embeddings/oleObject2.bin"/><Relationship Id="rId8" Type="http://schemas.openxmlformats.org/officeDocument/2006/relationships/package" Target="../embeddings/Microsoft_Word_Document2.docx"/><Relationship Id="rId9" Type="http://schemas.openxmlformats.org/officeDocument/2006/relationships/image" Target="../media/image20.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 TargetMode="External"/><Relationship Id="rId4" Type="http://schemas.openxmlformats.org/officeDocument/2006/relationships/hyperlink" Target="file://localhost/All%20My%20Stuff/TEACHING/TriumMBA/2014%20class/projworkbook2014.pptx" TargetMode="Externa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file://localhost/All%20My%20Stuff/TEACHING/TriumMBA/2012%20class/projworkbook.pptx"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3.bin"/><Relationship Id="rId5" Type="http://schemas.openxmlformats.org/officeDocument/2006/relationships/image" Target="../media/image2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1" Type="http://schemas.openxmlformats.org/officeDocument/2006/relationships/package" Target="../embeddings/Microsoft_Word_Document4.docx"/><Relationship Id="rId12" Type="http://schemas.openxmlformats.org/officeDocument/2006/relationships/image" Target="../media/image26.emf"/><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notesSlide" Target="../notesSlides/notesSlide47.xml"/><Relationship Id="rId4" Type="http://schemas.openxmlformats.org/officeDocument/2006/relationships/oleObject" Target="../embeddings/oleObject4.bin"/><Relationship Id="rId5" Type="http://schemas.openxmlformats.org/officeDocument/2006/relationships/package" Target="../embeddings/Microsoft_Word_Document3.docx"/><Relationship Id="rId6" Type="http://schemas.openxmlformats.org/officeDocument/2006/relationships/image" Target="../media/image24.png"/><Relationship Id="rId7" Type="http://schemas.openxmlformats.org/officeDocument/2006/relationships/oleObject" Target="../embeddings/oleObject5.bin"/><Relationship Id="rId8" Type="http://schemas.openxmlformats.org/officeDocument/2006/relationships/oleObject" Target="../embeddings/Microsoft_Equation1.bin"/><Relationship Id="rId9" Type="http://schemas.openxmlformats.org/officeDocument/2006/relationships/image" Target="../media/image25.emf"/><Relationship Id="rId10" Type="http://schemas.openxmlformats.org/officeDocument/2006/relationships/oleObject" Target="../embeddings/oleObject6.bin"/></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7.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4" Type="http://schemas.openxmlformats.org/officeDocument/2006/relationships/oleObject" Target="../embeddings/oleObject7.bin"/><Relationship Id="rId5" Type="http://schemas.openxmlformats.org/officeDocument/2006/relationships/package" Target="../embeddings/Microsoft_Word_Document5.docx"/><Relationship Id="rId6" Type="http://schemas.openxmlformats.org/officeDocument/2006/relationships/image" Target="../media/image2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2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1.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chart" Target="../charts/char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29.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file://localhost/All%20My%20Stuff/Home%20Page%202002/pc/capstru.xls"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32.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file://localhost/All%20My%20Stuff/TEACHING/TriumMBA/2012%20class/projworkbook.pptx"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34.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oleObject" Target="../embeddings/oleObject8.bin"/><Relationship Id="rId5" Type="http://schemas.openxmlformats.org/officeDocument/2006/relationships/package" Target="../embeddings/Microsoft_Word_Document6.docx"/><Relationship Id="rId6" Type="http://schemas.openxmlformats.org/officeDocument/2006/relationships/image" Target="../media/image35.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4" Type="http://schemas.openxmlformats.org/officeDocument/2006/relationships/oleObject" Target="../embeddings/oleObject9.bin"/><Relationship Id="rId5" Type="http://schemas.openxmlformats.org/officeDocument/2006/relationships/package" Target="../embeddings/Microsoft_Word_Document7.docx"/><Relationship Id="rId6" Type="http://schemas.openxmlformats.org/officeDocument/2006/relationships/image" Target="../media/image36.png"/><Relationship Id="rId7" Type="http://schemas.openxmlformats.org/officeDocument/2006/relationships/oleObject" Target="../embeddings/oleObject10.bin"/><Relationship Id="rId8" Type="http://schemas.openxmlformats.org/officeDocument/2006/relationships/package" Target="../embeddings/Microsoft_Word_Document8.docx"/><Relationship Id="rId9" Type="http://schemas.openxmlformats.org/officeDocument/2006/relationships/image" Target="../media/image37.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38.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4" Type="http://schemas.openxmlformats.org/officeDocument/2006/relationships/oleObject" Target="../embeddings/oleObject11.bin"/><Relationship Id="rId5" Type="http://schemas.openxmlformats.org/officeDocument/2006/relationships/package" Target="../embeddings/Microsoft_Word_Document9.docx"/><Relationship Id="rId6" Type="http://schemas.openxmlformats.org/officeDocument/2006/relationships/image" Target="../media/image39.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40.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4" Type="http://schemas.openxmlformats.org/officeDocument/2006/relationships/oleObject" Target="../embeddings/oleObject12.bin"/><Relationship Id="rId5" Type="http://schemas.openxmlformats.org/officeDocument/2006/relationships/oleObject" Target="../embeddings/Microsoft_Equation2.bin"/><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4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42.emf"/></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4" Type="http://schemas.openxmlformats.org/officeDocument/2006/relationships/oleObject" Target="../embeddings/oleObject13.bin"/><Relationship Id="rId5" Type="http://schemas.openxmlformats.org/officeDocument/2006/relationships/package" Target="../embeddings/Microsoft_Word_Document10.docx"/><Relationship Id="rId6" Type="http://schemas.openxmlformats.org/officeDocument/2006/relationships/image" Target="../media/image43.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4" Type="http://schemas.openxmlformats.org/officeDocument/2006/relationships/oleObject" Target="../embeddings/oleObject14.bin"/><Relationship Id="rId5" Type="http://schemas.openxmlformats.org/officeDocument/2006/relationships/package" Target="../embeddings/Microsoft_Word_Document11.docx"/><Relationship Id="rId6" Type="http://schemas.openxmlformats.org/officeDocument/2006/relationships/image" Target="../media/image44.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oleObject" Target="../embeddings/oleObject15.bin"/><Relationship Id="rId5" Type="http://schemas.openxmlformats.org/officeDocument/2006/relationships/package" Target="../embeddings/Microsoft_Word_Document12.docx"/><Relationship Id="rId6" Type="http://schemas.openxmlformats.org/officeDocument/2006/relationships/image" Target="../media/image45.emf"/><Relationship Id="rId7" Type="http://schemas.openxmlformats.org/officeDocument/2006/relationships/oleObject" Target="../embeddings/oleObject16.bin"/><Relationship Id="rId8" Type="http://schemas.openxmlformats.org/officeDocument/2006/relationships/package" Target="../embeddings/Microsoft_Word_Document13.docx"/><Relationship Id="rId9" Type="http://schemas.openxmlformats.org/officeDocument/2006/relationships/image" Target="../media/image46.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4" Type="http://schemas.openxmlformats.org/officeDocument/2006/relationships/oleObject" Target="../embeddings/oleObject17.bin"/><Relationship Id="rId5" Type="http://schemas.openxmlformats.org/officeDocument/2006/relationships/oleObject" Target="../embeddings/Microsoft_Equation3.bin"/><Relationship Id="rId6" Type="http://schemas.openxmlformats.org/officeDocument/2006/relationships/image" Target="../media/image47.emf"/><Relationship Id="rId7" Type="http://schemas.openxmlformats.org/officeDocument/2006/relationships/oleObject" Target="../embeddings/oleObject18.bin"/><Relationship Id="rId8" Type="http://schemas.openxmlformats.org/officeDocument/2006/relationships/package" Target="../embeddings/Microsoft_Word_Document14.docx"/><Relationship Id="rId9" Type="http://schemas.openxmlformats.org/officeDocument/2006/relationships/image" Target="../media/image48.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4" Type="http://schemas.openxmlformats.org/officeDocument/2006/relationships/oleObject" Target="../embeddings/oleObject19.bin"/><Relationship Id="rId5" Type="http://schemas.openxmlformats.org/officeDocument/2006/relationships/package" Target="../embeddings/Microsoft_Word_Document15.docx"/><Relationship Id="rId6" Type="http://schemas.openxmlformats.org/officeDocument/2006/relationships/image" Target="../media/image49.png"/><Relationship Id="rId7" Type="http://schemas.openxmlformats.org/officeDocument/2006/relationships/oleObject" Target="../embeddings/oleObject20.bin"/><Relationship Id="rId8" Type="http://schemas.openxmlformats.org/officeDocument/2006/relationships/package" Target="../embeddings/Microsoft_Word_Document16.docx"/><Relationship Id="rId9" Type="http://schemas.openxmlformats.org/officeDocument/2006/relationships/image" Target="../media/image50.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5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oleObject" Target="../embeddings/oleObject21.bin"/><Relationship Id="rId5" Type="http://schemas.openxmlformats.org/officeDocument/2006/relationships/oleObject" Target="../embeddings/Microsoft_Equation4.bin"/><Relationship Id="rId6" Type="http://schemas.openxmlformats.org/officeDocument/2006/relationships/image" Target="../media/image52.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hyperlink" Target="file://localhost/All%20My%20Stuff/TEACHING/TriumMBA/2012%20class/projworkbook.pptx"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7.xml"/><Relationship Id="rId4" Type="http://schemas.openxmlformats.org/officeDocument/2006/relationships/oleObject" Target="../embeddings/oleObject22.bin"/><Relationship Id="rId5" Type="http://schemas.openxmlformats.org/officeDocument/2006/relationships/package" Target="../embeddings/Microsoft_Word_Document17.docx"/><Relationship Id="rId6" Type="http://schemas.openxmlformats.org/officeDocument/2006/relationships/image" Target="../media/image53.emf"/><Relationship Id="rId7" Type="http://schemas.openxmlformats.org/officeDocument/2006/relationships/oleObject" Target="../embeddings/oleObject23.bin"/><Relationship Id="rId8" Type="http://schemas.openxmlformats.org/officeDocument/2006/relationships/package" Target="../embeddings/Microsoft_Word_Document18.docx"/><Relationship Id="rId9" Type="http://schemas.openxmlformats.org/officeDocument/2006/relationships/image" Target="../media/image54.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8.xml"/><Relationship Id="rId4" Type="http://schemas.openxmlformats.org/officeDocument/2006/relationships/oleObject" Target="../embeddings/oleObject24.bin"/><Relationship Id="rId5" Type="http://schemas.openxmlformats.org/officeDocument/2006/relationships/package" Target="../embeddings/Microsoft_Word_Document19.docx"/><Relationship Id="rId6" Type="http://schemas.openxmlformats.org/officeDocument/2006/relationships/image" Target="../media/image55.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9.xml"/><Relationship Id="rId4" Type="http://schemas.openxmlformats.org/officeDocument/2006/relationships/oleObject" Target="../embeddings/oleObject25.bin"/><Relationship Id="rId5" Type="http://schemas.openxmlformats.org/officeDocument/2006/relationships/package" Target="../embeddings/Microsoft_Word_Document20.docx"/><Relationship Id="rId6" Type="http://schemas.openxmlformats.org/officeDocument/2006/relationships/image" Target="../media/image56.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oleObject" Target="../embeddings/oleObject26.bin"/><Relationship Id="rId5" Type="http://schemas.openxmlformats.org/officeDocument/2006/relationships/package" Target="../embeddings/Microsoft_Word_Document21.docx"/><Relationship Id="rId6" Type="http://schemas.openxmlformats.org/officeDocument/2006/relationships/image" Target="../media/image57.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hyperlink" Target="file://localhost/All%20My%20Stuff/TEACHING/TriumMBA/2012%20class/projworkbook.pptx"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5.xml"/><Relationship Id="rId4" Type="http://schemas.openxmlformats.org/officeDocument/2006/relationships/oleObject" Target="../embeddings/oleObject27.bin"/><Relationship Id="rId5" Type="http://schemas.openxmlformats.org/officeDocument/2006/relationships/oleObject" Target="../embeddings/Microsoft_Equation5.bin"/><Relationship Id="rId6" Type="http://schemas.openxmlformats.org/officeDocument/2006/relationships/image" Target="../media/image58.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6.xml"/><Relationship Id="rId4" Type="http://schemas.openxmlformats.org/officeDocument/2006/relationships/oleObject" Target="../embeddings/oleObject28.bin"/><Relationship Id="rId5" Type="http://schemas.openxmlformats.org/officeDocument/2006/relationships/package" Target="../embeddings/Microsoft_Word_Document22.docx"/><Relationship Id="rId6" Type="http://schemas.openxmlformats.org/officeDocument/2006/relationships/image" Target="../media/image59.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hyperlink" Target="file://localhost/All%20My%20Stuff/TEACHING/TriumMBA/2012%20class/projworkbook.pptx"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9.xml"/><Relationship Id="rId4" Type="http://schemas.openxmlformats.org/officeDocument/2006/relationships/oleObject" Target="../embeddings/oleObject29.bin"/><Relationship Id="rId5" Type="http://schemas.openxmlformats.org/officeDocument/2006/relationships/package" Target="../embeddings/Microsoft_Word_Document23.docx"/><Relationship Id="rId6" Type="http://schemas.openxmlformats.org/officeDocument/2006/relationships/image" Target="../media/image60.emf"/><Relationship Id="rId7" Type="http://schemas.openxmlformats.org/officeDocument/2006/relationships/oleObject" Target="../embeddings/oleObject30.bin"/><Relationship Id="rId8" Type="http://schemas.openxmlformats.org/officeDocument/2006/relationships/package" Target="../embeddings/Microsoft_Word_Document24.docx"/><Relationship Id="rId9" Type="http://schemas.openxmlformats.org/officeDocument/2006/relationships/image" Target="../media/image61.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20.xml"/><Relationship Id="rId4" Type="http://schemas.openxmlformats.org/officeDocument/2006/relationships/oleObject" Target="../embeddings/oleObject31.bin"/><Relationship Id="rId5" Type="http://schemas.openxmlformats.org/officeDocument/2006/relationships/package" Target="../embeddings/Microsoft_Word_Document25.docx"/><Relationship Id="rId6" Type="http://schemas.openxmlformats.org/officeDocument/2006/relationships/image" Target="../media/image62.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63.e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64.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30.xml"/><Relationship Id="rId4" Type="http://schemas.openxmlformats.org/officeDocument/2006/relationships/oleObject" Target="../embeddings/oleObject32.bin"/><Relationship Id="rId5" Type="http://schemas.openxmlformats.org/officeDocument/2006/relationships/package" Target="../embeddings/Microsoft_Word_Document26.docx"/><Relationship Id="rId6" Type="http://schemas.openxmlformats.org/officeDocument/2006/relationships/image" Target="../media/image65.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31.xml"/><Relationship Id="rId4" Type="http://schemas.openxmlformats.org/officeDocument/2006/relationships/oleObject" Target="../embeddings/oleObject33.bin"/><Relationship Id="rId5" Type="http://schemas.openxmlformats.org/officeDocument/2006/relationships/package" Target="../embeddings/Microsoft_Word_Document27.docx"/><Relationship Id="rId6" Type="http://schemas.openxmlformats.org/officeDocument/2006/relationships/image" Target="../media/image66.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image" Target="../media/image68.emf"/><Relationship Id="rId5" Type="http://schemas.openxmlformats.org/officeDocument/2006/relationships/oleObject" Target="../embeddings/oleObject34.bin"/><Relationship Id="rId6" Type="http://schemas.openxmlformats.org/officeDocument/2006/relationships/package" Target="../embeddings/Microsoft_Word_Document28.docx"/><Relationship Id="rId7" Type="http://schemas.openxmlformats.org/officeDocument/2006/relationships/image" Target="../media/image67.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7.xml"/><Relationship Id="rId4" Type="http://schemas.openxmlformats.org/officeDocument/2006/relationships/oleObject" Target="../embeddings/oleObject35.bin"/><Relationship Id="rId5" Type="http://schemas.openxmlformats.org/officeDocument/2006/relationships/package" Target="../embeddings/Microsoft_Word_Document29.docx"/><Relationship Id="rId6" Type="http://schemas.openxmlformats.org/officeDocument/2006/relationships/image" Target="../media/image69.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hyperlink" Target="file://localhost/All%20My%20Stuff/TEACHING/TriumMBA/2012%20class/projworkbook.pptx"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70.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2.xml"/><Relationship Id="rId4" Type="http://schemas.openxmlformats.org/officeDocument/2006/relationships/oleObject" Target="../embeddings/oleObject36.bin"/><Relationship Id="rId5" Type="http://schemas.openxmlformats.org/officeDocument/2006/relationships/image" Target="../media/image71.emf"/><Relationship Id="rId6" Type="http://schemas.openxmlformats.org/officeDocument/2006/relationships/oleObject" Target="../embeddings/oleObject37.bin"/><Relationship Id="rId7" Type="http://schemas.openxmlformats.org/officeDocument/2006/relationships/image" Target="../media/image72.emf"/><Relationship Id="rId8" Type="http://schemas.openxmlformats.org/officeDocument/2006/relationships/oleObject" Target="../embeddings/oleObject38.bin"/><Relationship Id="rId9" Type="http://schemas.openxmlformats.org/officeDocument/2006/relationships/image" Target="../media/image73.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74.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chart" Target="../charts/char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image" Target="../media/image75.png"/></Relationships>
</file>

<file path=ppt/slides/_rels/slide155.xml.rels><?xml version="1.0" encoding="UTF-8" standalone="yes"?>
<Relationships xmlns="http://schemas.openxmlformats.org/package/2006/relationships"><Relationship Id="rId3" Type="http://schemas.openxmlformats.org/officeDocument/2006/relationships/image" Target="../media/image76.emf"/><Relationship Id="rId4" Type="http://schemas.openxmlformats.org/officeDocument/2006/relationships/image" Target="../media/image77.emf"/><Relationship Id="rId5" Type="http://schemas.openxmlformats.org/officeDocument/2006/relationships/image" Target="../media/image78.emf"/><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79.e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 Id="rId3" Type="http://schemas.openxmlformats.org/officeDocument/2006/relationships/image" Target="../media/image80.emf"/></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image" Target="../media/image81.emf"/></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 Id="rId3" Type="http://schemas.openxmlformats.org/officeDocument/2006/relationships/image" Target="../media/image82.emf"/></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oleObject" Target="file:///\\localhost\All%20My%20Stuff\Home%20Page%202002\pptfiles\acf4E\!OLE_LINK4" TargetMode="External"/><Relationship Id="rId5" Type="http://schemas.openxmlformats.org/officeDocument/2006/relationships/image" Target="../media/image83.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oleObject" Target="../embeddings/oleObject39.bin"/><Relationship Id="rId5" Type="http://schemas.openxmlformats.org/officeDocument/2006/relationships/package" Target="../embeddings/Microsoft_Word_Document30.docx"/><Relationship Id="rId6" Type="http://schemas.openxmlformats.org/officeDocument/2006/relationships/image" Target="../media/image84.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 Id="rId3" Type="http://schemas.openxmlformats.org/officeDocument/2006/relationships/image" Target="../media/image85.emf"/></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 Id="rId3" Type="http://schemas.openxmlformats.org/officeDocument/2006/relationships/image" Target="../media/image86.png"/></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7.xml"/><Relationship Id="rId4" Type="http://schemas.openxmlformats.org/officeDocument/2006/relationships/oleObject" Target="../embeddings/oleObject40.bin"/><Relationship Id="rId5" Type="http://schemas.openxmlformats.org/officeDocument/2006/relationships/package" Target="../embeddings/Microsoft_Word_Document31.docx"/><Relationship Id="rId6" Type="http://schemas.openxmlformats.org/officeDocument/2006/relationships/image" Target="../media/image87.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73.xml"/><Relationship Id="rId4" Type="http://schemas.openxmlformats.org/officeDocument/2006/relationships/image" Target="../media/image89.png"/><Relationship Id="rId5" Type="http://schemas.openxmlformats.org/officeDocument/2006/relationships/oleObject" Target="../embeddings/oleObject41.bin"/><Relationship Id="rId6" Type="http://schemas.openxmlformats.org/officeDocument/2006/relationships/image" Target="../media/image88.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 Id="rId3" Type="http://schemas.openxmlformats.org/officeDocument/2006/relationships/image" Target="../media/image90.png"/></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5.xml"/><Relationship Id="rId4" Type="http://schemas.openxmlformats.org/officeDocument/2006/relationships/oleObject" Target="../embeddings/oleObject42.bin"/><Relationship Id="rId5" Type="http://schemas.openxmlformats.org/officeDocument/2006/relationships/package" Target="../embeddings/Microsoft_Word_Document32.docx"/><Relationship Id="rId6" Type="http://schemas.openxmlformats.org/officeDocument/2006/relationships/image" Target="../media/image91.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 Id="rId3" Type="http://schemas.openxmlformats.org/officeDocument/2006/relationships/image" Target="../media/image92.png"/></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9.xml"/><Relationship Id="rId4" Type="http://schemas.openxmlformats.org/officeDocument/2006/relationships/oleObject" Target="../embeddings/oleObject43.bin"/><Relationship Id="rId5" Type="http://schemas.openxmlformats.org/officeDocument/2006/relationships/package" Target="../embeddings/Microsoft_Word_Document33.docx"/><Relationship Id="rId6" Type="http://schemas.openxmlformats.org/officeDocument/2006/relationships/image" Target="../media/image93.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82.xml"/><Relationship Id="rId4" Type="http://schemas.openxmlformats.org/officeDocument/2006/relationships/oleObject" Target="../embeddings/oleObject44.bin"/><Relationship Id="rId5" Type="http://schemas.openxmlformats.org/officeDocument/2006/relationships/package" Target="../embeddings/Microsoft_Word_Document34.docx"/><Relationship Id="rId6" Type="http://schemas.openxmlformats.org/officeDocument/2006/relationships/image" Target="../media/image94.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83.xml"/><Relationship Id="rId4" Type="http://schemas.openxmlformats.org/officeDocument/2006/relationships/oleObject" Target="../embeddings/oleObject45.bin"/><Relationship Id="rId5" Type="http://schemas.openxmlformats.org/officeDocument/2006/relationships/package" Target="../embeddings/Microsoft_Word_Document35.docx"/><Relationship Id="rId6" Type="http://schemas.openxmlformats.org/officeDocument/2006/relationships/image" Target="../media/image96.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85.xml"/><Relationship Id="rId4" Type="http://schemas.openxmlformats.org/officeDocument/2006/relationships/oleObject" Target="../embeddings/oleObject46.bin"/><Relationship Id="rId5" Type="http://schemas.openxmlformats.org/officeDocument/2006/relationships/package" Target="../embeddings/Microsoft_Word_Document36.docx"/><Relationship Id="rId6" Type="http://schemas.openxmlformats.org/officeDocument/2006/relationships/image" Target="../media/image97.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 Id="rId3" Type="http://schemas.openxmlformats.org/officeDocument/2006/relationships/image" Target="../media/image98.emf"/></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87.xml"/><Relationship Id="rId4" Type="http://schemas.openxmlformats.org/officeDocument/2006/relationships/oleObject" Target="../embeddings/oleObject47.bin"/><Relationship Id="rId5" Type="http://schemas.openxmlformats.org/officeDocument/2006/relationships/oleObject" Target="../embeddings/Microsoft_Excel_Chart6.xls"/><Relationship Id="rId6" Type="http://schemas.openxmlformats.org/officeDocument/2006/relationships/image" Target="../media/image100.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9.xml"/><Relationship Id="rId4" Type="http://schemas.openxmlformats.org/officeDocument/2006/relationships/oleObject" Target="../embeddings/oleObject48.bin"/><Relationship Id="rId5" Type="http://schemas.openxmlformats.org/officeDocument/2006/relationships/oleObject" Target="../embeddings/Microsoft_Equation7.bin"/><Relationship Id="rId6" Type="http://schemas.openxmlformats.org/officeDocument/2006/relationships/image" Target="../media/image101.emf"/><Relationship Id="rId7" Type="http://schemas.openxmlformats.org/officeDocument/2006/relationships/oleObject" Target="../embeddings/oleObject49.bin"/><Relationship Id="rId8" Type="http://schemas.openxmlformats.org/officeDocument/2006/relationships/oleObject" Target="../embeddings/Microsoft_Equation8.bin"/><Relationship Id="rId9" Type="http://schemas.openxmlformats.org/officeDocument/2006/relationships/image" Target="../media/image102.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190.xml"/><Relationship Id="rId4" Type="http://schemas.openxmlformats.org/officeDocument/2006/relationships/oleObject" Target="../embeddings/oleObject50.bin"/><Relationship Id="rId5" Type="http://schemas.openxmlformats.org/officeDocument/2006/relationships/oleObject" Target="../embeddings/Microsoft_Equation9.bin"/><Relationship Id="rId6" Type="http://schemas.openxmlformats.org/officeDocument/2006/relationships/image" Target="../media/image103.emf"/><Relationship Id="rId1" Type="http://schemas.openxmlformats.org/officeDocument/2006/relationships/vmlDrawing" Target="../drawings/vmlDrawing39.vml"/><Relationship Id="rId2"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92.xml"/><Relationship Id="rId4" Type="http://schemas.openxmlformats.org/officeDocument/2006/relationships/oleObject" Target="../embeddings/oleObject51.bin"/><Relationship Id="rId5" Type="http://schemas.openxmlformats.org/officeDocument/2006/relationships/oleObject" Target="../embeddings/Microsoft_Equation10.bin"/><Relationship Id="rId6" Type="http://schemas.openxmlformats.org/officeDocument/2006/relationships/image" Target="../media/image104.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3" Type="http://schemas.openxmlformats.org/officeDocument/2006/relationships/notesSlide" Target="../notesSlides/notesSlide196.xml"/><Relationship Id="rId4" Type="http://schemas.openxmlformats.org/officeDocument/2006/relationships/oleObject" Target="../embeddings/oleObject52.bin"/><Relationship Id="rId5" Type="http://schemas.openxmlformats.org/officeDocument/2006/relationships/package" Target="../embeddings/Microsoft_Word_Document37.docx"/><Relationship Id="rId6" Type="http://schemas.openxmlformats.org/officeDocument/2006/relationships/image" Target="../media/image105.png"/><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notesSlide" Target="../notesSlides/notesSlide197.xml"/><Relationship Id="rId4" Type="http://schemas.openxmlformats.org/officeDocument/2006/relationships/oleObject" Target="../embeddings/oleObject53.bin"/><Relationship Id="rId5" Type="http://schemas.openxmlformats.org/officeDocument/2006/relationships/package" Target="../embeddings/Microsoft_Word_Document38.docx"/><Relationship Id="rId6" Type="http://schemas.openxmlformats.org/officeDocument/2006/relationships/image" Target="../media/image106.png"/><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3" Type="http://schemas.openxmlformats.org/officeDocument/2006/relationships/notesSlide" Target="../notesSlides/notesSlide201.xml"/><Relationship Id="rId4" Type="http://schemas.openxmlformats.org/officeDocument/2006/relationships/oleObject" Target="../embeddings/oleObject54.bin"/><Relationship Id="rId5" Type="http://schemas.openxmlformats.org/officeDocument/2006/relationships/package" Target="../embeddings/Microsoft_Word_Document39.docx"/><Relationship Id="rId6" Type="http://schemas.openxmlformats.org/officeDocument/2006/relationships/image" Target="../media/image107.png"/><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notesSlide" Target="../notesSlides/notesSlide202.xml"/><Relationship Id="rId4" Type="http://schemas.openxmlformats.org/officeDocument/2006/relationships/oleObject" Target="../embeddings/oleObject55.bin"/><Relationship Id="rId5" Type="http://schemas.openxmlformats.org/officeDocument/2006/relationships/package" Target="../embeddings/Microsoft_Word_Document40.docx"/><Relationship Id="rId6" Type="http://schemas.openxmlformats.org/officeDocument/2006/relationships/image" Target="../media/image108.png"/><Relationship Id="rId7" Type="http://schemas.openxmlformats.org/officeDocument/2006/relationships/oleObject" Target="../embeddings/oleObject56.bin"/><Relationship Id="rId8" Type="http://schemas.openxmlformats.org/officeDocument/2006/relationships/package" Target="../embeddings/Microsoft_Word_Document41.docx"/><Relationship Id="rId9" Type="http://schemas.openxmlformats.org/officeDocument/2006/relationships/image" Target="../media/image109.png"/><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notesSlide" Target="../notesSlides/notesSlide203.xml"/><Relationship Id="rId4" Type="http://schemas.openxmlformats.org/officeDocument/2006/relationships/oleObject" Target="../embeddings/oleObject57.bin"/><Relationship Id="rId5" Type="http://schemas.openxmlformats.org/officeDocument/2006/relationships/package" Target="../embeddings/Microsoft_Word_Document42.docx"/><Relationship Id="rId6" Type="http://schemas.openxmlformats.org/officeDocument/2006/relationships/image" Target="../media/image110.png"/><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204.xml"/><Relationship Id="rId4" Type="http://schemas.openxmlformats.org/officeDocument/2006/relationships/oleObject" Target="../embeddings/oleObject58.bin"/><Relationship Id="rId5" Type="http://schemas.openxmlformats.org/officeDocument/2006/relationships/package" Target="../embeddings/Microsoft_Word_Document43.docx"/><Relationship Id="rId6" Type="http://schemas.openxmlformats.org/officeDocument/2006/relationships/image" Target="../media/image111.png"/><Relationship Id="rId1" Type="http://schemas.openxmlformats.org/officeDocument/2006/relationships/vmlDrawing" Target="../drawings/vmlDrawing46.vml"/><Relationship Id="rId2"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3" Type="http://schemas.openxmlformats.org/officeDocument/2006/relationships/notesSlide" Target="../notesSlides/notesSlide206.xml"/><Relationship Id="rId4" Type="http://schemas.openxmlformats.org/officeDocument/2006/relationships/oleObject" Target="../embeddings/oleObject59.bin"/><Relationship Id="rId5" Type="http://schemas.openxmlformats.org/officeDocument/2006/relationships/package" Target="../embeddings/Microsoft_Word_Document44.docx"/><Relationship Id="rId6" Type="http://schemas.openxmlformats.org/officeDocument/2006/relationships/image" Target="../media/image112.png"/><Relationship Id="rId1" Type="http://schemas.openxmlformats.org/officeDocument/2006/relationships/vmlDrawing" Target="../drawings/vmlDrawing47.vml"/><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207.xml"/><Relationship Id="rId4" Type="http://schemas.openxmlformats.org/officeDocument/2006/relationships/oleObject" Target="../embeddings/oleObject60.bin"/><Relationship Id="rId5" Type="http://schemas.openxmlformats.org/officeDocument/2006/relationships/package" Target="../embeddings/Microsoft_Word_Document45.docx"/><Relationship Id="rId6" Type="http://schemas.openxmlformats.org/officeDocument/2006/relationships/image" Target="../media/image113.png"/><Relationship Id="rId1" Type="http://schemas.openxmlformats.org/officeDocument/2006/relationships/vmlDrawing" Target="../drawings/vmlDrawing48.vml"/><Relationship Id="rId2"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 Id="rId3" Type="http://schemas.openxmlformats.org/officeDocument/2006/relationships/chart" Target="../charts/chart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hyperlink" Target="file://localhost/All%20My%20Stuff/Home%20Page%202002/pc/capstru.xls" TargetMode="Externa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212.xml"/><Relationship Id="rId4" Type="http://schemas.openxmlformats.org/officeDocument/2006/relationships/oleObject" Target="../embeddings/oleObject61.bin"/><Relationship Id="rId5" Type="http://schemas.openxmlformats.org/officeDocument/2006/relationships/package" Target="../embeddings/Microsoft_Word_Document46.docx"/><Relationship Id="rId6" Type="http://schemas.openxmlformats.org/officeDocument/2006/relationships/image" Target="../media/image114.png"/><Relationship Id="rId1" Type="http://schemas.openxmlformats.org/officeDocument/2006/relationships/vmlDrawing" Target="../drawings/vmlDrawing49.vml"/><Relationship Id="rId2"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3" Type="http://schemas.openxmlformats.org/officeDocument/2006/relationships/image" Target="../media/image115.emf"/><Relationship Id="rId4" Type="http://schemas.openxmlformats.org/officeDocument/2006/relationships/image" Target="../media/image116.emf"/><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 Id="rId3" Type="http://schemas.openxmlformats.org/officeDocument/2006/relationships/image" Target="../media/image117.emf"/></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 Id="rId3" Type="http://schemas.openxmlformats.org/officeDocument/2006/relationships/image" Target="../media/image118.emf"/></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 Id="rId3" Type="http://schemas.openxmlformats.org/officeDocument/2006/relationships/image" Target="../media/image119.emf"/></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 Id="rId3" Type="http://schemas.openxmlformats.org/officeDocument/2006/relationships/image" Target="../media/image120.emf"/></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3" Type="http://schemas.openxmlformats.org/officeDocument/2006/relationships/notesSlide" Target="../notesSlides/notesSlide224.xml"/><Relationship Id="rId4" Type="http://schemas.openxmlformats.org/officeDocument/2006/relationships/oleObject" Target="../embeddings/oleObject62.bin"/><Relationship Id="rId5" Type="http://schemas.openxmlformats.org/officeDocument/2006/relationships/package" Target="../embeddings/Microsoft_Word_Document47.docx"/><Relationship Id="rId6" Type="http://schemas.openxmlformats.org/officeDocument/2006/relationships/image" Target="../media/image121.emf"/><Relationship Id="rId1" Type="http://schemas.openxmlformats.org/officeDocument/2006/relationships/vmlDrawing" Target="../drawings/vmlDrawing50.vml"/><Relationship Id="rId2"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 Id="rId3" Type="http://schemas.openxmlformats.org/officeDocument/2006/relationships/image" Target="../media/image122.emf"/></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 Id="rId3" Type="http://schemas.openxmlformats.org/officeDocument/2006/relationships/chart" Target="../charts/chart5.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 Id="rId3" Type="http://schemas.openxmlformats.org/officeDocument/2006/relationships/chart" Target="../charts/chart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3.xml"/><Relationship Id="rId3" Type="http://schemas.openxmlformats.org/officeDocument/2006/relationships/image" Target="../media/image123.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 Id="rId3" Type="http://schemas.openxmlformats.org/officeDocument/2006/relationships/image" Target="../media/image124.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 Id="rId3" Type="http://schemas.openxmlformats.org/officeDocument/2006/relationships/image" Target="../media/image125.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 Id="rId3" Type="http://schemas.openxmlformats.org/officeDocument/2006/relationships/hyperlink" Target="file://localhost/All%20My%20Stuff/TEACHING/TriumMBA/2012%20class/projworkbook.pptx" TargetMode="Externa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 Id="rId3" Type="http://schemas.openxmlformats.org/officeDocument/2006/relationships/chart" Target="../charts/char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Relationship Id="rId3" Type="http://schemas.openxmlformats.org/officeDocument/2006/relationships/chart" Target="../charts/chart8.xml"/></Relationships>
</file>

<file path=ppt/slides/_rels/slide239.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file:///\\localhost\All%20My%20Stuff\Home%20Page%202002\pptfiles\acf4E\!OLE_LINK7" TargetMode="External"/><Relationship Id="rId5" Type="http://schemas.openxmlformats.org/officeDocument/2006/relationships/image" Target="../media/image126.png"/><Relationship Id="rId1" Type="http://schemas.openxmlformats.org/officeDocument/2006/relationships/vmlDrawing" Target="../drawings/vmlDrawing51.vml"/><Relationship Id="rId2"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240.xml"/><Relationship Id="rId4" Type="http://schemas.openxmlformats.org/officeDocument/2006/relationships/oleObject" Target="../embeddings/oleObject63.bin"/><Relationship Id="rId5" Type="http://schemas.openxmlformats.org/officeDocument/2006/relationships/package" Target="../embeddings/Microsoft_Word_Document48.docx"/><Relationship Id="rId6" Type="http://schemas.openxmlformats.org/officeDocument/2006/relationships/image" Target="../media/image127.emf"/><Relationship Id="rId1" Type="http://schemas.openxmlformats.org/officeDocument/2006/relationships/vmlDrawing" Target="../drawings/vmlDrawing52.vml"/><Relationship Id="rId2"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Relationship Id="rId3" Type="http://schemas.openxmlformats.org/officeDocument/2006/relationships/chart" Target="../charts/chart9.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2.xml"/><Relationship Id="rId3" Type="http://schemas.openxmlformats.org/officeDocument/2006/relationships/image" Target="../media/image128.emf"/></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 Id="rId3" Type="http://schemas.openxmlformats.org/officeDocument/2006/relationships/hyperlink" Target="file://localhost/All%20My%20Stuff/TEACHING/TriumMBA/2012%20class/projworkbook.pptx" TargetMode="Externa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Relationship Id="rId3" Type="http://schemas.openxmlformats.org/officeDocument/2006/relationships/image" Target="../media/image129.emf"/></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1.xml"/><Relationship Id="rId3" Type="http://schemas.openxmlformats.org/officeDocument/2006/relationships/comments" Target="../comments/commen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3.xml"/><Relationship Id="rId3" Type="http://schemas.openxmlformats.org/officeDocument/2006/relationships/image" Target="../media/image130.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 Id="rId3" Type="http://schemas.openxmlformats.org/officeDocument/2006/relationships/image" Target="../media/image131.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1.xml"/><Relationship Id="rId3" Type="http://schemas.openxmlformats.org/officeDocument/2006/relationships/image" Target="../media/image132.emf"/></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3.xml"/><Relationship Id="rId3" Type="http://schemas.openxmlformats.org/officeDocument/2006/relationships/image" Target="../media/image133.png"/></Relationships>
</file>

<file path=ppt/slides/_rels/slide274.xml.rels><?xml version="1.0" encoding="UTF-8" standalone="yes"?>
<Relationships xmlns="http://schemas.openxmlformats.org/package/2006/relationships"><Relationship Id="rId3" Type="http://schemas.openxmlformats.org/officeDocument/2006/relationships/notesSlide" Target="../notesSlides/notesSlide274.xml"/><Relationship Id="rId4" Type="http://schemas.openxmlformats.org/officeDocument/2006/relationships/oleObject" Target="../embeddings/oleObject64.bin"/><Relationship Id="rId5" Type="http://schemas.openxmlformats.org/officeDocument/2006/relationships/oleObject" Target="../embeddings/Microsoft_Word_97_-_2004_Document11.doc"/><Relationship Id="rId6" Type="http://schemas.openxmlformats.org/officeDocument/2006/relationships/image" Target="../media/image134.emf"/><Relationship Id="rId1" Type="http://schemas.openxmlformats.org/officeDocument/2006/relationships/vmlDrawing" Target="../drawings/vmlDrawing53.vml"/><Relationship Id="rId2"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5.emf"/></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5.xml"/><Relationship Id="rId3" Type="http://schemas.openxmlformats.org/officeDocument/2006/relationships/image" Target="../media/image136.png"/></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6.xml"/><Relationship Id="rId3" Type="http://schemas.openxmlformats.org/officeDocument/2006/relationships/image" Target="../media/image137.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s>
</file>

<file path=ppt/slides/_rels/slide280.xml.rels><?xml version="1.0" encoding="UTF-8" standalone="yes"?>
<Relationships xmlns="http://schemas.openxmlformats.org/package/2006/relationships"><Relationship Id="rId3" Type="http://schemas.openxmlformats.org/officeDocument/2006/relationships/notesSlide" Target="../notesSlides/notesSlide279.xml"/><Relationship Id="rId4" Type="http://schemas.openxmlformats.org/officeDocument/2006/relationships/oleObject" Target="../embeddings/oleObject65.bin"/><Relationship Id="rId5" Type="http://schemas.openxmlformats.org/officeDocument/2006/relationships/package" Target="../embeddings/Microsoft_Word_Document49.docx"/><Relationship Id="rId6" Type="http://schemas.openxmlformats.org/officeDocument/2006/relationships/image" Target="../media/image91.png"/><Relationship Id="rId1" Type="http://schemas.openxmlformats.org/officeDocument/2006/relationships/vmlDrawing" Target="../drawings/vmlDrawing54.vml"/><Relationship Id="rId2"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0.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1.xml"/><Relationship Id="rId3" Type="http://schemas.openxmlformats.org/officeDocument/2006/relationships/image" Target="../media/image138.emf"/></Relationships>
</file>

<file path=ppt/slides/_rels/slide283.xml.rels><?xml version="1.0" encoding="UTF-8" standalone="yes"?>
<Relationships xmlns="http://schemas.openxmlformats.org/package/2006/relationships"><Relationship Id="rId3" Type="http://schemas.openxmlformats.org/officeDocument/2006/relationships/notesSlide" Target="../notesSlides/notesSlide282.xml"/><Relationship Id="rId4" Type="http://schemas.openxmlformats.org/officeDocument/2006/relationships/oleObject" Target="../embeddings/oleObject66.bin"/><Relationship Id="rId5" Type="http://schemas.openxmlformats.org/officeDocument/2006/relationships/oleObject" Target="../embeddings/Microsoft_Equation12.bin"/><Relationship Id="rId6" Type="http://schemas.openxmlformats.org/officeDocument/2006/relationships/image" Target="../media/image139.emf"/><Relationship Id="rId7" Type="http://schemas.openxmlformats.org/officeDocument/2006/relationships/oleObject" Target="../embeddings/oleObject67.bin"/><Relationship Id="rId8" Type="http://schemas.openxmlformats.org/officeDocument/2006/relationships/oleObject" Target="../embeddings/Microsoft_Equation13.bin"/><Relationship Id="rId9" Type="http://schemas.openxmlformats.org/officeDocument/2006/relationships/image" Target="../media/image140.emf"/><Relationship Id="rId1" Type="http://schemas.openxmlformats.org/officeDocument/2006/relationships/vmlDrawing" Target="../drawings/vmlDrawing55.vml"/><Relationship Id="rId2"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3" Type="http://schemas.openxmlformats.org/officeDocument/2006/relationships/notesSlide" Target="../notesSlides/notesSlide283.xml"/><Relationship Id="rId4" Type="http://schemas.openxmlformats.org/officeDocument/2006/relationships/oleObject" Target="../embeddings/oleObject68.bin"/><Relationship Id="rId5" Type="http://schemas.openxmlformats.org/officeDocument/2006/relationships/image" Target="../media/image141.emf"/><Relationship Id="rId1" Type="http://schemas.openxmlformats.org/officeDocument/2006/relationships/vmlDrawing" Target="../drawings/vmlDrawing56.vml"/><Relationship Id="rId2"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5.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6.xml"/></Relationships>
</file>

<file path=ppt/slides/_rels/slide288.xml.rels><?xml version="1.0" encoding="UTF-8" standalone="yes"?>
<Relationships xmlns="http://schemas.openxmlformats.org/package/2006/relationships"><Relationship Id="rId3" Type="http://schemas.openxmlformats.org/officeDocument/2006/relationships/notesSlide" Target="../notesSlides/notesSlide287.xml"/><Relationship Id="rId4" Type="http://schemas.openxmlformats.org/officeDocument/2006/relationships/oleObject" Target="../embeddings/oleObject69.bin"/><Relationship Id="rId5" Type="http://schemas.openxmlformats.org/officeDocument/2006/relationships/oleObject" Target="../embeddings/Microsoft_Word_97_-_2004_Document14.doc"/><Relationship Id="rId6" Type="http://schemas.openxmlformats.org/officeDocument/2006/relationships/image" Target="../media/image142.emf"/><Relationship Id="rId1" Type="http://schemas.openxmlformats.org/officeDocument/2006/relationships/vmlDrawing" Target="../drawings/vmlDrawing57.vml"/><Relationship Id="rId2"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8.xml"/><Relationship Id="rId3" Type="http://schemas.openxmlformats.org/officeDocument/2006/relationships/image" Target="../media/image143.emf"/></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9.xml"/><Relationship Id="rId3" Type="http://schemas.openxmlformats.org/officeDocument/2006/relationships/image" Target="../media/image144.emf"/></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0.xml"/><Relationship Id="rId3" Type="http://schemas.openxmlformats.org/officeDocument/2006/relationships/image" Target="../media/image145.emf"/></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1.xml"/><Relationship Id="rId3" Type="http://schemas.openxmlformats.org/officeDocument/2006/relationships/image" Target="../media/image146.emf"/></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2.xml"/><Relationship Id="rId3" Type="http://schemas.openxmlformats.org/officeDocument/2006/relationships/image" Target="../media/image14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Applied Corporate Finance</a:t>
            </a:r>
            <a:endParaRPr lang="en-US"/>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defRPr/>
            </a:pPr>
            <a:r>
              <a:rPr lang="en-US" dirty="0" smtClean="0"/>
              <a:t>Aswath Damodaran</a:t>
            </a:r>
          </a:p>
          <a:p>
            <a:pPr eaLnBrk="1" hangingPunct="1">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16388" name="TextBox 1"/>
          <p:cNvSpPr txBox="1">
            <a:spLocks noChangeArrowheads="1"/>
          </p:cNvSpPr>
          <p:nvPr/>
        </p:nvSpPr>
        <p:spPr bwMode="auto">
          <a:xfrm>
            <a:off x="152400" y="4953000"/>
            <a:ext cx="7940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Website for this class: </a:t>
            </a:r>
            <a:r>
              <a:rPr lang="en-US" sz="1600">
                <a:hlinkClick r:id="rId4"/>
              </a:rPr>
              <a:t>http://people.stern.nyu.edu/adamodar/New_Home_Page/triumdesc.html</a:t>
            </a:r>
            <a:r>
              <a:rPr lang="en-US" sz="1600"/>
              <a: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corporate finance?</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Every decision that a business makes has financial implications, and any decision which affects the finances of a business is a corporate finance decision. </a:t>
            </a:r>
          </a:p>
          <a:p>
            <a:pPr eaLnBrk="1" hangingPunct="1"/>
            <a:r>
              <a:rPr lang="en-US" sz="2000">
                <a:latin typeface="Calibri" charset="0"/>
              </a:rPr>
              <a:t>Defined broadly, everything that a business does fits under the rubric of corporate finance.</a:t>
            </a:r>
          </a:p>
        </p:txBody>
      </p:sp>
      <p:pic>
        <p:nvPicPr>
          <p:cNvPr id="184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6576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 The Big Picture</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048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lstStyle/>
          <a:p>
            <a:r>
              <a:rPr lang="en-US">
                <a:latin typeface="Calibri" charset="0"/>
              </a:rPr>
              <a:t>Applied? Here is my try</a:t>
            </a:r>
          </a:p>
        </p:txBody>
      </p:sp>
      <p:pic>
        <p:nvPicPr>
          <p:cNvPr id="2253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2253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Objective in Decision Making</a:t>
            </a:r>
          </a:p>
        </p:txBody>
      </p:sp>
      <p:sp>
        <p:nvSpPr>
          <p:cNvPr id="24578"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In traditional corporate finance, the objective in decision making is to maximize the value of the firm. </a:t>
            </a:r>
          </a:p>
          <a:p>
            <a:pPr eaLnBrk="1" hangingPunct="1"/>
            <a:r>
              <a:rPr lang="en-US" sz="2000">
                <a:latin typeface="Calibri" charset="0"/>
              </a:rPr>
              <a:t>A narrower objective is to maximize stockholder wealth. When the stock is traded and markets are viewed to be efficient, the objective is to maximize the stock price.</a:t>
            </a:r>
          </a:p>
        </p:txBody>
      </p:sp>
      <p:pic>
        <p:nvPicPr>
          <p:cNvPr id="245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4580"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firm value</a:t>
            </a:r>
            <a:endParaRPr lang="en-US"/>
          </a:p>
        </p:txBody>
      </p:sp>
      <p:sp>
        <p:nvSpPr>
          <p:cNvPr id="24581"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equity value</a:t>
            </a:r>
            <a:endParaRPr lang="en-US"/>
          </a:p>
        </p:txBody>
      </p:sp>
      <p:sp>
        <p:nvSpPr>
          <p:cNvPr id="24582"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83"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84"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solidFill>
                  <a:schemeClr val="accent2"/>
                </a:solidFill>
              </a:rPr>
              <a:t>Maximize market estimate of equity value</a:t>
            </a:r>
            <a:endParaRPr lang="en-US">
              <a:solidFill>
                <a:schemeClr val="accent2"/>
              </a:solidFill>
            </a:endParaRPr>
          </a:p>
        </p:txBody>
      </p:sp>
      <p:sp>
        <p:nvSpPr>
          <p:cNvPr id="24585"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Classical Objective Function</a:t>
            </a:r>
          </a:p>
        </p:txBody>
      </p:sp>
      <p:sp>
        <p:nvSpPr>
          <p:cNvPr id="26626"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662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2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2662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3"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4"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635"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636"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6637"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8"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39"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0"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1"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2"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Maximize</a:t>
            </a:r>
          </a:p>
          <a:p>
            <a:r>
              <a:rPr lang="en-US" sz="1600"/>
              <a:t>stockholder wealth</a:t>
            </a:r>
          </a:p>
          <a:p>
            <a:pPr algn="ctr"/>
            <a:endParaRPr lang="en-US" sz="1600"/>
          </a:p>
        </p:txBody>
      </p:sp>
      <p:sp>
        <p:nvSpPr>
          <p:cNvPr id="26643"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4"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5"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6646"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6647"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8"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6649"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Hire &amp; fire</a:t>
            </a:r>
          </a:p>
          <a:p>
            <a:r>
              <a:rPr lang="en-US" sz="1600"/>
              <a:t>managers</a:t>
            </a:r>
          </a:p>
          <a:p>
            <a:r>
              <a:rPr lang="en-US" sz="1600"/>
              <a:t>- Board</a:t>
            </a:r>
          </a:p>
          <a:p>
            <a:r>
              <a:rPr lang="en-US" sz="1600"/>
              <a:t>- Annual Meeting</a:t>
            </a:r>
          </a:p>
        </p:txBody>
      </p:sp>
      <p:sp>
        <p:nvSpPr>
          <p:cNvPr id="26650"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26651"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26652"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a:t>
            </a:r>
          </a:p>
          <a:p>
            <a:r>
              <a:rPr lang="en-US" sz="1600"/>
              <a:t>bondholder</a:t>
            </a:r>
          </a:p>
          <a:p>
            <a:r>
              <a:rPr lang="en-US" sz="1600"/>
              <a:t>Interests</a:t>
            </a:r>
          </a:p>
        </p:txBody>
      </p:sp>
      <p:sp>
        <p:nvSpPr>
          <p:cNvPr id="26653"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26654"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26655"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26656"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7"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8"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9"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60"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Reveal</a:t>
            </a:r>
          </a:p>
          <a:p>
            <a:r>
              <a:rPr lang="en-US" sz="1600"/>
              <a:t>information</a:t>
            </a:r>
          </a:p>
          <a:p>
            <a:r>
              <a:rPr lang="en-US" sz="1600"/>
              <a:t>honestly and</a:t>
            </a:r>
          </a:p>
          <a:p>
            <a:r>
              <a:rPr lang="en-US" sz="1600"/>
              <a:t>on time</a:t>
            </a:r>
          </a:p>
        </p:txBody>
      </p:sp>
      <p:sp>
        <p:nvSpPr>
          <p:cNvPr id="26661"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are</a:t>
            </a:r>
          </a:p>
          <a:p>
            <a:r>
              <a:rPr lang="en-US" sz="1600"/>
              <a:t>efficient and</a:t>
            </a:r>
          </a:p>
          <a:p>
            <a:r>
              <a:rPr lang="en-US" sz="1600"/>
              <a:t>assess effect on</a:t>
            </a:r>
          </a:p>
          <a:p>
            <a:r>
              <a:rPr lang="en-US" sz="1600"/>
              <a:t>value</a:t>
            </a:r>
          </a:p>
        </p:txBody>
      </p:sp>
      <p:sp>
        <p:nvSpPr>
          <p:cNvPr id="26662"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No Social Costs</a:t>
            </a:r>
          </a:p>
        </p:txBody>
      </p:sp>
      <p:sp>
        <p:nvSpPr>
          <p:cNvPr id="26663"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Costs can be</a:t>
            </a:r>
          </a:p>
          <a:p>
            <a:r>
              <a:rPr lang="en-US" sz="1600"/>
              <a:t>traced to firm</a:t>
            </a:r>
          </a:p>
        </p:txBody>
      </p:sp>
      <p:sp>
        <p:nvSpPr>
          <p:cNvPr id="266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can go wrong?</a:t>
            </a:r>
          </a:p>
        </p:txBody>
      </p:sp>
      <p:sp>
        <p:nvSpPr>
          <p:cNvPr id="28674"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8675"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76"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28677"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78"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79"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0"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1"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28682"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83"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4"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5"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6"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7"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88"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put</a:t>
            </a:r>
          </a:p>
          <a:p>
            <a:r>
              <a:rPr lang="en-US" sz="1600"/>
              <a:t>their interests</a:t>
            </a:r>
          </a:p>
          <a:p>
            <a:r>
              <a:rPr lang="en-US" sz="1600"/>
              <a:t>above stockholders</a:t>
            </a:r>
          </a:p>
          <a:p>
            <a:pPr algn="ctr"/>
            <a:endParaRPr lang="en-US" sz="1600"/>
          </a:p>
        </p:txBody>
      </p:sp>
      <p:sp>
        <p:nvSpPr>
          <p:cNvPr id="28689"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0"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91"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28692"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3"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8694"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Have little control</a:t>
            </a:r>
          </a:p>
          <a:p>
            <a:r>
              <a:rPr lang="en-US" sz="1600"/>
              <a:t>over managers</a:t>
            </a:r>
          </a:p>
        </p:txBody>
      </p:sp>
      <p:sp>
        <p:nvSpPr>
          <p:cNvPr id="28695"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28696"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Lend Money</a:t>
            </a:r>
          </a:p>
        </p:txBody>
      </p:sp>
      <p:sp>
        <p:nvSpPr>
          <p:cNvPr id="28697"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 can</a:t>
            </a:r>
          </a:p>
          <a:p>
            <a:r>
              <a:rPr lang="en-US" sz="1600"/>
              <a:t>get ripped off</a:t>
            </a:r>
          </a:p>
        </p:txBody>
      </p:sp>
      <p:sp>
        <p:nvSpPr>
          <p:cNvPr id="28698"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28699"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28700"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28701"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2"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3"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4"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705"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Delay bad</a:t>
            </a:r>
          </a:p>
          <a:p>
            <a:r>
              <a:rPr lang="en-US" sz="1600"/>
              <a:t>news or </a:t>
            </a:r>
          </a:p>
          <a:p>
            <a:r>
              <a:rPr lang="en-US" sz="1600"/>
              <a:t>provide </a:t>
            </a:r>
          </a:p>
          <a:p>
            <a:r>
              <a:rPr lang="en-US" sz="1600"/>
              <a:t>misleading</a:t>
            </a:r>
          </a:p>
          <a:p>
            <a:r>
              <a:rPr lang="en-US" sz="1600"/>
              <a:t>information</a:t>
            </a:r>
          </a:p>
        </p:txBody>
      </p:sp>
      <p:sp>
        <p:nvSpPr>
          <p:cNvPr id="28706"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Markets make</a:t>
            </a:r>
          </a:p>
          <a:p>
            <a:r>
              <a:rPr lang="en-US" sz="1600"/>
              <a:t>mistakes and</a:t>
            </a:r>
          </a:p>
          <a:p>
            <a:r>
              <a:rPr lang="en-US" sz="1600"/>
              <a:t>can over react</a:t>
            </a:r>
          </a:p>
        </p:txBody>
      </p:sp>
      <p:sp>
        <p:nvSpPr>
          <p:cNvPr id="28707"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Significant Social Costs</a:t>
            </a:r>
          </a:p>
        </p:txBody>
      </p:sp>
      <p:sp>
        <p:nvSpPr>
          <p:cNvPr id="28708"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Some costs cannot be</a:t>
            </a:r>
          </a:p>
          <a:p>
            <a:r>
              <a:rPr lang="en-US" sz="1600"/>
              <a:t>traced to firm</a:t>
            </a:r>
          </a:p>
        </p:txBody>
      </p:sp>
      <p:sp>
        <p:nvSpPr>
          <p:cNvPr id="287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Who</a:t>
            </a:r>
            <a:r>
              <a:rPr lang="ja-JP" altLang="en-US">
                <a:latin typeface="Calibri" charset="0"/>
              </a:rPr>
              <a:t>’</a:t>
            </a:r>
            <a:r>
              <a:rPr lang="en-US" altLang="ja-JP">
                <a:latin typeface="Calibri" charset="0"/>
              </a:rPr>
              <a:t>s on Board? The Disney Experience - 1997</a:t>
            </a:r>
            <a:endParaRPr lang="en-US">
              <a:latin typeface="Calibri" charset="0"/>
            </a:endParaRPr>
          </a:p>
        </p:txBody>
      </p:sp>
      <p:pic>
        <p:nvPicPr>
          <p:cNvPr id="3072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30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When managers do not fear stockholders, they will often put their interests over stockholder interests</a:t>
            </a:r>
          </a:p>
          <a:p>
            <a:pPr lvl="1" eaLnBrk="1" hangingPunct="1">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defRPr/>
            </a:pPr>
            <a:r>
              <a:rPr lang="en-US" dirty="0" smtClean="0"/>
              <a:t>Overpaying on takeovers: Acquisitions often are driven by management interests rather than stockholder interests.</a:t>
            </a:r>
            <a:endParaRPr lang="en-US" dirty="0"/>
          </a:p>
        </p:txBody>
      </p:sp>
      <p:sp>
        <p:nvSpPr>
          <p:cNvPr id="32771"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72"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200" b="1"/>
              <a:t>No stockholder approval needed….. Stockholder Approval needed</a:t>
            </a:r>
          </a:p>
        </p:txBody>
      </p:sp>
      <p:sp>
        <p:nvSpPr>
          <p:cNvPr id="3277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Application Test: Who owns/runs your firm?</a:t>
            </a:r>
          </a:p>
        </p:txBody>
      </p:sp>
      <p:sp>
        <p:nvSpPr>
          <p:cNvPr id="34818" name="Rectangle 3"/>
          <p:cNvSpPr>
            <a:spLocks noGrp="1" noChangeArrowheads="1"/>
          </p:cNvSpPr>
          <p:nvPr>
            <p:ph sz="quarter" idx="1"/>
          </p:nvPr>
        </p:nvSpPr>
        <p:spPr>
          <a:xfrm>
            <a:off x="612775" y="1600200"/>
            <a:ext cx="8153400" cy="4495800"/>
          </a:xfrm>
        </p:spPr>
        <p:txBody>
          <a:bodyPr/>
          <a:lstStyle/>
          <a:p>
            <a:pPr eaLnBrk="1" hangingPunct="1"/>
            <a:r>
              <a:rPr lang="en-US" sz="2000">
                <a:latin typeface="Calibri" charset="0"/>
              </a:rPr>
              <a:t>Look at: Bloomberg printout HDS for your firm</a:t>
            </a:r>
          </a:p>
          <a:p>
            <a:pPr eaLnBrk="1" hangingPunct="1"/>
            <a:r>
              <a:rPr lang="en-US" sz="2000">
                <a:latin typeface="Calibri" charset="0"/>
              </a:rPr>
              <a:t>Who are the top stockholders in your firm?</a:t>
            </a:r>
          </a:p>
          <a:p>
            <a:pPr eaLnBrk="1" hangingPunct="1"/>
            <a:r>
              <a:rPr lang="en-US" sz="2000">
                <a:latin typeface="Calibri" charset="0"/>
              </a:rPr>
              <a:t>What are the potential conflicts of interests that you see emerging from this stockholding structure?</a:t>
            </a:r>
          </a:p>
        </p:txBody>
      </p:sp>
      <p:sp>
        <p:nvSpPr>
          <p:cNvPr id="3481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34820"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3482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r>
              <a:rPr lang="en-US">
                <a:latin typeface="Calibri" charset="0"/>
              </a:rPr>
              <a:t>Case 1: Splintering of Stockholders</a:t>
            </a:r>
            <a:br>
              <a:rPr lang="en-US">
                <a:latin typeface="Calibri" charset="0"/>
              </a:rPr>
            </a:br>
            <a:r>
              <a:rPr lang="en-US">
                <a:latin typeface="Calibri" charset="0"/>
              </a:rPr>
              <a:t>Disney</a:t>
            </a:r>
            <a:r>
              <a:rPr lang="ja-JP" altLang="en-US">
                <a:latin typeface="Calibri" charset="0"/>
              </a:rPr>
              <a:t>’</a:t>
            </a:r>
            <a:r>
              <a:rPr lang="en-US" altLang="ja-JP">
                <a:latin typeface="Calibri" charset="0"/>
              </a:rPr>
              <a:t>s top stockholders in 2003</a:t>
            </a:r>
            <a:endParaRPr lang="en-US">
              <a:latin typeface="Calibri" charset="0"/>
            </a:endParaRPr>
          </a:p>
        </p:txBody>
      </p:sp>
      <p:pic>
        <p:nvPicPr>
          <p:cNvPr id="36866"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368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Voting versus Non-voting Shares &amp; Golden Shares:  Vale</a:t>
            </a:r>
          </a:p>
        </p:txBody>
      </p:sp>
      <p:pic>
        <p:nvPicPr>
          <p:cNvPr id="3891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38915"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Vale has eleven members on its board of directors, ten of whom were nominated by Valepar and the board was chaired by Don Conrado, the CEO </a:t>
            </a:r>
            <a:r>
              <a:rPr lang="en-US" sz="1400"/>
              <a:t>of </a:t>
            </a:r>
            <a:r>
              <a:rPr lang="en-US" sz="1600"/>
              <a:t>Valepar. </a:t>
            </a:r>
          </a:p>
        </p:txBody>
      </p:sp>
      <p:sp>
        <p:nvSpPr>
          <p:cNvPr id="38916"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Cross and Pyramid Holdings</a:t>
            </a:r>
            <a:br>
              <a:rPr lang="en-US">
                <a:latin typeface="Calibri" charset="0"/>
              </a:rPr>
            </a:br>
            <a:r>
              <a:rPr lang="en-US">
                <a:latin typeface="Calibri" charset="0"/>
              </a:rPr>
              <a:t>Tata Motor</a:t>
            </a:r>
            <a:r>
              <a:rPr lang="ja-JP" altLang="en-US">
                <a:latin typeface="Calibri" charset="0"/>
              </a:rPr>
              <a:t>’</a:t>
            </a:r>
            <a:r>
              <a:rPr lang="en-US" altLang="ja-JP">
                <a:latin typeface="Calibri" charset="0"/>
              </a:rPr>
              <a:t>s top stockholders in 2013 </a:t>
            </a:r>
            <a:endParaRPr lang="en-US">
              <a:latin typeface="Calibri" charset="0"/>
            </a:endParaRPr>
          </a:p>
        </p:txBody>
      </p:sp>
      <p:sp>
        <p:nvSpPr>
          <p:cNvPr id="40962"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pic>
        <p:nvPicPr>
          <p:cNvPr id="409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4096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r>
              <a:rPr lang="en-US">
                <a:latin typeface="Calibri" charset="0"/>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u="sng" dirty="0" smtClean="0"/>
              <a:t>The Board</a:t>
            </a:r>
            <a:r>
              <a:rPr lang="en-US" dirty="0" smtClean="0"/>
              <a:t>: The </a:t>
            </a:r>
            <a:r>
              <a:rPr lang="en-US" dirty="0"/>
              <a:t>company has six directors, one of whom is Robin Li, who is the founder/CEO of </a:t>
            </a:r>
            <a:r>
              <a:rPr lang="en-US" dirty="0" err="1"/>
              <a:t>Baidu</a:t>
            </a:r>
            <a:r>
              <a:rPr lang="en-US" dirty="0"/>
              <a:t>. Mr. Li also owns a majority stake of Class B shares, which have ten times the voting rights of Class A shares, granting him effective control of the company.</a:t>
            </a:r>
            <a:r>
              <a:rPr lang="en-US" dirty="0" smtClean="0"/>
              <a:t> </a:t>
            </a:r>
          </a:p>
          <a:p>
            <a:pPr>
              <a:defRPr/>
            </a:pPr>
            <a:r>
              <a:rPr lang="en-US" u="sng" dirty="0" smtClean="0"/>
              <a:t>The structure</a:t>
            </a:r>
            <a:r>
              <a:rPr lang="en-US" dirty="0" smtClean="0"/>
              <a:t>: </a:t>
            </a:r>
            <a:r>
              <a:rPr lang="en-US" dirty="0" err="1" smtClean="0"/>
              <a:t>Baidu</a:t>
            </a:r>
            <a:r>
              <a:rPr lang="en-US" dirty="0" smtClean="0"/>
              <a:t> </a:t>
            </a:r>
            <a:r>
              <a:rPr lang="en-US" dirty="0"/>
              <a:t>is a Chinese company, but it is incorporated in the Cayman Islands, its primary stock listing is on the NASDAQ and the listed company is structured as a shell company, to get around Chinese government restrictions of foreign investors holding shares in Chinese corporations.</a:t>
            </a:r>
            <a:r>
              <a:rPr lang="en-US" dirty="0" smtClean="0"/>
              <a:t> </a:t>
            </a:r>
          </a:p>
          <a:p>
            <a:pPr>
              <a:defRPr/>
            </a:pPr>
            <a:r>
              <a:rPr lang="en-US" u="sng" dirty="0" smtClean="0"/>
              <a:t>The legal system</a:t>
            </a:r>
            <a:r>
              <a:rPr lang="en-US" dirty="0" smtClean="0"/>
              <a:t>: </a:t>
            </a:r>
            <a:r>
              <a:rPr lang="en-US" dirty="0" err="1" smtClean="0"/>
              <a:t>Baidu’s</a:t>
            </a:r>
            <a:r>
              <a:rPr lang="en-US" dirty="0" smtClean="0"/>
              <a:t> </a:t>
            </a:r>
            <a:r>
              <a:rPr lang="en-US" dirty="0"/>
              <a:t>operating counterpart in China is structured as a Variable Interest Entity (VIE), </a:t>
            </a:r>
            <a:r>
              <a:rPr lang="en-US" dirty="0" smtClean="0"/>
              <a:t>and it is unclear how much legal power the shareholders in the shell company have to enforce changes at the VIE.</a:t>
            </a:r>
          </a:p>
        </p:txBody>
      </p:sp>
      <p:sp>
        <p:nvSpPr>
          <p:cNvPr id="43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pPr eaLnBrk="1" hangingPunct="1"/>
            <a:r>
              <a:rPr lang="en-US">
                <a:latin typeface="Calibri" charset="0"/>
              </a:rPr>
              <a:t>Things change.. Disney</a:t>
            </a:r>
            <a:r>
              <a:rPr lang="ja-JP" altLang="en-US">
                <a:latin typeface="Calibri" charset="0"/>
              </a:rPr>
              <a:t>’</a:t>
            </a:r>
            <a:r>
              <a:rPr lang="en-US" altLang="ja-JP">
                <a:latin typeface="Calibri" charset="0"/>
              </a:rPr>
              <a:t>s top stockholders in 2009</a:t>
            </a:r>
            <a:endParaRPr lang="en-US">
              <a:latin typeface="Calibri" charset="0"/>
            </a:endParaRPr>
          </a:p>
        </p:txBody>
      </p:sp>
      <p:pic>
        <p:nvPicPr>
          <p:cNvPr id="450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To choose a different mechanism for corporate governance, i.e., assign the responsibility for monitoring managers to someone other than stockholders.</a:t>
            </a:r>
          </a:p>
          <a:p>
            <a:pPr eaLnBrk="1" hangingPunct="1">
              <a:defRPr/>
            </a:pPr>
            <a:r>
              <a:rPr lang="en-US" dirty="0" smtClean="0"/>
              <a:t>To choose a different objective for the firm.</a:t>
            </a:r>
          </a:p>
          <a:p>
            <a:pPr eaLnBrk="1" hangingPunct="1">
              <a:defRPr/>
            </a:pPr>
            <a:r>
              <a:rPr lang="en-US" dirty="0" smtClean="0"/>
              <a:t>To maximize stock price, but reduce the potential for conflict and breakdown:</a:t>
            </a:r>
          </a:p>
          <a:p>
            <a:pPr lvl="1" eaLnBrk="1" hangingPunct="1">
              <a:defRPr/>
            </a:pPr>
            <a:r>
              <a:rPr lang="en-US" dirty="0" smtClean="0"/>
              <a:t>Making managers (decision makers) and employees into stockholders</a:t>
            </a:r>
          </a:p>
          <a:p>
            <a:pPr lvl="1" eaLnBrk="1" hangingPunct="1">
              <a:defRPr/>
            </a:pPr>
            <a:r>
              <a:rPr lang="en-US" dirty="0" smtClean="0"/>
              <a:t>Protect lenders from expropriation</a:t>
            </a:r>
          </a:p>
          <a:p>
            <a:pPr lvl="1" eaLnBrk="1" hangingPunct="1">
              <a:defRPr/>
            </a:pPr>
            <a:r>
              <a:rPr lang="en-US" dirty="0" smtClean="0"/>
              <a:t>By providing information honestly and promptly to financial markets</a:t>
            </a:r>
          </a:p>
          <a:p>
            <a:pPr lvl="1" eaLnBrk="1" hangingPunct="1">
              <a:defRPr/>
            </a:pPr>
            <a:r>
              <a:rPr lang="en-US" dirty="0" smtClean="0"/>
              <a:t>Minimize social costs </a:t>
            </a:r>
            <a:endParaRPr lang="en-US" dirty="0"/>
          </a:p>
        </p:txBody>
      </p:sp>
      <p:sp>
        <p:nvSpPr>
          <p:cNvPr id="47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Germany and Japan developed a different mechanism for corporate governance, based upon corporate cross holdings. </a:t>
            </a:r>
          </a:p>
          <a:p>
            <a:pPr lvl="1" eaLnBrk="1" hangingPunct="1">
              <a:defRPr/>
            </a:pPr>
            <a:r>
              <a:rPr lang="en-US" dirty="0" smtClean="0"/>
              <a:t>In Germany, the banks form the core of this system.</a:t>
            </a:r>
          </a:p>
          <a:p>
            <a:pPr lvl="1" eaLnBrk="1" hangingPunct="1">
              <a:defRPr/>
            </a:pPr>
            <a:r>
              <a:rPr lang="en-US" dirty="0" smtClean="0"/>
              <a:t>In Japan, it is the </a:t>
            </a:r>
            <a:r>
              <a:rPr lang="en-US" dirty="0" err="1" smtClean="0"/>
              <a:t>keiretsus</a:t>
            </a:r>
            <a:endParaRPr lang="en-US" dirty="0" smtClean="0"/>
          </a:p>
          <a:p>
            <a:pPr lvl="1" eaLnBrk="1" hangingPunct="1">
              <a:defRPr/>
            </a:pPr>
            <a:r>
              <a:rPr lang="en-US" dirty="0" smtClean="0"/>
              <a:t>Other Asian countries have modeled their system after Japan, with family companies forming the core of the new corporate families</a:t>
            </a:r>
          </a:p>
          <a:p>
            <a:pPr eaLnBrk="1" hangingPunct="1">
              <a:defRPr/>
            </a:pPr>
            <a:r>
              <a:rPr lang="en-US" dirty="0" smtClean="0"/>
              <a:t>At their best, the most efficient firms in the group work at bringing the less efficient  firms up to par. They provide a corporate welfare system that makes for a more stable corporate structure</a:t>
            </a:r>
          </a:p>
          <a:p>
            <a:pPr eaLnBrk="1" hangingPunct="1">
              <a:defRPr/>
            </a:pPr>
            <a:r>
              <a:rPr lang="en-US" dirty="0" smtClean="0"/>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endParaRPr lang="en-US" dirty="0"/>
          </a:p>
        </p:txBody>
      </p:sp>
      <p:sp>
        <p:nvSpPr>
          <p:cNvPr id="491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Firms can always focus on a different objective function. Examples would include</a:t>
            </a:r>
          </a:p>
          <a:p>
            <a:pPr lvl="1" eaLnBrk="1" hangingPunct="1">
              <a:defRPr/>
            </a:pPr>
            <a:r>
              <a:rPr lang="en-US" dirty="0" smtClean="0"/>
              <a:t>maximizing earnings</a:t>
            </a:r>
          </a:p>
          <a:p>
            <a:pPr lvl="1" eaLnBrk="1" hangingPunct="1">
              <a:defRPr/>
            </a:pPr>
            <a:r>
              <a:rPr lang="en-US" dirty="0" smtClean="0"/>
              <a:t>maximizing revenues</a:t>
            </a:r>
          </a:p>
          <a:p>
            <a:pPr lvl="1" eaLnBrk="1" hangingPunct="1">
              <a:defRPr/>
            </a:pPr>
            <a:r>
              <a:rPr lang="en-US" dirty="0" smtClean="0"/>
              <a:t>maximizing firm size</a:t>
            </a:r>
          </a:p>
          <a:p>
            <a:pPr lvl="1" eaLnBrk="1" hangingPunct="1">
              <a:defRPr/>
            </a:pPr>
            <a:r>
              <a:rPr lang="en-US" dirty="0" smtClean="0"/>
              <a:t>maximizing market share</a:t>
            </a:r>
          </a:p>
          <a:p>
            <a:pPr lvl="1" eaLnBrk="1" hangingPunct="1">
              <a:defRPr/>
            </a:pPr>
            <a:r>
              <a:rPr lang="en-US" dirty="0" smtClean="0"/>
              <a:t>maximizing EVA</a:t>
            </a:r>
          </a:p>
          <a:p>
            <a:pPr eaLnBrk="1" hangingPunct="1">
              <a:defRPr/>
            </a:pPr>
            <a:r>
              <a:rPr lang="en-US" dirty="0" smtClean="0"/>
              <a:t>The key thing to remember is that these are intermediate objective functions. </a:t>
            </a:r>
          </a:p>
          <a:p>
            <a:pPr lvl="1" eaLnBrk="1" hangingPunct="1">
              <a:defRPr/>
            </a:pPr>
            <a:r>
              <a:rPr lang="en-US" dirty="0" smtClean="0"/>
              <a:t>To the degree that they are correlated with the long term health and value of the company, they work well.</a:t>
            </a:r>
          </a:p>
          <a:p>
            <a:pPr lvl="1" eaLnBrk="1" hangingPunct="1">
              <a:defRPr/>
            </a:pPr>
            <a:r>
              <a:rPr lang="en-US" dirty="0" smtClean="0"/>
              <a:t>To the degree that they do not, the firm can end up with a disaster</a:t>
            </a:r>
            <a:endParaRPr lang="en-US" dirty="0"/>
          </a:p>
        </p:txBody>
      </p:sp>
      <p:sp>
        <p:nvSpPr>
          <p:cNvPr id="512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A Market Based Solution</a:t>
            </a:r>
          </a:p>
        </p:txBody>
      </p:sp>
      <p:sp>
        <p:nvSpPr>
          <p:cNvPr id="5325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325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325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STOCKHOLDERS</a:t>
            </a:r>
          </a:p>
        </p:txBody>
      </p:sp>
      <p:sp>
        <p:nvSpPr>
          <p:cNvPr id="5325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5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5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5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5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25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5325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600"/>
              <a:t>Managers of poorly </a:t>
            </a:r>
          </a:p>
          <a:p>
            <a:r>
              <a:rPr lang="en-US" sz="1600"/>
              <a:t>run firms are put</a:t>
            </a:r>
          </a:p>
          <a:p>
            <a:r>
              <a:rPr lang="en-US" sz="1600"/>
              <a:t>on notice.</a:t>
            </a:r>
          </a:p>
          <a:p>
            <a:pPr algn="ctr"/>
            <a:endParaRPr lang="en-US" sz="1600"/>
          </a:p>
        </p:txBody>
      </p:sp>
      <p:sp>
        <p:nvSpPr>
          <p:cNvPr id="5326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5326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p>
            <a:endParaRPr lang="en-US"/>
          </a:p>
        </p:txBody>
      </p:sp>
      <p:sp>
        <p:nvSpPr>
          <p:cNvPr id="5326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6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5327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activist</a:t>
            </a:r>
          </a:p>
          <a:p>
            <a:r>
              <a:rPr lang="en-US" sz="1600"/>
              <a:t>investors</a:t>
            </a:r>
          </a:p>
          <a:p>
            <a:r>
              <a:rPr lang="en-US" sz="1600"/>
              <a:t>2. Hostile takeovers</a:t>
            </a:r>
          </a:p>
        </p:txBody>
      </p:sp>
      <p:sp>
        <p:nvSpPr>
          <p:cNvPr id="5327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BONDHOLDERS</a:t>
            </a:r>
          </a:p>
        </p:txBody>
      </p:sp>
      <p:sp>
        <p:nvSpPr>
          <p:cNvPr id="5327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Protect themselves</a:t>
            </a:r>
          </a:p>
        </p:txBody>
      </p:sp>
      <p:sp>
        <p:nvSpPr>
          <p:cNvPr id="5327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Covenants</a:t>
            </a:r>
          </a:p>
          <a:p>
            <a:r>
              <a:rPr lang="en-US" sz="1600"/>
              <a:t>2. New Types</a:t>
            </a:r>
          </a:p>
        </p:txBody>
      </p:sp>
      <p:sp>
        <p:nvSpPr>
          <p:cNvPr id="5327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FINANCIAL MARKETS</a:t>
            </a:r>
          </a:p>
        </p:txBody>
      </p:sp>
      <p:sp>
        <p:nvSpPr>
          <p:cNvPr id="5327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SOCIETY</a:t>
            </a:r>
          </a:p>
        </p:txBody>
      </p:sp>
      <p:sp>
        <p:nvSpPr>
          <p:cNvPr id="5327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a:t>Managers</a:t>
            </a:r>
          </a:p>
        </p:txBody>
      </p:sp>
      <p:sp>
        <p:nvSpPr>
          <p:cNvPr id="5327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7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7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8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8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Firms are</a:t>
            </a:r>
          </a:p>
          <a:p>
            <a:r>
              <a:rPr lang="en-US" sz="1600"/>
              <a:t>punished</a:t>
            </a:r>
          </a:p>
          <a:p>
            <a:r>
              <a:rPr lang="en-US" sz="1600"/>
              <a:t>for misleading</a:t>
            </a:r>
          </a:p>
          <a:p>
            <a:r>
              <a:rPr lang="en-US" sz="1600"/>
              <a:t>markets</a:t>
            </a:r>
          </a:p>
        </p:txBody>
      </p:sp>
      <p:sp>
        <p:nvSpPr>
          <p:cNvPr id="5328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Investors and</a:t>
            </a:r>
          </a:p>
          <a:p>
            <a:r>
              <a:rPr lang="en-US" sz="1600"/>
              <a:t>analysts become</a:t>
            </a:r>
          </a:p>
          <a:p>
            <a:r>
              <a:rPr lang="en-US" sz="1600"/>
              <a:t>more skeptical</a:t>
            </a:r>
          </a:p>
        </p:txBody>
      </p:sp>
      <p:sp>
        <p:nvSpPr>
          <p:cNvPr id="5328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Corporate Good Citizen Constraints</a:t>
            </a:r>
          </a:p>
        </p:txBody>
      </p:sp>
      <p:sp>
        <p:nvSpPr>
          <p:cNvPr id="5328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 More laws</a:t>
            </a:r>
          </a:p>
          <a:p>
            <a:r>
              <a:rPr lang="en-US" sz="1600"/>
              <a:t>2. Investor/Customer Backlash</a:t>
            </a:r>
          </a:p>
        </p:txBody>
      </p:sp>
      <p:sp>
        <p:nvSpPr>
          <p:cNvPr id="5328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12775" y="228600"/>
            <a:ext cx="8153400" cy="990600"/>
          </a:xfrm>
        </p:spPr>
        <p:txBody>
          <a:bodyPr/>
          <a:lstStyle/>
          <a:p>
            <a:r>
              <a:rPr lang="en-US">
                <a:latin typeface="Calibri" charset="0"/>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fontScale="62500" lnSpcReduction="20000"/>
          </a:bodyPr>
          <a:lstStyle/>
          <a:p>
            <a:pPr>
              <a:defRPr/>
            </a:pPr>
            <a:r>
              <a:rPr lang="en-US" dirty="0" smtClean="0"/>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defRPr/>
            </a:pPr>
            <a:r>
              <a:rPr lang="en-US" dirty="0" smtClean="0"/>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endParaRPr lang="en-US" dirty="0"/>
          </a:p>
          <a:p>
            <a:pPr>
              <a:defRPr/>
            </a:pPr>
            <a:r>
              <a:rPr lang="en-US" dirty="0" smtClean="0"/>
              <a:t>In 2003, Roy Disney and Stanley Gold resigned from the Disney board, arguing against Eisner’s autocratic style. </a:t>
            </a:r>
          </a:p>
          <a:p>
            <a:pPr>
              <a:defRPr/>
            </a:pPr>
            <a:r>
              <a:rPr lang="en-US" dirty="0" smtClean="0"/>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defRPr/>
            </a:pPr>
            <a:r>
              <a:rPr lang="en-US" dirty="0" smtClean="0"/>
              <a:t>In October 2005, Eisner stepped down as CEO, to be replaced by Bob </a:t>
            </a:r>
            <a:r>
              <a:rPr lang="en-US" dirty="0" err="1" smtClean="0"/>
              <a:t>Iger</a:t>
            </a:r>
            <a:r>
              <a:rPr lang="en-US" dirty="0" smtClean="0"/>
              <a:t>.</a:t>
            </a:r>
          </a:p>
          <a:p>
            <a:pPr>
              <a:defRPr/>
            </a:pPr>
            <a:endParaRPr lang="en-US" dirty="0"/>
          </a:p>
        </p:txBody>
      </p:sp>
      <p:sp>
        <p:nvSpPr>
          <p:cNvPr id="552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pPr eaLnBrk="1" hangingPunct="1"/>
            <a:r>
              <a:rPr lang="en-US">
                <a:latin typeface="Calibri" charset="0"/>
              </a:rPr>
              <a:t>A Market Solution: Eisner</a:t>
            </a:r>
            <a:r>
              <a:rPr lang="ja-JP" altLang="en-US">
                <a:latin typeface="Calibri" charset="0"/>
              </a:rPr>
              <a:t>’</a:t>
            </a:r>
            <a:r>
              <a:rPr lang="en-US" altLang="ja-JP">
                <a:latin typeface="Calibri" charset="0"/>
              </a:rPr>
              <a:t>s exit… and a new age dawns? Disney</a:t>
            </a:r>
            <a:r>
              <a:rPr lang="ja-JP" altLang="en-US">
                <a:latin typeface="Calibri" charset="0"/>
              </a:rPr>
              <a:t>’</a:t>
            </a:r>
            <a:r>
              <a:rPr lang="en-US" altLang="ja-JP">
                <a:latin typeface="Calibri" charset="0"/>
              </a:rPr>
              <a:t>s board in 2008</a:t>
            </a:r>
            <a:endParaRPr lang="en-US">
              <a:latin typeface="Calibri" charset="0"/>
            </a:endParaRPr>
          </a:p>
        </p:txBody>
      </p:sp>
      <p:pic>
        <p:nvPicPr>
          <p:cNvPr id="5734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5734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atin typeface="Calibri" charset="0"/>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marL="514350" indent="-514350">
              <a:buFont typeface="+mj-lt"/>
              <a:buAutoNum type="arabicPeriod"/>
              <a:defRPr/>
            </a:pPr>
            <a:r>
              <a:rPr lang="en-US" dirty="0" smtClean="0"/>
              <a:t>While </a:t>
            </a:r>
            <a:r>
              <a:rPr lang="en-US" dirty="0"/>
              <a:t>the board size has stayed compact (at twelve members), there has been only one change since 2008, with Sheryl Sandberg, COO of Facebook, replacing the deceased Steve Jobs. </a:t>
            </a:r>
            <a:endParaRPr lang="en-US" dirty="0" smtClean="0"/>
          </a:p>
          <a:p>
            <a:pPr marL="514350" indent="-514350">
              <a:buFont typeface="+mj-lt"/>
              <a:buAutoNum type="arabicPeriod"/>
              <a:defRPr/>
            </a:pPr>
            <a:r>
              <a:rPr lang="en-US" dirty="0" smtClean="0"/>
              <a:t>The board </a:t>
            </a:r>
            <a:r>
              <a:rPr lang="en-US" dirty="0"/>
              <a:t>voted </a:t>
            </a:r>
            <a:r>
              <a:rPr lang="en-US" dirty="0" smtClean="0"/>
              <a:t>reinstate </a:t>
            </a:r>
            <a:r>
              <a:rPr lang="en-US" dirty="0" err="1" smtClean="0"/>
              <a:t>Iger</a:t>
            </a:r>
            <a:r>
              <a:rPr lang="en-US" dirty="0" smtClean="0"/>
              <a:t> </a:t>
            </a:r>
            <a:r>
              <a:rPr lang="en-US" dirty="0"/>
              <a:t>as </a:t>
            </a:r>
            <a:r>
              <a:rPr lang="en-US" dirty="0" smtClean="0"/>
              <a:t>chair of the board in 2011, reversing a decision made to separate the CEO and Chair positions after the Eisner years. </a:t>
            </a:r>
            <a:endParaRPr lang="en-US" dirty="0"/>
          </a:p>
          <a:p>
            <a:pPr marL="514350" indent="-514350">
              <a:buFont typeface="+mj-lt"/>
              <a:buAutoNum type="arabicPeriod"/>
              <a:defRPr/>
            </a:pPr>
            <a:r>
              <a:rPr lang="en-US" dirty="0" smtClean="0"/>
              <a:t>In 2011</a:t>
            </a:r>
            <a:r>
              <a:rPr lang="en-US" dirty="0"/>
              <a:t>, </a:t>
            </a:r>
            <a:r>
              <a:rPr lang="en-US" dirty="0" err="1"/>
              <a:t>Iger</a:t>
            </a:r>
            <a:r>
              <a:rPr lang="en-US" dirty="0"/>
              <a:t> announced his intent to step down as CEO in </a:t>
            </a:r>
            <a:r>
              <a:rPr lang="en-US" dirty="0" smtClean="0"/>
              <a:t>2015 but Disney’s </a:t>
            </a:r>
            <a:r>
              <a:rPr lang="en-US" dirty="0"/>
              <a:t>board convinced </a:t>
            </a:r>
            <a:r>
              <a:rPr lang="en-US" dirty="0" err="1"/>
              <a:t>Iger</a:t>
            </a:r>
            <a:r>
              <a:rPr lang="en-US" dirty="0"/>
              <a:t> to stay on as CEO for an extra year, for the “the good of the company”</a:t>
            </a:r>
            <a:r>
              <a:rPr lang="en-US" dirty="0" smtClean="0"/>
              <a:t>.</a:t>
            </a:r>
          </a:p>
          <a:p>
            <a:pPr marL="514350" indent="-514350">
              <a:buFont typeface="+mj-lt"/>
              <a:buAutoNum type="arabicPeriod"/>
              <a:defRPr/>
            </a:pPr>
            <a:r>
              <a:rPr lang="en-US" dirty="0" smtClean="0"/>
              <a:t>There </a:t>
            </a:r>
            <a:r>
              <a:rPr lang="en-US" dirty="0"/>
              <a:t>were signs of restiveness among Disney’s stockholders, especially those interested in corporate governance</a:t>
            </a:r>
            <a:r>
              <a:rPr lang="en-US" dirty="0" smtClean="0"/>
              <a:t>. Activist investors (</a:t>
            </a:r>
            <a:r>
              <a:rPr lang="en-US" dirty="0" err="1" smtClean="0"/>
              <a:t>CalSTRS</a:t>
            </a:r>
            <a:r>
              <a:rPr lang="en-US" dirty="0" smtClean="0"/>
              <a:t>) starting making noise and  </a:t>
            </a:r>
            <a:r>
              <a:rPr lang="en-US" dirty="0"/>
              <a:t>Institutional Shareholder Services (ISS), which gauges corporate governance at companies, raised red flags about compensation and board monitoring at </a:t>
            </a:r>
            <a:r>
              <a:rPr lang="en-US" dirty="0" smtClean="0"/>
              <a:t>Disney. </a:t>
            </a:r>
          </a:p>
        </p:txBody>
      </p:sp>
      <p:sp>
        <p:nvSpPr>
          <p:cNvPr id="593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hangingPunct="1">
              <a:defRPr/>
            </a:pPr>
            <a:r>
              <a:rPr lang="ja-JP" altLang="en-US" smtClean="0"/>
              <a:t>“</a:t>
            </a:r>
            <a:r>
              <a:rPr lang="en-US" altLang="ja-JP" smtClean="0"/>
              <a:t>You cannot swing upon a rope that is attached only to your own belt.</a:t>
            </a:r>
            <a:r>
              <a:rPr lang="ja-JP" altLang="en-US" smtClean="0"/>
              <a:t>”</a:t>
            </a:r>
            <a:endParaRPr lang="en-US"/>
          </a:p>
        </p:txBody>
      </p:sp>
      <p:sp>
        <p:nvSpPr>
          <p:cNvPr id="6144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6349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defRPr/>
            </a:pPr>
            <a:r>
              <a:rPr lang="en-US" dirty="0" smtClean="0"/>
              <a:t>Since financial resources are finite, there is a hurdle that projects have to cross before being deemed acceptable.</a:t>
            </a:r>
          </a:p>
          <a:p>
            <a:pPr eaLnBrk="1" hangingPunct="1">
              <a:defRPr/>
            </a:pPr>
            <a:r>
              <a:rPr lang="en-US" dirty="0" smtClean="0"/>
              <a:t>This hurdle </a:t>
            </a:r>
            <a:r>
              <a:rPr lang="en-US" u="sng" dirty="0" smtClean="0"/>
              <a:t>will be higher for riskier projects than for safer projects</a:t>
            </a:r>
            <a:r>
              <a:rPr lang="en-US" dirty="0" smtClean="0"/>
              <a:t>.</a:t>
            </a:r>
          </a:p>
          <a:p>
            <a:pPr eaLnBrk="1" hangingPunct="1">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defRPr/>
            </a:pPr>
            <a:r>
              <a:rPr lang="en-US" dirty="0" smtClean="0"/>
              <a:t>The two basic questions that every risk and return model in finance tries to answer are:</a:t>
            </a:r>
          </a:p>
          <a:p>
            <a:pPr lvl="1" eaLnBrk="1" hangingPunct="1">
              <a:defRPr/>
            </a:pPr>
            <a:r>
              <a:rPr lang="en-US" dirty="0" smtClean="0"/>
              <a:t>How do you measure risk?</a:t>
            </a:r>
          </a:p>
          <a:p>
            <a:pPr lvl="1" eaLnBrk="1" hangingPunct="1">
              <a:defRPr/>
            </a:pPr>
            <a:r>
              <a:rPr lang="en-US" dirty="0" smtClean="0"/>
              <a:t>How do you translate this risk measure into a risk premium?</a:t>
            </a:r>
          </a:p>
          <a:p>
            <a:pPr eaLnBrk="1" hangingPunct="1">
              <a:defRPr/>
            </a:pP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Risk?</a:t>
            </a:r>
          </a:p>
        </p:txBody>
      </p:sp>
      <p:sp>
        <p:nvSpPr>
          <p:cNvPr id="460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Risk, in traditional terms, is viewed as a </a:t>
            </a:r>
            <a:r>
              <a:rPr lang="ja-JP" altLang="en-US" dirty="0" smtClean="0"/>
              <a:t>‘</a:t>
            </a:r>
            <a:r>
              <a:rPr lang="en-US" altLang="ja-JP" dirty="0" smtClean="0"/>
              <a:t>negative</a:t>
            </a:r>
            <a:r>
              <a:rPr lang="ja-JP" altLang="en-US" dirty="0" smtClean="0"/>
              <a:t>’</a:t>
            </a:r>
            <a:r>
              <a:rPr lang="en-US" altLang="ja-JP" dirty="0" smtClean="0"/>
              <a:t>. Webster</a:t>
            </a:r>
            <a:r>
              <a:rPr lang="ja-JP" altLang="en-US" dirty="0" smtClean="0"/>
              <a:t>’</a:t>
            </a:r>
            <a:r>
              <a:rPr lang="en-US" altLang="ja-JP" dirty="0" smtClean="0"/>
              <a:t>s dictionary, for instance, defines risk as </a:t>
            </a:r>
            <a:r>
              <a:rPr lang="ja-JP" altLang="en-US" dirty="0" smtClean="0"/>
              <a:t>“</a:t>
            </a:r>
            <a:r>
              <a:rPr lang="en-US" altLang="ja-JP" dirty="0" smtClean="0"/>
              <a:t>exposing to danger or hazard</a:t>
            </a:r>
            <a:r>
              <a:rPr lang="ja-JP" altLang="en-US" dirty="0" smtClean="0"/>
              <a:t>”</a:t>
            </a:r>
            <a:r>
              <a:rPr lang="en-US" altLang="ja-JP" dirty="0" smtClean="0"/>
              <a:t>. The Chinese symbols for risk, reproduced below, give a much better description of risk:</a:t>
            </a:r>
            <a:endParaRPr lang="en-US" altLang="ja-JP" dirty="0"/>
          </a:p>
          <a:p>
            <a:pPr marL="0" indent="0" algn="ctr" eaLnBrk="1" hangingPunct="1">
              <a:buFont typeface="Wingdings" charset="0"/>
              <a:buNone/>
              <a:defRPr/>
            </a:pPr>
            <a:r>
              <a:rPr lang="en-US" sz="5200" dirty="0" smtClean="0"/>
              <a:t>危机 </a:t>
            </a:r>
            <a:endParaRPr lang="en-US" dirty="0" smtClean="0"/>
          </a:p>
          <a:p>
            <a:pPr eaLnBrk="1" hangingPunct="1">
              <a:defRPr/>
            </a:pPr>
            <a:r>
              <a:rPr lang="en-US" dirty="0" smtClean="0"/>
              <a:t>The first symbol is the symbol for </a:t>
            </a:r>
            <a:r>
              <a:rPr lang="ja-JP" altLang="en-US" dirty="0" smtClean="0"/>
              <a:t>“</a:t>
            </a:r>
            <a:r>
              <a:rPr lang="en-US" altLang="ja-JP" dirty="0" smtClean="0"/>
              <a:t>danger</a:t>
            </a:r>
            <a:r>
              <a:rPr lang="ja-JP" altLang="en-US" dirty="0" smtClean="0"/>
              <a:t>”</a:t>
            </a:r>
            <a:r>
              <a:rPr lang="en-US" altLang="ja-JP" dirty="0" smtClean="0"/>
              <a:t>, while the second is the symbol for </a:t>
            </a:r>
            <a:r>
              <a:rPr lang="ja-JP" altLang="en-US" dirty="0" smtClean="0"/>
              <a:t>“</a:t>
            </a:r>
            <a:r>
              <a:rPr lang="en-US" altLang="ja-JP" dirty="0" smtClean="0"/>
              <a:t>opportunity</a:t>
            </a:r>
            <a:r>
              <a:rPr lang="ja-JP" altLang="en-US" dirty="0" smtClean="0"/>
              <a:t>”</a:t>
            </a:r>
            <a:r>
              <a:rPr lang="en-US" altLang="ja-JP" dirty="0" smtClean="0"/>
              <a:t>, making risk a mix of danger and opportunity. You cannot have one, without the other.</a:t>
            </a:r>
          </a:p>
          <a:p>
            <a:pPr eaLnBrk="1" hangingPunct="1">
              <a:defRPr/>
            </a:pPr>
            <a:r>
              <a:rPr lang="en-US" dirty="0" smtClean="0"/>
              <a:t>Risk is therefore neither good nor bad. It is just a fact of life. The question that businesses have to address is therefore not whether to avoid risk but how best to incorporate it into their decision making.</a:t>
            </a:r>
            <a:endParaRPr lang="en-US" dirty="0"/>
          </a:p>
        </p:txBody>
      </p:sp>
      <p:sp>
        <p:nvSpPr>
          <p:cNvPr id="67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Alternatives to the CAPM</a:t>
            </a:r>
          </a:p>
        </p:txBody>
      </p:sp>
      <p:pic>
        <p:nvPicPr>
          <p:cNvPr id="6963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69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92500" lnSpcReduction="2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716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defRPr/>
            </a:pPr>
            <a:r>
              <a:rPr lang="en-US" dirty="0" smtClean="0"/>
              <a:t>The alternative models (which are richer) do a much better job than the CAPM in explaining past return, but their effectiveness drops off when it comes to estimating expected future returns (because the models tend to shift and change).</a:t>
            </a:r>
          </a:p>
          <a:p>
            <a:pPr lvl="1" eaLnBrk="1" hangingPunct="1">
              <a:defRPr/>
            </a:pPr>
            <a:r>
              <a:rPr lang="en-US" dirty="0" smtClean="0"/>
              <a:t>The alternative models are more complicated and require more information than the CAPM.</a:t>
            </a:r>
          </a:p>
          <a:p>
            <a:pPr lvl="1" eaLnBrk="1" hangingPunct="1">
              <a:defRPr/>
            </a:pPr>
            <a:r>
              <a:rPr lang="en-US" dirty="0" smtClean="0"/>
              <a:t>For most companies, the expected returns you get with the the alternative models is not different enough to be worth the extra trouble of estimating four additional betas.</a:t>
            </a:r>
            <a:endParaRPr lang="en-US" dirty="0"/>
          </a:p>
        </p:txBody>
      </p:sp>
      <p:sp>
        <p:nvSpPr>
          <p:cNvPr id="73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Gauging the marginal investor: Disney in 2013</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75779"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r>
              <a:rPr lang="en-US">
                <a:latin typeface="Calibri" charset="0"/>
              </a:rPr>
              <a:t>Extending the assessment of the investor base</a:t>
            </a:r>
          </a:p>
        </p:txBody>
      </p:sp>
      <p:sp>
        <p:nvSpPr>
          <p:cNvPr id="77826" name="Content Placeholder 2"/>
          <p:cNvSpPr>
            <a:spLocks noGrp="1"/>
          </p:cNvSpPr>
          <p:nvPr>
            <p:ph sz="quarter" idx="1"/>
          </p:nvPr>
        </p:nvSpPr>
        <p:spPr>
          <a:xfrm>
            <a:off x="612775" y="1600200"/>
            <a:ext cx="8153400" cy="4495800"/>
          </a:xfrm>
        </p:spPr>
        <p:txBody>
          <a:bodyPr/>
          <a:lstStyle/>
          <a:p>
            <a:r>
              <a:rPr lang="en-US">
                <a:latin typeface="Calibri" charset="0"/>
              </a:rPr>
              <a:t>In all five of the publicly traded companies that we are looking at, institutions are big holders of the company’s stock.</a:t>
            </a:r>
          </a:p>
        </p:txBody>
      </p:sp>
      <p:sp>
        <p:nvSpPr>
          <p:cNvPr id="7782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7828"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77830" name="Document" r:id="rId5" imgW="5638592" imgH="1206456" progId="Word.Document.12">
                  <p:embed/>
                </p:oleObj>
              </mc:Choice>
              <mc:Fallback>
                <p:oleObj name="Document" r:id="rId5" imgW="5638592" imgH="1206456"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7829"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77831" name="Document" r:id="rId8" imgW="5625893" imgH="1536643" progId="Word.Document.12">
                  <p:embed/>
                </p:oleObj>
              </mc:Choice>
              <mc:Fallback>
                <p:oleObj name="Document" r:id="rId8" imgW="5625893" imgH="1536643"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Application Test: Who is the marginal investor in your firm?</a:t>
            </a:r>
          </a:p>
        </p:txBody>
      </p:sp>
      <p:sp>
        <p:nvSpPr>
          <p:cNvPr id="7987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Looking at the breakdown of stockholders in your firm, consider whether the marginal investor is</a:t>
            </a:r>
          </a:p>
          <a:p>
            <a:pPr lvl="1" eaLnBrk="1" hangingPunct="1"/>
            <a:r>
              <a:rPr lang="en-US">
                <a:latin typeface="Calibri" charset="0"/>
              </a:rPr>
              <a:t>An institutional investor </a:t>
            </a:r>
          </a:p>
          <a:p>
            <a:pPr lvl="1" eaLnBrk="1" hangingPunct="1"/>
            <a:r>
              <a:rPr lang="en-US">
                <a:latin typeface="Calibri" charset="0"/>
              </a:rPr>
              <a:t>An individual investor</a:t>
            </a:r>
          </a:p>
          <a:p>
            <a:pPr lvl="1" eaLnBrk="1" hangingPunct="1"/>
            <a:r>
              <a:rPr lang="en-US">
                <a:latin typeface="Calibri" charset="0"/>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7987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defRPr/>
            </a:pPr>
            <a:r>
              <a:rPr lang="en-US" dirty="0" smtClean="0"/>
              <a:t>The capital asset pricing model yields the following expected return:</a:t>
            </a:r>
          </a:p>
          <a:p>
            <a:pPr lvl="1" eaLnBrk="1" hangingPunct="1">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Riskfree Rate and Time Horizon</a:t>
            </a:r>
          </a:p>
        </p:txBody>
      </p:sp>
      <p:sp>
        <p:nvSpPr>
          <p:cNvPr id="62466"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On a </a:t>
            </a:r>
            <a:r>
              <a:rPr lang="en-US" dirty="0" err="1" smtClean="0"/>
              <a:t>riskfree</a:t>
            </a:r>
            <a:r>
              <a:rPr lang="en-US" dirty="0" smtClean="0"/>
              <a:t> asset, the actual return is equal to the expected return. Therefore, there is no variance around the expected return.</a:t>
            </a:r>
          </a:p>
          <a:p>
            <a:pPr eaLnBrk="1" hangingPunct="1">
              <a:defRPr/>
            </a:pPr>
            <a:r>
              <a:rPr lang="en-US" dirty="0" smtClean="0"/>
              <a:t>For an investment to be </a:t>
            </a:r>
            <a:r>
              <a:rPr lang="en-US" dirty="0" err="1" smtClean="0"/>
              <a:t>riskfree</a:t>
            </a:r>
            <a:r>
              <a:rPr lang="en-US" dirty="0" smtClean="0"/>
              <a:t>, i.e., to have an actual return be equal to the expected return, two conditions have to be met –</a:t>
            </a:r>
          </a:p>
          <a:p>
            <a:pPr lvl="1" eaLnBrk="1" hangingPunct="1">
              <a:defRPr/>
            </a:pPr>
            <a:r>
              <a:rPr lang="en-US" dirty="0" smtClean="0"/>
              <a:t>There has to be no default risk, which generally implies that the security has to be issued by the government. Note, however, that not all governments can be viewed as default free.</a:t>
            </a:r>
          </a:p>
          <a:p>
            <a:pPr lvl="1" eaLnBrk="1" hangingPunct="1">
              <a:defRPr/>
            </a:pPr>
            <a:r>
              <a:rPr lang="en-US" dirty="0" smtClean="0"/>
              <a:t>There can be no uncertainty about reinvestment rates, which implies that it is a zero coupon security with the same maturity as the cash flow being analyzed.</a:t>
            </a:r>
          </a:p>
          <a:p>
            <a:pPr eaLnBrk="1" hangingPunct="1">
              <a:defRPr/>
            </a:pPr>
            <a:r>
              <a:rPr lang="en-US" dirty="0" smtClean="0"/>
              <a:t>Theoretically, this translates into using different </a:t>
            </a:r>
            <a:r>
              <a:rPr lang="en-US" dirty="0" err="1" smtClean="0"/>
              <a:t>riskfree</a:t>
            </a:r>
            <a:r>
              <a:rPr lang="en-US" dirty="0" smtClean="0"/>
              <a:t> rates for each cash flow - the 1 year zero coupon rate for the cash flow in  year 1, the 2-year zero coupon rate for the cash flow in year 2  ...</a:t>
            </a:r>
          </a:p>
          <a:p>
            <a:pPr eaLnBrk="1" hangingPunct="1">
              <a:defRPr/>
            </a:pPr>
            <a:r>
              <a:rPr lang="en-US" dirty="0" smtClean="0"/>
              <a:t>Practically speaking, if there is substantial uncertainty about expected  cash flows, the present value effect of using time varying </a:t>
            </a:r>
            <a:r>
              <a:rPr lang="en-US" dirty="0" err="1" smtClean="0"/>
              <a:t>riskfree</a:t>
            </a:r>
            <a:r>
              <a:rPr lang="en-US" dirty="0" smtClean="0"/>
              <a:t> rates is small enough that it may not be worth it.</a:t>
            </a:r>
          </a:p>
          <a:p>
            <a:pPr eaLnBrk="1" hangingPunct="1">
              <a:defRPr/>
            </a:pPr>
            <a:endParaRPr lang="en-US" dirty="0"/>
          </a:p>
        </p:txBody>
      </p:sp>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Bottom Line on Riskfree Rates</a:t>
            </a:r>
          </a:p>
        </p:txBody>
      </p:sp>
      <p:sp>
        <p:nvSpPr>
          <p:cNvPr id="64514"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Using a long term government rate (even on a coupon bond) as the </a:t>
            </a:r>
            <a:r>
              <a:rPr lang="en-US" dirty="0" err="1" smtClean="0"/>
              <a:t>riskfree</a:t>
            </a:r>
            <a:r>
              <a:rPr lang="en-US" dirty="0" smtClean="0"/>
              <a:t> rate on all of the cash flows in a long term analysis will yield a close approximation of the true value. For short term analysis, it is entirely appropriate to use a short term government security rate as the </a:t>
            </a:r>
            <a:r>
              <a:rPr lang="en-US" dirty="0" err="1" smtClean="0"/>
              <a:t>riskfree</a:t>
            </a:r>
            <a:r>
              <a:rPr lang="en-US" dirty="0" smtClean="0"/>
              <a:t> rate.</a:t>
            </a:r>
          </a:p>
          <a:p>
            <a:pPr eaLnBrk="1" hangingPunct="1">
              <a:defRPr/>
            </a:pPr>
            <a:r>
              <a:rPr lang="en-US" dirty="0" smtClean="0"/>
              <a:t>The </a:t>
            </a:r>
            <a:r>
              <a:rPr lang="en-US" dirty="0" err="1" smtClean="0"/>
              <a:t>riskfree</a:t>
            </a:r>
            <a:r>
              <a:rPr lang="en-US" dirty="0" smtClean="0"/>
              <a:t> rate that you use in an analysis should be in the same currency that your </a:t>
            </a:r>
            <a:r>
              <a:rPr lang="en-US" dirty="0" err="1" smtClean="0"/>
              <a:t>cashflows</a:t>
            </a:r>
            <a:r>
              <a:rPr lang="en-US" dirty="0" smtClean="0"/>
              <a:t> are estimated in. </a:t>
            </a:r>
          </a:p>
          <a:p>
            <a:pPr lvl="1" eaLnBrk="1" hangingPunct="1">
              <a:defRPr/>
            </a:pPr>
            <a:r>
              <a:rPr lang="en-US" dirty="0" smtClean="0"/>
              <a:t>In other words, if your </a:t>
            </a:r>
            <a:r>
              <a:rPr lang="en-US" dirty="0" err="1" smtClean="0"/>
              <a:t>cashflows</a:t>
            </a:r>
            <a:r>
              <a:rPr lang="en-US" dirty="0" smtClean="0"/>
              <a:t> are in U.S. dollars, your </a:t>
            </a:r>
            <a:r>
              <a:rPr lang="en-US" dirty="0" err="1" smtClean="0"/>
              <a:t>riskfree</a:t>
            </a:r>
            <a:r>
              <a:rPr lang="en-US" dirty="0" smtClean="0"/>
              <a:t> rate has to be in U.S. dollars as well.</a:t>
            </a:r>
          </a:p>
          <a:p>
            <a:pPr lvl="1" eaLnBrk="1" hangingPunct="1">
              <a:defRPr/>
            </a:pPr>
            <a:r>
              <a:rPr lang="en-US" dirty="0" smtClean="0"/>
              <a:t>If your cash flows are in Euros, your </a:t>
            </a:r>
            <a:r>
              <a:rPr lang="en-US" dirty="0" err="1" smtClean="0"/>
              <a:t>riskfree</a:t>
            </a:r>
            <a:r>
              <a:rPr lang="en-US" dirty="0" smtClean="0"/>
              <a:t> rate should be a Euro </a:t>
            </a:r>
            <a:r>
              <a:rPr lang="en-US" dirty="0" err="1" smtClean="0"/>
              <a:t>riskfree</a:t>
            </a:r>
            <a:r>
              <a:rPr lang="en-US" dirty="0" smtClean="0"/>
              <a:t> rate.</a:t>
            </a:r>
          </a:p>
          <a:p>
            <a:pPr eaLnBrk="1" hangingPunct="1">
              <a:defRPr/>
            </a:pPr>
            <a:r>
              <a:rPr lang="en-US" dirty="0" smtClean="0"/>
              <a:t>The conventional practice of estimating </a:t>
            </a:r>
            <a:r>
              <a:rPr lang="en-US" dirty="0" err="1" smtClean="0"/>
              <a:t>riskfree</a:t>
            </a:r>
            <a:r>
              <a:rPr lang="en-US" dirty="0" smtClean="0"/>
              <a:t> rates is to use the government bond rate, with the government being the one that is in control of issuing that currency. </a:t>
            </a:r>
            <a:r>
              <a:rPr lang="en-US" b="1" dirty="0" smtClean="0"/>
              <a:t>In November 2013</a:t>
            </a:r>
            <a:r>
              <a:rPr lang="en-US" dirty="0" smtClean="0"/>
              <a:t>, for instance, the rate on a ten-year US treasury bond (2.75%) is used as the risk free rate in US dollars.</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612775" y="228600"/>
            <a:ext cx="8153400" cy="990600"/>
          </a:xfrm>
        </p:spPr>
        <p:txBody>
          <a:bodyPr/>
          <a:lstStyle/>
          <a:p>
            <a:pPr eaLnBrk="1" hangingPunct="1"/>
            <a:r>
              <a:rPr lang="en-US">
                <a:latin typeface="Calibri" charset="0"/>
              </a:rPr>
              <a:t>What is the Euro riskfree rate? An exercise in November 2013</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6" name="Content Placeholder 5"/>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12775" y="228600"/>
            <a:ext cx="8153400" cy="990600"/>
          </a:xfrm>
        </p:spPr>
        <p:txBody>
          <a:bodyPr/>
          <a:lstStyle/>
          <a:p>
            <a:r>
              <a:rPr lang="en-US">
                <a:latin typeface="Calibri" charset="0"/>
              </a:rPr>
              <a:t>When the government is default free: Risk free rates – in November 2013</a:t>
            </a:r>
          </a:p>
        </p:txBody>
      </p:sp>
      <p:pic>
        <p:nvPicPr>
          <p:cNvPr id="9011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
        <p:nvSpPr>
          <p:cNvPr id="901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if there is no default-free entity?</a:t>
            </a:r>
            <a:br>
              <a:rPr lang="en-US">
                <a:latin typeface="Calibri" charset="0"/>
              </a:rPr>
            </a:br>
            <a:r>
              <a:rPr lang="en-US">
                <a:latin typeface="Calibri" charset="0"/>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If the government is perceived to have default risk, the government bond rate will have a default spread component in it and not be </a:t>
            </a:r>
            <a:r>
              <a:rPr lang="en-US" dirty="0" err="1" smtClean="0"/>
              <a:t>riskfree</a:t>
            </a:r>
            <a:r>
              <a:rPr lang="en-US" dirty="0" smtClean="0"/>
              <a:t>. There are three choices we have, when this is the case.</a:t>
            </a:r>
          </a:p>
          <a:p>
            <a:pPr lvl="1" eaLnBrk="1" hangingPunct="1">
              <a:defRPr/>
            </a:pPr>
            <a:r>
              <a:rPr lang="en-US" dirty="0" smtClean="0"/>
              <a:t>Adjust the local currency government borrowing rate for default risk to get a riskless local currency rate. </a:t>
            </a:r>
          </a:p>
          <a:p>
            <a:pPr lvl="2" eaLnBrk="1" hangingPunct="1">
              <a:defRPr/>
            </a:pPr>
            <a:r>
              <a:rPr lang="en-US" dirty="0" smtClean="0"/>
              <a:t>In November 2013, the Indian government rupee bond rate was 8.82%. the local currency rating from Moody</a:t>
            </a:r>
            <a:r>
              <a:rPr lang="ja-JP" altLang="en-US" dirty="0" smtClean="0"/>
              <a:t>’</a:t>
            </a:r>
            <a:r>
              <a:rPr lang="en-US" altLang="ja-JP" dirty="0" smtClean="0"/>
              <a:t>s was Baa3 and the default spread for a Baa3 rated country bond was 2.25%.</a:t>
            </a:r>
          </a:p>
          <a:p>
            <a:pPr marL="685800" lvl="2" indent="0" eaLnBrk="1" hangingPunct="1">
              <a:buFont typeface="Wingdings" charset="0"/>
              <a:buNone/>
              <a:defRPr/>
            </a:pPr>
            <a:r>
              <a:rPr lang="en-US" dirty="0" err="1" smtClean="0"/>
              <a:t>Riskfree</a:t>
            </a:r>
            <a:r>
              <a:rPr lang="en-US" dirty="0" smtClean="0"/>
              <a:t> rate in Rupees = 8.82% - 2.25% = 6.57%</a:t>
            </a:r>
          </a:p>
          <a:p>
            <a:pPr lvl="2" eaLnBrk="1" hangingPunct="1">
              <a:defRPr/>
            </a:pPr>
            <a:r>
              <a:rPr lang="en-US" dirty="0" smtClean="0"/>
              <a:t>In November 2013, the Chinese </a:t>
            </a:r>
            <a:r>
              <a:rPr lang="en-US" dirty="0" err="1" smtClean="0"/>
              <a:t>Renmimbi</a:t>
            </a:r>
            <a:r>
              <a:rPr lang="en-US" dirty="0" smtClean="0"/>
              <a:t> government bond rate was 4.30% and the local currency rating was Aa3, with a default spread of 0.8%.</a:t>
            </a:r>
          </a:p>
          <a:p>
            <a:pPr marL="685800" lvl="2" indent="0" eaLnBrk="1" hangingPunct="1">
              <a:buFont typeface="Wingdings" charset="0"/>
              <a:buNone/>
              <a:defRPr/>
            </a:pPr>
            <a:r>
              <a:rPr lang="en-US" dirty="0" err="1" smtClean="0"/>
              <a:t>Riskfree</a:t>
            </a:r>
            <a:r>
              <a:rPr lang="en-US" dirty="0" smtClean="0"/>
              <a:t> rate in Chinese </a:t>
            </a:r>
            <a:r>
              <a:rPr lang="en-US" dirty="0" err="1" smtClean="0"/>
              <a:t>Renmimbi</a:t>
            </a:r>
            <a:r>
              <a:rPr lang="en-US" dirty="0" smtClean="0"/>
              <a:t> = 4.30% - 0.8% = 3.5%</a:t>
            </a:r>
          </a:p>
          <a:p>
            <a:pPr lvl="1" eaLnBrk="1" hangingPunct="1">
              <a:defRPr/>
            </a:pPr>
            <a:r>
              <a:rPr lang="en-US" dirty="0" smtClean="0"/>
              <a:t>Do the analysis in an alternate currency, where getting the </a:t>
            </a:r>
            <a:r>
              <a:rPr lang="en-US" dirty="0" err="1" smtClean="0"/>
              <a:t>riskfree</a:t>
            </a:r>
            <a:r>
              <a:rPr lang="en-US" dirty="0" smtClean="0"/>
              <a:t> rate is easier. With Vale in 2013, we could chose to do the analysis in US dollars (rather than estimate a </a:t>
            </a:r>
            <a:r>
              <a:rPr lang="en-US" dirty="0" err="1" smtClean="0"/>
              <a:t>riskfree</a:t>
            </a:r>
            <a:r>
              <a:rPr lang="en-US" dirty="0" smtClean="0"/>
              <a:t> rate in R$). The </a:t>
            </a:r>
            <a:r>
              <a:rPr lang="en-US" dirty="0" err="1" smtClean="0"/>
              <a:t>riskfree</a:t>
            </a:r>
            <a:r>
              <a:rPr lang="en-US" dirty="0" smtClean="0"/>
              <a:t> rate is then the US treasury bond rate.</a:t>
            </a:r>
          </a:p>
          <a:p>
            <a:pPr lvl="1" eaLnBrk="1" hangingPunct="1">
              <a:defRPr/>
            </a:pPr>
            <a:r>
              <a:rPr lang="en-US" dirty="0" smtClean="0"/>
              <a:t>Do your analysis in real terms, in which case the </a:t>
            </a:r>
            <a:r>
              <a:rPr lang="en-US" dirty="0" err="1" smtClean="0"/>
              <a:t>riskfree</a:t>
            </a:r>
            <a:r>
              <a:rPr lang="en-US" dirty="0" smtClean="0"/>
              <a:t> rate has to be a real </a:t>
            </a:r>
            <a:r>
              <a:rPr lang="en-US" dirty="0" err="1" smtClean="0"/>
              <a:t>riskfree</a:t>
            </a:r>
            <a:r>
              <a:rPr lang="en-US" dirty="0" smtClean="0"/>
              <a:t> rate. The inflation-indexed treasury rate is a measure of a real </a:t>
            </a:r>
            <a:r>
              <a:rPr lang="en-US" dirty="0" err="1" smtClean="0"/>
              <a:t>riskfree</a:t>
            </a:r>
            <a:r>
              <a:rPr lang="en-US" dirty="0" smtClean="0"/>
              <a:t> rate.</a:t>
            </a:r>
            <a:endParaRPr lang="en-US" dirty="0"/>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921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Measurement of the risk premium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risk premium is the premium that investors demand for investing in an average risk investment, relative to the riskfree rate.</a:t>
            </a:r>
          </a:p>
          <a:p>
            <a:pPr eaLnBrk="1" hangingPunct="1"/>
            <a:r>
              <a:rPr lang="en-US">
                <a:latin typeface="Calibri" charset="0"/>
              </a:rPr>
              <a:t>As a general proposition, this premium should be</a:t>
            </a:r>
          </a:p>
          <a:p>
            <a:pPr lvl="1" eaLnBrk="1" hangingPunct="1"/>
            <a:r>
              <a:rPr lang="en-US">
                <a:latin typeface="Calibri" charset="0"/>
              </a:rPr>
              <a:t>greater than zero</a:t>
            </a:r>
          </a:p>
          <a:p>
            <a:pPr lvl="1" eaLnBrk="1" hangingPunct="1"/>
            <a:r>
              <a:rPr lang="en-US">
                <a:latin typeface="Calibri" charset="0"/>
              </a:rPr>
              <a:t>increase with the risk aversion of the investors in that market</a:t>
            </a:r>
          </a:p>
          <a:p>
            <a:pPr lvl="1" eaLnBrk="1" hangingPunct="1"/>
            <a:r>
              <a:rPr lang="en-US">
                <a:latin typeface="Calibri" charset="0"/>
              </a:rPr>
              <a:t>increase with the riskiness of the </a:t>
            </a:r>
            <a:r>
              <a:rPr lang="ja-JP" altLang="en-US">
                <a:latin typeface="Calibri" charset="0"/>
              </a:rPr>
              <a:t>“</a:t>
            </a:r>
            <a:r>
              <a:rPr lang="en-US" altLang="ja-JP">
                <a:latin typeface="Calibri" charset="0"/>
              </a:rPr>
              <a:t>average</a:t>
            </a:r>
            <a:r>
              <a:rPr lang="ja-JP" altLang="en-US">
                <a:latin typeface="Calibri" charset="0"/>
              </a:rPr>
              <a:t>”</a:t>
            </a:r>
            <a:r>
              <a:rPr lang="en-US" altLang="ja-JP">
                <a:latin typeface="Calibri" charset="0"/>
              </a:rPr>
              <a:t> risk investment</a:t>
            </a:r>
            <a:endParaRPr lang="en-US">
              <a:latin typeface="Calibri" charset="0"/>
            </a:endParaRPr>
          </a:p>
        </p:txBody>
      </p:sp>
      <p:sp>
        <p:nvSpPr>
          <p:cNvPr id="942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Assume that stocks are the only risky assets and that you are offered two investment options:</a:t>
            </a:r>
          </a:p>
          <a:p>
            <a:pPr lvl="1" eaLnBrk="1" hangingPunct="1">
              <a:defRPr/>
            </a:pPr>
            <a:r>
              <a:rPr lang="en-US" dirty="0" smtClean="0"/>
              <a:t>a riskless investment (say a Government Security), on which you can make 3%</a:t>
            </a:r>
          </a:p>
          <a:p>
            <a:pPr lvl="1" eaLnBrk="1" hangingPunct="1">
              <a:defRPr/>
            </a:pPr>
            <a:r>
              <a:rPr lang="en-US" dirty="0" smtClean="0"/>
              <a:t>a mutual fund of all  stocks, on which the returns are uncertain</a:t>
            </a:r>
          </a:p>
          <a:p>
            <a:pPr eaLnBrk="1" hangingPunct="1">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Risk Premiums do change..</a:t>
            </a:r>
          </a:p>
        </p:txBody>
      </p:sp>
      <p:sp>
        <p:nvSpPr>
          <p:cNvPr id="9830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Go back to the previous example. Assume now that you are making the same choice but that you are making it in the aftermath of a stock market crash (it has dropped 25% in the last month). Would you change your answer?</a:t>
            </a:r>
          </a:p>
          <a:p>
            <a:pPr marL="823913" lvl="1" indent="-457200" eaLnBrk="1" hangingPunct="1">
              <a:buFont typeface="Calibri" charset="0"/>
              <a:buAutoNum type="alphaLcPeriod"/>
            </a:pPr>
            <a:r>
              <a:rPr lang="en-US">
                <a:latin typeface="Calibri" charset="0"/>
              </a:rPr>
              <a:t>I would demand a larger premium</a:t>
            </a:r>
          </a:p>
          <a:p>
            <a:pPr marL="823913" lvl="1" indent="-457200" eaLnBrk="1" hangingPunct="1">
              <a:buFont typeface="Calibri" charset="0"/>
              <a:buAutoNum type="alphaLcPeriod"/>
            </a:pPr>
            <a:r>
              <a:rPr lang="en-US">
                <a:latin typeface="Calibri" charset="0"/>
              </a:rPr>
              <a:t>I would demand a smaller premium</a:t>
            </a:r>
          </a:p>
          <a:p>
            <a:pPr marL="823913" lvl="1" indent="-457200" eaLnBrk="1" hangingPunct="1">
              <a:buFont typeface="Calibri" charset="0"/>
              <a:buAutoNum type="alphaLcPeriod"/>
            </a:pPr>
            <a:r>
              <a:rPr lang="en-US">
                <a:latin typeface="Calibri" charset="0"/>
              </a:rPr>
              <a:t>I would demand the same premium</a:t>
            </a:r>
          </a:p>
        </p:txBody>
      </p:sp>
      <p:sp>
        <p:nvSpPr>
          <p:cNvPr id="98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Risk Premiums in Practice</a:t>
            </a:r>
          </a:p>
        </p:txBody>
      </p:sp>
      <p:sp>
        <p:nvSpPr>
          <p:cNvPr id="10035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Survey investors on their desired risk premiums and use the average premium from these surveys.</a:t>
            </a:r>
          </a:p>
          <a:p>
            <a:pPr eaLnBrk="1" hangingPunct="1"/>
            <a:r>
              <a:rPr lang="en-US">
                <a:latin typeface="Calibri" charset="0"/>
              </a:rPr>
              <a:t>Assume that the actual premium delivered over long time periods is equal to the expected premium - i.e., use historical data</a:t>
            </a:r>
          </a:p>
          <a:p>
            <a:pPr eaLnBrk="1" hangingPunct="1"/>
            <a:r>
              <a:rPr lang="en-US">
                <a:latin typeface="Calibri" charset="0"/>
              </a:rPr>
              <a:t>Estimate the implied premium in today</a:t>
            </a:r>
            <a:r>
              <a:rPr lang="ja-JP" altLang="en-US">
                <a:latin typeface="Calibri" charset="0"/>
              </a:rPr>
              <a:t>’</a:t>
            </a:r>
            <a:r>
              <a:rPr lang="en-US" altLang="ja-JP">
                <a:latin typeface="Calibri" charset="0"/>
              </a:rPr>
              <a:t>s asset prices.</a:t>
            </a:r>
            <a:endParaRPr lang="en-US">
              <a:latin typeface="Calibri" charset="0"/>
            </a:endParaRPr>
          </a:p>
        </p:txBody>
      </p:sp>
      <p:sp>
        <p:nvSpPr>
          <p:cNvPr id="100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The Survey Approach</a:t>
            </a:r>
          </a:p>
        </p:txBody>
      </p:sp>
      <p:sp>
        <p:nvSpPr>
          <p:cNvPr id="7987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Surveying all investors in a market place is impractical.</a:t>
            </a:r>
          </a:p>
          <a:p>
            <a:pPr eaLnBrk="1" hangingPunct="1">
              <a:defRPr/>
            </a:pPr>
            <a:r>
              <a:rPr lang="en-US" dirty="0" smtClean="0"/>
              <a:t>However, you can survey a few individuals and use these results. In practice, this translates into surveys of the following:</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The limitations of this approach are:</a:t>
            </a:r>
          </a:p>
          <a:p>
            <a:pPr lvl="1" eaLnBrk="1" hangingPunct="1">
              <a:defRPr/>
            </a:pPr>
            <a:r>
              <a:rPr lang="en-US" dirty="0" smtClean="0"/>
              <a:t>there are no constraints on reasonability (the survey could produce negative risk premiums or risk premiums of 50%)</a:t>
            </a:r>
          </a:p>
          <a:p>
            <a:pPr lvl="1" eaLnBrk="1" hangingPunct="1">
              <a:defRPr/>
            </a:pPr>
            <a:r>
              <a:rPr lang="en-US" dirty="0" smtClean="0"/>
              <a:t>The survey results are extremely volatile</a:t>
            </a:r>
          </a:p>
          <a:p>
            <a:pPr lvl="1" eaLnBrk="1" hangingPunct="1">
              <a:defRPr/>
            </a:pPr>
            <a:r>
              <a:rPr lang="en-US" dirty="0" smtClean="0"/>
              <a:t>they tend to be short term; even the longest surveys do not go beyond one year.</a:t>
            </a:r>
            <a:endParaRPr lang="en-US" dirty="0"/>
          </a:p>
        </p:txBody>
      </p:sp>
      <p:pic>
        <p:nvPicPr>
          <p:cNvPr id="10240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90800"/>
            <a:ext cx="8034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 The Historical Risk Premium</a:t>
            </a:r>
            <a:br>
              <a:rPr lang="en-US">
                <a:latin typeface="Calibri" charset="0"/>
              </a:rPr>
            </a:br>
            <a:r>
              <a:rPr lang="en-US">
                <a:latin typeface="Calibri" charset="0"/>
              </a:rPr>
              <a:t>United States – January 2015</a:t>
            </a:r>
          </a:p>
        </p:txBody>
      </p:sp>
      <p:sp>
        <p:nvSpPr>
          <p:cNvPr id="80898" name="Rectangle 3"/>
          <p:cNvSpPr>
            <a:spLocks noGrp="1" noChangeArrowheads="1"/>
          </p:cNvSpPr>
          <p:nvPr>
            <p:ph sz="quarter" idx="1"/>
          </p:nvPr>
        </p:nvSpPr>
        <p:spPr>
          <a:xfrm>
            <a:off x="612775" y="1600200"/>
            <a:ext cx="8153400" cy="4495800"/>
          </a:xfrm>
        </p:spPr>
        <p:txBody>
          <a:bodyPr>
            <a:normAutofit fontScale="47500" lnSpcReduction="20000"/>
          </a:bodyPr>
          <a:lstStyle/>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marL="0" indent="0" eaLnBrk="1" hangingPunct="1">
              <a:buFont typeface="Wingdings" charset="0"/>
              <a:buNone/>
              <a:defRPr/>
            </a:pPr>
            <a:endParaRPr lang="en-US" sz="3600" dirty="0" smtClean="0"/>
          </a:p>
          <a:p>
            <a:pPr eaLnBrk="1" hangingPunct="1">
              <a:defRPr/>
            </a:pPr>
            <a:r>
              <a:rPr lang="en-US" sz="3600" dirty="0" smtClean="0"/>
              <a:t>What is the right premium?</a:t>
            </a:r>
          </a:p>
          <a:p>
            <a:pPr marL="742950" indent="-742950" eaLnBrk="1" hangingPunct="1">
              <a:buFont typeface="+mj-lt"/>
              <a:buAutoNum type="arabicPeriod"/>
              <a:defRPr/>
            </a:pPr>
            <a:r>
              <a:rPr lang="en-US" sz="3600" dirty="0" smtClean="0"/>
              <a:t>Go back as far as you can. Otherwise, the standard error in the estimate will be large. </a:t>
            </a:r>
          </a:p>
          <a:p>
            <a:pPr marL="742950" indent="-742950" eaLnBrk="1" hangingPunct="1">
              <a:buFont typeface="+mj-lt"/>
              <a:buAutoNum type="arabicPeriod"/>
              <a:defRPr/>
            </a:pPr>
            <a:endParaRPr lang="en-US" sz="3600" dirty="0" smtClean="0"/>
          </a:p>
          <a:p>
            <a:pPr marL="742950" indent="-742950" eaLnBrk="1" hangingPunct="1">
              <a:buFont typeface="+mj-lt"/>
              <a:buAutoNum type="arabicPeriod"/>
              <a:defRPr/>
            </a:pPr>
            <a:endParaRPr lang="en-US" sz="3600" dirty="0" smtClean="0"/>
          </a:p>
          <a:p>
            <a:pPr marL="742950" indent="-742950" eaLnBrk="1" hangingPunct="1">
              <a:buFont typeface="+mj-lt"/>
              <a:buAutoNum type="arabicPeriod"/>
              <a:defRPr/>
            </a:pPr>
            <a:r>
              <a:rPr lang="en-US" sz="3600" dirty="0" smtClean="0"/>
              <a:t>Be consistent in your use of a </a:t>
            </a:r>
            <a:r>
              <a:rPr lang="en-US" sz="3600" dirty="0" err="1" smtClean="0"/>
              <a:t>riskfree</a:t>
            </a:r>
            <a:r>
              <a:rPr lang="en-US" sz="3600" dirty="0" smtClean="0"/>
              <a:t> rate.</a:t>
            </a:r>
          </a:p>
          <a:p>
            <a:pPr marL="742950" indent="-742950" eaLnBrk="1" hangingPunct="1">
              <a:buFont typeface="+mj-lt"/>
              <a:buAutoNum type="arabicPeriod"/>
              <a:defRPr/>
            </a:pPr>
            <a:r>
              <a:rPr lang="en-US" sz="3600" dirty="0" smtClean="0"/>
              <a:t>Use arithmetic premiums for one-year estimates of costs of equity and geometric premiums for estimates of long term costs of equity.</a:t>
            </a:r>
            <a:endParaRPr lang="en-US" sz="3600" dirty="0"/>
          </a:p>
        </p:txBody>
      </p:sp>
      <p:graphicFrame>
        <p:nvGraphicFramePr>
          <p:cNvPr id="104451" name="Object 4"/>
          <p:cNvGraphicFramePr>
            <a:graphicFrameLocks noChangeAspect="1"/>
          </p:cNvGraphicFramePr>
          <p:nvPr/>
        </p:nvGraphicFramePr>
        <p:xfrm>
          <a:off x="2362200" y="4343400"/>
          <a:ext cx="4114800" cy="419100"/>
        </p:xfrm>
        <a:graphic>
          <a:graphicData uri="http://schemas.openxmlformats.org/presentationml/2006/ole">
            <mc:AlternateContent xmlns:mc="http://schemas.openxmlformats.org/markup-compatibility/2006">
              <mc:Choice xmlns:v="urn:schemas-microsoft-com:vml" Requires="v">
                <p:oleObj spid="_x0000_s104507" name="Equation" r:id="rId4" imgW="4114800" imgH="419100" progId="Equation.3">
                  <p:embed/>
                </p:oleObj>
              </mc:Choice>
              <mc:Fallback>
                <p:oleObj name="Equation" r:id="rId4" imgW="41148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4343400"/>
                        <a:ext cx="41148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1524000" y="1676400"/>
          <a:ext cx="6197600" cy="16256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1" u="none" strike="noStrike">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1965-2014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2005-2014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about historical premiums for other markets?</a:t>
            </a:r>
          </a:p>
        </p:txBody>
      </p:sp>
      <p:sp>
        <p:nvSpPr>
          <p:cNvPr id="9728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a:latin typeface="Calibri" charset="0"/>
              </a:rPr>
              <a:t>Historical data for markets outside the United States is available for much shorter time periods. The problem is even greater in emerging markets.</a:t>
            </a:r>
          </a:p>
          <a:p>
            <a:pPr eaLnBrk="1" hangingPunct="1">
              <a:defRPr/>
            </a:pPr>
            <a:r>
              <a:rPr lang="en-US" dirty="0">
                <a:latin typeface="Calibri" charset="0"/>
              </a:rPr>
              <a:t>The historical premiums that emerge from this data reflects this data problem and there is much greater error associated with the estimates of the premiums</a:t>
            </a:r>
            <a:r>
              <a:rPr lang="en-US" dirty="0" smtClean="0">
                <a:latin typeface="Calibri" charset="0"/>
              </a:rPr>
              <a:t>.</a:t>
            </a:r>
          </a:p>
          <a:p>
            <a:pPr eaLnBrk="1" hangingPunct="1">
              <a:defRPr/>
            </a:pPr>
            <a:r>
              <a:rPr lang="en-US" dirty="0" smtClean="0">
                <a:latin typeface="Calibri" charset="0"/>
              </a:rPr>
              <a:t>Put simply, if you distrust historical risk premiums in the United States, because the estimates are backward looking and noisy, you will trust them even less outside the US,</a:t>
            </a:r>
            <a:r>
              <a:rPr lang="en-US" dirty="0">
                <a:latin typeface="Calibri" charset="0"/>
              </a:rPr>
              <a:t> </a:t>
            </a:r>
            <a:r>
              <a:rPr lang="en-US" dirty="0" smtClean="0">
                <a:latin typeface="Calibri" charset="0"/>
              </a:rPr>
              <a:t>where you have less data.</a:t>
            </a:r>
            <a:endParaRPr lang="en-US" dirty="0">
              <a:latin typeface="Calibri" charset="0"/>
            </a:endParaRPr>
          </a:p>
        </p:txBody>
      </p:sp>
      <p:sp>
        <p:nvSpPr>
          <p:cNvPr id="106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One solution: B</a:t>
            </a:r>
            <a:r>
              <a:rPr lang="en-US" altLang="ja-JP">
                <a:latin typeface="Calibri" charset="0"/>
              </a:rPr>
              <a:t>ond default spreads as CRP – November 2013</a:t>
            </a:r>
            <a:endParaRPr lang="en-US">
              <a:latin typeface="Calibri" charset="0"/>
            </a:endParaRPr>
          </a:p>
        </p:txBody>
      </p:sp>
      <p:sp>
        <p:nvSpPr>
          <p:cNvPr id="84994" name="Rectangle 3"/>
          <p:cNvSpPr>
            <a:spLocks noGrp="1" noChangeArrowheads="1"/>
          </p:cNvSpPr>
          <p:nvPr>
            <p:ph sz="quarter" idx="1"/>
          </p:nvPr>
        </p:nvSpPr>
        <p:spPr>
          <a:xfrm>
            <a:off x="612775" y="1600200"/>
            <a:ext cx="8153400" cy="4495800"/>
          </a:xfrm>
        </p:spPr>
        <p:txBody>
          <a:bodyPr>
            <a:normAutofit/>
          </a:bodyPr>
          <a:lstStyle/>
          <a:p>
            <a:pPr eaLnBrk="1" hangingPunct="1">
              <a:defRPr/>
            </a:pPr>
            <a:r>
              <a:rPr lang="en-US" sz="2000" dirty="0" smtClean="0"/>
              <a:t>In November 2013, the historical risk premium for the US was 4.20% (geometric average, stocks over </a:t>
            </a:r>
            <a:r>
              <a:rPr lang="en-US" sz="2000" dirty="0" err="1" smtClean="0"/>
              <a:t>T.Bonds</a:t>
            </a:r>
            <a:r>
              <a:rPr lang="en-US" sz="2000" dirty="0" smtClean="0"/>
              <a:t>, 1928-2012)</a:t>
            </a:r>
          </a:p>
          <a:p>
            <a:pPr eaLnBrk="1" hangingPunct="1">
              <a:defRPr/>
            </a:pPr>
            <a:endParaRPr lang="en-US" sz="2000" dirty="0"/>
          </a:p>
          <a:p>
            <a:pPr eaLnBrk="1" hangingPunct="1">
              <a:defRPr/>
            </a:pPr>
            <a:endParaRPr lang="en-US" sz="2000" dirty="0" smtClean="0"/>
          </a:p>
          <a:p>
            <a:pPr eaLnBrk="1" hangingPunct="1">
              <a:defRPr/>
            </a:pPr>
            <a:r>
              <a:rPr lang="en-US" sz="2000" dirty="0" smtClean="0"/>
              <a:t>Using the default spread on the sovereign bond or based upon the sovereign rating and adding that spread to the mature market premium (4.20% for the US) gives you a total ERP for a country.</a:t>
            </a:r>
          </a:p>
          <a:p>
            <a:pPr marL="0" indent="0" eaLnBrk="1" hangingPunct="1">
              <a:buFont typeface="Wingdings" charset="0"/>
              <a:buNone/>
              <a:defRPr/>
            </a:pPr>
            <a:endParaRPr lang="en-US" sz="2000" dirty="0" smtClean="0"/>
          </a:p>
          <a:p>
            <a:pPr marL="0" indent="0" eaLnBrk="1" hangingPunct="1">
              <a:buFont typeface="Wingdings" charset="0"/>
              <a:buNone/>
              <a:defRPr/>
            </a:pPr>
            <a:endParaRPr lang="en-US" sz="2000" dirty="0"/>
          </a:p>
          <a:p>
            <a:pPr eaLnBrk="1" hangingPunct="1">
              <a:defRPr/>
            </a:pPr>
            <a:r>
              <a:rPr lang="en-US" sz="2000" dirty="0" smtClean="0"/>
              <a:t>If you prefer CDS spreads:</a:t>
            </a:r>
          </a:p>
          <a:p>
            <a:pPr eaLnBrk="1" hangingPunct="1">
              <a:defRPr/>
            </a:pPr>
            <a:endParaRPr lang="en-US" sz="2100" dirty="0"/>
          </a:p>
          <a:p>
            <a:pPr eaLnBrk="1" hangingPunct="1">
              <a:defRPr/>
            </a:pPr>
            <a:endParaRPr lang="en-US" dirty="0" smtClean="0"/>
          </a:p>
          <a:p>
            <a:pPr marL="0" indent="0" eaLnBrk="1" hangingPunct="1">
              <a:buFont typeface="Wingdings" charset="0"/>
              <a:buNone/>
              <a:defRPr/>
            </a:pPr>
            <a:endParaRPr lang="en-US" dirty="0" smtClean="0"/>
          </a:p>
          <a:p>
            <a:pPr eaLnBrk="1" hangingPunct="1">
              <a:defRPr/>
            </a:pPr>
            <a:endParaRPr lang="en-US" dirty="0"/>
          </a:p>
        </p:txBody>
      </p:sp>
      <p:sp>
        <p:nvSpPr>
          <p:cNvPr id="108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Table 2"/>
          <p:cNvGraphicFramePr>
            <a:graphicFrameLocks noGrp="1"/>
          </p:cNvGraphicFramePr>
          <p:nvPr/>
        </p:nvGraphicFramePr>
        <p:xfrm>
          <a:off x="1981200" y="4114800"/>
          <a:ext cx="5562600" cy="782640"/>
        </p:xfrm>
        <a:graphic>
          <a:graphicData uri="http://schemas.openxmlformats.org/drawingml/2006/table">
            <a:tbl>
              <a:tblPr/>
              <a:tblGrid>
                <a:gridCol w="596900"/>
                <a:gridCol w="495300"/>
                <a:gridCol w="2527300"/>
                <a:gridCol w="533400"/>
                <a:gridCol w="1409700"/>
              </a:tblGrid>
              <a:tr h="195660">
                <a:tc>
                  <a:txBody>
                    <a:bodyPr/>
                    <a:lstStyle/>
                    <a:p>
                      <a:pPr algn="l" fontAlgn="b"/>
                      <a:r>
                        <a:rPr lang="en-US" sz="1200" b="0" i="0"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Rating</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Default Spread (Country Risk Premium)</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6.45%</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Aa3</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5.00%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Baa2</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2438400" y="5334000"/>
          <a:ext cx="5067300" cy="782640"/>
        </p:xfrm>
        <a:graphic>
          <a:graphicData uri="http://schemas.openxmlformats.org/drawingml/2006/table">
            <a:tbl>
              <a:tblPr/>
              <a:tblGrid>
                <a:gridCol w="596900"/>
                <a:gridCol w="2527300"/>
                <a:gridCol w="533400"/>
                <a:gridCol w="1409700"/>
              </a:tblGrid>
              <a:tr h="195660">
                <a:tc>
                  <a:txBody>
                    <a:bodyPr/>
                    <a:lstStyle/>
                    <a:p>
                      <a:pPr algn="l" fontAlgn="b"/>
                      <a:r>
                        <a:rPr lang="en-US" sz="1200" b="0" i="1" u="none" strike="noStrike">
                          <a:solidFill>
                            <a:srgbClr val="000000"/>
                          </a:solidFill>
                          <a:effectLst/>
                          <a:latin typeface="Calibri"/>
                        </a:rPr>
                        <a:t>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effectLst/>
                          <a:latin typeface="Calibri"/>
                        </a:rPr>
                        <a:t>Sovereign CDS Spread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US ERP</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ERP for country</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India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8.40%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China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5.40%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Brazil</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2.59%</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4.20%</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6.79%</a:t>
                      </a:r>
                      <a:endParaRPr lang="en-US" sz="1200" b="0" i="0" u="none" strike="noStrike" dirty="0">
                        <a:solidFill>
                          <a:srgbClr val="000000"/>
                        </a:solidFill>
                        <a:effectLst/>
                        <a:latin typeface="Calibri"/>
                      </a:endParaRP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1905000" y="2286000"/>
          <a:ext cx="6197600" cy="8128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dirty="0">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Beyond the default spread? Equities are riskier than bonds</a:t>
            </a:r>
          </a:p>
        </p:txBody>
      </p:sp>
      <p:sp>
        <p:nvSpPr>
          <p:cNvPr id="87042" name="Rectangle 3"/>
          <p:cNvSpPr>
            <a:spLocks noGrp="1" noChangeArrowheads="1"/>
          </p:cNvSpPr>
          <p:nvPr>
            <p:ph sz="quarter" idx="1"/>
          </p:nvPr>
        </p:nvSpPr>
        <p:spPr>
          <a:xfrm>
            <a:off x="612775" y="1600200"/>
            <a:ext cx="8153400" cy="4495800"/>
          </a:xfrm>
        </p:spPr>
        <p:txBody>
          <a:bodyPr>
            <a:normAutofit/>
          </a:bodyPr>
          <a:lstStyle/>
          <a:p>
            <a:pPr eaLnBrk="1" hangingPunct="1">
              <a:defRPr/>
            </a:pPr>
            <a:r>
              <a:rPr lang="en-US" sz="2000" dirty="0" smtClean="0"/>
              <a:t>While default risk spreads and equity risk premiums are highly correlated, one would expect equity spreads to be higher than debt spreads.  One approach to scaling up the premium is to look at the relative volatility of equities to bonds and to scale up the default spread to reflect this:</a:t>
            </a:r>
          </a:p>
          <a:p>
            <a:pPr eaLnBrk="1" hangingPunct="1">
              <a:defRPr/>
            </a:pPr>
            <a:endParaRPr lang="en-US" dirty="0"/>
          </a:p>
          <a:p>
            <a:pPr eaLnBrk="1" hangingPunct="1">
              <a:defRPr/>
            </a:pPr>
            <a:r>
              <a:rPr lang="en-US" sz="2000" u="sng" dirty="0" smtClean="0"/>
              <a:t>Brazil:</a:t>
            </a:r>
            <a:r>
              <a:rPr lang="en-US" sz="2000" dirty="0" smtClean="0"/>
              <a:t> </a:t>
            </a:r>
            <a:r>
              <a:rPr lang="en-US" sz="2000" dirty="0"/>
              <a:t>The annualized standard deviation in the Brazilian equity index over the previous year is 21 percent, whereas the annualized standard deviation in the Brazilian C-bond is 14 </a:t>
            </a:r>
            <a:r>
              <a:rPr lang="en-US" sz="2000" dirty="0" smtClean="0"/>
              <a:t>percent.</a:t>
            </a:r>
          </a:p>
          <a:p>
            <a:pPr marL="0" indent="0" eaLnBrk="1" hangingPunct="1">
              <a:buFont typeface="Wingdings" charset="0"/>
              <a:buNone/>
              <a:defRPr/>
            </a:pPr>
            <a:endParaRPr lang="en-US" dirty="0" smtClean="0"/>
          </a:p>
          <a:p>
            <a:pPr eaLnBrk="1" hangingPunct="1">
              <a:defRPr/>
            </a:pPr>
            <a:r>
              <a:rPr lang="en-US" sz="2000" dirty="0" smtClean="0"/>
              <a:t>Using the same approach for China and India:</a:t>
            </a:r>
          </a:p>
          <a:p>
            <a:pPr eaLnBrk="1" hangingPunct="1">
              <a:defRPr/>
            </a:pPr>
            <a:endParaRPr lang="en-US" dirty="0" smtClean="0"/>
          </a:p>
        </p:txBody>
      </p:sp>
      <p:sp>
        <p:nvSpPr>
          <p:cNvPr id="110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10596" name="Object 3"/>
          <p:cNvGraphicFramePr>
            <a:graphicFrameLocks noChangeAspect="1"/>
          </p:cNvGraphicFramePr>
          <p:nvPr/>
        </p:nvGraphicFramePr>
        <p:xfrm>
          <a:off x="2514600" y="2971800"/>
          <a:ext cx="3924300" cy="482600"/>
        </p:xfrm>
        <a:graphic>
          <a:graphicData uri="http://schemas.openxmlformats.org/presentationml/2006/ole">
            <mc:AlternateContent xmlns:mc="http://schemas.openxmlformats.org/markup-compatibility/2006">
              <mc:Choice xmlns:v="urn:schemas-microsoft-com:vml" Requires="v">
                <p:oleObj spid="_x0000_s110599" name="Document" r:id="rId5" imgW="3924156" imgH="482582" progId="Word.Document.12">
                  <p:embed/>
                </p:oleObj>
              </mc:Choice>
              <mc:Fallback>
                <p:oleObj name="Document" r:id="rId5" imgW="3924156" imgH="482582"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971800"/>
                        <a:ext cx="39243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597" name="Object 4"/>
          <p:cNvGraphicFramePr>
            <a:graphicFrameLocks noChangeAspect="1"/>
          </p:cNvGraphicFramePr>
          <p:nvPr/>
        </p:nvGraphicFramePr>
        <p:xfrm>
          <a:off x="2743200" y="4495800"/>
          <a:ext cx="3911600" cy="431800"/>
        </p:xfrm>
        <a:graphic>
          <a:graphicData uri="http://schemas.openxmlformats.org/presentationml/2006/ole">
            <mc:AlternateContent xmlns:mc="http://schemas.openxmlformats.org/markup-compatibility/2006">
              <mc:Choice xmlns:v="urn:schemas-microsoft-com:vml" Requires="v">
                <p:oleObj spid="_x0000_s110600" name="Equation" r:id="rId8" imgW="3911600" imgH="431800" progId="Equation.3">
                  <p:embed/>
                </p:oleObj>
              </mc:Choice>
              <mc:Fallback>
                <p:oleObj name="Equation" r:id="rId8" imgW="3911600" imgH="4318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4495800"/>
                        <a:ext cx="3911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598" name="Object 5"/>
          <p:cNvGraphicFramePr>
            <a:graphicFrameLocks noChangeAspect="1"/>
          </p:cNvGraphicFramePr>
          <p:nvPr/>
        </p:nvGraphicFramePr>
        <p:xfrm>
          <a:off x="2438400" y="5334000"/>
          <a:ext cx="5486400" cy="1041400"/>
        </p:xfrm>
        <a:graphic>
          <a:graphicData uri="http://schemas.openxmlformats.org/presentationml/2006/ole">
            <mc:AlternateContent xmlns:mc="http://schemas.openxmlformats.org/markup-compatibility/2006">
              <mc:Choice xmlns:v="urn:schemas-microsoft-com:vml" Requires="v">
                <p:oleObj spid="_x0000_s110601" name="Document" r:id="rId11" imgW="5486400" imgH="1041400" progId="Word.Document.12">
                  <p:embed/>
                </p:oleObj>
              </mc:Choice>
              <mc:Fallback>
                <p:oleObj name="Document" r:id="rId11" imgW="5486400" imgH="1041400" progId="Word.Document.12">
                  <p:embed/>
                  <p:pic>
                    <p:nvPicPr>
                      <p:cNvPr id="0"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38400" y="5334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 Implied ERP in November 2013: Watch what I pay, not what I say..</a:t>
            </a:r>
          </a:p>
        </p:txBody>
      </p:sp>
      <p:sp>
        <p:nvSpPr>
          <p:cNvPr id="112642" name="Rectangle 4"/>
          <p:cNvSpPr>
            <a:spLocks noChangeArrowheads="1"/>
          </p:cNvSpPr>
          <p:nvPr/>
        </p:nvSpPr>
        <p:spPr bwMode="auto">
          <a:xfrm>
            <a:off x="8261350" y="5613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112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112644" name="Content Placeholder 2"/>
          <p:cNvSpPr>
            <a:spLocks noGrp="1"/>
          </p:cNvSpPr>
          <p:nvPr>
            <p:ph sz="quarter" idx="1"/>
          </p:nvPr>
        </p:nvSpPr>
        <p:spPr>
          <a:xfrm>
            <a:off x="612775" y="1600200"/>
            <a:ext cx="8153400" cy="4495800"/>
          </a:xfrm>
        </p:spPr>
        <p:txBody>
          <a:bodyPr/>
          <a:lstStyle/>
          <a:p>
            <a:r>
              <a:rPr lang="en-US">
                <a:latin typeface="Calibri" charset="0"/>
              </a:rPr>
              <a:t>If you can observe what investors are willing to pay for stocks, you can back out an expected return from that price and an implied equity risk premium.</a:t>
            </a:r>
          </a:p>
        </p:txBody>
      </p:sp>
      <p:pic>
        <p:nvPicPr>
          <p:cNvPr id="112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0"/>
            <a:ext cx="91440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a:xfrm>
            <a:off x="612775" y="228600"/>
            <a:ext cx="8153400" cy="990600"/>
          </a:xfrm>
        </p:spPr>
        <p:txBody>
          <a:bodyPr/>
          <a:lstStyle/>
          <a:p>
            <a:pPr eaLnBrk="1" hangingPunct="1"/>
            <a:r>
              <a:rPr lang="en-US">
                <a:latin typeface="Calibri" charset="0"/>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fontScale="62500" lnSpcReduction="20000"/>
          </a:bodyPr>
          <a:lstStyle/>
          <a:p>
            <a:pPr eaLnBrk="1" hangingPunct="1">
              <a:defRPr/>
            </a:pPr>
            <a:r>
              <a:rPr lang="en-US" u="sng" dirty="0">
                <a:latin typeface="Calibri" charset="0"/>
              </a:rPr>
              <a:t>Mature Markets</a:t>
            </a:r>
            <a:r>
              <a:rPr lang="en-US" dirty="0">
                <a:latin typeface="Calibri" charset="0"/>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endParaRPr lang="en-US" dirty="0" smtClean="0">
              <a:latin typeface="Calibri" charset="0"/>
            </a:endParaRPr>
          </a:p>
          <a:p>
            <a:pPr eaLnBrk="1" hangingPunct="1">
              <a:defRPr/>
            </a:pPr>
            <a:endParaRPr lang="en-US" dirty="0">
              <a:latin typeface="Calibri" charset="0"/>
            </a:endParaRPr>
          </a:p>
          <a:p>
            <a:pPr eaLnBrk="1" hangingPunct="1">
              <a:defRPr/>
            </a:pPr>
            <a:endParaRPr lang="en-US" dirty="0" smtClean="0">
              <a:latin typeface="Calibri" charset="0"/>
            </a:endParaRPr>
          </a:p>
          <a:p>
            <a:pPr eaLnBrk="1" hangingPunct="1">
              <a:defRPr/>
            </a:pPr>
            <a:endParaRPr lang="en-US" dirty="0">
              <a:latin typeface="Calibri" charset="0"/>
            </a:endParaRPr>
          </a:p>
          <a:p>
            <a:pPr eaLnBrk="1" hangingPunct="1">
              <a:defRPr/>
            </a:pPr>
            <a:endParaRPr lang="en-US" u="sng" dirty="0" smtClean="0">
              <a:latin typeface="Calibri" charset="0"/>
            </a:endParaRPr>
          </a:p>
          <a:p>
            <a:pPr eaLnBrk="1" hangingPunct="1">
              <a:defRPr/>
            </a:pPr>
            <a:endParaRPr lang="en-US" u="sng" dirty="0">
              <a:latin typeface="Calibri" charset="0"/>
            </a:endParaRPr>
          </a:p>
          <a:p>
            <a:pPr eaLnBrk="1" hangingPunct="1">
              <a:defRPr/>
            </a:pPr>
            <a:endParaRPr lang="en-US" u="sng" dirty="0" smtClean="0">
              <a:latin typeface="Calibri" charset="0"/>
            </a:endParaRPr>
          </a:p>
          <a:p>
            <a:pPr eaLnBrk="1" hangingPunct="1">
              <a:defRPr/>
            </a:pPr>
            <a:r>
              <a:rPr lang="en-US" u="sng" dirty="0" smtClean="0">
                <a:latin typeface="Calibri" charset="0"/>
              </a:rPr>
              <a:t>For </a:t>
            </a:r>
            <a:r>
              <a:rPr lang="en-US" u="sng" dirty="0">
                <a:latin typeface="Calibri" charset="0"/>
              </a:rPr>
              <a:t>emerging markets</a:t>
            </a:r>
            <a:r>
              <a:rPr lang="en-US" dirty="0">
                <a:latin typeface="Calibri" charset="0"/>
              </a:rPr>
              <a:t>, we will use the melded default spread approach (where default spreads are scaled up to reflect additional equity risk) to come up with the additional risk </a:t>
            </a:r>
            <a:r>
              <a:rPr lang="en-US" dirty="0" smtClean="0">
                <a:latin typeface="Calibri" charset="0"/>
              </a:rPr>
              <a:t>premium that we will add to the mature market premium. Thus, markets in countries with lower sovereign ratings will have higher risk premiums that 5.5%.</a:t>
            </a:r>
          </a:p>
          <a:p>
            <a:pPr marL="320675" lvl="1" indent="0" eaLnBrk="1" hangingPunct="1">
              <a:buFont typeface="Wingdings 2" charset="0"/>
              <a:buNone/>
              <a:defRPr/>
            </a:pPr>
            <a:r>
              <a:rPr lang="en-US" dirty="0" smtClean="0">
                <a:latin typeface="Calibri" charset="0"/>
              </a:rPr>
              <a:t>Emerging Market ERP = 5.5% +</a:t>
            </a:r>
            <a:endParaRPr lang="en-US" dirty="0">
              <a:latin typeface="Calibri" charset="0"/>
            </a:endParaRPr>
          </a:p>
        </p:txBody>
      </p:sp>
      <p:sp>
        <p:nvSpPr>
          <p:cNvPr id="1146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14692" name="Object 3"/>
          <p:cNvGraphicFramePr>
            <a:graphicFrameLocks noChangeAspect="1"/>
          </p:cNvGraphicFramePr>
          <p:nvPr/>
        </p:nvGraphicFramePr>
        <p:xfrm>
          <a:off x="4114800" y="5486400"/>
          <a:ext cx="2336800" cy="508000"/>
        </p:xfrm>
        <a:graphic>
          <a:graphicData uri="http://schemas.openxmlformats.org/presentationml/2006/ole">
            <mc:AlternateContent xmlns:mc="http://schemas.openxmlformats.org/markup-compatibility/2006">
              <mc:Choice xmlns:v="urn:schemas-microsoft-com:vml" Requires="v">
                <p:oleObj spid="_x0000_s114747" name="Document" r:id="rId5" imgW="2336800" imgH="508000" progId="Word.Document.12">
                  <p:embed/>
                </p:oleObj>
              </mc:Choice>
              <mc:Fallback>
                <p:oleObj name="Document" r:id="rId5" imgW="2336800" imgH="5080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486400"/>
                        <a:ext cx="233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p:cNvGraphicFramePr>
            <a:graphicFrameLocks noGrp="1"/>
          </p:cNvGraphicFramePr>
          <p:nvPr/>
        </p:nvGraphicFramePr>
        <p:xfrm>
          <a:off x="1905000" y="2743200"/>
          <a:ext cx="6197600" cy="1625600"/>
        </p:xfrm>
        <a:graphic>
          <a:graphicData uri="http://schemas.openxmlformats.org/drawingml/2006/table">
            <a:tbl>
              <a:tblPr/>
              <a:tblGrid>
                <a:gridCol w="965200"/>
                <a:gridCol w="1231900"/>
                <a:gridCol w="1384300"/>
                <a:gridCol w="1231900"/>
                <a:gridCol w="1384300"/>
              </a:tblGrid>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dirty="0">
                          <a:effectLst/>
                          <a:latin typeface="Geneva"/>
                        </a:rPr>
                        <a:t>Arithmetic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effectLst/>
                          <a:latin typeface="Geneva"/>
                        </a:rPr>
                        <a:t>Geometric 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Stocks - T. Bills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Stocks - T. Bonds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1928-2012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1962-2012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2002-2012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a:xfrm>
            <a:off x="612775" y="228600"/>
            <a:ext cx="8153400" cy="990600"/>
          </a:xfrm>
        </p:spPr>
        <p:txBody>
          <a:bodyPr/>
          <a:lstStyle/>
          <a:p>
            <a:pPr eaLnBrk="1" hangingPunct="1"/>
            <a:r>
              <a:rPr lang="en-US">
                <a:latin typeface="Calibri" charset="0"/>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defRPr/>
            </a:pPr>
            <a:r>
              <a:rPr lang="en-US" dirty="0" smtClean="0"/>
              <a:t>My estimate: In January 2014, my estimate for the implied premium in the US was 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defRPr/>
            </a:pPr>
            <a:r>
              <a:rPr lang="en-US" dirty="0" smtClean="0"/>
              <a:t>The default spread for the country, estimated based either on sovereign ratings or the CDS market.</a:t>
            </a:r>
          </a:p>
          <a:p>
            <a:pPr lvl="1" eaLnBrk="1" hangingPunct="1">
              <a:defRPr/>
            </a:pPr>
            <a:r>
              <a:rPr lang="en-US" dirty="0" smtClean="0"/>
              <a:t>A scaled up default spread, where you adjust the default spread upwards for the additional risk in equity markets.</a:t>
            </a:r>
          </a:p>
          <a:p>
            <a:pPr lvl="1" eaLnBrk="1" hangingPunct="1">
              <a:defRPr/>
            </a:pPr>
            <a:endParaRPr lang="en-US" dirty="0"/>
          </a:p>
        </p:txBody>
      </p:sp>
      <p:sp>
        <p:nvSpPr>
          <p:cNvPr id="116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6"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880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13"/>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125"/>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8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8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8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62"/>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325"/>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38"/>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a:xfrm>
            <a:off x="838200" y="304800"/>
            <a:ext cx="8153400" cy="990600"/>
          </a:xfrm>
        </p:spPr>
        <p:txBody>
          <a:bodyPr/>
          <a:lstStyle/>
          <a:p>
            <a:pPr eaLnBrk="1" hangingPunct="1"/>
            <a:r>
              <a:rPr lang="en-US">
                <a:latin typeface="Calibri" charset="0"/>
              </a:rPr>
              <a:t>Estimating ERP for Disney: November 2013</a:t>
            </a:r>
          </a:p>
        </p:txBody>
      </p:sp>
      <p:sp>
        <p:nvSpPr>
          <p:cNvPr id="120834"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sz="2000">
                <a:latin typeface="Calibri" charset="0"/>
              </a:rPr>
              <a:t>Operations: The more sensible practice on equity risk premium is to estimate an ERP based upon where a company operates. For Disney in 2013:</a:t>
            </a:r>
          </a:p>
        </p:txBody>
      </p:sp>
      <p:sp>
        <p:nvSpPr>
          <p:cNvPr id="120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2763"/>
        </p:xfrm>
        <a:graphic>
          <a:graphicData uri="http://schemas.openxmlformats.org/drawingml/2006/table">
            <a:tbl>
              <a:tblPr/>
              <a:tblGrid>
                <a:gridCol w="1587500"/>
                <a:gridCol w="2222500"/>
                <a:gridCol w="1079500"/>
              </a:tblGrid>
              <a:tr h="500312">
                <a:tc>
                  <a:txBody>
                    <a:bodyPr/>
                    <a:lstStyle/>
                    <a:p>
                      <a:pPr algn="ctr" fontAlgn="ctr"/>
                      <a:r>
                        <a:rPr lang="en-US" sz="1600" b="0" i="1" u="none" strike="noStrike" dirty="0">
                          <a:solidFill>
                            <a:srgbClr val="000000"/>
                          </a:solidFill>
                          <a:effectLst/>
                          <a:latin typeface="Times"/>
                        </a:rPr>
                        <a:t>Region/ Country</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dirty="0">
                          <a:solidFill>
                            <a:srgbClr val="000000"/>
                          </a:solidFill>
                          <a:effectLst/>
                          <a:latin typeface="Times"/>
                        </a:rPr>
                        <a:t>Proportion </a:t>
                      </a:r>
                      <a:r>
                        <a:rPr lang="en-US" sz="1600" b="0" i="1" u="none" strike="noStrike" dirty="0" smtClean="0">
                          <a:solidFill>
                            <a:srgbClr val="000000"/>
                          </a:solidFill>
                          <a:effectLst/>
                          <a:latin typeface="Times"/>
                        </a:rPr>
                        <a:t>of Disney’s </a:t>
                      </a:r>
                      <a:r>
                        <a:rPr lang="en-US" sz="1600" b="0" i="1" u="none" strike="noStrike" dirty="0">
                          <a:solidFill>
                            <a:srgbClr val="000000"/>
                          </a:solidFill>
                          <a:effectLst/>
                          <a:latin typeface="Times"/>
                        </a:rPr>
                        <a:t>Revenues</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ERP</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0">
                <a:tc>
                  <a:txBody>
                    <a:bodyPr/>
                    <a:lstStyle/>
                    <a:p>
                      <a:pPr algn="l" fontAlgn="ctr"/>
                      <a:r>
                        <a:rPr lang="en-US" sz="1600" b="0" i="0" u="none" strike="noStrike" dirty="0">
                          <a:solidFill>
                            <a:srgbClr val="000000"/>
                          </a:solidFill>
                          <a:effectLst/>
                          <a:latin typeface="Times"/>
                        </a:rPr>
                        <a:t>US&amp; Canada</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82.01%</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0">
                <a:tc>
                  <a:txBody>
                    <a:bodyPr/>
                    <a:lstStyle/>
                    <a:p>
                      <a:pPr algn="l" fontAlgn="b"/>
                      <a:r>
                        <a:rPr lang="en-US" sz="1600" b="0" i="0" u="none" strike="noStrike">
                          <a:solidFill>
                            <a:srgbClr val="000000"/>
                          </a:solidFill>
                          <a:effectLst/>
                          <a:latin typeface="Calibri"/>
                        </a:rPr>
                        <a:t>Europe</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11.64%</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6.72%</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0">
                <a:tc>
                  <a:txBody>
                    <a:bodyPr/>
                    <a:lstStyle/>
                    <a:p>
                      <a:pPr algn="l" fontAlgn="b"/>
                      <a:r>
                        <a:rPr lang="en-US" sz="1600" b="0" i="0" u="none" strike="noStrike">
                          <a:solidFill>
                            <a:srgbClr val="000000"/>
                          </a:solidFill>
                          <a:effectLst/>
                          <a:latin typeface="Calibri"/>
                        </a:rPr>
                        <a:t>Asia-Pacific</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6.02%</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7.27%</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0">
                <a:tc>
                  <a:txBody>
                    <a:bodyPr/>
                    <a:lstStyle/>
                    <a:p>
                      <a:pPr algn="l" fontAlgn="b"/>
                      <a:r>
                        <a:rPr lang="en-US" sz="1600" b="0" i="0" u="none" strike="noStrike">
                          <a:solidFill>
                            <a:srgbClr val="000000"/>
                          </a:solidFill>
                          <a:effectLst/>
                          <a:latin typeface="Calibri"/>
                        </a:rPr>
                        <a:t>Latin America</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0.33%</a:t>
                      </a:r>
                    </a:p>
                  </a:txBody>
                  <a:tcPr marL="12700" marR="12700" marT="126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9.44%</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490">
                <a:tc>
                  <a:txBody>
                    <a:bodyPr/>
                    <a:lstStyle/>
                    <a:p>
                      <a:pPr algn="l" fontAlgn="ctr"/>
                      <a:r>
                        <a:rPr lang="en-US" sz="1600" b="1" i="0" u="none" strike="noStrike">
                          <a:solidFill>
                            <a:srgbClr val="000000"/>
                          </a:solidFill>
                          <a:effectLst/>
                          <a:latin typeface="Times"/>
                        </a:rPr>
                        <a:t>Disney</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Times"/>
                        </a:rPr>
                        <a:t>100.00%</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Times"/>
                        </a:rPr>
                        <a:t>5.76%</a:t>
                      </a:r>
                    </a:p>
                  </a:txBody>
                  <a:tcPr marL="12700" marR="12700" marT="1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a:xfrm>
            <a:off x="612775" y="228600"/>
            <a:ext cx="8153400" cy="990600"/>
          </a:xfrm>
        </p:spPr>
        <p:txBody>
          <a:bodyPr/>
          <a:lstStyle/>
          <a:p>
            <a:r>
              <a:rPr lang="en-US">
                <a:latin typeface="Calibri" charset="0"/>
              </a:rPr>
              <a:t>ERP for Companies: November 2013</a:t>
            </a:r>
          </a:p>
        </p:txBody>
      </p:sp>
      <p:sp>
        <p:nvSpPr>
          <p:cNvPr id="1228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75"/>
        </p:xfrm>
        <a:graphic>
          <a:graphicData uri="http://schemas.openxmlformats.org/drawingml/2006/table">
            <a:tbl>
              <a:tblPr/>
              <a:tblGrid>
                <a:gridCol w="1176214"/>
                <a:gridCol w="1176214"/>
                <a:gridCol w="675884"/>
                <a:gridCol w="570551"/>
              </a:tblGrid>
              <a:tr h="177312">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2">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2">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2">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7">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7">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3021"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In November 2013, the mature market premium used was 5.5%</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a:xfrm>
            <a:off x="612775" y="228600"/>
            <a:ext cx="8153400" cy="990600"/>
          </a:xfrm>
        </p:spPr>
        <p:txBody>
          <a:bodyPr/>
          <a:lstStyle/>
          <a:p>
            <a:pPr eaLnBrk="1" hangingPunct="1"/>
            <a:r>
              <a:rPr lang="en-US">
                <a:latin typeface="Calibri" charset="0"/>
              </a:rPr>
              <a:t>The Anatomy of a Crisis: Implied ERP from September 12, 2008 to January 1, 2009</a:t>
            </a:r>
          </a:p>
        </p:txBody>
      </p:sp>
      <p:pic>
        <p:nvPicPr>
          <p:cNvPr id="124930"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t="9512" b="9512"/>
          <a:stretch>
            <a:fillRect/>
          </a:stretch>
        </p:blipFill>
        <p:spPr>
          <a:xfrm>
            <a:off x="612775" y="1600200"/>
            <a:ext cx="8153400" cy="4495800"/>
          </a:xfrm>
        </p:spPr>
      </p:pic>
      <p:sp>
        <p:nvSpPr>
          <p:cNvPr id="124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612775" y="228600"/>
            <a:ext cx="8153400" cy="990600"/>
          </a:xfrm>
        </p:spPr>
        <p:txBody>
          <a:bodyPr/>
          <a:lstStyle/>
          <a:p>
            <a:pPr eaLnBrk="1" hangingPunct="1"/>
            <a:r>
              <a:rPr lang="en-US">
                <a:latin typeface="Calibri" charset="0"/>
              </a:rPr>
              <a:t>An Updated Equity Risk Premium: January 2015 </a:t>
            </a:r>
          </a:p>
        </p:txBody>
      </p:sp>
      <p:sp>
        <p:nvSpPr>
          <p:cNvPr id="126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2697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441" b="-16441"/>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Implied Premiums in the US: 1960-2014</a:t>
            </a:r>
          </a:p>
        </p:txBody>
      </p:sp>
      <p:sp>
        <p:nvSpPr>
          <p:cNvPr id="1290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2015</a:t>
            </a:r>
          </a:p>
        </p:txBody>
      </p:sp>
      <p:graphicFrame>
        <p:nvGraphicFramePr>
          <p:cNvPr id="5" name="Table 4"/>
          <p:cNvGraphicFramePr>
            <a:graphicFrameLocks noGrp="1"/>
          </p:cNvGraphicFramePr>
          <p:nvPr/>
        </p:nvGraphicFramePr>
        <p:xfrm>
          <a:off x="2362200" y="2743200"/>
          <a:ext cx="1828800" cy="3951288"/>
        </p:xfrm>
        <a:graphic>
          <a:graphicData uri="http://schemas.openxmlformats.org/drawingml/2006/table">
            <a:tbl>
              <a:tblPr/>
              <a:tblGrid>
                <a:gridCol w="973392"/>
                <a:gridCol w="432620"/>
                <a:gridCol w="422788"/>
              </a:tblGrid>
              <a:tr h="164637">
                <a:tc>
                  <a:txBody>
                    <a:bodyPr/>
                    <a:lstStyle/>
                    <a:p>
                      <a:pPr algn="l" fontAlgn="b"/>
                      <a:r>
                        <a:rPr lang="en-US" sz="1000" b="0" i="0" u="none" strike="noStrike" dirty="0">
                          <a:solidFill>
                            <a:srgbClr val="000000"/>
                          </a:solidFill>
                          <a:effectLst/>
                          <a:latin typeface="Calibri"/>
                        </a:rPr>
                        <a:t>Angola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10.25%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4.50%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dirty="0">
                          <a:solidFill>
                            <a:srgbClr val="000000"/>
                          </a:solidFill>
                          <a:effectLst/>
                          <a:latin typeface="Calibri"/>
                        </a:rPr>
                        <a:t>Botswana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1.28%</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dirty="0">
                          <a:solidFill>
                            <a:srgbClr val="000000"/>
                          </a:solidFill>
                          <a:effectLst/>
                          <a:latin typeface="Calibri"/>
                        </a:rPr>
                        <a:t>Burkina Faso</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9.75%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Cameroon</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dirty="0">
                          <a:solidFill>
                            <a:srgbClr val="000000"/>
                          </a:solidFill>
                          <a:effectLst/>
                          <a:latin typeface="Calibri"/>
                        </a:rPr>
                        <a:t>Cape Verde</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Congo (DR)</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Congo (Republic)</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Côte d'Ivoire</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Egypt</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Ethiopia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Gabon</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Ghana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Kenya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Morocco</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Mozambique</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Namibia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Nigeria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Rwanda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Senegal</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South Africa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Tunisia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Uganda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0" i="0" u="none" strike="noStrike">
                          <a:solidFill>
                            <a:srgbClr val="000000"/>
                          </a:solidFill>
                          <a:effectLst/>
                          <a:latin typeface="Calibri"/>
                        </a:rPr>
                        <a:t>Zambia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637">
                <a:tc>
                  <a:txBody>
                    <a:bodyPr/>
                    <a:lstStyle/>
                    <a:p>
                      <a:pPr algn="l" fontAlgn="b"/>
                      <a:r>
                        <a:rPr lang="en-US" sz="1000" b="1" i="0" u="none" strike="noStrike">
                          <a:solidFill>
                            <a:srgbClr val="000000"/>
                          </a:solidFill>
                          <a:effectLst/>
                          <a:latin typeface="Calibri"/>
                        </a:rPr>
                        <a:t>Africa</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11.73%</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5.98%</a:t>
                      </a:r>
                    </a:p>
                  </a:txBody>
                  <a:tcPr marL="12246" marR="12246" marT="122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6773863" y="1752600"/>
          <a:ext cx="2362200" cy="4191000"/>
        </p:xfrm>
        <a:graphic>
          <a:graphicData uri="http://schemas.openxmlformats.org/drawingml/2006/table">
            <a:tbl>
              <a:tblPr/>
              <a:tblGrid>
                <a:gridCol w="1257300"/>
                <a:gridCol w="558800"/>
                <a:gridCol w="546100"/>
              </a:tblGrid>
              <a:tr h="190500">
                <a:tc>
                  <a:txBody>
                    <a:bodyPr/>
                    <a:lstStyle/>
                    <a:p>
                      <a:pPr algn="l" fontAlgn="b"/>
                      <a:r>
                        <a:rPr lang="en-US" sz="1000" b="0" i="0" u="none" strike="noStrike" dirty="0">
                          <a:solidFill>
                            <a:srgbClr val="000000"/>
                          </a:solidFill>
                          <a:effectLst/>
                          <a:latin typeface="Calibri"/>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Papua New Guinea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7.26%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6934200" y="6049963"/>
          <a:ext cx="2032000" cy="762000"/>
        </p:xfrm>
        <a:graphic>
          <a:graphicData uri="http://schemas.openxmlformats.org/drawingml/2006/table">
            <a:tbl>
              <a:tblPr/>
              <a:tblGrid>
                <a:gridCol w="1016000"/>
                <a:gridCol w="546100"/>
                <a:gridCol w="469900"/>
              </a:tblGrid>
              <a:tr h="190500">
                <a:tc>
                  <a:txBody>
                    <a:bodyPr/>
                    <a:lstStyle/>
                    <a:p>
                      <a:pPr algn="l" fontAlgn="b"/>
                      <a:r>
                        <a:rPr lang="en-US" sz="1000" b="0" i="0" u="none" strike="noStrike" dirty="0">
                          <a:solidFill>
                            <a:srgbClr val="000000"/>
                          </a:solidFill>
                          <a:effectLst/>
                          <a:latin typeface="Calibri"/>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dirty="0">
                          <a:solidFill>
                            <a:srgbClr val="000000"/>
                          </a:solidFill>
                          <a:effectLst/>
                          <a:latin typeface="Calibri"/>
                        </a:rPr>
                        <a:t>Australia &amp; NZ</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nvGraphicFramePr>
        <p:xfrm>
          <a:off x="4724400" y="3505200"/>
          <a:ext cx="1905000" cy="2476500"/>
        </p:xfrm>
        <a:graphic>
          <a:graphicData uri="http://schemas.openxmlformats.org/drawingml/2006/table">
            <a:tbl>
              <a:tblPr/>
              <a:tblGrid>
                <a:gridCol w="838200"/>
                <a:gridCol w="609600"/>
                <a:gridCol w="457200"/>
              </a:tblGrid>
              <a:tr h="190500">
                <a:tc>
                  <a:txBody>
                    <a:bodyPr/>
                    <a:lstStyle/>
                    <a:p>
                      <a:pPr algn="l" fontAlgn="b"/>
                      <a:r>
                        <a:rPr lang="en-US" sz="1000" b="0" i="0" u="none" strike="noStrike" dirty="0">
                          <a:solidFill>
                            <a:srgbClr val="000000"/>
                          </a:solidFill>
                          <a:effectLst/>
                          <a:latin typeface="Calibri"/>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Ras Al Khaimah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Sharjah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UAE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dirty="0">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libri"/>
                        </a:rPr>
                        <a:t>6.85%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4" name="Table 23"/>
          <p:cNvGraphicFramePr>
            <a:graphicFrameLocks noGrp="1"/>
          </p:cNvGraphicFramePr>
          <p:nvPr/>
        </p:nvGraphicFramePr>
        <p:xfrm>
          <a:off x="4572000" y="0"/>
          <a:ext cx="4572000" cy="3048000"/>
        </p:xfrm>
        <a:graphic>
          <a:graphicData uri="http://schemas.openxmlformats.org/drawingml/2006/table">
            <a:tbl>
              <a:tblPr/>
              <a:tblGrid>
                <a:gridCol w="817275"/>
                <a:gridCol w="509316"/>
                <a:gridCol w="509316"/>
                <a:gridCol w="907293"/>
                <a:gridCol w="668033"/>
                <a:gridCol w="1160767"/>
              </a:tblGrid>
              <a:tr h="190500">
                <a:tc>
                  <a:txBody>
                    <a:bodyPr/>
                    <a:lstStyle/>
                    <a:p>
                      <a:pPr algn="l" fontAlgn="b"/>
                      <a:r>
                        <a:rPr lang="en-US" sz="1000" b="0" i="0" u="none" strike="noStrike" dirty="0">
                          <a:solidFill>
                            <a:srgbClr val="000000"/>
                          </a:solidFill>
                          <a:effectLst/>
                          <a:latin typeface="Calibri"/>
                        </a:rPr>
                        <a:t>Albania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Montenegro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Armenia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Azerbaijan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Romania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Belarus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Russia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Bosnia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FF0000"/>
                          </a:solidFill>
                          <a:effectLst/>
                          <a:latin typeface="Calibri"/>
                        </a:rPr>
                        <a:t>.</a:t>
                      </a:r>
                      <a:r>
                        <a:rPr lang="en-US" sz="1000" b="0" i="0" u="none" strike="noStrike" dirty="0">
                          <a:solidFill>
                            <a:srgbClr val="FF0000"/>
                          </a:solidFill>
                          <a:effectLst/>
                          <a:latin typeface="Calibri"/>
                        </a:rPr>
                        <a:t>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Serbia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Bulgaria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Slovakia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Croatia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Calibri"/>
                        </a:rPr>
                        <a:t>Czech </a:t>
                      </a:r>
                      <a:r>
                        <a:rPr lang="en-US" sz="1000" b="0" i="0" u="none" strike="noStrike" dirty="0" err="1" smtClean="0">
                          <a:solidFill>
                            <a:srgbClr val="000000"/>
                          </a:solidFill>
                          <a:effectLst/>
                          <a:latin typeface="Calibri"/>
                        </a:rPr>
                        <a:t>Repub</a:t>
                      </a:r>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Ukraine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Estonia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effectLst/>
                          <a:latin typeface="Calibri"/>
                        </a:rPr>
                        <a:t>E. </a:t>
                      </a:r>
                      <a:r>
                        <a:rPr lang="en-US" sz="1000" b="1" i="0" u="none" strike="noStrike" dirty="0" smtClean="0">
                          <a:solidFill>
                            <a:srgbClr val="000000"/>
                          </a:solidFill>
                          <a:effectLst/>
                          <a:latin typeface="Calibri"/>
                        </a:rPr>
                        <a:t>Europe</a:t>
                      </a:r>
                      <a:endParaRPr lang="en-US" sz="1000" b="1"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9.08%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FF0000"/>
                          </a:solidFill>
                          <a:effectLst/>
                          <a:latin typeface="Calibri"/>
                        </a:rPr>
                        <a:t>3.33%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Georgia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190500">
                <a:tc>
                  <a:txBody>
                    <a:bodyPr/>
                    <a:lstStyle/>
                    <a:p>
                      <a:pPr algn="l" fontAlgn="b"/>
                      <a:r>
                        <a:rPr lang="en-US" sz="1000" b="0" i="0" u="none" strike="noStrike">
                          <a:solidFill>
                            <a:srgbClr val="000000"/>
                          </a:solidFill>
                          <a:effectLst/>
                          <a:latin typeface="Calibri"/>
                        </a:rPr>
                        <a:t>Hungary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Kazakhstan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Latvia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Lithuania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Macedonia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000" b="0" i="0" u="none" strike="noStrike">
                          <a:solidFill>
                            <a:srgbClr val="000000"/>
                          </a:solidFill>
                          <a:effectLst/>
                          <a:latin typeface="Calibri"/>
                        </a:rPr>
                        <a:t>Moldova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graphicFrame>
        <p:nvGraphicFramePr>
          <p:cNvPr id="25" name="Table 24"/>
          <p:cNvGraphicFramePr>
            <a:graphicFrameLocks noGrp="1"/>
          </p:cNvGraphicFramePr>
          <p:nvPr/>
        </p:nvGraphicFramePr>
        <p:xfrm>
          <a:off x="1066800" y="0"/>
          <a:ext cx="3263900" cy="2489200"/>
        </p:xfrm>
        <a:graphic>
          <a:graphicData uri="http://schemas.openxmlformats.org/drawingml/2006/table">
            <a:tbl>
              <a:tblPr/>
              <a:tblGrid>
                <a:gridCol w="673100"/>
                <a:gridCol w="482600"/>
                <a:gridCol w="482600"/>
                <a:gridCol w="787400"/>
                <a:gridCol w="419100"/>
                <a:gridCol w="419100"/>
              </a:tblGrid>
              <a:tr h="177800">
                <a:tc>
                  <a:txBody>
                    <a:bodyPr/>
                    <a:lstStyle/>
                    <a:p>
                      <a:pPr algn="l" fontAlgn="b"/>
                      <a:r>
                        <a:rPr lang="en-US" sz="1000" b="0" i="0" u="none" strike="noStrike">
                          <a:solidFill>
                            <a:srgbClr val="000000"/>
                          </a:solidFill>
                          <a:effectLst/>
                          <a:latin typeface="Calibri"/>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a:rPr>
                        <a:t>8.15%</a:t>
                      </a:r>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FF0000"/>
                          </a:solidFill>
                          <a:effectLst/>
                          <a:latin typeface="Calibri"/>
                        </a:rPr>
                        <a:t>2.40%</a:t>
                      </a:r>
                      <a:endParaRPr lang="en-US" sz="1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Jersey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Guernsey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Isle of 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a:endParaRP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1" i="0" u="none" strike="noStrike">
                          <a:solidFill>
                            <a:srgbClr val="000000"/>
                          </a:solidFill>
                          <a:effectLst/>
                          <a:latin typeface="Calibri"/>
                        </a:rPr>
                        <a:t>W.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6" name="Table 25"/>
          <p:cNvGraphicFramePr>
            <a:graphicFrameLocks noGrp="1"/>
          </p:cNvGraphicFramePr>
          <p:nvPr/>
        </p:nvGraphicFramePr>
        <p:xfrm>
          <a:off x="381000" y="3284538"/>
          <a:ext cx="1790700" cy="3556000"/>
        </p:xfrm>
        <a:graphic>
          <a:graphicData uri="http://schemas.openxmlformats.org/drawingml/2006/table">
            <a:tbl>
              <a:tblPr/>
              <a:tblGrid>
                <a:gridCol w="825500"/>
                <a:gridCol w="482600"/>
                <a:gridCol w="482600"/>
              </a:tblGrid>
              <a:tr h="177800">
                <a:tc>
                  <a:txBody>
                    <a:bodyPr/>
                    <a:lstStyle/>
                    <a:p>
                      <a:pPr algn="l" fontAlgn="b"/>
                      <a:r>
                        <a:rPr lang="en-US" sz="10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r>
                        <a:rPr lang="en-US" sz="10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4.20%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7" name="Table 26"/>
          <p:cNvGraphicFramePr>
            <a:graphicFrameLocks noGrp="1"/>
          </p:cNvGraphicFramePr>
          <p:nvPr/>
        </p:nvGraphicFramePr>
        <p:xfrm>
          <a:off x="152400" y="2514600"/>
          <a:ext cx="1790700" cy="571500"/>
        </p:xfrm>
        <a:graphic>
          <a:graphicData uri="http://schemas.openxmlformats.org/drawingml/2006/table">
            <a:tbl>
              <a:tblPr/>
              <a:tblGrid>
                <a:gridCol w="825500"/>
                <a:gridCol w="482600"/>
                <a:gridCol w="482600"/>
              </a:tblGrid>
              <a:tr h="190500">
                <a:tc>
                  <a:txBody>
                    <a:bodyPr/>
                    <a:lstStyle/>
                    <a:p>
                      <a:pPr algn="l" fontAlgn="b"/>
                      <a:r>
                        <a:rPr lang="en-US" sz="1000" b="0" i="0" u="none" strike="noStrike">
                          <a:solidFill>
                            <a:srgbClr val="000000"/>
                          </a:solidFill>
                          <a:effectLst/>
                          <a:latin typeface="Calibri"/>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a:latin typeface="Calibri" charset="0"/>
              </a:rPr>
              <a:t>For your company, get the geographical breakdown of revenues in the most recent year. Based upon this revenue breakdown and the most recent country risk premiums, estimate the equity risk premium that you would use for your company.</a:t>
            </a: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r>
              <a:rPr lang="en-US" dirty="0">
                <a:latin typeface="Calibri" charset="0"/>
              </a:rPr>
              <a:t>This computation was based entirely on revenues. With your company, what concerns would you have about your estimate being too high or too low?</a:t>
            </a:r>
          </a:p>
        </p:txBody>
      </p:sp>
      <p:sp>
        <p:nvSpPr>
          <p:cNvPr id="4" name="TextBox 3">
            <a:hlinkClick r:id="rId3"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33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Beta</a:t>
            </a:r>
          </a:p>
        </p:txBody>
      </p:sp>
      <p:sp>
        <p:nvSpPr>
          <p:cNvPr id="106498" name="Rectangle 3"/>
          <p:cNvSpPr>
            <a:spLocks noGrp="1" noChangeArrowheads="1"/>
          </p:cNvSpPr>
          <p:nvPr>
            <p:ph sz="quarter" idx="1"/>
          </p:nvPr>
        </p:nvSpPr>
        <p:spPr>
          <a:xfrm>
            <a:off x="612775" y="1600200"/>
            <a:ext cx="8153400" cy="4495800"/>
          </a:xfrm>
        </p:spPr>
        <p:txBody>
          <a:bodyPr>
            <a:normAutofit fontScale="92500"/>
          </a:bodyPr>
          <a:lstStyle/>
          <a:p>
            <a:pPr eaLnBrk="1" hangingPunct="1">
              <a:defRPr/>
            </a:pPr>
            <a:r>
              <a:rPr lang="en-US" dirty="0" smtClean="0"/>
              <a:t>The standard procedure for estimating betas is to regress stock returns (</a:t>
            </a:r>
            <a:r>
              <a:rPr lang="en-US" dirty="0" err="1" smtClean="0"/>
              <a:t>Rj</a:t>
            </a:r>
            <a:r>
              <a:rPr lang="en-US" dirty="0" smtClean="0"/>
              <a:t>) against market returns (</a:t>
            </a:r>
            <a:r>
              <a:rPr lang="en-US" dirty="0" err="1" smtClean="0"/>
              <a:t>Rm</a:t>
            </a:r>
            <a:r>
              <a:rPr lang="en-US" dirty="0" smtClean="0"/>
              <a:t>) -</a:t>
            </a:r>
          </a:p>
          <a:p>
            <a:pPr marL="320675" lvl="1" indent="0" eaLnBrk="1" hangingPunct="1">
              <a:buFont typeface="Wingdings 2" charset="0"/>
              <a:buNone/>
              <a:defRPr/>
            </a:pPr>
            <a:r>
              <a:rPr lang="en-US" dirty="0" err="1" smtClean="0"/>
              <a:t>R</a:t>
            </a:r>
            <a:r>
              <a:rPr lang="en-US" baseline="-25000" dirty="0" err="1" smtClean="0"/>
              <a:t>j</a:t>
            </a:r>
            <a:r>
              <a:rPr lang="en-US" dirty="0" smtClean="0"/>
              <a:t> = a + b </a:t>
            </a:r>
            <a:r>
              <a:rPr lang="en-US" dirty="0" err="1" smtClean="0"/>
              <a:t>R</a:t>
            </a:r>
            <a:r>
              <a:rPr lang="en-US" baseline="-25000" dirty="0" err="1" smtClean="0"/>
              <a:t>m</a:t>
            </a:r>
            <a:endParaRPr lang="en-US" baseline="-25000" dirty="0" smtClean="0"/>
          </a:p>
          <a:p>
            <a:pPr marL="641350" lvl="2" indent="0" eaLnBrk="1" hangingPunct="1">
              <a:buFont typeface="Wingdings" charset="0"/>
              <a:buNone/>
              <a:defRPr/>
            </a:pPr>
            <a:r>
              <a:rPr lang="en-US" dirty="0" smtClean="0"/>
              <a:t>where  a is the intercept and b is the slope of the regression. </a:t>
            </a:r>
          </a:p>
          <a:p>
            <a:pPr eaLnBrk="1" hangingPunct="1">
              <a:defRPr/>
            </a:pPr>
            <a:r>
              <a:rPr lang="en-US" dirty="0" smtClean="0"/>
              <a:t>The slope of the regression corresponds to the beta of the stock, and measures the riskiness of the stock. </a:t>
            </a:r>
          </a:p>
          <a:p>
            <a:pPr eaLnBrk="1" hangingPunct="1">
              <a:defRPr/>
            </a:pPr>
            <a:r>
              <a:rPr lang="en-US" dirty="0" smtClean="0"/>
              <a:t>The  R squared (R</a:t>
            </a:r>
            <a:r>
              <a:rPr lang="en-US" baseline="30000" dirty="0" smtClean="0"/>
              <a:t>2</a:t>
            </a:r>
            <a:r>
              <a:rPr lang="en-US" dirty="0" smtClean="0"/>
              <a:t>) of the regression provides an estimate of the proportion of the risk (variance) of a firm that can be attributed to market risk.  The balance (1 - R</a:t>
            </a:r>
            <a:r>
              <a:rPr lang="en-US" baseline="30000" dirty="0" smtClean="0"/>
              <a:t>2</a:t>
            </a:r>
            <a:r>
              <a:rPr lang="en-US" dirty="0" smtClean="0"/>
              <a:t>) can be attributed to firm specific risk. </a:t>
            </a:r>
            <a:endParaRPr lang="en-US" dirty="0"/>
          </a:p>
        </p:txBody>
      </p:sp>
      <p:sp>
        <p:nvSpPr>
          <p:cNvPr id="13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Performance</a:t>
            </a:r>
          </a:p>
        </p:txBody>
      </p:sp>
      <p:sp>
        <p:nvSpPr>
          <p:cNvPr id="10854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The intercept of the regression provides a simple measure of performance during the period of the regression, relative to the capital asset pricing model. </a:t>
            </a:r>
          </a:p>
          <a:p>
            <a:pPr marL="366713" lvl="1" indent="0" eaLnBrk="1" hangingPunct="1">
              <a:buFont typeface="Wingdings 2" charset="0"/>
              <a:buNone/>
              <a:defRPr/>
            </a:pPr>
            <a:r>
              <a:rPr lang="en-US" dirty="0" err="1" smtClean="0"/>
              <a:t>Rj</a:t>
            </a:r>
            <a:r>
              <a:rPr lang="en-US" dirty="0" smtClean="0"/>
              <a:t> 	= </a:t>
            </a:r>
            <a:r>
              <a:rPr lang="en-US" dirty="0" err="1" smtClean="0"/>
              <a:t>Rf</a:t>
            </a:r>
            <a:r>
              <a:rPr lang="en-US" dirty="0" smtClean="0"/>
              <a:t>	 + </a:t>
            </a:r>
            <a:r>
              <a:rPr lang="en-US" dirty="0" smtClean="0">
                <a:latin typeface="Times"/>
                <a:cs typeface="Times"/>
              </a:rPr>
              <a:t>b</a:t>
            </a:r>
            <a:r>
              <a:rPr lang="en-US" dirty="0" smtClean="0"/>
              <a:t> (</a:t>
            </a:r>
            <a:r>
              <a:rPr lang="en-US" dirty="0" err="1" smtClean="0"/>
              <a:t>Rm</a:t>
            </a:r>
            <a:r>
              <a:rPr lang="en-US" dirty="0" smtClean="0"/>
              <a:t> - </a:t>
            </a:r>
            <a:r>
              <a:rPr lang="en-US" dirty="0" err="1" smtClean="0"/>
              <a:t>Rf</a:t>
            </a:r>
            <a:r>
              <a:rPr lang="en-US" dirty="0" smtClean="0"/>
              <a:t>)</a:t>
            </a:r>
          </a:p>
          <a:p>
            <a:pPr marL="366713" lvl="1" indent="0" eaLnBrk="1" hangingPunct="1">
              <a:buFont typeface="Wingdings 2" charset="0"/>
              <a:buNone/>
              <a:defRPr/>
            </a:pPr>
            <a:r>
              <a:rPr lang="en-US" dirty="0" smtClean="0"/>
              <a:t>	= </a:t>
            </a:r>
            <a:r>
              <a:rPr lang="en-US" dirty="0" err="1" smtClean="0"/>
              <a:t>Rf</a:t>
            </a:r>
            <a:r>
              <a:rPr lang="en-US" dirty="0" smtClean="0"/>
              <a:t> (1-</a:t>
            </a:r>
            <a:r>
              <a:rPr lang="en-US" dirty="0" smtClean="0">
                <a:latin typeface="Times"/>
                <a:cs typeface="Times"/>
              </a:rPr>
              <a:t>b</a:t>
            </a:r>
            <a:r>
              <a:rPr lang="en-US" dirty="0" smtClean="0"/>
              <a:t>) + </a:t>
            </a:r>
            <a:r>
              <a:rPr lang="en-US" dirty="0" smtClean="0">
                <a:latin typeface="Times"/>
                <a:cs typeface="Times"/>
              </a:rPr>
              <a:t>b</a:t>
            </a:r>
            <a:r>
              <a:rPr lang="en-US" dirty="0" smtClean="0"/>
              <a:t> </a:t>
            </a:r>
            <a:r>
              <a:rPr lang="en-US" dirty="0" err="1" smtClean="0"/>
              <a:t>Rm</a:t>
            </a:r>
            <a:r>
              <a:rPr lang="en-US" dirty="0" smtClean="0"/>
              <a:t>		     ...........Capital Asset Pricing Model</a:t>
            </a:r>
          </a:p>
          <a:p>
            <a:pPr marL="366713" lvl="1" indent="0" eaLnBrk="1" hangingPunct="1">
              <a:buFont typeface="Wingdings 2" charset="0"/>
              <a:buNone/>
              <a:defRPr/>
            </a:pPr>
            <a:r>
              <a:rPr lang="en-US" dirty="0" err="1" smtClean="0"/>
              <a:t>Rj</a:t>
            </a:r>
            <a:r>
              <a:rPr lang="en-US" dirty="0" smtClean="0"/>
              <a:t> 	= a	+ b </a:t>
            </a:r>
            <a:r>
              <a:rPr lang="en-US" dirty="0" err="1" smtClean="0"/>
              <a:t>Rm</a:t>
            </a:r>
            <a:r>
              <a:rPr lang="en-US" dirty="0" smtClean="0"/>
              <a:t>		    ...........Regression Equation</a:t>
            </a:r>
          </a:p>
          <a:p>
            <a:pPr eaLnBrk="1" hangingPunct="1">
              <a:defRPr/>
            </a:pPr>
            <a:r>
              <a:rPr lang="en-US" dirty="0" smtClean="0"/>
              <a:t>If	</a:t>
            </a:r>
          </a:p>
          <a:p>
            <a:pPr marL="366713" lvl="1" indent="0" eaLnBrk="1" hangingPunct="1">
              <a:buFont typeface="Wingdings 2" charset="0"/>
              <a:buNone/>
              <a:defRPr/>
            </a:pPr>
            <a:r>
              <a:rPr lang="en-US" dirty="0" smtClean="0"/>
              <a:t>a &gt; </a:t>
            </a:r>
            <a:r>
              <a:rPr lang="en-US" dirty="0" err="1" smtClean="0"/>
              <a:t>Rf</a:t>
            </a:r>
            <a:r>
              <a:rPr lang="en-US" dirty="0" smtClean="0"/>
              <a:t> (1-b) ....	Stock did better than expected during regression period</a:t>
            </a:r>
          </a:p>
          <a:p>
            <a:pPr marL="366713" lvl="1" indent="0" eaLnBrk="1" hangingPunct="1">
              <a:buFont typeface="Wingdings 2" charset="0"/>
              <a:buNone/>
              <a:defRPr/>
            </a:pPr>
            <a:r>
              <a:rPr lang="en-US" dirty="0" smtClean="0"/>
              <a:t>a = </a:t>
            </a:r>
            <a:r>
              <a:rPr lang="en-US" dirty="0" err="1" smtClean="0"/>
              <a:t>Rf</a:t>
            </a:r>
            <a:r>
              <a:rPr lang="en-US" dirty="0" smtClean="0"/>
              <a:t> (1-b) ....	Stock did as well as expected during regression period</a:t>
            </a:r>
          </a:p>
          <a:p>
            <a:pPr marL="366713" lvl="1" indent="0" eaLnBrk="1" hangingPunct="1">
              <a:buFont typeface="Wingdings 2" charset="0"/>
              <a:buNone/>
              <a:defRPr/>
            </a:pPr>
            <a:r>
              <a:rPr lang="en-US" dirty="0" smtClean="0"/>
              <a:t>a &lt; </a:t>
            </a:r>
            <a:r>
              <a:rPr lang="en-US" dirty="0" err="1" smtClean="0"/>
              <a:t>Rf</a:t>
            </a:r>
            <a:r>
              <a:rPr lang="en-US" dirty="0" smtClean="0"/>
              <a:t> (1-b) ....	Stock did worse than expected during regression period</a:t>
            </a:r>
          </a:p>
          <a:p>
            <a:pPr eaLnBrk="1" hangingPunct="1">
              <a:defRPr/>
            </a:pPr>
            <a:r>
              <a:rPr lang="en-US" dirty="0" smtClean="0"/>
              <a:t>The difference between the intercept and </a:t>
            </a:r>
            <a:r>
              <a:rPr lang="en-US" dirty="0" err="1" smtClean="0"/>
              <a:t>Rf</a:t>
            </a:r>
            <a:r>
              <a:rPr lang="en-US" dirty="0" smtClean="0"/>
              <a:t> (1-b) is Jensen's alpha. If it is positive, your stock did perform better than expected during the period of the regression.</a:t>
            </a:r>
            <a:endParaRPr lang="en-US" dirty="0"/>
          </a:p>
        </p:txBody>
      </p:sp>
      <p:sp>
        <p:nvSpPr>
          <p:cNvPr id="137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Decide on an estimation period</a:t>
            </a:r>
          </a:p>
          <a:p>
            <a:pPr lvl="1" eaLnBrk="1" hangingPunct="1">
              <a:defRPr/>
            </a:pPr>
            <a:r>
              <a:rPr lang="en-US" dirty="0" smtClean="0"/>
              <a:t>Services use periods ranging from 2 to 5 years for the regression</a:t>
            </a:r>
          </a:p>
          <a:p>
            <a:pPr lvl="1" eaLnBrk="1" hangingPunct="1">
              <a:defRPr/>
            </a:pPr>
            <a:r>
              <a:rPr lang="en-US" dirty="0" smtClean="0"/>
              <a:t>Longer estimation period provides more data, but firms change.</a:t>
            </a:r>
          </a:p>
          <a:p>
            <a:pPr lvl="1" eaLnBrk="1" hangingPunct="1">
              <a:defRPr/>
            </a:pPr>
            <a:r>
              <a:rPr lang="en-US" dirty="0" smtClean="0"/>
              <a:t>Shorter periods can be affected more easily by significant firm-specific event that occurred during the period.</a:t>
            </a:r>
          </a:p>
          <a:p>
            <a:pPr eaLnBrk="1" hangingPunct="1">
              <a:defRPr/>
            </a:pPr>
            <a:r>
              <a:rPr lang="en-US" dirty="0" smtClean="0"/>
              <a:t>Decide on a return interval - daily, weekly, monthly</a:t>
            </a:r>
          </a:p>
          <a:p>
            <a:pPr lvl="1" eaLnBrk="1" hangingPunct="1">
              <a:defRPr/>
            </a:pPr>
            <a:r>
              <a:rPr lang="en-US" dirty="0" smtClean="0"/>
              <a:t>Shorter intervals yield more observations, but suffer from more noise.</a:t>
            </a:r>
          </a:p>
          <a:p>
            <a:pPr lvl="1" eaLnBrk="1" hangingPunct="1">
              <a:defRPr/>
            </a:pPr>
            <a:r>
              <a:rPr lang="en-US" dirty="0" smtClean="0"/>
              <a:t>Noise is created by stocks not trading and biases all betas towards one.</a:t>
            </a:r>
          </a:p>
          <a:p>
            <a:pPr eaLnBrk="1" hangingPunct="1">
              <a:defRPr/>
            </a:pPr>
            <a:r>
              <a:rPr lang="en-US" dirty="0" smtClean="0"/>
              <a:t>Estimate returns (including dividends) on stock</a:t>
            </a:r>
          </a:p>
          <a:p>
            <a:pPr lvl="1" eaLnBrk="1" hangingPunct="1">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defRPr/>
            </a:pPr>
            <a:r>
              <a:rPr lang="en-US" dirty="0" smtClean="0"/>
              <a:t>Included dividends only in ex-dividend month</a:t>
            </a:r>
          </a:p>
          <a:p>
            <a:pPr eaLnBrk="1" hangingPunct="1">
              <a:defRPr/>
            </a:pPr>
            <a:r>
              <a:rPr lang="en-US" dirty="0" smtClean="0"/>
              <a:t>Choose a market index, and estimate returns (inclusive of dividends) on the index for each interval for the period.</a:t>
            </a:r>
            <a:endParaRPr lang="en-US" dirty="0"/>
          </a:p>
        </p:txBody>
      </p:sp>
      <p:sp>
        <p:nvSpPr>
          <p:cNvPr id="1392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the Parameters: Disney</a:t>
            </a:r>
          </a:p>
        </p:txBody>
      </p:sp>
      <p:sp>
        <p:nvSpPr>
          <p:cNvPr id="11264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Period used: 5 years</a:t>
            </a:r>
          </a:p>
          <a:p>
            <a:pPr eaLnBrk="1" hangingPunct="1">
              <a:defRPr/>
            </a:pPr>
            <a:r>
              <a:rPr lang="en-US" dirty="0" smtClean="0"/>
              <a:t>Return Interval = Monthly</a:t>
            </a:r>
          </a:p>
          <a:p>
            <a:pPr eaLnBrk="1" hangingPunct="1">
              <a:defRPr/>
            </a:pPr>
            <a:r>
              <a:rPr lang="en-US" dirty="0" smtClean="0"/>
              <a:t>Market Index: S&amp;P 500 Index. </a:t>
            </a:r>
          </a:p>
          <a:p>
            <a:pPr eaLnBrk="1" hangingPunct="1">
              <a:defRPr/>
            </a:pPr>
            <a:r>
              <a:rPr lang="en-US" dirty="0" smtClean="0"/>
              <a:t>For instance, to calculate returns on Disney in December 2009,</a:t>
            </a:r>
          </a:p>
          <a:p>
            <a:pPr lvl="1" eaLnBrk="1" hangingPunct="1">
              <a:defRPr/>
            </a:pPr>
            <a:r>
              <a:rPr lang="en-US" dirty="0" smtClean="0"/>
              <a:t>Price for Disney at end of November 2009 = $ 30.22</a:t>
            </a:r>
          </a:p>
          <a:p>
            <a:pPr lvl="1" eaLnBrk="1" hangingPunct="1">
              <a:defRPr/>
            </a:pPr>
            <a:r>
              <a:rPr lang="en-US" dirty="0" smtClean="0"/>
              <a:t>Price for Disney at end of December 2009 = $ 32.25</a:t>
            </a:r>
          </a:p>
          <a:p>
            <a:pPr lvl="1" eaLnBrk="1" hangingPunct="1">
              <a:defRPr/>
            </a:pPr>
            <a:r>
              <a:rPr lang="en-US" dirty="0" smtClean="0"/>
              <a:t>Dividends during month =  $0.35 (It was an ex-dividend month)</a:t>
            </a:r>
          </a:p>
          <a:p>
            <a:pPr lvl="1" eaLnBrk="1" hangingPunct="1">
              <a:defRPr/>
            </a:pPr>
            <a:r>
              <a:rPr lang="en-US" dirty="0" smtClean="0"/>
              <a:t>Return =($32.25 - $30.22 + $ 0.35)/$30.22= 7.88%</a:t>
            </a:r>
          </a:p>
          <a:p>
            <a:pPr eaLnBrk="1" hangingPunct="1">
              <a:defRPr/>
            </a:pPr>
            <a:r>
              <a:rPr lang="en-US" dirty="0" smtClean="0"/>
              <a:t>To estimate returns on the index in the same month</a:t>
            </a:r>
          </a:p>
          <a:p>
            <a:pPr lvl="1" eaLnBrk="1" hangingPunct="1">
              <a:defRPr/>
            </a:pPr>
            <a:r>
              <a:rPr lang="en-US" dirty="0" smtClean="0"/>
              <a:t>Index level at end of November 2009 = 1095.63</a:t>
            </a:r>
          </a:p>
          <a:p>
            <a:pPr lvl="1" eaLnBrk="1" hangingPunct="1">
              <a:defRPr/>
            </a:pPr>
            <a:r>
              <a:rPr lang="en-US" dirty="0" smtClean="0"/>
              <a:t>Index level at end of December 2009 = 1115.10</a:t>
            </a:r>
          </a:p>
          <a:p>
            <a:pPr lvl="1" eaLnBrk="1" hangingPunct="1">
              <a:defRPr/>
            </a:pPr>
            <a:r>
              <a:rPr lang="en-US" dirty="0" smtClean="0"/>
              <a:t>Dividends on index in December 2009 = 1.683</a:t>
            </a:r>
          </a:p>
          <a:p>
            <a:pPr lvl="1" eaLnBrk="1" hangingPunct="1">
              <a:defRPr/>
            </a:pPr>
            <a:r>
              <a:rPr lang="en-US" dirty="0" smtClean="0"/>
              <a:t>Return =(1115.1 – 1095.63+1.683)/ 1095.63 =  1.78%</a:t>
            </a:r>
            <a:endParaRPr lang="en-US" dirty="0"/>
          </a:p>
        </p:txBody>
      </p:sp>
      <p:sp>
        <p:nvSpPr>
          <p:cNvPr id="141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p:txBody>
          <a:bodyPr/>
          <a:lstStyle/>
          <a:p>
            <a:pPr eaLnBrk="1" hangingPunct="1"/>
            <a:r>
              <a:rPr lang="en-US">
                <a:latin typeface="Calibri" charset="0"/>
              </a:rPr>
              <a:t>Disney</a:t>
            </a:r>
            <a:r>
              <a:rPr lang="ja-JP" altLang="en-US">
                <a:latin typeface="Calibri" charset="0"/>
              </a:rPr>
              <a:t>’</a:t>
            </a:r>
            <a:r>
              <a:rPr lang="en-US" altLang="ja-JP">
                <a:latin typeface="Calibri" charset="0"/>
              </a:rPr>
              <a:t>s Historical Beta</a:t>
            </a:r>
            <a:endParaRPr lang="en-US">
              <a:latin typeface="Calibri" charset="0"/>
            </a:endParaRPr>
          </a:p>
        </p:txBody>
      </p:sp>
      <p:pic>
        <p:nvPicPr>
          <p:cNvPr id="143362"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13165" r="-13165"/>
          <a:stretch>
            <a:fillRect/>
          </a:stretch>
        </p:blipFill>
        <p:spPr/>
      </p:pic>
      <p:sp>
        <p:nvSpPr>
          <p:cNvPr id="143363" name="TextBox 3"/>
          <p:cNvSpPr txBox="1">
            <a:spLocks noChangeArrowheads="1"/>
          </p:cNvSpPr>
          <p:nvPr/>
        </p:nvSpPr>
        <p:spPr bwMode="auto">
          <a:xfrm>
            <a:off x="1524000" y="601980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i-FI" sz="1600" i="1">
                <a:solidFill>
                  <a:srgbClr val="000000"/>
                </a:solidFill>
                <a:latin typeface="Calibri" charset="0"/>
                <a:cs typeface="Calibri" charset="0"/>
              </a:rPr>
              <a:t>Return on Disney </a:t>
            </a:r>
            <a:r>
              <a:rPr lang="fi-FI" sz="1600">
                <a:solidFill>
                  <a:srgbClr val="000000"/>
                </a:solidFill>
                <a:latin typeface="Calibri" charset="0"/>
                <a:cs typeface="Calibri" charset="0"/>
              </a:rPr>
              <a:t>= .0071 + 1.2517 </a:t>
            </a:r>
            <a:r>
              <a:rPr lang="fi-FI" sz="1600" i="1">
                <a:solidFill>
                  <a:srgbClr val="000000"/>
                </a:solidFill>
                <a:latin typeface="Calibri" charset="0"/>
                <a:cs typeface="Calibri" charset="0"/>
              </a:rPr>
              <a:t>Return on Market                  </a:t>
            </a:r>
            <a:r>
              <a:rPr lang="fi-FI" sz="1600">
                <a:solidFill>
                  <a:srgbClr val="000000"/>
                </a:solidFill>
                <a:latin typeface="Calibri" charset="0"/>
                <a:cs typeface="Calibri" charset="0"/>
              </a:rPr>
              <a:t>R² = 0.73386</a:t>
            </a:r>
          </a:p>
          <a:p>
            <a:r>
              <a:rPr lang="fi-FI" sz="1600">
                <a:solidFill>
                  <a:srgbClr val="000000"/>
                </a:solidFill>
                <a:latin typeface="Calibri" charset="0"/>
                <a:cs typeface="Calibri" charset="0"/>
              </a:rPr>
              <a:t>                                                      (0.10)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Analyzing Disney</a:t>
            </a:r>
            <a:r>
              <a:rPr lang="ja-JP" altLang="en-US">
                <a:latin typeface="Calibri" charset="0"/>
              </a:rPr>
              <a:t>’</a:t>
            </a:r>
            <a:r>
              <a:rPr lang="en-US" altLang="ja-JP">
                <a:latin typeface="Calibri" charset="0"/>
              </a:rPr>
              <a:t>s Performance</a:t>
            </a:r>
            <a:endParaRPr lang="en-US">
              <a:latin typeface="Calibri" charset="0"/>
            </a:endParaRPr>
          </a:p>
        </p:txBody>
      </p:sp>
      <p:sp>
        <p:nvSpPr>
          <p:cNvPr id="116738" name="Rectangle 3"/>
          <p:cNvSpPr>
            <a:spLocks noGrp="1" noChangeArrowheads="1"/>
          </p:cNvSpPr>
          <p:nvPr>
            <p:ph sz="quarter" idx="1"/>
          </p:nvPr>
        </p:nvSpPr>
        <p:spPr>
          <a:xfrm>
            <a:off x="612775" y="1600200"/>
            <a:ext cx="8153400" cy="4495800"/>
          </a:xfrm>
        </p:spPr>
        <p:txBody>
          <a:bodyPr>
            <a:normAutofit fontScale="62500" lnSpcReduction="20000"/>
          </a:bodyPr>
          <a:lstStyle/>
          <a:p>
            <a:pPr eaLnBrk="1" hangingPunct="1">
              <a:defRPr/>
            </a:pPr>
            <a:r>
              <a:rPr lang="en-US" dirty="0" smtClean="0"/>
              <a:t>Intercept = 0.712%</a:t>
            </a:r>
          </a:p>
          <a:p>
            <a:pPr lvl="1" eaLnBrk="1" hangingPunct="1">
              <a:defRPr/>
            </a:pPr>
            <a:r>
              <a:rPr lang="en-US" dirty="0" smtClean="0"/>
              <a:t>This is an intercept based on monthly returns. Thus, it has to be compared to a monthly </a:t>
            </a:r>
            <a:r>
              <a:rPr lang="en-US" dirty="0" err="1" smtClean="0"/>
              <a:t>riskfree</a:t>
            </a:r>
            <a:r>
              <a:rPr lang="en-US" dirty="0" smtClean="0"/>
              <a:t> rate.</a:t>
            </a:r>
          </a:p>
          <a:p>
            <a:pPr lvl="1" eaLnBrk="1" hangingPunct="1">
              <a:defRPr/>
            </a:pPr>
            <a:r>
              <a:rPr lang="en-US" dirty="0" smtClean="0"/>
              <a:t>Between 2008 and 2013</a:t>
            </a:r>
          </a:p>
          <a:p>
            <a:pPr lvl="2" eaLnBrk="1" hangingPunct="1">
              <a:defRPr/>
            </a:pPr>
            <a:r>
              <a:rPr lang="en-US" dirty="0" smtClean="0"/>
              <a:t>Average Annualized </a:t>
            </a:r>
            <a:r>
              <a:rPr lang="en-US" dirty="0" err="1" smtClean="0"/>
              <a:t>T.Bill</a:t>
            </a:r>
            <a:r>
              <a:rPr lang="en-US" dirty="0" smtClean="0"/>
              <a:t> rate = 0.50%</a:t>
            </a:r>
          </a:p>
          <a:p>
            <a:pPr lvl="2" eaLnBrk="1" hangingPunct="1">
              <a:defRPr/>
            </a:pPr>
            <a:r>
              <a:rPr lang="en-US" dirty="0" smtClean="0"/>
              <a:t>Monthly </a:t>
            </a:r>
            <a:r>
              <a:rPr lang="en-US" dirty="0" err="1" smtClean="0"/>
              <a:t>Riskfree</a:t>
            </a:r>
            <a:r>
              <a:rPr lang="en-US" dirty="0" smtClean="0"/>
              <a:t> Rate = 0.5%/12 = 0.042%</a:t>
            </a:r>
          </a:p>
          <a:p>
            <a:pPr lvl="2" eaLnBrk="1" hangingPunct="1">
              <a:defRPr/>
            </a:pPr>
            <a:r>
              <a:rPr lang="en-US" dirty="0" err="1" smtClean="0"/>
              <a:t>Riskfree</a:t>
            </a:r>
            <a:r>
              <a:rPr lang="en-US" dirty="0" smtClean="0"/>
              <a:t> Rate (1-Beta) = 0.042% (1-1.252) =  -.0105%</a:t>
            </a:r>
          </a:p>
          <a:p>
            <a:pPr eaLnBrk="1" hangingPunct="1">
              <a:defRPr/>
            </a:pPr>
            <a:r>
              <a:rPr lang="en-US" dirty="0" smtClean="0"/>
              <a:t>The Comparison is then between</a:t>
            </a:r>
          </a:p>
          <a:p>
            <a:pPr lvl="1" eaLnBrk="1" hangingPunct="1">
              <a:defRPr/>
            </a:pPr>
            <a:r>
              <a:rPr lang="en-US" dirty="0" smtClean="0"/>
              <a:t>Intercept	versus	</a:t>
            </a:r>
            <a:r>
              <a:rPr lang="en-US" dirty="0" err="1" smtClean="0"/>
              <a:t>Riskfree</a:t>
            </a:r>
            <a:r>
              <a:rPr lang="en-US" dirty="0" smtClean="0"/>
              <a:t> Rate (1 - Beta)</a:t>
            </a:r>
          </a:p>
          <a:p>
            <a:pPr lvl="1" eaLnBrk="1" hangingPunct="1">
              <a:defRPr/>
            </a:pPr>
            <a:r>
              <a:rPr lang="en-US" dirty="0" smtClean="0"/>
              <a:t>0.712%	versus	0.0105%</a:t>
            </a:r>
          </a:p>
          <a:p>
            <a:pPr lvl="1" eaLnBrk="1" hangingPunct="1">
              <a:defRPr/>
            </a:pPr>
            <a:r>
              <a:rPr lang="en-US" dirty="0" smtClean="0"/>
              <a:t>Jensen</a:t>
            </a:r>
            <a:r>
              <a:rPr lang="ja-JP" altLang="en-US" dirty="0" smtClean="0"/>
              <a:t>’</a:t>
            </a:r>
            <a:r>
              <a:rPr lang="en-US" altLang="ja-JP" dirty="0" smtClean="0"/>
              <a:t>s Alpha = 0.7122% - (-0.0105)% = 0.723%</a:t>
            </a:r>
          </a:p>
          <a:p>
            <a:pPr eaLnBrk="1" hangingPunct="1">
              <a:defRPr/>
            </a:pPr>
            <a:r>
              <a:rPr lang="en-US" dirty="0" smtClean="0"/>
              <a:t>Disney did 0.723% better than expected, per month, between October 2008 and September 2013</a:t>
            </a:r>
          </a:p>
          <a:p>
            <a:pPr lvl="1" eaLnBrk="1" hangingPunct="1">
              <a:defRPr/>
            </a:pPr>
            <a:r>
              <a:rPr lang="en-US" dirty="0" smtClean="0"/>
              <a:t>Annualized, Disney</a:t>
            </a:r>
            <a:r>
              <a:rPr lang="ja-JP" altLang="en-US" dirty="0" smtClean="0"/>
              <a:t>’</a:t>
            </a:r>
            <a:r>
              <a:rPr lang="en-US" altLang="ja-JP" dirty="0" smtClean="0"/>
              <a:t>s annual excess return = (1.00723)</a:t>
            </a:r>
            <a:r>
              <a:rPr lang="en-US" altLang="ja-JP" baseline="30000" dirty="0" smtClean="0"/>
              <a:t>12</a:t>
            </a:r>
            <a:r>
              <a:rPr lang="en-US" altLang="ja-JP" dirty="0" smtClean="0"/>
              <a:t> -1= 9.02%</a:t>
            </a:r>
          </a:p>
          <a:p>
            <a:pPr eaLnBrk="1" hangingPunct="1">
              <a:defRPr/>
            </a:pPr>
            <a:r>
              <a:rPr lang="en-US" dirty="0" smtClean="0"/>
              <a:t>This positive Jensen</a:t>
            </a:r>
            <a:r>
              <a:rPr lang="ja-JP" altLang="en-US" dirty="0" smtClean="0"/>
              <a:t>’</a:t>
            </a:r>
            <a:r>
              <a:rPr lang="en-US" altLang="ja-JP" dirty="0" smtClean="0"/>
              <a:t>s alpha is a sign of good management at the firm.</a:t>
            </a:r>
          </a:p>
          <a:p>
            <a:pPr lvl="1" eaLnBrk="1" hangingPunct="1">
              <a:defRPr/>
            </a:pPr>
            <a:r>
              <a:rPr lang="en-US" dirty="0" smtClean="0"/>
              <a:t>True</a:t>
            </a:r>
          </a:p>
          <a:p>
            <a:pPr lvl="1" eaLnBrk="1" hangingPunct="1">
              <a:defRPr/>
            </a:pPr>
            <a:r>
              <a:rPr lang="en-US" dirty="0" smtClean="0"/>
              <a:t>False</a:t>
            </a:r>
          </a:p>
          <a:p>
            <a:pPr lvl="1" eaLnBrk="1" hangingPunct="1">
              <a:defRPr/>
            </a:pPr>
            <a:endParaRPr lang="en-US" dirty="0"/>
          </a:p>
        </p:txBody>
      </p:sp>
      <p:sp>
        <p:nvSpPr>
          <p:cNvPr id="1454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Disney</a:t>
            </a:r>
            <a:r>
              <a:rPr lang="ja-JP" altLang="en-US">
                <a:latin typeface="Calibri" charset="0"/>
              </a:rPr>
              <a:t>’</a:t>
            </a:r>
            <a:r>
              <a:rPr lang="en-US" altLang="ja-JP">
                <a:latin typeface="Calibri" charset="0"/>
              </a:rPr>
              <a:t>s Beta</a:t>
            </a:r>
            <a:endParaRPr lang="en-US">
              <a:latin typeface="Calibri" charset="0"/>
            </a:endParaRPr>
          </a:p>
        </p:txBody>
      </p:sp>
      <p:sp>
        <p:nvSpPr>
          <p:cNvPr id="1187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Slope of the Regression of 1.25 is the beta</a:t>
            </a:r>
          </a:p>
          <a:p>
            <a:pPr eaLnBrk="1" hangingPunct="1">
              <a:defRPr/>
            </a:pPr>
            <a:r>
              <a:rPr lang="en-US" dirty="0" smtClean="0"/>
              <a:t>Regression parameters are always estimated with error. The error is captured in the standard error of the beta estimate, which in the case of Disney is 0.10.</a:t>
            </a:r>
          </a:p>
          <a:p>
            <a:pPr eaLnBrk="1" hangingPunct="1">
              <a:defRPr/>
            </a:pPr>
            <a:r>
              <a:rPr lang="en-US" dirty="0" smtClean="0"/>
              <a:t>Assume that I asked you what Disney</a:t>
            </a:r>
            <a:r>
              <a:rPr lang="ja-JP" altLang="en-US" dirty="0" smtClean="0"/>
              <a:t>’</a:t>
            </a:r>
            <a:r>
              <a:rPr lang="en-US" altLang="ja-JP" dirty="0" smtClean="0"/>
              <a:t>s true beta is, after this regression. </a:t>
            </a:r>
          </a:p>
          <a:p>
            <a:pPr lvl="1" eaLnBrk="1" hangingPunct="1">
              <a:defRPr/>
            </a:pPr>
            <a:r>
              <a:rPr lang="en-US" dirty="0" smtClean="0"/>
              <a:t>What is your best point estimate?</a:t>
            </a:r>
          </a:p>
          <a:p>
            <a:pPr lvl="1" eaLnBrk="1" hangingPunct="1">
              <a:defRPr/>
            </a:pPr>
            <a:endParaRPr lang="en-US" dirty="0" smtClean="0"/>
          </a:p>
          <a:p>
            <a:pPr lvl="1" eaLnBrk="1" hangingPunct="1">
              <a:defRPr/>
            </a:pPr>
            <a:r>
              <a:rPr lang="en-US" dirty="0" smtClean="0"/>
              <a:t>What range would you give me, with 67% confidence?</a:t>
            </a:r>
          </a:p>
          <a:p>
            <a:pPr lvl="1" eaLnBrk="1" hangingPunct="1">
              <a:defRPr/>
            </a:pPr>
            <a:endParaRPr lang="en-US" dirty="0" smtClean="0"/>
          </a:p>
          <a:p>
            <a:pPr lvl="1" eaLnBrk="1" hangingPunct="1">
              <a:defRPr/>
            </a:pPr>
            <a:r>
              <a:rPr lang="en-US" dirty="0" smtClean="0"/>
              <a:t>What range would you give me, with 95% confidence?</a:t>
            </a:r>
          </a:p>
          <a:p>
            <a:pPr eaLnBrk="1" hangingPunct="1">
              <a:defRPr/>
            </a:pPr>
            <a:endParaRPr lang="en-US" dirty="0"/>
          </a:p>
        </p:txBody>
      </p:sp>
      <p:sp>
        <p:nvSpPr>
          <p:cNvPr id="147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Dirty Secret of </a:t>
            </a:r>
            <a:r>
              <a:rPr lang="ja-JP" altLang="en-US">
                <a:latin typeface="Calibri" charset="0"/>
              </a:rPr>
              <a:t>“</a:t>
            </a:r>
            <a:r>
              <a:rPr lang="en-US" altLang="ja-JP">
                <a:latin typeface="Calibri" charset="0"/>
              </a:rPr>
              <a:t>Standard Error</a:t>
            </a:r>
            <a:r>
              <a:rPr lang="ja-JP" altLang="en-US">
                <a:latin typeface="Calibri" charset="0"/>
              </a:rPr>
              <a:t>”</a:t>
            </a:r>
            <a:r>
              <a:rPr lang="en-US" altLang="ja-JP">
                <a:latin typeface="Calibri" charset="0"/>
              </a:rPr>
              <a:t> </a:t>
            </a:r>
            <a:endParaRPr lang="en-US">
              <a:latin typeface="Calibri" charset="0"/>
            </a:endParaRPr>
          </a:p>
        </p:txBody>
      </p:sp>
      <p:sp>
        <p:nvSpPr>
          <p:cNvPr id="149506"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149507" name="Freeform 3"/>
          <p:cNvSpPr>
            <a:spLocks/>
          </p:cNvSpPr>
          <p:nvPr/>
        </p:nvSpPr>
        <p:spPr bwMode="auto">
          <a:xfrm>
            <a:off x="1992313" y="2224088"/>
            <a:ext cx="4702175" cy="327342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149508" name="Line 4"/>
          <p:cNvSpPr>
            <a:spLocks noChangeShapeType="1"/>
          </p:cNvSpPr>
          <p:nvPr/>
        </p:nvSpPr>
        <p:spPr bwMode="auto">
          <a:xfrm>
            <a:off x="1998663" y="51085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09" name="Line 5"/>
          <p:cNvSpPr>
            <a:spLocks noChangeShapeType="1"/>
          </p:cNvSpPr>
          <p:nvPr/>
        </p:nvSpPr>
        <p:spPr bwMode="auto">
          <a:xfrm>
            <a:off x="1998663" y="46910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0" name="Line 6"/>
          <p:cNvSpPr>
            <a:spLocks noChangeShapeType="1"/>
          </p:cNvSpPr>
          <p:nvPr/>
        </p:nvSpPr>
        <p:spPr bwMode="auto">
          <a:xfrm>
            <a:off x="1998663" y="42846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1" name="Line 7"/>
          <p:cNvSpPr>
            <a:spLocks noChangeShapeType="1"/>
          </p:cNvSpPr>
          <p:nvPr/>
        </p:nvSpPr>
        <p:spPr bwMode="auto">
          <a:xfrm>
            <a:off x="1998663" y="38782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2" name="Line 8"/>
          <p:cNvSpPr>
            <a:spLocks noChangeShapeType="1"/>
          </p:cNvSpPr>
          <p:nvPr/>
        </p:nvSpPr>
        <p:spPr bwMode="auto">
          <a:xfrm>
            <a:off x="1998663" y="34607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3" name="Line 9"/>
          <p:cNvSpPr>
            <a:spLocks noChangeShapeType="1"/>
          </p:cNvSpPr>
          <p:nvPr/>
        </p:nvSpPr>
        <p:spPr bwMode="auto">
          <a:xfrm>
            <a:off x="1998663" y="305435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4" name="Line 10"/>
          <p:cNvSpPr>
            <a:spLocks noChangeShapeType="1"/>
          </p:cNvSpPr>
          <p:nvPr/>
        </p:nvSpPr>
        <p:spPr bwMode="auto">
          <a:xfrm>
            <a:off x="1998663" y="26384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5" name="Line 11"/>
          <p:cNvSpPr>
            <a:spLocks noChangeShapeType="1"/>
          </p:cNvSpPr>
          <p:nvPr/>
        </p:nvSpPr>
        <p:spPr bwMode="auto">
          <a:xfrm>
            <a:off x="1998663" y="2230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6" name="Line 12"/>
          <p:cNvSpPr>
            <a:spLocks noChangeShapeType="1"/>
          </p:cNvSpPr>
          <p:nvPr/>
        </p:nvSpPr>
        <p:spPr bwMode="auto">
          <a:xfrm flipH="1">
            <a:off x="1992313" y="2230438"/>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17" name="Freeform 13"/>
          <p:cNvSpPr>
            <a:spLocks/>
          </p:cNvSpPr>
          <p:nvPr/>
        </p:nvSpPr>
        <p:spPr bwMode="auto">
          <a:xfrm>
            <a:off x="1992313" y="2224088"/>
            <a:ext cx="4714875" cy="3286125"/>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9518" name="Freeform 14" descr="50%"/>
          <p:cNvSpPr>
            <a:spLocks/>
          </p:cNvSpPr>
          <p:nvPr/>
        </p:nvSpPr>
        <p:spPr bwMode="auto">
          <a:xfrm>
            <a:off x="2192338" y="5045075"/>
            <a:ext cx="266700" cy="465138"/>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19" name="Freeform 15" descr="50%"/>
          <p:cNvSpPr>
            <a:spLocks/>
          </p:cNvSpPr>
          <p:nvPr/>
        </p:nvSpPr>
        <p:spPr bwMode="auto">
          <a:xfrm>
            <a:off x="2863850" y="4325938"/>
            <a:ext cx="266700" cy="1184275"/>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20" name="Freeform 16" descr="50%"/>
          <p:cNvSpPr>
            <a:spLocks/>
          </p:cNvSpPr>
          <p:nvPr/>
        </p:nvSpPr>
        <p:spPr bwMode="auto">
          <a:xfrm>
            <a:off x="3535363" y="2328863"/>
            <a:ext cx="266700" cy="3181350"/>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21" name="Freeform 17" descr="50%"/>
          <p:cNvSpPr>
            <a:spLocks/>
          </p:cNvSpPr>
          <p:nvPr/>
        </p:nvSpPr>
        <p:spPr bwMode="auto">
          <a:xfrm>
            <a:off x="4206875" y="2555875"/>
            <a:ext cx="276225" cy="2954338"/>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22" name="Freeform 18" descr="50%"/>
          <p:cNvSpPr>
            <a:spLocks/>
          </p:cNvSpPr>
          <p:nvPr/>
        </p:nvSpPr>
        <p:spPr bwMode="auto">
          <a:xfrm>
            <a:off x="4889500" y="3965575"/>
            <a:ext cx="266700" cy="1544638"/>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23" name="Freeform 19" descr="50%"/>
          <p:cNvSpPr>
            <a:spLocks/>
          </p:cNvSpPr>
          <p:nvPr/>
        </p:nvSpPr>
        <p:spPr bwMode="auto">
          <a:xfrm>
            <a:off x="5561013" y="4278313"/>
            <a:ext cx="266700" cy="1231900"/>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24" name="Freeform 20" descr="50%"/>
          <p:cNvSpPr>
            <a:spLocks/>
          </p:cNvSpPr>
          <p:nvPr/>
        </p:nvSpPr>
        <p:spPr bwMode="auto">
          <a:xfrm>
            <a:off x="6232525" y="4486275"/>
            <a:ext cx="266700" cy="1023938"/>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149525" name="Freeform 21"/>
          <p:cNvSpPr>
            <a:spLocks/>
          </p:cNvSpPr>
          <p:nvPr/>
        </p:nvSpPr>
        <p:spPr bwMode="auto">
          <a:xfrm>
            <a:off x="1963738" y="2224088"/>
            <a:ext cx="30162" cy="3286125"/>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9526" name="Line 22"/>
          <p:cNvSpPr>
            <a:spLocks noChangeShapeType="1"/>
          </p:cNvSpPr>
          <p:nvPr/>
        </p:nvSpPr>
        <p:spPr bwMode="auto">
          <a:xfrm>
            <a:off x="1970088" y="510857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27" name="Line 23"/>
          <p:cNvSpPr>
            <a:spLocks noChangeShapeType="1"/>
          </p:cNvSpPr>
          <p:nvPr/>
        </p:nvSpPr>
        <p:spPr bwMode="auto">
          <a:xfrm>
            <a:off x="1970088" y="46910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28" name="Line 24"/>
          <p:cNvSpPr>
            <a:spLocks noChangeShapeType="1"/>
          </p:cNvSpPr>
          <p:nvPr/>
        </p:nvSpPr>
        <p:spPr bwMode="auto">
          <a:xfrm>
            <a:off x="1970088" y="42846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29" name="Line 25"/>
          <p:cNvSpPr>
            <a:spLocks noChangeShapeType="1"/>
          </p:cNvSpPr>
          <p:nvPr/>
        </p:nvSpPr>
        <p:spPr bwMode="auto">
          <a:xfrm>
            <a:off x="1970088" y="38782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0" name="Line 26"/>
          <p:cNvSpPr>
            <a:spLocks noChangeShapeType="1"/>
          </p:cNvSpPr>
          <p:nvPr/>
        </p:nvSpPr>
        <p:spPr bwMode="auto">
          <a:xfrm>
            <a:off x="1970088" y="34607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1" name="Line 27"/>
          <p:cNvSpPr>
            <a:spLocks noChangeShapeType="1"/>
          </p:cNvSpPr>
          <p:nvPr/>
        </p:nvSpPr>
        <p:spPr bwMode="auto">
          <a:xfrm>
            <a:off x="1970088" y="305435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2" name="Line 28"/>
          <p:cNvSpPr>
            <a:spLocks noChangeShapeType="1"/>
          </p:cNvSpPr>
          <p:nvPr/>
        </p:nvSpPr>
        <p:spPr bwMode="auto">
          <a:xfrm>
            <a:off x="1970088" y="26384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3" name="Line 29"/>
          <p:cNvSpPr>
            <a:spLocks noChangeShapeType="1"/>
          </p:cNvSpPr>
          <p:nvPr/>
        </p:nvSpPr>
        <p:spPr bwMode="auto">
          <a:xfrm>
            <a:off x="1970088" y="22304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4" name="Line 30"/>
          <p:cNvSpPr>
            <a:spLocks noChangeShapeType="1"/>
          </p:cNvSpPr>
          <p:nvPr/>
        </p:nvSpPr>
        <p:spPr bwMode="auto">
          <a:xfrm>
            <a:off x="1998663" y="551497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5" name="Line 31"/>
          <p:cNvSpPr>
            <a:spLocks noChangeShapeType="1"/>
          </p:cNvSpPr>
          <p:nvPr/>
        </p:nvSpPr>
        <p:spPr bwMode="auto">
          <a:xfrm flipV="1">
            <a:off x="19923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6" name="Line 32"/>
          <p:cNvSpPr>
            <a:spLocks noChangeShapeType="1"/>
          </p:cNvSpPr>
          <p:nvPr/>
        </p:nvSpPr>
        <p:spPr bwMode="auto">
          <a:xfrm flipV="1">
            <a:off x="266541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7" name="Line 33"/>
          <p:cNvSpPr>
            <a:spLocks noChangeShapeType="1"/>
          </p:cNvSpPr>
          <p:nvPr/>
        </p:nvSpPr>
        <p:spPr bwMode="auto">
          <a:xfrm flipV="1">
            <a:off x="333692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8" name="Line 34"/>
          <p:cNvSpPr>
            <a:spLocks noChangeShapeType="1"/>
          </p:cNvSpPr>
          <p:nvPr/>
        </p:nvSpPr>
        <p:spPr bwMode="auto">
          <a:xfrm flipV="1">
            <a:off x="400843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39" name="Line 35"/>
          <p:cNvSpPr>
            <a:spLocks noChangeShapeType="1"/>
          </p:cNvSpPr>
          <p:nvPr/>
        </p:nvSpPr>
        <p:spPr bwMode="auto">
          <a:xfrm flipV="1">
            <a:off x="4691063"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40" name="Line 36"/>
          <p:cNvSpPr>
            <a:spLocks noChangeShapeType="1"/>
          </p:cNvSpPr>
          <p:nvPr/>
        </p:nvSpPr>
        <p:spPr bwMode="auto">
          <a:xfrm flipV="1">
            <a:off x="5362575"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41" name="Line 37"/>
          <p:cNvSpPr>
            <a:spLocks noChangeShapeType="1"/>
          </p:cNvSpPr>
          <p:nvPr/>
        </p:nvSpPr>
        <p:spPr bwMode="auto">
          <a:xfrm flipV="1">
            <a:off x="6034088"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42" name="Line 38"/>
          <p:cNvSpPr>
            <a:spLocks noChangeShapeType="1"/>
          </p:cNvSpPr>
          <p:nvPr/>
        </p:nvSpPr>
        <p:spPr bwMode="auto">
          <a:xfrm flipV="1">
            <a:off x="6705600" y="5486400"/>
            <a:ext cx="0"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543" name="Rectangle 39"/>
          <p:cNvSpPr>
            <a:spLocks noChangeArrowheads="1"/>
          </p:cNvSpPr>
          <p:nvPr/>
        </p:nvSpPr>
        <p:spPr bwMode="auto">
          <a:xfrm>
            <a:off x="2054225" y="1735138"/>
            <a:ext cx="4000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Distribution of Standard Errors: Beta Estimates for U.S. stocks</a:t>
            </a:r>
          </a:p>
        </p:txBody>
      </p:sp>
      <p:sp>
        <p:nvSpPr>
          <p:cNvPr id="149544" name="Rectangle 40"/>
          <p:cNvSpPr>
            <a:spLocks noChangeArrowheads="1"/>
          </p:cNvSpPr>
          <p:nvPr/>
        </p:nvSpPr>
        <p:spPr bwMode="auto">
          <a:xfrm>
            <a:off x="1760538" y="5387975"/>
            <a:ext cx="265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0</a:t>
            </a:r>
          </a:p>
        </p:txBody>
      </p:sp>
      <p:sp>
        <p:nvSpPr>
          <p:cNvPr id="149545" name="Rectangle 41"/>
          <p:cNvSpPr>
            <a:spLocks noChangeArrowheads="1"/>
          </p:cNvSpPr>
          <p:nvPr/>
        </p:nvSpPr>
        <p:spPr bwMode="auto">
          <a:xfrm>
            <a:off x="1627188" y="4981575"/>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200</a:t>
            </a:r>
          </a:p>
        </p:txBody>
      </p:sp>
      <p:sp>
        <p:nvSpPr>
          <p:cNvPr id="149546" name="Rectangle 42"/>
          <p:cNvSpPr>
            <a:spLocks noChangeArrowheads="1"/>
          </p:cNvSpPr>
          <p:nvPr/>
        </p:nvSpPr>
        <p:spPr bwMode="auto">
          <a:xfrm>
            <a:off x="1627188" y="45640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400</a:t>
            </a:r>
          </a:p>
        </p:txBody>
      </p:sp>
      <p:sp>
        <p:nvSpPr>
          <p:cNvPr id="149547" name="Rectangle 43"/>
          <p:cNvSpPr>
            <a:spLocks noChangeArrowheads="1"/>
          </p:cNvSpPr>
          <p:nvPr/>
        </p:nvSpPr>
        <p:spPr bwMode="auto">
          <a:xfrm>
            <a:off x="1627188" y="41576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600</a:t>
            </a:r>
          </a:p>
        </p:txBody>
      </p:sp>
      <p:sp>
        <p:nvSpPr>
          <p:cNvPr id="149548" name="Rectangle 44"/>
          <p:cNvSpPr>
            <a:spLocks noChangeArrowheads="1"/>
          </p:cNvSpPr>
          <p:nvPr/>
        </p:nvSpPr>
        <p:spPr bwMode="auto">
          <a:xfrm>
            <a:off x="1627188" y="3751263"/>
            <a:ext cx="434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800</a:t>
            </a:r>
          </a:p>
        </p:txBody>
      </p:sp>
      <p:sp>
        <p:nvSpPr>
          <p:cNvPr id="149549" name="Rectangle 45"/>
          <p:cNvSpPr>
            <a:spLocks noChangeArrowheads="1"/>
          </p:cNvSpPr>
          <p:nvPr/>
        </p:nvSpPr>
        <p:spPr bwMode="auto">
          <a:xfrm>
            <a:off x="1562100" y="33337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1000</a:t>
            </a:r>
          </a:p>
        </p:txBody>
      </p:sp>
      <p:sp>
        <p:nvSpPr>
          <p:cNvPr id="149550" name="Rectangle 46"/>
          <p:cNvSpPr>
            <a:spLocks noChangeArrowheads="1"/>
          </p:cNvSpPr>
          <p:nvPr/>
        </p:nvSpPr>
        <p:spPr bwMode="auto">
          <a:xfrm>
            <a:off x="1562100" y="2927350"/>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1200</a:t>
            </a:r>
          </a:p>
        </p:txBody>
      </p:sp>
      <p:sp>
        <p:nvSpPr>
          <p:cNvPr id="149551" name="Rectangle 47"/>
          <p:cNvSpPr>
            <a:spLocks noChangeArrowheads="1"/>
          </p:cNvSpPr>
          <p:nvPr/>
        </p:nvSpPr>
        <p:spPr bwMode="auto">
          <a:xfrm>
            <a:off x="1562100" y="2511425"/>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1400</a:t>
            </a:r>
          </a:p>
        </p:txBody>
      </p:sp>
      <p:sp>
        <p:nvSpPr>
          <p:cNvPr id="149552" name="Rectangle 48"/>
          <p:cNvSpPr>
            <a:spLocks noChangeArrowheads="1"/>
          </p:cNvSpPr>
          <p:nvPr/>
        </p:nvSpPr>
        <p:spPr bwMode="auto">
          <a:xfrm>
            <a:off x="1562100" y="2103438"/>
            <a:ext cx="519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1600</a:t>
            </a:r>
          </a:p>
        </p:txBody>
      </p:sp>
      <p:sp>
        <p:nvSpPr>
          <p:cNvPr id="149553" name="Rectangle 49"/>
          <p:cNvSpPr>
            <a:spLocks noChangeArrowheads="1"/>
          </p:cNvSpPr>
          <p:nvPr/>
        </p:nvSpPr>
        <p:spPr bwMode="auto">
          <a:xfrm>
            <a:off x="2138363" y="5519738"/>
            <a:ext cx="473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&lt;.10</a:t>
            </a:r>
          </a:p>
        </p:txBody>
      </p:sp>
      <p:sp>
        <p:nvSpPr>
          <p:cNvPr id="149554" name="Rectangle 50"/>
          <p:cNvSpPr>
            <a:spLocks noChangeArrowheads="1"/>
          </p:cNvSpPr>
          <p:nvPr/>
        </p:nvSpPr>
        <p:spPr bwMode="auto">
          <a:xfrm>
            <a:off x="2697163" y="5519738"/>
            <a:ext cx="728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.10 - .20</a:t>
            </a:r>
          </a:p>
        </p:txBody>
      </p:sp>
      <p:sp>
        <p:nvSpPr>
          <p:cNvPr id="149555" name="Rectangle 51"/>
          <p:cNvSpPr>
            <a:spLocks noChangeArrowheads="1"/>
          </p:cNvSpPr>
          <p:nvPr/>
        </p:nvSpPr>
        <p:spPr bwMode="auto">
          <a:xfrm>
            <a:off x="33686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.20 - .30</a:t>
            </a:r>
          </a:p>
        </p:txBody>
      </p:sp>
      <p:sp>
        <p:nvSpPr>
          <p:cNvPr id="149556" name="Rectangle 52"/>
          <p:cNvSpPr>
            <a:spLocks noChangeArrowheads="1"/>
          </p:cNvSpPr>
          <p:nvPr/>
        </p:nvSpPr>
        <p:spPr bwMode="auto">
          <a:xfrm>
            <a:off x="4041775"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.30 - .40</a:t>
            </a:r>
          </a:p>
        </p:txBody>
      </p:sp>
      <p:sp>
        <p:nvSpPr>
          <p:cNvPr id="149557" name="Rectangle 53"/>
          <p:cNvSpPr>
            <a:spLocks noChangeArrowheads="1"/>
          </p:cNvSpPr>
          <p:nvPr/>
        </p:nvSpPr>
        <p:spPr bwMode="auto">
          <a:xfrm>
            <a:off x="4722813" y="5519738"/>
            <a:ext cx="6873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.40 -.50</a:t>
            </a:r>
          </a:p>
        </p:txBody>
      </p:sp>
      <p:sp>
        <p:nvSpPr>
          <p:cNvPr id="149558" name="Rectangle 54"/>
          <p:cNvSpPr>
            <a:spLocks noChangeArrowheads="1"/>
          </p:cNvSpPr>
          <p:nvPr/>
        </p:nvSpPr>
        <p:spPr bwMode="auto">
          <a:xfrm>
            <a:off x="5384800" y="5519738"/>
            <a:ext cx="7286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.50 - .75</a:t>
            </a:r>
          </a:p>
        </p:txBody>
      </p:sp>
      <p:sp>
        <p:nvSpPr>
          <p:cNvPr id="149559" name="Rectangle 55"/>
          <p:cNvSpPr>
            <a:spLocks noChangeArrowheads="1"/>
          </p:cNvSpPr>
          <p:nvPr/>
        </p:nvSpPr>
        <p:spPr bwMode="auto">
          <a:xfrm>
            <a:off x="6161088" y="5519738"/>
            <a:ext cx="5159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latin typeface="Geneva" charset="0"/>
              </a:rPr>
              <a:t>&gt; .75</a:t>
            </a:r>
          </a:p>
        </p:txBody>
      </p:sp>
      <p:sp>
        <p:nvSpPr>
          <p:cNvPr id="149560" name="Rectangle 56"/>
          <p:cNvSpPr>
            <a:spLocks noChangeArrowheads="1"/>
          </p:cNvSpPr>
          <p:nvPr/>
        </p:nvSpPr>
        <p:spPr bwMode="auto">
          <a:xfrm>
            <a:off x="3378200" y="5834063"/>
            <a:ext cx="21193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Standard Error in Beta Estimate</a:t>
            </a:r>
          </a:p>
        </p:txBody>
      </p:sp>
      <p:sp>
        <p:nvSpPr>
          <p:cNvPr id="149561" name="Rectangle 57"/>
          <p:cNvSpPr>
            <a:spLocks noChangeArrowheads="1"/>
          </p:cNvSpPr>
          <p:nvPr/>
        </p:nvSpPr>
        <p:spPr bwMode="auto">
          <a:xfrm rot="-5400000">
            <a:off x="823912" y="3800476"/>
            <a:ext cx="11969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b="1">
                <a:latin typeface="Geneva" charset="0"/>
              </a:rPr>
              <a:t>Number of Firms</a:t>
            </a:r>
          </a:p>
        </p:txBody>
      </p:sp>
      <p:sp>
        <p:nvSpPr>
          <p:cNvPr id="149562" name="Rectangle 58" descr="50%"/>
          <p:cNvSpPr>
            <a:spLocks noChangeArrowheads="1"/>
          </p:cNvSpPr>
          <p:nvPr/>
        </p:nvSpPr>
        <p:spPr bwMode="auto">
          <a:xfrm>
            <a:off x="6826250" y="3840163"/>
            <a:ext cx="31750" cy="31750"/>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p>
            <a:endParaRPr lang="en-US"/>
          </a:p>
        </p:txBody>
      </p:sp>
      <p:sp>
        <p:nvSpPr>
          <p:cNvPr id="149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Breaking down Disney</a:t>
            </a:r>
            <a:r>
              <a:rPr lang="ja-JP" altLang="en-US">
                <a:latin typeface="Calibri" charset="0"/>
              </a:rPr>
              <a:t>’</a:t>
            </a:r>
            <a:r>
              <a:rPr lang="en-US" altLang="ja-JP">
                <a:latin typeface="Calibri" charset="0"/>
              </a:rPr>
              <a:t>s Risk</a:t>
            </a:r>
            <a:endParaRPr lang="en-US">
              <a:latin typeface="Calibri" charset="0"/>
            </a:endParaRPr>
          </a:p>
        </p:txBody>
      </p:sp>
      <p:sp>
        <p:nvSpPr>
          <p:cNvPr id="13721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a:latin typeface="Calibri" charset="0"/>
              </a:rPr>
              <a:t>R Squared = </a:t>
            </a:r>
            <a:r>
              <a:rPr lang="en-US" dirty="0" smtClean="0">
                <a:latin typeface="Calibri" charset="0"/>
              </a:rPr>
              <a:t>73%</a:t>
            </a:r>
            <a:endParaRPr lang="en-US" dirty="0">
              <a:latin typeface="Calibri" charset="0"/>
            </a:endParaRPr>
          </a:p>
          <a:p>
            <a:pPr eaLnBrk="1" hangingPunct="1">
              <a:defRPr/>
            </a:pPr>
            <a:r>
              <a:rPr lang="en-US" dirty="0">
                <a:latin typeface="Calibri" charset="0"/>
              </a:rPr>
              <a:t>This implies that</a:t>
            </a:r>
          </a:p>
          <a:p>
            <a:pPr lvl="1" eaLnBrk="1" hangingPunct="1">
              <a:defRPr/>
            </a:pPr>
            <a:r>
              <a:rPr lang="en-US" dirty="0" smtClean="0">
                <a:latin typeface="Calibri" charset="0"/>
              </a:rPr>
              <a:t>73% </a:t>
            </a:r>
            <a:r>
              <a:rPr lang="en-US" dirty="0">
                <a:latin typeface="Calibri" charset="0"/>
              </a:rPr>
              <a:t>of the risk at Disney comes from market sources</a:t>
            </a:r>
          </a:p>
          <a:p>
            <a:pPr lvl="1" eaLnBrk="1" hangingPunct="1">
              <a:defRPr/>
            </a:pPr>
            <a:r>
              <a:rPr lang="en-US" dirty="0" smtClean="0">
                <a:latin typeface="Calibri" charset="0"/>
              </a:rPr>
              <a:t>27%</a:t>
            </a:r>
            <a:r>
              <a:rPr lang="en-US" dirty="0">
                <a:latin typeface="Calibri" charset="0"/>
              </a:rPr>
              <a:t>, therefore, comes from firm-specific sources</a:t>
            </a:r>
          </a:p>
          <a:p>
            <a:pPr eaLnBrk="1" hangingPunct="1">
              <a:defRPr/>
            </a:pPr>
            <a:r>
              <a:rPr lang="en-US" dirty="0">
                <a:latin typeface="Calibri" charset="0"/>
              </a:rPr>
              <a:t>The firm-specific risk is diversifiable and will not be </a:t>
            </a:r>
            <a:r>
              <a:rPr lang="en-US" dirty="0" smtClean="0">
                <a:latin typeface="Calibri" charset="0"/>
              </a:rPr>
              <a:t>rewarded. </a:t>
            </a:r>
          </a:p>
          <a:p>
            <a:pPr eaLnBrk="1" hangingPunct="1">
              <a:defRPr/>
            </a:pPr>
            <a:r>
              <a:rPr lang="en-US" dirty="0" smtClean="0">
                <a:latin typeface="Calibri" charset="0"/>
              </a:rPr>
              <a:t>The R-squared for companies, globally, has increased significantly since 2008. Why might this be happening?</a:t>
            </a:r>
          </a:p>
          <a:p>
            <a:pPr marL="0" indent="0" eaLnBrk="1" hangingPunct="1">
              <a:buFont typeface="Wingdings" charset="0"/>
              <a:buNone/>
              <a:defRPr/>
            </a:pPr>
            <a:endParaRPr lang="en-US" dirty="0">
              <a:latin typeface="Calibri" charset="0"/>
            </a:endParaRPr>
          </a:p>
          <a:p>
            <a:pPr eaLnBrk="1" hangingPunct="1">
              <a:defRPr/>
            </a:pPr>
            <a:r>
              <a:rPr lang="en-US" dirty="0" smtClean="0">
                <a:latin typeface="Calibri" charset="0"/>
              </a:rPr>
              <a:t> What are the implications for investors?</a:t>
            </a:r>
            <a:endParaRPr lang="en-US" dirty="0">
              <a:latin typeface="Calibri" charset="0"/>
            </a:endParaRP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Estimation: Using a Service (Bloomberg)</a:t>
            </a:r>
          </a:p>
        </p:txBody>
      </p:sp>
      <p:sp>
        <p:nvSpPr>
          <p:cNvPr id="153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153603"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323" r="-9323"/>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defRPr/>
            </a:pPr>
            <a:r>
              <a:rPr lang="en-US" dirty="0" smtClean="0"/>
              <a:t>Inputs to the expected return calculation</a:t>
            </a:r>
          </a:p>
          <a:p>
            <a:pPr lvl="1" eaLnBrk="1" hangingPunct="1">
              <a:defRPr/>
            </a:pPr>
            <a:r>
              <a:rPr lang="en-US" dirty="0" smtClean="0"/>
              <a:t>Disney</a:t>
            </a:r>
            <a:r>
              <a:rPr lang="ja-JP" altLang="en-US" dirty="0" smtClean="0"/>
              <a:t>’</a:t>
            </a:r>
            <a:r>
              <a:rPr lang="en-US" altLang="ja-JP" dirty="0" smtClean="0"/>
              <a:t>s Beta = 1.25</a:t>
            </a:r>
          </a:p>
          <a:p>
            <a:pPr lvl="1" eaLnBrk="1" hangingPunct="1">
              <a:defRPr/>
            </a:pPr>
            <a:r>
              <a:rPr lang="en-US" dirty="0" err="1" smtClean="0"/>
              <a:t>Riskfree</a:t>
            </a:r>
            <a:r>
              <a:rPr lang="en-US" dirty="0" smtClean="0"/>
              <a:t> Rate = 2.75% (U.S. ten-year </a:t>
            </a:r>
            <a:r>
              <a:rPr lang="en-US" dirty="0" err="1" smtClean="0"/>
              <a:t>T.Bond</a:t>
            </a:r>
            <a:r>
              <a:rPr lang="en-US" dirty="0" smtClean="0"/>
              <a:t> rate in November 2013)</a:t>
            </a:r>
          </a:p>
          <a:p>
            <a:pPr lvl="1" eaLnBrk="1" hangingPunct="1">
              <a:defRPr/>
            </a:pPr>
            <a:r>
              <a:rPr lang="en-US" dirty="0" smtClean="0"/>
              <a:t>Risk Premium = 5.76% (Based on Disney’s operating exposure)</a:t>
            </a:r>
          </a:p>
          <a:p>
            <a:pPr marL="0" indent="0" eaLnBrk="1" hangingPunct="1">
              <a:buFont typeface="Wingdings" charset="0"/>
              <a:buNone/>
              <a:defRPr/>
            </a:pPr>
            <a:r>
              <a:rPr lang="en-US" sz="2400" dirty="0" smtClean="0"/>
              <a:t>Expected Return =  </a:t>
            </a:r>
            <a:r>
              <a:rPr lang="en-US" sz="2400" dirty="0" err="1" smtClean="0"/>
              <a:t>Riskfree</a:t>
            </a:r>
            <a:r>
              <a:rPr lang="en-US" sz="2400" dirty="0" smtClean="0"/>
              <a:t> Rate + Beta (Risk Premium)</a:t>
            </a:r>
          </a:p>
          <a:p>
            <a:pPr marL="0" indent="0" eaLnBrk="1" hangingPunct="1">
              <a:buFont typeface="Wingdings" charset="0"/>
              <a:buNone/>
              <a:defRPr/>
            </a:pPr>
            <a:r>
              <a:rPr lang="en-US" sz="2400" dirty="0" smtClean="0"/>
              <a:t>		    =   2.75%            + 1.25 (5.76%) = 9.95%</a:t>
            </a:r>
            <a:endParaRPr lang="en-US" sz="2400" dirty="0"/>
          </a:p>
        </p:txBody>
      </p:sp>
      <p:sp>
        <p:nvSpPr>
          <p:cNvPr id="155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As a potential investor in Disney, what does this expected return of 9.95% tell you?</a:t>
            </a:r>
          </a:p>
          <a:p>
            <a:pPr lvl="1" eaLnBrk="1" hangingPunct="1">
              <a:defRPr/>
            </a:pPr>
            <a:r>
              <a:rPr lang="en-US" dirty="0" smtClean="0"/>
              <a:t>This is the return that I can expect to make in the long term on Disney, if the stock is correctly priced and the CAPM is the right model for risk,</a:t>
            </a:r>
          </a:p>
          <a:p>
            <a:pPr lvl="1" eaLnBrk="1" hangingPunct="1">
              <a:defRPr/>
            </a:pPr>
            <a:r>
              <a:rPr lang="en-US" dirty="0" smtClean="0"/>
              <a:t>This is the return that I need to make on Disney in the long term to break even on my investment in the stock</a:t>
            </a:r>
          </a:p>
          <a:p>
            <a:pPr lvl="1" eaLnBrk="1" hangingPunct="1">
              <a:defRPr/>
            </a:pPr>
            <a:r>
              <a:rPr lang="en-US" dirty="0" smtClean="0"/>
              <a:t>Both</a:t>
            </a:r>
          </a:p>
          <a:p>
            <a:pPr eaLnBrk="1" hangingPunct="1">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defRPr/>
            </a:pPr>
            <a:r>
              <a:rPr lang="en-US" dirty="0" smtClean="0"/>
              <a:t>Buy the stock</a:t>
            </a:r>
          </a:p>
          <a:p>
            <a:pPr lvl="1" eaLnBrk="1" hangingPunct="1">
              <a:defRPr/>
            </a:pPr>
            <a:r>
              <a:rPr lang="en-US" dirty="0" smtClean="0"/>
              <a:t>Sell the stock</a:t>
            </a: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How managers use this expected return</a:t>
            </a:r>
          </a:p>
        </p:txBody>
      </p:sp>
      <p:sp>
        <p:nvSpPr>
          <p:cNvPr id="15974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Managers at Disney</a:t>
            </a:r>
          </a:p>
          <a:p>
            <a:pPr lvl="1" eaLnBrk="1" hangingPunct="1"/>
            <a:r>
              <a:rPr lang="en-US">
                <a:latin typeface="Calibri" charset="0"/>
              </a:rPr>
              <a:t>need to make at least 9.95% as a return for their equity investors to break even.</a:t>
            </a:r>
          </a:p>
          <a:p>
            <a:pPr lvl="1" eaLnBrk="1" hangingPunct="1"/>
            <a:r>
              <a:rPr lang="en-US">
                <a:latin typeface="Calibri" charset="0"/>
              </a:rPr>
              <a:t>this is the hurdle rate for projects, when the investment is analyzed from an equity standpoint</a:t>
            </a:r>
          </a:p>
          <a:p>
            <a:pPr eaLnBrk="1" hangingPunct="1"/>
            <a:r>
              <a:rPr lang="en-US">
                <a:latin typeface="Calibri" charset="0"/>
              </a:rPr>
              <a:t>In other words,  Disney</a:t>
            </a:r>
            <a:r>
              <a:rPr lang="ja-JP" altLang="en-US">
                <a:latin typeface="Calibri" charset="0"/>
              </a:rPr>
              <a:t>’</a:t>
            </a:r>
            <a:r>
              <a:rPr lang="en-US" altLang="ja-JP">
                <a:latin typeface="Calibri" charset="0"/>
              </a:rPr>
              <a:t>s cost of equity is 9.95%.</a:t>
            </a:r>
          </a:p>
          <a:p>
            <a:pPr eaLnBrk="1" hangingPunct="1"/>
            <a:r>
              <a:rPr lang="en-US">
                <a:latin typeface="Calibri" charset="0"/>
              </a:rPr>
              <a:t>What is the cost of not delivering this cost of equity?</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Using your Bloomberg risk and return print out, answer the following questions:</a:t>
            </a:r>
          </a:p>
          <a:p>
            <a:pPr lvl="1" eaLnBrk="1" hangingPunct="1">
              <a:defRPr/>
            </a:pPr>
            <a:r>
              <a:rPr lang="en-US" dirty="0" smtClean="0"/>
              <a:t>How well or badly did your stock do, relative to the market, during the period of the regression? </a:t>
            </a:r>
          </a:p>
          <a:p>
            <a:pPr lvl="1" eaLnBrk="1" hangingPunct="1">
              <a:defRPr/>
            </a:pPr>
            <a:r>
              <a:rPr lang="en-US" dirty="0" smtClean="0"/>
              <a:t>Intercept - (</a:t>
            </a:r>
            <a:r>
              <a:rPr lang="en-US" dirty="0" err="1" smtClean="0"/>
              <a:t>Riskfree</a:t>
            </a:r>
            <a:r>
              <a:rPr lang="en-US" dirty="0" smtClean="0"/>
              <a:t> Rate/n) (1- Beta) = Jensen</a:t>
            </a:r>
            <a:r>
              <a:rPr lang="ja-JP" altLang="en-US" dirty="0" smtClean="0"/>
              <a:t>’</a:t>
            </a:r>
            <a:r>
              <a:rPr lang="en-US" altLang="ja-JP" dirty="0" smtClean="0"/>
              <a:t>s Alpha</a:t>
            </a:r>
          </a:p>
          <a:p>
            <a:pPr marL="685800" lvl="2" indent="0" eaLnBrk="1" hangingPunct="1">
              <a:buFont typeface="Wingdings" charset="0"/>
              <a:buNone/>
              <a:defRPr/>
            </a:pPr>
            <a:r>
              <a:rPr lang="en-US" dirty="0" smtClean="0"/>
              <a:t>where n is the number of return periods in a year (12 if monthly; 52 if weekly)</a:t>
            </a:r>
          </a:p>
          <a:p>
            <a:pPr lvl="1" eaLnBrk="1" hangingPunct="1">
              <a:defRPr/>
            </a:pPr>
            <a:r>
              <a:rPr lang="en-US" dirty="0" smtClean="0"/>
              <a:t>What proportion of the risk in your stock is attributable to the market? What proportion is firm-specific?</a:t>
            </a:r>
          </a:p>
          <a:p>
            <a:pPr lvl="1" eaLnBrk="1" hangingPunct="1">
              <a:defRPr/>
            </a:pPr>
            <a:r>
              <a:rPr lang="en-US" dirty="0" smtClean="0"/>
              <a:t>What is the historical estimate of beta for your stock? What is the range on this estimate with 67% probability? With 95% probability?</a:t>
            </a:r>
          </a:p>
          <a:p>
            <a:pPr lvl="1" eaLnBrk="1" hangingPunct="1">
              <a:defRPr/>
            </a:pPr>
            <a:r>
              <a:rPr lang="en-US" dirty="0" smtClean="0"/>
              <a:t>Based upon this beta, what is your estimate of the required return on this stock?</a:t>
            </a:r>
          </a:p>
          <a:p>
            <a:pPr marL="366713" lvl="1" indent="0" eaLnBrk="1" hangingPunct="1">
              <a:buFont typeface="Wingdings 2" charset="0"/>
              <a:buNone/>
              <a:defRPr/>
            </a:pPr>
            <a:r>
              <a:rPr lang="en-US" dirty="0" smtClean="0"/>
              <a:t>	Riskless Rate + Beta * Risk Premium</a:t>
            </a:r>
            <a:endParaRPr lang="en-US" dirty="0"/>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617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Quick Test</a:t>
            </a:r>
          </a:p>
        </p:txBody>
      </p:sp>
      <p:sp>
        <p:nvSpPr>
          <p:cNvPr id="13517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You are advising a very risky software firm on the right cost of equity to use in project analysis. You estimate a beta of 3.0 for the firm and come up with a cost of equity of 20%. The CFO of the firm is concerned about the high cost of equity and wants to know whether there is anything he can do to lower his beta.</a:t>
            </a:r>
          </a:p>
          <a:p>
            <a:pPr eaLnBrk="1" hangingPunct="1">
              <a:defRPr/>
            </a:pPr>
            <a:r>
              <a:rPr lang="en-US" dirty="0" smtClean="0"/>
              <a:t>How do you bring your beta down?</a:t>
            </a:r>
          </a:p>
          <a:p>
            <a:pPr eaLnBrk="1" hangingPunct="1">
              <a:defRPr/>
            </a:pPr>
            <a:endParaRPr lang="en-US" dirty="0" smtClean="0"/>
          </a:p>
          <a:p>
            <a:pPr eaLnBrk="1" hangingPunct="1">
              <a:defRPr/>
            </a:pPr>
            <a:endParaRPr lang="en-US" dirty="0" smtClean="0"/>
          </a:p>
          <a:p>
            <a:pPr eaLnBrk="1" hangingPunct="1">
              <a:defRPr/>
            </a:pPr>
            <a:r>
              <a:rPr lang="en-US" dirty="0" smtClean="0"/>
              <a:t>Should you focus your attention on bringing your beta down? </a:t>
            </a:r>
          </a:p>
          <a:p>
            <a:pPr lvl="1" eaLnBrk="1" hangingPunct="1">
              <a:defRPr/>
            </a:pPr>
            <a:r>
              <a:rPr lang="en-US" dirty="0" smtClean="0"/>
              <a:t>Yes</a:t>
            </a:r>
          </a:p>
          <a:p>
            <a:pPr lvl="1" eaLnBrk="1" hangingPunct="1">
              <a:defRPr/>
            </a:pPr>
            <a:r>
              <a:rPr lang="en-US" dirty="0" smtClean="0"/>
              <a:t>No</a:t>
            </a:r>
            <a:endParaRPr lang="en-US" dirty="0"/>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Regression Diagnostics for Tata Motors</a:t>
            </a:r>
          </a:p>
        </p:txBody>
      </p:sp>
      <p:pic>
        <p:nvPicPr>
          <p:cNvPr id="16589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4000500" cy="107791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Jensen</a:t>
            </a:r>
            <a:r>
              <a:rPr lang="ja-JP" altLang="en-US" sz="1600" dirty="0" smtClean="0">
                <a:solidFill>
                  <a:srgbClr val="000000"/>
                </a:solidFill>
              </a:rPr>
              <a:t>’</a:t>
            </a:r>
            <a:r>
              <a:rPr lang="en-US" altLang="ja-JP" sz="1600" dirty="0" smtClean="0">
                <a:solidFill>
                  <a:srgbClr val="000000"/>
                </a:solidFill>
              </a:rPr>
              <a:t>s </a:t>
            </a:r>
            <a:r>
              <a:rPr lang="en-US" altLang="ja-JP" sz="1600" dirty="0" smtClean="0">
                <a:solidFill>
                  <a:srgbClr val="000000"/>
                </a:solidFill>
                <a:latin typeface="Symbol" charset="0"/>
                <a:sym typeface="Symbol" charset="0"/>
              </a:rPr>
              <a:t></a:t>
            </a:r>
          </a:p>
          <a:p>
            <a:pPr>
              <a:defRPr/>
            </a:pPr>
            <a:r>
              <a:rPr lang="en-US" sz="1600" dirty="0" smtClean="0">
                <a:solidFill>
                  <a:srgbClr val="000000"/>
                </a:solidFill>
              </a:rPr>
              <a:t>= 2.28% - 4%/12 (1-1.83) = 2.56%</a:t>
            </a:r>
          </a:p>
          <a:p>
            <a:pPr>
              <a:defRPr/>
            </a:pPr>
            <a:r>
              <a:rPr lang="en-US" sz="1600" dirty="0" smtClean="0">
                <a:solidFill>
                  <a:srgbClr val="000000"/>
                </a:solidFill>
              </a:rPr>
              <a:t> Annualized = (1-.0256)</a:t>
            </a:r>
            <a:r>
              <a:rPr lang="en-US" sz="1600" baseline="30000" dirty="0" smtClean="0">
                <a:solidFill>
                  <a:srgbClr val="000000"/>
                </a:solidFill>
              </a:rPr>
              <a:t>12</a:t>
            </a:r>
            <a:r>
              <a:rPr lang="en-US" sz="1600" dirty="0" smtClean="0">
                <a:solidFill>
                  <a:srgbClr val="000000"/>
                </a:solidFill>
              </a:rPr>
              <a:t>-1= 35.42%</a:t>
            </a:r>
          </a:p>
          <a:p>
            <a:pPr>
              <a:defRPr/>
            </a:pPr>
            <a:r>
              <a:rPr lang="en-US" sz="1600" dirty="0" smtClean="0">
                <a:solidFill>
                  <a:srgbClr val="000000"/>
                </a:solidFill>
              </a:rPr>
              <a:t>Average monthly </a:t>
            </a:r>
            <a:r>
              <a:rPr lang="en-US" sz="1600" dirty="0" err="1" smtClean="0">
                <a:solidFill>
                  <a:srgbClr val="000000"/>
                </a:solidFill>
              </a:rPr>
              <a:t>riskfree</a:t>
            </a:r>
            <a:r>
              <a:rPr lang="en-US" sz="1600" dirty="0" smtClean="0">
                <a:solidFill>
                  <a:srgbClr val="000000"/>
                </a:solidFill>
              </a:rPr>
              <a:t>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165895"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Estimation and Index Choice: Vale</a:t>
            </a:r>
          </a:p>
        </p:txBody>
      </p:sp>
      <p:sp>
        <p:nvSpPr>
          <p:cNvPr id="167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167939" name="Content Placeholder 2"/>
          <p:cNvSpPr>
            <a:spLocks noGrp="1"/>
          </p:cNvSpPr>
          <p:nvPr>
            <p:ph sz="quarter" idx="1"/>
          </p:nvPr>
        </p:nvSpPr>
        <p:spPr>
          <a:xfrm>
            <a:off x="612775" y="1600200"/>
            <a:ext cx="8153400" cy="4495800"/>
          </a:xfrm>
        </p:spPr>
        <p:txBody>
          <a:bodyPr/>
          <a:lstStyle/>
          <a:p>
            <a:endParaRPr lang="en-US">
              <a:latin typeface="Calibri" charset="0"/>
            </a:endParaRPr>
          </a:p>
        </p:txBody>
      </p:sp>
      <p:graphicFrame>
        <p:nvGraphicFramePr>
          <p:cNvPr id="167940" name="Object 3"/>
          <p:cNvGraphicFramePr>
            <a:graphicFrameLocks noChangeAspect="1"/>
          </p:cNvGraphicFramePr>
          <p:nvPr/>
        </p:nvGraphicFramePr>
        <p:xfrm>
          <a:off x="609600" y="2286000"/>
          <a:ext cx="8170863" cy="2667000"/>
        </p:xfrm>
        <a:graphic>
          <a:graphicData uri="http://schemas.openxmlformats.org/presentationml/2006/ole">
            <mc:AlternateContent xmlns:mc="http://schemas.openxmlformats.org/markup-compatibility/2006">
              <mc:Choice xmlns:v="urn:schemas-microsoft-com:vml" Requires="v">
                <p:oleObj spid="_x0000_s167941" name="Document" r:id="rId5" imgW="5486198" imgH="1790634" progId="Word.Document.12">
                  <p:embed/>
                </p:oleObj>
              </mc:Choice>
              <mc:Fallback>
                <p:oleObj name="Document" r:id="rId5" imgW="5486198" imgH="1790634"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286000"/>
                        <a:ext cx="8170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Deutsche Bank and Baidu: Index Effects on Risk Parameters</a:t>
            </a:r>
          </a:p>
        </p:txBody>
      </p:sp>
      <p:sp>
        <p:nvSpPr>
          <p:cNvPr id="169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169987" name="Content Placeholder 5"/>
          <p:cNvSpPr>
            <a:spLocks noGrp="1"/>
          </p:cNvSpPr>
          <p:nvPr>
            <p:ph sz="quarter" idx="1"/>
          </p:nvPr>
        </p:nvSpPr>
        <p:spPr>
          <a:xfrm>
            <a:off x="612775" y="1600200"/>
            <a:ext cx="8153400" cy="4495800"/>
          </a:xfrm>
        </p:spPr>
        <p:txBody>
          <a:bodyPr/>
          <a:lstStyle/>
          <a:p>
            <a:r>
              <a:rPr lang="en-US">
                <a:latin typeface="Calibri" charset="0"/>
              </a:rPr>
              <a:t>For Deutsche Bank, a widely held European stock, we tried both the DAX (German index) and the FTSE European index.</a:t>
            </a:r>
          </a:p>
          <a:p>
            <a:endParaRPr lang="en-US">
              <a:latin typeface="Calibri" charset="0"/>
            </a:endParaRPr>
          </a:p>
          <a:p>
            <a:endParaRPr lang="en-US">
              <a:latin typeface="Calibri" charset="0"/>
            </a:endParaRPr>
          </a:p>
          <a:p>
            <a:r>
              <a:rPr lang="en-US">
                <a:latin typeface="Calibri" charset="0"/>
              </a:rPr>
              <a:t>For Baidu, a NASDAQ listed stock, we ran regressions against both the S&amp;P 500 and the NASDAQ.</a:t>
            </a:r>
          </a:p>
          <a:p>
            <a:endParaRPr lang="en-US">
              <a:latin typeface="Calibri" charset="0"/>
            </a:endParaRPr>
          </a:p>
        </p:txBody>
      </p:sp>
      <p:graphicFrame>
        <p:nvGraphicFramePr>
          <p:cNvPr id="169988" name="Object 6"/>
          <p:cNvGraphicFramePr>
            <a:graphicFrameLocks noChangeAspect="1"/>
          </p:cNvGraphicFramePr>
          <p:nvPr/>
        </p:nvGraphicFramePr>
        <p:xfrm>
          <a:off x="1828800" y="2895600"/>
          <a:ext cx="5638800" cy="1206500"/>
        </p:xfrm>
        <a:graphic>
          <a:graphicData uri="http://schemas.openxmlformats.org/presentationml/2006/ole">
            <mc:AlternateContent xmlns:mc="http://schemas.openxmlformats.org/markup-compatibility/2006">
              <mc:Choice xmlns:v="urn:schemas-microsoft-com:vml" Requires="v">
                <p:oleObj spid="_x0000_s169990" name="Document" r:id="rId5" imgW="5638592" imgH="1206456" progId="Word.Document.12">
                  <p:embed/>
                </p:oleObj>
              </mc:Choice>
              <mc:Fallback>
                <p:oleObj name="Document" r:id="rId5" imgW="5638592" imgH="1206456"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28956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9989" name="Object 7"/>
          <p:cNvGraphicFramePr>
            <a:graphicFrameLocks noChangeAspect="1"/>
          </p:cNvGraphicFramePr>
          <p:nvPr/>
        </p:nvGraphicFramePr>
        <p:xfrm>
          <a:off x="1981200" y="4876800"/>
          <a:ext cx="5638800" cy="1206500"/>
        </p:xfrm>
        <a:graphic>
          <a:graphicData uri="http://schemas.openxmlformats.org/presentationml/2006/ole">
            <mc:AlternateContent xmlns:mc="http://schemas.openxmlformats.org/markup-compatibility/2006">
              <mc:Choice xmlns:v="urn:schemas-microsoft-com:vml" Requires="v">
                <p:oleObj spid="_x0000_s169991" name="Document" r:id="rId8" imgW="5638592" imgH="1206456" progId="Word.Document.12">
                  <p:embed/>
                </p:oleObj>
              </mc:Choice>
              <mc:Fallback>
                <p:oleObj name="Document" r:id="rId8" imgW="5638592" imgH="1206456" progId="Word.Document.12">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4876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 Exploring Fundamentals</a:t>
            </a:r>
          </a:p>
        </p:txBody>
      </p:sp>
      <p:pic>
        <p:nvPicPr>
          <p:cNvPr id="17203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1: Product Type</a:t>
            </a:r>
          </a:p>
        </p:txBody>
      </p:sp>
      <p:sp>
        <p:nvSpPr>
          <p:cNvPr id="17408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Industry Effects: The beta value for a firm depends upon the sensitivity of the demand for its products and services and of its costs to macroeconomic factors that affect the overall market. </a:t>
            </a:r>
          </a:p>
          <a:p>
            <a:pPr lvl="1" eaLnBrk="1" hangingPunct="1"/>
            <a:r>
              <a:rPr lang="en-US">
                <a:latin typeface="Calibri" charset="0"/>
              </a:rPr>
              <a:t>Cyclical companies have higher betas than non-cyclical firms</a:t>
            </a:r>
          </a:p>
          <a:p>
            <a:pPr lvl="1" eaLnBrk="1" hangingPunct="1"/>
            <a:r>
              <a:rPr lang="en-US">
                <a:latin typeface="Calibri" charset="0"/>
              </a:rPr>
              <a:t>Firms which sell more discretionary products will have higher betas than firms that sell less discretionary products</a:t>
            </a:r>
          </a:p>
        </p:txBody>
      </p:sp>
      <p:sp>
        <p:nvSpPr>
          <p:cNvPr id="1740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2: Operating Leverage Effects</a:t>
            </a:r>
          </a:p>
        </p:txBody>
      </p:sp>
      <p:sp>
        <p:nvSpPr>
          <p:cNvPr id="17613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Operating leverage refers to the proportion of the total costs of the firm that are fixed. </a:t>
            </a:r>
          </a:p>
          <a:p>
            <a:pPr eaLnBrk="1" hangingPunct="1"/>
            <a:r>
              <a:rPr lang="en-US">
                <a:latin typeface="Calibri" charset="0"/>
              </a:rPr>
              <a:t>Other things remaining equal, higher operating leverage results in greater earnings variability which in turn results in higher betas.</a:t>
            </a:r>
          </a:p>
        </p:txBody>
      </p:sp>
      <p:sp>
        <p:nvSpPr>
          <p:cNvPr id="176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Operating Leverage</a:t>
            </a:r>
          </a:p>
        </p:txBody>
      </p:sp>
      <p:sp>
        <p:nvSpPr>
          <p:cNvPr id="149506"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Fixed Costs Measure = Fixed Costs / Variable Costs</a:t>
            </a:r>
          </a:p>
          <a:p>
            <a:pPr eaLnBrk="1" hangingPunct="1">
              <a:defRPr/>
            </a:pPr>
            <a:r>
              <a:rPr lang="en-US" dirty="0" smtClean="0"/>
              <a:t>This measures the relationship between fixed and variable costs. The higher the proportion, the higher the operating leverage.</a:t>
            </a:r>
          </a:p>
          <a:p>
            <a:pPr marL="0" indent="0" algn="ctr" eaLnBrk="1" hangingPunct="1">
              <a:buFont typeface="Wingdings" charset="0"/>
              <a:buNone/>
              <a:defRPr/>
            </a:pPr>
            <a:r>
              <a:rPr lang="en-US" dirty="0" smtClean="0"/>
              <a:t>EBIT Variability Measure = % Change in EBIT / % Change in Revenues</a:t>
            </a:r>
          </a:p>
          <a:p>
            <a:pPr eaLnBrk="1" hangingPunct="1">
              <a:defRPr/>
            </a:pPr>
            <a:r>
              <a:rPr lang="en-US" dirty="0" smtClean="0"/>
              <a:t>This measures how quickly the earnings before interest and taxes changes as revenue changes. The higher this number, the greater the operating leverage.</a:t>
            </a:r>
            <a:endParaRPr lang="en-US" dirty="0"/>
          </a:p>
        </p:txBody>
      </p:sp>
      <p:sp>
        <p:nvSpPr>
          <p:cNvPr id="1781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Operating Leverage: 1987- 2013</a:t>
            </a:r>
            <a:br>
              <a:rPr lang="en-US" altLang="ja-JP">
                <a:latin typeface="Calibri" charset="0"/>
              </a:rPr>
            </a:br>
            <a:endParaRPr lang="en-US">
              <a:latin typeface="Calibri" charset="0"/>
            </a:endParaRPr>
          </a:p>
        </p:txBody>
      </p:sp>
      <p:sp>
        <p:nvSpPr>
          <p:cNvPr id="180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799013"/>
        </p:xfrm>
        <a:graphic>
          <a:graphicData uri="http://schemas.openxmlformats.org/drawingml/2006/table">
            <a:tbl>
              <a:tblPr/>
              <a:tblGrid>
                <a:gridCol w="807649"/>
                <a:gridCol w="807649"/>
                <a:gridCol w="807649"/>
                <a:gridCol w="807649"/>
                <a:gridCol w="807649"/>
                <a:gridCol w="1281470"/>
              </a:tblGrid>
              <a:tr h="283428">
                <a:tc>
                  <a:txBody>
                    <a:bodyPr/>
                    <a:lstStyle/>
                    <a:p>
                      <a:pPr algn="ctr" fontAlgn="t"/>
                      <a:r>
                        <a:rPr lang="en-US" sz="900" b="0" i="0" u="none" strike="noStrike" dirty="0">
                          <a:solidFill>
                            <a:srgbClr val="000000"/>
                          </a:solidFill>
                          <a:effectLst/>
                          <a:latin typeface="Times"/>
                        </a:rPr>
                        <a:t>Year</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Net Sales</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 Change in Sales</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EBIT</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 Change in EBIT</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$2,877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effectLst/>
                          <a:latin typeface="Times"/>
                        </a:rPr>
                        <a:t> </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$756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effectLst/>
                          <a:latin typeface="Times"/>
                        </a:rPr>
                        <a:t> </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$3,438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19.50%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1989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$4,594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$1,177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$5,844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16.23%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$6,182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5.78%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$1,124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-17.84%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$7,504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21.38%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$1,287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14.50%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$8,529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21.21%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$10,055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17.89%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$12,112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20.46%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$18,739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54.71%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33.69%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$22,473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19.93%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$3,945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$22,976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2.24%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$3,843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1999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$23,435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2.00%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$3,580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$25,418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$2,525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-29.47%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$25,172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-0.97%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$2,832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12.16%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$25,329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0.62%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-15.82%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$27,061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$2,713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13.80%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$30,752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$4,048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49.21%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$31,944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$4,107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dirty="0">
                          <a:solidFill>
                            <a:srgbClr val="000000"/>
                          </a:solidFill>
                          <a:effectLst/>
                          <a:latin typeface="Times"/>
                        </a:rPr>
                        <a:t>1.46%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$33,747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5.64%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$5,355</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30.39%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$35,510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5.22%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$6,829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27.53%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$37,843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6.57%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$7,404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8.42%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2009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$36,149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-4.48%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$5,697</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-23.06%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$38,063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5.29%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$6,726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18.06%</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$40,893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7.44%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$7,781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15.69%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a:noFill/>
                    </a:lnB>
                  </a:tcPr>
                </a:tc>
              </a:tr>
              <a:tr h="146249">
                <a:tc>
                  <a:txBody>
                    <a:bodyPr/>
                    <a:lstStyle/>
                    <a:p>
                      <a:pPr algn="ctr" fontAlgn="t"/>
                      <a:r>
                        <a:rPr lang="en-US" sz="900" b="0" i="0" u="none" strike="noStrike">
                          <a:solidFill>
                            <a:srgbClr val="000000"/>
                          </a:solidFill>
                          <a:effectLst/>
                          <a:latin typeface="Times"/>
                        </a:rPr>
                        <a:t>2012</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$42,278</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3.39%</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$8,863</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13.91%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Verdana"/>
                      </a:endParaRPr>
                    </a:p>
                  </a:txBody>
                  <a:tcPr marL="9071" marR="9071" marT="9072"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146249">
                <a:tc>
                  <a:txBody>
                    <a:bodyPr/>
                    <a:lstStyle/>
                    <a:p>
                      <a:pPr algn="ctr" fontAlgn="t"/>
                      <a:r>
                        <a:rPr lang="en-US" sz="900" b="0" i="0" u="none" strike="noStrike">
                          <a:solidFill>
                            <a:srgbClr val="000000"/>
                          </a:solidFill>
                          <a:effectLst/>
                          <a:latin typeface="Times"/>
                        </a:rPr>
                        <a:t>2013</a:t>
                      </a:r>
                    </a:p>
                  </a:txBody>
                  <a:tcPr marL="9071" marR="9071" marT="907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$45,041</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6.54%</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$9,450</a:t>
                      </a:r>
                    </a:p>
                  </a:txBody>
                  <a:tcPr marL="9071" marR="9071" marT="90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900" b="0" i="0" u="none" strike="noStrike">
                          <a:solidFill>
                            <a:srgbClr val="000000"/>
                          </a:solidFill>
                          <a:effectLst/>
                          <a:latin typeface="Times"/>
                        </a:rPr>
                        <a:t>6.62%</a:t>
                      </a:r>
                    </a:p>
                  </a:txBody>
                  <a:tcPr marL="9071" marR="9071" marT="90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1" i="0" u="none" strike="noStrike" dirty="0">
                          <a:effectLst/>
                          <a:latin typeface="Verdana"/>
                        </a:rPr>
                        <a:t>Operating Leverage</a:t>
                      </a: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3428">
                <a:tc>
                  <a:txBody>
                    <a:bodyPr/>
                    <a:lstStyle/>
                    <a:p>
                      <a:pPr algn="l" fontAlgn="b"/>
                      <a:r>
                        <a:rPr lang="en-US" sz="900" b="1" i="0" u="none" strike="noStrike" dirty="0">
                          <a:solidFill>
                            <a:schemeClr val="tx1"/>
                          </a:solidFill>
                          <a:effectLst/>
                          <a:latin typeface="Verdana"/>
                        </a:rPr>
                        <a:t>Average: 87-13</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chemeClr val="tx1"/>
                          </a:solidFill>
                          <a:effectLst/>
                          <a:latin typeface="Verdana"/>
                        </a:rPr>
                        <a:t> </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solidFill>
                            <a:schemeClr val="tx1"/>
                          </a:solidFill>
                          <a:effectLst/>
                          <a:latin typeface="Verdana"/>
                        </a:rPr>
                        <a:t>11.79%</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dirty="0">
                        <a:solidFill>
                          <a:schemeClr val="tx1"/>
                        </a:solidFill>
                        <a:effectLst/>
                        <a:latin typeface="Verdana"/>
                      </a:endParaRP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900" b="1" i="0" u="none" strike="noStrike" dirty="0">
                          <a:solidFill>
                            <a:schemeClr val="tx1"/>
                          </a:solidFill>
                          <a:effectLst/>
                          <a:latin typeface="Verdana"/>
                        </a:rPr>
                        <a:t>11.91%</a:t>
                      </a:r>
                    </a:p>
                  </a:txBody>
                  <a:tcPr marL="9071" marR="9071" marT="907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chemeClr val="tx1"/>
                          </a:solidFill>
                          <a:effectLst/>
                          <a:latin typeface="Verdana"/>
                        </a:rPr>
                        <a:t>11.91/11.79 =1.01</a:t>
                      </a:r>
                      <a:endParaRPr lang="en-US" sz="900" b="1" i="0" u="none" strike="noStrike" dirty="0">
                        <a:solidFill>
                          <a:schemeClr val="tx1"/>
                        </a:solidFill>
                        <a:effectLst/>
                        <a:latin typeface="Verdana"/>
                      </a:endParaRP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3428">
                <a:tc>
                  <a:txBody>
                    <a:bodyPr/>
                    <a:lstStyle/>
                    <a:p>
                      <a:pPr algn="l" fontAlgn="b"/>
                      <a:r>
                        <a:rPr lang="en-US" sz="900" b="1" i="0" u="none" strike="noStrike">
                          <a:solidFill>
                            <a:schemeClr val="tx1"/>
                          </a:solidFill>
                          <a:effectLst/>
                          <a:latin typeface="Verdana"/>
                        </a:rPr>
                        <a:t>Average: 96-13</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1" i="0" u="none" strike="noStrike" dirty="0">
                          <a:solidFill>
                            <a:schemeClr val="tx1"/>
                          </a:solidFill>
                          <a:effectLst/>
                          <a:latin typeface="Verdana"/>
                        </a:rPr>
                        <a:t> </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chemeClr val="tx1"/>
                          </a:solidFill>
                          <a:effectLst/>
                          <a:latin typeface="Verdana"/>
                        </a:rPr>
                        <a:t>8.16%</a:t>
                      </a: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chemeClr val="tx1"/>
                        </a:solidFill>
                        <a:effectLst/>
                        <a:latin typeface="Verdana"/>
                      </a:endParaRPr>
                    </a:p>
                  </a:txBody>
                  <a:tcPr marL="9071" marR="9071" marT="90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1" i="0" u="none" strike="noStrike" dirty="0">
                          <a:solidFill>
                            <a:schemeClr val="tx1"/>
                          </a:solidFill>
                          <a:effectLst/>
                          <a:latin typeface="Verdana"/>
                        </a:rPr>
                        <a:t>10.20%</a:t>
                      </a:r>
                    </a:p>
                  </a:txBody>
                  <a:tcPr marL="9071" marR="9071" marT="907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chemeClr val="tx1"/>
                          </a:solidFill>
                          <a:effectLst/>
                          <a:latin typeface="Verdana"/>
                        </a:rPr>
                        <a:t>10.20/8.16</a:t>
                      </a:r>
                      <a:r>
                        <a:rPr lang="en-US" sz="900" b="1" i="0" u="none" strike="noStrike" baseline="0" dirty="0" smtClean="0">
                          <a:solidFill>
                            <a:schemeClr val="tx1"/>
                          </a:solidFill>
                          <a:effectLst/>
                          <a:latin typeface="Verdana"/>
                        </a:rPr>
                        <a:t> =</a:t>
                      </a:r>
                      <a:r>
                        <a:rPr lang="en-US" sz="900" b="1" i="0" u="none" strike="noStrike" dirty="0" smtClean="0">
                          <a:solidFill>
                            <a:schemeClr val="tx1"/>
                          </a:solidFill>
                          <a:effectLst/>
                          <a:latin typeface="Verdana"/>
                        </a:rPr>
                        <a:t>1.25</a:t>
                      </a:r>
                      <a:endParaRPr lang="en-US" sz="900" b="1" i="0" u="none" strike="noStrike" dirty="0">
                        <a:solidFill>
                          <a:schemeClr val="tx1"/>
                        </a:solidFill>
                        <a:effectLst/>
                        <a:latin typeface="Verdana"/>
                      </a:endParaRPr>
                    </a:p>
                  </a:txBody>
                  <a:tcPr marL="9071" marR="9071" marT="907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p>
            <a:pPr>
              <a:defRPr/>
            </a:pPr>
            <a:r>
              <a:rPr lang="en-US" sz="1600" dirty="0"/>
              <a:t>Average across entertainment companies = 1.35</a:t>
            </a:r>
          </a:p>
          <a:p>
            <a:pPr>
              <a:defRPr/>
            </a:pPr>
            <a:endParaRPr lang="en-US" sz="1600" dirty="0"/>
          </a:p>
          <a:p>
            <a:pPr>
              <a:defRPr/>
            </a:pPr>
            <a:r>
              <a:rPr lang="en-US" sz="1600" dirty="0"/>
              <a:t>Given Disney’s operating leverage measures (1.01 or 1.25), would you expect Disney to have a higher or a lower beta than other entertainment companies?</a:t>
            </a:r>
          </a:p>
          <a:p>
            <a:pPr marL="342900" indent="-342900">
              <a:buFont typeface="+mj-lt"/>
              <a:buAutoNum type="alphaLcPeriod"/>
              <a:defRPr/>
            </a:pPr>
            <a:r>
              <a:rPr lang="en-US" sz="1600" dirty="0"/>
              <a:t>Higher</a:t>
            </a:r>
          </a:p>
          <a:p>
            <a:pPr marL="342900" indent="-342900">
              <a:buFont typeface="+mj-lt"/>
              <a:buAutoNum type="alphaLcPeriod"/>
              <a:defRPr/>
            </a:pPr>
            <a:r>
              <a:rPr lang="en-US" sz="1600" dirty="0"/>
              <a:t>Lower</a:t>
            </a:r>
          </a:p>
          <a:p>
            <a:pPr marL="342900" indent="-342900">
              <a:buFont typeface="+mj-lt"/>
              <a:buAutoNum type="alphaLcPeriod"/>
              <a:defRPr/>
            </a:pPr>
            <a:r>
              <a:rPr lang="en-US" sz="1600" dirty="0"/>
              <a:t>No effect</a:t>
            </a:r>
          </a:p>
        </p:txBody>
      </p:sp>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As firms borrow, they create fixed costs (interest payments) that make their earnings to equity investors more volatile.</a:t>
            </a:r>
          </a:p>
          <a:p>
            <a:pPr eaLnBrk="1" hangingPunct="1">
              <a:defRPr/>
            </a:pPr>
            <a:r>
              <a:rPr lang="en-US" dirty="0" smtClean="0"/>
              <a:t>This increased earnings volatility which increases the equity beta. </a:t>
            </a:r>
          </a:p>
          <a:p>
            <a:pPr eaLnBrk="1" hangingPunct="1">
              <a:defRPr/>
            </a:pPr>
            <a:r>
              <a:rPr lang="en-US" dirty="0" smtClean="0"/>
              <a:t>The beta of equity alone can be written as a function of the unlevered beta and the debt-equity ratio</a:t>
            </a:r>
          </a:p>
          <a:p>
            <a:pPr eaLnBrk="1" hangingPunct="1">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defRPr/>
            </a:pPr>
            <a:r>
              <a:rPr lang="en-US" dirty="0" smtClean="0"/>
              <a:t></a:t>
            </a:r>
            <a:r>
              <a:rPr lang="en-US" baseline="-25000" dirty="0" smtClean="0"/>
              <a:t>L</a:t>
            </a:r>
            <a:r>
              <a:rPr lang="en-US" dirty="0" smtClean="0"/>
              <a:t> = Levered or Equity Beta	D/E = Market value Debt to equity ratio</a:t>
            </a:r>
          </a:p>
          <a:p>
            <a:pPr lvl="1" eaLnBrk="1" hangingPunct="1">
              <a:defRPr/>
            </a:pPr>
            <a:r>
              <a:rPr lang="en-US" dirty="0" smtClean="0"/>
              <a:t></a:t>
            </a:r>
            <a:r>
              <a:rPr lang="en-US" baseline="-25000" dirty="0" smtClean="0"/>
              <a:t>u</a:t>
            </a:r>
            <a:r>
              <a:rPr lang="en-US" dirty="0" smtClean="0"/>
              <a:t> = Unlevered or Asset Beta	t = Marginal tax rate</a:t>
            </a:r>
          </a:p>
          <a:p>
            <a:pPr eaLnBrk="1" hangingPunct="1">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defRPr/>
            </a:pPr>
            <a:endParaRPr lang="en-US" dirty="0" smtClean="0"/>
          </a:p>
          <a:p>
            <a:pPr eaLnBrk="1" hangingPunct="1">
              <a:defRPr/>
            </a:pPr>
            <a:endParaRPr lang="en-US" dirty="0"/>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defRPr/>
            </a:pPr>
            <a:r>
              <a:rPr lang="en-US" dirty="0" smtClean="0"/>
              <a:t>The average debt equity ratio during this period was 19.44%.</a:t>
            </a:r>
          </a:p>
          <a:p>
            <a:pPr eaLnBrk="1" hangingPunct="1">
              <a:defRPr/>
            </a:pPr>
            <a:r>
              <a:rPr lang="en-US" dirty="0" smtClean="0"/>
              <a:t>The unlevered beta for Disney can then be estimated (using a marginal tax rate of 36.1%)	</a:t>
            </a:r>
          </a:p>
          <a:p>
            <a:pPr marL="366713" lvl="1" indent="0" eaLnBrk="1" hangingPunct="1">
              <a:buFont typeface="Wingdings 2" charset="0"/>
              <a:buNone/>
              <a:defRPr/>
            </a:pPr>
            <a:r>
              <a:rPr lang="en-US" dirty="0" smtClean="0"/>
              <a:t>= Current Beta / (1 + (1 - tax rate) (Average Debt/Equity))</a:t>
            </a:r>
          </a:p>
          <a:p>
            <a:pPr marL="366713" lvl="1" indent="0" eaLnBrk="1" hangingPunct="1">
              <a:buFont typeface="Wingdings 2" charset="0"/>
              <a:buNone/>
              <a:defRPr/>
            </a:pPr>
            <a:r>
              <a:rPr lang="en-US" dirty="0" smtClean="0"/>
              <a:t>= 1.25 / (1 + (1 - 0.361)(0.1944))= 1.1119</a:t>
            </a:r>
            <a:endParaRPr lang="en-US" dirty="0"/>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 Beta and Financial Leverage</a:t>
            </a:r>
          </a:p>
        </p:txBody>
      </p:sp>
      <p:sp>
        <p:nvSpPr>
          <p:cNvPr id="186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86371"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86372" name="Document" r:id="rId5" imgW="5524500" imgH="2578100" progId="Word.Document.12">
                  <p:embed/>
                </p:oleObj>
              </mc:Choice>
              <mc:Fallback>
                <p:oleObj name="Document" r:id="rId5" imgW="5524500" imgH="25781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Betas are weighted Averages</a:t>
            </a:r>
          </a:p>
        </p:txBody>
      </p:sp>
      <p:sp>
        <p:nvSpPr>
          <p:cNvPr id="18841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beta of a portfolio is always the market-value weighted average of the betas of the individual investments in that portfolio.</a:t>
            </a:r>
          </a:p>
          <a:p>
            <a:pPr eaLnBrk="1" hangingPunct="1"/>
            <a:r>
              <a:rPr lang="en-US">
                <a:latin typeface="Calibri" charset="0"/>
              </a:rPr>
              <a:t>Thus,</a:t>
            </a:r>
          </a:p>
          <a:p>
            <a:pPr lvl="1" eaLnBrk="1" hangingPunct="1"/>
            <a:r>
              <a:rPr lang="en-US">
                <a:latin typeface="Calibri" charset="0"/>
              </a:rPr>
              <a:t>the beta of a mutual fund is the weighted average of the betas of the stocks and other investment in that portfolio</a:t>
            </a:r>
          </a:p>
          <a:p>
            <a:pPr lvl="1" eaLnBrk="1" hangingPunct="1"/>
            <a:r>
              <a:rPr lang="en-US">
                <a:latin typeface="Calibri" charset="0"/>
              </a:rPr>
              <a:t>the beta of a firm after a merger is the market-value weighted average of the betas of the companies involved in the merger.</a:t>
            </a:r>
          </a:p>
        </p:txBody>
      </p:sp>
      <p:sp>
        <p:nvSpPr>
          <p:cNvPr id="188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The top-down beta for a firm comes from a regression</a:t>
            </a:r>
          </a:p>
          <a:p>
            <a:pPr eaLnBrk="1" hangingPunct="1">
              <a:defRPr/>
            </a:pPr>
            <a:r>
              <a:rPr lang="en-US" dirty="0" smtClean="0"/>
              <a:t>The bottom up beta can be estimated by doing the following:</a:t>
            </a:r>
          </a:p>
          <a:p>
            <a:pPr lvl="1" eaLnBrk="1" hangingPunct="1">
              <a:defRPr/>
            </a:pPr>
            <a:r>
              <a:rPr lang="en-US" dirty="0" smtClean="0"/>
              <a:t>Find out the businesses that a firm operates in</a:t>
            </a:r>
          </a:p>
          <a:p>
            <a:pPr lvl="1" eaLnBrk="1" hangingPunct="1">
              <a:defRPr/>
            </a:pPr>
            <a:r>
              <a:rPr lang="en-US" dirty="0" smtClean="0"/>
              <a:t>Find the unlevered betas of other firms in these businesses</a:t>
            </a:r>
          </a:p>
          <a:p>
            <a:pPr lvl="1" eaLnBrk="1" hangingPunct="1">
              <a:defRPr/>
            </a:pPr>
            <a:r>
              <a:rPr lang="en-US" dirty="0" smtClean="0"/>
              <a:t>Take a weighted (by sales or operating income) average of these unlevered betas</a:t>
            </a:r>
          </a:p>
          <a:p>
            <a:pPr lvl="1" eaLnBrk="1" hangingPunct="1">
              <a:defRPr/>
            </a:pPr>
            <a:r>
              <a:rPr lang="en-US" dirty="0" smtClean="0"/>
              <a:t>Lever up using the firm</a:t>
            </a:r>
            <a:r>
              <a:rPr lang="ja-JP" altLang="en-US" dirty="0" smtClean="0"/>
              <a:t>’</a:t>
            </a:r>
            <a:r>
              <a:rPr lang="en-US" altLang="ja-JP" dirty="0" smtClean="0"/>
              <a:t>s debt/equity ratio</a:t>
            </a:r>
          </a:p>
          <a:p>
            <a:pPr eaLnBrk="1" hangingPunct="1">
              <a:defRPr/>
            </a:pPr>
            <a:r>
              <a:rPr lang="en-US" dirty="0" smtClean="0"/>
              <a:t>The bottom up beta is a better estimate than the top down beta for the following reasons</a:t>
            </a:r>
          </a:p>
          <a:p>
            <a:pPr lvl="1" eaLnBrk="1" hangingPunct="1">
              <a:defRPr/>
            </a:pPr>
            <a:r>
              <a:rPr lang="en-US" dirty="0" smtClean="0"/>
              <a:t>The standard error of the beta estimate will be much lower</a:t>
            </a:r>
          </a:p>
          <a:p>
            <a:pPr lvl="1" eaLnBrk="1" hangingPunct="1">
              <a:defRPr/>
            </a:pPr>
            <a:r>
              <a:rPr lang="en-US" dirty="0" smtClean="0"/>
              <a:t>The betas  can reflect the current (and even expected future) mix of businesses that the firm is in rather than the historical mix</a:t>
            </a:r>
            <a:endParaRPr lang="en-US" dirty="0"/>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a:xfrm>
            <a:off x="612775" y="228600"/>
            <a:ext cx="8153400" cy="990600"/>
          </a:xfrm>
        </p:spPr>
        <p:txBody>
          <a:bodyPr/>
          <a:lstStyle/>
          <a:p>
            <a:r>
              <a:rPr lang="en-US">
                <a:latin typeface="Calibri" charset="0"/>
              </a:rPr>
              <a:t>Disney’s businesses: The financial breakdown (from 2013 annual report)</a:t>
            </a:r>
          </a:p>
        </p:txBody>
      </p:sp>
      <p:pic>
        <p:nvPicPr>
          <p:cNvPr id="192514"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925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Title 1"/>
          <p:cNvSpPr>
            <a:spLocks noGrp="1"/>
          </p:cNvSpPr>
          <p:nvPr>
            <p:ph type="title"/>
          </p:nvPr>
        </p:nvSpPr>
        <p:spPr>
          <a:xfrm>
            <a:off x="612775" y="228600"/>
            <a:ext cx="8153400" cy="990600"/>
          </a:xfrm>
        </p:spPr>
        <p:txBody>
          <a:bodyPr/>
          <a:lstStyle/>
          <a:p>
            <a:r>
              <a:rPr lang="en-US">
                <a:latin typeface="Calibri" charset="0"/>
              </a:rPr>
              <a:t>Unlevered Betas for businesses</a:t>
            </a:r>
          </a:p>
        </p:txBody>
      </p:sp>
      <p:sp>
        <p:nvSpPr>
          <p:cNvPr id="19456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94563"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94637" name="Equation" r:id="rId5" imgW="0" imgH="0" progId="Equation.3">
                  <p:embed/>
                </p:oleObj>
              </mc:Choice>
              <mc:Fallback>
                <p:oleObj name="Equation" r:id="rId5" imgW="0" imgH="0" progId="Equation.3">
                  <p:embed/>
                  <p:pic>
                    <p:nvPicPr>
                      <p:cNvPr id="0" name="Object 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0"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lstStyle/>
          <a:p>
            <a:pPr eaLnBrk="1" hangingPunct="1"/>
            <a:r>
              <a:rPr lang="en-US">
                <a:latin typeface="Calibri" charset="0"/>
              </a:rPr>
              <a:t>A closer look at the process…</a:t>
            </a:r>
            <a:br>
              <a:rPr lang="en-US">
                <a:latin typeface="Calibri" charset="0"/>
              </a:rPr>
            </a:br>
            <a:r>
              <a:rPr lang="en-US">
                <a:latin typeface="Calibri" charset="0"/>
              </a:rPr>
              <a:t>Studio Entertainment Betas</a:t>
            </a:r>
          </a:p>
        </p:txBody>
      </p:sp>
      <p:pic>
        <p:nvPicPr>
          <p:cNvPr id="19661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a:xfrm>
            <a:off x="612775" y="228600"/>
            <a:ext cx="8153400" cy="990600"/>
          </a:xfrm>
        </p:spPr>
        <p:txBody>
          <a:bodyPr/>
          <a:lstStyle/>
          <a:p>
            <a:r>
              <a:rPr lang="en-US">
                <a:latin typeface="Calibri" charset="0"/>
              </a:rPr>
              <a:t>Backing into a pure play beta: Studio Entertainment</a:t>
            </a:r>
          </a:p>
        </p:txBody>
      </p:sp>
      <p:sp>
        <p:nvSpPr>
          <p:cNvPr id="1986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D5C31159-2152-D748-9F99-5D12E9F635DF}" type="slidenum">
              <a:rPr lang="en-US" smtClean="0"/>
              <a:pPr>
                <a:defRPr/>
              </a:pPr>
              <a:t>90</a:t>
            </a:fld>
            <a:endParaRPr lang="en-US" dirty="0"/>
          </a:p>
        </p:txBody>
      </p:sp>
      <p:sp>
        <p:nvSpPr>
          <p:cNvPr id="198660"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t>1. Start with the median regression beta (equity beta) of 1.24</a:t>
            </a:r>
          </a:p>
          <a:p>
            <a:r>
              <a:rPr lang="en-US" sz="2000"/>
              <a:t>2. Unlever the beta, using the median gross D/E ratio of 27.06%</a:t>
            </a:r>
          </a:p>
          <a:p>
            <a:r>
              <a:rPr lang="en-US" sz="2000"/>
              <a:t>	Gross D/E ratio = 21.30/78.70 = 27.06% </a:t>
            </a:r>
          </a:p>
          <a:p>
            <a:r>
              <a:rPr lang="en-US" sz="2000"/>
              <a:t>	Unlevered beta = 1.24/ (1+ (1-.4) (.2706)) = 1.0668</a:t>
            </a:r>
          </a:p>
          <a:p>
            <a:r>
              <a:rPr lang="en-US" sz="2000"/>
              <a:t>3. Take out the cash effect, using the median cash/value of 2.96%</a:t>
            </a:r>
          </a:p>
          <a:p>
            <a:r>
              <a:rPr lang="en-US" sz="2000"/>
              <a:t>	(.0296) (0) + (1-.0296) (Beta of movie business) = 1.0668</a:t>
            </a:r>
          </a:p>
          <a:p>
            <a:r>
              <a:rPr lang="en-US" sz="2000"/>
              <a:t>	Beta of movie business = 1.0668/(1-.0296) = 1.0993</a:t>
            </a:r>
          </a:p>
          <a:p>
            <a:r>
              <a:rPr lang="en-US" sz="2000" b="1"/>
              <a:t>Alternatively, you could have used the net debt to equity ratio</a:t>
            </a:r>
          </a:p>
          <a:p>
            <a:r>
              <a:rPr lang="en-US" sz="2000"/>
              <a:t>	Net D/E ratio = (21.30-2.96)/78.70 = 23.30%</a:t>
            </a:r>
          </a:p>
          <a:p>
            <a:r>
              <a:rPr lang="en-US" sz="2000"/>
              <a:t>	Unlevered beta for movies = 1.24/ (1+(1-.4)(.233)) = 1.0879</a:t>
            </a:r>
          </a:p>
        </p:txBody>
      </p:sp>
      <p:pic>
        <p:nvPicPr>
          <p:cNvPr id="198661"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a:xfrm>
            <a:off x="612775" y="228600"/>
            <a:ext cx="8153400" cy="990600"/>
          </a:xfrm>
        </p:spPr>
        <p:txBody>
          <a:bodyPr/>
          <a:lstStyle/>
          <a:p>
            <a:r>
              <a:rPr lang="en-US">
                <a:latin typeface="Calibri" charset="0"/>
              </a:rPr>
              <a:t>Disney’s unlevered beta: Operations &amp; Entire Company</a:t>
            </a:r>
          </a:p>
        </p:txBody>
      </p:sp>
      <p:sp>
        <p:nvSpPr>
          <p:cNvPr id="200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200707"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Disney has $3.93 billion in cash, invested in close to riskless assets (with a beta of zero). You can compute an unlevered beta for Disney as a company (inclusive of cash):</a:t>
            </a:r>
          </a:p>
        </p:txBody>
      </p:sp>
      <p:graphicFrame>
        <p:nvGraphicFramePr>
          <p:cNvPr id="200708"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200795" name="Document" r:id="rId5" imgW="5486198" imgH="1104859" progId="Word.Document.12">
                  <p:embed/>
                </p:oleObj>
              </mc:Choice>
              <mc:Fallback>
                <p:oleObj name="Document" r:id="rId5" imgW="5486198" imgH="1104859" progId="Word.Document.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2200"/>
        </p:xfrm>
        <a:graphic>
          <a:graphicData uri="http://schemas.openxmlformats.org/drawingml/2006/table">
            <a:tbl>
              <a:tblPr/>
              <a:tblGrid>
                <a:gridCol w="1728184"/>
                <a:gridCol w="948207"/>
                <a:gridCol w="994088"/>
                <a:gridCol w="994088"/>
                <a:gridCol w="994088"/>
                <a:gridCol w="994088"/>
                <a:gridCol w="1039969"/>
                <a:gridCol w="994088"/>
              </a:tblGrid>
              <a:tr h="573350">
                <a:tc>
                  <a:txBody>
                    <a:bodyPr/>
                    <a:lstStyle/>
                    <a:p>
                      <a:pPr algn="ctr"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EV/Sales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 of Disney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$20,356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$66,579.81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$5,979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$18,234.27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4319">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786">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$1,683.72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786">
                <a:tc>
                  <a:txBody>
                    <a:bodyPr/>
                    <a:lstStyle/>
                    <a:p>
                      <a:pPr algn="l" fontAlgn="b"/>
                      <a:r>
                        <a:rPr lang="en-US" sz="1400" b="0" i="0" u="none" strike="noStrike">
                          <a:solidFill>
                            <a:srgbClr val="000000"/>
                          </a:solidFill>
                          <a:effectLst/>
                          <a:latin typeface="Calibri"/>
                        </a:rPr>
                        <a:t>Disney Operations</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$45,041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$135,132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100.00%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$135,132.11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dirty="0">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a:xfrm>
            <a:off x="612775" y="228600"/>
            <a:ext cx="8153400" cy="990600"/>
          </a:xfrm>
        </p:spPr>
        <p:txBody>
          <a:bodyPr/>
          <a:lstStyle/>
          <a:p>
            <a:r>
              <a:rPr lang="en-US">
                <a:latin typeface="Calibri" charset="0"/>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000" dirty="0" smtClean="0"/>
              <a:t>To estimate the debt ratios for division,</a:t>
            </a:r>
            <a:r>
              <a:rPr lang="en-US" sz="2000" dirty="0"/>
              <a:t> </a:t>
            </a:r>
            <a:r>
              <a:rPr lang="en-US" sz="2000" dirty="0" smtClean="0"/>
              <a:t>we allocate Disney’s total debt ($15,961 million) to its divisions based on identifiable assets. </a:t>
            </a:r>
          </a:p>
          <a:p>
            <a:pPr>
              <a:defRPr/>
            </a:pPr>
            <a:endParaRPr lang="en-US" sz="2000" dirty="0"/>
          </a:p>
          <a:p>
            <a:pPr>
              <a:defRPr/>
            </a:pPr>
            <a:endParaRPr lang="en-US" sz="2000" dirty="0" smtClean="0"/>
          </a:p>
          <a:p>
            <a:pPr>
              <a:defRPr/>
            </a:pPr>
            <a:endParaRPr lang="en-US" sz="2000" dirty="0"/>
          </a:p>
          <a:p>
            <a:pPr marL="0" indent="0">
              <a:buFont typeface="Wingdings" charset="0"/>
              <a:buNone/>
              <a:defRPr/>
            </a:pPr>
            <a:endParaRPr lang="en-US" sz="2000" dirty="0"/>
          </a:p>
          <a:p>
            <a:pPr marL="0" indent="0">
              <a:buFont typeface="Wingdings" charset="0"/>
              <a:buNone/>
              <a:defRPr/>
            </a:pPr>
            <a:endParaRPr lang="en-US" sz="2000" dirty="0" smtClean="0"/>
          </a:p>
          <a:p>
            <a:pPr>
              <a:defRPr/>
            </a:pPr>
            <a:r>
              <a:rPr lang="en-US" sz="2000" dirty="0" smtClean="0"/>
              <a:t>We use the allocated debt to compute D/E ratios and levered betas.</a:t>
            </a:r>
          </a:p>
          <a:p>
            <a:pPr>
              <a:defRPr/>
            </a:pPr>
            <a:endParaRPr lang="en-US" sz="2000" dirty="0"/>
          </a:p>
          <a:p>
            <a:pPr>
              <a:defRPr/>
            </a:pPr>
            <a:endParaRPr lang="en-US" sz="2000" dirty="0"/>
          </a:p>
        </p:txBody>
      </p:sp>
      <p:sp>
        <p:nvSpPr>
          <p:cNvPr id="2027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02756"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202815" name="Document" r:id="rId5" imgW="5625893" imgH="1841432" progId="Word.Document.12">
                  <p:embed/>
                </p:oleObj>
              </mc:Choice>
              <mc:Fallback>
                <p:oleObj name="Document" r:id="rId5" imgW="5625893" imgH="1841432"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2"/>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buFont typeface="+mj-lt"/>
              <a:buAutoNum type="alphaLcPeriod"/>
              <a:defRPr/>
            </a:pPr>
            <a:r>
              <a:rPr lang="en-US" dirty="0" smtClean="0"/>
              <a:t>Yes. It is higher than the cost of equity for Disney as a company</a:t>
            </a:r>
          </a:p>
          <a:p>
            <a:pPr marL="823913" lvl="1" indent="-457200" eaLnBrk="1" hangingPunct="1">
              <a:buFont typeface="+mj-lt"/>
              <a:buAutoNum type="alphaLcPeriod"/>
              <a:defRPr/>
            </a:pPr>
            <a:r>
              <a:rPr lang="en-US" dirty="0" smtClean="0"/>
              <a:t>No. It is lower than the cost of equity for the movie business.</a:t>
            </a:r>
          </a:p>
          <a:p>
            <a:pPr eaLnBrk="1" hangingPunct="1">
              <a:defRPr/>
            </a:pPr>
            <a:r>
              <a:rPr lang="en-US" dirty="0" smtClean="0"/>
              <a:t>What are the broader implications of your choice?</a:t>
            </a: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a:t>
            </a:r>
            <a:r>
              <a:rPr lang="en-US" altLang="ja-JP">
                <a:latin typeface="Calibri" charset="0"/>
              </a:rPr>
              <a:t>Bottom Up Betas &amp; Costs of Equity: Vale</a:t>
            </a:r>
            <a:endParaRPr lang="en-US">
              <a:latin typeface="Calibri" charset="0"/>
            </a:endParaRPr>
          </a:p>
        </p:txBody>
      </p:sp>
      <p:sp>
        <p:nvSpPr>
          <p:cNvPr id="206850" name="Rectangle 3"/>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06852"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206854" name="Document" r:id="rId5" imgW="8369300" imgH="3581400" progId="Word.Document.12">
                  <p:embed/>
                </p:oleObj>
              </mc:Choice>
              <mc:Fallback>
                <p:oleObj name="Document" r:id="rId5" imgW="8369300" imgH="35814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6853"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206855" name="Document" r:id="rId8" imgW="6083076" imgH="1447747" progId="Word.Document.12">
                  <p:embed/>
                </p:oleObj>
              </mc:Choice>
              <mc:Fallback>
                <p:oleObj name="Document" r:id="rId8" imgW="6083076" imgH="1447747"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To convert a discount rate in one currency to another, all you need are expected inflation rates in the two currencies.</a:t>
            </a:r>
          </a:p>
          <a:p>
            <a:pPr marL="0" indent="0" eaLnBrk="1" hangingPunct="1">
              <a:buFont typeface="Wingdings" charset="0"/>
              <a:buNone/>
              <a:defRPr/>
            </a:pPr>
            <a:endParaRPr lang="en-US" dirty="0" smtClean="0"/>
          </a:p>
          <a:p>
            <a:pPr eaLnBrk="1" hangingPunct="1">
              <a:defRPr/>
            </a:pPr>
            <a:endParaRPr lang="en-US" dirty="0" smtClean="0"/>
          </a:p>
          <a:p>
            <a:pPr eaLnBrk="1" hangingPunct="1">
              <a:defRPr/>
            </a:pPr>
            <a:r>
              <a:rPr lang="en-US" dirty="0" smtClean="0"/>
              <a:t>From US $ to R$: If we use 2% as the inflation rate in US dollars and 9% as the inflation ratio in Brazil, we can convert Vale’s US dollar cost of equity of 11.23% to a $R cost of equity:</a:t>
            </a:r>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r>
              <a:rPr lang="en-US" dirty="0" smtClean="0"/>
              <a:t>Alternatively, you can compute a cost of equity, starting with the $R </a:t>
            </a:r>
            <a:r>
              <a:rPr lang="en-US" dirty="0" err="1" smtClean="0"/>
              <a:t>riskfree</a:t>
            </a:r>
            <a:r>
              <a:rPr lang="en-US" dirty="0" smtClean="0"/>
              <a:t> rate of 10.18%.</a:t>
            </a:r>
          </a:p>
          <a:p>
            <a:pPr marL="366713" lvl="1" indent="0" algn="ctr" eaLnBrk="1" hangingPunct="1">
              <a:buFont typeface="Wingdings 2" charset="0"/>
              <a:buNone/>
              <a:defRPr/>
            </a:pPr>
            <a:r>
              <a:rPr lang="en-US" dirty="0" smtClean="0"/>
              <a:t>Cost of Equity in $R = </a:t>
            </a:r>
            <a:r>
              <a:rPr lang="en-US" dirty="0"/>
              <a:t>= 10.18% + 1.15 (7.38%) = 18.67</a:t>
            </a:r>
            <a:r>
              <a:rPr lang="en-US" dirty="0" smtClean="0"/>
              <a:t>%</a:t>
            </a:r>
          </a:p>
          <a:p>
            <a:pPr marL="366713" lvl="1" indent="0" eaLnBrk="1" hangingPunct="1">
              <a:buFont typeface="Wingdings 2" charset="0"/>
              <a:buNone/>
              <a:defRPr/>
            </a:pPr>
            <a:r>
              <a:rPr lang="en-US" dirty="0" smtClean="0"/>
              <a:t>				</a:t>
            </a:r>
            <a:endParaRPr lang="en-US" dirty="0"/>
          </a:p>
        </p:txBody>
      </p:sp>
      <p:sp>
        <p:nvSpPr>
          <p:cNvPr id="208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08900"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208902" name="Equation" r:id="rId5" imgW="2514600" imgH="342900" progId="Equation.3">
                  <p:embed/>
                </p:oleObj>
              </mc:Choice>
              <mc:Fallback>
                <p:oleObj name="Equation" r:id="rId5" imgW="2514600" imgH="3429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208903" name="Document" r:id="rId8" imgW="5486198" imgH="1041362" progId="Word.Document.12">
                  <p:embed/>
                </p:oleObj>
              </mc:Choice>
              <mc:Fallback>
                <p:oleObj name="Document" r:id="rId8" imgW="5486198" imgH="1041362" progId="Word.Document.12">
                  <p:embed/>
                  <p:pic>
                    <p:nvPicPr>
                      <p:cNvPr id="0"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u="sng" dirty="0" smtClean="0"/>
              <a:t>Tata Motors</a:t>
            </a:r>
            <a:r>
              <a:rPr lang="en-US" dirty="0" smtClean="0"/>
              <a:t>: We estimated an unlevered beta of 0.8601 across 76 publicly traded automotive companies (globally) and estimated a levered beta based on Tata Motor’s D/E ratio of 41.41% and a marginal tax rate of 32.45% for India:</a:t>
            </a:r>
          </a:p>
          <a:p>
            <a:pPr marL="320675" lvl="1" indent="0" eaLnBrk="1" hangingPunct="1">
              <a:buFont typeface="Wingdings 2" charset="0"/>
              <a:buNone/>
              <a:defRPr/>
            </a:pPr>
            <a:r>
              <a:rPr lang="en-US" dirty="0"/>
              <a:t>Levered Beta for Tata Motors = 0.8601 (1 + (1-.3245) (.4141)) = 1.1007 </a:t>
            </a:r>
            <a:endParaRPr lang="en-US" dirty="0" smtClean="0"/>
          </a:p>
          <a:p>
            <a:pPr marL="320675" lvl="1" indent="0" eaLnBrk="1" hangingPunct="1">
              <a:buFont typeface="Wingdings 2" charset="0"/>
              <a:buNone/>
              <a:defRPr/>
            </a:pPr>
            <a:r>
              <a:rPr lang="en-US" dirty="0" smtClean="0"/>
              <a:t>Cost of equity (</a:t>
            </a:r>
            <a:r>
              <a:rPr lang="en-US" dirty="0" err="1" smtClean="0"/>
              <a:t>Rs</a:t>
            </a:r>
            <a:r>
              <a:rPr lang="en-US" dirty="0" smtClean="0"/>
              <a:t>) = </a:t>
            </a:r>
            <a:r>
              <a:rPr lang="en-US" dirty="0"/>
              <a:t>6.57% + 1.1007 (7.19%) = 14.49% </a:t>
            </a:r>
            <a:r>
              <a:rPr lang="en-US" dirty="0" smtClean="0"/>
              <a:t> </a:t>
            </a:r>
          </a:p>
          <a:p>
            <a:pPr>
              <a:defRPr/>
            </a:pPr>
            <a:r>
              <a:rPr lang="en-US" u="sng" dirty="0" err="1" smtClean="0"/>
              <a:t>Baidu</a:t>
            </a:r>
            <a:r>
              <a:rPr lang="en-US" dirty="0" smtClean="0"/>
              <a:t>: </a:t>
            </a:r>
            <a:r>
              <a:rPr lang="en-US" dirty="0"/>
              <a:t>To estimate its beta, we looked at 42 global companies that derive all or most of their revenues from online advertising and estimated an unlevered beta of 1.30 for the business. Incorporating </a:t>
            </a:r>
            <a:r>
              <a:rPr lang="en-US" dirty="0" err="1"/>
              <a:t>Baidu’s</a:t>
            </a:r>
            <a:r>
              <a:rPr lang="en-US" dirty="0"/>
              <a:t> current market debt to equity ratio of </a:t>
            </a:r>
            <a:r>
              <a:rPr lang="en-US" dirty="0" smtClean="0"/>
              <a:t>5.23% </a:t>
            </a:r>
            <a:r>
              <a:rPr lang="en-US" dirty="0"/>
              <a:t>and the marginal tax rate for China of 25%, we estimate </a:t>
            </a:r>
            <a:r>
              <a:rPr lang="en-US" dirty="0" err="1"/>
              <a:t>Baidu’s</a:t>
            </a:r>
            <a:r>
              <a:rPr lang="en-US" dirty="0"/>
              <a:t> current levered beta to be 1.3560.</a:t>
            </a:r>
          </a:p>
          <a:p>
            <a:pPr marL="320675" lvl="1" indent="0">
              <a:buFont typeface="Wingdings 2" charset="0"/>
              <a:buNone/>
              <a:defRPr/>
            </a:pPr>
            <a:r>
              <a:rPr lang="en-US" dirty="0" smtClean="0"/>
              <a:t>Levered </a:t>
            </a:r>
            <a:r>
              <a:rPr lang="en-US" dirty="0"/>
              <a:t>Beta for </a:t>
            </a:r>
            <a:r>
              <a:rPr lang="en-US" dirty="0" err="1"/>
              <a:t>Baidu</a:t>
            </a:r>
            <a:r>
              <a:rPr lang="en-US" dirty="0"/>
              <a:t> = 1.30 (1 + (1-.25) (.0523)) = </a:t>
            </a:r>
            <a:r>
              <a:rPr lang="en-US" dirty="0" smtClean="0"/>
              <a:t>1.356</a:t>
            </a:r>
          </a:p>
          <a:p>
            <a:pPr marL="320675" lvl="1" indent="0">
              <a:buFont typeface="Wingdings 2" charset="0"/>
              <a:buNone/>
              <a:defRPr/>
            </a:pPr>
            <a:r>
              <a:rPr lang="en-US" dirty="0" smtClean="0"/>
              <a:t>Cost of Equity for </a:t>
            </a:r>
            <a:r>
              <a:rPr lang="en-US" dirty="0" err="1" smtClean="0"/>
              <a:t>Baidu</a:t>
            </a:r>
            <a:r>
              <a:rPr lang="en-US" dirty="0" smtClean="0"/>
              <a:t> (</a:t>
            </a:r>
            <a:r>
              <a:rPr lang="en-US" dirty="0" err="1" smtClean="0"/>
              <a:t>Renmimbi</a:t>
            </a:r>
            <a:r>
              <a:rPr lang="en-US" dirty="0" smtClean="0"/>
              <a:t>) = </a:t>
            </a:r>
            <a:r>
              <a:rPr lang="en-US" dirty="0"/>
              <a:t>3.50% + 1.356 (6.94%) = 12.91%</a:t>
            </a:r>
            <a:r>
              <a:rPr lang="en-US" dirty="0" smtClean="0"/>
              <a:t> </a:t>
            </a: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r>
              <a:rPr lang="en-US">
                <a:latin typeface="Calibri" charset="0"/>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000" dirty="0" smtClean="0"/>
              <a:t>We break Deutsche Bank down into two businesses – commercial and investment banking. </a:t>
            </a:r>
          </a:p>
          <a:p>
            <a:pPr>
              <a:defRPr/>
            </a:pPr>
            <a:endParaRPr lang="en-US" sz="2000" dirty="0"/>
          </a:p>
          <a:p>
            <a:pPr>
              <a:defRPr/>
            </a:pPr>
            <a:endParaRPr lang="en-US" sz="2000" dirty="0" smtClean="0"/>
          </a:p>
          <a:p>
            <a:pPr>
              <a:defRPr/>
            </a:pPr>
            <a:endParaRPr lang="en-US" sz="2000" dirty="0"/>
          </a:p>
          <a:p>
            <a:pPr marL="0" indent="0">
              <a:buFont typeface="Wingdings" charset="0"/>
              <a:buNone/>
              <a:defRPr/>
            </a:pPr>
            <a:endParaRPr lang="en-US" sz="2000" dirty="0"/>
          </a:p>
          <a:p>
            <a:pPr>
              <a:defRPr/>
            </a:pPr>
            <a:r>
              <a:rPr lang="en-US" sz="2000" dirty="0" smtClean="0"/>
              <a:t>We do not </a:t>
            </a:r>
            <a:r>
              <a:rPr lang="en-US" sz="2000" dirty="0" err="1" smtClean="0"/>
              <a:t>unlever</a:t>
            </a:r>
            <a:r>
              <a:rPr lang="en-US" sz="2000" dirty="0" smtClean="0"/>
              <a:t> or </a:t>
            </a:r>
            <a:r>
              <a:rPr lang="en-US" sz="2000" dirty="0" err="1" smtClean="0"/>
              <a:t>relever</a:t>
            </a:r>
            <a:r>
              <a:rPr lang="en-US" sz="2000" dirty="0" smtClean="0"/>
              <a:t> betas, because estimating debt and equity for banks is an exercise in futility.</a:t>
            </a:r>
          </a:p>
        </p:txBody>
      </p:sp>
      <p:sp>
        <p:nvSpPr>
          <p:cNvPr id="212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12996"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212998" name="Document" r:id="rId5" imgW="5625893" imgH="1663639" progId="Word.Document.12">
                  <p:embed/>
                </p:oleObj>
              </mc:Choice>
              <mc:Fallback>
                <p:oleObj name="Document" r:id="rId5" imgW="5625893" imgH="1663639"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2997"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212999" name="Document" r:id="rId8" imgW="5524297" imgH="1066761" progId="Word.Document.12">
                  <p:embed/>
                </p:oleObj>
              </mc:Choice>
              <mc:Fallback>
                <p:oleObj name="Document" r:id="rId8" imgW="5524297" imgH="1066761" progId="Word.Document.12">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Betas for Non-Traded Assets</a:t>
            </a:r>
          </a:p>
        </p:txBody>
      </p:sp>
      <p:sp>
        <p:nvSpPr>
          <p:cNvPr id="21504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conventional approaches of estimating betas from regressions do not work for assets  that are not traded. There are no stock prices or historical returns that can be used to compute regression betas.</a:t>
            </a:r>
          </a:p>
          <a:p>
            <a:pPr eaLnBrk="1" hangingPunct="1"/>
            <a:r>
              <a:rPr lang="en-US">
                <a:latin typeface="Calibri" charset="0"/>
              </a:rPr>
              <a:t>There are two ways in which betas can be estimated for non-traded assets</a:t>
            </a:r>
          </a:p>
          <a:p>
            <a:pPr lvl="1" eaLnBrk="1" hangingPunct="1"/>
            <a:r>
              <a:rPr lang="en-US">
                <a:latin typeface="Calibri" charset="0"/>
              </a:rPr>
              <a:t>Using comparable firms</a:t>
            </a:r>
          </a:p>
          <a:p>
            <a:pPr lvl="1" eaLnBrk="1" hangingPunct="1"/>
            <a:r>
              <a:rPr lang="en-US">
                <a:latin typeface="Calibri" charset="0"/>
              </a:rPr>
              <a:t>Using accounting earnings </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Using comparable firms to estimate beta for Bookscape</a:t>
            </a:r>
          </a:p>
        </p:txBody>
      </p:sp>
      <p:sp>
        <p:nvSpPr>
          <p:cNvPr id="217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17091"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217092"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Unlevered beta for book company = 0.8130/ (1+ (1-.4) (.2141)) = 0.7205</a:t>
            </a:r>
          </a:p>
          <a:p>
            <a:r>
              <a:rPr lang="en-US" sz="1600"/>
              <a:t>Unlevered beta for book business = 0.7205/(1-.05) = 0.7584</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Because the debt/equity ratios used in computing levered betas are market debt equity ratios, and the only debt equity ratio we can compute for </a:t>
            </a:r>
            <a:r>
              <a:rPr lang="en-US" dirty="0" err="1" smtClean="0"/>
              <a:t>Bookscape</a:t>
            </a:r>
            <a:r>
              <a:rPr lang="en-US" dirty="0" smtClean="0"/>
              <a:t> is a book value debt equity ratio, we have assumed that </a:t>
            </a:r>
            <a:r>
              <a:rPr lang="en-US" dirty="0" err="1" smtClean="0"/>
              <a:t>Bookscape</a:t>
            </a:r>
            <a:r>
              <a:rPr lang="en-US" dirty="0" smtClean="0"/>
              <a:t> is close to the book industry median market debt to equity ratio of 21.41 percent. </a:t>
            </a:r>
          </a:p>
          <a:p>
            <a:pPr eaLnBrk="1" hangingPunct="1">
              <a:defRPr/>
            </a:pPr>
            <a:r>
              <a:rPr lang="en-US" dirty="0" smtClean="0"/>
              <a:t>Using a marginal tax rate of 40 percent for </a:t>
            </a:r>
            <a:r>
              <a:rPr lang="en-US" dirty="0" err="1" smtClean="0"/>
              <a:t>Bookscape</a:t>
            </a:r>
            <a:r>
              <a:rPr lang="en-US" dirty="0" smtClean="0"/>
              <a:t>, we get a levered beta of 0.8558.</a:t>
            </a:r>
            <a:endParaRPr lang="en-US" dirty="0"/>
          </a:p>
          <a:p>
            <a:pPr marL="366713" lvl="1" indent="0" eaLnBrk="1" hangingPunct="1">
              <a:buFont typeface="Wingdings 2" charset="0"/>
              <a:buNone/>
              <a:defRPr/>
            </a:pPr>
            <a:r>
              <a:rPr lang="en-US" sz="2200" dirty="0" smtClean="0"/>
              <a:t>Levered </a:t>
            </a:r>
            <a:r>
              <a:rPr lang="en-US" sz="2200" dirty="0"/>
              <a:t>beta for </a:t>
            </a:r>
            <a:r>
              <a:rPr lang="en-US" sz="2200" dirty="0" err="1"/>
              <a:t>Bookscape</a:t>
            </a:r>
            <a:r>
              <a:rPr lang="en-US" sz="2200" dirty="0"/>
              <a:t> = 0.7584[1 + (1 – 0.40) (0.2141)] = 0.8558</a:t>
            </a:r>
          </a:p>
          <a:p>
            <a:pPr eaLnBrk="1" hangingPunct="1">
              <a:defRPr/>
            </a:pPr>
            <a:r>
              <a:rPr lang="en-US" dirty="0" smtClean="0"/>
              <a:t>Using a </a:t>
            </a:r>
            <a:r>
              <a:rPr lang="en-US" dirty="0" err="1" smtClean="0"/>
              <a:t>riskfree</a:t>
            </a:r>
            <a:r>
              <a:rPr lang="en-US" dirty="0" smtClean="0"/>
              <a:t> rate of 2.75% (US treasury bond rate) and an equity risk premium of 5.5%:</a:t>
            </a:r>
          </a:p>
          <a:p>
            <a:pPr marL="366713" lvl="1" indent="0" eaLnBrk="1" hangingPunct="1">
              <a:buFont typeface="Wingdings 2" charset="0"/>
              <a:buNone/>
              <a:defRPr/>
            </a:pPr>
            <a:r>
              <a:rPr lang="en-US" dirty="0" smtClean="0"/>
              <a:t>Cost of Equity = 2.75%+ 0.8558 (5.5%) = 7.46%</a:t>
            </a:r>
          </a:p>
          <a:p>
            <a:pPr eaLnBrk="1" hangingPunct="1">
              <a:defRPr/>
            </a:pPr>
            <a:endParaRPr lang="en-US" dirty="0"/>
          </a:p>
        </p:txBody>
      </p:sp>
      <p:sp>
        <p:nvSpPr>
          <p:cNvPr id="2191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Is Beta an Adequate Measure of Risk for a Private Firm?</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atin typeface="Calibri" charset="0"/>
              </a:rPr>
              <a:t>Under estimate the cost of equity for the private firm</a:t>
            </a:r>
          </a:p>
          <a:p>
            <a:pPr marL="823913" lvl="1" indent="-457200" eaLnBrk="1" hangingPunct="1">
              <a:buFont typeface="Calibri" charset="0"/>
              <a:buAutoNum type="alphaLcPeriod"/>
            </a:pPr>
            <a:r>
              <a:rPr lang="en-US">
                <a:latin typeface="Calibri" charset="0"/>
              </a:rPr>
              <a:t>Over estimate the cost of equity for the private firm</a:t>
            </a:r>
          </a:p>
          <a:p>
            <a:pPr marL="823913" lvl="1" indent="-457200" eaLnBrk="1" hangingPunct="1">
              <a:buFont typeface="Calibri" charset="0"/>
              <a:buAutoNum type="alphaLcPeriod"/>
            </a:pPr>
            <a:r>
              <a:rPr lang="en-US">
                <a:latin typeface="Calibri" charset="0"/>
              </a:rPr>
              <a:t>Could under or over estimate the cost of equity for the private firm</a:t>
            </a:r>
          </a:p>
        </p:txBody>
      </p:sp>
      <p:sp>
        <p:nvSpPr>
          <p:cNvPr id="221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defRPr/>
            </a:pPr>
            <a:r>
              <a:rPr lang="en-US" dirty="0" smtClean="0"/>
              <a:t> Total Beta = Market Beta / Correlation of the sector with the market</a:t>
            </a:r>
          </a:p>
          <a:p>
            <a:pPr eaLnBrk="1" hangingPunct="1">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defRPr/>
            </a:pPr>
            <a:endParaRPr lang="en-US" dirty="0" smtClean="0"/>
          </a:p>
          <a:p>
            <a:pPr lvl="1" eaLnBrk="1" hangingPunct="1">
              <a:defRPr/>
            </a:pPr>
            <a:endParaRPr lang="en-US" dirty="0" smtClean="0"/>
          </a:p>
          <a:p>
            <a:pPr lvl="1" eaLnBrk="1" hangingPunct="1">
              <a:defRPr/>
            </a:pPr>
            <a:r>
              <a:rPr lang="en-US" dirty="0" smtClean="0"/>
              <a:t>Total Cost of Equity = 2.75 + 1.6783 (5.5%) = 11.98%</a:t>
            </a:r>
            <a:endParaRPr lang="en-US" dirty="0"/>
          </a:p>
        </p:txBody>
      </p:sp>
      <p:graphicFrame>
        <p:nvGraphicFramePr>
          <p:cNvPr id="223235"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223237" name="Equation" r:id="rId5" imgW="1955800" imgH="444500" progId="Equation.3">
                  <p:embed/>
                </p:oleObj>
              </mc:Choice>
              <mc:Fallback>
                <p:oleObj name="Equation" r:id="rId5" imgW="1955800" imgH="4445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32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Estimating a Bottom-up Beta</a:t>
            </a:r>
          </a:p>
        </p:txBody>
      </p:sp>
      <p:sp>
        <p:nvSpPr>
          <p:cNvPr id="22528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Based upon the business or businesses that your firm is in right now, and its current financial leverage, estimate the bottom-up unlevered beta for your firm.</a:t>
            </a:r>
          </a:p>
          <a:p>
            <a:pPr eaLnBrk="1" hangingPunct="1"/>
            <a:endParaRPr lang="en-US">
              <a:latin typeface="Calibri" charset="0"/>
            </a:endParaRPr>
          </a:p>
          <a:p>
            <a:pPr eaLnBrk="1" hangingPunct="1"/>
            <a:endParaRPr lang="en-US">
              <a:latin typeface="Calibri" charset="0"/>
            </a:endParaRPr>
          </a:p>
          <a:p>
            <a:pPr eaLnBrk="1" hangingPunct="1"/>
            <a:r>
              <a:rPr lang="en-US">
                <a:latin typeface="Calibri" charset="0"/>
              </a:rPr>
              <a:t>Data Source: You can get a listing of unlevered betas by industry on my web site by going to updated data.</a:t>
            </a: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252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From Cost of Equity to Cost of Capital</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cost of capital is a composite cost to the firm of raising financing to fund its projects. </a:t>
            </a:r>
          </a:p>
          <a:p>
            <a:pPr eaLnBrk="1" hangingPunct="1"/>
            <a:r>
              <a:rPr lang="en-US">
                <a:latin typeface="Calibri" charset="0"/>
              </a:rPr>
              <a:t>In addition to equity, firms can raise capital from debt</a:t>
            </a:r>
          </a:p>
        </p:txBody>
      </p:sp>
      <p:sp>
        <p:nvSpPr>
          <p:cNvPr id="227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General Rule: Debt generally has the following characteristics:</a:t>
            </a:r>
          </a:p>
          <a:p>
            <a:pPr lvl="1" eaLnBrk="1" hangingPunct="1">
              <a:defRPr/>
            </a:pPr>
            <a:r>
              <a:rPr lang="en-US" dirty="0" smtClean="0"/>
              <a:t>Commitment to make fixed payments in the future</a:t>
            </a:r>
          </a:p>
          <a:p>
            <a:pPr lvl="1" eaLnBrk="1" hangingPunct="1">
              <a:defRPr/>
            </a:pPr>
            <a:r>
              <a:rPr lang="en-US" dirty="0" smtClean="0"/>
              <a:t>The fixed payments are tax deductible</a:t>
            </a:r>
          </a:p>
          <a:p>
            <a:pPr lvl="1" eaLnBrk="1" hangingPunct="1">
              <a:defRPr/>
            </a:pPr>
            <a:r>
              <a:rPr lang="en-US" dirty="0" smtClean="0"/>
              <a:t>Failure to make the payments can lead to either default or loss of control of the firm to the party to whom payments are due.</a:t>
            </a:r>
          </a:p>
          <a:p>
            <a:pPr eaLnBrk="1" hangingPunct="1">
              <a:defRPr/>
            </a:pPr>
            <a:r>
              <a:rPr lang="en-US" dirty="0" smtClean="0"/>
              <a:t>As a consequence, debt should include</a:t>
            </a:r>
          </a:p>
          <a:p>
            <a:pPr lvl="1" eaLnBrk="1" hangingPunct="1">
              <a:defRPr/>
            </a:pPr>
            <a:r>
              <a:rPr lang="en-US" dirty="0" smtClean="0"/>
              <a:t>Any interest-bearing liability, whether short term or long term.</a:t>
            </a:r>
          </a:p>
          <a:p>
            <a:pPr lvl="1" eaLnBrk="1" hangingPunct="1">
              <a:defRPr/>
            </a:pPr>
            <a:r>
              <a:rPr lang="en-US" dirty="0" smtClean="0"/>
              <a:t>Any lease obligation, whether operating or capital.</a:t>
            </a:r>
          </a:p>
          <a:p>
            <a:pPr lvl="1" eaLnBrk="1" hangingPunct="1">
              <a:defRPr/>
            </a:pPr>
            <a:endParaRPr lang="en-US" dirty="0"/>
          </a:p>
        </p:txBody>
      </p:sp>
      <p:sp>
        <p:nvSpPr>
          <p:cNvPr id="229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If the firm has bonds outstanding, and the bonds are traded, the yield to maturity on a long-term, straight (no special features) bond can be used as the interest rate.</a:t>
            </a:r>
          </a:p>
          <a:p>
            <a:pPr eaLnBrk="1" hangingPunct="1">
              <a:defRPr/>
            </a:pPr>
            <a:r>
              <a:rPr lang="en-US" dirty="0" smtClean="0"/>
              <a:t>If the firm is rated, use the rating and a typical default spread on bonds with that rating to estimate the cost of debt.</a:t>
            </a:r>
          </a:p>
          <a:p>
            <a:pPr eaLnBrk="1" hangingPunct="1">
              <a:defRPr/>
            </a:pPr>
            <a:r>
              <a:rPr lang="en-US" dirty="0" smtClean="0"/>
              <a:t>If the firm is not rated, </a:t>
            </a:r>
          </a:p>
          <a:p>
            <a:pPr lvl="1" eaLnBrk="1" hangingPunct="1">
              <a:defRPr/>
            </a:pPr>
            <a:r>
              <a:rPr lang="en-US" dirty="0" smtClean="0"/>
              <a:t>and it has recently borrowed long term from a bank, use the interest rate on the borrowing or</a:t>
            </a:r>
          </a:p>
          <a:p>
            <a:pPr lvl="1" eaLnBrk="1" hangingPunct="1">
              <a:defRPr/>
            </a:pPr>
            <a:r>
              <a:rPr lang="en-US" dirty="0" smtClean="0"/>
              <a:t>estimate a synthetic rating for the company, and use the synthetic rating to arrive at a default spread and a cost of debt</a:t>
            </a:r>
          </a:p>
          <a:p>
            <a:pPr eaLnBrk="1" hangingPunct="1">
              <a:defRPr/>
            </a:pPr>
            <a:r>
              <a:rPr lang="en-US" dirty="0" smtClean="0"/>
              <a:t>The cost of debt has to be estimated in the same currency as the cost of equity and the cash flows in the valuation.</a:t>
            </a:r>
            <a:endParaRPr lang="en-US" dirty="0"/>
          </a:p>
        </p:txBody>
      </p:sp>
      <p:sp>
        <p:nvSpPr>
          <p:cNvPr id="231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a:xfrm>
            <a:off x="612775" y="228600"/>
            <a:ext cx="8153400" cy="990600"/>
          </a:xfrm>
        </p:spPr>
        <p:txBody>
          <a:bodyPr/>
          <a:lstStyle/>
          <a:p>
            <a:r>
              <a:rPr lang="en-US">
                <a:latin typeface="Calibri" charset="0"/>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pPr>
              <a:defRPr/>
            </a:pPr>
            <a:r>
              <a:rPr lang="en-US" dirty="0" smtClean="0"/>
              <a:t>For those firms that have bond ratings from global ratings agencies, I used those ratings:</a:t>
            </a:r>
          </a:p>
          <a:p>
            <a:pPr>
              <a:defRPr/>
            </a:pPr>
            <a:endParaRPr lang="en-US" dirty="0"/>
          </a:p>
          <a:p>
            <a:pPr marL="0" indent="0">
              <a:buFont typeface="Wingdings" charset="0"/>
              <a:buNone/>
              <a:defRPr/>
            </a:pPr>
            <a:endParaRPr lang="en-US" dirty="0"/>
          </a:p>
          <a:p>
            <a:pPr>
              <a:defRPr/>
            </a:pPr>
            <a:r>
              <a:rPr lang="en-US" dirty="0" smtClean="0"/>
              <a:t>If you want to estimate Vale’s cost of debt in $R terms, we can again use the differential inflation approach we used for the cost of equity:</a:t>
            </a:r>
            <a:endParaRPr lang="en-US" dirty="0"/>
          </a:p>
        </p:txBody>
      </p:sp>
      <p:sp>
        <p:nvSpPr>
          <p:cNvPr id="2334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33476"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33478" name="Document" r:id="rId5" imgW="8369300" imgH="1117600" progId="Word.Document.12">
                  <p:embed/>
                </p:oleObj>
              </mc:Choice>
              <mc:Fallback>
                <p:oleObj name="Document" r:id="rId5" imgW="8369300" imgH="1117600" progId="Word.Documen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33479" name="Document" r:id="rId8" imgW="5486198" imgH="1041362" progId="Word.Document.12">
                  <p:embed/>
                </p:oleObj>
              </mc:Choice>
              <mc:Fallback>
                <p:oleObj name="Document" r:id="rId8" imgW="5486198" imgH="1041362" progId="Word.Document.12">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latin typeface="Calibri" charset="0"/>
              </a:rPr>
              <a:t>Interest Coverage Ratio = EBIT / Interest Expenses</a:t>
            </a:r>
          </a:p>
          <a:p>
            <a:pPr eaLnBrk="1" hangingPunct="1">
              <a:defRPr/>
            </a:pPr>
            <a:r>
              <a:rPr lang="en-US" dirty="0">
                <a:latin typeface="Calibri" charset="0"/>
              </a:rPr>
              <a:t>For the four non-financial service companies, we obtain the following:</a:t>
            </a:r>
          </a:p>
          <a:p>
            <a:pPr eaLnBrk="1" hangingPunct="1">
              <a:defRPr/>
            </a:pPr>
            <a:endParaRPr lang="en-US" dirty="0">
              <a:latin typeface="Calibri" charset="0"/>
            </a:endParaRPr>
          </a:p>
          <a:p>
            <a:pPr eaLnBrk="1" hangingPunct="1">
              <a:defRPr/>
            </a:pPr>
            <a:endParaRPr lang="en-US" dirty="0">
              <a:latin typeface="Calibri" charset="0"/>
            </a:endParaRPr>
          </a:p>
          <a:p>
            <a:pPr lvl="1" eaLnBrk="1" hangingPunct="1">
              <a:defRPr/>
            </a:pPr>
            <a:endParaRPr lang="en-US" dirty="0">
              <a:latin typeface="Calibri" charset="0"/>
            </a:endParaRPr>
          </a:p>
        </p:txBody>
      </p:sp>
      <p:sp>
        <p:nvSpPr>
          <p:cNvPr id="2355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35524"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35525" name="Document" r:id="rId5" imgW="5626100" imgH="1536700" progId="Word.Document.12">
                  <p:embed/>
                </p:oleObj>
              </mc:Choice>
              <mc:Fallback>
                <p:oleObj name="Document" r:id="rId5" imgW="5626100" imgH="15367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Interest Coverage Ratios, Ratings and Default Spreads- November 2013</a:t>
            </a:r>
          </a:p>
        </p:txBody>
      </p:sp>
      <p:sp>
        <p:nvSpPr>
          <p:cNvPr id="23757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37571"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Disney: Large cap, developed		22.57  	</a:t>
            </a:r>
            <a:r>
              <a:rPr lang="en-US" sz="1800">
                <a:sym typeface="Wingdings" charset="0"/>
              </a:rPr>
              <a:t></a:t>
            </a:r>
            <a:r>
              <a:rPr lang="en-US" sz="1800"/>
              <a:t> 	AAA</a:t>
            </a:r>
          </a:p>
          <a:p>
            <a:r>
              <a:rPr lang="en-US" sz="1800"/>
              <a:t>Vale: Large cap, emerging		11.67 	</a:t>
            </a:r>
            <a:r>
              <a:rPr lang="en-US" sz="1800">
                <a:sym typeface="Wingdings" charset="0"/>
              </a:rPr>
              <a:t>	AA</a:t>
            </a:r>
          </a:p>
          <a:p>
            <a:r>
              <a:rPr lang="en-US" sz="1800">
                <a:sym typeface="Wingdings" charset="0"/>
              </a:rPr>
              <a:t>Tata Motors: Large cap, Emerging 	4.51		A-</a:t>
            </a:r>
          </a:p>
          <a:p>
            <a:r>
              <a:rPr lang="en-US" sz="1800">
                <a:sym typeface="Wingdings" charset="0"/>
              </a:rPr>
              <a:t>Baidu: Small cap, Emerging		23.72		AAA</a:t>
            </a:r>
          </a:p>
          <a:p>
            <a:r>
              <a:rPr lang="en-US" sz="1800">
                <a:sym typeface="Wingdings" charset="0"/>
              </a:rPr>
              <a:t>Bookscape: Small cap, private	5.16	 	A-</a:t>
            </a:r>
            <a:endParaRPr lang="en-US" sz="1800"/>
          </a:p>
        </p:txBody>
      </p:sp>
      <p:sp>
        <p:nvSpPr>
          <p:cNvPr id="23757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37573"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37574" name="Document" r:id="rId5" imgW="5536996" imgH="3365376" progId="Word.Document.12">
                  <p:embed/>
                </p:oleObj>
              </mc:Choice>
              <mc:Fallback>
                <p:oleObj name="Document" r:id="rId5" imgW="5536996" imgH="3365376"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Disney</a:t>
            </a:r>
            <a:r>
              <a:rPr lang="ja-JP" altLang="en-US" dirty="0" smtClean="0"/>
              <a:t>’</a:t>
            </a:r>
            <a:r>
              <a:rPr lang="en-US" altLang="ja-JP" dirty="0" smtClean="0"/>
              <a:t>s synthetic rating is AAA, whereas its actual rating is A. The difference can be attributed to any of the following:</a:t>
            </a:r>
          </a:p>
          <a:p>
            <a:pPr lvl="1" eaLnBrk="1" hangingPunct="1">
              <a:defRPr/>
            </a:pPr>
            <a:r>
              <a:rPr lang="en-US" dirty="0" smtClean="0"/>
              <a:t>Synthetic ratings reflect only the interest coverage ratio whereas actual ratings incorporate all of the other ratios and qualitative factors</a:t>
            </a:r>
          </a:p>
          <a:p>
            <a:pPr lvl="1" eaLnBrk="1" hangingPunct="1">
              <a:defRPr/>
            </a:pPr>
            <a:r>
              <a:rPr lang="en-US" dirty="0" smtClean="0"/>
              <a:t>Synthetic ratings do not allow for sector-wide biases in ratings</a:t>
            </a:r>
          </a:p>
          <a:p>
            <a:pPr lvl="1" eaLnBrk="1" hangingPunct="1">
              <a:defRPr/>
            </a:pPr>
            <a:r>
              <a:rPr lang="en-US" dirty="0" smtClean="0"/>
              <a:t>Synthetic rating was based on 2013 operating income whereas actual rating reflects normalized earnings</a:t>
            </a:r>
          </a:p>
          <a:p>
            <a:pPr eaLnBrk="1" hangingPunct="1">
              <a:defRPr/>
            </a:pPr>
            <a:r>
              <a:rPr lang="en-US" dirty="0" smtClean="0"/>
              <a:t>Vale</a:t>
            </a:r>
            <a:r>
              <a:rPr lang="ja-JP" altLang="en-US" dirty="0" smtClean="0"/>
              <a:t>’</a:t>
            </a:r>
            <a:r>
              <a:rPr lang="en-US" altLang="ja-JP" dirty="0" smtClean="0"/>
              <a:t>s synthetic rating is AA, but the actual rating for dollar debt is A-. The biggest factor behind the difference is the presence of country risk, since Vale is probably being rated lower for being a Brazil-based corporation.</a:t>
            </a:r>
          </a:p>
          <a:p>
            <a:pPr eaLnBrk="1" hangingPunct="1">
              <a:defRPr/>
            </a:pPr>
            <a:r>
              <a:rPr lang="en-US" dirty="0" smtClean="0"/>
              <a:t>Deutsche Bank had an A</a:t>
            </a:r>
            <a:r>
              <a:rPr lang="en-US" dirty="0"/>
              <a:t> </a:t>
            </a:r>
            <a:r>
              <a:rPr lang="en-US" dirty="0" smtClean="0"/>
              <a:t>rating. We will not try to estimate a synthetic rating for the bank. Defining interest expenses on debt for a bank is difficult…</a:t>
            </a:r>
            <a:endParaRPr lang="en-US" dirty="0"/>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For </a:t>
            </a:r>
            <a:r>
              <a:rPr lang="en-US" dirty="0" err="1" smtClean="0"/>
              <a:t>Bookscape</a:t>
            </a:r>
            <a:r>
              <a:rPr lang="en-US" dirty="0" smtClean="0"/>
              <a:t>, we will use the synthetic rating (A-) to estimate the cost of debt:</a:t>
            </a:r>
          </a:p>
          <a:p>
            <a:pPr lvl="1" eaLnBrk="1" hangingPunct="1">
              <a:defRPr/>
            </a:pPr>
            <a:r>
              <a:rPr lang="en-US" dirty="0" smtClean="0"/>
              <a:t>Default Spread based upon A- rating = 1.30%</a:t>
            </a:r>
          </a:p>
          <a:p>
            <a:pPr lvl="1" eaLnBrk="1" hangingPunct="1">
              <a:defRPr/>
            </a:pPr>
            <a:r>
              <a:rPr lang="en-US" dirty="0" smtClean="0"/>
              <a:t>Pre-tax cost of debt = </a:t>
            </a:r>
            <a:r>
              <a:rPr lang="en-US" dirty="0" err="1" smtClean="0"/>
              <a:t>Riskfree</a:t>
            </a:r>
            <a:r>
              <a:rPr lang="en-US" dirty="0" smtClean="0"/>
              <a:t> Rate + Default Spread = 2.75% + 1.30% = 4.05%</a:t>
            </a:r>
          </a:p>
          <a:p>
            <a:pPr lvl="1" eaLnBrk="1" hangingPunct="1">
              <a:defRPr/>
            </a:pPr>
            <a:r>
              <a:rPr lang="en-US" dirty="0" smtClean="0"/>
              <a:t>After-tax cost of debt = Pre-tax cost of debt (1- tax rate) = 4.05% (1-.40) = 2.43%</a:t>
            </a:r>
          </a:p>
          <a:p>
            <a:pPr eaLnBrk="1" hangingPunct="1">
              <a:defRPr/>
            </a:pPr>
            <a:r>
              <a:rPr lang="en-US" dirty="0" smtClean="0"/>
              <a:t>For the three publicly traded firms that are rated in our sample, we will use the actual bond ratings to estimate the costs of debt.</a:t>
            </a:r>
          </a:p>
          <a:p>
            <a:pPr>
              <a:defRPr/>
            </a:pPr>
            <a:endParaRPr lang="en-US" dirty="0" smtClean="0"/>
          </a:p>
          <a:p>
            <a:pPr>
              <a:defRPr/>
            </a:pPr>
            <a:endParaRPr lang="en-US" dirty="0"/>
          </a:p>
          <a:p>
            <a:pPr>
              <a:defRPr/>
            </a:pPr>
            <a:endParaRPr lang="en-US" dirty="0" smtClean="0"/>
          </a:p>
          <a:p>
            <a:pP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defRPr/>
            </a:pPr>
            <a:endParaRPr lang="en-US" dirty="0" smtClean="0"/>
          </a:p>
          <a:p>
            <a:pPr marL="0" indent="0" eaLnBrk="1" hangingPunct="1">
              <a:buFont typeface="Wingdings" charset="0"/>
              <a:buNone/>
              <a:defRPr/>
            </a:pPr>
            <a:endParaRPr lang="en-US" dirty="0" smtClean="0"/>
          </a:p>
        </p:txBody>
      </p:sp>
      <p:sp>
        <p:nvSpPr>
          <p:cNvPr id="2416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41668"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41669" name="Document" r:id="rId5" imgW="8369300" imgH="1117600" progId="Word.Document.12">
                  <p:embed/>
                </p:oleObj>
              </mc:Choice>
              <mc:Fallback>
                <p:oleObj name="Document" r:id="rId5" imgW="8369300" imgH="11176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a:xfrm>
            <a:off x="612775" y="228600"/>
            <a:ext cx="8153400" cy="990600"/>
          </a:xfrm>
        </p:spPr>
        <p:txBody>
          <a:bodyPr/>
          <a:lstStyle/>
          <a:p>
            <a:pPr eaLnBrk="1" hangingPunct="1"/>
            <a:r>
              <a:rPr lang="en-US">
                <a:latin typeface="Calibri" charset="0"/>
              </a:rPr>
              <a:t>Updated Default Spreads – January 2015</a:t>
            </a:r>
          </a:p>
        </p:txBody>
      </p:sp>
      <p:sp>
        <p:nvSpPr>
          <p:cNvPr id="243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387475" y="2087563"/>
          <a:ext cx="6604000" cy="3521075"/>
        </p:xfrm>
        <a:graphic>
          <a:graphicData uri="http://schemas.openxmlformats.org/drawingml/2006/table">
            <a:tbl>
              <a:tblPr/>
              <a:tblGrid>
                <a:gridCol w="825500"/>
                <a:gridCol w="825500"/>
                <a:gridCol w="825500"/>
                <a:gridCol w="825500"/>
                <a:gridCol w="825500"/>
                <a:gridCol w="825500"/>
                <a:gridCol w="825500"/>
                <a:gridCol w="825500"/>
              </a:tblGrid>
              <a:tr h="195615">
                <a:tc>
                  <a:txBody>
                    <a:bodyPr/>
                    <a:lstStyle/>
                    <a:p>
                      <a:pPr algn="l" fontAlgn="b"/>
                      <a:r>
                        <a:rPr lang="en-US" sz="1200" b="0" i="0" u="none" strike="noStrike">
                          <a:solidFill>
                            <a:srgbClr val="000000"/>
                          </a:solidFill>
                          <a:effectLst/>
                          <a:latin typeface="Calibri"/>
                        </a:rPr>
                        <a:t>Rating</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1" u="none" strike="noStrike">
                          <a:solidFill>
                            <a:srgbClr val="000000"/>
                          </a:solidFill>
                          <a:effectLst/>
                          <a:latin typeface="Calibri"/>
                        </a:rPr>
                        <a:t>1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1" u="none" strike="noStrike">
                          <a:solidFill>
                            <a:srgbClr val="000000"/>
                          </a:solidFill>
                          <a:effectLst/>
                          <a:latin typeface="Calibri"/>
                        </a:rPr>
                        <a:t>2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200" b="0" i="1" u="none" strike="noStrike">
                          <a:solidFill>
                            <a:srgbClr val="000000"/>
                          </a:solidFill>
                          <a:effectLst/>
                          <a:latin typeface="Calibri"/>
                        </a:rPr>
                        <a:t>3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1" u="none" strike="noStrike">
                          <a:solidFill>
                            <a:srgbClr val="000000"/>
                          </a:solidFill>
                          <a:effectLst/>
                          <a:latin typeface="Calibri"/>
                        </a:rPr>
                        <a:t>5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1" u="none" strike="noStrike">
                          <a:solidFill>
                            <a:srgbClr val="000000"/>
                          </a:solidFill>
                          <a:effectLst/>
                          <a:latin typeface="Calibri"/>
                        </a:rPr>
                        <a:t>7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1" u="none" strike="noStrike">
                          <a:solidFill>
                            <a:srgbClr val="000000"/>
                          </a:solidFill>
                          <a:effectLst/>
                          <a:latin typeface="Calibri"/>
                        </a:rPr>
                        <a:t>10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1" u="none" strike="noStrike">
                          <a:solidFill>
                            <a:srgbClr val="000000"/>
                          </a:solidFill>
                          <a:effectLst/>
                          <a:latin typeface="Calibri"/>
                        </a:rPr>
                        <a:t>30 yr</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Aaa/AAA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Aa1/AA+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Aa2/AA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Aa3/AA-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0.18%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A1/A+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A2/A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0.29%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A3/A-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0.40%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Baa1/BBB+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0.54%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Baa2/BBB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Baa3/BBB-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Ba1/BB+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2.48%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2.61%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2.83%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Ba2/BB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2.37%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2.83%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Ba3/BB-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2.68%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2.85%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3.50%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B1/B+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2.87%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3.22%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3.41%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3.57%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3.92%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B2/B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3.54%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3.92%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4.10%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B3/B-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3.47%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3.87%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4.08%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4.66%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5">
                <a:tc>
                  <a:txBody>
                    <a:bodyPr/>
                    <a:lstStyle/>
                    <a:p>
                      <a:pPr algn="l" fontAlgn="b"/>
                      <a:r>
                        <a:rPr lang="en-US" sz="1200" b="0" i="0" u="none" strike="noStrike">
                          <a:solidFill>
                            <a:srgbClr val="000000"/>
                          </a:solidFill>
                          <a:effectLst/>
                          <a:latin typeface="Calibri"/>
                        </a:rPr>
                        <a:t>Caa/CCC+</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3.81%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4.02%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4.23%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4.86%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5.08%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Estimating a Cost of Debt</a:t>
            </a:r>
          </a:p>
        </p:txBody>
      </p:sp>
      <p:sp>
        <p:nvSpPr>
          <p:cNvPr id="24576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Based upon your firm</a:t>
            </a:r>
            <a:r>
              <a:rPr lang="ja-JP" altLang="en-US">
                <a:latin typeface="Calibri" charset="0"/>
              </a:rPr>
              <a:t>’</a:t>
            </a:r>
            <a:r>
              <a:rPr lang="en-US" altLang="ja-JP">
                <a:latin typeface="Calibri" charset="0"/>
              </a:rPr>
              <a:t>s current earnings before interest and taxes, its interest expenses, estimate</a:t>
            </a:r>
          </a:p>
          <a:p>
            <a:pPr lvl="1" eaLnBrk="1" hangingPunct="1"/>
            <a:r>
              <a:rPr lang="en-US">
                <a:latin typeface="Calibri" charset="0"/>
              </a:rPr>
              <a:t>An interest coverage ratio for your firm</a:t>
            </a:r>
          </a:p>
          <a:p>
            <a:pPr lvl="1" eaLnBrk="1" hangingPunct="1"/>
            <a:r>
              <a:rPr lang="en-US">
                <a:latin typeface="Calibri" charset="0"/>
              </a:rPr>
              <a:t>A synthetic rating for your firm (use the tables from prior pages)</a:t>
            </a:r>
          </a:p>
          <a:p>
            <a:pPr lvl="1" eaLnBrk="1" hangingPunct="1"/>
            <a:r>
              <a:rPr lang="en-US">
                <a:latin typeface="Calibri" charset="0"/>
              </a:rPr>
              <a:t>A pre-tax cost of debt for your firm</a:t>
            </a:r>
          </a:p>
          <a:p>
            <a:pPr lvl="1" eaLnBrk="1" hangingPunct="1"/>
            <a:r>
              <a:rPr lang="en-US">
                <a:latin typeface="Calibri" charset="0"/>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457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The weights used in the cost of capital computation should be market values. </a:t>
            </a:r>
          </a:p>
          <a:p>
            <a:pPr eaLnBrk="1" hangingPunct="1">
              <a:defRPr/>
            </a:pPr>
            <a:r>
              <a:rPr lang="en-US" dirty="0" smtClean="0"/>
              <a:t>There are three specious arguments used against market value</a:t>
            </a:r>
          </a:p>
          <a:p>
            <a:pPr lvl="1" eaLnBrk="1" hangingPunct="1">
              <a:defRPr/>
            </a:pPr>
            <a:r>
              <a:rPr lang="en-US" dirty="0" smtClean="0"/>
              <a:t>Book value is more reliable than market value because it is not as volatile: While it is true that book value does not change as much as market value, this is more a reflection of weakness than strength</a:t>
            </a:r>
            <a:endParaRPr lang="en-US" dirty="0" smtClean="0">
              <a:sym typeface="Symbol" charset="0"/>
            </a:endParaRPr>
          </a:p>
          <a:p>
            <a:pPr lvl="1" eaLnBrk="1" hangingPunct="1">
              <a:defRPr/>
            </a:pPr>
            <a:r>
              <a:rPr lang="en-US" dirty="0" smtClean="0"/>
              <a:t>Using book value rather than market value is a more conservative approach to estimating debt ratios: For most companies, using book values will yield a lower cost of capital than using market value weights.</a:t>
            </a:r>
            <a:endParaRPr lang="en-US" dirty="0" smtClean="0">
              <a:sym typeface="Symbol" charset="0"/>
            </a:endParaRPr>
          </a:p>
          <a:p>
            <a:pPr lvl="1" eaLnBrk="1" hangingPunct="1">
              <a:defRPr/>
            </a:pPr>
            <a:r>
              <a:rPr lang="en-US" dirty="0" smtClean="0"/>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defRPr/>
            </a:pPr>
            <a:r>
              <a:rPr lang="en-US" dirty="0" smtClean="0"/>
              <a:t>In practical terms, estimating the market value of equity should be easy for a publicly traded firm, but some or all of the debt at most companies is not traded. As a consequence, most practitioners use the book value of debt as a proxy for the market value of debt.</a:t>
            </a:r>
            <a:endParaRPr lang="en-US" dirty="0"/>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p:nvPr>
        </p:nvSpPr>
        <p:spPr>
          <a:xfrm>
            <a:off x="612775" y="228600"/>
            <a:ext cx="8153400" cy="990600"/>
          </a:xfrm>
        </p:spPr>
        <p:txBody>
          <a:bodyPr/>
          <a:lstStyle/>
          <a:p>
            <a:pPr eaLnBrk="1" hangingPunct="1"/>
            <a:r>
              <a:rPr lang="en-US">
                <a:latin typeface="Calibri" charset="0"/>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fontScale="62500" lnSpcReduction="20000"/>
          </a:bodyPr>
          <a:lstStyle/>
          <a:p>
            <a:pPr eaLnBrk="1" hangingPunct="1">
              <a:defRPr/>
            </a:pPr>
            <a:r>
              <a:rPr lang="en-US" dirty="0" smtClean="0"/>
              <a:t>In Disney</a:t>
            </a:r>
            <a:r>
              <a:rPr lang="ja-JP" altLang="en-US" dirty="0" smtClean="0"/>
              <a:t>’</a:t>
            </a:r>
            <a:r>
              <a:rPr lang="en-US" altLang="ja-JP" dirty="0" smtClean="0"/>
              <a:t>s 2013 financial statements, the debt due over time was footnoted.</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r>
              <a:rPr lang="en-US" dirty="0" smtClean="0"/>
              <a:t>Disney</a:t>
            </a:r>
            <a:r>
              <a:rPr lang="ja-JP" altLang="en-US" dirty="0" smtClean="0"/>
              <a:t>’</a:t>
            </a:r>
            <a:r>
              <a:rPr lang="en-US" altLang="ja-JP" dirty="0" smtClean="0"/>
              <a:t>s total debt due, in book value terms, on the balance sheet is $14,288 million and the total interest expense for the year was $349 million. Using 3.75% as the pre-tax cost of debt:</a:t>
            </a:r>
          </a:p>
          <a:p>
            <a:pPr eaLnBrk="1" hangingPunct="1">
              <a:defRPr/>
            </a:pPr>
            <a:r>
              <a:rPr lang="en-US" dirty="0" smtClean="0"/>
              <a:t>Estimated MV of Disney Debt = </a:t>
            </a:r>
          </a:p>
          <a:p>
            <a:pPr eaLnBrk="1" hangingPunct="1">
              <a:defRPr/>
            </a:pPr>
            <a:endParaRPr lang="en-US" dirty="0"/>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738"/>
        </p:xfrm>
        <a:graphic>
          <a:graphicData uri="http://schemas.openxmlformats.org/drawingml/2006/table">
            <a:tbl>
              <a:tblPr/>
              <a:tblGrid>
                <a:gridCol w="825500"/>
                <a:gridCol w="825500"/>
                <a:gridCol w="825500"/>
                <a:gridCol w="825500"/>
              </a:tblGrid>
              <a:tr h="378504">
                <a:tc>
                  <a:txBody>
                    <a:bodyPr/>
                    <a:lstStyle/>
                    <a:p>
                      <a:pPr algn="ctr" fontAlgn="ctr"/>
                      <a:r>
                        <a:rPr lang="en-US" sz="1200" b="0" i="0" u="none" strike="noStrike" dirty="0">
                          <a:solidFill>
                            <a:srgbClr val="000000"/>
                          </a:solidFill>
                          <a:effectLst/>
                          <a:latin typeface="Times"/>
                        </a:rPr>
                        <a:t>Time due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Amount due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Weight</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Weight *Maturity</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0.5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$1,452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11.96%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10.71%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12.36%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0.37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$2,650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21.83%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0.87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$1,362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11.22%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$1,400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11.53%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1.04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0.78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$25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0.05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$950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7.83%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2.19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29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$500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4.12%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1.19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03">
                <a:tc>
                  <a:txBody>
                    <a:bodyPr/>
                    <a:lstStyle/>
                    <a:p>
                      <a:pPr algn="ctr" fontAlgn="ctr"/>
                      <a:r>
                        <a:rPr lang="en-US" sz="12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$12,139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7.92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49932"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49933" name="Equation" r:id="rId5" imgW="3289300" imgH="825500" progId="Equation.3">
                  <p:embed/>
                </p:oleObj>
              </mc:Choice>
              <mc:Fallback>
                <p:oleObj name="Equation" r:id="rId5" imgW="3289300" imgH="8255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Operating Leases at Disney</a:t>
            </a:r>
          </a:p>
        </p:txBody>
      </p:sp>
      <p:sp>
        <p:nvSpPr>
          <p:cNvPr id="25190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a:t>
            </a:r>
            <a:r>
              <a:rPr lang="ja-JP" altLang="en-US">
                <a:latin typeface="Calibri" charset="0"/>
              </a:rPr>
              <a:t>“</a:t>
            </a:r>
            <a:r>
              <a:rPr lang="en-US" altLang="ja-JP">
                <a:latin typeface="Calibri" charset="0"/>
              </a:rPr>
              <a:t>debt value</a:t>
            </a:r>
            <a:r>
              <a:rPr lang="ja-JP" altLang="en-US">
                <a:latin typeface="Calibri" charset="0"/>
              </a:rPr>
              <a:t>”</a:t>
            </a:r>
            <a:r>
              <a:rPr lang="en-US" altLang="ja-JP">
                <a:latin typeface="Calibri" charset="0"/>
              </a:rPr>
              <a:t> of operating leases is the present value of the lease payments, at a rate that reflects their risk, usually the pre-tax cost of debt.</a:t>
            </a:r>
          </a:p>
          <a:p>
            <a:pPr eaLnBrk="1" hangingPunct="1"/>
            <a:r>
              <a:rPr lang="en-US">
                <a:latin typeface="Calibri" charset="0"/>
              </a:rPr>
              <a:t>The pre-tax cost of debt at Disney  is 3.75%. </a:t>
            </a: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r>
              <a:rPr lang="en-US" sz="2000">
                <a:latin typeface="Calibri" charset="0"/>
              </a:rPr>
              <a:t>Debt outstanding at Disney = $13,028 + $ 2,933= $15,961 million</a:t>
            </a:r>
          </a:p>
        </p:txBody>
      </p:sp>
      <p:sp>
        <p:nvSpPr>
          <p:cNvPr id="251907"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t>Disney reported $1,784 million in commitments after year 5. Given that their average commitment over the first 5 years, we assumed 5 years @ $356.8  million each.</a:t>
            </a:r>
          </a:p>
        </p:txBody>
      </p:sp>
      <p:sp>
        <p:nvSpPr>
          <p:cNvPr id="2519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51909"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51910" name="Document" r:id="rId5" imgW="5626100" imgH="1968500" progId="Word.Document.12">
                  <p:embed/>
                </p:oleObj>
              </mc:Choice>
              <mc:Fallback>
                <p:oleObj name="Document" r:id="rId5" imgW="5626100" imgH="19685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Zapf Dingbats" charset="0"/>
                <a:cs typeface="Zapf Dingbats" charset="0"/>
              </a:rPr>
              <a:t> </a:t>
            </a:r>
            <a:r>
              <a:rPr lang="en-US">
                <a:latin typeface="Calibri" charset="0"/>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Estimate the </a:t>
            </a:r>
          </a:p>
          <a:p>
            <a:pPr lvl="1" eaLnBrk="1" hangingPunct="1">
              <a:defRPr/>
            </a:pPr>
            <a:r>
              <a:rPr lang="en-US" dirty="0" smtClean="0"/>
              <a:t>Market value of equity at your firm and Book Value of equity</a:t>
            </a:r>
          </a:p>
          <a:p>
            <a:pPr lvl="1" eaLnBrk="1" hangingPunct="1">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defRPr/>
            </a:pPr>
            <a:r>
              <a:rPr lang="en-US" dirty="0" smtClean="0"/>
              <a:t>Estimate the</a:t>
            </a:r>
          </a:p>
          <a:p>
            <a:pPr lvl="1" eaLnBrk="1" hangingPunct="1">
              <a:defRPr/>
            </a:pPr>
            <a:r>
              <a:rPr lang="en-US" dirty="0" smtClean="0"/>
              <a:t>Weights for equity and debt based upon market value</a:t>
            </a:r>
          </a:p>
          <a:p>
            <a:pPr lvl="1" eaLnBrk="1" hangingPunct="1">
              <a:defRPr/>
            </a:pPr>
            <a:r>
              <a:rPr lang="en-US" dirty="0" smtClean="0"/>
              <a:t>Weights for equity and debt based upon book value</a:t>
            </a:r>
          </a:p>
          <a:p>
            <a:pPr lvl="1" eaLnBrk="1" hangingPunct="1">
              <a:defRPr/>
            </a:pPr>
            <a:endParaRPr lang="en-US" dirty="0"/>
          </a:p>
        </p:txBody>
      </p:sp>
      <p:sp>
        <p:nvSpPr>
          <p:cNvPr id="253955"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5395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Equity</a:t>
            </a:r>
          </a:p>
          <a:p>
            <a:pPr lvl="1" eaLnBrk="1" hangingPunct="1">
              <a:defRPr/>
            </a:pPr>
            <a:r>
              <a:rPr lang="en-US" dirty="0" smtClean="0"/>
              <a:t>Cost of Equity = </a:t>
            </a:r>
            <a:r>
              <a:rPr lang="en-US" dirty="0" err="1" smtClean="0"/>
              <a:t>Riskfree</a:t>
            </a:r>
            <a:r>
              <a:rPr lang="en-US" dirty="0" smtClean="0"/>
              <a:t> rate + Beta * Risk Premium				=  2.75% + 1.0013 (5.76%) =  8.52%</a:t>
            </a:r>
          </a:p>
          <a:p>
            <a:pPr lvl="1" eaLnBrk="1" hangingPunct="1">
              <a:defRPr/>
            </a:pPr>
            <a:r>
              <a:rPr lang="en-US" dirty="0" smtClean="0"/>
              <a:t>Market Value of Equity = 		$121,878 </a:t>
            </a:r>
            <a:r>
              <a:rPr lang="en-US" dirty="0"/>
              <a:t>m</a:t>
            </a:r>
            <a:r>
              <a:rPr lang="en-US" dirty="0" smtClean="0"/>
              <a:t>illion</a:t>
            </a:r>
          </a:p>
          <a:p>
            <a:pPr lvl="1" eaLnBrk="1" hangingPunct="1">
              <a:defRPr/>
            </a:pPr>
            <a:r>
              <a:rPr lang="en-US" dirty="0" smtClean="0"/>
              <a:t>Equity/(</a:t>
            </a:r>
            <a:r>
              <a:rPr lang="en-US" dirty="0" err="1" smtClean="0"/>
              <a:t>Debt+Equity</a:t>
            </a:r>
            <a:r>
              <a:rPr lang="en-US" dirty="0" smtClean="0"/>
              <a:t> ) =		88.42%</a:t>
            </a:r>
          </a:p>
          <a:p>
            <a:pPr eaLnBrk="1" hangingPunct="1">
              <a:defRPr/>
            </a:pPr>
            <a:r>
              <a:rPr lang="en-US" dirty="0" smtClean="0"/>
              <a:t>Debt</a:t>
            </a:r>
          </a:p>
          <a:p>
            <a:pPr lvl="1" eaLnBrk="1" hangingPunct="1">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defRPr/>
            </a:pPr>
            <a:r>
              <a:rPr lang="en-US" dirty="0" smtClean="0"/>
              <a:t>Market Value of Debt = $13,028+ $2933 =	$  15,961 million</a:t>
            </a:r>
          </a:p>
          <a:p>
            <a:pPr lvl="1" eaLnBrk="1" hangingPunct="1">
              <a:defRPr/>
            </a:pPr>
            <a:r>
              <a:rPr lang="en-US" dirty="0" smtClean="0"/>
              <a:t>Debt/(Debt +Equity) =			11.58%</a:t>
            </a:r>
          </a:p>
          <a:p>
            <a:pPr eaLnBrk="1" hangingPunct="1">
              <a:defRPr/>
            </a:pPr>
            <a:r>
              <a:rPr lang="en-US" dirty="0" smtClean="0"/>
              <a:t>Cost of Capital = 8.52%(.8842)+ 2.40%(.1158) = 7.81%</a:t>
            </a:r>
            <a:endParaRPr lang="en-US" dirty="0"/>
          </a:p>
        </p:txBody>
      </p:sp>
      <p:sp>
        <p:nvSpPr>
          <p:cNvPr id="256003"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6005"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latin typeface="Calibri" charset="0"/>
              </a:rPr>
              <a:t>Disney</a:t>
            </a:r>
          </a:p>
          <a:p>
            <a:pPr marL="0" indent="0" algn="ctr" eaLnBrk="1" hangingPunct="1">
              <a:buFont typeface="Wingdings" charset="0"/>
              <a:buNone/>
              <a:defRPr/>
            </a:pPr>
            <a:endParaRPr lang="en-US" dirty="0">
              <a:latin typeface="Calibri" charset="0"/>
            </a:endParaRPr>
          </a:p>
          <a:p>
            <a:pPr marL="0" indent="0" algn="ctr" eaLnBrk="1" hangingPunct="1">
              <a:buFont typeface="Wingdings" charset="0"/>
              <a:buNone/>
              <a:defRPr/>
            </a:pPr>
            <a:endParaRPr lang="en-US" dirty="0" smtClean="0">
              <a:latin typeface="Calibri" charset="0"/>
            </a:endParaRPr>
          </a:p>
          <a:p>
            <a:pPr marL="0" indent="0" algn="ctr" eaLnBrk="1" hangingPunct="1">
              <a:buFont typeface="Wingdings" charset="0"/>
              <a:buNone/>
              <a:defRPr/>
            </a:pPr>
            <a:endParaRPr lang="en-US" dirty="0">
              <a:latin typeface="Calibri" charset="0"/>
            </a:endParaRPr>
          </a:p>
          <a:p>
            <a:pPr marL="0" indent="0" algn="ctr" eaLnBrk="1" hangingPunct="1">
              <a:buFont typeface="Wingdings" charset="0"/>
              <a:buNone/>
              <a:defRPr/>
            </a:pPr>
            <a:endParaRPr lang="en-US" dirty="0" smtClean="0">
              <a:latin typeface="Calibri" charset="0"/>
            </a:endParaRPr>
          </a:p>
          <a:p>
            <a:pPr marL="0" indent="0" algn="ctr" eaLnBrk="1" hangingPunct="1">
              <a:buFont typeface="Wingdings" charset="0"/>
              <a:buNone/>
              <a:defRPr/>
            </a:pPr>
            <a:r>
              <a:rPr lang="en-US" dirty="0" smtClean="0">
                <a:latin typeface="Calibri" charset="0"/>
              </a:rPr>
              <a:t>Vale</a:t>
            </a: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a:p>
            <a:pPr eaLnBrk="1" hangingPunct="1">
              <a:defRPr/>
            </a:pPr>
            <a:endParaRPr lang="en-US" dirty="0">
              <a:latin typeface="Calibri" charset="0"/>
            </a:endParaRP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58052"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58054" name="Document" r:id="rId5" imgW="8369300" imgH="2273300" progId="Word.Document.12">
                  <p:embed/>
                </p:oleObj>
              </mc:Choice>
              <mc:Fallback>
                <p:oleObj name="Document" r:id="rId5" imgW="8369300" imgH="2273300"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8053"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58055" name="Document" r:id="rId8" imgW="8369300" imgH="1955800" progId="Word.Document.12">
                  <p:embed/>
                </p:oleObj>
              </mc:Choice>
              <mc:Fallback>
                <p:oleObj name="Document" r:id="rId8" imgW="8369300" imgH="1955800"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r>
              <a:rPr lang="en-US">
                <a:latin typeface="Calibri" charset="0"/>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2600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60100"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260101" name="Document" r:id="rId5" imgW="8255000" imgH="1155700" progId="Word.Document.12">
                  <p:embed/>
                </p:oleObj>
              </mc:Choice>
              <mc:Fallback>
                <p:oleObj name="Document" r:id="rId5" imgW="8255000" imgH="1155700" progId="Word.Documen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defRPr/>
            </a:pPr>
            <a:endParaRPr lang="en-US" dirty="0" smtClean="0"/>
          </a:p>
          <a:p>
            <a:pPr eaLnBrk="1" hangingPunct="1">
              <a:defRPr/>
            </a:pPr>
            <a:endParaRPr lang="en-US" dirty="0" smtClean="0"/>
          </a:p>
          <a:p>
            <a:pPr eaLnBrk="1" hangingPunct="1">
              <a:defRPr/>
            </a:pPr>
            <a:r>
              <a:rPr lang="en-US" dirty="0" smtClean="0"/>
              <a:t>Based upon the costs of equity and debt that you have estimated, and the weights for each, estimate the cost of capital for your firm. </a:t>
            </a:r>
          </a:p>
          <a:p>
            <a:pPr eaLnBrk="1" hangingPunct="1">
              <a:defRPr/>
            </a:pPr>
            <a:endParaRPr lang="en-US" dirty="0" smtClean="0"/>
          </a:p>
          <a:p>
            <a:pPr eaLnBrk="1" hangingPunct="1">
              <a:defRPr/>
            </a:pPr>
            <a:endParaRPr lang="en-US" dirty="0" smtClean="0"/>
          </a:p>
          <a:p>
            <a:pPr eaLnBrk="1" hangingPunct="1">
              <a:defRPr/>
            </a:pPr>
            <a:r>
              <a:rPr lang="en-US" dirty="0" smtClean="0"/>
              <a:t>How different would your cost of capital have been, if you used book value weights?</a:t>
            </a:r>
            <a:endParaRPr lang="en-US" dirty="0"/>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Choosing a Hurdle Rate</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Either the cost of equity or the cost of capital can be used as a hurdle rate, depending upon whether the returns measured are to equity investors or to all claimholders on the firm (capital)</a:t>
            </a:r>
          </a:p>
          <a:p>
            <a:pPr eaLnBrk="1" hangingPunct="1"/>
            <a:r>
              <a:rPr lang="en-US">
                <a:latin typeface="Calibri" charset="0"/>
              </a:rPr>
              <a:t>If returns are measured to equity investors, the appropriate hurdle rate is the cost of equity.</a:t>
            </a:r>
          </a:p>
          <a:p>
            <a:pPr eaLnBrk="1" hangingPunct="1"/>
            <a:r>
              <a:rPr lang="en-US">
                <a:latin typeface="Calibri" charset="0"/>
              </a:rPr>
              <a:t>If returns are measured to capital (or the firm), the appropriate hurdle rate is the cost of capital.</a:t>
            </a:r>
          </a:p>
        </p:txBody>
      </p:sp>
      <p:sp>
        <p:nvSpPr>
          <p:cNvPr id="2641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Back to First Principles</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6624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normAutofit fontScale="70000" lnSpcReduction="20000"/>
          </a:bodyPr>
          <a:lstStyle/>
          <a:p>
            <a:pPr eaLnBrk="1" hangingPunct="1">
              <a:defRPr/>
            </a:pPr>
            <a:r>
              <a:rPr lang="ja-JP" altLang="en-US" smtClean="0"/>
              <a:t>“</a:t>
            </a:r>
            <a:r>
              <a:rPr lang="en-US" altLang="ja-JP" smtClean="0"/>
              <a:t>Show me the money</a:t>
            </a:r>
            <a:r>
              <a:rPr lang="ja-JP" altLang="en-US" smtClean="0"/>
              <a:t>”</a:t>
            </a:r>
            <a:endParaRPr lang="en-US" altLang="ja-JP" smtClean="0"/>
          </a:p>
          <a:p>
            <a:pPr eaLnBrk="1" hangingPunct="1">
              <a:defRPr/>
            </a:pPr>
            <a:r>
              <a:rPr lang="en-US" smtClean="0"/>
              <a:t>					from Jerry Maguire</a:t>
            </a:r>
            <a:endParaRPr lang="en-US"/>
          </a:p>
        </p:txBody>
      </p:sp>
      <p:sp>
        <p:nvSpPr>
          <p:cNvPr id="26829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27033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defRPr/>
            </a:pPr>
            <a:r>
              <a:rPr lang="en-US" dirty="0" smtClean="0"/>
              <a:t>Principles Governing Accounting Earnings Measurement</a:t>
            </a:r>
          </a:p>
          <a:p>
            <a:pPr lvl="1" eaLnBrk="1" hangingPunct="1">
              <a:defRPr/>
            </a:pPr>
            <a:r>
              <a:rPr lang="en-US" dirty="0" smtClean="0"/>
              <a:t>Accrual Accounting: Show revenues when products and services are sold or provided, not when they are paid for. Show expenses associated with these revenues rather than cash expenses.</a:t>
            </a:r>
          </a:p>
          <a:p>
            <a:pPr lvl="1" eaLnBrk="1" hangingPunct="1">
              <a:defRPr/>
            </a:pPr>
            <a:r>
              <a:rPr lang="en-US" dirty="0" smtClean="0"/>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defRPr/>
            </a:pPr>
            <a:r>
              <a:rPr lang="en-US" dirty="0" smtClean="0"/>
              <a:t>To get from accounting earnings to cash flows:</a:t>
            </a:r>
          </a:p>
          <a:p>
            <a:pPr lvl="1" eaLnBrk="1" hangingPunct="1">
              <a:defRPr/>
            </a:pPr>
            <a:r>
              <a:rPr lang="en-US" dirty="0" smtClean="0"/>
              <a:t>you have to add back non-cash expenses (like depreciation)</a:t>
            </a:r>
          </a:p>
          <a:p>
            <a:pPr lvl="1" eaLnBrk="1" hangingPunct="1">
              <a:defRPr/>
            </a:pPr>
            <a:r>
              <a:rPr lang="en-US" dirty="0" smtClean="0"/>
              <a:t>you have to subtract out cash outflows which are not expensed (such as capital expenditures)</a:t>
            </a:r>
          </a:p>
          <a:p>
            <a:pPr lvl="1" eaLnBrk="1" hangingPunct="1">
              <a:defRPr/>
            </a:pPr>
            <a:r>
              <a:rPr lang="en-US" dirty="0" smtClean="0"/>
              <a:t>you have to make accrual revenues and expenses into cash revenues and expenses (by considering changes in working capital).</a:t>
            </a:r>
            <a:endParaRPr lang="en-US" dirty="0"/>
          </a:p>
        </p:txBody>
      </p:sp>
      <p:sp>
        <p:nvSpPr>
          <p:cNvPr id="272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fontScale="92500"/>
          </a:bodyPr>
          <a:lstStyle/>
          <a:p>
            <a:pPr eaLnBrk="1" hangingPunct="1">
              <a:defRPr/>
            </a:pPr>
            <a:r>
              <a:rPr lang="en-US" dirty="0" smtClean="0"/>
              <a:t>Use cash flows rather than earnings. You cannot spend earnings.</a:t>
            </a:r>
          </a:p>
          <a:p>
            <a:pPr eaLnBrk="1" hangingPunct="1">
              <a:defRPr/>
            </a:pPr>
            <a:r>
              <a:rPr lang="en-US" dirty="0" smtClean="0"/>
              <a:t>Use </a:t>
            </a:r>
            <a:r>
              <a:rPr lang="ja-JP" altLang="en-US" dirty="0" smtClean="0"/>
              <a:t>“</a:t>
            </a:r>
            <a:r>
              <a:rPr lang="en-US" altLang="ja-JP" dirty="0" smtClean="0"/>
              <a:t>incremental</a:t>
            </a:r>
            <a:r>
              <a:rPr lang="ja-JP" altLang="en-US" dirty="0" smtClean="0"/>
              <a:t>”</a:t>
            </a:r>
            <a:r>
              <a:rPr lang="en-US" altLang="ja-JP" dirty="0" smtClean="0"/>
              <a:t> cash flows relating to the investment decision, i.e., </a:t>
            </a:r>
            <a:r>
              <a:rPr lang="en-US" altLang="ja-JP" dirty="0" err="1" smtClean="0"/>
              <a:t>cashflows</a:t>
            </a:r>
            <a:r>
              <a:rPr lang="en-US" altLang="ja-JP" dirty="0" smtClean="0"/>
              <a:t> that occur as a consequence of the decision, rather than total cash flows.</a:t>
            </a:r>
          </a:p>
          <a:p>
            <a:pPr eaLnBrk="1" hangingPunct="1">
              <a:defRPr/>
            </a:pPr>
            <a:r>
              <a:rPr lang="en-US" dirty="0" smtClean="0"/>
              <a:t>Use </a:t>
            </a:r>
            <a:r>
              <a:rPr lang="ja-JP" altLang="en-US" dirty="0" smtClean="0"/>
              <a:t>“</a:t>
            </a:r>
            <a:r>
              <a:rPr lang="en-US" altLang="ja-JP" dirty="0" smtClean="0"/>
              <a:t>time weighted</a:t>
            </a:r>
            <a:r>
              <a:rPr lang="ja-JP" altLang="en-US" dirty="0" smtClean="0"/>
              <a:t>”</a:t>
            </a:r>
            <a:r>
              <a:rPr lang="en-US" altLang="ja-JP" dirty="0" smtClean="0"/>
              <a:t> returns, i.e., value cash flows that occur earlier more than cash flows that occur later.</a:t>
            </a:r>
          </a:p>
          <a:p>
            <a:pPr marL="0" indent="0" algn="ctr" eaLnBrk="1" hangingPunct="1">
              <a:buFont typeface="Wingdings" charset="0"/>
              <a:buNone/>
              <a:defRPr/>
            </a:pPr>
            <a:r>
              <a:rPr lang="en-US" b="1" dirty="0" smtClean="0"/>
              <a:t>The Return Mantra: </a:t>
            </a:r>
            <a:r>
              <a:rPr lang="ja-JP" altLang="en-US" b="1" dirty="0" smtClean="0"/>
              <a:t>“</a:t>
            </a:r>
            <a:r>
              <a:rPr lang="en-US" altLang="ja-JP" b="1" dirty="0" smtClean="0"/>
              <a:t>Time-weighted, Incremental Cash Flow Return</a:t>
            </a:r>
            <a:r>
              <a:rPr lang="ja-JP" altLang="en-US" b="1" dirty="0" smtClean="0"/>
              <a:t>”</a:t>
            </a:r>
            <a:endParaRPr lang="en-US" b="1" dirty="0"/>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The theme parks to be built near Rio, modeled on Euro Disney in Paris and Disney World in Orlando.</a:t>
            </a:r>
          </a:p>
          <a:p>
            <a:pPr eaLnBrk="1" hangingPunct="1">
              <a:defRPr/>
            </a:pPr>
            <a:r>
              <a:rPr lang="en-US" dirty="0" smtClean="0"/>
              <a:t>The complex will include a </a:t>
            </a:r>
            <a:r>
              <a:rPr lang="ja-JP" altLang="en-US" dirty="0" smtClean="0"/>
              <a:t>“</a:t>
            </a:r>
            <a:r>
              <a:rPr lang="en-US" altLang="ja-JP" dirty="0" smtClean="0"/>
              <a:t>Magic Kingdom</a:t>
            </a:r>
            <a:r>
              <a:rPr lang="ja-JP" altLang="en-US" dirty="0" smtClean="0"/>
              <a:t>”</a:t>
            </a:r>
            <a:r>
              <a:rPr lang="en-US" altLang="ja-JP" dirty="0" smtClean="0"/>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defRPr/>
            </a:pPr>
            <a:r>
              <a:rPr lang="en-US" dirty="0" smtClean="0"/>
              <a:t>The earnings and cash flows are estimated in nominal U.S. Dollars.</a:t>
            </a:r>
            <a:endParaRPr lang="en-US" dirty="0"/>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defRPr/>
            </a:pPr>
            <a:r>
              <a:rPr lang="en-US" dirty="0" smtClean="0"/>
              <a:t>Disney will face substantial construction costs, if it chooses to build the theme parks.</a:t>
            </a:r>
          </a:p>
          <a:p>
            <a:pPr lvl="1" eaLnBrk="1" hangingPunct="1">
              <a:defRPr/>
            </a:pPr>
            <a:r>
              <a:rPr lang="en-US" dirty="0" smtClean="0"/>
              <a:t>The cost of constructing Magic Kingdom will be $3 billion, with $ 2 billion to be spent right now, and $1 Billion to be spent one year from now. </a:t>
            </a:r>
          </a:p>
          <a:p>
            <a:pPr lvl="1" eaLnBrk="1" hangingPunct="1">
              <a:defRPr/>
            </a:pPr>
            <a:r>
              <a:rPr lang="en-US" dirty="0" smtClean="0"/>
              <a:t>The cost of constructing Epcot II will be $ 1.5 billion, with $ 1 billion to be spent at the end of the second year and $0.5 billion at the end of the third year.</a:t>
            </a:r>
          </a:p>
          <a:p>
            <a:pPr lvl="1" eaLnBrk="1" hangingPunct="1">
              <a:defRPr/>
            </a:pPr>
            <a:r>
              <a:rPr lang="en-US" dirty="0" smtClean="0"/>
              <a:t>These investments will be depreciated based upon a depreciation schedule in the tax code, where depreciation will be different each year.</a:t>
            </a:r>
            <a:endParaRPr lang="en-US" dirty="0"/>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Step 1: Estimate Accounting Earnings on Project</a:t>
            </a:r>
          </a:p>
        </p:txBody>
      </p:sp>
      <p:sp>
        <p:nvSpPr>
          <p:cNvPr id="280578"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280579"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Direct expenses: 60% of revenues for theme parks, 75% of revenues for resort properties</a:t>
            </a:r>
          </a:p>
          <a:p>
            <a:r>
              <a:rPr lang="en-US" sz="1600"/>
              <a:t>Allocated G&amp;A: Company G&amp;A allocated to project, based on projected revenues. Two thirds of expense is fixed, rest is variable.</a:t>
            </a:r>
          </a:p>
          <a:p>
            <a:r>
              <a:rPr lang="en-US" sz="1600"/>
              <a:t>Taxes: Based on marginal tax rate of 36.1%</a:t>
            </a:r>
          </a:p>
        </p:txBody>
      </p:sp>
      <p:sp>
        <p:nvSpPr>
          <p:cNvPr id="28058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80581"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80582"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the Accounting View of Return</a:t>
            </a:r>
          </a:p>
        </p:txBody>
      </p:sp>
      <p:sp>
        <p:nvSpPr>
          <p:cNvPr id="282626"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buFontTx/>
              <a:buAutoNum type="alphaLcParenBoth"/>
            </a:pPr>
            <a:r>
              <a:rPr lang="en-US" sz="1600"/>
              <a:t>Based upon book capital at the start of each year</a:t>
            </a:r>
          </a:p>
          <a:p>
            <a:pPr>
              <a:buFontTx/>
              <a:buAutoNum type="alphaLcParenBoth"/>
            </a:pPr>
            <a:r>
              <a:rPr lang="en-US" sz="1600"/>
              <a:t>Based upon average book capital over the year</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82628"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82629" name="Document" r:id="rId5" imgW="6184672" imgH="2831996" progId="Word.Document.12">
                  <p:embed/>
                </p:oleObj>
              </mc:Choice>
              <mc:Fallback>
                <p:oleObj name="Document" r:id="rId5" imgW="6184672" imgH="2831996"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What should this return be compared to?</a:t>
            </a:r>
          </a:p>
        </p:txBody>
      </p:sp>
      <p:sp>
        <p:nvSpPr>
          <p:cNvPr id="247810"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The computed return on capital on this investment is about 4%. To make a judgment on whether this is a sufficient return, we need to compare this return to a </a:t>
            </a:r>
            <a:r>
              <a:rPr lang="ja-JP" altLang="en-US" dirty="0" smtClean="0"/>
              <a:t>“</a:t>
            </a:r>
            <a:r>
              <a:rPr lang="en-US" altLang="ja-JP" dirty="0" smtClean="0"/>
              <a:t>hurdle rate</a:t>
            </a:r>
            <a:r>
              <a:rPr lang="ja-JP" altLang="en-US" dirty="0" smtClean="0"/>
              <a:t>”</a:t>
            </a:r>
            <a:r>
              <a:rPr lang="en-US" altLang="ja-JP" dirty="0" smtClean="0"/>
              <a:t>. Which of the following is the right hurdle rate? Why or why not?</a:t>
            </a:r>
          </a:p>
          <a:p>
            <a:pPr marL="823913" lvl="1" indent="-457200" eaLnBrk="1" hangingPunct="1">
              <a:buFont typeface="+mj-lt"/>
              <a:buAutoNum type="alphaLcPeriod"/>
              <a:defRPr/>
            </a:pPr>
            <a:r>
              <a:rPr lang="en-US" dirty="0" smtClean="0"/>
              <a:t>The </a:t>
            </a:r>
            <a:r>
              <a:rPr lang="en-US" dirty="0" err="1" smtClean="0"/>
              <a:t>riskfree</a:t>
            </a:r>
            <a:r>
              <a:rPr lang="en-US" dirty="0" smtClean="0"/>
              <a:t> rate of 2.75% (T. Bond rate)</a:t>
            </a:r>
          </a:p>
          <a:p>
            <a:pPr marL="823913" lvl="1" indent="-457200" eaLnBrk="1" hangingPunct="1">
              <a:buFont typeface="+mj-lt"/>
              <a:buAutoNum type="alphaLcPeriod"/>
              <a:defRPr/>
            </a:pPr>
            <a:r>
              <a:rPr lang="en-US" dirty="0" smtClean="0"/>
              <a:t>The cost of equity for Disney as a company (8.52%)</a:t>
            </a:r>
          </a:p>
          <a:p>
            <a:pPr marL="823913" lvl="1" indent="-457200" eaLnBrk="1" hangingPunct="1">
              <a:buFont typeface="+mj-lt"/>
              <a:buAutoNum type="alphaLcPeriod"/>
              <a:defRPr/>
            </a:pPr>
            <a:r>
              <a:rPr lang="en-US" dirty="0" smtClean="0"/>
              <a:t>The cost of equity for Disney theme parks (7.09%)</a:t>
            </a:r>
          </a:p>
          <a:p>
            <a:pPr marL="823913" lvl="1" indent="-457200" eaLnBrk="1" hangingPunct="1">
              <a:buFont typeface="+mj-lt"/>
              <a:buAutoNum type="alphaLcPeriod"/>
              <a:defRPr/>
            </a:pPr>
            <a:r>
              <a:rPr lang="en-US" dirty="0" smtClean="0"/>
              <a:t>The cost of capital for Disney as a company (7.81%) </a:t>
            </a:r>
          </a:p>
          <a:p>
            <a:pPr marL="823913" lvl="1" indent="-457200" eaLnBrk="1" hangingPunct="1">
              <a:buFont typeface="+mj-lt"/>
              <a:buAutoNum type="alphaLcPeriod"/>
              <a:defRPr/>
            </a:pPr>
            <a:r>
              <a:rPr lang="en-US" dirty="0" smtClean="0"/>
              <a:t>The cost of capital for Disney theme parks (6.61%)</a:t>
            </a:r>
          </a:p>
          <a:p>
            <a:pPr marL="823913" lvl="1" indent="-457200" eaLnBrk="1" hangingPunct="1">
              <a:buFont typeface="+mj-lt"/>
              <a:buAutoNum type="alphaLcPeriod"/>
              <a:defRPr/>
            </a:pPr>
            <a:r>
              <a:rPr lang="en-US" dirty="0" smtClean="0"/>
              <a:t>None of the above</a:t>
            </a:r>
            <a:endParaRPr lang="en-US" dirty="0"/>
          </a:p>
        </p:txBody>
      </p:sp>
      <p:sp>
        <p:nvSpPr>
          <p:cNvPr id="284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Should there be a risk premium for foreign projects?</a:t>
            </a:r>
          </a:p>
        </p:txBody>
      </p:sp>
      <p:sp>
        <p:nvSpPr>
          <p:cNvPr id="2498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exchange rate risk should be diversifiable risk (and hence should not command a premium) if</a:t>
            </a:r>
          </a:p>
          <a:p>
            <a:pPr lvl="1" eaLnBrk="1" hangingPunct="1">
              <a:defRPr/>
            </a:pPr>
            <a:r>
              <a:rPr lang="en-US" dirty="0" smtClean="0"/>
              <a:t>the company has projects is a large number of countries (or)</a:t>
            </a:r>
          </a:p>
          <a:p>
            <a:pPr lvl="1" eaLnBrk="1" hangingPunct="1">
              <a:defRPr/>
            </a:pPr>
            <a:r>
              <a:rPr lang="en-US" dirty="0" smtClean="0"/>
              <a:t>the investors in the company are globally diversified.</a:t>
            </a:r>
          </a:p>
          <a:p>
            <a:pPr lvl="1" eaLnBrk="1" hangingPunct="1">
              <a:defRPr/>
            </a:pPr>
            <a:r>
              <a:rPr lang="en-US" dirty="0" smtClean="0"/>
              <a:t>For Disney, this risk should not affect the cost of capital used. Consequently, we would not adjust the cost of capital for Disney</a:t>
            </a:r>
            <a:r>
              <a:rPr lang="ja-JP" altLang="en-US" dirty="0" smtClean="0"/>
              <a:t>’</a:t>
            </a:r>
            <a:r>
              <a:rPr lang="en-US" altLang="ja-JP" dirty="0" smtClean="0"/>
              <a:t>s investments in other mature markets (Germany, UK, France)</a:t>
            </a:r>
          </a:p>
          <a:p>
            <a:pPr eaLnBrk="1" hangingPunct="1">
              <a:defRPr/>
            </a:pPr>
            <a:r>
              <a:rPr lang="en-US" dirty="0" smtClean="0"/>
              <a:t>The same diversification argument can also be applied against some political risk, which would mean that it too should not affect the discount rate. However, there are aspects of political risk especially in emerging markets that will be difficult to diversify and may affect the cash flows, by reducing the expected life or cash flows on the project.</a:t>
            </a:r>
          </a:p>
          <a:p>
            <a:pPr eaLnBrk="1" hangingPunct="1">
              <a:defRPr/>
            </a:pPr>
            <a:r>
              <a:rPr lang="en-US" dirty="0" smtClean="0"/>
              <a:t>For Disney, this is the risk that we are incorporating into the cost of capital when it invests in Brazil (or any other emerging market)</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We did estimate a cost of capital of 6.61% for the Disney theme park business, using a bottom-up levered beta of 0.7537 for the business.</a:t>
            </a:r>
          </a:p>
          <a:p>
            <a:pPr eaLnBrk="1" hangingPunct="1">
              <a:defRPr/>
            </a:pPr>
            <a:r>
              <a:rPr lang="en-US" dirty="0" smtClean="0"/>
              <a:t>This cost of equity may not adequately reflect the additional risk associated with the theme park being in an emerging market. </a:t>
            </a:r>
          </a:p>
          <a:p>
            <a:pPr eaLnBrk="1" hangingPunct="1">
              <a:defRPr/>
            </a:pPr>
            <a:r>
              <a:rPr lang="en-US" dirty="0" smtClean="0"/>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defRPr/>
            </a:pPr>
            <a:r>
              <a:rPr lang="en-US" dirty="0" smtClean="0"/>
              <a:t>Country risk premium for Brazil = 5.5%+ 3% = 8.5%</a:t>
            </a:r>
            <a:endParaRPr lang="en-US" dirty="0"/>
          </a:p>
          <a:p>
            <a:pPr lvl="1" eaLnBrk="1" hangingPunct="1">
              <a:defRPr/>
            </a:pPr>
            <a:r>
              <a:rPr lang="en-US" dirty="0"/>
              <a:t>Cost of Equity in US$= </a:t>
            </a:r>
            <a:r>
              <a:rPr lang="en-US" dirty="0" smtClean="0"/>
              <a:t>2.75% </a:t>
            </a:r>
            <a:r>
              <a:rPr lang="en-US" dirty="0"/>
              <a:t>+ </a:t>
            </a:r>
            <a:r>
              <a:rPr lang="en-US" dirty="0" smtClean="0"/>
              <a:t>0.7537 (8.5%</a:t>
            </a:r>
            <a:r>
              <a:rPr lang="en-US" dirty="0"/>
              <a:t>) = </a:t>
            </a:r>
            <a:r>
              <a:rPr lang="en-US" dirty="0" smtClean="0"/>
              <a:t>9.16%</a:t>
            </a:r>
          </a:p>
          <a:p>
            <a:pPr eaLnBrk="1" hangingPunct="1">
              <a:defRPr/>
            </a:pPr>
            <a:r>
              <a:rPr lang="en-US" dirty="0" smtClean="0"/>
              <a:t>Using this estimate of the cost of equity, Disney</a:t>
            </a:r>
            <a:r>
              <a:rPr lang="ja-JP" altLang="en-US" dirty="0" smtClean="0"/>
              <a:t>’</a:t>
            </a:r>
            <a:r>
              <a:rPr lang="en-US" altLang="ja-JP" dirty="0" smtClean="0"/>
              <a:t>s theme park debt ratio of 10.24% and its after-tax cost of debt of 2.40% (see chapter 4), we can estimate the cost of capital for the project:</a:t>
            </a:r>
          </a:p>
          <a:p>
            <a:pPr lvl="1" eaLnBrk="1" hangingPunct="1">
              <a:defRPr/>
            </a:pPr>
            <a:r>
              <a:rPr lang="en-US" dirty="0" smtClean="0"/>
              <a:t>Cost of Capital in US$ = 9.16</a:t>
            </a:r>
            <a:r>
              <a:rPr lang="en-US" dirty="0"/>
              <a:t>% (0.8976) + 2.40% (0.1024) = 8.46% </a:t>
            </a:r>
          </a:p>
        </p:txBody>
      </p:sp>
      <p:sp>
        <p:nvSpPr>
          <p:cNvPr id="2887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Would lead us to conclude that...</a:t>
            </a:r>
          </a:p>
        </p:txBody>
      </p:sp>
      <p:sp>
        <p:nvSpPr>
          <p:cNvPr id="29081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Do not invest in this park. The return on capital of 4.18% is lower than the cost of capital for theme parks of 8.46%; This would suggest that the project should not be taken.</a:t>
            </a:r>
          </a:p>
          <a:p>
            <a:pPr eaLnBrk="1" hangingPunct="1"/>
            <a:r>
              <a:rPr lang="en-US">
                <a:latin typeface="Calibri" charset="0"/>
              </a:rPr>
              <a:t>Given that we have computed the average over an arbitrary period of 10 years, while the theme park itself would have a life greater than 10 years, would you feel comfortable with this conclusion?</a:t>
            </a:r>
          </a:p>
          <a:p>
            <a:pPr lvl="1" eaLnBrk="1" hangingPunct="1"/>
            <a:r>
              <a:rPr lang="en-US">
                <a:latin typeface="Calibri" charset="0"/>
              </a:rPr>
              <a:t>Yes</a:t>
            </a:r>
          </a:p>
          <a:p>
            <a:pPr lvl="1" eaLnBrk="1" hangingPunct="1"/>
            <a:r>
              <a:rPr lang="en-US">
                <a:latin typeface="Calibri" charset="0"/>
              </a:rPr>
              <a:t>No</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Tangent: From New to Existing Investments: ROC for the entire firm</a:t>
            </a:r>
          </a:p>
        </p:txBody>
      </p:sp>
      <p:sp>
        <p:nvSpPr>
          <p:cNvPr id="292866" name="Rectangle 3"/>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pic>
        <p:nvPicPr>
          <p:cNvPr id="29286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92868"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How </a:t>
            </a:r>
            <a:r>
              <a:rPr lang="ja-JP" altLang="en-US" sz="1600"/>
              <a:t>“</a:t>
            </a:r>
            <a:r>
              <a:rPr lang="en-US" altLang="ja-JP" sz="1600"/>
              <a:t>good</a:t>
            </a:r>
            <a:r>
              <a:rPr lang="ja-JP" altLang="en-US" sz="1600"/>
              <a:t>”</a:t>
            </a:r>
            <a:r>
              <a:rPr lang="en-US" altLang="ja-JP" sz="1600"/>
              <a:t> are the existing investments of the firm?</a:t>
            </a:r>
            <a:endParaRPr lang="en-US" sz="1600"/>
          </a:p>
        </p:txBody>
      </p:sp>
      <p:sp>
        <p:nvSpPr>
          <p:cNvPr id="292869"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Measuring ROC for existing investments..</a:t>
            </a:r>
          </a:p>
        </p:txBody>
      </p:sp>
      <p:sp>
        <p:nvSpPr>
          <p:cNvPr id="2928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92871"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92872" name="Document" r:id="rId6" imgW="6413264" imgH="1422348" progId="Word.Document.12">
                  <p:embed/>
                </p:oleObj>
              </mc:Choice>
              <mc:Fallback>
                <p:oleObj name="Document" r:id="rId6" imgW="6413264" imgH="1422348" progId="Word.Document.12">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atin typeface="Calibri" charset="0"/>
              </a:rPr>
              <a:t>Old wine in a new bottle.. Another way of presenting the same results…</a:t>
            </a:r>
          </a:p>
        </p:txBody>
      </p:sp>
      <p:sp>
        <p:nvSpPr>
          <p:cNvPr id="294914"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The key to value is earning excess returns. Over time, there have been attempts to restate this obvious fact in new and different ways. For instance, Economic Value Added (EVA) developed a wide following in the the 1990s:</a:t>
            </a:r>
          </a:p>
          <a:p>
            <a:pPr eaLnBrk="1" hangingPunct="1"/>
            <a:r>
              <a:rPr lang="en-US" sz="2000">
                <a:latin typeface="Calibri" charset="0"/>
              </a:rPr>
              <a:t>EVA = (ROC – Cost of Capital ) (Book Value of Capital Invested)</a:t>
            </a:r>
          </a:p>
          <a:p>
            <a:pPr eaLnBrk="1" hangingPunct="1"/>
            <a:r>
              <a:rPr lang="en-US" sz="2000">
                <a:latin typeface="Calibri" charset="0"/>
              </a:rPr>
              <a:t>The excess returns for the four firms can be restated as follows:</a:t>
            </a:r>
          </a:p>
        </p:txBody>
      </p:sp>
      <p:sp>
        <p:nvSpPr>
          <p:cNvPr id="2949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94916" name="Object 1"/>
          <p:cNvGraphicFramePr>
            <a:graphicFrameLocks noChangeAspect="1"/>
          </p:cNvGraphicFramePr>
          <p:nvPr/>
        </p:nvGraphicFramePr>
        <p:xfrm>
          <a:off x="838200" y="3886200"/>
          <a:ext cx="7391400" cy="1935163"/>
        </p:xfrm>
        <a:graphic>
          <a:graphicData uri="http://schemas.openxmlformats.org/presentationml/2006/ole">
            <mc:AlternateContent xmlns:mc="http://schemas.openxmlformats.org/markup-compatibility/2006">
              <mc:Choice xmlns:v="urn:schemas-microsoft-com:vml" Requires="v">
                <p:oleObj spid="_x0000_s294917" name="Document" r:id="rId5" imgW="5625893" imgH="1473146" progId="Word.Document.12">
                  <p:embed/>
                </p:oleObj>
              </mc:Choice>
              <mc:Fallback>
                <p:oleObj name="Document" r:id="rId5" imgW="5625893" imgH="1473146"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886200"/>
                        <a:ext cx="739140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For the most recent period for which you have data, compute the after-tax return on capital earned by your firm, where after-tax return on capital is computed to be</a:t>
            </a:r>
          </a:p>
          <a:p>
            <a:pPr eaLnBrk="1" hangingPunct="1">
              <a:defRPr/>
            </a:pPr>
            <a:r>
              <a:rPr lang="en-US" dirty="0" smtClean="0"/>
              <a:t>After-tax ROC = EBIT (1-tax rate)/ (BV of debt + BV of Equity-Cash)previous year</a:t>
            </a:r>
          </a:p>
          <a:p>
            <a:pPr eaLnBrk="1" hangingPunct="1">
              <a:defRPr/>
            </a:pPr>
            <a:r>
              <a:rPr lang="en-US" dirty="0" smtClean="0"/>
              <a:t>For the most recent period for which you have data, compute the return spread earned by your firm:</a:t>
            </a:r>
          </a:p>
          <a:p>
            <a:pPr eaLnBrk="1" hangingPunct="1">
              <a:defRPr/>
            </a:pPr>
            <a:r>
              <a:rPr lang="en-US" dirty="0" smtClean="0"/>
              <a:t>Return Spread = After-tax ROC - Cost of Capital</a:t>
            </a:r>
          </a:p>
          <a:p>
            <a:pPr eaLnBrk="1" hangingPunct="1">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863"/>
        </p:xfrm>
        <a:graphic>
          <a:graphicData uri="http://schemas.openxmlformats.org/drawingml/2006/table">
            <a:tbl>
              <a:tblPr/>
              <a:tblGrid>
                <a:gridCol w="2915282"/>
                <a:gridCol w="721307"/>
                <a:gridCol w="616116"/>
                <a:gridCol w="616116"/>
                <a:gridCol w="586062"/>
                <a:gridCol w="525953"/>
                <a:gridCol w="525953"/>
                <a:gridCol w="525953"/>
                <a:gridCol w="525953"/>
                <a:gridCol w="525953"/>
                <a:gridCol w="525953"/>
              </a:tblGrid>
              <a:tr h="225954">
                <a:tc>
                  <a:txBody>
                    <a:bodyPr/>
                    <a:lstStyle/>
                    <a:p>
                      <a:pPr algn="l" fontAlgn="b"/>
                      <a:r>
                        <a:rPr lang="en-US" sz="1400" b="0" i="0" u="none" strike="noStrike" dirty="0">
                          <a:solidFill>
                            <a:srgbClr val="000000"/>
                          </a:solidFill>
                          <a:effectLst/>
                          <a:latin typeface="Calibri"/>
                        </a:rPr>
                        <a:t> </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4</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10</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54">
                <a:tc>
                  <a:txBody>
                    <a:bodyPr/>
                    <a:lstStyle/>
                    <a:p>
                      <a:pPr algn="l" fontAlgn="ctr"/>
                      <a:r>
                        <a:rPr lang="en-US" sz="1400" b="0" i="0" u="none" strike="noStrike">
                          <a:solidFill>
                            <a:srgbClr val="000000"/>
                          </a:solidFill>
                          <a:effectLst/>
                          <a:latin typeface="Times"/>
                        </a:rPr>
                        <a:t>Depreciation</a:t>
                      </a:r>
                    </a:p>
                  </a:txBody>
                  <a:tcPr marL="12700" marR="12700" marT="12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$50</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$425</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$469</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$444</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$372</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$367</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$364</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$364</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$366</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$368</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954">
                <a:tc>
                  <a:txBody>
                    <a:bodyPr/>
                    <a:lstStyle/>
                    <a:p>
                      <a:pPr algn="l" fontAlgn="ctr"/>
                      <a:r>
                        <a:rPr lang="en-US" sz="1400" b="0" i="0" u="none" strike="noStrike">
                          <a:solidFill>
                            <a:srgbClr val="000000"/>
                          </a:solidFill>
                          <a:effectLst/>
                          <a:latin typeface="Times"/>
                        </a:rPr>
                        <a:t>Tax Bendfits from Depreciation</a:t>
                      </a:r>
                    </a:p>
                  </a:txBody>
                  <a:tcPr marL="12700" marR="12700" marT="126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$153</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$169</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$160</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$132</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$133</a:t>
                      </a:r>
                    </a:p>
                  </a:txBody>
                  <a:tcPr marL="12700" marR="12700" marT="126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t>To get from income to cash flow, we</a:t>
            </a:r>
          </a:p>
          <a:p>
            <a:pPr marL="514350" indent="-514350">
              <a:spcBef>
                <a:spcPct val="20000"/>
              </a:spcBef>
              <a:buClr>
                <a:schemeClr val="accent2"/>
              </a:buClr>
              <a:buSzPct val="75000"/>
              <a:buFont typeface="+mj-lt"/>
              <a:buAutoNum type="romanUcPeriod"/>
              <a:defRPr/>
            </a:pPr>
            <a:r>
              <a:rPr lang="en-US" sz="2000" dirty="0"/>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p>
          <a:p>
            <a:pPr marL="514350" indent="-514350">
              <a:spcBef>
                <a:spcPct val="20000"/>
              </a:spcBef>
              <a:buClr>
                <a:schemeClr val="accent2"/>
              </a:buClr>
              <a:buSzPct val="75000"/>
              <a:buFont typeface="+mj-lt"/>
              <a:buAutoNum type="romanUcPeriod"/>
              <a:defRPr/>
            </a:pPr>
            <a:endParaRPr lang="en-US" sz="2000" dirty="0"/>
          </a:p>
          <a:p>
            <a:pPr marL="514350" indent="-514350">
              <a:spcBef>
                <a:spcPct val="20000"/>
              </a:spcBef>
              <a:buClr>
                <a:schemeClr val="accent2"/>
              </a:buClr>
              <a:buSzPct val="75000"/>
              <a:buFont typeface="+mj-lt"/>
              <a:buAutoNum type="romanUcPeriod"/>
              <a:defRPr/>
            </a:pPr>
            <a:r>
              <a:rPr lang="en-US" sz="2000" dirty="0"/>
              <a:t>subtracted out the capital expenditures</a:t>
            </a:r>
          </a:p>
          <a:p>
            <a:pPr marL="514350" indent="-514350">
              <a:spcBef>
                <a:spcPct val="20000"/>
              </a:spcBef>
              <a:buClr>
                <a:schemeClr val="accent2"/>
              </a:buClr>
              <a:buSzPct val="75000"/>
              <a:buFont typeface="+mj-lt"/>
              <a:buAutoNum type="romanUcPeriod"/>
              <a:defRPr/>
            </a:pPr>
            <a:r>
              <a:rPr lang="en-US" sz="2000" dirty="0"/>
              <a:t>subtracted out the change in non-cash working capital</a:t>
            </a:r>
          </a:p>
        </p:txBody>
      </p:sp>
      <p:sp>
        <p:nvSpPr>
          <p:cNvPr id="2990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5000"/>
        </p:xfrm>
        <a:graphic>
          <a:graphicData uri="http://schemas.openxmlformats.org/drawingml/2006/table">
            <a:tbl>
              <a:tblPr/>
              <a:tblGrid>
                <a:gridCol w="2771774"/>
                <a:gridCol w="685799"/>
                <a:gridCol w="585787"/>
                <a:gridCol w="585787"/>
                <a:gridCol w="557212"/>
                <a:gridCol w="500063"/>
                <a:gridCol w="500063"/>
                <a:gridCol w="500063"/>
                <a:gridCol w="500063"/>
                <a:gridCol w="500063"/>
                <a:gridCol w="500063"/>
                <a:gridCol w="500063"/>
              </a:tblGrid>
              <a:tr h="304629">
                <a:tc>
                  <a:txBody>
                    <a:bodyPr/>
                    <a:lstStyle/>
                    <a:p>
                      <a:pPr algn="ctr" fontAlgn="ctr"/>
                      <a:r>
                        <a:rPr lang="en-US" sz="1400" b="0" i="0" u="none" strike="noStrike" dirty="0">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4</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5</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6</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7</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8</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After-tax Operating Income</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$249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$421</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 + Depreciation &amp; Amortization</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$425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$469</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$372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$367</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 - Capital Expenditures</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$1,188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$752</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$276</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$258</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$285</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$314</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$347</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$350</a:t>
                      </a:r>
                    </a:p>
                  </a:txBody>
                  <a:tcPr marL="12700" marR="12700" marT="12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1857">
                <a:tc>
                  <a:txBody>
                    <a:bodyPr/>
                    <a:lstStyle/>
                    <a:p>
                      <a:pPr algn="l" fontAlgn="ctr"/>
                      <a:r>
                        <a:rPr lang="en-US" sz="1400" b="0" i="0" u="none" strike="noStrike" dirty="0">
                          <a:solidFill>
                            <a:srgbClr val="000000"/>
                          </a:solidFill>
                          <a:effectLst/>
                          <a:latin typeface="Times"/>
                        </a:rPr>
                        <a:t> - Change in non-cash </a:t>
                      </a:r>
                      <a:r>
                        <a:rPr lang="en-US" sz="1400" b="0" i="0" u="none" strike="noStrike" dirty="0" smtClean="0">
                          <a:solidFill>
                            <a:srgbClr val="000000"/>
                          </a:solidFill>
                          <a:effectLst/>
                          <a:latin typeface="Times"/>
                        </a:rPr>
                        <a:t>Work</a:t>
                      </a:r>
                      <a:r>
                        <a:rPr lang="en-US" sz="1400" b="0" i="0" u="none" strike="noStrike" baseline="0" dirty="0" smtClean="0">
                          <a:solidFill>
                            <a:srgbClr val="000000"/>
                          </a:solidFill>
                          <a:effectLst/>
                          <a:latin typeface="Times"/>
                        </a:rPr>
                        <a:t> Capital</a:t>
                      </a:r>
                      <a:endParaRPr lang="en-US" sz="1400" b="0" i="0" u="none" strike="noStrike" dirty="0">
                        <a:solidFill>
                          <a:srgbClr val="000000"/>
                        </a:solidFill>
                        <a:effectLst/>
                        <a:latin typeface="Times"/>
                      </a:endParaRP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$0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$63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$25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$38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$31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$16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$19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$21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629">
                <a:tc>
                  <a:txBody>
                    <a:bodyPr/>
                    <a:lstStyle/>
                    <a:p>
                      <a:pPr algn="l" fontAlgn="ctr"/>
                      <a:r>
                        <a:rPr lang="en-US" sz="1400" b="0" i="0" u="none" strike="noStrike">
                          <a:solidFill>
                            <a:srgbClr val="000000"/>
                          </a:solidFill>
                          <a:effectLst/>
                          <a:latin typeface="Times"/>
                        </a:rPr>
                        <a:t>Cashflow to firm</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($2,500)</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($982)</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($921)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($361)</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$198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$285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$314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$332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$367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$407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$434 </a:t>
                      </a:r>
                    </a:p>
                  </a:txBody>
                  <a:tcPr marL="12700" marR="12700" marT="12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incremental cash flows on the project</a:t>
            </a:r>
          </a:p>
        </p:txBody>
      </p:sp>
      <p:sp>
        <p:nvSpPr>
          <p:cNvPr id="301058" name="Rectangle 4"/>
          <p:cNvSpPr>
            <a:spLocks noGrp="1" noChangeArrowheads="1"/>
          </p:cNvSpPr>
          <p:nvPr>
            <p:ph sz="quarter" idx="1"/>
          </p:nvPr>
        </p:nvSpPr>
        <p:spPr>
          <a:xfrm>
            <a:off x="612775" y="1600200"/>
            <a:ext cx="8153400" cy="4495800"/>
          </a:xfrm>
        </p:spPr>
        <p:txBody>
          <a:bodyPr/>
          <a:lstStyle/>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a:p>
            <a:pPr eaLnBrk="1" hangingPunct="1"/>
            <a:endParaRPr lang="en-US">
              <a:latin typeface="Calibri" charset="0"/>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30106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010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Incremental cash flows in the earlier years are worth more than incremental cash flows in later years.</a:t>
            </a:r>
          </a:p>
          <a:p>
            <a:pPr eaLnBrk="1" hangingPunct="1"/>
            <a:r>
              <a:rPr lang="en-US">
                <a:latin typeface="Calibri" charset="0"/>
              </a:rPr>
              <a:t>In fact, cash flows across time cannot be added up. They have to be brought to the same point in time before aggregation.</a:t>
            </a:r>
          </a:p>
          <a:p>
            <a:pPr eaLnBrk="1" hangingPunct="1"/>
            <a:r>
              <a:rPr lang="en-US">
                <a:latin typeface="Calibri" charset="0"/>
              </a:rPr>
              <a:t>This process of moving cash flows through time is</a:t>
            </a:r>
          </a:p>
          <a:p>
            <a:pPr lvl="1" eaLnBrk="1" hangingPunct="1"/>
            <a:r>
              <a:rPr lang="en-US">
                <a:latin typeface="Calibri" charset="0"/>
              </a:rPr>
              <a:t>discounting, when future cash flows are brought to the present</a:t>
            </a:r>
          </a:p>
          <a:p>
            <a:pPr lvl="1" eaLnBrk="1" hangingPunct="1"/>
            <a:r>
              <a:rPr lang="en-US">
                <a:latin typeface="Calibri" charset="0"/>
              </a:rPr>
              <a:t>compounding, when present cash flows are taken to the future</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Present Value Mechanics</a:t>
            </a:r>
          </a:p>
        </p:txBody>
      </p:sp>
      <p:sp>
        <p:nvSpPr>
          <p:cNvPr id="26829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Cash Flow Type	Discounting Formula	Compounding Formula</a:t>
            </a:r>
          </a:p>
          <a:p>
            <a:pPr eaLnBrk="1" hangingPunct="1">
              <a:defRPr/>
            </a:pPr>
            <a:r>
              <a:rPr lang="en-US" dirty="0" smtClean="0"/>
              <a:t>1. Simple CF	 	</a:t>
            </a:r>
            <a:r>
              <a:rPr lang="en-US" dirty="0" err="1" smtClean="0"/>
              <a:t>CF</a:t>
            </a:r>
            <a:r>
              <a:rPr lang="en-US" baseline="-25000" dirty="0" err="1" smtClean="0"/>
              <a:t>n</a:t>
            </a:r>
            <a:r>
              <a:rPr lang="en-US" dirty="0" smtClean="0"/>
              <a:t> / (1+r)</a:t>
            </a:r>
            <a:r>
              <a:rPr lang="en-US" baseline="30000" dirty="0" smtClean="0"/>
              <a:t>n</a:t>
            </a:r>
            <a:r>
              <a:rPr lang="en-US" dirty="0" smtClean="0"/>
              <a:t>		 CF</a:t>
            </a:r>
            <a:r>
              <a:rPr lang="en-US" baseline="-25000" dirty="0" smtClean="0"/>
              <a:t>0 </a:t>
            </a:r>
            <a:r>
              <a:rPr lang="en-US" dirty="0" smtClean="0"/>
              <a:t>(1+r)</a:t>
            </a:r>
            <a:r>
              <a:rPr lang="en-US" baseline="30000" dirty="0" smtClean="0"/>
              <a:t>n</a:t>
            </a:r>
          </a:p>
          <a:p>
            <a:pPr eaLnBrk="1" hangingPunct="1">
              <a:defRPr/>
            </a:pPr>
            <a:r>
              <a:rPr lang="en-US" dirty="0" smtClean="0"/>
              <a:t>2. Annuity		 </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3. Growing Annuity</a:t>
            </a:r>
          </a:p>
          <a:p>
            <a:pPr eaLnBrk="1" hangingPunct="1">
              <a:defRPr/>
            </a:pPr>
            <a:endParaRPr lang="en-US" dirty="0" smtClean="0"/>
          </a:p>
          <a:p>
            <a:pPr eaLnBrk="1" hangingPunct="1">
              <a:defRPr/>
            </a:pPr>
            <a:endParaRPr lang="en-US" dirty="0" smtClean="0"/>
          </a:p>
          <a:p>
            <a:pPr eaLnBrk="1" hangingPunct="1">
              <a:defRPr/>
            </a:pPr>
            <a:r>
              <a:rPr lang="en-US" dirty="0" smtClean="0"/>
              <a:t>4. Perpetuity			</a:t>
            </a:r>
            <a:r>
              <a:rPr lang="en-US" dirty="0" err="1" smtClean="0"/>
              <a:t>A/r</a:t>
            </a:r>
            <a:endParaRPr lang="en-US" dirty="0" smtClean="0"/>
          </a:p>
          <a:p>
            <a:pPr eaLnBrk="1" hangingPunct="1">
              <a:defRPr/>
            </a:pPr>
            <a:r>
              <a:rPr lang="en-US" dirty="0" smtClean="0"/>
              <a:t>5. Growing Perpetuity	Expected </a:t>
            </a:r>
            <a:r>
              <a:rPr lang="en-US" dirty="0" err="1" smtClean="0"/>
              <a:t>Cashflow</a:t>
            </a:r>
            <a:r>
              <a:rPr lang="en-US" dirty="0" smtClean="0"/>
              <a:t> next year/(r-g)		 </a:t>
            </a:r>
            <a:endParaRPr lang="en-US" dirty="0"/>
          </a:p>
        </p:txBody>
      </p:sp>
      <p:graphicFrame>
        <p:nvGraphicFramePr>
          <p:cNvPr id="305155" name="Object 2"/>
          <p:cNvGraphicFramePr>
            <a:graphicFrameLocks/>
          </p:cNvGraphicFramePr>
          <p:nvPr/>
        </p:nvGraphicFramePr>
        <p:xfrm>
          <a:off x="3968750" y="2590800"/>
          <a:ext cx="1173163" cy="887413"/>
        </p:xfrm>
        <a:graphic>
          <a:graphicData uri="http://schemas.openxmlformats.org/presentationml/2006/ole">
            <mc:AlternateContent xmlns:mc="http://schemas.openxmlformats.org/markup-compatibility/2006">
              <mc:Choice xmlns:v="urn:schemas-microsoft-com:vml" Requires="v">
                <p:oleObj spid="_x0000_s305159" name="Equation" r:id="rId4" imgW="1054100" imgH="800100" progId="Equation.3">
                  <p:embed/>
                </p:oleObj>
              </mc:Choice>
              <mc:Fallback>
                <p:oleObj name="Equation" r:id="rId4" imgW="1054100" imgH="800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0" y="2590800"/>
                        <a:ext cx="1173163" cy="8874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5156" name="Object 3"/>
          <p:cNvGraphicFramePr>
            <a:graphicFrameLocks/>
          </p:cNvGraphicFramePr>
          <p:nvPr/>
        </p:nvGraphicFramePr>
        <p:xfrm>
          <a:off x="6407150" y="2736850"/>
          <a:ext cx="1130300" cy="487363"/>
        </p:xfrm>
        <a:graphic>
          <a:graphicData uri="http://schemas.openxmlformats.org/presentationml/2006/ole">
            <mc:AlternateContent xmlns:mc="http://schemas.openxmlformats.org/markup-compatibility/2006">
              <mc:Choice xmlns:v="urn:schemas-microsoft-com:vml" Requires="v">
                <p:oleObj spid="_x0000_s305160"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736850"/>
                        <a:ext cx="1130300"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5157" name="Object 4"/>
          <p:cNvGraphicFramePr>
            <a:graphicFrameLocks/>
          </p:cNvGraphicFramePr>
          <p:nvPr/>
        </p:nvGraphicFramePr>
        <p:xfrm>
          <a:off x="3976688" y="3727450"/>
          <a:ext cx="1630362" cy="944563"/>
        </p:xfrm>
        <a:graphic>
          <a:graphicData uri="http://schemas.openxmlformats.org/presentationml/2006/ole">
            <mc:AlternateContent xmlns:mc="http://schemas.openxmlformats.org/markup-compatibility/2006">
              <mc:Choice xmlns:v="urn:schemas-microsoft-com:vml" Requires="v">
                <p:oleObj spid="_x0000_s305161" name="Equation" r:id="rId8" imgW="1460500" imgH="850900" progId="Equation.3">
                  <p:embed/>
                </p:oleObj>
              </mc:Choice>
              <mc:Fallback>
                <p:oleObj name="Equation" r:id="rId8" imgW="1460500" imgH="8509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76688" y="3727450"/>
                        <a:ext cx="1630362" cy="944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51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Discounted cash flow measures of return</a:t>
            </a:r>
          </a:p>
        </p:txBody>
      </p:sp>
      <p:sp>
        <p:nvSpPr>
          <p:cNvPr id="27033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Net Present Value (NPV): The net present value is the sum of the present values of all cash flows from the project (including initial investment).</a:t>
            </a:r>
          </a:p>
          <a:p>
            <a:pPr lvl="1" eaLnBrk="1" hangingPunct="1">
              <a:defRPr/>
            </a:pPr>
            <a:r>
              <a:rPr lang="en-US" dirty="0" smtClean="0"/>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defRPr/>
            </a:pPr>
            <a:r>
              <a:rPr lang="en-US" dirty="0" smtClean="0"/>
              <a:t>Decision Rule: Accept if NPV &gt; 0</a:t>
            </a:r>
          </a:p>
          <a:p>
            <a:pPr eaLnBrk="1" hangingPunct="1">
              <a:defRPr/>
            </a:pPr>
            <a:r>
              <a:rPr lang="en-US" dirty="0" smtClean="0"/>
              <a:t>Internal Rate of Return (IRR): The internal rate of return is the discount rate that sets the net present value equal to zero. It is the percentage  rate of return, based upon incremental time-weighted cash flows.</a:t>
            </a:r>
          </a:p>
          <a:p>
            <a:pPr lvl="1" eaLnBrk="1" hangingPunct="1">
              <a:defRPr/>
            </a:pPr>
            <a:r>
              <a:rPr lang="en-US" dirty="0" smtClean="0"/>
              <a:t>Decision Rule: Accept if IRR &gt; hurdle rate</a:t>
            </a:r>
            <a:endParaRPr lang="en-US" dirty="0"/>
          </a:p>
        </p:txBody>
      </p:sp>
      <p:sp>
        <p:nvSpPr>
          <p:cNvPr id="3072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defRPr/>
            </a:pPr>
            <a:r>
              <a:rPr lang="en-US" dirty="0" smtClean="0"/>
              <a:t>In a project with an infinite or very long life, we compute cash flows for a reasonable period, and then compute a terminal value for this project, which is the present value of all cash flows that occur after the estimation period ends..</a:t>
            </a:r>
          </a:p>
          <a:p>
            <a:pPr eaLnBrk="1" hangingPunct="1">
              <a:defRPr/>
            </a:pPr>
            <a:r>
              <a:rPr lang="en-US" dirty="0" smtClean="0"/>
              <a:t>Assuming the project lasts forever, and that cash flows after year 10 grow 2% (the inflation rate) forever, the present value at the end of year 10 of cash flows after that can be written as:</a:t>
            </a:r>
          </a:p>
          <a:p>
            <a:pPr lvl="1" eaLnBrk="1" hangingPunct="1">
              <a:defRPr/>
            </a:pPr>
            <a:r>
              <a:rPr lang="en-US" dirty="0" smtClean="0"/>
              <a:t>Terminal Value in year 10= CF in year 11/(Cost of Capital - Growth Rate)</a:t>
            </a:r>
          </a:p>
          <a:p>
            <a:pPr marL="366713" lvl="1" indent="0" eaLnBrk="1" hangingPunct="1">
              <a:buFont typeface="Wingdings 2" charset="0"/>
              <a:buNone/>
              <a:defRPr/>
            </a:pPr>
            <a:r>
              <a:rPr lang="en-US" dirty="0" smtClean="0"/>
              <a:t>		=715 (1.02) /(.0846-.02) = $ 11,275  million</a:t>
            </a:r>
            <a:endParaRPr lang="en-US" dirty="0"/>
          </a:p>
        </p:txBody>
      </p:sp>
      <p:sp>
        <p:nvSpPr>
          <p:cNvPr id="3092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yields a NPV of..</a:t>
            </a:r>
          </a:p>
        </p:txBody>
      </p:sp>
      <p:sp>
        <p:nvSpPr>
          <p:cNvPr id="311298"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at Rio Disney cost of capital of 8.46%</a:t>
            </a:r>
          </a:p>
        </p:txBody>
      </p:sp>
      <p:sp>
        <p:nvSpPr>
          <p:cNvPr id="3112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1130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Which makes the argument that..</a:t>
            </a:r>
          </a:p>
        </p:txBody>
      </p:sp>
      <p:sp>
        <p:nvSpPr>
          <p:cNvPr id="31334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project should be accepted. The positive net present value suggests that the project will add value to the firm, and earn a return in excess of the cost of capital.</a:t>
            </a:r>
          </a:p>
          <a:p>
            <a:pPr eaLnBrk="1" hangingPunct="1"/>
            <a:r>
              <a:rPr lang="en-US">
                <a:latin typeface="Calibri" charset="0"/>
              </a:rPr>
              <a:t>By taking the project, Disney will increase its value as a firm by $3,296 million.</a:t>
            </a:r>
          </a:p>
        </p:txBody>
      </p:sp>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IRR of this project</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IRR suggests..</a:t>
            </a:r>
          </a:p>
        </p:txBody>
      </p:sp>
      <p:sp>
        <p:nvSpPr>
          <p:cNvPr id="28057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project is a good one. Using time-weighted, incremental cash flows, this project provides a return of 12.60%. This is greater than the cost of capital of 8.46%.</a:t>
            </a:r>
          </a:p>
          <a:p>
            <a:pPr eaLnBrk="1" hangingPunct="1">
              <a:defRPr/>
            </a:pPr>
            <a:r>
              <a:rPr lang="en-US" dirty="0" smtClean="0"/>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defRPr/>
            </a:pPr>
            <a:r>
              <a:rPr lang="en-US" dirty="0" smtClean="0"/>
              <a:t>A project can have only one NPV, whereas it can have more than one IRR.</a:t>
            </a:r>
          </a:p>
          <a:p>
            <a:pPr lvl="1" eaLnBrk="1" hangingPunct="1">
              <a:defRPr/>
            </a:pPr>
            <a:r>
              <a:rPr lang="en-US" dirty="0" smtClean="0"/>
              <a:t>The NPV is a dollar surplus value, whereas the IRR is a percentage measure of return. The NPV is therefore likely to be larger for </a:t>
            </a:r>
            <a:r>
              <a:rPr lang="ja-JP" altLang="en-US" dirty="0" smtClean="0"/>
              <a:t>“</a:t>
            </a:r>
            <a:r>
              <a:rPr lang="en-US" altLang="ja-JP" dirty="0" smtClean="0"/>
              <a:t>large scale</a:t>
            </a:r>
            <a:r>
              <a:rPr lang="ja-JP" altLang="en-US" dirty="0" smtClean="0"/>
              <a:t>”</a:t>
            </a:r>
            <a:r>
              <a:rPr lang="en-US" altLang="ja-JP" dirty="0" smtClean="0"/>
              <a:t> projects, while the IRR is higher for </a:t>
            </a:r>
            <a:r>
              <a:rPr lang="ja-JP" altLang="en-US" dirty="0" smtClean="0"/>
              <a:t>“</a:t>
            </a:r>
            <a:r>
              <a:rPr lang="en-US" altLang="ja-JP" dirty="0" smtClean="0"/>
              <a:t>small-scale</a:t>
            </a:r>
            <a:r>
              <a:rPr lang="ja-JP" altLang="en-US" dirty="0" smtClean="0"/>
              <a:t>”</a:t>
            </a:r>
            <a:r>
              <a:rPr lang="en-US" altLang="ja-JP" dirty="0" smtClean="0"/>
              <a:t> projects.</a:t>
            </a:r>
          </a:p>
          <a:p>
            <a:pPr lvl="1" eaLnBrk="1" hangingPunct="1">
              <a:defRPr/>
            </a:pPr>
            <a:r>
              <a:rPr lang="en-US" dirty="0" smtClean="0"/>
              <a:t>The NPV assumes that intermediate cash flows get reinvested at the </a:t>
            </a:r>
            <a:r>
              <a:rPr lang="ja-JP" altLang="en-US" dirty="0" smtClean="0"/>
              <a:t>“</a:t>
            </a:r>
            <a:r>
              <a:rPr lang="en-US" altLang="ja-JP" dirty="0" smtClean="0"/>
              <a:t>hurdle rate</a:t>
            </a:r>
            <a:r>
              <a:rPr lang="ja-JP" altLang="en-US" dirty="0" smtClean="0"/>
              <a:t>”</a:t>
            </a:r>
            <a:r>
              <a:rPr lang="en-US" altLang="ja-JP" dirty="0" smtClean="0"/>
              <a:t>, which is based upon what you can make on investments of comparable risk, while the IRR assumes that intermediate cash flows get reinvested at the </a:t>
            </a:r>
            <a:r>
              <a:rPr lang="ja-JP" altLang="en-US" dirty="0" smtClean="0"/>
              <a:t>“</a:t>
            </a:r>
            <a:r>
              <a:rPr lang="en-US" altLang="ja-JP" dirty="0" smtClean="0"/>
              <a:t>IRR</a:t>
            </a:r>
            <a:r>
              <a:rPr lang="ja-JP" altLang="en-US" dirty="0" smtClean="0"/>
              <a:t>”</a:t>
            </a:r>
            <a:r>
              <a:rPr lang="en-US" altLang="ja-JP" dirty="0" smtClean="0"/>
              <a:t>.</a:t>
            </a:r>
          </a:p>
          <a:p>
            <a:pPr eaLnBrk="1" hangingPunct="1">
              <a:defRPr/>
            </a:pPr>
            <a:endParaRPr lang="en-US" dirty="0"/>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Does the currency matter?</a:t>
            </a:r>
          </a:p>
        </p:txBody>
      </p:sp>
      <p:sp>
        <p:nvSpPr>
          <p:cNvPr id="31949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atin typeface="Calibri" charset="0"/>
              </a:rPr>
              <a:t>Yes</a:t>
            </a:r>
          </a:p>
          <a:p>
            <a:pPr marL="823913" lvl="1" indent="-457200" eaLnBrk="1" hangingPunct="1">
              <a:buFont typeface="Calibri" charset="0"/>
              <a:buAutoNum type="alphaLcPeriod"/>
            </a:pPr>
            <a:r>
              <a:rPr lang="en-US">
                <a:latin typeface="Calibri" charset="0"/>
              </a:rPr>
              <a:t>No</a:t>
            </a:r>
          </a:p>
        </p:txBody>
      </p:sp>
      <p:sp>
        <p:nvSpPr>
          <p:cNvPr id="319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Discount at $R cost of capital</a:t>
            </a:r>
          </a:p>
          <a:p>
            <a:pPr>
              <a:defRPr/>
            </a:pPr>
            <a:r>
              <a:rPr lang="en-US" sz="1600" dirty="0" smtClean="0">
                <a:solidFill>
                  <a:srgbClr val="000000"/>
                </a:solidFill>
              </a:rPr>
              <a:t>= (1.0846) (1.09/1.02) – 1 = 15.91% </a:t>
            </a:r>
          </a:p>
        </p:txBody>
      </p:sp>
      <p:sp>
        <p:nvSpPr>
          <p:cNvPr id="321540"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321542"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32154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67200"/>
        </p:xfrm>
        <a:graphic>
          <a:graphicData uri="http://schemas.openxmlformats.org/drawingml/2006/table">
            <a:tbl>
              <a:tblPr/>
              <a:tblGrid>
                <a:gridCol w="1530000"/>
                <a:gridCol w="1570800"/>
                <a:gridCol w="1550400"/>
                <a:gridCol w="1570800"/>
                <a:gridCol w="1550400"/>
              </a:tblGrid>
              <a:tr h="328246">
                <a:tc>
                  <a:txBody>
                    <a:bodyPr/>
                    <a:lstStyle/>
                    <a:p>
                      <a:pPr algn="ctr" fontAlgn="b"/>
                      <a:r>
                        <a:rPr lang="en-US" sz="1400" b="0" i="0" u="none" strike="noStrike" dirty="0">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Cashflow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Cashflow ($R)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Present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dirty="0">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-R$ 4,700.00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-R$ 4,700.00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dirty="0">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-R$ 2,511.27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-R$ 2,166.62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-R$ 859.03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-R$ 2,305.29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-R$ 1,715.95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-R$ 267.39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-R$ 766.82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-R$ 492.45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R$ 340.22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R$ 1,042.63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R$ 577.68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R$ 466.33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R$ 1,527.21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R$ 730.03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R$ 516.42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R$ 1,807.31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R$ 745.36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R$ 555.08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R$ 3.74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R$ 2,075.89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R$ 738.63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R$ 614.95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R$ 4.00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R$ 2,457.65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R$ 754.45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R$ 681.46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R$ 4.27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R$ 2,910.36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R$ 770.81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R$ 11,989.85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R$ 4.56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R$ 54,719.84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R$ 12,503.50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246">
                <a:tc>
                  <a:txBody>
                    <a:bodyPr/>
                    <a:lstStyle/>
                    <a:p>
                      <a:pPr algn="ctr" fontAlgn="b"/>
                      <a:r>
                        <a:rPr lang="en-US" sz="14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Geneva"/>
                        </a:rPr>
                        <a:t>R$ 7,745.43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Title 1"/>
          <p:cNvSpPr>
            <a:spLocks noGrp="1"/>
          </p:cNvSpPr>
          <p:nvPr>
            <p:ph type="title"/>
          </p:nvPr>
        </p:nvSpPr>
        <p:spPr>
          <a:xfrm>
            <a:off x="612775" y="228600"/>
            <a:ext cx="8153400" cy="990600"/>
          </a:xfrm>
        </p:spPr>
        <p:txBody>
          <a:bodyPr/>
          <a:lstStyle/>
          <a:p>
            <a:pPr eaLnBrk="1" hangingPunct="1"/>
            <a:r>
              <a:rPr lang="en-US">
                <a:latin typeface="Calibri" charset="0"/>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Title 1"/>
          <p:cNvSpPr>
            <a:spLocks noGrp="1"/>
          </p:cNvSpPr>
          <p:nvPr>
            <p:ph type="title"/>
          </p:nvPr>
        </p:nvSpPr>
        <p:spPr>
          <a:xfrm>
            <a:off x="612775" y="228600"/>
            <a:ext cx="8153400" cy="990600"/>
          </a:xfrm>
        </p:spPr>
        <p:txBody>
          <a:bodyPr/>
          <a:lstStyle/>
          <a:p>
            <a:pPr eaLnBrk="1" hangingPunct="1"/>
            <a:r>
              <a:rPr lang="en-US">
                <a:latin typeface="Calibri" charset="0"/>
              </a:rPr>
              <a:t>One simplistic solution: See how quickly you can get your money back…</a:t>
            </a:r>
          </a:p>
        </p:txBody>
      </p:sp>
      <p:sp>
        <p:nvSpPr>
          <p:cNvPr id="325634"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If your biggest fear is losing the billions that you invested in the project, one simple measure that you can compute is the number of years it will take you to get your money back. </a:t>
            </a:r>
          </a:p>
        </p:txBody>
      </p:sp>
      <p:sp>
        <p:nvSpPr>
          <p:cNvPr id="325635"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Payback = 10.3 years</a:t>
            </a:r>
          </a:p>
        </p:txBody>
      </p:sp>
      <p:cxnSp>
        <p:nvCxnSpPr>
          <p:cNvPr id="325636" name="Straight Arrow Connector 6"/>
          <p:cNvCxnSpPr>
            <a:cxnSpLocks noChangeShapeType="1"/>
            <a:stCxn id="325635"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325637"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Discounted Payback = 16.8 years</a:t>
            </a:r>
          </a:p>
        </p:txBody>
      </p:sp>
      <p:sp>
        <p:nvSpPr>
          <p:cNvPr id="3256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NPV, IRR and accounting returns for an investment will change as we change the values that we use for different variables. </a:t>
            </a:r>
          </a:p>
          <a:p>
            <a:pPr eaLnBrk="1" hangingPunct="1">
              <a:defRPr/>
            </a:pPr>
            <a:r>
              <a:rPr lang="en-US" dirty="0" smtClean="0"/>
              <a:t>One way of analyzing uncertainty is to check to see how sensitive the decision measure (NPV, IRR..) is to changes in key assumptions. While this has become easier and easier to do over time, there are caveats that we would offer.</a:t>
            </a:r>
          </a:p>
          <a:p>
            <a:pPr eaLnBrk="1" hangingPunct="1">
              <a:defRPr/>
            </a:pPr>
            <a:r>
              <a:rPr lang="en-US" u="sng" dirty="0" smtClean="0"/>
              <a:t>Caveat 1</a:t>
            </a:r>
            <a:r>
              <a:rPr lang="en-US" dirty="0" smtClean="0"/>
              <a:t>: When analyzing the effects of changing a variable, we often hold all else constant. In the real world, variables move together.</a:t>
            </a:r>
          </a:p>
          <a:p>
            <a:pPr eaLnBrk="1" hangingPunct="1">
              <a:defRPr/>
            </a:pPr>
            <a:r>
              <a:rPr lang="en-US" u="sng" dirty="0" smtClean="0"/>
              <a:t>Caveat 2</a:t>
            </a:r>
            <a:r>
              <a:rPr lang="en-US" dirty="0" smtClean="0"/>
              <a:t>: The objective in sensitivity analysis is that we make better decisions, not churn out more tables and numbers.</a:t>
            </a:r>
          </a:p>
          <a:p>
            <a:pPr lvl="1" eaLnBrk="1" hangingPunct="1">
              <a:defRPr/>
            </a:pPr>
            <a:r>
              <a:rPr lang="en-US" dirty="0" smtClean="0"/>
              <a:t>Corollary 1: Less is more. Not everything is worth varying…</a:t>
            </a:r>
          </a:p>
          <a:p>
            <a:pPr lvl="1" eaLnBrk="1" hangingPunct="1">
              <a:defRPr/>
            </a:pPr>
            <a:r>
              <a:rPr lang="en-US" dirty="0" smtClean="0"/>
              <a:t>Corollary 2: A picture is worth a thousand numbers (and tables).</a:t>
            </a:r>
            <a:endParaRPr lang="en-US" dirty="0"/>
          </a:p>
        </p:txBody>
      </p:sp>
      <p:sp>
        <p:nvSpPr>
          <p:cNvPr id="3276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here is a really good picture…</a:t>
            </a:r>
          </a:p>
        </p:txBody>
      </p:sp>
      <p:pic>
        <p:nvPicPr>
          <p:cNvPr id="32973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3297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p:cNvSpPr>
            <a:spLocks noGrp="1"/>
          </p:cNvSpPr>
          <p:nvPr>
            <p:ph type="title"/>
          </p:nvPr>
        </p:nvSpPr>
        <p:spPr>
          <a:xfrm>
            <a:off x="612775" y="228600"/>
            <a:ext cx="8153400" cy="990600"/>
          </a:xfrm>
        </p:spPr>
        <p:txBody>
          <a:bodyPr/>
          <a:lstStyle/>
          <a:p>
            <a:pPr eaLnBrk="1" hangingPunct="1"/>
            <a:r>
              <a:rPr lang="en-US">
                <a:latin typeface="Calibri" charset="0"/>
              </a:rPr>
              <a:t>The final step up: Incorporate probabilistic estimates.. Rather than expected values..</a:t>
            </a:r>
          </a:p>
        </p:txBody>
      </p:sp>
      <p:sp>
        <p:nvSpPr>
          <p:cNvPr id="331778"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Actual Revenues as % of Forecasted Revenues (Base case = 100%)</a:t>
            </a:r>
          </a:p>
        </p:txBody>
      </p:sp>
      <p:sp>
        <p:nvSpPr>
          <p:cNvPr id="331779"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Operating Expenses at Parks as % of Revenues (Base Case = 60%)</a:t>
            </a:r>
          </a:p>
        </p:txBody>
      </p:sp>
      <p:sp>
        <p:nvSpPr>
          <p:cNvPr id="331780"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Country Risk Premium (Base Case = 3% (Brazil))</a:t>
            </a:r>
          </a:p>
        </p:txBody>
      </p:sp>
      <p:sp>
        <p:nvSpPr>
          <p:cNvPr id="3317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3178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1783"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331784"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le 1"/>
          <p:cNvSpPr>
            <a:spLocks noGrp="1"/>
          </p:cNvSpPr>
          <p:nvPr>
            <p:ph type="title"/>
          </p:nvPr>
        </p:nvSpPr>
        <p:spPr>
          <a:xfrm>
            <a:off x="612775" y="228600"/>
            <a:ext cx="8153400" cy="990600"/>
          </a:xfrm>
        </p:spPr>
        <p:txBody>
          <a:bodyPr/>
          <a:lstStyle/>
          <a:p>
            <a:pPr eaLnBrk="1" hangingPunct="1"/>
            <a:r>
              <a:rPr lang="en-US">
                <a:latin typeface="Calibri" charset="0"/>
              </a:rPr>
              <a:t>The resulting simulation…</a:t>
            </a:r>
          </a:p>
        </p:txBody>
      </p:sp>
      <p:sp>
        <p:nvSpPr>
          <p:cNvPr id="333826"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Average = $3.40 billion</a:t>
            </a:r>
          </a:p>
          <a:p>
            <a:r>
              <a:rPr lang="en-US" sz="1600"/>
              <a:t>Median = $3.28 billion</a:t>
            </a:r>
          </a:p>
          <a:p>
            <a:endParaRPr lang="en-US"/>
          </a:p>
        </p:txBody>
      </p:sp>
      <p:sp>
        <p:nvSpPr>
          <p:cNvPr id="333827"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NPV ranges from -$1 billion to +$8.5 billion. NPV is negative 12% of the time.</a:t>
            </a:r>
          </a:p>
        </p:txBody>
      </p:sp>
      <p:sp>
        <p:nvSpPr>
          <p:cNvPr id="33382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3382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r>
              <a:rPr lang="en-US">
                <a:latin typeface="Calibri" charset="0"/>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3358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3792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Most projects considered by any business create side costs and benefits for that business. </a:t>
            </a:r>
          </a:p>
          <a:p>
            <a:pPr lvl="1" eaLnBrk="1" hangingPunct="1">
              <a:defRPr/>
            </a:pPr>
            <a:r>
              <a:rPr lang="en-US" dirty="0" smtClean="0"/>
              <a:t>The side costs include the costs created by the use of resources that the business already owns (opportunity costs) and lost revenues for other projects that the firm may have. </a:t>
            </a:r>
          </a:p>
          <a:p>
            <a:pPr lvl="1" eaLnBrk="1" hangingPunct="1">
              <a:defRPr/>
            </a:pPr>
            <a:r>
              <a:rPr lang="en-US" dirty="0" smtClean="0"/>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defRPr/>
            </a:pPr>
            <a:r>
              <a:rPr lang="en-US" dirty="0" smtClean="0"/>
              <a:t>The returns on a project should incorporate these costs and benefits.</a:t>
            </a:r>
            <a:endParaRPr lang="en-US" dirty="0"/>
          </a:p>
        </p:txBody>
      </p:sp>
      <p:sp>
        <p:nvSpPr>
          <p:cNvPr id="339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342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4201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defRPr/>
            </a:pPr>
            <a:r>
              <a:rPr lang="ja-JP" altLang="en-US" smtClean="0"/>
              <a:t>“</a:t>
            </a:r>
            <a:r>
              <a:rPr lang="en-US" altLang="ja-JP" smtClean="0"/>
              <a:t>Neither a borrower nor a lender be</a:t>
            </a:r>
            <a:r>
              <a:rPr lang="ja-JP" altLang="en-US" smtClean="0"/>
              <a:t>”</a:t>
            </a:r>
            <a:endParaRPr lang="en-US" altLang="ja-JP" smtClean="0"/>
          </a:p>
          <a:p>
            <a:pPr eaLnBrk="1" hangingPunct="1">
              <a:defRPr/>
            </a:pPr>
            <a:r>
              <a:rPr lang="en-US" smtClean="0"/>
              <a:t>Someone who obviously hated this part of corporate finance</a:t>
            </a:r>
            <a:endParaRPr lang="en-US"/>
          </a:p>
        </p:txBody>
      </p:sp>
      <p:sp>
        <p:nvSpPr>
          <p:cNvPr id="34406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346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4611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Title 1"/>
          <p:cNvSpPr>
            <a:spLocks noGrp="1"/>
          </p:cNvSpPr>
          <p:nvPr>
            <p:ph type="title"/>
          </p:nvPr>
        </p:nvSpPr>
        <p:spPr>
          <a:xfrm>
            <a:off x="612775" y="228600"/>
            <a:ext cx="8153400" cy="990600"/>
          </a:xfrm>
        </p:spPr>
        <p:txBody>
          <a:bodyPr/>
          <a:lstStyle/>
          <a:p>
            <a:pPr eaLnBrk="1" hangingPunct="1"/>
            <a:r>
              <a:rPr lang="en-US">
                <a:latin typeface="Calibri" charset="0"/>
              </a:rPr>
              <a:t>Debt or Equity: The Continuum</a:t>
            </a:r>
          </a:p>
        </p:txBody>
      </p:sp>
      <p:sp>
        <p:nvSpPr>
          <p:cNvPr id="307202"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marL="0" indent="0" eaLnBrk="1" hangingPunct="1">
              <a:buFont typeface="Wingdings" charset="0"/>
              <a:buNone/>
              <a:defRPr/>
            </a:pPr>
            <a:endParaRPr lang="en-US" dirty="0" smtClean="0"/>
          </a:p>
          <a:p>
            <a:pPr marL="0" indent="0" eaLnBrk="1" hangingPunct="1">
              <a:buFont typeface="Wingdings" charset="0"/>
              <a:buNone/>
              <a:defRPr/>
            </a:pPr>
            <a:endParaRPr lang="en-US" dirty="0" smtClean="0"/>
          </a:p>
          <a:p>
            <a:pPr eaLnBrk="1" hangingPunct="1">
              <a:defRPr/>
            </a:pPr>
            <a:endParaRPr lang="en-US" sz="2400" dirty="0" smtClean="0"/>
          </a:p>
          <a:p>
            <a:pPr eaLnBrk="1" hangingPunct="1">
              <a:defRPr/>
            </a:pPr>
            <a:r>
              <a:rPr lang="en-US" sz="2400" dirty="0" smtClean="0"/>
              <a:t>The simplest measure of how much debt and equity a firm is using currently is to look at the proportion of debt in the total financing. This ratio is called the debt to capital ratio:</a:t>
            </a:r>
          </a:p>
          <a:p>
            <a:pPr eaLnBrk="1" hangingPunct="1">
              <a:defRPr/>
            </a:pPr>
            <a:r>
              <a:rPr lang="en-US" sz="2400" dirty="0" smtClean="0"/>
              <a:t>	Debt to Capital Ratio = Debt / (Debt + Equity)</a:t>
            </a:r>
          </a:p>
          <a:p>
            <a:pPr eaLnBrk="1" hangingPunct="1">
              <a:defRPr/>
            </a:pPr>
            <a:r>
              <a:rPr lang="en-US" sz="2400" dirty="0" smtClean="0"/>
              <a:t>In general, this ratio should be computed using market values for both debt and equity, and include all debt.</a:t>
            </a:r>
            <a:endParaRPr lang="en-US" sz="2400" dirty="0"/>
          </a:p>
        </p:txBody>
      </p:sp>
      <p:graphicFrame>
        <p:nvGraphicFramePr>
          <p:cNvPr id="348163" name="Object 2"/>
          <p:cNvGraphicFramePr>
            <a:graphicFrameLocks noChangeAspect="1"/>
          </p:cNvGraphicFramePr>
          <p:nvPr/>
        </p:nvGraphicFramePr>
        <p:xfrm>
          <a:off x="1676400" y="1600200"/>
          <a:ext cx="6483350" cy="2641600"/>
        </p:xfrm>
        <a:graphic>
          <a:graphicData uri="http://schemas.openxmlformats.org/presentationml/2006/ole">
            <mc:AlternateContent xmlns:mc="http://schemas.openxmlformats.org/markup-compatibility/2006">
              <mc:Choice xmlns:v="urn:schemas-microsoft-com:vml" Requires="v">
                <p:oleObj spid="_x0000_s348165" name="Document" r:id="rId4" imgW="21942857" imgH="8939683" progId="Word.Document.12">
                  <p:link updateAutomatic="1"/>
                </p:oleObj>
              </mc:Choice>
              <mc:Fallback>
                <p:oleObj name="Document" r:id="rId4" imgW="21942857" imgH="893968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600200"/>
                        <a:ext cx="648335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81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Title 1"/>
          <p:cNvSpPr>
            <a:spLocks noGrp="1"/>
          </p:cNvSpPr>
          <p:nvPr>
            <p:ph type="title"/>
          </p:nvPr>
        </p:nvSpPr>
        <p:spPr>
          <a:xfrm>
            <a:off x="612775" y="228600"/>
            <a:ext cx="8153400" cy="990600"/>
          </a:xfrm>
        </p:spPr>
        <p:txBody>
          <a:bodyPr/>
          <a:lstStyle/>
          <a:p>
            <a:pPr eaLnBrk="1" hangingPunct="1"/>
            <a:r>
              <a:rPr lang="en-US">
                <a:latin typeface="Calibri" charset="0"/>
              </a:rPr>
              <a:t>Assessing the existing financing choices: Disney, Vale, Tata Motors &amp; Baidu</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50212" name="Document" r:id="rId5" imgW="5625893" imgH="4267043" progId="Word.Document.12">
                  <p:embed/>
                </p:oleObj>
              </mc:Choice>
              <mc:Fallback>
                <p:oleObj name="Document" r:id="rId5" imgW="5625893" imgH="426704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249238"/>
            <a:ext cx="7670800" cy="636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5225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Title 1"/>
          <p:cNvSpPr>
            <a:spLocks noGrp="1"/>
          </p:cNvSpPr>
          <p:nvPr>
            <p:ph type="title"/>
          </p:nvPr>
        </p:nvSpPr>
        <p:spPr>
          <a:xfrm>
            <a:off x="612775" y="228600"/>
            <a:ext cx="8153400" cy="990600"/>
          </a:xfrm>
        </p:spPr>
        <p:txBody>
          <a:bodyPr/>
          <a:lstStyle/>
          <a:p>
            <a:pPr eaLnBrk="1" hangingPunct="1"/>
            <a:r>
              <a:rPr lang="en-US">
                <a:latin typeface="Calibri" charset="0"/>
              </a:rPr>
              <a:t>Debt: Summarizing the trade off</a:t>
            </a:r>
          </a:p>
        </p:txBody>
      </p:sp>
      <p:pic>
        <p:nvPicPr>
          <p:cNvPr id="35430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Title 1"/>
          <p:cNvSpPr>
            <a:spLocks noGrp="1"/>
          </p:cNvSpPr>
          <p:nvPr>
            <p:ph type="title"/>
          </p:nvPr>
        </p:nvSpPr>
        <p:spPr>
          <a:xfrm>
            <a:off x="612775" y="228600"/>
            <a:ext cx="8153400" cy="990600"/>
          </a:xfrm>
        </p:spPr>
        <p:txBody>
          <a:bodyPr/>
          <a:lstStyle/>
          <a:p>
            <a:pPr eaLnBrk="1" hangingPunct="1"/>
            <a:r>
              <a:rPr lang="en-US">
                <a:latin typeface="Calibri" charset="0"/>
              </a:rPr>
              <a:t>The Trade off for Disney, Vale, Tata Motors and Baidu</a:t>
            </a:r>
          </a:p>
        </p:txBody>
      </p:sp>
      <p:sp>
        <p:nvSpPr>
          <p:cNvPr id="356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fontScale="85000" lnSpcReduction="20000"/>
          </a:bodyPr>
          <a:lstStyle/>
          <a:p>
            <a:pPr>
              <a:defRPr/>
            </a:pPr>
            <a:fld id="{4C88E355-28E6-944D-A4D8-9A2496369767}" type="slidenum">
              <a:rPr lang="en-US"/>
              <a:pPr>
                <a:defRPr/>
              </a:pPr>
              <a:t>167</a:t>
            </a:fld>
            <a:endParaRPr lang="en-US" dirty="0"/>
          </a:p>
        </p:txBody>
      </p:sp>
      <p:graphicFrame>
        <p:nvGraphicFramePr>
          <p:cNvPr id="35635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56357" name="Document" r:id="rId5" imgW="8369300" imgH="5435600" progId="Word.Document.12">
                  <p:embed/>
                </p:oleObj>
              </mc:Choice>
              <mc:Fallback>
                <p:oleObj name="Document" r:id="rId5" imgW="8369300" imgH="54356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Application Test: Would you expect your firm to gain or lose from using debt?</a:t>
            </a:r>
          </a:p>
        </p:txBody>
      </p:sp>
      <p:sp>
        <p:nvSpPr>
          <p:cNvPr id="35840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Consider, for your firm,</a:t>
            </a:r>
          </a:p>
          <a:p>
            <a:pPr lvl="1" eaLnBrk="1" hangingPunct="1"/>
            <a:r>
              <a:rPr lang="en-US">
                <a:latin typeface="Calibri" charset="0"/>
              </a:rPr>
              <a:t>The potential tax benefits of borrowing</a:t>
            </a:r>
          </a:p>
          <a:p>
            <a:pPr lvl="1" eaLnBrk="1" hangingPunct="1"/>
            <a:r>
              <a:rPr lang="en-US">
                <a:latin typeface="Calibri" charset="0"/>
              </a:rPr>
              <a:t>The benefits of using debt as a disciplinary mechanism</a:t>
            </a:r>
          </a:p>
          <a:p>
            <a:pPr lvl="1" eaLnBrk="1" hangingPunct="1"/>
            <a:r>
              <a:rPr lang="en-US">
                <a:latin typeface="Calibri" charset="0"/>
              </a:rPr>
              <a:t>The potential for expected bankruptcy costs</a:t>
            </a:r>
          </a:p>
          <a:p>
            <a:pPr lvl="1" eaLnBrk="1" hangingPunct="1"/>
            <a:r>
              <a:rPr lang="en-US">
                <a:latin typeface="Calibri" charset="0"/>
              </a:rPr>
              <a:t>The potential for agency costs</a:t>
            </a:r>
          </a:p>
          <a:p>
            <a:pPr lvl="1" eaLnBrk="1" hangingPunct="1"/>
            <a:r>
              <a:rPr lang="en-US">
                <a:latin typeface="Calibri" charset="0"/>
              </a:rPr>
              <a:t>The need for financial flexibility</a:t>
            </a:r>
          </a:p>
          <a:p>
            <a:pPr eaLnBrk="1" hangingPunct="1"/>
            <a:r>
              <a:rPr lang="en-US">
                <a:latin typeface="Calibri" charset="0"/>
              </a:rPr>
              <a:t>Would you expect your firm to have a high debt ratio or a low debt ratio?</a:t>
            </a:r>
          </a:p>
          <a:p>
            <a:pPr eaLnBrk="1" hangingPunct="1"/>
            <a:r>
              <a:rPr lang="en-US">
                <a:latin typeface="Calibri" charset="0"/>
              </a:rPr>
              <a:t>Does the firm</a:t>
            </a:r>
            <a:r>
              <a:rPr lang="ja-JP" altLang="en-US">
                <a:latin typeface="Calibri" charset="0"/>
              </a:rPr>
              <a:t>’</a:t>
            </a:r>
            <a:r>
              <a:rPr lang="en-US" altLang="ja-JP">
                <a:latin typeface="Calibri" charset="0"/>
              </a:rPr>
              <a:t>s current debt ratio meet your expectations?</a:t>
            </a:r>
          </a:p>
          <a:p>
            <a:pPr lvl="1" eaLnBrk="1" hangingPunct="1"/>
            <a:endParaRPr lang="en-US">
              <a:latin typeface="Calibri" charset="0"/>
            </a:endParaRP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Hypothetical Scenario</a:t>
            </a:r>
          </a:p>
        </p:txBody>
      </p:sp>
      <p:sp>
        <p:nvSpPr>
          <p:cNvPr id="36045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0"/>
              <a:buNone/>
            </a:pPr>
            <a:r>
              <a:rPr lang="en-US">
                <a:latin typeface="Calibri" charset="0"/>
              </a:rPr>
              <a:t>Assume that you live in a world where</a:t>
            </a:r>
          </a:p>
          <a:p>
            <a:pPr marL="320675" lvl="1" indent="0" eaLnBrk="1" hangingPunct="1">
              <a:buFont typeface="Wingdings 2" charset="0"/>
              <a:buNone/>
            </a:pPr>
            <a:r>
              <a:rPr lang="en-US">
                <a:latin typeface="Calibri" charset="0"/>
              </a:rPr>
              <a:t>(a) There are no taxes</a:t>
            </a:r>
          </a:p>
          <a:p>
            <a:pPr marL="320675" lvl="1" indent="0" eaLnBrk="1" hangingPunct="1">
              <a:buFont typeface="Wingdings 2" charset="0"/>
              <a:buNone/>
            </a:pPr>
            <a:r>
              <a:rPr lang="en-US">
                <a:latin typeface="Calibri" charset="0"/>
              </a:rPr>
              <a:t>(b) Managers have stockholder interests at heart and do what</a:t>
            </a:r>
            <a:r>
              <a:rPr lang="ja-JP" altLang="en-US">
                <a:latin typeface="Calibri" charset="0"/>
              </a:rPr>
              <a:t>’</a:t>
            </a:r>
            <a:r>
              <a:rPr lang="en-US" altLang="ja-JP">
                <a:latin typeface="Calibri" charset="0"/>
              </a:rPr>
              <a:t>s best for stockholders.</a:t>
            </a:r>
          </a:p>
          <a:p>
            <a:pPr marL="320675" lvl="1" indent="0" eaLnBrk="1" hangingPunct="1">
              <a:buFont typeface="Wingdings 2" charset="0"/>
              <a:buNone/>
            </a:pPr>
            <a:r>
              <a:rPr lang="en-US">
                <a:latin typeface="Calibri" charset="0"/>
              </a:rPr>
              <a:t>(c) No firm ever goes bankrupt</a:t>
            </a:r>
          </a:p>
          <a:p>
            <a:pPr marL="320675" lvl="1" indent="0" eaLnBrk="1" hangingPunct="1">
              <a:buFont typeface="Wingdings 2" charset="0"/>
              <a:buNone/>
            </a:pPr>
            <a:r>
              <a:rPr lang="en-US">
                <a:latin typeface="Calibri" charset="0"/>
              </a:rPr>
              <a:t>(d) Equity investors are honest with lenders; there is no subterfuge or attempt to find loopholes in loan agreements.</a:t>
            </a:r>
          </a:p>
          <a:p>
            <a:pPr marL="320675" lvl="1" indent="0" eaLnBrk="1" hangingPunct="1">
              <a:buFont typeface="Wingdings 2" charset="0"/>
              <a:buNone/>
            </a:pPr>
            <a:r>
              <a:rPr lang="en-US">
                <a:latin typeface="Calibri" charset="0"/>
              </a:rPr>
              <a:t>(e) Firms know their future financing needs with certainty</a:t>
            </a:r>
          </a:p>
          <a:p>
            <a:pPr marL="320675" lvl="1" indent="0" eaLnBrk="1" hangingPunct="1">
              <a:buFont typeface="Wingdings 2" charset="0"/>
              <a:buNone/>
            </a:pPr>
            <a:endParaRPr lang="en-US">
              <a:latin typeface="Calibri" charset="0"/>
            </a:endParaRPr>
          </a:p>
        </p:txBody>
      </p:sp>
      <p:graphicFrame>
        <p:nvGraphicFramePr>
          <p:cNvPr id="4" name="Table 3"/>
          <p:cNvGraphicFramePr>
            <a:graphicFrameLocks noGrp="1"/>
          </p:cNvGraphicFramePr>
          <p:nvPr/>
        </p:nvGraphicFramePr>
        <p:xfrm>
          <a:off x="1676400" y="5257800"/>
          <a:ext cx="6096000" cy="1482725"/>
        </p:xfrm>
        <a:graphic>
          <a:graphicData uri="http://schemas.openxmlformats.org/drawingml/2006/table">
            <a:tbl>
              <a:tblPr firstRow="1" bandRow="1">
                <a:tableStyleId>{5C22544A-7EE6-4342-B048-85BDC9FD1C3A}</a:tableStyleId>
              </a:tblPr>
              <a:tblGrid>
                <a:gridCol w="3048000"/>
                <a:gridCol w="3048000"/>
              </a:tblGrid>
              <a:tr h="370681">
                <a:tc>
                  <a:txBody>
                    <a:bodyPr/>
                    <a:lstStyle/>
                    <a:p>
                      <a:r>
                        <a:rPr lang="en-US" sz="1800" dirty="0" smtClean="0"/>
                        <a:t>Benefits of debt</a:t>
                      </a:r>
                      <a:endParaRPr lang="en-US" sz="1800" dirty="0"/>
                    </a:p>
                  </a:txBody>
                  <a:tcPr marT="45700" marB="45700"/>
                </a:tc>
                <a:tc>
                  <a:txBody>
                    <a:bodyPr/>
                    <a:lstStyle/>
                    <a:p>
                      <a:r>
                        <a:rPr lang="en-US" sz="1800" dirty="0" smtClean="0"/>
                        <a:t>Costs</a:t>
                      </a:r>
                      <a:r>
                        <a:rPr lang="en-US" sz="1800" baseline="0" dirty="0" smtClean="0"/>
                        <a:t> of debt</a:t>
                      </a:r>
                      <a:endParaRPr lang="en-US" sz="1800" dirty="0"/>
                    </a:p>
                  </a:txBody>
                  <a:tcPr marT="45700" marB="45700"/>
                </a:tc>
              </a:tr>
              <a:tr h="370681">
                <a:tc>
                  <a:txBody>
                    <a:bodyPr/>
                    <a:lstStyle/>
                    <a:p>
                      <a:r>
                        <a:rPr lang="en-US" sz="1800" dirty="0" smtClean="0"/>
                        <a:t>Tax benefits</a:t>
                      </a:r>
                      <a:endParaRPr lang="en-US" sz="1800" dirty="0"/>
                    </a:p>
                  </a:txBody>
                  <a:tcPr marT="45700" marB="45700"/>
                </a:tc>
                <a:tc>
                  <a:txBody>
                    <a:bodyPr/>
                    <a:lstStyle/>
                    <a:p>
                      <a:r>
                        <a:rPr lang="en-US" sz="1800" dirty="0" smtClean="0"/>
                        <a:t>Expected</a:t>
                      </a:r>
                      <a:r>
                        <a:rPr lang="en-US" sz="1800" baseline="0" dirty="0" smtClean="0"/>
                        <a:t> Bankruptcy Cost</a:t>
                      </a:r>
                      <a:endParaRPr lang="en-US" sz="1800" dirty="0"/>
                    </a:p>
                  </a:txBody>
                  <a:tcPr marT="45700" marB="45700"/>
                </a:tc>
              </a:tr>
              <a:tr h="370681">
                <a:tc>
                  <a:txBody>
                    <a:bodyPr/>
                    <a:lstStyle/>
                    <a:p>
                      <a:r>
                        <a:rPr lang="en-US" sz="1800" dirty="0" smtClean="0"/>
                        <a:t>Added Discipline</a:t>
                      </a:r>
                      <a:endParaRPr lang="en-US" sz="1800" dirty="0"/>
                    </a:p>
                  </a:txBody>
                  <a:tcPr marT="45700" marB="45700"/>
                </a:tc>
                <a:tc>
                  <a:txBody>
                    <a:bodyPr/>
                    <a:lstStyle/>
                    <a:p>
                      <a:r>
                        <a:rPr lang="en-US" sz="1800" dirty="0" smtClean="0"/>
                        <a:t>Agency</a:t>
                      </a:r>
                      <a:r>
                        <a:rPr lang="en-US" sz="1800" baseline="0" dirty="0" smtClean="0"/>
                        <a:t> Costs</a:t>
                      </a:r>
                      <a:endParaRPr lang="en-US" sz="1800" dirty="0"/>
                    </a:p>
                  </a:txBody>
                  <a:tcPr marT="45700" marB="45700"/>
                </a:tc>
              </a:tr>
              <a:tr h="370681">
                <a:tc>
                  <a:txBody>
                    <a:bodyPr/>
                    <a:lstStyle/>
                    <a:p>
                      <a:endParaRPr lang="en-US" sz="1800"/>
                    </a:p>
                  </a:txBody>
                  <a:tcPr marT="45700" marB="45700"/>
                </a:tc>
                <a:tc>
                  <a:txBody>
                    <a:bodyPr/>
                    <a:lstStyle/>
                    <a:p>
                      <a:r>
                        <a:rPr lang="en-US" sz="1800" dirty="0" smtClean="0"/>
                        <a:t>Need for financial flexibility</a:t>
                      </a:r>
                      <a:endParaRPr lang="en-US" sz="1800" dirty="0"/>
                    </a:p>
                  </a:txBody>
                  <a:tcPr marT="45700" marB="45700"/>
                </a:tc>
              </a:tr>
            </a:tbl>
          </a:graphicData>
        </a:graphic>
      </p:graphicFrame>
      <p:sp>
        <p:nvSpPr>
          <p:cNvPr id="3604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Miller-Modigliani Theorem</a:t>
            </a:r>
          </a:p>
        </p:txBody>
      </p:sp>
      <p:sp>
        <p:nvSpPr>
          <p:cNvPr id="36249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In an environment, where there are no taxes, default risk or agency costs, capital structure is irrelevant. </a:t>
            </a:r>
          </a:p>
          <a:p>
            <a:pPr eaLnBrk="1" hangingPunct="1"/>
            <a:r>
              <a:rPr lang="en-US">
                <a:latin typeface="Calibri" charset="0"/>
              </a:rPr>
              <a:t>In this world,</a:t>
            </a:r>
          </a:p>
          <a:p>
            <a:pPr lvl="1" eaLnBrk="1" hangingPunct="1"/>
            <a:r>
              <a:rPr lang="en-US">
                <a:latin typeface="Calibri" charset="0"/>
              </a:rPr>
              <a:t>Leverage is irrelevant. A firm's value will be determined by its project cash flows.</a:t>
            </a:r>
          </a:p>
          <a:p>
            <a:pPr lvl="1" eaLnBrk="1" hangingPunct="1"/>
            <a:r>
              <a:rPr lang="en-US">
                <a:latin typeface="Calibri" charset="0"/>
              </a:rPr>
              <a:t>The cost of capital of the firm will not change with leverage. As a firm increases its leverage, the cost of equity will increase just enough to offset any gains to the leverage</a:t>
            </a:r>
          </a:p>
          <a:p>
            <a:pPr eaLnBrk="1" hangingPunct="1"/>
            <a:endParaRPr lang="en-US">
              <a:latin typeface="Calibri" charset="0"/>
            </a:endParaRPr>
          </a:p>
        </p:txBody>
      </p:sp>
      <p:sp>
        <p:nvSpPr>
          <p:cNvPr id="3624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Pathways to the Optimal</a:t>
            </a:r>
          </a:p>
        </p:txBody>
      </p:sp>
      <p:sp>
        <p:nvSpPr>
          <p:cNvPr id="364546" name="Rectangle 3"/>
          <p:cNvSpPr>
            <a:spLocks noGrp="1" noChangeArrowheads="1"/>
          </p:cNvSpPr>
          <p:nvPr>
            <p:ph sz="quarter" idx="1"/>
          </p:nvPr>
        </p:nvSpPr>
        <p:spPr>
          <a:xfrm>
            <a:off x="612775" y="1600200"/>
            <a:ext cx="8153400" cy="4495800"/>
          </a:xfrm>
        </p:spPr>
        <p:txBody>
          <a:bodyPr/>
          <a:lstStyle/>
          <a:p>
            <a:pPr eaLnBrk="1" hangingPunct="1"/>
            <a:r>
              <a:rPr lang="en-US" u="sng">
                <a:latin typeface="Calibri" charset="0"/>
              </a:rPr>
              <a:t>The Cost of Capital Approach</a:t>
            </a:r>
            <a:r>
              <a:rPr lang="en-US">
                <a:latin typeface="Calibri" charset="0"/>
              </a:rPr>
              <a:t>: The optimal debt ratio is the one that minimizes the cost of capital for a firm.</a:t>
            </a:r>
          </a:p>
          <a:p>
            <a:pPr eaLnBrk="1" hangingPunct="1"/>
            <a:r>
              <a:rPr lang="en-US" u="sng">
                <a:latin typeface="Calibri" charset="0"/>
              </a:rPr>
              <a:t>The Sector Approach</a:t>
            </a:r>
            <a:r>
              <a:rPr lang="en-US">
                <a:latin typeface="Calibri" charset="0"/>
              </a:rPr>
              <a:t>: The optimal debt ratio is the one that brings the firm closes to its peer group in terms of financing mix.</a:t>
            </a:r>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Cost of Capital Approach</a:t>
            </a:r>
          </a:p>
        </p:txBody>
      </p:sp>
      <p:sp>
        <p:nvSpPr>
          <p:cNvPr id="36659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Value of a Firm = Present Value of Cash Flows to the Firm, discounted back at the cost of capital.</a:t>
            </a:r>
          </a:p>
          <a:p>
            <a:pPr eaLnBrk="1" hangingPunct="1"/>
            <a:r>
              <a:rPr lang="en-US">
                <a:latin typeface="Calibri" charset="0"/>
              </a:rPr>
              <a:t>If the cash flows to the firm are held constant, and the cost of capital is minimized, the value of the firm will be maximized.</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Applying Cost of Capital Approach: The Textbook Example</a:t>
            </a:r>
          </a:p>
        </p:txBody>
      </p:sp>
      <p:pic>
        <p:nvPicPr>
          <p:cNvPr id="36864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6864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68645"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4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U-shaped Cost of Capital Graph…</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7069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beta for Disney</a:t>
            </a:r>
            <a:r>
              <a:rPr lang="ja-JP" altLang="en-US" dirty="0" smtClean="0"/>
              <a:t>’</a:t>
            </a:r>
            <a:r>
              <a:rPr lang="en-US" altLang="ja-JP" dirty="0" smtClean="0"/>
              <a:t>s stock in November 2013 was 1.0013. The T. bond rate at that time was 2.75%. Using an estimated equity risk premium of 5.76%, we estimated the cost of equity for Disney to be 8.52%:</a:t>
            </a:r>
          </a:p>
          <a:p>
            <a:pPr marL="0" indent="0" eaLnBrk="1" hangingPunct="1">
              <a:buFont typeface="Wingdings" charset="0"/>
              <a:buNone/>
              <a:defRPr/>
            </a:pPr>
            <a:r>
              <a:rPr lang="en-US" dirty="0" smtClean="0"/>
              <a:t>	Cost of Equity = </a:t>
            </a:r>
            <a:r>
              <a:rPr lang="en-US" dirty="0"/>
              <a:t>2.75% + 1.0013(5.76%) = 8.52% </a:t>
            </a:r>
            <a:endParaRPr lang="en-US" dirty="0" smtClean="0"/>
          </a:p>
          <a:p>
            <a:pPr eaLnBrk="1" hangingPunct="1">
              <a:defRPr/>
            </a:pPr>
            <a:r>
              <a:rPr lang="en-US" dirty="0" smtClean="0"/>
              <a:t>Disney</a:t>
            </a:r>
            <a:r>
              <a:rPr lang="ja-JP" altLang="en-US" dirty="0" smtClean="0"/>
              <a:t>’</a:t>
            </a:r>
            <a:r>
              <a:rPr lang="en-US" altLang="ja-JP" dirty="0" smtClean="0"/>
              <a:t>s bond rating in May 2009 was A, and based on this rating, the estimated pretax cost of debt for Disney is 3.75%. Using a marginal tax rate of 36.1, the after-tax cost of debt for Disney is 2.40%.</a:t>
            </a:r>
          </a:p>
          <a:p>
            <a:pPr marL="0" indent="0" eaLnBrk="1" hangingPunct="1">
              <a:buFont typeface="Wingdings" charset="0"/>
              <a:buNone/>
              <a:defRPr/>
            </a:pPr>
            <a:r>
              <a:rPr lang="en-US" dirty="0" smtClean="0"/>
              <a:t>	After-Tax Cost of Debt 	= 3.75% (1 – 0.361) = 2.40%</a:t>
            </a:r>
          </a:p>
          <a:p>
            <a:pPr eaLnBrk="1" hangingPunct="1">
              <a:defRPr/>
            </a:pPr>
            <a:r>
              <a:rPr lang="en-US" dirty="0" smtClean="0"/>
              <a:t>The cost of capital was calculated using these costs and the weights based on market values of equity (121,878) and debt (15.961):</a:t>
            </a:r>
          </a:p>
          <a:p>
            <a:pPr marL="0" indent="0" eaLnBrk="1" hangingPunct="1">
              <a:buFont typeface="Wingdings" charset="0"/>
              <a:buNone/>
              <a:defRPr/>
            </a:pPr>
            <a:r>
              <a:rPr lang="en-US" dirty="0" smtClean="0"/>
              <a:t>	Cost of capital = </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7274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72741"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defRPr/>
            </a:pPr>
            <a:r>
              <a:rPr lang="en-US" dirty="0" smtClean="0"/>
              <a:t>Equity will become riskier -&gt; Beta will increase -&gt; Cost of Equity will increase.</a:t>
            </a:r>
          </a:p>
          <a:p>
            <a:pPr lvl="1" eaLnBrk="1" hangingPunct="1">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defRPr/>
            </a:pPr>
            <a:r>
              <a:rPr lang="en-US" dirty="0" smtClean="0"/>
              <a:t>Default risk will go up and bond ratings will go down as debt goes up -&gt; Cost of Debt will increase.</a:t>
            </a:r>
          </a:p>
          <a:p>
            <a:pPr lvl="1" eaLnBrk="1" hangingPunct="1">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74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p:cNvSpPr>
            <a:spLocks noGrp="1"/>
          </p:cNvSpPr>
          <p:nvPr>
            <p:ph type="title"/>
          </p:nvPr>
        </p:nvSpPr>
        <p:spPr>
          <a:xfrm>
            <a:off x="612775" y="228600"/>
            <a:ext cx="8153400" cy="990600"/>
          </a:xfrm>
        </p:spPr>
        <p:txBody>
          <a:bodyPr/>
          <a:lstStyle/>
          <a:p>
            <a:pPr eaLnBrk="1" hangingPunct="1"/>
            <a:r>
              <a:rPr lang="en-US">
                <a:latin typeface="Calibri" charset="0"/>
              </a:rPr>
              <a:t>Laying the groundwork:</a:t>
            </a:r>
            <a:br>
              <a:rPr lang="en-US">
                <a:latin typeface="Calibri" charset="0"/>
              </a:rPr>
            </a:br>
            <a:r>
              <a:rPr lang="en-US">
                <a:latin typeface="Calibri" charset="0"/>
              </a:rPr>
              <a:t>1. Estimate the unlevered beta for the firm</a:t>
            </a:r>
          </a:p>
        </p:txBody>
      </p:sp>
      <p:sp>
        <p:nvSpPr>
          <p:cNvPr id="376834" name="Content Placeholder 2"/>
          <p:cNvSpPr>
            <a:spLocks noGrp="1"/>
          </p:cNvSpPr>
          <p:nvPr>
            <p:ph sz="quarter" idx="1"/>
          </p:nvPr>
        </p:nvSpPr>
        <p:spPr>
          <a:xfrm>
            <a:off x="612775" y="1600200"/>
            <a:ext cx="8153400" cy="4495800"/>
          </a:xfrm>
        </p:spPr>
        <p:txBody>
          <a:bodyPr/>
          <a:lstStyle/>
          <a:p>
            <a:pPr eaLnBrk="1" hangingPunct="1"/>
            <a:r>
              <a:rPr lang="en-US" sz="2000">
                <a:latin typeface="Calibri" charset="0"/>
              </a:rPr>
              <a:t>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charset="0"/>
              <a:buNone/>
            </a:pPr>
            <a:r>
              <a:rPr lang="en-US" sz="2000">
                <a:latin typeface="Calibri" charset="0"/>
              </a:rPr>
              <a:t>	Unlevered beta = </a:t>
            </a:r>
            <a:r>
              <a:rPr lang="en-US">
                <a:latin typeface="Calibri" charset="0"/>
              </a:rPr>
              <a:t>= </a:t>
            </a:r>
            <a:r>
              <a:rPr lang="en-US" sz="2000">
                <a:latin typeface="Calibri" charset="0"/>
              </a:rPr>
              <a:t>1.25 / (1 + (1 - 0.361)(0.1944))= 1.1119</a:t>
            </a:r>
          </a:p>
          <a:p>
            <a:pPr eaLnBrk="1" hangingPunct="1"/>
            <a:r>
              <a:rPr lang="en-US" sz="2000">
                <a:latin typeface="Calibri" charset="0"/>
              </a:rPr>
              <a:t>Alternatively, we can back to the source and estimate it from the betas of the businesses.</a:t>
            </a:r>
          </a:p>
          <a:p>
            <a:pPr eaLnBrk="1" hangingPunct="1"/>
            <a:endParaRPr lang="en-US">
              <a:latin typeface="Calibri" charset="0"/>
            </a:endParaRPr>
          </a:p>
        </p:txBody>
      </p:sp>
      <p:sp>
        <p:nvSpPr>
          <p:cNvPr id="376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p:cNvGraphicFramePr>
          <p:nvPr/>
        </p:nvGraphicFramePr>
        <p:xfrm>
          <a:off x="609600" y="3810000"/>
          <a:ext cx="8001000" cy="2362200"/>
        </p:xfrm>
        <a:graphic>
          <a:graphicData uri="http://schemas.openxmlformats.org/drawingml/2006/table">
            <a:tbl>
              <a:tblPr/>
              <a:tblGrid>
                <a:gridCol w="1447800"/>
                <a:gridCol w="1017297"/>
                <a:gridCol w="915607"/>
                <a:gridCol w="915607"/>
                <a:gridCol w="915607"/>
                <a:gridCol w="915607"/>
                <a:gridCol w="957866"/>
                <a:gridCol w="915607"/>
              </a:tblGrid>
              <a:tr h="532389">
                <a:tc>
                  <a:txBody>
                    <a:bodyPr/>
                    <a:lstStyle/>
                    <a:p>
                      <a:pPr algn="ctr" fontAlgn="b"/>
                      <a:r>
                        <a:rPr lang="en-US" sz="1400" b="0" i="1" u="none" strike="noStrike" dirty="0">
                          <a:solidFill>
                            <a:srgbClr val="000000"/>
                          </a:solidFill>
                          <a:effectLst/>
                          <a:latin typeface="Calibri"/>
                        </a:rPr>
                        <a:t>Business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Revenues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EV/Sales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 of Disney</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Proportion</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dirty="0">
                          <a:solidFill>
                            <a:srgbClr val="000000"/>
                          </a:solidFill>
                          <a:effectLst/>
                          <a:latin typeface="Calibri"/>
                        </a:rPr>
                        <a:t>Media Networks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$20,356</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$66,580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$66,579.81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dirty="0">
                          <a:solidFill>
                            <a:srgbClr val="000000"/>
                          </a:solidFill>
                          <a:effectLst/>
                          <a:latin typeface="Calibri"/>
                        </a:rPr>
                        <a:t>Parks &amp; Resorts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$14,087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$45,682.80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33.81%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39420">
                <a:tc>
                  <a:txBody>
                    <a:bodyPr/>
                    <a:lstStyle/>
                    <a:p>
                      <a:pPr algn="l" fontAlgn="b"/>
                      <a:r>
                        <a:rPr lang="en-US" sz="1400" b="0" i="0" u="none" strike="noStrike" dirty="0">
                          <a:solidFill>
                            <a:srgbClr val="000000"/>
                          </a:solidFill>
                          <a:effectLst/>
                          <a:latin typeface="Calibri"/>
                        </a:rPr>
                        <a:t>Studio Entertainment</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$5,979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13.49%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$18,234.27</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13.49%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3293">
                <a:tc>
                  <a:txBody>
                    <a:bodyPr/>
                    <a:lstStyle/>
                    <a:p>
                      <a:pPr algn="l" fontAlgn="b"/>
                      <a:r>
                        <a:rPr lang="en-US" sz="1400" b="0" i="0" u="none" strike="noStrike">
                          <a:solidFill>
                            <a:srgbClr val="000000"/>
                          </a:solidFill>
                          <a:effectLst/>
                          <a:latin typeface="Calibri"/>
                        </a:rPr>
                        <a:t>Consumer Products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$3,555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0.83</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2.18%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$2,951.50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2.18%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3940">
                <a:tc>
                  <a:txBody>
                    <a:bodyPr/>
                    <a:lstStyle/>
                    <a:p>
                      <a:pPr algn="l" fontAlgn="b"/>
                      <a:r>
                        <a:rPr lang="en-US" sz="1400" b="0" i="0" u="none" strike="noStrike">
                          <a:solidFill>
                            <a:srgbClr val="000000"/>
                          </a:solidFill>
                          <a:effectLst/>
                          <a:latin typeface="Calibri"/>
                        </a:rPr>
                        <a:t>Interactive</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1.58</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$1,683.72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1.25%</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6572">
                <a:tc>
                  <a:txBody>
                    <a:bodyPr/>
                    <a:lstStyle/>
                    <a:p>
                      <a:pPr algn="l" fontAlgn="b"/>
                      <a:r>
                        <a:rPr lang="en-US" sz="1400" b="1" i="0" u="none" strike="noStrike" dirty="0">
                          <a:solidFill>
                            <a:srgbClr val="000000"/>
                          </a:solidFill>
                          <a:effectLst/>
                          <a:latin typeface="Calibri"/>
                        </a:rPr>
                        <a:t>Disney Operations</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$45,041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endParaRPr lang="en-US" sz="1400" b="1" i="0" u="none" strike="noStrike" dirty="0">
                        <a:solidFill>
                          <a:srgbClr val="000000"/>
                        </a:solidFill>
                        <a:effectLst/>
                        <a:latin typeface="Calibri"/>
                      </a:endParaRP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$135,132</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100.00%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libri"/>
                        </a:rPr>
                        <a:t>0.9239</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$135,132.11</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libri"/>
                        </a:rPr>
                        <a:t>100.00%</a:t>
                      </a:r>
                    </a:p>
                  </a:txBody>
                  <a:tcPr marL="12700" marR="12700" marT="1270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Title 1"/>
          <p:cNvSpPr>
            <a:spLocks noGrp="1"/>
          </p:cNvSpPr>
          <p:nvPr>
            <p:ph type="title"/>
          </p:nvPr>
        </p:nvSpPr>
        <p:spPr>
          <a:xfrm>
            <a:off x="612775" y="228600"/>
            <a:ext cx="8153400" cy="990600"/>
          </a:xfrm>
        </p:spPr>
        <p:txBody>
          <a:bodyPr/>
          <a:lstStyle/>
          <a:p>
            <a:pPr eaLnBrk="1" hangingPunct="1"/>
            <a:r>
              <a:rPr lang="en-US">
                <a:latin typeface="Calibri" charset="0"/>
              </a:rPr>
              <a:t>2. Get Disney</a:t>
            </a:r>
            <a:r>
              <a:rPr lang="ja-JP" altLang="en-US">
                <a:latin typeface="Calibri" charset="0"/>
              </a:rPr>
              <a:t>’</a:t>
            </a:r>
            <a:r>
              <a:rPr lang="en-US" altLang="ja-JP">
                <a:latin typeface="Calibri" charset="0"/>
              </a:rPr>
              <a:t>s current financials…</a:t>
            </a:r>
            <a:endParaRPr lang="en-US">
              <a:latin typeface="Calibri" charset="0"/>
            </a:endParaRPr>
          </a:p>
        </p:txBody>
      </p:sp>
      <p:sp>
        <p:nvSpPr>
          <p:cNvPr id="3788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78883"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Title 1"/>
          <p:cNvSpPr>
            <a:spLocks noGrp="1"/>
          </p:cNvSpPr>
          <p:nvPr>
            <p:ph type="title"/>
          </p:nvPr>
        </p:nvSpPr>
        <p:spPr>
          <a:xfrm>
            <a:off x="612775" y="228600"/>
            <a:ext cx="8153400" cy="990600"/>
          </a:xfrm>
        </p:spPr>
        <p:txBody>
          <a:bodyPr/>
          <a:lstStyle/>
          <a:p>
            <a:pPr eaLnBrk="1" hangingPunct="1"/>
            <a:r>
              <a:rPr lang="en-US">
                <a:latin typeface="Calibri" charset="0"/>
              </a:rPr>
              <a:t>I. Cost of Equity</a:t>
            </a:r>
          </a:p>
        </p:txBody>
      </p:sp>
      <p:sp>
        <p:nvSpPr>
          <p:cNvPr id="380930"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Levered Beta = 0.9239 (1 + (1- .361) (D/E))</a:t>
            </a:r>
          </a:p>
          <a:p>
            <a:r>
              <a:rPr lang="en-US" sz="1600"/>
              <a:t>Cost of equity = 2.75% + Levered beta * 5.76%</a:t>
            </a:r>
          </a:p>
        </p:txBody>
      </p:sp>
      <p:sp>
        <p:nvSpPr>
          <p:cNvPr id="380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80932"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80933" name="Document" r:id="rId5" imgW="5638592" imgH="2743099" progId="Word.Document.12">
                  <p:embed/>
                </p:oleObj>
              </mc:Choice>
              <mc:Fallback>
                <p:oleObj name="Document" r:id="rId5" imgW="5638592" imgH="2743099"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Cost of Debt</a:t>
            </a:r>
          </a:p>
        </p:txBody>
      </p:sp>
      <p:sp>
        <p:nvSpPr>
          <p:cNvPr id="339970"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Start with the market value of the firm = </a:t>
            </a:r>
            <a:r>
              <a:rPr lang="en-US" dirty="0"/>
              <a:t>= 121,878 + $15,961 = $137,839 million </a:t>
            </a:r>
            <a:endParaRPr lang="en-US" dirty="0" smtClean="0"/>
          </a:p>
          <a:p>
            <a:pPr marL="0" indent="0" eaLnBrk="1" hangingPunct="1">
              <a:buFont typeface="Wingdings" charset="0"/>
              <a:buNone/>
              <a:defRPr/>
            </a:pPr>
            <a:r>
              <a:rPr lang="en-US" dirty="0" smtClean="0"/>
              <a:t>D/(D+E)		0.00%	10.00%	Debt to capital</a:t>
            </a:r>
          </a:p>
          <a:p>
            <a:pPr marL="0" indent="0" eaLnBrk="1" hangingPunct="1">
              <a:buFont typeface="Wingdings" charset="0"/>
              <a:buNone/>
              <a:defRPr/>
            </a:pPr>
            <a:r>
              <a:rPr lang="en-US" dirty="0" smtClean="0"/>
              <a:t>D/E		0.00%	11.11%	D/E = 10/90 = .1111</a:t>
            </a:r>
          </a:p>
          <a:p>
            <a:pPr marL="0" indent="0" eaLnBrk="1" hangingPunct="1">
              <a:buFont typeface="Wingdings" charset="0"/>
              <a:buNone/>
              <a:defRPr/>
            </a:pPr>
            <a:r>
              <a:rPr lang="en-US" dirty="0" smtClean="0"/>
              <a:t>$ Debt		$0 	$13,784 	10% of $137,839</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EBITDA		$12,517	$12,517 	Same as 0% debt</a:t>
            </a:r>
          </a:p>
          <a:p>
            <a:pPr marL="0" indent="0" eaLnBrk="1" hangingPunct="1">
              <a:buFont typeface="Wingdings" charset="0"/>
              <a:buNone/>
              <a:defRPr/>
            </a:pPr>
            <a:r>
              <a:rPr lang="en-US" dirty="0" smtClean="0"/>
              <a:t>Depreciation	$</a:t>
            </a:r>
            <a:r>
              <a:rPr lang="en-US" dirty="0"/>
              <a:t> </a:t>
            </a:r>
            <a:r>
              <a:rPr lang="en-US" dirty="0" smtClean="0"/>
              <a:t> 2,485	$</a:t>
            </a:r>
            <a:r>
              <a:rPr lang="en-US" dirty="0"/>
              <a:t> </a:t>
            </a:r>
            <a:r>
              <a:rPr lang="en-US" dirty="0" smtClean="0"/>
              <a:t> 2,485 	Same as 0% debt</a:t>
            </a:r>
          </a:p>
          <a:p>
            <a:pPr marL="0" indent="0" eaLnBrk="1" hangingPunct="1">
              <a:buFont typeface="Wingdings" charset="0"/>
              <a:buNone/>
              <a:defRPr/>
            </a:pPr>
            <a:r>
              <a:rPr lang="en-US" dirty="0" smtClean="0"/>
              <a:t>EBIT		$10,032	$10,032 	Same as 0% debt</a:t>
            </a:r>
          </a:p>
          <a:p>
            <a:pPr marL="0" indent="0" eaLnBrk="1" hangingPunct="1">
              <a:buFont typeface="Wingdings" charset="0"/>
              <a:buNone/>
              <a:defRPr/>
            </a:pPr>
            <a:r>
              <a:rPr lang="en-US" dirty="0" smtClean="0"/>
              <a:t>Interest		$0 	$434 	Pre-tax cost of debt * $ Debt</a:t>
            </a:r>
          </a:p>
          <a:p>
            <a:pPr marL="0" indent="0" eaLnBrk="1" hangingPunct="1">
              <a:buFont typeface="Wingdings" charset="0"/>
              <a:buNone/>
              <a:defRPr/>
            </a:pPr>
            <a:r>
              <a:rPr lang="en-US" dirty="0" smtClean="0"/>
              <a:t> 	 	 </a:t>
            </a:r>
          </a:p>
          <a:p>
            <a:pPr marL="0" indent="0" eaLnBrk="1" hangingPunct="1">
              <a:buFont typeface="Wingdings" charset="0"/>
              <a:buNone/>
              <a:defRPr/>
            </a:pPr>
            <a:r>
              <a:rPr lang="en-US" dirty="0" smtClean="0"/>
              <a:t>Pre-tax Int. </a:t>
            </a:r>
            <a:r>
              <a:rPr lang="en-US" dirty="0" err="1" smtClean="0"/>
              <a:t>cov</a:t>
            </a:r>
            <a:r>
              <a:rPr lang="en-US" dirty="0" smtClean="0"/>
              <a:t>	∞	23.10	EBIT/ Interest Expenses</a:t>
            </a:r>
          </a:p>
          <a:p>
            <a:pPr marL="0" indent="0" eaLnBrk="1" hangingPunct="1">
              <a:buFont typeface="Wingdings" charset="0"/>
              <a:buNone/>
              <a:defRPr/>
            </a:pPr>
            <a:r>
              <a:rPr lang="en-US" dirty="0" smtClean="0"/>
              <a:t>Likely Rating	AAA	AAA	From Ratings table</a:t>
            </a:r>
          </a:p>
          <a:p>
            <a:pPr marL="0" indent="0" eaLnBrk="1" hangingPunct="1">
              <a:buFont typeface="Wingdings" charset="0"/>
              <a:buNone/>
              <a:defRPr/>
            </a:pPr>
            <a:r>
              <a:rPr lang="en-US" dirty="0" smtClean="0"/>
              <a:t>Pre-tax cost of debt	</a:t>
            </a:r>
            <a:r>
              <a:rPr lang="en-US" dirty="0"/>
              <a:t> </a:t>
            </a:r>
            <a:r>
              <a:rPr lang="en-US" dirty="0" smtClean="0"/>
              <a:t>3.15%	3.15%	Riskless Rate + Spread</a:t>
            </a: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Ratings Table</a:t>
            </a:r>
          </a:p>
        </p:txBody>
      </p:sp>
      <p:sp>
        <p:nvSpPr>
          <p:cNvPr id="385026" name="TextBox 5"/>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T.Bond rate =2.75%</a:t>
            </a:r>
          </a:p>
        </p:txBody>
      </p:sp>
      <p:sp>
        <p:nvSpPr>
          <p:cNvPr id="385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5259388" cy="4105275"/>
        </p:xfrm>
        <a:graphic>
          <a:graphicData uri="http://schemas.openxmlformats.org/drawingml/2006/table">
            <a:tbl>
              <a:tblPr/>
              <a:tblGrid>
                <a:gridCol w="2200005"/>
                <a:gridCol w="1031252"/>
                <a:gridCol w="893752"/>
                <a:gridCol w="1134378"/>
              </a:tblGrid>
              <a:tr h="256580">
                <a:tc>
                  <a:txBody>
                    <a:bodyPr/>
                    <a:lstStyle/>
                    <a:p>
                      <a:pPr algn="ctr" fontAlgn="ctr"/>
                      <a:r>
                        <a:rPr lang="en-US" sz="1600" b="0" i="1" u="none" strike="noStrike" dirty="0">
                          <a:solidFill>
                            <a:srgbClr val="000000"/>
                          </a:solidFill>
                          <a:effectLst/>
                          <a:latin typeface="Times"/>
                        </a:rPr>
                        <a:t>Interest coverage ratio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Rating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Spread is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1" u="none" strike="noStrike">
                          <a:solidFill>
                            <a:srgbClr val="000000"/>
                          </a:solidFill>
                          <a:effectLst/>
                          <a:latin typeface="Times"/>
                        </a:rPr>
                        <a:t>Interest rate</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&gt; 8.50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Aaa/AAA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0.40%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3.15%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6.5 – 8.5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Aa2/AA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0.70%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5.5 – 6.5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A1/A+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0.85%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3.60%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4.25 – 5.5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A2/A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3.75%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3 – 4.25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A3/A-</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1.30%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4.05%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2.5 -3</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Baa2/BBB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2.00%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2.25 –2.5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Ba1/BB+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3.00%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5.75%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2 – 2.25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Ba2/BB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4.00%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6.75%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1.75 -2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B1/B+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5.50%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8.25%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1.5 – 1.75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B2/B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6.50%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9.25%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1.25 -1.5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B3/B-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a:rPr>
                        <a:t>7.25%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0.8 -1.25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Lucida Grande"/>
                        </a:rPr>
                        <a:t>Caa/CCC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8.75%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11.50%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0.65 – 0.8</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Ca2/CC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9.50%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12.25%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0.2 – 0.65</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Lucida Grande"/>
                        </a:rPr>
                        <a:t>C2/C</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10.50%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13.25%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ctr"/>
                      <a:r>
                        <a:rPr lang="en-US" sz="1600" b="0" i="0" u="none" strike="noStrike">
                          <a:solidFill>
                            <a:srgbClr val="000000"/>
                          </a:solidFill>
                          <a:effectLst/>
                          <a:latin typeface="Times"/>
                        </a:rPr>
                        <a:t>&lt;0.2</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D2/D</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Times"/>
                        </a:rPr>
                        <a:t>12.00%</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14.75%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Test: Can you do the 30% level?</a:t>
            </a:r>
          </a:p>
        </p:txBody>
      </p:sp>
      <p:sp>
        <p:nvSpPr>
          <p:cNvPr id="3870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87075" name="Content Placeholder 8"/>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spid="_x0000_s387076" name="Document" r:id="rId5" imgW="5511800" imgH="2578100" progId="Word.Document.12">
                  <p:embed/>
                </p:oleObj>
              </mc:Choice>
              <mc:Fallback>
                <p:oleObj name="Document" r:id="rId5" imgW="5511800" imgH="2578100"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Bond Ratings, Cost of Debt and Debt Ratios</a:t>
            </a:r>
          </a:p>
        </p:txBody>
      </p:sp>
      <p:sp>
        <p:nvSpPr>
          <p:cNvPr id="3891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891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89124" name="Document" r:id="rId5" imgW="5625893" imgH="2527207" progId="Word.Document.12">
                  <p:embed/>
                </p:oleObj>
              </mc:Choice>
              <mc:Fallback>
                <p:oleObj name="Document" r:id="rId5" imgW="5625893" imgH="2527207"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Stated versus Effective Tax Rates</a:t>
            </a:r>
          </a:p>
        </p:txBody>
      </p:sp>
      <p:sp>
        <p:nvSpPr>
          <p:cNvPr id="34816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defRPr/>
            </a:pPr>
            <a:r>
              <a:rPr lang="en-US" dirty="0" smtClean="0"/>
              <a:t>At a 70% debt ratio, however, the interest expenses balloon to $11,096 million, which is greater than the EBIT of $10,032 million. We consider the tax benefit on the interest expenses up to this amount:</a:t>
            </a:r>
          </a:p>
          <a:p>
            <a:pPr lvl="1" eaLnBrk="1" hangingPunct="1">
              <a:defRPr/>
            </a:pPr>
            <a:r>
              <a:rPr lang="en-US" dirty="0" smtClean="0"/>
              <a:t>Maximum Tax Benefit = EBIT * Marginal Tax Rate = $10,032 million * 0.361 = $ 3,622 million</a:t>
            </a:r>
          </a:p>
          <a:p>
            <a:pPr lvl="1" eaLnBrk="1" hangingPunct="1">
              <a:defRPr/>
            </a:pPr>
            <a:r>
              <a:rPr lang="en-US" dirty="0" smtClean="0"/>
              <a:t>Adjusted Marginal Tax Rate = Maximum Tax Benefit/Interest Expenses = $3,622/$11,096 = 32.64% </a:t>
            </a:r>
            <a:endParaRPr lang="en-US" dirty="0"/>
          </a:p>
        </p:txBody>
      </p:sp>
      <p:sp>
        <p:nvSpPr>
          <p:cNvPr id="391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p:cNvSpPr>
            <a:spLocks noGrp="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cost of capital schedule…</a:t>
            </a:r>
            <a:endParaRPr lang="en-US">
              <a:latin typeface="Calibri" charset="0"/>
            </a:endParaRPr>
          </a:p>
        </p:txBody>
      </p:sp>
      <p:sp>
        <p:nvSpPr>
          <p:cNvPr id="3932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93219"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93220"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Cost of Capital Chart</a:t>
            </a:r>
          </a:p>
        </p:txBody>
      </p:sp>
      <p:sp>
        <p:nvSpPr>
          <p:cNvPr id="395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3952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Cost of Capital Chart: 1997</a:t>
            </a:r>
          </a:p>
        </p:txBody>
      </p:sp>
      <p:graphicFrame>
        <p:nvGraphicFramePr>
          <p:cNvPr id="397314" name="Object 2"/>
          <p:cNvGraphicFramePr>
            <a:graphicFrameLocks noGrp="1"/>
          </p:cNvGraphicFramePr>
          <p:nvPr>
            <p:ph sz="quarter" idx="1"/>
          </p:nvPr>
        </p:nvGraphicFramePr>
        <p:xfrm>
          <a:off x="1562100" y="1601788"/>
          <a:ext cx="6254750" cy="4492625"/>
        </p:xfrm>
        <a:graphic>
          <a:graphicData uri="http://schemas.openxmlformats.org/presentationml/2006/ole">
            <mc:AlternateContent xmlns:mc="http://schemas.openxmlformats.org/markup-compatibility/2006">
              <mc:Choice xmlns:v="urn:schemas-microsoft-com:vml" Requires="v">
                <p:oleObj spid="_x0000_s397316" r:id="rId5" imgW="6253979" imgH="4492381" progId="Excel.Chart.8">
                  <p:embed/>
                </p:oleObj>
              </mc:Choice>
              <mc:Fallback>
                <p:oleObj r:id="rId5" imgW="6253979" imgH="4492381" progId="Excel.Char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62100" y="1601788"/>
                        <a:ext cx="6254750"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7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Disney currently has $15.96 billion in debt. The optimal dollar debt (at 40%) is roughly $55.1 billion. Disney has excess debt capacity of 39.14 billion.</a:t>
            </a:r>
          </a:p>
          <a:p>
            <a:pPr eaLnBrk="1" hangingPunct="1">
              <a:defRPr/>
            </a:pPr>
            <a:r>
              <a:rPr lang="en-US" dirty="0" smtClean="0"/>
              <a:t>To move to its optimal and gain the increase in value, Disney should borrow $ 39.14 billion and buy back stock.</a:t>
            </a:r>
          </a:p>
          <a:p>
            <a:pPr eaLnBrk="1" hangingPunct="1">
              <a:defRPr/>
            </a:pPr>
            <a:r>
              <a:rPr lang="en-US" dirty="0" smtClean="0"/>
              <a:t>Given the magnitude of this decision, you should expect to answer three questions:</a:t>
            </a:r>
          </a:p>
          <a:p>
            <a:pPr lvl="1" eaLnBrk="1" hangingPunct="1">
              <a:defRPr/>
            </a:pPr>
            <a:r>
              <a:rPr lang="en-US" dirty="0" smtClean="0"/>
              <a:t>Why should we do it?</a:t>
            </a:r>
          </a:p>
          <a:p>
            <a:pPr lvl="1" eaLnBrk="1" hangingPunct="1">
              <a:defRPr/>
            </a:pPr>
            <a:r>
              <a:rPr lang="en-US" dirty="0" smtClean="0"/>
              <a:t>What if something goes wrong?</a:t>
            </a:r>
          </a:p>
          <a:p>
            <a:pPr lvl="1" eaLnBrk="1" hangingPunct="1">
              <a:defRPr/>
            </a:pPr>
            <a:r>
              <a:rPr lang="en-US" dirty="0" smtClean="0"/>
              <a:t>What if we don</a:t>
            </a:r>
            <a:r>
              <a:rPr lang="ja-JP" altLang="en-US" dirty="0" smtClean="0"/>
              <a:t>’</a:t>
            </a:r>
            <a:r>
              <a:rPr lang="en-US" altLang="ja-JP" dirty="0" smtClean="0"/>
              <a:t>t want (or cannot ) buy back stock and want to make investments with the additional debt capacity?</a:t>
            </a: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Why should we do it? </a:t>
            </a:r>
            <a:br>
              <a:rPr lang="en-US">
                <a:latin typeface="Calibri" charset="0"/>
              </a:rPr>
            </a:br>
            <a:r>
              <a:rPr lang="en-US">
                <a:latin typeface="Calibri" charset="0"/>
              </a:rPr>
              <a:t>Effect on Firm Value – Full Valuation</a:t>
            </a:r>
          </a:p>
        </p:txBody>
      </p:sp>
      <p:sp>
        <p:nvSpPr>
          <p:cNvPr id="358402" name="Rectangle 3"/>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smtClean="0"/>
              <a:t>Step 1: Estimate the cash flows to Disney as a firm</a:t>
            </a:r>
          </a:p>
          <a:p>
            <a:pPr marL="366713" lvl="1" indent="0" eaLnBrk="1" hangingPunct="1">
              <a:buFont typeface="Wingdings 2" charset="0"/>
              <a:buNone/>
              <a:defRPr/>
            </a:pPr>
            <a:r>
              <a:rPr lang="en-US" dirty="0" smtClean="0"/>
              <a:t>EBIT (1 – Tax Rate) = 10,032 (1 – 0.361) = 		$6,410 </a:t>
            </a:r>
          </a:p>
          <a:p>
            <a:pPr marL="366713" lvl="1" indent="0" eaLnBrk="1" hangingPunct="1">
              <a:buFont typeface="Wingdings 2" charset="0"/>
              <a:buNone/>
              <a:defRPr/>
            </a:pPr>
            <a:r>
              <a:rPr lang="en-US" dirty="0" smtClean="0"/>
              <a:t>+ Depreciation and amortization =		$2,485</a:t>
            </a:r>
          </a:p>
          <a:p>
            <a:pPr marL="366713" lvl="1" indent="0" eaLnBrk="1" hangingPunct="1">
              <a:buFont typeface="Wingdings 2" charset="0"/>
              <a:buNone/>
              <a:defRPr/>
            </a:pPr>
            <a:r>
              <a:rPr lang="en-US" dirty="0" smtClean="0"/>
              <a:t>– Capital expenditures =			$5,239</a:t>
            </a:r>
          </a:p>
          <a:p>
            <a:pPr marL="366713" lvl="1" indent="0" eaLnBrk="1" hangingPunct="1">
              <a:buFont typeface="Wingdings 2" charset="0"/>
              <a:buNone/>
              <a:defRPr/>
            </a:pPr>
            <a:r>
              <a:rPr lang="en-US" dirty="0" smtClean="0"/>
              <a:t>– Change in noncash working capital 		$0</a:t>
            </a:r>
          </a:p>
          <a:p>
            <a:pPr marL="366713" lvl="1" indent="0" eaLnBrk="1" hangingPunct="1">
              <a:buFont typeface="Wingdings 2" charset="0"/>
              <a:buNone/>
              <a:defRPr/>
            </a:pPr>
            <a:r>
              <a:rPr lang="en-US" dirty="0" smtClean="0"/>
              <a:t>Free cash flow to the firm =			$3,657 </a:t>
            </a:r>
          </a:p>
          <a:p>
            <a:pPr eaLnBrk="1" hangingPunct="1">
              <a:defRPr/>
            </a:pPr>
            <a:r>
              <a:rPr lang="en-US" dirty="0" smtClean="0"/>
              <a:t>Step 2: Back out the implied growth rate in the current market value</a:t>
            </a:r>
          </a:p>
          <a:p>
            <a:pPr marL="366713" lvl="1" indent="0" eaLnBrk="1" hangingPunct="1">
              <a:buFont typeface="Wingdings 2" charset="0"/>
              <a:buNone/>
              <a:defRPr/>
            </a:pPr>
            <a:r>
              <a:rPr lang="en-US" dirty="0" smtClean="0"/>
              <a:t>Current enterprise value = $121,878 + </a:t>
            </a:r>
            <a:r>
              <a:rPr lang="en-US" smtClean="0"/>
              <a:t>15,961 - </a:t>
            </a:r>
            <a:r>
              <a:rPr lang="en-US" dirty="0" smtClean="0"/>
              <a:t>3,931 = 133,908</a:t>
            </a:r>
          </a:p>
          <a:p>
            <a:pPr marL="320675" lvl="1" indent="0" eaLnBrk="1" hangingPunct="1">
              <a:buFont typeface="Wingdings 2" charset="0"/>
              <a:buNone/>
              <a:defRPr/>
            </a:pPr>
            <a:r>
              <a:rPr lang="en-US" dirty="0" smtClean="0"/>
              <a:t>Value of firm = $ 133,908 = </a:t>
            </a:r>
          </a:p>
          <a:p>
            <a:pPr marL="0" indent="0" eaLnBrk="1" hangingPunct="1">
              <a:buFont typeface="Wingdings" charset="0"/>
              <a:buNone/>
              <a:defRPr/>
            </a:pPr>
            <a:r>
              <a:rPr lang="en-US" dirty="0" smtClean="0"/>
              <a:t>	</a:t>
            </a:r>
          </a:p>
          <a:p>
            <a:pPr marL="320675" lvl="1" indent="0" eaLnBrk="1" hangingPunct="1">
              <a:buFont typeface="Wingdings 2" charset="0"/>
              <a:buNone/>
              <a:defRPr/>
            </a:pPr>
            <a:r>
              <a:rPr lang="en-US" dirty="0" smtClean="0"/>
              <a:t>Growth rate = (Firm Value * Cost of Capital – CF to Firm)/(Firm Value + CF to Firm)</a:t>
            </a:r>
          </a:p>
          <a:p>
            <a:pPr marL="366713" lvl="1" indent="0" eaLnBrk="1" hangingPunct="1">
              <a:buFont typeface="Wingdings 2" charset="0"/>
              <a:buNone/>
              <a:defRPr/>
            </a:pPr>
            <a:r>
              <a:rPr lang="en-US" dirty="0" smtClean="0"/>
              <a:t>		</a:t>
            </a:r>
            <a:r>
              <a:rPr lang="en-US" dirty="0"/>
              <a:t>= (133,908* 0.0781 – 3,657)/(133,908+ 3,657) = 0.0494 or 4.94% </a:t>
            </a:r>
            <a:endParaRPr lang="en-US" dirty="0" smtClean="0"/>
          </a:p>
          <a:p>
            <a:pPr eaLnBrk="1" hangingPunct="1">
              <a:defRPr/>
            </a:pPr>
            <a:r>
              <a:rPr lang="en-US" dirty="0" smtClean="0"/>
              <a:t>Step 3: Revalue the firm with the new cost of capital</a:t>
            </a:r>
          </a:p>
          <a:p>
            <a:pPr lvl="1" eaLnBrk="1" hangingPunct="1">
              <a:defRPr/>
            </a:pPr>
            <a:r>
              <a:rPr lang="en-US" dirty="0" smtClean="0"/>
              <a:t>Firm value =</a:t>
            </a:r>
          </a:p>
          <a:p>
            <a:pPr lvl="1" eaLnBrk="1" hangingPunct="1">
              <a:defRPr/>
            </a:pPr>
            <a:endParaRPr lang="en-US" dirty="0" smtClean="0"/>
          </a:p>
          <a:p>
            <a:pPr lvl="1" eaLnBrk="1" hangingPunct="1">
              <a:defRPr/>
            </a:pPr>
            <a:r>
              <a:rPr lang="en-US" dirty="0" smtClean="0"/>
              <a:t>The firm value increases by $39,028 million </a:t>
            </a:r>
            <a:r>
              <a:rPr lang="en-US" dirty="0"/>
              <a:t> </a:t>
            </a:r>
            <a:r>
              <a:rPr lang="en-US" dirty="0" smtClean="0"/>
              <a:t>= $172,935 - $133,908</a:t>
            </a:r>
          </a:p>
        </p:txBody>
      </p:sp>
      <p:graphicFrame>
        <p:nvGraphicFramePr>
          <p:cNvPr id="401411" name="Object 2"/>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spid="_x0000_s401414" name="Equation" r:id="rId5" imgW="2095500" imgH="431800" progId="Equation.3">
                  <p:embed/>
                </p:oleObj>
              </mc:Choice>
              <mc:Fallback>
                <p:oleObj name="Equation" r:id="rId5" imgW="2095500" imgH="4318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412" name="Object 3"/>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spid="_x0000_s401415" name="Equation" r:id="rId8" imgW="3568700" imgH="431800" progId="Equation.3">
                  <p:embed/>
                </p:oleObj>
              </mc:Choice>
              <mc:Fallback>
                <p:oleObj name="Equation" r:id="rId8" imgW="3568700" imgH="43180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141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Title 1"/>
          <p:cNvSpPr>
            <a:spLocks noGrp="1"/>
          </p:cNvSpPr>
          <p:nvPr>
            <p:ph type="title"/>
          </p:nvPr>
        </p:nvSpPr>
        <p:spPr>
          <a:xfrm>
            <a:off x="612775" y="228600"/>
            <a:ext cx="8153400" cy="990600"/>
          </a:xfrm>
        </p:spPr>
        <p:txBody>
          <a:bodyPr/>
          <a:lstStyle/>
          <a:p>
            <a:pPr eaLnBrk="1" hangingPunct="1"/>
            <a:r>
              <a:rPr lang="en-US">
                <a:latin typeface="Calibri" charset="0"/>
              </a:rPr>
              <a:t>Effect on Value: Incremental approach</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defRPr/>
            </a:pPr>
            <a:r>
              <a:rPr lang="en-US" sz="2000" dirty="0" smtClean="0"/>
              <a:t>In this approach, we start with the current market value and isolate the effect of changing the capital structure on the cash flow and the resulting value.</a:t>
            </a:r>
          </a:p>
          <a:p>
            <a:pPr marL="366713" lvl="1" indent="0" eaLnBrk="1" hangingPunct="1">
              <a:buFont typeface="Wingdings 2" charset="0"/>
              <a:buNone/>
              <a:defRPr/>
            </a:pPr>
            <a:r>
              <a:rPr lang="en-US" sz="1600" dirty="0" smtClean="0"/>
              <a:t>Enterprise Value before the change = $133,908 million</a:t>
            </a:r>
          </a:p>
          <a:p>
            <a:pPr marL="366713" lvl="1" indent="0">
              <a:buFont typeface="Wingdings 2" charset="0"/>
              <a:buNone/>
              <a:defRPr/>
            </a:pPr>
            <a:r>
              <a:rPr lang="en-US" sz="1600" dirty="0"/>
              <a:t>Cost of financing Disney at existing debt ratio = $ 133,908 * 0.0781 = $10,458 million</a:t>
            </a:r>
          </a:p>
          <a:p>
            <a:pPr marL="366713" lvl="1" indent="0">
              <a:buFont typeface="Wingdings 2" charset="0"/>
              <a:buNone/>
              <a:defRPr/>
            </a:pPr>
            <a:r>
              <a:rPr lang="en-US" sz="1600" dirty="0"/>
              <a:t>Cost of financing Disney at optimal debt ratio = $ 133,908 * </a:t>
            </a:r>
            <a:r>
              <a:rPr lang="en-US" sz="1600" dirty="0" smtClean="0"/>
              <a:t>0.0716 = </a:t>
            </a:r>
            <a:r>
              <a:rPr lang="en-US" sz="1600" dirty="0"/>
              <a:t>$ 9,592 million</a:t>
            </a:r>
          </a:p>
          <a:p>
            <a:pPr marL="366713" lvl="1" indent="0">
              <a:buFont typeface="Wingdings 2" charset="0"/>
              <a:buNone/>
              <a:defRPr/>
            </a:pPr>
            <a:r>
              <a:rPr lang="en-US" sz="1600" dirty="0"/>
              <a:t>Annual savings in cost of financing = $10,458 million – $9,592 million = $866 million</a:t>
            </a:r>
            <a:r>
              <a:rPr lang="en-US" sz="1600" dirty="0" smtClean="0"/>
              <a:t>  </a:t>
            </a:r>
          </a:p>
          <a:p>
            <a:pPr marL="366713" lvl="1" indent="0">
              <a:buFont typeface="Wingdings 2" charset="0"/>
              <a:buNone/>
              <a:defRPr/>
            </a:pPr>
            <a:endParaRPr lang="en-US" dirty="0"/>
          </a:p>
          <a:p>
            <a:pPr marL="0" indent="0">
              <a:buFont typeface="Wingdings" charset="0"/>
              <a:buNone/>
              <a:defRPr/>
            </a:pPr>
            <a:r>
              <a:rPr lang="en-US" sz="1600" dirty="0"/>
              <a:t>	</a:t>
            </a:r>
            <a:endParaRPr lang="en-US" sz="1600" dirty="0" smtClean="0"/>
          </a:p>
          <a:p>
            <a:pPr marL="320675" lvl="1" indent="0">
              <a:buFont typeface="Wingdings 2" charset="0"/>
              <a:buNone/>
              <a:defRPr/>
            </a:pPr>
            <a:r>
              <a:rPr lang="en-US" sz="1600" dirty="0" smtClean="0"/>
              <a:t>Enterprise </a:t>
            </a:r>
            <a:r>
              <a:rPr lang="en-US" sz="1600" dirty="0"/>
              <a:t>value after </a:t>
            </a:r>
            <a:r>
              <a:rPr lang="en-US" sz="1600" dirty="0" smtClean="0"/>
              <a:t>recapitalization</a:t>
            </a:r>
          </a:p>
          <a:p>
            <a:pPr marL="320675" lvl="1" indent="0">
              <a:buFont typeface="Wingdings 2" charset="0"/>
              <a:buNone/>
              <a:defRPr/>
            </a:pPr>
            <a:r>
              <a:rPr lang="en-US" sz="1600" dirty="0" smtClean="0"/>
              <a:t> </a:t>
            </a:r>
            <a:r>
              <a:rPr lang="en-US" sz="1600" dirty="0"/>
              <a:t>= Existing enterprise value + PV of </a:t>
            </a:r>
            <a:r>
              <a:rPr lang="en-US" sz="1600" dirty="0" smtClean="0"/>
              <a:t>Savings</a:t>
            </a:r>
            <a:r>
              <a:rPr lang="en-US" sz="1600" dirty="0"/>
              <a:t> </a:t>
            </a:r>
            <a:r>
              <a:rPr lang="en-US" sz="1600" dirty="0" smtClean="0"/>
              <a:t>= </a:t>
            </a:r>
            <a:r>
              <a:rPr lang="en-US" sz="1600" dirty="0"/>
              <a:t>$133,908 + $19,623 = $153,531 million</a:t>
            </a:r>
            <a:r>
              <a:rPr lang="en-US" sz="1600" dirty="0" smtClean="0"/>
              <a:t> </a:t>
            </a:r>
          </a:p>
          <a:p>
            <a:pPr marL="366713" lvl="1" indent="0">
              <a:buFont typeface="Wingdings 2" charset="0"/>
              <a:buNone/>
              <a:defRPr/>
            </a:pPr>
            <a:endParaRPr lang="en-US" dirty="0" smtClean="0"/>
          </a:p>
          <a:p>
            <a:pPr marL="320675" lvl="1" indent="0" eaLnBrk="1" hangingPunct="1">
              <a:buFont typeface="Wingdings 2" charset="0"/>
              <a:buNone/>
              <a:defRPr/>
            </a:pPr>
            <a:endParaRPr lang="en-US" dirty="0"/>
          </a:p>
          <a:p>
            <a:pPr marL="320675" lvl="1" indent="0" eaLnBrk="1" hangingPunct="1">
              <a:buFont typeface="Wingdings 2" charset="0"/>
              <a:buNone/>
              <a:defRPr/>
            </a:pPr>
            <a:endParaRPr lang="en-US" dirty="0" smtClean="0"/>
          </a:p>
          <a:p>
            <a:pPr lvl="1" eaLnBrk="1" hangingPunct="1">
              <a:defRPr/>
            </a:pPr>
            <a:endParaRPr lang="en-US" dirty="0" smtClean="0"/>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03460" name="Object 1"/>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spid="_x0000_s403461" name="Equation" r:id="rId5" imgW="5156200" imgH="431800" progId="Equation.3">
                  <p:embed/>
                </p:oleObj>
              </mc:Choice>
              <mc:Fallback>
                <p:oleObj name="Equation" r:id="rId5" imgW="5156200" imgH="431800"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Title 1"/>
          <p:cNvSpPr>
            <a:spLocks noGrp="1"/>
          </p:cNvSpPr>
          <p:nvPr>
            <p:ph type="title"/>
          </p:nvPr>
        </p:nvSpPr>
        <p:spPr>
          <a:xfrm>
            <a:off x="612775" y="228600"/>
            <a:ext cx="8153400" cy="990600"/>
          </a:xfrm>
        </p:spPr>
        <p:txBody>
          <a:bodyPr/>
          <a:lstStyle/>
          <a:p>
            <a:r>
              <a:rPr lang="en-US">
                <a:latin typeface="Calibri" charset="0"/>
              </a:rPr>
              <a:t>From firm value to value per share: The Rational Investor Solution</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Because </a:t>
            </a:r>
            <a:r>
              <a:rPr lang="en-US" dirty="0"/>
              <a:t>the increase in value accrues entirely to stockholders, we can estimate the increase in value per share by dividing by the </a:t>
            </a:r>
            <a:r>
              <a:rPr lang="en-US" u="sng" dirty="0"/>
              <a:t>total number of shares outstanding (1,800 million</a:t>
            </a:r>
            <a:r>
              <a:rPr lang="en-US" u="sng" dirty="0" smtClean="0"/>
              <a:t>)</a:t>
            </a:r>
            <a:r>
              <a:rPr lang="en-US" dirty="0"/>
              <a:t>.</a:t>
            </a:r>
          </a:p>
          <a:p>
            <a:pPr lvl="1">
              <a:defRPr/>
            </a:pPr>
            <a:r>
              <a:rPr lang="en-US" dirty="0"/>
              <a:t>Increase in Value per Share = $19,623/1800 = $ 10.90</a:t>
            </a:r>
          </a:p>
          <a:p>
            <a:pPr lvl="1">
              <a:defRPr/>
            </a:pPr>
            <a:r>
              <a:rPr lang="en-US" dirty="0"/>
              <a:t>New Stock Price = $67.71 + $10.90= $78.61</a:t>
            </a:r>
            <a:r>
              <a:rPr lang="en-US" dirty="0" smtClean="0"/>
              <a:t> </a:t>
            </a:r>
          </a:p>
          <a:p>
            <a:pPr>
              <a:defRPr/>
            </a:pPr>
            <a:r>
              <a:rPr lang="en-US" dirty="0"/>
              <a:t>I</a:t>
            </a:r>
            <a:r>
              <a:rPr lang="en-US" dirty="0" smtClean="0"/>
              <a:t>mplicit </a:t>
            </a:r>
            <a:r>
              <a:rPr lang="en-US" dirty="0"/>
              <a:t>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4055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Title 1"/>
          <p:cNvSpPr>
            <a:spLocks noGrp="1"/>
          </p:cNvSpPr>
          <p:nvPr>
            <p:ph type="title"/>
          </p:nvPr>
        </p:nvSpPr>
        <p:spPr>
          <a:xfrm>
            <a:off x="612775" y="228600"/>
            <a:ext cx="8153400" cy="990600"/>
          </a:xfrm>
        </p:spPr>
        <p:txBody>
          <a:bodyPr/>
          <a:lstStyle/>
          <a:p>
            <a:r>
              <a:rPr lang="en-US">
                <a:latin typeface="Calibri" charset="0"/>
              </a:rPr>
              <a:t>The more general solution, given a buyback price</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a:defRPr/>
            </a:pPr>
            <a:r>
              <a:rPr lang="en-US" dirty="0" smtClean="0"/>
              <a:t>Start with the buyback price and compute the number of shares outstanding after the buyback:</a:t>
            </a:r>
          </a:p>
          <a:p>
            <a:pPr lvl="1">
              <a:defRPr/>
            </a:pPr>
            <a:r>
              <a:rPr lang="en-US" dirty="0" smtClean="0"/>
              <a:t>Increase in Debt = Debt at optimal – Current Debt</a:t>
            </a:r>
          </a:p>
          <a:p>
            <a:pPr lvl="1">
              <a:defRPr/>
            </a:pPr>
            <a:r>
              <a:rPr lang="en-US" dirty="0" smtClean="0"/>
              <a:t># Shares </a:t>
            </a:r>
            <a:r>
              <a:rPr lang="en-US" dirty="0"/>
              <a:t>after buyback </a:t>
            </a:r>
            <a:r>
              <a:rPr lang="en-US" dirty="0" smtClean="0"/>
              <a:t>= </a:t>
            </a:r>
            <a:r>
              <a:rPr lang="en-US" dirty="0"/>
              <a:t># Shares before </a:t>
            </a:r>
            <a:r>
              <a:rPr lang="en-US" dirty="0" smtClean="0"/>
              <a:t>–</a:t>
            </a:r>
          </a:p>
          <a:p>
            <a:pPr>
              <a:defRPr/>
            </a:pPr>
            <a:endParaRPr lang="en-US" dirty="0" smtClean="0"/>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Equity value after buyback = Optimal Enterprise value + Cash – Debt </a:t>
            </a:r>
          </a:p>
          <a:p>
            <a:pPr>
              <a:defRPr/>
            </a:pPr>
            <a:r>
              <a:rPr lang="en-US" dirty="0" smtClean="0"/>
              <a:t>Divide the equity value after the buyback by the post-buyback number of shares.</a:t>
            </a:r>
          </a:p>
          <a:p>
            <a:pPr lvl="1">
              <a:defRPr/>
            </a:pPr>
            <a:r>
              <a:rPr lang="en-US" dirty="0" smtClean="0"/>
              <a:t>Value per share after buyback = Equity value after buyback/ Number of shares after buyback</a:t>
            </a:r>
            <a:endParaRPr lang="en-US" dirty="0"/>
          </a:p>
        </p:txBody>
      </p:sp>
      <p:sp>
        <p:nvSpPr>
          <p:cNvPr id="4075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07556" name="Object 4"/>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spid="_x0000_s407557" name="Equation" r:id="rId5" imgW="1066800" imgH="393700" progId="Equation.3">
                  <p:embed/>
                </p:oleObj>
              </mc:Choice>
              <mc:Fallback>
                <p:oleObj name="Equation" r:id="rId5" imgW="1066800" imgH="3937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p:cNvSpPr>
            <a:spLocks noGrp="1"/>
          </p:cNvSpPr>
          <p:nvPr>
            <p:ph type="title"/>
          </p:nvPr>
        </p:nvSpPr>
        <p:spPr>
          <a:xfrm>
            <a:off x="612775" y="228600"/>
            <a:ext cx="8153400" cy="990600"/>
          </a:xfrm>
        </p:spPr>
        <p:txBody>
          <a:bodyPr/>
          <a:lstStyle/>
          <a:p>
            <a:r>
              <a:rPr lang="en-US">
                <a:latin typeface="Calibri" charset="0"/>
              </a:rPr>
              <a:t>Let’s try a price: What if can buy shares back at the old price ($67.71)?</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Start with the buyback price and compute the number of shares outstanding after the buyback</a:t>
            </a:r>
          </a:p>
          <a:p>
            <a:pPr lvl="1">
              <a:defRPr/>
            </a:pPr>
            <a:r>
              <a:rPr lang="en-US" dirty="0" smtClean="0"/>
              <a:t>Debt issued = $ 55,136 - $15,961 = $39,175 million</a:t>
            </a:r>
          </a:p>
          <a:p>
            <a:pPr lvl="1">
              <a:defRPr/>
            </a:pPr>
            <a:r>
              <a:rPr lang="en-US" dirty="0" smtClean="0"/>
              <a:t># Shares after buyback = 1800 - $39,175/$67.71 = 1221.43 m</a:t>
            </a:r>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Optimal Enterprise Value = $153,531</a:t>
            </a:r>
          </a:p>
          <a:p>
            <a:pPr lvl="1">
              <a:defRPr/>
            </a:pPr>
            <a:r>
              <a:rPr lang="en-US" dirty="0" smtClean="0"/>
              <a:t>Equity value after buyback = $153,531 + $3,931– $55,136 = $102,326</a:t>
            </a:r>
          </a:p>
          <a:p>
            <a:pPr>
              <a:defRPr/>
            </a:pPr>
            <a:r>
              <a:rPr lang="en-US" dirty="0" smtClean="0"/>
              <a:t>Divide the equity value after the buyback by the post-buyback number of shares.</a:t>
            </a:r>
          </a:p>
          <a:p>
            <a:pPr lvl="1">
              <a:defRPr/>
            </a:pPr>
            <a:r>
              <a:rPr lang="en-US" dirty="0" smtClean="0"/>
              <a:t>Value per share after buyback = $102,326/1221.43 = $83.78</a:t>
            </a:r>
          </a:p>
          <a:p>
            <a:pPr>
              <a:defRPr/>
            </a:pPr>
            <a:endParaRPr lang="en-US" dirty="0"/>
          </a:p>
        </p:txBody>
      </p:sp>
      <p:sp>
        <p:nvSpPr>
          <p:cNvPr id="4096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Title 1"/>
          <p:cNvSpPr>
            <a:spLocks noGrp="1"/>
          </p:cNvSpPr>
          <p:nvPr>
            <p:ph type="title"/>
          </p:nvPr>
        </p:nvSpPr>
        <p:spPr>
          <a:xfrm>
            <a:off x="612775" y="228600"/>
            <a:ext cx="8153400" cy="990600"/>
          </a:xfrm>
        </p:spPr>
        <p:txBody>
          <a:bodyPr/>
          <a:lstStyle/>
          <a:p>
            <a:r>
              <a:rPr lang="en-US">
                <a:latin typeface="Calibri" charset="0"/>
              </a:rPr>
              <a:t>Back to the rational price ($78.61): Here is the proof</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Start with the buyback price and compute the number of shares outstanding after the buyback</a:t>
            </a:r>
          </a:p>
          <a:p>
            <a:pPr lvl="1">
              <a:defRPr/>
            </a:pPr>
            <a:r>
              <a:rPr lang="en-US" dirty="0" smtClean="0"/>
              <a:t># Shares after buyback = 1800 - $39,175/$78.61 = 1301.65 m</a:t>
            </a:r>
          </a:p>
          <a:p>
            <a:pPr>
              <a:defRPr/>
            </a:pPr>
            <a:r>
              <a:rPr lang="en-US" dirty="0" smtClean="0"/>
              <a:t>Then compute the equity value after the recapitalization, starting with the enterprise value at the optimal, adding back cash and subtracting out the debt at the optimal:</a:t>
            </a:r>
          </a:p>
          <a:p>
            <a:pPr lvl="1">
              <a:defRPr/>
            </a:pPr>
            <a:r>
              <a:rPr lang="en-US" dirty="0" smtClean="0"/>
              <a:t>Optimal Enterprise Value = $153,531</a:t>
            </a:r>
          </a:p>
          <a:p>
            <a:pPr lvl="1">
              <a:defRPr/>
            </a:pPr>
            <a:r>
              <a:rPr lang="en-US" dirty="0" smtClean="0"/>
              <a:t>Equity value after buyback = $153,531 + $3,931– $55,136 = $102,326</a:t>
            </a:r>
          </a:p>
          <a:p>
            <a:pPr>
              <a:defRPr/>
            </a:pPr>
            <a:r>
              <a:rPr lang="en-US" dirty="0" smtClean="0"/>
              <a:t>Divide the equity value after the buyback by the post-buyback number of shares.</a:t>
            </a:r>
          </a:p>
          <a:p>
            <a:pPr lvl="1">
              <a:defRPr/>
            </a:pPr>
            <a:r>
              <a:rPr lang="en-US" dirty="0" smtClean="0"/>
              <a:t>Value per share after buyback = $102,326/1301.65 = $78.61</a:t>
            </a:r>
          </a:p>
          <a:p>
            <a:pPr>
              <a:defRPr/>
            </a:pPr>
            <a:endParaRPr lang="en-US" dirty="0"/>
          </a:p>
        </p:txBody>
      </p:sp>
      <p:sp>
        <p:nvSpPr>
          <p:cNvPr id="411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2. What if something goes wrong?</a:t>
            </a:r>
            <a:br>
              <a:rPr lang="en-US">
                <a:latin typeface="Calibri" charset="0"/>
              </a:rPr>
            </a:br>
            <a:r>
              <a:rPr lang="en-US">
                <a:latin typeface="Calibri" charset="0"/>
              </a:rPr>
              <a:t>The Downside Risk</a:t>
            </a:r>
          </a:p>
        </p:txBody>
      </p:sp>
      <p:sp>
        <p:nvSpPr>
          <p:cNvPr id="41369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Doing What-if analysis on Operating Income</a:t>
            </a:r>
          </a:p>
          <a:p>
            <a:pPr marL="366713" lvl="1" indent="0" eaLnBrk="1" hangingPunct="1">
              <a:buFont typeface="Wingdings 2" charset="0"/>
              <a:buNone/>
            </a:pPr>
            <a:r>
              <a:rPr lang="en-US">
                <a:latin typeface="Calibri" charset="0"/>
              </a:rPr>
              <a:t>A. Statistical Approach</a:t>
            </a:r>
          </a:p>
          <a:p>
            <a:pPr lvl="2" eaLnBrk="1" hangingPunct="1"/>
            <a:r>
              <a:rPr lang="en-US">
                <a:latin typeface="Calibri" charset="0"/>
              </a:rPr>
              <a:t>Standard Deviation In Past Operating Income</a:t>
            </a:r>
          </a:p>
          <a:p>
            <a:pPr lvl="2" eaLnBrk="1" hangingPunct="1"/>
            <a:r>
              <a:rPr lang="en-US">
                <a:latin typeface="Calibri" charset="0"/>
              </a:rPr>
              <a:t>Reduce Base Case By One Standard Deviation (Or More) </a:t>
            </a:r>
          </a:p>
          <a:p>
            <a:pPr marL="366713" lvl="1" indent="0" eaLnBrk="1" hangingPunct="1">
              <a:buFont typeface="Wingdings 2" charset="0"/>
              <a:buNone/>
            </a:pPr>
            <a:r>
              <a:rPr lang="en-US">
                <a:latin typeface="Calibri" charset="0"/>
              </a:rPr>
              <a:t>B. </a:t>
            </a:r>
            <a:r>
              <a:rPr lang="ja-JP" altLang="en-US">
                <a:latin typeface="Calibri" charset="0"/>
              </a:rPr>
              <a:t>“</a:t>
            </a:r>
            <a:r>
              <a:rPr lang="en-US" altLang="ja-JP">
                <a:latin typeface="Calibri" charset="0"/>
              </a:rPr>
              <a:t>Economic Scenario</a:t>
            </a:r>
            <a:r>
              <a:rPr lang="ja-JP" altLang="en-US">
                <a:latin typeface="Calibri" charset="0"/>
              </a:rPr>
              <a:t>”</a:t>
            </a:r>
            <a:r>
              <a:rPr lang="en-US" altLang="ja-JP">
                <a:latin typeface="Calibri" charset="0"/>
              </a:rPr>
              <a:t> Approach</a:t>
            </a:r>
          </a:p>
          <a:p>
            <a:pPr lvl="2" eaLnBrk="1" hangingPunct="1"/>
            <a:r>
              <a:rPr lang="en-US">
                <a:latin typeface="Calibri" charset="0"/>
              </a:rPr>
              <a:t>Look At What Happened To Operating Income During The Last Recession. (How Much Did It Drop In % Terms?)</a:t>
            </a:r>
          </a:p>
          <a:p>
            <a:pPr lvl="2" eaLnBrk="1" hangingPunct="1"/>
            <a:r>
              <a:rPr lang="en-US">
                <a:latin typeface="Calibri" charset="0"/>
              </a:rPr>
              <a:t>Reduce Current Operating Income By Same Magnitude</a:t>
            </a:r>
          </a:p>
          <a:p>
            <a:pPr eaLnBrk="1" hangingPunct="1"/>
            <a:r>
              <a:rPr lang="en-US">
                <a:latin typeface="Calibri" charset="0"/>
              </a:rPr>
              <a:t>Constraint on Bond Ratings</a:t>
            </a:r>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Operating Income: History</a:t>
            </a:r>
            <a:endParaRPr lang="en-US">
              <a:latin typeface="Calibri" charset="0"/>
            </a:endParaRPr>
          </a:p>
        </p:txBody>
      </p:sp>
      <p:sp>
        <p:nvSpPr>
          <p:cNvPr id="415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15747"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415750"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5748"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buFont typeface="Wingdings" charset="0"/>
              <a:buNone/>
            </a:pPr>
            <a:r>
              <a:rPr lang="en-US" sz="1600" i="1"/>
              <a:t>Recession	Decline in Operating Income</a:t>
            </a:r>
          </a:p>
          <a:p>
            <a:pPr eaLnBrk="1" hangingPunct="1">
              <a:buFont typeface="Wingdings" charset="0"/>
              <a:buNone/>
            </a:pPr>
            <a:r>
              <a:rPr lang="en-US" sz="1600"/>
              <a:t>2009		Drop of 23.06%</a:t>
            </a:r>
          </a:p>
          <a:p>
            <a:pPr eaLnBrk="1" hangingPunct="1">
              <a:buFont typeface="Wingdings" charset="0"/>
              <a:buNone/>
            </a:pPr>
            <a:r>
              <a:rPr lang="en-US" sz="1600"/>
              <a:t>2002		Drop of 15.82%</a:t>
            </a:r>
          </a:p>
          <a:p>
            <a:pPr eaLnBrk="1" hangingPunct="1">
              <a:buFont typeface="Wingdings" charset="0"/>
              <a:buNone/>
            </a:pPr>
            <a:r>
              <a:rPr lang="en-US" sz="1600"/>
              <a:t>1991		Drop of 22.00%</a:t>
            </a:r>
          </a:p>
          <a:p>
            <a:pPr eaLnBrk="1" hangingPunct="1">
              <a:buFont typeface="Wingdings" charset="0"/>
              <a:buNone/>
            </a:pPr>
            <a:r>
              <a:rPr lang="en-US" sz="1600"/>
              <a:t>1981-82		Increased by 12%</a:t>
            </a:r>
          </a:p>
          <a:p>
            <a:pPr eaLnBrk="1" hangingPunct="1">
              <a:buFont typeface="Wingdings" charset="0"/>
              <a:buNone/>
            </a:pPr>
            <a:r>
              <a:rPr lang="en-US" sz="1600"/>
              <a:t>Worst Year		Drop of 29.47%</a:t>
            </a:r>
          </a:p>
        </p:txBody>
      </p:sp>
      <p:sp>
        <p:nvSpPr>
          <p:cNvPr id="415749"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Standard deviation in % change in EBIT = 19.17%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Safety Buffers?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17795"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417796"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Management often specifies a 'desired rating' below which they do not want to fall. </a:t>
            </a:r>
          </a:p>
          <a:p>
            <a:pPr eaLnBrk="1" hangingPunct="1">
              <a:defRPr/>
            </a:pPr>
            <a:r>
              <a:rPr lang="en-US" dirty="0" smtClean="0"/>
              <a:t>The rating constraint is driven by three factors</a:t>
            </a:r>
          </a:p>
          <a:p>
            <a:pPr lvl="1" eaLnBrk="1" hangingPunct="1">
              <a:defRPr/>
            </a:pPr>
            <a:r>
              <a:rPr lang="en-US" dirty="0" smtClean="0"/>
              <a:t>it is one way of protecting against downside risk in operating income (so do not do both)</a:t>
            </a:r>
          </a:p>
          <a:p>
            <a:pPr lvl="1" eaLnBrk="1" hangingPunct="1">
              <a:defRPr/>
            </a:pPr>
            <a:r>
              <a:rPr lang="en-US" dirty="0" smtClean="0"/>
              <a:t>a drop in ratings might affect operating income</a:t>
            </a:r>
          </a:p>
          <a:p>
            <a:pPr lvl="1" eaLnBrk="1" hangingPunct="1">
              <a:defRPr/>
            </a:pPr>
            <a:r>
              <a:rPr lang="en-US" dirty="0" smtClean="0"/>
              <a:t>there is an ego factor associated with high ratings</a:t>
            </a:r>
          </a:p>
          <a:p>
            <a:pPr eaLnBrk="1" hangingPunct="1">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defRPr/>
            </a:pPr>
            <a:r>
              <a:rPr lang="en-US" dirty="0" smtClean="0"/>
              <a:t>The cost of a rating constraint is the difference between the unconstrained value and the value of the firm with the constraint.</a:t>
            </a:r>
          </a:p>
          <a:p>
            <a:pPr lvl="1" eaLnBrk="1" hangingPunct="1">
              <a:defRPr/>
            </a:pPr>
            <a:r>
              <a:rPr lang="en-US" dirty="0" smtClean="0"/>
              <a:t>Managers need to be made aware of the costs of the constraints they impose.</a:t>
            </a:r>
            <a:endParaRPr lang="en-US" dirty="0"/>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At its optimal debt ratio of 40%, Disney has an estimated rating of A.</a:t>
            </a:r>
          </a:p>
          <a:p>
            <a:pPr eaLnBrk="1" hangingPunct="1">
              <a:defRPr/>
            </a:pPr>
            <a:r>
              <a:rPr lang="en-US" dirty="0" smtClean="0"/>
              <a:t>If managers insisted on a AA rating, the optimal debt ratio for Disney is then 30% and the cost of the ratings constraint is fairly small:</a:t>
            </a:r>
          </a:p>
          <a:p>
            <a:pPr marL="366713" lvl="1" indent="0">
              <a:buFont typeface="Wingdings 2" charset="0"/>
              <a:buNone/>
              <a:defRPr/>
            </a:pPr>
            <a:r>
              <a:rPr lang="en-US" dirty="0"/>
              <a:t>Cost of AA Rating Constraint = Value at 40% Debt – Value at 30% </a:t>
            </a:r>
            <a:r>
              <a:rPr lang="en-US" dirty="0" smtClean="0"/>
              <a:t>Debt = </a:t>
            </a:r>
            <a:r>
              <a:rPr lang="en-US" dirty="0"/>
              <a:t>$153,531 m – $147,835 m = $ 5,696 million</a:t>
            </a:r>
            <a:r>
              <a:rPr lang="en-US" dirty="0" smtClean="0"/>
              <a:t> </a:t>
            </a:r>
          </a:p>
          <a:p>
            <a:pPr>
              <a:defRPr/>
            </a:pPr>
            <a:r>
              <a:rPr lang="en-US" dirty="0" smtClean="0"/>
              <a:t>If managers insisted on a AAA rating, the optimal debt ratio would drop to 20% and the cost of the ratings constraint would rise:</a:t>
            </a:r>
          </a:p>
          <a:p>
            <a:pPr marL="366713" lvl="1" indent="0">
              <a:buFont typeface="Wingdings 2" charset="0"/>
              <a:buNone/>
              <a:defRPr/>
            </a:pPr>
            <a:r>
              <a:rPr lang="en-US" dirty="0"/>
              <a:t>Cost of AAA rating constraint = Value at 40% Debt – Value at 20% </a:t>
            </a:r>
            <a:r>
              <a:rPr lang="en-US" dirty="0" smtClean="0"/>
              <a:t>Debt = </a:t>
            </a:r>
            <a:r>
              <a:rPr lang="en-US" dirty="0"/>
              <a:t>$153,531 m – $141,406 m = $ 12,125 million</a:t>
            </a:r>
          </a:p>
          <a:p>
            <a:pPr eaLnBrk="1" hangingPunct="1">
              <a:defRPr/>
            </a:pPr>
            <a:endParaRPr lang="en-US" dirty="0"/>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3. What if you do not buy back stock..</a:t>
            </a:r>
          </a:p>
        </p:txBody>
      </p:sp>
      <p:sp>
        <p:nvSpPr>
          <p:cNvPr id="42393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optimal debt ratio is ultimately a function of the underlying riskiness of the business in which you operate and your tax rate. </a:t>
            </a:r>
          </a:p>
          <a:p>
            <a:pPr eaLnBrk="1" hangingPunct="1"/>
            <a:r>
              <a:rPr lang="en-US">
                <a:latin typeface="Calibri" charset="0"/>
              </a:rPr>
              <a:t>Will the optimal be different if you invested in projects instead of buying back stock?</a:t>
            </a:r>
          </a:p>
          <a:p>
            <a:pPr lvl="1" eaLnBrk="1" hangingPunct="1"/>
            <a:r>
              <a:rPr lang="en-US">
                <a:latin typeface="Calibri" charset="0"/>
              </a:rPr>
              <a:t>No. As long as the projects financed are in the same business mix  that the company has always been in and your tax rate does not change significantly.</a:t>
            </a:r>
          </a:p>
          <a:p>
            <a:pPr lvl="1" eaLnBrk="1" hangingPunct="1"/>
            <a:r>
              <a:rPr lang="en-US">
                <a:latin typeface="Calibri" charset="0"/>
              </a:rPr>
              <a:t>Yes, if the projects are in entirely different types of businesses or if the tax rate is significantly different.</a:t>
            </a:r>
          </a:p>
        </p:txBody>
      </p:sp>
      <p:sp>
        <p:nvSpPr>
          <p:cNvPr id="4239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family group company: Tata Motor</a:t>
            </a:r>
            <a:r>
              <a:rPr lang="ja-JP" altLang="en-US">
                <a:latin typeface="Calibri" charset="0"/>
              </a:rPr>
              <a:t>’</a:t>
            </a:r>
            <a:r>
              <a:rPr lang="en-US" altLang="ja-JP">
                <a:latin typeface="Calibri" charset="0"/>
              </a:rPr>
              <a:t>s Optimal Capital Structure</a:t>
            </a:r>
            <a:endParaRPr lang="en-US">
              <a:latin typeface="Calibri" charset="0"/>
            </a:endParaRPr>
          </a:p>
        </p:txBody>
      </p:sp>
      <p:sp>
        <p:nvSpPr>
          <p:cNvPr id="425986"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a:t>Tata Motors looks like it is over levered (29% actual versus 20% optimal), perhaps because it is drawing on the debt capacity of other companies in the Tata Group.</a:t>
            </a:r>
          </a:p>
        </p:txBody>
      </p:sp>
      <p:sp>
        <p:nvSpPr>
          <p:cNvPr id="4259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25988"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425989" name="Document" r:id="rId5" imgW="6184672" imgH="2374813" progId="Word.Document.12">
                  <p:embed/>
                </p:oleObj>
              </mc:Choice>
              <mc:Fallback>
                <p:oleObj name="Document" r:id="rId5" imgW="6184672"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firm with volatile earnings:</a:t>
            </a:r>
            <a:br>
              <a:rPr lang="en-US">
                <a:latin typeface="Calibri" charset="0"/>
              </a:rPr>
            </a:br>
            <a:r>
              <a:rPr lang="en-US">
                <a:latin typeface="Calibri" charset="0"/>
              </a:rPr>
              <a:t>Vale</a:t>
            </a:r>
            <a:r>
              <a:rPr lang="ja-JP" altLang="en-US">
                <a:latin typeface="Calibri" charset="0"/>
              </a:rPr>
              <a:t>’</a:t>
            </a:r>
            <a:r>
              <a:rPr lang="en-US" altLang="ja-JP">
                <a:latin typeface="Calibri" charset="0"/>
              </a:rPr>
              <a:t>s Optimal Debt Ratio</a:t>
            </a:r>
            <a:endParaRPr lang="en-US">
              <a:latin typeface="Calibri" charset="0"/>
            </a:endParaRPr>
          </a:p>
        </p:txBody>
      </p:sp>
      <p:sp>
        <p:nvSpPr>
          <p:cNvPr id="428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28035"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428038" name="Document" r:id="rId5" imgW="6476762" imgH="2412911" progId="Word.Document.12">
                  <p:embed/>
                </p:oleObj>
              </mc:Choice>
              <mc:Fallback>
                <p:oleObj name="Document" r:id="rId5" imgW="6476762" imgH="2412911"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8036"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428039" name="Document" r:id="rId8" imgW="5625893" imgH="1219155" progId="Word.Document.12">
                  <p:embed/>
                </p:oleObj>
              </mc:Choice>
              <mc:Fallback>
                <p:oleObj name="Document" r:id="rId8" imgW="5625893" imgH="1219155" progId="Word.Document.12">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8037"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Replacing Vale’s current operating income with the average over the last three years pushes up the optimal to 50%.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Title 1"/>
          <p:cNvSpPr>
            <a:spLocks noGrp="1"/>
          </p:cNvSpPr>
          <p:nvPr>
            <p:ph type="title"/>
          </p:nvPr>
        </p:nvSpPr>
        <p:spPr>
          <a:xfrm>
            <a:off x="612775" y="228600"/>
            <a:ext cx="8153400" cy="990600"/>
          </a:xfrm>
        </p:spPr>
        <p:txBody>
          <a:bodyPr/>
          <a:lstStyle/>
          <a:p>
            <a:r>
              <a:rPr lang="en-US">
                <a:latin typeface="Calibri" charset="0"/>
              </a:rPr>
              <a:t>Optimal Debt Ratio for a young, growth firm: Baidu</a:t>
            </a:r>
          </a:p>
        </p:txBody>
      </p:sp>
      <p:sp>
        <p:nvSpPr>
          <p:cNvPr id="430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30083"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430085" name="Document" r:id="rId5" imgW="5625893" imgH="2514507" progId="Word.Document.12">
                  <p:embed/>
                </p:oleObj>
              </mc:Choice>
              <mc:Fallback>
                <p:oleObj name="Document" r:id="rId5" imgW="5625893" imgH="2514507"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084"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Extension to a private business</a:t>
            </a:r>
            <a:br>
              <a:rPr lang="en-US">
                <a:latin typeface="Calibri" charset="0"/>
              </a:rPr>
            </a:br>
            <a:r>
              <a:rPr lang="en-US">
                <a:latin typeface="Calibri" charset="0"/>
              </a:rPr>
              <a:t>Optimal Debt Ratio for Bookscape</a:t>
            </a:r>
          </a:p>
        </p:txBody>
      </p:sp>
      <p:sp>
        <p:nvSpPr>
          <p:cNvPr id="432130"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a:p>
        </p:txBody>
      </p:sp>
      <p:sp>
        <p:nvSpPr>
          <p:cNvPr id="4321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32132"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432135" name="Document" r:id="rId5" imgW="6019578" imgH="2374813" progId="Word.Document.12">
                  <p:embed/>
                </p:oleObj>
              </mc:Choice>
              <mc:Fallback>
                <p:oleObj name="Document" r:id="rId5" imgW="6019578" imgH="2374813" progId="Word.Document.12">
                  <p:embed/>
                  <p:pic>
                    <p:nvPicPr>
                      <p:cNvPr id="0" name="Content Placeholder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2133"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The firm value is maximized (and the cost of capital is minimized) at a debt ratio of 30%. At its existing debt ratio of 27.81%, Bookscape is at its optimal. </a:t>
            </a:r>
          </a:p>
        </p:txBody>
      </p:sp>
      <p:sp>
        <p:nvSpPr>
          <p:cNvPr id="432134"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Debt value of leases = $12,136 million (only debt)</a:t>
            </a:r>
          </a:p>
          <a:p>
            <a:r>
              <a:rPr lang="en-US" sz="1600"/>
              <a:t>Estimated market value of equity = Net Income * Average PE for Publicly Traded Book Retailers = 1.575 * 20 = $31.5 million 	</a:t>
            </a:r>
          </a:p>
          <a:p>
            <a:r>
              <a:rPr lang="en-US" sz="1600"/>
              <a:t>Debt ratio = 12,136/(12,136+31,500) = 27.81%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p:cNvSpPr>
            <a:spLocks noGrp="1"/>
          </p:cNvSpPr>
          <p:nvPr>
            <p:ph type="title"/>
          </p:nvPr>
        </p:nvSpPr>
        <p:spPr>
          <a:xfrm>
            <a:off x="612775" y="228600"/>
            <a:ext cx="8153400" cy="990600"/>
          </a:xfrm>
        </p:spPr>
        <p:txBody>
          <a:bodyPr/>
          <a:lstStyle/>
          <a:p>
            <a:pPr eaLnBrk="1" hangingPunct="1"/>
            <a:r>
              <a:rPr lang="en-US">
                <a:latin typeface="Calibri" charset="0"/>
              </a:rPr>
              <a:t>Capital Structure for a bank:</a:t>
            </a:r>
            <a:br>
              <a:rPr lang="en-US">
                <a:latin typeface="Calibri" charset="0"/>
              </a:rPr>
            </a:br>
            <a:r>
              <a:rPr lang="en-US">
                <a:latin typeface="Calibri" charset="0"/>
              </a:rPr>
              <a:t>An Alternative Approach</a:t>
            </a:r>
          </a:p>
        </p:txBody>
      </p:sp>
      <p:sp>
        <p:nvSpPr>
          <p:cNvPr id="382978"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defRPr/>
            </a:pPr>
            <a:r>
              <a:rPr lang="en-US" sz="2000" dirty="0" smtClean="0"/>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buFont typeface="Wingdings 2" charset="0"/>
              <a:buNone/>
              <a:defRPr/>
            </a:pPr>
            <a:r>
              <a:rPr lang="en-US" sz="2000" dirty="0" smtClean="0"/>
              <a:t>Loans outstanding after Expansion		= $ 150 million</a:t>
            </a:r>
          </a:p>
          <a:p>
            <a:pPr marL="366713" lvl="1" indent="0" eaLnBrk="1" hangingPunct="1">
              <a:buFont typeface="Wingdings 2" charset="0"/>
              <a:buNone/>
              <a:defRPr/>
            </a:pPr>
            <a:r>
              <a:rPr lang="en-US" sz="2000" dirty="0" smtClean="0"/>
              <a:t>Equity after expansion		= 7% of $150	 =  $10.5 million</a:t>
            </a:r>
          </a:p>
          <a:p>
            <a:pPr marL="366713" lvl="1" indent="0" eaLnBrk="1" hangingPunct="1">
              <a:buFont typeface="Wingdings 2" charset="0"/>
              <a:buNone/>
              <a:defRPr/>
            </a:pPr>
            <a:r>
              <a:rPr lang="en-US" sz="2000" dirty="0" smtClean="0"/>
              <a:t>Existing Equity 				= $  6.0 million</a:t>
            </a:r>
          </a:p>
          <a:p>
            <a:pPr marL="366713" lvl="1" indent="0" eaLnBrk="1" hangingPunct="1">
              <a:buFont typeface="Wingdings 2" charset="0"/>
              <a:buNone/>
              <a:defRPr/>
            </a:pPr>
            <a:r>
              <a:rPr lang="en-US" sz="2000" dirty="0" smtClean="0"/>
              <a:t>New Equity needed 				= $ 4.5 million</a:t>
            </a:r>
          </a:p>
          <a:p>
            <a:pPr marL="503238" indent="-457200" eaLnBrk="1" hangingPunct="1">
              <a:defRPr/>
            </a:pPr>
            <a:r>
              <a:rPr lang="en-US" sz="2000" dirty="0" smtClean="0"/>
              <a:t>Your need for “external” equity as a bank/financial service company will depend upon</a:t>
            </a:r>
          </a:p>
          <a:p>
            <a:pPr marL="823913" lvl="1" indent="-457200" eaLnBrk="1" hangingPunct="1">
              <a:buFont typeface="+mj-lt"/>
              <a:buAutoNum type="alphaLcPeriod"/>
              <a:defRPr/>
            </a:pPr>
            <a:r>
              <a:rPr lang="en-US" sz="2000" dirty="0" smtClean="0"/>
              <a:t>Your growth rate: Higher growth -&gt; More external equity</a:t>
            </a:r>
          </a:p>
          <a:p>
            <a:pPr marL="823913" lvl="1" indent="-457200" eaLnBrk="1" hangingPunct="1">
              <a:buFont typeface="+mj-lt"/>
              <a:buAutoNum type="alphaLcPeriod"/>
              <a:defRPr/>
            </a:pPr>
            <a:r>
              <a:rPr lang="en-US" sz="2000" dirty="0" smtClean="0"/>
              <a:t>Existing capitalization </a:t>
            </a:r>
            <a:r>
              <a:rPr lang="en-US" sz="2000" dirty="0" err="1" smtClean="0"/>
              <a:t>vs</a:t>
            </a:r>
            <a:r>
              <a:rPr lang="en-US" sz="2000" dirty="0" smtClean="0"/>
              <a:t> Target capitalization: Under capitalized -&gt; More external equity</a:t>
            </a:r>
          </a:p>
          <a:p>
            <a:pPr marL="823913" lvl="1" indent="-457200" eaLnBrk="1" hangingPunct="1">
              <a:buFont typeface="+mj-lt"/>
              <a:buAutoNum type="alphaLcPeriod"/>
              <a:defRPr/>
            </a:pPr>
            <a:r>
              <a:rPr lang="en-US" sz="2000" dirty="0" smtClean="0"/>
              <a:t>Current earnings: Less earnings -&gt; More external equity</a:t>
            </a:r>
          </a:p>
          <a:p>
            <a:pPr marL="823913" lvl="1" indent="-457200" eaLnBrk="1" hangingPunct="1">
              <a:buFont typeface="+mj-lt"/>
              <a:buAutoNum type="alphaLcPeriod"/>
              <a:defRPr/>
            </a:pPr>
            <a:r>
              <a:rPr lang="en-US" sz="2000" dirty="0" smtClean="0"/>
              <a:t>Current dividends: More dividends -&gt; More external equity</a:t>
            </a:r>
          </a:p>
        </p:txBody>
      </p:sp>
      <p:sp>
        <p:nvSpPr>
          <p:cNvPr id="4341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atin typeface="Calibri" charset="0"/>
              </a:rPr>
              <a:t>Determinants of the Optimal Debt Ratio:</a:t>
            </a:r>
            <a:br>
              <a:rPr lang="en-US">
                <a:latin typeface="Calibri" charset="0"/>
              </a:rPr>
            </a:br>
            <a:r>
              <a:rPr lang="en-US">
                <a:latin typeface="Calibri" charset="0"/>
              </a:rPr>
              <a:t>1. The marginal tax rate</a:t>
            </a:r>
          </a:p>
        </p:txBody>
      </p:sp>
      <p:sp>
        <p:nvSpPr>
          <p:cNvPr id="436226" name="Content Placeholder 2"/>
          <p:cNvSpPr>
            <a:spLocks noGrp="1"/>
          </p:cNvSpPr>
          <p:nvPr>
            <p:ph sz="quarter" idx="1"/>
          </p:nvPr>
        </p:nvSpPr>
        <p:spPr>
          <a:xfrm>
            <a:off x="612775" y="1600200"/>
            <a:ext cx="8153400" cy="4495800"/>
          </a:xfrm>
        </p:spPr>
        <p:txBody>
          <a:bodyPr/>
          <a:lstStyle/>
          <a:p>
            <a:pPr eaLnBrk="1" hangingPunct="1"/>
            <a:r>
              <a:rPr lang="en-US">
                <a:latin typeface="Calibri" charset="0"/>
              </a:rPr>
              <a:t>The primary benefit of debt is a tax benefit. The higher the marginal tax rate, the greater the benefit to borrowing:</a:t>
            </a:r>
          </a:p>
        </p:txBody>
      </p:sp>
      <p:sp>
        <p:nvSpPr>
          <p:cNvPr id="436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36228"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436229" name="Document" r:id="rId5" imgW="5625893" imgH="1638240" progId="Word.Document.12">
                  <p:embed/>
                </p:oleObj>
              </mc:Choice>
              <mc:Fallback>
                <p:oleObj name="Document" r:id="rId5" imgW="5625893" imgH="1638240"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Title 1"/>
          <p:cNvSpPr>
            <a:spLocks noGrp="1"/>
          </p:cNvSpPr>
          <p:nvPr>
            <p:ph type="title"/>
          </p:nvPr>
        </p:nvSpPr>
        <p:spPr>
          <a:xfrm>
            <a:off x="612775" y="228600"/>
            <a:ext cx="8153400" cy="990600"/>
          </a:xfrm>
        </p:spPr>
        <p:txBody>
          <a:bodyPr/>
          <a:lstStyle/>
          <a:p>
            <a:pPr eaLnBrk="1" hangingPunct="1"/>
            <a:r>
              <a:rPr lang="en-US">
                <a:latin typeface="Calibri" charset="0"/>
              </a:rPr>
              <a:t>2. Pre-tax Cash flow Return</a:t>
            </a:r>
          </a:p>
        </p:txBody>
      </p:sp>
      <p:sp>
        <p:nvSpPr>
          <p:cNvPr id="438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38275"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438276" name="Document" r:id="rId5" imgW="5625893" imgH="1638240" progId="Word.Document.12">
                  <p:embed/>
                </p:oleObj>
              </mc:Choice>
              <mc:Fallback>
                <p:oleObj name="Document" r:id="rId5" imgW="5625893" imgH="1638240" progId="Word.Document.12">
                  <p:embed/>
                  <p:pic>
                    <p:nvPicPr>
                      <p:cNvPr id="0" name="Content Placeholder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Title 1"/>
          <p:cNvSpPr>
            <a:spLocks noGrp="1"/>
          </p:cNvSpPr>
          <p:nvPr>
            <p:ph type="title"/>
          </p:nvPr>
        </p:nvSpPr>
        <p:spPr>
          <a:xfrm>
            <a:off x="612775" y="228600"/>
            <a:ext cx="8153400" cy="990600"/>
          </a:xfrm>
        </p:spPr>
        <p:txBody>
          <a:bodyPr/>
          <a:lstStyle/>
          <a:p>
            <a:pPr eaLnBrk="1" hangingPunct="1"/>
            <a:r>
              <a:rPr lang="en-US">
                <a:latin typeface="Calibri" charset="0"/>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defRPr/>
            </a:pPr>
            <a:r>
              <a:rPr lang="en-US" dirty="0" smtClean="0"/>
              <a:t>Operating risk enters the cost of capital approach in two places:</a:t>
            </a:r>
          </a:p>
          <a:p>
            <a:pPr lvl="1" eaLnBrk="1" hangingPunct="1">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Title 1"/>
          <p:cNvSpPr>
            <a:spLocks noGrp="1"/>
          </p:cNvSpPr>
          <p:nvPr>
            <p:ph type="title"/>
          </p:nvPr>
        </p:nvSpPr>
        <p:spPr>
          <a:xfrm>
            <a:off x="612775" y="228600"/>
            <a:ext cx="8153400" cy="990600"/>
          </a:xfrm>
        </p:spPr>
        <p:txBody>
          <a:bodyPr/>
          <a:lstStyle/>
          <a:p>
            <a:pPr eaLnBrk="1" hangingPunct="1"/>
            <a:r>
              <a:rPr lang="en-US">
                <a:latin typeface="Calibri" charset="0"/>
              </a:rPr>
              <a:t>4. The only macro determinant:</a:t>
            </a:r>
            <a:br>
              <a:rPr lang="en-US">
                <a:latin typeface="Calibri" charset="0"/>
              </a:rPr>
            </a:br>
            <a:r>
              <a:rPr lang="en-US">
                <a:latin typeface="Calibri" charset="0"/>
              </a:rPr>
              <a:t>Equity vs Debt Risk Premiums</a:t>
            </a:r>
          </a:p>
        </p:txBody>
      </p:sp>
      <p:sp>
        <p:nvSpPr>
          <p:cNvPr id="4423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Application Test: Your firm</a:t>
            </a:r>
            <a:r>
              <a:rPr lang="ja-JP" altLang="en-US">
                <a:latin typeface="Calibri" charset="0"/>
              </a:rPr>
              <a:t>’</a:t>
            </a:r>
            <a:r>
              <a:rPr lang="en-US" altLang="ja-JP">
                <a:latin typeface="Calibri" charset="0"/>
              </a:rPr>
              <a:t>s optimal financing mix</a:t>
            </a:r>
            <a:endParaRPr lang="en-US">
              <a:latin typeface="Calibri" charset="0"/>
            </a:endParaRP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Using the optimal capital structure spreadsheet provided:</a:t>
            </a:r>
          </a:p>
          <a:p>
            <a:pPr lvl="1" eaLnBrk="1" hangingPunct="1"/>
            <a:r>
              <a:rPr lang="en-US">
                <a:latin typeface="Calibri" charset="0"/>
              </a:rPr>
              <a:t>Estimate the optimal debt ratio for your firm</a:t>
            </a:r>
          </a:p>
          <a:p>
            <a:pPr lvl="1" eaLnBrk="1" hangingPunct="1"/>
            <a:r>
              <a:rPr lang="en-US">
                <a:latin typeface="Calibri" charset="0"/>
              </a:rPr>
              <a:t>Estimate the new cost of capital at the optimal</a:t>
            </a:r>
          </a:p>
          <a:p>
            <a:pPr lvl="1" eaLnBrk="1" hangingPunct="1"/>
            <a:r>
              <a:rPr lang="en-US">
                <a:latin typeface="Calibri" charset="0"/>
              </a:rPr>
              <a:t>Estimate the effect of the change in the cost of capital on firm value</a:t>
            </a:r>
          </a:p>
          <a:p>
            <a:pPr lvl="1" eaLnBrk="1" hangingPunct="1"/>
            <a:r>
              <a:rPr lang="en-US">
                <a:latin typeface="Calibri" charset="0"/>
              </a:rPr>
              <a:t>Estimate the effect on the stock price</a:t>
            </a:r>
          </a:p>
          <a:p>
            <a:pPr eaLnBrk="1" hangingPunct="1"/>
            <a:r>
              <a:rPr lang="en-US">
                <a:latin typeface="Calibri" charset="0"/>
              </a:rPr>
              <a:t>In terms of the mechanics, what would you need to do to get to the optimal immediately?</a:t>
            </a:r>
          </a:p>
        </p:txBody>
      </p:sp>
      <p:sp>
        <p:nvSpPr>
          <p:cNvPr id="4" name="TextBox 3">
            <a:hlinkClick r:id="rId3"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4444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Another Approach to the Optimal:</a:t>
            </a:r>
            <a:br>
              <a:rPr lang="en-US">
                <a:latin typeface="Calibri" charset="0"/>
              </a:rPr>
            </a:br>
            <a:r>
              <a:rPr lang="en-US">
                <a:latin typeface="Calibri" charset="0"/>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defRPr/>
            </a:pPr>
            <a:r>
              <a:rPr lang="en-US" dirty="0" smtClean="0"/>
              <a:t>The </a:t>
            </a:r>
            <a:r>
              <a:rPr lang="ja-JP" altLang="en-US" dirty="0" smtClean="0"/>
              <a:t>“</a:t>
            </a:r>
            <a:r>
              <a:rPr lang="en-US" altLang="ja-JP" dirty="0" smtClean="0"/>
              <a:t>safest</a:t>
            </a:r>
            <a:r>
              <a:rPr lang="ja-JP" altLang="en-US" dirty="0" smtClean="0"/>
              <a:t>”</a:t>
            </a:r>
            <a:r>
              <a:rPr lang="en-US" altLang="ja-JP" dirty="0" smtClean="0"/>
              <a:t> place for any firm to be is close to the industry average</a:t>
            </a:r>
          </a:p>
          <a:p>
            <a:pPr eaLnBrk="1" hangingPunct="1">
              <a:defRPr/>
            </a:pPr>
            <a:r>
              <a:rPr lang="en-US" dirty="0" smtClean="0"/>
              <a:t>Subjective adjustments can be  made to these averages to arrive at the right debt ratio.</a:t>
            </a:r>
          </a:p>
          <a:p>
            <a:pPr lvl="1" eaLnBrk="1" hangingPunct="1">
              <a:defRPr/>
            </a:pPr>
            <a:r>
              <a:rPr lang="en-US" dirty="0" smtClean="0"/>
              <a:t>Higher tax rates -&gt; Higher debt ratios (Tax benefits)</a:t>
            </a:r>
          </a:p>
          <a:p>
            <a:pPr lvl="1" eaLnBrk="1" hangingPunct="1">
              <a:defRPr/>
            </a:pPr>
            <a:r>
              <a:rPr lang="en-US" dirty="0" smtClean="0"/>
              <a:t>Lower insider ownership -&gt; Higher debt ratios (Greater discipline)</a:t>
            </a:r>
          </a:p>
          <a:p>
            <a:pPr lvl="1" eaLnBrk="1" hangingPunct="1">
              <a:defRPr/>
            </a:pPr>
            <a:r>
              <a:rPr lang="en-US" dirty="0" smtClean="0"/>
              <a:t>More stable income -&gt; Higher debt ratios (Lower bankruptcy costs)</a:t>
            </a:r>
          </a:p>
          <a:p>
            <a:pPr lvl="1" eaLnBrk="1" hangingPunct="1">
              <a:defRPr/>
            </a:pPr>
            <a:r>
              <a:rPr lang="en-US" dirty="0" smtClean="0"/>
              <a:t>More intangible assets -&gt; Lower debt ratios (More agency problems)</a:t>
            </a:r>
            <a:endParaRPr lang="en-US" dirty="0"/>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Comparing to industry averages</a:t>
            </a:r>
          </a:p>
        </p:txBody>
      </p:sp>
      <p:sp>
        <p:nvSpPr>
          <p:cNvPr id="448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48515"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448516" name="Document" r:id="rId5" imgW="6311668" imgH="2971691" progId="Word.Document.12">
                  <p:embed/>
                </p:oleObj>
              </mc:Choice>
              <mc:Fallback>
                <p:oleObj name="Document" r:id="rId5" imgW="6311668" imgH="2971691"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atin typeface="Calibri" charset="0"/>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defRPr/>
            </a:pPr>
            <a:r>
              <a:rPr lang="en-US" dirty="0" smtClean="0"/>
              <a:t>At the end of the analysis of financing mix (using whatever tool or tools you choose to use), you can come to one of three conclusions:</a:t>
            </a:r>
          </a:p>
          <a:p>
            <a:pPr lvl="1" eaLnBrk="1" hangingPunct="1">
              <a:defRPr/>
            </a:pPr>
            <a:r>
              <a:rPr lang="en-US" dirty="0" smtClean="0"/>
              <a:t>The firm has the right financing mix</a:t>
            </a:r>
          </a:p>
          <a:p>
            <a:pPr lvl="1" eaLnBrk="1" hangingPunct="1">
              <a:defRPr/>
            </a:pPr>
            <a:r>
              <a:rPr lang="en-US" dirty="0" smtClean="0"/>
              <a:t>It has too little debt (it is under levered)</a:t>
            </a:r>
          </a:p>
          <a:p>
            <a:pPr lvl="1" eaLnBrk="1" hangingPunct="1">
              <a:defRPr/>
            </a:pPr>
            <a:r>
              <a:rPr lang="en-US" dirty="0" smtClean="0"/>
              <a:t>It has too much debt (it is over levered)</a:t>
            </a:r>
          </a:p>
          <a:p>
            <a:pPr eaLnBrk="1" hangingPunct="1">
              <a:defRPr/>
            </a:pPr>
            <a:r>
              <a:rPr lang="en-US" dirty="0" smtClean="0"/>
              <a:t>The next step in the process is</a:t>
            </a:r>
          </a:p>
          <a:p>
            <a:pPr lvl="1" eaLnBrk="1" hangingPunct="1">
              <a:defRPr/>
            </a:pPr>
            <a:r>
              <a:rPr lang="en-US" dirty="0" smtClean="0"/>
              <a:t>Deciding how much quickly or gradually the firm should move to its optimal</a:t>
            </a:r>
          </a:p>
          <a:p>
            <a:pPr lvl="1" eaLnBrk="1" hangingPunct="1">
              <a:defRPr/>
            </a:pPr>
            <a:r>
              <a:rPr lang="en-US" dirty="0" smtClean="0"/>
              <a:t>Assuming that it does, the right kind of financing to use in making this adjustment</a:t>
            </a:r>
          </a:p>
          <a:p>
            <a:pPr eaLnBrk="1" hangingPunct="1">
              <a:defRPr/>
            </a:pPr>
            <a:endParaRPr lang="en-US" dirty="0"/>
          </a:p>
        </p:txBody>
      </p:sp>
      <p:sp>
        <p:nvSpPr>
          <p:cNvPr id="450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Framework for Getting to the Optimal</a:t>
            </a:r>
          </a:p>
        </p:txBody>
      </p:sp>
      <p:sp>
        <p:nvSpPr>
          <p:cNvPr id="452610"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1"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2"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3"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4"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5"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6"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7"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8"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19"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0"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1"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2"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3"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4"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5"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6"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7"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8"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29"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2630"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452631"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452632"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452633"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&lt; Optimal</a:t>
            </a:r>
          </a:p>
        </p:txBody>
      </p:sp>
      <p:sp>
        <p:nvSpPr>
          <p:cNvPr id="452634"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Underlevered</a:t>
            </a:r>
          </a:p>
        </p:txBody>
      </p:sp>
      <p:sp>
        <p:nvSpPr>
          <p:cNvPr id="452635"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452636"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452637"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2638"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2639"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452640"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452641"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452642"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452643"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452644"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452645"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452646"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452647"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452648"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2649"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452650"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452651"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452652"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2653"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452654"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452655"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452656"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452657"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452658"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2659"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2660"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452661"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452662"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452663"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452664"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2665"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452666"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452667"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2668"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452669"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452670"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2671"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452672"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2673"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452674"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2675"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76"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77"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78"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2679"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0"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1"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2"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2683"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4"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5"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6"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2687"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8"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89"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90"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91"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2692"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93"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94"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695"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452696"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452697"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452698"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452699"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452700"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701"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2702"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703"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27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Applying the Framework</a:t>
            </a:r>
          </a:p>
        </p:txBody>
      </p:sp>
      <p:sp>
        <p:nvSpPr>
          <p:cNvPr id="454658"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454659"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454660"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1"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2"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3"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4"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5"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6"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7"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8"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69"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0"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1"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2"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3"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4"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5"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6"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7"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8"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454679"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actual debt ratio greater than or lesser than the optimal debt ratio?</a:t>
            </a:r>
          </a:p>
        </p:txBody>
      </p:sp>
      <p:sp>
        <p:nvSpPr>
          <p:cNvPr id="454680"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Actual &gt; Optimal</a:t>
            </a:r>
          </a:p>
        </p:txBody>
      </p:sp>
      <p:sp>
        <p:nvSpPr>
          <p:cNvPr id="454681"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Overlevered</a:t>
            </a:r>
          </a:p>
        </p:txBody>
      </p:sp>
      <p:sp>
        <p:nvSpPr>
          <p:cNvPr id="454682"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Actual &lt; Optimal</a:t>
            </a:r>
          </a:p>
        </p:txBody>
      </p:sp>
      <p:sp>
        <p:nvSpPr>
          <p:cNvPr id="454683"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Actual (11.5%) &lt; Optimal (40%)</a:t>
            </a:r>
          </a:p>
        </p:txBody>
      </p:sp>
      <p:sp>
        <p:nvSpPr>
          <p:cNvPr id="454684"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under bankruptcy threat?</a:t>
            </a:r>
          </a:p>
        </p:txBody>
      </p:sp>
      <p:sp>
        <p:nvSpPr>
          <p:cNvPr id="454685"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Is the firm a takeover target?</a:t>
            </a:r>
          </a:p>
        </p:txBody>
      </p:sp>
      <p:sp>
        <p:nvSpPr>
          <p:cNvPr id="454686"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4687"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4688"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Reduce Debt quickly</a:t>
            </a:r>
          </a:p>
        </p:txBody>
      </p:sp>
      <p:sp>
        <p:nvSpPr>
          <p:cNvPr id="454689"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Equity for Debt swap</a:t>
            </a:r>
          </a:p>
        </p:txBody>
      </p:sp>
      <p:sp>
        <p:nvSpPr>
          <p:cNvPr id="454690"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Sell Assets; use cash</a:t>
            </a:r>
          </a:p>
        </p:txBody>
      </p:sp>
      <p:sp>
        <p:nvSpPr>
          <p:cNvPr id="454691"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to pay off debt</a:t>
            </a:r>
          </a:p>
        </p:txBody>
      </p:sp>
      <p:sp>
        <p:nvSpPr>
          <p:cNvPr id="454692"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Renegotiate with lenders</a:t>
            </a:r>
          </a:p>
        </p:txBody>
      </p:sp>
      <p:sp>
        <p:nvSpPr>
          <p:cNvPr id="454693"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454694"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454695"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454696"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454697"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4698"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Take good projects with</a:t>
            </a:r>
          </a:p>
        </p:txBody>
      </p:sp>
      <p:sp>
        <p:nvSpPr>
          <p:cNvPr id="454699"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new equity or with retained</a:t>
            </a:r>
          </a:p>
        </p:txBody>
      </p:sp>
      <p:sp>
        <p:nvSpPr>
          <p:cNvPr id="454700"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454701"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4702"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Pay off debt with retained</a:t>
            </a:r>
          </a:p>
        </p:txBody>
      </p:sp>
      <p:sp>
        <p:nvSpPr>
          <p:cNvPr id="454703"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earnings.</a:t>
            </a:r>
          </a:p>
        </p:txBody>
      </p:sp>
      <p:sp>
        <p:nvSpPr>
          <p:cNvPr id="454704"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Reduce or eliminate dividends.</a:t>
            </a:r>
          </a:p>
        </p:txBody>
      </p:sp>
      <p:sp>
        <p:nvSpPr>
          <p:cNvPr id="454705"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3. Issue new equity and pay off </a:t>
            </a:r>
          </a:p>
        </p:txBody>
      </p:sp>
      <p:sp>
        <p:nvSpPr>
          <p:cNvPr id="454706"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debt.</a:t>
            </a:r>
          </a:p>
        </p:txBody>
      </p:sp>
      <p:sp>
        <p:nvSpPr>
          <p:cNvPr id="454707"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4708"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r>
              <a:rPr 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0"/>
                <a:cs typeface="Symbol" charset="0"/>
              </a:rPr>
              <a:t>a</a:t>
            </a:r>
            <a:endParaRPr lang="en-US" sz="1200" b="1">
              <a:solidFill>
                <a:srgbClr val="FF0000"/>
              </a:solidFill>
              <a:latin typeface="Helvetica" charset="0"/>
              <a:cs typeface="Symbol" charset="0"/>
            </a:endParaRPr>
          </a:p>
        </p:txBody>
      </p:sp>
      <p:sp>
        <p:nvSpPr>
          <p:cNvPr id="454709"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Does the firm have good </a:t>
            </a:r>
          </a:p>
        </p:txBody>
      </p:sp>
      <p:sp>
        <p:nvSpPr>
          <p:cNvPr id="454710"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projects?</a:t>
            </a:r>
          </a:p>
        </p:txBody>
      </p:sp>
      <p:sp>
        <p:nvSpPr>
          <p:cNvPr id="454711"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ROE &gt; Cost of Equity</a:t>
            </a:r>
          </a:p>
        </p:txBody>
      </p:sp>
      <p:sp>
        <p:nvSpPr>
          <p:cNvPr id="454712"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ROC &gt; Cost of Capital</a:t>
            </a:r>
          </a:p>
        </p:txBody>
      </p:sp>
      <p:sp>
        <p:nvSpPr>
          <p:cNvPr id="454713"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FF0000"/>
                </a:solidFill>
                <a:latin typeface="Helvetica" charset="0"/>
              </a:rPr>
              <a:t>Yes. ROC &gt; Cost of capital</a:t>
            </a:r>
          </a:p>
        </p:txBody>
      </p:sp>
      <p:sp>
        <p:nvSpPr>
          <p:cNvPr id="454714"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Take good projects</a:t>
            </a:r>
          </a:p>
        </p:txBody>
      </p:sp>
      <p:sp>
        <p:nvSpPr>
          <p:cNvPr id="454715"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b="1">
                <a:solidFill>
                  <a:srgbClr val="FF0000"/>
                </a:solidFill>
                <a:latin typeface="Helvetica" charset="0"/>
              </a:rPr>
              <a:t>With debt.</a:t>
            </a:r>
          </a:p>
        </p:txBody>
      </p:sp>
      <p:sp>
        <p:nvSpPr>
          <p:cNvPr id="454716"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latin typeface="Helvetica" charset="0"/>
              </a:rPr>
              <a:t>No</a:t>
            </a:r>
          </a:p>
        </p:txBody>
      </p:sp>
      <p:sp>
        <p:nvSpPr>
          <p:cNvPr id="454717"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Do your stockholders like</a:t>
            </a:r>
          </a:p>
        </p:txBody>
      </p:sp>
      <p:sp>
        <p:nvSpPr>
          <p:cNvPr id="454718"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dividends?</a:t>
            </a:r>
          </a:p>
        </p:txBody>
      </p:sp>
      <p:sp>
        <p:nvSpPr>
          <p:cNvPr id="454719"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Yes</a:t>
            </a:r>
          </a:p>
        </p:txBody>
      </p:sp>
      <p:sp>
        <p:nvSpPr>
          <p:cNvPr id="454720"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Pay Dividends</a:t>
            </a:r>
          </a:p>
        </p:txBody>
      </p:sp>
      <p:sp>
        <p:nvSpPr>
          <p:cNvPr id="454721"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No</a:t>
            </a:r>
          </a:p>
        </p:txBody>
      </p:sp>
      <p:sp>
        <p:nvSpPr>
          <p:cNvPr id="454722"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back stock</a:t>
            </a:r>
          </a:p>
        </p:txBody>
      </p:sp>
      <p:sp>
        <p:nvSpPr>
          <p:cNvPr id="454723"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724"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25"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26"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27"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728"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29"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0"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1"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732"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3"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4"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5"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736"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7"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8"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39"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40"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741"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42"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43"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44"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Increase leverage</a:t>
            </a:r>
          </a:p>
        </p:txBody>
      </p:sp>
      <p:sp>
        <p:nvSpPr>
          <p:cNvPr id="454745"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quickly</a:t>
            </a:r>
          </a:p>
        </p:txBody>
      </p:sp>
      <p:sp>
        <p:nvSpPr>
          <p:cNvPr id="454746"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1. Debt/Equity swaps</a:t>
            </a:r>
          </a:p>
        </p:txBody>
      </p:sp>
      <p:sp>
        <p:nvSpPr>
          <p:cNvPr id="454747"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2. Borrow money&amp;</a:t>
            </a:r>
          </a:p>
        </p:txBody>
      </p:sp>
      <p:sp>
        <p:nvSpPr>
          <p:cNvPr id="454748"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solidFill>
                  <a:srgbClr val="000000"/>
                </a:solidFill>
                <a:latin typeface="Helvetica" charset="0"/>
              </a:rPr>
              <a:t>buy shares.</a:t>
            </a:r>
          </a:p>
        </p:txBody>
      </p:sp>
      <p:sp>
        <p:nvSpPr>
          <p:cNvPr id="454749"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50"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751"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52"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475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defRPr/>
            </a:pPr>
            <a:r>
              <a:rPr lang="en-US" dirty="0">
                <a:latin typeface="Calibri" charset="0"/>
              </a:rPr>
              <a:t>Based upon your analysis of both the firm</a:t>
            </a:r>
            <a:r>
              <a:rPr lang="ja-JP" altLang="en-US" dirty="0">
                <a:latin typeface="Calibri" charset="0"/>
              </a:rPr>
              <a:t>’</a:t>
            </a:r>
            <a:r>
              <a:rPr lang="en-US" altLang="ja-JP" dirty="0">
                <a:latin typeface="Calibri" charset="0"/>
              </a:rPr>
              <a:t>s capital structure and investment record, what path would you map out for the firm?</a:t>
            </a:r>
          </a:p>
          <a:p>
            <a:pPr marL="835025" lvl="1" indent="-514350" eaLnBrk="1" hangingPunct="1">
              <a:buFont typeface="Calibri" charset="0"/>
              <a:buAutoNum type="alphaLcPeriod"/>
              <a:defRPr/>
            </a:pPr>
            <a:r>
              <a:rPr lang="en-US" dirty="0">
                <a:latin typeface="Calibri" charset="0"/>
              </a:rPr>
              <a:t>Immediate change in leverage</a:t>
            </a:r>
          </a:p>
          <a:p>
            <a:pPr marL="835025" lvl="1" indent="-514350" eaLnBrk="1" hangingPunct="1">
              <a:buFont typeface="Calibri" charset="0"/>
              <a:buAutoNum type="alphaLcPeriod"/>
              <a:defRPr/>
            </a:pPr>
            <a:r>
              <a:rPr lang="en-US" dirty="0">
                <a:latin typeface="Calibri" charset="0"/>
              </a:rPr>
              <a:t>Gradual change in leverage</a:t>
            </a:r>
          </a:p>
          <a:p>
            <a:pPr marL="835025" lvl="1" indent="-514350" eaLnBrk="1" hangingPunct="1">
              <a:buFont typeface="Calibri" charset="0"/>
              <a:buAutoNum type="alphaLcPeriod"/>
              <a:defRPr/>
            </a:pPr>
            <a:r>
              <a:rPr lang="en-US" dirty="0">
                <a:latin typeface="Calibri" charset="0"/>
              </a:rPr>
              <a:t>No change in leverage</a:t>
            </a:r>
          </a:p>
          <a:p>
            <a:pPr marL="342900" indent="-342900" eaLnBrk="1" hangingPunct="1">
              <a:defRPr/>
            </a:pPr>
            <a:r>
              <a:rPr lang="en-US" dirty="0">
                <a:latin typeface="Calibri" charset="0"/>
              </a:rPr>
              <a:t>Would you recommend that the firm change its financing mix by </a:t>
            </a:r>
          </a:p>
          <a:p>
            <a:pPr marL="835025" lvl="1" indent="-514350" eaLnBrk="1" hangingPunct="1">
              <a:buFont typeface="Calibri" charset="0"/>
              <a:buAutoNum type="alphaLcPeriod"/>
              <a:defRPr/>
            </a:pPr>
            <a:r>
              <a:rPr lang="en-US" dirty="0">
                <a:latin typeface="Calibri" charset="0"/>
              </a:rPr>
              <a:t>Paying off debt/Buying back equity</a:t>
            </a:r>
          </a:p>
          <a:p>
            <a:pPr marL="835025" lvl="1" indent="-514350" eaLnBrk="1" hangingPunct="1">
              <a:buFont typeface="Calibri" charset="0"/>
              <a:buAutoNum type="alphaLcPeriod"/>
              <a:defRPr/>
            </a:pPr>
            <a:r>
              <a:rPr lang="en-US" dirty="0">
                <a:latin typeface="Calibri" charset="0"/>
              </a:rPr>
              <a:t>Take projects with equity/debt</a:t>
            </a:r>
          </a:p>
        </p:txBody>
      </p:sp>
      <p:sp>
        <p:nvSpPr>
          <p:cNvPr id="4567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Designing Debt: The Fundamental Principle</a:t>
            </a:r>
          </a:p>
        </p:txBody>
      </p:sp>
      <p:sp>
        <p:nvSpPr>
          <p:cNvPr id="45875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objective in designing debt is to make the cash flows on debt match up as closely as possible with the cash flows that the firm makes on its assets.</a:t>
            </a:r>
          </a:p>
          <a:p>
            <a:pPr eaLnBrk="1" hangingPunct="1"/>
            <a:r>
              <a:rPr lang="en-US">
                <a:latin typeface="Calibri" charset="0"/>
              </a:rPr>
              <a:t>By doing so, we reduce our risk of default, increase debt capacity and increase firm value.</a:t>
            </a:r>
          </a:p>
          <a:p>
            <a:pPr eaLnBrk="1" hangingPunct="1"/>
            <a:endParaRPr lang="en-US">
              <a:latin typeface="Calibri" charset="0"/>
            </a:endParaRPr>
          </a:p>
        </p:txBody>
      </p:sp>
      <p:pic>
        <p:nvPicPr>
          <p:cNvPr id="4587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587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58757"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Unmatched Debt</a:t>
            </a:r>
          </a:p>
        </p:txBody>
      </p:sp>
      <p:sp>
        <p:nvSpPr>
          <p:cNvPr id="458758"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t>Matched Debt</a:t>
            </a:r>
          </a:p>
        </p:txBody>
      </p:sp>
      <p:sp>
        <p:nvSpPr>
          <p:cNvPr id="4587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Design the perfect financing instrument</a:t>
            </a:r>
          </a:p>
        </p:txBody>
      </p:sp>
      <p:sp>
        <p:nvSpPr>
          <p:cNvPr id="46080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 perfect financing instrument will</a:t>
            </a:r>
          </a:p>
          <a:p>
            <a:pPr lvl="1" eaLnBrk="1" hangingPunct="1"/>
            <a:r>
              <a:rPr lang="en-US">
                <a:latin typeface="Calibri" charset="0"/>
              </a:rPr>
              <a:t>Have all of the tax advantages of debt</a:t>
            </a:r>
          </a:p>
          <a:p>
            <a:pPr lvl="1" eaLnBrk="1" hangingPunct="1"/>
            <a:r>
              <a:rPr lang="en-US">
                <a:latin typeface="Calibri" charset="0"/>
              </a:rPr>
              <a:t>While preserving the flexibility offered by equity</a:t>
            </a:r>
          </a:p>
          <a:p>
            <a:pPr lvl="1" eaLnBrk="1" hangingPunct="1"/>
            <a:endParaRPr lang="en-US">
              <a:latin typeface="Calibri" charset="0"/>
            </a:endParaRPr>
          </a:p>
        </p:txBody>
      </p:sp>
      <p:pic>
        <p:nvPicPr>
          <p:cNvPr id="4608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608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Ensuring that you have not crossed the line drawn by the tax code</a:t>
            </a:r>
          </a:p>
        </p:txBody>
      </p:sp>
      <p:sp>
        <p:nvSpPr>
          <p:cNvPr id="46285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All of this design work is lost, however, if the security that you have designed does not deliver the tax benefits. </a:t>
            </a:r>
          </a:p>
          <a:p>
            <a:pPr eaLnBrk="1" hangingPunct="1"/>
            <a:r>
              <a:rPr lang="en-US">
                <a:latin typeface="Calibri" charset="0"/>
              </a:rPr>
              <a:t>In addition, there may be a trade off between mismatching debt and getting greater tax benefits.</a:t>
            </a:r>
          </a:p>
          <a:p>
            <a:pPr eaLnBrk="1" hangingPunct="1"/>
            <a:endParaRPr lang="en-US">
              <a:latin typeface="Calibri" charset="0"/>
            </a:endParaRPr>
          </a:p>
          <a:p>
            <a:pPr eaLnBrk="1" hangingPunct="1"/>
            <a:endParaRPr lang="en-US">
              <a:latin typeface="Calibri" charset="0"/>
            </a:endParaRPr>
          </a:p>
        </p:txBody>
      </p:sp>
      <p:pic>
        <p:nvPicPr>
          <p:cNvPr id="46285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6285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While keeping equity research analysts, ratings agencies and regulators applauding</a:t>
            </a:r>
          </a:p>
        </p:txBody>
      </p:sp>
      <p:sp>
        <p:nvSpPr>
          <p:cNvPr id="464898"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atin typeface="Calibri" charset="0"/>
            </a:endParaRPr>
          </a:p>
        </p:txBody>
      </p:sp>
      <p:pic>
        <p:nvPicPr>
          <p:cNvPr id="4648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649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Trust preferred stock has</a:t>
            </a:r>
          </a:p>
          <a:p>
            <a:pPr lvl="1" eaLnBrk="1" hangingPunct="1">
              <a:defRPr/>
            </a:pPr>
            <a:r>
              <a:rPr lang="en-US" dirty="0" smtClean="0"/>
              <a:t>A fixed dividend payment, specified at the time of the issue</a:t>
            </a:r>
          </a:p>
          <a:p>
            <a:pPr lvl="1" eaLnBrk="1" hangingPunct="1">
              <a:defRPr/>
            </a:pPr>
            <a:r>
              <a:rPr lang="en-US" dirty="0" smtClean="0"/>
              <a:t>That is tax deductible</a:t>
            </a:r>
          </a:p>
          <a:p>
            <a:pPr lvl="1" eaLnBrk="1" hangingPunct="1">
              <a:defRPr/>
            </a:pPr>
            <a:r>
              <a:rPr lang="en-US" dirty="0" smtClean="0"/>
              <a:t>And failing to make the payment can cause ? (Can it cause default?)</a:t>
            </a:r>
          </a:p>
          <a:p>
            <a:pPr eaLnBrk="1" hangingPunct="1">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defRPr/>
            </a:pPr>
            <a:endParaRPr lang="en-US" dirty="0" smtClean="0"/>
          </a:p>
          <a:p>
            <a:pPr lvl="1" eaLnBrk="1" hangingPunct="1">
              <a:defRPr/>
            </a:pPr>
            <a:endParaRPr lang="en-US" dirty="0"/>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Soothe bondholder fears</a:t>
            </a:r>
          </a:p>
        </p:txBody>
      </p:sp>
      <p:sp>
        <p:nvSpPr>
          <p:cNvPr id="46899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There are some firms that face skepticism from bondholders when they go out to raise debt, because</a:t>
            </a:r>
          </a:p>
          <a:p>
            <a:pPr lvl="1" eaLnBrk="1" hangingPunct="1"/>
            <a:r>
              <a:rPr lang="en-US">
                <a:latin typeface="Calibri" charset="0"/>
              </a:rPr>
              <a:t>Of their past history of defaults or other actions</a:t>
            </a:r>
          </a:p>
          <a:p>
            <a:pPr lvl="1" eaLnBrk="1" hangingPunct="1"/>
            <a:r>
              <a:rPr lang="en-US">
                <a:latin typeface="Calibri" charset="0"/>
              </a:rPr>
              <a:t>They are small firms without any borrowing history</a:t>
            </a:r>
          </a:p>
          <a:p>
            <a:pPr eaLnBrk="1" hangingPunct="1"/>
            <a:r>
              <a:rPr lang="en-US">
                <a:latin typeface="Calibri" charset="0"/>
              </a:rPr>
              <a:t>Bondholders tend to demand much higher interest rates from these firms to reflect these concerns.</a:t>
            </a:r>
          </a:p>
          <a:p>
            <a:pPr eaLnBrk="1" hangingPunct="1"/>
            <a:endParaRPr lang="en-US">
              <a:latin typeface="Calibri" charset="0"/>
            </a:endParaRPr>
          </a:p>
        </p:txBody>
      </p:sp>
      <p:pic>
        <p:nvPicPr>
          <p:cNvPr id="4689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68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Ratings agencies can sometimes under rate a firm, and markets can underprice a firm</a:t>
            </a:r>
            <a:r>
              <a:rPr lang="ja-JP" altLang="en-US" dirty="0" smtClean="0"/>
              <a:t>’</a:t>
            </a:r>
            <a:r>
              <a:rPr lang="en-US" altLang="ja-JP" dirty="0" smtClean="0"/>
              <a:t>s stock or bonds. If this occurs, firms should not lock in these mistakes by issuing securities for the long term. In particular, </a:t>
            </a:r>
          </a:p>
          <a:p>
            <a:pPr lvl="1" eaLnBrk="1" hangingPunct="1">
              <a:defRPr/>
            </a:pPr>
            <a:r>
              <a:rPr lang="en-US" dirty="0" smtClean="0"/>
              <a:t>Issuing equity or equity based products (including convertibles), when equity is under priced transfers wealth from existing stockholders to the new stockholders</a:t>
            </a:r>
          </a:p>
          <a:p>
            <a:pPr lvl="1" eaLnBrk="1" hangingPunct="1">
              <a:defRPr/>
            </a:pPr>
            <a:r>
              <a:rPr lang="en-US" dirty="0" smtClean="0"/>
              <a:t>Issuing long term debt when a firm is under rated locks in rates at levels that are far too high, given the firm</a:t>
            </a:r>
            <a:r>
              <a:rPr lang="ja-JP" altLang="en-US" dirty="0" smtClean="0"/>
              <a:t>’</a:t>
            </a:r>
            <a:r>
              <a:rPr lang="en-US" altLang="ja-JP" dirty="0" smtClean="0"/>
              <a:t>s default risk.</a:t>
            </a:r>
          </a:p>
          <a:p>
            <a:pPr eaLnBrk="1" hangingPunct="1">
              <a:defRPr/>
            </a:pPr>
            <a:r>
              <a:rPr lang="en-US" dirty="0" smtClean="0"/>
              <a:t>What is the solution</a:t>
            </a:r>
          </a:p>
          <a:p>
            <a:pPr lvl="1" eaLnBrk="1" hangingPunct="1">
              <a:defRPr/>
            </a:pPr>
            <a:r>
              <a:rPr lang="en-US" dirty="0"/>
              <a:t>i</a:t>
            </a:r>
            <a:r>
              <a:rPr lang="en-US" dirty="0" smtClean="0"/>
              <a:t>f you need to use equity?</a:t>
            </a:r>
          </a:p>
          <a:p>
            <a:pPr lvl="1" eaLnBrk="1" hangingPunct="1">
              <a:defRPr/>
            </a:pPr>
            <a:r>
              <a:rPr lang="en-US" dirty="0"/>
              <a:t>i</a:t>
            </a:r>
            <a:r>
              <a:rPr lang="en-US" dirty="0" smtClean="0"/>
              <a:t>f you need to use debt?</a:t>
            </a:r>
            <a:endParaRPr lang="en-US" dirty="0"/>
          </a:p>
        </p:txBody>
      </p:sp>
      <p:sp>
        <p:nvSpPr>
          <p:cNvPr id="471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Designing Disney</a:t>
            </a:r>
            <a:r>
              <a:rPr lang="ja-JP" altLang="en-US">
                <a:latin typeface="Calibri" charset="0"/>
              </a:rPr>
              <a:t>’</a:t>
            </a:r>
            <a:r>
              <a:rPr lang="en-US" altLang="ja-JP">
                <a:latin typeface="Calibri" charset="0"/>
              </a:rPr>
              <a:t>s Debt</a:t>
            </a:r>
            <a:endParaRPr lang="en-US">
              <a:latin typeface="Calibri" charset="0"/>
            </a:endParaRPr>
          </a:p>
        </p:txBody>
      </p:sp>
      <p:sp>
        <p:nvSpPr>
          <p:cNvPr id="47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73091"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73092" name="Document" r:id="rId5" imgW="8382000" imgH="4953000" progId="Word.Document.12">
                  <p:embed/>
                </p:oleObj>
              </mc:Choice>
              <mc:Fallback>
                <p:oleObj name="Document" r:id="rId5" imgW="8382000" imgH="49530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debt issued should be long term and should have duration of about 4.3 years.</a:t>
            </a:r>
          </a:p>
          <a:p>
            <a:pPr eaLnBrk="1" hangingPunct="1">
              <a:defRPr/>
            </a:pPr>
            <a:r>
              <a:rPr lang="en-US" dirty="0" smtClean="0"/>
              <a:t>A significant portion of the debt should be floating rate debt, reflecting Disney</a:t>
            </a:r>
            <a:r>
              <a:rPr lang="ja-JP" altLang="en-US" dirty="0" smtClean="0"/>
              <a:t>’</a:t>
            </a:r>
            <a:r>
              <a:rPr lang="en-US" altLang="ja-JP" dirty="0" smtClean="0"/>
              <a:t>s capacity to pass inflation through to its customers and the fact that operating income tends to increase as interest rates go up.</a:t>
            </a:r>
          </a:p>
          <a:p>
            <a:pPr eaLnBrk="1" hangingPunct="1">
              <a:defRPr/>
            </a:pPr>
            <a:r>
              <a:rPr lang="en-US" dirty="0" smtClean="0"/>
              <a:t>Given Disney</a:t>
            </a:r>
            <a:r>
              <a:rPr lang="ja-JP" altLang="en-US" dirty="0" smtClean="0"/>
              <a:t>’</a:t>
            </a:r>
            <a:r>
              <a:rPr lang="en-US" altLang="ja-JP" dirty="0" smtClean="0"/>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dirty="0"/>
          </a:p>
        </p:txBody>
      </p:sp>
      <p:sp>
        <p:nvSpPr>
          <p:cNvPr id="4751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Analyzing Disney</a:t>
            </a:r>
            <a:r>
              <a:rPr lang="ja-JP" altLang="en-US">
                <a:latin typeface="Calibri" charset="0"/>
              </a:rPr>
              <a:t>’</a:t>
            </a:r>
            <a:r>
              <a:rPr lang="en-US" altLang="ja-JP">
                <a:latin typeface="Calibri" charset="0"/>
              </a:rPr>
              <a:t>s Current Debt</a:t>
            </a:r>
            <a:endParaRPr lang="en-US">
              <a:latin typeface="Calibri" charset="0"/>
            </a:endParaRPr>
          </a:p>
        </p:txBody>
      </p:sp>
      <p:sp>
        <p:nvSpPr>
          <p:cNvPr id="425986" name="Rectangle 3"/>
          <p:cNvSpPr>
            <a:spLocks noGrp="1" noChangeArrowheads="1"/>
          </p:cNvSpPr>
          <p:nvPr>
            <p:ph sz="quarter" idx="1"/>
          </p:nvPr>
        </p:nvSpPr>
        <p:spPr>
          <a:xfrm>
            <a:off x="612775" y="1600200"/>
            <a:ext cx="8153400" cy="4495800"/>
          </a:xfrm>
        </p:spPr>
        <p:txBody>
          <a:bodyPr>
            <a:normAutofit fontScale="70000" lnSpcReduction="20000"/>
          </a:bodyPr>
          <a:lstStyle/>
          <a:p>
            <a:pPr>
              <a:defRPr/>
            </a:pPr>
            <a:r>
              <a:rPr lang="en-US" dirty="0"/>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defRPr/>
            </a:pPr>
            <a:r>
              <a:rPr lang="en-US" dirty="0"/>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defRPr/>
            </a:pPr>
            <a:r>
              <a:rPr lang="en-US" dirty="0"/>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fontScale="92500"/>
          </a:bodyPr>
          <a:lstStyle/>
          <a:p>
            <a:pPr>
              <a:defRPr/>
            </a:pPr>
            <a:r>
              <a:rPr lang="en-US" dirty="0"/>
              <a:t>It can swap some of its existing fixed rate, dollar debt for floating rate, foreign currency debt. Given Disney’s standing in financial markets and its large market capitalization, this should not be difficult to do.</a:t>
            </a:r>
          </a:p>
          <a:p>
            <a:pPr>
              <a:defRPr/>
            </a:pPr>
            <a:r>
              <a:rPr lang="en-US" dirty="0"/>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79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defRPr/>
            </a:pPr>
            <a:endParaRPr lang="en-US" dirty="0"/>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normAutofit fontScale="92500" lnSpcReduction="20000"/>
          </a:bodyPr>
          <a:lstStyle/>
          <a:p>
            <a:pPr eaLnBrk="1" hangingPunct="1">
              <a:defRPr/>
            </a:pPr>
            <a:r>
              <a:rPr lang="ja-JP" altLang="en-US" smtClean="0"/>
              <a:t>“</a:t>
            </a:r>
            <a:r>
              <a:rPr lang="en-US" altLang="ja-JP" smtClean="0"/>
              <a:t>Companies don</a:t>
            </a:r>
            <a:r>
              <a:rPr lang="ja-JP" altLang="en-US" smtClean="0"/>
              <a:t>’</a:t>
            </a:r>
            <a:r>
              <a:rPr lang="en-US" altLang="ja-JP" smtClean="0"/>
              <a:t>t have cash. They hold cash for their stockholders.</a:t>
            </a:r>
            <a:r>
              <a:rPr lang="ja-JP" altLang="en-US" smtClean="0"/>
              <a:t>”</a:t>
            </a:r>
            <a:endParaRPr lang="en-US"/>
          </a:p>
        </p:txBody>
      </p:sp>
      <p:sp>
        <p:nvSpPr>
          <p:cNvPr id="48333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485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48537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Dividends are sticky</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87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Dividends tend to follow earnings</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89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Title 1"/>
          <p:cNvSpPr>
            <a:spLocks noGrp="1"/>
          </p:cNvSpPr>
          <p:nvPr>
            <p:ph type="title"/>
          </p:nvPr>
        </p:nvSpPr>
        <p:spPr/>
        <p:txBody>
          <a:bodyPr/>
          <a:lstStyle/>
          <a:p>
            <a:pPr eaLnBrk="1" hangingPunct="1"/>
            <a:r>
              <a:rPr lang="en-US">
                <a:latin typeface="Calibri" charset="0"/>
              </a:rPr>
              <a:t>II. Are affected by tax laws…</a:t>
            </a:r>
          </a:p>
        </p:txBody>
      </p:sp>
      <p:sp>
        <p:nvSpPr>
          <p:cNvPr id="491522" name="Text Placeholder 2"/>
          <p:cNvSpPr>
            <a:spLocks noGrp="1"/>
          </p:cNvSpPr>
          <p:nvPr>
            <p:ph type="body" idx="1"/>
          </p:nvPr>
        </p:nvSpPr>
        <p:spPr/>
        <p:txBody>
          <a:bodyPr/>
          <a:lstStyle/>
          <a:p>
            <a:pPr eaLnBrk="1" hangingPunct="1"/>
            <a:r>
              <a:rPr lang="en-US">
                <a:latin typeface="Calibri" charset="0"/>
              </a:rPr>
              <a:t>In 2003</a:t>
            </a:r>
          </a:p>
        </p:txBody>
      </p:sp>
      <p:pic>
        <p:nvPicPr>
          <p:cNvPr id="491523"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91524" name="Text Placeholder 4"/>
          <p:cNvSpPr>
            <a:spLocks noGrp="1"/>
          </p:cNvSpPr>
          <p:nvPr>
            <p:ph type="body" sz="quarter" idx="3"/>
          </p:nvPr>
        </p:nvSpPr>
        <p:spPr/>
        <p:txBody>
          <a:bodyPr/>
          <a:lstStyle/>
          <a:p>
            <a:pPr eaLnBrk="1" hangingPunct="1"/>
            <a:r>
              <a:rPr lang="en-US">
                <a:latin typeface="Calibri" charset="0"/>
              </a:rPr>
              <a:t>In the last quarter of 2012</a:t>
            </a:r>
          </a:p>
        </p:txBody>
      </p:sp>
      <p:sp>
        <p:nvSpPr>
          <p:cNvPr id="491525" name="Content Placeholder 5"/>
          <p:cNvSpPr>
            <a:spLocks noGrp="1"/>
          </p:cNvSpPr>
          <p:nvPr>
            <p:ph sz="quarter" idx="4"/>
          </p:nvPr>
        </p:nvSpPr>
        <p:spPr/>
        <p:txBody>
          <a:bodyPr/>
          <a:lstStyle/>
          <a:p>
            <a:pPr eaLnBrk="1" hangingPunct="1"/>
            <a:r>
              <a:rPr lang="en-US">
                <a:latin typeface="Calibri" charset="0"/>
              </a:rPr>
              <a:t>As the possibility of tax rates reverting back to pre-2003 levels rose, 233 companies paid out $31 billion in dividends.</a:t>
            </a:r>
          </a:p>
          <a:p>
            <a:pPr eaLnBrk="1" hangingPunct="1"/>
            <a:r>
              <a:rPr lang="en-US">
                <a:latin typeface="Calibri" charset="0"/>
              </a:rPr>
              <a:t>Of these companies, 101 had insider holdings in excess of 20% of the outstanding stock. </a:t>
            </a:r>
          </a:p>
        </p:txBody>
      </p:sp>
    </p:spTree>
  </p:cSld>
  <p:clrMapOvr>
    <a:masterClrMapping/>
  </p:clrMapOvr>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More and more firms are buying back stock, rather than pay dividends...</a:t>
            </a:r>
          </a:p>
        </p:txBody>
      </p:sp>
      <p:sp>
        <p:nvSpPr>
          <p:cNvPr id="493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49357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timing>
    <p:tnLst>
      <p:par>
        <p:cTn xmlns:p14="http://schemas.microsoft.com/office/powerpoint/2010/mai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Title 1"/>
          <p:cNvSpPr>
            <a:spLocks noGrp="1"/>
          </p:cNvSpPr>
          <p:nvPr>
            <p:ph type="title"/>
          </p:nvPr>
        </p:nvSpPr>
        <p:spPr>
          <a:xfrm>
            <a:off x="612775" y="228600"/>
            <a:ext cx="8153400" cy="990600"/>
          </a:xfrm>
        </p:spPr>
        <p:txBody>
          <a:bodyPr/>
          <a:lstStyle/>
          <a:p>
            <a:pPr eaLnBrk="1" hangingPunct="1"/>
            <a:r>
              <a:rPr lang="en-US">
                <a:latin typeface="Calibri" charset="0"/>
              </a:rPr>
              <a:t>V. And there are differences across countries…</a:t>
            </a:r>
          </a:p>
        </p:txBody>
      </p:sp>
      <p:pic>
        <p:nvPicPr>
          <p:cNvPr id="49561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9489" b="9489"/>
          <a:stretch>
            <a:fillRect/>
          </a:stretch>
        </p:blipFill>
        <p:spPr>
          <a:xfrm>
            <a:off x="612775" y="1600200"/>
            <a:ext cx="8153400" cy="4495800"/>
          </a:xfrm>
        </p:spPr>
      </p:pic>
      <p:sp>
        <p:nvSpPr>
          <p:cNvPr id="495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Measures of Dividend Policy</a:t>
            </a:r>
          </a:p>
        </p:txBody>
      </p:sp>
      <p:sp>
        <p:nvSpPr>
          <p:cNvPr id="49766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Dividend Payout = Dividends/ Net Income</a:t>
            </a:r>
          </a:p>
          <a:p>
            <a:pPr lvl="1" eaLnBrk="1" hangingPunct="1"/>
            <a:r>
              <a:rPr lang="en-US">
                <a:latin typeface="Calibri" charset="0"/>
              </a:rPr>
              <a:t>Measures the percentage of earnings that the company pays in dividends</a:t>
            </a:r>
          </a:p>
          <a:p>
            <a:pPr lvl="1" eaLnBrk="1" hangingPunct="1"/>
            <a:r>
              <a:rPr lang="en-US">
                <a:latin typeface="Calibri" charset="0"/>
              </a:rPr>
              <a:t>If the net income is negative, the payout ratio cannot be computed.	</a:t>
            </a:r>
          </a:p>
          <a:p>
            <a:pPr eaLnBrk="1" hangingPunct="1"/>
            <a:r>
              <a:rPr lang="en-US">
                <a:latin typeface="Calibri" charset="0"/>
              </a:rPr>
              <a:t>Dividend Yield = Dividends per share/ Stock price</a:t>
            </a:r>
          </a:p>
          <a:p>
            <a:pPr lvl="1" eaLnBrk="1" hangingPunct="1"/>
            <a:r>
              <a:rPr lang="en-US">
                <a:latin typeface="Calibri" charset="0"/>
              </a:rPr>
              <a:t>Measures the return that an investor can make from dividends alone</a:t>
            </a:r>
          </a:p>
          <a:p>
            <a:pPr lvl="1" eaLnBrk="1" hangingPunct="1"/>
            <a:r>
              <a:rPr lang="en-US">
                <a:latin typeface="Calibri" charset="0"/>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976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Payout Ratios</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4997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 Yields</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5017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3809"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503811"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0381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Title 1"/>
          <p:cNvSpPr>
            <a:spLocks noGrp="1"/>
          </p:cNvSpPr>
          <p:nvPr>
            <p:ph type="title"/>
          </p:nvPr>
        </p:nvSpPr>
        <p:spPr>
          <a:xfrm>
            <a:off x="612775" y="228600"/>
            <a:ext cx="8153400" cy="990600"/>
          </a:xfrm>
        </p:spPr>
        <p:txBody>
          <a:bodyPr/>
          <a:lstStyle/>
          <a:p>
            <a:pPr eaLnBrk="1" hangingPunct="1"/>
            <a:r>
              <a:rPr lang="en-US">
                <a:latin typeface="Calibri" charset="0"/>
              </a:rPr>
              <a:t>Dividend Policy: Disney et al.</a:t>
            </a:r>
          </a:p>
        </p:txBody>
      </p:sp>
      <p:sp>
        <p:nvSpPr>
          <p:cNvPr id="505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505859"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505860" name="Document" r:id="rId5" imgW="5626100" imgH="1295400" progId="Word.Document.12">
                  <p:embed/>
                </p:oleObj>
              </mc:Choice>
              <mc:Fallback>
                <p:oleObj name="Document" r:id="rId5" imgW="5626100" imgH="12954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507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balanced viewpoint</a:t>
            </a:r>
          </a:p>
        </p:txBody>
      </p:sp>
      <p:sp>
        <p:nvSpPr>
          <p:cNvPr id="509954"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If a company has excess cash, and few good investment opportunities (NPV&gt;0), returning money to stockholders (dividends or stock repurchases) is good.</a:t>
            </a:r>
          </a:p>
          <a:p>
            <a:pPr eaLnBrk="1" hangingPunct="1"/>
            <a:r>
              <a:rPr lang="en-US">
                <a:latin typeface="Calibri" charset="0"/>
              </a:rPr>
              <a:t>If a company does not have excess cash, and/or has several good investment opportunities (NPV&gt;0), returning money to stockholders (dividends or stock repurchases) is bad.</a:t>
            </a:r>
          </a:p>
        </p:txBody>
      </p:sp>
      <p:sp>
        <p:nvSpPr>
          <p:cNvPr id="509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Assessing Dividend Policy</a:t>
            </a:r>
          </a:p>
        </p:txBody>
      </p:sp>
      <p:sp>
        <p:nvSpPr>
          <p:cNvPr id="512002"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Approach 1: The Cash/Trust Nexus</a:t>
            </a:r>
          </a:p>
          <a:p>
            <a:pPr lvl="1" eaLnBrk="1" hangingPunct="1"/>
            <a:r>
              <a:rPr lang="en-US">
                <a:latin typeface="Calibri" charset="0"/>
              </a:rPr>
              <a:t>Assess how much cash a firm has available to pay in dividends, relative what it returns to stockholders. Evaluate whether you can trust the managers of the company as custodians of your cash.</a:t>
            </a:r>
          </a:p>
          <a:p>
            <a:pPr eaLnBrk="1" hangingPunct="1"/>
            <a:r>
              <a:rPr lang="en-US">
                <a:latin typeface="Calibri" charset="0"/>
              </a:rPr>
              <a:t>Approach 2: Peer Group Analysis</a:t>
            </a:r>
          </a:p>
          <a:p>
            <a:pPr lvl="1" eaLnBrk="1" hangingPunct="1"/>
            <a:r>
              <a:rPr lang="en-US">
                <a:latin typeface="Calibri" charset="0"/>
              </a:rPr>
              <a:t>Pick a dividend policy for your company that makes it comparable to other firms in its peer group.</a:t>
            </a:r>
          </a:p>
        </p:txBody>
      </p:sp>
      <p:sp>
        <p:nvSpPr>
          <p:cNvPr id="5120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The Cash/Trust Assessment</a:t>
            </a:r>
          </a:p>
        </p:txBody>
      </p:sp>
      <p:sp>
        <p:nvSpPr>
          <p:cNvPr id="514050"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Step 1: How much could the company have paid out during the period under question?</a:t>
            </a:r>
          </a:p>
          <a:p>
            <a:pPr eaLnBrk="1" hangingPunct="1"/>
            <a:r>
              <a:rPr lang="en-US">
                <a:latin typeface="Calibri" charset="0"/>
              </a:rPr>
              <a:t>Step 2: How  much did the the company actually pay out during the period in question?</a:t>
            </a:r>
          </a:p>
          <a:p>
            <a:pPr eaLnBrk="1" hangingPunct="1"/>
            <a:r>
              <a:rPr lang="en-US">
                <a:latin typeface="Calibri" charset="0"/>
              </a:rPr>
              <a:t>Step 3: How much do I trust the management of this company with excess cash?</a:t>
            </a:r>
          </a:p>
          <a:p>
            <a:pPr lvl="1" eaLnBrk="1" hangingPunct="1"/>
            <a:r>
              <a:rPr lang="en-US">
                <a:latin typeface="Calibri" charset="0"/>
              </a:rPr>
              <a:t>How well did they make investments during the period in question?</a:t>
            </a:r>
          </a:p>
          <a:p>
            <a:pPr lvl="1" eaLnBrk="1" hangingPunct="1"/>
            <a:r>
              <a:rPr lang="en-US">
                <a:latin typeface="Calibri" charset="0"/>
              </a:rPr>
              <a:t>How well has my stock performed during the period in question?</a:t>
            </a:r>
          </a:p>
        </p:txBody>
      </p:sp>
      <p:sp>
        <p:nvSpPr>
          <p:cNvPr id="514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Title 1"/>
          <p:cNvSpPr>
            <a:spLocks noGrp="1"/>
          </p:cNvSpPr>
          <p:nvPr>
            <p:ph type="title"/>
          </p:nvPr>
        </p:nvSpPr>
        <p:spPr>
          <a:xfrm>
            <a:off x="612775" y="228600"/>
            <a:ext cx="8153400" cy="990600"/>
          </a:xfrm>
        </p:spPr>
        <p:txBody>
          <a:bodyPr/>
          <a:lstStyle/>
          <a:p>
            <a:pPr eaLnBrk="1" hangingPunct="1"/>
            <a:r>
              <a:rPr lang="en-US">
                <a:latin typeface="Calibri" charset="0"/>
              </a:rPr>
              <a:t>How much has the company returned to stockholders?</a:t>
            </a:r>
          </a:p>
        </p:txBody>
      </p:sp>
      <p:sp>
        <p:nvSpPr>
          <p:cNvPr id="516098" name="Content Placeholder 2"/>
          <p:cNvSpPr>
            <a:spLocks noGrp="1"/>
          </p:cNvSpPr>
          <p:nvPr>
            <p:ph sz="quarter" idx="1"/>
          </p:nvPr>
        </p:nvSpPr>
        <p:spPr>
          <a:xfrm>
            <a:off x="612775" y="1600200"/>
            <a:ext cx="8153400" cy="4495800"/>
          </a:xfrm>
        </p:spPr>
        <p:txBody>
          <a:bodyPr/>
          <a:lstStyle/>
          <a:p>
            <a:pPr eaLnBrk="1" hangingPunct="1"/>
            <a:r>
              <a:rPr lang="en-US">
                <a:latin typeface="Calibri" charset="0"/>
              </a:rPr>
              <a:t>As firms increasing use stock buybacks, we have to measure cash returned to stockholders as not only dividends but also buybacks.</a:t>
            </a:r>
          </a:p>
          <a:p>
            <a:pPr eaLnBrk="1" hangingPunct="1"/>
            <a:r>
              <a:rPr lang="en-US">
                <a:latin typeface="Calibri" charset="0"/>
              </a:rPr>
              <a:t>For instance, for the companies we are analyzing the cash returned looked as follows.</a:t>
            </a:r>
          </a:p>
        </p:txBody>
      </p:sp>
      <p:sp>
        <p:nvSpPr>
          <p:cNvPr id="516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38"/>
        </p:xfrm>
        <a:graphic>
          <a:graphicData uri="http://schemas.openxmlformats.org/drawingml/2006/table">
            <a:tbl>
              <a:tblPr/>
              <a:tblGrid>
                <a:gridCol w="741218"/>
                <a:gridCol w="741218"/>
                <a:gridCol w="741218"/>
                <a:gridCol w="741218"/>
                <a:gridCol w="741218"/>
                <a:gridCol w="741218"/>
                <a:gridCol w="741218"/>
                <a:gridCol w="741218"/>
                <a:gridCol w="741218"/>
                <a:gridCol w="741218"/>
                <a:gridCol w="741218"/>
              </a:tblGrid>
              <a:tr h="179193">
                <a:tc>
                  <a:txBody>
                    <a:bodyPr/>
                    <a:lstStyle/>
                    <a:p>
                      <a:pPr algn="ctr" fontAlgn="b"/>
                      <a:r>
                        <a:rPr lang="en-US" sz="1100" b="0" i="1" u="none" strike="noStrike">
                          <a:solidFill>
                            <a:srgbClr val="000000"/>
                          </a:solidFill>
                          <a:effectLst/>
                          <a:latin typeface="Calibri"/>
                        </a:rPr>
                        <a:t>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b="0" i="1" u="none" strike="noStrike">
                          <a:solidFill>
                            <a:srgbClr val="000000"/>
                          </a:solidFill>
                          <a:effectLst/>
                          <a:latin typeface="Calibri"/>
                        </a:rPr>
                        <a:t>Disney</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Vale</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Tata Motors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Baidu</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100" b="0" i="1" u="none" strike="noStrike">
                          <a:solidFill>
                            <a:srgbClr val="000000"/>
                          </a:solidFill>
                          <a:effectLst/>
                          <a:latin typeface="Calibri"/>
                        </a:rPr>
                        <a:t>Deutsche Bank</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79193">
                <a:tc>
                  <a:txBody>
                    <a:bodyPr/>
                    <a:lstStyle/>
                    <a:p>
                      <a:pPr algn="ctr" fontAlgn="b"/>
                      <a:r>
                        <a:rPr lang="en-US" sz="1100" b="0" i="0" u="none" strike="noStrike">
                          <a:solidFill>
                            <a:srgbClr val="000000"/>
                          </a:solidFill>
                          <a:effectLst/>
                          <a:latin typeface="Calibri"/>
                        </a:rPr>
                        <a:t>Year</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Dividends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Buybacks</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2008</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$648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$2,993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$741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7,595₹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2,274 €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2009</a:t>
                      </a:r>
                    </a:p>
                  </a:txBody>
                  <a:tcPr marL="11403" marR="11403" marT="1141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$653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$2,669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$2,771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3,496₹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309 €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2010</a:t>
                      </a:r>
                    </a:p>
                  </a:txBody>
                  <a:tcPr marL="11403" marR="11403" marT="1141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a:rPr>
                        <a:t>$756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$4,993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$3,037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$1,930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10,195₹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465 €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2011</a:t>
                      </a:r>
                    </a:p>
                  </a:txBody>
                  <a:tcPr marL="11403" marR="11403" marT="1141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$1,076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$3,015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$9,062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$3,051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15,031₹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691 €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49">
                <a:tc>
                  <a:txBody>
                    <a:bodyPr/>
                    <a:lstStyle/>
                    <a:p>
                      <a:pPr algn="ctr" fontAlgn="b"/>
                      <a:r>
                        <a:rPr lang="en-US" sz="1100" b="0" i="0" u="none" strike="noStrike">
                          <a:solidFill>
                            <a:srgbClr val="000000"/>
                          </a:solidFill>
                          <a:effectLst/>
                          <a:latin typeface="Calibri"/>
                        </a:rPr>
                        <a:t>2012</a:t>
                      </a:r>
                    </a:p>
                  </a:txBody>
                  <a:tcPr marL="11403" marR="11403" marT="11413"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$1,324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$4,087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$6,006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15,088₹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970₹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689 €</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606">
                <a:tc>
                  <a:txBody>
                    <a:bodyPr/>
                    <a:lstStyle/>
                    <a:p>
                      <a:pPr algn="ctr" fontAlgn="b"/>
                      <a:r>
                        <a:rPr lang="en-US" sz="1100" b="1" i="0" u="none" strike="noStrike">
                          <a:solidFill>
                            <a:srgbClr val="000000"/>
                          </a:solidFill>
                          <a:effectLst/>
                          <a:latin typeface="Calibri"/>
                        </a:rPr>
                        <a:t>2008-12</a:t>
                      </a:r>
                    </a:p>
                  </a:txBody>
                  <a:tcPr marL="11403" marR="11403" marT="114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$4,457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$15,412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$23,869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$5,731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51,405₹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970₹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¥4,428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¥0 </a:t>
                      </a:r>
                    </a:p>
                  </a:txBody>
                  <a:tcPr marL="11403" marR="11403" marT="11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The Free </a:t>
            </a:r>
            <a:r>
              <a:rPr lang="en-US" dirty="0" err="1" smtClean="0"/>
              <a:t>Cashflow</a:t>
            </a:r>
            <a:r>
              <a:rPr lang="en-US" dirty="0" smtClean="0"/>
              <a:t> to Equity (FCFE) is a measure of how much cash is left in the business after non-equity claimholders (debt and preferred stock) have been paid, and after any reinvestment needed to sustain the firm</a:t>
            </a:r>
            <a:r>
              <a:rPr lang="ja-JP" altLang="en-US" dirty="0" smtClean="0"/>
              <a:t>’</a:t>
            </a:r>
            <a:r>
              <a:rPr lang="en-US" altLang="ja-JP" dirty="0" smtClean="0"/>
              <a:t>s assets and future growth.</a:t>
            </a:r>
          </a:p>
          <a:p>
            <a:pPr marL="366713" lvl="1" indent="0" eaLnBrk="1" hangingPunct="1">
              <a:buFont typeface="Wingdings 2" charset="0"/>
              <a:buNone/>
              <a:defRPr/>
            </a:pPr>
            <a:r>
              <a:rPr lang="en-US" dirty="0" smtClean="0"/>
              <a:t>Net Income</a:t>
            </a:r>
          </a:p>
          <a:p>
            <a:pPr marL="366713" lvl="1" indent="0" eaLnBrk="1" hangingPunct="1">
              <a:buFont typeface="Wingdings 2" charset="0"/>
              <a:buNone/>
              <a:defRPr/>
            </a:pPr>
            <a:r>
              <a:rPr lang="en-US" dirty="0" smtClean="0"/>
              <a:t>	+ Depreciation &amp; Amortization		</a:t>
            </a:r>
          </a:p>
          <a:p>
            <a:pPr marL="366713" lvl="1" indent="0" eaLnBrk="1" hangingPunct="1">
              <a:buFont typeface="Wingdings 2" charset="0"/>
              <a:buNone/>
              <a:defRPr/>
            </a:pPr>
            <a:r>
              <a:rPr lang="en-US" dirty="0" smtClean="0"/>
              <a:t>	= Cash flows from Operations to Equity Investors</a:t>
            </a:r>
          </a:p>
          <a:p>
            <a:pPr marL="366713" lvl="1" indent="0" eaLnBrk="1" hangingPunct="1">
              <a:buFont typeface="Wingdings 2" charset="0"/>
              <a:buNone/>
              <a:defRPr/>
            </a:pPr>
            <a:r>
              <a:rPr lang="en-US" dirty="0" smtClean="0"/>
              <a:t>	- Preferred Dividends</a:t>
            </a:r>
          </a:p>
          <a:p>
            <a:pPr marL="366713" lvl="1" indent="0" eaLnBrk="1" hangingPunct="1">
              <a:buFont typeface="Wingdings 2" charset="0"/>
              <a:buNone/>
              <a:defRPr/>
            </a:pPr>
            <a:r>
              <a:rPr lang="en-US" dirty="0" smtClean="0"/>
              <a:t>	- Capital Expenditures	</a:t>
            </a:r>
          </a:p>
          <a:p>
            <a:pPr marL="366713" lvl="1" indent="0" eaLnBrk="1" hangingPunct="1">
              <a:buFont typeface="Wingdings 2" charset="0"/>
              <a:buNone/>
              <a:defRPr/>
            </a:pPr>
            <a:r>
              <a:rPr lang="en-US" dirty="0" smtClean="0"/>
              <a:t>	- Working Capital Needs</a:t>
            </a:r>
          </a:p>
          <a:p>
            <a:pPr marL="366713" lvl="1" indent="0" eaLnBrk="1" hangingPunct="1">
              <a:buFont typeface="Wingdings 2" charset="0"/>
              <a:buNone/>
              <a:defRPr/>
            </a:pPr>
            <a:r>
              <a:rPr lang="en-US" dirty="0" smtClean="0"/>
              <a:t>	- Principal Repayments</a:t>
            </a:r>
          </a:p>
          <a:p>
            <a:pPr marL="366713" lvl="1" indent="0" eaLnBrk="1" hangingPunct="1">
              <a:buFont typeface="Wingdings 2" charset="0"/>
              <a:buNone/>
              <a:defRPr/>
            </a:pPr>
            <a:r>
              <a:rPr lang="en-US" dirty="0" smtClean="0"/>
              <a:t>	+ Proceeds from New Debt Issues 	</a:t>
            </a:r>
          </a:p>
          <a:p>
            <a:pPr marL="366713" lvl="1" indent="0" eaLnBrk="1" hangingPunct="1">
              <a:buFont typeface="Wingdings 2" charset="0"/>
              <a:buNone/>
              <a:defRPr/>
            </a:pPr>
            <a:r>
              <a:rPr lang="en-US" dirty="0" smtClean="0"/>
              <a:t>	= Free Cash flow to Equity</a:t>
            </a:r>
            <a:endParaRPr lang="en-US" dirty="0"/>
          </a:p>
        </p:txBody>
      </p:sp>
      <p:sp>
        <p:nvSpPr>
          <p:cNvPr id="518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Title 1"/>
          <p:cNvSpPr>
            <a:spLocks noGrp="1"/>
          </p:cNvSpPr>
          <p:nvPr>
            <p:ph type="title"/>
          </p:nvPr>
        </p:nvSpPr>
        <p:spPr>
          <a:xfrm>
            <a:off x="612775" y="228600"/>
            <a:ext cx="8153400" cy="990600"/>
          </a:xfrm>
        </p:spPr>
        <p:txBody>
          <a:bodyPr/>
          <a:lstStyle/>
          <a:p>
            <a:pPr eaLnBrk="1" hangingPunct="1"/>
            <a:r>
              <a:rPr lang="en-US">
                <a:latin typeface="Calibri" charset="0"/>
              </a:rPr>
              <a:t>Disney</a:t>
            </a:r>
            <a:r>
              <a:rPr lang="ja-JP" altLang="en-US">
                <a:latin typeface="Calibri" charset="0"/>
              </a:rPr>
              <a:t>’</a:t>
            </a:r>
            <a:r>
              <a:rPr lang="en-US" altLang="ja-JP">
                <a:latin typeface="Calibri" charset="0"/>
              </a:rPr>
              <a:t>s FCFE: 2008 – 2012</a:t>
            </a:r>
            <a:endParaRPr lang="en-US">
              <a:latin typeface="Calibri" charset="0"/>
            </a:endParaRPr>
          </a:p>
        </p:txBody>
      </p:sp>
      <p:sp>
        <p:nvSpPr>
          <p:cNvPr id="520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4200"/>
        </p:xfrm>
        <a:graphic>
          <a:graphicData uri="http://schemas.openxmlformats.org/drawingml/2006/table">
            <a:tbl>
              <a:tblPr/>
              <a:tblGrid>
                <a:gridCol w="2910376"/>
                <a:gridCol w="724045"/>
                <a:gridCol w="724045"/>
                <a:gridCol w="724045"/>
                <a:gridCol w="724045"/>
                <a:gridCol w="724045"/>
                <a:gridCol w="936999"/>
              </a:tblGrid>
              <a:tr h="308264">
                <a:tc>
                  <a:txBody>
                    <a:bodyPr/>
                    <a:lstStyle/>
                    <a:p>
                      <a:pPr algn="l" fontAlgn="b"/>
                      <a:r>
                        <a:rPr lang="en-US" sz="14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Times"/>
                        </a:rPr>
                        <a:t>Aggregate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$6,136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$5,682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$4,807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$3,963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$3,307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$23,895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(Cap. Exp - Depr)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$604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$1,797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$1,718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$397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$122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$4,638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 Working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$940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$950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$308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$1,956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Free CF to Equity (pre-debt</a:t>
                      </a:r>
                      <a:r>
                        <a:rPr lang="en-US" sz="1400" b="0" i="0" u="none" strike="noStrike" dirty="0" smtClean="0">
                          <a:solidFill>
                            <a:srgbClr val="000000"/>
                          </a:solidFill>
                          <a:effectLst/>
                          <a:latin typeface="Times"/>
                        </a:rPr>
                        <a:t>)</a:t>
                      </a:r>
                      <a:endParaRPr lang="en-US" sz="1400" b="0" i="0" u="none" strike="noStrike" dirty="0">
                        <a:solidFill>
                          <a:srgbClr val="000000"/>
                        </a:solidFill>
                        <a:effectLst/>
                        <a:latin typeface="Times"/>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$5,665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$2,945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$2,139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$3,258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$3,294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$17,301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dirty="0">
                          <a:solidFill>
                            <a:srgbClr val="000000"/>
                          </a:solidFill>
                          <a:effectLst/>
                          <a:latin typeface="Times"/>
                        </a:rPr>
                        <a:t> + Net Debt Issued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$1,881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$4,246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$2,743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$1,190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$9,825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 = Free CF to Equity (actual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$7,546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$7,191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$4,882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$4,448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$3,059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$27,126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8264">
                <a:tc>
                  <a:txBody>
                    <a:bodyPr/>
                    <a:lstStyle/>
                    <a:p>
                      <a:pPr algn="l" fontAlgn="b"/>
                      <a:r>
                        <a:rPr lang="en-US" sz="1400" b="0" i="0" u="none" strike="noStrike">
                          <a:solidFill>
                            <a:srgbClr val="000000"/>
                          </a:solidFill>
                          <a:effectLst/>
                          <a:latin typeface="Times"/>
                        </a:rPr>
                        <a:t>Free CF to Equity (target debt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$5,720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$3,262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$2,448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$3,340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a:rPr>
                        <a:t>$3,296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Times"/>
                        </a:rPr>
                        <a:t>$18,065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046">
                <a:tc>
                  <a:txBody>
                    <a:bodyPr/>
                    <a:lstStyle/>
                    <a:p>
                      <a:pPr algn="l" fontAlgn="b"/>
                      <a:r>
                        <a:rPr lang="en-US" sz="1400" b="0" i="0" u="none" strike="noStrike">
                          <a:solidFill>
                            <a:srgbClr val="000000"/>
                          </a:solidFill>
                          <a:effectLst/>
                          <a:latin typeface="Times"/>
                        </a:rPr>
                        <a:t>Dividends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$1,324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$1,076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$756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$653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Times"/>
                        </a:rPr>
                        <a:t>$648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Calibri"/>
                        </a:rPr>
                        <a:t>$4,457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46">
                <a:tc>
                  <a:txBody>
                    <a:bodyPr/>
                    <a:lstStyle/>
                    <a:p>
                      <a:pPr algn="l" fontAlgn="b"/>
                      <a:r>
                        <a:rPr lang="en-US" sz="1400" b="0" i="0" u="none" strike="noStrike">
                          <a:solidFill>
                            <a:srgbClr val="000000"/>
                          </a:solidFill>
                          <a:effectLst/>
                          <a:latin typeface="Times"/>
                        </a:rPr>
                        <a:t>Dividends + Buybacks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5,411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4,091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5,749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3,322 </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effectLst/>
                          <a:latin typeface="Times"/>
                        </a:rPr>
                        <a:t>$</a:t>
                      </a:r>
                      <a:r>
                        <a:rPr lang="en-US" sz="1400" b="0" i="0" u="none" strike="noStrike" dirty="0" smtClean="0">
                          <a:effectLst/>
                          <a:latin typeface="Times"/>
                        </a:rPr>
                        <a:t>1,296</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smtClean="0">
                          <a:effectLst/>
                          <a:latin typeface="Times"/>
                        </a:rPr>
                        <a:t>$19,869</a:t>
                      </a:r>
                      <a:endParaRPr lang="en-US" sz="1400" b="0" i="0" u="none" strike="noStrike" dirty="0">
                        <a:effectLst/>
                        <a:latin typeface="Times"/>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20291"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t>Disney returned about $1.5 billion more than the $18.1 billion it had available as FCFE  with a  normalized debt ratio of 11.58% (its current debt ratio).</a:t>
            </a:r>
          </a:p>
        </p:txBody>
      </p:sp>
    </p:spTree>
  </p:cSld>
  <p:clrMapOvr>
    <a:masterClrMapping/>
  </p:clrMapOvr>
  <p:timing>
    <p:tnLst>
      <p:par>
        <p:cTn xmlns:p14="http://schemas.microsoft.com/office/powerpoint/2010/mai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FCFE when Leverage is Stable</a:t>
            </a:r>
          </a:p>
        </p:txBody>
      </p:sp>
      <p:sp>
        <p:nvSpPr>
          <p:cNvPr id="470018" name="Rectangle 3"/>
          <p:cNvSpPr>
            <a:spLocks noGrp="1" noChangeArrowheads="1"/>
          </p:cNvSpPr>
          <p:nvPr>
            <p:ph sz="quarter" idx="1"/>
          </p:nvPr>
        </p:nvSpPr>
        <p:spPr>
          <a:xfrm>
            <a:off x="612775" y="1600200"/>
            <a:ext cx="8153400" cy="4495800"/>
          </a:xfrm>
        </p:spPr>
        <p:txBody>
          <a:bodyPr>
            <a:normAutofit fontScale="92500"/>
          </a:bodyPr>
          <a:lstStyle/>
          <a:p>
            <a:pPr marL="0" indent="0" eaLnBrk="1" hangingPunct="1">
              <a:buFont typeface="Wingdings" charset="0"/>
              <a:buNone/>
              <a:defRPr/>
            </a:pPr>
            <a:r>
              <a:rPr lang="en-US" dirty="0" smtClean="0"/>
              <a:t>Net Income</a:t>
            </a:r>
          </a:p>
          <a:p>
            <a:pPr marL="0" indent="0" eaLnBrk="1" hangingPunct="1">
              <a:buFont typeface="Wingdings" charset="0"/>
              <a:buNone/>
              <a:defRPr/>
            </a:pPr>
            <a:r>
              <a:rPr lang="en-US" dirty="0" smtClean="0"/>
              <a:t>	- (1- )  (Capital Expenditures - Depreciation)</a:t>
            </a:r>
          </a:p>
          <a:p>
            <a:pPr marL="0" indent="0" eaLnBrk="1" hangingPunct="1">
              <a:buFont typeface="Wingdings" charset="0"/>
              <a:buNone/>
              <a:defRPr/>
            </a:pPr>
            <a:r>
              <a:rPr lang="en-US" dirty="0" smtClean="0"/>
              <a:t>	- (1- ) Working Capital Needs</a:t>
            </a:r>
          </a:p>
          <a:p>
            <a:pPr marL="0" indent="0" eaLnBrk="1" hangingPunct="1">
              <a:buFont typeface="Wingdings" charset="0"/>
              <a:buNone/>
              <a:defRPr/>
            </a:pPr>
            <a:r>
              <a:rPr lang="en-US" dirty="0" smtClean="0"/>
              <a:t>	= Free Cash flow to Equity</a:t>
            </a:r>
          </a:p>
          <a:p>
            <a:pPr eaLnBrk="1" hangingPunct="1">
              <a:defRPr/>
            </a:pPr>
            <a:r>
              <a:rPr lang="en-US" dirty="0" smtClean="0"/>
              <a:t> = Debt/Capital Ratio</a:t>
            </a:r>
          </a:p>
          <a:p>
            <a:pPr eaLnBrk="1" hangingPunct="1">
              <a:defRPr/>
            </a:pPr>
            <a:r>
              <a:rPr lang="en-US" dirty="0" smtClean="0"/>
              <a:t>For this firm, </a:t>
            </a:r>
          </a:p>
          <a:p>
            <a:pPr lvl="1" eaLnBrk="1" hangingPunct="1">
              <a:defRPr/>
            </a:pPr>
            <a:r>
              <a:rPr lang="en-US" dirty="0" smtClean="0"/>
              <a:t>Proceeds from new debt issues  = Principal Repayments + d (Capital Expenditures - Depreciation + Working Capital Needs)</a:t>
            </a:r>
          </a:p>
          <a:p>
            <a:pPr lvl="1" eaLnBrk="1" hangingPunct="1">
              <a:defRPr/>
            </a:pPr>
            <a:r>
              <a:rPr lang="en-US" dirty="0" smtClean="0"/>
              <a:t>Thus, whatever debt has to be repaid gets paid off with new debt and additional debt is taken on to fund growth in the firm.</a:t>
            </a:r>
            <a:endParaRPr lang="en-US" dirty="0"/>
          </a:p>
        </p:txBody>
      </p:sp>
      <p:sp>
        <p:nvSpPr>
          <p:cNvPr id="522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An Example: FCFE Calculation</a:t>
            </a:r>
          </a:p>
        </p:txBody>
      </p:sp>
      <p:sp>
        <p:nvSpPr>
          <p:cNvPr id="47206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Consider the following inputs for Microsoft in 1996. In 1996, Microsoft</a:t>
            </a:r>
            <a:r>
              <a:rPr lang="ja-JP" altLang="en-US" dirty="0" smtClean="0"/>
              <a:t>’</a:t>
            </a:r>
            <a:r>
              <a:rPr lang="en-US" altLang="ja-JP" dirty="0" smtClean="0"/>
              <a:t>s FCFE was:</a:t>
            </a:r>
          </a:p>
          <a:p>
            <a:pPr lvl="1" eaLnBrk="1" hangingPunct="1">
              <a:defRPr/>
            </a:pPr>
            <a:r>
              <a:rPr lang="en-US" dirty="0" smtClean="0"/>
              <a:t>Net Income = $2,176 Million</a:t>
            </a:r>
          </a:p>
          <a:p>
            <a:pPr lvl="1" eaLnBrk="1" hangingPunct="1">
              <a:defRPr/>
            </a:pPr>
            <a:r>
              <a:rPr lang="en-US" dirty="0" smtClean="0"/>
              <a:t>Capital Expenditures = $494 Million</a:t>
            </a:r>
          </a:p>
          <a:p>
            <a:pPr lvl="1" eaLnBrk="1" hangingPunct="1">
              <a:defRPr/>
            </a:pPr>
            <a:r>
              <a:rPr lang="en-US" dirty="0" smtClean="0"/>
              <a:t>Depreciation = $ 480 Million</a:t>
            </a:r>
          </a:p>
          <a:p>
            <a:pPr lvl="1" eaLnBrk="1" hangingPunct="1">
              <a:defRPr/>
            </a:pPr>
            <a:r>
              <a:rPr lang="en-US" dirty="0" smtClean="0"/>
              <a:t>Increase in Non-Cash Working Capital = $ 35 Million</a:t>
            </a:r>
          </a:p>
          <a:p>
            <a:pPr lvl="1" eaLnBrk="1" hangingPunct="1">
              <a:defRPr/>
            </a:pPr>
            <a:r>
              <a:rPr lang="en-US" dirty="0" smtClean="0"/>
              <a:t>Debt Ratio = 0%</a:t>
            </a:r>
          </a:p>
          <a:p>
            <a:pPr eaLnBrk="1" hangingPunct="1">
              <a:defRPr/>
            </a:pPr>
            <a:r>
              <a:rPr lang="en-US" dirty="0" smtClean="0"/>
              <a:t>FCFE =	 Net Income - (Cap ex - </a:t>
            </a:r>
            <a:r>
              <a:rPr lang="en-US" dirty="0" err="1" smtClean="0"/>
              <a:t>Depr</a:t>
            </a:r>
            <a:r>
              <a:rPr lang="en-US" dirty="0" smtClean="0"/>
              <a:t>) (1-DR) - </a:t>
            </a:r>
            <a:r>
              <a:rPr lang="en-US" dirty="0" err="1" smtClean="0"/>
              <a:t>Chg</a:t>
            </a:r>
            <a:r>
              <a:rPr lang="en-US" dirty="0" smtClean="0"/>
              <a:t> WC (!-DR)</a:t>
            </a:r>
          </a:p>
          <a:p>
            <a:pPr marL="366713" lvl="1" indent="0" eaLnBrk="1" hangingPunct="1">
              <a:buFont typeface="Wingdings 2" charset="0"/>
              <a:buNone/>
              <a:defRPr/>
            </a:pPr>
            <a:r>
              <a:rPr lang="en-US" dirty="0" smtClean="0"/>
              <a:t>	    =	$ 2,176	- (494 - 480) (1-0)		- $ 35 (1-0)</a:t>
            </a:r>
          </a:p>
          <a:p>
            <a:pPr marL="366713" lvl="1" indent="0" eaLnBrk="1" hangingPunct="1">
              <a:buFont typeface="Wingdings 2" charset="0"/>
              <a:buNone/>
              <a:defRPr/>
            </a:pPr>
            <a:r>
              <a:rPr lang="en-US" dirty="0" smtClean="0"/>
              <a:t>	    = 	$ 2,127 Million</a:t>
            </a:r>
          </a:p>
          <a:p>
            <a:pPr eaLnBrk="1" hangingPunct="1">
              <a:defRPr/>
            </a:pPr>
            <a:r>
              <a:rPr lang="en-US" dirty="0" smtClean="0"/>
              <a:t>By this estimation, Microsoft could have paid $ 2,127 Million in dividends/stock buybacks in 1996. They paid no dividends and bought back no stock. Where will the $2,127 million show up in Microsoft</a:t>
            </a:r>
            <a:r>
              <a:rPr lang="ja-JP" altLang="en-US" dirty="0" smtClean="0"/>
              <a:t>’</a:t>
            </a:r>
            <a:r>
              <a:rPr lang="en-US" altLang="ja-JP" dirty="0" smtClean="0"/>
              <a:t>s balance sheet?</a:t>
            </a:r>
          </a:p>
          <a:p>
            <a:pPr eaLnBrk="1" hangingPunct="1">
              <a:defRPr/>
            </a:pPr>
            <a:endParaRPr lang="en-US" dirty="0"/>
          </a:p>
        </p:txBody>
      </p:sp>
      <p:sp>
        <p:nvSpPr>
          <p:cNvPr id="524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Title 1"/>
          <p:cNvSpPr>
            <a:spLocks noGrp="1"/>
          </p:cNvSpPr>
          <p:nvPr>
            <p:ph type="title"/>
          </p:nvPr>
        </p:nvSpPr>
        <p:spPr>
          <a:xfrm>
            <a:off x="612775" y="228600"/>
            <a:ext cx="8153400" cy="990600"/>
          </a:xfrm>
        </p:spPr>
        <p:txBody>
          <a:bodyPr/>
          <a:lstStyle/>
          <a:p>
            <a:pPr eaLnBrk="1" hangingPunct="1"/>
            <a:r>
              <a:rPr lang="en-US">
                <a:latin typeface="Calibri" charset="0"/>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defRPr/>
            </a:pPr>
            <a:r>
              <a:rPr lang="en-US" sz="1800" dirty="0" smtClean="0"/>
              <a:t>We redefine reinvestment as investment in regulatory capital. </a:t>
            </a:r>
          </a:p>
          <a:p>
            <a:pPr marL="0" indent="0" algn="ctr" eaLnBrk="1" hangingPunct="1">
              <a:buFont typeface="Wingdings" charset="0"/>
              <a:buNone/>
              <a:defRPr/>
            </a:pPr>
            <a:r>
              <a:rPr lang="en-US" sz="1800" dirty="0" err="1" smtClean="0"/>
              <a:t>FCFE</a:t>
            </a:r>
            <a:r>
              <a:rPr lang="en-US" sz="1800" baseline="-25000" dirty="0" err="1" smtClean="0"/>
              <a:t>Bank</a:t>
            </a:r>
            <a:r>
              <a:rPr lang="en-US" sz="1800" dirty="0" smtClean="0"/>
              <a:t>= Net Income – Increase in Regulatory Capital (Book Equity)</a:t>
            </a:r>
          </a:p>
          <a:p>
            <a:pPr eaLnBrk="1" hangingPunct="1">
              <a:defRPr/>
            </a:pPr>
            <a:r>
              <a:rPr lang="en-US" sz="1800" dirty="0" smtClean="0"/>
              <a:t>Consider a bank with $ 10 billion in loans outstanding and book equity of $ 750 million. If it maintains its capital ratio of 7.5%, intends to grow its loan base by 10% (to $11 and expects to generate $ 150 million in net income:</a:t>
            </a:r>
          </a:p>
          <a:p>
            <a:pPr marL="0" indent="0" algn="ctr" eaLnBrk="1" hangingPunct="1">
              <a:buFont typeface="Wingdings" charset="0"/>
              <a:buNone/>
              <a:defRPr/>
            </a:pPr>
            <a:r>
              <a:rPr lang="en-US" sz="1800" dirty="0" smtClean="0"/>
              <a:t>FCFE = $150 million – (11,000-10,000)* (.075) = $75 million</a:t>
            </a:r>
          </a:p>
        </p:txBody>
      </p:sp>
      <p:sp>
        <p:nvSpPr>
          <p:cNvPr id="526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gridCol w="952500"/>
                <a:gridCol w="952500"/>
                <a:gridCol w="952500"/>
                <a:gridCol w="952500"/>
                <a:gridCol w="952500"/>
                <a:gridCol w="952500"/>
              </a:tblGrid>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Current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Asset Base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439,851 €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453,047 €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466,638 €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480,637 €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495,056 €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509,908 €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Capital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Tier 1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70,376 €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72,487 €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74,662 €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76,902 €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79,209 €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81,585 €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Change in regulatory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2,111 €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2,175 €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2,240 €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2,307 €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2,376 €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Book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76,829 €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78,940 €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81,115 €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83,355 €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85,662 €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88,038 €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ROE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4.37%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6.18%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-757 €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584 €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2,072 €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3,642 €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5,298 €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7,043 €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 Investment in Regulatory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2,111 €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2,175 €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2,240 €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2,307 €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2,376 €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-1,528 €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-102 €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1,403 €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Verdana"/>
                        </a:rPr>
                        <a:t>2,991 €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effectLst/>
                          <a:latin typeface="Verdana"/>
                        </a:rPr>
                        <a:t>4,667 €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26438"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i="1"/>
              <a:t>Deutsche Bank: FCFE estimates (November 2013)</a:t>
            </a:r>
          </a:p>
        </p:txBody>
      </p:sp>
    </p:spTree>
  </p:cSld>
  <p:clrMapOvr>
    <a:masterClrMapping/>
  </p:clrMapOvr>
  <p:timing>
    <p:tnLst>
      <p:par>
        <p:cTn xmlns:p14="http://schemas.microsoft.com/office/powerpoint/2010/mai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Dividends versus FCFE: Across the globe </a:t>
            </a:r>
          </a:p>
        </p:txBody>
      </p:sp>
      <p:graphicFrame>
        <p:nvGraphicFramePr>
          <p:cNvPr id="5" name="Content Placeholder 4"/>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528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Consequences of Failing to pay FCFE</a:t>
            </a:r>
          </a:p>
        </p:txBody>
      </p:sp>
      <p:pic>
        <p:nvPicPr>
          <p:cNvPr id="53043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
        <p:nvSpPr>
          <p:cNvPr id="530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Estimating your firm</a:t>
            </a:r>
            <a:r>
              <a:rPr lang="ja-JP" altLang="en-US">
                <a:latin typeface="Calibri" charset="0"/>
              </a:rPr>
              <a:t>’</a:t>
            </a:r>
            <a:r>
              <a:rPr lang="en-US" altLang="ja-JP">
                <a:latin typeface="Calibri" charset="0"/>
              </a:rPr>
              <a:t>s FCFE</a:t>
            </a:r>
            <a:endParaRPr lang="en-US">
              <a:latin typeface="Calibri" charset="0"/>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5324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Practical Framework for Analyzing Dividend Policy</a:t>
            </a:r>
          </a:p>
        </p:txBody>
      </p:sp>
      <p:sp>
        <p:nvSpPr>
          <p:cNvPr id="534530"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34531"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534532"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534533"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534534"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p>
            <a:endParaRPr lang="en-US"/>
          </a:p>
        </p:txBody>
      </p:sp>
      <p:sp>
        <p:nvSpPr>
          <p:cNvPr id="534535"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36"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37"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38"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39"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534540"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p>
            <a:endParaRPr lang="en-US"/>
          </a:p>
        </p:txBody>
      </p:sp>
      <p:sp>
        <p:nvSpPr>
          <p:cNvPr id="534541"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42"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43"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p>
            <a:endParaRPr lang="en-US"/>
          </a:p>
        </p:txBody>
      </p:sp>
      <p:sp>
        <p:nvSpPr>
          <p:cNvPr id="534544"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How much did the firm pay out? How much could it have afforded to pay out?</a:t>
            </a:r>
          </a:p>
        </p:txBody>
      </p:sp>
      <p:sp>
        <p:nvSpPr>
          <p:cNvPr id="534545"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could have paid out</a:t>
            </a:r>
          </a:p>
        </p:txBody>
      </p:sp>
      <p:sp>
        <p:nvSpPr>
          <p:cNvPr id="534546"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it actually paid out</a:t>
            </a:r>
          </a:p>
        </p:txBody>
      </p:sp>
      <p:sp>
        <p:nvSpPr>
          <p:cNvPr id="534547"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Net Income</a:t>
            </a:r>
          </a:p>
        </p:txBody>
      </p:sp>
      <p:sp>
        <p:nvSpPr>
          <p:cNvPr id="534548"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534549"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sz="1000">
              <a:solidFill>
                <a:srgbClr val="000000"/>
              </a:solidFill>
              <a:latin typeface="Helvetica" charset="0"/>
            </a:endParaRPr>
          </a:p>
        </p:txBody>
      </p:sp>
      <p:sp>
        <p:nvSpPr>
          <p:cNvPr id="534550"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Equity Repurchase</a:t>
            </a:r>
          </a:p>
        </p:txBody>
      </p:sp>
      <p:sp>
        <p:nvSpPr>
          <p:cNvPr id="534551"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Chg Working Capital (1-DR)</a:t>
            </a:r>
          </a:p>
        </p:txBody>
      </p:sp>
      <p:sp>
        <p:nvSpPr>
          <p:cNvPr id="534552"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 FCFE</a:t>
            </a:r>
          </a:p>
        </p:txBody>
      </p:sp>
      <p:sp>
        <p:nvSpPr>
          <p:cNvPr id="534553"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little</a:t>
            </a:r>
          </a:p>
        </p:txBody>
      </p:sp>
      <p:sp>
        <p:nvSpPr>
          <p:cNvPr id="534554"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&gt; Dividends</a:t>
            </a:r>
          </a:p>
        </p:txBody>
      </p:sp>
      <p:sp>
        <p:nvSpPr>
          <p:cNvPr id="534555"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pays out too much</a:t>
            </a:r>
          </a:p>
        </p:txBody>
      </p:sp>
      <p:sp>
        <p:nvSpPr>
          <p:cNvPr id="534556"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FCFE &lt; Dividends</a:t>
            </a:r>
          </a:p>
        </p:txBody>
      </p:sp>
      <p:sp>
        <p:nvSpPr>
          <p:cNvPr id="534557"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Do you trust managers in the company with</a:t>
            </a:r>
          </a:p>
        </p:txBody>
      </p:sp>
      <p:sp>
        <p:nvSpPr>
          <p:cNvPr id="534558"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your cash?</a:t>
            </a:r>
          </a:p>
        </p:txBody>
      </p:sp>
      <p:sp>
        <p:nvSpPr>
          <p:cNvPr id="534559"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534560"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534561"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534562"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534563"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What investment opportunities does the </a:t>
            </a:r>
          </a:p>
        </p:txBody>
      </p:sp>
      <p:sp>
        <p:nvSpPr>
          <p:cNvPr id="534564"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i="1">
                <a:solidFill>
                  <a:srgbClr val="000000"/>
                </a:solidFill>
                <a:latin typeface="Helvetica" charset="0"/>
              </a:rPr>
              <a:t>firm have?</a:t>
            </a:r>
          </a:p>
        </p:txBody>
      </p:sp>
      <p:sp>
        <p:nvSpPr>
          <p:cNvPr id="534565"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Look at past project choice:</a:t>
            </a:r>
          </a:p>
        </p:txBody>
      </p:sp>
      <p:sp>
        <p:nvSpPr>
          <p:cNvPr id="534566"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Compare</a:t>
            </a:r>
          </a:p>
        </p:txBody>
      </p:sp>
      <p:sp>
        <p:nvSpPr>
          <p:cNvPr id="534567"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ROE to Cost of Equity</a:t>
            </a:r>
          </a:p>
        </p:txBody>
      </p:sp>
      <p:sp>
        <p:nvSpPr>
          <p:cNvPr id="534568"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ROC to WACC</a:t>
            </a:r>
          </a:p>
        </p:txBody>
      </p:sp>
      <p:sp>
        <p:nvSpPr>
          <p:cNvPr id="534569"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 of </a:t>
            </a:r>
          </a:p>
        </p:txBody>
      </p:sp>
      <p:sp>
        <p:nvSpPr>
          <p:cNvPr id="534570"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good project choice </a:t>
            </a:r>
          </a:p>
        </p:txBody>
      </p:sp>
      <p:sp>
        <p:nvSpPr>
          <p:cNvPr id="534571"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good projects in </a:t>
            </a:r>
          </a:p>
        </p:txBody>
      </p:sp>
      <p:sp>
        <p:nvSpPr>
          <p:cNvPr id="534572"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 future</a:t>
            </a:r>
          </a:p>
        </p:txBody>
      </p:sp>
      <p:sp>
        <p:nvSpPr>
          <p:cNvPr id="534573"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history</a:t>
            </a:r>
          </a:p>
        </p:txBody>
      </p:sp>
      <p:sp>
        <p:nvSpPr>
          <p:cNvPr id="534574"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of poor project </a:t>
            </a:r>
          </a:p>
        </p:txBody>
      </p:sp>
      <p:sp>
        <p:nvSpPr>
          <p:cNvPr id="534575"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choice</a:t>
            </a:r>
          </a:p>
        </p:txBody>
      </p:sp>
      <p:sp>
        <p:nvSpPr>
          <p:cNvPr id="534576"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good </a:t>
            </a:r>
          </a:p>
        </p:txBody>
      </p:sp>
      <p:sp>
        <p:nvSpPr>
          <p:cNvPr id="534577"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534578"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has poor </a:t>
            </a:r>
          </a:p>
        </p:txBody>
      </p:sp>
      <p:sp>
        <p:nvSpPr>
          <p:cNvPr id="534579"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projects</a:t>
            </a:r>
          </a:p>
        </p:txBody>
      </p:sp>
      <p:sp>
        <p:nvSpPr>
          <p:cNvPr id="534580"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Give managers the </a:t>
            </a:r>
          </a:p>
        </p:txBody>
      </p:sp>
      <p:sp>
        <p:nvSpPr>
          <p:cNvPr id="534581"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flexibility to keep </a:t>
            </a:r>
          </a:p>
        </p:txBody>
      </p:sp>
      <p:sp>
        <p:nvSpPr>
          <p:cNvPr id="534582"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cash and set </a:t>
            </a:r>
          </a:p>
        </p:txBody>
      </p:sp>
      <p:sp>
        <p:nvSpPr>
          <p:cNvPr id="534583"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dividends</a:t>
            </a:r>
          </a:p>
        </p:txBody>
      </p:sp>
      <p:sp>
        <p:nvSpPr>
          <p:cNvPr id="534584"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Force managers to </a:t>
            </a:r>
          </a:p>
        </p:txBody>
      </p:sp>
      <p:sp>
        <p:nvSpPr>
          <p:cNvPr id="534585"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justify holding cash </a:t>
            </a:r>
          </a:p>
        </p:txBody>
      </p:sp>
      <p:sp>
        <p:nvSpPr>
          <p:cNvPr id="534586"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or return cash to </a:t>
            </a:r>
          </a:p>
        </p:txBody>
      </p:sp>
      <p:sp>
        <p:nvSpPr>
          <p:cNvPr id="534587"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stockholders</a:t>
            </a:r>
          </a:p>
        </p:txBody>
      </p:sp>
      <p:sp>
        <p:nvSpPr>
          <p:cNvPr id="534588"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a:t>
            </a:r>
          </a:p>
        </p:txBody>
      </p:sp>
      <p:sp>
        <p:nvSpPr>
          <p:cNvPr id="534589"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cut dividends </a:t>
            </a:r>
          </a:p>
        </p:txBody>
      </p:sp>
      <p:sp>
        <p:nvSpPr>
          <p:cNvPr id="534590"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and reinvest </a:t>
            </a:r>
          </a:p>
        </p:txBody>
      </p:sp>
      <p:sp>
        <p:nvSpPr>
          <p:cNvPr id="534591"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more </a:t>
            </a:r>
          </a:p>
        </p:txBody>
      </p:sp>
      <p:sp>
        <p:nvSpPr>
          <p:cNvPr id="534592"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Firm should deal </a:t>
            </a:r>
          </a:p>
        </p:txBody>
      </p:sp>
      <p:sp>
        <p:nvSpPr>
          <p:cNvPr id="534593"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with its investment </a:t>
            </a:r>
          </a:p>
        </p:txBody>
      </p:sp>
      <p:sp>
        <p:nvSpPr>
          <p:cNvPr id="534594"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problem first and </a:t>
            </a:r>
          </a:p>
        </p:txBody>
      </p:sp>
      <p:sp>
        <p:nvSpPr>
          <p:cNvPr id="534595"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000">
                <a:solidFill>
                  <a:srgbClr val="000000"/>
                </a:solidFill>
                <a:latin typeface="Helvetica" charset="0"/>
              </a:rPr>
              <a:t>then cut dividends</a:t>
            </a:r>
          </a:p>
        </p:txBody>
      </p:sp>
      <p:sp>
        <p:nvSpPr>
          <p:cNvPr id="534596"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597"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98"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99"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0"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4601"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2"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3"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4"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5"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6"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7"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8"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9"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10"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A Dividend Matrix</a:t>
            </a:r>
          </a:p>
        </p:txBody>
      </p:sp>
      <p:pic>
        <p:nvPicPr>
          <p:cNvPr id="53657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536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FCFE versus Dividends</a:t>
            </a:r>
          </a:p>
          <a:p>
            <a:pPr lvl="1" eaLnBrk="1" hangingPunct="1">
              <a:defRPr/>
            </a:pPr>
            <a:r>
              <a:rPr lang="en-US" dirty="0" smtClean="0"/>
              <a:t>Between 1994 &amp; 2003, Disney generated $969 million in FCFE each year. </a:t>
            </a:r>
          </a:p>
          <a:p>
            <a:pPr lvl="1" eaLnBrk="1" hangingPunct="1">
              <a:defRPr/>
            </a:pPr>
            <a:r>
              <a:rPr lang="en-US" dirty="0" smtClean="0"/>
              <a:t>Between 1994 &amp; 2003, Disney paid out $639 million in dividends and stock buybacks each year.</a:t>
            </a:r>
          </a:p>
          <a:p>
            <a:pPr eaLnBrk="1" hangingPunct="1">
              <a:defRPr/>
            </a:pPr>
            <a:r>
              <a:rPr lang="en-US" dirty="0" smtClean="0"/>
              <a:t>Cash Balance</a:t>
            </a:r>
          </a:p>
          <a:p>
            <a:pPr lvl="1" eaLnBrk="1" hangingPunct="1">
              <a:defRPr/>
            </a:pPr>
            <a:r>
              <a:rPr lang="en-US" dirty="0" smtClean="0"/>
              <a:t>Disney had a cash balance in excess of $ 4 billion at the end of 2003.</a:t>
            </a:r>
          </a:p>
          <a:p>
            <a:pPr eaLnBrk="1" hangingPunct="1">
              <a:defRPr/>
            </a:pPr>
            <a:r>
              <a:rPr lang="en-US" dirty="0" smtClean="0"/>
              <a:t>Performance measures</a:t>
            </a:r>
          </a:p>
          <a:p>
            <a:pPr lvl="1" eaLnBrk="1" hangingPunct="1">
              <a:defRPr/>
            </a:pPr>
            <a:r>
              <a:rPr lang="en-US" dirty="0" smtClean="0"/>
              <a:t>Between 1994 and 2003, Disney has generated a return on equity, on it</a:t>
            </a:r>
            <a:r>
              <a:rPr lang="ja-JP" altLang="en-US" dirty="0" smtClean="0"/>
              <a:t>’</a:t>
            </a:r>
            <a:r>
              <a:rPr lang="en-US" altLang="ja-JP" dirty="0" smtClean="0"/>
              <a:t>s projects, about 2% less than the cost of equity, on average each year.</a:t>
            </a:r>
          </a:p>
          <a:p>
            <a:pPr lvl="1" eaLnBrk="1" hangingPunct="1">
              <a:defRPr/>
            </a:pPr>
            <a:r>
              <a:rPr lang="en-US" dirty="0" smtClean="0"/>
              <a:t>Between 1994 and 2003, Disney</a:t>
            </a:r>
            <a:r>
              <a:rPr lang="ja-JP" altLang="en-US" dirty="0" smtClean="0"/>
              <a:t>’</a:t>
            </a:r>
            <a:r>
              <a:rPr lang="en-US" altLang="ja-JP" dirty="0" smtClean="0"/>
              <a:t>s stock has delivered about 3% less than the cost of equity, on average each year.</a:t>
            </a:r>
          </a:p>
          <a:p>
            <a:pPr lvl="1" eaLnBrk="1" hangingPunct="1">
              <a:defRPr/>
            </a:pPr>
            <a:r>
              <a:rPr lang="en-US" dirty="0" smtClean="0"/>
              <a:t>The underperformance has been primarily post 1996 (after the Capital Cities acquisition).</a:t>
            </a:r>
            <a:endParaRPr lang="en-US" dirty="0"/>
          </a:p>
        </p:txBody>
      </p:sp>
      <p:sp>
        <p:nvSpPr>
          <p:cNvPr id="538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Can you trust Disney</a:t>
            </a:r>
            <a:r>
              <a:rPr lang="ja-JP" altLang="en-US">
                <a:latin typeface="Calibri" charset="0"/>
              </a:rPr>
              <a:t>’</a:t>
            </a:r>
            <a:r>
              <a:rPr lang="en-US" altLang="ja-JP">
                <a:latin typeface="Calibri" charset="0"/>
              </a:rPr>
              <a:t>s management?</a:t>
            </a:r>
            <a:endParaRPr lang="en-US">
              <a:latin typeface="Calibri" charset="0"/>
            </a:endParaRPr>
          </a:p>
        </p:txBody>
      </p:sp>
      <p:sp>
        <p:nvSpPr>
          <p:cNvPr id="488450"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defRPr/>
            </a:pPr>
            <a:r>
              <a:rPr lang="en-US" dirty="0" smtClean="0"/>
              <a:t>Given Disney</a:t>
            </a:r>
            <a:r>
              <a:rPr lang="ja-JP" altLang="en-US" dirty="0" smtClean="0"/>
              <a:t>’</a:t>
            </a:r>
            <a:r>
              <a:rPr lang="en-US" altLang="ja-JP" dirty="0" smtClean="0"/>
              <a:t>s track record between 1994 and 2003, if you were a Disney stockholder, would you be comfortable with Disney</a:t>
            </a:r>
            <a:r>
              <a:rPr lang="ja-JP" altLang="en-US" dirty="0" smtClean="0"/>
              <a:t>’</a:t>
            </a:r>
            <a:r>
              <a:rPr lang="en-US" altLang="ja-JP" dirty="0" smtClean="0"/>
              <a:t>s dividend policy?</a:t>
            </a:r>
          </a:p>
          <a:p>
            <a:pPr marL="514350" indent="-514350" eaLnBrk="1" hangingPunct="1">
              <a:buFont typeface="+mj-lt"/>
              <a:buAutoNum type="alphaLcPeriod"/>
              <a:defRPr/>
            </a:pPr>
            <a:r>
              <a:rPr lang="en-US" dirty="0" smtClean="0"/>
              <a:t>Yes</a:t>
            </a:r>
          </a:p>
          <a:p>
            <a:pPr marL="514350" indent="-514350" eaLnBrk="1" hangingPunct="1">
              <a:buFont typeface="+mj-lt"/>
              <a:buAutoNum type="alphaLcPeriod"/>
              <a:defRPr/>
            </a:pPr>
            <a:r>
              <a:rPr lang="en-US" dirty="0" smtClean="0"/>
              <a:t>No</a:t>
            </a:r>
          </a:p>
          <a:p>
            <a:pPr eaLnBrk="1" hangingPunct="1">
              <a:defRPr/>
            </a:pPr>
            <a:r>
              <a:rPr lang="en-US" dirty="0" smtClean="0"/>
              <a:t>Does the fact that the company is run by Michael Eisner, the CEO for the last 10 years and the initiator of the Cap Cities acquisition have an effect on your decision.</a:t>
            </a:r>
          </a:p>
          <a:p>
            <a:pPr marL="514350" indent="-514350" eaLnBrk="1" hangingPunct="1">
              <a:buFont typeface="+mj-lt"/>
              <a:buAutoNum type="alphaLcPeriod"/>
              <a:defRPr/>
            </a:pPr>
            <a:r>
              <a:rPr lang="en-US" dirty="0" smtClean="0"/>
              <a:t>Yes</a:t>
            </a:r>
          </a:p>
          <a:p>
            <a:pPr marL="514350" indent="-514350" eaLnBrk="1" hangingPunct="1">
              <a:buFont typeface="+mj-lt"/>
              <a:buAutoNum type="alphaLcPeriod"/>
              <a:defRPr/>
            </a:pPr>
            <a:r>
              <a:rPr lang="en-US" dirty="0" smtClean="0"/>
              <a:t>No</a:t>
            </a:r>
          </a:p>
          <a:p>
            <a:pPr eaLnBrk="1" hangingPunct="1">
              <a:defRPr/>
            </a:pPr>
            <a:endParaRPr lang="en-US" dirty="0" smtClean="0"/>
          </a:p>
          <a:p>
            <a:pPr eaLnBrk="1" hangingPunct="1">
              <a:defRPr/>
            </a:pPr>
            <a:endParaRPr lang="en-US" dirty="0"/>
          </a:p>
        </p:txBody>
      </p:sp>
      <p:sp>
        <p:nvSpPr>
          <p:cNvPr id="5406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1" name="Title 1"/>
          <p:cNvSpPr>
            <a:spLocks noGrp="1"/>
          </p:cNvSpPr>
          <p:nvPr>
            <p:ph type="title"/>
          </p:nvPr>
        </p:nvSpPr>
        <p:spPr>
          <a:xfrm>
            <a:off x="612775" y="228600"/>
            <a:ext cx="8153400" cy="990600"/>
          </a:xfrm>
        </p:spPr>
        <p:txBody>
          <a:bodyPr/>
          <a:lstStyle/>
          <a:p>
            <a:pPr eaLnBrk="1" hangingPunct="1"/>
            <a:r>
              <a:rPr lang="en-US">
                <a:latin typeface="Calibri" charset="0"/>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defRPr/>
            </a:pPr>
            <a:r>
              <a:rPr lang="en-US" dirty="0" smtClean="0"/>
              <a:t>Between 2004 and 2008, Disney made significant changes:</a:t>
            </a:r>
          </a:p>
          <a:p>
            <a:pPr lvl="1" eaLnBrk="1" hangingPunct="1">
              <a:defRPr/>
            </a:pPr>
            <a:r>
              <a:rPr lang="en-US" dirty="0" smtClean="0"/>
              <a:t>It replaced its CEO, Michael Eisner, with a new CEO, Bob </a:t>
            </a:r>
            <a:r>
              <a:rPr lang="en-US" dirty="0" err="1" smtClean="0"/>
              <a:t>Iger</a:t>
            </a:r>
            <a:r>
              <a:rPr lang="en-US" dirty="0" smtClean="0"/>
              <a:t>, who at least on the surface seemed to be more receptive to stockholder concerns.</a:t>
            </a:r>
          </a:p>
          <a:p>
            <a:pPr lvl="1" eaLnBrk="1" hangingPunct="1">
              <a:defRPr/>
            </a:pPr>
            <a:r>
              <a:rPr lang="en-US" dirty="0" smtClean="0"/>
              <a:t>It</a:t>
            </a:r>
            <a:r>
              <a:rPr lang="en-US" altLang="ja-JP" dirty="0" smtClean="0"/>
              <a:t>s stock price performance improved (positive Jensen</a:t>
            </a:r>
            <a:r>
              <a:rPr lang="ja-JP" altLang="en-US" dirty="0" smtClean="0"/>
              <a:t>’</a:t>
            </a:r>
            <a:r>
              <a:rPr lang="en-US" altLang="ja-JP" dirty="0" smtClean="0"/>
              <a:t>s alpha)</a:t>
            </a:r>
          </a:p>
          <a:p>
            <a:pPr lvl="1" eaLnBrk="1" hangingPunct="1">
              <a:defRPr/>
            </a:pPr>
            <a:r>
              <a:rPr lang="en-US" dirty="0" smtClean="0"/>
              <a:t>It</a:t>
            </a:r>
            <a:r>
              <a:rPr lang="en-US" altLang="ja-JP" dirty="0" smtClean="0"/>
              <a:t>s project choice improved (ROC moved from being well below cost of capital to above)</a:t>
            </a:r>
          </a:p>
          <a:p>
            <a:pPr eaLnBrk="1" hangingPunct="1">
              <a:defRPr/>
            </a:pPr>
            <a:r>
              <a:rPr lang="en-US" dirty="0" smtClean="0"/>
              <a:t>The firm also shifted from cash returned &lt; FCFE to cash returned &gt; FCFE and avoided making large acquisitions.</a:t>
            </a:r>
          </a:p>
          <a:p>
            <a:pPr eaLnBrk="1" hangingPunct="1">
              <a:defRPr/>
            </a:pPr>
            <a:r>
              <a:rPr lang="en-US" dirty="0" smtClean="0"/>
              <a:t>If you were a stockholder in 2009 and </a:t>
            </a:r>
            <a:r>
              <a:rPr lang="en-US" dirty="0" err="1" smtClean="0"/>
              <a:t>Iger</a:t>
            </a:r>
            <a:r>
              <a:rPr lang="en-US" dirty="0" smtClean="0"/>
              <a:t> made a plea to retain cash in Disney to pursue investment opportunities, would you be more receptive?</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endParaRPr lang="en-US" dirty="0"/>
          </a:p>
        </p:txBody>
      </p:sp>
      <p:sp>
        <p:nvSpPr>
          <p:cNvPr id="542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Title 1"/>
          <p:cNvSpPr>
            <a:spLocks noGrp="1"/>
          </p:cNvSpPr>
          <p:nvPr>
            <p:ph type="title"/>
          </p:nvPr>
        </p:nvSpPr>
        <p:spPr>
          <a:xfrm>
            <a:off x="612775" y="228600"/>
            <a:ext cx="8153400" cy="990600"/>
          </a:xfrm>
        </p:spPr>
        <p:txBody>
          <a:bodyPr/>
          <a:lstStyle/>
          <a:p>
            <a:r>
              <a:rPr lang="en-US">
                <a:latin typeface="Calibri" charset="0"/>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defRPr/>
            </a:pPr>
            <a:r>
              <a:rPr lang="en-US" dirty="0" smtClean="0"/>
              <a:t>Disney did return to holding cash between 2008 and 2013, with dividends and buybacks amounting to $7 billion less than the FCFE (with actual debt used) over this period. </a:t>
            </a:r>
          </a:p>
          <a:p>
            <a:pPr>
              <a:defRPr/>
            </a:pPr>
            <a:r>
              <a:rPr lang="en-US" dirty="0" smtClean="0"/>
              <a:t>Disney continues to earn a return on capital well in excess of the cost of capital and its stock has doubled over the last two years.</a:t>
            </a:r>
          </a:p>
          <a:p>
            <a:pP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5447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2: Vale – Dividends versus FCFE</a:t>
            </a:r>
          </a:p>
        </p:txBody>
      </p:sp>
      <p:sp>
        <p:nvSpPr>
          <p:cNvPr id="546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9600"/>
        </p:xfrm>
        <a:graphic>
          <a:graphicData uri="http://schemas.openxmlformats.org/drawingml/2006/table">
            <a:tbl>
              <a:tblPr/>
              <a:tblGrid>
                <a:gridCol w="4194362"/>
                <a:gridCol w="1596838"/>
                <a:gridCol w="1447800"/>
              </a:tblGrid>
              <a:tr h="296864">
                <a:tc>
                  <a:txBody>
                    <a:bodyPr/>
                    <a:lstStyle/>
                    <a:p>
                      <a:pPr algn="l" fontAlgn="b"/>
                      <a:r>
                        <a:rPr lang="en-US" sz="1600" b="0" i="0" u="none" strike="noStrike" dirty="0">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Aggregate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Average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Net Income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$57,404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$5,740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$36,766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$3,677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 Payout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Stock Buybacks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$6,032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$603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Dividends + Buybacks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$42,798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$4,280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Cash Payout Ratio</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Free CF to Equity (pre-debt)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($1,903)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6864">
                <a:tc>
                  <a:txBody>
                    <a:bodyPr/>
                    <a:lstStyle/>
                    <a:p>
                      <a:pPr algn="l" fontAlgn="b"/>
                      <a:r>
                        <a:rPr lang="en-US" sz="1600" b="0" i="0" u="none" strike="noStrike">
                          <a:solidFill>
                            <a:srgbClr val="000000"/>
                          </a:solidFill>
                          <a:effectLst/>
                          <a:latin typeface="Times"/>
                        </a:rPr>
                        <a:t>Free CF to Equity (actual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$1,036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$104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77049">
                <a:tc>
                  <a:txBody>
                    <a:bodyPr/>
                    <a:lstStyle/>
                    <a:p>
                      <a:pPr algn="l" fontAlgn="b"/>
                      <a:r>
                        <a:rPr lang="en-US" sz="1600" b="0" i="0" u="none" strike="noStrike" dirty="0">
                          <a:solidFill>
                            <a:srgbClr val="000000"/>
                          </a:solidFill>
                          <a:effectLst/>
                          <a:latin typeface="Times"/>
                        </a:rPr>
                        <a:t>Free CF to Equity (target 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$19,138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$1,914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77049">
                <a:tc>
                  <a:txBody>
                    <a:bodyPr/>
                    <a:lstStyle/>
                    <a:p>
                      <a:pPr algn="l" fontAlgn="b"/>
                      <a:r>
                        <a:rPr lang="en-US" sz="1600" b="0" i="0" u="none" strike="noStrike" dirty="0">
                          <a:solidFill>
                            <a:srgbClr val="000000"/>
                          </a:solidFill>
                          <a:effectLst/>
                          <a:latin typeface="Times"/>
                        </a:rPr>
                        <a:t>Cash payout as % of pre-debt 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FCFE negative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96864">
                <a:tc>
                  <a:txBody>
                    <a:bodyPr/>
                    <a:lstStyle/>
                    <a:p>
                      <a:pPr algn="l" fontAlgn="b"/>
                      <a:r>
                        <a:rPr lang="en-US" sz="1600" b="0" i="0" u="none" strike="noStrike">
                          <a:solidFill>
                            <a:srgbClr val="000000"/>
                          </a:solidFill>
                          <a:effectLst/>
                          <a:latin typeface="Times"/>
                        </a:rPr>
                        <a:t>Cash payout as % of actual FCFE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4131.08%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Times"/>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r>
              <a:tr h="296864">
                <a:tc>
                  <a:txBody>
                    <a:bodyPr/>
                    <a:lstStyle/>
                    <a:p>
                      <a:pPr algn="l" fontAlgn="b"/>
                      <a:r>
                        <a:rPr lang="en-US" sz="1600" b="0" i="0" u="none" strike="noStrike">
                          <a:solidFill>
                            <a:srgbClr val="000000"/>
                          </a:solidFill>
                          <a:effectLst/>
                          <a:latin typeface="Times"/>
                        </a:rPr>
                        <a:t>Cash payout as % of target FCFE</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223.63%</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Times"/>
                        </a:rPr>
                        <a:t> </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Vale</a:t>
            </a:r>
            <a:r>
              <a:rPr lang="ja-JP" altLang="en-US" dirty="0" smtClean="0"/>
              <a:t>’</a:t>
            </a:r>
            <a:r>
              <a:rPr lang="en-US" altLang="ja-JP" dirty="0" smtClean="0"/>
              <a:t>s managers have asked you for permission to cut dividends (to more manageable levels). Are you likely to go along?</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p>
          <a:p>
            <a:pPr eaLnBrk="1" hangingPunct="1">
              <a:defRPr/>
            </a:pPr>
            <a:r>
              <a:rPr lang="en-US" dirty="0" smtClean="0"/>
              <a:t>The reasons for Vale</a:t>
            </a:r>
            <a:r>
              <a:rPr lang="ja-JP" altLang="en-US" dirty="0" smtClean="0"/>
              <a:t>’</a:t>
            </a:r>
            <a:r>
              <a:rPr lang="en-US" altLang="ja-JP" dirty="0" smtClean="0"/>
              <a:t>s dividend problem lie in it</a:t>
            </a:r>
            <a:r>
              <a:rPr lang="ja-JP" altLang="en-US" dirty="0" smtClean="0"/>
              <a:t>’</a:t>
            </a:r>
            <a:r>
              <a:rPr lang="en-US" altLang="ja-JP" dirty="0" smtClean="0"/>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buFont typeface="+mj-lt"/>
              <a:buAutoNum type="alphaLcPeriod"/>
              <a:defRPr/>
            </a:pPr>
            <a:r>
              <a:rPr lang="en-US" dirty="0" smtClean="0"/>
              <a:t>Yes</a:t>
            </a:r>
          </a:p>
          <a:p>
            <a:pPr marL="823913" lvl="1" indent="-457200" eaLnBrk="1" hangingPunct="1">
              <a:buFont typeface="+mj-lt"/>
              <a:buAutoNum type="alphaLcPeriod"/>
              <a:defRPr/>
            </a:pPr>
            <a:r>
              <a:rPr lang="en-US" dirty="0" smtClean="0"/>
              <a:t>No</a:t>
            </a:r>
          </a:p>
          <a:p>
            <a:pPr eaLnBrk="1" hangingPunct="1">
              <a:defRPr/>
            </a:pPr>
            <a:endParaRPr lang="en-US" dirty="0"/>
          </a:p>
        </p:txBody>
      </p:sp>
      <p:sp>
        <p:nvSpPr>
          <p:cNvPr id="548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3: BP: Summary of Dividend Policy: 1982-1991</a:t>
            </a:r>
          </a:p>
        </p:txBody>
      </p:sp>
      <p:sp>
        <p:nvSpPr>
          <p:cNvPr id="550914"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50915"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0916"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550917"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550918"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550919"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550920"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550921"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550922"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$571.10</a:t>
            </a:r>
          </a:p>
        </p:txBody>
      </p:sp>
      <p:sp>
        <p:nvSpPr>
          <p:cNvPr id="550923"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$1,382.29</a:t>
            </a:r>
          </a:p>
        </p:txBody>
      </p:sp>
      <p:sp>
        <p:nvSpPr>
          <p:cNvPr id="550924"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$3,764.00</a:t>
            </a:r>
          </a:p>
        </p:txBody>
      </p:sp>
      <p:sp>
        <p:nvSpPr>
          <p:cNvPr id="550925"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($612.50)</a:t>
            </a:r>
          </a:p>
        </p:txBody>
      </p:sp>
      <p:sp>
        <p:nvSpPr>
          <p:cNvPr id="550926"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550927"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550928"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550929"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550930"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55093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550932"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$1,496.30</a:t>
            </a:r>
          </a:p>
        </p:txBody>
      </p:sp>
      <p:sp>
        <p:nvSpPr>
          <p:cNvPr id="550933"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$448.77</a:t>
            </a:r>
          </a:p>
        </p:txBody>
      </p:sp>
      <p:sp>
        <p:nvSpPr>
          <p:cNvPr id="550934"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$2,112.00</a:t>
            </a:r>
          </a:p>
        </p:txBody>
      </p:sp>
      <p:sp>
        <p:nvSpPr>
          <p:cNvPr id="550935"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$831.00</a:t>
            </a:r>
          </a:p>
        </p:txBody>
      </p:sp>
      <p:sp>
        <p:nvSpPr>
          <p:cNvPr id="550936"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550937"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84.77%</a:t>
            </a:r>
          </a:p>
        </p:txBody>
      </p:sp>
      <p:sp>
        <p:nvSpPr>
          <p:cNvPr id="550938"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550939"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262.00%</a:t>
            </a:r>
          </a:p>
        </p:txBody>
      </p:sp>
      <p:sp>
        <p:nvSpPr>
          <p:cNvPr id="550940"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550941"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-1.67%</a:t>
            </a:r>
          </a:p>
        </p:txBody>
      </p:sp>
      <p:sp>
        <p:nvSpPr>
          <p:cNvPr id="550942"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11.49%</a:t>
            </a:r>
          </a:p>
        </p:txBody>
      </p:sp>
      <p:sp>
        <p:nvSpPr>
          <p:cNvPr id="550943"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20.90%</a:t>
            </a:r>
          </a:p>
        </p:txBody>
      </p:sp>
      <p:sp>
        <p:nvSpPr>
          <p:cNvPr id="550944"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-21.59%</a:t>
            </a:r>
          </a:p>
        </p:txBody>
      </p:sp>
      <p:sp>
        <p:nvSpPr>
          <p:cNvPr id="550945"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0946"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BP: Just Desserts!</a:t>
            </a:r>
          </a:p>
        </p:txBody>
      </p:sp>
      <p:pic>
        <p:nvPicPr>
          <p:cNvPr id="552962"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5529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Title 1"/>
          <p:cNvSpPr>
            <a:spLocks noGrp="1"/>
          </p:cNvSpPr>
          <p:nvPr>
            <p:ph type="title"/>
          </p:nvPr>
        </p:nvSpPr>
        <p:spPr>
          <a:xfrm>
            <a:off x="612775" y="228600"/>
            <a:ext cx="8153400" cy="990600"/>
          </a:xfrm>
        </p:spPr>
        <p:txBody>
          <a:bodyPr/>
          <a:lstStyle/>
          <a:p>
            <a:pPr eaLnBrk="1" hangingPunct="1"/>
            <a:r>
              <a:rPr lang="en-US">
                <a:latin typeface="Calibri" charset="0"/>
              </a:rPr>
              <a:t>Managing changes in dividend policy</a:t>
            </a:r>
          </a:p>
        </p:txBody>
      </p:sp>
      <p:pic>
        <p:nvPicPr>
          <p:cNvPr id="555010"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632" b="3632"/>
          <a:stretch>
            <a:fillRect/>
          </a:stretch>
        </p:blipFill>
        <p:spPr>
          <a:xfrm>
            <a:off x="612775" y="1600200"/>
            <a:ext cx="8153400" cy="4495800"/>
          </a:xfrm>
        </p:spPr>
      </p:pic>
      <p:sp>
        <p:nvSpPr>
          <p:cNvPr id="5550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Case 4: The Limited: Summary of Dividend Policy: 1983-1992</a:t>
            </a:r>
          </a:p>
        </p:txBody>
      </p:sp>
      <p:sp>
        <p:nvSpPr>
          <p:cNvPr id="557058" name="Content Placeholder 2"/>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sp>
        <p:nvSpPr>
          <p:cNvPr id="557059"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7060"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b="1" i="1"/>
              <a:t>Summary of calculations</a:t>
            </a:r>
          </a:p>
        </p:txBody>
      </p:sp>
      <p:sp>
        <p:nvSpPr>
          <p:cNvPr id="557061"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Average</a:t>
            </a:r>
          </a:p>
        </p:txBody>
      </p:sp>
      <p:sp>
        <p:nvSpPr>
          <p:cNvPr id="557062"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Standard Deviation</a:t>
            </a:r>
          </a:p>
        </p:txBody>
      </p:sp>
      <p:sp>
        <p:nvSpPr>
          <p:cNvPr id="557063"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Maximum</a:t>
            </a:r>
          </a:p>
        </p:txBody>
      </p:sp>
      <p:sp>
        <p:nvSpPr>
          <p:cNvPr id="557064"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Minimum</a:t>
            </a:r>
          </a:p>
        </p:txBody>
      </p:sp>
      <p:sp>
        <p:nvSpPr>
          <p:cNvPr id="557065"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Free CF to Equity</a:t>
            </a:r>
          </a:p>
        </p:txBody>
      </p:sp>
      <p:sp>
        <p:nvSpPr>
          <p:cNvPr id="557066"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($34.20)</a:t>
            </a:r>
          </a:p>
        </p:txBody>
      </p:sp>
      <p:sp>
        <p:nvSpPr>
          <p:cNvPr id="557067"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$109.74</a:t>
            </a:r>
          </a:p>
        </p:txBody>
      </p:sp>
      <p:sp>
        <p:nvSpPr>
          <p:cNvPr id="557068"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$96.89</a:t>
            </a:r>
          </a:p>
        </p:txBody>
      </p:sp>
      <p:sp>
        <p:nvSpPr>
          <p:cNvPr id="557069"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($242.17)</a:t>
            </a:r>
          </a:p>
        </p:txBody>
      </p:sp>
      <p:sp>
        <p:nvSpPr>
          <p:cNvPr id="557070"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a:t>
            </a:r>
          </a:p>
        </p:txBody>
      </p:sp>
      <p:sp>
        <p:nvSpPr>
          <p:cNvPr id="557071"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$40.87</a:t>
            </a:r>
          </a:p>
        </p:txBody>
      </p:sp>
      <p:sp>
        <p:nvSpPr>
          <p:cNvPr id="557072"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$32.79</a:t>
            </a:r>
          </a:p>
        </p:txBody>
      </p:sp>
      <p:sp>
        <p:nvSpPr>
          <p:cNvPr id="557073"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$101.36</a:t>
            </a:r>
          </a:p>
        </p:txBody>
      </p:sp>
      <p:sp>
        <p:nvSpPr>
          <p:cNvPr id="557074"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$5.97</a:t>
            </a:r>
          </a:p>
        </p:txBody>
      </p:sp>
      <p:sp>
        <p:nvSpPr>
          <p:cNvPr id="55707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Dividends+Repurchases</a:t>
            </a:r>
          </a:p>
        </p:txBody>
      </p:sp>
      <p:sp>
        <p:nvSpPr>
          <p:cNvPr id="557076"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$40.87</a:t>
            </a:r>
          </a:p>
        </p:txBody>
      </p:sp>
      <p:sp>
        <p:nvSpPr>
          <p:cNvPr id="557077"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$32.79</a:t>
            </a:r>
          </a:p>
        </p:txBody>
      </p:sp>
      <p:sp>
        <p:nvSpPr>
          <p:cNvPr id="557078"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$101.36</a:t>
            </a:r>
          </a:p>
        </p:txBody>
      </p:sp>
      <p:sp>
        <p:nvSpPr>
          <p:cNvPr id="557079"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$5.97</a:t>
            </a:r>
          </a:p>
        </p:txBody>
      </p:sp>
      <p:sp>
        <p:nvSpPr>
          <p:cNvPr id="557080"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Dividend Payout Ratio</a:t>
            </a:r>
          </a:p>
        </p:txBody>
      </p:sp>
      <p:sp>
        <p:nvSpPr>
          <p:cNvPr id="557081"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18.59%</a:t>
            </a:r>
          </a:p>
        </p:txBody>
      </p:sp>
      <p:sp>
        <p:nvSpPr>
          <p:cNvPr id="557082"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Cash Paid as % of FCFE</a:t>
            </a:r>
          </a:p>
        </p:txBody>
      </p:sp>
      <p:sp>
        <p:nvSpPr>
          <p:cNvPr id="557083"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-119.52%</a:t>
            </a:r>
          </a:p>
        </p:txBody>
      </p:sp>
      <p:sp>
        <p:nvSpPr>
          <p:cNvPr id="557084"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i="1"/>
              <a:t>ROE - Required return</a:t>
            </a:r>
          </a:p>
        </p:txBody>
      </p:sp>
      <p:sp>
        <p:nvSpPr>
          <p:cNvPr id="557085"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1.69%</a:t>
            </a:r>
          </a:p>
        </p:txBody>
      </p:sp>
      <p:sp>
        <p:nvSpPr>
          <p:cNvPr id="557086"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19.07%</a:t>
            </a:r>
          </a:p>
        </p:txBody>
      </p:sp>
      <p:sp>
        <p:nvSpPr>
          <p:cNvPr id="557087"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29.26%</a:t>
            </a:r>
          </a:p>
        </p:txBody>
      </p:sp>
      <p:sp>
        <p:nvSpPr>
          <p:cNvPr id="557088"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600"/>
              <a:t>-19.84%</a:t>
            </a:r>
          </a:p>
        </p:txBody>
      </p:sp>
      <p:sp>
        <p:nvSpPr>
          <p:cNvPr id="557089"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7090"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7091"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endParaRPr lang="en-US"/>
          </a:p>
        </p:txBody>
      </p:sp>
      <p:sp>
        <p:nvSpPr>
          <p:cNvPr id="5570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Growth Firms and Dividends</a:t>
            </a:r>
          </a:p>
        </p:txBody>
      </p:sp>
      <p:sp>
        <p:nvSpPr>
          <p:cNvPr id="559106" name="Rectangle 3"/>
          <p:cNvSpPr>
            <a:spLocks noGrp="1" noChangeArrowheads="1"/>
          </p:cNvSpPr>
          <p:nvPr>
            <p:ph sz="quarter" idx="1"/>
          </p:nvPr>
        </p:nvSpPr>
        <p:spPr>
          <a:xfrm>
            <a:off x="612775" y="1600200"/>
            <a:ext cx="8153400" cy="4495800"/>
          </a:xfrm>
        </p:spPr>
        <p:txBody>
          <a:bodyPr/>
          <a:lstStyle/>
          <a:p>
            <a:pPr eaLnBrk="1" hangingPunct="1"/>
            <a:r>
              <a:rPr lang="en-US">
                <a:latin typeface="Calibri" charset="0"/>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atin typeface="Calibri" charset="0"/>
              </a:rPr>
              <a:t>Yes</a:t>
            </a:r>
          </a:p>
          <a:p>
            <a:pPr marL="835025" lvl="1" indent="-514350" eaLnBrk="1" hangingPunct="1">
              <a:buFont typeface="Calibri" charset="0"/>
              <a:buAutoNum type="alphaLcPeriod"/>
            </a:pPr>
            <a:r>
              <a:rPr lang="en-US">
                <a:latin typeface="Calibri" charset="0"/>
              </a:rPr>
              <a:t>No</a:t>
            </a:r>
          </a:p>
          <a:p>
            <a:pPr eaLnBrk="1" hangingPunct="1"/>
            <a:r>
              <a:rPr lang="en-US">
                <a:latin typeface="Calibri" charset="0"/>
              </a:rPr>
              <a:t>Why?</a:t>
            </a:r>
          </a:p>
        </p:txBody>
      </p:sp>
      <p:sp>
        <p:nvSpPr>
          <p:cNvPr id="559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5. Tata Motors</a:t>
            </a:r>
          </a:p>
        </p:txBody>
      </p:sp>
      <p:sp>
        <p:nvSpPr>
          <p:cNvPr id="561154"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a:t>Negative FCFE, largely because of acquisitions.</a:t>
            </a:r>
          </a:p>
        </p:txBody>
      </p:sp>
      <p:sp>
        <p:nvSpPr>
          <p:cNvPr id="5611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2400"/>
        </p:xfrm>
        <a:graphic>
          <a:graphicData uri="http://schemas.openxmlformats.org/drawingml/2006/table">
            <a:tbl>
              <a:tblPr/>
              <a:tblGrid>
                <a:gridCol w="3465130"/>
                <a:gridCol w="1939601"/>
                <a:gridCol w="2288294"/>
              </a:tblGrid>
              <a:tr h="316992">
                <a:tc>
                  <a:txBody>
                    <a:bodyPr/>
                    <a:lstStyle/>
                    <a:p>
                      <a:pPr algn="l" fontAlgn="b"/>
                      <a:r>
                        <a:rPr lang="en-US" sz="1600" b="0" i="0" u="none" strike="noStrike" dirty="0">
                          <a:effectLst/>
                          <a:latin typeface="Times"/>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effectLst/>
                          <a:latin typeface="Times"/>
                        </a:rPr>
                        <a:t>Aggregate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effectLst/>
                          <a:latin typeface="Times"/>
                        </a:rPr>
                        <a:t>Average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50">
                <a:tc>
                  <a:txBody>
                    <a:bodyPr/>
                    <a:lstStyle/>
                    <a:p>
                      <a:pPr algn="l" fontAlgn="b"/>
                      <a:r>
                        <a:rPr lang="en-US" sz="1600" b="0" i="0" u="none" strike="noStrike" dirty="0">
                          <a:effectLst/>
                          <a:latin typeface="Times"/>
                        </a:rPr>
                        <a:t>Net Income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$421,338.00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$42,133.80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94350">
                <a:tc>
                  <a:txBody>
                    <a:bodyPr/>
                    <a:lstStyle/>
                    <a:p>
                      <a:pPr algn="l" fontAlgn="b"/>
                      <a:r>
                        <a:rPr lang="en-US" sz="1600" b="0" i="0" u="none" strike="noStrike">
                          <a:effectLst/>
                          <a:latin typeface="Times"/>
                        </a:rPr>
                        <a:t>Dividends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$74,214.00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$7,421.40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94350">
                <a:tc>
                  <a:txBody>
                    <a:bodyPr/>
                    <a:lstStyle/>
                    <a:p>
                      <a:pPr algn="l" fontAlgn="b"/>
                      <a:r>
                        <a:rPr lang="en-US" sz="1600" b="0" i="0" u="none" strike="noStrike">
                          <a:effectLst/>
                          <a:latin typeface="Times"/>
                        </a:rPr>
                        <a:t>Dividend Payout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chemeClr val="tx1"/>
                          </a:solidFill>
                          <a:effectLst/>
                          <a:latin typeface="Times"/>
                        </a:rPr>
                        <a:t>17.61%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15.09%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94350">
                <a:tc>
                  <a:txBody>
                    <a:bodyPr/>
                    <a:lstStyle/>
                    <a:p>
                      <a:pPr algn="l" fontAlgn="b"/>
                      <a:r>
                        <a:rPr lang="en-US" sz="1600" b="0" i="0" u="none" strike="noStrike">
                          <a:effectLst/>
                          <a:latin typeface="Times"/>
                        </a:rPr>
                        <a:t>Stock Buybacks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$970.00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$97.00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16992">
                <a:tc>
                  <a:txBody>
                    <a:bodyPr/>
                    <a:lstStyle/>
                    <a:p>
                      <a:pPr algn="l" fontAlgn="b"/>
                      <a:r>
                        <a:rPr lang="en-US" sz="1600" b="0" i="0" u="none" strike="noStrike" dirty="0">
                          <a:effectLst/>
                          <a:latin typeface="Times"/>
                        </a:rPr>
                        <a:t>Dividends + Buybacks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$75,184.00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$7,518.40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16992">
                <a:tc>
                  <a:txBody>
                    <a:bodyPr/>
                    <a:lstStyle/>
                    <a:p>
                      <a:pPr algn="l" fontAlgn="b"/>
                      <a:r>
                        <a:rPr lang="en-US" sz="1600" b="0" i="0" u="none" strike="noStrike">
                          <a:effectLst/>
                          <a:latin typeface="Times"/>
                        </a:rPr>
                        <a:t>Cash Payout Ratio</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17.84%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a:solidFill>
                            <a:schemeClr val="tx1"/>
                          </a:solidFill>
                          <a:effectLst/>
                          <a:latin typeface="Times"/>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94350">
                <a:tc>
                  <a:txBody>
                    <a:bodyPr/>
                    <a:lstStyle/>
                    <a:p>
                      <a:pPr algn="l" fontAlgn="b"/>
                      <a:r>
                        <a:rPr lang="en-US" sz="1600" b="0" i="0" u="none" strike="noStrike">
                          <a:effectLst/>
                          <a:latin typeface="Times"/>
                        </a:rPr>
                        <a:t>Free CF to Equity (pre-debt)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chemeClr val="tx1"/>
                          </a:solidFill>
                          <a:effectLst/>
                          <a:latin typeface="Times"/>
                        </a:rPr>
                        <a:t>($106,871.00)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($10,687.10)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94350">
                <a:tc>
                  <a:txBody>
                    <a:bodyPr/>
                    <a:lstStyle/>
                    <a:p>
                      <a:pPr algn="l" fontAlgn="b"/>
                      <a:r>
                        <a:rPr lang="en-US" sz="1600" b="0" i="0" u="none" strike="noStrike">
                          <a:effectLst/>
                          <a:latin typeface="Times"/>
                        </a:rPr>
                        <a:t>Free CF to Equity (actual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$825,262.00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$82,526.20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16992">
                <a:tc>
                  <a:txBody>
                    <a:bodyPr/>
                    <a:lstStyle/>
                    <a:p>
                      <a:pPr algn="l" fontAlgn="b"/>
                      <a:r>
                        <a:rPr lang="en-US" sz="1600" b="0" i="0" u="none" strike="noStrike">
                          <a:effectLst/>
                          <a:latin typeface="Times"/>
                        </a:rPr>
                        <a:t>Free CF to Equity (target 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$47,796.36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tx1"/>
                          </a:solidFill>
                          <a:effectLst/>
                          <a:latin typeface="Times"/>
                        </a:rPr>
                        <a:t>$4,779.64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94350">
                <a:tc>
                  <a:txBody>
                    <a:bodyPr/>
                    <a:lstStyle/>
                    <a:p>
                      <a:pPr algn="l" fontAlgn="b"/>
                      <a:r>
                        <a:rPr lang="en-US" sz="1600" b="0" i="0" u="none" strike="noStrike">
                          <a:effectLst/>
                          <a:latin typeface="Times"/>
                        </a:rPr>
                        <a:t>Cash payout as % of pre-debt FCFE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FCFE negative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endParaRPr lang="en-US" sz="1600" b="0" i="0" u="none" strike="noStrike" dirty="0">
                        <a:solidFill>
                          <a:schemeClr val="tx1"/>
                        </a:solidFill>
                        <a:effectLst/>
                        <a:latin typeface="Times"/>
                      </a:endParaRPr>
                    </a:p>
                  </a:txBody>
                  <a:tcPr marL="0" marR="0" marT="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16992">
                <a:tc>
                  <a:txBody>
                    <a:bodyPr/>
                    <a:lstStyle/>
                    <a:p>
                      <a:pPr algn="l" fontAlgn="b"/>
                      <a:r>
                        <a:rPr lang="en-US" sz="1600" b="0" i="0" u="none" strike="noStrike">
                          <a:effectLst/>
                          <a:latin typeface="Times"/>
                        </a:rPr>
                        <a:t>Cash payout as % of actual FCFE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9.11%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endParaRPr lang="en-US" sz="1800" dirty="0"/>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316992">
                <a:tc>
                  <a:txBody>
                    <a:bodyPr/>
                    <a:lstStyle/>
                    <a:p>
                      <a:pPr algn="l" fontAlgn="b"/>
                      <a:r>
                        <a:rPr lang="en-US" sz="1600" b="0" i="0" u="none" strike="noStrike">
                          <a:effectLst/>
                          <a:latin typeface="Times"/>
                        </a:rPr>
                        <a:t>Cash payout as % of target FCFE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Times"/>
                        </a:rPr>
                        <a:t>157.30%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endParaRPr lang="en-US" sz="1800" dirty="0"/>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ChangeArrowheads="1"/>
          </p:cNvSpPr>
          <p:nvPr>
            <p:ph type="title"/>
          </p:nvPr>
        </p:nvSpPr>
        <p:spPr>
          <a:xfrm>
            <a:off x="612775" y="228600"/>
            <a:ext cx="8153400" cy="990600"/>
          </a:xfrm>
        </p:spPr>
        <p:txBody>
          <a:bodyPr/>
          <a:lstStyle/>
          <a:p>
            <a:pPr eaLnBrk="1" hangingPunct="1"/>
            <a:r>
              <a:rPr lang="en-US">
                <a:latin typeface="Wingdings" charset="0"/>
                <a:cs typeface="Wingdings" charset="0"/>
              </a:rPr>
              <a:t>6</a:t>
            </a:r>
            <a:r>
              <a:rPr lang="en-US">
                <a:latin typeface="Calibri" charset="0"/>
              </a:rPr>
              <a:t>  Application Test: Assessing your firm</a:t>
            </a:r>
            <a:r>
              <a:rPr lang="ja-JP" altLang="en-US">
                <a:latin typeface="Calibri" charset="0"/>
              </a:rPr>
              <a:t>’</a:t>
            </a:r>
            <a:r>
              <a:rPr lang="en-US" altLang="ja-JP">
                <a:latin typeface="Calibri" charset="0"/>
              </a:rPr>
              <a:t>s dividend policy</a:t>
            </a:r>
            <a:endParaRPr lang="en-US">
              <a:latin typeface="Calibri" charset="0"/>
            </a:endParaRPr>
          </a:p>
        </p:txBody>
      </p:sp>
      <p:sp>
        <p:nvSpPr>
          <p:cNvPr id="513026"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defRPr/>
            </a:pPr>
            <a:r>
              <a:rPr lang="en-US" dirty="0" smtClean="0"/>
              <a:t>Compare your firm</a:t>
            </a:r>
            <a:r>
              <a:rPr lang="ja-JP" altLang="en-US" dirty="0" smtClean="0"/>
              <a:t>’</a:t>
            </a:r>
            <a:r>
              <a:rPr lang="en-US" altLang="ja-JP" dirty="0" smtClean="0"/>
              <a:t>s dividends to its FCFE, looking at the last 5 years of information.</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Based upon your earlier analysis of your firm</a:t>
            </a:r>
            <a:r>
              <a:rPr lang="ja-JP" altLang="en-US" dirty="0" smtClean="0"/>
              <a:t>’</a:t>
            </a:r>
            <a:r>
              <a:rPr lang="en-US" altLang="ja-JP" dirty="0" smtClean="0"/>
              <a:t>s project choices, would you encourage the firm to return more cash or less cash to its owners?</a:t>
            </a:r>
          </a:p>
          <a:p>
            <a:pPr eaLnBrk="1" hangingPunct="1">
              <a:defRPr/>
            </a:pPr>
            <a:endParaRPr lang="en-US" dirty="0" smtClean="0"/>
          </a:p>
          <a:p>
            <a:pPr eaLnBrk="1" hangingPunct="1">
              <a:defRPr/>
            </a:pPr>
            <a:r>
              <a:rPr lang="en-US" dirty="0" smtClean="0"/>
              <a:t>If you would encourage it to return more cash, what form should it take (dividends versus stock buybacks)?</a:t>
            </a:r>
            <a:endParaRPr lang="en-US" dirty="0"/>
          </a:p>
        </p:txBody>
      </p:sp>
      <p:sp>
        <p:nvSpPr>
          <p:cNvPr id="5632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The Peer Group Approach </a:t>
            </a:r>
          </a:p>
        </p:txBody>
      </p:sp>
      <p:sp>
        <p:nvSpPr>
          <p:cNvPr id="565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65251" name="Content Placeholder 1"/>
          <p:cNvSpPr>
            <a:spLocks noGrp="1"/>
          </p:cNvSpPr>
          <p:nvPr>
            <p:ph sz="quarter" idx="1"/>
          </p:nvPr>
        </p:nvSpPr>
        <p:spPr>
          <a:xfrm>
            <a:off x="612775" y="1600200"/>
            <a:ext cx="8153400" cy="4495800"/>
          </a:xfrm>
        </p:spPr>
        <p:txBody>
          <a:bodyPr/>
          <a:lstStyle/>
          <a:p>
            <a:r>
              <a:rPr lang="en-US">
                <a:latin typeface="Calibri" charset="0"/>
              </a:rPr>
              <a:t>In the peer group approach, you compare your company to similar companies (usually in the same market and sector) to assess whether and if yes, how much to pay in dividends.</a:t>
            </a:r>
          </a:p>
          <a:p>
            <a:endParaRPr lang="en-US">
              <a:latin typeface="Calibri" charset="0"/>
            </a:endParaRPr>
          </a:p>
        </p:txBody>
      </p:sp>
      <p:graphicFrame>
        <p:nvGraphicFramePr>
          <p:cNvPr id="2" name="Table 1"/>
          <p:cNvGraphicFramePr>
            <a:graphicFrameLocks noGrp="1"/>
          </p:cNvGraphicFramePr>
          <p:nvPr/>
        </p:nvGraphicFramePr>
        <p:xfrm>
          <a:off x="685800" y="3962400"/>
          <a:ext cx="7759700" cy="1887538"/>
        </p:xfrm>
        <a:graphic>
          <a:graphicData uri="http://schemas.openxmlformats.org/drawingml/2006/table">
            <a:tbl>
              <a:tblPr/>
              <a:tblGrid>
                <a:gridCol w="1016000"/>
                <a:gridCol w="469900"/>
                <a:gridCol w="1155700"/>
                <a:gridCol w="622300"/>
                <a:gridCol w="1155700"/>
                <a:gridCol w="1270000"/>
                <a:gridCol w="965200"/>
                <a:gridCol w="1104900"/>
              </a:tblGrid>
              <a:tr h="195613">
                <a:tc>
                  <a:txBody>
                    <a:bodyPr/>
                    <a:lstStyle/>
                    <a:p>
                      <a:pPr algn="l" fontAlgn="b"/>
                      <a:r>
                        <a:rPr lang="en-US" sz="1200" b="0" i="1" u="none" strike="noStrike" dirty="0">
                          <a:solidFill>
                            <a:srgbClr val="000000"/>
                          </a:solidFill>
                          <a:effectLst/>
                          <a:latin typeface="Calibri"/>
                        </a:rPr>
                        <a:t> </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solidFill>
                            <a:srgbClr val="000000"/>
                          </a:solidFill>
                          <a:effectLst/>
                          <a:latin typeface="Calibri"/>
                        </a:rPr>
                        <a:t>Dividend Yield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1" u="none" strike="noStrike">
                          <a:solidFill>
                            <a:srgbClr val="000000"/>
                          </a:solidFill>
                          <a:effectLst/>
                          <a:latin typeface="Calibri"/>
                        </a:rPr>
                        <a:t>Dividend Payout</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12700" marR="12700" marT="12702"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2" marB="0" anchor="b">
                    <a:lnL>
                      <a:noFill/>
                    </a:lnL>
                    <a:lnR>
                      <a:noFill/>
                    </a:lnR>
                    <a:lnT>
                      <a:noFill/>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1" u="none" strike="noStrike">
                          <a:solidFill>
                            <a:srgbClr val="000000"/>
                          </a:solidFill>
                          <a:effectLst/>
                          <a:latin typeface="Calibri"/>
                        </a:rPr>
                        <a:t>Company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2013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Average 2008-12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2013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Average 2008-12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Comparable Group</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Dividend Yield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Dividend Payout</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0" u="none" strike="noStrike">
                          <a:solidFill>
                            <a:srgbClr val="000000"/>
                          </a:solidFill>
                          <a:effectLst/>
                          <a:latin typeface="Calibri"/>
                        </a:rPr>
                        <a:t>Disney</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21.58%</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17.11%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US Entertainment</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22.51%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9979">
                <a:tc>
                  <a:txBody>
                    <a:bodyPr/>
                    <a:lstStyle/>
                    <a:p>
                      <a:pPr algn="l" fontAlgn="b"/>
                      <a:r>
                        <a:rPr lang="en-US" sz="1200" b="0" i="0" u="none" strike="noStrike">
                          <a:solidFill>
                            <a:srgbClr val="000000"/>
                          </a:solidFill>
                          <a:effectLst/>
                          <a:latin typeface="Calibri"/>
                        </a:rPr>
                        <a:t>Vale</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6.56%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4.01%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113.45%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37.69%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Global Diversified Mining &amp; Iron Ore (Market cap&gt; $1 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3.07%</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316.32%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53">
                <a:tc>
                  <a:txBody>
                    <a:bodyPr/>
                    <a:lstStyle/>
                    <a:p>
                      <a:pPr algn="l" fontAlgn="b"/>
                      <a:r>
                        <a:rPr lang="en-US" sz="1200" b="0" i="0" u="none" strike="noStrike">
                          <a:solidFill>
                            <a:srgbClr val="000000"/>
                          </a:solidFill>
                          <a:effectLst/>
                          <a:latin typeface="Calibri"/>
                        </a:rPr>
                        <a:t>Tata Motors</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1.31%</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16.09%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15.53%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Global Autos (Market Cap&gt; $1 b)</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Calibri"/>
                        </a:rPr>
                        <a:t>27.00%</a:t>
                      </a:r>
                      <a:endParaRPr lang="en-US" sz="1200" b="0" i="0" u="none" strike="noStrike" dirty="0">
                        <a:solidFill>
                          <a:srgbClr val="000000"/>
                        </a:solidFill>
                        <a:effectLst/>
                        <a:latin typeface="Calibri"/>
                      </a:endParaRP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53">
                <a:tc>
                  <a:txBody>
                    <a:bodyPr/>
                    <a:lstStyle/>
                    <a:p>
                      <a:pPr algn="l" fontAlgn="b"/>
                      <a:r>
                        <a:rPr lang="en-US" sz="1200" b="0" i="0" u="none" strike="noStrike">
                          <a:solidFill>
                            <a:srgbClr val="000000"/>
                          </a:solidFill>
                          <a:effectLst/>
                          <a:latin typeface="Calibri"/>
                        </a:rPr>
                        <a:t>Baidu</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Global Online Advertising</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0.09%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8.66%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13">
                <a:tc>
                  <a:txBody>
                    <a:bodyPr/>
                    <a:lstStyle/>
                    <a:p>
                      <a:pPr algn="l" fontAlgn="b"/>
                      <a:r>
                        <a:rPr lang="en-US" sz="1200" b="0" i="0" u="none" strike="noStrike">
                          <a:solidFill>
                            <a:srgbClr val="000000"/>
                          </a:solidFill>
                          <a:effectLst/>
                          <a:latin typeface="Calibri"/>
                        </a:rPr>
                        <a:t>Deutsche Bank</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3.14%</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362.63%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37.39%</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European Banks</a:t>
                      </a:r>
                    </a:p>
                  </a:txBody>
                  <a:tcPr marL="12700" marR="12700" marT="127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1.96%</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79.32%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defRPr/>
            </a:pPr>
            <a:r>
              <a:rPr lang="en-US" smtClean="0"/>
              <a:t>Cynic: A person who knows the price of everything but the value of nothing..</a:t>
            </a:r>
          </a:p>
          <a:p>
            <a:pPr eaLnBrk="1" hangingPunct="1">
              <a:defRPr/>
            </a:pPr>
            <a:r>
              <a:rPr lang="en-US" smtClean="0"/>
              <a:t>Oscar Wilde</a:t>
            </a:r>
            <a:endParaRPr lang="en-US"/>
          </a:p>
        </p:txBody>
      </p:sp>
      <p:sp>
        <p:nvSpPr>
          <p:cNvPr id="56729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569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56934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3" name="Title 1"/>
          <p:cNvSpPr>
            <a:spLocks noGrp="1"/>
          </p:cNvSpPr>
          <p:nvPr>
            <p:ph type="title"/>
          </p:nvPr>
        </p:nvSpPr>
        <p:spPr>
          <a:xfrm>
            <a:off x="612775" y="228600"/>
            <a:ext cx="8153400" cy="990600"/>
          </a:xfrm>
        </p:spPr>
        <p:txBody>
          <a:bodyPr/>
          <a:lstStyle/>
          <a:p>
            <a:pPr eaLnBrk="1" hangingPunct="1"/>
            <a:r>
              <a:rPr lang="en-US">
                <a:latin typeface="Calibri" charset="0"/>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smtClean="0"/>
              <a:t>Intrinsic valuation: The value of an asset is a function of its fundamentals – cash flows, growth and risk. In general, discounted cash flow models are used to estimate intrinsic value.</a:t>
            </a:r>
          </a:p>
          <a:p>
            <a:pPr marL="514350" indent="-514350" eaLnBrk="1" hangingPunct="1">
              <a:buFont typeface="+mj-lt"/>
              <a:buAutoNum type="arabicPeriod"/>
              <a:defRPr/>
            </a:pPr>
            <a:r>
              <a:rPr lang="en-US" dirty="0" smtClean="0"/>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buFont typeface="+mj-lt"/>
              <a:buAutoNum type="arabicPeriod"/>
              <a:defRPr/>
            </a:pPr>
            <a:r>
              <a:rPr lang="en-US" dirty="0" smtClean="0"/>
              <a:t>Contingent claim valuation: When the cash flows on an asset are contingent on an external event, the value can be estimated using option pricing models.</a:t>
            </a:r>
            <a:endParaRPr lang="en-US" dirty="0"/>
          </a:p>
        </p:txBody>
      </p:sp>
      <p:sp>
        <p:nvSpPr>
          <p:cNvPr id="571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charset="0"/>
              <a:buNone/>
              <a:defRPr/>
            </a:pPr>
            <a:r>
              <a:rPr lang="en-US" dirty="0" smtClean="0">
                <a:ea typeface="+mn-ea"/>
                <a:cs typeface="+mn-cs"/>
              </a:rPr>
              <a:t>The value of an asset is the present value of the expected cash flows on that asset, over its expected life: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0" indent="0" eaLnBrk="1" fontAlgn="auto" hangingPunct="1">
              <a:spcAft>
                <a:spcPts val="0"/>
              </a:spcAft>
              <a:buFont typeface="Wingdings" charset="0"/>
              <a:buNone/>
              <a:defRPr/>
            </a:pPr>
            <a:endParaRPr lang="en-US" dirty="0" smtClean="0">
              <a:ea typeface="+mn-ea"/>
              <a:cs typeface="+mn-cs"/>
            </a:endParaRPr>
          </a:p>
          <a:p>
            <a:pPr marL="514350" indent="-514350" eaLnBrk="1" fontAlgn="auto" hangingPunct="1">
              <a:spcAft>
                <a:spcPts val="0"/>
              </a:spcAft>
              <a:buFont typeface="+mj-lt"/>
              <a:buAutoNum type="arabicPeriod"/>
              <a:defRPr/>
            </a:pPr>
            <a:r>
              <a:rPr lang="en-US" i="1" dirty="0" smtClean="0">
                <a:ea typeface="+mn-ea"/>
                <a:cs typeface="+mn-cs"/>
              </a:rPr>
              <a:t>The IT Proposition</a:t>
            </a:r>
            <a:r>
              <a:rPr lang="en-US" dirty="0" smtClean="0">
                <a:ea typeface="+mn-ea"/>
                <a:cs typeface="+mn-cs"/>
              </a:rPr>
              <a:t>: If “it” does not affect the cash flows or alter risk (thus changing discount rates), “it” cannot affect value. </a:t>
            </a:r>
          </a:p>
          <a:p>
            <a:pPr marL="514350" indent="-514350" eaLnBrk="1" fontAlgn="auto" hangingPunct="1">
              <a:spcAft>
                <a:spcPts val="0"/>
              </a:spcAft>
              <a:buFont typeface="+mj-lt"/>
              <a:buAutoNum type="arabicPeriod"/>
              <a:defRPr/>
            </a:pPr>
            <a:r>
              <a:rPr lang="en-US" i="1" dirty="0" smtClean="0">
                <a:ea typeface="+mn-ea"/>
                <a:cs typeface="+mn-cs"/>
              </a:rPr>
              <a:t>The DUH Proposition</a:t>
            </a:r>
            <a:r>
              <a:rPr lang="en-US" dirty="0" smtClean="0">
                <a:ea typeface="+mn-ea"/>
                <a:cs typeface="+mn-cs"/>
              </a:rPr>
              <a:t>: For an asset to have value, the expected cash flows have to be positive some time over the life of the asset.</a:t>
            </a:r>
          </a:p>
          <a:p>
            <a:pPr marL="514350" indent="-514350" eaLnBrk="1" fontAlgn="auto" hangingPunct="1">
              <a:spcAft>
                <a:spcPts val="0"/>
              </a:spcAft>
              <a:buFont typeface="+mj-lt"/>
              <a:buAutoNum type="arabicPeriod"/>
              <a:defRPr/>
            </a:pPr>
            <a:r>
              <a:rPr lang="en-US" i="1" dirty="0" smtClean="0">
                <a:ea typeface="+mn-ea"/>
                <a:cs typeface="+mn-cs"/>
              </a:rPr>
              <a:t>The DON’T FREAK OUT Proposition</a:t>
            </a:r>
            <a:r>
              <a:rPr lang="en-US" dirty="0" smtClean="0">
                <a:ea typeface="+mn-ea"/>
                <a:cs typeface="+mn-cs"/>
              </a:rPr>
              <a:t>: Assets that generate cash flows early in their life will be worth more than assets that generate cash flows later; the latter may however have greater growth and higher cash flows to compensate.</a:t>
            </a:r>
          </a:p>
          <a:p>
            <a:pPr marL="514350" indent="-514350" eaLnBrk="1" fontAlgn="auto" hangingPunct="1">
              <a:spcAft>
                <a:spcPts val="0"/>
              </a:spcAft>
              <a:buFont typeface="+mj-lt"/>
              <a:buAutoNum type="arabicPeriod"/>
              <a:defRPr/>
            </a:pPr>
            <a:r>
              <a:rPr lang="en-US" i="1" dirty="0" smtClean="0">
                <a:ea typeface="+mn-ea"/>
                <a:cs typeface="+mn-cs"/>
              </a:rPr>
              <a:t>The VALUE IS NOT PRICE Proposition</a:t>
            </a:r>
            <a:r>
              <a:rPr lang="en-US" dirty="0" smtClean="0">
                <a:ea typeface="+mn-ea"/>
                <a:cs typeface="+mn-cs"/>
              </a:rPr>
              <a:t>: The value of an asset may be very different from its price.</a:t>
            </a:r>
          </a:p>
        </p:txBody>
      </p:sp>
      <p:pic>
        <p:nvPicPr>
          <p:cNvPr id="5734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4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90DD6F60-92B4-D24D-A5ED-0A491484A387}" type="slidenum">
              <a:rPr lang="en-US"/>
              <a:pPr>
                <a:defRPr/>
              </a:pPr>
              <a:t>273</a:t>
            </a:fld>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575490"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575495" name="Document" r:id="rId5" imgW="5486400" imgH="1701800" progId="Word.Document.8">
                  <p:embed/>
                </p:oleObj>
              </mc:Choice>
              <mc:Fallback>
                <p:oleObj name="Document" r:id="rId5" imgW="5486400" imgH="1701800" progId="Word.Document.8">
                  <p:embed/>
                  <p:pic>
                    <p:nvPicPr>
                      <p:cNvPr id="0"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5491"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a:t>Equity valuation</a:t>
            </a:r>
            <a:r>
              <a:rPr lang="en-US" sz="1800"/>
              <a:t>: Value just the equity claim in the business</a:t>
            </a:r>
            <a:endParaRPr lang="en-US"/>
          </a:p>
        </p:txBody>
      </p:sp>
      <p:sp>
        <p:nvSpPr>
          <p:cNvPr id="575492"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75493"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a:t>Firm Valuation</a:t>
            </a:r>
            <a:r>
              <a:rPr lang="en-US" sz="1800"/>
              <a:t>: Value the entire business</a:t>
            </a:r>
          </a:p>
        </p:txBody>
      </p:sp>
      <p:sp>
        <p:nvSpPr>
          <p:cNvPr id="575494"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7" name="Title 1"/>
          <p:cNvSpPr>
            <a:spLocks noGrp="1"/>
          </p:cNvSpPr>
          <p:nvPr>
            <p:ph type="title"/>
          </p:nvPr>
        </p:nvSpPr>
        <p:spPr>
          <a:xfrm>
            <a:off x="612775" y="228600"/>
            <a:ext cx="8153400" cy="990600"/>
          </a:xfrm>
        </p:spPr>
        <p:txBody>
          <a:bodyPr/>
          <a:lstStyle/>
          <a:p>
            <a:r>
              <a:rPr lang="en-US">
                <a:latin typeface="Calibri" charset="0"/>
              </a:rPr>
              <a:t>The Set Up</a:t>
            </a:r>
          </a:p>
        </p:txBody>
      </p:sp>
      <p:pic>
        <p:nvPicPr>
          <p:cNvPr id="57753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Ingredients that determine value.</a:t>
            </a:r>
          </a:p>
        </p:txBody>
      </p:sp>
      <p:pic>
        <p:nvPicPr>
          <p:cNvPr id="578562"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78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 Estimating Cash Flows</a:t>
            </a:r>
          </a:p>
        </p:txBody>
      </p:sp>
      <p:pic>
        <p:nvPicPr>
          <p:cNvPr id="58061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80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latin typeface="Calibri" charset="0"/>
              </a:rPr>
              <a:t>In the fiscal year ended September 2013, Disney reported the following:</a:t>
            </a:r>
          </a:p>
          <a:p>
            <a:pPr lvl="1" eaLnBrk="1" hangingPunct="1">
              <a:defRPr/>
            </a:pPr>
            <a:r>
              <a:rPr lang="en-US" dirty="0" smtClean="0">
                <a:latin typeface="Calibri" charset="0"/>
              </a:rPr>
              <a:t>Operating income (adjusted for leases) = $10,032 million</a:t>
            </a:r>
          </a:p>
          <a:p>
            <a:pPr lvl="1" eaLnBrk="1" hangingPunct="1">
              <a:defRPr/>
            </a:pPr>
            <a:r>
              <a:rPr lang="en-US" dirty="0" smtClean="0">
                <a:latin typeface="Calibri" charset="0"/>
              </a:rPr>
              <a:t>Effective tax rate = 31.02%</a:t>
            </a:r>
          </a:p>
          <a:p>
            <a:pPr lvl="1" eaLnBrk="1" hangingPunct="1">
              <a:defRPr/>
            </a:pPr>
            <a:r>
              <a:rPr lang="en-US" dirty="0" smtClean="0">
                <a:latin typeface="Calibri" charset="0"/>
              </a:rPr>
              <a:t>Capital Expenditures (including acquisitions) = $5,239 million</a:t>
            </a:r>
          </a:p>
          <a:p>
            <a:pPr lvl="1" eaLnBrk="1" hangingPunct="1">
              <a:defRPr/>
            </a:pPr>
            <a:r>
              <a:rPr lang="en-US" dirty="0" smtClean="0">
                <a:latin typeface="Calibri" charset="0"/>
              </a:rPr>
              <a:t>Depreciation  &amp; Amortization = $2.192 million</a:t>
            </a:r>
          </a:p>
          <a:p>
            <a:pPr lvl="1" eaLnBrk="1" hangingPunct="1">
              <a:defRPr/>
            </a:pPr>
            <a:r>
              <a:rPr lang="en-US" dirty="0" smtClean="0">
                <a:latin typeface="Calibri" charset="0"/>
              </a:rPr>
              <a:t>Change in non-cash working capital = $103 million</a:t>
            </a:r>
          </a:p>
          <a:p>
            <a:pPr eaLnBrk="1" hangingPunct="1">
              <a:defRPr/>
            </a:pPr>
            <a:r>
              <a:rPr lang="en-US" dirty="0" smtClean="0">
                <a:latin typeface="Calibri" charset="0"/>
              </a:rPr>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defRPr/>
            </a:pPr>
            <a:r>
              <a:rPr lang="en-US" dirty="0" smtClean="0">
                <a:latin typeface="Calibri" charset="0"/>
              </a:rPr>
              <a:t>The reinvestment and reinvestment rate are as follows:</a:t>
            </a:r>
          </a:p>
          <a:p>
            <a:pPr lvl="1" eaLnBrk="1" hangingPunct="1">
              <a:defRPr/>
            </a:pPr>
            <a:r>
              <a:rPr lang="en-US" dirty="0" smtClean="0">
                <a:latin typeface="Calibri" charset="0"/>
              </a:rPr>
              <a:t>Reinvestment = $3,629 + $103 = $3,732 million</a:t>
            </a:r>
          </a:p>
          <a:p>
            <a:pPr lvl="1" eaLnBrk="1" hangingPunct="1">
              <a:defRPr/>
            </a:pPr>
            <a:r>
              <a:rPr lang="en-US" dirty="0" smtClean="0">
                <a:latin typeface="Calibri" charset="0"/>
              </a:rPr>
              <a:t>Reinvestment Rate = $3,732/ $6,920 = 53.93%</a:t>
            </a:r>
          </a:p>
        </p:txBody>
      </p:sp>
      <p:sp>
        <p:nvSpPr>
          <p:cNvPr id="5826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u="sng" dirty="0" smtClean="0"/>
              <a:t>Keep it current</a:t>
            </a:r>
            <a:r>
              <a:rPr lang="en-US" dirty="0" smtClean="0"/>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defRPr/>
            </a:pPr>
            <a:r>
              <a:rPr lang="en-US" u="sng" dirty="0" smtClean="0"/>
              <a:t>Keep it consistent</a:t>
            </a:r>
            <a:r>
              <a:rPr lang="en-US" dirty="0" smtClean="0"/>
              <a:t>: </a:t>
            </a:r>
            <a:r>
              <a:rPr lang="en-US" dirty="0"/>
              <a:t>At an intuitive level, the discount rate used should be consistent with both the riskiness and the type of cash flow </a:t>
            </a:r>
            <a:r>
              <a:rPr lang="en-US" dirty="0" smtClean="0"/>
              <a:t>being discounted</a:t>
            </a:r>
            <a:r>
              <a:rPr lang="en-US" dirty="0"/>
              <a:t>. The cost of equity is the rate at which we discount cash flows to equity (dividends or free cash flows to equity). The cost of capital is the rate at which we discount free cash flows to the firm.</a:t>
            </a:r>
            <a:endParaRPr lang="en-US" dirty="0" smtClean="0"/>
          </a:p>
          <a:p>
            <a:pPr eaLnBrk="1" hangingPunct="1">
              <a:defRPr/>
            </a:pPr>
            <a:r>
              <a:rPr lang="en-US" u="sng" dirty="0" smtClean="0"/>
              <a:t>Keep it in perspective</a:t>
            </a:r>
            <a:r>
              <a:rPr lang="en-US" dirty="0" smtClean="0"/>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847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The beta for Disney</a:t>
            </a:r>
            <a:r>
              <a:rPr lang="ja-JP" altLang="en-US" dirty="0" smtClean="0"/>
              <a:t>’</a:t>
            </a:r>
            <a:r>
              <a:rPr lang="en-US" altLang="ja-JP" dirty="0" smtClean="0"/>
              <a:t>s stock in November 2013 was 1.0013. The T. bond rate at that time was 2.75%. Using an estimated equity risk premium of 5.76%, we estimated the cost of equity for Disney to be 8.52%:</a:t>
            </a:r>
          </a:p>
          <a:p>
            <a:pPr marL="0" indent="0" eaLnBrk="1" hangingPunct="1">
              <a:buFont typeface="Wingdings" charset="0"/>
              <a:buNone/>
              <a:defRPr/>
            </a:pPr>
            <a:r>
              <a:rPr lang="en-US" dirty="0" smtClean="0"/>
              <a:t>	Cost of Equity = </a:t>
            </a:r>
            <a:r>
              <a:rPr lang="en-US" dirty="0"/>
              <a:t>2.75% + 1.0013(5.76%) = 8.52% </a:t>
            </a:r>
            <a:endParaRPr lang="en-US" dirty="0" smtClean="0"/>
          </a:p>
          <a:p>
            <a:pPr eaLnBrk="1" hangingPunct="1">
              <a:defRPr/>
            </a:pPr>
            <a:r>
              <a:rPr lang="en-US" dirty="0" smtClean="0"/>
              <a:t>Disney</a:t>
            </a:r>
            <a:r>
              <a:rPr lang="ja-JP" altLang="en-US" dirty="0" smtClean="0"/>
              <a:t>’</a:t>
            </a:r>
            <a:r>
              <a:rPr lang="en-US" altLang="ja-JP" dirty="0" smtClean="0"/>
              <a:t>s bond rating in May 2009 was A, and based on this rating, the estimated pretax cost of debt for Disney is 3.75%. Using a marginal tax rate of 36.1, the after-tax cost of debt for Disney is 2.40%.</a:t>
            </a:r>
          </a:p>
          <a:p>
            <a:pPr marL="0" indent="0" eaLnBrk="1" hangingPunct="1">
              <a:buFont typeface="Wingdings" charset="0"/>
              <a:buNone/>
              <a:defRPr/>
            </a:pPr>
            <a:r>
              <a:rPr lang="en-US" dirty="0" smtClean="0"/>
              <a:t>	After-Tax Cost of Debt 	= 3.75% (1 – 0.361) = 2.40%</a:t>
            </a:r>
          </a:p>
          <a:p>
            <a:pPr eaLnBrk="1" hangingPunct="1">
              <a:defRPr/>
            </a:pPr>
            <a:r>
              <a:rPr lang="en-US" dirty="0" smtClean="0"/>
              <a:t>The cost of capital was calculated using these costs and the weights based on market values of equity (121,878) and debt (15.961):</a:t>
            </a:r>
          </a:p>
          <a:p>
            <a:pPr marL="0" indent="0" eaLnBrk="1" hangingPunct="1">
              <a:buFont typeface="Wingdings" charset="0"/>
              <a:buNone/>
              <a:defRPr/>
            </a:pPr>
            <a:r>
              <a:rPr lang="en-US" dirty="0" smtClean="0"/>
              <a:t>	Cost of capital = </a:t>
            </a:r>
            <a:endParaRPr lang="en-US" dirty="0"/>
          </a:p>
        </p:txBody>
      </p:sp>
      <p:sp>
        <p:nvSpPr>
          <p:cNvPr id="586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586756"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86757" name="Document" r:id="rId5" imgW="5486198" imgH="596878" progId="Word.Document.12">
                  <p:embed/>
                </p:oleObj>
              </mc:Choice>
              <mc:Fallback>
                <p:oleObj name="Document" r:id="rId5" imgW="5486198" imgH="59687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But costs of equity and capital can and should change over time…</a:t>
            </a:r>
          </a:p>
        </p:txBody>
      </p:sp>
      <p:sp>
        <p:nvSpPr>
          <p:cNvPr id="5888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600" cy="4183063"/>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III. Expected Growth</a:t>
            </a:r>
          </a:p>
        </p:txBody>
      </p:sp>
      <p:pic>
        <p:nvPicPr>
          <p:cNvPr id="59085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90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fontScale="77500" lnSpcReduction="20000"/>
          </a:bodyPr>
          <a:lstStyle/>
          <a:p>
            <a:pPr eaLnBrk="1" hangingPunct="1">
              <a:defRPr/>
            </a:pPr>
            <a:r>
              <a:rPr lang="en-US" dirty="0" smtClean="0"/>
              <a:t>We started with the reinvestment rate that we computed from the 2013 financial statements:</a:t>
            </a:r>
          </a:p>
          <a:p>
            <a:pPr marL="0" indent="0" eaLnBrk="1" hangingPunct="1">
              <a:buFont typeface="Wingdings" charset="0"/>
              <a:buNone/>
              <a:defRPr/>
            </a:pPr>
            <a:r>
              <a:rPr lang="en-US" dirty="0" smtClean="0"/>
              <a:t>	Reinvestment rate =</a:t>
            </a:r>
          </a:p>
          <a:p>
            <a:pPr marL="320675" lvl="1" indent="0" eaLnBrk="1" hangingPunct="1">
              <a:buFont typeface="Wingdings 2" charset="0"/>
              <a:buNone/>
              <a:defRPr/>
            </a:pPr>
            <a:r>
              <a:rPr lang="en-US" dirty="0" smtClean="0"/>
              <a:t>We computed the reinvestment rate in prior years to ensure that the 2013 values were not unusual or outliers.</a:t>
            </a:r>
          </a:p>
          <a:p>
            <a:pPr eaLnBrk="1" hangingPunct="1">
              <a:defRPr/>
            </a:pPr>
            <a:r>
              <a:rPr lang="en-US" dirty="0" smtClean="0"/>
              <a:t>We compute the return on capital, using operating income in 2013 and capital invested at the start of the year:</a:t>
            </a:r>
          </a:p>
          <a:p>
            <a:pPr marL="0" indent="0" eaLnBrk="1" hangingPunct="1">
              <a:buFont typeface="Wingdings" charset="0"/>
              <a:buNone/>
              <a:defRPr/>
            </a:pPr>
            <a:r>
              <a:rPr lang="en-US" dirty="0" smtClean="0"/>
              <a:t>Return on Capital</a:t>
            </a:r>
            <a:r>
              <a:rPr lang="en-US" baseline="-25000" dirty="0" smtClean="0"/>
              <a:t>2013</a:t>
            </a:r>
            <a:r>
              <a:rPr lang="en-US" dirty="0" smtClean="0"/>
              <a:t> = </a:t>
            </a:r>
          </a:p>
          <a:p>
            <a:pPr marL="320675" lvl="1" indent="0" eaLnBrk="1" hangingPunct="1">
              <a:buFont typeface="Wingdings 2" charset="0"/>
              <a:buNone/>
              <a:defRPr/>
            </a:pPr>
            <a:endParaRPr lang="en-US" dirty="0" smtClean="0"/>
          </a:p>
          <a:p>
            <a:pPr marL="320675" lvl="1" indent="0" eaLnBrk="1" hangingPunct="1">
              <a:buFont typeface="Wingdings 2" charset="0"/>
              <a:buNone/>
              <a:defRPr/>
            </a:pPr>
            <a:r>
              <a:rPr lang="en-US" dirty="0" smtClean="0"/>
              <a:t>Disney’s return on capital has improved gradually over the last decade and has </a:t>
            </a:r>
            <a:r>
              <a:rPr lang="en-US" dirty="0" err="1" smtClean="0"/>
              <a:t>levelled</a:t>
            </a:r>
            <a:r>
              <a:rPr lang="en-US" dirty="0" smtClean="0"/>
              <a:t> off in the last two years.</a:t>
            </a:r>
          </a:p>
          <a:p>
            <a:pPr eaLnBrk="1" hangingPunct="1">
              <a:defRPr/>
            </a:pPr>
            <a:r>
              <a:rPr lang="en-US" dirty="0" smtClean="0"/>
              <a:t>If Disney maintains its 2013 reinvestment rate and return on capital for the next five years, its growth rate will be </a:t>
            </a:r>
            <a:r>
              <a:rPr lang="en-US" dirty="0"/>
              <a:t>6</a:t>
            </a:r>
            <a:r>
              <a:rPr lang="en-US" dirty="0" smtClean="0"/>
              <a:t>.80 percent.</a:t>
            </a:r>
          </a:p>
          <a:p>
            <a:pPr marL="320675" lvl="1" indent="0" algn="ctr" eaLnBrk="1" hangingPunct="1">
              <a:buFont typeface="Wingdings" charset="0"/>
              <a:buNone/>
              <a:defRPr/>
            </a:pPr>
            <a:r>
              <a:rPr lang="en-US" dirty="0" smtClean="0"/>
              <a:t>Expected Growth Rate from Existing Fundamentals = 53.93% * 12.61% = 6.8%</a:t>
            </a:r>
            <a:endParaRPr lang="en-US" dirty="0"/>
          </a:p>
        </p:txBody>
      </p:sp>
      <p:graphicFrame>
        <p:nvGraphicFramePr>
          <p:cNvPr id="592899"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92902" name="Equation" r:id="rId5" imgW="1689100" imgH="419100" progId="Equation.3">
                  <p:embed/>
                </p:oleObj>
              </mc:Choice>
              <mc:Fallback>
                <p:oleObj name="Equation" r:id="rId5" imgW="1689100" imgH="4191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2900"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92903" name="Equation" r:id="rId8" imgW="4521200" imgH="431800" progId="Equation.3">
                  <p:embed/>
                </p:oleObj>
              </mc:Choice>
              <mc:Fallback>
                <p:oleObj name="Equation" r:id="rId8" imgW="4521200" imgH="4318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290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defRPr/>
            </a:pPr>
            <a:r>
              <a:rPr lang="en-US" dirty="0" smtClean="0"/>
              <a:t>Since we cannot estimate cash flows forever, we estimate cash flows for a </a:t>
            </a:r>
            <a:r>
              <a:rPr lang="ja-JP" altLang="en-US" dirty="0" smtClean="0"/>
              <a:t>“</a:t>
            </a:r>
            <a:r>
              <a:rPr lang="en-US" altLang="ja-JP" dirty="0" smtClean="0"/>
              <a:t>growth period</a:t>
            </a:r>
            <a:r>
              <a:rPr lang="ja-JP" altLang="en-US" dirty="0" smtClean="0"/>
              <a:t>”</a:t>
            </a:r>
            <a:r>
              <a:rPr lang="en-US" altLang="ja-JP" dirty="0" smtClean="0"/>
              <a:t> and then estimate a terminal value, to capture the value at the end of the period:</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When a firm</a:t>
            </a:r>
            <a:r>
              <a:rPr lang="ja-JP" altLang="en-US" dirty="0" smtClean="0"/>
              <a:t>’</a:t>
            </a:r>
            <a:r>
              <a:rPr lang="en-US" altLang="ja-JP" dirty="0" smtClean="0"/>
              <a:t>s cash flows grow at a </a:t>
            </a:r>
            <a:r>
              <a:rPr lang="ja-JP" altLang="en-US" dirty="0" smtClean="0"/>
              <a:t>“</a:t>
            </a:r>
            <a:r>
              <a:rPr lang="en-US" altLang="ja-JP" dirty="0" smtClean="0"/>
              <a:t>constant</a:t>
            </a:r>
            <a:r>
              <a:rPr lang="ja-JP" altLang="en-US" dirty="0" smtClean="0"/>
              <a:t>”</a:t>
            </a:r>
            <a:r>
              <a:rPr lang="en-US" altLang="ja-JP" dirty="0" smtClean="0"/>
              <a:t> rate forever, the present value of those cash flows can be written as:</a:t>
            </a:r>
          </a:p>
          <a:p>
            <a:pPr lvl="1" eaLnBrk="1" hangingPunct="1">
              <a:defRPr/>
            </a:pPr>
            <a:r>
              <a:rPr lang="en-US" dirty="0" smtClean="0"/>
              <a:t>Value = Expected Cash Flow Next Period / (r - g)</a:t>
            </a:r>
          </a:p>
          <a:p>
            <a:pPr lvl="1" eaLnBrk="1" hangingPunct="1">
              <a:defRPr/>
            </a:pPr>
            <a:r>
              <a:rPr lang="en-US" dirty="0" smtClean="0"/>
              <a:t>where,</a:t>
            </a:r>
          </a:p>
          <a:p>
            <a:pPr marL="366713" lvl="1" indent="0" eaLnBrk="1" hangingPunct="1">
              <a:buFont typeface="Wingdings 2" charset="0"/>
              <a:buNone/>
              <a:defRPr/>
            </a:pPr>
            <a:r>
              <a:rPr lang="en-US" dirty="0" smtClean="0"/>
              <a:t>	r = Discount rate (Cost of Equity or Cost of Capital)</a:t>
            </a:r>
          </a:p>
          <a:p>
            <a:pPr marL="366713" lvl="1" indent="0" eaLnBrk="1" hangingPunct="1">
              <a:buFont typeface="Wingdings 2" charset="0"/>
              <a:buNone/>
              <a:defRPr/>
            </a:pPr>
            <a:r>
              <a:rPr lang="en-US" dirty="0" smtClean="0"/>
              <a:t>	g = Expected growth rate forever.</a:t>
            </a:r>
          </a:p>
          <a:p>
            <a:pPr eaLnBrk="1" hangingPunct="1">
              <a:defRPr/>
            </a:pPr>
            <a:r>
              <a:rPr lang="en-US" dirty="0" smtClean="0"/>
              <a:t>This </a:t>
            </a:r>
            <a:r>
              <a:rPr lang="ja-JP" altLang="en-US" dirty="0" smtClean="0"/>
              <a:t>“</a:t>
            </a:r>
            <a:r>
              <a:rPr lang="en-US" altLang="ja-JP" dirty="0" smtClean="0"/>
              <a:t>constant</a:t>
            </a:r>
            <a:r>
              <a:rPr lang="ja-JP" altLang="en-US" dirty="0" smtClean="0"/>
              <a:t>”</a:t>
            </a:r>
            <a:r>
              <a:rPr lang="en-US" altLang="ja-JP" dirty="0" smtClean="0"/>
              <a:t> growth rate is called a stable growth rate and cannot be higher than the growth rate of the economy in which the firm operates.</a:t>
            </a:r>
          </a:p>
          <a:p>
            <a:pPr eaLnBrk="1" hangingPunct="1">
              <a:defRPr/>
            </a:pPr>
            <a:endParaRPr lang="en-US" dirty="0" smtClean="0"/>
          </a:p>
          <a:p>
            <a:pPr eaLnBrk="1" hangingPunct="1">
              <a:defRPr/>
            </a:pPr>
            <a:endParaRPr lang="en-US" dirty="0"/>
          </a:p>
        </p:txBody>
      </p:sp>
      <p:graphicFrame>
        <p:nvGraphicFramePr>
          <p:cNvPr id="594947"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94949"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494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3"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defRPr/>
            </a:pPr>
            <a:r>
              <a:rPr lang="en-US" dirty="0" smtClean="0"/>
              <a:t>A key assumption in all discounted cash flow models is the period of high growth, and the pattern of growth during that period. In general, we can make one of three assumptions:</a:t>
            </a:r>
          </a:p>
          <a:p>
            <a:pPr lvl="1" eaLnBrk="1" hangingPunct="1">
              <a:defRPr/>
            </a:pPr>
            <a:r>
              <a:rPr lang="en-US" dirty="0" smtClean="0"/>
              <a:t>there is no high growth, in which case the firm is already in stable growth</a:t>
            </a:r>
          </a:p>
          <a:p>
            <a:pPr lvl="1" eaLnBrk="1" hangingPunct="1">
              <a:defRPr/>
            </a:pPr>
            <a:r>
              <a:rPr lang="en-US" dirty="0" smtClean="0"/>
              <a:t>there will be high growth for a period, at the end of which the growth rate will drop to the stable growth rate (2-stage)</a:t>
            </a:r>
          </a:p>
          <a:p>
            <a:pPr lvl="1" eaLnBrk="1" hangingPunct="1">
              <a:defRPr/>
            </a:pPr>
            <a:r>
              <a:rPr lang="en-US" dirty="0" smtClean="0"/>
              <a:t>there will be high growth for a period, at the end of which the growth rate will decline gradually to a stable growth rate(3-stage)</a:t>
            </a:r>
          </a:p>
          <a:p>
            <a:pPr eaLnBrk="1" hangingPunct="1">
              <a:defRPr/>
            </a:pPr>
            <a:r>
              <a:rPr lang="en-US" dirty="0" smtClean="0"/>
              <a:t>The assumption of how long high growth will continue will depend upon several factors including:</a:t>
            </a:r>
          </a:p>
          <a:p>
            <a:pPr lvl="1" eaLnBrk="1" hangingPunct="1">
              <a:defRPr/>
            </a:pPr>
            <a:r>
              <a:rPr lang="en-US" dirty="0" smtClean="0"/>
              <a:t>the size of the firm (larger firm -&gt; shorter high growth periods)</a:t>
            </a:r>
          </a:p>
          <a:p>
            <a:pPr lvl="1" eaLnBrk="1" hangingPunct="1">
              <a:defRPr/>
            </a:pPr>
            <a:r>
              <a:rPr lang="en-US" dirty="0" smtClean="0"/>
              <a:t>current growth rate (if high -&gt; longer high growth period)</a:t>
            </a:r>
          </a:p>
          <a:p>
            <a:pPr lvl="1" eaLnBrk="1" hangingPunct="1">
              <a:defRPr/>
            </a:pPr>
            <a:r>
              <a:rPr lang="en-US" dirty="0" smtClean="0"/>
              <a:t>barriers to entry and differential advantages (if high -&gt; longer growth period)</a:t>
            </a:r>
            <a:endParaRPr lang="en-US" dirty="0"/>
          </a:p>
        </p:txBody>
      </p:sp>
      <p:sp>
        <p:nvSpPr>
          <p:cNvPr id="5969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fontScale="62500" lnSpcReduction="20000"/>
          </a:bodyPr>
          <a:lstStyle/>
          <a:p>
            <a:pPr eaLnBrk="1" hangingPunct="1">
              <a:defRPr/>
            </a:pPr>
            <a:r>
              <a:rPr lang="en-US" u="sng" dirty="0" smtClean="0"/>
              <a:t>Respect the cap</a:t>
            </a:r>
            <a:r>
              <a:rPr lang="en-US" dirty="0" smtClean="0"/>
              <a:t>: The growth rate forever is assumed to be 2.5. This is set lower than the </a:t>
            </a:r>
            <a:r>
              <a:rPr lang="en-US" dirty="0" err="1" smtClean="0"/>
              <a:t>riskfree</a:t>
            </a:r>
            <a:r>
              <a:rPr lang="en-US" dirty="0" smtClean="0"/>
              <a:t> rate (2.75%).</a:t>
            </a:r>
          </a:p>
          <a:p>
            <a:pPr eaLnBrk="1" hangingPunct="1">
              <a:defRPr/>
            </a:pPr>
            <a:r>
              <a:rPr lang="en-US" u="sng" dirty="0" smtClean="0"/>
              <a:t>Stable period excess returns</a:t>
            </a:r>
            <a:r>
              <a:rPr lang="en-US" dirty="0" smtClean="0"/>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defRPr/>
            </a:pPr>
            <a:r>
              <a:rPr lang="en-US" u="sng" dirty="0" smtClean="0"/>
              <a:t>Reinvest to grow</a:t>
            </a:r>
            <a:r>
              <a:rPr lang="en-US" dirty="0" smtClean="0"/>
              <a:t>: Based on the expected growth rate in perpetuity (2.5%) and expected return on capital forever after year 10 of 10%, we compute s a stable period reinvestment rate of 25%:</a:t>
            </a:r>
          </a:p>
          <a:p>
            <a:pPr algn="ctr" eaLnBrk="1" hangingPunct="1">
              <a:defRPr/>
            </a:pPr>
            <a:r>
              <a:rPr lang="en-US" dirty="0" smtClean="0"/>
              <a:t>Reinvestment Rate = Growth Rate / Return on Capital  = 2.5% /10% = 25%</a:t>
            </a:r>
          </a:p>
          <a:p>
            <a:pPr algn="ctr" eaLnBrk="1" hangingPunct="1">
              <a:defRPr/>
            </a:pPr>
            <a:r>
              <a:rPr lang="en-US" u="sng" dirty="0" smtClean="0"/>
              <a:t>Adjust risk and cost of capital</a:t>
            </a:r>
            <a:r>
              <a:rPr lang="en-US" dirty="0" smtClean="0"/>
              <a:t>: The beta for the stock will drop to one, reflecting Disney</a:t>
            </a:r>
            <a:r>
              <a:rPr lang="ja-JP" altLang="en-US" dirty="0" smtClean="0"/>
              <a:t>’</a:t>
            </a:r>
            <a:r>
              <a:rPr lang="en-US" altLang="ja-JP" dirty="0" smtClean="0"/>
              <a:t>s status as a mature company. </a:t>
            </a:r>
          </a:p>
          <a:p>
            <a:pPr lvl="1" eaLnBrk="1" hangingPunct="1">
              <a:defRPr/>
            </a:pPr>
            <a:r>
              <a:rPr lang="en-US" dirty="0" smtClean="0"/>
              <a:t>Cost of Equity = </a:t>
            </a:r>
            <a:r>
              <a:rPr lang="en-US" dirty="0" err="1" smtClean="0"/>
              <a:t>Riskfree</a:t>
            </a:r>
            <a:r>
              <a:rPr lang="en-US" dirty="0" smtClean="0"/>
              <a:t> Rate + Beta * Risk Premium = 2.75% + 5.76% = 8.51%</a:t>
            </a:r>
          </a:p>
          <a:p>
            <a:pPr lvl="1" eaLnBrk="1" hangingPunct="1">
              <a:defRPr/>
            </a:pPr>
            <a:r>
              <a:rPr lang="en-US" dirty="0" smtClean="0"/>
              <a:t>The debt ratio for Disney will rise to 20%. Since we assume that the cost of debt remains unchanged at 3.75%, this will result in a cost of capital of 7.29%</a:t>
            </a:r>
          </a:p>
          <a:p>
            <a:pPr lvl="1" eaLnBrk="1" hangingPunct="1">
              <a:defRPr/>
            </a:pPr>
            <a:r>
              <a:rPr lang="en-US" dirty="0" smtClean="0"/>
              <a:t>Cost of capital = 8.51% (.80) + 3.75% (1-.361) (.20) = 7.29%</a:t>
            </a:r>
          </a:p>
          <a:p>
            <a:pPr eaLnBrk="1" hangingPunct="1">
              <a:defRPr/>
            </a:pPr>
            <a:endParaRPr lang="en-US" dirty="0"/>
          </a:p>
        </p:txBody>
      </p:sp>
      <p:sp>
        <p:nvSpPr>
          <p:cNvPr id="599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Title 1"/>
          <p:cNvSpPr>
            <a:spLocks noGrp="1"/>
          </p:cNvSpPr>
          <p:nvPr>
            <p:ph type="title"/>
          </p:nvPr>
        </p:nvSpPr>
        <p:spPr>
          <a:xfrm>
            <a:off x="612775" y="228600"/>
            <a:ext cx="8153400" cy="990600"/>
          </a:xfrm>
        </p:spPr>
        <p:txBody>
          <a:bodyPr/>
          <a:lstStyle/>
          <a:p>
            <a:pPr eaLnBrk="1" hangingPunct="1"/>
            <a:r>
              <a:rPr lang="en-US">
                <a:latin typeface="Calibri" charset="0"/>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601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Disney: Inputs to Valuation</a:t>
            </a:r>
          </a:p>
        </p:txBody>
      </p:sp>
      <p:graphicFrame>
        <p:nvGraphicFramePr>
          <p:cNvPr id="603138"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603140" name="Document" r:id="rId5" imgW="8382000" imgH="5410200" progId="Word.Document.8">
                  <p:embed/>
                </p:oleObj>
              </mc:Choice>
              <mc:Fallback>
                <p:oleObj name="Document" r:id="rId5" imgW="8382000" imgH="5410200" progId="Word.Document.8">
                  <p:embed/>
                  <p:pic>
                    <p:nvPicPr>
                      <p:cNvPr id="0" name="Object 2"/>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6031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60518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60723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1" name="Title 1"/>
          <p:cNvSpPr>
            <a:spLocks noGrp="1"/>
          </p:cNvSpPr>
          <p:nvPr>
            <p:ph type="title"/>
          </p:nvPr>
        </p:nvSpPr>
        <p:spPr>
          <a:xfrm>
            <a:off x="612775" y="228600"/>
            <a:ext cx="8153400" cy="990600"/>
          </a:xfrm>
        </p:spPr>
        <p:txBody>
          <a:bodyPr/>
          <a:lstStyle/>
          <a:p>
            <a:pPr eaLnBrk="1" hangingPunct="1"/>
            <a:r>
              <a:rPr lang="en-US">
                <a:latin typeface="Calibri" charset="0"/>
              </a:rPr>
              <a:t>Ways of changing value…</a:t>
            </a:r>
          </a:p>
        </p:txBody>
      </p:sp>
      <p:pic>
        <p:nvPicPr>
          <p:cNvPr id="6092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609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Tree>
  </p:cSld>
  <p:clrMapOvr>
    <a:masterClrMapping/>
  </p:clrMapOvr>
  <p:timing>
    <p:tnLst>
      <p:par>
        <p:cTn xmlns:p14="http://schemas.microsoft.com/office/powerpoint/2010/mai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2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61133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First Principles</a:t>
            </a:r>
          </a:p>
        </p:txBody>
      </p:sp>
      <p:sp>
        <p:nvSpPr>
          <p:cNvPr id="613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pic>
        <p:nvPicPr>
          <p:cNvPr id="61337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5.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6.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7.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8.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9.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31804</TotalTime>
  <Pages>13</Pages>
  <Words>49935</Words>
  <Application>Microsoft Macintosh PowerPoint</Application>
  <PresentationFormat>On-screen Show (4:3)</PresentationFormat>
  <Paragraphs>5249</Paragraphs>
  <Slides>293</Slides>
  <Notes>292</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2</vt:i4>
      </vt:variant>
      <vt:variant>
        <vt:lpstr>Embedded OLE Servers</vt:lpstr>
      </vt:variant>
      <vt:variant>
        <vt:i4>4</vt:i4>
      </vt:variant>
      <vt:variant>
        <vt:lpstr>Slide Titles</vt:lpstr>
      </vt:variant>
      <vt:variant>
        <vt:i4>293</vt:i4>
      </vt:variant>
    </vt:vector>
  </HeadingPairs>
  <TitlesOfParts>
    <vt:vector size="313" baseType="lpstr">
      <vt:lpstr>Times</vt:lpstr>
      <vt:lpstr>ＭＳ Ｐゴシック</vt:lpstr>
      <vt:lpstr>Arial</vt:lpstr>
      <vt:lpstr>Calibri</vt:lpstr>
      <vt:lpstr>Wingdings</vt:lpstr>
      <vt:lpstr>Wingdings 2</vt:lpstr>
      <vt:lpstr>Geneva</vt:lpstr>
      <vt:lpstr>Symbol</vt:lpstr>
      <vt:lpstr>Verdana</vt:lpstr>
      <vt:lpstr>Zapf Dingbats</vt:lpstr>
      <vt:lpstr>Lucida Grande</vt:lpstr>
      <vt:lpstr>Helvetica</vt:lpstr>
      <vt:lpstr>Times New Roman</vt:lpstr>
      <vt:lpstr>Basic</vt:lpstr>
      <vt:lpstr>\\localhost\All My Stuff\Home Page 2002\pptfiles\acf4E\!OLE_LINK4</vt:lpstr>
      <vt:lpstr>\\localhost\All My Stuff\Home Page 2002\pptfiles\acf4E\!OLE_LINK7</vt:lpstr>
      <vt:lpstr>Microsoft Word Document</vt:lpstr>
      <vt:lpstr>Microsoft Equation</vt:lpstr>
      <vt:lpstr>Excel.Chart.8</vt:lpstr>
      <vt:lpstr>Microsoft Word 97 - 2004 Document</vt:lpstr>
      <vt:lpstr>Applied Corporate Finance</vt:lpstr>
      <vt:lpstr>What is corporate finance?</vt:lpstr>
      <vt:lpstr>First Principles: The Big Picture</vt:lpstr>
      <vt:lpstr>Applied? Here is my try</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Case 4: Legal rights and Corporate Structures: Baidu</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6Application Test: Who is the marginal investor in your firm?</vt:lpstr>
      <vt:lpstr>Inputs required to use the CAPM - </vt:lpstr>
      <vt:lpstr>The Riskfree Rate and Time Horizon</vt:lpstr>
      <vt:lpstr>The Bottom Line on Riskfree Rates</vt:lpstr>
      <vt:lpstr>What is the Euro riskfree rate? An exercise in November 2013</vt:lpstr>
      <vt:lpstr>When the government is default free: Risk free rates – in November 2013</vt:lpstr>
      <vt:lpstr>What if there is no default-free entity? Risk free rates in November 2013</vt:lpstr>
      <vt:lpstr>Measurement of the risk premium</vt:lpstr>
      <vt:lpstr>What is your risk premium?</vt:lpstr>
      <vt:lpstr>Risk Premiums do change..</vt:lpstr>
      <vt:lpstr>Estimating Risk Premiums in Practice</vt:lpstr>
      <vt:lpstr>A. The Survey Approach</vt:lpstr>
      <vt:lpstr>B. The Historical Risk Premium United States – January 2015</vt:lpstr>
      <vt:lpstr>What about historical premiums for other markets?</vt:lpstr>
      <vt:lpstr>One solution: Bond default spreads as CRP – November 2013</vt:lpstr>
      <vt:lpstr>Beyond the default spread? Equities are riskier than bonds</vt:lpstr>
      <vt:lpstr>C. Implied ERP in November 2013: Watch what I pay, not what I say..</vt:lpstr>
      <vt:lpstr>The bottom line on Equity Risk Premiums in November 2013</vt:lpstr>
      <vt:lpstr>A Composite way of estimating ERP for countries</vt:lpstr>
      <vt:lpstr>PowerPoint Presentation</vt:lpstr>
      <vt:lpstr>Estimating ERP for Disney: November 2013</vt:lpstr>
      <vt:lpstr>ERP for Companies: November 2013</vt:lpstr>
      <vt:lpstr>The Anatomy of a Crisis: Implied ERP from September 12, 2008 to January 1, 2009</vt:lpstr>
      <vt:lpstr>An Updated Equity Risk Premium: January 2015 </vt:lpstr>
      <vt:lpstr>Implied Premiums in the US: 1960-2014</vt:lpstr>
      <vt:lpstr>PowerPoint Presentation</vt:lpstr>
      <vt:lpstr>6 Application Test: Estimating a Market Risk Premium</vt:lpstr>
      <vt:lpstr>Estimating Beta</vt:lpstr>
      <vt:lpstr>Estimating Performance</vt:lpstr>
      <vt:lpstr>Setting up for the Estimation</vt:lpstr>
      <vt:lpstr>Choosing the Parameters: Disney</vt:lpstr>
      <vt:lpstr>Disney’s Historical Beta</vt:lpstr>
      <vt:lpstr>Analyzing Disney’s Performance</vt:lpstr>
      <vt:lpstr>Estimating Disney’s Beta</vt:lpstr>
      <vt:lpstr>The Dirty Secret of “Standard Error” </vt:lpstr>
      <vt:lpstr>Breaking down Disney’s Risk</vt:lpstr>
      <vt:lpstr>Beta Estimation: Using a Service (Bloomberg)</vt:lpstr>
      <vt:lpstr>Estimating Expected Returns for Disney in November 2013</vt:lpstr>
      <vt:lpstr>Use to a Potential Investor in Disney</vt:lpstr>
      <vt:lpstr>How managers use this expected return</vt:lpstr>
      <vt:lpstr>6 Application Test: Analyzing the Risk Regression</vt:lpstr>
      <vt:lpstr>A Quick Test</vt:lpstr>
      <vt:lpstr>Regression Diagnostics for Tata Motors</vt:lpstr>
      <vt:lpstr>Beta Estimation and Index Choice: Vale</vt:lpstr>
      <vt:lpstr>Deutsche Bank and Baidu: Index Effects on Risk Parameters</vt:lpstr>
      <vt:lpstr>Beta: Exploring Fundamentals</vt:lpstr>
      <vt:lpstr>Determinant 1: Product Type</vt:lpstr>
      <vt:lpstr>Determinant 2: Operating Leverage Effects</vt:lpstr>
      <vt:lpstr>Measures of Operating Leverage</vt:lpstr>
      <vt:lpstr>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Updated Default Spreads – January 2015</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What should this return be compared to?</vt:lpstr>
      <vt:lpstr>Should there be a risk premium for foreign projects?</vt:lpstr>
      <vt:lpstr>Estimating a hurdle rate for Rio Disney</vt:lpstr>
      <vt:lpstr>Would lead us to conclude that...</vt:lpstr>
      <vt:lpstr>A Tangent: From New to Existing Investments: ROC for the entire firm</vt:lpstr>
      <vt:lpstr>Old wine in a new bottle.. Another way of presenting the same results…</vt:lpstr>
      <vt:lpstr>6 Application Test: Assessing Investment Quality</vt:lpstr>
      <vt:lpstr>The cash flow view of this project..</vt:lpstr>
      <vt:lpstr>The incremental cash flows on the project</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Debt or Equity: The Continuum</vt:lpstr>
      <vt:lpstr>Assessing the existing financing choices: Disney, Vale, Tata Motors &amp; Baidu</vt:lpstr>
      <vt:lpstr>PowerPoint Presentation</vt:lpstr>
      <vt:lpstr>Debt: Summarizing the trade off</vt:lpstr>
      <vt:lpstr>The Trade off for Disney, Vale, Tata Motors and Baidu</vt:lpstr>
      <vt:lpstr>6Application Test: Would you expect your firm to gain or lose from using debt?</vt:lpstr>
      <vt:lpstr>A Hypothetical Scenario</vt:lpstr>
      <vt:lpstr>The Miller-Modigliani Theorem</vt:lpstr>
      <vt:lpstr>Pathways to the Optimal</vt:lpstr>
      <vt:lpstr>I. The Cost of Capital Approach</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I. Cost of Equity</vt:lpstr>
      <vt:lpstr>Estimating Cost of Debt</vt:lpstr>
      <vt:lpstr>The Ratings Table</vt:lpstr>
      <vt:lpstr>A Test: Can you do the 30% level?</vt:lpstr>
      <vt:lpstr>Bond Ratings, Cost of Debt and Debt Ratios</vt:lpstr>
      <vt:lpstr>Stated versus Effective Tax Rates</vt:lpstr>
      <vt:lpstr>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V. And there are differences across countries…</vt:lpstr>
      <vt:lpstr>Measures of Dividend Policy</vt:lpstr>
      <vt:lpstr>Dividend Payout Ratios</vt:lpstr>
      <vt:lpstr>Dividend Yields</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Estimating FCFE when Leverage is Stable</vt:lpstr>
      <vt:lpstr>An Example: FCFE Calculation</vt:lpstr>
      <vt:lpstr>FCFE for a Bank?</vt:lpstr>
      <vt:lpstr>Dividends versus FCFE: Across the globe </vt:lpstr>
      <vt:lpstr>The Consequences of Failing to pay FCFE</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350</cp:revision>
  <cp:lastPrinted>2015-01-03T17:36:04Z</cp:lastPrinted>
  <dcterms:created xsi:type="dcterms:W3CDTF">2010-01-13T22:41:50Z</dcterms:created>
  <dcterms:modified xsi:type="dcterms:W3CDTF">2015-10-09T00:13:07Z</dcterms:modified>
</cp:coreProperties>
</file>