
<file path=[Content_Types].xml><?xml version="1.0" encoding="utf-8"?>
<Types xmlns="http://schemas.openxmlformats.org/package/2006/content-types">
  <Default Extension="xml" ContentType="application/xml"/>
  <Default Extension="doc" ContentType="application/msword"/>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png" ContentType="image/png"/>
  <Default Extension="bin" ContentType="application/vnd.openxmlformats-officedocument.oleObjec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193.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charts/chart5.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5.xml" ContentType="application/vnd.openxmlformats-officedocument.themeOverr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charts/chart6.xml" ContentType="application/vnd.openxmlformats-officedocument.drawingml.chart+xml"/>
  <Override PartName="/ppt/theme/themeOverride6.xml" ContentType="application/vnd.openxmlformats-officedocument.themeOverride+xml"/>
  <Override PartName="/ppt/drawings/drawing2.xml" ContentType="application/vnd.openxmlformats-officedocument.drawingml.chartshapes+xml"/>
  <Override PartName="/ppt/notesSlides/notesSlide198.xml" ContentType="application/vnd.openxmlformats-officedocument.presentationml.notesSlide+xml"/>
  <Override PartName="/ppt/charts/chart7.xml" ContentType="application/vnd.openxmlformats-officedocument.drawingml.chart+xml"/>
  <Override PartName="/ppt/theme/themeOverride7.xml" ContentType="application/vnd.openxmlformats-officedocument.themeOverr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charts/chart8.xml" ContentType="application/vnd.openxmlformats-officedocument.drawingml.chart+xml"/>
  <Override PartName="/ppt/theme/themeOverride8.xml" ContentType="application/vnd.openxmlformats-officedocument.themeOverr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comments/comment1.xml" ContentType="application/vnd.openxmlformats-officedocument.presentationml.comments+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01" r:id="rId1"/>
  </p:sldMasterIdLst>
  <p:notesMasterIdLst>
    <p:notesMasterId r:id="rId261"/>
  </p:notesMasterIdLst>
  <p:handoutMasterIdLst>
    <p:handoutMasterId r:id="rId262"/>
  </p:handoutMasterIdLst>
  <p:sldIdLst>
    <p:sldId id="256" r:id="rId2"/>
    <p:sldId id="960" r:id="rId3"/>
    <p:sldId id="962" r:id="rId4"/>
    <p:sldId id="963" r:id="rId5"/>
    <p:sldId id="964" r:id="rId6"/>
    <p:sldId id="965" r:id="rId7"/>
    <p:sldId id="966" r:id="rId8"/>
    <p:sldId id="967" r:id="rId9"/>
    <p:sldId id="968" r:id="rId10"/>
    <p:sldId id="969" r:id="rId11"/>
    <p:sldId id="912" r:id="rId12"/>
    <p:sldId id="287" r:id="rId13"/>
    <p:sldId id="290" r:id="rId14"/>
    <p:sldId id="291" r:id="rId15"/>
    <p:sldId id="298" r:id="rId16"/>
    <p:sldId id="302" r:id="rId17"/>
    <p:sldId id="307" r:id="rId18"/>
    <p:sldId id="308" r:id="rId19"/>
    <p:sldId id="309" r:id="rId20"/>
    <p:sldId id="310" r:id="rId21"/>
    <p:sldId id="915" r:id="rId22"/>
    <p:sldId id="311" r:id="rId23"/>
    <p:sldId id="328" r:id="rId24"/>
    <p:sldId id="329" r:id="rId25"/>
    <p:sldId id="330" r:id="rId26"/>
    <p:sldId id="343" r:id="rId27"/>
    <p:sldId id="927" r:id="rId28"/>
    <p:sldId id="897" r:id="rId29"/>
    <p:sldId id="914" r:id="rId30"/>
    <p:sldId id="346" r:id="rId31"/>
    <p:sldId id="347" r:id="rId32"/>
    <p:sldId id="348" r:id="rId33"/>
    <p:sldId id="349" r:id="rId34"/>
    <p:sldId id="369" r:id="rId35"/>
    <p:sldId id="368" r:id="rId36"/>
    <p:sldId id="370" r:id="rId37"/>
    <p:sldId id="363" r:id="rId38"/>
    <p:sldId id="917" r:id="rId39"/>
    <p:sldId id="371" r:id="rId40"/>
    <p:sldId id="373" r:id="rId41"/>
    <p:sldId id="943" r:id="rId42"/>
    <p:sldId id="944" r:id="rId43"/>
    <p:sldId id="945" r:id="rId44"/>
    <p:sldId id="379" r:id="rId45"/>
    <p:sldId id="380" r:id="rId46"/>
    <p:sldId id="946" r:id="rId47"/>
    <p:sldId id="973" r:id="rId48"/>
    <p:sldId id="392" r:id="rId49"/>
    <p:sldId id="975" r:id="rId50"/>
    <p:sldId id="947" r:id="rId51"/>
    <p:sldId id="948" r:id="rId52"/>
    <p:sldId id="979" r:id="rId53"/>
    <p:sldId id="950" r:id="rId54"/>
    <p:sldId id="919" r:id="rId55"/>
    <p:sldId id="974" r:id="rId56"/>
    <p:sldId id="980" r:id="rId57"/>
    <p:sldId id="908" r:id="rId58"/>
    <p:sldId id="953" r:id="rId59"/>
    <p:sldId id="954" r:id="rId60"/>
    <p:sldId id="401" r:id="rId61"/>
    <p:sldId id="955" r:id="rId62"/>
    <p:sldId id="971" r:id="rId63"/>
    <p:sldId id="972" r:id="rId64"/>
    <p:sldId id="970" r:id="rId65"/>
    <p:sldId id="413" r:id="rId66"/>
    <p:sldId id="414" r:id="rId67"/>
    <p:sldId id="415" r:id="rId68"/>
    <p:sldId id="959" r:id="rId69"/>
    <p:sldId id="416" r:id="rId70"/>
    <p:sldId id="958" r:id="rId71"/>
    <p:sldId id="424" r:id="rId72"/>
    <p:sldId id="425" r:id="rId73"/>
    <p:sldId id="427" r:id="rId74"/>
    <p:sldId id="429" r:id="rId75"/>
    <p:sldId id="431" r:id="rId76"/>
    <p:sldId id="433" r:id="rId77"/>
    <p:sldId id="434" r:id="rId78"/>
    <p:sldId id="435" r:id="rId79"/>
    <p:sldId id="440" r:id="rId80"/>
    <p:sldId id="920" r:id="rId81"/>
    <p:sldId id="921" r:id="rId82"/>
    <p:sldId id="903" r:id="rId83"/>
    <p:sldId id="939" r:id="rId84"/>
    <p:sldId id="922" r:id="rId85"/>
    <p:sldId id="923" r:id="rId86"/>
    <p:sldId id="444" r:id="rId87"/>
    <p:sldId id="445" r:id="rId88"/>
    <p:sldId id="446" r:id="rId89"/>
    <p:sldId id="447" r:id="rId90"/>
    <p:sldId id="924" r:id="rId91"/>
    <p:sldId id="449" r:id="rId92"/>
    <p:sldId id="450" r:id="rId93"/>
    <p:sldId id="451" r:id="rId94"/>
    <p:sldId id="454" r:id="rId95"/>
    <p:sldId id="455" r:id="rId96"/>
    <p:sldId id="456" r:id="rId97"/>
    <p:sldId id="457" r:id="rId98"/>
    <p:sldId id="458" r:id="rId99"/>
    <p:sldId id="459" r:id="rId100"/>
    <p:sldId id="925" r:id="rId101"/>
    <p:sldId id="460" r:id="rId102"/>
    <p:sldId id="461" r:id="rId103"/>
    <p:sldId id="462" r:id="rId104"/>
    <p:sldId id="463" r:id="rId105"/>
    <p:sldId id="465" r:id="rId106"/>
    <p:sldId id="466" r:id="rId107"/>
    <p:sldId id="468" r:id="rId108"/>
    <p:sldId id="470" r:id="rId109"/>
    <p:sldId id="472" r:id="rId110"/>
    <p:sldId id="473" r:id="rId111"/>
    <p:sldId id="474" r:id="rId112"/>
    <p:sldId id="476" r:id="rId113"/>
    <p:sldId id="926" r:id="rId114"/>
    <p:sldId id="479" r:id="rId115"/>
    <p:sldId id="480" r:id="rId116"/>
    <p:sldId id="481" r:id="rId117"/>
    <p:sldId id="482" r:id="rId118"/>
    <p:sldId id="483" r:id="rId119"/>
    <p:sldId id="484" r:id="rId120"/>
    <p:sldId id="485" r:id="rId121"/>
    <p:sldId id="488" r:id="rId122"/>
    <p:sldId id="489" r:id="rId123"/>
    <p:sldId id="495" r:id="rId124"/>
    <p:sldId id="496" r:id="rId125"/>
    <p:sldId id="499" r:id="rId126"/>
    <p:sldId id="500" r:id="rId127"/>
    <p:sldId id="501" r:id="rId128"/>
    <p:sldId id="503" r:id="rId129"/>
    <p:sldId id="504" r:id="rId130"/>
    <p:sldId id="510" r:id="rId131"/>
    <p:sldId id="516" r:id="rId132"/>
    <p:sldId id="519" r:id="rId133"/>
    <p:sldId id="520" r:id="rId134"/>
    <p:sldId id="522" r:id="rId135"/>
    <p:sldId id="524" r:id="rId136"/>
    <p:sldId id="527" r:id="rId137"/>
    <p:sldId id="528" r:id="rId138"/>
    <p:sldId id="529" r:id="rId139"/>
    <p:sldId id="530" r:id="rId140"/>
    <p:sldId id="531" r:id="rId141"/>
    <p:sldId id="532" r:id="rId142"/>
    <p:sldId id="533" r:id="rId143"/>
    <p:sldId id="937" r:id="rId144"/>
    <p:sldId id="938" r:id="rId145"/>
    <p:sldId id="579" r:id="rId146"/>
    <p:sldId id="620" r:id="rId147"/>
    <p:sldId id="621" r:id="rId148"/>
    <p:sldId id="622" r:id="rId149"/>
    <p:sldId id="628" r:id="rId150"/>
    <p:sldId id="648" r:id="rId151"/>
    <p:sldId id="941" r:id="rId152"/>
    <p:sldId id="650" r:id="rId153"/>
    <p:sldId id="651" r:id="rId154"/>
    <p:sldId id="652" r:id="rId155"/>
    <p:sldId id="662" r:id="rId156"/>
    <p:sldId id="663" r:id="rId157"/>
    <p:sldId id="667" r:id="rId158"/>
    <p:sldId id="668" r:id="rId159"/>
    <p:sldId id="669" r:id="rId160"/>
    <p:sldId id="670" r:id="rId161"/>
    <p:sldId id="673" r:id="rId162"/>
    <p:sldId id="677" r:id="rId163"/>
    <p:sldId id="679" r:id="rId164"/>
    <p:sldId id="682" r:id="rId165"/>
    <p:sldId id="684" r:id="rId166"/>
    <p:sldId id="687" r:id="rId167"/>
    <p:sldId id="688" r:id="rId168"/>
    <p:sldId id="689" r:id="rId169"/>
    <p:sldId id="691" r:id="rId170"/>
    <p:sldId id="692" r:id="rId171"/>
    <p:sldId id="693" r:id="rId172"/>
    <p:sldId id="696" r:id="rId173"/>
    <p:sldId id="700" r:id="rId174"/>
    <p:sldId id="932" r:id="rId175"/>
    <p:sldId id="902" r:id="rId176"/>
    <p:sldId id="900" r:id="rId177"/>
    <p:sldId id="714" r:id="rId178"/>
    <p:sldId id="715" r:id="rId179"/>
    <p:sldId id="716" r:id="rId180"/>
    <p:sldId id="717" r:id="rId181"/>
    <p:sldId id="718" r:id="rId182"/>
    <p:sldId id="725" r:id="rId183"/>
    <p:sldId id="726" r:id="rId184"/>
    <p:sldId id="734" r:id="rId185"/>
    <p:sldId id="735" r:id="rId186"/>
    <p:sldId id="911" r:id="rId187"/>
    <p:sldId id="737" r:id="rId188"/>
    <p:sldId id="742" r:id="rId189"/>
    <p:sldId id="745" r:id="rId190"/>
    <p:sldId id="746" r:id="rId191"/>
    <p:sldId id="747" r:id="rId192"/>
    <p:sldId id="748" r:id="rId193"/>
    <p:sldId id="750" r:id="rId194"/>
    <p:sldId id="751" r:id="rId195"/>
    <p:sldId id="754" r:id="rId196"/>
    <p:sldId id="775" r:id="rId197"/>
    <p:sldId id="776" r:id="rId198"/>
    <p:sldId id="777" r:id="rId199"/>
    <p:sldId id="755" r:id="rId200"/>
    <p:sldId id="779" r:id="rId201"/>
    <p:sldId id="780" r:id="rId202"/>
    <p:sldId id="782" r:id="rId203"/>
    <p:sldId id="784" r:id="rId204"/>
    <p:sldId id="909" r:id="rId205"/>
    <p:sldId id="786" r:id="rId206"/>
    <p:sldId id="788" r:id="rId207"/>
    <p:sldId id="789" r:id="rId208"/>
    <p:sldId id="790" r:id="rId209"/>
    <p:sldId id="791" r:id="rId210"/>
    <p:sldId id="793" r:id="rId211"/>
    <p:sldId id="794" r:id="rId212"/>
    <p:sldId id="795" r:id="rId213"/>
    <p:sldId id="819" r:id="rId214"/>
    <p:sldId id="820" r:id="rId215"/>
    <p:sldId id="821" r:id="rId216"/>
    <p:sldId id="822" r:id="rId217"/>
    <p:sldId id="823" r:id="rId218"/>
    <p:sldId id="901" r:id="rId219"/>
    <p:sldId id="830" r:id="rId220"/>
    <p:sldId id="832" r:id="rId221"/>
    <p:sldId id="833" r:id="rId222"/>
    <p:sldId id="834" r:id="rId223"/>
    <p:sldId id="836" r:id="rId224"/>
    <p:sldId id="837" r:id="rId225"/>
    <p:sldId id="839" r:id="rId226"/>
    <p:sldId id="933" r:id="rId227"/>
    <p:sldId id="840" r:id="rId228"/>
    <p:sldId id="841" r:id="rId229"/>
    <p:sldId id="844" r:id="rId230"/>
    <p:sldId id="845" r:id="rId231"/>
    <p:sldId id="847" r:id="rId232"/>
    <p:sldId id="848" r:id="rId233"/>
    <p:sldId id="849" r:id="rId234"/>
    <p:sldId id="851" r:id="rId235"/>
    <p:sldId id="852" r:id="rId236"/>
    <p:sldId id="857" r:id="rId237"/>
    <p:sldId id="858" r:id="rId238"/>
    <p:sldId id="859" r:id="rId239"/>
    <p:sldId id="935" r:id="rId240"/>
    <p:sldId id="934" r:id="rId241"/>
    <p:sldId id="942" r:id="rId242"/>
    <p:sldId id="864" r:id="rId243"/>
    <p:sldId id="865" r:id="rId244"/>
    <p:sldId id="868" r:id="rId245"/>
    <p:sldId id="869" r:id="rId246"/>
    <p:sldId id="936" r:id="rId247"/>
    <p:sldId id="873" r:id="rId248"/>
    <p:sldId id="874" r:id="rId249"/>
    <p:sldId id="879" r:id="rId250"/>
    <p:sldId id="880" r:id="rId251"/>
    <p:sldId id="881" r:id="rId252"/>
    <p:sldId id="883" r:id="rId253"/>
    <p:sldId id="884" r:id="rId254"/>
    <p:sldId id="904" r:id="rId255"/>
    <p:sldId id="891" r:id="rId256"/>
    <p:sldId id="892" r:id="rId257"/>
    <p:sldId id="893" r:id="rId258"/>
    <p:sldId id="894" r:id="rId259"/>
    <p:sldId id="895" r:id="rId260"/>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2"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101"/>
    <p:restoredTop sz="94708"/>
  </p:normalViewPr>
  <p:slideViewPr>
    <p:cSldViewPr>
      <p:cViewPr>
        <p:scale>
          <a:sx n="75" d="100"/>
          <a:sy n="75" d="100"/>
        </p:scale>
        <p:origin x="168" y="4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7" d="100"/>
          <a:sy n="77" d="100"/>
        </p:scale>
        <p:origin x="-2544"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70" Type="http://schemas.openxmlformats.org/officeDocument/2006/relationships/slide" Target="slides/slide169.xml"/><Relationship Id="rId171" Type="http://schemas.openxmlformats.org/officeDocument/2006/relationships/slide" Target="slides/slide170.xml"/><Relationship Id="rId172" Type="http://schemas.openxmlformats.org/officeDocument/2006/relationships/slide" Target="slides/slide171.xml"/><Relationship Id="rId173" Type="http://schemas.openxmlformats.org/officeDocument/2006/relationships/slide" Target="slides/slide172.xml"/><Relationship Id="rId174" Type="http://schemas.openxmlformats.org/officeDocument/2006/relationships/slide" Target="slides/slide173.xml"/><Relationship Id="rId175" Type="http://schemas.openxmlformats.org/officeDocument/2006/relationships/slide" Target="slides/slide174.xml"/><Relationship Id="rId176" Type="http://schemas.openxmlformats.org/officeDocument/2006/relationships/slide" Target="slides/slide175.xml"/><Relationship Id="rId177" Type="http://schemas.openxmlformats.org/officeDocument/2006/relationships/slide" Target="slides/slide176.xml"/><Relationship Id="rId178" Type="http://schemas.openxmlformats.org/officeDocument/2006/relationships/slide" Target="slides/slide177.xml"/><Relationship Id="rId179" Type="http://schemas.openxmlformats.org/officeDocument/2006/relationships/slide" Target="slides/slide178.xml"/><Relationship Id="rId260" Type="http://schemas.openxmlformats.org/officeDocument/2006/relationships/slide" Target="slides/slide259.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61" Type="http://schemas.openxmlformats.org/officeDocument/2006/relationships/notesMaster" Target="notesMasters/notesMaster1.xml"/><Relationship Id="rId262" Type="http://schemas.openxmlformats.org/officeDocument/2006/relationships/handoutMaster" Target="handoutMasters/handoutMaster1.xml"/><Relationship Id="rId263" Type="http://schemas.openxmlformats.org/officeDocument/2006/relationships/commentAuthors" Target="commentAuthors.xml"/><Relationship Id="rId264" Type="http://schemas.openxmlformats.org/officeDocument/2006/relationships/presProps" Target="presProps.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200" Type="http://schemas.openxmlformats.org/officeDocument/2006/relationships/slide" Target="slides/slide199.xml"/><Relationship Id="rId201" Type="http://schemas.openxmlformats.org/officeDocument/2006/relationships/slide" Target="slides/slide200.xml"/><Relationship Id="rId202" Type="http://schemas.openxmlformats.org/officeDocument/2006/relationships/slide" Target="slides/slide201.xml"/><Relationship Id="rId203" Type="http://schemas.openxmlformats.org/officeDocument/2006/relationships/slide" Target="slides/slide202.xml"/><Relationship Id="rId204" Type="http://schemas.openxmlformats.org/officeDocument/2006/relationships/slide" Target="slides/slide203.xml"/><Relationship Id="rId205" Type="http://schemas.openxmlformats.org/officeDocument/2006/relationships/slide" Target="slides/slide204.xml"/><Relationship Id="rId206" Type="http://schemas.openxmlformats.org/officeDocument/2006/relationships/slide" Target="slides/slide205.xml"/><Relationship Id="rId207" Type="http://schemas.openxmlformats.org/officeDocument/2006/relationships/slide" Target="slides/slide206.xml"/><Relationship Id="rId208" Type="http://schemas.openxmlformats.org/officeDocument/2006/relationships/slide" Target="slides/slide207.xml"/><Relationship Id="rId209" Type="http://schemas.openxmlformats.org/officeDocument/2006/relationships/slide" Target="slides/slide208.xml"/><Relationship Id="rId265" Type="http://schemas.openxmlformats.org/officeDocument/2006/relationships/viewProps" Target="viewProps.xml"/><Relationship Id="rId266" Type="http://schemas.openxmlformats.org/officeDocument/2006/relationships/theme" Target="theme/theme1.xml"/><Relationship Id="rId26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80" Type="http://schemas.openxmlformats.org/officeDocument/2006/relationships/slide" Target="slides/slide179.xml"/><Relationship Id="rId181" Type="http://schemas.openxmlformats.org/officeDocument/2006/relationships/slide" Target="slides/slide180.xml"/><Relationship Id="rId182" Type="http://schemas.openxmlformats.org/officeDocument/2006/relationships/slide" Target="slides/slide181.xml"/><Relationship Id="rId183" Type="http://schemas.openxmlformats.org/officeDocument/2006/relationships/slide" Target="slides/slide182.xml"/><Relationship Id="rId184" Type="http://schemas.openxmlformats.org/officeDocument/2006/relationships/slide" Target="slides/slide183.xml"/><Relationship Id="rId185" Type="http://schemas.openxmlformats.org/officeDocument/2006/relationships/slide" Target="slides/slide184.xml"/><Relationship Id="rId186" Type="http://schemas.openxmlformats.org/officeDocument/2006/relationships/slide" Target="slides/slide185.xml"/><Relationship Id="rId187" Type="http://schemas.openxmlformats.org/officeDocument/2006/relationships/slide" Target="slides/slide186.xml"/><Relationship Id="rId188" Type="http://schemas.openxmlformats.org/officeDocument/2006/relationships/slide" Target="slides/slide187.xml"/><Relationship Id="rId189" Type="http://schemas.openxmlformats.org/officeDocument/2006/relationships/slide" Target="slides/slide18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210" Type="http://schemas.openxmlformats.org/officeDocument/2006/relationships/slide" Target="slides/slide209.xml"/><Relationship Id="rId211" Type="http://schemas.openxmlformats.org/officeDocument/2006/relationships/slide" Target="slides/slide210.xml"/><Relationship Id="rId212" Type="http://schemas.openxmlformats.org/officeDocument/2006/relationships/slide" Target="slides/slide211.xml"/><Relationship Id="rId213" Type="http://schemas.openxmlformats.org/officeDocument/2006/relationships/slide" Target="slides/slide212.xml"/><Relationship Id="rId214" Type="http://schemas.openxmlformats.org/officeDocument/2006/relationships/slide" Target="slides/slide213.xml"/><Relationship Id="rId215" Type="http://schemas.openxmlformats.org/officeDocument/2006/relationships/slide" Target="slides/slide214.xml"/><Relationship Id="rId216" Type="http://schemas.openxmlformats.org/officeDocument/2006/relationships/slide" Target="slides/slide215.xml"/><Relationship Id="rId217" Type="http://schemas.openxmlformats.org/officeDocument/2006/relationships/slide" Target="slides/slide216.xml"/><Relationship Id="rId218" Type="http://schemas.openxmlformats.org/officeDocument/2006/relationships/slide" Target="slides/slide217.xml"/><Relationship Id="rId219" Type="http://schemas.openxmlformats.org/officeDocument/2006/relationships/slide" Target="slides/slide21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90" Type="http://schemas.openxmlformats.org/officeDocument/2006/relationships/slide" Target="slides/slide189.xml"/><Relationship Id="rId191" Type="http://schemas.openxmlformats.org/officeDocument/2006/relationships/slide" Target="slides/slide190.xml"/><Relationship Id="rId192" Type="http://schemas.openxmlformats.org/officeDocument/2006/relationships/slide" Target="slides/slide191.xml"/><Relationship Id="rId193" Type="http://schemas.openxmlformats.org/officeDocument/2006/relationships/slide" Target="slides/slide192.xml"/><Relationship Id="rId194" Type="http://schemas.openxmlformats.org/officeDocument/2006/relationships/slide" Target="slides/slide193.xml"/><Relationship Id="rId195" Type="http://schemas.openxmlformats.org/officeDocument/2006/relationships/slide" Target="slides/slide194.xml"/><Relationship Id="rId196" Type="http://schemas.openxmlformats.org/officeDocument/2006/relationships/slide" Target="slides/slide195.xml"/><Relationship Id="rId197" Type="http://schemas.openxmlformats.org/officeDocument/2006/relationships/slide" Target="slides/slide196.xml"/><Relationship Id="rId198" Type="http://schemas.openxmlformats.org/officeDocument/2006/relationships/slide" Target="slides/slide197.xml"/><Relationship Id="rId199" Type="http://schemas.openxmlformats.org/officeDocument/2006/relationships/slide" Target="slides/slide19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220" Type="http://schemas.openxmlformats.org/officeDocument/2006/relationships/slide" Target="slides/slide219.xml"/><Relationship Id="rId221" Type="http://schemas.openxmlformats.org/officeDocument/2006/relationships/slide" Target="slides/slide220.xml"/><Relationship Id="rId222" Type="http://schemas.openxmlformats.org/officeDocument/2006/relationships/slide" Target="slides/slide221.xml"/><Relationship Id="rId223" Type="http://schemas.openxmlformats.org/officeDocument/2006/relationships/slide" Target="slides/slide222.xml"/><Relationship Id="rId224" Type="http://schemas.openxmlformats.org/officeDocument/2006/relationships/slide" Target="slides/slide223.xml"/><Relationship Id="rId225" Type="http://schemas.openxmlformats.org/officeDocument/2006/relationships/slide" Target="slides/slide224.xml"/><Relationship Id="rId226" Type="http://schemas.openxmlformats.org/officeDocument/2006/relationships/slide" Target="slides/slide225.xml"/><Relationship Id="rId227" Type="http://schemas.openxmlformats.org/officeDocument/2006/relationships/slide" Target="slides/slide226.xml"/><Relationship Id="rId228" Type="http://schemas.openxmlformats.org/officeDocument/2006/relationships/slide" Target="slides/slide227.xml"/><Relationship Id="rId229" Type="http://schemas.openxmlformats.org/officeDocument/2006/relationships/slide" Target="slides/slide228.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40" Type="http://schemas.openxmlformats.org/officeDocument/2006/relationships/slide" Target="slides/slide139.xml"/><Relationship Id="rId141" Type="http://schemas.openxmlformats.org/officeDocument/2006/relationships/slide" Target="slides/slide140.xml"/><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230" Type="http://schemas.openxmlformats.org/officeDocument/2006/relationships/slide" Target="slides/slide229.xml"/><Relationship Id="rId231" Type="http://schemas.openxmlformats.org/officeDocument/2006/relationships/slide" Target="slides/slide230.xml"/><Relationship Id="rId232" Type="http://schemas.openxmlformats.org/officeDocument/2006/relationships/slide" Target="slides/slide231.xml"/><Relationship Id="rId233" Type="http://schemas.openxmlformats.org/officeDocument/2006/relationships/slide" Target="slides/slide232.xml"/><Relationship Id="rId234" Type="http://schemas.openxmlformats.org/officeDocument/2006/relationships/slide" Target="slides/slide233.xml"/><Relationship Id="rId235" Type="http://schemas.openxmlformats.org/officeDocument/2006/relationships/slide" Target="slides/slide234.xml"/><Relationship Id="rId236" Type="http://schemas.openxmlformats.org/officeDocument/2006/relationships/slide" Target="slides/slide235.xml"/><Relationship Id="rId237" Type="http://schemas.openxmlformats.org/officeDocument/2006/relationships/slide" Target="slides/slide236.xml"/><Relationship Id="rId238" Type="http://schemas.openxmlformats.org/officeDocument/2006/relationships/slide" Target="slides/slide237.xml"/><Relationship Id="rId239" Type="http://schemas.openxmlformats.org/officeDocument/2006/relationships/slide" Target="slides/slide2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240" Type="http://schemas.openxmlformats.org/officeDocument/2006/relationships/slide" Target="slides/slide239.xml"/><Relationship Id="rId241" Type="http://schemas.openxmlformats.org/officeDocument/2006/relationships/slide" Target="slides/slide240.xml"/><Relationship Id="rId242" Type="http://schemas.openxmlformats.org/officeDocument/2006/relationships/slide" Target="slides/slide241.xml"/><Relationship Id="rId243" Type="http://schemas.openxmlformats.org/officeDocument/2006/relationships/slide" Target="slides/slide242.xml"/><Relationship Id="rId244" Type="http://schemas.openxmlformats.org/officeDocument/2006/relationships/slide" Target="slides/slide243.xml"/><Relationship Id="rId245" Type="http://schemas.openxmlformats.org/officeDocument/2006/relationships/slide" Target="slides/slide244.xml"/><Relationship Id="rId246" Type="http://schemas.openxmlformats.org/officeDocument/2006/relationships/slide" Target="slides/slide245.xml"/><Relationship Id="rId247" Type="http://schemas.openxmlformats.org/officeDocument/2006/relationships/slide" Target="slides/slide246.xml"/><Relationship Id="rId248" Type="http://schemas.openxmlformats.org/officeDocument/2006/relationships/slide" Target="slides/slide247.xml"/><Relationship Id="rId249" Type="http://schemas.openxmlformats.org/officeDocument/2006/relationships/slide" Target="slides/slide2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60" Type="http://schemas.openxmlformats.org/officeDocument/2006/relationships/slide" Target="slides/slide159.xml"/><Relationship Id="rId161" Type="http://schemas.openxmlformats.org/officeDocument/2006/relationships/slide" Target="slides/slide160.xml"/><Relationship Id="rId162" Type="http://schemas.openxmlformats.org/officeDocument/2006/relationships/slide" Target="slides/slide161.xml"/><Relationship Id="rId163" Type="http://schemas.openxmlformats.org/officeDocument/2006/relationships/slide" Target="slides/slide162.xml"/><Relationship Id="rId164" Type="http://schemas.openxmlformats.org/officeDocument/2006/relationships/slide" Target="slides/slide163.xml"/><Relationship Id="rId165" Type="http://schemas.openxmlformats.org/officeDocument/2006/relationships/slide" Target="slides/slide164.xml"/><Relationship Id="rId166" Type="http://schemas.openxmlformats.org/officeDocument/2006/relationships/slide" Target="slides/slide165.xml"/><Relationship Id="rId167" Type="http://schemas.openxmlformats.org/officeDocument/2006/relationships/slide" Target="slides/slide166.xml"/><Relationship Id="rId168" Type="http://schemas.openxmlformats.org/officeDocument/2006/relationships/slide" Target="slides/slide167.xml"/><Relationship Id="rId169" Type="http://schemas.openxmlformats.org/officeDocument/2006/relationships/slide" Target="slides/slide168.xml"/><Relationship Id="rId250" Type="http://schemas.openxmlformats.org/officeDocument/2006/relationships/slide" Target="slides/slide249.xml"/><Relationship Id="rId251" Type="http://schemas.openxmlformats.org/officeDocument/2006/relationships/slide" Target="slides/slide250.xml"/><Relationship Id="rId252" Type="http://schemas.openxmlformats.org/officeDocument/2006/relationships/slide" Target="slides/slide251.xml"/><Relationship Id="rId253" Type="http://schemas.openxmlformats.org/officeDocument/2006/relationships/slide" Target="slides/slide252.xml"/><Relationship Id="rId254" Type="http://schemas.openxmlformats.org/officeDocument/2006/relationships/slide" Target="slides/slide253.xml"/><Relationship Id="rId255" Type="http://schemas.openxmlformats.org/officeDocument/2006/relationships/slide" Target="slides/slide254.xml"/><Relationship Id="rId256" Type="http://schemas.openxmlformats.org/officeDocument/2006/relationships/slide" Target="slides/slide255.xml"/><Relationship Id="rId257" Type="http://schemas.openxmlformats.org/officeDocument/2006/relationships/slide" Target="slides/slide256.xml"/><Relationship Id="rId258" Type="http://schemas.openxmlformats.org/officeDocument/2006/relationships/slide" Target="slides/slide257.xml"/><Relationship Id="rId259" Type="http://schemas.openxmlformats.org/officeDocument/2006/relationships/slide" Target="slides/slide25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Travelling%20HD:Users:aswath1:Library:Application%20Support:Microsoft:Office:Office%202011%20AutoRecovery:DisneyThemePark%20(version%201).xls" TargetMode="External"/><Relationship Id="rId3"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Travelling%20HD:All%20My%20Stuff:AppldResearch:Equity%20Risk%20premiums:2015%20update:Datasets:baayldvsERP.xls" TargetMode="Externa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file://localhost/All%20My%20Stuff/AppldCF4ed/Chapter%2010/DivChanges.xlsx" TargetMode="Externa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file://localhost/All%20My%20Stuff/Datasets/Datasets16/To%20Transfer/spearn.xls"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4" Type="http://schemas.openxmlformats.org/officeDocument/2006/relationships/oleObject" Target="file://localhost/All%20My%20Stuff/AppldCF4ed/Chapter%2011/Div&amp;StockBuybacks.xls" TargetMode="External"/><Relationship Id="rId1" Type="http://schemas.microsoft.com/office/2011/relationships/chartStyle" Target="style1.xml"/><Relationship Id="rId2" Type="http://schemas.microsoft.com/office/2011/relationships/chartColorStyle" Target="colors1.xml"/></Relationships>
</file>

<file path=ppt/charts/_rels/chart6.xml.rels><?xml version="1.0" encoding="UTF-8" standalone="yes"?>
<Relationships xmlns="http://schemas.openxmlformats.org/package/2006/relationships"><Relationship Id="rId1" Type="http://schemas.openxmlformats.org/officeDocument/2006/relationships/themeOverride" Target="../theme/themeOverride6.xml"/><Relationship Id="rId2" Type="http://schemas.openxmlformats.org/officeDocument/2006/relationships/oleObject" Target="Travelling%20HD:All%20My%20Stuff:Datasets:Datasets15:Global:MultiplesAnalysisUS&amp;Global.xlsx" TargetMode="External"/><Relationship Id="rId3" Type="http://schemas.openxmlformats.org/officeDocument/2006/relationships/chartUserShapes" Target="../drawings/drawing2.xml"/></Relationships>
</file>

<file path=ppt/charts/_rels/chart7.xml.rels><?xml version="1.0" encoding="UTF-8" standalone="yes"?>
<Relationships xmlns="http://schemas.openxmlformats.org/package/2006/relationships"><Relationship Id="rId1" Type="http://schemas.openxmlformats.org/officeDocument/2006/relationships/themeOverride" Target="../theme/themeOverride7.xml"/><Relationship Id="rId2" Type="http://schemas.openxmlformats.org/officeDocument/2006/relationships/oleObject" Target="Travelling%20HD:All%20My%20Stuff:Datasets:Datasets15:Global:MultiplesAnalysisUS&amp;Global.xlsx" TargetMode="External"/></Relationships>
</file>

<file path=ppt/charts/_rels/chart8.xml.rels><?xml version="1.0" encoding="UTF-8" standalone="yes"?>
<Relationships xmlns="http://schemas.openxmlformats.org/package/2006/relationships"><Relationship Id="rId1" Type="http://schemas.openxmlformats.org/officeDocument/2006/relationships/themeOverride" Target="../theme/themeOverride8.xml"/><Relationship Id="rId2" Type="http://schemas.openxmlformats.org/officeDocument/2006/relationships/oleObject" Target="Workbook6"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7037037037037"/>
          <c:y val="0.119825708061002"/>
          <c:w val="0.871111111111111"/>
          <c:h val="0.808278867102396"/>
        </c:manualLayout>
      </c:layout>
      <c:lineChart>
        <c:grouping val="standard"/>
        <c:varyColors val="0"/>
        <c:ser>
          <c:idx val="1"/>
          <c:order val="0"/>
          <c:tx>
            <c:strRef>
              <c:f>'IRR Calculation'!$B$1</c:f>
              <c:strCache>
                <c:ptCount val="1"/>
                <c:pt idx="0">
                  <c:v>NPV</c:v>
                </c:pt>
              </c:strCache>
            </c:strRef>
          </c:tx>
          <c:spPr>
            <a:ln w="12700">
              <a:solidFill>
                <a:srgbClr val="DD0806"/>
              </a:solidFill>
              <a:prstDash val="solid"/>
            </a:ln>
          </c:spPr>
          <c:marker>
            <c:symbol val="square"/>
            <c:size val="5"/>
            <c:spPr>
              <a:solidFill>
                <a:srgbClr val="000000"/>
              </a:solidFill>
              <a:ln>
                <a:solidFill>
                  <a:srgbClr val="000000"/>
                </a:solidFill>
                <a:prstDash val="solid"/>
              </a:ln>
            </c:spPr>
          </c:marker>
          <c:cat>
            <c:numRef>
              <c:f>'IRR Calculation'!$A$2:$A$24</c:f>
              <c:numCache>
                <c:formatCode>0%</c:formatCode>
                <c:ptCount val="23"/>
                <c:pt idx="0">
                  <c:v>0.08</c:v>
                </c:pt>
                <c:pt idx="1">
                  <c:v>0.09</c:v>
                </c:pt>
                <c:pt idx="2">
                  <c:v>0.1</c:v>
                </c:pt>
                <c:pt idx="3">
                  <c:v>0.11</c:v>
                </c:pt>
                <c:pt idx="4">
                  <c:v>0.12</c:v>
                </c:pt>
                <c:pt idx="5">
                  <c:v>0.13</c:v>
                </c:pt>
                <c:pt idx="6">
                  <c:v>0.14</c:v>
                </c:pt>
                <c:pt idx="7">
                  <c:v>0.15</c:v>
                </c:pt>
                <c:pt idx="8">
                  <c:v>0.16</c:v>
                </c:pt>
                <c:pt idx="9">
                  <c:v>0.17</c:v>
                </c:pt>
                <c:pt idx="10">
                  <c:v>0.18</c:v>
                </c:pt>
                <c:pt idx="11">
                  <c:v>0.19</c:v>
                </c:pt>
                <c:pt idx="12">
                  <c:v>0.2</c:v>
                </c:pt>
                <c:pt idx="13">
                  <c:v>0.21</c:v>
                </c:pt>
                <c:pt idx="14">
                  <c:v>0.22</c:v>
                </c:pt>
                <c:pt idx="15">
                  <c:v>0.23</c:v>
                </c:pt>
                <c:pt idx="16">
                  <c:v>0.24</c:v>
                </c:pt>
                <c:pt idx="17">
                  <c:v>0.25</c:v>
                </c:pt>
                <c:pt idx="18">
                  <c:v>0.26</c:v>
                </c:pt>
                <c:pt idx="19">
                  <c:v>0.27</c:v>
                </c:pt>
                <c:pt idx="20">
                  <c:v>0.28</c:v>
                </c:pt>
                <c:pt idx="21">
                  <c:v>0.29</c:v>
                </c:pt>
                <c:pt idx="22">
                  <c:v>0.3</c:v>
                </c:pt>
              </c:numCache>
            </c:numRef>
          </c:cat>
          <c:val>
            <c:numRef>
              <c:f>'IRR Calculation'!$B$2:$B$24</c:f>
              <c:numCache>
                <c:formatCode>"$"#,##0.00</c:formatCode>
                <c:ptCount val="23"/>
                <c:pt idx="0">
                  <c:v>3972.613686506901</c:v>
                </c:pt>
                <c:pt idx="1">
                  <c:v>2630.976869874871</c:v>
                </c:pt>
                <c:pt idx="2">
                  <c:v>1642.118146442801</c:v>
                </c:pt>
                <c:pt idx="3">
                  <c:v>887.57743352764</c:v>
                </c:pt>
                <c:pt idx="4">
                  <c:v>296.3343222529488</c:v>
                </c:pt>
                <c:pt idx="5">
                  <c:v>-176.7597188932432</c:v>
                </c:pt>
                <c:pt idx="6">
                  <c:v>-561.7648568066725</c:v>
                </c:pt>
                <c:pt idx="7">
                  <c:v>-879.4590834826079</c:v>
                </c:pt>
                <c:pt idx="8">
                  <c:v>-1144.655775864061</c:v>
                </c:pt>
                <c:pt idx="9">
                  <c:v>-1368.194012496244</c:v>
                </c:pt>
                <c:pt idx="10">
                  <c:v>-1558.182337484127</c:v>
                </c:pt>
                <c:pt idx="11">
                  <c:v>-1720.803393794857</c:v>
                </c:pt>
                <c:pt idx="12">
                  <c:v>-1860.850213994435</c:v>
                </c:pt>
                <c:pt idx="13">
                  <c:v>-1982.093044126011</c:v>
                </c:pt>
                <c:pt idx="14">
                  <c:v>-2087.536024813565</c:v>
                </c:pt>
                <c:pt idx="15">
                  <c:v>-2179.600452900482</c:v>
                </c:pt>
                <c:pt idx="16">
                  <c:v>-2260.25799205801</c:v>
                </c:pt>
                <c:pt idx="17">
                  <c:v>-2331.129071850929</c:v>
                </c:pt>
                <c:pt idx="18">
                  <c:v>-2393.556634245317</c:v>
                </c:pt>
                <c:pt idx="19">
                  <c:v>-2448.662135096265</c:v>
                </c:pt>
                <c:pt idx="20">
                  <c:v>-2497.388582270997</c:v>
                </c:pt>
                <c:pt idx="21">
                  <c:v>-2540.533974860703</c:v>
                </c:pt>
                <c:pt idx="22">
                  <c:v>-2578.777546307164</c:v>
                </c:pt>
              </c:numCache>
            </c:numRef>
          </c:val>
          <c:smooth val="0"/>
        </c:ser>
        <c:dLbls>
          <c:showLegendKey val="0"/>
          <c:showVal val="0"/>
          <c:showCatName val="0"/>
          <c:showSerName val="0"/>
          <c:showPercent val="0"/>
          <c:showBubbleSize val="0"/>
        </c:dLbls>
        <c:marker val="1"/>
        <c:smooth val="0"/>
        <c:axId val="-2126329200"/>
        <c:axId val="-2126344256"/>
      </c:lineChart>
      <c:catAx>
        <c:axId val="-2126329200"/>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Discount Rate</a:t>
                </a:r>
              </a:p>
            </c:rich>
          </c:tx>
          <c:layout>
            <c:manualLayout>
              <c:xMode val="edge"/>
              <c:yMode val="edge"/>
              <c:x val="0.506666627724947"/>
              <c:y val="0.945533645084757"/>
            </c:manualLayout>
          </c:layout>
          <c:overlay val="0"/>
          <c:spPr>
            <a:noFill/>
            <a:ln w="25400">
              <a:noFill/>
            </a:ln>
          </c:spPr>
        </c:title>
        <c:numFmt formatCode="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2126344256"/>
        <c:crosses val="autoZero"/>
        <c:auto val="1"/>
        <c:lblAlgn val="ctr"/>
        <c:lblOffset val="100"/>
        <c:tickLblSkip val="1"/>
        <c:tickMarkSkip val="1"/>
        <c:noMultiLvlLbl val="0"/>
      </c:catAx>
      <c:valAx>
        <c:axId val="-2126344256"/>
        <c:scaling>
          <c:orientation val="minMax"/>
        </c:scaling>
        <c:delete val="0"/>
        <c:axPos val="l"/>
        <c:majorGridlines>
          <c:spPr>
            <a:ln w="3175">
              <a:solidFill>
                <a:srgbClr val="00000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NPV</a:t>
                </a:r>
              </a:p>
            </c:rich>
          </c:tx>
          <c:layout>
            <c:manualLayout>
              <c:xMode val="edge"/>
              <c:yMode val="edge"/>
              <c:x val="0.0133333722750532"/>
              <c:y val="0.496731939621084"/>
            </c:manualLayout>
          </c:layout>
          <c:overlay val="0"/>
          <c:spPr>
            <a:noFill/>
            <a:ln w="25400">
              <a:noFill/>
            </a:ln>
          </c:spPr>
        </c:title>
        <c:numFmt formatCode="&quot;$&quot;#,##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2126329200"/>
        <c:crosses val="autoZero"/>
        <c:crossBetween val="between"/>
      </c:valAx>
      <c:spPr>
        <a:solidFill>
          <a:srgbClr val="FFFFFF"/>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0" i="1" u="none" strike="noStrike" baseline="0">
                <a:solidFill>
                  <a:srgbClr val="000000"/>
                </a:solidFill>
                <a:latin typeface="Verdana"/>
                <a:ea typeface="Verdana"/>
                <a:cs typeface="Verdana"/>
              </a:defRPr>
            </a:pPr>
            <a:r>
              <a:rPr lang="en-US"/>
              <a:t>Equity Risk Premiums  and Bond Default Spreads</a:t>
            </a:r>
          </a:p>
        </c:rich>
      </c:tx>
      <c:layout>
        <c:manualLayout>
          <c:xMode val="edge"/>
          <c:yMode val="edge"/>
          <c:x val="0.210372620593923"/>
          <c:y val="0.0283125083600095"/>
        </c:manualLayout>
      </c:layout>
      <c:overlay val="0"/>
      <c:spPr>
        <a:noFill/>
        <a:ln w="25400">
          <a:noFill/>
        </a:ln>
      </c:spPr>
    </c:title>
    <c:autoTitleDeleted val="0"/>
    <c:plotArea>
      <c:layout>
        <c:manualLayout>
          <c:layoutTarget val="inner"/>
          <c:xMode val="edge"/>
          <c:yMode val="edge"/>
          <c:x val="0.103703703703704"/>
          <c:y val="0.12636165577342"/>
          <c:w val="0.793991052758204"/>
          <c:h val="0.736383442265795"/>
        </c:manualLayout>
      </c:layout>
      <c:barChart>
        <c:barDir val="col"/>
        <c:grouping val="stacked"/>
        <c:varyColors val="0"/>
        <c:ser>
          <c:idx val="0"/>
          <c:order val="2"/>
          <c:tx>
            <c:strRef>
              <c:f>baayields!$F$1</c:f>
              <c:strCache>
                <c:ptCount val="1"/>
                <c:pt idx="0">
                  <c:v>ERP/Baa Spread</c:v>
                </c:pt>
              </c:strCache>
            </c:strRef>
          </c:tx>
          <c:spPr>
            <a:solidFill>
              <a:srgbClr val="4572A7"/>
            </a:solidFill>
            <a:ln w="25400">
              <a:noFill/>
            </a:ln>
          </c:spPr>
          <c:invertIfNegative val="0"/>
          <c:cat>
            <c:numRef>
              <c:f>baayields!$A$2:$A$54</c:f>
              <c:numCache>
                <c:formatCode>General</c:formatCode>
                <c:ptCount val="53"/>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numCache>
            </c:numRef>
          </c:cat>
          <c:val>
            <c:numRef>
              <c:f>baayields!$F$2:$F$56</c:f>
              <c:numCache>
                <c:formatCode>0.00</c:formatCode>
                <c:ptCount val="55"/>
                <c:pt idx="0">
                  <c:v>2.388888888888887</c:v>
                </c:pt>
                <c:pt idx="1">
                  <c:v>2.807692307692308</c:v>
                </c:pt>
                <c:pt idx="2">
                  <c:v>3.358490566037734</c:v>
                </c:pt>
                <c:pt idx="3">
                  <c:v>4.694444444444445</c:v>
                </c:pt>
                <c:pt idx="4">
                  <c:v>5.253968253968254</c:v>
                </c:pt>
                <c:pt idx="5">
                  <c:v>8.300000000000007</c:v>
                </c:pt>
                <c:pt idx="6">
                  <c:v>2.74626865671642</c:v>
                </c:pt>
                <c:pt idx="7">
                  <c:v>2.601626016260163</c:v>
                </c:pt>
                <c:pt idx="8">
                  <c:v>2.499999999999999</c:v>
                </c:pt>
                <c:pt idx="9">
                  <c:v>3.739999999999997</c:v>
                </c:pt>
                <c:pt idx="10">
                  <c:v>1.24908424908425</c:v>
                </c:pt>
                <c:pt idx="11">
                  <c:v>1.261224489795918</c:v>
                </c:pt>
                <c:pt idx="12">
                  <c:v>1.732484076433122</c:v>
                </c:pt>
                <c:pt idx="13">
                  <c:v>2.471264367816092</c:v>
                </c:pt>
                <c:pt idx="14">
                  <c:v>1.746874999999999</c:v>
                </c:pt>
                <c:pt idx="15">
                  <c:v>1.61328125</c:v>
                </c:pt>
                <c:pt idx="16">
                  <c:v>2.022222222222223</c:v>
                </c:pt>
                <c:pt idx="17">
                  <c:v>4.553846153846154</c:v>
                </c:pt>
                <c:pt idx="18">
                  <c:v>6.150537634408606</c:v>
                </c:pt>
                <c:pt idx="19">
                  <c:v>3.862275449101796</c:v>
                </c:pt>
                <c:pt idx="20">
                  <c:v>2.186956521739128</c:v>
                </c:pt>
                <c:pt idx="21">
                  <c:v>2.024734982332156</c:v>
                </c:pt>
                <c:pt idx="22">
                  <c:v>1.361111111111111</c:v>
                </c:pt>
                <c:pt idx="23">
                  <c:v>2.244791666666665</c:v>
                </c:pt>
                <c:pt idx="24">
                  <c:v>2.689473684210526</c:v>
                </c:pt>
                <c:pt idx="25">
                  <c:v>1.655172413793103</c:v>
                </c:pt>
                <c:pt idx="26">
                  <c:v>1.251748251748251</c:v>
                </c:pt>
                <c:pt idx="27">
                  <c:v>1.734782608695654</c:v>
                </c:pt>
                <c:pt idx="28">
                  <c:v>2.448051948051948</c:v>
                </c:pt>
                <c:pt idx="29">
                  <c:v>1.772727272727272</c:v>
                </c:pt>
                <c:pt idx="30">
                  <c:v>1.65531914893617</c:v>
                </c:pt>
                <c:pt idx="31">
                  <c:v>1.603686635944701</c:v>
                </c:pt>
                <c:pt idx="32">
                  <c:v>1.740196078431371</c:v>
                </c:pt>
                <c:pt idx="33">
                  <c:v>1.651041666666665</c:v>
                </c:pt>
                <c:pt idx="34">
                  <c:v>2.751937984496125</c:v>
                </c:pt>
                <c:pt idx="35">
                  <c:v>1.848314606741572</c:v>
                </c:pt>
                <c:pt idx="36">
                  <c:v>2.012578616352202</c:v>
                </c:pt>
                <c:pt idx="37">
                  <c:v>1.80794701986755</c:v>
                </c:pt>
                <c:pt idx="38">
                  <c:v>0.875968992248062</c:v>
                </c:pt>
                <c:pt idx="39">
                  <c:v>1.073298429319372</c:v>
                </c:pt>
                <c:pt idx="40">
                  <c:v>1.032374100719425</c:v>
                </c:pt>
                <c:pt idx="41">
                  <c:v>1.279151943462897</c:v>
                </c:pt>
                <c:pt idx="42">
                  <c:v>1.242424242424243</c:v>
                </c:pt>
                <c:pt idx="43">
                  <c:v>1.611353711790393</c:v>
                </c:pt>
                <c:pt idx="44">
                  <c:v>2.02777777777778</c:v>
                </c:pt>
                <c:pt idx="45">
                  <c:v>2.241758241758241</c:v>
                </c:pt>
                <c:pt idx="46">
                  <c:v>2.632911392405063</c:v>
                </c:pt>
                <c:pt idx="47">
                  <c:v>2.163366336633663</c:v>
                </c:pt>
                <c:pt idx="48">
                  <c:v>1.077051926298157</c:v>
                </c:pt>
                <c:pt idx="49">
                  <c:v>1.809128630705394</c:v>
                </c:pt>
                <c:pt idx="50">
                  <c:v>1.884057971014493</c:v>
                </c:pt>
                <c:pt idx="51">
                  <c:v>1.914012738853503</c:v>
                </c:pt>
                <c:pt idx="52">
                  <c:v>2.049645390070922</c:v>
                </c:pt>
                <c:pt idx="53">
                  <c:v>2.119658119658081</c:v>
                </c:pt>
                <c:pt idx="54">
                  <c:v>2.293650793650794</c:v>
                </c:pt>
              </c:numCache>
            </c:numRef>
          </c:val>
        </c:ser>
        <c:dLbls>
          <c:showLegendKey val="0"/>
          <c:showVal val="0"/>
          <c:showCatName val="0"/>
          <c:showSerName val="0"/>
          <c:showPercent val="0"/>
          <c:showBubbleSize val="0"/>
        </c:dLbls>
        <c:gapWidth val="150"/>
        <c:overlap val="100"/>
        <c:axId val="-2100296256"/>
        <c:axId val="-2079929808"/>
      </c:barChart>
      <c:lineChart>
        <c:grouping val="standard"/>
        <c:varyColors val="0"/>
        <c:ser>
          <c:idx val="3"/>
          <c:order val="0"/>
          <c:tx>
            <c:strRef>
              <c:f>baayields!$D$1</c:f>
              <c:strCache>
                <c:ptCount val="1"/>
                <c:pt idx="0">
                  <c:v>Baa - T.Bond Rate</c:v>
                </c:pt>
              </c:strCache>
            </c:strRef>
          </c:tx>
          <c:spPr>
            <a:ln w="25400">
              <a:solidFill>
                <a:srgbClr val="000000"/>
              </a:solidFill>
              <a:prstDash val="solid"/>
            </a:ln>
          </c:spPr>
          <c:marker>
            <c:symbol val="x"/>
            <c:size val="7"/>
            <c:spPr>
              <a:noFill/>
              <a:ln>
                <a:solidFill>
                  <a:srgbClr val="000000"/>
                </a:solidFill>
                <a:prstDash val="solid"/>
              </a:ln>
              <a:effectLst>
                <a:outerShdw dist="35921" dir="2700000" algn="br">
                  <a:srgbClr val="000000"/>
                </a:outerShdw>
              </a:effectLst>
            </c:spPr>
          </c:marker>
          <c:cat>
            <c:numRef>
              <c:f>baayields!$A$2:$A$56</c:f>
              <c:numCache>
                <c:formatCode>General</c:formatCode>
                <c:ptCount val="55"/>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pt idx="53">
                  <c:v>2013.0</c:v>
                </c:pt>
                <c:pt idx="54">
                  <c:v>2014.0</c:v>
                </c:pt>
              </c:numCache>
            </c:numRef>
          </c:cat>
          <c:val>
            <c:numRef>
              <c:f>baayields!$D$2:$D$56</c:f>
              <c:numCache>
                <c:formatCode>0.00%</c:formatCode>
                <c:ptCount val="55"/>
                <c:pt idx="0">
                  <c:v>0.0126</c:v>
                </c:pt>
                <c:pt idx="1">
                  <c:v>0.0104</c:v>
                </c:pt>
                <c:pt idx="2">
                  <c:v>0.0106</c:v>
                </c:pt>
                <c:pt idx="3">
                  <c:v>0.0072</c:v>
                </c:pt>
                <c:pt idx="4">
                  <c:v>0.0063</c:v>
                </c:pt>
                <c:pt idx="5">
                  <c:v>0.004</c:v>
                </c:pt>
                <c:pt idx="6">
                  <c:v>0.0134</c:v>
                </c:pt>
                <c:pt idx="7">
                  <c:v>0.0123</c:v>
                </c:pt>
                <c:pt idx="8">
                  <c:v>0.012</c:v>
                </c:pt>
                <c:pt idx="9">
                  <c:v>0.01</c:v>
                </c:pt>
                <c:pt idx="10">
                  <c:v>0.0273</c:v>
                </c:pt>
                <c:pt idx="11">
                  <c:v>0.0245</c:v>
                </c:pt>
                <c:pt idx="12">
                  <c:v>0.0157</c:v>
                </c:pt>
                <c:pt idx="13">
                  <c:v>0.0174</c:v>
                </c:pt>
                <c:pt idx="14">
                  <c:v>0.032</c:v>
                </c:pt>
                <c:pt idx="15">
                  <c:v>0.0256</c:v>
                </c:pt>
                <c:pt idx="16">
                  <c:v>0.0225</c:v>
                </c:pt>
                <c:pt idx="17">
                  <c:v>0.013</c:v>
                </c:pt>
                <c:pt idx="18">
                  <c:v>0.00929999999999999</c:v>
                </c:pt>
                <c:pt idx="19">
                  <c:v>0.0167</c:v>
                </c:pt>
                <c:pt idx="20">
                  <c:v>0.023</c:v>
                </c:pt>
                <c:pt idx="21">
                  <c:v>0.0283</c:v>
                </c:pt>
                <c:pt idx="22">
                  <c:v>0.036</c:v>
                </c:pt>
                <c:pt idx="23">
                  <c:v>0.0192</c:v>
                </c:pt>
                <c:pt idx="24">
                  <c:v>0.019</c:v>
                </c:pt>
                <c:pt idx="25">
                  <c:v>0.0232</c:v>
                </c:pt>
                <c:pt idx="26">
                  <c:v>0.0286</c:v>
                </c:pt>
                <c:pt idx="27">
                  <c:v>0.023</c:v>
                </c:pt>
                <c:pt idx="28">
                  <c:v>0.0154</c:v>
                </c:pt>
                <c:pt idx="29">
                  <c:v>0.0198</c:v>
                </c:pt>
                <c:pt idx="30">
                  <c:v>0.0235</c:v>
                </c:pt>
                <c:pt idx="31">
                  <c:v>0.0217</c:v>
                </c:pt>
                <c:pt idx="32">
                  <c:v>0.0204</c:v>
                </c:pt>
                <c:pt idx="33">
                  <c:v>0.0192</c:v>
                </c:pt>
                <c:pt idx="34">
                  <c:v>0.0129</c:v>
                </c:pt>
                <c:pt idx="35">
                  <c:v>0.0178</c:v>
                </c:pt>
                <c:pt idx="36">
                  <c:v>0.0159</c:v>
                </c:pt>
                <c:pt idx="37">
                  <c:v>0.0151</c:v>
                </c:pt>
                <c:pt idx="38">
                  <c:v>0.0258</c:v>
                </c:pt>
                <c:pt idx="39">
                  <c:v>0.0191</c:v>
                </c:pt>
                <c:pt idx="40">
                  <c:v>0.0278</c:v>
                </c:pt>
                <c:pt idx="41">
                  <c:v>0.0283</c:v>
                </c:pt>
                <c:pt idx="42">
                  <c:v>0.033</c:v>
                </c:pt>
                <c:pt idx="43">
                  <c:v>0.0229</c:v>
                </c:pt>
                <c:pt idx="44">
                  <c:v>0.018</c:v>
                </c:pt>
                <c:pt idx="45">
                  <c:v>0.0182</c:v>
                </c:pt>
                <c:pt idx="46">
                  <c:v>0.0158</c:v>
                </c:pt>
                <c:pt idx="47">
                  <c:v>0.0202</c:v>
                </c:pt>
                <c:pt idx="48">
                  <c:v>0.0597</c:v>
                </c:pt>
                <c:pt idx="49">
                  <c:v>0.0241</c:v>
                </c:pt>
                <c:pt idx="50">
                  <c:v>0.0276</c:v>
                </c:pt>
                <c:pt idx="51">
                  <c:v>0.0314</c:v>
                </c:pt>
                <c:pt idx="52">
                  <c:v>0.0282</c:v>
                </c:pt>
                <c:pt idx="53">
                  <c:v>0.0234</c:v>
                </c:pt>
                <c:pt idx="54">
                  <c:v>0.0252</c:v>
                </c:pt>
              </c:numCache>
            </c:numRef>
          </c:val>
          <c:smooth val="0"/>
        </c:ser>
        <c:ser>
          <c:idx val="6"/>
          <c:order val="1"/>
          <c:tx>
            <c:strRef>
              <c:f>baayields!$E$1</c:f>
              <c:strCache>
                <c:ptCount val="1"/>
                <c:pt idx="0">
                  <c:v>ERP</c:v>
                </c:pt>
              </c:strCache>
            </c:strRef>
          </c:tx>
          <c:spPr>
            <a:ln w="25400">
              <a:solidFill>
                <a:srgbClr val="008080"/>
              </a:solidFill>
              <a:prstDash val="solid"/>
            </a:ln>
          </c:spPr>
          <c:marker>
            <c:symbol val="plus"/>
            <c:size val="7"/>
            <c:spPr>
              <a:noFill/>
              <a:ln>
                <a:solidFill>
                  <a:srgbClr val="008080"/>
                </a:solidFill>
                <a:prstDash val="solid"/>
              </a:ln>
              <a:effectLst>
                <a:outerShdw dist="35921" dir="2700000" algn="br">
                  <a:srgbClr val="000000"/>
                </a:outerShdw>
              </a:effectLst>
            </c:spPr>
          </c:marker>
          <c:cat>
            <c:numRef>
              <c:f>baayields!$A$2:$A$56</c:f>
              <c:numCache>
                <c:formatCode>General</c:formatCode>
                <c:ptCount val="55"/>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pt idx="53">
                  <c:v>2013.0</c:v>
                </c:pt>
                <c:pt idx="54">
                  <c:v>2014.0</c:v>
                </c:pt>
              </c:numCache>
            </c:numRef>
          </c:cat>
          <c:val>
            <c:numRef>
              <c:f>baayields!$E$2:$E$56</c:f>
              <c:numCache>
                <c:formatCode>0.00%</c:formatCode>
                <c:ptCount val="55"/>
                <c:pt idx="0">
                  <c:v>0.0301</c:v>
                </c:pt>
                <c:pt idx="1">
                  <c:v>0.0292</c:v>
                </c:pt>
                <c:pt idx="2">
                  <c:v>0.0356</c:v>
                </c:pt>
                <c:pt idx="3">
                  <c:v>0.0338</c:v>
                </c:pt>
                <c:pt idx="4">
                  <c:v>0.0331</c:v>
                </c:pt>
                <c:pt idx="5">
                  <c:v>0.0332</c:v>
                </c:pt>
                <c:pt idx="6">
                  <c:v>0.0368</c:v>
                </c:pt>
                <c:pt idx="7">
                  <c:v>0.032</c:v>
                </c:pt>
                <c:pt idx="8">
                  <c:v>0.03</c:v>
                </c:pt>
                <c:pt idx="9">
                  <c:v>0.0374</c:v>
                </c:pt>
                <c:pt idx="10">
                  <c:v>0.0341</c:v>
                </c:pt>
                <c:pt idx="11">
                  <c:v>0.0309</c:v>
                </c:pt>
                <c:pt idx="12">
                  <c:v>0.0272</c:v>
                </c:pt>
                <c:pt idx="13">
                  <c:v>0.043</c:v>
                </c:pt>
                <c:pt idx="14">
                  <c:v>0.0559</c:v>
                </c:pt>
                <c:pt idx="15">
                  <c:v>0.0413</c:v>
                </c:pt>
                <c:pt idx="16">
                  <c:v>0.0455</c:v>
                </c:pt>
                <c:pt idx="17">
                  <c:v>0.0592</c:v>
                </c:pt>
                <c:pt idx="18">
                  <c:v>0.0572</c:v>
                </c:pt>
                <c:pt idx="19">
                  <c:v>0.0645</c:v>
                </c:pt>
                <c:pt idx="20">
                  <c:v>0.0503</c:v>
                </c:pt>
                <c:pt idx="21">
                  <c:v>0.0573</c:v>
                </c:pt>
                <c:pt idx="22">
                  <c:v>0.049</c:v>
                </c:pt>
                <c:pt idx="23">
                  <c:v>0.0431</c:v>
                </c:pt>
                <c:pt idx="24">
                  <c:v>0.0511</c:v>
                </c:pt>
                <c:pt idx="25">
                  <c:v>0.0384</c:v>
                </c:pt>
                <c:pt idx="26">
                  <c:v>0.0358</c:v>
                </c:pt>
                <c:pt idx="27">
                  <c:v>0.0399</c:v>
                </c:pt>
                <c:pt idx="28">
                  <c:v>0.0377</c:v>
                </c:pt>
                <c:pt idx="29">
                  <c:v>0.0351</c:v>
                </c:pt>
                <c:pt idx="30">
                  <c:v>0.0389</c:v>
                </c:pt>
                <c:pt idx="31">
                  <c:v>0.0348</c:v>
                </c:pt>
                <c:pt idx="32">
                  <c:v>0.0355</c:v>
                </c:pt>
                <c:pt idx="33">
                  <c:v>0.0317</c:v>
                </c:pt>
                <c:pt idx="34">
                  <c:v>0.0355</c:v>
                </c:pt>
                <c:pt idx="35">
                  <c:v>0.0329</c:v>
                </c:pt>
                <c:pt idx="36">
                  <c:v>0.032</c:v>
                </c:pt>
                <c:pt idx="37">
                  <c:v>0.0273</c:v>
                </c:pt>
                <c:pt idx="38">
                  <c:v>0.0226</c:v>
                </c:pt>
                <c:pt idx="39">
                  <c:v>0.0205</c:v>
                </c:pt>
                <c:pt idx="40">
                  <c:v>0.0287</c:v>
                </c:pt>
                <c:pt idx="41">
                  <c:v>0.0362</c:v>
                </c:pt>
                <c:pt idx="42">
                  <c:v>0.041</c:v>
                </c:pt>
                <c:pt idx="43">
                  <c:v>0.0369</c:v>
                </c:pt>
                <c:pt idx="44">
                  <c:v>0.0365</c:v>
                </c:pt>
                <c:pt idx="45">
                  <c:v>0.0408</c:v>
                </c:pt>
                <c:pt idx="46">
                  <c:v>0.0416</c:v>
                </c:pt>
                <c:pt idx="47">
                  <c:v>0.0437</c:v>
                </c:pt>
                <c:pt idx="48">
                  <c:v>0.0643</c:v>
                </c:pt>
                <c:pt idx="49">
                  <c:v>0.0436</c:v>
                </c:pt>
                <c:pt idx="50">
                  <c:v>0.052</c:v>
                </c:pt>
                <c:pt idx="51">
                  <c:v>0.0601</c:v>
                </c:pt>
                <c:pt idx="52">
                  <c:v>0.0578</c:v>
                </c:pt>
                <c:pt idx="53">
                  <c:v>0.0496</c:v>
                </c:pt>
                <c:pt idx="54">
                  <c:v>0.0578</c:v>
                </c:pt>
              </c:numCache>
            </c:numRef>
          </c:val>
          <c:smooth val="0"/>
        </c:ser>
        <c:dLbls>
          <c:showLegendKey val="0"/>
          <c:showVal val="0"/>
          <c:showCatName val="0"/>
          <c:showSerName val="0"/>
          <c:showPercent val="0"/>
          <c:showBubbleSize val="0"/>
        </c:dLbls>
        <c:marker val="1"/>
        <c:smooth val="0"/>
        <c:axId val="-2100288096"/>
        <c:axId val="-2100291248"/>
      </c:lineChart>
      <c:catAx>
        <c:axId val="-2100288096"/>
        <c:scaling>
          <c:orientation val="minMax"/>
        </c:scaling>
        <c:delete val="0"/>
        <c:axPos val="b"/>
        <c:numFmt formatCode="General" sourceLinked="1"/>
        <c:majorTickMark val="out"/>
        <c:minorTickMark val="none"/>
        <c:tickLblPos val="nextTo"/>
        <c:spPr>
          <a:ln w="3175">
            <a:solidFill>
              <a:srgbClr val="000000"/>
            </a:solidFill>
            <a:prstDash val="solid"/>
          </a:ln>
        </c:spPr>
        <c:txPr>
          <a:bodyPr rot="-2700000" vert="horz"/>
          <a:lstStyle/>
          <a:p>
            <a:pPr>
              <a:defRPr sz="1000" b="0" i="0" u="none" strike="noStrike" baseline="0">
                <a:solidFill>
                  <a:srgbClr val="000000"/>
                </a:solidFill>
                <a:latin typeface="Verdana"/>
                <a:ea typeface="Verdana"/>
                <a:cs typeface="Verdana"/>
              </a:defRPr>
            </a:pPr>
            <a:endParaRPr lang="en-US"/>
          </a:p>
        </c:txPr>
        <c:crossAx val="-2100291248"/>
        <c:crosses val="autoZero"/>
        <c:auto val="1"/>
        <c:lblAlgn val="ctr"/>
        <c:lblOffset val="100"/>
        <c:tickLblSkip val="2"/>
        <c:tickMarkSkip val="1"/>
        <c:noMultiLvlLbl val="0"/>
      </c:catAx>
      <c:valAx>
        <c:axId val="-2100291248"/>
        <c:scaling>
          <c:orientation val="minMax"/>
        </c:scaling>
        <c:delete val="0"/>
        <c:axPos val="l"/>
        <c:majorGridlines>
          <c:spPr>
            <a:ln w="3175">
              <a:solidFill>
                <a:srgbClr val="000000"/>
              </a:solidFill>
              <a:prstDash val="solid"/>
            </a:ln>
          </c:spPr>
        </c:majorGridlines>
        <c:title>
          <c:tx>
            <c:rich>
              <a:bodyPr/>
              <a:lstStyle/>
              <a:p>
                <a:pPr>
                  <a:defRPr sz="1000" b="1" i="0" u="none" strike="noStrike" baseline="0">
                    <a:solidFill>
                      <a:srgbClr val="000000"/>
                    </a:solidFill>
                    <a:latin typeface="Verdana"/>
                    <a:ea typeface="Verdana"/>
                    <a:cs typeface="Verdana"/>
                  </a:defRPr>
                </a:pPr>
                <a:r>
                  <a:rPr lang="en-US"/>
                  <a:t>Premium (Spread)</a:t>
                </a:r>
              </a:p>
            </c:rich>
          </c:tx>
          <c:layout>
            <c:manualLayout>
              <c:xMode val="edge"/>
              <c:yMode val="edge"/>
              <c:x val="0.01333344388095"/>
              <c:y val="0.374727950909509"/>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2100288096"/>
        <c:crosses val="autoZero"/>
        <c:crossBetween val="between"/>
      </c:valAx>
      <c:catAx>
        <c:axId val="-2100296256"/>
        <c:scaling>
          <c:orientation val="minMax"/>
        </c:scaling>
        <c:delete val="1"/>
        <c:axPos val="b"/>
        <c:numFmt formatCode="General" sourceLinked="1"/>
        <c:majorTickMark val="out"/>
        <c:minorTickMark val="none"/>
        <c:tickLblPos val="nextTo"/>
        <c:crossAx val="-2079929808"/>
        <c:crosses val="autoZero"/>
        <c:auto val="1"/>
        <c:lblAlgn val="ctr"/>
        <c:lblOffset val="100"/>
        <c:noMultiLvlLbl val="0"/>
      </c:catAx>
      <c:valAx>
        <c:axId val="-2079929808"/>
        <c:scaling>
          <c:orientation val="minMax"/>
        </c:scaling>
        <c:delete val="0"/>
        <c:axPos val="r"/>
        <c:title>
          <c:tx>
            <c:rich>
              <a:bodyPr/>
              <a:lstStyle/>
              <a:p>
                <a:pPr>
                  <a:defRPr sz="1000" b="0" i="0" u="none" strike="noStrike" baseline="0">
                    <a:solidFill>
                      <a:srgbClr val="000000"/>
                    </a:solidFill>
                    <a:latin typeface="Verdana"/>
                    <a:ea typeface="Verdana"/>
                    <a:cs typeface="Verdana"/>
                  </a:defRPr>
                </a:pPr>
                <a:r>
                  <a:rPr lang="en-US"/>
                  <a:t>ERP / Baa Spread</a:t>
                </a:r>
              </a:p>
            </c:rich>
          </c:tx>
          <c:overlay val="0"/>
          <c:spPr>
            <a:noFill/>
            <a:ln w="25400">
              <a:noFill/>
            </a:ln>
          </c:spPr>
        </c:title>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2100296256"/>
        <c:crosses val="max"/>
        <c:crossBetween val="between"/>
      </c:valAx>
      <c:spPr>
        <a:noFill/>
        <a:ln w="12700">
          <a:solidFill>
            <a:srgbClr val="808080"/>
          </a:solidFill>
          <a:prstDash val="solid"/>
        </a:ln>
      </c:spPr>
    </c:plotArea>
    <c:legend>
      <c:legendPos val="b"/>
      <c:layout>
        <c:manualLayout>
          <c:xMode val="edge"/>
          <c:yMode val="edge"/>
          <c:x val="0.413333373815559"/>
          <c:y val="0.962962861210363"/>
          <c:w val="0.441709273236224"/>
          <c:h val="0.0370371387896371"/>
        </c:manualLayout>
      </c:layout>
      <c:overlay val="0"/>
      <c:spPr>
        <a:solidFill>
          <a:srgbClr val="FFFFFF"/>
        </a:solidFill>
        <a:ln w="25400">
          <a:noFill/>
        </a:ln>
      </c:spPr>
      <c:txPr>
        <a:bodyPr/>
        <a:lstStyle/>
        <a:p>
          <a:pPr>
            <a:defRPr sz="845" b="0" i="0" u="none" strike="noStrike" baseline="0">
              <a:solidFill>
                <a:srgbClr val="000000"/>
              </a:solidFill>
              <a:latin typeface="Verdana"/>
              <a:ea typeface="Verdana"/>
              <a:cs typeface="Verdana"/>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Verdana"/>
          <a:ea typeface="Verdana"/>
          <a:cs typeface="Verdana"/>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sz="1400" b="0" i="1" baseline="0" dirty="0" smtClean="0"/>
              <a:t>Dividend </a:t>
            </a:r>
            <a:r>
              <a:rPr lang="en-US" sz="1400" b="0" i="1" baseline="0" dirty="0"/>
              <a:t>Changes at US companies</a:t>
            </a:r>
            <a:endParaRPr lang="en-US" sz="1400" b="0" i="1" dirty="0"/>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1"/>
          <c:order val="0"/>
          <c:tx>
            <c:strRef>
              <c:f>Sheet1!$B$1</c:f>
              <c:strCache>
                <c:ptCount val="1"/>
                <c:pt idx="0">
                  <c:v>Increase</c:v>
                </c:pt>
              </c:strCache>
            </c:strRef>
          </c:tx>
          <c:invertIfNegative val="0"/>
          <c:cat>
            <c:numRef>
              <c:f>Sheet1!$A$2:$A$29</c:f>
              <c:numCache>
                <c:formatCode>General</c:formatCode>
                <c:ptCount val="28"/>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numCache>
            </c:numRef>
          </c:cat>
          <c:val>
            <c:numRef>
              <c:f>Sheet1!$B$2:$B$29</c:f>
              <c:numCache>
                <c:formatCode>0.00%</c:formatCode>
                <c:ptCount val="28"/>
                <c:pt idx="0">
                  <c:v>0.36</c:v>
                </c:pt>
                <c:pt idx="1">
                  <c:v>0.34</c:v>
                </c:pt>
                <c:pt idx="2">
                  <c:v>0.32</c:v>
                </c:pt>
                <c:pt idx="3">
                  <c:v>0.26</c:v>
                </c:pt>
                <c:pt idx="4">
                  <c:v>0.28</c:v>
                </c:pt>
                <c:pt idx="5">
                  <c:v>0.27</c:v>
                </c:pt>
                <c:pt idx="6">
                  <c:v>0.29</c:v>
                </c:pt>
                <c:pt idx="7">
                  <c:v>0.3</c:v>
                </c:pt>
                <c:pt idx="8">
                  <c:v>0.285</c:v>
                </c:pt>
                <c:pt idx="9">
                  <c:v>0.27</c:v>
                </c:pt>
                <c:pt idx="10">
                  <c:v>0.26</c:v>
                </c:pt>
                <c:pt idx="11">
                  <c:v>0.24</c:v>
                </c:pt>
                <c:pt idx="12">
                  <c:v>0.22</c:v>
                </c:pt>
                <c:pt idx="13">
                  <c:v>0.21</c:v>
                </c:pt>
                <c:pt idx="14">
                  <c:v>0.24</c:v>
                </c:pt>
                <c:pt idx="15">
                  <c:v>0.305</c:v>
                </c:pt>
                <c:pt idx="16">
                  <c:v>0.33</c:v>
                </c:pt>
                <c:pt idx="17">
                  <c:v>0.335</c:v>
                </c:pt>
                <c:pt idx="18">
                  <c:v>0.35</c:v>
                </c:pt>
                <c:pt idx="19">
                  <c:v>0.32</c:v>
                </c:pt>
                <c:pt idx="20">
                  <c:v>0.24</c:v>
                </c:pt>
                <c:pt idx="21">
                  <c:v>0.23</c:v>
                </c:pt>
                <c:pt idx="22">
                  <c:v>0.28</c:v>
                </c:pt>
                <c:pt idx="23">
                  <c:v>0.3</c:v>
                </c:pt>
                <c:pt idx="24">
                  <c:v>0.31</c:v>
                </c:pt>
                <c:pt idx="25">
                  <c:v>0.34</c:v>
                </c:pt>
                <c:pt idx="26">
                  <c:v>0.32</c:v>
                </c:pt>
                <c:pt idx="27">
                  <c:v>0.31</c:v>
                </c:pt>
              </c:numCache>
            </c:numRef>
          </c:val>
        </c:ser>
        <c:ser>
          <c:idx val="2"/>
          <c:order val="1"/>
          <c:tx>
            <c:strRef>
              <c:f>Sheet1!$C$1</c:f>
              <c:strCache>
                <c:ptCount val="1"/>
                <c:pt idx="0">
                  <c:v>Decrease</c:v>
                </c:pt>
              </c:strCache>
            </c:strRef>
          </c:tx>
          <c:invertIfNegative val="0"/>
          <c:cat>
            <c:numRef>
              <c:f>Sheet1!$A$2:$A$29</c:f>
              <c:numCache>
                <c:formatCode>General</c:formatCode>
                <c:ptCount val="28"/>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numCache>
            </c:numRef>
          </c:cat>
          <c:val>
            <c:numRef>
              <c:f>Sheet1!$C$2:$C$29</c:f>
              <c:numCache>
                <c:formatCode>0.00%</c:formatCode>
                <c:ptCount val="28"/>
                <c:pt idx="0">
                  <c:v>0.06</c:v>
                </c:pt>
                <c:pt idx="1">
                  <c:v>0.075</c:v>
                </c:pt>
                <c:pt idx="2">
                  <c:v>0.085</c:v>
                </c:pt>
                <c:pt idx="3">
                  <c:v>0.11</c:v>
                </c:pt>
                <c:pt idx="4">
                  <c:v>0.08</c:v>
                </c:pt>
                <c:pt idx="5">
                  <c:v>0.06</c:v>
                </c:pt>
                <c:pt idx="6">
                  <c:v>0.045</c:v>
                </c:pt>
                <c:pt idx="7">
                  <c:v>0.035</c:v>
                </c:pt>
                <c:pt idx="8">
                  <c:v>0.04</c:v>
                </c:pt>
                <c:pt idx="9">
                  <c:v>0.04</c:v>
                </c:pt>
                <c:pt idx="10">
                  <c:v>0.05</c:v>
                </c:pt>
                <c:pt idx="11">
                  <c:v>0.055</c:v>
                </c:pt>
                <c:pt idx="12">
                  <c:v>0.05</c:v>
                </c:pt>
                <c:pt idx="13">
                  <c:v>0.08</c:v>
                </c:pt>
                <c:pt idx="14">
                  <c:v>0.07</c:v>
                </c:pt>
                <c:pt idx="15">
                  <c:v>0.045</c:v>
                </c:pt>
                <c:pt idx="16">
                  <c:v>0.03</c:v>
                </c:pt>
                <c:pt idx="17">
                  <c:v>0.05</c:v>
                </c:pt>
                <c:pt idx="18">
                  <c:v>0.05</c:v>
                </c:pt>
                <c:pt idx="19">
                  <c:v>0.06</c:v>
                </c:pt>
                <c:pt idx="20">
                  <c:v>0.09</c:v>
                </c:pt>
                <c:pt idx="21">
                  <c:v>0.12</c:v>
                </c:pt>
                <c:pt idx="22">
                  <c:v>0.08</c:v>
                </c:pt>
                <c:pt idx="23">
                  <c:v>0.06</c:v>
                </c:pt>
                <c:pt idx="24">
                  <c:v>0.055</c:v>
                </c:pt>
                <c:pt idx="25">
                  <c:v>0.05</c:v>
                </c:pt>
                <c:pt idx="26">
                  <c:v>0.06</c:v>
                </c:pt>
                <c:pt idx="27">
                  <c:v>0.075</c:v>
                </c:pt>
              </c:numCache>
            </c:numRef>
          </c:val>
        </c:ser>
        <c:ser>
          <c:idx val="3"/>
          <c:order val="2"/>
          <c:tx>
            <c:strRef>
              <c:f>Sheet1!$D$1</c:f>
              <c:strCache>
                <c:ptCount val="1"/>
                <c:pt idx="0">
                  <c:v>No change</c:v>
                </c:pt>
              </c:strCache>
            </c:strRef>
          </c:tx>
          <c:invertIfNegative val="0"/>
          <c:cat>
            <c:numRef>
              <c:f>Sheet1!$A$2:$A$29</c:f>
              <c:numCache>
                <c:formatCode>General</c:formatCode>
                <c:ptCount val="28"/>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numCache>
            </c:numRef>
          </c:cat>
          <c:val>
            <c:numRef>
              <c:f>Sheet1!$D$2:$D$29</c:f>
              <c:numCache>
                <c:formatCode>0.00%</c:formatCode>
                <c:ptCount val="28"/>
                <c:pt idx="0">
                  <c:v>0.58</c:v>
                </c:pt>
                <c:pt idx="1">
                  <c:v>0.585</c:v>
                </c:pt>
                <c:pt idx="2">
                  <c:v>0.595</c:v>
                </c:pt>
                <c:pt idx="3">
                  <c:v>0.63</c:v>
                </c:pt>
                <c:pt idx="4">
                  <c:v>0.64</c:v>
                </c:pt>
                <c:pt idx="5">
                  <c:v>0.67</c:v>
                </c:pt>
                <c:pt idx="6">
                  <c:v>0.665</c:v>
                </c:pt>
                <c:pt idx="7">
                  <c:v>0.665</c:v>
                </c:pt>
                <c:pt idx="8">
                  <c:v>0.675</c:v>
                </c:pt>
                <c:pt idx="9">
                  <c:v>0.69</c:v>
                </c:pt>
                <c:pt idx="10">
                  <c:v>0.69</c:v>
                </c:pt>
                <c:pt idx="11">
                  <c:v>0.705</c:v>
                </c:pt>
                <c:pt idx="12">
                  <c:v>0.73</c:v>
                </c:pt>
                <c:pt idx="13">
                  <c:v>0.71</c:v>
                </c:pt>
                <c:pt idx="14">
                  <c:v>0.69</c:v>
                </c:pt>
                <c:pt idx="15">
                  <c:v>0.65</c:v>
                </c:pt>
                <c:pt idx="16">
                  <c:v>0.64</c:v>
                </c:pt>
                <c:pt idx="17">
                  <c:v>0.615</c:v>
                </c:pt>
                <c:pt idx="18">
                  <c:v>0.6</c:v>
                </c:pt>
                <c:pt idx="19">
                  <c:v>0.62</c:v>
                </c:pt>
                <c:pt idx="20">
                  <c:v>0.67</c:v>
                </c:pt>
                <c:pt idx="21">
                  <c:v>0.65</c:v>
                </c:pt>
                <c:pt idx="22">
                  <c:v>0.64</c:v>
                </c:pt>
                <c:pt idx="23">
                  <c:v>0.64</c:v>
                </c:pt>
                <c:pt idx="24">
                  <c:v>0.635</c:v>
                </c:pt>
                <c:pt idx="25">
                  <c:v>0.61</c:v>
                </c:pt>
                <c:pt idx="26">
                  <c:v>0.62</c:v>
                </c:pt>
                <c:pt idx="27">
                  <c:v>0.615</c:v>
                </c:pt>
              </c:numCache>
            </c:numRef>
          </c:val>
        </c:ser>
        <c:dLbls>
          <c:showLegendKey val="0"/>
          <c:showVal val="0"/>
          <c:showCatName val="0"/>
          <c:showSerName val="0"/>
          <c:showPercent val="0"/>
          <c:showBubbleSize val="0"/>
        </c:dLbls>
        <c:gapWidth val="150"/>
        <c:shape val="box"/>
        <c:axId val="-2077985264"/>
        <c:axId val="-2077978464"/>
        <c:axId val="0"/>
      </c:bar3DChart>
      <c:catAx>
        <c:axId val="-2077985264"/>
        <c:scaling>
          <c:orientation val="minMax"/>
        </c:scaling>
        <c:delete val="0"/>
        <c:axPos val="b"/>
        <c:numFmt formatCode="General" sourceLinked="1"/>
        <c:majorTickMark val="out"/>
        <c:minorTickMark val="none"/>
        <c:tickLblPos val="nextTo"/>
        <c:crossAx val="-2077978464"/>
        <c:crosses val="autoZero"/>
        <c:auto val="1"/>
        <c:lblAlgn val="ctr"/>
        <c:lblOffset val="100"/>
        <c:noMultiLvlLbl val="0"/>
      </c:catAx>
      <c:valAx>
        <c:axId val="-2077978464"/>
        <c:scaling>
          <c:orientation val="minMax"/>
        </c:scaling>
        <c:delete val="0"/>
        <c:axPos val="l"/>
        <c:majorGridlines/>
        <c:numFmt formatCode="0.00%" sourceLinked="1"/>
        <c:majorTickMark val="out"/>
        <c:minorTickMark val="none"/>
        <c:tickLblPos val="nextTo"/>
        <c:crossAx val="-2077985264"/>
        <c:crosses val="autoZero"/>
        <c:crossBetween val="between"/>
      </c:valAx>
    </c:plotArea>
    <c:legend>
      <c:legendPos val="r"/>
      <c:overlay val="0"/>
    </c:legend>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1" u="none" strike="noStrike" kern="1200" baseline="0">
                <a:solidFill>
                  <a:schemeClr val="tx1"/>
                </a:solidFill>
                <a:latin typeface="+mn-lt"/>
                <a:ea typeface="+mn-ea"/>
                <a:cs typeface="+mn-cs"/>
              </a:defRPr>
            </a:pPr>
            <a:r>
              <a:rPr lang="en-US" sz="1400" b="0" i="1"/>
              <a:t>S&amp;P 500: Dividends and Earnings - 1960 to 2015</a:t>
            </a:r>
          </a:p>
        </c:rich>
      </c:tx>
      <c:overlay val="0"/>
      <c:spPr>
        <a:noFill/>
        <a:ln>
          <a:noFill/>
        </a:ln>
        <a:effectLst/>
      </c:spPr>
    </c:title>
    <c:autoTitleDeleted val="0"/>
    <c:plotArea>
      <c:layout/>
      <c:barChart>
        <c:barDir val="col"/>
        <c:grouping val="clustered"/>
        <c:varyColors val="0"/>
        <c:ser>
          <c:idx val="4"/>
          <c:order val="0"/>
          <c:tx>
            <c:strRef>
              <c:f>Sheet1!$E$8</c:f>
              <c:strCache>
                <c:ptCount val="1"/>
                <c:pt idx="0">
                  <c:v>Earnings</c:v>
                </c:pt>
              </c:strCache>
            </c:strRef>
          </c:tx>
          <c:spPr>
            <a:gradFill rotWithShape="1">
              <a:gsLst>
                <a:gs pos="0">
                  <a:schemeClr val="accent4">
                    <a:lumMod val="60000"/>
                    <a:tint val="100000"/>
                    <a:shade val="100000"/>
                    <a:satMod val="130000"/>
                  </a:schemeClr>
                </a:gs>
                <a:gs pos="100000">
                  <a:schemeClr val="accent4">
                    <a:lumMod val="60000"/>
                    <a:tint val="50000"/>
                    <a:shade val="100000"/>
                    <a:satMod val="350000"/>
                  </a:schemeClr>
                </a:gs>
              </a:gsLst>
              <a:lin ang="16200000" scaled="0"/>
            </a:gradFill>
            <a:ln>
              <a:noFill/>
            </a:ln>
            <a:effectLst>
              <a:outerShdw blurRad="40000" dist="23000" dir="5400000" rotWithShape="0">
                <a:srgbClr val="000000">
                  <a:alpha val="35000"/>
                </a:srgbClr>
              </a:outerShdw>
            </a:effectLst>
          </c:spPr>
          <c:invertIfNegative val="0"/>
          <c:cat>
            <c:numRef>
              <c:f>Sheet1!$A$9:$A$65</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formatCode="0">
                  <c:v>2011.0</c:v>
                </c:pt>
                <c:pt idx="52">
                  <c:v>2012.0</c:v>
                </c:pt>
                <c:pt idx="53">
                  <c:v>2013.0</c:v>
                </c:pt>
                <c:pt idx="54" formatCode="0">
                  <c:v>2014.0</c:v>
                </c:pt>
                <c:pt idx="55" formatCode="0">
                  <c:v>2015.0</c:v>
                </c:pt>
              </c:numCache>
            </c:numRef>
          </c:cat>
          <c:val>
            <c:numRef>
              <c:f>Sheet1!$E$9:$E$65</c:f>
              <c:numCache>
                <c:formatCode>0.00</c:formatCode>
                <c:ptCount val="57"/>
                <c:pt idx="0">
                  <c:v>3.103074</c:v>
                </c:pt>
                <c:pt idx="1">
                  <c:v>3.370004999999999</c:v>
                </c:pt>
                <c:pt idx="2">
                  <c:v>3.66611</c:v>
                </c:pt>
                <c:pt idx="3">
                  <c:v>4.133602</c:v>
                </c:pt>
                <c:pt idx="4">
                  <c:v>4.762949999999995</c:v>
                </c:pt>
                <c:pt idx="5">
                  <c:v>5.296239</c:v>
                </c:pt>
                <c:pt idx="6">
                  <c:v>5.414242</c:v>
                </c:pt>
                <c:pt idx="7">
                  <c:v>5.460202</c:v>
                </c:pt>
                <c:pt idx="8">
                  <c:v>5.722685999999987</c:v>
                </c:pt>
                <c:pt idx="9">
                  <c:v>6.103578</c:v>
                </c:pt>
                <c:pt idx="10">
                  <c:v>5.51057</c:v>
                </c:pt>
                <c:pt idx="11">
                  <c:v>5.574113999999994</c:v>
                </c:pt>
                <c:pt idx="12">
                  <c:v>6.174014999999983</c:v>
                </c:pt>
                <c:pt idx="13">
                  <c:v>7.96008</c:v>
                </c:pt>
                <c:pt idx="14">
                  <c:v>9.351584</c:v>
                </c:pt>
                <c:pt idx="15">
                  <c:v>7.711245</c:v>
                </c:pt>
                <c:pt idx="16">
                  <c:v>9.746621999999998</c:v>
                </c:pt>
                <c:pt idx="17">
                  <c:v>10.86993</c:v>
                </c:pt>
                <c:pt idx="18">
                  <c:v>11.638921</c:v>
                </c:pt>
                <c:pt idx="19">
                  <c:v>14.550312</c:v>
                </c:pt>
                <c:pt idx="20">
                  <c:v>14.987904</c:v>
                </c:pt>
                <c:pt idx="21">
                  <c:v>15.183945</c:v>
                </c:pt>
                <c:pt idx="22">
                  <c:v>13.824912</c:v>
                </c:pt>
                <c:pt idx="23">
                  <c:v>13.293358</c:v>
                </c:pt>
                <c:pt idx="24">
                  <c:v>16.841068</c:v>
                </c:pt>
                <c:pt idx="25">
                  <c:v>15.676976</c:v>
                </c:pt>
                <c:pt idx="26">
                  <c:v>14.433332</c:v>
                </c:pt>
                <c:pt idx="27">
                  <c:v>16.035492</c:v>
                </c:pt>
                <c:pt idx="28">
                  <c:v>24.12</c:v>
                </c:pt>
                <c:pt idx="29">
                  <c:v>24.32</c:v>
                </c:pt>
                <c:pt idx="30">
                  <c:v>22.65</c:v>
                </c:pt>
                <c:pt idx="31">
                  <c:v>19.3</c:v>
                </c:pt>
                <c:pt idx="32">
                  <c:v>20.87</c:v>
                </c:pt>
                <c:pt idx="33">
                  <c:v>26.9</c:v>
                </c:pt>
                <c:pt idx="34">
                  <c:v>31.75</c:v>
                </c:pt>
                <c:pt idx="35">
                  <c:v>37.7</c:v>
                </c:pt>
                <c:pt idx="36">
                  <c:v>40.63</c:v>
                </c:pt>
                <c:pt idx="37">
                  <c:v>44.09</c:v>
                </c:pt>
                <c:pt idx="38">
                  <c:v>44.27</c:v>
                </c:pt>
                <c:pt idx="39">
                  <c:v>51.68</c:v>
                </c:pt>
                <c:pt idx="40">
                  <c:v>56.13</c:v>
                </c:pt>
                <c:pt idx="41">
                  <c:v>38.85</c:v>
                </c:pt>
                <c:pt idx="42" formatCode="General">
                  <c:v>46.04</c:v>
                </c:pt>
                <c:pt idx="43" formatCode="General">
                  <c:v>54.69</c:v>
                </c:pt>
                <c:pt idx="44" formatCode="General">
                  <c:v>67.68000000000001</c:v>
                </c:pt>
                <c:pt idx="45" formatCode="General">
                  <c:v>76.45</c:v>
                </c:pt>
                <c:pt idx="46" formatCode="General">
                  <c:v>87.72</c:v>
                </c:pt>
                <c:pt idx="47" formatCode="General">
                  <c:v>82.54</c:v>
                </c:pt>
                <c:pt idx="48">
                  <c:v>49.51</c:v>
                </c:pt>
                <c:pt idx="49" formatCode="General">
                  <c:v>56.86</c:v>
                </c:pt>
                <c:pt idx="50" formatCode="General">
                  <c:v>83.77</c:v>
                </c:pt>
                <c:pt idx="51">
                  <c:v>96.44</c:v>
                </c:pt>
                <c:pt idx="52" formatCode="General">
                  <c:v>96.82</c:v>
                </c:pt>
                <c:pt idx="53" formatCode="General">
                  <c:v>107.3</c:v>
                </c:pt>
                <c:pt idx="54">
                  <c:v>113.01</c:v>
                </c:pt>
                <c:pt idx="55">
                  <c:v>106.32</c:v>
                </c:pt>
              </c:numCache>
            </c:numRef>
          </c:val>
        </c:ser>
        <c:ser>
          <c:idx val="5"/>
          <c:order val="1"/>
          <c:tx>
            <c:strRef>
              <c:f>Sheet1!$F$8</c:f>
              <c:strCache>
                <c:ptCount val="1"/>
                <c:pt idx="0">
                  <c:v>Dividends</c:v>
                </c:pt>
              </c:strCache>
            </c:strRef>
          </c:tx>
          <c:spPr>
            <a:gradFill rotWithShape="1">
              <a:gsLst>
                <a:gs pos="0">
                  <a:schemeClr val="accent6">
                    <a:lumMod val="60000"/>
                    <a:tint val="100000"/>
                    <a:shade val="100000"/>
                    <a:satMod val="130000"/>
                  </a:schemeClr>
                </a:gs>
                <a:gs pos="100000">
                  <a:schemeClr val="accent6">
                    <a:lumMod val="60000"/>
                    <a:tint val="50000"/>
                    <a:shade val="100000"/>
                    <a:satMod val="350000"/>
                  </a:schemeClr>
                </a:gs>
              </a:gsLst>
              <a:lin ang="16200000" scaled="0"/>
            </a:gradFill>
            <a:ln>
              <a:noFill/>
            </a:ln>
          </c:spPr>
          <c:invertIfNegative val="0"/>
          <c:cat>
            <c:numRef>
              <c:f>Sheet1!$A$9:$A$65</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formatCode="0">
                  <c:v>2011.0</c:v>
                </c:pt>
                <c:pt idx="52">
                  <c:v>2012.0</c:v>
                </c:pt>
                <c:pt idx="53">
                  <c:v>2013.0</c:v>
                </c:pt>
                <c:pt idx="54" formatCode="0">
                  <c:v>2014.0</c:v>
                </c:pt>
                <c:pt idx="55" formatCode="0">
                  <c:v>2015.0</c:v>
                </c:pt>
              </c:numCache>
            </c:numRef>
          </c:cat>
          <c:val>
            <c:numRef>
              <c:f>Sheet1!$F$9:$F$65</c:f>
              <c:numCache>
                <c:formatCode>0.00</c:formatCode>
                <c:ptCount val="57"/>
                <c:pt idx="0">
                  <c:v>1.981551</c:v>
                </c:pt>
                <c:pt idx="1">
                  <c:v>2.039175</c:v>
                </c:pt>
                <c:pt idx="2">
                  <c:v>2.1454</c:v>
                </c:pt>
                <c:pt idx="3">
                  <c:v>2.348126</c:v>
                </c:pt>
                <c:pt idx="4">
                  <c:v>2.584875</c:v>
                </c:pt>
                <c:pt idx="5">
                  <c:v>2.828358</c:v>
                </c:pt>
                <c:pt idx="6">
                  <c:v>2.883847</c:v>
                </c:pt>
                <c:pt idx="7">
                  <c:v>2.980923</c:v>
                </c:pt>
                <c:pt idx="8">
                  <c:v>3.043098</c:v>
                </c:pt>
                <c:pt idx="9">
                  <c:v>3.240512</c:v>
                </c:pt>
                <c:pt idx="10">
                  <c:v>3.18839</c:v>
                </c:pt>
                <c:pt idx="11">
                  <c:v>3.16479</c:v>
                </c:pt>
                <c:pt idx="12">
                  <c:v>3.18735</c:v>
                </c:pt>
                <c:pt idx="13">
                  <c:v>3.60935</c:v>
                </c:pt>
                <c:pt idx="14">
                  <c:v>3.722808</c:v>
                </c:pt>
                <c:pt idx="15">
                  <c:v>3.733866</c:v>
                </c:pt>
                <c:pt idx="16">
                  <c:v>4.223178</c:v>
                </c:pt>
                <c:pt idx="17">
                  <c:v>4.85961</c:v>
                </c:pt>
                <c:pt idx="18">
                  <c:v>5.180329</c:v>
                </c:pt>
                <c:pt idx="19">
                  <c:v>5.969082</c:v>
                </c:pt>
                <c:pt idx="20">
                  <c:v>6.435024</c:v>
                </c:pt>
                <c:pt idx="21">
                  <c:v>6.826034999999985</c:v>
                </c:pt>
                <c:pt idx="22">
                  <c:v>6.933551999999999</c:v>
                </c:pt>
                <c:pt idx="23">
                  <c:v>7.124975999999976</c:v>
                </c:pt>
                <c:pt idx="24">
                  <c:v>7.826832</c:v>
                </c:pt>
                <c:pt idx="25">
                  <c:v>8.197664</c:v>
                </c:pt>
                <c:pt idx="26">
                  <c:v>8.185346</c:v>
                </c:pt>
                <c:pt idx="27">
                  <c:v>9.166668000000001</c:v>
                </c:pt>
                <c:pt idx="28">
                  <c:v>10.220096</c:v>
                </c:pt>
                <c:pt idx="29">
                  <c:v>11.73288</c:v>
                </c:pt>
                <c:pt idx="30">
                  <c:v>12.350228</c:v>
                </c:pt>
                <c:pt idx="31">
                  <c:v>12.971499</c:v>
                </c:pt>
                <c:pt idx="32">
                  <c:v>12.63559</c:v>
                </c:pt>
                <c:pt idx="33">
                  <c:v>12.68744</c:v>
                </c:pt>
                <c:pt idx="34">
                  <c:v>13.364757</c:v>
                </c:pt>
                <c:pt idx="35">
                  <c:v>14.16639</c:v>
                </c:pt>
                <c:pt idx="36">
                  <c:v>14.888874</c:v>
                </c:pt>
                <c:pt idx="37">
                  <c:v>15.522</c:v>
                </c:pt>
                <c:pt idx="38">
                  <c:v>16.2</c:v>
                </c:pt>
                <c:pt idx="39">
                  <c:v>16.71184360108917</c:v>
                </c:pt>
                <c:pt idx="40">
                  <c:v>16.26845015151515</c:v>
                </c:pt>
                <c:pt idx="41">
                  <c:v>15.741</c:v>
                </c:pt>
                <c:pt idx="42" formatCode="General">
                  <c:v>16.08</c:v>
                </c:pt>
                <c:pt idx="43" formatCode="General">
                  <c:v>17.88</c:v>
                </c:pt>
                <c:pt idx="44" formatCode="General">
                  <c:v>19.407</c:v>
                </c:pt>
                <c:pt idx="45" formatCode="General">
                  <c:v>22.38</c:v>
                </c:pt>
                <c:pt idx="46" formatCode="General">
                  <c:v>25.05</c:v>
                </c:pt>
                <c:pt idx="47" formatCode="General">
                  <c:v>27.73</c:v>
                </c:pt>
                <c:pt idx="48">
                  <c:v>28.05</c:v>
                </c:pt>
                <c:pt idx="49" formatCode="General">
                  <c:v>22.31</c:v>
                </c:pt>
                <c:pt idx="50" formatCode="General">
                  <c:v>23.12</c:v>
                </c:pt>
                <c:pt idx="51">
                  <c:v>26.02</c:v>
                </c:pt>
                <c:pt idx="52" formatCode="General">
                  <c:v>30.44</c:v>
                </c:pt>
                <c:pt idx="53" formatCode="General">
                  <c:v>34.99</c:v>
                </c:pt>
                <c:pt idx="54">
                  <c:v>39.44</c:v>
                </c:pt>
                <c:pt idx="55">
                  <c:v>43.16</c:v>
                </c:pt>
              </c:numCache>
            </c:numRef>
          </c:val>
        </c:ser>
        <c:dLbls>
          <c:showLegendKey val="0"/>
          <c:showVal val="0"/>
          <c:showCatName val="0"/>
          <c:showSerName val="0"/>
          <c:showPercent val="0"/>
          <c:showBubbleSize val="0"/>
        </c:dLbls>
        <c:gapWidth val="150"/>
        <c:axId val="-2077876512"/>
        <c:axId val="-2077246960"/>
      </c:barChart>
      <c:lineChart>
        <c:grouping val="standard"/>
        <c:varyColors val="0"/>
        <c:ser>
          <c:idx val="0"/>
          <c:order val="2"/>
          <c:tx>
            <c:strRef>
              <c:f>Sheet1!$G$8</c:f>
              <c:strCache>
                <c:ptCount val="1"/>
                <c:pt idx="0">
                  <c:v>Payout Ratio</c:v>
                </c:pt>
              </c:strCache>
            </c:strRef>
          </c:tx>
          <c:spPr>
            <a:ln w="47625" cap="rnd" cmpd="sng" algn="ctr">
              <a:solidFill>
                <a:schemeClr val="accent2">
                  <a:shade val="95000"/>
                  <a:satMod val="105000"/>
                </a:schemeClr>
              </a:solidFill>
              <a:prstDash val="solid"/>
              <a:round/>
            </a:ln>
            <a:effectLst/>
          </c:spPr>
          <c:marker>
            <c:symbol val="none"/>
          </c:marker>
          <c:cat>
            <c:numRef>
              <c:f>Sheet1!$A$9:$A$65</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formatCode="0">
                  <c:v>2011.0</c:v>
                </c:pt>
                <c:pt idx="52">
                  <c:v>2012.0</c:v>
                </c:pt>
                <c:pt idx="53">
                  <c:v>2013.0</c:v>
                </c:pt>
                <c:pt idx="54" formatCode="0">
                  <c:v>2014.0</c:v>
                </c:pt>
                <c:pt idx="55" formatCode="0">
                  <c:v>2015.0</c:v>
                </c:pt>
              </c:numCache>
            </c:numRef>
          </c:cat>
          <c:val>
            <c:numRef>
              <c:f>Sheet1!$G$9:$G$64</c:f>
              <c:numCache>
                <c:formatCode>0.00%</c:formatCode>
                <c:ptCount val="56"/>
                <c:pt idx="0">
                  <c:v>0.638576779026217</c:v>
                </c:pt>
                <c:pt idx="1">
                  <c:v>0.605095541401274</c:v>
                </c:pt>
                <c:pt idx="2">
                  <c:v>0.585197934595525</c:v>
                </c:pt>
                <c:pt idx="3">
                  <c:v>0.568058076225045</c:v>
                </c:pt>
                <c:pt idx="4">
                  <c:v>0.54270462633452</c:v>
                </c:pt>
                <c:pt idx="5">
                  <c:v>0.534031413612565</c:v>
                </c:pt>
                <c:pt idx="6">
                  <c:v>0.532640949554896</c:v>
                </c:pt>
                <c:pt idx="7">
                  <c:v>0.545936395759717</c:v>
                </c:pt>
                <c:pt idx="8">
                  <c:v>0.531760435571688</c:v>
                </c:pt>
                <c:pt idx="9">
                  <c:v>0.530920060331825</c:v>
                </c:pt>
                <c:pt idx="10">
                  <c:v>0.578595317725752</c:v>
                </c:pt>
                <c:pt idx="11">
                  <c:v>0.567765567765568</c:v>
                </c:pt>
                <c:pt idx="12">
                  <c:v>0.516252390057361</c:v>
                </c:pt>
                <c:pt idx="13">
                  <c:v>0.45343137254902</c:v>
                </c:pt>
                <c:pt idx="14">
                  <c:v>0.398093841642229</c:v>
                </c:pt>
                <c:pt idx="15">
                  <c:v>0.484210526315789</c:v>
                </c:pt>
                <c:pt idx="16">
                  <c:v>0.433296582138919</c:v>
                </c:pt>
                <c:pt idx="17">
                  <c:v>0.447069116360455</c:v>
                </c:pt>
                <c:pt idx="18">
                  <c:v>0.445086705202312</c:v>
                </c:pt>
                <c:pt idx="19">
                  <c:v>0.410237388724036</c:v>
                </c:pt>
                <c:pt idx="20">
                  <c:v>0.429347826086956</c:v>
                </c:pt>
                <c:pt idx="21">
                  <c:v>0.44955609362389</c:v>
                </c:pt>
                <c:pt idx="22">
                  <c:v>0.501525940996948</c:v>
                </c:pt>
                <c:pt idx="23">
                  <c:v>0.535980148883375</c:v>
                </c:pt>
                <c:pt idx="24">
                  <c:v>0.464746772591857</c:v>
                </c:pt>
                <c:pt idx="25">
                  <c:v>0.522911051212938</c:v>
                </c:pt>
                <c:pt idx="26">
                  <c:v>0.567114093959731</c:v>
                </c:pt>
                <c:pt idx="27">
                  <c:v>0.571648690292758</c:v>
                </c:pt>
                <c:pt idx="28">
                  <c:v>0.423718739635158</c:v>
                </c:pt>
                <c:pt idx="29">
                  <c:v>0.4824375</c:v>
                </c:pt>
                <c:pt idx="30">
                  <c:v>0.545263929359823</c:v>
                </c:pt>
                <c:pt idx="31">
                  <c:v>0.672098393782383</c:v>
                </c:pt>
                <c:pt idx="32">
                  <c:v>0.605442740776234</c:v>
                </c:pt>
                <c:pt idx="33">
                  <c:v>0.471652044609665</c:v>
                </c:pt>
                <c:pt idx="34">
                  <c:v>0.420937228346457</c:v>
                </c:pt>
                <c:pt idx="35">
                  <c:v>0.375766312997347</c:v>
                </c:pt>
                <c:pt idx="36">
                  <c:v>0.366450258429732</c:v>
                </c:pt>
                <c:pt idx="37">
                  <c:v>0.352052619641642</c:v>
                </c:pt>
                <c:pt idx="38">
                  <c:v>0.365936299977411</c:v>
                </c:pt>
                <c:pt idx="39">
                  <c:v>0.323371586708382</c:v>
                </c:pt>
                <c:pt idx="40">
                  <c:v>0.289835206690097</c:v>
                </c:pt>
                <c:pt idx="41">
                  <c:v>0.405173745173745</c:v>
                </c:pt>
                <c:pt idx="42">
                  <c:v>0.349261511728931</c:v>
                </c:pt>
                <c:pt idx="43">
                  <c:v>0.326933625891388</c:v>
                </c:pt>
                <c:pt idx="44">
                  <c:v>0.286746453900709</c:v>
                </c:pt>
                <c:pt idx="45">
                  <c:v>0.292740353172008</c:v>
                </c:pt>
                <c:pt idx="46">
                  <c:v>0.285567715458276</c:v>
                </c:pt>
                <c:pt idx="47">
                  <c:v>0.335958323237218</c:v>
                </c:pt>
                <c:pt idx="48">
                  <c:v>0.566552211674409</c:v>
                </c:pt>
                <c:pt idx="49">
                  <c:v>0.392367217727752</c:v>
                </c:pt>
                <c:pt idx="50">
                  <c:v>0.275993792527158</c:v>
                </c:pt>
                <c:pt idx="51">
                  <c:v>0.26980506014102</c:v>
                </c:pt>
                <c:pt idx="52">
                  <c:v>0.314397851683536</c:v>
                </c:pt>
                <c:pt idx="53">
                  <c:v>0.326095060577819</c:v>
                </c:pt>
                <c:pt idx="54">
                  <c:v>0.348995664100522</c:v>
                </c:pt>
                <c:pt idx="55">
                  <c:v>0.40594431903687</c:v>
                </c:pt>
              </c:numCache>
            </c:numRef>
          </c:val>
          <c:smooth val="0"/>
        </c:ser>
        <c:dLbls>
          <c:showLegendKey val="0"/>
          <c:showVal val="0"/>
          <c:showCatName val="0"/>
          <c:showSerName val="0"/>
          <c:showPercent val="0"/>
          <c:showBubbleSize val="0"/>
        </c:dLbls>
        <c:marker val="1"/>
        <c:smooth val="0"/>
        <c:axId val="-2077269728"/>
        <c:axId val="-2077266928"/>
      </c:lineChart>
      <c:catAx>
        <c:axId val="-2077876512"/>
        <c:scaling>
          <c:orientation val="minMax"/>
        </c:scaling>
        <c:delete val="0"/>
        <c:axPos val="b"/>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2077246960"/>
        <c:crosses val="autoZero"/>
        <c:auto val="1"/>
        <c:lblAlgn val="ctr"/>
        <c:lblOffset val="100"/>
        <c:tickLblSkip val="1"/>
        <c:noMultiLvlLbl val="0"/>
      </c:catAx>
      <c:valAx>
        <c:axId val="-2077246960"/>
        <c:scaling>
          <c:orientation val="minMax"/>
        </c:scaling>
        <c:delete val="0"/>
        <c:axPos val="l"/>
        <c:majorGridlines>
          <c:spPr>
            <a:ln w="9525" cap="flat" cmpd="sng" algn="ctr">
              <a:solidFill>
                <a:schemeClr val="tx1">
                  <a:tint val="75000"/>
                  <a:shade val="95000"/>
                  <a:satMod val="105000"/>
                </a:schemeClr>
              </a:solidFill>
              <a:prstDash val="solid"/>
              <a:round/>
            </a:ln>
            <a:effectLst/>
          </c:spPr>
        </c:majorGridlines>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en-US"/>
                  <a:t>Earnings/Dividends</a:t>
                </a:r>
              </a:p>
            </c:rich>
          </c:tx>
          <c:overlay val="0"/>
          <c:spPr>
            <a:noFill/>
            <a:ln>
              <a:noFill/>
            </a:ln>
            <a:effectLst/>
          </c:spPr>
        </c:title>
        <c:numFmt formatCode="0.0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2077876512"/>
        <c:crosses val="autoZero"/>
        <c:crossBetween val="between"/>
      </c:valAx>
      <c:catAx>
        <c:axId val="-2077269728"/>
        <c:scaling>
          <c:orientation val="minMax"/>
        </c:scaling>
        <c:delete val="1"/>
        <c:axPos val="b"/>
        <c:numFmt formatCode="General" sourceLinked="1"/>
        <c:majorTickMark val="out"/>
        <c:minorTickMark val="none"/>
        <c:tickLblPos val="nextTo"/>
        <c:crossAx val="-2077266928"/>
        <c:crosses val="autoZero"/>
        <c:auto val="1"/>
        <c:lblAlgn val="ctr"/>
        <c:lblOffset val="100"/>
        <c:noMultiLvlLbl val="0"/>
      </c:catAx>
      <c:valAx>
        <c:axId val="-2077266928"/>
        <c:scaling>
          <c:orientation val="minMax"/>
        </c:scaling>
        <c:delete val="0"/>
        <c:axPos val="r"/>
        <c:numFmt formatCode="0.0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2077269728"/>
        <c:crosses val="max"/>
        <c:crossBetween val="between"/>
      </c:valAx>
      <c:spPr>
        <a:solidFill>
          <a:schemeClr val="bg1"/>
        </a:solid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tint val="75000"/>
          <a:shade val="95000"/>
          <a:satMod val="105000"/>
        </a:schemeClr>
      </a:solidFill>
      <a:prstDash val="solid"/>
      <a:round/>
    </a:ln>
    <a:effectLst/>
  </c:spPr>
  <c:txPr>
    <a:bodyPr/>
    <a:lstStyle/>
    <a:p>
      <a:pPr>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a:t>Dividends and Buybacks - US Companies</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title>
    <c:autoTitleDeleted val="0"/>
    <c:plotArea>
      <c:layout/>
      <c:barChart>
        <c:barDir val="col"/>
        <c:grouping val="clustered"/>
        <c:varyColors val="0"/>
        <c:ser>
          <c:idx val="3"/>
          <c:order val="0"/>
          <c:tx>
            <c:strRef>
              <c:f>Sheet1!$D$1</c:f>
              <c:strCache>
                <c:ptCount val="1"/>
                <c:pt idx="0">
                  <c:v>Stock Buybacks</c:v>
                </c:pt>
              </c:strCache>
            </c:strRef>
          </c:tx>
          <c:spPr>
            <a:gradFill rotWithShape="1">
              <a:gsLst>
                <a:gs pos="0">
                  <a:schemeClr val="accent4">
                    <a:tint val="100000"/>
                    <a:shade val="100000"/>
                    <a:satMod val="130000"/>
                  </a:schemeClr>
                </a:gs>
                <a:gs pos="100000">
                  <a:schemeClr val="accent4">
                    <a:tint val="50000"/>
                    <a:shade val="100000"/>
                    <a:satMod val="350000"/>
                  </a:schemeClr>
                </a:gs>
              </a:gsLst>
              <a:lin ang="16200000" scaled="0"/>
            </a:gradFill>
            <a:ln>
              <a:noFill/>
            </a:ln>
            <a:effectLst>
              <a:outerShdw blurRad="40000" dist="23000" dir="5400000" rotWithShape="0">
                <a:srgbClr val="000000">
                  <a:alpha val="35000"/>
                </a:srgbClr>
              </a:outerShdw>
            </a:effectLst>
          </c:spPr>
          <c:invertIfNegative val="0"/>
          <c:cat>
            <c:numRef>
              <c:f>Sheet1!$A$2:$A$29</c:f>
              <c:numCache>
                <c:formatCode>General</c:formatCode>
                <c:ptCount val="28"/>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numCache>
            </c:numRef>
          </c:cat>
          <c:val>
            <c:numRef>
              <c:f>Sheet1!$D$2:$D$29</c:f>
              <c:numCache>
                <c:formatCode>0.00</c:formatCode>
                <c:ptCount val="28"/>
                <c:pt idx="0">
                  <c:v>61.24845386827976</c:v>
                </c:pt>
                <c:pt idx="1">
                  <c:v>67.73661252616397</c:v>
                </c:pt>
                <c:pt idx="2">
                  <c:v>52.83859446842244</c:v>
                </c:pt>
                <c:pt idx="3">
                  <c:v>32.88450149919314</c:v>
                </c:pt>
                <c:pt idx="4">
                  <c:v>42.19332495163916</c:v>
                </c:pt>
                <c:pt idx="5">
                  <c:v>51.95372170275515</c:v>
                </c:pt>
                <c:pt idx="6">
                  <c:v>61.54900317437156</c:v>
                </c:pt>
                <c:pt idx="7">
                  <c:v>102.5293319467551</c:v>
                </c:pt>
                <c:pt idx="8">
                  <c:v>130.1536921495479</c:v>
                </c:pt>
                <c:pt idx="9">
                  <c:v>194.6264290264787</c:v>
                </c:pt>
                <c:pt idx="10">
                  <c:v>242.6883020966183</c:v>
                </c:pt>
                <c:pt idx="11">
                  <c:v>287.4156922890851</c:v>
                </c:pt>
                <c:pt idx="12">
                  <c:v>366.6578518297928</c:v>
                </c:pt>
                <c:pt idx="13">
                  <c:v>240.4288628500376</c:v>
                </c:pt>
                <c:pt idx="14">
                  <c:v>207.2595104764788</c:v>
                </c:pt>
                <c:pt idx="15">
                  <c:v>260.8004225558043</c:v>
                </c:pt>
                <c:pt idx="16">
                  <c:v>329.5837328185426</c:v>
                </c:pt>
                <c:pt idx="17">
                  <c:v>437.9833351081073</c:v>
                </c:pt>
                <c:pt idx="18">
                  <c:v>497.6633016255046</c:v>
                </c:pt>
                <c:pt idx="19">
                  <c:v>695.197987017174</c:v>
                </c:pt>
                <c:pt idx="20">
                  <c:v>404.0670239922786</c:v>
                </c:pt>
                <c:pt idx="21">
                  <c:v>159.889331735875</c:v>
                </c:pt>
                <c:pt idx="22">
                  <c:v>340.0492385171776</c:v>
                </c:pt>
                <c:pt idx="23">
                  <c:v>460.9487396809789</c:v>
                </c:pt>
                <c:pt idx="24">
                  <c:v>442.5397480580899</c:v>
                </c:pt>
                <c:pt idx="25">
                  <c:v>469.8511390357729</c:v>
                </c:pt>
                <c:pt idx="26">
                  <c:v>551.1460665300331</c:v>
                </c:pt>
                <c:pt idx="27" formatCode="General">
                  <c:v>558.9</c:v>
                </c:pt>
              </c:numCache>
            </c:numRef>
          </c:val>
        </c:ser>
        <c:ser>
          <c:idx val="4"/>
          <c:order val="1"/>
          <c:tx>
            <c:strRef>
              <c:f>Sheet1!$E$1</c:f>
              <c:strCache>
                <c:ptCount val="1"/>
                <c:pt idx="0">
                  <c:v>Dividends</c:v>
                </c:pt>
              </c:strCache>
            </c:strRef>
          </c:tx>
          <c:spPr>
            <a:gradFill rotWithShape="1">
              <a:gsLst>
                <a:gs pos="0">
                  <a:schemeClr val="accent5">
                    <a:tint val="100000"/>
                    <a:shade val="100000"/>
                    <a:satMod val="130000"/>
                  </a:schemeClr>
                </a:gs>
                <a:gs pos="100000">
                  <a:schemeClr val="accent5">
                    <a:tint val="50000"/>
                    <a:shade val="100000"/>
                    <a:satMod val="350000"/>
                  </a:schemeClr>
                </a:gs>
              </a:gsLst>
              <a:lin ang="16200000" scaled="0"/>
            </a:gradFill>
            <a:ln>
              <a:noFill/>
            </a:ln>
            <a:effectLst>
              <a:outerShdw blurRad="40000" dist="23000" dir="5400000" rotWithShape="0">
                <a:srgbClr val="000000">
                  <a:alpha val="35000"/>
                </a:srgbClr>
              </a:outerShdw>
            </a:effectLst>
          </c:spPr>
          <c:invertIfNegative val="0"/>
          <c:cat>
            <c:numRef>
              <c:f>Sheet1!$A$2:$A$29</c:f>
              <c:numCache>
                <c:formatCode>General</c:formatCode>
                <c:ptCount val="28"/>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numCache>
            </c:numRef>
          </c:cat>
          <c:val>
            <c:numRef>
              <c:f>Sheet1!$E$2:$E$29</c:f>
              <c:numCache>
                <c:formatCode>0.00</c:formatCode>
                <c:ptCount val="28"/>
                <c:pt idx="0">
                  <c:v>123.5320859184766</c:v>
                </c:pt>
                <c:pt idx="1">
                  <c:v>132.011739872976</c:v>
                </c:pt>
                <c:pt idx="2">
                  <c:v>143.9411983202594</c:v>
                </c:pt>
                <c:pt idx="3">
                  <c:v>145.4281293987773</c:v>
                </c:pt>
                <c:pt idx="4">
                  <c:v>153.8858124518846</c:v>
                </c:pt>
                <c:pt idx="5">
                  <c:v>159.5862301262644</c:v>
                </c:pt>
                <c:pt idx="6">
                  <c:v>177.7241564810561</c:v>
                </c:pt>
                <c:pt idx="7">
                  <c:v>198.9568825166547</c:v>
                </c:pt>
                <c:pt idx="8">
                  <c:v>225.1759114157067</c:v>
                </c:pt>
                <c:pt idx="9">
                  <c:v>243.0822627408097</c:v>
                </c:pt>
                <c:pt idx="10">
                  <c:v>232.7789832153224</c:v>
                </c:pt>
                <c:pt idx="11">
                  <c:v>214.8257680440022</c:v>
                </c:pt>
                <c:pt idx="12">
                  <c:v>209.8400159968517</c:v>
                </c:pt>
                <c:pt idx="13">
                  <c:v>161.6114791642351</c:v>
                </c:pt>
                <c:pt idx="14">
                  <c:v>143.9705373159574</c:v>
                </c:pt>
                <c:pt idx="15">
                  <c:v>171.6487079269293</c:v>
                </c:pt>
                <c:pt idx="16">
                  <c:v>182.3675750600908</c:v>
                </c:pt>
                <c:pt idx="17">
                  <c:v>201.2724263394682</c:v>
                </c:pt>
                <c:pt idx="18">
                  <c:v>225.0602881174947</c:v>
                </c:pt>
                <c:pt idx="19">
                  <c:v>252.9231832119131</c:v>
                </c:pt>
                <c:pt idx="20">
                  <c:v>255.7094727213538</c:v>
                </c:pt>
                <c:pt idx="21">
                  <c:v>197.467033943345</c:v>
                </c:pt>
                <c:pt idx="22">
                  <c:v>203.5788948027658</c:v>
                </c:pt>
                <c:pt idx="23">
                  <c:v>237.5536507566049</c:v>
                </c:pt>
                <c:pt idx="24">
                  <c:v>264.877264010486</c:v>
                </c:pt>
                <c:pt idx="25">
                  <c:v>307.5225035161739</c:v>
                </c:pt>
                <c:pt idx="26">
                  <c:v>348.4961322081561</c:v>
                </c:pt>
                <c:pt idx="27" formatCode="General">
                  <c:v>375.9</c:v>
                </c:pt>
              </c:numCache>
            </c:numRef>
          </c:val>
        </c:ser>
        <c:dLbls>
          <c:showLegendKey val="0"/>
          <c:showVal val="0"/>
          <c:showCatName val="0"/>
          <c:showSerName val="0"/>
          <c:showPercent val="0"/>
          <c:showBubbleSize val="0"/>
        </c:dLbls>
        <c:gapWidth val="75"/>
        <c:overlap val="-25"/>
        <c:axId val="-2074882000"/>
        <c:axId val="-2074930304"/>
      </c:barChart>
      <c:lineChart>
        <c:grouping val="standard"/>
        <c:varyColors val="0"/>
        <c:ser>
          <c:idx val="0"/>
          <c:order val="2"/>
          <c:tx>
            <c:strRef>
              <c:f>Sheet1!$H$1</c:f>
              <c:strCache>
                <c:ptCount val="1"/>
                <c:pt idx="0">
                  <c:v>Proportion from Buybacks</c:v>
                </c:pt>
              </c:strCache>
            </c:strRef>
          </c:tx>
          <c:spPr>
            <a:ln w="31750" cap="rnd">
              <a:solidFill>
                <a:schemeClr val="accent1"/>
              </a:solidFill>
              <a:round/>
            </a:ln>
            <a:effectLst>
              <a:outerShdw blurRad="40000" dist="23000" dir="5400000" rotWithShape="0">
                <a:srgbClr val="000000">
                  <a:alpha val="35000"/>
                </a:srgbClr>
              </a:outerShdw>
            </a:effectLst>
          </c:spPr>
          <c:marker>
            <c:symbol val="none"/>
          </c:marker>
          <c:cat>
            <c:numRef>
              <c:f>Sheet1!$A$2:$A$29</c:f>
              <c:numCache>
                <c:formatCode>General</c:formatCode>
                <c:ptCount val="28"/>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numCache>
            </c:numRef>
          </c:cat>
          <c:val>
            <c:numRef>
              <c:f>Sheet1!$H$2:$H$29</c:f>
              <c:numCache>
                <c:formatCode>0.00%</c:formatCode>
                <c:ptCount val="28"/>
                <c:pt idx="0">
                  <c:v>0.33146593217534</c:v>
                </c:pt>
                <c:pt idx="1">
                  <c:v>0.339109743397591</c:v>
                </c:pt>
                <c:pt idx="2">
                  <c:v>0.268516364000672</c:v>
                </c:pt>
                <c:pt idx="3">
                  <c:v>0.184420482910207</c:v>
                </c:pt>
                <c:pt idx="4">
                  <c:v>0.215185182423599</c:v>
                </c:pt>
                <c:pt idx="5">
                  <c:v>0.245597681447652</c:v>
                </c:pt>
                <c:pt idx="6">
                  <c:v>0.25723321104217</c:v>
                </c:pt>
                <c:pt idx="7">
                  <c:v>0.340079668747835</c:v>
                </c:pt>
                <c:pt idx="8">
                  <c:v>0.366290032813565</c:v>
                </c:pt>
                <c:pt idx="9">
                  <c:v>0.444648307623632</c:v>
                </c:pt>
                <c:pt idx="10">
                  <c:v>0.510420610615507</c:v>
                </c:pt>
                <c:pt idx="11">
                  <c:v>0.572265961672042</c:v>
                </c:pt>
                <c:pt idx="12">
                  <c:v>0.63600903367096</c:v>
                </c:pt>
                <c:pt idx="13">
                  <c:v>0.598021734946943</c:v>
                </c:pt>
                <c:pt idx="14">
                  <c:v>0.590096182770107</c:v>
                </c:pt>
                <c:pt idx="15">
                  <c:v>0.603077689772849</c:v>
                </c:pt>
                <c:pt idx="16">
                  <c:v>0.643779452745682</c:v>
                </c:pt>
                <c:pt idx="17">
                  <c:v>0.685145698360712</c:v>
                </c:pt>
                <c:pt idx="18">
                  <c:v>0.688594240852819</c:v>
                </c:pt>
                <c:pt idx="19">
                  <c:v>0.733237489939391</c:v>
                </c:pt>
                <c:pt idx="20">
                  <c:v>0.612430157795782</c:v>
                </c:pt>
                <c:pt idx="21">
                  <c:v>0.44742264890672</c:v>
                </c:pt>
                <c:pt idx="22">
                  <c:v>0.625518102678927</c:v>
                </c:pt>
                <c:pt idx="23">
                  <c:v>0.659910038950923</c:v>
                </c:pt>
                <c:pt idx="24">
                  <c:v>0.625571255014137</c:v>
                </c:pt>
                <c:pt idx="25">
                  <c:v>0.604408373679039</c:v>
                </c:pt>
                <c:pt idx="26">
                  <c:v>0.612628072919493</c:v>
                </c:pt>
                <c:pt idx="27">
                  <c:v>0.59788189987163</c:v>
                </c:pt>
              </c:numCache>
            </c:numRef>
          </c:val>
          <c:smooth val="0"/>
        </c:ser>
        <c:dLbls>
          <c:showLegendKey val="0"/>
          <c:showVal val="0"/>
          <c:showCatName val="0"/>
          <c:showSerName val="0"/>
          <c:showPercent val="0"/>
          <c:showBubbleSize val="0"/>
        </c:dLbls>
        <c:marker val="1"/>
        <c:smooth val="0"/>
        <c:axId val="-2080331104"/>
        <c:axId val="-2080332416"/>
      </c:lineChart>
      <c:catAx>
        <c:axId val="-2074882000"/>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2"/>
                </a:solidFill>
                <a:latin typeface="+mn-lt"/>
                <a:ea typeface="+mn-ea"/>
                <a:cs typeface="+mn-cs"/>
              </a:defRPr>
            </a:pPr>
            <a:endParaRPr lang="en-US"/>
          </a:p>
        </c:txPr>
        <c:crossAx val="-2074930304"/>
        <c:crosses val="autoZero"/>
        <c:auto val="1"/>
        <c:lblAlgn val="ctr"/>
        <c:lblOffset val="100"/>
        <c:tickLblSkip val="1"/>
        <c:tickMarkSkip val="1"/>
        <c:noMultiLvlLbl val="0"/>
      </c:catAx>
      <c:valAx>
        <c:axId val="-2074930304"/>
        <c:scaling>
          <c:orientation val="minMax"/>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r>
                  <a:rPr lang="en-US"/>
                  <a:t>Dividends and Buybacks (in billions)</a:t>
                </a:r>
              </a:p>
            </c:rich>
          </c:tx>
          <c:overlay val="0"/>
          <c:spPr>
            <a:noFill/>
            <a:ln>
              <a:noFill/>
            </a:ln>
            <a:effectLst/>
          </c:spPr>
          <c:txPr>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0" spcFirstLastPara="1" vertOverflow="ellipsis" wrap="square" anchor="ctr" anchorCtr="1"/>
          <a:lstStyle/>
          <a:p>
            <a:pPr>
              <a:defRPr sz="900" b="0" i="0" u="none" strike="noStrike" kern="1200" baseline="0">
                <a:solidFill>
                  <a:schemeClr val="tx2"/>
                </a:solidFill>
                <a:latin typeface="+mn-lt"/>
                <a:ea typeface="+mn-ea"/>
                <a:cs typeface="+mn-cs"/>
              </a:defRPr>
            </a:pPr>
            <a:endParaRPr lang="en-US"/>
          </a:p>
        </c:txPr>
        <c:crossAx val="-2074882000"/>
        <c:crosses val="autoZero"/>
        <c:crossBetween val="between"/>
      </c:valAx>
      <c:valAx>
        <c:axId val="-2080332416"/>
        <c:scaling>
          <c:orientation val="minMax"/>
        </c:scaling>
        <c:delete val="0"/>
        <c:axPos val="r"/>
        <c:title>
          <c:tx>
            <c:rich>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r>
                  <a:rPr lang="en-US"/>
                  <a:t>Proportion of cash from buybacks</a:t>
                </a:r>
              </a:p>
            </c:rich>
          </c:tx>
          <c:overlay val="0"/>
          <c:spPr>
            <a:noFill/>
            <a:ln>
              <a:noFill/>
            </a:ln>
            <a:effectLst/>
          </c:spPr>
          <c:txPr>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0" spcFirstLastPara="1" vertOverflow="ellipsis" wrap="square" anchor="ctr" anchorCtr="1"/>
          <a:lstStyle/>
          <a:p>
            <a:pPr>
              <a:defRPr sz="900" b="0" i="0" u="none" strike="noStrike" kern="1200" baseline="0">
                <a:solidFill>
                  <a:schemeClr val="tx2"/>
                </a:solidFill>
                <a:latin typeface="+mn-lt"/>
                <a:ea typeface="+mn-ea"/>
                <a:cs typeface="+mn-cs"/>
              </a:defRPr>
            </a:pPr>
            <a:endParaRPr lang="en-US"/>
          </a:p>
        </c:txPr>
        <c:crossAx val="-2080331104"/>
        <c:crosses val="max"/>
        <c:crossBetween val="between"/>
      </c:valAx>
      <c:catAx>
        <c:axId val="-2080331104"/>
        <c:scaling>
          <c:orientation val="minMax"/>
        </c:scaling>
        <c:delete val="1"/>
        <c:axPos val="b"/>
        <c:numFmt formatCode="General" sourceLinked="1"/>
        <c:majorTickMark val="none"/>
        <c:minorTickMark val="none"/>
        <c:tickLblPos val="nextTo"/>
        <c:crossAx val="-208033241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b="0" i="1"/>
            </a:pPr>
            <a:r>
              <a:rPr lang="en-US" b="0" i="1"/>
              <a:t>Dividend</a:t>
            </a:r>
            <a:r>
              <a:rPr lang="en-US" b="0" i="1" baseline="0"/>
              <a:t> Payout Ratio: US and Global </a:t>
            </a:r>
            <a:endParaRPr lang="en-US" b="0" i="1"/>
          </a:p>
        </c:rich>
      </c:tx>
      <c:overlay val="0"/>
    </c:title>
    <c:autoTitleDeleted val="0"/>
    <c:plotArea>
      <c:layout/>
      <c:barChart>
        <c:barDir val="col"/>
        <c:grouping val="clustered"/>
        <c:varyColors val="0"/>
        <c:ser>
          <c:idx val="0"/>
          <c:order val="0"/>
          <c:tx>
            <c:strRef>
              <c:f>'Payout Ratio'!$B$1</c:f>
              <c:strCache>
                <c:ptCount val="1"/>
                <c:pt idx="0">
                  <c:v>US</c:v>
                </c:pt>
              </c:strCache>
            </c:strRef>
          </c:tx>
          <c:invertIfNegative val="0"/>
          <c:cat>
            <c:strRef>
              <c:f>'Payout Ratio'!$A$2:$A$12</c:f>
              <c:strCache>
                <c:ptCount val="11"/>
                <c:pt idx="0">
                  <c:v>&lt;10%</c:v>
                </c:pt>
                <c:pt idx="1">
                  <c:v>10-20%</c:v>
                </c:pt>
                <c:pt idx="2">
                  <c:v>20-30%</c:v>
                </c:pt>
                <c:pt idx="3">
                  <c:v>30-40%</c:v>
                </c:pt>
                <c:pt idx="4">
                  <c:v>40-50%</c:v>
                </c:pt>
                <c:pt idx="5">
                  <c:v>50-60%</c:v>
                </c:pt>
                <c:pt idx="6">
                  <c:v>60-70%</c:v>
                </c:pt>
                <c:pt idx="7">
                  <c:v>70-80%</c:v>
                </c:pt>
                <c:pt idx="8">
                  <c:v>80-90%</c:v>
                </c:pt>
                <c:pt idx="9">
                  <c:v>90-100%</c:v>
                </c:pt>
                <c:pt idx="10">
                  <c:v>&gt;100%</c:v>
                </c:pt>
              </c:strCache>
            </c:strRef>
          </c:cat>
          <c:val>
            <c:numRef>
              <c:f>'Payout Ratio'!$B$2:$B$12</c:f>
              <c:numCache>
                <c:formatCode>0.00%</c:formatCode>
                <c:ptCount val="11"/>
                <c:pt idx="0">
                  <c:v>0.0939283860923715</c:v>
                </c:pt>
                <c:pt idx="1">
                  <c:v>0.130773222625843</c:v>
                </c:pt>
                <c:pt idx="2">
                  <c:v>0.155163466528282</c:v>
                </c:pt>
                <c:pt idx="3">
                  <c:v>0.137519460300986</c:v>
                </c:pt>
                <c:pt idx="4">
                  <c:v>0.100674623767514</c:v>
                </c:pt>
                <c:pt idx="5">
                  <c:v>0.0814737934613389</c:v>
                </c:pt>
                <c:pt idx="6">
                  <c:v>0.0518941359626362</c:v>
                </c:pt>
                <c:pt idx="7">
                  <c:v>0.0409963674104826</c:v>
                </c:pt>
                <c:pt idx="8">
                  <c:v>0.0275038920601972</c:v>
                </c:pt>
                <c:pt idx="9">
                  <c:v>0.0264660093409445</c:v>
                </c:pt>
                <c:pt idx="10">
                  <c:v>0.153606642449403</c:v>
                </c:pt>
              </c:numCache>
            </c:numRef>
          </c:val>
        </c:ser>
        <c:ser>
          <c:idx val="5"/>
          <c:order val="1"/>
          <c:tx>
            <c:strRef>
              <c:f>'Payout Ratio'!$G$1</c:f>
              <c:strCache>
                <c:ptCount val="1"/>
                <c:pt idx="0">
                  <c:v>Global</c:v>
                </c:pt>
              </c:strCache>
            </c:strRef>
          </c:tx>
          <c:invertIfNegative val="0"/>
          <c:cat>
            <c:strRef>
              <c:f>'Payout Ratio'!$A$2:$A$12</c:f>
              <c:strCache>
                <c:ptCount val="11"/>
                <c:pt idx="0">
                  <c:v>&lt;10%</c:v>
                </c:pt>
                <c:pt idx="1">
                  <c:v>10-20%</c:v>
                </c:pt>
                <c:pt idx="2">
                  <c:v>20-30%</c:v>
                </c:pt>
                <c:pt idx="3">
                  <c:v>30-40%</c:v>
                </c:pt>
                <c:pt idx="4">
                  <c:v>40-50%</c:v>
                </c:pt>
                <c:pt idx="5">
                  <c:v>50-60%</c:v>
                </c:pt>
                <c:pt idx="6">
                  <c:v>60-70%</c:v>
                </c:pt>
                <c:pt idx="7">
                  <c:v>70-80%</c:v>
                </c:pt>
                <c:pt idx="8">
                  <c:v>80-90%</c:v>
                </c:pt>
                <c:pt idx="9">
                  <c:v>90-100%</c:v>
                </c:pt>
                <c:pt idx="10">
                  <c:v>&gt;100%</c:v>
                </c:pt>
              </c:strCache>
            </c:strRef>
          </c:cat>
          <c:val>
            <c:numRef>
              <c:f>'Payout Ratio'!$G$2:$G$12</c:f>
              <c:numCache>
                <c:formatCode>0.00%</c:formatCode>
                <c:ptCount val="11"/>
                <c:pt idx="0">
                  <c:v>0.0890431452336784</c:v>
                </c:pt>
                <c:pt idx="1">
                  <c:v>0.142840045479026</c:v>
                </c:pt>
                <c:pt idx="2">
                  <c:v>0.149183172760457</c:v>
                </c:pt>
                <c:pt idx="3">
                  <c:v>0.127879839626593</c:v>
                </c:pt>
                <c:pt idx="4">
                  <c:v>0.100891628268805</c:v>
                </c:pt>
                <c:pt idx="5">
                  <c:v>0.0802465441924481</c:v>
                </c:pt>
                <c:pt idx="6">
                  <c:v>0.061636048112022</c:v>
                </c:pt>
                <c:pt idx="7">
                  <c:v>0.0460175932020824</c:v>
                </c:pt>
                <c:pt idx="8">
                  <c:v>0.0350068816946921</c:v>
                </c:pt>
                <c:pt idx="9">
                  <c:v>0.0268086888875591</c:v>
                </c:pt>
                <c:pt idx="10">
                  <c:v>0.140446412542637</c:v>
                </c:pt>
              </c:numCache>
            </c:numRef>
          </c:val>
        </c:ser>
        <c:dLbls>
          <c:showLegendKey val="0"/>
          <c:showVal val="0"/>
          <c:showCatName val="0"/>
          <c:showSerName val="0"/>
          <c:showPercent val="0"/>
          <c:showBubbleSize val="0"/>
        </c:dLbls>
        <c:gapWidth val="150"/>
        <c:axId val="-2124576864"/>
        <c:axId val="-2124647152"/>
      </c:barChart>
      <c:catAx>
        <c:axId val="-2124576864"/>
        <c:scaling>
          <c:orientation val="minMax"/>
        </c:scaling>
        <c:delete val="0"/>
        <c:axPos val="b"/>
        <c:numFmt formatCode="General" sourceLinked="0"/>
        <c:majorTickMark val="out"/>
        <c:minorTickMark val="none"/>
        <c:tickLblPos val="nextTo"/>
        <c:crossAx val="-2124647152"/>
        <c:crosses val="autoZero"/>
        <c:auto val="1"/>
        <c:lblAlgn val="ctr"/>
        <c:lblOffset val="100"/>
        <c:noMultiLvlLbl val="0"/>
      </c:catAx>
      <c:valAx>
        <c:axId val="-2124647152"/>
        <c:scaling>
          <c:orientation val="minMax"/>
        </c:scaling>
        <c:delete val="0"/>
        <c:axPos val="l"/>
        <c:majorGridlines/>
        <c:numFmt formatCode="0.00%" sourceLinked="1"/>
        <c:majorTickMark val="out"/>
        <c:minorTickMark val="none"/>
        <c:tickLblPos val="nextTo"/>
        <c:crossAx val="-2124576864"/>
        <c:crosses val="autoZero"/>
        <c:crossBetween val="between"/>
      </c:valAx>
    </c:plotArea>
    <c:legend>
      <c:legendPos val="r"/>
      <c:overlay val="0"/>
    </c:legend>
    <c:plotVisOnly val="1"/>
    <c:dispBlanksAs val="gap"/>
    <c:showDLblsOverMax val="0"/>
  </c:chart>
  <c:externalData r:id="rId2">
    <c:autoUpdate val="0"/>
  </c:externalData>
  <c:userShapes r:id="rId3"/>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b="0" i="1"/>
            </a:pPr>
            <a:r>
              <a:rPr lang="en-US" b="0" i="1"/>
              <a:t>Dividend Yields:</a:t>
            </a:r>
            <a:r>
              <a:rPr lang="en-US" b="0" i="1" baseline="0"/>
              <a:t> US and Global Companies</a:t>
            </a:r>
            <a:endParaRPr lang="en-US" b="0" i="1"/>
          </a:p>
        </c:rich>
      </c:tx>
      <c:overlay val="0"/>
    </c:title>
    <c:autoTitleDeleted val="0"/>
    <c:plotArea>
      <c:layout/>
      <c:barChart>
        <c:barDir val="col"/>
        <c:grouping val="clustered"/>
        <c:varyColors val="0"/>
        <c:ser>
          <c:idx val="0"/>
          <c:order val="0"/>
          <c:tx>
            <c:strRef>
              <c:f>'Dividend Yield'!$B$1</c:f>
              <c:strCache>
                <c:ptCount val="1"/>
                <c:pt idx="0">
                  <c:v>US</c:v>
                </c:pt>
              </c:strCache>
            </c:strRef>
          </c:tx>
          <c:invertIfNegative val="0"/>
          <c:cat>
            <c:strRef>
              <c:f>'Dividend Yield'!$A$2:$A$18</c:f>
              <c:strCache>
                <c:ptCount val="17"/>
                <c:pt idx="0">
                  <c:v>&lt;.5%</c:v>
                </c:pt>
                <c:pt idx="1">
                  <c:v>.5-1%</c:v>
                </c:pt>
                <c:pt idx="2">
                  <c:v>1-1.5%</c:v>
                </c:pt>
                <c:pt idx="3">
                  <c:v>1.5-2%</c:v>
                </c:pt>
                <c:pt idx="4">
                  <c:v>2 -2.5%</c:v>
                </c:pt>
                <c:pt idx="5">
                  <c:v>2.5-3%</c:v>
                </c:pt>
                <c:pt idx="6">
                  <c:v>3-3.5%</c:v>
                </c:pt>
                <c:pt idx="7">
                  <c:v>3.5-4%</c:v>
                </c:pt>
                <c:pt idx="8">
                  <c:v>4-4.5%</c:v>
                </c:pt>
                <c:pt idx="9">
                  <c:v>4.5-5%</c:v>
                </c:pt>
                <c:pt idx="10">
                  <c:v>5-5.5%</c:v>
                </c:pt>
                <c:pt idx="11">
                  <c:v>5.5-6%</c:v>
                </c:pt>
                <c:pt idx="12">
                  <c:v>6-6.6%</c:v>
                </c:pt>
                <c:pt idx="13">
                  <c:v>6.5-7%</c:v>
                </c:pt>
                <c:pt idx="14">
                  <c:v>7-7.5%</c:v>
                </c:pt>
                <c:pt idx="15">
                  <c:v>7/5-8%</c:v>
                </c:pt>
                <c:pt idx="16">
                  <c:v>&gt;8%</c:v>
                </c:pt>
              </c:strCache>
            </c:strRef>
          </c:cat>
          <c:val>
            <c:numRef>
              <c:f>'Dividend Yield'!$B$2:$B$18</c:f>
              <c:numCache>
                <c:formatCode>0.00%</c:formatCode>
                <c:ptCount val="17"/>
                <c:pt idx="0">
                  <c:v>0.0826603325415677</c:v>
                </c:pt>
                <c:pt idx="1">
                  <c:v>0.120190023752969</c:v>
                </c:pt>
                <c:pt idx="2">
                  <c:v>0.144418052256532</c:v>
                </c:pt>
                <c:pt idx="3">
                  <c:v>0.138242280285036</c:v>
                </c:pt>
                <c:pt idx="4">
                  <c:v>0.105938242280285</c:v>
                </c:pt>
                <c:pt idx="5">
                  <c:v>0.098812351543943</c:v>
                </c:pt>
                <c:pt idx="6">
                  <c:v>0.0641330166270784</c:v>
                </c:pt>
                <c:pt idx="7">
                  <c:v>0.0536817102137767</c:v>
                </c:pt>
                <c:pt idx="8">
                  <c:v>0.0356294536817102</c:v>
                </c:pt>
                <c:pt idx="9">
                  <c:v>0.0247030878859857</c:v>
                </c:pt>
                <c:pt idx="10">
                  <c:v>0.0133016627078385</c:v>
                </c:pt>
                <c:pt idx="11">
                  <c:v>0.0147268408551069</c:v>
                </c:pt>
                <c:pt idx="12">
                  <c:v>0.00807600950118765</c:v>
                </c:pt>
                <c:pt idx="13">
                  <c:v>0.00712589073634204</c:v>
                </c:pt>
                <c:pt idx="14">
                  <c:v>0.00665083135391924</c:v>
                </c:pt>
                <c:pt idx="15">
                  <c:v>0.00855106888361045</c:v>
                </c:pt>
                <c:pt idx="16">
                  <c:v>0.0731591448931116</c:v>
                </c:pt>
              </c:numCache>
            </c:numRef>
          </c:val>
        </c:ser>
        <c:ser>
          <c:idx val="5"/>
          <c:order val="1"/>
          <c:tx>
            <c:strRef>
              <c:f>'Dividend Yield'!$G$1</c:f>
              <c:strCache>
                <c:ptCount val="1"/>
                <c:pt idx="0">
                  <c:v>Global</c:v>
                </c:pt>
              </c:strCache>
            </c:strRef>
          </c:tx>
          <c:invertIfNegative val="0"/>
          <c:cat>
            <c:strRef>
              <c:f>'Dividend Yield'!$A$2:$A$18</c:f>
              <c:strCache>
                <c:ptCount val="17"/>
                <c:pt idx="0">
                  <c:v>&lt;.5%</c:v>
                </c:pt>
                <c:pt idx="1">
                  <c:v>.5-1%</c:v>
                </c:pt>
                <c:pt idx="2">
                  <c:v>1-1.5%</c:v>
                </c:pt>
                <c:pt idx="3">
                  <c:v>1.5-2%</c:v>
                </c:pt>
                <c:pt idx="4">
                  <c:v>2 -2.5%</c:v>
                </c:pt>
                <c:pt idx="5">
                  <c:v>2.5-3%</c:v>
                </c:pt>
                <c:pt idx="6">
                  <c:v>3-3.5%</c:v>
                </c:pt>
                <c:pt idx="7">
                  <c:v>3.5-4%</c:v>
                </c:pt>
                <c:pt idx="8">
                  <c:v>4-4.5%</c:v>
                </c:pt>
                <c:pt idx="9">
                  <c:v>4.5-5%</c:v>
                </c:pt>
                <c:pt idx="10">
                  <c:v>5-5.5%</c:v>
                </c:pt>
                <c:pt idx="11">
                  <c:v>5.5-6%</c:v>
                </c:pt>
                <c:pt idx="12">
                  <c:v>6-6.6%</c:v>
                </c:pt>
                <c:pt idx="13">
                  <c:v>6.5-7%</c:v>
                </c:pt>
                <c:pt idx="14">
                  <c:v>7-7.5%</c:v>
                </c:pt>
                <c:pt idx="15">
                  <c:v>7/5-8%</c:v>
                </c:pt>
                <c:pt idx="16">
                  <c:v>&gt;8%</c:v>
                </c:pt>
              </c:strCache>
            </c:strRef>
          </c:cat>
          <c:val>
            <c:numRef>
              <c:f>'Dividend Yield'!$G$2:$G$18</c:f>
              <c:numCache>
                <c:formatCode>0.00%</c:formatCode>
                <c:ptCount val="17"/>
                <c:pt idx="0">
                  <c:v>0.0882320923143915</c:v>
                </c:pt>
                <c:pt idx="1">
                  <c:v>0.105976485956891</c:v>
                </c:pt>
                <c:pt idx="2">
                  <c:v>0.11740692357936</c:v>
                </c:pt>
                <c:pt idx="3">
                  <c:v>0.112508164598302</c:v>
                </c:pt>
                <c:pt idx="4">
                  <c:v>0.0947637709558023</c:v>
                </c:pt>
                <c:pt idx="5">
                  <c:v>0.0856194208578271</c:v>
                </c:pt>
                <c:pt idx="6">
                  <c:v>0.0692357935989549</c:v>
                </c:pt>
                <c:pt idx="7">
                  <c:v>0.056009144350098</c:v>
                </c:pt>
                <c:pt idx="8">
                  <c:v>0.0494774657086871</c:v>
                </c:pt>
                <c:pt idx="9">
                  <c:v>0.0354887872849989</c:v>
                </c:pt>
                <c:pt idx="10">
                  <c:v>0.0281406488134117</c:v>
                </c:pt>
                <c:pt idx="11">
                  <c:v>0.0261811452209885</c:v>
                </c:pt>
                <c:pt idx="12">
                  <c:v>0.0208469409971696</c:v>
                </c:pt>
                <c:pt idx="13">
                  <c:v>0.0172545177443936</c:v>
                </c:pt>
                <c:pt idx="14">
                  <c:v>0.0116481602438493</c:v>
                </c:pt>
                <c:pt idx="15">
                  <c:v>0.0115392989331592</c:v>
                </c:pt>
                <c:pt idx="16">
                  <c:v>0.0696712388417156</c:v>
                </c:pt>
              </c:numCache>
            </c:numRef>
          </c:val>
        </c:ser>
        <c:dLbls>
          <c:showLegendKey val="0"/>
          <c:showVal val="0"/>
          <c:showCatName val="0"/>
          <c:showSerName val="0"/>
          <c:showPercent val="0"/>
          <c:showBubbleSize val="0"/>
        </c:dLbls>
        <c:gapWidth val="150"/>
        <c:axId val="-2074146336"/>
        <c:axId val="-2074101952"/>
      </c:barChart>
      <c:catAx>
        <c:axId val="-2074146336"/>
        <c:scaling>
          <c:orientation val="minMax"/>
        </c:scaling>
        <c:delete val="0"/>
        <c:axPos val="b"/>
        <c:numFmt formatCode="General" sourceLinked="0"/>
        <c:majorTickMark val="out"/>
        <c:minorTickMark val="none"/>
        <c:tickLblPos val="nextTo"/>
        <c:crossAx val="-2074101952"/>
        <c:crosses val="autoZero"/>
        <c:auto val="1"/>
        <c:lblAlgn val="ctr"/>
        <c:lblOffset val="100"/>
        <c:noMultiLvlLbl val="0"/>
      </c:catAx>
      <c:valAx>
        <c:axId val="-2074101952"/>
        <c:scaling>
          <c:orientation val="minMax"/>
        </c:scaling>
        <c:delete val="0"/>
        <c:axPos val="l"/>
        <c:majorGridlines/>
        <c:numFmt formatCode="0.00%" sourceLinked="1"/>
        <c:majorTickMark val="out"/>
        <c:minorTickMark val="none"/>
        <c:tickLblPos val="nextTo"/>
        <c:crossAx val="-2074146336"/>
        <c:crosses val="autoZero"/>
        <c:crossBetween val="between"/>
      </c:valAx>
    </c:plotArea>
    <c:legend>
      <c:legendPos val="r"/>
      <c:overlay val="0"/>
    </c:legend>
    <c:plotVisOnly val="1"/>
    <c:dispBlanksAs val="gap"/>
    <c:showDLblsOverMax val="0"/>
  </c:chart>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b="0" i="1" dirty="0" smtClean="0"/>
              <a:t>Figure 11.2: Dividends </a:t>
            </a:r>
            <a:r>
              <a:rPr lang="en-US" b="0" i="1" dirty="0"/>
              <a:t>versus FCFE</a:t>
            </a:r>
            <a:r>
              <a:rPr lang="en-US" b="0" i="1" baseline="0" dirty="0"/>
              <a:t> in 2014</a:t>
            </a:r>
          </a:p>
        </c:rich>
      </c:tx>
      <c:overlay val="0"/>
    </c:title>
    <c:autoTitleDeleted val="0"/>
    <c:view3D>
      <c:rotX val="15"/>
      <c:rotY val="20"/>
      <c:rAngAx val="1"/>
    </c:view3D>
    <c:floor>
      <c:thickness val="0"/>
    </c:floor>
    <c:sideWall>
      <c:thickness val="0"/>
      <c:spPr>
        <a:noFill/>
        <a:ln w="25400">
          <a:noFill/>
        </a:ln>
      </c:spPr>
    </c:sideWall>
    <c:backWall>
      <c:thickness val="0"/>
      <c:spPr>
        <a:noFill/>
        <a:ln w="25400">
          <a:noFill/>
        </a:ln>
      </c:spPr>
    </c:backWall>
    <c:plotArea>
      <c:layout/>
      <c:bar3DChart>
        <c:barDir val="col"/>
        <c:grouping val="clustered"/>
        <c:varyColors val="0"/>
        <c:ser>
          <c:idx val="0"/>
          <c:order val="0"/>
          <c:tx>
            <c:strRef>
              <c:f>Sheet1!$A$10</c:f>
              <c:strCache>
                <c:ptCount val="1"/>
                <c:pt idx="0">
                  <c:v>FCFE&lt;0, No dividends</c:v>
                </c:pt>
              </c:strCache>
            </c:strRef>
          </c:tx>
          <c:invertIfNegative val="0"/>
          <c:cat>
            <c:strRef>
              <c:f>Sheet1!$B$9:$G$9</c:f>
              <c:strCache>
                <c:ptCount val="6"/>
                <c:pt idx="0">
                  <c:v>Australia, NZ and Canada</c:v>
                </c:pt>
                <c:pt idx="1">
                  <c:v>Developed Europe</c:v>
                </c:pt>
                <c:pt idx="2">
                  <c:v>Emerging Markets</c:v>
                </c:pt>
                <c:pt idx="3">
                  <c:v>Japan</c:v>
                </c:pt>
                <c:pt idx="4">
                  <c:v>United States</c:v>
                </c:pt>
                <c:pt idx="5">
                  <c:v>Global</c:v>
                </c:pt>
              </c:strCache>
            </c:strRef>
          </c:cat>
          <c:val>
            <c:numRef>
              <c:f>Sheet1!$B$10:$G$10</c:f>
              <c:numCache>
                <c:formatCode>0.00%</c:formatCode>
                <c:ptCount val="6"/>
                <c:pt idx="0">
                  <c:v>0.687163375224416</c:v>
                </c:pt>
                <c:pt idx="1">
                  <c:v>0.344969537296229</c:v>
                </c:pt>
                <c:pt idx="2">
                  <c:v>0.251061153906618</c:v>
                </c:pt>
                <c:pt idx="3">
                  <c:v>0.484126984126984</c:v>
                </c:pt>
                <c:pt idx="4">
                  <c:v>0.421967550862735</c:v>
                </c:pt>
                <c:pt idx="5">
                  <c:v>0.365056470933359</c:v>
                </c:pt>
              </c:numCache>
            </c:numRef>
          </c:val>
        </c:ser>
        <c:ser>
          <c:idx val="1"/>
          <c:order val="1"/>
          <c:tx>
            <c:strRef>
              <c:f>Sheet1!$A$11</c:f>
              <c:strCache>
                <c:ptCount val="1"/>
                <c:pt idx="0">
                  <c:v>FCFE&lt;0, Dividends</c:v>
                </c:pt>
              </c:strCache>
            </c:strRef>
          </c:tx>
          <c:invertIfNegative val="0"/>
          <c:cat>
            <c:strRef>
              <c:f>Sheet1!$B$9:$G$9</c:f>
              <c:strCache>
                <c:ptCount val="6"/>
                <c:pt idx="0">
                  <c:v>Australia, NZ and Canada</c:v>
                </c:pt>
                <c:pt idx="1">
                  <c:v>Developed Europe</c:v>
                </c:pt>
                <c:pt idx="2">
                  <c:v>Emerging Markets</c:v>
                </c:pt>
                <c:pt idx="3">
                  <c:v>Japan</c:v>
                </c:pt>
                <c:pt idx="4">
                  <c:v>United States</c:v>
                </c:pt>
                <c:pt idx="5">
                  <c:v>Global</c:v>
                </c:pt>
              </c:strCache>
            </c:strRef>
          </c:cat>
          <c:val>
            <c:numRef>
              <c:f>Sheet1!$B$11:$G$11</c:f>
              <c:numCache>
                <c:formatCode>0.00%</c:formatCode>
                <c:ptCount val="6"/>
                <c:pt idx="0">
                  <c:v>0.0774236983842011</c:v>
                </c:pt>
                <c:pt idx="1">
                  <c:v>0.165980569734892</c:v>
                </c:pt>
                <c:pt idx="2">
                  <c:v>0.238589320337473</c:v>
                </c:pt>
                <c:pt idx="3">
                  <c:v>0.0102040816326531</c:v>
                </c:pt>
                <c:pt idx="4">
                  <c:v>0.119237702807108</c:v>
                </c:pt>
                <c:pt idx="5">
                  <c:v>0.167897130005378</c:v>
                </c:pt>
              </c:numCache>
            </c:numRef>
          </c:val>
        </c:ser>
        <c:ser>
          <c:idx val="2"/>
          <c:order val="2"/>
          <c:tx>
            <c:strRef>
              <c:f>Sheet1!$A$12</c:f>
              <c:strCache>
                <c:ptCount val="1"/>
                <c:pt idx="0">
                  <c:v>FCFE&gt;0, FCFE&lt;Dividends</c:v>
                </c:pt>
              </c:strCache>
            </c:strRef>
          </c:tx>
          <c:invertIfNegative val="0"/>
          <c:cat>
            <c:strRef>
              <c:f>Sheet1!$B$9:$G$9</c:f>
              <c:strCache>
                <c:ptCount val="6"/>
                <c:pt idx="0">
                  <c:v>Australia, NZ and Canada</c:v>
                </c:pt>
                <c:pt idx="1">
                  <c:v>Developed Europe</c:v>
                </c:pt>
                <c:pt idx="2">
                  <c:v>Emerging Markets</c:v>
                </c:pt>
                <c:pt idx="3">
                  <c:v>Japan</c:v>
                </c:pt>
                <c:pt idx="4">
                  <c:v>United States</c:v>
                </c:pt>
                <c:pt idx="5">
                  <c:v>Global</c:v>
                </c:pt>
              </c:strCache>
            </c:strRef>
          </c:cat>
          <c:val>
            <c:numRef>
              <c:f>Sheet1!$B$12:$G$12</c:f>
              <c:numCache>
                <c:formatCode>0.00%</c:formatCode>
                <c:ptCount val="6"/>
                <c:pt idx="0">
                  <c:v>0.0345601436265709</c:v>
                </c:pt>
                <c:pt idx="1">
                  <c:v>0.0586201218508151</c:v>
                </c:pt>
                <c:pt idx="2">
                  <c:v>0.0486296703872557</c:v>
                </c:pt>
                <c:pt idx="3">
                  <c:v>0.00170068027210884</c:v>
                </c:pt>
                <c:pt idx="4">
                  <c:v>0.0261395827968066</c:v>
                </c:pt>
                <c:pt idx="5">
                  <c:v>0.0402630420965139</c:v>
                </c:pt>
              </c:numCache>
            </c:numRef>
          </c:val>
        </c:ser>
        <c:ser>
          <c:idx val="3"/>
          <c:order val="3"/>
          <c:tx>
            <c:strRef>
              <c:f>Sheet1!$A$13</c:f>
              <c:strCache>
                <c:ptCount val="1"/>
                <c:pt idx="0">
                  <c:v>FCFE&gt;0, No dividends</c:v>
                </c:pt>
              </c:strCache>
            </c:strRef>
          </c:tx>
          <c:invertIfNegative val="0"/>
          <c:cat>
            <c:strRef>
              <c:f>Sheet1!$B$9:$G$9</c:f>
              <c:strCache>
                <c:ptCount val="6"/>
                <c:pt idx="0">
                  <c:v>Australia, NZ and Canada</c:v>
                </c:pt>
                <c:pt idx="1">
                  <c:v>Developed Europe</c:v>
                </c:pt>
                <c:pt idx="2">
                  <c:v>Emerging Markets</c:v>
                </c:pt>
                <c:pt idx="3">
                  <c:v>Japan</c:v>
                </c:pt>
                <c:pt idx="4">
                  <c:v>United States</c:v>
                </c:pt>
                <c:pt idx="5">
                  <c:v>Global</c:v>
                </c:pt>
              </c:strCache>
            </c:strRef>
          </c:cat>
          <c:val>
            <c:numRef>
              <c:f>Sheet1!$B$13:$G$13</c:f>
              <c:numCache>
                <c:formatCode>0.00%</c:formatCode>
                <c:ptCount val="6"/>
                <c:pt idx="0">
                  <c:v>0.144748653500898</c:v>
                </c:pt>
                <c:pt idx="1">
                  <c:v>0.276634282891487</c:v>
                </c:pt>
                <c:pt idx="2">
                  <c:v>0.305297909133784</c:v>
                </c:pt>
                <c:pt idx="3">
                  <c:v>0.493197278911565</c:v>
                </c:pt>
                <c:pt idx="4">
                  <c:v>0.364408962142673</c:v>
                </c:pt>
                <c:pt idx="5">
                  <c:v>0.310981274140713</c:v>
                </c:pt>
              </c:numCache>
            </c:numRef>
          </c:val>
        </c:ser>
        <c:ser>
          <c:idx val="4"/>
          <c:order val="4"/>
          <c:tx>
            <c:strRef>
              <c:f>Sheet1!$A$14</c:f>
              <c:strCache>
                <c:ptCount val="1"/>
                <c:pt idx="0">
                  <c:v>FCFE&gt;0,FCFE&gt;Dividends</c:v>
                </c:pt>
              </c:strCache>
            </c:strRef>
          </c:tx>
          <c:invertIfNegative val="0"/>
          <c:cat>
            <c:strRef>
              <c:f>Sheet1!$B$9:$G$9</c:f>
              <c:strCache>
                <c:ptCount val="6"/>
                <c:pt idx="0">
                  <c:v>Australia, NZ and Canada</c:v>
                </c:pt>
                <c:pt idx="1">
                  <c:v>Developed Europe</c:v>
                </c:pt>
                <c:pt idx="2">
                  <c:v>Emerging Markets</c:v>
                </c:pt>
                <c:pt idx="3">
                  <c:v>Japan</c:v>
                </c:pt>
                <c:pt idx="4">
                  <c:v>United States</c:v>
                </c:pt>
                <c:pt idx="5">
                  <c:v>Global</c:v>
                </c:pt>
              </c:strCache>
            </c:strRef>
          </c:cat>
          <c:val>
            <c:numRef>
              <c:f>Sheet1!$B$14:$G$14</c:f>
              <c:numCache>
                <c:formatCode>0.00%</c:formatCode>
                <c:ptCount val="6"/>
                <c:pt idx="0">
                  <c:v>0.0561041292639138</c:v>
                </c:pt>
                <c:pt idx="1">
                  <c:v>0.153795488226577</c:v>
                </c:pt>
                <c:pt idx="2">
                  <c:v>0.156421946234869</c:v>
                </c:pt>
                <c:pt idx="3">
                  <c:v>0.0107709750566893</c:v>
                </c:pt>
                <c:pt idx="4">
                  <c:v>0.0682462013906773</c:v>
                </c:pt>
                <c:pt idx="5">
                  <c:v>0.115802082824036</c:v>
                </c:pt>
              </c:numCache>
            </c:numRef>
          </c:val>
        </c:ser>
        <c:dLbls>
          <c:showLegendKey val="0"/>
          <c:showVal val="0"/>
          <c:showCatName val="0"/>
          <c:showSerName val="0"/>
          <c:showPercent val="0"/>
          <c:showBubbleSize val="0"/>
        </c:dLbls>
        <c:gapWidth val="150"/>
        <c:shape val="box"/>
        <c:axId val="-2099134384"/>
        <c:axId val="-2099131424"/>
        <c:axId val="0"/>
      </c:bar3DChart>
      <c:catAx>
        <c:axId val="-2099134384"/>
        <c:scaling>
          <c:orientation val="minMax"/>
        </c:scaling>
        <c:delete val="0"/>
        <c:axPos val="b"/>
        <c:numFmt formatCode="General" sourceLinked="0"/>
        <c:majorTickMark val="out"/>
        <c:minorTickMark val="none"/>
        <c:tickLblPos val="nextTo"/>
        <c:crossAx val="-2099131424"/>
        <c:crosses val="autoZero"/>
        <c:auto val="1"/>
        <c:lblAlgn val="ctr"/>
        <c:lblOffset val="100"/>
        <c:noMultiLvlLbl val="0"/>
      </c:catAx>
      <c:valAx>
        <c:axId val="-2099131424"/>
        <c:scaling>
          <c:orientation val="minMax"/>
        </c:scaling>
        <c:delete val="0"/>
        <c:axPos val="l"/>
        <c:majorGridlines/>
        <c:numFmt formatCode="0.00%" sourceLinked="1"/>
        <c:majorTickMark val="out"/>
        <c:minorTickMark val="none"/>
        <c:tickLblPos val="nextTo"/>
        <c:crossAx val="-2099134384"/>
        <c:crosses val="autoZero"/>
        <c:crossBetween val="between"/>
      </c:valAx>
    </c:plotArea>
    <c:legend>
      <c:legendPos val="r"/>
      <c:overlay val="0"/>
    </c:legend>
    <c:plotVisOnly val="1"/>
    <c:dispBlanksAs val="gap"/>
    <c:showDLblsOverMax val="0"/>
  </c:chart>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26">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dk1">
            <a:lumMod val="75000"/>
            <a:lumOff val="25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dk1">
            <a:lumMod val="75000"/>
            <a:lumOff val="25000"/>
          </a:schemeClr>
        </a:solidFill>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09-12-09T14:59:16.530" idx="1">
    <p:pos x="10" y="10"/>
    <p:text/>
  </p:cm>
</p:cmLst>
</file>

<file path=ppt/drawings/_rels/drawing2.xml.rels><?xml version="1.0" encoding="UTF-8" standalone="yes"?>
<Relationships xmlns="http://schemas.openxmlformats.org/package/2006/relationships"><Relationship Id="rId1" Type="http://schemas.openxmlformats.org/officeDocument/2006/relationships/image" Target="../media/image113.png"/></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2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7.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8.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9.emf"/><Relationship Id="rId2" Type="http://schemas.openxmlformats.org/officeDocument/2006/relationships/image" Target="../media/image50.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51.emf"/><Relationship Id="rId2" Type="http://schemas.openxmlformats.org/officeDocument/2006/relationships/image" Target="../media/image52.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53.png"/><Relationship Id="rId2" Type="http://schemas.openxmlformats.org/officeDocument/2006/relationships/image" Target="../media/image54.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56.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7.emf"/><Relationship Id="rId2" Type="http://schemas.openxmlformats.org/officeDocument/2006/relationships/image" Target="../media/image58.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9.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60.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6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63.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64.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65.emf"/><Relationship Id="rId2" Type="http://schemas.openxmlformats.org/officeDocument/2006/relationships/image" Target="../media/image66.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67.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69.png"/></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70.png"/></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71.png"/></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83.png"/></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85.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86.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89.png"/></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90.png"/></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91.png"/></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92.png"/></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93.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94.png"/></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95.png"/></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96.png"/></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97.png"/><Relationship Id="rId2" Type="http://schemas.openxmlformats.org/officeDocument/2006/relationships/image" Target="../media/image98.png"/></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99.png"/></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00.png"/></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01.png"/></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02.png"/></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03.png"/></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10.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14.png"/></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15.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120.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89.png"/></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125.emf"/><Relationship Id="rId2" Type="http://schemas.openxmlformats.org/officeDocument/2006/relationships/image" Target="../media/image126.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127.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128.emf"/></Relationships>
</file>

<file path=ppt/drawings/drawing1.xml><?xml version="1.0" encoding="utf-8"?>
<c:userShapes xmlns:c="http://schemas.openxmlformats.org/drawingml/2006/chart">
  <cdr:relSizeAnchor xmlns:cdr="http://schemas.openxmlformats.org/drawingml/2006/chartDrawing">
    <cdr:from>
      <cdr:x>0.35075</cdr:x>
      <cdr:y>0.4495</cdr:y>
    </cdr:from>
    <cdr:to>
      <cdr:x>0.53785</cdr:x>
      <cdr:y>0.47797</cdr:y>
    </cdr:to>
    <cdr:sp macro="" textlink="">
      <cdr:nvSpPr>
        <cdr:cNvPr id="1025" name="Text Box 1"/>
        <cdr:cNvSpPr txBox="1">
          <a:spLocks xmlns:a="http://schemas.openxmlformats.org/drawingml/2006/main" noChangeArrowheads="1"/>
        </cdr:cNvSpPr>
      </cdr:nvSpPr>
      <cdr:spPr bwMode="auto">
        <a:xfrm xmlns:a="http://schemas.openxmlformats.org/drawingml/2006/main">
          <a:off x="3010263" y="2623852"/>
          <a:ext cx="1605796" cy="166199"/>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none" lIns="18288" tIns="18288" rIns="0" bIns="0" anchor="t" upright="1">
          <a:spAutoFit/>
        </a:bodyPr>
        <a:lstStyle xmlns:a="http://schemas.openxmlformats.org/drawingml/2006/main"/>
        <a:p xmlns:a="http://schemas.openxmlformats.org/drawingml/2006/main">
          <a:pPr algn="l" rtl="0">
            <a:defRPr sz="1000"/>
          </a:pPr>
          <a:r>
            <a:rPr lang="en-US" sz="960" b="0" i="0" strike="noStrike">
              <a:solidFill>
                <a:srgbClr val="000000"/>
              </a:solidFill>
              <a:latin typeface="Times"/>
              <a:ea typeface="Times"/>
              <a:cs typeface="Times"/>
            </a:rPr>
            <a:t>Internal Rate of Return=12.60%</a:t>
          </a:r>
        </a:p>
      </cdr:txBody>
    </cdr:sp>
  </cdr:relSizeAnchor>
  <cdr:relSizeAnchor xmlns:cdr="http://schemas.openxmlformats.org/drawingml/2006/chartDrawing">
    <cdr:from>
      <cdr:x>0.30779</cdr:x>
      <cdr:y>0.54203</cdr:y>
    </cdr:from>
    <cdr:to>
      <cdr:x>0.38879</cdr:x>
      <cdr:y>0.62128</cdr:y>
    </cdr:to>
    <cdr:sp macro="" textlink="">
      <cdr:nvSpPr>
        <cdr:cNvPr id="1026" name="Line 2"/>
        <cdr:cNvSpPr>
          <a:spLocks xmlns:a="http://schemas.openxmlformats.org/drawingml/2006/main" noChangeShapeType="1"/>
        </cdr:cNvSpPr>
      </cdr:nvSpPr>
      <cdr:spPr bwMode="auto">
        <a:xfrm xmlns:a="http://schemas.openxmlformats.org/drawingml/2006/main" flipH="1">
          <a:off x="2638563" y="3159673"/>
          <a:ext cx="694373" cy="461972"/>
        </a:xfrm>
        <a:prstGeom xmlns:a="http://schemas.openxmlformats.org/drawingml/2006/main" prst="line">
          <a:avLst/>
        </a:prstGeom>
        <a:noFill xmlns:a="http://schemas.openxmlformats.org/drawingml/2006/main"/>
        <a:ln xmlns:a="http://schemas.openxmlformats.org/drawingml/2006/main" w="9525">
          <a:solidFill>
            <a:srgbClr val="000000"/>
          </a:solidFill>
          <a:round/>
          <a:headEnd/>
          <a:tailEnd type="triangle" w="med" len="med"/>
        </a:ln>
      </cdr:spPr>
      <cdr:txBody>
        <a:bodyPr xmlns:a="http://schemas.openxmlformats.org/drawingml/2006/main"/>
        <a:lstStyle xmlns:a="http://schemas.openxmlformats.org/drawingml/2006/main"/>
        <a:p xmlns:a="http://schemas.openxmlformats.org/drawingml/2006/main">
          <a:endParaRPr lang="en-US"/>
        </a:p>
      </cdr:txBody>
    </cdr:sp>
  </cdr:relSizeAnchor>
</c:userShapes>
</file>

<file path=ppt/drawings/drawing2.xml><?xml version="1.0" encoding="utf-8"?>
<c:userShapes xmlns:c="http://schemas.openxmlformats.org/drawingml/2006/chart">
  <cdr:relSizeAnchor xmlns:cdr="http://schemas.openxmlformats.org/drawingml/2006/chartDrawing">
    <cdr:from>
      <cdr:x>0.38279</cdr:x>
      <cdr:y>0.10169</cdr:y>
    </cdr:from>
    <cdr:to>
      <cdr:x>0.79712</cdr:x>
      <cdr:y>0.40113</cdr:y>
    </cdr:to>
    <cdr:pic>
      <cdr:nvPicPr>
        <cdr:cNvPr id="2" name="Picture 1"/>
        <cdr:cNvPicPr>
          <a:picLocks xmlns:a="http://schemas.openxmlformats.org/drawingml/2006/main" noChangeAspect="1"/>
        </cdr:cNvPicPr>
      </cdr:nvPicPr>
      <cdr:blipFill>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a:stretch xmlns:a="http://schemas.openxmlformats.org/drawingml/2006/main">
          <a:fillRect/>
        </a:stretch>
      </cdr:blipFill>
      <cdr:spPr bwMode="auto">
        <a:xfrm xmlns:a="http://schemas.openxmlformats.org/drawingml/2006/main">
          <a:off x="3121025" y="457200"/>
          <a:ext cx="3378200" cy="1346200"/>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312195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077969606"/>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4.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7.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8.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9.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0.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2.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3.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5.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7.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8.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2.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3.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4.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5.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6.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7.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8.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9.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0.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2.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3.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4.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5.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6.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7.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8.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9.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0.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2.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3.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4.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5.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6.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7.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8.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9.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0.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1.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2.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3.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4.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5.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6.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7.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8.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9.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0.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1.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2.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3.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4.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5.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6.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7.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8.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9.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0.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1.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2.xml"/></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3.xml"/></Relationships>
</file>

<file path=ppt/notesSlides/_rels/notesSlide1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4.xml"/></Relationships>
</file>

<file path=ppt/notesSlides/_rels/notesSlide1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5.xml"/></Relationships>
</file>

<file path=ppt/notesSlides/_rels/notesSlide1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6.xml"/></Relationships>
</file>

<file path=ppt/notesSlides/_rels/notesSlide1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7.xml"/></Relationships>
</file>

<file path=ppt/notesSlides/_rels/notesSlide1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8.xml"/></Relationships>
</file>

<file path=ppt/notesSlides/_rels/notesSlide1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9.xml"/></Relationships>
</file>

<file path=ppt/notesSlides/_rels/notesSlide1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0.xml"/></Relationships>
</file>

<file path=ppt/notesSlides/_rels/notesSlide1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1.xml"/></Relationships>
</file>

<file path=ppt/notesSlides/_rels/notesSlide1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2.xml"/></Relationships>
</file>

<file path=ppt/notesSlides/_rels/notesSlide1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3.xml"/></Relationships>
</file>

<file path=ppt/notesSlides/_rels/notesSlide1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4.xml"/></Relationships>
</file>

<file path=ppt/notesSlides/_rels/notesSlide1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5.xml"/></Relationships>
</file>

<file path=ppt/notesSlides/_rels/notesSlide1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6.xml"/></Relationships>
</file>

<file path=ppt/notesSlides/_rels/notesSlide1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7.xml"/></Relationships>
</file>

<file path=ppt/notesSlides/_rels/notesSlide1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8.xml"/></Relationships>
</file>

<file path=ppt/notesSlides/_rels/notesSlide1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9.xml"/></Relationships>
</file>

<file path=ppt/notesSlides/_rels/notesSlide2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0.xml"/></Relationships>
</file>

<file path=ppt/notesSlides/_rels/notesSlide2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1.xml"/></Relationships>
</file>

<file path=ppt/notesSlides/_rels/notesSlide2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2.xml"/></Relationships>
</file>

<file path=ppt/notesSlides/_rels/notesSlide2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3.xml"/></Relationships>
</file>

<file path=ppt/notesSlides/_rels/notesSlide2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4.xml"/></Relationships>
</file>

<file path=ppt/notesSlides/_rels/notesSlide2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5.xml"/></Relationships>
</file>

<file path=ppt/notesSlides/_rels/notesSlide2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6.xml"/></Relationships>
</file>

<file path=ppt/notesSlides/_rels/notesSlide2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7.xml"/></Relationships>
</file>

<file path=ppt/notesSlides/_rels/notesSlide2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8.xml"/></Relationships>
</file>

<file path=ppt/notesSlides/_rels/notesSlide2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9.xml"/></Relationships>
</file>

<file path=ppt/notesSlides/_rels/notesSlide2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0.xml"/></Relationships>
</file>

<file path=ppt/notesSlides/_rels/notesSlide2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1.xml"/></Relationships>
</file>

<file path=ppt/notesSlides/_rels/notesSlide2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2.xml"/></Relationships>
</file>

<file path=ppt/notesSlides/_rels/notesSlide2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3.xml"/></Relationships>
</file>

<file path=ppt/notesSlides/_rels/notesSlide2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4.xml"/></Relationships>
</file>

<file path=ppt/notesSlides/_rels/notesSlide2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5.xml"/></Relationships>
</file>

<file path=ppt/notesSlides/_rels/notesSlide2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6.xml"/></Relationships>
</file>

<file path=ppt/notesSlides/_rels/notesSlide2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7.xml"/></Relationships>
</file>

<file path=ppt/notesSlides/_rels/notesSlide2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8.xml"/></Relationships>
</file>

<file path=ppt/notesSlides/_rels/notesSlide2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9.xml"/></Relationships>
</file>

<file path=ppt/notesSlides/_rels/notesSlide2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0.xml"/></Relationships>
</file>

<file path=ppt/notesSlides/_rels/notesSlide2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1.xml"/></Relationships>
</file>

<file path=ppt/notesSlides/_rels/notesSlide2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2.xml"/></Relationships>
</file>

<file path=ppt/notesSlides/_rels/notesSlide2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3.xml"/></Relationships>
</file>

<file path=ppt/notesSlides/_rels/notesSlide2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4.xml"/></Relationships>
</file>

<file path=ppt/notesSlides/_rels/notesSlide2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5.xml"/></Relationships>
</file>

<file path=ppt/notesSlides/_rels/notesSlide2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6.xml"/></Relationships>
</file>

<file path=ppt/notesSlides/_rels/notesSlide2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7.xml"/></Relationships>
</file>

<file path=ppt/notesSlides/_rels/notesSlide2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8.xml"/></Relationships>
</file>

<file path=ppt/notesSlides/_rels/notesSlide2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9.xml"/></Relationships>
</file>

<file path=ppt/notesSlides/_rels/notesSlide2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0.xml"/></Relationships>
</file>

<file path=ppt/notesSlides/_rels/notesSlide2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2.xml"/></Relationships>
</file>

<file path=ppt/notesSlides/_rels/notesSlide2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3.xml"/></Relationships>
</file>

<file path=ppt/notesSlides/_rels/notesSlide2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4.xml"/></Relationships>
</file>

<file path=ppt/notesSlides/_rels/notesSlide2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5.xml"/></Relationships>
</file>

<file path=ppt/notesSlides/_rels/notesSlide2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6.xml"/></Relationships>
</file>

<file path=ppt/notesSlides/_rels/notesSlide2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7.xml"/></Relationships>
</file>

<file path=ppt/notesSlides/_rels/notesSlide2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8.xml"/></Relationships>
</file>

<file path=ppt/notesSlides/_rels/notesSlide2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9.xml"/></Relationships>
</file>

<file path=ppt/notesSlides/_rels/notesSlide2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0.xml"/></Relationships>
</file>

<file path=ppt/notesSlides/_rels/notesSlide2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1.xml"/></Relationships>
</file>

<file path=ppt/notesSlides/_rels/notesSlide2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2.xml"/></Relationships>
</file>

<file path=ppt/notesSlides/_rels/notesSlide2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3.xml"/></Relationships>
</file>

<file path=ppt/notesSlides/_rels/notesSlide2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4.xml"/></Relationships>
</file>

<file path=ppt/notesSlides/_rels/notesSlide2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5.xml"/></Relationships>
</file>

<file path=ppt/notesSlides/_rels/notesSlide2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6.xml"/></Relationships>
</file>

<file path=ppt/notesSlides/_rels/notesSlide2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7.xml"/></Relationships>
</file>

<file path=ppt/notesSlides/_rels/notesSlide2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8.xml"/></Relationships>
</file>

<file path=ppt/notesSlides/_rels/notesSlide2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extLst>
      <p:ext uri="{BB962C8B-B14F-4D97-AF65-F5344CB8AC3E}">
        <p14:creationId xmlns:p14="http://schemas.microsoft.com/office/powerpoint/2010/main" val="1414763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a:xfrm>
            <a:off x="1150938" y="692150"/>
            <a:ext cx="4556125" cy="3416300"/>
          </a:xfrm>
          <a:ln/>
        </p:spPr>
      </p:sp>
      <p:sp>
        <p:nvSpPr>
          <p:cNvPr id="19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Every decision is a corporate finance decision. Thus, marketing, accounting, operations and strategy can all be viewed as subsets of corporate finance (self serving, right?)</a:t>
            </a:r>
          </a:p>
          <a:p>
            <a:endParaRPr lang="en-US" altLang="en-US">
              <a:latin typeface="Times" charset="0"/>
              <a:ea typeface="ＭＳ Ｐゴシック" charset="-128"/>
            </a:endParaRPr>
          </a:p>
        </p:txBody>
      </p:sp>
    </p:spTree>
    <p:extLst>
      <p:ext uri="{BB962C8B-B14F-4D97-AF65-F5344CB8AC3E}">
        <p14:creationId xmlns:p14="http://schemas.microsoft.com/office/powerpoint/2010/main" val="983725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xfrm>
            <a:off x="1150938" y="692150"/>
            <a:ext cx="4556125" cy="3416300"/>
          </a:xfrm>
          <a:ln/>
        </p:spPr>
      </p:sp>
      <p:sp>
        <p:nvSpPr>
          <p:cNvPr id="21506" name="Rectangle 3"/>
          <p:cNvSpPr>
            <a:spLocks noGrp="1" noChangeArrowheads="1"/>
          </p:cNvSpPr>
          <p:nvPr>
            <p:ph type="body" idx="1"/>
          </p:nvPr>
        </p:nvSpPr>
        <p:spPr>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Before we embark on the corporate missions, let’s start by changing your mindset, especially if accounting is fresh in your mind. This is an accounting balance sheet and it is worth noting what it is, and what it is not. It is backward looking and done right, it is a recording of what you have done as business. It is constrained by the accounting mindset which is conservative, risk averse and grounded in accounting history. Accounting was designed for the old economy, for the manufacturing firm that bought land, built a factory and produced tangible goods and it is stretched to breaking point by the new economy, not just technology firms but service firms.</a:t>
            </a:r>
          </a:p>
          <a:p>
            <a:r>
              <a:rPr lang="en-US" altLang="en-US">
                <a:latin typeface="Times" charset="0"/>
                <a:ea typeface="ＭＳ Ｐゴシック" charset="-128"/>
              </a:rPr>
              <a:t>Assets are categorized by how long they last and how tangible they are and liabilities reflect original capital raised. While fair value accounting is trying to change this, it is a hopeless venture, since accounting cannot abandon its moorings. It is like a person strapping on wings, while having lead boots.</a:t>
            </a:r>
          </a:p>
          <a:p>
            <a:endParaRPr lang="en-US" altLang="en-US">
              <a:latin typeface="Times" charset="0"/>
              <a:ea typeface="ＭＳ Ｐゴシック" charset="-128"/>
            </a:endParaRPr>
          </a:p>
          <a:p>
            <a:r>
              <a:rPr lang="en-US" altLang="en-US">
                <a:latin typeface="Times" charset="0"/>
                <a:ea typeface="ＭＳ Ｐゴシック" charset="-128"/>
              </a:rPr>
              <a:t>Three general propositions about accounting mindsets:</a:t>
            </a:r>
          </a:p>
          <a:p>
            <a:pPr>
              <a:buFontTx/>
              <a:buAutoNum type="arabicPeriod"/>
            </a:pPr>
            <a:r>
              <a:rPr lang="en-US" altLang="en-US">
                <a:latin typeface="Times" charset="0"/>
                <a:ea typeface="ＭＳ Ｐゴシック" charset="-128"/>
              </a:rPr>
              <a:t>They are backward looking. Accountants are historians, not soothsayers.</a:t>
            </a:r>
          </a:p>
          <a:p>
            <a:pPr>
              <a:buFontTx/>
              <a:buAutoNum type="arabicPeriod"/>
            </a:pPr>
            <a:r>
              <a:rPr lang="en-US" altLang="en-US">
                <a:latin typeface="Times" charset="0"/>
                <a:ea typeface="ＭＳ Ｐゴシック" charset="-128"/>
              </a:rPr>
              <a:t>They are rule-bound.</a:t>
            </a:r>
          </a:p>
          <a:p>
            <a:pPr>
              <a:buFontTx/>
              <a:buAutoNum type="arabicPeriod"/>
            </a:pPr>
            <a:r>
              <a:rPr lang="en-US" altLang="en-US">
                <a:latin typeface="Times" charset="0"/>
                <a:ea typeface="ＭＳ Ｐゴシック" charset="-128"/>
              </a:rPr>
              <a:t>The rules are not internally consistent and reflect an old-world economy. Looking at accounting rule making, you are reminded of an old car, held together with spare parts and makeshift fixes.</a:t>
            </a:r>
          </a:p>
        </p:txBody>
      </p:sp>
    </p:spTree>
    <p:extLst>
      <p:ext uri="{BB962C8B-B14F-4D97-AF65-F5344CB8AC3E}">
        <p14:creationId xmlns:p14="http://schemas.microsoft.com/office/powerpoint/2010/main" val="29391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ChangeArrowheads="1" noTextEdit="1"/>
          </p:cNvSpPr>
          <p:nvPr>
            <p:ph type="sldImg"/>
          </p:nvPr>
        </p:nvSpPr>
        <p:spPr>
          <a:xfrm>
            <a:off x="1150938" y="692150"/>
            <a:ext cx="4556125" cy="3416300"/>
          </a:xfrm>
          <a:ln/>
        </p:spPr>
      </p:sp>
      <p:sp>
        <p:nvSpPr>
          <p:cNvPr id="32770" name="Rectangle 3"/>
          <p:cNvSpPr>
            <a:spLocks noGrp="1" noChangeArrowheads="1"/>
          </p:cNvSpPr>
          <p:nvPr>
            <p:ph type="body" idx="1"/>
          </p:nvPr>
        </p:nvSpPr>
        <p:spPr>
          <a:ln w="9525"/>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defRPr/>
            </a:pPr>
            <a:r>
              <a:rPr lang="en-US" dirty="0" smtClean="0">
                <a:latin typeface="Times" charset="0"/>
                <a:ea typeface="ＭＳ Ｐゴシック" charset="0"/>
                <a:cs typeface="ＭＳ Ｐゴシック" charset="0"/>
              </a:rPr>
              <a:t>The financial perspective: </a:t>
            </a:r>
          </a:p>
          <a:p>
            <a:pPr marL="228600" indent="-228600">
              <a:buFontTx/>
              <a:buAutoNum type="arabicParenBoth"/>
              <a:defRPr/>
            </a:pPr>
            <a:r>
              <a:rPr lang="en-US" dirty="0" smtClean="0">
                <a:latin typeface="Times" charset="0"/>
                <a:ea typeface="ＭＳ Ｐゴシック" charset="0"/>
                <a:cs typeface="ＭＳ Ｐゴシック" charset="0"/>
              </a:rPr>
              <a:t>The past is irrelevant and only the future matters.</a:t>
            </a:r>
          </a:p>
          <a:p>
            <a:pPr marL="228600" indent="-228600">
              <a:buFontTx/>
              <a:buAutoNum type="arabicParenBoth"/>
              <a:defRPr/>
            </a:pPr>
            <a:r>
              <a:rPr lang="en-US" dirty="0" smtClean="0">
                <a:latin typeface="Times" charset="0"/>
                <a:ea typeface="ＭＳ Ｐゴシック" charset="0"/>
                <a:cs typeface="ＭＳ Ｐゴシック" charset="0"/>
              </a:rPr>
              <a:t>The value of an asset is determined by its capacity to generate cash flows in the future. It does not matter whether an asset is tangible or not. It does matter whether it exists right now (assets in place) or will be created in the future (growth assets)</a:t>
            </a:r>
          </a:p>
          <a:p>
            <a:pPr marL="228600" indent="-228600">
              <a:buFontTx/>
              <a:buAutoNum type="arabicParenBoth"/>
              <a:defRPr/>
            </a:pPr>
            <a:r>
              <a:rPr lang="en-US" dirty="0" smtClean="0">
                <a:latin typeface="Times" charset="0"/>
                <a:ea typeface="ＭＳ Ｐゴシック" charset="0"/>
                <a:cs typeface="ＭＳ Ｐゴシック" charset="0"/>
              </a:rPr>
              <a:t>There are two ways you can fund a business. You can borrow the money (debt) or use your own money (equity).</a:t>
            </a:r>
            <a:endParaRPr lang="en-US" dirty="0">
              <a:latin typeface="Times" charset="0"/>
              <a:ea typeface="ＭＳ Ｐゴシック" charset="0"/>
              <a:cs typeface="ＭＳ Ｐゴシック" charset="0"/>
            </a:endParaRPr>
          </a:p>
        </p:txBody>
      </p:sp>
    </p:spTree>
    <p:extLst>
      <p:ext uri="{BB962C8B-B14F-4D97-AF65-F5344CB8AC3E}">
        <p14:creationId xmlns:p14="http://schemas.microsoft.com/office/powerpoint/2010/main" val="62373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xfrm>
            <a:off x="1150938" y="692150"/>
            <a:ext cx="4556125" cy="3416300"/>
          </a:xfrm>
          <a:ln/>
        </p:spPr>
      </p:sp>
      <p:sp>
        <p:nvSpPr>
          <p:cNvPr id="256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big picture that will animate how we approach corporate finance. We will use it to anchor the class, introducing each topic by noting its presence in the big picture. Ultimately, everything we do in corporate finance has to be somewhere in the picture.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7527163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a:xfrm>
            <a:off x="1150938" y="692150"/>
            <a:ext cx="4556125" cy="3416300"/>
          </a:xfrm>
          <a:ln/>
        </p:spPr>
      </p:sp>
      <p:sp>
        <p:nvSpPr>
          <p:cNvPr id="27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Do you need a course in corporate finance to run a firm wisely? Obviously not, since shrewd business people through the ages have built up great businesses, without the benefits of corporate financial theory. They have been able to do so because the first principles of corporate finance are common sense ones: try to find the cheapest way to raise financing, make sure that you invest your funds in assets that earn you more than it costs you to raise them and take funds out of the business, if you cannot find these investments. Theories and models are often provided as justifications for actions that violate common sense. It is usually theories and models that are at fault, not common sense. </a:t>
            </a:r>
          </a:p>
        </p:txBody>
      </p:sp>
    </p:spTree>
    <p:extLst>
      <p:ext uri="{BB962C8B-B14F-4D97-AF65-F5344CB8AC3E}">
        <p14:creationId xmlns:p14="http://schemas.microsoft.com/office/powerpoint/2010/main" val="8700547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a:xfrm>
            <a:off x="1150938" y="692150"/>
            <a:ext cx="4556125" cy="3416300"/>
          </a:xfrm>
          <a:ln/>
        </p:spPr>
      </p:sp>
      <p:sp>
        <p:nvSpPr>
          <p:cNvPr id="296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presences of a singular objective – maximizing firm value – allows corporate finance to be able to hone in on best practices and focused models. To the extent that you agree with this objective, corporate finance makes complete sense. To the extent that you do not, nothing makes sense. That is why we will spend two sessions focusing on why we choose the objective and considering alternative objectives (and why we reject them).</a:t>
            </a:r>
          </a:p>
        </p:txBody>
      </p:sp>
    </p:spTree>
    <p:extLst>
      <p:ext uri="{BB962C8B-B14F-4D97-AF65-F5344CB8AC3E}">
        <p14:creationId xmlns:p14="http://schemas.microsoft.com/office/powerpoint/2010/main" val="7942325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a:xfrm>
            <a:off x="1150938" y="692150"/>
            <a:ext cx="4556125" cy="3416300"/>
          </a:xfrm>
          <a:ln/>
        </p:spPr>
      </p:sp>
      <p:sp>
        <p:nvSpPr>
          <p:cNvPr id="31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Drawing a contrast between the two companies:</a:t>
            </a:r>
          </a:p>
          <a:p>
            <a:r>
              <a:rPr lang="en-US" altLang="en-US">
                <a:latin typeface="Times" charset="0"/>
                <a:ea typeface="ＭＳ Ｐゴシック" charset="-128"/>
              </a:rPr>
              <a:t>Con Ed, a regulated utility, is a mature company with most of its value derived from investments that it has made in the past. Linkedin derives most of its value from expectations about what it will do in the future.</a:t>
            </a:r>
          </a:p>
          <a:p>
            <a:r>
              <a:rPr lang="en-US" altLang="en-US">
                <a:latin typeface="Times" charset="0"/>
                <a:ea typeface="ＭＳ Ｐゴシック" charset="-128"/>
              </a:rPr>
              <a:t>A very simple way to assess how firms should approach financing and dividend decisions in corporate finance is to look at where they derive value. Con Ed, as a mature company with significant assets in place and large cash flows from these assets, has relatively little need for new investments (since growth is limited) and can afford to both borrow more money and pay larger dividends. Linkedin has relatively little earnings capacity and high investment needs (to fund its growth). It cannot afford to borrow money (you cannot pay interest expenses with expectations) or pay dividends.</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549462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a:xfrm>
            <a:off x="1150938" y="692150"/>
            <a:ext cx="4556125" cy="3416300"/>
          </a:xfrm>
          <a:ln/>
        </p:spPr>
      </p:sp>
      <p:sp>
        <p:nvSpPr>
          <p:cNvPr id="33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first principles of corporate finance apply for all companies, small and large, public and private, developed market and emerging market. The estimation issues may vary and we may face greater uncertainty in some cases than others, but the first principles will be identical.</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6499824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a:xfrm>
            <a:off x="1150938" y="692150"/>
            <a:ext cx="4556125" cy="3416300"/>
          </a:xfrm>
          <a:ln/>
        </p:spPr>
      </p:sp>
      <p:sp>
        <p:nvSpPr>
          <p:cNvPr id="35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Examples of Steady Safe, the Indonesian taxicab company. Needed to expand and had to borrow money (why.. Because it valued control) and went to Peregrine, one of Asia’s leading investment banks at the time. Was advised to borrow money in US dollars (because it was cheaper to do so.. Another first principle violated) and went bankrupt when the rupiah was devalued. </a:t>
            </a:r>
          </a:p>
          <a:p>
            <a:endParaRPr lang="en-US" altLang="en-US">
              <a:latin typeface="Times" charset="0"/>
              <a:ea typeface="ＭＳ Ｐゴシック" charset="-128"/>
            </a:endParaRPr>
          </a:p>
          <a:p>
            <a:r>
              <a:rPr lang="en-US" altLang="en-US">
                <a:latin typeface="Times" charset="0"/>
                <a:ea typeface="ＭＳ Ｐゴシック" charset="-128"/>
              </a:rPr>
              <a:t>You can take your pick of bubbles. Here are a few:</a:t>
            </a:r>
          </a:p>
          <a:p>
            <a:pPr>
              <a:buFontTx/>
              <a:buAutoNum type="arabicPeriod"/>
            </a:pPr>
            <a:r>
              <a:rPr lang="en-US" altLang="en-US">
                <a:latin typeface="Times" charset="0"/>
                <a:ea typeface="ＭＳ Ｐゴシック" charset="-128"/>
              </a:rPr>
              <a:t>Sub-prime crisis: At its core, the sub-prime crisis emanated from the fact that banks/bondholders lent money (or bought bonds) to entities with high credit risk and assumed that these entities would not default (because their models told them so). Reality proved otherwise.</a:t>
            </a:r>
          </a:p>
          <a:p>
            <a:pPr>
              <a:buFontTx/>
              <a:buAutoNum type="arabicPeriod"/>
            </a:pPr>
            <a:r>
              <a:rPr lang="en-US" altLang="en-US">
                <a:latin typeface="Times" charset="0"/>
                <a:ea typeface="ＭＳ Ｐゴシック" charset="-128"/>
              </a:rPr>
              <a:t>Dot com bubble: We were told that internet companies in the late 1990s did not really have to worry about investing their money in good investments. The sector had so much promise (we were again told) that all investments would ultimately pay off, thus justifying the huge martket values of these firms.</a:t>
            </a:r>
          </a:p>
          <a:p>
            <a:pPr>
              <a:buFontTx/>
              <a:buAutoNum type="arabicPeriod"/>
            </a:pPr>
            <a:endParaRPr lang="en-US" altLang="en-US">
              <a:latin typeface="Times" charset="0"/>
              <a:ea typeface="ＭＳ Ｐゴシック" charset="-128"/>
            </a:endParaRPr>
          </a:p>
        </p:txBody>
      </p:sp>
    </p:spTree>
    <p:extLst>
      <p:ext uri="{BB962C8B-B14F-4D97-AF65-F5344CB8AC3E}">
        <p14:creationId xmlns:p14="http://schemas.microsoft.com/office/powerpoint/2010/main" val="7987034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a:xfrm>
            <a:off x="1150938" y="692150"/>
            <a:ext cx="4556125" cy="3416300"/>
          </a:xfrm>
          <a:ln/>
        </p:spPr>
      </p:sp>
      <p:sp>
        <p:nvSpPr>
          <p:cNvPr id="37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companies form lab experiments that will run through the entire class. They represent a spectrum, from small to large, developed to emerging and across sectors and by using them to apply concepts, we will see both how much they share in common and how to deal with differences.</a:t>
            </a:r>
          </a:p>
        </p:txBody>
      </p:sp>
    </p:spTree>
    <p:extLst>
      <p:ext uri="{BB962C8B-B14F-4D97-AF65-F5344CB8AC3E}">
        <p14:creationId xmlns:p14="http://schemas.microsoft.com/office/powerpoint/2010/main" val="20359055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buFontTx/>
              <a:buAutoNum type="arabicPeriod"/>
            </a:pPr>
            <a:r>
              <a:rPr lang="en-US" altLang="en-US">
                <a:latin typeface="Times" charset="0"/>
                <a:ea typeface="ＭＳ Ｐゴシック" charset="-128"/>
              </a:rPr>
              <a:t>Maximizing the value of the business is the most general objective function. </a:t>
            </a:r>
          </a:p>
          <a:p>
            <a:pPr marL="228600" indent="-228600">
              <a:buFontTx/>
              <a:buAutoNum type="arabicPeriod"/>
            </a:pPr>
            <a:r>
              <a:rPr lang="en-US" altLang="en-US">
                <a:latin typeface="Times" charset="0"/>
                <a:ea typeface="ＭＳ Ｐゴシック" charset="-128"/>
              </a:rPr>
              <a:t>Managers answer to stockholders. Consequently, the objective gets narrowed down to </a:t>
            </a:r>
            <a:r>
              <a:rPr lang="ja-JP" altLang="en-US">
                <a:latin typeface="Times" charset="0"/>
                <a:ea typeface="ＭＳ Ｐゴシック" charset="-128"/>
              </a:rPr>
              <a:t>“</a:t>
            </a:r>
            <a:r>
              <a:rPr lang="en-US" altLang="ja-JP">
                <a:latin typeface="Times" charset="0"/>
                <a:ea typeface="ＭＳ Ｐゴシック" charset="-128"/>
              </a:rPr>
              <a:t>maximizing equity value</a:t>
            </a:r>
            <a:r>
              <a:rPr lang="ja-JP" altLang="en-US">
                <a:latin typeface="Times" charset="0"/>
                <a:ea typeface="ＭＳ Ｐゴシック" charset="-128"/>
              </a:rPr>
              <a:t>”</a:t>
            </a:r>
            <a:r>
              <a:rPr lang="en-US" altLang="ja-JP">
                <a:latin typeface="Times" charset="0"/>
                <a:ea typeface="ＭＳ Ｐゴシック" charset="-128"/>
              </a:rPr>
              <a:t>. (Implicit assumption: Bondholders/ Banks can protect themselves by writing in covenants and setting interest rates).</a:t>
            </a:r>
          </a:p>
          <a:p>
            <a:pPr marL="228600" indent="-228600">
              <a:buFontTx/>
              <a:buAutoNum type="arabicPeriod"/>
            </a:pPr>
            <a:r>
              <a:rPr lang="en-US" altLang="en-US">
                <a:latin typeface="Times" charset="0"/>
                <a:ea typeface="ＭＳ Ｐゴシック" charset="-128"/>
              </a:rPr>
              <a:t>It is tough to assess equity value objectively. It would be nice to have a </a:t>
            </a:r>
            <a:r>
              <a:rPr lang="ja-JP" altLang="en-US">
                <a:latin typeface="Times" charset="0"/>
                <a:ea typeface="ＭＳ Ｐゴシック" charset="-128"/>
              </a:rPr>
              <a:t>“</a:t>
            </a:r>
            <a:r>
              <a:rPr lang="en-US" altLang="ja-JP">
                <a:latin typeface="Times" charset="0"/>
                <a:ea typeface="ＭＳ Ｐゴシック" charset="-128"/>
              </a:rPr>
              <a:t>third party</a:t>
            </a:r>
            <a:r>
              <a:rPr lang="ja-JP" altLang="en-US">
                <a:latin typeface="Times" charset="0"/>
                <a:ea typeface="ＭＳ Ｐゴシック" charset="-128"/>
              </a:rPr>
              <a:t>”</a:t>
            </a:r>
            <a:r>
              <a:rPr lang="en-US" altLang="ja-JP">
                <a:latin typeface="Times" charset="0"/>
                <a:ea typeface="ＭＳ Ｐゴシック" charset="-128"/>
              </a:rPr>
              <a:t> estimate that is objective. For publicly traded firms, the market (in spite of all its limitations) provides such an estimate. (Implicit assumption: Markets are rational and reasonably efficient).</a:t>
            </a:r>
            <a:endParaRPr lang="en-US" altLang="en-US">
              <a:latin typeface="Times" charset="0"/>
              <a:ea typeface="ＭＳ Ｐゴシック" charset="-128"/>
            </a:endParaRPr>
          </a:p>
        </p:txBody>
      </p:sp>
      <p:sp>
        <p:nvSpPr>
          <p:cNvPr id="39938"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16071774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ChangeArrowheads="1" noTextEdit="1"/>
          </p:cNvSpPr>
          <p:nvPr>
            <p:ph type="sldImg"/>
          </p:nvPr>
        </p:nvSpPr>
        <p:spPr>
          <a:xfrm>
            <a:off x="1150938" y="692150"/>
            <a:ext cx="4556125" cy="3416300"/>
          </a:xfrm>
          <a:ln/>
        </p:spPr>
      </p:sp>
      <p:sp>
        <p:nvSpPr>
          <p:cNvPr id="419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utopian world. None of the assumptions are really defensible as written, and skepticism is clearly justified:</a:t>
            </a:r>
          </a:p>
          <a:p>
            <a:r>
              <a:rPr lang="en-US" altLang="en-US">
                <a:latin typeface="Times" charset="0"/>
                <a:ea typeface="ＭＳ Ｐゴシック" charset="-128"/>
              </a:rPr>
              <a:t>Why do we need these assumptions?</a:t>
            </a:r>
          </a:p>
          <a:p>
            <a:pPr lvl="1">
              <a:buFontTx/>
              <a:buChar char="•"/>
            </a:pPr>
            <a:r>
              <a:rPr lang="en-US" altLang="en-US">
                <a:latin typeface="Times" charset="0"/>
                <a:ea typeface="ＭＳ Ｐゴシック" charset="-128"/>
              </a:rPr>
              <a:t>Since, in many large firms, there is a separation of ownership from management, managers have to be fearful of losing their jobs and go out and maximize stockholder wealth. If they do not have this fear, they will focus on their own interests.</a:t>
            </a:r>
          </a:p>
          <a:p>
            <a:pPr lvl="1">
              <a:buFontTx/>
              <a:buChar char="•"/>
            </a:pPr>
            <a:r>
              <a:rPr lang="en-US" altLang="en-US">
                <a:latin typeface="Times" charset="0"/>
                <a:ea typeface="ＭＳ Ｐゴシック" charset="-128"/>
              </a:rPr>
              <a:t>If bondholders are not protected, stockholders can steal from them and make themselves better off, even as they make the firm less valuable.</a:t>
            </a:r>
          </a:p>
          <a:p>
            <a:pPr lvl="1">
              <a:buFontTx/>
              <a:buChar char="•"/>
            </a:pPr>
            <a:r>
              <a:rPr lang="en-US" altLang="en-US">
                <a:latin typeface="Times" charset="0"/>
                <a:ea typeface="ＭＳ Ｐゴシック" charset="-128"/>
              </a:rPr>
              <a:t>If markets are not efficient, maximizing stock prices may not have anything to do with maximizing stockholder wealth or firm value.</a:t>
            </a:r>
          </a:p>
          <a:p>
            <a:pPr lvl="1">
              <a:buFontTx/>
              <a:buChar char="•"/>
            </a:pPr>
            <a:r>
              <a:rPr lang="en-US" altLang="en-US">
                <a:latin typeface="Times" charset="0"/>
                <a:ea typeface="ＭＳ Ｐゴシック" charset="-128"/>
              </a:rPr>
              <a:t>If substantial social costs are created, maximizing stock prices may create large side costs for society (of which stockholders are members).</a:t>
            </a:r>
          </a:p>
          <a:p>
            <a:r>
              <a:rPr lang="en-US" altLang="en-US">
                <a:latin typeface="Times" charset="0"/>
                <a:ea typeface="ＭＳ Ｐゴシック" charset="-128"/>
              </a:rPr>
              <a:t>Note that corporate finance, done right, is not about stealing from other groups (bondholders, other stockholders or society)  but about making the firm more productive and valuable.</a:t>
            </a:r>
          </a:p>
        </p:txBody>
      </p:sp>
    </p:spTree>
    <p:extLst>
      <p:ext uri="{BB962C8B-B14F-4D97-AF65-F5344CB8AC3E}">
        <p14:creationId xmlns:p14="http://schemas.microsoft.com/office/powerpoint/2010/main" val="7814179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a:xfrm>
            <a:off x="1150938" y="692150"/>
            <a:ext cx="4556125" cy="3416300"/>
          </a:xfrm>
          <a:ln/>
        </p:spPr>
      </p:sp>
      <p:sp>
        <p:nvSpPr>
          <p:cNvPr id="440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my worst case scenario:</a:t>
            </a:r>
          </a:p>
          <a:p>
            <a:pPr lvl="1">
              <a:buFontTx/>
              <a:buChar char="•"/>
            </a:pPr>
            <a:r>
              <a:rPr lang="en-US" altLang="en-US">
                <a:latin typeface="Times" charset="0"/>
                <a:ea typeface="ＭＳ Ｐゴシック" charset="-128"/>
              </a:rPr>
              <a:t>Stockholders have little or no control over managers. Managers, consequently, put their interests above stockholder interests.</a:t>
            </a:r>
          </a:p>
          <a:p>
            <a:pPr lvl="1">
              <a:buFontTx/>
              <a:buChar char="•"/>
            </a:pPr>
            <a:r>
              <a:rPr lang="en-US" altLang="en-US">
                <a:latin typeface="Times" charset="0"/>
                <a:ea typeface="ＭＳ Ｐゴシック" charset="-128"/>
              </a:rPr>
              <a:t>Bondholders who do not protect themselves find stockholders expropriating their wealth.</a:t>
            </a:r>
          </a:p>
          <a:p>
            <a:pPr lvl="1">
              <a:buFontTx/>
              <a:buChar char="•"/>
            </a:pPr>
            <a:r>
              <a:rPr lang="en-US" altLang="en-US">
                <a:latin typeface="Times" charset="0"/>
                <a:ea typeface="ＭＳ Ｐゴシック" charset="-128"/>
              </a:rPr>
              <a:t>Information conveyed to markets is noisy, biases and sometimes misleading. Markets do not do a very good job of assimilating this information and market price changes have little to do with true value.</a:t>
            </a:r>
          </a:p>
          <a:p>
            <a:pPr lvl="1">
              <a:buFontTx/>
              <a:buChar char="•"/>
            </a:pPr>
            <a:r>
              <a:rPr lang="en-US" altLang="en-US">
                <a:latin typeface="Times" charset="0"/>
                <a:ea typeface="ＭＳ Ｐゴシック" charset="-128"/>
              </a:rPr>
              <a:t>Firms in the process of maximizing stockholder wealth create large social costs.</a:t>
            </a:r>
          </a:p>
          <a:p>
            <a:r>
              <a:rPr lang="en-US" altLang="en-US">
                <a:latin typeface="Times" charset="0"/>
                <a:ea typeface="ＭＳ Ｐゴシック" charset="-128"/>
              </a:rPr>
              <a:t>In this environment, stockholder wealth maximization is not a good objective function.</a:t>
            </a:r>
          </a:p>
        </p:txBody>
      </p:sp>
    </p:spTree>
    <p:extLst>
      <p:ext uri="{BB962C8B-B14F-4D97-AF65-F5344CB8AC3E}">
        <p14:creationId xmlns:p14="http://schemas.microsoft.com/office/powerpoint/2010/main" val="14282111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1150938" y="692150"/>
            <a:ext cx="4556125" cy="3416300"/>
          </a:xfrm>
          <a:ln/>
        </p:spPr>
      </p:sp>
      <p:sp>
        <p:nvSpPr>
          <p:cNvPr id="460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may be going back in time but it may help understanding Disney</a:t>
            </a:r>
            <a:r>
              <a:rPr lang="ja-JP" altLang="en-US">
                <a:latin typeface="Times" charset="0"/>
                <a:ea typeface="ＭＳ Ｐゴシック" charset="-128"/>
              </a:rPr>
              <a:t>’</a:t>
            </a:r>
            <a:r>
              <a:rPr lang="en-US" altLang="ja-JP">
                <a:latin typeface="Times" charset="0"/>
                <a:ea typeface="ＭＳ Ｐゴシック" charset="-128"/>
              </a:rPr>
              <a:t>s present standing. This was Disney</a:t>
            </a:r>
            <a:r>
              <a:rPr lang="ja-JP" altLang="en-US">
                <a:latin typeface="Times" charset="0"/>
                <a:ea typeface="ＭＳ Ｐゴシック" charset="-128"/>
              </a:rPr>
              <a:t>’</a:t>
            </a:r>
            <a:r>
              <a:rPr lang="en-US" altLang="ja-JP">
                <a:latin typeface="Times" charset="0"/>
                <a:ea typeface="ＭＳ Ｐゴシック" charset="-128"/>
              </a:rPr>
              <a:t>s board at the height of Michael Eisner</a:t>
            </a:r>
            <a:r>
              <a:rPr lang="ja-JP" altLang="en-US">
                <a:latin typeface="Times" charset="0"/>
                <a:ea typeface="ＭＳ Ｐゴシック" charset="-128"/>
              </a:rPr>
              <a:t>’</a:t>
            </a:r>
            <a:r>
              <a:rPr lang="en-US" altLang="ja-JP">
                <a:latin typeface="Times" charset="0"/>
                <a:ea typeface="ＭＳ Ｐゴシック" charset="-128"/>
              </a:rPr>
              <a:t>s powers. (Eisner became CEO of Disney in 1985 and consolidated power in the years after.)</a:t>
            </a:r>
          </a:p>
          <a:p>
            <a:r>
              <a:rPr lang="en-US" altLang="en-US">
                <a:latin typeface="Times" charset="0"/>
                <a:ea typeface="ＭＳ Ｐゴシック" charset="-128"/>
              </a:rPr>
              <a:t>Note the number of insiders on the board. (Seven out of 16; five current employees &amp; two ex-employees)</a:t>
            </a:r>
          </a:p>
          <a:p>
            <a:r>
              <a:rPr lang="en-US" altLang="en-US">
                <a:latin typeface="Times" charset="0"/>
                <a:ea typeface="ＭＳ Ｐゴシック" charset="-128"/>
              </a:rPr>
              <a:t>Also note the presence of Mr. Eisner</a:t>
            </a:r>
            <a:r>
              <a:rPr lang="ja-JP" altLang="en-US">
                <a:latin typeface="Times" charset="0"/>
                <a:ea typeface="ＭＳ Ｐゴシック" charset="-128"/>
              </a:rPr>
              <a:t>’</a:t>
            </a:r>
            <a:r>
              <a:rPr lang="en-US" altLang="ja-JP">
                <a:latin typeface="Times" charset="0"/>
                <a:ea typeface="ＭＳ Ｐゴシック" charset="-128"/>
              </a:rPr>
              <a:t>s private attorney (Irwin Russell) and the principal of his childrens</a:t>
            </a:r>
            <a:r>
              <a:rPr lang="ja-JP" altLang="en-US">
                <a:latin typeface="Times" charset="0"/>
                <a:ea typeface="ＭＳ Ｐゴシック" charset="-128"/>
              </a:rPr>
              <a:t>’</a:t>
            </a:r>
            <a:r>
              <a:rPr lang="en-US" altLang="ja-JP">
                <a:latin typeface="Times" charset="0"/>
                <a:ea typeface="ＭＳ Ｐゴシック" charset="-128"/>
              </a:rPr>
              <a:t> elementary school (Reveta Bowers)  on the board. </a:t>
            </a:r>
          </a:p>
          <a:p>
            <a:r>
              <a:rPr lang="en-US" altLang="en-US">
                <a:latin typeface="Times" charset="0"/>
                <a:ea typeface="ＭＳ Ｐゴシック" charset="-128"/>
              </a:rPr>
              <a:t>How independent was this board likely to be of Mr. Eisner? This may explain some of the actions taken by Disney (and specifically Eisner) during the 1990s… (Read Disney War by James Stewart for the gory details)</a:t>
            </a:r>
          </a:p>
          <a:p>
            <a:pPr>
              <a:buFontTx/>
              <a:buChar char="-"/>
            </a:pPr>
            <a:r>
              <a:rPr lang="en-US" altLang="en-US">
                <a:latin typeface="Times" charset="0"/>
                <a:ea typeface="ＭＳ Ｐゴシック" charset="-128"/>
              </a:rPr>
              <a:t>When Eisner was hired in 1984, he insisted on bringing in his protégé Jeffrey Katzenberg, a brilliant show-biz exec lacking in social skills, into the firm with him. Katzenberg was largely responsible for the rebirth of Disney Animation (which Eisner had considered shutting down) with The Little Mermaid, Beauty and the Beast and The Lion King all proving to be mega-winners. As a reward for this success, Esiner fired him. His lucrative contract entitled him to 2% of the revenues from the movies he made in posterity but he would have settled for $100 million. Eisner refused to pay; Disney paid $ 250 million in 1999.</a:t>
            </a:r>
          </a:p>
          <a:p>
            <a:pPr>
              <a:buFontTx/>
              <a:buChar char="-"/>
            </a:pPr>
            <a:r>
              <a:rPr lang="en-US" altLang="en-US">
                <a:latin typeface="Times" charset="0"/>
                <a:ea typeface="ＭＳ Ｐゴシック" charset="-128"/>
              </a:rPr>
              <a:t>In 1995, Eisner hired Ovitz, the leading agent in Hollywood, and then told the board to okay the hire. He regretted it almost immediately and fired him 453 days later for </a:t>
            </a:r>
            <a:r>
              <a:rPr lang="ja-JP" altLang="en-US">
                <a:latin typeface="Times" charset="0"/>
                <a:ea typeface="ＭＳ Ｐゴシック" charset="-128"/>
              </a:rPr>
              <a:t>“</a:t>
            </a:r>
            <a:r>
              <a:rPr lang="en-US" altLang="ja-JP">
                <a:latin typeface="Times" charset="0"/>
                <a:ea typeface="ＭＳ Ｐゴシック" charset="-128"/>
              </a:rPr>
              <a:t>lying</a:t>
            </a:r>
            <a:r>
              <a:rPr lang="ja-JP" altLang="en-US">
                <a:latin typeface="Times" charset="0"/>
                <a:ea typeface="ＭＳ Ｐゴシック" charset="-128"/>
              </a:rPr>
              <a:t>”</a:t>
            </a:r>
            <a:r>
              <a:rPr lang="en-US" altLang="ja-JP">
                <a:latin typeface="Times" charset="0"/>
                <a:ea typeface="ＭＳ Ｐゴシック" charset="-128"/>
              </a:rPr>
              <a:t> and </a:t>
            </a:r>
            <a:r>
              <a:rPr lang="ja-JP" altLang="en-US">
                <a:latin typeface="Times" charset="0"/>
                <a:ea typeface="ＭＳ Ｐゴシック" charset="-128"/>
              </a:rPr>
              <a:t>“</a:t>
            </a:r>
            <a:r>
              <a:rPr lang="en-US" altLang="ja-JP">
                <a:latin typeface="Times" charset="0"/>
                <a:ea typeface="ＭＳ Ｐゴシック" charset="-128"/>
              </a:rPr>
              <a:t>incompetence</a:t>
            </a:r>
            <a:r>
              <a:rPr lang="ja-JP" altLang="en-US">
                <a:latin typeface="Times" charset="0"/>
                <a:ea typeface="ＭＳ Ｐゴシック" charset="-128"/>
              </a:rPr>
              <a:t>”</a:t>
            </a:r>
            <a:r>
              <a:rPr lang="en-US" altLang="ja-JP">
                <a:latin typeface="Times" charset="0"/>
                <a:ea typeface="ＭＳ Ｐゴシック" charset="-128"/>
              </a:rPr>
              <a:t>. However, rather than argue that this was just cause for firing, he paid Ovitz $ 100 million to leave.</a:t>
            </a:r>
            <a:endParaRPr lang="en-US" altLang="en-US">
              <a:latin typeface="Times" charset="0"/>
              <a:ea typeface="ＭＳ Ｐゴシック" charset="-128"/>
            </a:endParaRPr>
          </a:p>
        </p:txBody>
      </p:sp>
    </p:spTree>
    <p:extLst>
      <p:ext uri="{BB962C8B-B14F-4D97-AF65-F5344CB8AC3E}">
        <p14:creationId xmlns:p14="http://schemas.microsoft.com/office/powerpoint/2010/main" val="15196217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Rot="1" noChangeAspect="1" noChangeArrowheads="1" noTextEdit="1"/>
          </p:cNvSpPr>
          <p:nvPr>
            <p:ph type="sldImg"/>
          </p:nvPr>
        </p:nvSpPr>
        <p:spPr>
          <a:xfrm>
            <a:off x="1150938" y="692150"/>
            <a:ext cx="4556125" cy="3416300"/>
          </a:xfrm>
          <a:ln/>
        </p:spPr>
      </p:sp>
      <p:sp>
        <p:nvSpPr>
          <p:cNvPr id="481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These actions could all suggest that managerial interests are being put over stockholder interests.  (Some of these actions, though, may also increase stockholder wealth. Managers will, of course, always claim that these actions are in stockholders</a:t>
            </a:r>
            <a:r>
              <a:rPr lang="ja-JP" altLang="en-US">
                <a:latin typeface="Times" charset="0"/>
                <a:ea typeface="ＭＳ Ｐゴシック" charset="-128"/>
              </a:rPr>
              <a:t>’</a:t>
            </a:r>
            <a:r>
              <a:rPr lang="en-US" altLang="ja-JP">
                <a:latin typeface="Times" charset="0"/>
                <a:ea typeface="ＭＳ Ｐゴシック" charset="-128"/>
              </a:rPr>
              <a:t> best interests)</a:t>
            </a:r>
          </a:p>
          <a:p>
            <a:r>
              <a:rPr lang="en-US" altLang="en-US">
                <a:latin typeface="Times" charset="0"/>
                <a:ea typeface="ＭＳ Ｐゴシック" charset="-128"/>
              </a:rPr>
              <a:t>The reason that I have put overpaying on poison pills and shark repellants below greenmail and golden parachutes  is not because they create less damage to stockholders but because stockholders at least get a chance to voice their view (they both require stockholder approval). Greenmail and golden parachutes just require board approval.</a:t>
            </a:r>
          </a:p>
        </p:txBody>
      </p:sp>
    </p:spTree>
    <p:extLst>
      <p:ext uri="{BB962C8B-B14F-4D97-AF65-F5344CB8AC3E}">
        <p14:creationId xmlns:p14="http://schemas.microsoft.com/office/powerpoint/2010/main" val="2596040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a:xfrm>
            <a:off x="1150938" y="692150"/>
            <a:ext cx="4556125" cy="3416300"/>
          </a:xfrm>
          <a:ln/>
        </p:spPr>
      </p:sp>
      <p:sp>
        <p:nvSpPr>
          <p:cNvPr id="501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One of your first tasks when assessing a company is to see whether managers have a significant stake in the company. You can get this information in a variety of places. I use Bloomberg to get the data on the top 17 stockholders and go down the list to see if incumbent managers have a stake in the company. I also check to see if there are other investors on the list who may not be incumbent managers but are strong advocates for stockholders - Berkshire Hathaway at Coca Cola, KKR or Blackstone at many publicly traded firms…</a:t>
            </a:r>
          </a:p>
          <a:p>
            <a:r>
              <a:rPr lang="en-US" altLang="en-US">
                <a:latin typeface="Times" charset="0"/>
                <a:ea typeface="ＭＳ Ｐゴシック" charset="-128"/>
              </a:rPr>
              <a:t>You can also get this information from Yahoo! Finance by going into company profiles and clicking on institutional investors…</a:t>
            </a:r>
          </a:p>
          <a:p>
            <a:r>
              <a:rPr lang="en-US" altLang="en-US">
                <a:latin typeface="Times" charset="0"/>
                <a:ea typeface="ＭＳ Ｐゴシック" charset="-128"/>
              </a:rPr>
              <a:t>As you look at the list of top stockholders, you should be also considering the potential conflicts of interest created by the stockholder structure.</a:t>
            </a:r>
          </a:p>
          <a:p>
            <a:pPr>
              <a:buFontTx/>
              <a:buChar char="-"/>
            </a:pPr>
            <a:r>
              <a:rPr lang="en-US" altLang="en-US">
                <a:latin typeface="Times" charset="0"/>
                <a:ea typeface="ＭＳ Ｐゴシック" charset="-128"/>
              </a:rPr>
              <a:t>Inside stockholders (Founding family, controlling stockholder/manager) versus outside stockholders</a:t>
            </a:r>
          </a:p>
          <a:p>
            <a:pPr>
              <a:buFontTx/>
              <a:buChar char="-"/>
            </a:pPr>
            <a:r>
              <a:rPr lang="en-US" altLang="en-US">
                <a:latin typeface="Times" charset="0"/>
                <a:ea typeface="ＭＳ Ｐゴシック" charset="-128"/>
              </a:rPr>
              <a:t>Government as major stockholder (or holder of golden vote)</a:t>
            </a:r>
          </a:p>
          <a:p>
            <a:pPr>
              <a:buFontTx/>
              <a:buChar char="-"/>
            </a:pPr>
            <a:r>
              <a:rPr lang="en-US" altLang="en-US">
                <a:latin typeface="Times" charset="0"/>
                <a:ea typeface="ＭＳ Ｐゴシック" charset="-128"/>
              </a:rPr>
              <a:t>Employees as major stockholders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6255275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xfrm>
            <a:off x="1150938" y="692150"/>
            <a:ext cx="4556125" cy="3416300"/>
          </a:xfrm>
          <a:ln/>
        </p:spPr>
      </p:sp>
      <p:sp>
        <p:nvSpPr>
          <p:cNvPr id="522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Not a single individual investor in the list other than Roy Disney who was the 15th largest stockholder… Managers are not significant stockholders in Disney (and the same can be said for most large publicly traded firms). Consider the following scenarios:</a:t>
            </a:r>
          </a:p>
          <a:p>
            <a:pPr marL="228600" indent="-228600">
              <a:buFontTx/>
              <a:buAutoNum type="arabicPeriod"/>
            </a:pPr>
            <a:r>
              <a:rPr lang="en-US" altLang="en-US">
                <a:latin typeface="Times" charset="0"/>
                <a:ea typeface="ＭＳ Ｐゴシック" charset="-128"/>
              </a:rPr>
              <a:t>Managers are not significant stockholders in the firm: Significant potential for conflicts of interest between managers and stockholders.</a:t>
            </a:r>
          </a:p>
          <a:p>
            <a:pPr marL="228600" indent="-228600">
              <a:buFontTx/>
              <a:buAutoNum type="arabicPeriod"/>
            </a:pPr>
            <a:r>
              <a:rPr lang="en-US" altLang="en-US">
                <a:latin typeface="Times" charset="0"/>
                <a:ea typeface="ＭＳ Ｐゴシック" charset="-128"/>
              </a:rPr>
              <a:t>Individuals are significant stockholders in the firm as well as part of top management. Usually, these are founder-owners of the firm and the firms tend to be younger firms or family run businesses that have recently made the transition to publicly traded firms. Smaller potential for conflict between managers and stockholders, but potential for conflict between inside stockholders and outside stockholders. </a:t>
            </a:r>
          </a:p>
          <a:p>
            <a:pPr marL="228600" indent="-228600">
              <a:buFontTx/>
              <a:buAutoNum type="arabicPeriod"/>
            </a:pPr>
            <a:r>
              <a:rPr lang="en-US" altLang="en-US">
                <a:latin typeface="Times" charset="0"/>
                <a:ea typeface="ＭＳ Ｐゴシック" charset="-128"/>
              </a:rPr>
              <a:t>The government is a large stockholder (or a stockholder with veto power). This may keep managers in some check but it will create potential conflicts of interest between the other stockholders and the government (Consider what would happen if the company tried to minimize taxes paid)</a:t>
            </a:r>
          </a:p>
          <a:p>
            <a:pPr marL="228600" indent="-228600">
              <a:buFontTx/>
              <a:buAutoNum type="arabicPeriod"/>
            </a:pPr>
            <a:r>
              <a:rPr lang="en-US" altLang="en-US">
                <a:latin typeface="Times" charset="0"/>
                <a:ea typeface="ＭＳ Ｐゴシック" charset="-128"/>
              </a:rPr>
              <a:t>Trusts or descendants of owners are significant stockholders in the firm but are not an active part of incumbent management. Power that these stockholders retain to replace managers reduces potential for conflict of interest but is reduced as holdings get diluted among lots of family members.</a:t>
            </a:r>
          </a:p>
          <a:p>
            <a:pPr marL="228600" indent="-228600">
              <a:buFontTx/>
              <a:buAutoNum type="arabicPeriod"/>
            </a:pPr>
            <a:r>
              <a:rPr lang="en-US" altLang="en-US">
                <a:latin typeface="Times" charset="0"/>
                <a:ea typeface="ＭＳ Ｐゴシック" charset="-128"/>
              </a:rPr>
              <a:t>Another company is largest stockholder in firm. In this case, trace out who owns stock in the other company….</a:t>
            </a:r>
          </a:p>
        </p:txBody>
      </p:sp>
    </p:spTree>
    <p:extLst>
      <p:ext uri="{BB962C8B-B14F-4D97-AF65-F5344CB8AC3E}">
        <p14:creationId xmlns:p14="http://schemas.microsoft.com/office/powerpoint/2010/main" val="21012862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noTextEdit="1"/>
          </p:cNvSpPr>
          <p:nvPr>
            <p:ph type="sldImg"/>
          </p:nvPr>
        </p:nvSpPr>
        <p:spPr>
          <a:xfrm>
            <a:off x="1150938" y="692150"/>
            <a:ext cx="4556125" cy="3416300"/>
          </a:xfrm>
          <a:ln/>
        </p:spPr>
      </p:sp>
      <p:sp>
        <p:nvSpPr>
          <p:cNvPr id="542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Voting right differences: When voting rights vary across shares, incumbent managers can consolidate their hold on a company with relatively small holdings. This reduces the power that stockholders have in these companies. Differences in voting rights are common outside the U.S. In Asia and Latin America, incumbent managers or family members can control companies with relatively small holdings with complete impunity. </a:t>
            </a:r>
          </a:p>
          <a:p>
            <a:r>
              <a:rPr lang="en-US" altLang="en-US">
                <a:latin typeface="Times" charset="0"/>
                <a:ea typeface="ＭＳ Ｐゴシック" charset="-128"/>
              </a:rPr>
              <a:t>Golden shares: When the government has veto power over major decisions, that also acts as a constraint on shareholders. Consequently, shareholders have to be realistic about what they can change and not change at these companies.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9492775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xfrm>
            <a:off x="1150938" y="692150"/>
            <a:ext cx="4556125" cy="3416300"/>
          </a:xfrm>
          <a:ln/>
        </p:spPr>
      </p:sp>
      <p:sp>
        <p:nvSpPr>
          <p:cNvPr id="563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Cross holding structures are often designed with control in mind. In the case of Tata Motors, other Tata companies (which are part of the Tata family group) represent a large number of the top 15 stockholders in the company. (At least the Tatas are up front and open about their cross holding structures… In many Indian companies, the cross holdings are disguised with front companies holding the stock for families).</a:t>
            </a:r>
          </a:p>
          <a:p>
            <a:endParaRPr lang="en-US" altLang="en-US">
              <a:latin typeface="Times" charset="0"/>
              <a:ea typeface="ＭＳ Ｐゴシック" charset="-128"/>
            </a:endParaRPr>
          </a:p>
          <a:p>
            <a:r>
              <a:rPr lang="en-US" altLang="en-US">
                <a:latin typeface="Times" charset="0"/>
                <a:ea typeface="ＭＳ Ｐゴシック" charset="-128"/>
              </a:rPr>
              <a:t>In Asia and Latin America, corporate holdings structures are designed to consolidate control. </a:t>
            </a:r>
          </a:p>
          <a:p>
            <a:endParaRPr lang="en-US" altLang="en-US">
              <a:latin typeface="Times" charset="0"/>
              <a:ea typeface="ＭＳ Ｐゴシック" charset="-128"/>
            </a:endParaRPr>
          </a:p>
        </p:txBody>
      </p:sp>
    </p:spTree>
    <p:extLst>
      <p:ext uri="{BB962C8B-B14F-4D97-AF65-F5344CB8AC3E}">
        <p14:creationId xmlns:p14="http://schemas.microsoft.com/office/powerpoint/2010/main" val="8521390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a:xfrm>
            <a:off x="1150938" y="692150"/>
            <a:ext cx="4556125" cy="3416300"/>
          </a:xfrm>
          <a:ln/>
        </p:spPr>
      </p:sp>
      <p:sp>
        <p:nvSpPr>
          <p:cNvPr id="58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When you invest in Baidu, you have to do so with the recognition that your rights to make changes in the company or have a say in how it is run are very limited. There have been cases in the last few years, where US investors in companies structured just like Baidu have found that the Chinese courts are not protective of their legal rights.</a:t>
            </a:r>
          </a:p>
        </p:txBody>
      </p:sp>
    </p:spTree>
    <p:extLst>
      <p:ext uri="{BB962C8B-B14F-4D97-AF65-F5344CB8AC3E}">
        <p14:creationId xmlns:p14="http://schemas.microsoft.com/office/powerpoint/2010/main" val="3324202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a:xfrm>
            <a:off x="1150938" y="692150"/>
            <a:ext cx="4556125" cy="3416300"/>
          </a:xfrm>
          <a:ln/>
        </p:spPr>
      </p:sp>
      <p:sp>
        <p:nvSpPr>
          <p:cNvPr id="60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Things can change… This is Disney in 2009. Note that there is now an individual at the top of the list – Steve Jobs, whose holdings come from his majority ownership at Pixar that was acquired by Disney.</a:t>
            </a:r>
          </a:p>
          <a:p>
            <a:endParaRPr lang="en-US" altLang="en-US">
              <a:latin typeface="Times" charset="0"/>
              <a:ea typeface="ＭＳ Ｐゴシック" charset="-128"/>
            </a:endParaRPr>
          </a:p>
          <a:p>
            <a:r>
              <a:rPr lang="en-US" altLang="en-US">
                <a:latin typeface="Times" charset="0"/>
                <a:ea typeface="ＭＳ Ｐゴシック" charset="-128"/>
              </a:rPr>
              <a:t>As a stockholder in Disney, what are your thoughts about Jobs at the top of the list?</a:t>
            </a:r>
          </a:p>
          <a:p>
            <a:r>
              <a:rPr lang="en-US" altLang="en-US">
                <a:latin typeface="Times" charset="0"/>
                <a:ea typeface="ＭＳ Ｐゴシック" charset="-128"/>
              </a:rPr>
              <a:t>I think that it will shake the company up. Jobs has many shortcomings, but he is a visionary who will push Disney to take another look at its established business practices.</a:t>
            </a:r>
          </a:p>
        </p:txBody>
      </p:sp>
    </p:spTree>
    <p:extLst>
      <p:ext uri="{BB962C8B-B14F-4D97-AF65-F5344CB8AC3E}">
        <p14:creationId xmlns:p14="http://schemas.microsoft.com/office/powerpoint/2010/main" val="13820750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Rot="1" noChangeAspect="1" noChangeArrowheads="1" noTextEdit="1"/>
          </p:cNvSpPr>
          <p:nvPr>
            <p:ph type="sldImg"/>
          </p:nvPr>
        </p:nvSpPr>
        <p:spPr>
          <a:xfrm>
            <a:off x="1150938" y="692150"/>
            <a:ext cx="4556125" cy="3416300"/>
          </a:xfrm>
          <a:ln/>
        </p:spPr>
      </p:sp>
      <p:sp>
        <p:nvSpPr>
          <p:cNvPr id="624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At this point, things look pretty bleak for stock price maximization. These are the three choices that we have, if we abandon pure stock price maximization as an objective function.</a:t>
            </a:r>
          </a:p>
        </p:txBody>
      </p:sp>
    </p:spTree>
    <p:extLst>
      <p:ext uri="{BB962C8B-B14F-4D97-AF65-F5344CB8AC3E}">
        <p14:creationId xmlns:p14="http://schemas.microsoft.com/office/powerpoint/2010/main" val="13524242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Rot="1" noChangeAspect="1" noChangeArrowheads="1" noTextEdit="1"/>
          </p:cNvSpPr>
          <p:nvPr>
            <p:ph type="sldImg"/>
          </p:nvPr>
        </p:nvSpPr>
        <p:spPr>
          <a:xfrm>
            <a:off x="1150938" y="692150"/>
            <a:ext cx="4556125" cy="3416300"/>
          </a:xfrm>
          <a:ln/>
        </p:spPr>
      </p:sp>
      <p:sp>
        <p:nvSpPr>
          <p:cNvPr id="645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the 1980s, Michael Porter argued that US companies should move towards the Japanese system. The Japanese and German systems tend to do well in stable environments, where failure tends to be unsystematic ( a firm here and a firm there). They can take care of their </a:t>
            </a:r>
            <a:r>
              <a:rPr lang="ja-JP" altLang="en-US">
                <a:latin typeface="Times" charset="0"/>
                <a:ea typeface="ＭＳ Ｐゴシック" charset="-128"/>
              </a:rPr>
              <a:t>“</a:t>
            </a:r>
            <a:r>
              <a:rPr lang="en-US" altLang="ja-JP">
                <a:latin typeface="Times" charset="0"/>
                <a:ea typeface="ＭＳ Ｐゴシック" charset="-128"/>
              </a:rPr>
              <a:t>failures</a:t>
            </a:r>
            <a:r>
              <a:rPr lang="ja-JP" altLang="en-US">
                <a:latin typeface="Times" charset="0"/>
                <a:ea typeface="ＭＳ Ｐゴシック" charset="-128"/>
              </a:rPr>
              <a:t>”</a:t>
            </a:r>
            <a:r>
              <a:rPr lang="en-US" altLang="ja-JP">
                <a:latin typeface="Times" charset="0"/>
                <a:ea typeface="ＭＳ Ｐゴシック" charset="-128"/>
              </a:rPr>
              <a:t> and nurse them back to health, rather than exposing themselves to the costs associated with failure. </a:t>
            </a:r>
          </a:p>
          <a:p>
            <a:r>
              <a:rPr lang="en-US" altLang="en-US">
                <a:latin typeface="Times" charset="0"/>
                <a:ea typeface="ＭＳ Ｐゴシック" charset="-128"/>
              </a:rPr>
              <a:t>These systems break down when problems are wide spread and systematic. Contrast the way US banks dealt with problem loans on their balance sheets (markets forced them to deal with these problems quickly ) and the way Japanese banks have dealt with them (by hiding them and hoping they go away)</a:t>
            </a:r>
          </a:p>
          <a:p>
            <a:r>
              <a:rPr lang="en-US" altLang="en-US">
                <a:latin typeface="Times" charset="0"/>
                <a:ea typeface="ＭＳ Ｐゴシック" charset="-128"/>
              </a:rPr>
              <a:t>In recent years, people have pointed to the Chinese system (centrally planned, quasi market) as the success story. I don</a:t>
            </a:r>
            <a:r>
              <a:rPr lang="ja-JP" altLang="en-US">
                <a:latin typeface="Times" charset="0"/>
                <a:ea typeface="ＭＳ Ｐゴシック" charset="-128"/>
              </a:rPr>
              <a:t>’</a:t>
            </a:r>
            <a:r>
              <a:rPr lang="en-US" altLang="ja-JP">
                <a:latin typeface="Times" charset="0"/>
                <a:ea typeface="ＭＳ Ｐゴシック" charset="-128"/>
              </a:rPr>
              <a:t>t buy it (yet). The test of a system comes not during periods of success but during periods of failure. Neither the Chinese nor the Indian systems have been tested yet. The next two years will tell us whether either system is a long term sustainable system.</a:t>
            </a:r>
            <a:endParaRPr lang="en-US" altLang="en-US">
              <a:latin typeface="Times" charset="0"/>
              <a:ea typeface="ＭＳ Ｐゴシック" charset="-128"/>
            </a:endParaRPr>
          </a:p>
        </p:txBody>
      </p:sp>
    </p:spTree>
    <p:extLst>
      <p:ext uri="{BB962C8B-B14F-4D97-AF65-F5344CB8AC3E}">
        <p14:creationId xmlns:p14="http://schemas.microsoft.com/office/powerpoint/2010/main" val="12278700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Rot="1" noChangeAspect="1" noChangeArrowheads="1" noTextEdit="1"/>
          </p:cNvSpPr>
          <p:nvPr>
            <p:ph type="sldImg"/>
          </p:nvPr>
        </p:nvSpPr>
        <p:spPr>
          <a:xfrm>
            <a:off x="1150938" y="692150"/>
            <a:ext cx="4556125" cy="3416300"/>
          </a:xfrm>
          <a:ln/>
        </p:spPr>
      </p:sp>
      <p:sp>
        <p:nvSpPr>
          <p:cNvPr id="665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Consider each of these objectives. If you put them through the same tests that we did stock price maximization, you come up with far more problems with each.</a:t>
            </a:r>
          </a:p>
          <a:p>
            <a:r>
              <a:rPr lang="en-US" altLang="en-US">
                <a:latin typeface="Times" charset="0"/>
                <a:ea typeface="ＭＳ Ｐゴシック" charset="-128"/>
              </a:rPr>
              <a:t>Note that firms might pick an intermediate objective (like market share) when it is correlated with firm value but continue to use it, even after it loses this link. Do you want a 100% market share of a losing business?</a:t>
            </a:r>
          </a:p>
          <a:p>
            <a:r>
              <a:rPr lang="en-US" altLang="en-US">
                <a:latin typeface="Times" charset="0"/>
                <a:ea typeface="ＭＳ Ｐゴシック" charset="-128"/>
              </a:rPr>
              <a:t>In the 1980s, American Airlines (under Robert Crandall) set itself the objective of becoming the number one domestic airline in the United States. It succeeded but by 1989, it was losing billions.</a:t>
            </a:r>
          </a:p>
        </p:txBody>
      </p:sp>
    </p:spTree>
    <p:extLst>
      <p:ext uri="{BB962C8B-B14F-4D97-AF65-F5344CB8AC3E}">
        <p14:creationId xmlns:p14="http://schemas.microsoft.com/office/powerpoint/2010/main" val="16420201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noTextEdit="1"/>
          </p:cNvSpPr>
          <p:nvPr>
            <p:ph type="sldImg"/>
          </p:nvPr>
        </p:nvSpPr>
        <p:spPr>
          <a:xfrm>
            <a:off x="1150938" y="692150"/>
            <a:ext cx="4556125" cy="3416300"/>
          </a:xfrm>
          <a:ln/>
        </p:spPr>
      </p:sp>
      <p:sp>
        <p:nvSpPr>
          <p:cNvPr id="686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summarizes the objective function of maximizing stockholder wealth, with the fixes noted on the last few pages.</a:t>
            </a:r>
          </a:p>
        </p:txBody>
      </p:sp>
    </p:spTree>
    <p:extLst>
      <p:ext uri="{BB962C8B-B14F-4D97-AF65-F5344CB8AC3E}">
        <p14:creationId xmlns:p14="http://schemas.microsoft.com/office/powerpoint/2010/main" val="1197420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a:xfrm>
            <a:off x="1150938" y="692150"/>
            <a:ext cx="4556125" cy="3416300"/>
          </a:xfrm>
          <a:ln/>
        </p:spPr>
      </p:sp>
      <p:sp>
        <p:nvSpPr>
          <p:cNvPr id="706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Eisner was a good CEO when he came into Disney, partly because it was a company badly in need of change and partly because he had a solid COO in Frank Wells, who acted as a counterweight. Two things changed in the 1990s. The first was that Eisner was successful, and the ego boost that he received was the basis for acquiring more power (a compliant board). The second was that Frank Wells dies in an air accident, leaving Eisner as the imperial CEO. Power corrupts and absolute power does so absolutely.</a:t>
            </a:r>
          </a:p>
          <a:p>
            <a:r>
              <a:rPr lang="en-US" altLang="en-US">
                <a:latin typeface="Times" charset="0"/>
                <a:ea typeface="ＭＳ Ｐゴシック" charset="-128"/>
              </a:rPr>
              <a:t>As long as Disney was doing well, though, shareholders were willing to cut Eisner slack. However a bad acquisition followed by under performance (share prices and earnings) gradually ate away that support, until you get to the tipping point which in this case were the resignations and the hostile acquisition bid.</a:t>
            </a:r>
          </a:p>
        </p:txBody>
      </p:sp>
    </p:spTree>
    <p:extLst>
      <p:ext uri="{BB962C8B-B14F-4D97-AF65-F5344CB8AC3E}">
        <p14:creationId xmlns:p14="http://schemas.microsoft.com/office/powerpoint/2010/main" val="3118688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a:xfrm>
            <a:off x="1150938" y="692150"/>
            <a:ext cx="4556125" cy="3416300"/>
          </a:xfrm>
          <a:ln/>
        </p:spPr>
      </p:sp>
      <p:sp>
        <p:nvSpPr>
          <p:cNvPr id="72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changes made by Eisner were too little.. Too late,,, and he was forced to leave in 2005, His successor, Bob Iger, has made a break from the past. Note the differences between the board in 2008 and the one in 2004:</a:t>
            </a:r>
          </a:p>
          <a:p>
            <a:pPr>
              <a:buFontTx/>
              <a:buAutoNum type="arabicPeriod"/>
            </a:pPr>
            <a:r>
              <a:rPr lang="en-US" altLang="en-US">
                <a:latin typeface="Times" charset="0"/>
                <a:ea typeface="ＭＳ Ｐゴシック" charset="-128"/>
              </a:rPr>
              <a:t>It is smaller, 12 members instead of 18.</a:t>
            </a:r>
          </a:p>
          <a:p>
            <a:pPr>
              <a:buFontTx/>
              <a:buAutoNum type="arabicPeriod"/>
            </a:pPr>
            <a:r>
              <a:rPr lang="en-US" altLang="en-US">
                <a:latin typeface="Times" charset="0"/>
                <a:ea typeface="ＭＳ Ｐゴシック" charset="-128"/>
              </a:rPr>
              <a:t>There is little overlap between this board and the 2003 board, reflecting the fact that this is now Iger</a:t>
            </a:r>
            <a:r>
              <a:rPr lang="ja-JP" altLang="en-US">
                <a:latin typeface="Times" charset="0"/>
                <a:ea typeface="ＭＳ Ｐゴシック" charset="-128"/>
              </a:rPr>
              <a:t>’</a:t>
            </a:r>
            <a:r>
              <a:rPr lang="en-US" altLang="ja-JP">
                <a:latin typeface="Times" charset="0"/>
                <a:ea typeface="ＭＳ Ｐゴシック" charset="-128"/>
              </a:rPr>
              <a:t>s board and not Eisner</a:t>
            </a:r>
            <a:r>
              <a:rPr lang="ja-JP" altLang="en-US">
                <a:latin typeface="Times" charset="0"/>
                <a:ea typeface="ＭＳ Ｐゴシック" charset="-128"/>
              </a:rPr>
              <a:t>’</a:t>
            </a:r>
            <a:r>
              <a:rPr lang="en-US" altLang="ja-JP">
                <a:latin typeface="Times" charset="0"/>
                <a:ea typeface="ＭＳ Ｐゴシック" charset="-128"/>
              </a:rPr>
              <a:t>s board.</a:t>
            </a:r>
          </a:p>
          <a:p>
            <a:pPr>
              <a:buFontTx/>
              <a:buAutoNum type="arabicPeriod"/>
            </a:pPr>
            <a:r>
              <a:rPr lang="en-US" altLang="en-US">
                <a:latin typeface="Times" charset="0"/>
                <a:ea typeface="ＭＳ Ｐゴシック" charset="-128"/>
              </a:rPr>
              <a:t>The directors with the most obvious conflicts of interests are gone.</a:t>
            </a:r>
          </a:p>
          <a:p>
            <a:r>
              <a:rPr lang="en-US" altLang="en-US">
                <a:latin typeface="Times" charset="0"/>
                <a:ea typeface="ＭＳ Ｐゴシック" charset="-128"/>
              </a:rPr>
              <a:t>The question, though, is an open one. As Iger becomes entrenched as CEO, will be find directors who are beholden to him? </a:t>
            </a:r>
          </a:p>
        </p:txBody>
      </p:sp>
    </p:spTree>
    <p:extLst>
      <p:ext uri="{BB962C8B-B14F-4D97-AF65-F5344CB8AC3E}">
        <p14:creationId xmlns:p14="http://schemas.microsoft.com/office/powerpoint/2010/main" val="17199321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a:xfrm>
            <a:off x="1150938" y="692150"/>
            <a:ext cx="4556125" cy="3416300"/>
          </a:xfrm>
          <a:ln/>
        </p:spPr>
      </p:sp>
      <p:sp>
        <p:nvSpPr>
          <p:cNvPr id="747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longer the tenure of a CEO, the more power he or she accumulates. Perhaps, we need term limits for CEOs.</a:t>
            </a:r>
          </a:p>
        </p:txBody>
      </p:sp>
    </p:spTree>
    <p:extLst>
      <p:ext uri="{BB962C8B-B14F-4D97-AF65-F5344CB8AC3E}">
        <p14:creationId xmlns:p14="http://schemas.microsoft.com/office/powerpoint/2010/main" val="17702942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Rot="1" noChangeAspect="1" noChangeArrowheads="1"/>
          </p:cNvSpPr>
          <p:nvPr>
            <p:ph type="sldImg"/>
          </p:nvPr>
        </p:nvSpPr>
        <p:spPr>
          <a:xfrm>
            <a:off x="1150938" y="692150"/>
            <a:ext cx="4556125" cy="3416300"/>
          </a:xfrm>
          <a:solidFill>
            <a:srgbClr val="FFFFFF"/>
          </a:solidFill>
          <a:ln/>
        </p:spPr>
      </p:sp>
      <p:sp>
        <p:nvSpPr>
          <p:cNvPr id="768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the general presumption is that risk is a bad thing and some seek to avoid it at any cost, the reality is that businesses will not only always be exposed to risk but success may sometimes ride on seeking out and taking specific risks. </a:t>
            </a:r>
          </a:p>
        </p:txBody>
      </p:sp>
    </p:spTree>
    <p:extLst>
      <p:ext uri="{BB962C8B-B14F-4D97-AF65-F5344CB8AC3E}">
        <p14:creationId xmlns:p14="http://schemas.microsoft.com/office/powerpoint/2010/main" val="20970814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focus of the first part of this investment analysis section is on coming up with a minimum acceptable hurdle rate. In the process, we have to grapple with the question of what risk is and how to bring risk into the hurdle rate.</a:t>
            </a:r>
          </a:p>
        </p:txBody>
      </p:sp>
      <p:sp>
        <p:nvSpPr>
          <p:cNvPr id="78850"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1461475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Rot="1" noChangeAspect="1" noChangeArrowheads="1"/>
          </p:cNvSpPr>
          <p:nvPr>
            <p:ph type="sldImg"/>
          </p:nvPr>
        </p:nvSpPr>
        <p:spPr>
          <a:xfrm>
            <a:off x="1150938" y="692150"/>
            <a:ext cx="4556125" cy="3416300"/>
          </a:xfrm>
          <a:solidFill>
            <a:srgbClr val="FFFFFF"/>
          </a:solidFill>
          <a:ln/>
        </p:spPr>
      </p:sp>
      <p:sp>
        <p:nvSpPr>
          <p:cNvPr id="808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Underlying the idea of a hurdle rate is the notion that projects have to earn a benchmark rate of return to be accepted, and that this benchmark should be higher for riskier projects than for safer ones.</a:t>
            </a:r>
          </a:p>
        </p:txBody>
      </p:sp>
    </p:spTree>
    <p:extLst>
      <p:ext uri="{BB962C8B-B14F-4D97-AF65-F5344CB8AC3E}">
        <p14:creationId xmlns:p14="http://schemas.microsoft.com/office/powerpoint/2010/main" val="3729878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Rot="1" noChangeAspect="1" noChangeArrowheads="1"/>
          </p:cNvSpPr>
          <p:nvPr>
            <p:ph type="sldImg"/>
          </p:nvPr>
        </p:nvSpPr>
        <p:spPr>
          <a:xfrm>
            <a:off x="1150938" y="692150"/>
            <a:ext cx="4556125" cy="3416300"/>
          </a:xfrm>
          <a:solidFill>
            <a:srgbClr val="FFFFFF"/>
          </a:solidFill>
          <a:ln/>
        </p:spPr>
      </p:sp>
      <p:sp>
        <p:nvSpPr>
          <p:cNvPr id="829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risk is neither good nor bad. It is a combination of danger and opportunity - you cannot have one without the other. Consequently, risk is neither something to be avoided nor sought out but carefully balanced. Good business avoid some risks, let others pass through to their investors and actively seek out still others.</a:t>
            </a:r>
          </a:p>
          <a:p>
            <a:r>
              <a:rPr lang="en-US" altLang="en-US">
                <a:latin typeface="Times" charset="0"/>
                <a:ea typeface="ＭＳ Ｐゴシック" charset="-128"/>
              </a:rPr>
              <a:t>When businesses want opportunity (higher returns), they have to live with the higher risk.</a:t>
            </a:r>
          </a:p>
          <a:p>
            <a:r>
              <a:rPr lang="en-US" altLang="en-US">
                <a:latin typeface="Times" charset="0"/>
                <a:ea typeface="ＭＳ Ｐゴシック" charset="-128"/>
              </a:rPr>
              <a:t>Any sales pitch that offers returns without risk is a pipe dream. </a:t>
            </a:r>
          </a:p>
          <a:p>
            <a:pPr>
              <a:buFontTx/>
              <a:buChar char="-"/>
            </a:pPr>
            <a:r>
              <a:rPr lang="en-US" altLang="en-US">
                <a:latin typeface="Times" charset="0"/>
                <a:ea typeface="ＭＳ Ｐゴシック" charset="-128"/>
              </a:rPr>
              <a:t>Bob Citron, treasurer of Orange County (CA), after he lost a chunk of the county</a:t>
            </a:r>
            <a:r>
              <a:rPr lang="ja-JP" altLang="en-US">
                <a:latin typeface="Times" charset="0"/>
                <a:ea typeface="ＭＳ Ｐゴシック" charset="-128"/>
              </a:rPr>
              <a:t>’</a:t>
            </a:r>
            <a:r>
              <a:rPr lang="en-US" altLang="ja-JP">
                <a:latin typeface="Times" charset="0"/>
                <a:ea typeface="ＭＳ Ｐゴシック" charset="-128"/>
              </a:rPr>
              <a:t>s pension fund money after investing in interest rate derivatives claimed that he was </a:t>
            </a:r>
            <a:r>
              <a:rPr lang="ja-JP" altLang="en-US">
                <a:latin typeface="Times" charset="0"/>
                <a:ea typeface="ＭＳ Ｐゴシック" charset="-128"/>
              </a:rPr>
              <a:t>“</a:t>
            </a:r>
            <a:r>
              <a:rPr lang="en-US" altLang="ja-JP">
                <a:latin typeface="Times" charset="0"/>
                <a:ea typeface="ＭＳ Ｐゴシック" charset="-128"/>
              </a:rPr>
              <a:t>not a finance person</a:t>
            </a:r>
            <a:r>
              <a:rPr lang="ja-JP" altLang="en-US">
                <a:latin typeface="Times" charset="0"/>
                <a:ea typeface="ＭＳ Ｐゴシック" charset="-128"/>
              </a:rPr>
              <a:t>”</a:t>
            </a:r>
            <a:r>
              <a:rPr lang="en-US" altLang="ja-JP">
                <a:latin typeface="Times" charset="0"/>
                <a:ea typeface="ＭＳ Ｐゴシック" charset="-128"/>
              </a:rPr>
              <a:t> and that Merrill</a:t>
            </a:r>
            <a:r>
              <a:rPr lang="ja-JP" altLang="en-US">
                <a:latin typeface="Times" charset="0"/>
                <a:ea typeface="ＭＳ Ｐゴシック" charset="-128"/>
              </a:rPr>
              <a:t>’</a:t>
            </a:r>
            <a:r>
              <a:rPr lang="en-US" altLang="ja-JP">
                <a:latin typeface="Times" charset="0"/>
                <a:ea typeface="ＭＳ Ｐゴシック" charset="-128"/>
              </a:rPr>
              <a:t>s market strategist (Charlie Clough) had told him he could make </a:t>
            </a:r>
            <a:r>
              <a:rPr lang="ja-JP" altLang="en-US">
                <a:latin typeface="Times" charset="0"/>
                <a:ea typeface="ＭＳ Ｐゴシック" charset="-128"/>
              </a:rPr>
              <a:t>“</a:t>
            </a:r>
            <a:r>
              <a:rPr lang="en-US" altLang="ja-JP">
                <a:latin typeface="Times" charset="0"/>
                <a:ea typeface="ＭＳ Ｐゴシック" charset="-128"/>
              </a:rPr>
              <a:t>15% with no risk</a:t>
            </a:r>
            <a:r>
              <a:rPr lang="ja-JP" altLang="en-US">
                <a:latin typeface="Times" charset="0"/>
                <a:ea typeface="ＭＳ Ｐゴシック" charset="-128"/>
              </a:rPr>
              <a:t>”</a:t>
            </a:r>
            <a:r>
              <a:rPr lang="en-US" altLang="ja-JP">
                <a:latin typeface="Times" charset="0"/>
                <a:ea typeface="ＭＳ Ｐゴシック" charset="-128"/>
              </a:rPr>
              <a:t>.</a:t>
            </a:r>
          </a:p>
          <a:p>
            <a:pPr>
              <a:buFontTx/>
              <a:buChar char="-"/>
            </a:pPr>
            <a:r>
              <a:rPr lang="en-US" altLang="en-US">
                <a:latin typeface="Times" charset="0"/>
                <a:ea typeface="ＭＳ Ｐゴシック" charset="-128"/>
              </a:rPr>
              <a:t>Many prominent (and intelligent) people invested with Bernie Madoff because he promised them (through third parties) that he could deliver 8% more than the treasury bill rate, guaranteed. (He was called the Jewish T.Bill). One investor, interviewed by the NY Times said, </a:t>
            </a:r>
            <a:r>
              <a:rPr lang="ja-JP" altLang="en-US">
                <a:latin typeface="Times" charset="0"/>
                <a:ea typeface="ＭＳ Ｐゴシック" charset="-128"/>
              </a:rPr>
              <a:t>“</a:t>
            </a:r>
            <a:r>
              <a:rPr lang="en-US" altLang="ja-JP">
                <a:latin typeface="Times" charset="0"/>
                <a:ea typeface="ＭＳ Ｐゴシック" charset="-128"/>
              </a:rPr>
              <a:t>I really did not understand what he was doing, but he said was going to do something with calls, something with puts and earn 12% every year. It sounded plausible (and all my friends were investing with him too). </a:t>
            </a:r>
            <a:endParaRPr lang="en-US" altLang="en-US">
              <a:latin typeface="Times" charset="0"/>
              <a:ea typeface="ＭＳ Ｐゴシック" charset="-128"/>
            </a:endParaRPr>
          </a:p>
        </p:txBody>
      </p:sp>
    </p:spTree>
    <p:extLst>
      <p:ext uri="{BB962C8B-B14F-4D97-AF65-F5344CB8AC3E}">
        <p14:creationId xmlns:p14="http://schemas.microsoft.com/office/powerpoint/2010/main" val="3015587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Rot="1" noChangeAspect="1" noChangeArrowheads="1"/>
          </p:cNvSpPr>
          <p:nvPr>
            <p:ph type="sldImg"/>
          </p:nvPr>
        </p:nvSpPr>
        <p:spPr>
          <a:xfrm>
            <a:off x="1150938" y="692150"/>
            <a:ext cx="4556125" cy="3416300"/>
          </a:xfrm>
          <a:solidFill>
            <a:srgbClr val="FFFFFF"/>
          </a:solidFill>
          <a:ln/>
        </p:spPr>
      </p:sp>
      <p:sp>
        <p:nvSpPr>
          <p:cNvPr id="849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all of the models of risk and return in finance agree on the first two steps. They deviate at the last step in the way they measure market risk, with</a:t>
            </a:r>
          </a:p>
          <a:p>
            <a:pPr lvl="1"/>
            <a:r>
              <a:rPr lang="en-US" altLang="en-US">
                <a:latin typeface="Times" charset="0"/>
                <a:ea typeface="ＭＳ Ｐゴシック" charset="-128"/>
              </a:rPr>
              <a:t>The CAPM, capturing all of it in one beta, relative to the market portfolio</a:t>
            </a:r>
          </a:p>
          <a:p>
            <a:pPr lvl="1"/>
            <a:r>
              <a:rPr lang="en-US" altLang="en-US">
                <a:latin typeface="Times" charset="0"/>
                <a:ea typeface="ＭＳ Ｐゴシック" charset="-128"/>
              </a:rPr>
              <a:t>The APM, capturing the market risk in multiple betas against unspecified economic factors</a:t>
            </a:r>
          </a:p>
          <a:p>
            <a:pPr lvl="1"/>
            <a:r>
              <a:rPr lang="en-US" altLang="en-US">
                <a:latin typeface="Times" charset="0"/>
                <a:ea typeface="ＭＳ Ｐゴシック" charset="-128"/>
              </a:rPr>
              <a:t>The Multi-Factor model, capturing the market risk in multiple betas against specified macro economic factors</a:t>
            </a:r>
          </a:p>
          <a:p>
            <a:pPr lvl="1"/>
            <a:r>
              <a:rPr lang="en-US" altLang="en-US">
                <a:latin typeface="Times" charset="0"/>
                <a:ea typeface="ＭＳ Ｐゴシック" charset="-128"/>
              </a:rPr>
              <a:t>The Regression model, capturing the market risk in proxies such as market capitalization and price/book ratios</a:t>
            </a:r>
          </a:p>
        </p:txBody>
      </p:sp>
    </p:spTree>
    <p:extLst>
      <p:ext uri="{BB962C8B-B14F-4D97-AF65-F5344CB8AC3E}">
        <p14:creationId xmlns:p14="http://schemas.microsoft.com/office/powerpoint/2010/main" val="2366892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Rot="1" noChangeAspect="1" noChangeArrowheads="1"/>
          </p:cNvSpPr>
          <p:nvPr>
            <p:ph type="sldImg"/>
          </p:nvPr>
        </p:nvSpPr>
        <p:spPr>
          <a:xfrm>
            <a:off x="1150938" y="692150"/>
            <a:ext cx="4556125" cy="3416300"/>
          </a:xfrm>
          <a:solidFill>
            <a:srgbClr val="FFFFFF"/>
          </a:solidFill>
          <a:ln/>
        </p:spPr>
      </p:sp>
      <p:sp>
        <p:nvSpPr>
          <p:cNvPr id="870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first two critiques can be lowered against any model in finance.</a:t>
            </a:r>
          </a:p>
          <a:p>
            <a:r>
              <a:rPr lang="en-US" altLang="en-US">
                <a:latin typeface="Times" charset="0"/>
                <a:ea typeface="ＭＳ Ｐゴシック" charset="-128"/>
              </a:rPr>
              <a:t>The last critique is the most damaging. Fama and French (1991) noted that</a:t>
            </a:r>
          </a:p>
          <a:p>
            <a:pPr lvl="1"/>
            <a:r>
              <a:rPr lang="en-US" altLang="en-US">
                <a:latin typeface="Times" charset="0"/>
                <a:ea typeface="ＭＳ Ｐゴシック" charset="-128"/>
              </a:rPr>
              <a:t>Betas explained little of the difference in returns across stocks between 1962 and 1991. (Over long time periods, it should, if the CAPM is right and betas are correctly estimated), explain almost all of the difference)</a:t>
            </a:r>
          </a:p>
          <a:p>
            <a:pPr lvl="1"/>
            <a:r>
              <a:rPr lang="en-US" altLang="en-US">
                <a:latin typeface="Times" charset="0"/>
                <a:ea typeface="ＭＳ Ｐゴシック" charset="-128"/>
              </a:rPr>
              <a:t>Market Capitalization and price to book value ratios explained a significant portion of the differences in returns.</a:t>
            </a:r>
          </a:p>
          <a:p>
            <a:pPr lvl="1"/>
            <a:r>
              <a:rPr lang="en-US" altLang="en-US">
                <a:latin typeface="Times" charset="0"/>
                <a:ea typeface="ＭＳ Ｐゴシック" charset="-128"/>
              </a:rPr>
              <a:t>This test, however, is a test of which model explains past returns best, and might not necessarily be a good indication of which one is the best model for predicting expected returns in the future.</a:t>
            </a:r>
          </a:p>
        </p:txBody>
      </p:sp>
    </p:spTree>
    <p:extLst>
      <p:ext uri="{BB962C8B-B14F-4D97-AF65-F5344CB8AC3E}">
        <p14:creationId xmlns:p14="http://schemas.microsoft.com/office/powerpoint/2010/main" val="8957878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Rot="1" noChangeAspect="1" noChangeArrowheads="1"/>
          </p:cNvSpPr>
          <p:nvPr>
            <p:ph type="sldImg"/>
          </p:nvPr>
        </p:nvSpPr>
        <p:spPr>
          <a:xfrm>
            <a:off x="1150938" y="692150"/>
            <a:ext cx="4556125" cy="3416300"/>
          </a:xfrm>
          <a:solidFill>
            <a:srgbClr val="FFFFFF"/>
          </a:solidFill>
          <a:ln/>
        </p:spPr>
      </p:sp>
      <p:sp>
        <p:nvSpPr>
          <p:cNvPr id="890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takes a model to beat a model… The CAPM may not be a very good model at predicting expected returns but the alternative models don</a:t>
            </a:r>
            <a:r>
              <a:rPr lang="ja-JP" altLang="en-US">
                <a:latin typeface="Times" charset="0"/>
                <a:ea typeface="ＭＳ Ｐゴシック" charset="-128"/>
              </a:rPr>
              <a:t>’</a:t>
            </a:r>
            <a:r>
              <a:rPr lang="en-US" altLang="ja-JP">
                <a:latin typeface="Times" charset="0"/>
                <a:ea typeface="ＭＳ Ｐゴシック" charset="-128"/>
              </a:rPr>
              <a:t>t do much better. In fact, the tests of the CAPM are joint tests of both the effectiveness of the model and the quality of the parameters used in the testing (betas, for instance). We will argue that better beta estimates and a more careful use of the CAPM can yield far better estimates of expected return than switching to a different model.</a:t>
            </a:r>
          </a:p>
          <a:p>
            <a:r>
              <a:rPr lang="en-US" altLang="en-US">
                <a:latin typeface="Times" charset="0"/>
                <a:ea typeface="ＭＳ Ｐゴシック" charset="-128"/>
              </a:rPr>
              <a:t>Just as a side note, there are many who either dislike or distrust the CAPM. While we share some of their skepticism about its precision, we would not throw the basic principle that the discount rate has to be adjusted for risk out, just because we do not like the CAPM. In other words, find a different risk and return model, if so inclined, but adjust for risk. </a:t>
            </a:r>
          </a:p>
        </p:txBody>
      </p:sp>
    </p:spTree>
    <p:extLst>
      <p:ext uri="{BB962C8B-B14F-4D97-AF65-F5344CB8AC3E}">
        <p14:creationId xmlns:p14="http://schemas.microsoft.com/office/powerpoint/2010/main" val="16452731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Rot="1" noChangeAspect="1" noChangeArrowheads="1"/>
          </p:cNvSpPr>
          <p:nvPr>
            <p:ph type="sldImg"/>
          </p:nvPr>
        </p:nvSpPr>
        <p:spPr>
          <a:xfrm>
            <a:off x="1150938" y="692150"/>
            <a:ext cx="4556125" cy="3416300"/>
          </a:xfrm>
          <a:solidFill>
            <a:srgbClr val="FFFFFF"/>
          </a:solidFill>
          <a:ln/>
        </p:spPr>
      </p:sp>
      <p:sp>
        <p:nvSpPr>
          <p:cNvPr id="91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Of Disney</a:t>
            </a:r>
            <a:r>
              <a:rPr lang="ja-JP" altLang="en-US">
                <a:latin typeface="Times" charset="0"/>
                <a:ea typeface="ＭＳ Ｐゴシック" charset="-128"/>
              </a:rPr>
              <a:t>’</a:t>
            </a:r>
            <a:r>
              <a:rPr lang="en-US" altLang="ja-JP">
                <a:latin typeface="Times" charset="0"/>
                <a:ea typeface="ＭＳ Ｐゴシック" charset="-128"/>
              </a:rPr>
              <a:t>s top 17 investors, only 2 are individuals…. Laurene Jobs and George Lucas are big stockholders (getting those shares when their companies were sold to Disney) but neither is an active trader.</a:t>
            </a:r>
            <a:endParaRPr lang="en-US" altLang="en-US">
              <a:latin typeface="Times" charset="0"/>
              <a:ea typeface="ＭＳ Ｐゴシック" charset="-128"/>
            </a:endParaRPr>
          </a:p>
        </p:txBody>
      </p:sp>
    </p:spTree>
    <p:extLst>
      <p:ext uri="{BB962C8B-B14F-4D97-AF65-F5344CB8AC3E}">
        <p14:creationId xmlns:p14="http://schemas.microsoft.com/office/powerpoint/2010/main" val="11066453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a:xfrm>
            <a:off x="1150938" y="692150"/>
            <a:ext cx="4556125" cy="3416300"/>
          </a:xfrm>
          <a:ln/>
        </p:spPr>
      </p:sp>
      <p:sp>
        <p:nvSpPr>
          <p:cNvPr id="931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It may also make sense to look at the proportion of trading at these companies that comes from institutions. Thus, if institutions own 20% of the shares but account for 80% of the trading, they may still be the marginal investors in the company.</a:t>
            </a:r>
          </a:p>
        </p:txBody>
      </p:sp>
    </p:spTree>
    <p:extLst>
      <p:ext uri="{BB962C8B-B14F-4D97-AF65-F5344CB8AC3E}">
        <p14:creationId xmlns:p14="http://schemas.microsoft.com/office/powerpoint/2010/main" val="330854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Rot="1" noChangeAspect="1" noChangeArrowheads="1"/>
          </p:cNvSpPr>
          <p:nvPr>
            <p:ph type="sldImg"/>
          </p:nvPr>
        </p:nvSpPr>
        <p:spPr>
          <a:xfrm>
            <a:off x="1150938" y="692150"/>
            <a:ext cx="4556125" cy="3416300"/>
          </a:xfrm>
          <a:solidFill>
            <a:srgbClr val="FFFFFF"/>
          </a:solidFill>
          <a:ln/>
        </p:spPr>
      </p:sp>
      <p:sp>
        <p:nvSpPr>
          <p:cNvPr id="952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most publicly traded US firms, most, if not all, of the 15 largest investors are institutional investors. In addition, high proportions of both the stock owned and traded are by institutional investors. Thus, the assumption that the marginal investor is well diversified is quite justifiable. </a:t>
            </a:r>
          </a:p>
          <a:p>
            <a:endParaRPr lang="en-US" altLang="en-US">
              <a:latin typeface="Times" charset="0"/>
              <a:ea typeface="ＭＳ Ｐゴシック" charset="-128"/>
            </a:endParaRPr>
          </a:p>
          <a:p>
            <a:r>
              <a:rPr lang="en-US" altLang="en-US">
                <a:latin typeface="Times" charset="0"/>
                <a:ea typeface="ＭＳ Ｐゴシック" charset="-128"/>
              </a:rPr>
              <a:t>For very small firms, the marginal investor may be an individual investor or even a day trader, who is not diversified. What implications does this have for the use of risk and return models?</a:t>
            </a:r>
          </a:p>
        </p:txBody>
      </p:sp>
    </p:spTree>
    <p:extLst>
      <p:ext uri="{BB962C8B-B14F-4D97-AF65-F5344CB8AC3E}">
        <p14:creationId xmlns:p14="http://schemas.microsoft.com/office/powerpoint/2010/main" val="20157721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Rot="1" noChangeAspect="1" noChangeArrowheads="1"/>
          </p:cNvSpPr>
          <p:nvPr>
            <p:ph type="sldImg"/>
          </p:nvPr>
        </p:nvSpPr>
        <p:spPr>
          <a:xfrm>
            <a:off x="1150938" y="692150"/>
            <a:ext cx="4556125" cy="3416300"/>
          </a:xfrm>
          <a:solidFill>
            <a:srgbClr val="FFFFFF"/>
          </a:solidFill>
          <a:ln/>
        </p:spPr>
      </p:sp>
      <p:sp>
        <p:nvSpPr>
          <p:cNvPr id="972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Summarizes the inputs. Note that we are replacing the last component (E(Rm)-Rf) with the expected equity risk premium..</a:t>
            </a:r>
          </a:p>
        </p:txBody>
      </p:sp>
    </p:spTree>
    <p:extLst>
      <p:ext uri="{BB962C8B-B14F-4D97-AF65-F5344CB8AC3E}">
        <p14:creationId xmlns:p14="http://schemas.microsoft.com/office/powerpoint/2010/main" val="38087973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Rot="1" noChangeAspect="1" noChangeArrowheads="1" noTextEdit="1"/>
          </p:cNvSpPr>
          <p:nvPr>
            <p:ph type="sldImg"/>
          </p:nvPr>
        </p:nvSpPr>
        <p:spPr>
          <a:xfrm>
            <a:off x="1150938" y="692150"/>
            <a:ext cx="4556125" cy="3416300"/>
          </a:xfrm>
          <a:ln/>
        </p:spPr>
      </p:sp>
      <p:sp>
        <p:nvSpPr>
          <p:cNvPr id="993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Treasury bills may be default free but there is reinvestment risk when they are used as riskless rates for longer-term cashflows. A 6-month T.Bill is not riskless when looking at a 5-year cashflow.</a:t>
            </a:r>
          </a:p>
          <a:p>
            <a:r>
              <a:rPr lang="en-US" altLang="en-US">
                <a:latin typeface="Times" charset="0"/>
                <a:ea typeface="ＭＳ Ｐゴシック" charset="-128"/>
              </a:rPr>
              <a:t>Would a 5-year treasury be riskfree? Not really. The coupons would still expose you to reinvestment risk. Only a 5-year zero-coupon treasury would be riskfree for a 5-year cash flow.</a:t>
            </a:r>
          </a:p>
          <a:p>
            <a:r>
              <a:rPr lang="en-US" altLang="en-US">
                <a:latin typeface="Times" charset="0"/>
                <a:ea typeface="ＭＳ Ｐゴシック" charset="-128"/>
              </a:rPr>
              <a:t>If you were a purist, you would need different riskfree rates for different cashflows. A pragmatic solution would be to estimate the duration of the cashflows in a valuation and use a treasury of similar duration. (Since the duration is the weighted average of when the cashflows come in, this should be fairly long, especially when you count in the fact that the terminal value is the present value of cashflows forever). </a:t>
            </a:r>
          </a:p>
        </p:txBody>
      </p:sp>
    </p:spTree>
    <p:extLst>
      <p:ext uri="{BB962C8B-B14F-4D97-AF65-F5344CB8AC3E}">
        <p14:creationId xmlns:p14="http://schemas.microsoft.com/office/powerpoint/2010/main" val="194438766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Rot="1" noChangeAspect="1" noChangeArrowheads="1"/>
          </p:cNvSpPr>
          <p:nvPr>
            <p:ph type="sldImg"/>
          </p:nvPr>
        </p:nvSpPr>
        <p:spPr>
          <a:xfrm>
            <a:off x="1150938" y="692150"/>
            <a:ext cx="4556125" cy="3416300"/>
          </a:xfrm>
          <a:solidFill>
            <a:srgbClr val="FFFFFF"/>
          </a:solidFill>
          <a:ln/>
        </p:spPr>
      </p:sp>
      <p:sp>
        <p:nvSpPr>
          <p:cNvPr id="1013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 Work with the local currency but you cannot use a long-term government bond rate as a riskfree rate if the government has default risk. You need to back into  a riskfree rate. If you cannot do this, you have two choices:</a:t>
            </a:r>
          </a:p>
          <a:p>
            <a:pPr>
              <a:buFontTx/>
              <a:buChar char="-"/>
            </a:pPr>
            <a:r>
              <a:rPr lang="en-US" altLang="en-US">
                <a:latin typeface="Times" charset="0"/>
                <a:ea typeface="ＭＳ Ｐゴシック" charset="-128"/>
              </a:rPr>
              <a:t>Work with a  currency where you can get a riskfree rate</a:t>
            </a:r>
          </a:p>
          <a:p>
            <a:pPr>
              <a:buFontTx/>
              <a:buChar char="-"/>
            </a:pPr>
            <a:r>
              <a:rPr lang="en-US" altLang="en-US">
                <a:latin typeface="Times" charset="0"/>
                <a:ea typeface="ＭＳ Ｐゴシック" charset="-128"/>
              </a:rPr>
              <a:t> Do everything in real terms</a:t>
            </a:r>
          </a:p>
          <a:p>
            <a:r>
              <a:rPr lang="en-US" altLang="en-US">
                <a:latin typeface="Times" charset="0"/>
                <a:ea typeface="ＭＳ Ｐゴシック" charset="-128"/>
              </a:rPr>
              <a:t>For a real riskfree rate, an expected real growth rate for the economy should provide a reasonable approximation.</a:t>
            </a:r>
          </a:p>
          <a:p>
            <a:pPr lvl="1"/>
            <a:r>
              <a:rPr lang="en-US" altLang="en-US">
                <a:latin typeface="Times" charset="0"/>
                <a:ea typeface="ＭＳ Ｐゴシック" charset="-128"/>
              </a:rPr>
              <a:t>To do your analysis in real terms, you need a real riskfree rate. In the U.S., you can obtain such a rate by looking at the inflation indexed treasury bond rate. Outside the U.S., you can assume as a rough approximation that the real riskfree rate is equal to your real growth rate. IIf the real growth rate is much lower than the real interest rate, you will have significant deficits - trade or budget - to make up the shortfall. If the real growth rate is much higher than the real interest rate, you will the exact opposite - surpluses. A long term equilibrium can be reached only when the two are equal.</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6481244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p:cNvSpPr>
            <a:spLocks noGrp="1" noRot="1" noChangeAspect="1" noChangeArrowheads="1"/>
          </p:cNvSpPr>
          <p:nvPr>
            <p:ph type="sldImg"/>
          </p:nvPr>
        </p:nvSpPr>
        <p:spPr>
          <a:xfrm>
            <a:off x="1150938" y="692150"/>
            <a:ext cx="4556125" cy="3416300"/>
          </a:xfrm>
          <a:solidFill>
            <a:srgbClr val="FFFFFF"/>
          </a:solidFill>
          <a:ln/>
        </p:spPr>
      </p:sp>
      <p:sp>
        <p:nvSpPr>
          <p:cNvPr id="1044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Implicit here are two questions - Which investor</a:t>
            </a:r>
            <a:r>
              <a:rPr lang="ja-JP" altLang="en-US">
                <a:latin typeface="Times" charset="0"/>
                <a:ea typeface="ＭＳ Ｐゴシック" charset="-128"/>
              </a:rPr>
              <a:t>’</a:t>
            </a:r>
            <a:r>
              <a:rPr lang="en-US" altLang="ja-JP">
                <a:latin typeface="Times" charset="0"/>
                <a:ea typeface="ＭＳ Ｐゴシック" charset="-128"/>
              </a:rPr>
              <a:t>s risk premium? What is the average risk investment?</a:t>
            </a:r>
          </a:p>
          <a:p>
            <a:endParaRPr lang="en-US" altLang="en-US">
              <a:latin typeface="Times" charset="0"/>
              <a:ea typeface="ＭＳ Ｐゴシック" charset="-128"/>
            </a:endParaRPr>
          </a:p>
          <a:p>
            <a:r>
              <a:rPr lang="en-US" altLang="en-US">
                <a:latin typeface="Times" charset="0"/>
                <a:ea typeface="ＭＳ Ｐゴシック" charset="-128"/>
              </a:rPr>
              <a:t>With this assumption it is quite clear that estimating equity risk premiums will be difficult to do because different investors have different degrees of risk aversion (and will demand different premiums) and risk aversion will change over time. </a:t>
            </a:r>
          </a:p>
        </p:txBody>
      </p:sp>
    </p:spTree>
    <p:extLst>
      <p:ext uri="{BB962C8B-B14F-4D97-AF65-F5344CB8AC3E}">
        <p14:creationId xmlns:p14="http://schemas.microsoft.com/office/powerpoint/2010/main" val="13215998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Rot="1" noChangeAspect="1" noChangeArrowheads="1"/>
          </p:cNvSpPr>
          <p:nvPr>
            <p:ph type="sldImg"/>
          </p:nvPr>
        </p:nvSpPr>
        <p:spPr>
          <a:xfrm>
            <a:off x="1150938" y="692150"/>
            <a:ext cx="4556125" cy="3416300"/>
          </a:xfrm>
          <a:solidFill>
            <a:srgbClr val="FFFFFF"/>
          </a:solidFill>
          <a:ln/>
        </p:spPr>
      </p:sp>
      <p:sp>
        <p:nvSpPr>
          <p:cNvPr id="1064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usually find that the median number that I get in the US is 7-9%, though the distribution is pretty spread out. This translates into a risk premium of 4-6%. (I have also run a survey on my web site for three years. With more than 30,000 responses, the median risk premium is about 4-6% as well.)</a:t>
            </a:r>
          </a:p>
          <a:p>
            <a:r>
              <a:rPr lang="en-US" altLang="en-US">
                <a:latin typeface="Times" charset="0"/>
                <a:ea typeface="ＭＳ Ｐゴシック" charset="-128"/>
              </a:rPr>
              <a:t>If this were the entire market, the risk premium would be a weighted average of the risk premiums demanded by each and every investor.</a:t>
            </a:r>
          </a:p>
          <a:p>
            <a:r>
              <a:rPr lang="en-US" altLang="en-US">
                <a:latin typeface="Times" charset="0"/>
                <a:ea typeface="ＭＳ Ｐゴシック" charset="-128"/>
              </a:rPr>
              <a:t>The weights will be determined by the wealth that each investor brings to the market. Thus, Warren Buffett</a:t>
            </a:r>
            <a:r>
              <a:rPr lang="ja-JP" altLang="en-US">
                <a:latin typeface="Times" charset="0"/>
                <a:ea typeface="ＭＳ Ｐゴシック" charset="-128"/>
              </a:rPr>
              <a:t>’</a:t>
            </a:r>
            <a:r>
              <a:rPr lang="en-US" altLang="ja-JP">
                <a:latin typeface="Times" charset="0"/>
                <a:ea typeface="ＭＳ Ｐゴシック" charset="-128"/>
              </a:rPr>
              <a:t>s risk aversion counts more towards determining the </a:t>
            </a:r>
            <a:r>
              <a:rPr lang="ja-JP" altLang="en-US">
                <a:latin typeface="Times" charset="0"/>
                <a:ea typeface="ＭＳ Ｐゴシック" charset="-128"/>
              </a:rPr>
              <a:t>“</a:t>
            </a:r>
            <a:r>
              <a:rPr lang="en-US" altLang="ja-JP">
                <a:latin typeface="Times" charset="0"/>
                <a:ea typeface="ＭＳ Ｐゴシック" charset="-128"/>
              </a:rPr>
              <a:t>equilibrium</a:t>
            </a:r>
            <a:r>
              <a:rPr lang="ja-JP" altLang="en-US">
                <a:latin typeface="Times" charset="0"/>
                <a:ea typeface="ＭＳ Ｐゴシック" charset="-128"/>
              </a:rPr>
              <a:t>”</a:t>
            </a:r>
            <a:r>
              <a:rPr lang="en-US" altLang="ja-JP">
                <a:latin typeface="Times" charset="0"/>
                <a:ea typeface="ＭＳ Ｐゴシック" charset="-128"/>
              </a:rPr>
              <a:t> premium than yours</a:t>
            </a:r>
            <a:r>
              <a:rPr lang="ja-JP" altLang="en-US">
                <a:latin typeface="Times" charset="0"/>
                <a:ea typeface="ＭＳ Ｐゴシック" charset="-128"/>
              </a:rPr>
              <a:t>’</a:t>
            </a:r>
            <a:r>
              <a:rPr lang="en-US" altLang="ja-JP">
                <a:latin typeface="Times" charset="0"/>
                <a:ea typeface="ＭＳ Ｐゴシック" charset="-128"/>
              </a:rPr>
              <a:t> and mine.</a:t>
            </a:r>
          </a:p>
          <a:p>
            <a:r>
              <a:rPr lang="en-US" altLang="en-US">
                <a:latin typeface="Times" charset="0"/>
                <a:ea typeface="ＭＳ Ｐゴシック" charset="-128"/>
              </a:rPr>
              <a:t>As investors become more risk averse, you would expect the </a:t>
            </a:r>
            <a:r>
              <a:rPr lang="ja-JP" altLang="en-US">
                <a:latin typeface="Times" charset="0"/>
                <a:ea typeface="ＭＳ Ｐゴシック" charset="-128"/>
              </a:rPr>
              <a:t>“</a:t>
            </a:r>
            <a:r>
              <a:rPr lang="en-US" altLang="ja-JP">
                <a:latin typeface="Times" charset="0"/>
                <a:ea typeface="ＭＳ Ｐゴシック" charset="-128"/>
              </a:rPr>
              <a:t>equilibrium</a:t>
            </a:r>
            <a:r>
              <a:rPr lang="ja-JP" altLang="en-US">
                <a:latin typeface="Times" charset="0"/>
                <a:ea typeface="ＭＳ Ｐゴシック" charset="-128"/>
              </a:rPr>
              <a:t>”</a:t>
            </a:r>
            <a:r>
              <a:rPr lang="en-US" altLang="ja-JP">
                <a:latin typeface="Times" charset="0"/>
                <a:ea typeface="ＭＳ Ｐゴシック" charset="-128"/>
              </a:rPr>
              <a:t> premium to increase.</a:t>
            </a:r>
          </a:p>
          <a:p>
            <a:endParaRPr lang="en-US" altLang="en-US">
              <a:latin typeface="Times" charset="0"/>
              <a:ea typeface="ＭＳ Ｐゴシック" charset="-128"/>
            </a:endParaRPr>
          </a:p>
        </p:txBody>
      </p:sp>
    </p:spTree>
    <p:extLst>
      <p:ext uri="{BB962C8B-B14F-4D97-AF65-F5344CB8AC3E}">
        <p14:creationId xmlns:p14="http://schemas.microsoft.com/office/powerpoint/2010/main" val="7060239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Rot="1" noChangeAspect="1" noChangeArrowheads="1"/>
          </p:cNvSpPr>
          <p:nvPr>
            <p:ph type="sldImg"/>
          </p:nvPr>
        </p:nvSpPr>
        <p:spPr>
          <a:xfrm>
            <a:off x="1150938" y="692150"/>
            <a:ext cx="4556125" cy="3416300"/>
          </a:xfrm>
          <a:solidFill>
            <a:srgbClr val="FFFFFF"/>
          </a:solidFill>
          <a:ln/>
        </p:spPr>
      </p:sp>
      <p:sp>
        <p:nvSpPr>
          <p:cNvPr id="1105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the index changes (and it is the input most likely to change by large amounts in short periods), the implied premium will change. Note that as premiums rise, stock prices drop. Notice two historical phenomena: (1) Equity risk premiums spiked in the 1970s as inflation increased in the US (2) Equity risk premiums bottomed out at 2% at the end of 1999 at the peak of the dot-com boom. </a:t>
            </a:r>
          </a:p>
          <a:p>
            <a:r>
              <a:rPr lang="en-US" altLang="en-US">
                <a:latin typeface="Times" charset="0"/>
                <a:ea typeface="ＭＳ Ｐゴシック" charset="-128"/>
              </a:rPr>
              <a:t>Would you settle for a 2% premium? If your answer is no, you believe that stocks are overvalued.</a:t>
            </a:r>
          </a:p>
        </p:txBody>
      </p:sp>
    </p:spTree>
    <p:extLst>
      <p:ext uri="{BB962C8B-B14F-4D97-AF65-F5344CB8AC3E}">
        <p14:creationId xmlns:p14="http://schemas.microsoft.com/office/powerpoint/2010/main" val="12969241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Slide Image Placeholder 1"/>
          <p:cNvSpPr>
            <a:spLocks noGrp="1" noRot="1" noChangeAspect="1"/>
          </p:cNvSpPr>
          <p:nvPr>
            <p:ph type="sldImg"/>
          </p:nvPr>
        </p:nvSpPr>
        <p:spPr>
          <a:xfrm>
            <a:off x="1150938" y="692150"/>
            <a:ext cx="4556125" cy="3416300"/>
          </a:xfrm>
          <a:ln/>
        </p:spPr>
      </p:sp>
      <p:sp>
        <p:nvSpPr>
          <p:cNvPr id="1126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a judgment call and will depend upon your point of view in November 2013. If you believe in mean reversion and that history is the best guide to the future, you have a case for using the historical risk premium (4.20%). If you believe that the world is changing, that mean reversion may not be to historic norms and that risk premiums are dynamic, you will use an implied premium (5.5%).</a:t>
            </a:r>
          </a:p>
          <a:p>
            <a:pPr>
              <a:buFontTx/>
              <a:buAutoNum type="alphaLcPeriod"/>
            </a:pPr>
            <a:r>
              <a:rPr lang="en-US" altLang="en-US">
                <a:latin typeface="Times" charset="0"/>
                <a:ea typeface="ＭＳ Ｐゴシック" charset="-128"/>
              </a:rPr>
              <a:t>If you thought that the crisis was just a bump in the road that markets would quickly forget and move on, you would use either the historical risk premium (3.88%) or the average implied premium over time (about 4%) as your mature market premium.</a:t>
            </a:r>
          </a:p>
          <a:p>
            <a:pPr>
              <a:buFontTx/>
              <a:buAutoNum type="alphaLcPeriod"/>
            </a:pPr>
            <a:r>
              <a:rPr lang="en-US" altLang="en-US">
                <a:latin typeface="Times" charset="0"/>
                <a:ea typeface="ＭＳ Ｐゴシック" charset="-128"/>
              </a:rPr>
              <a:t>If you thought that the crisis would continue and perhaps even worsen, you would stick with 6.43%.</a:t>
            </a:r>
          </a:p>
          <a:p>
            <a:pPr>
              <a:buFontTx/>
              <a:buAutoNum type="alphaLcPeriod"/>
            </a:pPr>
            <a:endParaRPr lang="en-US" altLang="en-US">
              <a:latin typeface="Times" charset="0"/>
              <a:ea typeface="ＭＳ Ｐゴシック" charset="-128"/>
            </a:endParaRPr>
          </a:p>
          <a:p>
            <a:r>
              <a:rPr lang="en-US" altLang="en-US">
                <a:latin typeface="Times" charset="0"/>
                <a:ea typeface="ＭＳ Ｐゴシック" charset="-128"/>
              </a:rPr>
              <a:t>In hindsight, equity risk premiums dropped dramatically over the rest of 2009 to reach about 4.73% in December 2009.</a:t>
            </a:r>
          </a:p>
        </p:txBody>
      </p:sp>
    </p:spTree>
    <p:extLst>
      <p:ext uri="{BB962C8B-B14F-4D97-AF65-F5344CB8AC3E}">
        <p14:creationId xmlns:p14="http://schemas.microsoft.com/office/powerpoint/2010/main" val="44577705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Rot="1" noChangeAspect="1" noChangeArrowheads="1"/>
          </p:cNvSpPr>
          <p:nvPr>
            <p:ph type="sldImg"/>
          </p:nvPr>
        </p:nvSpPr>
        <p:spPr>
          <a:xfrm>
            <a:off x="1150938" y="692150"/>
            <a:ext cx="4556125" cy="3416300"/>
          </a:xfrm>
          <a:solidFill>
            <a:srgbClr val="FFFFFF"/>
          </a:solidFill>
          <a:ln/>
        </p:spPr>
      </p:sp>
      <p:sp>
        <p:nvSpPr>
          <p:cNvPr id="1146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approach is simple but it assumes that country default spreads are also good measures of additional country equity risk. The question thought is whether equities (which are riskier than bonds) should command a larger risk premium.</a:t>
            </a:r>
          </a:p>
        </p:txBody>
      </p:sp>
    </p:spTree>
    <p:extLst>
      <p:ext uri="{BB962C8B-B14F-4D97-AF65-F5344CB8AC3E}">
        <p14:creationId xmlns:p14="http://schemas.microsoft.com/office/powerpoint/2010/main" val="175195222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Rot="1" noChangeAspect="1" noChangeArrowheads="1"/>
          </p:cNvSpPr>
          <p:nvPr>
            <p:ph type="sldImg"/>
          </p:nvPr>
        </p:nvSpPr>
        <p:spPr>
          <a:xfrm>
            <a:off x="1150938" y="692150"/>
            <a:ext cx="4556125" cy="3416300"/>
          </a:xfrm>
          <a:solidFill>
            <a:srgbClr val="FFFFFF"/>
          </a:solidFill>
          <a:ln/>
        </p:spPr>
      </p:sp>
      <p:sp>
        <p:nvSpPr>
          <p:cNvPr id="1167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In this approach, we scale up the default spread to reflect the additional risk in stocks… This will result in larger equity risk premiums.  We are assuming that investors, when pricing equities in an emerging market, look at what they can make on government bonds issued by that market and scale up premiums for additional risk.</a:t>
            </a:r>
          </a:p>
          <a:p>
            <a:r>
              <a:rPr lang="en-US" altLang="en-US">
                <a:latin typeface="Times" charset="0"/>
                <a:ea typeface="ＭＳ Ｐゴシック" charset="-128"/>
              </a:rPr>
              <a:t>There is a third approach which is closely related where you look at the standard deviation of the emerging equity market, relative to the standard deviation of the U.S. equity market, and multiply by the U.S. equity risk premium. Thus, the equity risk premium for an emerging market which is twice as volatile as the the US market should have an equity risk premium of 7.76% (twice 3.88%).</a:t>
            </a:r>
          </a:p>
        </p:txBody>
      </p:sp>
    </p:spTree>
    <p:extLst>
      <p:ext uri="{BB962C8B-B14F-4D97-AF65-F5344CB8AC3E}">
        <p14:creationId xmlns:p14="http://schemas.microsoft.com/office/powerpoint/2010/main" val="91281197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Slide Image Placeholder 1"/>
          <p:cNvSpPr>
            <a:spLocks noGrp="1" noRot="1" noChangeAspect="1"/>
          </p:cNvSpPr>
          <p:nvPr>
            <p:ph type="sldImg"/>
          </p:nvPr>
        </p:nvSpPr>
        <p:spPr>
          <a:xfrm>
            <a:off x="1150938" y="692150"/>
            <a:ext cx="4556125" cy="3416300"/>
          </a:xfrm>
          <a:ln/>
        </p:spPr>
      </p:sp>
      <p:sp>
        <p:nvSpPr>
          <p:cNvPr id="1187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Updated country risk premiums.</a:t>
            </a:r>
          </a:p>
        </p:txBody>
      </p:sp>
    </p:spTree>
    <p:extLst>
      <p:ext uri="{BB962C8B-B14F-4D97-AF65-F5344CB8AC3E}">
        <p14:creationId xmlns:p14="http://schemas.microsoft.com/office/powerpoint/2010/main" val="775688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lide Image Placeholder 1"/>
          <p:cNvSpPr>
            <a:spLocks noGrp="1" noRot="1" noChangeAspect="1"/>
          </p:cNvSpPr>
          <p:nvPr>
            <p:ph type="sldImg"/>
          </p:nvPr>
        </p:nvSpPr>
        <p:spPr>
          <a:xfrm>
            <a:off x="1150938" y="692150"/>
            <a:ext cx="4556125" cy="3416300"/>
          </a:xfrm>
          <a:ln/>
        </p:spPr>
      </p:sp>
      <p:sp>
        <p:nvSpPr>
          <p:cNvPr id="1208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ERP for a company should reflect where it does business rather than where it is incorporation. While I have used revenues as my basis for estimating the composite premium for Disney, you may chose an alternate variable (% of production, identifiable assets) to make the allocation. If you use the country of incorporation as your only basis, you will over estimated the costs of capital for emerging market companies and under estimate them for developed market companies.</a:t>
            </a:r>
          </a:p>
        </p:txBody>
      </p:sp>
    </p:spTree>
    <p:extLst>
      <p:ext uri="{BB962C8B-B14F-4D97-AF65-F5344CB8AC3E}">
        <p14:creationId xmlns:p14="http://schemas.microsoft.com/office/powerpoint/2010/main" val="152094737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Slide Image Placeholder 1"/>
          <p:cNvSpPr>
            <a:spLocks noGrp="1" noRot="1" noChangeAspect="1"/>
          </p:cNvSpPr>
          <p:nvPr>
            <p:ph type="sldImg"/>
          </p:nvPr>
        </p:nvSpPr>
        <p:spPr>
          <a:xfrm>
            <a:off x="1150938" y="692150"/>
            <a:ext cx="4556125" cy="3416300"/>
          </a:xfrm>
          <a:ln/>
        </p:spPr>
      </p:sp>
      <p:sp>
        <p:nvSpPr>
          <p:cNvPr id="1228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Bookscape and Baidu are easy, since they get all of their revenues in one market. Baidu, though, may look different in future years if its plans to expand come to fruition. Deutshe, Tata Motors and Vale are multinationals.</a:t>
            </a:r>
          </a:p>
        </p:txBody>
      </p:sp>
    </p:spTree>
    <p:extLst>
      <p:ext uri="{BB962C8B-B14F-4D97-AF65-F5344CB8AC3E}">
        <p14:creationId xmlns:p14="http://schemas.microsoft.com/office/powerpoint/2010/main" val="106468138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Slide Image Placeholder 1"/>
          <p:cNvSpPr>
            <a:spLocks noGrp="1" noRot="1" noChangeAspect="1"/>
          </p:cNvSpPr>
          <p:nvPr>
            <p:ph type="sldImg"/>
          </p:nvPr>
        </p:nvSpPr>
        <p:spPr>
          <a:xfrm>
            <a:off x="1150938" y="692150"/>
            <a:ext cx="4556125" cy="3416300"/>
          </a:xfrm>
          <a:ln/>
        </p:spPr>
      </p:sp>
      <p:sp>
        <p:nvSpPr>
          <p:cNvPr id="1249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You could compute implied equity risk premiums for all markets and dispense with this three step process, but the inputs for implied ERP can be difficult to get in many emerging markets. </a:t>
            </a:r>
          </a:p>
          <a:p>
            <a:r>
              <a:rPr lang="en-US" altLang="en-US">
                <a:latin typeface="Times" charset="0"/>
                <a:ea typeface="ＭＳ Ｐゴシック" charset="-128"/>
              </a:rPr>
              <a:t>You may also take issue with my definition of a mature market (AAA) and my use of default spreads as measures of country risk. I share many of your concerns about whether these are adequate measures of country risk, but until we can come up with better measures, we are stuck with these.</a:t>
            </a:r>
          </a:p>
        </p:txBody>
      </p:sp>
    </p:spTree>
    <p:extLst>
      <p:ext uri="{BB962C8B-B14F-4D97-AF65-F5344CB8AC3E}">
        <p14:creationId xmlns:p14="http://schemas.microsoft.com/office/powerpoint/2010/main" val="126627408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p:cNvSpPr>
          <p:nvPr>
            <p:ph type="sldImg"/>
          </p:nvPr>
        </p:nvSpPr>
        <p:spPr>
          <a:xfrm>
            <a:off x="1150938" y="692150"/>
            <a:ext cx="4556125" cy="3416300"/>
          </a:xfrm>
          <a:ln/>
        </p:spPr>
      </p:sp>
      <p:sp>
        <p:nvSpPr>
          <p:cNvPr id="1269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Updated country risk premiums.</a:t>
            </a:r>
          </a:p>
        </p:txBody>
      </p:sp>
    </p:spTree>
    <p:extLst>
      <p:ext uri="{BB962C8B-B14F-4D97-AF65-F5344CB8AC3E}">
        <p14:creationId xmlns:p14="http://schemas.microsoft.com/office/powerpoint/2010/main" val="70558801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290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revenues are a convenient and accessible measure of operating risk exposure, they are only a piece of the puzzle. A company’s production facilities will also come into play. A Nigerian company that has all of its factories or mines in Nigeria will be heavily exposed to Nigerian country risk, even if its revenues are entirely in Europe. If you have a breakdown of production facilities by region, you can bring those into the weights as well.</a:t>
            </a:r>
          </a:p>
        </p:txBody>
      </p:sp>
    </p:spTree>
    <p:extLst>
      <p:ext uri="{BB962C8B-B14F-4D97-AF65-F5344CB8AC3E}">
        <p14:creationId xmlns:p14="http://schemas.microsoft.com/office/powerpoint/2010/main" val="41311979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Rot="1" noChangeAspect="1" noChangeArrowheads="1"/>
          </p:cNvSpPr>
          <p:nvPr>
            <p:ph type="sldImg"/>
          </p:nvPr>
        </p:nvSpPr>
        <p:spPr>
          <a:xfrm>
            <a:off x="1150938" y="692150"/>
            <a:ext cx="4556125" cy="3416300"/>
          </a:xfrm>
          <a:solidFill>
            <a:srgbClr val="FFFFFF"/>
          </a:solidFill>
          <a:ln/>
        </p:spPr>
      </p:sp>
      <p:sp>
        <p:nvSpPr>
          <p:cNvPr id="1331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the number of subjective judgments that have to be made. The estimated beta is going to be affected by all these judgments. On each one, there are trade offs to be made, which may explain why different services make different choices.</a:t>
            </a:r>
          </a:p>
          <a:p>
            <a:r>
              <a:rPr lang="en-US" altLang="en-US">
                <a:latin typeface="Times" charset="0"/>
                <a:ea typeface="ＭＳ Ｐゴシック" charset="-128"/>
              </a:rPr>
              <a:t>My personal biases are to</a:t>
            </a:r>
          </a:p>
          <a:p>
            <a:pPr lvl="1"/>
            <a:r>
              <a:rPr lang="en-US" altLang="en-US">
                <a:latin typeface="Times" charset="0"/>
                <a:ea typeface="ＭＳ Ｐゴシック" charset="-128"/>
              </a:rPr>
              <a:t>Use five years of data (because I use monthly data)</a:t>
            </a:r>
          </a:p>
          <a:p>
            <a:pPr lvl="1"/>
            <a:r>
              <a:rPr lang="en-US" altLang="en-US">
                <a:latin typeface="Times" charset="0"/>
                <a:ea typeface="ＭＳ Ｐゴシック" charset="-128"/>
              </a:rPr>
              <a:t>Use monthly returns (to avoid non-trading problems)</a:t>
            </a:r>
          </a:p>
          <a:p>
            <a:pPr lvl="1"/>
            <a:r>
              <a:rPr lang="en-US" altLang="en-US">
                <a:latin typeface="Times" charset="0"/>
                <a:ea typeface="ＭＳ Ｐゴシック" charset="-128"/>
              </a:rPr>
              <a:t>Use returns with dividends</a:t>
            </a:r>
          </a:p>
          <a:p>
            <a:pPr lvl="1"/>
            <a:r>
              <a:rPr lang="en-US" altLang="en-US">
                <a:latin typeface="Times" charset="0"/>
                <a:ea typeface="ＭＳ Ｐゴシック" charset="-128"/>
              </a:rPr>
              <a:t>Use an index that is </a:t>
            </a:r>
            <a:r>
              <a:rPr lang="en-US" altLang="en-US" u="sng">
                <a:latin typeface="Times" charset="0"/>
                <a:ea typeface="ＭＳ Ｐゴシック" charset="-128"/>
              </a:rPr>
              <a:t>broad, market weighted and with a long history</a:t>
            </a:r>
            <a:r>
              <a:rPr lang="en-US" altLang="en-US">
                <a:latin typeface="Times" charset="0"/>
                <a:ea typeface="ＭＳ Ｐゴシック" charset="-128"/>
              </a:rPr>
              <a:t> (I use the S&amp;P 500. The NYSE composite is not market weighted, and the Wilshire 5000 has both non-trading and measurement issues that have not been resolved.) You want to get as close the mythical market portfolio as you can get…</a:t>
            </a:r>
          </a:p>
        </p:txBody>
      </p:sp>
    </p:spTree>
    <p:extLst>
      <p:ext uri="{BB962C8B-B14F-4D97-AF65-F5344CB8AC3E}">
        <p14:creationId xmlns:p14="http://schemas.microsoft.com/office/powerpoint/2010/main" val="48971339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Rot="1" noChangeAspect="1" noChangeArrowheads="1"/>
          </p:cNvSpPr>
          <p:nvPr>
            <p:ph type="sldImg"/>
          </p:nvPr>
        </p:nvSpPr>
        <p:spPr>
          <a:xfrm>
            <a:off x="1150938" y="692150"/>
            <a:ext cx="4556125" cy="3416300"/>
          </a:xfrm>
          <a:solidFill>
            <a:srgbClr val="FFFFFF"/>
          </a:solidFill>
          <a:ln/>
        </p:spPr>
      </p:sp>
      <p:sp>
        <p:nvSpPr>
          <p:cNvPr id="1392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this expected return would have been different if we had decided to use a different equity risk premium. The potential error in the beta will translate into a forecast error on the expected return as well.</a:t>
            </a:r>
          </a:p>
        </p:txBody>
      </p:sp>
    </p:spTree>
    <p:extLst>
      <p:ext uri="{BB962C8B-B14F-4D97-AF65-F5344CB8AC3E}">
        <p14:creationId xmlns:p14="http://schemas.microsoft.com/office/powerpoint/2010/main" val="145566084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2"/>
          <p:cNvSpPr>
            <a:spLocks noGrp="1" noRot="1" noChangeAspect="1" noChangeArrowheads="1"/>
          </p:cNvSpPr>
          <p:nvPr>
            <p:ph type="sldImg"/>
          </p:nvPr>
        </p:nvSpPr>
        <p:spPr>
          <a:xfrm>
            <a:off x="1150938" y="692150"/>
            <a:ext cx="4556125" cy="3416300"/>
          </a:xfrm>
          <a:solidFill>
            <a:srgbClr val="FFFFFF"/>
          </a:solidFill>
          <a:ln/>
        </p:spPr>
      </p:sp>
      <p:sp>
        <p:nvSpPr>
          <p:cNvPr id="1413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Both. If the stock is correctly priced, the beta is correctly estimated and the CAPM is the right model, this is what you would expect to make on Disney in the long term. As an investor, this is what you would need to make to break even on the investment. You are not being greedy, just prudent. After all, if you don</a:t>
            </a:r>
            <a:r>
              <a:rPr lang="ja-JP" altLang="en-US">
                <a:latin typeface="Times" charset="0"/>
                <a:ea typeface="ＭＳ Ｐゴシック" charset="-128"/>
              </a:rPr>
              <a:t>’</a:t>
            </a:r>
            <a:r>
              <a:rPr lang="en-US" altLang="ja-JP">
                <a:latin typeface="Times" charset="0"/>
                <a:ea typeface="ＭＳ Ｐゴシック" charset="-128"/>
              </a:rPr>
              <a:t>t make higher returns when the market is going up, you will find yourself falling behind when the market is going down.</a:t>
            </a:r>
          </a:p>
          <a:p>
            <a:r>
              <a:rPr lang="en-US" altLang="en-US">
                <a:latin typeface="Times" charset="0"/>
                <a:ea typeface="ＭＳ Ｐゴシック" charset="-128"/>
              </a:rPr>
              <a:t>Buy the stock, since you think you can make more than the hurdle rate.</a:t>
            </a:r>
          </a:p>
        </p:txBody>
      </p:sp>
    </p:spTree>
    <p:extLst>
      <p:ext uri="{BB962C8B-B14F-4D97-AF65-F5344CB8AC3E}">
        <p14:creationId xmlns:p14="http://schemas.microsoft.com/office/powerpoint/2010/main" val="115814890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Rot="1" noChangeAspect="1" noChangeArrowheads="1"/>
          </p:cNvSpPr>
          <p:nvPr>
            <p:ph type="sldImg"/>
          </p:nvPr>
        </p:nvSpPr>
        <p:spPr>
          <a:xfrm>
            <a:off x="1150938" y="692150"/>
            <a:ext cx="4556125" cy="3416300"/>
          </a:xfrm>
          <a:solidFill>
            <a:srgbClr val="FFFFFF"/>
          </a:solidFill>
          <a:ln/>
        </p:spPr>
      </p:sp>
      <p:sp>
        <p:nvSpPr>
          <p:cNvPr id="143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is what equity investors in your company view as their required return.</a:t>
            </a:r>
          </a:p>
          <a:p>
            <a:r>
              <a:rPr lang="en-US" altLang="en-US">
                <a:latin typeface="Times" charset="0"/>
                <a:ea typeface="ＭＳ Ｐゴシック" charset="-128"/>
              </a:rPr>
              <a:t>The cost of not delivering this return is more unhappy stockholders, a lower stock price, and if you are a manager, maybe your job.</a:t>
            </a:r>
          </a:p>
          <a:p>
            <a:r>
              <a:rPr lang="en-US" altLang="en-US">
                <a:latin typeface="Times" charset="0"/>
                <a:ea typeface="ＭＳ Ｐゴシック" charset="-128"/>
              </a:rPr>
              <a:t>Going back to the corporate governance section, if stockholders have little or no control over managers, managers are less likely to view this as the cost of equity.</a:t>
            </a:r>
          </a:p>
        </p:txBody>
      </p:sp>
    </p:spTree>
    <p:extLst>
      <p:ext uri="{BB962C8B-B14F-4D97-AF65-F5344CB8AC3E}">
        <p14:creationId xmlns:p14="http://schemas.microsoft.com/office/powerpoint/2010/main" val="21686992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Rot="1" noChangeAspect="1" noChangeArrowheads="1" noTextEdit="1"/>
          </p:cNvSpPr>
          <p:nvPr>
            <p:ph type="sldImg"/>
          </p:nvPr>
        </p:nvSpPr>
        <p:spPr>
          <a:xfrm>
            <a:off x="1150938" y="692150"/>
            <a:ext cx="4556125" cy="3416300"/>
          </a:xfrm>
          <a:ln/>
        </p:spPr>
      </p:sp>
      <p:sp>
        <p:nvSpPr>
          <p:cNvPr id="145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Deconstructing Tata Motorl</a:t>
            </a:r>
            <a:r>
              <a:rPr lang="ja-JP" altLang="en-US">
                <a:latin typeface="Times" charset="0"/>
                <a:ea typeface="ＭＳ Ｐゴシック" charset="-128"/>
              </a:rPr>
              <a:t>’</a:t>
            </a:r>
            <a:r>
              <a:rPr lang="en-US" altLang="ja-JP">
                <a:latin typeface="Times" charset="0"/>
                <a:ea typeface="ＭＳ Ｐゴシック" charset="-128"/>
              </a:rPr>
              <a:t>s beta page, we find that</a:t>
            </a:r>
          </a:p>
          <a:p>
            <a:pPr>
              <a:buFontTx/>
              <a:buAutoNum type="alphaLcPeriod"/>
            </a:pPr>
            <a:r>
              <a:rPr lang="en-US" altLang="en-US">
                <a:latin typeface="Times" charset="0"/>
                <a:ea typeface="ＭＳ Ｐゴシック" charset="-128"/>
              </a:rPr>
              <a:t>Tata Motors did better than expected over the period – by 19.73% in an annual basis. </a:t>
            </a:r>
            <a:endParaRPr lang="en-US" altLang="ja-JP">
              <a:latin typeface="Times" charset="0"/>
              <a:ea typeface="ＭＳ Ｐゴシック" charset="-128"/>
            </a:endParaRPr>
          </a:p>
          <a:p>
            <a:pPr>
              <a:buFontTx/>
              <a:buAutoNum type="alphaLcPeriod"/>
            </a:pPr>
            <a:r>
              <a:rPr lang="en-US" altLang="en-US">
                <a:latin typeface="Times" charset="0"/>
                <a:ea typeface="ＭＳ Ｐゴシック" charset="-128"/>
              </a:rPr>
              <a:t>Tata Motors is above average risk (1.83 times as risky as the typical Indian firm)</a:t>
            </a:r>
          </a:p>
          <a:p>
            <a:pPr>
              <a:buFontTx/>
              <a:buAutoNum type="alphaLcPeriod"/>
            </a:pPr>
            <a:r>
              <a:rPr lang="en-US" altLang="en-US">
                <a:latin typeface="Times" charset="0"/>
                <a:ea typeface="ＭＳ Ｐゴシック" charset="-128"/>
              </a:rPr>
              <a:t>About 69% of the risk in Tata Motors is market risk</a:t>
            </a:r>
          </a:p>
        </p:txBody>
      </p:sp>
    </p:spTree>
    <p:extLst>
      <p:ext uri="{BB962C8B-B14F-4D97-AF65-F5344CB8AC3E}">
        <p14:creationId xmlns:p14="http://schemas.microsoft.com/office/powerpoint/2010/main" val="65311413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Rot="1" noChangeAspect="1" noChangeArrowheads="1"/>
          </p:cNvSpPr>
          <p:nvPr>
            <p:ph type="sldImg"/>
          </p:nvPr>
        </p:nvSpPr>
        <p:spPr>
          <a:xfrm>
            <a:off x="1150938" y="692150"/>
            <a:ext cx="4556125" cy="3416300"/>
          </a:xfrm>
          <a:solidFill>
            <a:srgbClr val="FFFFFF"/>
          </a:solidFill>
          <a:ln/>
        </p:spPr>
      </p:sp>
      <p:sp>
        <p:nvSpPr>
          <p:cNvPr id="1474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Try this on your company.</a:t>
            </a:r>
          </a:p>
        </p:txBody>
      </p:sp>
    </p:spTree>
    <p:extLst>
      <p:ext uri="{BB962C8B-B14F-4D97-AF65-F5344CB8AC3E}">
        <p14:creationId xmlns:p14="http://schemas.microsoft.com/office/powerpoint/2010/main" val="110026309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Rot="1" noChangeAspect="1" noChangeArrowheads="1"/>
          </p:cNvSpPr>
          <p:nvPr>
            <p:ph type="sldImg"/>
          </p:nvPr>
        </p:nvSpPr>
        <p:spPr>
          <a:xfrm>
            <a:off x="1150938" y="692150"/>
            <a:ext cx="4556125" cy="3416300"/>
          </a:xfrm>
          <a:solidFill>
            <a:srgbClr val="FFFFFF"/>
          </a:solidFill>
          <a:ln/>
        </p:spPr>
      </p:sp>
      <p:sp>
        <p:nvSpPr>
          <p:cNvPr id="1505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cross selection of regression betas for companies… Lets try a story for each one:</a:t>
            </a:r>
          </a:p>
          <a:p>
            <a:r>
              <a:rPr lang="en-US" altLang="en-US">
                <a:latin typeface="Times" charset="0"/>
                <a:ea typeface="ＭＳ Ｐゴシック" charset="-128"/>
              </a:rPr>
              <a:t>Bulgari: Small company with mostly luxury products</a:t>
            </a:r>
          </a:p>
          <a:p>
            <a:r>
              <a:rPr lang="en-US" altLang="en-US">
                <a:latin typeface="Times" charset="0"/>
                <a:ea typeface="ＭＳ Ｐゴシック" charset="-128"/>
              </a:rPr>
              <a:t>Qwest: Some business risk but much more substantial overlay of financial risk created by borrowing  billions.</a:t>
            </a:r>
          </a:p>
          <a:p>
            <a:r>
              <a:rPr lang="en-US" altLang="en-US">
                <a:latin typeface="Times" charset="0"/>
                <a:ea typeface="ＭＳ Ｐゴシック" charset="-128"/>
              </a:rPr>
              <a:t>Microsoft: Example of beta drift towards one as companies get larger and their product base (and customer base) becomes more diversified. Microsoft</a:t>
            </a:r>
            <a:r>
              <a:rPr lang="ja-JP" altLang="en-US">
                <a:latin typeface="Times" charset="0"/>
                <a:ea typeface="ＭＳ Ｐゴシック" charset="-128"/>
              </a:rPr>
              <a:t>’</a:t>
            </a:r>
            <a:r>
              <a:rPr lang="en-US" altLang="ja-JP">
                <a:latin typeface="Times" charset="0"/>
                <a:ea typeface="ＭＳ Ｐゴシック" charset="-128"/>
              </a:rPr>
              <a:t>s beta in the lat 1980s was much higher than 2.</a:t>
            </a:r>
          </a:p>
          <a:p>
            <a:r>
              <a:rPr lang="en-US" altLang="en-US">
                <a:latin typeface="Times" charset="0"/>
                <a:ea typeface="ＭＳ Ｐゴシック" charset="-128"/>
              </a:rPr>
              <a:t>GE: Most diversified US company you will find.. Beta will drift towards one for diversified companies. GE Capital</a:t>
            </a:r>
            <a:r>
              <a:rPr lang="ja-JP" altLang="en-US">
                <a:latin typeface="Times" charset="0"/>
                <a:ea typeface="ＭＳ Ｐゴシック" charset="-128"/>
              </a:rPr>
              <a:t>’</a:t>
            </a:r>
            <a:r>
              <a:rPr lang="en-US" altLang="ja-JP">
                <a:latin typeface="Times" charset="0"/>
                <a:ea typeface="ＭＳ Ｐゴシック" charset="-128"/>
              </a:rPr>
              <a:t>s debt acts as ballast on beta</a:t>
            </a:r>
          </a:p>
          <a:p>
            <a:r>
              <a:rPr lang="en-US" altLang="en-US">
                <a:latin typeface="Times" charset="0"/>
                <a:ea typeface="ＭＳ Ｐゴシック" charset="-128"/>
              </a:rPr>
              <a:t>Philip Morris: Main risk is oil price risk which cuts against the rest of the market (lower oil prices are good for many companies and the economy but not for oil companies). The litigation risk will not show up in the beta because it is firm-specific. (Changing the company name to Altria will not make a difference)</a:t>
            </a:r>
          </a:p>
          <a:p>
            <a:r>
              <a:rPr lang="en-US" altLang="en-US">
                <a:latin typeface="Times" charset="0"/>
                <a:ea typeface="ＭＳ Ｐゴシック" charset="-128"/>
              </a:rPr>
              <a:t>Harmony Gold Mining Company: A negative beta implies that adding this stock on to a diversified portfolio will actually reduce risk (acts as insurance). Gold has historically been an insurance against inflation. </a:t>
            </a:r>
          </a:p>
          <a:p>
            <a:r>
              <a:rPr lang="en-US" altLang="en-US">
                <a:latin typeface="Times" charset="0"/>
                <a:ea typeface="ＭＳ Ｐゴシック" charset="-128"/>
              </a:rPr>
              <a:t>(Consequences of a negative beta: Expected return &lt; Riskfree rate)</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4011973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Rot="1" noChangeAspect="1" noChangeArrowheads="1"/>
          </p:cNvSpPr>
          <p:nvPr>
            <p:ph type="sldImg"/>
          </p:nvPr>
        </p:nvSpPr>
        <p:spPr>
          <a:xfrm>
            <a:off x="1150938" y="692150"/>
            <a:ext cx="4556125" cy="3416300"/>
          </a:xfrm>
          <a:solidFill>
            <a:srgbClr val="FFFFFF"/>
          </a:solidFill>
          <a:ln/>
        </p:spPr>
      </p:sp>
      <p:sp>
        <p:nvSpPr>
          <p:cNvPr id="1525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Betas measure risk relative to the market. </a:t>
            </a:r>
          </a:p>
          <a:p>
            <a:r>
              <a:rPr lang="en-US" altLang="en-US">
                <a:latin typeface="Times" charset="0"/>
                <a:ea typeface="ＭＳ Ｐゴシック" charset="-128"/>
              </a:rPr>
              <a:t>Firms which are cyclical or sell discretionary products tend to do much better when the economy is doing well (and the market is doing well) and much worse when the economy is doing badly than other firms in the market.</a:t>
            </a:r>
          </a:p>
          <a:p>
            <a:r>
              <a:rPr lang="en-US" altLang="en-US">
                <a:latin typeface="Times" charset="0"/>
                <a:ea typeface="ＭＳ Ｐゴシック" charset="-128"/>
              </a:rPr>
              <a:t>In terms of basic economics, companies that sell products/ services that have elastic demand should have higher betas than ones that sell products/services with inelastic demand.</a:t>
            </a:r>
          </a:p>
        </p:txBody>
      </p:sp>
    </p:spTree>
    <p:extLst>
      <p:ext uri="{BB962C8B-B14F-4D97-AF65-F5344CB8AC3E}">
        <p14:creationId xmlns:p14="http://schemas.microsoft.com/office/powerpoint/2010/main" val="135029222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Rot="1" noChangeAspect="1" noChangeArrowheads="1"/>
          </p:cNvSpPr>
          <p:nvPr>
            <p:ph type="sldImg"/>
          </p:nvPr>
        </p:nvSpPr>
        <p:spPr>
          <a:xfrm>
            <a:off x="1150938" y="692150"/>
            <a:ext cx="4556125" cy="3416300"/>
          </a:xfrm>
          <a:solidFill>
            <a:srgbClr val="FFFFFF"/>
          </a:solidFill>
          <a:ln/>
        </p:spPr>
      </p:sp>
      <p:sp>
        <p:nvSpPr>
          <p:cNvPr id="1546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with high fixed costs tend to see much bigger swings in operating income (and stock prices) for a given change in revenues than firms with more flexible cost structures.</a:t>
            </a:r>
          </a:p>
          <a:p>
            <a:r>
              <a:rPr lang="en-US" altLang="en-US">
                <a:latin typeface="Times" charset="0"/>
                <a:ea typeface="ＭＳ Ｐゴシック" charset="-128"/>
              </a:rPr>
              <a:t>Consider the case of the airline sector, which tends to have cost structures which are almost entirely fixed (plane lease expenses, fuel costs …). Firms in the sector have high betas.</a:t>
            </a:r>
          </a:p>
          <a:p>
            <a:r>
              <a:rPr lang="en-US" altLang="en-US">
                <a:latin typeface="Times" charset="0"/>
                <a:ea typeface="ＭＳ Ｐゴシック" charset="-128"/>
              </a:rPr>
              <a:t>Are you destined to have a high beta, once you pick a sector?</a:t>
            </a:r>
          </a:p>
          <a:p>
            <a:r>
              <a:rPr lang="en-US" altLang="en-US">
                <a:latin typeface="Times" charset="0"/>
                <a:ea typeface="ＭＳ Ｐゴシック" charset="-128"/>
              </a:rPr>
              <a:t>To an extent, yes, but you can take action or make decisions to change your destiny. Consider Southwest. By using only one type of aircraft, hedging fuel costs, flying from no-name airports and having a flexible workforce, Southwest has been able to lower its fixed costs as a proportion of total costs. (Focusing less on business travel and high priced tickets has also helped them on the discretionary component). </a:t>
            </a:r>
          </a:p>
        </p:txBody>
      </p:sp>
    </p:spTree>
    <p:extLst>
      <p:ext uri="{BB962C8B-B14F-4D97-AF65-F5344CB8AC3E}">
        <p14:creationId xmlns:p14="http://schemas.microsoft.com/office/powerpoint/2010/main" val="190174453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Rot="1" noChangeAspect="1" noChangeArrowheads="1"/>
          </p:cNvSpPr>
          <p:nvPr>
            <p:ph type="sldImg"/>
          </p:nvPr>
        </p:nvSpPr>
        <p:spPr>
          <a:xfrm>
            <a:off x="1150938" y="692150"/>
            <a:ext cx="4556125" cy="3416300"/>
          </a:xfrm>
          <a:solidFill>
            <a:srgbClr val="FFFFFF"/>
          </a:solidFill>
          <a:ln/>
        </p:spPr>
      </p:sp>
      <p:sp>
        <p:nvSpPr>
          <p:cNvPr id="1566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measures Disney</a:t>
            </a:r>
            <a:r>
              <a:rPr lang="ja-JP" altLang="en-US">
                <a:latin typeface="Times" charset="0"/>
                <a:ea typeface="ＭＳ Ｐゴシック" charset="-128"/>
              </a:rPr>
              <a:t>’</a:t>
            </a:r>
            <a:r>
              <a:rPr lang="en-US" altLang="ja-JP">
                <a:latin typeface="Times" charset="0"/>
                <a:ea typeface="ＭＳ Ｐゴシック" charset="-128"/>
              </a:rPr>
              <a:t>s operating leverage historically. You need a number of years of data before you can get reasonable estimates.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2124783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Rot="1" noChangeAspect="1" noChangeArrowheads="1"/>
          </p:cNvSpPr>
          <p:nvPr>
            <p:ph type="sldImg"/>
          </p:nvPr>
        </p:nvSpPr>
        <p:spPr>
          <a:xfrm>
            <a:off x="1150938" y="692150"/>
            <a:ext cx="4556125" cy="3416300"/>
          </a:xfrm>
          <a:solidFill>
            <a:srgbClr val="FFFFFF"/>
          </a:solidFill>
          <a:ln/>
        </p:spPr>
      </p:sp>
      <p:sp>
        <p:nvSpPr>
          <p:cNvPr id="158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Same rationale as operating leverage but the focus here is on equity earnings. Put another way, a firm with stable operating income can make its equity income much more volatile by borrowing large sums of money.</a:t>
            </a:r>
          </a:p>
          <a:p>
            <a:r>
              <a:rPr lang="en-US" altLang="en-US">
                <a:latin typeface="Times" charset="0"/>
                <a:ea typeface="ＭＳ Ｐゴシック" charset="-128"/>
              </a:rPr>
              <a:t>This is based upon two assumptions</a:t>
            </a:r>
          </a:p>
          <a:p>
            <a:pPr lvl="1">
              <a:buFontTx/>
              <a:buChar char="•"/>
            </a:pPr>
            <a:r>
              <a:rPr lang="en-US" altLang="en-US">
                <a:latin typeface="Times" charset="0"/>
                <a:ea typeface="ＭＳ Ｐゴシック" charset="-128"/>
              </a:rPr>
              <a:t>Debt bears no market risk (which is consistent with studies that have found that default risk is non-systematic)</a:t>
            </a:r>
          </a:p>
          <a:p>
            <a:pPr lvl="1">
              <a:buFontTx/>
              <a:buChar char="•"/>
            </a:pPr>
            <a:r>
              <a:rPr lang="en-US" altLang="en-US">
                <a:latin typeface="Times" charset="0"/>
                <a:ea typeface="ＭＳ Ｐゴシック" charset="-128"/>
              </a:rPr>
              <a:t>Debt creates a tax benefit</a:t>
            </a:r>
          </a:p>
          <a:p>
            <a:pPr lvl="1"/>
            <a:r>
              <a:rPr lang="en-US" altLang="en-US" i="1">
                <a:latin typeface="Times" charset="0"/>
                <a:ea typeface="ＭＳ Ｐゴシック" charset="-128"/>
              </a:rPr>
              <a:t>	Assets			Liabilities</a:t>
            </a:r>
          </a:p>
          <a:p>
            <a:pPr lvl="1"/>
            <a:r>
              <a:rPr lang="en-US" altLang="en-US">
                <a:latin typeface="Times" charset="0"/>
                <a:ea typeface="ＭＳ Ｐゴシック" charset="-128"/>
              </a:rPr>
              <a:t>	Assets	A  (</a:t>
            </a:r>
            <a:r>
              <a:rPr lang="en-US" altLang="en-US">
                <a:latin typeface="Symbol" charset="2"/>
                <a:ea typeface="ＭＳ Ｐゴシック" charset="-128"/>
              </a:rPr>
              <a:t>b</a:t>
            </a:r>
            <a:r>
              <a:rPr lang="en-US" altLang="en-US" baseline="-25000">
                <a:latin typeface="Times" charset="0"/>
                <a:ea typeface="ＭＳ Ｐゴシック" charset="-128"/>
              </a:rPr>
              <a:t>u</a:t>
            </a:r>
            <a:r>
              <a:rPr lang="en-US" altLang="en-US">
                <a:latin typeface="Times" charset="0"/>
                <a:ea typeface="ＭＳ Ｐゴシック" charset="-128"/>
              </a:rPr>
              <a:t>)	Debt	D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Symbol" charset="2"/>
                <a:ea typeface="ＭＳ Ｐゴシック" charset="-128"/>
              </a:rPr>
              <a:t> </a:t>
            </a:r>
            <a:r>
              <a:rPr lang="en-US" altLang="en-US">
                <a:latin typeface="Times" charset="0"/>
                <a:ea typeface="ＭＳ Ｐゴシック" charset="-128"/>
              </a:rPr>
              <a:t>=0)</a:t>
            </a:r>
          </a:p>
          <a:p>
            <a:pPr lvl="1"/>
            <a:r>
              <a:rPr lang="en-US" altLang="en-US">
                <a:latin typeface="Times" charset="0"/>
                <a:ea typeface="ＭＳ Ｐゴシック" charset="-128"/>
              </a:rPr>
              <a:t>	Tax Benefits	tD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=0)	Equity	E (</a:t>
            </a:r>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a:t>
            </a:r>
          </a:p>
          <a:p>
            <a:pPr lvl="1"/>
            <a:r>
              <a:rPr lang="en-US" altLang="en-US">
                <a:latin typeface="Times" charset="0"/>
                <a:ea typeface="ＭＳ Ｐゴシック" charset="-128"/>
              </a:rPr>
              <a:t>Betas are weighted averages,</a:t>
            </a:r>
          </a:p>
          <a:p>
            <a:pPr lvl="1"/>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(E + D - tD)/(D+E) = </a:t>
            </a:r>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(E/(D+E))</a:t>
            </a:r>
          </a:p>
          <a:p>
            <a:pPr lvl="1"/>
            <a:r>
              <a:rPr lang="en-US" altLang="en-US">
                <a:latin typeface="Times" charset="0"/>
                <a:ea typeface="ＭＳ Ｐゴシック" charset="-128"/>
              </a:rPr>
              <a:t>Solve for </a:t>
            </a:r>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a:t>
            </a:r>
          </a:p>
          <a:p>
            <a:pPr lvl="1"/>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 = </a:t>
            </a:r>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(E + D - tD)/E= </a:t>
            </a:r>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(1 + (1-t)D/E)</a:t>
            </a:r>
          </a:p>
          <a:p>
            <a:pPr lvl="1"/>
            <a:r>
              <a:rPr lang="en-US" altLang="en-US">
                <a:latin typeface="Times" charset="0"/>
                <a:ea typeface="ＭＳ Ｐゴシック" charset="-128"/>
              </a:rPr>
              <a:t>If debt has a beta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a:t>
            </a:r>
          </a:p>
          <a:p>
            <a:pPr lvl="1"/>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(E + D - tD)/(D+E) +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 tD/(D+E) = </a:t>
            </a:r>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(E/(D+E)) +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 D/(D+E)</a:t>
            </a:r>
          </a:p>
          <a:p>
            <a:pPr lvl="1"/>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 =  </a:t>
            </a:r>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(1 + (1-t)D/E) -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 (1-t) [D/(D+E)]</a:t>
            </a:r>
          </a:p>
        </p:txBody>
      </p:sp>
    </p:spTree>
    <p:extLst>
      <p:ext uri="{BB962C8B-B14F-4D97-AF65-F5344CB8AC3E}">
        <p14:creationId xmlns:p14="http://schemas.microsoft.com/office/powerpoint/2010/main" val="103976567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Rot="1" noChangeAspect="1" noChangeArrowheads="1"/>
          </p:cNvSpPr>
          <p:nvPr>
            <p:ph type="sldImg"/>
          </p:nvPr>
        </p:nvSpPr>
        <p:spPr>
          <a:xfrm>
            <a:off x="1150938" y="692150"/>
            <a:ext cx="4556125" cy="3416300"/>
          </a:xfrm>
          <a:solidFill>
            <a:srgbClr val="FFFFFF"/>
          </a:solidFill>
          <a:ln/>
        </p:spPr>
      </p:sp>
      <p:sp>
        <p:nvSpPr>
          <p:cNvPr id="1607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betas reflect the average leverage over the period and not the current leverage of the firms. Firms whose leverage has changed over the period will have regression betas that are different from their true betas.</a:t>
            </a:r>
          </a:p>
        </p:txBody>
      </p:sp>
    </p:spTree>
    <p:extLst>
      <p:ext uri="{BB962C8B-B14F-4D97-AF65-F5344CB8AC3E}">
        <p14:creationId xmlns:p14="http://schemas.microsoft.com/office/powerpoint/2010/main" val="126724727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Rot="1" noChangeAspect="1" noChangeArrowheads="1"/>
          </p:cNvSpPr>
          <p:nvPr>
            <p:ph type="sldImg"/>
          </p:nvPr>
        </p:nvSpPr>
        <p:spPr>
          <a:xfrm>
            <a:off x="1150938" y="692150"/>
            <a:ext cx="4556125" cy="3416300"/>
          </a:xfrm>
          <a:solidFill>
            <a:srgbClr val="FFFFFF"/>
          </a:solidFill>
          <a:ln/>
        </p:spPr>
      </p:sp>
      <p:sp>
        <p:nvSpPr>
          <p:cNvPr id="162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Since equity investors bear all of the non-diversifiable risk, the beta of Disney</a:t>
            </a:r>
            <a:r>
              <a:rPr lang="ja-JP" altLang="en-US">
                <a:latin typeface="Times" charset="0"/>
                <a:ea typeface="ＭＳ Ｐゴシック" charset="-128"/>
              </a:rPr>
              <a:t>’</a:t>
            </a:r>
            <a:r>
              <a:rPr lang="en-US" altLang="ja-JP">
                <a:latin typeface="Times" charset="0"/>
                <a:ea typeface="ＭＳ Ｐゴシック" charset="-128"/>
              </a:rPr>
              <a:t>s equity will increase as the leverage increases. </a:t>
            </a:r>
            <a:endParaRPr lang="en-US" altLang="en-US">
              <a:latin typeface="Times" charset="0"/>
              <a:ea typeface="ＭＳ Ｐゴシック" charset="-128"/>
            </a:endParaRPr>
          </a:p>
        </p:txBody>
      </p:sp>
    </p:spTree>
    <p:extLst>
      <p:ext uri="{BB962C8B-B14F-4D97-AF65-F5344CB8AC3E}">
        <p14:creationId xmlns:p14="http://schemas.microsoft.com/office/powerpoint/2010/main" val="202969085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Rot="1" noChangeAspect="1" noChangeArrowheads="1"/>
          </p:cNvSpPr>
          <p:nvPr>
            <p:ph type="sldImg"/>
          </p:nvPr>
        </p:nvSpPr>
        <p:spPr>
          <a:xfrm>
            <a:off x="1150938" y="692150"/>
            <a:ext cx="4556125" cy="3416300"/>
          </a:xfrm>
          <a:solidFill>
            <a:srgbClr val="FFFFFF"/>
          </a:solidFill>
          <a:ln/>
        </p:spPr>
      </p:sp>
      <p:sp>
        <p:nvSpPr>
          <p:cNvPr id="164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Betas are always weighted averages - where the weights are based upon market value. This is because betas measure risk relative to a market index.</a:t>
            </a:r>
          </a:p>
        </p:txBody>
      </p:sp>
    </p:spTree>
    <p:extLst>
      <p:ext uri="{BB962C8B-B14F-4D97-AF65-F5344CB8AC3E}">
        <p14:creationId xmlns:p14="http://schemas.microsoft.com/office/powerpoint/2010/main" val="23645058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Rot="1" noChangeAspect="1" noChangeArrowheads="1"/>
          </p:cNvSpPr>
          <p:nvPr>
            <p:ph type="sldImg"/>
          </p:nvPr>
        </p:nvSpPr>
        <p:spPr>
          <a:xfrm>
            <a:off x="1150938" y="692150"/>
            <a:ext cx="4556125" cy="3416300"/>
          </a:xfrm>
          <a:solidFill>
            <a:srgbClr val="FFFFFF"/>
          </a:solidFill>
          <a:ln/>
        </p:spPr>
      </p:sp>
      <p:sp>
        <p:nvSpPr>
          <p:cNvPr id="1669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Bottom-up betas build up to the beta from the fundamentals, rather than trusting the regression. </a:t>
            </a:r>
          </a:p>
          <a:p>
            <a:r>
              <a:rPr lang="en-US" altLang="en-US">
                <a:latin typeface="Times" charset="0"/>
                <a:ea typeface="ＭＳ Ｐゴシック" charset="-128"/>
              </a:rPr>
              <a:t>The standard error of an average beta for a sector, is smaller by a factor of √n, where n is the number of firms in the sector. Thus, if there are 25 firms in a sector, the standard error of the average is 1/5 the average standard error.</a:t>
            </a:r>
          </a:p>
        </p:txBody>
      </p:sp>
    </p:spTree>
    <p:extLst>
      <p:ext uri="{BB962C8B-B14F-4D97-AF65-F5344CB8AC3E}">
        <p14:creationId xmlns:p14="http://schemas.microsoft.com/office/powerpoint/2010/main" val="118020153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Slide Image Placeholder 1"/>
          <p:cNvSpPr>
            <a:spLocks noGrp="1" noRot="1" noChangeAspect="1"/>
          </p:cNvSpPr>
          <p:nvPr>
            <p:ph type="sldImg"/>
          </p:nvPr>
        </p:nvSpPr>
        <p:spPr>
          <a:xfrm>
            <a:off x="1150938" y="692150"/>
            <a:ext cx="4556125" cy="3416300"/>
          </a:xfrm>
          <a:ln/>
        </p:spPr>
      </p:sp>
      <p:sp>
        <p:nvSpPr>
          <p:cNvPr id="168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Disney does break down its divisions very well in its financial statements. Not all companies are this forthcoming and you may have to go on much coarser data, in some cases.</a:t>
            </a:r>
          </a:p>
        </p:txBody>
      </p:sp>
    </p:spTree>
    <p:extLst>
      <p:ext uri="{BB962C8B-B14F-4D97-AF65-F5344CB8AC3E}">
        <p14:creationId xmlns:p14="http://schemas.microsoft.com/office/powerpoint/2010/main" val="148816782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Slide Image Placeholder 1"/>
          <p:cNvSpPr>
            <a:spLocks noGrp="1" noRot="1" noChangeAspect="1"/>
          </p:cNvSpPr>
          <p:nvPr>
            <p:ph type="sldImg"/>
          </p:nvPr>
        </p:nvSpPr>
        <p:spPr>
          <a:xfrm>
            <a:off x="1150938" y="692150"/>
            <a:ext cx="4556125" cy="3416300"/>
          </a:xfrm>
          <a:ln/>
        </p:spPr>
      </p:sp>
      <p:sp>
        <p:nvSpPr>
          <p:cNvPr id="1710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Comes from the companies in each sector. Judgment calls had to be made and when the sample size was too small (as was the case with broadcasting and theme parks), I had to broaden my sample, by going up and down the food chain of revenues in the case of broadcasting (by including companies that make revenues from syndicating TV shows, for instance) or going global (with theme parks).</a:t>
            </a:r>
          </a:p>
        </p:txBody>
      </p:sp>
    </p:spTree>
    <p:extLst>
      <p:ext uri="{BB962C8B-B14F-4D97-AF65-F5344CB8AC3E}">
        <p14:creationId xmlns:p14="http://schemas.microsoft.com/office/powerpoint/2010/main" val="204208181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Slide Image Placeholder 1"/>
          <p:cNvSpPr>
            <a:spLocks noGrp="1" noRot="1" noChangeAspect="1"/>
          </p:cNvSpPr>
          <p:nvPr>
            <p:ph type="sldImg"/>
          </p:nvPr>
        </p:nvSpPr>
        <p:spPr>
          <a:xfrm>
            <a:off x="1150938" y="692150"/>
            <a:ext cx="4556125" cy="3416300"/>
          </a:xfrm>
          <a:ln/>
        </p:spPr>
      </p:sp>
      <p:sp>
        <p:nvSpPr>
          <p:cNvPr id="1730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shows the raw numbers behind one of the line items on the previous page – studio entertainment. It lists the companies used, their market values of equity, total debt outstanding and cash. </a:t>
            </a:r>
          </a:p>
          <a:p>
            <a:r>
              <a:rPr lang="en-US" altLang="en-US">
                <a:latin typeface="Times" charset="0"/>
                <a:ea typeface="ＭＳ Ｐゴシック" charset="-128"/>
              </a:rPr>
              <a:t>We show three summary numbers – the average, the aggregate and the median. The average is skewed by outliers. While both the aggregate and median yield meaningful values, we have chosen to go with the median.</a:t>
            </a:r>
          </a:p>
          <a:p>
            <a:r>
              <a:rPr lang="en-US" altLang="en-US">
                <a:latin typeface="Times" charset="0"/>
                <a:ea typeface="ＭＳ Ｐゴシック" charset="-128"/>
              </a:rPr>
              <a:t>In the last three columns, I have computed the enterprise value = mkt cap + debt – cash, revenues and EV/Revenues. These will be used on the next page.</a:t>
            </a:r>
          </a:p>
        </p:txBody>
      </p:sp>
    </p:spTree>
    <p:extLst>
      <p:ext uri="{BB962C8B-B14F-4D97-AF65-F5344CB8AC3E}">
        <p14:creationId xmlns:p14="http://schemas.microsoft.com/office/powerpoint/2010/main" val="18538473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Slide Image Placeholder 1"/>
          <p:cNvSpPr>
            <a:spLocks noGrp="1" noRot="1" noChangeAspect="1"/>
          </p:cNvSpPr>
          <p:nvPr>
            <p:ph type="sldImg"/>
          </p:nvPr>
        </p:nvSpPr>
        <p:spPr>
          <a:xfrm>
            <a:off x="1150938" y="692150"/>
            <a:ext cx="4556125" cy="3416300"/>
          </a:xfrm>
          <a:ln/>
        </p:spPr>
      </p:sp>
      <p:sp>
        <p:nvSpPr>
          <p:cNvPr id="175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Using the studio entertainment companies as the base, this page explains the process, step by step. </a:t>
            </a:r>
          </a:p>
          <a:p>
            <a:r>
              <a:rPr lang="en-US" altLang="en-US">
                <a:latin typeface="Times" charset="0"/>
                <a:ea typeface="ＭＳ Ｐゴシック" charset="-128"/>
              </a:rPr>
              <a:t>You always start with a regression or equity beta, then clean up for debt and then for cash. (I assumed a marginal tax rate of 40%, since these were all US firms)</a:t>
            </a:r>
          </a:p>
          <a:p>
            <a:r>
              <a:rPr lang="en-US" altLang="en-US">
                <a:latin typeface="Times" charset="0"/>
                <a:ea typeface="ＭＳ Ｐゴシック" charset="-128"/>
              </a:rPr>
              <a:t>An alternate approach is to net cash out against debt and use a net debt to equity ratio.</a:t>
            </a:r>
          </a:p>
          <a:p>
            <a:r>
              <a:rPr lang="en-US" altLang="en-US">
                <a:latin typeface="Times" charset="0"/>
                <a:ea typeface="ＭＳ Ｐゴシック" charset="-128"/>
              </a:rPr>
              <a:t>If you did that your net debt ratio would be (35.02- 8.93)/ 64.98 = 40.16%</a:t>
            </a:r>
          </a:p>
          <a:p>
            <a:r>
              <a:rPr lang="en-US" altLang="en-US">
                <a:latin typeface="Times" charset="0"/>
                <a:ea typeface="ＭＳ Ｐゴシック" charset="-128"/>
              </a:rPr>
              <a:t>The unlevered beta = 1.57/ (1+ (1-.4) (.4016)) = 1.2652</a:t>
            </a:r>
          </a:p>
          <a:p>
            <a:r>
              <a:rPr lang="en-US" altLang="en-US">
                <a:latin typeface="Times" charset="0"/>
                <a:ea typeface="ＭＳ Ｐゴシック" charset="-128"/>
              </a:rPr>
              <a:t>The answers are close but they will not be the same. With the net debt ratio, you are assuming that debt and cash not only cancel out in terms of risk but also in terms of tax advantages.</a:t>
            </a:r>
          </a:p>
        </p:txBody>
      </p:sp>
    </p:spTree>
    <p:extLst>
      <p:ext uri="{BB962C8B-B14F-4D97-AF65-F5344CB8AC3E}">
        <p14:creationId xmlns:p14="http://schemas.microsoft.com/office/powerpoint/2010/main" val="190998660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Slide Image Placeholder 1"/>
          <p:cNvSpPr>
            <a:spLocks noGrp="1" noRot="1" noChangeAspect="1"/>
          </p:cNvSpPr>
          <p:nvPr>
            <p:ph type="sldImg"/>
          </p:nvPr>
        </p:nvSpPr>
        <p:spPr>
          <a:xfrm>
            <a:off x="1150938" y="692150"/>
            <a:ext cx="4556125" cy="3416300"/>
          </a:xfrm>
          <a:ln/>
        </p:spPr>
      </p:sp>
      <p:sp>
        <p:nvSpPr>
          <p:cNvPr id="1771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used revenues and revenue multiples to estimate the values of each business. I could have also used EBIT or EBITDA, by business, and applied a multiple but the problem is with divisions that have negative values for either (as is the case with Interactive for Disney).</a:t>
            </a:r>
          </a:p>
          <a:p>
            <a:r>
              <a:rPr lang="en-US" altLang="en-US">
                <a:latin typeface="Times" charset="0"/>
                <a:ea typeface="ＭＳ Ｐゴシック" charset="-128"/>
              </a:rPr>
              <a:t>The reason that I compute two unlevered beta, one for just the operations and one that includes the cash (and is thus for the entire firm) is that each has its use somewhere along. When computing the cost of capital, which is a cost of funding your operating assets, I will use the former. If I needed a beta for a dividend discount model, where the dividends are paid out of composite earnings, I would use the latter.</a:t>
            </a:r>
          </a:p>
        </p:txBody>
      </p:sp>
    </p:spTree>
    <p:extLst>
      <p:ext uri="{BB962C8B-B14F-4D97-AF65-F5344CB8AC3E}">
        <p14:creationId xmlns:p14="http://schemas.microsoft.com/office/powerpoint/2010/main" val="55938210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Slide Image Placeholder 1"/>
          <p:cNvSpPr>
            <a:spLocks noGrp="1" noRot="1" noChangeAspect="1"/>
          </p:cNvSpPr>
          <p:nvPr>
            <p:ph type="sldImg"/>
          </p:nvPr>
        </p:nvSpPr>
        <p:spPr>
          <a:xfrm>
            <a:off x="1150938" y="692150"/>
            <a:ext cx="4556125" cy="3416300"/>
          </a:xfrm>
          <a:ln/>
        </p:spPr>
      </p:sp>
      <p:sp>
        <p:nvSpPr>
          <p:cNvPr id="1792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allocated the debt based upon the identifiable assets (since these tend to be large, fixed assets, as defined by accountants) and thus more likely to require the use of debt. </a:t>
            </a:r>
          </a:p>
        </p:txBody>
      </p:sp>
    </p:spTree>
    <p:extLst>
      <p:ext uri="{BB962C8B-B14F-4D97-AF65-F5344CB8AC3E}">
        <p14:creationId xmlns:p14="http://schemas.microsoft.com/office/powerpoint/2010/main" val="199914943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Rot="1" noChangeAspect="1" noChangeArrowheads="1"/>
          </p:cNvSpPr>
          <p:nvPr>
            <p:ph type="sldImg"/>
          </p:nvPr>
        </p:nvSpPr>
        <p:spPr>
          <a:xfrm>
            <a:off x="1150938" y="692150"/>
            <a:ext cx="4556125" cy="3416300"/>
          </a:xfrm>
          <a:solidFill>
            <a:srgbClr val="FFFFFF"/>
          </a:solidFill>
          <a:ln/>
        </p:spPr>
      </p:sp>
      <p:sp>
        <p:nvSpPr>
          <p:cNvPr id="1812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for each division should be used. Otherwise, the riskier divisions will over invest and the safest divisions will under invest.</a:t>
            </a:r>
          </a:p>
          <a:p>
            <a:r>
              <a:rPr lang="en-US" altLang="en-US">
                <a:latin typeface="Times" charset="0"/>
                <a:ea typeface="ＭＳ Ｐゴシック" charset="-128"/>
              </a:rPr>
              <a:t>Over time, the firm will become a riskier firm. Think of Bankers Trust from 1980, when it was a commercial bank, to 1992, when it had become primarily an investment bank. </a:t>
            </a:r>
          </a:p>
          <a:p>
            <a:r>
              <a:rPr lang="en-US" altLang="en-US">
                <a:latin typeface="Times" charset="0"/>
                <a:ea typeface="ＭＳ Ｐゴシック" charset="-128"/>
              </a:rPr>
              <a:t>It also means that any multi business company should have different hurdle rates for each business, with higher rates for riskier businesses and lower rates for safer businesses.</a:t>
            </a:r>
          </a:p>
        </p:txBody>
      </p:sp>
    </p:spTree>
    <p:extLst>
      <p:ext uri="{BB962C8B-B14F-4D97-AF65-F5344CB8AC3E}">
        <p14:creationId xmlns:p14="http://schemas.microsoft.com/office/powerpoint/2010/main" val="17532904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Rot="1" noChangeAspect="1" noChangeArrowheads="1"/>
          </p:cNvSpPr>
          <p:nvPr>
            <p:ph type="sldImg"/>
          </p:nvPr>
        </p:nvSpPr>
        <p:spPr>
          <a:xfrm>
            <a:off x="1150938" y="692150"/>
            <a:ext cx="4556125" cy="3416300"/>
          </a:xfrm>
          <a:solidFill>
            <a:srgbClr val="FFFFFF"/>
          </a:solidFill>
          <a:ln/>
        </p:spPr>
      </p:sp>
      <p:sp>
        <p:nvSpPr>
          <p:cNvPr id="183298" name="Rectangle 3"/>
          <p:cNvSpPr>
            <a:spLocks noGrp="1" noChangeArrowheads="1"/>
          </p:cNvSpPr>
          <p:nvPr>
            <p:ph type="body" idx="1"/>
          </p:nvPr>
        </p:nvSpPr>
        <p:spPr>
          <a:solidFill>
            <a:srgbClr val="FFFFFF"/>
          </a:solidFill>
          <a:ln>
            <a:solidFill>
              <a:srgbClr val="000000"/>
            </a:solidFill>
          </a:ln>
        </p:spPr>
        <p:txBody>
          <a:bodyPr/>
          <a:lstStyle/>
          <a:p>
            <a:pPr lvl="1"/>
            <a:r>
              <a:rPr lang="en-US" altLang="en-US">
                <a:latin typeface="Times" charset="0"/>
                <a:ea typeface="ＭＳ Ｐゴシック" charset="-128"/>
              </a:rPr>
              <a:t>Following the same script that I did for Disney, but I did not attempt to allocate the debt across businesses, partly because there was little information available on the allocation and partly because they businesses are more similar in terms of their debt capacity.</a:t>
            </a:r>
          </a:p>
        </p:txBody>
      </p:sp>
    </p:spTree>
    <p:extLst>
      <p:ext uri="{BB962C8B-B14F-4D97-AF65-F5344CB8AC3E}">
        <p14:creationId xmlns:p14="http://schemas.microsoft.com/office/powerpoint/2010/main" val="40774605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Rot="1" noChangeAspect="1" noChangeArrowheads="1"/>
          </p:cNvSpPr>
          <p:nvPr>
            <p:ph type="sldImg"/>
          </p:nvPr>
        </p:nvSpPr>
        <p:spPr>
          <a:xfrm>
            <a:off x="1150938" y="692150"/>
            <a:ext cx="4556125" cy="3416300"/>
          </a:xfrm>
          <a:solidFill>
            <a:srgbClr val="FFFFFF"/>
          </a:solidFill>
          <a:ln/>
        </p:spPr>
      </p:sp>
      <p:sp>
        <p:nvSpPr>
          <p:cNvPr id="1853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can be stated in different currencies. When computing the nominal BR cost of equity, we scale up the risk premium to reflect the fact the the inflation rates (and risk free rates in BR) are much higher.</a:t>
            </a:r>
          </a:p>
          <a:p>
            <a:endParaRPr lang="en-US" altLang="en-US">
              <a:latin typeface="Times" charset="0"/>
              <a:ea typeface="ＭＳ Ｐゴシック" charset="-128"/>
            </a:endParaRPr>
          </a:p>
          <a:p>
            <a:r>
              <a:rPr lang="en-US" altLang="en-US">
                <a:latin typeface="Times" charset="0"/>
                <a:ea typeface="ＭＳ Ｐゴシック" charset="-128"/>
              </a:rPr>
              <a:t>I prefer the first approach, which is to start with a dollar based cost of capital and scale up for inflation differentials, since all of the risk premiums that I am using come from dollar based markets and scaling up with inflation allows me to scale up the premiums as well..</a:t>
            </a:r>
          </a:p>
          <a:p>
            <a:endParaRPr lang="en-US" altLang="en-US">
              <a:latin typeface="Times" charset="0"/>
              <a:ea typeface="ＭＳ Ｐゴシック" charset="-128"/>
            </a:endParaRPr>
          </a:p>
        </p:txBody>
      </p:sp>
    </p:spTree>
    <p:extLst>
      <p:ext uri="{BB962C8B-B14F-4D97-AF65-F5344CB8AC3E}">
        <p14:creationId xmlns:p14="http://schemas.microsoft.com/office/powerpoint/2010/main" val="36757838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2"/>
          <p:cNvSpPr>
            <a:spLocks noGrp="1" noRot="1" noChangeAspect="1" noChangeArrowheads="1" noTextEdit="1"/>
          </p:cNvSpPr>
          <p:nvPr>
            <p:ph type="sldImg"/>
          </p:nvPr>
        </p:nvSpPr>
        <p:spPr>
          <a:xfrm>
            <a:off x="1150938" y="692150"/>
            <a:ext cx="4556125" cy="3416300"/>
          </a:xfrm>
          <a:ln/>
        </p:spPr>
      </p:sp>
      <p:sp>
        <p:nvSpPr>
          <p:cNvPr id="1873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Both are single business companies and the beta estimation is made a little easier. I used the global averages for both, simply because there are very few companies in either the domestic markets or even across all emerging markets.</a:t>
            </a:r>
          </a:p>
        </p:txBody>
      </p:sp>
    </p:spTree>
    <p:extLst>
      <p:ext uri="{BB962C8B-B14F-4D97-AF65-F5344CB8AC3E}">
        <p14:creationId xmlns:p14="http://schemas.microsoft.com/office/powerpoint/2010/main" val="172698153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Slide Image Placeholder 1"/>
          <p:cNvSpPr>
            <a:spLocks noGrp="1" noRot="1" noChangeAspect="1"/>
          </p:cNvSpPr>
          <p:nvPr>
            <p:ph type="sldImg"/>
          </p:nvPr>
        </p:nvSpPr>
        <p:spPr>
          <a:xfrm>
            <a:off x="1150938" y="692150"/>
            <a:ext cx="4556125" cy="3416300"/>
          </a:xfrm>
          <a:ln/>
        </p:spPr>
      </p:sp>
      <p:sp>
        <p:nvSpPr>
          <p:cNvPr id="1894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Investment banking is riskier and should require a higher return. (In fact, if you could break investment banking down into its component parts, you could get very different costs of equity within that business).</a:t>
            </a:r>
          </a:p>
        </p:txBody>
      </p:sp>
    </p:spTree>
    <p:extLst>
      <p:ext uri="{BB962C8B-B14F-4D97-AF65-F5344CB8AC3E}">
        <p14:creationId xmlns:p14="http://schemas.microsoft.com/office/powerpoint/2010/main" val="213720315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p:cNvSpPr>
            <a:spLocks noGrp="1" noRot="1" noChangeAspect="1" noChangeArrowheads="1"/>
          </p:cNvSpPr>
          <p:nvPr>
            <p:ph type="sldImg"/>
          </p:nvPr>
        </p:nvSpPr>
        <p:spPr>
          <a:xfrm>
            <a:off x="1150938" y="692150"/>
            <a:ext cx="4556125" cy="3416300"/>
          </a:xfrm>
          <a:solidFill>
            <a:srgbClr val="FFFFFF"/>
          </a:solidFill>
          <a:ln/>
        </p:spPr>
      </p:sp>
      <p:sp>
        <p:nvSpPr>
          <p:cNvPr id="1914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Private firms are not traded. There are no historical price records to compute betas from.</a:t>
            </a:r>
          </a:p>
        </p:txBody>
      </p:sp>
    </p:spTree>
    <p:extLst>
      <p:ext uri="{BB962C8B-B14F-4D97-AF65-F5344CB8AC3E}">
        <p14:creationId xmlns:p14="http://schemas.microsoft.com/office/powerpoint/2010/main" val="116192955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Rot="1" noChangeAspect="1" noChangeArrowheads="1"/>
          </p:cNvSpPr>
          <p:nvPr>
            <p:ph type="sldImg"/>
          </p:nvPr>
        </p:nvSpPr>
        <p:spPr>
          <a:xfrm>
            <a:off x="1150938" y="692150"/>
            <a:ext cx="4556125" cy="3416300"/>
          </a:xfrm>
          <a:solidFill>
            <a:srgbClr val="FFFFFF"/>
          </a:solidFill>
          <a:ln/>
        </p:spPr>
      </p:sp>
      <p:sp>
        <p:nvSpPr>
          <p:cNvPr id="1935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estimate the bottom up beta, we initially looked at publicly traded book retail firms but found only two firms. To add to the sample, we looked at publishing firms, arguing that their risk should be similar to that of book retailers (We are open to the critique that the operating leverage can be different in the two businesses).</a:t>
            </a:r>
          </a:p>
          <a:p>
            <a:r>
              <a:rPr lang="en-US" altLang="en-US">
                <a:latin typeface="Times" charset="0"/>
                <a:ea typeface="ＭＳ Ｐゴシック" charset="-128"/>
              </a:rPr>
              <a:t>To avoid outliers, we will use median values for the firms in the sample.</a:t>
            </a:r>
          </a:p>
        </p:txBody>
      </p:sp>
    </p:spTree>
    <p:extLst>
      <p:ext uri="{BB962C8B-B14F-4D97-AF65-F5344CB8AC3E}">
        <p14:creationId xmlns:p14="http://schemas.microsoft.com/office/powerpoint/2010/main" val="148124552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Rot="1" noChangeAspect="1" noChangeArrowheads="1"/>
          </p:cNvSpPr>
          <p:nvPr>
            <p:ph type="sldImg"/>
          </p:nvPr>
        </p:nvSpPr>
        <p:spPr>
          <a:xfrm>
            <a:off x="1150938" y="692150"/>
            <a:ext cx="4556125" cy="3416300"/>
          </a:xfrm>
          <a:solidFill>
            <a:srgbClr val="FFFFFF"/>
          </a:solidFill>
          <a:ln/>
        </p:spPr>
      </p:sp>
      <p:sp>
        <p:nvSpPr>
          <p:cNvPr id="1955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you cannot get a target debt to equity ratio for a private firm, use an industry -average debt to equity ratio to compute the levered beta. It will give you a more meaningful estimate than using book debt to equity ratios.</a:t>
            </a:r>
          </a:p>
        </p:txBody>
      </p:sp>
    </p:spTree>
    <p:extLst>
      <p:ext uri="{BB962C8B-B14F-4D97-AF65-F5344CB8AC3E}">
        <p14:creationId xmlns:p14="http://schemas.microsoft.com/office/powerpoint/2010/main" val="166303542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Rot="1" noChangeAspect="1" noChangeArrowheads="1"/>
          </p:cNvSpPr>
          <p:nvPr>
            <p:ph type="sldImg"/>
          </p:nvPr>
        </p:nvSpPr>
        <p:spPr>
          <a:xfrm>
            <a:off x="1150938" y="692150"/>
            <a:ext cx="4556125" cy="3416300"/>
          </a:xfrm>
          <a:solidFill>
            <a:srgbClr val="FFFFFF"/>
          </a:solidFill>
          <a:ln/>
        </p:spPr>
      </p:sp>
      <p:sp>
        <p:nvSpPr>
          <p:cNvPr id="1976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Using beta (that looks at only market risk) will tend to under estimate the cost of equity since private owners feel exposed to all risk, if they are not diversified.</a:t>
            </a:r>
          </a:p>
        </p:txBody>
      </p:sp>
    </p:spTree>
    <p:extLst>
      <p:ext uri="{BB962C8B-B14F-4D97-AF65-F5344CB8AC3E}">
        <p14:creationId xmlns:p14="http://schemas.microsoft.com/office/powerpoint/2010/main" val="113668865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Rot="1" noChangeAspect="1" noChangeArrowheads="1"/>
          </p:cNvSpPr>
          <p:nvPr>
            <p:ph type="sldImg"/>
          </p:nvPr>
        </p:nvSpPr>
        <p:spPr>
          <a:xfrm>
            <a:off x="1150938" y="692150"/>
            <a:ext cx="4556125" cy="3416300"/>
          </a:xfrm>
          <a:solidFill>
            <a:srgbClr val="FFFFFF"/>
          </a:solidFill>
          <a:ln/>
        </p:spPr>
      </p:sp>
      <p:sp>
        <p:nvSpPr>
          <p:cNvPr id="1996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assumes that</a:t>
            </a:r>
          </a:p>
          <a:p>
            <a:pPr lvl="1"/>
            <a:r>
              <a:rPr lang="en-US" altLang="en-US">
                <a:latin typeface="Times" charset="0"/>
                <a:ea typeface="ＭＳ Ｐゴシック" charset="-128"/>
              </a:rPr>
              <a:t>The owner of the private business has all of his or her wealth invested in the business</a:t>
            </a:r>
          </a:p>
          <a:p>
            <a:pPr lvl="1"/>
            <a:r>
              <a:rPr lang="en-US" altLang="en-US">
                <a:latin typeface="Times" charset="0"/>
                <a:ea typeface="ＭＳ Ｐゴシック" charset="-128"/>
              </a:rPr>
              <a:t>The reality is that most individuals will fall somewhere between the two extremes. A private equity or VC investor may hold several positions in their portfolio, pushing up the R-squared of their portfolio with the market and pushing down the total beta.</a:t>
            </a:r>
          </a:p>
          <a:p>
            <a:r>
              <a:rPr lang="en-US" altLang="en-US">
                <a:latin typeface="Times" charset="0"/>
                <a:ea typeface="ＭＳ Ｐゴシック" charset="-128"/>
              </a:rPr>
              <a:t>If you were a private business looking at potential acquirers - one is a publicly traded firm and the other is an individual . Which one is likely to pay the higher price and why?</a:t>
            </a:r>
          </a:p>
          <a:p>
            <a:pPr lvl="1"/>
            <a:r>
              <a:rPr lang="en-US" altLang="en-US">
                <a:latin typeface="Times" charset="0"/>
                <a:ea typeface="ＭＳ Ｐゴシック" charset="-128"/>
              </a:rPr>
              <a:t>If both acquirers have the same cash flow expectations, the publicly traded firm will win out (Blockbuster Video, Browning-Ferris are good examples of publicly traded firms which bought small private businesses to grow to their current stature.)</a:t>
            </a:r>
          </a:p>
          <a:p>
            <a:r>
              <a:rPr lang="en-US" altLang="en-US">
                <a:latin typeface="Times" charset="0"/>
                <a:ea typeface="ＭＳ Ｐゴシック" charset="-128"/>
              </a:rPr>
              <a:t>This approach can be extended to cover investors who are partially diversified such as venture capitalists and private equity investors. Instead of using the correlation of firms in the business with the market, we would use the correlation of the investor</a:t>
            </a:r>
            <a:r>
              <a:rPr lang="ja-JP" altLang="en-US">
                <a:latin typeface="Times" charset="0"/>
                <a:ea typeface="ＭＳ Ｐゴシック" charset="-128"/>
              </a:rPr>
              <a:t>’</a:t>
            </a:r>
            <a:r>
              <a:rPr lang="en-US" altLang="ja-JP">
                <a:latin typeface="Times" charset="0"/>
                <a:ea typeface="ＭＳ Ｐゴシック" charset="-128"/>
              </a:rPr>
              <a:t>s portfolio with the market. As the investor gets more diversified, the correlation will rise and the total beta will fall towards the market beta.</a:t>
            </a:r>
            <a:endParaRPr lang="en-US" altLang="en-US">
              <a:latin typeface="Times" charset="0"/>
              <a:ea typeface="ＭＳ Ｐゴシック" charset="-128"/>
            </a:endParaRPr>
          </a:p>
        </p:txBody>
      </p:sp>
    </p:spTree>
    <p:extLst>
      <p:ext uri="{BB962C8B-B14F-4D97-AF65-F5344CB8AC3E}">
        <p14:creationId xmlns:p14="http://schemas.microsoft.com/office/powerpoint/2010/main" val="31171768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Rot="1" noChangeAspect="1" noChangeArrowheads="1"/>
          </p:cNvSpPr>
          <p:nvPr>
            <p:ph type="sldImg"/>
          </p:nvPr>
        </p:nvSpPr>
        <p:spPr>
          <a:xfrm>
            <a:off x="1150938" y="692150"/>
            <a:ext cx="4556125" cy="3416300"/>
          </a:xfrm>
          <a:solidFill>
            <a:srgbClr val="FFFFFF"/>
          </a:solidFill>
          <a:ln/>
        </p:spPr>
      </p:sp>
      <p:sp>
        <p:nvSpPr>
          <p:cNvPr id="2017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breakdown of a firm into businesses is available in the 10-K. The unlevered betas are available on my web site.</a:t>
            </a:r>
          </a:p>
        </p:txBody>
      </p:sp>
    </p:spTree>
    <p:extLst>
      <p:ext uri="{BB962C8B-B14F-4D97-AF65-F5344CB8AC3E}">
        <p14:creationId xmlns:p14="http://schemas.microsoft.com/office/powerpoint/2010/main" val="132643272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Grp="1" noRot="1" noChangeAspect="1" noChangeArrowheads="1"/>
          </p:cNvSpPr>
          <p:nvPr>
            <p:ph type="sldImg"/>
          </p:nvPr>
        </p:nvSpPr>
        <p:spPr>
          <a:xfrm>
            <a:off x="1150938" y="692150"/>
            <a:ext cx="4556125" cy="3416300"/>
          </a:xfrm>
          <a:solidFill>
            <a:srgbClr val="FFFFFF"/>
          </a:solidFill>
          <a:ln/>
        </p:spPr>
      </p:sp>
      <p:sp>
        <p:nvSpPr>
          <p:cNvPr id="2037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Capital is more than just equity. It also includes other financing sources, particularly debt.</a:t>
            </a:r>
          </a:p>
        </p:txBody>
      </p:sp>
    </p:spTree>
    <p:extLst>
      <p:ext uri="{BB962C8B-B14F-4D97-AF65-F5344CB8AC3E}">
        <p14:creationId xmlns:p14="http://schemas.microsoft.com/office/powerpoint/2010/main" val="32710318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p:cNvSpPr>
            <a:spLocks noGrp="1" noRot="1" noChangeAspect="1" noChangeArrowheads="1"/>
          </p:cNvSpPr>
          <p:nvPr>
            <p:ph type="sldImg"/>
          </p:nvPr>
        </p:nvSpPr>
        <p:spPr>
          <a:xfrm>
            <a:off x="1150938" y="692150"/>
            <a:ext cx="4556125" cy="3416300"/>
          </a:xfrm>
          <a:solidFill>
            <a:srgbClr val="FFFFFF"/>
          </a:solidFill>
          <a:ln/>
        </p:spPr>
      </p:sp>
      <p:sp>
        <p:nvSpPr>
          <p:cNvPr id="2058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Debt is not restricted to what gets called debt in the balance sheet. It includes any financing with these characteristics. </a:t>
            </a:r>
          </a:p>
          <a:p>
            <a:r>
              <a:rPr lang="en-US" altLang="en-US">
                <a:latin typeface="Times" charset="0"/>
                <a:ea typeface="ＭＳ Ｐゴシック" charset="-128"/>
              </a:rPr>
              <a:t>Applying this test to items on the liability side of the balance sheet, we would conclude that</a:t>
            </a:r>
          </a:p>
          <a:p>
            <a:pPr>
              <a:buFontTx/>
              <a:buChar char="-"/>
            </a:pPr>
            <a:r>
              <a:rPr lang="en-US" altLang="en-US">
                <a:latin typeface="Times" charset="0"/>
                <a:ea typeface="ＭＳ Ｐゴシック" charset="-128"/>
              </a:rPr>
              <a:t>All interest bearing debt, short term as well as long term, is debt</a:t>
            </a:r>
          </a:p>
          <a:p>
            <a:pPr>
              <a:buFontTx/>
              <a:buChar char="-"/>
            </a:pPr>
            <a:r>
              <a:rPr lang="en-US" altLang="en-US">
                <a:latin typeface="Times" charset="0"/>
                <a:ea typeface="ＭＳ Ｐゴシック" charset="-128"/>
              </a:rPr>
              <a:t>Accounts payable and suppliers should not be considered debt because they don</a:t>
            </a:r>
            <a:r>
              <a:rPr lang="ja-JP" altLang="en-US">
                <a:latin typeface="Times" charset="0"/>
                <a:ea typeface="ＭＳ Ｐゴシック" charset="-128"/>
              </a:rPr>
              <a:t>’</a:t>
            </a:r>
            <a:r>
              <a:rPr lang="en-US" altLang="ja-JP">
                <a:latin typeface="Times" charset="0"/>
                <a:ea typeface="ＭＳ Ｐゴシック" charset="-128"/>
              </a:rPr>
              <a:t>t carry explicit interest expenses; they should be considered as part of working capital. Alternatively, you can try to make the implicit interest expenses (the discount you could have received by paying early rather than late) explicit and treat it as debt.</a:t>
            </a:r>
          </a:p>
          <a:p>
            <a:pPr>
              <a:buFontTx/>
              <a:buChar char="-"/>
            </a:pPr>
            <a:r>
              <a:rPr lang="en-US" altLang="en-US">
                <a:latin typeface="Times" charset="0"/>
                <a:ea typeface="ＭＳ Ｐゴシック" charset="-128"/>
              </a:rPr>
              <a:t>Other liabilities such as under funded pension or health care obligations are best not considered as debt (though there may be exceptions) since the commitments are flexible.</a:t>
            </a:r>
          </a:p>
        </p:txBody>
      </p:sp>
    </p:spTree>
    <p:extLst>
      <p:ext uri="{BB962C8B-B14F-4D97-AF65-F5344CB8AC3E}">
        <p14:creationId xmlns:p14="http://schemas.microsoft.com/office/powerpoint/2010/main" val="6504355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Rot="1" noChangeAspect="1" noChangeArrowheads="1"/>
          </p:cNvSpPr>
          <p:nvPr>
            <p:ph type="sldImg"/>
          </p:nvPr>
        </p:nvSpPr>
        <p:spPr>
          <a:xfrm>
            <a:off x="1150938" y="692150"/>
            <a:ext cx="4556125" cy="3416300"/>
          </a:xfrm>
          <a:solidFill>
            <a:srgbClr val="FFFFFF"/>
          </a:solidFill>
          <a:ln/>
        </p:spPr>
      </p:sp>
      <p:sp>
        <p:nvSpPr>
          <p:cNvPr id="20787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There are two key components to the cost of debt:</a:t>
            </a:r>
          </a:p>
          <a:p>
            <a:pPr marL="228600" indent="-228600">
              <a:buFontTx/>
              <a:buAutoNum type="alphaLcPeriod"/>
            </a:pPr>
            <a:r>
              <a:rPr lang="en-US" altLang="en-US">
                <a:latin typeface="Times" charset="0"/>
                <a:ea typeface="ＭＳ Ｐゴシック" charset="-128"/>
              </a:rPr>
              <a:t>You want a long-term cost (I use a 10-year cost) of debt even if your debt is short term. You do not want to reward companies that play the term structure by giving them a lower cost of debt and capital. In effect, you are assuming that the rolled over cost of short term debt = cost of long term debt.</a:t>
            </a:r>
          </a:p>
          <a:p>
            <a:pPr marL="228600" indent="-228600">
              <a:buFontTx/>
              <a:buAutoNum type="alphaLcPeriod"/>
            </a:pPr>
            <a:r>
              <a:rPr lang="en-US" altLang="en-US">
                <a:latin typeface="Times" charset="0"/>
                <a:ea typeface="ＭＳ Ｐゴシック" charset="-128"/>
              </a:rPr>
              <a:t>You want a current cost. In other words, you do not care about the debt and interest expenses on the books. The book interest rate (interest expense/book debt) is not a good measure of the cost of debt because it does not reflect the current cost of borrowing any may even be lower than the riskfree rate.</a:t>
            </a:r>
          </a:p>
          <a:p>
            <a:pPr marL="228600" indent="-228600"/>
            <a:r>
              <a:rPr lang="en-US" altLang="en-US">
                <a:latin typeface="Times" charset="0"/>
                <a:ea typeface="ＭＳ Ｐゴシック" charset="-128"/>
              </a:rPr>
              <a:t>While the cost of debt can be estimated easily for some firms, by looking up traded bonds, it can be more difficult for non-rated firms. The default spreads can be obtained from</a:t>
            </a:r>
          </a:p>
          <a:p>
            <a:pPr marL="228600" indent="-228600"/>
            <a:r>
              <a:rPr lang="en-US" altLang="en-US">
                <a:latin typeface="Times" charset="0"/>
                <a:ea typeface="ＭＳ Ｐゴシック" charset="-128"/>
              </a:rPr>
              <a:t>http://www.bondsonline.com</a:t>
            </a:r>
          </a:p>
        </p:txBody>
      </p:sp>
    </p:spTree>
    <p:extLst>
      <p:ext uri="{BB962C8B-B14F-4D97-AF65-F5344CB8AC3E}">
        <p14:creationId xmlns:p14="http://schemas.microsoft.com/office/powerpoint/2010/main" val="11783575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Image Placeholder 1"/>
          <p:cNvSpPr>
            <a:spLocks noGrp="1" noRot="1" noChangeAspect="1"/>
          </p:cNvSpPr>
          <p:nvPr>
            <p:ph type="sldImg"/>
          </p:nvPr>
        </p:nvSpPr>
        <p:spPr>
          <a:xfrm>
            <a:off x="1150938" y="692150"/>
            <a:ext cx="4556125" cy="3416300"/>
          </a:xfrm>
          <a:ln/>
        </p:spPr>
      </p:sp>
      <p:sp>
        <p:nvSpPr>
          <p:cNvPr id="209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You are trusting the ratings agencies to be right and to have incorporated all default risk (company as well as country) into the rating.</a:t>
            </a:r>
          </a:p>
        </p:txBody>
      </p:sp>
    </p:spTree>
    <p:extLst>
      <p:ext uri="{BB962C8B-B14F-4D97-AF65-F5344CB8AC3E}">
        <p14:creationId xmlns:p14="http://schemas.microsoft.com/office/powerpoint/2010/main" val="48561175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Rot="1" noChangeAspect="1" noChangeArrowheads="1"/>
          </p:cNvSpPr>
          <p:nvPr>
            <p:ph type="sldImg"/>
          </p:nvPr>
        </p:nvSpPr>
        <p:spPr>
          <a:xfrm>
            <a:off x="1150938" y="692150"/>
            <a:ext cx="4556125" cy="3416300"/>
          </a:xfrm>
          <a:solidFill>
            <a:srgbClr val="FFFFFF"/>
          </a:solidFill>
          <a:ln/>
        </p:spPr>
      </p:sp>
      <p:sp>
        <p:nvSpPr>
          <p:cNvPr id="2119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Basing the rating on just an interest coverage ratio will give you an approximation for the rating. A more realistic approach would use more than the interest coverage ratio. In fact, we could construct a score based upon multiple ratios (such as a  Z-score) and use that score to estimate ratings.</a:t>
            </a:r>
          </a:p>
          <a:p>
            <a:r>
              <a:rPr lang="en-US" altLang="en-US">
                <a:latin typeface="Times" charset="0"/>
                <a:ea typeface="ＭＳ Ｐゴシック" charset="-128"/>
              </a:rPr>
              <a:t>The operating income used to compute the rating does not have to be last year</a:t>
            </a:r>
            <a:r>
              <a:rPr lang="ja-JP" altLang="en-US">
                <a:latin typeface="Times" charset="0"/>
                <a:ea typeface="ＭＳ Ｐゴシック" charset="-128"/>
              </a:rPr>
              <a:t>’</a:t>
            </a:r>
            <a:r>
              <a:rPr lang="en-US" altLang="ja-JP">
                <a:latin typeface="Times" charset="0"/>
                <a:ea typeface="ＭＳ Ｐゴシック" charset="-128"/>
              </a:rPr>
              <a:t>s number. It can be an average over time or a normalized value.</a:t>
            </a:r>
            <a:endParaRPr lang="en-US" altLang="en-US">
              <a:latin typeface="Times" charset="0"/>
              <a:ea typeface="ＭＳ Ｐゴシック" charset="-128"/>
            </a:endParaRPr>
          </a:p>
        </p:txBody>
      </p:sp>
    </p:spTree>
    <p:extLst>
      <p:ext uri="{BB962C8B-B14F-4D97-AF65-F5344CB8AC3E}">
        <p14:creationId xmlns:p14="http://schemas.microsoft.com/office/powerpoint/2010/main" val="123884045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p:cNvSpPr>
            <a:spLocks noGrp="1" noRot="1" noChangeAspect="1" noChangeArrowheads="1"/>
          </p:cNvSpPr>
          <p:nvPr>
            <p:ph type="sldImg"/>
          </p:nvPr>
        </p:nvSpPr>
        <p:spPr>
          <a:xfrm>
            <a:off x="1150938" y="692150"/>
            <a:ext cx="4556125" cy="3416300"/>
          </a:xfrm>
          <a:solidFill>
            <a:srgbClr val="FFFFFF"/>
          </a:solidFill>
          <a:ln/>
        </p:spPr>
      </p:sp>
      <p:sp>
        <p:nvSpPr>
          <p:cNvPr id="2140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table is constructed, using smaller non-financial service companies (&lt;$5 billion market cap) that are rated, and their interest coverage ratios. The firms were sorted based upon their ratings, and the interest coverage range was estimated.</a:t>
            </a:r>
          </a:p>
          <a:p>
            <a:endParaRPr lang="en-US" altLang="en-US">
              <a:latin typeface="Times" charset="0"/>
              <a:ea typeface="ＭＳ Ｐゴシック" charset="-128"/>
            </a:endParaRPr>
          </a:p>
          <a:p>
            <a:r>
              <a:rPr lang="en-US" altLang="en-US">
                <a:latin typeface="Times" charset="0"/>
                <a:ea typeface="ＭＳ Ｐゴシック" charset="-128"/>
              </a:rPr>
              <a:t>These ranges will change over time, especially as the economy strengthens or weakens. You can get the updated ranges on my web site.</a:t>
            </a:r>
          </a:p>
        </p:txBody>
      </p:sp>
    </p:spTree>
    <p:extLst>
      <p:ext uri="{BB962C8B-B14F-4D97-AF65-F5344CB8AC3E}">
        <p14:creationId xmlns:p14="http://schemas.microsoft.com/office/powerpoint/2010/main" val="133760313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Rot="1" noChangeAspect="1" noChangeArrowheads="1"/>
          </p:cNvSpPr>
          <p:nvPr>
            <p:ph type="sldImg"/>
          </p:nvPr>
        </p:nvSpPr>
        <p:spPr>
          <a:xfrm>
            <a:off x="1150938" y="692150"/>
            <a:ext cx="4556125" cy="3416300"/>
          </a:xfrm>
          <a:solidFill>
            <a:srgbClr val="FFFFFF"/>
          </a:solidFill>
          <a:ln/>
        </p:spPr>
      </p:sp>
      <p:sp>
        <p:nvSpPr>
          <p:cNvPr id="2160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synthetic ratings process will deliver reasonably close ratings for any firm with debt of substance. It will tend to overstate ratings for firms with little debt (technology firms often will get AAA ratings because their interest coverage ratios are so high). The fact that these ratings are too high is not an issue because these companies also have so little debt in their capital structure - the cost of capital is very close to the cost of equity.</a:t>
            </a:r>
          </a:p>
          <a:p>
            <a:r>
              <a:rPr lang="en-US" altLang="en-US">
                <a:latin typeface="Times" charset="0"/>
                <a:ea typeface="ＭＳ Ｐゴシック" charset="-128"/>
              </a:rPr>
              <a:t>Can we trust rating agencies? In general, ratings agencies do a reasonable job of assessing default risk and offer us these measures for free (at least to investors). They have two faults: (1) They adjust for changes in default risk too slowly. All too often ratings downgrades follow bond price declines and not the other way around (2) They sometimes get caught up in the mood of the moment and either overestimate default risk or underestimate default risk for an entire sector.</a:t>
            </a:r>
          </a:p>
          <a:p>
            <a:r>
              <a:rPr lang="en-US" altLang="en-US">
                <a:latin typeface="Times" charset="0"/>
                <a:ea typeface="ＭＳ Ｐゴシック" charset="-128"/>
              </a:rPr>
              <a:t>It is a good idea to estimate synthetic ratings even for firms that have actual ratings. If there is disagreement between ratings agencies or a firm has multiple bond ratings, the synthetic rating can operate as a tie-breaker. If there is a significant difference between actual and synthetic ratings and there is no fundamental reason that can be pinpointed for the difference, the synthetic rating may be providing an early signal of a ratings agency mistake.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23705634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Rot="1" noChangeAspect="1" noChangeArrowheads="1"/>
          </p:cNvSpPr>
          <p:nvPr>
            <p:ph type="sldImg"/>
          </p:nvPr>
        </p:nvSpPr>
        <p:spPr>
          <a:xfrm>
            <a:off x="1150938" y="692150"/>
            <a:ext cx="4556125" cy="3416300"/>
          </a:xfrm>
          <a:solidFill>
            <a:srgbClr val="FFFFFF"/>
          </a:solidFill>
          <a:ln/>
        </p:spPr>
      </p:sp>
      <p:sp>
        <p:nvSpPr>
          <p:cNvPr id="2181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tax rate used is the marginal tax rate…. Interest saves you taxes on your marginal income, not the first or average dollar of income….</a:t>
            </a:r>
          </a:p>
          <a:p>
            <a:r>
              <a:rPr lang="en-US" altLang="en-US">
                <a:latin typeface="Times" charset="0"/>
                <a:ea typeface="ＭＳ Ｐゴシック" charset="-128"/>
              </a:rPr>
              <a:t>The marginal tax rate comes from the tax code and as relatively little to do with your company. For US companies, it should be 35%+. For non-US companies, it will reflect the tax rates in those countries (low in HK and Singapore, higher in Europe and Latin America…)</a:t>
            </a:r>
          </a:p>
          <a:p>
            <a:r>
              <a:rPr lang="en-US" altLang="en-US">
                <a:latin typeface="Times" charset="0"/>
                <a:ea typeface="ＭＳ Ｐゴシック" charset="-128"/>
              </a:rPr>
              <a:t>For Tata Motors, we added the country default spread on to the company default spread to reflect the fact that Tata has to bear the burden of country risk when it borrows. (We skipped this step with Aracruz  because we used the actual rating, which already reflects Brazil country risk)</a:t>
            </a:r>
          </a:p>
          <a:p>
            <a:r>
              <a:rPr lang="en-US" altLang="en-US">
                <a:latin typeface="Times" charset="0"/>
                <a:ea typeface="ＭＳ Ｐゴシック" charset="-128"/>
              </a:rPr>
              <a:t>For Disney, Deutsche Bank and Vale, we chose to use the actual ratings rather than the synthetic rating, because it does contain more information. </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1675338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Slide Image Placeholder 1"/>
          <p:cNvSpPr>
            <a:spLocks noGrp="1" noRot="1" noChangeAspect="1"/>
          </p:cNvSpPr>
          <p:nvPr>
            <p:ph type="sldImg"/>
          </p:nvPr>
        </p:nvSpPr>
        <p:spPr>
          <a:xfrm>
            <a:off x="1150938" y="692150"/>
            <a:ext cx="4556125" cy="3416300"/>
          </a:xfrm>
          <a:ln/>
        </p:spPr>
      </p:sp>
      <p:sp>
        <p:nvSpPr>
          <p:cNvPr id="2201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table should be updated frequently and should have current default spreads in it. These will be the spreads you use for your synthetic ratings today.</a:t>
            </a:r>
          </a:p>
          <a:p>
            <a:endParaRPr lang="en-US" altLang="en-US">
              <a:latin typeface="Times" charset="0"/>
              <a:ea typeface="ＭＳ Ｐゴシック" charset="-128"/>
            </a:endParaRPr>
          </a:p>
        </p:txBody>
      </p:sp>
    </p:spTree>
    <p:extLst>
      <p:ext uri="{BB962C8B-B14F-4D97-AF65-F5344CB8AC3E}">
        <p14:creationId xmlns:p14="http://schemas.microsoft.com/office/powerpoint/2010/main" val="7549737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Rot="1" noChangeAspect="1" noChangeArrowheads="1"/>
          </p:cNvSpPr>
          <p:nvPr>
            <p:ph type="sldImg"/>
          </p:nvPr>
        </p:nvSpPr>
        <p:spPr>
          <a:xfrm>
            <a:off x="1150938" y="692150"/>
            <a:ext cx="4556125" cy="3416300"/>
          </a:xfrm>
          <a:solidFill>
            <a:srgbClr val="FFFFFF"/>
          </a:solidFill>
          <a:ln/>
        </p:spPr>
      </p:sp>
      <p:sp>
        <p:nvSpPr>
          <p:cNvPr id="2222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estimate the after-tax cost of debt, you need a marginal tax rate. Since the federal tax rate for corporations is 35%, I would expect the marginal tax rate to be 35% of higher for US companies. Thus, even if the effective tax rate reported in the financial statements are lower, I would use at least 35%. If the effective tax rate is higher than 35%, I would use the effective tax rate, with the assumption that it is capturing other taxes that the firm has to pay.</a:t>
            </a:r>
          </a:p>
        </p:txBody>
      </p:sp>
    </p:spTree>
    <p:extLst>
      <p:ext uri="{BB962C8B-B14F-4D97-AF65-F5344CB8AC3E}">
        <p14:creationId xmlns:p14="http://schemas.microsoft.com/office/powerpoint/2010/main" val="186899628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2"/>
          <p:cNvSpPr>
            <a:spLocks noGrp="1" noRot="1" noChangeAspect="1" noChangeArrowheads="1"/>
          </p:cNvSpPr>
          <p:nvPr>
            <p:ph type="sldImg"/>
          </p:nvPr>
        </p:nvSpPr>
        <p:spPr>
          <a:xfrm>
            <a:off x="1150938" y="692150"/>
            <a:ext cx="4556125" cy="3416300"/>
          </a:xfrm>
          <a:solidFill>
            <a:srgbClr val="FFFFFF"/>
          </a:solidFill>
          <a:ln/>
        </p:spPr>
      </p:sp>
      <p:sp>
        <p:nvSpPr>
          <p:cNvPr id="224258" name="Rectangle 3"/>
          <p:cNvSpPr>
            <a:spLocks noGrp="1" noChangeArrowheads="1"/>
          </p:cNvSpPr>
          <p:nvPr>
            <p:ph type="body" idx="1"/>
          </p:nvPr>
        </p:nvSpPr>
        <p:spPr>
          <a:solidFill>
            <a:srgbClr val="FFFFFF"/>
          </a:solidFill>
          <a:ln>
            <a:solidFill>
              <a:srgbClr val="000000"/>
            </a:solidFill>
          </a:ln>
        </p:spPr>
        <p:txBody>
          <a:bodyPr/>
          <a:lstStyle/>
          <a:p>
            <a:pPr algn="just"/>
            <a:r>
              <a:rPr lang="en-US" altLang="en-US">
                <a:latin typeface="Times New Roman" charset="0"/>
                <a:ea typeface="ＭＳ Ｐゴシック" charset="-128"/>
              </a:rPr>
              <a:t>Assume that the market value debt ratio is 10%, while the book value debt ratio is 30%, for a firm with a cost of equity of 15% and an after-tax cost of debt of 5%. The cost of capital can be calculated as follows –</a:t>
            </a:r>
          </a:p>
          <a:p>
            <a:pPr algn="just"/>
            <a:r>
              <a:rPr lang="en-US" altLang="en-US">
                <a:latin typeface="Times New Roman" charset="0"/>
                <a:ea typeface="ＭＳ Ｐゴシック" charset="-128"/>
              </a:rPr>
              <a:t>With market value debt ratios:	15% (.9) + 5% (.1) = 14%</a:t>
            </a:r>
          </a:p>
          <a:p>
            <a:pPr algn="just"/>
            <a:r>
              <a:rPr lang="en-US" altLang="en-US">
                <a:latin typeface="Times New Roman" charset="0"/>
                <a:ea typeface="ＭＳ Ｐゴシック" charset="-128"/>
              </a:rPr>
              <a:t>With book value debt ratios:		15% (.7) + 5% (.3) = 12%</a:t>
            </a:r>
          </a:p>
          <a:p>
            <a:pPr algn="just"/>
            <a:r>
              <a:rPr lang="en-US" altLang="en-US">
                <a:latin typeface="Times New Roman" charset="0"/>
                <a:ea typeface="ＭＳ Ｐゴシック" charset="-128"/>
              </a:rPr>
              <a:t>Which is the more conservative estimate?</a:t>
            </a:r>
          </a:p>
          <a:p>
            <a:endParaRPr lang="en-US" altLang="en-US">
              <a:latin typeface="Times" charset="0"/>
              <a:ea typeface="ＭＳ Ｐゴシック" charset="-128"/>
            </a:endParaRPr>
          </a:p>
        </p:txBody>
      </p:sp>
    </p:spTree>
    <p:extLst>
      <p:ext uri="{BB962C8B-B14F-4D97-AF65-F5344CB8AC3E}">
        <p14:creationId xmlns:p14="http://schemas.microsoft.com/office/powerpoint/2010/main" val="97719009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Slide Image Placeholder 1"/>
          <p:cNvSpPr>
            <a:spLocks noGrp="1" noRot="1" noChangeAspect="1"/>
          </p:cNvSpPr>
          <p:nvPr>
            <p:ph type="sldImg"/>
          </p:nvPr>
        </p:nvSpPr>
        <p:spPr>
          <a:xfrm>
            <a:off x="1150938" y="692150"/>
            <a:ext cx="4556125" cy="3416300"/>
          </a:xfrm>
          <a:ln/>
        </p:spPr>
      </p:sp>
      <p:sp>
        <p:nvSpPr>
          <p:cNvPr id="2263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first consolidate all of the debt outstanding and obtain an face value weighted average maturity for the debt of 7.92 years.</a:t>
            </a:r>
          </a:p>
          <a:p>
            <a:r>
              <a:rPr lang="en-US" altLang="en-US">
                <a:latin typeface="Times" charset="0"/>
                <a:ea typeface="ＭＳ Ｐゴシック" charset="-128"/>
              </a:rPr>
              <a:t>We then compute the market value of debt, setting the book value = face value, the interest expense = coupon, the average maturity = debt maturity and the pre-tax cost of debt based on the synthetic rating as the cost of debt. </a:t>
            </a:r>
          </a:p>
          <a:p>
            <a:r>
              <a:rPr lang="en-US" altLang="en-US">
                <a:latin typeface="Times" charset="0"/>
                <a:ea typeface="ＭＳ Ｐゴシック" charset="-128"/>
              </a:rPr>
              <a:t>Alternatively, we can compute the market value of each debt item separately and add up the values.</a:t>
            </a:r>
          </a:p>
        </p:txBody>
      </p:sp>
    </p:spTree>
    <p:extLst>
      <p:ext uri="{BB962C8B-B14F-4D97-AF65-F5344CB8AC3E}">
        <p14:creationId xmlns:p14="http://schemas.microsoft.com/office/powerpoint/2010/main" val="182652847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p:cNvSpPr>
            <a:spLocks noGrp="1" noRot="1" noChangeAspect="1" noChangeArrowheads="1"/>
          </p:cNvSpPr>
          <p:nvPr>
            <p:ph type="sldImg"/>
          </p:nvPr>
        </p:nvSpPr>
        <p:spPr>
          <a:xfrm>
            <a:off x="1150938" y="692150"/>
            <a:ext cx="4556125" cy="3416300"/>
          </a:xfrm>
          <a:solidFill>
            <a:srgbClr val="FFFFFF"/>
          </a:solidFill>
          <a:ln/>
        </p:spPr>
      </p:sp>
      <p:sp>
        <p:nvSpPr>
          <p:cNvPr id="2283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pre-tax cost of debt was based upon Disney</a:t>
            </a:r>
            <a:r>
              <a:rPr lang="ja-JP" altLang="en-US">
                <a:latin typeface="Times" charset="0"/>
                <a:ea typeface="ＭＳ Ｐゴシック" charset="-128"/>
              </a:rPr>
              <a:t>’</a:t>
            </a:r>
            <a:r>
              <a:rPr lang="en-US" altLang="ja-JP">
                <a:latin typeface="Times" charset="0"/>
                <a:ea typeface="ＭＳ Ｐゴシック" charset="-128"/>
              </a:rPr>
              <a:t>s current rating.</a:t>
            </a:r>
          </a:p>
          <a:p>
            <a:endParaRPr lang="en-US" altLang="en-US">
              <a:latin typeface="Times" charset="0"/>
              <a:ea typeface="ＭＳ Ｐゴシック" charset="-128"/>
            </a:endParaRPr>
          </a:p>
          <a:p>
            <a:r>
              <a:rPr lang="en-US" altLang="en-US">
                <a:latin typeface="Times" charset="0"/>
                <a:ea typeface="ＭＳ Ｐゴシック" charset="-128"/>
              </a:rPr>
              <a:t>Disney reports a lump sum as the amount due after year 6…. We break it up into annual payments based upon the average lease payments over the first 5 years…You could also use the year 5 payment as the basis for making this adjustment (Putting it all in year 6 will overstate the present value).</a:t>
            </a:r>
          </a:p>
          <a:p>
            <a:r>
              <a:rPr lang="en-US" altLang="en-US">
                <a:latin typeface="Times" charset="0"/>
                <a:ea typeface="ＭＳ Ｐゴシック" charset="-128"/>
              </a:rPr>
              <a:t>To get to the total market value of debt, we add the estimated market value of interest bearing debt to the present value of operating leases (already a market value number since you used the current pre-tax cost of borrowing to arrive at the value).</a:t>
            </a:r>
          </a:p>
        </p:txBody>
      </p:sp>
    </p:spTree>
    <p:extLst>
      <p:ext uri="{BB962C8B-B14F-4D97-AF65-F5344CB8AC3E}">
        <p14:creationId xmlns:p14="http://schemas.microsoft.com/office/powerpoint/2010/main" val="18537907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Rot="1" noChangeAspect="1" noChangeArrowheads="1"/>
          </p:cNvSpPr>
          <p:nvPr>
            <p:ph type="sldImg"/>
          </p:nvPr>
        </p:nvSpPr>
        <p:spPr>
          <a:xfrm>
            <a:off x="1150938" y="692150"/>
            <a:ext cx="4556125" cy="3416300"/>
          </a:xfrm>
          <a:solidFill>
            <a:srgbClr val="FFFFFF"/>
          </a:solidFill>
          <a:ln/>
        </p:spPr>
      </p:sp>
      <p:sp>
        <p:nvSpPr>
          <p:cNvPr id="2304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most firms, the book debt ratio will be much higher than the market debt ratio. Using the book debt ratio will therefore yield a lower cost of capital (which undercuts the conservatism argument used by defenders of book value weights)</a:t>
            </a:r>
          </a:p>
        </p:txBody>
      </p:sp>
    </p:spTree>
    <p:extLst>
      <p:ext uri="{BB962C8B-B14F-4D97-AF65-F5344CB8AC3E}">
        <p14:creationId xmlns:p14="http://schemas.microsoft.com/office/powerpoint/2010/main" val="181480856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Rot="1" noChangeAspect="1" noChangeArrowheads="1"/>
          </p:cNvSpPr>
          <p:nvPr>
            <p:ph type="sldImg"/>
          </p:nvPr>
        </p:nvSpPr>
        <p:spPr>
          <a:xfrm>
            <a:off x="1150938" y="692150"/>
            <a:ext cx="4556125" cy="3416300"/>
          </a:xfrm>
          <a:solidFill>
            <a:srgbClr val="FFFFFF"/>
          </a:solidFill>
          <a:ln/>
        </p:spPr>
      </p:sp>
      <p:sp>
        <p:nvSpPr>
          <p:cNvPr id="2324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a:p>
            <a:r>
              <a:rPr lang="en-US" altLang="en-US">
                <a:latin typeface="Times" charset="0"/>
                <a:ea typeface="ＭＳ Ｐゴシック" charset="-128"/>
              </a:rPr>
              <a:t>The market value of debt is estimated by estimating the present value of total interest payments and face value at the current cost of debt.</a:t>
            </a:r>
          </a:p>
          <a:p>
            <a:r>
              <a:rPr lang="en-US" altLang="en-US">
                <a:latin typeface="Times" charset="0"/>
                <a:ea typeface="ＭＳ Ｐゴシック" charset="-128"/>
              </a:rPr>
              <a:t>One way to frame the capital structure question: Is there a mix of debt and equity at which Disney</a:t>
            </a:r>
            <a:r>
              <a:rPr lang="ja-JP" altLang="en-US">
                <a:latin typeface="Times" charset="0"/>
                <a:ea typeface="ＭＳ Ｐゴシック" charset="-128"/>
              </a:rPr>
              <a:t>’</a:t>
            </a:r>
            <a:r>
              <a:rPr lang="en-US" altLang="ja-JP">
                <a:latin typeface="Times" charset="0"/>
                <a:ea typeface="ＭＳ Ｐゴシック" charset="-128"/>
              </a:rPr>
              <a:t>s cost of capital will be lower than 7.81%?</a:t>
            </a:r>
            <a:endParaRPr lang="en-US" altLang="en-US">
              <a:latin typeface="Times" charset="0"/>
              <a:ea typeface="ＭＳ Ｐゴシック" charset="-128"/>
            </a:endParaRPr>
          </a:p>
        </p:txBody>
      </p:sp>
    </p:spTree>
    <p:extLst>
      <p:ext uri="{BB962C8B-B14F-4D97-AF65-F5344CB8AC3E}">
        <p14:creationId xmlns:p14="http://schemas.microsoft.com/office/powerpoint/2010/main" val="77736403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Rot="1" noChangeAspect="1" noChangeArrowheads="1"/>
          </p:cNvSpPr>
          <p:nvPr>
            <p:ph type="sldImg"/>
          </p:nvPr>
        </p:nvSpPr>
        <p:spPr>
          <a:xfrm>
            <a:off x="1150938" y="692150"/>
            <a:ext cx="4556125" cy="3416300"/>
          </a:xfrm>
          <a:solidFill>
            <a:srgbClr val="FFFFFF"/>
          </a:solidFill>
          <a:ln/>
        </p:spPr>
      </p:sp>
      <p:sp>
        <p:nvSpPr>
          <p:cNvPr id="2344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Disney, we used the division specific debt ratio weights we estimated earlier (when estimating the levered beta). We did assume that all divisions borrow at Disney</a:t>
            </a:r>
            <a:r>
              <a:rPr lang="ja-JP" altLang="en-US">
                <a:latin typeface="Times" charset="0"/>
                <a:ea typeface="ＭＳ Ｐゴシック" charset="-128"/>
              </a:rPr>
              <a:t>’</a:t>
            </a:r>
            <a:r>
              <a:rPr lang="en-US" altLang="ja-JP">
                <a:latin typeface="Times" charset="0"/>
                <a:ea typeface="ＭＳ Ｐゴシック" charset="-128"/>
              </a:rPr>
              <a:t>s pre-tax cost of debt. If the divisions issued debt independently, we would have considered using division-specific costs of debt.</a:t>
            </a:r>
          </a:p>
          <a:p>
            <a:r>
              <a:rPr lang="en-US" altLang="en-US">
                <a:latin typeface="Times" charset="0"/>
                <a:ea typeface="ＭＳ Ｐゴシック" charset="-128"/>
              </a:rPr>
              <a:t>For Vale, we used the same debt ratio and cost of debt for both divisions.</a:t>
            </a:r>
          </a:p>
          <a:p>
            <a:r>
              <a:rPr lang="en-US" altLang="en-US">
                <a:latin typeface="Times" charset="0"/>
                <a:ea typeface="ＭＳ Ｐゴシック" charset="-128"/>
              </a:rPr>
              <a:t>The cost of capital for Vale will be higher in $R, because we expect inflation to be 9% in $R and only 2% in US dollars. </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1431154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Slide Image Placeholder 1"/>
          <p:cNvSpPr>
            <a:spLocks noGrp="1" noRot="1" noChangeAspect="1"/>
          </p:cNvSpPr>
          <p:nvPr>
            <p:ph type="sldImg"/>
          </p:nvPr>
        </p:nvSpPr>
        <p:spPr>
          <a:xfrm>
            <a:off x="1150938" y="692150"/>
            <a:ext cx="4556125" cy="3416300"/>
          </a:xfrm>
          <a:ln/>
        </p:spPr>
      </p:sp>
      <p:sp>
        <p:nvSpPr>
          <p:cNvPr id="2365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For Bookscape, the cost of capital is much higher for the undiversified owner than it is for a  diversified investor in a similar company.</a:t>
            </a:r>
          </a:p>
        </p:txBody>
      </p:sp>
    </p:spTree>
    <p:extLst>
      <p:ext uri="{BB962C8B-B14F-4D97-AF65-F5344CB8AC3E}">
        <p14:creationId xmlns:p14="http://schemas.microsoft.com/office/powerpoint/2010/main" val="160190870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2"/>
          <p:cNvSpPr>
            <a:spLocks noGrp="1" noRot="1" noChangeAspect="1" noChangeArrowheads="1"/>
          </p:cNvSpPr>
          <p:nvPr>
            <p:ph type="sldImg"/>
          </p:nvPr>
        </p:nvSpPr>
        <p:spPr>
          <a:xfrm>
            <a:off x="1150938" y="692150"/>
            <a:ext cx="4556125" cy="3416300"/>
          </a:xfrm>
          <a:solidFill>
            <a:srgbClr val="FFFFFF"/>
          </a:solidFill>
          <a:ln/>
        </p:spPr>
      </p:sp>
      <p:sp>
        <p:nvSpPr>
          <p:cNvPr id="2385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go from unlevered to levered betas and then to the cost of capital, you have to</a:t>
            </a:r>
          </a:p>
          <a:p>
            <a:pPr>
              <a:buFontTx/>
              <a:buAutoNum type="alphaLcPeriod"/>
            </a:pPr>
            <a:r>
              <a:rPr lang="en-US" altLang="en-US">
                <a:latin typeface="Times" charset="0"/>
                <a:ea typeface="ＭＳ Ｐゴシック" charset="-128"/>
              </a:rPr>
              <a:t>Define debt and compute market value</a:t>
            </a:r>
          </a:p>
          <a:p>
            <a:pPr>
              <a:buFontTx/>
              <a:buAutoNum type="alphaLcPeriod"/>
            </a:pPr>
            <a:r>
              <a:rPr lang="en-US" altLang="en-US">
                <a:latin typeface="Times" charset="0"/>
                <a:ea typeface="ＭＳ Ｐゴシック" charset="-128"/>
              </a:rPr>
              <a:t>Compute the present value of operating leases</a:t>
            </a:r>
          </a:p>
          <a:p>
            <a:pPr>
              <a:buFontTx/>
              <a:buAutoNum type="alphaLcPeriod"/>
            </a:pPr>
            <a:r>
              <a:rPr lang="en-US" altLang="en-US">
                <a:latin typeface="Times" charset="0"/>
                <a:ea typeface="ＭＳ Ｐゴシック" charset="-128"/>
              </a:rPr>
              <a:t>Compute the levered beta, using the market value of equity and the consolidated market value of debt (including lease commitmetns)</a:t>
            </a:r>
          </a:p>
          <a:p>
            <a:pPr>
              <a:buFontTx/>
              <a:buAutoNum type="alphaLcPeriod"/>
            </a:pPr>
            <a:r>
              <a:rPr lang="en-US" altLang="en-US">
                <a:latin typeface="Times" charset="0"/>
                <a:ea typeface="ＭＳ Ｐゴシック" charset="-128"/>
              </a:rPr>
              <a:t>Compute the cost of capital, using the debt and equity weights.</a:t>
            </a:r>
          </a:p>
        </p:txBody>
      </p:sp>
    </p:spTree>
    <p:extLst>
      <p:ext uri="{BB962C8B-B14F-4D97-AF65-F5344CB8AC3E}">
        <p14:creationId xmlns:p14="http://schemas.microsoft.com/office/powerpoint/2010/main" val="27703846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2"/>
          <p:cNvSpPr>
            <a:spLocks noGrp="1" noRot="1" noChangeAspect="1" noChangeArrowheads="1"/>
          </p:cNvSpPr>
          <p:nvPr>
            <p:ph type="sldImg"/>
          </p:nvPr>
        </p:nvSpPr>
        <p:spPr>
          <a:xfrm>
            <a:off x="1150938" y="692150"/>
            <a:ext cx="4556125" cy="3416300"/>
          </a:xfrm>
          <a:solidFill>
            <a:srgbClr val="FFFFFF"/>
          </a:solidFill>
          <a:ln/>
        </p:spPr>
      </p:sp>
      <p:sp>
        <p:nvSpPr>
          <p:cNvPr id="2406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the cost of equity and capital can be very different numbers, they can both be used as hurdle rates, as long as the returns and cash flows are defined consistently.</a:t>
            </a:r>
          </a:p>
          <a:p>
            <a:r>
              <a:rPr lang="en-US" altLang="en-US">
                <a:latin typeface="Times" charset="0"/>
                <a:ea typeface="ＭＳ Ｐゴシック" charset="-128"/>
              </a:rPr>
              <a:t>If returns and cash flows are equity based (return on equity or cash flow to equity), the appropriate hurdle rate is the cost of equity.</a:t>
            </a:r>
          </a:p>
          <a:p>
            <a:r>
              <a:rPr lang="en-US" altLang="en-US">
                <a:latin typeface="Times" charset="0"/>
                <a:ea typeface="ＭＳ Ｐゴシック" charset="-128"/>
              </a:rPr>
              <a:t>If returns and cash flows are firm or operating asset based (return on capital or cashflows to firm), the appropriate hurdle rate is the cost of capital.</a:t>
            </a:r>
          </a:p>
        </p:txBody>
      </p:sp>
    </p:spTree>
    <p:extLst>
      <p:ext uri="{BB962C8B-B14F-4D97-AF65-F5344CB8AC3E}">
        <p14:creationId xmlns:p14="http://schemas.microsoft.com/office/powerpoint/2010/main" val="44086733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Took us a while but we have the mechanics of the hurdle rate down..</a:t>
            </a:r>
          </a:p>
        </p:txBody>
      </p:sp>
      <p:sp>
        <p:nvSpPr>
          <p:cNvPr id="242690"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83864996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2"/>
          <p:cNvSpPr>
            <a:spLocks noGrp="1" noRot="1" noChangeAspect="1" noChangeArrowheads="1"/>
          </p:cNvSpPr>
          <p:nvPr>
            <p:ph type="sldImg"/>
          </p:nvPr>
        </p:nvSpPr>
        <p:spPr>
          <a:xfrm>
            <a:off x="1150938" y="692150"/>
            <a:ext cx="4556125" cy="3416300"/>
          </a:xfrm>
          <a:solidFill>
            <a:srgbClr val="FFFFFF"/>
          </a:solidFill>
          <a:ln/>
        </p:spPr>
      </p:sp>
      <p:sp>
        <p:nvSpPr>
          <p:cNvPr id="2447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there is a theme to how we think about returns in corporate finance, this line from Jerry Maguire brings it home. We trust the concrete over the vague and cash flows over earnings.</a:t>
            </a:r>
          </a:p>
        </p:txBody>
      </p:sp>
    </p:spTree>
    <p:extLst>
      <p:ext uri="{BB962C8B-B14F-4D97-AF65-F5344CB8AC3E}">
        <p14:creationId xmlns:p14="http://schemas.microsoft.com/office/powerpoint/2010/main" val="125482010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2"/>
          <p:cNvSpPr>
            <a:spLocks noGrp="1" noRot="1" noChangeAspect="1" noChangeArrowheads="1"/>
          </p:cNvSpPr>
          <p:nvPr>
            <p:ph type="sldImg"/>
          </p:nvPr>
        </p:nvSpPr>
        <p:spPr>
          <a:xfrm>
            <a:off x="1150938" y="692150"/>
            <a:ext cx="4556125" cy="3416300"/>
          </a:xfrm>
          <a:solidFill>
            <a:srgbClr val="FFFFFF"/>
          </a:solidFill>
          <a:ln/>
        </p:spPr>
      </p:sp>
      <p:sp>
        <p:nvSpPr>
          <p:cNvPr id="2467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next section of the notes will focus on measuring returns on investments, provide an argument for why cash flows make more sense than earnings and weighing those cash flows and discuss how best to bring in side benefits and costs into the returns.</a:t>
            </a:r>
          </a:p>
        </p:txBody>
      </p:sp>
    </p:spTree>
    <p:extLst>
      <p:ext uri="{BB962C8B-B14F-4D97-AF65-F5344CB8AC3E}">
        <p14:creationId xmlns:p14="http://schemas.microsoft.com/office/powerpoint/2010/main" val="147214161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2"/>
          <p:cNvSpPr>
            <a:spLocks noGrp="1" noRot="1" noChangeAspect="1" noChangeArrowheads="1"/>
          </p:cNvSpPr>
          <p:nvPr>
            <p:ph type="sldImg"/>
          </p:nvPr>
        </p:nvSpPr>
        <p:spPr>
          <a:xfrm>
            <a:off x="1150938" y="692150"/>
            <a:ext cx="4556125" cy="3416300"/>
          </a:xfrm>
          <a:solidFill>
            <a:srgbClr val="FFFFFF"/>
          </a:solidFill>
          <a:ln/>
        </p:spPr>
      </p:sp>
      <p:sp>
        <p:nvSpPr>
          <p:cNvPr id="2488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Accrual accounting income is designed to measure the </a:t>
            </a:r>
            <a:r>
              <a:rPr lang="ja-JP" altLang="en-US">
                <a:latin typeface="Times" charset="0"/>
                <a:ea typeface="ＭＳ Ｐゴシック" charset="-128"/>
              </a:rPr>
              <a:t>“</a:t>
            </a:r>
            <a:r>
              <a:rPr lang="en-US" altLang="ja-JP">
                <a:latin typeface="Times" charset="0"/>
                <a:ea typeface="ＭＳ Ｐゴシック" charset="-128"/>
              </a:rPr>
              <a:t>income</a:t>
            </a:r>
            <a:r>
              <a:rPr lang="ja-JP" altLang="en-US">
                <a:latin typeface="Times" charset="0"/>
                <a:ea typeface="ＭＳ Ｐゴシック" charset="-128"/>
              </a:rPr>
              <a:t>”</a:t>
            </a:r>
            <a:r>
              <a:rPr lang="en-US" altLang="ja-JP">
                <a:latin typeface="Times" charset="0"/>
                <a:ea typeface="ＭＳ Ｐゴシック" charset="-128"/>
              </a:rPr>
              <a:t> made by an entity during a period, on sales made during the period. Thus, accrual accounting draws lines between operating expenses (that create income in the current period), financial expenses (expenses associated with the use of debt) and capital expenditures (which create income over multiple periods). It is not always consistent. R&amp;D, for instance, is treated as an operating expense.</a:t>
            </a:r>
          </a:p>
          <a:p>
            <a:r>
              <a:rPr lang="en-US" altLang="en-US">
                <a:latin typeface="Times" charset="0"/>
                <a:ea typeface="ＭＳ Ｐゴシック" charset="-128"/>
              </a:rPr>
              <a:t>Accrual accounting also tries to allocate the cost of materials to current period revenues, leading to inventory, and give the company credit for sales made during the period, even if cash has not been received, giving rise to accounts receivable. In effect, adding in the change in working capital converts accrual earnings to cash earnings.</a:t>
            </a:r>
          </a:p>
        </p:txBody>
      </p:sp>
    </p:spTree>
    <p:extLst>
      <p:ext uri="{BB962C8B-B14F-4D97-AF65-F5344CB8AC3E}">
        <p14:creationId xmlns:p14="http://schemas.microsoft.com/office/powerpoint/2010/main" val="112504302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Rectangle 2"/>
          <p:cNvSpPr>
            <a:spLocks noGrp="1" noRot="1" noChangeAspect="1" noChangeArrowheads="1"/>
          </p:cNvSpPr>
          <p:nvPr>
            <p:ph type="sldImg"/>
          </p:nvPr>
        </p:nvSpPr>
        <p:spPr>
          <a:xfrm>
            <a:off x="1150938" y="692150"/>
            <a:ext cx="4556125" cy="3416300"/>
          </a:xfrm>
          <a:solidFill>
            <a:srgbClr val="FFFFFF"/>
          </a:solidFill>
          <a:ln/>
        </p:spPr>
      </p:sp>
      <p:sp>
        <p:nvSpPr>
          <p:cNvPr id="2508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basic financial principles underlying the measurement of investment returns.</a:t>
            </a:r>
          </a:p>
          <a:p>
            <a:pPr lvl="1"/>
            <a:r>
              <a:rPr lang="en-US" altLang="en-US">
                <a:latin typeface="Times" charset="0"/>
                <a:ea typeface="ＭＳ Ｐゴシック" charset="-128"/>
              </a:rPr>
              <a:t>We focus on cash flows, because when cash flows and earnings are different, cash flows provide a more reliable measure of what an investment generates.</a:t>
            </a:r>
          </a:p>
          <a:p>
            <a:pPr lvl="1"/>
            <a:r>
              <a:rPr lang="en-US" altLang="en-US">
                <a:latin typeface="Times" charset="0"/>
                <a:ea typeface="ＭＳ Ｐゴシック" charset="-128"/>
              </a:rPr>
              <a:t>We focus on </a:t>
            </a:r>
            <a:r>
              <a:rPr lang="ja-JP" altLang="en-US">
                <a:latin typeface="Times" charset="0"/>
                <a:ea typeface="ＭＳ Ｐゴシック" charset="-128"/>
              </a:rPr>
              <a:t>“</a:t>
            </a:r>
            <a:r>
              <a:rPr lang="en-US" altLang="ja-JP">
                <a:latin typeface="Times" charset="0"/>
                <a:ea typeface="ＭＳ Ｐゴシック" charset="-128"/>
              </a:rPr>
              <a:t>incremental</a:t>
            </a:r>
            <a:r>
              <a:rPr lang="ja-JP" altLang="en-US">
                <a:latin typeface="Times" charset="0"/>
                <a:ea typeface="ＭＳ Ｐゴシック" charset="-128"/>
              </a:rPr>
              <a:t>”</a:t>
            </a:r>
            <a:r>
              <a:rPr lang="en-US" altLang="ja-JP">
                <a:latin typeface="Times" charset="0"/>
                <a:ea typeface="ＭＳ Ｐゴシック" charset="-128"/>
              </a:rPr>
              <a:t> effects on the overall business, since we care about the overall health and value of the business, not just individual projects.</a:t>
            </a:r>
          </a:p>
          <a:p>
            <a:pPr lvl="1"/>
            <a:r>
              <a:rPr lang="en-US" altLang="en-US">
                <a:latin typeface="Times" charset="0"/>
                <a:ea typeface="ＭＳ Ｐゴシック" charset="-128"/>
              </a:rPr>
              <a:t>We use time-weighted returns, since returns made earlier are worth more than the same returns made later.</a:t>
            </a:r>
          </a:p>
        </p:txBody>
      </p:sp>
    </p:spTree>
    <p:extLst>
      <p:ext uri="{BB962C8B-B14F-4D97-AF65-F5344CB8AC3E}">
        <p14:creationId xmlns:p14="http://schemas.microsoft.com/office/powerpoint/2010/main" val="460934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Rot="1" noChangeAspect="1" noChangeArrowheads="1"/>
          </p:cNvSpPr>
          <p:nvPr>
            <p:ph type="sldImg"/>
          </p:nvPr>
        </p:nvSpPr>
        <p:spPr>
          <a:xfrm>
            <a:off x="1150938" y="692150"/>
            <a:ext cx="4556125" cy="3416300"/>
          </a:xfrm>
          <a:solidFill>
            <a:srgbClr val="FFFFFF"/>
          </a:solidFill>
          <a:ln/>
        </p:spPr>
      </p:sp>
      <p:sp>
        <p:nvSpPr>
          <p:cNvPr id="2529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earnings and cash flows will really be in Brazilian $R. We will consider later the effects of looking at all the cash flows in a different currency.</a:t>
            </a:r>
          </a:p>
          <a:p>
            <a:r>
              <a:rPr lang="en-US" altLang="en-US">
                <a:latin typeface="Times" charset="0"/>
                <a:ea typeface="ＭＳ Ｐゴシック" charset="-128"/>
              </a:rPr>
              <a:t>Note that this investment is not going to be fully operational  until the fourth year.</a:t>
            </a:r>
          </a:p>
        </p:txBody>
      </p:sp>
    </p:spTree>
    <p:extLst>
      <p:ext uri="{BB962C8B-B14F-4D97-AF65-F5344CB8AC3E}">
        <p14:creationId xmlns:p14="http://schemas.microsoft.com/office/powerpoint/2010/main" val="15976608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Rectangle 2"/>
          <p:cNvSpPr>
            <a:spLocks noGrp="1" noRot="1" noChangeAspect="1" noChangeArrowheads="1"/>
          </p:cNvSpPr>
          <p:nvPr>
            <p:ph type="sldImg"/>
          </p:nvPr>
        </p:nvSpPr>
        <p:spPr>
          <a:xfrm>
            <a:off x="1150938" y="692150"/>
            <a:ext cx="4556125" cy="3416300"/>
          </a:xfrm>
          <a:solidFill>
            <a:srgbClr val="FFFFFF"/>
          </a:solidFill>
          <a:ln/>
        </p:spPr>
      </p:sp>
      <p:sp>
        <p:nvSpPr>
          <p:cNvPr id="2549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emphasis in the second item should be on </a:t>
            </a:r>
            <a:r>
              <a:rPr lang="ja-JP" altLang="en-US">
                <a:latin typeface="Times" charset="0"/>
                <a:ea typeface="ＭＳ Ｐゴシック" charset="-128"/>
              </a:rPr>
              <a:t>“</a:t>
            </a:r>
            <a:r>
              <a:rPr lang="en-US" altLang="ja-JP">
                <a:latin typeface="Times" charset="0"/>
                <a:ea typeface="ＭＳ Ｐゴシック" charset="-128"/>
              </a:rPr>
              <a:t>already spent</a:t>
            </a:r>
            <a:r>
              <a:rPr lang="ja-JP" altLang="en-US">
                <a:latin typeface="Times" charset="0"/>
                <a:ea typeface="ＭＳ Ｐゴシック" charset="-128"/>
              </a:rPr>
              <a:t>”</a:t>
            </a:r>
            <a:r>
              <a:rPr lang="en-US" altLang="ja-JP">
                <a:latin typeface="Times" charset="0"/>
                <a:ea typeface="ＭＳ Ｐゴシック" charset="-128"/>
              </a:rPr>
              <a:t>. </a:t>
            </a:r>
          </a:p>
          <a:p>
            <a:r>
              <a:rPr lang="en-US" altLang="en-US">
                <a:latin typeface="Times" charset="0"/>
                <a:ea typeface="ＭＳ Ｐゴシック" charset="-128"/>
              </a:rPr>
              <a:t>While we often classify all these investments as </a:t>
            </a:r>
            <a:r>
              <a:rPr lang="ja-JP" altLang="en-US">
                <a:latin typeface="Times" charset="0"/>
                <a:ea typeface="ＭＳ Ｐゴシック" charset="-128"/>
              </a:rPr>
              <a:t>“</a:t>
            </a:r>
            <a:r>
              <a:rPr lang="en-US" altLang="ja-JP">
                <a:latin typeface="Times" charset="0"/>
                <a:ea typeface="ＭＳ Ｐゴシック" charset="-128"/>
              </a:rPr>
              <a:t>initial investments</a:t>
            </a:r>
            <a:r>
              <a:rPr lang="ja-JP" altLang="en-US">
                <a:latin typeface="Times" charset="0"/>
                <a:ea typeface="ＭＳ Ｐゴシック" charset="-128"/>
              </a:rPr>
              <a:t>”</a:t>
            </a:r>
            <a:r>
              <a:rPr lang="en-US" altLang="ja-JP">
                <a:latin typeface="Times" charset="0"/>
                <a:ea typeface="ＭＳ Ｐゴシック" charset="-128"/>
              </a:rPr>
              <a:t>, they occur over time. Companies seldom make large investments at an instant in time.</a:t>
            </a:r>
          </a:p>
          <a:p>
            <a:r>
              <a:rPr lang="en-US" altLang="en-US">
                <a:latin typeface="Times" charset="0"/>
                <a:ea typeface="ＭＳ Ｐゴシック" charset="-128"/>
              </a:rPr>
              <a:t>Also worth adding: Disney will fund this investment using the same mix of debt and equity that it uses for theme parks currently.</a:t>
            </a:r>
          </a:p>
        </p:txBody>
      </p:sp>
    </p:spTree>
    <p:extLst>
      <p:ext uri="{BB962C8B-B14F-4D97-AF65-F5344CB8AC3E}">
        <p14:creationId xmlns:p14="http://schemas.microsoft.com/office/powerpoint/2010/main" val="83408226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p:cNvSpPr>
            <a:spLocks noGrp="1" noRot="1" noChangeAspect="1" noChangeArrowheads="1"/>
          </p:cNvSpPr>
          <p:nvPr>
            <p:ph type="sldImg"/>
          </p:nvPr>
        </p:nvSpPr>
        <p:spPr>
          <a:xfrm>
            <a:off x="1150938" y="692150"/>
            <a:ext cx="4556125" cy="3416300"/>
          </a:xfrm>
          <a:solidFill>
            <a:srgbClr val="FFFFFF"/>
          </a:solidFill>
          <a:ln/>
        </p:spPr>
      </p:sp>
      <p:sp>
        <p:nvSpPr>
          <p:cNvPr id="2570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shows the accounting earnings calculations for the next 10 years. Note the increasing after-tax operating income over time.</a:t>
            </a:r>
          </a:p>
          <a:p>
            <a:r>
              <a:rPr lang="en-US" altLang="en-US">
                <a:latin typeface="Times" charset="0"/>
                <a:ea typeface="ＭＳ Ｐゴシック" charset="-128"/>
              </a:rPr>
              <a:t>Note that loss in year 1. While this loss can be carried forward and offset against profits in future years, we have chosen to claim the losses against Disney</a:t>
            </a:r>
            <a:r>
              <a:rPr lang="ja-JP" altLang="en-US">
                <a:latin typeface="Times" charset="0"/>
                <a:ea typeface="ＭＳ Ｐゴシック" charset="-128"/>
              </a:rPr>
              <a:t>’</a:t>
            </a:r>
            <a:r>
              <a:rPr lang="en-US" altLang="ja-JP">
                <a:latin typeface="Times" charset="0"/>
                <a:ea typeface="ＭＳ Ｐゴシック" charset="-128"/>
              </a:rPr>
              <a:t>s profits from other projects in year 1. (You would rather save taxes now than the same taxes in the future…)</a:t>
            </a:r>
          </a:p>
          <a:p>
            <a:r>
              <a:rPr lang="en-US" altLang="en-US">
                <a:latin typeface="Times" charset="0"/>
                <a:ea typeface="ＭＳ Ｐゴシック" charset="-128"/>
              </a:rPr>
              <a:t>Where are the interest expenses? They do not show up because we are computing earnings to the firm - operating income - rather than earnings to equity - net income.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79488069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2"/>
          <p:cNvSpPr>
            <a:spLocks noGrp="1" noRot="1" noChangeAspect="1" noChangeArrowheads="1"/>
          </p:cNvSpPr>
          <p:nvPr>
            <p:ph type="sldImg"/>
          </p:nvPr>
        </p:nvSpPr>
        <p:spPr>
          <a:xfrm>
            <a:off x="1150938" y="692150"/>
            <a:ext cx="4556125" cy="3416300"/>
          </a:xfrm>
          <a:solidFill>
            <a:srgbClr val="FFFFFF"/>
          </a:solidFill>
          <a:ln/>
        </p:spPr>
      </p:sp>
      <p:sp>
        <p:nvSpPr>
          <p:cNvPr id="2590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converts the accounting income into a percentage return (to enable us to do the comparison to the hurdle rate, which is a percentage rate). We have computed a simple average return on capital over the next 10 years…</a:t>
            </a:r>
          </a:p>
          <a:p>
            <a:r>
              <a:rPr lang="en-US" altLang="en-US">
                <a:latin typeface="Times" charset="0"/>
                <a:ea typeface="ＭＳ Ｐゴシック" charset="-128"/>
              </a:rPr>
              <a:t>The average book value is computed each year using the beginning and ending book values. The book values  themselves are computed as follows:</a:t>
            </a:r>
          </a:p>
          <a:p>
            <a:r>
              <a:rPr lang="en-US" altLang="en-US">
                <a:latin typeface="Times" charset="0"/>
                <a:ea typeface="ＭＳ Ｐゴシック" charset="-128"/>
              </a:rPr>
              <a:t>Ending BV = Beginning BV - Depreciation + Capital Expenditures</a:t>
            </a:r>
          </a:p>
        </p:txBody>
      </p:sp>
    </p:spTree>
    <p:extLst>
      <p:ext uri="{BB962C8B-B14F-4D97-AF65-F5344CB8AC3E}">
        <p14:creationId xmlns:p14="http://schemas.microsoft.com/office/powerpoint/2010/main" val="85701784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2"/>
          <p:cNvSpPr>
            <a:spLocks noGrp="1" noRot="1" noChangeAspect="1" noChangeArrowheads="1"/>
          </p:cNvSpPr>
          <p:nvPr>
            <p:ph type="sldImg"/>
          </p:nvPr>
        </p:nvSpPr>
        <p:spPr>
          <a:xfrm>
            <a:off x="1150938" y="692150"/>
            <a:ext cx="4556125" cy="3416300"/>
          </a:xfrm>
          <a:solidFill>
            <a:srgbClr val="FFFFFF"/>
          </a:solidFill>
          <a:ln/>
        </p:spPr>
      </p:sp>
      <p:sp>
        <p:nvSpPr>
          <p:cNvPr id="261122"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Here is the other half of the equation:</a:t>
            </a:r>
          </a:p>
          <a:p>
            <a:pPr marL="228600" indent="-228600">
              <a:buFontTx/>
              <a:buAutoNum type="arabicPeriod"/>
            </a:pPr>
            <a:r>
              <a:rPr lang="en-US" altLang="en-US">
                <a:latin typeface="Times" charset="0"/>
                <a:ea typeface="ＭＳ Ｐゴシック" charset="-128"/>
              </a:rPr>
              <a:t>The hurdle rate for an investment should reflect its risk. (That is why we use the bottom-up beta that we estimated for theme parks earlier rather than the bottom-up beta for Disney as a company). In addition, the exposure to country risk is incorporated into the investment.</a:t>
            </a:r>
          </a:p>
          <a:p>
            <a:pPr marL="228600" indent="-228600">
              <a:buFontTx/>
              <a:buAutoNum type="arabicPeriod"/>
            </a:pPr>
            <a:r>
              <a:rPr lang="en-US" altLang="en-US">
                <a:latin typeface="Times" charset="0"/>
                <a:ea typeface="ＭＳ Ｐゴシック" charset="-128"/>
              </a:rPr>
              <a:t>We use Disney</a:t>
            </a:r>
            <a:r>
              <a:rPr lang="ja-JP" altLang="en-US">
                <a:latin typeface="Times" charset="0"/>
                <a:ea typeface="ＭＳ Ｐゴシック" charset="-128"/>
              </a:rPr>
              <a:t>’</a:t>
            </a:r>
            <a:r>
              <a:rPr lang="en-US" altLang="ja-JP">
                <a:latin typeface="Times" charset="0"/>
                <a:ea typeface="ＭＳ Ｐゴシック" charset="-128"/>
              </a:rPr>
              <a:t>s  theme park debt ratio for this theme park, on the assumption that it is not a stand-alone investment with its own debt capacity. If it were, we would have considered using project specific financing weights. (It is usually not a good idea to compute the cost of capital for a project based on how it is financed, since firms can use disproportionate amounts of debt on some projects not because the projects can afford to carry debt but because they (the firms) have excess debt capacity.</a:t>
            </a:r>
            <a:endParaRPr lang="en-US" altLang="en-US">
              <a:latin typeface="Times" charset="0"/>
              <a:ea typeface="ＭＳ Ｐゴシック" charset="-128"/>
            </a:endParaRPr>
          </a:p>
        </p:txBody>
      </p:sp>
    </p:spTree>
    <p:extLst>
      <p:ext uri="{BB962C8B-B14F-4D97-AF65-F5344CB8AC3E}">
        <p14:creationId xmlns:p14="http://schemas.microsoft.com/office/powerpoint/2010/main" val="72605006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Rot="1" noChangeAspect="1" noChangeArrowheads="1"/>
          </p:cNvSpPr>
          <p:nvPr>
            <p:ph type="sldImg"/>
          </p:nvPr>
        </p:nvSpPr>
        <p:spPr>
          <a:xfrm>
            <a:off x="1150938" y="692150"/>
            <a:ext cx="4556125" cy="3416300"/>
          </a:xfrm>
          <a:solidFill>
            <a:srgbClr val="FFFFFF"/>
          </a:solidFill>
          <a:ln/>
        </p:spPr>
      </p:sp>
      <p:sp>
        <p:nvSpPr>
          <p:cNvPr id="2631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not. I think the accounting return, which cuts off the analysis arbitrarily after 10 years, understates the true return on projects like this one, which have longer expected lives.</a:t>
            </a:r>
          </a:p>
          <a:p>
            <a:r>
              <a:rPr lang="en-US" altLang="en-US">
                <a:latin typeface="Times" charset="0"/>
                <a:ea typeface="ＭＳ Ｐゴシック" charset="-128"/>
              </a:rPr>
              <a:t>In general, while firms claim that using the same life for all projects is not discriminatory, it clearly creates a bias against longer term projects.</a:t>
            </a:r>
          </a:p>
        </p:txBody>
      </p:sp>
    </p:spTree>
    <p:extLst>
      <p:ext uri="{BB962C8B-B14F-4D97-AF65-F5344CB8AC3E}">
        <p14:creationId xmlns:p14="http://schemas.microsoft.com/office/powerpoint/2010/main" val="72136020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p:cNvSpPr>
            <a:spLocks noGrp="1" noRot="1" noChangeAspect="1" noChangeArrowheads="1"/>
          </p:cNvSpPr>
          <p:nvPr>
            <p:ph type="sldImg"/>
          </p:nvPr>
        </p:nvSpPr>
        <p:spPr>
          <a:xfrm>
            <a:off x="1150938" y="692150"/>
            <a:ext cx="4556125" cy="3416300"/>
          </a:xfrm>
          <a:solidFill>
            <a:srgbClr val="FFFFFF"/>
          </a:solidFill>
          <a:ln/>
        </p:spPr>
      </p:sp>
      <p:sp>
        <p:nvSpPr>
          <p:cNvPr id="2652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firm can be viewed as having a portfolio of existing projects. This approach allows you to assess whether that portfolio is earning more than the hurdle rate, but it is based upon the following assumptions:</a:t>
            </a:r>
          </a:p>
          <a:p>
            <a:pPr lvl="1">
              <a:buFontTx/>
              <a:buChar char="•"/>
            </a:pPr>
            <a:r>
              <a:rPr lang="en-US" altLang="en-US">
                <a:latin typeface="Times" charset="0"/>
                <a:ea typeface="ＭＳ Ｐゴシック" charset="-128"/>
              </a:rPr>
              <a:t>Accounting earnings are a good measure of the earnings from current projects (They might not be, if items like R&amp;D, which are really investments for the future, extraordinary profits or losses, or accounting changes affect the reported income.) </a:t>
            </a:r>
          </a:p>
          <a:p>
            <a:pPr lvl="1">
              <a:buFontTx/>
              <a:buChar char="•"/>
            </a:pPr>
            <a:r>
              <a:rPr lang="en-US" altLang="en-US">
                <a:latin typeface="Times" charset="0"/>
                <a:ea typeface="ＭＳ Ｐゴシック" charset="-128"/>
              </a:rPr>
              <a:t>The book value of capital is a good measure of what is invested in current projects.</a:t>
            </a:r>
          </a:p>
          <a:p>
            <a:pPr>
              <a:buFontTx/>
              <a:buChar char="•"/>
            </a:pPr>
            <a:r>
              <a:rPr lang="en-US" altLang="en-US">
                <a:latin typeface="Times" charset="0"/>
                <a:ea typeface="ＭＳ Ｐゴシック" charset="-128"/>
              </a:rPr>
              <a:t>Some computational details:</a:t>
            </a:r>
          </a:p>
          <a:p>
            <a:pPr lvl="1">
              <a:buFontTx/>
              <a:buChar char="•"/>
            </a:pPr>
            <a:r>
              <a:rPr lang="en-US" altLang="en-US">
                <a:latin typeface="Times" charset="0"/>
                <a:ea typeface="ＭＳ Ｐゴシック" charset="-128"/>
              </a:rPr>
              <a:t>Why do we use book value of debt and equity?</a:t>
            </a:r>
          </a:p>
          <a:p>
            <a:pPr lvl="1"/>
            <a:r>
              <a:rPr lang="en-US" altLang="en-US">
                <a:latin typeface="Times" charset="0"/>
                <a:ea typeface="ＭＳ Ｐゴシック" charset="-128"/>
              </a:rPr>
              <a:t>Because we want to focus on capital invested in assets in place. Market value has two problems. It includes growth assets and it updates the value to reflect returns earned. In fact, if you computed market value of just assets in place correctly, you should always earn your cost of capital.</a:t>
            </a:r>
          </a:p>
          <a:p>
            <a:pPr lvl="1"/>
            <a:r>
              <a:rPr lang="en-US" altLang="en-US">
                <a:latin typeface="Times" charset="0"/>
                <a:ea typeface="ＭＳ Ｐゴシック" charset="-128"/>
              </a:rPr>
              <a:t>Why end of last year?</a:t>
            </a:r>
          </a:p>
          <a:p>
            <a:pPr lvl="1"/>
            <a:r>
              <a:rPr lang="en-US" altLang="en-US">
                <a:latin typeface="Times" charset="0"/>
                <a:ea typeface="ＭＳ Ｐゴシック" charset="-128"/>
              </a:rPr>
              <a:t>To stay consistent with end-of-the-year cash flows and earnings that we use in the rest of the analysis. If we used mid-year conventions, we could use average values instead.</a:t>
            </a:r>
          </a:p>
        </p:txBody>
      </p:sp>
    </p:spTree>
    <p:extLst>
      <p:ext uri="{BB962C8B-B14F-4D97-AF65-F5344CB8AC3E}">
        <p14:creationId xmlns:p14="http://schemas.microsoft.com/office/powerpoint/2010/main" val="135571089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p:cNvSpPr>
            <a:spLocks noGrp="1" noRot="1" noChangeAspect="1" noChangeArrowheads="1"/>
          </p:cNvSpPr>
          <p:nvPr>
            <p:ph type="sldImg"/>
          </p:nvPr>
        </p:nvSpPr>
        <p:spPr>
          <a:xfrm>
            <a:off x="1150938" y="692150"/>
            <a:ext cx="4556125" cy="3416300"/>
          </a:xfrm>
          <a:solidFill>
            <a:srgbClr val="FFFFFF"/>
          </a:solidFill>
          <a:ln/>
        </p:spPr>
      </p:sp>
      <p:sp>
        <p:nvSpPr>
          <p:cNvPr id="2693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measure of investment quality is only as good as the measures of operating income and book value that go into it. </a:t>
            </a:r>
          </a:p>
          <a:p>
            <a:endParaRPr lang="en-US" altLang="en-US">
              <a:latin typeface="Times" charset="0"/>
              <a:ea typeface="ＭＳ Ｐゴシック" charset="-128"/>
            </a:endParaRPr>
          </a:p>
          <a:p>
            <a:r>
              <a:rPr lang="en-US" altLang="en-US">
                <a:latin typeface="Times" charset="0"/>
                <a:ea typeface="ＭＳ Ｐゴシック" charset="-128"/>
              </a:rPr>
              <a:t>Note also that:</a:t>
            </a:r>
          </a:p>
          <a:p>
            <a:pPr>
              <a:buFontTx/>
              <a:buAutoNum type="arabicPeriod"/>
            </a:pPr>
            <a:r>
              <a:rPr lang="en-US" altLang="en-US">
                <a:latin typeface="Times" charset="0"/>
                <a:ea typeface="ＭＳ Ｐゴシック" charset="-128"/>
              </a:rPr>
              <a:t>A negative EVA in a single period should not be taken as an indicator that the company is a bad or poorly managed company. It may reflect the fact that the firm had a bad year or that macro economic variables conspired to reduce operating income in that period (a recession for a cyclical firm, a downturn in commodity prices for a commodity company).</a:t>
            </a:r>
          </a:p>
          <a:p>
            <a:pPr>
              <a:buFontTx/>
              <a:buAutoNum type="arabicPeriod"/>
            </a:pPr>
            <a:r>
              <a:rPr lang="en-US" altLang="en-US">
                <a:latin typeface="Times" charset="0"/>
                <a:ea typeface="ＭＳ Ｐゴシック" charset="-128"/>
              </a:rPr>
              <a:t>Even a string of negative EVAs may not be an indicator of a poorly run firm or business. Young businesses and infrastructure companies often have negative EVAs for extended periods (while they are building up infrastructure) before they turn positive.</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20460994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p:cNvSpPr>
            <a:spLocks noGrp="1" noRot="1" noChangeAspect="1" noChangeArrowheads="1"/>
          </p:cNvSpPr>
          <p:nvPr>
            <p:ph type="sldImg"/>
          </p:nvPr>
        </p:nvSpPr>
        <p:spPr>
          <a:xfrm>
            <a:off x="1150938" y="692150"/>
            <a:ext cx="4556125" cy="3416300"/>
          </a:xfrm>
          <a:solidFill>
            <a:srgbClr val="FFFFFF"/>
          </a:solidFill>
          <a:ln/>
        </p:spPr>
      </p:sp>
      <p:sp>
        <p:nvSpPr>
          <p:cNvPr id="271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converts earnings to cash flows. </a:t>
            </a:r>
          </a:p>
          <a:p>
            <a:r>
              <a:rPr lang="en-US" altLang="en-US">
                <a:latin typeface="Times" charset="0"/>
                <a:ea typeface="ＭＳ Ｐゴシック" charset="-128"/>
              </a:rPr>
              <a:t>Depreciation and amortization are just two of the most common non-cash charges.</a:t>
            </a:r>
          </a:p>
          <a:p>
            <a:r>
              <a:rPr lang="en-US" altLang="en-US">
                <a:latin typeface="Times" charset="0"/>
                <a:ea typeface="ＭＳ Ｐゴシック" charset="-128"/>
              </a:rPr>
              <a:t>Any capital expenditures (whether initial or maintenance) need to be subtracted out.</a:t>
            </a:r>
          </a:p>
          <a:p>
            <a:r>
              <a:rPr lang="en-US" altLang="en-US">
                <a:latin typeface="Times" charset="0"/>
                <a:ea typeface="ＭＳ Ｐゴシック" charset="-128"/>
              </a:rPr>
              <a:t>It is only the </a:t>
            </a:r>
            <a:r>
              <a:rPr lang="en-US" altLang="en-US" u="sng">
                <a:latin typeface="Times" charset="0"/>
                <a:ea typeface="ＭＳ Ｐゴシック" charset="-128"/>
              </a:rPr>
              <a:t>change in non-cash working capital</a:t>
            </a:r>
            <a:r>
              <a:rPr lang="en-US" altLang="en-US">
                <a:latin typeface="Times" charset="0"/>
                <a:ea typeface="ＭＳ Ｐゴシック" charset="-128"/>
              </a:rPr>
              <a:t> that needs to be subtracted out. </a:t>
            </a:r>
          </a:p>
        </p:txBody>
      </p:sp>
    </p:spTree>
    <p:extLst>
      <p:ext uri="{BB962C8B-B14F-4D97-AF65-F5344CB8AC3E}">
        <p14:creationId xmlns:p14="http://schemas.microsoft.com/office/powerpoint/2010/main" val="75800996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2"/>
          <p:cNvSpPr>
            <a:spLocks noGrp="1" noRot="1" noChangeAspect="1" noChangeArrowheads="1"/>
          </p:cNvSpPr>
          <p:nvPr>
            <p:ph type="sldImg"/>
          </p:nvPr>
        </p:nvSpPr>
        <p:spPr>
          <a:xfrm>
            <a:off x="1150938" y="692150"/>
            <a:ext cx="4556125" cy="3416300"/>
          </a:xfrm>
          <a:solidFill>
            <a:srgbClr val="FFFFFF"/>
          </a:solidFill>
          <a:ln/>
        </p:spPr>
      </p:sp>
      <p:sp>
        <p:nvSpPr>
          <p:cNvPr id="2734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sunk cost is any cost that has already been incurred and will not be recovered even if the project under consideration is rejected.</a:t>
            </a:r>
          </a:p>
          <a:p>
            <a:r>
              <a:rPr lang="en-US" altLang="en-US">
                <a:latin typeface="Times" charset="0"/>
                <a:ea typeface="ＭＳ Ｐゴシック" charset="-128"/>
              </a:rPr>
              <a:t>The tax savings on the depreciation on the sunk cost is also subtracted out, since that tax savings would accrue to the firm even if it did not take this investment.</a:t>
            </a:r>
          </a:p>
          <a:p>
            <a:r>
              <a:rPr lang="en-US" altLang="en-US">
                <a:latin typeface="Times" charset="0"/>
                <a:ea typeface="ＭＳ Ｐゴシック" charset="-128"/>
              </a:rPr>
              <a:t>Only the after-tax amount of the non-incremental allocated costs are added back because the cash flows are after-tax cash flows.</a:t>
            </a:r>
          </a:p>
          <a:p>
            <a:r>
              <a:rPr lang="en-US" altLang="en-US">
                <a:latin typeface="Times" charset="0"/>
                <a:ea typeface="ＭＳ Ｐゴシック" charset="-128"/>
              </a:rPr>
              <a:t>Alternatively, the cash flows can be estimated from scratch using only the incremental cash flows.</a:t>
            </a:r>
          </a:p>
        </p:txBody>
      </p:sp>
    </p:spTree>
    <p:extLst>
      <p:ext uri="{BB962C8B-B14F-4D97-AF65-F5344CB8AC3E}">
        <p14:creationId xmlns:p14="http://schemas.microsoft.com/office/powerpoint/2010/main" val="1000420523"/>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Grp="1" noRot="1" noChangeAspect="1" noChangeArrowheads="1"/>
          </p:cNvSpPr>
          <p:nvPr>
            <p:ph type="sldImg"/>
          </p:nvPr>
        </p:nvSpPr>
        <p:spPr>
          <a:xfrm>
            <a:off x="1150938" y="692150"/>
            <a:ext cx="4556125" cy="3416300"/>
          </a:xfrm>
          <a:solidFill>
            <a:srgbClr val="FFFFFF"/>
          </a:solidFill>
          <a:ln/>
        </p:spPr>
      </p:sp>
      <p:sp>
        <p:nvSpPr>
          <p:cNvPr id="2754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Cash flows across time cannot be compared. Discounting brings cash flows back to the same point in time.</a:t>
            </a:r>
          </a:p>
          <a:p>
            <a:endParaRPr lang="en-US" altLang="en-US">
              <a:latin typeface="Times" charset="0"/>
              <a:ea typeface="ＭＳ Ｐゴシック" charset="-128"/>
            </a:endParaRPr>
          </a:p>
          <a:p>
            <a:r>
              <a:rPr lang="en-US" altLang="en-US">
                <a:latin typeface="Times" charset="0"/>
                <a:ea typeface="ＭＳ Ｐゴシック" charset="-128"/>
              </a:rPr>
              <a:t>The present value factors are in a sense time-weighing factors. The riskier a cash flow and the further it is in the future, the lower the weight you attach to that cash flow.</a:t>
            </a:r>
          </a:p>
        </p:txBody>
      </p:sp>
    </p:spTree>
    <p:extLst>
      <p:ext uri="{BB962C8B-B14F-4D97-AF65-F5344CB8AC3E}">
        <p14:creationId xmlns:p14="http://schemas.microsoft.com/office/powerpoint/2010/main" val="141825769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p:cNvSpPr>
            <a:spLocks noGrp="1" noRot="1" noChangeAspect="1" noChangeArrowheads="1"/>
          </p:cNvSpPr>
          <p:nvPr>
            <p:ph type="sldImg"/>
          </p:nvPr>
        </p:nvSpPr>
        <p:spPr>
          <a:xfrm>
            <a:off x="1150938" y="692150"/>
            <a:ext cx="4556125" cy="3416300"/>
          </a:xfrm>
          <a:solidFill>
            <a:srgbClr val="FFFFFF"/>
          </a:solidFill>
          <a:ln/>
        </p:spPr>
      </p:sp>
      <p:sp>
        <p:nvSpPr>
          <p:cNvPr id="2775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you stop estimating cash flows on a project, you have to either estimate salvage value or terminal value. For projects with finite lives (such as buying a plant or equipment), estimating salvage value is appropriate. For projects with very long lives, estimating a terminal value is more reasonable.</a:t>
            </a:r>
          </a:p>
          <a:p>
            <a:r>
              <a:rPr lang="en-US" altLang="en-US">
                <a:latin typeface="Times" charset="0"/>
                <a:ea typeface="ＭＳ Ｐゴシック" charset="-128"/>
              </a:rPr>
              <a:t>If you assume that the project is liquidated, any investments in working capital have to be salvaged. This does not necessarily mean that you will get 100% back.</a:t>
            </a:r>
          </a:p>
          <a:p>
            <a:r>
              <a:rPr lang="en-US" altLang="en-US">
                <a:latin typeface="Times" charset="0"/>
                <a:ea typeface="ＭＳ Ｐゴシック" charset="-128"/>
              </a:rPr>
              <a:t>A terminal value can also be thought off as the value that you would get by selling this project (as an on-going project) to someone else at the end of the analysis. In this case, we are estimating that the theme park in Bangkok will be worth $ 10,669 million at the end of year 10. (The perpetual growth model gives the value of the asset at the beginning of the year of the cash flow. We used year 11 cash flows in the numerator and have the terminal value as of the start of year 11, which is also the end of year 10)</a:t>
            </a:r>
          </a:p>
        </p:txBody>
      </p:sp>
    </p:spTree>
    <p:extLst>
      <p:ext uri="{BB962C8B-B14F-4D97-AF65-F5344CB8AC3E}">
        <p14:creationId xmlns:p14="http://schemas.microsoft.com/office/powerpoint/2010/main" val="1736132233"/>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Rot="1" noChangeAspect="1" noChangeArrowheads="1"/>
          </p:cNvSpPr>
          <p:nvPr>
            <p:ph type="sldImg"/>
          </p:nvPr>
        </p:nvSpPr>
        <p:spPr>
          <a:xfrm>
            <a:off x="1150938" y="692150"/>
            <a:ext cx="4556125" cy="3416300"/>
          </a:xfrm>
          <a:solidFill>
            <a:srgbClr val="FFFFFF"/>
          </a:solidFill>
          <a:ln/>
        </p:spPr>
      </p:sp>
      <p:sp>
        <p:nvSpPr>
          <p:cNvPr id="2795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net present value calculation using the cost of capital of 8.62%, the theme park cost of capital adjusted for emerging market risk in Brazil.</a:t>
            </a:r>
          </a:p>
        </p:txBody>
      </p:sp>
    </p:spTree>
    <p:extLst>
      <p:ext uri="{BB962C8B-B14F-4D97-AF65-F5344CB8AC3E}">
        <p14:creationId xmlns:p14="http://schemas.microsoft.com/office/powerpoint/2010/main" val="131412824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2"/>
          <p:cNvSpPr>
            <a:spLocks noGrp="1" noRot="1" noChangeAspect="1" noChangeArrowheads="1"/>
          </p:cNvSpPr>
          <p:nvPr>
            <p:ph type="sldImg"/>
          </p:nvPr>
        </p:nvSpPr>
        <p:spPr>
          <a:xfrm>
            <a:off x="1150938" y="692150"/>
            <a:ext cx="4556125" cy="3416300"/>
          </a:xfrm>
          <a:solidFill>
            <a:srgbClr val="FFFFFF"/>
          </a:solidFill>
          <a:ln/>
        </p:spPr>
      </p:sp>
      <p:sp>
        <p:nvSpPr>
          <p:cNvPr id="2816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net present value profile, where NPV is plotted against discount rates. The IRR is that discount rate at which NPV is zero. </a:t>
            </a:r>
          </a:p>
          <a:p>
            <a:r>
              <a:rPr lang="en-US" altLang="en-US">
                <a:latin typeface="Times" charset="0"/>
                <a:ea typeface="ＭＳ Ｐゴシック" charset="-128"/>
              </a:rPr>
              <a:t>The steepness of the slope tells us something about how sensitive this investment is to changes in the discount rate. (It is the equivalent of the duration of a bond, which tells you how sensitive bond prices are to changes in interest rates).</a:t>
            </a:r>
          </a:p>
          <a:p>
            <a:r>
              <a:rPr lang="en-US" altLang="en-US">
                <a:latin typeface="Times" charset="0"/>
                <a:ea typeface="ＭＳ Ｐゴシック" charset="-128"/>
              </a:rPr>
              <a:t>Notice that the NPV is much more sensitive to changes in discount rates, when discount rates are low, than when they are high. (This may have consequences for how value will change in low interest rate scenarios as opposed to high interest rate ones).</a:t>
            </a:r>
          </a:p>
        </p:txBody>
      </p:sp>
    </p:spTree>
    <p:extLst>
      <p:ext uri="{BB962C8B-B14F-4D97-AF65-F5344CB8AC3E}">
        <p14:creationId xmlns:p14="http://schemas.microsoft.com/office/powerpoint/2010/main" val="1831537546"/>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Rot="1" noChangeAspect="1" noChangeArrowheads="1"/>
          </p:cNvSpPr>
          <p:nvPr>
            <p:ph type="sldImg"/>
          </p:nvPr>
        </p:nvSpPr>
        <p:spPr>
          <a:xfrm>
            <a:off x="1150938" y="692150"/>
            <a:ext cx="4556125" cy="3416300"/>
          </a:xfrm>
          <a:solidFill>
            <a:srgbClr val="FFFFFF"/>
          </a:solidFill>
          <a:ln/>
        </p:spPr>
      </p:sp>
      <p:sp>
        <p:nvSpPr>
          <p:cNvPr id="2836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 It should not. A good project should be good in any currency. But showing this in practice requires us to make some key assumptions about how exchange rates will evolve over time.</a:t>
            </a:r>
          </a:p>
        </p:txBody>
      </p:sp>
    </p:spTree>
    <p:extLst>
      <p:ext uri="{BB962C8B-B14F-4D97-AF65-F5344CB8AC3E}">
        <p14:creationId xmlns:p14="http://schemas.microsoft.com/office/powerpoint/2010/main" val="62093952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p:cNvSpPr>
            <a:spLocks noGrp="1" noRot="1" noChangeAspect="1" noChangeArrowheads="1"/>
          </p:cNvSpPr>
          <p:nvPr>
            <p:ph type="sldImg"/>
          </p:nvPr>
        </p:nvSpPr>
        <p:spPr>
          <a:xfrm>
            <a:off x="1150938" y="692150"/>
            <a:ext cx="4556125" cy="3416300"/>
          </a:xfrm>
          <a:solidFill>
            <a:srgbClr val="FFFFFF"/>
          </a:solidFill>
          <a:ln/>
        </p:spPr>
      </p:sp>
      <p:sp>
        <p:nvSpPr>
          <p:cNvPr id="285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NPV is identical because what we lose by using a higher discount rate is exactly offset by what we gain in growth in the cash flows.</a:t>
            </a:r>
          </a:p>
          <a:p>
            <a:r>
              <a:rPr lang="en-US" altLang="en-US">
                <a:latin typeface="Times" charset="0"/>
                <a:ea typeface="ＭＳ Ｐゴシック" charset="-128"/>
              </a:rPr>
              <a:t>If you are not consistent about estimating the cash flows and the discount rates, the net present values may deviate but only because you have brought your point of view on the currency into the analysis.</a:t>
            </a:r>
          </a:p>
        </p:txBody>
      </p:sp>
    </p:spTree>
    <p:extLst>
      <p:ext uri="{BB962C8B-B14F-4D97-AF65-F5344CB8AC3E}">
        <p14:creationId xmlns:p14="http://schemas.microsoft.com/office/powerpoint/2010/main" val="1507539095"/>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Slide Image Placeholder 1"/>
          <p:cNvSpPr>
            <a:spLocks noGrp="1" noRot="1" noChangeAspect="1"/>
          </p:cNvSpPr>
          <p:nvPr>
            <p:ph type="sldImg"/>
          </p:nvPr>
        </p:nvSpPr>
        <p:spPr>
          <a:xfrm>
            <a:off x="1150938" y="692150"/>
            <a:ext cx="4556125" cy="3416300"/>
          </a:xfrm>
          <a:ln/>
        </p:spPr>
      </p:sp>
      <p:sp>
        <p:nvSpPr>
          <p:cNvPr id="287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All of the above will affect the actual value of the project. However, note that if your estimates are unbiased, there should be almost a good a chance that the outcome will be better than expected rather than worse than expected. </a:t>
            </a:r>
          </a:p>
          <a:p>
            <a:endParaRPr lang="en-US" altLang="en-US">
              <a:latin typeface="Times" charset="0"/>
              <a:ea typeface="ＭＳ Ｐゴシック" charset="-128"/>
            </a:endParaRPr>
          </a:p>
          <a:p>
            <a:r>
              <a:rPr lang="en-US" altLang="en-US">
                <a:latin typeface="Times" charset="0"/>
                <a:ea typeface="ＭＳ Ｐゴシック" charset="-128"/>
              </a:rPr>
              <a:t>The uncertainty will never be resolved (new uncertainties will creep up) and if you do wait, you will never invest. The only two choices are to ignore it, arguing that the discount rate already reflects your uncertainty or to try to at least get a better handle on uncertainty before you make your final decision.</a:t>
            </a:r>
          </a:p>
        </p:txBody>
      </p:sp>
    </p:spTree>
    <p:extLst>
      <p:ext uri="{BB962C8B-B14F-4D97-AF65-F5344CB8AC3E}">
        <p14:creationId xmlns:p14="http://schemas.microsoft.com/office/powerpoint/2010/main" val="1197502359"/>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Slide Image Placeholder 1"/>
          <p:cNvSpPr>
            <a:spLocks noGrp="1" noRot="1" noChangeAspect="1"/>
          </p:cNvSpPr>
          <p:nvPr>
            <p:ph type="sldImg"/>
          </p:nvPr>
        </p:nvSpPr>
        <p:spPr>
          <a:xfrm>
            <a:off x="1150938" y="692150"/>
            <a:ext cx="4556125" cy="3416300"/>
          </a:xfrm>
          <a:ln/>
        </p:spPr>
      </p:sp>
      <p:sp>
        <p:nvSpPr>
          <p:cNvPr id="289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There are some decision makers who use payback as a decision rule. In other words, any investment that pays off in less than X years is a good investment. That strikes us as dangerous for many reasons. Payback asks and answers a very narrow question, which is when you make your initial investment back. Once that happens, we lose interest in the project, no matter how large or small the cash flows are after that.</a:t>
            </a:r>
          </a:p>
          <a:p>
            <a:endParaRPr lang="en-US" altLang="en-US">
              <a:latin typeface="Times" charset="0"/>
              <a:ea typeface="ＭＳ Ｐゴシック" charset="-128"/>
            </a:endParaRPr>
          </a:p>
          <a:p>
            <a:r>
              <a:rPr lang="en-US" altLang="en-US">
                <a:latin typeface="Times" charset="0"/>
                <a:ea typeface="ＭＳ Ｐゴシック" charset="-128"/>
              </a:rPr>
              <a:t>Payback does offer more promise as a risk measure, especially in long term projects where you are concerned about whether the project will last as long as you thought and the cash flows in the later years. In more practical terms, you may accept only those investments that have positive NPV and pay off in less than X years.</a:t>
            </a:r>
          </a:p>
        </p:txBody>
      </p:sp>
    </p:spTree>
    <p:extLst>
      <p:ext uri="{BB962C8B-B14F-4D97-AF65-F5344CB8AC3E}">
        <p14:creationId xmlns:p14="http://schemas.microsoft.com/office/powerpoint/2010/main" val="205408029"/>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Rot="1" noChangeAspect="1" noChangeArrowheads="1"/>
          </p:cNvSpPr>
          <p:nvPr>
            <p:ph type="sldImg"/>
          </p:nvPr>
        </p:nvSpPr>
        <p:spPr>
          <a:xfrm>
            <a:off x="1150938" y="692150"/>
            <a:ext cx="4556125" cy="3416300"/>
          </a:xfrm>
          <a:solidFill>
            <a:srgbClr val="FFFFFF"/>
          </a:solidFill>
          <a:ln/>
        </p:spPr>
      </p:sp>
      <p:sp>
        <p:nvSpPr>
          <p:cNvPr id="291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is natural to ask what-if questions about a project once an analysis is complete.</a:t>
            </a:r>
          </a:p>
          <a:p>
            <a:r>
              <a:rPr lang="en-US" altLang="en-US">
                <a:latin typeface="Times" charset="0"/>
                <a:ea typeface="ＭＳ Ｐゴシック" charset="-128"/>
              </a:rPr>
              <a:t>Given how easy it is today to do sensitivity analysis, it is important that we focus only on the most important variables. Doing sensitivity analysis on too many minor variables may draw attention away from the key factors underlying the conclusion.</a:t>
            </a:r>
          </a:p>
          <a:p>
            <a:r>
              <a:rPr lang="en-US" altLang="en-US">
                <a:latin typeface="Times" charset="0"/>
                <a:ea typeface="ＭＳ Ｐゴシック" charset="-128"/>
              </a:rPr>
              <a:t>It is probably a good idea to also focus on variables where you have some effect over the outcome. Thus, asking what will happen if competition increases and margins shrink is useful, since you may be able to increase advertising and fight off the competition but  working out what will happen if the economy goes into a recession will yield little of value (unless it affects how much you borrow to fund the investment.)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28652267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Rectangle 2"/>
          <p:cNvSpPr>
            <a:spLocks noGrp="1" noRot="1" noChangeAspect="1" noChangeArrowheads="1"/>
          </p:cNvSpPr>
          <p:nvPr>
            <p:ph type="sldImg"/>
          </p:nvPr>
        </p:nvSpPr>
        <p:spPr>
          <a:xfrm>
            <a:off x="1150938" y="692150"/>
            <a:ext cx="4556125" cy="3416300"/>
          </a:xfrm>
          <a:solidFill>
            <a:srgbClr val="FFFFFF"/>
          </a:solidFill>
          <a:ln/>
        </p:spPr>
      </p:sp>
      <p:sp>
        <p:nvSpPr>
          <p:cNvPr id="2938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good way to show the effects of sensitivity analysis is with a graph and a good graph tells a story. This is one of my all-time favorites, from a book on charting by Edward Tufte (The Visual Display of Information)…</a:t>
            </a:r>
          </a:p>
          <a:p>
            <a:r>
              <a:rPr lang="en-US" altLang="en-US">
                <a:latin typeface="Times" charset="0"/>
                <a:ea typeface="ＭＳ Ｐゴシック" charset="-128"/>
              </a:rPr>
              <a:t>This graph shows the size of Napoleon</a:t>
            </a:r>
            <a:r>
              <a:rPr lang="ja-JP" altLang="en-US">
                <a:latin typeface="Times" charset="0"/>
                <a:ea typeface="ＭＳ Ｐゴシック" charset="-128"/>
              </a:rPr>
              <a:t>’</a:t>
            </a:r>
            <a:r>
              <a:rPr lang="en-US" altLang="ja-JP">
                <a:latin typeface="Times" charset="0"/>
                <a:ea typeface="ＭＳ Ｐゴシック" charset="-128"/>
              </a:rPr>
              <a:t>s army on his ill-fated attempt to invade Russia on one axis and the temperature on the other. It tells the story without any text… Note that the army shrinks on its way back from Moscow as temperatures drop below freezing.</a:t>
            </a:r>
            <a:endParaRPr lang="en-US" altLang="en-US">
              <a:latin typeface="Times" charset="0"/>
              <a:ea typeface="ＭＳ Ｐゴシック" charset="-128"/>
            </a:endParaRPr>
          </a:p>
        </p:txBody>
      </p:sp>
    </p:spTree>
    <p:extLst>
      <p:ext uri="{BB962C8B-B14F-4D97-AF65-F5344CB8AC3E}">
        <p14:creationId xmlns:p14="http://schemas.microsoft.com/office/powerpoint/2010/main" val="1721223922"/>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Slide Image Placeholder 1"/>
          <p:cNvSpPr>
            <a:spLocks noGrp="1" noRot="1" noChangeAspect="1"/>
          </p:cNvSpPr>
          <p:nvPr>
            <p:ph type="sldImg"/>
          </p:nvPr>
        </p:nvSpPr>
        <p:spPr>
          <a:xfrm>
            <a:off x="1150938" y="692150"/>
            <a:ext cx="4556125" cy="3416300"/>
          </a:xfrm>
          <a:ln/>
        </p:spPr>
      </p:sp>
      <p:sp>
        <p:nvSpPr>
          <p:cNvPr id="295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key to doing simulations is</a:t>
            </a:r>
          </a:p>
          <a:p>
            <a:pPr>
              <a:buFontTx/>
              <a:buAutoNum type="alphaLcPeriod"/>
            </a:pPr>
            <a:r>
              <a:rPr lang="en-US" altLang="en-US">
                <a:latin typeface="Times" charset="0"/>
                <a:ea typeface="ＭＳ Ｐゴシック" charset="-128"/>
              </a:rPr>
              <a:t>Picking the variables that you want to use probability distributions for (Hint: Don</a:t>
            </a:r>
            <a:r>
              <a:rPr lang="ja-JP" altLang="en-US">
                <a:latin typeface="Times" charset="0"/>
                <a:ea typeface="ＭＳ Ｐゴシック" charset="-128"/>
              </a:rPr>
              <a:t>’</a:t>
            </a:r>
            <a:r>
              <a:rPr lang="en-US" altLang="ja-JP">
                <a:latin typeface="Times" charset="0"/>
                <a:ea typeface="ＭＳ Ｐゴシック" charset="-128"/>
              </a:rPr>
              <a:t>t pick every input. Choose only the key inputs)</a:t>
            </a:r>
          </a:p>
          <a:p>
            <a:pPr>
              <a:buFontTx/>
              <a:buAutoNum type="alphaLcPeriod"/>
            </a:pPr>
            <a:r>
              <a:rPr lang="en-US" altLang="en-US">
                <a:latin typeface="Times" charset="0"/>
                <a:ea typeface="ＭＳ Ｐゴシック" charset="-128"/>
              </a:rPr>
              <a:t>Choosing the type of distribution to use for each input (Review your probability distributions... And the paper I have on my site on how to pick the right one)</a:t>
            </a:r>
          </a:p>
          <a:p>
            <a:pPr>
              <a:buFontTx/>
              <a:buAutoNum type="alphaLcPeriod"/>
            </a:pPr>
            <a:r>
              <a:rPr lang="en-US" altLang="en-US">
                <a:latin typeface="Times" charset="0"/>
                <a:ea typeface="ＭＳ Ｐゴシック" charset="-128"/>
              </a:rPr>
              <a:t>Estimating the parameters of the distribution (Use both historical and industry wide data…)</a:t>
            </a:r>
          </a:p>
        </p:txBody>
      </p:sp>
    </p:spTree>
    <p:extLst>
      <p:ext uri="{BB962C8B-B14F-4D97-AF65-F5344CB8AC3E}">
        <p14:creationId xmlns:p14="http://schemas.microsoft.com/office/powerpoint/2010/main" val="200573196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Slide Image Placeholder 1"/>
          <p:cNvSpPr>
            <a:spLocks noGrp="1" noRot="1" noChangeAspect="1"/>
          </p:cNvSpPr>
          <p:nvPr>
            <p:ph type="sldImg"/>
          </p:nvPr>
        </p:nvSpPr>
        <p:spPr>
          <a:xfrm>
            <a:off x="1150938" y="692150"/>
            <a:ext cx="4556125" cy="3416300"/>
          </a:xfrm>
          <a:ln/>
        </p:spPr>
      </p:sp>
      <p:sp>
        <p:nvSpPr>
          <p:cNvPr id="315394" name="Notes Placeholder 2"/>
          <p:cNvSpPr>
            <a:spLocks noGrp="1"/>
          </p:cNvSpPr>
          <p:nvPr>
            <p:ph type="body" idx="1"/>
          </p:nvPr>
        </p:nvSpPr>
        <p:spPr>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output from 100,000 simulations. I used Crystal Ball.</a:t>
            </a:r>
          </a:p>
          <a:p>
            <a:endParaRPr lang="en-US" altLang="en-US">
              <a:latin typeface="Times" charset="0"/>
              <a:ea typeface="ＭＳ Ｐゴシック" charset="-128"/>
            </a:endParaRPr>
          </a:p>
          <a:p>
            <a:r>
              <a:rPr lang="en-US" altLang="en-US">
                <a:latin typeface="Times" charset="0"/>
                <a:ea typeface="ＭＳ Ｐゴシック" charset="-128"/>
              </a:rPr>
              <a:t>The average should be close to your base case value, though it will not be identical because of the distributional assumptions. The key issues are the spread in the distribution and the probability that the number is a negative value…. You also have the best and worst case scenarios embedded in the distribution.</a:t>
            </a:r>
          </a:p>
          <a:p>
            <a:endParaRPr lang="en-US" altLang="en-US">
              <a:latin typeface="Times" charset="0"/>
              <a:ea typeface="ＭＳ Ｐゴシック" charset="-128"/>
            </a:endParaRPr>
          </a:p>
          <a:p>
            <a:r>
              <a:rPr lang="en-US" altLang="en-US">
                <a:latin typeface="Times" charset="0"/>
                <a:ea typeface="ＭＳ Ｐゴシック" charset="-128"/>
              </a:rPr>
              <a:t>Here are some questions that you can answer:</a:t>
            </a:r>
          </a:p>
          <a:p>
            <a:pPr>
              <a:buFontTx/>
              <a:buAutoNum type="arabicPeriod"/>
            </a:pPr>
            <a:r>
              <a:rPr lang="en-US" altLang="en-US">
                <a:latin typeface="Times" charset="0"/>
                <a:ea typeface="ＭＳ Ｐゴシック" charset="-128"/>
              </a:rPr>
              <a:t>What is the likelihood that this is a bad investment? (A little less than 10%)</a:t>
            </a:r>
          </a:p>
          <a:p>
            <a:pPr>
              <a:buFontTx/>
              <a:buAutoNum type="arabicPeriod"/>
            </a:pPr>
            <a:r>
              <a:rPr lang="en-US" altLang="en-US">
                <a:latin typeface="Times" charset="0"/>
                <a:ea typeface="ＭＳ Ｐゴシック" charset="-128"/>
              </a:rPr>
              <a:t>What are your best case and worst case scenarios? (About $8.5 billion and - $1 billion)</a:t>
            </a:r>
          </a:p>
          <a:p>
            <a:pPr>
              <a:buFontTx/>
              <a:buAutoNum type="arabicPeriod"/>
            </a:pPr>
            <a:endParaRPr lang="en-US" altLang="en-US">
              <a:latin typeface="Times" charset="0"/>
              <a:ea typeface="ＭＳ Ｐゴシック" charset="-128"/>
            </a:endParaRPr>
          </a:p>
          <a:p>
            <a:r>
              <a:rPr lang="en-US" altLang="en-US">
                <a:latin typeface="Times" charset="0"/>
                <a:ea typeface="ＭＳ Ｐゴシック" charset="-128"/>
              </a:rPr>
              <a:t>If you are planning on using risk hedging, you can see the effect on the distribution.</a:t>
            </a:r>
          </a:p>
        </p:txBody>
      </p:sp>
    </p:spTree>
    <p:extLst>
      <p:ext uri="{BB962C8B-B14F-4D97-AF65-F5344CB8AC3E}">
        <p14:creationId xmlns:p14="http://schemas.microsoft.com/office/powerpoint/2010/main" val="1286311989"/>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Slide Image Placeholder 1"/>
          <p:cNvSpPr>
            <a:spLocks noGrp="1" noRot="1" noChangeAspect="1"/>
          </p:cNvSpPr>
          <p:nvPr>
            <p:ph type="sldImg"/>
          </p:nvPr>
        </p:nvSpPr>
        <p:spPr>
          <a:xfrm>
            <a:off x="1150938" y="692150"/>
            <a:ext cx="4556125" cy="3416300"/>
          </a:xfrm>
          <a:ln/>
        </p:spPr>
      </p:sp>
      <p:sp>
        <p:nvSpPr>
          <p:cNvPr id="3000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it hedges exchange rate risk, the distribution of NPV will get tighter but the NPV will decrease by the cost of hedging. If the investors in Disney could have done the hedging themselves (either in the course of diversification or by hedging using derivatives), this will reduce value. </a:t>
            </a:r>
          </a:p>
        </p:txBody>
      </p:sp>
    </p:spTree>
    <p:extLst>
      <p:ext uri="{BB962C8B-B14F-4D97-AF65-F5344CB8AC3E}">
        <p14:creationId xmlns:p14="http://schemas.microsoft.com/office/powerpoint/2010/main" val="32772477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Slide Image Placeholder 1"/>
          <p:cNvSpPr>
            <a:spLocks noGrp="1" noRot="1" noChangeAspect="1"/>
          </p:cNvSpPr>
          <p:nvPr>
            <p:ph type="sldImg"/>
          </p:nvPr>
        </p:nvSpPr>
        <p:spPr>
          <a:xfrm>
            <a:off x="1150938" y="692150"/>
            <a:ext cx="4556125" cy="3416300"/>
          </a:xfrm>
          <a:ln/>
        </p:spPr>
      </p:sp>
      <p:sp>
        <p:nvSpPr>
          <p:cNvPr id="302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You should hedge only after you have checked not just your options on the issue but your investors’ options.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22205710"/>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p:cNvSpPr>
            <a:spLocks noGrp="1" noRot="1" noChangeAspect="1" noChangeArrowheads="1"/>
          </p:cNvSpPr>
          <p:nvPr>
            <p:ph type="sldImg"/>
          </p:nvPr>
        </p:nvSpPr>
        <p:spPr>
          <a:xfrm>
            <a:off x="1150938" y="692150"/>
            <a:ext cx="4556125" cy="3416300"/>
          </a:xfrm>
          <a:solidFill>
            <a:srgbClr val="FFFFFF"/>
          </a:solidFill>
          <a:ln/>
        </p:spPr>
      </p:sp>
      <p:sp>
        <p:nvSpPr>
          <p:cNvPr id="3041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costs and benefits should be incorporated, but that is easier said than done.</a:t>
            </a:r>
          </a:p>
          <a:p>
            <a:r>
              <a:rPr lang="en-US" altLang="en-US">
                <a:latin typeface="Times" charset="0"/>
                <a:ea typeface="ＭＳ Ｐゴシック" charset="-128"/>
              </a:rPr>
              <a:t>Some projects deliver most of their benefits indirectly…For instance, a Disney animated movie will often make four times as much revenue for Disney from merchandise sales and theme park revenues as it does in gate receipts.  Thus, this is not a minor issue. </a:t>
            </a:r>
          </a:p>
        </p:txBody>
      </p:sp>
    </p:spTree>
    <p:extLst>
      <p:ext uri="{BB962C8B-B14F-4D97-AF65-F5344CB8AC3E}">
        <p14:creationId xmlns:p14="http://schemas.microsoft.com/office/powerpoint/2010/main" val="1914866149"/>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2"/>
          <p:cNvSpPr>
            <a:spLocks noGrp="1" noRot="1" noChangeAspect="1" noChangeArrowheads="1"/>
          </p:cNvSpPr>
          <p:nvPr>
            <p:ph type="sldImg"/>
          </p:nvPr>
        </p:nvSpPr>
        <p:spPr>
          <a:xfrm>
            <a:off x="1150938" y="692150"/>
            <a:ext cx="4556125" cy="3416300"/>
          </a:xfrm>
          <a:solidFill>
            <a:srgbClr val="FFFFFF"/>
          </a:solidFill>
          <a:ln/>
        </p:spPr>
      </p:sp>
      <p:sp>
        <p:nvSpPr>
          <p:cNvPr id="3061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Reviewing the big picture…</a:t>
            </a:r>
          </a:p>
        </p:txBody>
      </p:sp>
    </p:spTree>
    <p:extLst>
      <p:ext uri="{BB962C8B-B14F-4D97-AF65-F5344CB8AC3E}">
        <p14:creationId xmlns:p14="http://schemas.microsoft.com/office/powerpoint/2010/main" val="965432301"/>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Rectangle 2"/>
          <p:cNvSpPr>
            <a:spLocks noGrp="1" noRot="1" noChangeAspect="1" noChangeArrowheads="1"/>
          </p:cNvSpPr>
          <p:nvPr>
            <p:ph type="sldImg"/>
          </p:nvPr>
        </p:nvSpPr>
        <p:spPr>
          <a:xfrm>
            <a:off x="1150938" y="692150"/>
            <a:ext cx="4556125" cy="3416300"/>
          </a:xfrm>
          <a:solidFill>
            <a:srgbClr val="FFFFFF"/>
          </a:solidFill>
          <a:ln/>
        </p:spPr>
      </p:sp>
      <p:sp>
        <p:nvSpPr>
          <p:cNvPr id="3082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a deep seated feeling, reinforced by centuries of religious edicts, that good people do not borrow and that only the craven and the weak borrow to fund their businesses. In corporate finance, we take a much more sanguine view of debt. It is just another way of raising capital to fund a business. It is no more or less sinful that using equity…</a:t>
            </a:r>
          </a:p>
        </p:txBody>
      </p:sp>
    </p:spTree>
    <p:extLst>
      <p:ext uri="{BB962C8B-B14F-4D97-AF65-F5344CB8AC3E}">
        <p14:creationId xmlns:p14="http://schemas.microsoft.com/office/powerpoint/2010/main" val="1781729822"/>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shift from the investment principle to the financing principle.</a:t>
            </a:r>
          </a:p>
        </p:txBody>
      </p:sp>
      <p:sp>
        <p:nvSpPr>
          <p:cNvPr id="310274"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021144586"/>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Slide Image Placeholder 1"/>
          <p:cNvSpPr>
            <a:spLocks noGrp="1" noRot="1" noChangeAspect="1"/>
          </p:cNvSpPr>
          <p:nvPr>
            <p:ph type="sldImg"/>
          </p:nvPr>
        </p:nvSpPr>
        <p:spPr>
          <a:xfrm>
            <a:off x="1150938" y="692150"/>
            <a:ext cx="4556125" cy="3416300"/>
          </a:xfrm>
          <a:ln/>
        </p:spPr>
      </p:sp>
      <p:sp>
        <p:nvSpPr>
          <p:cNvPr id="312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a:latin typeface="Times" charset="0"/>
                <a:ea typeface="ＭＳ Ｐゴシック" charset="-128"/>
              </a:rPr>
              <a:t>Disney used the corporate bond market much more extensively than the other companies in this group, with 92% of its debt coming from bonds rather than bank loans. </a:t>
            </a:r>
          </a:p>
          <a:p>
            <a:r>
              <a:rPr lang="en-US" altLang="en-US" sz="1100">
                <a:latin typeface="Times" charset="0"/>
                <a:ea typeface="ＭＳ Ｐゴシック" charset="-128"/>
              </a:rPr>
              <a:t>While Disney has the higher proportion of short term debt of the three companies, it also has some very long term debt. That may also be a reflection of its use of the bond market, since banks, especially in emerging markets, may be unwilling to commit to long term loans.</a:t>
            </a:r>
          </a:p>
          <a:p>
            <a:r>
              <a:rPr lang="en-US" altLang="en-US" sz="1100">
                <a:latin typeface="Times" charset="0"/>
                <a:ea typeface="ＭＳ Ｐゴシック" charset="-128"/>
              </a:rPr>
              <a:t>Disney and Tata Motors both use floating rate debt, but only to a limited extent.</a:t>
            </a:r>
          </a:p>
          <a:p>
            <a:r>
              <a:rPr lang="en-US" altLang="en-US" sz="1100">
                <a:latin typeface="Times" charset="0"/>
                <a:ea typeface="ＭＳ Ｐゴシック" charset="-128"/>
              </a:rPr>
              <a:t>Disney &amp; Tata Motors borrow predominantly in their domestic currencies. Vale and Baidu have most of their debt in foreign currencies.</a:t>
            </a:r>
          </a:p>
          <a:p>
            <a:endParaRPr lang="en-US" altLang="en-US" sz="1100">
              <a:latin typeface="Times" charset="0"/>
              <a:ea typeface="ＭＳ Ｐゴシック" charset="-128"/>
            </a:endParaRPr>
          </a:p>
        </p:txBody>
      </p:sp>
    </p:spTree>
    <p:extLst>
      <p:ext uri="{BB962C8B-B14F-4D97-AF65-F5344CB8AC3E}">
        <p14:creationId xmlns:p14="http://schemas.microsoft.com/office/powerpoint/2010/main" val="1835233725"/>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Slide Image Placeholder 1"/>
          <p:cNvSpPr>
            <a:spLocks noGrp="1" noRot="1" noChangeAspect="1"/>
          </p:cNvSpPr>
          <p:nvPr>
            <p:ph type="sldImg"/>
          </p:nvPr>
        </p:nvSpPr>
        <p:spPr>
          <a:xfrm>
            <a:off x="1150938" y="692150"/>
            <a:ext cx="4556125" cy="3416300"/>
          </a:xfrm>
          <a:ln/>
        </p:spPr>
      </p:sp>
      <p:sp>
        <p:nvSpPr>
          <p:cNvPr id="314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Brings together the costs and the benefits of debt, with the implications.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46559421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Slide Image Placeholder 1"/>
          <p:cNvSpPr>
            <a:spLocks noGrp="1" noRot="1" noChangeAspect="1"/>
          </p:cNvSpPr>
          <p:nvPr>
            <p:ph type="sldImg"/>
          </p:nvPr>
        </p:nvSpPr>
        <p:spPr>
          <a:xfrm>
            <a:off x="1150938" y="692150"/>
            <a:ext cx="4556125" cy="3416300"/>
          </a:xfrm>
          <a:ln/>
        </p:spPr>
      </p:sp>
      <p:sp>
        <p:nvSpPr>
          <p:cNvPr id="316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None of these firms seems like a candidate for a really high debt ratio. With each firm, one or another cost gets in the way. </a:t>
            </a:r>
          </a:p>
          <a:p>
            <a:pPr>
              <a:buFont typeface="Calibri" charset="0"/>
              <a:buAutoNum type="arabicPeriod"/>
            </a:pPr>
            <a:r>
              <a:rPr lang="en-US" altLang="en-US">
                <a:latin typeface="Times" charset="0"/>
                <a:ea typeface="ＭＳ Ｐゴシック" charset="-128"/>
              </a:rPr>
              <a:t>For Disney, the biggest impediments to borrowing more are the variability of its income and the fact that its assets are mostly </a:t>
            </a:r>
            <a:r>
              <a:rPr lang="ja-JP" altLang="en-US">
                <a:latin typeface="Times" charset="0"/>
                <a:ea typeface="ＭＳ Ｐゴシック" charset="-128"/>
              </a:rPr>
              <a:t>“</a:t>
            </a:r>
            <a:r>
              <a:rPr lang="en-US" altLang="ja-JP">
                <a:latin typeface="Times" charset="0"/>
                <a:ea typeface="ＭＳ Ｐゴシック" charset="-128"/>
              </a:rPr>
              <a:t>intangible</a:t>
            </a:r>
            <a:r>
              <a:rPr lang="ja-JP" altLang="en-US">
                <a:latin typeface="Times" charset="0"/>
                <a:ea typeface="ＭＳ Ｐゴシック" charset="-128"/>
              </a:rPr>
              <a:t>”</a:t>
            </a:r>
            <a:r>
              <a:rPr lang="en-US" altLang="ja-JP">
                <a:latin typeface="Times" charset="0"/>
                <a:ea typeface="ＭＳ Ｐゴシック" charset="-128"/>
              </a:rPr>
              <a:t> and difficult to monitor.</a:t>
            </a:r>
          </a:p>
          <a:p>
            <a:pPr>
              <a:buFont typeface="Calibri" charset="0"/>
              <a:buAutoNum type="arabicPeriod"/>
            </a:pPr>
            <a:r>
              <a:rPr lang="en-US" altLang="en-US">
                <a:latin typeface="Times" charset="0"/>
                <a:ea typeface="ＭＳ Ｐゴシック" charset="-128"/>
              </a:rPr>
              <a:t>For Aracruz, it is the variability in paper prices.</a:t>
            </a:r>
          </a:p>
          <a:p>
            <a:pPr>
              <a:buFont typeface="Calibri" charset="0"/>
              <a:buAutoNum type="arabicPeriod"/>
            </a:pPr>
            <a:r>
              <a:rPr lang="en-US" altLang="en-US">
                <a:latin typeface="Times" charset="0"/>
                <a:ea typeface="ＭＳ Ｐゴシック" charset="-128"/>
              </a:rPr>
              <a:t>For Tata Chemicals, it is the cross holding structure and the fear that the debt will be channeled to other subsidiaries. </a:t>
            </a:r>
          </a:p>
          <a:p>
            <a:r>
              <a:rPr lang="en-US" altLang="en-US">
                <a:latin typeface="Times" charset="0"/>
                <a:ea typeface="ＭＳ Ｐゴシック" charset="-128"/>
              </a:rPr>
              <a:t>Notwithstanding these issues, I would expect Disney to have more debt than other entertainment companies because it is larger and more diverse than its competitors. I would also expect to see significant debt on both Tata</a:t>
            </a:r>
            <a:r>
              <a:rPr lang="ja-JP" altLang="en-US">
                <a:latin typeface="Times" charset="0"/>
                <a:ea typeface="ＭＳ Ｐゴシック" charset="-128"/>
              </a:rPr>
              <a:t>’</a:t>
            </a:r>
            <a:r>
              <a:rPr lang="en-US" altLang="ja-JP">
                <a:latin typeface="Times" charset="0"/>
                <a:ea typeface="ＭＳ Ｐゴシック" charset="-128"/>
              </a:rPr>
              <a:t>s and Aracruz</a:t>
            </a:r>
            <a:r>
              <a:rPr lang="ja-JP" altLang="en-US">
                <a:latin typeface="Times" charset="0"/>
                <a:ea typeface="ＭＳ Ｐゴシック" charset="-128"/>
              </a:rPr>
              <a:t>’</a:t>
            </a:r>
            <a:r>
              <a:rPr lang="en-US" altLang="ja-JP">
                <a:latin typeface="Times" charset="0"/>
                <a:ea typeface="ＭＳ Ｐゴシック" charset="-128"/>
              </a:rPr>
              <a:t>s balance sheets, given the tax benefits.</a:t>
            </a:r>
            <a:endParaRPr lang="en-US" altLang="en-US">
              <a:latin typeface="Times" charset="0"/>
              <a:ea typeface="ＭＳ Ｐゴシック" charset="-128"/>
            </a:endParaRPr>
          </a:p>
        </p:txBody>
      </p:sp>
    </p:spTree>
    <p:extLst>
      <p:ext uri="{BB962C8B-B14F-4D97-AF65-F5344CB8AC3E}">
        <p14:creationId xmlns:p14="http://schemas.microsoft.com/office/powerpoint/2010/main" val="1959028677"/>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p:cNvSpPr>
            <a:spLocks noGrp="1" noRot="1" noChangeAspect="1" noChangeArrowheads="1"/>
          </p:cNvSpPr>
          <p:nvPr>
            <p:ph type="sldImg"/>
          </p:nvPr>
        </p:nvSpPr>
        <p:spPr>
          <a:xfrm>
            <a:off x="1150938" y="692150"/>
            <a:ext cx="4556125" cy="3416300"/>
          </a:xfrm>
          <a:solidFill>
            <a:srgbClr val="FFFFFF"/>
          </a:solidFill>
          <a:ln/>
        </p:spPr>
      </p:sp>
      <p:sp>
        <p:nvSpPr>
          <p:cNvPr id="3184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just a qualitative analysis. It will not give you a specific optimal debt ratio but provides insight into why the firm may be using the financing mix that it is today.</a:t>
            </a:r>
          </a:p>
        </p:txBody>
      </p:sp>
    </p:spTree>
    <p:extLst>
      <p:ext uri="{BB962C8B-B14F-4D97-AF65-F5344CB8AC3E}">
        <p14:creationId xmlns:p14="http://schemas.microsoft.com/office/powerpoint/2010/main" val="175698535"/>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p:cNvSpPr>
            <a:spLocks noGrp="1" noRot="1" noChangeAspect="1" noChangeArrowheads="1"/>
          </p:cNvSpPr>
          <p:nvPr>
            <p:ph type="sldImg"/>
          </p:nvPr>
        </p:nvSpPr>
        <p:spPr>
          <a:xfrm>
            <a:off x="1150938" y="692150"/>
            <a:ext cx="4556125" cy="3416300"/>
          </a:xfrm>
          <a:solidFill>
            <a:srgbClr val="FFFFFF"/>
          </a:solidFill>
          <a:ln/>
        </p:spPr>
      </p:sp>
      <p:sp>
        <p:nvSpPr>
          <p:cNvPr id="3205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Assume that you super impose these assumptions on the balance sheet on the previous page. The advantages of debt go to zero, as do the disadvantages. Under such a scenario, firms should be indifferent to issuing debt.</a:t>
            </a:r>
          </a:p>
        </p:txBody>
      </p:sp>
    </p:spTree>
    <p:extLst>
      <p:ext uri="{BB962C8B-B14F-4D97-AF65-F5344CB8AC3E}">
        <p14:creationId xmlns:p14="http://schemas.microsoft.com/office/powerpoint/2010/main" val="175263120"/>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Grp="1" noRot="1" noChangeAspect="1" noChangeArrowheads="1"/>
          </p:cNvSpPr>
          <p:nvPr>
            <p:ph type="sldImg"/>
          </p:nvPr>
        </p:nvSpPr>
        <p:spPr>
          <a:xfrm>
            <a:off x="1150938" y="692150"/>
            <a:ext cx="4556125" cy="3416300"/>
          </a:xfrm>
          <a:solidFill>
            <a:srgbClr val="FFFFFF"/>
          </a:solidFill>
          <a:ln/>
        </p:spPr>
      </p:sp>
      <p:sp>
        <p:nvSpPr>
          <p:cNvPr id="3225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With the assumptions on the previous page:</a:t>
            </a:r>
          </a:p>
          <a:p>
            <a:pPr lvl="1"/>
            <a:r>
              <a:rPr lang="en-US" altLang="en-US">
                <a:latin typeface="Times" charset="0"/>
                <a:ea typeface="ＭＳ Ｐゴシック" charset="-128"/>
              </a:rPr>
              <a:t>The cost of capital will remain unchanged as the debt ratio changes</a:t>
            </a:r>
          </a:p>
          <a:p>
            <a:pPr lvl="1"/>
            <a:r>
              <a:rPr lang="en-US" altLang="en-US">
                <a:latin typeface="Times" charset="0"/>
                <a:ea typeface="ＭＳ Ｐゴシック" charset="-128"/>
              </a:rPr>
              <a:t>The value of the firm will not be a function of leverage</a:t>
            </a:r>
          </a:p>
          <a:p>
            <a:pPr lvl="1"/>
            <a:r>
              <a:rPr lang="en-US" altLang="en-US">
                <a:latin typeface="Times" charset="0"/>
                <a:ea typeface="ＭＳ Ｐゴシック" charset="-128"/>
              </a:rPr>
              <a:t>Investment decisions can be made independently of financing decisions</a:t>
            </a:r>
          </a:p>
          <a:p>
            <a:r>
              <a:rPr lang="en-US" altLang="en-US">
                <a:latin typeface="Times" charset="0"/>
                <a:ea typeface="ＭＳ Ｐゴシック" charset="-128"/>
              </a:rPr>
              <a:t>Note that if we allow for tax benefits, and keep the other assumptions, the optimal debt ratio will go to 100%.</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47177803"/>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p:cNvSpPr>
            <a:spLocks noGrp="1" noRot="1" noChangeAspect="1" noChangeArrowheads="1" noTextEdit="1"/>
          </p:cNvSpPr>
          <p:nvPr>
            <p:ph type="sldImg"/>
          </p:nvPr>
        </p:nvSpPr>
        <p:spPr>
          <a:xfrm>
            <a:off x="1150938" y="692150"/>
            <a:ext cx="4556125" cy="3416300"/>
          </a:xfrm>
          <a:ln/>
        </p:spPr>
      </p:sp>
      <p:sp>
        <p:nvSpPr>
          <p:cNvPr id="3246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will look at all the approaches, other than APV, though they may yield different results. </a:t>
            </a:r>
          </a:p>
        </p:txBody>
      </p:sp>
    </p:spTree>
    <p:extLst>
      <p:ext uri="{BB962C8B-B14F-4D97-AF65-F5344CB8AC3E}">
        <p14:creationId xmlns:p14="http://schemas.microsoft.com/office/powerpoint/2010/main" val="317549099"/>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p:cNvSpPr>
            <a:spLocks noGrp="1" noRot="1" noChangeAspect="1" noChangeArrowheads="1"/>
          </p:cNvSpPr>
          <p:nvPr>
            <p:ph type="sldImg"/>
          </p:nvPr>
        </p:nvSpPr>
        <p:spPr>
          <a:xfrm>
            <a:off x="1150938" y="692150"/>
            <a:ext cx="4556125" cy="3416300"/>
          </a:xfrm>
          <a:solidFill>
            <a:srgbClr val="FFFFFF"/>
          </a:solidFill>
          <a:ln/>
        </p:spPr>
      </p:sp>
      <p:sp>
        <p:nvSpPr>
          <p:cNvPr id="3266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conventional valuation model for a firm.</a:t>
            </a:r>
          </a:p>
          <a:p>
            <a:endParaRPr lang="en-US" altLang="en-US">
              <a:latin typeface="Times" charset="0"/>
              <a:ea typeface="ＭＳ Ｐゴシック" charset="-128"/>
            </a:endParaRPr>
          </a:p>
          <a:p>
            <a:r>
              <a:rPr lang="en-US" altLang="en-US">
                <a:latin typeface="Times" charset="0"/>
                <a:ea typeface="ＭＳ Ｐゴシック" charset="-128"/>
              </a:rPr>
              <a:t>If the cash flows are the same, and the discount rate is lowered, the present value has to go up. (The key is that cash flows have to remain the same. If this is not true, then minimizing cost of capital may not maximize firm value)</a:t>
            </a:r>
          </a:p>
          <a:p>
            <a:endParaRPr lang="en-US" altLang="en-US">
              <a:latin typeface="Times" charset="0"/>
              <a:ea typeface="ＭＳ Ｐゴシック" charset="-128"/>
            </a:endParaRPr>
          </a:p>
        </p:txBody>
      </p:sp>
    </p:spTree>
    <p:extLst>
      <p:ext uri="{BB962C8B-B14F-4D97-AF65-F5344CB8AC3E}">
        <p14:creationId xmlns:p14="http://schemas.microsoft.com/office/powerpoint/2010/main" val="550844098"/>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Rectangle 2"/>
          <p:cNvSpPr>
            <a:spLocks noGrp="1" noRot="1" noChangeAspect="1" noChangeArrowheads="1"/>
          </p:cNvSpPr>
          <p:nvPr>
            <p:ph type="sldImg"/>
          </p:nvPr>
        </p:nvSpPr>
        <p:spPr>
          <a:xfrm>
            <a:off x="1150938" y="692150"/>
            <a:ext cx="4556125" cy="3416300"/>
          </a:xfrm>
          <a:solidFill>
            <a:srgbClr val="FFFFFF"/>
          </a:solidFill>
          <a:ln/>
        </p:spPr>
      </p:sp>
      <p:sp>
        <p:nvSpPr>
          <p:cNvPr id="3287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simple example, where both the costs of debt and equity are given. The firm has cash flows, before debt and after taxes and reinvestment, of $200 million and is in stable growth (growing 3% a year). Note that both increase as the debt ratio goes up, but the cost of capital becomes lower at least initially as you take on more debt ( because you are substituting in cheaper debt for more expensive equity)</a:t>
            </a:r>
          </a:p>
          <a:p>
            <a:r>
              <a:rPr lang="en-US" altLang="en-US">
                <a:latin typeface="Times" charset="0"/>
                <a:ea typeface="ＭＳ Ｐゴシック" charset="-128"/>
              </a:rPr>
              <a:t>At 40%, the cost of capital is minimized. It is the optimal debt ratio.</a:t>
            </a:r>
          </a:p>
          <a:p>
            <a:r>
              <a:rPr lang="en-US" altLang="en-US">
                <a:latin typeface="Times" charset="0"/>
                <a:ea typeface="ＭＳ Ｐゴシック" charset="-128"/>
              </a:rPr>
              <a:t>To get firm value, we used the same cash flow ($200 million) and same growth rate and changed the cost of capital.</a:t>
            </a:r>
          </a:p>
        </p:txBody>
      </p:sp>
    </p:spTree>
    <p:extLst>
      <p:ext uri="{BB962C8B-B14F-4D97-AF65-F5344CB8AC3E}">
        <p14:creationId xmlns:p14="http://schemas.microsoft.com/office/powerpoint/2010/main" val="234752869"/>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p:cNvSpPr>
            <a:spLocks noGrp="1" noRot="1" noChangeAspect="1" noChangeArrowheads="1" noTextEdit="1"/>
          </p:cNvSpPr>
          <p:nvPr>
            <p:ph type="sldImg"/>
          </p:nvPr>
        </p:nvSpPr>
        <p:spPr>
          <a:xfrm>
            <a:off x="1150938" y="692150"/>
            <a:ext cx="4556125" cy="3416300"/>
          </a:xfrm>
          <a:ln/>
        </p:spPr>
      </p:sp>
      <p:sp>
        <p:nvSpPr>
          <p:cNvPr id="3307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Really adds nothing to the previous page.. But it is in every text book… the famous U-shaped cost of capital graph..</a:t>
            </a:r>
          </a:p>
          <a:p>
            <a:r>
              <a:rPr lang="en-US" altLang="en-US">
                <a:latin typeface="Times" charset="0"/>
                <a:ea typeface="ＭＳ Ｐゴシック" charset="-128"/>
              </a:rPr>
              <a:t>If you had this graph available to you, the optimal capital structure would be obvious. In most firms, all we know at the time we begin the analysis is one point on the graph - the current cost of capital. Our challenge is fleshing out the rest of the graph.</a:t>
            </a:r>
          </a:p>
        </p:txBody>
      </p:sp>
    </p:spTree>
    <p:extLst>
      <p:ext uri="{BB962C8B-B14F-4D97-AF65-F5344CB8AC3E}">
        <p14:creationId xmlns:p14="http://schemas.microsoft.com/office/powerpoint/2010/main" val="56400974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2"/>
          <p:cNvSpPr>
            <a:spLocks noGrp="1" noRot="1" noChangeAspect="1" noChangeArrowheads="1"/>
          </p:cNvSpPr>
          <p:nvPr>
            <p:ph type="sldImg"/>
          </p:nvPr>
        </p:nvSpPr>
        <p:spPr>
          <a:xfrm>
            <a:off x="1150938" y="692150"/>
            <a:ext cx="4556125" cy="3416300"/>
          </a:xfrm>
          <a:solidFill>
            <a:srgbClr val="FFFFFF"/>
          </a:solidFill>
          <a:ln/>
        </p:spPr>
      </p:sp>
      <p:sp>
        <p:nvSpPr>
          <p:cNvPr id="3328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one point we do know for Disney…</a:t>
            </a:r>
          </a:p>
          <a:p>
            <a:endParaRPr lang="en-US" altLang="en-US">
              <a:latin typeface="Times" charset="0"/>
              <a:ea typeface="ＭＳ Ｐゴシック" charset="-128"/>
            </a:endParaRPr>
          </a:p>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a:p>
            <a:r>
              <a:rPr lang="en-US" altLang="en-US">
                <a:latin typeface="Times" charset="0"/>
                <a:ea typeface="ＭＳ Ｐゴシック" charset="-128"/>
              </a:rPr>
              <a:t>The market value of debt is estimated by estimating the present value of total interest payments and face value at the current cost of debt.</a:t>
            </a:r>
          </a:p>
          <a:p>
            <a:r>
              <a:rPr lang="en-US" altLang="en-US">
                <a:latin typeface="Times" charset="0"/>
                <a:ea typeface="ＭＳ Ｐゴシック" charset="-128"/>
              </a:rPr>
              <a:t>One way to frame the capital structure question: Is there a mix of debt and equity at which Disney</a:t>
            </a:r>
            <a:r>
              <a:rPr lang="ja-JP" altLang="en-US">
                <a:latin typeface="Times" charset="0"/>
                <a:ea typeface="ＭＳ Ｐゴシック" charset="-128"/>
              </a:rPr>
              <a:t>’</a:t>
            </a:r>
            <a:r>
              <a:rPr lang="en-US" altLang="ja-JP">
                <a:latin typeface="Times" charset="0"/>
                <a:ea typeface="ＭＳ Ｐゴシック" charset="-128"/>
              </a:rPr>
              <a:t>s cost of capital will be lower than 7.81%?</a:t>
            </a:r>
            <a:endParaRPr lang="en-US" altLang="en-US">
              <a:latin typeface="Times" charset="0"/>
              <a:ea typeface="ＭＳ Ｐゴシック" charset="-128"/>
            </a:endParaRPr>
          </a:p>
        </p:txBody>
      </p:sp>
    </p:spTree>
    <p:extLst>
      <p:ext uri="{BB962C8B-B14F-4D97-AF65-F5344CB8AC3E}">
        <p14:creationId xmlns:p14="http://schemas.microsoft.com/office/powerpoint/2010/main" val="318949550"/>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Rectangle 2"/>
          <p:cNvSpPr>
            <a:spLocks noGrp="1" noRot="1" noChangeAspect="1" noChangeArrowheads="1"/>
          </p:cNvSpPr>
          <p:nvPr>
            <p:ph type="sldImg"/>
          </p:nvPr>
        </p:nvSpPr>
        <p:spPr>
          <a:xfrm>
            <a:off x="1150938" y="692150"/>
            <a:ext cx="4556125" cy="3416300"/>
          </a:xfrm>
          <a:solidFill>
            <a:srgbClr val="FFFFFF"/>
          </a:solidFill>
          <a:ln/>
        </p:spPr>
      </p:sp>
      <p:sp>
        <p:nvSpPr>
          <p:cNvPr id="3348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basic inputs for computing cost of capital are cost of equity and cost of debt. This summarizes the basic approach we will use to estimate each.</a:t>
            </a:r>
          </a:p>
        </p:txBody>
      </p:sp>
    </p:spTree>
    <p:extLst>
      <p:ext uri="{BB962C8B-B14F-4D97-AF65-F5344CB8AC3E}">
        <p14:creationId xmlns:p14="http://schemas.microsoft.com/office/powerpoint/2010/main" val="465903938"/>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Slide Image Placeholder 1"/>
          <p:cNvSpPr>
            <a:spLocks noGrp="1" noRot="1" noChangeAspect="1"/>
          </p:cNvSpPr>
          <p:nvPr>
            <p:ph type="sldImg"/>
          </p:nvPr>
        </p:nvSpPr>
        <p:spPr>
          <a:xfrm>
            <a:off x="1150938" y="692150"/>
            <a:ext cx="4556125" cy="3416300"/>
          </a:xfrm>
          <a:ln/>
        </p:spPr>
      </p:sp>
      <p:sp>
        <p:nvSpPr>
          <p:cNvPr id="3368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reproduces the levered beta, using the formula developed during the risk and return section. The unlevered beta of 1.0674 is the bottom-up unlevered beta.</a:t>
            </a:r>
          </a:p>
          <a:p>
            <a:r>
              <a:rPr lang="en-US" altLang="en-US">
                <a:latin typeface="Times" charset="0"/>
                <a:ea typeface="ＭＳ Ｐゴシック" charset="-128"/>
              </a:rPr>
              <a:t>Beta</a:t>
            </a:r>
            <a:r>
              <a:rPr lang="en-US" altLang="en-US" baseline="-25000">
                <a:latin typeface="Times" charset="0"/>
                <a:ea typeface="ＭＳ Ｐゴシック" charset="-128"/>
              </a:rPr>
              <a:t>Levered </a:t>
            </a:r>
            <a:r>
              <a:rPr lang="en-US" altLang="en-US">
                <a:latin typeface="Times" charset="0"/>
                <a:ea typeface="ＭＳ Ｐゴシック" charset="-128"/>
              </a:rPr>
              <a:t> = Unlevered Beta (1 + (1-t) (Debt/Equity Ratio)) In calculating the levered beta in this table, we assumed that all market risk is borne by the equity investors; this may be unrealistic especially at higher levels of debt. We will also consider an alternative estimate of levered betas that apportions some of the market risk to the debt:</a:t>
            </a:r>
          </a:p>
          <a:p>
            <a:pPr algn="ctr"/>
            <a:r>
              <a:rPr lang="en-US" altLang="en-US">
                <a:latin typeface="Symbol" charset="2"/>
                <a:ea typeface="ＭＳ Ｐゴシック" charset="-128"/>
                <a:sym typeface="Symbol" charset="2"/>
              </a:rPr>
              <a:t></a:t>
            </a:r>
            <a:r>
              <a:rPr lang="en-US" altLang="en-US" baseline="-25000">
                <a:latin typeface="Times" charset="0"/>
                <a:ea typeface="ＭＳ Ｐゴシック" charset="-128"/>
              </a:rPr>
              <a:t>levered </a:t>
            </a:r>
            <a:r>
              <a:rPr lang="en-US" altLang="en-US">
                <a:latin typeface="Times" charset="0"/>
                <a:ea typeface="ＭＳ Ｐゴシック" charset="-128"/>
              </a:rPr>
              <a:t>= </a:t>
            </a:r>
            <a:r>
              <a:rPr lang="en-US" altLang="en-US">
                <a:latin typeface="Symbol" charset="2"/>
                <a:ea typeface="ＭＳ Ｐゴシック" charset="-128"/>
                <a:sym typeface="Symbol" charset="2"/>
              </a:rPr>
              <a:t></a:t>
            </a:r>
            <a:r>
              <a:rPr lang="en-US" altLang="en-US" baseline="-25000">
                <a:latin typeface="Times" charset="0"/>
                <a:ea typeface="ＭＳ Ｐゴシック" charset="-128"/>
              </a:rPr>
              <a:t>u</a:t>
            </a:r>
            <a:r>
              <a:rPr lang="en-US" altLang="en-US">
                <a:latin typeface="Times" charset="0"/>
                <a:ea typeface="ＭＳ Ｐゴシック" charset="-128"/>
              </a:rPr>
              <a:t> [1+(1-t)D/E] - </a:t>
            </a:r>
            <a:r>
              <a:rPr lang="en-US" altLang="en-US">
                <a:latin typeface="Symbol" charset="2"/>
                <a:ea typeface="ＭＳ Ｐゴシック" charset="-128"/>
                <a:sym typeface="Symbol" charset="2"/>
              </a:rPr>
              <a:t></a:t>
            </a:r>
            <a:r>
              <a:rPr lang="en-US" altLang="en-US" baseline="-25000">
                <a:latin typeface="Times" charset="0"/>
                <a:ea typeface="ＭＳ Ｐゴシック" charset="-128"/>
              </a:rPr>
              <a:t>debt</a:t>
            </a:r>
            <a:r>
              <a:rPr lang="en-US" altLang="en-US">
                <a:latin typeface="Times" charset="0"/>
                <a:ea typeface="ＭＳ Ｐゴシック" charset="-128"/>
              </a:rPr>
              <a:t>  (1-t) D/E</a:t>
            </a:r>
          </a:p>
          <a:p>
            <a:pPr algn="just"/>
            <a:r>
              <a:rPr lang="en-US" altLang="en-US">
                <a:latin typeface="Times" charset="0"/>
                <a:ea typeface="ＭＳ Ｐゴシック" charset="-128"/>
              </a:rPr>
              <a:t>The beta of debt is based upon the rating of the bond and is estimated by regressing past returns on bonds in each rating class against returns on a market index. The levered betas estimated using this approach will generally be lower than those estimated with the conventional model</a:t>
            </a:r>
          </a:p>
          <a:p>
            <a:endParaRPr lang="en-US" altLang="en-US">
              <a:latin typeface="Times" charset="0"/>
              <a:ea typeface="ＭＳ Ｐゴシック" charset="-128"/>
            </a:endParaRPr>
          </a:p>
        </p:txBody>
      </p:sp>
    </p:spTree>
    <p:extLst>
      <p:ext uri="{BB962C8B-B14F-4D97-AF65-F5344CB8AC3E}">
        <p14:creationId xmlns:p14="http://schemas.microsoft.com/office/powerpoint/2010/main" val="72210900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Rectangle 2"/>
          <p:cNvSpPr>
            <a:spLocks noGrp="1" noRot="1" noChangeAspect="1" noChangeArrowheads="1"/>
          </p:cNvSpPr>
          <p:nvPr>
            <p:ph type="sldImg"/>
          </p:nvPr>
        </p:nvSpPr>
        <p:spPr>
          <a:xfrm>
            <a:off x="1150938" y="692150"/>
            <a:ext cx="4556125" cy="3416300"/>
          </a:xfrm>
          <a:solidFill>
            <a:srgbClr val="FFFFFF"/>
          </a:solidFill>
          <a:ln/>
        </p:spPr>
      </p:sp>
      <p:sp>
        <p:nvSpPr>
          <p:cNvPr id="3389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completed schedule of interest coverage ratios, ratings and costs of debt at different debt ratios ranging up to 90%.</a:t>
            </a:r>
          </a:p>
          <a:p>
            <a:r>
              <a:rPr lang="en-US" altLang="en-US">
                <a:latin typeface="Times" charset="0"/>
                <a:ea typeface="ＭＳ Ｐゴシック" charset="-128"/>
              </a:rPr>
              <a:t>It is significant that EBITDA  not change as the debt ratio goes up. The reason is that the new debt is not used to make the firm larger by taking new projects, but to buy back equity. (This isolates the effect of the financing decision on the value of the firm)</a:t>
            </a:r>
          </a:p>
          <a:p>
            <a:r>
              <a:rPr lang="en-US" altLang="en-US">
                <a:latin typeface="Times" charset="0"/>
                <a:ea typeface="ＭＳ Ｐゴシック" charset="-128"/>
              </a:rPr>
              <a:t>We are being simplistic in assuming that the interest coverage ratio solely determines the ratings. We could use more than one ratio, create a consolidated score (like the Altman Z score) and make the rating a function of this score.</a:t>
            </a:r>
          </a:p>
          <a:p>
            <a:r>
              <a:rPr lang="en-US" altLang="en-US">
                <a:latin typeface="Times" charset="0"/>
                <a:ea typeface="ＭＳ Ｐゴシック" charset="-128"/>
              </a:rPr>
              <a:t>Note that the effective tax rate decreases after the 80% debt ratio. That is because we have insufficient income to cover the entire interest expense beyond that point. (EBIT &lt; Interest Expenses) We therefore lose some of the tax advantage of borrowing.</a:t>
            </a:r>
          </a:p>
        </p:txBody>
      </p:sp>
    </p:spTree>
    <p:extLst>
      <p:ext uri="{BB962C8B-B14F-4D97-AF65-F5344CB8AC3E}">
        <p14:creationId xmlns:p14="http://schemas.microsoft.com/office/powerpoint/2010/main" val="1055941031"/>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Slide Image Placeholder 1"/>
          <p:cNvSpPr>
            <a:spLocks noGrp="1" noRot="1" noChangeAspect="1"/>
          </p:cNvSpPr>
          <p:nvPr>
            <p:ph type="sldImg"/>
          </p:nvPr>
        </p:nvSpPr>
        <p:spPr>
          <a:xfrm>
            <a:off x="1150938" y="692150"/>
            <a:ext cx="4556125" cy="3416300"/>
          </a:xfrm>
          <a:ln/>
        </p:spPr>
      </p:sp>
      <p:sp>
        <p:nvSpPr>
          <p:cNvPr id="3409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Summarizes the cost of equity and debt from prior pages, as well as the cost of capital at different debt ratios.</a:t>
            </a:r>
          </a:p>
          <a:p>
            <a:r>
              <a:rPr lang="en-US" altLang="en-US">
                <a:latin typeface="Times" charset="0"/>
                <a:ea typeface="ＭＳ Ｐゴシック" charset="-128"/>
              </a:rPr>
              <a:t>If the objective is to minimize cost of capital, it occurs at 30 and 40%... We did try for a more precise answer by working in 1% increments and arrived at an optimal of 43% with a cost of capital of 7.28%. (We moved in 1% increments from 30% top 50%)</a:t>
            </a:r>
          </a:p>
          <a:p>
            <a:r>
              <a:rPr lang="en-US" altLang="en-US">
                <a:latin typeface="Times" charset="0"/>
                <a:ea typeface="ＭＳ Ｐゴシック" charset="-128"/>
              </a:rPr>
              <a:t>This will maximize firm value, if operating cashflow (EBITDA) is unaffected by changes in leverage and the consequent changes in ratings. (In other words, we are assuming no indirect bankruptcy costs… If we did, the optimal might be affected, especially if it is at low rating).</a:t>
            </a:r>
          </a:p>
          <a:p>
            <a:endParaRPr lang="en-US" altLang="en-US">
              <a:latin typeface="Times" charset="0"/>
              <a:ea typeface="ＭＳ Ｐゴシック" charset="-128"/>
            </a:endParaRPr>
          </a:p>
        </p:txBody>
      </p:sp>
    </p:spTree>
    <p:extLst>
      <p:ext uri="{BB962C8B-B14F-4D97-AF65-F5344CB8AC3E}">
        <p14:creationId xmlns:p14="http://schemas.microsoft.com/office/powerpoint/2010/main" val="396049209"/>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Rectangle 2"/>
          <p:cNvSpPr>
            <a:spLocks noGrp="1" noRot="1" noChangeAspect="1" noChangeArrowheads="1"/>
          </p:cNvSpPr>
          <p:nvPr>
            <p:ph type="sldImg"/>
          </p:nvPr>
        </p:nvSpPr>
        <p:spPr>
          <a:xfrm>
            <a:off x="1150938" y="692150"/>
            <a:ext cx="4556125" cy="3416300"/>
          </a:xfrm>
          <a:solidFill>
            <a:srgbClr val="FFFFFF"/>
          </a:solidFill>
          <a:ln/>
        </p:spPr>
      </p:sp>
      <p:sp>
        <p:nvSpPr>
          <p:cNvPr id="3430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capital approach holds investments constant and changes the financial mix to see the effect on the cost of capital. Consequently, the recommendation that flows out of it is a recapitalization: borrow money and buy back stock to increase the debt ratio or issue stock and repay debt to lower the debt ratio.</a:t>
            </a:r>
          </a:p>
        </p:txBody>
      </p:sp>
    </p:spTree>
    <p:extLst>
      <p:ext uri="{BB962C8B-B14F-4D97-AF65-F5344CB8AC3E}">
        <p14:creationId xmlns:p14="http://schemas.microsoft.com/office/powerpoint/2010/main" val="1347233610"/>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Slide Image Placeholder 1"/>
          <p:cNvSpPr>
            <a:spLocks noGrp="1" noRot="1" noChangeAspect="1"/>
          </p:cNvSpPr>
          <p:nvPr>
            <p:ph type="sldImg"/>
          </p:nvPr>
        </p:nvSpPr>
        <p:spPr>
          <a:xfrm>
            <a:off x="1150938" y="692150"/>
            <a:ext cx="4556125" cy="3416300"/>
          </a:xfrm>
          <a:ln/>
        </p:spPr>
      </p:sp>
      <p:sp>
        <p:nvSpPr>
          <p:cNvPr id="3450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reduction in the cost of capital translates into annual savings. Most of these savings are implicit, being savings in the cost of equity. Thus, the firm</a:t>
            </a:r>
            <a:r>
              <a:rPr lang="ja-JP" altLang="en-US">
                <a:latin typeface="Times" charset="0"/>
                <a:ea typeface="ＭＳ Ｐゴシック" charset="-128"/>
              </a:rPr>
              <a:t>’</a:t>
            </a:r>
            <a:r>
              <a:rPr lang="en-US" altLang="ja-JP">
                <a:latin typeface="Times" charset="0"/>
                <a:ea typeface="ＭＳ Ｐゴシック" charset="-128"/>
              </a:rPr>
              <a:t>s accounting earnings will not reflect these savings directly.</a:t>
            </a:r>
          </a:p>
          <a:p>
            <a:r>
              <a:rPr lang="en-US" altLang="en-US">
                <a:latin typeface="Times" charset="0"/>
                <a:ea typeface="ＭＳ Ｐゴシック" charset="-128"/>
              </a:rPr>
              <a:t>These savings can be converted into a present value by discounting back at the new cost of capital. </a:t>
            </a:r>
          </a:p>
          <a:p>
            <a:r>
              <a:rPr lang="en-US" altLang="en-US">
                <a:latin typeface="Times" charset="0"/>
                <a:ea typeface="ＭＳ Ｐゴシック" charset="-128"/>
              </a:rPr>
              <a:t> It is more realistic to assume growth in firm value. A simple way to estimate what the current growth attributed to the firm by the market is to estimate it using the firm value today, the free cash flow to the firm and the current cost of capital.</a:t>
            </a:r>
          </a:p>
          <a:p>
            <a:r>
              <a:rPr lang="en-US" altLang="en-US">
                <a:latin typeface="Times" charset="0"/>
                <a:ea typeface="ＭＳ Ｐゴシック" charset="-128"/>
              </a:rPr>
              <a:t>Note that the simple valuation formula used above assumes stable growth forever. For high growth firms, this formula will yield an implied growth rate that is too high (It will be very close to the cost of capital). In those cases, it is better to put a cap on the growth rate of around the risk free rate.</a:t>
            </a:r>
          </a:p>
          <a:p>
            <a:r>
              <a:rPr lang="en-US" altLang="en-US">
                <a:latin typeface="Times" charset="0"/>
                <a:ea typeface="ＭＳ Ｐゴシック" charset="-128"/>
              </a:rPr>
              <a:t>In this case, maximizing firm value also maximizes stock price, because we assume that </a:t>
            </a:r>
          </a:p>
          <a:p>
            <a:pPr lvl="1"/>
            <a:r>
              <a:rPr lang="en-US" altLang="en-US">
                <a:latin typeface="Times" charset="0"/>
                <a:ea typeface="ＭＳ Ｐゴシック" charset="-128"/>
              </a:rPr>
              <a:t>Debt is refinanced at current market rates, thus protecting bondholders</a:t>
            </a:r>
          </a:p>
          <a:p>
            <a:pPr lvl="1"/>
            <a:r>
              <a:rPr lang="en-US" altLang="en-US">
                <a:latin typeface="Times" charset="0"/>
                <a:ea typeface="ＭＳ Ｐゴシック" charset="-128"/>
              </a:rPr>
              <a:t>Markets are rational and efficient.</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35192949"/>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Rectangle 2"/>
          <p:cNvSpPr>
            <a:spLocks noGrp="1" noRot="1" noChangeAspect="1" noChangeArrowheads="1"/>
          </p:cNvSpPr>
          <p:nvPr>
            <p:ph type="sldImg"/>
          </p:nvPr>
        </p:nvSpPr>
        <p:spPr>
          <a:xfrm>
            <a:off x="1150938" y="692150"/>
            <a:ext cx="4556125" cy="3416300"/>
          </a:xfrm>
          <a:solidFill>
            <a:srgbClr val="FFFFFF"/>
          </a:solidFill>
          <a:ln/>
        </p:spPr>
      </p:sp>
      <p:sp>
        <p:nvSpPr>
          <p:cNvPr id="347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analysis is based upon the firm continuing as a going concern. To the extent that more debt can put this survival at risk, it is important to do </a:t>
            </a:r>
            <a:r>
              <a:rPr lang="ja-JP" altLang="en-US">
                <a:latin typeface="Times" charset="0"/>
                <a:ea typeface="ＭＳ Ｐゴシック" charset="-128"/>
              </a:rPr>
              <a:t>“</a:t>
            </a:r>
            <a:r>
              <a:rPr lang="en-US" altLang="ja-JP">
                <a:latin typeface="Times" charset="0"/>
                <a:ea typeface="ＭＳ Ｐゴシック" charset="-128"/>
              </a:rPr>
              <a:t>what-if</a:t>
            </a:r>
            <a:r>
              <a:rPr lang="ja-JP" altLang="en-US">
                <a:latin typeface="Times" charset="0"/>
                <a:ea typeface="ＭＳ Ｐゴシック" charset="-128"/>
              </a:rPr>
              <a:t>”</a:t>
            </a:r>
            <a:r>
              <a:rPr lang="en-US" altLang="ja-JP">
                <a:latin typeface="Times" charset="0"/>
                <a:ea typeface="ＭＳ Ｐゴシック" charset="-128"/>
              </a:rPr>
              <a:t> analyses or build in survival constraints into the analysis.</a:t>
            </a:r>
            <a:endParaRPr lang="en-US" altLang="en-US">
              <a:latin typeface="Times" charset="0"/>
              <a:ea typeface="ＭＳ Ｐゴシック" charset="-128"/>
            </a:endParaRPr>
          </a:p>
        </p:txBody>
      </p:sp>
    </p:spTree>
    <p:extLst>
      <p:ext uri="{BB962C8B-B14F-4D97-AF65-F5344CB8AC3E}">
        <p14:creationId xmlns:p14="http://schemas.microsoft.com/office/powerpoint/2010/main" val="368364427"/>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2"/>
          <p:cNvSpPr>
            <a:spLocks noGrp="1" noRot="1" noChangeAspect="1" noChangeArrowheads="1"/>
          </p:cNvSpPr>
          <p:nvPr>
            <p:ph type="sldImg"/>
          </p:nvPr>
        </p:nvSpPr>
        <p:spPr>
          <a:xfrm>
            <a:off x="1150938" y="692150"/>
            <a:ext cx="4556125" cy="3416300"/>
          </a:xfrm>
          <a:solidFill>
            <a:srgbClr val="FFFFFF"/>
          </a:solidFill>
          <a:ln/>
        </p:spPr>
      </p:sp>
      <p:sp>
        <p:nvSpPr>
          <p:cNvPr id="349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percentage changes in operating income at Disney.</a:t>
            </a:r>
          </a:p>
        </p:txBody>
      </p:sp>
    </p:spTree>
    <p:extLst>
      <p:ext uri="{BB962C8B-B14F-4D97-AF65-F5344CB8AC3E}">
        <p14:creationId xmlns:p14="http://schemas.microsoft.com/office/powerpoint/2010/main" val="2053053935"/>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Rectangle 2"/>
          <p:cNvSpPr>
            <a:spLocks noGrp="1" noRot="1" noChangeAspect="1" noChangeArrowheads="1"/>
          </p:cNvSpPr>
          <p:nvPr>
            <p:ph type="sldImg"/>
          </p:nvPr>
        </p:nvSpPr>
        <p:spPr>
          <a:xfrm>
            <a:off x="1150938" y="692150"/>
            <a:ext cx="4556125" cy="3416300"/>
          </a:xfrm>
          <a:solidFill>
            <a:srgbClr val="FFFFFF"/>
          </a:solidFill>
          <a:ln/>
        </p:spPr>
      </p:sp>
      <p:sp>
        <p:nvSpPr>
          <p:cNvPr id="3512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Disney’s optimal debt ratio is robust and survives up to a 30% drop in EBIT, which is worse than their worst year in the last three decades.</a:t>
            </a:r>
          </a:p>
        </p:txBody>
      </p:sp>
    </p:spTree>
    <p:extLst>
      <p:ext uri="{BB962C8B-B14F-4D97-AF65-F5344CB8AC3E}">
        <p14:creationId xmlns:p14="http://schemas.microsoft.com/office/powerpoint/2010/main" val="2057729196"/>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2"/>
          <p:cNvSpPr>
            <a:spLocks noGrp="1" noRot="1" noChangeAspect="1" noChangeArrowheads="1"/>
          </p:cNvSpPr>
          <p:nvPr>
            <p:ph type="sldImg"/>
          </p:nvPr>
        </p:nvSpPr>
        <p:spPr>
          <a:xfrm>
            <a:off x="1150938" y="692150"/>
            <a:ext cx="4556125" cy="3416300"/>
          </a:xfrm>
          <a:solidFill>
            <a:srgbClr val="FFFFFF"/>
          </a:solidFill>
          <a:ln/>
        </p:spPr>
      </p:sp>
      <p:sp>
        <p:nvSpPr>
          <p:cNvPr id="3532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Rating constraints are one way of buffering your analysis against the assumption that operating income will not change as leverage changes. If the operating income will suffer when ratings fall below a certain point (say BBB or investment grade), it makes sense to build in that constraint into the analysis.</a:t>
            </a:r>
          </a:p>
          <a:p>
            <a:r>
              <a:rPr lang="en-US" altLang="en-US">
                <a:latin typeface="Times" charset="0"/>
                <a:ea typeface="ＭＳ Ｐゴシック" charset="-128"/>
              </a:rPr>
              <a:t>When managers brag about their high ratings, the questions that should come up are whether the high rating is paying off in terms of higher operating income, and if not, how much stockholders are paying for managers</a:t>
            </a:r>
            <a:r>
              <a:rPr lang="ja-JP" altLang="en-US">
                <a:latin typeface="Times" charset="0"/>
                <a:ea typeface="ＭＳ Ｐゴシック" charset="-128"/>
              </a:rPr>
              <a:t>’</a:t>
            </a:r>
            <a:r>
              <a:rPr lang="en-US" altLang="ja-JP">
                <a:latin typeface="Times" charset="0"/>
                <a:ea typeface="ＭＳ Ｐゴシック" charset="-128"/>
              </a:rPr>
              <a:t> bragging rights.</a:t>
            </a:r>
            <a:endParaRPr lang="en-US" altLang="en-US">
              <a:latin typeface="Times" charset="0"/>
              <a:ea typeface="ＭＳ Ｐゴシック" charset="-128"/>
            </a:endParaRPr>
          </a:p>
        </p:txBody>
      </p:sp>
    </p:spTree>
    <p:extLst>
      <p:ext uri="{BB962C8B-B14F-4D97-AF65-F5344CB8AC3E}">
        <p14:creationId xmlns:p14="http://schemas.microsoft.com/office/powerpoint/2010/main" val="117794588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Rectangle 2"/>
          <p:cNvSpPr>
            <a:spLocks noGrp="1" noRot="1" noChangeAspect="1" noChangeArrowheads="1"/>
          </p:cNvSpPr>
          <p:nvPr>
            <p:ph type="sldImg"/>
          </p:nvPr>
        </p:nvSpPr>
        <p:spPr>
          <a:xfrm>
            <a:off x="1150938" y="692150"/>
            <a:ext cx="4556125" cy="3416300"/>
          </a:xfrm>
          <a:solidFill>
            <a:srgbClr val="FFFFFF"/>
          </a:solidFill>
          <a:ln/>
        </p:spPr>
      </p:sp>
      <p:sp>
        <p:nvSpPr>
          <p:cNvPr id="3553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may be overstated, since it is based upon the assumption that operating income is unaffected by the change in ratings. To the degree that Disney</a:t>
            </a:r>
            <a:r>
              <a:rPr lang="ja-JP" altLang="en-US">
                <a:latin typeface="Times" charset="0"/>
                <a:ea typeface="ＭＳ Ｐゴシック" charset="-128"/>
              </a:rPr>
              <a:t>’</a:t>
            </a:r>
            <a:r>
              <a:rPr lang="en-US" altLang="ja-JP">
                <a:latin typeface="Times" charset="0"/>
                <a:ea typeface="ＭＳ Ｐゴシック" charset="-128"/>
              </a:rPr>
              <a:t>s operating income will drop if its rating drops below BBB, this will overstate the cost of the constraint.</a:t>
            </a:r>
          </a:p>
          <a:p>
            <a:endParaRPr lang="en-US" altLang="en-US">
              <a:latin typeface="Times" charset="0"/>
              <a:ea typeface="ＭＳ Ｐゴシック" charset="-128"/>
            </a:endParaRPr>
          </a:p>
          <a:p>
            <a:r>
              <a:rPr lang="en-US" altLang="en-US">
                <a:latin typeface="Times" charset="0"/>
                <a:ea typeface="ＭＳ Ｐゴシック" charset="-128"/>
              </a:rPr>
              <a:t>This process can be modified to allow for other constraints. For instance, some firms do not want their book value debt ratios to rise above a certain level (say, industry averages). In other cases, existing bond covenants may restrict a financial ratio from exceeding a specified number.</a:t>
            </a:r>
          </a:p>
          <a:p>
            <a:endParaRPr lang="en-US" altLang="en-US">
              <a:latin typeface="Times" charset="0"/>
              <a:ea typeface="ＭＳ Ｐゴシック" charset="-128"/>
            </a:endParaRPr>
          </a:p>
        </p:txBody>
      </p:sp>
    </p:spTree>
    <p:extLst>
      <p:ext uri="{BB962C8B-B14F-4D97-AF65-F5344CB8AC3E}">
        <p14:creationId xmlns:p14="http://schemas.microsoft.com/office/powerpoint/2010/main" val="84730695"/>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Rectangle 2"/>
          <p:cNvSpPr>
            <a:spLocks noGrp="1" noRot="1" noChangeAspect="1" noChangeArrowheads="1"/>
          </p:cNvSpPr>
          <p:nvPr>
            <p:ph type="sldImg"/>
          </p:nvPr>
        </p:nvSpPr>
        <p:spPr>
          <a:xfrm>
            <a:off x="1150938" y="692150"/>
            <a:ext cx="4556125" cy="3416300"/>
          </a:xfrm>
          <a:solidFill>
            <a:srgbClr val="FFFFFF"/>
          </a:solidFill>
          <a:ln/>
        </p:spPr>
      </p:sp>
      <p:sp>
        <p:nvSpPr>
          <p:cNvPr id="3573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analysis is built on the assumption that debt is used to buy back stock. Many firms would rather use the debt to take projects, or might be barred from buying back stock (as is the case in markets like Germany)</a:t>
            </a:r>
          </a:p>
          <a:p>
            <a:r>
              <a:rPr lang="en-US" altLang="en-US">
                <a:latin typeface="Times" charset="0"/>
                <a:ea typeface="ＭＳ Ｐゴシック" charset="-128"/>
              </a:rPr>
              <a:t>If we assume that projects in the same line of business have the same cash flow generating capacity as the current firm (EBITDA/Firm Value), the optimal debt ratio will remain unchanged, but the optimal dollar debt will be a much higher number. (This analysis is impervious to changes in scale. If you double all the numbers, the optimal debt ratio will remain unchanged)</a:t>
            </a:r>
          </a:p>
          <a:p>
            <a:r>
              <a:rPr lang="en-US" altLang="en-US">
                <a:latin typeface="Times" charset="0"/>
                <a:ea typeface="ＭＳ Ｐゴシック" charset="-128"/>
              </a:rPr>
              <a:t>If the business you are expanding into has more risk and more negative cashflows, your optimal will decrease.</a:t>
            </a:r>
          </a:p>
        </p:txBody>
      </p:sp>
    </p:spTree>
    <p:extLst>
      <p:ext uri="{BB962C8B-B14F-4D97-AF65-F5344CB8AC3E}">
        <p14:creationId xmlns:p14="http://schemas.microsoft.com/office/powerpoint/2010/main" val="28713290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Slide Image Placeholder 1"/>
          <p:cNvSpPr>
            <a:spLocks noGrp="1" noRot="1" noChangeAspect="1"/>
          </p:cNvSpPr>
          <p:nvPr>
            <p:ph type="sldImg"/>
          </p:nvPr>
        </p:nvSpPr>
        <p:spPr>
          <a:xfrm>
            <a:off x="1150938" y="692150"/>
            <a:ext cx="4556125" cy="3416300"/>
          </a:xfrm>
          <a:ln/>
        </p:spPr>
      </p:sp>
      <p:sp>
        <p:nvSpPr>
          <p:cNvPr id="3594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Tata Motors looks over levered, it is possible that the company is borrowing money on the basis of the Tata Group</a:t>
            </a:r>
            <a:r>
              <a:rPr lang="ja-JP" altLang="en-US">
                <a:latin typeface="Times" charset="0"/>
                <a:ea typeface="ＭＳ Ｐゴシック" charset="-128"/>
              </a:rPr>
              <a:t>’</a:t>
            </a:r>
            <a:r>
              <a:rPr lang="en-US" altLang="ja-JP">
                <a:latin typeface="Times" charset="0"/>
                <a:ea typeface="ＭＳ Ｐゴシック" charset="-128"/>
              </a:rPr>
              <a:t>s financial strength…. Thus, to assess whether there is too much or too little debt, we should be looking at the overall group</a:t>
            </a:r>
            <a:r>
              <a:rPr lang="ja-JP" altLang="en-US">
                <a:latin typeface="Times" charset="0"/>
                <a:ea typeface="ＭＳ Ｐゴシック" charset="-128"/>
              </a:rPr>
              <a:t>’</a:t>
            </a:r>
            <a:r>
              <a:rPr lang="en-US" altLang="ja-JP">
                <a:latin typeface="Times" charset="0"/>
                <a:ea typeface="ＭＳ Ｐゴシック" charset="-128"/>
              </a:rPr>
              <a:t>s optimal and actual debt ratio.</a:t>
            </a:r>
            <a:endParaRPr lang="en-US" altLang="en-US">
              <a:latin typeface="Times" charset="0"/>
              <a:ea typeface="ＭＳ Ｐゴシック" charset="-128"/>
            </a:endParaRPr>
          </a:p>
        </p:txBody>
      </p:sp>
    </p:spTree>
    <p:extLst>
      <p:ext uri="{BB962C8B-B14F-4D97-AF65-F5344CB8AC3E}">
        <p14:creationId xmlns:p14="http://schemas.microsoft.com/office/powerpoint/2010/main" val="446962719"/>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Rectangle 2"/>
          <p:cNvSpPr>
            <a:spLocks noGrp="1" noRot="1" noChangeAspect="1" noChangeArrowheads="1"/>
          </p:cNvSpPr>
          <p:nvPr>
            <p:ph type="sldImg"/>
          </p:nvPr>
        </p:nvSpPr>
        <p:spPr>
          <a:xfrm>
            <a:off x="1150938" y="692150"/>
            <a:ext cx="4556125" cy="3416300"/>
          </a:xfrm>
          <a:solidFill>
            <a:srgbClr val="FFFFFF"/>
          </a:solidFill>
          <a:ln/>
        </p:spPr>
      </p:sp>
      <p:sp>
        <p:nvSpPr>
          <p:cNvPr id="3614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Vale looks over levered at its current operating income, but since it is a mining company and its normalized income is higher, I think it is less worrisome.</a:t>
            </a:r>
          </a:p>
        </p:txBody>
      </p:sp>
    </p:spTree>
    <p:extLst>
      <p:ext uri="{BB962C8B-B14F-4D97-AF65-F5344CB8AC3E}">
        <p14:creationId xmlns:p14="http://schemas.microsoft.com/office/powerpoint/2010/main" val="204621027"/>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Slide Image Placeholder 1"/>
          <p:cNvSpPr>
            <a:spLocks noGrp="1" noRot="1" noChangeAspect="1"/>
          </p:cNvSpPr>
          <p:nvPr>
            <p:ph type="sldImg"/>
          </p:nvPr>
        </p:nvSpPr>
        <p:spPr>
          <a:xfrm>
            <a:off x="1150938" y="692150"/>
            <a:ext cx="4556125" cy="3416300"/>
          </a:xfrm>
          <a:ln/>
        </p:spPr>
      </p:sp>
      <p:sp>
        <p:nvSpPr>
          <p:cNvPr id="3635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May be a high flyer in terms of market cap, but cannot afford much debt, since its operating income is low, relative to its market value.</a:t>
            </a:r>
          </a:p>
        </p:txBody>
      </p:sp>
    </p:spTree>
    <p:extLst>
      <p:ext uri="{BB962C8B-B14F-4D97-AF65-F5344CB8AC3E}">
        <p14:creationId xmlns:p14="http://schemas.microsoft.com/office/powerpoint/2010/main" val="944281942"/>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69" name="Rectangle 2"/>
          <p:cNvSpPr>
            <a:spLocks noGrp="1" noRot="1" noChangeAspect="1" noChangeArrowheads="1"/>
          </p:cNvSpPr>
          <p:nvPr>
            <p:ph type="sldImg"/>
          </p:nvPr>
        </p:nvSpPr>
        <p:spPr>
          <a:xfrm>
            <a:off x="1150938" y="692150"/>
            <a:ext cx="4556125" cy="3416300"/>
          </a:xfrm>
          <a:solidFill>
            <a:srgbClr val="FFFFFF"/>
          </a:solidFill>
          <a:ln/>
        </p:spPr>
      </p:sp>
      <p:sp>
        <p:nvSpPr>
          <p:cNvPr id="3655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optimal debt ratio for the private firm is 30% but the cost of capital is flat between 10% and 30%. The firm value is maximized at that point. </a:t>
            </a:r>
          </a:p>
          <a:p>
            <a:r>
              <a:rPr lang="en-US" altLang="en-US">
                <a:latin typeface="Times" charset="0"/>
                <a:ea typeface="ＭＳ Ｐゴシック" charset="-128"/>
              </a:rPr>
              <a:t>To the extent that private business owners view default risk more seriously than stockholders in a publicly traded firm, they will probably be more cautious about moving to the optimal.</a:t>
            </a:r>
          </a:p>
          <a:p>
            <a:r>
              <a:rPr lang="en-US" altLang="en-US">
                <a:latin typeface="Times" charset="0"/>
                <a:ea typeface="ＭＳ Ｐゴシック" charset="-128"/>
              </a:rPr>
              <a:t>We can extend the argument to closely held publicly traded firms. We would expect these firms to have lower debt ratios than publicly traded firms with diverse stockholdings.</a:t>
            </a:r>
          </a:p>
        </p:txBody>
      </p:sp>
    </p:spTree>
    <p:extLst>
      <p:ext uri="{BB962C8B-B14F-4D97-AF65-F5344CB8AC3E}">
        <p14:creationId xmlns:p14="http://schemas.microsoft.com/office/powerpoint/2010/main" val="642447864"/>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Slide Image Placeholder 1"/>
          <p:cNvSpPr>
            <a:spLocks noGrp="1" noRot="1" noChangeAspect="1"/>
          </p:cNvSpPr>
          <p:nvPr>
            <p:ph type="sldImg"/>
          </p:nvPr>
        </p:nvSpPr>
        <p:spPr>
          <a:xfrm>
            <a:off x="1150938" y="692150"/>
            <a:ext cx="4556125" cy="3416300"/>
          </a:xfrm>
          <a:ln/>
        </p:spPr>
      </p:sp>
      <p:sp>
        <p:nvSpPr>
          <p:cNvPr id="3676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regulatory capital ratios increase, banks will have to raise more equity to grow.</a:t>
            </a:r>
          </a:p>
          <a:p>
            <a:r>
              <a:rPr lang="en-US" altLang="en-US">
                <a:latin typeface="Times" charset="0"/>
                <a:ea typeface="ＭＳ Ｐゴシック" charset="-128"/>
              </a:rPr>
              <a:t>Conservative banks will raise more equity than aggressive banks.</a:t>
            </a:r>
          </a:p>
          <a:p>
            <a:r>
              <a:rPr lang="en-US" altLang="en-US">
                <a:latin typeface="Times" charset="0"/>
                <a:ea typeface="ＭＳ Ｐゴシック" charset="-128"/>
              </a:rPr>
              <a:t>Assessing the financing mix for a bank or financial service firm boils down to equity. In effect, the firm can have too little or too much book equity, and that judgment is made based upon capital ratios (actual versus required). Unlike non-financial service firms, where debt can be reduced or increased to change the ratio, financial service firms generally have much less flexibility.</a:t>
            </a:r>
          </a:p>
          <a:p>
            <a:r>
              <a:rPr lang="en-US" altLang="en-US">
                <a:latin typeface="Times" charset="0"/>
                <a:ea typeface="ＭＳ Ｐゴシック" charset="-128"/>
              </a:rPr>
              <a:t>So, what can cause book equity to vary across time? Retained earnings obviously. Profits will increase book equity and losses will reduce them. Any dividends paid reduce book equity. For banks, loan losses can reduce book equity dramatically. In other words, a bank can go from being comfortably over funded to significantly under funded overnight.</a:t>
            </a:r>
          </a:p>
          <a:p>
            <a:r>
              <a:rPr lang="en-US" altLang="en-US">
                <a:latin typeface="Times" charset="0"/>
                <a:ea typeface="ＭＳ Ｐゴシック" charset="-128"/>
              </a:rPr>
              <a:t>The one issue in this approach is that it is framed by regulatory defintiions.of equity. Thus, preferred stock is usually counted as equity. After the crisis of 2008, there was a debate about whether wartrants should be counted in book equity.</a:t>
            </a:r>
          </a:p>
          <a:p>
            <a:endParaRPr lang="en-US" altLang="en-US">
              <a:latin typeface="Times" charset="0"/>
              <a:ea typeface="ＭＳ Ｐゴシック" charset="-128"/>
            </a:endParaRPr>
          </a:p>
        </p:txBody>
      </p:sp>
    </p:spTree>
    <p:extLst>
      <p:ext uri="{BB962C8B-B14F-4D97-AF65-F5344CB8AC3E}">
        <p14:creationId xmlns:p14="http://schemas.microsoft.com/office/powerpoint/2010/main" val="73473132"/>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Slide Image Placeholder 1"/>
          <p:cNvSpPr>
            <a:spLocks noGrp="1" noRot="1" noChangeAspect="1"/>
          </p:cNvSpPr>
          <p:nvPr>
            <p:ph type="sldImg"/>
          </p:nvPr>
        </p:nvSpPr>
        <p:spPr>
          <a:xfrm>
            <a:off x="1150938" y="692150"/>
            <a:ext cx="4556125" cy="3416300"/>
          </a:xfrm>
          <a:ln/>
        </p:spPr>
      </p:sp>
      <p:sp>
        <p:nvSpPr>
          <p:cNvPr id="3696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with zero taxes, the optimal debt ratio goes to zero. Intuitively, if the costs of borrowing (higher bankruptcy cost, agency costs) and the primary benefit disappears, there will always by a net cost to borrowing.</a:t>
            </a:r>
          </a:p>
          <a:p>
            <a:endParaRPr lang="en-US" altLang="en-US">
              <a:latin typeface="Times" charset="0"/>
              <a:ea typeface="ＭＳ Ｐゴシック" charset="-128"/>
            </a:endParaRPr>
          </a:p>
          <a:p>
            <a:r>
              <a:rPr lang="en-US" altLang="en-US" i="1">
                <a:latin typeface="Times" charset="0"/>
                <a:ea typeface="ＭＳ Ｐゴシック" charset="-128"/>
              </a:rPr>
              <a:t>If debt is cheaper than equity on a pre-tax basis (and it generally is), why do we not gain by borrowing?</a:t>
            </a:r>
          </a:p>
          <a:p>
            <a:r>
              <a:rPr lang="en-US" altLang="en-US">
                <a:latin typeface="Times" charset="0"/>
                <a:ea typeface="ＭＳ Ｐゴシック" charset="-128"/>
              </a:rPr>
              <a:t>Because the additional debt makes both debt and equity more expensive. (Ratings drop and betas increase…)</a:t>
            </a:r>
          </a:p>
        </p:txBody>
      </p:sp>
    </p:spTree>
    <p:extLst>
      <p:ext uri="{BB962C8B-B14F-4D97-AF65-F5344CB8AC3E}">
        <p14:creationId xmlns:p14="http://schemas.microsoft.com/office/powerpoint/2010/main" val="59832499"/>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Slide Image Placeholder 1"/>
          <p:cNvSpPr>
            <a:spLocks noGrp="1" noRot="1" noChangeAspect="1"/>
          </p:cNvSpPr>
          <p:nvPr>
            <p:ph type="sldImg"/>
          </p:nvPr>
        </p:nvSpPr>
        <p:spPr>
          <a:xfrm>
            <a:off x="1150938" y="692150"/>
            <a:ext cx="4556125" cy="3416300"/>
          </a:xfrm>
          <a:ln/>
        </p:spPr>
      </p:sp>
      <p:sp>
        <p:nvSpPr>
          <p:cNvPr id="3717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answer to the puzzle of why growth firms, even extremely profitable ones in the high growth space, tend to have low optimal debt ratios. While they may generate huge dollar profits, their market values are very high, relative to their income.</a:t>
            </a:r>
          </a:p>
        </p:txBody>
      </p:sp>
    </p:spTree>
    <p:extLst>
      <p:ext uri="{BB962C8B-B14F-4D97-AF65-F5344CB8AC3E}">
        <p14:creationId xmlns:p14="http://schemas.microsoft.com/office/powerpoint/2010/main" val="582463897"/>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Slide Image Placeholder 1"/>
          <p:cNvSpPr>
            <a:spLocks noGrp="1" noRot="1" noChangeAspect="1"/>
          </p:cNvSpPr>
          <p:nvPr>
            <p:ph type="sldImg"/>
          </p:nvPr>
        </p:nvSpPr>
        <p:spPr>
          <a:xfrm>
            <a:off x="1150938" y="692150"/>
            <a:ext cx="4556125" cy="3416300"/>
          </a:xfrm>
          <a:ln/>
        </p:spPr>
      </p:sp>
      <p:sp>
        <p:nvSpPr>
          <p:cNvPr id="373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risky firm can be very profitable in a good year. However, it should be cautious about borrowing on the basis of that income, since earnings can drop quickly. </a:t>
            </a:r>
          </a:p>
        </p:txBody>
      </p:sp>
    </p:spTree>
    <p:extLst>
      <p:ext uri="{BB962C8B-B14F-4D97-AF65-F5344CB8AC3E}">
        <p14:creationId xmlns:p14="http://schemas.microsoft.com/office/powerpoint/2010/main" val="1240253853"/>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Slide Image Placeholder 1"/>
          <p:cNvSpPr>
            <a:spLocks noGrp="1" noRot="1" noChangeAspect="1"/>
          </p:cNvSpPr>
          <p:nvPr>
            <p:ph type="sldImg"/>
          </p:nvPr>
        </p:nvSpPr>
        <p:spPr>
          <a:xfrm>
            <a:off x="1150938" y="692150"/>
            <a:ext cx="4556125" cy="3416300"/>
          </a:xfrm>
          <a:ln/>
        </p:spPr>
      </p:sp>
      <p:sp>
        <p:nvSpPr>
          <p:cNvPr id="3758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cost of equity is determined by the equity risk premium and the cost of debt by the default spread. When ERP rise (fall) relative to default spreads, firms will borrow more (less). </a:t>
            </a:r>
          </a:p>
          <a:p>
            <a:r>
              <a:rPr lang="en-US" altLang="en-US">
                <a:latin typeface="Times" charset="0"/>
                <a:ea typeface="ＭＳ Ｐゴシック" charset="-128"/>
              </a:rPr>
              <a:t>This graph has the implied equity risk premium and the default spread on a Baa rated bond going back to 1960. While they generally move together, there have been periods of disconnect between the two.</a:t>
            </a:r>
          </a:p>
          <a:p>
            <a:r>
              <a:rPr lang="en-US" altLang="en-US">
                <a:latin typeface="Times" charset="0"/>
                <a:ea typeface="ＭＳ Ｐゴシック" charset="-128"/>
              </a:rPr>
              <a:t>In the late 1990s, equity risk premiums dropped relative to default spreads: Firms should have shifted to equity from debt and optimal debt ratios should have decreased.</a:t>
            </a:r>
          </a:p>
          <a:p>
            <a:r>
              <a:rPr lang="en-US" altLang="en-US">
                <a:latin typeface="Times" charset="0"/>
                <a:ea typeface="ＭＳ Ｐゴシック" charset="-128"/>
              </a:rPr>
              <a:t>Between 2004 and 2007, default spreads dropped while equity risk premiums remained unchanged. It was a golden age for leveraged transactions.</a:t>
            </a:r>
          </a:p>
          <a:p>
            <a:r>
              <a:rPr lang="en-US" altLang="en-US">
                <a:latin typeface="Times" charset="0"/>
                <a:ea typeface="ＭＳ Ｐゴシック" charset="-128"/>
              </a:rPr>
              <a:t>In 2008, risk premia climbed across the board but default spreads increased at a far faster pace than equity risk premium. On a relative basis, debt became more expensive relative to equity.</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70229589"/>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Rectangle 2"/>
          <p:cNvSpPr>
            <a:spLocks noGrp="1" noRot="1" noChangeAspect="1" noChangeArrowheads="1"/>
          </p:cNvSpPr>
          <p:nvPr>
            <p:ph type="sldImg"/>
          </p:nvPr>
        </p:nvSpPr>
        <p:spPr>
          <a:xfrm>
            <a:off x="1150938" y="692150"/>
            <a:ext cx="4556125" cy="3416300"/>
          </a:xfrm>
          <a:solidFill>
            <a:srgbClr val="FFFFFF"/>
          </a:solidFill>
          <a:ln/>
        </p:spPr>
      </p:sp>
      <p:sp>
        <p:nvSpPr>
          <p:cNvPr id="377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best way to see how capital structure is determined by fundamentals is to try it for a real firm and see how the optimal changes as you change the inputs.</a:t>
            </a:r>
          </a:p>
        </p:txBody>
      </p:sp>
    </p:spTree>
    <p:extLst>
      <p:ext uri="{BB962C8B-B14F-4D97-AF65-F5344CB8AC3E}">
        <p14:creationId xmlns:p14="http://schemas.microsoft.com/office/powerpoint/2010/main" val="1201859941"/>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5" name="Rectangle 2"/>
          <p:cNvSpPr>
            <a:spLocks noGrp="1" noRot="1" noChangeAspect="1" noChangeArrowheads="1"/>
          </p:cNvSpPr>
          <p:nvPr>
            <p:ph type="sldImg"/>
          </p:nvPr>
        </p:nvSpPr>
        <p:spPr>
          <a:xfrm>
            <a:off x="1150938" y="692150"/>
            <a:ext cx="4556125" cy="3416300"/>
          </a:xfrm>
          <a:solidFill>
            <a:srgbClr val="FFFFFF"/>
          </a:solidFill>
          <a:ln/>
        </p:spPr>
      </p:sp>
      <p:sp>
        <p:nvSpPr>
          <p:cNvPr id="3799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firms pick their debt ratios by looking at industry averages. By staying close to the average, managers get cover in case they make mistakes - everyone else has made the same mistake. </a:t>
            </a:r>
          </a:p>
          <a:p>
            <a:r>
              <a:rPr lang="en-US" altLang="en-US">
                <a:latin typeface="Times" charset="0"/>
                <a:ea typeface="ＭＳ Ｐゴシック" charset="-128"/>
              </a:rPr>
              <a:t>Managers also try to stay close to the industry average, because ratings agencies and equity research analysts look at these averages.</a:t>
            </a:r>
          </a:p>
        </p:txBody>
      </p:sp>
    </p:spTree>
    <p:extLst>
      <p:ext uri="{BB962C8B-B14F-4D97-AF65-F5344CB8AC3E}">
        <p14:creationId xmlns:p14="http://schemas.microsoft.com/office/powerpoint/2010/main" val="428844705"/>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3" name="Rectangle 2"/>
          <p:cNvSpPr>
            <a:spLocks noGrp="1" noRot="1" noChangeAspect="1" noChangeArrowheads="1"/>
          </p:cNvSpPr>
          <p:nvPr>
            <p:ph type="sldImg"/>
          </p:nvPr>
        </p:nvSpPr>
        <p:spPr>
          <a:xfrm>
            <a:off x="1150938" y="692150"/>
            <a:ext cx="4556125" cy="3416300"/>
          </a:xfrm>
          <a:solidFill>
            <a:srgbClr val="FFFFFF"/>
          </a:solidFill>
          <a:ln/>
        </p:spPr>
      </p:sp>
      <p:sp>
        <p:nvSpPr>
          <p:cNvPr id="3819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Based on this comparison, Disney is operating at a debt ratio lower than those of other firms in the industry in both market and book value terms, whereas Aracruz and Tata Chemicals have debt ratios much higher than the averages for their sector.</a:t>
            </a:r>
          </a:p>
          <a:p>
            <a:r>
              <a:rPr lang="en-US" altLang="en-US">
                <a:latin typeface="Times" charset="0"/>
                <a:ea typeface="ＭＳ Ｐゴシック" charset="-128"/>
              </a:rPr>
              <a:t>The underlying assumptions in this comparison are that firms within the same industry are </a:t>
            </a:r>
            <a:r>
              <a:rPr lang="en-US" altLang="en-US" b="1">
                <a:latin typeface="Times" charset="0"/>
                <a:ea typeface="ＭＳ Ｐゴシック" charset="-128"/>
              </a:rPr>
              <a:t>comparable</a:t>
            </a:r>
            <a:r>
              <a:rPr lang="en-US" altLang="en-US">
                <a:latin typeface="Times" charset="0"/>
                <a:ea typeface="ＭＳ Ｐゴシック" charset="-128"/>
              </a:rPr>
              <a:t> and that, on average, these firms are operating at or close to their optimal. Both assumptions can be questioned, however. Firms within the same industry can have different product mixes, different amounts of operating risk, different tax rates, and different project returns. In fact, most do. </a:t>
            </a:r>
          </a:p>
        </p:txBody>
      </p:sp>
    </p:spTree>
    <p:extLst>
      <p:ext uri="{BB962C8B-B14F-4D97-AF65-F5344CB8AC3E}">
        <p14:creationId xmlns:p14="http://schemas.microsoft.com/office/powerpoint/2010/main" val="637837603"/>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Slide Image Placeholder 1"/>
          <p:cNvSpPr>
            <a:spLocks noGrp="1" noRot="1" noChangeAspect="1"/>
          </p:cNvSpPr>
          <p:nvPr>
            <p:ph type="sldImg"/>
          </p:nvPr>
        </p:nvSpPr>
        <p:spPr>
          <a:xfrm>
            <a:off x="1150938" y="692150"/>
            <a:ext cx="4556125" cy="3416300"/>
          </a:xfrm>
          <a:ln/>
        </p:spPr>
      </p:sp>
      <p:sp>
        <p:nvSpPr>
          <p:cNvPr id="3840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a firm is under or over levered, the natural reaction of the analyst looking at the numbers is that the firm should fix the problem instantaneously. However, there is a cost to abrupt shifts in capital structures:</a:t>
            </a:r>
          </a:p>
          <a:p>
            <a:pPr>
              <a:buFontTx/>
              <a:buAutoNum type="alphaLcPeriod"/>
            </a:pPr>
            <a:r>
              <a:rPr lang="en-US" altLang="en-US">
                <a:latin typeface="Times" charset="0"/>
                <a:ea typeface="ＭＳ Ｐゴシック" charset="-128"/>
              </a:rPr>
              <a:t>You could be wrong in your assessment of the optimal: In other words, you may have misestimated the optimal, in which case the firm may have to back track, if it has followed your recommendations. That is expensive to do (and sometimes fatal).</a:t>
            </a:r>
          </a:p>
          <a:p>
            <a:pPr>
              <a:buFontTx/>
              <a:buAutoNum type="alphaLcPeriod"/>
            </a:pPr>
            <a:r>
              <a:rPr lang="en-US" altLang="en-US">
                <a:latin typeface="Times" charset="0"/>
                <a:ea typeface="ＭＳ Ｐゴシック" charset="-128"/>
              </a:rPr>
              <a:t>Macro variables may shift: If there is a shift in the macro environment (interest rates and risk premiums could change), your recommendations can be wrong in hindisight</a:t>
            </a:r>
          </a:p>
          <a:p>
            <a:pPr>
              <a:buFontTx/>
              <a:buAutoNum type="alphaLcPeriod"/>
            </a:pPr>
            <a:r>
              <a:rPr lang="en-US" altLang="en-US">
                <a:latin typeface="Times" charset="0"/>
                <a:ea typeface="ＭＳ Ｐゴシック" charset="-128"/>
              </a:rPr>
              <a:t>Adjustment costs: Changes in capital structure can change the way a company is managed and decision makers may not be ready to make the shift. Managers at highly levered firms have to make decisions differently (and perhaps focus on different decision rules) than managers at lightly levered firms. Increasing the debt ratio for a firm overnight can create adjustment problems for these managers.</a:t>
            </a:r>
          </a:p>
        </p:txBody>
      </p:sp>
    </p:spTree>
    <p:extLst>
      <p:ext uri="{BB962C8B-B14F-4D97-AF65-F5344CB8AC3E}">
        <p14:creationId xmlns:p14="http://schemas.microsoft.com/office/powerpoint/2010/main" val="2045711444"/>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49" name="Rectangle 2"/>
          <p:cNvSpPr>
            <a:spLocks noGrp="1" noRot="1" noChangeAspect="1" noChangeArrowheads="1"/>
          </p:cNvSpPr>
          <p:nvPr>
            <p:ph type="sldImg"/>
          </p:nvPr>
        </p:nvSpPr>
        <p:spPr>
          <a:xfrm>
            <a:off x="1150938" y="692150"/>
            <a:ext cx="4556125" cy="3416300"/>
          </a:xfrm>
          <a:solidFill>
            <a:srgbClr val="FFFFFF"/>
          </a:solidFill>
          <a:ln/>
        </p:spPr>
      </p:sp>
      <p:sp>
        <p:nvSpPr>
          <p:cNvPr id="3860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Studies that have looked at the likelihood of a firm being taken over (in a hostile takeover) have concluded that</a:t>
            </a:r>
          </a:p>
          <a:p>
            <a:pPr lvl="1"/>
            <a:r>
              <a:rPr lang="en-US" altLang="en-US" u="sng">
                <a:latin typeface="Times" charset="0"/>
                <a:ea typeface="ＭＳ Ｐゴシック" charset="-128"/>
              </a:rPr>
              <a:t>Small firms</a:t>
            </a:r>
            <a:r>
              <a:rPr lang="en-US" altLang="en-US">
                <a:latin typeface="Times" charset="0"/>
                <a:ea typeface="ＭＳ Ｐゴシック" charset="-128"/>
              </a:rPr>
              <a:t> are more likely to be taken over than larger firms</a:t>
            </a:r>
          </a:p>
          <a:p>
            <a:pPr lvl="1"/>
            <a:r>
              <a:rPr lang="en-US" altLang="en-US" u="sng">
                <a:latin typeface="Times" charset="0"/>
                <a:ea typeface="ＭＳ Ｐゴシック" charset="-128"/>
              </a:rPr>
              <a:t>Closely held firms</a:t>
            </a:r>
            <a:r>
              <a:rPr lang="en-US" altLang="en-US">
                <a:latin typeface="Times" charset="0"/>
                <a:ea typeface="ＭＳ Ｐゴシック" charset="-128"/>
              </a:rPr>
              <a:t> are less likely to be taken over than widely held firms</a:t>
            </a:r>
          </a:p>
          <a:p>
            <a:pPr lvl="1"/>
            <a:r>
              <a:rPr lang="en-US" altLang="en-US">
                <a:latin typeface="Times" charset="0"/>
                <a:ea typeface="ＭＳ Ｐゴシック" charset="-128"/>
              </a:rPr>
              <a:t>Firms with </a:t>
            </a:r>
            <a:r>
              <a:rPr lang="en-US" altLang="en-US" u="sng">
                <a:latin typeface="Times" charset="0"/>
                <a:ea typeface="ＭＳ Ｐゴシック" charset="-128"/>
              </a:rPr>
              <a:t>anti-takeover restrictions</a:t>
            </a:r>
            <a:r>
              <a:rPr lang="en-US" altLang="en-US">
                <a:latin typeface="Times" charset="0"/>
                <a:ea typeface="ＭＳ Ｐゴシック" charset="-128"/>
              </a:rPr>
              <a:t> in the corporate charter (or from the state) are less likely to be taken over than firms without these restrictions</a:t>
            </a:r>
          </a:p>
          <a:p>
            <a:pPr lvl="1"/>
            <a:r>
              <a:rPr lang="en-US" altLang="en-US">
                <a:latin typeface="Times" charset="0"/>
                <a:ea typeface="ＭＳ Ｐゴシック" charset="-128"/>
              </a:rPr>
              <a:t>Firms which have </a:t>
            </a:r>
            <a:r>
              <a:rPr lang="en-US" altLang="en-US" u="sng">
                <a:latin typeface="Times" charset="0"/>
                <a:ea typeface="ＭＳ Ｐゴシック" charset="-128"/>
              </a:rPr>
              <a:t>done well</a:t>
            </a:r>
            <a:r>
              <a:rPr lang="en-US" altLang="en-US">
                <a:latin typeface="Times" charset="0"/>
                <a:ea typeface="ＭＳ Ｐゴシック" charset="-128"/>
              </a:rPr>
              <a:t> for their stockholders (positive Jensen</a:t>
            </a:r>
            <a:r>
              <a:rPr lang="ja-JP" altLang="en-US">
                <a:latin typeface="Times" charset="0"/>
                <a:ea typeface="ＭＳ Ｐゴシック" charset="-128"/>
              </a:rPr>
              <a:t>’</a:t>
            </a:r>
            <a:r>
              <a:rPr lang="en-US" altLang="ja-JP">
                <a:latin typeface="Times" charset="0"/>
                <a:ea typeface="ＭＳ Ｐゴシック" charset="-128"/>
              </a:rPr>
              <a:t>s alpha, Positive EVA) are less  likely to be taken over than firms which have done badly.</a:t>
            </a:r>
          </a:p>
          <a:p>
            <a:r>
              <a:rPr lang="en-US" altLang="en-US">
                <a:latin typeface="Times" charset="0"/>
                <a:ea typeface="ＭＳ Ｐゴシック" charset="-128"/>
              </a:rPr>
              <a:t>Whether a firm is under bankruptcy threat can be assessed by looking at its rating. If its rating is BB or less, you can argue that the bankruptcy threat is real.</a:t>
            </a:r>
          </a:p>
          <a:p>
            <a:r>
              <a:rPr lang="en-US" altLang="en-US">
                <a:latin typeface="Times" charset="0"/>
                <a:ea typeface="ＭＳ Ｐゴシック" charset="-128"/>
              </a:rPr>
              <a:t>Looking at historical ROE or ROC, relative to the cost of equity and capital, does assume that the future will look like the past.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59050838"/>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7" name="Rectangle 2"/>
          <p:cNvSpPr>
            <a:spLocks noGrp="1" noRot="1" noChangeAspect="1" noChangeArrowheads="1"/>
          </p:cNvSpPr>
          <p:nvPr>
            <p:ph type="sldImg"/>
          </p:nvPr>
        </p:nvSpPr>
        <p:spPr>
          <a:xfrm>
            <a:off x="1150938" y="692150"/>
            <a:ext cx="4556125" cy="3416300"/>
          </a:xfrm>
          <a:solidFill>
            <a:srgbClr val="FFFFFF"/>
          </a:solidFill>
          <a:ln/>
        </p:spPr>
      </p:sp>
      <p:sp>
        <p:nvSpPr>
          <p:cNvPr id="388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analysis for Disney in 2009.</a:t>
            </a:r>
          </a:p>
          <a:p>
            <a:r>
              <a:rPr lang="en-US" altLang="en-US">
                <a:latin typeface="Times" charset="0"/>
                <a:ea typeface="ＭＳ Ｐゴシック" charset="-128"/>
              </a:rPr>
              <a:t>I am assuming that future projects will be more successful than current projects..</a:t>
            </a:r>
          </a:p>
          <a:p>
            <a:endParaRPr lang="en-US" altLang="en-US">
              <a:latin typeface="Times" charset="0"/>
              <a:ea typeface="ＭＳ Ｐゴシック" charset="-128"/>
            </a:endParaRPr>
          </a:p>
          <a:p>
            <a:r>
              <a:rPr lang="en-US" altLang="en-US">
                <a:latin typeface="Times" charset="0"/>
                <a:ea typeface="ＭＳ Ｐゴシック" charset="-128"/>
              </a:rPr>
              <a:t>Over time, our assessments have changed:</a:t>
            </a:r>
          </a:p>
          <a:p>
            <a:r>
              <a:rPr lang="en-US" altLang="en-US">
                <a:latin typeface="Times" charset="0"/>
                <a:ea typeface="ＭＳ Ｐゴシック" charset="-128"/>
              </a:rPr>
              <a:t>In 2003, we would have pushed for higher dividends (since Disney was earning terrible returns on capital and we did not trust management)</a:t>
            </a:r>
          </a:p>
          <a:p>
            <a:r>
              <a:rPr lang="en-US" altLang="en-US">
                <a:latin typeface="Times" charset="0"/>
                <a:ea typeface="ＭＳ Ｐゴシック" charset="-128"/>
              </a:rPr>
              <a:t>In 2000, Disney would have been a takeover target (because its market cap had dropped and its performance was awful on both accounting and stock price returns)</a:t>
            </a:r>
          </a:p>
          <a:p>
            <a:r>
              <a:rPr lang="en-US" altLang="en-US">
                <a:latin typeface="Times" charset="0"/>
                <a:ea typeface="ＭＳ Ｐゴシック" charset="-128"/>
              </a:rPr>
              <a:t>In 1997, Disney would not have been a takeover target (high market cap, good performance) and its excess debt capacity would have been directed to good investments.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122967930"/>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5" name="Rectangle 2"/>
          <p:cNvSpPr>
            <a:spLocks noGrp="1" noRot="1" noChangeAspect="1" noChangeArrowheads="1"/>
          </p:cNvSpPr>
          <p:nvPr>
            <p:ph type="sldImg"/>
          </p:nvPr>
        </p:nvSpPr>
        <p:spPr>
          <a:xfrm>
            <a:off x="1150938" y="692150"/>
            <a:ext cx="4556125" cy="3416300"/>
          </a:xfrm>
          <a:solidFill>
            <a:srgbClr val="FFFFFF"/>
          </a:solidFill>
          <a:ln/>
        </p:spPr>
      </p:sp>
      <p:sp>
        <p:nvSpPr>
          <p:cNvPr id="39014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Map out your firm</a:t>
            </a:r>
            <a:r>
              <a:rPr lang="ja-JP" altLang="en-US">
                <a:latin typeface="Times" charset="0"/>
                <a:ea typeface="ＭＳ Ｐゴシック" charset="-128"/>
              </a:rPr>
              <a:t>’</a:t>
            </a:r>
            <a:r>
              <a:rPr lang="en-US" altLang="ja-JP">
                <a:latin typeface="Times" charset="0"/>
                <a:ea typeface="ＭＳ Ｐゴシック" charset="-128"/>
              </a:rPr>
              <a:t>s path to the optimal debt ratio depending upon</a:t>
            </a:r>
          </a:p>
          <a:p>
            <a:pPr marL="228600" indent="-228600">
              <a:buFontTx/>
              <a:buAutoNum type="arabicPeriod"/>
            </a:pPr>
            <a:r>
              <a:rPr lang="en-US" altLang="en-US">
                <a:latin typeface="Times" charset="0"/>
                <a:ea typeface="ＭＳ Ｐゴシック" charset="-128"/>
              </a:rPr>
              <a:t>Urgency: If your is a likely target for an acquisition or bankruptcy, go for an immediate change. If not, go for a gradual change.</a:t>
            </a:r>
          </a:p>
          <a:p>
            <a:pPr marL="228600" indent="-228600">
              <a:buFontTx/>
              <a:buAutoNum type="arabicPeriod"/>
            </a:pPr>
            <a:r>
              <a:rPr lang="en-US" altLang="en-US">
                <a:latin typeface="Times" charset="0"/>
                <a:ea typeface="ＭＳ Ｐゴシック" charset="-128"/>
              </a:rPr>
              <a:t>If your stock price performance has been poor (Jensen</a:t>
            </a:r>
            <a:r>
              <a:rPr lang="ja-JP" altLang="en-US">
                <a:latin typeface="Times" charset="0"/>
                <a:ea typeface="ＭＳ Ｐゴシック" charset="-128"/>
              </a:rPr>
              <a:t>’</a:t>
            </a:r>
            <a:r>
              <a:rPr lang="en-US" altLang="ja-JP">
                <a:latin typeface="Times" charset="0"/>
                <a:ea typeface="ＭＳ Ｐゴシック" charset="-128"/>
              </a:rPr>
              <a:t>s alpha &lt; 0) and your project choice has yielded negative excess returns (EVA &lt;0) , go for recapitalization (paying off debt or buying back equity). If you have good projects, go for good investments.</a:t>
            </a:r>
            <a:endParaRPr lang="en-US" altLang="en-US">
              <a:latin typeface="Times" charset="0"/>
              <a:ea typeface="ＭＳ Ｐゴシック" charset="-128"/>
            </a:endParaRPr>
          </a:p>
        </p:txBody>
      </p:sp>
    </p:spTree>
    <p:extLst>
      <p:ext uri="{BB962C8B-B14F-4D97-AF65-F5344CB8AC3E}">
        <p14:creationId xmlns:p14="http://schemas.microsoft.com/office/powerpoint/2010/main" val="1635709674"/>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3" name="Rectangle 2"/>
          <p:cNvSpPr>
            <a:spLocks noGrp="1" noRot="1" noChangeAspect="1" noChangeArrowheads="1"/>
          </p:cNvSpPr>
          <p:nvPr>
            <p:ph type="sldImg"/>
          </p:nvPr>
        </p:nvSpPr>
        <p:spPr>
          <a:xfrm>
            <a:off x="1150938" y="692150"/>
            <a:ext cx="4556125" cy="3416300"/>
          </a:xfrm>
          <a:solidFill>
            <a:srgbClr val="FFFFFF"/>
          </a:solidFill>
          <a:ln/>
        </p:spPr>
      </p:sp>
      <p:sp>
        <p:nvSpPr>
          <p:cNvPr id="392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Your objective is issue securities that bring you all of the tax benefits of debt while providing you with the flexibility of equity. It is not the reduction in risk but the increase in debt capacity that generates the value. A firm that does not use this debt capacity will not gain from matching debt to assets in the first place.</a:t>
            </a:r>
          </a:p>
        </p:txBody>
      </p:sp>
    </p:spTree>
    <p:extLst>
      <p:ext uri="{BB962C8B-B14F-4D97-AF65-F5344CB8AC3E}">
        <p14:creationId xmlns:p14="http://schemas.microsoft.com/office/powerpoint/2010/main" val="1434325671"/>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1" name="Rectangle 2"/>
          <p:cNvSpPr>
            <a:spLocks noGrp="1" noRot="1" noChangeAspect="1" noChangeArrowheads="1"/>
          </p:cNvSpPr>
          <p:nvPr>
            <p:ph type="sldImg"/>
          </p:nvPr>
        </p:nvSpPr>
        <p:spPr>
          <a:xfrm>
            <a:off x="1150938" y="692150"/>
            <a:ext cx="4556125" cy="3416300"/>
          </a:xfrm>
          <a:solidFill>
            <a:srgbClr val="FFFFFF"/>
          </a:solidFill>
          <a:ln/>
        </p:spPr>
      </p:sp>
      <p:sp>
        <p:nvSpPr>
          <p:cNvPr id="3942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ample scope for creativity in trying to design the perfect bond. The idea is to design debt that looks and acts like equity, in terms of the cash flows.</a:t>
            </a:r>
          </a:p>
          <a:p>
            <a:r>
              <a:rPr lang="en-US" altLang="en-US">
                <a:latin typeface="Times" charset="0"/>
                <a:ea typeface="ＭＳ Ｐゴシック" charset="-128"/>
              </a:rPr>
              <a:t>Consider each aspect;</a:t>
            </a:r>
          </a:p>
          <a:p>
            <a:endParaRPr lang="en-US" altLang="en-US">
              <a:latin typeface="Times" charset="0"/>
              <a:ea typeface="ＭＳ Ｐゴシック" charset="-128"/>
            </a:endParaRPr>
          </a:p>
          <a:p>
            <a:r>
              <a:rPr lang="en-US" altLang="en-US">
                <a:latin typeface="Times" charset="0"/>
                <a:ea typeface="ＭＳ Ｐゴシック" charset="-128"/>
              </a:rPr>
              <a:t>Duration: Companies with long term projects (Boeing) should use long term debt. Companies with short term projects (Dell) should use short term debt.</a:t>
            </a:r>
          </a:p>
          <a:p>
            <a:r>
              <a:rPr lang="en-US" altLang="en-US">
                <a:latin typeface="Times" charset="0"/>
                <a:ea typeface="ＭＳ Ｐゴシック" charset="-128"/>
              </a:rPr>
              <a:t>Currency: Companies that get a high proportion of their revenues from non-domestic operations should use more foreign currency debt (especially if the currency mix is stable.</a:t>
            </a:r>
          </a:p>
          <a:p>
            <a:r>
              <a:rPr lang="en-US" altLang="en-US">
                <a:latin typeface="Times" charset="0"/>
                <a:ea typeface="ＭＳ Ｐゴシック" charset="-128"/>
              </a:rPr>
              <a:t>Inflation: Companies with pricing power can pass inflation through into their cash flows. These companies should be much better candidates for floating rate debt (because interest expenses on the debt will rise and fall with inflation).</a:t>
            </a:r>
          </a:p>
          <a:p>
            <a:r>
              <a:rPr lang="en-US" altLang="en-US">
                <a:latin typeface="Times" charset="0"/>
                <a:ea typeface="ＭＳ Ｐゴシック" charset="-128"/>
              </a:rPr>
              <a:t>Growth pattern: Mature companies with level , steady cash flows should be much better candidates for straight debt, whereas growth companies are much better candidates for convertible debt.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207614922"/>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Rectangle 2"/>
          <p:cNvSpPr>
            <a:spLocks noGrp="1" noRot="1" noChangeAspect="1" noChangeArrowheads="1"/>
          </p:cNvSpPr>
          <p:nvPr>
            <p:ph type="sldImg"/>
          </p:nvPr>
        </p:nvSpPr>
        <p:spPr>
          <a:xfrm>
            <a:off x="1150938" y="692150"/>
            <a:ext cx="4556125" cy="3416300"/>
          </a:xfrm>
          <a:solidFill>
            <a:srgbClr val="FFFFFF"/>
          </a:solidFill>
          <a:ln/>
        </p:spPr>
      </p:sp>
      <p:sp>
        <p:nvSpPr>
          <p:cNvPr id="3962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though that all is lost if the tax authorities do not allow you to subtract interest expenses for tax purposes.</a:t>
            </a:r>
          </a:p>
          <a:p>
            <a:endParaRPr lang="en-US" altLang="en-US">
              <a:latin typeface="Times" charset="0"/>
              <a:ea typeface="ＭＳ Ｐゴシック" charset="-128"/>
            </a:endParaRPr>
          </a:p>
          <a:p>
            <a:r>
              <a:rPr lang="en-US" altLang="en-US">
                <a:latin typeface="Times" charset="0"/>
                <a:ea typeface="ＭＳ Ｐゴシック" charset="-128"/>
              </a:rPr>
              <a:t>It is also possible that you could increase your tax benefits by deviating from your perfect bond and issuing bonds in the wrong currency or the wrong maturity.</a:t>
            </a:r>
          </a:p>
        </p:txBody>
      </p:sp>
    </p:spTree>
    <p:extLst>
      <p:ext uri="{BB962C8B-B14F-4D97-AF65-F5344CB8AC3E}">
        <p14:creationId xmlns:p14="http://schemas.microsoft.com/office/powerpoint/2010/main" val="516046257"/>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7" name="Rectangle 2"/>
          <p:cNvSpPr>
            <a:spLocks noGrp="1" noRot="1" noChangeAspect="1" noChangeArrowheads="1"/>
          </p:cNvSpPr>
          <p:nvPr>
            <p:ph type="sldImg"/>
          </p:nvPr>
        </p:nvSpPr>
        <p:spPr>
          <a:xfrm>
            <a:off x="1150938" y="692150"/>
            <a:ext cx="4556125" cy="3416300"/>
          </a:xfrm>
          <a:solidFill>
            <a:srgbClr val="FFFFFF"/>
          </a:solidFill>
          <a:ln/>
        </p:spPr>
      </p:sp>
      <p:sp>
        <p:nvSpPr>
          <p:cNvPr id="3983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tough balancing act to pull off. You have to issue a security that looks like equity to the ratings agency, debt to the equity research analysts and equity again to your regulatory authorities (if you are a financial service firm).</a:t>
            </a:r>
          </a:p>
          <a:p>
            <a:endParaRPr lang="en-US" altLang="en-US">
              <a:latin typeface="Times" charset="0"/>
              <a:ea typeface="ＭＳ Ｐゴシック" charset="-128"/>
            </a:endParaRPr>
          </a:p>
          <a:p>
            <a:r>
              <a:rPr lang="en-US" altLang="en-US">
                <a:latin typeface="Times" charset="0"/>
                <a:ea typeface="ＭＳ Ｐゴシック" charset="-128"/>
              </a:rPr>
              <a:t>While it may seem impossible, trust preferred and several other very profitable innovations (at least to investment bankers) have succeeded in doing this.</a:t>
            </a:r>
          </a:p>
        </p:txBody>
      </p:sp>
    </p:spTree>
    <p:extLst>
      <p:ext uri="{BB962C8B-B14F-4D97-AF65-F5344CB8AC3E}">
        <p14:creationId xmlns:p14="http://schemas.microsoft.com/office/powerpoint/2010/main" val="1650474813"/>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5" name="Rectangle 2"/>
          <p:cNvSpPr>
            <a:spLocks noGrp="1" noRot="1" noChangeAspect="1" noChangeArrowheads="1"/>
          </p:cNvSpPr>
          <p:nvPr>
            <p:ph type="sldImg"/>
          </p:nvPr>
        </p:nvSpPr>
        <p:spPr>
          <a:xfrm>
            <a:off x="1150938" y="692150"/>
            <a:ext cx="4556125" cy="3416300"/>
          </a:xfrm>
          <a:solidFill>
            <a:srgbClr val="FFFFFF"/>
          </a:solidFill>
          <a:ln/>
        </p:spPr>
      </p:sp>
      <p:sp>
        <p:nvSpPr>
          <p:cNvPr id="4003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Ratings agencies have learnt over time, but slowly. As they have learnt, investment banks have come up with new securities that have the same objective.</a:t>
            </a:r>
          </a:p>
          <a:p>
            <a:r>
              <a:rPr lang="en-US" altLang="en-US">
                <a:latin typeface="Times" charset="0"/>
                <a:ea typeface="ＭＳ Ｐゴシック" charset="-128"/>
              </a:rPr>
              <a:t>I would expect under levered firms to gain, and over levered firms to lose by doing this. The latter might fool the ratings agencies but they lose because of the expected default cost that they create for themselves.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483913792"/>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3" name="Rectangle 2"/>
          <p:cNvSpPr>
            <a:spLocks noGrp="1" noRot="1" noChangeAspect="1" noChangeArrowheads="1"/>
          </p:cNvSpPr>
          <p:nvPr>
            <p:ph type="sldImg"/>
          </p:nvPr>
        </p:nvSpPr>
        <p:spPr>
          <a:xfrm>
            <a:off x="1150938" y="692150"/>
            <a:ext cx="4556125" cy="3416300"/>
          </a:xfrm>
          <a:solidFill>
            <a:srgbClr val="FFFFFF"/>
          </a:solidFill>
          <a:ln/>
        </p:spPr>
      </p:sp>
      <p:sp>
        <p:nvSpPr>
          <p:cNvPr id="4024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adding these conditions to debt may make it less attractive to the firm, it may be only way they can borrow.</a:t>
            </a:r>
          </a:p>
        </p:txBody>
      </p:sp>
    </p:spTree>
    <p:extLst>
      <p:ext uri="{BB962C8B-B14F-4D97-AF65-F5344CB8AC3E}">
        <p14:creationId xmlns:p14="http://schemas.microsoft.com/office/powerpoint/2010/main" val="618530955"/>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1" name="Rectangle 2"/>
          <p:cNvSpPr>
            <a:spLocks noGrp="1" noRot="1" noChangeAspect="1" noChangeArrowheads="1"/>
          </p:cNvSpPr>
          <p:nvPr>
            <p:ph type="sldImg"/>
          </p:nvPr>
        </p:nvSpPr>
        <p:spPr>
          <a:xfrm>
            <a:off x="1150938" y="692150"/>
            <a:ext cx="4556125" cy="3416300"/>
          </a:xfrm>
          <a:solidFill>
            <a:srgbClr val="FFFFFF"/>
          </a:solidFill>
          <a:ln/>
        </p:spPr>
      </p:sp>
      <p:sp>
        <p:nvSpPr>
          <p:cNvPr id="4044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you feel that your equity or debt is under valued, you do not want to lock in the under valuation. You should use short-term solutions (bridge financing) until they feel more comfortable with the valuations. Bridge financing includes short term debt and short term warrants.</a:t>
            </a:r>
          </a:p>
        </p:txBody>
      </p:sp>
    </p:spTree>
    <p:extLst>
      <p:ext uri="{BB962C8B-B14F-4D97-AF65-F5344CB8AC3E}">
        <p14:creationId xmlns:p14="http://schemas.microsoft.com/office/powerpoint/2010/main" val="1828909205"/>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Rectangle 2"/>
          <p:cNvSpPr>
            <a:spLocks noGrp="1" noRot="1" noChangeAspect="1" noChangeArrowheads="1"/>
          </p:cNvSpPr>
          <p:nvPr>
            <p:ph type="sldImg"/>
          </p:nvPr>
        </p:nvSpPr>
        <p:spPr>
          <a:xfrm>
            <a:off x="1150938" y="692150"/>
            <a:ext cx="4556125" cy="3416300"/>
          </a:xfrm>
          <a:solidFill>
            <a:srgbClr val="FFFFFF"/>
          </a:solidFill>
          <a:ln/>
        </p:spPr>
      </p:sp>
      <p:sp>
        <p:nvSpPr>
          <p:cNvPr id="4065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plenty of room to be creative in this approach.</a:t>
            </a:r>
          </a:p>
          <a:p>
            <a:r>
              <a:rPr lang="en-US" altLang="en-US">
                <a:latin typeface="Times" charset="0"/>
                <a:ea typeface="ＭＳ Ｐゴシック" charset="-128"/>
              </a:rPr>
              <a:t>Look at firms which operate in each of these businesses and see what financing they use. That might be useful in designing the right kind of debt.</a:t>
            </a:r>
          </a:p>
        </p:txBody>
      </p:sp>
    </p:spTree>
    <p:extLst>
      <p:ext uri="{BB962C8B-B14F-4D97-AF65-F5344CB8AC3E}">
        <p14:creationId xmlns:p14="http://schemas.microsoft.com/office/powerpoint/2010/main" val="1543568924"/>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Rectangle 2"/>
          <p:cNvSpPr>
            <a:spLocks noGrp="1" noRot="1" noChangeAspect="1" noChangeArrowheads="1" noTextEdit="1"/>
          </p:cNvSpPr>
          <p:nvPr>
            <p:ph type="sldImg"/>
          </p:nvPr>
        </p:nvSpPr>
        <p:spPr>
          <a:xfrm>
            <a:off x="1150938" y="692150"/>
            <a:ext cx="4556125" cy="3416300"/>
          </a:xfrm>
          <a:ln/>
        </p:spPr>
      </p:sp>
      <p:sp>
        <p:nvSpPr>
          <p:cNvPr id="408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Converts the numbers into tangible recommendations…</a:t>
            </a:r>
          </a:p>
        </p:txBody>
      </p:sp>
    </p:spTree>
    <p:extLst>
      <p:ext uri="{BB962C8B-B14F-4D97-AF65-F5344CB8AC3E}">
        <p14:creationId xmlns:p14="http://schemas.microsoft.com/office/powerpoint/2010/main" val="1160449908"/>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Rectangle 2"/>
          <p:cNvSpPr>
            <a:spLocks noGrp="1" noRot="1" noChangeAspect="1" noChangeArrowheads="1"/>
          </p:cNvSpPr>
          <p:nvPr>
            <p:ph type="sldImg"/>
          </p:nvPr>
        </p:nvSpPr>
        <p:spPr>
          <a:xfrm>
            <a:off x="1150938" y="692150"/>
            <a:ext cx="4556125" cy="3416300"/>
          </a:xfrm>
          <a:solidFill>
            <a:srgbClr val="FFFFFF"/>
          </a:solidFill>
          <a:ln/>
        </p:spPr>
      </p:sp>
      <p:sp>
        <p:nvSpPr>
          <p:cNvPr id="4106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may be good reasons for the mismatch but for most firms, the existing debt structure is more a result of history and inertia. Disney</a:t>
            </a:r>
            <a:r>
              <a:rPr lang="ja-JP" altLang="en-US">
                <a:latin typeface="Times" charset="0"/>
                <a:ea typeface="ＭＳ Ｐゴシック" charset="-128"/>
              </a:rPr>
              <a:t>’</a:t>
            </a:r>
            <a:r>
              <a:rPr lang="en-US" altLang="ja-JP">
                <a:latin typeface="Times" charset="0"/>
                <a:ea typeface="ＭＳ Ｐゴシック" charset="-128"/>
              </a:rPr>
              <a:t>s business mix has changed significantly over the last decade - more broadcasting, less theme park - and it is not surprising that the debt structure has not kept pace.</a:t>
            </a:r>
          </a:p>
          <a:p>
            <a:r>
              <a:rPr lang="en-US" altLang="en-US">
                <a:latin typeface="Times" charset="0"/>
                <a:ea typeface="ＭＳ Ｐゴシック" charset="-128"/>
              </a:rPr>
              <a:t>In some cases, market frictions and limitations may contribute to the mismatch. In fact, many emerging market companies were unable to borrow long term until recently because banks would not lend long term in those markets.</a:t>
            </a:r>
          </a:p>
        </p:txBody>
      </p:sp>
    </p:spTree>
    <p:extLst>
      <p:ext uri="{BB962C8B-B14F-4D97-AF65-F5344CB8AC3E}">
        <p14:creationId xmlns:p14="http://schemas.microsoft.com/office/powerpoint/2010/main" val="235121702"/>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3" name="Rectangle 2"/>
          <p:cNvSpPr>
            <a:spLocks noGrp="1" noRot="1" noChangeAspect="1" noChangeArrowheads="1"/>
          </p:cNvSpPr>
          <p:nvPr>
            <p:ph type="sldImg"/>
          </p:nvPr>
        </p:nvSpPr>
        <p:spPr>
          <a:xfrm>
            <a:off x="1150938" y="692150"/>
            <a:ext cx="4556125" cy="3416300"/>
          </a:xfrm>
          <a:solidFill>
            <a:srgbClr val="FFFFFF"/>
          </a:solidFill>
          <a:ln/>
        </p:spPr>
      </p:sp>
      <p:sp>
        <p:nvSpPr>
          <p:cNvPr id="4126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a:t>
            </a:r>
            <a:r>
              <a:rPr lang="ja-JP" altLang="en-US">
                <a:latin typeface="Times" charset="0"/>
                <a:ea typeface="ＭＳ Ｐゴシック" charset="-128"/>
              </a:rPr>
              <a:t>’</a:t>
            </a:r>
            <a:r>
              <a:rPr lang="en-US" altLang="ja-JP">
                <a:latin typeface="Times" charset="0"/>
                <a:ea typeface="ＭＳ Ｐゴシック" charset="-128"/>
              </a:rPr>
              <a:t>s large size and access to capital markets give it lots of options. Smaller firms and emerging market firms will have fewer options. In the extreme scenario, it may take more time to adjust the debt.</a:t>
            </a:r>
            <a:endParaRPr lang="en-US" altLang="en-US">
              <a:latin typeface="Times" charset="0"/>
              <a:ea typeface="ＭＳ Ｐゴシック" charset="-128"/>
            </a:endParaRPr>
          </a:p>
        </p:txBody>
      </p:sp>
    </p:spTree>
    <p:extLst>
      <p:ext uri="{BB962C8B-B14F-4D97-AF65-F5344CB8AC3E}">
        <p14:creationId xmlns:p14="http://schemas.microsoft.com/office/powerpoint/2010/main" val="320535034"/>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1" name="Rectangle 2"/>
          <p:cNvSpPr>
            <a:spLocks noGrp="1" noRot="1" noChangeAspect="1" noChangeArrowheads="1"/>
          </p:cNvSpPr>
          <p:nvPr>
            <p:ph type="sldImg"/>
          </p:nvPr>
        </p:nvSpPr>
        <p:spPr>
          <a:xfrm>
            <a:off x="1150938" y="692150"/>
            <a:ext cx="4556125" cy="3416300"/>
          </a:xfrm>
          <a:solidFill>
            <a:srgbClr val="FFFFFF"/>
          </a:solidFill>
          <a:ln/>
        </p:spPr>
      </p:sp>
      <p:sp>
        <p:nvSpPr>
          <p:cNvPr id="414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Based upon what a typical investment looks like, assess the right type of debt for your firm….</a:t>
            </a:r>
          </a:p>
        </p:txBody>
      </p:sp>
    </p:spTree>
    <p:extLst>
      <p:ext uri="{BB962C8B-B14F-4D97-AF65-F5344CB8AC3E}">
        <p14:creationId xmlns:p14="http://schemas.microsoft.com/office/powerpoint/2010/main" val="1343329762"/>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Rectangle 2"/>
          <p:cNvSpPr>
            <a:spLocks noGrp="1" noRot="1" noChangeAspect="1" noChangeArrowheads="1"/>
          </p:cNvSpPr>
          <p:nvPr>
            <p:ph type="sldImg"/>
          </p:nvPr>
        </p:nvSpPr>
        <p:spPr>
          <a:xfrm>
            <a:off x="1150938" y="692150"/>
            <a:ext cx="4556125" cy="3416300"/>
          </a:xfrm>
          <a:solidFill>
            <a:srgbClr val="FFFFFF"/>
          </a:solidFill>
          <a:ln/>
        </p:spPr>
      </p:sp>
      <p:sp>
        <p:nvSpPr>
          <p:cNvPr id="416770" name="Rectangle 3"/>
          <p:cNvSpPr>
            <a:spLocks noGrp="1" noChangeArrowheads="1"/>
          </p:cNvSpPr>
          <p:nvPr>
            <p:ph type="body" idx="1"/>
          </p:nvPr>
        </p:nvSpPr>
        <p:spPr>
          <a:solidFill>
            <a:srgbClr val="FFFFFF"/>
          </a:solidFill>
          <a:ln>
            <a:solidFill>
              <a:srgbClr val="000000"/>
            </a:solidFill>
          </a:ln>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847729023"/>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Third and final principle of corporate finance.</a:t>
            </a:r>
          </a:p>
        </p:txBody>
      </p:sp>
      <p:sp>
        <p:nvSpPr>
          <p:cNvPr id="418818"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375175363"/>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20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companies in most years pay out what they did last year as dividends. Among firms that change dividends, increases are more common than decreases.</a:t>
            </a:r>
          </a:p>
        </p:txBody>
      </p:sp>
    </p:spTree>
    <p:extLst>
      <p:ext uri="{BB962C8B-B14F-4D97-AF65-F5344CB8AC3E}">
        <p14:creationId xmlns:p14="http://schemas.microsoft.com/office/powerpoint/2010/main" val="1353316927"/>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229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Dividends tend to follow earnings. They don</a:t>
            </a:r>
            <a:r>
              <a:rPr lang="ja-JP" altLang="en-US">
                <a:latin typeface="Times" charset="0"/>
                <a:ea typeface="ＭＳ Ｐゴシック" charset="-128"/>
              </a:rPr>
              <a:t>’</a:t>
            </a:r>
            <a:r>
              <a:rPr lang="en-US" altLang="ja-JP">
                <a:latin typeface="Times" charset="0"/>
                <a:ea typeface="ＭＳ Ｐゴシック" charset="-128"/>
              </a:rPr>
              <a:t>t lead them and they are not contemporaneous. In other words, don</a:t>
            </a:r>
            <a:r>
              <a:rPr lang="ja-JP" altLang="en-US">
                <a:latin typeface="Times" charset="0"/>
                <a:ea typeface="ＭＳ Ｐゴシック" charset="-128"/>
              </a:rPr>
              <a:t>’</a:t>
            </a:r>
            <a:r>
              <a:rPr lang="en-US" altLang="ja-JP">
                <a:latin typeface="Times" charset="0"/>
                <a:ea typeface="ＭＳ Ｐゴシック" charset="-128"/>
              </a:rPr>
              <a:t>t expect a company to pay out more in dividends if their earnings go up… If earnings go up two years in a row, maybe.. Three years in a row and the odds increase.</a:t>
            </a:r>
            <a:endParaRPr lang="en-US" altLang="en-US">
              <a:latin typeface="Times" charset="0"/>
              <a:ea typeface="ＭＳ Ｐゴシック" charset="-128"/>
            </a:endParaRPr>
          </a:p>
        </p:txBody>
      </p:sp>
    </p:spTree>
    <p:extLst>
      <p:ext uri="{BB962C8B-B14F-4D97-AF65-F5344CB8AC3E}">
        <p14:creationId xmlns:p14="http://schemas.microsoft.com/office/powerpoint/2010/main" val="1198286712"/>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Slide Image Placeholder 1"/>
          <p:cNvSpPr>
            <a:spLocks noGrp="1" noRot="1" noChangeAspect="1"/>
          </p:cNvSpPr>
          <p:nvPr>
            <p:ph type="sldImg"/>
          </p:nvPr>
        </p:nvSpPr>
        <p:spPr>
          <a:xfrm>
            <a:off x="1150938" y="692150"/>
            <a:ext cx="4556125" cy="3416300"/>
          </a:xfrm>
          <a:ln/>
        </p:spPr>
      </p:sp>
      <p:sp>
        <p:nvSpPr>
          <p:cNvPr id="424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picked these years either because tax laws changed drastically (2003) or were expect to (2012).</a:t>
            </a:r>
          </a:p>
        </p:txBody>
      </p:sp>
    </p:spTree>
    <p:extLst>
      <p:ext uri="{BB962C8B-B14F-4D97-AF65-F5344CB8AC3E}">
        <p14:creationId xmlns:p14="http://schemas.microsoft.com/office/powerpoint/2010/main" val="503127018"/>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2701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This trend accelerated through the 1990s. It can be partially explained by</a:t>
            </a:r>
          </a:p>
          <a:p>
            <a:pPr marL="228600" indent="-228600">
              <a:buFontTx/>
              <a:buAutoNum type="arabicPeriod"/>
            </a:pPr>
            <a:r>
              <a:rPr lang="en-US" altLang="en-US">
                <a:latin typeface="Times" charset="0"/>
                <a:ea typeface="ＭＳ Ｐゴシック" charset="-128"/>
              </a:rPr>
              <a:t>An increase in the volatility of earnings at all companies, making dividends much more difficult to maintain</a:t>
            </a:r>
          </a:p>
          <a:p>
            <a:pPr marL="228600" indent="-228600">
              <a:buFontTx/>
              <a:buAutoNum type="arabicPeriod"/>
            </a:pPr>
            <a:r>
              <a:rPr lang="en-US" altLang="en-US">
                <a:latin typeface="Times" charset="0"/>
                <a:ea typeface="ＭＳ Ｐゴシック" charset="-128"/>
              </a:rPr>
              <a:t> An increasing proportion of investors who invested primarily for capital gains</a:t>
            </a:r>
          </a:p>
          <a:p>
            <a:pPr marL="228600" indent="-228600">
              <a:buFontTx/>
              <a:buAutoNum type="arabicPeriod"/>
            </a:pPr>
            <a:r>
              <a:rPr lang="en-US" altLang="en-US">
                <a:latin typeface="Times" charset="0"/>
                <a:ea typeface="ＭＳ Ｐゴシック" charset="-128"/>
              </a:rPr>
              <a:t>Managers being compensated with options like stock buybacks more than dividends since the latter leads to lower stock prices.</a:t>
            </a:r>
          </a:p>
        </p:txBody>
      </p:sp>
    </p:spTree>
    <p:extLst>
      <p:ext uri="{BB962C8B-B14F-4D97-AF65-F5344CB8AC3E}">
        <p14:creationId xmlns:p14="http://schemas.microsoft.com/office/powerpoint/2010/main" val="1412673287"/>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7" name="Rectangle 2"/>
          <p:cNvSpPr>
            <a:spLocks noGrp="1" noRot="1" noChangeAspect="1" noChangeArrowheads="1"/>
          </p:cNvSpPr>
          <p:nvPr>
            <p:ph type="sldImg"/>
          </p:nvPr>
        </p:nvSpPr>
        <p:spPr>
          <a:xfrm>
            <a:off x="1150938" y="692150"/>
            <a:ext cx="4556125" cy="3416300"/>
          </a:xfrm>
          <a:solidFill>
            <a:srgbClr val="FFFFFF"/>
          </a:solidFill>
          <a:ln/>
        </p:spPr>
      </p:sp>
      <p:sp>
        <p:nvSpPr>
          <p:cNvPr id="4290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two most common measures of dividend. They both focus on traditional dividends, and could be modified to include stock buybacks.</a:t>
            </a:r>
          </a:p>
        </p:txBody>
      </p:sp>
    </p:spTree>
    <p:extLst>
      <p:ext uri="{BB962C8B-B14F-4D97-AF65-F5344CB8AC3E}">
        <p14:creationId xmlns:p14="http://schemas.microsoft.com/office/powerpoint/2010/main" val="220733377"/>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311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median payout ratio is between 20 and 30% for firms that pay dividends. </a:t>
            </a:r>
          </a:p>
          <a:p>
            <a:r>
              <a:rPr lang="en-US" altLang="en-US">
                <a:latin typeface="Times" charset="0"/>
                <a:ea typeface="ＭＳ Ｐゴシック" charset="-128"/>
              </a:rPr>
              <a:t>More firms (about 2/3rds of all US firms), however, do not pay dividends than do pay dividends. The trend in the number of non-dividend paying firms has been upwards over the last few decades.</a:t>
            </a:r>
          </a:p>
          <a:p>
            <a:r>
              <a:rPr lang="en-US" altLang="en-US">
                <a:latin typeface="Times" charset="0"/>
                <a:ea typeface="ＭＳ Ｐゴシック" charset="-128"/>
              </a:rPr>
              <a:t>Finally, a few interesting outliers. </a:t>
            </a:r>
          </a:p>
          <a:p>
            <a:r>
              <a:rPr lang="en-US" altLang="en-US">
                <a:latin typeface="Times" charset="0"/>
                <a:ea typeface="ＭＳ Ｐゴシック" charset="-128"/>
              </a:rPr>
              <a:t>The firms that have dividend payout ratios of more than 100% may seem irrational but there are three possible explanations:</a:t>
            </a:r>
          </a:p>
          <a:p>
            <a:pPr>
              <a:buFontTx/>
              <a:buAutoNum type="alphaLcPeriod"/>
            </a:pPr>
            <a:r>
              <a:rPr lang="en-US" altLang="en-US">
                <a:latin typeface="Times" charset="0"/>
                <a:ea typeface="ＭＳ Ｐゴシック" charset="-128"/>
              </a:rPr>
              <a:t>Firms having a bad year in earnings, but expect earnings to bounce back.. They continue to pay dividends based upon their normalized earnings</a:t>
            </a:r>
          </a:p>
          <a:p>
            <a:pPr>
              <a:buFontTx/>
              <a:buAutoNum type="alphaLcPeriod"/>
            </a:pPr>
            <a:r>
              <a:rPr lang="en-US" altLang="en-US">
                <a:latin typeface="Times" charset="0"/>
                <a:ea typeface="ＭＳ Ｐゴシック" charset="-128"/>
              </a:rPr>
              <a:t>Very stable firms that have little capital expenditures but large depreciation. Their cash flows (which they use for dividends) vastly exceed earnings. These firms are gradually liquidating themselves over time.</a:t>
            </a:r>
          </a:p>
          <a:p>
            <a:pPr>
              <a:buFontTx/>
              <a:buAutoNum type="alphaLcPeriod"/>
            </a:pPr>
            <a:r>
              <a:rPr lang="en-US" altLang="en-US">
                <a:latin typeface="Times" charset="0"/>
                <a:ea typeface="ＭＳ Ｐゴシック" charset="-128"/>
              </a:rPr>
              <a:t>Firms that are under levered are paying more in dividends than earnings and funding the difference with new debt to increase debt ratios.</a:t>
            </a:r>
          </a:p>
          <a:p>
            <a:pPr>
              <a:buFontTx/>
              <a:buAutoNum type="alphaLcPeriod"/>
            </a:pPr>
            <a:endParaRPr lang="en-US" altLang="en-US">
              <a:latin typeface="Times" charset="0"/>
              <a:ea typeface="ＭＳ Ｐゴシック" charset="-128"/>
            </a:endParaRPr>
          </a:p>
        </p:txBody>
      </p:sp>
    </p:spTree>
    <p:extLst>
      <p:ext uri="{BB962C8B-B14F-4D97-AF65-F5344CB8AC3E}">
        <p14:creationId xmlns:p14="http://schemas.microsoft.com/office/powerpoint/2010/main" val="1161608870"/>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331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Here again, there is a trend. Over the last two decades, the dividend yield for U.S. firms has decreased across the board.</a:t>
            </a:r>
          </a:p>
          <a:p>
            <a:r>
              <a:rPr lang="en-US" altLang="en-US">
                <a:latin typeface="Times" charset="0"/>
                <a:ea typeface="ＭＳ Ｐゴシック" charset="-128"/>
              </a:rPr>
              <a:t>In 2009, the dividend yields shot up, not because dividends increased but stock prices decreased.</a:t>
            </a:r>
          </a:p>
          <a:p>
            <a:r>
              <a:rPr lang="en-US" altLang="en-US">
                <a:latin typeface="Times" charset="0"/>
                <a:ea typeface="ＭＳ Ｐゴシック" charset="-128"/>
              </a:rPr>
              <a:t>Bottom line: Volatility in dividend yields is caused more by changes in the denominator (stock prices) than in the numerator (dividends)</a:t>
            </a:r>
          </a:p>
        </p:txBody>
      </p:sp>
    </p:spTree>
    <p:extLst>
      <p:ext uri="{BB962C8B-B14F-4D97-AF65-F5344CB8AC3E}">
        <p14:creationId xmlns:p14="http://schemas.microsoft.com/office/powerpoint/2010/main" val="386443213"/>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Slide Image Placeholder 1"/>
          <p:cNvSpPr>
            <a:spLocks noGrp="1" noRot="1" noChangeAspect="1"/>
          </p:cNvSpPr>
          <p:nvPr>
            <p:ph type="sldImg"/>
          </p:nvPr>
        </p:nvSpPr>
        <p:spPr>
          <a:xfrm>
            <a:off x="1150938" y="692150"/>
            <a:ext cx="4556125" cy="3416300"/>
          </a:xfrm>
          <a:ln/>
        </p:spPr>
      </p:sp>
      <p:sp>
        <p:nvSpPr>
          <p:cNvPr id="4352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One way of assessing dividend policy is to look at where a firm stands in the life cycle. As firms grow and mature, their capacity to generate excess cash flows and pay dividends should increase…. </a:t>
            </a:r>
          </a:p>
        </p:txBody>
      </p:sp>
    </p:spTree>
    <p:extLst>
      <p:ext uri="{BB962C8B-B14F-4D97-AF65-F5344CB8AC3E}">
        <p14:creationId xmlns:p14="http://schemas.microsoft.com/office/powerpoint/2010/main" val="960532363"/>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49" name="Slide Image Placeholder 1"/>
          <p:cNvSpPr>
            <a:spLocks noGrp="1" noRot="1" noChangeAspect="1"/>
          </p:cNvSpPr>
          <p:nvPr>
            <p:ph type="sldImg"/>
          </p:nvPr>
        </p:nvSpPr>
        <p:spPr>
          <a:xfrm>
            <a:off x="1150938" y="692150"/>
            <a:ext cx="4556125" cy="3416300"/>
          </a:xfrm>
          <a:ln/>
        </p:spPr>
      </p:sp>
      <p:sp>
        <p:nvSpPr>
          <p:cNvPr id="4372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Baidu pays no dividends (Are you surprised?) Shows the life cycle effect.</a:t>
            </a:r>
          </a:p>
          <a:p>
            <a:r>
              <a:rPr lang="en-US" altLang="en-US">
                <a:latin typeface="Times" charset="0"/>
                <a:ea typeface="ＭＳ Ｐゴシック" charset="-128"/>
              </a:rPr>
              <a:t>Vale’s dividend yield and payout ratio look rich and part of it may be explained by Vale’s use of non-voting shares, which carry a heavy requirement on dividends (if you don’t pay them, you have to give up voting rights). Part of it also reflects the volatility of income over time, since the yield and payout ratio are lower if you use five-year averages.</a:t>
            </a:r>
          </a:p>
        </p:txBody>
      </p:sp>
    </p:spTree>
    <p:extLst>
      <p:ext uri="{BB962C8B-B14F-4D97-AF65-F5344CB8AC3E}">
        <p14:creationId xmlns:p14="http://schemas.microsoft.com/office/powerpoint/2010/main" val="1032850442"/>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7" name="Rectangle 2"/>
          <p:cNvSpPr>
            <a:spLocks noGrp="1" noRot="1" noChangeAspect="1" noChangeArrowheads="1"/>
          </p:cNvSpPr>
          <p:nvPr>
            <p:ph type="sldImg"/>
          </p:nvPr>
        </p:nvSpPr>
        <p:spPr>
          <a:xfrm>
            <a:off x="1150938" y="692150"/>
            <a:ext cx="4556125" cy="3416300"/>
          </a:xfrm>
          <a:solidFill>
            <a:srgbClr val="FFFFFF"/>
          </a:solidFill>
          <a:ln/>
        </p:spPr>
      </p:sp>
      <p:sp>
        <p:nvSpPr>
          <p:cNvPr id="4392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schools span the spectrum. Firms which increase, decrease or do nothing on dividends can all find something in one of these schools to justify their actions.</a:t>
            </a:r>
          </a:p>
          <a:p>
            <a:r>
              <a:rPr lang="en-US" altLang="en-US">
                <a:latin typeface="Times" charset="0"/>
                <a:ea typeface="ＭＳ Ｐゴシック" charset="-128"/>
              </a:rPr>
              <a:t>There is truth in each of these schools of thought. The key to sensible dividend analysis is extracting that which makes sense from each school and bringing them all together in a composite analysis.</a:t>
            </a:r>
          </a:p>
        </p:txBody>
      </p:sp>
    </p:spTree>
    <p:extLst>
      <p:ext uri="{BB962C8B-B14F-4D97-AF65-F5344CB8AC3E}">
        <p14:creationId xmlns:p14="http://schemas.microsoft.com/office/powerpoint/2010/main" val="1007059993"/>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5" name="Rectangle 2"/>
          <p:cNvSpPr>
            <a:spLocks noGrp="1" noRot="1" noChangeAspect="1" noChangeArrowheads="1"/>
          </p:cNvSpPr>
          <p:nvPr>
            <p:ph type="sldImg"/>
          </p:nvPr>
        </p:nvSpPr>
        <p:spPr>
          <a:xfrm>
            <a:off x="1150938" y="692150"/>
            <a:ext cx="4556125" cy="3416300"/>
          </a:xfrm>
          <a:solidFill>
            <a:srgbClr val="FFFFFF"/>
          </a:solidFill>
          <a:ln/>
        </p:spPr>
      </p:sp>
      <p:sp>
        <p:nvSpPr>
          <p:cNvPr id="4413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propositions are really not about dividends, but about returning cash to the owners of the business. Firms which want to return money to stockholders can buy back stock or pay dividends.</a:t>
            </a:r>
          </a:p>
        </p:txBody>
      </p:sp>
    </p:spTree>
    <p:extLst>
      <p:ext uri="{BB962C8B-B14F-4D97-AF65-F5344CB8AC3E}">
        <p14:creationId xmlns:p14="http://schemas.microsoft.com/office/powerpoint/2010/main" val="1338680344"/>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Rectangle 2"/>
          <p:cNvSpPr>
            <a:spLocks noGrp="1" noRot="1" noChangeAspect="1" noChangeArrowheads="1"/>
          </p:cNvSpPr>
          <p:nvPr>
            <p:ph type="sldImg"/>
          </p:nvPr>
        </p:nvSpPr>
        <p:spPr>
          <a:xfrm>
            <a:off x="1150938" y="692150"/>
            <a:ext cx="4556125" cy="3416300"/>
          </a:xfrm>
          <a:solidFill>
            <a:srgbClr val="FFFFFF"/>
          </a:solidFill>
          <a:ln/>
        </p:spPr>
      </p:sp>
      <p:sp>
        <p:nvSpPr>
          <p:cNvPr id="4433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Two very different approaches to assessing dividend policy. The first is more comprehensive but the second is simpler.</a:t>
            </a:r>
          </a:p>
        </p:txBody>
      </p:sp>
    </p:spTree>
    <p:extLst>
      <p:ext uri="{BB962C8B-B14F-4D97-AF65-F5344CB8AC3E}">
        <p14:creationId xmlns:p14="http://schemas.microsoft.com/office/powerpoint/2010/main" val="14371989"/>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Rot="1" noChangeAspect="1" noChangeArrowheads="1"/>
          </p:cNvSpPr>
          <p:nvPr>
            <p:ph type="sldImg"/>
          </p:nvPr>
        </p:nvSpPr>
        <p:spPr>
          <a:xfrm>
            <a:off x="1150938" y="692150"/>
            <a:ext cx="4556125" cy="3416300"/>
          </a:xfrm>
          <a:solidFill>
            <a:srgbClr val="FFFFFF"/>
          </a:solidFill>
          <a:ln/>
        </p:spPr>
      </p:sp>
      <p:sp>
        <p:nvSpPr>
          <p:cNvPr id="4454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By paid out to stockholders in this phase of the analysis, we mean both dividends and stock buybacks.</a:t>
            </a:r>
          </a:p>
        </p:txBody>
      </p:sp>
    </p:spTree>
    <p:extLst>
      <p:ext uri="{BB962C8B-B14F-4D97-AF65-F5344CB8AC3E}">
        <p14:creationId xmlns:p14="http://schemas.microsoft.com/office/powerpoint/2010/main" val="1031850659"/>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89" name="Slide Image Placeholder 1"/>
          <p:cNvSpPr>
            <a:spLocks noGrp="1" noRot="1" noChangeAspect="1"/>
          </p:cNvSpPr>
          <p:nvPr>
            <p:ph type="sldImg"/>
          </p:nvPr>
        </p:nvSpPr>
        <p:spPr>
          <a:xfrm>
            <a:off x="1150938" y="692150"/>
            <a:ext cx="4556125" cy="3416300"/>
          </a:xfrm>
          <a:ln/>
        </p:spPr>
      </p:sp>
      <p:sp>
        <p:nvSpPr>
          <p:cNvPr id="4474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All four companies paid dividends over the five-year period, but there are interesting differences between the companies. </a:t>
            </a:r>
          </a:p>
          <a:p>
            <a:r>
              <a:rPr lang="en-US" altLang="en-US">
                <a:latin typeface="Times" charset="0"/>
                <a:ea typeface="ＭＳ Ｐゴシック" charset="-128"/>
              </a:rPr>
              <a:t>Disney uses buybacks more than the other firms to return cash to investors, though Vale seems to have caught on as wel.</a:t>
            </a:r>
          </a:p>
          <a:p>
            <a:r>
              <a:rPr lang="en-US" altLang="en-US">
                <a:latin typeface="Times" charset="0"/>
                <a:ea typeface="ＭＳ Ｐゴシック" charset="-128"/>
              </a:rPr>
              <a:t>Tata Motors seems intent on increasing dividends every year, even if by a fraction. It takes a really bad year for them to cut dividends (2009)</a:t>
            </a:r>
          </a:p>
          <a:p>
            <a:r>
              <a:rPr lang="en-US" altLang="en-US">
                <a:latin typeface="Times" charset="0"/>
                <a:ea typeface="ＭＳ Ｐゴシック" charset="-128"/>
              </a:rPr>
              <a:t>Deutsche cut dividends after the banking crisis but seems to be returning to the fray.</a:t>
            </a:r>
          </a:p>
        </p:txBody>
      </p:sp>
    </p:spTree>
    <p:extLst>
      <p:ext uri="{BB962C8B-B14F-4D97-AF65-F5344CB8AC3E}">
        <p14:creationId xmlns:p14="http://schemas.microsoft.com/office/powerpoint/2010/main" val="1383576288"/>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7" name="Rectangle 2"/>
          <p:cNvSpPr>
            <a:spLocks noGrp="1" noRot="1" noChangeAspect="1" noChangeArrowheads="1"/>
          </p:cNvSpPr>
          <p:nvPr>
            <p:ph type="sldImg"/>
          </p:nvPr>
        </p:nvSpPr>
        <p:spPr>
          <a:xfrm>
            <a:off x="1150938" y="692150"/>
            <a:ext cx="4556125" cy="3416300"/>
          </a:xfrm>
          <a:solidFill>
            <a:srgbClr val="FFFFFF"/>
          </a:solidFill>
          <a:ln/>
        </p:spPr>
      </p:sp>
      <p:sp>
        <p:nvSpPr>
          <p:cNvPr id="4495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cashflow is</a:t>
            </a:r>
          </a:p>
          <a:p>
            <a:pPr lvl="1"/>
            <a:r>
              <a:rPr lang="en-US" altLang="en-US">
                <a:latin typeface="Times" charset="0"/>
                <a:ea typeface="ＭＳ Ｐゴシック" charset="-128"/>
              </a:rPr>
              <a:t>Free: because it cashflow left over after debt payments and investment needs have been met</a:t>
            </a:r>
          </a:p>
          <a:p>
            <a:pPr lvl="1"/>
            <a:r>
              <a:rPr lang="en-US" altLang="en-US">
                <a:latin typeface="Times" charset="0"/>
                <a:ea typeface="ＭＳ Ｐゴシック" charset="-128"/>
              </a:rPr>
              <a:t>To Equity Investors: because it is after payments to all non-equity claimholders</a:t>
            </a:r>
          </a:p>
          <a:p>
            <a:r>
              <a:rPr lang="en-US" altLang="en-US">
                <a:latin typeface="Times" charset="0"/>
                <a:ea typeface="ＭＳ Ｐゴシック" charset="-128"/>
              </a:rPr>
              <a:t>In coming up with the numbers, we define</a:t>
            </a:r>
          </a:p>
          <a:p>
            <a:pPr lvl="1"/>
            <a:r>
              <a:rPr lang="en-US" altLang="en-US">
                <a:latin typeface="Times" charset="0"/>
                <a:ea typeface="ＭＳ Ｐゴシック" charset="-128"/>
              </a:rPr>
              <a:t>Capital expenditures as including all capital investments. We do not distinguish between discretionary and non-discretionary cap ex. Once we assume growth in earnings, all cap ex is non-discretionary.</a:t>
            </a:r>
          </a:p>
          <a:p>
            <a:pPr lvl="1"/>
            <a:r>
              <a:rPr lang="en-US" altLang="en-US">
                <a:latin typeface="Times" charset="0"/>
                <a:ea typeface="ＭＳ Ｐゴシック" charset="-128"/>
              </a:rPr>
              <a:t>Working capital needs refers to the increase in non-cash working capital.</a:t>
            </a:r>
          </a:p>
        </p:txBody>
      </p:sp>
    </p:spTree>
    <p:extLst>
      <p:ext uri="{BB962C8B-B14F-4D97-AF65-F5344CB8AC3E}">
        <p14:creationId xmlns:p14="http://schemas.microsoft.com/office/powerpoint/2010/main" val="813742700"/>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Slide Image Placeholder 1"/>
          <p:cNvSpPr>
            <a:spLocks noGrp="1" noRot="1" noChangeAspect="1"/>
          </p:cNvSpPr>
          <p:nvPr>
            <p:ph type="sldImg"/>
          </p:nvPr>
        </p:nvSpPr>
        <p:spPr>
          <a:xfrm>
            <a:off x="1150938" y="692150"/>
            <a:ext cx="4556125" cy="3416300"/>
          </a:xfrm>
          <a:ln/>
        </p:spPr>
      </p:sp>
      <p:sp>
        <p:nvSpPr>
          <p:cNvPr id="4515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depreciation numbers also include amortization and the capital expenditures include cash acquisitions. Increases in noncash working capital, shown as positive numbers, represent a drain on the cash, whereas decreases in noncash working capital, shown as negative numbers, represent positive cash flows. In 2008, for example, noncash working capital decreased by $109 million,  increasing the cash available for stockholders in that year by the same amount. Finally, the net cash flow from debt is the cash generated by the issuance of new debt, netted out against the cash outflow from the repayment of old debt. Again, using 2008 as an example, Disney repaid $235 more in old debt than it raised in new debt, and this represents a negative cash flow in that year. We have computed three measures of FCFE, one before the net debt cash flow, one after the actual net debt cash flow and one computed assuming that they had stuck with a target debt ratio of 40%. Using 2008  as an illustration, we compute each as follows:</a:t>
            </a:r>
          </a:p>
          <a:p>
            <a:r>
              <a:rPr lang="en-US" altLang="en-US">
                <a:latin typeface="Times" charset="0"/>
                <a:ea typeface="ＭＳ Ｐゴシック" charset="-128"/>
              </a:rPr>
              <a:t>FCFE</a:t>
            </a:r>
            <a:r>
              <a:rPr lang="en-US" altLang="en-US" baseline="-25000">
                <a:latin typeface="Times" charset="0"/>
                <a:ea typeface="ＭＳ Ｐゴシック" charset="-128"/>
              </a:rPr>
              <a:t>Before Debt CF</a:t>
            </a:r>
            <a:r>
              <a:rPr lang="en-US" altLang="en-US">
                <a:latin typeface="Times" charset="0"/>
                <a:ea typeface="ＭＳ Ｐゴシック" charset="-128"/>
              </a:rPr>
              <a:t>= Net Income + Depreciation – Capital Expenditures – Change in Noncash Working Capital = 3307 -122 –(-109) = 3294</a:t>
            </a:r>
          </a:p>
          <a:p>
            <a:r>
              <a:rPr lang="en-US" altLang="en-US">
                <a:latin typeface="Times" charset="0"/>
                <a:ea typeface="ＭＳ Ｐゴシック" charset="-128"/>
              </a:rPr>
              <a:t>FCFE</a:t>
            </a:r>
            <a:r>
              <a:rPr lang="en-US" altLang="en-US" baseline="-25000">
                <a:latin typeface="Times" charset="0"/>
                <a:ea typeface="ＭＳ Ｐゴシック" charset="-128"/>
              </a:rPr>
              <a:t>After Debt CF</a:t>
            </a:r>
            <a:r>
              <a:rPr lang="en-US" altLang="en-US">
                <a:latin typeface="Times" charset="0"/>
                <a:ea typeface="ＭＳ Ｐゴシック" charset="-128"/>
              </a:rPr>
              <a:t>= FCFE</a:t>
            </a:r>
            <a:r>
              <a:rPr lang="en-US" altLang="en-US" baseline="-25000">
                <a:latin typeface="Times" charset="0"/>
                <a:ea typeface="ＭＳ Ｐゴシック" charset="-128"/>
              </a:rPr>
              <a:t>Before Debt CF</a:t>
            </a:r>
            <a:r>
              <a:rPr lang="en-US" altLang="en-US">
                <a:latin typeface="Times" charset="0"/>
                <a:ea typeface="ＭＳ Ｐゴシック" charset="-128"/>
              </a:rPr>
              <a:t> + Net Debt CF = 3296  - 235  = 3059</a:t>
            </a:r>
          </a:p>
          <a:p>
            <a:r>
              <a:rPr lang="en-US" altLang="en-US">
                <a:latin typeface="Times" charset="0"/>
                <a:ea typeface="ＭＳ Ｐゴシック" charset="-128"/>
              </a:rPr>
              <a:t>FCFE target debt ratio = 3307 – (122-109) (1-.40) =3296</a:t>
            </a:r>
          </a:p>
        </p:txBody>
      </p:sp>
    </p:spTree>
    <p:extLst>
      <p:ext uri="{BB962C8B-B14F-4D97-AF65-F5344CB8AC3E}">
        <p14:creationId xmlns:p14="http://schemas.microsoft.com/office/powerpoint/2010/main" val="1397694804"/>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3" name="Slide Image Placeholder 1"/>
          <p:cNvSpPr>
            <a:spLocks noGrp="1" noRot="1" noChangeAspect="1"/>
          </p:cNvSpPr>
          <p:nvPr>
            <p:ph type="sldImg"/>
          </p:nvPr>
        </p:nvSpPr>
        <p:spPr>
          <a:xfrm>
            <a:off x="1150938" y="692150"/>
            <a:ext cx="4556125" cy="3416300"/>
          </a:xfrm>
          <a:ln/>
        </p:spPr>
      </p:sp>
      <p:sp>
        <p:nvSpPr>
          <p:cNvPr id="492546" name="Notes Placeholder 2"/>
          <p:cNvSpPr>
            <a:spLocks noGrp="1"/>
          </p:cNvSpPr>
          <p:nvPr>
            <p:ph type="body" idx="1"/>
          </p:nvPr>
        </p:nvSpPr>
        <p:spPr>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draw on the regulatory capital measure to estimate FCFE. Since it is difficult to estimate traditional cap ex and working capital for a bank, we look at additions to regulatory capital as the primary capital expenditure. Thus, conservative banks or banks that want to increase their capital ratio will tend to pay less dividends, as will growing banks. </a:t>
            </a:r>
          </a:p>
          <a:p>
            <a:r>
              <a:rPr lang="en-US" altLang="en-US">
                <a:latin typeface="Times" charset="0"/>
                <a:ea typeface="ＭＳ Ｐゴシック" charset="-128"/>
              </a:rPr>
              <a:t>See how much dividend you could pay, if you were willing to maintain a 6% capital ratio ($90 million) or if your growth were only 5% ($112.5 million).</a:t>
            </a:r>
          </a:p>
          <a:p>
            <a:r>
              <a:rPr lang="en-US" altLang="en-US">
                <a:latin typeface="Times" charset="0"/>
                <a:ea typeface="ＭＳ Ｐゴシック" charset="-128"/>
              </a:rPr>
              <a:t>For Deutsche Bank, we are assuming the following:</a:t>
            </a:r>
          </a:p>
          <a:p>
            <a:pPr>
              <a:buFontTx/>
              <a:buAutoNum type="arabicPeriod"/>
            </a:pPr>
            <a:r>
              <a:rPr lang="en-US" altLang="en-US">
                <a:latin typeface="Times" charset="0"/>
                <a:ea typeface="ＭＳ Ｐゴシック" charset="-128"/>
              </a:rPr>
              <a:t>We begin with the current values for the asset base and regulatory capital at the end of 2012</a:t>
            </a:r>
          </a:p>
          <a:p>
            <a:pPr>
              <a:buFontTx/>
              <a:buAutoNum type="arabicPeriod"/>
            </a:pPr>
            <a:r>
              <a:rPr lang="en-US" altLang="en-US">
                <a:latin typeface="Times" charset="0"/>
                <a:ea typeface="ＭＳ Ｐゴシック" charset="-128"/>
              </a:rPr>
              <a:t>2. We assume that the expected growth in the asset base will be 3% a year for the next 5 years and 2% thereafter. </a:t>
            </a:r>
          </a:p>
          <a:p>
            <a:r>
              <a:rPr lang="en-US" altLang="en-US">
                <a:latin typeface="Times" charset="0"/>
                <a:ea typeface="ＭＳ Ｐゴシック" charset="-128"/>
              </a:rPr>
              <a:t>3. We assume a target Tier 1 regulatory capital ratio of 16% in year 5.</a:t>
            </a:r>
            <a:r>
              <a:rPr lang="en-US" altLang="ja-JP">
                <a:latin typeface="Times" charset="0"/>
                <a:ea typeface="ＭＳ Ｐゴシック" charset="-128"/>
              </a:rPr>
              <a:t>.</a:t>
            </a:r>
          </a:p>
          <a:p>
            <a:r>
              <a:rPr lang="en-US" altLang="en-US">
                <a:latin typeface="Times" charset="0"/>
                <a:ea typeface="ＭＳ Ｐゴシック" charset="-128"/>
              </a:rPr>
              <a:t>4. We assume that the return on equity from the current value of -1.08% to 8% in year 5 and beyond.</a:t>
            </a:r>
          </a:p>
          <a:p>
            <a:endParaRPr lang="en-US" altLang="en-US">
              <a:latin typeface="Times" charset="0"/>
              <a:ea typeface="ＭＳ Ｐゴシック" charset="-128"/>
            </a:endParaRPr>
          </a:p>
        </p:txBody>
      </p:sp>
    </p:spTree>
    <p:extLst>
      <p:ext uri="{BB962C8B-B14F-4D97-AF65-F5344CB8AC3E}">
        <p14:creationId xmlns:p14="http://schemas.microsoft.com/office/powerpoint/2010/main" val="1880439942"/>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1" name="Rectangle 2"/>
          <p:cNvSpPr>
            <a:spLocks noGrp="1" noRot="1" noChangeAspect="1" noChangeArrowheads="1"/>
          </p:cNvSpPr>
          <p:nvPr>
            <p:ph type="sldImg"/>
          </p:nvPr>
        </p:nvSpPr>
        <p:spPr>
          <a:xfrm>
            <a:off x="1150938" y="692150"/>
            <a:ext cx="4556125" cy="3416300"/>
          </a:xfrm>
          <a:solidFill>
            <a:srgbClr val="FFFFFF"/>
          </a:solidFill>
          <a:ln/>
        </p:spPr>
      </p:sp>
      <p:sp>
        <p:nvSpPr>
          <p:cNvPr id="4556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Many firms in 2013 seemed to be paying out more than they could afford to in dividends.</a:t>
            </a:r>
          </a:p>
        </p:txBody>
      </p:sp>
    </p:spTree>
    <p:extLst>
      <p:ext uri="{BB962C8B-B14F-4D97-AF65-F5344CB8AC3E}">
        <p14:creationId xmlns:p14="http://schemas.microsoft.com/office/powerpoint/2010/main" val="37272295"/>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29" name="Rectangle 2"/>
          <p:cNvSpPr>
            <a:spLocks noGrp="1" noRot="1" noChangeAspect="1" noChangeArrowheads="1"/>
          </p:cNvSpPr>
          <p:nvPr>
            <p:ph type="sldImg"/>
          </p:nvPr>
        </p:nvSpPr>
        <p:spPr>
          <a:xfrm>
            <a:off x="1150938" y="692150"/>
            <a:ext cx="4556125" cy="3416300"/>
          </a:xfrm>
          <a:solidFill>
            <a:srgbClr val="FFFFFF"/>
          </a:solidFill>
          <a:ln/>
        </p:spPr>
      </p:sp>
      <p:sp>
        <p:nvSpPr>
          <p:cNvPr id="4577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Estimate the firm</a:t>
            </a:r>
            <a:r>
              <a:rPr lang="ja-JP" altLang="en-US">
                <a:latin typeface="Times" charset="0"/>
                <a:ea typeface="ＭＳ Ｐゴシック" charset="-128"/>
              </a:rPr>
              <a:t>’</a:t>
            </a:r>
            <a:r>
              <a:rPr lang="en-US" altLang="ja-JP">
                <a:latin typeface="Times" charset="0"/>
                <a:ea typeface="ＭＳ Ｐゴシック" charset="-128"/>
              </a:rPr>
              <a:t>s FCFE and compare to how much it returned to stockholders.</a:t>
            </a:r>
            <a:endParaRPr lang="en-US" altLang="en-US">
              <a:latin typeface="Times" charset="0"/>
              <a:ea typeface="ＭＳ Ｐゴシック" charset="-128"/>
            </a:endParaRPr>
          </a:p>
        </p:txBody>
      </p:sp>
    </p:spTree>
    <p:extLst>
      <p:ext uri="{BB962C8B-B14F-4D97-AF65-F5344CB8AC3E}">
        <p14:creationId xmlns:p14="http://schemas.microsoft.com/office/powerpoint/2010/main" val="1517720788"/>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7" name="Rectangle 2"/>
          <p:cNvSpPr>
            <a:spLocks noGrp="1" noRot="1" noChangeAspect="1" noChangeArrowheads="1"/>
          </p:cNvSpPr>
          <p:nvPr>
            <p:ph type="sldImg"/>
          </p:nvPr>
        </p:nvSpPr>
        <p:spPr>
          <a:xfrm>
            <a:off x="1150938" y="692150"/>
            <a:ext cx="4556125" cy="3416300"/>
          </a:xfrm>
          <a:solidFill>
            <a:srgbClr val="FFFFFF"/>
          </a:solidFill>
          <a:ln/>
        </p:spPr>
      </p:sp>
      <p:sp>
        <p:nvSpPr>
          <p:cNvPr id="4597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firms return less in cash than they have available to return. Whether they will find themselves under pressure (like Chrysler) or relatively untouched (like Microsoft) will depend upon how much stockholders trust the managers of the firm to use the cash wisely.</a:t>
            </a:r>
          </a:p>
          <a:p>
            <a:r>
              <a:rPr lang="en-US" altLang="en-US">
                <a:latin typeface="Times" charset="0"/>
                <a:ea typeface="ＭＳ Ｐゴシック" charset="-128"/>
              </a:rPr>
              <a:t>Stockholders will tend to be less aggressive about demanding that the cash be returned to them for firms</a:t>
            </a:r>
          </a:p>
          <a:p>
            <a:pPr lvl="1"/>
            <a:r>
              <a:rPr lang="en-US" altLang="en-US">
                <a:latin typeface="Times" charset="0"/>
                <a:ea typeface="ＭＳ Ｐゴシック" charset="-128"/>
              </a:rPr>
              <a:t>With a good investment track record</a:t>
            </a:r>
          </a:p>
          <a:p>
            <a:pPr lvl="1"/>
            <a:r>
              <a:rPr lang="en-US" altLang="en-US">
                <a:latin typeface="Times" charset="0"/>
                <a:ea typeface="ＭＳ Ｐゴシック" charset="-128"/>
              </a:rPr>
              <a:t>In a sector with high returns</a:t>
            </a:r>
          </a:p>
          <a:p>
            <a:pPr lvl="1"/>
            <a:r>
              <a:rPr lang="en-US" altLang="en-US">
                <a:latin typeface="Times" charset="0"/>
                <a:ea typeface="ＭＳ Ｐゴシック" charset="-128"/>
              </a:rPr>
              <a:t>Where managers have substantial equity stakes in the firm</a:t>
            </a:r>
          </a:p>
          <a:p>
            <a:r>
              <a:rPr lang="en-US" altLang="en-US">
                <a:latin typeface="Times" charset="0"/>
                <a:ea typeface="ＭＳ Ｐゴシック" charset="-128"/>
              </a:rPr>
              <a:t>They will tend to be most aggressive when these conditions do not hold.</a:t>
            </a:r>
          </a:p>
        </p:txBody>
      </p:sp>
    </p:spTree>
    <p:extLst>
      <p:ext uri="{BB962C8B-B14F-4D97-AF65-F5344CB8AC3E}">
        <p14:creationId xmlns:p14="http://schemas.microsoft.com/office/powerpoint/2010/main" val="522524850"/>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5" name="Rectangle 2"/>
          <p:cNvSpPr>
            <a:spLocks noGrp="1" noRot="1" noChangeAspect="1" noChangeArrowheads="1"/>
          </p:cNvSpPr>
          <p:nvPr>
            <p:ph type="sldImg"/>
          </p:nvPr>
        </p:nvSpPr>
        <p:spPr>
          <a:xfrm>
            <a:off x="1150938" y="692150"/>
            <a:ext cx="4556125" cy="3416300"/>
          </a:xfrm>
          <a:solidFill>
            <a:srgbClr val="FFFFFF"/>
          </a:solidFill>
          <a:ln/>
        </p:spPr>
      </p:sp>
      <p:sp>
        <p:nvSpPr>
          <p:cNvPr id="4618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freedom that a company will have with dividend policy is directly proportional to its history in delivering high returns both on projects and to its stockholders.</a:t>
            </a:r>
          </a:p>
        </p:txBody>
      </p:sp>
    </p:spTree>
    <p:extLst>
      <p:ext uri="{BB962C8B-B14F-4D97-AF65-F5344CB8AC3E}">
        <p14:creationId xmlns:p14="http://schemas.microsoft.com/office/powerpoint/2010/main" val="1014521367"/>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Slide Image Placeholder 1"/>
          <p:cNvSpPr>
            <a:spLocks noGrp="1" noRot="1" noChangeAspect="1"/>
          </p:cNvSpPr>
          <p:nvPr>
            <p:ph type="sldImg"/>
          </p:nvPr>
        </p:nvSpPr>
        <p:spPr>
          <a:xfrm>
            <a:off x="1150938" y="692150"/>
            <a:ext cx="4556125" cy="3416300"/>
          </a:xfrm>
          <a:ln/>
        </p:spPr>
      </p:sp>
      <p:sp>
        <p:nvSpPr>
          <p:cNvPr id="4638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2003, the company had been accumulating cash and had also had a poor track record in picking projects and delivering returns to its stockholders.</a:t>
            </a:r>
          </a:p>
        </p:txBody>
      </p:sp>
    </p:spTree>
    <p:extLst>
      <p:ext uri="{BB962C8B-B14F-4D97-AF65-F5344CB8AC3E}">
        <p14:creationId xmlns:p14="http://schemas.microsoft.com/office/powerpoint/2010/main" val="40457989"/>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1" name="Rectangle 2"/>
          <p:cNvSpPr>
            <a:spLocks noGrp="1" noRot="1" noChangeAspect="1" noChangeArrowheads="1"/>
          </p:cNvSpPr>
          <p:nvPr>
            <p:ph type="sldImg"/>
          </p:nvPr>
        </p:nvSpPr>
        <p:spPr>
          <a:xfrm>
            <a:off x="1150938" y="692150"/>
            <a:ext cx="4556125" cy="3416300"/>
          </a:xfrm>
          <a:solidFill>
            <a:srgbClr val="FFFFFF"/>
          </a:solidFill>
          <a:ln/>
        </p:spPr>
      </p:sp>
      <p:sp>
        <p:nvSpPr>
          <p:cNvPr id="4659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fact that Disney has underperformed the market both in terms of stock price performance and return on equity suggests that stockholders are unlikely to have much patience with Disney accumulating cash (afraid of what they will do with the cash). </a:t>
            </a:r>
          </a:p>
          <a:p>
            <a:r>
              <a:rPr lang="en-US" altLang="en-US">
                <a:latin typeface="Times" charset="0"/>
                <a:ea typeface="ＭＳ Ｐゴシック" charset="-128"/>
              </a:rPr>
              <a:t>That conclusion is reinforced by the fact that the managers responsible for the damage are still at the helm of the firm.</a:t>
            </a:r>
          </a:p>
        </p:txBody>
      </p:sp>
    </p:spTree>
    <p:extLst>
      <p:ext uri="{BB962C8B-B14F-4D97-AF65-F5344CB8AC3E}">
        <p14:creationId xmlns:p14="http://schemas.microsoft.com/office/powerpoint/2010/main" val="1372588671"/>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69" name="Slide Image Placeholder 1"/>
          <p:cNvSpPr>
            <a:spLocks noGrp="1" noRot="1" noChangeAspect="1"/>
          </p:cNvSpPr>
          <p:nvPr>
            <p:ph type="sldImg"/>
          </p:nvPr>
        </p:nvSpPr>
        <p:spPr>
          <a:xfrm>
            <a:off x="1150938" y="692150"/>
            <a:ext cx="4556125" cy="3416300"/>
          </a:xfrm>
          <a:ln/>
        </p:spPr>
      </p:sp>
      <p:sp>
        <p:nvSpPr>
          <p:cNvPr id="4679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 would trust Disney</a:t>
            </a:r>
            <a:r>
              <a:rPr lang="ja-JP" altLang="en-US">
                <a:latin typeface="Times" charset="0"/>
                <a:ea typeface="ＭＳ Ｐゴシック" charset="-128"/>
              </a:rPr>
              <a:t>’</a:t>
            </a:r>
            <a:r>
              <a:rPr lang="en-US" altLang="ja-JP">
                <a:latin typeface="Times" charset="0"/>
                <a:ea typeface="ＭＳ Ｐゴシック" charset="-128"/>
              </a:rPr>
              <a:t>s management more in 2008 than I did in 2003. I would probably agree that they should retain more cash, especially in light of last year</a:t>
            </a:r>
            <a:r>
              <a:rPr lang="ja-JP" altLang="en-US">
                <a:latin typeface="Times" charset="0"/>
                <a:ea typeface="ＭＳ Ｐゴシック" charset="-128"/>
              </a:rPr>
              <a:t>’</a:t>
            </a:r>
            <a:r>
              <a:rPr lang="en-US" altLang="ja-JP">
                <a:latin typeface="Times" charset="0"/>
                <a:ea typeface="ＭＳ Ｐゴシック" charset="-128"/>
              </a:rPr>
              <a:t>s liquidity crisis, but it would not be a blank check. I would watch their new investments (say the acquisition of Marvel to see if they are continue to be deserving of my trust.</a:t>
            </a:r>
            <a:endParaRPr lang="en-US" altLang="en-US">
              <a:latin typeface="Times" charset="0"/>
              <a:ea typeface="ＭＳ Ｐゴシック" charset="-128"/>
            </a:endParaRPr>
          </a:p>
        </p:txBody>
      </p:sp>
    </p:spTree>
    <p:extLst>
      <p:ext uri="{BB962C8B-B14F-4D97-AF65-F5344CB8AC3E}">
        <p14:creationId xmlns:p14="http://schemas.microsoft.com/office/powerpoint/2010/main" val="828457423"/>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7" name="Slide Image Placeholder 1"/>
          <p:cNvSpPr>
            <a:spLocks noGrp="1" noRot="1" noChangeAspect="1"/>
          </p:cNvSpPr>
          <p:nvPr>
            <p:ph type="sldImg"/>
          </p:nvPr>
        </p:nvSpPr>
        <p:spPr>
          <a:xfrm>
            <a:off x="1150938" y="692150"/>
            <a:ext cx="4556125" cy="3416300"/>
          </a:xfrm>
          <a:ln/>
        </p:spPr>
      </p:sp>
      <p:sp>
        <p:nvSpPr>
          <p:cNvPr id="4700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Disney continues to do well. That is the good news and will buy them some flexibility. </a:t>
            </a:r>
          </a:p>
          <a:p>
            <a:r>
              <a:rPr lang="en-US" altLang="en-US">
                <a:latin typeface="Times" charset="0"/>
                <a:ea typeface="ＭＳ Ｐゴシック" charset="-128"/>
              </a:rPr>
              <a:t>But Iger needs to mend fences and improve corporate governance.</a:t>
            </a:r>
          </a:p>
        </p:txBody>
      </p:sp>
    </p:spTree>
    <p:extLst>
      <p:ext uri="{BB962C8B-B14F-4D97-AF65-F5344CB8AC3E}">
        <p14:creationId xmlns:p14="http://schemas.microsoft.com/office/powerpoint/2010/main" val="1747424860"/>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Slide Image Placeholder 1"/>
          <p:cNvSpPr>
            <a:spLocks noGrp="1" noRot="1" noChangeAspect="1"/>
          </p:cNvSpPr>
          <p:nvPr>
            <p:ph type="sldImg"/>
          </p:nvPr>
        </p:nvSpPr>
        <p:spPr>
          <a:xfrm>
            <a:off x="1150938" y="692150"/>
            <a:ext cx="4556125" cy="3416300"/>
          </a:xfrm>
          <a:ln/>
        </p:spPr>
      </p:sp>
      <p:sp>
        <p:nvSpPr>
          <p:cNvPr id="4720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Vale was clearly paying too much in dividends.</a:t>
            </a:r>
          </a:p>
        </p:txBody>
      </p:sp>
    </p:spTree>
    <p:extLst>
      <p:ext uri="{BB962C8B-B14F-4D97-AF65-F5344CB8AC3E}">
        <p14:creationId xmlns:p14="http://schemas.microsoft.com/office/powerpoint/2010/main" val="2130749295"/>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3" name="Rectangle 2"/>
          <p:cNvSpPr>
            <a:spLocks noGrp="1" noRot="1" noChangeAspect="1" noChangeArrowheads="1"/>
          </p:cNvSpPr>
          <p:nvPr>
            <p:ph type="sldImg"/>
          </p:nvPr>
        </p:nvSpPr>
        <p:spPr>
          <a:xfrm>
            <a:off x="1150938" y="692150"/>
            <a:ext cx="4556125" cy="3416300"/>
          </a:xfrm>
          <a:solidFill>
            <a:srgbClr val="FFFFFF"/>
          </a:solidFill>
          <a:ln/>
        </p:spPr>
      </p:sp>
      <p:sp>
        <p:nvSpPr>
          <p:cNvPr id="4741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Vale can make a reasonable case that they should be cutting dividends and reinvesting more back into the business… Whether their investors will accept this reasoning is a different issue. After all, preferred stockholders have not had voting rights and have received large dividends to compensate for the lack of control. At the minimum, I would demand voting rights in exchange for giving up dividends.</a:t>
            </a:r>
          </a:p>
          <a:p>
            <a:r>
              <a:rPr lang="en-US" altLang="en-US">
                <a:latin typeface="Times" charset="0"/>
                <a:ea typeface="ＭＳ Ｐゴシック" charset="-128"/>
              </a:rPr>
              <a:t>The broader lesson: Many emerging market companies have created multiple classes of shares, with different voting rights. The lower voting right shares are often compensated with a higher dividend. Sooner or later, these firms will be confronted by the conflict between their desire to maintain voting control and the need to have a sustainable dividend policy.</a:t>
            </a:r>
          </a:p>
        </p:txBody>
      </p:sp>
    </p:spTree>
    <p:extLst>
      <p:ext uri="{BB962C8B-B14F-4D97-AF65-F5344CB8AC3E}">
        <p14:creationId xmlns:p14="http://schemas.microsoft.com/office/powerpoint/2010/main" val="66103693"/>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1" name="Rectangle 2"/>
          <p:cNvSpPr>
            <a:spLocks noGrp="1" noRot="1" noChangeAspect="1" noChangeArrowheads="1"/>
          </p:cNvSpPr>
          <p:nvPr>
            <p:ph type="sldImg"/>
          </p:nvPr>
        </p:nvSpPr>
        <p:spPr>
          <a:xfrm>
            <a:off x="1150938" y="692150"/>
            <a:ext cx="4556125" cy="3416300"/>
          </a:xfrm>
          <a:solidFill>
            <a:srgbClr val="FFFFFF"/>
          </a:solidFill>
          <a:ln/>
        </p:spPr>
      </p:sp>
      <p:sp>
        <p:nvSpPr>
          <p:cNvPr id="4761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BP clearly paid out more than it could have afforded to during this period. It financed the shortfall (in each year except 1987, when it issued stock) by borrowing money.</a:t>
            </a:r>
          </a:p>
        </p:txBody>
      </p:sp>
    </p:spTree>
    <p:extLst>
      <p:ext uri="{BB962C8B-B14F-4D97-AF65-F5344CB8AC3E}">
        <p14:creationId xmlns:p14="http://schemas.microsoft.com/office/powerpoint/2010/main" val="755722752"/>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09" name="Rectangle 2"/>
          <p:cNvSpPr>
            <a:spLocks noGrp="1" noRot="1" noChangeAspect="1" noChangeArrowheads="1"/>
          </p:cNvSpPr>
          <p:nvPr>
            <p:ph type="sldImg"/>
          </p:nvPr>
        </p:nvSpPr>
        <p:spPr>
          <a:xfrm>
            <a:off x="1150938" y="692150"/>
            <a:ext cx="4556125" cy="3416300"/>
          </a:xfrm>
          <a:solidFill>
            <a:srgbClr val="FFFFFF"/>
          </a:solidFill>
          <a:ln/>
        </p:spPr>
      </p:sp>
      <p:sp>
        <p:nvSpPr>
          <p:cNvPr id="4782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it is pretty clear the BP should cut dividends, the stock price response was not positive when it did. This reflects the fact that investor clienteles cannot be changed overnight. In BP</a:t>
            </a:r>
            <a:r>
              <a:rPr lang="ja-JP" altLang="en-US">
                <a:latin typeface="Times" charset="0"/>
                <a:ea typeface="ＭＳ Ｐゴシック" charset="-128"/>
              </a:rPr>
              <a:t>’</a:t>
            </a:r>
            <a:r>
              <a:rPr lang="en-US" altLang="ja-JP">
                <a:latin typeface="Times" charset="0"/>
                <a:ea typeface="ＭＳ Ｐゴシック" charset="-128"/>
              </a:rPr>
              <a:t>s case, its history of high dividends had attracted investors who liked the high dividends. When they cut the dividends, these investors sold and a new clientele moved in, but not immediately. (It took a few months)</a:t>
            </a:r>
          </a:p>
          <a:p>
            <a:r>
              <a:rPr lang="en-US" altLang="en-US">
                <a:latin typeface="Times" charset="0"/>
                <a:ea typeface="ＭＳ Ｐゴシック" charset="-128"/>
              </a:rPr>
              <a:t>In hindsight, by cutting dividends, BP became a much healthier firm, with higher returns and lower leverage, after the dividend cut.</a:t>
            </a:r>
          </a:p>
        </p:txBody>
      </p:sp>
    </p:spTree>
    <p:extLst>
      <p:ext uri="{BB962C8B-B14F-4D97-AF65-F5344CB8AC3E}">
        <p14:creationId xmlns:p14="http://schemas.microsoft.com/office/powerpoint/2010/main" val="1214004506"/>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7" name="Rectangle 2"/>
          <p:cNvSpPr>
            <a:spLocks noGrp="1" noRot="1" noChangeAspect="1" noChangeArrowheads="1"/>
          </p:cNvSpPr>
          <p:nvPr>
            <p:ph type="sldImg"/>
          </p:nvPr>
        </p:nvSpPr>
        <p:spPr>
          <a:xfrm>
            <a:off x="1150938" y="692150"/>
            <a:ext cx="4556125" cy="3416300"/>
          </a:xfrm>
          <a:solidFill>
            <a:srgbClr val="FFFFFF"/>
          </a:solidFill>
          <a:ln/>
        </p:spPr>
      </p:sp>
      <p:sp>
        <p:nvSpPr>
          <p:cNvPr id="4802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firm with negative FCFE should not pay dividends, especially when its projects earn excess returns. </a:t>
            </a:r>
          </a:p>
        </p:txBody>
      </p:sp>
    </p:spTree>
    <p:extLst>
      <p:ext uri="{BB962C8B-B14F-4D97-AF65-F5344CB8AC3E}">
        <p14:creationId xmlns:p14="http://schemas.microsoft.com/office/powerpoint/2010/main" val="531602195"/>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Rectangle 2"/>
          <p:cNvSpPr>
            <a:spLocks noGrp="1" noRot="1" noChangeAspect="1" noChangeArrowheads="1"/>
          </p:cNvSpPr>
          <p:nvPr>
            <p:ph type="sldImg"/>
          </p:nvPr>
        </p:nvSpPr>
        <p:spPr>
          <a:xfrm>
            <a:off x="1150938" y="692150"/>
            <a:ext cx="4556125" cy="3416300"/>
          </a:xfrm>
          <a:solidFill>
            <a:srgbClr val="FFFFFF"/>
          </a:solidFill>
          <a:ln/>
        </p:spPr>
      </p:sp>
      <p:sp>
        <p:nvSpPr>
          <p:cNvPr id="4823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 For every investor that these firms gain because they pay dividends, they lose more investors who will not buy the stock any more because the firm pays dividends. </a:t>
            </a:r>
          </a:p>
          <a:p>
            <a:r>
              <a:rPr lang="en-US" altLang="en-US">
                <a:latin typeface="Times" charset="0"/>
                <a:ea typeface="ＭＳ Ｐゴシック" charset="-128"/>
              </a:rPr>
              <a:t>Besides, firms which cannot afford to pay dividends should not be attracting a clientele that wants and likes dividends.</a:t>
            </a:r>
          </a:p>
        </p:txBody>
      </p:sp>
    </p:spTree>
    <p:extLst>
      <p:ext uri="{BB962C8B-B14F-4D97-AF65-F5344CB8AC3E}">
        <p14:creationId xmlns:p14="http://schemas.microsoft.com/office/powerpoint/2010/main" val="1106119845"/>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Slide Image Placeholder 1"/>
          <p:cNvSpPr>
            <a:spLocks noGrp="1" noRot="1" noChangeAspect="1"/>
          </p:cNvSpPr>
          <p:nvPr>
            <p:ph type="sldImg"/>
          </p:nvPr>
        </p:nvSpPr>
        <p:spPr>
          <a:xfrm>
            <a:off x="1150938" y="692150"/>
            <a:ext cx="4556125" cy="3416300"/>
          </a:xfrm>
          <a:ln/>
        </p:spPr>
      </p:sp>
      <p:sp>
        <p:nvSpPr>
          <p:cNvPr id="4843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Tata Motors is paying out too much, relative to its actual FCFE and the only reason that it is able to pay dividends is because of its access to debt. Looks like the Tata Group is subsidizing dividend payments to Tata Motors stockholders.</a:t>
            </a:r>
          </a:p>
        </p:txBody>
      </p:sp>
    </p:spTree>
    <p:extLst>
      <p:ext uri="{BB962C8B-B14F-4D97-AF65-F5344CB8AC3E}">
        <p14:creationId xmlns:p14="http://schemas.microsoft.com/office/powerpoint/2010/main" val="1937786483"/>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1" name="Rectangle 2"/>
          <p:cNvSpPr>
            <a:spLocks noGrp="1" noRot="1" noChangeAspect="1" noChangeArrowheads="1"/>
          </p:cNvSpPr>
          <p:nvPr>
            <p:ph type="sldImg"/>
          </p:nvPr>
        </p:nvSpPr>
        <p:spPr>
          <a:xfrm>
            <a:off x="1150938" y="692150"/>
            <a:ext cx="4556125" cy="3416300"/>
          </a:xfrm>
          <a:solidFill>
            <a:srgbClr val="FFFFFF"/>
          </a:solidFill>
          <a:ln/>
        </p:spPr>
      </p:sp>
      <p:sp>
        <p:nvSpPr>
          <p:cNvPr id="4864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Customize a solution for your firm</a:t>
            </a:r>
            <a:r>
              <a:rPr lang="ja-JP" altLang="en-US">
                <a:latin typeface="Times" charset="0"/>
                <a:ea typeface="ＭＳ Ｐゴシック" charset="-128"/>
              </a:rPr>
              <a:t>’</a:t>
            </a:r>
            <a:r>
              <a:rPr lang="en-US" altLang="ja-JP">
                <a:latin typeface="Times" charset="0"/>
                <a:ea typeface="ＭＳ Ｐゴシック" charset="-128"/>
              </a:rPr>
              <a:t>s dividend policy… but think about your earlier analysis of its capital structure as well.</a:t>
            </a:r>
            <a:endParaRPr lang="en-US" altLang="en-US">
              <a:latin typeface="Times" charset="0"/>
              <a:ea typeface="ＭＳ Ｐゴシック" charset="-128"/>
            </a:endParaRPr>
          </a:p>
        </p:txBody>
      </p:sp>
    </p:spTree>
    <p:extLst>
      <p:ext uri="{BB962C8B-B14F-4D97-AF65-F5344CB8AC3E}">
        <p14:creationId xmlns:p14="http://schemas.microsoft.com/office/powerpoint/2010/main" val="1787913026"/>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49" name="Rectangle 2"/>
          <p:cNvSpPr>
            <a:spLocks noGrp="1" noRot="1" noChangeAspect="1" noChangeArrowheads="1"/>
          </p:cNvSpPr>
          <p:nvPr>
            <p:ph type="sldImg"/>
          </p:nvPr>
        </p:nvSpPr>
        <p:spPr>
          <a:xfrm>
            <a:off x="1150938" y="692150"/>
            <a:ext cx="4556125" cy="3416300"/>
          </a:xfrm>
          <a:solidFill>
            <a:srgbClr val="FFFFFF"/>
          </a:solidFill>
          <a:ln/>
        </p:spPr>
      </p:sp>
      <p:sp>
        <p:nvSpPr>
          <p:cNvPr id="4884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All of the companies looks surprisingly similar to their peer groups. (Actually, not so surprising).</a:t>
            </a:r>
          </a:p>
        </p:txBody>
      </p:sp>
    </p:spTree>
    <p:extLst>
      <p:ext uri="{BB962C8B-B14F-4D97-AF65-F5344CB8AC3E}">
        <p14:creationId xmlns:p14="http://schemas.microsoft.com/office/powerpoint/2010/main" val="1863039158"/>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7" name="Rectangle 2"/>
          <p:cNvSpPr>
            <a:spLocks noGrp="1" noRot="1" noChangeAspect="1" noChangeArrowheads="1"/>
          </p:cNvSpPr>
          <p:nvPr>
            <p:ph type="sldImg"/>
          </p:nvPr>
        </p:nvSpPr>
        <p:spPr>
          <a:xfrm>
            <a:off x="1150938" y="692150"/>
            <a:ext cx="4556125" cy="3416300"/>
          </a:xfrm>
          <a:solidFill>
            <a:srgbClr val="FFFFFF"/>
          </a:solidFill>
          <a:ln/>
        </p:spPr>
      </p:sp>
      <p:sp>
        <p:nvSpPr>
          <p:cNvPr id="4904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corporate finance is all about maximizing value, you do have to know how to estimate value.</a:t>
            </a:r>
          </a:p>
        </p:txBody>
      </p:sp>
    </p:spTree>
    <p:extLst>
      <p:ext uri="{BB962C8B-B14F-4D97-AF65-F5344CB8AC3E}">
        <p14:creationId xmlns:p14="http://schemas.microsoft.com/office/powerpoint/2010/main" val="1787555246"/>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Back, full circle to the objective.</a:t>
            </a:r>
          </a:p>
        </p:txBody>
      </p:sp>
      <p:sp>
        <p:nvSpPr>
          <p:cNvPr id="492546"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44797992"/>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3" name="Slide Image Placeholder 1"/>
          <p:cNvSpPr>
            <a:spLocks noGrp="1" noRot="1" noChangeAspect="1"/>
          </p:cNvSpPr>
          <p:nvPr>
            <p:ph type="sldImg"/>
          </p:nvPr>
        </p:nvSpPr>
        <p:spPr>
          <a:xfrm>
            <a:off x="1150938" y="692150"/>
            <a:ext cx="4556125" cy="3416300"/>
          </a:xfrm>
          <a:ln/>
        </p:spPr>
      </p:sp>
      <p:sp>
        <p:nvSpPr>
          <p:cNvPr id="4945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there are hundreds of valuation models in practice, they will all fall into one of these three categories. There are some who argue that liquidation value is a fourth approach, but we estimate the values of assets in liquidation using either discounted cash flow or relative valuation models.</a:t>
            </a:r>
          </a:p>
          <a:p>
            <a:endParaRPr lang="en-US" altLang="en-US">
              <a:latin typeface="Times" charset="0"/>
              <a:ea typeface="ＭＳ Ｐゴシック" charset="-128"/>
            </a:endParaRPr>
          </a:p>
          <a:p>
            <a:r>
              <a:rPr lang="en-US" altLang="en-US">
                <a:latin typeface="Times" charset="0"/>
                <a:ea typeface="ＭＳ Ｐゴシック" charset="-128"/>
              </a:rPr>
              <a:t>Intrinsic value and relative value will converge in efficient markets, but can diverge in inefficient markets. One way to frame how companies approach corporate finance is in terms of whether they focus on maximizing intrinsic value or relative value.</a:t>
            </a:r>
          </a:p>
        </p:txBody>
      </p:sp>
    </p:spTree>
    <p:extLst>
      <p:ext uri="{BB962C8B-B14F-4D97-AF65-F5344CB8AC3E}">
        <p14:creationId xmlns:p14="http://schemas.microsoft.com/office/powerpoint/2010/main" val="520879493"/>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1" name="Rectangle 2"/>
          <p:cNvSpPr>
            <a:spLocks noGrp="1" noRot="1" noChangeAspect="1" noChangeArrowheads="1" noTextEdit="1"/>
          </p:cNvSpPr>
          <p:nvPr>
            <p:ph type="sldImg"/>
          </p:nvPr>
        </p:nvSpPr>
        <p:spPr>
          <a:xfrm>
            <a:off x="1150938" y="692150"/>
            <a:ext cx="4556125" cy="3416300"/>
          </a:xfrm>
          <a:ln/>
        </p:spPr>
      </p:sp>
      <p:sp>
        <p:nvSpPr>
          <p:cNvPr id="4966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Cash is king. A firm with negative cash flows today can be a very valuable firm but only if there is reason to believe that cash flows in the future will be large enough to compensate for the negative cash flows today. The riskier a firm and the longer you have to wait for the cash flows, the greater the cashflows eventually have to be….</a:t>
            </a:r>
          </a:p>
        </p:txBody>
      </p:sp>
    </p:spTree>
    <p:extLst>
      <p:ext uri="{BB962C8B-B14F-4D97-AF65-F5344CB8AC3E}">
        <p14:creationId xmlns:p14="http://schemas.microsoft.com/office/powerpoint/2010/main" val="1278293679"/>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89" name="Rectangle 7"/>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CA611C5A-86BE-8844-AFAF-7017733E4E21}" type="slidenum">
              <a:rPr lang="en-US" altLang="en-US" sz="1200"/>
              <a:pPr/>
              <a:t>240</a:t>
            </a:fld>
            <a:endParaRPr lang="en-US" altLang="en-US" sz="1200"/>
          </a:p>
        </p:txBody>
      </p:sp>
      <p:sp>
        <p:nvSpPr>
          <p:cNvPr id="498690" name="Rectangle 2"/>
          <p:cNvSpPr>
            <a:spLocks noGrp="1" noRot="1" noChangeAspect="1" noChangeArrowheads="1"/>
          </p:cNvSpPr>
          <p:nvPr>
            <p:ph type="sldImg"/>
          </p:nvPr>
        </p:nvSpPr>
        <p:spPr>
          <a:xfrm>
            <a:off x="1150938" y="692150"/>
            <a:ext cx="4556125" cy="3416300"/>
          </a:xfrm>
          <a:solidFill>
            <a:srgbClr val="FFFFFF"/>
          </a:solidFill>
          <a:ln/>
        </p:spPr>
      </p:sp>
      <p:sp>
        <p:nvSpPr>
          <p:cNvPr id="498691"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business and the equity in the business can be very different numbers…</a:t>
            </a:r>
          </a:p>
          <a:p>
            <a:pPr lvl="1">
              <a:buFontTx/>
              <a:buChar char="•"/>
            </a:pPr>
            <a:r>
              <a:rPr lang="en-US" altLang="en-US">
                <a:latin typeface="Times" charset="0"/>
                <a:ea typeface="ＭＳ Ｐゴシック" charset="-128"/>
              </a:rPr>
              <a:t>A firm like GE in 2005 had a value of $ 500 billion for its business but its equity is worth only $ 300 billion - the difference is due to the substantial debt that GE has used to fund its expansion.</a:t>
            </a:r>
          </a:p>
          <a:p>
            <a:pPr lvl="1">
              <a:buFontTx/>
              <a:buChar char="•"/>
            </a:pPr>
            <a:r>
              <a:rPr lang="en-US" altLang="en-US">
                <a:latin typeface="Times" charset="0"/>
                <a:ea typeface="ＭＳ Ｐゴシック" charset="-128"/>
              </a:rPr>
              <a:t>You can have valuable businesses, where the equity is worth nothing because the firm has borrowed too much….</a:t>
            </a:r>
          </a:p>
        </p:txBody>
      </p:sp>
    </p:spTree>
    <p:extLst>
      <p:ext uri="{BB962C8B-B14F-4D97-AF65-F5344CB8AC3E}">
        <p14:creationId xmlns:p14="http://schemas.microsoft.com/office/powerpoint/2010/main" val="855458365"/>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1" name="Rectangle 2"/>
          <p:cNvSpPr>
            <a:spLocks noGrp="1" noRot="1" noChangeAspect="1" noChangeArrowheads="1"/>
          </p:cNvSpPr>
          <p:nvPr>
            <p:ph type="sldImg"/>
          </p:nvPr>
        </p:nvSpPr>
        <p:spPr>
          <a:xfrm>
            <a:off x="1150938" y="692150"/>
            <a:ext cx="4556125" cy="3416300"/>
          </a:xfrm>
          <a:solidFill>
            <a:srgbClr val="FFFFFF"/>
          </a:solidFill>
          <a:ln/>
        </p:spPr>
      </p:sp>
      <p:sp>
        <p:nvSpPr>
          <p:cNvPr id="5017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Sets up the basic inputs:</a:t>
            </a:r>
          </a:p>
          <a:p>
            <a:r>
              <a:rPr lang="en-US" altLang="en-US">
                <a:latin typeface="Times" charset="0"/>
                <a:ea typeface="ＭＳ Ｐゴシック" charset="-128"/>
              </a:rPr>
              <a:t>1. Discount rates</a:t>
            </a:r>
          </a:p>
          <a:p>
            <a:r>
              <a:rPr lang="en-US" altLang="en-US">
                <a:latin typeface="Times" charset="0"/>
                <a:ea typeface="ＭＳ Ｐゴシック" charset="-128"/>
              </a:rPr>
              <a:t>2. Cash flows</a:t>
            </a:r>
          </a:p>
          <a:p>
            <a:r>
              <a:rPr lang="en-US" altLang="en-US">
                <a:latin typeface="Times" charset="0"/>
                <a:ea typeface="ＭＳ Ｐゴシック" charset="-128"/>
              </a:rPr>
              <a:t>3. Expected Growth</a:t>
            </a:r>
          </a:p>
          <a:p>
            <a:r>
              <a:rPr lang="en-US" altLang="en-US">
                <a:latin typeface="Times" charset="0"/>
                <a:ea typeface="ＭＳ Ｐゴシック" charset="-128"/>
              </a:rPr>
              <a:t>4. Length of the period that they can sustain a growth rate higher than the growth rate of the economy.</a:t>
            </a:r>
          </a:p>
          <a:p>
            <a:r>
              <a:rPr lang="en-US" altLang="en-US">
                <a:latin typeface="Times" charset="0"/>
                <a:ea typeface="ＭＳ Ｐゴシック" charset="-128"/>
              </a:rPr>
              <a:t>How we estimate each of these numbers depends on whether we are taking an equity perspective or a firm perspective.</a:t>
            </a:r>
          </a:p>
          <a:p>
            <a:endParaRPr lang="en-US" altLang="en-US">
              <a:latin typeface="Times" charset="0"/>
              <a:ea typeface="ＭＳ Ｐゴシック" charset="-128"/>
            </a:endParaRPr>
          </a:p>
          <a:p>
            <a:r>
              <a:rPr lang="en-US" altLang="en-US">
                <a:latin typeface="Times" charset="0"/>
                <a:ea typeface="ＭＳ Ｐゴシック" charset="-128"/>
              </a:rPr>
              <a:t>The answer to the fourth question matters because we cannot estimate cash flows forever and a publicly traded company, at least in theory, can last forever. If cash flows grow at the same rate forever, we can short circuit the cash flow estimation and compute the present value of all cash flows beyond that point in time with one equation (CF/ (r-g)).</a:t>
            </a:r>
          </a:p>
        </p:txBody>
      </p:sp>
    </p:spTree>
    <p:extLst>
      <p:ext uri="{BB962C8B-B14F-4D97-AF65-F5344CB8AC3E}">
        <p14:creationId xmlns:p14="http://schemas.microsoft.com/office/powerpoint/2010/main" val="285723890"/>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09" name="Rectangle 2"/>
          <p:cNvSpPr>
            <a:spLocks noGrp="1" noRot="1" noChangeAspect="1" noChangeArrowheads="1"/>
          </p:cNvSpPr>
          <p:nvPr>
            <p:ph type="sldImg"/>
          </p:nvPr>
        </p:nvSpPr>
        <p:spPr>
          <a:xfrm>
            <a:off x="1150938" y="692150"/>
            <a:ext cx="4556125" cy="3416300"/>
          </a:xfrm>
          <a:solidFill>
            <a:srgbClr val="FFFFFF"/>
          </a:solidFill>
          <a:ln/>
        </p:spPr>
      </p:sp>
      <p:sp>
        <p:nvSpPr>
          <p:cNvPr id="5038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Shows the different cash flows that can be used in valuation.</a:t>
            </a:r>
          </a:p>
          <a:p>
            <a:r>
              <a:rPr lang="en-US" altLang="en-US">
                <a:latin typeface="Times" charset="0"/>
                <a:ea typeface="ＭＳ Ｐゴシック" charset="-128"/>
              </a:rPr>
              <a:t>In equity valuation,</a:t>
            </a:r>
          </a:p>
          <a:p>
            <a:pPr>
              <a:buFontTx/>
              <a:buChar char="-"/>
            </a:pPr>
            <a:r>
              <a:rPr lang="en-US" altLang="en-US">
                <a:latin typeface="Times" charset="0"/>
                <a:ea typeface="ＭＳ Ｐゴシック" charset="-128"/>
              </a:rPr>
              <a:t>The simplest and most direct measure of cash flow is dividends paid (Implicitly we are assuming that companies pay out their residual cash flows as dividends)</a:t>
            </a:r>
          </a:p>
          <a:p>
            <a:pPr>
              <a:buFontTx/>
              <a:buChar char="-"/>
            </a:pPr>
            <a:r>
              <a:rPr lang="en-US" altLang="en-US">
                <a:latin typeface="Times" charset="0"/>
                <a:ea typeface="ＭＳ Ｐゴシック" charset="-128"/>
              </a:rPr>
              <a:t>A slightly modified approach is to add stock buybacks to dividends. Since buybacks tend to be lumpy, you may need to average buybacks over time.</a:t>
            </a:r>
          </a:p>
          <a:p>
            <a:pPr>
              <a:buFontTx/>
              <a:buChar char="-"/>
            </a:pPr>
            <a:r>
              <a:rPr lang="en-US" altLang="en-US">
                <a:latin typeface="Times" charset="0"/>
                <a:ea typeface="ＭＳ Ｐゴシック" charset="-128"/>
              </a:rPr>
              <a:t>FCFE: You estimate the residual cash flow, after every conceivable need has been met. Again, there can be volatility in the reinvestment numbers that may need to be normalized.</a:t>
            </a:r>
          </a:p>
          <a:p>
            <a:r>
              <a:rPr lang="en-US" altLang="en-US">
                <a:latin typeface="Times" charset="0"/>
                <a:ea typeface="ＭＳ Ｐゴシック" charset="-128"/>
              </a:rPr>
              <a:t>In firm valuation, you are computing the cash flow to all claim holders in the firm. In effect, you are computing the cash flow before debt payments. That is why we start with operating income (EBIT) and act like we pay taxes on the EBIT. In effect, we ignore any tax benefits from interest expenses, since those will be captured in the cost of capital (through the use of an after-tax cost of debt)</a:t>
            </a:r>
          </a:p>
          <a:p>
            <a:endParaRPr lang="en-US" altLang="en-US">
              <a:latin typeface="Times" charset="0"/>
              <a:ea typeface="ＭＳ Ｐゴシック" charset="-128"/>
            </a:endParaRPr>
          </a:p>
          <a:p>
            <a:r>
              <a:rPr lang="en-US" altLang="en-US">
                <a:latin typeface="Times" charset="0"/>
                <a:ea typeface="ＭＳ Ｐゴシック" charset="-128"/>
              </a:rPr>
              <a:t>Cap Ex includes acquisitions and the effect of R&amp;D. (R&amp;D is capitalized)</a:t>
            </a:r>
          </a:p>
        </p:txBody>
      </p:sp>
    </p:spTree>
    <p:extLst>
      <p:ext uri="{BB962C8B-B14F-4D97-AF65-F5344CB8AC3E}">
        <p14:creationId xmlns:p14="http://schemas.microsoft.com/office/powerpoint/2010/main" val="387984538"/>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Rectangle 2"/>
          <p:cNvSpPr>
            <a:spLocks noGrp="1" noRot="1" noChangeAspect="1" noChangeArrowheads="1"/>
          </p:cNvSpPr>
          <p:nvPr>
            <p:ph type="sldImg"/>
          </p:nvPr>
        </p:nvSpPr>
        <p:spPr>
          <a:xfrm>
            <a:off x="1150938" y="692150"/>
            <a:ext cx="4556125" cy="3416300"/>
          </a:xfrm>
          <a:solidFill>
            <a:srgbClr val="FFFFFF"/>
          </a:solidFill>
          <a:ln/>
        </p:spPr>
      </p:sp>
      <p:sp>
        <p:nvSpPr>
          <p:cNvPr id="505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include acquisitions made during 2013 in capital expenditures, but this is a volatile item. </a:t>
            </a:r>
          </a:p>
        </p:txBody>
      </p:sp>
    </p:spTree>
    <p:extLst>
      <p:ext uri="{BB962C8B-B14F-4D97-AF65-F5344CB8AC3E}">
        <p14:creationId xmlns:p14="http://schemas.microsoft.com/office/powerpoint/2010/main" val="1095777874"/>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5" name="Rectangle 2"/>
          <p:cNvSpPr>
            <a:spLocks noGrp="1" noRot="1" noChangeAspect="1" noChangeArrowheads="1"/>
          </p:cNvSpPr>
          <p:nvPr>
            <p:ph type="sldImg"/>
          </p:nvPr>
        </p:nvSpPr>
        <p:spPr>
          <a:xfrm>
            <a:off x="1150938" y="692150"/>
            <a:ext cx="4556125" cy="3416300"/>
          </a:xfrm>
          <a:solidFill>
            <a:srgbClr val="FFFFFF"/>
          </a:solidFill>
          <a:ln/>
        </p:spPr>
      </p:sp>
      <p:sp>
        <p:nvSpPr>
          <p:cNvPr id="5079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Recaps what we stated when we talked about investment analysis. </a:t>
            </a:r>
          </a:p>
        </p:txBody>
      </p:sp>
    </p:spTree>
    <p:extLst>
      <p:ext uri="{BB962C8B-B14F-4D97-AF65-F5344CB8AC3E}">
        <p14:creationId xmlns:p14="http://schemas.microsoft.com/office/powerpoint/2010/main" val="2066455293"/>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3" name="Rectangle 2"/>
          <p:cNvSpPr>
            <a:spLocks noGrp="1" noRot="1" noChangeAspect="1" noChangeArrowheads="1"/>
          </p:cNvSpPr>
          <p:nvPr>
            <p:ph type="sldImg"/>
          </p:nvPr>
        </p:nvSpPr>
        <p:spPr>
          <a:xfrm>
            <a:off x="1150938" y="692150"/>
            <a:ext cx="4556125" cy="3416300"/>
          </a:xfrm>
          <a:solidFill>
            <a:srgbClr val="FFFFFF"/>
          </a:solidFill>
          <a:ln/>
        </p:spPr>
      </p:sp>
      <p:sp>
        <p:nvSpPr>
          <p:cNvPr id="5099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one point we do know for Disney…</a:t>
            </a:r>
          </a:p>
          <a:p>
            <a:endParaRPr lang="en-US" altLang="en-US">
              <a:latin typeface="Times" charset="0"/>
              <a:ea typeface="ＭＳ Ｐゴシック" charset="-128"/>
            </a:endParaRPr>
          </a:p>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p:txBody>
      </p:sp>
    </p:spTree>
    <p:extLst>
      <p:ext uri="{BB962C8B-B14F-4D97-AF65-F5344CB8AC3E}">
        <p14:creationId xmlns:p14="http://schemas.microsoft.com/office/powerpoint/2010/main" val="1808570167"/>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1" name="Rectangle 2"/>
          <p:cNvSpPr>
            <a:spLocks noGrp="1" noRot="1" noChangeAspect="1" noChangeArrowheads="1"/>
          </p:cNvSpPr>
          <p:nvPr>
            <p:ph type="sldImg"/>
          </p:nvPr>
        </p:nvSpPr>
        <p:spPr>
          <a:xfrm>
            <a:off x="1150938" y="692150"/>
            <a:ext cx="4556125" cy="3416300"/>
          </a:xfrm>
          <a:solidFill>
            <a:srgbClr val="FFFFFF"/>
          </a:solidFill>
          <a:ln/>
        </p:spPr>
      </p:sp>
      <p:sp>
        <p:nvSpPr>
          <p:cNvPr id="5120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the case of Disney, the debt ratio is the number that changes the most. If Disney’s beta &amp; cost of debt had been much higher or lower than that of a mature firm, those would have changed as well.</a:t>
            </a:r>
          </a:p>
          <a:p>
            <a:endParaRPr lang="en-US" altLang="en-US">
              <a:latin typeface="Times" charset="0"/>
              <a:ea typeface="ＭＳ Ｐゴシック" charset="-128"/>
            </a:endParaRPr>
          </a:p>
          <a:p>
            <a:r>
              <a:rPr lang="en-US" altLang="en-US">
                <a:latin typeface="Times" charset="0"/>
                <a:ea typeface="ＭＳ Ｐゴシック" charset="-128"/>
              </a:rPr>
              <a:t>For evolving firms, with rapidly changing growth rates, the beta, the cost of debt and the debt ratio can all change over time as the firm matures.</a:t>
            </a:r>
          </a:p>
        </p:txBody>
      </p:sp>
    </p:spTree>
    <p:extLst>
      <p:ext uri="{BB962C8B-B14F-4D97-AF65-F5344CB8AC3E}">
        <p14:creationId xmlns:p14="http://schemas.microsoft.com/office/powerpoint/2010/main" val="1155257131"/>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49" name="Rectangle 2"/>
          <p:cNvSpPr>
            <a:spLocks noGrp="1" noRot="1" noChangeAspect="1" noChangeArrowheads="1"/>
          </p:cNvSpPr>
          <p:nvPr>
            <p:ph type="sldImg"/>
          </p:nvPr>
        </p:nvSpPr>
        <p:spPr>
          <a:xfrm>
            <a:off x="1150938" y="692150"/>
            <a:ext cx="4556125" cy="3416300"/>
          </a:xfrm>
          <a:solidFill>
            <a:srgbClr val="FFFFFF"/>
          </a:solidFill>
          <a:ln/>
        </p:spPr>
      </p:sp>
      <p:sp>
        <p:nvSpPr>
          <p:cNvPr id="5140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approaches are similar, with the only difference being in how we define how much the firm reinvests and how well it reinvests.</a:t>
            </a:r>
          </a:p>
        </p:txBody>
      </p:sp>
    </p:spTree>
    <p:extLst>
      <p:ext uri="{BB962C8B-B14F-4D97-AF65-F5344CB8AC3E}">
        <p14:creationId xmlns:p14="http://schemas.microsoft.com/office/powerpoint/2010/main" val="1006948190"/>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7" name="Rectangle 2"/>
          <p:cNvSpPr>
            <a:spLocks noGrp="1" noRot="1" noChangeAspect="1" noChangeArrowheads="1"/>
          </p:cNvSpPr>
          <p:nvPr>
            <p:ph type="sldImg"/>
          </p:nvPr>
        </p:nvSpPr>
        <p:spPr>
          <a:xfrm>
            <a:off x="1150938" y="692150"/>
            <a:ext cx="4556125" cy="3416300"/>
          </a:xfrm>
          <a:solidFill>
            <a:srgbClr val="FFFFFF"/>
          </a:solidFill>
          <a:ln/>
        </p:spPr>
      </p:sp>
      <p:sp>
        <p:nvSpPr>
          <p:cNvPr id="516098" name="Rectangle 3"/>
          <p:cNvSpPr>
            <a:spLocks noGrp="1" noChangeArrowheads="1"/>
          </p:cNvSpPr>
          <p:nvPr>
            <p:ph type="body" idx="1"/>
          </p:nvPr>
        </p:nvSpPr>
        <p:spPr>
          <a:solidFill>
            <a:srgbClr val="FFFFFF"/>
          </a:solidFill>
          <a:ln>
            <a:solidFill>
              <a:srgbClr val="000000"/>
            </a:solidFill>
          </a:ln>
        </p:spPr>
        <p:txBody>
          <a:bodyPr/>
          <a:lstStyle/>
          <a:p>
            <a:pPr lvl="1"/>
            <a:r>
              <a:rPr lang="en-US" altLang="en-US">
                <a:latin typeface="Times" charset="0"/>
                <a:ea typeface="ＭＳ Ｐゴシック" charset="-128"/>
              </a:rPr>
              <a:t>The book value of debt is augmented by the present value of operating lease commitments. We checked both numbers (ROC and reinvestment rate) against prior years, to make sure that they looked reasonable. If not, we would have used average values over time.</a:t>
            </a:r>
            <a:endParaRPr lang="en-US" altLang="en-US">
              <a:latin typeface="Times New Roman" charset="0"/>
              <a:ea typeface="ＭＳ Ｐゴシック" charset="-128"/>
            </a:endParaRPr>
          </a:p>
        </p:txBody>
      </p:sp>
    </p:spTree>
    <p:extLst>
      <p:ext uri="{BB962C8B-B14F-4D97-AF65-F5344CB8AC3E}">
        <p14:creationId xmlns:p14="http://schemas.microsoft.com/office/powerpoint/2010/main" val="1607090970"/>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Rectangle 2"/>
          <p:cNvSpPr>
            <a:spLocks noGrp="1" noRot="1" noChangeAspect="1" noChangeArrowheads="1"/>
          </p:cNvSpPr>
          <p:nvPr>
            <p:ph type="sldImg"/>
          </p:nvPr>
        </p:nvSpPr>
        <p:spPr>
          <a:xfrm>
            <a:off x="1150938" y="692150"/>
            <a:ext cx="4556125" cy="3416300"/>
          </a:xfrm>
          <a:solidFill>
            <a:srgbClr val="FFFFFF"/>
          </a:solidFill>
          <a:ln/>
        </p:spPr>
      </p:sp>
      <p:sp>
        <p:nvSpPr>
          <p:cNvPr id="5181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have infinite lives. Since we cannot estimate cash flows forever, we assume a constant growth rate forever as a way of closing off the valuation.</a:t>
            </a:r>
          </a:p>
          <a:p>
            <a:endParaRPr lang="en-US" altLang="en-US">
              <a:latin typeface="Times" charset="0"/>
              <a:ea typeface="ＭＳ Ｐゴシック" charset="-128"/>
            </a:endParaRPr>
          </a:p>
          <a:p>
            <a:r>
              <a:rPr lang="en-US" altLang="en-US">
                <a:latin typeface="Times" charset="0"/>
                <a:ea typeface="ＭＳ Ｐゴシック" charset="-128"/>
              </a:rPr>
              <a:t>A very commonly used variant is to use a multiple of the terminal year</a:t>
            </a:r>
            <a:r>
              <a:rPr lang="ja-JP" altLang="en-US">
                <a:latin typeface="Times" charset="0"/>
                <a:ea typeface="ＭＳ Ｐゴシック" charset="-128"/>
              </a:rPr>
              <a:t>’</a:t>
            </a:r>
            <a:r>
              <a:rPr lang="en-US" altLang="ja-JP">
                <a:latin typeface="Times" charset="0"/>
                <a:ea typeface="ＭＳ Ｐゴシック" charset="-128"/>
              </a:rPr>
              <a:t>s earnings. This brings an element of relative valuation into the analysis. In a pure DCF model, the terminal value has to be estimated with a  stable growth rate.</a:t>
            </a:r>
            <a:endParaRPr lang="en-US" altLang="en-US">
              <a:latin typeface="Times" charset="0"/>
              <a:ea typeface="ＭＳ Ｐゴシック" charset="-128"/>
            </a:endParaRPr>
          </a:p>
        </p:txBody>
      </p:sp>
    </p:spTree>
    <p:extLst>
      <p:ext uri="{BB962C8B-B14F-4D97-AF65-F5344CB8AC3E}">
        <p14:creationId xmlns:p14="http://schemas.microsoft.com/office/powerpoint/2010/main" val="1476104471"/>
      </p:ext>
    </p:extLst>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3" name="Rectangle 2"/>
          <p:cNvSpPr>
            <a:spLocks noGrp="1" noRot="1" noChangeAspect="1" noChangeArrowheads="1"/>
          </p:cNvSpPr>
          <p:nvPr>
            <p:ph type="sldImg"/>
          </p:nvPr>
        </p:nvSpPr>
        <p:spPr>
          <a:xfrm>
            <a:off x="1150938" y="692150"/>
            <a:ext cx="4556125" cy="3416300"/>
          </a:xfrm>
          <a:solidFill>
            <a:srgbClr val="FFFFFF"/>
          </a:solidFill>
          <a:ln/>
        </p:spPr>
      </p:sp>
      <p:sp>
        <p:nvSpPr>
          <p:cNvPr id="520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shakiest area of valuation. The high growth period should be a function of a firm</a:t>
            </a:r>
            <a:r>
              <a:rPr lang="ja-JP" altLang="en-US">
                <a:latin typeface="Times" charset="0"/>
                <a:ea typeface="ＭＳ Ｐゴシック" charset="-128"/>
              </a:rPr>
              <a:t>’</a:t>
            </a:r>
            <a:r>
              <a:rPr lang="en-US" altLang="ja-JP">
                <a:latin typeface="Times" charset="0"/>
                <a:ea typeface="ＭＳ Ｐゴシック" charset="-128"/>
              </a:rPr>
              <a:t>s capacity to earn excess returns and erect and maintain barriers to entry. This is where corporate strategy meets corporate valuation.</a:t>
            </a:r>
            <a:endParaRPr lang="en-US" altLang="en-US">
              <a:latin typeface="Times" charset="0"/>
              <a:ea typeface="ＭＳ Ｐゴシック" charset="-128"/>
            </a:endParaRPr>
          </a:p>
        </p:txBody>
      </p:sp>
    </p:spTree>
    <p:extLst>
      <p:ext uri="{BB962C8B-B14F-4D97-AF65-F5344CB8AC3E}">
        <p14:creationId xmlns:p14="http://schemas.microsoft.com/office/powerpoint/2010/main" val="1156753953"/>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1" name="Rectangle 2"/>
          <p:cNvSpPr>
            <a:spLocks noGrp="1" noRot="1" noChangeAspect="1" noChangeArrowheads="1"/>
          </p:cNvSpPr>
          <p:nvPr>
            <p:ph type="sldImg"/>
          </p:nvPr>
        </p:nvSpPr>
        <p:spPr>
          <a:xfrm>
            <a:off x="1150938" y="692150"/>
            <a:ext cx="4556125" cy="3416300"/>
          </a:xfrm>
          <a:solidFill>
            <a:srgbClr val="FFFFFF"/>
          </a:solidFill>
          <a:ln/>
        </p:spPr>
      </p:sp>
      <p:sp>
        <p:nvSpPr>
          <p:cNvPr id="5222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Disney moves into stable growth, it should exhibit the characteristics of stable growth firms. If you want to be conservative in your estimates, you could set the return on capital = cost of capital in stable growth.</a:t>
            </a:r>
          </a:p>
          <a:p>
            <a:endParaRPr lang="en-US" altLang="en-US">
              <a:latin typeface="Times" charset="0"/>
              <a:ea typeface="ＭＳ Ｐゴシック" charset="-128"/>
            </a:endParaRPr>
          </a:p>
          <a:p>
            <a:r>
              <a:rPr lang="en-US" altLang="en-US">
                <a:latin typeface="Times" charset="0"/>
                <a:ea typeface="ＭＳ Ｐゴシック" charset="-128"/>
              </a:rPr>
              <a:t>The riskfree rate is a useful proxy for the nominal growth rate in the economy.</a:t>
            </a:r>
          </a:p>
          <a:p>
            <a:r>
              <a:rPr lang="en-US" altLang="en-US">
                <a:latin typeface="Times" charset="0"/>
                <a:ea typeface="ＭＳ Ｐゴシック" charset="-128"/>
              </a:rPr>
              <a:t>Riskfree rate = Expected inflation + Expected real interest rate</a:t>
            </a:r>
          </a:p>
          <a:p>
            <a:r>
              <a:rPr lang="en-US" altLang="en-US">
                <a:latin typeface="Times" charset="0"/>
                <a:ea typeface="ＭＳ Ｐゴシック" charset="-128"/>
              </a:rPr>
              <a:t>Nominal growth rate in economy = Expected inflation + Expected real growth rate</a:t>
            </a:r>
          </a:p>
          <a:p>
            <a:r>
              <a:rPr lang="en-US" altLang="en-US">
                <a:latin typeface="Times" charset="0"/>
                <a:ea typeface="ＭＳ Ｐゴシック" charset="-128"/>
              </a:rPr>
              <a:t>In the long term, expected real growth rate should converge on the expected real interest rate</a:t>
            </a:r>
          </a:p>
        </p:txBody>
      </p:sp>
    </p:spTree>
    <p:extLst>
      <p:ext uri="{BB962C8B-B14F-4D97-AF65-F5344CB8AC3E}">
        <p14:creationId xmlns:p14="http://schemas.microsoft.com/office/powerpoint/2010/main" val="394231780"/>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89" name="Slide Image Placeholder 1"/>
          <p:cNvSpPr>
            <a:spLocks noGrp="1" noRot="1" noChangeAspect="1"/>
          </p:cNvSpPr>
          <p:nvPr>
            <p:ph type="sldImg"/>
          </p:nvPr>
        </p:nvSpPr>
        <p:spPr>
          <a:xfrm>
            <a:off x="1150938" y="692150"/>
            <a:ext cx="4556125" cy="3416300"/>
          </a:xfrm>
          <a:ln/>
        </p:spPr>
      </p:sp>
      <p:sp>
        <p:nvSpPr>
          <p:cNvPr id="5242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present value of the cash flows yields different output, depending upon the model used. If the ultimate mission is to compute the value of equity per share, getting there can take quite a trek, especially if you use a firm valuation model.</a:t>
            </a:r>
          </a:p>
          <a:p>
            <a:endParaRPr lang="en-US" altLang="en-US">
              <a:latin typeface="Times" charset="0"/>
              <a:ea typeface="ＭＳ Ｐゴシック" charset="-128"/>
            </a:endParaRPr>
          </a:p>
          <a:p>
            <a:r>
              <a:rPr lang="en-US" altLang="en-US">
                <a:latin typeface="Times" charset="0"/>
                <a:ea typeface="ＭＳ Ｐゴシック" charset="-128"/>
              </a:rPr>
              <a:t>In effect, you have add the values of any assets whose earnings are not part of operating income (cash and minority cross holdings), subtract out the market value of non equity claims (debt foremost but also leases) and then net out the value of equity in options granted to managers and others to get to the value of equity in common stock. Since we have already considered the effect of options outstanding, this value can then be divided by the primary (not diluted) number of shares to get to value per share.</a:t>
            </a:r>
          </a:p>
        </p:txBody>
      </p:sp>
    </p:spTree>
    <p:extLst>
      <p:ext uri="{BB962C8B-B14F-4D97-AF65-F5344CB8AC3E}">
        <p14:creationId xmlns:p14="http://schemas.microsoft.com/office/powerpoint/2010/main" val="866475465"/>
      </p:ext>
    </p:extLst>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7" name="Rectangle 2"/>
          <p:cNvSpPr>
            <a:spLocks noGrp="1" noRot="1" noChangeAspect="1" noChangeArrowheads="1"/>
          </p:cNvSpPr>
          <p:nvPr>
            <p:ph type="sldImg"/>
          </p:nvPr>
        </p:nvSpPr>
        <p:spPr>
          <a:xfrm>
            <a:off x="1150938" y="692150"/>
            <a:ext cx="4556125" cy="3416300"/>
          </a:xfrm>
          <a:solidFill>
            <a:srgbClr val="FFFFFF"/>
          </a:solidFill>
          <a:ln/>
        </p:spPr>
      </p:sp>
      <p:sp>
        <p:nvSpPr>
          <p:cNvPr id="5263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transition period is used as a phase where the inputs from the high growth period can be adjusted towards stable growth levels (which reflect industry or market averages). </a:t>
            </a:r>
          </a:p>
          <a:p>
            <a:r>
              <a:rPr lang="en-US" altLang="en-US">
                <a:latin typeface="Times" charset="0"/>
                <a:ea typeface="ＭＳ Ｐゴシック" charset="-128"/>
              </a:rPr>
              <a:t>Note that we estimate reinvestment needs using the expected growth rate and the return on capital.</a:t>
            </a:r>
          </a:p>
          <a:p>
            <a:r>
              <a:rPr lang="en-US" altLang="en-US">
                <a:latin typeface="Times" charset="0"/>
                <a:ea typeface="ＭＳ Ｐゴシック" charset="-128"/>
              </a:rPr>
              <a:t>We are making the assumption that Disney will continue to earn excess returns even in stable growth. (The return on capital is moved towards the cost of capital,  but it is still higher than the cost of capital). If that assumption seems over optimistic, the return on capital in stable growth can be set equal to the cost of capital.</a:t>
            </a:r>
          </a:p>
          <a:p>
            <a:r>
              <a:rPr lang="en-US" altLang="en-US">
                <a:latin typeface="Times" charset="0"/>
                <a:ea typeface="ＭＳ Ｐゴシック" charset="-128"/>
              </a:rPr>
              <a:t>The leverage is pushed up to 20%, which is well below the optimal that we computed earlier, because current management seems intent on paying down debt.</a:t>
            </a:r>
          </a:p>
          <a:p>
            <a:endParaRPr lang="en-US" altLang="en-US">
              <a:latin typeface="Times" charset="0"/>
              <a:ea typeface="ＭＳ Ｐゴシック" charset="-128"/>
            </a:endParaRPr>
          </a:p>
        </p:txBody>
      </p:sp>
    </p:spTree>
    <p:extLst>
      <p:ext uri="{BB962C8B-B14F-4D97-AF65-F5344CB8AC3E}">
        <p14:creationId xmlns:p14="http://schemas.microsoft.com/office/powerpoint/2010/main" val="766529948"/>
      </p:ext>
    </p:extLst>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283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Brings it all together. Stock looks slightly over valued… or maybe the valuation is wrong… </a:t>
            </a:r>
          </a:p>
          <a:p>
            <a:endParaRPr lang="en-US" altLang="en-US">
              <a:latin typeface="Times" charset="0"/>
              <a:ea typeface="ＭＳ Ｐゴシック" charset="-128"/>
            </a:endParaRPr>
          </a:p>
          <a:p>
            <a:r>
              <a:rPr lang="en-US" altLang="en-US">
                <a:latin typeface="Times" charset="0"/>
                <a:ea typeface="ＭＳ Ｐゴシック" charset="-128"/>
              </a:rPr>
              <a:t>Note that the non operating investment is the value of their minority holdings in other companies and that the minority interest reflects the value of others’ holdings in companies that Disney owns a majority stake in (and has consolidated). Both were taken at book value. Optimally, we would like to get both in market value terms.</a:t>
            </a:r>
          </a:p>
          <a:p>
            <a:endParaRPr lang="en-US" altLang="en-US">
              <a:latin typeface="Times" charset="0"/>
              <a:ea typeface="ＭＳ Ｐゴシック" charset="-128"/>
            </a:endParaRPr>
          </a:p>
          <a:p>
            <a:r>
              <a:rPr lang="en-US" altLang="en-US">
                <a:latin typeface="Times" charset="0"/>
                <a:ea typeface="ＭＳ Ｐゴシック" charset="-128"/>
              </a:rPr>
              <a:t>The equity options is the value of management options, valued using an option pricing model, and adjusted for taxes.</a:t>
            </a:r>
          </a:p>
        </p:txBody>
      </p:sp>
    </p:spTree>
    <p:extLst>
      <p:ext uri="{BB962C8B-B14F-4D97-AF65-F5344CB8AC3E}">
        <p14:creationId xmlns:p14="http://schemas.microsoft.com/office/powerpoint/2010/main" val="314437683"/>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304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Shows the link between our valuation and the earlier corporate financial analysis.</a:t>
            </a:r>
          </a:p>
        </p:txBody>
      </p:sp>
    </p:spTree>
    <p:extLst>
      <p:ext uri="{BB962C8B-B14F-4D97-AF65-F5344CB8AC3E}">
        <p14:creationId xmlns:p14="http://schemas.microsoft.com/office/powerpoint/2010/main" val="1944366561"/>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1" name="Slide Image Placeholder 1"/>
          <p:cNvSpPr>
            <a:spLocks noGrp="1" noRot="1" noChangeAspect="1"/>
          </p:cNvSpPr>
          <p:nvPr>
            <p:ph type="sldImg"/>
          </p:nvPr>
        </p:nvSpPr>
        <p:spPr>
          <a:xfrm>
            <a:off x="1150938" y="692150"/>
            <a:ext cx="4556125" cy="3416300"/>
          </a:xfrm>
          <a:ln/>
        </p:spPr>
      </p:sp>
      <p:sp>
        <p:nvSpPr>
          <p:cNvPr id="532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change value, you have to take actions that affect one of four inputs:</a:t>
            </a:r>
          </a:p>
          <a:p>
            <a:pPr>
              <a:buFontTx/>
              <a:buAutoNum type="alphaLcPeriod"/>
            </a:pPr>
            <a:r>
              <a:rPr lang="en-US" altLang="en-US">
                <a:latin typeface="Times" charset="0"/>
                <a:ea typeface="ＭＳ Ｐゴシック" charset="-128"/>
              </a:rPr>
              <a:t>Cash flows from existing assets</a:t>
            </a:r>
          </a:p>
          <a:p>
            <a:pPr>
              <a:buFontTx/>
              <a:buAutoNum type="alphaLcPeriod"/>
            </a:pPr>
            <a:r>
              <a:rPr lang="en-US" altLang="en-US">
                <a:latin typeface="Times" charset="0"/>
                <a:ea typeface="ＭＳ Ｐゴシック" charset="-128"/>
              </a:rPr>
              <a:t>Expected growth</a:t>
            </a:r>
          </a:p>
          <a:p>
            <a:pPr>
              <a:buFontTx/>
              <a:buAutoNum type="alphaLcPeriod"/>
            </a:pPr>
            <a:r>
              <a:rPr lang="en-US" altLang="en-US">
                <a:latin typeface="Times" charset="0"/>
                <a:ea typeface="ＭＳ Ｐゴシック" charset="-128"/>
              </a:rPr>
              <a:t>Cost of capital</a:t>
            </a:r>
          </a:p>
          <a:p>
            <a:pPr>
              <a:buFontTx/>
              <a:buAutoNum type="alphaLcPeriod"/>
            </a:pPr>
            <a:r>
              <a:rPr lang="en-US" altLang="en-US">
                <a:latin typeface="Times" charset="0"/>
                <a:ea typeface="ＭＳ Ｐゴシック" charset="-128"/>
              </a:rPr>
              <a:t>Length of the growth period</a:t>
            </a:r>
          </a:p>
        </p:txBody>
      </p:sp>
    </p:spTree>
    <p:extLst>
      <p:ext uri="{BB962C8B-B14F-4D97-AF65-F5344CB8AC3E}">
        <p14:creationId xmlns:p14="http://schemas.microsoft.com/office/powerpoint/2010/main" val="710134328"/>
      </p:ext>
    </p:extLst>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29" name="Slide Image Placeholder 1"/>
          <p:cNvSpPr>
            <a:spLocks noGrp="1" noRot="1" noChangeAspect="1"/>
          </p:cNvSpPr>
          <p:nvPr>
            <p:ph type="sldImg"/>
          </p:nvPr>
        </p:nvSpPr>
        <p:spPr>
          <a:xfrm>
            <a:off x="1150938" y="692150"/>
            <a:ext cx="4556125" cy="3416300"/>
          </a:xfrm>
          <a:ln/>
        </p:spPr>
      </p:sp>
      <p:sp>
        <p:nvSpPr>
          <p:cNvPr id="534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with two changes, a higher return on capital on new investments over the high growth phase (from 12.61% to 14%, with a slight drop in reinvestment) and moving to the optimal debt ratio of 40%, we can raise the value per share from $62.56 to $74.91. The difference of $11.35 can be viewed as the value of control. In general, the better managed a firm is, the lower will be the value of control.</a:t>
            </a:r>
          </a:p>
        </p:txBody>
      </p:sp>
    </p:spTree>
    <p:extLst>
      <p:ext uri="{BB962C8B-B14F-4D97-AF65-F5344CB8AC3E}">
        <p14:creationId xmlns:p14="http://schemas.microsoft.com/office/powerpoint/2010/main" val="1661024317"/>
      </p:ext>
    </p:extLst>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we begin, so we end.</a:t>
            </a:r>
          </a:p>
        </p:txBody>
      </p:sp>
      <p:sp>
        <p:nvSpPr>
          <p:cNvPr id="536578"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6957684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r>
              <a:rPr lang="en-US" altLang="en-US"/>
              <a:t>‹#›</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F063090A-D325-5E4F-A567-1346449B0C4F}" type="slidenum">
              <a:rPr lang="en-US" altLang="en-US"/>
              <a:pPr/>
              <a:t>‹#›</a:t>
            </a:fld>
            <a:endParaRPr lang="en-US" altLang="en-US"/>
          </a:p>
        </p:txBody>
      </p:sp>
    </p:spTree>
    <p:extLst>
      <p:ext uri="{BB962C8B-B14F-4D97-AF65-F5344CB8AC3E}">
        <p14:creationId xmlns:p14="http://schemas.microsoft.com/office/powerpoint/2010/main" val="257928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48DC9AAC-48D4-5140-89D3-C41542A2432E}" type="slidenum">
              <a:rPr lang="en-US" altLang="en-US" sz="1600"/>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C5C2397A-5039-924C-BAD0-A324273B66DB}" type="slidenum">
              <a:rPr lang="en-US" altLang="en-US"/>
              <a:pPr/>
              <a:t>‹#›</a:t>
            </a:fld>
            <a:endParaRPr lang="en-US" altLang="en-US"/>
          </a:p>
        </p:txBody>
      </p:sp>
    </p:spTree>
    <p:extLst>
      <p:ext uri="{BB962C8B-B14F-4D97-AF65-F5344CB8AC3E}">
        <p14:creationId xmlns:p14="http://schemas.microsoft.com/office/powerpoint/2010/main" val="1379812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en-US"/>
              <a:t>‹#›</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22D15000-E28A-3A47-A715-234F3BEA015F}" type="slidenum">
              <a:rPr lang="en-US" altLang="en-US"/>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978889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en-US"/>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F01BAD83-DA4D-D441-82E0-01C95A16F16C}" type="slidenum">
              <a:rPr lang="en-US" altLang="en-US"/>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108518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2E0DE48C-858B-F946-879C-950B4C620A9E}"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1525128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en-US"/>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89E1066C-7F14-D84E-B101-21BEA4581F29}" type="slidenum">
              <a:rPr lang="en-US" altLang="en-US"/>
              <a:pPr/>
              <a:t>‹#›</a:t>
            </a:fld>
            <a:endParaRPr lang="en-US" altLang="en-US"/>
          </a:p>
        </p:txBody>
      </p:sp>
    </p:spTree>
    <p:extLst>
      <p:ext uri="{BB962C8B-B14F-4D97-AF65-F5344CB8AC3E}">
        <p14:creationId xmlns:p14="http://schemas.microsoft.com/office/powerpoint/2010/main" val="1442245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en-US"/>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0AECC8E1-9F46-B649-BDD9-E7AF1475C43A}" type="slidenum">
              <a:rPr lang="en-US" altLang="en-US"/>
              <a:pPr/>
              <a:t>‹#›</a:t>
            </a:fld>
            <a:endParaRPr lang="en-US" altLang="en-US"/>
          </a:p>
        </p:txBody>
      </p:sp>
    </p:spTree>
    <p:extLst>
      <p:ext uri="{BB962C8B-B14F-4D97-AF65-F5344CB8AC3E}">
        <p14:creationId xmlns:p14="http://schemas.microsoft.com/office/powerpoint/2010/main" val="1171051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en-US"/>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FDA56510-C082-8645-9E33-378959DBA44E}" type="slidenum">
              <a:rPr lang="en-US" altLang="en-US"/>
              <a:pPr/>
              <a:t>‹#›</a:t>
            </a:fld>
            <a:endParaRPr lang="en-US" altLang="en-US"/>
          </a:p>
        </p:txBody>
      </p:sp>
    </p:spTree>
    <p:extLst>
      <p:ext uri="{BB962C8B-B14F-4D97-AF65-F5344CB8AC3E}">
        <p14:creationId xmlns:p14="http://schemas.microsoft.com/office/powerpoint/2010/main" val="1822467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a:lvl1pPr>
          </a:lstStyle>
          <a:p>
            <a:r>
              <a:rPr lang="en-US" altLang="en-US"/>
              <a:t>‹#›</a:t>
            </a:r>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25876D3D-3ABC-AA4E-8D73-EE8AEE0D3C55}" type="slidenum">
              <a:rPr lang="en-US" altLang="en-US"/>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710118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en-US"/>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0219FB48-D314-F742-AD47-C1DF18A9B88E}"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473670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r>
              <a:rPr lang="en-US" altLang="en-US"/>
              <a:t>‹#›</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C4DC87E4-6463-F14F-B56F-6859872C6BBE}"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14018603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E2D02B0B-20E6-194E-A53F-FE1A71CACB82}" type="slidenum">
              <a:rPr lang="en-US" altLang="en-US"/>
              <a:pPr/>
              <a:t>‹#›</a:t>
            </a:fld>
            <a:endParaRPr lang="en-US" altLang="en-US"/>
          </a:p>
        </p:txBody>
      </p:sp>
    </p:spTree>
    <p:extLst>
      <p:ext uri="{BB962C8B-B14F-4D97-AF65-F5344CB8AC3E}">
        <p14:creationId xmlns:p14="http://schemas.microsoft.com/office/powerpoint/2010/main" val="1024265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9297426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en-US"/>
              <a:t>‹#›</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0DCB7671-9A29-A44E-9ED1-B8E5D0EBEB0D}" type="slidenum">
              <a:rPr lang="en-US" altLang="en-US"/>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767" r:id="rId1"/>
    <p:sldLayoutId id="2147484768" r:id="rId2"/>
    <p:sldLayoutId id="2147484769" r:id="rId3"/>
    <p:sldLayoutId id="2147484770" r:id="rId4"/>
    <p:sldLayoutId id="2147484765" r:id="rId5"/>
    <p:sldLayoutId id="2147484771" r:id="rId6"/>
    <p:sldLayoutId id="2147484772" r:id="rId7"/>
    <p:sldLayoutId id="2147484773" r:id="rId8"/>
    <p:sldLayoutId id="2147484774" r:id="rId9"/>
    <p:sldLayoutId id="2147484766" r:id="rId10"/>
    <p:sldLayoutId id="2147484775" r:id="rId11"/>
    <p:sldLayoutId id="2147484776" r:id="rId12"/>
    <p:sldLayoutId id="2147484777" r:id="rId13"/>
  </p:sldLayoutIdLst>
  <p:hf sldNum="0"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damodaran.com" TargetMode="External"/><Relationship Id="rId4" Type="http://schemas.openxmlformats.org/officeDocument/2006/relationships/hyperlink" Target="http://bit.ly/2a2S9OH" TargetMode="External"/><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9.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0.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1.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hyperlink" Target="file://localhost/All%20My%20Stuff/TEACHING/TriumMBA/2014%20class/projworkbook2014.pptx#-1,3,PowerPoint Presentation" TargetMode="External"/><Relationship Id="rId4" Type="http://schemas.openxmlformats.org/officeDocument/2006/relationships/image" Target="../media/image13.emf"/><Relationship Id="rId5" Type="http://schemas.openxmlformats.org/officeDocument/2006/relationships/hyperlink" Target="file://localhost/All%20My%20Stuff/TEACHING/TriumMBA/2012%20class/projworkbook.pptx#-1,3,PowerPoint Presentation" TargetMode="External"/><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5.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0.e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21.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4" Type="http://schemas.openxmlformats.org/officeDocument/2006/relationships/package" Target="../embeddings/Microsoft_Word_Document1.docx"/><Relationship Id="rId5" Type="http://schemas.openxmlformats.org/officeDocument/2006/relationships/image" Target="../media/image22.png"/><Relationship Id="rId6" Type="http://schemas.openxmlformats.org/officeDocument/2006/relationships/package" Target="../embeddings/Microsoft_Word_Document2.docx"/><Relationship Id="rId7" Type="http://schemas.openxmlformats.org/officeDocument/2006/relationships/image" Target="../media/image23.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file://localhost/All%20My%20Stuff/TEACHING/TriumMBA/2012%20class/projworkbook.pptx#-1,13,The marginal investor in your firm is&#8230;." TargetMode="External"/><Relationship Id="rId4" Type="http://schemas.openxmlformats.org/officeDocument/2006/relationships/hyperlink" Target="file://localhost/All%20My%20Stuff/TEACHING/TriumMBA/2014%20class/projworkbook2014.pptx#-1,13,The marginal investor in your firm is&#8230;." TargetMode="External"/><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hyperlink" Target="file://localhost/All%20My%20Stuff/TEACHING/TriumMBA/2012%20class/projworkbook.pptx#-1,14,PowerPoint Presentation"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e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e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27.em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9.xml"/><Relationship Id="rId3" Type="http://schemas.openxmlformats.org/officeDocument/2006/relationships/image" Target="../media/image28.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6.xml.rels><?xml version="1.0" encoding="UTF-8" standalone="yes"?>
<Relationships xmlns="http://schemas.openxmlformats.org/package/2006/relationships"><Relationship Id="rId11" Type="http://schemas.openxmlformats.org/officeDocument/2006/relationships/image" Target="../media/image36.png"/><Relationship Id="rId12" Type="http://schemas.openxmlformats.org/officeDocument/2006/relationships/image" Target="../media/image37.png"/><Relationship Id="rId13" Type="http://schemas.openxmlformats.org/officeDocument/2006/relationships/image" Target="../media/image38.png"/><Relationship Id="rId1" Type="http://schemas.openxmlformats.org/officeDocument/2006/relationships/slideLayout" Target="../slideLayouts/slideLayout7.xml"/><Relationship Id="rId2" Type="http://schemas.openxmlformats.org/officeDocument/2006/relationships/notesSlide" Target="../notesSlides/notesSlide53.xml"/><Relationship Id="rId3" Type="http://schemas.openxmlformats.org/officeDocument/2006/relationships/image" Target="../media/image28.jpeg"/><Relationship Id="rId4" Type="http://schemas.openxmlformats.org/officeDocument/2006/relationships/image" Target="../media/image29.png"/><Relationship Id="rId5" Type="http://schemas.openxmlformats.org/officeDocument/2006/relationships/image" Target="../media/image30.png"/><Relationship Id="rId6" Type="http://schemas.openxmlformats.org/officeDocument/2006/relationships/image" Target="../media/image31.png"/><Relationship Id="rId7" Type="http://schemas.openxmlformats.org/officeDocument/2006/relationships/image" Target="../media/image32.png"/><Relationship Id="rId8" Type="http://schemas.openxmlformats.org/officeDocument/2006/relationships/image" Target="../media/image33.png"/><Relationship Id="rId9" Type="http://schemas.openxmlformats.org/officeDocument/2006/relationships/image" Target="../media/image34.png"/><Relationship Id="rId10" Type="http://schemas.openxmlformats.org/officeDocument/2006/relationships/image" Target="../media/image35.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hyperlink" Target="NULL"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40.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hyperlink" Target="file://localhost/All%20My%20Stuff/TEACHING/TriumMBA/2012%20class/projworkbook.pptx#-1,23,PowerPoint Presentation" TargetMode="Externa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41.emf"/></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67.xml"/><Relationship Id="rId4" Type="http://schemas.openxmlformats.org/officeDocument/2006/relationships/package" Target="../embeddings/Microsoft_Word_Document3.docx"/><Relationship Id="rId5" Type="http://schemas.openxmlformats.org/officeDocument/2006/relationships/image" Target="../media/image42.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43.png"/></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71.xml"/><Relationship Id="rId4" Type="http://schemas.openxmlformats.org/officeDocument/2006/relationships/oleObject" Target="../embeddings/oleObject1.bin"/><Relationship Id="rId5" Type="http://schemas.openxmlformats.org/officeDocument/2006/relationships/image" Target="../media/image44.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image" Target="../media/image45.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46.emf"/></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74.xml"/><Relationship Id="rId4" Type="http://schemas.openxmlformats.org/officeDocument/2006/relationships/package" Target="../embeddings/Microsoft_Word_Document4.docx"/><Relationship Id="rId5" Type="http://schemas.openxmlformats.org/officeDocument/2006/relationships/image" Target="../media/image47.png"/><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75.xml"/><Relationship Id="rId4" Type="http://schemas.openxmlformats.org/officeDocument/2006/relationships/package" Target="../embeddings/Microsoft_Word_Document5.docx"/><Relationship Id="rId5" Type="http://schemas.openxmlformats.org/officeDocument/2006/relationships/image" Target="../media/image48.png"/><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77.xml"/><Relationship Id="rId4" Type="http://schemas.openxmlformats.org/officeDocument/2006/relationships/package" Target="../embeddings/Microsoft_Word_Document6.docx"/><Relationship Id="rId5" Type="http://schemas.openxmlformats.org/officeDocument/2006/relationships/image" Target="../media/image49.emf"/><Relationship Id="rId6" Type="http://schemas.openxmlformats.org/officeDocument/2006/relationships/package" Target="../embeddings/Microsoft_Word_Document7.docx"/><Relationship Id="rId7" Type="http://schemas.openxmlformats.org/officeDocument/2006/relationships/image" Target="../media/image50.png"/><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78.xml"/><Relationship Id="rId4" Type="http://schemas.openxmlformats.org/officeDocument/2006/relationships/oleObject" Target="../embeddings/oleObject2.bin"/><Relationship Id="rId5" Type="http://schemas.openxmlformats.org/officeDocument/2006/relationships/image" Target="../media/image51.emf"/><Relationship Id="rId6" Type="http://schemas.openxmlformats.org/officeDocument/2006/relationships/package" Target="../embeddings/Microsoft_Word_Document8.docx"/><Relationship Id="rId7" Type="http://schemas.openxmlformats.org/officeDocument/2006/relationships/image" Target="../media/image52.png"/><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80.xml"/><Relationship Id="rId4" Type="http://schemas.openxmlformats.org/officeDocument/2006/relationships/package" Target="../embeddings/Microsoft_Word_Document9.docx"/><Relationship Id="rId5" Type="http://schemas.openxmlformats.org/officeDocument/2006/relationships/image" Target="../media/image53.png"/><Relationship Id="rId6" Type="http://schemas.openxmlformats.org/officeDocument/2006/relationships/package" Target="../embeddings/Microsoft_Word_Document10.docx"/><Relationship Id="rId7" Type="http://schemas.openxmlformats.org/officeDocument/2006/relationships/image" Target="../media/image54.png"/><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 Id="rId3" Type="http://schemas.openxmlformats.org/officeDocument/2006/relationships/image" Target="../media/image55.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85.xml"/><Relationship Id="rId4" Type="http://schemas.openxmlformats.org/officeDocument/2006/relationships/oleObject" Target="../embeddings/oleObject3.bin"/><Relationship Id="rId5" Type="http://schemas.openxmlformats.org/officeDocument/2006/relationships/image" Target="../media/image56.emf"/><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 Id="rId3" Type="http://schemas.openxmlformats.org/officeDocument/2006/relationships/hyperlink" Target="file://localhost/All%20My%20Stuff/TEACHING/TriumMBA/2012%20class/projworkbook.pptx#-1,27,What sector is your firm in?" TargetMode="Externa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s>
</file>

<file path=ppt/slides/_rels/slide100.xml.rels><?xml version="1.0" encoding="UTF-8" standalone="yes"?>
<Relationships xmlns="http://schemas.openxmlformats.org/package/2006/relationships"><Relationship Id="rId3" Type="http://schemas.openxmlformats.org/officeDocument/2006/relationships/notesSlide" Target="../notesSlides/notesSlide90.xml"/><Relationship Id="rId4" Type="http://schemas.openxmlformats.org/officeDocument/2006/relationships/package" Target="../embeddings/Microsoft_Word_Document11.docx"/><Relationship Id="rId5" Type="http://schemas.openxmlformats.org/officeDocument/2006/relationships/image" Target="../media/image57.emf"/><Relationship Id="rId6" Type="http://schemas.openxmlformats.org/officeDocument/2006/relationships/package" Target="../embeddings/Microsoft_Word_Document12.docx"/><Relationship Id="rId7" Type="http://schemas.openxmlformats.org/officeDocument/2006/relationships/image" Target="../media/image58.png"/><Relationship Id="rId1" Type="http://schemas.openxmlformats.org/officeDocument/2006/relationships/vmlDrawing" Target="../drawings/vmlDrawing10.vml"/><Relationship Id="rId2"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notesSlide" Target="../notesSlides/notesSlide91.xml"/><Relationship Id="rId4" Type="http://schemas.openxmlformats.org/officeDocument/2006/relationships/package" Target="../embeddings/Microsoft_Word_Document13.docx"/><Relationship Id="rId5" Type="http://schemas.openxmlformats.org/officeDocument/2006/relationships/image" Target="../media/image59.emf"/><Relationship Id="rId1" Type="http://schemas.openxmlformats.org/officeDocument/2006/relationships/vmlDrawing" Target="../drawings/vmlDrawing11.vml"/><Relationship Id="rId2"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92.xml"/><Relationship Id="rId4" Type="http://schemas.openxmlformats.org/officeDocument/2006/relationships/package" Target="../embeddings/Microsoft_Word_Document14.docx"/><Relationship Id="rId5" Type="http://schemas.openxmlformats.org/officeDocument/2006/relationships/image" Target="../media/image60.png"/><Relationship Id="rId1" Type="http://schemas.openxmlformats.org/officeDocument/2006/relationships/vmlDrawing" Target="../drawings/vmlDrawing12.vml"/><Relationship Id="rId2"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104.xml.rels><?xml version="1.0" encoding="UTF-8" standalone="yes"?>
<Relationships xmlns="http://schemas.openxmlformats.org/package/2006/relationships"><Relationship Id="rId3" Type="http://schemas.openxmlformats.org/officeDocument/2006/relationships/notesSlide" Target="../notesSlides/notesSlide94.xml"/><Relationship Id="rId4" Type="http://schemas.openxmlformats.org/officeDocument/2006/relationships/package" Target="../embeddings/Microsoft_Word_Document15.docx"/><Relationship Id="rId5" Type="http://schemas.openxmlformats.org/officeDocument/2006/relationships/image" Target="../media/image61.emf"/><Relationship Id="rId1" Type="http://schemas.openxmlformats.org/officeDocument/2006/relationships/vmlDrawing" Target="../drawings/vmlDrawing13.vml"/><Relationship Id="rId2"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 Id="rId3" Type="http://schemas.openxmlformats.org/officeDocument/2006/relationships/image" Target="../media/image62.emf"/></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 Id="rId3" Type="http://schemas.openxmlformats.org/officeDocument/2006/relationships/hyperlink" Target="file://localhost/All%20My%20Stuff/TEACHING/TriumMBA/2012%20class/projworkbook.pptx#-1,30,PowerPoint Presentation" TargetMode="Externa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s>
</file>

<file path=ppt/slides/_rels/slide108.xml.rels><?xml version="1.0" encoding="UTF-8" standalone="yes"?>
<Relationships xmlns="http://schemas.openxmlformats.org/package/2006/relationships"><Relationship Id="rId3" Type="http://schemas.openxmlformats.org/officeDocument/2006/relationships/notesSlide" Target="../notesSlides/notesSlide98.xml"/><Relationship Id="rId4" Type="http://schemas.openxmlformats.org/officeDocument/2006/relationships/oleObject" Target="../embeddings/oleObject4.bin"/><Relationship Id="rId5" Type="http://schemas.openxmlformats.org/officeDocument/2006/relationships/image" Target="../media/image63.emf"/><Relationship Id="rId1" Type="http://schemas.openxmlformats.org/officeDocument/2006/relationships/vmlDrawing" Target="../drawings/vmlDrawing14.vml"/><Relationship Id="rId2"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notesSlide" Target="../notesSlides/notesSlide99.xml"/><Relationship Id="rId4" Type="http://schemas.openxmlformats.org/officeDocument/2006/relationships/package" Target="../embeddings/Microsoft_Word_Document16.docx"/><Relationship Id="rId5" Type="http://schemas.openxmlformats.org/officeDocument/2006/relationships/image" Target="../media/image64.emf"/><Relationship Id="rId1" Type="http://schemas.openxmlformats.org/officeDocument/2006/relationships/vmlDrawing" Target="../drawings/vmlDrawing15.vml"/><Relationship Id="rId2"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 Id="rId3" Type="http://schemas.openxmlformats.org/officeDocument/2006/relationships/hyperlink" Target="file://localhost/All%20My%20Stuff/TEACHING/TriumMBA/2012%20class/projworkbook.pptx#-1,33,PowerPoint Presentation" TargetMode="Externa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s>
</file>

<file path=ppt/slides/_rels/slide112.xml.rels><?xml version="1.0" encoding="UTF-8" standalone="yes"?>
<Relationships xmlns="http://schemas.openxmlformats.org/package/2006/relationships"><Relationship Id="rId3" Type="http://schemas.openxmlformats.org/officeDocument/2006/relationships/notesSlide" Target="../notesSlides/notesSlide102.xml"/><Relationship Id="rId4" Type="http://schemas.openxmlformats.org/officeDocument/2006/relationships/package" Target="../embeddings/Microsoft_Word_Document17.docx"/><Relationship Id="rId5" Type="http://schemas.openxmlformats.org/officeDocument/2006/relationships/image" Target="../media/image65.emf"/><Relationship Id="rId6" Type="http://schemas.openxmlformats.org/officeDocument/2006/relationships/package" Target="../embeddings/Microsoft_Word_Document18.docx"/><Relationship Id="rId7" Type="http://schemas.openxmlformats.org/officeDocument/2006/relationships/image" Target="../media/image66.emf"/><Relationship Id="rId1" Type="http://schemas.openxmlformats.org/officeDocument/2006/relationships/vmlDrawing" Target="../drawings/vmlDrawing16.vml"/><Relationship Id="rId2"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notesSlide" Target="../notesSlides/notesSlide103.xml"/><Relationship Id="rId4" Type="http://schemas.openxmlformats.org/officeDocument/2006/relationships/package" Target="../embeddings/Microsoft_Word_Document19.docx"/><Relationship Id="rId5" Type="http://schemas.openxmlformats.org/officeDocument/2006/relationships/image" Target="../media/image67.emf"/><Relationship Id="rId1" Type="http://schemas.openxmlformats.org/officeDocument/2006/relationships/vmlDrawing" Target="../drawings/vmlDrawing17.vml"/><Relationship Id="rId2"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Relationship Id="rId3" Type="http://schemas.openxmlformats.org/officeDocument/2006/relationships/image" Target="../media/image19.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8.xml"/><Relationship Id="rId3" Type="http://schemas.openxmlformats.org/officeDocument/2006/relationships/image" Target="../media/image68.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2.xml"/></Relationships>
</file>

<file path=ppt/slides/_rels/slide123.xml.rels><?xml version="1.0" encoding="UTF-8" standalone="yes"?>
<Relationships xmlns="http://schemas.openxmlformats.org/package/2006/relationships"><Relationship Id="rId3" Type="http://schemas.openxmlformats.org/officeDocument/2006/relationships/notesSlide" Target="../notesSlides/notesSlide113.xml"/><Relationship Id="rId4" Type="http://schemas.openxmlformats.org/officeDocument/2006/relationships/package" Target="../embeddings/Microsoft_Word_Document20.docx"/><Relationship Id="rId5" Type="http://schemas.openxmlformats.org/officeDocument/2006/relationships/image" Target="../media/image69.png"/><Relationship Id="rId1" Type="http://schemas.openxmlformats.org/officeDocument/2006/relationships/vmlDrawing" Target="../drawings/vmlDrawing18.vml"/><Relationship Id="rId2"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notesSlide" Target="../notesSlides/notesSlide114.xml"/><Relationship Id="rId4" Type="http://schemas.openxmlformats.org/officeDocument/2006/relationships/package" Target="../embeddings/Microsoft_Word_Document21.docx"/><Relationship Id="rId5" Type="http://schemas.openxmlformats.org/officeDocument/2006/relationships/image" Target="../media/image70.png"/><Relationship Id="rId1" Type="http://schemas.openxmlformats.org/officeDocument/2006/relationships/vmlDrawing" Target="../drawings/vmlDrawing19.vml"/><Relationship Id="rId2"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6.xml"/></Relationships>
</file>

<file path=ppt/slides/_rels/slide127.xml.rels><?xml version="1.0" encoding="UTF-8" standalone="yes"?>
<Relationships xmlns="http://schemas.openxmlformats.org/package/2006/relationships"><Relationship Id="rId3" Type="http://schemas.openxmlformats.org/officeDocument/2006/relationships/notesSlide" Target="../notesSlides/notesSlide117.xml"/><Relationship Id="rId4" Type="http://schemas.openxmlformats.org/officeDocument/2006/relationships/image" Target="../media/image72.emf"/><Relationship Id="rId5" Type="http://schemas.openxmlformats.org/officeDocument/2006/relationships/package" Target="../embeddings/Microsoft_Word_Document22.docx"/><Relationship Id="rId6" Type="http://schemas.openxmlformats.org/officeDocument/2006/relationships/image" Target="../media/image71.png"/><Relationship Id="rId1" Type="http://schemas.openxmlformats.org/officeDocument/2006/relationships/vmlDrawing" Target="../drawings/vmlDrawing20.vml"/><Relationship Id="rId2"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8.xml"/><Relationship Id="rId3" Type="http://schemas.openxmlformats.org/officeDocument/2006/relationships/hyperlink" Target="file://localhost/All%20My%20Stuff/TEACHING/TriumMBA/2012%20class/projworkbook.pptx#-1,36,PowerPoint Presentation" TargetMode="Externa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9.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0.xml"/><Relationship Id="rId3" Type="http://schemas.openxmlformats.org/officeDocument/2006/relationships/image" Target="../media/image73.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3.xml"/><Relationship Id="rId3" Type="http://schemas.openxmlformats.org/officeDocument/2006/relationships/image" Target="../media/image74.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4.xml"/><Relationship Id="rId3" Type="http://schemas.openxmlformats.org/officeDocument/2006/relationships/chart" Target="../charts/chart1.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5.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8.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9.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0.xml"/><Relationship Id="rId3" Type="http://schemas.openxmlformats.org/officeDocument/2006/relationships/image" Target="../media/image75.png"/></Relationships>
</file>

<file path=ppt/slides/_rels/slide141.xml.rels><?xml version="1.0" encoding="UTF-8" standalone="yes"?>
<Relationships xmlns="http://schemas.openxmlformats.org/package/2006/relationships"><Relationship Id="rId3" Type="http://schemas.openxmlformats.org/officeDocument/2006/relationships/image" Target="../media/image76.emf"/><Relationship Id="rId4" Type="http://schemas.openxmlformats.org/officeDocument/2006/relationships/image" Target="../media/image77.emf"/><Relationship Id="rId5" Type="http://schemas.openxmlformats.org/officeDocument/2006/relationships/image" Target="../media/image78.emf"/><Relationship Id="rId1" Type="http://schemas.openxmlformats.org/officeDocument/2006/relationships/slideLayout" Target="../slideLayouts/slideLayout2.xml"/><Relationship Id="rId2" Type="http://schemas.openxmlformats.org/officeDocument/2006/relationships/notesSlide" Target="../notesSlides/notesSlide13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2.xml"/><Relationship Id="rId3" Type="http://schemas.openxmlformats.org/officeDocument/2006/relationships/image" Target="../media/image79.emf"/></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4.xml"/><Relationship Id="rId3" Type="http://schemas.openxmlformats.org/officeDocument/2006/relationships/image" Target="../media/image80.emf"/></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5.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6.xml"/><Relationship Id="rId3" Type="http://schemas.openxmlformats.org/officeDocument/2006/relationships/image" Target="../media/image81.emf"/></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8.xml"/><Relationship Id="rId3" Type="http://schemas.openxmlformats.org/officeDocument/2006/relationships/image" Target="../media/image82.png"/></Relationships>
</file>

<file path=ppt/slides/_rels/slide149.xml.rels><?xml version="1.0" encoding="UTF-8" standalone="yes"?>
<Relationships xmlns="http://schemas.openxmlformats.org/package/2006/relationships"><Relationship Id="rId3" Type="http://schemas.openxmlformats.org/officeDocument/2006/relationships/notesSlide" Target="../notesSlides/notesSlide139.xml"/><Relationship Id="rId4" Type="http://schemas.openxmlformats.org/officeDocument/2006/relationships/package" Target="../embeddings/Microsoft_Word_Document23.docx"/><Relationship Id="rId5" Type="http://schemas.openxmlformats.org/officeDocument/2006/relationships/image" Target="../media/image83.png"/><Relationship Id="rId1" Type="http://schemas.openxmlformats.org/officeDocument/2006/relationships/vmlDrawing" Target="../drawings/vmlDrawing21.vml"/><Relationship Id="rId2"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0.xml"/><Relationship Id="rId3" Type="http://schemas.openxmlformats.org/officeDocument/2006/relationships/image" Target="../media/image84.png"/></Relationships>
</file>

<file path=ppt/slides/_rels/slide151.xml.rels><?xml version="1.0" encoding="UTF-8" standalone="yes"?>
<Relationships xmlns="http://schemas.openxmlformats.org/package/2006/relationships"><Relationship Id="rId3" Type="http://schemas.openxmlformats.org/officeDocument/2006/relationships/notesSlide" Target="../notesSlides/notesSlide141.xml"/><Relationship Id="rId4" Type="http://schemas.openxmlformats.org/officeDocument/2006/relationships/package" Target="../embeddings/Microsoft_Word_Document24.docx"/><Relationship Id="rId5" Type="http://schemas.openxmlformats.org/officeDocument/2006/relationships/image" Target="../media/image85.emf"/><Relationship Id="rId1" Type="http://schemas.openxmlformats.org/officeDocument/2006/relationships/vmlDrawing" Target="../drawings/vmlDrawing22.vml"/><Relationship Id="rId2"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4.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5.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6.xml"/></Relationships>
</file>

<file path=ppt/slides/_rels/slide157.xml.rels><?xml version="1.0" encoding="UTF-8" standalone="yes"?>
<Relationships xmlns="http://schemas.openxmlformats.org/package/2006/relationships"><Relationship Id="rId3" Type="http://schemas.openxmlformats.org/officeDocument/2006/relationships/notesSlide" Target="../notesSlides/notesSlide147.xml"/><Relationship Id="rId4" Type="http://schemas.openxmlformats.org/officeDocument/2006/relationships/image" Target="../media/image87.png"/><Relationship Id="rId5" Type="http://schemas.openxmlformats.org/officeDocument/2006/relationships/oleObject" Target="../embeddings/oleObject5.bin"/><Relationship Id="rId6" Type="http://schemas.openxmlformats.org/officeDocument/2006/relationships/image" Target="../media/image86.emf"/><Relationship Id="rId1" Type="http://schemas.openxmlformats.org/officeDocument/2006/relationships/vmlDrawing" Target="../drawings/vmlDrawing23.vml"/><Relationship Id="rId2"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8.xml"/><Relationship Id="rId3" Type="http://schemas.openxmlformats.org/officeDocument/2006/relationships/image" Target="../media/image88.png"/></Relationships>
</file>

<file path=ppt/slides/_rels/slide159.xml.rels><?xml version="1.0" encoding="UTF-8" standalone="yes"?>
<Relationships xmlns="http://schemas.openxmlformats.org/package/2006/relationships"><Relationship Id="rId3" Type="http://schemas.openxmlformats.org/officeDocument/2006/relationships/notesSlide" Target="../notesSlides/notesSlide149.xml"/><Relationship Id="rId4" Type="http://schemas.openxmlformats.org/officeDocument/2006/relationships/package" Target="../embeddings/Microsoft_Word_Document25.docx"/><Relationship Id="rId5" Type="http://schemas.openxmlformats.org/officeDocument/2006/relationships/image" Target="../media/image89.png"/><Relationship Id="rId1" Type="http://schemas.openxmlformats.org/officeDocument/2006/relationships/vmlDrawing" Target="../drawings/vmlDrawing24.vml"/><Relationship Id="rId2"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0.xml"/></Relationships>
</file>

<file path=ppt/slides/_rels/slide161.xml.rels><?xml version="1.0" encoding="UTF-8" standalone="yes"?>
<Relationships xmlns="http://schemas.openxmlformats.org/package/2006/relationships"><Relationship Id="rId3" Type="http://schemas.openxmlformats.org/officeDocument/2006/relationships/notesSlide" Target="../notesSlides/notesSlide151.xml"/><Relationship Id="rId4" Type="http://schemas.openxmlformats.org/officeDocument/2006/relationships/package" Target="../embeddings/Microsoft_Word_Document26.docx"/><Relationship Id="rId5" Type="http://schemas.openxmlformats.org/officeDocument/2006/relationships/image" Target="../media/image90.png"/><Relationship Id="rId1" Type="http://schemas.openxmlformats.org/officeDocument/2006/relationships/vmlDrawing" Target="../drawings/vmlDrawing25.vml"/><Relationship Id="rId2"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notesSlide" Target="../notesSlides/notesSlide152.xml"/><Relationship Id="rId4" Type="http://schemas.openxmlformats.org/officeDocument/2006/relationships/package" Target="../embeddings/Microsoft_Word_Document27.docx"/><Relationship Id="rId5" Type="http://schemas.openxmlformats.org/officeDocument/2006/relationships/image" Target="../media/image91.png"/><Relationship Id="rId1" Type="http://schemas.openxmlformats.org/officeDocument/2006/relationships/vmlDrawing" Target="../drawings/vmlDrawing26.vml"/><Relationship Id="rId2"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notesSlide" Target="../notesSlides/notesSlide153.xml"/><Relationship Id="rId4" Type="http://schemas.openxmlformats.org/officeDocument/2006/relationships/package" Target="../embeddings/Microsoft_Word_Document28.docx"/><Relationship Id="rId5" Type="http://schemas.openxmlformats.org/officeDocument/2006/relationships/image" Target="../media/image92.png"/><Relationship Id="rId1" Type="http://schemas.openxmlformats.org/officeDocument/2006/relationships/vmlDrawing" Target="../drawings/vmlDrawing27.vml"/><Relationship Id="rId2"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4.xml"/></Relationships>
</file>

<file path=ppt/slides/_rels/slide165.xml.rels><?xml version="1.0" encoding="UTF-8" standalone="yes"?>
<Relationships xmlns="http://schemas.openxmlformats.org/package/2006/relationships"><Relationship Id="rId3" Type="http://schemas.openxmlformats.org/officeDocument/2006/relationships/notesSlide" Target="../notesSlides/notesSlide155.xml"/><Relationship Id="rId4" Type="http://schemas.openxmlformats.org/officeDocument/2006/relationships/oleObject" Target="../embeddings/oleObject6.bin"/><Relationship Id="rId5" Type="http://schemas.openxmlformats.org/officeDocument/2006/relationships/image" Target="../media/image93.emf"/><Relationship Id="rId1" Type="http://schemas.openxmlformats.org/officeDocument/2006/relationships/vmlDrawing" Target="../drawings/vmlDrawing28.vml"/><Relationship Id="rId2"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6.xml"/></Relationships>
</file>

<file path=ppt/slides/_rels/slide167.xml.rels><?xml version="1.0" encoding="UTF-8" standalone="yes"?>
<Relationships xmlns="http://schemas.openxmlformats.org/package/2006/relationships"><Relationship Id="rId3" Type="http://schemas.openxmlformats.org/officeDocument/2006/relationships/notesSlide" Target="../notesSlides/notesSlide157.xml"/><Relationship Id="rId4" Type="http://schemas.openxmlformats.org/officeDocument/2006/relationships/package" Target="../embeddings/Microsoft_Word_Document29.docx"/><Relationship Id="rId5" Type="http://schemas.openxmlformats.org/officeDocument/2006/relationships/image" Target="../media/image94.png"/><Relationship Id="rId1" Type="http://schemas.openxmlformats.org/officeDocument/2006/relationships/vmlDrawing" Target="../drawings/vmlDrawing29.vml"/><Relationship Id="rId2"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notesSlide" Target="../notesSlides/notesSlide158.xml"/><Relationship Id="rId4" Type="http://schemas.openxmlformats.org/officeDocument/2006/relationships/package" Target="../embeddings/Microsoft_Word_Document30.docx"/><Relationship Id="rId5" Type="http://schemas.openxmlformats.org/officeDocument/2006/relationships/image" Target="../media/image95.png"/><Relationship Id="rId1" Type="http://schemas.openxmlformats.org/officeDocument/2006/relationships/vmlDrawing" Target="../drawings/vmlDrawing30.vml"/><Relationship Id="rId2"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9.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0.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1.xml"/></Relationships>
</file>

<file path=ppt/slides/_rels/slide172.xml.rels><?xml version="1.0" encoding="UTF-8" standalone="yes"?>
<Relationships xmlns="http://schemas.openxmlformats.org/package/2006/relationships"><Relationship Id="rId3" Type="http://schemas.openxmlformats.org/officeDocument/2006/relationships/notesSlide" Target="../notesSlides/notesSlide162.xml"/><Relationship Id="rId4" Type="http://schemas.openxmlformats.org/officeDocument/2006/relationships/package" Target="../embeddings/Microsoft_Word_Document31.docx"/><Relationship Id="rId5" Type="http://schemas.openxmlformats.org/officeDocument/2006/relationships/image" Target="../media/image96.png"/><Relationship Id="rId1" Type="http://schemas.openxmlformats.org/officeDocument/2006/relationships/vmlDrawing" Target="../drawings/vmlDrawing31.vml"/><Relationship Id="rId2"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3" Type="http://schemas.openxmlformats.org/officeDocument/2006/relationships/notesSlide" Target="../notesSlides/notesSlide163.xml"/><Relationship Id="rId4" Type="http://schemas.openxmlformats.org/officeDocument/2006/relationships/package" Target="../embeddings/Microsoft_Word_Document32.docx"/><Relationship Id="rId5" Type="http://schemas.openxmlformats.org/officeDocument/2006/relationships/image" Target="../media/image97.png"/><Relationship Id="rId6" Type="http://schemas.openxmlformats.org/officeDocument/2006/relationships/package" Target="../embeddings/Microsoft_Word_Document33.docx"/><Relationship Id="rId7" Type="http://schemas.openxmlformats.org/officeDocument/2006/relationships/image" Target="../media/image98.png"/><Relationship Id="rId1" Type="http://schemas.openxmlformats.org/officeDocument/2006/relationships/vmlDrawing" Target="../drawings/vmlDrawing32.vml"/><Relationship Id="rId2"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3" Type="http://schemas.openxmlformats.org/officeDocument/2006/relationships/notesSlide" Target="../notesSlides/notesSlide164.xml"/><Relationship Id="rId4" Type="http://schemas.openxmlformats.org/officeDocument/2006/relationships/package" Target="../embeddings/Microsoft_Word_Document34.docx"/><Relationship Id="rId5" Type="http://schemas.openxmlformats.org/officeDocument/2006/relationships/image" Target="../media/image99.png"/><Relationship Id="rId1" Type="http://schemas.openxmlformats.org/officeDocument/2006/relationships/vmlDrawing" Target="../drawings/vmlDrawing33.vml"/><Relationship Id="rId2"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3" Type="http://schemas.openxmlformats.org/officeDocument/2006/relationships/notesSlide" Target="../notesSlides/notesSlide165.xml"/><Relationship Id="rId4" Type="http://schemas.openxmlformats.org/officeDocument/2006/relationships/package" Target="../embeddings/Microsoft_Word_Document35.docx"/><Relationship Id="rId5" Type="http://schemas.openxmlformats.org/officeDocument/2006/relationships/image" Target="../media/image100.png"/><Relationship Id="rId1" Type="http://schemas.openxmlformats.org/officeDocument/2006/relationships/vmlDrawing" Target="../drawings/vmlDrawing34.vml"/><Relationship Id="rId2"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6.xml"/></Relationships>
</file>

<file path=ppt/slides/_rels/slide177.xml.rels><?xml version="1.0" encoding="UTF-8" standalone="yes"?>
<Relationships xmlns="http://schemas.openxmlformats.org/package/2006/relationships"><Relationship Id="rId3" Type="http://schemas.openxmlformats.org/officeDocument/2006/relationships/notesSlide" Target="../notesSlides/notesSlide167.xml"/><Relationship Id="rId4" Type="http://schemas.openxmlformats.org/officeDocument/2006/relationships/package" Target="../embeddings/Microsoft_Word_Document36.docx"/><Relationship Id="rId5" Type="http://schemas.openxmlformats.org/officeDocument/2006/relationships/image" Target="../media/image101.png"/><Relationship Id="rId1" Type="http://schemas.openxmlformats.org/officeDocument/2006/relationships/vmlDrawing" Target="../drawings/vmlDrawing35.vml"/><Relationship Id="rId2"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notesSlide" Target="../notesSlides/notesSlide168.xml"/><Relationship Id="rId4" Type="http://schemas.openxmlformats.org/officeDocument/2006/relationships/package" Target="../embeddings/Microsoft_Word_Document37.docx"/><Relationship Id="rId5" Type="http://schemas.openxmlformats.org/officeDocument/2006/relationships/image" Target="../media/image102.png"/><Relationship Id="rId1" Type="http://schemas.openxmlformats.org/officeDocument/2006/relationships/vmlDrawing" Target="../drawings/vmlDrawing36.vml"/><Relationship Id="rId2"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9.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0.xml"/><Relationship Id="rId3" Type="http://schemas.openxmlformats.org/officeDocument/2006/relationships/chart" Target="../charts/char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1.xml"/><Relationship Id="rId3" Type="http://schemas.openxmlformats.org/officeDocument/2006/relationships/hyperlink" Target="NULL" TargetMode="Externa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2.xml"/></Relationships>
</file>

<file path=ppt/slides/_rels/slide183.xml.rels><?xml version="1.0" encoding="UTF-8" standalone="yes"?>
<Relationships xmlns="http://schemas.openxmlformats.org/package/2006/relationships"><Relationship Id="rId3" Type="http://schemas.openxmlformats.org/officeDocument/2006/relationships/notesSlide" Target="../notesSlides/notesSlide173.xml"/><Relationship Id="rId4" Type="http://schemas.openxmlformats.org/officeDocument/2006/relationships/package" Target="../embeddings/Microsoft_Word_Document38.docx"/><Relationship Id="rId5" Type="http://schemas.openxmlformats.org/officeDocument/2006/relationships/image" Target="../media/image103.png"/><Relationship Id="rId1" Type="http://schemas.openxmlformats.org/officeDocument/2006/relationships/vmlDrawing" Target="../drawings/vmlDrawing37.vml"/><Relationship Id="rId2"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4.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5.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6.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7.xml"/></Relationships>
</file>

<file path=ppt/slides/_rels/slide188.xml.rels><?xml version="1.0" encoding="UTF-8" standalone="yes"?>
<Relationships xmlns="http://schemas.openxmlformats.org/package/2006/relationships"><Relationship Id="rId3" Type="http://schemas.openxmlformats.org/officeDocument/2006/relationships/image" Target="../media/image104.emf"/><Relationship Id="rId4" Type="http://schemas.openxmlformats.org/officeDocument/2006/relationships/image" Target="../media/image105.emf"/><Relationship Id="rId1" Type="http://schemas.openxmlformats.org/officeDocument/2006/relationships/slideLayout" Target="../slideLayouts/slideLayout2.xml"/><Relationship Id="rId2" Type="http://schemas.openxmlformats.org/officeDocument/2006/relationships/notesSlide" Target="../notesSlides/notesSlide178.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9.xml"/><Relationship Id="rId3" Type="http://schemas.openxmlformats.org/officeDocument/2006/relationships/image" Target="../media/image106.emf"/></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0.xml"/><Relationship Id="rId3" Type="http://schemas.openxmlformats.org/officeDocument/2006/relationships/image" Target="../media/image107.emf"/></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1.xml"/><Relationship Id="rId3" Type="http://schemas.openxmlformats.org/officeDocument/2006/relationships/image" Target="../media/image108.emf"/></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3.xml"/><Relationship Id="rId3" Type="http://schemas.openxmlformats.org/officeDocument/2006/relationships/image" Target="../media/image109.emf"/></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4.xml"/></Relationships>
</file>

<file path=ppt/slides/_rels/slide195.xml.rels><?xml version="1.0" encoding="UTF-8" standalone="yes"?>
<Relationships xmlns="http://schemas.openxmlformats.org/package/2006/relationships"><Relationship Id="rId3" Type="http://schemas.openxmlformats.org/officeDocument/2006/relationships/notesSlide" Target="../notesSlides/notesSlide185.xml"/><Relationship Id="rId4" Type="http://schemas.openxmlformats.org/officeDocument/2006/relationships/package" Target="../embeddings/Microsoft_Word_Document39.docx"/><Relationship Id="rId5" Type="http://schemas.openxmlformats.org/officeDocument/2006/relationships/image" Target="../media/image110.emf"/><Relationship Id="rId1" Type="http://schemas.openxmlformats.org/officeDocument/2006/relationships/vmlDrawing" Target="../drawings/vmlDrawing38.vml"/><Relationship Id="rId2"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6.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7.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8.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9.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0.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1.xml"/><Relationship Id="rId3" Type="http://schemas.openxmlformats.org/officeDocument/2006/relationships/image" Target="../media/image111.png"/></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2.xml"/><Relationship Id="rId3" Type="http://schemas.openxmlformats.org/officeDocument/2006/relationships/chart" Target="../charts/chart3.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3.xml"/><Relationship Id="rId3" Type="http://schemas.openxmlformats.org/officeDocument/2006/relationships/chart" Target="../charts/chart4.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4.xml"/><Relationship Id="rId3" Type="http://schemas.openxmlformats.org/officeDocument/2006/relationships/image" Target="../media/image112.png"/></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5.xml"/><Relationship Id="rId3" Type="http://schemas.openxmlformats.org/officeDocument/2006/relationships/chart" Target="../charts/chart5.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6.xml"/><Relationship Id="rId3" Type="http://schemas.openxmlformats.org/officeDocument/2006/relationships/hyperlink" Target="file://localhost/All%20My%20Stuff/TEACHING/TriumMBA/2012%20class/projworkbook.pptx#-1,41,Dividend yield and payout" TargetMode="Externa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7.xml"/><Relationship Id="rId3" Type="http://schemas.openxmlformats.org/officeDocument/2006/relationships/chart" Target="../charts/chart6.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8.xml"/><Relationship Id="rId3" Type="http://schemas.openxmlformats.org/officeDocument/2006/relationships/chart" Target="../charts/chart7.xml"/></Relationships>
</file>

<file path=ppt/slides/_rels/slide209.xml.rels><?xml version="1.0" encoding="UTF-8" standalone="yes"?>
<Relationships xmlns="http://schemas.openxmlformats.org/package/2006/relationships"><Relationship Id="rId3" Type="http://schemas.openxmlformats.org/officeDocument/2006/relationships/notesSlide" Target="../notesSlides/notesSlide199.xml"/><Relationship Id="rId4" Type="http://schemas.openxmlformats.org/officeDocument/2006/relationships/oleObject" Target="file://localhost/All%20My%20Stuff/AppldCF3ed/New%20Chapters/Chap10.doc!OLE_LINK7" TargetMode="External"/><Relationship Id="rId5" Type="http://schemas.openxmlformats.org/officeDocument/2006/relationships/image" Target="../media/image114.png"/><Relationship Id="rId1" Type="http://schemas.openxmlformats.org/officeDocument/2006/relationships/vmlDrawing" Target="../drawings/vmlDrawing39.vml"/><Relationship Id="rId2"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3" Type="http://schemas.openxmlformats.org/officeDocument/2006/relationships/notesSlide" Target="../notesSlides/notesSlide200.xml"/><Relationship Id="rId4" Type="http://schemas.openxmlformats.org/officeDocument/2006/relationships/package" Target="../embeddings/Microsoft_Word_Document40.docx"/><Relationship Id="rId5" Type="http://schemas.openxmlformats.org/officeDocument/2006/relationships/image" Target="../media/image115.emf"/><Relationship Id="rId1" Type="http://schemas.openxmlformats.org/officeDocument/2006/relationships/vmlDrawing" Target="../drawings/vmlDrawing40.vml"/><Relationship Id="rId2"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1.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3.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4.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5.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6.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7.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8.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9.xml"/><Relationship Id="rId3" Type="http://schemas.openxmlformats.org/officeDocument/2006/relationships/chart" Target="../charts/chart8.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0.xml"/><Relationship Id="rId3" Type="http://schemas.openxmlformats.org/officeDocument/2006/relationships/hyperlink" Target="file://localhost/All%20My%20Stuff/TEACHING/TriumMBA/2012%20class/projworkbook.pptx#-1,44,PowerPoint Presentation" TargetMode="Externa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1.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2.xml"/><Relationship Id="rId3" Type="http://schemas.openxmlformats.org/officeDocument/2006/relationships/image" Target="../media/image116.emf"/></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3.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4.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5.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6.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7.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8.xml"/><Relationship Id="rId3" Type="http://schemas.openxmlformats.org/officeDocument/2006/relationships/comments" Target="../comments/comment1.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9.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0.xml"/><Relationship Id="rId3" Type="http://schemas.openxmlformats.org/officeDocument/2006/relationships/image" Target="../media/image117.png"/></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1.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3.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4.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5.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6.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7.xml"/><Relationship Id="rId3" Type="http://schemas.openxmlformats.org/officeDocument/2006/relationships/image" Target="../media/image118.png"/></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8.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9.xml"/><Relationship Id="rId3" Type="http://schemas.openxmlformats.org/officeDocument/2006/relationships/image" Target="../media/image119.png"/></Relationships>
</file>

<file path=ppt/slides/_rels/slide240.xml.rels><?xml version="1.0" encoding="UTF-8" standalone="yes"?>
<Relationships xmlns="http://schemas.openxmlformats.org/package/2006/relationships"><Relationship Id="rId3" Type="http://schemas.openxmlformats.org/officeDocument/2006/relationships/notesSlide" Target="../notesSlides/notesSlide230.xml"/><Relationship Id="rId4" Type="http://schemas.openxmlformats.org/officeDocument/2006/relationships/oleObject" Target="../embeddings/Microsoft_Word_97_-_2004_Document1.doc"/><Relationship Id="rId5" Type="http://schemas.openxmlformats.org/officeDocument/2006/relationships/image" Target="../media/image120.emf"/><Relationship Id="rId1" Type="http://schemas.openxmlformats.org/officeDocument/2006/relationships/vmlDrawing" Target="../drawings/vmlDrawing41.vml"/><Relationship Id="rId2"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1.emf"/></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1.xml"/><Relationship Id="rId3" Type="http://schemas.openxmlformats.org/officeDocument/2006/relationships/image" Target="../media/image122.png"/></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2.xml"/><Relationship Id="rId3" Type="http://schemas.openxmlformats.org/officeDocument/2006/relationships/image" Target="../media/image123.png"/></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3.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4.xml"/></Relationships>
</file>

<file path=ppt/slides/_rels/slide246.xml.rels><?xml version="1.0" encoding="UTF-8" standalone="yes"?>
<Relationships xmlns="http://schemas.openxmlformats.org/package/2006/relationships"><Relationship Id="rId3" Type="http://schemas.openxmlformats.org/officeDocument/2006/relationships/notesSlide" Target="../notesSlides/notesSlide235.xml"/><Relationship Id="rId4" Type="http://schemas.openxmlformats.org/officeDocument/2006/relationships/package" Target="../embeddings/Microsoft_Word_Document41.docx"/><Relationship Id="rId5" Type="http://schemas.openxmlformats.org/officeDocument/2006/relationships/image" Target="../media/image89.png"/><Relationship Id="rId1" Type="http://schemas.openxmlformats.org/officeDocument/2006/relationships/vmlDrawing" Target="../drawings/vmlDrawing42.vml"/><Relationship Id="rId2"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6.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7.xml"/><Relationship Id="rId3" Type="http://schemas.openxmlformats.org/officeDocument/2006/relationships/image" Target="../media/image124.emf"/></Relationships>
</file>

<file path=ppt/slides/_rels/slide249.xml.rels><?xml version="1.0" encoding="UTF-8" standalone="yes"?>
<Relationships xmlns="http://schemas.openxmlformats.org/package/2006/relationships"><Relationship Id="rId3" Type="http://schemas.openxmlformats.org/officeDocument/2006/relationships/notesSlide" Target="../notesSlides/notesSlide238.xml"/><Relationship Id="rId4" Type="http://schemas.openxmlformats.org/officeDocument/2006/relationships/oleObject" Target="../embeddings/oleObject7.bin"/><Relationship Id="rId5" Type="http://schemas.openxmlformats.org/officeDocument/2006/relationships/image" Target="../media/image125.emf"/><Relationship Id="rId6" Type="http://schemas.openxmlformats.org/officeDocument/2006/relationships/oleObject" Target="../embeddings/oleObject8.bin"/><Relationship Id="rId7" Type="http://schemas.openxmlformats.org/officeDocument/2006/relationships/image" Target="../media/image126.emf"/><Relationship Id="rId1" Type="http://schemas.openxmlformats.org/officeDocument/2006/relationships/vmlDrawing" Target="../drawings/vmlDrawing43.vml"/><Relationship Id="rId2"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3" Type="http://schemas.openxmlformats.org/officeDocument/2006/relationships/notesSlide" Target="../notesSlides/notesSlide239.xml"/><Relationship Id="rId4" Type="http://schemas.openxmlformats.org/officeDocument/2006/relationships/oleObject" Target="../embeddings/oleObject9.bin"/><Relationship Id="rId5" Type="http://schemas.openxmlformats.org/officeDocument/2006/relationships/image" Target="../media/image127.emf"/><Relationship Id="rId1" Type="http://schemas.openxmlformats.org/officeDocument/2006/relationships/vmlDrawing" Target="../drawings/vmlDrawing44.vml"/><Relationship Id="rId2"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0.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1.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2.xml"/></Relationships>
</file>

<file path=ppt/slides/_rels/slide254.xml.rels><?xml version="1.0" encoding="UTF-8" standalone="yes"?>
<Relationships xmlns="http://schemas.openxmlformats.org/package/2006/relationships"><Relationship Id="rId3" Type="http://schemas.openxmlformats.org/officeDocument/2006/relationships/notesSlide" Target="../notesSlides/notesSlide243.xml"/><Relationship Id="rId4" Type="http://schemas.openxmlformats.org/officeDocument/2006/relationships/oleObject" Target="../embeddings/Microsoft_Word_97_-_2004_Document2.doc"/><Relationship Id="rId5" Type="http://schemas.openxmlformats.org/officeDocument/2006/relationships/image" Target="../media/image128.emf"/><Relationship Id="rId1" Type="http://schemas.openxmlformats.org/officeDocument/2006/relationships/vmlDrawing" Target="../drawings/vmlDrawing45.vml"/><Relationship Id="rId2"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4.xml"/><Relationship Id="rId3" Type="http://schemas.openxmlformats.org/officeDocument/2006/relationships/image" Target="../media/image129.emf"/></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5.xml"/><Relationship Id="rId3" Type="http://schemas.openxmlformats.org/officeDocument/2006/relationships/image" Target="../media/image130.emf"/></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6.xml"/><Relationship Id="rId3" Type="http://schemas.openxmlformats.org/officeDocument/2006/relationships/image" Target="../media/image131.emf"/></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7.xml"/><Relationship Id="rId3" Type="http://schemas.openxmlformats.org/officeDocument/2006/relationships/image" Target="../media/image132.emf"/></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8.xml"/><Relationship Id="rId3" Type="http://schemas.openxmlformats.org/officeDocument/2006/relationships/image" Target="../media/image1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smtClean="0"/>
              <a:t>Applied Corporate Finance</a:t>
            </a:r>
            <a:endParaRPr lang="en-US"/>
          </a:p>
        </p:txBody>
      </p:sp>
      <p:sp>
        <p:nvSpPr>
          <p:cNvPr id="3074" name="Rectangle 3"/>
          <p:cNvSpPr>
            <a:spLocks noGrp="1" noChangeArrowheads="1"/>
          </p:cNvSpPr>
          <p:nvPr>
            <p:ph type="subTitle" idx="1"/>
          </p:nvPr>
        </p:nvSpPr>
        <p:spPr>
          <a:xfrm>
            <a:off x="2362200" y="6049963"/>
            <a:ext cx="6705600" cy="685800"/>
          </a:xfrm>
        </p:spPr>
        <p:txBody>
          <a:bodyPr>
            <a:normAutofit fontScale="77500" lnSpcReduction="20000"/>
          </a:bodyPr>
          <a:lstStyle/>
          <a:p>
            <a:pPr eaLnBrk="1" hangingPunct="1">
              <a:buFont typeface="Wingdings" charset="0"/>
              <a:buNone/>
              <a:defRPr/>
            </a:pPr>
            <a:r>
              <a:rPr lang="en-US" dirty="0" smtClean="0"/>
              <a:t>Aswath Damodaran</a:t>
            </a:r>
          </a:p>
          <a:p>
            <a:pPr eaLnBrk="1" hangingPunct="1">
              <a:buFont typeface="Wingdings" charset="0"/>
              <a:buNone/>
              <a:defRPr/>
            </a:pPr>
            <a:r>
              <a:rPr lang="en-US" dirty="0" smtClean="0">
                <a:hlinkClick r:id="rId3"/>
              </a:rPr>
              <a:t>www.damodaran.com</a:t>
            </a:r>
            <a:endParaRPr lang="en-US" dirty="0" smtClean="0"/>
          </a:p>
        </p:txBody>
      </p:sp>
      <p:sp>
        <p:nvSpPr>
          <p:cNvPr id="1638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6388" name="TextBox 1"/>
          <p:cNvSpPr txBox="1">
            <a:spLocks noChangeArrowheads="1"/>
          </p:cNvSpPr>
          <p:nvPr/>
        </p:nvSpPr>
        <p:spPr bwMode="auto">
          <a:xfrm>
            <a:off x="152400" y="4953000"/>
            <a:ext cx="44115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dirty="0"/>
              <a:t>Website for this class: </a:t>
            </a:r>
            <a:r>
              <a:rPr lang="en-US" altLang="en-US" sz="2000" b="1" dirty="0">
                <a:hlinkClick r:id="rId4"/>
              </a:rPr>
              <a:t>http://</a:t>
            </a:r>
            <a:r>
              <a:rPr lang="en-US" altLang="en-US" sz="2000" b="1" dirty="0" err="1">
                <a:hlinkClick r:id="rId4"/>
              </a:rPr>
              <a:t>bit.ly</a:t>
            </a:r>
            <a:r>
              <a:rPr lang="en-US" altLang="en-US" sz="2000" b="1" dirty="0">
                <a:hlinkClick r:id="rId4"/>
              </a:rPr>
              <a:t>/2a2S9OH</a:t>
            </a:r>
            <a:endParaRPr lang="en-US" altLang="en-US" sz="2000" b="1"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corporate finance?</a:t>
            </a:r>
          </a:p>
        </p:txBody>
      </p:sp>
      <p:sp>
        <p:nvSpPr>
          <p:cNvPr id="184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4184654-284C-2348-A28E-071D1F004FDA}" type="slidenum">
              <a:rPr lang="en-US" altLang="en-US" sz="1200">
                <a:solidFill>
                  <a:srgbClr val="FFFFFF"/>
                </a:solidFill>
              </a:rPr>
              <a:pPr>
                <a:lnSpc>
                  <a:spcPct val="80000"/>
                </a:lnSpc>
              </a:pPr>
              <a:t>2</a:t>
            </a:fld>
            <a:endParaRPr lang="en-US" altLang="en-US" sz="1200">
              <a:solidFill>
                <a:srgbClr val="FFFFFF"/>
              </a:solidFill>
            </a:endParaRPr>
          </a:p>
        </p:txBody>
      </p:sp>
      <p:sp>
        <p:nvSpPr>
          <p:cNvPr id="18436"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Every decision that a business makes has financial implications, and any decision which affects the finances of a business is a corporate finance decision. </a:t>
            </a:r>
          </a:p>
          <a:p>
            <a:pPr eaLnBrk="1" hangingPunct="1"/>
            <a:r>
              <a:rPr lang="en-US" altLang="en-US" sz="2000">
                <a:ea typeface="ＭＳ Ｐゴシック" charset="-128"/>
              </a:rPr>
              <a:t>Defined broadly, everything that a business does fits under the rubric of corporate finance.</a:t>
            </a:r>
          </a:p>
        </p:txBody>
      </p:sp>
      <p:pic>
        <p:nvPicPr>
          <p:cNvPr id="18437"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3352800"/>
            <a:ext cx="7512050" cy="278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Traditional Accounting Balance Sheet</a:t>
            </a:r>
          </a:p>
        </p:txBody>
      </p:sp>
      <p:sp>
        <p:nvSpPr>
          <p:cNvPr id="204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83A832A-85C1-C84A-90A1-78A8C965FB4D}" type="slidenum">
              <a:rPr lang="en-US" altLang="en-US" sz="1200">
                <a:solidFill>
                  <a:srgbClr val="FFFFFF"/>
                </a:solidFill>
              </a:rPr>
              <a:pPr>
                <a:lnSpc>
                  <a:spcPct val="80000"/>
                </a:lnSpc>
              </a:pPr>
              <a:t>3</a:t>
            </a:fld>
            <a:endParaRPr lang="en-US" altLang="en-US" sz="1200">
              <a:solidFill>
                <a:srgbClr val="FFFFFF"/>
              </a:solidFill>
            </a:endParaRPr>
          </a:p>
        </p:txBody>
      </p:sp>
      <p:pic>
        <p:nvPicPr>
          <p:cNvPr id="20484" name="Picture 1028"/>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26138" b="-26138"/>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Financial View of the Firm</a:t>
            </a:r>
          </a:p>
        </p:txBody>
      </p:sp>
      <p:sp>
        <p:nvSpPr>
          <p:cNvPr id="225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C9F061B-AB69-FC49-9C1B-CBB934CF1C65}" type="slidenum">
              <a:rPr lang="en-US" altLang="en-US" sz="1200">
                <a:solidFill>
                  <a:srgbClr val="FFFFFF"/>
                </a:solidFill>
              </a:rPr>
              <a:pPr>
                <a:lnSpc>
                  <a:spcPct val="80000"/>
                </a:lnSpc>
              </a:pPr>
              <a:t>4</a:t>
            </a:fld>
            <a:endParaRPr lang="en-US" altLang="en-US" sz="1200">
              <a:solidFill>
                <a:srgbClr val="FFFFFF"/>
              </a:solidFill>
            </a:endParaRPr>
          </a:p>
        </p:txBody>
      </p:sp>
      <p:pic>
        <p:nvPicPr>
          <p:cNvPr id="22532"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38522" b="-38522"/>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 &amp; The Big Picture</a:t>
            </a:r>
          </a:p>
        </p:txBody>
      </p:sp>
      <p:sp>
        <p:nvSpPr>
          <p:cNvPr id="245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BD17127-DD59-084D-9F8C-D770BA1AE486}" type="slidenum">
              <a:rPr lang="en-US" altLang="en-US" sz="1200">
                <a:solidFill>
                  <a:srgbClr val="FFFFFF"/>
                </a:solidFill>
              </a:rPr>
              <a:pPr>
                <a:lnSpc>
                  <a:spcPct val="80000"/>
                </a:lnSpc>
              </a:pPr>
              <a:t>5</a:t>
            </a:fld>
            <a:endParaRPr lang="en-US" altLang="en-US" sz="1200">
              <a:solidFill>
                <a:srgbClr val="FFFFFF"/>
              </a:solidFill>
            </a:endParaRPr>
          </a:p>
        </p:txBody>
      </p:sp>
      <p:pic>
        <p:nvPicPr>
          <p:cNvPr id="24580" name="Content Placeholder 7"/>
          <p:cNvPicPr>
            <a:picLocks noGrp="1" noChangeAspect="1"/>
          </p:cNvPicPr>
          <p:nvPr>
            <p:ph sz="quarter" idx="1"/>
          </p:nvPr>
        </p:nvPicPr>
        <p:blipFill>
          <a:blip r:embed="rId3">
            <a:extLst>
              <a:ext uri="{28A0092B-C50C-407E-A947-70E740481C1C}">
                <a14:useLocalDpi xmlns:a14="http://schemas.microsoft.com/office/drawing/2010/main" val="0"/>
              </a:ext>
            </a:extLst>
          </a:blip>
          <a:srcRect t="-7690" b="-7690"/>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Theme 1: Corporate finance is </a:t>
            </a:r>
            <a:r>
              <a:rPr lang="ja-JP" altLang="en-US" sz="3200">
                <a:ea typeface="ＭＳ Ｐゴシック" charset="-128"/>
              </a:rPr>
              <a:t>“</a:t>
            </a:r>
            <a:r>
              <a:rPr lang="en-US" altLang="ja-JP" sz="3200">
                <a:ea typeface="ＭＳ Ｐゴシック" charset="-128"/>
              </a:rPr>
              <a:t>common sense</a:t>
            </a:r>
            <a:r>
              <a:rPr lang="ja-JP" altLang="en-US" sz="3200">
                <a:ea typeface="ＭＳ Ｐゴシック" charset="-128"/>
              </a:rPr>
              <a:t>”</a:t>
            </a:r>
            <a:r>
              <a:rPr lang="en-US" altLang="ja-JP" sz="3200">
                <a:ea typeface="ＭＳ Ｐゴシック" charset="-128"/>
              </a:rPr>
              <a:t> </a:t>
            </a:r>
            <a:endParaRPr lang="en-US" altLang="en-US" sz="3200">
              <a:ea typeface="ＭＳ Ｐゴシック" charset="-128"/>
            </a:endParaRPr>
          </a:p>
        </p:txBody>
      </p:sp>
      <p:sp>
        <p:nvSpPr>
          <p:cNvPr id="266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743BD38-6113-2345-BD18-C4C6A9469CA4}" type="slidenum">
              <a:rPr lang="en-US" altLang="en-US" sz="1200">
                <a:solidFill>
                  <a:srgbClr val="FFFFFF"/>
                </a:solidFill>
              </a:rPr>
              <a:pPr>
                <a:lnSpc>
                  <a:spcPct val="80000"/>
                </a:lnSpc>
              </a:pPr>
              <a:t>6</a:t>
            </a:fld>
            <a:endParaRPr lang="en-US" altLang="en-US" sz="1200">
              <a:solidFill>
                <a:srgbClr val="FFFFFF"/>
              </a:solidFill>
            </a:endParaRPr>
          </a:p>
        </p:txBody>
      </p:sp>
      <p:sp>
        <p:nvSpPr>
          <p:cNvPr id="22530"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There is nothing earth shattering about any of the first principles that govern corporate finance. After all, arguing that taking investments that make 9% with funds that cost 10% to raise seems to be stating the obvious (the investment decision), as is noting that it is better to find a funding mix which costs 10%  instead of 11% (the financing decision) or positing that if most of your investment opportunities generate returns less than your cost of funding, it is best to return the cash to the owners of the business and shrink the business.</a:t>
            </a:r>
          </a:p>
          <a:p>
            <a:pPr eaLnBrk="1" hangingPunct="1">
              <a:lnSpc>
                <a:spcPct val="90000"/>
              </a:lnSpc>
            </a:pPr>
            <a:r>
              <a:rPr lang="en-US" altLang="en-US" sz="2400">
                <a:ea typeface="ＭＳ Ｐゴシック" charset="-128"/>
              </a:rPr>
              <a:t>Shrewd business people, notwithstanding their lack of exposure to corporate finance theory, have always recognized these fundamentals and put them into practice.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Theme 2: Corporate finance is focused…</a:t>
            </a:r>
          </a:p>
        </p:txBody>
      </p:sp>
      <p:sp>
        <p:nvSpPr>
          <p:cNvPr id="286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A387AD0-C790-6A46-AA95-3B7F1DB00D7C}" type="slidenum">
              <a:rPr lang="en-US" altLang="en-US" sz="1200">
                <a:solidFill>
                  <a:srgbClr val="FFFFFF"/>
                </a:solidFill>
              </a:rPr>
              <a:pPr>
                <a:lnSpc>
                  <a:spcPct val="80000"/>
                </a:lnSpc>
              </a:pPr>
              <a:t>7</a:t>
            </a:fld>
            <a:endParaRPr lang="en-US" altLang="en-US" sz="1200">
              <a:solidFill>
                <a:srgbClr val="FFFFFF"/>
              </a:solidFill>
            </a:endParaRPr>
          </a:p>
        </p:txBody>
      </p:sp>
      <p:sp>
        <p:nvSpPr>
          <p:cNvPr id="24578"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600">
                <a:ea typeface="ＭＳ Ｐゴシック" charset="-128"/>
              </a:rPr>
              <a:t>It is the focus on maximizing the value of the business that gives corporate finance its focus. As a result of this singular objective, we can</a:t>
            </a:r>
          </a:p>
          <a:p>
            <a:pPr lvl="1" eaLnBrk="1" hangingPunct="1">
              <a:lnSpc>
                <a:spcPct val="80000"/>
              </a:lnSpc>
            </a:pPr>
            <a:r>
              <a:rPr lang="en-US" altLang="en-US" sz="2200">
                <a:ea typeface="ＭＳ Ｐゴシック" charset="-128"/>
              </a:rPr>
              <a:t>Choose the </a:t>
            </a:r>
            <a:r>
              <a:rPr lang="ja-JP" altLang="en-US" sz="2200">
                <a:ea typeface="ＭＳ Ｐゴシック" charset="-128"/>
              </a:rPr>
              <a:t>“</a:t>
            </a:r>
            <a:r>
              <a:rPr lang="en-US" altLang="ja-JP" sz="2200">
                <a:ea typeface="ＭＳ Ｐゴシック" charset="-128"/>
              </a:rPr>
              <a:t>right</a:t>
            </a:r>
            <a:r>
              <a:rPr lang="ja-JP" altLang="en-US" sz="2200">
                <a:ea typeface="ＭＳ Ｐゴシック" charset="-128"/>
              </a:rPr>
              <a:t>”</a:t>
            </a:r>
            <a:r>
              <a:rPr lang="en-US" altLang="ja-JP" sz="2200">
                <a:ea typeface="ＭＳ Ｐゴシック" charset="-128"/>
              </a:rPr>
              <a:t> investment decision rule to use, given a menu of such rules.</a:t>
            </a:r>
          </a:p>
          <a:p>
            <a:pPr lvl="1" eaLnBrk="1" hangingPunct="1">
              <a:lnSpc>
                <a:spcPct val="80000"/>
              </a:lnSpc>
            </a:pPr>
            <a:r>
              <a:rPr lang="en-US" altLang="en-US" sz="2200">
                <a:ea typeface="ＭＳ Ｐゴシック" charset="-128"/>
              </a:rPr>
              <a:t>Determine the </a:t>
            </a:r>
            <a:r>
              <a:rPr lang="ja-JP" altLang="en-US" sz="2200">
                <a:ea typeface="ＭＳ Ｐゴシック" charset="-128"/>
              </a:rPr>
              <a:t>“</a:t>
            </a:r>
            <a:r>
              <a:rPr lang="en-US" altLang="ja-JP" sz="2200">
                <a:ea typeface="ＭＳ Ｐゴシック" charset="-128"/>
              </a:rPr>
              <a:t>right</a:t>
            </a:r>
            <a:r>
              <a:rPr lang="ja-JP" altLang="en-US" sz="2200">
                <a:ea typeface="ＭＳ Ｐゴシック" charset="-128"/>
              </a:rPr>
              <a:t>”</a:t>
            </a:r>
            <a:r>
              <a:rPr lang="en-US" altLang="ja-JP" sz="2200">
                <a:ea typeface="ＭＳ Ｐゴシック" charset="-128"/>
              </a:rPr>
              <a:t> mix of debt and equity for a specific business</a:t>
            </a:r>
          </a:p>
          <a:p>
            <a:pPr lvl="1" eaLnBrk="1" hangingPunct="1">
              <a:lnSpc>
                <a:spcPct val="80000"/>
              </a:lnSpc>
            </a:pPr>
            <a:r>
              <a:rPr lang="en-US" altLang="en-US" sz="2200">
                <a:ea typeface="ＭＳ Ｐゴシック" charset="-128"/>
              </a:rPr>
              <a:t>Examine the </a:t>
            </a:r>
            <a:r>
              <a:rPr lang="ja-JP" altLang="en-US" sz="2200">
                <a:ea typeface="ＭＳ Ｐゴシック" charset="-128"/>
              </a:rPr>
              <a:t>“</a:t>
            </a:r>
            <a:r>
              <a:rPr lang="en-US" altLang="ja-JP" sz="2200">
                <a:ea typeface="ＭＳ Ｐゴシック" charset="-128"/>
              </a:rPr>
              <a:t>right</a:t>
            </a:r>
            <a:r>
              <a:rPr lang="ja-JP" altLang="en-US" sz="2200">
                <a:ea typeface="ＭＳ Ｐゴシック" charset="-128"/>
              </a:rPr>
              <a:t>”</a:t>
            </a:r>
            <a:r>
              <a:rPr lang="en-US" altLang="ja-JP" sz="2200">
                <a:ea typeface="ＭＳ Ｐゴシック" charset="-128"/>
              </a:rPr>
              <a:t> amount of cash that should be returned to the owners of a business and the </a:t>
            </a:r>
            <a:r>
              <a:rPr lang="ja-JP" altLang="en-US" sz="2200">
                <a:ea typeface="ＭＳ Ｐゴシック" charset="-128"/>
              </a:rPr>
              <a:t>“</a:t>
            </a:r>
            <a:r>
              <a:rPr lang="en-US" altLang="ja-JP" sz="2200">
                <a:ea typeface="ＭＳ Ｐゴシック" charset="-128"/>
              </a:rPr>
              <a:t>right</a:t>
            </a:r>
            <a:r>
              <a:rPr lang="ja-JP" altLang="en-US" sz="2200">
                <a:ea typeface="ＭＳ Ｐゴシック" charset="-128"/>
              </a:rPr>
              <a:t>”</a:t>
            </a:r>
            <a:r>
              <a:rPr lang="en-US" altLang="ja-JP" sz="2200">
                <a:ea typeface="ＭＳ Ｐゴシック" charset="-128"/>
              </a:rPr>
              <a:t> amount to hold back as a cash balance.</a:t>
            </a:r>
          </a:p>
          <a:p>
            <a:pPr eaLnBrk="1" hangingPunct="1">
              <a:lnSpc>
                <a:spcPct val="80000"/>
              </a:lnSpc>
            </a:pPr>
            <a:r>
              <a:rPr lang="en-US" altLang="en-US" sz="2600">
                <a:ea typeface="ＭＳ Ｐゴシック" charset="-128"/>
              </a:rPr>
              <a:t>This certitude does come at a cost. To the extent that you accept the objective of maximizing firm value, everything in corporate finance makes complete sense. If you do not, nothing will. </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Theme 3: The focus in corporate finance changes across the life cycle…</a:t>
            </a:r>
          </a:p>
        </p:txBody>
      </p:sp>
      <p:sp>
        <p:nvSpPr>
          <p:cNvPr id="307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7637B55-F64C-9E4E-80E1-E0DB1B472929}" type="slidenum">
              <a:rPr lang="en-US" altLang="en-US" sz="1200">
                <a:solidFill>
                  <a:srgbClr val="FFFFFF"/>
                </a:solidFill>
              </a:rPr>
              <a:pPr>
                <a:lnSpc>
                  <a:spcPct val="80000"/>
                </a:lnSpc>
              </a:pPr>
              <a:t>8</a:t>
            </a:fld>
            <a:endParaRPr lang="en-US" altLang="en-US" sz="1200">
              <a:solidFill>
                <a:srgbClr val="FFFFFF"/>
              </a:solidFill>
            </a:endParaRPr>
          </a:p>
        </p:txBody>
      </p:sp>
      <p:pic>
        <p:nvPicPr>
          <p:cNvPr id="30724" name="Picture 2"/>
          <p:cNvPicPr>
            <a:picLocks noGrp="1" noChangeAspect="1"/>
          </p:cNvPicPr>
          <p:nvPr>
            <p:ph sz="quarter" idx="1"/>
          </p:nvPr>
        </p:nvPicPr>
        <p:blipFill>
          <a:blip r:embed="rId3">
            <a:extLst>
              <a:ext uri="{28A0092B-C50C-407E-A947-70E740481C1C}">
                <a14:useLocalDpi xmlns:a14="http://schemas.microsoft.com/office/drawing/2010/main" val="0"/>
              </a:ext>
            </a:extLst>
          </a:blip>
          <a:srcRect l="-22675" r="-22675"/>
          <a:stretch>
            <a:fillRect/>
          </a:stretch>
        </p:blipFill>
        <p:spPr>
          <a:xfrm>
            <a:off x="612775" y="1600200"/>
            <a:ext cx="8153400" cy="4495800"/>
          </a:xfr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Theme 4: Corporate finance is universal…</a:t>
            </a:r>
          </a:p>
        </p:txBody>
      </p:sp>
      <p:sp>
        <p:nvSpPr>
          <p:cNvPr id="327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F679400-7AF3-CB40-8B26-25F714E3CC2D}" type="slidenum">
              <a:rPr lang="en-US" altLang="en-US" sz="1200">
                <a:solidFill>
                  <a:srgbClr val="FFFFFF"/>
                </a:solidFill>
              </a:rPr>
              <a:pPr>
                <a:lnSpc>
                  <a:spcPct val="80000"/>
                </a:lnSpc>
              </a:pPr>
              <a:t>9</a:t>
            </a:fld>
            <a:endParaRPr lang="en-US" altLang="en-US" sz="1200">
              <a:solidFill>
                <a:srgbClr val="FFFFFF"/>
              </a:solidFill>
            </a:endParaRPr>
          </a:p>
        </p:txBody>
      </p:sp>
      <p:sp>
        <p:nvSpPr>
          <p:cNvPr id="2867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Every business, small or large, public or private, US or emerging market, has to make investment, financing and dividend decisions.</a:t>
            </a:r>
          </a:p>
          <a:p>
            <a:pPr eaLnBrk="1" hangingPunct="1">
              <a:lnSpc>
                <a:spcPct val="80000"/>
              </a:lnSpc>
            </a:pPr>
            <a:r>
              <a:rPr lang="en-US" altLang="en-US" sz="2200">
                <a:ea typeface="ＭＳ Ｐゴシック" charset="-128"/>
              </a:rPr>
              <a:t>The objective in corporate finance for all of these businesses remains the same: maximizing value.</a:t>
            </a:r>
          </a:p>
          <a:p>
            <a:pPr eaLnBrk="1" hangingPunct="1">
              <a:lnSpc>
                <a:spcPct val="80000"/>
              </a:lnSpc>
            </a:pPr>
            <a:r>
              <a:rPr lang="en-US" altLang="en-US" sz="2200">
                <a:ea typeface="ＭＳ Ｐゴシック" charset="-128"/>
              </a:rPr>
              <a:t>While the constraints and challenges that firms face can vary dramatically across firms, the first principles do not change.</a:t>
            </a:r>
          </a:p>
          <a:p>
            <a:pPr lvl="1" eaLnBrk="1" hangingPunct="1">
              <a:lnSpc>
                <a:spcPct val="80000"/>
              </a:lnSpc>
            </a:pPr>
            <a:r>
              <a:rPr lang="en-US" altLang="en-US" sz="1900">
                <a:ea typeface="ＭＳ Ｐゴシック" charset="-128"/>
              </a:rPr>
              <a:t>A publicly traded firm, with its greater access to capital markets and more diversified investor base, may have much lower costs of debt and equity than a private business, but they both should look for the financing mix that minimizes their costs of capital.</a:t>
            </a:r>
          </a:p>
          <a:p>
            <a:pPr lvl="1" eaLnBrk="1" hangingPunct="1">
              <a:lnSpc>
                <a:spcPct val="80000"/>
              </a:lnSpc>
            </a:pPr>
            <a:r>
              <a:rPr lang="en-US" altLang="en-US" sz="1900">
                <a:ea typeface="ＭＳ Ｐゴシック" charset="-128"/>
              </a:rPr>
              <a:t>A firm in an emerging markets may face greater uncertainty, when assessing new investments, than a firm in a developed market, but both firms should invest only if they believe they can generate higher returns on their investments than they face as their respective (and very different) hurdle rates.</a:t>
            </a:r>
          </a:p>
          <a:p>
            <a:pPr eaLnBrk="1" hangingPunct="1">
              <a:lnSpc>
                <a:spcPct val="80000"/>
              </a:lnSpc>
            </a:pPr>
            <a:endParaRPr lang="en-US" altLang="en-US" sz="2200">
              <a:ea typeface="ＭＳ Ｐゴシック"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Theme 5: If you violate first principles, you will pay a price (no matter who you are..)</a:t>
            </a:r>
            <a:endParaRPr lang="en-US" dirty="0">
              <a:ea typeface="+mj-ea"/>
              <a:cs typeface="+mj-cs"/>
            </a:endParaRPr>
          </a:p>
        </p:txBody>
      </p:sp>
      <p:sp>
        <p:nvSpPr>
          <p:cNvPr id="34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E96105B-46A3-9042-BC9A-39542FE6FDAB}" type="slidenum">
              <a:rPr lang="en-US" altLang="en-US" sz="1200">
                <a:solidFill>
                  <a:srgbClr val="FFFFFF"/>
                </a:solidFill>
              </a:rPr>
              <a:pPr>
                <a:lnSpc>
                  <a:spcPct val="80000"/>
                </a:lnSpc>
              </a:pPr>
              <a:t>10</a:t>
            </a:fld>
            <a:endParaRPr lang="en-US" altLang="en-US" sz="1200">
              <a:solidFill>
                <a:srgbClr val="FFFFFF"/>
              </a:solidFill>
            </a:endParaRPr>
          </a:p>
        </p:txBody>
      </p:sp>
      <p:sp>
        <p:nvSpPr>
          <p:cNvPr id="30722"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There are some investors/analysts/managers who convince themselves that the first principles don</a:t>
            </a:r>
            <a:r>
              <a:rPr lang="ja-JP" altLang="en-US">
                <a:ea typeface="ＭＳ Ｐゴシック" charset="-128"/>
              </a:rPr>
              <a:t>’</a:t>
            </a:r>
            <a:r>
              <a:rPr lang="en-US" altLang="ja-JP">
                <a:ea typeface="ＭＳ Ｐゴシック" charset="-128"/>
              </a:rPr>
              <a:t>t apply to them because of their superior education, standing or past successes, and then proceed to put into place strategies or schemes that violate first principles.</a:t>
            </a:r>
          </a:p>
          <a:p>
            <a:pPr eaLnBrk="1" hangingPunct="1">
              <a:lnSpc>
                <a:spcPct val="90000"/>
              </a:lnSpc>
            </a:pPr>
            <a:r>
              <a:rPr lang="en-US" altLang="en-US">
                <a:ea typeface="ＭＳ Ｐゴシック" charset="-128"/>
              </a:rPr>
              <a:t>Sooner or later, these strategies will blow up and create huge costs.</a:t>
            </a:r>
          </a:p>
          <a:p>
            <a:pPr eaLnBrk="1" hangingPunct="1">
              <a:lnSpc>
                <a:spcPct val="90000"/>
              </a:lnSpc>
            </a:pPr>
            <a:r>
              <a:rPr lang="en-US" altLang="en-US">
                <a:ea typeface="ＭＳ Ｐゴシック" charset="-128"/>
              </a:rPr>
              <a:t>Almost every corporate disaster or bubble has its origins in a violation of first principles.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a:xfrm>
            <a:off x="612775" y="228600"/>
            <a:ext cx="8153400" cy="990600"/>
          </a:xfrm>
        </p:spPr>
        <p:txBody>
          <a:bodyPr/>
          <a:lstStyle/>
          <a:p>
            <a:r>
              <a:rPr lang="en-US" altLang="en-US">
                <a:ea typeface="ＭＳ Ｐゴシック" charset="-128"/>
              </a:rPr>
              <a:t>Theme 6: If you cannot apply it, who cares?</a:t>
            </a:r>
          </a:p>
        </p:txBody>
      </p:sp>
      <p:pic>
        <p:nvPicPr>
          <p:cNvPr id="36866"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7896" b="-7896"/>
          <a:stretch>
            <a:fillRect/>
          </a:stretch>
        </p:blipFill>
        <p:spPr>
          <a:xfrm>
            <a:off x="612775" y="1600200"/>
            <a:ext cx="8153400" cy="4495800"/>
          </a:xfrm>
        </p:spPr>
      </p:pic>
      <p:sp>
        <p:nvSpPr>
          <p:cNvPr id="36867"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Objective in Decision Making</a:t>
            </a:r>
          </a:p>
        </p:txBody>
      </p:sp>
      <p:sp>
        <p:nvSpPr>
          <p:cNvPr id="38914"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In traditional corporate finance, the objective in decision making is to maximize the value of the firm. </a:t>
            </a:r>
          </a:p>
          <a:p>
            <a:pPr eaLnBrk="1" hangingPunct="1"/>
            <a:r>
              <a:rPr lang="en-US" altLang="en-US" sz="2000">
                <a:ea typeface="ＭＳ Ｐゴシック" charset="-128"/>
              </a:rPr>
              <a:t>A narrower objective is to maximize stockholder wealth. When the stock is traded and markets are viewed to be efficient, the objective is to maximize the stock price.</a:t>
            </a:r>
          </a:p>
        </p:txBody>
      </p:sp>
      <p:pic>
        <p:nvPicPr>
          <p:cNvPr id="389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191000"/>
            <a:ext cx="7753350" cy="22971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8916" name="Text Box 5"/>
          <p:cNvSpPr txBox="1">
            <a:spLocks noChangeArrowheads="1"/>
          </p:cNvSpPr>
          <p:nvPr/>
        </p:nvSpPr>
        <p:spPr bwMode="auto">
          <a:xfrm>
            <a:off x="914400" y="3429000"/>
            <a:ext cx="14636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firm value</a:t>
            </a:r>
            <a:endParaRPr lang="en-US" altLang="en-US"/>
          </a:p>
        </p:txBody>
      </p:sp>
      <p:sp>
        <p:nvSpPr>
          <p:cNvPr id="38917" name="Text Box 7"/>
          <p:cNvSpPr txBox="1">
            <a:spLocks noChangeArrowheads="1"/>
          </p:cNvSpPr>
          <p:nvPr/>
        </p:nvSpPr>
        <p:spPr bwMode="auto">
          <a:xfrm>
            <a:off x="4648200" y="3200400"/>
            <a:ext cx="1905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equity value</a:t>
            </a:r>
            <a:endParaRPr lang="en-US" altLang="en-US"/>
          </a:p>
        </p:txBody>
      </p:sp>
      <p:sp>
        <p:nvSpPr>
          <p:cNvPr id="38918" name="Line 8"/>
          <p:cNvSpPr>
            <a:spLocks noChangeShapeType="1"/>
          </p:cNvSpPr>
          <p:nvPr/>
        </p:nvSpPr>
        <p:spPr bwMode="auto">
          <a:xfrm flipH="1">
            <a:off x="5105400" y="3886200"/>
            <a:ext cx="228600" cy="18288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8919" name="Line 9"/>
          <p:cNvSpPr>
            <a:spLocks noChangeShapeType="1"/>
          </p:cNvSpPr>
          <p:nvPr/>
        </p:nvSpPr>
        <p:spPr bwMode="auto">
          <a:xfrm>
            <a:off x="1981200" y="3810000"/>
            <a:ext cx="533400" cy="3810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8920" name="Text Box 10"/>
          <p:cNvSpPr txBox="1">
            <a:spLocks noChangeArrowheads="1"/>
          </p:cNvSpPr>
          <p:nvPr/>
        </p:nvSpPr>
        <p:spPr bwMode="auto">
          <a:xfrm>
            <a:off x="7010400" y="3276600"/>
            <a:ext cx="184467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market estimate of equity value</a:t>
            </a:r>
            <a:endParaRPr lang="en-US" altLang="en-US">
              <a:solidFill>
                <a:schemeClr val="accent2"/>
              </a:solidFill>
            </a:endParaRPr>
          </a:p>
        </p:txBody>
      </p:sp>
      <p:sp>
        <p:nvSpPr>
          <p:cNvPr id="38921" name="Line 11"/>
          <p:cNvSpPr>
            <a:spLocks noChangeShapeType="1"/>
          </p:cNvSpPr>
          <p:nvPr/>
        </p:nvSpPr>
        <p:spPr bwMode="auto">
          <a:xfrm flipH="1">
            <a:off x="6400800" y="3429000"/>
            <a:ext cx="457200" cy="762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8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Classical Objective Function</a:t>
            </a:r>
          </a:p>
        </p:txBody>
      </p:sp>
      <p:sp>
        <p:nvSpPr>
          <p:cNvPr id="40962"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0963"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4"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40965"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6"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7"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8"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9" name="Rectangle 9"/>
          <p:cNvSpPr>
            <a:spLocks noChangeArrowheads="1"/>
          </p:cNvSpPr>
          <p:nvPr/>
        </p:nvSpPr>
        <p:spPr bwMode="auto">
          <a:xfrm>
            <a:off x="2289175" y="4183063"/>
            <a:ext cx="86518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0" name="Freeform 10"/>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971" name="Freeform 11"/>
          <p:cNvSpPr>
            <a:spLocks/>
          </p:cNvSpPr>
          <p:nvPr/>
        </p:nvSpPr>
        <p:spPr bwMode="auto">
          <a:xfrm>
            <a:off x="3055938" y="4373563"/>
            <a:ext cx="61912" cy="63500"/>
          </a:xfrm>
          <a:custGeom>
            <a:avLst/>
            <a:gdLst>
              <a:gd name="T0" fmla="*/ 0 w 39"/>
              <a:gd name="T1" fmla="*/ 2147483647 h 40"/>
              <a:gd name="T2" fmla="*/ 2147483647 w 39"/>
              <a:gd name="T3" fmla="*/ 0 h 40"/>
              <a:gd name="T4" fmla="*/ 2147483647 w 39"/>
              <a:gd name="T5" fmla="*/ 2147483647 h 40"/>
              <a:gd name="T6" fmla="*/ 0 w 39"/>
              <a:gd name="T7" fmla="*/ 2147483647 h 40"/>
              <a:gd name="T8" fmla="*/ 0 60000 65536"/>
              <a:gd name="T9" fmla="*/ 0 60000 65536"/>
              <a:gd name="T10" fmla="*/ 0 60000 65536"/>
              <a:gd name="T11" fmla="*/ 0 60000 65536"/>
              <a:gd name="T12" fmla="*/ 0 w 39"/>
              <a:gd name="T13" fmla="*/ 0 h 40"/>
              <a:gd name="T14" fmla="*/ 39 w 39"/>
              <a:gd name="T15" fmla="*/ 40 h 40"/>
            </a:gdLst>
            <a:ahLst/>
            <a:cxnLst>
              <a:cxn ang="T8">
                <a:pos x="T0" y="T1"/>
              </a:cxn>
              <a:cxn ang="T9">
                <a:pos x="T2" y="T3"/>
              </a:cxn>
              <a:cxn ang="T10">
                <a:pos x="T4" y="T5"/>
              </a:cxn>
              <a:cxn ang="T11">
                <a:pos x="T6" y="T7"/>
              </a:cxn>
            </a:cxnLst>
            <a:rect l="T12" t="T13" r="T14" b="T15"/>
            <a:pathLst>
              <a:path w="39" h="40">
                <a:moveTo>
                  <a:pt x="0" y="19"/>
                </a:moveTo>
                <a:lnTo>
                  <a:pt x="38" y="0"/>
                </a:lnTo>
                <a:lnTo>
                  <a:pt x="38" y="39"/>
                </a:lnTo>
                <a:lnTo>
                  <a:pt x="0" y="1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972" name="Rectangle 12"/>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3" name="Rectangle 13"/>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4" name="Rectangle 14"/>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5" name="Rectangle 15"/>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6" name="Rectangle 16"/>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7" name="Rectangle 17"/>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8" name="Rectangle 18"/>
          <p:cNvSpPr>
            <a:spLocks noChangeArrowheads="1"/>
          </p:cNvSpPr>
          <p:nvPr/>
        </p:nvSpPr>
        <p:spPr bwMode="auto">
          <a:xfrm>
            <a:off x="4764088" y="2128838"/>
            <a:ext cx="15652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Maximize</a:t>
            </a:r>
          </a:p>
          <a:p>
            <a:r>
              <a:rPr lang="en-US" altLang="en-US" sz="1600"/>
              <a:t>stockholder wealth</a:t>
            </a:r>
          </a:p>
          <a:p>
            <a:pPr algn="ctr"/>
            <a:endParaRPr lang="en-US" altLang="en-US" sz="1600"/>
          </a:p>
        </p:txBody>
      </p:sp>
      <p:sp>
        <p:nvSpPr>
          <p:cNvPr id="40979" name="Rectangle 19"/>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0" name="Rectangle 20"/>
          <p:cNvSpPr>
            <a:spLocks noChangeArrowheads="1"/>
          </p:cNvSpPr>
          <p:nvPr/>
        </p:nvSpPr>
        <p:spPr bwMode="auto">
          <a:xfrm>
            <a:off x="3141663" y="3925888"/>
            <a:ext cx="9461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1" name="Rectangle 21"/>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2" name="Rectangle 22"/>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3" name="Rectangle 23"/>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4" name="Rectangle 24"/>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5" name="Rectangle 25"/>
          <p:cNvSpPr>
            <a:spLocks noChangeArrowheads="1"/>
          </p:cNvSpPr>
          <p:nvPr/>
        </p:nvSpPr>
        <p:spPr bwMode="auto">
          <a:xfrm>
            <a:off x="2951163" y="2127250"/>
            <a:ext cx="1625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Hire &amp; fire</a:t>
            </a:r>
          </a:p>
          <a:p>
            <a:r>
              <a:rPr lang="en-US" altLang="en-US" sz="1600"/>
              <a:t>managers</a:t>
            </a:r>
          </a:p>
          <a:p>
            <a:r>
              <a:rPr lang="en-US" altLang="en-US" sz="1600"/>
              <a:t>- Board</a:t>
            </a:r>
          </a:p>
          <a:p>
            <a:r>
              <a:rPr lang="en-US" altLang="en-US" sz="1600"/>
              <a:t>- Annual Meeting</a:t>
            </a:r>
          </a:p>
        </p:txBody>
      </p:sp>
      <p:sp>
        <p:nvSpPr>
          <p:cNvPr id="40986" name="Rectangle 26"/>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40987" name="Rectangle 27"/>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Lend Money</a:t>
            </a:r>
          </a:p>
        </p:txBody>
      </p:sp>
      <p:sp>
        <p:nvSpPr>
          <p:cNvPr id="40988" name="Rectangle 28"/>
          <p:cNvSpPr>
            <a:spLocks noChangeArrowheads="1"/>
          </p:cNvSpPr>
          <p:nvPr/>
        </p:nvSpPr>
        <p:spPr bwMode="auto">
          <a:xfrm>
            <a:off x="2951163" y="3727450"/>
            <a:ext cx="110648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Protect</a:t>
            </a:r>
          </a:p>
          <a:p>
            <a:r>
              <a:rPr lang="en-US" altLang="en-US" sz="1600"/>
              <a:t>bondholder</a:t>
            </a:r>
          </a:p>
          <a:p>
            <a:r>
              <a:rPr lang="en-US" altLang="en-US" sz="1600"/>
              <a:t>Interests</a:t>
            </a:r>
          </a:p>
        </p:txBody>
      </p:sp>
      <p:sp>
        <p:nvSpPr>
          <p:cNvPr id="40989" name="Rectangle 29"/>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40990" name="Rectangle 30"/>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40991" name="Rectangle 31"/>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40992" name="Line 32"/>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0993" name="Line 33"/>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0994" name="Line 34"/>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0995" name="Line 35"/>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0996" name="Rectangle 36"/>
          <p:cNvSpPr>
            <a:spLocks noChangeArrowheads="1"/>
          </p:cNvSpPr>
          <p:nvPr/>
        </p:nvSpPr>
        <p:spPr bwMode="auto">
          <a:xfrm>
            <a:off x="3560763" y="4489450"/>
            <a:ext cx="121443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Reveal</a:t>
            </a:r>
          </a:p>
          <a:p>
            <a:r>
              <a:rPr lang="en-US" altLang="en-US" sz="1600"/>
              <a:t>information</a:t>
            </a:r>
          </a:p>
          <a:p>
            <a:r>
              <a:rPr lang="en-US" altLang="en-US" sz="1600"/>
              <a:t>honestly and</a:t>
            </a:r>
          </a:p>
          <a:p>
            <a:r>
              <a:rPr lang="en-US" altLang="en-US" sz="1600"/>
              <a:t>on time</a:t>
            </a:r>
          </a:p>
        </p:txBody>
      </p:sp>
      <p:sp>
        <p:nvSpPr>
          <p:cNvPr id="40997" name="Rectangle 37"/>
          <p:cNvSpPr>
            <a:spLocks noChangeArrowheads="1"/>
          </p:cNvSpPr>
          <p:nvPr/>
        </p:nvSpPr>
        <p:spPr bwMode="auto">
          <a:xfrm>
            <a:off x="4856163" y="4489450"/>
            <a:ext cx="144462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Markets are</a:t>
            </a:r>
          </a:p>
          <a:p>
            <a:r>
              <a:rPr lang="en-US" altLang="en-US" sz="1600"/>
              <a:t>efficient and</a:t>
            </a:r>
          </a:p>
          <a:p>
            <a:r>
              <a:rPr lang="en-US" altLang="en-US" sz="1600"/>
              <a:t>assess effect on</a:t>
            </a:r>
          </a:p>
          <a:p>
            <a:r>
              <a:rPr lang="en-US" altLang="en-US" sz="1600"/>
              <a:t>value</a:t>
            </a:r>
          </a:p>
        </p:txBody>
      </p:sp>
      <p:sp>
        <p:nvSpPr>
          <p:cNvPr id="40998" name="Rectangle 38"/>
          <p:cNvSpPr>
            <a:spLocks noChangeArrowheads="1"/>
          </p:cNvSpPr>
          <p:nvPr/>
        </p:nvSpPr>
        <p:spPr bwMode="auto">
          <a:xfrm>
            <a:off x="5694363" y="3194050"/>
            <a:ext cx="1490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No Social Costs</a:t>
            </a:r>
          </a:p>
        </p:txBody>
      </p:sp>
      <p:sp>
        <p:nvSpPr>
          <p:cNvPr id="40999" name="Rectangle 39"/>
          <p:cNvSpPr>
            <a:spLocks noChangeArrowheads="1"/>
          </p:cNvSpPr>
          <p:nvPr/>
        </p:nvSpPr>
        <p:spPr bwMode="auto">
          <a:xfrm>
            <a:off x="5694363" y="3803650"/>
            <a:ext cx="12763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Costs can be</a:t>
            </a:r>
          </a:p>
          <a:p>
            <a:r>
              <a:rPr lang="en-US" altLang="en-US" sz="1600"/>
              <a:t>traced to firm</a:t>
            </a:r>
          </a:p>
        </p:txBody>
      </p:sp>
      <p:sp>
        <p:nvSpPr>
          <p:cNvPr id="4100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can go wrong?</a:t>
            </a:r>
          </a:p>
        </p:txBody>
      </p:sp>
      <p:sp>
        <p:nvSpPr>
          <p:cNvPr id="43010"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3011"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2"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43013"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4"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5"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6"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7"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solidFill>
            <a:srgbClr val="000000"/>
          </a:solidFill>
          <a:ln w="12700" cap="rnd">
            <a:solidFill>
              <a:srgbClr val="000000"/>
            </a:solidFill>
            <a:round/>
            <a:headEnd/>
            <a:tailEnd/>
          </a:ln>
        </p:spPr>
        <p:txBody>
          <a:bodyPr/>
          <a:lstStyle/>
          <a:p>
            <a:endParaRPr lang="en-US"/>
          </a:p>
        </p:txBody>
      </p:sp>
      <p:sp>
        <p:nvSpPr>
          <p:cNvPr id="43018"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9"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0"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1"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2"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3"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4" name="Rectangle 16"/>
          <p:cNvSpPr>
            <a:spLocks noChangeArrowheads="1"/>
          </p:cNvSpPr>
          <p:nvPr/>
        </p:nvSpPr>
        <p:spPr bwMode="auto">
          <a:xfrm>
            <a:off x="4764088" y="1976438"/>
            <a:ext cx="2403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Managers put</a:t>
            </a:r>
          </a:p>
          <a:p>
            <a:r>
              <a:rPr lang="en-US" altLang="en-US" sz="1600"/>
              <a:t>their interests</a:t>
            </a:r>
          </a:p>
          <a:p>
            <a:r>
              <a:rPr lang="en-US" altLang="en-US" sz="1600"/>
              <a:t>above stockholders</a:t>
            </a:r>
          </a:p>
          <a:p>
            <a:pPr algn="ctr"/>
            <a:endParaRPr lang="en-US" altLang="en-US" sz="1600"/>
          </a:p>
        </p:txBody>
      </p:sp>
      <p:sp>
        <p:nvSpPr>
          <p:cNvPr id="43025"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6"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7"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8"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9"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30" name="Rectangle 22"/>
          <p:cNvSpPr>
            <a:spLocks noChangeArrowheads="1"/>
          </p:cNvSpPr>
          <p:nvPr/>
        </p:nvSpPr>
        <p:spPr bwMode="auto">
          <a:xfrm>
            <a:off x="2951163" y="2127250"/>
            <a:ext cx="16589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Have little control</a:t>
            </a:r>
          </a:p>
          <a:p>
            <a:r>
              <a:rPr lang="en-US" altLang="en-US" sz="1600"/>
              <a:t>over managers</a:t>
            </a:r>
          </a:p>
        </p:txBody>
      </p:sp>
      <p:sp>
        <p:nvSpPr>
          <p:cNvPr id="43031"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43032" name="Rectangle 24"/>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Lend Money</a:t>
            </a:r>
          </a:p>
        </p:txBody>
      </p:sp>
      <p:sp>
        <p:nvSpPr>
          <p:cNvPr id="43033" name="Rectangle 25"/>
          <p:cNvSpPr>
            <a:spLocks noChangeArrowheads="1"/>
          </p:cNvSpPr>
          <p:nvPr/>
        </p:nvSpPr>
        <p:spPr bwMode="auto">
          <a:xfrm>
            <a:off x="2798763" y="3727450"/>
            <a:ext cx="15525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 can</a:t>
            </a:r>
          </a:p>
          <a:p>
            <a:r>
              <a:rPr lang="en-US" altLang="en-US" sz="1600"/>
              <a:t>get ripped off</a:t>
            </a:r>
          </a:p>
        </p:txBody>
      </p:sp>
      <p:sp>
        <p:nvSpPr>
          <p:cNvPr id="43034"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43035"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43036"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43037"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38"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39"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40"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41" name="Rectangle 33"/>
          <p:cNvSpPr>
            <a:spLocks noChangeArrowheads="1"/>
          </p:cNvSpPr>
          <p:nvPr/>
        </p:nvSpPr>
        <p:spPr bwMode="auto">
          <a:xfrm>
            <a:off x="3713163" y="4260850"/>
            <a:ext cx="113982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Delay bad</a:t>
            </a:r>
          </a:p>
          <a:p>
            <a:r>
              <a:rPr lang="en-US" altLang="en-US" sz="1600"/>
              <a:t>news or </a:t>
            </a:r>
          </a:p>
          <a:p>
            <a:r>
              <a:rPr lang="en-US" altLang="en-US" sz="1600"/>
              <a:t>provide </a:t>
            </a:r>
          </a:p>
          <a:p>
            <a:r>
              <a:rPr lang="en-US" altLang="en-US" sz="1600"/>
              <a:t>misleading</a:t>
            </a:r>
          </a:p>
          <a:p>
            <a:r>
              <a:rPr lang="en-US" altLang="en-US" sz="1600"/>
              <a:t>information</a:t>
            </a:r>
          </a:p>
        </p:txBody>
      </p:sp>
      <p:sp>
        <p:nvSpPr>
          <p:cNvPr id="43042" name="Rectangle 34"/>
          <p:cNvSpPr>
            <a:spLocks noChangeArrowheads="1"/>
          </p:cNvSpPr>
          <p:nvPr/>
        </p:nvSpPr>
        <p:spPr bwMode="auto">
          <a:xfrm>
            <a:off x="4856163" y="4489450"/>
            <a:ext cx="13382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Markets make</a:t>
            </a:r>
          </a:p>
          <a:p>
            <a:r>
              <a:rPr lang="en-US" altLang="en-US" sz="1600"/>
              <a:t>mistakes and</a:t>
            </a:r>
          </a:p>
          <a:p>
            <a:r>
              <a:rPr lang="en-US" altLang="en-US" sz="1600"/>
              <a:t>can over react</a:t>
            </a:r>
          </a:p>
        </p:txBody>
      </p:sp>
      <p:sp>
        <p:nvSpPr>
          <p:cNvPr id="43043" name="Rectangle 35"/>
          <p:cNvSpPr>
            <a:spLocks noChangeArrowheads="1"/>
          </p:cNvSpPr>
          <p:nvPr/>
        </p:nvSpPr>
        <p:spPr bwMode="auto">
          <a:xfrm>
            <a:off x="5694363" y="3194050"/>
            <a:ext cx="21224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Significant Social Costs</a:t>
            </a:r>
          </a:p>
        </p:txBody>
      </p:sp>
      <p:sp>
        <p:nvSpPr>
          <p:cNvPr id="43044" name="Rectangle 36"/>
          <p:cNvSpPr>
            <a:spLocks noChangeArrowheads="1"/>
          </p:cNvSpPr>
          <p:nvPr/>
        </p:nvSpPr>
        <p:spPr bwMode="auto">
          <a:xfrm>
            <a:off x="5715000" y="3810000"/>
            <a:ext cx="19367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Some costs cannot be</a:t>
            </a:r>
          </a:p>
          <a:p>
            <a:r>
              <a:rPr lang="en-US" altLang="en-US" sz="1600"/>
              <a:t>traced to firm</a:t>
            </a:r>
          </a:p>
        </p:txBody>
      </p:sp>
      <p:sp>
        <p:nvSpPr>
          <p:cNvPr id="4304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Who</a:t>
            </a:r>
            <a:r>
              <a:rPr lang="ja-JP" altLang="en-US">
                <a:ea typeface="ＭＳ Ｐゴシック" charset="-128"/>
              </a:rPr>
              <a:t>’</a:t>
            </a:r>
            <a:r>
              <a:rPr lang="en-US" altLang="ja-JP">
                <a:ea typeface="ＭＳ Ｐゴシック" charset="-128"/>
              </a:rPr>
              <a:t>s on Board? The Disney Experience - 1997</a:t>
            </a:r>
            <a:endParaRPr lang="en-US" altLang="en-US">
              <a:ea typeface="ＭＳ Ｐゴシック" charset="-128"/>
            </a:endParaRPr>
          </a:p>
        </p:txBody>
      </p:sp>
      <p:pic>
        <p:nvPicPr>
          <p:cNvPr id="45058"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40080" r="-40080"/>
          <a:stretch>
            <a:fillRect/>
          </a:stretch>
        </p:blipFill>
        <p:spPr>
          <a:xfrm>
            <a:off x="612775" y="1600200"/>
            <a:ext cx="8153400" cy="4495800"/>
          </a:xfrm>
        </p:spPr>
      </p:pic>
      <p:sp>
        <p:nvSpPr>
          <p:cNvPr id="450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 what next? When the cat is idle, the mice will play ....</a:t>
            </a:r>
          </a:p>
        </p:txBody>
      </p:sp>
      <p:sp>
        <p:nvSpPr>
          <p:cNvPr id="17410"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smtClean="0"/>
              <a:t>When managers do not fear stockholders, they will often put their interests over stockholder interests</a:t>
            </a:r>
          </a:p>
          <a:p>
            <a:pPr lvl="1" eaLnBrk="1" hangingPunct="1">
              <a:buFont typeface="Wingdings 2" charset="0"/>
              <a:buChar char=""/>
              <a:defRPr/>
            </a:pPr>
            <a:r>
              <a:rPr lang="en-US" dirty="0" smtClean="0"/>
              <a:t>Greenmail: The (managers of ) target of a hostile takeover buy out the potential acquirer's existing stake, at a price much greater than the price paid by the raider, in return for the signing of a 'standstill' agreement.</a:t>
            </a:r>
          </a:p>
          <a:p>
            <a:pPr lvl="1" eaLnBrk="1" hangingPunct="1">
              <a:buFont typeface="Wingdings 2" charset="0"/>
              <a:buChar char=""/>
              <a:defRPr/>
            </a:pPr>
            <a:r>
              <a:rPr lang="en-US" dirty="0" smtClean="0"/>
              <a:t>Golden Parachutes: Provisions in employment contracts, that allows for the payment of a lump-sum or cash flows over a period, if managers covered by these contracts lose their jobs in a takeover. </a:t>
            </a:r>
          </a:p>
          <a:p>
            <a:pPr lvl="1" eaLnBrk="1" hangingPunct="1">
              <a:buFont typeface="Wingdings 2" charset="0"/>
              <a:buChar char=""/>
              <a:defRPr/>
            </a:pPr>
            <a:r>
              <a:rPr lang="en-US" dirty="0" smtClean="0"/>
              <a:t>Poison Pills: A security,  the rights or </a:t>
            </a:r>
            <a:r>
              <a:rPr lang="en-US" dirty="0" err="1" smtClean="0"/>
              <a:t>cashflows</a:t>
            </a:r>
            <a:r>
              <a:rPr lang="en-US" dirty="0" smtClean="0"/>
              <a:t> on which are triggered by an outside event, generally a hostile takeover, is called a poison pill.</a:t>
            </a:r>
          </a:p>
          <a:p>
            <a:pPr lvl="1" eaLnBrk="1" hangingPunct="1">
              <a:buFont typeface="Wingdings 2" charset="0"/>
              <a:buChar char=""/>
              <a:defRPr/>
            </a:pPr>
            <a:r>
              <a:rPr lang="en-US" dirty="0" smtClean="0"/>
              <a:t>Shark Repellents: Anti-takeover amendments are also aimed at dissuading hostile takeovers, but differ on one very important count. They require the assent of stockholders to be instituted. </a:t>
            </a:r>
          </a:p>
          <a:p>
            <a:pPr lvl="1" eaLnBrk="1" hangingPunct="1">
              <a:buFont typeface="Wingdings 2" charset="0"/>
              <a:buChar char=""/>
              <a:defRPr/>
            </a:pPr>
            <a:r>
              <a:rPr lang="en-US" dirty="0" smtClean="0"/>
              <a:t>Overpaying on takeovers: Acquisitions often are driven by management interests rather than stockholder interests.</a:t>
            </a:r>
            <a:endParaRPr lang="en-US" dirty="0"/>
          </a:p>
        </p:txBody>
      </p:sp>
      <p:sp>
        <p:nvSpPr>
          <p:cNvPr id="47107" name="Line 4"/>
          <p:cNvSpPr>
            <a:spLocks noChangeShapeType="1"/>
          </p:cNvSpPr>
          <p:nvPr/>
        </p:nvSpPr>
        <p:spPr bwMode="auto">
          <a:xfrm>
            <a:off x="914400" y="2514600"/>
            <a:ext cx="0" cy="3200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7108" name="Text Box 5"/>
          <p:cNvSpPr txBox="1">
            <a:spLocks noChangeArrowheads="1"/>
          </p:cNvSpPr>
          <p:nvPr/>
        </p:nvSpPr>
        <p:spPr bwMode="auto">
          <a:xfrm rot="5400000">
            <a:off x="-1576388" y="4090988"/>
            <a:ext cx="44942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t>No stockholder approval needed….. Stockholder Approval needed</a:t>
            </a:r>
          </a:p>
        </p:txBody>
      </p:sp>
      <p:sp>
        <p:nvSpPr>
          <p:cNvPr id="4710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Application Test: Who owns/runs your firm?</a:t>
            </a:r>
          </a:p>
        </p:txBody>
      </p:sp>
      <p:sp>
        <p:nvSpPr>
          <p:cNvPr id="49154"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Look at: Bloomberg printout HDS for your firm</a:t>
            </a:r>
          </a:p>
          <a:p>
            <a:pPr eaLnBrk="1" hangingPunct="1"/>
            <a:r>
              <a:rPr lang="en-US" altLang="en-US" sz="2000">
                <a:ea typeface="ＭＳ Ｐゴシック" charset="-128"/>
              </a:rPr>
              <a:t>Who are the top stockholders in your firm?</a:t>
            </a:r>
          </a:p>
          <a:p>
            <a:pPr eaLnBrk="1" hangingPunct="1"/>
            <a:r>
              <a:rPr lang="en-US" altLang="en-US" sz="2000">
                <a:ea typeface="ＭＳ Ｐゴシック" charset="-128"/>
              </a:rPr>
              <a:t>What are the potential conflicts of interests that you see emerging from this stockholding structure?</a:t>
            </a:r>
          </a:p>
        </p:txBody>
      </p:sp>
      <p:sp>
        <p:nvSpPr>
          <p:cNvPr id="49155" name="Rectangle 4"/>
          <p:cNvSpPr>
            <a:spLocks noChangeArrowheads="1"/>
          </p:cNvSpPr>
          <p:nvPr/>
        </p:nvSpPr>
        <p:spPr bwMode="auto">
          <a:xfrm>
            <a:off x="9186863" y="127635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pic>
        <p:nvPicPr>
          <p:cNvPr id="49156" name="Picture 5">
            <a:hlinkClick r:id="rId3" action="ppaction://hlinkpres?slideindex=3&amp;slidetitle=PowerPoint Presentation"/>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3429000"/>
            <a:ext cx="7086600" cy="2679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 name="TextBox 1">
            <a:hlinkClick r:id="rId5" action="ppaction://hlinkpres?slideindex=3&amp;slidetitle=PowerPoint Presentation"/>
          </p:cNvPr>
          <p:cNvSpPr txBox="1"/>
          <p:nvPr/>
        </p:nvSpPr>
        <p:spPr>
          <a:xfrm>
            <a:off x="7239000" y="5562600"/>
            <a:ext cx="1312863"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HDS Page</a:t>
            </a:r>
          </a:p>
          <a:p>
            <a:pPr>
              <a:defRPr/>
            </a:pPr>
            <a:r>
              <a:rPr lang="en-US" sz="1600" dirty="0"/>
              <a:t>PB Page 3-12</a:t>
            </a:r>
          </a:p>
        </p:txBody>
      </p:sp>
      <p:sp>
        <p:nvSpPr>
          <p:cNvPr id="49158"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612775" y="228600"/>
            <a:ext cx="8153400" cy="990600"/>
          </a:xfrm>
        </p:spPr>
        <p:txBody>
          <a:bodyPr/>
          <a:lstStyle/>
          <a:p>
            <a:r>
              <a:rPr lang="en-US" altLang="en-US">
                <a:ea typeface="ＭＳ Ｐゴシック" charset="-128"/>
              </a:rPr>
              <a:t>Case 1: Splintering of Stockholders</a:t>
            </a:r>
            <a:br>
              <a:rPr lang="en-US" altLang="en-US">
                <a:ea typeface="ＭＳ Ｐゴシック" charset="-128"/>
              </a:rPr>
            </a:br>
            <a:r>
              <a:rPr lang="en-US" altLang="en-US">
                <a:ea typeface="ＭＳ Ｐゴシック" charset="-128"/>
              </a:rPr>
              <a:t>Disney</a:t>
            </a:r>
            <a:r>
              <a:rPr lang="ja-JP" altLang="en-US">
                <a:ea typeface="ＭＳ Ｐゴシック" charset="-128"/>
              </a:rPr>
              <a:t>’</a:t>
            </a:r>
            <a:r>
              <a:rPr lang="en-US" altLang="ja-JP">
                <a:ea typeface="ＭＳ Ｐゴシック" charset="-128"/>
              </a:rPr>
              <a:t>s top stockholders in 2003</a:t>
            </a:r>
            <a:endParaRPr lang="en-US" altLang="en-US">
              <a:ea typeface="ＭＳ Ｐゴシック" charset="-128"/>
            </a:endParaRPr>
          </a:p>
        </p:txBody>
      </p:sp>
      <p:pic>
        <p:nvPicPr>
          <p:cNvPr id="51202" name="Picture 7"/>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1301" r="-21301"/>
          <a:stretch>
            <a:fillRect/>
          </a:stretch>
        </p:blipFill>
        <p:spPr>
          <a:xfrm>
            <a:off x="612775" y="1600200"/>
            <a:ext cx="8153400" cy="4495800"/>
          </a:xfrm>
        </p:spPr>
      </p:pic>
      <p:sp>
        <p:nvSpPr>
          <p:cNvPr id="512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2: Voting versus Non-voting Shares &amp; Golden Shares:  Vale</a:t>
            </a:r>
          </a:p>
        </p:txBody>
      </p:sp>
      <p:pic>
        <p:nvPicPr>
          <p:cNvPr id="53250"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25146" b="-25146"/>
          <a:stretch>
            <a:fillRect/>
          </a:stretch>
        </p:blipFill>
        <p:spPr>
          <a:xfrm>
            <a:off x="612775" y="1600200"/>
            <a:ext cx="8153400" cy="4495800"/>
          </a:xfrm>
        </p:spPr>
      </p:pic>
      <p:sp>
        <p:nvSpPr>
          <p:cNvPr id="53251" name="TextBox 3"/>
          <p:cNvSpPr txBox="1">
            <a:spLocks noChangeArrowheads="1"/>
          </p:cNvSpPr>
          <p:nvPr/>
        </p:nvSpPr>
        <p:spPr bwMode="auto">
          <a:xfrm>
            <a:off x="2133600" y="5638800"/>
            <a:ext cx="5105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Vale has eleven members on its board of directors, ten of whom were nominated by Valepar and the board was chaired by Don Conrado, the CEO </a:t>
            </a:r>
            <a:r>
              <a:rPr lang="en-US" altLang="en-US" sz="1400"/>
              <a:t>of </a:t>
            </a:r>
            <a:r>
              <a:rPr lang="en-US" altLang="en-US" sz="1600"/>
              <a:t>Valepar. </a:t>
            </a:r>
          </a:p>
        </p:txBody>
      </p:sp>
      <p:sp>
        <p:nvSpPr>
          <p:cNvPr id="53252"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3: Cross and Pyramid Holdings</a:t>
            </a:r>
            <a:br>
              <a:rPr lang="en-US" altLang="en-US">
                <a:ea typeface="ＭＳ Ｐゴシック" charset="-128"/>
              </a:rPr>
            </a:br>
            <a:r>
              <a:rPr lang="en-US" altLang="en-US">
                <a:ea typeface="ＭＳ Ｐゴシック" charset="-128"/>
              </a:rPr>
              <a:t>Tata Motor</a:t>
            </a:r>
            <a:r>
              <a:rPr lang="ja-JP" altLang="en-US">
                <a:ea typeface="ＭＳ Ｐゴシック" charset="-128"/>
              </a:rPr>
              <a:t>’</a:t>
            </a:r>
            <a:r>
              <a:rPr lang="en-US" altLang="ja-JP">
                <a:ea typeface="ＭＳ Ｐゴシック" charset="-128"/>
              </a:rPr>
              <a:t>s top stockholders in 2013 </a:t>
            </a:r>
            <a:endParaRPr lang="en-US" altLang="en-US">
              <a:ea typeface="ＭＳ Ｐゴシック" charset="-128"/>
            </a:endParaRPr>
          </a:p>
        </p:txBody>
      </p:sp>
      <p:sp>
        <p:nvSpPr>
          <p:cNvPr id="55298" name="Rectangle 5"/>
          <p:cNvSpPr>
            <a:spLocks noChangeArrowheads="1"/>
          </p:cNvSpPr>
          <p:nvPr/>
        </p:nvSpPr>
        <p:spPr bwMode="auto">
          <a:xfrm>
            <a:off x="9293225" y="28162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pic>
        <p:nvPicPr>
          <p:cNvPr id="55299"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7440" r="-7440"/>
          <a:stretch>
            <a:fillRect/>
          </a:stretch>
        </p:blipFill>
        <p:spPr>
          <a:xfrm>
            <a:off x="612775" y="1600200"/>
            <a:ext cx="8153400" cy="4495800"/>
          </a:xfrm>
        </p:spPr>
      </p:pic>
      <p:sp>
        <p:nvSpPr>
          <p:cNvPr id="5530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a:xfrm>
            <a:off x="612775" y="228600"/>
            <a:ext cx="8153400" cy="990600"/>
          </a:xfrm>
        </p:spPr>
        <p:txBody>
          <a:bodyPr/>
          <a:lstStyle/>
          <a:p>
            <a:r>
              <a:rPr lang="en-US" altLang="en-US">
                <a:ea typeface="ＭＳ Ｐゴシック" charset="-128"/>
              </a:rPr>
              <a:t>Case 4: Legal rights and Corporate Structures: Baidu</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200" u="sng">
                <a:ea typeface="ＭＳ Ｐゴシック" charset="-128"/>
              </a:rPr>
              <a:t>The Board</a:t>
            </a:r>
            <a:r>
              <a:rPr lang="en-US" altLang="en-US" sz="2200">
                <a:ea typeface="ＭＳ Ｐゴシック" charset="-128"/>
              </a:rPr>
              <a:t>: The company has six directors, one of whom is Robin Li, who is the founder/CEO of Baidu. Mr. Li also owns a majority stake of Class B shares, which have ten times the voting rights of Class A shares, granting him effective control of the company. </a:t>
            </a:r>
          </a:p>
          <a:p>
            <a:pPr>
              <a:lnSpc>
                <a:spcPct val="80000"/>
              </a:lnSpc>
            </a:pPr>
            <a:r>
              <a:rPr lang="en-US" altLang="en-US" sz="2200" u="sng">
                <a:ea typeface="ＭＳ Ｐゴシック" charset="-128"/>
              </a:rPr>
              <a:t>The structure</a:t>
            </a:r>
            <a:r>
              <a:rPr lang="en-US" altLang="en-US" sz="2200">
                <a:ea typeface="ＭＳ Ｐゴシック" charset="-128"/>
              </a:rPr>
              <a:t>: Baidu is a Chinese company, but it is incorporated in the Cayman Islands, its primary stock listing is on the NASDAQ and the listed company is structured as a shell company, to get around Chinese government restrictions of foreign investors holding shares in Chinese corporations. </a:t>
            </a:r>
          </a:p>
          <a:p>
            <a:pPr>
              <a:lnSpc>
                <a:spcPct val="80000"/>
              </a:lnSpc>
            </a:pPr>
            <a:r>
              <a:rPr lang="en-US" altLang="en-US" sz="2200" u="sng">
                <a:ea typeface="ＭＳ Ｐゴシック" charset="-128"/>
              </a:rPr>
              <a:t>The legal system</a:t>
            </a:r>
            <a:r>
              <a:rPr lang="en-US" altLang="en-US" sz="2200">
                <a:ea typeface="ＭＳ Ｐゴシック" charset="-128"/>
              </a:rPr>
              <a:t>: Baidu’s operating counterpart in China is structured as a Variable Interest Entity (VIE), and it is unclear how much legal power the shareholders in the shell company have to enforce changes at the VIE.</a:t>
            </a:r>
          </a:p>
        </p:txBody>
      </p:sp>
      <p:sp>
        <p:nvSpPr>
          <p:cNvPr id="573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Things change.. Disney</a:t>
            </a:r>
            <a:r>
              <a:rPr lang="ja-JP" altLang="en-US">
                <a:ea typeface="ＭＳ Ｐゴシック" charset="-128"/>
              </a:rPr>
              <a:t>’</a:t>
            </a:r>
            <a:r>
              <a:rPr lang="en-US" altLang="ja-JP">
                <a:ea typeface="ＭＳ Ｐゴシック" charset="-128"/>
              </a:rPr>
              <a:t>s top stockholders in 2009</a:t>
            </a:r>
            <a:endParaRPr lang="en-US" altLang="en-US">
              <a:ea typeface="ＭＳ Ｐゴシック" charset="-128"/>
            </a:endParaRPr>
          </a:p>
        </p:txBody>
      </p:sp>
      <p:pic>
        <p:nvPicPr>
          <p:cNvPr id="59394"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4928" r="-14928"/>
          <a:stretch>
            <a:fillRect/>
          </a:stretch>
        </p:blipFill>
        <p:spPr>
          <a:xfrm>
            <a:off x="612775" y="1600200"/>
            <a:ext cx="8153400" cy="4495800"/>
          </a:xfrm>
        </p:spPr>
      </p:pic>
      <p:sp>
        <p:nvSpPr>
          <p:cNvPr id="5939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When traditional corporate financial theory breaks down, the solution is:</a:t>
            </a:r>
          </a:p>
        </p:txBody>
      </p:sp>
      <p:sp>
        <p:nvSpPr>
          <p:cNvPr id="29698"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smtClean="0"/>
              <a:t>To choose a different mechanism for corporate governance, i.e., assign the responsibility for monitoring managers to someone other than stockholders.</a:t>
            </a:r>
          </a:p>
          <a:p>
            <a:pPr eaLnBrk="1" hangingPunct="1">
              <a:buFont typeface="Wingdings" charset="0"/>
              <a:buChar char=""/>
              <a:defRPr/>
            </a:pPr>
            <a:r>
              <a:rPr lang="en-US" dirty="0" smtClean="0"/>
              <a:t>To choose a different objective for the firm.</a:t>
            </a:r>
          </a:p>
          <a:p>
            <a:pPr eaLnBrk="1" hangingPunct="1">
              <a:buFont typeface="Wingdings" charset="0"/>
              <a:buChar char=""/>
              <a:defRPr/>
            </a:pPr>
            <a:r>
              <a:rPr lang="en-US" dirty="0" smtClean="0"/>
              <a:t>To maximize stock price, but reduce the potential for conflict and breakdown:</a:t>
            </a:r>
          </a:p>
          <a:p>
            <a:pPr lvl="1" eaLnBrk="1" hangingPunct="1">
              <a:buFont typeface="Wingdings 2" charset="0"/>
              <a:buChar char=""/>
              <a:defRPr/>
            </a:pPr>
            <a:r>
              <a:rPr lang="en-US" dirty="0" smtClean="0"/>
              <a:t>Making managers (decision makers) and employees into stockholders</a:t>
            </a:r>
          </a:p>
          <a:p>
            <a:pPr lvl="1" eaLnBrk="1" hangingPunct="1">
              <a:buFont typeface="Wingdings 2" charset="0"/>
              <a:buChar char=""/>
              <a:defRPr/>
            </a:pPr>
            <a:r>
              <a:rPr lang="en-US" dirty="0" smtClean="0"/>
              <a:t>Protect lenders from expropriation</a:t>
            </a:r>
          </a:p>
          <a:p>
            <a:pPr lvl="1" eaLnBrk="1" hangingPunct="1">
              <a:buFont typeface="Wingdings 2" charset="0"/>
              <a:buChar char=""/>
              <a:defRPr/>
            </a:pPr>
            <a:r>
              <a:rPr lang="en-US" dirty="0" smtClean="0"/>
              <a:t>By providing information honestly and promptly to financial markets</a:t>
            </a:r>
          </a:p>
          <a:p>
            <a:pPr lvl="1" eaLnBrk="1" hangingPunct="1">
              <a:buFont typeface="Wingdings 2" charset="0"/>
              <a:buChar char=""/>
              <a:defRPr/>
            </a:pPr>
            <a:r>
              <a:rPr lang="en-US" dirty="0" smtClean="0"/>
              <a:t>Minimize social costs </a:t>
            </a:r>
            <a:endParaRPr lang="en-US" dirty="0"/>
          </a:p>
        </p:txBody>
      </p:sp>
      <p:sp>
        <p:nvSpPr>
          <p:cNvPr id="614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An Alternative Corporate Governance System</a:t>
            </a:r>
          </a:p>
        </p:txBody>
      </p:sp>
      <p:sp>
        <p:nvSpPr>
          <p:cNvPr id="3174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Germany and Japan developed a different mechanism for corporate governance, based upon corporate cross holdings. </a:t>
            </a:r>
          </a:p>
          <a:p>
            <a:pPr lvl="1" eaLnBrk="1" hangingPunct="1">
              <a:lnSpc>
                <a:spcPct val="80000"/>
              </a:lnSpc>
            </a:pPr>
            <a:r>
              <a:rPr lang="en-US" altLang="en-US" sz="1900">
                <a:ea typeface="ＭＳ Ｐゴシック" charset="-128"/>
              </a:rPr>
              <a:t>In Germany, the banks form the core of this system.</a:t>
            </a:r>
          </a:p>
          <a:p>
            <a:pPr lvl="1" eaLnBrk="1" hangingPunct="1">
              <a:lnSpc>
                <a:spcPct val="80000"/>
              </a:lnSpc>
            </a:pPr>
            <a:r>
              <a:rPr lang="en-US" altLang="en-US" sz="1900">
                <a:ea typeface="ＭＳ Ｐゴシック" charset="-128"/>
              </a:rPr>
              <a:t>In Japan, it is the keiretsus</a:t>
            </a:r>
          </a:p>
          <a:p>
            <a:pPr lvl="1" eaLnBrk="1" hangingPunct="1">
              <a:lnSpc>
                <a:spcPct val="80000"/>
              </a:lnSpc>
            </a:pPr>
            <a:r>
              <a:rPr lang="en-US" altLang="en-US" sz="1900">
                <a:ea typeface="ＭＳ Ｐゴシック" charset="-128"/>
              </a:rPr>
              <a:t>Other Asian countries have modeled their system after Japan, with family companies forming the core of the new corporate families</a:t>
            </a:r>
          </a:p>
          <a:p>
            <a:pPr eaLnBrk="1" hangingPunct="1">
              <a:lnSpc>
                <a:spcPct val="80000"/>
              </a:lnSpc>
            </a:pPr>
            <a:r>
              <a:rPr lang="en-US" altLang="en-US" sz="2200">
                <a:ea typeface="ＭＳ Ｐゴシック" charset="-128"/>
              </a:rPr>
              <a:t>At their best, the most efficient firms in the group work at bringing the less efficient  firms up to par. They provide a corporate welfare system that makes for a more stable corporate structure</a:t>
            </a:r>
          </a:p>
          <a:p>
            <a:pPr eaLnBrk="1" hangingPunct="1">
              <a:lnSpc>
                <a:spcPct val="80000"/>
              </a:lnSpc>
            </a:pPr>
            <a:r>
              <a:rPr lang="en-US" altLang="en-US" sz="2200">
                <a:ea typeface="ＭＳ Ｐゴシック" charset="-128"/>
              </a:rPr>
              <a:t>At their worst, the least efficient and poorly run firms in the group pull down the most efficient and best run firms down. The nature of the cross holdings makes its very difficult for outsiders (including investors in these firms) to figure out how well or badly the group is doing. </a:t>
            </a:r>
          </a:p>
        </p:txBody>
      </p:sp>
      <p:sp>
        <p:nvSpPr>
          <p:cNvPr id="634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Choose a Different Objective Function</a:t>
            </a:r>
          </a:p>
        </p:txBody>
      </p:sp>
      <p:sp>
        <p:nvSpPr>
          <p:cNvPr id="33794"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smtClean="0"/>
              <a:t>Firms can always focus on a different objective function. Examples would include</a:t>
            </a:r>
          </a:p>
          <a:p>
            <a:pPr lvl="1" eaLnBrk="1" hangingPunct="1">
              <a:buFont typeface="Wingdings 2" charset="0"/>
              <a:buChar char=""/>
              <a:defRPr/>
            </a:pPr>
            <a:r>
              <a:rPr lang="en-US" dirty="0" smtClean="0"/>
              <a:t>maximizing earnings</a:t>
            </a:r>
          </a:p>
          <a:p>
            <a:pPr lvl="1" eaLnBrk="1" hangingPunct="1">
              <a:buFont typeface="Wingdings 2" charset="0"/>
              <a:buChar char=""/>
              <a:defRPr/>
            </a:pPr>
            <a:r>
              <a:rPr lang="en-US" dirty="0" smtClean="0"/>
              <a:t>maximizing revenues</a:t>
            </a:r>
          </a:p>
          <a:p>
            <a:pPr lvl="1" eaLnBrk="1" hangingPunct="1">
              <a:buFont typeface="Wingdings 2" charset="0"/>
              <a:buChar char=""/>
              <a:defRPr/>
            </a:pPr>
            <a:r>
              <a:rPr lang="en-US" dirty="0" smtClean="0"/>
              <a:t>maximizing firm size</a:t>
            </a:r>
          </a:p>
          <a:p>
            <a:pPr lvl="1" eaLnBrk="1" hangingPunct="1">
              <a:buFont typeface="Wingdings 2" charset="0"/>
              <a:buChar char=""/>
              <a:defRPr/>
            </a:pPr>
            <a:r>
              <a:rPr lang="en-US" dirty="0" smtClean="0"/>
              <a:t>maximizing market share</a:t>
            </a:r>
          </a:p>
          <a:p>
            <a:pPr lvl="1" eaLnBrk="1" hangingPunct="1">
              <a:buFont typeface="Wingdings 2" charset="0"/>
              <a:buChar char=""/>
              <a:defRPr/>
            </a:pPr>
            <a:r>
              <a:rPr lang="en-US" dirty="0" smtClean="0"/>
              <a:t>maximizing EVA</a:t>
            </a:r>
          </a:p>
          <a:p>
            <a:pPr eaLnBrk="1" hangingPunct="1">
              <a:buFont typeface="Wingdings" charset="0"/>
              <a:buChar char=""/>
              <a:defRPr/>
            </a:pPr>
            <a:r>
              <a:rPr lang="en-US" dirty="0" smtClean="0"/>
              <a:t>The key thing to remember is that these are intermediate objective functions. </a:t>
            </a:r>
          </a:p>
          <a:p>
            <a:pPr lvl="1" eaLnBrk="1" hangingPunct="1">
              <a:buFont typeface="Wingdings 2" charset="0"/>
              <a:buChar char=""/>
              <a:defRPr/>
            </a:pPr>
            <a:r>
              <a:rPr lang="en-US" dirty="0" smtClean="0"/>
              <a:t>To the degree that they are correlated with the long term health and value of the company, they work well.</a:t>
            </a:r>
          </a:p>
          <a:p>
            <a:pPr lvl="1" eaLnBrk="1" hangingPunct="1">
              <a:buFont typeface="Wingdings 2" charset="0"/>
              <a:buChar char=""/>
              <a:defRPr/>
            </a:pPr>
            <a:r>
              <a:rPr lang="en-US" dirty="0" smtClean="0"/>
              <a:t>To the degree that they do not, the firm can end up with a disaster</a:t>
            </a:r>
            <a:endParaRPr lang="en-US" dirty="0"/>
          </a:p>
        </p:txBody>
      </p:sp>
      <p:sp>
        <p:nvSpPr>
          <p:cNvPr id="655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A Market Based Solution</a:t>
            </a:r>
          </a:p>
        </p:txBody>
      </p:sp>
      <p:sp>
        <p:nvSpPr>
          <p:cNvPr id="67586"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67587" name="Rectangle 3"/>
          <p:cNvSpPr>
            <a:spLocks noChangeArrowheads="1"/>
          </p:cNvSpPr>
          <p:nvPr/>
        </p:nvSpPr>
        <p:spPr bwMode="auto">
          <a:xfrm>
            <a:off x="3663950" y="1531938"/>
            <a:ext cx="1892300" cy="36671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88"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67589"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0"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1"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2"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3"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7594"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5"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6"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7"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8"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9"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0" name="Rectangle 16"/>
          <p:cNvSpPr>
            <a:spLocks noChangeArrowheads="1"/>
          </p:cNvSpPr>
          <p:nvPr/>
        </p:nvSpPr>
        <p:spPr bwMode="auto">
          <a:xfrm>
            <a:off x="4840288" y="2052638"/>
            <a:ext cx="2022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Managers of poorly </a:t>
            </a:r>
          </a:p>
          <a:p>
            <a:r>
              <a:rPr lang="en-US" altLang="en-US" sz="1600"/>
              <a:t>run firms are put</a:t>
            </a:r>
          </a:p>
          <a:p>
            <a:r>
              <a:rPr lang="en-US" altLang="en-US" sz="1600"/>
              <a:t>on notice.</a:t>
            </a:r>
          </a:p>
          <a:p>
            <a:pPr algn="ctr"/>
            <a:endParaRPr lang="en-US" altLang="en-US" sz="1600"/>
          </a:p>
        </p:txBody>
      </p:sp>
      <p:sp>
        <p:nvSpPr>
          <p:cNvPr id="67601"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2"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3"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4"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5"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6" name="Rectangle 22"/>
          <p:cNvSpPr>
            <a:spLocks noChangeArrowheads="1"/>
          </p:cNvSpPr>
          <p:nvPr/>
        </p:nvSpPr>
        <p:spPr bwMode="auto">
          <a:xfrm>
            <a:off x="2951163" y="2127250"/>
            <a:ext cx="18002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More activist</a:t>
            </a:r>
          </a:p>
          <a:p>
            <a:r>
              <a:rPr lang="en-US" altLang="en-US" sz="1600"/>
              <a:t>investors</a:t>
            </a:r>
          </a:p>
          <a:p>
            <a:r>
              <a:rPr lang="en-US" altLang="en-US" sz="1600"/>
              <a:t>2. Hostile takeovers</a:t>
            </a:r>
          </a:p>
        </p:txBody>
      </p:sp>
      <p:sp>
        <p:nvSpPr>
          <p:cNvPr id="67607"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67608" name="Rectangle 24"/>
          <p:cNvSpPr>
            <a:spLocks noChangeArrowheads="1"/>
          </p:cNvSpPr>
          <p:nvPr/>
        </p:nvSpPr>
        <p:spPr bwMode="auto">
          <a:xfrm>
            <a:off x="2570163" y="3194050"/>
            <a:ext cx="17097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Protect themselves</a:t>
            </a:r>
          </a:p>
        </p:txBody>
      </p:sp>
      <p:sp>
        <p:nvSpPr>
          <p:cNvPr id="67609" name="Rectangle 25"/>
          <p:cNvSpPr>
            <a:spLocks noChangeArrowheads="1"/>
          </p:cNvSpPr>
          <p:nvPr/>
        </p:nvSpPr>
        <p:spPr bwMode="auto">
          <a:xfrm>
            <a:off x="2798763" y="3727450"/>
            <a:ext cx="13160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Covenants</a:t>
            </a:r>
          </a:p>
          <a:p>
            <a:r>
              <a:rPr lang="en-US" altLang="en-US" sz="1600"/>
              <a:t>2. New Types</a:t>
            </a:r>
          </a:p>
        </p:txBody>
      </p:sp>
      <p:sp>
        <p:nvSpPr>
          <p:cNvPr id="67610"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67611"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67612"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67613"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14"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15"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16"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17" name="Rectangle 33"/>
          <p:cNvSpPr>
            <a:spLocks noChangeArrowheads="1"/>
          </p:cNvSpPr>
          <p:nvPr/>
        </p:nvSpPr>
        <p:spPr bwMode="auto">
          <a:xfrm>
            <a:off x="3255963" y="4337050"/>
            <a:ext cx="136048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Firms are</a:t>
            </a:r>
          </a:p>
          <a:p>
            <a:r>
              <a:rPr lang="en-US" altLang="en-US" sz="1600"/>
              <a:t>punished</a:t>
            </a:r>
          </a:p>
          <a:p>
            <a:r>
              <a:rPr lang="en-US" altLang="en-US" sz="1600"/>
              <a:t>for misleading</a:t>
            </a:r>
          </a:p>
          <a:p>
            <a:r>
              <a:rPr lang="en-US" altLang="en-US" sz="1600"/>
              <a:t>markets</a:t>
            </a:r>
          </a:p>
        </p:txBody>
      </p:sp>
      <p:sp>
        <p:nvSpPr>
          <p:cNvPr id="67618" name="Rectangle 34"/>
          <p:cNvSpPr>
            <a:spLocks noChangeArrowheads="1"/>
          </p:cNvSpPr>
          <p:nvPr/>
        </p:nvSpPr>
        <p:spPr bwMode="auto">
          <a:xfrm>
            <a:off x="4856163" y="4489450"/>
            <a:ext cx="151765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Investors and</a:t>
            </a:r>
          </a:p>
          <a:p>
            <a:r>
              <a:rPr lang="en-US" altLang="en-US" sz="1600"/>
              <a:t>analysts become</a:t>
            </a:r>
          </a:p>
          <a:p>
            <a:r>
              <a:rPr lang="en-US" altLang="en-US" sz="1600"/>
              <a:t>more skeptical</a:t>
            </a:r>
          </a:p>
        </p:txBody>
      </p:sp>
      <p:sp>
        <p:nvSpPr>
          <p:cNvPr id="67619" name="Rectangle 35"/>
          <p:cNvSpPr>
            <a:spLocks noChangeArrowheads="1"/>
          </p:cNvSpPr>
          <p:nvPr/>
        </p:nvSpPr>
        <p:spPr bwMode="auto">
          <a:xfrm>
            <a:off x="5694363" y="3194050"/>
            <a:ext cx="31099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Corporate Good Citizen Constraints</a:t>
            </a:r>
          </a:p>
        </p:txBody>
      </p:sp>
      <p:sp>
        <p:nvSpPr>
          <p:cNvPr id="67620" name="Rectangle 36"/>
          <p:cNvSpPr>
            <a:spLocks noChangeArrowheads="1"/>
          </p:cNvSpPr>
          <p:nvPr/>
        </p:nvSpPr>
        <p:spPr bwMode="auto">
          <a:xfrm>
            <a:off x="5694363" y="3803650"/>
            <a:ext cx="269240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More laws</a:t>
            </a:r>
          </a:p>
          <a:p>
            <a:r>
              <a:rPr lang="en-US" altLang="en-US" sz="1600"/>
              <a:t>2. Investor/Customer Backlash</a:t>
            </a:r>
          </a:p>
        </p:txBody>
      </p:sp>
      <p:sp>
        <p:nvSpPr>
          <p:cNvPr id="6762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a:xfrm>
            <a:off x="612775" y="228600"/>
            <a:ext cx="8153400" cy="990600"/>
          </a:xfrm>
        </p:spPr>
        <p:txBody>
          <a:bodyPr/>
          <a:lstStyle/>
          <a:p>
            <a:r>
              <a:rPr lang="en-US" altLang="en-US">
                <a:ea typeface="ＭＳ Ｐゴシック" charset="-128"/>
              </a:rPr>
              <a:t>Disney: Eisner’s rise &amp; fall from grace</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1800">
                <a:ea typeface="ＭＳ Ｐゴシック" charset="-128"/>
              </a:rPr>
              <a:t>In his early years at Disney, Michael Eisner brought about long-delayed changes in the company and put it on the path to being an entertainment giant that it is today. His success allowed him to consolidate power and the boards that he created were increasingly captive ones (see the 1997 board).</a:t>
            </a:r>
          </a:p>
          <a:p>
            <a:pPr>
              <a:lnSpc>
                <a:spcPct val="80000"/>
              </a:lnSpc>
            </a:pPr>
            <a:r>
              <a:rPr lang="en-US" altLang="en-US" sz="1800">
                <a:ea typeface="ＭＳ Ｐゴシック" charset="-128"/>
              </a:rPr>
              <a:t>In 1996, Eisner spearheaded the push to buy ABC and the board rubberstamped his decision, as they had with other major decisions. In the years following, the company ran into problems both on its ABC acquisition and on its other operations and stockholders started to get restive, especially as the stock price halved between 1998 and 2002. </a:t>
            </a:r>
          </a:p>
          <a:p>
            <a:pPr>
              <a:lnSpc>
                <a:spcPct val="80000"/>
              </a:lnSpc>
            </a:pPr>
            <a:r>
              <a:rPr lang="en-US" altLang="en-US" sz="1800">
                <a:ea typeface="ＭＳ Ｐゴシック" charset="-128"/>
              </a:rPr>
              <a:t>In 2003, Roy Disney and Stanley Gold resigned from the Disney board, arguing against Eisner’s autocratic style. </a:t>
            </a:r>
          </a:p>
          <a:p>
            <a:pPr>
              <a:lnSpc>
                <a:spcPct val="80000"/>
              </a:lnSpc>
            </a:pPr>
            <a:r>
              <a:rPr lang="en-US" altLang="en-US" sz="1800">
                <a:ea typeface="ＭＳ Ｐゴシック" charset="-128"/>
              </a:rPr>
              <a:t>In  early 2004, Comcast made a hostile bid for Disney and later in the year, 43% of Disney shareholders withheld their votes for Eisner’s reelection to the board of directors. Following that vote, the board of directors at Disney voted unanimously to elect George Mitchell as the Chair of the board, replacing Eisner, who vowed to stay on as CEO.</a:t>
            </a:r>
          </a:p>
          <a:p>
            <a:pPr>
              <a:lnSpc>
                <a:spcPct val="80000"/>
              </a:lnSpc>
            </a:pPr>
            <a:r>
              <a:rPr lang="en-US" altLang="en-US" sz="1800">
                <a:ea typeface="ＭＳ Ｐゴシック" charset="-128"/>
              </a:rPr>
              <a:t>In October 2005, Eisner stepped down as CEO, to be replaced by Bob Iger.</a:t>
            </a:r>
          </a:p>
          <a:p>
            <a:pPr>
              <a:lnSpc>
                <a:spcPct val="80000"/>
              </a:lnSpc>
            </a:pPr>
            <a:endParaRPr lang="en-US" altLang="en-US" sz="1800">
              <a:ea typeface="ＭＳ Ｐゴシック" charset="-128"/>
            </a:endParaRPr>
          </a:p>
        </p:txBody>
      </p:sp>
      <p:sp>
        <p:nvSpPr>
          <p:cNvPr id="696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Market Solution: Eisner</a:t>
            </a:r>
            <a:r>
              <a:rPr lang="ja-JP" altLang="en-US">
                <a:ea typeface="ＭＳ Ｐゴシック" charset="-128"/>
              </a:rPr>
              <a:t>’</a:t>
            </a:r>
            <a:r>
              <a:rPr lang="en-US" altLang="ja-JP">
                <a:ea typeface="ＭＳ Ｐゴシック" charset="-128"/>
              </a:rPr>
              <a:t>s exit… and a new age dawns? Disney</a:t>
            </a:r>
            <a:r>
              <a:rPr lang="ja-JP" altLang="en-US">
                <a:ea typeface="ＭＳ Ｐゴシック" charset="-128"/>
              </a:rPr>
              <a:t>’</a:t>
            </a:r>
            <a:r>
              <a:rPr lang="en-US" altLang="ja-JP">
                <a:ea typeface="ＭＳ Ｐゴシック" charset="-128"/>
              </a:rPr>
              <a:t>s board in 2008</a:t>
            </a:r>
            <a:endParaRPr lang="en-US" altLang="en-US">
              <a:ea typeface="ＭＳ Ｐゴシック" charset="-128"/>
            </a:endParaRPr>
          </a:p>
        </p:txBody>
      </p:sp>
      <p:pic>
        <p:nvPicPr>
          <p:cNvPr id="7168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3926" b="-3926"/>
          <a:stretch>
            <a:fillRect/>
          </a:stretch>
        </p:blipFill>
        <p:spPr>
          <a:xfrm>
            <a:off x="612775" y="1600200"/>
            <a:ext cx="8153400" cy="4495800"/>
          </a:xfrm>
        </p:spPr>
      </p:pic>
      <p:sp>
        <p:nvSpPr>
          <p:cNvPr id="71683"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a:xfrm>
            <a:off x="612775" y="228600"/>
            <a:ext cx="8153400" cy="990600"/>
          </a:xfrm>
        </p:spPr>
        <p:txBody>
          <a:bodyPr/>
          <a:lstStyle/>
          <a:p>
            <a:r>
              <a:rPr lang="en-US" altLang="en-US">
                <a:ea typeface="ＭＳ Ｐゴシック" charset="-128"/>
              </a:rPr>
              <a:t>But as a CEO’s tenure lengthens, does corporate governance suffer?</a:t>
            </a:r>
          </a:p>
        </p:txBody>
      </p:sp>
      <p:sp>
        <p:nvSpPr>
          <p:cNvPr id="3" name="Content Placeholder 2"/>
          <p:cNvSpPr>
            <a:spLocks noGrp="1"/>
          </p:cNvSpPr>
          <p:nvPr>
            <p:ph sz="quarter" idx="1"/>
          </p:nvPr>
        </p:nvSpPr>
        <p:spPr>
          <a:xfrm>
            <a:off x="612775" y="1600200"/>
            <a:ext cx="8153400" cy="4495800"/>
          </a:xfrm>
        </p:spPr>
        <p:txBody>
          <a:bodyPr>
            <a:normAutofit/>
          </a:bodyPr>
          <a:lstStyle/>
          <a:p>
            <a:pPr marL="514350" indent="-514350">
              <a:lnSpc>
                <a:spcPct val="80000"/>
              </a:lnSpc>
              <a:buFont typeface="Calibri" charset="0"/>
              <a:buAutoNum type="arabicPeriod"/>
            </a:pPr>
            <a:r>
              <a:rPr lang="en-US" altLang="en-US" sz="2200">
                <a:ea typeface="ＭＳ Ｐゴシック" charset="-128"/>
              </a:rPr>
              <a:t>While the board size has stayed compact (at twelve members), there has been only one change since 2008, with Sheryl Sandberg, COO of Facebook, replacing the deceased Steve Jobs. </a:t>
            </a:r>
          </a:p>
          <a:p>
            <a:pPr marL="514350" indent="-514350">
              <a:lnSpc>
                <a:spcPct val="80000"/>
              </a:lnSpc>
              <a:buFont typeface="Calibri" charset="0"/>
              <a:buAutoNum type="arabicPeriod"/>
            </a:pPr>
            <a:r>
              <a:rPr lang="en-US" altLang="en-US" sz="2200">
                <a:ea typeface="ＭＳ Ｐゴシック" charset="-128"/>
              </a:rPr>
              <a:t>The board voted reinstate Iger as chair of the board in 2011, reversing a decision made to separate the CEO and Chair positions after the Eisner years. </a:t>
            </a:r>
          </a:p>
          <a:p>
            <a:pPr marL="514350" indent="-514350">
              <a:lnSpc>
                <a:spcPct val="80000"/>
              </a:lnSpc>
              <a:buFont typeface="Calibri" charset="0"/>
              <a:buAutoNum type="arabicPeriod"/>
            </a:pPr>
            <a:r>
              <a:rPr lang="en-US" altLang="en-US" sz="2200">
                <a:ea typeface="ＭＳ Ｐゴシック" charset="-128"/>
              </a:rPr>
              <a:t>In 2011, Iger announced his intent to step down as CEO in 2015 but Disney’s board convinced Iger to stay on as CEO for an extra year, for the “the good of the company”</a:t>
            </a:r>
            <a:r>
              <a:rPr lang="en-US" altLang="ja-JP" sz="2200">
                <a:ea typeface="ＭＳ Ｐゴシック" charset="-128"/>
              </a:rPr>
              <a:t>.</a:t>
            </a:r>
          </a:p>
          <a:p>
            <a:pPr marL="514350" indent="-514350">
              <a:lnSpc>
                <a:spcPct val="80000"/>
              </a:lnSpc>
              <a:buFont typeface="Calibri" charset="0"/>
              <a:buAutoNum type="arabicPeriod"/>
            </a:pPr>
            <a:r>
              <a:rPr lang="en-US" altLang="en-US" sz="2200">
                <a:ea typeface="ＭＳ Ｐゴシック" charset="-128"/>
              </a:rPr>
              <a:t>There were signs of restiveness among Disney’s stockholders, especially those interested in corporate governance. Activist investors (CalSTRS) starting making noise and  Institutional Shareholder Services (ISS), which gauges corporate governance at companies, raised red flags about compensation and board monitoring at Disney. </a:t>
            </a:r>
          </a:p>
        </p:txBody>
      </p:sp>
      <p:sp>
        <p:nvSpPr>
          <p:cNvPr id="737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ctrTitle"/>
          </p:nvPr>
        </p:nvSpPr>
        <p:spPr/>
        <p:txBody>
          <a:bodyPr/>
          <a:lstStyle/>
          <a:p>
            <a:pPr eaLnBrk="1" hangingPunct="1">
              <a:defRPr/>
            </a:pPr>
            <a:r>
              <a:rPr lang="en-US" dirty="0" smtClean="0"/>
              <a:t>The Investment Principle: Risk and Return Models</a:t>
            </a:r>
            <a:br>
              <a:rPr lang="en-US" dirty="0" smtClean="0"/>
            </a:br>
            <a:endParaRPr lang="en-US" dirty="0"/>
          </a:p>
        </p:txBody>
      </p:sp>
      <p:sp>
        <p:nvSpPr>
          <p:cNvPr id="39938"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400">
                <a:ea typeface="ＭＳ Ｐゴシック" charset="-128"/>
              </a:rPr>
              <a:t>“</a:t>
            </a:r>
            <a:r>
              <a:rPr lang="en-US" altLang="ja-JP" sz="2400">
                <a:ea typeface="ＭＳ Ｐゴシック" charset="-128"/>
              </a:rPr>
              <a:t>You cannot swing upon a rope that is attached only to your own belt.</a:t>
            </a:r>
            <a:r>
              <a:rPr lang="ja-JP" altLang="en-US" sz="2400">
                <a:ea typeface="ＭＳ Ｐゴシック" charset="-128"/>
              </a:rPr>
              <a:t>”</a:t>
            </a:r>
            <a:endParaRPr lang="en-US" altLang="en-US" sz="2400">
              <a:ea typeface="ＭＳ Ｐゴシック" charset="-128"/>
            </a:endParaRPr>
          </a:p>
        </p:txBody>
      </p:sp>
      <p:sp>
        <p:nvSpPr>
          <p:cNvPr id="7577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77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77827"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notion of a benchmark </a:t>
            </a:r>
          </a:p>
        </p:txBody>
      </p:sp>
      <p:sp>
        <p:nvSpPr>
          <p:cNvPr id="44034" name="Rectangle 3"/>
          <p:cNvSpPr>
            <a:spLocks noGrp="1" noChangeArrowheads="1"/>
          </p:cNvSpPr>
          <p:nvPr>
            <p:ph sz="quarter" idx="1"/>
          </p:nvPr>
        </p:nvSpPr>
        <p:spPr>
          <a:xfrm>
            <a:off x="612775" y="1600200"/>
            <a:ext cx="8153400" cy="4495800"/>
          </a:xfrm>
        </p:spPr>
        <p:txBody>
          <a:bodyPr>
            <a:normAutofit fontScale="92500"/>
          </a:bodyPr>
          <a:lstStyle/>
          <a:p>
            <a:pPr eaLnBrk="1" hangingPunct="1">
              <a:buFont typeface="Wingdings" charset="0"/>
              <a:buChar char=""/>
              <a:defRPr/>
            </a:pPr>
            <a:r>
              <a:rPr lang="en-US" dirty="0" smtClean="0"/>
              <a:t>Since financial resources are finite, there is a hurdle that projects have to cross before being deemed acceptable.</a:t>
            </a:r>
          </a:p>
          <a:p>
            <a:pPr eaLnBrk="1" hangingPunct="1">
              <a:buFont typeface="Wingdings" charset="0"/>
              <a:buChar char=""/>
              <a:defRPr/>
            </a:pPr>
            <a:r>
              <a:rPr lang="en-US" dirty="0" smtClean="0"/>
              <a:t>This hurdle </a:t>
            </a:r>
            <a:r>
              <a:rPr lang="en-US" u="sng" dirty="0" smtClean="0"/>
              <a:t>will be higher for riskier projects than for safer projects</a:t>
            </a:r>
            <a:r>
              <a:rPr lang="en-US" dirty="0" smtClean="0"/>
              <a:t>.</a:t>
            </a:r>
          </a:p>
          <a:p>
            <a:pPr eaLnBrk="1" hangingPunct="1">
              <a:buFont typeface="Wingdings" charset="0"/>
              <a:buChar char=""/>
              <a:defRPr/>
            </a:pPr>
            <a:r>
              <a:rPr lang="en-US" dirty="0" smtClean="0"/>
              <a:t>A simple representation of the hurdle rate is as follows:</a:t>
            </a:r>
          </a:p>
          <a:p>
            <a:pPr marL="0" indent="0" eaLnBrk="1" hangingPunct="1">
              <a:buFont typeface="Wingdings" charset="0"/>
              <a:buNone/>
              <a:defRPr/>
            </a:pPr>
            <a:r>
              <a:rPr lang="en-US" dirty="0" smtClean="0"/>
              <a:t>	Hurdle rate    = 	Riskless Rate + Risk Premium</a:t>
            </a:r>
          </a:p>
          <a:p>
            <a:pPr eaLnBrk="1" hangingPunct="1">
              <a:buFont typeface="Wingdings" charset="0"/>
              <a:buChar char=""/>
              <a:defRPr/>
            </a:pPr>
            <a:r>
              <a:rPr lang="en-US" dirty="0" smtClean="0"/>
              <a:t>The two basic questions that every risk and return model in finance tries to answer are:</a:t>
            </a:r>
          </a:p>
          <a:p>
            <a:pPr lvl="1" eaLnBrk="1" hangingPunct="1">
              <a:buFont typeface="Wingdings 2" charset="0"/>
              <a:buChar char=""/>
              <a:defRPr/>
            </a:pPr>
            <a:r>
              <a:rPr lang="en-US" dirty="0" smtClean="0"/>
              <a:t>How do you measure risk?</a:t>
            </a:r>
          </a:p>
          <a:p>
            <a:pPr lvl="1" eaLnBrk="1" hangingPunct="1">
              <a:buFont typeface="Wingdings 2" charset="0"/>
              <a:buChar char=""/>
              <a:defRPr/>
            </a:pPr>
            <a:r>
              <a:rPr lang="en-US" dirty="0" smtClean="0"/>
              <a:t>How do you translate this risk measure into a risk premium?</a:t>
            </a:r>
          </a:p>
          <a:p>
            <a:pPr eaLnBrk="1" hangingPunct="1">
              <a:buFont typeface="Wingdings" charset="0"/>
              <a:buChar char=""/>
              <a:defRPr/>
            </a:pPr>
            <a:endParaRPr lang="en-US" dirty="0"/>
          </a:p>
        </p:txBody>
      </p:sp>
      <p:sp>
        <p:nvSpPr>
          <p:cNvPr id="798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Risk?</a:t>
            </a:r>
          </a:p>
        </p:txBody>
      </p:sp>
      <p:sp>
        <p:nvSpPr>
          <p:cNvPr id="460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Risk, in traditional terms, is viewed as a </a:t>
            </a:r>
            <a:r>
              <a:rPr lang="ja-JP" altLang="en-US" sz="2400">
                <a:ea typeface="ＭＳ Ｐゴシック" charset="-128"/>
              </a:rPr>
              <a:t>‘</a:t>
            </a:r>
            <a:r>
              <a:rPr lang="en-US" altLang="ja-JP" sz="2400">
                <a:ea typeface="ＭＳ Ｐゴシック" charset="-128"/>
              </a:rPr>
              <a:t>negative</a:t>
            </a:r>
            <a:r>
              <a:rPr lang="ja-JP" altLang="en-US" sz="2400">
                <a:ea typeface="ＭＳ Ｐゴシック" charset="-128"/>
              </a:rPr>
              <a:t>’</a:t>
            </a:r>
            <a:r>
              <a:rPr lang="en-US" altLang="ja-JP" sz="2400">
                <a:ea typeface="ＭＳ Ｐゴシック" charset="-128"/>
              </a:rPr>
              <a:t>. Webster</a:t>
            </a:r>
            <a:r>
              <a:rPr lang="ja-JP" altLang="en-US" sz="2400">
                <a:ea typeface="ＭＳ Ｐゴシック" charset="-128"/>
              </a:rPr>
              <a:t>’</a:t>
            </a:r>
            <a:r>
              <a:rPr lang="en-US" altLang="ja-JP" sz="2400">
                <a:ea typeface="ＭＳ Ｐゴシック" charset="-128"/>
              </a:rPr>
              <a:t>s dictionary, for instance, defines risk as </a:t>
            </a:r>
            <a:r>
              <a:rPr lang="ja-JP" altLang="en-US" sz="2400">
                <a:ea typeface="ＭＳ Ｐゴシック" charset="-128"/>
              </a:rPr>
              <a:t>“</a:t>
            </a:r>
            <a:r>
              <a:rPr lang="en-US" altLang="ja-JP" sz="2400">
                <a:ea typeface="ＭＳ Ｐゴシック" charset="-128"/>
              </a:rPr>
              <a:t>exposing to danger or hazard</a:t>
            </a:r>
            <a:r>
              <a:rPr lang="ja-JP" altLang="en-US" sz="2400">
                <a:ea typeface="ＭＳ Ｐゴシック" charset="-128"/>
              </a:rPr>
              <a:t>”</a:t>
            </a:r>
            <a:r>
              <a:rPr lang="en-US" altLang="ja-JP" sz="2400">
                <a:ea typeface="ＭＳ Ｐゴシック" charset="-128"/>
              </a:rPr>
              <a:t>. The Chinese symbols for risk, reproduced below, give a much better description of risk:</a:t>
            </a:r>
          </a:p>
          <a:p>
            <a:pPr algn="ctr" eaLnBrk="1" hangingPunct="1">
              <a:lnSpc>
                <a:spcPct val="80000"/>
              </a:lnSpc>
              <a:buFont typeface="Wingdings" charset="2"/>
              <a:buNone/>
            </a:pPr>
            <a:r>
              <a:rPr lang="en-US" altLang="en-US" sz="4400">
                <a:ea typeface="ＭＳ Ｐゴシック" charset="-128"/>
              </a:rPr>
              <a:t>危机 </a:t>
            </a:r>
            <a:endParaRPr lang="en-US" altLang="en-US" sz="2400">
              <a:ea typeface="ＭＳ Ｐゴシック" charset="-128"/>
            </a:endParaRPr>
          </a:p>
          <a:p>
            <a:pPr eaLnBrk="1" hangingPunct="1">
              <a:lnSpc>
                <a:spcPct val="80000"/>
              </a:lnSpc>
            </a:pPr>
            <a:r>
              <a:rPr lang="en-US" altLang="en-US" sz="2400">
                <a:ea typeface="ＭＳ Ｐゴシック" charset="-128"/>
              </a:rPr>
              <a:t>The first symbol is the symbol for </a:t>
            </a:r>
            <a:r>
              <a:rPr lang="ja-JP" altLang="en-US" sz="2400">
                <a:ea typeface="ＭＳ Ｐゴシック" charset="-128"/>
              </a:rPr>
              <a:t>“</a:t>
            </a:r>
            <a:r>
              <a:rPr lang="en-US" altLang="ja-JP" sz="2400">
                <a:ea typeface="ＭＳ Ｐゴシック" charset="-128"/>
              </a:rPr>
              <a:t>danger</a:t>
            </a:r>
            <a:r>
              <a:rPr lang="ja-JP" altLang="en-US" sz="2400">
                <a:ea typeface="ＭＳ Ｐゴシック" charset="-128"/>
              </a:rPr>
              <a:t>”</a:t>
            </a:r>
            <a:r>
              <a:rPr lang="en-US" altLang="ja-JP" sz="2400">
                <a:ea typeface="ＭＳ Ｐゴシック" charset="-128"/>
              </a:rPr>
              <a:t>, while the second is the symbol for </a:t>
            </a:r>
            <a:r>
              <a:rPr lang="ja-JP" altLang="en-US" sz="2400">
                <a:ea typeface="ＭＳ Ｐゴシック" charset="-128"/>
              </a:rPr>
              <a:t>“</a:t>
            </a:r>
            <a:r>
              <a:rPr lang="en-US" altLang="ja-JP" sz="2400">
                <a:ea typeface="ＭＳ Ｐゴシック" charset="-128"/>
              </a:rPr>
              <a:t>opportunity</a:t>
            </a:r>
            <a:r>
              <a:rPr lang="ja-JP" altLang="en-US" sz="2400">
                <a:ea typeface="ＭＳ Ｐゴシック" charset="-128"/>
              </a:rPr>
              <a:t>”</a:t>
            </a:r>
            <a:r>
              <a:rPr lang="en-US" altLang="ja-JP" sz="2400">
                <a:ea typeface="ＭＳ Ｐゴシック" charset="-128"/>
              </a:rPr>
              <a:t>, making risk a mix of danger and opportunity. You cannot have one, without the other.</a:t>
            </a:r>
          </a:p>
          <a:p>
            <a:pPr eaLnBrk="1" hangingPunct="1">
              <a:lnSpc>
                <a:spcPct val="80000"/>
              </a:lnSpc>
            </a:pPr>
            <a:r>
              <a:rPr lang="en-US" altLang="en-US" sz="2400">
                <a:ea typeface="ＭＳ Ｐゴシック" charset="-128"/>
              </a:rPr>
              <a:t>Risk is therefore neither good nor bad. It is just a fact of life. The question that businesses have to address is therefore not whether to avoid risk but how best to incorporate it into their decision making.</a:t>
            </a:r>
          </a:p>
        </p:txBody>
      </p:sp>
      <p:sp>
        <p:nvSpPr>
          <p:cNvPr id="819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Alternatives to the CAPM</a:t>
            </a:r>
          </a:p>
        </p:txBody>
      </p:sp>
      <p:pic>
        <p:nvPicPr>
          <p:cNvPr id="83970"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19066" r="-19066"/>
          <a:stretch>
            <a:fillRect/>
          </a:stretch>
        </p:blipFill>
        <p:spPr>
          <a:xfrm>
            <a:off x="612775" y="1600200"/>
            <a:ext cx="8153400" cy="4495800"/>
          </a:xfrm>
        </p:spPr>
      </p:pic>
      <p:sp>
        <p:nvSpPr>
          <p:cNvPr id="839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Limitations of the CAPM</a:t>
            </a:r>
          </a:p>
        </p:txBody>
      </p:sp>
      <p:sp>
        <p:nvSpPr>
          <p:cNvPr id="50178" name="Rectangle 3"/>
          <p:cNvSpPr>
            <a:spLocks noGrp="1" noChangeArrowheads="1"/>
          </p:cNvSpPr>
          <p:nvPr>
            <p:ph sz="quarter" idx="1"/>
          </p:nvPr>
        </p:nvSpPr>
        <p:spPr>
          <a:xfrm>
            <a:off x="612775" y="1600200"/>
            <a:ext cx="8153400" cy="4495800"/>
          </a:xfrm>
        </p:spPr>
        <p:txBody>
          <a:bodyPr>
            <a:normAutofit fontScale="85000" lnSpcReduction="10000"/>
          </a:bodyPr>
          <a:lstStyle/>
          <a:p>
            <a:pPr marL="0" indent="0" eaLnBrk="1" hangingPunct="1">
              <a:buFont typeface="Wingdings" charset="0"/>
              <a:buNone/>
              <a:defRPr/>
            </a:pPr>
            <a:r>
              <a:rPr lang="en-US" dirty="0" smtClean="0"/>
              <a:t>1. The model makes unrealistic assumptions</a:t>
            </a:r>
          </a:p>
          <a:p>
            <a:pPr marL="0" indent="0" eaLnBrk="1" hangingPunct="1">
              <a:buFont typeface="Wingdings" charset="0"/>
              <a:buNone/>
              <a:defRPr/>
            </a:pPr>
            <a:r>
              <a:rPr lang="en-US" dirty="0" smtClean="0"/>
              <a:t>2. The parameters of the model cannot be estimated precisely</a:t>
            </a:r>
          </a:p>
          <a:p>
            <a:pPr marL="366713" lvl="1" indent="0" eaLnBrk="1" hangingPunct="1">
              <a:buFont typeface="Wingdings 2" charset="0"/>
              <a:buNone/>
              <a:defRPr/>
            </a:pPr>
            <a:r>
              <a:rPr lang="en-US" dirty="0" smtClean="0"/>
              <a:t>- Definition of a market index</a:t>
            </a:r>
          </a:p>
          <a:p>
            <a:pPr marL="366713" lvl="1" indent="0" eaLnBrk="1" hangingPunct="1">
              <a:buFont typeface="Wingdings 2" charset="0"/>
              <a:buNone/>
              <a:defRPr/>
            </a:pPr>
            <a:r>
              <a:rPr lang="en-US" dirty="0" smtClean="0"/>
              <a:t>- Firm may have changed during the 'estimation' period'</a:t>
            </a:r>
          </a:p>
          <a:p>
            <a:pPr marL="0" indent="0" eaLnBrk="1" hangingPunct="1">
              <a:buFont typeface="Wingdings" charset="0"/>
              <a:buNone/>
              <a:defRPr/>
            </a:pPr>
            <a:r>
              <a:rPr lang="en-US" dirty="0" smtClean="0"/>
              <a:t>3. The model does not work well</a:t>
            </a:r>
          </a:p>
          <a:p>
            <a:pPr marL="366713" lvl="1" indent="0" eaLnBrk="1" hangingPunct="1">
              <a:buFont typeface="Wingdings 2" charset="0"/>
              <a:buNone/>
              <a:defRPr/>
            </a:pPr>
            <a:r>
              <a:rPr lang="en-US" dirty="0" smtClean="0"/>
              <a:t>- If the model is right, there should be  </a:t>
            </a:r>
          </a:p>
          <a:p>
            <a:pPr marL="685800" lvl="2" indent="0" eaLnBrk="1" hangingPunct="1">
              <a:buFont typeface="Wingdings" charset="0"/>
              <a:buNone/>
              <a:defRPr/>
            </a:pPr>
            <a:r>
              <a:rPr lang="en-US" dirty="0" smtClean="0"/>
              <a:t> a linear relationship between returns and betas</a:t>
            </a:r>
          </a:p>
          <a:p>
            <a:pPr marL="685800" lvl="2" indent="0" eaLnBrk="1" hangingPunct="1">
              <a:buFont typeface="Wingdings" charset="0"/>
              <a:buNone/>
              <a:defRPr/>
            </a:pPr>
            <a:r>
              <a:rPr lang="en-US" dirty="0" smtClean="0"/>
              <a:t> the only variable that should explain returns is betas</a:t>
            </a:r>
          </a:p>
          <a:p>
            <a:pPr marL="366713" lvl="1" indent="0" eaLnBrk="1" hangingPunct="1">
              <a:buFont typeface="Wingdings 2" charset="0"/>
              <a:buNone/>
              <a:defRPr/>
            </a:pPr>
            <a:r>
              <a:rPr lang="en-US" dirty="0" smtClean="0"/>
              <a:t>- The reality is that</a:t>
            </a:r>
          </a:p>
          <a:p>
            <a:pPr marL="685800" lvl="2" indent="0" eaLnBrk="1" hangingPunct="1">
              <a:buFont typeface="Wingdings" charset="0"/>
              <a:buNone/>
              <a:defRPr/>
            </a:pPr>
            <a:r>
              <a:rPr lang="en-US" dirty="0" smtClean="0"/>
              <a:t> the relationship between betas and returns is weak </a:t>
            </a:r>
          </a:p>
          <a:p>
            <a:pPr marL="685800" lvl="2" indent="0" eaLnBrk="1" hangingPunct="1">
              <a:buFont typeface="Wingdings" charset="0"/>
              <a:buNone/>
              <a:defRPr/>
            </a:pPr>
            <a:r>
              <a:rPr lang="en-US" dirty="0" smtClean="0"/>
              <a:t> Other variables (size, price/book value) seem to explain differences in returns better.</a:t>
            </a:r>
            <a:endParaRPr lang="en-US" dirty="0"/>
          </a:p>
        </p:txBody>
      </p:sp>
      <p:sp>
        <p:nvSpPr>
          <p:cNvPr id="860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Why the CAPM persists…</a:t>
            </a:r>
          </a:p>
        </p:txBody>
      </p:sp>
      <p:sp>
        <p:nvSpPr>
          <p:cNvPr id="5222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The CAPM, notwithstanding its many critics and limitations, has survived as the default model for risk in equity valuation and corporate finance. The alternative models that have been presented as better models (APM, Multifactor model..) have made inroads in performance evaluation but not in prospective analysis because:</a:t>
            </a:r>
          </a:p>
          <a:p>
            <a:pPr lvl="1" eaLnBrk="1" hangingPunct="1">
              <a:lnSpc>
                <a:spcPct val="80000"/>
              </a:lnSpc>
            </a:pPr>
            <a:r>
              <a:rPr lang="en-US" altLang="en-US" sz="2000">
                <a:ea typeface="ＭＳ Ｐゴシック" charset="-128"/>
              </a:rPr>
              <a:t>The alternative models (which are richer) do a much better job than the CAPM in explaining past return, but their effectiveness drops off when it comes to estimating expected future returns (because the models tend to shift and change).</a:t>
            </a:r>
          </a:p>
          <a:p>
            <a:pPr lvl="1" eaLnBrk="1" hangingPunct="1">
              <a:lnSpc>
                <a:spcPct val="80000"/>
              </a:lnSpc>
            </a:pPr>
            <a:r>
              <a:rPr lang="en-US" altLang="en-US" sz="2000">
                <a:ea typeface="ＭＳ Ｐゴシック" charset="-128"/>
              </a:rPr>
              <a:t>The alternative models are more complicated and require more information than the CAPM.</a:t>
            </a:r>
          </a:p>
          <a:p>
            <a:pPr lvl="1" eaLnBrk="1" hangingPunct="1">
              <a:lnSpc>
                <a:spcPct val="80000"/>
              </a:lnSpc>
            </a:pPr>
            <a:r>
              <a:rPr lang="en-US" altLang="en-US" sz="2000">
                <a:ea typeface="ＭＳ Ｐゴシック" charset="-128"/>
              </a:rPr>
              <a:t>For most companies, the expected returns you get with the the alternative models is not different enough to be worth the extra trouble of estimating four additional betas.</a:t>
            </a:r>
          </a:p>
        </p:txBody>
      </p:sp>
      <p:sp>
        <p:nvSpPr>
          <p:cNvPr id="880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Gauging the marginal investor: Disney in 2013</a:t>
            </a:r>
          </a:p>
        </p:txBody>
      </p:sp>
      <p:sp>
        <p:nvSpPr>
          <p:cNvPr id="90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90115"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824" r="-2824"/>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1"/>
          <p:cNvSpPr>
            <a:spLocks noGrp="1"/>
          </p:cNvSpPr>
          <p:nvPr>
            <p:ph type="title"/>
          </p:nvPr>
        </p:nvSpPr>
        <p:spPr>
          <a:xfrm>
            <a:off x="612775" y="228600"/>
            <a:ext cx="8153400" cy="990600"/>
          </a:xfrm>
        </p:spPr>
        <p:txBody>
          <a:bodyPr/>
          <a:lstStyle/>
          <a:p>
            <a:r>
              <a:rPr lang="en-US" altLang="en-US">
                <a:ea typeface="ＭＳ Ｐゴシック" charset="-128"/>
              </a:rPr>
              <a:t>Extending the assessment of the investor base</a:t>
            </a:r>
          </a:p>
        </p:txBody>
      </p:sp>
      <p:sp>
        <p:nvSpPr>
          <p:cNvPr id="92162"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In all five of the publicly traded companies that we are looking at, institutions are big holders of the company’s stock.</a:t>
            </a:r>
          </a:p>
        </p:txBody>
      </p:sp>
      <p:sp>
        <p:nvSpPr>
          <p:cNvPr id="921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92164" name="Object 4"/>
          <p:cNvGraphicFramePr>
            <a:graphicFrameLocks noChangeAspect="1"/>
          </p:cNvGraphicFramePr>
          <p:nvPr/>
        </p:nvGraphicFramePr>
        <p:xfrm>
          <a:off x="1752600" y="2971800"/>
          <a:ext cx="5638800" cy="1206500"/>
        </p:xfrm>
        <a:graphic>
          <a:graphicData uri="http://schemas.openxmlformats.org/presentationml/2006/ole">
            <mc:AlternateContent xmlns:mc="http://schemas.openxmlformats.org/markup-compatibility/2006">
              <mc:Choice xmlns:v="urn:schemas-microsoft-com:vml" Requires="v">
                <p:oleObj spid="_x0000_s92173" name="Document" r:id="rId4" imgW="5638592" imgH="1206456" progId="Word.Document.12">
                  <p:embed/>
                </p:oleObj>
              </mc:Choice>
              <mc:Fallback>
                <p:oleObj name="Document" r:id="rId4" imgW="5638592" imgH="1206456"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2971800"/>
                        <a:ext cx="5638800"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2165" name="Object 5"/>
          <p:cNvGraphicFramePr>
            <a:graphicFrameLocks noChangeAspect="1"/>
          </p:cNvGraphicFramePr>
          <p:nvPr/>
        </p:nvGraphicFramePr>
        <p:xfrm>
          <a:off x="1828800" y="4267200"/>
          <a:ext cx="5626100" cy="1536700"/>
        </p:xfrm>
        <a:graphic>
          <a:graphicData uri="http://schemas.openxmlformats.org/presentationml/2006/ole">
            <mc:AlternateContent xmlns:mc="http://schemas.openxmlformats.org/markup-compatibility/2006">
              <mc:Choice xmlns:v="urn:schemas-microsoft-com:vml" Requires="v">
                <p:oleObj spid="_x0000_s92174" name="Document" r:id="rId6" imgW="5625893" imgH="1536643" progId="Word.Document.12">
                  <p:embed/>
                </p:oleObj>
              </mc:Choice>
              <mc:Fallback>
                <p:oleObj name="Document" r:id="rId6" imgW="5625893" imgH="1536643" progId="Word.Document.12">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28800" y="4267200"/>
                        <a:ext cx="5626100"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Application Test: Who is the marginal investor in your firm?</a:t>
            </a:r>
          </a:p>
        </p:txBody>
      </p:sp>
      <p:sp>
        <p:nvSpPr>
          <p:cNvPr id="9421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Looking at the breakdown of stockholders in your firm, consider whether the marginal investor is</a:t>
            </a:r>
          </a:p>
          <a:p>
            <a:pPr lvl="1" eaLnBrk="1" hangingPunct="1"/>
            <a:r>
              <a:rPr lang="en-US" altLang="en-US">
                <a:ea typeface="ＭＳ Ｐゴシック" charset="-128"/>
              </a:rPr>
              <a:t>An institutional investor </a:t>
            </a:r>
          </a:p>
          <a:p>
            <a:pPr lvl="1" eaLnBrk="1" hangingPunct="1"/>
            <a:r>
              <a:rPr lang="en-US" altLang="en-US">
                <a:ea typeface="ＭＳ Ｐゴシック" charset="-128"/>
              </a:rPr>
              <a:t>An individual investor</a:t>
            </a:r>
          </a:p>
          <a:p>
            <a:pPr lvl="1" eaLnBrk="1" hangingPunct="1"/>
            <a:r>
              <a:rPr lang="en-US" altLang="en-US">
                <a:ea typeface="ＭＳ Ｐゴシック" charset="-128"/>
              </a:rPr>
              <a:t>An insider</a:t>
            </a:r>
          </a:p>
        </p:txBody>
      </p:sp>
      <p:sp>
        <p:nvSpPr>
          <p:cNvPr id="4" name="TextBox 3">
            <a:hlinkClick r:id="rId3" action="ppaction://hlinkpres?slideindex=13&amp;slidetitle=The marginal investor in your firm is…."/>
          </p:cNvPr>
          <p:cNvSpPr txBox="1"/>
          <p:nvPr/>
        </p:nvSpPr>
        <p:spPr>
          <a:xfrm>
            <a:off x="7239000" y="5029200"/>
            <a:ext cx="12636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hlinkClick r:id="rId4" action="ppaction://hlinkpres?slideindex=13&amp;slidetitle=The marginal investor in your firm is…."/>
              </a:rPr>
              <a:t>B DES Page 3</a:t>
            </a:r>
          </a:p>
          <a:p>
            <a:pPr>
              <a:defRPr/>
            </a:pPr>
            <a:r>
              <a:rPr lang="en-US" sz="1600" dirty="0">
                <a:hlinkClick r:id="rId4" action="ppaction://hlinkpres?slideindex=13&amp;slidetitle=The marginal investor in your firm is…."/>
              </a:rPr>
              <a:t>PB Page 13</a:t>
            </a:r>
            <a:endParaRPr lang="en-US" sz="1600" dirty="0"/>
          </a:p>
        </p:txBody>
      </p:sp>
      <p:sp>
        <p:nvSpPr>
          <p:cNvPr id="9421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Inputs required to use the CAPM - </a:t>
            </a:r>
          </a:p>
        </p:txBody>
      </p:sp>
      <p:sp>
        <p:nvSpPr>
          <p:cNvPr id="60418" name="Rectangle 3"/>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smtClean="0"/>
              <a:t>The capital asset pricing model yields the following expected return:</a:t>
            </a:r>
          </a:p>
          <a:p>
            <a:pPr lvl="1" eaLnBrk="1" hangingPunct="1">
              <a:buFont typeface="Wingdings 2" charset="0"/>
              <a:buChar char=""/>
              <a:defRPr/>
            </a:pPr>
            <a:r>
              <a:rPr lang="en-US" dirty="0" smtClean="0"/>
              <a:t>Expected Return = </a:t>
            </a:r>
            <a:r>
              <a:rPr lang="en-US" dirty="0" err="1" smtClean="0"/>
              <a:t>Riskfree</a:t>
            </a:r>
            <a:r>
              <a:rPr lang="en-US" dirty="0" smtClean="0"/>
              <a:t> Rate+ Beta * (Expected Return on the Market Portfolio - </a:t>
            </a:r>
            <a:r>
              <a:rPr lang="en-US" dirty="0" err="1" smtClean="0"/>
              <a:t>Riskfree</a:t>
            </a:r>
            <a:r>
              <a:rPr lang="en-US" dirty="0" smtClean="0"/>
              <a:t> Rate)</a:t>
            </a:r>
          </a:p>
          <a:p>
            <a:pPr eaLnBrk="1" hangingPunct="1">
              <a:buFont typeface="Wingdings" charset="0"/>
              <a:buChar char=""/>
              <a:defRPr/>
            </a:pPr>
            <a:r>
              <a:rPr lang="en-US" dirty="0" smtClean="0"/>
              <a:t>To use the model we need three inputs:</a:t>
            </a:r>
          </a:p>
          <a:p>
            <a:pPr marL="823913" lvl="1" indent="-457200" eaLnBrk="1" hangingPunct="1">
              <a:buFont typeface="+mj-lt"/>
              <a:buAutoNum type="alphaLcPeriod"/>
              <a:defRPr/>
            </a:pPr>
            <a:r>
              <a:rPr lang="en-US" dirty="0" smtClean="0"/>
              <a:t>The current risk-free rate</a:t>
            </a:r>
          </a:p>
          <a:p>
            <a:pPr marL="823913" lvl="1" indent="-457200" eaLnBrk="1" hangingPunct="1">
              <a:buFont typeface="+mj-lt"/>
              <a:buAutoNum type="alphaLcPeriod"/>
              <a:defRPr/>
            </a:pPr>
            <a:r>
              <a:rPr lang="en-US" dirty="0" smtClean="0"/>
              <a:t>The expected market risk premium (the premium expected for investing in risky assets (market portfolio) over the riskless asset) </a:t>
            </a:r>
          </a:p>
          <a:p>
            <a:pPr marL="823913" lvl="1" indent="-457200" eaLnBrk="1" hangingPunct="1">
              <a:buFont typeface="+mj-lt"/>
              <a:buAutoNum type="alphaLcPeriod"/>
              <a:defRPr/>
            </a:pPr>
            <a:r>
              <a:rPr lang="en-US" dirty="0" smtClean="0"/>
              <a:t>The beta of the asset being analyzed. </a:t>
            </a:r>
            <a:endParaRPr lang="en-US" dirty="0"/>
          </a:p>
        </p:txBody>
      </p:sp>
      <p:sp>
        <p:nvSpPr>
          <p:cNvPr id="962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A Riskfree Rate</a:t>
            </a:r>
          </a:p>
        </p:txBody>
      </p:sp>
      <p:sp>
        <p:nvSpPr>
          <p:cNvPr id="56322"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On a </a:t>
            </a:r>
            <a:r>
              <a:rPr lang="en-US" dirty="0" err="1" smtClean="0">
                <a:ea typeface="+mn-ea"/>
                <a:cs typeface="+mn-cs"/>
              </a:rPr>
              <a:t>riskfree</a:t>
            </a:r>
            <a:r>
              <a:rPr lang="en-US" dirty="0" smtClean="0">
                <a:ea typeface="+mn-ea"/>
                <a:cs typeface="+mn-cs"/>
              </a:rPr>
              <a:t> asset, the actual return is equal to the expected return. Therefore, there is no variance around the expected return.</a:t>
            </a:r>
          </a:p>
          <a:p>
            <a:pPr marL="320040" indent="-320040" eaLnBrk="1" fontAlgn="auto" hangingPunct="1">
              <a:spcAft>
                <a:spcPts val="0"/>
              </a:spcAft>
              <a:buFont typeface="Wingdings"/>
              <a:buChar char=""/>
              <a:defRPr/>
            </a:pPr>
            <a:r>
              <a:rPr lang="en-US" dirty="0" smtClean="0">
                <a:ea typeface="+mn-ea"/>
                <a:cs typeface="+mn-cs"/>
              </a:rPr>
              <a:t>For an investment to be </a:t>
            </a:r>
            <a:r>
              <a:rPr lang="en-US" dirty="0" err="1" smtClean="0">
                <a:ea typeface="+mn-ea"/>
                <a:cs typeface="+mn-cs"/>
              </a:rPr>
              <a:t>riskfree</a:t>
            </a:r>
            <a:r>
              <a:rPr lang="en-US" dirty="0" smtClean="0">
                <a:ea typeface="+mn-ea"/>
                <a:cs typeface="+mn-cs"/>
              </a:rPr>
              <a:t>, then, it has to have</a:t>
            </a:r>
          </a:p>
          <a:p>
            <a:pPr marL="640080" lvl="1" indent="-274320" eaLnBrk="1" fontAlgn="auto" hangingPunct="1">
              <a:spcAft>
                <a:spcPts val="0"/>
              </a:spcAft>
              <a:buFont typeface="Wingdings 2"/>
              <a:buChar char=""/>
              <a:defRPr/>
            </a:pPr>
            <a:r>
              <a:rPr lang="en-US" dirty="0" smtClean="0">
                <a:ea typeface="+mn-ea"/>
              </a:rPr>
              <a:t>No default risk</a:t>
            </a:r>
          </a:p>
          <a:p>
            <a:pPr marL="640080" lvl="1" indent="-274320" eaLnBrk="1" fontAlgn="auto" hangingPunct="1">
              <a:spcAft>
                <a:spcPts val="0"/>
              </a:spcAft>
              <a:buFont typeface="Wingdings 2"/>
              <a:buChar char=""/>
              <a:defRPr/>
            </a:pPr>
            <a:r>
              <a:rPr lang="en-US" dirty="0" smtClean="0">
                <a:ea typeface="+mn-ea"/>
              </a:rPr>
              <a:t>No reinvestment risk</a:t>
            </a:r>
          </a:p>
          <a:p>
            <a:pPr marL="514350" indent="-514350" eaLnBrk="1" fontAlgn="auto" hangingPunct="1">
              <a:spcAft>
                <a:spcPts val="0"/>
              </a:spcAft>
              <a:buFont typeface="+mj-lt"/>
              <a:buAutoNum type="arabicPeriod"/>
              <a:defRPr/>
            </a:pPr>
            <a:r>
              <a:rPr lang="en-US" u="sng" dirty="0" smtClean="0">
                <a:ea typeface="+mn-ea"/>
                <a:cs typeface="+mn-cs"/>
              </a:rPr>
              <a:t>Time horizon matters</a:t>
            </a:r>
            <a:r>
              <a:rPr lang="en-US" dirty="0" smtClean="0">
                <a:ea typeface="+mn-ea"/>
                <a:cs typeface="+mn-cs"/>
              </a:rPr>
              <a:t>: Thus, the </a:t>
            </a:r>
            <a:r>
              <a:rPr lang="en-US" dirty="0" err="1" smtClean="0">
                <a:ea typeface="+mn-ea"/>
                <a:cs typeface="+mn-cs"/>
              </a:rPr>
              <a:t>riskfree</a:t>
            </a:r>
            <a:r>
              <a:rPr lang="en-US" dirty="0" smtClean="0">
                <a:ea typeface="+mn-ea"/>
                <a:cs typeface="+mn-cs"/>
              </a:rPr>
              <a:t> rates in valuation will depend upon when the cash flow is expected to occur and will vary across time. </a:t>
            </a:r>
          </a:p>
          <a:p>
            <a:pPr marL="514350" indent="-514350" eaLnBrk="1" fontAlgn="auto" hangingPunct="1">
              <a:spcAft>
                <a:spcPts val="0"/>
              </a:spcAft>
              <a:buFont typeface="+mj-lt"/>
              <a:buAutoNum type="arabicPeriod"/>
              <a:defRPr/>
            </a:pPr>
            <a:r>
              <a:rPr lang="en-US" u="sng" dirty="0" smtClean="0">
                <a:ea typeface="+mn-ea"/>
                <a:cs typeface="+mn-cs"/>
              </a:rPr>
              <a:t>Not all government securities are </a:t>
            </a:r>
            <a:r>
              <a:rPr lang="en-US" u="sng" dirty="0" err="1" smtClean="0">
                <a:ea typeface="+mn-ea"/>
                <a:cs typeface="+mn-cs"/>
              </a:rPr>
              <a:t>riskfree</a:t>
            </a:r>
            <a:r>
              <a:rPr lang="en-US" dirty="0" smtClean="0">
                <a:ea typeface="+mn-ea"/>
                <a:cs typeface="+mn-cs"/>
              </a:rPr>
              <a:t>: Some governments face default risk and the rates on bonds issued by them will not be </a:t>
            </a:r>
            <a:r>
              <a:rPr lang="en-US" dirty="0" err="1" smtClean="0">
                <a:ea typeface="+mn-ea"/>
                <a:cs typeface="+mn-cs"/>
              </a:rPr>
              <a:t>riskfree</a:t>
            </a:r>
            <a:r>
              <a:rPr lang="en-US" dirty="0" smtClean="0">
                <a:ea typeface="+mn-ea"/>
                <a:cs typeface="+mn-cs"/>
              </a:rPr>
              <a:t>.</a:t>
            </a:r>
          </a:p>
          <a:p>
            <a:pPr eaLnBrk="1" fontAlgn="auto" hangingPunct="1">
              <a:spcAft>
                <a:spcPts val="0"/>
              </a:spcAft>
              <a:buFont typeface="Wingdings" charset="0"/>
              <a:buChar char=""/>
              <a:defRPr/>
            </a:pPr>
            <a:r>
              <a:rPr lang="en-US" dirty="0"/>
              <a:t>The conventional practice of estimating </a:t>
            </a:r>
            <a:r>
              <a:rPr lang="en-US" dirty="0" err="1"/>
              <a:t>riskfree</a:t>
            </a:r>
            <a:r>
              <a:rPr lang="en-US" dirty="0"/>
              <a:t> rates is to use the government bond rate, with the government being the one that is in control of issuing that currency. </a:t>
            </a:r>
            <a:r>
              <a:rPr lang="en-US" b="1" dirty="0"/>
              <a:t>In November 2013</a:t>
            </a:r>
            <a:r>
              <a:rPr lang="en-US" dirty="0"/>
              <a:t>, for instance, the rate on a ten-year US treasury bond (2.75%) is used as the risk free rate in US dollars</a:t>
            </a:r>
            <a:r>
              <a:rPr lang="en-US" dirty="0" smtClean="0"/>
              <a:t>.</a:t>
            </a:r>
            <a:endParaRPr lang="en-US" dirty="0"/>
          </a:p>
        </p:txBody>
      </p:sp>
      <p:sp>
        <p:nvSpPr>
          <p:cNvPr id="983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5300" name="Slide Number Placeholder 4"/>
          <p:cNvSpPr>
            <a:spLocks noGrp="1"/>
          </p:cNvSpPr>
          <p:nvPr>
            <p:ph type="sldNum" sz="quarter" idx="11"/>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D357C0CC-E590-BE46-A63C-FE4DFF0625D2}" type="slidenum">
              <a:rPr lang="en-US" altLang="en-US" sz="1200">
                <a:solidFill>
                  <a:srgbClr val="FFFFFF"/>
                </a:solidFill>
              </a:rPr>
              <a:pPr eaLnBrk="1" hangingPunct="1">
                <a:lnSpc>
                  <a:spcPct val="80000"/>
                </a:lnSpc>
              </a:pPr>
              <a:t>41</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if there is no default-free entity?</a:t>
            </a:r>
            <a:br>
              <a:rPr lang="en-US" altLang="en-US">
                <a:ea typeface="ＭＳ Ｐゴシック" charset="-128"/>
              </a:rPr>
            </a:br>
            <a:r>
              <a:rPr lang="en-US" altLang="en-US">
                <a:ea typeface="ＭＳ Ｐゴシック" charset="-128"/>
              </a:rPr>
              <a:t>Risk free rates in November 2013</a:t>
            </a:r>
          </a:p>
        </p:txBody>
      </p:sp>
      <p:sp>
        <p:nvSpPr>
          <p:cNvPr id="686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If the government is perceived to have default risk, the government bond rate will have a default spread component in it and not be riskfree. There are three choices we have, when this is the case.</a:t>
            </a:r>
          </a:p>
          <a:p>
            <a:pPr lvl="1" eaLnBrk="1" hangingPunct="1">
              <a:lnSpc>
                <a:spcPct val="80000"/>
              </a:lnSpc>
            </a:pPr>
            <a:r>
              <a:rPr lang="en-US" altLang="en-US" sz="1700">
                <a:ea typeface="ＭＳ Ｐゴシック" charset="-128"/>
              </a:rPr>
              <a:t>Adjust the local currency government borrowing rate for default risk to get a riskless local currency rate. </a:t>
            </a:r>
          </a:p>
          <a:p>
            <a:pPr lvl="2" eaLnBrk="1" hangingPunct="1">
              <a:lnSpc>
                <a:spcPct val="80000"/>
              </a:lnSpc>
            </a:pPr>
            <a:r>
              <a:rPr lang="en-US" altLang="en-US" sz="1700">
                <a:ea typeface="ＭＳ Ｐゴシック" charset="-128"/>
              </a:rPr>
              <a:t>In November 2013, the Indian government rupee bond rate was 8.82%. the local currency rating from Moody</a:t>
            </a:r>
            <a:r>
              <a:rPr lang="ja-JP" altLang="en-US" sz="1700">
                <a:ea typeface="ＭＳ Ｐゴシック" charset="-128"/>
              </a:rPr>
              <a:t>’</a:t>
            </a:r>
            <a:r>
              <a:rPr lang="en-US" altLang="ja-JP" sz="1700">
                <a:ea typeface="ＭＳ Ｐゴシック" charset="-128"/>
              </a:rPr>
              <a:t>s was Baa3 and the default spread for a Baa3 rated country bond was 2.25%.</a:t>
            </a:r>
          </a:p>
          <a:p>
            <a:pPr lvl="2" eaLnBrk="1" hangingPunct="1">
              <a:lnSpc>
                <a:spcPct val="80000"/>
              </a:lnSpc>
              <a:buFont typeface="Wingdings" charset="2"/>
              <a:buNone/>
            </a:pPr>
            <a:r>
              <a:rPr lang="en-US" altLang="en-US" sz="1700">
                <a:ea typeface="ＭＳ Ｐゴシック" charset="-128"/>
              </a:rPr>
              <a:t>Riskfree rate in Rupees = 8.82% - 2.25% = 6.57%</a:t>
            </a:r>
          </a:p>
          <a:p>
            <a:pPr lvl="1" eaLnBrk="1" hangingPunct="1">
              <a:lnSpc>
                <a:spcPct val="80000"/>
              </a:lnSpc>
            </a:pPr>
            <a:r>
              <a:rPr lang="en-US" altLang="en-US" sz="1700">
                <a:ea typeface="ＭＳ Ｐゴシック" charset="-128"/>
              </a:rPr>
              <a:t>Do the analysis in an alternate currency, where getting the riskfree rate is easier. With Vale in 2013, we could chose to do the analysis in US dollars (rather than estimate a riskfree rate in R$). The riskfree rate is then the US treasury bond rate.</a:t>
            </a:r>
          </a:p>
          <a:p>
            <a:pPr lvl="1" eaLnBrk="1" hangingPunct="1">
              <a:lnSpc>
                <a:spcPct val="80000"/>
              </a:lnSpc>
            </a:pPr>
            <a:r>
              <a:rPr lang="en-US" altLang="en-US" sz="1700">
                <a:ea typeface="ＭＳ Ｐゴシック" charset="-128"/>
              </a:rPr>
              <a:t>Do your analysis in real terms, in which case the riskfree rate has to be a real riskfree rate. The inflation-indexed treasury rate is a measure of a real riskfree rate.</a:t>
            </a:r>
          </a:p>
        </p:txBody>
      </p:sp>
      <p:sp>
        <p:nvSpPr>
          <p:cNvPr id="4" name="TextBox 3">
            <a:hlinkClick r:id="rId3" action="ppaction://hlinkpres?slideindex=14&amp;slidetitle=PowerPoint Presentation"/>
          </p:cNvPr>
          <p:cNvSpPr txBox="1"/>
          <p:nvPr/>
        </p:nvSpPr>
        <p:spPr>
          <a:xfrm>
            <a:off x="7543800" y="1295400"/>
            <a:ext cx="1416050" cy="338138"/>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PB Page 14-21</a:t>
            </a:r>
          </a:p>
        </p:txBody>
      </p:sp>
      <p:sp>
        <p:nvSpPr>
          <p:cNvPr id="10035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Title 1"/>
          <p:cNvSpPr>
            <a:spLocks noGrp="1"/>
          </p:cNvSpPr>
          <p:nvPr>
            <p:ph type="title"/>
          </p:nvPr>
        </p:nvSpPr>
        <p:spPr>
          <a:xfrm>
            <a:off x="612775" y="228600"/>
            <a:ext cx="8153400" cy="990600"/>
          </a:xfrm>
        </p:spPr>
        <p:txBody>
          <a:bodyPr/>
          <a:lstStyle/>
          <a:p>
            <a:r>
              <a:rPr lang="en-US" altLang="en-US">
                <a:ea typeface="ＭＳ Ｐゴシック" charset="-128"/>
              </a:rPr>
              <a:t>Risk free rates by currency: January 2016</a:t>
            </a:r>
          </a:p>
        </p:txBody>
      </p:sp>
      <p:pic>
        <p:nvPicPr>
          <p:cNvPr id="102402"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l="-15851" r="-15851"/>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Equity Risk Premium</a:t>
            </a:r>
          </a:p>
        </p:txBody>
      </p:sp>
      <p:sp>
        <p:nvSpPr>
          <p:cNvPr id="10342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risk premium is the premium that investors demand for investing in an average risk investment, relative to the riskfree rate.</a:t>
            </a:r>
          </a:p>
          <a:p>
            <a:pPr eaLnBrk="1" hangingPunct="1"/>
            <a:r>
              <a:rPr lang="en-US" altLang="en-US">
                <a:ea typeface="ＭＳ Ｐゴシック" charset="-128"/>
              </a:rPr>
              <a:t>As a general proposition, this premium should be</a:t>
            </a:r>
          </a:p>
          <a:p>
            <a:pPr lvl="1" eaLnBrk="1" hangingPunct="1"/>
            <a:r>
              <a:rPr lang="en-US" altLang="en-US">
                <a:ea typeface="ＭＳ Ｐゴシック" charset="-128"/>
              </a:rPr>
              <a:t>greater than zero</a:t>
            </a:r>
          </a:p>
          <a:p>
            <a:pPr lvl="1" eaLnBrk="1" hangingPunct="1"/>
            <a:r>
              <a:rPr lang="en-US" altLang="en-US">
                <a:ea typeface="ＭＳ Ｐゴシック" charset="-128"/>
              </a:rPr>
              <a:t>increase with the risk aversion of the investors in that market</a:t>
            </a:r>
          </a:p>
          <a:p>
            <a:pPr lvl="1" eaLnBrk="1" hangingPunct="1"/>
            <a:r>
              <a:rPr lang="en-US" altLang="en-US">
                <a:ea typeface="ＭＳ Ｐゴシック" charset="-128"/>
              </a:rPr>
              <a:t>increase with the riskiness of the </a:t>
            </a:r>
            <a:r>
              <a:rPr lang="ja-JP" altLang="en-US">
                <a:ea typeface="ＭＳ Ｐゴシック" charset="-128"/>
              </a:rPr>
              <a:t>“</a:t>
            </a:r>
            <a:r>
              <a:rPr lang="en-US" altLang="ja-JP">
                <a:ea typeface="ＭＳ Ｐゴシック" charset="-128"/>
              </a:rPr>
              <a:t>average</a:t>
            </a:r>
            <a:r>
              <a:rPr lang="ja-JP" altLang="en-US">
                <a:ea typeface="ＭＳ Ｐゴシック" charset="-128"/>
              </a:rPr>
              <a:t>”</a:t>
            </a:r>
            <a:r>
              <a:rPr lang="en-US" altLang="ja-JP">
                <a:ea typeface="ＭＳ Ｐゴシック" charset="-128"/>
              </a:rPr>
              <a:t> risk investment</a:t>
            </a:r>
            <a:endParaRPr lang="en-US" altLang="en-US">
              <a:ea typeface="ＭＳ Ｐゴシック" charset="-128"/>
            </a:endParaRPr>
          </a:p>
        </p:txBody>
      </p:sp>
      <p:sp>
        <p:nvSpPr>
          <p:cNvPr id="1034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your risk premium?</a:t>
            </a:r>
          </a:p>
        </p:txBody>
      </p:sp>
      <p:sp>
        <p:nvSpPr>
          <p:cNvPr id="72706"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smtClean="0"/>
              <a:t>Assume that stocks are the only risky assets and that you are offered two investment options:</a:t>
            </a:r>
          </a:p>
          <a:p>
            <a:pPr lvl="1" eaLnBrk="1" hangingPunct="1">
              <a:buFont typeface="Wingdings 2" charset="0"/>
              <a:buChar char=""/>
              <a:defRPr/>
            </a:pPr>
            <a:r>
              <a:rPr lang="en-US" dirty="0" smtClean="0"/>
              <a:t>a riskless investment (say a Government Security), on which you can make 3%</a:t>
            </a:r>
          </a:p>
          <a:p>
            <a:pPr lvl="1" eaLnBrk="1" hangingPunct="1">
              <a:buFont typeface="Wingdings 2" charset="0"/>
              <a:buChar char=""/>
              <a:defRPr/>
            </a:pPr>
            <a:r>
              <a:rPr lang="en-US" dirty="0" smtClean="0"/>
              <a:t>a mutual fund of all  stocks, on which the returns are uncertain</a:t>
            </a:r>
          </a:p>
          <a:p>
            <a:pPr eaLnBrk="1" hangingPunct="1">
              <a:buFont typeface="Wingdings" charset="0"/>
              <a:buChar char=""/>
              <a:defRPr/>
            </a:pPr>
            <a:r>
              <a:rPr lang="en-US" dirty="0" smtClean="0"/>
              <a:t>How much of an expected return would you demand to shift your money from the riskless asset to the mutual fund?</a:t>
            </a:r>
          </a:p>
          <a:p>
            <a:pPr marL="823913" lvl="1" indent="-457200" eaLnBrk="1" hangingPunct="1">
              <a:buFont typeface="+mj-lt"/>
              <a:buAutoNum type="alphaLcPeriod"/>
              <a:defRPr/>
            </a:pPr>
            <a:r>
              <a:rPr lang="en-US" dirty="0" smtClean="0"/>
              <a:t>Less than 3%</a:t>
            </a:r>
          </a:p>
          <a:p>
            <a:pPr marL="823913" lvl="1" indent="-457200" eaLnBrk="1" hangingPunct="1">
              <a:buFont typeface="+mj-lt"/>
              <a:buAutoNum type="alphaLcPeriod"/>
              <a:defRPr/>
            </a:pPr>
            <a:r>
              <a:rPr lang="en-US" dirty="0" smtClean="0"/>
              <a:t>Between 3 - 5%</a:t>
            </a:r>
          </a:p>
          <a:p>
            <a:pPr marL="823913" lvl="1" indent="-457200" eaLnBrk="1" hangingPunct="1">
              <a:buFont typeface="+mj-lt"/>
              <a:buAutoNum type="alphaLcPeriod"/>
              <a:defRPr/>
            </a:pPr>
            <a:r>
              <a:rPr lang="en-US" dirty="0" smtClean="0"/>
              <a:t>Between  5 - 7%</a:t>
            </a:r>
          </a:p>
          <a:p>
            <a:pPr marL="823913" lvl="1" indent="-457200" eaLnBrk="1" hangingPunct="1">
              <a:buFont typeface="+mj-lt"/>
              <a:buAutoNum type="alphaLcPeriod"/>
              <a:defRPr/>
            </a:pPr>
            <a:r>
              <a:rPr lang="en-US" dirty="0" smtClean="0"/>
              <a:t>Between  7 -9%</a:t>
            </a:r>
          </a:p>
          <a:p>
            <a:pPr marL="823913" lvl="1" indent="-457200" eaLnBrk="1" hangingPunct="1">
              <a:buFont typeface="+mj-lt"/>
              <a:buAutoNum type="alphaLcPeriod"/>
              <a:defRPr/>
            </a:pPr>
            <a:r>
              <a:rPr lang="en-US" dirty="0" smtClean="0"/>
              <a:t>Between 9%- 11%</a:t>
            </a:r>
          </a:p>
          <a:p>
            <a:pPr marL="823913" lvl="1" indent="-457200" eaLnBrk="1" hangingPunct="1">
              <a:buFont typeface="+mj-lt"/>
              <a:buAutoNum type="alphaLcPeriod"/>
              <a:defRPr/>
            </a:pPr>
            <a:r>
              <a:rPr lang="en-US" dirty="0" smtClean="0"/>
              <a:t>More than  11%</a:t>
            </a:r>
            <a:endParaRPr lang="en-US" dirty="0"/>
          </a:p>
        </p:txBody>
      </p:sp>
      <p:sp>
        <p:nvSpPr>
          <p:cNvPr id="1054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p:nvPr>
        </p:nvSpPr>
        <p:spPr>
          <a:xfrm>
            <a:off x="381000" y="228600"/>
            <a:ext cx="8153400" cy="990600"/>
          </a:xfrm>
        </p:spPr>
        <p:txBody>
          <a:bodyPr/>
          <a:lstStyle/>
          <a:p>
            <a:pPr eaLnBrk="1" hangingPunct="1"/>
            <a:r>
              <a:rPr lang="en-US" altLang="en-US">
                <a:ea typeface="ＭＳ Ｐゴシック" charset="-128"/>
              </a:rPr>
              <a:t>ERP: A Historical Snapshot</a:t>
            </a:r>
          </a:p>
        </p:txBody>
      </p:sp>
      <p:sp>
        <p:nvSpPr>
          <p:cNvPr id="107522" name="Rectangle 3"/>
          <p:cNvSpPr>
            <a:spLocks noGrp="1" noChangeArrowheads="1"/>
          </p:cNvSpPr>
          <p:nvPr>
            <p:ph sz="quarter" idx="1"/>
          </p:nvPr>
        </p:nvSpPr>
        <p:spPr>
          <a:xfrm>
            <a:off x="612775" y="1600200"/>
            <a:ext cx="8153400" cy="4495800"/>
          </a:xfrm>
        </p:spPr>
        <p:txBody>
          <a:bodyPr>
            <a:normAutofit lnSpcReduction="10000"/>
          </a:bodyPr>
          <a:lstStyle/>
          <a:p>
            <a:pPr marL="0" indent="0" eaLnBrk="1" hangingPunct="1">
              <a:lnSpc>
                <a:spcPct val="80000"/>
              </a:lnSpc>
              <a:buFont typeface="Wingdings" charset="2"/>
              <a:buNone/>
            </a:pPr>
            <a:endParaRPr lang="en-US" altLang="en-US" sz="2600">
              <a:ea typeface="ＭＳ Ｐゴシック" charset="-128"/>
            </a:endParaRPr>
          </a:p>
          <a:p>
            <a:pPr marL="0" indent="0" eaLnBrk="1" hangingPunct="1">
              <a:lnSpc>
                <a:spcPct val="80000"/>
              </a:lnSpc>
              <a:buFont typeface="Wingdings" charset="2"/>
              <a:buNone/>
            </a:pPr>
            <a:endParaRPr lang="en-US" altLang="en-US" sz="2600">
              <a:ea typeface="ＭＳ Ｐゴシック" charset="-128"/>
            </a:endParaRPr>
          </a:p>
          <a:p>
            <a:pPr marL="0" indent="0" eaLnBrk="1" hangingPunct="1">
              <a:lnSpc>
                <a:spcPct val="80000"/>
              </a:lnSpc>
              <a:buFont typeface="Wingdings" charset="2"/>
              <a:buNone/>
            </a:pPr>
            <a:endParaRPr lang="en-US" altLang="en-US" sz="2600">
              <a:ea typeface="ＭＳ Ｐゴシック" charset="-128"/>
            </a:endParaRPr>
          </a:p>
          <a:p>
            <a:pPr marL="0" indent="0" eaLnBrk="1" hangingPunct="1">
              <a:lnSpc>
                <a:spcPct val="80000"/>
              </a:lnSpc>
              <a:buFont typeface="Wingdings" charset="2"/>
              <a:buNone/>
            </a:pPr>
            <a:endParaRPr lang="en-US" altLang="en-US" sz="2600">
              <a:ea typeface="ＭＳ Ｐゴシック" charset="-128"/>
            </a:endParaRPr>
          </a:p>
          <a:p>
            <a:pPr marL="0" indent="0" eaLnBrk="1" hangingPunct="1">
              <a:lnSpc>
                <a:spcPct val="80000"/>
              </a:lnSpc>
            </a:pPr>
            <a:endParaRPr lang="en-US" altLang="en-US" sz="2600">
              <a:ea typeface="ＭＳ Ｐゴシック" charset="-128"/>
            </a:endParaRPr>
          </a:p>
          <a:p>
            <a:pPr marL="0" indent="0" eaLnBrk="1" hangingPunct="1">
              <a:lnSpc>
                <a:spcPct val="80000"/>
              </a:lnSpc>
            </a:pPr>
            <a:r>
              <a:rPr lang="en-US" altLang="en-US" sz="2600">
                <a:ea typeface="ＭＳ Ｐゴシック" charset="-128"/>
              </a:rPr>
              <a:t>If you are going to use a historical risk premium, make it</a:t>
            </a:r>
          </a:p>
          <a:p>
            <a:pPr lvl="1" eaLnBrk="1" hangingPunct="1">
              <a:lnSpc>
                <a:spcPct val="80000"/>
              </a:lnSpc>
            </a:pPr>
            <a:r>
              <a:rPr lang="en-US" altLang="en-US" sz="2200">
                <a:ea typeface="ＭＳ Ｐゴシック" charset="-128"/>
              </a:rPr>
              <a:t>Long term (because of the standard error)</a:t>
            </a:r>
          </a:p>
          <a:p>
            <a:pPr lvl="1" eaLnBrk="1" hangingPunct="1">
              <a:lnSpc>
                <a:spcPct val="80000"/>
              </a:lnSpc>
            </a:pPr>
            <a:r>
              <a:rPr lang="en-US" altLang="en-US" sz="2200">
                <a:ea typeface="ＭＳ Ｐゴシック" charset="-128"/>
              </a:rPr>
              <a:t>Consistent with your risk free rate</a:t>
            </a:r>
          </a:p>
          <a:p>
            <a:pPr lvl="1" eaLnBrk="1" hangingPunct="1">
              <a:lnSpc>
                <a:spcPct val="80000"/>
              </a:lnSpc>
            </a:pPr>
            <a:r>
              <a:rPr lang="en-US" altLang="en-US" sz="2200">
                <a:ea typeface="ＭＳ Ｐゴシック" charset="-128"/>
              </a:rPr>
              <a:t>A “compounded” average</a:t>
            </a:r>
          </a:p>
          <a:p>
            <a:pPr marL="0" indent="0" eaLnBrk="1" hangingPunct="1">
              <a:lnSpc>
                <a:spcPct val="80000"/>
              </a:lnSpc>
            </a:pPr>
            <a:r>
              <a:rPr lang="en-US" altLang="en-US" sz="2600">
                <a:ea typeface="ＭＳ Ｐゴシック" charset="-128"/>
              </a:rPr>
              <a:t>No matter which estimate you use, recognize that it is </a:t>
            </a:r>
            <a:r>
              <a:rPr lang="en-US" altLang="en-US" sz="2600" u="sng">
                <a:ea typeface="ＭＳ Ｐゴシック" charset="-128"/>
              </a:rPr>
              <a:t>backward looking</a:t>
            </a:r>
            <a:r>
              <a:rPr lang="en-US" altLang="en-US" sz="2600">
                <a:ea typeface="ＭＳ Ｐゴシック" charset="-128"/>
              </a:rPr>
              <a:t>, is </a:t>
            </a:r>
            <a:r>
              <a:rPr lang="en-US" altLang="en-US" sz="2600" u="sng">
                <a:ea typeface="ＭＳ Ｐゴシック" charset="-128"/>
              </a:rPr>
              <a:t>noisy</a:t>
            </a:r>
            <a:r>
              <a:rPr lang="en-US" altLang="en-US" sz="2600">
                <a:ea typeface="ＭＳ Ｐゴシック" charset="-128"/>
              </a:rPr>
              <a:t> and may reflect </a:t>
            </a:r>
            <a:r>
              <a:rPr lang="en-US" altLang="en-US" sz="2600" u="sng">
                <a:ea typeface="ＭＳ Ｐゴシック" charset="-128"/>
              </a:rPr>
              <a:t>selection bias.</a:t>
            </a:r>
            <a:r>
              <a:rPr lang="en-US" altLang="en-US" sz="2600">
                <a:ea typeface="ＭＳ Ｐゴシック" charset="-128"/>
              </a:rPr>
              <a:t>	</a:t>
            </a:r>
          </a:p>
        </p:txBody>
      </p:sp>
      <p:sp>
        <p:nvSpPr>
          <p:cNvPr id="107523" name="Text Box 6"/>
          <p:cNvSpPr txBox="1">
            <a:spLocks noChangeArrowheads="1"/>
          </p:cNvSpPr>
          <p:nvPr/>
        </p:nvSpPr>
        <p:spPr bwMode="auto">
          <a:xfrm>
            <a:off x="7315200" y="1905000"/>
            <a:ext cx="1524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spcBef>
                <a:spcPct val="50000"/>
              </a:spcBef>
            </a:pPr>
            <a:r>
              <a:rPr lang="en-US" altLang="en-US" sz="1600"/>
              <a:t>Historical premium for the US</a:t>
            </a:r>
            <a:endParaRPr lang="en-US" altLang="en-US"/>
          </a:p>
        </p:txBody>
      </p:sp>
      <p:pic>
        <p:nvPicPr>
          <p:cNvPr id="10752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676400"/>
            <a:ext cx="6210300"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612775" y="228600"/>
            <a:ext cx="8153400" cy="990600"/>
          </a:xfrm>
        </p:spPr>
        <p:txBody>
          <a:bodyPr/>
          <a:lstStyle/>
          <a:p>
            <a:r>
              <a:rPr lang="en-US" altLang="en-US">
                <a:ea typeface="ＭＳ Ｐゴシック" charset="-128"/>
              </a:rPr>
              <a:t>An Implied ERP</a:t>
            </a:r>
          </a:p>
        </p:txBody>
      </p:sp>
      <p:sp>
        <p:nvSpPr>
          <p:cNvPr id="10854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108547" name="Content Placeholder 2"/>
          <p:cNvPicPr>
            <a:picLocks noGrp="1" noChangeAspect="1"/>
          </p:cNvPicPr>
          <p:nvPr>
            <p:ph sz="quarter" idx="1"/>
          </p:nvPr>
        </p:nvPicPr>
        <p:blipFill>
          <a:blip r:embed="rId2">
            <a:extLst>
              <a:ext uri="{28A0092B-C50C-407E-A947-70E740481C1C}">
                <a14:useLocalDpi xmlns:a14="http://schemas.microsoft.com/office/drawing/2010/main" val="0"/>
              </a:ext>
            </a:extLst>
          </a:blip>
          <a:srcRect t="-1872" b="-1872"/>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Implied Premiums in the US: 1960-2015</a:t>
            </a:r>
          </a:p>
        </p:txBody>
      </p:sp>
      <p:sp>
        <p:nvSpPr>
          <p:cNvPr id="1095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109571"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15585" r="-15585"/>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bottom line on Equity Risk Premiums in November 2013</a:t>
            </a:r>
          </a:p>
        </p:txBody>
      </p:sp>
      <p:sp>
        <p:nvSpPr>
          <p:cNvPr id="11059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000" u="sng">
                <a:ea typeface="ＭＳ Ｐゴシック" charset="-128"/>
              </a:rPr>
              <a:t>Mature Markets</a:t>
            </a:r>
            <a:r>
              <a:rPr lang="en-US" altLang="en-US" sz="2000">
                <a:ea typeface="ＭＳ Ｐゴシック" charset="-128"/>
              </a:rPr>
              <a:t>: In November 2013, the number that we chose to use as the equity risk premium for all mature markets was 5.5%. This was set equal to the implied premium at that point in time and it was much higher than the historical risk premium of 4.20% prevailing then (1928-2012 period). </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u="sng">
              <a:ea typeface="ＭＳ Ｐゴシック" charset="-128"/>
            </a:endParaRPr>
          </a:p>
          <a:p>
            <a:pPr eaLnBrk="1" hangingPunct="1">
              <a:lnSpc>
                <a:spcPct val="80000"/>
              </a:lnSpc>
            </a:pPr>
            <a:endParaRPr lang="en-US" altLang="en-US" sz="2000" u="sng">
              <a:ea typeface="ＭＳ Ｐゴシック" charset="-128"/>
            </a:endParaRPr>
          </a:p>
          <a:p>
            <a:pPr eaLnBrk="1" hangingPunct="1">
              <a:lnSpc>
                <a:spcPct val="80000"/>
              </a:lnSpc>
            </a:pPr>
            <a:endParaRPr lang="en-US" altLang="en-US" sz="2000" u="sng">
              <a:ea typeface="ＭＳ Ｐゴシック" charset="-128"/>
            </a:endParaRPr>
          </a:p>
          <a:p>
            <a:pPr eaLnBrk="1" hangingPunct="1">
              <a:lnSpc>
                <a:spcPct val="80000"/>
              </a:lnSpc>
            </a:pPr>
            <a:r>
              <a:rPr lang="en-US" altLang="en-US" sz="2000" u="sng">
                <a:ea typeface="ＭＳ Ｐゴシック" charset="-128"/>
              </a:rPr>
              <a:t>For emerging markets</a:t>
            </a:r>
            <a:r>
              <a:rPr lang="en-US" altLang="en-US" sz="2000">
                <a:ea typeface="ＭＳ Ｐゴシック" charset="-128"/>
              </a:rPr>
              <a:t>, the historical data option is not useful, since most of these markets have too short a history to compute a risk premium. The implied premium can be computed, but some of the inputs (especially growth) are tough to get.</a:t>
            </a:r>
          </a:p>
        </p:txBody>
      </p:sp>
      <p:sp>
        <p:nvSpPr>
          <p:cNvPr id="1116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6" name="Table 5"/>
          <p:cNvGraphicFramePr>
            <a:graphicFrameLocks noGrp="1"/>
          </p:cNvGraphicFramePr>
          <p:nvPr/>
        </p:nvGraphicFramePr>
        <p:xfrm>
          <a:off x="1752600" y="2971800"/>
          <a:ext cx="6197600" cy="1625600"/>
        </p:xfrm>
        <a:graphic>
          <a:graphicData uri="http://schemas.openxmlformats.org/drawingml/2006/table">
            <a:tbl>
              <a:tblPr/>
              <a:tblGrid>
                <a:gridCol w="965200"/>
                <a:gridCol w="1231900"/>
                <a:gridCol w="1384300"/>
                <a:gridCol w="1231900"/>
                <a:gridCol w="1384300"/>
              </a:tblGrid>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Arithmetic 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Geometric 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Bills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Bonds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Bills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Bonds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1928-2012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7.65%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5.88%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5.74%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4.20%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2.20%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2.33%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1962-2012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5.93%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3.91%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4.60%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2.93%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2.38%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2002-2012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7.06%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3.08%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5.38%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1.71%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5.82%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8.11%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Country Risk: Look at a country</a:t>
            </a:r>
            <a:r>
              <a:rPr lang="ja-JP" altLang="en-US" sz="3200">
                <a:ea typeface="ＭＳ Ｐゴシック" charset="-128"/>
              </a:rPr>
              <a:t>’</a:t>
            </a:r>
            <a:r>
              <a:rPr lang="en-US" altLang="ja-JP" sz="3200">
                <a:ea typeface="ＭＳ Ｐゴシック" charset="-128"/>
              </a:rPr>
              <a:t>s bond rating and default spreads as a start</a:t>
            </a:r>
            <a:endParaRPr lang="en-US" altLang="en-US" sz="3200">
              <a:ea typeface="ＭＳ Ｐゴシック" charset="-128"/>
            </a:endParaRPr>
          </a:p>
        </p:txBody>
      </p:sp>
      <p:sp>
        <p:nvSpPr>
          <p:cNvPr id="3481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In this approach, the country equity risk premium is set equal to the default spread for the country, estimated in one of three ways. In November 2013, for Brazil, this would have yielded three numbers:</a:t>
            </a:r>
          </a:p>
          <a:p>
            <a:pPr lvl="1" eaLnBrk="1" hangingPunct="1">
              <a:lnSpc>
                <a:spcPct val="80000"/>
              </a:lnSpc>
            </a:pPr>
            <a:r>
              <a:rPr lang="en-US" altLang="ja-JP" sz="1900">
                <a:ea typeface="ＭＳ Ｐゴシック" charset="-128"/>
              </a:rPr>
              <a:t>The default spread on a dollar denominated bond issued by the country. (In November 2013, that spread was 5.25% for the Brazilian $ bond)</a:t>
            </a:r>
          </a:p>
          <a:p>
            <a:pPr lvl="1" eaLnBrk="1" hangingPunct="1">
              <a:lnSpc>
                <a:spcPct val="80000"/>
              </a:lnSpc>
            </a:pPr>
            <a:r>
              <a:rPr lang="en-US" altLang="ja-JP" sz="1900">
                <a:ea typeface="ＭＳ Ｐゴシック" charset="-128"/>
              </a:rPr>
              <a:t>The sovereign CDS spread for the country. In November 2013, the ten year CDS spread for Brazil was 2.59%.</a:t>
            </a:r>
          </a:p>
          <a:p>
            <a:pPr lvl="1" eaLnBrk="1" hangingPunct="1">
              <a:lnSpc>
                <a:spcPct val="80000"/>
              </a:lnSpc>
            </a:pPr>
            <a:r>
              <a:rPr lang="en-US" altLang="ja-JP" sz="1900">
                <a:ea typeface="ＭＳ Ｐゴシック" charset="-128"/>
              </a:rPr>
              <a:t>The default spread based on the local currency rating for the country. Brazil’s sovereign local currency rating is Baa3 and the default spread for a Baa3 rated sovereign was about 2.00% in November 2013. </a:t>
            </a:r>
          </a:p>
          <a:p>
            <a:pPr eaLnBrk="1" hangingPunct="1">
              <a:lnSpc>
                <a:spcPct val="80000"/>
              </a:lnSpc>
            </a:pPr>
            <a:r>
              <a:rPr lang="en-US" altLang="en-US" sz="2200">
                <a:ea typeface="ＭＳ Ｐゴシック" charset="-128"/>
              </a:rPr>
              <a:t>Many analysts add this default spread to the US risk premium to come up with a risk premium for a country. This would yield a risk premium of 7.50% for Brazil, if we use 5.50% as the US risk premium (in November 2013) and the default spread based on the rating.</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Beyond the default spread</a:t>
            </a:r>
          </a:p>
        </p:txBody>
      </p:sp>
      <p:sp>
        <p:nvSpPr>
          <p:cNvPr id="3686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Country ratings measure default risk. While default risk premiums and equity risk premiums are highly correlated, one would expect equity spreads to be higher than debt spreads. </a:t>
            </a:r>
          </a:p>
          <a:p>
            <a:pPr eaLnBrk="1" hangingPunct="1">
              <a:lnSpc>
                <a:spcPct val="80000"/>
              </a:lnSpc>
            </a:pPr>
            <a:r>
              <a:rPr lang="en-US" altLang="en-US" sz="2200">
                <a:ea typeface="ＭＳ Ｐゴシック" charset="-128"/>
              </a:rPr>
              <a:t>Another is to multiply the bond default spread by the relative volatility of stock and bond prices in that market.  Using this approach for Brazil in November 2013, you would get:</a:t>
            </a:r>
          </a:p>
          <a:p>
            <a:pPr lvl="1" eaLnBrk="1" hangingPunct="1">
              <a:lnSpc>
                <a:spcPct val="80000"/>
              </a:lnSpc>
            </a:pPr>
            <a:r>
              <a:rPr lang="en-US" altLang="en-US" sz="1900">
                <a:ea typeface="ＭＳ Ｐゴシック" charset="-128"/>
              </a:rPr>
              <a:t>Country Equity risk premium = Default spread on country bond* </a:t>
            </a:r>
            <a:r>
              <a:rPr lang="en-US" altLang="en-US" sz="1900" baseline="-25000">
                <a:ea typeface="ＭＳ Ｐゴシック" charset="-128"/>
              </a:rPr>
              <a:t>Country Equity</a:t>
            </a:r>
            <a:r>
              <a:rPr lang="en-US" altLang="en-US" sz="1900">
                <a:ea typeface="ＭＳ Ｐゴシック" charset="-128"/>
              </a:rPr>
              <a:t> / </a:t>
            </a:r>
            <a:r>
              <a:rPr lang="en-US" altLang="en-US" sz="1900" baseline="-25000">
                <a:ea typeface="ＭＳ Ｐゴシック" charset="-128"/>
              </a:rPr>
              <a:t>Country Bond</a:t>
            </a:r>
          </a:p>
          <a:p>
            <a:pPr lvl="2" eaLnBrk="1" hangingPunct="1">
              <a:lnSpc>
                <a:spcPct val="80000"/>
              </a:lnSpc>
            </a:pPr>
            <a:r>
              <a:rPr lang="en-US" altLang="en-US" sz="1900">
                <a:ea typeface="ＭＳ Ｐゴシック" charset="-128"/>
              </a:rPr>
              <a:t>Standard Deviation in Bovespa (Equity) = 21%</a:t>
            </a:r>
          </a:p>
          <a:p>
            <a:pPr lvl="2" eaLnBrk="1" hangingPunct="1">
              <a:lnSpc>
                <a:spcPct val="80000"/>
              </a:lnSpc>
            </a:pPr>
            <a:r>
              <a:rPr lang="en-US" altLang="en-US" sz="1900">
                <a:ea typeface="ＭＳ Ｐゴシック" charset="-128"/>
              </a:rPr>
              <a:t>Standard Deviation in Brazil government bond = 14%</a:t>
            </a:r>
          </a:p>
          <a:p>
            <a:pPr lvl="2" eaLnBrk="1" hangingPunct="1">
              <a:lnSpc>
                <a:spcPct val="80000"/>
              </a:lnSpc>
            </a:pPr>
            <a:r>
              <a:rPr lang="en-US" altLang="en-US" sz="1900">
                <a:ea typeface="ＭＳ Ｐゴシック" charset="-128"/>
              </a:rPr>
              <a:t>Default spread on Brazilian $ bond = 2.00%</a:t>
            </a:r>
          </a:p>
          <a:p>
            <a:pPr lvl="1" eaLnBrk="1" hangingPunct="1">
              <a:lnSpc>
                <a:spcPct val="80000"/>
              </a:lnSpc>
            </a:pPr>
            <a:r>
              <a:rPr lang="en-US" altLang="en-US" sz="1900">
                <a:ea typeface="ＭＳ Ｐゴシック" charset="-128"/>
              </a:rPr>
              <a:t>Brazil Country Risk Premium = 2.00% (21%/14%) =  3.00%</a:t>
            </a:r>
          </a:p>
          <a:p>
            <a:pPr lvl="1" eaLnBrk="1" hangingPunct="1">
              <a:lnSpc>
                <a:spcPct val="80000"/>
              </a:lnSpc>
            </a:pPr>
            <a:r>
              <a:rPr lang="en-US" altLang="en-US" sz="1900">
                <a:ea typeface="ＭＳ Ｐゴシック" charset="-128"/>
              </a:rPr>
              <a:t>Brazil Total ERP = Mature Market Premium + CRP = 5.5% + 3.00% = 8.50%</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1"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2" name="TextBox 19"/>
          <p:cNvSpPr txBox="1">
            <a:spLocks noChangeArrowheads="1"/>
          </p:cNvSpPr>
          <p:nvPr/>
        </p:nvSpPr>
        <p:spPr bwMode="auto">
          <a:xfrm>
            <a:off x="7097713" y="6211888"/>
            <a:ext cx="2046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200" i="1"/>
              <a:t>Black #: Total ERP</a:t>
            </a:r>
          </a:p>
          <a:p>
            <a:pPr eaLnBrk="1" hangingPunct="1"/>
            <a:r>
              <a:rPr lang="en-US" altLang="en-US" sz="1200" i="1"/>
              <a:t>Red #: Country risk premium</a:t>
            </a:r>
          </a:p>
          <a:p>
            <a:pPr eaLnBrk="1" hangingPunct="1"/>
            <a:r>
              <a:rPr lang="en-US" altLang="en-US" sz="1200" i="1"/>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ea typeface="ＭＳ Ｐゴシック" charset="0"/>
                <a:cs typeface="ＭＳ Ｐゴシック" charset="0"/>
              </a:rPr>
              <a:t>ERP : Nov 2013</a:t>
            </a:r>
          </a:p>
        </p:txBody>
      </p:sp>
      <p:graphicFrame>
        <p:nvGraphicFramePr>
          <p:cNvPr id="15" name="Table 14"/>
          <p:cNvGraphicFramePr>
            <a:graphicFrameLocks noGrp="1"/>
          </p:cNvGraphicFramePr>
          <p:nvPr/>
        </p:nvGraphicFramePr>
        <p:xfrm>
          <a:off x="152400" y="2362200"/>
          <a:ext cx="2336800" cy="571500"/>
        </p:xfrm>
        <a:graphic>
          <a:graphicData uri="http://schemas.openxmlformats.org/drawingml/2006/table">
            <a:tbl>
              <a:tblPr/>
              <a:tblGrid>
                <a:gridCol w="1358900"/>
                <a:gridCol w="495300"/>
                <a:gridCol w="482600"/>
              </a:tblGrid>
              <a:tr h="190500">
                <a:tc>
                  <a:txBody>
                    <a:bodyPr/>
                    <a:lstStyle/>
                    <a:p>
                      <a:pPr algn="l" fontAlgn="b"/>
                      <a:r>
                        <a:rPr lang="en-US" sz="1000" b="0" i="0" u="none" strike="noStrike">
                          <a:solidFill>
                            <a:srgbClr val="000000"/>
                          </a:solidFill>
                          <a:effectLst/>
                          <a:latin typeface="Times"/>
                        </a:rPr>
                        <a:t>Canada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Times"/>
                        </a:rPr>
                        <a:t>5.50</a:t>
                      </a:r>
                      <a:r>
                        <a:rPr lang="en-US" sz="1000" b="0"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dirty="0">
                          <a:solidFill>
                            <a:srgbClr val="000000"/>
                          </a:solidFill>
                          <a:effectLst/>
                          <a:latin typeface="Times"/>
                        </a:rPr>
                        <a:t>United States of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Times"/>
                        </a:rPr>
                        <a:t>5.50</a:t>
                      </a:r>
                      <a:r>
                        <a:rPr lang="en-US" sz="1000" b="0"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a:solidFill>
                            <a:srgbClr val="000000"/>
                          </a:solidFill>
                          <a:effectLst/>
                          <a:latin typeface="Times"/>
                        </a:rPr>
                        <a:t>North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Times"/>
                        </a:rPr>
                        <a:t>5.50</a:t>
                      </a:r>
                      <a:r>
                        <a:rPr lang="en-US" sz="1000" b="1"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17782"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Table 3"/>
          <p:cNvGraphicFramePr>
            <a:graphicFrameLocks noGrp="1"/>
          </p:cNvGraphicFramePr>
          <p:nvPr/>
        </p:nvGraphicFramePr>
        <p:xfrm>
          <a:off x="2514600" y="2520950"/>
          <a:ext cx="2019300" cy="4303706"/>
        </p:xfrm>
        <a:graphic>
          <a:graphicData uri="http://schemas.openxmlformats.org/drawingml/2006/table">
            <a:tbl>
              <a:tblPr/>
              <a:tblGrid>
                <a:gridCol w="914400"/>
                <a:gridCol w="558800"/>
                <a:gridCol w="546100"/>
              </a:tblGrid>
              <a:tr h="195623">
                <a:tc>
                  <a:txBody>
                    <a:bodyPr/>
                    <a:lstStyle/>
                    <a:p>
                      <a:pPr algn="l" fontAlgn="b"/>
                      <a:r>
                        <a:rPr lang="en-US" sz="1200" b="1" i="1" u="none" strike="noStrike">
                          <a:solidFill>
                            <a:srgbClr val="000000"/>
                          </a:solidFill>
                          <a:effectLst/>
                          <a:latin typeface="Calibri"/>
                        </a:rPr>
                        <a:t>Country</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1" u="none" strike="noStrike">
                          <a:solidFill>
                            <a:srgbClr val="000000"/>
                          </a:solidFill>
                          <a:effectLst/>
                          <a:latin typeface="Calibri"/>
                        </a:rPr>
                        <a:t>TRP</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1" u="none" strike="noStrike">
                          <a:solidFill>
                            <a:srgbClr val="FF0000"/>
                          </a:solidFill>
                          <a:effectLst/>
                          <a:latin typeface="Calibri"/>
                        </a:rPr>
                        <a:t>CRP</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dirty="0">
                          <a:solidFill>
                            <a:srgbClr val="000000"/>
                          </a:solidFill>
                          <a:effectLst/>
                          <a:latin typeface="Calibri"/>
                        </a:rPr>
                        <a:t>Angola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Benin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Botswana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7.15%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1.65%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Burkina Faso</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Cameroon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Cape Verde</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Egypt</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Gabon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Ghana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Kenya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Morocco</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Mozambique</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Namibia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Nigeria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Rwanda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Senegal</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South Africa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Tunisia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10.23%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4.73%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Uganda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Zambia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1" i="0" u="none" strike="noStrike">
                          <a:solidFill>
                            <a:srgbClr val="000000"/>
                          </a:solidFill>
                          <a:effectLst/>
                          <a:latin typeface="Calibri"/>
                        </a:rPr>
                        <a:t>Africa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11.22%</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5.82%</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nvGraphicFramePr>
        <p:xfrm>
          <a:off x="7086600" y="228600"/>
          <a:ext cx="1892300" cy="4302276"/>
        </p:xfrm>
        <a:graphic>
          <a:graphicData uri="http://schemas.openxmlformats.org/drawingml/2006/table">
            <a:tbl>
              <a:tblPr/>
              <a:tblGrid>
                <a:gridCol w="800100"/>
                <a:gridCol w="546100"/>
                <a:gridCol w="546100"/>
              </a:tblGrid>
              <a:tr h="195551">
                <a:tc>
                  <a:txBody>
                    <a:bodyPr/>
                    <a:lstStyle/>
                    <a:p>
                      <a:pPr algn="l" fontAlgn="b"/>
                      <a:r>
                        <a:rPr lang="en-US" sz="1200" b="0" i="0" u="none" strike="noStrike">
                          <a:solidFill>
                            <a:srgbClr val="000000"/>
                          </a:solidFill>
                          <a:effectLst/>
                          <a:latin typeface="Calibri"/>
                        </a:rPr>
                        <a:t>Bangladesh</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678"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Cambodia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China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6.94%</a:t>
                      </a:r>
                      <a:endParaRPr lang="en-US" sz="1200" b="0" i="0" u="none" strike="noStrike" dirty="0">
                        <a:solidFill>
                          <a:srgbClr val="00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FF0000"/>
                          </a:solidFill>
                          <a:effectLst/>
                          <a:latin typeface="Calibri"/>
                        </a:rPr>
                        <a:t>1.44%</a:t>
                      </a:r>
                      <a:endParaRPr lang="en-US" sz="1200" b="0" i="0" u="none" strike="noStrike" dirty="0">
                        <a:solidFill>
                          <a:srgbClr val="FF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Fiji</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Hong Kong</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India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9.10%</a:t>
                      </a:r>
                      <a:endParaRPr lang="en-US" sz="1200" b="0" i="0" u="none" strike="noStrike" dirty="0">
                        <a:solidFill>
                          <a:srgbClr val="00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FF0000"/>
                          </a:solidFill>
                          <a:effectLst/>
                          <a:latin typeface="Calibri"/>
                        </a:rPr>
                        <a:t>3.60%</a:t>
                      </a:r>
                      <a:endParaRPr lang="en-US" sz="1200" b="0" i="0" u="none" strike="noStrike" dirty="0">
                        <a:solidFill>
                          <a:srgbClr val="FF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Indonesia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Japan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Korea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Macao</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Malaysia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Mauritius</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Mongolia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Pakistan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Papua NG</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Philippines</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Singapore</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Sri Lanka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Taiwan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Thailand</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Vietnam</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1" i="0" u="none" strike="noStrike">
                          <a:solidFill>
                            <a:srgbClr val="000000"/>
                          </a:solidFill>
                          <a:effectLst/>
                          <a:latin typeface="Calibri"/>
                        </a:rPr>
                        <a:t>Asia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7.27%</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1.77%</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8" name="Table 7"/>
          <p:cNvGraphicFramePr>
            <a:graphicFrameLocks noGrp="1"/>
          </p:cNvGraphicFramePr>
          <p:nvPr/>
        </p:nvGraphicFramePr>
        <p:xfrm>
          <a:off x="228600" y="2946400"/>
          <a:ext cx="2057400" cy="3911600"/>
        </p:xfrm>
        <a:graphic>
          <a:graphicData uri="http://schemas.openxmlformats.org/drawingml/2006/table">
            <a:tbl>
              <a:tblPr/>
              <a:tblGrid>
                <a:gridCol w="965200"/>
                <a:gridCol w="546100"/>
                <a:gridCol w="546100"/>
              </a:tblGrid>
              <a:tr h="190500">
                <a:tc>
                  <a:txBody>
                    <a:bodyPr/>
                    <a:lstStyle/>
                    <a:p>
                      <a:pPr algn="l" fontAlgn="b"/>
                      <a:r>
                        <a:rPr lang="en-US" sz="1200" b="0" i="0" u="none" strike="noStrike">
                          <a:solidFill>
                            <a:srgbClr val="000000"/>
                          </a:solidFill>
                          <a:effectLst/>
                          <a:latin typeface="Calibri"/>
                        </a:rPr>
                        <a:t>Argentina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Belize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Bolivia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Brazil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Chile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Colombia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Costa 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Ecuador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El Salvador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Guatemala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Honduras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Mexico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Nicaragua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Panama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Paraguay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Peru</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Suriname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Uruguay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Venezuela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1" i="0" u="none" strike="noStrike">
                          <a:solidFill>
                            <a:srgbClr val="000000"/>
                          </a:solidFill>
                          <a:effectLst/>
                          <a:latin typeface="Calibri"/>
                        </a:rPr>
                        <a:t>Latin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9.44%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3.94%</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9" name="Table 8"/>
          <p:cNvGraphicFramePr>
            <a:graphicFrameLocks noGrp="1"/>
          </p:cNvGraphicFramePr>
          <p:nvPr/>
        </p:nvGraphicFramePr>
        <p:xfrm>
          <a:off x="4800600" y="33338"/>
          <a:ext cx="2185988" cy="4525950"/>
        </p:xfrm>
        <a:graphic>
          <a:graphicData uri="http://schemas.openxmlformats.org/drawingml/2006/table">
            <a:tbl>
              <a:tblPr/>
              <a:tblGrid>
                <a:gridCol w="1175262"/>
                <a:gridCol w="505363"/>
                <a:gridCol w="505363"/>
              </a:tblGrid>
              <a:tr h="181038">
                <a:tc>
                  <a:txBody>
                    <a:bodyPr/>
                    <a:lstStyle/>
                    <a:p>
                      <a:pPr algn="l" fontAlgn="b"/>
                      <a:r>
                        <a:rPr lang="en-US" sz="1100" b="0" i="0" u="none" strike="noStrike">
                          <a:solidFill>
                            <a:srgbClr val="000000"/>
                          </a:solidFill>
                          <a:effectLst/>
                          <a:latin typeface="Calibri"/>
                        </a:rPr>
                        <a:t>Albania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12.25%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6.75%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Armenia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10.23%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4.73%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Azerbaijan</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8.88%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3.38%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Belarus</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Bosnia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Bulgaria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Croatia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Czech Republic</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6.93%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1.43%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Estonia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6.93%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1.43%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Georgia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Hungary</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Kazakhstan</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Latvia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Lithuania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8.05%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2.55%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Macedonia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Moldova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Montenegro</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Poland</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7.15%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1.65%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Romania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8.88%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3.38%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Russia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8.05%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2.55%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Serbia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Slovakia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7.15%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1.65%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Slovenia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Ukraine</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1" i="0" u="none" strike="noStrike">
                          <a:solidFill>
                            <a:srgbClr val="000000"/>
                          </a:solidFill>
                          <a:effectLst/>
                          <a:latin typeface="Calibri"/>
                        </a:rPr>
                        <a:t>E. Europe &amp; Russia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alibri"/>
                        </a:rPr>
                        <a:t>8.60%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a:solidFill>
                            <a:srgbClr val="FF0000"/>
                          </a:solidFill>
                          <a:effectLst/>
                          <a:latin typeface="Calibri"/>
                        </a:rPr>
                        <a:t>3.10%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0" name="Table 9"/>
          <p:cNvGraphicFramePr>
            <a:graphicFrameLocks noGrp="1"/>
          </p:cNvGraphicFramePr>
          <p:nvPr/>
        </p:nvGraphicFramePr>
        <p:xfrm>
          <a:off x="4648200" y="4648200"/>
          <a:ext cx="2438400" cy="1955800"/>
        </p:xfrm>
        <a:graphic>
          <a:graphicData uri="http://schemas.openxmlformats.org/drawingml/2006/table">
            <a:tbl>
              <a:tblPr/>
              <a:tblGrid>
                <a:gridCol w="1422400"/>
                <a:gridCol w="546100"/>
                <a:gridCol w="469900"/>
              </a:tblGrid>
              <a:tr h="190500">
                <a:tc>
                  <a:txBody>
                    <a:bodyPr/>
                    <a:lstStyle/>
                    <a:p>
                      <a:pPr algn="l" fontAlgn="b"/>
                      <a:r>
                        <a:rPr lang="en-US" sz="1200" b="0" i="0" u="none" strike="noStrike">
                          <a:solidFill>
                            <a:srgbClr val="000000"/>
                          </a:solidFill>
                          <a:effectLst/>
                          <a:latin typeface="Calibri"/>
                        </a:rPr>
                        <a:t>Bahrain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Israel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Jordan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Kuwait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Lebanon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Oman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Qatar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Saudi Arabia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United Arab Emirates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1" i="0" u="none" strike="noStrike">
                          <a:solidFill>
                            <a:srgbClr val="000000"/>
                          </a:solidFill>
                          <a:effectLst/>
                          <a:latin typeface="Calibri"/>
                        </a:rPr>
                        <a:t>Middle East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6.88%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3" name="Table 12"/>
          <p:cNvGraphicFramePr>
            <a:graphicFrameLocks noGrp="1"/>
          </p:cNvGraphicFramePr>
          <p:nvPr/>
        </p:nvGraphicFramePr>
        <p:xfrm>
          <a:off x="838200" y="0"/>
          <a:ext cx="4000500" cy="2346504"/>
        </p:xfrm>
        <a:graphic>
          <a:graphicData uri="http://schemas.openxmlformats.org/drawingml/2006/table">
            <a:tbl>
              <a:tblPr/>
              <a:tblGrid>
                <a:gridCol w="774700"/>
                <a:gridCol w="546100"/>
                <a:gridCol w="546100"/>
                <a:gridCol w="1117600"/>
                <a:gridCol w="546100"/>
                <a:gridCol w="469900"/>
              </a:tblGrid>
              <a:tr h="195527">
                <a:tc>
                  <a:txBody>
                    <a:bodyPr/>
                    <a:lstStyle/>
                    <a:p>
                      <a:pPr algn="l" fontAlgn="b"/>
                      <a:r>
                        <a:rPr lang="en-US" sz="1200" b="0" i="0" u="none" strike="noStrike">
                          <a:solidFill>
                            <a:srgbClr val="000000"/>
                          </a:solidFill>
                          <a:effectLst/>
                          <a:latin typeface="Calibri"/>
                        </a:rPr>
                        <a:t>Andorra</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Liechtenstein</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Austria</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Luxembourg</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Belgium</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Malta</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Cyprus</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22.00%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16.50%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Netherlands</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Denmark</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Norway</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Finland</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Portugal</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France</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Spain</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Germany</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Sweden</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Greece</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Switzerland</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Iceland</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Turkey</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Ireland</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United Kingdom</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Italy</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Calibri"/>
                        </a:rPr>
                        <a:t>Western Europe</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6.72%</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1.22%</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6" name="Table 15"/>
          <p:cNvGraphicFramePr>
            <a:graphicFrameLocks noGrp="1"/>
          </p:cNvGraphicFramePr>
          <p:nvPr/>
        </p:nvGraphicFramePr>
        <p:xfrm>
          <a:off x="7112000" y="4800600"/>
          <a:ext cx="2032000" cy="782640"/>
        </p:xfrm>
        <a:graphic>
          <a:graphicData uri="http://schemas.openxmlformats.org/drawingml/2006/table">
            <a:tbl>
              <a:tblPr/>
              <a:tblGrid>
                <a:gridCol w="1016000"/>
                <a:gridCol w="546100"/>
                <a:gridCol w="469900"/>
              </a:tblGrid>
              <a:tr h="195660">
                <a:tc>
                  <a:txBody>
                    <a:bodyPr/>
                    <a:lstStyle/>
                    <a:p>
                      <a:pPr algn="l" fontAlgn="b"/>
                      <a:r>
                        <a:rPr lang="en-US" sz="1200" b="0" i="0" u="none" strike="noStrike">
                          <a:solidFill>
                            <a:srgbClr val="000000"/>
                          </a:solidFill>
                          <a:effectLst/>
                          <a:latin typeface="Calibri"/>
                        </a:rPr>
                        <a:t>Australia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Cook Islands</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12.25%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New Zealand</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1" i="0" u="none" strike="noStrike">
                          <a:solidFill>
                            <a:srgbClr val="000000"/>
                          </a:solidFill>
                          <a:effectLst/>
                          <a:latin typeface="Calibri"/>
                        </a:rPr>
                        <a:t>Australia &amp; NZ</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smtClean="0">
                          <a:solidFill>
                            <a:srgbClr val="000000"/>
                          </a:solidFill>
                          <a:effectLst/>
                          <a:latin typeface="Calibri"/>
                        </a:rPr>
                        <a:t>5.50</a:t>
                      </a:r>
                      <a:r>
                        <a:rPr lang="en-US" sz="1200" b="1" i="0" u="none" strike="noStrike" dirty="0">
                          <a:solidFill>
                            <a:srgbClr val="000000"/>
                          </a:solidFill>
                          <a:effectLst/>
                          <a:latin typeface="Calibri"/>
                        </a:rPr>
                        <a:t>%</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le 1"/>
          <p:cNvSpPr>
            <a:spLocks noGrp="1"/>
          </p:cNvSpPr>
          <p:nvPr>
            <p:ph type="title"/>
          </p:nvPr>
        </p:nvSpPr>
        <p:spPr>
          <a:xfrm>
            <a:off x="838200" y="304800"/>
            <a:ext cx="8153400" cy="990600"/>
          </a:xfrm>
        </p:spPr>
        <p:txBody>
          <a:bodyPr/>
          <a:lstStyle/>
          <a:p>
            <a:pPr eaLnBrk="1" hangingPunct="1"/>
            <a:r>
              <a:rPr lang="en-US" altLang="en-US">
                <a:ea typeface="ＭＳ Ｐゴシック" charset="-128"/>
              </a:rPr>
              <a:t>Estimating ERP for Disney: November 2013</a:t>
            </a:r>
          </a:p>
        </p:txBody>
      </p:sp>
      <p:sp>
        <p:nvSpPr>
          <p:cNvPr id="119810"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Incorporation: The conventional practice on equity risk premiums is to estimate an ERP based upon where a company is incorporated. Thus, the cost of equity for Disney would be computed based on the US equity risk premium, because it is a US company, and the Brazilian ERP would be used for Vale, because it is a Brazilian company.</a:t>
            </a:r>
          </a:p>
          <a:p>
            <a:pPr eaLnBrk="1" hangingPunct="1"/>
            <a:r>
              <a:rPr lang="en-US" altLang="en-US" sz="2000">
                <a:ea typeface="ＭＳ Ｐゴシック" charset="-128"/>
              </a:rPr>
              <a:t>Operations: The more sensible practice on equity risk premium is to estimate an ERP based upon where a company operates. For Disney in 2013:</a:t>
            </a:r>
          </a:p>
        </p:txBody>
      </p:sp>
      <p:sp>
        <p:nvSpPr>
          <p:cNvPr id="1198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 name="Table 2"/>
          <p:cNvGraphicFramePr>
            <a:graphicFrameLocks noGrp="1"/>
          </p:cNvGraphicFramePr>
          <p:nvPr/>
        </p:nvGraphicFramePr>
        <p:xfrm>
          <a:off x="2133600" y="4267200"/>
          <a:ext cx="4889500" cy="1786213"/>
        </p:xfrm>
        <a:graphic>
          <a:graphicData uri="http://schemas.openxmlformats.org/drawingml/2006/table">
            <a:tbl>
              <a:tblPr/>
              <a:tblGrid>
                <a:gridCol w="1587500"/>
                <a:gridCol w="2222500"/>
                <a:gridCol w="1079500"/>
              </a:tblGrid>
              <a:tr h="5000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Region/ Country</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Proportion of Disney’s Revenues</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ERP</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US&amp; Canada</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82.01%</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5.50%</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Europe</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11.64%</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6.72%</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Asia-Pacific</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6.02%</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7.27%</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Latin America</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0.33%</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9.44%</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Disney</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100.00%</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5.76%</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Title 1"/>
          <p:cNvSpPr>
            <a:spLocks noGrp="1"/>
          </p:cNvSpPr>
          <p:nvPr>
            <p:ph type="title"/>
          </p:nvPr>
        </p:nvSpPr>
        <p:spPr>
          <a:xfrm>
            <a:off x="612775" y="228600"/>
            <a:ext cx="8153400" cy="990600"/>
          </a:xfrm>
        </p:spPr>
        <p:txBody>
          <a:bodyPr/>
          <a:lstStyle/>
          <a:p>
            <a:r>
              <a:rPr lang="en-US" altLang="en-US">
                <a:ea typeface="ＭＳ Ｐゴシック" charset="-128"/>
              </a:rPr>
              <a:t>ERP for the Rest: November 2013</a:t>
            </a:r>
          </a:p>
        </p:txBody>
      </p:sp>
      <p:sp>
        <p:nvSpPr>
          <p:cNvPr id="12185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7" name="Content Placeholder 6"/>
          <p:cNvGraphicFramePr>
            <a:graphicFrameLocks noGrp="1"/>
          </p:cNvGraphicFramePr>
          <p:nvPr>
            <p:ph sz="quarter" idx="1"/>
          </p:nvPr>
        </p:nvGraphicFramePr>
        <p:xfrm>
          <a:off x="2667000" y="1600200"/>
          <a:ext cx="3598863" cy="4613287"/>
        </p:xfrm>
        <a:graphic>
          <a:graphicData uri="http://schemas.openxmlformats.org/drawingml/2006/table">
            <a:tbl>
              <a:tblPr/>
              <a:tblGrid>
                <a:gridCol w="1176214"/>
                <a:gridCol w="1176214"/>
                <a:gridCol w="675884"/>
                <a:gridCol w="570551"/>
              </a:tblGrid>
              <a:tr h="177313">
                <a:tc>
                  <a:txBody>
                    <a:bodyPr/>
                    <a:lstStyle/>
                    <a:p>
                      <a:pPr algn="ctr" fontAlgn="ctr"/>
                      <a:r>
                        <a:rPr lang="en-US" sz="1100" b="0" i="1" u="none" strike="noStrike">
                          <a:solidFill>
                            <a:srgbClr val="000000"/>
                          </a:solidFill>
                          <a:effectLst/>
                          <a:latin typeface="Times"/>
                        </a:rPr>
                        <a:t>Company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Region/ Country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Weight</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ERP</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a:txBody>
                    <a:bodyPr/>
                    <a:lstStyle/>
                    <a:p>
                      <a:pPr algn="l" fontAlgn="ctr"/>
                      <a:r>
                        <a:rPr lang="en-US" sz="1100" b="0" i="0" u="none" strike="noStrike">
                          <a:solidFill>
                            <a:srgbClr val="000000"/>
                          </a:solidFill>
                          <a:effectLst/>
                          <a:latin typeface="Times"/>
                        </a:rPr>
                        <a:t>Bookscape</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United States</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177313">
                <a:tc rowSpan="9">
                  <a:txBody>
                    <a:bodyPr/>
                    <a:lstStyle/>
                    <a:p>
                      <a:pPr algn="l" fontAlgn="ctr"/>
                      <a:r>
                        <a:rPr lang="en-US" sz="1100" b="0" i="0" u="none" strike="noStrike">
                          <a:solidFill>
                            <a:srgbClr val="000000"/>
                          </a:solidFill>
                          <a:effectLst/>
                          <a:latin typeface="Times"/>
                        </a:rPr>
                        <a:t>Vale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US &amp; Canada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Brazil</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16.90%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4952">
                <a:tc vMerge="1">
                  <a:txBody>
                    <a:bodyPr/>
                    <a:lstStyle/>
                    <a:p>
                      <a:endParaRPr lang="en-US"/>
                    </a:p>
                  </a:txBody>
                  <a:tcPr/>
                </a:tc>
                <a:tc>
                  <a:txBody>
                    <a:bodyPr/>
                    <a:lstStyle/>
                    <a:p>
                      <a:pPr algn="l" fontAlgn="ctr"/>
                      <a:r>
                        <a:rPr lang="en-US" sz="1100" b="0" i="0" u="none" strike="noStrike">
                          <a:solidFill>
                            <a:srgbClr val="000000"/>
                          </a:solidFill>
                          <a:effectLst/>
                          <a:latin typeface="Times"/>
                        </a:rPr>
                        <a:t>Rest of Latin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10.09%</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China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37.00%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Japan</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10.30%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Asia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8.61%</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17.20%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6.72%</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World</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10.06%</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7.38%</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rowSpan="7">
                  <a:txBody>
                    <a:bodyPr/>
                    <a:lstStyle/>
                    <a:p>
                      <a:pPr algn="l" fontAlgn="ctr"/>
                      <a:r>
                        <a:rPr lang="en-US" sz="1100" b="0" i="0" u="none" strike="noStrike">
                          <a:solidFill>
                            <a:srgbClr val="000000"/>
                          </a:solidFill>
                          <a:effectLst/>
                          <a:latin typeface="Times"/>
                        </a:rPr>
                        <a:t>Tata Motors</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India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23.90%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9.10%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China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23.60%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UK</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11.90%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5.95%</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United States</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Mainland 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11.70%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6.85%</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World</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18.90%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6.98%</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7.19%</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a:txBody>
                    <a:bodyPr/>
                    <a:lstStyle/>
                    <a:p>
                      <a:pPr algn="l" fontAlgn="ctr"/>
                      <a:r>
                        <a:rPr lang="en-US" sz="1100" b="0" i="0" u="none" strike="noStrike">
                          <a:solidFill>
                            <a:srgbClr val="000000"/>
                          </a:solidFill>
                          <a:effectLst/>
                          <a:latin typeface="Times"/>
                        </a:rPr>
                        <a:t>Baidu</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China</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rowSpan="6">
                  <a:txBody>
                    <a:bodyPr/>
                    <a:lstStyle/>
                    <a:p>
                      <a:pPr algn="l" fontAlgn="ctr"/>
                      <a:r>
                        <a:rPr lang="en-US" sz="1100" b="0" i="0" u="none" strike="noStrike">
                          <a:solidFill>
                            <a:srgbClr val="000000"/>
                          </a:solidFill>
                          <a:effectLst/>
                          <a:latin typeface="Times"/>
                        </a:rPr>
                        <a:t>Deutsche Bank</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Germany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35.93%</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North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24.72%</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5.50%</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28.67%</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7.02%</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Asia-Pacific</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10.68%</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7.27%</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724">
                <a:tc vMerge="1">
                  <a:txBody>
                    <a:bodyPr/>
                    <a:lstStyle/>
                    <a:p>
                      <a:endParaRPr lang="en-US"/>
                    </a:p>
                  </a:txBody>
                  <a:tcPr/>
                </a:tc>
                <a:tc>
                  <a:txBody>
                    <a:bodyPr/>
                    <a:lstStyle/>
                    <a:p>
                      <a:pPr algn="l" fontAlgn="ctr"/>
                      <a:r>
                        <a:rPr lang="en-US" sz="1100" b="0" i="0" u="none" strike="noStrike">
                          <a:solidFill>
                            <a:srgbClr val="000000"/>
                          </a:solidFill>
                          <a:effectLst/>
                          <a:latin typeface="Times"/>
                        </a:rPr>
                        <a:t>South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9.44%</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3724">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100.00%</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6.12%</a:t>
                      </a:r>
                    </a:p>
                  </a:txBody>
                  <a:tcPr marL="9675" marR="9675" marT="967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21997" name="TextBox 1"/>
          <p:cNvSpPr txBox="1">
            <a:spLocks noChangeArrowheads="1"/>
          </p:cNvSpPr>
          <p:nvPr/>
        </p:nvSpPr>
        <p:spPr bwMode="auto">
          <a:xfrm>
            <a:off x="762000" y="2895600"/>
            <a:ext cx="1981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 November 2013, the mature market premium used was 5.5%</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Composite way of estimating ERP for countries</a:t>
            </a:r>
          </a:p>
        </p:txBody>
      </p:sp>
      <p:sp>
        <p:nvSpPr>
          <p:cNvPr id="99330" name="Content Placeholder 2"/>
          <p:cNvSpPr>
            <a:spLocks noGrp="1"/>
          </p:cNvSpPr>
          <p:nvPr>
            <p:ph sz="quarter" idx="1"/>
          </p:nvPr>
        </p:nvSpPr>
        <p:spPr>
          <a:xfrm>
            <a:off x="612775" y="1600200"/>
            <a:ext cx="8153400" cy="4495800"/>
          </a:xfrm>
        </p:spPr>
        <p:txBody>
          <a:bodyPr>
            <a:normAutofit fontScale="77500" lnSpcReduction="20000"/>
          </a:bodyPr>
          <a:lstStyle/>
          <a:p>
            <a:pPr marL="0" indent="0" eaLnBrk="1" hangingPunct="1">
              <a:buFont typeface="Wingdings" charset="0"/>
              <a:buNone/>
              <a:defRPr/>
            </a:pPr>
            <a:r>
              <a:rPr lang="en-US" dirty="0" smtClean="0"/>
              <a:t>Step 1: Estimate an equity risk premium for a mature market. If your preference is for a forward looking, updated number, you can estimate an implied equity risk premium for the US (assuming that you buy into the contention that it is a mature market)</a:t>
            </a:r>
          </a:p>
          <a:p>
            <a:pPr lvl="1" eaLnBrk="1" hangingPunct="1">
              <a:buFont typeface="Wingdings 2" charset="0"/>
              <a:buChar char=""/>
              <a:defRPr/>
            </a:pPr>
            <a:r>
              <a:rPr lang="en-US" dirty="0" smtClean="0"/>
              <a:t>My estimate: In January 2016, my estimate for the implied premium in the US was 5.25%. That will also be my estimate for a mature market ERP.</a:t>
            </a:r>
          </a:p>
          <a:p>
            <a:pPr marL="0" indent="0" eaLnBrk="1" hangingPunct="1">
              <a:buFont typeface="Wingdings" charset="0"/>
              <a:buNone/>
              <a:defRPr/>
            </a:pPr>
            <a:r>
              <a:rPr lang="en-US" dirty="0" smtClean="0"/>
              <a:t>Step 2: Come up with a generic and measurable definition of a mature market. </a:t>
            </a:r>
          </a:p>
          <a:p>
            <a:pPr lvl="1" eaLnBrk="1" hangingPunct="1">
              <a:buFont typeface="Wingdings 2" charset="0"/>
              <a:buChar char=""/>
              <a:defRPr/>
            </a:pPr>
            <a:r>
              <a:rPr lang="en-US" dirty="0" smtClean="0"/>
              <a:t>My estimate: Any AAA rated country is mature.</a:t>
            </a:r>
          </a:p>
          <a:p>
            <a:pPr marL="0" indent="0" eaLnBrk="1" hangingPunct="1">
              <a:buFont typeface="Wingdings" charset="0"/>
              <a:buNone/>
              <a:defRPr/>
            </a:pPr>
            <a:r>
              <a:rPr lang="en-US" dirty="0" smtClean="0"/>
              <a:t>Step 3: Estimate the additional risk premium that you will charge for markets that are not mature. You have two choices: </a:t>
            </a:r>
          </a:p>
          <a:p>
            <a:pPr lvl="1" eaLnBrk="1" hangingPunct="1">
              <a:buFont typeface="Wingdings 2" charset="0"/>
              <a:buChar char=""/>
              <a:defRPr/>
            </a:pPr>
            <a:r>
              <a:rPr lang="en-US" dirty="0" smtClean="0"/>
              <a:t>The default spread for the country, estimated based either on sovereign ratings or the CDS market.</a:t>
            </a:r>
          </a:p>
          <a:p>
            <a:pPr lvl="1" eaLnBrk="1" hangingPunct="1">
              <a:buFont typeface="Wingdings 2" charset="0"/>
              <a:buChar char=""/>
              <a:defRPr/>
            </a:pPr>
            <a:r>
              <a:rPr lang="en-US" dirty="0" smtClean="0"/>
              <a:t>A scaled up default spread, where you adjust the default spread upwards for the additional risk in equity markets.</a:t>
            </a:r>
          </a:p>
          <a:p>
            <a:pPr lvl="1" eaLnBrk="1" hangingPunct="1">
              <a:buFont typeface="Wingdings 2" charset="0"/>
              <a:buChar char=""/>
              <a:defRPr/>
            </a:pPr>
            <a:endParaRPr lang="en-US" dirty="0"/>
          </a:p>
        </p:txBody>
      </p:sp>
      <p:sp>
        <p:nvSpPr>
          <p:cNvPr id="1239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3"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954" name="TextBox 19"/>
          <p:cNvSpPr txBox="1">
            <a:spLocks noChangeArrowheads="1"/>
          </p:cNvSpPr>
          <p:nvPr/>
        </p:nvSpPr>
        <p:spPr bwMode="auto">
          <a:xfrm>
            <a:off x="4876800" y="6096000"/>
            <a:ext cx="20462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200" i="1"/>
              <a:t>Black #: Total ERP</a:t>
            </a:r>
          </a:p>
          <a:p>
            <a:pPr eaLnBrk="1" hangingPunct="1"/>
            <a:r>
              <a:rPr lang="en-US" altLang="en-US" sz="1200" i="1"/>
              <a:t>Red #: Country risk premium</a:t>
            </a:r>
          </a:p>
          <a:p>
            <a:pPr eaLnBrk="1" hangingPunct="1"/>
            <a:r>
              <a:rPr lang="en-US" altLang="en-US" sz="1200" i="1"/>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ea typeface="ＭＳ Ｐゴシック" charset="0"/>
                <a:cs typeface="ＭＳ Ｐゴシック" charset="0"/>
              </a:rPr>
              <a:t>ERP : Jan 2016</a:t>
            </a:r>
          </a:p>
        </p:txBody>
      </p:sp>
      <p:pic>
        <p:nvPicPr>
          <p:cNvPr id="125956"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590800"/>
            <a:ext cx="1485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57"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2590800"/>
            <a:ext cx="1676400" cy="395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58" name="Picture 1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219950" y="2057400"/>
            <a:ext cx="1889125" cy="392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59" name="Picture 1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239000" y="6019800"/>
            <a:ext cx="1765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60" name="Picture 14"/>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04800" y="3124200"/>
            <a:ext cx="1765300" cy="17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61" name="Picture 15"/>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3352800"/>
            <a:ext cx="1674813" cy="334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62" name="Picture 16"/>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4267200" y="0"/>
            <a:ext cx="1963738" cy="369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63" name="Picture 19"/>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4419600" y="3810000"/>
            <a:ext cx="1914525"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64" name="Picture 20"/>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685800" y="0"/>
            <a:ext cx="3276600" cy="238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65" name="Picture 2"/>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6323013" y="36513"/>
            <a:ext cx="2820987" cy="15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a Market Risk Premium</a:t>
            </a:r>
          </a:p>
        </p:txBody>
      </p:sp>
      <p:sp>
        <p:nvSpPr>
          <p:cNvPr id="118786"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a:t>For your company, get the geographical breakdown of revenues in the most recent year. Based upon this revenue breakdown and the most recent country risk premiums, estimate the equity risk premium that you would use for your company.</a:t>
            </a:r>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r>
              <a:rPr lang="en-US" dirty="0"/>
              <a:t>This computation was based entirely on revenues. With your company, what concerns would you have about your estimate being too high or too low?</a:t>
            </a:r>
          </a:p>
        </p:txBody>
      </p:sp>
      <p:sp>
        <p:nvSpPr>
          <p:cNvPr id="4" name="TextBox 3">
            <a:hlinkClick r:id="rId3" invalidUrl="file://localhost\All My Stuff\Home Page 2002\pc\capstru.xls" action="ppaction://hlinkfile"/>
          </p:cNvPr>
          <p:cNvSpPr txBox="1"/>
          <p:nvPr/>
        </p:nvSpPr>
        <p:spPr>
          <a:xfrm>
            <a:off x="7010400" y="5715000"/>
            <a:ext cx="1966913" cy="338138"/>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Bloomberg DES </a:t>
            </a:r>
            <a:r>
              <a:rPr lang="en-US" sz="1600" dirty="0" err="1"/>
              <a:t>Pg</a:t>
            </a:r>
            <a:r>
              <a:rPr lang="en-US" sz="1600" dirty="0"/>
              <a:t> 4</a:t>
            </a:r>
          </a:p>
        </p:txBody>
      </p:sp>
      <p:sp>
        <p:nvSpPr>
          <p:cNvPr id="12800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Title 1"/>
          <p:cNvSpPr>
            <a:spLocks noGrp="1"/>
          </p:cNvSpPr>
          <p:nvPr>
            <p:ph type="title"/>
          </p:nvPr>
        </p:nvSpPr>
        <p:spPr>
          <a:xfrm>
            <a:off x="612775" y="228600"/>
            <a:ext cx="8153400" cy="990600"/>
          </a:xfrm>
        </p:spPr>
        <p:txBody>
          <a:bodyPr/>
          <a:lstStyle/>
          <a:p>
            <a:r>
              <a:rPr lang="en-US" altLang="en-US">
                <a:ea typeface="ＭＳ Ｐゴシック" charset="-128"/>
              </a:rPr>
              <a:t>III. The Beta</a:t>
            </a:r>
          </a:p>
        </p:txBody>
      </p:sp>
      <p:sp>
        <p:nvSpPr>
          <p:cNvPr id="3" name="Content Placeholder 2"/>
          <p:cNvSpPr>
            <a:spLocks noGrp="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smtClean="0"/>
              <a:t>The beta of a stock (asset) measures its exposure to market risk, i.e., the risk that cannot be diversified away by the marginal investors. It is therefore a measure of exposure to broad macroeconomic risk factors.</a:t>
            </a:r>
          </a:p>
          <a:p>
            <a:pPr eaLnBrk="1" hangingPunct="1">
              <a:buFont typeface="Wingdings" charset="0"/>
              <a:buChar char=""/>
              <a:defRPr/>
            </a:pPr>
            <a:r>
              <a:rPr lang="en-US" dirty="0" smtClean="0"/>
              <a:t>The beta of a stock is standardized around one.</a:t>
            </a:r>
          </a:p>
          <a:p>
            <a:pPr lvl="1" eaLnBrk="1" hangingPunct="1">
              <a:buFont typeface="Wingdings 2" charset="0"/>
              <a:buChar char=""/>
              <a:defRPr/>
            </a:pPr>
            <a:r>
              <a:rPr lang="en-US" dirty="0" smtClean="0"/>
              <a:t>A beta that is greater than one indicates above-average risk</a:t>
            </a:r>
          </a:p>
          <a:p>
            <a:pPr lvl="1" eaLnBrk="1" hangingPunct="1">
              <a:buFont typeface="Wingdings 2" charset="0"/>
              <a:buChar char=""/>
              <a:defRPr/>
            </a:pPr>
            <a:r>
              <a:rPr lang="en-US" dirty="0" smtClean="0"/>
              <a:t>A beta that is close to one indicates average risk</a:t>
            </a:r>
          </a:p>
          <a:p>
            <a:pPr lvl="1" eaLnBrk="1" hangingPunct="1">
              <a:buFont typeface="Wingdings 2" charset="0"/>
              <a:buChar char=""/>
              <a:defRPr/>
            </a:pPr>
            <a:r>
              <a:rPr lang="en-US" dirty="0" smtClean="0"/>
              <a:t>A beta less than one indicates below average risk</a:t>
            </a:r>
          </a:p>
          <a:p>
            <a:pPr lvl="1" eaLnBrk="1" hangingPunct="1">
              <a:buFont typeface="Wingdings 2" charset="0"/>
              <a:buChar char=""/>
              <a:defRPr/>
            </a:pPr>
            <a:r>
              <a:rPr lang="en-US" dirty="0" smtClean="0"/>
              <a:t>A beta below zero is a indication of a market risk reducing investment</a:t>
            </a:r>
          </a:p>
          <a:p>
            <a:pPr eaLnBrk="1" hangingPunct="1">
              <a:buFont typeface="Wingdings" charset="0"/>
              <a:buChar char=""/>
              <a:defRPr/>
            </a:pPr>
            <a:r>
              <a:rPr lang="en-US" dirty="0" smtClean="0"/>
              <a:t>Implications:</a:t>
            </a:r>
          </a:p>
          <a:p>
            <a:pPr lvl="1" eaLnBrk="1" hangingPunct="1">
              <a:buFont typeface="Wingdings 2" charset="0"/>
              <a:buChar char=""/>
              <a:defRPr/>
            </a:pPr>
            <a:r>
              <a:rPr lang="en-US" dirty="0" smtClean="0"/>
              <a:t>The weighted average beta of stocks in any market (even the most risky ones) is one. Thus, beta cannot carry the weight of country risk.</a:t>
            </a:r>
          </a:p>
          <a:p>
            <a:pPr lvl="1" eaLnBrk="1" hangingPunct="1">
              <a:buFont typeface="Wingdings 2" charset="0"/>
              <a:buChar char=""/>
              <a:defRPr/>
            </a:pPr>
            <a:r>
              <a:rPr lang="en-US" dirty="0" smtClean="0"/>
              <a:t>A stock can be risky and have a low beta, if most of the risk in the stock is firm-specific risk.</a:t>
            </a:r>
          </a:p>
          <a:p>
            <a:pPr>
              <a:buFont typeface="Wingdings" charset="0"/>
              <a:buChar char=""/>
              <a:defRPr/>
            </a:pPr>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a:xfrm>
            <a:off x="612775" y="228600"/>
            <a:ext cx="8153400" cy="990600"/>
          </a:xfrm>
        </p:spPr>
        <p:txBody>
          <a:bodyPr/>
          <a:lstStyle/>
          <a:p>
            <a:r>
              <a:rPr lang="en-US" altLang="en-US">
                <a:ea typeface="ＭＳ Ｐゴシック" charset="-128"/>
              </a:rPr>
              <a:t>Measuring Beta</a:t>
            </a:r>
          </a:p>
        </p:txBody>
      </p:sp>
      <p:sp>
        <p:nvSpPr>
          <p:cNvPr id="131074" name="Content Placeholder 2"/>
          <p:cNvSpPr>
            <a:spLocks noGrp="1"/>
          </p:cNvSpPr>
          <p:nvPr>
            <p:ph sz="quarter" idx="1"/>
          </p:nvPr>
        </p:nvSpPr>
        <p:spPr>
          <a:xfrm>
            <a:off x="612775" y="1600200"/>
            <a:ext cx="8153400" cy="4495800"/>
          </a:xfrm>
        </p:spPr>
        <p:txBody>
          <a:bodyPr/>
          <a:lstStyle/>
          <a:p>
            <a:pPr eaLnBrk="1" hangingPunct="1"/>
            <a:r>
              <a:rPr lang="en-US" altLang="en-US" sz="1600">
                <a:ea typeface="ＭＳ Ｐゴシック" charset="-128"/>
              </a:rPr>
              <a:t>The standard procedure is to regress stock returns (Rj) against market returns (Rm):</a:t>
            </a:r>
          </a:p>
          <a:p>
            <a:pPr marL="320675" lvl="1" indent="0" algn="ctr" eaLnBrk="1" hangingPunct="1">
              <a:buFont typeface="Wingdings 2" charset="2"/>
              <a:buNone/>
            </a:pPr>
            <a:r>
              <a:rPr lang="en-US" altLang="en-US" sz="1600">
                <a:ea typeface="ＭＳ Ｐゴシック" charset="-128"/>
              </a:rPr>
              <a:t>R</a:t>
            </a:r>
            <a:r>
              <a:rPr lang="en-US" altLang="en-US" sz="1600" baseline="-25000">
                <a:ea typeface="ＭＳ Ｐゴシック" charset="-128"/>
              </a:rPr>
              <a:t>j</a:t>
            </a:r>
            <a:r>
              <a:rPr lang="en-US" altLang="en-US" sz="1600">
                <a:ea typeface="ＭＳ Ｐゴシック" charset="-128"/>
              </a:rPr>
              <a:t> = a + b R</a:t>
            </a:r>
            <a:r>
              <a:rPr lang="en-US" altLang="en-US" sz="1600" baseline="-25000">
                <a:ea typeface="ＭＳ Ｐゴシック" charset="-128"/>
              </a:rPr>
              <a:t>m</a:t>
            </a:r>
          </a:p>
          <a:p>
            <a:pPr eaLnBrk="1" hangingPunct="1"/>
            <a:r>
              <a:rPr lang="en-US" altLang="en-US" sz="1600" u="sng">
                <a:ea typeface="ＭＳ Ｐゴシック" charset="-128"/>
              </a:rPr>
              <a:t>Risk measure</a:t>
            </a:r>
            <a:r>
              <a:rPr lang="en-US" altLang="en-US" sz="1600">
                <a:ea typeface="ＭＳ Ｐゴシック" charset="-128"/>
              </a:rPr>
              <a:t>: The slope of the regression (b) corresponds to the beta of the stock, and measures the riskiness of the stock. The regression yields a range on the beta that can be computed from the standard error of the beta estimate. </a:t>
            </a:r>
          </a:p>
          <a:p>
            <a:pPr marL="320675" lvl="1" indent="0" eaLnBrk="1" hangingPunct="1"/>
            <a:r>
              <a:rPr lang="en-US" altLang="en-US" sz="1400">
                <a:ea typeface="ＭＳ Ｐゴシック" charset="-128"/>
              </a:rPr>
              <a:t>Plus (minus) one standard errors: 67% confidence interval</a:t>
            </a:r>
          </a:p>
          <a:p>
            <a:pPr marL="320675" lvl="1" indent="0" eaLnBrk="1" hangingPunct="1"/>
            <a:r>
              <a:rPr lang="en-US" altLang="en-US" sz="1400">
                <a:ea typeface="ＭＳ Ｐゴシック" charset="-128"/>
              </a:rPr>
              <a:t>Plus (minus) two standard errors: 95% confidence interval</a:t>
            </a:r>
          </a:p>
          <a:p>
            <a:pPr eaLnBrk="1" hangingPunct="1"/>
            <a:r>
              <a:rPr lang="en-US" altLang="en-US" sz="1600" u="sng">
                <a:ea typeface="ＭＳ Ｐゴシック" charset="-128"/>
              </a:rPr>
              <a:t>Performance measure</a:t>
            </a:r>
            <a:r>
              <a:rPr lang="en-US" altLang="en-US" sz="1600">
                <a:ea typeface="ＭＳ Ｐゴシック" charset="-128"/>
              </a:rPr>
              <a:t>: The intercept (a) of the regression is a measure of how well or badly the stock performed during the period of the regression, after adjusting for risk and market performance. If the regression is run with raw returns, the intercept has to be compared to Rf (1- Beta) to measure what’s called </a:t>
            </a:r>
            <a:r>
              <a:rPr lang="en-US" altLang="en-US" sz="1600" b="1">
                <a:ea typeface="ＭＳ Ｐゴシック" charset="-128"/>
              </a:rPr>
              <a:t>Jensen’s alpha (a – Rf (1- Beta))</a:t>
            </a:r>
          </a:p>
          <a:p>
            <a:pPr marL="320675" lvl="1" indent="0" eaLnBrk="1" hangingPunct="1">
              <a:buFont typeface="Wingdings 2" charset="2"/>
              <a:buNone/>
            </a:pPr>
            <a:r>
              <a:rPr lang="en-US" altLang="en-US" sz="1400">
                <a:ea typeface="ＭＳ Ｐゴシック" charset="-128"/>
              </a:rPr>
              <a:t>a &gt; Rf (1-b) : Positive Jensen’s alpha =  Stock did better than expected during regression period</a:t>
            </a:r>
          </a:p>
          <a:p>
            <a:pPr marL="320675" lvl="1" indent="0" eaLnBrk="1" hangingPunct="1">
              <a:buFont typeface="Wingdings 2" charset="2"/>
              <a:buNone/>
            </a:pPr>
            <a:r>
              <a:rPr lang="en-US" altLang="en-US" sz="1400">
                <a:ea typeface="ＭＳ Ｐゴシック" charset="-128"/>
              </a:rPr>
              <a:t>a = Rf (1-b): : Zero Jensen’s alpha =  Stock did as wellr than expected during regression period</a:t>
            </a:r>
          </a:p>
          <a:p>
            <a:pPr marL="320675" lvl="1" indent="0" eaLnBrk="1" hangingPunct="1">
              <a:buFont typeface="Wingdings 2" charset="2"/>
              <a:buNone/>
            </a:pPr>
            <a:r>
              <a:rPr lang="en-US" altLang="en-US" sz="1400">
                <a:ea typeface="ＭＳ Ｐゴシック" charset="-128"/>
              </a:rPr>
              <a:t>a &lt; Rf (1-b) : Negative Jensen’s alpha =  Stock did worse than expected during regression period</a:t>
            </a:r>
          </a:p>
          <a:p>
            <a:pPr eaLnBrk="1" hangingPunct="1"/>
            <a:r>
              <a:rPr lang="en-US" altLang="en-US" sz="1600" u="sng">
                <a:ea typeface="ＭＳ Ｐゴシック" charset="-128"/>
              </a:rPr>
              <a:t>Risk source</a:t>
            </a:r>
            <a:r>
              <a:rPr lang="en-US" altLang="en-US" sz="1600">
                <a:ea typeface="ＭＳ Ｐゴシック" charset="-128"/>
              </a:rPr>
              <a:t>: The  R squared (R</a:t>
            </a:r>
            <a:r>
              <a:rPr lang="en-US" altLang="en-US" sz="1600" baseline="30000">
                <a:ea typeface="ＭＳ Ｐゴシック" charset="-128"/>
              </a:rPr>
              <a:t>2</a:t>
            </a:r>
            <a:r>
              <a:rPr lang="en-US" altLang="en-US" sz="1600">
                <a:ea typeface="ＭＳ Ｐゴシック" charset="-128"/>
              </a:rPr>
              <a:t>) of the regression provides an estimate of the proportion of the risk (variance) of a firm that can be attributed to market risk.</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Setting up for the Estimation</a:t>
            </a:r>
          </a:p>
        </p:txBody>
      </p:sp>
      <p:sp>
        <p:nvSpPr>
          <p:cNvPr id="110594"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smtClean="0"/>
              <a:t>Decide on an estimation period</a:t>
            </a:r>
          </a:p>
          <a:p>
            <a:pPr lvl="1" eaLnBrk="1" hangingPunct="1">
              <a:buFont typeface="Wingdings 2" charset="0"/>
              <a:buChar char=""/>
              <a:defRPr/>
            </a:pPr>
            <a:r>
              <a:rPr lang="en-US" dirty="0" smtClean="0"/>
              <a:t>Services use periods ranging from 2 to 5 years for the regression</a:t>
            </a:r>
          </a:p>
          <a:p>
            <a:pPr lvl="1" eaLnBrk="1" hangingPunct="1">
              <a:buFont typeface="Wingdings 2" charset="0"/>
              <a:buChar char=""/>
              <a:defRPr/>
            </a:pPr>
            <a:r>
              <a:rPr lang="en-US" dirty="0" smtClean="0"/>
              <a:t>Longer estimation period provides more data, but firms change.</a:t>
            </a:r>
          </a:p>
          <a:p>
            <a:pPr lvl="1" eaLnBrk="1" hangingPunct="1">
              <a:buFont typeface="Wingdings 2" charset="0"/>
              <a:buChar char=""/>
              <a:defRPr/>
            </a:pPr>
            <a:r>
              <a:rPr lang="en-US" dirty="0" smtClean="0"/>
              <a:t>Shorter periods can be affected more easily by significant firm-specific event that occurred during the period.</a:t>
            </a:r>
          </a:p>
          <a:p>
            <a:pPr eaLnBrk="1" hangingPunct="1">
              <a:buFont typeface="Wingdings" charset="0"/>
              <a:buChar char=""/>
              <a:defRPr/>
            </a:pPr>
            <a:r>
              <a:rPr lang="en-US" dirty="0" smtClean="0"/>
              <a:t>Decide on a return interval - daily, weekly, monthly</a:t>
            </a:r>
          </a:p>
          <a:p>
            <a:pPr lvl="1" eaLnBrk="1" hangingPunct="1">
              <a:buFont typeface="Wingdings 2" charset="0"/>
              <a:buChar char=""/>
              <a:defRPr/>
            </a:pPr>
            <a:r>
              <a:rPr lang="en-US" dirty="0" smtClean="0"/>
              <a:t>Shorter intervals yield more observations, but suffer from more noise.</a:t>
            </a:r>
          </a:p>
          <a:p>
            <a:pPr lvl="1" eaLnBrk="1" hangingPunct="1">
              <a:buFont typeface="Wingdings 2" charset="0"/>
              <a:buChar char=""/>
              <a:defRPr/>
            </a:pPr>
            <a:r>
              <a:rPr lang="en-US" dirty="0" smtClean="0"/>
              <a:t>Noise is created by stocks not trading and biases all betas towards one.</a:t>
            </a:r>
          </a:p>
          <a:p>
            <a:pPr eaLnBrk="1" hangingPunct="1">
              <a:buFont typeface="Wingdings" charset="0"/>
              <a:buChar char=""/>
              <a:defRPr/>
            </a:pPr>
            <a:r>
              <a:rPr lang="en-US" dirty="0" smtClean="0"/>
              <a:t>Estimate returns (including dividends) on stock</a:t>
            </a:r>
          </a:p>
          <a:p>
            <a:pPr lvl="1" eaLnBrk="1" hangingPunct="1">
              <a:buFont typeface="Wingdings 2" charset="0"/>
              <a:buChar char=""/>
              <a:defRPr/>
            </a:pPr>
            <a:r>
              <a:rPr lang="en-US" dirty="0" smtClean="0"/>
              <a:t>Return = (</a:t>
            </a:r>
            <a:r>
              <a:rPr lang="en-US" dirty="0" err="1" smtClean="0"/>
              <a:t>Price</a:t>
            </a:r>
            <a:r>
              <a:rPr lang="en-US" baseline="-25000" dirty="0" err="1" smtClean="0"/>
              <a:t>End</a:t>
            </a:r>
            <a:r>
              <a:rPr lang="en-US" baseline="-25000" dirty="0" smtClean="0"/>
              <a:t> </a:t>
            </a:r>
            <a:r>
              <a:rPr lang="en-US" dirty="0" smtClean="0"/>
              <a:t>- </a:t>
            </a:r>
            <a:r>
              <a:rPr lang="en-US" dirty="0" err="1" smtClean="0"/>
              <a:t>Price</a:t>
            </a:r>
            <a:r>
              <a:rPr lang="en-US" baseline="-25000" dirty="0" err="1" smtClean="0"/>
              <a:t>Beginning</a:t>
            </a:r>
            <a:r>
              <a:rPr lang="en-US" dirty="0" smtClean="0"/>
              <a:t> + </a:t>
            </a:r>
            <a:r>
              <a:rPr lang="en-US" dirty="0" err="1" smtClean="0"/>
              <a:t>Dividends</a:t>
            </a:r>
            <a:r>
              <a:rPr lang="en-US" baseline="-25000" dirty="0" err="1" smtClean="0"/>
              <a:t>Period</a:t>
            </a:r>
            <a:r>
              <a:rPr lang="en-US" dirty="0" smtClean="0"/>
              <a:t>)/ </a:t>
            </a:r>
            <a:r>
              <a:rPr lang="en-US" dirty="0" err="1" smtClean="0"/>
              <a:t>Price</a:t>
            </a:r>
            <a:r>
              <a:rPr lang="en-US" baseline="-25000" dirty="0" err="1" smtClean="0"/>
              <a:t>Beginning</a:t>
            </a:r>
            <a:endParaRPr lang="en-US" baseline="-25000" dirty="0" smtClean="0"/>
          </a:p>
          <a:p>
            <a:pPr lvl="1" eaLnBrk="1" hangingPunct="1">
              <a:buFont typeface="Wingdings 2" charset="0"/>
              <a:buChar char=""/>
              <a:defRPr/>
            </a:pPr>
            <a:r>
              <a:rPr lang="en-US" dirty="0" smtClean="0"/>
              <a:t>Included dividends only in ex-dividend month</a:t>
            </a:r>
          </a:p>
          <a:p>
            <a:pPr eaLnBrk="1" hangingPunct="1">
              <a:buFont typeface="Wingdings" charset="0"/>
              <a:buChar char=""/>
              <a:defRPr/>
            </a:pPr>
            <a:r>
              <a:rPr lang="en-US" dirty="0" smtClean="0"/>
              <a:t>Choose a market index, and estimate returns (inclusive of dividends) on the index for each interval for the period.</a:t>
            </a:r>
            <a:endParaRPr lang="en-US" dirty="0"/>
          </a:p>
        </p:txBody>
      </p:sp>
      <p:sp>
        <p:nvSpPr>
          <p:cNvPr id="1320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p:cNvSpPr>
            <a:spLocks noGrp="1"/>
          </p:cNvSpPr>
          <p:nvPr>
            <p:ph type="title"/>
          </p:nvPr>
        </p:nvSpPr>
        <p:spPr>
          <a:xfrm>
            <a:off x="612775" y="228600"/>
            <a:ext cx="8153400" cy="990600"/>
          </a:xfrm>
        </p:spPr>
        <p:txBody>
          <a:bodyPr/>
          <a:lstStyle/>
          <a:p>
            <a:r>
              <a:rPr lang="en-US" altLang="en-US">
                <a:ea typeface="ＭＳ Ｐゴシック" charset="-128"/>
              </a:rPr>
              <a:t>Disney: Beta Regression</a:t>
            </a:r>
          </a:p>
        </p:txBody>
      </p:sp>
      <p:pic>
        <p:nvPicPr>
          <p:cNvPr id="134146" name="Content Placeholder 2"/>
          <p:cNvPicPr>
            <a:picLocks noGrp="1" noChangeAspect="1"/>
          </p:cNvPicPr>
          <p:nvPr>
            <p:ph sz="quarter" idx="1"/>
          </p:nvPr>
        </p:nvPicPr>
        <p:blipFill>
          <a:blip r:embed="rId2">
            <a:extLst>
              <a:ext uri="{28A0092B-C50C-407E-A947-70E740481C1C}">
                <a14:useLocalDpi xmlns:a14="http://schemas.microsoft.com/office/drawing/2010/main" val="0"/>
              </a:ext>
            </a:extLst>
          </a:blip>
          <a:srcRect t="-800" b="-800"/>
          <a:stretch>
            <a:fillRect/>
          </a:stretch>
        </p:blipFill>
        <p:spPr>
          <a:xfrm>
            <a:off x="612775" y="1600200"/>
            <a:ext cx="8153400" cy="4495800"/>
          </a:xfrm>
        </p:spPr>
      </p:pic>
      <p:sp>
        <p:nvSpPr>
          <p:cNvPr id="134147" name="TextBox 1"/>
          <p:cNvSpPr txBox="1">
            <a:spLocks noChangeArrowheads="1"/>
          </p:cNvSpPr>
          <p:nvPr/>
        </p:nvSpPr>
        <p:spPr bwMode="auto">
          <a:xfrm>
            <a:off x="1143000" y="6248400"/>
            <a:ext cx="6781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The risk free rate used in the Jensen’s alpha is the average, short term  risk free rate during the period of the regression.</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Title 1"/>
          <p:cNvSpPr>
            <a:spLocks noGrp="1"/>
          </p:cNvSpPr>
          <p:nvPr>
            <p:ph type="title"/>
          </p:nvPr>
        </p:nvSpPr>
        <p:spPr>
          <a:xfrm>
            <a:off x="612775" y="228600"/>
            <a:ext cx="8153400" cy="990600"/>
          </a:xfrm>
        </p:spPr>
        <p:txBody>
          <a:bodyPr/>
          <a:lstStyle/>
          <a:p>
            <a:r>
              <a:rPr lang="en-US" altLang="en-US">
                <a:ea typeface="ＭＳ Ｐゴシック" charset="-128"/>
              </a:rPr>
              <a:t>Measuring Performance</a:t>
            </a:r>
          </a:p>
        </p:txBody>
      </p:sp>
      <p:sp>
        <p:nvSpPr>
          <p:cNvPr id="3" name="Content Placeholder 2"/>
          <p:cNvSpPr>
            <a:spLocks noGrp="1"/>
          </p:cNvSpPr>
          <p:nvPr>
            <p:ph sz="quarter" idx="1"/>
          </p:nvPr>
        </p:nvSpPr>
        <p:spPr>
          <a:xfrm>
            <a:off x="612775" y="1600200"/>
            <a:ext cx="8153400" cy="4495800"/>
          </a:xfrm>
        </p:spPr>
        <p:txBody>
          <a:bodyPr/>
          <a:lstStyle/>
          <a:p>
            <a:pPr marL="0" indent="0">
              <a:buFont typeface="Wingdings" charset="2"/>
              <a:buNone/>
            </a:pPr>
            <a:r>
              <a:rPr lang="en-US" altLang="en-US">
                <a:ea typeface="ＭＳ Ｐゴシック" charset="-128"/>
              </a:rPr>
              <a:t>The Jensen’s alpha for Disney is 7.19%. This suggests that the stock earned an annual return 7.19% more than the market, after adjusting for risk. Does it follow that the managers of Disney did a good job during this period?</a:t>
            </a:r>
          </a:p>
          <a:p>
            <a:pPr marL="835025" lvl="1" indent="-514350">
              <a:buFont typeface="Calibri" charset="0"/>
              <a:buAutoNum type="alphaLcPeriod"/>
            </a:pPr>
            <a:r>
              <a:rPr lang="en-US" altLang="en-US">
                <a:ea typeface="ＭＳ Ｐゴシック" charset="-128"/>
              </a:rPr>
              <a:t>Yes</a:t>
            </a:r>
          </a:p>
          <a:p>
            <a:pPr marL="835025" lvl="1" indent="-514350">
              <a:buFont typeface="Calibri" charset="0"/>
              <a:buAutoNum type="alphaLcPeriod"/>
            </a:pPr>
            <a:r>
              <a:rPr lang="en-US" altLang="en-US">
                <a:ea typeface="ＭＳ Ｐゴシック" charset="-128"/>
              </a:rPr>
              <a:t>No</a:t>
            </a:r>
          </a:p>
          <a:p>
            <a:pPr marL="835025" lvl="1" indent="-514350">
              <a:buFont typeface="Wingdings 2" charset="2"/>
              <a:buNone/>
            </a:pPr>
            <a:r>
              <a:rPr lang="en-US" altLang="en-US">
                <a:ea typeface="ＭＳ Ｐゴシック" charset="-128"/>
              </a:rPr>
              <a:t>Explain.</a:t>
            </a:r>
          </a:p>
          <a:p>
            <a:pPr marL="835025" lvl="1" indent="-514350">
              <a:buFont typeface="Wingdings 2" charset="2"/>
              <a:buNone/>
            </a:pPr>
            <a:endParaRPr lang="en-US" altLang="en-US">
              <a:ea typeface="ＭＳ Ｐゴシック" charset="-128"/>
            </a:endParaRPr>
          </a:p>
          <a:p>
            <a:pPr marL="0" indent="0">
              <a:buFont typeface="Wingdings" charset="2"/>
              <a:buNone/>
            </a:pPr>
            <a:endParaRPr lang="en-US" altLang="en-US">
              <a:ea typeface="ＭＳ Ｐゴシック" charset="-128"/>
            </a:endParaRPr>
          </a:p>
        </p:txBody>
      </p:sp>
      <p:sp>
        <p:nvSpPr>
          <p:cNvPr id="1351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Title 1"/>
          <p:cNvSpPr>
            <a:spLocks noGrp="1"/>
          </p:cNvSpPr>
          <p:nvPr>
            <p:ph type="title"/>
          </p:nvPr>
        </p:nvSpPr>
        <p:spPr>
          <a:xfrm>
            <a:off x="612775" y="228600"/>
            <a:ext cx="8153400" cy="990600"/>
          </a:xfrm>
        </p:spPr>
        <p:txBody>
          <a:bodyPr/>
          <a:lstStyle/>
          <a:p>
            <a:r>
              <a:rPr lang="en-US" altLang="en-US">
                <a:ea typeface="ＭＳ Ｐゴシック" charset="-128"/>
              </a:rPr>
              <a:t>The Beta</a:t>
            </a:r>
          </a:p>
        </p:txBody>
      </p:sp>
      <p:sp>
        <p:nvSpPr>
          <p:cNvPr id="3" name="Content Placeholder 2"/>
          <p:cNvSpPr>
            <a:spLocks noGrp="1"/>
          </p:cNvSpPr>
          <p:nvPr>
            <p:ph sz="quarter" idx="1"/>
          </p:nvPr>
        </p:nvSpPr>
        <p:spPr>
          <a:xfrm>
            <a:off x="612775" y="1600200"/>
            <a:ext cx="8153400" cy="4495800"/>
          </a:xfrm>
        </p:spPr>
        <p:txBody>
          <a:bodyPr>
            <a:normAutofit lnSpcReduction="10000"/>
          </a:bodyPr>
          <a:lstStyle/>
          <a:p>
            <a:pPr marL="0" indent="0">
              <a:lnSpc>
                <a:spcPct val="90000"/>
              </a:lnSpc>
              <a:buFont typeface="Wingdings" charset="2"/>
              <a:buNone/>
            </a:pPr>
            <a:r>
              <a:rPr lang="en-US" altLang="en-US" sz="2600">
                <a:ea typeface="ＭＳ Ｐゴシック" charset="-128"/>
              </a:rPr>
              <a:t>The beta for Disney in this regression is 1.25. If you check Disney’s beta from a different service (Yahoo, Value Line), would you expect to see the same number?</a:t>
            </a:r>
          </a:p>
          <a:p>
            <a:pPr marL="835025" lvl="1" indent="-514350">
              <a:lnSpc>
                <a:spcPct val="90000"/>
              </a:lnSpc>
              <a:buFont typeface="Calibri" charset="0"/>
              <a:buAutoNum type="alphaLcPeriod"/>
            </a:pPr>
            <a:r>
              <a:rPr lang="en-US" altLang="en-US" sz="2200">
                <a:ea typeface="ＭＳ Ｐゴシック" charset="-128"/>
              </a:rPr>
              <a:t>Yes</a:t>
            </a:r>
          </a:p>
          <a:p>
            <a:pPr marL="835025" lvl="1" indent="-514350">
              <a:lnSpc>
                <a:spcPct val="90000"/>
              </a:lnSpc>
              <a:buFont typeface="Calibri" charset="0"/>
              <a:buAutoNum type="alphaLcPeriod"/>
            </a:pPr>
            <a:r>
              <a:rPr lang="en-US" altLang="en-US" sz="2200">
                <a:ea typeface="ＭＳ Ｐゴシック" charset="-128"/>
              </a:rPr>
              <a:t>No</a:t>
            </a:r>
          </a:p>
          <a:p>
            <a:pPr marL="0" indent="0">
              <a:lnSpc>
                <a:spcPct val="90000"/>
              </a:lnSpc>
              <a:buFont typeface="Wingdings" charset="2"/>
              <a:buNone/>
            </a:pPr>
            <a:r>
              <a:rPr lang="en-US" altLang="en-US" sz="2600">
                <a:ea typeface="ＭＳ Ｐゴシック" charset="-128"/>
              </a:rPr>
              <a:t>If the betas are different, how do you decide which one to use?</a:t>
            </a:r>
          </a:p>
          <a:p>
            <a:pPr marL="0" indent="0">
              <a:lnSpc>
                <a:spcPct val="90000"/>
              </a:lnSpc>
              <a:buFont typeface="Calibri" charset="0"/>
              <a:buAutoNum type="alphaLcPeriod"/>
            </a:pPr>
            <a:r>
              <a:rPr lang="en-US" altLang="en-US" sz="2600">
                <a:ea typeface="ＭＳ Ｐゴシック" charset="-128"/>
              </a:rPr>
              <a:t>The highest of the numbers</a:t>
            </a:r>
          </a:p>
          <a:p>
            <a:pPr marL="0" indent="0">
              <a:lnSpc>
                <a:spcPct val="90000"/>
              </a:lnSpc>
              <a:buFont typeface="Calibri" charset="0"/>
              <a:buAutoNum type="alphaLcPeriod"/>
            </a:pPr>
            <a:r>
              <a:rPr lang="en-US" altLang="en-US" sz="2600">
                <a:ea typeface="ＭＳ Ｐゴシック" charset="-128"/>
              </a:rPr>
              <a:t>The lowest of the numbers</a:t>
            </a:r>
          </a:p>
          <a:p>
            <a:pPr marL="0" indent="0">
              <a:lnSpc>
                <a:spcPct val="90000"/>
              </a:lnSpc>
              <a:buFont typeface="Calibri" charset="0"/>
              <a:buAutoNum type="alphaLcPeriod"/>
            </a:pPr>
            <a:r>
              <a:rPr lang="en-US" altLang="en-US" sz="2600">
                <a:ea typeface="ＭＳ Ｐゴシック" charset="-128"/>
              </a:rPr>
              <a:t>The average of the numbers</a:t>
            </a:r>
          </a:p>
          <a:p>
            <a:pPr marL="0" indent="0">
              <a:lnSpc>
                <a:spcPct val="90000"/>
              </a:lnSpc>
              <a:buFont typeface="Calibri" charset="0"/>
              <a:buAutoNum type="alphaLcPeriod"/>
            </a:pPr>
            <a:r>
              <a:rPr lang="en-US" altLang="en-US" sz="2600">
                <a:ea typeface="ＭＳ Ｐゴシック" charset="-128"/>
              </a:rPr>
              <a:t>Other</a:t>
            </a:r>
          </a:p>
        </p:txBody>
      </p:sp>
      <p:sp>
        <p:nvSpPr>
          <p:cNvPr id="1361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Title 1"/>
          <p:cNvSpPr>
            <a:spLocks noGrp="1"/>
          </p:cNvSpPr>
          <p:nvPr>
            <p:ph type="title"/>
          </p:nvPr>
        </p:nvSpPr>
        <p:spPr>
          <a:xfrm>
            <a:off x="612775" y="228600"/>
            <a:ext cx="8153400" cy="990600"/>
          </a:xfrm>
        </p:spPr>
        <p:txBody>
          <a:bodyPr/>
          <a:lstStyle/>
          <a:p>
            <a:r>
              <a:rPr lang="en-US" altLang="en-US">
                <a:ea typeface="ＭＳ Ｐゴシック" charset="-128"/>
              </a:rPr>
              <a:t>The R-squared</a:t>
            </a:r>
          </a:p>
        </p:txBody>
      </p:sp>
      <p:sp>
        <p:nvSpPr>
          <p:cNvPr id="3" name="Content Placeholder 2"/>
          <p:cNvSpPr>
            <a:spLocks noGrp="1"/>
          </p:cNvSpPr>
          <p:nvPr>
            <p:ph sz="quarter" idx="1"/>
          </p:nvPr>
        </p:nvSpPr>
        <p:spPr>
          <a:xfrm>
            <a:off x="612775" y="1600200"/>
            <a:ext cx="8153400" cy="4495800"/>
          </a:xfrm>
        </p:spPr>
        <p:txBody>
          <a:bodyPr>
            <a:normAutofit/>
          </a:bodyPr>
          <a:lstStyle/>
          <a:p>
            <a:pPr marL="0" indent="0">
              <a:buFont typeface="Wingdings" charset="0"/>
              <a:buNone/>
              <a:defRPr/>
            </a:pPr>
            <a:r>
              <a:rPr lang="en-US" dirty="0" smtClean="0"/>
              <a:t>The R-squared measures the proportion of risk in Disney that comes from the market. If you are a diversified investor, would you want this number to be a high or a low number?</a:t>
            </a:r>
          </a:p>
          <a:p>
            <a:pPr marL="835025" lvl="1" indent="-514350">
              <a:buFont typeface="+mj-lt"/>
              <a:buAutoNum type="alphaLcPeriod"/>
              <a:defRPr/>
            </a:pPr>
            <a:r>
              <a:rPr lang="en-US" dirty="0" smtClean="0"/>
              <a:t>High</a:t>
            </a:r>
          </a:p>
          <a:p>
            <a:pPr marL="835025" lvl="1" indent="-514350">
              <a:buFont typeface="+mj-lt"/>
              <a:buAutoNum type="alphaLcPeriod"/>
              <a:defRPr/>
            </a:pPr>
            <a:r>
              <a:rPr lang="en-US" dirty="0" smtClean="0"/>
              <a:t>Low</a:t>
            </a:r>
          </a:p>
          <a:p>
            <a:pPr marL="320675" lvl="1" indent="0">
              <a:buFont typeface="Wingdings 2" charset="0"/>
              <a:buNone/>
              <a:defRPr/>
            </a:pPr>
            <a:r>
              <a:rPr lang="en-US" dirty="0" smtClean="0"/>
              <a:t>Would your answer be different if you were not diversified?</a:t>
            </a:r>
          </a:p>
          <a:p>
            <a:pPr marL="514350" indent="-514350">
              <a:buFont typeface="+mj-lt"/>
              <a:buAutoNum type="arabicPeriod"/>
              <a:defRPr/>
            </a:pPr>
            <a:endParaRPr lang="en-US" dirty="0"/>
          </a:p>
        </p:txBody>
      </p:sp>
      <p:sp>
        <p:nvSpPr>
          <p:cNvPr id="13721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Expected Returns for Disney in November 2013</a:t>
            </a:r>
          </a:p>
        </p:txBody>
      </p:sp>
      <p:sp>
        <p:nvSpPr>
          <p:cNvPr id="12697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Inputs to the expected return calculation</a:t>
            </a:r>
          </a:p>
          <a:p>
            <a:pPr lvl="1"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Beta = 1.25</a:t>
            </a:r>
          </a:p>
          <a:p>
            <a:pPr lvl="1" eaLnBrk="1" hangingPunct="1"/>
            <a:r>
              <a:rPr lang="en-US" altLang="en-US">
                <a:ea typeface="ＭＳ Ｐゴシック" charset="-128"/>
              </a:rPr>
              <a:t>Riskfree Rate = 2.75% (U.S. ten-year T.Bond rate in November 2013)</a:t>
            </a:r>
          </a:p>
          <a:p>
            <a:pPr lvl="1" eaLnBrk="1" hangingPunct="1"/>
            <a:r>
              <a:rPr lang="en-US" altLang="en-US">
                <a:ea typeface="ＭＳ Ｐゴシック" charset="-128"/>
              </a:rPr>
              <a:t>Risk Premium = 5.76% (Based on Disney’s operating exposure)</a:t>
            </a:r>
          </a:p>
          <a:p>
            <a:pPr eaLnBrk="1" hangingPunct="1">
              <a:buFont typeface="Wingdings" charset="2"/>
              <a:buNone/>
            </a:pPr>
            <a:r>
              <a:rPr lang="en-US" altLang="en-US" sz="2400">
                <a:ea typeface="ＭＳ Ｐゴシック" charset="-128"/>
              </a:rPr>
              <a:t>Expected Return =  Riskfree Rate + Beta (Risk Premium)</a:t>
            </a:r>
          </a:p>
          <a:p>
            <a:pPr eaLnBrk="1" hangingPunct="1">
              <a:buFont typeface="Wingdings" charset="2"/>
              <a:buNone/>
            </a:pPr>
            <a:r>
              <a:rPr lang="en-US" altLang="en-US" sz="2400">
                <a:ea typeface="ＭＳ Ｐゴシック" charset="-128"/>
              </a:rPr>
              <a:t>		    =   2.75%            + 1.25 (5.76%) = 9.95%</a:t>
            </a:r>
          </a:p>
        </p:txBody>
      </p:sp>
      <p:sp>
        <p:nvSpPr>
          <p:cNvPr id="1382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Use to a Potential Investor in Disney</a:t>
            </a:r>
          </a:p>
        </p:txBody>
      </p:sp>
      <p:sp>
        <p:nvSpPr>
          <p:cNvPr id="129026"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buFont typeface="Wingdings" charset="0"/>
              <a:buChar char=""/>
              <a:defRPr/>
            </a:pPr>
            <a:r>
              <a:rPr lang="en-US" dirty="0" smtClean="0"/>
              <a:t>As a potential investor in Disney, what does this expected return of 9.95% tell you?</a:t>
            </a:r>
          </a:p>
          <a:p>
            <a:pPr lvl="1" eaLnBrk="1" hangingPunct="1">
              <a:buFont typeface="Wingdings 2" charset="0"/>
              <a:buChar char=""/>
              <a:defRPr/>
            </a:pPr>
            <a:r>
              <a:rPr lang="en-US" dirty="0" smtClean="0"/>
              <a:t>This is the return that I can expect to make in the long term on Disney, if the stock is correctly priced and the CAPM is the right model for risk,</a:t>
            </a:r>
          </a:p>
          <a:p>
            <a:pPr lvl="1" eaLnBrk="1" hangingPunct="1">
              <a:buFont typeface="Wingdings 2" charset="0"/>
              <a:buChar char=""/>
              <a:defRPr/>
            </a:pPr>
            <a:r>
              <a:rPr lang="en-US" dirty="0" smtClean="0"/>
              <a:t>This is the return that I need to make on Disney in the long term to break even on my investment in the stock</a:t>
            </a:r>
          </a:p>
          <a:p>
            <a:pPr lvl="1" eaLnBrk="1" hangingPunct="1">
              <a:buFont typeface="Wingdings 2" charset="0"/>
              <a:buChar char=""/>
              <a:defRPr/>
            </a:pPr>
            <a:r>
              <a:rPr lang="en-US" dirty="0" smtClean="0"/>
              <a:t>Both</a:t>
            </a:r>
          </a:p>
          <a:p>
            <a:pPr eaLnBrk="1" hangingPunct="1">
              <a:buFont typeface="Wingdings" charset="0"/>
              <a:buChar char=""/>
              <a:defRPr/>
            </a:pPr>
            <a:r>
              <a:rPr lang="en-US" dirty="0" smtClean="0"/>
              <a:t>Assume now that you are an active investor and that your research suggests that an investment in Disney will yield 12.5% a year for the next 5 years. Based upon the expected return of 9.95%, you would</a:t>
            </a:r>
          </a:p>
          <a:p>
            <a:pPr lvl="1" eaLnBrk="1" hangingPunct="1">
              <a:buFont typeface="Wingdings 2" charset="0"/>
              <a:buChar char=""/>
              <a:defRPr/>
            </a:pPr>
            <a:r>
              <a:rPr lang="en-US" dirty="0" smtClean="0"/>
              <a:t>Buy the stock</a:t>
            </a:r>
          </a:p>
          <a:p>
            <a:pPr lvl="1" eaLnBrk="1" hangingPunct="1">
              <a:buFont typeface="Wingdings 2" charset="0"/>
              <a:buChar char=""/>
              <a:defRPr/>
            </a:pPr>
            <a:r>
              <a:rPr lang="en-US" dirty="0" smtClean="0"/>
              <a:t>Sell the stock</a:t>
            </a:r>
            <a:endParaRPr lang="en-US" dirty="0"/>
          </a:p>
        </p:txBody>
      </p:sp>
      <p:sp>
        <p:nvSpPr>
          <p:cNvPr id="1402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How managers use this expected return</a:t>
            </a:r>
          </a:p>
        </p:txBody>
      </p:sp>
      <p:sp>
        <p:nvSpPr>
          <p:cNvPr id="14233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Managers at Disney</a:t>
            </a:r>
          </a:p>
          <a:p>
            <a:pPr lvl="1" eaLnBrk="1" hangingPunct="1"/>
            <a:r>
              <a:rPr lang="en-US" altLang="en-US">
                <a:ea typeface="ＭＳ Ｐゴシック" charset="-128"/>
              </a:rPr>
              <a:t>need to make at least 9.95% as a return for their equity investors to break even.</a:t>
            </a:r>
          </a:p>
          <a:p>
            <a:pPr lvl="1" eaLnBrk="1" hangingPunct="1"/>
            <a:r>
              <a:rPr lang="en-US" altLang="en-US">
                <a:ea typeface="ＭＳ Ｐゴシック" charset="-128"/>
              </a:rPr>
              <a:t>this is the hurdle rate for projects, when the investment is analyzed from an equity standpoint</a:t>
            </a:r>
          </a:p>
          <a:p>
            <a:pPr eaLnBrk="1" hangingPunct="1"/>
            <a:r>
              <a:rPr lang="en-US" altLang="en-US">
                <a:ea typeface="ＭＳ Ｐゴシック" charset="-128"/>
              </a:rPr>
              <a:t>In other words,  Disney</a:t>
            </a:r>
            <a:r>
              <a:rPr lang="ja-JP" altLang="en-US">
                <a:ea typeface="ＭＳ Ｐゴシック" charset="-128"/>
              </a:rPr>
              <a:t>’</a:t>
            </a:r>
            <a:r>
              <a:rPr lang="en-US" altLang="ja-JP">
                <a:ea typeface="ＭＳ Ｐゴシック" charset="-128"/>
              </a:rPr>
              <a:t>s cost of equity is 9.95%.</a:t>
            </a:r>
          </a:p>
          <a:p>
            <a:pPr eaLnBrk="1" hangingPunct="1"/>
            <a:r>
              <a:rPr lang="en-US" altLang="en-US">
                <a:ea typeface="ＭＳ Ｐゴシック" charset="-128"/>
              </a:rPr>
              <a:t>What is the cost of not delivering this cost of equity?</a:t>
            </a:r>
          </a:p>
        </p:txBody>
      </p:sp>
      <p:sp>
        <p:nvSpPr>
          <p:cNvPr id="1423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Regression Diagnostics for Tata Motors</a:t>
            </a:r>
          </a:p>
        </p:txBody>
      </p:sp>
      <p:pic>
        <p:nvPicPr>
          <p:cNvPr id="144386"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9686" r="-9686"/>
          <a:stretch>
            <a:fillRect/>
          </a:stretch>
        </p:blipFill>
        <p:spPr>
          <a:xfrm>
            <a:off x="612775" y="1600200"/>
            <a:ext cx="6632575" cy="3657600"/>
          </a:xfrm>
        </p:spPr>
      </p:pic>
      <p:sp>
        <p:nvSpPr>
          <p:cNvPr id="2" name="Text Box 5"/>
          <p:cNvSpPr txBox="1">
            <a:spLocks noChangeArrowheads="1"/>
          </p:cNvSpPr>
          <p:nvPr/>
        </p:nvSpPr>
        <p:spPr bwMode="auto">
          <a:xfrm>
            <a:off x="6705600" y="1828800"/>
            <a:ext cx="1138238" cy="83026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Beta = 1.83</a:t>
            </a:r>
          </a:p>
          <a:p>
            <a:pPr>
              <a:defRPr/>
            </a:pPr>
            <a:r>
              <a:rPr lang="en-US" sz="1600" dirty="0" smtClean="0">
                <a:solidFill>
                  <a:srgbClr val="000000"/>
                </a:solidFill>
              </a:rPr>
              <a:t>67% range</a:t>
            </a:r>
          </a:p>
          <a:p>
            <a:pPr>
              <a:defRPr/>
            </a:pPr>
            <a:r>
              <a:rPr lang="en-US" sz="1600" dirty="0" smtClean="0">
                <a:solidFill>
                  <a:srgbClr val="000000"/>
                </a:solidFill>
              </a:rPr>
              <a:t>1.67-1.99</a:t>
            </a:r>
          </a:p>
        </p:txBody>
      </p:sp>
      <p:sp>
        <p:nvSpPr>
          <p:cNvPr id="133123" name="Text Box 6"/>
          <p:cNvSpPr txBox="1">
            <a:spLocks noChangeArrowheads="1"/>
          </p:cNvSpPr>
          <p:nvPr/>
        </p:nvSpPr>
        <p:spPr bwMode="auto">
          <a:xfrm>
            <a:off x="1447800" y="5181600"/>
            <a:ext cx="3657600" cy="1077913"/>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solidFill>
                  <a:srgbClr val="000000"/>
                </a:solidFill>
              </a:rPr>
              <a:t>Jensen</a:t>
            </a:r>
            <a:r>
              <a:rPr lang="ja-JP" altLang="en-US" sz="1600">
                <a:solidFill>
                  <a:srgbClr val="000000"/>
                </a:solidFill>
              </a:rPr>
              <a:t>’</a:t>
            </a:r>
            <a:r>
              <a:rPr lang="en-US" altLang="ja-JP" sz="1600">
                <a:solidFill>
                  <a:srgbClr val="000000"/>
                </a:solidFill>
              </a:rPr>
              <a:t>s </a:t>
            </a:r>
            <a:r>
              <a:rPr lang="en-US" altLang="ja-JP" sz="1600">
                <a:solidFill>
                  <a:srgbClr val="000000"/>
                </a:solidFill>
                <a:latin typeface="Symbol" charset="2"/>
                <a:sym typeface="Symbol" charset="2"/>
              </a:rPr>
              <a:t></a:t>
            </a:r>
          </a:p>
          <a:p>
            <a:r>
              <a:rPr lang="en-US" altLang="en-US" sz="1600">
                <a:solidFill>
                  <a:srgbClr val="000000"/>
                </a:solidFill>
              </a:rPr>
              <a:t>= 2.28% - 4%/12 (1-1.83) = 2.56%</a:t>
            </a:r>
          </a:p>
          <a:p>
            <a:r>
              <a:rPr lang="en-US" altLang="en-US" sz="1600">
                <a:solidFill>
                  <a:srgbClr val="000000"/>
                </a:solidFill>
              </a:rPr>
              <a:t> Annualized = (1-.0256)</a:t>
            </a:r>
            <a:r>
              <a:rPr lang="en-US" altLang="en-US" sz="1600" baseline="30000">
                <a:solidFill>
                  <a:srgbClr val="000000"/>
                </a:solidFill>
              </a:rPr>
              <a:t>12</a:t>
            </a:r>
            <a:r>
              <a:rPr lang="en-US" altLang="en-US" sz="1600">
                <a:solidFill>
                  <a:srgbClr val="000000"/>
                </a:solidFill>
              </a:rPr>
              <a:t>-1= 35.42%</a:t>
            </a:r>
          </a:p>
          <a:p>
            <a:r>
              <a:rPr lang="en-US" altLang="en-US" sz="1600">
                <a:solidFill>
                  <a:srgbClr val="000000"/>
                </a:solidFill>
              </a:rPr>
              <a:t>Average riskfree rate (2008-13) = 4%</a:t>
            </a:r>
          </a:p>
        </p:txBody>
      </p:sp>
      <p:sp>
        <p:nvSpPr>
          <p:cNvPr id="133124" name="Text Box 7"/>
          <p:cNvSpPr txBox="1">
            <a:spLocks noChangeArrowheads="1"/>
          </p:cNvSpPr>
          <p:nvPr/>
        </p:nvSpPr>
        <p:spPr bwMode="auto">
          <a:xfrm>
            <a:off x="6781800" y="3810000"/>
            <a:ext cx="1631950" cy="584200"/>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69% market risk</a:t>
            </a:r>
          </a:p>
          <a:p>
            <a:pPr>
              <a:defRPr/>
            </a:pPr>
            <a:r>
              <a:rPr lang="en-US" sz="1600" dirty="0" smtClean="0">
                <a:solidFill>
                  <a:srgbClr val="000000"/>
                </a:solidFill>
              </a:rPr>
              <a:t>31% firm specific</a:t>
            </a:r>
          </a:p>
        </p:txBody>
      </p:sp>
      <p:sp>
        <p:nvSpPr>
          <p:cNvPr id="133125" name="Text Box 12"/>
          <p:cNvSpPr txBox="1">
            <a:spLocks noChangeArrowheads="1"/>
          </p:cNvSpPr>
          <p:nvPr/>
        </p:nvSpPr>
        <p:spPr bwMode="auto">
          <a:xfrm>
            <a:off x="5486400" y="5486400"/>
            <a:ext cx="3287713" cy="83026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Expected Return (in Rupees)</a:t>
            </a:r>
          </a:p>
          <a:p>
            <a:pPr>
              <a:defRPr/>
            </a:pPr>
            <a:r>
              <a:rPr lang="en-US" sz="1600" dirty="0" smtClean="0">
                <a:solidFill>
                  <a:srgbClr val="000000"/>
                </a:solidFill>
              </a:rPr>
              <a:t>= </a:t>
            </a:r>
            <a:r>
              <a:rPr lang="en-US" sz="1600" dirty="0" err="1" smtClean="0">
                <a:solidFill>
                  <a:srgbClr val="000000"/>
                </a:solidFill>
              </a:rPr>
              <a:t>Riskfree</a:t>
            </a:r>
            <a:r>
              <a:rPr lang="en-US" sz="1600" dirty="0" smtClean="0">
                <a:solidFill>
                  <a:srgbClr val="000000"/>
                </a:solidFill>
              </a:rPr>
              <a:t> Rate+ Beta*Risk premium</a:t>
            </a:r>
          </a:p>
          <a:p>
            <a:pPr>
              <a:defRPr/>
            </a:pPr>
            <a:r>
              <a:rPr lang="en-US" sz="1600" dirty="0" smtClean="0">
                <a:solidFill>
                  <a:srgbClr val="000000"/>
                </a:solidFill>
              </a:rPr>
              <a:t>= 6.57%+ 1.83 (7.19%) = 19.73%</a:t>
            </a:r>
          </a:p>
        </p:txBody>
      </p:sp>
      <p:sp>
        <p:nvSpPr>
          <p:cNvPr id="144391"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Analyzing the Risk Regression</a:t>
            </a:r>
          </a:p>
        </p:txBody>
      </p:sp>
      <p:sp>
        <p:nvSpPr>
          <p:cNvPr id="1331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Using your Bloomberg risk and return print out, answer the following questions:</a:t>
            </a:r>
          </a:p>
          <a:p>
            <a:pPr lvl="1" eaLnBrk="1" hangingPunct="1">
              <a:lnSpc>
                <a:spcPct val="80000"/>
              </a:lnSpc>
            </a:pPr>
            <a:r>
              <a:rPr lang="en-US" altLang="en-US" sz="2000">
                <a:ea typeface="ＭＳ Ｐゴシック" charset="-128"/>
              </a:rPr>
              <a:t>How well or badly did your stock do, relative to the market, during the period of the regression? </a:t>
            </a:r>
          </a:p>
          <a:p>
            <a:pPr lvl="1" eaLnBrk="1" hangingPunct="1">
              <a:lnSpc>
                <a:spcPct val="80000"/>
              </a:lnSpc>
            </a:pPr>
            <a:r>
              <a:rPr lang="en-US" altLang="en-US" sz="2000">
                <a:ea typeface="ＭＳ Ｐゴシック" charset="-128"/>
              </a:rPr>
              <a:t>Intercept - (Riskfree Rate/n) (1- Beta) = Jensen</a:t>
            </a:r>
            <a:r>
              <a:rPr lang="ja-JP" altLang="en-US" sz="2000">
                <a:ea typeface="ＭＳ Ｐゴシック" charset="-128"/>
              </a:rPr>
              <a:t>’</a:t>
            </a:r>
            <a:r>
              <a:rPr lang="en-US" altLang="ja-JP" sz="2000">
                <a:ea typeface="ＭＳ Ｐゴシック" charset="-128"/>
              </a:rPr>
              <a:t>s Alpha</a:t>
            </a:r>
          </a:p>
          <a:p>
            <a:pPr marL="685800" lvl="2" indent="0" eaLnBrk="1" hangingPunct="1">
              <a:lnSpc>
                <a:spcPct val="80000"/>
              </a:lnSpc>
              <a:buFont typeface="Wingdings" charset="2"/>
              <a:buNone/>
            </a:pPr>
            <a:r>
              <a:rPr lang="en-US" altLang="en-US" sz="2000">
                <a:ea typeface="ＭＳ Ｐゴシック" charset="-128"/>
              </a:rPr>
              <a:t>where n is the number of return periods in a year (12 if monthly; 52 if weekly)</a:t>
            </a:r>
          </a:p>
          <a:p>
            <a:pPr lvl="1" eaLnBrk="1" hangingPunct="1">
              <a:lnSpc>
                <a:spcPct val="80000"/>
              </a:lnSpc>
            </a:pPr>
            <a:r>
              <a:rPr lang="en-US" altLang="en-US" sz="2000">
                <a:ea typeface="ＭＳ Ｐゴシック" charset="-128"/>
              </a:rPr>
              <a:t>What proportion of the risk in your stock is attributable to the market? What proportion is firm-specific?</a:t>
            </a:r>
          </a:p>
          <a:p>
            <a:pPr lvl="1" eaLnBrk="1" hangingPunct="1">
              <a:lnSpc>
                <a:spcPct val="80000"/>
              </a:lnSpc>
            </a:pPr>
            <a:r>
              <a:rPr lang="en-US" altLang="en-US" sz="2000">
                <a:ea typeface="ＭＳ Ｐゴシック" charset="-128"/>
              </a:rPr>
              <a:t>What is the historical estimate of beta for your stock? What is the range on this estimate with 67% probability? With 95% probability?</a:t>
            </a:r>
          </a:p>
          <a:p>
            <a:pPr lvl="1" eaLnBrk="1" hangingPunct="1">
              <a:lnSpc>
                <a:spcPct val="80000"/>
              </a:lnSpc>
            </a:pPr>
            <a:r>
              <a:rPr lang="en-US" altLang="en-US" sz="2000">
                <a:ea typeface="ＭＳ Ｐゴシック" charset="-128"/>
              </a:rPr>
              <a:t>Based upon this beta, what is your estimate of the required return on this stock?</a:t>
            </a:r>
          </a:p>
          <a:p>
            <a:pPr lvl="1" eaLnBrk="1" hangingPunct="1">
              <a:lnSpc>
                <a:spcPct val="80000"/>
              </a:lnSpc>
              <a:buFont typeface="Wingdings 2" charset="2"/>
              <a:buNone/>
            </a:pPr>
            <a:r>
              <a:rPr lang="en-US" altLang="en-US" sz="2000">
                <a:ea typeface="ＭＳ Ｐゴシック" charset="-128"/>
              </a:rPr>
              <a:t>	Riskless Rate + Beta * Risk Premium</a:t>
            </a:r>
          </a:p>
        </p:txBody>
      </p:sp>
      <p:sp>
        <p:nvSpPr>
          <p:cNvPr id="5" name="TextBox 4">
            <a:hlinkClick r:id="rId3" action="ppaction://hlinkpres?slideindex=23&amp;slidetitle=PowerPoint Presentation"/>
          </p:cNvPr>
          <p:cNvSpPr txBox="1"/>
          <p:nvPr/>
        </p:nvSpPr>
        <p:spPr>
          <a:xfrm>
            <a:off x="7315200" y="54102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Beta Page</a:t>
            </a:r>
          </a:p>
          <a:p>
            <a:pPr>
              <a:defRPr/>
            </a:pPr>
            <a:r>
              <a:rPr lang="en-US" sz="1600" dirty="0"/>
              <a:t>PB Page 23-26</a:t>
            </a:r>
          </a:p>
        </p:txBody>
      </p:sp>
      <p:sp>
        <p:nvSpPr>
          <p:cNvPr id="14643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Title 1"/>
          <p:cNvSpPr>
            <a:spLocks noGrp="1"/>
          </p:cNvSpPr>
          <p:nvPr>
            <p:ph type="title"/>
          </p:nvPr>
        </p:nvSpPr>
        <p:spPr>
          <a:xfrm>
            <a:off x="612775" y="228600"/>
            <a:ext cx="8153400" cy="990600"/>
          </a:xfrm>
        </p:spPr>
        <p:txBody>
          <a:bodyPr/>
          <a:lstStyle/>
          <a:p>
            <a:r>
              <a:rPr lang="en-US" altLang="en-US">
                <a:ea typeface="ＭＳ Ｐゴシック" charset="-128"/>
              </a:rPr>
              <a:t>The problem with regression betas</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400" u="sng">
                <a:ea typeface="ＭＳ Ｐゴシック" charset="-128"/>
              </a:rPr>
              <a:t>They are backward looking</a:t>
            </a:r>
            <a:r>
              <a:rPr lang="en-US" altLang="en-US" sz="2400">
                <a:ea typeface="ＭＳ Ｐゴシック" charset="-128"/>
              </a:rPr>
              <a:t>: By definition, a regression beta is backward looking because it is computed based upon past returns. Consequently, if a company’s business mix or financial leverage has changed during the regression period, the regression beta (even if well estimated) is no longer operational.</a:t>
            </a:r>
          </a:p>
          <a:p>
            <a:pPr>
              <a:lnSpc>
                <a:spcPct val="80000"/>
              </a:lnSpc>
            </a:pPr>
            <a:r>
              <a:rPr lang="en-US" altLang="en-US" sz="2400" u="sng">
                <a:ea typeface="ＭＳ Ｐゴシック" charset="-128"/>
              </a:rPr>
              <a:t>They are subject to manipulation</a:t>
            </a:r>
            <a:r>
              <a:rPr lang="en-US" altLang="en-US" sz="2400">
                <a:ea typeface="ＭＳ Ｐゴシック" charset="-128"/>
              </a:rPr>
              <a:t>: Changing the market index used, the time period of the regression or even the return intervals (daily, weekly, monthly) can yield very different regression output.</a:t>
            </a:r>
          </a:p>
          <a:p>
            <a:pPr>
              <a:lnSpc>
                <a:spcPct val="80000"/>
              </a:lnSpc>
            </a:pPr>
            <a:r>
              <a:rPr lang="en-US" altLang="en-US" sz="2400" u="sng">
                <a:ea typeface="ＭＳ Ｐゴシック" charset="-128"/>
              </a:rPr>
              <a:t>They are noisy</a:t>
            </a:r>
            <a:r>
              <a:rPr lang="en-US" altLang="en-US" sz="2400">
                <a:ea typeface="ＭＳ Ｐゴシック" charset="-128"/>
              </a:rPr>
              <a:t>: A regression slope (which is what we use as a beta) comes with a standard error, and if you regress a stock against a broad enough index, the regression beta should have a high standard error (it is a feature, not a bug)&gt;</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Beta: Exploring Fundamentals</a:t>
            </a:r>
          </a:p>
        </p:txBody>
      </p:sp>
      <p:pic>
        <p:nvPicPr>
          <p:cNvPr id="149506"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56223" r="-56223"/>
          <a:stretch>
            <a:fillRect/>
          </a:stretch>
        </p:blipFill>
        <p:spPr>
          <a:xfrm>
            <a:off x="612775" y="1600200"/>
            <a:ext cx="8153400" cy="4495800"/>
          </a:xfrm>
        </p:spPr>
      </p:pic>
      <p:sp>
        <p:nvSpPr>
          <p:cNvPr id="1495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 1: Product Type</a:t>
            </a:r>
          </a:p>
        </p:txBody>
      </p:sp>
      <p:sp>
        <p:nvSpPr>
          <p:cNvPr id="15155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Industry Effects: The beta value for a firm depends upon the sensitivity of the demand for its products and services and of its costs to macroeconomic factors that affect the overall market. </a:t>
            </a:r>
          </a:p>
          <a:p>
            <a:pPr lvl="1" eaLnBrk="1" hangingPunct="1"/>
            <a:r>
              <a:rPr lang="en-US" altLang="en-US">
                <a:ea typeface="ＭＳ Ｐゴシック" charset="-128"/>
              </a:rPr>
              <a:t>Cyclical companies have higher betas than non-cyclical firms</a:t>
            </a:r>
          </a:p>
          <a:p>
            <a:pPr lvl="1" eaLnBrk="1" hangingPunct="1"/>
            <a:r>
              <a:rPr lang="en-US" altLang="en-US">
                <a:ea typeface="ＭＳ Ｐゴシック" charset="-128"/>
              </a:rPr>
              <a:t>Firms which sell more discretionary products will have higher betas than firms that sell less discretionary products</a:t>
            </a:r>
          </a:p>
        </p:txBody>
      </p:sp>
      <p:sp>
        <p:nvSpPr>
          <p:cNvPr id="1515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 2: Operating Leverage Effects</a:t>
            </a:r>
          </a:p>
        </p:txBody>
      </p:sp>
      <p:sp>
        <p:nvSpPr>
          <p:cNvPr id="15360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Operating leverage refers to the proportion of the total costs of the firm that are fixed. </a:t>
            </a:r>
          </a:p>
          <a:p>
            <a:pPr eaLnBrk="1" hangingPunct="1"/>
            <a:r>
              <a:rPr lang="en-US" altLang="en-US">
                <a:ea typeface="ＭＳ Ｐゴシック" charset="-128"/>
              </a:rPr>
              <a:t>Other things remaining equal, higher operating leverage results in greater earnings variability which in turn results in higher betas.</a:t>
            </a:r>
          </a:p>
        </p:txBody>
      </p:sp>
      <p:sp>
        <p:nvSpPr>
          <p:cNvPr id="1536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Measuring Disney</a:t>
            </a:r>
            <a:r>
              <a:rPr lang="ja-JP" altLang="en-US">
                <a:ea typeface="ＭＳ Ｐゴシック" charset="-128"/>
              </a:rPr>
              <a:t>’</a:t>
            </a:r>
            <a:r>
              <a:rPr lang="en-US" altLang="ja-JP">
                <a:ea typeface="ＭＳ Ｐゴシック" charset="-128"/>
              </a:rPr>
              <a:t>s Operating Leverage: 1987- 2013</a:t>
            </a:r>
            <a:br>
              <a:rPr lang="en-US" altLang="ja-JP">
                <a:ea typeface="ＭＳ Ｐゴシック" charset="-128"/>
              </a:rPr>
            </a:br>
            <a:endParaRPr lang="en-US" altLang="en-US">
              <a:ea typeface="ＭＳ Ｐゴシック" charset="-128"/>
            </a:endParaRPr>
          </a:p>
        </p:txBody>
      </p:sp>
      <p:sp>
        <p:nvSpPr>
          <p:cNvPr id="1556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Content Placeholder 3"/>
          <p:cNvGraphicFramePr>
            <a:graphicFrameLocks noGrp="1"/>
          </p:cNvGraphicFramePr>
          <p:nvPr>
            <p:ph sz="quarter" idx="1"/>
          </p:nvPr>
        </p:nvGraphicFramePr>
        <p:xfrm>
          <a:off x="457200" y="1600200"/>
          <a:ext cx="5319713" cy="4800753"/>
        </p:xfrm>
        <a:graphic>
          <a:graphicData uri="http://schemas.openxmlformats.org/drawingml/2006/table">
            <a:tbl>
              <a:tblPr/>
              <a:tblGrid>
                <a:gridCol w="808038"/>
                <a:gridCol w="808037"/>
                <a:gridCol w="806450"/>
                <a:gridCol w="808038"/>
                <a:gridCol w="808037"/>
                <a:gridCol w="1281113"/>
              </a:tblGrid>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Year</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Net Sales</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 Change in Sales</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EBIT</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 Change in EBIT</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1987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$2,877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Times" charset="0"/>
                          <a:ea typeface="ＭＳ Ｐゴシック" charset="-128"/>
                        </a:rPr>
                        <a:t> </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$756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Times" charset="0"/>
                          <a:ea typeface="ＭＳ Ｐゴシック" charset="-128"/>
                        </a:rPr>
                        <a:t> </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1988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$3,438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19.50%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$848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12.17%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1989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$4,594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33.62%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$1,177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38.80%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$5,844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27.21%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$1,368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16.23%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$6,182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5.78%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$1,124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-17.84%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$7,504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21.38%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$1,287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14.50%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$8,529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13.66%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$1,560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21.21%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$10,055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17.89%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$1,804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15.64%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$12,112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$2,262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$18,739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54.71%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$3,024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33.69%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$22,473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$3,945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$22,976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$3,843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$23,435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$3,580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$25,418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$2,525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-29.47%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$25,172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-0.97%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$2,832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12.16%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$25,329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0.62%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$2,384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-15.82%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$27,061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$2,713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13.80%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$30,752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13.64%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$4,048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49.21%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$31,944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$4,107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$33,747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5.64%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$5,355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$35,510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5.22%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$6,829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27.53%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$37,843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6.57%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$7,404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8.42%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$36,149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-4.48%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$5,697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-23.06%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$38,063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$6,726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18.06%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$40,893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7.44%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$7,781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15.69%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$42,278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$8,863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13.91%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2013</a:t>
                      </a:r>
                    </a:p>
                  </a:txBody>
                  <a:tcPr marL="9071" marR="9071" marT="9072" marB="0"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$45,041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6.54%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$9,450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6.62%</a:t>
                      </a:r>
                    </a:p>
                  </a:txBody>
                  <a:tcPr marL="9071" marR="9071" marT="9072" marB="0"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700" b="1" i="0" u="none" strike="noStrike" cap="none" normalizeH="0" baseline="0">
                          <a:ln>
                            <a:noFill/>
                          </a:ln>
                          <a:solidFill>
                            <a:schemeClr val="tx1"/>
                          </a:solidFill>
                          <a:effectLst/>
                          <a:latin typeface="Verdana" charset="0"/>
                          <a:ea typeface="ＭＳ Ｐゴシック" charset="-128"/>
                        </a:rPr>
                        <a:t>Operating Leverage</a:t>
                      </a:r>
                    </a:p>
                  </a:txBody>
                  <a:tcPr marL="9071" marR="9071" marT="907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Average: 87-13</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 </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11.79%</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1"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11.91%</a:t>
                      </a:r>
                    </a:p>
                  </a:txBody>
                  <a:tcPr marL="9071" marR="9071" marT="9072"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11.91/11.79 =1.01</a:t>
                      </a:r>
                    </a:p>
                  </a:txBody>
                  <a:tcPr marL="9071" marR="9071" marT="907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Average: 96-13</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 </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8.16%</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1"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10.20%</a:t>
                      </a:r>
                    </a:p>
                  </a:txBody>
                  <a:tcPr marL="9071" marR="9071" marT="9072"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10.20/8.16 =1.25</a:t>
                      </a:r>
                    </a:p>
                  </a:txBody>
                  <a:tcPr marL="9071" marR="9071" marT="907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5" name="TextBox 4"/>
          <p:cNvSpPr txBox="1"/>
          <p:nvPr/>
        </p:nvSpPr>
        <p:spPr>
          <a:xfrm>
            <a:off x="4724400" y="2667000"/>
            <a:ext cx="4419600" cy="2308225"/>
          </a:xfrm>
          <a:prstGeom prst="rect">
            <a:avLst/>
          </a:prstGeom>
          <a:noFill/>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Average across entertainment companies = 1.35</a:t>
            </a:r>
          </a:p>
          <a:p>
            <a:endParaRPr lang="en-US" altLang="en-US" sz="1600"/>
          </a:p>
          <a:p>
            <a:r>
              <a:rPr lang="en-US" altLang="en-US" sz="1600"/>
              <a:t>Given Disney’s operating leverage measures (1.01 or 1.25), would you expect Disney to have a higher or a lower beta than other entertainment companies?</a:t>
            </a:r>
          </a:p>
          <a:p>
            <a:pPr>
              <a:buFont typeface="Calibri" charset="0"/>
              <a:buAutoNum type="alphaLcPeriod"/>
            </a:pPr>
            <a:r>
              <a:rPr lang="en-US" altLang="en-US" sz="1600"/>
              <a:t>Higher</a:t>
            </a:r>
          </a:p>
          <a:p>
            <a:pPr>
              <a:buFont typeface="Calibri" charset="0"/>
              <a:buAutoNum type="alphaLcPeriod"/>
            </a:pPr>
            <a:r>
              <a:rPr lang="en-US" altLang="en-US" sz="1600"/>
              <a:t>Lower</a:t>
            </a:r>
          </a:p>
          <a:p>
            <a:pPr>
              <a:buFont typeface="Calibri" charset="0"/>
              <a:buAutoNum type="alphaLcPeriod"/>
            </a:pPr>
            <a:r>
              <a:rPr lang="en-US" altLang="en-US" sz="1600"/>
              <a:t>No effect</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 3: Financial Leverage</a:t>
            </a:r>
          </a:p>
        </p:txBody>
      </p:sp>
      <p:sp>
        <p:nvSpPr>
          <p:cNvPr id="153602"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smtClean="0"/>
              <a:t>As firms borrow, they create fixed costs (interest payments) that make their earnings to equity investors more volatile.</a:t>
            </a:r>
          </a:p>
          <a:p>
            <a:pPr eaLnBrk="1" hangingPunct="1">
              <a:buFont typeface="Wingdings" charset="0"/>
              <a:buChar char=""/>
              <a:defRPr/>
            </a:pPr>
            <a:r>
              <a:rPr lang="en-US" dirty="0" smtClean="0"/>
              <a:t>This increased earnings volatility which increases the equity beta. </a:t>
            </a:r>
          </a:p>
          <a:p>
            <a:pPr eaLnBrk="1" hangingPunct="1">
              <a:buFont typeface="Wingdings" charset="0"/>
              <a:buChar char=""/>
              <a:defRPr/>
            </a:pPr>
            <a:r>
              <a:rPr lang="en-US" dirty="0" smtClean="0"/>
              <a:t>The beta of equity alone can be written as a function of the unlevered beta and the debt-equity ratio</a:t>
            </a:r>
          </a:p>
          <a:p>
            <a:pPr eaLnBrk="1" hangingPunct="1">
              <a:buFont typeface="Wingdings" charset="0"/>
              <a:buChar char=""/>
              <a:defRPr/>
            </a:pPr>
            <a:r>
              <a:rPr lang="en-US" dirty="0" smtClean="0"/>
              <a:t></a:t>
            </a:r>
            <a:r>
              <a:rPr lang="en-US" baseline="-25000" dirty="0" smtClean="0"/>
              <a:t>L</a:t>
            </a:r>
            <a:r>
              <a:rPr lang="en-US" dirty="0" smtClean="0"/>
              <a:t> = </a:t>
            </a:r>
            <a:r>
              <a:rPr lang="en-US" baseline="-25000" dirty="0" smtClean="0"/>
              <a:t>u</a:t>
            </a:r>
            <a:r>
              <a:rPr lang="en-US" dirty="0" smtClean="0"/>
              <a:t> (1+ ((1-t)D/E))</a:t>
            </a:r>
          </a:p>
          <a:p>
            <a:pPr marL="320675" lvl="1" indent="0" eaLnBrk="1" hangingPunct="1">
              <a:buFont typeface="Wingdings 2" charset="0"/>
              <a:buNone/>
              <a:defRPr/>
            </a:pPr>
            <a:r>
              <a:rPr lang="en-US" dirty="0" smtClean="0"/>
              <a:t>where</a:t>
            </a:r>
          </a:p>
          <a:p>
            <a:pPr lvl="1" eaLnBrk="1" hangingPunct="1">
              <a:buFont typeface="Wingdings 2" charset="0"/>
              <a:buChar char=""/>
              <a:defRPr/>
            </a:pPr>
            <a:r>
              <a:rPr lang="en-US" dirty="0" smtClean="0"/>
              <a:t></a:t>
            </a:r>
            <a:r>
              <a:rPr lang="en-US" baseline="-25000" dirty="0" smtClean="0"/>
              <a:t>L</a:t>
            </a:r>
            <a:r>
              <a:rPr lang="en-US" dirty="0" smtClean="0"/>
              <a:t> = Levered or Equity Beta	D/E = Market value Debt to equity ratio</a:t>
            </a:r>
          </a:p>
          <a:p>
            <a:pPr lvl="1" eaLnBrk="1" hangingPunct="1">
              <a:buFont typeface="Wingdings 2" charset="0"/>
              <a:buChar char=""/>
              <a:defRPr/>
            </a:pPr>
            <a:r>
              <a:rPr lang="en-US" dirty="0" smtClean="0"/>
              <a:t></a:t>
            </a:r>
            <a:r>
              <a:rPr lang="en-US" baseline="-25000" dirty="0" smtClean="0"/>
              <a:t>u</a:t>
            </a:r>
            <a:r>
              <a:rPr lang="en-US" dirty="0" smtClean="0"/>
              <a:t> = Unlevered or Asset Beta	t = Marginal tax rate</a:t>
            </a:r>
          </a:p>
          <a:p>
            <a:pPr eaLnBrk="1" hangingPunct="1">
              <a:buFont typeface="Wingdings" charset="0"/>
              <a:buChar char=""/>
              <a:defRPr/>
            </a:pPr>
            <a:r>
              <a:rPr lang="en-US" dirty="0" smtClean="0"/>
              <a:t>Earlier, we estimated the beta for Disney from a regression. Was that beta a levered or unlevered beta?</a:t>
            </a:r>
          </a:p>
          <a:p>
            <a:pPr marL="514350" indent="-514350" eaLnBrk="1" hangingPunct="1">
              <a:buFont typeface="+mj-lt"/>
              <a:buAutoNum type="alphaLcPeriod"/>
              <a:defRPr/>
            </a:pPr>
            <a:r>
              <a:rPr lang="en-US" dirty="0" smtClean="0"/>
              <a:t>Levered</a:t>
            </a:r>
          </a:p>
          <a:p>
            <a:pPr marL="514350" indent="-514350" eaLnBrk="1" hangingPunct="1">
              <a:buFont typeface="+mj-lt"/>
              <a:buAutoNum type="alphaLcPeriod"/>
              <a:defRPr/>
            </a:pPr>
            <a:r>
              <a:rPr lang="en-US" dirty="0" smtClean="0"/>
              <a:t>Unlevered</a:t>
            </a:r>
          </a:p>
          <a:p>
            <a:pPr eaLnBrk="1" hangingPunct="1">
              <a:buFont typeface="Wingdings" charset="0"/>
              <a:buChar char=""/>
              <a:defRPr/>
            </a:pPr>
            <a:endParaRPr lang="en-US" dirty="0" smtClean="0"/>
          </a:p>
          <a:p>
            <a:pPr eaLnBrk="1" hangingPunct="1">
              <a:buFont typeface="Wingdings" charset="0"/>
              <a:buChar char=""/>
              <a:defRPr/>
            </a:pPr>
            <a:endParaRPr lang="en-US" dirty="0"/>
          </a:p>
        </p:txBody>
      </p:sp>
      <p:sp>
        <p:nvSpPr>
          <p:cNvPr id="1576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Effects of leverage on betas: Disney</a:t>
            </a:r>
          </a:p>
        </p:txBody>
      </p:sp>
      <p:sp>
        <p:nvSpPr>
          <p:cNvPr id="15565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The regression beta for Disney is 1.25. This beta is a levered beta (because it is based on stock prices, which reflect leverage) and the leverage implicit in the beta estimate is the average market debt equity ratio during the period of the regression (2008 to 2013)</a:t>
            </a:r>
          </a:p>
          <a:p>
            <a:pPr eaLnBrk="1" hangingPunct="1">
              <a:lnSpc>
                <a:spcPct val="90000"/>
              </a:lnSpc>
            </a:pPr>
            <a:r>
              <a:rPr lang="en-US" altLang="en-US" sz="2600">
                <a:ea typeface="ＭＳ Ｐゴシック" charset="-128"/>
              </a:rPr>
              <a:t>The average debt equity ratio during this period was 19.44%.</a:t>
            </a:r>
          </a:p>
          <a:p>
            <a:pPr eaLnBrk="1" hangingPunct="1">
              <a:lnSpc>
                <a:spcPct val="90000"/>
              </a:lnSpc>
            </a:pPr>
            <a:r>
              <a:rPr lang="en-US" altLang="en-US" sz="2600">
                <a:ea typeface="ＭＳ Ｐゴシック" charset="-128"/>
              </a:rPr>
              <a:t>The unlevered beta for Disney can then be estimated (using a marginal tax rate of 36.1%)	</a:t>
            </a:r>
          </a:p>
          <a:p>
            <a:pPr marL="366713" lvl="1" indent="0" eaLnBrk="1" hangingPunct="1">
              <a:lnSpc>
                <a:spcPct val="90000"/>
              </a:lnSpc>
              <a:buFont typeface="Wingdings 2" charset="2"/>
              <a:buNone/>
            </a:pPr>
            <a:r>
              <a:rPr lang="en-US" altLang="en-US" sz="2200">
                <a:ea typeface="ＭＳ Ｐゴシック" charset="-128"/>
              </a:rPr>
              <a:t>= Current Beta / (1 + (1 - tax rate) (Average Debt/Equity))</a:t>
            </a:r>
          </a:p>
          <a:p>
            <a:pPr marL="366713" lvl="1" indent="0" eaLnBrk="1" hangingPunct="1">
              <a:lnSpc>
                <a:spcPct val="90000"/>
              </a:lnSpc>
              <a:buFont typeface="Wingdings 2" charset="2"/>
              <a:buNone/>
            </a:pPr>
            <a:r>
              <a:rPr lang="en-US" altLang="en-US" sz="2200">
                <a:ea typeface="ＭＳ Ｐゴシック" charset="-128"/>
              </a:rPr>
              <a:t>= 1.25 / (1 + (1 - 0.361)(0.1944))= 1.1119</a:t>
            </a:r>
          </a:p>
        </p:txBody>
      </p:sp>
      <p:sp>
        <p:nvSpPr>
          <p:cNvPr id="1597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 Beta and Financial Leverage</a:t>
            </a:r>
          </a:p>
        </p:txBody>
      </p:sp>
      <p:sp>
        <p:nvSpPr>
          <p:cNvPr id="161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61795" name="Content Placeholder 6"/>
          <p:cNvGraphicFramePr>
            <a:graphicFrameLocks noGrp="1" noChangeAspect="1"/>
          </p:cNvGraphicFramePr>
          <p:nvPr>
            <p:ph sz="quarter" idx="1"/>
          </p:nvPr>
        </p:nvGraphicFramePr>
        <p:xfrm>
          <a:off x="0" y="1981200"/>
          <a:ext cx="8980488" cy="4191000"/>
        </p:xfrm>
        <a:graphic>
          <a:graphicData uri="http://schemas.openxmlformats.org/presentationml/2006/ole">
            <mc:AlternateContent xmlns:mc="http://schemas.openxmlformats.org/markup-compatibility/2006">
              <mc:Choice xmlns:v="urn:schemas-microsoft-com:vml" Requires="v">
                <p:oleObj spid="_x0000_s161800" name="Document" r:id="rId4" imgW="5524500" imgH="2578100" progId="Word.Document.12">
                  <p:embed/>
                </p:oleObj>
              </mc:Choice>
              <mc:Fallback>
                <p:oleObj name="Document" r:id="rId4" imgW="5524500" imgH="25781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981200"/>
                        <a:ext cx="8980488"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Betas are weighted Averages</a:t>
            </a:r>
          </a:p>
        </p:txBody>
      </p:sp>
      <p:sp>
        <p:nvSpPr>
          <p:cNvPr id="16384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beta of a portfolio is always the market-value weighted average of the betas of the individual investments in that portfolio.</a:t>
            </a:r>
          </a:p>
          <a:p>
            <a:pPr eaLnBrk="1" hangingPunct="1"/>
            <a:r>
              <a:rPr lang="en-US" altLang="en-US">
                <a:ea typeface="ＭＳ Ｐゴシック" charset="-128"/>
              </a:rPr>
              <a:t>Thus,</a:t>
            </a:r>
          </a:p>
          <a:p>
            <a:pPr lvl="1" eaLnBrk="1" hangingPunct="1"/>
            <a:r>
              <a:rPr lang="en-US" altLang="en-US">
                <a:ea typeface="ＭＳ Ｐゴシック" charset="-128"/>
              </a:rPr>
              <a:t>the beta of a mutual fund is the weighted average of the betas of the stocks and other investment in that portfolio</a:t>
            </a:r>
          </a:p>
          <a:p>
            <a:pPr lvl="1" eaLnBrk="1" hangingPunct="1"/>
            <a:r>
              <a:rPr lang="en-US" altLang="en-US">
                <a:ea typeface="ＭＳ Ｐゴシック" charset="-128"/>
              </a:rPr>
              <a:t>the beta of a firm after a merger is the market-value weighted average of the betas of the companies involved in the merger.</a:t>
            </a:r>
          </a:p>
        </p:txBody>
      </p:sp>
      <p:sp>
        <p:nvSpPr>
          <p:cNvPr id="1638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Bottom-up versus Top-down Beta</a:t>
            </a:r>
          </a:p>
        </p:txBody>
      </p:sp>
      <p:sp>
        <p:nvSpPr>
          <p:cNvPr id="16179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The top-down beta for a firm comes from a regression</a:t>
            </a:r>
          </a:p>
          <a:p>
            <a:pPr eaLnBrk="1" hangingPunct="1">
              <a:lnSpc>
                <a:spcPct val="90000"/>
              </a:lnSpc>
            </a:pPr>
            <a:r>
              <a:rPr lang="en-US" altLang="en-US" sz="2400">
                <a:ea typeface="ＭＳ Ｐゴシック" charset="-128"/>
              </a:rPr>
              <a:t>The bottom up beta can be estimated by doing the following:</a:t>
            </a:r>
          </a:p>
          <a:p>
            <a:pPr lvl="1" eaLnBrk="1" hangingPunct="1">
              <a:lnSpc>
                <a:spcPct val="90000"/>
              </a:lnSpc>
            </a:pPr>
            <a:r>
              <a:rPr lang="en-US" altLang="en-US" sz="2000">
                <a:ea typeface="ＭＳ Ｐゴシック" charset="-128"/>
              </a:rPr>
              <a:t>Find out the businesses that a firm operates in</a:t>
            </a:r>
          </a:p>
          <a:p>
            <a:pPr lvl="1" eaLnBrk="1" hangingPunct="1">
              <a:lnSpc>
                <a:spcPct val="90000"/>
              </a:lnSpc>
            </a:pPr>
            <a:r>
              <a:rPr lang="en-US" altLang="en-US" sz="2000">
                <a:ea typeface="ＭＳ Ｐゴシック" charset="-128"/>
              </a:rPr>
              <a:t>Find the unlevered betas of other firms in these businesses</a:t>
            </a:r>
          </a:p>
          <a:p>
            <a:pPr lvl="1" eaLnBrk="1" hangingPunct="1">
              <a:lnSpc>
                <a:spcPct val="90000"/>
              </a:lnSpc>
            </a:pPr>
            <a:r>
              <a:rPr lang="en-US" altLang="en-US" sz="2000">
                <a:ea typeface="ＭＳ Ｐゴシック" charset="-128"/>
              </a:rPr>
              <a:t>Take a weighted (by sales or operating income) average of these unlevered betas</a:t>
            </a:r>
          </a:p>
          <a:p>
            <a:pPr lvl="1" eaLnBrk="1" hangingPunct="1">
              <a:lnSpc>
                <a:spcPct val="90000"/>
              </a:lnSpc>
            </a:pPr>
            <a:r>
              <a:rPr lang="en-US" altLang="en-US" sz="2000">
                <a:ea typeface="ＭＳ Ｐゴシック" charset="-128"/>
              </a:rPr>
              <a:t>Lever up using the firm</a:t>
            </a:r>
            <a:r>
              <a:rPr lang="ja-JP" altLang="en-US" sz="2000">
                <a:ea typeface="ＭＳ Ｐゴシック" charset="-128"/>
              </a:rPr>
              <a:t>’</a:t>
            </a:r>
            <a:r>
              <a:rPr lang="en-US" altLang="ja-JP" sz="2000">
                <a:ea typeface="ＭＳ Ｐゴシック" charset="-128"/>
              </a:rPr>
              <a:t>s debt/equity ratio</a:t>
            </a:r>
          </a:p>
          <a:p>
            <a:pPr eaLnBrk="1" hangingPunct="1">
              <a:lnSpc>
                <a:spcPct val="90000"/>
              </a:lnSpc>
            </a:pPr>
            <a:r>
              <a:rPr lang="en-US" altLang="en-US" sz="2400">
                <a:ea typeface="ＭＳ Ｐゴシック" charset="-128"/>
              </a:rPr>
              <a:t>The bottom up beta is a better estimate than the top down beta for the following reasons</a:t>
            </a:r>
          </a:p>
          <a:p>
            <a:pPr lvl="1" eaLnBrk="1" hangingPunct="1">
              <a:lnSpc>
                <a:spcPct val="90000"/>
              </a:lnSpc>
            </a:pPr>
            <a:r>
              <a:rPr lang="en-US" altLang="en-US" sz="2000">
                <a:ea typeface="ＭＳ Ｐゴシック" charset="-128"/>
              </a:rPr>
              <a:t>The standard error of the beta estimate will be much lower</a:t>
            </a:r>
          </a:p>
          <a:p>
            <a:pPr lvl="1" eaLnBrk="1" hangingPunct="1">
              <a:lnSpc>
                <a:spcPct val="90000"/>
              </a:lnSpc>
            </a:pPr>
            <a:r>
              <a:rPr lang="en-US" altLang="en-US" sz="2000">
                <a:ea typeface="ＭＳ Ｐゴシック" charset="-128"/>
              </a:rPr>
              <a:t>The betas  can reflect the current (and even expected future) mix of businesses that the firm is in rather than the historical mix</a:t>
            </a:r>
          </a:p>
        </p:txBody>
      </p:sp>
      <p:sp>
        <p:nvSpPr>
          <p:cNvPr id="1658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Title 1"/>
          <p:cNvSpPr>
            <a:spLocks noGrp="1"/>
          </p:cNvSpPr>
          <p:nvPr>
            <p:ph type="title"/>
          </p:nvPr>
        </p:nvSpPr>
        <p:spPr>
          <a:xfrm>
            <a:off x="612775" y="228600"/>
            <a:ext cx="8153400" cy="990600"/>
          </a:xfrm>
        </p:spPr>
        <p:txBody>
          <a:bodyPr/>
          <a:lstStyle/>
          <a:p>
            <a:r>
              <a:rPr lang="en-US" altLang="en-US">
                <a:ea typeface="ＭＳ Ｐゴシック" charset="-128"/>
              </a:rPr>
              <a:t>Disney’s businesses: The financial breakdown (from 2013 annual report)</a:t>
            </a:r>
          </a:p>
        </p:txBody>
      </p:sp>
      <p:pic>
        <p:nvPicPr>
          <p:cNvPr id="167938"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37868" b="-37868"/>
          <a:stretch>
            <a:fillRect/>
          </a:stretch>
        </p:blipFill>
        <p:spPr>
          <a:xfrm>
            <a:off x="612775" y="1600200"/>
            <a:ext cx="8153400" cy="4495800"/>
          </a:xfrm>
        </p:spPr>
      </p:pic>
      <p:sp>
        <p:nvSpPr>
          <p:cNvPr id="16793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Title 1"/>
          <p:cNvSpPr>
            <a:spLocks noGrp="1"/>
          </p:cNvSpPr>
          <p:nvPr>
            <p:ph type="title"/>
          </p:nvPr>
        </p:nvSpPr>
        <p:spPr>
          <a:xfrm>
            <a:off x="612775" y="228600"/>
            <a:ext cx="8153400" cy="990600"/>
          </a:xfrm>
        </p:spPr>
        <p:txBody>
          <a:bodyPr/>
          <a:lstStyle/>
          <a:p>
            <a:r>
              <a:rPr lang="en-US" altLang="en-US">
                <a:ea typeface="ＭＳ Ｐゴシック" charset="-128"/>
              </a:rPr>
              <a:t>Unlevered Betas for businesses</a:t>
            </a:r>
          </a:p>
        </p:txBody>
      </p:sp>
      <p:sp>
        <p:nvSpPr>
          <p:cNvPr id="16998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69987" name="Object 2"/>
          <p:cNvGraphicFramePr>
            <a:graphicFrameLocks noChangeAspect="1"/>
          </p:cNvGraphicFramePr>
          <p:nvPr/>
        </p:nvGraphicFramePr>
        <p:xfrm>
          <a:off x="6780213" y="609600"/>
          <a:ext cx="2338387" cy="590550"/>
        </p:xfrm>
        <a:graphic>
          <a:graphicData uri="http://schemas.openxmlformats.org/presentationml/2006/ole">
            <mc:AlternateContent xmlns:mc="http://schemas.openxmlformats.org/markup-compatibility/2006">
              <mc:Choice xmlns:v="urn:schemas-microsoft-com:vml" Requires="v">
                <p:oleObj spid="_x0000_s170065" name="Equation" r:id="rId4" imgW="1511300" imgH="381000" progId="Equation.3">
                  <p:embed/>
                </p:oleObj>
              </mc:Choice>
              <mc:Fallback>
                <p:oleObj name="Equation" r:id="rId4" imgW="1511300" imgH="3810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0213" y="609600"/>
                        <a:ext cx="2338387" cy="5905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6" name="Straight Arrow Connector 15"/>
          <p:cNvCxnSpPr/>
          <p:nvPr/>
        </p:nvCxnSpPr>
        <p:spPr>
          <a:xfrm flipH="1">
            <a:off x="8077200" y="1295400"/>
            <a:ext cx="152400" cy="685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5" name="Content Placeholder 4"/>
          <p:cNvGraphicFramePr>
            <a:graphicFrameLocks noGrp="1"/>
          </p:cNvGraphicFramePr>
          <p:nvPr>
            <p:ph sz="quarter" idx="1"/>
          </p:nvPr>
        </p:nvGraphicFramePr>
        <p:xfrm>
          <a:off x="609600" y="1676400"/>
          <a:ext cx="8153401" cy="4343400"/>
        </p:xfrm>
        <a:graphic>
          <a:graphicData uri="http://schemas.openxmlformats.org/drawingml/2006/table">
            <a:tbl>
              <a:tblPr/>
              <a:tblGrid>
                <a:gridCol w="1273022"/>
                <a:gridCol w="1439727"/>
                <a:gridCol w="727441"/>
                <a:gridCol w="727441"/>
                <a:gridCol w="727441"/>
                <a:gridCol w="727441"/>
                <a:gridCol w="939611"/>
                <a:gridCol w="727441"/>
                <a:gridCol w="863836"/>
              </a:tblGrid>
              <a:tr h="965200">
                <a:tc>
                  <a:txBody>
                    <a:bodyPr/>
                    <a:lstStyle/>
                    <a:p>
                      <a:pPr algn="l" fontAlgn="b"/>
                      <a:r>
                        <a:rPr lang="en-US" sz="1400" b="0" i="1" u="none" strike="noStrike" dirty="0">
                          <a:solidFill>
                            <a:srgbClr val="000000"/>
                          </a:solidFill>
                          <a:effectLst/>
                          <a:latin typeface="Calibri"/>
                        </a:rPr>
                        <a:t>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solidFill>
                            <a:srgbClr val="000000"/>
                          </a:solidFill>
                          <a:effectLst/>
                          <a:latin typeface="Calibri"/>
                        </a:rPr>
                        <a:t>Comparable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Sample size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D/E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Tax rate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Company 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Cash/ Firm Value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Business 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23900">
                <a:tc>
                  <a:txBody>
                    <a:bodyPr/>
                    <a:lstStyle/>
                    <a:p>
                      <a:pPr algn="l" fontAlgn="b"/>
                      <a:r>
                        <a:rPr lang="en-US" sz="1400" b="0" i="0" u="none" strike="noStrike">
                          <a:solidFill>
                            <a:srgbClr val="000000"/>
                          </a:solidFill>
                          <a:effectLst/>
                          <a:latin typeface="Calibri"/>
                        </a:rPr>
                        <a:t>Media Networks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US  firms in broadcasting 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71.09%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23900">
                <a:tc>
                  <a:txBody>
                    <a:bodyPr/>
                    <a:lstStyle/>
                    <a:p>
                      <a:pPr algn="l" fontAlgn="b"/>
                      <a:r>
                        <a:rPr lang="en-US" sz="1400" b="0" i="0" u="none" strike="noStrike">
                          <a:solidFill>
                            <a:srgbClr val="000000"/>
                          </a:solidFill>
                          <a:effectLst/>
                          <a:latin typeface="Calibri"/>
                        </a:rPr>
                        <a:t>Parks &amp; Resorts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Calibri"/>
                        </a:rPr>
                        <a:t>Global firms in amusement park 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46.76%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35.67%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0.6677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4.95%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0.7024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2600">
                <a:tc>
                  <a:txBody>
                    <a:bodyPr/>
                    <a:lstStyle/>
                    <a:p>
                      <a:pPr algn="l" fontAlgn="b"/>
                      <a:r>
                        <a:rPr lang="en-US" sz="1400" b="0" i="0" u="none" strike="noStrike">
                          <a:solidFill>
                            <a:srgbClr val="000000"/>
                          </a:solidFill>
                          <a:effectLst/>
                          <a:latin typeface="Calibri"/>
                        </a:rPr>
                        <a:t>Studio Entertainment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US movie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27.06%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1.0668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1.0993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65200">
                <a:tc>
                  <a:txBody>
                    <a:bodyPr/>
                    <a:lstStyle/>
                    <a:p>
                      <a:pPr algn="l" fontAlgn="b"/>
                      <a:r>
                        <a:rPr lang="en-US" sz="1400" b="0" i="0" u="none" strike="noStrike">
                          <a:solidFill>
                            <a:srgbClr val="000000"/>
                          </a:solidFill>
                          <a:effectLst/>
                          <a:latin typeface="Calibri"/>
                        </a:rPr>
                        <a:t>Consumer Products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Global firms in toys/games production &amp; retail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29.53%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0.6034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0.6752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2600">
                <a:tc>
                  <a:txBody>
                    <a:bodyPr/>
                    <a:lstStyle/>
                    <a:p>
                      <a:pPr algn="l" fontAlgn="b"/>
                      <a:r>
                        <a:rPr lang="en-US" sz="1400" b="0" i="0" u="none" strike="noStrike">
                          <a:solidFill>
                            <a:srgbClr val="000000"/>
                          </a:solidFill>
                          <a:effectLst/>
                          <a:latin typeface="Calibri"/>
                        </a:rPr>
                        <a:t>Interactive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Global computer gaming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34.55%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17.25%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1.2187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closer look at the process…</a:t>
            </a:r>
            <a:br>
              <a:rPr lang="en-US" altLang="en-US">
                <a:ea typeface="ＭＳ Ｐゴシック" charset="-128"/>
              </a:rPr>
            </a:br>
            <a:r>
              <a:rPr lang="en-US" altLang="en-US">
                <a:ea typeface="ＭＳ Ｐゴシック" charset="-128"/>
              </a:rPr>
              <a:t>Studio Entertainment Betas</a:t>
            </a:r>
          </a:p>
        </p:txBody>
      </p:sp>
      <p:pic>
        <p:nvPicPr>
          <p:cNvPr id="17203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46864" b="-46864"/>
          <a:stretch>
            <a:fillRect/>
          </a:stretch>
        </p:blipFill>
        <p:spPr>
          <a:xfrm>
            <a:off x="612775" y="1600200"/>
            <a:ext cx="8153400" cy="4495800"/>
          </a:xfrm>
        </p:spPr>
      </p:pic>
      <p:sp>
        <p:nvSpPr>
          <p:cNvPr id="1720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Title 1"/>
          <p:cNvSpPr>
            <a:spLocks noGrp="1"/>
          </p:cNvSpPr>
          <p:nvPr>
            <p:ph type="title"/>
          </p:nvPr>
        </p:nvSpPr>
        <p:spPr>
          <a:xfrm>
            <a:off x="612775" y="228600"/>
            <a:ext cx="8153400" cy="990600"/>
          </a:xfrm>
        </p:spPr>
        <p:txBody>
          <a:bodyPr/>
          <a:lstStyle/>
          <a:p>
            <a:r>
              <a:rPr lang="en-US" altLang="en-US">
                <a:ea typeface="ＭＳ Ｐゴシック" charset="-128"/>
              </a:rPr>
              <a:t>Backing into a pure play beta: Studio Entertainment</a:t>
            </a:r>
          </a:p>
        </p:txBody>
      </p:sp>
      <p:sp>
        <p:nvSpPr>
          <p:cNvPr id="17408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1831CB6-BC6B-054B-866D-C392A8A381E6}" type="slidenum">
              <a:rPr lang="en-US" altLang="en-US" sz="1200">
                <a:solidFill>
                  <a:srgbClr val="FFFFFF"/>
                </a:solidFill>
              </a:rPr>
              <a:pPr>
                <a:lnSpc>
                  <a:spcPct val="80000"/>
                </a:lnSpc>
              </a:pPr>
              <a:t>83</a:t>
            </a:fld>
            <a:endParaRPr lang="en-US" altLang="en-US" sz="1200">
              <a:solidFill>
                <a:srgbClr val="FFFFFF"/>
              </a:solidFill>
            </a:endParaRPr>
          </a:p>
        </p:txBody>
      </p:sp>
      <p:sp>
        <p:nvSpPr>
          <p:cNvPr id="174084" name="TextBox 6"/>
          <p:cNvSpPr txBox="1">
            <a:spLocks noChangeArrowheads="1"/>
          </p:cNvSpPr>
          <p:nvPr/>
        </p:nvSpPr>
        <p:spPr bwMode="auto">
          <a:xfrm>
            <a:off x="1295400" y="3505200"/>
            <a:ext cx="7324725"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a:t>1. Start with the median regression beta (equity beta) of 1.24</a:t>
            </a:r>
          </a:p>
          <a:p>
            <a:r>
              <a:rPr lang="en-US" altLang="en-US" sz="2000"/>
              <a:t>2. Unlever the beta, using the median gross D/E ratio of 27.06%</a:t>
            </a:r>
          </a:p>
          <a:p>
            <a:r>
              <a:rPr lang="en-US" altLang="en-US" sz="2000"/>
              <a:t>	Gross D/E ratio = 21.30/78.70 = 27.06% </a:t>
            </a:r>
          </a:p>
          <a:p>
            <a:r>
              <a:rPr lang="en-US" altLang="en-US" sz="2000"/>
              <a:t>	Unlevered beta = 1.24/ (1+ (1-.4) (.2706)) = 1.0668</a:t>
            </a:r>
          </a:p>
          <a:p>
            <a:r>
              <a:rPr lang="en-US" altLang="en-US" sz="2000"/>
              <a:t>3. Take out the cash effect, using the median cash/value of 2.96%</a:t>
            </a:r>
          </a:p>
          <a:p>
            <a:r>
              <a:rPr lang="en-US" altLang="en-US" sz="2000"/>
              <a:t>	(.0296) (0) + (1-.0296) (Beta of movie business) = 1.0668</a:t>
            </a:r>
          </a:p>
          <a:p>
            <a:r>
              <a:rPr lang="en-US" altLang="en-US" sz="2000"/>
              <a:t>	Beta of movie business = 1.0668/(1-.0296) = 1.0993</a:t>
            </a:r>
          </a:p>
          <a:p>
            <a:r>
              <a:rPr lang="en-US" altLang="en-US" sz="2000" b="1"/>
              <a:t>Alternatively, you could have used the net debt to equity ratio</a:t>
            </a:r>
          </a:p>
          <a:p>
            <a:r>
              <a:rPr lang="en-US" altLang="en-US" sz="2000"/>
              <a:t>	Net D/E ratio = (21.30-2.96)/78.70 = 23.30%</a:t>
            </a:r>
          </a:p>
          <a:p>
            <a:r>
              <a:rPr lang="en-US" altLang="en-US" sz="2000"/>
              <a:t>	Unlevered beta for movies = 1.24/ (1+(1-.4)(.233)) = 1.0879</a:t>
            </a:r>
          </a:p>
        </p:txBody>
      </p:sp>
      <p:pic>
        <p:nvPicPr>
          <p:cNvPr id="174085" name="Content Placeholder 10"/>
          <p:cNvPicPr>
            <a:picLocks noGrp="1" noChangeAspect="1"/>
          </p:cNvPicPr>
          <p:nvPr>
            <p:ph sz="quarter" idx="1"/>
          </p:nvPr>
        </p:nvPicPr>
        <p:blipFill>
          <a:blip r:embed="rId3">
            <a:extLst>
              <a:ext uri="{28A0092B-C50C-407E-A947-70E740481C1C}">
                <a14:useLocalDpi xmlns:a14="http://schemas.microsoft.com/office/drawing/2010/main" val="0"/>
              </a:ext>
            </a:extLst>
          </a:blip>
          <a:srcRect t="-72832" b="-72832"/>
          <a:stretch>
            <a:fillRect/>
          </a:stretch>
        </p:blipFill>
        <p:spPr>
          <a:xfrm>
            <a:off x="685800" y="304800"/>
            <a:ext cx="8077200" cy="4454525"/>
          </a:xfrm>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Title 1"/>
          <p:cNvSpPr>
            <a:spLocks noGrp="1"/>
          </p:cNvSpPr>
          <p:nvPr>
            <p:ph type="title"/>
          </p:nvPr>
        </p:nvSpPr>
        <p:spPr>
          <a:xfrm>
            <a:off x="612775" y="228600"/>
            <a:ext cx="8153400" cy="990600"/>
          </a:xfrm>
        </p:spPr>
        <p:txBody>
          <a:bodyPr/>
          <a:lstStyle/>
          <a:p>
            <a:r>
              <a:rPr lang="en-US" altLang="en-US">
                <a:ea typeface="ＭＳ Ｐゴシック" charset="-128"/>
              </a:rPr>
              <a:t>Disney’s unlevered beta: Operations &amp; Entire Company</a:t>
            </a:r>
          </a:p>
        </p:txBody>
      </p:sp>
      <p:sp>
        <p:nvSpPr>
          <p:cNvPr id="17613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76131" name="TextBox 7"/>
          <p:cNvSpPr txBox="1">
            <a:spLocks noChangeArrowheads="1"/>
          </p:cNvSpPr>
          <p:nvPr/>
        </p:nvSpPr>
        <p:spPr bwMode="auto">
          <a:xfrm>
            <a:off x="914400" y="4572000"/>
            <a:ext cx="7772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Disney has $3.93 billion in cash, invested in close to riskless assets (with a beta of zero). You can compute an unlevered beta for Disney as a company (inclusive of cash):</a:t>
            </a:r>
          </a:p>
        </p:txBody>
      </p:sp>
      <p:graphicFrame>
        <p:nvGraphicFramePr>
          <p:cNvPr id="176132" name="Object 8"/>
          <p:cNvGraphicFramePr>
            <a:graphicFrameLocks noChangeAspect="1"/>
          </p:cNvGraphicFramePr>
          <p:nvPr/>
        </p:nvGraphicFramePr>
        <p:xfrm>
          <a:off x="2438400" y="5181600"/>
          <a:ext cx="5486400" cy="1104900"/>
        </p:xfrm>
        <a:graphic>
          <a:graphicData uri="http://schemas.openxmlformats.org/presentationml/2006/ole">
            <mc:AlternateContent xmlns:mc="http://schemas.openxmlformats.org/markup-compatibility/2006">
              <mc:Choice xmlns:v="urn:schemas-microsoft-com:vml" Requires="v">
                <p:oleObj spid="_x0000_s176223" name="Document" r:id="rId4" imgW="5486198" imgH="1104859" progId="Word.Document.12">
                  <p:embed/>
                </p:oleObj>
              </mc:Choice>
              <mc:Fallback>
                <p:oleObj name="Document" r:id="rId4" imgW="5486198" imgH="1104859" progId="Word.Document.12">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8400" y="5181600"/>
                        <a:ext cx="548640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Content Placeholder 4"/>
          <p:cNvGraphicFramePr>
            <a:graphicFrameLocks noGrp="1"/>
          </p:cNvGraphicFramePr>
          <p:nvPr>
            <p:ph sz="quarter" idx="1"/>
          </p:nvPr>
        </p:nvGraphicFramePr>
        <p:xfrm>
          <a:off x="304800" y="1828800"/>
          <a:ext cx="8686800" cy="2360616"/>
        </p:xfrm>
        <a:graphic>
          <a:graphicData uri="http://schemas.openxmlformats.org/drawingml/2006/table">
            <a:tbl>
              <a:tblPr/>
              <a:tblGrid>
                <a:gridCol w="1728788"/>
                <a:gridCol w="947737"/>
                <a:gridCol w="993775"/>
                <a:gridCol w="993775"/>
                <a:gridCol w="995363"/>
                <a:gridCol w="993775"/>
                <a:gridCol w="1039812"/>
                <a:gridCol w="993775"/>
              </a:tblGrid>
              <a:tr h="573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Business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EV/Sales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 of Business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 of Disney</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Unlevered beta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Media Networks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$20,356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$66,579.81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Parks &amp; Resorts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$14,087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0.70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$45,682.80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Studio Entertainment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$5,979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Consumer Products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$3,555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0.83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$2,951.50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6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Interactive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$1,064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$1,683.72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6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Disney Operations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$45,041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$135,132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100.00%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0.9239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$135,132.11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Title 1"/>
          <p:cNvSpPr>
            <a:spLocks noGrp="1"/>
          </p:cNvSpPr>
          <p:nvPr>
            <p:ph type="title"/>
          </p:nvPr>
        </p:nvSpPr>
        <p:spPr>
          <a:xfrm>
            <a:off x="612775" y="228600"/>
            <a:ext cx="8153400" cy="990600"/>
          </a:xfrm>
        </p:spPr>
        <p:txBody>
          <a:bodyPr/>
          <a:lstStyle/>
          <a:p>
            <a:r>
              <a:rPr lang="en-US" altLang="en-US">
                <a:ea typeface="ＭＳ Ｐゴシック" charset="-128"/>
              </a:rPr>
              <a:t>The levered beta: Disney and its divisions</a:t>
            </a:r>
          </a:p>
        </p:txBody>
      </p:sp>
      <p:sp>
        <p:nvSpPr>
          <p:cNvPr id="3" name="Content Placeholder 2"/>
          <p:cNvSpPr>
            <a:spLocks noGrp="1"/>
          </p:cNvSpPr>
          <p:nvPr>
            <p:ph sz="quarter" idx="1"/>
          </p:nvPr>
        </p:nvSpPr>
        <p:spPr>
          <a:xfrm>
            <a:off x="612775" y="1600200"/>
            <a:ext cx="8153400" cy="4495800"/>
          </a:xfrm>
        </p:spPr>
        <p:txBody>
          <a:bodyPr/>
          <a:lstStyle/>
          <a:p>
            <a:r>
              <a:rPr lang="en-US" altLang="en-US" sz="2000">
                <a:ea typeface="ＭＳ Ｐゴシック" charset="-128"/>
              </a:rPr>
              <a:t>To estimate the debt ratios for division, we allocate Disney’s total debt ($15,961 million) to its divisions based on identifiable assets. </a:t>
            </a:r>
          </a:p>
          <a:p>
            <a:endParaRPr lang="en-US" altLang="en-US" sz="2000">
              <a:ea typeface="ＭＳ Ｐゴシック" charset="-128"/>
            </a:endParaRPr>
          </a:p>
          <a:p>
            <a:endParaRPr lang="en-US" altLang="en-US" sz="2000">
              <a:ea typeface="ＭＳ Ｐゴシック" charset="-128"/>
            </a:endParaRPr>
          </a:p>
          <a:p>
            <a:endParaRPr lang="en-US" altLang="en-US" sz="2000">
              <a:ea typeface="ＭＳ Ｐゴシック" charset="-128"/>
            </a:endParaRPr>
          </a:p>
          <a:p>
            <a:pPr>
              <a:buFont typeface="Wingdings" charset="2"/>
              <a:buNone/>
            </a:pPr>
            <a:endParaRPr lang="en-US" altLang="en-US" sz="2000">
              <a:ea typeface="ＭＳ Ｐゴシック" charset="-128"/>
            </a:endParaRPr>
          </a:p>
          <a:p>
            <a:pPr>
              <a:buFont typeface="Wingdings" charset="2"/>
              <a:buNone/>
            </a:pPr>
            <a:endParaRPr lang="en-US" altLang="en-US" sz="2000">
              <a:ea typeface="ＭＳ Ｐゴシック" charset="-128"/>
            </a:endParaRPr>
          </a:p>
          <a:p>
            <a:r>
              <a:rPr lang="en-US" altLang="en-US" sz="2000">
                <a:ea typeface="ＭＳ Ｐゴシック" charset="-128"/>
              </a:rPr>
              <a:t>We use the allocated debt to compute D/E ratios and levered betas.</a:t>
            </a:r>
          </a:p>
          <a:p>
            <a:endParaRPr lang="en-US" altLang="en-US" sz="2000">
              <a:ea typeface="ＭＳ Ｐゴシック" charset="-128"/>
            </a:endParaRPr>
          </a:p>
          <a:p>
            <a:endParaRPr lang="en-US" altLang="en-US" sz="2000">
              <a:ea typeface="ＭＳ Ｐゴシック" charset="-128"/>
            </a:endParaRPr>
          </a:p>
        </p:txBody>
      </p:sp>
      <p:sp>
        <p:nvSpPr>
          <p:cNvPr id="1781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78180" name="Object 4"/>
          <p:cNvGraphicFramePr>
            <a:graphicFrameLocks noChangeAspect="1"/>
          </p:cNvGraphicFramePr>
          <p:nvPr/>
        </p:nvGraphicFramePr>
        <p:xfrm>
          <a:off x="2209800" y="2286000"/>
          <a:ext cx="5626100" cy="1841500"/>
        </p:xfrm>
        <a:graphic>
          <a:graphicData uri="http://schemas.openxmlformats.org/presentationml/2006/ole">
            <mc:AlternateContent xmlns:mc="http://schemas.openxmlformats.org/markup-compatibility/2006">
              <mc:Choice xmlns:v="urn:schemas-microsoft-com:vml" Requires="v">
                <p:oleObj spid="_x0000_s178243" name="Document" r:id="rId4" imgW="5625893" imgH="1841432" progId="Word.Document.12">
                  <p:embed/>
                </p:oleObj>
              </mc:Choice>
              <mc:Fallback>
                <p:oleObj name="Document" r:id="rId4" imgW="5625893" imgH="1841432"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2286000"/>
                        <a:ext cx="5626100" cy="184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Table 4"/>
          <p:cNvGraphicFramePr>
            <a:graphicFrameLocks noGrp="1"/>
          </p:cNvGraphicFramePr>
          <p:nvPr/>
        </p:nvGraphicFramePr>
        <p:xfrm>
          <a:off x="457200" y="4640263"/>
          <a:ext cx="8077200" cy="1617665"/>
        </p:xfrm>
        <a:graphic>
          <a:graphicData uri="http://schemas.openxmlformats.org/drawingml/2006/table">
            <a:tbl>
              <a:tblPr/>
              <a:tblGrid>
                <a:gridCol w="1752600"/>
                <a:gridCol w="1260813"/>
                <a:gridCol w="1482387"/>
                <a:gridCol w="914400"/>
                <a:gridCol w="1143000"/>
                <a:gridCol w="1524000"/>
              </a:tblGrid>
              <a:tr h="226052">
                <a:tc>
                  <a:txBody>
                    <a:bodyPr/>
                    <a:lstStyle/>
                    <a:p>
                      <a:pPr algn="l" fontAlgn="b"/>
                      <a:r>
                        <a:rPr lang="en-US" sz="1400" b="0" i="1" u="none" strike="noStrike" dirty="0">
                          <a:solidFill>
                            <a:srgbClr val="000000"/>
                          </a:solidFill>
                          <a:effectLst/>
                          <a:latin typeface="Calibri"/>
                        </a:rPr>
                        <a:t>Business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Unlevered beta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Value of business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Calibri"/>
                        </a:rPr>
                        <a:t>D/E ratio</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Levered beta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Cost of Equity</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a:solidFill>
                            <a:srgbClr val="000000"/>
                          </a:solidFill>
                          <a:effectLst/>
                          <a:latin typeface="Calibri"/>
                        </a:rPr>
                        <a:t>Media Networks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1.0313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$66,580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1.0975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9.07%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a:solidFill>
                            <a:srgbClr val="000000"/>
                          </a:solidFill>
                          <a:effectLst/>
                          <a:latin typeface="Calibri"/>
                        </a:rPr>
                        <a:t>Parks &amp; Resorts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0.7024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$45,683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11.41%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0.7537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7.09%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8961">
                <a:tc>
                  <a:txBody>
                    <a:bodyPr/>
                    <a:lstStyle/>
                    <a:p>
                      <a:pPr algn="l" fontAlgn="b"/>
                      <a:r>
                        <a:rPr lang="en-US" sz="1400" b="0" i="0" u="none" strike="noStrike" dirty="0">
                          <a:solidFill>
                            <a:srgbClr val="000000"/>
                          </a:solidFill>
                          <a:effectLst/>
                          <a:latin typeface="Calibri"/>
                        </a:rPr>
                        <a:t>Studio Entertainment</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1.0993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$18,234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20.71%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1.2448</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9.92%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8444">
                <a:tc>
                  <a:txBody>
                    <a:bodyPr/>
                    <a:lstStyle/>
                    <a:p>
                      <a:pPr algn="l" fontAlgn="b"/>
                      <a:r>
                        <a:rPr lang="en-US" sz="1400" b="0" i="0" u="none" strike="noStrike">
                          <a:solidFill>
                            <a:srgbClr val="000000"/>
                          </a:solidFill>
                          <a:effectLst/>
                          <a:latin typeface="Calibri"/>
                        </a:rPr>
                        <a:t>Consumer Products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0.6752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117.11%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1.1805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9.55%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a:solidFill>
                            <a:srgbClr val="000000"/>
                          </a:solidFill>
                          <a:effectLst/>
                          <a:latin typeface="Calibri"/>
                        </a:rPr>
                        <a:t>Interactive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1.2187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$1,684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41.07%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1.5385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11.61%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dirty="0">
                          <a:solidFill>
                            <a:srgbClr val="000000"/>
                          </a:solidFill>
                          <a:effectLst/>
                          <a:latin typeface="Calibri"/>
                        </a:rPr>
                        <a:t>Disney Operations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0.9239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$135,132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13.10%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1.0012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8.52%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 Discussion Issue</a:t>
            </a:r>
          </a:p>
        </p:txBody>
      </p:sp>
      <p:sp>
        <p:nvSpPr>
          <p:cNvPr id="17203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Assume now that you are the CFO of Disney. The head of the movie business has come to you with a new big budget movie that he would like you to fund. He claims that his analysis of the movie indicates that it will generate a return on equity of 9.5%. Would you fund it?</a:t>
            </a:r>
          </a:p>
          <a:p>
            <a:pPr marL="823913" lvl="1" indent="-457200" eaLnBrk="1" hangingPunct="1">
              <a:lnSpc>
                <a:spcPct val="90000"/>
              </a:lnSpc>
              <a:buFont typeface="Calibri" charset="0"/>
              <a:buAutoNum type="alphaLcPeriod"/>
            </a:pPr>
            <a:r>
              <a:rPr lang="en-US" altLang="en-US">
                <a:ea typeface="ＭＳ Ｐゴシック" charset="-128"/>
              </a:rPr>
              <a:t>Yes. It is higher than the cost of equity for Disney as a company</a:t>
            </a:r>
          </a:p>
          <a:p>
            <a:pPr marL="823913" lvl="1" indent="-457200" eaLnBrk="1" hangingPunct="1">
              <a:lnSpc>
                <a:spcPct val="90000"/>
              </a:lnSpc>
              <a:buFont typeface="Calibri" charset="0"/>
              <a:buAutoNum type="alphaLcPeriod"/>
            </a:pPr>
            <a:r>
              <a:rPr lang="en-US" altLang="en-US">
                <a:ea typeface="ＭＳ Ｐゴシック" charset="-128"/>
              </a:rPr>
              <a:t>No. It is lower than the cost of equity for the movie business.</a:t>
            </a:r>
          </a:p>
          <a:p>
            <a:pPr eaLnBrk="1" hangingPunct="1">
              <a:lnSpc>
                <a:spcPct val="90000"/>
              </a:lnSpc>
            </a:pPr>
            <a:r>
              <a:rPr lang="en-US" altLang="en-US">
                <a:ea typeface="ＭＳ Ｐゴシック" charset="-128"/>
              </a:rPr>
              <a:t>What are the broader implications of your choice?</a:t>
            </a:r>
          </a:p>
        </p:txBody>
      </p:sp>
      <p:sp>
        <p:nvSpPr>
          <p:cNvPr id="1802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a:t>
            </a:r>
            <a:r>
              <a:rPr lang="en-US" altLang="ja-JP">
                <a:ea typeface="ＭＳ Ｐゴシック" charset="-128"/>
              </a:rPr>
              <a:t>Bottom Up Betas &amp; Costs of Equity: Vale</a:t>
            </a:r>
            <a:endParaRPr lang="en-US" altLang="en-US">
              <a:ea typeface="ＭＳ Ｐゴシック" charset="-128"/>
            </a:endParaRPr>
          </a:p>
        </p:txBody>
      </p:sp>
      <p:sp>
        <p:nvSpPr>
          <p:cNvPr id="182274" name="Rectangle 3"/>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1822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82276" name="Object 5"/>
          <p:cNvGraphicFramePr>
            <a:graphicFrameLocks noChangeAspect="1"/>
          </p:cNvGraphicFramePr>
          <p:nvPr/>
        </p:nvGraphicFramePr>
        <p:xfrm>
          <a:off x="609600" y="1600200"/>
          <a:ext cx="8369300" cy="3581400"/>
        </p:xfrm>
        <a:graphic>
          <a:graphicData uri="http://schemas.openxmlformats.org/presentationml/2006/ole">
            <mc:AlternateContent xmlns:mc="http://schemas.openxmlformats.org/markup-compatibility/2006">
              <mc:Choice xmlns:v="urn:schemas-microsoft-com:vml" Requires="v">
                <p:oleObj spid="_x0000_s182285" name="Document" r:id="rId4" imgW="8369300" imgH="3581400" progId="Word.Document.12">
                  <p:embed/>
                </p:oleObj>
              </mc:Choice>
              <mc:Fallback>
                <p:oleObj name="Document" r:id="rId4" imgW="8369300" imgH="3581400" progId="Word.Document.12">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600200"/>
                        <a:ext cx="83693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2277" name="Object 6"/>
          <p:cNvGraphicFramePr>
            <a:graphicFrameLocks noChangeAspect="1"/>
          </p:cNvGraphicFramePr>
          <p:nvPr/>
        </p:nvGraphicFramePr>
        <p:xfrm>
          <a:off x="2286000" y="5029200"/>
          <a:ext cx="6083300" cy="1447800"/>
        </p:xfrm>
        <a:graphic>
          <a:graphicData uri="http://schemas.openxmlformats.org/presentationml/2006/ole">
            <mc:AlternateContent xmlns:mc="http://schemas.openxmlformats.org/markup-compatibility/2006">
              <mc:Choice xmlns:v="urn:schemas-microsoft-com:vml" Requires="v">
                <p:oleObj spid="_x0000_s182286" name="Document" r:id="rId6" imgW="6083076" imgH="1447747" progId="Word.Document.12">
                  <p:embed/>
                </p:oleObj>
              </mc:Choice>
              <mc:Fallback>
                <p:oleObj name="Document" r:id="rId6" imgW="6083076" imgH="1447747" progId="Word.Document.12">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0" y="5029200"/>
                        <a:ext cx="60833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Vale: Cost of Equity Calculation – in nominal $R</a:t>
            </a:r>
          </a:p>
        </p:txBody>
      </p:sp>
      <p:sp>
        <p:nvSpPr>
          <p:cNvPr id="17613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To convert a discount rate in one currency to another, all you need are expected inflation rates in the two currencies.</a:t>
            </a:r>
          </a:p>
          <a:p>
            <a:pPr eaLnBrk="1" hangingPunct="1">
              <a:lnSpc>
                <a:spcPct val="80000"/>
              </a:lnSpc>
              <a:buFont typeface="Wingdings" charset="2"/>
              <a:buNone/>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r>
              <a:rPr lang="en-US" altLang="en-US" sz="2000">
                <a:ea typeface="ＭＳ Ｐゴシック" charset="-128"/>
              </a:rPr>
              <a:t>From US $ to R$: If we use 2% as the inflation rate in US dollars and 9% as the inflation ratio in Brazil, we can convert Vale’s US dollar cost of equity of 11.23% to a $R cost of equity:</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r>
              <a:rPr lang="en-US" altLang="en-US" sz="2000">
                <a:ea typeface="ＭＳ Ｐゴシック" charset="-128"/>
              </a:rPr>
              <a:t>Alternatively, you can compute a cost of equity, starting with the $R riskfree rate of 10.18%.</a:t>
            </a:r>
          </a:p>
          <a:p>
            <a:pPr marL="366713" lvl="1" indent="0" algn="ctr" eaLnBrk="1" hangingPunct="1">
              <a:lnSpc>
                <a:spcPct val="80000"/>
              </a:lnSpc>
              <a:buFont typeface="Wingdings 2" charset="2"/>
              <a:buNone/>
            </a:pPr>
            <a:r>
              <a:rPr lang="en-US" altLang="en-US" sz="1700">
                <a:ea typeface="ＭＳ Ｐゴシック" charset="-128"/>
              </a:rPr>
              <a:t>Cost of Equity in $R = = 10.18% + 1.15 (7.38%) = 18.67%</a:t>
            </a:r>
          </a:p>
          <a:p>
            <a:pPr marL="366713" lvl="1" indent="0" eaLnBrk="1" hangingPunct="1">
              <a:lnSpc>
                <a:spcPct val="80000"/>
              </a:lnSpc>
              <a:buFont typeface="Wingdings 2" charset="2"/>
              <a:buNone/>
            </a:pPr>
            <a:r>
              <a:rPr lang="en-US" altLang="en-US" sz="1700">
                <a:ea typeface="ＭＳ Ｐゴシック" charset="-128"/>
              </a:rPr>
              <a:t>				</a:t>
            </a:r>
          </a:p>
        </p:txBody>
      </p:sp>
      <p:sp>
        <p:nvSpPr>
          <p:cNvPr id="1843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84324" name="Object 2"/>
          <p:cNvGraphicFramePr>
            <a:graphicFrameLocks noChangeAspect="1"/>
          </p:cNvGraphicFramePr>
          <p:nvPr/>
        </p:nvGraphicFramePr>
        <p:xfrm>
          <a:off x="2743200" y="2286000"/>
          <a:ext cx="3352800" cy="457200"/>
        </p:xfrm>
        <a:graphic>
          <a:graphicData uri="http://schemas.openxmlformats.org/presentationml/2006/ole">
            <mc:AlternateContent xmlns:mc="http://schemas.openxmlformats.org/markup-compatibility/2006">
              <mc:Choice xmlns:v="urn:schemas-microsoft-com:vml" Requires="v">
                <p:oleObj spid="_x0000_s184333" name="Equation" r:id="rId4" imgW="2514600" imgH="342900" progId="Equation.3">
                  <p:embed/>
                </p:oleObj>
              </mc:Choice>
              <mc:Fallback>
                <p:oleObj name="Equation" r:id="rId4" imgW="2514600" imgH="3429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3200" y="2286000"/>
                        <a:ext cx="3352800" cy="457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4325" name="Object 2"/>
          <p:cNvGraphicFramePr>
            <a:graphicFrameLocks noChangeAspect="1"/>
          </p:cNvGraphicFramePr>
          <p:nvPr/>
        </p:nvGraphicFramePr>
        <p:xfrm>
          <a:off x="2133600" y="3657600"/>
          <a:ext cx="5486400" cy="1041400"/>
        </p:xfrm>
        <a:graphic>
          <a:graphicData uri="http://schemas.openxmlformats.org/presentationml/2006/ole">
            <mc:AlternateContent xmlns:mc="http://schemas.openxmlformats.org/markup-compatibility/2006">
              <mc:Choice xmlns:v="urn:schemas-microsoft-com:vml" Requires="v">
                <p:oleObj spid="_x0000_s184334" name="Document" r:id="rId6" imgW="5486198" imgH="1041362" progId="Word.Document.12">
                  <p:embed/>
                </p:oleObj>
              </mc:Choice>
              <mc:Fallback>
                <p:oleObj name="Document" r:id="rId6" imgW="5486198" imgH="1041362" progId="Word.Document.12">
                  <p:embed/>
                  <p:pic>
                    <p:nvPicPr>
                      <p:cNvPr id="0"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33600" y="3657600"/>
                        <a:ext cx="54864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Bottom up betas &amp; Costs of Equity: Tata Motors &amp; Baidu</a:t>
            </a:r>
          </a:p>
        </p:txBody>
      </p:sp>
      <p:sp>
        <p:nvSpPr>
          <p:cNvPr id="17817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u="sng">
                <a:ea typeface="ＭＳ Ｐゴシック" charset="-128"/>
              </a:rPr>
              <a:t>Tata Motors</a:t>
            </a:r>
            <a:r>
              <a:rPr lang="en-US" altLang="en-US" sz="2400">
                <a:ea typeface="ＭＳ Ｐゴシック" charset="-128"/>
              </a:rPr>
              <a:t>: We estimated an unlevered beta of 0.8601 across 76 publicly traded automotive companies (globally) and estimated a levered beta based on Tata Motor’s D/E ratio of 41.41% and a marginal tax rate of 32.45% for India:</a:t>
            </a:r>
          </a:p>
          <a:p>
            <a:pPr marL="320675" lvl="1" indent="0" eaLnBrk="1" hangingPunct="1">
              <a:lnSpc>
                <a:spcPct val="80000"/>
              </a:lnSpc>
              <a:buFont typeface="Wingdings 2" charset="2"/>
              <a:buNone/>
            </a:pPr>
            <a:r>
              <a:rPr lang="en-US" altLang="en-US" sz="2000">
                <a:ea typeface="ＭＳ Ｐゴシック" charset="-128"/>
              </a:rPr>
              <a:t>Levered Beta for Tata Motors = 0.8601 (1 + (1-.3245) (.4141)) = 1.1007 </a:t>
            </a:r>
          </a:p>
          <a:p>
            <a:pPr marL="320675" lvl="1" indent="0" eaLnBrk="1" hangingPunct="1">
              <a:lnSpc>
                <a:spcPct val="80000"/>
              </a:lnSpc>
              <a:buFont typeface="Wingdings 2" charset="2"/>
              <a:buNone/>
            </a:pPr>
            <a:r>
              <a:rPr lang="en-US" altLang="en-US" sz="2000">
                <a:ea typeface="ＭＳ Ｐゴシック" charset="-128"/>
              </a:rPr>
              <a:t>Cost of equity (Rs) = 6.57% + 1.1007 (7.19%) = 14.49%  </a:t>
            </a:r>
          </a:p>
          <a:p>
            <a:pPr>
              <a:lnSpc>
                <a:spcPct val="80000"/>
              </a:lnSpc>
            </a:pPr>
            <a:r>
              <a:rPr lang="en-US" altLang="en-US" sz="2400" u="sng">
                <a:ea typeface="ＭＳ Ｐゴシック" charset="-128"/>
              </a:rPr>
              <a:t>Baidu</a:t>
            </a:r>
            <a:r>
              <a:rPr lang="en-US" altLang="en-US" sz="2400">
                <a:ea typeface="ＭＳ Ｐゴシック" charset="-128"/>
              </a:rPr>
              <a:t>: To estimate its beta, we looked at 42 global companies that derive all or most of their revenues from online advertising and estimated an unlevered beta of 1.30 for the business. Incorporating Baidu’s current market debt to equity ratio of 5.23% and the marginal tax rate for China of 25%, we estimate Baidu’s current levered beta to be 1.3560.</a:t>
            </a:r>
          </a:p>
          <a:p>
            <a:pPr marL="320675" lvl="1" indent="0">
              <a:lnSpc>
                <a:spcPct val="80000"/>
              </a:lnSpc>
              <a:buFont typeface="Wingdings 2" charset="2"/>
              <a:buNone/>
            </a:pPr>
            <a:r>
              <a:rPr lang="en-US" altLang="en-US" sz="2000">
                <a:ea typeface="ＭＳ Ｐゴシック" charset="-128"/>
              </a:rPr>
              <a:t>Levered Beta for Baidu = 1.30 (1 + (1-.25) (.0523)) = 1.356</a:t>
            </a:r>
          </a:p>
          <a:p>
            <a:pPr marL="320675" lvl="1" indent="0">
              <a:lnSpc>
                <a:spcPct val="80000"/>
              </a:lnSpc>
              <a:buFont typeface="Wingdings 2" charset="2"/>
              <a:buNone/>
            </a:pPr>
            <a:r>
              <a:rPr lang="en-US" altLang="en-US" sz="2000">
                <a:ea typeface="ＭＳ Ｐゴシック" charset="-128"/>
              </a:rPr>
              <a:t>Cost of Equity for Baidu (Renmimbi) = 3.50% + 1.356 (6.94%) = 12.91% </a:t>
            </a:r>
          </a:p>
        </p:txBody>
      </p:sp>
      <p:sp>
        <p:nvSpPr>
          <p:cNvPr id="1863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Title 1"/>
          <p:cNvSpPr>
            <a:spLocks noGrp="1"/>
          </p:cNvSpPr>
          <p:nvPr>
            <p:ph type="title"/>
          </p:nvPr>
        </p:nvSpPr>
        <p:spPr>
          <a:xfrm>
            <a:off x="612775" y="228600"/>
            <a:ext cx="8153400" cy="990600"/>
          </a:xfrm>
        </p:spPr>
        <p:txBody>
          <a:bodyPr/>
          <a:lstStyle/>
          <a:p>
            <a:r>
              <a:rPr lang="en-US" altLang="en-US">
                <a:ea typeface="ＭＳ Ｐゴシック" charset="-128"/>
              </a:rPr>
              <a:t>Bottom up Betas and Costs of Equity: Deutsche Bank</a:t>
            </a:r>
          </a:p>
        </p:txBody>
      </p:sp>
      <p:sp>
        <p:nvSpPr>
          <p:cNvPr id="3" name="Content Placeholder 2"/>
          <p:cNvSpPr>
            <a:spLocks noGrp="1"/>
          </p:cNvSpPr>
          <p:nvPr>
            <p:ph sz="quarter" idx="1"/>
          </p:nvPr>
        </p:nvSpPr>
        <p:spPr>
          <a:xfrm>
            <a:off x="612775" y="1600200"/>
            <a:ext cx="8153400" cy="4495800"/>
          </a:xfrm>
        </p:spPr>
        <p:txBody>
          <a:bodyPr/>
          <a:lstStyle/>
          <a:p>
            <a:r>
              <a:rPr lang="en-US" altLang="en-US" sz="2000">
                <a:ea typeface="ＭＳ Ｐゴシック" charset="-128"/>
              </a:rPr>
              <a:t>We break Deutsche Bank down into two businesses – commercial and investment banking. </a:t>
            </a:r>
          </a:p>
          <a:p>
            <a:endParaRPr lang="en-US" altLang="en-US" sz="2000">
              <a:ea typeface="ＭＳ Ｐゴシック" charset="-128"/>
            </a:endParaRPr>
          </a:p>
          <a:p>
            <a:endParaRPr lang="en-US" altLang="en-US" sz="2000">
              <a:ea typeface="ＭＳ Ｐゴシック" charset="-128"/>
            </a:endParaRPr>
          </a:p>
          <a:p>
            <a:endParaRPr lang="en-US" altLang="en-US" sz="2000">
              <a:ea typeface="ＭＳ Ｐゴシック" charset="-128"/>
            </a:endParaRPr>
          </a:p>
          <a:p>
            <a:pPr>
              <a:buFont typeface="Wingdings" charset="2"/>
              <a:buNone/>
            </a:pPr>
            <a:endParaRPr lang="en-US" altLang="en-US" sz="2000">
              <a:ea typeface="ＭＳ Ｐゴシック" charset="-128"/>
            </a:endParaRPr>
          </a:p>
          <a:p>
            <a:r>
              <a:rPr lang="en-US" altLang="en-US" sz="2000">
                <a:ea typeface="ＭＳ Ｐゴシック" charset="-128"/>
              </a:rPr>
              <a:t>We do not unlever or relever betas, because estimating debt and equity for banks is an exercise in futility.</a:t>
            </a:r>
          </a:p>
        </p:txBody>
      </p:sp>
      <p:sp>
        <p:nvSpPr>
          <p:cNvPr id="18841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88420" name="Object 4"/>
          <p:cNvGraphicFramePr>
            <a:graphicFrameLocks noChangeAspect="1"/>
          </p:cNvGraphicFramePr>
          <p:nvPr/>
        </p:nvGraphicFramePr>
        <p:xfrm>
          <a:off x="2057400" y="2286000"/>
          <a:ext cx="5626100" cy="1663700"/>
        </p:xfrm>
        <a:graphic>
          <a:graphicData uri="http://schemas.openxmlformats.org/presentationml/2006/ole">
            <mc:AlternateContent xmlns:mc="http://schemas.openxmlformats.org/markup-compatibility/2006">
              <mc:Choice xmlns:v="urn:schemas-microsoft-com:vml" Requires="v">
                <p:oleObj spid="_x0000_s188429" name="Document" r:id="rId4" imgW="5625893" imgH="1663639" progId="Word.Document.12">
                  <p:embed/>
                </p:oleObj>
              </mc:Choice>
              <mc:Fallback>
                <p:oleObj name="Document" r:id="rId4" imgW="5625893" imgH="1663639"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2286000"/>
                        <a:ext cx="5626100" cy="166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8421" name="Object 5"/>
          <p:cNvGraphicFramePr>
            <a:graphicFrameLocks noChangeAspect="1"/>
          </p:cNvGraphicFramePr>
          <p:nvPr/>
        </p:nvGraphicFramePr>
        <p:xfrm>
          <a:off x="2362200" y="4724400"/>
          <a:ext cx="5524500" cy="1066800"/>
        </p:xfrm>
        <a:graphic>
          <a:graphicData uri="http://schemas.openxmlformats.org/presentationml/2006/ole">
            <mc:AlternateContent xmlns:mc="http://schemas.openxmlformats.org/markup-compatibility/2006">
              <mc:Choice xmlns:v="urn:schemas-microsoft-com:vml" Requires="v">
                <p:oleObj spid="_x0000_s188430" name="Document" r:id="rId6" imgW="5524297" imgH="1066761" progId="Word.Document.12">
                  <p:embed/>
                </p:oleObj>
              </mc:Choice>
              <mc:Fallback>
                <p:oleObj name="Document" r:id="rId6" imgW="5524297" imgH="1066761" progId="Word.Document.12">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62200" y="4724400"/>
                        <a:ext cx="55245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Betas for Non-Traded Assets</a:t>
            </a:r>
          </a:p>
        </p:txBody>
      </p:sp>
      <p:sp>
        <p:nvSpPr>
          <p:cNvPr id="19046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conventional approaches of estimating betas from regressions do not work for assets  that are not traded. There are no stock prices or historical returns that can be used to compute regression betas.</a:t>
            </a:r>
          </a:p>
          <a:p>
            <a:pPr eaLnBrk="1" hangingPunct="1"/>
            <a:r>
              <a:rPr lang="en-US" altLang="en-US">
                <a:ea typeface="ＭＳ Ｐゴシック" charset="-128"/>
              </a:rPr>
              <a:t>There are two ways in which betas can be estimated for non-traded assets</a:t>
            </a:r>
          </a:p>
          <a:p>
            <a:pPr lvl="1" eaLnBrk="1" hangingPunct="1"/>
            <a:r>
              <a:rPr lang="en-US" altLang="en-US">
                <a:ea typeface="ＭＳ Ｐゴシック" charset="-128"/>
              </a:rPr>
              <a:t>Using comparable firms</a:t>
            </a:r>
          </a:p>
          <a:p>
            <a:pPr lvl="1" eaLnBrk="1" hangingPunct="1"/>
            <a:r>
              <a:rPr lang="en-US" altLang="en-US">
                <a:ea typeface="ＭＳ Ｐゴシック" charset="-128"/>
              </a:rPr>
              <a:t>Using accounting earnings </a:t>
            </a:r>
          </a:p>
        </p:txBody>
      </p:sp>
      <p:sp>
        <p:nvSpPr>
          <p:cNvPr id="1904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Using comparable firms to estimate beta for Bookscape</a:t>
            </a:r>
          </a:p>
        </p:txBody>
      </p:sp>
      <p:sp>
        <p:nvSpPr>
          <p:cNvPr id="1925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192515"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9030" r="-9030"/>
          <a:stretch>
            <a:fillRect/>
          </a:stretch>
        </p:blipFill>
        <p:spPr>
          <a:xfrm>
            <a:off x="612775" y="1600200"/>
            <a:ext cx="8153400" cy="4495800"/>
          </a:xfrm>
        </p:spPr>
      </p:pic>
      <p:sp>
        <p:nvSpPr>
          <p:cNvPr id="192516" name="TextBox 7"/>
          <p:cNvSpPr txBox="1">
            <a:spLocks noChangeArrowheads="1"/>
          </p:cNvSpPr>
          <p:nvPr/>
        </p:nvSpPr>
        <p:spPr bwMode="auto">
          <a:xfrm>
            <a:off x="2514600" y="6096000"/>
            <a:ext cx="61785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Unlevered beta for book company = 0.8130/ (1+ (1-.4) (.2141)) = 0.7205</a:t>
            </a:r>
          </a:p>
          <a:p>
            <a:r>
              <a:rPr lang="en-US" altLang="en-US" sz="1600"/>
              <a:t>Unlevered beta for book business = 0.7205/(1-.05) = 0.7584</a:t>
            </a:r>
          </a:p>
        </p:txBody>
      </p:sp>
    </p:spTree>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Bookscape Levered Beta and Cost of Equity</a:t>
            </a:r>
          </a:p>
        </p:txBody>
      </p:sp>
      <p:sp>
        <p:nvSpPr>
          <p:cNvPr id="1843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Because the debt/equity ratios used in computing levered betas are market debt equity ratios, and the only debt equity ratio we can compute for Bookscape is a book value debt equity ratio, we have assumed that Bookscape is close to the book industry median market debt to equity ratio of 21.41 percent. </a:t>
            </a:r>
          </a:p>
          <a:p>
            <a:pPr eaLnBrk="1" hangingPunct="1">
              <a:lnSpc>
                <a:spcPct val="80000"/>
              </a:lnSpc>
            </a:pPr>
            <a:r>
              <a:rPr lang="en-US" altLang="en-US" sz="2600">
                <a:ea typeface="ＭＳ Ｐゴシック" charset="-128"/>
              </a:rPr>
              <a:t>Using a marginal tax rate of 40 percent for Bookscape, we get a levered beta of 0.8558.</a:t>
            </a:r>
          </a:p>
          <a:p>
            <a:pPr marL="366713" lvl="1" indent="0" eaLnBrk="1" hangingPunct="1">
              <a:lnSpc>
                <a:spcPct val="80000"/>
              </a:lnSpc>
              <a:buFont typeface="Wingdings 2" charset="2"/>
              <a:buNone/>
            </a:pPr>
            <a:r>
              <a:rPr lang="en-US" altLang="en-US" sz="2000">
                <a:ea typeface="ＭＳ Ｐゴシック" charset="-128"/>
              </a:rPr>
              <a:t>Levered beta for Bookscape = 0.7584[1 + (1 – 0.40) (0.2141)] = 0.8558</a:t>
            </a:r>
          </a:p>
          <a:p>
            <a:pPr eaLnBrk="1" hangingPunct="1">
              <a:lnSpc>
                <a:spcPct val="80000"/>
              </a:lnSpc>
            </a:pPr>
            <a:r>
              <a:rPr lang="en-US" altLang="en-US" sz="2600">
                <a:ea typeface="ＭＳ Ｐゴシック" charset="-128"/>
              </a:rPr>
              <a:t>Using a riskfree rate of 2.75% (US treasury bond rate) and an equity risk premium of 5.5%:</a:t>
            </a:r>
          </a:p>
          <a:p>
            <a:pPr marL="366713" lvl="1" indent="0" eaLnBrk="1" hangingPunct="1">
              <a:lnSpc>
                <a:spcPct val="80000"/>
              </a:lnSpc>
              <a:buFont typeface="Wingdings 2" charset="2"/>
              <a:buNone/>
            </a:pPr>
            <a:r>
              <a:rPr lang="en-US" altLang="en-US" sz="2200">
                <a:ea typeface="ＭＳ Ｐゴシック" charset="-128"/>
              </a:rPr>
              <a:t>Cost of Equity = 2.75%+ 0.8558 (5.5%) = 7.46%</a:t>
            </a:r>
          </a:p>
          <a:p>
            <a:pPr eaLnBrk="1" hangingPunct="1">
              <a:lnSpc>
                <a:spcPct val="80000"/>
              </a:lnSpc>
            </a:pPr>
            <a:endParaRPr lang="en-US" altLang="en-US" sz="2600">
              <a:ea typeface="ＭＳ Ｐゴシック" charset="-128"/>
            </a:endParaRPr>
          </a:p>
        </p:txBody>
      </p:sp>
      <p:sp>
        <p:nvSpPr>
          <p:cNvPr id="1945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Is Beta an Adequate Measure of Risk for a Private Firm?</a:t>
            </a:r>
          </a:p>
        </p:txBody>
      </p:sp>
      <p:sp>
        <p:nvSpPr>
          <p:cNvPr id="19661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Beta measures the risk added on to a diversified portfolio. The owners of most private firms are not diversified. Therefore, using beta to arrive at a cost of equity for a private firm will</a:t>
            </a:r>
          </a:p>
          <a:p>
            <a:pPr marL="823913" lvl="1" indent="-457200" eaLnBrk="1" hangingPunct="1">
              <a:buFont typeface="Calibri" charset="0"/>
              <a:buAutoNum type="alphaLcPeriod"/>
            </a:pPr>
            <a:r>
              <a:rPr lang="en-US" altLang="en-US">
                <a:ea typeface="ＭＳ Ｐゴシック" charset="-128"/>
              </a:rPr>
              <a:t>Under estimate the cost of equity for the private firm</a:t>
            </a:r>
          </a:p>
          <a:p>
            <a:pPr marL="823913" lvl="1" indent="-457200" eaLnBrk="1" hangingPunct="1">
              <a:buFont typeface="Calibri" charset="0"/>
              <a:buAutoNum type="alphaLcPeriod"/>
            </a:pPr>
            <a:r>
              <a:rPr lang="en-US" altLang="en-US">
                <a:ea typeface="ＭＳ Ｐゴシック" charset="-128"/>
              </a:rPr>
              <a:t>Over estimate the cost of equity for the private firm</a:t>
            </a:r>
          </a:p>
          <a:p>
            <a:pPr marL="823913" lvl="1" indent="-457200" eaLnBrk="1" hangingPunct="1">
              <a:buFont typeface="Calibri" charset="0"/>
              <a:buAutoNum type="alphaLcPeriod"/>
            </a:pPr>
            <a:r>
              <a:rPr lang="en-US" altLang="en-US">
                <a:ea typeface="ＭＳ Ｐゴシック" charset="-128"/>
              </a:rPr>
              <a:t>Could under or over estimate the cost of equity for the private firm</a:t>
            </a:r>
          </a:p>
        </p:txBody>
      </p:sp>
      <p:sp>
        <p:nvSpPr>
          <p:cNvPr id="1966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Total Risk versus Market Risk</a:t>
            </a:r>
          </a:p>
        </p:txBody>
      </p:sp>
      <p:sp>
        <p:nvSpPr>
          <p:cNvPr id="188418"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buFont typeface="Wingdings" charset="0"/>
              <a:buChar char=""/>
              <a:defRPr/>
            </a:pPr>
            <a:r>
              <a:rPr lang="en-US" dirty="0" smtClean="0"/>
              <a:t>Adjust the beta to reflect total risk rather than market risk. This adjustment is a relatively simple one, since the R squared of the regression measures the proportion of the risk that is market risk. </a:t>
            </a:r>
          </a:p>
          <a:p>
            <a:pPr lvl="1" eaLnBrk="1" hangingPunct="1">
              <a:buFont typeface="Wingdings 2" charset="0"/>
              <a:buChar char=""/>
              <a:defRPr/>
            </a:pPr>
            <a:r>
              <a:rPr lang="en-US" dirty="0" smtClean="0"/>
              <a:t> Total Beta = Market Beta / Correlation of the sector with the market</a:t>
            </a:r>
          </a:p>
          <a:p>
            <a:pPr eaLnBrk="1" hangingPunct="1">
              <a:buFont typeface="Wingdings" charset="0"/>
              <a:buChar char=""/>
              <a:defRPr/>
            </a:pPr>
            <a:r>
              <a:rPr lang="en-US" dirty="0" smtClean="0"/>
              <a:t> In the </a:t>
            </a:r>
            <a:r>
              <a:rPr lang="en-US" dirty="0" err="1" smtClean="0"/>
              <a:t>Bookscape</a:t>
            </a:r>
            <a:r>
              <a:rPr lang="en-US" dirty="0" smtClean="0"/>
              <a:t> example, where the market beta is 0.8558 and the average R-squared of the comparable publicly traded firms is 26.00%; the correlation with the market is 50.99%.</a:t>
            </a:r>
          </a:p>
          <a:p>
            <a:pPr marL="366713" lvl="1" indent="0" eaLnBrk="1" hangingPunct="1">
              <a:buFont typeface="Wingdings 2" charset="0"/>
              <a:buNone/>
              <a:defRPr/>
            </a:pPr>
            <a:endParaRPr lang="en-US" dirty="0" smtClean="0"/>
          </a:p>
          <a:p>
            <a:pPr lvl="1" eaLnBrk="1" hangingPunct="1">
              <a:buFont typeface="Wingdings 2" charset="0"/>
              <a:buChar char=""/>
              <a:defRPr/>
            </a:pPr>
            <a:endParaRPr lang="en-US" dirty="0" smtClean="0"/>
          </a:p>
          <a:p>
            <a:pPr lvl="1" eaLnBrk="1" hangingPunct="1">
              <a:buFont typeface="Wingdings 2" charset="0"/>
              <a:buChar char=""/>
              <a:defRPr/>
            </a:pPr>
            <a:endParaRPr lang="en-US" dirty="0" smtClean="0"/>
          </a:p>
          <a:p>
            <a:pPr lvl="1" eaLnBrk="1" hangingPunct="1">
              <a:buFont typeface="Wingdings 2" charset="0"/>
              <a:buChar char=""/>
              <a:defRPr/>
            </a:pPr>
            <a:r>
              <a:rPr lang="en-US" dirty="0" smtClean="0"/>
              <a:t>Total Cost of Equity = 2.75 + 1.6783 (5.5%) = 11.98%</a:t>
            </a:r>
            <a:endParaRPr lang="en-US" dirty="0"/>
          </a:p>
        </p:txBody>
      </p:sp>
      <p:graphicFrame>
        <p:nvGraphicFramePr>
          <p:cNvPr id="198659" name="Object 2"/>
          <p:cNvGraphicFramePr>
            <a:graphicFrameLocks noChangeAspect="1"/>
          </p:cNvGraphicFramePr>
          <p:nvPr/>
        </p:nvGraphicFramePr>
        <p:xfrm>
          <a:off x="2551113" y="4462463"/>
          <a:ext cx="3467100" cy="787400"/>
        </p:xfrm>
        <a:graphic>
          <a:graphicData uri="http://schemas.openxmlformats.org/presentationml/2006/ole">
            <mc:AlternateContent xmlns:mc="http://schemas.openxmlformats.org/markup-compatibility/2006">
              <mc:Choice xmlns:v="urn:schemas-microsoft-com:vml" Requires="v">
                <p:oleObj spid="_x0000_s198665" name="Equation" r:id="rId4" imgW="1955800" imgH="444500" progId="Equation.3">
                  <p:embed/>
                </p:oleObj>
              </mc:Choice>
              <mc:Fallback>
                <p:oleObj name="Equation" r:id="rId4" imgW="1955800" imgH="4445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1113" y="4462463"/>
                        <a:ext cx="3467100" cy="787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866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a Bottom-up Beta</a:t>
            </a:r>
          </a:p>
        </p:txBody>
      </p:sp>
      <p:sp>
        <p:nvSpPr>
          <p:cNvPr id="20070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Based upon the business or businesses that your firm is in right now, and its current financial leverage, estimate the bottom-up unlevered beta for your firm.</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r>
              <a:rPr lang="en-US" altLang="en-US">
                <a:ea typeface="ＭＳ Ｐゴシック" charset="-128"/>
              </a:rPr>
              <a:t>Data Source: You can get a listing of unlevered betas by industry on my web site by going to updated data.</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4" name="TextBox 3">
            <a:hlinkClick r:id="rId3" action="ppaction://hlinkpres?slideindex=27&amp;slidetitle=What sector is your firm in?"/>
          </p:cNvPr>
          <p:cNvSpPr txBox="1"/>
          <p:nvPr/>
        </p:nvSpPr>
        <p:spPr>
          <a:xfrm>
            <a:off x="7315200" y="55626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DES Page 1</a:t>
            </a:r>
          </a:p>
          <a:p>
            <a:pPr>
              <a:defRPr/>
            </a:pPr>
            <a:r>
              <a:rPr lang="en-US" sz="1600" dirty="0"/>
              <a:t>PB Page 27-29</a:t>
            </a:r>
          </a:p>
        </p:txBody>
      </p:sp>
      <p:sp>
        <p:nvSpPr>
          <p:cNvPr id="20070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From Cost of Equity to Cost of Capital</a:t>
            </a:r>
          </a:p>
        </p:txBody>
      </p:sp>
      <p:sp>
        <p:nvSpPr>
          <p:cNvPr id="20275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cost of capital is a composite cost to the firm of raising financing to fund its projects. </a:t>
            </a:r>
          </a:p>
          <a:p>
            <a:pPr eaLnBrk="1" hangingPunct="1"/>
            <a:r>
              <a:rPr lang="en-US" altLang="en-US">
                <a:ea typeface="ＭＳ Ｐゴシック" charset="-128"/>
              </a:rPr>
              <a:t>In addition to equity, firms can raise capital from debt</a:t>
            </a:r>
          </a:p>
        </p:txBody>
      </p:sp>
      <p:sp>
        <p:nvSpPr>
          <p:cNvPr id="2027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debt?</a:t>
            </a:r>
          </a:p>
        </p:txBody>
      </p:sp>
      <p:sp>
        <p:nvSpPr>
          <p:cNvPr id="194562"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buFont typeface="Wingdings" charset="0"/>
              <a:buChar char=""/>
              <a:defRPr/>
            </a:pPr>
            <a:r>
              <a:rPr lang="en-US" dirty="0" smtClean="0"/>
              <a:t>General Rule: Debt generally has the following characteristics:</a:t>
            </a:r>
          </a:p>
          <a:p>
            <a:pPr lvl="1" eaLnBrk="1" hangingPunct="1">
              <a:buFont typeface="Wingdings 2" charset="0"/>
              <a:buChar char=""/>
              <a:defRPr/>
            </a:pPr>
            <a:r>
              <a:rPr lang="en-US" dirty="0" smtClean="0"/>
              <a:t>Commitment to make fixed payments in the future</a:t>
            </a:r>
          </a:p>
          <a:p>
            <a:pPr lvl="1" eaLnBrk="1" hangingPunct="1">
              <a:buFont typeface="Wingdings 2" charset="0"/>
              <a:buChar char=""/>
              <a:defRPr/>
            </a:pPr>
            <a:r>
              <a:rPr lang="en-US" dirty="0" smtClean="0"/>
              <a:t>The fixed payments are tax deductible</a:t>
            </a:r>
          </a:p>
          <a:p>
            <a:pPr lvl="1" eaLnBrk="1" hangingPunct="1">
              <a:buFont typeface="Wingdings 2" charset="0"/>
              <a:buChar char=""/>
              <a:defRPr/>
            </a:pPr>
            <a:r>
              <a:rPr lang="en-US" dirty="0" smtClean="0"/>
              <a:t>Failure to make the payments can lead to either default or loss of control of the firm to the party to whom payments are due.</a:t>
            </a:r>
          </a:p>
          <a:p>
            <a:pPr eaLnBrk="1" hangingPunct="1">
              <a:buFont typeface="Wingdings" charset="0"/>
              <a:buChar char=""/>
              <a:defRPr/>
            </a:pPr>
            <a:r>
              <a:rPr lang="en-US" dirty="0" smtClean="0"/>
              <a:t>As a consequence, debt should include</a:t>
            </a:r>
          </a:p>
          <a:p>
            <a:pPr lvl="1" eaLnBrk="1" hangingPunct="1">
              <a:buFont typeface="Wingdings 2" charset="0"/>
              <a:buChar char=""/>
              <a:defRPr/>
            </a:pPr>
            <a:r>
              <a:rPr lang="en-US" dirty="0" smtClean="0"/>
              <a:t>Any interest-bearing liability, whether short term or long term.</a:t>
            </a:r>
          </a:p>
          <a:p>
            <a:pPr lvl="1" eaLnBrk="1" hangingPunct="1">
              <a:buFont typeface="Wingdings 2" charset="0"/>
              <a:buChar char=""/>
              <a:defRPr/>
            </a:pPr>
            <a:r>
              <a:rPr lang="en-US" dirty="0" smtClean="0"/>
              <a:t>Any lease obligation, whether operating or capital.</a:t>
            </a:r>
          </a:p>
          <a:p>
            <a:pPr lvl="1" eaLnBrk="1" hangingPunct="1">
              <a:buFont typeface="Wingdings 2" charset="0"/>
              <a:buChar char=""/>
              <a:defRPr/>
            </a:pPr>
            <a:endParaRPr lang="en-US" dirty="0"/>
          </a:p>
        </p:txBody>
      </p:sp>
      <p:sp>
        <p:nvSpPr>
          <p:cNvPr id="2048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the Cost of Debt</a:t>
            </a:r>
          </a:p>
        </p:txBody>
      </p:sp>
      <p:sp>
        <p:nvSpPr>
          <p:cNvPr id="196610"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buFont typeface="Wingdings" charset="0"/>
              <a:buChar char=""/>
              <a:defRPr/>
            </a:pPr>
            <a:r>
              <a:rPr lang="en-US" dirty="0" smtClean="0"/>
              <a:t>If the firm has bonds outstanding, and the bonds are traded, the yield to maturity on a long-term, straight (no special features) bond can be used as the interest rate.</a:t>
            </a:r>
          </a:p>
          <a:p>
            <a:pPr eaLnBrk="1" hangingPunct="1">
              <a:buFont typeface="Wingdings" charset="0"/>
              <a:buChar char=""/>
              <a:defRPr/>
            </a:pPr>
            <a:r>
              <a:rPr lang="en-US" dirty="0" smtClean="0"/>
              <a:t>If the firm is rated, use the rating and a typical default spread on bonds with that rating to estimate the cost of debt.</a:t>
            </a:r>
          </a:p>
          <a:p>
            <a:pPr eaLnBrk="1" hangingPunct="1">
              <a:buFont typeface="Wingdings" charset="0"/>
              <a:buChar char=""/>
              <a:defRPr/>
            </a:pPr>
            <a:r>
              <a:rPr lang="en-US" dirty="0" smtClean="0"/>
              <a:t>If the firm is not rated, </a:t>
            </a:r>
          </a:p>
          <a:p>
            <a:pPr lvl="1" eaLnBrk="1" hangingPunct="1">
              <a:buFont typeface="Wingdings 2" charset="0"/>
              <a:buChar char=""/>
              <a:defRPr/>
            </a:pPr>
            <a:r>
              <a:rPr lang="en-US" dirty="0" smtClean="0"/>
              <a:t>and it has recently borrowed long term from a bank, use the interest rate on the borrowing or</a:t>
            </a:r>
          </a:p>
          <a:p>
            <a:pPr lvl="1" eaLnBrk="1" hangingPunct="1">
              <a:buFont typeface="Wingdings 2" charset="0"/>
              <a:buChar char=""/>
              <a:defRPr/>
            </a:pPr>
            <a:r>
              <a:rPr lang="en-US" dirty="0" smtClean="0"/>
              <a:t>estimate a synthetic rating for the company, and use the synthetic rating to arrive at a default spread and a cost of debt</a:t>
            </a:r>
          </a:p>
          <a:p>
            <a:pPr eaLnBrk="1" hangingPunct="1">
              <a:buFont typeface="Wingdings" charset="0"/>
              <a:buChar char=""/>
              <a:defRPr/>
            </a:pPr>
            <a:r>
              <a:rPr lang="en-US" dirty="0" smtClean="0"/>
              <a:t>The cost of debt has to be estimated in the same currency as the cost of equity and the cash flows in the valuation.</a:t>
            </a:r>
            <a:endParaRPr lang="en-US" dirty="0"/>
          </a:p>
        </p:txBody>
      </p:sp>
      <p:sp>
        <p:nvSpPr>
          <p:cNvPr id="2068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612775" y="228600"/>
            <a:ext cx="8153400" cy="990600"/>
          </a:xfrm>
        </p:spPr>
        <p:txBody>
          <a:bodyPr/>
          <a:lstStyle/>
          <a:p>
            <a:r>
              <a:rPr lang="en-US" altLang="en-US">
                <a:ea typeface="ＭＳ Ｐゴシック" charset="-128"/>
              </a:rPr>
              <a:t>The easy route: Outsourcing the measurement of default risk</a:t>
            </a:r>
          </a:p>
        </p:txBody>
      </p:sp>
      <p:sp>
        <p:nvSpPr>
          <p:cNvPr id="3"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For those firms that have bond ratings from global ratings agencies, I used those ratings:</a:t>
            </a:r>
          </a:p>
          <a:p>
            <a:endParaRPr lang="en-US" altLang="en-US">
              <a:ea typeface="ＭＳ Ｐゴシック" charset="-128"/>
            </a:endParaRPr>
          </a:p>
          <a:p>
            <a:pPr>
              <a:buFont typeface="Wingdings" charset="2"/>
              <a:buNone/>
            </a:pPr>
            <a:endParaRPr lang="en-US" altLang="en-US">
              <a:ea typeface="ＭＳ Ｐゴシック" charset="-128"/>
            </a:endParaRPr>
          </a:p>
          <a:p>
            <a:r>
              <a:rPr lang="en-US" altLang="en-US">
                <a:ea typeface="ＭＳ Ｐゴシック" charset="-128"/>
              </a:rPr>
              <a:t>If you want to estimate Vale’s cost of debt in $R terms, we can again use the differential inflation approach we used for the cost of equity:</a:t>
            </a:r>
          </a:p>
        </p:txBody>
      </p:sp>
      <p:sp>
        <p:nvSpPr>
          <p:cNvPr id="2088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08900" name="Object 5"/>
          <p:cNvGraphicFramePr>
            <a:graphicFrameLocks noChangeAspect="1"/>
          </p:cNvGraphicFramePr>
          <p:nvPr/>
        </p:nvGraphicFramePr>
        <p:xfrm>
          <a:off x="1524000" y="2590800"/>
          <a:ext cx="8369300" cy="1117600"/>
        </p:xfrm>
        <a:graphic>
          <a:graphicData uri="http://schemas.openxmlformats.org/presentationml/2006/ole">
            <mc:AlternateContent xmlns:mc="http://schemas.openxmlformats.org/markup-compatibility/2006">
              <mc:Choice xmlns:v="urn:schemas-microsoft-com:vml" Requires="v">
                <p:oleObj spid="_x0000_s208909" name="Document" r:id="rId4" imgW="8369300" imgH="1117600" progId="Word.Document.12">
                  <p:embed/>
                </p:oleObj>
              </mc:Choice>
              <mc:Fallback>
                <p:oleObj name="Document" r:id="rId4" imgW="8369300" imgH="1117600" progId="Word.Document.12">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2590800"/>
                        <a:ext cx="83693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8901" name="Object 6"/>
          <p:cNvGraphicFramePr>
            <a:graphicFrameLocks noChangeAspect="1"/>
          </p:cNvGraphicFramePr>
          <p:nvPr/>
        </p:nvGraphicFramePr>
        <p:xfrm>
          <a:off x="2209800" y="4953000"/>
          <a:ext cx="5486400" cy="1041400"/>
        </p:xfrm>
        <a:graphic>
          <a:graphicData uri="http://schemas.openxmlformats.org/presentationml/2006/ole">
            <mc:AlternateContent xmlns:mc="http://schemas.openxmlformats.org/markup-compatibility/2006">
              <mc:Choice xmlns:v="urn:schemas-microsoft-com:vml" Requires="v">
                <p:oleObj spid="_x0000_s208910" name="Document" r:id="rId6" imgW="5486198" imgH="1041362" progId="Word.Document.12">
                  <p:embed/>
                </p:oleObj>
              </mc:Choice>
              <mc:Fallback>
                <p:oleObj name="Document" r:id="rId6" imgW="5486198" imgH="1041362" progId="Word.Document.12">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09800" y="4953000"/>
                        <a:ext cx="54864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more general route: Estimating Synthetic Ratings</a:t>
            </a:r>
          </a:p>
        </p:txBody>
      </p:sp>
      <p:sp>
        <p:nvSpPr>
          <p:cNvPr id="217090" name="Rectangle 3"/>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a:t>The rating for a firm can be estimated using the financial characteristics of the firm. In its simplest form, we can use just the interest coverage ratio:</a:t>
            </a:r>
          </a:p>
          <a:p>
            <a:pPr marL="0" indent="0" algn="ctr" eaLnBrk="1" hangingPunct="1">
              <a:buFont typeface="Wingdings" charset="0"/>
              <a:buNone/>
              <a:defRPr/>
            </a:pPr>
            <a:r>
              <a:rPr lang="en-US" dirty="0"/>
              <a:t>Interest Coverage Ratio = EBIT / Interest Expenses</a:t>
            </a:r>
          </a:p>
          <a:p>
            <a:pPr eaLnBrk="1" hangingPunct="1">
              <a:buFont typeface="Wingdings" charset="0"/>
              <a:buChar char=""/>
              <a:defRPr/>
            </a:pPr>
            <a:r>
              <a:rPr lang="en-US" dirty="0"/>
              <a:t>For the four non-financial service companies, we obtain the following:</a:t>
            </a:r>
          </a:p>
          <a:p>
            <a:pPr eaLnBrk="1" hangingPunct="1">
              <a:buFont typeface="Wingdings" charset="0"/>
              <a:buChar char=""/>
              <a:defRPr/>
            </a:pPr>
            <a:endParaRPr lang="en-US" dirty="0"/>
          </a:p>
          <a:p>
            <a:pPr eaLnBrk="1" hangingPunct="1">
              <a:buFont typeface="Wingdings" charset="0"/>
              <a:buChar char=""/>
              <a:defRPr/>
            </a:pPr>
            <a:endParaRPr lang="en-US" dirty="0"/>
          </a:p>
          <a:p>
            <a:pPr lvl="1" eaLnBrk="1" hangingPunct="1">
              <a:buFont typeface="Wingdings 2" charset="0"/>
              <a:buChar char=""/>
              <a:defRPr/>
            </a:pPr>
            <a:endParaRPr lang="en-US" dirty="0"/>
          </a:p>
        </p:txBody>
      </p:sp>
      <p:sp>
        <p:nvSpPr>
          <p:cNvPr id="2109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10948" name="Object 2"/>
          <p:cNvGraphicFramePr>
            <a:graphicFrameLocks noChangeAspect="1"/>
          </p:cNvGraphicFramePr>
          <p:nvPr/>
        </p:nvGraphicFramePr>
        <p:xfrm>
          <a:off x="1905000" y="4572000"/>
          <a:ext cx="5626100" cy="1536700"/>
        </p:xfrm>
        <a:graphic>
          <a:graphicData uri="http://schemas.openxmlformats.org/presentationml/2006/ole">
            <mc:AlternateContent xmlns:mc="http://schemas.openxmlformats.org/markup-compatibility/2006">
              <mc:Choice xmlns:v="urn:schemas-microsoft-com:vml" Requires="v">
                <p:oleObj spid="_x0000_s210953" name="Document" r:id="rId4" imgW="5626100" imgH="1536700" progId="Word.Document.12">
                  <p:embed/>
                </p:oleObj>
              </mc:Choice>
              <mc:Fallback>
                <p:oleObj name="Document" r:id="rId4" imgW="5626100" imgH="1536700"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4572000"/>
                        <a:ext cx="5626100"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Interest Coverage Ratios, Ratings and Default Spreads- November 2013</a:t>
            </a:r>
          </a:p>
        </p:txBody>
      </p:sp>
      <p:sp>
        <p:nvSpPr>
          <p:cNvPr id="212994"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12995" name="TextBox 8"/>
          <p:cNvSpPr txBox="1">
            <a:spLocks noChangeArrowheads="1"/>
          </p:cNvSpPr>
          <p:nvPr/>
        </p:nvSpPr>
        <p:spPr bwMode="auto">
          <a:xfrm>
            <a:off x="1447800" y="4953000"/>
            <a:ext cx="63246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Disney: Large cap, developed		22.57  	</a:t>
            </a:r>
            <a:r>
              <a:rPr lang="en-US" altLang="en-US" sz="1800">
                <a:sym typeface="Wingdings" charset="2"/>
              </a:rPr>
              <a:t></a:t>
            </a:r>
            <a:r>
              <a:rPr lang="en-US" altLang="en-US" sz="1800"/>
              <a:t> 	AAA</a:t>
            </a:r>
          </a:p>
          <a:p>
            <a:r>
              <a:rPr lang="en-US" altLang="en-US" sz="1800"/>
              <a:t>Vale: Large cap, emerging		11.67 	</a:t>
            </a:r>
            <a:r>
              <a:rPr lang="en-US" altLang="en-US" sz="1800">
                <a:sym typeface="Wingdings" charset="2"/>
              </a:rPr>
              <a:t>	AA</a:t>
            </a:r>
          </a:p>
          <a:p>
            <a:r>
              <a:rPr lang="en-US" altLang="en-US" sz="1800">
                <a:sym typeface="Wingdings" charset="2"/>
              </a:rPr>
              <a:t>Tata Motors: Large cap, Emerging 	4.51		A-</a:t>
            </a:r>
          </a:p>
          <a:p>
            <a:r>
              <a:rPr lang="en-US" altLang="en-US" sz="1800">
                <a:sym typeface="Wingdings" charset="2"/>
              </a:rPr>
              <a:t>Baidu: Small cap, Emerging		23.72		AAA</a:t>
            </a:r>
          </a:p>
          <a:p>
            <a:r>
              <a:rPr lang="en-US" altLang="en-US" sz="1800">
                <a:sym typeface="Wingdings" charset="2"/>
              </a:rPr>
              <a:t>Bookscape: Small cap, private	5.16	 	A-</a:t>
            </a:r>
            <a:endParaRPr lang="en-US" altLang="en-US" sz="1800"/>
          </a:p>
        </p:txBody>
      </p:sp>
      <p:sp>
        <p:nvSpPr>
          <p:cNvPr id="21299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12997" name="Object 2"/>
          <p:cNvGraphicFramePr>
            <a:graphicFrameLocks noChangeAspect="1"/>
          </p:cNvGraphicFramePr>
          <p:nvPr/>
        </p:nvGraphicFramePr>
        <p:xfrm>
          <a:off x="1981200" y="1676400"/>
          <a:ext cx="5537200" cy="3365500"/>
        </p:xfrm>
        <a:graphic>
          <a:graphicData uri="http://schemas.openxmlformats.org/presentationml/2006/ole">
            <mc:AlternateContent xmlns:mc="http://schemas.openxmlformats.org/markup-compatibility/2006">
              <mc:Choice xmlns:v="urn:schemas-microsoft-com:vml" Requires="v">
                <p:oleObj spid="_x0000_s213002" name="Document" r:id="rId4" imgW="5536996" imgH="3365376" progId="Word.Document.12">
                  <p:embed/>
                </p:oleObj>
              </mc:Choice>
              <mc:Fallback>
                <p:oleObj name="Document" r:id="rId4" imgW="5536996" imgH="3365376"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1200" y="1676400"/>
                        <a:ext cx="5537200" cy="336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Synthetic versus Actual Ratings: Rated Firms</a:t>
            </a:r>
          </a:p>
        </p:txBody>
      </p:sp>
      <p:sp>
        <p:nvSpPr>
          <p:cNvPr id="20275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Disney</a:t>
            </a:r>
            <a:r>
              <a:rPr lang="ja-JP" altLang="en-US" sz="2400">
                <a:ea typeface="ＭＳ Ｐゴシック" charset="-128"/>
              </a:rPr>
              <a:t>’</a:t>
            </a:r>
            <a:r>
              <a:rPr lang="en-US" altLang="ja-JP" sz="2400">
                <a:ea typeface="ＭＳ Ｐゴシック" charset="-128"/>
              </a:rPr>
              <a:t>s synthetic rating is AAA, whereas its actual rating is A. The difference can be attributed to any of the following:</a:t>
            </a:r>
          </a:p>
          <a:p>
            <a:pPr lvl="1" eaLnBrk="1" hangingPunct="1">
              <a:lnSpc>
                <a:spcPct val="80000"/>
              </a:lnSpc>
            </a:pPr>
            <a:r>
              <a:rPr lang="en-US" altLang="en-US" sz="2000">
                <a:ea typeface="ＭＳ Ｐゴシック" charset="-128"/>
              </a:rPr>
              <a:t>Synthetic ratings reflect only the interest coverage ratio whereas actual ratings incorporate all of the other ratios and qualitative factors</a:t>
            </a:r>
          </a:p>
          <a:p>
            <a:pPr lvl="1" eaLnBrk="1" hangingPunct="1">
              <a:lnSpc>
                <a:spcPct val="80000"/>
              </a:lnSpc>
            </a:pPr>
            <a:r>
              <a:rPr lang="en-US" altLang="en-US" sz="2000">
                <a:ea typeface="ＭＳ Ｐゴシック" charset="-128"/>
              </a:rPr>
              <a:t>Synthetic ratings do not allow for sector-wide biases in ratings</a:t>
            </a:r>
          </a:p>
          <a:p>
            <a:pPr lvl="1" eaLnBrk="1" hangingPunct="1">
              <a:lnSpc>
                <a:spcPct val="80000"/>
              </a:lnSpc>
            </a:pPr>
            <a:r>
              <a:rPr lang="en-US" altLang="en-US" sz="2000">
                <a:ea typeface="ＭＳ Ｐゴシック" charset="-128"/>
              </a:rPr>
              <a:t>Synthetic rating was based on 2013 operating income whereas actual rating reflects normalized earnings</a:t>
            </a:r>
          </a:p>
          <a:p>
            <a:pPr eaLnBrk="1" hangingPunct="1">
              <a:lnSpc>
                <a:spcPct val="80000"/>
              </a:lnSpc>
            </a:pPr>
            <a:r>
              <a:rPr lang="en-US" altLang="en-US" sz="2400">
                <a:ea typeface="ＭＳ Ｐゴシック" charset="-128"/>
              </a:rPr>
              <a:t>Vale</a:t>
            </a:r>
            <a:r>
              <a:rPr lang="ja-JP" altLang="en-US" sz="2400">
                <a:ea typeface="ＭＳ Ｐゴシック" charset="-128"/>
              </a:rPr>
              <a:t>’</a:t>
            </a:r>
            <a:r>
              <a:rPr lang="en-US" altLang="ja-JP" sz="2400">
                <a:ea typeface="ＭＳ Ｐゴシック" charset="-128"/>
              </a:rPr>
              <a:t>s synthetic rating is AA, but the actual rating for dollar debt is A-. The biggest factor behind the difference is the presence of country risk, since Vale is probably being rated lower for being a Brazil-based corporation.</a:t>
            </a:r>
          </a:p>
          <a:p>
            <a:pPr eaLnBrk="1" hangingPunct="1">
              <a:lnSpc>
                <a:spcPct val="80000"/>
              </a:lnSpc>
            </a:pPr>
            <a:r>
              <a:rPr lang="en-US" altLang="en-US" sz="2400">
                <a:ea typeface="ＭＳ Ｐゴシック" charset="-128"/>
              </a:rPr>
              <a:t>Deutsche Bank had an A rating. We will not try to estimate a synthetic rating for the bank. Defining interest expenses on debt for a bank is difficult…</a:t>
            </a:r>
          </a:p>
        </p:txBody>
      </p:sp>
      <p:sp>
        <p:nvSpPr>
          <p:cNvPr id="2150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Cost of Debt</a:t>
            </a:r>
          </a:p>
        </p:txBody>
      </p:sp>
      <p:sp>
        <p:nvSpPr>
          <p:cNvPr id="204802"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buFont typeface="Wingdings" charset="0"/>
              <a:buChar char=""/>
              <a:defRPr/>
            </a:pPr>
            <a:r>
              <a:rPr lang="en-US" dirty="0" smtClean="0"/>
              <a:t>For </a:t>
            </a:r>
            <a:r>
              <a:rPr lang="en-US" dirty="0" err="1" smtClean="0"/>
              <a:t>Bookscape</a:t>
            </a:r>
            <a:r>
              <a:rPr lang="en-US" dirty="0" smtClean="0"/>
              <a:t>, we will use the synthetic rating (A-) to estimate the cost of debt:</a:t>
            </a:r>
          </a:p>
          <a:p>
            <a:pPr lvl="1" eaLnBrk="1" hangingPunct="1">
              <a:buFont typeface="Wingdings 2" charset="0"/>
              <a:buChar char=""/>
              <a:defRPr/>
            </a:pPr>
            <a:r>
              <a:rPr lang="en-US" dirty="0" smtClean="0"/>
              <a:t>Default Spread based upon A- rating = 1.30%</a:t>
            </a:r>
          </a:p>
          <a:p>
            <a:pPr lvl="1" eaLnBrk="1" hangingPunct="1">
              <a:buFont typeface="Wingdings 2" charset="0"/>
              <a:buChar char=""/>
              <a:defRPr/>
            </a:pPr>
            <a:r>
              <a:rPr lang="en-US" dirty="0" smtClean="0"/>
              <a:t>Pre-tax cost of debt = </a:t>
            </a:r>
            <a:r>
              <a:rPr lang="en-US" dirty="0" err="1" smtClean="0"/>
              <a:t>Riskfree</a:t>
            </a:r>
            <a:r>
              <a:rPr lang="en-US" dirty="0" smtClean="0"/>
              <a:t> Rate + Default Spread = 2.75% + 1.30% = 4.05%</a:t>
            </a:r>
          </a:p>
          <a:p>
            <a:pPr lvl="1" eaLnBrk="1" hangingPunct="1">
              <a:buFont typeface="Wingdings 2" charset="0"/>
              <a:buChar char=""/>
              <a:defRPr/>
            </a:pPr>
            <a:r>
              <a:rPr lang="en-US" dirty="0" smtClean="0"/>
              <a:t>After-tax cost of debt = Pre-tax cost of debt (1- tax rate) = 4.05% (1-.40) = 2.43%</a:t>
            </a:r>
          </a:p>
          <a:p>
            <a:pPr eaLnBrk="1" hangingPunct="1">
              <a:buFont typeface="Wingdings" charset="0"/>
              <a:buChar char=""/>
              <a:defRPr/>
            </a:pPr>
            <a:r>
              <a:rPr lang="en-US" dirty="0" smtClean="0"/>
              <a:t>For the three publicly traded firms that are rated in our sample, we will use the actual bond ratings to estimate the costs of debt.</a:t>
            </a:r>
          </a:p>
          <a:p>
            <a:pPr>
              <a:buFont typeface="Wingdings" charset="0"/>
              <a:buChar char=""/>
              <a:defRPr/>
            </a:pPr>
            <a:endParaRPr lang="en-US" dirty="0" smtClean="0"/>
          </a:p>
          <a:p>
            <a:pPr>
              <a:buFont typeface="Wingdings" charset="0"/>
              <a:buChar char=""/>
              <a:defRPr/>
            </a:pPr>
            <a:endParaRPr lang="en-US" dirty="0"/>
          </a:p>
          <a:p>
            <a:pPr>
              <a:buFont typeface="Wingdings" charset="0"/>
              <a:buChar char=""/>
              <a:defRPr/>
            </a:pPr>
            <a:endParaRPr lang="en-US" dirty="0" smtClean="0"/>
          </a:p>
          <a:p>
            <a:pPr>
              <a:buFont typeface="Wingdings" charset="0"/>
              <a:buChar char=""/>
              <a:defRPr/>
            </a:pPr>
            <a:r>
              <a:rPr lang="en-US" dirty="0" smtClean="0"/>
              <a:t>For </a:t>
            </a:r>
            <a:r>
              <a:rPr lang="en-US" dirty="0"/>
              <a:t>Tata Motors, we have a </a:t>
            </a:r>
            <a:r>
              <a:rPr lang="en-US" dirty="0" smtClean="0"/>
              <a:t>rating </a:t>
            </a:r>
            <a:r>
              <a:rPr lang="en-US" dirty="0"/>
              <a:t>of AA- from CRISIL, an Indian bond-rating firm, that measures only company risk. </a:t>
            </a:r>
            <a:r>
              <a:rPr lang="en-US" dirty="0" smtClean="0"/>
              <a:t>Using that rating:</a:t>
            </a:r>
          </a:p>
          <a:p>
            <a:pPr marL="366713" lvl="1" indent="0">
              <a:buFont typeface="Wingdings 2" charset="0"/>
              <a:buNone/>
              <a:defRPr/>
            </a:pPr>
            <a:r>
              <a:rPr lang="en-US" dirty="0" smtClean="0"/>
              <a:t>Cost </a:t>
            </a:r>
            <a:r>
              <a:rPr lang="en-US" dirty="0"/>
              <a:t>of </a:t>
            </a:r>
            <a:r>
              <a:rPr lang="en-US" dirty="0" err="1"/>
              <a:t>debt</a:t>
            </a:r>
            <a:r>
              <a:rPr lang="en-US" baseline="-25000" dirty="0" err="1"/>
              <a:t>TMT</a:t>
            </a:r>
            <a:r>
              <a:rPr lang="en-US" dirty="0"/>
              <a:t> = Risk free </a:t>
            </a:r>
            <a:r>
              <a:rPr lang="en-US" dirty="0" err="1"/>
              <a:t>rate</a:t>
            </a:r>
            <a:r>
              <a:rPr lang="en-US" baseline="-25000" dirty="0" err="1"/>
              <a:t>Rupees</a:t>
            </a:r>
            <a:r>
              <a:rPr lang="en-US" dirty="0"/>
              <a:t> + Default </a:t>
            </a:r>
            <a:r>
              <a:rPr lang="en-US" dirty="0" err="1"/>
              <a:t>spread</a:t>
            </a:r>
            <a:r>
              <a:rPr lang="en-US" baseline="-25000" dirty="0" err="1"/>
              <a:t>India</a:t>
            </a:r>
            <a:r>
              <a:rPr lang="en-US" dirty="0"/>
              <a:t> + Default </a:t>
            </a:r>
            <a:r>
              <a:rPr lang="en-US" dirty="0" err="1"/>
              <a:t>spread</a:t>
            </a:r>
            <a:r>
              <a:rPr lang="en-US" baseline="-25000" dirty="0" err="1"/>
              <a:t>TMT</a:t>
            </a:r>
            <a:endParaRPr lang="en-US" dirty="0"/>
          </a:p>
          <a:p>
            <a:pPr marL="320675" lvl="1" indent="0">
              <a:buFont typeface="Wingdings 2" charset="0"/>
              <a:buNone/>
              <a:defRPr/>
            </a:pPr>
            <a:r>
              <a:rPr lang="en-US" dirty="0"/>
              <a:t>		= 6.57% + 2.25% + 0.70% = 9.62%</a:t>
            </a:r>
          </a:p>
          <a:p>
            <a:pPr marL="366713" lvl="1" indent="0">
              <a:buFont typeface="Wingdings 2" charset="0"/>
              <a:buNone/>
              <a:defRPr/>
            </a:pPr>
            <a:r>
              <a:rPr lang="en-US" dirty="0" smtClean="0"/>
              <a:t>After</a:t>
            </a:r>
            <a:r>
              <a:rPr lang="en-US" dirty="0"/>
              <a:t>-tax cost of debt = 9.62% (1-.3245) = 6.50</a:t>
            </a:r>
            <a:r>
              <a:rPr lang="en-US" dirty="0" smtClean="0"/>
              <a:t>%</a:t>
            </a:r>
          </a:p>
          <a:p>
            <a:pPr eaLnBrk="1" hangingPunct="1">
              <a:buFont typeface="Wingdings" charset="0"/>
              <a:buChar char=""/>
              <a:defRPr/>
            </a:pPr>
            <a:endParaRPr lang="en-US" dirty="0" smtClean="0"/>
          </a:p>
          <a:p>
            <a:pPr marL="0" indent="0" eaLnBrk="1" hangingPunct="1">
              <a:buFont typeface="Wingdings" charset="0"/>
              <a:buNone/>
              <a:defRPr/>
            </a:pPr>
            <a:endParaRPr lang="en-US" dirty="0" smtClean="0"/>
          </a:p>
        </p:txBody>
      </p:sp>
      <p:sp>
        <p:nvSpPr>
          <p:cNvPr id="2170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17092" name="Object 2"/>
          <p:cNvGraphicFramePr>
            <a:graphicFrameLocks noChangeAspect="1"/>
          </p:cNvGraphicFramePr>
          <p:nvPr/>
        </p:nvGraphicFramePr>
        <p:xfrm>
          <a:off x="533400" y="3581400"/>
          <a:ext cx="8369300" cy="1117600"/>
        </p:xfrm>
        <a:graphic>
          <a:graphicData uri="http://schemas.openxmlformats.org/presentationml/2006/ole">
            <mc:AlternateContent xmlns:mc="http://schemas.openxmlformats.org/markup-compatibility/2006">
              <mc:Choice xmlns:v="urn:schemas-microsoft-com:vml" Requires="v">
                <p:oleObj spid="_x0000_s217097" name="Document" r:id="rId4" imgW="8369300" imgH="1117600" progId="Word.Document.12">
                  <p:embed/>
                </p:oleObj>
              </mc:Choice>
              <mc:Fallback>
                <p:oleObj name="Document" r:id="rId4" imgW="8369300" imgH="1117600"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3581400"/>
                        <a:ext cx="83693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Default Spreads – January 2016</a:t>
            </a:r>
          </a:p>
        </p:txBody>
      </p:sp>
      <p:sp>
        <p:nvSpPr>
          <p:cNvPr id="2191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19139"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15755" r="-15755"/>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a Cost of Debt</a:t>
            </a:r>
          </a:p>
        </p:txBody>
      </p:sp>
      <p:sp>
        <p:nvSpPr>
          <p:cNvPr id="22118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Based upon your firm</a:t>
            </a:r>
            <a:r>
              <a:rPr lang="ja-JP" altLang="en-US">
                <a:ea typeface="ＭＳ Ｐゴシック" charset="-128"/>
              </a:rPr>
              <a:t>’</a:t>
            </a:r>
            <a:r>
              <a:rPr lang="en-US" altLang="ja-JP">
                <a:ea typeface="ＭＳ Ｐゴシック" charset="-128"/>
              </a:rPr>
              <a:t>s current earnings before interest and taxes, its interest expenses, estimate</a:t>
            </a:r>
          </a:p>
          <a:p>
            <a:pPr lvl="1" eaLnBrk="1" hangingPunct="1"/>
            <a:r>
              <a:rPr lang="en-US" altLang="en-US">
                <a:ea typeface="ＭＳ Ｐゴシック" charset="-128"/>
              </a:rPr>
              <a:t>An interest coverage ratio for your firm</a:t>
            </a:r>
          </a:p>
          <a:p>
            <a:pPr lvl="1" eaLnBrk="1" hangingPunct="1"/>
            <a:r>
              <a:rPr lang="en-US" altLang="en-US">
                <a:ea typeface="ＭＳ Ｐゴシック" charset="-128"/>
              </a:rPr>
              <a:t>A synthetic rating for your firm (use the tables from prior pages)</a:t>
            </a:r>
          </a:p>
          <a:p>
            <a:pPr lvl="1" eaLnBrk="1" hangingPunct="1"/>
            <a:r>
              <a:rPr lang="en-US" altLang="en-US">
                <a:ea typeface="ＭＳ Ｐゴシック" charset="-128"/>
              </a:rPr>
              <a:t>A pre-tax cost of debt for your firm</a:t>
            </a:r>
          </a:p>
          <a:p>
            <a:pPr lvl="1" eaLnBrk="1" hangingPunct="1"/>
            <a:r>
              <a:rPr lang="en-US" altLang="en-US">
                <a:ea typeface="ＭＳ Ｐゴシック" charset="-128"/>
              </a:rPr>
              <a:t>An after-tax cost of debt for your firm</a:t>
            </a:r>
          </a:p>
        </p:txBody>
      </p:sp>
      <p:sp>
        <p:nvSpPr>
          <p:cNvPr id="4" name="TextBox 3">
            <a:hlinkClick r:id="rId3" action="ppaction://hlinkpres?slideindex=30&amp;slidetitle=PowerPoint Presentation"/>
          </p:cNvPr>
          <p:cNvSpPr txBox="1"/>
          <p:nvPr/>
        </p:nvSpPr>
        <p:spPr>
          <a:xfrm>
            <a:off x="7086600" y="51054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FA page</a:t>
            </a:r>
          </a:p>
          <a:p>
            <a:pPr>
              <a:defRPr/>
            </a:pPr>
            <a:r>
              <a:rPr lang="en-US" sz="1600" dirty="0"/>
              <a:t>PB Page 30-32</a:t>
            </a:r>
          </a:p>
        </p:txBody>
      </p:sp>
      <p:sp>
        <p:nvSpPr>
          <p:cNvPr id="22118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Weights for Cost of Capital Calculation</a:t>
            </a:r>
          </a:p>
        </p:txBody>
      </p:sp>
      <p:sp>
        <p:nvSpPr>
          <p:cNvPr id="21299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The weights used in the cost of capital computation should be market values. </a:t>
            </a:r>
          </a:p>
          <a:p>
            <a:pPr eaLnBrk="1" hangingPunct="1">
              <a:lnSpc>
                <a:spcPct val="80000"/>
              </a:lnSpc>
            </a:pPr>
            <a:r>
              <a:rPr lang="en-US" altLang="en-US" sz="2000">
                <a:ea typeface="ＭＳ Ｐゴシック" charset="-128"/>
              </a:rPr>
              <a:t>There are three specious arguments used against market value</a:t>
            </a:r>
          </a:p>
          <a:p>
            <a:pPr lvl="1" eaLnBrk="1" hangingPunct="1">
              <a:lnSpc>
                <a:spcPct val="80000"/>
              </a:lnSpc>
            </a:pPr>
            <a:r>
              <a:rPr lang="en-US" altLang="en-US" sz="1700">
                <a:ea typeface="ＭＳ Ｐゴシック" charset="-128"/>
              </a:rPr>
              <a:t>Book value is more reliable than market value because it is not as volatile: While it is true that book value does not change as much as market value, this is more a reflection of weakness than strength</a:t>
            </a:r>
            <a:endParaRPr lang="en-US" altLang="en-US" sz="1700">
              <a:ea typeface="ＭＳ Ｐゴシック" charset="-128"/>
              <a:sym typeface="Symbol" charset="2"/>
            </a:endParaRPr>
          </a:p>
          <a:p>
            <a:pPr lvl="1" eaLnBrk="1" hangingPunct="1">
              <a:lnSpc>
                <a:spcPct val="80000"/>
              </a:lnSpc>
            </a:pPr>
            <a:r>
              <a:rPr lang="en-US" altLang="en-US" sz="1700">
                <a:ea typeface="ＭＳ Ｐゴシック" charset="-128"/>
              </a:rPr>
              <a:t>Using book value rather than market value is a more conservative approach to estimating debt ratios: For most companies, using book values will yield a lower cost of capital than using market value weights.</a:t>
            </a:r>
            <a:endParaRPr lang="en-US" altLang="en-US" sz="1700">
              <a:ea typeface="ＭＳ Ｐゴシック" charset="-128"/>
              <a:sym typeface="Symbol" charset="2"/>
            </a:endParaRPr>
          </a:p>
          <a:p>
            <a:pPr lvl="1" eaLnBrk="1" hangingPunct="1">
              <a:lnSpc>
                <a:spcPct val="80000"/>
              </a:lnSpc>
            </a:pPr>
            <a:r>
              <a:rPr lang="en-US" altLang="en-US" sz="1700">
                <a:ea typeface="ＭＳ Ｐゴシック" charset="-128"/>
              </a:rPr>
              <a:t>Since accounting returns are computed based upon book value, consistency requires the use of book value in computing cost of capital: While it may seem consistent to use book values for both accounting return and cost of capital calculations, it does not make economic sense.</a:t>
            </a:r>
          </a:p>
          <a:p>
            <a:pPr eaLnBrk="1" hangingPunct="1">
              <a:lnSpc>
                <a:spcPct val="80000"/>
              </a:lnSpc>
            </a:pPr>
            <a:r>
              <a:rPr lang="en-US" altLang="en-US" sz="2000">
                <a:ea typeface="ＭＳ Ｐゴシック" charset="-128"/>
              </a:rPr>
              <a:t>In practical terms, estimating the market value of equity should be easy for a publicly traded firm, but some or all of the debt at most companies is not traded. As a consequence, most practitioners use the book value of debt as a proxy for the market value of debt.</a:t>
            </a:r>
          </a:p>
        </p:txBody>
      </p:sp>
      <p:sp>
        <p:nvSpPr>
          <p:cNvPr id="2232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 From book value to market value for interest bearing debt…</a:t>
            </a:r>
          </a:p>
        </p:txBody>
      </p:sp>
      <p:sp>
        <p:nvSpPr>
          <p:cNvPr id="21094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1800">
                <a:ea typeface="ＭＳ Ｐゴシック" charset="-128"/>
              </a:rPr>
              <a:t>In Disney</a:t>
            </a:r>
            <a:r>
              <a:rPr lang="ja-JP" altLang="en-US" sz="1800">
                <a:ea typeface="ＭＳ Ｐゴシック" charset="-128"/>
              </a:rPr>
              <a:t>’</a:t>
            </a:r>
            <a:r>
              <a:rPr lang="en-US" altLang="ja-JP" sz="1800">
                <a:ea typeface="ＭＳ Ｐゴシック" charset="-128"/>
              </a:rPr>
              <a:t>s 2013 financial statements, the debt due over time was footnoted.</a:t>
            </a: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endParaRPr lang="en-US" altLang="en-US" sz="1800">
              <a:ea typeface="ＭＳ Ｐゴシック" charset="-128"/>
            </a:endParaRPr>
          </a:p>
          <a:p>
            <a:pPr eaLnBrk="1" hangingPunct="1">
              <a:lnSpc>
                <a:spcPct val="80000"/>
              </a:lnSpc>
            </a:pPr>
            <a:r>
              <a:rPr lang="en-US" altLang="en-US" sz="1800">
                <a:ea typeface="ＭＳ Ｐゴシック" charset="-128"/>
              </a:rPr>
              <a:t>Disney</a:t>
            </a:r>
            <a:r>
              <a:rPr lang="ja-JP" altLang="en-US" sz="1800">
                <a:ea typeface="ＭＳ Ｐゴシック" charset="-128"/>
              </a:rPr>
              <a:t>’</a:t>
            </a:r>
            <a:r>
              <a:rPr lang="en-US" altLang="ja-JP" sz="1800">
                <a:ea typeface="ＭＳ Ｐゴシック" charset="-128"/>
              </a:rPr>
              <a:t>s total debt due, in book value terms, on the balance sheet is $14,288 million and the total interest expense for the year was $349 million. Using 3.75% as the pre-tax cost of debt:</a:t>
            </a:r>
          </a:p>
          <a:p>
            <a:pPr eaLnBrk="1" hangingPunct="1">
              <a:lnSpc>
                <a:spcPct val="80000"/>
              </a:lnSpc>
            </a:pPr>
            <a:r>
              <a:rPr lang="en-US" altLang="en-US" sz="1800">
                <a:ea typeface="ＭＳ Ｐゴシック" charset="-128"/>
              </a:rPr>
              <a:t>Estimated MV of Disney Debt = </a:t>
            </a:r>
          </a:p>
          <a:p>
            <a:pPr eaLnBrk="1" hangingPunct="1">
              <a:lnSpc>
                <a:spcPct val="80000"/>
              </a:lnSpc>
            </a:pPr>
            <a:endParaRPr lang="en-US" altLang="en-US" sz="1800">
              <a:ea typeface="ＭＳ Ｐゴシック" charset="-128"/>
            </a:endParaRPr>
          </a:p>
        </p:txBody>
      </p:sp>
      <p:sp>
        <p:nvSpPr>
          <p:cNvPr id="2252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Table 3"/>
          <p:cNvGraphicFramePr>
            <a:graphicFrameLocks noGrp="1"/>
          </p:cNvGraphicFramePr>
          <p:nvPr/>
        </p:nvGraphicFramePr>
        <p:xfrm>
          <a:off x="3200400" y="1905000"/>
          <a:ext cx="3302000" cy="2725433"/>
        </p:xfrm>
        <a:graphic>
          <a:graphicData uri="http://schemas.openxmlformats.org/drawingml/2006/table">
            <a:tbl>
              <a:tblPr/>
              <a:tblGrid>
                <a:gridCol w="825500"/>
                <a:gridCol w="825500"/>
                <a:gridCol w="825500"/>
                <a:gridCol w="825500"/>
              </a:tblGrid>
              <a:tr h="3778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Time due</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Amount due</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Weight</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Weight *Maturity</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$1,452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11.96%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10.71%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0.21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12.36%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0.37</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$2,650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21.83%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0.87</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0.25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$1,362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11.22%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11.53%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1.04</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0.78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0.21%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$950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7.83%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2.19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$12,139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7.92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225356" name="Object 4"/>
          <p:cNvGraphicFramePr>
            <a:graphicFrameLocks noChangeAspect="1"/>
          </p:cNvGraphicFramePr>
          <p:nvPr/>
        </p:nvGraphicFramePr>
        <p:xfrm>
          <a:off x="4191000" y="5257800"/>
          <a:ext cx="3289300" cy="825500"/>
        </p:xfrm>
        <a:graphic>
          <a:graphicData uri="http://schemas.openxmlformats.org/presentationml/2006/ole">
            <mc:AlternateContent xmlns:mc="http://schemas.openxmlformats.org/markup-compatibility/2006">
              <mc:Choice xmlns:v="urn:schemas-microsoft-com:vml" Requires="v">
                <p:oleObj spid="_x0000_s225361" name="Equation" r:id="rId4" imgW="3289300" imgH="825500" progId="Equation.3">
                  <p:embed/>
                </p:oleObj>
              </mc:Choice>
              <mc:Fallback>
                <p:oleObj name="Equation" r:id="rId4" imgW="3289300" imgH="8255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1000" y="5257800"/>
                        <a:ext cx="32893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Operating Leases at Disney</a:t>
            </a:r>
          </a:p>
        </p:txBody>
      </p:sp>
      <p:sp>
        <p:nvSpPr>
          <p:cNvPr id="22733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a:t>
            </a:r>
            <a:r>
              <a:rPr lang="ja-JP" altLang="en-US">
                <a:ea typeface="ＭＳ Ｐゴシック" charset="-128"/>
              </a:rPr>
              <a:t>“</a:t>
            </a:r>
            <a:r>
              <a:rPr lang="en-US" altLang="ja-JP">
                <a:ea typeface="ＭＳ Ｐゴシック" charset="-128"/>
              </a:rPr>
              <a:t>debt value</a:t>
            </a:r>
            <a:r>
              <a:rPr lang="ja-JP" altLang="en-US">
                <a:ea typeface="ＭＳ Ｐゴシック" charset="-128"/>
              </a:rPr>
              <a:t>”</a:t>
            </a:r>
            <a:r>
              <a:rPr lang="en-US" altLang="ja-JP">
                <a:ea typeface="ＭＳ Ｐゴシック" charset="-128"/>
              </a:rPr>
              <a:t> of operating leases is the present value of the lease payments, at a rate that reflects their risk, usually the pre-tax cost of debt.</a:t>
            </a:r>
          </a:p>
          <a:p>
            <a:pPr eaLnBrk="1" hangingPunct="1"/>
            <a:r>
              <a:rPr lang="en-US" altLang="en-US">
                <a:ea typeface="ＭＳ Ｐゴシック" charset="-128"/>
              </a:rPr>
              <a:t>The pre-tax cost of debt at Disney  is 3.75%. </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r>
              <a:rPr lang="en-US" altLang="en-US" sz="2000">
                <a:ea typeface="ＭＳ Ｐゴシック" charset="-128"/>
              </a:rPr>
              <a:t>Debt outstanding at Disney = $13,028 + $ 2,933= $15,961 million</a:t>
            </a:r>
          </a:p>
        </p:txBody>
      </p:sp>
      <p:sp>
        <p:nvSpPr>
          <p:cNvPr id="227331" name="TextBox 5"/>
          <p:cNvSpPr txBox="1">
            <a:spLocks noChangeArrowheads="1"/>
          </p:cNvSpPr>
          <p:nvPr/>
        </p:nvSpPr>
        <p:spPr bwMode="auto">
          <a:xfrm>
            <a:off x="6172200" y="3657600"/>
            <a:ext cx="25908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Disney reported $1,784 million in commitments after year 5. Given that their average commitment over the first 5 years, we assumed 5 years @ $356.8  million each.</a:t>
            </a:r>
          </a:p>
        </p:txBody>
      </p:sp>
      <p:sp>
        <p:nvSpPr>
          <p:cNvPr id="22733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27333" name="Object 2"/>
          <p:cNvGraphicFramePr>
            <a:graphicFrameLocks noChangeAspect="1"/>
          </p:cNvGraphicFramePr>
          <p:nvPr/>
        </p:nvGraphicFramePr>
        <p:xfrm>
          <a:off x="457200" y="3505200"/>
          <a:ext cx="5626100" cy="1968500"/>
        </p:xfrm>
        <a:graphic>
          <a:graphicData uri="http://schemas.openxmlformats.org/presentationml/2006/ole">
            <mc:AlternateContent xmlns:mc="http://schemas.openxmlformats.org/markup-compatibility/2006">
              <mc:Choice xmlns:v="urn:schemas-microsoft-com:vml" Requires="v">
                <p:oleObj spid="_x0000_s227338" name="Document" r:id="rId4" imgW="5626100" imgH="1968500" progId="Word.Document.12">
                  <p:embed/>
                </p:oleObj>
              </mc:Choice>
              <mc:Fallback>
                <p:oleObj name="Document" r:id="rId4" imgW="5626100" imgH="1968500"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3505200"/>
                        <a:ext cx="5626100"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latin typeface="Zapf Dingbats" charset="0"/>
                <a:ea typeface="ＭＳ Ｐゴシック" charset="-128"/>
              </a:rPr>
              <a:t> </a:t>
            </a:r>
            <a:r>
              <a:rPr lang="en-US" altLang="en-US">
                <a:ea typeface="ＭＳ Ｐゴシック" charset="-128"/>
              </a:rPr>
              <a:t>Application Test: Estimating Market Value</a:t>
            </a:r>
          </a:p>
        </p:txBody>
      </p:sp>
      <p:sp>
        <p:nvSpPr>
          <p:cNvPr id="219138"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buFont typeface="Wingdings" charset="0"/>
              <a:buChar char=""/>
              <a:defRPr/>
            </a:pPr>
            <a:r>
              <a:rPr lang="en-US" dirty="0" smtClean="0"/>
              <a:t>Estimate the </a:t>
            </a:r>
          </a:p>
          <a:p>
            <a:pPr lvl="1" eaLnBrk="1" hangingPunct="1">
              <a:buFont typeface="Wingdings 2" charset="0"/>
              <a:buChar char=""/>
              <a:defRPr/>
            </a:pPr>
            <a:r>
              <a:rPr lang="en-US" dirty="0" smtClean="0"/>
              <a:t>Market value of equity at your firm and Book Value of equity</a:t>
            </a:r>
          </a:p>
          <a:p>
            <a:pPr lvl="1" eaLnBrk="1" hangingPunct="1">
              <a:buFont typeface="Wingdings 2" charset="0"/>
              <a:buChar char=""/>
              <a:defRPr/>
            </a:pPr>
            <a:r>
              <a:rPr lang="en-US" dirty="0" smtClean="0"/>
              <a:t>Market value of debt and book value of debt (If you cannot find the average maturity of your debt, use 3 years): Remember to capitalize the value of operating leases and add them on to both the book value and the market value of debt.</a:t>
            </a:r>
          </a:p>
          <a:p>
            <a:pPr eaLnBrk="1" hangingPunct="1">
              <a:buFont typeface="Wingdings" charset="0"/>
              <a:buChar char=""/>
              <a:defRPr/>
            </a:pPr>
            <a:r>
              <a:rPr lang="en-US" dirty="0" smtClean="0"/>
              <a:t>Estimate the</a:t>
            </a:r>
          </a:p>
          <a:p>
            <a:pPr lvl="1" eaLnBrk="1" hangingPunct="1">
              <a:buFont typeface="Wingdings 2" charset="0"/>
              <a:buChar char=""/>
              <a:defRPr/>
            </a:pPr>
            <a:r>
              <a:rPr lang="en-US" dirty="0" smtClean="0"/>
              <a:t>Weights for equity and debt based upon market value</a:t>
            </a:r>
          </a:p>
          <a:p>
            <a:pPr lvl="1" eaLnBrk="1" hangingPunct="1">
              <a:buFont typeface="Wingdings 2" charset="0"/>
              <a:buChar char=""/>
              <a:defRPr/>
            </a:pPr>
            <a:r>
              <a:rPr lang="en-US" dirty="0" smtClean="0"/>
              <a:t>Weights for equity and debt based upon book value</a:t>
            </a:r>
          </a:p>
          <a:p>
            <a:pPr lvl="1" eaLnBrk="1" hangingPunct="1">
              <a:buFont typeface="Wingdings 2" charset="0"/>
              <a:buChar char=""/>
              <a:defRPr/>
            </a:pPr>
            <a:endParaRPr lang="en-US" dirty="0"/>
          </a:p>
        </p:txBody>
      </p:sp>
      <p:sp>
        <p:nvSpPr>
          <p:cNvPr id="229379" name="Rectangle 4"/>
          <p:cNvSpPr>
            <a:spLocks noChangeArrowheads="1"/>
          </p:cNvSpPr>
          <p:nvPr/>
        </p:nvSpPr>
        <p:spPr bwMode="auto">
          <a:xfrm>
            <a:off x="9190038" y="44545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 name="TextBox 5">
            <a:hlinkClick r:id="rId3" action="ppaction://hlinkpres?slideindex=33&amp;slidetitle=PowerPoint Presentation"/>
          </p:cNvPr>
          <p:cNvSpPr txBox="1"/>
          <p:nvPr/>
        </p:nvSpPr>
        <p:spPr>
          <a:xfrm>
            <a:off x="7010400" y="57912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FA page</a:t>
            </a:r>
          </a:p>
          <a:p>
            <a:pPr>
              <a:defRPr/>
            </a:pPr>
            <a:r>
              <a:rPr lang="en-US" sz="1600" dirty="0"/>
              <a:t>PB Page 33-35</a:t>
            </a:r>
          </a:p>
        </p:txBody>
      </p:sp>
      <p:sp>
        <p:nvSpPr>
          <p:cNvPr id="22938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221186" name="Rectangle 3"/>
          <p:cNvSpPr>
            <a:spLocks noGrp="1" noChangeArrowheads="1"/>
          </p:cNvSpPr>
          <p:nvPr>
            <p:ph sz="quarter" idx="1"/>
          </p:nvPr>
        </p:nvSpPr>
        <p:spPr>
          <a:xfrm>
            <a:off x="612775" y="1600200"/>
            <a:ext cx="8153400" cy="4495800"/>
          </a:xfrm>
        </p:spPr>
        <p:txBody>
          <a:bodyPr>
            <a:normAutofit fontScale="92500" lnSpcReduction="10000"/>
          </a:bodyPr>
          <a:lstStyle/>
          <a:p>
            <a:pPr eaLnBrk="1" hangingPunct="1">
              <a:buFont typeface="Wingdings" charset="0"/>
              <a:buChar char=""/>
              <a:defRPr/>
            </a:pPr>
            <a:r>
              <a:rPr lang="en-US" dirty="0" smtClean="0"/>
              <a:t>Equity</a:t>
            </a:r>
          </a:p>
          <a:p>
            <a:pPr lvl="1" eaLnBrk="1" hangingPunct="1">
              <a:buFont typeface="Wingdings 2" charset="0"/>
              <a:buChar char=""/>
              <a:defRPr/>
            </a:pPr>
            <a:r>
              <a:rPr lang="en-US" dirty="0" smtClean="0"/>
              <a:t>Cost of Equity = </a:t>
            </a:r>
            <a:r>
              <a:rPr lang="en-US" dirty="0" err="1" smtClean="0"/>
              <a:t>Riskfree</a:t>
            </a:r>
            <a:r>
              <a:rPr lang="en-US" dirty="0" smtClean="0"/>
              <a:t> rate + Beta * Risk Premium				=  2.75% + 1.0013 (5.76%) =  8.52%</a:t>
            </a:r>
          </a:p>
          <a:p>
            <a:pPr lvl="1" eaLnBrk="1" hangingPunct="1">
              <a:buFont typeface="Wingdings 2" charset="0"/>
              <a:buChar char=""/>
              <a:defRPr/>
            </a:pPr>
            <a:r>
              <a:rPr lang="en-US" dirty="0" smtClean="0"/>
              <a:t>Market Value of Equity = 		$121,878 </a:t>
            </a:r>
            <a:r>
              <a:rPr lang="en-US" dirty="0"/>
              <a:t>m</a:t>
            </a:r>
            <a:r>
              <a:rPr lang="en-US" dirty="0" smtClean="0"/>
              <a:t>illion</a:t>
            </a:r>
          </a:p>
          <a:p>
            <a:pPr lvl="1" eaLnBrk="1" hangingPunct="1">
              <a:buFont typeface="Wingdings 2" charset="0"/>
              <a:buChar char=""/>
              <a:defRPr/>
            </a:pPr>
            <a:r>
              <a:rPr lang="en-US" dirty="0" smtClean="0"/>
              <a:t>Equity/(</a:t>
            </a:r>
            <a:r>
              <a:rPr lang="en-US" dirty="0" err="1" smtClean="0"/>
              <a:t>Debt+Equity</a:t>
            </a:r>
            <a:r>
              <a:rPr lang="en-US" dirty="0" smtClean="0"/>
              <a:t> ) =		88.42%</a:t>
            </a:r>
          </a:p>
          <a:p>
            <a:pPr eaLnBrk="1" hangingPunct="1">
              <a:buFont typeface="Wingdings" charset="0"/>
              <a:buChar char=""/>
              <a:defRPr/>
            </a:pPr>
            <a:r>
              <a:rPr lang="en-US" dirty="0" smtClean="0"/>
              <a:t>Debt</a:t>
            </a:r>
          </a:p>
          <a:p>
            <a:pPr lvl="1" eaLnBrk="1" hangingPunct="1">
              <a:buFont typeface="Wingdings 2" charset="0"/>
              <a:buChar char=""/>
              <a:defRPr/>
            </a:pPr>
            <a:r>
              <a:rPr lang="en-US" dirty="0" smtClean="0"/>
              <a:t>After-tax Cost of debt =(</a:t>
            </a:r>
            <a:r>
              <a:rPr lang="en-US" dirty="0" err="1" smtClean="0"/>
              <a:t>Riskfree</a:t>
            </a:r>
            <a:r>
              <a:rPr lang="en-US" dirty="0" smtClean="0"/>
              <a:t> rate + Default Spread) (1-t)</a:t>
            </a:r>
          </a:p>
          <a:p>
            <a:pPr marL="366713" lvl="1" indent="0" eaLnBrk="1" hangingPunct="1">
              <a:buFont typeface="Wingdings 2" charset="0"/>
              <a:buNone/>
              <a:defRPr/>
            </a:pPr>
            <a:r>
              <a:rPr lang="en-US" dirty="0" smtClean="0"/>
              <a:t>			=  (2.75%+</a:t>
            </a:r>
            <a:r>
              <a:rPr lang="en-US" dirty="0"/>
              <a:t>1</a:t>
            </a:r>
            <a:r>
              <a:rPr lang="en-US" dirty="0" smtClean="0"/>
              <a:t>%) (1-.361) =	2.40%</a:t>
            </a:r>
          </a:p>
          <a:p>
            <a:pPr lvl="1" eaLnBrk="1" hangingPunct="1">
              <a:buFont typeface="Wingdings 2" charset="0"/>
              <a:buChar char=""/>
              <a:defRPr/>
            </a:pPr>
            <a:r>
              <a:rPr lang="en-US" dirty="0" smtClean="0"/>
              <a:t>Market Value of Debt = $13,028+ $2933 =	$  15,961 million</a:t>
            </a:r>
          </a:p>
          <a:p>
            <a:pPr lvl="1" eaLnBrk="1" hangingPunct="1">
              <a:buFont typeface="Wingdings 2" charset="0"/>
              <a:buChar char=""/>
              <a:defRPr/>
            </a:pPr>
            <a:r>
              <a:rPr lang="en-US" dirty="0" smtClean="0"/>
              <a:t>Debt/(Debt +Equity) =			11.58%</a:t>
            </a:r>
          </a:p>
          <a:p>
            <a:pPr eaLnBrk="1" hangingPunct="1">
              <a:buFont typeface="Wingdings" charset="0"/>
              <a:buChar char=""/>
              <a:defRPr/>
            </a:pPr>
            <a:r>
              <a:rPr lang="en-US" dirty="0" smtClean="0"/>
              <a:t>Cost of Capital = 8.52%(.8842)+ 2.40%(.1158) = 7.81%</a:t>
            </a:r>
            <a:endParaRPr lang="en-US" dirty="0"/>
          </a:p>
        </p:txBody>
      </p:sp>
      <p:sp>
        <p:nvSpPr>
          <p:cNvPr id="231427" name="Text Box 4"/>
          <p:cNvSpPr txBox="1">
            <a:spLocks noChangeArrowheads="1"/>
          </p:cNvSpPr>
          <p:nvPr/>
        </p:nvSpPr>
        <p:spPr bwMode="auto">
          <a:xfrm>
            <a:off x="3352800" y="6172200"/>
            <a:ext cx="2438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121,878/ (121,878+15,961)</a:t>
            </a:r>
          </a:p>
        </p:txBody>
      </p:sp>
      <p:cxnSp>
        <p:nvCxnSpPr>
          <p:cNvPr id="5" name="Straight Arrow Connector 4"/>
          <p:cNvCxnSpPr/>
          <p:nvPr/>
        </p:nvCxnSpPr>
        <p:spPr>
          <a:xfrm flipV="1">
            <a:off x="4191000" y="5715000"/>
            <a:ext cx="1524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31429" name="Footer Placeholder 1"/>
          <p:cNvSpPr>
            <a:spLocks noGrp="1"/>
          </p:cNvSpPr>
          <p:nvPr>
            <p:ph type="ftr" sz="quarter" idx="10"/>
          </p:nvPr>
        </p:nvSpPr>
        <p:spPr bwMode="auto">
          <a:xfrm>
            <a:off x="-12700" y="5943600"/>
            <a:ext cx="54213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Divisional Costs of Capital: Disney and Vale</a:t>
            </a:r>
          </a:p>
        </p:txBody>
      </p:sp>
      <p:sp>
        <p:nvSpPr>
          <p:cNvPr id="237570" name="Rectangle 3"/>
          <p:cNvSpPr>
            <a:spLocks noGrp="1" noChangeArrowheads="1"/>
          </p:cNvSpPr>
          <p:nvPr>
            <p:ph sz="quarter" idx="1"/>
          </p:nvPr>
        </p:nvSpPr>
        <p:spPr>
          <a:xfrm>
            <a:off x="612775" y="1600200"/>
            <a:ext cx="8153400" cy="4495800"/>
          </a:xfrm>
        </p:spPr>
        <p:txBody>
          <a:bodyPr/>
          <a:lstStyle/>
          <a:p>
            <a:pPr marL="0" indent="0" algn="ctr" eaLnBrk="1" hangingPunct="1">
              <a:buFont typeface="Wingdings" charset="0"/>
              <a:buNone/>
              <a:defRPr/>
            </a:pPr>
            <a:r>
              <a:rPr lang="en-US" dirty="0" smtClean="0"/>
              <a:t>Disney</a:t>
            </a:r>
          </a:p>
          <a:p>
            <a:pPr marL="0" indent="0" algn="ctr" eaLnBrk="1" hangingPunct="1">
              <a:buFont typeface="Wingdings" charset="0"/>
              <a:buNone/>
              <a:defRPr/>
            </a:pPr>
            <a:endParaRPr lang="en-US" dirty="0"/>
          </a:p>
          <a:p>
            <a:pPr marL="0" indent="0" algn="ctr" eaLnBrk="1" hangingPunct="1">
              <a:buFont typeface="Wingdings" charset="0"/>
              <a:buNone/>
              <a:defRPr/>
            </a:pPr>
            <a:endParaRPr lang="en-US" dirty="0" smtClean="0"/>
          </a:p>
          <a:p>
            <a:pPr marL="0" indent="0" algn="ctr" eaLnBrk="1" hangingPunct="1">
              <a:buFont typeface="Wingdings" charset="0"/>
              <a:buNone/>
              <a:defRPr/>
            </a:pPr>
            <a:endParaRPr lang="en-US" dirty="0"/>
          </a:p>
          <a:p>
            <a:pPr marL="0" indent="0" algn="ctr" eaLnBrk="1" hangingPunct="1">
              <a:buFont typeface="Wingdings" charset="0"/>
              <a:buNone/>
              <a:defRPr/>
            </a:pPr>
            <a:endParaRPr lang="en-US" dirty="0" smtClean="0"/>
          </a:p>
          <a:p>
            <a:pPr marL="0" indent="0" algn="ctr" eaLnBrk="1" hangingPunct="1">
              <a:buFont typeface="Wingdings" charset="0"/>
              <a:buNone/>
              <a:defRPr/>
            </a:pPr>
            <a:r>
              <a:rPr lang="en-US" dirty="0" smtClean="0"/>
              <a:t>Vale</a:t>
            </a: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p:txBody>
      </p:sp>
      <p:sp>
        <p:nvSpPr>
          <p:cNvPr id="2334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33476" name="Object 2"/>
          <p:cNvGraphicFramePr>
            <a:graphicFrameLocks noChangeAspect="1"/>
          </p:cNvGraphicFramePr>
          <p:nvPr/>
        </p:nvGraphicFramePr>
        <p:xfrm>
          <a:off x="533400" y="2133600"/>
          <a:ext cx="8369300" cy="2273300"/>
        </p:xfrm>
        <a:graphic>
          <a:graphicData uri="http://schemas.openxmlformats.org/presentationml/2006/ole">
            <mc:AlternateContent xmlns:mc="http://schemas.openxmlformats.org/markup-compatibility/2006">
              <mc:Choice xmlns:v="urn:schemas-microsoft-com:vml" Requires="v">
                <p:oleObj spid="_x0000_s233485" name="Document" r:id="rId4" imgW="8369300" imgH="2273300" progId="Word.Document.12">
                  <p:embed/>
                </p:oleObj>
              </mc:Choice>
              <mc:Fallback>
                <p:oleObj name="Document" r:id="rId4" imgW="8369300" imgH="2273300"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2133600"/>
                        <a:ext cx="8369300" cy="227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3477" name="Object 3"/>
          <p:cNvGraphicFramePr>
            <a:graphicFrameLocks noChangeAspect="1"/>
          </p:cNvGraphicFramePr>
          <p:nvPr/>
        </p:nvGraphicFramePr>
        <p:xfrm>
          <a:off x="685800" y="4648200"/>
          <a:ext cx="8369300" cy="1955800"/>
        </p:xfrm>
        <a:graphic>
          <a:graphicData uri="http://schemas.openxmlformats.org/presentationml/2006/ole">
            <mc:AlternateContent xmlns:mc="http://schemas.openxmlformats.org/markup-compatibility/2006">
              <mc:Choice xmlns:v="urn:schemas-microsoft-com:vml" Requires="v">
                <p:oleObj spid="_x0000_s233486" name="Document" r:id="rId6" imgW="8369300" imgH="1955800" progId="Word.Document.12">
                  <p:embed/>
                </p:oleObj>
              </mc:Choice>
              <mc:Fallback>
                <p:oleObj name="Document" r:id="rId6" imgW="8369300" imgH="1955800" progId="Word.Document.12">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800" y="4648200"/>
                        <a:ext cx="83693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Title 1"/>
          <p:cNvSpPr>
            <a:spLocks noGrp="1"/>
          </p:cNvSpPr>
          <p:nvPr>
            <p:ph type="title"/>
          </p:nvPr>
        </p:nvSpPr>
        <p:spPr>
          <a:xfrm>
            <a:off x="612775" y="228600"/>
            <a:ext cx="8153400" cy="990600"/>
          </a:xfrm>
        </p:spPr>
        <p:txBody>
          <a:bodyPr/>
          <a:lstStyle/>
          <a:p>
            <a:r>
              <a:rPr lang="en-US" altLang="en-US">
                <a:ea typeface="ＭＳ Ｐゴシック" charset="-128"/>
              </a:rPr>
              <a:t>Costs of Capital: Tata Motors, Baidu and Bookscape</a:t>
            </a:r>
          </a:p>
        </p:txBody>
      </p:sp>
      <p:sp>
        <p:nvSpPr>
          <p:cNvPr id="3" name="Content Placeholder 2"/>
          <p:cNvSpPr>
            <a:spLocks noGrp="1"/>
          </p:cNvSpPr>
          <p:nvPr>
            <p:ph sz="quarter" idx="1"/>
          </p:nvPr>
        </p:nvSpPr>
        <p:spPr>
          <a:xfrm>
            <a:off x="612775" y="1600200"/>
            <a:ext cx="8153400" cy="4495800"/>
          </a:xfrm>
        </p:spPr>
        <p:txBody>
          <a:bodyPr/>
          <a:lstStyle/>
          <a:p>
            <a:pPr>
              <a:buFont typeface="Wingdings" charset="0"/>
              <a:buChar char=""/>
              <a:defRPr/>
            </a:pPr>
            <a:r>
              <a:rPr lang="en-US" sz="2400" dirty="0"/>
              <a:t>To estimate the costs of capital for Tata Motors in Indian </a:t>
            </a:r>
            <a:r>
              <a:rPr lang="en-US" sz="2400" dirty="0" smtClean="0"/>
              <a:t>rupees:</a:t>
            </a:r>
          </a:p>
          <a:p>
            <a:pPr marL="366713" lvl="1" indent="0">
              <a:buFont typeface="Wingdings 2" charset="0"/>
              <a:buNone/>
              <a:defRPr/>
            </a:pPr>
            <a:r>
              <a:rPr lang="en-US" sz="2000" dirty="0" smtClean="0"/>
              <a:t>Cost </a:t>
            </a:r>
            <a:r>
              <a:rPr lang="en-US" sz="2000" dirty="0"/>
              <a:t>of </a:t>
            </a:r>
            <a:r>
              <a:rPr lang="en-US" sz="2000" dirty="0" smtClean="0"/>
              <a:t>capital= </a:t>
            </a:r>
            <a:r>
              <a:rPr lang="en-US" sz="2000" dirty="0"/>
              <a:t>14.49% (1-.2928) + 6.50% (.2928) = 12.15%</a:t>
            </a:r>
          </a:p>
          <a:p>
            <a:pPr>
              <a:buFont typeface="Wingdings" charset="0"/>
              <a:buChar char=""/>
              <a:defRPr/>
            </a:pPr>
            <a:r>
              <a:rPr lang="en-US" sz="2400" dirty="0"/>
              <a:t>For </a:t>
            </a:r>
            <a:r>
              <a:rPr lang="en-US" sz="2400" dirty="0" err="1"/>
              <a:t>Baidu</a:t>
            </a:r>
            <a:r>
              <a:rPr lang="en-US" sz="2400" dirty="0"/>
              <a:t>, we follow the same </a:t>
            </a:r>
            <a:r>
              <a:rPr lang="en-US" sz="2400" dirty="0" smtClean="0"/>
              <a:t>path to estimate a cost of equity in Chinese RMB:</a:t>
            </a:r>
            <a:endParaRPr lang="en-US" sz="2400" dirty="0"/>
          </a:p>
          <a:p>
            <a:pPr marL="366713" lvl="1" indent="0">
              <a:buFont typeface="Wingdings 2" charset="0"/>
              <a:buNone/>
              <a:defRPr/>
            </a:pPr>
            <a:r>
              <a:rPr lang="en-US" sz="2000" dirty="0"/>
              <a:t>Cost of </a:t>
            </a:r>
            <a:r>
              <a:rPr lang="en-US" sz="2000" dirty="0" smtClean="0"/>
              <a:t>capital </a:t>
            </a:r>
            <a:r>
              <a:rPr lang="en-US" sz="2000" dirty="0"/>
              <a:t>= 12.91% (1-.0523) + 3.45% (.0523) = 12.42%</a:t>
            </a:r>
            <a:r>
              <a:rPr lang="en-US" sz="2000" dirty="0" smtClean="0"/>
              <a:t> </a:t>
            </a:r>
          </a:p>
          <a:p>
            <a:pPr>
              <a:buFont typeface="Wingdings" charset="0"/>
              <a:buChar char=""/>
              <a:defRPr/>
            </a:pPr>
            <a:r>
              <a:rPr lang="en-US" sz="2400" dirty="0" smtClean="0"/>
              <a:t>For </a:t>
            </a:r>
            <a:r>
              <a:rPr lang="en-US" sz="2400" dirty="0" err="1" smtClean="0"/>
              <a:t>Bookscape</a:t>
            </a:r>
            <a:r>
              <a:rPr lang="en-US" sz="2400" dirty="0" smtClean="0"/>
              <a:t>, the cost of capital is different depending on whether you look at market or total beta:</a:t>
            </a:r>
          </a:p>
          <a:p>
            <a:pPr marL="0" indent="0">
              <a:buFont typeface="Wingdings" charset="0"/>
              <a:buNone/>
              <a:defRPr/>
            </a:pPr>
            <a:endParaRPr lang="en-US" sz="2400" dirty="0"/>
          </a:p>
        </p:txBody>
      </p:sp>
      <p:sp>
        <p:nvSpPr>
          <p:cNvPr id="23552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35524" name="Object 4"/>
          <p:cNvGraphicFramePr>
            <a:graphicFrameLocks noChangeAspect="1"/>
          </p:cNvGraphicFramePr>
          <p:nvPr/>
        </p:nvGraphicFramePr>
        <p:xfrm>
          <a:off x="609600" y="4775200"/>
          <a:ext cx="8255000" cy="1155700"/>
        </p:xfrm>
        <a:graphic>
          <a:graphicData uri="http://schemas.openxmlformats.org/presentationml/2006/ole">
            <mc:AlternateContent xmlns:mc="http://schemas.openxmlformats.org/markup-compatibility/2006">
              <mc:Choice xmlns:v="urn:schemas-microsoft-com:vml" Requires="v">
                <p:oleObj spid="_x0000_s235529" name="Document" r:id="rId4" imgW="8255000" imgH="1155700" progId="Word.Document.12">
                  <p:embed/>
                </p:oleObj>
              </mc:Choice>
              <mc:Fallback>
                <p:oleObj name="Document" r:id="rId4" imgW="8255000" imgH="1155700"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4775200"/>
                        <a:ext cx="82550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Cost of Capital</a:t>
            </a:r>
          </a:p>
        </p:txBody>
      </p:sp>
      <p:sp>
        <p:nvSpPr>
          <p:cNvPr id="225282"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smtClean="0"/>
              <a:t>Using the bottom-up unlevered beta that you computed for your firm, and the values of debt and equity you have estimated for your firm, estimate a bottom-up levered beta and cost of equity for your firm.</a:t>
            </a:r>
          </a:p>
          <a:p>
            <a:pPr eaLnBrk="1" hangingPunct="1">
              <a:buFont typeface="Wingdings" charset="0"/>
              <a:buChar char=""/>
              <a:defRPr/>
            </a:pPr>
            <a:endParaRPr lang="en-US" dirty="0" smtClean="0"/>
          </a:p>
          <a:p>
            <a:pPr eaLnBrk="1" hangingPunct="1">
              <a:buFont typeface="Wingdings" charset="0"/>
              <a:buChar char=""/>
              <a:defRPr/>
            </a:pPr>
            <a:endParaRPr lang="en-US" dirty="0" smtClean="0"/>
          </a:p>
          <a:p>
            <a:pPr eaLnBrk="1" hangingPunct="1">
              <a:buFont typeface="Wingdings" charset="0"/>
              <a:buChar char=""/>
              <a:defRPr/>
            </a:pPr>
            <a:r>
              <a:rPr lang="en-US" dirty="0" smtClean="0"/>
              <a:t>Based upon the costs of equity and debt that you have estimated, and the weights for each, estimate the cost of capital for your firm. </a:t>
            </a:r>
          </a:p>
          <a:p>
            <a:pPr eaLnBrk="1" hangingPunct="1">
              <a:buFont typeface="Wingdings" charset="0"/>
              <a:buChar char=""/>
              <a:defRPr/>
            </a:pPr>
            <a:endParaRPr lang="en-US" dirty="0" smtClean="0"/>
          </a:p>
          <a:p>
            <a:pPr eaLnBrk="1" hangingPunct="1">
              <a:buFont typeface="Wingdings" charset="0"/>
              <a:buChar char=""/>
              <a:defRPr/>
            </a:pPr>
            <a:endParaRPr lang="en-US" dirty="0" smtClean="0"/>
          </a:p>
          <a:p>
            <a:pPr eaLnBrk="1" hangingPunct="1">
              <a:buFont typeface="Wingdings" charset="0"/>
              <a:buChar char=""/>
              <a:defRPr/>
            </a:pPr>
            <a:r>
              <a:rPr lang="en-US" dirty="0" smtClean="0"/>
              <a:t>How different would your cost of capital have been, if you used book value weights?</a:t>
            </a:r>
            <a:endParaRPr lang="en-US" dirty="0"/>
          </a:p>
        </p:txBody>
      </p:sp>
      <p:sp>
        <p:nvSpPr>
          <p:cNvPr id="2375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Choosing a Hurdle Rate</a:t>
            </a:r>
          </a:p>
        </p:txBody>
      </p:sp>
      <p:sp>
        <p:nvSpPr>
          <p:cNvPr id="23961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Either the cost of equity or the cost of capital can be used as a hurdle rate, depending upon whether the returns measured are to equity investors or to all claimholders on the firm (capital)</a:t>
            </a:r>
          </a:p>
          <a:p>
            <a:pPr eaLnBrk="1" hangingPunct="1"/>
            <a:r>
              <a:rPr lang="en-US" altLang="en-US">
                <a:ea typeface="ＭＳ Ｐゴシック" charset="-128"/>
              </a:rPr>
              <a:t>If returns are measured to equity investors, the appropriate hurdle rate is the cost of equity.</a:t>
            </a:r>
          </a:p>
          <a:p>
            <a:pPr eaLnBrk="1" hangingPunct="1"/>
            <a:r>
              <a:rPr lang="en-US" altLang="en-US">
                <a:ea typeface="ＭＳ Ｐゴシック" charset="-128"/>
              </a:rPr>
              <a:t>If returns are measured to capital (or the firm), the appropriate hurdle rate is the cost of capital.</a:t>
            </a:r>
          </a:p>
        </p:txBody>
      </p:sp>
      <p:sp>
        <p:nvSpPr>
          <p:cNvPr id="2396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Back to First Principles</a:t>
            </a:r>
          </a:p>
        </p:txBody>
      </p:sp>
      <p:sp>
        <p:nvSpPr>
          <p:cNvPr id="2416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41667"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290" b="290"/>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ctrTitle"/>
          </p:nvPr>
        </p:nvSpPr>
        <p:spPr/>
        <p:txBody>
          <a:bodyPr/>
          <a:lstStyle/>
          <a:p>
            <a:pPr eaLnBrk="1" hangingPunct="1">
              <a:defRPr/>
            </a:pPr>
            <a:r>
              <a:rPr lang="en-US" dirty="0" smtClean="0"/>
              <a:t>Measuring Investment Returns</a:t>
            </a:r>
            <a:endParaRPr lang="en-US" dirty="0"/>
          </a:p>
        </p:txBody>
      </p:sp>
      <p:sp>
        <p:nvSpPr>
          <p:cNvPr id="231426"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1800">
                <a:ea typeface="ＭＳ Ｐゴシック" charset="-128"/>
              </a:rPr>
              <a:t>“</a:t>
            </a:r>
            <a:r>
              <a:rPr lang="en-US" altLang="ja-JP" sz="1800">
                <a:ea typeface="ＭＳ Ｐゴシック" charset="-128"/>
              </a:rPr>
              <a:t>Show me the money</a:t>
            </a:r>
            <a:r>
              <a:rPr lang="ja-JP" altLang="en-US" sz="1800">
                <a:ea typeface="ＭＳ Ｐゴシック" charset="-128"/>
              </a:rPr>
              <a:t>”</a:t>
            </a:r>
            <a:endParaRPr lang="en-US" altLang="ja-JP" sz="1800">
              <a:ea typeface="ＭＳ Ｐゴシック" charset="-128"/>
            </a:endParaRPr>
          </a:p>
          <a:p>
            <a:pPr eaLnBrk="1" hangingPunct="1">
              <a:lnSpc>
                <a:spcPct val="80000"/>
              </a:lnSpc>
            </a:pPr>
            <a:r>
              <a:rPr lang="en-US" altLang="en-US" sz="1800">
                <a:ea typeface="ＭＳ Ｐゴシック" charset="-128"/>
              </a:rPr>
              <a:t>					from Jerry Maguire</a:t>
            </a:r>
          </a:p>
        </p:txBody>
      </p:sp>
      <p:sp>
        <p:nvSpPr>
          <p:cNvPr id="24371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2457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45763"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575" r="-575"/>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Measures of return: earnings versus cash flows</a:t>
            </a:r>
          </a:p>
        </p:txBody>
      </p:sp>
      <p:sp>
        <p:nvSpPr>
          <p:cNvPr id="235522"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90000"/>
              </a:lnSpc>
            </a:pPr>
            <a:r>
              <a:rPr lang="en-US" altLang="en-US" sz="2400">
                <a:ea typeface="ＭＳ Ｐゴシック" charset="-128"/>
              </a:rPr>
              <a:t>Principles Governing Accounting Earnings Measurement</a:t>
            </a:r>
          </a:p>
          <a:p>
            <a:pPr lvl="1" eaLnBrk="1" hangingPunct="1">
              <a:lnSpc>
                <a:spcPct val="90000"/>
              </a:lnSpc>
            </a:pPr>
            <a:r>
              <a:rPr lang="en-US" altLang="en-US" sz="2000">
                <a:ea typeface="ＭＳ Ｐゴシック" charset="-128"/>
              </a:rPr>
              <a:t>Accrual Accounting: Show revenues when products and services are sold or provided, not when they are paid for. Show expenses associated with these revenues rather than cash expenses.</a:t>
            </a:r>
          </a:p>
          <a:p>
            <a:pPr lvl="1" eaLnBrk="1" hangingPunct="1">
              <a:lnSpc>
                <a:spcPct val="90000"/>
              </a:lnSpc>
            </a:pPr>
            <a:r>
              <a:rPr lang="en-US" altLang="en-US" sz="2000">
                <a:ea typeface="ＭＳ Ｐゴシック" charset="-128"/>
              </a:rPr>
              <a:t>Operating versus Capital Expenditures: Only expenses associated with creating revenues in the current period should be treated as operating expenses. Expenses that create benefits over several periods are written off over multiple periods (as depreciation or amortization)</a:t>
            </a:r>
          </a:p>
          <a:p>
            <a:pPr eaLnBrk="1" hangingPunct="1">
              <a:lnSpc>
                <a:spcPct val="90000"/>
              </a:lnSpc>
            </a:pPr>
            <a:r>
              <a:rPr lang="en-US" altLang="en-US" sz="2400">
                <a:ea typeface="ＭＳ Ｐゴシック" charset="-128"/>
              </a:rPr>
              <a:t>To get from accounting earnings to cash flows:</a:t>
            </a:r>
          </a:p>
          <a:p>
            <a:pPr lvl="1" eaLnBrk="1" hangingPunct="1">
              <a:lnSpc>
                <a:spcPct val="90000"/>
              </a:lnSpc>
            </a:pPr>
            <a:r>
              <a:rPr lang="en-US" altLang="en-US" sz="2000">
                <a:ea typeface="ＭＳ Ｐゴシック" charset="-128"/>
              </a:rPr>
              <a:t>you have to add back non-cash expenses (like depreciation)</a:t>
            </a:r>
          </a:p>
          <a:p>
            <a:pPr lvl="1" eaLnBrk="1" hangingPunct="1">
              <a:lnSpc>
                <a:spcPct val="90000"/>
              </a:lnSpc>
            </a:pPr>
            <a:r>
              <a:rPr lang="en-US" altLang="en-US" sz="2000">
                <a:ea typeface="ＭＳ Ｐゴシック" charset="-128"/>
              </a:rPr>
              <a:t>you have to subtract out cash outflows which are not expensed (such as capital expenditures)</a:t>
            </a:r>
          </a:p>
          <a:p>
            <a:pPr lvl="1" eaLnBrk="1" hangingPunct="1">
              <a:lnSpc>
                <a:spcPct val="90000"/>
              </a:lnSpc>
            </a:pPr>
            <a:r>
              <a:rPr lang="en-US" altLang="en-US" sz="2000">
                <a:ea typeface="ＭＳ Ｐゴシック" charset="-128"/>
              </a:rPr>
              <a:t>you have to make accrual revenues and expenses into cash revenues and expenses (by considering changes in working capital).</a:t>
            </a:r>
          </a:p>
        </p:txBody>
      </p:sp>
      <p:sp>
        <p:nvSpPr>
          <p:cNvPr id="2478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Measuring Returns Right: The Basic Principles</a:t>
            </a:r>
          </a:p>
        </p:txBody>
      </p:sp>
      <p:sp>
        <p:nvSpPr>
          <p:cNvPr id="237570"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sz="2600">
                <a:ea typeface="ＭＳ Ｐゴシック" charset="-128"/>
              </a:rPr>
              <a:t>Use cash flows rather than earnings. You cannot spend earnings.</a:t>
            </a:r>
          </a:p>
          <a:p>
            <a:pPr eaLnBrk="1" hangingPunct="1"/>
            <a:r>
              <a:rPr lang="en-US" altLang="en-US" sz="2600">
                <a:ea typeface="ＭＳ Ｐゴシック" charset="-128"/>
              </a:rPr>
              <a:t>Use </a:t>
            </a:r>
            <a:r>
              <a:rPr lang="ja-JP" altLang="en-US" sz="2600">
                <a:ea typeface="ＭＳ Ｐゴシック" charset="-128"/>
              </a:rPr>
              <a:t>“</a:t>
            </a:r>
            <a:r>
              <a:rPr lang="en-US" altLang="ja-JP" sz="2600">
                <a:ea typeface="ＭＳ Ｐゴシック" charset="-128"/>
              </a:rPr>
              <a:t>incremental</a:t>
            </a:r>
            <a:r>
              <a:rPr lang="ja-JP" altLang="en-US" sz="2600">
                <a:ea typeface="ＭＳ Ｐゴシック" charset="-128"/>
              </a:rPr>
              <a:t>”</a:t>
            </a:r>
            <a:r>
              <a:rPr lang="en-US" altLang="ja-JP" sz="2600">
                <a:ea typeface="ＭＳ Ｐゴシック" charset="-128"/>
              </a:rPr>
              <a:t> cash flows relating to the investment decision, i.e., cashflows that occur as a consequence of the decision, rather than total cash flows.</a:t>
            </a:r>
          </a:p>
          <a:p>
            <a:pPr eaLnBrk="1" hangingPunct="1"/>
            <a:r>
              <a:rPr lang="en-US" altLang="en-US" sz="2600">
                <a:ea typeface="ＭＳ Ｐゴシック" charset="-128"/>
              </a:rPr>
              <a:t>Use </a:t>
            </a:r>
            <a:r>
              <a:rPr lang="ja-JP" altLang="en-US" sz="2600">
                <a:ea typeface="ＭＳ Ｐゴシック" charset="-128"/>
              </a:rPr>
              <a:t>“</a:t>
            </a:r>
            <a:r>
              <a:rPr lang="en-US" altLang="ja-JP" sz="2600">
                <a:ea typeface="ＭＳ Ｐゴシック" charset="-128"/>
              </a:rPr>
              <a:t>time weighted</a:t>
            </a:r>
            <a:r>
              <a:rPr lang="ja-JP" altLang="en-US" sz="2600">
                <a:ea typeface="ＭＳ Ｐゴシック" charset="-128"/>
              </a:rPr>
              <a:t>”</a:t>
            </a:r>
            <a:r>
              <a:rPr lang="en-US" altLang="ja-JP" sz="2600">
                <a:ea typeface="ＭＳ Ｐゴシック" charset="-128"/>
              </a:rPr>
              <a:t> returns, i.e., value cash flows that occur earlier more than cash flows that occur later.</a:t>
            </a:r>
          </a:p>
          <a:p>
            <a:pPr algn="ctr" eaLnBrk="1" hangingPunct="1">
              <a:buFont typeface="Wingdings" charset="2"/>
              <a:buNone/>
            </a:pPr>
            <a:r>
              <a:rPr lang="en-US" altLang="en-US" sz="2600" b="1">
                <a:ea typeface="ＭＳ Ｐゴシック" charset="-128"/>
              </a:rPr>
              <a:t>The Return Mantra: </a:t>
            </a:r>
            <a:r>
              <a:rPr lang="ja-JP" altLang="en-US" sz="2600" b="1">
                <a:ea typeface="ＭＳ Ｐゴシック" charset="-128"/>
              </a:rPr>
              <a:t>“</a:t>
            </a:r>
            <a:r>
              <a:rPr lang="en-US" altLang="ja-JP" sz="2600" b="1">
                <a:ea typeface="ＭＳ Ｐゴシック" charset="-128"/>
              </a:rPr>
              <a:t>Time-weighted, Incremental Cash Flow Return</a:t>
            </a:r>
            <a:r>
              <a:rPr lang="ja-JP" altLang="en-US" sz="2600" b="1">
                <a:ea typeface="ＭＳ Ｐゴシック" charset="-128"/>
              </a:rPr>
              <a:t>”</a:t>
            </a:r>
            <a:endParaRPr lang="en-US" altLang="en-US" sz="2600" b="1">
              <a:ea typeface="ＭＳ Ｐゴシック" charset="-128"/>
            </a:endParaRPr>
          </a:p>
        </p:txBody>
      </p:sp>
      <p:sp>
        <p:nvSpPr>
          <p:cNvPr id="2498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Earnings versus Cash Flows: A Disney Theme Park</a:t>
            </a:r>
          </a:p>
        </p:txBody>
      </p:sp>
      <p:sp>
        <p:nvSpPr>
          <p:cNvPr id="23961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The theme parks to be built near Rio, modeled on Euro Disney in Paris and Disney World in Orlando.</a:t>
            </a:r>
          </a:p>
          <a:p>
            <a:pPr eaLnBrk="1" hangingPunct="1">
              <a:lnSpc>
                <a:spcPct val="90000"/>
              </a:lnSpc>
            </a:pPr>
            <a:r>
              <a:rPr lang="en-US" altLang="en-US">
                <a:ea typeface="ＭＳ Ｐゴシック" charset="-128"/>
              </a:rPr>
              <a:t>The complex will include a </a:t>
            </a:r>
            <a:r>
              <a:rPr lang="ja-JP" altLang="en-US">
                <a:ea typeface="ＭＳ Ｐゴシック" charset="-128"/>
              </a:rPr>
              <a:t>“</a:t>
            </a:r>
            <a:r>
              <a:rPr lang="en-US" altLang="ja-JP">
                <a:ea typeface="ＭＳ Ｐゴシック" charset="-128"/>
              </a:rPr>
              <a:t>Magic Kingdom</a:t>
            </a:r>
            <a:r>
              <a:rPr lang="ja-JP" altLang="en-US">
                <a:ea typeface="ＭＳ Ｐゴシック" charset="-128"/>
              </a:rPr>
              <a:t>”</a:t>
            </a:r>
            <a:r>
              <a:rPr lang="en-US" altLang="ja-JP">
                <a:ea typeface="ＭＳ Ｐゴシック" charset="-128"/>
              </a:rPr>
              <a:t> to be constructed, beginning immediately, and becoming operational at the beginning of the second year, and a second theme park modeled on Epcot Center at Orlando to be constructed in the second and third year and becoming operational at the beginning of the fourth year.</a:t>
            </a:r>
          </a:p>
          <a:p>
            <a:pPr eaLnBrk="1" hangingPunct="1">
              <a:lnSpc>
                <a:spcPct val="90000"/>
              </a:lnSpc>
            </a:pPr>
            <a:r>
              <a:rPr lang="en-US" altLang="en-US">
                <a:ea typeface="ＭＳ Ｐゴシック" charset="-128"/>
              </a:rPr>
              <a:t>The earnings and cash flows are estimated in nominal U.S. Dollars.</a:t>
            </a:r>
          </a:p>
        </p:txBody>
      </p:sp>
      <p:sp>
        <p:nvSpPr>
          <p:cNvPr id="2519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Key Assumptions on Start Up and Construction</a:t>
            </a:r>
          </a:p>
        </p:txBody>
      </p:sp>
      <p:sp>
        <p:nvSpPr>
          <p:cNvPr id="24166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Disney has already spent $0.5 Billion researching the proposal and getting the necessary licenses for the park; none of this investment can be recovered if the park is not built. This expenditure has been capitalized and will be depreciated straight line over ten years to a salvage value of zero.</a:t>
            </a:r>
          </a:p>
          <a:p>
            <a:pPr eaLnBrk="1" hangingPunct="1">
              <a:lnSpc>
                <a:spcPct val="80000"/>
              </a:lnSpc>
            </a:pPr>
            <a:r>
              <a:rPr lang="en-US" altLang="en-US" sz="2200">
                <a:ea typeface="ＭＳ Ｐゴシック" charset="-128"/>
              </a:rPr>
              <a:t>Disney will face substantial construction costs, if it chooses to build the theme parks.</a:t>
            </a:r>
          </a:p>
          <a:p>
            <a:pPr lvl="1" eaLnBrk="1" hangingPunct="1">
              <a:lnSpc>
                <a:spcPct val="80000"/>
              </a:lnSpc>
            </a:pPr>
            <a:r>
              <a:rPr lang="en-US" altLang="en-US" sz="1900">
                <a:ea typeface="ＭＳ Ｐゴシック" charset="-128"/>
              </a:rPr>
              <a:t>The cost of constructing Magic Kingdom will be $3 billion, with $ 2 billion to be spent right now, and $1 Billion to be spent one year from now. </a:t>
            </a:r>
          </a:p>
          <a:p>
            <a:pPr lvl="1" eaLnBrk="1" hangingPunct="1">
              <a:lnSpc>
                <a:spcPct val="80000"/>
              </a:lnSpc>
            </a:pPr>
            <a:r>
              <a:rPr lang="en-US" altLang="en-US" sz="1900">
                <a:ea typeface="ＭＳ Ｐゴシック" charset="-128"/>
              </a:rPr>
              <a:t>The cost of constructing Epcot II will be $ 1.5 billion, with $ 1 billion to be spent at the end of the second year and $0.5 billion at the end of the third year.</a:t>
            </a:r>
          </a:p>
          <a:p>
            <a:pPr lvl="1" eaLnBrk="1" hangingPunct="1">
              <a:lnSpc>
                <a:spcPct val="80000"/>
              </a:lnSpc>
            </a:pPr>
            <a:r>
              <a:rPr lang="en-US" altLang="en-US" sz="1900">
                <a:ea typeface="ＭＳ Ｐゴシック" charset="-128"/>
              </a:rPr>
              <a:t>These investments will be depreciated based upon a depreciation schedule in the tax code, where depreciation will be different each year.</a:t>
            </a:r>
          </a:p>
        </p:txBody>
      </p:sp>
      <p:sp>
        <p:nvSpPr>
          <p:cNvPr id="2539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Step 1: Estimate Accounting Earnings on Project</a:t>
            </a:r>
          </a:p>
        </p:txBody>
      </p:sp>
      <p:sp>
        <p:nvSpPr>
          <p:cNvPr id="256002"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56003" name="TextBox 5"/>
          <p:cNvSpPr txBox="1">
            <a:spLocks noChangeArrowheads="1"/>
          </p:cNvSpPr>
          <p:nvPr/>
        </p:nvSpPr>
        <p:spPr bwMode="auto">
          <a:xfrm>
            <a:off x="838200" y="4876800"/>
            <a:ext cx="77724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Direct expenses: 60% of revenues for theme parks, 75% of revenues for resort properties</a:t>
            </a:r>
          </a:p>
          <a:p>
            <a:r>
              <a:rPr lang="en-US" altLang="en-US" sz="1600"/>
              <a:t>Allocated G&amp;A: Company G&amp;A allocated to project, based on projected revenues. Two thirds of expense is fixed, rest is variable.</a:t>
            </a:r>
          </a:p>
          <a:p>
            <a:r>
              <a:rPr lang="en-US" altLang="en-US" sz="1600"/>
              <a:t>Taxes: Based on marginal tax rate of 36.1%</a:t>
            </a:r>
          </a:p>
        </p:txBody>
      </p:sp>
      <p:sp>
        <p:nvSpPr>
          <p:cNvPr id="25600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56005" name="Object 2"/>
          <p:cNvGraphicFramePr>
            <a:graphicFrameLocks noChangeAspect="1"/>
          </p:cNvGraphicFramePr>
          <p:nvPr/>
        </p:nvGraphicFramePr>
        <p:xfrm>
          <a:off x="381000" y="1676400"/>
          <a:ext cx="8331200" cy="2971800"/>
        </p:xfrm>
        <a:graphic>
          <a:graphicData uri="http://schemas.openxmlformats.org/presentationml/2006/ole">
            <mc:AlternateContent xmlns:mc="http://schemas.openxmlformats.org/markup-compatibility/2006">
              <mc:Choice xmlns:v="urn:schemas-microsoft-com:vml" Requires="v">
                <p:oleObj spid="_x0000_s256010" name="Document" r:id="rId4" imgW="8330893" imgH="2971691" progId="Word.Document.12">
                  <p:embed/>
                </p:oleObj>
              </mc:Choice>
              <mc:Fallback>
                <p:oleObj name="Document" r:id="rId4" imgW="8330893" imgH="2971691"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676400"/>
                        <a:ext cx="83312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And the Accounting View of Return</a:t>
            </a:r>
          </a:p>
        </p:txBody>
      </p:sp>
      <p:sp>
        <p:nvSpPr>
          <p:cNvPr id="258050" name="TextBox 5"/>
          <p:cNvSpPr txBox="1">
            <a:spLocks noChangeArrowheads="1"/>
          </p:cNvSpPr>
          <p:nvPr/>
        </p:nvSpPr>
        <p:spPr bwMode="auto">
          <a:xfrm>
            <a:off x="2895600" y="5943600"/>
            <a:ext cx="47117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buFontTx/>
              <a:buAutoNum type="alphaLcParenBoth"/>
            </a:pPr>
            <a:r>
              <a:rPr lang="en-US" altLang="en-US" sz="1600"/>
              <a:t>Based upon book capital at the start of each year</a:t>
            </a:r>
          </a:p>
          <a:p>
            <a:pPr>
              <a:buFontTx/>
              <a:buAutoNum type="alphaLcParenBoth"/>
            </a:pPr>
            <a:r>
              <a:rPr lang="en-US" altLang="en-US" sz="1600"/>
              <a:t>Based upon average book capital over the year</a:t>
            </a:r>
          </a:p>
        </p:txBody>
      </p:sp>
      <p:sp>
        <p:nvSpPr>
          <p:cNvPr id="2580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58052" name="Content Placeholder 7"/>
          <p:cNvGraphicFramePr>
            <a:graphicFrameLocks noGrp="1" noChangeAspect="1"/>
          </p:cNvGraphicFramePr>
          <p:nvPr>
            <p:ph sz="quarter" idx="1"/>
          </p:nvPr>
        </p:nvGraphicFramePr>
        <p:xfrm>
          <a:off x="381000" y="1676400"/>
          <a:ext cx="8486775" cy="3886200"/>
        </p:xfrm>
        <a:graphic>
          <a:graphicData uri="http://schemas.openxmlformats.org/presentationml/2006/ole">
            <mc:AlternateContent xmlns:mc="http://schemas.openxmlformats.org/markup-compatibility/2006">
              <mc:Choice xmlns:v="urn:schemas-microsoft-com:vml" Requires="v">
                <p:oleObj spid="_x0000_s258057" name="Document" r:id="rId4" imgW="6184672" imgH="2831996" progId="Word.Document.12">
                  <p:embed/>
                </p:oleObj>
              </mc:Choice>
              <mc:Fallback>
                <p:oleObj name="Document" r:id="rId4" imgW="6184672" imgH="2831996" progId="Word.Document.12">
                  <p:embed/>
                  <p:pic>
                    <p:nvPicPr>
                      <p:cNvPr id="0" name="Content Placeholder 7"/>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676400"/>
                        <a:ext cx="8486775"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a hurdle rate for Rio Disney</a:t>
            </a:r>
          </a:p>
        </p:txBody>
      </p:sp>
      <p:sp>
        <p:nvSpPr>
          <p:cNvPr id="25190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We did estimate a cost of capital of 6.61% for the Disney theme park business, using a bottom-up levered beta of 0.7537 for the business.</a:t>
            </a:r>
          </a:p>
          <a:p>
            <a:pPr eaLnBrk="1" hangingPunct="1">
              <a:lnSpc>
                <a:spcPct val="80000"/>
              </a:lnSpc>
            </a:pPr>
            <a:r>
              <a:rPr lang="en-US" altLang="en-US" sz="2000">
                <a:ea typeface="ＭＳ Ｐゴシック" charset="-128"/>
              </a:rPr>
              <a:t>This cost of equity may not adequately reflect the additional risk associated with the theme park being in an emerging market. </a:t>
            </a:r>
          </a:p>
          <a:p>
            <a:pPr eaLnBrk="1" hangingPunct="1">
              <a:lnSpc>
                <a:spcPct val="80000"/>
              </a:lnSpc>
            </a:pPr>
            <a:r>
              <a:rPr lang="en-US" altLang="en-US" sz="2000">
                <a:ea typeface="ＭＳ Ｐゴシック" charset="-128"/>
              </a:rPr>
              <a:t>The only concern we would have with using this cost of equity for this project is that it may not adequately reflect the additional risk associated with the theme park being in an emerging market (Brazil). We first computed the Brazil country risk premium (by multiplying the default spread for Brazil by the relative equity market volatility) and then re-estimated the cost of equity:</a:t>
            </a:r>
          </a:p>
          <a:p>
            <a:pPr lvl="1" eaLnBrk="1" hangingPunct="1">
              <a:lnSpc>
                <a:spcPct val="80000"/>
              </a:lnSpc>
            </a:pPr>
            <a:r>
              <a:rPr lang="en-US" altLang="en-US" sz="1700">
                <a:ea typeface="ＭＳ Ｐゴシック" charset="-128"/>
              </a:rPr>
              <a:t>Country risk premium for Brazil = 5.5%+ 3% = 8.5%</a:t>
            </a:r>
          </a:p>
          <a:p>
            <a:pPr lvl="1" eaLnBrk="1" hangingPunct="1">
              <a:lnSpc>
                <a:spcPct val="80000"/>
              </a:lnSpc>
            </a:pPr>
            <a:r>
              <a:rPr lang="en-US" altLang="en-US" sz="1700">
                <a:ea typeface="ＭＳ Ｐゴシック" charset="-128"/>
              </a:rPr>
              <a:t>Cost of Equity in US$= 2.75% + 0.7537 (8.5%) = 9.16%</a:t>
            </a:r>
          </a:p>
          <a:p>
            <a:pPr eaLnBrk="1" hangingPunct="1">
              <a:lnSpc>
                <a:spcPct val="80000"/>
              </a:lnSpc>
            </a:pPr>
            <a:r>
              <a:rPr lang="en-US" altLang="en-US" sz="2000">
                <a:ea typeface="ＭＳ Ｐゴシック" charset="-128"/>
              </a:rPr>
              <a:t>Using this estimate of the cost of equity, Disney</a:t>
            </a:r>
            <a:r>
              <a:rPr lang="ja-JP" altLang="en-US" sz="2000">
                <a:ea typeface="ＭＳ Ｐゴシック" charset="-128"/>
              </a:rPr>
              <a:t>’</a:t>
            </a:r>
            <a:r>
              <a:rPr lang="en-US" altLang="ja-JP" sz="2000">
                <a:ea typeface="ＭＳ Ｐゴシック" charset="-128"/>
              </a:rPr>
              <a:t>s theme park debt ratio of 10.24% and its after-tax cost of debt of 2.40% (see chapter 4), we can estimate the cost of capital for the project:</a:t>
            </a:r>
          </a:p>
          <a:p>
            <a:pPr lvl="1" eaLnBrk="1" hangingPunct="1">
              <a:lnSpc>
                <a:spcPct val="80000"/>
              </a:lnSpc>
            </a:pPr>
            <a:r>
              <a:rPr lang="en-US" altLang="en-US" sz="1700">
                <a:ea typeface="ＭＳ Ｐゴシック" charset="-128"/>
              </a:rPr>
              <a:t>Cost of Capital in US$ = 9.16% (0.8976) + 2.40% (0.1024) = 8.46% </a:t>
            </a:r>
          </a:p>
        </p:txBody>
      </p:sp>
      <p:sp>
        <p:nvSpPr>
          <p:cNvPr id="2600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Would lead us to conclude that...</a:t>
            </a:r>
          </a:p>
        </p:txBody>
      </p:sp>
      <p:sp>
        <p:nvSpPr>
          <p:cNvPr id="26214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Do not invest in this park. The return on capital of 4.18% is lower than the cost of capital for theme parks of 8.46%; This would suggest that the project should not be taken.</a:t>
            </a:r>
          </a:p>
          <a:p>
            <a:pPr eaLnBrk="1" hangingPunct="1"/>
            <a:r>
              <a:rPr lang="en-US" altLang="en-US">
                <a:ea typeface="ＭＳ Ｐゴシック" charset="-128"/>
              </a:rPr>
              <a:t>Given that we have computed the average over an arbitrary period of 10 years, while the theme park itself would have a life greater than 10 years, would you feel comfortable with this conclusion?</a:t>
            </a:r>
          </a:p>
          <a:p>
            <a:pPr lvl="1" eaLnBrk="1" hangingPunct="1"/>
            <a:r>
              <a:rPr lang="en-US" altLang="en-US">
                <a:ea typeface="ＭＳ Ｐゴシック" charset="-128"/>
              </a:rPr>
              <a:t>Yes</a:t>
            </a:r>
          </a:p>
          <a:p>
            <a:pPr lvl="1" eaLnBrk="1" hangingPunct="1"/>
            <a:r>
              <a:rPr lang="en-US" altLang="en-US">
                <a:ea typeface="ＭＳ Ｐゴシック" charset="-128"/>
              </a:rPr>
              <a:t>No</a:t>
            </a:r>
          </a:p>
        </p:txBody>
      </p:sp>
      <p:sp>
        <p:nvSpPr>
          <p:cNvPr id="2621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Tangent: From New to Existing Investments: ROC for the entire firm</a:t>
            </a:r>
          </a:p>
        </p:txBody>
      </p:sp>
      <p:sp>
        <p:nvSpPr>
          <p:cNvPr id="264194" name="Rectangle 3"/>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pic>
        <p:nvPicPr>
          <p:cNvPr id="26419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1524000"/>
            <a:ext cx="5715000" cy="16938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64196" name="TextBox 4"/>
          <p:cNvSpPr txBox="1">
            <a:spLocks noChangeArrowheads="1"/>
          </p:cNvSpPr>
          <p:nvPr/>
        </p:nvSpPr>
        <p:spPr bwMode="auto">
          <a:xfrm>
            <a:off x="990600" y="1905000"/>
            <a:ext cx="1905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How </a:t>
            </a:r>
            <a:r>
              <a:rPr lang="ja-JP" altLang="en-US" sz="1600"/>
              <a:t>“</a:t>
            </a:r>
            <a:r>
              <a:rPr lang="en-US" altLang="ja-JP" sz="1600"/>
              <a:t>good</a:t>
            </a:r>
            <a:r>
              <a:rPr lang="ja-JP" altLang="en-US" sz="1600"/>
              <a:t>”</a:t>
            </a:r>
            <a:r>
              <a:rPr lang="en-US" altLang="ja-JP" sz="1600"/>
              <a:t> are the existing investments of the firm?</a:t>
            </a:r>
            <a:endParaRPr lang="en-US" altLang="en-US" sz="1600"/>
          </a:p>
        </p:txBody>
      </p:sp>
      <p:sp>
        <p:nvSpPr>
          <p:cNvPr id="264197" name="TextBox 6"/>
          <p:cNvSpPr txBox="1">
            <a:spLocks noChangeArrowheads="1"/>
          </p:cNvSpPr>
          <p:nvPr/>
        </p:nvSpPr>
        <p:spPr bwMode="auto">
          <a:xfrm>
            <a:off x="3505200" y="3505200"/>
            <a:ext cx="36607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Measuring ROC for existing investments..</a:t>
            </a:r>
          </a:p>
        </p:txBody>
      </p:sp>
      <p:sp>
        <p:nvSpPr>
          <p:cNvPr id="2641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64199" name="Object 1"/>
          <p:cNvGraphicFramePr>
            <a:graphicFrameLocks noChangeAspect="1"/>
          </p:cNvGraphicFramePr>
          <p:nvPr/>
        </p:nvGraphicFramePr>
        <p:xfrm>
          <a:off x="533400" y="3962400"/>
          <a:ext cx="7902575" cy="1752600"/>
        </p:xfrm>
        <a:graphic>
          <a:graphicData uri="http://schemas.openxmlformats.org/presentationml/2006/ole">
            <mc:AlternateContent xmlns:mc="http://schemas.openxmlformats.org/markup-compatibility/2006">
              <mc:Choice xmlns:v="urn:schemas-microsoft-com:vml" Requires="v">
                <p:oleObj spid="_x0000_s264204" name="Document" r:id="rId5" imgW="6413264" imgH="1422348" progId="Word.Document.12">
                  <p:embed/>
                </p:oleObj>
              </mc:Choice>
              <mc:Fallback>
                <p:oleObj name="Document" r:id="rId5" imgW="6413264" imgH="1422348" progId="Word.Document.12">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3962400"/>
                        <a:ext cx="7902575"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Assessing Investment Quality</a:t>
            </a:r>
          </a:p>
        </p:txBody>
      </p:sp>
      <p:sp>
        <p:nvSpPr>
          <p:cNvPr id="260098"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smtClean="0"/>
              <a:t>For the most recent period for which you have data, compute the after-tax return on capital earned by your firm, where after-tax return on capital is computed to be</a:t>
            </a:r>
          </a:p>
          <a:p>
            <a:pPr eaLnBrk="1" hangingPunct="1">
              <a:buFont typeface="Wingdings" charset="0"/>
              <a:buChar char=""/>
              <a:defRPr/>
            </a:pPr>
            <a:r>
              <a:rPr lang="en-US" dirty="0" smtClean="0"/>
              <a:t>After-tax ROC = EBIT (1-tax rate)/ (BV of debt + BV of Equity-Cash)previous year</a:t>
            </a:r>
          </a:p>
          <a:p>
            <a:pPr eaLnBrk="1" hangingPunct="1">
              <a:buFont typeface="Wingdings" charset="0"/>
              <a:buChar char=""/>
              <a:defRPr/>
            </a:pPr>
            <a:r>
              <a:rPr lang="en-US" dirty="0" smtClean="0"/>
              <a:t>For the most recent period for which you have data, compute the return spread earned by your firm:</a:t>
            </a:r>
          </a:p>
          <a:p>
            <a:pPr eaLnBrk="1" hangingPunct="1">
              <a:buFont typeface="Wingdings" charset="0"/>
              <a:buChar char=""/>
              <a:defRPr/>
            </a:pPr>
            <a:r>
              <a:rPr lang="en-US" dirty="0" smtClean="0"/>
              <a:t>Return Spread = After-tax ROC - Cost of Capital</a:t>
            </a:r>
          </a:p>
          <a:p>
            <a:pPr eaLnBrk="1" hangingPunct="1">
              <a:buFont typeface="Wingdings" charset="0"/>
              <a:buChar char=""/>
              <a:defRPr/>
            </a:pPr>
            <a:r>
              <a:rPr lang="en-US" dirty="0" smtClean="0"/>
              <a:t>For the most recent period, compute the EVA earned by your firm</a:t>
            </a:r>
          </a:p>
          <a:p>
            <a:pPr marL="0" indent="0" algn="ctr" eaLnBrk="1" hangingPunct="1">
              <a:buFont typeface="Wingdings" charset="0"/>
              <a:buNone/>
              <a:defRPr/>
            </a:pPr>
            <a:r>
              <a:rPr lang="en-US" dirty="0" smtClean="0"/>
              <a:t>EVA = Return Spread * ((BV of debt + BV of Equity-Cash)previous year</a:t>
            </a:r>
            <a:endParaRPr lang="en-US" dirty="0"/>
          </a:p>
        </p:txBody>
      </p:sp>
      <p:sp>
        <p:nvSpPr>
          <p:cNvPr id="4" name="TextBox 3">
            <a:hlinkClick r:id="rId3" action="ppaction://hlinkpres?slideindex=36&amp;slidetitle=PowerPoint Presentation"/>
          </p:cNvPr>
          <p:cNvSpPr txBox="1"/>
          <p:nvPr/>
        </p:nvSpPr>
        <p:spPr>
          <a:xfrm>
            <a:off x="7162800" y="57912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FA Page</a:t>
            </a:r>
          </a:p>
          <a:p>
            <a:pPr>
              <a:defRPr/>
            </a:pPr>
            <a:r>
              <a:rPr lang="en-US" sz="1600" dirty="0"/>
              <a:t>PB Page 36-39</a:t>
            </a:r>
          </a:p>
        </p:txBody>
      </p:sp>
      <p:sp>
        <p:nvSpPr>
          <p:cNvPr id="26829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cash flow view of this project..</a:t>
            </a:r>
          </a:p>
        </p:txBody>
      </p:sp>
      <p:graphicFrame>
        <p:nvGraphicFramePr>
          <p:cNvPr id="5" name="Content Placeholder 4"/>
          <p:cNvGraphicFramePr>
            <a:graphicFrameLocks noGrp="1"/>
          </p:cNvGraphicFramePr>
          <p:nvPr>
            <p:ph sz="quarter" idx="1"/>
          </p:nvPr>
        </p:nvGraphicFramePr>
        <p:xfrm>
          <a:off x="152400" y="4724400"/>
          <a:ext cx="8610600" cy="677910"/>
        </p:xfrm>
        <a:graphic>
          <a:graphicData uri="http://schemas.openxmlformats.org/drawingml/2006/table">
            <a:tbl>
              <a:tblPr/>
              <a:tblGrid>
                <a:gridCol w="2914650"/>
                <a:gridCol w="722313"/>
                <a:gridCol w="615950"/>
                <a:gridCol w="615950"/>
                <a:gridCol w="585787"/>
                <a:gridCol w="525463"/>
                <a:gridCol w="527050"/>
                <a:gridCol w="525462"/>
                <a:gridCol w="525463"/>
                <a:gridCol w="527050"/>
                <a:gridCol w="525462"/>
              </a:tblGrid>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8</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9</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Depreciation</a:t>
                      </a:r>
                    </a:p>
                  </a:txBody>
                  <a:tcPr marL="12700" marR="12700" marT="1261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$50</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$425</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$469</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$372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$367</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$366</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$368</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Tax Bendfits from Depreciation</a:t>
                      </a:r>
                    </a:p>
                  </a:txBody>
                  <a:tcPr marL="12700" marR="12700" marT="1261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$153</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$169</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$160</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$133</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62147" name="Rectangle 4"/>
          <p:cNvSpPr>
            <a:spLocks noChangeArrowheads="1"/>
          </p:cNvSpPr>
          <p:nvPr/>
        </p:nvSpPr>
        <p:spPr bwMode="auto">
          <a:xfrm>
            <a:off x="990600" y="3657600"/>
            <a:ext cx="7239000" cy="2552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7" tIns="44450" rIns="90487" bIns="44450">
            <a:spAutoFit/>
          </a:bodyPr>
          <a:lstStyle/>
          <a:p>
            <a:pPr>
              <a:spcBef>
                <a:spcPct val="20000"/>
              </a:spcBef>
              <a:defRPr/>
            </a:pPr>
            <a:r>
              <a:rPr lang="en-US" sz="2000" dirty="0">
                <a:ea typeface="ＭＳ Ｐゴシック" charset="0"/>
                <a:cs typeface="ＭＳ Ｐゴシック" charset="0"/>
              </a:rPr>
              <a:t>To get from income to cash flow, we</a:t>
            </a: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added back all non-cash charges such as depreciation. Tax benefits:</a:t>
            </a:r>
          </a:p>
          <a:p>
            <a:pPr marL="514350" indent="-514350">
              <a:spcBef>
                <a:spcPct val="20000"/>
              </a:spcBef>
              <a:buClr>
                <a:schemeClr val="accent2"/>
              </a:buClr>
              <a:buSzPct val="75000"/>
              <a:buFont typeface="+mj-lt"/>
              <a:buAutoNum type="romanUcPeriod"/>
              <a:defRPr/>
            </a:pPr>
            <a:endParaRPr lang="en-US" sz="2000" dirty="0">
              <a:ea typeface="ＭＳ Ｐゴシック" charset="0"/>
              <a:cs typeface="ＭＳ Ｐゴシック" charset="0"/>
            </a:endParaRPr>
          </a:p>
          <a:p>
            <a:pPr marL="514350" indent="-514350">
              <a:spcBef>
                <a:spcPct val="20000"/>
              </a:spcBef>
              <a:buClr>
                <a:schemeClr val="accent2"/>
              </a:buClr>
              <a:buSzPct val="75000"/>
              <a:buFont typeface="+mj-lt"/>
              <a:buAutoNum type="romanUcPeriod"/>
              <a:defRPr/>
            </a:pPr>
            <a:endParaRPr lang="en-US" sz="2000" dirty="0">
              <a:ea typeface="ＭＳ Ｐゴシック" charset="0"/>
              <a:cs typeface="ＭＳ Ｐゴシック" charset="0"/>
            </a:endParaRP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subtracted out the capital expenditures</a:t>
            </a: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subtracted out the change in non-cash working capital</a:t>
            </a:r>
          </a:p>
        </p:txBody>
      </p:sp>
      <p:sp>
        <p:nvSpPr>
          <p:cNvPr id="27038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nvGraphicFramePr>
        <p:xfrm>
          <a:off x="304800" y="1600200"/>
          <a:ext cx="8686800" cy="1906588"/>
        </p:xfrm>
        <a:graphic>
          <a:graphicData uri="http://schemas.openxmlformats.org/drawingml/2006/table">
            <a:tbl>
              <a:tblPr/>
              <a:tblGrid>
                <a:gridCol w="2771775"/>
                <a:gridCol w="685800"/>
                <a:gridCol w="585788"/>
                <a:gridCol w="585787"/>
                <a:gridCol w="557213"/>
                <a:gridCol w="500062"/>
                <a:gridCol w="500063"/>
                <a:gridCol w="500062"/>
                <a:gridCol w="500063"/>
                <a:gridCol w="500062"/>
                <a:gridCol w="500063"/>
                <a:gridCol w="500062"/>
              </a:tblGrid>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After-tax Operating Income</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-$96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$202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$249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$410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$421</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Depreciation &amp; Amortization</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$425</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$469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$372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$367</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Capital Expenditures</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$2,500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$1,188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$752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$276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$258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$285</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$314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$347</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825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Change in non-cash Work Capital</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$63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$38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$31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$16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$21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Cashflow to firm</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($2,500)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($982)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($921)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($361)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$198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$285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$314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$332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$367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$407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$434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incremental cash flows on the project</a:t>
            </a:r>
          </a:p>
        </p:txBody>
      </p:sp>
      <p:sp>
        <p:nvSpPr>
          <p:cNvPr id="272386" name="Rectangle 4"/>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260099" name="Text Box 6"/>
          <p:cNvSpPr txBox="1">
            <a:spLocks noChangeArrowheads="1"/>
          </p:cNvSpPr>
          <p:nvPr/>
        </p:nvSpPr>
        <p:spPr bwMode="auto">
          <a:xfrm>
            <a:off x="38100" y="4191000"/>
            <a:ext cx="1981200" cy="1169988"/>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400" dirty="0" smtClean="0">
                <a:solidFill>
                  <a:srgbClr val="000000"/>
                </a:solidFill>
              </a:rPr>
              <a:t>$ 500 million has already been spent &amp; $ 50 million in depreciation will exist anyway</a:t>
            </a:r>
          </a:p>
        </p:txBody>
      </p:sp>
      <p:sp>
        <p:nvSpPr>
          <p:cNvPr id="260100" name="Text Box 8"/>
          <p:cNvSpPr txBox="1">
            <a:spLocks noChangeArrowheads="1"/>
          </p:cNvSpPr>
          <p:nvPr/>
        </p:nvSpPr>
        <p:spPr bwMode="auto">
          <a:xfrm>
            <a:off x="2209800" y="4495800"/>
            <a:ext cx="2814638" cy="825500"/>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t>2/</a:t>
            </a:r>
            <a:r>
              <a:rPr lang="en-US" sz="1600" dirty="0" smtClean="0">
                <a:solidFill>
                  <a:srgbClr val="000000"/>
                </a:solidFill>
              </a:rPr>
              <a:t>3rd of allocated G&amp;A is fixed.</a:t>
            </a:r>
          </a:p>
          <a:p>
            <a:pPr>
              <a:defRPr/>
            </a:pPr>
            <a:r>
              <a:rPr lang="en-US" sz="1600" dirty="0" smtClean="0">
                <a:solidFill>
                  <a:srgbClr val="000000"/>
                </a:solidFill>
              </a:rPr>
              <a:t>Add back this amount (1-t)</a:t>
            </a:r>
          </a:p>
          <a:p>
            <a:pPr>
              <a:defRPr/>
            </a:pPr>
            <a:r>
              <a:rPr lang="en-US" sz="1600" dirty="0" smtClean="0">
                <a:solidFill>
                  <a:srgbClr val="000000"/>
                </a:solidFill>
              </a:rPr>
              <a:t>Tax rate = 36.1%</a:t>
            </a:r>
            <a:endParaRPr lang="en-US" dirty="0" smtClean="0">
              <a:solidFill>
                <a:srgbClr val="000000"/>
              </a:solidFill>
            </a:endParaRPr>
          </a:p>
        </p:txBody>
      </p:sp>
      <p:sp>
        <p:nvSpPr>
          <p:cNvPr id="27238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7239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676400"/>
            <a:ext cx="81153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To Time-Weighted Cash Flows</a:t>
            </a:r>
          </a:p>
        </p:txBody>
      </p:sp>
      <p:sp>
        <p:nvSpPr>
          <p:cNvPr id="303106"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600">
                <a:ea typeface="ＭＳ Ｐゴシック" charset="-128"/>
              </a:rPr>
              <a:t>Net Present Value (NPV): The net present value is the sum of the present values of all cash flows from the project (including initial investment).</a:t>
            </a:r>
          </a:p>
          <a:p>
            <a:pPr lvl="1" eaLnBrk="1" hangingPunct="1">
              <a:lnSpc>
                <a:spcPct val="80000"/>
              </a:lnSpc>
            </a:pPr>
            <a:r>
              <a:rPr lang="en-US" altLang="en-US" sz="2200">
                <a:ea typeface="ＭＳ Ｐゴシック" charset="-128"/>
              </a:rPr>
              <a:t>NPV = Sum of the present values of all cash flows on the project, including the initial investment, with the cash flows being discounted at the appropriate hurdle rate (cost of capital, if cash flow is cash flow to the firm, and cost of equity, if cash flow is to equity investors)</a:t>
            </a:r>
          </a:p>
          <a:p>
            <a:pPr lvl="1" eaLnBrk="1" hangingPunct="1">
              <a:lnSpc>
                <a:spcPct val="80000"/>
              </a:lnSpc>
            </a:pPr>
            <a:r>
              <a:rPr lang="en-US" altLang="en-US" sz="2200">
                <a:ea typeface="ＭＳ Ｐゴシック" charset="-128"/>
              </a:rPr>
              <a:t>Decision Rule: Accept if NPV &gt; 0</a:t>
            </a:r>
          </a:p>
          <a:p>
            <a:pPr eaLnBrk="1" hangingPunct="1">
              <a:lnSpc>
                <a:spcPct val="80000"/>
              </a:lnSpc>
            </a:pPr>
            <a:r>
              <a:rPr lang="en-US" altLang="en-US" sz="2600">
                <a:ea typeface="ＭＳ Ｐゴシック" charset="-128"/>
              </a:rPr>
              <a:t>Internal Rate of Return (IRR): The internal rate of return is the discount rate that sets the net present value equal to zero. It is the percentage  rate of return, based upon incremental time-weighted cash flows.</a:t>
            </a:r>
          </a:p>
          <a:p>
            <a:pPr lvl="1" eaLnBrk="1" hangingPunct="1">
              <a:lnSpc>
                <a:spcPct val="80000"/>
              </a:lnSpc>
            </a:pPr>
            <a:r>
              <a:rPr lang="en-US" altLang="en-US" sz="2200">
                <a:ea typeface="ＭＳ Ｐゴシック" charset="-128"/>
              </a:rPr>
              <a:t>Decision Rule: Accept if IRR &gt; hurdle rate</a:t>
            </a:r>
          </a:p>
        </p:txBody>
      </p:sp>
      <p:sp>
        <p:nvSpPr>
          <p:cNvPr id="2744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Closure on Cash Flows</a:t>
            </a:r>
          </a:p>
        </p:txBody>
      </p:sp>
      <p:sp>
        <p:nvSpPr>
          <p:cNvPr id="27238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In a project with a finite and short life, you would need to compute a salvage value, which is the expected proceeds from selling all of the investment in the project at the end of the project life. It is usually set equal to book value of fixed assets and working capital </a:t>
            </a:r>
          </a:p>
          <a:p>
            <a:pPr eaLnBrk="1" hangingPunct="1">
              <a:lnSpc>
                <a:spcPct val="80000"/>
              </a:lnSpc>
            </a:pPr>
            <a:r>
              <a:rPr lang="en-US" altLang="en-US" sz="2200">
                <a:ea typeface="ＭＳ Ｐゴシック" charset="-128"/>
              </a:rPr>
              <a:t>In a project with an infinite or very long life, we compute cash flows for a reasonable period, and then compute a terminal value for this project, which is the present value of all cash flows that occur after the estimation period ends..</a:t>
            </a:r>
          </a:p>
          <a:p>
            <a:pPr eaLnBrk="1" hangingPunct="1">
              <a:lnSpc>
                <a:spcPct val="80000"/>
              </a:lnSpc>
            </a:pPr>
            <a:r>
              <a:rPr lang="en-US" altLang="en-US" sz="2200">
                <a:ea typeface="ＭＳ Ｐゴシック" charset="-128"/>
              </a:rPr>
              <a:t>Assuming the project lasts forever, and that cash flows after year 10 grow 2% (the inflation rate) forever, the present value at the end of year 10 of cash flows after that can be written as:</a:t>
            </a:r>
          </a:p>
          <a:p>
            <a:pPr lvl="1" eaLnBrk="1" hangingPunct="1">
              <a:lnSpc>
                <a:spcPct val="80000"/>
              </a:lnSpc>
            </a:pPr>
            <a:r>
              <a:rPr lang="en-US" altLang="en-US" sz="1900">
                <a:ea typeface="ＭＳ Ｐゴシック" charset="-128"/>
              </a:rPr>
              <a:t>Terminal Value in year 10= CF in year 11/(Cost of Capital - Growth Rate)</a:t>
            </a:r>
          </a:p>
          <a:p>
            <a:pPr lvl="1" eaLnBrk="1" hangingPunct="1">
              <a:lnSpc>
                <a:spcPct val="80000"/>
              </a:lnSpc>
              <a:buFont typeface="Wingdings 2" charset="2"/>
              <a:buNone/>
            </a:pPr>
            <a:r>
              <a:rPr lang="en-US" altLang="en-US" sz="1900">
                <a:ea typeface="ＭＳ Ｐゴシック" charset="-128"/>
              </a:rPr>
              <a:t>		=715 (1.02) /(.0846-.02) = $ 11,275  million</a:t>
            </a:r>
          </a:p>
        </p:txBody>
      </p:sp>
      <p:sp>
        <p:nvSpPr>
          <p:cNvPr id="2764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Which yields a NPV of..</a:t>
            </a:r>
          </a:p>
        </p:txBody>
      </p:sp>
      <p:sp>
        <p:nvSpPr>
          <p:cNvPr id="278530" name="TextBox 5"/>
          <p:cNvSpPr txBox="1">
            <a:spLocks noChangeArrowheads="1"/>
          </p:cNvSpPr>
          <p:nvPr/>
        </p:nvSpPr>
        <p:spPr bwMode="auto">
          <a:xfrm>
            <a:off x="5486400" y="6096000"/>
            <a:ext cx="2819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Discounted at Rio Disney cost of capital of 8.46%</a:t>
            </a:r>
          </a:p>
        </p:txBody>
      </p:sp>
      <p:sp>
        <p:nvSpPr>
          <p:cNvPr id="2785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7853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816" r="-1816"/>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IRR of this project</a:t>
            </a:r>
          </a:p>
        </p:txBody>
      </p:sp>
      <p:sp>
        <p:nvSpPr>
          <p:cNvPr id="2805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Does the currency matter?</a:t>
            </a:r>
          </a:p>
        </p:txBody>
      </p:sp>
      <p:sp>
        <p:nvSpPr>
          <p:cNvPr id="28262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analysis was done in dollars. Would the conclusions have been any different if we had done the analysis in Brazilian Reais?</a:t>
            </a:r>
          </a:p>
          <a:p>
            <a:pPr marL="823913" lvl="1" indent="-457200" eaLnBrk="1" hangingPunct="1">
              <a:buFont typeface="Calibri" charset="0"/>
              <a:buAutoNum type="alphaLcPeriod"/>
            </a:pPr>
            <a:r>
              <a:rPr lang="en-US" altLang="en-US">
                <a:ea typeface="ＭＳ Ｐゴシック" charset="-128"/>
              </a:rPr>
              <a:t>Yes</a:t>
            </a:r>
          </a:p>
          <a:p>
            <a:pPr marL="823913" lvl="1" indent="-457200" eaLnBrk="1" hangingPunct="1">
              <a:buFont typeface="Calibri" charset="0"/>
              <a:buAutoNum type="alphaLcPeriod"/>
            </a:pPr>
            <a:r>
              <a:rPr lang="en-US" altLang="en-US">
                <a:ea typeface="ＭＳ Ｐゴシック" charset="-128"/>
              </a:rPr>
              <a:t>No</a:t>
            </a:r>
          </a:p>
        </p:txBody>
      </p:sp>
      <p:sp>
        <p:nvSpPr>
          <p:cNvPr id="2826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Theme Park: $R NPV</a:t>
            </a:r>
          </a:p>
        </p:txBody>
      </p:sp>
      <p:sp>
        <p:nvSpPr>
          <p:cNvPr id="2" name="Rectangle 3"/>
          <p:cNvSpPr>
            <a:spLocks noChangeArrowheads="1"/>
          </p:cNvSpPr>
          <p:nvPr/>
        </p:nvSpPr>
        <p:spPr bwMode="auto">
          <a:xfrm>
            <a:off x="2971800" y="6019800"/>
            <a:ext cx="3686175" cy="698500"/>
          </a:xfrm>
          <a:prstGeom prst="rect">
            <a:avLst/>
          </a:prstGeom>
          <a:ln/>
        </p:spPr>
        <p:style>
          <a:lnRef idx="2">
            <a:schemeClr val="dk1"/>
          </a:lnRef>
          <a:fillRef idx="1">
            <a:schemeClr val="lt1"/>
          </a:fillRef>
          <a:effectRef idx="0">
            <a:schemeClr val="dk1"/>
          </a:effectRef>
          <a:fontRef idx="minor">
            <a:schemeClr val="dk1"/>
          </a:fontRef>
        </p:style>
        <p:txBody>
          <a:bodyPr wrap="none" lIns="90487" tIns="44450" rIns="90487" bIns="44450">
            <a:spAutoFit/>
          </a:bodyPr>
          <a:lstStyle/>
          <a:p>
            <a:pPr>
              <a:spcBef>
                <a:spcPct val="20000"/>
              </a:spcBef>
              <a:defRPr/>
            </a:pPr>
            <a:r>
              <a:rPr lang="en-US" sz="1800" dirty="0">
                <a:solidFill>
                  <a:srgbClr val="000000"/>
                </a:solidFill>
              </a:rPr>
              <a:t>NPV = R$ 7,745/2.35= $ 3,296 Million</a:t>
            </a:r>
          </a:p>
          <a:p>
            <a:pPr>
              <a:spcBef>
                <a:spcPct val="20000"/>
              </a:spcBef>
              <a:defRPr/>
            </a:pPr>
            <a:r>
              <a:rPr lang="en-US" sz="1800" dirty="0">
                <a:solidFill>
                  <a:srgbClr val="000000"/>
                </a:solidFill>
              </a:rPr>
              <a:t>NPV is equal to NPV in dollar terms</a:t>
            </a:r>
          </a:p>
        </p:txBody>
      </p:sp>
      <p:sp>
        <p:nvSpPr>
          <p:cNvPr id="280579" name="Text Box 5"/>
          <p:cNvSpPr txBox="1">
            <a:spLocks noChangeArrowheads="1"/>
          </p:cNvSpPr>
          <p:nvPr/>
        </p:nvSpPr>
        <p:spPr bwMode="auto">
          <a:xfrm>
            <a:off x="5334000" y="1143000"/>
            <a:ext cx="3352800" cy="584200"/>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solidFill>
                  <a:srgbClr val="000000"/>
                </a:solidFill>
              </a:rPr>
              <a:t>Discount at $R cost of capital</a:t>
            </a:r>
          </a:p>
          <a:p>
            <a:r>
              <a:rPr lang="en-US" altLang="en-US" sz="1600">
                <a:solidFill>
                  <a:srgbClr val="000000"/>
                </a:solidFill>
              </a:rPr>
              <a:t>= (1.0846) (1.09/1.02) – 1 = 15.91% </a:t>
            </a:r>
          </a:p>
        </p:txBody>
      </p:sp>
      <p:sp>
        <p:nvSpPr>
          <p:cNvPr id="284676" name="Line 6"/>
          <p:cNvSpPr>
            <a:spLocks noChangeShapeType="1"/>
          </p:cNvSpPr>
          <p:nvPr/>
        </p:nvSpPr>
        <p:spPr bwMode="auto">
          <a:xfrm flipH="1">
            <a:off x="6858000" y="1752600"/>
            <a:ext cx="152400" cy="2286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0582" name="TextBox 6"/>
          <p:cNvSpPr txBox="1">
            <a:spLocks noChangeArrowheads="1"/>
          </p:cNvSpPr>
          <p:nvPr/>
        </p:nvSpPr>
        <p:spPr bwMode="auto">
          <a:xfrm>
            <a:off x="685800" y="1143000"/>
            <a:ext cx="3200400" cy="523875"/>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marL="0" lvl="1">
              <a:defRPr/>
            </a:pPr>
            <a:r>
              <a:rPr lang="en-US" sz="1400" dirty="0" smtClean="0">
                <a:solidFill>
                  <a:srgbClr val="000000"/>
                </a:solidFill>
              </a:rPr>
              <a:t>Expected Exchange </a:t>
            </a:r>
            <a:r>
              <a:rPr lang="en-US" sz="1400" dirty="0" err="1" smtClean="0">
                <a:solidFill>
                  <a:srgbClr val="000000"/>
                </a:solidFill>
              </a:rPr>
              <a:t>Rate</a:t>
            </a:r>
            <a:r>
              <a:rPr lang="en-US" sz="1400" baseline="-25000" dirty="0" err="1" smtClean="0">
                <a:solidFill>
                  <a:srgbClr val="000000"/>
                </a:solidFill>
              </a:rPr>
              <a:t>t</a:t>
            </a:r>
            <a:r>
              <a:rPr lang="en-US" sz="1400" dirty="0" smtClean="0">
                <a:solidFill>
                  <a:srgbClr val="000000"/>
                </a:solidFill>
              </a:rPr>
              <a:t> </a:t>
            </a:r>
          </a:p>
          <a:p>
            <a:pPr marL="0" lvl="1">
              <a:defRPr/>
            </a:pPr>
            <a:r>
              <a:rPr lang="en-US" sz="1400" dirty="0" smtClean="0">
                <a:solidFill>
                  <a:srgbClr val="000000"/>
                </a:solidFill>
              </a:rPr>
              <a:t>= Exchange Rate today * (1.09/1.02)</a:t>
            </a:r>
            <a:r>
              <a:rPr lang="en-US" sz="1400" baseline="30000" dirty="0" smtClean="0">
                <a:solidFill>
                  <a:srgbClr val="000000"/>
                </a:solidFill>
              </a:rPr>
              <a:t>t</a:t>
            </a:r>
            <a:endParaRPr lang="en-US" sz="1400" dirty="0" smtClean="0">
              <a:solidFill>
                <a:srgbClr val="000000"/>
              </a:solidFill>
            </a:endParaRPr>
          </a:p>
        </p:txBody>
      </p:sp>
      <p:cxnSp>
        <p:nvCxnSpPr>
          <p:cNvPr id="284678" name="Straight Arrow Connector 8"/>
          <p:cNvCxnSpPr>
            <a:cxnSpLocks noChangeShapeType="1"/>
          </p:cNvCxnSpPr>
          <p:nvPr/>
        </p:nvCxnSpPr>
        <p:spPr bwMode="auto">
          <a:xfrm>
            <a:off x="3352800" y="1676400"/>
            <a:ext cx="838200" cy="3048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284679"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Content Placeholder 3"/>
          <p:cNvGraphicFramePr>
            <a:graphicFrameLocks noGrp="1"/>
          </p:cNvGraphicFramePr>
          <p:nvPr>
            <p:ph sz="quarter" idx="1"/>
          </p:nvPr>
        </p:nvGraphicFramePr>
        <p:xfrm>
          <a:off x="838200" y="1828800"/>
          <a:ext cx="7772400" cy="4271969"/>
        </p:xfrm>
        <a:graphic>
          <a:graphicData uri="http://schemas.openxmlformats.org/drawingml/2006/table">
            <a:tbl>
              <a:tblPr/>
              <a:tblGrid>
                <a:gridCol w="1530350"/>
                <a:gridCol w="1570038"/>
                <a:gridCol w="1550987"/>
                <a:gridCol w="1570038"/>
                <a:gridCol w="1550987"/>
              </a:tblGrid>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Year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Cashflow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Cashflow ($R)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Present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-R$ 2,000.00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R$ 2.35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-R$ 4,700.00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-R$ 4,700.00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-R$ 1,000.00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R$ 2.51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-R$ 2,511.27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-R$ 2,166.62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-R$ 859.03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-R$ 2,305.29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-R$ 1,715.95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-R$ 267.39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R$ 2.87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-R$ 766.82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-R$ 492.45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R$ 340.22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R$ 3.06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R$ 1,042.63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R$ 577.68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R$ 466.33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R$ 1,527.21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R$ 730.03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R$ 516.42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R$ 1,807.31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R$ 745.36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R$ 555.08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R$ 3.74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R$ 2,075.89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R$ 738.63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R$ 614.95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R$ 2,457.65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R$ 754.45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R$ 681.46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R$ 2,910.36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R$ 770.81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R$ 11,989.85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R$ 4.56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R$ 54,719.84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R$ 12,503.50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R$ 7,745.43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Uncertainty in Project Analysis: What can we do?</a:t>
            </a:r>
          </a:p>
        </p:txBody>
      </p:sp>
      <p:sp>
        <p:nvSpPr>
          <p:cNvPr id="286722" name="Content Placeholder 2"/>
          <p:cNvSpPr>
            <a:spLocks noGrp="1"/>
          </p:cNvSpPr>
          <p:nvPr>
            <p:ph sz="quarter" idx="1"/>
          </p:nvPr>
        </p:nvSpPr>
        <p:spPr>
          <a:xfrm>
            <a:off x="612775" y="1600200"/>
            <a:ext cx="8153400" cy="4495800"/>
          </a:xfrm>
        </p:spPr>
        <p:txBody>
          <a:bodyPr>
            <a:normAutofit fontScale="70000" lnSpcReduction="20000"/>
          </a:bodyPr>
          <a:lstStyle/>
          <a:p>
            <a:pPr eaLnBrk="1" hangingPunct="1">
              <a:buFont typeface="Wingdings" charset="0"/>
              <a:buChar char=""/>
              <a:defRPr/>
            </a:pPr>
            <a:r>
              <a:rPr lang="en-US" dirty="0" smtClean="0"/>
              <a:t>Based on our expected cash flows and the estimated cost of capital, the proposed theme park looks like a very good investment for Disney. Which of the following may affect your assessment of value?</a:t>
            </a:r>
          </a:p>
          <a:p>
            <a:pPr marL="823913" lvl="1" indent="-457200" eaLnBrk="1" hangingPunct="1">
              <a:buFont typeface="+mj-lt"/>
              <a:buAutoNum type="alphaLcPeriod"/>
              <a:defRPr/>
            </a:pPr>
            <a:r>
              <a:rPr lang="en-US" dirty="0" smtClean="0"/>
              <a:t>Revenues may be over estimated (crowds may be smaller and spend less) </a:t>
            </a:r>
          </a:p>
          <a:p>
            <a:pPr marL="823913" lvl="1" indent="-457200" eaLnBrk="1" hangingPunct="1">
              <a:buFont typeface="+mj-lt"/>
              <a:buAutoNum type="alphaLcPeriod"/>
              <a:defRPr/>
            </a:pPr>
            <a:r>
              <a:rPr lang="en-US" dirty="0" smtClean="0"/>
              <a:t>Actual costs may be higher than estimated costs</a:t>
            </a:r>
          </a:p>
          <a:p>
            <a:pPr marL="823913" lvl="1" indent="-457200" eaLnBrk="1" hangingPunct="1">
              <a:buFont typeface="+mj-lt"/>
              <a:buAutoNum type="alphaLcPeriod"/>
              <a:defRPr/>
            </a:pPr>
            <a:r>
              <a:rPr lang="en-US" dirty="0" smtClean="0"/>
              <a:t>Tax rates may go up</a:t>
            </a:r>
          </a:p>
          <a:p>
            <a:pPr marL="823913" lvl="1" indent="-457200" eaLnBrk="1" hangingPunct="1">
              <a:buFont typeface="+mj-lt"/>
              <a:buAutoNum type="alphaLcPeriod"/>
              <a:defRPr/>
            </a:pPr>
            <a:r>
              <a:rPr lang="en-US" dirty="0" smtClean="0"/>
              <a:t>Interest rates may rise</a:t>
            </a:r>
          </a:p>
          <a:p>
            <a:pPr marL="823913" lvl="1" indent="-457200" eaLnBrk="1" hangingPunct="1">
              <a:buFont typeface="+mj-lt"/>
              <a:buAutoNum type="alphaLcPeriod"/>
              <a:defRPr/>
            </a:pPr>
            <a:r>
              <a:rPr lang="en-US" dirty="0" smtClean="0"/>
              <a:t>Risk premiums and default spreads may increase</a:t>
            </a:r>
          </a:p>
          <a:p>
            <a:pPr marL="823913" lvl="1" indent="-457200" eaLnBrk="1" hangingPunct="1">
              <a:buFont typeface="+mj-lt"/>
              <a:buAutoNum type="alphaLcPeriod"/>
              <a:defRPr/>
            </a:pPr>
            <a:r>
              <a:rPr lang="en-US" dirty="0" smtClean="0"/>
              <a:t>All of the above</a:t>
            </a:r>
          </a:p>
          <a:p>
            <a:pPr eaLnBrk="1" hangingPunct="1">
              <a:buFont typeface="Wingdings" charset="0"/>
              <a:buChar char=""/>
              <a:defRPr/>
            </a:pPr>
            <a:r>
              <a:rPr lang="en-US" dirty="0" smtClean="0"/>
              <a:t>How would you respond to this uncertainty?</a:t>
            </a:r>
          </a:p>
          <a:p>
            <a:pPr marL="823913" lvl="1" indent="-457200" eaLnBrk="1" hangingPunct="1">
              <a:buFont typeface="+mj-lt"/>
              <a:buAutoNum type="alphaLcPeriod"/>
              <a:defRPr/>
            </a:pPr>
            <a:r>
              <a:rPr lang="en-US" dirty="0" smtClean="0"/>
              <a:t>Will wait for the uncertainty to be resolved</a:t>
            </a:r>
          </a:p>
          <a:p>
            <a:pPr marL="823913" lvl="1" indent="-457200" eaLnBrk="1" hangingPunct="1">
              <a:buFont typeface="+mj-lt"/>
              <a:buAutoNum type="alphaLcPeriod"/>
              <a:defRPr/>
            </a:pPr>
            <a:r>
              <a:rPr lang="en-US" dirty="0" smtClean="0"/>
              <a:t>Will not take the investment</a:t>
            </a:r>
          </a:p>
          <a:p>
            <a:pPr marL="823913" lvl="1" indent="-457200" eaLnBrk="1" hangingPunct="1">
              <a:buFont typeface="+mj-lt"/>
              <a:buAutoNum type="alphaLcPeriod"/>
              <a:defRPr/>
            </a:pPr>
            <a:r>
              <a:rPr lang="en-US" dirty="0" smtClean="0"/>
              <a:t>Ignore it. </a:t>
            </a:r>
          </a:p>
          <a:p>
            <a:pPr marL="823913" lvl="1" indent="-457200" eaLnBrk="1" hangingPunct="1">
              <a:buFont typeface="+mj-lt"/>
              <a:buAutoNum type="alphaLcPeriod"/>
              <a:defRPr/>
            </a:pPr>
            <a:r>
              <a:rPr lang="en-US" dirty="0" smtClean="0"/>
              <a:t>Other</a:t>
            </a:r>
            <a:endParaRPr lang="en-US" dirty="0"/>
          </a:p>
        </p:txBody>
      </p:sp>
      <p:sp>
        <p:nvSpPr>
          <p:cNvPr id="2867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One simplistic solution: See how quickly you can get your money back…</a:t>
            </a:r>
          </a:p>
        </p:txBody>
      </p:sp>
      <p:sp>
        <p:nvSpPr>
          <p:cNvPr id="288770"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If your biggest fear is losing the billions that you invested in the project, one simple measure that you can compute is the number of years it will take you to get your money back. </a:t>
            </a:r>
          </a:p>
        </p:txBody>
      </p:sp>
      <p:sp>
        <p:nvSpPr>
          <p:cNvPr id="288771" name="TextBox 4"/>
          <p:cNvSpPr txBox="1">
            <a:spLocks noChangeArrowheads="1"/>
          </p:cNvSpPr>
          <p:nvPr/>
        </p:nvSpPr>
        <p:spPr bwMode="auto">
          <a:xfrm>
            <a:off x="152400" y="4800600"/>
            <a:ext cx="19415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Payback = 10.3 years</a:t>
            </a:r>
          </a:p>
        </p:txBody>
      </p:sp>
      <p:cxnSp>
        <p:nvCxnSpPr>
          <p:cNvPr id="288772" name="Straight Arrow Connector 6"/>
          <p:cNvCxnSpPr>
            <a:cxnSpLocks noChangeShapeType="1"/>
            <a:stCxn id="288771" idx="3"/>
          </p:cNvCxnSpPr>
          <p:nvPr/>
        </p:nvCxnSpPr>
        <p:spPr bwMode="auto">
          <a:xfrm>
            <a:off x="2093913" y="4970463"/>
            <a:ext cx="344487" cy="58737"/>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288773" name="TextBox 7"/>
          <p:cNvSpPr txBox="1">
            <a:spLocks noChangeArrowheads="1"/>
          </p:cNvSpPr>
          <p:nvPr/>
        </p:nvSpPr>
        <p:spPr bwMode="auto">
          <a:xfrm>
            <a:off x="7239000" y="5715000"/>
            <a:ext cx="1905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Discounted Payback = 16.8 years</a:t>
            </a:r>
          </a:p>
        </p:txBody>
      </p:sp>
      <p:sp>
        <p:nvSpPr>
          <p:cNvPr id="2887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nvGraphicFramePr>
        <p:xfrm>
          <a:off x="2438400" y="2514600"/>
          <a:ext cx="4826000" cy="3860800"/>
        </p:xfrm>
        <a:graphic>
          <a:graphicData uri="http://schemas.openxmlformats.org/drawingml/2006/table">
            <a:tbl>
              <a:tblPr/>
              <a:tblGrid>
                <a:gridCol w="419100"/>
                <a:gridCol w="825500"/>
                <a:gridCol w="1079500"/>
                <a:gridCol w="1282700"/>
                <a:gridCol w="1219200"/>
              </a:tblGrid>
              <a:tr h="203200">
                <a:tc>
                  <a:txBody>
                    <a:bodyPr/>
                    <a:lstStyle/>
                    <a:p>
                      <a:pPr algn="ctr" fontAlgn="b"/>
                      <a:r>
                        <a:rPr lang="en-US" sz="1200" b="0" i="0" u="none" strike="noStrike">
                          <a:effectLst/>
                          <a:latin typeface="Geneva"/>
                        </a:rPr>
                        <a:t>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Cash Flow</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Cumulated CF</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PV of Cash Flow</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Cumulated DCF</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-$922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-$859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-$3,859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-$3,652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-$4,126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-$3,862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-$3,786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$246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-$3,616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-$3,320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-$3,305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-$2,803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-$2,248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-$1,633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-$952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-$1,708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$491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-$1,409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$1,235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-$1,129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$758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$1,993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$773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$2,766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$789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$3,555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$4,360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$219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$5,181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$41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slightly more sophisticated approach: Sensitivity Analysis &amp; What-if Questions…</a:t>
            </a:r>
          </a:p>
        </p:txBody>
      </p:sp>
      <p:sp>
        <p:nvSpPr>
          <p:cNvPr id="29081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NPV, IRR and accounting returns for an investment will change as we change the values that we use for different variables. </a:t>
            </a:r>
          </a:p>
          <a:p>
            <a:pPr eaLnBrk="1" hangingPunct="1">
              <a:lnSpc>
                <a:spcPct val="80000"/>
              </a:lnSpc>
            </a:pPr>
            <a:r>
              <a:rPr lang="en-US" altLang="en-US" sz="2200">
                <a:ea typeface="ＭＳ Ｐゴシック" charset="-128"/>
              </a:rPr>
              <a:t>One way of analyzing uncertainty is to check to see how sensitive the decision measure (NPV, IRR..) is to changes in key assumptions. While this has become easier and easier to do over time, there are caveats that we would offer.</a:t>
            </a:r>
          </a:p>
          <a:p>
            <a:pPr eaLnBrk="1" hangingPunct="1">
              <a:lnSpc>
                <a:spcPct val="80000"/>
              </a:lnSpc>
            </a:pPr>
            <a:r>
              <a:rPr lang="en-US" altLang="en-US" sz="2200" u="sng">
                <a:ea typeface="ＭＳ Ｐゴシック" charset="-128"/>
              </a:rPr>
              <a:t>Caveat 1</a:t>
            </a:r>
            <a:r>
              <a:rPr lang="en-US" altLang="en-US" sz="2200">
                <a:ea typeface="ＭＳ Ｐゴシック" charset="-128"/>
              </a:rPr>
              <a:t>: When analyzing the effects of changing a variable, we often hold all else constant. In the real world, variables move together.</a:t>
            </a:r>
          </a:p>
          <a:p>
            <a:pPr eaLnBrk="1" hangingPunct="1">
              <a:lnSpc>
                <a:spcPct val="80000"/>
              </a:lnSpc>
            </a:pPr>
            <a:r>
              <a:rPr lang="en-US" altLang="en-US" sz="2200" u="sng">
                <a:ea typeface="ＭＳ Ｐゴシック" charset="-128"/>
              </a:rPr>
              <a:t>Caveat 2</a:t>
            </a:r>
            <a:r>
              <a:rPr lang="en-US" altLang="en-US" sz="2200">
                <a:ea typeface="ＭＳ Ｐゴシック" charset="-128"/>
              </a:rPr>
              <a:t>: The objective in sensitivity analysis is that we make better decisions, not churn out more tables and numbers.</a:t>
            </a:r>
          </a:p>
          <a:p>
            <a:pPr lvl="1" eaLnBrk="1" hangingPunct="1">
              <a:lnSpc>
                <a:spcPct val="80000"/>
              </a:lnSpc>
            </a:pPr>
            <a:r>
              <a:rPr lang="en-US" altLang="en-US" sz="1900">
                <a:ea typeface="ＭＳ Ｐゴシック" charset="-128"/>
              </a:rPr>
              <a:t>Corollary 1: Less is more. Not everything is worth varying…</a:t>
            </a:r>
          </a:p>
          <a:p>
            <a:pPr lvl="1" eaLnBrk="1" hangingPunct="1">
              <a:lnSpc>
                <a:spcPct val="80000"/>
              </a:lnSpc>
            </a:pPr>
            <a:r>
              <a:rPr lang="en-US" altLang="en-US" sz="1900">
                <a:ea typeface="ＭＳ Ｐゴシック" charset="-128"/>
              </a:rPr>
              <a:t>Corollary 2: A picture is worth a thousand numbers (and tables).</a:t>
            </a:r>
          </a:p>
        </p:txBody>
      </p:sp>
      <p:sp>
        <p:nvSpPr>
          <p:cNvPr id="2908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And here is a really good picture…</a:t>
            </a:r>
          </a:p>
        </p:txBody>
      </p:sp>
      <p:pic>
        <p:nvPicPr>
          <p:cNvPr id="29286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821" r="821"/>
          <a:stretch>
            <a:fillRect/>
          </a:stretch>
        </p:blipFill>
        <p:spPr>
          <a:xfrm>
            <a:off x="612775" y="1600200"/>
            <a:ext cx="8153400" cy="4495800"/>
          </a:xfrm>
        </p:spPr>
      </p:pic>
      <p:sp>
        <p:nvSpPr>
          <p:cNvPr id="2928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final step up: Incorporate probabilistic estimates.. Rather than expected values..</a:t>
            </a:r>
          </a:p>
        </p:txBody>
      </p:sp>
      <p:sp>
        <p:nvSpPr>
          <p:cNvPr id="294914" name="TextBox 6"/>
          <p:cNvSpPr txBox="1">
            <a:spLocks noChangeArrowheads="1"/>
          </p:cNvSpPr>
          <p:nvPr/>
        </p:nvSpPr>
        <p:spPr bwMode="auto">
          <a:xfrm>
            <a:off x="838200" y="1524000"/>
            <a:ext cx="57832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Actual Revenues as % of Forecasted Revenues (Base case = 100%)</a:t>
            </a:r>
          </a:p>
        </p:txBody>
      </p:sp>
      <p:sp>
        <p:nvSpPr>
          <p:cNvPr id="294915" name="TextBox 7"/>
          <p:cNvSpPr txBox="1">
            <a:spLocks noChangeArrowheads="1"/>
          </p:cNvSpPr>
          <p:nvPr/>
        </p:nvSpPr>
        <p:spPr bwMode="auto">
          <a:xfrm>
            <a:off x="1066800" y="3657600"/>
            <a:ext cx="3886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Operating Expenses at Parks as % of Revenues (Base Case = 60%)</a:t>
            </a:r>
          </a:p>
        </p:txBody>
      </p:sp>
      <p:sp>
        <p:nvSpPr>
          <p:cNvPr id="294916" name="TextBox 8"/>
          <p:cNvSpPr txBox="1">
            <a:spLocks noChangeArrowheads="1"/>
          </p:cNvSpPr>
          <p:nvPr/>
        </p:nvSpPr>
        <p:spPr bwMode="auto">
          <a:xfrm>
            <a:off x="5410200" y="2438400"/>
            <a:ext cx="3733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Country Risk Premium (Base Case = 3% (Brazil))</a:t>
            </a:r>
          </a:p>
        </p:txBody>
      </p:sp>
      <p:sp>
        <p:nvSpPr>
          <p:cNvPr id="29491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9491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828800"/>
            <a:ext cx="4508500"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4919" name="Content Placeholder 5"/>
          <p:cNvPicPr>
            <a:picLocks noGrp="1" noChangeAspect="1"/>
          </p:cNvPicPr>
          <p:nvPr>
            <p:ph sz="quarter" idx="1"/>
          </p:nvPr>
        </p:nvPicPr>
        <p:blipFill>
          <a:blip r:embed="rId4">
            <a:extLst>
              <a:ext uri="{28A0092B-C50C-407E-A947-70E740481C1C}">
                <a14:useLocalDpi xmlns:a14="http://schemas.microsoft.com/office/drawing/2010/main" val="0"/>
              </a:ext>
            </a:extLst>
          </a:blip>
          <a:srcRect l="5151" r="5151"/>
          <a:stretch>
            <a:fillRect/>
          </a:stretch>
        </p:blipFill>
        <p:spPr>
          <a:xfrm>
            <a:off x="1219200" y="4267200"/>
            <a:ext cx="2974975" cy="1639888"/>
          </a:xfrm>
        </p:spPr>
      </p:pic>
      <p:pic>
        <p:nvPicPr>
          <p:cNvPr id="294920"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3048000"/>
            <a:ext cx="3733800"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resulting simulation…</a:t>
            </a:r>
          </a:p>
        </p:txBody>
      </p:sp>
      <p:sp>
        <p:nvSpPr>
          <p:cNvPr id="296962" name="TextBox 7"/>
          <p:cNvSpPr txBox="1">
            <a:spLocks noChangeArrowheads="1"/>
          </p:cNvSpPr>
          <p:nvPr/>
        </p:nvSpPr>
        <p:spPr bwMode="auto">
          <a:xfrm>
            <a:off x="6781800" y="1447800"/>
            <a:ext cx="2132013"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Average = $3.40 billion</a:t>
            </a:r>
          </a:p>
          <a:p>
            <a:r>
              <a:rPr lang="en-US" altLang="en-US" sz="1600"/>
              <a:t>Median = $3.28 billion</a:t>
            </a:r>
          </a:p>
          <a:p>
            <a:endParaRPr lang="en-US" altLang="en-US"/>
          </a:p>
        </p:txBody>
      </p:sp>
      <p:sp>
        <p:nvSpPr>
          <p:cNvPr id="296963" name="TextBox 8"/>
          <p:cNvSpPr txBox="1">
            <a:spLocks noChangeArrowheads="1"/>
          </p:cNvSpPr>
          <p:nvPr/>
        </p:nvSpPr>
        <p:spPr bwMode="auto">
          <a:xfrm>
            <a:off x="1828800" y="5486400"/>
            <a:ext cx="6477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NPV ranges from -$1 billion to +$8.5 billion. NPV is negative 12% of the time.</a:t>
            </a:r>
          </a:p>
        </p:txBody>
      </p:sp>
      <p:sp>
        <p:nvSpPr>
          <p:cNvPr id="29696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96965"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6844" b="-6844"/>
          <a:stretch>
            <a:fillRect/>
          </a:stretch>
        </p:blipFill>
        <p:spPr>
          <a:xfrm>
            <a:off x="1143000" y="1905000"/>
            <a:ext cx="6910388" cy="3810000"/>
          </a:xfrm>
        </p:spPr>
      </p:pic>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p:cNvSpPr>
            <a:spLocks noGrp="1"/>
          </p:cNvSpPr>
          <p:nvPr>
            <p:ph type="title"/>
          </p:nvPr>
        </p:nvSpPr>
        <p:spPr>
          <a:xfrm>
            <a:off x="612775" y="228600"/>
            <a:ext cx="8153400" cy="990600"/>
          </a:xfrm>
        </p:spPr>
        <p:txBody>
          <a:bodyPr/>
          <a:lstStyle/>
          <a:p>
            <a:r>
              <a:rPr lang="en-US" altLang="en-US">
                <a:ea typeface="ＭＳ Ｐゴシック" charset="-128"/>
              </a:rPr>
              <a:t>A side bar: Should you hedge risks?</a:t>
            </a:r>
          </a:p>
        </p:txBody>
      </p:sp>
      <p:sp>
        <p:nvSpPr>
          <p:cNvPr id="3" name="Content Placeholder 2"/>
          <p:cNvSpPr>
            <a:spLocks noGrp="1"/>
          </p:cNvSpPr>
          <p:nvPr>
            <p:ph sz="quarter" idx="1"/>
          </p:nvPr>
        </p:nvSpPr>
        <p:spPr>
          <a:xfrm>
            <a:off x="612775" y="1600200"/>
            <a:ext cx="8153400" cy="4495800"/>
          </a:xfrm>
        </p:spPr>
        <p:txBody>
          <a:bodyPr/>
          <a:lstStyle/>
          <a:p>
            <a:pPr>
              <a:buFont typeface="Wingdings" charset="0"/>
              <a:buChar char=""/>
              <a:defRPr/>
            </a:pPr>
            <a:r>
              <a:rPr lang="en-US" dirty="0" smtClean="0"/>
              <a:t>Disney can reduce the risk in this project by hedging against exchange rate risk. Should it?</a:t>
            </a:r>
          </a:p>
          <a:p>
            <a:pPr marL="514350" indent="-514350">
              <a:buFont typeface="+mj-lt"/>
              <a:buAutoNum type="alphaLcPeriod"/>
              <a:defRPr/>
            </a:pPr>
            <a:r>
              <a:rPr lang="en-US" dirty="0" smtClean="0"/>
              <a:t>Yes</a:t>
            </a:r>
          </a:p>
          <a:p>
            <a:pPr marL="514350" indent="-514350">
              <a:buFont typeface="+mj-lt"/>
              <a:buAutoNum type="alphaLcPeriod"/>
              <a:defRPr/>
            </a:pPr>
            <a:r>
              <a:rPr lang="en-US" dirty="0" smtClean="0"/>
              <a:t>No</a:t>
            </a:r>
          </a:p>
          <a:p>
            <a:pPr marL="514350" indent="-514350">
              <a:buFont typeface="+mj-lt"/>
              <a:buAutoNum type="alphaLcPeriod"/>
              <a:defRPr/>
            </a:pPr>
            <a:r>
              <a:rPr lang="en-US" dirty="0" smtClean="0"/>
              <a:t>Maybe</a:t>
            </a:r>
          </a:p>
          <a:p>
            <a:pPr marL="0" indent="0">
              <a:buFont typeface="Wingdings" charset="0"/>
              <a:buNone/>
              <a:defRPr/>
            </a:pPr>
            <a:endParaRPr lang="en-US" dirty="0"/>
          </a:p>
        </p:txBody>
      </p:sp>
      <p:sp>
        <p:nvSpPr>
          <p:cNvPr id="2990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301058"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62000"/>
            <a:ext cx="9144000" cy="532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final thought: Side Costs and Benefits</a:t>
            </a:r>
          </a:p>
        </p:txBody>
      </p:sp>
      <p:sp>
        <p:nvSpPr>
          <p:cNvPr id="29901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Most projects considered by any business create side costs and benefits for that business. </a:t>
            </a:r>
          </a:p>
          <a:p>
            <a:pPr lvl="1" eaLnBrk="1" hangingPunct="1">
              <a:lnSpc>
                <a:spcPct val="90000"/>
              </a:lnSpc>
            </a:pPr>
            <a:r>
              <a:rPr lang="en-US" altLang="en-US" sz="2200">
                <a:ea typeface="ＭＳ Ｐゴシック" charset="-128"/>
              </a:rPr>
              <a:t>The side costs include the costs created by the use of resources that the business already owns (opportunity costs) and lost revenues for other projects that the firm may have. </a:t>
            </a:r>
          </a:p>
          <a:p>
            <a:pPr lvl="1" eaLnBrk="1" hangingPunct="1">
              <a:lnSpc>
                <a:spcPct val="90000"/>
              </a:lnSpc>
            </a:pPr>
            <a:r>
              <a:rPr lang="en-US" altLang="en-US" sz="2200">
                <a:ea typeface="ＭＳ Ｐゴシック" charset="-128"/>
              </a:rPr>
              <a:t>The benefits that may not be captured in the traditional capital budgeting analysis include project synergies (where cash flow benefits may accrue to other projects) and options embedded in projects (including the options to delay, expand or abandon a project).</a:t>
            </a:r>
          </a:p>
          <a:p>
            <a:pPr eaLnBrk="1" hangingPunct="1">
              <a:lnSpc>
                <a:spcPct val="90000"/>
              </a:lnSpc>
            </a:pPr>
            <a:r>
              <a:rPr lang="en-US" altLang="en-US" sz="2600">
                <a:ea typeface="ＭＳ Ｐゴシック" charset="-128"/>
              </a:rPr>
              <a:t>The returns on a project should incorporate these costs and benefits.</a:t>
            </a:r>
          </a:p>
        </p:txBody>
      </p:sp>
      <p:sp>
        <p:nvSpPr>
          <p:cNvPr id="3031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305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305155"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8089" b="-8089"/>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p:cNvSpPr>
            <a:spLocks noGrp="1" noChangeArrowheads="1"/>
          </p:cNvSpPr>
          <p:nvPr>
            <p:ph type="ctrTitle"/>
          </p:nvPr>
        </p:nvSpPr>
        <p:spPr/>
        <p:txBody>
          <a:bodyPr/>
          <a:lstStyle/>
          <a:p>
            <a:pPr eaLnBrk="1" hangingPunct="1">
              <a:defRPr/>
            </a:pPr>
            <a:r>
              <a:rPr lang="en-US" smtClean="0"/>
              <a:t>Capital Structure: The Choices and the Trade off</a:t>
            </a:r>
            <a:endParaRPr lang="en-US"/>
          </a:p>
        </p:txBody>
      </p:sp>
      <p:sp>
        <p:nvSpPr>
          <p:cNvPr id="303106"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000">
                <a:ea typeface="ＭＳ Ｐゴシック" charset="-128"/>
              </a:rPr>
              <a:t>“</a:t>
            </a:r>
            <a:r>
              <a:rPr lang="en-US" altLang="ja-JP" sz="2000">
                <a:ea typeface="ＭＳ Ｐゴシック" charset="-128"/>
              </a:rPr>
              <a:t>Neither a borrower nor a lender be</a:t>
            </a:r>
            <a:r>
              <a:rPr lang="ja-JP" altLang="en-US" sz="2000">
                <a:ea typeface="ＭＳ Ｐゴシック" charset="-128"/>
              </a:rPr>
              <a:t>”</a:t>
            </a:r>
            <a:endParaRPr lang="en-US" altLang="ja-JP" sz="2000">
              <a:ea typeface="ＭＳ Ｐゴシック" charset="-128"/>
            </a:endParaRPr>
          </a:p>
          <a:p>
            <a:pPr eaLnBrk="1" hangingPunct="1">
              <a:lnSpc>
                <a:spcPct val="80000"/>
              </a:lnSpc>
            </a:pPr>
            <a:r>
              <a:rPr lang="en-US" altLang="en-US" sz="2000">
                <a:ea typeface="ＭＳ Ｐゴシック" charset="-128"/>
              </a:rPr>
              <a:t>Someone who obviously hated this part of corporate finance</a:t>
            </a:r>
          </a:p>
        </p:txBody>
      </p:sp>
      <p:sp>
        <p:nvSpPr>
          <p:cNvPr id="30720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309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309251"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569" b="569"/>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Assessing the existing financing choices: Disney, Vale, Tata Motors &amp; Baidu</a:t>
            </a:r>
          </a:p>
        </p:txBody>
      </p:sp>
      <p:sp>
        <p:nvSpPr>
          <p:cNvPr id="311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11299" name="Content Placeholder 6"/>
          <p:cNvGraphicFramePr>
            <a:graphicFrameLocks noGrp="1" noChangeAspect="1"/>
          </p:cNvGraphicFramePr>
          <p:nvPr>
            <p:ph sz="quarter" idx="1"/>
          </p:nvPr>
        </p:nvGraphicFramePr>
        <p:xfrm>
          <a:off x="1876425" y="1714500"/>
          <a:ext cx="5626100" cy="4267200"/>
        </p:xfrm>
        <a:graphic>
          <a:graphicData uri="http://schemas.openxmlformats.org/presentationml/2006/ole">
            <mc:AlternateContent xmlns:mc="http://schemas.openxmlformats.org/markup-compatibility/2006">
              <mc:Choice xmlns:v="urn:schemas-microsoft-com:vml" Requires="v">
                <p:oleObj spid="_x0000_s311304" name="Document" r:id="rId4" imgW="5625893" imgH="4267043" progId="Word.Document.12">
                  <p:embed/>
                </p:oleObj>
              </mc:Choice>
              <mc:Fallback>
                <p:oleObj name="Document" r:id="rId4" imgW="5625893" imgH="4267043"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76425" y="1714500"/>
                        <a:ext cx="56261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Debt: Summarizing the trade off</a:t>
            </a:r>
          </a:p>
        </p:txBody>
      </p:sp>
      <p:pic>
        <p:nvPicPr>
          <p:cNvPr id="313346" name="Picture 8"/>
          <p:cNvPicPr>
            <a:picLocks noGrp="1" noChangeAspect="1"/>
          </p:cNvPicPr>
          <p:nvPr>
            <p:ph sz="quarter" idx="1"/>
          </p:nvPr>
        </p:nvPicPr>
        <p:blipFill>
          <a:blip r:embed="rId3">
            <a:extLst>
              <a:ext uri="{28A0092B-C50C-407E-A947-70E740481C1C}">
                <a14:useLocalDpi xmlns:a14="http://schemas.microsoft.com/office/drawing/2010/main" val="0"/>
              </a:ext>
            </a:extLst>
          </a:blip>
          <a:srcRect l="-7793" r="-7793"/>
          <a:stretch>
            <a:fillRect/>
          </a:stretch>
        </p:blipFill>
        <p:spPr>
          <a:xfrm>
            <a:off x="612775" y="1600200"/>
            <a:ext cx="8153400" cy="4495800"/>
          </a:xfrm>
        </p:spPr>
      </p:pic>
      <p:sp>
        <p:nvSpPr>
          <p:cNvPr id="3133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Trade off for Disney, Vale, Tata Motors and Baidu</a:t>
            </a:r>
          </a:p>
        </p:txBody>
      </p:sp>
      <p:sp>
        <p:nvSpPr>
          <p:cNvPr id="3153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D42B667-3839-F44F-A7D8-EC195C66EAE3}" type="slidenum">
              <a:rPr lang="en-US" altLang="en-US" sz="1200">
                <a:solidFill>
                  <a:srgbClr val="FFFFFF"/>
                </a:solidFill>
              </a:rPr>
              <a:pPr>
                <a:lnSpc>
                  <a:spcPct val="80000"/>
                </a:lnSpc>
              </a:pPr>
              <a:t>151</a:t>
            </a:fld>
            <a:endParaRPr lang="en-US" altLang="en-US" sz="1200">
              <a:solidFill>
                <a:srgbClr val="FFFFFF"/>
              </a:solidFill>
            </a:endParaRPr>
          </a:p>
        </p:txBody>
      </p:sp>
      <p:graphicFrame>
        <p:nvGraphicFramePr>
          <p:cNvPr id="315396" name="Content Placeholder 6"/>
          <p:cNvGraphicFramePr>
            <a:graphicFrameLocks noGrp="1" noChangeAspect="1"/>
          </p:cNvGraphicFramePr>
          <p:nvPr>
            <p:ph sz="quarter" idx="1"/>
          </p:nvPr>
        </p:nvGraphicFramePr>
        <p:xfrm>
          <a:off x="1228725" y="1600200"/>
          <a:ext cx="6921500" cy="4495800"/>
        </p:xfrm>
        <a:graphic>
          <a:graphicData uri="http://schemas.openxmlformats.org/presentationml/2006/ole">
            <mc:AlternateContent xmlns:mc="http://schemas.openxmlformats.org/markup-compatibility/2006">
              <mc:Choice xmlns:v="urn:schemas-microsoft-com:vml" Requires="v">
                <p:oleObj spid="_x0000_s315401" name="Document" r:id="rId4" imgW="8369300" imgH="5435600" progId="Word.Document.12">
                  <p:embed/>
                </p:oleObj>
              </mc:Choice>
              <mc:Fallback>
                <p:oleObj name="Document" r:id="rId4" imgW="8369300" imgH="54356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28725" y="1600200"/>
                        <a:ext cx="69215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Application Test: Would you expect your firm to gain or lose from using debt?</a:t>
            </a:r>
          </a:p>
        </p:txBody>
      </p:sp>
      <p:sp>
        <p:nvSpPr>
          <p:cNvPr id="31744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Consider, for your firm,</a:t>
            </a:r>
          </a:p>
          <a:p>
            <a:pPr lvl="1" eaLnBrk="1" hangingPunct="1"/>
            <a:r>
              <a:rPr lang="en-US" altLang="en-US">
                <a:ea typeface="ＭＳ Ｐゴシック" charset="-128"/>
              </a:rPr>
              <a:t>The potential tax benefits of borrowing</a:t>
            </a:r>
          </a:p>
          <a:p>
            <a:pPr lvl="1" eaLnBrk="1" hangingPunct="1"/>
            <a:r>
              <a:rPr lang="en-US" altLang="en-US">
                <a:ea typeface="ＭＳ Ｐゴシック" charset="-128"/>
              </a:rPr>
              <a:t>The benefits of using debt as a disciplinary mechanism</a:t>
            </a:r>
          </a:p>
          <a:p>
            <a:pPr lvl="1" eaLnBrk="1" hangingPunct="1"/>
            <a:r>
              <a:rPr lang="en-US" altLang="en-US">
                <a:ea typeface="ＭＳ Ｐゴシック" charset="-128"/>
              </a:rPr>
              <a:t>The potential for expected bankruptcy costs</a:t>
            </a:r>
          </a:p>
          <a:p>
            <a:pPr lvl="1" eaLnBrk="1" hangingPunct="1"/>
            <a:r>
              <a:rPr lang="en-US" altLang="en-US">
                <a:ea typeface="ＭＳ Ｐゴシック" charset="-128"/>
              </a:rPr>
              <a:t>The potential for agency costs</a:t>
            </a:r>
          </a:p>
          <a:p>
            <a:pPr lvl="1" eaLnBrk="1" hangingPunct="1"/>
            <a:r>
              <a:rPr lang="en-US" altLang="en-US">
                <a:ea typeface="ＭＳ Ｐゴシック" charset="-128"/>
              </a:rPr>
              <a:t>The need for financial flexibility</a:t>
            </a:r>
          </a:p>
          <a:p>
            <a:pPr eaLnBrk="1" hangingPunct="1"/>
            <a:r>
              <a:rPr lang="en-US" altLang="en-US">
                <a:ea typeface="ＭＳ Ｐゴシック" charset="-128"/>
              </a:rPr>
              <a:t>Would you expect your firm to have a high debt ratio or a low debt ratio?</a:t>
            </a:r>
          </a:p>
          <a:p>
            <a:pPr eaLnBrk="1" hangingPunct="1"/>
            <a:r>
              <a:rPr lang="en-US" altLang="en-US">
                <a:ea typeface="ＭＳ Ｐゴシック" charset="-128"/>
              </a:rPr>
              <a:t>Does the firm</a:t>
            </a:r>
            <a:r>
              <a:rPr lang="ja-JP" altLang="en-US">
                <a:ea typeface="ＭＳ Ｐゴシック" charset="-128"/>
              </a:rPr>
              <a:t>’</a:t>
            </a:r>
            <a:r>
              <a:rPr lang="en-US" altLang="ja-JP">
                <a:ea typeface="ＭＳ Ｐゴシック" charset="-128"/>
              </a:rPr>
              <a:t>s current debt ratio meet your expectations?</a:t>
            </a:r>
          </a:p>
          <a:p>
            <a:pPr lvl="1" eaLnBrk="1" hangingPunct="1"/>
            <a:endParaRPr lang="en-US" altLang="en-US">
              <a:ea typeface="ＭＳ Ｐゴシック" charset="-128"/>
            </a:endParaRPr>
          </a:p>
        </p:txBody>
      </p:sp>
      <p:sp>
        <p:nvSpPr>
          <p:cNvPr id="3174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Hypothetical Scenario</a:t>
            </a:r>
          </a:p>
        </p:txBody>
      </p:sp>
      <p:sp>
        <p:nvSpPr>
          <p:cNvPr id="319490"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a:ea typeface="ＭＳ Ｐゴシック" charset="-128"/>
              </a:rPr>
              <a:t>Assume that you live in a world where</a:t>
            </a:r>
          </a:p>
          <a:p>
            <a:pPr marL="320675" lvl="1" indent="0" eaLnBrk="1" hangingPunct="1">
              <a:buFont typeface="Wingdings 2" charset="2"/>
              <a:buNone/>
            </a:pPr>
            <a:r>
              <a:rPr lang="en-US" altLang="en-US">
                <a:ea typeface="ＭＳ Ｐゴシック" charset="-128"/>
              </a:rPr>
              <a:t>(a) There are no taxes</a:t>
            </a:r>
          </a:p>
          <a:p>
            <a:pPr marL="320675" lvl="1" indent="0" eaLnBrk="1" hangingPunct="1">
              <a:buFont typeface="Wingdings 2" charset="2"/>
              <a:buNone/>
            </a:pPr>
            <a:r>
              <a:rPr lang="en-US" altLang="en-US">
                <a:ea typeface="ＭＳ Ｐゴシック" charset="-128"/>
              </a:rPr>
              <a:t>(b) Managers have stockholder interests at heart and do what</a:t>
            </a:r>
            <a:r>
              <a:rPr lang="ja-JP" altLang="en-US">
                <a:ea typeface="ＭＳ Ｐゴシック" charset="-128"/>
              </a:rPr>
              <a:t>’</a:t>
            </a:r>
            <a:r>
              <a:rPr lang="en-US" altLang="ja-JP">
                <a:ea typeface="ＭＳ Ｐゴシック" charset="-128"/>
              </a:rPr>
              <a:t>s best for stockholders.</a:t>
            </a:r>
          </a:p>
          <a:p>
            <a:pPr marL="320675" lvl="1" indent="0" eaLnBrk="1" hangingPunct="1">
              <a:buFont typeface="Wingdings 2" charset="2"/>
              <a:buNone/>
            </a:pPr>
            <a:r>
              <a:rPr lang="en-US" altLang="en-US">
                <a:ea typeface="ＭＳ Ｐゴシック" charset="-128"/>
              </a:rPr>
              <a:t>(c) No firm ever goes bankrupt</a:t>
            </a:r>
          </a:p>
          <a:p>
            <a:pPr marL="320675" lvl="1" indent="0" eaLnBrk="1" hangingPunct="1">
              <a:buFont typeface="Wingdings 2" charset="2"/>
              <a:buNone/>
            </a:pPr>
            <a:r>
              <a:rPr lang="en-US" altLang="en-US">
                <a:ea typeface="ＭＳ Ｐゴシック" charset="-128"/>
              </a:rPr>
              <a:t>(d) Equity investors are honest with lenders; there is no subterfuge or attempt to find loopholes in loan agreements.</a:t>
            </a:r>
          </a:p>
          <a:p>
            <a:pPr marL="320675" lvl="1" indent="0" eaLnBrk="1" hangingPunct="1">
              <a:buFont typeface="Wingdings 2" charset="2"/>
              <a:buNone/>
            </a:pPr>
            <a:r>
              <a:rPr lang="en-US" altLang="en-US">
                <a:ea typeface="ＭＳ Ｐゴシック" charset="-128"/>
              </a:rPr>
              <a:t>(e) Firms know their future financing needs with certainty</a:t>
            </a:r>
          </a:p>
          <a:p>
            <a:pPr marL="320675" lvl="1" indent="0" eaLnBrk="1" hangingPunct="1">
              <a:buFont typeface="Wingdings 2" charset="2"/>
              <a:buNone/>
            </a:pPr>
            <a:endParaRPr lang="en-US" altLang="en-US">
              <a:ea typeface="ＭＳ Ｐゴシック" charset="-128"/>
            </a:endParaRPr>
          </a:p>
        </p:txBody>
      </p:sp>
      <p:graphicFrame>
        <p:nvGraphicFramePr>
          <p:cNvPr id="4" name="Table 3"/>
          <p:cNvGraphicFramePr>
            <a:graphicFrameLocks noGrp="1"/>
          </p:cNvGraphicFramePr>
          <p:nvPr/>
        </p:nvGraphicFramePr>
        <p:xfrm>
          <a:off x="1676400" y="5257800"/>
          <a:ext cx="6096000" cy="1479552"/>
        </p:xfrm>
        <a:graphic>
          <a:graphicData uri="http://schemas.openxmlformats.org/drawingml/2006/table">
            <a:tbl>
              <a:tblPr/>
              <a:tblGrid>
                <a:gridCol w="3048000"/>
                <a:gridCol w="3048000"/>
              </a:tblGrid>
              <a:tr h="3698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Calibri" charset="0"/>
                          <a:ea typeface="ＭＳ Ｐゴシック" charset="-128"/>
                        </a:rPr>
                        <a:t>Benefits of debt</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Calibri" charset="0"/>
                          <a:ea typeface="ＭＳ Ｐゴシック" charset="-128"/>
                        </a:rPr>
                        <a:t>Costs of debt</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698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Tax benefits</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Expected Bankruptcy Cost</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r>
              <a:tr h="3698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Added Discipline</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Agency Costs</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r>
              <a:tr h="3698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Calibri" charset="0"/>
                        <a:ea typeface="ＭＳ Ｐゴシック" charset="-128"/>
                      </a:endParaRP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Need for financial flexibility</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r>
            </a:tbl>
          </a:graphicData>
        </a:graphic>
      </p:graphicFrame>
      <p:sp>
        <p:nvSpPr>
          <p:cNvPr id="31950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Miller-Modigliani Theorem</a:t>
            </a:r>
          </a:p>
        </p:txBody>
      </p:sp>
      <p:sp>
        <p:nvSpPr>
          <p:cNvPr id="32153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 an environment, where there are no taxes, default risk or agency costs, capital structure is irrelevant. </a:t>
            </a:r>
          </a:p>
          <a:p>
            <a:pPr eaLnBrk="1" hangingPunct="1"/>
            <a:r>
              <a:rPr lang="en-US" altLang="en-US">
                <a:ea typeface="ＭＳ Ｐゴシック" charset="-128"/>
              </a:rPr>
              <a:t>In this world,</a:t>
            </a:r>
          </a:p>
          <a:p>
            <a:pPr lvl="1" eaLnBrk="1" hangingPunct="1"/>
            <a:r>
              <a:rPr lang="en-US" altLang="en-US">
                <a:ea typeface="ＭＳ Ｐゴシック" charset="-128"/>
              </a:rPr>
              <a:t>Leverage is irrelevant. A firm's value will be determined by its project cash flows.</a:t>
            </a:r>
          </a:p>
          <a:p>
            <a:pPr lvl="1" eaLnBrk="1" hangingPunct="1"/>
            <a:r>
              <a:rPr lang="en-US" altLang="en-US">
                <a:ea typeface="ＭＳ Ｐゴシック" charset="-128"/>
              </a:rPr>
              <a:t>The cost of capital of the firm will not change with leverage. As a firm increases its leverage, the cost of equity will increase just enough to offset any gains to the leverage</a:t>
            </a:r>
          </a:p>
          <a:p>
            <a:pPr eaLnBrk="1" hangingPunct="1"/>
            <a:endParaRPr lang="en-US" altLang="en-US">
              <a:ea typeface="ＭＳ Ｐゴシック" charset="-128"/>
            </a:endParaRPr>
          </a:p>
        </p:txBody>
      </p:sp>
      <p:sp>
        <p:nvSpPr>
          <p:cNvPr id="3215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Pathways to the Optimal</a:t>
            </a:r>
          </a:p>
        </p:txBody>
      </p:sp>
      <p:sp>
        <p:nvSpPr>
          <p:cNvPr id="323586"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The Cost of Capital Approach</a:t>
            </a:r>
            <a:r>
              <a:rPr lang="en-US" altLang="en-US">
                <a:ea typeface="ＭＳ Ｐゴシック" charset="-128"/>
              </a:rPr>
              <a:t>: The optimal debt ratio is the one that minimizes the cost of capital for a firm.</a:t>
            </a:r>
          </a:p>
          <a:p>
            <a:pPr eaLnBrk="1" hangingPunct="1"/>
            <a:r>
              <a:rPr lang="en-US" altLang="en-US" u="sng">
                <a:ea typeface="ＭＳ Ｐゴシック" charset="-128"/>
              </a:rPr>
              <a:t>The Sector Approach</a:t>
            </a:r>
            <a:r>
              <a:rPr lang="en-US" altLang="en-US">
                <a:ea typeface="ＭＳ Ｐゴシック" charset="-128"/>
              </a:rPr>
              <a:t>: The optimal debt ratio is the one that brings the firm closes to its peer group in terms of financing mix.</a:t>
            </a:r>
          </a:p>
        </p:txBody>
      </p:sp>
      <p:sp>
        <p:nvSpPr>
          <p:cNvPr id="3235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The Cost of Capital Approach</a:t>
            </a:r>
          </a:p>
        </p:txBody>
      </p:sp>
      <p:sp>
        <p:nvSpPr>
          <p:cNvPr id="32563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Value of a Firm = Present Value of Cash Flows to the Firm, discounted back at the cost of capital.</a:t>
            </a:r>
          </a:p>
          <a:p>
            <a:pPr eaLnBrk="1" hangingPunct="1"/>
            <a:r>
              <a:rPr lang="en-US" altLang="en-US">
                <a:ea typeface="ＭＳ Ｐゴシック" charset="-128"/>
              </a:rPr>
              <a:t>If the cash flows to the firm are held constant, and the cost of capital is minimized, the value of the firm will be maximized.</a:t>
            </a:r>
          </a:p>
        </p:txBody>
      </p:sp>
      <p:sp>
        <p:nvSpPr>
          <p:cNvPr id="3256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Applying Cost of Capital Approach: The Textbook Example</a:t>
            </a:r>
          </a:p>
        </p:txBody>
      </p:sp>
      <p:pic>
        <p:nvPicPr>
          <p:cNvPr id="327682" name="Content Placeholder 9"/>
          <p:cNvPicPr>
            <a:picLocks noGrp="1" noChangeAspect="1"/>
          </p:cNvPicPr>
          <p:nvPr>
            <p:ph sz="quarter" idx="1"/>
          </p:nvPr>
        </p:nvPicPr>
        <p:blipFill>
          <a:blip r:embed="rId4">
            <a:extLst>
              <a:ext uri="{28A0092B-C50C-407E-A947-70E740481C1C}">
                <a14:useLocalDpi xmlns:a14="http://schemas.microsoft.com/office/drawing/2010/main" val="0"/>
              </a:ext>
            </a:extLst>
          </a:blip>
          <a:srcRect t="-11638" b="-11638"/>
          <a:stretch>
            <a:fillRect/>
          </a:stretch>
        </p:blipFill>
        <p:spPr>
          <a:xfrm>
            <a:off x="612775" y="1600200"/>
            <a:ext cx="8153400" cy="4495800"/>
          </a:xfrm>
        </p:spPr>
      </p:pic>
      <p:graphicFrame>
        <p:nvGraphicFramePr>
          <p:cNvPr id="327683" name="Object 2"/>
          <p:cNvGraphicFramePr>
            <a:graphicFrameLocks noChangeAspect="1"/>
          </p:cNvGraphicFramePr>
          <p:nvPr/>
        </p:nvGraphicFramePr>
        <p:xfrm>
          <a:off x="4953000" y="5791200"/>
          <a:ext cx="3759200" cy="406400"/>
        </p:xfrm>
        <a:graphic>
          <a:graphicData uri="http://schemas.openxmlformats.org/presentationml/2006/ole">
            <mc:AlternateContent xmlns:mc="http://schemas.openxmlformats.org/markup-compatibility/2006">
              <mc:Choice xmlns:v="urn:schemas-microsoft-com:vml" Requires="v">
                <p:oleObj spid="_x0000_s327689" name="Equation" r:id="rId5" imgW="3759200" imgH="406400" progId="Equation.3">
                  <p:embed/>
                </p:oleObj>
              </mc:Choice>
              <mc:Fallback>
                <p:oleObj name="Equation" r:id="rId5" imgW="3759200" imgH="406400" progId="Equation.3">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53000" y="5791200"/>
                        <a:ext cx="3759200" cy="406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2768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U-shaped Cost of Capital Graph…</a:t>
            </a:r>
          </a:p>
        </p:txBody>
      </p:sp>
      <p:sp>
        <p:nvSpPr>
          <p:cNvPr id="329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329731"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11711" r="-11711"/>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32973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beta for Disney</a:t>
            </a:r>
            <a:r>
              <a:rPr lang="ja-JP" altLang="en-US" sz="2200">
                <a:ea typeface="ＭＳ Ｐゴシック" charset="-128"/>
              </a:rPr>
              <a:t>’</a:t>
            </a:r>
            <a:r>
              <a:rPr lang="en-US" altLang="ja-JP" sz="2200">
                <a:ea typeface="ＭＳ Ｐゴシック" charset="-128"/>
              </a:rPr>
              <a:t>s stock in November 2013 was 1.0013. The T. bond rate at that time was 2.75%. Using an estimated equity risk premium of 5.76%, we estimated the cost of equity for Disney to be 8.52%:</a:t>
            </a:r>
          </a:p>
          <a:p>
            <a:pPr eaLnBrk="1" hangingPunct="1">
              <a:lnSpc>
                <a:spcPct val="80000"/>
              </a:lnSpc>
              <a:buFont typeface="Wingdings" charset="2"/>
              <a:buNone/>
            </a:pPr>
            <a:r>
              <a:rPr lang="en-US" altLang="en-US" sz="2200">
                <a:ea typeface="ＭＳ Ｐゴシック" charset="-128"/>
              </a:rPr>
              <a:t>	Cost of Equity = 2.75% + 1.0013(5.76%) = 8.52% </a:t>
            </a:r>
          </a:p>
          <a:p>
            <a:pPr eaLnBrk="1" hangingPunct="1">
              <a:lnSpc>
                <a:spcPct val="80000"/>
              </a:lnSpc>
            </a:pPr>
            <a:r>
              <a:rPr lang="en-US" altLang="en-US" sz="2200">
                <a:ea typeface="ＭＳ Ｐゴシック" charset="-128"/>
              </a:rPr>
              <a:t>Disney</a:t>
            </a:r>
            <a:r>
              <a:rPr lang="ja-JP" altLang="en-US" sz="2200">
                <a:ea typeface="ＭＳ Ｐゴシック" charset="-128"/>
              </a:rPr>
              <a:t>’</a:t>
            </a:r>
            <a:r>
              <a:rPr lang="en-US" altLang="ja-JP" sz="2200">
                <a:ea typeface="ＭＳ Ｐゴシック" charset="-128"/>
              </a:rPr>
              <a:t>s bond rating in May 2009 was A, and based on this rating, the estimated pretax cost of debt for Disney is 3.75%. Using a marginal tax rate of 36.1, the after-tax cost of debt for Disney is 2.40%.</a:t>
            </a:r>
          </a:p>
          <a:p>
            <a:pPr eaLnBrk="1" hangingPunct="1">
              <a:lnSpc>
                <a:spcPct val="80000"/>
              </a:lnSpc>
              <a:buFont typeface="Wingdings" charset="2"/>
              <a:buNone/>
            </a:pPr>
            <a:r>
              <a:rPr lang="en-US" altLang="en-US" sz="2200">
                <a:ea typeface="ＭＳ Ｐゴシック" charset="-128"/>
              </a:rPr>
              <a:t>	After-Tax Cost of Debt 	= 3.75% (1 – 0.361) = 2.40%</a:t>
            </a:r>
          </a:p>
          <a:p>
            <a:pPr eaLnBrk="1" hangingPunct="1">
              <a:lnSpc>
                <a:spcPct val="80000"/>
              </a:lnSpc>
            </a:pPr>
            <a:r>
              <a:rPr lang="en-US" altLang="en-US" sz="2200">
                <a:ea typeface="ＭＳ Ｐゴシック" charset="-128"/>
              </a:rPr>
              <a:t>The cost of capital was calculated using these costs and the weights based on market values of equity (121,878) and debt (15.961):</a:t>
            </a:r>
          </a:p>
          <a:p>
            <a:pPr eaLnBrk="1" hangingPunct="1">
              <a:lnSpc>
                <a:spcPct val="80000"/>
              </a:lnSpc>
              <a:buFont typeface="Wingdings" charset="2"/>
              <a:buNone/>
            </a:pPr>
            <a:r>
              <a:rPr lang="en-US" altLang="en-US" sz="2200">
                <a:ea typeface="ＭＳ Ｐゴシック" charset="-128"/>
              </a:rPr>
              <a:t>	Cost of capital = </a:t>
            </a:r>
          </a:p>
        </p:txBody>
      </p:sp>
      <p:sp>
        <p:nvSpPr>
          <p:cNvPr id="3317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31780" name="Object 1"/>
          <p:cNvGraphicFramePr>
            <a:graphicFrameLocks noChangeAspect="1"/>
          </p:cNvGraphicFramePr>
          <p:nvPr/>
        </p:nvGraphicFramePr>
        <p:xfrm>
          <a:off x="3657600" y="5410200"/>
          <a:ext cx="5486400" cy="596900"/>
        </p:xfrm>
        <a:graphic>
          <a:graphicData uri="http://schemas.openxmlformats.org/presentationml/2006/ole">
            <mc:AlternateContent xmlns:mc="http://schemas.openxmlformats.org/markup-compatibility/2006">
              <mc:Choice xmlns:v="urn:schemas-microsoft-com:vml" Requires="v">
                <p:oleObj spid="_x0000_s331785" name="Document" r:id="rId4" imgW="5486198" imgH="596878" progId="Word.Document.12">
                  <p:embed/>
                </p:oleObj>
              </mc:Choice>
              <mc:Fallback>
                <p:oleObj name="Document" r:id="rId4" imgW="5486198" imgH="596878" progId="Word.Document.12">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5410200"/>
                        <a:ext cx="54864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Mechanics of Cost of Capital Estimation</a:t>
            </a:r>
          </a:p>
        </p:txBody>
      </p:sp>
      <p:sp>
        <p:nvSpPr>
          <p:cNvPr id="331778" name="Rectangle 3"/>
          <p:cNvSpPr>
            <a:spLocks noGrp="1" noChangeArrowheads="1"/>
          </p:cNvSpPr>
          <p:nvPr>
            <p:ph sz="quarter" idx="1"/>
          </p:nvPr>
        </p:nvSpPr>
        <p:spPr>
          <a:xfrm>
            <a:off x="612775" y="1600200"/>
            <a:ext cx="8153400" cy="4495800"/>
          </a:xfrm>
        </p:spPr>
        <p:txBody>
          <a:bodyPr>
            <a:normAutofit fontScale="92500" lnSpcReduction="10000"/>
          </a:bodyPr>
          <a:lstStyle/>
          <a:p>
            <a:pPr marL="0" indent="0" eaLnBrk="1" hangingPunct="1">
              <a:buFont typeface="Wingdings" charset="0"/>
              <a:buNone/>
              <a:defRPr/>
            </a:pPr>
            <a:r>
              <a:rPr lang="en-US" dirty="0" smtClean="0"/>
              <a:t>1. Estimate the Cost of Equity at different levels of debt: </a:t>
            </a:r>
          </a:p>
          <a:p>
            <a:pPr lvl="1" eaLnBrk="1" hangingPunct="1">
              <a:buFont typeface="Wingdings 2" charset="0"/>
              <a:buChar char=""/>
              <a:defRPr/>
            </a:pPr>
            <a:r>
              <a:rPr lang="en-US" dirty="0" smtClean="0"/>
              <a:t>Equity will become riskier -&gt; Beta will increase -&gt; Cost of Equity will increase.</a:t>
            </a:r>
          </a:p>
          <a:p>
            <a:pPr lvl="1" eaLnBrk="1" hangingPunct="1">
              <a:buFont typeface="Wingdings 2" charset="0"/>
              <a:buChar char=""/>
              <a:defRPr/>
            </a:pPr>
            <a:r>
              <a:rPr lang="en-US" dirty="0" smtClean="0"/>
              <a:t>Estimation will use levered beta calculation</a:t>
            </a:r>
          </a:p>
          <a:p>
            <a:pPr marL="0" indent="0" eaLnBrk="1" hangingPunct="1">
              <a:buFont typeface="Wingdings" charset="0"/>
              <a:buNone/>
              <a:defRPr/>
            </a:pPr>
            <a:r>
              <a:rPr lang="en-US" dirty="0" smtClean="0"/>
              <a:t>2. Estimate the Cost of Debt at different levels of debt: </a:t>
            </a:r>
          </a:p>
          <a:p>
            <a:pPr lvl="1" eaLnBrk="1" hangingPunct="1">
              <a:buFont typeface="Wingdings 2" charset="0"/>
              <a:buChar char=""/>
              <a:defRPr/>
            </a:pPr>
            <a:r>
              <a:rPr lang="en-US" dirty="0" smtClean="0"/>
              <a:t>Default risk will go up and bond ratings will go down as debt goes up -&gt; Cost of Debt will increase.</a:t>
            </a:r>
          </a:p>
          <a:p>
            <a:pPr lvl="1" eaLnBrk="1" hangingPunct="1">
              <a:buFont typeface="Wingdings 2" charset="0"/>
              <a:buChar char=""/>
              <a:defRPr/>
            </a:pPr>
            <a:r>
              <a:rPr lang="en-US" dirty="0" smtClean="0"/>
              <a:t>To estimating bond ratings, we will use the interest coverage ratio (EBIT/Interest expense)</a:t>
            </a:r>
          </a:p>
          <a:p>
            <a:pPr marL="0" indent="0" eaLnBrk="1" hangingPunct="1">
              <a:buFont typeface="Wingdings" charset="0"/>
              <a:buNone/>
              <a:defRPr/>
            </a:pPr>
            <a:r>
              <a:rPr lang="en-US" dirty="0" smtClean="0"/>
              <a:t>3. Estimate the Cost of Capital at different levels of debt</a:t>
            </a:r>
          </a:p>
          <a:p>
            <a:pPr marL="0" indent="0" eaLnBrk="1" hangingPunct="1">
              <a:buFont typeface="Wingdings" charset="0"/>
              <a:buNone/>
              <a:defRPr/>
            </a:pPr>
            <a:r>
              <a:rPr lang="en-US" dirty="0" smtClean="0"/>
              <a:t>4. Calculate the effect on Firm Value and Stock Price.</a:t>
            </a:r>
            <a:endParaRPr lang="en-US" dirty="0"/>
          </a:p>
        </p:txBody>
      </p:sp>
      <p:sp>
        <p:nvSpPr>
          <p:cNvPr id="3338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Cost of Equity</a:t>
            </a:r>
          </a:p>
        </p:txBody>
      </p:sp>
      <p:sp>
        <p:nvSpPr>
          <p:cNvPr id="335874" name="TextBox 1"/>
          <p:cNvSpPr txBox="1">
            <a:spLocks noChangeArrowheads="1"/>
          </p:cNvSpPr>
          <p:nvPr/>
        </p:nvSpPr>
        <p:spPr bwMode="auto">
          <a:xfrm>
            <a:off x="2590800" y="5867400"/>
            <a:ext cx="4114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Levered Beta = 0.9239 (1 + (1- .361) (D/E))</a:t>
            </a:r>
          </a:p>
          <a:p>
            <a:r>
              <a:rPr lang="en-US" altLang="en-US" sz="1600"/>
              <a:t>Cost of equity = 2.75% + Levered beta * 5.76%</a:t>
            </a:r>
          </a:p>
        </p:txBody>
      </p:sp>
      <p:sp>
        <p:nvSpPr>
          <p:cNvPr id="3358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35876" name="Content Placeholder 8"/>
          <p:cNvGraphicFramePr>
            <a:graphicFrameLocks noGrp="1" noChangeAspect="1"/>
          </p:cNvGraphicFramePr>
          <p:nvPr>
            <p:ph sz="quarter" idx="1"/>
          </p:nvPr>
        </p:nvGraphicFramePr>
        <p:xfrm>
          <a:off x="304800" y="1828800"/>
          <a:ext cx="8153400" cy="3967163"/>
        </p:xfrm>
        <a:graphic>
          <a:graphicData uri="http://schemas.openxmlformats.org/presentationml/2006/ole">
            <mc:AlternateContent xmlns:mc="http://schemas.openxmlformats.org/markup-compatibility/2006">
              <mc:Choice xmlns:v="urn:schemas-microsoft-com:vml" Requires="v">
                <p:oleObj spid="_x0000_s335881" name="Document" r:id="rId4" imgW="5638592" imgH="2743099" progId="Word.Document.12">
                  <p:embed/>
                </p:oleObj>
              </mc:Choice>
              <mc:Fallback>
                <p:oleObj name="Document" r:id="rId4" imgW="5638592" imgH="2743099" progId="Word.Document.12">
                  <p:embed/>
                  <p:pic>
                    <p:nvPicPr>
                      <p:cNvPr id="0" name="Content Placeholder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828800"/>
                        <a:ext cx="8153400" cy="396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Bond Ratings, Cost of Debt and Debt Ratios</a:t>
            </a:r>
          </a:p>
        </p:txBody>
      </p:sp>
      <p:sp>
        <p:nvSpPr>
          <p:cNvPr id="337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37923" name="Content Placeholder 6"/>
          <p:cNvGraphicFramePr>
            <a:graphicFrameLocks noGrp="1" noChangeAspect="1"/>
          </p:cNvGraphicFramePr>
          <p:nvPr>
            <p:ph sz="quarter" idx="1"/>
          </p:nvPr>
        </p:nvGraphicFramePr>
        <p:xfrm>
          <a:off x="703263" y="2057400"/>
          <a:ext cx="7802562" cy="3505200"/>
        </p:xfrm>
        <a:graphic>
          <a:graphicData uri="http://schemas.openxmlformats.org/presentationml/2006/ole">
            <mc:AlternateContent xmlns:mc="http://schemas.openxmlformats.org/markup-compatibility/2006">
              <mc:Choice xmlns:v="urn:schemas-microsoft-com:vml" Requires="v">
                <p:oleObj spid="_x0000_s337928" name="Document" r:id="rId4" imgW="5625893" imgH="2527207" progId="Word.Document.12">
                  <p:embed/>
                </p:oleObj>
              </mc:Choice>
              <mc:Fallback>
                <p:oleObj name="Document" r:id="rId4" imgW="5625893" imgH="2527207"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3263" y="2057400"/>
                        <a:ext cx="7802562"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cost of capital schedule…</a:t>
            </a:r>
            <a:endParaRPr lang="en-US" altLang="en-US">
              <a:ea typeface="ＭＳ Ｐゴシック" charset="-128"/>
            </a:endParaRPr>
          </a:p>
        </p:txBody>
      </p:sp>
      <p:sp>
        <p:nvSpPr>
          <p:cNvPr id="3399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39971" name="Content Placeholder 10"/>
          <p:cNvGraphicFramePr>
            <a:graphicFrameLocks noGrp="1" noChangeAspect="1"/>
          </p:cNvGraphicFramePr>
          <p:nvPr>
            <p:ph sz="quarter" idx="1"/>
          </p:nvPr>
        </p:nvGraphicFramePr>
        <p:xfrm>
          <a:off x="447675" y="2057400"/>
          <a:ext cx="8483600" cy="3581400"/>
        </p:xfrm>
        <a:graphic>
          <a:graphicData uri="http://schemas.openxmlformats.org/presentationml/2006/ole">
            <mc:AlternateContent xmlns:mc="http://schemas.openxmlformats.org/markup-compatibility/2006">
              <mc:Choice xmlns:v="urn:schemas-microsoft-com:vml" Requires="v">
                <p:oleObj spid="_x0000_s339976" name="Document" r:id="rId4" imgW="5625893" imgH="2374813" progId="Word.Document.12">
                  <p:embed/>
                </p:oleObj>
              </mc:Choice>
              <mc:Fallback>
                <p:oleObj name="Document" r:id="rId4" imgW="5625893" imgH="2374813" progId="Word.Document.12">
                  <p:embed/>
                  <p:pic>
                    <p:nvPicPr>
                      <p:cNvPr id="0" name="Content Placeholder 10"/>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7675" y="2057400"/>
                        <a:ext cx="84836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cost of capital approach suggests that Disney should do the following…</a:t>
            </a:r>
          </a:p>
        </p:txBody>
      </p:sp>
      <p:sp>
        <p:nvSpPr>
          <p:cNvPr id="35635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Disney currently has $15.96 billion in debt. The optimal dollar debt (at 40%) is roughly $55.1 billion. Disney has excess debt capacity of 39.14 billion.</a:t>
            </a:r>
          </a:p>
          <a:p>
            <a:pPr eaLnBrk="1" hangingPunct="1">
              <a:lnSpc>
                <a:spcPct val="90000"/>
              </a:lnSpc>
            </a:pPr>
            <a:r>
              <a:rPr lang="en-US" altLang="en-US" sz="2600">
                <a:ea typeface="ＭＳ Ｐゴシック" charset="-128"/>
              </a:rPr>
              <a:t>To move to its optimal and gain the increase in value, Disney should borrow $ 39.14 billion and buy back stock.</a:t>
            </a:r>
          </a:p>
          <a:p>
            <a:pPr eaLnBrk="1" hangingPunct="1">
              <a:lnSpc>
                <a:spcPct val="90000"/>
              </a:lnSpc>
            </a:pPr>
            <a:r>
              <a:rPr lang="en-US" altLang="en-US" sz="2600">
                <a:ea typeface="ＭＳ Ｐゴシック" charset="-128"/>
              </a:rPr>
              <a:t>Given the magnitude of this decision, you should expect to answer three questions:</a:t>
            </a:r>
          </a:p>
          <a:p>
            <a:pPr lvl="1" eaLnBrk="1" hangingPunct="1">
              <a:lnSpc>
                <a:spcPct val="90000"/>
              </a:lnSpc>
            </a:pPr>
            <a:r>
              <a:rPr lang="en-US" altLang="en-US" sz="2200">
                <a:ea typeface="ＭＳ Ｐゴシック" charset="-128"/>
              </a:rPr>
              <a:t>Why should we do it?</a:t>
            </a:r>
          </a:p>
          <a:p>
            <a:pPr lvl="1" eaLnBrk="1" hangingPunct="1">
              <a:lnSpc>
                <a:spcPct val="90000"/>
              </a:lnSpc>
            </a:pPr>
            <a:r>
              <a:rPr lang="en-US" altLang="en-US" sz="2200">
                <a:ea typeface="ＭＳ Ｐゴシック" charset="-128"/>
              </a:rPr>
              <a:t>What if something goes wrong?</a:t>
            </a:r>
          </a:p>
          <a:p>
            <a:pPr lvl="1" eaLnBrk="1" hangingPunct="1">
              <a:lnSpc>
                <a:spcPct val="90000"/>
              </a:lnSpc>
            </a:pPr>
            <a:r>
              <a:rPr lang="en-US" altLang="en-US" sz="2200">
                <a:ea typeface="ＭＳ Ｐゴシック" charset="-128"/>
              </a:rPr>
              <a:t>What if we don</a:t>
            </a:r>
            <a:r>
              <a:rPr lang="ja-JP" altLang="en-US" sz="2200">
                <a:ea typeface="ＭＳ Ｐゴシック" charset="-128"/>
              </a:rPr>
              <a:t>’</a:t>
            </a:r>
            <a:r>
              <a:rPr lang="en-US" altLang="ja-JP" sz="2200">
                <a:ea typeface="ＭＳ Ｐゴシック" charset="-128"/>
              </a:rPr>
              <a:t>t want (or cannot ) buy back stock and want to make investments with the additional debt capacity?</a:t>
            </a:r>
            <a:endParaRPr lang="en-US" altLang="en-US" sz="2200">
              <a:ea typeface="ＭＳ Ｐゴシック" charset="-128"/>
            </a:endParaRPr>
          </a:p>
        </p:txBody>
      </p:sp>
      <p:sp>
        <p:nvSpPr>
          <p:cNvPr id="3420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Why should we do this?</a:t>
            </a:r>
          </a:p>
        </p:txBody>
      </p:sp>
      <p:sp>
        <p:nvSpPr>
          <p:cNvPr id="36045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In this approach, we start with the current market value and isolate the effect of changing the capital structure on the cash flow and the resulting value.</a:t>
            </a:r>
          </a:p>
          <a:p>
            <a:pPr marL="366713" lvl="1" indent="0" eaLnBrk="1" hangingPunct="1">
              <a:lnSpc>
                <a:spcPct val="80000"/>
              </a:lnSpc>
              <a:buFont typeface="Wingdings 2" charset="2"/>
              <a:buNone/>
            </a:pPr>
            <a:r>
              <a:rPr lang="en-US" altLang="en-US" sz="1800">
                <a:ea typeface="ＭＳ Ｐゴシック" charset="-128"/>
              </a:rPr>
              <a:t>Enterprise Value before the change = $133,908 million</a:t>
            </a:r>
          </a:p>
          <a:p>
            <a:pPr marL="366713" lvl="1" indent="0">
              <a:lnSpc>
                <a:spcPct val="80000"/>
              </a:lnSpc>
              <a:buFont typeface="Wingdings 2" charset="2"/>
              <a:buNone/>
            </a:pPr>
            <a:r>
              <a:rPr lang="en-US" altLang="en-US" sz="1800">
                <a:ea typeface="ＭＳ Ｐゴシック" charset="-128"/>
              </a:rPr>
              <a:t>Cost of financing Disney at existing debt ratio = $ 133,908 * 0.0781 = $10,458 million</a:t>
            </a:r>
          </a:p>
          <a:p>
            <a:pPr marL="366713" lvl="1" indent="0">
              <a:lnSpc>
                <a:spcPct val="80000"/>
              </a:lnSpc>
              <a:buFont typeface="Wingdings 2" charset="2"/>
              <a:buNone/>
            </a:pPr>
            <a:r>
              <a:rPr lang="en-US" altLang="en-US" sz="1800">
                <a:ea typeface="ＭＳ Ｐゴシック" charset="-128"/>
              </a:rPr>
              <a:t>Cost of financing Disney at optimal debt ratio = $ 133,908 * 0.0716 = $ 9,592 million</a:t>
            </a:r>
          </a:p>
          <a:p>
            <a:pPr marL="366713" lvl="1" indent="0">
              <a:lnSpc>
                <a:spcPct val="80000"/>
              </a:lnSpc>
              <a:buFont typeface="Wingdings 2" charset="2"/>
              <a:buNone/>
            </a:pPr>
            <a:r>
              <a:rPr lang="en-US" altLang="en-US" sz="1800">
                <a:ea typeface="ＭＳ Ｐゴシック" charset="-128"/>
              </a:rPr>
              <a:t>Annual savings in cost of financing = $10,458 million – $9,592 million = $866 million  </a:t>
            </a:r>
          </a:p>
          <a:p>
            <a:pPr marL="366713" lvl="1" indent="0">
              <a:lnSpc>
                <a:spcPct val="80000"/>
              </a:lnSpc>
              <a:buFont typeface="Wingdings 2" charset="2"/>
              <a:buNone/>
            </a:pPr>
            <a:endParaRPr lang="en-US" altLang="en-US" sz="2800">
              <a:ea typeface="ＭＳ Ｐゴシック" charset="-128"/>
            </a:endParaRPr>
          </a:p>
          <a:p>
            <a:pPr>
              <a:lnSpc>
                <a:spcPct val="80000"/>
              </a:lnSpc>
              <a:buFont typeface="Wingdings" charset="2"/>
              <a:buNone/>
            </a:pPr>
            <a:r>
              <a:rPr lang="en-US" altLang="en-US" sz="1800">
                <a:ea typeface="ＭＳ Ｐゴシック" charset="-128"/>
              </a:rPr>
              <a:t>	</a:t>
            </a:r>
          </a:p>
          <a:p>
            <a:pPr marL="366713" lvl="1" indent="0">
              <a:lnSpc>
                <a:spcPct val="80000"/>
              </a:lnSpc>
              <a:buFont typeface="Wingdings 2" charset="2"/>
              <a:buNone/>
            </a:pPr>
            <a:r>
              <a:rPr lang="en-US" altLang="en-US" sz="1800">
                <a:ea typeface="ＭＳ Ｐゴシック" charset="-128"/>
              </a:rPr>
              <a:t>Enterprise value after recapitalization</a:t>
            </a:r>
          </a:p>
          <a:p>
            <a:pPr marL="366713" lvl="1" indent="0">
              <a:lnSpc>
                <a:spcPct val="80000"/>
              </a:lnSpc>
              <a:buFont typeface="Wingdings 2" charset="2"/>
              <a:buNone/>
            </a:pPr>
            <a:r>
              <a:rPr lang="en-US" altLang="en-US" sz="1800">
                <a:ea typeface="ＭＳ Ｐゴシック" charset="-128"/>
              </a:rPr>
              <a:t> = Existing enterprise value + PV of Savings = $133,908 + $19,623 = $153,531 million </a:t>
            </a:r>
          </a:p>
          <a:p>
            <a:pPr marL="366713" lvl="1" indent="0">
              <a:lnSpc>
                <a:spcPct val="80000"/>
              </a:lnSpc>
              <a:buFont typeface="Wingdings 2" charset="2"/>
              <a:buNone/>
            </a:pPr>
            <a:endParaRPr lang="en-US" altLang="en-US" sz="2200">
              <a:ea typeface="ＭＳ Ｐゴシック" charset="-128"/>
            </a:endParaRPr>
          </a:p>
          <a:p>
            <a:pPr marL="366713" lvl="1" indent="0" eaLnBrk="1" hangingPunct="1">
              <a:lnSpc>
                <a:spcPct val="80000"/>
              </a:lnSpc>
              <a:buFont typeface="Wingdings 2" charset="2"/>
              <a:buNone/>
            </a:pPr>
            <a:endParaRPr lang="en-US" altLang="en-US" sz="2200">
              <a:ea typeface="ＭＳ Ｐゴシック" charset="-128"/>
            </a:endParaRPr>
          </a:p>
          <a:p>
            <a:pPr marL="366713" lvl="1" indent="0" eaLnBrk="1" hangingPunct="1">
              <a:lnSpc>
                <a:spcPct val="80000"/>
              </a:lnSpc>
              <a:buFont typeface="Wingdings 2" charset="2"/>
              <a:buNone/>
            </a:pPr>
            <a:endParaRPr lang="en-US" altLang="en-US" sz="2200">
              <a:ea typeface="ＭＳ Ｐゴシック" charset="-128"/>
            </a:endParaRPr>
          </a:p>
          <a:p>
            <a:pPr marL="366713" lvl="1" indent="0" eaLnBrk="1" hangingPunct="1">
              <a:lnSpc>
                <a:spcPct val="80000"/>
              </a:lnSpc>
            </a:pPr>
            <a:endParaRPr lang="en-US" altLang="en-US" sz="2200">
              <a:ea typeface="ＭＳ Ｐゴシック" charset="-128"/>
            </a:endParaRPr>
          </a:p>
        </p:txBody>
      </p:sp>
      <p:sp>
        <p:nvSpPr>
          <p:cNvPr id="3440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44068" name="Object 1"/>
          <p:cNvGraphicFramePr>
            <a:graphicFrameLocks noChangeAspect="1"/>
          </p:cNvGraphicFramePr>
          <p:nvPr/>
        </p:nvGraphicFramePr>
        <p:xfrm>
          <a:off x="1295400" y="4495800"/>
          <a:ext cx="6580188" cy="550863"/>
        </p:xfrm>
        <a:graphic>
          <a:graphicData uri="http://schemas.openxmlformats.org/presentationml/2006/ole">
            <mc:AlternateContent xmlns:mc="http://schemas.openxmlformats.org/markup-compatibility/2006">
              <mc:Choice xmlns:v="urn:schemas-microsoft-com:vml" Requires="v">
                <p:oleObj spid="_x0000_s344073" name="Equation" r:id="rId4" imgW="5156200" imgH="431800" progId="Equation.3">
                  <p:embed/>
                </p:oleObj>
              </mc:Choice>
              <mc:Fallback>
                <p:oleObj name="Equation" r:id="rId4" imgW="5156200" imgH="431800" progId="Equation.3">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4495800"/>
                        <a:ext cx="6580188"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2. What if something goes wrong?</a:t>
            </a:r>
            <a:br>
              <a:rPr lang="en-US" altLang="en-US">
                <a:ea typeface="ＭＳ Ｐゴシック" charset="-128"/>
              </a:rPr>
            </a:br>
            <a:r>
              <a:rPr lang="en-US" altLang="en-US">
                <a:ea typeface="ＭＳ Ｐゴシック" charset="-128"/>
              </a:rPr>
              <a:t>The Downside Risk</a:t>
            </a:r>
          </a:p>
        </p:txBody>
      </p:sp>
      <p:sp>
        <p:nvSpPr>
          <p:cNvPr id="34611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Doing What-if analysis on Operating Income</a:t>
            </a:r>
          </a:p>
          <a:p>
            <a:pPr marL="366713" lvl="1" indent="0" eaLnBrk="1" hangingPunct="1">
              <a:buFont typeface="Wingdings 2" charset="2"/>
              <a:buNone/>
            </a:pPr>
            <a:r>
              <a:rPr lang="en-US" altLang="en-US">
                <a:ea typeface="ＭＳ Ｐゴシック" charset="-128"/>
              </a:rPr>
              <a:t>A. Statistical Approach</a:t>
            </a:r>
          </a:p>
          <a:p>
            <a:pPr lvl="2" eaLnBrk="1" hangingPunct="1"/>
            <a:r>
              <a:rPr lang="en-US" altLang="en-US">
                <a:ea typeface="ＭＳ Ｐゴシック" charset="-128"/>
              </a:rPr>
              <a:t>Standard Deviation In Past Operating Income</a:t>
            </a:r>
          </a:p>
          <a:p>
            <a:pPr lvl="2" eaLnBrk="1" hangingPunct="1"/>
            <a:r>
              <a:rPr lang="en-US" altLang="en-US">
                <a:ea typeface="ＭＳ Ｐゴシック" charset="-128"/>
              </a:rPr>
              <a:t>Reduce Base Case By One Standard Deviation (Or More) </a:t>
            </a:r>
          </a:p>
          <a:p>
            <a:pPr marL="366713" lvl="1" indent="0" eaLnBrk="1" hangingPunct="1">
              <a:buFont typeface="Wingdings 2" charset="2"/>
              <a:buNone/>
            </a:pPr>
            <a:r>
              <a:rPr lang="en-US" altLang="en-US">
                <a:ea typeface="ＭＳ Ｐゴシック" charset="-128"/>
              </a:rPr>
              <a:t>B. </a:t>
            </a:r>
            <a:r>
              <a:rPr lang="ja-JP" altLang="en-US">
                <a:ea typeface="ＭＳ Ｐゴシック" charset="-128"/>
              </a:rPr>
              <a:t>“</a:t>
            </a:r>
            <a:r>
              <a:rPr lang="en-US" altLang="ja-JP">
                <a:ea typeface="ＭＳ Ｐゴシック" charset="-128"/>
              </a:rPr>
              <a:t>Economic Scenario</a:t>
            </a:r>
            <a:r>
              <a:rPr lang="ja-JP" altLang="en-US">
                <a:ea typeface="ＭＳ Ｐゴシック" charset="-128"/>
              </a:rPr>
              <a:t>”</a:t>
            </a:r>
            <a:r>
              <a:rPr lang="en-US" altLang="ja-JP">
                <a:ea typeface="ＭＳ Ｐゴシック" charset="-128"/>
              </a:rPr>
              <a:t> Approach</a:t>
            </a:r>
          </a:p>
          <a:p>
            <a:pPr lvl="2" eaLnBrk="1" hangingPunct="1"/>
            <a:r>
              <a:rPr lang="en-US" altLang="en-US">
                <a:ea typeface="ＭＳ Ｐゴシック" charset="-128"/>
              </a:rPr>
              <a:t>Look At What Happened To Operating Income During The Last Recession. (How Much Did It Drop In % Terms?)</a:t>
            </a:r>
          </a:p>
          <a:p>
            <a:pPr lvl="2" eaLnBrk="1" hangingPunct="1"/>
            <a:r>
              <a:rPr lang="en-US" altLang="en-US">
                <a:ea typeface="ＭＳ Ｐゴシック" charset="-128"/>
              </a:rPr>
              <a:t>Reduce Current Operating Income By Same Magnitude</a:t>
            </a:r>
          </a:p>
          <a:p>
            <a:pPr eaLnBrk="1" hangingPunct="1"/>
            <a:r>
              <a:rPr lang="en-US" altLang="en-US">
                <a:ea typeface="ＭＳ Ｐゴシック" charset="-128"/>
              </a:rPr>
              <a:t>Constraint on Bond Ratings</a:t>
            </a:r>
          </a:p>
        </p:txBody>
      </p:sp>
      <p:sp>
        <p:nvSpPr>
          <p:cNvPr id="3461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Operating Income: History</a:t>
            </a:r>
            <a:endParaRPr lang="en-US" altLang="en-US">
              <a:ea typeface="ＭＳ Ｐゴシック" charset="-128"/>
            </a:endParaRPr>
          </a:p>
        </p:txBody>
      </p:sp>
      <p:sp>
        <p:nvSpPr>
          <p:cNvPr id="3481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48163" name="Content Placeholder 6"/>
          <p:cNvGraphicFramePr>
            <a:graphicFrameLocks noGrp="1" noChangeAspect="1"/>
          </p:cNvGraphicFramePr>
          <p:nvPr>
            <p:ph sz="quarter" idx="1"/>
          </p:nvPr>
        </p:nvGraphicFramePr>
        <p:xfrm>
          <a:off x="838200" y="1752600"/>
          <a:ext cx="6400800" cy="3935413"/>
        </p:xfrm>
        <a:graphic>
          <a:graphicData uri="http://schemas.openxmlformats.org/presentationml/2006/ole">
            <mc:AlternateContent xmlns:mc="http://schemas.openxmlformats.org/markup-compatibility/2006">
              <mc:Choice xmlns:v="urn:schemas-microsoft-com:vml" Requires="v">
                <p:oleObj spid="_x0000_s348170" name="Document" r:id="rId4" imgW="5638592" imgH="3466972" progId="Word.Document.12">
                  <p:embed/>
                </p:oleObj>
              </mc:Choice>
              <mc:Fallback>
                <p:oleObj name="Document" r:id="rId4" imgW="5638592" imgH="3466972"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752600"/>
                        <a:ext cx="6400800" cy="393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48164" name="TextBox 3"/>
          <p:cNvSpPr txBox="1">
            <a:spLocks noChangeArrowheads="1"/>
          </p:cNvSpPr>
          <p:nvPr/>
        </p:nvSpPr>
        <p:spPr bwMode="auto">
          <a:xfrm>
            <a:off x="5257800" y="5105400"/>
            <a:ext cx="35623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buFont typeface="Wingdings" charset="2"/>
              <a:buNone/>
            </a:pPr>
            <a:r>
              <a:rPr lang="en-US" altLang="en-US" sz="1600" i="1"/>
              <a:t>Recession	Decline in Operating Income</a:t>
            </a:r>
          </a:p>
          <a:p>
            <a:pPr eaLnBrk="1" hangingPunct="1">
              <a:buFont typeface="Wingdings" charset="2"/>
              <a:buNone/>
            </a:pPr>
            <a:r>
              <a:rPr lang="en-US" altLang="en-US" sz="1600"/>
              <a:t>2009		Drop of 23.06%</a:t>
            </a:r>
          </a:p>
          <a:p>
            <a:pPr eaLnBrk="1" hangingPunct="1">
              <a:buFont typeface="Wingdings" charset="2"/>
              <a:buNone/>
            </a:pPr>
            <a:r>
              <a:rPr lang="en-US" altLang="en-US" sz="1600"/>
              <a:t>2002		Drop of 15.82%</a:t>
            </a:r>
          </a:p>
          <a:p>
            <a:pPr eaLnBrk="1" hangingPunct="1">
              <a:buFont typeface="Wingdings" charset="2"/>
              <a:buNone/>
            </a:pPr>
            <a:r>
              <a:rPr lang="en-US" altLang="en-US" sz="1600"/>
              <a:t>1991		Drop of 22.00%</a:t>
            </a:r>
          </a:p>
          <a:p>
            <a:pPr eaLnBrk="1" hangingPunct="1">
              <a:buFont typeface="Wingdings" charset="2"/>
              <a:buNone/>
            </a:pPr>
            <a:r>
              <a:rPr lang="en-US" altLang="en-US" sz="1600"/>
              <a:t>1981-82		Increased by 12%</a:t>
            </a:r>
          </a:p>
          <a:p>
            <a:pPr eaLnBrk="1" hangingPunct="1">
              <a:buFont typeface="Wingdings" charset="2"/>
              <a:buNone/>
            </a:pPr>
            <a:r>
              <a:rPr lang="en-US" altLang="en-US" sz="1600"/>
              <a:t>Worst Year		Drop of 29.47%</a:t>
            </a:r>
          </a:p>
        </p:txBody>
      </p:sp>
      <p:sp>
        <p:nvSpPr>
          <p:cNvPr id="348165" name="TextBox 4"/>
          <p:cNvSpPr txBox="1">
            <a:spLocks noChangeArrowheads="1"/>
          </p:cNvSpPr>
          <p:nvPr/>
        </p:nvSpPr>
        <p:spPr bwMode="auto">
          <a:xfrm>
            <a:off x="1143000" y="5410200"/>
            <a:ext cx="2743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Standard deviation in % change in EBIT = 19.17% </a:t>
            </a:r>
          </a:p>
        </p:txBody>
      </p:sp>
    </p:spTree>
  </p:cSld>
  <p:clrMapOvr>
    <a:masterClrMapping/>
  </p:clrMapOvr>
  <p:transition/>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Safety Buffers?</a:t>
            </a:r>
          </a:p>
        </p:txBody>
      </p:sp>
      <p:sp>
        <p:nvSpPr>
          <p:cNvPr id="3502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50211" name="Content Placeholder 6"/>
          <p:cNvGraphicFramePr>
            <a:graphicFrameLocks noGrp="1" noChangeAspect="1"/>
          </p:cNvGraphicFramePr>
          <p:nvPr>
            <p:ph sz="quarter" idx="1"/>
          </p:nvPr>
        </p:nvGraphicFramePr>
        <p:xfrm>
          <a:off x="304800" y="1828800"/>
          <a:ext cx="8693150" cy="2851150"/>
        </p:xfrm>
        <a:graphic>
          <a:graphicData uri="http://schemas.openxmlformats.org/presentationml/2006/ole">
            <mc:AlternateContent xmlns:mc="http://schemas.openxmlformats.org/markup-compatibility/2006">
              <mc:Choice xmlns:v="urn:schemas-microsoft-com:vml" Requires="v">
                <p:oleObj spid="_x0000_s350216" name="Document" r:id="rId4" imgW="5536996" imgH="1816033" progId="Word.Document.12">
                  <p:embed/>
                </p:oleObj>
              </mc:Choice>
              <mc:Fallback>
                <p:oleObj name="Document" r:id="rId4" imgW="5536996" imgH="1816033"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828800"/>
                        <a:ext cx="8693150" cy="285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Constraints on Ratings</a:t>
            </a:r>
          </a:p>
        </p:txBody>
      </p:sp>
      <p:sp>
        <p:nvSpPr>
          <p:cNvPr id="370690"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smtClean="0"/>
              <a:t>Management often specifies a 'desired rating' below which they do not want to fall. </a:t>
            </a:r>
          </a:p>
          <a:p>
            <a:pPr eaLnBrk="1" hangingPunct="1">
              <a:buFont typeface="Wingdings" charset="0"/>
              <a:buChar char=""/>
              <a:defRPr/>
            </a:pPr>
            <a:r>
              <a:rPr lang="en-US" dirty="0" smtClean="0"/>
              <a:t>The rating constraint is driven by three factors</a:t>
            </a:r>
          </a:p>
          <a:p>
            <a:pPr lvl="1" eaLnBrk="1" hangingPunct="1">
              <a:buFont typeface="Wingdings 2" charset="0"/>
              <a:buChar char=""/>
              <a:defRPr/>
            </a:pPr>
            <a:r>
              <a:rPr lang="en-US" dirty="0" smtClean="0"/>
              <a:t>it is one way of protecting against downside risk in operating income (so do not do both)</a:t>
            </a:r>
          </a:p>
          <a:p>
            <a:pPr lvl="1" eaLnBrk="1" hangingPunct="1">
              <a:buFont typeface="Wingdings 2" charset="0"/>
              <a:buChar char=""/>
              <a:defRPr/>
            </a:pPr>
            <a:r>
              <a:rPr lang="en-US" dirty="0" smtClean="0"/>
              <a:t>a drop in ratings might affect operating income</a:t>
            </a:r>
          </a:p>
          <a:p>
            <a:pPr lvl="1" eaLnBrk="1" hangingPunct="1">
              <a:buFont typeface="Wingdings 2" charset="0"/>
              <a:buChar char=""/>
              <a:defRPr/>
            </a:pPr>
            <a:r>
              <a:rPr lang="en-US" dirty="0" smtClean="0"/>
              <a:t>there is an ego factor associated with high ratings</a:t>
            </a:r>
          </a:p>
          <a:p>
            <a:pPr eaLnBrk="1" hangingPunct="1">
              <a:buFont typeface="Wingdings" charset="0"/>
              <a:buChar char=""/>
              <a:defRPr/>
            </a:pPr>
            <a:r>
              <a:rPr lang="en-US" dirty="0" smtClean="0"/>
              <a:t>Caveat: Every rating </a:t>
            </a:r>
            <a:r>
              <a:rPr lang="en-US" dirty="0"/>
              <a:t>c</a:t>
            </a:r>
            <a:r>
              <a:rPr lang="en-US" dirty="0" smtClean="0"/>
              <a:t>onstraint </a:t>
            </a:r>
            <a:r>
              <a:rPr lang="en-US" dirty="0"/>
              <a:t>h</a:t>
            </a:r>
            <a:r>
              <a:rPr lang="en-US" dirty="0" smtClean="0"/>
              <a:t>as a cost. </a:t>
            </a:r>
          </a:p>
          <a:p>
            <a:pPr lvl="1" eaLnBrk="1" hangingPunct="1">
              <a:buFont typeface="Wingdings 2" charset="0"/>
              <a:buChar char=""/>
              <a:defRPr/>
            </a:pPr>
            <a:r>
              <a:rPr lang="en-US" dirty="0" smtClean="0"/>
              <a:t>The cost of a rating constraint is the difference between the unconstrained value and the value of the firm with the constraint.</a:t>
            </a:r>
          </a:p>
          <a:p>
            <a:pPr lvl="1" eaLnBrk="1" hangingPunct="1">
              <a:buFont typeface="Wingdings 2" charset="0"/>
              <a:buChar char=""/>
              <a:defRPr/>
            </a:pPr>
            <a:r>
              <a:rPr lang="en-US" dirty="0" smtClean="0"/>
              <a:t>Managers need to be made aware of the costs of the constraints they impose.</a:t>
            </a:r>
            <a:endParaRPr lang="en-US" dirty="0"/>
          </a:p>
        </p:txBody>
      </p:sp>
      <p:sp>
        <p:nvSpPr>
          <p:cNvPr id="3522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Ratings Constraints for Disney</a:t>
            </a:r>
          </a:p>
        </p:txBody>
      </p:sp>
      <p:sp>
        <p:nvSpPr>
          <p:cNvPr id="37273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At its optimal debt ratio of 40%, Disney has an estimated rating of A.</a:t>
            </a:r>
          </a:p>
          <a:p>
            <a:pPr eaLnBrk="1" hangingPunct="1">
              <a:lnSpc>
                <a:spcPct val="90000"/>
              </a:lnSpc>
            </a:pPr>
            <a:r>
              <a:rPr lang="en-US" altLang="en-US" sz="2600">
                <a:ea typeface="ＭＳ Ｐゴシック" charset="-128"/>
              </a:rPr>
              <a:t>If managers insisted on a AA rating, the optimal debt ratio for Disney is then 30% and the cost of the ratings constraint is fairly small:</a:t>
            </a:r>
          </a:p>
          <a:p>
            <a:pPr marL="366713" lvl="1" indent="0">
              <a:lnSpc>
                <a:spcPct val="90000"/>
              </a:lnSpc>
              <a:buFont typeface="Wingdings 2" charset="2"/>
              <a:buNone/>
            </a:pPr>
            <a:r>
              <a:rPr lang="en-US" altLang="en-US" sz="2200">
                <a:ea typeface="ＭＳ Ｐゴシック" charset="-128"/>
              </a:rPr>
              <a:t>Cost of AA Rating Constraint = Value at 40% Debt – Value at 30% Debt = $153,531 m – $147,835 m = $ 5,696 million </a:t>
            </a:r>
          </a:p>
          <a:p>
            <a:pPr>
              <a:lnSpc>
                <a:spcPct val="90000"/>
              </a:lnSpc>
            </a:pPr>
            <a:r>
              <a:rPr lang="en-US" altLang="en-US" sz="2600">
                <a:ea typeface="ＭＳ Ｐゴシック" charset="-128"/>
              </a:rPr>
              <a:t>If managers insisted on a AAA rating, the optimal debt ratio would drop to 20% and the cost of the ratings constraint would rise:</a:t>
            </a:r>
          </a:p>
          <a:p>
            <a:pPr marL="366713" lvl="1" indent="0">
              <a:lnSpc>
                <a:spcPct val="90000"/>
              </a:lnSpc>
              <a:buFont typeface="Wingdings 2" charset="2"/>
              <a:buNone/>
            </a:pPr>
            <a:r>
              <a:rPr lang="en-US" altLang="en-US" sz="2200">
                <a:ea typeface="ＭＳ Ｐゴシック" charset="-128"/>
              </a:rPr>
              <a:t>Cost of AAA rating constraint = Value at 40% Debt – Value at 20% Debt = $153,531 m – $141,406 m = $ 12,125 million</a:t>
            </a:r>
          </a:p>
          <a:p>
            <a:pPr eaLnBrk="1" hangingPunct="1">
              <a:lnSpc>
                <a:spcPct val="90000"/>
              </a:lnSpc>
            </a:pPr>
            <a:endParaRPr lang="en-US" altLang="en-US" sz="2600">
              <a:ea typeface="ＭＳ Ｐゴシック" charset="-128"/>
            </a:endParaRPr>
          </a:p>
        </p:txBody>
      </p:sp>
      <p:sp>
        <p:nvSpPr>
          <p:cNvPr id="3543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3. What if you do not buy back stock..</a:t>
            </a:r>
          </a:p>
        </p:txBody>
      </p:sp>
      <p:sp>
        <p:nvSpPr>
          <p:cNvPr id="35635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optimal debt ratio is ultimately a function of the underlying riskiness of the business in which you operate and your tax rate. </a:t>
            </a:r>
          </a:p>
          <a:p>
            <a:pPr eaLnBrk="1" hangingPunct="1"/>
            <a:r>
              <a:rPr lang="en-US" altLang="en-US">
                <a:ea typeface="ＭＳ Ｐゴシック" charset="-128"/>
              </a:rPr>
              <a:t>Will the optimal be different if you invested in projects instead of buying back stock?</a:t>
            </a:r>
          </a:p>
          <a:p>
            <a:pPr lvl="1" eaLnBrk="1" hangingPunct="1"/>
            <a:r>
              <a:rPr lang="en-US" altLang="en-US">
                <a:ea typeface="ＭＳ Ｐゴシック" charset="-128"/>
              </a:rPr>
              <a:t>No. As long as the projects financed are in the same business mix  that the company has always been in and your tax rate does not change significantly.</a:t>
            </a:r>
          </a:p>
          <a:p>
            <a:pPr lvl="1" eaLnBrk="1" hangingPunct="1"/>
            <a:r>
              <a:rPr lang="en-US" altLang="en-US">
                <a:ea typeface="ＭＳ Ｐゴシック" charset="-128"/>
              </a:rPr>
              <a:t>Yes, if the projects are in entirely different types of businesses or if the tax rate is significantly different.</a:t>
            </a:r>
          </a:p>
        </p:txBody>
      </p:sp>
      <p:sp>
        <p:nvSpPr>
          <p:cNvPr id="3563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Extension to a family group company: Tata Motor</a:t>
            </a:r>
            <a:r>
              <a:rPr lang="ja-JP" altLang="en-US">
                <a:ea typeface="ＭＳ Ｐゴシック" charset="-128"/>
              </a:rPr>
              <a:t>’</a:t>
            </a:r>
            <a:r>
              <a:rPr lang="en-US" altLang="ja-JP">
                <a:ea typeface="ＭＳ Ｐゴシック" charset="-128"/>
              </a:rPr>
              <a:t>s Optimal Capital Structure</a:t>
            </a:r>
            <a:endParaRPr lang="en-US" altLang="en-US">
              <a:ea typeface="ＭＳ Ｐゴシック" charset="-128"/>
            </a:endParaRPr>
          </a:p>
        </p:txBody>
      </p:sp>
      <p:sp>
        <p:nvSpPr>
          <p:cNvPr id="358402" name="TextBox 8"/>
          <p:cNvSpPr txBox="1">
            <a:spLocks noChangeArrowheads="1"/>
          </p:cNvSpPr>
          <p:nvPr/>
        </p:nvSpPr>
        <p:spPr bwMode="auto">
          <a:xfrm>
            <a:off x="609600" y="4800600"/>
            <a:ext cx="81899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Tata Motors looks like it is over levered (29% actual versus 20% optimal), perhaps because it is drawing on the debt capacity of other companies in the Tata Group.</a:t>
            </a:r>
          </a:p>
        </p:txBody>
      </p:sp>
      <p:sp>
        <p:nvSpPr>
          <p:cNvPr id="3584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58404" name="Content Placeholder 10"/>
          <p:cNvGraphicFramePr>
            <a:graphicFrameLocks noGrp="1" noChangeAspect="1"/>
          </p:cNvGraphicFramePr>
          <p:nvPr>
            <p:ph sz="quarter" idx="1"/>
          </p:nvPr>
        </p:nvGraphicFramePr>
        <p:xfrm>
          <a:off x="762000" y="1752600"/>
          <a:ext cx="7937500" cy="3048000"/>
        </p:xfrm>
        <a:graphic>
          <a:graphicData uri="http://schemas.openxmlformats.org/presentationml/2006/ole">
            <mc:AlternateContent xmlns:mc="http://schemas.openxmlformats.org/markup-compatibility/2006">
              <mc:Choice xmlns:v="urn:schemas-microsoft-com:vml" Requires="v">
                <p:oleObj spid="_x0000_s358409" name="Document" r:id="rId4" imgW="6184672" imgH="2374813" progId="Word.Document.12">
                  <p:embed/>
                </p:oleObj>
              </mc:Choice>
              <mc:Fallback>
                <p:oleObj name="Document" r:id="rId4" imgW="6184672" imgH="2374813" progId="Word.Document.12">
                  <p:embed/>
                  <p:pic>
                    <p:nvPicPr>
                      <p:cNvPr id="0" name="Content Placeholder 10"/>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1752600"/>
                        <a:ext cx="79375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Extension to a firm with volatile earnings:</a:t>
            </a:r>
            <a:br>
              <a:rPr lang="en-US" altLang="en-US">
                <a:ea typeface="ＭＳ Ｐゴシック" charset="-128"/>
              </a:rPr>
            </a:br>
            <a:r>
              <a:rPr lang="en-US" altLang="en-US">
                <a:ea typeface="ＭＳ Ｐゴシック" charset="-128"/>
              </a:rPr>
              <a:t>Vale</a:t>
            </a:r>
            <a:r>
              <a:rPr lang="ja-JP" altLang="en-US">
                <a:ea typeface="ＭＳ Ｐゴシック" charset="-128"/>
              </a:rPr>
              <a:t>’</a:t>
            </a:r>
            <a:r>
              <a:rPr lang="en-US" altLang="ja-JP">
                <a:ea typeface="ＭＳ Ｐゴシック" charset="-128"/>
              </a:rPr>
              <a:t>s Optimal Debt Ratio</a:t>
            </a:r>
            <a:endParaRPr lang="en-US" altLang="en-US">
              <a:ea typeface="ＭＳ Ｐゴシック" charset="-128"/>
            </a:endParaRPr>
          </a:p>
        </p:txBody>
      </p:sp>
      <p:sp>
        <p:nvSpPr>
          <p:cNvPr id="3604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60451" name="Content Placeholder 7"/>
          <p:cNvGraphicFramePr>
            <a:graphicFrameLocks noGrp="1" noChangeAspect="1"/>
          </p:cNvGraphicFramePr>
          <p:nvPr>
            <p:ph sz="quarter" idx="1"/>
          </p:nvPr>
        </p:nvGraphicFramePr>
        <p:xfrm>
          <a:off x="685800" y="1752600"/>
          <a:ext cx="8181975" cy="3048000"/>
        </p:xfrm>
        <a:graphic>
          <a:graphicData uri="http://schemas.openxmlformats.org/presentationml/2006/ole">
            <mc:AlternateContent xmlns:mc="http://schemas.openxmlformats.org/markup-compatibility/2006">
              <mc:Choice xmlns:v="urn:schemas-microsoft-com:vml" Requires="v">
                <p:oleObj spid="_x0000_s360461" name="Document" r:id="rId4" imgW="6476762" imgH="2412911" progId="Word.Document.12">
                  <p:embed/>
                </p:oleObj>
              </mc:Choice>
              <mc:Fallback>
                <p:oleObj name="Document" r:id="rId4" imgW="6476762" imgH="2412911" progId="Word.Document.12">
                  <p:embed/>
                  <p:pic>
                    <p:nvPicPr>
                      <p:cNvPr id="0" name="Content Placeholder 7"/>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752600"/>
                        <a:ext cx="818197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60452" name="Object 3"/>
          <p:cNvGraphicFramePr>
            <a:graphicFrameLocks noChangeAspect="1"/>
          </p:cNvGraphicFramePr>
          <p:nvPr/>
        </p:nvGraphicFramePr>
        <p:xfrm>
          <a:off x="533400" y="4648200"/>
          <a:ext cx="5626100" cy="1219200"/>
        </p:xfrm>
        <a:graphic>
          <a:graphicData uri="http://schemas.openxmlformats.org/presentationml/2006/ole">
            <mc:AlternateContent xmlns:mc="http://schemas.openxmlformats.org/markup-compatibility/2006">
              <mc:Choice xmlns:v="urn:schemas-microsoft-com:vml" Requires="v">
                <p:oleObj spid="_x0000_s360462" name="Document" r:id="rId6" imgW="5625893" imgH="1219155" progId="Word.Document.12">
                  <p:embed/>
                </p:oleObj>
              </mc:Choice>
              <mc:Fallback>
                <p:oleObj name="Document" r:id="rId6" imgW="5625893" imgH="1219155" progId="Word.Document.12">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3400" y="4648200"/>
                        <a:ext cx="56261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0453" name="TextBox 4"/>
          <p:cNvSpPr txBox="1">
            <a:spLocks noChangeArrowheads="1"/>
          </p:cNvSpPr>
          <p:nvPr/>
        </p:nvSpPr>
        <p:spPr bwMode="auto">
          <a:xfrm>
            <a:off x="6553200" y="4648200"/>
            <a:ext cx="22098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Replacing Vale’s current operating income with the average over the last three years pushes up the optimal to 50%.</a:t>
            </a:r>
          </a:p>
        </p:txBody>
      </p:sp>
    </p:spTree>
  </p:cSld>
  <p:clrMapOvr>
    <a:masterClrMapping/>
  </p:clrMapOvr>
  <p:transition/>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7" name="Title 1"/>
          <p:cNvSpPr>
            <a:spLocks noGrp="1"/>
          </p:cNvSpPr>
          <p:nvPr>
            <p:ph type="title"/>
          </p:nvPr>
        </p:nvSpPr>
        <p:spPr>
          <a:xfrm>
            <a:off x="612775" y="228600"/>
            <a:ext cx="8153400" cy="990600"/>
          </a:xfrm>
        </p:spPr>
        <p:txBody>
          <a:bodyPr/>
          <a:lstStyle/>
          <a:p>
            <a:r>
              <a:rPr lang="en-US" altLang="en-US">
                <a:ea typeface="ＭＳ Ｐゴシック" charset="-128"/>
              </a:rPr>
              <a:t>Optimal Debt Ratio for a young, growth firm: Baidu</a:t>
            </a:r>
          </a:p>
        </p:txBody>
      </p:sp>
      <p:sp>
        <p:nvSpPr>
          <p:cNvPr id="36249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62499" name="Content Placeholder 5"/>
          <p:cNvGraphicFramePr>
            <a:graphicFrameLocks noGrp="1" noChangeAspect="1"/>
          </p:cNvGraphicFramePr>
          <p:nvPr>
            <p:ph sz="quarter" idx="1"/>
          </p:nvPr>
        </p:nvGraphicFramePr>
        <p:xfrm>
          <a:off x="914400" y="1676400"/>
          <a:ext cx="7620000" cy="3405188"/>
        </p:xfrm>
        <a:graphic>
          <a:graphicData uri="http://schemas.openxmlformats.org/presentationml/2006/ole">
            <mc:AlternateContent xmlns:mc="http://schemas.openxmlformats.org/markup-compatibility/2006">
              <mc:Choice xmlns:v="urn:schemas-microsoft-com:vml" Requires="v">
                <p:oleObj spid="_x0000_s362505" name="Document" r:id="rId4" imgW="5625893" imgH="2514507" progId="Word.Document.12">
                  <p:embed/>
                </p:oleObj>
              </mc:Choice>
              <mc:Fallback>
                <p:oleObj name="Document" r:id="rId4" imgW="5625893" imgH="2514507" progId="Word.Document.12">
                  <p:embed/>
                  <p:pic>
                    <p:nvPicPr>
                      <p:cNvPr id="0" name="Content Placeholder 5"/>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1676400"/>
                        <a:ext cx="7620000" cy="340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2500" name="TextBox 6"/>
          <p:cNvSpPr txBox="1">
            <a:spLocks noChangeArrowheads="1"/>
          </p:cNvSpPr>
          <p:nvPr/>
        </p:nvSpPr>
        <p:spPr bwMode="auto">
          <a:xfrm>
            <a:off x="457200" y="4724400"/>
            <a:ext cx="8305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The optimal debt ratio for Baidu is between 0 and 10%, close to its current debt ratio of 5.23%, and much lower than the optimal debt ratios computed for Disney, Vale and Tata Motors. </a:t>
            </a:r>
          </a:p>
        </p:txBody>
      </p:sp>
    </p:spTree>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Extension to a private business</a:t>
            </a:r>
            <a:br>
              <a:rPr lang="en-US" altLang="en-US">
                <a:ea typeface="ＭＳ Ｐゴシック" charset="-128"/>
              </a:rPr>
            </a:br>
            <a:r>
              <a:rPr lang="en-US" altLang="en-US">
                <a:ea typeface="ＭＳ Ｐゴシック" charset="-128"/>
              </a:rPr>
              <a:t>Optimal Debt Ratio for Bookscape</a:t>
            </a:r>
          </a:p>
        </p:txBody>
      </p:sp>
      <p:sp>
        <p:nvSpPr>
          <p:cNvPr id="364546" name="TextBox 3"/>
          <p:cNvSpPr txBox="1">
            <a:spLocks noChangeArrowheads="1"/>
          </p:cNvSpPr>
          <p:nvPr/>
        </p:nvSpPr>
        <p:spPr bwMode="auto">
          <a:xfrm>
            <a:off x="762000" y="5638800"/>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645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64548" name="Content Placeholder 8"/>
          <p:cNvGraphicFramePr>
            <a:graphicFrameLocks noGrp="1" noChangeAspect="1"/>
          </p:cNvGraphicFramePr>
          <p:nvPr>
            <p:ph sz="quarter" idx="1"/>
          </p:nvPr>
        </p:nvGraphicFramePr>
        <p:xfrm>
          <a:off x="381000" y="2590800"/>
          <a:ext cx="8382000" cy="3306763"/>
        </p:xfrm>
        <a:graphic>
          <a:graphicData uri="http://schemas.openxmlformats.org/presentationml/2006/ole">
            <mc:AlternateContent xmlns:mc="http://schemas.openxmlformats.org/markup-compatibility/2006">
              <mc:Choice xmlns:v="urn:schemas-microsoft-com:vml" Requires="v">
                <p:oleObj spid="_x0000_s364555" name="Document" r:id="rId4" imgW="6019578" imgH="2374813" progId="Word.Document.12">
                  <p:embed/>
                </p:oleObj>
              </mc:Choice>
              <mc:Fallback>
                <p:oleObj name="Document" r:id="rId4" imgW="6019578" imgH="2374813" progId="Word.Document.12">
                  <p:embed/>
                  <p:pic>
                    <p:nvPicPr>
                      <p:cNvPr id="0" name="Content Placeholder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2590800"/>
                        <a:ext cx="8382000" cy="330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4549" name="TextBox 3"/>
          <p:cNvSpPr txBox="1">
            <a:spLocks noChangeArrowheads="1"/>
          </p:cNvSpPr>
          <p:nvPr/>
        </p:nvSpPr>
        <p:spPr bwMode="auto">
          <a:xfrm>
            <a:off x="914400" y="5486400"/>
            <a:ext cx="723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The firm value is maximized (and the cost of capital is minimized) at a debt ratio of 30%. At its existing debt ratio of 27.81%, Bookscape is at its optimal. </a:t>
            </a:r>
          </a:p>
        </p:txBody>
      </p:sp>
      <p:sp>
        <p:nvSpPr>
          <p:cNvPr id="364550" name="TextBox 4"/>
          <p:cNvSpPr txBox="1">
            <a:spLocks noChangeArrowheads="1"/>
          </p:cNvSpPr>
          <p:nvPr/>
        </p:nvSpPr>
        <p:spPr bwMode="auto">
          <a:xfrm>
            <a:off x="762000" y="1524000"/>
            <a:ext cx="8077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Debt value of leases = $12,136 million (only debt)</a:t>
            </a:r>
          </a:p>
          <a:p>
            <a:r>
              <a:rPr lang="en-US" altLang="en-US" sz="1600"/>
              <a:t>Estimated market value of equity = Net Income * Average PE for Publicly Traded Book Retailers = 1.575 * 20 = $31.5 million 	</a:t>
            </a:r>
          </a:p>
          <a:p>
            <a:r>
              <a:rPr lang="en-US" altLang="en-US" sz="1600"/>
              <a:t>Debt ratio = 12,136/(12,136+31,500) = 27.81% </a:t>
            </a:r>
          </a:p>
        </p:txBody>
      </p:sp>
    </p:spTree>
  </p:cSld>
  <p:clrMapOvr>
    <a:masterClrMapping/>
  </p:clrMapOvr>
  <p:transition/>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Capital Structure for a bank:</a:t>
            </a:r>
            <a:br>
              <a:rPr lang="en-US" altLang="en-US">
                <a:ea typeface="ＭＳ Ｐゴシック" charset="-128"/>
              </a:rPr>
            </a:br>
            <a:r>
              <a:rPr lang="en-US" altLang="en-US">
                <a:ea typeface="ＭＳ Ｐゴシック" charset="-128"/>
              </a:rPr>
              <a:t>An Alternative Approach</a:t>
            </a:r>
          </a:p>
        </p:txBody>
      </p:sp>
      <p:sp>
        <p:nvSpPr>
          <p:cNvPr id="382978"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1900">
                <a:ea typeface="ＭＳ Ｐゴシック" charset="-128"/>
              </a:rPr>
              <a:t>Consider a bank with $ 100 million in loans outstanding and a book value of equity of $ 6 million. Furthermore, assume that the regulatory requirement is that equity capital be maintained at 5% of loans outstanding. Finally, assume that this bank wants to increase its loan base by $ 50 million to $ 150 million and to augment its equity capital ratio to 7% of loans outstanding. </a:t>
            </a:r>
          </a:p>
          <a:p>
            <a:pPr marL="366713" lvl="1" indent="0" eaLnBrk="1" hangingPunct="1">
              <a:lnSpc>
                <a:spcPct val="80000"/>
              </a:lnSpc>
              <a:buFont typeface="Wingdings 2" charset="2"/>
              <a:buNone/>
            </a:pPr>
            <a:r>
              <a:rPr lang="en-US" altLang="en-US" sz="1900">
                <a:ea typeface="ＭＳ Ｐゴシック" charset="-128"/>
              </a:rPr>
              <a:t>Loans outstanding after Expansion		= $ 150 million</a:t>
            </a:r>
          </a:p>
          <a:p>
            <a:pPr marL="366713" lvl="1" indent="0" eaLnBrk="1" hangingPunct="1">
              <a:lnSpc>
                <a:spcPct val="80000"/>
              </a:lnSpc>
              <a:buFont typeface="Wingdings 2" charset="2"/>
              <a:buNone/>
            </a:pPr>
            <a:r>
              <a:rPr lang="en-US" altLang="en-US" sz="1900">
                <a:ea typeface="ＭＳ Ｐゴシック" charset="-128"/>
              </a:rPr>
              <a:t>Equity after expansion		= 7% of $150	 =  $10.5 million</a:t>
            </a:r>
          </a:p>
          <a:p>
            <a:pPr marL="366713" lvl="1" indent="0" eaLnBrk="1" hangingPunct="1">
              <a:lnSpc>
                <a:spcPct val="80000"/>
              </a:lnSpc>
              <a:buFont typeface="Wingdings 2" charset="2"/>
              <a:buNone/>
            </a:pPr>
            <a:r>
              <a:rPr lang="en-US" altLang="en-US" sz="1900">
                <a:ea typeface="ＭＳ Ｐゴシック" charset="-128"/>
              </a:rPr>
              <a:t>Existing Equity 				= $  6.0 million</a:t>
            </a:r>
          </a:p>
          <a:p>
            <a:pPr marL="366713" lvl="1" indent="0" eaLnBrk="1" hangingPunct="1">
              <a:lnSpc>
                <a:spcPct val="80000"/>
              </a:lnSpc>
              <a:buFont typeface="Wingdings 2" charset="2"/>
              <a:buNone/>
            </a:pPr>
            <a:r>
              <a:rPr lang="en-US" altLang="en-US" sz="1900">
                <a:ea typeface="ＭＳ Ｐゴシック" charset="-128"/>
              </a:rPr>
              <a:t>New Equity needed 				= $ 4.5 million</a:t>
            </a:r>
          </a:p>
          <a:p>
            <a:pPr eaLnBrk="1" hangingPunct="1">
              <a:lnSpc>
                <a:spcPct val="80000"/>
              </a:lnSpc>
            </a:pPr>
            <a:r>
              <a:rPr lang="en-US" altLang="en-US" sz="1900">
                <a:ea typeface="ＭＳ Ｐゴシック" charset="-128"/>
              </a:rPr>
              <a:t>Your need for “external” equity as a bank/financial service company will depend upon</a:t>
            </a:r>
          </a:p>
          <a:p>
            <a:pPr marL="366713" lvl="1" indent="0" eaLnBrk="1" hangingPunct="1">
              <a:lnSpc>
                <a:spcPct val="80000"/>
              </a:lnSpc>
              <a:buFont typeface="Calibri" charset="0"/>
              <a:buAutoNum type="alphaLcPeriod"/>
            </a:pPr>
            <a:r>
              <a:rPr lang="en-US" altLang="en-US" sz="1900">
                <a:ea typeface="ＭＳ Ｐゴシック" charset="-128"/>
              </a:rPr>
              <a:t>Your growth rate: Higher growth -&gt; More external equity</a:t>
            </a:r>
          </a:p>
          <a:p>
            <a:pPr marL="366713" lvl="1" indent="0" eaLnBrk="1" hangingPunct="1">
              <a:lnSpc>
                <a:spcPct val="80000"/>
              </a:lnSpc>
              <a:buFont typeface="Calibri" charset="0"/>
              <a:buAutoNum type="alphaLcPeriod"/>
            </a:pPr>
            <a:r>
              <a:rPr lang="en-US" altLang="en-US" sz="1900">
                <a:ea typeface="ＭＳ Ｐゴシック" charset="-128"/>
              </a:rPr>
              <a:t>Existing capitalization vs Target capitalization: Under capitalized -&gt; More external equity</a:t>
            </a:r>
          </a:p>
          <a:p>
            <a:pPr marL="366713" lvl="1" indent="0" eaLnBrk="1" hangingPunct="1">
              <a:lnSpc>
                <a:spcPct val="80000"/>
              </a:lnSpc>
              <a:buFont typeface="Calibri" charset="0"/>
              <a:buAutoNum type="alphaLcPeriod"/>
            </a:pPr>
            <a:r>
              <a:rPr lang="en-US" altLang="en-US" sz="1900">
                <a:ea typeface="ＭＳ Ｐゴシック" charset="-128"/>
              </a:rPr>
              <a:t>Current earnings: Less earnings -&gt; More external equity</a:t>
            </a:r>
          </a:p>
          <a:p>
            <a:pPr marL="366713" lvl="1" indent="0" eaLnBrk="1" hangingPunct="1">
              <a:lnSpc>
                <a:spcPct val="80000"/>
              </a:lnSpc>
              <a:buFont typeface="Calibri" charset="0"/>
              <a:buAutoNum type="alphaLcPeriod"/>
            </a:pPr>
            <a:r>
              <a:rPr lang="en-US" altLang="en-US" sz="1900">
                <a:ea typeface="ＭＳ Ｐゴシック" charset="-128"/>
              </a:rPr>
              <a:t>Current dividends: More dividends -&gt; More external equity</a:t>
            </a:r>
          </a:p>
        </p:txBody>
      </p:sp>
      <p:sp>
        <p:nvSpPr>
          <p:cNvPr id="36659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Determinants of the Optimal Debt Ratio:</a:t>
            </a:r>
            <a:br>
              <a:rPr lang="en-US" altLang="en-US">
                <a:ea typeface="ＭＳ Ｐゴシック" charset="-128"/>
              </a:rPr>
            </a:br>
            <a:r>
              <a:rPr lang="en-US" altLang="en-US">
                <a:ea typeface="ＭＳ Ｐゴシック" charset="-128"/>
              </a:rPr>
              <a:t>1. The marginal tax rate</a:t>
            </a:r>
          </a:p>
        </p:txBody>
      </p:sp>
      <p:sp>
        <p:nvSpPr>
          <p:cNvPr id="368642"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The primary benefit of debt is a tax benefit. The higher the marginal tax rate, the greater the benefit to borrowing:</a:t>
            </a:r>
          </a:p>
        </p:txBody>
      </p:sp>
      <p:sp>
        <p:nvSpPr>
          <p:cNvPr id="3686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68644" name="Object 1"/>
          <p:cNvGraphicFramePr>
            <a:graphicFrameLocks noChangeAspect="1"/>
          </p:cNvGraphicFramePr>
          <p:nvPr/>
        </p:nvGraphicFramePr>
        <p:xfrm>
          <a:off x="1066800" y="3048000"/>
          <a:ext cx="7391400" cy="2152650"/>
        </p:xfrm>
        <a:graphic>
          <a:graphicData uri="http://schemas.openxmlformats.org/presentationml/2006/ole">
            <mc:AlternateContent xmlns:mc="http://schemas.openxmlformats.org/markup-compatibility/2006">
              <mc:Choice xmlns:v="urn:schemas-microsoft-com:vml" Requires="v">
                <p:oleObj spid="_x0000_s368649" name="Document" r:id="rId4" imgW="5625893" imgH="1638240" progId="Word.Document.12">
                  <p:embed/>
                </p:oleObj>
              </mc:Choice>
              <mc:Fallback>
                <p:oleObj name="Document" r:id="rId4" imgW="5625893" imgH="1638240" progId="Word.Document.12">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3048000"/>
                        <a:ext cx="7391400"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2. Pre-tax Cash flow Return</a:t>
            </a:r>
          </a:p>
        </p:txBody>
      </p:sp>
      <p:sp>
        <p:nvSpPr>
          <p:cNvPr id="370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70691" name="Content Placeholder 5"/>
          <p:cNvGraphicFramePr>
            <a:graphicFrameLocks noGrp="1" noChangeAspect="1"/>
          </p:cNvGraphicFramePr>
          <p:nvPr>
            <p:ph sz="quarter" idx="1"/>
          </p:nvPr>
        </p:nvGraphicFramePr>
        <p:xfrm>
          <a:off x="0" y="1905000"/>
          <a:ext cx="8636000" cy="2514600"/>
        </p:xfrm>
        <a:graphic>
          <a:graphicData uri="http://schemas.openxmlformats.org/presentationml/2006/ole">
            <mc:AlternateContent xmlns:mc="http://schemas.openxmlformats.org/markup-compatibility/2006">
              <mc:Choice xmlns:v="urn:schemas-microsoft-com:vml" Requires="v">
                <p:oleObj spid="_x0000_s370696" name="Document" r:id="rId4" imgW="5625893" imgH="1638240" progId="Word.Document.12">
                  <p:embed/>
                </p:oleObj>
              </mc:Choice>
              <mc:Fallback>
                <p:oleObj name="Document" r:id="rId4" imgW="5625893" imgH="1638240" progId="Word.Document.12">
                  <p:embed/>
                  <p:pic>
                    <p:nvPicPr>
                      <p:cNvPr id="0" name="Content Placeholder 5"/>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905000"/>
                        <a:ext cx="86360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3. Operating Risk</a:t>
            </a:r>
          </a:p>
        </p:txBody>
      </p:sp>
      <p:sp>
        <p:nvSpPr>
          <p:cNvPr id="389122" name="Content Placeholder 2"/>
          <p:cNvSpPr>
            <a:spLocks noGrp="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smtClean="0"/>
              <a:t>Firms that face more risk or uncertainty in their operations (and more variable operating income as a consequence) will have lower optimal debt ratios than firms that have more predictable operations.</a:t>
            </a:r>
          </a:p>
          <a:p>
            <a:pPr eaLnBrk="1" hangingPunct="1">
              <a:buFont typeface="Wingdings" charset="0"/>
              <a:buChar char=""/>
              <a:defRPr/>
            </a:pPr>
            <a:r>
              <a:rPr lang="en-US" dirty="0" smtClean="0"/>
              <a:t>Operating risk enters the cost of capital approach in two places:</a:t>
            </a:r>
          </a:p>
          <a:p>
            <a:pPr lvl="1" eaLnBrk="1" hangingPunct="1">
              <a:buFont typeface="Wingdings 2" charset="0"/>
              <a:buChar char=""/>
              <a:defRPr/>
            </a:pPr>
            <a:r>
              <a:rPr lang="en-US" dirty="0" smtClean="0"/>
              <a:t>Unlevered beta: Firms that face more operating risk will tend to have higher unlevered betas. As they borrow, debt will magnify this already large risk and push up costs of equity much more steeply.</a:t>
            </a:r>
          </a:p>
          <a:p>
            <a:pPr lvl="1" eaLnBrk="1" hangingPunct="1">
              <a:buFont typeface="Wingdings 2" charset="0"/>
              <a:buChar char=""/>
              <a:defRPr/>
            </a:pPr>
            <a:r>
              <a:rPr lang="en-US" dirty="0" smtClean="0"/>
              <a:t>Bond ratings: For any given level of operating income, firms that face more risk in operations will have lower ratings. The ratings are based upon normalized income.</a:t>
            </a:r>
            <a:endParaRPr lang="en-US" dirty="0"/>
          </a:p>
        </p:txBody>
      </p:sp>
      <p:sp>
        <p:nvSpPr>
          <p:cNvPr id="3727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4. The only macro determinant:</a:t>
            </a:r>
            <a:br>
              <a:rPr lang="en-US" altLang="en-US">
                <a:ea typeface="ＭＳ Ｐゴシック" charset="-128"/>
              </a:rPr>
            </a:br>
            <a:r>
              <a:rPr lang="en-US" altLang="en-US">
                <a:ea typeface="ＭＳ Ｐゴシック" charset="-128"/>
              </a:rPr>
              <a:t>Equity vs Debt Risk Premiums</a:t>
            </a:r>
          </a:p>
        </p:txBody>
      </p:sp>
      <p:sp>
        <p:nvSpPr>
          <p:cNvPr id="3747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7" name="Content Placeholder 6"/>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3"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Application Test: Your firm</a:t>
            </a:r>
            <a:r>
              <a:rPr lang="ja-JP" altLang="en-US">
                <a:ea typeface="ＭＳ Ｐゴシック" charset="-128"/>
              </a:rPr>
              <a:t>’</a:t>
            </a:r>
            <a:r>
              <a:rPr lang="en-US" altLang="ja-JP">
                <a:ea typeface="ＭＳ Ｐゴシック" charset="-128"/>
              </a:rPr>
              <a:t>s optimal financing mix</a:t>
            </a:r>
            <a:endParaRPr lang="en-US" altLang="en-US">
              <a:ea typeface="ＭＳ Ｐゴシック" charset="-128"/>
            </a:endParaRPr>
          </a:p>
        </p:txBody>
      </p:sp>
      <p:sp>
        <p:nvSpPr>
          <p:cNvPr id="37683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Using the optimal capital structure spreadsheet provided:</a:t>
            </a:r>
          </a:p>
          <a:p>
            <a:pPr lvl="1" eaLnBrk="1" hangingPunct="1"/>
            <a:r>
              <a:rPr lang="en-US" altLang="en-US">
                <a:ea typeface="ＭＳ Ｐゴシック" charset="-128"/>
              </a:rPr>
              <a:t>Estimate the optimal debt ratio for your firm</a:t>
            </a:r>
          </a:p>
          <a:p>
            <a:pPr lvl="1" eaLnBrk="1" hangingPunct="1"/>
            <a:r>
              <a:rPr lang="en-US" altLang="en-US">
                <a:ea typeface="ＭＳ Ｐゴシック" charset="-128"/>
              </a:rPr>
              <a:t>Estimate the new cost of capital at the optimal</a:t>
            </a:r>
          </a:p>
          <a:p>
            <a:pPr lvl="1" eaLnBrk="1" hangingPunct="1"/>
            <a:r>
              <a:rPr lang="en-US" altLang="en-US">
                <a:ea typeface="ＭＳ Ｐゴシック" charset="-128"/>
              </a:rPr>
              <a:t>Estimate the effect of the change in the cost of capital on firm value</a:t>
            </a:r>
          </a:p>
          <a:p>
            <a:pPr lvl="1" eaLnBrk="1" hangingPunct="1"/>
            <a:r>
              <a:rPr lang="en-US" altLang="en-US">
                <a:ea typeface="ＭＳ Ｐゴシック" charset="-128"/>
              </a:rPr>
              <a:t>Estimate the effect on the stock price</a:t>
            </a:r>
          </a:p>
          <a:p>
            <a:pPr eaLnBrk="1" hangingPunct="1"/>
            <a:r>
              <a:rPr lang="en-US" altLang="en-US">
                <a:ea typeface="ＭＳ Ｐゴシック" charset="-128"/>
              </a:rPr>
              <a:t>In terms of the mechanics, what would you need to do to get to the optimal immediately?</a:t>
            </a:r>
          </a:p>
        </p:txBody>
      </p:sp>
      <p:sp>
        <p:nvSpPr>
          <p:cNvPr id="4" name="TextBox 3">
            <a:hlinkClick r:id="rId3" invalidUrl="file://localhost\All My Stuff\Home Page 2002\pc\capstru.xls" action="ppaction://hlinkfile"/>
          </p:cNvPr>
          <p:cNvSpPr txBox="1"/>
          <p:nvPr/>
        </p:nvSpPr>
        <p:spPr>
          <a:xfrm>
            <a:off x="7086600" y="5105400"/>
            <a:ext cx="1830388"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Bloomberg FA page</a:t>
            </a:r>
          </a:p>
          <a:p>
            <a:pPr>
              <a:defRPr/>
            </a:pPr>
            <a:r>
              <a:rPr lang="en-US" sz="1600" dirty="0" err="1"/>
              <a:t>Capstru.xls</a:t>
            </a:r>
            <a:endParaRPr lang="en-US" sz="1600" dirty="0"/>
          </a:p>
        </p:txBody>
      </p:sp>
      <p:sp>
        <p:nvSpPr>
          <p:cNvPr id="37683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Another Approach to the Optimal:</a:t>
            </a:r>
            <a:br>
              <a:rPr lang="en-US" altLang="en-US">
                <a:ea typeface="ＭＳ Ｐゴシック" charset="-128"/>
              </a:rPr>
            </a:br>
            <a:r>
              <a:rPr lang="en-US" altLang="en-US">
                <a:ea typeface="ＭＳ Ｐゴシック" charset="-128"/>
              </a:rPr>
              <a:t>Relative Analysis</a:t>
            </a:r>
          </a:p>
        </p:txBody>
      </p:sp>
      <p:sp>
        <p:nvSpPr>
          <p:cNvPr id="395266"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The </a:t>
            </a:r>
            <a:r>
              <a:rPr lang="ja-JP" altLang="en-US">
                <a:ea typeface="ＭＳ Ｐゴシック" charset="-128"/>
              </a:rPr>
              <a:t>“</a:t>
            </a:r>
            <a:r>
              <a:rPr lang="en-US" altLang="ja-JP">
                <a:ea typeface="ＭＳ Ｐゴシック" charset="-128"/>
              </a:rPr>
              <a:t>safest</a:t>
            </a:r>
            <a:r>
              <a:rPr lang="ja-JP" altLang="en-US">
                <a:ea typeface="ＭＳ Ｐゴシック" charset="-128"/>
              </a:rPr>
              <a:t>”</a:t>
            </a:r>
            <a:r>
              <a:rPr lang="en-US" altLang="ja-JP">
                <a:ea typeface="ＭＳ Ｐゴシック" charset="-128"/>
              </a:rPr>
              <a:t> place for any firm to be is close to the industry average</a:t>
            </a:r>
          </a:p>
          <a:p>
            <a:pPr eaLnBrk="1" hangingPunct="1">
              <a:lnSpc>
                <a:spcPct val="90000"/>
              </a:lnSpc>
            </a:pPr>
            <a:r>
              <a:rPr lang="en-US" altLang="en-US">
                <a:ea typeface="ＭＳ Ｐゴシック" charset="-128"/>
              </a:rPr>
              <a:t>Subjective adjustments can be  made to these averages to arrive at the right debt ratio.</a:t>
            </a:r>
          </a:p>
          <a:p>
            <a:pPr lvl="1" eaLnBrk="1" hangingPunct="1">
              <a:lnSpc>
                <a:spcPct val="90000"/>
              </a:lnSpc>
            </a:pPr>
            <a:r>
              <a:rPr lang="en-US" altLang="en-US">
                <a:ea typeface="ＭＳ Ｐゴシック" charset="-128"/>
              </a:rPr>
              <a:t>Higher tax rates -&gt; Higher debt ratios (Tax benefits)</a:t>
            </a:r>
          </a:p>
          <a:p>
            <a:pPr lvl="1" eaLnBrk="1" hangingPunct="1">
              <a:lnSpc>
                <a:spcPct val="90000"/>
              </a:lnSpc>
            </a:pPr>
            <a:r>
              <a:rPr lang="en-US" altLang="en-US">
                <a:ea typeface="ＭＳ Ｐゴシック" charset="-128"/>
              </a:rPr>
              <a:t>Lower insider ownership -&gt; Higher debt ratios (Greater discipline)</a:t>
            </a:r>
          </a:p>
          <a:p>
            <a:pPr lvl="1" eaLnBrk="1" hangingPunct="1">
              <a:lnSpc>
                <a:spcPct val="90000"/>
              </a:lnSpc>
            </a:pPr>
            <a:r>
              <a:rPr lang="en-US" altLang="en-US">
                <a:ea typeface="ＭＳ Ｐゴシック" charset="-128"/>
              </a:rPr>
              <a:t>More stable income -&gt; Higher debt ratios (Lower bankruptcy costs)</a:t>
            </a:r>
          </a:p>
          <a:p>
            <a:pPr lvl="1" eaLnBrk="1" hangingPunct="1">
              <a:lnSpc>
                <a:spcPct val="90000"/>
              </a:lnSpc>
            </a:pPr>
            <a:r>
              <a:rPr lang="en-US" altLang="en-US">
                <a:ea typeface="ＭＳ Ｐゴシック" charset="-128"/>
              </a:rPr>
              <a:t>More intangible assets -&gt; Lower debt ratios (More agency problems)</a:t>
            </a:r>
          </a:p>
        </p:txBody>
      </p:sp>
      <p:sp>
        <p:nvSpPr>
          <p:cNvPr id="3788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Comparing to industry averages</a:t>
            </a:r>
          </a:p>
        </p:txBody>
      </p:sp>
      <p:sp>
        <p:nvSpPr>
          <p:cNvPr id="3809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80931" name="Content Placeholder 6"/>
          <p:cNvGraphicFramePr>
            <a:graphicFrameLocks noGrp="1" noChangeAspect="1"/>
          </p:cNvGraphicFramePr>
          <p:nvPr>
            <p:ph sz="quarter" idx="1"/>
          </p:nvPr>
        </p:nvGraphicFramePr>
        <p:xfrm>
          <a:off x="457200" y="1676400"/>
          <a:ext cx="8253413" cy="3886200"/>
        </p:xfrm>
        <a:graphic>
          <a:graphicData uri="http://schemas.openxmlformats.org/presentationml/2006/ole">
            <mc:AlternateContent xmlns:mc="http://schemas.openxmlformats.org/markup-compatibility/2006">
              <mc:Choice xmlns:v="urn:schemas-microsoft-com:vml" Requires="v">
                <p:oleObj spid="_x0000_s380936" name="Document" r:id="rId4" imgW="6311668" imgH="2971691" progId="Word.Document.12">
                  <p:embed/>
                </p:oleObj>
              </mc:Choice>
              <mc:Fallback>
                <p:oleObj name="Document" r:id="rId4" imgW="6311668" imgH="2971691"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1676400"/>
                        <a:ext cx="8253413"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Now that we have an optimal.. And an actual.. What next?</a:t>
            </a:r>
          </a:p>
        </p:txBody>
      </p:sp>
      <p:sp>
        <p:nvSpPr>
          <p:cNvPr id="399362" name="Content Placeholder 2"/>
          <p:cNvSpPr>
            <a:spLocks noGrp="1"/>
          </p:cNvSpPr>
          <p:nvPr>
            <p:ph sz="quarter" idx="1"/>
          </p:nvPr>
        </p:nvSpPr>
        <p:spPr>
          <a:xfrm>
            <a:off x="612775" y="1600200"/>
            <a:ext cx="8153400" cy="4495800"/>
          </a:xfrm>
        </p:spPr>
        <p:txBody>
          <a:bodyPr>
            <a:normAutofit lnSpcReduction="10000"/>
          </a:bodyPr>
          <a:lstStyle/>
          <a:p>
            <a:pPr eaLnBrk="1" hangingPunct="1">
              <a:buFont typeface="Wingdings" charset="0"/>
              <a:buChar char=""/>
              <a:defRPr/>
            </a:pPr>
            <a:r>
              <a:rPr lang="en-US" dirty="0" smtClean="0"/>
              <a:t>At the end of the analysis of financing mix (using whatever tool or tools you choose to use), you can come to one of three conclusions:</a:t>
            </a:r>
          </a:p>
          <a:p>
            <a:pPr lvl="1" eaLnBrk="1" hangingPunct="1">
              <a:buFont typeface="Wingdings 2" charset="0"/>
              <a:buChar char=""/>
              <a:defRPr/>
            </a:pPr>
            <a:r>
              <a:rPr lang="en-US" dirty="0" smtClean="0"/>
              <a:t>The firm has the right financing mix</a:t>
            </a:r>
          </a:p>
          <a:p>
            <a:pPr lvl="1" eaLnBrk="1" hangingPunct="1">
              <a:buFont typeface="Wingdings 2" charset="0"/>
              <a:buChar char=""/>
              <a:defRPr/>
            </a:pPr>
            <a:r>
              <a:rPr lang="en-US" dirty="0" smtClean="0"/>
              <a:t>It has too little debt (it is under levered)</a:t>
            </a:r>
          </a:p>
          <a:p>
            <a:pPr lvl="1" eaLnBrk="1" hangingPunct="1">
              <a:buFont typeface="Wingdings 2" charset="0"/>
              <a:buChar char=""/>
              <a:defRPr/>
            </a:pPr>
            <a:r>
              <a:rPr lang="en-US" dirty="0" smtClean="0"/>
              <a:t>It has too much debt (it is over levered)</a:t>
            </a:r>
          </a:p>
          <a:p>
            <a:pPr eaLnBrk="1" hangingPunct="1">
              <a:buFont typeface="Wingdings" charset="0"/>
              <a:buChar char=""/>
              <a:defRPr/>
            </a:pPr>
            <a:r>
              <a:rPr lang="en-US" dirty="0" smtClean="0"/>
              <a:t>The next step in the process is</a:t>
            </a:r>
          </a:p>
          <a:p>
            <a:pPr lvl="1" eaLnBrk="1" hangingPunct="1">
              <a:buFont typeface="Wingdings 2" charset="0"/>
              <a:buChar char=""/>
              <a:defRPr/>
            </a:pPr>
            <a:r>
              <a:rPr lang="en-US" dirty="0" smtClean="0"/>
              <a:t>Deciding how much quickly or gradually the firm should move to its optimal</a:t>
            </a:r>
          </a:p>
          <a:p>
            <a:pPr lvl="1" eaLnBrk="1" hangingPunct="1">
              <a:buFont typeface="Wingdings 2" charset="0"/>
              <a:buChar char=""/>
              <a:defRPr/>
            </a:pPr>
            <a:r>
              <a:rPr lang="en-US" dirty="0" smtClean="0"/>
              <a:t>Assuming that it does, the right kind of financing to use in making this adjustment</a:t>
            </a:r>
          </a:p>
          <a:p>
            <a:pPr eaLnBrk="1" hangingPunct="1">
              <a:buFont typeface="Wingdings" charset="0"/>
              <a:buChar char=""/>
              <a:defRPr/>
            </a:pPr>
            <a:endParaRPr lang="en-US" dirty="0"/>
          </a:p>
        </p:txBody>
      </p:sp>
      <p:sp>
        <p:nvSpPr>
          <p:cNvPr id="3829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Framework for Getting to the Optimal</a:t>
            </a:r>
          </a:p>
        </p:txBody>
      </p:sp>
      <p:sp>
        <p:nvSpPr>
          <p:cNvPr id="385026" name="Rectangle 3"/>
          <p:cNvSpPr>
            <a:spLocks noChangeArrowheads="1"/>
          </p:cNvSpPr>
          <p:nvPr/>
        </p:nvSpPr>
        <p:spPr bwMode="auto">
          <a:xfrm>
            <a:off x="4806950" y="3678238"/>
            <a:ext cx="1549400"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27" name="Rectangle 4"/>
          <p:cNvSpPr>
            <a:spLocks noChangeArrowheads="1"/>
          </p:cNvSpPr>
          <p:nvPr/>
        </p:nvSpPr>
        <p:spPr bwMode="auto">
          <a:xfrm>
            <a:off x="2760663" y="3270250"/>
            <a:ext cx="290512"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28" name="Rectangle 5"/>
          <p:cNvSpPr>
            <a:spLocks noChangeArrowheads="1"/>
          </p:cNvSpPr>
          <p:nvPr/>
        </p:nvSpPr>
        <p:spPr bwMode="auto">
          <a:xfrm>
            <a:off x="217488" y="3270250"/>
            <a:ext cx="3937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29" name="Rectangle 6"/>
          <p:cNvSpPr>
            <a:spLocks noChangeArrowheads="1"/>
          </p:cNvSpPr>
          <p:nvPr/>
        </p:nvSpPr>
        <p:spPr bwMode="auto">
          <a:xfrm>
            <a:off x="420688" y="2787650"/>
            <a:ext cx="2620962" cy="2540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0" name="Rectangle 7"/>
          <p:cNvSpPr>
            <a:spLocks noChangeArrowheads="1"/>
          </p:cNvSpPr>
          <p:nvPr/>
        </p:nvSpPr>
        <p:spPr bwMode="auto">
          <a:xfrm>
            <a:off x="115888" y="3678238"/>
            <a:ext cx="2011362"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1" name="Rectangle 8"/>
          <p:cNvSpPr>
            <a:spLocks noChangeArrowheads="1"/>
          </p:cNvSpPr>
          <p:nvPr/>
        </p:nvSpPr>
        <p:spPr bwMode="auto">
          <a:xfrm>
            <a:off x="2251075" y="3678238"/>
            <a:ext cx="1857375"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2" name="Rectangle 9"/>
          <p:cNvSpPr>
            <a:spLocks noChangeArrowheads="1"/>
          </p:cNvSpPr>
          <p:nvPr/>
        </p:nvSpPr>
        <p:spPr bwMode="auto">
          <a:xfrm>
            <a:off x="463550" y="4770438"/>
            <a:ext cx="1952625" cy="938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3" name="Rectangle 10"/>
          <p:cNvSpPr>
            <a:spLocks noChangeArrowheads="1"/>
          </p:cNvSpPr>
          <p:nvPr/>
        </p:nvSpPr>
        <p:spPr bwMode="auto">
          <a:xfrm>
            <a:off x="2455863" y="4795838"/>
            <a:ext cx="2338387" cy="1065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4" name="Rectangle 11"/>
          <p:cNvSpPr>
            <a:spLocks noChangeArrowheads="1"/>
          </p:cNvSpPr>
          <p:nvPr/>
        </p:nvSpPr>
        <p:spPr bwMode="auto">
          <a:xfrm>
            <a:off x="7947025" y="6016625"/>
            <a:ext cx="1114425" cy="4540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5" name="Rectangle 12"/>
          <p:cNvSpPr>
            <a:spLocks noChangeArrowheads="1"/>
          </p:cNvSpPr>
          <p:nvPr/>
        </p:nvSpPr>
        <p:spPr bwMode="auto">
          <a:xfrm>
            <a:off x="6421438" y="6016625"/>
            <a:ext cx="1192212" cy="3778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6" name="Rectangle 13"/>
          <p:cNvSpPr>
            <a:spLocks noChangeArrowheads="1"/>
          </p:cNvSpPr>
          <p:nvPr/>
        </p:nvSpPr>
        <p:spPr bwMode="auto">
          <a:xfrm>
            <a:off x="6929438" y="5407025"/>
            <a:ext cx="1919287" cy="3921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7" name="Rectangle 14"/>
          <p:cNvSpPr>
            <a:spLocks noChangeArrowheads="1"/>
          </p:cNvSpPr>
          <p:nvPr/>
        </p:nvSpPr>
        <p:spPr bwMode="auto">
          <a:xfrm>
            <a:off x="7642225" y="4897438"/>
            <a:ext cx="392113"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8" name="Rectangle 15"/>
          <p:cNvSpPr>
            <a:spLocks noChangeArrowheads="1"/>
          </p:cNvSpPr>
          <p:nvPr/>
        </p:nvSpPr>
        <p:spPr bwMode="auto">
          <a:xfrm>
            <a:off x="4997450" y="4795838"/>
            <a:ext cx="1778000" cy="684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9" name="Rectangle 16"/>
          <p:cNvSpPr>
            <a:spLocks noChangeArrowheads="1"/>
          </p:cNvSpPr>
          <p:nvPr/>
        </p:nvSpPr>
        <p:spPr bwMode="auto">
          <a:xfrm>
            <a:off x="6421438" y="3779838"/>
            <a:ext cx="1816100" cy="7985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0" name="Rectangle 17"/>
          <p:cNvSpPr>
            <a:spLocks noChangeArrowheads="1"/>
          </p:cNvSpPr>
          <p:nvPr/>
        </p:nvSpPr>
        <p:spPr bwMode="auto">
          <a:xfrm>
            <a:off x="7031038" y="3270250"/>
            <a:ext cx="2921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1" name="Rectangle 18"/>
          <p:cNvSpPr>
            <a:spLocks noChangeArrowheads="1"/>
          </p:cNvSpPr>
          <p:nvPr/>
        </p:nvSpPr>
        <p:spPr bwMode="auto">
          <a:xfrm>
            <a:off x="5302250" y="3270250"/>
            <a:ext cx="4953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2" name="Rectangle 19"/>
          <p:cNvSpPr>
            <a:spLocks noChangeArrowheads="1"/>
          </p:cNvSpPr>
          <p:nvPr/>
        </p:nvSpPr>
        <p:spPr bwMode="auto">
          <a:xfrm>
            <a:off x="5403850" y="2863850"/>
            <a:ext cx="2133600" cy="1778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3" name="Rectangle 20"/>
          <p:cNvSpPr>
            <a:spLocks noChangeArrowheads="1"/>
          </p:cNvSpPr>
          <p:nvPr/>
        </p:nvSpPr>
        <p:spPr bwMode="auto">
          <a:xfrm>
            <a:off x="5608638" y="2152650"/>
            <a:ext cx="1319212" cy="5080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4" name="Rectangle 21"/>
          <p:cNvSpPr>
            <a:spLocks noChangeArrowheads="1"/>
          </p:cNvSpPr>
          <p:nvPr/>
        </p:nvSpPr>
        <p:spPr bwMode="auto">
          <a:xfrm>
            <a:off x="725488" y="2152650"/>
            <a:ext cx="1249362" cy="5080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5" name="Rectangle 22"/>
          <p:cNvSpPr>
            <a:spLocks noChangeArrowheads="1"/>
          </p:cNvSpPr>
          <p:nvPr/>
        </p:nvSpPr>
        <p:spPr bwMode="auto">
          <a:xfrm>
            <a:off x="1539875" y="1541463"/>
            <a:ext cx="5006975" cy="3571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6" name="Rectangle 23"/>
          <p:cNvSpPr>
            <a:spLocks noChangeArrowheads="1"/>
          </p:cNvSpPr>
          <p:nvPr/>
        </p:nvSpPr>
        <p:spPr bwMode="auto">
          <a:xfrm>
            <a:off x="1560513"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actual debt ratio greater than or lesser than the optimal debt ratio?</a:t>
            </a:r>
          </a:p>
        </p:txBody>
      </p:sp>
      <p:sp>
        <p:nvSpPr>
          <p:cNvPr id="385047" name="Rectangle 24"/>
          <p:cNvSpPr>
            <a:spLocks noChangeArrowheads="1"/>
          </p:cNvSpPr>
          <p:nvPr/>
        </p:nvSpPr>
        <p:spPr bwMode="auto">
          <a:xfrm>
            <a:off x="747713" y="2195513"/>
            <a:ext cx="13033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Actual &gt; Optimal</a:t>
            </a:r>
          </a:p>
        </p:txBody>
      </p:sp>
      <p:sp>
        <p:nvSpPr>
          <p:cNvPr id="385048" name="Rectangle 25"/>
          <p:cNvSpPr>
            <a:spLocks noChangeArrowheads="1"/>
          </p:cNvSpPr>
          <p:nvPr/>
        </p:nvSpPr>
        <p:spPr bwMode="auto">
          <a:xfrm>
            <a:off x="747713" y="2354263"/>
            <a:ext cx="1011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Overlevered</a:t>
            </a:r>
          </a:p>
        </p:txBody>
      </p:sp>
      <p:sp>
        <p:nvSpPr>
          <p:cNvPr id="385049" name="Rectangle 26"/>
          <p:cNvSpPr>
            <a:spLocks noChangeArrowheads="1"/>
          </p:cNvSpPr>
          <p:nvPr/>
        </p:nvSpPr>
        <p:spPr bwMode="auto">
          <a:xfrm>
            <a:off x="56292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Actual &lt; Optimal</a:t>
            </a:r>
          </a:p>
        </p:txBody>
      </p:sp>
      <p:sp>
        <p:nvSpPr>
          <p:cNvPr id="385050" name="Rectangle 27"/>
          <p:cNvSpPr>
            <a:spLocks noChangeArrowheads="1"/>
          </p:cNvSpPr>
          <p:nvPr/>
        </p:nvSpPr>
        <p:spPr bwMode="auto">
          <a:xfrm>
            <a:off x="5629275" y="2354263"/>
            <a:ext cx="1095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Underlevered</a:t>
            </a:r>
          </a:p>
        </p:txBody>
      </p:sp>
      <p:sp>
        <p:nvSpPr>
          <p:cNvPr id="385051" name="Rectangle 28"/>
          <p:cNvSpPr>
            <a:spLocks noChangeArrowheads="1"/>
          </p:cNvSpPr>
          <p:nvPr/>
        </p:nvSpPr>
        <p:spPr bwMode="auto">
          <a:xfrm>
            <a:off x="442913" y="2805113"/>
            <a:ext cx="2586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under bankruptcy threat?</a:t>
            </a:r>
          </a:p>
        </p:txBody>
      </p:sp>
      <p:sp>
        <p:nvSpPr>
          <p:cNvPr id="385052" name="Rectangle 29"/>
          <p:cNvSpPr>
            <a:spLocks noChangeArrowheads="1"/>
          </p:cNvSpPr>
          <p:nvPr/>
        </p:nvSpPr>
        <p:spPr bwMode="auto">
          <a:xfrm>
            <a:off x="5426075"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a takeover target?</a:t>
            </a:r>
          </a:p>
        </p:txBody>
      </p:sp>
      <p:sp>
        <p:nvSpPr>
          <p:cNvPr id="385053" name="Rectangle 30"/>
          <p:cNvSpPr>
            <a:spLocks noChangeArrowheads="1"/>
          </p:cNvSpPr>
          <p:nvPr/>
        </p:nvSpPr>
        <p:spPr bwMode="auto">
          <a:xfrm>
            <a:off x="23812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54" name="Rectangle 31"/>
          <p:cNvSpPr>
            <a:spLocks noChangeArrowheads="1"/>
          </p:cNvSpPr>
          <p:nvPr/>
        </p:nvSpPr>
        <p:spPr bwMode="auto">
          <a:xfrm>
            <a:off x="2781300" y="3213100"/>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55" name="Rectangle 32"/>
          <p:cNvSpPr>
            <a:spLocks noChangeArrowheads="1"/>
          </p:cNvSpPr>
          <p:nvPr/>
        </p:nvSpPr>
        <p:spPr bwMode="auto">
          <a:xfrm>
            <a:off x="136525"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Reduce Debt quickly</a:t>
            </a:r>
          </a:p>
        </p:txBody>
      </p:sp>
      <p:sp>
        <p:nvSpPr>
          <p:cNvPr id="385056" name="Rectangle 33"/>
          <p:cNvSpPr>
            <a:spLocks noChangeArrowheads="1"/>
          </p:cNvSpPr>
          <p:nvPr/>
        </p:nvSpPr>
        <p:spPr bwMode="auto">
          <a:xfrm>
            <a:off x="136525"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Equity for Debt swap</a:t>
            </a:r>
          </a:p>
        </p:txBody>
      </p:sp>
      <p:sp>
        <p:nvSpPr>
          <p:cNvPr id="385057" name="Rectangle 34"/>
          <p:cNvSpPr>
            <a:spLocks noChangeArrowheads="1"/>
          </p:cNvSpPr>
          <p:nvPr/>
        </p:nvSpPr>
        <p:spPr bwMode="auto">
          <a:xfrm>
            <a:off x="136525" y="3935413"/>
            <a:ext cx="17986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Sell Assets; use cash</a:t>
            </a:r>
          </a:p>
        </p:txBody>
      </p:sp>
      <p:sp>
        <p:nvSpPr>
          <p:cNvPr id="385058" name="Rectangle 35"/>
          <p:cNvSpPr>
            <a:spLocks noChangeArrowheads="1"/>
          </p:cNvSpPr>
          <p:nvPr/>
        </p:nvSpPr>
        <p:spPr bwMode="auto">
          <a:xfrm>
            <a:off x="136525"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to pay off debt</a:t>
            </a:r>
          </a:p>
        </p:txBody>
      </p:sp>
      <p:sp>
        <p:nvSpPr>
          <p:cNvPr id="385059" name="Rectangle 36"/>
          <p:cNvSpPr>
            <a:spLocks noChangeArrowheads="1"/>
          </p:cNvSpPr>
          <p:nvPr/>
        </p:nvSpPr>
        <p:spPr bwMode="auto">
          <a:xfrm>
            <a:off x="136525" y="4252913"/>
            <a:ext cx="2027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Renegotiate with lenders</a:t>
            </a:r>
          </a:p>
        </p:txBody>
      </p:sp>
      <p:sp>
        <p:nvSpPr>
          <p:cNvPr id="385060" name="Rectangle 37"/>
          <p:cNvSpPr>
            <a:spLocks noChangeArrowheads="1"/>
          </p:cNvSpPr>
          <p:nvPr/>
        </p:nvSpPr>
        <p:spPr bwMode="auto">
          <a:xfrm>
            <a:off x="2273300" y="3721100"/>
            <a:ext cx="188436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385061" name="Rectangle 38"/>
          <p:cNvSpPr>
            <a:spLocks noChangeArrowheads="1"/>
          </p:cNvSpPr>
          <p:nvPr/>
        </p:nvSpPr>
        <p:spPr bwMode="auto">
          <a:xfrm>
            <a:off x="2273300"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385062" name="Rectangle 39"/>
          <p:cNvSpPr>
            <a:spLocks noChangeArrowheads="1"/>
          </p:cNvSpPr>
          <p:nvPr/>
        </p:nvSpPr>
        <p:spPr bwMode="auto">
          <a:xfrm>
            <a:off x="2273300" y="4037013"/>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385063" name="Rectangle 40"/>
          <p:cNvSpPr>
            <a:spLocks noChangeArrowheads="1"/>
          </p:cNvSpPr>
          <p:nvPr/>
        </p:nvSpPr>
        <p:spPr bwMode="auto">
          <a:xfrm>
            <a:off x="2273300"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385064" name="Rectangle 41"/>
          <p:cNvSpPr>
            <a:spLocks noChangeArrowheads="1"/>
          </p:cNvSpPr>
          <p:nvPr/>
        </p:nvSpPr>
        <p:spPr bwMode="auto">
          <a:xfrm>
            <a:off x="950913" y="4738688"/>
            <a:ext cx="44291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65" name="Rectangle 42"/>
          <p:cNvSpPr>
            <a:spLocks noChangeArrowheads="1"/>
          </p:cNvSpPr>
          <p:nvPr/>
        </p:nvSpPr>
        <p:spPr bwMode="auto">
          <a:xfrm>
            <a:off x="544513"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Take good projects with</a:t>
            </a:r>
          </a:p>
        </p:txBody>
      </p:sp>
      <p:sp>
        <p:nvSpPr>
          <p:cNvPr id="385066" name="Rectangle 43"/>
          <p:cNvSpPr>
            <a:spLocks noChangeArrowheads="1"/>
          </p:cNvSpPr>
          <p:nvPr/>
        </p:nvSpPr>
        <p:spPr bwMode="auto">
          <a:xfrm>
            <a:off x="544513"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new equity or with retained</a:t>
            </a:r>
          </a:p>
        </p:txBody>
      </p:sp>
      <p:sp>
        <p:nvSpPr>
          <p:cNvPr id="385067" name="Rectangle 44"/>
          <p:cNvSpPr>
            <a:spLocks noChangeArrowheads="1"/>
          </p:cNvSpPr>
          <p:nvPr/>
        </p:nvSpPr>
        <p:spPr bwMode="auto">
          <a:xfrm>
            <a:off x="544513" y="5257800"/>
            <a:ext cx="8080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385068" name="Rectangle 45"/>
          <p:cNvSpPr>
            <a:spLocks noChangeArrowheads="1"/>
          </p:cNvSpPr>
          <p:nvPr/>
        </p:nvSpPr>
        <p:spPr bwMode="auto">
          <a:xfrm>
            <a:off x="3086100" y="4738688"/>
            <a:ext cx="376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69" name="Rectangle 46"/>
          <p:cNvSpPr>
            <a:spLocks noChangeArrowheads="1"/>
          </p:cNvSpPr>
          <p:nvPr/>
        </p:nvSpPr>
        <p:spPr bwMode="auto">
          <a:xfrm>
            <a:off x="2476500"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Pay off debt with retained</a:t>
            </a:r>
          </a:p>
        </p:txBody>
      </p:sp>
      <p:sp>
        <p:nvSpPr>
          <p:cNvPr id="385070" name="Rectangle 47"/>
          <p:cNvSpPr>
            <a:spLocks noChangeArrowheads="1"/>
          </p:cNvSpPr>
          <p:nvPr/>
        </p:nvSpPr>
        <p:spPr bwMode="auto">
          <a:xfrm>
            <a:off x="2476500" y="5100638"/>
            <a:ext cx="808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385071" name="Rectangle 48"/>
          <p:cNvSpPr>
            <a:spLocks noChangeArrowheads="1"/>
          </p:cNvSpPr>
          <p:nvPr/>
        </p:nvSpPr>
        <p:spPr bwMode="auto">
          <a:xfrm>
            <a:off x="2476500" y="5257800"/>
            <a:ext cx="24336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Reduce or eliminate dividends.</a:t>
            </a:r>
          </a:p>
        </p:txBody>
      </p:sp>
      <p:sp>
        <p:nvSpPr>
          <p:cNvPr id="385072" name="Rectangle 49"/>
          <p:cNvSpPr>
            <a:spLocks noChangeArrowheads="1"/>
          </p:cNvSpPr>
          <p:nvPr/>
        </p:nvSpPr>
        <p:spPr bwMode="auto">
          <a:xfrm>
            <a:off x="2476500"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Issue new equity and pay off </a:t>
            </a:r>
          </a:p>
        </p:txBody>
      </p:sp>
      <p:sp>
        <p:nvSpPr>
          <p:cNvPr id="385073" name="Rectangle 50"/>
          <p:cNvSpPr>
            <a:spLocks noChangeArrowheads="1"/>
          </p:cNvSpPr>
          <p:nvPr/>
        </p:nvSpPr>
        <p:spPr bwMode="auto">
          <a:xfrm>
            <a:off x="2476500"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debt.</a:t>
            </a:r>
          </a:p>
        </p:txBody>
      </p:sp>
      <p:sp>
        <p:nvSpPr>
          <p:cNvPr id="385074" name="Rectangle 51"/>
          <p:cNvSpPr>
            <a:spLocks noChangeArrowheads="1"/>
          </p:cNvSpPr>
          <p:nvPr/>
        </p:nvSpPr>
        <p:spPr bwMode="auto">
          <a:xfrm>
            <a:off x="532447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75" name="Rectangle 52"/>
          <p:cNvSpPr>
            <a:spLocks noChangeArrowheads="1"/>
          </p:cNvSpPr>
          <p:nvPr/>
        </p:nvSpPr>
        <p:spPr bwMode="auto">
          <a:xfrm>
            <a:off x="6996113" y="324643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76" name="Rectangle 53"/>
          <p:cNvSpPr>
            <a:spLocks noChangeArrowheads="1"/>
          </p:cNvSpPr>
          <p:nvPr/>
        </p:nvSpPr>
        <p:spPr bwMode="auto">
          <a:xfrm>
            <a:off x="6488113" y="3754438"/>
            <a:ext cx="188436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385077" name="Rectangle 54"/>
          <p:cNvSpPr>
            <a:spLocks noChangeArrowheads="1"/>
          </p:cNvSpPr>
          <p:nvPr/>
        </p:nvSpPr>
        <p:spPr bwMode="auto">
          <a:xfrm>
            <a:off x="6488113"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385078" name="Rectangle 55"/>
          <p:cNvSpPr>
            <a:spLocks noChangeArrowheads="1"/>
          </p:cNvSpPr>
          <p:nvPr/>
        </p:nvSpPr>
        <p:spPr bwMode="auto">
          <a:xfrm>
            <a:off x="6488113" y="4071938"/>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385079" name="Rectangle 56"/>
          <p:cNvSpPr>
            <a:spLocks noChangeArrowheads="1"/>
          </p:cNvSpPr>
          <p:nvPr/>
        </p:nvSpPr>
        <p:spPr bwMode="auto">
          <a:xfrm>
            <a:off x="6488113"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385080" name="Rectangle 57"/>
          <p:cNvSpPr>
            <a:spLocks noChangeArrowheads="1"/>
          </p:cNvSpPr>
          <p:nvPr/>
        </p:nvSpPr>
        <p:spPr bwMode="auto">
          <a:xfrm>
            <a:off x="5470525" y="48514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81" name="Rectangle 58"/>
          <p:cNvSpPr>
            <a:spLocks noChangeArrowheads="1"/>
          </p:cNvSpPr>
          <p:nvPr/>
        </p:nvSpPr>
        <p:spPr bwMode="auto">
          <a:xfrm>
            <a:off x="5064125" y="5054600"/>
            <a:ext cx="179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Take good projects with</a:t>
            </a:r>
          </a:p>
        </p:txBody>
      </p:sp>
      <p:sp>
        <p:nvSpPr>
          <p:cNvPr id="385082" name="Rectangle 59"/>
          <p:cNvSpPr>
            <a:spLocks noChangeArrowheads="1"/>
          </p:cNvSpPr>
          <p:nvPr/>
        </p:nvSpPr>
        <p:spPr bwMode="auto">
          <a:xfrm>
            <a:off x="5064125" y="521335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debt.</a:t>
            </a:r>
          </a:p>
        </p:txBody>
      </p:sp>
      <p:sp>
        <p:nvSpPr>
          <p:cNvPr id="385083" name="Rectangle 60"/>
          <p:cNvSpPr>
            <a:spLocks noChangeArrowheads="1"/>
          </p:cNvSpPr>
          <p:nvPr/>
        </p:nvSpPr>
        <p:spPr bwMode="auto">
          <a:xfrm>
            <a:off x="7707313" y="48514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84" name="Rectangle 61"/>
          <p:cNvSpPr>
            <a:spLocks noChangeArrowheads="1"/>
          </p:cNvSpPr>
          <p:nvPr/>
        </p:nvSpPr>
        <p:spPr bwMode="auto">
          <a:xfrm>
            <a:off x="7053263" y="5348288"/>
            <a:ext cx="18827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 your stockholders like</a:t>
            </a:r>
          </a:p>
        </p:txBody>
      </p:sp>
      <p:sp>
        <p:nvSpPr>
          <p:cNvPr id="385085" name="Rectangle 62"/>
          <p:cNvSpPr>
            <a:spLocks noChangeArrowheads="1"/>
          </p:cNvSpPr>
          <p:nvPr/>
        </p:nvSpPr>
        <p:spPr bwMode="auto">
          <a:xfrm>
            <a:off x="7053263" y="5507038"/>
            <a:ext cx="909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dividends?</a:t>
            </a:r>
          </a:p>
        </p:txBody>
      </p:sp>
      <p:sp>
        <p:nvSpPr>
          <p:cNvPr id="385086" name="Rectangle 63"/>
          <p:cNvSpPr>
            <a:spLocks noChangeArrowheads="1"/>
          </p:cNvSpPr>
          <p:nvPr/>
        </p:nvSpPr>
        <p:spPr bwMode="auto">
          <a:xfrm>
            <a:off x="6442075" y="5959475"/>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87" name="Rectangle 64"/>
          <p:cNvSpPr>
            <a:spLocks noChangeArrowheads="1"/>
          </p:cNvSpPr>
          <p:nvPr/>
        </p:nvSpPr>
        <p:spPr bwMode="auto">
          <a:xfrm>
            <a:off x="6442075" y="6116638"/>
            <a:ext cx="1155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Pay Dividends</a:t>
            </a:r>
          </a:p>
        </p:txBody>
      </p:sp>
      <p:sp>
        <p:nvSpPr>
          <p:cNvPr id="385088" name="Rectangle 65"/>
          <p:cNvSpPr>
            <a:spLocks noChangeArrowheads="1"/>
          </p:cNvSpPr>
          <p:nvPr/>
        </p:nvSpPr>
        <p:spPr bwMode="auto">
          <a:xfrm>
            <a:off x="7967663" y="6061075"/>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89" name="Rectangle 66"/>
          <p:cNvSpPr>
            <a:spLocks noChangeArrowheads="1"/>
          </p:cNvSpPr>
          <p:nvPr/>
        </p:nvSpPr>
        <p:spPr bwMode="auto">
          <a:xfrm>
            <a:off x="7967663"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back stock</a:t>
            </a:r>
          </a:p>
        </p:txBody>
      </p:sp>
      <p:sp>
        <p:nvSpPr>
          <p:cNvPr id="385090" name="Freeform 67"/>
          <p:cNvSpPr>
            <a:spLocks/>
          </p:cNvSpPr>
          <p:nvPr/>
        </p:nvSpPr>
        <p:spPr bwMode="auto">
          <a:xfrm>
            <a:off x="1228725" y="1941513"/>
            <a:ext cx="4984750" cy="206375"/>
          </a:xfrm>
          <a:custGeom>
            <a:avLst/>
            <a:gdLst>
              <a:gd name="T0" fmla="*/ 2147483647 w 3140"/>
              <a:gd name="T1" fmla="*/ 0 h 130"/>
              <a:gd name="T2" fmla="*/ 0 w 3140"/>
              <a:gd name="T3" fmla="*/ 0 h 130"/>
              <a:gd name="T4" fmla="*/ 0 w 3140"/>
              <a:gd name="T5" fmla="*/ 2147483647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091" name="Line 68"/>
          <p:cNvSpPr>
            <a:spLocks noChangeShapeType="1"/>
          </p:cNvSpPr>
          <p:nvPr/>
        </p:nvSpPr>
        <p:spPr bwMode="auto">
          <a:xfrm>
            <a:off x="6218238"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2" name="Line 69"/>
          <p:cNvSpPr>
            <a:spLocks noChangeShapeType="1"/>
          </p:cNvSpPr>
          <p:nvPr/>
        </p:nvSpPr>
        <p:spPr bwMode="auto">
          <a:xfrm>
            <a:off x="3573463"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3" name="Line 70"/>
          <p:cNvSpPr>
            <a:spLocks noChangeShapeType="1"/>
          </p:cNvSpPr>
          <p:nvPr/>
        </p:nvSpPr>
        <p:spPr bwMode="auto">
          <a:xfrm>
            <a:off x="62182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4" name="Freeform 71"/>
          <p:cNvSpPr>
            <a:spLocks/>
          </p:cNvSpPr>
          <p:nvPr/>
        </p:nvSpPr>
        <p:spPr bwMode="auto">
          <a:xfrm>
            <a:off x="5499100" y="3162300"/>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095" name="Line 72"/>
          <p:cNvSpPr>
            <a:spLocks noChangeShapeType="1"/>
          </p:cNvSpPr>
          <p:nvPr/>
        </p:nvSpPr>
        <p:spPr bwMode="auto">
          <a:xfrm>
            <a:off x="7132638"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6" name="Line 73"/>
          <p:cNvSpPr>
            <a:spLocks noChangeShapeType="1"/>
          </p:cNvSpPr>
          <p:nvPr/>
        </p:nvSpPr>
        <p:spPr bwMode="auto">
          <a:xfrm>
            <a:off x="62182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7" name="Line 74"/>
          <p:cNvSpPr>
            <a:spLocks noChangeShapeType="1"/>
          </p:cNvSpPr>
          <p:nvPr/>
        </p:nvSpPr>
        <p:spPr bwMode="auto">
          <a:xfrm>
            <a:off x="7132638"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8" name="Freeform 75"/>
          <p:cNvSpPr>
            <a:spLocks/>
          </p:cNvSpPr>
          <p:nvPr/>
        </p:nvSpPr>
        <p:spPr bwMode="auto">
          <a:xfrm>
            <a:off x="5703888" y="4687888"/>
            <a:ext cx="2136775" cy="103187"/>
          </a:xfrm>
          <a:custGeom>
            <a:avLst/>
            <a:gdLst>
              <a:gd name="T0" fmla="*/ 2147483647 w 1346"/>
              <a:gd name="T1" fmla="*/ 0 h 65"/>
              <a:gd name="T2" fmla="*/ 0 w 1346"/>
              <a:gd name="T3" fmla="*/ 0 h 65"/>
              <a:gd name="T4" fmla="*/ 0 w 1346"/>
              <a:gd name="T5" fmla="*/ 2147483647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099" name="Line 76"/>
          <p:cNvSpPr>
            <a:spLocks noChangeShapeType="1"/>
          </p:cNvSpPr>
          <p:nvPr/>
        </p:nvSpPr>
        <p:spPr bwMode="auto">
          <a:xfrm>
            <a:off x="7845425"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0" name="Line 77"/>
          <p:cNvSpPr>
            <a:spLocks noChangeShapeType="1"/>
          </p:cNvSpPr>
          <p:nvPr/>
        </p:nvSpPr>
        <p:spPr bwMode="auto">
          <a:xfrm>
            <a:off x="7132638"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1" name="Line 78"/>
          <p:cNvSpPr>
            <a:spLocks noChangeShapeType="1"/>
          </p:cNvSpPr>
          <p:nvPr/>
        </p:nvSpPr>
        <p:spPr bwMode="auto">
          <a:xfrm>
            <a:off x="7845425"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2" name="Freeform 79"/>
          <p:cNvSpPr>
            <a:spLocks/>
          </p:cNvSpPr>
          <p:nvPr/>
        </p:nvSpPr>
        <p:spPr bwMode="auto">
          <a:xfrm>
            <a:off x="1127125" y="4586288"/>
            <a:ext cx="2441575" cy="103187"/>
          </a:xfrm>
          <a:custGeom>
            <a:avLst/>
            <a:gdLst>
              <a:gd name="T0" fmla="*/ 2147483647 w 1538"/>
              <a:gd name="T1" fmla="*/ 0 h 65"/>
              <a:gd name="T2" fmla="*/ 0 w 1538"/>
              <a:gd name="T3" fmla="*/ 0 h 65"/>
              <a:gd name="T4" fmla="*/ 0 w 1538"/>
              <a:gd name="T5" fmla="*/ 2147483647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103" name="Line 80"/>
          <p:cNvSpPr>
            <a:spLocks noChangeShapeType="1"/>
          </p:cNvSpPr>
          <p:nvPr/>
        </p:nvSpPr>
        <p:spPr bwMode="auto">
          <a:xfrm>
            <a:off x="3573463"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4" name="Line 81"/>
          <p:cNvSpPr>
            <a:spLocks noChangeShapeType="1"/>
          </p:cNvSpPr>
          <p:nvPr/>
        </p:nvSpPr>
        <p:spPr bwMode="auto">
          <a:xfrm>
            <a:off x="2963863"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5" name="Line 82"/>
          <p:cNvSpPr>
            <a:spLocks noChangeShapeType="1"/>
          </p:cNvSpPr>
          <p:nvPr/>
        </p:nvSpPr>
        <p:spPr bwMode="auto">
          <a:xfrm>
            <a:off x="296386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6" name="Line 83"/>
          <p:cNvSpPr>
            <a:spLocks noChangeShapeType="1"/>
          </p:cNvSpPr>
          <p:nvPr/>
        </p:nvSpPr>
        <p:spPr bwMode="auto">
          <a:xfrm>
            <a:off x="420688"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7" name="Freeform 84"/>
          <p:cNvSpPr>
            <a:spLocks/>
          </p:cNvSpPr>
          <p:nvPr/>
        </p:nvSpPr>
        <p:spPr bwMode="auto">
          <a:xfrm>
            <a:off x="414338" y="3162300"/>
            <a:ext cx="2544762" cy="103188"/>
          </a:xfrm>
          <a:custGeom>
            <a:avLst/>
            <a:gdLst>
              <a:gd name="T0" fmla="*/ 2147483647 w 1603"/>
              <a:gd name="T1" fmla="*/ 0 h 65"/>
              <a:gd name="T2" fmla="*/ 0 w 1603"/>
              <a:gd name="T3" fmla="*/ 0 h 65"/>
              <a:gd name="T4" fmla="*/ 0 w 1603"/>
              <a:gd name="T5" fmla="*/ 2147483647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108" name="Line 85"/>
          <p:cNvSpPr>
            <a:spLocks noChangeShapeType="1"/>
          </p:cNvSpPr>
          <p:nvPr/>
        </p:nvSpPr>
        <p:spPr bwMode="auto">
          <a:xfrm>
            <a:off x="2963863"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9" name="Line 86"/>
          <p:cNvSpPr>
            <a:spLocks noChangeShapeType="1"/>
          </p:cNvSpPr>
          <p:nvPr/>
        </p:nvSpPr>
        <p:spPr bwMode="auto">
          <a:xfrm>
            <a:off x="1235075"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10" name="Line 87"/>
          <p:cNvSpPr>
            <a:spLocks noChangeShapeType="1"/>
          </p:cNvSpPr>
          <p:nvPr/>
        </p:nvSpPr>
        <p:spPr bwMode="auto">
          <a:xfrm>
            <a:off x="1235075"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11" name="Rectangle 88"/>
          <p:cNvSpPr>
            <a:spLocks noChangeArrowheads="1"/>
          </p:cNvSpPr>
          <p:nvPr/>
        </p:nvSpPr>
        <p:spPr bwMode="auto">
          <a:xfrm>
            <a:off x="4814888" y="3619500"/>
            <a:ext cx="1392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Increase leverage</a:t>
            </a:r>
          </a:p>
        </p:txBody>
      </p:sp>
      <p:sp>
        <p:nvSpPr>
          <p:cNvPr id="385112" name="Rectangle 89"/>
          <p:cNvSpPr>
            <a:spLocks noChangeArrowheads="1"/>
          </p:cNvSpPr>
          <p:nvPr/>
        </p:nvSpPr>
        <p:spPr bwMode="auto">
          <a:xfrm>
            <a:off x="4814888" y="3778250"/>
            <a:ext cx="6461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quickly</a:t>
            </a:r>
          </a:p>
        </p:txBody>
      </p:sp>
      <p:sp>
        <p:nvSpPr>
          <p:cNvPr id="385113" name="Rectangle 90"/>
          <p:cNvSpPr>
            <a:spLocks noChangeArrowheads="1"/>
          </p:cNvSpPr>
          <p:nvPr/>
        </p:nvSpPr>
        <p:spPr bwMode="auto">
          <a:xfrm>
            <a:off x="4814888"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Debt/Equity swaps</a:t>
            </a:r>
          </a:p>
        </p:txBody>
      </p:sp>
      <p:sp>
        <p:nvSpPr>
          <p:cNvPr id="385114" name="Rectangle 91"/>
          <p:cNvSpPr>
            <a:spLocks noChangeArrowheads="1"/>
          </p:cNvSpPr>
          <p:nvPr/>
        </p:nvSpPr>
        <p:spPr bwMode="auto">
          <a:xfrm>
            <a:off x="4814888"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Borrow money&amp;</a:t>
            </a:r>
          </a:p>
        </p:txBody>
      </p:sp>
      <p:sp>
        <p:nvSpPr>
          <p:cNvPr id="385115" name="Rectangle 92"/>
          <p:cNvSpPr>
            <a:spLocks noChangeArrowheads="1"/>
          </p:cNvSpPr>
          <p:nvPr/>
        </p:nvSpPr>
        <p:spPr bwMode="auto">
          <a:xfrm>
            <a:off x="4814888"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shares.</a:t>
            </a:r>
          </a:p>
        </p:txBody>
      </p:sp>
      <p:sp>
        <p:nvSpPr>
          <p:cNvPr id="385116" name="Line 93"/>
          <p:cNvSpPr>
            <a:spLocks noChangeShapeType="1"/>
          </p:cNvSpPr>
          <p:nvPr/>
        </p:nvSpPr>
        <p:spPr bwMode="auto">
          <a:xfrm>
            <a:off x="55054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17" name="Freeform 94"/>
          <p:cNvSpPr>
            <a:spLocks/>
          </p:cNvSpPr>
          <p:nvPr/>
        </p:nvSpPr>
        <p:spPr bwMode="auto">
          <a:xfrm>
            <a:off x="6821488" y="5908675"/>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118" name="Line 95"/>
          <p:cNvSpPr>
            <a:spLocks noChangeShapeType="1"/>
          </p:cNvSpPr>
          <p:nvPr/>
        </p:nvSpPr>
        <p:spPr bwMode="auto">
          <a:xfrm>
            <a:off x="8455025"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19" name="Line 96"/>
          <p:cNvSpPr>
            <a:spLocks noChangeShapeType="1"/>
          </p:cNvSpPr>
          <p:nvPr/>
        </p:nvSpPr>
        <p:spPr bwMode="auto">
          <a:xfrm>
            <a:off x="7845425"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2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Applying the Framework</a:t>
            </a:r>
          </a:p>
        </p:txBody>
      </p:sp>
      <p:sp>
        <p:nvSpPr>
          <p:cNvPr id="387074"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387075" name="Rectangle 3"/>
          <p:cNvSpPr>
            <a:spLocks noChangeArrowheads="1"/>
          </p:cNvSpPr>
          <p:nvPr/>
        </p:nvSpPr>
        <p:spPr bwMode="auto">
          <a:xfrm>
            <a:off x="2851150" y="1743075"/>
            <a:ext cx="5348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76" name="Rectangle 4"/>
          <p:cNvSpPr>
            <a:spLocks noChangeArrowheads="1"/>
          </p:cNvSpPr>
          <p:nvPr/>
        </p:nvSpPr>
        <p:spPr bwMode="auto">
          <a:xfrm>
            <a:off x="4806950" y="3678238"/>
            <a:ext cx="1511300"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77" name="Rectangle 5"/>
          <p:cNvSpPr>
            <a:spLocks noChangeArrowheads="1"/>
          </p:cNvSpPr>
          <p:nvPr/>
        </p:nvSpPr>
        <p:spPr bwMode="auto">
          <a:xfrm>
            <a:off x="2727325" y="3270250"/>
            <a:ext cx="290513"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78" name="Rectangle 6"/>
          <p:cNvSpPr>
            <a:spLocks noChangeArrowheads="1"/>
          </p:cNvSpPr>
          <p:nvPr/>
        </p:nvSpPr>
        <p:spPr bwMode="auto">
          <a:xfrm>
            <a:off x="184150" y="3270250"/>
            <a:ext cx="3937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79" name="Rectangle 7"/>
          <p:cNvSpPr>
            <a:spLocks noChangeArrowheads="1"/>
          </p:cNvSpPr>
          <p:nvPr/>
        </p:nvSpPr>
        <p:spPr bwMode="auto">
          <a:xfrm>
            <a:off x="387350" y="2863850"/>
            <a:ext cx="2325688" cy="1889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0" name="Rectangle 8"/>
          <p:cNvSpPr>
            <a:spLocks noChangeArrowheads="1"/>
          </p:cNvSpPr>
          <p:nvPr/>
        </p:nvSpPr>
        <p:spPr bwMode="auto">
          <a:xfrm>
            <a:off x="82550" y="3678238"/>
            <a:ext cx="1935163"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1" name="Rectangle 9"/>
          <p:cNvSpPr>
            <a:spLocks noChangeArrowheads="1"/>
          </p:cNvSpPr>
          <p:nvPr/>
        </p:nvSpPr>
        <p:spPr bwMode="auto">
          <a:xfrm>
            <a:off x="2217738" y="3678238"/>
            <a:ext cx="1857375"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2" name="Rectangle 10"/>
          <p:cNvSpPr>
            <a:spLocks noChangeArrowheads="1"/>
          </p:cNvSpPr>
          <p:nvPr/>
        </p:nvSpPr>
        <p:spPr bwMode="auto">
          <a:xfrm>
            <a:off x="430213" y="4770438"/>
            <a:ext cx="1952625" cy="938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3" name="Rectangle 11"/>
          <p:cNvSpPr>
            <a:spLocks noChangeArrowheads="1"/>
          </p:cNvSpPr>
          <p:nvPr/>
        </p:nvSpPr>
        <p:spPr bwMode="auto">
          <a:xfrm>
            <a:off x="2422525" y="4795838"/>
            <a:ext cx="2338388" cy="1065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4" name="Rectangle 12"/>
          <p:cNvSpPr>
            <a:spLocks noChangeArrowheads="1"/>
          </p:cNvSpPr>
          <p:nvPr/>
        </p:nvSpPr>
        <p:spPr bwMode="auto">
          <a:xfrm>
            <a:off x="7913688" y="6016625"/>
            <a:ext cx="1104900" cy="4953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5" name="Rectangle 13"/>
          <p:cNvSpPr>
            <a:spLocks noChangeArrowheads="1"/>
          </p:cNvSpPr>
          <p:nvPr/>
        </p:nvSpPr>
        <p:spPr bwMode="auto">
          <a:xfrm>
            <a:off x="6464300" y="6016625"/>
            <a:ext cx="1003300" cy="3937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6" name="Rectangle 14"/>
          <p:cNvSpPr>
            <a:spLocks noChangeArrowheads="1"/>
          </p:cNvSpPr>
          <p:nvPr/>
        </p:nvSpPr>
        <p:spPr bwMode="auto">
          <a:xfrm>
            <a:off x="6896100" y="5407025"/>
            <a:ext cx="1919288" cy="3921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7" name="Rectangle 15"/>
          <p:cNvSpPr>
            <a:spLocks noChangeArrowheads="1"/>
          </p:cNvSpPr>
          <p:nvPr/>
        </p:nvSpPr>
        <p:spPr bwMode="auto">
          <a:xfrm>
            <a:off x="7608888" y="4897438"/>
            <a:ext cx="392112"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8" name="Rectangle 16"/>
          <p:cNvSpPr>
            <a:spLocks noChangeArrowheads="1"/>
          </p:cNvSpPr>
          <p:nvPr/>
        </p:nvSpPr>
        <p:spPr bwMode="auto">
          <a:xfrm>
            <a:off x="4876800" y="4800600"/>
            <a:ext cx="2122488" cy="69056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9" name="Rectangle 17"/>
          <p:cNvSpPr>
            <a:spLocks noChangeArrowheads="1"/>
          </p:cNvSpPr>
          <p:nvPr/>
        </p:nvSpPr>
        <p:spPr bwMode="auto">
          <a:xfrm>
            <a:off x="6388100" y="3779838"/>
            <a:ext cx="1816100" cy="7985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0" name="Rectangle 19"/>
          <p:cNvSpPr>
            <a:spLocks noChangeArrowheads="1"/>
          </p:cNvSpPr>
          <p:nvPr/>
        </p:nvSpPr>
        <p:spPr bwMode="auto">
          <a:xfrm>
            <a:off x="5268913" y="3270250"/>
            <a:ext cx="4953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1" name="Rectangle 20"/>
          <p:cNvSpPr>
            <a:spLocks noChangeArrowheads="1"/>
          </p:cNvSpPr>
          <p:nvPr/>
        </p:nvSpPr>
        <p:spPr bwMode="auto">
          <a:xfrm>
            <a:off x="5370513" y="2863850"/>
            <a:ext cx="2133600" cy="1778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2" name="Rectangle 21"/>
          <p:cNvSpPr>
            <a:spLocks noChangeArrowheads="1"/>
          </p:cNvSpPr>
          <p:nvPr/>
        </p:nvSpPr>
        <p:spPr bwMode="auto">
          <a:xfrm>
            <a:off x="5651500" y="2209800"/>
            <a:ext cx="2349500" cy="45085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3" name="Rectangle 22"/>
          <p:cNvSpPr>
            <a:spLocks noChangeArrowheads="1"/>
          </p:cNvSpPr>
          <p:nvPr/>
        </p:nvSpPr>
        <p:spPr bwMode="auto">
          <a:xfrm>
            <a:off x="692150" y="2152650"/>
            <a:ext cx="1206500" cy="4937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4" name="Rectangle 23"/>
          <p:cNvSpPr>
            <a:spLocks noChangeArrowheads="1"/>
          </p:cNvSpPr>
          <p:nvPr/>
        </p:nvSpPr>
        <p:spPr bwMode="auto">
          <a:xfrm>
            <a:off x="1506538" y="1541463"/>
            <a:ext cx="5006975" cy="3571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5" name="Rectangle 24"/>
          <p:cNvSpPr>
            <a:spLocks noChangeArrowheads="1"/>
          </p:cNvSpPr>
          <p:nvPr/>
        </p:nvSpPr>
        <p:spPr bwMode="auto">
          <a:xfrm>
            <a:off x="1527175"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actual debt ratio greater than or lesser than the optimal debt ratio?</a:t>
            </a:r>
          </a:p>
        </p:txBody>
      </p:sp>
      <p:sp>
        <p:nvSpPr>
          <p:cNvPr id="387096" name="Rectangle 25"/>
          <p:cNvSpPr>
            <a:spLocks noChangeArrowheads="1"/>
          </p:cNvSpPr>
          <p:nvPr/>
        </p:nvSpPr>
        <p:spPr bwMode="auto">
          <a:xfrm>
            <a:off x="7143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Actual &gt; Optimal</a:t>
            </a:r>
          </a:p>
        </p:txBody>
      </p:sp>
      <p:sp>
        <p:nvSpPr>
          <p:cNvPr id="387097" name="Rectangle 26"/>
          <p:cNvSpPr>
            <a:spLocks noChangeArrowheads="1"/>
          </p:cNvSpPr>
          <p:nvPr/>
        </p:nvSpPr>
        <p:spPr bwMode="auto">
          <a:xfrm>
            <a:off x="714375" y="2354263"/>
            <a:ext cx="1011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Overlevered</a:t>
            </a:r>
          </a:p>
        </p:txBody>
      </p:sp>
      <p:sp>
        <p:nvSpPr>
          <p:cNvPr id="387098" name="Rectangle 27"/>
          <p:cNvSpPr>
            <a:spLocks noChangeArrowheads="1"/>
          </p:cNvSpPr>
          <p:nvPr/>
        </p:nvSpPr>
        <p:spPr bwMode="auto">
          <a:xfrm>
            <a:off x="5595938" y="2195513"/>
            <a:ext cx="14017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Actual &lt; Optimal</a:t>
            </a:r>
          </a:p>
        </p:txBody>
      </p:sp>
      <p:sp>
        <p:nvSpPr>
          <p:cNvPr id="387099" name="Rectangle 28"/>
          <p:cNvSpPr>
            <a:spLocks noChangeArrowheads="1"/>
          </p:cNvSpPr>
          <p:nvPr/>
        </p:nvSpPr>
        <p:spPr bwMode="auto">
          <a:xfrm>
            <a:off x="5595938" y="2354263"/>
            <a:ext cx="24272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Actual (11.5%) &lt; Optimal (40%)</a:t>
            </a:r>
          </a:p>
        </p:txBody>
      </p:sp>
      <p:sp>
        <p:nvSpPr>
          <p:cNvPr id="387100" name="Rectangle 29"/>
          <p:cNvSpPr>
            <a:spLocks noChangeArrowheads="1"/>
          </p:cNvSpPr>
          <p:nvPr/>
        </p:nvSpPr>
        <p:spPr bwMode="auto">
          <a:xfrm>
            <a:off x="409575" y="2805113"/>
            <a:ext cx="2586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under bankruptcy threat?</a:t>
            </a:r>
          </a:p>
        </p:txBody>
      </p:sp>
      <p:sp>
        <p:nvSpPr>
          <p:cNvPr id="387101" name="Rectangle 30"/>
          <p:cNvSpPr>
            <a:spLocks noChangeArrowheads="1"/>
          </p:cNvSpPr>
          <p:nvPr/>
        </p:nvSpPr>
        <p:spPr bwMode="auto">
          <a:xfrm>
            <a:off x="5392738"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a takeover target?</a:t>
            </a:r>
          </a:p>
        </p:txBody>
      </p:sp>
      <p:sp>
        <p:nvSpPr>
          <p:cNvPr id="387102" name="Rectangle 31"/>
          <p:cNvSpPr>
            <a:spLocks noChangeArrowheads="1"/>
          </p:cNvSpPr>
          <p:nvPr/>
        </p:nvSpPr>
        <p:spPr bwMode="auto">
          <a:xfrm>
            <a:off x="20478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7103" name="Rectangle 32"/>
          <p:cNvSpPr>
            <a:spLocks noChangeArrowheads="1"/>
          </p:cNvSpPr>
          <p:nvPr/>
        </p:nvSpPr>
        <p:spPr bwMode="auto">
          <a:xfrm>
            <a:off x="2747963" y="32131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7104" name="Rectangle 33"/>
          <p:cNvSpPr>
            <a:spLocks noChangeArrowheads="1"/>
          </p:cNvSpPr>
          <p:nvPr/>
        </p:nvSpPr>
        <p:spPr bwMode="auto">
          <a:xfrm>
            <a:off x="103188"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Reduce Debt quickly</a:t>
            </a:r>
          </a:p>
        </p:txBody>
      </p:sp>
      <p:sp>
        <p:nvSpPr>
          <p:cNvPr id="387105" name="Rectangle 34"/>
          <p:cNvSpPr>
            <a:spLocks noChangeArrowheads="1"/>
          </p:cNvSpPr>
          <p:nvPr/>
        </p:nvSpPr>
        <p:spPr bwMode="auto">
          <a:xfrm>
            <a:off x="103188"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Equity for Debt swap</a:t>
            </a:r>
          </a:p>
        </p:txBody>
      </p:sp>
      <p:sp>
        <p:nvSpPr>
          <p:cNvPr id="387106" name="Rectangle 35"/>
          <p:cNvSpPr>
            <a:spLocks noChangeArrowheads="1"/>
          </p:cNvSpPr>
          <p:nvPr/>
        </p:nvSpPr>
        <p:spPr bwMode="auto">
          <a:xfrm>
            <a:off x="103188" y="3935413"/>
            <a:ext cx="1798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Sell Assets; use cash</a:t>
            </a:r>
          </a:p>
        </p:txBody>
      </p:sp>
      <p:sp>
        <p:nvSpPr>
          <p:cNvPr id="387107" name="Rectangle 36"/>
          <p:cNvSpPr>
            <a:spLocks noChangeArrowheads="1"/>
          </p:cNvSpPr>
          <p:nvPr/>
        </p:nvSpPr>
        <p:spPr bwMode="auto">
          <a:xfrm>
            <a:off x="103188"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to pay off debt</a:t>
            </a:r>
          </a:p>
        </p:txBody>
      </p:sp>
      <p:sp>
        <p:nvSpPr>
          <p:cNvPr id="387108" name="Rectangle 37"/>
          <p:cNvSpPr>
            <a:spLocks noChangeArrowheads="1"/>
          </p:cNvSpPr>
          <p:nvPr/>
        </p:nvSpPr>
        <p:spPr bwMode="auto">
          <a:xfrm>
            <a:off x="103188" y="4252913"/>
            <a:ext cx="2027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Renegotiate with lenders</a:t>
            </a:r>
          </a:p>
        </p:txBody>
      </p:sp>
      <p:sp>
        <p:nvSpPr>
          <p:cNvPr id="387109" name="Rectangle 38"/>
          <p:cNvSpPr>
            <a:spLocks noChangeArrowheads="1"/>
          </p:cNvSpPr>
          <p:nvPr/>
        </p:nvSpPr>
        <p:spPr bwMode="auto">
          <a:xfrm>
            <a:off x="2239963" y="3721100"/>
            <a:ext cx="188436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387110" name="Rectangle 39"/>
          <p:cNvSpPr>
            <a:spLocks noChangeArrowheads="1"/>
          </p:cNvSpPr>
          <p:nvPr/>
        </p:nvSpPr>
        <p:spPr bwMode="auto">
          <a:xfrm>
            <a:off x="2239963"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387111" name="Rectangle 40"/>
          <p:cNvSpPr>
            <a:spLocks noChangeArrowheads="1"/>
          </p:cNvSpPr>
          <p:nvPr/>
        </p:nvSpPr>
        <p:spPr bwMode="auto">
          <a:xfrm>
            <a:off x="2239963" y="4037013"/>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387112" name="Rectangle 41"/>
          <p:cNvSpPr>
            <a:spLocks noChangeArrowheads="1"/>
          </p:cNvSpPr>
          <p:nvPr/>
        </p:nvSpPr>
        <p:spPr bwMode="auto">
          <a:xfrm>
            <a:off x="2239963"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387113" name="Rectangle 42"/>
          <p:cNvSpPr>
            <a:spLocks noChangeArrowheads="1"/>
          </p:cNvSpPr>
          <p:nvPr/>
        </p:nvSpPr>
        <p:spPr bwMode="auto">
          <a:xfrm>
            <a:off x="917575" y="4738688"/>
            <a:ext cx="44291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7114" name="Rectangle 43"/>
          <p:cNvSpPr>
            <a:spLocks noChangeArrowheads="1"/>
          </p:cNvSpPr>
          <p:nvPr/>
        </p:nvSpPr>
        <p:spPr bwMode="auto">
          <a:xfrm>
            <a:off x="511175"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Take good projects with</a:t>
            </a:r>
          </a:p>
        </p:txBody>
      </p:sp>
      <p:sp>
        <p:nvSpPr>
          <p:cNvPr id="387115" name="Rectangle 44"/>
          <p:cNvSpPr>
            <a:spLocks noChangeArrowheads="1"/>
          </p:cNvSpPr>
          <p:nvPr/>
        </p:nvSpPr>
        <p:spPr bwMode="auto">
          <a:xfrm>
            <a:off x="511175"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new equity or with retained</a:t>
            </a:r>
          </a:p>
        </p:txBody>
      </p:sp>
      <p:sp>
        <p:nvSpPr>
          <p:cNvPr id="387116" name="Rectangle 45"/>
          <p:cNvSpPr>
            <a:spLocks noChangeArrowheads="1"/>
          </p:cNvSpPr>
          <p:nvPr/>
        </p:nvSpPr>
        <p:spPr bwMode="auto">
          <a:xfrm>
            <a:off x="511175" y="5257800"/>
            <a:ext cx="8080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387117" name="Rectangle 46"/>
          <p:cNvSpPr>
            <a:spLocks noChangeArrowheads="1"/>
          </p:cNvSpPr>
          <p:nvPr/>
        </p:nvSpPr>
        <p:spPr bwMode="auto">
          <a:xfrm>
            <a:off x="3052763" y="473868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7118" name="Rectangle 47"/>
          <p:cNvSpPr>
            <a:spLocks noChangeArrowheads="1"/>
          </p:cNvSpPr>
          <p:nvPr/>
        </p:nvSpPr>
        <p:spPr bwMode="auto">
          <a:xfrm>
            <a:off x="2443163"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Pay off debt with retained</a:t>
            </a:r>
          </a:p>
        </p:txBody>
      </p:sp>
      <p:sp>
        <p:nvSpPr>
          <p:cNvPr id="387119" name="Rectangle 48"/>
          <p:cNvSpPr>
            <a:spLocks noChangeArrowheads="1"/>
          </p:cNvSpPr>
          <p:nvPr/>
        </p:nvSpPr>
        <p:spPr bwMode="auto">
          <a:xfrm>
            <a:off x="2443163" y="5100638"/>
            <a:ext cx="808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387120" name="Rectangle 49"/>
          <p:cNvSpPr>
            <a:spLocks noChangeArrowheads="1"/>
          </p:cNvSpPr>
          <p:nvPr/>
        </p:nvSpPr>
        <p:spPr bwMode="auto">
          <a:xfrm>
            <a:off x="2443163" y="5257800"/>
            <a:ext cx="24336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Reduce or eliminate dividends.</a:t>
            </a:r>
          </a:p>
        </p:txBody>
      </p:sp>
      <p:sp>
        <p:nvSpPr>
          <p:cNvPr id="387121" name="Rectangle 50"/>
          <p:cNvSpPr>
            <a:spLocks noChangeArrowheads="1"/>
          </p:cNvSpPr>
          <p:nvPr/>
        </p:nvSpPr>
        <p:spPr bwMode="auto">
          <a:xfrm>
            <a:off x="2443163"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Issue new equity and pay off </a:t>
            </a:r>
          </a:p>
        </p:txBody>
      </p:sp>
      <p:sp>
        <p:nvSpPr>
          <p:cNvPr id="387122" name="Rectangle 51"/>
          <p:cNvSpPr>
            <a:spLocks noChangeArrowheads="1"/>
          </p:cNvSpPr>
          <p:nvPr/>
        </p:nvSpPr>
        <p:spPr bwMode="auto">
          <a:xfrm>
            <a:off x="2443163"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debt.</a:t>
            </a:r>
          </a:p>
        </p:txBody>
      </p:sp>
      <p:sp>
        <p:nvSpPr>
          <p:cNvPr id="387123" name="Rectangle 52"/>
          <p:cNvSpPr>
            <a:spLocks noChangeArrowheads="1"/>
          </p:cNvSpPr>
          <p:nvPr/>
        </p:nvSpPr>
        <p:spPr bwMode="auto">
          <a:xfrm>
            <a:off x="529113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7124" name="Rectangle 53"/>
          <p:cNvSpPr>
            <a:spLocks noChangeArrowheads="1"/>
          </p:cNvSpPr>
          <p:nvPr/>
        </p:nvSpPr>
        <p:spPr bwMode="auto">
          <a:xfrm>
            <a:off x="6477000" y="3124200"/>
            <a:ext cx="22860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No. Large mkt cap &amp; positive Jensen</a:t>
            </a:r>
            <a:r>
              <a:rPr lang="ja-JP" altLang="en-US" sz="1200" b="1">
                <a:solidFill>
                  <a:srgbClr val="FF0000"/>
                </a:solidFill>
                <a:latin typeface="Helvetica" charset="0"/>
              </a:rPr>
              <a:t>’</a:t>
            </a:r>
            <a:r>
              <a:rPr lang="en-US" altLang="ja-JP" sz="1200" b="1">
                <a:solidFill>
                  <a:srgbClr val="FF0000"/>
                </a:solidFill>
                <a:latin typeface="Helvetica" charset="0"/>
              </a:rPr>
              <a:t>s </a:t>
            </a:r>
            <a:r>
              <a:rPr lang="en-US" altLang="ja-JP" sz="1200" b="1">
                <a:solidFill>
                  <a:srgbClr val="FF0000"/>
                </a:solidFill>
                <a:latin typeface="Symbol" charset="2"/>
              </a:rPr>
              <a:t>a</a:t>
            </a:r>
            <a:endParaRPr lang="en-US" altLang="en-US" sz="1200" b="1">
              <a:solidFill>
                <a:srgbClr val="FF0000"/>
              </a:solidFill>
              <a:latin typeface="Helvetica" charset="0"/>
            </a:endParaRPr>
          </a:p>
        </p:txBody>
      </p:sp>
      <p:sp>
        <p:nvSpPr>
          <p:cNvPr id="387125" name="Rectangle 54"/>
          <p:cNvSpPr>
            <a:spLocks noChangeArrowheads="1"/>
          </p:cNvSpPr>
          <p:nvPr/>
        </p:nvSpPr>
        <p:spPr bwMode="auto">
          <a:xfrm>
            <a:off x="6454775" y="3754438"/>
            <a:ext cx="188436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387126" name="Rectangle 55"/>
          <p:cNvSpPr>
            <a:spLocks noChangeArrowheads="1"/>
          </p:cNvSpPr>
          <p:nvPr/>
        </p:nvSpPr>
        <p:spPr bwMode="auto">
          <a:xfrm>
            <a:off x="6454775"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387127" name="Rectangle 56"/>
          <p:cNvSpPr>
            <a:spLocks noChangeArrowheads="1"/>
          </p:cNvSpPr>
          <p:nvPr/>
        </p:nvSpPr>
        <p:spPr bwMode="auto">
          <a:xfrm>
            <a:off x="6454775" y="4071938"/>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387128" name="Rectangle 57"/>
          <p:cNvSpPr>
            <a:spLocks noChangeArrowheads="1"/>
          </p:cNvSpPr>
          <p:nvPr/>
        </p:nvSpPr>
        <p:spPr bwMode="auto">
          <a:xfrm>
            <a:off x="6454775"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387129" name="Rectangle 58"/>
          <p:cNvSpPr>
            <a:spLocks noChangeArrowheads="1"/>
          </p:cNvSpPr>
          <p:nvPr/>
        </p:nvSpPr>
        <p:spPr bwMode="auto">
          <a:xfrm>
            <a:off x="5029200" y="4800600"/>
            <a:ext cx="20113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FF0000"/>
                </a:solidFill>
                <a:latin typeface="Helvetica" charset="0"/>
              </a:rPr>
              <a:t>Yes. ROC &gt; Cost of capital</a:t>
            </a:r>
          </a:p>
        </p:txBody>
      </p:sp>
      <p:sp>
        <p:nvSpPr>
          <p:cNvPr id="387130" name="Rectangle 59"/>
          <p:cNvSpPr>
            <a:spLocks noChangeArrowheads="1"/>
          </p:cNvSpPr>
          <p:nvPr/>
        </p:nvSpPr>
        <p:spPr bwMode="auto">
          <a:xfrm>
            <a:off x="5030788" y="5054600"/>
            <a:ext cx="15827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Take good projects</a:t>
            </a:r>
          </a:p>
        </p:txBody>
      </p:sp>
      <p:sp>
        <p:nvSpPr>
          <p:cNvPr id="387131" name="Rectangle 60"/>
          <p:cNvSpPr>
            <a:spLocks noChangeArrowheads="1"/>
          </p:cNvSpPr>
          <p:nvPr/>
        </p:nvSpPr>
        <p:spPr bwMode="auto">
          <a:xfrm>
            <a:off x="5030788" y="5213350"/>
            <a:ext cx="9271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With debt.</a:t>
            </a:r>
          </a:p>
        </p:txBody>
      </p:sp>
      <p:sp>
        <p:nvSpPr>
          <p:cNvPr id="387132" name="Rectangle 61"/>
          <p:cNvSpPr>
            <a:spLocks noChangeArrowheads="1"/>
          </p:cNvSpPr>
          <p:nvPr/>
        </p:nvSpPr>
        <p:spPr bwMode="auto">
          <a:xfrm>
            <a:off x="7673975" y="4851400"/>
            <a:ext cx="3794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latin typeface="Helvetica" charset="0"/>
              </a:rPr>
              <a:t>No</a:t>
            </a:r>
          </a:p>
        </p:txBody>
      </p:sp>
      <p:sp>
        <p:nvSpPr>
          <p:cNvPr id="387133" name="Rectangle 62"/>
          <p:cNvSpPr>
            <a:spLocks noChangeArrowheads="1"/>
          </p:cNvSpPr>
          <p:nvPr/>
        </p:nvSpPr>
        <p:spPr bwMode="auto">
          <a:xfrm>
            <a:off x="7019925" y="5348288"/>
            <a:ext cx="19018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 your stockholders like</a:t>
            </a:r>
          </a:p>
        </p:txBody>
      </p:sp>
      <p:sp>
        <p:nvSpPr>
          <p:cNvPr id="387134" name="Rectangle 63"/>
          <p:cNvSpPr>
            <a:spLocks noChangeArrowheads="1"/>
          </p:cNvSpPr>
          <p:nvPr/>
        </p:nvSpPr>
        <p:spPr bwMode="auto">
          <a:xfrm>
            <a:off x="7019925" y="5507038"/>
            <a:ext cx="9191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dividends?</a:t>
            </a:r>
          </a:p>
        </p:txBody>
      </p:sp>
      <p:sp>
        <p:nvSpPr>
          <p:cNvPr id="387135" name="Rectangle 64"/>
          <p:cNvSpPr>
            <a:spLocks noChangeArrowheads="1"/>
          </p:cNvSpPr>
          <p:nvPr/>
        </p:nvSpPr>
        <p:spPr bwMode="auto">
          <a:xfrm>
            <a:off x="6408738" y="5959475"/>
            <a:ext cx="4333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7136" name="Rectangle 65"/>
          <p:cNvSpPr>
            <a:spLocks noChangeArrowheads="1"/>
          </p:cNvSpPr>
          <p:nvPr/>
        </p:nvSpPr>
        <p:spPr bwMode="auto">
          <a:xfrm>
            <a:off x="6408738" y="6116638"/>
            <a:ext cx="11668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Pay Dividends</a:t>
            </a:r>
          </a:p>
        </p:txBody>
      </p:sp>
      <p:sp>
        <p:nvSpPr>
          <p:cNvPr id="387137" name="Rectangle 66"/>
          <p:cNvSpPr>
            <a:spLocks noChangeArrowheads="1"/>
          </p:cNvSpPr>
          <p:nvPr/>
        </p:nvSpPr>
        <p:spPr bwMode="auto">
          <a:xfrm>
            <a:off x="7934325" y="6061075"/>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7138" name="Rectangle 67"/>
          <p:cNvSpPr>
            <a:spLocks noChangeArrowheads="1"/>
          </p:cNvSpPr>
          <p:nvPr/>
        </p:nvSpPr>
        <p:spPr bwMode="auto">
          <a:xfrm>
            <a:off x="7934325"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back stock</a:t>
            </a:r>
          </a:p>
        </p:txBody>
      </p:sp>
      <p:sp>
        <p:nvSpPr>
          <p:cNvPr id="387139" name="Freeform 68"/>
          <p:cNvSpPr>
            <a:spLocks/>
          </p:cNvSpPr>
          <p:nvPr/>
        </p:nvSpPr>
        <p:spPr bwMode="auto">
          <a:xfrm>
            <a:off x="1195388" y="1941513"/>
            <a:ext cx="4984750" cy="206375"/>
          </a:xfrm>
          <a:custGeom>
            <a:avLst/>
            <a:gdLst>
              <a:gd name="T0" fmla="*/ 2147483647 w 3140"/>
              <a:gd name="T1" fmla="*/ 0 h 130"/>
              <a:gd name="T2" fmla="*/ 0 w 3140"/>
              <a:gd name="T3" fmla="*/ 0 h 130"/>
              <a:gd name="T4" fmla="*/ 0 w 3140"/>
              <a:gd name="T5" fmla="*/ 2147483647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40" name="Line 69"/>
          <p:cNvSpPr>
            <a:spLocks noChangeShapeType="1"/>
          </p:cNvSpPr>
          <p:nvPr/>
        </p:nvSpPr>
        <p:spPr bwMode="auto">
          <a:xfrm>
            <a:off x="6184900"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1" name="Line 70"/>
          <p:cNvSpPr>
            <a:spLocks noChangeShapeType="1"/>
          </p:cNvSpPr>
          <p:nvPr/>
        </p:nvSpPr>
        <p:spPr bwMode="auto">
          <a:xfrm>
            <a:off x="3540125"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2" name="Line 71"/>
          <p:cNvSpPr>
            <a:spLocks noChangeShapeType="1"/>
          </p:cNvSpPr>
          <p:nvPr/>
        </p:nvSpPr>
        <p:spPr bwMode="auto">
          <a:xfrm>
            <a:off x="6184900"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3" name="Freeform 72"/>
          <p:cNvSpPr>
            <a:spLocks/>
          </p:cNvSpPr>
          <p:nvPr/>
        </p:nvSpPr>
        <p:spPr bwMode="auto">
          <a:xfrm>
            <a:off x="5465763" y="3162300"/>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44" name="Line 73"/>
          <p:cNvSpPr>
            <a:spLocks noChangeShapeType="1"/>
          </p:cNvSpPr>
          <p:nvPr/>
        </p:nvSpPr>
        <p:spPr bwMode="auto">
          <a:xfrm>
            <a:off x="7099300"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5" name="Line 74"/>
          <p:cNvSpPr>
            <a:spLocks noChangeShapeType="1"/>
          </p:cNvSpPr>
          <p:nvPr/>
        </p:nvSpPr>
        <p:spPr bwMode="auto">
          <a:xfrm>
            <a:off x="6184900"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6" name="Line 75"/>
          <p:cNvSpPr>
            <a:spLocks noChangeShapeType="1"/>
          </p:cNvSpPr>
          <p:nvPr/>
        </p:nvSpPr>
        <p:spPr bwMode="auto">
          <a:xfrm>
            <a:off x="7099300"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7" name="Freeform 76"/>
          <p:cNvSpPr>
            <a:spLocks/>
          </p:cNvSpPr>
          <p:nvPr/>
        </p:nvSpPr>
        <p:spPr bwMode="auto">
          <a:xfrm>
            <a:off x="5670550" y="4687888"/>
            <a:ext cx="2136775" cy="103187"/>
          </a:xfrm>
          <a:custGeom>
            <a:avLst/>
            <a:gdLst>
              <a:gd name="T0" fmla="*/ 2147483647 w 1346"/>
              <a:gd name="T1" fmla="*/ 0 h 65"/>
              <a:gd name="T2" fmla="*/ 0 w 1346"/>
              <a:gd name="T3" fmla="*/ 0 h 65"/>
              <a:gd name="T4" fmla="*/ 0 w 1346"/>
              <a:gd name="T5" fmla="*/ 2147483647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48" name="Line 77"/>
          <p:cNvSpPr>
            <a:spLocks noChangeShapeType="1"/>
          </p:cNvSpPr>
          <p:nvPr/>
        </p:nvSpPr>
        <p:spPr bwMode="auto">
          <a:xfrm>
            <a:off x="7812088"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9" name="Line 78"/>
          <p:cNvSpPr>
            <a:spLocks noChangeShapeType="1"/>
          </p:cNvSpPr>
          <p:nvPr/>
        </p:nvSpPr>
        <p:spPr bwMode="auto">
          <a:xfrm>
            <a:off x="7099300"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0" name="Line 79"/>
          <p:cNvSpPr>
            <a:spLocks noChangeShapeType="1"/>
          </p:cNvSpPr>
          <p:nvPr/>
        </p:nvSpPr>
        <p:spPr bwMode="auto">
          <a:xfrm>
            <a:off x="7812088"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1" name="Freeform 80"/>
          <p:cNvSpPr>
            <a:spLocks/>
          </p:cNvSpPr>
          <p:nvPr/>
        </p:nvSpPr>
        <p:spPr bwMode="auto">
          <a:xfrm>
            <a:off x="1093788" y="4586288"/>
            <a:ext cx="2441575" cy="103187"/>
          </a:xfrm>
          <a:custGeom>
            <a:avLst/>
            <a:gdLst>
              <a:gd name="T0" fmla="*/ 2147483647 w 1538"/>
              <a:gd name="T1" fmla="*/ 0 h 65"/>
              <a:gd name="T2" fmla="*/ 0 w 1538"/>
              <a:gd name="T3" fmla="*/ 0 h 65"/>
              <a:gd name="T4" fmla="*/ 0 w 1538"/>
              <a:gd name="T5" fmla="*/ 2147483647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52" name="Line 81"/>
          <p:cNvSpPr>
            <a:spLocks noChangeShapeType="1"/>
          </p:cNvSpPr>
          <p:nvPr/>
        </p:nvSpPr>
        <p:spPr bwMode="auto">
          <a:xfrm>
            <a:off x="3540125"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3" name="Line 82"/>
          <p:cNvSpPr>
            <a:spLocks noChangeShapeType="1"/>
          </p:cNvSpPr>
          <p:nvPr/>
        </p:nvSpPr>
        <p:spPr bwMode="auto">
          <a:xfrm>
            <a:off x="2930525"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4" name="Line 83"/>
          <p:cNvSpPr>
            <a:spLocks noChangeShapeType="1"/>
          </p:cNvSpPr>
          <p:nvPr/>
        </p:nvSpPr>
        <p:spPr bwMode="auto">
          <a:xfrm>
            <a:off x="2930525"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5" name="Line 84"/>
          <p:cNvSpPr>
            <a:spLocks noChangeShapeType="1"/>
          </p:cNvSpPr>
          <p:nvPr/>
        </p:nvSpPr>
        <p:spPr bwMode="auto">
          <a:xfrm>
            <a:off x="3873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6" name="Freeform 85"/>
          <p:cNvSpPr>
            <a:spLocks/>
          </p:cNvSpPr>
          <p:nvPr/>
        </p:nvSpPr>
        <p:spPr bwMode="auto">
          <a:xfrm>
            <a:off x="381000" y="3162300"/>
            <a:ext cx="2544763" cy="103188"/>
          </a:xfrm>
          <a:custGeom>
            <a:avLst/>
            <a:gdLst>
              <a:gd name="T0" fmla="*/ 2147483647 w 1603"/>
              <a:gd name="T1" fmla="*/ 0 h 65"/>
              <a:gd name="T2" fmla="*/ 0 w 1603"/>
              <a:gd name="T3" fmla="*/ 0 h 65"/>
              <a:gd name="T4" fmla="*/ 0 w 1603"/>
              <a:gd name="T5" fmla="*/ 2147483647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57" name="Line 86"/>
          <p:cNvSpPr>
            <a:spLocks noChangeShapeType="1"/>
          </p:cNvSpPr>
          <p:nvPr/>
        </p:nvSpPr>
        <p:spPr bwMode="auto">
          <a:xfrm>
            <a:off x="2930525"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8" name="Line 87"/>
          <p:cNvSpPr>
            <a:spLocks noChangeShapeType="1"/>
          </p:cNvSpPr>
          <p:nvPr/>
        </p:nvSpPr>
        <p:spPr bwMode="auto">
          <a:xfrm>
            <a:off x="12017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9" name="Line 88"/>
          <p:cNvSpPr>
            <a:spLocks noChangeShapeType="1"/>
          </p:cNvSpPr>
          <p:nvPr/>
        </p:nvSpPr>
        <p:spPr bwMode="auto">
          <a:xfrm>
            <a:off x="12017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60" name="Rectangle 89"/>
          <p:cNvSpPr>
            <a:spLocks noChangeArrowheads="1"/>
          </p:cNvSpPr>
          <p:nvPr/>
        </p:nvSpPr>
        <p:spPr bwMode="auto">
          <a:xfrm>
            <a:off x="4781550" y="3619500"/>
            <a:ext cx="1392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Increase leverage</a:t>
            </a:r>
          </a:p>
        </p:txBody>
      </p:sp>
      <p:sp>
        <p:nvSpPr>
          <p:cNvPr id="387161" name="Rectangle 90"/>
          <p:cNvSpPr>
            <a:spLocks noChangeArrowheads="1"/>
          </p:cNvSpPr>
          <p:nvPr/>
        </p:nvSpPr>
        <p:spPr bwMode="auto">
          <a:xfrm>
            <a:off x="4781550" y="3778250"/>
            <a:ext cx="6461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quickly</a:t>
            </a:r>
          </a:p>
        </p:txBody>
      </p:sp>
      <p:sp>
        <p:nvSpPr>
          <p:cNvPr id="387162" name="Rectangle 91"/>
          <p:cNvSpPr>
            <a:spLocks noChangeArrowheads="1"/>
          </p:cNvSpPr>
          <p:nvPr/>
        </p:nvSpPr>
        <p:spPr bwMode="auto">
          <a:xfrm>
            <a:off x="4781550"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Debt/Equity swaps</a:t>
            </a:r>
          </a:p>
        </p:txBody>
      </p:sp>
      <p:sp>
        <p:nvSpPr>
          <p:cNvPr id="387163" name="Rectangle 92"/>
          <p:cNvSpPr>
            <a:spLocks noChangeArrowheads="1"/>
          </p:cNvSpPr>
          <p:nvPr/>
        </p:nvSpPr>
        <p:spPr bwMode="auto">
          <a:xfrm>
            <a:off x="4781550"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Borrow money&amp;</a:t>
            </a:r>
          </a:p>
        </p:txBody>
      </p:sp>
      <p:sp>
        <p:nvSpPr>
          <p:cNvPr id="387164" name="Rectangle 93"/>
          <p:cNvSpPr>
            <a:spLocks noChangeArrowheads="1"/>
          </p:cNvSpPr>
          <p:nvPr/>
        </p:nvSpPr>
        <p:spPr bwMode="auto">
          <a:xfrm>
            <a:off x="4781550"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shares.</a:t>
            </a:r>
          </a:p>
        </p:txBody>
      </p:sp>
      <p:sp>
        <p:nvSpPr>
          <p:cNvPr id="387165" name="Line 94"/>
          <p:cNvSpPr>
            <a:spLocks noChangeShapeType="1"/>
          </p:cNvSpPr>
          <p:nvPr/>
        </p:nvSpPr>
        <p:spPr bwMode="auto">
          <a:xfrm>
            <a:off x="547211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66" name="Freeform 95"/>
          <p:cNvSpPr>
            <a:spLocks/>
          </p:cNvSpPr>
          <p:nvPr/>
        </p:nvSpPr>
        <p:spPr bwMode="auto">
          <a:xfrm>
            <a:off x="6788150" y="5908675"/>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67" name="Line 96"/>
          <p:cNvSpPr>
            <a:spLocks noChangeShapeType="1"/>
          </p:cNvSpPr>
          <p:nvPr/>
        </p:nvSpPr>
        <p:spPr bwMode="auto">
          <a:xfrm>
            <a:off x="8421688"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68" name="Line 97"/>
          <p:cNvSpPr>
            <a:spLocks noChangeShapeType="1"/>
          </p:cNvSpPr>
          <p:nvPr/>
        </p:nvSpPr>
        <p:spPr bwMode="auto">
          <a:xfrm>
            <a:off x="7812088"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6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1"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Getting to the Optimal</a:t>
            </a:r>
          </a:p>
        </p:txBody>
      </p:sp>
      <p:sp>
        <p:nvSpPr>
          <p:cNvPr id="41881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Based upon your analysis of both the firm</a:t>
            </a:r>
            <a:r>
              <a:rPr lang="ja-JP" altLang="en-US">
                <a:ea typeface="ＭＳ Ｐゴシック" charset="-128"/>
              </a:rPr>
              <a:t>’</a:t>
            </a:r>
            <a:r>
              <a:rPr lang="en-US" altLang="ja-JP">
                <a:ea typeface="ＭＳ Ｐゴシック" charset="-128"/>
              </a:rPr>
              <a:t>s capital structure and investment record, what path would you map out for the firm?</a:t>
            </a:r>
          </a:p>
          <a:p>
            <a:pPr marL="835025" lvl="1" indent="-514350" eaLnBrk="1" hangingPunct="1">
              <a:buFont typeface="Calibri" charset="0"/>
              <a:buAutoNum type="alphaLcPeriod"/>
            </a:pPr>
            <a:r>
              <a:rPr lang="en-US" altLang="en-US">
                <a:ea typeface="ＭＳ Ｐゴシック" charset="-128"/>
              </a:rPr>
              <a:t>Immediate change in leverage</a:t>
            </a:r>
          </a:p>
          <a:p>
            <a:pPr marL="835025" lvl="1" indent="-514350" eaLnBrk="1" hangingPunct="1">
              <a:buFont typeface="Calibri" charset="0"/>
              <a:buAutoNum type="alphaLcPeriod"/>
            </a:pPr>
            <a:r>
              <a:rPr lang="en-US" altLang="en-US">
                <a:ea typeface="ＭＳ Ｐゴシック" charset="-128"/>
              </a:rPr>
              <a:t>Gradual change in leverage</a:t>
            </a:r>
          </a:p>
          <a:p>
            <a:pPr marL="835025" lvl="1" indent="-514350" eaLnBrk="1" hangingPunct="1">
              <a:buFont typeface="Calibri" charset="0"/>
              <a:buAutoNum type="alphaLcPeriod"/>
            </a:pPr>
            <a:r>
              <a:rPr lang="en-US" altLang="en-US">
                <a:ea typeface="ＭＳ Ｐゴシック" charset="-128"/>
              </a:rPr>
              <a:t>No change in leverage</a:t>
            </a:r>
          </a:p>
          <a:p>
            <a:pPr eaLnBrk="1" hangingPunct="1"/>
            <a:r>
              <a:rPr lang="en-US" altLang="en-US">
                <a:ea typeface="ＭＳ Ｐゴシック" charset="-128"/>
              </a:rPr>
              <a:t>Would you recommend that the firm change its financing mix by </a:t>
            </a:r>
          </a:p>
          <a:p>
            <a:pPr marL="835025" lvl="1" indent="-514350" eaLnBrk="1" hangingPunct="1">
              <a:buFont typeface="Calibri" charset="0"/>
              <a:buAutoNum type="alphaLcPeriod"/>
            </a:pPr>
            <a:r>
              <a:rPr lang="en-US" altLang="en-US">
                <a:ea typeface="ＭＳ Ｐゴシック" charset="-128"/>
              </a:rPr>
              <a:t>Paying off debt/Buying back equity</a:t>
            </a:r>
          </a:p>
          <a:p>
            <a:pPr marL="835025" lvl="1" indent="-514350" eaLnBrk="1" hangingPunct="1">
              <a:buFont typeface="Calibri" charset="0"/>
              <a:buAutoNum type="alphaLcPeriod"/>
            </a:pPr>
            <a:r>
              <a:rPr lang="en-US" altLang="en-US">
                <a:ea typeface="ＭＳ Ｐゴシック" charset="-128"/>
              </a:rPr>
              <a:t>Take projects with equity/debt</a:t>
            </a:r>
          </a:p>
        </p:txBody>
      </p:sp>
      <p:sp>
        <p:nvSpPr>
          <p:cNvPr id="3891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Designing Debt: The Fundamental Principle</a:t>
            </a:r>
          </a:p>
        </p:txBody>
      </p:sp>
      <p:sp>
        <p:nvSpPr>
          <p:cNvPr id="39117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objective in designing debt is to make the cash flows on debt match up as closely as possible with the cash flows that the firm makes on its assets.</a:t>
            </a:r>
          </a:p>
          <a:p>
            <a:pPr eaLnBrk="1" hangingPunct="1"/>
            <a:r>
              <a:rPr lang="en-US" altLang="en-US">
                <a:ea typeface="ＭＳ Ｐゴシック" charset="-128"/>
              </a:rPr>
              <a:t>By doing so, we reduce our risk of default, increase debt capacity and increase firm value.</a:t>
            </a:r>
          </a:p>
          <a:p>
            <a:pPr eaLnBrk="1" hangingPunct="1"/>
            <a:endParaRPr lang="en-US" altLang="en-US">
              <a:ea typeface="ＭＳ Ｐゴシック" charset="-128"/>
            </a:endParaRPr>
          </a:p>
        </p:txBody>
      </p:sp>
      <p:pic>
        <p:nvPicPr>
          <p:cNvPr id="391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4724400"/>
            <a:ext cx="3962400" cy="18081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39117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4800600"/>
            <a:ext cx="3832225" cy="17621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91173" name="TextBox 5"/>
          <p:cNvSpPr txBox="1">
            <a:spLocks noChangeArrowheads="1"/>
          </p:cNvSpPr>
          <p:nvPr/>
        </p:nvSpPr>
        <p:spPr bwMode="auto">
          <a:xfrm>
            <a:off x="1828800" y="4191000"/>
            <a:ext cx="1581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Unmatched Debt</a:t>
            </a:r>
          </a:p>
        </p:txBody>
      </p:sp>
      <p:sp>
        <p:nvSpPr>
          <p:cNvPr id="391174" name="Rectangle 6"/>
          <p:cNvSpPr>
            <a:spLocks noChangeArrowheads="1"/>
          </p:cNvSpPr>
          <p:nvPr/>
        </p:nvSpPr>
        <p:spPr bwMode="auto">
          <a:xfrm>
            <a:off x="6324600" y="4191000"/>
            <a:ext cx="1352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Matched Debt</a:t>
            </a:r>
          </a:p>
        </p:txBody>
      </p:sp>
      <p:sp>
        <p:nvSpPr>
          <p:cNvPr id="3911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 the perfect financing instrument</a:t>
            </a:r>
          </a:p>
        </p:txBody>
      </p:sp>
      <p:sp>
        <p:nvSpPr>
          <p:cNvPr id="39321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perfect financing instrument will</a:t>
            </a:r>
          </a:p>
          <a:p>
            <a:pPr lvl="1" eaLnBrk="1" hangingPunct="1"/>
            <a:r>
              <a:rPr lang="en-US" altLang="en-US">
                <a:ea typeface="ＭＳ Ｐゴシック" charset="-128"/>
              </a:rPr>
              <a:t>Have all of the tax advantages of debt</a:t>
            </a:r>
          </a:p>
          <a:p>
            <a:pPr lvl="1" eaLnBrk="1" hangingPunct="1"/>
            <a:r>
              <a:rPr lang="en-US" altLang="en-US">
                <a:ea typeface="ＭＳ Ｐゴシック" charset="-128"/>
              </a:rPr>
              <a:t>While preserving the flexibility offered by equity</a:t>
            </a:r>
          </a:p>
          <a:p>
            <a:pPr lvl="1" eaLnBrk="1" hangingPunct="1"/>
            <a:endParaRPr lang="en-US" altLang="en-US">
              <a:ea typeface="ＭＳ Ｐゴシック" charset="-128"/>
            </a:endParaRPr>
          </a:p>
        </p:txBody>
      </p:sp>
      <p:pic>
        <p:nvPicPr>
          <p:cNvPr id="39321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352800"/>
            <a:ext cx="7753350" cy="2179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9322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Ensuring that you have not crossed the line drawn by the tax code</a:t>
            </a:r>
          </a:p>
        </p:txBody>
      </p:sp>
      <p:sp>
        <p:nvSpPr>
          <p:cNvPr id="39526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All of this design work is lost, however, if the security that you have designed does not deliver the tax benefits. </a:t>
            </a:r>
          </a:p>
          <a:p>
            <a:pPr eaLnBrk="1" hangingPunct="1"/>
            <a:r>
              <a:rPr lang="en-US" altLang="en-US">
                <a:ea typeface="ＭＳ Ｐゴシック" charset="-128"/>
              </a:rPr>
              <a:t>In addition, there may be a trade off between mismatching debt and getting greater tax benefits.</a:t>
            </a:r>
          </a:p>
          <a:p>
            <a:pPr eaLnBrk="1" hangingPunct="1"/>
            <a:endParaRPr lang="en-US" altLang="en-US">
              <a:ea typeface="ＭＳ Ｐゴシック" charset="-128"/>
            </a:endParaRPr>
          </a:p>
          <a:p>
            <a:pPr eaLnBrk="1" hangingPunct="1"/>
            <a:endParaRPr lang="en-US" altLang="en-US">
              <a:ea typeface="ＭＳ Ｐゴシック" charset="-128"/>
            </a:endParaRPr>
          </a:p>
        </p:txBody>
      </p:sp>
      <p:pic>
        <p:nvPicPr>
          <p:cNvPr id="39526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4343400"/>
            <a:ext cx="7753350" cy="9413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9526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While keeping equity research analysts, ratings agencies and regulators applauding</a:t>
            </a:r>
          </a:p>
        </p:txBody>
      </p:sp>
      <p:sp>
        <p:nvSpPr>
          <p:cNvPr id="39731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Ratings agencies want companies to issue equity, since it makes them safer. Equity research analysts want them not to issue equity because it dilutes earnings per share. Regulatory authorities want to ensure that you meet their requirements in terms of capital ratios (usually book value). Financing that leaves all three groups happy is nirvana.</a:t>
            </a:r>
          </a:p>
          <a:p>
            <a:pPr eaLnBrk="1" hangingPunct="1"/>
            <a:endParaRPr lang="en-US" altLang="en-US">
              <a:ea typeface="ＭＳ Ｐゴシック" charset="-128"/>
            </a:endParaRPr>
          </a:p>
        </p:txBody>
      </p:sp>
      <p:pic>
        <p:nvPicPr>
          <p:cNvPr id="3973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953000"/>
            <a:ext cx="7753350" cy="962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9731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Debt or Equity: The Strange Case of Trust Preferred</a:t>
            </a:r>
          </a:p>
        </p:txBody>
      </p:sp>
      <p:sp>
        <p:nvSpPr>
          <p:cNvPr id="415746"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smtClean="0"/>
              <a:t>Trust preferred stock has</a:t>
            </a:r>
          </a:p>
          <a:p>
            <a:pPr lvl="1" eaLnBrk="1" hangingPunct="1">
              <a:buFont typeface="Wingdings 2" charset="0"/>
              <a:buChar char=""/>
              <a:defRPr/>
            </a:pPr>
            <a:r>
              <a:rPr lang="en-US" dirty="0" smtClean="0"/>
              <a:t>A fixed dividend payment, specified at the time of the issue</a:t>
            </a:r>
          </a:p>
          <a:p>
            <a:pPr lvl="1" eaLnBrk="1" hangingPunct="1">
              <a:buFont typeface="Wingdings 2" charset="0"/>
              <a:buChar char=""/>
              <a:defRPr/>
            </a:pPr>
            <a:r>
              <a:rPr lang="en-US" dirty="0" smtClean="0"/>
              <a:t>That is tax deductible</a:t>
            </a:r>
          </a:p>
          <a:p>
            <a:pPr lvl="1" eaLnBrk="1" hangingPunct="1">
              <a:buFont typeface="Wingdings 2" charset="0"/>
              <a:buChar char=""/>
              <a:defRPr/>
            </a:pPr>
            <a:r>
              <a:rPr lang="en-US" dirty="0" smtClean="0"/>
              <a:t>And failing to make the payment can cause ? (Can it cause default?)</a:t>
            </a:r>
          </a:p>
          <a:p>
            <a:pPr eaLnBrk="1" hangingPunct="1">
              <a:buFont typeface="Wingdings" charset="0"/>
              <a:buChar char=""/>
              <a:defRPr/>
            </a:pPr>
            <a:r>
              <a:rPr lang="en-US" dirty="0" smtClean="0"/>
              <a:t>When trust preferred was first created, ratings agencies treated it as equity. As they have become more savvy, ratings agencies have started giving firms only partial equity credit for trust preferred. </a:t>
            </a:r>
          </a:p>
          <a:p>
            <a:pPr eaLnBrk="1" hangingPunct="1">
              <a:buFont typeface="Wingdings" charset="0"/>
              <a:buChar char=""/>
              <a:defRPr/>
            </a:pPr>
            <a:r>
              <a:rPr lang="en-US" dirty="0" smtClean="0"/>
              <a:t>Assuming that trust preferred stock gets treated as equity by ratings agencies, which of the following firms is the most appropriate firm to be issuing it?</a:t>
            </a:r>
          </a:p>
          <a:p>
            <a:pPr marL="823913" lvl="1" indent="-457200" eaLnBrk="1" hangingPunct="1">
              <a:buFont typeface="+mj-lt"/>
              <a:buAutoNum type="alphaLcPeriod"/>
              <a:defRPr/>
            </a:pPr>
            <a:r>
              <a:rPr lang="en-US" dirty="0" smtClean="0"/>
              <a:t>A firm that is under levered, but has a rating constraint that would be violated if it moved to its optimal</a:t>
            </a:r>
          </a:p>
          <a:p>
            <a:pPr marL="823913" lvl="1" indent="-457200" eaLnBrk="1" hangingPunct="1">
              <a:buFont typeface="+mj-lt"/>
              <a:buAutoNum type="alphaLcPeriod"/>
              <a:defRPr/>
            </a:pPr>
            <a:r>
              <a:rPr lang="en-US" dirty="0" smtClean="0"/>
              <a:t>A firm that is over levered that is unable to issue debt because of the rating agency concerns.</a:t>
            </a:r>
          </a:p>
          <a:p>
            <a:pPr eaLnBrk="1" hangingPunct="1">
              <a:buFont typeface="Wingdings" charset="0"/>
              <a:buChar char=""/>
              <a:defRPr/>
            </a:pPr>
            <a:endParaRPr lang="en-US" dirty="0" smtClean="0"/>
          </a:p>
          <a:p>
            <a:pPr lvl="1" eaLnBrk="1" hangingPunct="1">
              <a:buFont typeface="Wingdings 2" charset="0"/>
              <a:buChar char=""/>
              <a:defRPr/>
            </a:pPr>
            <a:endParaRPr lang="en-US" dirty="0"/>
          </a:p>
        </p:txBody>
      </p:sp>
      <p:sp>
        <p:nvSpPr>
          <p:cNvPr id="3993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Soothe bondholder fears</a:t>
            </a:r>
          </a:p>
        </p:txBody>
      </p:sp>
      <p:sp>
        <p:nvSpPr>
          <p:cNvPr id="40141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There are some firms that face skepticism from bondholders when they go out to raise debt, because</a:t>
            </a:r>
          </a:p>
          <a:p>
            <a:pPr lvl="1" eaLnBrk="1" hangingPunct="1"/>
            <a:r>
              <a:rPr lang="en-US" altLang="en-US">
                <a:ea typeface="ＭＳ Ｐゴシック" charset="-128"/>
              </a:rPr>
              <a:t>Of their past history of defaults or other actions</a:t>
            </a:r>
          </a:p>
          <a:p>
            <a:pPr lvl="1" eaLnBrk="1" hangingPunct="1"/>
            <a:r>
              <a:rPr lang="en-US" altLang="en-US">
                <a:ea typeface="ＭＳ Ｐゴシック" charset="-128"/>
              </a:rPr>
              <a:t>They are small firms without any borrowing history</a:t>
            </a:r>
          </a:p>
          <a:p>
            <a:pPr eaLnBrk="1" hangingPunct="1"/>
            <a:r>
              <a:rPr lang="en-US" altLang="en-US">
                <a:ea typeface="ＭＳ Ｐゴシック" charset="-128"/>
              </a:rPr>
              <a:t>Bondholders tend to demand much higher interest rates from these firms to reflect these concerns.</a:t>
            </a:r>
          </a:p>
          <a:p>
            <a:pPr eaLnBrk="1" hangingPunct="1"/>
            <a:endParaRPr lang="en-US" altLang="en-US">
              <a:ea typeface="ＭＳ Ｐゴシック" charset="-128"/>
            </a:endParaRPr>
          </a:p>
        </p:txBody>
      </p:sp>
      <p:pic>
        <p:nvPicPr>
          <p:cNvPr id="4014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4876800"/>
            <a:ext cx="7753350" cy="9509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0141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And do not lock in market mistakes that work against you</a:t>
            </a:r>
          </a:p>
        </p:txBody>
      </p:sp>
      <p:sp>
        <p:nvSpPr>
          <p:cNvPr id="419842"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Ratings agencies can sometimes under rate a firm, and markets can underprice a firm</a:t>
            </a:r>
            <a:r>
              <a:rPr lang="ja-JP" altLang="en-US" sz="2600">
                <a:ea typeface="ＭＳ Ｐゴシック" charset="-128"/>
              </a:rPr>
              <a:t>’</a:t>
            </a:r>
            <a:r>
              <a:rPr lang="en-US" altLang="ja-JP" sz="2600">
                <a:ea typeface="ＭＳ Ｐゴシック" charset="-128"/>
              </a:rPr>
              <a:t>s stock or bonds. If this occurs, firms should not lock in these mistakes by issuing securities for the long term. In particular, </a:t>
            </a:r>
          </a:p>
          <a:p>
            <a:pPr lvl="1" eaLnBrk="1" hangingPunct="1">
              <a:lnSpc>
                <a:spcPct val="90000"/>
              </a:lnSpc>
            </a:pPr>
            <a:r>
              <a:rPr lang="en-US" altLang="en-US" sz="2200">
                <a:ea typeface="ＭＳ Ｐゴシック" charset="-128"/>
              </a:rPr>
              <a:t>Issuing equity or equity based products (including convertibles), when equity is under priced transfers wealth from existing stockholders to the new stockholders</a:t>
            </a:r>
          </a:p>
          <a:p>
            <a:pPr lvl="1" eaLnBrk="1" hangingPunct="1">
              <a:lnSpc>
                <a:spcPct val="90000"/>
              </a:lnSpc>
            </a:pPr>
            <a:r>
              <a:rPr lang="en-US" altLang="en-US" sz="2200">
                <a:ea typeface="ＭＳ Ｐゴシック" charset="-128"/>
              </a:rPr>
              <a:t>Issuing long term debt when a firm is under rated locks in rates at levels that are far too high, given the firm</a:t>
            </a:r>
            <a:r>
              <a:rPr lang="ja-JP" altLang="en-US" sz="2200">
                <a:ea typeface="ＭＳ Ｐゴシック" charset="-128"/>
              </a:rPr>
              <a:t>’</a:t>
            </a:r>
            <a:r>
              <a:rPr lang="en-US" altLang="ja-JP" sz="2200">
                <a:ea typeface="ＭＳ Ｐゴシック" charset="-128"/>
              </a:rPr>
              <a:t>s default risk.</a:t>
            </a:r>
          </a:p>
          <a:p>
            <a:pPr eaLnBrk="1" hangingPunct="1">
              <a:lnSpc>
                <a:spcPct val="90000"/>
              </a:lnSpc>
            </a:pPr>
            <a:r>
              <a:rPr lang="en-US" altLang="en-US" sz="2600">
                <a:ea typeface="ＭＳ Ｐゴシック" charset="-128"/>
              </a:rPr>
              <a:t>What is the solution</a:t>
            </a:r>
          </a:p>
          <a:p>
            <a:pPr lvl="1" eaLnBrk="1" hangingPunct="1">
              <a:lnSpc>
                <a:spcPct val="90000"/>
              </a:lnSpc>
            </a:pPr>
            <a:r>
              <a:rPr lang="en-US" altLang="en-US" sz="2200">
                <a:ea typeface="ＭＳ Ｐゴシック" charset="-128"/>
              </a:rPr>
              <a:t>if you need to use equity?</a:t>
            </a:r>
          </a:p>
          <a:p>
            <a:pPr lvl="1" eaLnBrk="1" hangingPunct="1">
              <a:lnSpc>
                <a:spcPct val="90000"/>
              </a:lnSpc>
            </a:pPr>
            <a:r>
              <a:rPr lang="en-US" altLang="en-US" sz="2200">
                <a:ea typeface="ＭＳ Ｐゴシック" charset="-128"/>
              </a:rPr>
              <a:t>if you need to use debt?</a:t>
            </a:r>
          </a:p>
        </p:txBody>
      </p:sp>
      <p:sp>
        <p:nvSpPr>
          <p:cNvPr id="4034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Designing Disney</a:t>
            </a:r>
            <a:r>
              <a:rPr lang="ja-JP" altLang="en-US">
                <a:ea typeface="ＭＳ Ｐゴシック" charset="-128"/>
              </a:rPr>
              <a:t>’</a:t>
            </a:r>
            <a:r>
              <a:rPr lang="en-US" altLang="ja-JP">
                <a:ea typeface="ＭＳ Ｐゴシック" charset="-128"/>
              </a:rPr>
              <a:t>s Debt</a:t>
            </a:r>
            <a:endParaRPr lang="en-US" altLang="en-US">
              <a:ea typeface="ＭＳ Ｐゴシック" charset="-128"/>
            </a:endParaRPr>
          </a:p>
        </p:txBody>
      </p:sp>
      <p:sp>
        <p:nvSpPr>
          <p:cNvPr id="4055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05507" name="Content Placeholder 6"/>
          <p:cNvGraphicFramePr>
            <a:graphicFrameLocks noGrp="1" noChangeAspect="1"/>
          </p:cNvGraphicFramePr>
          <p:nvPr>
            <p:ph sz="quarter" idx="1"/>
          </p:nvPr>
        </p:nvGraphicFramePr>
        <p:xfrm>
          <a:off x="873125" y="1828800"/>
          <a:ext cx="7581900" cy="4479925"/>
        </p:xfrm>
        <a:graphic>
          <a:graphicData uri="http://schemas.openxmlformats.org/presentationml/2006/ole">
            <mc:AlternateContent xmlns:mc="http://schemas.openxmlformats.org/markup-compatibility/2006">
              <mc:Choice xmlns:v="urn:schemas-microsoft-com:vml" Requires="v">
                <p:oleObj spid="_x0000_s405512" name="Document" r:id="rId4" imgW="8382000" imgH="4953000" progId="Word.Document.12">
                  <p:embed/>
                </p:oleObj>
              </mc:Choice>
              <mc:Fallback>
                <p:oleObj name="Document" r:id="rId4" imgW="8382000" imgH="49530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3125" y="1828800"/>
                        <a:ext cx="7581900" cy="447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Recommendations for Disney</a:t>
            </a:r>
          </a:p>
        </p:txBody>
      </p:sp>
      <p:sp>
        <p:nvSpPr>
          <p:cNvPr id="42393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debt issued should be long term and should have duration of about 4.3 years.</a:t>
            </a:r>
          </a:p>
          <a:p>
            <a:pPr eaLnBrk="1" hangingPunct="1">
              <a:lnSpc>
                <a:spcPct val="80000"/>
              </a:lnSpc>
            </a:pPr>
            <a:r>
              <a:rPr lang="en-US" altLang="en-US" sz="2200">
                <a:ea typeface="ＭＳ Ｐゴシック" charset="-128"/>
              </a:rPr>
              <a:t>A significant portion of the debt should be floating rate debt, reflecting Disney</a:t>
            </a:r>
            <a:r>
              <a:rPr lang="ja-JP" altLang="en-US" sz="2200">
                <a:ea typeface="ＭＳ Ｐゴシック" charset="-128"/>
              </a:rPr>
              <a:t>’</a:t>
            </a:r>
            <a:r>
              <a:rPr lang="en-US" altLang="ja-JP" sz="2200">
                <a:ea typeface="ＭＳ Ｐゴシック" charset="-128"/>
              </a:rPr>
              <a:t>s capacity to pass inflation through to its customers and the fact that operating income tends to increase as interest rates go up.</a:t>
            </a:r>
          </a:p>
          <a:p>
            <a:pPr eaLnBrk="1" hangingPunct="1">
              <a:lnSpc>
                <a:spcPct val="80000"/>
              </a:lnSpc>
            </a:pPr>
            <a:r>
              <a:rPr lang="en-US" altLang="en-US" sz="2200">
                <a:ea typeface="ＭＳ Ｐゴシック" charset="-128"/>
              </a:rPr>
              <a:t>Given Disney</a:t>
            </a:r>
            <a:r>
              <a:rPr lang="ja-JP" altLang="en-US" sz="2200">
                <a:ea typeface="ＭＳ Ｐゴシック" charset="-128"/>
              </a:rPr>
              <a:t>’</a:t>
            </a:r>
            <a:r>
              <a:rPr lang="en-US" altLang="ja-JP" sz="2200">
                <a:ea typeface="ＭＳ Ｐゴシック" charset="-128"/>
              </a:rPr>
              <a:t>s sensitivity to a stronger dollar, a portion of the debt should be in foreign currencies. The specific currency used and the magnitude of the foreign currency debt should reflect where Disney makes its revenues. Based upon 2013 numbers at least, this would indicate that about 18% of its debt should be foreign currency debt. As its broadcasting businesses expand into Latin America, it may want to consider using either Mexican Peso or Brazilian Real debt as well.</a:t>
            </a:r>
            <a:endParaRPr lang="en-US" altLang="en-US" sz="2200">
              <a:ea typeface="ＭＳ Ｐゴシック" charset="-128"/>
            </a:endParaRPr>
          </a:p>
        </p:txBody>
      </p:sp>
      <p:sp>
        <p:nvSpPr>
          <p:cNvPr id="4075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Analyzing Disney</a:t>
            </a:r>
            <a:r>
              <a:rPr lang="ja-JP" altLang="en-US">
                <a:ea typeface="ＭＳ Ｐゴシック" charset="-128"/>
              </a:rPr>
              <a:t>’</a:t>
            </a:r>
            <a:r>
              <a:rPr lang="en-US" altLang="ja-JP">
                <a:ea typeface="ＭＳ Ｐゴシック" charset="-128"/>
              </a:rPr>
              <a:t>s Current Debt</a:t>
            </a:r>
            <a:endParaRPr lang="en-US" altLang="en-US">
              <a:ea typeface="ＭＳ Ｐゴシック" charset="-128"/>
            </a:endParaRPr>
          </a:p>
        </p:txBody>
      </p:sp>
      <p:sp>
        <p:nvSpPr>
          <p:cNvPr id="425986" name="Rectangle 3"/>
          <p:cNvSpPr>
            <a:spLocks noGrp="1" noChangeArrowheads="1"/>
          </p:cNvSpPr>
          <p:nvPr>
            <p:ph sz="quarter" idx="1"/>
          </p:nvPr>
        </p:nvSpPr>
        <p:spPr>
          <a:xfrm>
            <a:off x="612775" y="1600200"/>
            <a:ext cx="8153400" cy="4495800"/>
          </a:xfrm>
        </p:spPr>
        <p:txBody>
          <a:bodyPr>
            <a:normAutofit/>
          </a:bodyPr>
          <a:lstStyle/>
          <a:p>
            <a:pPr>
              <a:lnSpc>
                <a:spcPct val="80000"/>
              </a:lnSpc>
            </a:pPr>
            <a:r>
              <a:rPr lang="en-US" altLang="en-US" sz="2000">
                <a:ea typeface="ＭＳ Ｐゴシック" charset="-128"/>
              </a:rPr>
              <a:t>Disney has $14.3 billion in interest-bearing debt with a face-value weighted average maturity of 7.92 years. Allowing for the fact that the maturity of debt is higher than the duration, this would indicate that Disney’s debt may be a little longer than would be optimal, but not by much.</a:t>
            </a:r>
          </a:p>
          <a:p>
            <a:pPr>
              <a:lnSpc>
                <a:spcPct val="80000"/>
              </a:lnSpc>
            </a:pPr>
            <a:r>
              <a:rPr lang="en-US" altLang="en-US" sz="2000">
                <a:ea typeface="ＭＳ Ｐゴシック" charset="-128"/>
              </a:rPr>
              <a:t>Of the debt, about 5.49% of the debt is in non-US dollar currencies (Indian rupees and Hong Kong dollars), but the rest is in US dollars and the company has no Euro debt. Based on our analysis, we would suggest that Disney increase its proportion of Euro debt to about 12% and tie the choice of currency on future debt issues to its expansion plans.</a:t>
            </a:r>
          </a:p>
          <a:p>
            <a:pPr>
              <a:lnSpc>
                <a:spcPct val="80000"/>
              </a:lnSpc>
            </a:pPr>
            <a:r>
              <a:rPr lang="en-US" altLang="en-US" sz="2000">
                <a:ea typeface="ＭＳ Ｐゴシック" charset="-128"/>
              </a:rPr>
              <a:t>Disney has no convertible debt and about 5.67% of its debt is floating rate debt, which looks low, given the company’s pricing power. While the mix of debt in 2013 may be reflective of a desire to lock in low long-term interest rates on debt, as rates rise, the company should consider expanding its use of foreign currency debt.</a:t>
            </a:r>
          </a:p>
        </p:txBody>
      </p:sp>
      <p:sp>
        <p:nvSpPr>
          <p:cNvPr id="4096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Adjusting Debt at Disney</a:t>
            </a:r>
          </a:p>
        </p:txBody>
      </p:sp>
      <p:sp>
        <p:nvSpPr>
          <p:cNvPr id="428034" name="Rectangle 3"/>
          <p:cNvSpPr>
            <a:spLocks noGrp="1" noChangeArrowheads="1"/>
          </p:cNvSpPr>
          <p:nvPr>
            <p:ph sz="quarter" idx="1"/>
          </p:nvPr>
        </p:nvSpPr>
        <p:spPr>
          <a:xfrm>
            <a:off x="612775" y="1600200"/>
            <a:ext cx="8153400" cy="4495800"/>
          </a:xfrm>
        </p:spPr>
        <p:txBody>
          <a:bodyPr>
            <a:normAutofit/>
          </a:bodyPr>
          <a:lstStyle/>
          <a:p>
            <a:r>
              <a:rPr lang="en-US" altLang="en-US" sz="2600">
                <a:ea typeface="ＭＳ Ｐゴシック" charset="-128"/>
              </a:rPr>
              <a:t>It can swap some of its existing fixed rate, dollar debt for floating rate, foreign currency debt. Given Disney’s standing in financial markets and its large market capitalization, this should not be difficult to do.</a:t>
            </a:r>
          </a:p>
          <a:p>
            <a:r>
              <a:rPr lang="en-US" altLang="en-US" sz="2600">
                <a:ea typeface="ＭＳ Ｐゴシック" charset="-128"/>
              </a:rPr>
              <a:t>If Disney is planning new debt issues, either to get to a higher debt ratio or to fund new investments, it can use primarily floating rate, foreign currency debt to fund these new investments. Although it may be mismatching the funding on these investments, its debt matching will become better at the company level.</a:t>
            </a:r>
          </a:p>
        </p:txBody>
      </p:sp>
      <p:sp>
        <p:nvSpPr>
          <p:cNvPr id="4116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7"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Choosing your Financing Type</a:t>
            </a:r>
          </a:p>
        </p:txBody>
      </p:sp>
      <p:sp>
        <p:nvSpPr>
          <p:cNvPr id="430082" name="Rectangle 3"/>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smtClean="0"/>
              <a:t>Based upon the business that your firm is in, and the typical investments that it makes, what kind of financing would you expect your firm to use in terms of</a:t>
            </a:r>
          </a:p>
          <a:p>
            <a:pPr marL="823913" lvl="1" indent="-457200" eaLnBrk="1" hangingPunct="1">
              <a:buFont typeface="+mj-lt"/>
              <a:buAutoNum type="alphaLcPeriod"/>
              <a:defRPr/>
            </a:pPr>
            <a:r>
              <a:rPr lang="en-US" dirty="0" smtClean="0"/>
              <a:t>Duration (long term or short term)</a:t>
            </a:r>
          </a:p>
          <a:p>
            <a:pPr marL="823913" lvl="1" indent="-457200" eaLnBrk="1" hangingPunct="1">
              <a:buFont typeface="+mj-lt"/>
              <a:buAutoNum type="alphaLcPeriod"/>
              <a:defRPr/>
            </a:pPr>
            <a:r>
              <a:rPr lang="en-US" dirty="0" smtClean="0"/>
              <a:t>Currency</a:t>
            </a:r>
          </a:p>
          <a:p>
            <a:pPr marL="823913" lvl="1" indent="-457200" eaLnBrk="1" hangingPunct="1">
              <a:buFont typeface="+mj-lt"/>
              <a:buAutoNum type="alphaLcPeriod"/>
              <a:defRPr/>
            </a:pPr>
            <a:r>
              <a:rPr lang="en-US" dirty="0" smtClean="0"/>
              <a:t>Fixed or Floating rate</a:t>
            </a:r>
          </a:p>
          <a:p>
            <a:pPr marL="823913" lvl="1" indent="-457200" eaLnBrk="1" hangingPunct="1">
              <a:buFont typeface="+mj-lt"/>
              <a:buAutoNum type="alphaLcPeriod"/>
              <a:defRPr/>
            </a:pPr>
            <a:r>
              <a:rPr lang="en-US" dirty="0" smtClean="0"/>
              <a:t>Straight or Convertible</a:t>
            </a:r>
          </a:p>
          <a:p>
            <a:pPr lvl="1" eaLnBrk="1" hangingPunct="1">
              <a:buFont typeface="Wingdings 2" charset="0"/>
              <a:buChar char=""/>
              <a:defRPr/>
            </a:pPr>
            <a:endParaRPr lang="en-US" dirty="0"/>
          </a:p>
        </p:txBody>
      </p:sp>
      <p:sp>
        <p:nvSpPr>
          <p:cNvPr id="4136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p:cNvSpPr>
            <a:spLocks noGrp="1" noChangeArrowheads="1"/>
          </p:cNvSpPr>
          <p:nvPr>
            <p:ph type="ctrTitle"/>
          </p:nvPr>
        </p:nvSpPr>
        <p:spPr/>
        <p:txBody>
          <a:bodyPr/>
          <a:lstStyle/>
          <a:p>
            <a:pPr eaLnBrk="1" hangingPunct="1">
              <a:defRPr/>
            </a:pPr>
            <a:r>
              <a:rPr lang="en-US" smtClean="0"/>
              <a:t>Returning Cash to the Owners: Dividend Policy</a:t>
            </a:r>
            <a:endParaRPr lang="en-US"/>
          </a:p>
        </p:txBody>
      </p:sp>
      <p:sp>
        <p:nvSpPr>
          <p:cNvPr id="432130"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400">
                <a:ea typeface="ＭＳ Ｐゴシック" charset="-128"/>
              </a:rPr>
              <a:t>“</a:t>
            </a:r>
            <a:r>
              <a:rPr lang="en-US" altLang="ja-JP" sz="2400">
                <a:ea typeface="ＭＳ Ｐゴシック" charset="-128"/>
              </a:rPr>
              <a:t>Companies don</a:t>
            </a:r>
            <a:r>
              <a:rPr lang="ja-JP" altLang="en-US" sz="2400">
                <a:ea typeface="ＭＳ Ｐゴシック" charset="-128"/>
              </a:rPr>
              <a:t>’</a:t>
            </a:r>
            <a:r>
              <a:rPr lang="en-US" altLang="ja-JP" sz="2400">
                <a:ea typeface="ＭＳ Ｐゴシック" charset="-128"/>
              </a:rPr>
              <a:t>t have cash. They hold cash for their stockholders.</a:t>
            </a:r>
            <a:r>
              <a:rPr lang="ja-JP" altLang="en-US" sz="2400">
                <a:ea typeface="ＭＳ Ｐゴシック" charset="-128"/>
              </a:rPr>
              <a:t>”</a:t>
            </a:r>
            <a:endParaRPr lang="en-US" altLang="en-US" sz="2400">
              <a:ea typeface="ＭＳ Ｐゴシック" charset="-128"/>
            </a:endParaRPr>
          </a:p>
        </p:txBody>
      </p:sp>
      <p:sp>
        <p:nvSpPr>
          <p:cNvPr id="41574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417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417795"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862" r="-862"/>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Dividends are sticky</a:t>
            </a:r>
          </a:p>
        </p:txBody>
      </p:sp>
      <p:sp>
        <p:nvSpPr>
          <p:cNvPr id="4198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6"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Dividends tend to follow earnings</a:t>
            </a:r>
          </a:p>
        </p:txBody>
      </p:sp>
      <p:sp>
        <p:nvSpPr>
          <p:cNvPr id="4218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6" name="Content Placeholder 6"/>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7" name="Title 1"/>
          <p:cNvSpPr>
            <a:spLocks noGrp="1"/>
          </p:cNvSpPr>
          <p:nvPr>
            <p:ph type="title"/>
          </p:nvPr>
        </p:nvSpPr>
        <p:spPr/>
        <p:txBody>
          <a:bodyPr/>
          <a:lstStyle/>
          <a:p>
            <a:pPr eaLnBrk="1" hangingPunct="1"/>
            <a:r>
              <a:rPr lang="en-US" altLang="en-US">
                <a:ea typeface="ＭＳ Ｐゴシック" charset="-128"/>
              </a:rPr>
              <a:t>II. Are affected by tax laws…</a:t>
            </a:r>
          </a:p>
        </p:txBody>
      </p:sp>
      <p:sp>
        <p:nvSpPr>
          <p:cNvPr id="423938" name="Text Placeholder 2"/>
          <p:cNvSpPr>
            <a:spLocks noGrp="1"/>
          </p:cNvSpPr>
          <p:nvPr>
            <p:ph type="body" idx="1"/>
          </p:nvPr>
        </p:nvSpPr>
        <p:spPr/>
        <p:txBody>
          <a:bodyPr/>
          <a:lstStyle/>
          <a:p>
            <a:pPr eaLnBrk="1" hangingPunct="1"/>
            <a:r>
              <a:rPr lang="en-US" altLang="en-US">
                <a:ea typeface="ＭＳ Ｐゴシック" charset="-128"/>
              </a:rPr>
              <a:t>In 2003</a:t>
            </a:r>
          </a:p>
        </p:txBody>
      </p:sp>
      <p:pic>
        <p:nvPicPr>
          <p:cNvPr id="423939" name="Content Placeholder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l="15070" r="15070"/>
          <a:stretch>
            <a:fillRect/>
          </a:stretch>
        </p:blipFill>
        <p:spPr/>
      </p:pic>
      <p:sp>
        <p:nvSpPr>
          <p:cNvPr id="423940" name="Text Placeholder 4"/>
          <p:cNvSpPr>
            <a:spLocks noGrp="1"/>
          </p:cNvSpPr>
          <p:nvPr>
            <p:ph type="body" sz="quarter" idx="3"/>
          </p:nvPr>
        </p:nvSpPr>
        <p:spPr/>
        <p:txBody>
          <a:bodyPr/>
          <a:lstStyle/>
          <a:p>
            <a:pPr eaLnBrk="1" hangingPunct="1"/>
            <a:r>
              <a:rPr lang="en-US" altLang="en-US">
                <a:ea typeface="ＭＳ Ｐゴシック" charset="-128"/>
              </a:rPr>
              <a:t>In the last quarter of 2012</a:t>
            </a:r>
          </a:p>
        </p:txBody>
      </p:sp>
      <p:sp>
        <p:nvSpPr>
          <p:cNvPr id="423941" name="Content Placeholder 5"/>
          <p:cNvSpPr>
            <a:spLocks noGrp="1"/>
          </p:cNvSpPr>
          <p:nvPr>
            <p:ph sz="quarter" idx="4"/>
          </p:nvPr>
        </p:nvSpPr>
        <p:spPr/>
        <p:txBody>
          <a:bodyPr/>
          <a:lstStyle/>
          <a:p>
            <a:pPr eaLnBrk="1" hangingPunct="1"/>
            <a:r>
              <a:rPr lang="en-US" altLang="en-US">
                <a:ea typeface="ＭＳ Ｐゴシック" charset="-128"/>
              </a:rPr>
              <a:t>As the possibility of tax rates reverting back to pre-2003 levels rose, 233 companies paid out $31 billion in dividends.</a:t>
            </a:r>
          </a:p>
          <a:p>
            <a:pPr eaLnBrk="1" hangingPunct="1"/>
            <a:r>
              <a:rPr lang="en-US" altLang="en-US">
                <a:ea typeface="ＭＳ Ｐゴシック" charset="-128"/>
              </a:rPr>
              <a:t>Of these companies, 101 had insider holdings in excess of 20% of the outstanding stock. </a:t>
            </a:r>
          </a:p>
        </p:txBody>
      </p:sp>
    </p:spTree>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More and more firms are buying back stock, rather than pay dividends...</a:t>
            </a:r>
          </a:p>
        </p:txBody>
      </p:sp>
      <p:sp>
        <p:nvSpPr>
          <p:cNvPr id="4259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6"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Measures of Dividend Policy</a:t>
            </a:r>
          </a:p>
        </p:txBody>
      </p:sp>
      <p:sp>
        <p:nvSpPr>
          <p:cNvPr id="42803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Dividend Payout = Dividends/ Net Income</a:t>
            </a:r>
          </a:p>
          <a:p>
            <a:pPr lvl="1" eaLnBrk="1" hangingPunct="1"/>
            <a:r>
              <a:rPr lang="en-US" altLang="en-US">
                <a:ea typeface="ＭＳ Ｐゴシック" charset="-128"/>
              </a:rPr>
              <a:t>Measures the percentage of earnings that the company pays in dividends</a:t>
            </a:r>
          </a:p>
          <a:p>
            <a:pPr lvl="1" eaLnBrk="1" hangingPunct="1"/>
            <a:r>
              <a:rPr lang="en-US" altLang="en-US">
                <a:ea typeface="ＭＳ Ｐゴシック" charset="-128"/>
              </a:rPr>
              <a:t>If the net income is negative, the payout ratio cannot be computed.	</a:t>
            </a:r>
          </a:p>
          <a:p>
            <a:pPr eaLnBrk="1" hangingPunct="1"/>
            <a:r>
              <a:rPr lang="en-US" altLang="en-US">
                <a:ea typeface="ＭＳ Ｐゴシック" charset="-128"/>
              </a:rPr>
              <a:t>Dividend Yield = Dividends per share/ Stock price</a:t>
            </a:r>
          </a:p>
          <a:p>
            <a:pPr lvl="1" eaLnBrk="1" hangingPunct="1"/>
            <a:r>
              <a:rPr lang="en-US" altLang="en-US">
                <a:ea typeface="ＭＳ Ｐゴシック" charset="-128"/>
              </a:rPr>
              <a:t>Measures the return that an investor can make from dividends alone</a:t>
            </a:r>
          </a:p>
          <a:p>
            <a:pPr lvl="1" eaLnBrk="1" hangingPunct="1"/>
            <a:r>
              <a:rPr lang="en-US" altLang="en-US">
                <a:ea typeface="ＭＳ Ｐゴシック" charset="-128"/>
              </a:rPr>
              <a:t>Becomes part of the expected return on the investment.</a:t>
            </a:r>
          </a:p>
        </p:txBody>
      </p:sp>
      <p:sp>
        <p:nvSpPr>
          <p:cNvPr id="4" name="TextBox 3">
            <a:hlinkClick r:id="rId3" action="ppaction://hlinkpres?slideindex=41&amp;slidetitle=Dividend yield and payout"/>
          </p:cNvPr>
          <p:cNvSpPr txBox="1"/>
          <p:nvPr/>
        </p:nvSpPr>
        <p:spPr>
          <a:xfrm>
            <a:off x="7086600" y="56388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DES Page 3</a:t>
            </a:r>
          </a:p>
          <a:p>
            <a:pPr>
              <a:defRPr/>
            </a:pPr>
            <a:r>
              <a:rPr lang="en-US" sz="1600" dirty="0"/>
              <a:t>PB Page 41-43</a:t>
            </a:r>
          </a:p>
        </p:txBody>
      </p:sp>
      <p:sp>
        <p:nvSpPr>
          <p:cNvPr id="42803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Dividend Payout Ratios</a:t>
            </a:r>
          </a:p>
        </p:txBody>
      </p:sp>
      <p:sp>
        <p:nvSpPr>
          <p:cNvPr id="4300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6" name="Content Placeholder 7"/>
          <p:cNvGraphicFramePr>
            <a:graphicFrameLocks noGrp="1"/>
          </p:cNvGraphicFramePr>
          <p:nvPr>
            <p:ph sz="quarter" idx="1"/>
            <p:extLst>
              <p:ext uri="{D42A27DB-BD31-4B8C-83A1-F6EECF244321}">
                <p14:modId xmlns:p14="http://schemas.microsoft.com/office/powerpoint/2010/main" val="577833306"/>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Dividend Yields</a:t>
            </a:r>
          </a:p>
        </p:txBody>
      </p:sp>
      <p:sp>
        <p:nvSpPr>
          <p:cNvPr id="4321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6"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4177" name="Object 2"/>
          <p:cNvGraphicFramePr>
            <a:graphicFrameLocks noChangeAspect="1"/>
          </p:cNvGraphicFramePr>
          <p:nvPr/>
        </p:nvGraphicFramePr>
        <p:xfrm>
          <a:off x="823913" y="609600"/>
          <a:ext cx="7710487" cy="5800725"/>
        </p:xfrm>
        <a:graphic>
          <a:graphicData uri="http://schemas.openxmlformats.org/presentationml/2006/ole">
            <mc:AlternateContent xmlns:mc="http://schemas.openxmlformats.org/markup-compatibility/2006">
              <mc:Choice xmlns:v="urn:schemas-microsoft-com:vml" Requires="v">
                <p:oleObj spid="_x0000_s434183" name="Document" r:id="rId4" imgW="21942857" imgH="16507937" progId="Word.Document.12">
                  <p:link updateAutomatic="1"/>
                </p:oleObj>
              </mc:Choice>
              <mc:Fallback>
                <p:oleObj name="Document" r:id="rId4" imgW="21942857" imgH="16507937"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3913" y="609600"/>
                        <a:ext cx="7710487" cy="580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434178"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Dividend Policy: Disney et al.</a:t>
            </a:r>
          </a:p>
        </p:txBody>
      </p:sp>
      <p:sp>
        <p:nvSpPr>
          <p:cNvPr id="4362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36227" name="Content Placeholder 6"/>
          <p:cNvGraphicFramePr>
            <a:graphicFrameLocks noGrp="1" noChangeAspect="1"/>
          </p:cNvGraphicFramePr>
          <p:nvPr>
            <p:ph sz="quarter" idx="1"/>
          </p:nvPr>
        </p:nvGraphicFramePr>
        <p:xfrm>
          <a:off x="381000" y="1905000"/>
          <a:ext cx="8936038" cy="2057400"/>
        </p:xfrm>
        <a:graphic>
          <a:graphicData uri="http://schemas.openxmlformats.org/presentationml/2006/ole">
            <mc:AlternateContent xmlns:mc="http://schemas.openxmlformats.org/markup-compatibility/2006">
              <mc:Choice xmlns:v="urn:schemas-microsoft-com:vml" Requires="v">
                <p:oleObj spid="_x0000_s436232" name="Document" r:id="rId4" imgW="5626100" imgH="1295400" progId="Word.Document.12">
                  <p:embed/>
                </p:oleObj>
              </mc:Choice>
              <mc:Fallback>
                <p:oleObj name="Document" r:id="rId4" imgW="5626100" imgH="12954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905000"/>
                        <a:ext cx="8936038"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Three Schools Of Thought On Dividends</a:t>
            </a:r>
          </a:p>
        </p:txBody>
      </p:sp>
      <p:sp>
        <p:nvSpPr>
          <p:cNvPr id="455682" name="Rectangle 3"/>
          <p:cNvSpPr>
            <a:spLocks noGrp="1" noChangeArrowheads="1"/>
          </p:cNvSpPr>
          <p:nvPr>
            <p:ph sz="quarter" idx="1"/>
          </p:nvPr>
        </p:nvSpPr>
        <p:spPr>
          <a:xfrm>
            <a:off x="612775" y="1600200"/>
            <a:ext cx="8153400" cy="4495800"/>
          </a:xfrm>
        </p:spPr>
        <p:txBody>
          <a:bodyPr>
            <a:normAutofit fontScale="92500" lnSpcReduction="10000"/>
          </a:bodyPr>
          <a:lstStyle/>
          <a:p>
            <a:pPr marL="514350" indent="-514350" eaLnBrk="1" hangingPunct="1">
              <a:buFont typeface="+mj-lt"/>
              <a:buAutoNum type="arabicPeriod"/>
              <a:defRPr/>
            </a:pPr>
            <a:r>
              <a:rPr lang="en-US" dirty="0" smtClean="0"/>
              <a:t>If  there are no tax disadvantages associated with dividends &amp; </a:t>
            </a:r>
            <a:r>
              <a:rPr lang="en-US" dirty="0"/>
              <a:t> </a:t>
            </a:r>
            <a:r>
              <a:rPr lang="en-US" dirty="0" smtClean="0"/>
              <a:t>companies can issue stock, at no issuance cost, to raise equity, whenever needed</a:t>
            </a:r>
          </a:p>
          <a:p>
            <a:pPr marL="366713" lvl="1" indent="0" eaLnBrk="1" hangingPunct="1">
              <a:buFont typeface="Wingdings 2" charset="0"/>
              <a:buNone/>
              <a:defRPr/>
            </a:pPr>
            <a:r>
              <a:rPr lang="en-US" b="1" dirty="0" smtClean="0"/>
              <a:t>Dividends do not matter, and dividend policy does not affect value.</a:t>
            </a:r>
          </a:p>
          <a:p>
            <a:pPr marL="514350" indent="-514350" eaLnBrk="1" hangingPunct="1">
              <a:buFont typeface="+mj-lt"/>
              <a:buAutoNum type="arabicPeriod"/>
              <a:defRPr/>
            </a:pPr>
            <a:r>
              <a:rPr lang="en-US" dirty="0" smtClean="0"/>
              <a:t>If dividends create a tax disadvantage for investors (relative to capital gains)</a:t>
            </a:r>
            <a:endParaRPr lang="en-US" b="1" dirty="0" smtClean="0"/>
          </a:p>
          <a:p>
            <a:pPr marL="366713" lvl="1" indent="0" eaLnBrk="1" hangingPunct="1">
              <a:buFont typeface="Wingdings 2" charset="0"/>
              <a:buNone/>
              <a:defRPr/>
            </a:pPr>
            <a:r>
              <a:rPr lang="en-US" b="1" dirty="0" smtClean="0"/>
              <a:t>Dividends are bad, and increasing dividends will reduce value</a:t>
            </a:r>
          </a:p>
          <a:p>
            <a:pPr marL="0" indent="0" eaLnBrk="1" hangingPunct="1">
              <a:buFont typeface="Wingdings" charset="0"/>
              <a:buNone/>
              <a:defRPr/>
            </a:pPr>
            <a:r>
              <a:rPr lang="en-US" dirty="0" smtClean="0"/>
              <a:t>3. If dividends create a tax advantage for investors (relative to capital gains) and/or stockholders like dividends</a:t>
            </a:r>
          </a:p>
          <a:p>
            <a:pPr marL="366713" lvl="1" indent="0" eaLnBrk="1" hangingPunct="1">
              <a:buFont typeface="Wingdings 2" charset="0"/>
              <a:buNone/>
              <a:defRPr/>
            </a:pPr>
            <a:r>
              <a:rPr lang="en-US" b="1" dirty="0" smtClean="0"/>
              <a:t>Dividends are good, and increasing dividends will increase value</a:t>
            </a:r>
            <a:endParaRPr lang="en-US" b="1" dirty="0"/>
          </a:p>
        </p:txBody>
      </p:sp>
      <p:sp>
        <p:nvSpPr>
          <p:cNvPr id="4382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balanced viewpoint</a:t>
            </a:r>
          </a:p>
        </p:txBody>
      </p:sp>
      <p:sp>
        <p:nvSpPr>
          <p:cNvPr id="44032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If a company has excess cash, and few good investment opportunities (NPV&gt;0), returning money to stockholders (dividends or stock repurchases) is good.</a:t>
            </a:r>
          </a:p>
          <a:p>
            <a:pPr eaLnBrk="1" hangingPunct="1"/>
            <a:r>
              <a:rPr lang="en-US" altLang="en-US">
                <a:ea typeface="ＭＳ Ｐゴシック" charset="-128"/>
              </a:rPr>
              <a:t>If a company does not have excess cash, and/or has several good investment opportunities (NPV&gt;0), returning money to stockholders (dividends or stock repurchases) is bad.</a:t>
            </a:r>
          </a:p>
        </p:txBody>
      </p:sp>
      <p:sp>
        <p:nvSpPr>
          <p:cNvPr id="4403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Assessing Dividend Policy</a:t>
            </a:r>
          </a:p>
        </p:txBody>
      </p:sp>
      <p:sp>
        <p:nvSpPr>
          <p:cNvPr id="44237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Approach 1: The Cash/Trust Nexus</a:t>
            </a:r>
          </a:p>
          <a:p>
            <a:pPr lvl="1" eaLnBrk="1" hangingPunct="1"/>
            <a:r>
              <a:rPr lang="en-US" altLang="en-US">
                <a:ea typeface="ＭＳ Ｐゴシック" charset="-128"/>
              </a:rPr>
              <a:t>Assess how much cash a firm has available to pay in dividends, relative what it returns to stockholders. Evaluate whether you can trust the managers of the company as custodians of your cash.</a:t>
            </a:r>
          </a:p>
          <a:p>
            <a:pPr eaLnBrk="1" hangingPunct="1"/>
            <a:r>
              <a:rPr lang="en-US" altLang="en-US">
                <a:ea typeface="ＭＳ Ｐゴシック" charset="-128"/>
              </a:rPr>
              <a:t>Approach 2: Peer Group Analysis</a:t>
            </a:r>
          </a:p>
          <a:p>
            <a:pPr lvl="1" eaLnBrk="1" hangingPunct="1"/>
            <a:r>
              <a:rPr lang="en-US" altLang="en-US">
                <a:ea typeface="ＭＳ Ｐゴシック" charset="-128"/>
              </a:rPr>
              <a:t>Pick a dividend policy for your company that makes it comparable to other firms in its peer group.</a:t>
            </a:r>
          </a:p>
        </p:txBody>
      </p:sp>
      <p:sp>
        <p:nvSpPr>
          <p:cNvPr id="4423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The Cash/Trust Assessment</a:t>
            </a:r>
          </a:p>
        </p:txBody>
      </p:sp>
      <p:sp>
        <p:nvSpPr>
          <p:cNvPr id="44441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Step 1: How much could the company have paid out during the period under question?</a:t>
            </a:r>
          </a:p>
          <a:p>
            <a:pPr eaLnBrk="1" hangingPunct="1"/>
            <a:r>
              <a:rPr lang="en-US" altLang="en-US">
                <a:ea typeface="ＭＳ Ｐゴシック" charset="-128"/>
              </a:rPr>
              <a:t>Step 2: How  much did the the company actually pay out during the period in question?</a:t>
            </a:r>
          </a:p>
          <a:p>
            <a:pPr eaLnBrk="1" hangingPunct="1"/>
            <a:r>
              <a:rPr lang="en-US" altLang="en-US">
                <a:ea typeface="ＭＳ Ｐゴシック" charset="-128"/>
              </a:rPr>
              <a:t>Step 3: How much do I trust the management of this company with excess cash?</a:t>
            </a:r>
          </a:p>
          <a:p>
            <a:pPr lvl="1" eaLnBrk="1" hangingPunct="1"/>
            <a:r>
              <a:rPr lang="en-US" altLang="en-US">
                <a:ea typeface="ＭＳ Ｐゴシック" charset="-128"/>
              </a:rPr>
              <a:t>How well did they make investments during the period in question?</a:t>
            </a:r>
          </a:p>
          <a:p>
            <a:pPr lvl="1" eaLnBrk="1" hangingPunct="1"/>
            <a:r>
              <a:rPr lang="en-US" altLang="en-US">
                <a:ea typeface="ＭＳ Ｐゴシック" charset="-128"/>
              </a:rPr>
              <a:t>How well has my stock performed during the period in question?</a:t>
            </a:r>
          </a:p>
        </p:txBody>
      </p:sp>
      <p:sp>
        <p:nvSpPr>
          <p:cNvPr id="4444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How much has the company returned to stockholders?</a:t>
            </a:r>
          </a:p>
        </p:txBody>
      </p:sp>
      <p:sp>
        <p:nvSpPr>
          <p:cNvPr id="446466"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As firms increasing use stock buybacks, we have to measure cash returned to stockholders as not only dividends but also buybacks.</a:t>
            </a:r>
          </a:p>
          <a:p>
            <a:pPr eaLnBrk="1" hangingPunct="1"/>
            <a:r>
              <a:rPr lang="en-US" altLang="en-US">
                <a:ea typeface="ＭＳ Ｐゴシック" charset="-128"/>
              </a:rPr>
              <a:t>For instance, for the companies we are analyzing the cash returned looked as follows.</a:t>
            </a:r>
          </a:p>
        </p:txBody>
      </p:sp>
      <p:sp>
        <p:nvSpPr>
          <p:cNvPr id="4464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nvGraphicFramePr>
        <p:xfrm>
          <a:off x="609600" y="4038600"/>
          <a:ext cx="8153400" cy="1519259"/>
        </p:xfrm>
        <a:graphic>
          <a:graphicData uri="http://schemas.openxmlformats.org/drawingml/2006/table">
            <a:tbl>
              <a:tblPr/>
              <a:tblGrid>
                <a:gridCol w="741363"/>
                <a:gridCol w="741362"/>
                <a:gridCol w="741363"/>
                <a:gridCol w="741362"/>
                <a:gridCol w="741363"/>
                <a:gridCol w="739775"/>
                <a:gridCol w="741362"/>
                <a:gridCol w="741363"/>
                <a:gridCol w="741362"/>
                <a:gridCol w="741363"/>
                <a:gridCol w="741362"/>
              </a:tblGrid>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Disney</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Vale</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Tata Motors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Baidu</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Deutsche Bank</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Year</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2008</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$648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$648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$2,993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$741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7,595₹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2,274 €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2009</a:t>
                      </a:r>
                    </a:p>
                  </a:txBody>
                  <a:tcPr marL="11403" marR="11403" marT="11413"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$2,669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3,496₹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309 €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2010</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$756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$4,993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$3,037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$1,930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10,195₹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465 €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2011</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$1,076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$3,015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$9,062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$3,051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15,031₹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691 €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2012</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$1,324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$4,087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$6,006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15,088₹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689 €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825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2008-12</a:t>
                      </a:r>
                    </a:p>
                  </a:txBody>
                  <a:tcPr marL="11403" marR="11403" marT="11413"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$4,457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$15,412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$23,869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$5,731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51,405₹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970₹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¥4,428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Measure of How Much a Company Could have Afforded to Pay out: FCFE</a:t>
            </a:r>
          </a:p>
        </p:txBody>
      </p:sp>
      <p:sp>
        <p:nvSpPr>
          <p:cNvPr id="4659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The Free Cashflow to Equity (FCFE) is a measure of how much cash is left in the business after non-equity claimholders (debt and preferred stock) have been paid, and after any reinvestment needed to sustain the firm</a:t>
            </a:r>
            <a:r>
              <a:rPr lang="ja-JP" altLang="en-US" sz="2400">
                <a:ea typeface="ＭＳ Ｐゴシック" charset="-128"/>
              </a:rPr>
              <a:t>’</a:t>
            </a:r>
            <a:r>
              <a:rPr lang="en-US" altLang="ja-JP" sz="2400">
                <a:ea typeface="ＭＳ Ｐゴシック" charset="-128"/>
              </a:rPr>
              <a:t>s assets and future growth.</a:t>
            </a:r>
          </a:p>
          <a:p>
            <a:pPr marL="366713" lvl="1" indent="0" eaLnBrk="1" hangingPunct="1">
              <a:lnSpc>
                <a:spcPct val="80000"/>
              </a:lnSpc>
              <a:buFont typeface="Wingdings 2" charset="2"/>
              <a:buNone/>
            </a:pPr>
            <a:r>
              <a:rPr lang="en-US" altLang="en-US" sz="2000">
                <a:ea typeface="ＭＳ Ｐゴシック" charset="-128"/>
              </a:rPr>
              <a:t>Net Income</a:t>
            </a:r>
          </a:p>
          <a:p>
            <a:pPr marL="366713" lvl="1" indent="0" eaLnBrk="1" hangingPunct="1">
              <a:lnSpc>
                <a:spcPct val="80000"/>
              </a:lnSpc>
              <a:buFont typeface="Wingdings 2" charset="2"/>
              <a:buNone/>
            </a:pPr>
            <a:r>
              <a:rPr lang="en-US" altLang="en-US" sz="2000">
                <a:ea typeface="ＭＳ Ｐゴシック" charset="-128"/>
              </a:rPr>
              <a:t>	+ Depreciation &amp; Amortization		</a:t>
            </a:r>
          </a:p>
          <a:p>
            <a:pPr marL="366713" lvl="1" indent="0" eaLnBrk="1" hangingPunct="1">
              <a:lnSpc>
                <a:spcPct val="80000"/>
              </a:lnSpc>
              <a:buFont typeface="Wingdings 2" charset="2"/>
              <a:buNone/>
            </a:pPr>
            <a:r>
              <a:rPr lang="en-US" altLang="en-US" sz="2000">
                <a:ea typeface="ＭＳ Ｐゴシック" charset="-128"/>
              </a:rPr>
              <a:t>	= Cash flows from Operations to Equity Investors</a:t>
            </a:r>
          </a:p>
          <a:p>
            <a:pPr marL="366713" lvl="1" indent="0" eaLnBrk="1" hangingPunct="1">
              <a:lnSpc>
                <a:spcPct val="80000"/>
              </a:lnSpc>
              <a:buFont typeface="Wingdings 2" charset="2"/>
              <a:buNone/>
            </a:pPr>
            <a:r>
              <a:rPr lang="en-US" altLang="en-US" sz="2000">
                <a:ea typeface="ＭＳ Ｐゴシック" charset="-128"/>
              </a:rPr>
              <a:t>	- Preferred Dividends</a:t>
            </a:r>
          </a:p>
          <a:p>
            <a:pPr marL="366713" lvl="1" indent="0" eaLnBrk="1" hangingPunct="1">
              <a:lnSpc>
                <a:spcPct val="80000"/>
              </a:lnSpc>
              <a:buFont typeface="Wingdings 2" charset="2"/>
              <a:buNone/>
            </a:pPr>
            <a:r>
              <a:rPr lang="en-US" altLang="en-US" sz="2000">
                <a:ea typeface="ＭＳ Ｐゴシック" charset="-128"/>
              </a:rPr>
              <a:t>	- Capital Expenditures	</a:t>
            </a:r>
          </a:p>
          <a:p>
            <a:pPr marL="366713" lvl="1" indent="0" eaLnBrk="1" hangingPunct="1">
              <a:lnSpc>
                <a:spcPct val="80000"/>
              </a:lnSpc>
              <a:buFont typeface="Wingdings 2" charset="2"/>
              <a:buNone/>
            </a:pPr>
            <a:r>
              <a:rPr lang="en-US" altLang="en-US" sz="2000">
                <a:ea typeface="ＭＳ Ｐゴシック" charset="-128"/>
              </a:rPr>
              <a:t>	- Working Capital Needs</a:t>
            </a:r>
          </a:p>
          <a:p>
            <a:pPr marL="366713" lvl="1" indent="0" eaLnBrk="1" hangingPunct="1">
              <a:lnSpc>
                <a:spcPct val="80000"/>
              </a:lnSpc>
              <a:buFont typeface="Wingdings 2" charset="2"/>
              <a:buNone/>
            </a:pPr>
            <a:r>
              <a:rPr lang="en-US" altLang="en-US" sz="2000">
                <a:ea typeface="ＭＳ Ｐゴシック" charset="-128"/>
              </a:rPr>
              <a:t>	- Principal Repayments</a:t>
            </a:r>
          </a:p>
          <a:p>
            <a:pPr marL="366713" lvl="1" indent="0" eaLnBrk="1" hangingPunct="1">
              <a:lnSpc>
                <a:spcPct val="80000"/>
              </a:lnSpc>
              <a:buFont typeface="Wingdings 2" charset="2"/>
              <a:buNone/>
            </a:pPr>
            <a:r>
              <a:rPr lang="en-US" altLang="en-US" sz="2000">
                <a:ea typeface="ＭＳ Ｐゴシック" charset="-128"/>
              </a:rPr>
              <a:t>	+ Proceeds from New Debt Issues 	</a:t>
            </a:r>
          </a:p>
          <a:p>
            <a:pPr marL="366713" lvl="1" indent="0" eaLnBrk="1" hangingPunct="1">
              <a:lnSpc>
                <a:spcPct val="80000"/>
              </a:lnSpc>
              <a:buFont typeface="Wingdings 2" charset="2"/>
              <a:buNone/>
            </a:pPr>
            <a:r>
              <a:rPr lang="en-US" altLang="en-US" sz="2000">
                <a:ea typeface="ＭＳ Ｐゴシック" charset="-128"/>
              </a:rPr>
              <a:t>	= Free Cash flow to Equity</a:t>
            </a:r>
          </a:p>
        </p:txBody>
      </p:sp>
      <p:sp>
        <p:nvSpPr>
          <p:cNvPr id="4485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FCFE: 2008 – 2012</a:t>
            </a:r>
            <a:endParaRPr lang="en-US" altLang="en-US">
              <a:ea typeface="ＭＳ Ｐゴシック" charset="-128"/>
            </a:endParaRPr>
          </a:p>
        </p:txBody>
      </p:sp>
      <p:sp>
        <p:nvSpPr>
          <p:cNvPr id="4505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9" name="Content Placeholder 8"/>
          <p:cNvGraphicFramePr>
            <a:graphicFrameLocks noGrp="1"/>
          </p:cNvGraphicFramePr>
          <p:nvPr>
            <p:ph sz="quarter" idx="1"/>
          </p:nvPr>
        </p:nvGraphicFramePr>
        <p:xfrm>
          <a:off x="990600" y="1676400"/>
          <a:ext cx="7467600" cy="3121026"/>
        </p:xfrm>
        <a:graphic>
          <a:graphicData uri="http://schemas.openxmlformats.org/drawingml/2006/table">
            <a:tbl>
              <a:tblPr/>
              <a:tblGrid>
                <a:gridCol w="2909888"/>
                <a:gridCol w="723900"/>
                <a:gridCol w="723900"/>
                <a:gridCol w="725487"/>
                <a:gridCol w="723900"/>
                <a:gridCol w="723900"/>
                <a:gridCol w="936625"/>
              </a:tblGrid>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Aggregate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$6,136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$5,682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$4,807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$3,963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$23,895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(Cap. Exp - Depr)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$604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$1,797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$1,718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$397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$122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$4,638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 Working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$950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$308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Free CF to Equity (pre-debt)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$5,665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$2,945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$2,139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$3,258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$3,294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$17,301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Net Debt Issued</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$1,881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$4,246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$2,743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$1,190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($235)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$9,825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Free CF to Equity (actual 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$7,546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$7,191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$4,882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$4,448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$3,059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$27,126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Free CF to Equity (target debt ratio)</a:t>
                      </a:r>
                    </a:p>
                  </a:txBody>
                  <a:tcPr marL="12700" marR="12700" marT="1270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$5,720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$3,262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$2,448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$3,296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$18,065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Dividends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$1,324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$1,076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$653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$4,457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Dividends + Buybacks</a:t>
                      </a:r>
                    </a:p>
                  </a:txBody>
                  <a:tcPr marL="12700" marR="12700" marT="1270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$5,411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$4,091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$5,749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$3,322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$1,296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$19,869</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50659" name="TextBox 9"/>
          <p:cNvSpPr txBox="1">
            <a:spLocks noChangeArrowheads="1"/>
          </p:cNvSpPr>
          <p:nvPr/>
        </p:nvSpPr>
        <p:spPr bwMode="auto">
          <a:xfrm>
            <a:off x="1143000" y="5105400"/>
            <a:ext cx="7467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Disney returned about $1.5 billion more than the $18.1 billion it had available as FCFE  with a  normalized debt ratio of 11.58% (its current debt ratio).</a:t>
            </a:r>
          </a:p>
        </p:txBody>
      </p:sp>
    </p:spTree>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0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FCFE for a Bank?</a:t>
            </a:r>
          </a:p>
        </p:txBody>
      </p:sp>
      <p:sp>
        <p:nvSpPr>
          <p:cNvPr id="474114" name="Content Placeholder 2"/>
          <p:cNvSpPr>
            <a:spLocks noGrp="1"/>
          </p:cNvSpPr>
          <p:nvPr>
            <p:ph sz="quarter" idx="1"/>
          </p:nvPr>
        </p:nvSpPr>
        <p:spPr>
          <a:xfrm>
            <a:off x="612775" y="1600200"/>
            <a:ext cx="8153400" cy="4495800"/>
          </a:xfrm>
        </p:spPr>
        <p:txBody>
          <a:bodyPr>
            <a:normAutofit/>
          </a:bodyPr>
          <a:lstStyle/>
          <a:p>
            <a:pPr eaLnBrk="1" hangingPunct="1"/>
            <a:r>
              <a:rPr lang="en-US" altLang="en-US" sz="1800">
                <a:ea typeface="ＭＳ Ｐゴシック" charset="-128"/>
              </a:rPr>
              <a:t>We redefine reinvestment as investment in regulatory capital. </a:t>
            </a:r>
          </a:p>
          <a:p>
            <a:pPr algn="ctr" eaLnBrk="1" hangingPunct="1">
              <a:buFont typeface="Wingdings" charset="2"/>
              <a:buNone/>
            </a:pPr>
            <a:r>
              <a:rPr lang="en-US" altLang="en-US" sz="1800">
                <a:ea typeface="ＭＳ Ｐゴシック" charset="-128"/>
              </a:rPr>
              <a:t>FCFE</a:t>
            </a:r>
            <a:r>
              <a:rPr lang="en-US" altLang="en-US" sz="1800" baseline="-25000">
                <a:ea typeface="ＭＳ Ｐゴシック" charset="-128"/>
              </a:rPr>
              <a:t>Bank</a:t>
            </a:r>
            <a:r>
              <a:rPr lang="en-US" altLang="en-US" sz="1800">
                <a:ea typeface="ＭＳ Ｐゴシック" charset="-128"/>
              </a:rPr>
              <a:t>= Net Income – Increase in Regulatory Capital (Book Equity)</a:t>
            </a:r>
          </a:p>
          <a:p>
            <a:pPr eaLnBrk="1" hangingPunct="1"/>
            <a:r>
              <a:rPr lang="en-US" altLang="en-US" sz="1800">
                <a:ea typeface="ＭＳ Ｐゴシック" charset="-128"/>
              </a:rPr>
              <a:t>Consider a bank with $ 10 billion in loans outstanding and book equity of $ 750 million. If it maintains its capital ratio of 7.5%, intends to grow its loan base by 10% (to $11 and expects to generate $ 150 million in net income:</a:t>
            </a:r>
          </a:p>
          <a:p>
            <a:pPr algn="ctr" eaLnBrk="1" hangingPunct="1">
              <a:buFont typeface="Wingdings" charset="2"/>
              <a:buNone/>
            </a:pPr>
            <a:r>
              <a:rPr lang="en-US" altLang="en-US" sz="1800">
                <a:ea typeface="ＭＳ Ｐゴシック" charset="-128"/>
              </a:rPr>
              <a:t>FCFE = $150 million – (11,000-10,000)* (.075) = $75 million</a:t>
            </a:r>
          </a:p>
        </p:txBody>
      </p:sp>
      <p:sp>
        <p:nvSpPr>
          <p:cNvPr id="4526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nvGraphicFramePr>
        <p:xfrm>
          <a:off x="609600" y="4038600"/>
          <a:ext cx="8077200" cy="1816100"/>
        </p:xfrm>
        <a:graphic>
          <a:graphicData uri="http://schemas.openxmlformats.org/drawingml/2006/table">
            <a:tbl>
              <a:tblPr/>
              <a:tblGrid>
                <a:gridCol w="2362200"/>
                <a:gridCol w="952500"/>
                <a:gridCol w="952500"/>
                <a:gridCol w="952500"/>
                <a:gridCol w="952500"/>
                <a:gridCol w="952500"/>
                <a:gridCol w="952500"/>
              </a:tblGrid>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Current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Asset Base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439,851 €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453,047 €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466,638 €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480,637 €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495,056 €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509,908 €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Capital ratio</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Tier 1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70,376 €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72,487 €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74,662 €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76,902 €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79,209 €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81,585 €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Change in regulatory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2,111 €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2,175 €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2,240 €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2,307 €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2,376 €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Book Equity</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76,829 €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78,940 €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81,115 €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83,355 €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85,662 €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88,038 €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ROE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0.74%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2.55%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4.37%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6.18%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8.00%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-757 €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584 €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2,072 €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3,642 €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5,298 €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7,043 €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 Investment in Regulatory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2,111 €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2,175 €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2,240 €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2,307 €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2,376 €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FCFE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-1,528 €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-102 €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1,403 €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2,991 €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4,667 €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52710" name="TextBox 2"/>
          <p:cNvSpPr txBox="1">
            <a:spLocks noChangeArrowheads="1"/>
          </p:cNvSpPr>
          <p:nvPr/>
        </p:nvSpPr>
        <p:spPr bwMode="auto">
          <a:xfrm>
            <a:off x="2133600" y="3657600"/>
            <a:ext cx="44164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Deutsche Bank: FCFE estimates (November 2013)</a:t>
            </a:r>
          </a:p>
        </p:txBody>
      </p:sp>
    </p:spTree>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Dividends versus FCFE: Across the globe </a:t>
            </a:r>
          </a:p>
        </p:txBody>
      </p:sp>
      <p:graphicFrame>
        <p:nvGraphicFramePr>
          <p:cNvPr id="5" name="Content Placeholder 4"/>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
        <p:nvSpPr>
          <p:cNvPr id="4546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5"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your firm</a:t>
            </a:r>
            <a:r>
              <a:rPr lang="ja-JP" altLang="en-US">
                <a:ea typeface="ＭＳ Ｐゴシック" charset="-128"/>
              </a:rPr>
              <a:t>’</a:t>
            </a:r>
            <a:r>
              <a:rPr lang="en-US" altLang="ja-JP">
                <a:ea typeface="ＭＳ Ｐゴシック" charset="-128"/>
              </a:rPr>
              <a:t>s FCFE</a:t>
            </a:r>
            <a:endParaRPr lang="en-US" altLang="en-US">
              <a:ea typeface="ＭＳ Ｐゴシック" charset="-128"/>
            </a:endParaRPr>
          </a:p>
        </p:txBody>
      </p:sp>
      <p:sp>
        <p:nvSpPr>
          <p:cNvPr id="480258"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smtClean="0"/>
              <a:t>In General,				If cash flow statement used</a:t>
            </a:r>
          </a:p>
          <a:p>
            <a:pPr marL="366713" lvl="1" indent="0" eaLnBrk="1" hangingPunct="1">
              <a:buFont typeface="Wingdings 2" charset="0"/>
              <a:buNone/>
              <a:defRPr/>
            </a:pPr>
            <a:r>
              <a:rPr lang="en-US" dirty="0" smtClean="0"/>
              <a:t>Net Income				Net Income</a:t>
            </a:r>
          </a:p>
          <a:p>
            <a:pPr marL="366713" lvl="1" indent="0" eaLnBrk="1" hangingPunct="1">
              <a:buFont typeface="Wingdings 2" charset="0"/>
              <a:buNone/>
              <a:defRPr/>
            </a:pPr>
            <a:r>
              <a:rPr lang="en-US" dirty="0" smtClean="0"/>
              <a:t>+ Depreciation &amp; Amortization		+ Depreciation &amp; Amortization</a:t>
            </a:r>
          </a:p>
          <a:p>
            <a:pPr marL="366713" lvl="1" indent="0" eaLnBrk="1" hangingPunct="1">
              <a:buFont typeface="Wingdings 2" charset="0"/>
              <a:buNone/>
              <a:defRPr/>
            </a:pPr>
            <a:r>
              <a:rPr lang="en-US" dirty="0" smtClean="0"/>
              <a:t>- Capital Expenditures			+ Capital Expenditures</a:t>
            </a:r>
          </a:p>
          <a:p>
            <a:pPr marL="366713" lvl="1" indent="0" eaLnBrk="1" hangingPunct="1">
              <a:buFont typeface="Wingdings 2" charset="0"/>
              <a:buNone/>
              <a:defRPr/>
            </a:pPr>
            <a:r>
              <a:rPr lang="en-US" dirty="0" smtClean="0"/>
              <a:t>- Change in Non-Cash Working Capital	+ Changes in Non-cash WC</a:t>
            </a:r>
          </a:p>
          <a:p>
            <a:pPr marL="366713" lvl="1" indent="0" eaLnBrk="1" hangingPunct="1">
              <a:buFont typeface="Wingdings 2" charset="0"/>
              <a:buNone/>
              <a:defRPr/>
            </a:pPr>
            <a:r>
              <a:rPr lang="en-US" dirty="0" smtClean="0"/>
              <a:t>- Preferred Dividend			+ Preferred Dividend</a:t>
            </a:r>
          </a:p>
          <a:p>
            <a:pPr marL="366713" lvl="1" indent="0" eaLnBrk="1" hangingPunct="1">
              <a:buFont typeface="Wingdings 2" charset="0"/>
              <a:buNone/>
              <a:defRPr/>
            </a:pPr>
            <a:r>
              <a:rPr lang="en-US" dirty="0" smtClean="0"/>
              <a:t>- Principal Repaid			+ Increase in LT Borrowing</a:t>
            </a:r>
          </a:p>
          <a:p>
            <a:pPr marL="366713" lvl="1" indent="0" eaLnBrk="1" hangingPunct="1">
              <a:buFont typeface="Wingdings 2" charset="0"/>
              <a:buNone/>
              <a:defRPr/>
            </a:pPr>
            <a:r>
              <a:rPr lang="en-US" dirty="0" smtClean="0"/>
              <a:t>+ New Debt Issued			+ Decrease in LT Borrowing</a:t>
            </a:r>
          </a:p>
          <a:p>
            <a:pPr marL="366713" lvl="1" indent="0" eaLnBrk="1" hangingPunct="1">
              <a:buFont typeface="Wingdings 2" charset="0"/>
              <a:buNone/>
              <a:defRPr/>
            </a:pPr>
            <a:r>
              <a:rPr lang="en-US" dirty="0" smtClean="0"/>
              <a:t>					+ Change in ST Borrowing</a:t>
            </a:r>
          </a:p>
          <a:p>
            <a:pPr marL="366713" lvl="1" indent="0" eaLnBrk="1" hangingPunct="1">
              <a:buFont typeface="Wingdings 2" charset="0"/>
              <a:buNone/>
              <a:defRPr/>
            </a:pPr>
            <a:r>
              <a:rPr lang="en-US" dirty="0" smtClean="0"/>
              <a:t>= FCFE				= FCFE</a:t>
            </a:r>
          </a:p>
          <a:p>
            <a:pPr eaLnBrk="1" hangingPunct="1">
              <a:buFont typeface="Wingdings" charset="0"/>
              <a:buChar char=""/>
              <a:defRPr/>
            </a:pPr>
            <a:r>
              <a:rPr lang="en-US" dirty="0" smtClean="0"/>
              <a:t>Compare to</a:t>
            </a:r>
          </a:p>
          <a:p>
            <a:pPr marL="0" indent="0" eaLnBrk="1" hangingPunct="1">
              <a:buFont typeface="Wingdings" charset="0"/>
              <a:buNone/>
              <a:defRPr/>
            </a:pPr>
            <a:r>
              <a:rPr lang="en-US" dirty="0"/>
              <a:t>	</a:t>
            </a:r>
            <a:r>
              <a:rPr lang="en-US" dirty="0" smtClean="0"/>
              <a:t>Dividends (Common)			 </a:t>
            </a:r>
          </a:p>
          <a:p>
            <a:pPr marL="0" indent="0" eaLnBrk="1" hangingPunct="1">
              <a:buFont typeface="Wingdings" charset="0"/>
              <a:buNone/>
              <a:defRPr/>
            </a:pPr>
            <a:r>
              <a:rPr lang="en-US" dirty="0" smtClean="0"/>
              <a:t>	+ Stock Buybacks		 				</a:t>
            </a:r>
            <a:endParaRPr lang="en-US" dirty="0"/>
          </a:p>
        </p:txBody>
      </p:sp>
      <p:sp>
        <p:nvSpPr>
          <p:cNvPr id="4" name="TextBox 3">
            <a:hlinkClick r:id="rId3" action="ppaction://hlinkpres?slideindex=44&amp;slidetitle=PowerPoint Presentation"/>
          </p:cNvPr>
          <p:cNvSpPr txBox="1"/>
          <p:nvPr/>
        </p:nvSpPr>
        <p:spPr>
          <a:xfrm>
            <a:off x="7010400" y="5562600"/>
            <a:ext cx="1146175"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FA page</a:t>
            </a:r>
          </a:p>
          <a:p>
            <a:pPr>
              <a:defRPr/>
            </a:pPr>
            <a:r>
              <a:rPr lang="en-US" sz="1600" dirty="0"/>
              <a:t>PB Page 44</a:t>
            </a:r>
          </a:p>
        </p:txBody>
      </p:sp>
      <p:sp>
        <p:nvSpPr>
          <p:cNvPr id="45670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Practical Framework for Analyzing Dividend Policy</a:t>
            </a:r>
          </a:p>
        </p:txBody>
      </p:sp>
      <p:sp>
        <p:nvSpPr>
          <p:cNvPr id="458754"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58755" name="AutoShape 3"/>
          <p:cNvSpPr>
            <a:spLocks noChangeArrowheads="1"/>
          </p:cNvSpPr>
          <p:nvPr/>
        </p:nvSpPr>
        <p:spPr bwMode="auto">
          <a:xfrm>
            <a:off x="6453188" y="5432425"/>
            <a:ext cx="1179512" cy="541338"/>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56" name="AutoShape 4"/>
          <p:cNvSpPr>
            <a:spLocks noChangeArrowheads="1"/>
          </p:cNvSpPr>
          <p:nvPr/>
        </p:nvSpPr>
        <p:spPr bwMode="auto">
          <a:xfrm>
            <a:off x="5256213" y="5432425"/>
            <a:ext cx="860425" cy="541338"/>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57" name="AutoShape 5"/>
          <p:cNvSpPr>
            <a:spLocks noChangeArrowheads="1"/>
          </p:cNvSpPr>
          <p:nvPr/>
        </p:nvSpPr>
        <p:spPr bwMode="auto">
          <a:xfrm>
            <a:off x="3892550" y="5416550"/>
            <a:ext cx="1184275" cy="557213"/>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58" name="AutoShape 6"/>
          <p:cNvSpPr>
            <a:spLocks noChangeArrowheads="1"/>
          </p:cNvSpPr>
          <p:nvPr/>
        </p:nvSpPr>
        <p:spPr bwMode="auto">
          <a:xfrm>
            <a:off x="2292350" y="5416550"/>
            <a:ext cx="1268413" cy="557213"/>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59" name="Rectangle 7"/>
          <p:cNvSpPr>
            <a:spLocks noChangeArrowheads="1"/>
          </p:cNvSpPr>
          <p:nvPr/>
        </p:nvSpPr>
        <p:spPr bwMode="auto">
          <a:xfrm>
            <a:off x="6532563" y="4714875"/>
            <a:ext cx="939800" cy="3016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0" name="Rectangle 8"/>
          <p:cNvSpPr>
            <a:spLocks noChangeArrowheads="1"/>
          </p:cNvSpPr>
          <p:nvPr/>
        </p:nvSpPr>
        <p:spPr bwMode="auto">
          <a:xfrm>
            <a:off x="5256213" y="4714875"/>
            <a:ext cx="985837" cy="3079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1" name="Rectangle 9"/>
          <p:cNvSpPr>
            <a:spLocks noChangeArrowheads="1"/>
          </p:cNvSpPr>
          <p:nvPr/>
        </p:nvSpPr>
        <p:spPr bwMode="auto">
          <a:xfrm>
            <a:off x="3900488" y="4654550"/>
            <a:ext cx="1046162" cy="5222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2" name="Rectangle 10"/>
          <p:cNvSpPr>
            <a:spLocks noChangeArrowheads="1"/>
          </p:cNvSpPr>
          <p:nvPr/>
        </p:nvSpPr>
        <p:spPr bwMode="auto">
          <a:xfrm>
            <a:off x="2368550" y="4654550"/>
            <a:ext cx="1344613" cy="60166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3" name="AutoShape 11"/>
          <p:cNvSpPr>
            <a:spLocks noChangeArrowheads="1"/>
          </p:cNvSpPr>
          <p:nvPr/>
        </p:nvSpPr>
        <p:spPr bwMode="auto">
          <a:xfrm>
            <a:off x="5176838" y="3587750"/>
            <a:ext cx="2360612" cy="792163"/>
          </a:xfrm>
          <a:prstGeom prst="roundRect">
            <a:avLst>
              <a:gd name="adj" fmla="val 19676"/>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4" name="AutoShape 12"/>
          <p:cNvSpPr>
            <a:spLocks noChangeArrowheads="1"/>
          </p:cNvSpPr>
          <p:nvPr/>
        </p:nvSpPr>
        <p:spPr bwMode="auto">
          <a:xfrm>
            <a:off x="2292350" y="3511550"/>
            <a:ext cx="2770188" cy="868363"/>
          </a:xfrm>
          <a:prstGeom prst="roundRect">
            <a:avLst>
              <a:gd name="adj" fmla="val 19676"/>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5" name="Rectangle 13"/>
          <p:cNvSpPr>
            <a:spLocks noChangeArrowheads="1"/>
          </p:cNvSpPr>
          <p:nvPr/>
        </p:nvSpPr>
        <p:spPr bwMode="auto">
          <a:xfrm>
            <a:off x="5335588" y="3040063"/>
            <a:ext cx="1516062" cy="3063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6" name="Rectangle 14"/>
          <p:cNvSpPr>
            <a:spLocks noChangeArrowheads="1"/>
          </p:cNvSpPr>
          <p:nvPr/>
        </p:nvSpPr>
        <p:spPr bwMode="auto">
          <a:xfrm>
            <a:off x="2444750" y="2978150"/>
            <a:ext cx="1431925" cy="3651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7" name="Rectangle 15"/>
          <p:cNvSpPr>
            <a:spLocks noChangeArrowheads="1"/>
          </p:cNvSpPr>
          <p:nvPr/>
        </p:nvSpPr>
        <p:spPr bwMode="auto">
          <a:xfrm>
            <a:off x="2863850" y="1844675"/>
            <a:ext cx="4521200" cy="8921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8" name="Rectangle 16"/>
          <p:cNvSpPr>
            <a:spLocks noChangeArrowheads="1"/>
          </p:cNvSpPr>
          <p:nvPr/>
        </p:nvSpPr>
        <p:spPr bwMode="auto">
          <a:xfrm>
            <a:off x="2932113" y="1852613"/>
            <a:ext cx="45148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How much did the firm pay out? How much could it have afforded to pay out?</a:t>
            </a:r>
          </a:p>
        </p:txBody>
      </p:sp>
      <p:sp>
        <p:nvSpPr>
          <p:cNvPr id="458769" name="Rectangle 17"/>
          <p:cNvSpPr>
            <a:spLocks noChangeArrowheads="1"/>
          </p:cNvSpPr>
          <p:nvPr/>
        </p:nvSpPr>
        <p:spPr bwMode="auto">
          <a:xfrm>
            <a:off x="2932113" y="1978025"/>
            <a:ext cx="1712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What it could have paid out</a:t>
            </a:r>
          </a:p>
        </p:txBody>
      </p:sp>
      <p:sp>
        <p:nvSpPr>
          <p:cNvPr id="458770" name="Rectangle 18"/>
          <p:cNvSpPr>
            <a:spLocks noChangeArrowheads="1"/>
          </p:cNvSpPr>
          <p:nvPr/>
        </p:nvSpPr>
        <p:spPr bwMode="auto">
          <a:xfrm>
            <a:off x="4846638" y="1978025"/>
            <a:ext cx="15287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What it actually paid out</a:t>
            </a:r>
          </a:p>
        </p:txBody>
      </p:sp>
      <p:sp>
        <p:nvSpPr>
          <p:cNvPr id="458771" name="Rectangle 19"/>
          <p:cNvSpPr>
            <a:spLocks noChangeArrowheads="1"/>
          </p:cNvSpPr>
          <p:nvPr/>
        </p:nvSpPr>
        <p:spPr bwMode="auto">
          <a:xfrm>
            <a:off x="2932113" y="2101850"/>
            <a:ext cx="8302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Net Income</a:t>
            </a:r>
          </a:p>
        </p:txBody>
      </p:sp>
      <p:sp>
        <p:nvSpPr>
          <p:cNvPr id="458772" name="Rectangle 20"/>
          <p:cNvSpPr>
            <a:spLocks noChangeArrowheads="1"/>
          </p:cNvSpPr>
          <p:nvPr/>
        </p:nvSpPr>
        <p:spPr bwMode="auto">
          <a:xfrm>
            <a:off x="4846638" y="2101850"/>
            <a:ext cx="7381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Dividends</a:t>
            </a:r>
          </a:p>
        </p:txBody>
      </p:sp>
      <p:sp>
        <p:nvSpPr>
          <p:cNvPr id="458773" name="Rectangle 21"/>
          <p:cNvSpPr>
            <a:spLocks noChangeArrowheads="1"/>
          </p:cNvSpPr>
          <p:nvPr/>
        </p:nvSpPr>
        <p:spPr bwMode="auto">
          <a:xfrm>
            <a:off x="2932113" y="2225675"/>
            <a:ext cx="1662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 (Cap Ex - Depr</a:t>
            </a:r>
            <a:r>
              <a:rPr lang="ja-JP" altLang="en-US" sz="1000">
                <a:solidFill>
                  <a:srgbClr val="000000"/>
                </a:solidFill>
                <a:latin typeface="Helvetica" charset="0"/>
              </a:rPr>
              <a:t>’</a:t>
            </a:r>
            <a:r>
              <a:rPr lang="en-US" altLang="ja-JP" sz="1000">
                <a:solidFill>
                  <a:srgbClr val="000000"/>
                </a:solidFill>
                <a:latin typeface="Helvetica" charset="0"/>
              </a:rPr>
              <a:t>n) (1-DR)</a:t>
            </a:r>
            <a:endParaRPr lang="en-US" altLang="en-US" sz="1000">
              <a:solidFill>
                <a:srgbClr val="000000"/>
              </a:solidFill>
              <a:latin typeface="Helvetica" charset="0"/>
            </a:endParaRPr>
          </a:p>
        </p:txBody>
      </p:sp>
      <p:sp>
        <p:nvSpPr>
          <p:cNvPr id="458774" name="Rectangle 22"/>
          <p:cNvSpPr>
            <a:spLocks noChangeArrowheads="1"/>
          </p:cNvSpPr>
          <p:nvPr/>
        </p:nvSpPr>
        <p:spPr bwMode="auto">
          <a:xfrm>
            <a:off x="4846638" y="2225675"/>
            <a:ext cx="13636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 Equity Repurchase</a:t>
            </a:r>
          </a:p>
        </p:txBody>
      </p:sp>
      <p:sp>
        <p:nvSpPr>
          <p:cNvPr id="458775" name="Rectangle 23"/>
          <p:cNvSpPr>
            <a:spLocks noChangeArrowheads="1"/>
          </p:cNvSpPr>
          <p:nvPr/>
        </p:nvSpPr>
        <p:spPr bwMode="auto">
          <a:xfrm>
            <a:off x="2932113" y="2349500"/>
            <a:ext cx="1839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 Chg Working Capital (1-DR)</a:t>
            </a:r>
          </a:p>
        </p:txBody>
      </p:sp>
      <p:sp>
        <p:nvSpPr>
          <p:cNvPr id="458776" name="Rectangle 24"/>
          <p:cNvSpPr>
            <a:spLocks noChangeArrowheads="1"/>
          </p:cNvSpPr>
          <p:nvPr/>
        </p:nvSpPr>
        <p:spPr bwMode="auto">
          <a:xfrm>
            <a:off x="2932113" y="2473325"/>
            <a:ext cx="622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 FCFE</a:t>
            </a:r>
          </a:p>
        </p:txBody>
      </p:sp>
      <p:sp>
        <p:nvSpPr>
          <p:cNvPr id="458777" name="Rectangle 25"/>
          <p:cNvSpPr>
            <a:spLocks noChangeArrowheads="1"/>
          </p:cNvSpPr>
          <p:nvPr/>
        </p:nvSpPr>
        <p:spPr bwMode="auto">
          <a:xfrm>
            <a:off x="2533650" y="297021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pays out too little</a:t>
            </a:r>
          </a:p>
        </p:txBody>
      </p:sp>
      <p:sp>
        <p:nvSpPr>
          <p:cNvPr id="458778" name="Rectangle 26"/>
          <p:cNvSpPr>
            <a:spLocks noChangeArrowheads="1"/>
          </p:cNvSpPr>
          <p:nvPr/>
        </p:nvSpPr>
        <p:spPr bwMode="auto">
          <a:xfrm>
            <a:off x="2533650" y="3094038"/>
            <a:ext cx="12144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FCFE &gt; Dividends</a:t>
            </a:r>
          </a:p>
        </p:txBody>
      </p:sp>
      <p:sp>
        <p:nvSpPr>
          <p:cNvPr id="458779" name="Rectangle 27"/>
          <p:cNvSpPr>
            <a:spLocks noChangeArrowheads="1"/>
          </p:cNvSpPr>
          <p:nvPr/>
        </p:nvSpPr>
        <p:spPr bwMode="auto">
          <a:xfrm>
            <a:off x="5360988" y="3005138"/>
            <a:ext cx="1508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pays out too much</a:t>
            </a:r>
          </a:p>
        </p:txBody>
      </p:sp>
      <p:sp>
        <p:nvSpPr>
          <p:cNvPr id="458780" name="Rectangle 28"/>
          <p:cNvSpPr>
            <a:spLocks noChangeArrowheads="1"/>
          </p:cNvSpPr>
          <p:nvPr/>
        </p:nvSpPr>
        <p:spPr bwMode="auto">
          <a:xfrm>
            <a:off x="5360988" y="3128963"/>
            <a:ext cx="1214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FCFE &lt; Dividends</a:t>
            </a:r>
          </a:p>
        </p:txBody>
      </p:sp>
      <p:sp>
        <p:nvSpPr>
          <p:cNvPr id="458781" name="Rectangle 29"/>
          <p:cNvSpPr>
            <a:spLocks noChangeArrowheads="1"/>
          </p:cNvSpPr>
          <p:nvPr/>
        </p:nvSpPr>
        <p:spPr bwMode="auto">
          <a:xfrm>
            <a:off x="2454275" y="3608388"/>
            <a:ext cx="26241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Do you trust managers in the company with</a:t>
            </a:r>
          </a:p>
        </p:txBody>
      </p:sp>
      <p:sp>
        <p:nvSpPr>
          <p:cNvPr id="458782" name="Rectangle 30"/>
          <p:cNvSpPr>
            <a:spLocks noChangeArrowheads="1"/>
          </p:cNvSpPr>
          <p:nvPr/>
        </p:nvSpPr>
        <p:spPr bwMode="auto">
          <a:xfrm>
            <a:off x="2454275" y="3732213"/>
            <a:ext cx="801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your cash?</a:t>
            </a:r>
          </a:p>
        </p:txBody>
      </p:sp>
      <p:sp>
        <p:nvSpPr>
          <p:cNvPr id="458783" name="Rectangle 31"/>
          <p:cNvSpPr>
            <a:spLocks noChangeArrowheads="1"/>
          </p:cNvSpPr>
          <p:nvPr/>
        </p:nvSpPr>
        <p:spPr bwMode="auto">
          <a:xfrm>
            <a:off x="2454275" y="3856038"/>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Look at past project choice:</a:t>
            </a:r>
          </a:p>
        </p:txBody>
      </p:sp>
      <p:sp>
        <p:nvSpPr>
          <p:cNvPr id="458784" name="Rectangle 32"/>
          <p:cNvSpPr>
            <a:spLocks noChangeArrowheads="1"/>
          </p:cNvSpPr>
          <p:nvPr/>
        </p:nvSpPr>
        <p:spPr bwMode="auto">
          <a:xfrm>
            <a:off x="2454275" y="3979863"/>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Compare</a:t>
            </a:r>
          </a:p>
        </p:txBody>
      </p:sp>
      <p:sp>
        <p:nvSpPr>
          <p:cNvPr id="458785" name="Rectangle 33"/>
          <p:cNvSpPr>
            <a:spLocks noChangeArrowheads="1"/>
          </p:cNvSpPr>
          <p:nvPr/>
        </p:nvSpPr>
        <p:spPr bwMode="auto">
          <a:xfrm>
            <a:off x="3092450" y="397986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ROE to Cost of Equity</a:t>
            </a:r>
          </a:p>
        </p:txBody>
      </p:sp>
      <p:sp>
        <p:nvSpPr>
          <p:cNvPr id="458786" name="Rectangle 34"/>
          <p:cNvSpPr>
            <a:spLocks noChangeArrowheads="1"/>
          </p:cNvSpPr>
          <p:nvPr/>
        </p:nvSpPr>
        <p:spPr bwMode="auto">
          <a:xfrm>
            <a:off x="3092450" y="4103688"/>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ROC to WACC</a:t>
            </a:r>
          </a:p>
        </p:txBody>
      </p:sp>
      <p:sp>
        <p:nvSpPr>
          <p:cNvPr id="458787" name="Rectangle 35"/>
          <p:cNvSpPr>
            <a:spLocks noChangeArrowheads="1"/>
          </p:cNvSpPr>
          <p:nvPr/>
        </p:nvSpPr>
        <p:spPr bwMode="auto">
          <a:xfrm>
            <a:off x="5165725" y="3616325"/>
            <a:ext cx="2446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What investment opportunities does the </a:t>
            </a:r>
          </a:p>
        </p:txBody>
      </p:sp>
      <p:sp>
        <p:nvSpPr>
          <p:cNvPr id="458788" name="Rectangle 36"/>
          <p:cNvSpPr>
            <a:spLocks noChangeArrowheads="1"/>
          </p:cNvSpPr>
          <p:nvPr/>
        </p:nvSpPr>
        <p:spPr bwMode="auto">
          <a:xfrm>
            <a:off x="5165725" y="3740150"/>
            <a:ext cx="773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firm have?</a:t>
            </a:r>
          </a:p>
        </p:txBody>
      </p:sp>
      <p:sp>
        <p:nvSpPr>
          <p:cNvPr id="458789" name="Rectangle 37"/>
          <p:cNvSpPr>
            <a:spLocks noChangeArrowheads="1"/>
          </p:cNvSpPr>
          <p:nvPr/>
        </p:nvSpPr>
        <p:spPr bwMode="auto">
          <a:xfrm>
            <a:off x="5165725" y="3863975"/>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Look at past project choice:</a:t>
            </a:r>
          </a:p>
        </p:txBody>
      </p:sp>
      <p:sp>
        <p:nvSpPr>
          <p:cNvPr id="458790" name="Rectangle 38"/>
          <p:cNvSpPr>
            <a:spLocks noChangeArrowheads="1"/>
          </p:cNvSpPr>
          <p:nvPr/>
        </p:nvSpPr>
        <p:spPr bwMode="auto">
          <a:xfrm>
            <a:off x="5165725" y="3989388"/>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Compare</a:t>
            </a:r>
          </a:p>
        </p:txBody>
      </p:sp>
      <p:sp>
        <p:nvSpPr>
          <p:cNvPr id="458791" name="Rectangle 39"/>
          <p:cNvSpPr>
            <a:spLocks noChangeArrowheads="1"/>
          </p:cNvSpPr>
          <p:nvPr/>
        </p:nvSpPr>
        <p:spPr bwMode="auto">
          <a:xfrm>
            <a:off x="5803900" y="3989388"/>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ROE to Cost of Equity</a:t>
            </a:r>
          </a:p>
        </p:txBody>
      </p:sp>
      <p:sp>
        <p:nvSpPr>
          <p:cNvPr id="458792" name="Rectangle 40"/>
          <p:cNvSpPr>
            <a:spLocks noChangeArrowheads="1"/>
          </p:cNvSpPr>
          <p:nvPr/>
        </p:nvSpPr>
        <p:spPr bwMode="auto">
          <a:xfrm>
            <a:off x="5803900" y="4113213"/>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ROC to WACC</a:t>
            </a:r>
          </a:p>
        </p:txBody>
      </p:sp>
      <p:sp>
        <p:nvSpPr>
          <p:cNvPr id="458793" name="Rectangle 41"/>
          <p:cNvSpPr>
            <a:spLocks noChangeArrowheads="1"/>
          </p:cNvSpPr>
          <p:nvPr/>
        </p:nvSpPr>
        <p:spPr bwMode="auto">
          <a:xfrm>
            <a:off x="2374900" y="4645025"/>
            <a:ext cx="1260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has history of </a:t>
            </a:r>
          </a:p>
        </p:txBody>
      </p:sp>
      <p:sp>
        <p:nvSpPr>
          <p:cNvPr id="458794" name="Rectangle 42"/>
          <p:cNvSpPr>
            <a:spLocks noChangeArrowheads="1"/>
          </p:cNvSpPr>
          <p:nvPr/>
        </p:nvSpPr>
        <p:spPr bwMode="auto">
          <a:xfrm>
            <a:off x="2374900" y="4768850"/>
            <a:ext cx="1317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good project choice </a:t>
            </a:r>
          </a:p>
        </p:txBody>
      </p:sp>
      <p:sp>
        <p:nvSpPr>
          <p:cNvPr id="458795" name="Rectangle 43"/>
          <p:cNvSpPr>
            <a:spLocks noChangeArrowheads="1"/>
          </p:cNvSpPr>
          <p:nvPr/>
        </p:nvSpPr>
        <p:spPr bwMode="auto">
          <a:xfrm>
            <a:off x="2374900" y="4892675"/>
            <a:ext cx="13604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and good projects in </a:t>
            </a:r>
          </a:p>
        </p:txBody>
      </p:sp>
      <p:sp>
        <p:nvSpPr>
          <p:cNvPr id="458796" name="Rectangle 44"/>
          <p:cNvSpPr>
            <a:spLocks noChangeArrowheads="1"/>
          </p:cNvSpPr>
          <p:nvPr/>
        </p:nvSpPr>
        <p:spPr bwMode="auto">
          <a:xfrm>
            <a:off x="2374900" y="501650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the future</a:t>
            </a:r>
          </a:p>
        </p:txBody>
      </p:sp>
      <p:sp>
        <p:nvSpPr>
          <p:cNvPr id="458797" name="Rectangle 45"/>
          <p:cNvSpPr>
            <a:spLocks noChangeArrowheads="1"/>
          </p:cNvSpPr>
          <p:nvPr/>
        </p:nvSpPr>
        <p:spPr bwMode="auto">
          <a:xfrm>
            <a:off x="3889375" y="4645025"/>
            <a:ext cx="1084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has history</a:t>
            </a:r>
          </a:p>
        </p:txBody>
      </p:sp>
      <p:sp>
        <p:nvSpPr>
          <p:cNvPr id="458798" name="Rectangle 46"/>
          <p:cNvSpPr>
            <a:spLocks noChangeArrowheads="1"/>
          </p:cNvSpPr>
          <p:nvPr/>
        </p:nvSpPr>
        <p:spPr bwMode="auto">
          <a:xfrm>
            <a:off x="3889375" y="4768850"/>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of poor project </a:t>
            </a:r>
          </a:p>
        </p:txBody>
      </p:sp>
      <p:sp>
        <p:nvSpPr>
          <p:cNvPr id="458799" name="Rectangle 47"/>
          <p:cNvSpPr>
            <a:spLocks noChangeArrowheads="1"/>
          </p:cNvSpPr>
          <p:nvPr/>
        </p:nvSpPr>
        <p:spPr bwMode="auto">
          <a:xfrm>
            <a:off x="3889375" y="4892675"/>
            <a:ext cx="547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choice</a:t>
            </a:r>
          </a:p>
        </p:txBody>
      </p:sp>
      <p:sp>
        <p:nvSpPr>
          <p:cNvPr id="458800" name="Rectangle 48"/>
          <p:cNvSpPr>
            <a:spLocks noChangeArrowheads="1"/>
          </p:cNvSpPr>
          <p:nvPr/>
        </p:nvSpPr>
        <p:spPr bwMode="auto">
          <a:xfrm>
            <a:off x="5245100" y="4645025"/>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has good </a:t>
            </a:r>
          </a:p>
        </p:txBody>
      </p:sp>
      <p:sp>
        <p:nvSpPr>
          <p:cNvPr id="458801" name="Rectangle 49"/>
          <p:cNvSpPr>
            <a:spLocks noChangeArrowheads="1"/>
          </p:cNvSpPr>
          <p:nvPr/>
        </p:nvSpPr>
        <p:spPr bwMode="auto">
          <a:xfrm>
            <a:off x="5245100"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projects</a:t>
            </a:r>
          </a:p>
        </p:txBody>
      </p:sp>
      <p:sp>
        <p:nvSpPr>
          <p:cNvPr id="458802" name="Rectangle 50"/>
          <p:cNvSpPr>
            <a:spLocks noChangeArrowheads="1"/>
          </p:cNvSpPr>
          <p:nvPr/>
        </p:nvSpPr>
        <p:spPr bwMode="auto">
          <a:xfrm>
            <a:off x="6600825" y="4645025"/>
            <a:ext cx="1000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has poor </a:t>
            </a:r>
          </a:p>
        </p:txBody>
      </p:sp>
      <p:sp>
        <p:nvSpPr>
          <p:cNvPr id="458803" name="Rectangle 51"/>
          <p:cNvSpPr>
            <a:spLocks noChangeArrowheads="1"/>
          </p:cNvSpPr>
          <p:nvPr/>
        </p:nvSpPr>
        <p:spPr bwMode="auto">
          <a:xfrm>
            <a:off x="6600825"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projects</a:t>
            </a:r>
          </a:p>
        </p:txBody>
      </p:sp>
      <p:sp>
        <p:nvSpPr>
          <p:cNvPr id="458804" name="Rectangle 52"/>
          <p:cNvSpPr>
            <a:spLocks noChangeArrowheads="1"/>
          </p:cNvSpPr>
          <p:nvPr/>
        </p:nvSpPr>
        <p:spPr bwMode="auto">
          <a:xfrm>
            <a:off x="2374900" y="5362575"/>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Give managers the </a:t>
            </a:r>
          </a:p>
        </p:txBody>
      </p:sp>
      <p:sp>
        <p:nvSpPr>
          <p:cNvPr id="458805" name="Rectangle 53"/>
          <p:cNvSpPr>
            <a:spLocks noChangeArrowheads="1"/>
          </p:cNvSpPr>
          <p:nvPr/>
        </p:nvSpPr>
        <p:spPr bwMode="auto">
          <a:xfrm>
            <a:off x="2374900" y="5486400"/>
            <a:ext cx="1147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flexibility to keep </a:t>
            </a:r>
          </a:p>
        </p:txBody>
      </p:sp>
      <p:sp>
        <p:nvSpPr>
          <p:cNvPr id="458806" name="Rectangle 54"/>
          <p:cNvSpPr>
            <a:spLocks noChangeArrowheads="1"/>
          </p:cNvSpPr>
          <p:nvPr/>
        </p:nvSpPr>
        <p:spPr bwMode="auto">
          <a:xfrm>
            <a:off x="2374900" y="5610225"/>
            <a:ext cx="936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cash and set </a:t>
            </a:r>
          </a:p>
        </p:txBody>
      </p:sp>
      <p:sp>
        <p:nvSpPr>
          <p:cNvPr id="458807" name="Rectangle 55"/>
          <p:cNvSpPr>
            <a:spLocks noChangeArrowheads="1"/>
          </p:cNvSpPr>
          <p:nvPr/>
        </p:nvSpPr>
        <p:spPr bwMode="auto">
          <a:xfrm>
            <a:off x="2374900" y="573405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dividends</a:t>
            </a:r>
          </a:p>
        </p:txBody>
      </p:sp>
      <p:sp>
        <p:nvSpPr>
          <p:cNvPr id="458808" name="Rectangle 56"/>
          <p:cNvSpPr>
            <a:spLocks noChangeArrowheads="1"/>
          </p:cNvSpPr>
          <p:nvPr/>
        </p:nvSpPr>
        <p:spPr bwMode="auto">
          <a:xfrm>
            <a:off x="3889375" y="5362575"/>
            <a:ext cx="1282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Force managers to </a:t>
            </a:r>
          </a:p>
        </p:txBody>
      </p:sp>
      <p:sp>
        <p:nvSpPr>
          <p:cNvPr id="458809" name="Rectangle 57"/>
          <p:cNvSpPr>
            <a:spLocks noChangeArrowheads="1"/>
          </p:cNvSpPr>
          <p:nvPr/>
        </p:nvSpPr>
        <p:spPr bwMode="auto">
          <a:xfrm>
            <a:off x="3889375" y="5486400"/>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justify holding cash </a:t>
            </a:r>
          </a:p>
        </p:txBody>
      </p:sp>
      <p:sp>
        <p:nvSpPr>
          <p:cNvPr id="458810" name="Rectangle 58"/>
          <p:cNvSpPr>
            <a:spLocks noChangeArrowheads="1"/>
          </p:cNvSpPr>
          <p:nvPr/>
        </p:nvSpPr>
        <p:spPr bwMode="auto">
          <a:xfrm>
            <a:off x="3889375" y="5610225"/>
            <a:ext cx="11414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or return cash to </a:t>
            </a:r>
          </a:p>
        </p:txBody>
      </p:sp>
      <p:sp>
        <p:nvSpPr>
          <p:cNvPr id="458811" name="Rectangle 59"/>
          <p:cNvSpPr>
            <a:spLocks noChangeArrowheads="1"/>
          </p:cNvSpPr>
          <p:nvPr/>
        </p:nvSpPr>
        <p:spPr bwMode="auto">
          <a:xfrm>
            <a:off x="3889375" y="5734050"/>
            <a:ext cx="893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stockholders</a:t>
            </a:r>
          </a:p>
        </p:txBody>
      </p:sp>
      <p:sp>
        <p:nvSpPr>
          <p:cNvPr id="458812" name="Rectangle 60"/>
          <p:cNvSpPr>
            <a:spLocks noChangeArrowheads="1"/>
          </p:cNvSpPr>
          <p:nvPr/>
        </p:nvSpPr>
        <p:spPr bwMode="auto">
          <a:xfrm>
            <a:off x="5245100" y="5362575"/>
            <a:ext cx="879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should </a:t>
            </a:r>
          </a:p>
        </p:txBody>
      </p:sp>
      <p:sp>
        <p:nvSpPr>
          <p:cNvPr id="458813" name="Rectangle 61"/>
          <p:cNvSpPr>
            <a:spLocks noChangeArrowheads="1"/>
          </p:cNvSpPr>
          <p:nvPr/>
        </p:nvSpPr>
        <p:spPr bwMode="auto">
          <a:xfrm>
            <a:off x="5245100" y="5486400"/>
            <a:ext cx="957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cut dividends </a:t>
            </a:r>
          </a:p>
        </p:txBody>
      </p:sp>
      <p:sp>
        <p:nvSpPr>
          <p:cNvPr id="458814" name="Rectangle 62"/>
          <p:cNvSpPr>
            <a:spLocks noChangeArrowheads="1"/>
          </p:cNvSpPr>
          <p:nvPr/>
        </p:nvSpPr>
        <p:spPr bwMode="auto">
          <a:xfrm>
            <a:off x="5245100" y="5610225"/>
            <a:ext cx="908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and reinvest </a:t>
            </a:r>
          </a:p>
        </p:txBody>
      </p:sp>
      <p:sp>
        <p:nvSpPr>
          <p:cNvPr id="458815" name="Rectangle 63"/>
          <p:cNvSpPr>
            <a:spLocks noChangeArrowheads="1"/>
          </p:cNvSpPr>
          <p:nvPr/>
        </p:nvSpPr>
        <p:spPr bwMode="auto">
          <a:xfrm>
            <a:off x="5245100" y="5734050"/>
            <a:ext cx="50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more </a:t>
            </a:r>
          </a:p>
        </p:txBody>
      </p:sp>
      <p:sp>
        <p:nvSpPr>
          <p:cNvPr id="458816" name="Rectangle 64"/>
          <p:cNvSpPr>
            <a:spLocks noChangeArrowheads="1"/>
          </p:cNvSpPr>
          <p:nvPr/>
        </p:nvSpPr>
        <p:spPr bwMode="auto">
          <a:xfrm>
            <a:off x="6521450" y="5362575"/>
            <a:ext cx="1155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should deal </a:t>
            </a:r>
          </a:p>
        </p:txBody>
      </p:sp>
      <p:sp>
        <p:nvSpPr>
          <p:cNvPr id="458817" name="Rectangle 65"/>
          <p:cNvSpPr>
            <a:spLocks noChangeArrowheads="1"/>
          </p:cNvSpPr>
          <p:nvPr/>
        </p:nvSpPr>
        <p:spPr bwMode="auto">
          <a:xfrm>
            <a:off x="6521450" y="5486400"/>
            <a:ext cx="1254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with its investment </a:t>
            </a:r>
          </a:p>
        </p:txBody>
      </p:sp>
      <p:sp>
        <p:nvSpPr>
          <p:cNvPr id="458818" name="Rectangle 66"/>
          <p:cNvSpPr>
            <a:spLocks noChangeArrowheads="1"/>
          </p:cNvSpPr>
          <p:nvPr/>
        </p:nvSpPr>
        <p:spPr bwMode="auto">
          <a:xfrm>
            <a:off x="6521450" y="5610225"/>
            <a:ext cx="1162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problem first and </a:t>
            </a:r>
          </a:p>
        </p:txBody>
      </p:sp>
      <p:sp>
        <p:nvSpPr>
          <p:cNvPr id="458819" name="Rectangle 67"/>
          <p:cNvSpPr>
            <a:spLocks noChangeArrowheads="1"/>
          </p:cNvSpPr>
          <p:nvPr/>
        </p:nvSpPr>
        <p:spPr bwMode="auto">
          <a:xfrm>
            <a:off x="6521450" y="5734050"/>
            <a:ext cx="12049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then cut dividends</a:t>
            </a:r>
          </a:p>
        </p:txBody>
      </p:sp>
      <p:sp>
        <p:nvSpPr>
          <p:cNvPr id="458820" name="Freeform 68"/>
          <p:cNvSpPr>
            <a:spLocks/>
          </p:cNvSpPr>
          <p:nvPr/>
        </p:nvSpPr>
        <p:spPr bwMode="auto">
          <a:xfrm>
            <a:off x="3097213" y="2874963"/>
            <a:ext cx="3190875" cy="160337"/>
          </a:xfrm>
          <a:custGeom>
            <a:avLst/>
            <a:gdLst>
              <a:gd name="T0" fmla="*/ 2147483647 w 2010"/>
              <a:gd name="T1" fmla="*/ 0 h 101"/>
              <a:gd name="T2" fmla="*/ 0 w 2010"/>
              <a:gd name="T3" fmla="*/ 0 h 101"/>
              <a:gd name="T4" fmla="*/ 0 w 2010"/>
              <a:gd name="T5" fmla="*/ 2147483647 h 101"/>
              <a:gd name="T6" fmla="*/ 0 60000 65536"/>
              <a:gd name="T7" fmla="*/ 0 60000 65536"/>
              <a:gd name="T8" fmla="*/ 0 60000 65536"/>
              <a:gd name="T9" fmla="*/ 0 w 2010"/>
              <a:gd name="T10" fmla="*/ 0 h 101"/>
              <a:gd name="T11" fmla="*/ 2010 w 2010"/>
              <a:gd name="T12" fmla="*/ 101 h 101"/>
            </a:gdLst>
            <a:ahLst/>
            <a:cxnLst>
              <a:cxn ang="T6">
                <a:pos x="T0" y="T1"/>
              </a:cxn>
              <a:cxn ang="T7">
                <a:pos x="T2" y="T3"/>
              </a:cxn>
              <a:cxn ang="T8">
                <a:pos x="T4" y="T5"/>
              </a:cxn>
            </a:cxnLst>
            <a:rect l="T9" t="T10" r="T11" b="T12"/>
            <a:pathLst>
              <a:path w="2010" h="101">
                <a:moveTo>
                  <a:pt x="2009" y="0"/>
                </a:moveTo>
                <a:lnTo>
                  <a:pt x="0" y="0"/>
                </a:lnTo>
                <a:lnTo>
                  <a:pt x="0" y="10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8821" name="Line 69"/>
          <p:cNvSpPr>
            <a:spLocks noChangeShapeType="1"/>
          </p:cNvSpPr>
          <p:nvPr/>
        </p:nvSpPr>
        <p:spPr bwMode="auto">
          <a:xfrm>
            <a:off x="6292850" y="2881313"/>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2" name="Line 70"/>
          <p:cNvSpPr>
            <a:spLocks noChangeShapeType="1"/>
          </p:cNvSpPr>
          <p:nvPr/>
        </p:nvSpPr>
        <p:spPr bwMode="auto">
          <a:xfrm>
            <a:off x="4778375" y="2720975"/>
            <a:ext cx="0" cy="1444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3" name="Line 71"/>
          <p:cNvSpPr>
            <a:spLocks noChangeShapeType="1"/>
          </p:cNvSpPr>
          <p:nvPr/>
        </p:nvSpPr>
        <p:spPr bwMode="auto">
          <a:xfrm>
            <a:off x="3103563" y="3359150"/>
            <a:ext cx="0" cy="2238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4" name="Freeform 72"/>
          <p:cNvSpPr>
            <a:spLocks/>
          </p:cNvSpPr>
          <p:nvPr/>
        </p:nvSpPr>
        <p:spPr bwMode="auto">
          <a:xfrm>
            <a:off x="2936875" y="4468813"/>
            <a:ext cx="1438275" cy="161925"/>
          </a:xfrm>
          <a:custGeom>
            <a:avLst/>
            <a:gdLst>
              <a:gd name="T0" fmla="*/ 2147483647 w 906"/>
              <a:gd name="T1" fmla="*/ 0 h 102"/>
              <a:gd name="T2" fmla="*/ 0 w 906"/>
              <a:gd name="T3" fmla="*/ 0 h 102"/>
              <a:gd name="T4" fmla="*/ 0 w 906"/>
              <a:gd name="T5" fmla="*/ 2147483647 h 102"/>
              <a:gd name="T6" fmla="*/ 0 60000 65536"/>
              <a:gd name="T7" fmla="*/ 0 60000 65536"/>
              <a:gd name="T8" fmla="*/ 0 60000 65536"/>
              <a:gd name="T9" fmla="*/ 0 w 906"/>
              <a:gd name="T10" fmla="*/ 0 h 102"/>
              <a:gd name="T11" fmla="*/ 906 w 906"/>
              <a:gd name="T12" fmla="*/ 102 h 102"/>
            </a:gdLst>
            <a:ahLst/>
            <a:cxnLst>
              <a:cxn ang="T6">
                <a:pos x="T0" y="T1"/>
              </a:cxn>
              <a:cxn ang="T7">
                <a:pos x="T2" y="T3"/>
              </a:cxn>
              <a:cxn ang="T8">
                <a:pos x="T4" y="T5"/>
              </a:cxn>
            </a:cxnLst>
            <a:rect l="T9" t="T10" r="T11" b="T12"/>
            <a:pathLst>
              <a:path w="906" h="102">
                <a:moveTo>
                  <a:pt x="905" y="0"/>
                </a:moveTo>
                <a:lnTo>
                  <a:pt x="0" y="0"/>
                </a:lnTo>
                <a:lnTo>
                  <a:pt x="0" y="101"/>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8825" name="Line 73"/>
          <p:cNvSpPr>
            <a:spLocks noChangeShapeType="1"/>
          </p:cNvSpPr>
          <p:nvPr/>
        </p:nvSpPr>
        <p:spPr bwMode="auto">
          <a:xfrm>
            <a:off x="4379913" y="4475163"/>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6" name="Line 74"/>
          <p:cNvSpPr>
            <a:spLocks noChangeShapeType="1"/>
          </p:cNvSpPr>
          <p:nvPr/>
        </p:nvSpPr>
        <p:spPr bwMode="auto">
          <a:xfrm>
            <a:off x="3581400" y="4395788"/>
            <a:ext cx="0"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7" name="Line 75"/>
          <p:cNvSpPr>
            <a:spLocks noChangeShapeType="1"/>
          </p:cNvSpPr>
          <p:nvPr/>
        </p:nvSpPr>
        <p:spPr bwMode="auto">
          <a:xfrm flipH="1">
            <a:off x="5648325" y="4554538"/>
            <a:ext cx="127317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8" name="Line 76"/>
          <p:cNvSpPr>
            <a:spLocks noChangeShapeType="1"/>
          </p:cNvSpPr>
          <p:nvPr/>
        </p:nvSpPr>
        <p:spPr bwMode="auto">
          <a:xfrm>
            <a:off x="6292850" y="4395788"/>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9" name="Line 77"/>
          <p:cNvSpPr>
            <a:spLocks noChangeShapeType="1"/>
          </p:cNvSpPr>
          <p:nvPr/>
        </p:nvSpPr>
        <p:spPr bwMode="auto">
          <a:xfrm>
            <a:off x="565467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0" name="Line 78"/>
          <p:cNvSpPr>
            <a:spLocks noChangeShapeType="1"/>
          </p:cNvSpPr>
          <p:nvPr/>
        </p:nvSpPr>
        <p:spPr bwMode="auto">
          <a:xfrm>
            <a:off x="693102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1" name="Line 79"/>
          <p:cNvSpPr>
            <a:spLocks noChangeShapeType="1"/>
          </p:cNvSpPr>
          <p:nvPr/>
        </p:nvSpPr>
        <p:spPr bwMode="auto">
          <a:xfrm>
            <a:off x="2943225" y="5273675"/>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2" name="Line 80"/>
          <p:cNvSpPr>
            <a:spLocks noChangeShapeType="1"/>
          </p:cNvSpPr>
          <p:nvPr/>
        </p:nvSpPr>
        <p:spPr bwMode="auto">
          <a:xfrm>
            <a:off x="4379913" y="5192713"/>
            <a:ext cx="0" cy="2238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3" name="Line 81"/>
          <p:cNvSpPr>
            <a:spLocks noChangeShapeType="1"/>
          </p:cNvSpPr>
          <p:nvPr/>
        </p:nvSpPr>
        <p:spPr bwMode="auto">
          <a:xfrm>
            <a:off x="565467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4" name="Line 82"/>
          <p:cNvSpPr>
            <a:spLocks noChangeShapeType="1"/>
          </p:cNvSpPr>
          <p:nvPr/>
        </p:nvSpPr>
        <p:spPr bwMode="auto">
          <a:xfrm>
            <a:off x="693102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Dividend Matrix</a:t>
            </a:r>
          </a:p>
        </p:txBody>
      </p:sp>
      <p:pic>
        <p:nvPicPr>
          <p:cNvPr id="460802"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39577" r="-39577"/>
          <a:stretch>
            <a:fillRect/>
          </a:stretch>
        </p:blipFill>
        <p:spPr>
          <a:xfrm>
            <a:off x="612775" y="1600200"/>
            <a:ext cx="8153400" cy="4495800"/>
          </a:xfrm>
        </p:spPr>
      </p:pic>
      <p:sp>
        <p:nvSpPr>
          <p:cNvPr id="4608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1: Disney in 2003</a:t>
            </a:r>
          </a:p>
        </p:txBody>
      </p:sp>
      <p:sp>
        <p:nvSpPr>
          <p:cNvPr id="486402"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400">
                <a:ea typeface="ＭＳ Ｐゴシック" charset="-128"/>
              </a:rPr>
              <a:t>FCFE versus Dividends</a:t>
            </a:r>
          </a:p>
          <a:p>
            <a:pPr lvl="1" eaLnBrk="1" hangingPunct="1">
              <a:lnSpc>
                <a:spcPct val="80000"/>
              </a:lnSpc>
            </a:pPr>
            <a:r>
              <a:rPr lang="en-US" altLang="en-US" sz="2000">
                <a:ea typeface="ＭＳ Ｐゴシック" charset="-128"/>
              </a:rPr>
              <a:t>Between 1994 &amp; 2003, Disney generated $969 million in FCFE each year. </a:t>
            </a:r>
          </a:p>
          <a:p>
            <a:pPr lvl="1" eaLnBrk="1" hangingPunct="1">
              <a:lnSpc>
                <a:spcPct val="80000"/>
              </a:lnSpc>
            </a:pPr>
            <a:r>
              <a:rPr lang="en-US" altLang="en-US" sz="2000">
                <a:ea typeface="ＭＳ Ｐゴシック" charset="-128"/>
              </a:rPr>
              <a:t>Between 1994 &amp; 2003, Disney paid out $639 million in dividends and stock buybacks each year.</a:t>
            </a:r>
          </a:p>
          <a:p>
            <a:pPr eaLnBrk="1" hangingPunct="1">
              <a:lnSpc>
                <a:spcPct val="80000"/>
              </a:lnSpc>
            </a:pPr>
            <a:r>
              <a:rPr lang="en-US" altLang="en-US" sz="2400">
                <a:ea typeface="ＭＳ Ｐゴシック" charset="-128"/>
              </a:rPr>
              <a:t>Cash Balance</a:t>
            </a:r>
          </a:p>
          <a:p>
            <a:pPr lvl="1" eaLnBrk="1" hangingPunct="1">
              <a:lnSpc>
                <a:spcPct val="80000"/>
              </a:lnSpc>
            </a:pPr>
            <a:r>
              <a:rPr lang="en-US" altLang="en-US" sz="2000">
                <a:ea typeface="ＭＳ Ｐゴシック" charset="-128"/>
              </a:rPr>
              <a:t>Disney had a cash balance in excess of $ 4 billion at the end of 2003.</a:t>
            </a:r>
          </a:p>
          <a:p>
            <a:pPr eaLnBrk="1" hangingPunct="1">
              <a:lnSpc>
                <a:spcPct val="80000"/>
              </a:lnSpc>
            </a:pPr>
            <a:r>
              <a:rPr lang="en-US" altLang="en-US" sz="2400">
                <a:ea typeface="ＭＳ Ｐゴシック" charset="-128"/>
              </a:rPr>
              <a:t>Performance measures</a:t>
            </a:r>
          </a:p>
          <a:p>
            <a:pPr lvl="1" eaLnBrk="1" hangingPunct="1">
              <a:lnSpc>
                <a:spcPct val="80000"/>
              </a:lnSpc>
            </a:pPr>
            <a:r>
              <a:rPr lang="en-US" altLang="en-US" sz="2000">
                <a:ea typeface="ＭＳ Ｐゴシック" charset="-128"/>
              </a:rPr>
              <a:t>Between 1994 and 2003, Disney has generated a return on equity, on it</a:t>
            </a:r>
            <a:r>
              <a:rPr lang="ja-JP" altLang="en-US" sz="2000">
                <a:ea typeface="ＭＳ Ｐゴシック" charset="-128"/>
              </a:rPr>
              <a:t>’</a:t>
            </a:r>
            <a:r>
              <a:rPr lang="en-US" altLang="ja-JP" sz="2000">
                <a:ea typeface="ＭＳ Ｐゴシック" charset="-128"/>
              </a:rPr>
              <a:t>s projects, about 2% less than the cost of equity, on average each year.</a:t>
            </a:r>
          </a:p>
          <a:p>
            <a:pPr lvl="1" eaLnBrk="1" hangingPunct="1">
              <a:lnSpc>
                <a:spcPct val="80000"/>
              </a:lnSpc>
            </a:pPr>
            <a:r>
              <a:rPr lang="en-US" altLang="en-US" sz="2000">
                <a:ea typeface="ＭＳ Ｐゴシック" charset="-128"/>
              </a:rPr>
              <a:t>Between 1994 and 2003, Disney</a:t>
            </a:r>
            <a:r>
              <a:rPr lang="ja-JP" altLang="en-US" sz="2000">
                <a:ea typeface="ＭＳ Ｐゴシック" charset="-128"/>
              </a:rPr>
              <a:t>’</a:t>
            </a:r>
            <a:r>
              <a:rPr lang="en-US" altLang="ja-JP" sz="2000">
                <a:ea typeface="ＭＳ Ｐゴシック" charset="-128"/>
              </a:rPr>
              <a:t>s stock has delivered about 3% less than the cost of equity, on average each year.</a:t>
            </a:r>
          </a:p>
          <a:p>
            <a:pPr lvl="1" eaLnBrk="1" hangingPunct="1">
              <a:lnSpc>
                <a:spcPct val="80000"/>
              </a:lnSpc>
            </a:pPr>
            <a:r>
              <a:rPr lang="en-US" altLang="en-US" sz="2000">
                <a:ea typeface="ＭＳ Ｐゴシック" charset="-128"/>
              </a:rPr>
              <a:t>The underperformance has been primarily post 1996 (after the Capital Cities acquisition).</a:t>
            </a:r>
          </a:p>
        </p:txBody>
      </p:sp>
      <p:sp>
        <p:nvSpPr>
          <p:cNvPr id="4628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Can you trust Disney</a:t>
            </a:r>
            <a:r>
              <a:rPr lang="ja-JP" altLang="en-US">
                <a:ea typeface="ＭＳ Ｐゴシック" charset="-128"/>
              </a:rPr>
              <a:t>’</a:t>
            </a:r>
            <a:r>
              <a:rPr lang="en-US" altLang="ja-JP">
                <a:ea typeface="ＭＳ Ｐゴシック" charset="-128"/>
              </a:rPr>
              <a:t>s management?</a:t>
            </a:r>
            <a:endParaRPr lang="en-US" altLang="en-US">
              <a:ea typeface="ＭＳ Ｐゴシック" charset="-128"/>
            </a:endParaRPr>
          </a:p>
        </p:txBody>
      </p:sp>
      <p:sp>
        <p:nvSpPr>
          <p:cNvPr id="48845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Given Disney</a:t>
            </a:r>
            <a:r>
              <a:rPr lang="ja-JP" altLang="en-US" sz="2600">
                <a:ea typeface="ＭＳ Ｐゴシック" charset="-128"/>
              </a:rPr>
              <a:t>’</a:t>
            </a:r>
            <a:r>
              <a:rPr lang="en-US" altLang="ja-JP" sz="2600">
                <a:ea typeface="ＭＳ Ｐゴシック" charset="-128"/>
              </a:rPr>
              <a:t>s track record between 1994 and 2003, if you were a Disney stockholder, would you be comfortable with Disney</a:t>
            </a:r>
            <a:r>
              <a:rPr lang="ja-JP" altLang="en-US" sz="2600">
                <a:ea typeface="ＭＳ Ｐゴシック" charset="-128"/>
              </a:rPr>
              <a:t>’</a:t>
            </a:r>
            <a:r>
              <a:rPr lang="en-US" altLang="ja-JP" sz="2600">
                <a:ea typeface="ＭＳ Ｐゴシック" charset="-128"/>
              </a:rPr>
              <a:t>s dividend policy?</a:t>
            </a:r>
          </a:p>
          <a:p>
            <a:pPr eaLnBrk="1" hangingPunct="1">
              <a:lnSpc>
                <a:spcPct val="90000"/>
              </a:lnSpc>
              <a:buFont typeface="Calibri" charset="0"/>
              <a:buAutoNum type="alphaLcPeriod"/>
            </a:pPr>
            <a:r>
              <a:rPr lang="en-US" altLang="en-US" sz="2600">
                <a:ea typeface="ＭＳ Ｐゴシック" charset="-128"/>
              </a:rPr>
              <a:t>Yes</a:t>
            </a:r>
          </a:p>
          <a:p>
            <a:pPr eaLnBrk="1" hangingPunct="1">
              <a:lnSpc>
                <a:spcPct val="90000"/>
              </a:lnSpc>
              <a:buFont typeface="Calibri" charset="0"/>
              <a:buAutoNum type="alphaLcPeriod"/>
            </a:pPr>
            <a:r>
              <a:rPr lang="en-US" altLang="en-US" sz="2600">
                <a:ea typeface="ＭＳ Ｐゴシック" charset="-128"/>
              </a:rPr>
              <a:t>No</a:t>
            </a:r>
          </a:p>
          <a:p>
            <a:pPr eaLnBrk="1" hangingPunct="1">
              <a:lnSpc>
                <a:spcPct val="90000"/>
              </a:lnSpc>
            </a:pPr>
            <a:r>
              <a:rPr lang="en-US" altLang="en-US" sz="2600">
                <a:ea typeface="ＭＳ Ｐゴシック" charset="-128"/>
              </a:rPr>
              <a:t>Does the fact that the company is run by Michael Eisner, the CEO for the last 10 years and the initiator of the Cap Cities acquisition have an effect on your decision.</a:t>
            </a:r>
          </a:p>
          <a:p>
            <a:pPr eaLnBrk="1" hangingPunct="1">
              <a:lnSpc>
                <a:spcPct val="90000"/>
              </a:lnSpc>
              <a:buFont typeface="Calibri" charset="0"/>
              <a:buAutoNum type="alphaLcPeriod"/>
            </a:pPr>
            <a:r>
              <a:rPr lang="en-US" altLang="en-US" sz="2600">
                <a:ea typeface="ＭＳ Ｐゴシック" charset="-128"/>
              </a:rPr>
              <a:t>Yes</a:t>
            </a:r>
          </a:p>
          <a:p>
            <a:pPr eaLnBrk="1" hangingPunct="1">
              <a:lnSpc>
                <a:spcPct val="90000"/>
              </a:lnSpc>
              <a:buFont typeface="Calibri" charset="0"/>
              <a:buAutoNum type="alphaLcPeriod"/>
            </a:pPr>
            <a:r>
              <a:rPr lang="en-US" altLang="en-US" sz="2600">
                <a:ea typeface="ＭＳ Ｐゴシック" charset="-128"/>
              </a:rPr>
              <a:t>No</a:t>
            </a:r>
          </a:p>
          <a:p>
            <a:pPr eaLnBrk="1" hangingPunct="1">
              <a:lnSpc>
                <a:spcPct val="90000"/>
              </a:lnSpc>
            </a:pPr>
            <a:endParaRPr lang="en-US" altLang="en-US" sz="2600">
              <a:ea typeface="ＭＳ Ｐゴシック" charset="-128"/>
            </a:endParaRPr>
          </a:p>
          <a:p>
            <a:pPr eaLnBrk="1" hangingPunct="1">
              <a:lnSpc>
                <a:spcPct val="90000"/>
              </a:lnSpc>
            </a:pPr>
            <a:endParaRPr lang="en-US" altLang="en-US" sz="2600">
              <a:ea typeface="ＭＳ Ｐゴシック" charset="-128"/>
            </a:endParaRPr>
          </a:p>
        </p:txBody>
      </p:sp>
      <p:sp>
        <p:nvSpPr>
          <p:cNvPr id="4648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Following up: Disney in 2009</a:t>
            </a:r>
          </a:p>
        </p:txBody>
      </p:sp>
      <p:sp>
        <p:nvSpPr>
          <p:cNvPr id="490498"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Between 2004 and 2008, Disney made significant changes:</a:t>
            </a:r>
          </a:p>
          <a:p>
            <a:pPr lvl="1" eaLnBrk="1" hangingPunct="1">
              <a:lnSpc>
                <a:spcPct val="80000"/>
              </a:lnSpc>
            </a:pPr>
            <a:r>
              <a:rPr lang="en-US" altLang="en-US" sz="2000">
                <a:ea typeface="ＭＳ Ｐゴシック" charset="-128"/>
              </a:rPr>
              <a:t>It replaced its CEO, Michael Eisner, with a new CEO, Bob Iger, who at least on the surface seemed to be more receptive to stockholder concerns.</a:t>
            </a:r>
          </a:p>
          <a:p>
            <a:pPr lvl="1" eaLnBrk="1" hangingPunct="1">
              <a:lnSpc>
                <a:spcPct val="80000"/>
              </a:lnSpc>
            </a:pPr>
            <a:r>
              <a:rPr lang="en-US" altLang="en-US" sz="2000">
                <a:ea typeface="ＭＳ Ｐゴシック" charset="-128"/>
              </a:rPr>
              <a:t>It</a:t>
            </a:r>
            <a:r>
              <a:rPr lang="en-US" altLang="ja-JP" sz="2000">
                <a:ea typeface="ＭＳ Ｐゴシック" charset="-128"/>
              </a:rPr>
              <a:t>s stock price performance improved (positive Jensen</a:t>
            </a:r>
            <a:r>
              <a:rPr lang="ja-JP" altLang="en-US" sz="2000">
                <a:ea typeface="ＭＳ Ｐゴシック" charset="-128"/>
              </a:rPr>
              <a:t>’</a:t>
            </a:r>
            <a:r>
              <a:rPr lang="en-US" altLang="ja-JP" sz="2000">
                <a:ea typeface="ＭＳ Ｐゴシック" charset="-128"/>
              </a:rPr>
              <a:t>s alpha)</a:t>
            </a:r>
          </a:p>
          <a:p>
            <a:pPr lvl="1" eaLnBrk="1" hangingPunct="1">
              <a:lnSpc>
                <a:spcPct val="80000"/>
              </a:lnSpc>
            </a:pPr>
            <a:r>
              <a:rPr lang="en-US" altLang="en-US" sz="2000">
                <a:ea typeface="ＭＳ Ｐゴシック" charset="-128"/>
              </a:rPr>
              <a:t>It</a:t>
            </a:r>
            <a:r>
              <a:rPr lang="en-US" altLang="ja-JP" sz="2000">
                <a:ea typeface="ＭＳ Ｐゴシック" charset="-128"/>
              </a:rPr>
              <a:t>s project choice improved (ROC moved from being well below cost of capital to above)</a:t>
            </a:r>
          </a:p>
          <a:p>
            <a:pPr eaLnBrk="1" hangingPunct="1">
              <a:lnSpc>
                <a:spcPct val="80000"/>
              </a:lnSpc>
            </a:pPr>
            <a:r>
              <a:rPr lang="en-US" altLang="en-US" sz="2400">
                <a:ea typeface="ＭＳ Ｐゴシック" charset="-128"/>
              </a:rPr>
              <a:t>The firm also shifted from cash returned &lt; FCFE to cash returned &gt; FCFE and avoided making large acquisitions.</a:t>
            </a:r>
          </a:p>
          <a:p>
            <a:pPr eaLnBrk="1" hangingPunct="1">
              <a:lnSpc>
                <a:spcPct val="80000"/>
              </a:lnSpc>
            </a:pPr>
            <a:r>
              <a:rPr lang="en-US" altLang="en-US" sz="2400">
                <a:ea typeface="ＭＳ Ｐゴシック" charset="-128"/>
              </a:rPr>
              <a:t>If you were a stockholder in 2009 and Iger made a plea to retain cash in Disney to pursue investment opportunities, would you be more receptive?</a:t>
            </a:r>
          </a:p>
          <a:p>
            <a:pPr lvl="1" eaLnBrk="1" hangingPunct="1">
              <a:lnSpc>
                <a:spcPct val="80000"/>
              </a:lnSpc>
              <a:buFont typeface="Calibri" charset="0"/>
              <a:buAutoNum type="alphaLcPeriod"/>
            </a:pPr>
            <a:r>
              <a:rPr lang="en-US" altLang="en-US" sz="2000">
                <a:ea typeface="ＭＳ Ｐゴシック" charset="-128"/>
              </a:rPr>
              <a:t>Yes</a:t>
            </a:r>
          </a:p>
          <a:p>
            <a:pPr lvl="1" eaLnBrk="1" hangingPunct="1">
              <a:lnSpc>
                <a:spcPct val="80000"/>
              </a:lnSpc>
              <a:buFont typeface="Calibri" charset="0"/>
              <a:buAutoNum type="alphaLcPeriod"/>
            </a:pPr>
            <a:r>
              <a:rPr lang="en-US" altLang="en-US" sz="2000">
                <a:ea typeface="ＭＳ Ｐゴシック" charset="-128"/>
              </a:rPr>
              <a:t>No</a:t>
            </a:r>
          </a:p>
        </p:txBody>
      </p:sp>
      <p:sp>
        <p:nvSpPr>
          <p:cNvPr id="4669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3" name="Title 1"/>
          <p:cNvSpPr>
            <a:spLocks noGrp="1"/>
          </p:cNvSpPr>
          <p:nvPr>
            <p:ph type="title"/>
          </p:nvPr>
        </p:nvSpPr>
        <p:spPr>
          <a:xfrm>
            <a:off x="612775" y="228600"/>
            <a:ext cx="8153400" cy="990600"/>
          </a:xfrm>
        </p:spPr>
        <p:txBody>
          <a:bodyPr/>
          <a:lstStyle/>
          <a:p>
            <a:r>
              <a:rPr lang="en-US" altLang="en-US">
                <a:ea typeface="ＭＳ Ｐゴシック" charset="-128"/>
              </a:rPr>
              <a:t>Final twist: Disney in 2013</a:t>
            </a:r>
          </a:p>
        </p:txBody>
      </p:sp>
      <p:sp>
        <p:nvSpPr>
          <p:cNvPr id="3" name="Content Placeholder 2"/>
          <p:cNvSpPr>
            <a:spLocks noGrp="1"/>
          </p:cNvSpPr>
          <p:nvPr>
            <p:ph sz="quarter" idx="1"/>
          </p:nvPr>
        </p:nvSpPr>
        <p:spPr>
          <a:xfrm>
            <a:off x="612775" y="1600200"/>
            <a:ext cx="8153400" cy="4495800"/>
          </a:xfrm>
        </p:spPr>
        <p:txBody>
          <a:bodyPr>
            <a:normAutofit fontScale="92500" lnSpcReduction="20000"/>
          </a:bodyPr>
          <a:lstStyle/>
          <a:p>
            <a:pPr>
              <a:buFont typeface="Wingdings" charset="0"/>
              <a:buChar char=""/>
              <a:defRPr/>
            </a:pPr>
            <a:r>
              <a:rPr lang="en-US" dirty="0" smtClean="0"/>
              <a:t>Disney did return to holding cash between 2008 and 2013, with dividends and buybacks amounting to $7 billion less than the FCFE (with actual debt used) over this period. </a:t>
            </a:r>
          </a:p>
          <a:p>
            <a:pPr>
              <a:buFont typeface="Wingdings" charset="0"/>
              <a:buChar char=""/>
              <a:defRPr/>
            </a:pPr>
            <a:r>
              <a:rPr lang="en-US" dirty="0" smtClean="0"/>
              <a:t>Disney continues to earn a return on capital well in excess of the cost of capital and its stock has doubled over the last two years.</a:t>
            </a:r>
          </a:p>
          <a:p>
            <a:pPr>
              <a:buFont typeface="Wingdings" charset="0"/>
              <a:buChar char=""/>
              <a:defRPr/>
            </a:pPr>
            <a:r>
              <a:rPr lang="en-US" dirty="0" smtClean="0"/>
              <a:t>Now, assume that Bob </a:t>
            </a:r>
            <a:r>
              <a:rPr lang="en-US" dirty="0" err="1" smtClean="0"/>
              <a:t>Iger</a:t>
            </a:r>
            <a:r>
              <a:rPr lang="en-US" dirty="0" smtClean="0"/>
              <a:t> asks you for permission to withhold even more cash to cover future investment needs. Are you likely to go along?</a:t>
            </a:r>
          </a:p>
          <a:p>
            <a:pPr marL="514350" indent="-514350">
              <a:buFont typeface="+mj-lt"/>
              <a:buAutoNum type="alphaLcPeriod"/>
              <a:defRPr/>
            </a:pPr>
            <a:r>
              <a:rPr lang="en-US" dirty="0" smtClean="0"/>
              <a:t>Yes</a:t>
            </a:r>
          </a:p>
          <a:p>
            <a:pPr marL="514350" indent="-514350">
              <a:buFont typeface="+mj-lt"/>
              <a:buAutoNum type="alphaLcPeriod"/>
              <a:defRPr/>
            </a:pPr>
            <a:r>
              <a:rPr lang="en-US" dirty="0" smtClean="0"/>
              <a:t>No</a:t>
            </a:r>
          </a:p>
        </p:txBody>
      </p:sp>
      <p:sp>
        <p:nvSpPr>
          <p:cNvPr id="4689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2: Vale – Dividends versus FCFE</a:t>
            </a:r>
          </a:p>
        </p:txBody>
      </p:sp>
      <p:sp>
        <p:nvSpPr>
          <p:cNvPr id="4710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Content Placeholder 3"/>
          <p:cNvGraphicFramePr>
            <a:graphicFrameLocks noGrp="1"/>
          </p:cNvGraphicFramePr>
          <p:nvPr>
            <p:ph sz="quarter" idx="1"/>
          </p:nvPr>
        </p:nvGraphicFramePr>
        <p:xfrm>
          <a:off x="1143000" y="1676400"/>
          <a:ext cx="7239000" cy="4418019"/>
        </p:xfrm>
        <a:graphic>
          <a:graphicData uri="http://schemas.openxmlformats.org/drawingml/2006/table">
            <a:tbl>
              <a:tblPr/>
              <a:tblGrid>
                <a:gridCol w="4194175"/>
                <a:gridCol w="1597025"/>
                <a:gridCol w="1447800"/>
              </a:tblGrid>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Aggregate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Average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$57,404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$5,740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Dividends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$36,766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$3,677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Dividend Payout Ratio</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Stock Buybacks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$6,032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$603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Dividends + Buybacks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$42,798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$4,280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Cash Payout Ratio</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Free CF to Equity (pre-debt)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($1,903)</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($190)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Free CF to Equity (actual 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$1,036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$104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576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Free CF to Equity (target debt ratio)</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$19,138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$1,914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576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Cash payout as % of pre-debt FCFE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FCFE negative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Cash payout as % of actual FCFE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4131.08%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Cash payout as % of target FCFE</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223.63%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rgbClr val="FFFFFF"/>
                    </a:solidFill>
                  </a:tcPr>
                </a:tc>
              </a:tr>
            </a:tbl>
          </a:graphicData>
        </a:graphic>
      </p:graphicFrame>
    </p:spTree>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Vale: Its your call..</a:t>
            </a:r>
          </a:p>
        </p:txBody>
      </p:sp>
      <p:sp>
        <p:nvSpPr>
          <p:cNvPr id="49459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Vale</a:t>
            </a:r>
            <a:r>
              <a:rPr lang="ja-JP" altLang="en-US" sz="2200">
                <a:ea typeface="ＭＳ Ｐゴシック" charset="-128"/>
              </a:rPr>
              <a:t>’</a:t>
            </a:r>
            <a:r>
              <a:rPr lang="en-US" altLang="ja-JP" sz="2200">
                <a:ea typeface="ＭＳ Ｐゴシック" charset="-128"/>
              </a:rPr>
              <a:t>s managers have asked you for permission to cut dividends (to more manageable levels). Are you likely to go along?</a:t>
            </a:r>
          </a:p>
          <a:p>
            <a:pPr marL="823913" lvl="1" indent="-457200" eaLnBrk="1" hangingPunct="1">
              <a:lnSpc>
                <a:spcPct val="80000"/>
              </a:lnSpc>
              <a:buFont typeface="Calibri" charset="0"/>
              <a:buAutoNum type="alphaLcPeriod"/>
            </a:pPr>
            <a:r>
              <a:rPr lang="en-US" altLang="en-US" sz="1900">
                <a:ea typeface="ＭＳ Ｐゴシック" charset="-128"/>
              </a:rPr>
              <a:t>Yes</a:t>
            </a:r>
          </a:p>
          <a:p>
            <a:pPr marL="823913" lvl="1" indent="-457200" eaLnBrk="1" hangingPunct="1">
              <a:lnSpc>
                <a:spcPct val="80000"/>
              </a:lnSpc>
              <a:buFont typeface="Calibri" charset="0"/>
              <a:buAutoNum type="alphaLcPeriod"/>
            </a:pPr>
            <a:r>
              <a:rPr lang="en-US" altLang="en-US" sz="1900">
                <a:ea typeface="ＭＳ Ｐゴシック" charset="-128"/>
              </a:rPr>
              <a:t>No</a:t>
            </a:r>
          </a:p>
          <a:p>
            <a:pPr eaLnBrk="1" hangingPunct="1">
              <a:lnSpc>
                <a:spcPct val="80000"/>
              </a:lnSpc>
            </a:pPr>
            <a:r>
              <a:rPr lang="en-US" altLang="en-US" sz="2200">
                <a:ea typeface="ＭＳ Ｐゴシック" charset="-128"/>
              </a:rPr>
              <a:t>The reasons for Vale</a:t>
            </a:r>
            <a:r>
              <a:rPr lang="ja-JP" altLang="en-US" sz="2200">
                <a:ea typeface="ＭＳ Ｐゴシック" charset="-128"/>
              </a:rPr>
              <a:t>’</a:t>
            </a:r>
            <a:r>
              <a:rPr lang="en-US" altLang="ja-JP" sz="2200">
                <a:ea typeface="ＭＳ Ｐゴシック" charset="-128"/>
              </a:rPr>
              <a:t>s dividend problem lie in it</a:t>
            </a:r>
            <a:r>
              <a:rPr lang="ja-JP" altLang="en-US" sz="2200">
                <a:ea typeface="ＭＳ Ｐゴシック" charset="-128"/>
              </a:rPr>
              <a:t>’</a:t>
            </a:r>
            <a:r>
              <a:rPr lang="en-US" altLang="ja-JP" sz="2200">
                <a:ea typeface="ＭＳ Ｐゴシック" charset="-128"/>
              </a:rPr>
              <a:t>s equity structure. Like most Brazilian companies, Vale has two classes of shares - common shares with voting rights and preferred shares without voting rights. However, Vale has committed to paying out 35% of its earnings as dividends to the preferred stockholders. If they fail to meet this threshold, the preferred shares get voting rights. If you own the preferred shares, would your answer to the question above change?</a:t>
            </a:r>
          </a:p>
          <a:p>
            <a:pPr marL="823913" lvl="1" indent="-457200" eaLnBrk="1" hangingPunct="1">
              <a:lnSpc>
                <a:spcPct val="80000"/>
              </a:lnSpc>
              <a:buFont typeface="Calibri" charset="0"/>
              <a:buAutoNum type="alphaLcPeriod"/>
            </a:pPr>
            <a:r>
              <a:rPr lang="en-US" altLang="en-US" sz="1900">
                <a:ea typeface="ＭＳ Ｐゴシック" charset="-128"/>
              </a:rPr>
              <a:t>Yes</a:t>
            </a:r>
          </a:p>
          <a:p>
            <a:pPr marL="823913" lvl="1" indent="-457200" eaLnBrk="1" hangingPunct="1">
              <a:lnSpc>
                <a:spcPct val="80000"/>
              </a:lnSpc>
              <a:buFont typeface="Calibri" charset="0"/>
              <a:buAutoNum type="alphaLcPeriod"/>
            </a:pPr>
            <a:r>
              <a:rPr lang="en-US" altLang="en-US" sz="1900">
                <a:ea typeface="ＭＳ Ｐゴシック" charset="-128"/>
              </a:rPr>
              <a:t>No</a:t>
            </a:r>
          </a:p>
          <a:p>
            <a:pPr eaLnBrk="1" hangingPunct="1">
              <a:lnSpc>
                <a:spcPct val="80000"/>
              </a:lnSpc>
            </a:pPr>
            <a:endParaRPr lang="en-US" altLang="en-US" sz="2200">
              <a:ea typeface="ＭＳ Ｐゴシック" charset="-128"/>
            </a:endParaRPr>
          </a:p>
        </p:txBody>
      </p:sp>
      <p:sp>
        <p:nvSpPr>
          <p:cNvPr id="4730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3: BP: Summary of Dividend Policy: 1982-1991</a:t>
            </a:r>
          </a:p>
        </p:txBody>
      </p:sp>
      <p:sp>
        <p:nvSpPr>
          <p:cNvPr id="475138"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75139" name="Line 3"/>
          <p:cNvSpPr>
            <a:spLocks noChangeShapeType="1"/>
          </p:cNvSpPr>
          <p:nvPr/>
        </p:nvSpPr>
        <p:spPr bwMode="auto">
          <a:xfrm>
            <a:off x="1166813" y="2239963"/>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5140" name="Rectangle 4"/>
          <p:cNvSpPr>
            <a:spLocks noChangeArrowheads="1"/>
          </p:cNvSpPr>
          <p:nvPr/>
        </p:nvSpPr>
        <p:spPr bwMode="auto">
          <a:xfrm>
            <a:off x="4325938" y="22844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b="1" i="1"/>
              <a:t>Summary of calculations</a:t>
            </a:r>
          </a:p>
        </p:txBody>
      </p:sp>
      <p:sp>
        <p:nvSpPr>
          <p:cNvPr id="475141" name="Rectangle 5"/>
          <p:cNvSpPr>
            <a:spLocks noChangeArrowheads="1"/>
          </p:cNvSpPr>
          <p:nvPr/>
        </p:nvSpPr>
        <p:spPr bwMode="auto">
          <a:xfrm>
            <a:off x="3400425" y="262096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Average</a:t>
            </a:r>
          </a:p>
        </p:txBody>
      </p:sp>
      <p:sp>
        <p:nvSpPr>
          <p:cNvPr id="475142" name="Rectangle 6"/>
          <p:cNvSpPr>
            <a:spLocks noChangeArrowheads="1"/>
          </p:cNvSpPr>
          <p:nvPr/>
        </p:nvSpPr>
        <p:spPr bwMode="auto">
          <a:xfrm>
            <a:off x="4746625" y="262096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Standard Deviation</a:t>
            </a:r>
          </a:p>
        </p:txBody>
      </p:sp>
      <p:sp>
        <p:nvSpPr>
          <p:cNvPr id="475143" name="Rectangle 7"/>
          <p:cNvSpPr>
            <a:spLocks noChangeArrowheads="1"/>
          </p:cNvSpPr>
          <p:nvPr/>
        </p:nvSpPr>
        <p:spPr bwMode="auto">
          <a:xfrm>
            <a:off x="6881813" y="26209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Maximum</a:t>
            </a:r>
          </a:p>
        </p:txBody>
      </p:sp>
      <p:sp>
        <p:nvSpPr>
          <p:cNvPr id="475144" name="Rectangle 8"/>
          <p:cNvSpPr>
            <a:spLocks noChangeArrowheads="1"/>
          </p:cNvSpPr>
          <p:nvPr/>
        </p:nvSpPr>
        <p:spPr bwMode="auto">
          <a:xfrm>
            <a:off x="7891463" y="262096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Minimum</a:t>
            </a:r>
          </a:p>
        </p:txBody>
      </p:sp>
      <p:sp>
        <p:nvSpPr>
          <p:cNvPr id="475145" name="Rectangle 9"/>
          <p:cNvSpPr>
            <a:spLocks noChangeArrowheads="1"/>
          </p:cNvSpPr>
          <p:nvPr/>
        </p:nvSpPr>
        <p:spPr bwMode="auto">
          <a:xfrm>
            <a:off x="1096963" y="29575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Free CF to Equity</a:t>
            </a:r>
          </a:p>
        </p:txBody>
      </p:sp>
      <p:sp>
        <p:nvSpPr>
          <p:cNvPr id="475146" name="Rectangle 10"/>
          <p:cNvSpPr>
            <a:spLocks noChangeArrowheads="1"/>
          </p:cNvSpPr>
          <p:nvPr/>
        </p:nvSpPr>
        <p:spPr bwMode="auto">
          <a:xfrm>
            <a:off x="3384550" y="29575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$571.10</a:t>
            </a:r>
          </a:p>
        </p:txBody>
      </p:sp>
      <p:sp>
        <p:nvSpPr>
          <p:cNvPr id="475147" name="Rectangle 11"/>
          <p:cNvSpPr>
            <a:spLocks noChangeArrowheads="1"/>
          </p:cNvSpPr>
          <p:nvPr/>
        </p:nvSpPr>
        <p:spPr bwMode="auto">
          <a:xfrm>
            <a:off x="5083175"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$1,382.29</a:t>
            </a:r>
          </a:p>
        </p:txBody>
      </p:sp>
      <p:sp>
        <p:nvSpPr>
          <p:cNvPr id="475148" name="Rectangle 12"/>
          <p:cNvSpPr>
            <a:spLocks noChangeArrowheads="1"/>
          </p:cNvSpPr>
          <p:nvPr/>
        </p:nvSpPr>
        <p:spPr bwMode="auto">
          <a:xfrm>
            <a:off x="6865938"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$3,764.00</a:t>
            </a:r>
          </a:p>
        </p:txBody>
      </p:sp>
      <p:sp>
        <p:nvSpPr>
          <p:cNvPr id="475149" name="Rectangle 13"/>
          <p:cNvSpPr>
            <a:spLocks noChangeArrowheads="1"/>
          </p:cNvSpPr>
          <p:nvPr/>
        </p:nvSpPr>
        <p:spPr bwMode="auto">
          <a:xfrm>
            <a:off x="7907338" y="2957513"/>
            <a:ext cx="9763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($612.50)</a:t>
            </a:r>
          </a:p>
        </p:txBody>
      </p:sp>
      <p:sp>
        <p:nvSpPr>
          <p:cNvPr id="475150" name="Rectangle 14"/>
          <p:cNvSpPr>
            <a:spLocks noChangeArrowheads="1"/>
          </p:cNvSpPr>
          <p:nvPr/>
        </p:nvSpPr>
        <p:spPr bwMode="auto">
          <a:xfrm>
            <a:off x="1096963" y="3294063"/>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Dividends</a:t>
            </a:r>
          </a:p>
        </p:txBody>
      </p:sp>
      <p:sp>
        <p:nvSpPr>
          <p:cNvPr id="475151" name="Rectangle 15"/>
          <p:cNvSpPr>
            <a:spLocks noChangeArrowheads="1"/>
          </p:cNvSpPr>
          <p:nvPr/>
        </p:nvSpPr>
        <p:spPr bwMode="auto">
          <a:xfrm>
            <a:off x="3300413"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$1,496.30</a:t>
            </a:r>
          </a:p>
        </p:txBody>
      </p:sp>
      <p:sp>
        <p:nvSpPr>
          <p:cNvPr id="475152" name="Rectangle 16"/>
          <p:cNvSpPr>
            <a:spLocks noChangeArrowheads="1"/>
          </p:cNvSpPr>
          <p:nvPr/>
        </p:nvSpPr>
        <p:spPr bwMode="auto">
          <a:xfrm>
            <a:off x="516731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$448.77</a:t>
            </a:r>
          </a:p>
        </p:txBody>
      </p:sp>
      <p:sp>
        <p:nvSpPr>
          <p:cNvPr id="475153" name="Rectangle 17"/>
          <p:cNvSpPr>
            <a:spLocks noChangeArrowheads="1"/>
          </p:cNvSpPr>
          <p:nvPr/>
        </p:nvSpPr>
        <p:spPr bwMode="auto">
          <a:xfrm>
            <a:off x="6865938"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$2,112.00</a:t>
            </a:r>
          </a:p>
        </p:txBody>
      </p:sp>
      <p:sp>
        <p:nvSpPr>
          <p:cNvPr id="475154" name="Rectangle 18"/>
          <p:cNvSpPr>
            <a:spLocks noChangeArrowheads="1"/>
          </p:cNvSpPr>
          <p:nvPr/>
        </p:nvSpPr>
        <p:spPr bwMode="auto">
          <a:xfrm>
            <a:off x="794226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$831.00</a:t>
            </a:r>
          </a:p>
        </p:txBody>
      </p:sp>
      <p:sp>
        <p:nvSpPr>
          <p:cNvPr id="475155" name="Rectangle 19"/>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Dividends+Repurchases</a:t>
            </a:r>
          </a:p>
        </p:txBody>
      </p:sp>
      <p:sp>
        <p:nvSpPr>
          <p:cNvPr id="475156" name="Rectangle 20"/>
          <p:cNvSpPr>
            <a:spLocks noChangeArrowheads="1"/>
          </p:cNvSpPr>
          <p:nvPr/>
        </p:nvSpPr>
        <p:spPr bwMode="auto">
          <a:xfrm>
            <a:off x="3300413"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$1,496.30</a:t>
            </a:r>
          </a:p>
        </p:txBody>
      </p:sp>
      <p:sp>
        <p:nvSpPr>
          <p:cNvPr id="475157" name="Rectangle 21"/>
          <p:cNvSpPr>
            <a:spLocks noChangeArrowheads="1"/>
          </p:cNvSpPr>
          <p:nvPr/>
        </p:nvSpPr>
        <p:spPr bwMode="auto">
          <a:xfrm>
            <a:off x="516731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$448.77</a:t>
            </a:r>
          </a:p>
        </p:txBody>
      </p:sp>
      <p:sp>
        <p:nvSpPr>
          <p:cNvPr id="475158" name="Rectangle 22"/>
          <p:cNvSpPr>
            <a:spLocks noChangeArrowheads="1"/>
          </p:cNvSpPr>
          <p:nvPr/>
        </p:nvSpPr>
        <p:spPr bwMode="auto">
          <a:xfrm>
            <a:off x="6865938"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$2,112.00</a:t>
            </a:r>
          </a:p>
        </p:txBody>
      </p:sp>
      <p:sp>
        <p:nvSpPr>
          <p:cNvPr id="475159" name="Rectangle 23"/>
          <p:cNvSpPr>
            <a:spLocks noChangeArrowheads="1"/>
          </p:cNvSpPr>
          <p:nvPr/>
        </p:nvSpPr>
        <p:spPr bwMode="auto">
          <a:xfrm>
            <a:off x="794226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$831.00</a:t>
            </a:r>
          </a:p>
        </p:txBody>
      </p:sp>
      <p:sp>
        <p:nvSpPr>
          <p:cNvPr id="475160" name="Rectangle 24"/>
          <p:cNvSpPr>
            <a:spLocks noChangeArrowheads="1"/>
          </p:cNvSpPr>
          <p:nvPr/>
        </p:nvSpPr>
        <p:spPr bwMode="auto">
          <a:xfrm>
            <a:off x="1096963" y="4302125"/>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Dividend Payout Ratio</a:t>
            </a:r>
          </a:p>
        </p:txBody>
      </p:sp>
      <p:sp>
        <p:nvSpPr>
          <p:cNvPr id="475161" name="Rectangle 25"/>
          <p:cNvSpPr>
            <a:spLocks noChangeArrowheads="1"/>
          </p:cNvSpPr>
          <p:nvPr/>
        </p:nvSpPr>
        <p:spPr bwMode="auto">
          <a:xfrm>
            <a:off x="3433763" y="430212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84.77%</a:t>
            </a:r>
          </a:p>
        </p:txBody>
      </p:sp>
      <p:sp>
        <p:nvSpPr>
          <p:cNvPr id="475162" name="Rectangle 26"/>
          <p:cNvSpPr>
            <a:spLocks noChangeArrowheads="1"/>
          </p:cNvSpPr>
          <p:nvPr/>
        </p:nvSpPr>
        <p:spPr bwMode="auto">
          <a:xfrm>
            <a:off x="1096963" y="4638675"/>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Cash Paid as % of FCFE</a:t>
            </a:r>
          </a:p>
        </p:txBody>
      </p:sp>
      <p:sp>
        <p:nvSpPr>
          <p:cNvPr id="475163" name="Rectangle 27"/>
          <p:cNvSpPr>
            <a:spLocks noChangeArrowheads="1"/>
          </p:cNvSpPr>
          <p:nvPr/>
        </p:nvSpPr>
        <p:spPr bwMode="auto">
          <a:xfrm>
            <a:off x="3384550" y="4638675"/>
            <a:ext cx="9096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262.00%</a:t>
            </a:r>
          </a:p>
        </p:txBody>
      </p:sp>
      <p:sp>
        <p:nvSpPr>
          <p:cNvPr id="475164" name="Rectangle 28"/>
          <p:cNvSpPr>
            <a:spLocks noChangeArrowheads="1"/>
          </p:cNvSpPr>
          <p:nvPr/>
        </p:nvSpPr>
        <p:spPr bwMode="auto">
          <a:xfrm>
            <a:off x="1096963" y="5311775"/>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ROE - Required return</a:t>
            </a:r>
          </a:p>
        </p:txBody>
      </p:sp>
      <p:sp>
        <p:nvSpPr>
          <p:cNvPr id="475165" name="Rectangle 29"/>
          <p:cNvSpPr>
            <a:spLocks noChangeArrowheads="1"/>
          </p:cNvSpPr>
          <p:nvPr/>
        </p:nvSpPr>
        <p:spPr bwMode="auto">
          <a:xfrm>
            <a:off x="3451225" y="5311775"/>
            <a:ext cx="7731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-1.67%</a:t>
            </a:r>
          </a:p>
        </p:txBody>
      </p:sp>
      <p:sp>
        <p:nvSpPr>
          <p:cNvPr id="475166" name="Rectangle 30"/>
          <p:cNvSpPr>
            <a:spLocks noChangeArrowheads="1"/>
          </p:cNvSpPr>
          <p:nvPr/>
        </p:nvSpPr>
        <p:spPr bwMode="auto">
          <a:xfrm>
            <a:off x="5216525" y="5311775"/>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11.49%</a:t>
            </a:r>
          </a:p>
        </p:txBody>
      </p:sp>
      <p:sp>
        <p:nvSpPr>
          <p:cNvPr id="475167" name="Rectangle 31"/>
          <p:cNvSpPr>
            <a:spLocks noChangeArrowheads="1"/>
          </p:cNvSpPr>
          <p:nvPr/>
        </p:nvSpPr>
        <p:spPr bwMode="auto">
          <a:xfrm>
            <a:off x="6999288" y="531177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20.90%</a:t>
            </a:r>
          </a:p>
        </p:txBody>
      </p:sp>
      <p:sp>
        <p:nvSpPr>
          <p:cNvPr id="475168" name="Rectangle 32"/>
          <p:cNvSpPr>
            <a:spLocks noChangeArrowheads="1"/>
          </p:cNvSpPr>
          <p:nvPr/>
        </p:nvSpPr>
        <p:spPr bwMode="auto">
          <a:xfrm>
            <a:off x="7958138" y="5311775"/>
            <a:ext cx="8747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-21.59%</a:t>
            </a:r>
          </a:p>
        </p:txBody>
      </p:sp>
      <p:sp>
        <p:nvSpPr>
          <p:cNvPr id="475169" name="Line 33"/>
          <p:cNvSpPr>
            <a:spLocks noChangeShapeType="1"/>
          </p:cNvSpPr>
          <p:nvPr/>
        </p:nvSpPr>
        <p:spPr bwMode="auto">
          <a:xfrm>
            <a:off x="1149350" y="2239963"/>
            <a:ext cx="0" cy="3338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5170" name="Line 34"/>
          <p:cNvSpPr>
            <a:spLocks noChangeShapeType="1"/>
          </p:cNvSpPr>
          <p:nvPr/>
        </p:nvSpPr>
        <p:spPr bwMode="auto">
          <a:xfrm>
            <a:off x="8885238" y="2239963"/>
            <a:ext cx="0" cy="3338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51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BP: Just Desserts!</a:t>
            </a:r>
          </a:p>
        </p:txBody>
      </p:sp>
      <p:pic>
        <p:nvPicPr>
          <p:cNvPr id="477186"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t="14906" b="14906"/>
          <a:stretch>
            <a:fillRect/>
          </a:stretch>
        </p:blipFill>
        <p:spPr>
          <a:xfrm>
            <a:off x="612775" y="1600200"/>
            <a:ext cx="8153400" cy="4495800"/>
          </a:xfrm>
        </p:spPr>
      </p:pic>
      <p:sp>
        <p:nvSpPr>
          <p:cNvPr id="4771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4: The Limited: Summary of Dividend Policy: 1983-1992</a:t>
            </a:r>
          </a:p>
        </p:txBody>
      </p:sp>
      <p:sp>
        <p:nvSpPr>
          <p:cNvPr id="479234"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79235" name="Line 3"/>
          <p:cNvSpPr>
            <a:spLocks noChangeShapeType="1"/>
          </p:cNvSpPr>
          <p:nvPr/>
        </p:nvSpPr>
        <p:spPr bwMode="auto">
          <a:xfrm>
            <a:off x="1166813" y="2209800"/>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9236" name="Rectangle 4"/>
          <p:cNvSpPr>
            <a:spLocks noChangeArrowheads="1"/>
          </p:cNvSpPr>
          <p:nvPr/>
        </p:nvSpPr>
        <p:spPr bwMode="auto">
          <a:xfrm>
            <a:off x="4281488" y="22590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b="1" i="1"/>
              <a:t>Summary of calculations</a:t>
            </a:r>
          </a:p>
        </p:txBody>
      </p:sp>
      <p:sp>
        <p:nvSpPr>
          <p:cNvPr id="479237" name="Rectangle 5"/>
          <p:cNvSpPr>
            <a:spLocks noChangeArrowheads="1"/>
          </p:cNvSpPr>
          <p:nvPr/>
        </p:nvSpPr>
        <p:spPr bwMode="auto">
          <a:xfrm>
            <a:off x="3390900" y="260191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Average</a:t>
            </a:r>
          </a:p>
        </p:txBody>
      </p:sp>
      <p:sp>
        <p:nvSpPr>
          <p:cNvPr id="479238" name="Rectangle 6"/>
          <p:cNvSpPr>
            <a:spLocks noChangeArrowheads="1"/>
          </p:cNvSpPr>
          <p:nvPr/>
        </p:nvSpPr>
        <p:spPr bwMode="auto">
          <a:xfrm>
            <a:off x="4708525" y="260191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Standard Deviation</a:t>
            </a:r>
          </a:p>
        </p:txBody>
      </p:sp>
      <p:sp>
        <p:nvSpPr>
          <p:cNvPr id="479239" name="Rectangle 7"/>
          <p:cNvSpPr>
            <a:spLocks noChangeArrowheads="1"/>
          </p:cNvSpPr>
          <p:nvPr/>
        </p:nvSpPr>
        <p:spPr bwMode="auto">
          <a:xfrm>
            <a:off x="6865938" y="26019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Maximum</a:t>
            </a:r>
          </a:p>
        </p:txBody>
      </p:sp>
      <p:sp>
        <p:nvSpPr>
          <p:cNvPr id="479240" name="Rectangle 8"/>
          <p:cNvSpPr>
            <a:spLocks noChangeArrowheads="1"/>
          </p:cNvSpPr>
          <p:nvPr/>
        </p:nvSpPr>
        <p:spPr bwMode="auto">
          <a:xfrm>
            <a:off x="7875588" y="260191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Minimum</a:t>
            </a:r>
          </a:p>
        </p:txBody>
      </p:sp>
      <p:sp>
        <p:nvSpPr>
          <p:cNvPr id="479241" name="Rectangle 9"/>
          <p:cNvSpPr>
            <a:spLocks noChangeArrowheads="1"/>
          </p:cNvSpPr>
          <p:nvPr/>
        </p:nvSpPr>
        <p:spPr bwMode="auto">
          <a:xfrm>
            <a:off x="1096963" y="29448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Free CF to Equity</a:t>
            </a:r>
          </a:p>
        </p:txBody>
      </p:sp>
      <p:sp>
        <p:nvSpPr>
          <p:cNvPr id="479242" name="Rectangle 10"/>
          <p:cNvSpPr>
            <a:spLocks noChangeArrowheads="1"/>
          </p:cNvSpPr>
          <p:nvPr/>
        </p:nvSpPr>
        <p:spPr bwMode="auto">
          <a:xfrm>
            <a:off x="3390900" y="2944813"/>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($34.20)</a:t>
            </a:r>
          </a:p>
        </p:txBody>
      </p:sp>
      <p:sp>
        <p:nvSpPr>
          <p:cNvPr id="479243" name="Rectangle 11"/>
          <p:cNvSpPr>
            <a:spLocks noChangeArrowheads="1"/>
          </p:cNvSpPr>
          <p:nvPr/>
        </p:nvSpPr>
        <p:spPr bwMode="auto">
          <a:xfrm>
            <a:off x="5137150" y="29448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$109.74</a:t>
            </a:r>
          </a:p>
        </p:txBody>
      </p:sp>
      <p:sp>
        <p:nvSpPr>
          <p:cNvPr id="479244" name="Rectangle 12"/>
          <p:cNvSpPr>
            <a:spLocks noChangeArrowheads="1"/>
          </p:cNvSpPr>
          <p:nvPr/>
        </p:nvSpPr>
        <p:spPr bwMode="auto">
          <a:xfrm>
            <a:off x="6985000" y="2944813"/>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$96.89</a:t>
            </a:r>
          </a:p>
        </p:txBody>
      </p:sp>
      <p:sp>
        <p:nvSpPr>
          <p:cNvPr id="479245" name="Rectangle 13"/>
          <p:cNvSpPr>
            <a:spLocks noChangeArrowheads="1"/>
          </p:cNvSpPr>
          <p:nvPr/>
        </p:nvSpPr>
        <p:spPr bwMode="auto">
          <a:xfrm>
            <a:off x="7893050" y="2944813"/>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($242.17)</a:t>
            </a:r>
          </a:p>
        </p:txBody>
      </p:sp>
      <p:sp>
        <p:nvSpPr>
          <p:cNvPr id="479246" name="Rectangle 14"/>
          <p:cNvSpPr>
            <a:spLocks noChangeArrowheads="1"/>
          </p:cNvSpPr>
          <p:nvPr/>
        </p:nvSpPr>
        <p:spPr bwMode="auto">
          <a:xfrm>
            <a:off x="1096963" y="3286125"/>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Dividends</a:t>
            </a:r>
          </a:p>
        </p:txBody>
      </p:sp>
      <p:sp>
        <p:nvSpPr>
          <p:cNvPr id="479247" name="Rectangle 15"/>
          <p:cNvSpPr>
            <a:spLocks noChangeArrowheads="1"/>
          </p:cNvSpPr>
          <p:nvPr/>
        </p:nvSpPr>
        <p:spPr bwMode="auto">
          <a:xfrm>
            <a:off x="3425825"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$40.87</a:t>
            </a:r>
          </a:p>
        </p:txBody>
      </p:sp>
      <p:sp>
        <p:nvSpPr>
          <p:cNvPr id="479248" name="Rectangle 16"/>
          <p:cNvSpPr>
            <a:spLocks noChangeArrowheads="1"/>
          </p:cNvSpPr>
          <p:nvPr/>
        </p:nvSpPr>
        <p:spPr bwMode="auto">
          <a:xfrm>
            <a:off x="5187950"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$32.79</a:t>
            </a:r>
          </a:p>
        </p:txBody>
      </p:sp>
      <p:sp>
        <p:nvSpPr>
          <p:cNvPr id="479249" name="Rectangle 17"/>
          <p:cNvSpPr>
            <a:spLocks noChangeArrowheads="1"/>
          </p:cNvSpPr>
          <p:nvPr/>
        </p:nvSpPr>
        <p:spPr bwMode="auto">
          <a:xfrm>
            <a:off x="6934200" y="32861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$101.36</a:t>
            </a:r>
          </a:p>
        </p:txBody>
      </p:sp>
      <p:sp>
        <p:nvSpPr>
          <p:cNvPr id="479250" name="Rectangle 18"/>
          <p:cNvSpPr>
            <a:spLocks noChangeArrowheads="1"/>
          </p:cNvSpPr>
          <p:nvPr/>
        </p:nvSpPr>
        <p:spPr bwMode="auto">
          <a:xfrm>
            <a:off x="8029575" y="32861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$5.97</a:t>
            </a:r>
          </a:p>
        </p:txBody>
      </p:sp>
      <p:sp>
        <p:nvSpPr>
          <p:cNvPr id="479251" name="Rectangle 19"/>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Dividends+Repurchases</a:t>
            </a:r>
          </a:p>
        </p:txBody>
      </p:sp>
      <p:sp>
        <p:nvSpPr>
          <p:cNvPr id="479252" name="Rectangle 20"/>
          <p:cNvSpPr>
            <a:spLocks noChangeArrowheads="1"/>
          </p:cNvSpPr>
          <p:nvPr/>
        </p:nvSpPr>
        <p:spPr bwMode="auto">
          <a:xfrm>
            <a:off x="3425825"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$40.87</a:t>
            </a:r>
          </a:p>
        </p:txBody>
      </p:sp>
      <p:sp>
        <p:nvSpPr>
          <p:cNvPr id="479253" name="Rectangle 21"/>
          <p:cNvSpPr>
            <a:spLocks noChangeArrowheads="1"/>
          </p:cNvSpPr>
          <p:nvPr/>
        </p:nvSpPr>
        <p:spPr bwMode="auto">
          <a:xfrm>
            <a:off x="5187950"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$32.79</a:t>
            </a:r>
          </a:p>
        </p:txBody>
      </p:sp>
      <p:sp>
        <p:nvSpPr>
          <p:cNvPr id="479254" name="Rectangle 22"/>
          <p:cNvSpPr>
            <a:spLocks noChangeArrowheads="1"/>
          </p:cNvSpPr>
          <p:nvPr/>
        </p:nvSpPr>
        <p:spPr bwMode="auto">
          <a:xfrm>
            <a:off x="6934200"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$101.36</a:t>
            </a:r>
          </a:p>
        </p:txBody>
      </p:sp>
      <p:sp>
        <p:nvSpPr>
          <p:cNvPr id="479255" name="Rectangle 23"/>
          <p:cNvSpPr>
            <a:spLocks noChangeArrowheads="1"/>
          </p:cNvSpPr>
          <p:nvPr/>
        </p:nvSpPr>
        <p:spPr bwMode="auto">
          <a:xfrm>
            <a:off x="8029575" y="36290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$5.97</a:t>
            </a:r>
          </a:p>
        </p:txBody>
      </p:sp>
      <p:sp>
        <p:nvSpPr>
          <p:cNvPr id="479256" name="Rectangle 24"/>
          <p:cNvSpPr>
            <a:spLocks noChangeArrowheads="1"/>
          </p:cNvSpPr>
          <p:nvPr/>
        </p:nvSpPr>
        <p:spPr bwMode="auto">
          <a:xfrm>
            <a:off x="1096963" y="4313238"/>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Dividend Payout Ratio</a:t>
            </a:r>
          </a:p>
        </p:txBody>
      </p:sp>
      <p:sp>
        <p:nvSpPr>
          <p:cNvPr id="479257" name="Rectangle 25"/>
          <p:cNvSpPr>
            <a:spLocks noChangeArrowheads="1"/>
          </p:cNvSpPr>
          <p:nvPr/>
        </p:nvSpPr>
        <p:spPr bwMode="auto">
          <a:xfrm>
            <a:off x="3425825" y="4313238"/>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18.59%</a:t>
            </a:r>
          </a:p>
        </p:txBody>
      </p:sp>
      <p:sp>
        <p:nvSpPr>
          <p:cNvPr id="479258" name="Rectangle 26"/>
          <p:cNvSpPr>
            <a:spLocks noChangeArrowheads="1"/>
          </p:cNvSpPr>
          <p:nvPr/>
        </p:nvSpPr>
        <p:spPr bwMode="auto">
          <a:xfrm>
            <a:off x="1096963" y="4656138"/>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Cash Paid as % of FCFE</a:t>
            </a:r>
          </a:p>
        </p:txBody>
      </p:sp>
      <p:sp>
        <p:nvSpPr>
          <p:cNvPr id="479259" name="Rectangle 27"/>
          <p:cNvSpPr>
            <a:spLocks noChangeArrowheads="1"/>
          </p:cNvSpPr>
          <p:nvPr/>
        </p:nvSpPr>
        <p:spPr bwMode="auto">
          <a:xfrm>
            <a:off x="3340100" y="4656138"/>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-119.52%</a:t>
            </a:r>
          </a:p>
        </p:txBody>
      </p:sp>
      <p:sp>
        <p:nvSpPr>
          <p:cNvPr id="479260" name="Rectangle 28"/>
          <p:cNvSpPr>
            <a:spLocks noChangeArrowheads="1"/>
          </p:cNvSpPr>
          <p:nvPr/>
        </p:nvSpPr>
        <p:spPr bwMode="auto">
          <a:xfrm>
            <a:off x="1096963" y="5340350"/>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ROE - Required return</a:t>
            </a:r>
          </a:p>
        </p:txBody>
      </p:sp>
      <p:sp>
        <p:nvSpPr>
          <p:cNvPr id="479261" name="Rectangle 29"/>
          <p:cNvSpPr>
            <a:spLocks noChangeArrowheads="1"/>
          </p:cNvSpPr>
          <p:nvPr/>
        </p:nvSpPr>
        <p:spPr bwMode="auto">
          <a:xfrm>
            <a:off x="3476625" y="5340350"/>
            <a:ext cx="7064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1.69%</a:t>
            </a:r>
          </a:p>
        </p:txBody>
      </p:sp>
      <p:sp>
        <p:nvSpPr>
          <p:cNvPr id="479262" name="Rectangle 30"/>
          <p:cNvSpPr>
            <a:spLocks noChangeArrowheads="1"/>
          </p:cNvSpPr>
          <p:nvPr/>
        </p:nvSpPr>
        <p:spPr bwMode="auto">
          <a:xfrm>
            <a:off x="518795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19.07%</a:t>
            </a:r>
          </a:p>
        </p:txBody>
      </p:sp>
      <p:sp>
        <p:nvSpPr>
          <p:cNvPr id="479263" name="Rectangle 31"/>
          <p:cNvSpPr>
            <a:spLocks noChangeArrowheads="1"/>
          </p:cNvSpPr>
          <p:nvPr/>
        </p:nvSpPr>
        <p:spPr bwMode="auto">
          <a:xfrm>
            <a:off x="698500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29.26%</a:t>
            </a:r>
          </a:p>
        </p:txBody>
      </p:sp>
      <p:sp>
        <p:nvSpPr>
          <p:cNvPr id="479264" name="Rectangle 32"/>
          <p:cNvSpPr>
            <a:spLocks noChangeArrowheads="1"/>
          </p:cNvSpPr>
          <p:nvPr/>
        </p:nvSpPr>
        <p:spPr bwMode="auto">
          <a:xfrm>
            <a:off x="7943850" y="5340350"/>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-19.84%</a:t>
            </a:r>
          </a:p>
        </p:txBody>
      </p:sp>
      <p:sp>
        <p:nvSpPr>
          <p:cNvPr id="479265" name="Line 33"/>
          <p:cNvSpPr>
            <a:spLocks noChangeShapeType="1"/>
          </p:cNvSpPr>
          <p:nvPr/>
        </p:nvSpPr>
        <p:spPr bwMode="auto">
          <a:xfrm>
            <a:off x="1149350"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9266" name="Line 34"/>
          <p:cNvSpPr>
            <a:spLocks noChangeShapeType="1"/>
          </p:cNvSpPr>
          <p:nvPr/>
        </p:nvSpPr>
        <p:spPr bwMode="auto">
          <a:xfrm>
            <a:off x="8885238"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9267" name="Rectangle 35"/>
          <p:cNvSpPr>
            <a:spLocks noChangeArrowheads="1"/>
          </p:cNvSpPr>
          <p:nvPr/>
        </p:nvSpPr>
        <p:spPr bwMode="auto">
          <a:xfrm>
            <a:off x="9182100" y="60975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7926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Growth Firms and Dividends</a:t>
            </a:r>
          </a:p>
        </p:txBody>
      </p:sp>
      <p:sp>
        <p:nvSpPr>
          <p:cNvPr id="48128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High growth firms are sometimes advised to initiate dividends because its increases the potential stockholder base for the company (since there are some investors - like pension funds - that cannot buy stocks that do not pay dividends) and, by extension, the stock price. Do you agree with this argument?</a:t>
            </a:r>
          </a:p>
          <a:p>
            <a:pPr marL="835025" lvl="1" indent="-514350" eaLnBrk="1" hangingPunct="1">
              <a:buFont typeface="Calibri" charset="0"/>
              <a:buAutoNum type="alphaLcPeriod"/>
            </a:pPr>
            <a:r>
              <a:rPr lang="en-US" altLang="en-US">
                <a:ea typeface="ＭＳ Ｐゴシック" charset="-128"/>
              </a:rPr>
              <a:t>Yes</a:t>
            </a:r>
          </a:p>
          <a:p>
            <a:pPr marL="835025" lvl="1" indent="-514350" eaLnBrk="1" hangingPunct="1">
              <a:buFont typeface="Calibri" charset="0"/>
              <a:buAutoNum type="alphaLcPeriod"/>
            </a:pPr>
            <a:r>
              <a:rPr lang="en-US" altLang="en-US">
                <a:ea typeface="ＭＳ Ｐゴシック" charset="-128"/>
              </a:rPr>
              <a:t>No</a:t>
            </a:r>
          </a:p>
          <a:p>
            <a:pPr eaLnBrk="1" hangingPunct="1"/>
            <a:r>
              <a:rPr lang="en-US" altLang="en-US">
                <a:ea typeface="ＭＳ Ｐゴシック" charset="-128"/>
              </a:rPr>
              <a:t>Why?</a:t>
            </a:r>
          </a:p>
        </p:txBody>
      </p:sp>
      <p:sp>
        <p:nvSpPr>
          <p:cNvPr id="4812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5. Tata Motors</a:t>
            </a:r>
          </a:p>
        </p:txBody>
      </p:sp>
      <p:sp>
        <p:nvSpPr>
          <p:cNvPr id="483330" name="Text Box 8"/>
          <p:cNvSpPr txBox="1">
            <a:spLocks noChangeArrowheads="1"/>
          </p:cNvSpPr>
          <p:nvPr/>
        </p:nvSpPr>
        <p:spPr bwMode="auto">
          <a:xfrm>
            <a:off x="5257800" y="5867400"/>
            <a:ext cx="2682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Negative FCFE, largely because of acquisitions.</a:t>
            </a:r>
          </a:p>
        </p:txBody>
      </p:sp>
      <p:sp>
        <p:nvSpPr>
          <p:cNvPr id="4833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0" name="Content Placeholder 2"/>
          <p:cNvGraphicFramePr>
            <a:graphicFrameLocks noGrp="1"/>
          </p:cNvGraphicFramePr>
          <p:nvPr>
            <p:ph sz="quarter" idx="1"/>
          </p:nvPr>
        </p:nvGraphicFramePr>
        <p:xfrm>
          <a:off x="612775" y="1600200"/>
          <a:ext cx="7693025" cy="3960816"/>
        </p:xfrm>
        <a:graphic>
          <a:graphicData uri="http://schemas.openxmlformats.org/drawingml/2006/table">
            <a:tbl>
              <a:tblPr/>
              <a:tblGrid>
                <a:gridCol w="3465513"/>
                <a:gridCol w="1939925"/>
                <a:gridCol w="2287587"/>
              </a:tblGrid>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Aggregate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Net Income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$421,338.00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$42,133.80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$74,214.00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$7,421.40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 Payout Ratio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17.61%</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15.09%</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Stock 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$970.00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$97.00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Dividends + 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$75,184.00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$7,518.40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Ratio</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17.84%</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(pre-debt)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($106,871.00)</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($10,687.10)</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(actual debt)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$825,262.00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$82,526.20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(target debt ratio)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$47,796.36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$4,779.64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pre-debt FCFE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FCFE negative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chemeClr val="tx1"/>
                        </a:solidFill>
                        <a:effectLst/>
                        <a:latin typeface="Times" charset="0"/>
                        <a:ea typeface="ＭＳ Ｐゴシック" charset="-128"/>
                      </a:endParaRPr>
                    </a:p>
                  </a:txBody>
                  <a:tcPr marL="0" marR="0" marT="0" marB="0" anchor="b" horzOverflow="overflow">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actual FCFE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9.11%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Calibri" charset="0"/>
                        <a:ea typeface="ＭＳ Ｐゴシック" charset="-128"/>
                      </a:endParaRPr>
                    </a:p>
                  </a:txBody>
                  <a:tcPr marL="0" marR="0" marT="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target FCFE</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157.30%</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Calibri" charset="0"/>
                        <a:ea typeface="ＭＳ Ｐゴシック" charset="-128"/>
                      </a:endParaRPr>
                    </a:p>
                  </a:txBody>
                  <a:tcPr marL="0" marR="0" marT="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7"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Assessing your firm</a:t>
            </a:r>
            <a:r>
              <a:rPr lang="ja-JP" altLang="en-US">
                <a:ea typeface="ＭＳ Ｐゴシック" charset="-128"/>
              </a:rPr>
              <a:t>’</a:t>
            </a:r>
            <a:r>
              <a:rPr lang="en-US" altLang="ja-JP">
                <a:ea typeface="ＭＳ Ｐゴシック" charset="-128"/>
              </a:rPr>
              <a:t>s dividend policy</a:t>
            </a:r>
            <a:endParaRPr lang="en-US" altLang="en-US">
              <a:ea typeface="ＭＳ Ｐゴシック" charset="-128"/>
            </a:endParaRPr>
          </a:p>
        </p:txBody>
      </p:sp>
      <p:sp>
        <p:nvSpPr>
          <p:cNvPr id="51302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Compare your firm</a:t>
            </a:r>
            <a:r>
              <a:rPr lang="ja-JP" altLang="en-US" sz="2600">
                <a:ea typeface="ＭＳ Ｐゴシック" charset="-128"/>
              </a:rPr>
              <a:t>’</a:t>
            </a:r>
            <a:r>
              <a:rPr lang="en-US" altLang="ja-JP" sz="2600">
                <a:ea typeface="ＭＳ Ｐゴシック" charset="-128"/>
              </a:rPr>
              <a:t>s dividends to its FCFE, looking at the last 5 years of information.</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Based upon your earlier analysis of your firm</a:t>
            </a:r>
            <a:r>
              <a:rPr lang="ja-JP" altLang="en-US" sz="2600">
                <a:ea typeface="ＭＳ Ｐゴシック" charset="-128"/>
              </a:rPr>
              <a:t>’</a:t>
            </a:r>
            <a:r>
              <a:rPr lang="en-US" altLang="ja-JP" sz="2600">
                <a:ea typeface="ＭＳ Ｐゴシック" charset="-128"/>
              </a:rPr>
              <a:t>s project choices, would you encourage the firm to return more cash or less cash to its owners?</a:t>
            </a: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If you would encourage it to return more cash, what form should it take (dividends versus stock buybacks)?</a:t>
            </a:r>
          </a:p>
        </p:txBody>
      </p:sp>
      <p:sp>
        <p:nvSpPr>
          <p:cNvPr id="4853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The Peer Group Approach </a:t>
            </a:r>
          </a:p>
        </p:txBody>
      </p:sp>
      <p:sp>
        <p:nvSpPr>
          <p:cNvPr id="4874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87427" name="Content Placeholder 1"/>
          <p:cNvSpPr>
            <a:spLocks noGrp="1"/>
          </p:cNvSpPr>
          <p:nvPr>
            <p:ph sz="quarter" idx="1"/>
          </p:nvPr>
        </p:nvSpPr>
        <p:spPr>
          <a:xfrm>
            <a:off x="612775" y="1600200"/>
            <a:ext cx="8153400" cy="4495800"/>
          </a:xfrm>
        </p:spPr>
        <p:txBody>
          <a:bodyPr/>
          <a:lstStyle/>
          <a:p>
            <a:r>
              <a:rPr lang="en-US" altLang="en-US">
                <a:ea typeface="ＭＳ Ｐゴシック" charset="-128"/>
              </a:rPr>
              <a:t>In the peer group approach, you compare your company to similar companies (usually in the same market and sector) to assess whether and if yes, how much to pay in dividends.</a:t>
            </a:r>
          </a:p>
          <a:p>
            <a:endParaRPr lang="en-US" altLang="en-US">
              <a:ea typeface="ＭＳ Ｐゴシック" charset="-128"/>
            </a:endParaRPr>
          </a:p>
        </p:txBody>
      </p:sp>
      <p:graphicFrame>
        <p:nvGraphicFramePr>
          <p:cNvPr id="2" name="Table 1"/>
          <p:cNvGraphicFramePr>
            <a:graphicFrameLocks noGrp="1"/>
          </p:cNvGraphicFramePr>
          <p:nvPr/>
        </p:nvGraphicFramePr>
        <p:xfrm>
          <a:off x="685800" y="3962400"/>
          <a:ext cx="7759700" cy="1887234"/>
        </p:xfrm>
        <a:graphic>
          <a:graphicData uri="http://schemas.openxmlformats.org/drawingml/2006/table">
            <a:tbl>
              <a:tblPr/>
              <a:tblGrid>
                <a:gridCol w="1016000"/>
                <a:gridCol w="469900"/>
                <a:gridCol w="1155700"/>
                <a:gridCol w="622300"/>
                <a:gridCol w="1155700"/>
                <a:gridCol w="1270000"/>
                <a:gridCol w="965200"/>
                <a:gridCol w="1104900"/>
              </a:tblGrid>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 </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Yield</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Payout</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2" marB="0" anchor="b" horzOverflow="overflow">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2"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2"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Company</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2013</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Average 2008-12</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2013</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Average 2008-12</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Comparable Group</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Yield</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Payout</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Disney</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1.09%</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1.17%</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21.58%</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17.11%</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US Entertainment</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0.96%</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22.51%</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699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Vale</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6.56%</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4.01%</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113.45%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37.69%</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Diversified Mining &amp; Iron Ore (Market cap&gt; $1 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3.07%</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316.32%</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Tata Motors</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1.31%</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1.82%</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16.09%</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15.53%</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Autos (Market Cap&gt; $1 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2.13%</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27.00%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Baidu</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Online Advertising</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0.09%</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8.66%</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Deutsche Bank</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1.96%</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3.14%</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362.63%</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37.39%</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European Banks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1.96%</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79.32%</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Rectangle 2"/>
          <p:cNvSpPr>
            <a:spLocks noGrp="1" noChangeArrowheads="1"/>
          </p:cNvSpPr>
          <p:nvPr>
            <p:ph type="ctrTitle"/>
          </p:nvPr>
        </p:nvSpPr>
        <p:spPr/>
        <p:txBody>
          <a:bodyPr/>
          <a:lstStyle/>
          <a:p>
            <a:pPr eaLnBrk="1" hangingPunct="1">
              <a:defRPr/>
            </a:pPr>
            <a:r>
              <a:rPr lang="en-US" smtClean="0"/>
              <a:t>Valuation</a:t>
            </a:r>
            <a:endParaRPr lang="en-US"/>
          </a:p>
        </p:txBody>
      </p:sp>
      <p:sp>
        <p:nvSpPr>
          <p:cNvPr id="517122" name="Rectangle 3"/>
          <p:cNvSpPr>
            <a:spLocks noGrp="1" noChangeArrowheads="1"/>
          </p:cNvSpPr>
          <p:nvPr>
            <p:ph type="subTitle" idx="1"/>
          </p:nvPr>
        </p:nvSpPr>
        <p:spPr>
          <a:xfrm>
            <a:off x="2362200" y="6049963"/>
            <a:ext cx="6705600" cy="685800"/>
          </a:xfrm>
        </p:spPr>
        <p:txBody>
          <a:bodyPr>
            <a:normAutofit fontScale="62500" lnSpcReduction="20000"/>
          </a:bodyPr>
          <a:lstStyle/>
          <a:p>
            <a:pPr eaLnBrk="1" hangingPunct="1">
              <a:buFont typeface="Wingdings" charset="0"/>
              <a:buNone/>
              <a:defRPr/>
            </a:pPr>
            <a:r>
              <a:rPr lang="en-US" smtClean="0"/>
              <a:t>Cynic: A person who knows the price of everything but the value of nothing..</a:t>
            </a:r>
          </a:p>
          <a:p>
            <a:pPr eaLnBrk="1" hangingPunct="1">
              <a:buFont typeface="Wingdings" charset="0"/>
              <a:buNone/>
              <a:defRPr/>
            </a:pPr>
            <a:r>
              <a:rPr lang="en-US" smtClean="0"/>
              <a:t>Oscar Wilde</a:t>
            </a:r>
            <a:endParaRPr lang="en-US"/>
          </a:p>
        </p:txBody>
      </p:sp>
      <p:sp>
        <p:nvSpPr>
          <p:cNvPr id="48947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4915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491523"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862" r="-862"/>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Three approaches to valuation</a:t>
            </a:r>
          </a:p>
        </p:txBody>
      </p:sp>
      <p:sp>
        <p:nvSpPr>
          <p:cNvPr id="521218" name="Content Placeholder 2"/>
          <p:cNvSpPr>
            <a:spLocks noGrp="1"/>
          </p:cNvSpPr>
          <p:nvPr>
            <p:ph sz="quarter" idx="1"/>
          </p:nvPr>
        </p:nvSpPr>
        <p:spPr>
          <a:xfrm>
            <a:off x="612775" y="1600200"/>
            <a:ext cx="8153400" cy="4495800"/>
          </a:xfrm>
        </p:spPr>
        <p:txBody>
          <a:bodyPr>
            <a:normAutofit/>
          </a:bodyPr>
          <a:lstStyle/>
          <a:p>
            <a:pPr marL="514350" indent="-514350" eaLnBrk="1" hangingPunct="1">
              <a:lnSpc>
                <a:spcPct val="80000"/>
              </a:lnSpc>
              <a:buFont typeface="Calibri" charset="0"/>
              <a:buAutoNum type="arabicPeriod"/>
            </a:pPr>
            <a:r>
              <a:rPr lang="en-US" altLang="en-US" sz="2600">
                <a:ea typeface="ＭＳ Ｐゴシック" charset="-128"/>
              </a:rPr>
              <a:t>Intrinsic valuation: The value of an asset is a function of its fundamentals – cash flows, growth and risk. In general, discounted cash flow models are used to estimate intrinsic value.</a:t>
            </a:r>
          </a:p>
          <a:p>
            <a:pPr marL="514350" indent="-514350" eaLnBrk="1" hangingPunct="1">
              <a:lnSpc>
                <a:spcPct val="80000"/>
              </a:lnSpc>
              <a:buFont typeface="Calibri" charset="0"/>
              <a:buAutoNum type="arabicPeriod"/>
            </a:pPr>
            <a:r>
              <a:rPr lang="en-US" altLang="en-US" sz="2600">
                <a:ea typeface="ＭＳ Ｐゴシック" charset="-128"/>
              </a:rPr>
              <a:t>Relative valuation: The value of an asset is estimated based upon what investors are paying for similar assets. In general, this takes the form of value or price multiples and comparing firms within the same business.</a:t>
            </a:r>
          </a:p>
          <a:p>
            <a:pPr marL="514350" indent="-514350" eaLnBrk="1" hangingPunct="1">
              <a:lnSpc>
                <a:spcPct val="80000"/>
              </a:lnSpc>
              <a:buFont typeface="Calibri" charset="0"/>
              <a:buAutoNum type="arabicPeriod"/>
            </a:pPr>
            <a:r>
              <a:rPr lang="en-US" altLang="en-US" sz="2600">
                <a:ea typeface="ＭＳ Ｐゴシック" charset="-128"/>
              </a:rPr>
              <a:t>Contingent claim valuation: When the cash flows on an asset are contingent on an external event, the value can be estimated using option pricing models.</a:t>
            </a:r>
          </a:p>
        </p:txBody>
      </p:sp>
      <p:sp>
        <p:nvSpPr>
          <p:cNvPr id="4935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Intrinsic Value: Four Basic Propositions</a:t>
            </a:r>
          </a:p>
        </p:txBody>
      </p:sp>
      <p:sp>
        <p:nvSpPr>
          <p:cNvPr id="10242" name="Rectangle 3"/>
          <p:cNvSpPr>
            <a:spLocks noGrp="1" noChangeArrowheads="1"/>
          </p:cNvSpPr>
          <p:nvPr>
            <p:ph sz="quarter" idx="1"/>
          </p:nvPr>
        </p:nvSpPr>
        <p:spPr>
          <a:xfrm>
            <a:off x="612775" y="1600200"/>
            <a:ext cx="8153400" cy="4495800"/>
          </a:xfrm>
        </p:spPr>
        <p:txBody>
          <a:bodyPr>
            <a:normAutofit/>
          </a:bodyPr>
          <a:lstStyle/>
          <a:p>
            <a:pPr marL="0" indent="0" eaLnBrk="1" hangingPunct="1">
              <a:lnSpc>
                <a:spcPct val="80000"/>
              </a:lnSpc>
              <a:buFont typeface="Wingdings" charset="2"/>
              <a:buNone/>
            </a:pPr>
            <a:r>
              <a:rPr lang="en-US" altLang="en-US" sz="2000">
                <a:ea typeface="ＭＳ Ｐゴシック" charset="-128"/>
              </a:rPr>
              <a:t>The value of an asset is the present value of the expected cash flows on that asset, over its expected life:</a:t>
            </a:r>
          </a:p>
          <a:p>
            <a:pPr lvl="1" eaLnBrk="1" hangingPunct="1">
              <a:lnSpc>
                <a:spcPct val="80000"/>
              </a:lnSpc>
            </a:pPr>
            <a:endParaRPr lang="en-US" altLang="en-US" sz="1700">
              <a:ea typeface="ＭＳ Ｐゴシック" charset="-128"/>
            </a:endParaRPr>
          </a:p>
          <a:p>
            <a:pPr lvl="1" eaLnBrk="1" hangingPunct="1">
              <a:lnSpc>
                <a:spcPct val="80000"/>
              </a:lnSpc>
            </a:pPr>
            <a:endParaRPr lang="en-US" altLang="en-US" sz="1700">
              <a:ea typeface="ＭＳ Ｐゴシック" charset="-128"/>
            </a:endParaRPr>
          </a:p>
          <a:p>
            <a:pPr marL="0" indent="0" eaLnBrk="1" hangingPunct="1">
              <a:lnSpc>
                <a:spcPct val="80000"/>
              </a:lnSpc>
              <a:buFont typeface="Wingdings" charset="2"/>
              <a:buNone/>
            </a:pPr>
            <a:endParaRPr lang="en-US" altLang="en-US" sz="2000">
              <a:ea typeface="ＭＳ Ｐゴシック" charset="-128"/>
            </a:endParaRPr>
          </a:p>
          <a:p>
            <a:pPr marL="0" indent="0" eaLnBrk="1" hangingPunct="1">
              <a:lnSpc>
                <a:spcPct val="80000"/>
              </a:lnSpc>
              <a:buFont typeface="Calibri" charset="0"/>
              <a:buAutoNum type="arabicPeriod"/>
            </a:pPr>
            <a:r>
              <a:rPr lang="en-US" altLang="en-US" sz="2000" i="1">
                <a:ea typeface="ＭＳ Ｐゴシック" charset="-128"/>
              </a:rPr>
              <a:t>The IT Proposition</a:t>
            </a:r>
            <a:r>
              <a:rPr lang="en-US" altLang="en-US" sz="2000">
                <a:ea typeface="ＭＳ Ｐゴシック" charset="-128"/>
              </a:rPr>
              <a:t>: If “it” does not affect the cash flows or alter risk (thus changing discount rates), “it” cannot affect value. </a:t>
            </a:r>
          </a:p>
          <a:p>
            <a:pPr marL="0" indent="0" eaLnBrk="1" hangingPunct="1">
              <a:lnSpc>
                <a:spcPct val="80000"/>
              </a:lnSpc>
              <a:buFont typeface="Calibri" charset="0"/>
              <a:buAutoNum type="arabicPeriod"/>
            </a:pPr>
            <a:r>
              <a:rPr lang="en-US" altLang="en-US" sz="2000" i="1">
                <a:ea typeface="ＭＳ Ｐゴシック" charset="-128"/>
              </a:rPr>
              <a:t>The DUH Proposition</a:t>
            </a:r>
            <a:r>
              <a:rPr lang="en-US" altLang="en-US" sz="2000">
                <a:ea typeface="ＭＳ Ｐゴシック" charset="-128"/>
              </a:rPr>
              <a:t>: For an asset to have value, the expected cash flows have to be positive some time over the life of the asset.</a:t>
            </a:r>
          </a:p>
          <a:p>
            <a:pPr marL="0" indent="0" eaLnBrk="1" hangingPunct="1">
              <a:lnSpc>
                <a:spcPct val="80000"/>
              </a:lnSpc>
              <a:buFont typeface="Calibri" charset="0"/>
              <a:buAutoNum type="arabicPeriod"/>
            </a:pPr>
            <a:r>
              <a:rPr lang="en-US" altLang="en-US" sz="2000" i="1">
                <a:ea typeface="ＭＳ Ｐゴシック" charset="-128"/>
              </a:rPr>
              <a:t>The DON’T FREAK OUT Proposition</a:t>
            </a:r>
            <a:r>
              <a:rPr lang="en-US" altLang="en-US" sz="2000">
                <a:ea typeface="ＭＳ Ｐゴシック" charset="-128"/>
              </a:rPr>
              <a:t>: Assets that generate cash flows early in their life will be worth more than assets that generate cash flows later; the latter may however have greater growth and higher cash flows to compensate.</a:t>
            </a:r>
          </a:p>
          <a:p>
            <a:pPr marL="0" indent="0" eaLnBrk="1" hangingPunct="1">
              <a:lnSpc>
                <a:spcPct val="80000"/>
              </a:lnSpc>
              <a:buFont typeface="Calibri" charset="0"/>
              <a:buAutoNum type="arabicPeriod"/>
            </a:pPr>
            <a:r>
              <a:rPr lang="en-US" altLang="en-US" sz="2000" i="1">
                <a:ea typeface="ＭＳ Ｐゴシック" charset="-128"/>
              </a:rPr>
              <a:t>The VALUE IS NOT PRICE Proposition</a:t>
            </a:r>
            <a:r>
              <a:rPr lang="en-US" altLang="en-US" sz="2000">
                <a:ea typeface="ＭＳ Ｐゴシック" charset="-128"/>
              </a:rPr>
              <a:t>: The value of an asset may be very different from its price.</a:t>
            </a:r>
          </a:p>
        </p:txBody>
      </p:sp>
      <p:pic>
        <p:nvPicPr>
          <p:cNvPr id="49561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2209800"/>
            <a:ext cx="4724400"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562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FA078C4-9EB2-024F-A352-12DA1D16065D}" type="slidenum">
              <a:rPr lang="en-US" altLang="en-US" sz="1200">
                <a:solidFill>
                  <a:srgbClr val="FFFFFF"/>
                </a:solidFill>
              </a:rPr>
              <a:pPr>
                <a:lnSpc>
                  <a:spcPct val="80000"/>
                </a:lnSpc>
              </a:pPr>
              <a:t>239</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latin typeface="Times" charset="0"/>
                <a:ea typeface="+mj-ea"/>
                <a:cs typeface="+mj-cs"/>
              </a:rPr>
              <a:t>DCF Choices: Equity Valuation versus Firm Valuation</a:t>
            </a:r>
          </a:p>
        </p:txBody>
      </p:sp>
      <p:graphicFrame>
        <p:nvGraphicFramePr>
          <p:cNvPr id="497666" name="Object 2"/>
          <p:cNvGraphicFramePr>
            <a:graphicFrameLocks noGrp="1" noChangeAspect="1"/>
          </p:cNvGraphicFramePr>
          <p:nvPr>
            <p:ph sz="quarter" idx="1"/>
          </p:nvPr>
        </p:nvGraphicFramePr>
        <p:xfrm>
          <a:off x="990600" y="2365375"/>
          <a:ext cx="7751763" cy="2405063"/>
        </p:xfrm>
        <a:graphic>
          <a:graphicData uri="http://schemas.openxmlformats.org/presentationml/2006/ole">
            <mc:AlternateContent xmlns:mc="http://schemas.openxmlformats.org/markup-compatibility/2006">
              <mc:Choice xmlns:v="urn:schemas-microsoft-com:vml" Requires="v">
                <p:oleObj spid="_x0000_s497675" name="Document" r:id="rId4" imgW="5486400" imgH="1701800" progId="Word.Document.8">
                  <p:embed/>
                </p:oleObj>
              </mc:Choice>
              <mc:Fallback>
                <p:oleObj name="Document" r:id="rId4" imgW="5486400" imgH="1701800" progId="Word.Document.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2365375"/>
                        <a:ext cx="7751763" cy="24050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97667" name="Text Box 4"/>
          <p:cNvSpPr txBox="1">
            <a:spLocks noChangeArrowheads="1"/>
          </p:cNvSpPr>
          <p:nvPr/>
        </p:nvSpPr>
        <p:spPr bwMode="auto">
          <a:xfrm>
            <a:off x="5181600" y="5105400"/>
            <a:ext cx="3657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b="1"/>
              <a:t>Equity valuation</a:t>
            </a:r>
            <a:r>
              <a:rPr lang="en-US" altLang="en-US" sz="1800"/>
              <a:t>: Value just the equity claim in the business</a:t>
            </a:r>
            <a:endParaRPr lang="en-US" altLang="en-US"/>
          </a:p>
        </p:txBody>
      </p:sp>
      <p:sp>
        <p:nvSpPr>
          <p:cNvPr id="497668" name="Line 5"/>
          <p:cNvSpPr>
            <a:spLocks noChangeShapeType="1"/>
          </p:cNvSpPr>
          <p:nvPr/>
        </p:nvSpPr>
        <p:spPr bwMode="auto">
          <a:xfrm flipV="1">
            <a:off x="6019800" y="4572000"/>
            <a:ext cx="6096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97669" name="Rectangle 6"/>
          <p:cNvSpPr>
            <a:spLocks noChangeArrowheads="1"/>
          </p:cNvSpPr>
          <p:nvPr/>
        </p:nvSpPr>
        <p:spPr bwMode="auto">
          <a:xfrm>
            <a:off x="1038225" y="1576388"/>
            <a:ext cx="4114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b="1"/>
              <a:t>Firm Valuation</a:t>
            </a:r>
            <a:r>
              <a:rPr lang="en-US" altLang="en-US" sz="1800"/>
              <a:t>: Value the entire business</a:t>
            </a:r>
          </a:p>
        </p:txBody>
      </p:sp>
      <p:sp>
        <p:nvSpPr>
          <p:cNvPr id="497670" name="Line 7"/>
          <p:cNvSpPr>
            <a:spLocks noChangeShapeType="1"/>
          </p:cNvSpPr>
          <p:nvPr/>
        </p:nvSpPr>
        <p:spPr bwMode="auto">
          <a:xfrm>
            <a:off x="2362200" y="1828800"/>
            <a:ext cx="5334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3" name="Title 1"/>
          <p:cNvSpPr>
            <a:spLocks noGrp="1"/>
          </p:cNvSpPr>
          <p:nvPr>
            <p:ph type="title"/>
          </p:nvPr>
        </p:nvSpPr>
        <p:spPr>
          <a:xfrm>
            <a:off x="612775" y="228600"/>
            <a:ext cx="8153400" cy="990600"/>
          </a:xfrm>
        </p:spPr>
        <p:txBody>
          <a:bodyPr/>
          <a:lstStyle/>
          <a:p>
            <a:r>
              <a:rPr lang="en-US" altLang="en-US">
                <a:ea typeface="ＭＳ Ｐゴシック" charset="-128"/>
              </a:rPr>
              <a:t>The Set Up</a:t>
            </a:r>
          </a:p>
        </p:txBody>
      </p:sp>
      <p:pic>
        <p:nvPicPr>
          <p:cNvPr id="49971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13953" b="-13953"/>
          <a:stretch>
            <a:fillRect/>
          </a:stretch>
        </p:blipFill>
        <p:spPr>
          <a:xfrm>
            <a:off x="612775" y="1600200"/>
            <a:ext cx="8153400" cy="4495800"/>
          </a:xfrm>
        </p:spPr>
      </p:pic>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Ingredients that determine value.</a:t>
            </a:r>
          </a:p>
        </p:txBody>
      </p:sp>
      <p:pic>
        <p:nvPicPr>
          <p:cNvPr id="500738"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15649" b="-15649"/>
          <a:stretch>
            <a:fillRect/>
          </a:stretch>
        </p:blipFill>
        <p:spPr>
          <a:xfrm>
            <a:off x="612775" y="1600200"/>
            <a:ext cx="8153400" cy="4495800"/>
          </a:xfrm>
        </p:spPr>
      </p:pic>
      <p:sp>
        <p:nvSpPr>
          <p:cNvPr id="5007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Estimating Cash Flows</a:t>
            </a:r>
          </a:p>
        </p:txBody>
      </p:sp>
      <p:pic>
        <p:nvPicPr>
          <p:cNvPr id="502786"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l="-7748" r="-7748"/>
          <a:stretch>
            <a:fillRect/>
          </a:stretch>
        </p:blipFill>
        <p:spPr>
          <a:xfrm>
            <a:off x="612775" y="1600200"/>
            <a:ext cx="8153400" cy="4495800"/>
          </a:xfrm>
        </p:spPr>
      </p:pic>
      <p:sp>
        <p:nvSpPr>
          <p:cNvPr id="5027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FCFF: Disney</a:t>
            </a:r>
          </a:p>
        </p:txBody>
      </p:sp>
      <p:sp>
        <p:nvSpPr>
          <p:cNvPr id="549890"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buFont typeface="Wingdings" charset="0"/>
              <a:buChar char=""/>
              <a:defRPr/>
            </a:pPr>
            <a:r>
              <a:rPr lang="en-US" dirty="0" smtClean="0"/>
              <a:t>In the fiscal year ended September 2013, Disney reported the following:</a:t>
            </a:r>
          </a:p>
          <a:p>
            <a:pPr lvl="1" eaLnBrk="1" hangingPunct="1">
              <a:buFont typeface="Wingdings 2" charset="0"/>
              <a:buChar char=""/>
              <a:defRPr/>
            </a:pPr>
            <a:r>
              <a:rPr lang="en-US" dirty="0" smtClean="0"/>
              <a:t>Operating income (adjusted for leases) = $10,032 million</a:t>
            </a:r>
          </a:p>
          <a:p>
            <a:pPr lvl="1" eaLnBrk="1" hangingPunct="1">
              <a:buFont typeface="Wingdings 2" charset="0"/>
              <a:buChar char=""/>
              <a:defRPr/>
            </a:pPr>
            <a:r>
              <a:rPr lang="en-US" dirty="0" smtClean="0"/>
              <a:t>Effective tax rate = 31.02%</a:t>
            </a:r>
          </a:p>
          <a:p>
            <a:pPr lvl="1" eaLnBrk="1" hangingPunct="1">
              <a:buFont typeface="Wingdings 2" charset="0"/>
              <a:buChar char=""/>
              <a:defRPr/>
            </a:pPr>
            <a:r>
              <a:rPr lang="en-US" dirty="0" smtClean="0"/>
              <a:t>Capital Expenditures (including acquisitions) = $5,239 million</a:t>
            </a:r>
          </a:p>
          <a:p>
            <a:pPr lvl="1" eaLnBrk="1" hangingPunct="1">
              <a:buFont typeface="Wingdings 2" charset="0"/>
              <a:buChar char=""/>
              <a:defRPr/>
            </a:pPr>
            <a:r>
              <a:rPr lang="en-US" dirty="0" smtClean="0"/>
              <a:t>Depreciation  &amp; Amortization = $2,192 million</a:t>
            </a:r>
          </a:p>
          <a:p>
            <a:pPr lvl="1" eaLnBrk="1" hangingPunct="1">
              <a:buFont typeface="Wingdings 2" charset="0"/>
              <a:buChar char=""/>
              <a:defRPr/>
            </a:pPr>
            <a:r>
              <a:rPr lang="en-US" dirty="0" smtClean="0"/>
              <a:t>Change in non-cash working capital = $103 million</a:t>
            </a:r>
          </a:p>
          <a:p>
            <a:pPr eaLnBrk="1" hangingPunct="1">
              <a:buFont typeface="Wingdings" charset="0"/>
              <a:buChar char=""/>
              <a:defRPr/>
            </a:pPr>
            <a:r>
              <a:rPr lang="en-US" dirty="0" smtClean="0"/>
              <a:t>The free cash flow to the firm can be computed as follows:</a:t>
            </a:r>
          </a:p>
          <a:p>
            <a:pPr marL="366713" lvl="1" indent="0" eaLnBrk="1" hangingPunct="1">
              <a:buFont typeface="Wingdings 2" charset="0"/>
              <a:buNone/>
              <a:defRPr/>
            </a:pPr>
            <a:r>
              <a:rPr lang="en-US" dirty="0"/>
              <a:t>After-tax Operating </a:t>
            </a:r>
            <a:r>
              <a:rPr lang="en-US" dirty="0" smtClean="0"/>
              <a:t>Income 	= 10,032 (1 -.3102) 	= </a:t>
            </a:r>
            <a:r>
              <a:rPr lang="en-US" dirty="0"/>
              <a:t>$6,920 </a:t>
            </a:r>
            <a:endParaRPr lang="en-US" dirty="0" smtClean="0"/>
          </a:p>
          <a:p>
            <a:pPr marL="366713" lvl="1" indent="0" eaLnBrk="1" hangingPunct="1">
              <a:buFont typeface="Wingdings 2" charset="0"/>
              <a:buNone/>
              <a:defRPr/>
            </a:pPr>
            <a:r>
              <a:rPr lang="en-US" dirty="0" smtClean="0"/>
              <a:t> </a:t>
            </a:r>
            <a:r>
              <a:rPr lang="en-US" dirty="0"/>
              <a:t>- </a:t>
            </a:r>
            <a:r>
              <a:rPr lang="en-US" dirty="0" smtClean="0"/>
              <a:t>Net Cap Expenditures 		= $5,239 - $2,192  	= </a:t>
            </a:r>
            <a:r>
              <a:rPr lang="en-US" dirty="0"/>
              <a:t>$3,629  </a:t>
            </a:r>
            <a:endParaRPr lang="en-US" dirty="0" smtClean="0"/>
          </a:p>
          <a:p>
            <a:pPr lvl="1" eaLnBrk="1" hangingPunct="1">
              <a:buFontTx/>
              <a:buChar char="-"/>
              <a:defRPr/>
            </a:pPr>
            <a:r>
              <a:rPr lang="en-US" dirty="0" smtClean="0"/>
              <a:t>Change in </a:t>
            </a:r>
            <a:r>
              <a:rPr lang="en-US" dirty="0"/>
              <a:t>Working Capital</a:t>
            </a:r>
            <a:r>
              <a:rPr lang="en-US" dirty="0" smtClean="0"/>
              <a:t> 	=  		=$103</a:t>
            </a:r>
          </a:p>
          <a:p>
            <a:pPr marL="366713" lvl="1" indent="0" eaLnBrk="1" hangingPunct="1">
              <a:buFont typeface="Wingdings 2" charset="0"/>
              <a:buNone/>
              <a:defRPr/>
            </a:pPr>
            <a:r>
              <a:rPr lang="en-US" dirty="0" smtClean="0"/>
              <a:t>= </a:t>
            </a:r>
            <a:r>
              <a:rPr lang="en-US" dirty="0"/>
              <a:t>Free </a:t>
            </a:r>
            <a:r>
              <a:rPr lang="en-US" dirty="0" err="1"/>
              <a:t>Cashflow</a:t>
            </a:r>
            <a:r>
              <a:rPr lang="en-US" dirty="0"/>
              <a:t> to </a:t>
            </a:r>
            <a:r>
              <a:rPr lang="en-US" dirty="0" smtClean="0"/>
              <a:t>Firm (FCFF)	=		 = $</a:t>
            </a:r>
            <a:r>
              <a:rPr lang="en-US" dirty="0"/>
              <a:t>3,188 </a:t>
            </a:r>
            <a:endParaRPr lang="en-US" dirty="0" smtClean="0"/>
          </a:p>
          <a:p>
            <a:pPr eaLnBrk="1" hangingPunct="1">
              <a:buFont typeface="Wingdings" charset="0"/>
              <a:buChar char=""/>
              <a:defRPr/>
            </a:pPr>
            <a:r>
              <a:rPr lang="en-US" dirty="0" smtClean="0"/>
              <a:t>The reinvestment and reinvestment rate are as follows:</a:t>
            </a:r>
          </a:p>
          <a:p>
            <a:pPr lvl="1" eaLnBrk="1" hangingPunct="1">
              <a:buFont typeface="Wingdings 2" charset="0"/>
              <a:buChar char=""/>
              <a:defRPr/>
            </a:pPr>
            <a:r>
              <a:rPr lang="en-US" dirty="0" smtClean="0"/>
              <a:t>Reinvestment = $3,629 + $103 = $3,732 million</a:t>
            </a:r>
          </a:p>
          <a:p>
            <a:pPr lvl="1" eaLnBrk="1" hangingPunct="1">
              <a:buFont typeface="Wingdings 2" charset="0"/>
              <a:buChar char=""/>
              <a:defRPr/>
            </a:pPr>
            <a:r>
              <a:rPr lang="en-US" dirty="0" smtClean="0"/>
              <a:t>Reinvestment Rate = $3,732/ $6,920 = 53.93%</a:t>
            </a:r>
          </a:p>
        </p:txBody>
      </p:sp>
      <p:sp>
        <p:nvSpPr>
          <p:cNvPr id="5048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Discount Rates</a:t>
            </a:r>
          </a:p>
        </p:txBody>
      </p:sp>
      <p:sp>
        <p:nvSpPr>
          <p:cNvPr id="53965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u="sng">
                <a:ea typeface="ＭＳ Ｐゴシック" charset="-128"/>
              </a:rPr>
              <a:t>Keep it current</a:t>
            </a:r>
            <a:r>
              <a:rPr lang="en-US" altLang="en-US" sz="2000">
                <a:ea typeface="ＭＳ Ｐゴシック" charset="-128"/>
              </a:rPr>
              <a:t>: When doing a valuation, you need a discount rate that reflects today’s conditions. Not only does this require you to update the base risk free rate, but also your risk premiums (equity risk premium and default spread) and perhaps even your measures of risk (betas, default risk measures)</a:t>
            </a:r>
          </a:p>
          <a:p>
            <a:pPr eaLnBrk="1" hangingPunct="1">
              <a:lnSpc>
                <a:spcPct val="80000"/>
              </a:lnSpc>
            </a:pPr>
            <a:r>
              <a:rPr lang="en-US" altLang="en-US" sz="2000" u="sng">
                <a:ea typeface="ＭＳ Ｐゴシック" charset="-128"/>
              </a:rPr>
              <a:t>Keep it consistent</a:t>
            </a:r>
            <a:r>
              <a:rPr lang="en-US" altLang="en-US" sz="2000">
                <a:ea typeface="ＭＳ Ｐゴシック" charset="-128"/>
              </a:rPr>
              <a:t>: At an intuitive level, the discount rate used should be consistent with both the riskiness and the type of cash flow being discounted. The cost of equity is the rate at which we discount cash flows to equity (dividends or free cash flows to equity). The cost of capital is the rate at which we discount free cash flows to the firm.</a:t>
            </a:r>
          </a:p>
          <a:p>
            <a:pPr eaLnBrk="1" hangingPunct="1">
              <a:lnSpc>
                <a:spcPct val="80000"/>
              </a:lnSpc>
            </a:pPr>
            <a:r>
              <a:rPr lang="en-US" altLang="en-US" sz="2000" u="sng">
                <a:ea typeface="ＭＳ Ｐゴシック" charset="-128"/>
              </a:rPr>
              <a:t>Keep it in perspective</a:t>
            </a:r>
            <a:r>
              <a:rPr lang="en-US" altLang="en-US" sz="2000">
                <a:ea typeface="ＭＳ Ｐゴシック" charset="-128"/>
              </a:rPr>
              <a:t>: The discount rate obviously matters in a discounted cash flow valuation, but not as much as your other inputs. In fact, as uncertainty about the future increases, the more you should focus on estimating cash flows and the less your should focus on discount rates.</a:t>
            </a:r>
          </a:p>
        </p:txBody>
      </p:sp>
      <p:sp>
        <p:nvSpPr>
          <p:cNvPr id="5068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32973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beta for Disney</a:t>
            </a:r>
            <a:r>
              <a:rPr lang="ja-JP" altLang="en-US" sz="2200">
                <a:ea typeface="ＭＳ Ｐゴシック" charset="-128"/>
              </a:rPr>
              <a:t>’</a:t>
            </a:r>
            <a:r>
              <a:rPr lang="en-US" altLang="ja-JP" sz="2200">
                <a:ea typeface="ＭＳ Ｐゴシック" charset="-128"/>
              </a:rPr>
              <a:t>s stock in November 2013 was 1.0013. The T. bond rate at that time was 2.75%. Using an estimated equity risk premium of 5.76%, we estimated the cost of equity for Disney to be 8.52%:</a:t>
            </a:r>
          </a:p>
          <a:p>
            <a:pPr eaLnBrk="1" hangingPunct="1">
              <a:lnSpc>
                <a:spcPct val="80000"/>
              </a:lnSpc>
              <a:buFont typeface="Wingdings" charset="2"/>
              <a:buNone/>
            </a:pPr>
            <a:r>
              <a:rPr lang="en-US" altLang="en-US" sz="2200">
                <a:ea typeface="ＭＳ Ｐゴシック" charset="-128"/>
              </a:rPr>
              <a:t>	Cost of Equity = 2.75% + 1.0013(5.76%) = 8.52% </a:t>
            </a:r>
          </a:p>
          <a:p>
            <a:pPr eaLnBrk="1" hangingPunct="1">
              <a:lnSpc>
                <a:spcPct val="80000"/>
              </a:lnSpc>
            </a:pPr>
            <a:r>
              <a:rPr lang="en-US" altLang="en-US" sz="2200">
                <a:ea typeface="ＭＳ Ｐゴシック" charset="-128"/>
              </a:rPr>
              <a:t>Disney</a:t>
            </a:r>
            <a:r>
              <a:rPr lang="ja-JP" altLang="en-US" sz="2200">
                <a:ea typeface="ＭＳ Ｐゴシック" charset="-128"/>
              </a:rPr>
              <a:t>’</a:t>
            </a:r>
            <a:r>
              <a:rPr lang="en-US" altLang="ja-JP" sz="2200">
                <a:ea typeface="ＭＳ Ｐゴシック" charset="-128"/>
              </a:rPr>
              <a:t>s bond rating in May 2009 was A, and based on this rating, the estimated pretax cost of debt for Disney is 3.75%. Using a marginal tax rate of 36.1, the after-tax cost of debt for Disney is 2.40%.</a:t>
            </a:r>
          </a:p>
          <a:p>
            <a:pPr eaLnBrk="1" hangingPunct="1">
              <a:lnSpc>
                <a:spcPct val="80000"/>
              </a:lnSpc>
              <a:buFont typeface="Wingdings" charset="2"/>
              <a:buNone/>
            </a:pPr>
            <a:r>
              <a:rPr lang="en-US" altLang="en-US" sz="2200">
                <a:ea typeface="ＭＳ Ｐゴシック" charset="-128"/>
              </a:rPr>
              <a:t>	After-Tax Cost of Debt 	= 3.75% (1 – 0.361) = 2.40%</a:t>
            </a:r>
          </a:p>
          <a:p>
            <a:pPr eaLnBrk="1" hangingPunct="1">
              <a:lnSpc>
                <a:spcPct val="80000"/>
              </a:lnSpc>
            </a:pPr>
            <a:r>
              <a:rPr lang="en-US" altLang="en-US" sz="2200">
                <a:ea typeface="ＭＳ Ｐゴシック" charset="-128"/>
              </a:rPr>
              <a:t>The cost of capital was calculated using these costs and the weights based on market values of equity (121,878) and debt (15.961):</a:t>
            </a:r>
          </a:p>
          <a:p>
            <a:pPr eaLnBrk="1" hangingPunct="1">
              <a:lnSpc>
                <a:spcPct val="80000"/>
              </a:lnSpc>
              <a:buFont typeface="Wingdings" charset="2"/>
              <a:buNone/>
            </a:pPr>
            <a:r>
              <a:rPr lang="en-US" altLang="en-US" sz="2200">
                <a:ea typeface="ＭＳ Ｐゴシック" charset="-128"/>
              </a:rPr>
              <a:t>	Cost of capital = </a:t>
            </a:r>
          </a:p>
        </p:txBody>
      </p:sp>
      <p:sp>
        <p:nvSpPr>
          <p:cNvPr id="5089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508932" name="Object 1"/>
          <p:cNvGraphicFramePr>
            <a:graphicFrameLocks noChangeAspect="1"/>
          </p:cNvGraphicFramePr>
          <p:nvPr/>
        </p:nvGraphicFramePr>
        <p:xfrm>
          <a:off x="3657600" y="5410200"/>
          <a:ext cx="5486400" cy="596900"/>
        </p:xfrm>
        <a:graphic>
          <a:graphicData uri="http://schemas.openxmlformats.org/presentationml/2006/ole">
            <mc:AlternateContent xmlns:mc="http://schemas.openxmlformats.org/markup-compatibility/2006">
              <mc:Choice xmlns:v="urn:schemas-microsoft-com:vml" Requires="v">
                <p:oleObj spid="_x0000_s508937" name="Document" r:id="rId4" imgW="5486198" imgH="596878" progId="Word.Document.12">
                  <p:embed/>
                </p:oleObj>
              </mc:Choice>
              <mc:Fallback>
                <p:oleObj name="Document" r:id="rId4" imgW="5486198" imgH="596878" progId="Word.Document.12">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5410200"/>
                        <a:ext cx="54864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But costs of equity and capital can and should change over time…</a:t>
            </a:r>
          </a:p>
        </p:txBody>
      </p:sp>
      <p:sp>
        <p:nvSpPr>
          <p:cNvPr id="5109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 name="Content Placeholder 2"/>
          <p:cNvGraphicFramePr>
            <a:graphicFrameLocks noGrp="1"/>
          </p:cNvGraphicFramePr>
          <p:nvPr>
            <p:ph sz="quarter" idx="1"/>
          </p:nvPr>
        </p:nvGraphicFramePr>
        <p:xfrm>
          <a:off x="1066800" y="1752600"/>
          <a:ext cx="7467599" cy="4183061"/>
        </p:xfrm>
        <a:graphic>
          <a:graphicData uri="http://schemas.openxmlformats.org/drawingml/2006/table">
            <a:tbl>
              <a:tblPr/>
              <a:tblGrid>
                <a:gridCol w="1181007"/>
                <a:gridCol w="1181007"/>
                <a:gridCol w="1181007"/>
                <a:gridCol w="1181007"/>
                <a:gridCol w="1181007"/>
                <a:gridCol w="1562564"/>
              </a:tblGrid>
              <a:tr h="927101">
                <a:tc>
                  <a:txBody>
                    <a:bodyPr/>
                    <a:lstStyle/>
                    <a:p>
                      <a:pPr algn="ctr" fontAlgn="b"/>
                      <a:r>
                        <a:rPr lang="en-US" sz="2000" b="0" i="0" u="none" strike="noStrike" dirty="0">
                          <a:solidFill>
                            <a:srgbClr val="000000"/>
                          </a:solidFill>
                          <a:effectLst/>
                          <a:latin typeface="Calibri"/>
                        </a:rPr>
                        <a:t>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Equity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After-tax Cost of Debt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Debt Ratio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dirty="0">
                          <a:solidFill>
                            <a:srgbClr val="000000"/>
                          </a:solidFill>
                          <a:effectLst/>
                          <a:latin typeface="Calibri"/>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13.20%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14.90%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16.60%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7.39%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7.29%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Expected Growth</a:t>
            </a:r>
          </a:p>
        </p:txBody>
      </p:sp>
      <p:pic>
        <p:nvPicPr>
          <p:cNvPr id="51302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56793" b="-56793"/>
          <a:stretch>
            <a:fillRect/>
          </a:stretch>
        </p:blipFill>
        <p:spPr>
          <a:xfrm>
            <a:off x="612775" y="1600200"/>
            <a:ext cx="8153400" cy="4495800"/>
          </a:xfrm>
        </p:spPr>
      </p:pic>
      <p:sp>
        <p:nvSpPr>
          <p:cNvPr id="5130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Growth in EBIT: Disney</a:t>
            </a:r>
          </a:p>
        </p:txBody>
      </p:sp>
      <p:sp>
        <p:nvSpPr>
          <p:cNvPr id="551938" name="Rectangle 3"/>
          <p:cNvSpPr>
            <a:spLocks noGrp="1" noChangeArrowheads="1"/>
          </p:cNvSpPr>
          <p:nvPr>
            <p:ph sz="quarter" idx="1"/>
          </p:nvPr>
        </p:nvSpPr>
        <p:spPr>
          <a:xfrm>
            <a:off x="609600" y="1600200"/>
            <a:ext cx="8153400" cy="4495800"/>
          </a:xfrm>
        </p:spPr>
        <p:txBody>
          <a:bodyPr>
            <a:normAutofit/>
          </a:bodyPr>
          <a:lstStyle/>
          <a:p>
            <a:pPr eaLnBrk="1" hangingPunct="1">
              <a:lnSpc>
                <a:spcPct val="80000"/>
              </a:lnSpc>
            </a:pPr>
            <a:r>
              <a:rPr lang="en-US" altLang="en-US" sz="2200">
                <a:ea typeface="ＭＳ Ｐゴシック" charset="-128"/>
              </a:rPr>
              <a:t>We started with the reinvestment rate that we computed from the 2013 financial statements:</a:t>
            </a:r>
          </a:p>
          <a:p>
            <a:pPr eaLnBrk="1" hangingPunct="1">
              <a:lnSpc>
                <a:spcPct val="80000"/>
              </a:lnSpc>
              <a:buFont typeface="Wingdings" charset="2"/>
              <a:buNone/>
            </a:pPr>
            <a:r>
              <a:rPr lang="en-US" altLang="en-US" sz="2200">
                <a:ea typeface="ＭＳ Ｐゴシック" charset="-128"/>
              </a:rPr>
              <a:t>	Reinvestment rate =</a:t>
            </a:r>
          </a:p>
          <a:p>
            <a:pPr marL="320675" lvl="1" indent="0" eaLnBrk="1" hangingPunct="1">
              <a:lnSpc>
                <a:spcPct val="80000"/>
              </a:lnSpc>
              <a:buFont typeface="Wingdings 2" charset="2"/>
              <a:buNone/>
            </a:pPr>
            <a:r>
              <a:rPr lang="en-US" altLang="en-US" sz="1900">
                <a:ea typeface="ＭＳ Ｐゴシック" charset="-128"/>
              </a:rPr>
              <a:t>We computed the reinvestment rate in prior years to ensure that the 2013 values were not unusual or outliers.</a:t>
            </a:r>
          </a:p>
          <a:p>
            <a:pPr eaLnBrk="1" hangingPunct="1">
              <a:lnSpc>
                <a:spcPct val="80000"/>
              </a:lnSpc>
            </a:pPr>
            <a:r>
              <a:rPr lang="en-US" altLang="en-US" sz="2200">
                <a:ea typeface="ＭＳ Ｐゴシック" charset="-128"/>
              </a:rPr>
              <a:t>We compute the return on capital, using operating income in 2013 and capital invested at the start of the year:</a:t>
            </a:r>
          </a:p>
          <a:p>
            <a:pPr eaLnBrk="1" hangingPunct="1">
              <a:lnSpc>
                <a:spcPct val="80000"/>
              </a:lnSpc>
              <a:buFont typeface="Wingdings" charset="2"/>
              <a:buNone/>
            </a:pPr>
            <a:r>
              <a:rPr lang="en-US" altLang="en-US" sz="2200">
                <a:ea typeface="ＭＳ Ｐゴシック" charset="-128"/>
              </a:rPr>
              <a:t>Return on Capital</a:t>
            </a:r>
            <a:r>
              <a:rPr lang="en-US" altLang="en-US" sz="2200" baseline="-25000">
                <a:ea typeface="ＭＳ Ｐゴシック" charset="-128"/>
              </a:rPr>
              <a:t>2013</a:t>
            </a:r>
            <a:r>
              <a:rPr lang="en-US" altLang="en-US" sz="2200">
                <a:ea typeface="ＭＳ Ｐゴシック" charset="-128"/>
              </a:rPr>
              <a:t> = </a:t>
            </a:r>
          </a:p>
          <a:p>
            <a:pPr marL="320675" lvl="1" indent="0" eaLnBrk="1" hangingPunct="1">
              <a:lnSpc>
                <a:spcPct val="80000"/>
              </a:lnSpc>
              <a:buFont typeface="Wingdings 2" charset="2"/>
              <a:buNone/>
            </a:pPr>
            <a:endParaRPr lang="en-US" altLang="en-US" sz="1900">
              <a:ea typeface="ＭＳ Ｐゴシック" charset="-128"/>
            </a:endParaRPr>
          </a:p>
          <a:p>
            <a:pPr marL="320675" lvl="1" indent="0" eaLnBrk="1" hangingPunct="1">
              <a:lnSpc>
                <a:spcPct val="80000"/>
              </a:lnSpc>
              <a:buFont typeface="Wingdings 2" charset="2"/>
              <a:buNone/>
            </a:pPr>
            <a:r>
              <a:rPr lang="en-US" altLang="en-US" sz="1900">
                <a:ea typeface="ＭＳ Ｐゴシック" charset="-128"/>
              </a:rPr>
              <a:t>Disney’s return on capital has improved gradually over the last decade and has levelled off in the last two years.</a:t>
            </a:r>
          </a:p>
          <a:p>
            <a:pPr eaLnBrk="1" hangingPunct="1">
              <a:lnSpc>
                <a:spcPct val="80000"/>
              </a:lnSpc>
            </a:pPr>
            <a:r>
              <a:rPr lang="en-US" altLang="en-US" sz="2200">
                <a:ea typeface="ＭＳ Ｐゴシック" charset="-128"/>
              </a:rPr>
              <a:t>If Disney maintains its 2013 reinvestment rate and return on capital for the next five years, its growth rate will be 6.80 percent.</a:t>
            </a:r>
          </a:p>
          <a:p>
            <a:pPr marL="320675" lvl="1" indent="0" algn="ctr" eaLnBrk="1" hangingPunct="1">
              <a:lnSpc>
                <a:spcPct val="80000"/>
              </a:lnSpc>
              <a:buFont typeface="Wingdings" charset="2"/>
              <a:buNone/>
            </a:pPr>
            <a:r>
              <a:rPr lang="en-US" altLang="en-US" sz="1900">
                <a:ea typeface="ＭＳ Ｐゴシック" charset="-128"/>
              </a:rPr>
              <a:t>Expected Growth Rate from Existing Fundamentals = 53.93% * 12.61% = 6.8%</a:t>
            </a:r>
          </a:p>
        </p:txBody>
      </p:sp>
      <p:graphicFrame>
        <p:nvGraphicFramePr>
          <p:cNvPr id="515075" name="Object 2"/>
          <p:cNvGraphicFramePr>
            <a:graphicFrameLocks noChangeAspect="1"/>
          </p:cNvGraphicFramePr>
          <p:nvPr/>
        </p:nvGraphicFramePr>
        <p:xfrm>
          <a:off x="4038600" y="2057400"/>
          <a:ext cx="1689100" cy="419100"/>
        </p:xfrm>
        <a:graphic>
          <a:graphicData uri="http://schemas.openxmlformats.org/presentationml/2006/ole">
            <mc:AlternateContent xmlns:mc="http://schemas.openxmlformats.org/markup-compatibility/2006">
              <mc:Choice xmlns:v="urn:schemas-microsoft-com:vml" Requires="v">
                <p:oleObj spid="_x0000_s515085" name="Equation" r:id="rId4" imgW="1689100" imgH="419100" progId="Equation.3">
                  <p:embed/>
                </p:oleObj>
              </mc:Choice>
              <mc:Fallback>
                <p:oleObj name="Equation" r:id="rId4" imgW="1689100" imgH="4191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8600" y="2057400"/>
                        <a:ext cx="1689100" cy="419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15076" name="Object 4"/>
          <p:cNvGraphicFramePr>
            <a:graphicFrameLocks noChangeAspect="1"/>
          </p:cNvGraphicFramePr>
          <p:nvPr/>
        </p:nvGraphicFramePr>
        <p:xfrm>
          <a:off x="3581400" y="3657600"/>
          <a:ext cx="4521200" cy="431800"/>
        </p:xfrm>
        <a:graphic>
          <a:graphicData uri="http://schemas.openxmlformats.org/presentationml/2006/ole">
            <mc:AlternateContent xmlns:mc="http://schemas.openxmlformats.org/markup-compatibility/2006">
              <mc:Choice xmlns:v="urn:schemas-microsoft-com:vml" Requires="v">
                <p:oleObj spid="_x0000_s515086" name="Equation" r:id="rId6" imgW="4521200" imgH="431800" progId="Equation.3">
                  <p:embed/>
                </p:oleObj>
              </mc:Choice>
              <mc:Fallback>
                <p:oleObj name="Equation" r:id="rId6" imgW="4521200" imgH="431800" progId="Equation.3">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81400" y="3657600"/>
                        <a:ext cx="4521200" cy="431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1507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Getting Closure in Valuation</a:t>
            </a:r>
          </a:p>
        </p:txBody>
      </p:sp>
      <p:sp>
        <p:nvSpPr>
          <p:cNvPr id="55398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Since we cannot estimate cash flows forever, we estimate cash flows for a </a:t>
            </a:r>
            <a:r>
              <a:rPr lang="ja-JP" altLang="en-US" sz="2000">
                <a:ea typeface="ＭＳ Ｐゴシック" charset="-128"/>
              </a:rPr>
              <a:t>“</a:t>
            </a:r>
            <a:r>
              <a:rPr lang="en-US" altLang="ja-JP" sz="2000">
                <a:ea typeface="ＭＳ Ｐゴシック" charset="-128"/>
              </a:rPr>
              <a:t>growth period</a:t>
            </a:r>
            <a:r>
              <a:rPr lang="ja-JP" altLang="en-US" sz="2000">
                <a:ea typeface="ＭＳ Ｐゴシック" charset="-128"/>
              </a:rPr>
              <a:t>”</a:t>
            </a:r>
            <a:r>
              <a:rPr lang="en-US" altLang="ja-JP" sz="2000">
                <a:ea typeface="ＭＳ Ｐゴシック" charset="-128"/>
              </a:rPr>
              <a:t> and then estimate a terminal value, to capture the value at the end of the period:</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r>
              <a:rPr lang="en-US" altLang="en-US" sz="2000">
                <a:ea typeface="ＭＳ Ｐゴシック" charset="-128"/>
              </a:rPr>
              <a:t>When a firm</a:t>
            </a:r>
            <a:r>
              <a:rPr lang="ja-JP" altLang="en-US" sz="2000">
                <a:ea typeface="ＭＳ Ｐゴシック" charset="-128"/>
              </a:rPr>
              <a:t>’</a:t>
            </a:r>
            <a:r>
              <a:rPr lang="en-US" altLang="ja-JP" sz="2000">
                <a:ea typeface="ＭＳ Ｐゴシック" charset="-128"/>
              </a:rPr>
              <a:t>s cash flows grow at a </a:t>
            </a:r>
            <a:r>
              <a:rPr lang="ja-JP" altLang="en-US" sz="2000">
                <a:ea typeface="ＭＳ Ｐゴシック" charset="-128"/>
              </a:rPr>
              <a:t>“</a:t>
            </a:r>
            <a:r>
              <a:rPr lang="en-US" altLang="ja-JP" sz="2000">
                <a:ea typeface="ＭＳ Ｐゴシック" charset="-128"/>
              </a:rPr>
              <a:t>constant</a:t>
            </a:r>
            <a:r>
              <a:rPr lang="ja-JP" altLang="en-US" sz="2000">
                <a:ea typeface="ＭＳ Ｐゴシック" charset="-128"/>
              </a:rPr>
              <a:t>”</a:t>
            </a:r>
            <a:r>
              <a:rPr lang="en-US" altLang="ja-JP" sz="2000">
                <a:ea typeface="ＭＳ Ｐゴシック" charset="-128"/>
              </a:rPr>
              <a:t> rate forever, the present value of those cash flows can be written as:</a:t>
            </a:r>
          </a:p>
          <a:p>
            <a:pPr lvl="1" eaLnBrk="1" hangingPunct="1">
              <a:lnSpc>
                <a:spcPct val="80000"/>
              </a:lnSpc>
            </a:pPr>
            <a:r>
              <a:rPr lang="en-US" altLang="en-US" sz="1700">
                <a:ea typeface="ＭＳ Ｐゴシック" charset="-128"/>
              </a:rPr>
              <a:t>Value = Expected Cash Flow Next Period / (r - g)</a:t>
            </a:r>
          </a:p>
          <a:p>
            <a:pPr lvl="1" eaLnBrk="1" hangingPunct="1">
              <a:lnSpc>
                <a:spcPct val="80000"/>
              </a:lnSpc>
            </a:pPr>
            <a:r>
              <a:rPr lang="en-US" altLang="en-US" sz="1700">
                <a:ea typeface="ＭＳ Ｐゴシック" charset="-128"/>
              </a:rPr>
              <a:t>where,</a:t>
            </a:r>
          </a:p>
          <a:p>
            <a:pPr lvl="1" eaLnBrk="1" hangingPunct="1">
              <a:lnSpc>
                <a:spcPct val="80000"/>
              </a:lnSpc>
              <a:buFont typeface="Wingdings 2" charset="2"/>
              <a:buNone/>
            </a:pPr>
            <a:r>
              <a:rPr lang="en-US" altLang="en-US" sz="1700">
                <a:ea typeface="ＭＳ Ｐゴシック" charset="-128"/>
              </a:rPr>
              <a:t>	r = Discount rate (Cost of Equity or Cost of Capital)</a:t>
            </a:r>
          </a:p>
          <a:p>
            <a:pPr lvl="1" eaLnBrk="1" hangingPunct="1">
              <a:lnSpc>
                <a:spcPct val="80000"/>
              </a:lnSpc>
              <a:buFont typeface="Wingdings 2" charset="2"/>
              <a:buNone/>
            </a:pPr>
            <a:r>
              <a:rPr lang="en-US" altLang="en-US" sz="1700">
                <a:ea typeface="ＭＳ Ｐゴシック" charset="-128"/>
              </a:rPr>
              <a:t>	g = Expected growth rate forever.</a:t>
            </a:r>
          </a:p>
          <a:p>
            <a:pPr eaLnBrk="1" hangingPunct="1">
              <a:lnSpc>
                <a:spcPct val="80000"/>
              </a:lnSpc>
            </a:pPr>
            <a:r>
              <a:rPr lang="en-US" altLang="en-US" sz="2000">
                <a:ea typeface="ＭＳ Ｐゴシック" charset="-128"/>
              </a:rPr>
              <a:t>This </a:t>
            </a:r>
            <a:r>
              <a:rPr lang="ja-JP" altLang="en-US" sz="2000">
                <a:ea typeface="ＭＳ Ｐゴシック" charset="-128"/>
              </a:rPr>
              <a:t>“</a:t>
            </a:r>
            <a:r>
              <a:rPr lang="en-US" altLang="ja-JP" sz="2000">
                <a:ea typeface="ＭＳ Ｐゴシック" charset="-128"/>
              </a:rPr>
              <a:t>constant</a:t>
            </a:r>
            <a:r>
              <a:rPr lang="ja-JP" altLang="en-US" sz="2000">
                <a:ea typeface="ＭＳ Ｐゴシック" charset="-128"/>
              </a:rPr>
              <a:t>”</a:t>
            </a:r>
            <a:r>
              <a:rPr lang="en-US" altLang="ja-JP" sz="2000">
                <a:ea typeface="ＭＳ Ｐゴシック" charset="-128"/>
              </a:rPr>
              <a:t> growth rate is called a stable growth rate and cannot be higher than the growth rate of the economy in which the firm operates.</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p:txBody>
      </p:sp>
      <p:graphicFrame>
        <p:nvGraphicFramePr>
          <p:cNvPr id="517123" name="Object 2"/>
          <p:cNvGraphicFramePr>
            <a:graphicFrameLocks/>
          </p:cNvGraphicFramePr>
          <p:nvPr/>
        </p:nvGraphicFramePr>
        <p:xfrm>
          <a:off x="3124200" y="2590800"/>
          <a:ext cx="3873500" cy="987425"/>
        </p:xfrm>
        <a:graphic>
          <a:graphicData uri="http://schemas.openxmlformats.org/presentationml/2006/ole">
            <mc:AlternateContent xmlns:mc="http://schemas.openxmlformats.org/markup-compatibility/2006">
              <mc:Choice xmlns:v="urn:schemas-microsoft-com:vml" Requires="v">
                <p:oleObj spid="_x0000_s517129" name="Equation" r:id="rId4" imgW="3454400" imgH="889000" progId="Equation.3">
                  <p:embed/>
                </p:oleObj>
              </mc:Choice>
              <mc:Fallback>
                <p:oleObj name="Equation" r:id="rId4" imgW="3454400" imgH="8890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4200" y="2590800"/>
                        <a:ext cx="3873500" cy="9874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1712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Getting to stable growth…</a:t>
            </a:r>
          </a:p>
        </p:txBody>
      </p:sp>
      <p:sp>
        <p:nvSpPr>
          <p:cNvPr id="556034"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smtClean="0"/>
              <a:t>A key assumption in all discounted cash flow models is the period of high growth, and the pattern of growth during that period. In general, we can make one of three assumptions:</a:t>
            </a:r>
          </a:p>
          <a:p>
            <a:pPr lvl="1" eaLnBrk="1" hangingPunct="1">
              <a:buFont typeface="Wingdings 2" charset="0"/>
              <a:buChar char=""/>
              <a:defRPr/>
            </a:pPr>
            <a:r>
              <a:rPr lang="en-US" dirty="0" smtClean="0"/>
              <a:t>there is no high growth, in which case the firm is already in stable growth</a:t>
            </a:r>
          </a:p>
          <a:p>
            <a:pPr lvl="1" eaLnBrk="1" hangingPunct="1">
              <a:buFont typeface="Wingdings 2" charset="0"/>
              <a:buChar char=""/>
              <a:defRPr/>
            </a:pPr>
            <a:r>
              <a:rPr lang="en-US" dirty="0" smtClean="0"/>
              <a:t>there will be high growth for a period, at the end of which the growth rate will drop to the stable growth rate (2-stage)</a:t>
            </a:r>
          </a:p>
          <a:p>
            <a:pPr lvl="1" eaLnBrk="1" hangingPunct="1">
              <a:buFont typeface="Wingdings 2" charset="0"/>
              <a:buChar char=""/>
              <a:defRPr/>
            </a:pPr>
            <a:r>
              <a:rPr lang="en-US" dirty="0" smtClean="0"/>
              <a:t>there will be high growth for a period, at the end of which the growth rate will decline gradually to a stable growth rate(3-stage)</a:t>
            </a:r>
          </a:p>
          <a:p>
            <a:pPr eaLnBrk="1" hangingPunct="1">
              <a:buFont typeface="Wingdings" charset="0"/>
              <a:buChar char=""/>
              <a:defRPr/>
            </a:pPr>
            <a:r>
              <a:rPr lang="en-US" dirty="0" smtClean="0"/>
              <a:t>The assumption of how long high growth will continue will depend upon several factors including:</a:t>
            </a:r>
          </a:p>
          <a:p>
            <a:pPr lvl="1" eaLnBrk="1" hangingPunct="1">
              <a:buFont typeface="Wingdings 2" charset="0"/>
              <a:buChar char=""/>
              <a:defRPr/>
            </a:pPr>
            <a:r>
              <a:rPr lang="en-US" dirty="0" smtClean="0"/>
              <a:t>the size of the firm (larger firm -&gt; shorter high growth periods)</a:t>
            </a:r>
          </a:p>
          <a:p>
            <a:pPr lvl="1" eaLnBrk="1" hangingPunct="1">
              <a:buFont typeface="Wingdings 2" charset="0"/>
              <a:buChar char=""/>
              <a:defRPr/>
            </a:pPr>
            <a:r>
              <a:rPr lang="en-US" dirty="0" smtClean="0"/>
              <a:t>current growth rate (if high -&gt; longer high growth period)</a:t>
            </a:r>
          </a:p>
          <a:p>
            <a:pPr lvl="1" eaLnBrk="1" hangingPunct="1">
              <a:buFont typeface="Wingdings 2" charset="0"/>
              <a:buChar char=""/>
              <a:defRPr/>
            </a:pPr>
            <a:r>
              <a:rPr lang="en-US" dirty="0" smtClean="0"/>
              <a:t>barriers to entry and differential advantages (if high -&gt; longer growth period)</a:t>
            </a:r>
            <a:endParaRPr lang="en-US" dirty="0"/>
          </a:p>
        </p:txBody>
      </p:sp>
      <p:sp>
        <p:nvSpPr>
          <p:cNvPr id="5191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Stable Period Inputs: Disney</a:t>
            </a:r>
          </a:p>
        </p:txBody>
      </p:sp>
      <p:sp>
        <p:nvSpPr>
          <p:cNvPr id="5580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1800" u="sng">
                <a:ea typeface="ＭＳ Ｐゴシック" charset="-128"/>
              </a:rPr>
              <a:t>Respect the cap</a:t>
            </a:r>
            <a:r>
              <a:rPr lang="en-US" altLang="en-US" sz="1800">
                <a:ea typeface="ＭＳ Ｐゴシック" charset="-128"/>
              </a:rPr>
              <a:t>: The growth rate forever is assumed to be 2.5. This is set lower than the riskfree rate (2.75%).</a:t>
            </a:r>
          </a:p>
          <a:p>
            <a:pPr eaLnBrk="1" hangingPunct="1">
              <a:lnSpc>
                <a:spcPct val="80000"/>
              </a:lnSpc>
            </a:pPr>
            <a:r>
              <a:rPr lang="en-US" altLang="en-US" sz="1800" u="sng">
                <a:ea typeface="ＭＳ Ｐゴシック" charset="-128"/>
              </a:rPr>
              <a:t>Stable period excess returns</a:t>
            </a:r>
            <a:r>
              <a:rPr lang="en-US" altLang="en-US" sz="1800">
                <a:ea typeface="ＭＳ Ｐゴシック" charset="-128"/>
              </a:rPr>
              <a:t>: The return on capital for Disney will drop from its high growth period level of 12.61% to a stable growth return of 10%. This is still higher than the cost of capital of 7.29% but the competitive advantages that Disney has are unlikely to dissipate completely by the end of the 10th year. </a:t>
            </a:r>
          </a:p>
          <a:p>
            <a:pPr eaLnBrk="1" hangingPunct="1">
              <a:lnSpc>
                <a:spcPct val="80000"/>
              </a:lnSpc>
            </a:pPr>
            <a:r>
              <a:rPr lang="en-US" altLang="en-US" sz="1800" u="sng">
                <a:ea typeface="ＭＳ Ｐゴシック" charset="-128"/>
              </a:rPr>
              <a:t>Reinvest to grow</a:t>
            </a:r>
            <a:r>
              <a:rPr lang="en-US" altLang="en-US" sz="1800">
                <a:ea typeface="ＭＳ Ｐゴシック" charset="-128"/>
              </a:rPr>
              <a:t>: Based on the expected growth rate in perpetuity (2.5%) and expected return on capital forever after year 10 of 10%, we compute s a stable period reinvestment rate of 25%:</a:t>
            </a:r>
          </a:p>
          <a:p>
            <a:pPr algn="ctr" eaLnBrk="1" hangingPunct="1">
              <a:lnSpc>
                <a:spcPct val="80000"/>
              </a:lnSpc>
            </a:pPr>
            <a:r>
              <a:rPr lang="en-US" altLang="en-US" sz="1800">
                <a:ea typeface="ＭＳ Ｐゴシック" charset="-128"/>
              </a:rPr>
              <a:t>Reinvestment Rate = Growth Rate / Return on Capital  = 2.5% /10% = 25%</a:t>
            </a:r>
          </a:p>
          <a:p>
            <a:pPr algn="ctr" eaLnBrk="1" hangingPunct="1">
              <a:lnSpc>
                <a:spcPct val="80000"/>
              </a:lnSpc>
            </a:pPr>
            <a:r>
              <a:rPr lang="en-US" altLang="en-US" sz="1800" u="sng">
                <a:ea typeface="ＭＳ Ｐゴシック" charset="-128"/>
              </a:rPr>
              <a:t>Adjust risk and cost of capital</a:t>
            </a:r>
            <a:r>
              <a:rPr lang="en-US" altLang="en-US" sz="1800">
                <a:ea typeface="ＭＳ Ｐゴシック" charset="-128"/>
              </a:rPr>
              <a:t>: The beta for the stock will drop to one, reflecting Disney</a:t>
            </a:r>
            <a:r>
              <a:rPr lang="ja-JP" altLang="en-US" sz="1800">
                <a:ea typeface="ＭＳ Ｐゴシック" charset="-128"/>
              </a:rPr>
              <a:t>’</a:t>
            </a:r>
            <a:r>
              <a:rPr lang="en-US" altLang="ja-JP" sz="1800">
                <a:ea typeface="ＭＳ Ｐゴシック" charset="-128"/>
              </a:rPr>
              <a:t>s status as a mature company. </a:t>
            </a:r>
          </a:p>
          <a:p>
            <a:pPr lvl="1" eaLnBrk="1" hangingPunct="1">
              <a:lnSpc>
                <a:spcPct val="80000"/>
              </a:lnSpc>
            </a:pPr>
            <a:r>
              <a:rPr lang="en-US" altLang="en-US" sz="1500">
                <a:ea typeface="ＭＳ Ｐゴシック" charset="-128"/>
              </a:rPr>
              <a:t>Cost of Equity = Riskfree Rate + Beta * Risk Premium = 2.75% + 5.76% = 8.51%</a:t>
            </a:r>
          </a:p>
          <a:p>
            <a:pPr lvl="1" eaLnBrk="1" hangingPunct="1">
              <a:lnSpc>
                <a:spcPct val="80000"/>
              </a:lnSpc>
            </a:pPr>
            <a:r>
              <a:rPr lang="en-US" altLang="en-US" sz="1500">
                <a:ea typeface="ＭＳ Ｐゴシック" charset="-128"/>
              </a:rPr>
              <a:t>The debt ratio for Disney will rise to 20%. Since we assume that the cost of debt remains unchanged at 3.75%, this will result in a cost of capital of 7.29%</a:t>
            </a:r>
          </a:p>
          <a:p>
            <a:pPr lvl="1" eaLnBrk="1" hangingPunct="1">
              <a:lnSpc>
                <a:spcPct val="80000"/>
              </a:lnSpc>
            </a:pPr>
            <a:r>
              <a:rPr lang="en-US" altLang="en-US" sz="1500">
                <a:ea typeface="ＭＳ Ｐゴシック" charset="-128"/>
              </a:rPr>
              <a:t>Cost of capital = 8.51% (.80) + 3.75% (1-.361) (.20) = 7.29%</a:t>
            </a:r>
          </a:p>
          <a:p>
            <a:pPr eaLnBrk="1" hangingPunct="1">
              <a:lnSpc>
                <a:spcPct val="80000"/>
              </a:lnSpc>
            </a:pPr>
            <a:endParaRPr lang="en-US" altLang="en-US" sz="1800">
              <a:ea typeface="ＭＳ Ｐゴシック" charset="-128"/>
            </a:endParaRPr>
          </a:p>
        </p:txBody>
      </p:sp>
      <p:sp>
        <p:nvSpPr>
          <p:cNvPr id="5212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V. From firm value to equity value per share</a:t>
            </a:r>
          </a:p>
        </p:txBody>
      </p:sp>
      <p:graphicFrame>
        <p:nvGraphicFramePr>
          <p:cNvPr id="4" name="Content Placeholder 3"/>
          <p:cNvGraphicFramePr>
            <a:graphicFrameLocks noGrp="1"/>
          </p:cNvGraphicFramePr>
          <p:nvPr>
            <p:ph sz="quarter" idx="1"/>
          </p:nvPr>
        </p:nvGraphicFramePr>
        <p:xfrm>
          <a:off x="612775" y="1600200"/>
          <a:ext cx="8153400" cy="4486275"/>
        </p:xfrm>
        <a:graphic>
          <a:graphicData uri="http://schemas.openxmlformats.org/drawingml/2006/table">
            <a:tbl>
              <a:tblPr/>
              <a:tblGrid>
                <a:gridCol w="4076700"/>
                <a:gridCol w="4076700"/>
              </a:tblGrid>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000000"/>
                          </a:solidFill>
                          <a:effectLst/>
                          <a:latin typeface="Times" charset="0"/>
                          <a:ea typeface="ＭＳ Ｐゴシック" charset="0"/>
                          <a:cs typeface="ＭＳ Ｐゴシック" charset="0"/>
                        </a:rPr>
                        <a:t>Approach used</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000000"/>
                          </a:solidFill>
                          <a:effectLst/>
                          <a:latin typeface="Times" charset="0"/>
                          <a:ea typeface="ＭＳ Ｐゴシック" charset="0"/>
                          <a:cs typeface="ＭＳ Ｐゴシック" charset="0"/>
                        </a:rPr>
                        <a:t>To get to equity value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dividends per share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equity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aggregate FCFE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aggregate equity. Subtract the value of equity options given to managers and divide by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Discount aggregate FCFF at the cost of capital</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PV = Value of operating assets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Cash &amp; Near Cash investments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minority cross holdings</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Debt outstanding</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equity</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options </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in common stock</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
        <p:nvSpPr>
          <p:cNvPr id="5232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Inputs to Valuation</a:t>
            </a:r>
          </a:p>
        </p:txBody>
      </p:sp>
      <p:graphicFrame>
        <p:nvGraphicFramePr>
          <p:cNvPr id="525314" name="Object 2"/>
          <p:cNvGraphicFramePr>
            <a:graphicFrameLocks noGrp="1"/>
          </p:cNvGraphicFramePr>
          <p:nvPr>
            <p:ph sz="quarter" idx="1"/>
          </p:nvPr>
        </p:nvGraphicFramePr>
        <p:xfrm>
          <a:off x="1392238" y="1720850"/>
          <a:ext cx="6591300" cy="4254500"/>
        </p:xfrm>
        <a:graphic>
          <a:graphicData uri="http://schemas.openxmlformats.org/presentationml/2006/ole">
            <mc:AlternateContent xmlns:mc="http://schemas.openxmlformats.org/markup-compatibility/2006">
              <mc:Choice xmlns:v="urn:schemas-microsoft-com:vml" Requires="v">
                <p:oleObj spid="_x0000_s525320" name="Document" r:id="rId4" imgW="8382000" imgH="5410200" progId="Word.Document.8">
                  <p:embed/>
                </p:oleObj>
              </mc:Choice>
              <mc:Fallback>
                <p:oleObj name="Document" r:id="rId4" imgW="8382000" imgH="54102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2238" y="1720850"/>
                        <a:ext cx="6591300" cy="4254500"/>
                      </a:xfrm>
                      <a:prstGeom prst="rect">
                        <a:avLst/>
                      </a:prstGeom>
                      <a:solidFill>
                        <a:schemeClr val="bg1"/>
                      </a:solidFill>
                      <a:ln w="9525">
                        <a:solidFill>
                          <a:srgbClr val="FFFFFF"/>
                        </a:solidFill>
                        <a:miter lim="800000"/>
                        <a:headEnd/>
                        <a:tailEnd/>
                      </a:ln>
                    </p:spPr>
                  </p:pic>
                </p:oleObj>
              </mc:Fallback>
            </mc:AlternateContent>
          </a:graphicData>
        </a:graphic>
      </p:graphicFrame>
      <p:sp>
        <p:nvSpPr>
          <p:cNvPr id="5253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1"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2736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20700"/>
            <a:ext cx="9144000" cy="579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0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2941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4000" y="0"/>
            <a:ext cx="86153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Ways of changing value…</a:t>
            </a:r>
          </a:p>
        </p:txBody>
      </p:sp>
      <p:pic>
        <p:nvPicPr>
          <p:cNvPr id="53145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3230" b="-3230"/>
          <a:stretch>
            <a:fillRect/>
          </a:stretch>
        </p:blipFill>
        <p:spPr>
          <a:xfrm>
            <a:off x="612775" y="1600200"/>
            <a:ext cx="8153400" cy="4495800"/>
          </a:xfrm>
        </p:spPr>
      </p:pic>
      <p:sp>
        <p:nvSpPr>
          <p:cNvPr id="5314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33506"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95300"/>
            <a:ext cx="9144000" cy="586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5355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35555"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4.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5.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6.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7.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8.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2.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3.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4.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5.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6.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7.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8.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
  <TotalTime>34426</TotalTime>
  <Pages>13</Pages>
  <Words>42034</Words>
  <Application>Microsoft Macintosh PowerPoint</Application>
  <PresentationFormat>On-screen Show (4:3)</PresentationFormat>
  <Paragraphs>4071</Paragraphs>
  <Slides>259</Slides>
  <Notes>248</Notes>
  <HiddenSlides>0</HiddenSlides>
  <MMClips>0</MMClips>
  <ScaleCrop>false</ScaleCrop>
  <HeadingPairs>
    <vt:vector size="10" baseType="variant">
      <vt:variant>
        <vt:lpstr>Fonts Used</vt:lpstr>
      </vt:variant>
      <vt:variant>
        <vt:i4>11</vt:i4>
      </vt:variant>
      <vt:variant>
        <vt:lpstr>Theme</vt:lpstr>
      </vt:variant>
      <vt:variant>
        <vt:i4>1</vt:i4>
      </vt:variant>
      <vt:variant>
        <vt:lpstr>Links</vt:lpstr>
      </vt:variant>
      <vt:variant>
        <vt:i4>1</vt:i4>
      </vt:variant>
      <vt:variant>
        <vt:lpstr>Embedded OLE Servers</vt:lpstr>
      </vt:variant>
      <vt:variant>
        <vt:i4>2</vt:i4>
      </vt:variant>
      <vt:variant>
        <vt:lpstr>Slide Titles</vt:lpstr>
      </vt:variant>
      <vt:variant>
        <vt:i4>259</vt:i4>
      </vt:variant>
    </vt:vector>
  </HeadingPairs>
  <TitlesOfParts>
    <vt:vector size="274" baseType="lpstr">
      <vt:lpstr>Calibri</vt:lpstr>
      <vt:lpstr>Geneva</vt:lpstr>
      <vt:lpstr>Helvetica</vt:lpstr>
      <vt:lpstr>ＭＳ Ｐゴシック</vt:lpstr>
      <vt:lpstr>Symbol</vt:lpstr>
      <vt:lpstr>Times</vt:lpstr>
      <vt:lpstr>Times New Roman</vt:lpstr>
      <vt:lpstr>Verdana</vt:lpstr>
      <vt:lpstr>Wingdings</vt:lpstr>
      <vt:lpstr>Wingdings 2</vt:lpstr>
      <vt:lpstr>Zapf Dingbats</vt:lpstr>
      <vt:lpstr>Basic</vt:lpstr>
      <vt:lpstr>/All My Stuff/AppldCF3ed/New Chapters/Chap10.doc!OLE_LINK7</vt:lpstr>
      <vt:lpstr>Document</vt:lpstr>
      <vt:lpstr>Equation</vt:lpstr>
      <vt:lpstr>Applied Corporate Finance</vt:lpstr>
      <vt:lpstr>What is corporate finance?</vt:lpstr>
      <vt:lpstr>The Traditional Accounting Balance Sheet</vt:lpstr>
      <vt:lpstr>The Financial View of the Firm</vt:lpstr>
      <vt:lpstr>First Principles &amp; The Big Picture</vt:lpstr>
      <vt:lpstr>Theme 1: Corporate finance is “common sense” </vt:lpstr>
      <vt:lpstr>Theme 2: Corporate finance is focused…</vt:lpstr>
      <vt:lpstr>Theme 3: The focus in corporate finance changes across the life cycle…</vt:lpstr>
      <vt:lpstr>Theme 4: Corporate finance is universal…</vt:lpstr>
      <vt:lpstr>Theme 5: If you violate first principles, you will pay a price (no matter who you are..)</vt:lpstr>
      <vt:lpstr>Theme 6: If you cannot apply it, who cares?</vt:lpstr>
      <vt:lpstr>The Objective in Decision Making</vt:lpstr>
      <vt:lpstr>The Classical Objective Function</vt:lpstr>
      <vt:lpstr>What can go wrong?</vt:lpstr>
      <vt:lpstr>Who’s on Board? The Disney Experience - 1997</vt:lpstr>
      <vt:lpstr>So, what next? When the cat is idle, the mice will play ....</vt:lpstr>
      <vt:lpstr>6Application Test: Who owns/runs your firm?</vt:lpstr>
      <vt:lpstr>Case 1: Splintering of Stockholders Disney’s top stockholders in 2003</vt:lpstr>
      <vt:lpstr>Case 2: Voting versus Non-voting Shares &amp; Golden Shares:  Vale</vt:lpstr>
      <vt:lpstr>Case 3: Cross and Pyramid Holdings Tata Motor’s top stockholders in 2013 </vt:lpstr>
      <vt:lpstr>Case 4: Legal rights and Corporate Structures: Baidu</vt:lpstr>
      <vt:lpstr>Things change.. Disney’s top stockholders in 2009</vt:lpstr>
      <vt:lpstr>When traditional corporate financial theory breaks down, the solution is:</vt:lpstr>
      <vt:lpstr>I. An Alternative Corporate Governance System</vt:lpstr>
      <vt:lpstr>II. Choose a Different Objective Function</vt:lpstr>
      <vt:lpstr>III. A Market Based Solution</vt:lpstr>
      <vt:lpstr>Disney: Eisner’s rise &amp; fall from grace</vt:lpstr>
      <vt:lpstr>A Market Solution: Eisner’s exit… and a new age dawns? Disney’s board in 2008</vt:lpstr>
      <vt:lpstr>But as a CEO’s tenure lengthens, does corporate governance suffer?</vt:lpstr>
      <vt:lpstr>The Investment Principle: Risk and Return Models </vt:lpstr>
      <vt:lpstr>First Principles</vt:lpstr>
      <vt:lpstr>The notion of a benchmark </vt:lpstr>
      <vt:lpstr>What is Risk?</vt:lpstr>
      <vt:lpstr>Alternatives to the CAPM</vt:lpstr>
      <vt:lpstr>Limitations of the CAPM</vt:lpstr>
      <vt:lpstr>Why the CAPM persists…</vt:lpstr>
      <vt:lpstr>Gauging the marginal investor: Disney in 2013</vt:lpstr>
      <vt:lpstr>Extending the assessment of the investor base</vt:lpstr>
      <vt:lpstr>6Application Test: Who is the marginal investor in your firm?</vt:lpstr>
      <vt:lpstr>Inputs required to use the CAPM - </vt:lpstr>
      <vt:lpstr>I. A Riskfree Rate</vt:lpstr>
      <vt:lpstr>What if there is no default-free entity? Risk free rates in November 2013</vt:lpstr>
      <vt:lpstr>Risk free rates by currency: January 2016</vt:lpstr>
      <vt:lpstr>II. Equity Risk Premium</vt:lpstr>
      <vt:lpstr>What is your risk premium?</vt:lpstr>
      <vt:lpstr>ERP: A Historical Snapshot</vt:lpstr>
      <vt:lpstr>An Implied ERP</vt:lpstr>
      <vt:lpstr>Implied Premiums in the US: 1960-2015</vt:lpstr>
      <vt:lpstr>The bottom line on Equity Risk Premiums in November 2013</vt:lpstr>
      <vt:lpstr>Country Risk: Look at a country’s bond rating and default spreads as a start</vt:lpstr>
      <vt:lpstr>Beyond the default spread</vt:lpstr>
      <vt:lpstr>PowerPoint Presentation</vt:lpstr>
      <vt:lpstr>Estimating ERP for Disney: November 2013</vt:lpstr>
      <vt:lpstr>ERP for the Rest: November 2013</vt:lpstr>
      <vt:lpstr>A Composite way of estimating ERP for countries</vt:lpstr>
      <vt:lpstr>PowerPoint Presentation</vt:lpstr>
      <vt:lpstr>6 Application Test: Estimating a Market Risk Premium</vt:lpstr>
      <vt:lpstr>III. The Beta</vt:lpstr>
      <vt:lpstr>Measuring Beta</vt:lpstr>
      <vt:lpstr>Setting up for the Estimation</vt:lpstr>
      <vt:lpstr>Disney: Beta Regression</vt:lpstr>
      <vt:lpstr>Measuring Performance</vt:lpstr>
      <vt:lpstr>The Beta</vt:lpstr>
      <vt:lpstr>The R-squared</vt:lpstr>
      <vt:lpstr>Estimating Expected Returns for Disney in November 2013</vt:lpstr>
      <vt:lpstr>Use to a Potential Investor in Disney</vt:lpstr>
      <vt:lpstr>How managers use this expected return</vt:lpstr>
      <vt:lpstr>Regression Diagnostics for Tata Motors</vt:lpstr>
      <vt:lpstr>6 Application Test: Analyzing the Risk Regression</vt:lpstr>
      <vt:lpstr>The problem with regression betas</vt:lpstr>
      <vt:lpstr>Beta: Exploring Fundamentals</vt:lpstr>
      <vt:lpstr>Determinant 1: Product Type</vt:lpstr>
      <vt:lpstr>Determinant 2: Operating Leverage Effects</vt:lpstr>
      <vt:lpstr>Measuring Disney’s Operating Leverage: 1987- 2013 </vt:lpstr>
      <vt:lpstr>Determinant 3: Financial Leverage</vt:lpstr>
      <vt:lpstr>Effects of leverage on betas: Disney</vt:lpstr>
      <vt:lpstr>Disney : Beta and Financial Leverage</vt:lpstr>
      <vt:lpstr>Betas are weighted Averages</vt:lpstr>
      <vt:lpstr>Bottom-up versus Top-down Beta</vt:lpstr>
      <vt:lpstr>Disney’s businesses: The financial breakdown (from 2013 annual report)</vt:lpstr>
      <vt:lpstr>Unlevered Betas for businesses</vt:lpstr>
      <vt:lpstr>A closer look at the process… Studio Entertainment Betas</vt:lpstr>
      <vt:lpstr>Backing into a pure play beta: Studio Entertainment</vt:lpstr>
      <vt:lpstr>Disney’s unlevered beta: Operations &amp; Entire Company</vt:lpstr>
      <vt:lpstr>The levered beta: Disney and its divisions</vt:lpstr>
      <vt:lpstr> Discussion Issue</vt:lpstr>
      <vt:lpstr>Estimating Bottom Up Betas &amp; Costs of Equity: Vale</vt:lpstr>
      <vt:lpstr>Vale: Cost of Equity Calculation – in nominal $R</vt:lpstr>
      <vt:lpstr>Bottom up betas &amp; Costs of Equity: Tata Motors &amp; Baidu</vt:lpstr>
      <vt:lpstr>Bottom up Betas and Costs of Equity: Deutsche Bank</vt:lpstr>
      <vt:lpstr>Estimating Betas for Non-Traded Assets</vt:lpstr>
      <vt:lpstr>Using comparable firms to estimate beta for Bookscape</vt:lpstr>
      <vt:lpstr>Estimating Bookscape Levered Beta and Cost of Equity</vt:lpstr>
      <vt:lpstr>Is Beta an Adequate Measure of Risk for a Private Firm?</vt:lpstr>
      <vt:lpstr>Total Risk versus Market Risk</vt:lpstr>
      <vt:lpstr>6 Application Test: Estimating a Bottom-up Beta</vt:lpstr>
      <vt:lpstr>From Cost of Equity to Cost of Capital</vt:lpstr>
      <vt:lpstr>What is debt?</vt:lpstr>
      <vt:lpstr>Estimating the Cost of Debt</vt:lpstr>
      <vt:lpstr>The easy route: Outsourcing the measurement of default risk</vt:lpstr>
      <vt:lpstr>A more general route: Estimating Synthetic Ratings</vt:lpstr>
      <vt:lpstr>Interest Coverage Ratios, Ratings and Default Spreads- November 2013</vt:lpstr>
      <vt:lpstr>Synthetic versus Actual Ratings: Rated Firms</vt:lpstr>
      <vt:lpstr>Estimating Cost of Debt</vt:lpstr>
      <vt:lpstr>Default Spreads – January 2016</vt:lpstr>
      <vt:lpstr>6 Application Test: Estimating a Cost of Debt</vt:lpstr>
      <vt:lpstr>Weights for Cost of Capital Calculation</vt:lpstr>
      <vt:lpstr>Disney: From book value to market value for interest bearing debt…</vt:lpstr>
      <vt:lpstr>Operating Leases at Disney</vt:lpstr>
      <vt:lpstr>6 Application Test: Estimating Market Value</vt:lpstr>
      <vt:lpstr>Current Cost of Capital: Disney</vt:lpstr>
      <vt:lpstr>Divisional Costs of Capital: Disney and Vale</vt:lpstr>
      <vt:lpstr>Costs of Capital: Tata Motors, Baidu and Bookscape</vt:lpstr>
      <vt:lpstr>6 Application Test: Estimating Cost of Capital</vt:lpstr>
      <vt:lpstr>Choosing a Hurdle Rate</vt:lpstr>
      <vt:lpstr>Back to First Principles</vt:lpstr>
      <vt:lpstr>Measuring Investment Returns</vt:lpstr>
      <vt:lpstr>First Principles</vt:lpstr>
      <vt:lpstr>Measures of return: earnings versus cash flows</vt:lpstr>
      <vt:lpstr>Measuring Returns Right: The Basic Principles</vt:lpstr>
      <vt:lpstr>Earnings versus Cash Flows: A Disney Theme Park</vt:lpstr>
      <vt:lpstr>Key Assumptions on Start Up and Construction</vt:lpstr>
      <vt:lpstr>Step 1: Estimate Accounting Earnings on Project</vt:lpstr>
      <vt:lpstr>And the Accounting View of Return</vt:lpstr>
      <vt:lpstr>Estimating a hurdle rate for Rio Disney</vt:lpstr>
      <vt:lpstr>Would lead us to conclude that...</vt:lpstr>
      <vt:lpstr>A Tangent: From New to Existing Investments: ROC for the entire firm</vt:lpstr>
      <vt:lpstr>6 Application Test: Assessing Investment Quality</vt:lpstr>
      <vt:lpstr>The cash flow view of this project..</vt:lpstr>
      <vt:lpstr>The incremental cash flows on the project</vt:lpstr>
      <vt:lpstr>To Time-Weighted Cash Flows</vt:lpstr>
      <vt:lpstr>Closure on Cash Flows</vt:lpstr>
      <vt:lpstr>Which yields a NPV of..</vt:lpstr>
      <vt:lpstr>The IRR of this project</vt:lpstr>
      <vt:lpstr>Does the currency matter?</vt:lpstr>
      <vt:lpstr>Disney Theme Park: $R NPV</vt:lpstr>
      <vt:lpstr>Uncertainty in Project Analysis: What can we do?</vt:lpstr>
      <vt:lpstr>One simplistic solution: See how quickly you can get your money back…</vt:lpstr>
      <vt:lpstr>A slightly more sophisticated approach: Sensitivity Analysis &amp; What-if Questions…</vt:lpstr>
      <vt:lpstr>And here is a really good picture…</vt:lpstr>
      <vt:lpstr>The final step up: Incorporate probabilistic estimates.. Rather than expected values..</vt:lpstr>
      <vt:lpstr>The resulting simulation…</vt:lpstr>
      <vt:lpstr>A side bar: Should you hedge risks?</vt:lpstr>
      <vt:lpstr>PowerPoint Presentation</vt:lpstr>
      <vt:lpstr>A final thought: Side Costs and Benefits</vt:lpstr>
      <vt:lpstr>First Principles</vt:lpstr>
      <vt:lpstr>Capital Structure: The Choices and the Trade off</vt:lpstr>
      <vt:lpstr>First Principles</vt:lpstr>
      <vt:lpstr>Assessing the existing financing choices: Disney, Vale, Tata Motors &amp; Baidu</vt:lpstr>
      <vt:lpstr>Debt: Summarizing the trade off</vt:lpstr>
      <vt:lpstr>The Trade off for Disney, Vale, Tata Motors and Baidu</vt:lpstr>
      <vt:lpstr>6Application Test: Would you expect your firm to gain or lose from using debt?</vt:lpstr>
      <vt:lpstr>A Hypothetical Scenario</vt:lpstr>
      <vt:lpstr>The Miller-Modigliani Theorem</vt:lpstr>
      <vt:lpstr>Pathways to the Optimal</vt:lpstr>
      <vt:lpstr>I. The Cost of Capital Approach</vt:lpstr>
      <vt:lpstr>Applying Cost of Capital Approach: The Textbook Example</vt:lpstr>
      <vt:lpstr>The U-shaped Cost of Capital Graph…</vt:lpstr>
      <vt:lpstr>Current Cost of Capital: Disney</vt:lpstr>
      <vt:lpstr>Mechanics of Cost of Capital Estimation</vt:lpstr>
      <vt:lpstr>I. Cost of Equity</vt:lpstr>
      <vt:lpstr>II. Bond Ratings, Cost of Debt and Debt Ratios</vt:lpstr>
      <vt:lpstr>Disney’s cost of capital schedule…</vt:lpstr>
      <vt:lpstr>The cost of capital approach suggests that Disney should do the following…</vt:lpstr>
      <vt:lpstr>I. Why should we do this?</vt:lpstr>
      <vt:lpstr>2. What if something goes wrong? The Downside Risk</vt:lpstr>
      <vt:lpstr>Disney’s Operating Income: History</vt:lpstr>
      <vt:lpstr>Disney: Safety Buffers?</vt:lpstr>
      <vt:lpstr>Constraints on Ratings</vt:lpstr>
      <vt:lpstr>Ratings Constraints for Disney</vt:lpstr>
      <vt:lpstr>3. What if you do not buy back stock..</vt:lpstr>
      <vt:lpstr>Extension to a family group company: Tata Motor’s Optimal Capital Structure</vt:lpstr>
      <vt:lpstr>Extension to a firm with volatile earnings: Vale’s Optimal Debt Ratio</vt:lpstr>
      <vt:lpstr>Optimal Debt Ratio for a young, growth firm: Baidu</vt:lpstr>
      <vt:lpstr>Extension to a private business Optimal Debt Ratio for Bookscape</vt:lpstr>
      <vt:lpstr>Capital Structure for a bank: An Alternative Approach</vt:lpstr>
      <vt:lpstr>Determinants of the Optimal Debt Ratio: 1. The marginal tax rate</vt:lpstr>
      <vt:lpstr>2. Pre-tax Cash flow Return</vt:lpstr>
      <vt:lpstr>3. Operating Risk</vt:lpstr>
      <vt:lpstr>4. The only macro determinant: Equity vs Debt Risk Premiums</vt:lpstr>
      <vt:lpstr>6Application Test: Your firm’s optimal financing mix</vt:lpstr>
      <vt:lpstr>Another Approach to the Optimal: Relative Analysis</vt:lpstr>
      <vt:lpstr>Comparing to industry averages</vt:lpstr>
      <vt:lpstr>Now that we have an optimal.. And an actual.. What next?</vt:lpstr>
      <vt:lpstr>A Framework for Getting to the Optimal</vt:lpstr>
      <vt:lpstr>Disney: Applying the Framework</vt:lpstr>
      <vt:lpstr>6 Application Test: Getting to the Optimal</vt:lpstr>
      <vt:lpstr>Designing Debt: The Fundamental Principle</vt:lpstr>
      <vt:lpstr>Design the perfect financing instrument</vt:lpstr>
      <vt:lpstr>Ensuring that you have not crossed the line drawn by the tax code</vt:lpstr>
      <vt:lpstr>While keeping equity research analysts, ratings agencies and regulators applauding</vt:lpstr>
      <vt:lpstr>Debt or Equity: The Strange Case of Trust Preferred</vt:lpstr>
      <vt:lpstr>Soothe bondholder fears</vt:lpstr>
      <vt:lpstr>And do not lock in market mistakes that work against you</vt:lpstr>
      <vt:lpstr>Designing Disney’s Debt</vt:lpstr>
      <vt:lpstr>Recommendations for Disney</vt:lpstr>
      <vt:lpstr>Analyzing Disney’s Current Debt</vt:lpstr>
      <vt:lpstr>Adjusting Debt at Disney</vt:lpstr>
      <vt:lpstr>6  Application Test: Choosing your Financing Type</vt:lpstr>
      <vt:lpstr>Returning Cash to the Owners: Dividend Policy</vt:lpstr>
      <vt:lpstr>First Principles</vt:lpstr>
      <vt:lpstr>I. Dividends are sticky</vt:lpstr>
      <vt:lpstr>II. Dividends tend to follow earnings</vt:lpstr>
      <vt:lpstr>II. Are affected by tax laws…</vt:lpstr>
      <vt:lpstr>IV. More and more firms are buying back stock, rather than pay dividends...</vt:lpstr>
      <vt:lpstr>Measures of Dividend Policy</vt:lpstr>
      <vt:lpstr>Dividend Payout Ratios</vt:lpstr>
      <vt:lpstr>Dividend Yields</vt:lpstr>
      <vt:lpstr>PowerPoint Presentation</vt:lpstr>
      <vt:lpstr>Dividend Policy: Disney et al.</vt:lpstr>
      <vt:lpstr>Three Schools Of Thought On Dividends</vt:lpstr>
      <vt:lpstr>The balanced viewpoint</vt:lpstr>
      <vt:lpstr>Assessing Dividend Policy</vt:lpstr>
      <vt:lpstr>I. The Cash/Trust Assessment</vt:lpstr>
      <vt:lpstr>How much has the company returned to stockholders?</vt:lpstr>
      <vt:lpstr>A Measure of How Much a Company Could have Afforded to Pay out: FCFE</vt:lpstr>
      <vt:lpstr>Disney’s FCFE: 2008 – 2012</vt:lpstr>
      <vt:lpstr>FCFE for a Bank?</vt:lpstr>
      <vt:lpstr>Dividends versus FCFE: Across the globe </vt:lpstr>
      <vt:lpstr>6  Application Test: Estimating your firm’s FCFE</vt:lpstr>
      <vt:lpstr>A Practical Framework for Analyzing Dividend Policy</vt:lpstr>
      <vt:lpstr>A Dividend Matrix</vt:lpstr>
      <vt:lpstr>Case 1: Disney in 2003</vt:lpstr>
      <vt:lpstr>Can you trust Disney’s management?</vt:lpstr>
      <vt:lpstr>Following up: Disney in 2009</vt:lpstr>
      <vt:lpstr>Final twist: Disney in 2013</vt:lpstr>
      <vt:lpstr>Case 2: Vale – Dividends versus FCFE</vt:lpstr>
      <vt:lpstr>Vale: Its your call..</vt:lpstr>
      <vt:lpstr>Case 3: BP: Summary of Dividend Policy: 1982-1991</vt:lpstr>
      <vt:lpstr>BP: Just Desserts!</vt:lpstr>
      <vt:lpstr>Case 4: The Limited: Summary of Dividend Policy: 1983-1992</vt:lpstr>
      <vt:lpstr>Growth Firms and Dividends</vt:lpstr>
      <vt:lpstr>5. Tata Motors</vt:lpstr>
      <vt:lpstr>6  Application Test: Assessing your firm’s dividend policy</vt:lpstr>
      <vt:lpstr>II. The Peer Group Approach </vt:lpstr>
      <vt:lpstr>Valuation</vt:lpstr>
      <vt:lpstr>First Principles</vt:lpstr>
      <vt:lpstr>Three approaches to valuation</vt:lpstr>
      <vt:lpstr>Intrinsic Value: Four Basic Propositions</vt:lpstr>
      <vt:lpstr>DCF Choices: Equity Valuation versus Firm Valuation</vt:lpstr>
      <vt:lpstr>The Set Up</vt:lpstr>
      <vt:lpstr>The Ingredients that determine value.</vt:lpstr>
      <vt:lpstr>I. Estimating Cash Flows</vt:lpstr>
      <vt:lpstr>Estimating FCFF: Disney</vt:lpstr>
      <vt:lpstr>II.  Discount Rates</vt:lpstr>
      <vt:lpstr>Current Cost of Capital: Disney</vt:lpstr>
      <vt:lpstr>But costs of equity and capital can and should change over time…</vt:lpstr>
      <vt:lpstr>III. Expected Growth</vt:lpstr>
      <vt:lpstr>Estimating Growth in EBIT: Disney</vt:lpstr>
      <vt:lpstr>IV. Getting Closure in Valuation</vt:lpstr>
      <vt:lpstr>Getting to stable growth…</vt:lpstr>
      <vt:lpstr>Estimating Stable Period Inputs: Disney</vt:lpstr>
      <vt:lpstr>V. From firm value to equity value per share</vt:lpstr>
      <vt:lpstr>Disney: Inputs to Valuation</vt:lpstr>
      <vt:lpstr>PowerPoint Presentation</vt:lpstr>
      <vt:lpstr>PowerPoint Presentation</vt:lpstr>
      <vt:lpstr>Ways of changing value…</vt:lpstr>
      <vt:lpstr>PowerPoint Presentation</vt:lpstr>
      <vt:lpstr>First Principles</vt:lpstr>
    </vt:vector>
  </TitlesOfParts>
  <LinksUpToDate>false</LinksUpToDate>
  <SharedDoc>false</SharedDoc>
  <HyperlinksChanged>false</HyperlinksChanged>
  <AppVersion>15.0023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380</cp:revision>
  <cp:lastPrinted>2016-06-07T11:55:26Z</cp:lastPrinted>
  <dcterms:created xsi:type="dcterms:W3CDTF">2010-01-13T22:41:50Z</dcterms:created>
  <dcterms:modified xsi:type="dcterms:W3CDTF">2016-07-21T22:55:02Z</dcterms:modified>
</cp:coreProperties>
</file>