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charts/chart6.xml" ContentType="application/vnd.openxmlformats-officedocument.drawingml.chart+xml"/>
  <Override PartName="/ppt/notesSlides/notesSlide171.xml" ContentType="application/vnd.openxmlformats-officedocument.presentationml.notesSlide+xml"/>
  <Override PartName="/ppt/charts/chart7.xml" ContentType="application/vnd.openxmlformats-officedocument.drawingml.chart+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8.xml" ContentType="application/vnd.openxmlformats-officedocument.drawingml.chart+xml"/>
  <Override PartName="/ppt/notesSlides/notesSlide174.xml" ContentType="application/vnd.openxmlformats-officedocument.presentationml.notesSlid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5.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38"/>
  </p:notesMasterIdLst>
  <p:handoutMasterIdLst>
    <p:handoutMasterId r:id="rId239"/>
  </p:handoutMasterIdLst>
  <p:sldIdLst>
    <p:sldId id="256" r:id="rId2"/>
    <p:sldId id="960" r:id="rId3"/>
    <p:sldId id="962" r:id="rId4"/>
    <p:sldId id="963" r:id="rId5"/>
    <p:sldId id="964" r:id="rId6"/>
    <p:sldId id="965" r:id="rId7"/>
    <p:sldId id="966" r:id="rId8"/>
    <p:sldId id="967" r:id="rId9"/>
    <p:sldId id="968" r:id="rId10"/>
    <p:sldId id="969" r:id="rId11"/>
    <p:sldId id="287" r:id="rId12"/>
    <p:sldId id="290" r:id="rId13"/>
    <p:sldId id="291" r:id="rId14"/>
    <p:sldId id="298" r:id="rId15"/>
    <p:sldId id="302" r:id="rId16"/>
    <p:sldId id="307" r:id="rId17"/>
    <p:sldId id="308" r:id="rId18"/>
    <p:sldId id="987" r:id="rId19"/>
    <p:sldId id="311" r:id="rId20"/>
    <p:sldId id="328" r:id="rId21"/>
    <p:sldId id="329" r:id="rId22"/>
    <p:sldId id="330" r:id="rId23"/>
    <p:sldId id="343" r:id="rId24"/>
    <p:sldId id="927" r:id="rId25"/>
    <p:sldId id="897" r:id="rId26"/>
    <p:sldId id="914" r:id="rId27"/>
    <p:sldId id="346" r:id="rId28"/>
    <p:sldId id="347" r:id="rId29"/>
    <p:sldId id="348" r:id="rId30"/>
    <p:sldId id="349" r:id="rId31"/>
    <p:sldId id="369" r:id="rId32"/>
    <p:sldId id="368" r:id="rId33"/>
    <p:sldId id="370" r:id="rId34"/>
    <p:sldId id="363" r:id="rId35"/>
    <p:sldId id="917" r:id="rId36"/>
    <p:sldId id="988" r:id="rId37"/>
    <p:sldId id="371" r:id="rId38"/>
    <p:sldId id="373" r:id="rId39"/>
    <p:sldId id="943" r:id="rId40"/>
    <p:sldId id="944" r:id="rId41"/>
    <p:sldId id="945" r:id="rId42"/>
    <p:sldId id="379" r:id="rId43"/>
    <p:sldId id="380" r:id="rId44"/>
    <p:sldId id="946" r:id="rId45"/>
    <p:sldId id="973" r:id="rId46"/>
    <p:sldId id="392" r:id="rId47"/>
    <p:sldId id="975" r:id="rId48"/>
    <p:sldId id="947" r:id="rId49"/>
    <p:sldId id="948" r:id="rId50"/>
    <p:sldId id="979" r:id="rId51"/>
    <p:sldId id="950" r:id="rId52"/>
    <p:sldId id="989" r:id="rId53"/>
    <p:sldId id="974" r:id="rId54"/>
    <p:sldId id="982" r:id="rId55"/>
    <p:sldId id="990" r:id="rId56"/>
    <p:sldId id="908" r:id="rId57"/>
    <p:sldId id="953" r:id="rId58"/>
    <p:sldId id="954" r:id="rId59"/>
    <p:sldId id="401" r:id="rId60"/>
    <p:sldId id="955" r:id="rId61"/>
    <p:sldId id="413" r:id="rId62"/>
    <p:sldId id="414" r:id="rId63"/>
    <p:sldId id="415" r:id="rId64"/>
    <p:sldId id="991" r:id="rId65"/>
    <p:sldId id="416" r:id="rId66"/>
    <p:sldId id="958" r:id="rId67"/>
    <p:sldId id="424" r:id="rId68"/>
    <p:sldId id="425" r:id="rId69"/>
    <p:sldId id="427" r:id="rId70"/>
    <p:sldId id="431" r:id="rId71"/>
    <p:sldId id="433" r:id="rId72"/>
    <p:sldId id="434" r:id="rId73"/>
    <p:sldId id="435" r:id="rId74"/>
    <p:sldId id="440" r:id="rId75"/>
    <p:sldId id="920" r:id="rId76"/>
    <p:sldId id="921" r:id="rId77"/>
    <p:sldId id="903" r:id="rId78"/>
    <p:sldId id="939" r:id="rId79"/>
    <p:sldId id="922" r:id="rId80"/>
    <p:sldId id="923" r:id="rId81"/>
    <p:sldId id="444" r:id="rId82"/>
    <p:sldId id="992" r:id="rId83"/>
    <p:sldId id="449" r:id="rId84"/>
    <p:sldId id="454" r:id="rId85"/>
    <p:sldId id="455" r:id="rId86"/>
    <p:sldId id="456" r:id="rId87"/>
    <p:sldId id="457" r:id="rId88"/>
    <p:sldId id="458" r:id="rId89"/>
    <p:sldId id="459" r:id="rId90"/>
    <p:sldId id="460" r:id="rId91"/>
    <p:sldId id="461" r:id="rId92"/>
    <p:sldId id="463" r:id="rId93"/>
    <p:sldId id="465" r:id="rId94"/>
    <p:sldId id="466" r:id="rId95"/>
    <p:sldId id="468" r:id="rId96"/>
    <p:sldId id="470" r:id="rId97"/>
    <p:sldId id="472" r:id="rId98"/>
    <p:sldId id="473" r:id="rId99"/>
    <p:sldId id="474" r:id="rId100"/>
    <p:sldId id="476" r:id="rId101"/>
    <p:sldId id="479" r:id="rId102"/>
    <p:sldId id="480" r:id="rId103"/>
    <p:sldId id="481" r:id="rId104"/>
    <p:sldId id="482" r:id="rId105"/>
    <p:sldId id="483" r:id="rId106"/>
    <p:sldId id="484" r:id="rId107"/>
    <p:sldId id="485" r:id="rId108"/>
    <p:sldId id="488" r:id="rId109"/>
    <p:sldId id="489" r:id="rId110"/>
    <p:sldId id="495" r:id="rId111"/>
    <p:sldId id="496" r:id="rId112"/>
    <p:sldId id="499" r:id="rId113"/>
    <p:sldId id="500" r:id="rId114"/>
    <p:sldId id="501" r:id="rId115"/>
    <p:sldId id="503" r:id="rId116"/>
    <p:sldId id="504" r:id="rId117"/>
    <p:sldId id="510" r:id="rId118"/>
    <p:sldId id="516" r:id="rId119"/>
    <p:sldId id="519" r:id="rId120"/>
    <p:sldId id="520" r:id="rId121"/>
    <p:sldId id="522" r:id="rId122"/>
    <p:sldId id="524" r:id="rId123"/>
    <p:sldId id="527" r:id="rId124"/>
    <p:sldId id="528" r:id="rId125"/>
    <p:sldId id="529" r:id="rId126"/>
    <p:sldId id="530" r:id="rId127"/>
    <p:sldId id="531" r:id="rId128"/>
    <p:sldId id="532" r:id="rId129"/>
    <p:sldId id="533" r:id="rId130"/>
    <p:sldId id="937" r:id="rId131"/>
    <p:sldId id="938" r:id="rId132"/>
    <p:sldId id="579" r:id="rId133"/>
    <p:sldId id="620" r:id="rId134"/>
    <p:sldId id="621" r:id="rId135"/>
    <p:sldId id="622" r:id="rId136"/>
    <p:sldId id="648" r:id="rId137"/>
    <p:sldId id="941" r:id="rId138"/>
    <p:sldId id="993" r:id="rId139"/>
    <p:sldId id="650" r:id="rId140"/>
    <p:sldId id="651" r:id="rId141"/>
    <p:sldId id="652" r:id="rId142"/>
    <p:sldId id="662" r:id="rId143"/>
    <p:sldId id="663" r:id="rId144"/>
    <p:sldId id="983" r:id="rId145"/>
    <p:sldId id="667" r:id="rId146"/>
    <p:sldId id="669" r:id="rId147"/>
    <p:sldId id="670" r:id="rId148"/>
    <p:sldId id="673" r:id="rId149"/>
    <p:sldId id="677" r:id="rId150"/>
    <p:sldId id="679" r:id="rId151"/>
    <p:sldId id="682" r:id="rId152"/>
    <p:sldId id="684" r:id="rId153"/>
    <p:sldId id="687" r:id="rId154"/>
    <p:sldId id="688" r:id="rId155"/>
    <p:sldId id="689" r:id="rId156"/>
    <p:sldId id="691" r:id="rId157"/>
    <p:sldId id="692" r:id="rId158"/>
    <p:sldId id="693" r:id="rId159"/>
    <p:sldId id="994" r:id="rId160"/>
    <p:sldId id="714" r:id="rId161"/>
    <p:sldId id="715" r:id="rId162"/>
    <p:sldId id="716" r:id="rId163"/>
    <p:sldId id="717" r:id="rId164"/>
    <p:sldId id="718" r:id="rId165"/>
    <p:sldId id="725" r:id="rId166"/>
    <p:sldId id="726" r:id="rId167"/>
    <p:sldId id="734" r:id="rId168"/>
    <p:sldId id="735" r:id="rId169"/>
    <p:sldId id="911" r:id="rId170"/>
    <p:sldId id="737" r:id="rId171"/>
    <p:sldId id="742" r:id="rId172"/>
    <p:sldId id="745" r:id="rId173"/>
    <p:sldId id="746" r:id="rId174"/>
    <p:sldId id="747" r:id="rId175"/>
    <p:sldId id="748" r:id="rId176"/>
    <p:sldId id="750" r:id="rId177"/>
    <p:sldId id="751" r:id="rId178"/>
    <p:sldId id="754" r:id="rId179"/>
    <p:sldId id="775" r:id="rId180"/>
    <p:sldId id="776" r:id="rId181"/>
    <p:sldId id="777" r:id="rId182"/>
    <p:sldId id="755" r:id="rId183"/>
    <p:sldId id="779" r:id="rId184"/>
    <p:sldId id="780" r:id="rId185"/>
    <p:sldId id="782" r:id="rId186"/>
    <p:sldId id="784" r:id="rId187"/>
    <p:sldId id="909" r:id="rId188"/>
    <p:sldId id="786" r:id="rId189"/>
    <p:sldId id="788" r:id="rId190"/>
    <p:sldId id="984" r:id="rId191"/>
    <p:sldId id="985" r:id="rId192"/>
    <p:sldId id="791" r:id="rId193"/>
    <p:sldId id="793" r:id="rId194"/>
    <p:sldId id="794" r:id="rId195"/>
    <p:sldId id="795" r:id="rId196"/>
    <p:sldId id="819" r:id="rId197"/>
    <p:sldId id="820" r:id="rId198"/>
    <p:sldId id="821" r:id="rId199"/>
    <p:sldId id="822" r:id="rId200"/>
    <p:sldId id="823" r:id="rId201"/>
    <p:sldId id="996" r:id="rId202"/>
    <p:sldId id="986" r:id="rId203"/>
    <p:sldId id="832" r:id="rId204"/>
    <p:sldId id="833" r:id="rId205"/>
    <p:sldId id="834" r:id="rId206"/>
    <p:sldId id="836" r:id="rId207"/>
    <p:sldId id="837" r:id="rId208"/>
    <p:sldId id="839" r:id="rId209"/>
    <p:sldId id="933" r:id="rId210"/>
    <p:sldId id="997" r:id="rId211"/>
    <p:sldId id="851" r:id="rId212"/>
    <p:sldId id="857" r:id="rId213"/>
    <p:sldId id="858" r:id="rId214"/>
    <p:sldId id="859" r:id="rId215"/>
    <p:sldId id="935" r:id="rId216"/>
    <p:sldId id="934" r:id="rId217"/>
    <p:sldId id="942" r:id="rId218"/>
    <p:sldId id="864" r:id="rId219"/>
    <p:sldId id="865" r:id="rId220"/>
    <p:sldId id="868" r:id="rId221"/>
    <p:sldId id="869" r:id="rId222"/>
    <p:sldId id="936" r:id="rId223"/>
    <p:sldId id="873" r:id="rId224"/>
    <p:sldId id="874" r:id="rId225"/>
    <p:sldId id="879" r:id="rId226"/>
    <p:sldId id="880" r:id="rId227"/>
    <p:sldId id="881" r:id="rId228"/>
    <p:sldId id="883" r:id="rId229"/>
    <p:sldId id="884" r:id="rId230"/>
    <p:sldId id="904" r:id="rId231"/>
    <p:sldId id="891" r:id="rId232"/>
    <p:sldId id="892" r:id="rId233"/>
    <p:sldId id="995" r:id="rId234"/>
    <p:sldId id="893" r:id="rId235"/>
    <p:sldId id="894" r:id="rId236"/>
    <p:sldId id="895" r:id="rId23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67"/>
    <p:restoredTop sz="93673"/>
  </p:normalViewPr>
  <p:slideViewPr>
    <p:cSldViewPr>
      <p:cViewPr>
        <p:scale>
          <a:sx n="75" d="100"/>
          <a:sy n="75" d="100"/>
        </p:scale>
        <p:origin x="1832" y="8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notesMaster" Target="notesMasters/notesMaster1.xml"/><Relationship Id="rId23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commentAuthors" Target="commentAuthors.xml"/><Relationship Id="rId241" Type="http://schemas.openxmlformats.org/officeDocument/2006/relationships/presProps" Target="presProps.xml"/><Relationship Id="rId242" Type="http://schemas.openxmlformats.org/officeDocument/2006/relationships/viewProps" Target="viewProps.xml"/><Relationship Id="rId243" Type="http://schemas.openxmlformats.org/officeDocument/2006/relationships/theme" Target="theme/theme1.xml"/><Relationship Id="rId24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2017.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_rels/chart3.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Research/Equity%20Risk%20premiums/2017%20Update/baayldvsERP.xls" TargetMode="External"/><Relationship Id="rId2"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9.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Global/Payout%20Ratio%20Histogram.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All%20My%20Stuff/Datasets/Datasets17/Global/Div%20Yield%20Histogra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2017</a:t>
            </a:r>
          </a:p>
        </c:rich>
      </c:tx>
      <c:layout/>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2017'!$C$2:$C$43</c:f>
              <c:numCache>
                <c:formatCode>0.00%</c:formatCode>
                <c:ptCount val="42"/>
                <c:pt idx="0">
                  <c:v>-0.0076</c:v>
                </c:pt>
                <c:pt idx="1">
                  <c:v>-0.0035</c:v>
                </c:pt>
                <c:pt idx="2">
                  <c:v>-0.0034</c:v>
                </c:pt>
                <c:pt idx="3">
                  <c:v>-0.0025</c:v>
                </c:pt>
                <c:pt idx="4">
                  <c:v>-0.002</c:v>
                </c:pt>
                <c:pt idx="5">
                  <c:v>0.0018</c:v>
                </c:pt>
                <c:pt idx="6">
                  <c:v>0.0036</c:v>
                </c:pt>
                <c:pt idx="7">
                  <c:v>0.0051</c:v>
                </c:pt>
                <c:pt idx="8">
                  <c:v>0.0052</c:v>
                </c:pt>
                <c:pt idx="9">
                  <c:v>0.0055</c:v>
                </c:pt>
                <c:pt idx="10">
                  <c:v>0.0072</c:v>
                </c:pt>
                <c:pt idx="11">
                  <c:v>0.0078</c:v>
                </c:pt>
                <c:pt idx="12">
                  <c:v>0.0086</c:v>
                </c:pt>
                <c:pt idx="13">
                  <c:v>0.009</c:v>
                </c:pt>
                <c:pt idx="14">
                  <c:v>0.0093</c:v>
                </c:pt>
                <c:pt idx="15">
                  <c:v>0.0126</c:v>
                </c:pt>
                <c:pt idx="16">
                  <c:v>0.0144</c:v>
                </c:pt>
                <c:pt idx="17">
                  <c:v>0.0152</c:v>
                </c:pt>
                <c:pt idx="18">
                  <c:v>0.0166</c:v>
                </c:pt>
                <c:pt idx="19">
                  <c:v>0.0172</c:v>
                </c:pt>
                <c:pt idx="20">
                  <c:v>0.0231</c:v>
                </c:pt>
                <c:pt idx="21">
                  <c:v>0.0243</c:v>
                </c:pt>
                <c:pt idx="22">
                  <c:v>0.0244</c:v>
                </c:pt>
                <c:pt idx="23">
                  <c:v>0.0248</c:v>
                </c:pt>
                <c:pt idx="24">
                  <c:v>0.0265</c:v>
                </c:pt>
                <c:pt idx="25">
                  <c:v>0.0277</c:v>
                </c:pt>
                <c:pt idx="26">
                  <c:v>0.0285</c:v>
                </c:pt>
                <c:pt idx="27">
                  <c:v>0.0333</c:v>
                </c:pt>
                <c:pt idx="28">
                  <c:v>0.0357</c:v>
                </c:pt>
                <c:pt idx="29">
                  <c:v>0.0362</c:v>
                </c:pt>
                <c:pt idx="30">
                  <c:v>0.0387</c:v>
                </c:pt>
                <c:pt idx="31">
                  <c:v>0.0492</c:v>
                </c:pt>
                <c:pt idx="32">
                  <c:v>0.0506</c:v>
                </c:pt>
                <c:pt idx="33">
                  <c:v>0.054</c:v>
                </c:pt>
                <c:pt idx="34">
                  <c:v>0.0549</c:v>
                </c:pt>
                <c:pt idx="35">
                  <c:v>0.0608</c:v>
                </c:pt>
                <c:pt idx="36">
                  <c:v>0.0673</c:v>
                </c:pt>
                <c:pt idx="37">
                  <c:v>0.0788</c:v>
                </c:pt>
                <c:pt idx="38">
                  <c:v>0.0795</c:v>
                </c:pt>
                <c:pt idx="39">
                  <c:v>0.082</c:v>
                </c:pt>
                <c:pt idx="40">
                  <c:v>0.0889</c:v>
                </c:pt>
                <c:pt idx="41">
                  <c:v>0.1053</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2017'!$D$2:$D$43</c:f>
              <c:numCache>
                <c:formatCode>0.00%</c:formatCode>
                <c:ptCount val="42"/>
                <c:pt idx="0">
                  <c:v>0.0081</c:v>
                </c:pt>
                <c:pt idx="1">
                  <c:v>0.0081</c:v>
                </c:pt>
                <c:pt idx="2">
                  <c:v>0.0347</c:v>
                </c:pt>
                <c:pt idx="3">
                  <c:v>0.022</c:v>
                </c:pt>
                <c:pt idx="4">
                  <c:v>0.0</c:v>
                </c:pt>
                <c:pt idx="5">
                  <c:v>0.0</c:v>
                </c:pt>
                <c:pt idx="6">
                  <c:v>0.0</c:v>
                </c:pt>
                <c:pt idx="7">
                  <c:v>0.007</c:v>
                </c:pt>
                <c:pt idx="8">
                  <c:v>0.0751</c:v>
                </c:pt>
                <c:pt idx="9">
                  <c:v>0.0</c:v>
                </c:pt>
                <c:pt idx="10">
                  <c:v>0.0254</c:v>
                </c:pt>
                <c:pt idx="11">
                  <c:v>0.0046</c:v>
                </c:pt>
                <c:pt idx="12">
                  <c:v>0.0184</c:v>
                </c:pt>
                <c:pt idx="13">
                  <c:v>0.052</c:v>
                </c:pt>
                <c:pt idx="14">
                  <c:v>0.0254</c:v>
                </c:pt>
                <c:pt idx="15">
                  <c:v>0.0081</c:v>
                </c:pt>
                <c:pt idx="16">
                  <c:v>0.0046</c:v>
                </c:pt>
                <c:pt idx="17">
                  <c:v>0.0057</c:v>
                </c:pt>
                <c:pt idx="18">
                  <c:v>0.0</c:v>
                </c:pt>
                <c:pt idx="19">
                  <c:v>0.0</c:v>
                </c:pt>
                <c:pt idx="20">
                  <c:v>0.007</c:v>
                </c:pt>
                <c:pt idx="21">
                  <c:v>0.022</c:v>
                </c:pt>
                <c:pt idx="22">
                  <c:v>0.0</c:v>
                </c:pt>
                <c:pt idx="23">
                  <c:v>0.0</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0.1155</c:v>
                </c:pt>
                <c:pt idx="38">
                  <c:v>0.0347</c:v>
                </c:pt>
                <c:pt idx="39">
                  <c:v>0.0289</c:v>
                </c:pt>
                <c:pt idx="40">
                  <c:v>0.052</c:v>
                </c:pt>
                <c:pt idx="41">
                  <c:v>0.052</c:v>
                </c:pt>
              </c:numCache>
            </c:numRef>
          </c:val>
        </c:ser>
        <c:dLbls>
          <c:showLegendKey val="0"/>
          <c:showVal val="0"/>
          <c:showCatName val="0"/>
          <c:showSerName val="0"/>
          <c:showPercent val="0"/>
          <c:showBubbleSize val="0"/>
        </c:dLbls>
        <c:gapWidth val="219"/>
        <c:overlap val="100"/>
        <c:axId val="-1878828976"/>
        <c:axId val="-1878910704"/>
      </c:barChart>
      <c:catAx>
        <c:axId val="-187882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8910704"/>
        <c:crosses val="autoZero"/>
        <c:auto val="1"/>
        <c:lblAlgn val="ctr"/>
        <c:lblOffset val="100"/>
        <c:noMultiLvlLbl val="0"/>
      </c:catAx>
      <c:valAx>
        <c:axId val="-18789107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8828976"/>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600" i="1"/>
              <a:t>Implied Premium for US Equity Market: 1960-2016</a:t>
            </a:r>
          </a:p>
        </c:rich>
      </c:tx>
      <c:layout>
        <c:manualLayout>
          <c:xMode val="edge"/>
          <c:yMode val="edge"/>
          <c:x val="0.29132536869867"/>
          <c:y val="0.0588656518460776"/>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1916984816"/>
        <c:axId val="-1878975232"/>
      </c:lineChart>
      <c:catAx>
        <c:axId val="-1916984816"/>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878975232"/>
        <c:crosses val="autoZero"/>
        <c:auto val="0"/>
        <c:lblAlgn val="ctr"/>
        <c:lblOffset val="100"/>
        <c:tickLblSkip val="1"/>
        <c:tickMarkSkip val="1"/>
        <c:noMultiLvlLbl val="0"/>
      </c:catAx>
      <c:valAx>
        <c:axId val="-1878975232"/>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916984816"/>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1878034560"/>
        <c:axId val="-1917519408"/>
      </c:barChart>
      <c:catAx>
        <c:axId val="-187803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7519408"/>
        <c:crosses val="autoZero"/>
        <c:auto val="1"/>
        <c:lblAlgn val="ctr"/>
        <c:lblOffset val="100"/>
        <c:noMultiLvlLbl val="0"/>
      </c:catAx>
      <c:valAx>
        <c:axId val="-1917519408"/>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803456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547205232"/>
        <c:axId val="-1916356400"/>
      </c:lineChart>
      <c:catAx>
        <c:axId val="-154720523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916356400"/>
        <c:crosses val="autoZero"/>
        <c:auto val="1"/>
        <c:lblAlgn val="ctr"/>
        <c:lblOffset val="100"/>
        <c:tickLblSkip val="1"/>
        <c:tickMarkSkip val="1"/>
        <c:noMultiLvlLbl val="0"/>
      </c:catAx>
      <c:valAx>
        <c:axId val="-1916356400"/>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54720523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numCache>
            </c:numRef>
          </c:cat>
          <c:val>
            <c:numRef>
              <c:f>baayields!$F$2:$F$58</c:f>
              <c:numCache>
                <c:formatCode>0.00</c:formatCode>
                <c:ptCount val="57"/>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2.119658119658115</c:v>
                </c:pt>
                <c:pt idx="54">
                  <c:v>2.293650793650794</c:v>
                </c:pt>
                <c:pt idx="55">
                  <c:v>1.894736842105263</c:v>
                </c:pt>
                <c:pt idx="56">
                  <c:v>1.909395973154362</c:v>
                </c:pt>
              </c:numCache>
            </c:numRef>
          </c:val>
        </c:ser>
        <c:dLbls>
          <c:showLegendKey val="0"/>
          <c:showVal val="0"/>
          <c:showCatName val="0"/>
          <c:showSerName val="0"/>
          <c:showPercent val="0"/>
          <c:showBubbleSize val="0"/>
        </c:dLbls>
        <c:gapWidth val="150"/>
        <c:overlap val="100"/>
        <c:axId val="-1549884336"/>
        <c:axId val="-1549887152"/>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baayields!$D$2:$D$58</c:f>
              <c:numCache>
                <c:formatCode>0.00%</c:formatCode>
                <c:ptCount val="57"/>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pt idx="55">
                  <c:v>0.0323</c:v>
                </c:pt>
                <c:pt idx="56">
                  <c:v>0.0298</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baayields!$E$2:$E$57</c:f>
              <c:numCache>
                <c:formatCode>0.00%</c:formatCode>
                <c:ptCount val="56"/>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numCache>
            </c:numRef>
          </c:val>
          <c:smooth val="0"/>
        </c:ser>
        <c:dLbls>
          <c:showLegendKey val="0"/>
          <c:showVal val="0"/>
          <c:showCatName val="0"/>
          <c:showSerName val="0"/>
          <c:showPercent val="0"/>
          <c:showBubbleSize val="0"/>
        </c:dLbls>
        <c:marker val="1"/>
        <c:smooth val="0"/>
        <c:axId val="-1549891664"/>
        <c:axId val="-1549883184"/>
      </c:lineChart>
      <c:catAx>
        <c:axId val="-1549891664"/>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549883184"/>
        <c:crosses val="autoZero"/>
        <c:auto val="1"/>
        <c:lblAlgn val="ctr"/>
        <c:lblOffset val="100"/>
        <c:tickLblSkip val="2"/>
        <c:tickMarkSkip val="1"/>
        <c:noMultiLvlLbl val="0"/>
      </c:catAx>
      <c:valAx>
        <c:axId val="-154988318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549891664"/>
        <c:crosses val="autoZero"/>
        <c:crossBetween val="between"/>
      </c:valAx>
      <c:catAx>
        <c:axId val="-1549884336"/>
        <c:scaling>
          <c:orientation val="minMax"/>
        </c:scaling>
        <c:delete val="1"/>
        <c:axPos val="b"/>
        <c:numFmt formatCode="General" sourceLinked="1"/>
        <c:majorTickMark val="out"/>
        <c:minorTickMark val="none"/>
        <c:tickLblPos val="nextTo"/>
        <c:crossAx val="-1549887152"/>
        <c:crosses val="autoZero"/>
        <c:auto val="1"/>
        <c:lblAlgn val="ctr"/>
        <c:lblOffset val="100"/>
        <c:noMultiLvlLbl val="0"/>
      </c:catAx>
      <c:valAx>
        <c:axId val="-1549887152"/>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549884336"/>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1784410688"/>
        <c:axId val="1784412896"/>
        <c:axId val="0"/>
      </c:bar3DChart>
      <c:catAx>
        <c:axId val="1784410688"/>
        <c:scaling>
          <c:orientation val="minMax"/>
        </c:scaling>
        <c:delete val="0"/>
        <c:axPos val="b"/>
        <c:numFmt formatCode="General" sourceLinked="1"/>
        <c:majorTickMark val="out"/>
        <c:minorTickMark val="none"/>
        <c:tickLblPos val="nextTo"/>
        <c:crossAx val="1784412896"/>
        <c:crosses val="autoZero"/>
        <c:auto val="1"/>
        <c:lblAlgn val="ctr"/>
        <c:lblOffset val="100"/>
        <c:noMultiLvlLbl val="0"/>
      </c:catAx>
      <c:valAx>
        <c:axId val="1784412896"/>
        <c:scaling>
          <c:orientation val="minMax"/>
        </c:scaling>
        <c:delete val="0"/>
        <c:axPos val="l"/>
        <c:majorGridlines/>
        <c:numFmt formatCode="0.00%" sourceLinked="1"/>
        <c:majorTickMark val="out"/>
        <c:minorTickMark val="none"/>
        <c:tickLblPos val="nextTo"/>
        <c:crossAx val="1784410688"/>
        <c:crosses val="autoZero"/>
        <c:crossBetween val="between"/>
      </c:valAx>
    </c:plotArea>
    <c:legend>
      <c:legendPos val="r"/>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5.72268599999999</c:v>
                </c:pt>
                <c:pt idx="9">
                  <c:v>6.103578</c:v>
                </c:pt>
                <c:pt idx="10">
                  <c:v>5.51057</c:v>
                </c:pt>
                <c:pt idx="11">
                  <c:v>5.574113999999994</c:v>
                </c:pt>
                <c:pt idx="12">
                  <c:v>6.174014999999986</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6.826034999999988</c:v>
                </c:pt>
                <c:pt idx="22">
                  <c:v>6.933551999999999</c:v>
                </c:pt>
                <c:pt idx="23">
                  <c:v>7.124975999999982</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1779859280"/>
        <c:axId val="1779861568"/>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1784447600"/>
        <c:axId val="1784449808"/>
      </c:lineChart>
      <c:catAx>
        <c:axId val="1779859280"/>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79861568"/>
        <c:crosses val="autoZero"/>
        <c:auto val="1"/>
        <c:lblAlgn val="ctr"/>
        <c:lblOffset val="100"/>
        <c:tickLblSkip val="1"/>
        <c:noMultiLvlLbl val="0"/>
      </c:catAx>
      <c:valAx>
        <c:axId val="1779861568"/>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79859280"/>
        <c:crosses val="autoZero"/>
        <c:crossBetween val="between"/>
      </c:valAx>
      <c:catAx>
        <c:axId val="1784447600"/>
        <c:scaling>
          <c:orientation val="minMax"/>
        </c:scaling>
        <c:delete val="1"/>
        <c:axPos val="b"/>
        <c:numFmt formatCode="General" sourceLinked="1"/>
        <c:majorTickMark val="out"/>
        <c:minorTickMark val="none"/>
        <c:tickLblPos val="nextTo"/>
        <c:crossAx val="1784449808"/>
        <c:crosses val="autoZero"/>
        <c:auto val="1"/>
        <c:lblAlgn val="ctr"/>
        <c:lblOffset val="100"/>
        <c:noMultiLvlLbl val="0"/>
      </c:catAx>
      <c:valAx>
        <c:axId val="1784449808"/>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84447600"/>
        <c:crosses val="max"/>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32.88450149919321</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437.9833351081077</c:v>
                </c:pt>
                <c:pt idx="18">
                  <c:v>497.6633016255046</c:v>
                </c:pt>
                <c:pt idx="19">
                  <c:v>695.197987017174</c:v>
                </c:pt>
                <c:pt idx="20">
                  <c:v>404.0670239922786</c:v>
                </c:pt>
                <c:pt idx="21">
                  <c:v>159.889331735875</c:v>
                </c:pt>
                <c:pt idx="22">
                  <c:v>340.0492385171776</c:v>
                </c:pt>
                <c:pt idx="23">
                  <c:v>460.9487396809789</c:v>
                </c:pt>
                <c:pt idx="24">
                  <c:v>442.5397480580903</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255.7094727213542</c:v>
                </c:pt>
                <c:pt idx="21">
                  <c:v>197.467033943345</c:v>
                </c:pt>
                <c:pt idx="22">
                  <c:v>203.5788948027658</c:v>
                </c:pt>
                <c:pt idx="23">
                  <c:v>237.5536507566049</c:v>
                </c:pt>
                <c:pt idx="24">
                  <c:v>264.877264010486</c:v>
                </c:pt>
                <c:pt idx="25">
                  <c:v>307.5225035161739</c:v>
                </c:pt>
                <c:pt idx="26">
                  <c:v>348.4961322081565</c:v>
                </c:pt>
                <c:pt idx="27" formatCode="General">
                  <c:v>382.2</c:v>
                </c:pt>
                <c:pt idx="28">
                  <c:v>369.18</c:v>
                </c:pt>
              </c:numCache>
            </c:numRef>
          </c:val>
        </c:ser>
        <c:dLbls>
          <c:showLegendKey val="0"/>
          <c:showVal val="0"/>
          <c:showCatName val="0"/>
          <c:showSerName val="0"/>
          <c:showPercent val="0"/>
          <c:showBubbleSize val="0"/>
        </c:dLbls>
        <c:gapWidth val="75"/>
        <c:overlap val="-25"/>
        <c:axId val="1784517616"/>
        <c:axId val="1784520336"/>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1784523408"/>
        <c:axId val="1784525200"/>
      </c:lineChart>
      <c:catAx>
        <c:axId val="178451761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784520336"/>
        <c:crosses val="autoZero"/>
        <c:auto val="1"/>
        <c:lblAlgn val="ctr"/>
        <c:lblOffset val="100"/>
        <c:tickLblSkip val="1"/>
        <c:tickMarkSkip val="1"/>
        <c:noMultiLvlLbl val="0"/>
      </c:catAx>
      <c:valAx>
        <c:axId val="1784520336"/>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784517616"/>
        <c:crosses val="autoZero"/>
        <c:crossBetween val="between"/>
      </c:valAx>
      <c:catAx>
        <c:axId val="1784523408"/>
        <c:scaling>
          <c:orientation val="minMax"/>
        </c:scaling>
        <c:delete val="1"/>
        <c:axPos val="b"/>
        <c:numFmt formatCode="General" sourceLinked="1"/>
        <c:majorTickMark val="out"/>
        <c:minorTickMark val="none"/>
        <c:tickLblPos val="nextTo"/>
        <c:crossAx val="1784525200"/>
        <c:crosses val="autoZero"/>
        <c:auto val="1"/>
        <c:lblAlgn val="ctr"/>
        <c:lblOffset val="100"/>
        <c:noMultiLvlLbl val="0"/>
      </c:catAx>
      <c:valAx>
        <c:axId val="1784525200"/>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784523408"/>
        <c:crosses val="max"/>
        <c:crossBetween val="between"/>
      </c:valAx>
      <c:spPr>
        <a:noFill/>
        <a:ln w="25400">
          <a:noFill/>
        </a:ln>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1784541632"/>
        <c:axId val="1784543840"/>
      </c:barChart>
      <c:catAx>
        <c:axId val="178454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4543840"/>
        <c:crosses val="autoZero"/>
        <c:auto val="1"/>
        <c:lblAlgn val="ctr"/>
        <c:lblOffset val="100"/>
        <c:noMultiLvlLbl val="0"/>
      </c:catAx>
      <c:valAx>
        <c:axId val="17845438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454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Yeilds at the start of 2017: US &amp; Global</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1778528368"/>
        <c:axId val="1778530144"/>
      </c:barChart>
      <c:catAx>
        <c:axId val="177852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8530144"/>
        <c:crosses val="autoZero"/>
        <c:auto val="1"/>
        <c:lblAlgn val="ctr"/>
        <c:lblOffset val="100"/>
        <c:noMultiLvlLbl val="0"/>
      </c:catAx>
      <c:valAx>
        <c:axId val="17785301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852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1.emf"/><Relationship Id="rId2" Type="http://schemas.openxmlformats.org/officeDocument/2006/relationships/image" Target="../media/image10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04.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The financial perspective: </a:t>
            </a:r>
          </a:p>
          <a:p>
            <a:pPr marL="228600" indent="-228600">
              <a:buFontTx/>
              <a:buAutoNum type="arabicParenBoth"/>
              <a:defRPr/>
            </a:pPr>
            <a:r>
              <a:rPr lang="en-US" dirty="0" smtClean="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smtClean="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smtClean="0">
                <a:latin typeface="Times" charset="0"/>
                <a:ea typeface="ＭＳ Ｐゴシック" charset="0"/>
                <a:cs typeface="ＭＳ Ｐゴシック" charset="0"/>
              </a:rPr>
              <a:t>There are two ways you can fund a business. You can borrow the money (debt) or use your own money (equity).</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2969241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7519522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3321310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tax rate used is the marginal tax rate…. Interest saves you taxes on your marginal income, not the first or average dollar of income….</a:t>
            </a:r>
          </a:p>
          <a:p>
            <a:r>
              <a:rPr lang="en-US" altLang="en-US" dirty="0">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dirty="0">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t>
            </a:r>
            <a:r>
              <a:rPr lang="en-US" altLang="en-US" dirty="0" err="1">
                <a:latin typeface="Times" charset="0"/>
                <a:ea typeface="ＭＳ Ｐゴシック" charset="-128"/>
              </a:rPr>
              <a:t>Aracruz</a:t>
            </a:r>
            <a:r>
              <a:rPr lang="en-US" altLang="en-US" dirty="0">
                <a:latin typeface="Times" charset="0"/>
                <a:ea typeface="ＭＳ Ｐゴシック" charset="-128"/>
              </a:rPr>
              <a:t>  because we used the actual rating, which already reflects Brazil country risk)</a:t>
            </a:r>
          </a:p>
          <a:p>
            <a:r>
              <a:rPr lang="en-US" altLang="en-US" dirty="0">
                <a:latin typeface="Times" charset="0"/>
                <a:ea typeface="ＭＳ Ｐゴシック" charset="-128"/>
              </a:rPr>
              <a:t>For Disney, Deutsche Bank and Vale, we chose to use the actual ratings rather than the synthetic rating, because it does contain more information. </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dirty="0">
                <a:latin typeface="Times" charset="0"/>
                <a:ea typeface="ＭＳ Ｐゴシック" charset="-128"/>
              </a:rPr>
              <a:t>’</a:t>
            </a:r>
            <a:r>
              <a:rPr lang="en-US" altLang="ja-JP" dirty="0">
                <a:latin typeface="Times" charset="0"/>
                <a:ea typeface="ＭＳ Ｐゴシック" charset="-128"/>
              </a:rPr>
              <a:t>s pre-tax cost of debt. If the divisions issued debt independently, we would have considered using division-specific costs of debt.</a:t>
            </a:r>
          </a:p>
          <a:p>
            <a:r>
              <a:rPr lang="en-US" altLang="en-US" dirty="0">
                <a:latin typeface="Times" charset="0"/>
                <a:ea typeface="ＭＳ Ｐゴシック" charset="-128"/>
              </a:rPr>
              <a:t>For Vale, we used the same debt ratio and cost of debt for both divisions.</a:t>
            </a:r>
          </a:p>
          <a:p>
            <a:r>
              <a:rPr lang="en-US" altLang="en-US" dirty="0">
                <a:latin typeface="Times" charset="0"/>
                <a:ea typeface="ＭＳ Ｐゴシック" charset="-128"/>
              </a:rPr>
              <a:t>The cost of capital for Vale will be higher in $R, because we expect inflation to be 9% in $R and only 2% in US dollars. </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This is a net present value profile, where NPV is plotted against discount rates. The IRR is that discount rate at which NPV is zero. </a:t>
            </a:r>
          </a:p>
          <a:p>
            <a:r>
              <a:rPr lang="en-US" altLang="en-US" dirty="0">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dirty="0">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220571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 key to understanding</a:t>
            </a:r>
            <a:r>
              <a:rPr lang="en-US" altLang="en-US" baseline="0" dirty="0" smtClean="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31971510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570426040"/>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Baidu pays no dividends (Are you surprised?) Shows the life cycle effect.</a:t>
            </a:r>
          </a:p>
          <a:p>
            <a:r>
              <a:rPr lang="en-US" altLang="en-US" dirty="0">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03285044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All four companies paid dividends over the five-year period, but there are interesting differences between the companies. </a:t>
            </a:r>
          </a:p>
          <a:p>
            <a:r>
              <a:rPr lang="en-US" altLang="en-US" dirty="0">
                <a:latin typeface="Times" charset="0"/>
                <a:ea typeface="ＭＳ Ｐゴシック" charset="-128"/>
              </a:rPr>
              <a:t>Disney uses buybacks more than the other firms to return cash to investors, though Vale seems to have caught on as </a:t>
            </a:r>
            <a:r>
              <a:rPr lang="en-US" altLang="en-US" dirty="0" err="1">
                <a:latin typeface="Times" charset="0"/>
                <a:ea typeface="ＭＳ Ｐゴシック" charset="-128"/>
              </a:rPr>
              <a:t>wel</a:t>
            </a:r>
            <a:r>
              <a:rPr lang="en-US" altLang="en-US" dirty="0">
                <a:latin typeface="Times" charset="0"/>
                <a:ea typeface="ＭＳ Ｐゴシック" charset="-128"/>
              </a:rPr>
              <a:t>.</a:t>
            </a:r>
          </a:p>
          <a:p>
            <a:r>
              <a:rPr lang="en-US" altLang="en-US" dirty="0">
                <a:latin typeface="Times" charset="0"/>
                <a:ea typeface="ＭＳ Ｐゴシック" charset="-128"/>
              </a:rPr>
              <a:t>Tata Motors seems intent on increasing dividends every year, even if by a fraction. It takes a really bad year for them to cut dividends (2009)</a:t>
            </a:r>
          </a:p>
          <a:p>
            <a:r>
              <a:rPr lang="en-US" altLang="en-US" dirty="0">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a:t>
            </a:r>
            <a:r>
              <a:rPr lang="en-US" altLang="en-US" baseline="0" dirty="0" smtClean="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smtClean="0">
                <a:latin typeface="Times" charset="0"/>
                <a:ea typeface="ＭＳ Ｐゴシック" charset="-128"/>
              </a:rPr>
              <a:t>overpayers</a:t>
            </a:r>
            <a:r>
              <a:rPr lang="en-US" altLang="en-US" baseline="0" dirty="0" smtClean="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06270025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216</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bit.ly/2a2S9OH"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1,3,PowerPoint Presentation" TargetMode="External"/><Relationship Id="rId4" Type="http://schemas.openxmlformats.org/officeDocument/2006/relationships/image" Target="../media/image12.emf"/><Relationship Id="rId5" Type="http://schemas.openxmlformats.org/officeDocument/2006/relationships/hyperlink" Target="file:///localhost/All%20My%20Stuff/TEACHING/TriumMBA/2012%20class/projworkbook.pptx#-1,3,PowerPoint Presentation"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package" Target="../embeddings/Microsoft_Word_Document1.docx"/><Relationship Id="rId5" Type="http://schemas.openxmlformats.org/officeDocument/2006/relationships/image" Target="../media/image20.png"/><Relationship Id="rId6" Type="http://schemas.openxmlformats.org/officeDocument/2006/relationships/package" Target="../embeddings/Microsoft_Word_Document2.docx"/><Relationship Id="rId7" Type="http://schemas.openxmlformats.org/officeDocument/2006/relationships/image" Target="../media/image2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1,13,The marginal investor in your firm is&#8230;." TargetMode="External"/><Relationship Id="rId4" Type="http://schemas.openxmlformats.org/officeDocument/2006/relationships/hyperlink" Target="file:///localhost/All%20My%20Stuff/TEACHING/TriumMBA/2014%20class/projworkbook2014.pptx#-1,13,The marginal investor in your firm is&#8230;." TargetMode="External"/><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file:///localhost/All%20My%20Stuff/TEACHING/TriumMBA/2012%20class/projworkbook.pptx#-1,14,PowerPoint Presentation"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chart" Target="../charts/char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2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11" Type="http://schemas.openxmlformats.org/officeDocument/2006/relationships/image" Target="../media/image32.png"/><Relationship Id="rId12" Type="http://schemas.openxmlformats.org/officeDocument/2006/relationships/image" Target="../media/image33.png"/><Relationship Id="rId13"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24.jpe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image" Target="../media/image3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NULL"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file:///localhost/All%20My%20Stuff/TEACHING/TriumMBA/2012%20class/projworkbook.pptx#-1,23,PowerPoint Presentation"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7.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0.xml"/><Relationship Id="rId4" Type="http://schemas.openxmlformats.org/officeDocument/2006/relationships/package" Target="../embeddings/Microsoft_Word_Document3.docx"/><Relationship Id="rId5" Type="http://schemas.openxmlformats.org/officeDocument/2006/relationships/image" Target="../media/image3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39.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4.xml"/><Relationship Id="rId4" Type="http://schemas.openxmlformats.org/officeDocument/2006/relationships/oleObject" Target="../embeddings/oleObject1.bin"/><Relationship Id="rId5" Type="http://schemas.openxmlformats.org/officeDocument/2006/relationships/image" Target="../media/image4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2.emf"/></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package" Target="../embeddings/Microsoft_Word_Document4.docx"/><Relationship Id="rId5" Type="http://schemas.openxmlformats.org/officeDocument/2006/relationships/image" Target="../media/image43.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8.xml"/><Relationship Id="rId4" Type="http://schemas.openxmlformats.org/officeDocument/2006/relationships/package" Target="../embeddings/Microsoft_Word_Document5.docx"/><Relationship Id="rId5" Type="http://schemas.openxmlformats.org/officeDocument/2006/relationships/image" Target="../media/image44.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2.xml"/><Relationship Id="rId4" Type="http://schemas.openxmlformats.org/officeDocument/2006/relationships/oleObject" Target="../embeddings/oleObject2.bin"/><Relationship Id="rId5" Type="http://schemas.openxmlformats.org/officeDocument/2006/relationships/image" Target="../media/image46.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hyperlink" Target="file:///localhost/All%20My%20Stuff/TEACHING/TriumMBA/2012%20class/projworkbook.pptx#-1,27,What sector is your firm in?"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package" Target="../embeddings/Microsoft_Word_Document6.docx"/><Relationship Id="rId5" Type="http://schemas.openxmlformats.org/officeDocument/2006/relationships/image" Target="../media/image47.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chart" Target="../charts/char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hyperlink" Target="file:///localhost/All%20My%20Stuff/TEACHING/TriumMBA/2012%20class/projworkbook.pptx#-1,30,PowerPoint Presentation"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oleObject" Target="../embeddings/oleObject3.bin"/><Relationship Id="rId5" Type="http://schemas.openxmlformats.org/officeDocument/2006/relationships/image" Target="../media/image48.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84.xml"/><Relationship Id="rId4" Type="http://schemas.openxmlformats.org/officeDocument/2006/relationships/package" Target="../embeddings/Microsoft_Word_Document7.docx"/><Relationship Id="rId5" Type="http://schemas.openxmlformats.org/officeDocument/2006/relationships/image" Target="../media/image49.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hyperlink" Target="file:///localhost/All%20My%20Stuff/TEACHING/TriumMBA/2012%20class/projworkbook.pptx#-1,33,PowerPoint Presentation"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87.xml"/><Relationship Id="rId4" Type="http://schemas.openxmlformats.org/officeDocument/2006/relationships/package" Target="../embeddings/Microsoft_Word_Document8.docx"/><Relationship Id="rId5" Type="http://schemas.openxmlformats.org/officeDocument/2006/relationships/image" Target="../media/image50.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17.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5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97.xml"/><Relationship Id="rId4" Type="http://schemas.openxmlformats.org/officeDocument/2006/relationships/package" Target="../embeddings/Microsoft_Word_Document9.docx"/><Relationship Id="rId5" Type="http://schemas.openxmlformats.org/officeDocument/2006/relationships/image" Target="../media/image52.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98.xml"/><Relationship Id="rId4" Type="http://schemas.openxmlformats.org/officeDocument/2006/relationships/package" Target="../embeddings/Microsoft_Word_Document10.docx"/><Relationship Id="rId5" Type="http://schemas.openxmlformats.org/officeDocument/2006/relationships/image" Target="../media/image53.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01.xml"/><Relationship Id="rId4" Type="http://schemas.openxmlformats.org/officeDocument/2006/relationships/image" Target="../media/image55.emf"/><Relationship Id="rId5" Type="http://schemas.openxmlformats.org/officeDocument/2006/relationships/package" Target="../embeddings/Microsoft_Word_Document11.docx"/><Relationship Id="rId6" Type="http://schemas.openxmlformats.org/officeDocument/2006/relationships/image" Target="../media/image54.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hyperlink" Target="file:///localhost/All%20My%20Stuff/TEACHING/TriumMBA/2012%20class/projworkbook.pptx#-1,36,PowerPoint Presentation"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5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57.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chart" Target="../charts/char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image" Target="../media/image58.png"/></Relationships>
</file>

<file path=ppt/slides/_rels/slide128.xml.rels><?xml version="1.0" encoding="UTF-8" standalone="yes"?>
<Relationships xmlns="http://schemas.openxmlformats.org/package/2006/relationships"><Relationship Id="rId3" Type="http://schemas.openxmlformats.org/officeDocument/2006/relationships/image" Target="../media/image59.emf"/><Relationship Id="rId4" Type="http://schemas.openxmlformats.org/officeDocument/2006/relationships/image" Target="../media/image60.emf"/><Relationship Id="rId5" Type="http://schemas.openxmlformats.org/officeDocument/2006/relationships/image" Target="../media/image61.emf"/><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62.emf"/></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8.xml"/><Relationship Id="rId3" Type="http://schemas.openxmlformats.org/officeDocument/2006/relationships/image" Target="../media/image63.emf"/></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64.emf"/></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65.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66.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67.tiff"/></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31.xml"/><Relationship Id="rId4" Type="http://schemas.openxmlformats.org/officeDocument/2006/relationships/image" Target="../media/image69.png"/><Relationship Id="rId5" Type="http://schemas.openxmlformats.org/officeDocument/2006/relationships/oleObject" Target="../embeddings/oleObject4.bin"/><Relationship Id="rId6" Type="http://schemas.openxmlformats.org/officeDocument/2006/relationships/image" Target="../media/image68.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132.xml"/><Relationship Id="rId4" Type="http://schemas.openxmlformats.org/officeDocument/2006/relationships/package" Target="../embeddings/Microsoft_Word_Document12.docx"/><Relationship Id="rId5" Type="http://schemas.openxmlformats.org/officeDocument/2006/relationships/image" Target="../media/image70.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134.xml"/><Relationship Id="rId4" Type="http://schemas.openxmlformats.org/officeDocument/2006/relationships/package" Target="../embeddings/Microsoft_Word_Document13.docx"/><Relationship Id="rId5" Type="http://schemas.openxmlformats.org/officeDocument/2006/relationships/image" Target="../media/image71.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35.xml"/><Relationship Id="rId4" Type="http://schemas.openxmlformats.org/officeDocument/2006/relationships/package" Target="../embeddings/Microsoft_Word_Document14.docx"/><Relationship Id="rId5" Type="http://schemas.openxmlformats.org/officeDocument/2006/relationships/image" Target="../media/image72.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package" Target="../embeddings/Microsoft_Word_Document15.docx"/><Relationship Id="rId5" Type="http://schemas.openxmlformats.org/officeDocument/2006/relationships/image" Target="../media/image73.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138.xml"/><Relationship Id="rId4" Type="http://schemas.openxmlformats.org/officeDocument/2006/relationships/oleObject" Target="../embeddings/oleObject5.bin"/><Relationship Id="rId5" Type="http://schemas.openxmlformats.org/officeDocument/2006/relationships/image" Target="../media/image74.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140.xml"/><Relationship Id="rId4" Type="http://schemas.openxmlformats.org/officeDocument/2006/relationships/package" Target="../embeddings/Microsoft_Word_Document16.docx"/><Relationship Id="rId5" Type="http://schemas.openxmlformats.org/officeDocument/2006/relationships/image" Target="../media/image75.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package" Target="../embeddings/Microsoft_Word_Document17.docx"/><Relationship Id="rId5" Type="http://schemas.openxmlformats.org/officeDocument/2006/relationships/image" Target="../media/image76.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45.xml"/><Relationship Id="rId4" Type="http://schemas.openxmlformats.org/officeDocument/2006/relationships/package" Target="../embeddings/Microsoft_Word_Document18.docx"/><Relationship Id="rId5" Type="http://schemas.openxmlformats.org/officeDocument/2006/relationships/image" Target="../media/image77.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46.xml"/><Relationship Id="rId4" Type="http://schemas.openxmlformats.org/officeDocument/2006/relationships/package" Target="../embeddings/Microsoft_Word_Document19.docx"/><Relationship Id="rId5" Type="http://schemas.openxmlformats.org/officeDocument/2006/relationships/image" Target="../media/image78.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 Id="rId3" Type="http://schemas.openxmlformats.org/officeDocument/2006/relationships/chart" Target="../charts/chart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hyperlink" Target="NULL" TargetMode="Externa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51.xml"/><Relationship Id="rId4" Type="http://schemas.openxmlformats.org/officeDocument/2006/relationships/package" Target="../embeddings/Microsoft_Word_Document20.docx"/><Relationship Id="rId5" Type="http://schemas.openxmlformats.org/officeDocument/2006/relationships/image" Target="../media/image79.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71.xml.rels><?xml version="1.0" encoding="UTF-8" standalone="yes"?>
<Relationships xmlns="http://schemas.openxmlformats.org/package/2006/relationships"><Relationship Id="rId3" Type="http://schemas.openxmlformats.org/officeDocument/2006/relationships/image" Target="../media/image80.emf"/><Relationship Id="rId4" Type="http://schemas.openxmlformats.org/officeDocument/2006/relationships/image" Target="../media/image81.emf"/><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 Id="rId3" Type="http://schemas.openxmlformats.org/officeDocument/2006/relationships/image" Target="../media/image82.emf"/></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83.emf"/></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84.emf"/></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 Id="rId3" Type="http://schemas.openxmlformats.org/officeDocument/2006/relationships/image" Target="../media/image85.emf"/></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package" Target="../embeddings/Microsoft_Word_Document21.docx"/><Relationship Id="rId5" Type="http://schemas.openxmlformats.org/officeDocument/2006/relationships/image" Target="../media/image86.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 Id="rId3" Type="http://schemas.openxmlformats.org/officeDocument/2006/relationships/image" Target="../media/image87.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chart" Target="../charts/chart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chart" Target="../charts/char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2.xml"/><Relationship Id="rId3" Type="http://schemas.openxmlformats.org/officeDocument/2006/relationships/image" Target="../media/image88.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 Id="rId3" Type="http://schemas.openxmlformats.org/officeDocument/2006/relationships/chart" Target="../charts/chart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 Id="rId3" Type="http://schemas.openxmlformats.org/officeDocument/2006/relationships/hyperlink" Target="file:///localhost/All%20My%20Stuff/TEACHING/TriumMBA/2012%20class/projworkbook.pptx#-1,41,Dividend yield and payout" TargetMode="Externa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png"/><Relationship Id="rId3" Type="http://schemas.openxmlformats.org/officeDocument/2006/relationships/chart" Target="../charts/chart9.xml"/></Relationships>
</file>

<file path=ppt/slides/_rels/slide191.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image" Target="../media/image90.emf"/><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76.xml"/><Relationship Id="rId4" Type="http://schemas.openxmlformats.org/officeDocument/2006/relationships/oleObject" Target="file:////All%20My%20Stuff/AppldCF3ed/New%20Chapters/Chap10.doc!OLE_LINK7" TargetMode="External"/><Relationship Id="rId5" Type="http://schemas.openxmlformats.org/officeDocument/2006/relationships/image" Target="../media/image91.png"/><Relationship Id="rId1" Type="http://schemas.openxmlformats.org/officeDocument/2006/relationships/vmlDrawing" Target="../drawings/vmlDrawing26.vml"/><Relationship Id="rId2"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201.xml.rels><?xml version="1.0" encoding="UTF-8" standalone="yes"?>
<Relationships xmlns="http://schemas.openxmlformats.org/package/2006/relationships"><Relationship Id="rId3" Type="http://schemas.openxmlformats.org/officeDocument/2006/relationships/package" Target="../embeddings/Microsoft_Excel_Worksheet22.xlsx"/><Relationship Id="rId4" Type="http://schemas.openxmlformats.org/officeDocument/2006/relationships/image" Target="../media/image92.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 Id="rId3" Type="http://schemas.openxmlformats.org/officeDocument/2006/relationships/hyperlink" Target="file:///localhost/All%20My%20Stuff/TEACHING/TriumMBA/2012%20class/projworkbook.pptx#-1,44,PowerPoint Presentation" TargetMode="Externa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 Id="rId3" Type="http://schemas.openxmlformats.org/officeDocument/2006/relationships/image" Target="../media/image93.emf"/></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image" Target="../media/image94.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 Id="rId3" Type="http://schemas.openxmlformats.org/officeDocument/2006/relationships/image" Target="../media/image95.png"/></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198.xml"/><Relationship Id="rId4" Type="http://schemas.openxmlformats.org/officeDocument/2006/relationships/oleObject" Target="../embeddings/Microsoft_Word_97_-_2004_Document1.doc"/><Relationship Id="rId5" Type="http://schemas.openxmlformats.org/officeDocument/2006/relationships/image" Target="../media/image96.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emf"/></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 Id="rId3" Type="http://schemas.openxmlformats.org/officeDocument/2006/relationships/image" Target="../media/image98.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 Id="rId3" Type="http://schemas.openxmlformats.org/officeDocument/2006/relationships/image" Target="../media/image99.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22.xml.rels><?xml version="1.0" encoding="UTF-8" standalone="yes"?>
<Relationships xmlns="http://schemas.openxmlformats.org/package/2006/relationships"><Relationship Id="rId3" Type="http://schemas.openxmlformats.org/officeDocument/2006/relationships/notesSlide" Target="../notesSlides/notesSlide203.xml"/><Relationship Id="rId4" Type="http://schemas.openxmlformats.org/officeDocument/2006/relationships/package" Target="../embeddings/Microsoft_Word_Document23.docx"/><Relationship Id="rId5" Type="http://schemas.openxmlformats.org/officeDocument/2006/relationships/image" Target="../media/image70.png"/><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 Id="rId3" Type="http://schemas.openxmlformats.org/officeDocument/2006/relationships/image" Target="../media/image100.emf"/></Relationships>
</file>

<file path=ppt/slides/_rels/slide225.xml.rels><?xml version="1.0" encoding="UTF-8" standalone="yes"?>
<Relationships xmlns="http://schemas.openxmlformats.org/package/2006/relationships"><Relationship Id="rId3" Type="http://schemas.openxmlformats.org/officeDocument/2006/relationships/notesSlide" Target="../notesSlides/notesSlide206.xml"/><Relationship Id="rId4" Type="http://schemas.openxmlformats.org/officeDocument/2006/relationships/oleObject" Target="../embeddings/oleObject6.bin"/><Relationship Id="rId5" Type="http://schemas.openxmlformats.org/officeDocument/2006/relationships/image" Target="../media/image101.emf"/><Relationship Id="rId6" Type="http://schemas.openxmlformats.org/officeDocument/2006/relationships/oleObject" Target="../embeddings/oleObject7.bin"/><Relationship Id="rId7" Type="http://schemas.openxmlformats.org/officeDocument/2006/relationships/image" Target="../media/image102.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notesSlide" Target="../notesSlides/notesSlide207.xml"/><Relationship Id="rId4" Type="http://schemas.openxmlformats.org/officeDocument/2006/relationships/oleObject" Target="../embeddings/oleObject8.bin"/><Relationship Id="rId5" Type="http://schemas.openxmlformats.org/officeDocument/2006/relationships/image" Target="../media/image103.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30.xml.rels><?xml version="1.0" encoding="UTF-8" standalone="yes"?>
<Relationships xmlns="http://schemas.openxmlformats.org/package/2006/relationships"><Relationship Id="rId3" Type="http://schemas.openxmlformats.org/officeDocument/2006/relationships/notesSlide" Target="../notesSlides/notesSlide211.xml"/><Relationship Id="rId4" Type="http://schemas.openxmlformats.org/officeDocument/2006/relationships/oleObject" Target="../embeddings/Microsoft_Word_97_-_2004_Document2.doc"/><Relationship Id="rId5" Type="http://schemas.openxmlformats.org/officeDocument/2006/relationships/image" Target="../media/image104.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2.xml"/><Relationship Id="rId3" Type="http://schemas.openxmlformats.org/officeDocument/2006/relationships/image" Target="../media/image105.emf"/></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3.xml"/><Relationship Id="rId3" Type="http://schemas.openxmlformats.org/officeDocument/2006/relationships/image" Target="../media/image106.emf"/></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7.tiff"/></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 Id="rId3" Type="http://schemas.openxmlformats.org/officeDocument/2006/relationships/image" Target="../media/image108.emf"/></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5.xml"/><Relationship Id="rId3" Type="http://schemas.openxmlformats.org/officeDocument/2006/relationships/image" Target="../media/image109.emf"/></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Applied Corporate Finance</a:t>
            </a:r>
            <a:endParaRPr lang="en-US"/>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smtClean="0"/>
              <a:t>Aswath Damodaran</a:t>
            </a:r>
          </a:p>
          <a:p>
            <a:pPr eaLnBrk="1" hangingPunct="1">
              <a:buFont typeface="Wingdings" charset="0"/>
              <a:buNone/>
              <a:defRPr/>
            </a:pPr>
            <a:r>
              <a:rPr lang="en-US" dirty="0" smtClean="0">
                <a:hlinkClick r:id="rId3"/>
              </a:rPr>
              <a:t>www.damodaran.com</a:t>
            </a:r>
            <a:endParaRPr lang="en-US" dirty="0" smtClean="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Theme 5: If you violate first principles, you will pay a price (no matter who you are..)</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When managers do not fear stockholders, they will often put their interests over stockholder interests</a:t>
            </a:r>
          </a:p>
          <a:p>
            <a:pPr lvl="1" eaLnBrk="1" hangingPunct="1">
              <a:buFont typeface="Wingdings 2" charset="0"/>
              <a:buChar char=""/>
              <a:defRPr/>
            </a:pPr>
            <a:r>
              <a:rPr lang="en-US" dirty="0" smtClean="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smtClean="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smtClean="0"/>
              <a:t>Poison Pills: A security,  the rights or </a:t>
            </a:r>
            <a:r>
              <a:rPr lang="en-US" dirty="0" err="1" smtClean="0"/>
              <a:t>cashflows</a:t>
            </a:r>
            <a:r>
              <a:rPr lang="en-US" dirty="0" smtClean="0"/>
              <a:t> on which are triggered by an outside event, generally a hostile takeover, is called a poison pill.</a:t>
            </a:r>
          </a:p>
          <a:p>
            <a:pPr lvl="1" eaLnBrk="1" hangingPunct="1">
              <a:buFont typeface="Wingdings 2" charset="0"/>
              <a:buChar char=""/>
              <a:defRPr/>
            </a:pPr>
            <a:r>
              <a:rPr lang="en-US" dirty="0" smtClean="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smtClean="0"/>
              <a:t>Overpaying on takeovers: Acquisitions often are driven by management interests rather than stockholder interests.</a:t>
            </a:r>
            <a:endParaRPr lang="en-US" dirty="0"/>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 An inside game? </a:t>
            </a:r>
            <a:r>
              <a:rPr lang="en-US" dirty="0" err="1" smtClean="0"/>
              <a:t>Almarai’s</a:t>
            </a:r>
            <a:r>
              <a:rPr lang="en-US" dirty="0" smtClean="0"/>
              <a:t> top stockholders</a:t>
            </a:r>
            <a:endParaRPr lang="en-US" dirty="0"/>
          </a:p>
        </p:txBody>
      </p:sp>
      <p:pic>
        <p:nvPicPr>
          <p:cNvPr id="5" name="Content Placeholder 4"/>
          <p:cNvPicPr>
            <a:picLocks noGrp="1" noChangeAspect="1"/>
          </p:cNvPicPr>
          <p:nvPr>
            <p:ph sz="quarter" idx="1"/>
          </p:nvPr>
        </p:nvPicPr>
        <p:blipFill>
          <a:blip r:embed="rId2"/>
          <a:stretch>
            <a:fillRect/>
          </a:stretch>
        </p:blipFill>
        <p:spPr>
          <a:xfrm>
            <a:off x="612775" y="1676814"/>
            <a:ext cx="8153400" cy="4342571"/>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837407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To choose a different mechanism for corporate governance, i.e., assign the responsibility for monitoring managers to someone other than stockholders.</a:t>
            </a:r>
          </a:p>
          <a:p>
            <a:pPr eaLnBrk="1" hangingPunct="1">
              <a:buFont typeface="Wingdings" charset="0"/>
              <a:buChar char=""/>
              <a:defRPr/>
            </a:pPr>
            <a:r>
              <a:rPr lang="en-US" dirty="0" smtClean="0"/>
              <a:t>To choose a different objective for the firm.</a:t>
            </a:r>
          </a:p>
          <a:p>
            <a:pPr eaLnBrk="1" hangingPunct="1">
              <a:buFont typeface="Wingdings" charset="0"/>
              <a:buChar char=""/>
              <a:defRPr/>
            </a:pPr>
            <a:r>
              <a:rPr lang="en-US" dirty="0" smtClean="0"/>
              <a:t>To maximize stock price, but reduce the potential for conflict and breakdown:</a:t>
            </a:r>
          </a:p>
          <a:p>
            <a:pPr lvl="1" eaLnBrk="1" hangingPunct="1">
              <a:buFont typeface="Wingdings 2" charset="0"/>
              <a:buChar char=""/>
              <a:defRPr/>
            </a:pPr>
            <a:r>
              <a:rPr lang="en-US" dirty="0" smtClean="0"/>
              <a:t>Making managers (decision makers) and employees into stockholders</a:t>
            </a:r>
          </a:p>
          <a:p>
            <a:pPr lvl="1" eaLnBrk="1" hangingPunct="1">
              <a:buFont typeface="Wingdings 2" charset="0"/>
              <a:buChar char=""/>
              <a:defRPr/>
            </a:pPr>
            <a:r>
              <a:rPr lang="en-US" dirty="0" smtClean="0"/>
              <a:t>Protect lenders from expropriation</a:t>
            </a:r>
          </a:p>
          <a:p>
            <a:pPr lvl="1" eaLnBrk="1" hangingPunct="1">
              <a:buFont typeface="Wingdings 2" charset="0"/>
              <a:buChar char=""/>
              <a:defRPr/>
            </a:pPr>
            <a:r>
              <a:rPr lang="en-US" dirty="0" smtClean="0"/>
              <a:t>By providing information honestly and promptly to financial markets</a:t>
            </a:r>
          </a:p>
          <a:p>
            <a:pPr lvl="1" eaLnBrk="1" hangingPunct="1">
              <a:buFont typeface="Wingdings 2" charset="0"/>
              <a:buChar char=""/>
              <a:defRPr/>
            </a:pPr>
            <a:r>
              <a:rPr lang="en-US" dirty="0" smtClean="0"/>
              <a:t>Minimize social costs </a:t>
            </a:r>
            <a:endParaRPr lang="en-US" dirty="0"/>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can always focus on a different objective function. Examples would include</a:t>
            </a:r>
          </a:p>
          <a:p>
            <a:pPr lvl="1" eaLnBrk="1" hangingPunct="1">
              <a:buFont typeface="Wingdings 2" charset="0"/>
              <a:buChar char=""/>
              <a:defRPr/>
            </a:pPr>
            <a:r>
              <a:rPr lang="en-US" dirty="0" smtClean="0"/>
              <a:t>maximizing earnings</a:t>
            </a:r>
          </a:p>
          <a:p>
            <a:pPr lvl="1" eaLnBrk="1" hangingPunct="1">
              <a:buFont typeface="Wingdings 2" charset="0"/>
              <a:buChar char=""/>
              <a:defRPr/>
            </a:pPr>
            <a:r>
              <a:rPr lang="en-US" dirty="0" smtClean="0"/>
              <a:t>maximizing revenues</a:t>
            </a:r>
          </a:p>
          <a:p>
            <a:pPr lvl="1" eaLnBrk="1" hangingPunct="1">
              <a:buFont typeface="Wingdings 2" charset="0"/>
              <a:buChar char=""/>
              <a:defRPr/>
            </a:pPr>
            <a:r>
              <a:rPr lang="en-US" dirty="0" smtClean="0"/>
              <a:t>maximizing firm size</a:t>
            </a:r>
          </a:p>
          <a:p>
            <a:pPr lvl="1" eaLnBrk="1" hangingPunct="1">
              <a:buFont typeface="Wingdings 2" charset="0"/>
              <a:buChar char=""/>
              <a:defRPr/>
            </a:pPr>
            <a:r>
              <a:rPr lang="en-US" dirty="0" smtClean="0"/>
              <a:t>maximizing market share</a:t>
            </a:r>
          </a:p>
          <a:p>
            <a:pPr lvl="1" eaLnBrk="1" hangingPunct="1">
              <a:buFont typeface="Wingdings 2" charset="0"/>
              <a:buChar char=""/>
              <a:defRPr/>
            </a:pPr>
            <a:r>
              <a:rPr lang="en-US" dirty="0" smtClean="0"/>
              <a:t>maximizing EVA</a:t>
            </a:r>
          </a:p>
          <a:p>
            <a:pPr eaLnBrk="1" hangingPunct="1">
              <a:buFont typeface="Wingdings" charset="0"/>
              <a:buChar char=""/>
              <a:defRPr/>
            </a:pPr>
            <a:r>
              <a:rPr lang="en-US" dirty="0" smtClean="0"/>
              <a:t>The key thing to remember is that these are intermediate objective functions. </a:t>
            </a:r>
          </a:p>
          <a:p>
            <a:pPr lvl="1" eaLnBrk="1" hangingPunct="1">
              <a:buFont typeface="Wingdings 2" charset="0"/>
              <a:buChar char=""/>
              <a:defRPr/>
            </a:pPr>
            <a:r>
              <a:rPr lang="en-US" dirty="0" smtClean="0"/>
              <a:t>To the degree that they are correlated with the long term health and value of the company, they work well.</a:t>
            </a:r>
          </a:p>
          <a:p>
            <a:pPr lvl="1" eaLnBrk="1" hangingPunct="1">
              <a:buFont typeface="Wingdings 2" charset="0"/>
              <a:buChar char=""/>
              <a:defRPr/>
            </a:pPr>
            <a:r>
              <a:rPr lang="en-US" dirty="0" smtClean="0"/>
              <a:t>To the degree that they do not, the firm can end up with a disaster</a:t>
            </a:r>
            <a:endParaRPr lang="en-US" dirty="0"/>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smtClean="0"/>
              <a:t>The Investment Principle: Risk and Return Models</a:t>
            </a:r>
            <a:br>
              <a:rPr lang="en-US" dirty="0" smtClean="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smtClean="0"/>
              <a:t>Since financial resources are finite, there is a hurdle that projects have to cross before being deemed acceptable.</a:t>
            </a:r>
          </a:p>
          <a:p>
            <a:pPr eaLnBrk="1" hangingPunct="1">
              <a:buFont typeface="Wingdings" charset="0"/>
              <a:buChar char=""/>
              <a:defRPr/>
            </a:pPr>
            <a:r>
              <a:rPr lang="en-US" dirty="0" smtClean="0"/>
              <a:t>This hurdle </a:t>
            </a:r>
            <a:r>
              <a:rPr lang="en-US" u="sng" dirty="0" smtClean="0"/>
              <a:t>will be higher for riskier projects than for safer projects</a:t>
            </a:r>
            <a:r>
              <a:rPr lang="en-US" dirty="0" smtClean="0"/>
              <a:t>.</a:t>
            </a:r>
          </a:p>
          <a:p>
            <a:pPr eaLnBrk="1" hangingPunct="1">
              <a:buFont typeface="Wingdings" charset="0"/>
              <a:buChar char=""/>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buFont typeface="Wingdings" charset="0"/>
              <a:buChar char=""/>
              <a:defRPr/>
            </a:pPr>
            <a:r>
              <a:rPr lang="en-US" dirty="0" smtClean="0"/>
              <a:t>The two basic questions that every risk and return model in finance tries to answer are:</a:t>
            </a:r>
          </a:p>
          <a:p>
            <a:pPr lvl="1" eaLnBrk="1" hangingPunct="1">
              <a:buFont typeface="Wingdings 2" charset="0"/>
              <a:buChar char=""/>
              <a:defRPr/>
            </a:pPr>
            <a:r>
              <a:rPr lang="en-US" dirty="0" smtClean="0"/>
              <a:t>How do you measure risk?</a:t>
            </a:r>
          </a:p>
          <a:p>
            <a:pPr lvl="1" eaLnBrk="1" hangingPunct="1">
              <a:buFont typeface="Wingdings 2" charset="0"/>
              <a:buChar char=""/>
              <a:defRPr/>
            </a:pPr>
            <a:r>
              <a:rPr lang="en-US" dirty="0" smtClean="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366713" lvl="1" indent="0" eaLnBrk="1" hangingPunct="1">
              <a:buFont typeface="Wingdings 2" charset="0"/>
              <a:buNone/>
              <a:defRPr/>
            </a:pPr>
            <a:r>
              <a:rPr lang="en-US" dirty="0" smtClean="0"/>
              <a:t>- Definition of a market index</a:t>
            </a:r>
          </a:p>
          <a:p>
            <a:pPr marL="366713" lvl="1" indent="0" eaLnBrk="1" hangingPunct="1">
              <a:buFont typeface="Wingdings 2" charset="0"/>
              <a:buNone/>
              <a:defRPr/>
            </a:pPr>
            <a:r>
              <a:rPr lang="en-US" dirty="0" smtClean="0"/>
              <a:t>- Firm may have changed during the 'estimation' period'</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190"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191"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a:t>
            </a:r>
            <a:r>
              <a:rPr lang="en-US" dirty="0" smtClean="0"/>
              <a:t>: Liquidity Problems?</a:t>
            </a:r>
            <a:endParaRPr lang="en-US" dirty="0"/>
          </a:p>
        </p:txBody>
      </p:sp>
      <p:pic>
        <p:nvPicPr>
          <p:cNvPr id="5" name="Content Placeholder 4"/>
          <p:cNvPicPr>
            <a:picLocks noGrp="1" noChangeAspect="1"/>
          </p:cNvPicPr>
          <p:nvPr>
            <p:ph sz="quarter" idx="1"/>
          </p:nvPr>
        </p:nvPicPr>
        <p:blipFill>
          <a:blip r:embed="rId2"/>
          <a:stretch>
            <a:fillRect/>
          </a:stretch>
        </p:blipFill>
        <p:spPr>
          <a:xfrm>
            <a:off x="1760697" y="1600200"/>
            <a:ext cx="5857556"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906130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r>
              <a:rPr lang="en-US" dirty="0" smtClean="0"/>
              <a:t>.</a:t>
            </a:r>
            <a:endParaRPr lang="en-US" dirty="0"/>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39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If the government is perceived to have default risk, the government bond rate will have a default spread component in it and not be </a:t>
            </a:r>
            <a:r>
              <a:rPr lang="en-US" altLang="en-US" sz="2000" dirty="0" err="1">
                <a:ea typeface="ＭＳ Ｐゴシック" charset="-128"/>
              </a:rPr>
              <a:t>riskfree</a:t>
            </a:r>
            <a:r>
              <a:rPr lang="en-US" altLang="en-US" sz="2000" dirty="0">
                <a:ea typeface="ＭＳ Ｐゴシック" charset="-128"/>
              </a:rPr>
              <a:t>. There are three choices we have, when this is the case.</a:t>
            </a:r>
          </a:p>
          <a:p>
            <a:pPr lvl="1" eaLnBrk="1" hangingPunct="1">
              <a:lnSpc>
                <a:spcPct val="80000"/>
              </a:lnSpc>
            </a:pPr>
            <a:r>
              <a:rPr lang="en-US" altLang="en-US" sz="1700" dirty="0">
                <a:ea typeface="ＭＳ Ｐゴシック" charset="-128"/>
              </a:rPr>
              <a:t>Adjust the local currency government borrowing rate for default risk to get a riskless local currency rate. </a:t>
            </a:r>
          </a:p>
          <a:p>
            <a:pPr lvl="2" eaLnBrk="1" hangingPunct="1">
              <a:lnSpc>
                <a:spcPct val="80000"/>
              </a:lnSpc>
            </a:pPr>
            <a:r>
              <a:rPr lang="en-US" altLang="en-US" sz="1700" dirty="0">
                <a:ea typeface="ＭＳ Ｐゴシック" charset="-128"/>
              </a:rPr>
              <a:t>In November 2013, the Indian government rupee bond rate was 8.82%. the local currency rating from Moody</a:t>
            </a:r>
            <a:r>
              <a:rPr lang="ja-JP" altLang="en-US" sz="1700" dirty="0">
                <a:ea typeface="ＭＳ Ｐゴシック" charset="-128"/>
              </a:rPr>
              <a:t>’</a:t>
            </a:r>
            <a:r>
              <a:rPr lang="en-US" altLang="ja-JP" sz="1700" dirty="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700" dirty="0" err="1">
                <a:ea typeface="ＭＳ Ｐゴシック" charset="-128"/>
              </a:rPr>
              <a:t>Riskfree</a:t>
            </a:r>
            <a:r>
              <a:rPr lang="en-US" altLang="en-US" sz="1700" dirty="0">
                <a:ea typeface="ＭＳ Ｐゴシック" charset="-128"/>
              </a:rPr>
              <a:t> rate in Rupees = 8.82% - 2.25% = 6.57%</a:t>
            </a:r>
          </a:p>
          <a:p>
            <a:pPr lvl="1" eaLnBrk="1" hangingPunct="1">
              <a:lnSpc>
                <a:spcPct val="80000"/>
              </a:lnSpc>
            </a:pPr>
            <a:r>
              <a:rPr lang="en-US" altLang="en-US" sz="1700" dirty="0">
                <a:ea typeface="ＭＳ Ｐゴシック" charset="-128"/>
              </a:rPr>
              <a:t>Do the analysis in an alternate currency, where getting the </a:t>
            </a:r>
            <a:r>
              <a:rPr lang="en-US" altLang="en-US" sz="1700" dirty="0" err="1">
                <a:ea typeface="ＭＳ Ｐゴシック" charset="-128"/>
              </a:rPr>
              <a:t>riskfree</a:t>
            </a:r>
            <a:r>
              <a:rPr lang="en-US" altLang="en-US" sz="1700" dirty="0">
                <a:ea typeface="ＭＳ Ｐゴシック" charset="-128"/>
              </a:rPr>
              <a:t> rate is easier. With </a:t>
            </a:r>
            <a:r>
              <a:rPr lang="en-US" altLang="en-US" sz="1700" dirty="0" smtClean="0">
                <a:ea typeface="ＭＳ Ｐゴシック" charset="-128"/>
              </a:rPr>
              <a:t>commodity companies, </a:t>
            </a:r>
            <a:r>
              <a:rPr lang="en-US" altLang="en-US" sz="1700" dirty="0">
                <a:ea typeface="ＭＳ Ｐゴシック" charset="-128"/>
              </a:rPr>
              <a:t>we could chose to do the analysis in US </a:t>
            </a:r>
            <a:r>
              <a:rPr lang="en-US" altLang="en-US" sz="1700" dirty="0" smtClean="0">
                <a:ea typeface="ＭＳ Ｐゴシック" charset="-128"/>
              </a:rPr>
              <a:t>dollars. </a:t>
            </a:r>
            <a:r>
              <a:rPr lang="en-US" altLang="en-US" sz="1700" dirty="0">
                <a:ea typeface="ＭＳ Ｐゴシック" charset="-128"/>
              </a:rPr>
              <a:t>The </a:t>
            </a:r>
            <a:r>
              <a:rPr lang="en-US" altLang="en-US" sz="1700" dirty="0" err="1">
                <a:ea typeface="ＭＳ Ｐゴシック" charset="-128"/>
              </a:rPr>
              <a:t>riskfree</a:t>
            </a:r>
            <a:r>
              <a:rPr lang="en-US" altLang="en-US" sz="1700" dirty="0">
                <a:ea typeface="ＭＳ Ｐゴシック" charset="-128"/>
              </a:rPr>
              <a:t> rate is then the US treasury bond rate.</a:t>
            </a:r>
          </a:p>
          <a:p>
            <a:pPr lvl="1" eaLnBrk="1" hangingPunct="1">
              <a:lnSpc>
                <a:spcPct val="80000"/>
              </a:lnSpc>
            </a:pPr>
            <a:r>
              <a:rPr lang="en-US" altLang="en-US" sz="1700" dirty="0">
                <a:ea typeface="ＭＳ Ｐゴシック" charset="-128"/>
              </a:rPr>
              <a:t>Do your analysis in real terms, in which case the </a:t>
            </a:r>
            <a:r>
              <a:rPr lang="en-US" altLang="en-US" sz="1700" dirty="0" err="1">
                <a:ea typeface="ＭＳ Ｐゴシック" charset="-128"/>
              </a:rPr>
              <a:t>riskfree</a:t>
            </a:r>
            <a:r>
              <a:rPr lang="en-US" altLang="en-US" sz="1700" dirty="0">
                <a:ea typeface="ＭＳ Ｐゴシック" charset="-128"/>
              </a:rPr>
              <a:t> rate has to be a real </a:t>
            </a:r>
            <a:r>
              <a:rPr lang="en-US" altLang="en-US" sz="1700" dirty="0" err="1">
                <a:ea typeface="ＭＳ Ｐゴシック" charset="-128"/>
              </a:rPr>
              <a:t>riskfree</a:t>
            </a:r>
            <a:r>
              <a:rPr lang="en-US" altLang="en-US" sz="1700" dirty="0">
                <a:ea typeface="ＭＳ Ｐゴシック" charset="-128"/>
              </a:rPr>
              <a:t> rate. The inflation-indexed treasury rate is a measure of a real </a:t>
            </a:r>
            <a:r>
              <a:rPr lang="en-US" altLang="en-US" sz="1700" dirty="0" err="1">
                <a:ea typeface="ＭＳ Ｐゴシック" charset="-128"/>
              </a:rPr>
              <a:t>riskfree</a:t>
            </a:r>
            <a:r>
              <a:rPr lang="en-US" altLang="en-US" sz="1700" dirty="0">
                <a:ea typeface="ＭＳ Ｐゴシック" charset="-128"/>
              </a:rPr>
              <a:t>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a:t>
            </a:r>
            <a:r>
              <a:rPr lang="en-US" altLang="en-US" dirty="0" smtClean="0">
                <a:ea typeface="ＭＳ Ｐゴシック" charset="-128"/>
              </a:rPr>
              <a:t>2017</a:t>
            </a:r>
            <a:endParaRPr lang="en-US" altLang="en-US" dirty="0">
              <a:ea typeface="ＭＳ Ｐゴシック" charset="-128"/>
            </a:endParaRPr>
          </a:p>
        </p:txBody>
      </p:sp>
      <p:graphicFrame>
        <p:nvGraphicFramePr>
          <p:cNvPr id="5"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smtClean="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7" name="Table 6"/>
          <p:cNvGraphicFramePr>
            <a:graphicFrameLocks noGrp="1"/>
          </p:cNvGraphicFramePr>
          <p:nvPr>
            <p:extLst>
              <p:ext uri="{D42A27DB-BD31-4B8C-83A1-F6EECF244321}">
                <p14:modId xmlns:p14="http://schemas.microsoft.com/office/powerpoint/2010/main" val="1221874581"/>
              </p:ext>
            </p:extLst>
          </p:nvPr>
        </p:nvGraphicFramePr>
        <p:xfrm>
          <a:off x="680508" y="1710267"/>
          <a:ext cx="6536267" cy="1950720"/>
        </p:xfrm>
        <a:graphic>
          <a:graphicData uri="http://schemas.openxmlformats.org/drawingml/2006/table">
            <a:tbl>
              <a:tblPr>
                <a:tableStyleId>{5C22544A-7EE6-4342-B048-85BDC9FD1C3A}</a:tableStyleId>
              </a:tblPr>
              <a:tblGrid>
                <a:gridCol w="1017201"/>
                <a:gridCol w="1299196"/>
                <a:gridCol w="1460337"/>
                <a:gridCol w="1299196"/>
                <a:gridCol w="1460337"/>
              </a:tblGrid>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en-US" sz="1600" i="1" u="none" strike="noStrike" dirty="0">
                          <a:effectLst/>
                        </a:rPr>
                        <a:t>Arithmetic Average</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lgn="ctr" fontAlgn="b"/>
                      <a:r>
                        <a:rPr lang="en-US" sz="1600" i="1" u="none" strike="noStrike">
                          <a:effectLst/>
                        </a:rPr>
                        <a:t>Geometric Average</a:t>
                      </a:r>
                      <a:endParaRPr lang="en-US" sz="1600" b="0" i="1"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b="0" i="0" u="none" strike="noStrike" dirty="0" smtClean="0">
                          <a:effectLst/>
                          <a:latin typeface="+mn-lt"/>
                        </a:rPr>
                        <a:t>1928-2016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7.96%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6.24%</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6.11%</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4.62%</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5503">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2.13%</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2.28%</a:t>
                      </a:r>
                      <a:endParaRPr lang="mr-IN" sz="1600" b="0" i="1" u="none" strike="noStrike">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fi-FI" sz="1600" u="none" strike="noStrike">
                          <a:effectLst/>
                        </a:rPr>
                        <a:t>1967-2016</a:t>
                      </a:r>
                      <a:endParaRPr lang="fi-FI"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6.57%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4.37%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5.26%</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3.42%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2.42%</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2.74%</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is-IS" sz="1600" u="none" strike="noStrike">
                          <a:effectLst/>
                        </a:rPr>
                        <a:t>2007-2016</a:t>
                      </a:r>
                      <a:endParaRPr lang="is-I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7.91%</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3.62%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6.15%</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2.30%</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dirty="0" err="1">
                          <a:effectLst/>
                        </a:rPr>
                        <a:t>Std</a:t>
                      </a:r>
                      <a:r>
                        <a:rPr lang="en-US" sz="1600" u="none" strike="noStrike" dirty="0">
                          <a:effectLst/>
                        </a:rPr>
                        <a:t> Error</a:t>
                      </a:r>
                      <a:endParaRPr lang="en-US"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6.06%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8.66%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6" name="Content Placeholder 6"/>
          <p:cNvPicPr>
            <a:picLocks noGrp="1" noChangeAspect="1"/>
          </p:cNvPicPr>
          <p:nvPr>
            <p:ph sz="quarter" idx="1"/>
          </p:nvPr>
        </p:nvPicPr>
        <p:blipFill>
          <a:blip r:embed="rId2"/>
          <a:stretch>
            <a:fillRect/>
          </a:stretch>
        </p:blipFill>
        <p:spPr>
          <a:xfrm>
            <a:off x="612775" y="1658561"/>
            <a:ext cx="8153400" cy="4379077"/>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a:t>
            </a:r>
            <a:r>
              <a:rPr lang="en-US" altLang="en-US" dirty="0" smtClean="0">
                <a:ea typeface="ＭＳ Ｐゴシック" charset="-128"/>
              </a:rPr>
              <a:t>1960-2016</a:t>
            </a:r>
            <a:endParaRPr lang="en-US" altLang="en-US" dirty="0">
              <a:ea typeface="ＭＳ Ｐゴシック" charset="-128"/>
            </a:endParaRP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a:t>
            </a:r>
            <a:r>
              <a:rPr lang="en-US" altLang="en-US" sz="2000" dirty="0" smtClean="0">
                <a:ea typeface="ＭＳ Ｐゴシック" charset="-128"/>
              </a:rPr>
              <a:t>Saudi Riyal, for </a:t>
            </a:r>
            <a:r>
              <a:rPr lang="en-US" altLang="en-US" sz="2000" dirty="0" err="1" smtClean="0">
                <a:ea typeface="ＭＳ Ｐゴシック" charset="-128"/>
              </a:rPr>
              <a:t>Almarai</a:t>
            </a:r>
            <a:r>
              <a:rPr lang="en-US" altLang="en-US" sz="2000" dirty="0" smtClean="0">
                <a:ea typeface="ＭＳ Ｐゴシック" charset="-128"/>
              </a:rPr>
              <a:t>, because it is a Saudi company.</a:t>
            </a:r>
            <a:endParaRPr lang="en-US" altLang="en-US" sz="2000" dirty="0">
              <a:ea typeface="ＭＳ Ｐゴシック" charset="-128"/>
            </a:endParaRPr>
          </a:p>
          <a:p>
            <a:pPr eaLnBrk="1" hangingPunct="1"/>
            <a:r>
              <a:rPr lang="en-US" altLang="en-US" sz="2000" dirty="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Almarai’s</a:t>
            </a:r>
            <a:r>
              <a:rPr lang="en-US" dirty="0" smtClean="0"/>
              <a:t> ERP in July 2016</a:t>
            </a:r>
            <a:endParaRPr lang="en-US" dirty="0"/>
          </a:p>
        </p:txBody>
      </p:sp>
      <p:graphicFrame>
        <p:nvGraphicFramePr>
          <p:cNvPr id="5" name="Content Placeholder 4"/>
          <p:cNvGraphicFramePr>
            <a:graphicFrameLocks noGrp="1"/>
          </p:cNvGraphicFramePr>
          <p:nvPr>
            <p:ph sz="quarter" idx="1"/>
            <p:extLst/>
          </p:nvPr>
        </p:nvGraphicFramePr>
        <p:xfrm>
          <a:off x="990600" y="1828800"/>
          <a:ext cx="7543799" cy="2727960"/>
        </p:xfrm>
        <a:graphic>
          <a:graphicData uri="http://schemas.openxmlformats.org/drawingml/2006/table">
            <a:tbl>
              <a:tblPr>
                <a:tableStyleId>{5C22544A-7EE6-4342-B048-85BDC9FD1C3A}</a:tableStyleId>
              </a:tblPr>
              <a:tblGrid>
                <a:gridCol w="2074127"/>
                <a:gridCol w="1655956"/>
                <a:gridCol w="1538867"/>
                <a:gridCol w="2274849"/>
              </a:tblGrid>
              <a:tr h="502920">
                <a:tc>
                  <a:txBody>
                    <a:bodyPr/>
                    <a:lstStyle/>
                    <a:p>
                      <a:pPr algn="l" fontAlgn="b"/>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Revenues</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a:effectLst/>
                        </a:rPr>
                        <a:t>Weight</a:t>
                      </a:r>
                      <a:endParaRPr lang="en-US" sz="2000" b="0" i="1"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ERP</a:t>
                      </a:r>
                      <a:endParaRPr lang="en-US" sz="2000" b="0"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Saudi Arabia</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fi-FI" sz="2000" u="none" strike="noStrike" dirty="0" err="1">
                          <a:effectLst/>
                        </a:rPr>
                        <a:t>ر.س</a:t>
                      </a:r>
                      <a:r>
                        <a:rPr lang="fi-FI" sz="2000" u="none" strike="noStrike" dirty="0">
                          <a:effectLst/>
                        </a:rPr>
                        <a:t>.‏ 8,101.00 </a:t>
                      </a:r>
                      <a:endParaRPr lang="fi-FI"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64.27%</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6.90%</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Other Gulf Countries</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dirty="0">
                          <a:effectLst/>
                        </a:rPr>
                        <a:t>ر.س.‏ 3,321.00 </a:t>
                      </a:r>
                      <a:endParaRPr lang="ar-SA"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26.35%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6.83%</a:t>
                      </a:r>
                      <a:endParaRPr lang="hr-HR"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Rest of the world</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1,183.00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2000" u="none" strike="noStrike" dirty="0">
                          <a:effectLst/>
                        </a:rPr>
                        <a:t>9.39%</a:t>
                      </a:r>
                      <a:endParaRPr lang="pt-B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7.25%</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920">
                <a:tc>
                  <a:txBody>
                    <a:bodyPr/>
                    <a:lstStyle/>
                    <a:p>
                      <a:pPr algn="l" fontAlgn="b"/>
                      <a:r>
                        <a:rPr lang="en-US" sz="2000" u="none" strike="noStrike">
                          <a:effectLst/>
                        </a:rPr>
                        <a:t>Company</a:t>
                      </a:r>
                      <a:endParaRPr lang="en-US"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b"/>
                      <a:r>
                        <a:rPr lang="ar-SA" sz="2000" u="none" strike="noStrike">
                          <a:effectLst/>
                        </a:rPr>
                        <a:t>ر.س.‏ 12,605.00 </a:t>
                      </a:r>
                      <a:endParaRPr lang="ar-SA" sz="20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2000" u="none" strike="noStrike" dirty="0">
                          <a:effectLst/>
                        </a:rPr>
                        <a:t> </a:t>
                      </a:r>
                      <a:endParaRPr lang="sk-SK"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6.91%</a:t>
                      </a:r>
                      <a:endParaRPr lang="hr-HR" sz="20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543445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2016, my estimate for the implied premium in the US was 5.25%.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550812" y="2690813"/>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3" name="Picture 12"/>
          <p:cNvPicPr>
            <a:picLocks noChangeAspect="1"/>
          </p:cNvPicPr>
          <p:nvPr/>
        </p:nvPicPr>
        <p:blipFill>
          <a:blip r:embed="rId10"/>
          <a:stretch>
            <a:fillRect/>
          </a:stretch>
        </p:blipFill>
        <p:spPr>
          <a:xfrm>
            <a:off x="457200" y="2489843"/>
            <a:ext cx="1487570" cy="452739"/>
          </a:xfrm>
          <a:prstGeom prst="rect">
            <a:avLst/>
          </a:prstGeom>
        </p:spPr>
      </p:pic>
      <p:pic>
        <p:nvPicPr>
          <p:cNvPr id="14" name="Picture 13"/>
          <p:cNvPicPr>
            <a:picLocks noChangeAspect="1"/>
          </p:cNvPicPr>
          <p:nvPr/>
        </p:nvPicPr>
        <p:blipFill>
          <a:blip r:embed="rId11"/>
          <a:stretch>
            <a:fillRect/>
          </a:stretch>
        </p:blipFill>
        <p:spPr>
          <a:xfrm>
            <a:off x="807074" y="42348"/>
            <a:ext cx="3184141" cy="2318549"/>
          </a:xfrm>
          <a:prstGeom prst="rect">
            <a:avLst/>
          </a:prstGeom>
        </p:spPr>
      </p:pic>
      <p:pic>
        <p:nvPicPr>
          <p:cNvPr id="2" name="Picture 1"/>
          <p:cNvPicPr>
            <a:picLocks noChangeAspect="1"/>
          </p:cNvPicPr>
          <p:nvPr/>
        </p:nvPicPr>
        <p:blipFill>
          <a:blip r:embed="rId12"/>
          <a:stretch>
            <a:fillRect/>
          </a:stretch>
        </p:blipFill>
        <p:spPr>
          <a:xfrm>
            <a:off x="5989226" y="56821"/>
            <a:ext cx="2926173" cy="1836547"/>
          </a:xfrm>
          <a:prstGeom prst="rect">
            <a:avLst/>
          </a:prstGeom>
        </p:spPr>
      </p:pic>
      <p:pic>
        <p:nvPicPr>
          <p:cNvPr id="4" name="Picture 3"/>
          <p:cNvPicPr>
            <a:picLocks noChangeAspect="1"/>
          </p:cNvPicPr>
          <p:nvPr/>
        </p:nvPicPr>
        <p:blipFill>
          <a:blip r:embed="rId13"/>
          <a:stretch>
            <a:fillRect/>
          </a:stretch>
        </p:blipFill>
        <p:spPr>
          <a:xfrm>
            <a:off x="4464788" y="4115732"/>
            <a:ext cx="1631343" cy="1813568"/>
          </a:xfrm>
          <a:prstGeom prst="rect">
            <a:avLst/>
          </a:prstGeom>
        </p:spPr>
      </p:pic>
    </p:spTree>
    <p:extLst>
      <p:ext uri="{BB962C8B-B14F-4D97-AF65-F5344CB8AC3E}">
        <p14:creationId xmlns:p14="http://schemas.microsoft.com/office/powerpoint/2010/main" val="3192566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ERP for the Middle East: July 2017</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6" name="Content Placeholder 5"/>
          <p:cNvGraphicFramePr>
            <a:graphicFrameLocks noGrp="1"/>
          </p:cNvGraphicFramePr>
          <p:nvPr>
            <p:ph sz="quarter" idx="1"/>
            <p:extLst/>
          </p:nvPr>
        </p:nvGraphicFramePr>
        <p:xfrm>
          <a:off x="228599" y="1905001"/>
          <a:ext cx="8480426" cy="4141469"/>
        </p:xfrm>
        <a:graphic>
          <a:graphicData uri="http://schemas.openxmlformats.org/drawingml/2006/table">
            <a:tbl>
              <a:tblPr>
                <a:tableStyleId>{5C22544A-7EE6-4342-B048-85BDC9FD1C3A}</a:tableStyleId>
              </a:tblPr>
              <a:tblGrid>
                <a:gridCol w="1899053"/>
                <a:gridCol w="1125364"/>
                <a:gridCol w="1075125"/>
                <a:gridCol w="1406706"/>
                <a:gridCol w="1396658"/>
                <a:gridCol w="1577520"/>
              </a:tblGrid>
              <a:tr h="481829">
                <a:tc>
                  <a:txBody>
                    <a:bodyPr/>
                    <a:lstStyle/>
                    <a:p>
                      <a:pPr algn="l" fontAlgn="b"/>
                      <a:r>
                        <a:rPr lang="en-US" sz="1400" u="none" strike="noStrike" dirty="0">
                          <a:effectLst/>
                          <a:latin typeface="+mn-lt"/>
                        </a:rPr>
                        <a:t>Country</a:t>
                      </a:r>
                      <a:endParaRPr lang="en-US" sz="14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GDP (in billions)</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Moody's rating</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Adj. Default Spread</a:t>
                      </a:r>
                      <a:endParaRPr lang="en-US" sz="14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Total Risk Premium</a:t>
                      </a:r>
                      <a:endParaRPr lang="en-US" sz="14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Country Risk Premium</a:t>
                      </a:r>
                      <a:endParaRPr lang="en-US" sz="14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Abu Dhabi</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uk-UA" sz="1400" u="none" strike="noStrike">
                          <a:effectLst/>
                          <a:latin typeface="+mn-lt"/>
                        </a:rPr>
                        <a:t>390</a:t>
                      </a:r>
                      <a:endParaRPr lang="uk-UA"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a:effectLst/>
                          <a:latin typeface="+mn-lt"/>
                        </a:rPr>
                        <a:t>Aa2</a:t>
                      </a:r>
                      <a:endParaRPr lang="nl-NL"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0.52%</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5.73%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0.60%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Bahrain</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31.1</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a:effectLst/>
                          <a:latin typeface="+mn-lt"/>
                        </a:rPr>
                        <a:t>Ba2</a:t>
                      </a:r>
                      <a:endParaRPr lang="is-I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3.17%</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8.76%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3.63%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Iraq</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180.8</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B3</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6.85%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12.99%</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7.86%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Israel</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a:effectLst/>
                          <a:latin typeface="+mn-lt"/>
                        </a:rPr>
                        <a:t>299.4</a:t>
                      </a:r>
                      <a:endParaRPr lang="is-I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A1</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0.74%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5.98%</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0.85%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dirty="0">
                          <a:effectLst/>
                          <a:latin typeface="+mn-lt"/>
                        </a:rPr>
                        <a:t>Jordan</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37.5</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B1</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4.74%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10.57%</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5.44%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Kuwait</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cs-CZ" sz="1400" u="none" strike="noStrike" dirty="0">
                          <a:effectLst/>
                          <a:latin typeface="+mn-lt"/>
                        </a:rPr>
                        <a:t>114</a:t>
                      </a:r>
                      <a:endParaRPr lang="cs-CZ"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a:effectLst/>
                          <a:latin typeface="+mn-lt"/>
                        </a:rPr>
                        <a:t>Aa2</a:t>
                      </a:r>
                      <a:endParaRPr lang="nl-NL"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0.52%</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5.73%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0.60%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Lebanon</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dirty="0">
                          <a:effectLst/>
                          <a:latin typeface="+mn-lt"/>
                        </a:rPr>
                        <a:t>47.1</a:t>
                      </a:r>
                      <a:endParaRPr lang="nb-NO"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dirty="0">
                          <a:effectLst/>
                          <a:latin typeface="+mn-lt"/>
                        </a:rPr>
                        <a:t>B2</a:t>
                      </a:r>
                      <a:endParaRPr lang="is-I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5.80%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11.78%</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6.65%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Oman</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400" u="none" strike="noStrike" dirty="0">
                          <a:effectLst/>
                          <a:latin typeface="+mn-lt"/>
                        </a:rPr>
                        <a:t>69.9</a:t>
                      </a:r>
                      <a:endParaRPr lang="hr-HR"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Baa1</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1.68%</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7.06%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1.93%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Qatar</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dirty="0">
                          <a:effectLst/>
                          <a:latin typeface="+mn-lt"/>
                        </a:rPr>
                        <a:t>164.7</a:t>
                      </a:r>
                      <a:endParaRPr lang="is-I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dirty="0">
                          <a:effectLst/>
                          <a:latin typeface="+mn-lt"/>
                        </a:rPr>
                        <a:t>Aa3</a:t>
                      </a:r>
                      <a:endParaRPr lang="nl-NL"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0.64%</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a:effectLst/>
                          <a:latin typeface="+mn-lt"/>
                        </a:rPr>
                        <a:t>5.86%</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0.73%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81829">
                <a:tc>
                  <a:txBody>
                    <a:bodyPr/>
                    <a:lstStyle/>
                    <a:p>
                      <a:pPr algn="l" fontAlgn="b"/>
                      <a:r>
                        <a:rPr lang="en-US" sz="1400" u="none" strike="noStrike">
                          <a:effectLst/>
                          <a:latin typeface="+mn-lt"/>
                        </a:rPr>
                        <a:t>Ras Al Khaimah (Emirate of)</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dirty="0">
                          <a:effectLst/>
                          <a:latin typeface="+mn-lt"/>
                        </a:rPr>
                        <a:t>5.2</a:t>
                      </a:r>
                      <a:endParaRPr lang="nb-NO"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u="none" strike="noStrike">
                          <a:effectLst/>
                          <a:latin typeface="+mn-lt"/>
                        </a:rPr>
                        <a:t>A2</a:t>
                      </a:r>
                      <a:endParaRPr lang="is-I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0.89%</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6.16%</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1.03%</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Saudi Arabia</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646</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dirty="0">
                          <a:effectLst/>
                          <a:latin typeface="+mn-lt"/>
                        </a:rPr>
                        <a:t>A1</a:t>
                      </a:r>
                      <a:endParaRPr lang="en-US"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0.74%</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5.98%</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0.85%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Sharjah</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5</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u="none" strike="noStrike">
                          <a:effectLst/>
                          <a:latin typeface="+mn-lt"/>
                        </a:rPr>
                        <a:t>A3</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1.26%</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6.58%</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1.45%</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u="none" strike="noStrike">
                          <a:effectLst/>
                          <a:latin typeface="+mn-lt"/>
                        </a:rPr>
                        <a:t>United Arab Emirates</a:t>
                      </a:r>
                      <a:endParaRPr lang="en-US"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400" u="none" strike="noStrike">
                          <a:effectLst/>
                          <a:latin typeface="+mn-lt"/>
                        </a:rPr>
                        <a:t>370.3</a:t>
                      </a:r>
                      <a:endParaRPr lang="nb-NO"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l-NL" sz="1400" u="none" strike="noStrike">
                          <a:effectLst/>
                          <a:latin typeface="+mn-lt"/>
                        </a:rPr>
                        <a:t>Aa2</a:t>
                      </a:r>
                      <a:endParaRPr lang="nl-NL"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0.52%</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u="none" strike="noStrike" dirty="0">
                          <a:effectLst/>
                          <a:latin typeface="+mn-lt"/>
                        </a:rPr>
                        <a:t>5.73%</a:t>
                      </a:r>
                      <a:endParaRPr lang="mr-IN" sz="14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u="none" strike="noStrike">
                          <a:effectLst/>
                          <a:latin typeface="+mn-lt"/>
                        </a:rPr>
                        <a:t>0.60%</a:t>
                      </a:r>
                      <a:endParaRPr lang="mr-IN" sz="14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4447">
                <a:tc>
                  <a:txBody>
                    <a:bodyPr/>
                    <a:lstStyle/>
                    <a:p>
                      <a:pPr algn="l" fontAlgn="b"/>
                      <a:r>
                        <a:rPr lang="en-US" sz="1400" b="1" u="none" strike="noStrike" dirty="0">
                          <a:effectLst/>
                          <a:latin typeface="+mn-lt"/>
                        </a:rPr>
                        <a:t>Middle East</a:t>
                      </a:r>
                      <a:endParaRPr lang="en-US"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400" b="1" u="none" strike="noStrike" dirty="0">
                          <a:effectLst/>
                          <a:latin typeface="+mn-lt"/>
                        </a:rPr>
                        <a:t>2361</a:t>
                      </a:r>
                      <a:endParaRPr lang="is-IS"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400" b="1" u="none" strike="noStrike" dirty="0">
                          <a:effectLst/>
                          <a:latin typeface="+mn-lt"/>
                        </a:rPr>
                        <a:t> </a:t>
                      </a:r>
                      <a:endParaRPr lang="sk-SK"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1" u="none" strike="noStrike" dirty="0">
                          <a:effectLst/>
                          <a:latin typeface="+mn-lt"/>
                        </a:rPr>
                        <a:t>1.35%</a:t>
                      </a:r>
                      <a:endParaRPr lang="mr-IN"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400" b="1" u="none" strike="noStrike" dirty="0">
                          <a:effectLst/>
                          <a:latin typeface="+mn-lt"/>
                        </a:rPr>
                        <a:t>6.68%</a:t>
                      </a:r>
                      <a:endParaRPr lang="mr-IN"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mr-IN" sz="1400" b="1" u="none" strike="noStrike" dirty="0">
                          <a:effectLst/>
                          <a:latin typeface="+mn-lt"/>
                        </a:rPr>
                        <a:t>1.55%</a:t>
                      </a:r>
                      <a:endParaRPr lang="mr-IN" sz="1400" b="1"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084126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for </a:t>
            </a:r>
            <a:r>
              <a:rPr lang="en-US" dirty="0" err="1" smtClean="0"/>
              <a:t>Almarai</a:t>
            </a:r>
            <a:r>
              <a:rPr lang="en-US" dirty="0" smtClean="0"/>
              <a:t>..</a:t>
            </a:r>
            <a:endParaRPr lang="en-US" dirty="0"/>
          </a:p>
        </p:txBody>
      </p:sp>
      <p:pic>
        <p:nvPicPr>
          <p:cNvPr id="5" name="Content Placeholder 4"/>
          <p:cNvPicPr>
            <a:picLocks noGrp="1" noChangeAspect="1"/>
          </p:cNvPicPr>
          <p:nvPr>
            <p:ph sz="quarter" idx="1"/>
          </p:nvPr>
        </p:nvPicPr>
        <p:blipFill>
          <a:blip r:embed="rId2"/>
          <a:stretch>
            <a:fillRect/>
          </a:stretch>
        </p:blipFill>
        <p:spPr>
          <a:xfrm>
            <a:off x="883108" y="1600200"/>
            <a:ext cx="7612733"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972289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10"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75"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17203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78</a:t>
            </a:fld>
            <a:endParaRPr lang="en-US" altLang="en-US" sz="1200">
              <a:solidFill>
                <a:srgbClr val="FFFFFF"/>
              </a:solidFill>
            </a:endParaRPr>
          </a:p>
        </p:txBody>
      </p:sp>
      <p:sp>
        <p:nvSpPr>
          <p:cNvPr id="174084"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174085"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304800"/>
            <a:ext cx="8077200" cy="4454525"/>
          </a:xfr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33"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53"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Bottom up Beta for </a:t>
            </a:r>
            <a:r>
              <a:rPr lang="en-US" dirty="0" err="1" smtClean="0"/>
              <a:t>Almarai</a:t>
            </a:r>
            <a:endParaRPr lang="en-US" dirty="0"/>
          </a:p>
        </p:txBody>
      </p:sp>
      <p:sp>
        <p:nvSpPr>
          <p:cNvPr id="3" name="Content Placeholder 2"/>
          <p:cNvSpPr>
            <a:spLocks noGrp="1"/>
          </p:cNvSpPr>
          <p:nvPr>
            <p:ph sz="quarter" idx="1"/>
          </p:nvPr>
        </p:nvSpPr>
        <p:spPr/>
        <p:txBody>
          <a:bodyPr/>
          <a:lstStyle/>
          <a:p>
            <a:pPr marL="342900" indent="-342900">
              <a:lnSpc>
                <a:spcPct val="80000"/>
              </a:lnSpc>
            </a:pPr>
            <a:r>
              <a:rPr lang="en-US" altLang="en-US" dirty="0" err="1">
                <a:ea typeface="ＭＳ Ｐゴシック" charset="-128"/>
              </a:rPr>
              <a:t>Almarai</a:t>
            </a:r>
            <a:r>
              <a:rPr lang="en-US" altLang="en-US" dirty="0">
                <a:ea typeface="ＭＳ Ｐゴシック" charset="-128"/>
              </a:rPr>
              <a:t>: To estimate its betas, we looked at it as being in two businesses, food processing and agriculture:</a:t>
            </a: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663575" lvl="1" indent="-342900">
              <a:lnSpc>
                <a:spcPct val="80000"/>
              </a:lnSpc>
            </a:pPr>
            <a:r>
              <a:rPr lang="en-US" altLang="en-US" dirty="0">
                <a:ea typeface="ＭＳ Ｐゴシック" charset="-128"/>
              </a:rPr>
              <a:t>Levered beta = 0.80 (1+(1-0) (.2122)) = 0.97</a:t>
            </a:r>
          </a:p>
          <a:p>
            <a:pPr marL="663575" lvl="1" indent="-342900">
              <a:lnSpc>
                <a:spcPct val="80000"/>
              </a:lnSpc>
            </a:pPr>
            <a:r>
              <a:rPr lang="en-US" altLang="en-US" dirty="0">
                <a:ea typeface="ＭＳ Ｐゴシック" charset="-128"/>
              </a:rPr>
              <a:t>Cost of equity = 2.25% + 0.97 (6.91%) = 8.96%</a:t>
            </a:r>
          </a:p>
          <a:p>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5" name="Picture 4"/>
          <p:cNvPicPr>
            <a:picLocks noChangeAspect="1"/>
          </p:cNvPicPr>
          <p:nvPr/>
        </p:nvPicPr>
        <p:blipFill>
          <a:blip r:embed="rId2"/>
          <a:stretch>
            <a:fillRect/>
          </a:stretch>
        </p:blipFill>
        <p:spPr>
          <a:xfrm>
            <a:off x="2057400" y="2743200"/>
            <a:ext cx="4736892" cy="1219200"/>
          </a:xfrm>
          <a:prstGeom prst="rect">
            <a:avLst/>
          </a:prstGeom>
        </p:spPr>
      </p:pic>
    </p:spTree>
    <p:extLst>
      <p:ext uri="{BB962C8B-B14F-4D97-AF65-F5344CB8AC3E}">
        <p14:creationId xmlns:p14="http://schemas.microsoft.com/office/powerpoint/2010/main" val="16302600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For a privately owned bookstore,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76"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a:t>
            </a:r>
            <a:r>
              <a:rPr lang="en-US" dirty="0" smtClean="0"/>
              <a:t>Disney and </a:t>
            </a:r>
            <a:r>
              <a:rPr lang="en-US" dirty="0" err="1" smtClean="0"/>
              <a:t>Almarai</a:t>
            </a:r>
            <a:r>
              <a:rPr lang="en-US" dirty="0" smtClean="0"/>
              <a:t>:</a:t>
            </a:r>
          </a:p>
          <a:p>
            <a:pPr lvl="1" eaLnBrk="1" hangingPunct="1">
              <a:buFont typeface="Wingdings" charset="0"/>
              <a:buChar char=""/>
              <a:defRPr/>
            </a:pPr>
            <a:r>
              <a:rPr lang="en-US" dirty="0" smtClean="0"/>
              <a:t>Disney = Operating Income/Interest Expense = 10023/44= 22.57</a:t>
            </a:r>
          </a:p>
          <a:p>
            <a:pPr lvl="1" eaLnBrk="1" hangingPunct="1">
              <a:buFont typeface="Wingdings" charset="0"/>
              <a:buChar char=""/>
              <a:defRPr/>
            </a:pPr>
            <a:r>
              <a:rPr lang="en-US" dirty="0" err="1" smtClean="0"/>
              <a:t>Almarai</a:t>
            </a:r>
            <a:r>
              <a:rPr lang="en-US" dirty="0" smtClean="0"/>
              <a:t> = 2487/238 = 10.43	</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dirty="0"/>
              <a:t>Disney: Large cap, developed		22.57  	</a:t>
            </a:r>
            <a:r>
              <a:rPr lang="en-US" altLang="en-US" sz="1800" dirty="0">
                <a:sym typeface="Wingdings" charset="2"/>
              </a:rPr>
              <a:t></a:t>
            </a:r>
            <a:r>
              <a:rPr lang="en-US" altLang="en-US" sz="1800" dirty="0"/>
              <a:t> 	AAA</a:t>
            </a:r>
          </a:p>
          <a:p>
            <a:r>
              <a:rPr lang="en-US" altLang="en-US" sz="1800" dirty="0" err="1" smtClean="0"/>
              <a:t>Almarai</a:t>
            </a:r>
            <a:r>
              <a:rPr lang="en-US" altLang="en-US" sz="1800" dirty="0" smtClean="0"/>
              <a:t>: Small cap, emerging	10.43	-&gt; 	AA</a:t>
            </a:r>
            <a:endParaRPr lang="en-US" altLang="en-US" sz="1800" dirty="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12"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Disney, we will use the actual rating of A to get a cost of debt:</a:t>
            </a:r>
          </a:p>
          <a:p>
            <a:pPr lvl="1" eaLnBrk="1" hangingPunct="1">
              <a:buFont typeface="Wingdings 2" charset="0"/>
              <a:buChar char=""/>
              <a:defRPr/>
            </a:pPr>
            <a:r>
              <a:rPr lang="en-US" dirty="0" smtClean="0"/>
              <a:t>Default Spread based upon A  rating = 1.00%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+ 1.00% = 3.75</a:t>
            </a:r>
          </a:p>
          <a:p>
            <a:pPr lvl="1" eaLnBrk="1" hangingPunct="1">
              <a:buFont typeface="Wingdings 2" charset="0"/>
              <a:buChar char=""/>
              <a:defRPr/>
            </a:pPr>
            <a:r>
              <a:rPr lang="en-US" dirty="0" smtClean="0"/>
              <a:t>After-tax cost of debt = Pre-tax cost of debt (1- tax rate) = 3.75% (1-.40) = 2.40%</a:t>
            </a:r>
          </a:p>
          <a:p>
            <a:pPr>
              <a:buFont typeface="Wingdings" charset="0"/>
              <a:buChar char=""/>
              <a:defRPr/>
            </a:pPr>
            <a:r>
              <a:rPr lang="en-US" dirty="0" smtClean="0"/>
              <a:t>For </a:t>
            </a:r>
            <a:r>
              <a:rPr lang="en-US" dirty="0" err="1" smtClean="0"/>
              <a:t>Almarai</a:t>
            </a:r>
            <a:r>
              <a:rPr lang="en-US" dirty="0" smtClean="0"/>
              <a:t>, the synthetic rating was AA but there is also some default risk in Saudi Arabia</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smtClean="0"/>
              <a:t>rate </a:t>
            </a:r>
            <a:r>
              <a:rPr lang="en-US" dirty="0"/>
              <a:t>+ Default </a:t>
            </a:r>
            <a:r>
              <a:rPr lang="en-US" dirty="0" err="1" smtClean="0"/>
              <a:t>spread</a:t>
            </a:r>
            <a:r>
              <a:rPr lang="en-US" baseline="-25000" dirty="0" err="1" smtClean="0"/>
              <a:t>Saudi</a:t>
            </a:r>
            <a:r>
              <a:rPr lang="en-US" baseline="-25000" dirty="0" smtClean="0"/>
              <a:t> Arabia</a:t>
            </a:r>
            <a:r>
              <a:rPr lang="en-US" dirty="0" smtClean="0"/>
              <a:t> </a:t>
            </a:r>
            <a:r>
              <a:rPr lang="en-US" dirty="0"/>
              <a:t>+ Default </a:t>
            </a:r>
            <a:r>
              <a:rPr lang="en-US" dirty="0" err="1" smtClean="0"/>
              <a:t>spread</a:t>
            </a:r>
            <a:r>
              <a:rPr lang="en-US" baseline="-25000" dirty="0" err="1" smtClean="0"/>
              <a:t>Almarai</a:t>
            </a:r>
            <a:endParaRPr lang="en-US" dirty="0"/>
          </a:p>
          <a:p>
            <a:pPr marL="320675" lvl="1" indent="0">
              <a:buFont typeface="Wingdings 2" charset="0"/>
              <a:buNone/>
              <a:defRPr/>
            </a:pPr>
            <a:r>
              <a:rPr lang="en-US" dirty="0"/>
              <a:t>		= </a:t>
            </a:r>
            <a:r>
              <a:rPr lang="en-US" dirty="0" smtClean="0"/>
              <a:t>2.25% </a:t>
            </a:r>
            <a:r>
              <a:rPr lang="en-US" dirty="0"/>
              <a:t>+ </a:t>
            </a:r>
            <a:r>
              <a:rPr lang="en-US" dirty="0" smtClean="0"/>
              <a:t>0.70% </a:t>
            </a:r>
            <a:r>
              <a:rPr lang="en-US" dirty="0"/>
              <a:t>+ </a:t>
            </a:r>
            <a:r>
              <a:rPr lang="en-US" dirty="0" smtClean="0"/>
              <a:t>0.60</a:t>
            </a:r>
            <a:r>
              <a:rPr lang="en-US" dirty="0"/>
              <a:t>% = </a:t>
            </a:r>
            <a:r>
              <a:rPr lang="en-US" dirty="0" smtClean="0"/>
              <a:t>3.55%</a:t>
            </a:r>
            <a:endParaRPr lang="en-US" dirty="0"/>
          </a:p>
          <a:p>
            <a:pPr marL="366713" lvl="1" indent="0">
              <a:buFont typeface="Wingdings 2" charset="0"/>
              <a:buNone/>
              <a:defRPr/>
            </a:pPr>
            <a:r>
              <a:rPr lang="en-US" dirty="0" smtClean="0"/>
              <a:t>After</a:t>
            </a:r>
            <a:r>
              <a:rPr lang="en-US" dirty="0"/>
              <a:t>-tax cost of debt = </a:t>
            </a:r>
            <a:r>
              <a:rPr lang="en-US" dirty="0" smtClean="0"/>
              <a:t>3.55% </a:t>
            </a:r>
            <a:r>
              <a:rPr lang="en-US" dirty="0"/>
              <a:t>(</a:t>
            </a:r>
            <a:r>
              <a:rPr lang="en-US" dirty="0" smtClean="0"/>
              <a:t>1-</a:t>
            </a:r>
            <a:r>
              <a:rPr lang="en-US" dirty="0"/>
              <a:t> </a:t>
            </a:r>
            <a:r>
              <a:rPr lang="en-US" dirty="0" smtClean="0"/>
              <a:t>0) </a:t>
            </a:r>
            <a:r>
              <a:rPr lang="en-US" dirty="0"/>
              <a:t>= </a:t>
            </a:r>
            <a:r>
              <a:rPr lang="en-US" dirty="0" smtClean="0"/>
              <a:t>3.55 %</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a:t>
            </a:r>
            <a:r>
              <a:rPr lang="en-US" altLang="en-US" dirty="0" smtClean="0">
                <a:ea typeface="ＭＳ Ｐゴシック" charset="-128"/>
              </a:rPr>
              <a:t>2017</a:t>
            </a:r>
            <a:endParaRPr lang="en-US" altLang="en-US" dirty="0">
              <a:ea typeface="ＭＳ Ｐゴシック" charset="-128"/>
            </a:endParaRP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84863631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In Disney</a:t>
            </a:r>
            <a:r>
              <a:rPr lang="ja-JP" altLang="en-US" sz="1800" dirty="0">
                <a:ea typeface="ＭＳ Ｐゴシック" charset="-128"/>
              </a:rPr>
              <a:t>’</a:t>
            </a:r>
            <a:r>
              <a:rPr lang="en-US" altLang="ja-JP" sz="1800" dirty="0">
                <a:ea typeface="ＭＳ Ｐゴシック" charset="-128"/>
              </a:rPr>
              <a:t>s 2013 financial statements, the debt due over time was footnoted.</a:t>
            </a: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r>
              <a:rPr lang="en-US" altLang="en-US" sz="1800" dirty="0">
                <a:ea typeface="ＭＳ Ｐゴシック" charset="-128"/>
              </a:rPr>
              <a:t>Disney</a:t>
            </a:r>
            <a:r>
              <a:rPr lang="ja-JP" altLang="en-US" sz="1800" dirty="0">
                <a:ea typeface="ＭＳ Ｐゴシック" charset="-128"/>
              </a:rPr>
              <a:t>’</a:t>
            </a:r>
            <a:r>
              <a:rPr lang="en-US" altLang="ja-JP" sz="1800" dirty="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dirty="0">
                <a:ea typeface="ＭＳ Ｐゴシック" charset="-128"/>
              </a:rPr>
              <a:t>Estimated MV of Disney Debt = </a:t>
            </a:r>
          </a:p>
          <a:p>
            <a:pPr eaLnBrk="1" hangingPunct="1">
              <a:lnSpc>
                <a:spcPct val="80000"/>
              </a:lnSpc>
            </a:pPr>
            <a:endParaRPr lang="en-US" altLang="en-US" sz="1800" dirty="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71"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3810000" y="6248400"/>
            <a:ext cx="4647170" cy="338554"/>
          </a:xfrm>
          <a:prstGeom prst="rect">
            <a:avLst/>
          </a:prstGeom>
          <a:noFill/>
        </p:spPr>
        <p:txBody>
          <a:bodyPr wrap="none" rtlCol="0">
            <a:spAutoFit/>
          </a:bodyPr>
          <a:lstStyle/>
          <a:p>
            <a:r>
              <a:rPr lang="en-US" sz="1600" dirty="0" smtClean="0"/>
              <a:t>PV of an annuity of $349 million a year for 7.92 years</a:t>
            </a:r>
            <a:endParaRPr lang="en-US" sz="1600" dirty="0"/>
          </a:p>
        </p:txBody>
      </p:sp>
      <p:cxnSp>
        <p:nvCxnSpPr>
          <p:cNvPr id="5" name="Straight Arrow Connector 4"/>
          <p:cNvCxnSpPr>
            <a:stCxn id="2" idx="0"/>
          </p:cNvCxnSpPr>
          <p:nvPr/>
        </p:nvCxnSpPr>
        <p:spPr>
          <a:xfrm flipH="1" flipV="1">
            <a:off x="4876806" y="5867400"/>
            <a:ext cx="125677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48"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Divisional Costs of Capital: </a:t>
            </a:r>
            <a:r>
              <a:rPr lang="en-US" altLang="en-US" dirty="0" smtClean="0">
                <a:ea typeface="ＭＳ Ｐゴシック" charset="-128"/>
              </a:rPr>
              <a:t>Disney’s Divisions &amp; </a:t>
            </a:r>
            <a:r>
              <a:rPr lang="en-US" altLang="en-US" dirty="0" err="1" smtClean="0">
                <a:ea typeface="ＭＳ Ｐゴシック" charset="-128"/>
              </a:rPr>
              <a:t>Almarai</a:t>
            </a:r>
            <a:endParaRPr lang="en-US" altLang="en-US" dirty="0">
              <a:ea typeface="ＭＳ Ｐゴシック" charset="-128"/>
            </a:endParaRP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501"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p:cNvSpPr/>
          <p:nvPr/>
        </p:nvSpPr>
        <p:spPr>
          <a:xfrm>
            <a:off x="628121" y="4309061"/>
            <a:ext cx="8122708" cy="1754326"/>
          </a:xfrm>
          <a:prstGeom prst="rect">
            <a:avLst/>
          </a:prstGeom>
        </p:spPr>
        <p:txBody>
          <a:bodyPr wrap="square">
            <a:spAutoFit/>
          </a:bodyPr>
          <a:lstStyle/>
          <a:p>
            <a:pPr marL="342900" indent="-342900">
              <a:buFont typeface="Arial" charset="0"/>
              <a:buChar char="•"/>
              <a:defRPr/>
            </a:pPr>
            <a:r>
              <a:rPr lang="en-US" dirty="0"/>
              <a:t>For </a:t>
            </a:r>
            <a:r>
              <a:rPr lang="en-US" dirty="0" err="1"/>
              <a:t>Almarai</a:t>
            </a:r>
            <a:r>
              <a:rPr lang="en-US" dirty="0"/>
              <a:t>, the cost of capital is based upon the beta of 0.97 (bottom up) and a synthetic cost of debt 3.25%.</a:t>
            </a:r>
          </a:p>
          <a:p>
            <a:pPr marL="800100" lvl="1" indent="-342900">
              <a:buFont typeface="Arial" charset="0"/>
              <a:buChar char="•"/>
              <a:defRPr/>
            </a:pPr>
            <a:r>
              <a:rPr lang="en-US" sz="2000" dirty="0"/>
              <a:t>Cost of equity  </a:t>
            </a:r>
            <a:r>
              <a:rPr lang="mr-IN" sz="2000" dirty="0"/>
              <a:t>= 2.25% + 0.97 (6.91%) = 8.96</a:t>
            </a:r>
            <a:r>
              <a:rPr lang="mr-IN" sz="2000" dirty="0" smtClean="0"/>
              <a:t>%</a:t>
            </a:r>
            <a:endParaRPr lang="en-US" sz="2000" dirty="0"/>
          </a:p>
          <a:p>
            <a:pPr marL="800100" lvl="1" indent="-342900">
              <a:buFont typeface="Arial" charset="0"/>
              <a:buChar char="•"/>
              <a:defRPr/>
            </a:pPr>
            <a:r>
              <a:rPr lang="en-US" sz="2000" dirty="0"/>
              <a:t>After-tax cost of debt = 3.55%</a:t>
            </a:r>
          </a:p>
          <a:p>
            <a:pPr marL="800100" lvl="1" indent="-342900">
              <a:buFont typeface="Arial" charset="0"/>
              <a:buChar char="•"/>
              <a:defRPr/>
            </a:pPr>
            <a:r>
              <a:rPr lang="en-US" sz="2000" dirty="0"/>
              <a:t>Cost of capital = 8.96% (.825) + </a:t>
            </a:r>
            <a:r>
              <a:rPr lang="en-US" sz="2000" dirty="0" smtClean="0"/>
              <a:t>3.55</a:t>
            </a:r>
            <a:r>
              <a:rPr lang="en-US" sz="2000" dirty="0"/>
              <a:t>%(1-0) (.175) = </a:t>
            </a:r>
            <a:r>
              <a:rPr lang="en-US" sz="2000" dirty="0" smtClean="0"/>
              <a:t>8.01%</a:t>
            </a:r>
            <a:endParaRPr lang="en-US" dirty="0"/>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smtClean="0"/>
              <a:t>Measuring Investment Returns</a:t>
            </a:r>
            <a:endParaRPr lang="en-US" dirty="0"/>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20"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67"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14"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smtClean="0"/>
              <a:t>Capital Structure: The Choices and the Trade off</a:t>
            </a:r>
            <a:endParaRPr lang="en-US"/>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Trade off for </a:t>
            </a:r>
            <a:r>
              <a:rPr lang="en-US" altLang="en-US" dirty="0" smtClean="0">
                <a:ea typeface="ＭＳ Ｐゴシック" charset="-128"/>
              </a:rPr>
              <a:t>Disney</a:t>
            </a:r>
            <a:endParaRPr lang="en-US" altLang="en-US" dirty="0">
              <a:ea typeface="ＭＳ Ｐゴシック" charset="-128"/>
            </a:endParaRP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137</a:t>
            </a:fld>
            <a:endParaRPr lang="en-US" altLang="en-US" sz="1200">
              <a:solidFill>
                <a:srgbClr val="FFFFFF"/>
              </a:solidFill>
            </a:endParaRPr>
          </a:p>
        </p:txBody>
      </p:sp>
      <p:sp>
        <p:nvSpPr>
          <p:cNvPr id="2" name="Content Placeholder 1"/>
          <p:cNvSpPr>
            <a:spLocks noGrp="1"/>
          </p:cNvSpPr>
          <p:nvPr>
            <p:ph sz="quarter" idx="1"/>
          </p:nvPr>
        </p:nvSpPr>
        <p:spPr/>
        <p:txBody>
          <a:bodyPr>
            <a:normAutofit fontScale="92500" lnSpcReduction="20000"/>
          </a:bodyPr>
          <a:lstStyle/>
          <a:p>
            <a:r>
              <a:rPr lang="en-US" dirty="0" smtClean="0"/>
              <a:t>Tax Benefits: The US has the highest marginal tax rate in the world. Disney, since it makes money, should benefit from using debt.</a:t>
            </a:r>
          </a:p>
          <a:p>
            <a:r>
              <a:rPr lang="en-US" dirty="0" smtClean="0"/>
              <a:t>Added Discipline: There is a separation of ownership and management at Disney, should lead to more debt.</a:t>
            </a:r>
          </a:p>
          <a:p>
            <a:r>
              <a:rPr lang="en-US" dirty="0" smtClean="0"/>
              <a:t>Expected Bankruptcy costs: Disney is large and spread over multiple entertainment businesses, with a cash cow in ESPN.  Should lead to more debt.</a:t>
            </a:r>
          </a:p>
          <a:p>
            <a:r>
              <a:rPr lang="en-US" dirty="0" smtClean="0"/>
              <a:t>Agency Costs: Disney has assets that are physical and tangible (theme parks) against which it should be able to borrow money.</a:t>
            </a:r>
          </a:p>
          <a:p>
            <a:pPr marL="0" indent="0" algn="ctr">
              <a:buNone/>
            </a:pPr>
            <a:r>
              <a:rPr lang="en-US" b="1" dirty="0" smtClean="0"/>
              <a:t>Bottom line: Disney should borrow a substantial amount.</a:t>
            </a:r>
            <a:endParaRPr lang="en-US" b="1"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in a zero tax setting?</a:t>
            </a:r>
            <a:endParaRPr lang="en-US" dirty="0"/>
          </a:p>
        </p:txBody>
      </p:sp>
      <p:sp>
        <p:nvSpPr>
          <p:cNvPr id="3" name="Content Placeholder 2"/>
          <p:cNvSpPr>
            <a:spLocks noGrp="1"/>
          </p:cNvSpPr>
          <p:nvPr>
            <p:ph sz="quarter" idx="1"/>
          </p:nvPr>
        </p:nvSpPr>
        <p:spPr/>
        <p:txBody>
          <a:bodyPr/>
          <a:lstStyle/>
          <a:p>
            <a:r>
              <a:rPr lang="en-US" dirty="0" smtClean="0"/>
              <a:t>If you get no tax savings from debt, the tax benefit of debt becomes zero. If it is zero, there is little good that can come from borrowing and lots of bad.</a:t>
            </a:r>
          </a:p>
          <a:p>
            <a:r>
              <a:rPr lang="en-US" dirty="0" smtClean="0"/>
              <a:t>So, the logical conclusion is that a company in a zero tax rate locale should never borrow.</a:t>
            </a:r>
          </a:p>
          <a:p>
            <a:r>
              <a:rPr lang="en-US" dirty="0" err="1" smtClean="0"/>
              <a:t>Almarai</a:t>
            </a:r>
            <a:r>
              <a:rPr lang="en-US" dirty="0" smtClean="0"/>
              <a:t> borrows money. Why?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12281772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gridCol w="3048000"/>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Debt Trade off on the Cost of Capital</a:t>
            </a:r>
            <a:endParaRPr lang="en-US" altLang="en-US" dirty="0">
              <a:ea typeface="ＭＳ Ｐゴシック" charset="-128"/>
            </a:endParaRP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144</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443532009"/>
      </p:ext>
    </p:extLst>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699"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795"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891"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38"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39986"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083"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80"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26"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Almarai’s</a:t>
            </a:r>
            <a:r>
              <a:rPr lang="en-US" dirty="0" smtClean="0"/>
              <a:t> Optimal Debt Ratio</a:t>
            </a:r>
            <a:endParaRPr lang="en-US" dirty="0"/>
          </a:p>
        </p:txBody>
      </p:sp>
      <p:graphicFrame>
        <p:nvGraphicFramePr>
          <p:cNvPr id="5" name="Content Placeholder 4"/>
          <p:cNvGraphicFramePr>
            <a:graphicFrameLocks noGrp="1"/>
          </p:cNvGraphicFramePr>
          <p:nvPr>
            <p:ph sz="quarter" idx="1"/>
            <p:extLst/>
          </p:nvPr>
        </p:nvGraphicFramePr>
        <p:xfrm>
          <a:off x="612776" y="2209799"/>
          <a:ext cx="8153397" cy="2598020"/>
        </p:xfrm>
        <a:graphic>
          <a:graphicData uri="http://schemas.openxmlformats.org/drawingml/2006/table">
            <a:tbl>
              <a:tblPr>
                <a:tableStyleId>{5C22544A-7EE6-4342-B048-85BDC9FD1C3A}</a:tableStyleId>
              </a:tblPr>
              <a:tblGrid>
                <a:gridCol w="861881"/>
                <a:gridCol w="861881"/>
                <a:gridCol w="861881"/>
                <a:gridCol w="861881"/>
                <a:gridCol w="973927"/>
                <a:gridCol w="861881"/>
                <a:gridCol w="1146303"/>
                <a:gridCol w="861881"/>
                <a:gridCol w="861881"/>
              </a:tblGrid>
              <a:tr h="229322">
                <a:tc>
                  <a:txBody>
                    <a:bodyPr/>
                    <a:lstStyle/>
                    <a:p>
                      <a:pPr algn="ctr" fontAlgn="b"/>
                      <a:r>
                        <a:rPr lang="en-US" sz="1000" u="none" strike="noStrike" dirty="0">
                          <a:effectLst/>
                        </a:rPr>
                        <a:t>Debt Ratio</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Beta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Equity</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Bond Rating</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Interest rate on debt</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Tax Rate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Cost of Debt (after-tax)</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WACC</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Enterprise Value</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cs-CZ" sz="1000" u="none" strike="noStrike">
                          <a:effectLst/>
                        </a:rPr>
                        <a:t>0.7897</a:t>
                      </a:r>
                      <a:endParaRPr lang="cs-CZ"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Aaa/AAA</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3.60%</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7.71%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$60,793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pt-BR" sz="1000" u="none" strike="noStrike">
                          <a:effectLst/>
                        </a:rPr>
                        <a:t>10%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dirty="0">
                          <a:effectLst/>
                        </a:rPr>
                        <a:t>0.8774</a:t>
                      </a:r>
                      <a:endParaRPr lang="fi-FI"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8.31%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A1/A+</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7.88%</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$58,957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is-IS" sz="1000" u="none" strike="noStrike">
                          <a:effectLst/>
                        </a:rPr>
                        <a:t>20%</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0.9871</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9.07%</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bg-BG" sz="1000" u="none" strike="noStrike">
                          <a:effectLst/>
                        </a:rPr>
                        <a:t>B3/B-</a:t>
                      </a:r>
                      <a:endParaRPr lang="bg-BG"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10.35%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9.33%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$46,877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pt-BR" sz="1000" u="none" strike="noStrike">
                          <a:effectLst/>
                        </a:rPr>
                        <a:t>30%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1.1281</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10.05%</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Ca2/CC</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11.49%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$35,915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40%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1.3162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11.34%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15.95%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$24,220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50%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1000" u="none" strike="noStrike">
                          <a:effectLst/>
                        </a:rPr>
                        <a:t>1.5794</a:t>
                      </a:r>
                      <a:endParaRPr lang="fi-FI"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13.16%</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18.01%</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$21,054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60%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1.9742</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15.89%</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1000" u="none" strike="noStrike">
                          <a:effectLst/>
                        </a:rPr>
                        <a:t>20.07%</a:t>
                      </a:r>
                      <a:endParaRPr lang="is-I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$18,619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70%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2.6323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20.44%</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22.13%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$16,690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80%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3.9485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29.53%</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dirty="0">
                          <a:effectLst/>
                        </a:rPr>
                        <a:t>0.00%</a:t>
                      </a:r>
                      <a:endParaRPr lang="pt-B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24.19%</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$15,122 </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9322">
                <a:tc>
                  <a:txBody>
                    <a:bodyPr/>
                    <a:lstStyle/>
                    <a:p>
                      <a:pPr algn="ctr" fontAlgn="b"/>
                      <a:r>
                        <a:rPr lang="en-US" sz="1000" u="none" strike="noStrike">
                          <a:effectLst/>
                        </a:rPr>
                        <a:t>90%</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1000" u="none" strike="noStrike">
                          <a:effectLst/>
                        </a:rPr>
                        <a:t>7.8969</a:t>
                      </a:r>
                      <a:endParaRPr lang="nb-NO"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56.82%</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a:effectLst/>
                        </a:rPr>
                        <a:t>D2/D</a:t>
                      </a:r>
                      <a:endParaRPr lang="en-US"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a:effectLst/>
                        </a:rPr>
                        <a:t>22.85%</a:t>
                      </a:r>
                      <a:endParaRPr lang="hr-H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1000" u="none" strike="noStrike">
                          <a:effectLst/>
                        </a:rPr>
                        <a:t>0.00%</a:t>
                      </a:r>
                      <a:endParaRPr lang="pt-BR" sz="10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22.85%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1000" u="none" strike="noStrike" dirty="0">
                          <a:effectLst/>
                        </a:rPr>
                        <a:t>26.25%</a:t>
                      </a:r>
                      <a:endParaRPr lang="hr-HR"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00" u="none" strike="noStrike" dirty="0">
                          <a:effectLst/>
                        </a:rPr>
                        <a:t>$13,824 </a:t>
                      </a:r>
                      <a:endParaRPr lang="en-US" sz="10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6" name="TextBox 5"/>
          <p:cNvSpPr txBox="1"/>
          <p:nvPr/>
        </p:nvSpPr>
        <p:spPr>
          <a:xfrm>
            <a:off x="609601" y="5029200"/>
            <a:ext cx="8001000" cy="1323439"/>
          </a:xfrm>
          <a:prstGeom prst="rect">
            <a:avLst/>
          </a:prstGeom>
          <a:noFill/>
        </p:spPr>
        <p:txBody>
          <a:bodyPr wrap="square" rtlCol="0">
            <a:spAutoFit/>
          </a:bodyPr>
          <a:lstStyle/>
          <a:p>
            <a:pPr marL="457200" indent="-457200">
              <a:buFont typeface="+mj-lt"/>
              <a:buAutoNum type="arabicPeriod"/>
            </a:pPr>
            <a:r>
              <a:rPr lang="en-US" sz="2000" dirty="0" smtClean="0"/>
              <a:t>Given that </a:t>
            </a:r>
            <a:r>
              <a:rPr lang="en-US" sz="2000" dirty="0" err="1" smtClean="0"/>
              <a:t>Almarai</a:t>
            </a:r>
            <a:r>
              <a:rPr lang="en-US" sz="2000" dirty="0" smtClean="0"/>
              <a:t> has substantial profits and cash flows, why is the optimal debt ratio zero?</a:t>
            </a:r>
          </a:p>
          <a:p>
            <a:pPr marL="457200" indent="-457200">
              <a:buFont typeface="+mj-lt"/>
              <a:buAutoNum type="arabicPeriod"/>
            </a:pPr>
            <a:r>
              <a:rPr lang="en-US" sz="2000" dirty="0" smtClean="0"/>
              <a:t>Given that the optimal debt ratio is 0%, why does </a:t>
            </a:r>
            <a:r>
              <a:rPr lang="en-US" sz="2000" dirty="0" err="1" smtClean="0"/>
              <a:t>Almarai</a:t>
            </a:r>
            <a:r>
              <a:rPr lang="en-US" sz="2000" dirty="0" smtClean="0"/>
              <a:t> have an actual debt ratio of almost 19%?</a:t>
            </a:r>
          </a:p>
        </p:txBody>
      </p:sp>
    </p:spTree>
    <p:extLst>
      <p:ext uri="{BB962C8B-B14F-4D97-AF65-F5344CB8AC3E}">
        <p14:creationId xmlns:p14="http://schemas.microsoft.com/office/powerpoint/2010/main" val="4376967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59"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706"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7907334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46"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cause ? (Can it cause default?)</a:t>
            </a:r>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22"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smtClean="0"/>
              <a:t>Returning Cash to the Owners: Dividend Policy</a:t>
            </a:r>
            <a:endParaRPr lang="en-US"/>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3249430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7"/>
          <p:cNvGraphicFramePr>
            <a:graphicFrameLocks noGrp="1"/>
          </p:cNvGraphicFramePr>
          <p:nvPr>
            <p:ph sz="quarter" idx="1"/>
            <p:extLst>
              <p:ext uri="{D42A27DB-BD31-4B8C-83A1-F6EECF244321}">
                <p14:modId xmlns:p14="http://schemas.microsoft.com/office/powerpoint/2010/main" val="73029280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9457322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a:t>
            </a:r>
            <a:r>
              <a:rPr lang="en-US" altLang="en-US" dirty="0" smtClean="0">
                <a:ea typeface="ＭＳ Ｐゴシック" charset="-128"/>
              </a:rPr>
              <a:t>2017</a:t>
            </a:r>
            <a:endParaRPr lang="en-US" altLang="en-US" dirty="0">
              <a:ea typeface="ＭＳ Ｐゴシック" charset="-128"/>
            </a:endParaRP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190</a:t>
            </a:fld>
            <a:endParaRPr lang="en-US" altLang="en-US" sz="1200">
              <a:solidFill>
                <a:srgbClr val="FFFFFF"/>
              </a:solidFill>
              <a:latin typeface="Times" charset="0"/>
            </a:endParaRPr>
          </a:p>
        </p:txBody>
      </p:sp>
      <p:pic>
        <p:nvPicPr>
          <p:cNvPr id="3" name="Picture 2"/>
          <p:cNvPicPr>
            <a:picLocks noChangeAspect="1"/>
          </p:cNvPicPr>
          <p:nvPr/>
        </p:nvPicPr>
        <p:blipFill>
          <a:blip r:embed="rId2"/>
          <a:stretch>
            <a:fillRect/>
          </a:stretch>
        </p:blipFill>
        <p:spPr>
          <a:xfrm>
            <a:off x="4648200" y="2362200"/>
            <a:ext cx="3365500" cy="1155700"/>
          </a:xfrm>
          <a:prstGeom prst="rect">
            <a:avLst/>
          </a:prstGeom>
        </p:spPr>
      </p:pic>
      <p:graphicFrame>
        <p:nvGraphicFramePr>
          <p:cNvPr id="12" name="Content Placeholder 11"/>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55043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a:t>
            </a:r>
            <a:r>
              <a:rPr lang="en-US" altLang="en-US" dirty="0" smtClean="0">
                <a:ea typeface="ＭＳ Ｐゴシック" charset="-128"/>
              </a:rPr>
              <a:t>2017</a:t>
            </a:r>
            <a:endParaRPr lang="en-US" altLang="en-US" dirty="0">
              <a:ea typeface="ＭＳ Ｐゴシック" charset="-128"/>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191</a:t>
            </a:fld>
            <a:endParaRPr lang="en-US" altLang="en-US" sz="1200">
              <a:solidFill>
                <a:srgbClr val="FFFFFF"/>
              </a:solidFill>
              <a:latin typeface="Times" charset="0"/>
            </a:endParaRPr>
          </a:p>
        </p:txBody>
      </p:sp>
      <p:graphicFrame>
        <p:nvGraphicFramePr>
          <p:cNvPr id="11" name="Content Placeholder 10"/>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chart"/>
          <p:cNvPicPr>
            <a:picLocks noChangeAspect="1"/>
          </p:cNvPicPr>
          <p:nvPr/>
        </p:nvPicPr>
        <p:blipFill>
          <a:blip r:embed="rId4"/>
          <a:stretch>
            <a:fillRect/>
          </a:stretch>
        </p:blipFill>
        <p:spPr>
          <a:xfrm>
            <a:off x="5029200" y="2209800"/>
            <a:ext cx="3517900" cy="1155700"/>
          </a:xfrm>
          <a:prstGeom prst="rect">
            <a:avLst/>
          </a:prstGeom>
        </p:spPr>
      </p:pic>
    </p:spTree>
    <p:extLst>
      <p:ext uri="{BB962C8B-B14F-4D97-AF65-F5344CB8AC3E}">
        <p14:creationId xmlns:p14="http://schemas.microsoft.com/office/powerpoint/2010/main" val="1132998627"/>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193"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 name="Rectangle 1"/>
          <p:cNvSpPr/>
          <p:nvPr/>
        </p:nvSpPr>
        <p:spPr>
          <a:xfrm>
            <a:off x="609600" y="1511112"/>
            <a:ext cx="8936038" cy="4154984"/>
          </a:xfrm>
          <a:prstGeom prst="rect">
            <a:avLst/>
          </a:prstGeom>
        </p:spPr>
        <p:txBody>
          <a:bodyPr wrap="square">
            <a:spAutoFit/>
          </a:bodyPr>
          <a:lstStyle/>
          <a:p>
            <a:r>
              <a:rPr lang="en-US" dirty="0" smtClean="0"/>
              <a:t>Disney</a:t>
            </a:r>
          </a:p>
          <a:p>
            <a:pPr marL="342900" indent="-342900">
              <a:buFont typeface="Arial" charset="0"/>
              <a:buChar char="•"/>
            </a:pPr>
            <a:r>
              <a:rPr lang="en-US" dirty="0"/>
              <a:t>Dividend yield in </a:t>
            </a:r>
            <a:r>
              <a:rPr lang="en-US" dirty="0" smtClean="0"/>
              <a:t>2012= 1.09%</a:t>
            </a:r>
            <a:endParaRPr lang="en-US" dirty="0"/>
          </a:p>
          <a:p>
            <a:pPr marL="342900" indent="-342900">
              <a:buFont typeface="Arial" charset="0"/>
              <a:buChar char="•"/>
            </a:pPr>
            <a:r>
              <a:rPr lang="en-US" dirty="0"/>
              <a:t>Dividend yield in last 5 years (</a:t>
            </a:r>
            <a:r>
              <a:rPr lang="en-US" dirty="0" smtClean="0"/>
              <a:t>2008-2012)= 1.17%</a:t>
            </a:r>
            <a:endParaRPr lang="en-US" dirty="0"/>
          </a:p>
          <a:p>
            <a:pPr marL="342900" indent="-342900">
              <a:buFont typeface="Arial" charset="0"/>
              <a:buChar char="•"/>
            </a:pPr>
            <a:r>
              <a:rPr lang="en-US" dirty="0"/>
              <a:t>Dividend payout ratio in </a:t>
            </a:r>
            <a:r>
              <a:rPr lang="en-US" dirty="0" smtClean="0"/>
              <a:t>2012= 21.585</a:t>
            </a:r>
            <a:r>
              <a:rPr lang="en-US" dirty="0"/>
              <a:t>%</a:t>
            </a:r>
          </a:p>
          <a:p>
            <a:pPr marL="342900" indent="-342900">
              <a:buFont typeface="Arial" charset="0"/>
              <a:buChar char="•"/>
            </a:pPr>
            <a:r>
              <a:rPr lang="en-US" dirty="0"/>
              <a:t>Dividend payout ratio in last 5 years </a:t>
            </a:r>
            <a:r>
              <a:rPr lang="en-US" dirty="0" smtClean="0"/>
              <a:t>(</a:t>
            </a:r>
            <a:r>
              <a:rPr lang="en-US" dirty="0"/>
              <a:t>2008-2012</a:t>
            </a:r>
            <a:r>
              <a:rPr lang="en-US" dirty="0" smtClean="0"/>
              <a:t>) </a:t>
            </a:r>
            <a:r>
              <a:rPr lang="en-US" dirty="0"/>
              <a:t>= </a:t>
            </a:r>
            <a:r>
              <a:rPr lang="en-US" dirty="0" smtClean="0"/>
              <a:t>17.11%</a:t>
            </a:r>
            <a:endParaRPr lang="en-US" dirty="0"/>
          </a:p>
          <a:p>
            <a:endParaRPr lang="en-US" dirty="0" smtClean="0"/>
          </a:p>
          <a:p>
            <a:r>
              <a:rPr lang="en-US" dirty="0" err="1" smtClean="0"/>
              <a:t>Almarai</a:t>
            </a:r>
            <a:endParaRPr lang="en-US" dirty="0"/>
          </a:p>
          <a:p>
            <a:pPr marL="342900" indent="-342900">
              <a:buFont typeface="Arial" charset="0"/>
              <a:buChar char="•"/>
            </a:pPr>
            <a:r>
              <a:rPr lang="en-US" dirty="0"/>
              <a:t>Dividend yield in last 12 months = 1.24%</a:t>
            </a:r>
          </a:p>
          <a:p>
            <a:pPr marL="342900" indent="-342900">
              <a:buFont typeface="Arial" charset="0"/>
              <a:buChar char="•"/>
            </a:pPr>
            <a:r>
              <a:rPr lang="en-US" dirty="0"/>
              <a:t>Dividend yield in last 5 years (2011-2015)= 1.68%</a:t>
            </a:r>
          </a:p>
          <a:p>
            <a:pPr marL="342900" indent="-342900">
              <a:buFont typeface="Arial" charset="0"/>
              <a:buChar char="•"/>
            </a:pPr>
            <a:r>
              <a:rPr lang="en-US" dirty="0"/>
              <a:t>Dividend payout ratio in last 12 months = 32.15%</a:t>
            </a:r>
          </a:p>
          <a:p>
            <a:pPr marL="342900" indent="-342900">
              <a:buFont typeface="Arial" charset="0"/>
              <a:buChar char="•"/>
            </a:pPr>
            <a:r>
              <a:rPr lang="en-US" dirty="0"/>
              <a:t>Dividend payout ratio in last 5 years (2011-2015) = 36.38%</a:t>
            </a:r>
          </a:p>
        </p:txBody>
      </p:sp>
      <p:sp>
        <p:nvSpPr>
          <p:cNvPr id="3" name="Content Placeholder 2"/>
          <p:cNvSpPr>
            <a:spLocks noGrp="1"/>
          </p:cNvSpPr>
          <p:nvPr>
            <p:ph sz="quarter" idx="1"/>
          </p:nvPr>
        </p:nvSpPr>
        <p:spPr/>
        <p:txBody>
          <a:bodyPr/>
          <a:lstStyle/>
          <a:p>
            <a:endParaRPr lang="en-US" dirty="0"/>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0" indent="0" eaLnBrk="1" hangingPunct="1">
              <a:buFont typeface="Wingdings" charset="0"/>
              <a:buNone/>
              <a:defRPr/>
            </a:pPr>
            <a:r>
              <a:rPr lang="en-US" dirty="0" smtClean="0"/>
              <a:t>3.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extLst>
              <p:ext uri="{D42A27DB-BD31-4B8C-83A1-F6EECF244321}">
                <p14:modId xmlns:p14="http://schemas.microsoft.com/office/powerpoint/2010/main" val="1780007263"/>
              </p:ext>
            </p:extLst>
          </p:nvPr>
        </p:nvGraphicFramePr>
        <p:xfrm>
          <a:off x="2590800" y="4114800"/>
          <a:ext cx="4495798" cy="1600202"/>
        </p:xfrm>
        <a:graphic>
          <a:graphicData uri="http://schemas.openxmlformats.org/drawingml/2006/table">
            <a:tbl>
              <a:tblPr/>
              <a:tblGrid>
                <a:gridCol w="899160"/>
                <a:gridCol w="899159"/>
                <a:gridCol w="899160"/>
                <a:gridCol w="899160"/>
                <a:gridCol w="899159"/>
              </a:tblGrid>
              <a:tr h="18753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dirty="0" err="1" smtClean="0">
                          <a:ln>
                            <a:noFill/>
                          </a:ln>
                          <a:solidFill>
                            <a:srgbClr val="000000"/>
                          </a:solidFill>
                          <a:effectLst/>
                          <a:latin typeface="Calibri" charset="0"/>
                          <a:ea typeface="ＭＳ Ｐゴシック" charset="-128"/>
                        </a:rPr>
                        <a:t>Almarai</a:t>
                      </a:r>
                      <a:endParaRPr kumimoji="0" lang="en-US" altLang="en-US" sz="1100" b="0" i="1"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8753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13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-5</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1" fontAlgn="b"/>
                      <a:r>
                        <a:rPr lang="ar-SA" sz="1200" b="0" i="0" u="none" strike="noStrike" dirty="0">
                          <a:solidFill>
                            <a:srgbClr val="000000"/>
                          </a:solidFill>
                          <a:effectLst/>
                          <a:latin typeface="Calibri" charset="0"/>
                        </a:rPr>
                        <a:t>ر.س. 516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1" fontAlgn="b"/>
                      <a:r>
                        <a:rPr lang="ar-SA" sz="1200" b="0" i="0" u="none" strike="noStrike" dirty="0" smtClean="0">
                          <a:solidFill>
                            <a:srgbClr val="000000"/>
                          </a:solidFill>
                          <a:effectLst/>
                          <a:latin typeface="Calibri" charset="0"/>
                        </a:rPr>
                        <a:t>ر.س.</a:t>
                      </a:r>
                      <a:r>
                        <a:rPr lang="en-US" sz="1200" b="0" i="0" u="none" strike="noStrike" dirty="0" smtClean="0">
                          <a:solidFill>
                            <a:srgbClr val="000000"/>
                          </a:solidFill>
                          <a:effectLst/>
                          <a:latin typeface="Calibri" charset="0"/>
                        </a:rPr>
                        <a:t>0</a:t>
                      </a:r>
                      <a:r>
                        <a:rPr lang="ar-SA" sz="1200" b="0" i="0" u="none" strike="noStrike" dirty="0"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-4</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alibri" charset="0"/>
                          <a:ea typeface="ＭＳ Ｐゴシック" charset="-128"/>
                        </a:rPr>
                        <a:t>512</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dirty="0" smtClean="0">
                          <a:solidFill>
                            <a:srgbClr val="000000"/>
                          </a:solidFill>
                          <a:effectLst/>
                          <a:latin typeface="Calibri" charset="0"/>
                        </a:rPr>
                        <a:t>ر.س.</a:t>
                      </a:r>
                      <a:r>
                        <a:rPr lang="en-US" sz="1200" b="0" i="0" u="none" strike="noStrike" dirty="0" smtClean="0">
                          <a:solidFill>
                            <a:srgbClr val="000000"/>
                          </a:solidFill>
                          <a:effectLst/>
                          <a:latin typeface="Calibri" charset="0"/>
                        </a:rPr>
                        <a:t>0</a:t>
                      </a:r>
                      <a:r>
                        <a:rPr lang="ar-SA" sz="1200" b="0" i="0" u="none" strike="noStrike" dirty="0"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-3</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alibri" charset="0"/>
                          <a:ea typeface="ＭＳ Ｐゴシック" charset="-128"/>
                        </a:rPr>
                        <a:t>499</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smtClean="0">
                          <a:solidFill>
                            <a:srgbClr val="000000"/>
                          </a:solidFill>
                          <a:effectLst/>
                          <a:latin typeface="Calibri" charset="0"/>
                        </a:rPr>
                        <a:t>ر.س.</a:t>
                      </a:r>
                      <a:r>
                        <a:rPr lang="en-US" sz="1200" b="0" i="0" u="none" strike="noStrike" smtClean="0">
                          <a:solidFill>
                            <a:srgbClr val="000000"/>
                          </a:solidFill>
                          <a:effectLst/>
                          <a:latin typeface="Calibri" charset="0"/>
                        </a:rPr>
                        <a:t>0</a:t>
                      </a:r>
                      <a:r>
                        <a:rPr lang="ar-SA" sz="1200" b="0" i="0" u="none" strike="noStrike"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-2</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ar-SA" sz="1200" b="0" i="0" u="none" strike="noStrike" dirty="0" smtClean="0">
                          <a:solidFill>
                            <a:srgbClr val="000000"/>
                          </a:solidFill>
                          <a:effectLst/>
                          <a:latin typeface="Calibri" charset="0"/>
                        </a:rPr>
                        <a:t>5</a:t>
                      </a:r>
                      <a:r>
                        <a:rPr lang="en-US" sz="1200" b="0" i="0" u="none" strike="noStrike" dirty="0" smtClean="0">
                          <a:solidFill>
                            <a:srgbClr val="000000"/>
                          </a:solidFill>
                          <a:effectLst/>
                          <a:latin typeface="Calibri" charset="0"/>
                        </a:rPr>
                        <a:t>98</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dirty="0" smtClean="0">
                          <a:solidFill>
                            <a:srgbClr val="000000"/>
                          </a:solidFill>
                          <a:effectLst/>
                          <a:latin typeface="Calibri" charset="0"/>
                        </a:rPr>
                        <a:t>ر.س.</a:t>
                      </a:r>
                      <a:r>
                        <a:rPr lang="en-US" sz="1200" b="0" i="0" u="none" strike="noStrike" dirty="0" smtClean="0">
                          <a:solidFill>
                            <a:srgbClr val="000000"/>
                          </a:solidFill>
                          <a:effectLst/>
                          <a:latin typeface="Calibri" charset="0"/>
                        </a:rPr>
                        <a:t>0</a:t>
                      </a:r>
                      <a:r>
                        <a:rPr lang="ar-SA" sz="1200" b="0" i="0" u="none" strike="noStrike" dirty="0"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-1</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en-US" sz="1200" b="0" i="0" u="none" strike="noStrike" dirty="0" smtClean="0">
                          <a:solidFill>
                            <a:srgbClr val="000000"/>
                          </a:solidFill>
                          <a:effectLst/>
                          <a:latin typeface="Calibri" charset="0"/>
                        </a:rPr>
                        <a:t>598</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smtClean="0">
                          <a:solidFill>
                            <a:srgbClr val="000000"/>
                          </a:solidFill>
                          <a:effectLst/>
                          <a:latin typeface="Calibri" charset="0"/>
                        </a:rPr>
                        <a:t>ر.س.</a:t>
                      </a:r>
                      <a:r>
                        <a:rPr lang="en-US" sz="1200" b="0" i="0" u="none" strike="noStrike" smtClean="0">
                          <a:solidFill>
                            <a:srgbClr val="000000"/>
                          </a:solidFill>
                          <a:effectLst/>
                          <a:latin typeface="Calibri" charset="0"/>
                        </a:rPr>
                        <a:t>0</a:t>
                      </a:r>
                      <a:r>
                        <a:rPr lang="ar-SA" sz="1200" b="0" i="0" u="none" strike="noStrike"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11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alibri" charset="0"/>
                          <a:ea typeface="ＭＳ Ｐゴシック" charset="-128"/>
                        </a:rPr>
                        <a:t>2723 </a:t>
                      </a:r>
                      <a:endParaRPr kumimoji="0" lang="en-US" altLang="en-US" sz="1100" b="1"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dirty="0" smtClean="0">
                          <a:solidFill>
                            <a:srgbClr val="000000"/>
                          </a:solidFill>
                          <a:effectLst/>
                          <a:latin typeface="Calibri" charset="0"/>
                        </a:rPr>
                        <a:t>ر.س.</a:t>
                      </a:r>
                      <a:r>
                        <a:rPr lang="en-US" sz="1200" b="0" i="0" u="none" strike="noStrike" dirty="0" smtClean="0">
                          <a:solidFill>
                            <a:srgbClr val="000000"/>
                          </a:solidFill>
                          <a:effectLst/>
                          <a:latin typeface="Calibri" charset="0"/>
                        </a:rPr>
                        <a:t>0</a:t>
                      </a:r>
                      <a:r>
                        <a:rPr lang="ar-SA" sz="1200" b="0" i="0" u="none" strike="noStrike" dirty="0"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Disney’</a:t>
            </a:r>
            <a:r>
              <a:rPr lang="en-US" altLang="ja-JP" dirty="0" smtClean="0">
                <a:ea typeface="ＭＳ Ｐゴシック" charset="-128"/>
              </a:rPr>
              <a:t>s </a:t>
            </a:r>
            <a:r>
              <a:rPr lang="en-US" altLang="ja-JP" dirty="0">
                <a:ea typeface="ＭＳ Ｐゴシック" charset="-128"/>
              </a:rPr>
              <a:t>FCFE: 2008 – 2012</a:t>
            </a:r>
            <a:endParaRPr lang="en-US" altLang="en-US" dirty="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Almarai’s</a:t>
            </a:r>
            <a:r>
              <a:rPr lang="en-US" dirty="0" smtClean="0"/>
              <a:t> FCFE/Dividends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6" name="Content Placeholder 5"/>
          <p:cNvGraphicFramePr>
            <a:graphicFrameLocks noGrp="1" noChangeAspect="1"/>
          </p:cNvGraphicFramePr>
          <p:nvPr>
            <p:ph sz="quarter" idx="1"/>
            <p:extLst>
              <p:ext uri="{D42A27DB-BD31-4B8C-83A1-F6EECF244321}">
                <p14:modId xmlns:p14="http://schemas.microsoft.com/office/powerpoint/2010/main" val="468913458"/>
              </p:ext>
            </p:extLst>
          </p:nvPr>
        </p:nvGraphicFramePr>
        <p:xfrm>
          <a:off x="1066800" y="2057400"/>
          <a:ext cx="7585535" cy="2482850"/>
        </p:xfrm>
        <a:graphic>
          <a:graphicData uri="http://schemas.openxmlformats.org/presentationml/2006/ole">
            <mc:AlternateContent xmlns:mc="http://schemas.openxmlformats.org/markup-compatibility/2006">
              <mc:Choice xmlns:v="urn:schemas-microsoft-com:vml" Requires="v">
                <p:oleObj spid="_x0000_s1028" name="Worksheet" r:id="rId3" imgW="5626100" imgH="1841500" progId="Excel.Sheet.12">
                  <p:embed/>
                </p:oleObj>
              </mc:Choice>
              <mc:Fallback>
                <p:oleObj name="Worksheet" r:id="rId3" imgW="5626100" imgH="1841500" progId="Excel.Sheet.12">
                  <p:embed/>
                  <p:pic>
                    <p:nvPicPr>
                      <p:cNvPr id="0" name=""/>
                      <p:cNvPicPr/>
                      <p:nvPr/>
                    </p:nvPicPr>
                    <p:blipFill>
                      <a:blip r:embed="rId4"/>
                      <a:stretch>
                        <a:fillRect/>
                      </a:stretch>
                    </p:blipFill>
                    <p:spPr>
                      <a:xfrm>
                        <a:off x="1066800" y="2057400"/>
                        <a:ext cx="7585535" cy="2482850"/>
                      </a:xfrm>
                      <a:prstGeom prst="rect">
                        <a:avLst/>
                      </a:prstGeom>
                    </p:spPr>
                  </p:pic>
                </p:oleObj>
              </mc:Fallback>
            </mc:AlternateContent>
          </a:graphicData>
        </a:graphic>
      </p:graphicFrame>
    </p:spTree>
    <p:extLst>
      <p:ext uri="{BB962C8B-B14F-4D97-AF65-F5344CB8AC3E}">
        <p14:creationId xmlns:p14="http://schemas.microsoft.com/office/powerpoint/2010/main" val="19667589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nvPr>
        </p:nvGraphicFramePr>
        <p:xfrm>
          <a:off x="609602" y="1676398"/>
          <a:ext cx="8156573" cy="4268861"/>
        </p:xfrm>
        <a:graphic>
          <a:graphicData uri="http://schemas.openxmlformats.org/drawingml/2006/table">
            <a:tbl>
              <a:tblPr>
                <a:tableStyleId>{5C22544A-7EE6-4342-B048-85BDC9FD1C3A}</a:tableStyleId>
              </a:tblPr>
              <a:tblGrid>
                <a:gridCol w="2662727"/>
                <a:gridCol w="915641"/>
                <a:gridCol w="915641"/>
                <a:gridCol w="915641"/>
                <a:gridCol w="915641"/>
                <a:gridCol w="915641"/>
                <a:gridCol w="915641"/>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extLst>
      <p:ext uri="{BB962C8B-B14F-4D97-AF65-F5344CB8AC3E}">
        <p14:creationId xmlns:p14="http://schemas.microsoft.com/office/powerpoint/2010/main" val="1142287084"/>
      </p:ext>
    </p:extLst>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$7 billion less than the FCFE (with actual debt used)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Almarai</a:t>
            </a:r>
            <a:r>
              <a:rPr lang="en-US" dirty="0" smtClean="0"/>
              <a:t>: An unsustainable dividend?</a:t>
            </a:r>
            <a:endParaRPr lang="en-US" dirty="0"/>
          </a:p>
        </p:txBody>
      </p:sp>
      <p:sp>
        <p:nvSpPr>
          <p:cNvPr id="3" name="Content Placeholder 2"/>
          <p:cNvSpPr>
            <a:spLocks noGrp="1"/>
          </p:cNvSpPr>
          <p:nvPr>
            <p:ph sz="quarter" idx="1"/>
          </p:nvPr>
        </p:nvSpPr>
        <p:spPr/>
        <p:txBody>
          <a:bodyPr/>
          <a:lstStyle/>
          <a:p>
            <a:r>
              <a:rPr lang="en-US" dirty="0" err="1" smtClean="0"/>
              <a:t>Almarai</a:t>
            </a:r>
            <a:r>
              <a:rPr lang="en-US" dirty="0" smtClean="0"/>
              <a:t> consistently has paid out dividends that are larger than the FCFE, though lower than net income.</a:t>
            </a:r>
          </a:p>
          <a:p>
            <a:r>
              <a:rPr lang="en-US" dirty="0" smtClean="0"/>
              <a:t>Is this a problem? </a:t>
            </a:r>
          </a:p>
          <a:p>
            <a:pPr lvl="1"/>
            <a:r>
              <a:rPr lang="en-US" dirty="0" smtClean="0"/>
              <a:t>If so, where would you expect it to manifest itself?</a:t>
            </a:r>
          </a:p>
          <a:p>
            <a:pPr lvl="1"/>
            <a:r>
              <a:rPr lang="en-US" dirty="0" smtClean="0"/>
              <a:t>If not, why not?</a:t>
            </a:r>
          </a:p>
          <a:p>
            <a:r>
              <a:rPr lang="en-US" dirty="0" smtClean="0"/>
              <a:t>What would your advice be to </a:t>
            </a:r>
            <a:r>
              <a:rPr lang="en-US" dirty="0" err="1" smtClean="0"/>
              <a:t>Almarai</a:t>
            </a:r>
            <a:r>
              <a:rPr lang="en-US" dirty="0" smtClean="0"/>
              <a:t> today, on dividend policy?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10453129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smtClean="0"/>
              <a:t>Valuation</a:t>
            </a:r>
            <a:endParaRPr lang="en-US"/>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smtClean="0"/>
              <a:t>Cynic: A person who knows the price of everything but the value of nothing..</a:t>
            </a:r>
          </a:p>
          <a:p>
            <a:pPr eaLnBrk="1" hangingPunct="1">
              <a:buFont typeface="Wingdings" charset="0"/>
              <a:buNone/>
              <a:defRPr/>
            </a:pPr>
            <a:r>
              <a:rPr lang="en-US" smtClean="0"/>
              <a:t>Oscar Wilde</a:t>
            </a:r>
            <a:endParaRPr lang="en-US"/>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215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685"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a:ea typeface="ＭＳ Ｐゴシック" charset="-128"/>
              </a:rPr>
              <a:t>The Set Up</a:t>
            </a: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47"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102"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103"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39"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smtClean="0"/>
              <a:t>there is no high growth, in which case the firm is already in stable growth</a:t>
            </a:r>
          </a:p>
          <a:p>
            <a:pPr lvl="1" eaLnBrk="1" hangingPunct="1">
              <a:buFont typeface="Wingdings 2" charset="0"/>
              <a:buChar char=""/>
              <a:defRPr/>
            </a:pPr>
            <a:r>
              <a:rPr lang="en-US" dirty="0" smtClean="0"/>
              <a:t>there will be high growth for a period, at the end of which the growth rate will drop to the stable growth rate (2-stage)</a:t>
            </a:r>
          </a:p>
          <a:p>
            <a:pPr lvl="1" eaLnBrk="1" hangingPunct="1">
              <a:buFont typeface="Wingdings 2" charset="0"/>
              <a:buChar char=""/>
              <a:defRPr/>
            </a:pPr>
            <a:r>
              <a:rPr lang="en-US" dirty="0" smtClean="0"/>
              <a:t>there will be high growth for a period, at the end of which the growth rate will decline gradually to a stable growth rate(3-stage)</a:t>
            </a:r>
          </a:p>
          <a:p>
            <a:pPr eaLnBrk="1" hangingPunct="1">
              <a:buFont typeface="Wingdings" charset="0"/>
              <a:buChar char=""/>
              <a:defRPr/>
            </a:pPr>
            <a:r>
              <a:rPr lang="en-US" dirty="0" smtClean="0"/>
              <a:t>The assumption of how long high growth will continue will depend upon several factors including:</a:t>
            </a:r>
          </a:p>
          <a:p>
            <a:pPr lvl="1" eaLnBrk="1" hangingPunct="1">
              <a:buFont typeface="Wingdings 2" charset="0"/>
              <a:buChar char=""/>
              <a:defRPr/>
            </a:pPr>
            <a:r>
              <a:rPr lang="en-US" dirty="0" smtClean="0"/>
              <a:t>the size of the firm (larger firm -&gt; shorter high growth periods)</a:t>
            </a:r>
          </a:p>
          <a:p>
            <a:pPr lvl="1" eaLnBrk="1" hangingPunct="1">
              <a:buFont typeface="Wingdings 2" charset="0"/>
              <a:buChar char=""/>
              <a:defRPr/>
            </a:pPr>
            <a:r>
              <a:rPr lang="en-US" dirty="0" smtClean="0"/>
              <a:t>current growth rate (if high -&gt; longer high growth period)</a:t>
            </a:r>
          </a:p>
          <a:p>
            <a:pPr lvl="1" eaLnBrk="1" hangingPunct="1">
              <a:buFont typeface="Wingdings 2" charset="0"/>
              <a:buChar char=""/>
              <a:defRPr/>
            </a:pPr>
            <a:r>
              <a:rPr lang="en-US" dirty="0" smtClean="0"/>
              <a:t>barriers to entry and differential advantages (if high -&gt; longer growth period)</a:t>
            </a:r>
            <a:endParaRPr lang="en-US" dirty="0"/>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30"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Aswath Damodaran</a:t>
            </a:r>
            <a:endParaRPr lang="en-US"/>
          </a:p>
        </p:txBody>
      </p:sp>
      <p:pic>
        <p:nvPicPr>
          <p:cNvPr id="4" name="Picture 3"/>
          <p:cNvPicPr>
            <a:picLocks noChangeAspect="1"/>
          </p:cNvPicPr>
          <p:nvPr/>
        </p:nvPicPr>
        <p:blipFill>
          <a:blip r:embed="rId2"/>
          <a:stretch>
            <a:fillRect/>
          </a:stretch>
        </p:blipFill>
        <p:spPr>
          <a:xfrm>
            <a:off x="0" y="450359"/>
            <a:ext cx="9144000" cy="5957282"/>
          </a:xfrm>
          <a:prstGeom prst="rect">
            <a:avLst/>
          </a:prstGeom>
        </p:spPr>
      </p:pic>
    </p:spTree>
    <p:extLst>
      <p:ext uri="{BB962C8B-B14F-4D97-AF65-F5344CB8AC3E}">
        <p14:creationId xmlns:p14="http://schemas.microsoft.com/office/powerpoint/2010/main" val="119325826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34582</TotalTime>
  <Pages>13</Pages>
  <Words>37553</Words>
  <Application>Microsoft Macintosh PowerPoint</Application>
  <PresentationFormat>On-screen Show (4:3)</PresentationFormat>
  <Paragraphs>3639</Paragraphs>
  <Slides>236</Slides>
  <Notes>216</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236</vt:i4>
      </vt:variant>
    </vt:vector>
  </HeadingPairs>
  <TitlesOfParts>
    <vt:vector size="254" baseType="lpstr">
      <vt:lpstr>Calibri</vt:lpstr>
      <vt:lpstr>Geneva</vt:lpstr>
      <vt:lpstr>Helvetica</vt:lpstr>
      <vt:lpstr>Mangal</vt:lpstr>
      <vt:lpstr>ＭＳ Ｐゴシック</vt:lpstr>
      <vt:lpstr>Symbol</vt:lpstr>
      <vt:lpstr>Times</vt:lpstr>
      <vt:lpstr>Times New Roman</vt:lpstr>
      <vt:lpstr>Verdana</vt:lpstr>
      <vt:lpstr>Wingdings</vt:lpstr>
      <vt:lpstr>Wingdings 2</vt:lpstr>
      <vt:lpstr>Zapf Dingbats</vt:lpstr>
      <vt:lpstr>Arial</vt:lpstr>
      <vt:lpstr>Basic</vt:lpstr>
      <vt:lpstr>/All My Stuff/AppldCF3ed/New Chapters/Chap10.doc!OLE_LINK7</vt:lpstr>
      <vt:lpstr>Document</vt:lpstr>
      <vt:lpstr>Equation</vt:lpstr>
      <vt:lpstr>Worksheet</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An inside game? Almarai’s top stockholders</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Almarai: Liquidity Problems?</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2017</vt:lpstr>
      <vt:lpstr>II. Equity Risk Premium</vt:lpstr>
      <vt:lpstr>What is your risk premium?</vt:lpstr>
      <vt:lpstr>ERP: A Historical Snapshot</vt:lpstr>
      <vt:lpstr>An Implied ERP</vt:lpstr>
      <vt:lpstr>Implied Premiums in the US: 1960-2016</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Almarai’s ERP in July 2016</vt:lpstr>
      <vt:lpstr>A Composite way of estimating ERP for countries</vt:lpstr>
      <vt:lpstr>PowerPoint Presentation</vt:lpstr>
      <vt:lpstr>ERP for the Middle East: July 2017</vt:lpstr>
      <vt:lpstr>6 Application Test: Estimating a Market Risk Premium</vt:lpstr>
      <vt:lpstr>III. The Beta</vt:lpstr>
      <vt:lpstr>Measuring Beta</vt:lpstr>
      <vt:lpstr>Setting up for the Estimation</vt:lpstr>
      <vt:lpstr>Disney: Beta Regression</vt:lpstr>
      <vt:lpstr>Estimating Expected Returns for Disney in November 2013</vt:lpstr>
      <vt:lpstr>Use to a Potential Investor in Disney</vt:lpstr>
      <vt:lpstr>How managers use this expected return</vt:lpstr>
      <vt:lpstr>And for Almarai..</vt:lpstr>
      <vt:lpstr>6 Application Test: Analyzing the Risk Regression</vt:lpstr>
      <vt:lpstr>The problem with regression betas</vt:lpstr>
      <vt:lpstr>Beta: Exploring Fundamentals</vt:lpstr>
      <vt:lpstr>Determinant 1: Product Type</vt:lpstr>
      <vt:lpstr>Determinant 2: Operating Leverage Effects</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A Bottom up Beta for Almarai</vt:lpstr>
      <vt:lpstr>Estimating Betas for Non-Traded Assets</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A more general route: Estimating Synthetic Ratings</vt:lpstr>
      <vt:lpstr>Interest Coverage Ratios, Ratings and Default Spreads- November 2013</vt:lpstr>
      <vt:lpstr>Estimating Cost of Debt</vt:lpstr>
      <vt:lpstr>Default Spreads – January 2017</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Disney’s Divisions &amp; Almarai</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Debt: Summarizing the trade off</vt:lpstr>
      <vt:lpstr>The Trade off for Disney</vt:lpstr>
      <vt:lpstr>Debt in a zero tax setting?</vt:lpstr>
      <vt:lpstr>6Application Test: Would you expect your firm to gain or lose from using debt?</vt:lpstr>
      <vt:lpstr>A Hypothetical Scenario</vt:lpstr>
      <vt:lpstr>The Miller-Modigliani Theorem</vt:lpstr>
      <vt:lpstr>Pathways to the Optimal</vt:lpstr>
      <vt:lpstr>I. The Cost of Capital Approach</vt:lpstr>
      <vt:lpstr>The Debt Trade off on the Cost of Capital</vt:lpstr>
      <vt:lpstr>Applying Cost of Capital Approach: The Textbook Example</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Almarai’s Optimal Debt Ratio</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 January 2017</vt:lpstr>
      <vt:lpstr>Dividend Yields: January 2017</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Almarai’s FCFE/Dividends</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Almarai: An unsustainable dividend?</vt:lpstr>
      <vt:lpstr>6  Application Test: Assessing your firm’s dividend policy</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389</cp:revision>
  <cp:lastPrinted>2016-06-07T11:55:26Z</cp:lastPrinted>
  <dcterms:created xsi:type="dcterms:W3CDTF">2010-01-13T22:41:50Z</dcterms:created>
  <dcterms:modified xsi:type="dcterms:W3CDTF">2017-09-17T15:26:41Z</dcterms:modified>
</cp:coreProperties>
</file>