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charts/chart6.xml" ContentType="application/vnd.openxmlformats-officedocument.drawingml.chart+xml"/>
  <Override PartName="/ppt/notesSlides/notesSlide194.xml" ContentType="application/vnd.openxmlformats-officedocument.presentationml.notesSlide+xml"/>
  <Override PartName="/ppt/charts/chart7.xml" ContentType="application/vnd.openxmlformats-officedocument.drawingml.chart+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charts/chart8.xml" ContentType="application/vnd.openxmlformats-officedocument.drawingml.chart+xml"/>
  <Override PartName="/ppt/notesSlides/notesSlide197.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8.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comments/comment1.xml" ContentType="application/vnd.openxmlformats-officedocument.presentationml.comments+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72"/>
  </p:notesMasterIdLst>
  <p:handoutMasterIdLst>
    <p:handoutMasterId r:id="rId273"/>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81" r:id="rId22"/>
    <p:sldId id="915" r:id="rId23"/>
    <p:sldId id="987" r:id="rId24"/>
    <p:sldId id="311" r:id="rId25"/>
    <p:sldId id="328" r:id="rId26"/>
    <p:sldId id="329" r:id="rId27"/>
    <p:sldId id="330" r:id="rId28"/>
    <p:sldId id="343" r:id="rId29"/>
    <p:sldId id="927" r:id="rId30"/>
    <p:sldId id="897" r:id="rId31"/>
    <p:sldId id="914" r:id="rId32"/>
    <p:sldId id="346" r:id="rId33"/>
    <p:sldId id="347" r:id="rId34"/>
    <p:sldId id="348" r:id="rId35"/>
    <p:sldId id="349" r:id="rId36"/>
    <p:sldId id="369" r:id="rId37"/>
    <p:sldId id="368" r:id="rId38"/>
    <p:sldId id="370" r:id="rId39"/>
    <p:sldId id="363" r:id="rId40"/>
    <p:sldId id="917" r:id="rId41"/>
    <p:sldId id="988" r:id="rId42"/>
    <p:sldId id="371" r:id="rId43"/>
    <p:sldId id="373" r:id="rId44"/>
    <p:sldId id="943" r:id="rId45"/>
    <p:sldId id="944" r:id="rId46"/>
    <p:sldId id="945" r:id="rId47"/>
    <p:sldId id="379" r:id="rId48"/>
    <p:sldId id="380" r:id="rId49"/>
    <p:sldId id="946" r:id="rId50"/>
    <p:sldId id="973" r:id="rId51"/>
    <p:sldId id="392" r:id="rId52"/>
    <p:sldId id="975" r:id="rId53"/>
    <p:sldId id="947" r:id="rId54"/>
    <p:sldId id="948" r:id="rId55"/>
    <p:sldId id="979" r:id="rId56"/>
    <p:sldId id="950" r:id="rId57"/>
    <p:sldId id="919" r:id="rId58"/>
    <p:sldId id="989" r:id="rId59"/>
    <p:sldId id="974" r:id="rId60"/>
    <p:sldId id="982" r:id="rId61"/>
    <p:sldId id="990" r:id="rId62"/>
    <p:sldId id="908" r:id="rId63"/>
    <p:sldId id="953" r:id="rId64"/>
    <p:sldId id="954" r:id="rId65"/>
    <p:sldId id="401" r:id="rId66"/>
    <p:sldId id="955" r:id="rId67"/>
    <p:sldId id="971" r:id="rId68"/>
    <p:sldId id="972" r:id="rId69"/>
    <p:sldId id="970" r:id="rId70"/>
    <p:sldId id="413" r:id="rId71"/>
    <p:sldId id="414" r:id="rId72"/>
    <p:sldId id="415" r:id="rId73"/>
    <p:sldId id="959" r:id="rId74"/>
    <p:sldId id="991" r:id="rId75"/>
    <p:sldId id="416" r:id="rId76"/>
    <p:sldId id="958" r:id="rId77"/>
    <p:sldId id="424" r:id="rId78"/>
    <p:sldId id="425" r:id="rId79"/>
    <p:sldId id="427" r:id="rId80"/>
    <p:sldId id="429" r:id="rId81"/>
    <p:sldId id="431" r:id="rId82"/>
    <p:sldId id="433" r:id="rId83"/>
    <p:sldId id="434" r:id="rId84"/>
    <p:sldId id="435" r:id="rId85"/>
    <p:sldId id="440" r:id="rId86"/>
    <p:sldId id="920" r:id="rId87"/>
    <p:sldId id="921" r:id="rId88"/>
    <p:sldId id="903" r:id="rId89"/>
    <p:sldId id="939" r:id="rId90"/>
    <p:sldId id="922" r:id="rId91"/>
    <p:sldId id="923" r:id="rId92"/>
    <p:sldId id="444" r:id="rId93"/>
    <p:sldId id="445" r:id="rId94"/>
    <p:sldId id="446" r:id="rId95"/>
    <p:sldId id="447" r:id="rId96"/>
    <p:sldId id="992" r:id="rId97"/>
    <p:sldId id="924" r:id="rId98"/>
    <p:sldId id="449" r:id="rId99"/>
    <p:sldId id="450" r:id="rId100"/>
    <p:sldId id="451" r:id="rId101"/>
    <p:sldId id="454" r:id="rId102"/>
    <p:sldId id="455" r:id="rId103"/>
    <p:sldId id="456" r:id="rId104"/>
    <p:sldId id="457" r:id="rId105"/>
    <p:sldId id="458" r:id="rId106"/>
    <p:sldId id="459" r:id="rId107"/>
    <p:sldId id="925" r:id="rId108"/>
    <p:sldId id="460" r:id="rId109"/>
    <p:sldId id="461" r:id="rId110"/>
    <p:sldId id="462" r:id="rId111"/>
    <p:sldId id="463" r:id="rId112"/>
    <p:sldId id="465" r:id="rId113"/>
    <p:sldId id="466" r:id="rId114"/>
    <p:sldId id="468" r:id="rId115"/>
    <p:sldId id="470" r:id="rId116"/>
    <p:sldId id="472" r:id="rId117"/>
    <p:sldId id="473" r:id="rId118"/>
    <p:sldId id="474" r:id="rId119"/>
    <p:sldId id="476" r:id="rId120"/>
    <p:sldId id="926" r:id="rId121"/>
    <p:sldId id="479" r:id="rId122"/>
    <p:sldId id="480" r:id="rId123"/>
    <p:sldId id="481" r:id="rId124"/>
    <p:sldId id="482" r:id="rId125"/>
    <p:sldId id="483" r:id="rId126"/>
    <p:sldId id="484" r:id="rId127"/>
    <p:sldId id="485" r:id="rId128"/>
    <p:sldId id="488" r:id="rId129"/>
    <p:sldId id="489" r:id="rId130"/>
    <p:sldId id="495" r:id="rId131"/>
    <p:sldId id="496" r:id="rId132"/>
    <p:sldId id="499" r:id="rId133"/>
    <p:sldId id="500" r:id="rId134"/>
    <p:sldId id="501" r:id="rId135"/>
    <p:sldId id="503" r:id="rId136"/>
    <p:sldId id="504" r:id="rId137"/>
    <p:sldId id="510" r:id="rId138"/>
    <p:sldId id="516" r:id="rId139"/>
    <p:sldId id="519" r:id="rId140"/>
    <p:sldId id="520" r:id="rId141"/>
    <p:sldId id="522" r:id="rId142"/>
    <p:sldId id="524" r:id="rId143"/>
    <p:sldId id="527" r:id="rId144"/>
    <p:sldId id="528" r:id="rId145"/>
    <p:sldId id="529" r:id="rId146"/>
    <p:sldId id="530" r:id="rId147"/>
    <p:sldId id="531" r:id="rId148"/>
    <p:sldId id="532" r:id="rId149"/>
    <p:sldId id="533" r:id="rId150"/>
    <p:sldId id="937" r:id="rId151"/>
    <p:sldId id="938" r:id="rId152"/>
    <p:sldId id="579" r:id="rId153"/>
    <p:sldId id="620" r:id="rId154"/>
    <p:sldId id="621" r:id="rId155"/>
    <p:sldId id="622" r:id="rId156"/>
    <p:sldId id="628" r:id="rId157"/>
    <p:sldId id="648" r:id="rId158"/>
    <p:sldId id="941" r:id="rId159"/>
    <p:sldId id="993" r:id="rId160"/>
    <p:sldId id="650" r:id="rId161"/>
    <p:sldId id="651" r:id="rId162"/>
    <p:sldId id="652" r:id="rId163"/>
    <p:sldId id="662" r:id="rId164"/>
    <p:sldId id="663" r:id="rId165"/>
    <p:sldId id="983" r:id="rId166"/>
    <p:sldId id="667" r:id="rId167"/>
    <p:sldId id="668" r:id="rId168"/>
    <p:sldId id="669" r:id="rId169"/>
    <p:sldId id="670" r:id="rId170"/>
    <p:sldId id="673" r:id="rId171"/>
    <p:sldId id="677" r:id="rId172"/>
    <p:sldId id="679" r:id="rId173"/>
    <p:sldId id="682" r:id="rId174"/>
    <p:sldId id="684" r:id="rId175"/>
    <p:sldId id="687" r:id="rId176"/>
    <p:sldId id="688" r:id="rId177"/>
    <p:sldId id="689" r:id="rId178"/>
    <p:sldId id="691" r:id="rId179"/>
    <p:sldId id="692" r:id="rId180"/>
    <p:sldId id="693" r:id="rId181"/>
    <p:sldId id="696" r:id="rId182"/>
    <p:sldId id="700" r:id="rId183"/>
    <p:sldId id="932" r:id="rId184"/>
    <p:sldId id="902" r:id="rId185"/>
    <p:sldId id="994" r:id="rId186"/>
    <p:sldId id="900" r:id="rId187"/>
    <p:sldId id="714" r:id="rId188"/>
    <p:sldId id="715" r:id="rId189"/>
    <p:sldId id="716" r:id="rId190"/>
    <p:sldId id="717" r:id="rId191"/>
    <p:sldId id="718" r:id="rId192"/>
    <p:sldId id="725" r:id="rId193"/>
    <p:sldId id="726" r:id="rId194"/>
    <p:sldId id="734" r:id="rId195"/>
    <p:sldId id="735" r:id="rId196"/>
    <p:sldId id="911" r:id="rId197"/>
    <p:sldId id="737" r:id="rId198"/>
    <p:sldId id="742" r:id="rId199"/>
    <p:sldId id="745" r:id="rId200"/>
    <p:sldId id="746" r:id="rId201"/>
    <p:sldId id="747" r:id="rId202"/>
    <p:sldId id="748" r:id="rId203"/>
    <p:sldId id="750" r:id="rId204"/>
    <p:sldId id="751" r:id="rId205"/>
    <p:sldId id="754" r:id="rId206"/>
    <p:sldId id="775" r:id="rId207"/>
    <p:sldId id="776" r:id="rId208"/>
    <p:sldId id="777" r:id="rId209"/>
    <p:sldId id="755" r:id="rId210"/>
    <p:sldId id="779" r:id="rId211"/>
    <p:sldId id="780" r:id="rId212"/>
    <p:sldId id="782" r:id="rId213"/>
    <p:sldId id="784" r:id="rId214"/>
    <p:sldId id="909" r:id="rId215"/>
    <p:sldId id="786" r:id="rId216"/>
    <p:sldId id="788" r:id="rId217"/>
    <p:sldId id="984" r:id="rId218"/>
    <p:sldId id="985" r:id="rId219"/>
    <p:sldId id="791" r:id="rId220"/>
    <p:sldId id="793" r:id="rId221"/>
    <p:sldId id="794" r:id="rId222"/>
    <p:sldId id="795" r:id="rId223"/>
    <p:sldId id="819" r:id="rId224"/>
    <p:sldId id="820" r:id="rId225"/>
    <p:sldId id="821" r:id="rId226"/>
    <p:sldId id="822" r:id="rId227"/>
    <p:sldId id="823" r:id="rId228"/>
    <p:sldId id="901" r:id="rId229"/>
    <p:sldId id="986" r:id="rId230"/>
    <p:sldId id="832" r:id="rId231"/>
    <p:sldId id="833" r:id="rId232"/>
    <p:sldId id="834" r:id="rId233"/>
    <p:sldId id="836" r:id="rId234"/>
    <p:sldId id="837" r:id="rId235"/>
    <p:sldId id="839" r:id="rId236"/>
    <p:sldId id="933" r:id="rId237"/>
    <p:sldId id="840" r:id="rId238"/>
    <p:sldId id="841" r:id="rId239"/>
    <p:sldId id="844" r:id="rId240"/>
    <p:sldId id="845" r:id="rId241"/>
    <p:sldId id="847" r:id="rId242"/>
    <p:sldId id="848" r:id="rId243"/>
    <p:sldId id="849" r:id="rId244"/>
    <p:sldId id="851" r:id="rId245"/>
    <p:sldId id="852" r:id="rId246"/>
    <p:sldId id="857" r:id="rId247"/>
    <p:sldId id="858" r:id="rId248"/>
    <p:sldId id="859" r:id="rId249"/>
    <p:sldId id="935" r:id="rId250"/>
    <p:sldId id="934" r:id="rId251"/>
    <p:sldId id="942" r:id="rId252"/>
    <p:sldId id="864" r:id="rId253"/>
    <p:sldId id="865" r:id="rId254"/>
    <p:sldId id="868" r:id="rId255"/>
    <p:sldId id="869" r:id="rId256"/>
    <p:sldId id="936" r:id="rId257"/>
    <p:sldId id="873" r:id="rId258"/>
    <p:sldId id="874" r:id="rId259"/>
    <p:sldId id="879" r:id="rId260"/>
    <p:sldId id="880" r:id="rId261"/>
    <p:sldId id="881" r:id="rId262"/>
    <p:sldId id="883" r:id="rId263"/>
    <p:sldId id="884" r:id="rId264"/>
    <p:sldId id="904" r:id="rId265"/>
    <p:sldId id="891" r:id="rId266"/>
    <p:sldId id="892" r:id="rId267"/>
    <p:sldId id="995" r:id="rId268"/>
    <p:sldId id="893" r:id="rId269"/>
    <p:sldId id="894" r:id="rId270"/>
    <p:sldId id="895" r:id="rId27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40816"/>
    <p:restoredTop sz="93663"/>
  </p:normalViewPr>
  <p:slideViewPr>
    <p:cSldViewPr>
      <p:cViewPr>
        <p:scale>
          <a:sx n="75" d="100"/>
          <a:sy n="75" d="100"/>
        </p:scale>
        <p:origin x="736" y="8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notesMaster" Target="notesMasters/notesMaster1.xml"/><Relationship Id="rId273" Type="http://schemas.openxmlformats.org/officeDocument/2006/relationships/handoutMaster" Target="handoutMasters/handoutMaster1.xml"/><Relationship Id="rId274" Type="http://schemas.openxmlformats.org/officeDocument/2006/relationships/commentAuthors" Target="commentAuthors.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presProps" Target="presProps.xml"/><Relationship Id="rId276" Type="http://schemas.openxmlformats.org/officeDocument/2006/relationships/viewProps" Target="viewProps.xml"/><Relationship Id="rId277" Type="http://schemas.openxmlformats.org/officeDocument/2006/relationships/theme" Target="theme/theme1.xml"/><Relationship Id="rId278"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9.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Payout%20Ratio%20Histogram.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All%20My%20Stuff/Datasets/Datasets17/Global/Div%20Yield%20Histogr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1955798304"/>
        <c:axId val="-1955659376"/>
      </c:barChart>
      <c:catAx>
        <c:axId val="-195579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5659376"/>
        <c:crosses val="autoZero"/>
        <c:auto val="1"/>
        <c:lblAlgn val="ctr"/>
        <c:lblOffset val="100"/>
        <c:noMultiLvlLbl val="0"/>
      </c:catAx>
      <c:valAx>
        <c:axId val="-19556593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5798304"/>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929810272"/>
        <c:axId val="-1930141040"/>
      </c:lineChart>
      <c:catAx>
        <c:axId val="-1929810272"/>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930141040"/>
        <c:crosses val="autoZero"/>
        <c:auto val="0"/>
        <c:lblAlgn val="ctr"/>
        <c:lblOffset val="100"/>
        <c:tickLblSkip val="1"/>
        <c:tickMarkSkip val="1"/>
        <c:noMultiLvlLbl val="0"/>
      </c:catAx>
      <c:valAx>
        <c:axId val="-1930141040"/>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92981027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1709790768"/>
        <c:axId val="-1709788448"/>
      </c:barChart>
      <c:catAx>
        <c:axId val="-170979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788448"/>
        <c:crosses val="autoZero"/>
        <c:auto val="1"/>
        <c:lblAlgn val="ctr"/>
        <c:lblOffset val="100"/>
        <c:noMultiLvlLbl val="0"/>
      </c:catAx>
      <c:valAx>
        <c:axId val="-1709788448"/>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79076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929634784"/>
        <c:axId val="-2014179232"/>
      </c:lineChart>
      <c:catAx>
        <c:axId val="-192963478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14179232"/>
        <c:crosses val="autoZero"/>
        <c:auto val="1"/>
        <c:lblAlgn val="ctr"/>
        <c:lblOffset val="100"/>
        <c:tickLblSkip val="1"/>
        <c:tickMarkSkip val="1"/>
        <c:noMultiLvlLbl val="0"/>
      </c:catAx>
      <c:valAx>
        <c:axId val="-2014179232"/>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2963478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2.119658119658116</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1919437664"/>
        <c:axId val="-191943534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1919346400"/>
        <c:axId val="-1919344256"/>
      </c:lineChart>
      <c:catAx>
        <c:axId val="-1919346400"/>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919344256"/>
        <c:crosses val="autoZero"/>
        <c:auto val="1"/>
        <c:lblAlgn val="ctr"/>
        <c:lblOffset val="100"/>
        <c:tickLblSkip val="2"/>
        <c:tickMarkSkip val="1"/>
        <c:noMultiLvlLbl val="0"/>
      </c:catAx>
      <c:valAx>
        <c:axId val="-1919344256"/>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19346400"/>
        <c:crosses val="autoZero"/>
        <c:crossBetween val="between"/>
      </c:valAx>
      <c:catAx>
        <c:axId val="-1919437664"/>
        <c:scaling>
          <c:orientation val="minMax"/>
        </c:scaling>
        <c:delete val="1"/>
        <c:axPos val="b"/>
        <c:numFmt formatCode="General" sourceLinked="1"/>
        <c:majorTickMark val="out"/>
        <c:minorTickMark val="none"/>
        <c:tickLblPos val="nextTo"/>
        <c:crossAx val="-1919435344"/>
        <c:crosses val="autoZero"/>
        <c:auto val="1"/>
        <c:lblAlgn val="ctr"/>
        <c:lblOffset val="100"/>
        <c:noMultiLvlLbl val="0"/>
      </c:catAx>
      <c:valAx>
        <c:axId val="-191943534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19437664"/>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1912768064"/>
        <c:axId val="-1912765856"/>
        <c:axId val="0"/>
      </c:bar3DChart>
      <c:catAx>
        <c:axId val="-1912768064"/>
        <c:scaling>
          <c:orientation val="minMax"/>
        </c:scaling>
        <c:delete val="0"/>
        <c:axPos val="b"/>
        <c:numFmt formatCode="General" sourceLinked="1"/>
        <c:majorTickMark val="out"/>
        <c:minorTickMark val="none"/>
        <c:tickLblPos val="nextTo"/>
        <c:crossAx val="-1912765856"/>
        <c:crosses val="autoZero"/>
        <c:auto val="1"/>
        <c:lblAlgn val="ctr"/>
        <c:lblOffset val="100"/>
        <c:noMultiLvlLbl val="0"/>
      </c:catAx>
      <c:valAx>
        <c:axId val="-1912765856"/>
        <c:scaling>
          <c:orientation val="minMax"/>
        </c:scaling>
        <c:delete val="0"/>
        <c:axPos val="l"/>
        <c:majorGridlines/>
        <c:numFmt formatCode="0.00%" sourceLinked="1"/>
        <c:majorTickMark val="out"/>
        <c:minorTickMark val="none"/>
        <c:tickLblPos val="nextTo"/>
        <c:crossAx val="-1912768064"/>
        <c:crosses val="autoZero"/>
        <c:crossBetween val="between"/>
      </c:valAx>
    </c:plotArea>
    <c:legend>
      <c:legendPos val="r"/>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5.722685999999991</c:v>
                </c:pt>
                <c:pt idx="9">
                  <c:v>6.103578</c:v>
                </c:pt>
                <c:pt idx="10">
                  <c:v>5.51057</c:v>
                </c:pt>
                <c:pt idx="11">
                  <c:v>5.574113999999994</c:v>
                </c:pt>
                <c:pt idx="12">
                  <c:v>6.174014999999987</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6.826034999999989</c:v>
                </c:pt>
                <c:pt idx="22">
                  <c:v>6.933551999999999</c:v>
                </c:pt>
                <c:pt idx="23">
                  <c:v>7.124975999999984</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1912737664"/>
        <c:axId val="-1912734400"/>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912730640"/>
        <c:axId val="-1912728160"/>
      </c:lineChart>
      <c:catAx>
        <c:axId val="-1912737664"/>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12734400"/>
        <c:crosses val="autoZero"/>
        <c:auto val="1"/>
        <c:lblAlgn val="ctr"/>
        <c:lblOffset val="100"/>
        <c:tickLblSkip val="1"/>
        <c:noMultiLvlLbl val="0"/>
      </c:catAx>
      <c:valAx>
        <c:axId val="-191273440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12737664"/>
        <c:crosses val="autoZero"/>
        <c:crossBetween val="between"/>
      </c:valAx>
      <c:catAx>
        <c:axId val="-1912730640"/>
        <c:scaling>
          <c:orientation val="minMax"/>
        </c:scaling>
        <c:delete val="1"/>
        <c:axPos val="b"/>
        <c:numFmt formatCode="General" sourceLinked="1"/>
        <c:majorTickMark val="out"/>
        <c:minorTickMark val="none"/>
        <c:tickLblPos val="nextTo"/>
        <c:crossAx val="-1912728160"/>
        <c:crosses val="autoZero"/>
        <c:auto val="1"/>
        <c:lblAlgn val="ctr"/>
        <c:lblOffset val="100"/>
        <c:noMultiLvlLbl val="0"/>
      </c:catAx>
      <c:valAx>
        <c:axId val="-1912728160"/>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12730640"/>
        <c:crosses val="max"/>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32.88450149919323</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437.9833351081078</c:v>
                </c:pt>
                <c:pt idx="18">
                  <c:v>497.6633016255046</c:v>
                </c:pt>
                <c:pt idx="19">
                  <c:v>695.197987017174</c:v>
                </c:pt>
                <c:pt idx="20">
                  <c:v>404.0670239922786</c:v>
                </c:pt>
                <c:pt idx="21">
                  <c:v>159.889331735875</c:v>
                </c:pt>
                <c:pt idx="22">
                  <c:v>340.0492385171776</c:v>
                </c:pt>
                <c:pt idx="23">
                  <c:v>460.948739680979</c:v>
                </c:pt>
                <c:pt idx="24">
                  <c:v>442.5397480580904</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255.7094727213543</c:v>
                </c:pt>
                <c:pt idx="21">
                  <c:v>197.467033943345</c:v>
                </c:pt>
                <c:pt idx="22">
                  <c:v>203.5788948027658</c:v>
                </c:pt>
                <c:pt idx="23">
                  <c:v>237.5536507566049</c:v>
                </c:pt>
                <c:pt idx="24">
                  <c:v>264.877264010486</c:v>
                </c:pt>
                <c:pt idx="25">
                  <c:v>307.5225035161739</c:v>
                </c:pt>
                <c:pt idx="26">
                  <c:v>348.4961322081566</c:v>
                </c:pt>
                <c:pt idx="27" formatCode="General">
                  <c:v>382.2</c:v>
                </c:pt>
                <c:pt idx="28">
                  <c:v>369.18</c:v>
                </c:pt>
              </c:numCache>
            </c:numRef>
          </c:val>
        </c:ser>
        <c:dLbls>
          <c:showLegendKey val="0"/>
          <c:showVal val="0"/>
          <c:showCatName val="0"/>
          <c:showSerName val="0"/>
          <c:showPercent val="0"/>
          <c:showBubbleSize val="0"/>
        </c:dLbls>
        <c:gapWidth val="75"/>
        <c:overlap val="-25"/>
        <c:axId val="-1916081648"/>
        <c:axId val="-1916078928"/>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912801712"/>
        <c:axId val="-1912782768"/>
      </c:lineChart>
      <c:catAx>
        <c:axId val="-19160816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16078928"/>
        <c:crosses val="autoZero"/>
        <c:auto val="1"/>
        <c:lblAlgn val="ctr"/>
        <c:lblOffset val="100"/>
        <c:tickLblSkip val="1"/>
        <c:tickMarkSkip val="1"/>
        <c:noMultiLvlLbl val="0"/>
      </c:catAx>
      <c:valAx>
        <c:axId val="-1916078928"/>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16081648"/>
        <c:crosses val="autoZero"/>
        <c:crossBetween val="between"/>
      </c:valAx>
      <c:catAx>
        <c:axId val="-1912801712"/>
        <c:scaling>
          <c:orientation val="minMax"/>
        </c:scaling>
        <c:delete val="1"/>
        <c:axPos val="b"/>
        <c:numFmt formatCode="General" sourceLinked="1"/>
        <c:majorTickMark val="out"/>
        <c:minorTickMark val="none"/>
        <c:tickLblPos val="nextTo"/>
        <c:crossAx val="-1912782768"/>
        <c:crosses val="autoZero"/>
        <c:auto val="1"/>
        <c:lblAlgn val="ctr"/>
        <c:lblOffset val="100"/>
        <c:noMultiLvlLbl val="0"/>
      </c:catAx>
      <c:valAx>
        <c:axId val="-1912782768"/>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12801712"/>
        <c:crosses val="max"/>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912684736"/>
        <c:axId val="-1912681984"/>
      </c:barChart>
      <c:catAx>
        <c:axId val="-191268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2681984"/>
        <c:crosses val="autoZero"/>
        <c:auto val="1"/>
        <c:lblAlgn val="ctr"/>
        <c:lblOffset val="100"/>
        <c:noMultiLvlLbl val="0"/>
      </c:catAx>
      <c:valAx>
        <c:axId val="-19126819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268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Yeilds at the start of 2017: US &amp; Global</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1912652912"/>
        <c:axId val="-1912650160"/>
      </c:barChart>
      <c:catAx>
        <c:axId val="-191265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2650160"/>
        <c:crosses val="autoZero"/>
        <c:auto val="1"/>
        <c:lblAlgn val="ctr"/>
        <c:lblOffset val="100"/>
        <c:noMultiLvlLbl val="0"/>
      </c:catAx>
      <c:valAx>
        <c:axId val="-19126501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265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0.emf"/><Relationship Id="rId2" Type="http://schemas.openxmlformats.org/officeDocument/2006/relationships/image" Target="../media/image5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2.emf"/><Relationship Id="rId2" Type="http://schemas.openxmlformats.org/officeDocument/2006/relationships/image" Target="../media/image5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56.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9.emf"/><Relationship Id="rId2" Type="http://schemas.openxmlformats.org/officeDocument/2006/relationships/image" Target="../media/image6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6.emf"/><Relationship Id="rId2" Type="http://schemas.openxmlformats.org/officeDocument/2006/relationships/image" Target="../media/image6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7.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9.png"/><Relationship Id="rId2" Type="http://schemas.openxmlformats.org/officeDocument/2006/relationships/image" Target="../media/image100.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3.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4.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7.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8.emf"/><Relationship Id="rId2" Type="http://schemas.openxmlformats.org/officeDocument/2006/relationships/image" Target="../media/image129.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30.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31.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570426040"/>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250</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bit.ly/2a2S9OH"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3.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24.png"/><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2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file:///localhost/All%20My%20Stuff/TEACHING/TriumMBA/2012%20class/projworkbook.pptx#-1,14,PowerPoint Presentation"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chart" Target="../charts/char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2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0.xml.rels><?xml version="1.0" encoding="UTF-8" standalone="yes"?>
<Relationships xmlns="http://schemas.openxmlformats.org/package/2006/relationships"><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NULL"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file:///localhost/All%20My%20Stuff/TEACHING/TriumMBA/2012%20class/projworkbook.pptx#-1,23,PowerPoint Presentation"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2.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4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4.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4.bin"/><Relationship Id="rId5" Type="http://schemas.openxmlformats.org/officeDocument/2006/relationships/image" Target="../media/image4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7.emf"/></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4.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48.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oleObject" Target="../embeddings/oleObject6.bin"/><Relationship Id="rId5" Type="http://schemas.openxmlformats.org/officeDocument/2006/relationships/package" Target="../embeddings/Microsoft_Word_Document5.docx"/><Relationship Id="rId6" Type="http://schemas.openxmlformats.org/officeDocument/2006/relationships/image" Target="../media/image49.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embeddings/oleObject7.bin"/><Relationship Id="rId5" Type="http://schemas.openxmlformats.org/officeDocument/2006/relationships/package" Target="../embeddings/Microsoft_Word_Document6.docx"/><Relationship Id="rId6" Type="http://schemas.openxmlformats.org/officeDocument/2006/relationships/image" Target="../media/image50.emf"/><Relationship Id="rId7" Type="http://schemas.openxmlformats.org/officeDocument/2006/relationships/oleObject" Target="../embeddings/oleObject8.bin"/><Relationship Id="rId8" Type="http://schemas.openxmlformats.org/officeDocument/2006/relationships/package" Target="../embeddings/Microsoft_Word_Document7.docx"/><Relationship Id="rId9" Type="http://schemas.openxmlformats.org/officeDocument/2006/relationships/image" Target="../media/image51.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9.bin"/><Relationship Id="rId5" Type="http://schemas.openxmlformats.org/officeDocument/2006/relationships/image" Target="../media/image52.emf"/><Relationship Id="rId6" Type="http://schemas.openxmlformats.org/officeDocument/2006/relationships/oleObject" Target="../embeddings/oleObject10.bin"/><Relationship Id="rId7" Type="http://schemas.openxmlformats.org/officeDocument/2006/relationships/package" Target="../embeddings/Microsoft_Word_Document8.docx"/><Relationship Id="rId8" Type="http://schemas.openxmlformats.org/officeDocument/2006/relationships/image" Target="../media/image5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oleObject11.bin"/><Relationship Id="rId5" Type="http://schemas.openxmlformats.org/officeDocument/2006/relationships/package" Target="../embeddings/Microsoft_Word_Document9.docx"/><Relationship Id="rId6" Type="http://schemas.openxmlformats.org/officeDocument/2006/relationships/image" Target="../media/image55.png"/><Relationship Id="rId7" Type="http://schemas.openxmlformats.org/officeDocument/2006/relationships/oleObject" Target="../embeddings/oleObject12.bin"/><Relationship Id="rId8" Type="http://schemas.openxmlformats.org/officeDocument/2006/relationships/package" Target="../embeddings/Microsoft_Word_Document10.docx"/><Relationship Id="rId9" Type="http://schemas.openxmlformats.org/officeDocument/2006/relationships/image" Target="../media/image56.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5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5.xml"/><Relationship Id="rId4" Type="http://schemas.openxmlformats.org/officeDocument/2006/relationships/oleObject" Target="../embeddings/oleObject13.bin"/><Relationship Id="rId5" Type="http://schemas.openxmlformats.org/officeDocument/2006/relationships/image" Target="../media/image58.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file:///localhost/All%20My%20Stuff/TEACHING/TriumMBA/2012%20class/projworkbook.pptx#-1,27,What sector is your firm in?"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oleObject" Target="../embeddings/oleObject14.bin"/><Relationship Id="rId5" Type="http://schemas.openxmlformats.org/officeDocument/2006/relationships/package" Target="../embeddings/Microsoft_Word_Document11.docx"/><Relationship Id="rId6" Type="http://schemas.openxmlformats.org/officeDocument/2006/relationships/image" Target="../media/image59.emf"/><Relationship Id="rId7" Type="http://schemas.openxmlformats.org/officeDocument/2006/relationships/oleObject" Target="../embeddings/oleObject15.bin"/><Relationship Id="rId8" Type="http://schemas.openxmlformats.org/officeDocument/2006/relationships/package" Target="../embeddings/Microsoft_Word_Document12.docx"/><Relationship Id="rId9" Type="http://schemas.openxmlformats.org/officeDocument/2006/relationships/image" Target="../media/image60.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oleObject" Target="../embeddings/oleObject16.bin"/><Relationship Id="rId5" Type="http://schemas.openxmlformats.org/officeDocument/2006/relationships/package" Target="../embeddings/Microsoft_Word_Document13.docx"/><Relationship Id="rId6" Type="http://schemas.openxmlformats.org/officeDocument/2006/relationships/image" Target="../media/image61.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oleObject" Target="../embeddings/oleObject17.bin"/><Relationship Id="rId5" Type="http://schemas.openxmlformats.org/officeDocument/2006/relationships/package" Target="../embeddings/Microsoft_Word_Document14.docx"/><Relationship Id="rId6" Type="http://schemas.openxmlformats.org/officeDocument/2006/relationships/image" Target="../media/image62.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oleObject" Target="../embeddings/oleObject18.bin"/><Relationship Id="rId5" Type="http://schemas.openxmlformats.org/officeDocument/2006/relationships/package" Target="../embeddings/Microsoft_Word_Document15.docx"/><Relationship Id="rId6" Type="http://schemas.openxmlformats.org/officeDocument/2006/relationships/image" Target="../media/image63.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chart" Target="../charts/char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hyperlink" Target="file:///localhost/All%20My%20Stuff/TEACHING/TriumMBA/2012%20class/projworkbook.pptx#-1,30,PowerPoint Presentation"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oleObject" Target="../embeddings/oleObject19.bin"/><Relationship Id="rId5" Type="http://schemas.openxmlformats.org/officeDocument/2006/relationships/image" Target="../media/image64.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oleObject" Target="../embeddings/oleObject20.bin"/><Relationship Id="rId5" Type="http://schemas.openxmlformats.org/officeDocument/2006/relationships/package" Target="../embeddings/Microsoft_Word_Document16.docx"/><Relationship Id="rId6" Type="http://schemas.openxmlformats.org/officeDocument/2006/relationships/image" Target="../media/image65.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file:///localhost/All%20My%20Stuff/TEACHING/TriumMBA/2012%20class/projworkbook.pptx#-1,33,PowerPoint Presentation"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oleObject" Target="../embeddings/oleObject21.bin"/><Relationship Id="rId5" Type="http://schemas.openxmlformats.org/officeDocument/2006/relationships/package" Target="../embeddings/Microsoft_Word_Document17.docx"/><Relationship Id="rId6" Type="http://schemas.openxmlformats.org/officeDocument/2006/relationships/image" Target="../media/image66.emf"/><Relationship Id="rId7" Type="http://schemas.openxmlformats.org/officeDocument/2006/relationships/oleObject" Target="../embeddings/oleObject22.bin"/><Relationship Id="rId8" Type="http://schemas.openxmlformats.org/officeDocument/2006/relationships/package" Target="../embeddings/Microsoft_Word_Document18.docx"/><Relationship Id="rId9" Type="http://schemas.openxmlformats.org/officeDocument/2006/relationships/image" Target="../media/image67.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03.xml"/><Relationship Id="rId4" Type="http://schemas.openxmlformats.org/officeDocument/2006/relationships/oleObject" Target="../embeddings/oleObject23.bin"/><Relationship Id="rId5" Type="http://schemas.openxmlformats.org/officeDocument/2006/relationships/package" Target="../embeddings/Microsoft_Word_Document19.docx"/><Relationship Id="rId6" Type="http://schemas.openxmlformats.org/officeDocument/2006/relationships/image" Target="../media/image68.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21.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oleObject" Target="../embeddings/oleObject24.bin"/><Relationship Id="rId5" Type="http://schemas.openxmlformats.org/officeDocument/2006/relationships/package" Target="../embeddings/Microsoft_Word_Document20.docx"/><Relationship Id="rId6" Type="http://schemas.openxmlformats.org/officeDocument/2006/relationships/image" Target="../media/image70.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oleObject" Target="../embeddings/oleObject25.bin"/><Relationship Id="rId5" Type="http://schemas.openxmlformats.org/officeDocument/2006/relationships/package" Target="../embeddings/Microsoft_Word_Document21.docx"/><Relationship Id="rId6" Type="http://schemas.openxmlformats.org/officeDocument/2006/relationships/image" Target="../media/image71.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17.xml"/><Relationship Id="rId4" Type="http://schemas.openxmlformats.org/officeDocument/2006/relationships/image" Target="../media/image73.emf"/><Relationship Id="rId5" Type="http://schemas.openxmlformats.org/officeDocument/2006/relationships/oleObject" Target="../embeddings/oleObject26.bin"/><Relationship Id="rId6" Type="http://schemas.openxmlformats.org/officeDocument/2006/relationships/package" Target="../embeddings/Microsoft_Word_Document22.docx"/><Relationship Id="rId7" Type="http://schemas.openxmlformats.org/officeDocument/2006/relationships/image" Target="../media/image72.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hyperlink" Target="file:///localhost/All%20My%20Stuff/TEACHING/TriumMBA/2012%20class/projworkbook.pptx#-1,36,PowerPoint Presentation"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74.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75.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chart" Target="../charts/char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76.png"/></Relationships>
</file>

<file path=ppt/slides/_rels/slide148.xml.rels><?xml version="1.0" encoding="UTF-8" standalone="yes"?>
<Relationships xmlns="http://schemas.openxmlformats.org/package/2006/relationships"><Relationship Id="rId3" Type="http://schemas.openxmlformats.org/officeDocument/2006/relationships/image" Target="../media/image77.emf"/><Relationship Id="rId4" Type="http://schemas.openxmlformats.org/officeDocument/2006/relationships/image" Target="../media/image78.emf"/><Relationship Id="rId5" Type="http://schemas.openxmlformats.org/officeDocument/2006/relationships/image" Target="../media/image79.emf"/><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80.e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 Id="rId3" Type="http://schemas.openxmlformats.org/officeDocument/2006/relationships/image" Target="../media/image81.emf"/></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82.e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83.png"/></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embeddings/oleObject27.bin"/><Relationship Id="rId5" Type="http://schemas.openxmlformats.org/officeDocument/2006/relationships/package" Target="../embeddings/Microsoft_Word_Document23.docx"/><Relationship Id="rId6" Type="http://schemas.openxmlformats.org/officeDocument/2006/relationships/image" Target="../media/image84.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85.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oleObject" Target="../embeddings/oleObject28.bin"/><Relationship Id="rId5" Type="http://schemas.openxmlformats.org/officeDocument/2006/relationships/package" Target="../embeddings/Microsoft_Word_Document24.docx"/><Relationship Id="rId6" Type="http://schemas.openxmlformats.org/officeDocument/2006/relationships/image" Target="../media/image86.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87.tiff"/></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48.xml"/><Relationship Id="rId4" Type="http://schemas.openxmlformats.org/officeDocument/2006/relationships/image" Target="../media/image89.png"/><Relationship Id="rId5" Type="http://schemas.openxmlformats.org/officeDocument/2006/relationships/oleObject" Target="../embeddings/oleObject29.bin"/><Relationship Id="rId6" Type="http://schemas.openxmlformats.org/officeDocument/2006/relationships/image" Target="../media/image8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90.png"/></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50.xml"/><Relationship Id="rId4" Type="http://schemas.openxmlformats.org/officeDocument/2006/relationships/oleObject" Target="../embeddings/oleObject30.bin"/><Relationship Id="rId5" Type="http://schemas.openxmlformats.org/officeDocument/2006/relationships/package" Target="../embeddings/Microsoft_Word_Document25.docx"/><Relationship Id="rId6" Type="http://schemas.openxmlformats.org/officeDocument/2006/relationships/image" Target="../media/image91.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52.xml"/><Relationship Id="rId4" Type="http://schemas.openxmlformats.org/officeDocument/2006/relationships/oleObject" Target="../embeddings/oleObject31.bin"/><Relationship Id="rId5" Type="http://schemas.openxmlformats.org/officeDocument/2006/relationships/package" Target="../embeddings/Microsoft_Word_Document26.docx"/><Relationship Id="rId6" Type="http://schemas.openxmlformats.org/officeDocument/2006/relationships/image" Target="../media/image92.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oleObject" Target="../embeddings/oleObject32.bin"/><Relationship Id="rId5" Type="http://schemas.openxmlformats.org/officeDocument/2006/relationships/package" Target="../embeddings/Microsoft_Word_Document27.docx"/><Relationship Id="rId6" Type="http://schemas.openxmlformats.org/officeDocument/2006/relationships/image" Target="../media/image93.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54.xml"/><Relationship Id="rId4" Type="http://schemas.openxmlformats.org/officeDocument/2006/relationships/oleObject" Target="../embeddings/oleObject33.bin"/><Relationship Id="rId5" Type="http://schemas.openxmlformats.org/officeDocument/2006/relationships/package" Target="../embeddings/Microsoft_Word_Document28.docx"/><Relationship Id="rId6" Type="http://schemas.openxmlformats.org/officeDocument/2006/relationships/image" Target="../media/image94.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56.xml"/><Relationship Id="rId4" Type="http://schemas.openxmlformats.org/officeDocument/2006/relationships/oleObject" Target="../embeddings/oleObject34.bin"/><Relationship Id="rId5" Type="http://schemas.openxmlformats.org/officeDocument/2006/relationships/image" Target="../media/image95.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oleObject" Target="../embeddings/oleObject35.bin"/><Relationship Id="rId5" Type="http://schemas.openxmlformats.org/officeDocument/2006/relationships/package" Target="../embeddings/Microsoft_Word_Document29.docx"/><Relationship Id="rId6" Type="http://schemas.openxmlformats.org/officeDocument/2006/relationships/image" Target="../media/image96.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59.xml"/><Relationship Id="rId4" Type="http://schemas.openxmlformats.org/officeDocument/2006/relationships/oleObject" Target="../embeddings/oleObject36.bin"/><Relationship Id="rId5" Type="http://schemas.openxmlformats.org/officeDocument/2006/relationships/package" Target="../embeddings/Microsoft_Word_Document30.docx"/><Relationship Id="rId6" Type="http://schemas.openxmlformats.org/officeDocument/2006/relationships/image" Target="../media/image97.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embeddings/oleObject37.bin"/><Relationship Id="rId5" Type="http://schemas.openxmlformats.org/officeDocument/2006/relationships/package" Target="../embeddings/Microsoft_Word_Document31.docx"/><Relationship Id="rId6" Type="http://schemas.openxmlformats.org/officeDocument/2006/relationships/image" Target="../media/image98.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38.bin"/><Relationship Id="rId5" Type="http://schemas.openxmlformats.org/officeDocument/2006/relationships/package" Target="../embeddings/Microsoft_Word_Document32.docx"/><Relationship Id="rId6" Type="http://schemas.openxmlformats.org/officeDocument/2006/relationships/image" Target="../media/image99.png"/><Relationship Id="rId7" Type="http://schemas.openxmlformats.org/officeDocument/2006/relationships/oleObject" Target="../embeddings/oleObject39.bin"/><Relationship Id="rId8" Type="http://schemas.openxmlformats.org/officeDocument/2006/relationships/package" Target="../embeddings/Microsoft_Word_Document33.docx"/><Relationship Id="rId9" Type="http://schemas.openxmlformats.org/officeDocument/2006/relationships/image" Target="../media/image100.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oleObject" Target="../embeddings/oleObject40.bin"/><Relationship Id="rId5" Type="http://schemas.openxmlformats.org/officeDocument/2006/relationships/package" Target="../embeddings/Microsoft_Word_Document34.docx"/><Relationship Id="rId6" Type="http://schemas.openxmlformats.org/officeDocument/2006/relationships/image" Target="../media/image101.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oleObject" Target="../embeddings/oleObject41.bin"/><Relationship Id="rId5" Type="http://schemas.openxmlformats.org/officeDocument/2006/relationships/package" Target="../embeddings/Microsoft_Word_Document35.docx"/><Relationship Id="rId6" Type="http://schemas.openxmlformats.org/officeDocument/2006/relationships/image" Target="../media/image102.png"/><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68.xml"/><Relationship Id="rId4" Type="http://schemas.openxmlformats.org/officeDocument/2006/relationships/oleObject" Target="../embeddings/oleObject42.bin"/><Relationship Id="rId5" Type="http://schemas.openxmlformats.org/officeDocument/2006/relationships/package" Target="../embeddings/Microsoft_Word_Document36.docx"/><Relationship Id="rId6" Type="http://schemas.openxmlformats.org/officeDocument/2006/relationships/image" Target="../media/image103.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69.xml"/><Relationship Id="rId4" Type="http://schemas.openxmlformats.org/officeDocument/2006/relationships/oleObject" Target="../embeddings/oleObject43.bin"/><Relationship Id="rId5" Type="http://schemas.openxmlformats.org/officeDocument/2006/relationships/package" Target="../embeddings/Microsoft_Word_Document37.docx"/><Relationship Id="rId6" Type="http://schemas.openxmlformats.org/officeDocument/2006/relationships/image" Target="../media/image104.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chart" Target="../charts/chart5.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 Id="rId3" Type="http://schemas.openxmlformats.org/officeDocument/2006/relationships/hyperlink" Target="NULL" TargetMode="Externa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174.xml"/><Relationship Id="rId4" Type="http://schemas.openxmlformats.org/officeDocument/2006/relationships/oleObject" Target="../embeddings/oleObject44.bin"/><Relationship Id="rId5" Type="http://schemas.openxmlformats.org/officeDocument/2006/relationships/package" Target="../embeddings/Microsoft_Word_Document38.docx"/><Relationship Id="rId6" Type="http://schemas.openxmlformats.org/officeDocument/2006/relationships/image" Target="../media/image105.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198.xml.rels><?xml version="1.0" encoding="UTF-8" standalone="yes"?>
<Relationships xmlns="http://schemas.openxmlformats.org/package/2006/relationships"><Relationship Id="rId3" Type="http://schemas.openxmlformats.org/officeDocument/2006/relationships/image" Target="../media/image106.emf"/><Relationship Id="rId4" Type="http://schemas.openxmlformats.org/officeDocument/2006/relationships/image" Target="../media/image107.emf"/><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108.emf"/></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109.emf"/></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110.emf"/></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111.emf"/></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205.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oleObject" Target="../embeddings/oleObject45.bin"/><Relationship Id="rId5" Type="http://schemas.openxmlformats.org/officeDocument/2006/relationships/package" Target="../embeddings/Microsoft_Word_Document39.docx"/><Relationship Id="rId6" Type="http://schemas.openxmlformats.org/officeDocument/2006/relationships/image" Target="../media/image112.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image" Target="../media/image113.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chart" Target="../charts/char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chart" Target="../charts/char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5.xml"/><Relationship Id="rId3" Type="http://schemas.openxmlformats.org/officeDocument/2006/relationships/image" Target="../media/image114.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chart" Target="../charts/chart8.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hyperlink" Target="file:///localhost/All%20My%20Stuff/TEACHING/TriumMBA/2012%20class/projworkbook.pptx#-1,41,Dividend yield and payout" TargetMode="Externa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5.png"/><Relationship Id="rId3" Type="http://schemas.openxmlformats.org/officeDocument/2006/relationships/chart" Target="../charts/chart9.xml"/></Relationships>
</file>

<file path=ppt/slides/_rels/slide218.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116.emf"/><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19.xml.rels><?xml version="1.0" encoding="UTF-8" standalone="yes"?>
<Relationships xmlns="http://schemas.openxmlformats.org/package/2006/relationships"><Relationship Id="rId3" Type="http://schemas.openxmlformats.org/officeDocument/2006/relationships/notesSlide" Target="../notesSlides/notesSlide199.xml"/><Relationship Id="rId4" Type="http://schemas.openxmlformats.org/officeDocument/2006/relationships/oleObject" Target="file:////All%20My%20Stuff/AppldCF3ed/New%20Chapters/Chap10.doc!OLE_LINK7" TargetMode="External"/><Relationship Id="rId5" Type="http://schemas.openxmlformats.org/officeDocument/2006/relationships/image" Target="../media/image117.png"/><Relationship Id="rId1" Type="http://schemas.openxmlformats.org/officeDocument/2006/relationships/vmlDrawing" Target="../drawings/vmlDrawing39.vml"/><Relationship Id="rId2"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notesSlide" Target="../notesSlides/notesSlide200.xml"/><Relationship Id="rId4" Type="http://schemas.openxmlformats.org/officeDocument/2006/relationships/oleObject" Target="../embeddings/oleObject46.bin"/><Relationship Id="rId5" Type="http://schemas.openxmlformats.org/officeDocument/2006/relationships/package" Target="../embeddings/Microsoft_Word_Document40.docx"/><Relationship Id="rId6" Type="http://schemas.openxmlformats.org/officeDocument/2006/relationships/image" Target="../media/image118.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hyperlink" Target="file:///localhost/All%20My%20Stuff/TEACHING/TriumMBA/2012%20class/projworkbook.pptx#-1,44,PowerPoint Presentation"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 Id="rId3" Type="http://schemas.openxmlformats.org/officeDocument/2006/relationships/image" Target="../media/image119.emf"/></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 Id="rId3" Type="http://schemas.openxmlformats.org/officeDocument/2006/relationships/comments" Target="../comments/commen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120.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 Id="rId3" Type="http://schemas.openxmlformats.org/officeDocument/2006/relationships/image" Target="../media/image121.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122.png"/></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230.xml"/><Relationship Id="rId4" Type="http://schemas.openxmlformats.org/officeDocument/2006/relationships/oleObject" Target="../embeddings/oleObject47.bin"/><Relationship Id="rId5" Type="http://schemas.openxmlformats.org/officeDocument/2006/relationships/oleObject" Target="../embeddings/Microsoft_Word_97_-_2004_Document1.doc"/><Relationship Id="rId6" Type="http://schemas.openxmlformats.org/officeDocument/2006/relationships/image" Target="../media/image123.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4.emf"/></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 Id="rId3" Type="http://schemas.openxmlformats.org/officeDocument/2006/relationships/image" Target="../media/image125.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image" Target="../media/image126.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56.xml.rels><?xml version="1.0" encoding="UTF-8" standalone="yes"?>
<Relationships xmlns="http://schemas.openxmlformats.org/package/2006/relationships"><Relationship Id="rId3" Type="http://schemas.openxmlformats.org/officeDocument/2006/relationships/notesSlide" Target="../notesSlides/notesSlide235.xml"/><Relationship Id="rId4" Type="http://schemas.openxmlformats.org/officeDocument/2006/relationships/oleObject" Target="../embeddings/oleObject48.bin"/><Relationship Id="rId5" Type="http://schemas.openxmlformats.org/officeDocument/2006/relationships/package" Target="../embeddings/Microsoft_Word_Document41.docx"/><Relationship Id="rId6" Type="http://schemas.openxmlformats.org/officeDocument/2006/relationships/image" Target="../media/image91.png"/><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 Id="rId3" Type="http://schemas.openxmlformats.org/officeDocument/2006/relationships/image" Target="../media/image127.emf"/></Relationships>
</file>

<file path=ppt/slides/_rels/slide259.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49.bin"/><Relationship Id="rId5" Type="http://schemas.openxmlformats.org/officeDocument/2006/relationships/image" Target="../media/image128.emf"/><Relationship Id="rId6" Type="http://schemas.openxmlformats.org/officeDocument/2006/relationships/oleObject" Target="../embeddings/oleObject50.bin"/><Relationship Id="rId7" Type="http://schemas.openxmlformats.org/officeDocument/2006/relationships/image" Target="../media/image129.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51.bin"/><Relationship Id="rId5" Type="http://schemas.openxmlformats.org/officeDocument/2006/relationships/image" Target="../media/image130.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64.xml.rels><?xml version="1.0" encoding="UTF-8" standalone="yes"?>
<Relationships xmlns="http://schemas.openxmlformats.org/package/2006/relationships"><Relationship Id="rId3" Type="http://schemas.openxmlformats.org/officeDocument/2006/relationships/notesSlide" Target="../notesSlides/notesSlide243.xml"/><Relationship Id="rId4" Type="http://schemas.openxmlformats.org/officeDocument/2006/relationships/oleObject" Target="../embeddings/oleObject52.bin"/><Relationship Id="rId5" Type="http://schemas.openxmlformats.org/officeDocument/2006/relationships/oleObject" Target="../embeddings/Microsoft_Word_97_-_2004_Document2.doc"/><Relationship Id="rId6" Type="http://schemas.openxmlformats.org/officeDocument/2006/relationships/image" Target="../media/image131.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 Id="rId3" Type="http://schemas.openxmlformats.org/officeDocument/2006/relationships/image" Target="../media/image132.emf"/></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 Id="rId3" Type="http://schemas.openxmlformats.org/officeDocument/2006/relationships/image" Target="../media/image133.emf"/></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4.tiff"/></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 Id="rId3" Type="http://schemas.openxmlformats.org/officeDocument/2006/relationships/image" Target="../media/image135.emf"/></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 Id="rId3" Type="http://schemas.openxmlformats.org/officeDocument/2006/relationships/image" Target="../media/image136.emf"/></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 Id="rId3" Type="http://schemas.openxmlformats.org/officeDocument/2006/relationships/image" Target="../media/image1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it is a benevolent family!</a:t>
            </a:r>
            <a:endParaRPr lang="en-US" dirty="0"/>
          </a:p>
        </p:txBody>
      </p:sp>
      <p:pic>
        <p:nvPicPr>
          <p:cNvPr id="5" name="Content Placeholder 4"/>
          <p:cNvPicPr>
            <a:picLocks noGrp="1" noChangeAspect="1"/>
          </p:cNvPicPr>
          <p:nvPr>
            <p:ph sz="quarter" idx="1"/>
          </p:nvPr>
        </p:nvPicPr>
        <p:blipFill>
          <a:blip r:embed="rId2"/>
          <a:stretch>
            <a:fillRect/>
          </a:stretch>
        </p:blipFill>
        <p:spPr>
          <a:xfrm>
            <a:off x="1562508" y="1600200"/>
            <a:ext cx="6253934"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6873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 An inside game? </a:t>
            </a:r>
            <a:r>
              <a:rPr lang="en-US" dirty="0" err="1" smtClean="0"/>
              <a:t>Almarai’s</a:t>
            </a:r>
            <a:r>
              <a:rPr lang="en-US" dirty="0" smtClean="0"/>
              <a:t> top stockholders</a:t>
            </a:r>
            <a:endParaRPr lang="en-US" dirty="0"/>
          </a:p>
        </p:txBody>
      </p:sp>
      <p:pic>
        <p:nvPicPr>
          <p:cNvPr id="5" name="Content Placeholder 4"/>
          <p:cNvPicPr>
            <a:picLocks noGrp="1" noChangeAspect="1"/>
          </p:cNvPicPr>
          <p:nvPr>
            <p:ph sz="quarter" idx="1"/>
          </p:nvPr>
        </p:nvPicPr>
        <p:blipFill>
          <a:blip r:embed="rId2"/>
          <a:stretch>
            <a:fillRect/>
          </a:stretch>
        </p:blipFill>
        <p:spPr>
          <a:xfrm>
            <a:off x="612775" y="1676814"/>
            <a:ext cx="8153400" cy="4342571"/>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837407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181"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182"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a:t>
            </a:r>
            <a:r>
              <a:rPr lang="en-US" dirty="0" smtClean="0"/>
              <a:t>: Liquidity Problems?</a:t>
            </a:r>
            <a:endParaRPr lang="en-US" dirty="0"/>
          </a:p>
        </p:txBody>
      </p:sp>
      <p:pic>
        <p:nvPicPr>
          <p:cNvPr id="5" name="Content Placeholder 4"/>
          <p:cNvPicPr>
            <a:picLocks noGrp="1" noChangeAspect="1"/>
          </p:cNvPicPr>
          <p:nvPr>
            <p:ph sz="quarter" idx="1"/>
          </p:nvPr>
        </p:nvPicPr>
        <p:blipFill>
          <a:blip r:embed="rId2"/>
          <a:stretch>
            <a:fillRect/>
          </a:stretch>
        </p:blipFill>
        <p:spPr>
          <a:xfrm>
            <a:off x="1760697" y="1600200"/>
            <a:ext cx="5857556"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906130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a:t>
            </a:r>
            <a:r>
              <a:rPr lang="en-US" altLang="en-US" dirty="0" smtClean="0">
                <a:ea typeface="ＭＳ Ｐゴシック" charset="-128"/>
              </a:rPr>
              <a:t>2017</a:t>
            </a:r>
            <a:endParaRPr lang="en-US" altLang="en-US" dirty="0">
              <a:ea typeface="ＭＳ Ｐゴシック" charset="-128"/>
            </a:endParaRPr>
          </a:p>
        </p:txBody>
      </p:sp>
      <p:graphicFrame>
        <p:nvGraphicFramePr>
          <p:cNvPr id="5"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smtClean="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7" name="Table 6"/>
          <p:cNvGraphicFramePr>
            <a:graphicFrameLocks noGrp="1"/>
          </p:cNvGraphicFramePr>
          <p:nvPr>
            <p:extLst>
              <p:ext uri="{D42A27DB-BD31-4B8C-83A1-F6EECF244321}">
                <p14:modId xmlns:p14="http://schemas.microsoft.com/office/powerpoint/2010/main" val="1221874581"/>
              </p:ext>
            </p:extLst>
          </p:nvPr>
        </p:nvGraphicFramePr>
        <p:xfrm>
          <a:off x="680508" y="1710267"/>
          <a:ext cx="6536267" cy="1950720"/>
        </p:xfrm>
        <a:graphic>
          <a:graphicData uri="http://schemas.openxmlformats.org/drawingml/2006/table">
            <a:tbl>
              <a:tblPr>
                <a:tableStyleId>{5C22544A-7EE6-4342-B048-85BDC9FD1C3A}</a:tableStyleId>
              </a:tblPr>
              <a:tblGrid>
                <a:gridCol w="1017201"/>
                <a:gridCol w="1299196"/>
                <a:gridCol w="1460337"/>
                <a:gridCol w="1299196"/>
                <a:gridCol w="1460337"/>
              </a:tblGrid>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5503">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4.37%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2"/>
          <a:stretch>
            <a:fillRect/>
          </a:stretch>
        </p:blipFill>
        <p:spPr>
          <a:xfrm>
            <a:off x="612775" y="1658561"/>
            <a:ext cx="8153400" cy="4379077"/>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a:t>
            </a:r>
            <a:r>
              <a:rPr lang="en-US" altLang="en-US" dirty="0" smtClean="0">
                <a:ea typeface="ＭＳ Ｐゴシック" charset="-128"/>
              </a:rPr>
              <a:t>1960-2016</a:t>
            </a:r>
            <a:endParaRPr lang="en-US" altLang="en-US" dirty="0">
              <a:ea typeface="ＭＳ Ｐゴシック" charset="-128"/>
            </a:endParaRP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ERP in July 2016</a:t>
            </a:r>
            <a:endParaRPr lang="en-US" dirty="0"/>
          </a:p>
        </p:txBody>
      </p:sp>
      <p:graphicFrame>
        <p:nvGraphicFramePr>
          <p:cNvPr id="5" name="Content Placeholder 4"/>
          <p:cNvGraphicFramePr>
            <a:graphicFrameLocks noGrp="1"/>
          </p:cNvGraphicFramePr>
          <p:nvPr>
            <p:ph sz="quarter" idx="1"/>
            <p:extLst/>
          </p:nvPr>
        </p:nvGraphicFramePr>
        <p:xfrm>
          <a:off x="990600" y="1828800"/>
          <a:ext cx="7543799" cy="2727960"/>
        </p:xfrm>
        <a:graphic>
          <a:graphicData uri="http://schemas.openxmlformats.org/drawingml/2006/table">
            <a:tbl>
              <a:tblPr>
                <a:tableStyleId>{5C22544A-7EE6-4342-B048-85BDC9FD1C3A}</a:tableStyleId>
              </a:tblPr>
              <a:tblGrid>
                <a:gridCol w="2074127"/>
                <a:gridCol w="1655956"/>
                <a:gridCol w="1538867"/>
                <a:gridCol w="2274849"/>
              </a:tblGrid>
              <a:tr h="502920">
                <a:tc>
                  <a:txBody>
                    <a:bodyPr/>
                    <a:lstStyle/>
                    <a:p>
                      <a:pPr algn="l" fontAlgn="b"/>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Revenues</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Weight</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ERP</a:t>
                      </a:r>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Saudi Arabia</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fi-FI" sz="2000" u="none" strike="noStrike" dirty="0" err="1">
                          <a:effectLst/>
                        </a:rPr>
                        <a:t>ر.س</a:t>
                      </a:r>
                      <a:r>
                        <a:rPr lang="fi-FI" sz="2000" u="none" strike="noStrike" dirty="0">
                          <a:effectLst/>
                        </a:rPr>
                        <a:t>.‏ 8,101.00 </a:t>
                      </a:r>
                      <a:endParaRPr lang="fi-FI"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64.27%</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6.90%</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Other Gulf Countries</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dirty="0">
                          <a:effectLst/>
                        </a:rPr>
                        <a:t>ر.س.‏ 3,321.00 </a:t>
                      </a:r>
                      <a:endParaRPr lang="ar-SA"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26.35%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6.83%</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Rest of the world</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1,183.00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2000" u="none" strike="noStrike" dirty="0">
                          <a:effectLst/>
                        </a:rPr>
                        <a:t>9.39%</a:t>
                      </a:r>
                      <a:endParaRPr lang="pt-B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7.25%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Company</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12,605.00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2000" u="none" strike="noStrike" dirty="0">
                          <a:effectLst/>
                        </a:rPr>
                        <a:t> </a:t>
                      </a:r>
                      <a:endParaRPr lang="sk-SK"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6.91%</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43445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3192566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ERP for the Middle East: July 2017</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Content Placeholder 5"/>
          <p:cNvGraphicFramePr>
            <a:graphicFrameLocks noGrp="1"/>
          </p:cNvGraphicFramePr>
          <p:nvPr>
            <p:ph sz="quarter" idx="1"/>
            <p:extLst/>
          </p:nvPr>
        </p:nvGraphicFramePr>
        <p:xfrm>
          <a:off x="228599" y="1905001"/>
          <a:ext cx="8480426" cy="4141469"/>
        </p:xfrm>
        <a:graphic>
          <a:graphicData uri="http://schemas.openxmlformats.org/drawingml/2006/table">
            <a:tbl>
              <a:tblPr>
                <a:tableStyleId>{5C22544A-7EE6-4342-B048-85BDC9FD1C3A}</a:tableStyleId>
              </a:tblPr>
              <a:tblGrid>
                <a:gridCol w="1899053"/>
                <a:gridCol w="1125364"/>
                <a:gridCol w="1075125"/>
                <a:gridCol w="1406706"/>
                <a:gridCol w="1396658"/>
                <a:gridCol w="1577520"/>
              </a:tblGrid>
              <a:tr h="481829">
                <a:tc>
                  <a:txBody>
                    <a:bodyPr/>
                    <a:lstStyle/>
                    <a:p>
                      <a:pPr algn="l" fontAlgn="b"/>
                      <a:r>
                        <a:rPr lang="en-US" sz="1400" u="none" strike="noStrike" dirty="0">
                          <a:effectLst/>
                          <a:latin typeface="+mn-lt"/>
                        </a:rPr>
                        <a:t>Country</a:t>
                      </a:r>
                      <a:endParaRPr lang="en-US" sz="14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GDP (in billions)</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Moody's rating</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Adj. Default Spread</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Total Risk Premium</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Country Risk Premium</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Abu Dhabi</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1400" u="none" strike="noStrike">
                          <a:effectLst/>
                          <a:latin typeface="+mn-lt"/>
                        </a:rPr>
                        <a:t>390</a:t>
                      </a:r>
                      <a:endParaRPr lang="uk-UA"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0.52%</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Bahrain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31.1</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Ba2</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3.17%</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8.76%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3.63%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Iraq</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180.8</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B3</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6.85%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12.99%</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7.86%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Israel</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299.4</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0.74%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5.98%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Jordan</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37.5</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4.74%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10.57%</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5.44%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Kuwait</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400" u="none" strike="noStrike" dirty="0">
                          <a:effectLst/>
                          <a:latin typeface="+mn-lt"/>
                        </a:rPr>
                        <a:t>114</a:t>
                      </a:r>
                      <a:endParaRPr lang="cs-CZ"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0.52%</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Lebanon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dirty="0">
                          <a:effectLst/>
                          <a:latin typeface="+mn-lt"/>
                        </a:rPr>
                        <a:t>47.1</a:t>
                      </a:r>
                      <a:endParaRPr lang="nb-NO"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dirty="0">
                          <a:effectLst/>
                          <a:latin typeface="+mn-lt"/>
                        </a:rPr>
                        <a:t>B2</a:t>
                      </a:r>
                      <a:endParaRPr lang="is-I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5.80%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11.78%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6.65%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Oman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400" u="none" strike="noStrike" dirty="0">
                          <a:effectLst/>
                          <a:latin typeface="+mn-lt"/>
                        </a:rPr>
                        <a:t>69.9</a:t>
                      </a:r>
                      <a:endParaRPr lang="hr-HR"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Baa1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1.68%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7.06%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1.93%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Qatar</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dirty="0">
                          <a:effectLst/>
                          <a:latin typeface="+mn-lt"/>
                        </a:rPr>
                        <a:t>164.7</a:t>
                      </a:r>
                      <a:endParaRPr lang="is-I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dirty="0">
                          <a:effectLst/>
                          <a:latin typeface="+mn-lt"/>
                        </a:rPr>
                        <a:t>Aa3</a:t>
                      </a:r>
                      <a:endParaRPr lang="nl-NL"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0.64%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5.86%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81829">
                <a:tc>
                  <a:txBody>
                    <a:bodyPr/>
                    <a:lstStyle/>
                    <a:p>
                      <a:pPr algn="l" fontAlgn="b"/>
                      <a:r>
                        <a:rPr lang="en-US" sz="1400" u="none" strike="noStrike">
                          <a:effectLst/>
                          <a:latin typeface="+mn-lt"/>
                        </a:rPr>
                        <a:t>Ras Al Khaimah (Emirate of)</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dirty="0">
                          <a:effectLst/>
                          <a:latin typeface="+mn-lt"/>
                        </a:rPr>
                        <a:t>5.2</a:t>
                      </a:r>
                      <a:endParaRPr lang="nb-NO"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A2</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0.89%</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6.16%</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1.03%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Saudi Arabia</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646</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dirty="0">
                          <a:effectLst/>
                          <a:latin typeface="+mn-lt"/>
                        </a:rPr>
                        <a:t>A1</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0.74%</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5.98%</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Sharjah</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5</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A3</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1.26%</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6.58%</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1.45%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United Arab Emirates</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370.3</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0.52%</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5.73%</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b="1" u="none" strike="noStrike" dirty="0">
                          <a:effectLst/>
                          <a:latin typeface="+mn-lt"/>
                        </a:rPr>
                        <a:t>Middle East</a:t>
                      </a:r>
                      <a:endParaRPr lang="en-US"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b="1" u="none" strike="noStrike" dirty="0">
                          <a:effectLst/>
                          <a:latin typeface="+mn-lt"/>
                        </a:rPr>
                        <a:t>2361</a:t>
                      </a:r>
                      <a:endParaRPr lang="is-IS"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400" b="1" u="none" strike="noStrike" dirty="0">
                          <a:effectLst/>
                          <a:latin typeface="+mn-lt"/>
                        </a:rPr>
                        <a:t> </a:t>
                      </a:r>
                      <a:endParaRPr lang="sk-SK"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1" u="none" strike="noStrike" dirty="0">
                          <a:effectLst/>
                          <a:latin typeface="+mn-lt"/>
                        </a:rPr>
                        <a:t>1.35%</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1" u="none" strike="noStrike" dirty="0">
                          <a:effectLst/>
                          <a:latin typeface="+mn-lt"/>
                        </a:rPr>
                        <a:t>6.68%</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b="1" u="none" strike="noStrike" dirty="0">
                          <a:effectLst/>
                          <a:latin typeface="+mn-lt"/>
                        </a:rPr>
                        <a:t>1.55%</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0841268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smtClean="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smtClean="0"/>
              <a:t>High</a:t>
            </a:r>
          </a:p>
          <a:p>
            <a:pPr marL="835025" lvl="1" indent="-514350">
              <a:buFont typeface="+mj-lt"/>
              <a:buAutoNum type="alphaLcPeriod"/>
              <a:defRPr/>
            </a:pPr>
            <a:r>
              <a:rPr lang="en-US" dirty="0" smtClean="0"/>
              <a:t>Low</a:t>
            </a:r>
          </a:p>
          <a:p>
            <a:pPr marL="320675" lvl="1" indent="0">
              <a:buFont typeface="Wingdings 2" charset="0"/>
              <a:buNone/>
              <a:defRPr/>
            </a:pPr>
            <a:r>
              <a:rPr lang="en-US" dirty="0" smtClean="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for </a:t>
            </a:r>
            <a:r>
              <a:rPr lang="en-US" dirty="0" err="1" smtClean="0"/>
              <a:t>Almarai</a:t>
            </a:r>
            <a:r>
              <a:rPr lang="en-US" dirty="0" smtClean="0"/>
              <a:t>..</a:t>
            </a:r>
            <a:endParaRPr lang="en-US" dirty="0"/>
          </a:p>
        </p:txBody>
      </p:sp>
      <p:pic>
        <p:nvPicPr>
          <p:cNvPr id="5" name="Content Placeholder 4"/>
          <p:cNvPicPr>
            <a:picLocks noGrp="1" noChangeAspect="1"/>
          </p:cNvPicPr>
          <p:nvPr>
            <p:ph sz="quarter" idx="1"/>
          </p:nvPr>
        </p:nvPicPr>
        <p:blipFill>
          <a:blip r:embed="rId2"/>
          <a:stretch>
            <a:fillRect/>
          </a:stretch>
        </p:blipFill>
        <p:spPr>
          <a:xfrm>
            <a:off x="883108" y="1600200"/>
            <a:ext cx="7612733"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972289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05"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70"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89</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28"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48"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293"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294"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41"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42"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Bottom up Beta for </a:t>
            </a:r>
            <a:r>
              <a:rPr lang="en-US" dirty="0" err="1" smtClean="0"/>
              <a:t>Almarai</a:t>
            </a:r>
            <a:endParaRPr lang="en-US" dirty="0"/>
          </a:p>
        </p:txBody>
      </p:sp>
      <p:sp>
        <p:nvSpPr>
          <p:cNvPr id="3" name="Content Placeholder 2"/>
          <p:cNvSpPr>
            <a:spLocks noGrp="1"/>
          </p:cNvSpPr>
          <p:nvPr>
            <p:ph sz="quarter" idx="1"/>
          </p:nvPr>
        </p:nvSpPr>
        <p:spPr/>
        <p:txBody>
          <a:bodyPr/>
          <a:lstStyle/>
          <a:p>
            <a:pPr marL="342900" indent="-342900">
              <a:lnSpc>
                <a:spcPct val="80000"/>
              </a:lnSpc>
            </a:pPr>
            <a:r>
              <a:rPr lang="en-US" altLang="en-US" dirty="0" err="1">
                <a:ea typeface="ＭＳ Ｐゴシック" charset="-128"/>
              </a:rPr>
              <a:t>Almarai</a:t>
            </a:r>
            <a:r>
              <a:rPr lang="en-US" altLang="en-US" dirty="0">
                <a:ea typeface="ＭＳ Ｐゴシック" charset="-128"/>
              </a:rPr>
              <a:t>: To estimate its betas, we looked at it as being in two businesses, food processing and agriculture:</a:t>
            </a: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663575" lvl="1" indent="-342900">
              <a:lnSpc>
                <a:spcPct val="80000"/>
              </a:lnSpc>
            </a:pPr>
            <a:r>
              <a:rPr lang="en-US" altLang="en-US" dirty="0">
                <a:ea typeface="ＭＳ Ｐゴシック" charset="-128"/>
              </a:rPr>
              <a:t>Levered beta = 0.80 (1+(1-0) (.2122)) = 0.97</a:t>
            </a:r>
          </a:p>
          <a:p>
            <a:pPr marL="663575" lvl="1" indent="-342900">
              <a:lnSpc>
                <a:spcPct val="80000"/>
              </a:lnSpc>
            </a:pPr>
            <a:r>
              <a:rPr lang="en-US" altLang="en-US" dirty="0">
                <a:ea typeface="ＭＳ Ｐゴシック" charset="-128"/>
              </a:rPr>
              <a:t>Cost of equity = 2.25% + 0.97 (6.91%) = 8.96%</a:t>
            </a:r>
          </a:p>
          <a:p>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5" name="Picture 4"/>
          <p:cNvPicPr>
            <a:picLocks noChangeAspect="1"/>
          </p:cNvPicPr>
          <p:nvPr/>
        </p:nvPicPr>
        <p:blipFill>
          <a:blip r:embed="rId2"/>
          <a:stretch>
            <a:fillRect/>
          </a:stretch>
        </p:blipFill>
        <p:spPr>
          <a:xfrm>
            <a:off x="2057400" y="2743200"/>
            <a:ext cx="4736892" cy="1219200"/>
          </a:xfrm>
          <a:prstGeom prst="rect">
            <a:avLst/>
          </a:prstGeom>
        </p:spPr>
      </p:pic>
    </p:spTree>
    <p:extLst>
      <p:ext uri="{BB962C8B-B14F-4D97-AF65-F5344CB8AC3E}">
        <p14:creationId xmlns:p14="http://schemas.microsoft.com/office/powerpoint/2010/main" val="16302600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37"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38"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70"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17"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18"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58"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07"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102"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4863631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66"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smtClean="0"/>
              <a:t>PV of an annuity of $349 million a year for 7.92 years</a:t>
            </a:r>
            <a:endParaRPr lang="en-US" sz="1600" dirty="0"/>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43"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493"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494"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r>
              <a:rPr lang="en-US" sz="2400" dirty="0" smtClean="0"/>
              <a:t>:</a:t>
            </a:r>
          </a:p>
          <a:p>
            <a:pPr>
              <a:buFont typeface="Wingdings" charset="0"/>
              <a:buChar char=""/>
              <a:defRPr/>
            </a:pPr>
            <a:endParaRPr lang="en-US" sz="2400" dirty="0"/>
          </a:p>
          <a:p>
            <a:pPr>
              <a:buFont typeface="Wingdings" charset="0"/>
              <a:buChar char=""/>
              <a:defRPr/>
            </a:pPr>
            <a:endParaRPr lang="en-US" sz="2400" dirty="0" smtClean="0"/>
          </a:p>
          <a:p>
            <a:pPr>
              <a:buFont typeface="Wingdings" charset="0"/>
              <a:buChar char=""/>
              <a:defRPr/>
            </a:pPr>
            <a:r>
              <a:rPr lang="en-US" sz="2400" dirty="0"/>
              <a:t>For </a:t>
            </a:r>
            <a:r>
              <a:rPr lang="en-US" sz="2400" dirty="0" err="1"/>
              <a:t>Almarai</a:t>
            </a:r>
            <a:r>
              <a:rPr lang="en-US" sz="2400" dirty="0"/>
              <a:t>, the cost of capital is based upon the beta of 0.97 (bottom up) and a synthetic cost of debt 3.25%.</a:t>
            </a:r>
          </a:p>
          <a:p>
            <a:pPr lvl="1">
              <a:buFont typeface="Wingdings" charset="0"/>
              <a:buChar char=""/>
              <a:defRPr/>
            </a:pPr>
            <a:r>
              <a:rPr lang="en-US" sz="2000" dirty="0"/>
              <a:t>Cost of capital = 8.96% (.825) + 3.25%(1-0) (.175) = 7.96</a:t>
            </a:r>
            <a:r>
              <a:rPr lang="en-US" sz="2000" dirty="0" smtClean="0"/>
              <a:t>%</a:t>
            </a:r>
            <a:endParaRPr lang="en-US" sz="2400" dirty="0" smtClean="0"/>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extLst>
              <p:ext uri="{D42A27DB-BD31-4B8C-83A1-F6EECF244321}">
                <p14:modId xmlns:p14="http://schemas.microsoft.com/office/powerpoint/2010/main" val="522582852"/>
              </p:ext>
            </p:extLst>
          </p:nvPr>
        </p:nvGraphicFramePr>
        <p:xfrm>
          <a:off x="511175" y="4038600"/>
          <a:ext cx="7337425" cy="1027240"/>
        </p:xfrm>
        <a:graphic>
          <a:graphicData uri="http://schemas.openxmlformats.org/presentationml/2006/ole">
            <mc:AlternateContent xmlns:mc="http://schemas.openxmlformats.org/markup-compatibility/2006">
              <mc:Choice xmlns:v="urn:schemas-microsoft-com:vml" Requires="v">
                <p:oleObj spid="_x0000_s235534"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175" y="4038600"/>
                        <a:ext cx="7337425" cy="1027240"/>
                      </a:xfrm>
                      <a:prstGeom prst="rect">
                        <a:avLst/>
                      </a:prstGeom>
                      <a:noFill/>
                      <a:ln>
                        <a:noFill/>
                      </a:ln>
                      <a:extLst/>
                    </p:spPr>
                  </p:pic>
                </p:oleObj>
              </mc:Fallback>
            </mc:AlternateContent>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15"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62"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09"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09"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158</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06"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in a zero tax setting?</a:t>
            </a:r>
            <a:endParaRPr lang="en-US" dirty="0"/>
          </a:p>
        </p:txBody>
      </p:sp>
      <p:sp>
        <p:nvSpPr>
          <p:cNvPr id="3" name="Content Placeholder 2"/>
          <p:cNvSpPr>
            <a:spLocks noGrp="1"/>
          </p:cNvSpPr>
          <p:nvPr>
            <p:ph sz="quarter" idx="1"/>
          </p:nvPr>
        </p:nvSpPr>
        <p:spPr/>
        <p:txBody>
          <a:bodyPr/>
          <a:lstStyle/>
          <a:p>
            <a:r>
              <a:rPr lang="en-US" dirty="0" smtClean="0"/>
              <a:t>If you get no tax savings from debt, the tax benefit of debt becomes zero. If it is zero, there is little good that can come from borrowing and lots of bad.</a:t>
            </a:r>
          </a:p>
          <a:p>
            <a:r>
              <a:rPr lang="en-US" dirty="0" smtClean="0"/>
              <a:t>So, the logical conclusion is that a company in a zero tax rate locale should never borrow.</a:t>
            </a:r>
          </a:p>
          <a:p>
            <a:r>
              <a:rPr lang="en-US" dirty="0" err="1" smtClean="0"/>
              <a:t>Almarai</a:t>
            </a:r>
            <a:r>
              <a:rPr lang="en-US" dirty="0" smtClean="0"/>
              <a:t> borrows money. Why?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12281772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694"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29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790"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886"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33"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39981"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78"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75"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21"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14"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469"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470"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10"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60"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Optimal Debt Ratio</a:t>
            </a:r>
            <a:endParaRPr lang="en-US" dirty="0"/>
          </a:p>
        </p:txBody>
      </p:sp>
      <p:graphicFrame>
        <p:nvGraphicFramePr>
          <p:cNvPr id="5" name="Content Placeholder 4"/>
          <p:cNvGraphicFramePr>
            <a:graphicFrameLocks noGrp="1"/>
          </p:cNvGraphicFramePr>
          <p:nvPr>
            <p:ph sz="quarter" idx="1"/>
            <p:extLst/>
          </p:nvPr>
        </p:nvGraphicFramePr>
        <p:xfrm>
          <a:off x="612776" y="2209799"/>
          <a:ext cx="8153397" cy="2598020"/>
        </p:xfrm>
        <a:graphic>
          <a:graphicData uri="http://schemas.openxmlformats.org/drawingml/2006/table">
            <a:tbl>
              <a:tblPr>
                <a:tableStyleId>{5C22544A-7EE6-4342-B048-85BDC9FD1C3A}</a:tableStyleId>
              </a:tblPr>
              <a:tblGrid>
                <a:gridCol w="861881"/>
                <a:gridCol w="861881"/>
                <a:gridCol w="861881"/>
                <a:gridCol w="861881"/>
                <a:gridCol w="973927"/>
                <a:gridCol w="861881"/>
                <a:gridCol w="1146303"/>
                <a:gridCol w="861881"/>
                <a:gridCol w="861881"/>
              </a:tblGrid>
              <a:tr h="229322">
                <a:tc>
                  <a:txBody>
                    <a:bodyPr/>
                    <a:lstStyle/>
                    <a:p>
                      <a:pPr algn="ctr" fontAlgn="b"/>
                      <a:r>
                        <a:rPr lang="en-US" sz="1000" u="none" strike="noStrike" dirty="0">
                          <a:effectLst/>
                        </a:rPr>
                        <a:t>Debt Ratio</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Beta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Equity</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Bond Rating</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Interest rate on debt</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Tax Rate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Debt (after-tax)</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WACC</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Enterprise Value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000" u="none" strike="noStrike">
                          <a:effectLst/>
                        </a:rPr>
                        <a:t>0.7897</a:t>
                      </a:r>
                      <a:endParaRPr lang="cs-CZ"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Aaa/AAA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$60,793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10%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dirty="0">
                          <a:effectLst/>
                        </a:rPr>
                        <a:t>0.8774</a:t>
                      </a:r>
                      <a:endParaRPr lang="fi-FI"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8.31%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A1/A+</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7.88%</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$58,957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is-IS" sz="1000" u="none" strike="noStrike">
                          <a:effectLst/>
                        </a:rPr>
                        <a:t>20%</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0.9871</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9.07%</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B3/B-</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9.33%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$46,877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30%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1.1281</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10.05%</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Ca2/CC</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11.49%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$35,915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40%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1.3162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11.34%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15.95%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$24,220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50%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1.5794</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13.16%</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18.01%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$21,054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60%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1.9742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15.89%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000" u="none" strike="noStrike">
                          <a:effectLst/>
                        </a:rPr>
                        <a:t>20.07%</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$18,619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70%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2.6323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20.44%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22.13%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$16,690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80%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29.53%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24.19%</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$15,122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90%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7.8969</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56.82%</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26.25%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$13,824 </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6" name="TextBox 5"/>
          <p:cNvSpPr txBox="1"/>
          <p:nvPr/>
        </p:nvSpPr>
        <p:spPr>
          <a:xfrm>
            <a:off x="609601" y="5029200"/>
            <a:ext cx="8001000" cy="1323439"/>
          </a:xfrm>
          <a:prstGeom prst="rect">
            <a:avLst/>
          </a:prstGeom>
          <a:noFill/>
        </p:spPr>
        <p:txBody>
          <a:bodyPr wrap="square" rtlCol="0">
            <a:spAutoFit/>
          </a:bodyPr>
          <a:lstStyle/>
          <a:p>
            <a:pPr marL="457200" indent="-457200">
              <a:buFont typeface="+mj-lt"/>
              <a:buAutoNum type="arabicPeriod"/>
            </a:pPr>
            <a:r>
              <a:rPr lang="en-US" sz="2000" dirty="0" smtClean="0"/>
              <a:t>Given that </a:t>
            </a:r>
            <a:r>
              <a:rPr lang="en-US" sz="2000" dirty="0" err="1" smtClean="0"/>
              <a:t>Almarai</a:t>
            </a:r>
            <a:r>
              <a:rPr lang="en-US" sz="2000" dirty="0" smtClean="0"/>
              <a:t> has substantial profits and cash flows, why is the optimal debt ratio zero?</a:t>
            </a:r>
          </a:p>
          <a:p>
            <a:pPr marL="457200" indent="-457200">
              <a:buFont typeface="+mj-lt"/>
              <a:buAutoNum type="arabicPeriod"/>
            </a:pPr>
            <a:r>
              <a:rPr lang="en-US" sz="2000" dirty="0" smtClean="0"/>
              <a:t>Given that the optimal debt ratio is 0%, why does </a:t>
            </a:r>
            <a:r>
              <a:rPr lang="en-US" sz="2000" dirty="0" err="1" smtClean="0"/>
              <a:t>Almarai</a:t>
            </a:r>
            <a:r>
              <a:rPr lang="en-US" sz="2000" dirty="0" smtClean="0"/>
              <a:t> have an actual debt ratio of almost 19%?</a:t>
            </a:r>
          </a:p>
        </p:txBody>
      </p:sp>
    </p:spTree>
    <p:extLst>
      <p:ext uri="{BB962C8B-B14F-4D97-AF65-F5344CB8AC3E}">
        <p14:creationId xmlns:p14="http://schemas.microsoft.com/office/powerpoint/2010/main" val="4376967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54"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01" name="Document" r:id="rId5" imgW="5625893" imgH="1638240" progId="Word.Document.12">
                  <p:embed/>
                </p:oleObj>
              </mc:Choice>
              <mc:Fallback>
                <p:oleObj name="Document" r:id="rId5" imgW="5625893" imgH="163824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41" name="Document" r:id="rId5" imgW="6311668" imgH="2971691" progId="Word.Document.12">
                  <p:embed/>
                </p:oleObj>
              </mc:Choice>
              <mc:Fallback>
                <p:oleObj name="Document" r:id="rId5" imgW="6311668" imgH="2971691"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17" name="Document" r:id="rId5" imgW="8382000" imgH="4953000" progId="Word.Document.12">
                  <p:embed/>
                </p:oleObj>
              </mc:Choice>
              <mc:Fallback>
                <p:oleObj name="Document" r:id="rId5" imgW="8382000" imgH="4953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3249430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7"/>
          <p:cNvGraphicFramePr>
            <a:graphicFrameLocks noGrp="1"/>
          </p:cNvGraphicFramePr>
          <p:nvPr>
            <p:ph sz="quarter" idx="1"/>
            <p:extLst>
              <p:ext uri="{D42A27DB-BD31-4B8C-83A1-F6EECF244321}">
                <p14:modId xmlns:p14="http://schemas.microsoft.com/office/powerpoint/2010/main" val="73029280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9457322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pic>
        <p:nvPicPr>
          <p:cNvPr id="3" name="Picture 2"/>
          <p:cNvPicPr>
            <a:picLocks noChangeAspect="1"/>
          </p:cNvPicPr>
          <p:nvPr/>
        </p:nvPicPr>
        <p:blipFill>
          <a:blip r:embed="rId2"/>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550437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extLst>
      <p:ext uri="{BB962C8B-B14F-4D97-AF65-F5344CB8AC3E}">
        <p14:creationId xmlns:p14="http://schemas.microsoft.com/office/powerpoint/2010/main" val="1132998627"/>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188"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37"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p:cNvSpPr/>
          <p:nvPr/>
        </p:nvSpPr>
        <p:spPr>
          <a:xfrm>
            <a:off x="381000" y="3505200"/>
            <a:ext cx="8936038" cy="1938992"/>
          </a:xfrm>
          <a:prstGeom prst="rect">
            <a:avLst/>
          </a:prstGeom>
        </p:spPr>
        <p:txBody>
          <a:bodyPr wrap="square">
            <a:spAutoFit/>
          </a:bodyPr>
          <a:lstStyle/>
          <a:p>
            <a:r>
              <a:rPr lang="en-US" dirty="0" err="1"/>
              <a:t>Almarai</a:t>
            </a:r>
            <a:endParaRPr lang="en-US" dirty="0"/>
          </a:p>
          <a:p>
            <a:pPr marL="342900" indent="-342900">
              <a:buFont typeface="Arial" charset="0"/>
              <a:buChar char="•"/>
            </a:pPr>
            <a:r>
              <a:rPr lang="en-US" dirty="0"/>
              <a:t>Dividend yield in last 12 months = 1.24%</a:t>
            </a:r>
          </a:p>
          <a:p>
            <a:pPr marL="342900" indent="-342900">
              <a:buFont typeface="Arial" charset="0"/>
              <a:buChar char="•"/>
            </a:pPr>
            <a:r>
              <a:rPr lang="en-US" dirty="0"/>
              <a:t>Dividend yield in last 5 years (2011-2015)= 1.68%</a:t>
            </a:r>
          </a:p>
          <a:p>
            <a:pPr marL="342900" indent="-342900">
              <a:buFont typeface="Arial" charset="0"/>
              <a:buChar char="•"/>
            </a:pPr>
            <a:r>
              <a:rPr lang="en-US" dirty="0"/>
              <a:t>Dividend payout ratio in last 12 months = 32.15%</a:t>
            </a:r>
          </a:p>
          <a:p>
            <a:pPr marL="342900" indent="-342900">
              <a:buFont typeface="Arial" charset="0"/>
              <a:buChar char="•"/>
            </a:pPr>
            <a:r>
              <a:rPr lang="en-US" dirty="0"/>
              <a:t>Dividend payout ratio in last 5 years (2011-2015) = 36.38%</a:t>
            </a:r>
            <a:endParaRPr lang="en-US"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gridCol w="952500"/>
                <a:gridCol w="952500"/>
                <a:gridCol w="952500"/>
                <a:gridCol w="952500"/>
                <a:gridCol w="952500"/>
                <a:gridCol w="9525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extLst>
      <p:ext uri="{BB962C8B-B14F-4D97-AF65-F5344CB8AC3E}">
        <p14:creationId xmlns:p14="http://schemas.microsoft.com/office/powerpoint/2010/main" val="1142287084"/>
      </p:ext>
    </p:extLst>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8019"/>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gridCol w="469900"/>
                <a:gridCol w="1155700"/>
                <a:gridCol w="622300"/>
                <a:gridCol w="1155700"/>
                <a:gridCol w="1270000"/>
                <a:gridCol w="965200"/>
                <a:gridCol w="11049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249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680" name="Document" r:id="rId5" imgW="5486400" imgH="1701800" progId="Word.Document.8">
                  <p:embed/>
                </p:oleObj>
              </mc:Choice>
              <mc:Fallback>
                <p:oleObj name="Document" r:id="rId5" imgW="5486400" imgH="17018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42"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093"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094"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34"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25"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4" name="Picture 3"/>
          <p:cNvPicPr>
            <a:picLocks noChangeAspect="1"/>
          </p:cNvPicPr>
          <p:nvPr/>
        </p:nvPicPr>
        <p:blipFill>
          <a:blip r:embed="rId2"/>
          <a:stretch>
            <a:fillRect/>
          </a:stretch>
        </p:blipFill>
        <p:spPr>
          <a:xfrm>
            <a:off x="0" y="450359"/>
            <a:ext cx="9144000" cy="5957282"/>
          </a:xfrm>
          <a:prstGeom prst="rect">
            <a:avLst/>
          </a:prstGeom>
        </p:spPr>
      </p:pic>
    </p:spTree>
    <p:extLst>
      <p:ext uri="{BB962C8B-B14F-4D97-AF65-F5344CB8AC3E}">
        <p14:creationId xmlns:p14="http://schemas.microsoft.com/office/powerpoint/2010/main" val="119325826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34451</TotalTime>
  <Pages>13</Pages>
  <Words>42996</Words>
  <Application>Microsoft Macintosh PowerPoint</Application>
  <PresentationFormat>On-screen Show (4:3)</PresentationFormat>
  <Paragraphs>4418</Paragraphs>
  <Slides>270</Slides>
  <Notes>248</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270</vt:i4>
      </vt:variant>
    </vt:vector>
  </HeadingPairs>
  <TitlesOfParts>
    <vt:vector size="287" baseType="lpstr">
      <vt:lpstr>Arial</vt:lpstr>
      <vt:lpstr>Calibri</vt:lpstr>
      <vt:lpstr>Geneva</vt:lpstr>
      <vt:lpstr>Helvetica</vt:lpstr>
      <vt:lpstr>Mangal</vt:lpstr>
      <vt:lpstr>ＭＳ Ｐゴシック</vt:lpstr>
      <vt:lpstr>Symbol</vt:lpstr>
      <vt:lpstr>Times</vt:lpstr>
      <vt:lpstr>Times New Roman</vt:lpstr>
      <vt:lpstr>Verdana</vt:lpstr>
      <vt:lpstr>Wingdings</vt:lpstr>
      <vt:lpstr>Wingdings 2</vt:lpstr>
      <vt:lpstr>Zapf Dingbats</vt:lpstr>
      <vt:lpstr>Basic</vt:lpstr>
      <vt:lpstr>/All My Stuff/AppldCF3ed/New 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But it is a benevolent family!</vt:lpstr>
      <vt:lpstr>Case 4: Legal rights and Corporate Structures: Baidu</vt:lpstr>
      <vt:lpstr>Case 5: An inside game? Almarai’s top stockholders</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Almarai: Liquidity Problems?</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2017</vt:lpstr>
      <vt:lpstr>II. Equity Risk Premium</vt:lpstr>
      <vt:lpstr>What is your risk premium?</vt:lpstr>
      <vt:lpstr>ERP: A Historical Snapshot</vt:lpstr>
      <vt:lpstr>An Implied ERP</vt:lpstr>
      <vt:lpstr>Implied Premiums in the US: 1960-2016</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Almarai’s ERP in July 2016</vt:lpstr>
      <vt:lpstr>A Composite way of estimating ERP for countries</vt:lpstr>
      <vt:lpstr>PowerPoint Presentation</vt:lpstr>
      <vt:lpstr>ERP for the Middle East: July 2017</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And for Almarai..</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A Bottom up Beta for Almarai</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2017</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Debt in a zero tax setting?</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Almarai’s Optimal Debt Ratio</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2017</vt:lpstr>
      <vt:lpstr>Dividend Yields: January 2017</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383</cp:revision>
  <cp:lastPrinted>2016-06-07T11:55:26Z</cp:lastPrinted>
  <dcterms:created xsi:type="dcterms:W3CDTF">2010-01-13T22:41:50Z</dcterms:created>
  <dcterms:modified xsi:type="dcterms:W3CDTF">2017-09-17T13:14:28Z</dcterms:modified>
</cp:coreProperties>
</file>