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9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99.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comments/comment1.xml" ContentType="application/vnd.openxmlformats-officedocument.presentationml.comments+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301"/>
  </p:notesMasterIdLst>
  <p:handoutMasterIdLst>
    <p:handoutMasterId r:id="rId302"/>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15" r:id="rId22"/>
    <p:sldId id="1030" r:id="rId23"/>
    <p:sldId id="311" r:id="rId24"/>
    <p:sldId id="328" r:id="rId25"/>
    <p:sldId id="329" r:id="rId26"/>
    <p:sldId id="330" r:id="rId27"/>
    <p:sldId id="343" r:id="rId28"/>
    <p:sldId id="927" r:id="rId29"/>
    <p:sldId id="897" r:id="rId30"/>
    <p:sldId id="914" r:id="rId31"/>
    <p:sldId id="346" r:id="rId32"/>
    <p:sldId id="347" r:id="rId33"/>
    <p:sldId id="348" r:id="rId34"/>
    <p:sldId id="349" r:id="rId35"/>
    <p:sldId id="369" r:id="rId36"/>
    <p:sldId id="368" r:id="rId37"/>
    <p:sldId id="370" r:id="rId38"/>
    <p:sldId id="363" r:id="rId39"/>
    <p:sldId id="917" r:id="rId40"/>
    <p:sldId id="1031" r:id="rId41"/>
    <p:sldId id="371" r:id="rId42"/>
    <p:sldId id="373" r:id="rId43"/>
    <p:sldId id="943" r:id="rId44"/>
    <p:sldId id="944" r:id="rId45"/>
    <p:sldId id="945" r:id="rId46"/>
    <p:sldId id="1032" r:id="rId47"/>
    <p:sldId id="379" r:id="rId48"/>
    <p:sldId id="380" r:id="rId49"/>
    <p:sldId id="946" r:id="rId50"/>
    <p:sldId id="973" r:id="rId51"/>
    <p:sldId id="392" r:id="rId52"/>
    <p:sldId id="975" r:id="rId53"/>
    <p:sldId id="947" r:id="rId54"/>
    <p:sldId id="948" r:id="rId55"/>
    <p:sldId id="979" r:id="rId56"/>
    <p:sldId id="950" r:id="rId57"/>
    <p:sldId id="919" r:id="rId58"/>
    <p:sldId id="974" r:id="rId59"/>
    <p:sldId id="980" r:id="rId60"/>
    <p:sldId id="1033" r:id="rId61"/>
    <p:sldId id="953" r:id="rId62"/>
    <p:sldId id="1035" r:id="rId63"/>
    <p:sldId id="908" r:id="rId64"/>
    <p:sldId id="954" r:id="rId65"/>
    <p:sldId id="401" r:id="rId66"/>
    <p:sldId id="955" r:id="rId67"/>
    <p:sldId id="971" r:id="rId68"/>
    <p:sldId id="972" r:id="rId69"/>
    <p:sldId id="970" r:id="rId70"/>
    <p:sldId id="413" r:id="rId71"/>
    <p:sldId id="414" r:id="rId72"/>
    <p:sldId id="415" r:id="rId73"/>
    <p:sldId id="959" r:id="rId74"/>
    <p:sldId id="1034" r:id="rId75"/>
    <p:sldId id="416" r:id="rId76"/>
    <p:sldId id="958" r:id="rId77"/>
    <p:sldId id="424" r:id="rId78"/>
    <p:sldId id="425" r:id="rId79"/>
    <p:sldId id="427" r:id="rId80"/>
    <p:sldId id="429" r:id="rId81"/>
    <p:sldId id="431" r:id="rId82"/>
    <p:sldId id="433" r:id="rId83"/>
    <p:sldId id="434" r:id="rId84"/>
    <p:sldId id="435" r:id="rId85"/>
    <p:sldId id="440" r:id="rId86"/>
    <p:sldId id="920" r:id="rId87"/>
    <p:sldId id="921" r:id="rId88"/>
    <p:sldId id="903" r:id="rId89"/>
    <p:sldId id="939" r:id="rId90"/>
    <p:sldId id="922" r:id="rId91"/>
    <p:sldId id="923" r:id="rId92"/>
    <p:sldId id="444" r:id="rId93"/>
    <p:sldId id="445" r:id="rId94"/>
    <p:sldId id="446" r:id="rId95"/>
    <p:sldId id="447" r:id="rId96"/>
    <p:sldId id="924" r:id="rId97"/>
    <p:sldId id="449" r:id="rId98"/>
    <p:sldId id="450" r:id="rId99"/>
    <p:sldId id="451" r:id="rId100"/>
    <p:sldId id="454" r:id="rId101"/>
    <p:sldId id="455" r:id="rId102"/>
    <p:sldId id="456" r:id="rId103"/>
    <p:sldId id="457" r:id="rId104"/>
    <p:sldId id="458" r:id="rId105"/>
    <p:sldId id="459" r:id="rId106"/>
    <p:sldId id="925" r:id="rId107"/>
    <p:sldId id="460" r:id="rId108"/>
    <p:sldId id="461" r:id="rId109"/>
    <p:sldId id="462" r:id="rId110"/>
    <p:sldId id="463" r:id="rId111"/>
    <p:sldId id="465" r:id="rId112"/>
    <p:sldId id="466" r:id="rId113"/>
    <p:sldId id="468" r:id="rId114"/>
    <p:sldId id="470" r:id="rId115"/>
    <p:sldId id="472" r:id="rId116"/>
    <p:sldId id="473" r:id="rId117"/>
    <p:sldId id="474" r:id="rId118"/>
    <p:sldId id="476" r:id="rId119"/>
    <p:sldId id="926" r:id="rId120"/>
    <p:sldId id="479" r:id="rId121"/>
    <p:sldId id="480" r:id="rId122"/>
    <p:sldId id="481" r:id="rId123"/>
    <p:sldId id="482" r:id="rId124"/>
    <p:sldId id="483" r:id="rId125"/>
    <p:sldId id="484" r:id="rId126"/>
    <p:sldId id="485" r:id="rId127"/>
    <p:sldId id="488" r:id="rId128"/>
    <p:sldId id="489" r:id="rId129"/>
    <p:sldId id="495" r:id="rId130"/>
    <p:sldId id="496" r:id="rId131"/>
    <p:sldId id="499" r:id="rId132"/>
    <p:sldId id="500" r:id="rId133"/>
    <p:sldId id="501" r:id="rId134"/>
    <p:sldId id="502" r:id="rId135"/>
    <p:sldId id="503" r:id="rId136"/>
    <p:sldId id="504" r:id="rId137"/>
    <p:sldId id="510" r:id="rId138"/>
    <p:sldId id="516" r:id="rId139"/>
    <p:sldId id="519" r:id="rId140"/>
    <p:sldId id="520" r:id="rId141"/>
    <p:sldId id="522" r:id="rId142"/>
    <p:sldId id="524" r:id="rId143"/>
    <p:sldId id="527" r:id="rId144"/>
    <p:sldId id="528" r:id="rId145"/>
    <p:sldId id="529" r:id="rId146"/>
    <p:sldId id="530" r:id="rId147"/>
    <p:sldId id="531" r:id="rId148"/>
    <p:sldId id="532" r:id="rId149"/>
    <p:sldId id="533" r:id="rId150"/>
    <p:sldId id="937" r:id="rId151"/>
    <p:sldId id="938" r:id="rId152"/>
    <p:sldId id="579" r:id="rId153"/>
    <p:sldId id="620" r:id="rId154"/>
    <p:sldId id="621" r:id="rId155"/>
    <p:sldId id="622" r:id="rId156"/>
    <p:sldId id="628" r:id="rId157"/>
    <p:sldId id="648" r:id="rId158"/>
    <p:sldId id="941" r:id="rId159"/>
    <p:sldId id="1036" r:id="rId160"/>
    <p:sldId id="650" r:id="rId161"/>
    <p:sldId id="651" r:id="rId162"/>
    <p:sldId id="652" r:id="rId163"/>
    <p:sldId id="662" r:id="rId164"/>
    <p:sldId id="663" r:id="rId165"/>
    <p:sldId id="667" r:id="rId166"/>
    <p:sldId id="668" r:id="rId167"/>
    <p:sldId id="669" r:id="rId168"/>
    <p:sldId id="670" r:id="rId169"/>
    <p:sldId id="673" r:id="rId170"/>
    <p:sldId id="677" r:id="rId171"/>
    <p:sldId id="679" r:id="rId172"/>
    <p:sldId id="682" r:id="rId173"/>
    <p:sldId id="684" r:id="rId174"/>
    <p:sldId id="687" r:id="rId175"/>
    <p:sldId id="688" r:id="rId176"/>
    <p:sldId id="689" r:id="rId177"/>
    <p:sldId id="691" r:id="rId178"/>
    <p:sldId id="692" r:id="rId179"/>
    <p:sldId id="693" r:id="rId180"/>
    <p:sldId id="696" r:id="rId181"/>
    <p:sldId id="700" r:id="rId182"/>
    <p:sldId id="932" r:id="rId183"/>
    <p:sldId id="902" r:id="rId184"/>
    <p:sldId id="1038" r:id="rId185"/>
    <p:sldId id="900" r:id="rId186"/>
    <p:sldId id="714" r:id="rId187"/>
    <p:sldId id="715" r:id="rId188"/>
    <p:sldId id="716" r:id="rId189"/>
    <p:sldId id="717" r:id="rId190"/>
    <p:sldId id="718" r:id="rId191"/>
    <p:sldId id="725" r:id="rId192"/>
    <p:sldId id="726" r:id="rId193"/>
    <p:sldId id="734" r:id="rId194"/>
    <p:sldId id="735" r:id="rId195"/>
    <p:sldId id="911" r:id="rId196"/>
    <p:sldId id="737" r:id="rId197"/>
    <p:sldId id="742" r:id="rId198"/>
    <p:sldId id="745" r:id="rId199"/>
    <p:sldId id="746" r:id="rId200"/>
    <p:sldId id="747" r:id="rId201"/>
    <p:sldId id="748" r:id="rId202"/>
    <p:sldId id="750" r:id="rId203"/>
    <p:sldId id="751" r:id="rId204"/>
    <p:sldId id="754" r:id="rId205"/>
    <p:sldId id="775" r:id="rId206"/>
    <p:sldId id="776" r:id="rId207"/>
    <p:sldId id="777" r:id="rId208"/>
    <p:sldId id="755" r:id="rId209"/>
    <p:sldId id="779" r:id="rId210"/>
    <p:sldId id="780" r:id="rId211"/>
    <p:sldId id="782" r:id="rId212"/>
    <p:sldId id="784" r:id="rId213"/>
    <p:sldId id="909" r:id="rId214"/>
    <p:sldId id="786" r:id="rId215"/>
    <p:sldId id="788" r:id="rId216"/>
    <p:sldId id="789" r:id="rId217"/>
    <p:sldId id="790" r:id="rId218"/>
    <p:sldId id="791" r:id="rId219"/>
    <p:sldId id="793" r:id="rId220"/>
    <p:sldId id="794" r:id="rId221"/>
    <p:sldId id="795" r:id="rId222"/>
    <p:sldId id="819" r:id="rId223"/>
    <p:sldId id="820" r:id="rId224"/>
    <p:sldId id="821" r:id="rId225"/>
    <p:sldId id="822" r:id="rId226"/>
    <p:sldId id="823" r:id="rId227"/>
    <p:sldId id="1039" r:id="rId228"/>
    <p:sldId id="901" r:id="rId229"/>
    <p:sldId id="830" r:id="rId230"/>
    <p:sldId id="832" r:id="rId231"/>
    <p:sldId id="833" r:id="rId232"/>
    <p:sldId id="834" r:id="rId233"/>
    <p:sldId id="836" r:id="rId234"/>
    <p:sldId id="837" r:id="rId235"/>
    <p:sldId id="839" r:id="rId236"/>
    <p:sldId id="933" r:id="rId237"/>
    <p:sldId id="840" r:id="rId238"/>
    <p:sldId id="841" r:id="rId239"/>
    <p:sldId id="844" r:id="rId240"/>
    <p:sldId id="845" r:id="rId241"/>
    <p:sldId id="847" r:id="rId242"/>
    <p:sldId id="848" r:id="rId243"/>
    <p:sldId id="849" r:id="rId244"/>
    <p:sldId id="851" r:id="rId245"/>
    <p:sldId id="852" r:id="rId246"/>
    <p:sldId id="857" r:id="rId247"/>
    <p:sldId id="858" r:id="rId248"/>
    <p:sldId id="859" r:id="rId249"/>
    <p:sldId id="935" r:id="rId250"/>
    <p:sldId id="934" r:id="rId251"/>
    <p:sldId id="1013" r:id="rId252"/>
    <p:sldId id="1014" r:id="rId253"/>
    <p:sldId id="1015" r:id="rId254"/>
    <p:sldId id="1016" r:id="rId255"/>
    <p:sldId id="1017" r:id="rId256"/>
    <p:sldId id="1018" r:id="rId257"/>
    <p:sldId id="1019" r:id="rId258"/>
    <p:sldId id="1020" r:id="rId259"/>
    <p:sldId id="1021" r:id="rId260"/>
    <p:sldId id="1022" r:id="rId261"/>
    <p:sldId id="1023" r:id="rId262"/>
    <p:sldId id="1024" r:id="rId263"/>
    <p:sldId id="1025" r:id="rId264"/>
    <p:sldId id="1026" r:id="rId265"/>
    <p:sldId id="1027" r:id="rId266"/>
    <p:sldId id="1037" r:id="rId267"/>
    <p:sldId id="1028" r:id="rId268"/>
    <p:sldId id="1029" r:id="rId269"/>
    <p:sldId id="942" r:id="rId270"/>
    <p:sldId id="983" r:id="rId271"/>
    <p:sldId id="984" r:id="rId272"/>
    <p:sldId id="985" r:id="rId273"/>
    <p:sldId id="986" r:id="rId274"/>
    <p:sldId id="987" r:id="rId275"/>
    <p:sldId id="988" r:id="rId276"/>
    <p:sldId id="989" r:id="rId277"/>
    <p:sldId id="990" r:id="rId278"/>
    <p:sldId id="991" r:id="rId279"/>
    <p:sldId id="992" r:id="rId280"/>
    <p:sldId id="993" r:id="rId281"/>
    <p:sldId id="994" r:id="rId282"/>
    <p:sldId id="995" r:id="rId283"/>
    <p:sldId id="996" r:id="rId284"/>
    <p:sldId id="997" r:id="rId285"/>
    <p:sldId id="998" r:id="rId286"/>
    <p:sldId id="999" r:id="rId287"/>
    <p:sldId id="1000" r:id="rId288"/>
    <p:sldId id="1001" r:id="rId289"/>
    <p:sldId id="1002" r:id="rId290"/>
    <p:sldId id="1003" r:id="rId291"/>
    <p:sldId id="1004" r:id="rId292"/>
    <p:sldId id="1005" r:id="rId293"/>
    <p:sldId id="1006" r:id="rId294"/>
    <p:sldId id="1007" r:id="rId295"/>
    <p:sldId id="1009" r:id="rId296"/>
    <p:sldId id="1010" r:id="rId297"/>
    <p:sldId id="1011" r:id="rId298"/>
    <p:sldId id="1012" r:id="rId299"/>
    <p:sldId id="895" r:id="rId30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97"/>
    <p:restoredTop sz="93670"/>
  </p:normalViewPr>
  <p:slideViewPr>
    <p:cSldViewPr>
      <p:cViewPr>
        <p:scale>
          <a:sx n="75" d="100"/>
          <a:sy n="75" d="100"/>
        </p:scale>
        <p:origin x="2280" y="10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notesMaster" Target="notesMasters/notesMaster1.xml"/><Relationship Id="rId302" Type="http://schemas.openxmlformats.org/officeDocument/2006/relationships/handoutMaster" Target="handoutMasters/handoutMaster1.xml"/><Relationship Id="rId303" Type="http://schemas.openxmlformats.org/officeDocument/2006/relationships/commentAuthors" Target="commentAuthors.xml"/><Relationship Id="rId304" Type="http://schemas.openxmlformats.org/officeDocument/2006/relationships/presProps" Target="presProps.xml"/><Relationship Id="rId305" Type="http://schemas.openxmlformats.org/officeDocument/2006/relationships/viewProps" Target="viewProps.xml"/><Relationship Id="rId306" Type="http://schemas.openxmlformats.org/officeDocument/2006/relationships/theme" Target="theme/theme1.xml"/><Relationship Id="rId307"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5%20update:Datasets:baayldvsERP.xls"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10:DivChange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Datasets:Datasets14:To%20transfer:spearn.xls"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Datasets:Datasets14:Global:Globalstats.xls"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Datasets:Datasets14:Global:Globalstats.xls"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574882640"/>
        <c:axId val="574818288"/>
      </c:lineChart>
      <c:catAx>
        <c:axId val="57488264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574818288"/>
        <c:crosses val="autoZero"/>
        <c:auto val="1"/>
        <c:lblAlgn val="ctr"/>
        <c:lblOffset val="100"/>
        <c:tickLblSkip val="1"/>
        <c:tickMarkSkip val="1"/>
        <c:noMultiLvlLbl val="0"/>
      </c:catAx>
      <c:valAx>
        <c:axId val="57481828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57488264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manualLayout>
          <c:xMode val="edge"/>
          <c:yMode val="edge"/>
          <c:x val="0.210372620593923"/>
          <c:y val="0.028312508360009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baayields!$A$2:$A$54</c:f>
              <c:numCache>
                <c:formatCode>General</c:formatCode>
                <c:ptCount val="53"/>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baayields!$F$2:$F$56</c:f>
              <c:numCache>
                <c:formatCode>0.00</c:formatCode>
                <c:ptCount val="55"/>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2.11965811965808</c:v>
                </c:pt>
                <c:pt idx="54">
                  <c:v>2.293650793650794</c:v>
                </c:pt>
              </c:numCache>
            </c:numRef>
          </c:val>
        </c:ser>
        <c:dLbls>
          <c:showLegendKey val="0"/>
          <c:showVal val="0"/>
          <c:showCatName val="0"/>
          <c:showSerName val="0"/>
          <c:showPercent val="0"/>
          <c:showBubbleSize val="0"/>
        </c:dLbls>
        <c:gapWidth val="150"/>
        <c:overlap val="100"/>
        <c:axId val="876580576"/>
        <c:axId val="44702982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baayields!$D$2:$D$56</c:f>
              <c:numCache>
                <c:formatCode>0.00%</c:formatCode>
                <c:ptCount val="55"/>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baayields!$E$2:$E$56</c:f>
              <c:numCache>
                <c:formatCode>0.00%</c:formatCode>
                <c:ptCount val="55"/>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numCache>
            </c:numRef>
          </c:val>
          <c:smooth val="0"/>
        </c:ser>
        <c:dLbls>
          <c:showLegendKey val="0"/>
          <c:showVal val="0"/>
          <c:showCatName val="0"/>
          <c:showSerName val="0"/>
          <c:showPercent val="0"/>
          <c:showBubbleSize val="0"/>
        </c:dLbls>
        <c:marker val="1"/>
        <c:smooth val="0"/>
        <c:axId val="1149585248"/>
        <c:axId val="1149589664"/>
      </c:lineChart>
      <c:catAx>
        <c:axId val="1149585248"/>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149589664"/>
        <c:crosses val="autoZero"/>
        <c:auto val="1"/>
        <c:lblAlgn val="ctr"/>
        <c:lblOffset val="100"/>
        <c:tickLblSkip val="2"/>
        <c:tickMarkSkip val="1"/>
        <c:noMultiLvlLbl val="0"/>
      </c:catAx>
      <c:valAx>
        <c:axId val="114958966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44388095"/>
              <c:y val="0.37472795090950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149585248"/>
        <c:crosses val="autoZero"/>
        <c:crossBetween val="between"/>
      </c:valAx>
      <c:catAx>
        <c:axId val="876580576"/>
        <c:scaling>
          <c:orientation val="minMax"/>
        </c:scaling>
        <c:delete val="1"/>
        <c:axPos val="b"/>
        <c:numFmt formatCode="General" sourceLinked="1"/>
        <c:majorTickMark val="out"/>
        <c:minorTickMark val="none"/>
        <c:tickLblPos val="nextTo"/>
        <c:crossAx val="447029824"/>
        <c:crosses val="autoZero"/>
        <c:auto val="1"/>
        <c:lblAlgn val="ctr"/>
        <c:lblOffset val="100"/>
        <c:noMultiLvlLbl val="0"/>
      </c:catAx>
      <c:valAx>
        <c:axId val="44702982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876580576"/>
        <c:crosses val="max"/>
        <c:crossBetween val="between"/>
      </c:valAx>
      <c:spPr>
        <a:noFill/>
        <a:ln w="12700">
          <a:solidFill>
            <a:srgbClr val="808080"/>
          </a:solidFill>
          <a:prstDash val="solid"/>
        </a:ln>
      </c:spPr>
    </c:plotArea>
    <c:legend>
      <c:legendPos val="b"/>
      <c:layout>
        <c:manualLayout>
          <c:xMode val="edge"/>
          <c:yMode val="edge"/>
          <c:x val="0.413333373815559"/>
          <c:y val="0.962962861210363"/>
          <c:w val="0.441709273236224"/>
          <c:h val="0.0370371387896371"/>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a:t>Dividend Changes at US companies</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Sheet1!$B$2:$B$27</c:f>
              <c:numCache>
                <c:formatCode>0.00%</c:formatCode>
                <c:ptCount val="26"/>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0.35</c:v>
                </c:pt>
              </c:numCache>
            </c:numRef>
          </c:val>
        </c:ser>
        <c:ser>
          <c:idx val="2"/>
          <c:order val="1"/>
          <c:tx>
            <c:strRef>
              <c:f>Sheet1!$C$1</c:f>
              <c:strCache>
                <c:ptCount val="1"/>
                <c:pt idx="0">
                  <c:v>Decrease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Sheet1!$C$2:$C$27</c:f>
              <c:numCache>
                <c:formatCode>0.00%</c:formatCode>
                <c:ptCount val="26"/>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numCache>
            </c:numRef>
          </c:val>
        </c:ser>
        <c:ser>
          <c:idx val="3"/>
          <c:order val="2"/>
          <c:tx>
            <c:strRef>
              <c:f>Sheet1!$D$1</c:f>
              <c:strCache>
                <c:ptCount val="1"/>
                <c:pt idx="0">
                  <c:v>No change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0.00%</c:formatCode>
                <c:ptCount val="26"/>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c:v>
                </c:pt>
              </c:numCache>
            </c:numRef>
          </c:val>
        </c:ser>
        <c:dLbls>
          <c:showLegendKey val="0"/>
          <c:showVal val="0"/>
          <c:showCatName val="0"/>
          <c:showSerName val="0"/>
          <c:showPercent val="0"/>
          <c:showBubbleSize val="0"/>
        </c:dLbls>
        <c:gapWidth val="150"/>
        <c:shape val="box"/>
        <c:axId val="948116624"/>
        <c:axId val="787249840"/>
        <c:axId val="0"/>
      </c:bar3DChart>
      <c:catAx>
        <c:axId val="948116624"/>
        <c:scaling>
          <c:orientation val="minMax"/>
        </c:scaling>
        <c:delete val="0"/>
        <c:axPos val="b"/>
        <c:numFmt formatCode="General" sourceLinked="1"/>
        <c:majorTickMark val="out"/>
        <c:minorTickMark val="none"/>
        <c:tickLblPos val="nextTo"/>
        <c:crossAx val="787249840"/>
        <c:crosses val="autoZero"/>
        <c:auto val="1"/>
        <c:lblAlgn val="ctr"/>
        <c:lblOffset val="100"/>
        <c:noMultiLvlLbl val="0"/>
      </c:catAx>
      <c:valAx>
        <c:axId val="787249840"/>
        <c:scaling>
          <c:orientation val="minMax"/>
        </c:scaling>
        <c:delete val="0"/>
        <c:axPos val="l"/>
        <c:majorGridlines/>
        <c:numFmt formatCode="0.00%" sourceLinked="1"/>
        <c:majorTickMark val="out"/>
        <c:minorTickMark val="none"/>
        <c:tickLblPos val="nextTo"/>
        <c:crossAx val="948116624"/>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S&amp;P 500: Dividends and Earnings - 1960 to 2013</a:t>
            </a:r>
          </a:p>
        </c:rich>
      </c:tx>
      <c:layout/>
      <c:overlay val="0"/>
    </c:title>
    <c:autoTitleDeleted val="0"/>
    <c:plotArea>
      <c:layout/>
      <c:lineChart>
        <c:grouping val="standard"/>
        <c:varyColors val="0"/>
        <c:ser>
          <c:idx val="4"/>
          <c:order val="0"/>
          <c:tx>
            <c:strRef>
              <c:f>Sheet1!$E$1</c:f>
              <c:strCache>
                <c:ptCount val="1"/>
                <c:pt idx="0">
                  <c:v>Earnings</c:v>
                </c:pt>
              </c:strCache>
            </c:strRef>
          </c:tx>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Sheet1!$E$2:$E$55</c:f>
              <c:numCache>
                <c:formatCode>0.00</c:formatCode>
                <c:ptCount val="54"/>
                <c:pt idx="0">
                  <c:v>3.103074</c:v>
                </c:pt>
                <c:pt idx="1">
                  <c:v>3.370004999999999</c:v>
                </c:pt>
                <c:pt idx="2">
                  <c:v>3.66611</c:v>
                </c:pt>
                <c:pt idx="3">
                  <c:v>4.133602</c:v>
                </c:pt>
                <c:pt idx="4">
                  <c:v>4.762949999999995</c:v>
                </c:pt>
                <c:pt idx="5">
                  <c:v>5.296239</c:v>
                </c:pt>
                <c:pt idx="6">
                  <c:v>5.414242</c:v>
                </c:pt>
                <c:pt idx="7">
                  <c:v>5.460202</c:v>
                </c:pt>
                <c:pt idx="8">
                  <c:v>5.722685999999975</c:v>
                </c:pt>
                <c:pt idx="9">
                  <c:v>6.103578</c:v>
                </c:pt>
                <c:pt idx="10">
                  <c:v>5.51057</c:v>
                </c:pt>
                <c:pt idx="11">
                  <c:v>5.574113999999994</c:v>
                </c:pt>
                <c:pt idx="12">
                  <c:v>6.174014999999899</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107.45</c:v>
                </c:pt>
              </c:numCache>
            </c:numRef>
          </c:val>
          <c:smooth val="0"/>
        </c:ser>
        <c:ser>
          <c:idx val="5"/>
          <c:order val="1"/>
          <c:tx>
            <c:strRef>
              <c:f>Sheet1!$F$1</c:f>
              <c:strCache>
                <c:ptCount val="1"/>
                <c:pt idx="0">
                  <c:v>Dividends</c:v>
                </c:pt>
              </c:strCache>
            </c:strRef>
          </c:tx>
          <c:spPr>
            <a:ln w="38100">
              <a:solidFill>
                <a:srgbClr val="000000"/>
              </a:solidFill>
              <a:prstDash val="solid"/>
            </a:ln>
          </c:spPr>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Sheet1!$F$2:$F$56</c:f>
              <c:numCache>
                <c:formatCode>0.00</c:formatCode>
                <c:ptCount val="55"/>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6.826034999999964</c:v>
                </c:pt>
                <c:pt idx="22">
                  <c:v>6.933551999999999</c:v>
                </c:pt>
                <c:pt idx="23">
                  <c:v>7.124975999999867</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36.28</c:v>
                </c:pt>
              </c:numCache>
            </c:numRef>
          </c:val>
          <c:smooth val="0"/>
        </c:ser>
        <c:dLbls>
          <c:showLegendKey val="0"/>
          <c:showVal val="0"/>
          <c:showCatName val="0"/>
          <c:showSerName val="0"/>
          <c:showPercent val="0"/>
          <c:showBubbleSize val="0"/>
        </c:dLbls>
        <c:marker val="1"/>
        <c:smooth val="0"/>
        <c:axId val="779404576"/>
        <c:axId val="772186256"/>
      </c:lineChart>
      <c:catAx>
        <c:axId val="779404576"/>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772186256"/>
        <c:crosses val="autoZero"/>
        <c:auto val="1"/>
        <c:lblAlgn val="ctr"/>
        <c:lblOffset val="100"/>
        <c:tickLblSkip val="1"/>
        <c:noMultiLvlLbl val="0"/>
      </c:catAx>
      <c:valAx>
        <c:axId val="772186256"/>
        <c:scaling>
          <c:orientation val="minMax"/>
        </c:scaling>
        <c:delete val="0"/>
        <c:axPos val="l"/>
        <c:majorGridlines/>
        <c:numFmt formatCode="0.00" sourceLinked="1"/>
        <c:majorTickMark val="out"/>
        <c:minorTickMark val="none"/>
        <c:tickLblPos val="nextTo"/>
        <c:crossAx val="779404576"/>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779441552"/>
        <c:axId val="449598336"/>
        <c:axId val="0"/>
      </c:bar3DChart>
      <c:catAx>
        <c:axId val="779441552"/>
        <c:scaling>
          <c:orientation val="minMax"/>
        </c:scaling>
        <c:delete val="0"/>
        <c:axPos val="b"/>
        <c:numFmt formatCode="General" sourceLinked="0"/>
        <c:majorTickMark val="out"/>
        <c:minorTickMark val="none"/>
        <c:tickLblPos val="nextTo"/>
        <c:crossAx val="449598336"/>
        <c:crosses val="autoZero"/>
        <c:auto val="1"/>
        <c:lblAlgn val="ctr"/>
        <c:lblOffset val="100"/>
        <c:noMultiLvlLbl val="0"/>
      </c:catAx>
      <c:valAx>
        <c:axId val="449598336"/>
        <c:scaling>
          <c:orientation val="minMax"/>
        </c:scaling>
        <c:delete val="0"/>
        <c:axPos val="l"/>
        <c:majorGridlines/>
        <c:numFmt formatCode="0.00%" sourceLinked="1"/>
        <c:majorTickMark val="out"/>
        <c:minorTickMark val="none"/>
        <c:tickLblPos val="nextTo"/>
        <c:crossAx val="7794415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Yields</a:t>
            </a:r>
            <a:r>
              <a:rPr lang="en-US" baseline="0"/>
              <a:t> </a:t>
            </a:r>
            <a:r>
              <a:rPr lang="en-US"/>
              <a:t>in 2014</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Yield'!$B$1</c:f>
              <c:strCache>
                <c:ptCount val="1"/>
                <c:pt idx="0">
                  <c:v>Global</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Yield'!$B$2:$B$18</c:f>
              <c:numCache>
                <c:formatCode>0.00%</c:formatCode>
                <c:ptCount val="17"/>
                <c:pt idx="0">
                  <c:v>0.0892008150328277</c:v>
                </c:pt>
                <c:pt idx="1">
                  <c:v>0.104369481548562</c:v>
                </c:pt>
                <c:pt idx="2">
                  <c:v>0.109803033733303</c:v>
                </c:pt>
                <c:pt idx="3">
                  <c:v>0.107614519658894</c:v>
                </c:pt>
                <c:pt idx="4">
                  <c:v>0.0896536110482228</c:v>
                </c:pt>
                <c:pt idx="5">
                  <c:v>0.0792393026941363</c:v>
                </c:pt>
                <c:pt idx="6">
                  <c:v>0.0642970341860992</c:v>
                </c:pt>
                <c:pt idx="7">
                  <c:v>0.0578069579654366</c:v>
                </c:pt>
                <c:pt idx="8">
                  <c:v>0.0476945136216135</c:v>
                </c:pt>
                <c:pt idx="9">
                  <c:v>0.0440721454984529</c:v>
                </c:pt>
                <c:pt idx="10">
                  <c:v>0.0341106331597615</c:v>
                </c:pt>
                <c:pt idx="11">
                  <c:v>0.0264131008980454</c:v>
                </c:pt>
                <c:pt idx="12">
                  <c:v>0.0221115387517923</c:v>
                </c:pt>
                <c:pt idx="13">
                  <c:v>0.0158478605388273</c:v>
                </c:pt>
                <c:pt idx="14">
                  <c:v>0.0158478605388273</c:v>
                </c:pt>
                <c:pt idx="15">
                  <c:v>0.0128292204361935</c:v>
                </c:pt>
                <c:pt idx="16">
                  <c:v>0.0790883706890046</c:v>
                </c:pt>
              </c:numCache>
            </c:numRef>
          </c:val>
        </c:ser>
        <c:ser>
          <c:idx val="1"/>
          <c:order val="1"/>
          <c:tx>
            <c:strRef>
              <c:f>'Dividend Yield'!$C$1</c:f>
              <c:strCache>
                <c:ptCount val="1"/>
                <c:pt idx="0">
                  <c:v>US</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Yield'!$C$2:$C$18</c:f>
              <c:numCache>
                <c:formatCode>0.00%</c:formatCode>
                <c:ptCount val="17"/>
                <c:pt idx="0">
                  <c:v>0.0934297769740807</c:v>
                </c:pt>
                <c:pt idx="1">
                  <c:v>0.148884870403858</c:v>
                </c:pt>
                <c:pt idx="2">
                  <c:v>0.160337552742616</c:v>
                </c:pt>
                <c:pt idx="3">
                  <c:v>0.138034960819771</c:v>
                </c:pt>
                <c:pt idx="4">
                  <c:v>0.106690777576854</c:v>
                </c:pt>
                <c:pt idx="5">
                  <c:v>0.0892103676913803</c:v>
                </c:pt>
                <c:pt idx="6">
                  <c:v>0.0590717299578059</c:v>
                </c:pt>
                <c:pt idx="7">
                  <c:v>0.0476190476190476</c:v>
                </c:pt>
                <c:pt idx="8">
                  <c:v>0.0325497287522604</c:v>
                </c:pt>
                <c:pt idx="9">
                  <c:v>0.0265220012055455</c:v>
                </c:pt>
                <c:pt idx="10">
                  <c:v>0.0102471368294153</c:v>
                </c:pt>
                <c:pt idx="11">
                  <c:v>0.0108499095840868</c:v>
                </c:pt>
                <c:pt idx="12">
                  <c:v>0.00964436407474382</c:v>
                </c:pt>
                <c:pt idx="13">
                  <c:v>0.0054249547920434</c:v>
                </c:pt>
                <c:pt idx="14">
                  <c:v>0.00783604581072935</c:v>
                </c:pt>
                <c:pt idx="15">
                  <c:v>0.0054249547920434</c:v>
                </c:pt>
                <c:pt idx="16">
                  <c:v>0.0482218203737191</c:v>
                </c:pt>
              </c:numCache>
            </c:numRef>
          </c:val>
        </c:ser>
        <c:dLbls>
          <c:showLegendKey val="0"/>
          <c:showVal val="0"/>
          <c:showCatName val="0"/>
          <c:showSerName val="0"/>
          <c:showPercent val="0"/>
          <c:showBubbleSize val="0"/>
        </c:dLbls>
        <c:gapWidth val="150"/>
        <c:shape val="box"/>
        <c:axId val="903933056"/>
        <c:axId val="904525312"/>
        <c:axId val="0"/>
      </c:bar3DChart>
      <c:catAx>
        <c:axId val="903933056"/>
        <c:scaling>
          <c:orientation val="minMax"/>
        </c:scaling>
        <c:delete val="0"/>
        <c:axPos val="b"/>
        <c:numFmt formatCode="General" sourceLinked="0"/>
        <c:majorTickMark val="out"/>
        <c:minorTickMark val="none"/>
        <c:tickLblPos val="nextTo"/>
        <c:crossAx val="904525312"/>
        <c:crosses val="autoZero"/>
        <c:auto val="1"/>
        <c:lblAlgn val="ctr"/>
        <c:lblOffset val="100"/>
        <c:noMultiLvlLbl val="0"/>
      </c:catAx>
      <c:valAx>
        <c:axId val="904525312"/>
        <c:scaling>
          <c:orientation val="minMax"/>
        </c:scaling>
        <c:delete val="0"/>
        <c:axPos val="l"/>
        <c:majorGridlines/>
        <c:numFmt formatCode="0.00%" sourceLinked="1"/>
        <c:majorTickMark val="out"/>
        <c:minorTickMark val="none"/>
        <c:tickLblPos val="nextTo"/>
        <c:crossAx val="903933056"/>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layout/>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921331664"/>
        <c:axId val="921320944"/>
        <c:axId val="0"/>
      </c:bar3DChart>
      <c:catAx>
        <c:axId val="921331664"/>
        <c:scaling>
          <c:orientation val="minMax"/>
        </c:scaling>
        <c:delete val="0"/>
        <c:axPos val="b"/>
        <c:numFmt formatCode="General" sourceLinked="0"/>
        <c:majorTickMark val="out"/>
        <c:minorTickMark val="none"/>
        <c:tickLblPos val="nextTo"/>
        <c:crossAx val="921320944"/>
        <c:crosses val="autoZero"/>
        <c:auto val="1"/>
        <c:lblAlgn val="ctr"/>
        <c:lblOffset val="100"/>
        <c:noMultiLvlLbl val="0"/>
      </c:catAx>
      <c:valAx>
        <c:axId val="921320944"/>
        <c:scaling>
          <c:orientation val="minMax"/>
        </c:scaling>
        <c:delete val="0"/>
        <c:axPos val="l"/>
        <c:majorGridlines/>
        <c:numFmt formatCode="0.00%" sourceLinked="1"/>
        <c:majorTickMark val="out"/>
        <c:minorTickMark val="none"/>
        <c:tickLblPos val="nextTo"/>
        <c:crossAx val="921331664"/>
        <c:crosses val="autoZero"/>
        <c:crossBetween val="between"/>
      </c:valAx>
    </c:plotArea>
    <c:legend>
      <c:legendPos val="r"/>
      <c:layout/>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emf"/><Relationship Id="rId2" Type="http://schemas.openxmlformats.org/officeDocument/2006/relationships/image" Target="../media/image5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4.emf"/><Relationship Id="rId2" Type="http://schemas.openxmlformats.org/officeDocument/2006/relationships/image" Target="../media/image5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5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1.emf"/><Relationship Id="rId2" Type="http://schemas.openxmlformats.org/officeDocument/2006/relationships/image" Target="../media/image6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9.emf"/><Relationship Id="rId2" Type="http://schemas.openxmlformats.org/officeDocument/2006/relationships/image" Target="../media/image7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7.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2.png"/><Relationship Id="rId2" Type="http://schemas.openxmlformats.org/officeDocument/2006/relationships/image" Target="../media/image103.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4.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8.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9.emf"/><Relationship Id="rId2" Type="http://schemas.openxmlformats.org/officeDocument/2006/relationships/image" Target="../media/image130.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3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32.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4744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7990301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84486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1646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115918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51651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5633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1344125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1339064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30985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84003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74899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63099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778092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138003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373797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821826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615154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23152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008403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87223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390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27192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559606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13134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922144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85601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2038943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1120328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219524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2021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651134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44691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659541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4020304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941648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475143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29814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720779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188946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646054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3470525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138794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438910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6907904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10854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2999831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6731867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20988502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8095812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1756981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690445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550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324432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11939106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21162108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5320145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5934639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794744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01565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4073305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6198842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519727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0534105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8157262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376288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20811978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4794293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4104419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5796399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232874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3431942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168557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8113305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6593832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20317604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6605298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1822512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15775693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41696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6303189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10271607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20172042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8279651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0638447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883451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4751227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0438260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7911822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1819553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074423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8975986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615244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7181872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523310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22511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5486478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9771688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406792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58415193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3392320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20506920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0169059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305226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8316260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13161367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2289780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93598294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7476087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330392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4607864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612136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7330662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32338973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314416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127403958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22392808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11679918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29114017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p:cNvSpPr>
          <p:nvPr>
            <p:ph type="sldImg"/>
          </p:nvPr>
        </p:nvSpPr>
        <p:spPr>
          <a:xfrm>
            <a:off x="1150938" y="692150"/>
            <a:ext cx="4556125" cy="3416300"/>
          </a:xfrm>
          <a:ln/>
        </p:spPr>
      </p:sp>
      <p:sp>
        <p:nvSpPr>
          <p:cNvPr id="267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EVA is a measure of dollar value created in a single time period. Thus, it will be affected by how capital is measured and the ups and downs of year-to-year operating income.</a:t>
            </a:r>
          </a:p>
          <a:p>
            <a:r>
              <a:rPr lang="en-US" altLang="en-US">
                <a:latin typeface="Times" charset="0"/>
                <a:ea typeface="ＭＳ Ｐゴシック" charset="-128"/>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252405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3978546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6261060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8784357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85867811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5059327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21167140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39905979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40657859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7353183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0464033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115834171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985991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96072600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1399583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22319621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175232103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891709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41270681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213870992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71647641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7821414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48996195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33829189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207562742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34580372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62536864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879306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46703389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38594348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5145442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51929382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19072033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3649672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6760087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75039867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647150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59565552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610963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212747100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80244167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43997898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94062108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91382800"/>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02128741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208831069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1260794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166648651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115708301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972548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178979255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124006197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39273565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9090635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82389848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8723111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209764541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3497436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962404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35051191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50609487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90135561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2722117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128170566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21868221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4741706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1015190610"/>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5510068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82272612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205819626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43797275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1581567788"/>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2004713997"/>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35720979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5374293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1442722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414110693"/>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211140097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296336569"/>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07116368"/>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median payout ratio is between 20 and 30% for firms that pay dividends. </a:t>
            </a:r>
          </a:p>
          <a:p>
            <a:r>
              <a:rPr lang="en-US" altLang="en-US">
                <a:latin typeface="Times" charset="0"/>
                <a:ea typeface="ＭＳ Ｐゴシック" charset="-128"/>
              </a:rPr>
              <a:t>More firms (about 2/3rds of all US firms), however, do not pay dividends than do pay dividends. The trend in the number of non-dividend paying firms has been upwards over the last few decades.</a:t>
            </a:r>
          </a:p>
          <a:p>
            <a:r>
              <a:rPr lang="en-US" altLang="en-US">
                <a:latin typeface="Times" charset="0"/>
                <a:ea typeface="ＭＳ Ｐゴシック" charset="-128"/>
              </a:rPr>
              <a:t>Finally, a few interesting outliers. </a:t>
            </a:r>
          </a:p>
          <a:p>
            <a:r>
              <a:rPr lang="en-US" altLang="en-US">
                <a:latin typeface="Times" charset="0"/>
                <a:ea typeface="ＭＳ Ｐゴシック" charset="-128"/>
              </a:rPr>
              <a:t>The firms that have dividend payout ratios of more than 100% may seem irrational but there are three possible explanations:</a:t>
            </a:r>
          </a:p>
          <a:p>
            <a:pPr>
              <a:buFontTx/>
              <a:buAutoNum type="alphaLcPeriod"/>
            </a:pPr>
            <a:r>
              <a:rPr lang="en-US" altLang="en-US">
                <a:latin typeface="Times" charset="0"/>
                <a:ea typeface="ＭＳ Ｐゴシック" charset="-128"/>
              </a:rPr>
              <a:t>Firms having a bad year in earnings, but expect earnings to bounce back.. They continue to pay dividends based upon their normalized earnings</a:t>
            </a:r>
          </a:p>
          <a:p>
            <a:pPr>
              <a:buFontTx/>
              <a:buAutoNum type="alphaLcPeriod"/>
            </a:pPr>
            <a:r>
              <a:rPr lang="en-US" altLang="en-US">
                <a:latin typeface="Times" charset="0"/>
                <a:ea typeface="ＭＳ Ｐゴシック" charset="-128"/>
              </a:rPr>
              <a:t>Very stable firms that have little capital expenditures but large depreciation. Their cash flows (which they use for dividends) vastly exceed earnings. These firms are gradually liquidating themselves over time.</a:t>
            </a:r>
          </a:p>
          <a:p>
            <a:pPr>
              <a:buFontTx/>
              <a:buAutoNum type="alphaLcPeriod"/>
            </a:pPr>
            <a:r>
              <a:rPr lang="en-US" altLang="en-US">
                <a:latin typeface="Times" charset="0"/>
                <a:ea typeface="ＭＳ Ｐゴシック" charset="-128"/>
              </a:rPr>
              <a:t>Firms that are under levered are paying more in dividends than earnings and funding the difference with new debt to increase debt ratios.</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9457181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191651946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83546051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336808326"/>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763620168"/>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80188910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89028600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6377870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702109514"/>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72494011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3716146"/>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8312799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Many firms in 2013 seemed to be paying out more than they could afford to in dividends.</a:t>
            </a:r>
          </a:p>
        </p:txBody>
      </p:sp>
    </p:spTree>
    <p:extLst>
      <p:ext uri="{BB962C8B-B14F-4D97-AF65-F5344CB8AC3E}">
        <p14:creationId xmlns:p14="http://schemas.microsoft.com/office/powerpoint/2010/main" val="30979202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17413661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486923250"/>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806367680"/>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64528012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43057629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823416936"/>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576800662"/>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34052225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90658230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532257442"/>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38143793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381733056"/>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204679718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212716342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207534513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896339792"/>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85100439"/>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26757417"/>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0950511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82329327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1E83599-599F-654B-BE9C-1D8397DA3E20}" type="slidenum">
              <a:rPr lang="en-US" altLang="en-US" sz="1200"/>
              <a:pPr/>
              <a:t>250</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164591388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163536969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2041211642"/>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118324650"/>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904776200"/>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54920874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90446415"/>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90935323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525813915"/>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067653846"/>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870556879"/>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679631349"/>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59457913"/>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5838113"/>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8676695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67370570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1651374770"/>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377030682"/>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8358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7CCEA01-DF64-9E4D-B06A-F36B2232B6CF}" type="slidenum">
              <a:rPr lang="en-US" altLang="en-US"/>
              <a:pPr/>
              <a:t>‹#›</a:t>
            </a:fld>
            <a:endParaRPr lang="en-US" altLang="en-US"/>
          </a:p>
        </p:txBody>
      </p:sp>
    </p:spTree>
    <p:extLst>
      <p:ext uri="{BB962C8B-B14F-4D97-AF65-F5344CB8AC3E}">
        <p14:creationId xmlns:p14="http://schemas.microsoft.com/office/powerpoint/2010/main" val="193359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106A17E-1C8D-B043-A172-2A14FB313D92}"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383C433B-A9F7-5A4E-9D18-723F1C913ABB}" type="slidenum">
              <a:rPr lang="en-US" altLang="en-US"/>
              <a:pPr/>
              <a:t>‹#›</a:t>
            </a:fld>
            <a:endParaRPr lang="en-US" altLang="en-US"/>
          </a:p>
        </p:txBody>
      </p:sp>
    </p:spTree>
    <p:extLst>
      <p:ext uri="{BB962C8B-B14F-4D97-AF65-F5344CB8AC3E}">
        <p14:creationId xmlns:p14="http://schemas.microsoft.com/office/powerpoint/2010/main" val="11367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2F71E6C-7566-8548-AB88-731079729675}"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9975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638B55CE-5E4D-0E4A-BCAD-C94B483EC6A2}"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13018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A11EF5E-0DED-4847-9C6E-FF0E7F40E7E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29736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1CA78A5B-3DE1-AD49-A7AA-85F0A381984C}" type="slidenum">
              <a:rPr lang="en-US" altLang="en-US"/>
              <a:pPr/>
              <a:t>‹#›</a:t>
            </a:fld>
            <a:endParaRPr lang="en-US" altLang="en-US"/>
          </a:p>
        </p:txBody>
      </p:sp>
    </p:spTree>
    <p:extLst>
      <p:ext uri="{BB962C8B-B14F-4D97-AF65-F5344CB8AC3E}">
        <p14:creationId xmlns:p14="http://schemas.microsoft.com/office/powerpoint/2010/main" val="1238742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79D929D-2826-EA4E-A942-4C6945856A24}" type="slidenum">
              <a:rPr lang="en-US" altLang="en-US"/>
              <a:pPr/>
              <a:t>‹#›</a:t>
            </a:fld>
            <a:endParaRPr lang="en-US" altLang="en-US"/>
          </a:p>
        </p:txBody>
      </p:sp>
    </p:spTree>
    <p:extLst>
      <p:ext uri="{BB962C8B-B14F-4D97-AF65-F5344CB8AC3E}">
        <p14:creationId xmlns:p14="http://schemas.microsoft.com/office/powerpoint/2010/main" val="1834740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651E9E59-0AF0-3F47-8802-89A41055F33D}" type="slidenum">
              <a:rPr lang="en-US" altLang="en-US"/>
              <a:pPr/>
              <a:t>‹#›</a:t>
            </a:fld>
            <a:endParaRPr lang="en-US" altLang="en-US"/>
          </a:p>
        </p:txBody>
      </p:sp>
    </p:spTree>
    <p:extLst>
      <p:ext uri="{BB962C8B-B14F-4D97-AF65-F5344CB8AC3E}">
        <p14:creationId xmlns:p14="http://schemas.microsoft.com/office/powerpoint/2010/main" val="761240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30611756-2D38-AD40-A965-EB2F188C6711}"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12158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852F2B03-DE24-3D4A-9AF0-52DA1C206AF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365243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7368CCC4-F1A4-AD44-AD1E-D713E537C18C}"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38953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FA7B3AC-0149-9441-80FB-F982B9CA1E7F}" type="slidenum">
              <a:rPr lang="en-US" altLang="en-US"/>
              <a:pPr/>
              <a:t>‹#›</a:t>
            </a:fld>
            <a:endParaRPr lang="en-US" altLang="en-US"/>
          </a:p>
        </p:txBody>
      </p:sp>
    </p:spTree>
    <p:extLst>
      <p:ext uri="{BB962C8B-B14F-4D97-AF65-F5344CB8AC3E}">
        <p14:creationId xmlns:p14="http://schemas.microsoft.com/office/powerpoint/2010/main" val="696233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74414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946B710-A32D-BC45-89F3-584579A2C286}"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people.stern.nyu.edu/adamodar/New_Home_Page/triumdesc.html"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3.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package" Target="../embeddings/Microsoft_Word_Document1.docx"/><Relationship Id="rId5" Type="http://schemas.openxmlformats.org/officeDocument/2006/relationships/image" Target="../media/image23.png"/><Relationship Id="rId6" Type="http://schemas.openxmlformats.org/officeDocument/2006/relationships/package" Target="../embeddings/Microsoft_Word_Document2.docx"/><Relationship Id="rId7"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file://localhost/All%20My%20Stuff/TEACHING/TriumMBA/2012%20class/projworkbook.pptx#-1,14,PowerPoint Presentation"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9.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3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30.jpe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NULL"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file://localhost/All%20My%20Stuff/TEACHING/TriumMBA/2012%20class/projworkbook.pptx#-1,23,PowerPoint Presentation"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package" Target="../embeddings/Microsoft_Word_Document3.docx"/><Relationship Id="rId5" Type="http://schemas.openxmlformats.org/officeDocument/2006/relationships/image" Target="../media/image4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6.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1.bin"/><Relationship Id="rId5" Type="http://schemas.openxmlformats.org/officeDocument/2006/relationships/image" Target="../media/image4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9.emf"/></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4.xml"/><Relationship Id="rId4" Type="http://schemas.openxmlformats.org/officeDocument/2006/relationships/package" Target="../embeddings/Microsoft_Word_Document4.docx"/><Relationship Id="rId5" Type="http://schemas.openxmlformats.org/officeDocument/2006/relationships/image" Target="../media/image50.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package" Target="../embeddings/Microsoft_Word_Document5.docx"/><Relationship Id="rId5" Type="http://schemas.openxmlformats.org/officeDocument/2006/relationships/image" Target="../media/image5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package" Target="../embeddings/Microsoft_Word_Document6.docx"/><Relationship Id="rId5" Type="http://schemas.openxmlformats.org/officeDocument/2006/relationships/image" Target="../media/image52.emf"/><Relationship Id="rId6" Type="http://schemas.openxmlformats.org/officeDocument/2006/relationships/package" Target="../embeddings/Microsoft_Word_Document7.docx"/><Relationship Id="rId7" Type="http://schemas.openxmlformats.org/officeDocument/2006/relationships/image" Target="../media/image53.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bin"/><Relationship Id="rId5" Type="http://schemas.openxmlformats.org/officeDocument/2006/relationships/image" Target="../media/image54.emf"/><Relationship Id="rId6" Type="http://schemas.openxmlformats.org/officeDocument/2006/relationships/package" Target="../embeddings/Microsoft_Word_Document8.docx"/><Relationship Id="rId7" Type="http://schemas.openxmlformats.org/officeDocument/2006/relationships/image" Target="../media/image55.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56.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package" Target="../embeddings/Microsoft_Word_Document9.docx"/><Relationship Id="rId5" Type="http://schemas.openxmlformats.org/officeDocument/2006/relationships/image" Target="../media/image57.png"/><Relationship Id="rId6" Type="http://schemas.openxmlformats.org/officeDocument/2006/relationships/package" Target="../embeddings/Microsoft_Word_Document10.docx"/><Relationship Id="rId7" Type="http://schemas.openxmlformats.org/officeDocument/2006/relationships/image" Target="../media/image58.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5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85.xml"/><Relationship Id="rId4" Type="http://schemas.openxmlformats.org/officeDocument/2006/relationships/oleObject" Target="../embeddings/oleObject3.bin"/><Relationship Id="rId5" Type="http://schemas.openxmlformats.org/officeDocument/2006/relationships/image" Target="../media/image6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file://localhost/All%20My%20Stuff/TEACHING/TriumMBA/2012%20class/projworkbook.pptx#-1,27,What sector is your firm in?"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package" Target="../embeddings/Microsoft_Word_Document11.docx"/><Relationship Id="rId5" Type="http://schemas.openxmlformats.org/officeDocument/2006/relationships/image" Target="../media/image61.emf"/><Relationship Id="rId6" Type="http://schemas.openxmlformats.org/officeDocument/2006/relationships/package" Target="../embeddings/Microsoft_Word_Document12.docx"/><Relationship Id="rId7" Type="http://schemas.openxmlformats.org/officeDocument/2006/relationships/image" Target="../media/image62.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package" Target="../embeddings/Microsoft_Word_Document13.docx"/><Relationship Id="rId5" Type="http://schemas.openxmlformats.org/officeDocument/2006/relationships/image" Target="../media/image6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package" Target="../embeddings/Microsoft_Word_Document14.docx"/><Relationship Id="rId5" Type="http://schemas.openxmlformats.org/officeDocument/2006/relationships/image" Target="../media/image64.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package" Target="../embeddings/Microsoft_Word_Document15.docx"/><Relationship Id="rId5" Type="http://schemas.openxmlformats.org/officeDocument/2006/relationships/image" Target="../media/image65.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66.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hyperlink" Target="file://localhost/All%20My%20Stuff/TEACHING/TriumMBA/2012%20class/projworkbook.pptx#-1,30,PowerPoint Presentation"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oleObject" Target="../embeddings/oleObject4.bin"/><Relationship Id="rId5" Type="http://schemas.openxmlformats.org/officeDocument/2006/relationships/image" Target="../media/image67.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package" Target="../embeddings/Microsoft_Word_Document16.docx"/><Relationship Id="rId5" Type="http://schemas.openxmlformats.org/officeDocument/2006/relationships/image" Target="../media/image68.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file://localhost/All%20My%20Stuff/TEACHING/TriumMBA/2012%20class/projworkbook.pptx#-1,33,PowerPoint Presentation"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package" Target="../embeddings/Microsoft_Word_Document17.docx"/><Relationship Id="rId5" Type="http://schemas.openxmlformats.org/officeDocument/2006/relationships/image" Target="../media/image69.emf"/><Relationship Id="rId6" Type="http://schemas.openxmlformats.org/officeDocument/2006/relationships/package" Target="../embeddings/Microsoft_Word_Document18.docx"/><Relationship Id="rId7" Type="http://schemas.openxmlformats.org/officeDocument/2006/relationships/image" Target="../media/image70.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03.xml"/><Relationship Id="rId4" Type="http://schemas.openxmlformats.org/officeDocument/2006/relationships/package" Target="../embeddings/Microsoft_Word_Document19.docx"/><Relationship Id="rId5" Type="http://schemas.openxmlformats.org/officeDocument/2006/relationships/image" Target="../media/image71.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2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7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package" Target="../embeddings/Microsoft_Word_Document20.docx"/><Relationship Id="rId5" Type="http://schemas.openxmlformats.org/officeDocument/2006/relationships/image" Target="../media/image73.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package" Target="../embeddings/Microsoft_Word_Document21.docx"/><Relationship Id="rId5" Type="http://schemas.openxmlformats.org/officeDocument/2006/relationships/image" Target="../media/image74.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17.xml"/><Relationship Id="rId4" Type="http://schemas.openxmlformats.org/officeDocument/2006/relationships/image" Target="../media/image76.emf"/><Relationship Id="rId5" Type="http://schemas.openxmlformats.org/officeDocument/2006/relationships/package" Target="../embeddings/Microsoft_Word_Document22.docx"/><Relationship Id="rId6" Type="http://schemas.openxmlformats.org/officeDocument/2006/relationships/image" Target="../media/image75.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18.xml"/><Relationship Id="rId4" Type="http://schemas.openxmlformats.org/officeDocument/2006/relationships/package" Target="../embeddings/Microsoft_Word_Document23.docx"/><Relationship Id="rId5" Type="http://schemas.openxmlformats.org/officeDocument/2006/relationships/image" Target="../media/image77.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hyperlink" Target="file://localhost/All%20My%20Stuff/TEACHING/TriumMBA/2012%20class/projworkbook.pptx#-1,36,PowerPoint Presentation"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7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79.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chart" Target="../charts/char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80.png"/></Relationships>
</file>

<file path=ppt/slides/_rels/slide148.xml.rels><?xml version="1.0" encoding="UTF-8" standalone="yes"?>
<Relationships xmlns="http://schemas.openxmlformats.org/package/2006/relationships"><Relationship Id="rId3" Type="http://schemas.openxmlformats.org/officeDocument/2006/relationships/image" Target="../media/image81.emf"/><Relationship Id="rId4" Type="http://schemas.openxmlformats.org/officeDocument/2006/relationships/image" Target="../media/image82.emf"/><Relationship Id="rId5" Type="http://schemas.openxmlformats.org/officeDocument/2006/relationships/image" Target="../media/image83.emf"/><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84.e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 Id="rId3" Type="http://schemas.openxmlformats.org/officeDocument/2006/relationships/image" Target="../media/image85.emf"/></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 Id="rId3" Type="http://schemas.openxmlformats.org/officeDocument/2006/relationships/image" Target="../media/image86.e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87.png"/></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package" Target="../embeddings/Microsoft_Word_Document24.docx"/><Relationship Id="rId5" Type="http://schemas.openxmlformats.org/officeDocument/2006/relationships/image" Target="../media/image88.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89.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42.xml"/><Relationship Id="rId4" Type="http://schemas.openxmlformats.org/officeDocument/2006/relationships/package" Target="../embeddings/Microsoft_Word_Document25.docx"/><Relationship Id="rId5" Type="http://schemas.openxmlformats.org/officeDocument/2006/relationships/image" Target="../media/image90.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48.xml"/><Relationship Id="rId4" Type="http://schemas.openxmlformats.org/officeDocument/2006/relationships/image" Target="../media/image92.png"/><Relationship Id="rId5" Type="http://schemas.openxmlformats.org/officeDocument/2006/relationships/oleObject" Target="../embeddings/oleObject5.bin"/><Relationship Id="rId6" Type="http://schemas.openxmlformats.org/officeDocument/2006/relationships/image" Target="../media/image91.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93.png"/></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50.xml"/><Relationship Id="rId4" Type="http://schemas.openxmlformats.org/officeDocument/2006/relationships/package" Target="../embeddings/Microsoft_Word_Document26.docx"/><Relationship Id="rId5" Type="http://schemas.openxmlformats.org/officeDocument/2006/relationships/image" Target="../media/image94.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52.xml"/><Relationship Id="rId4" Type="http://schemas.openxmlformats.org/officeDocument/2006/relationships/package" Target="../embeddings/Microsoft_Word_Document27.docx"/><Relationship Id="rId5" Type="http://schemas.openxmlformats.org/officeDocument/2006/relationships/image" Target="../media/image95.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package" Target="../embeddings/Microsoft_Word_Document28.docx"/><Relationship Id="rId5" Type="http://schemas.openxmlformats.org/officeDocument/2006/relationships/image" Target="../media/image96.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54.xml"/><Relationship Id="rId4" Type="http://schemas.openxmlformats.org/officeDocument/2006/relationships/package" Target="../embeddings/Microsoft_Word_Document29.docx"/><Relationship Id="rId5" Type="http://schemas.openxmlformats.org/officeDocument/2006/relationships/image" Target="../media/image97.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56.xml"/><Relationship Id="rId4" Type="http://schemas.openxmlformats.org/officeDocument/2006/relationships/oleObject" Target="../embeddings/oleObject6.bin"/><Relationship Id="rId5" Type="http://schemas.openxmlformats.org/officeDocument/2006/relationships/image" Target="../media/image98.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package" Target="../embeddings/Microsoft_Word_Document30.docx"/><Relationship Id="rId5" Type="http://schemas.openxmlformats.org/officeDocument/2006/relationships/image" Target="../media/image99.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59.xml"/><Relationship Id="rId4" Type="http://schemas.openxmlformats.org/officeDocument/2006/relationships/package" Target="../embeddings/Microsoft_Word_Document31.docx"/><Relationship Id="rId5" Type="http://schemas.openxmlformats.org/officeDocument/2006/relationships/image" Target="../media/image100.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package" Target="../embeddings/Microsoft_Word_Document32.docx"/><Relationship Id="rId5" Type="http://schemas.openxmlformats.org/officeDocument/2006/relationships/image" Target="../media/image101.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package" Target="../embeddings/Microsoft_Word_Document33.docx"/><Relationship Id="rId5" Type="http://schemas.openxmlformats.org/officeDocument/2006/relationships/image" Target="../media/image102.png"/><Relationship Id="rId6" Type="http://schemas.openxmlformats.org/officeDocument/2006/relationships/package" Target="../embeddings/Microsoft_Word_Document34.docx"/><Relationship Id="rId7" Type="http://schemas.openxmlformats.org/officeDocument/2006/relationships/image" Target="../media/image103.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package" Target="../embeddings/Microsoft_Word_Document35.docx"/><Relationship Id="rId5" Type="http://schemas.openxmlformats.org/officeDocument/2006/relationships/image" Target="../media/image104.png"/><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package" Target="../embeddings/Microsoft_Word_Document36.docx"/><Relationship Id="rId5" Type="http://schemas.openxmlformats.org/officeDocument/2006/relationships/image" Target="../media/image105.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68.xml"/><Relationship Id="rId4" Type="http://schemas.openxmlformats.org/officeDocument/2006/relationships/package" Target="../embeddings/Microsoft_Word_Document37.docx"/><Relationship Id="rId5" Type="http://schemas.openxmlformats.org/officeDocument/2006/relationships/image" Target="../media/image106.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69.xml"/><Relationship Id="rId4" Type="http://schemas.openxmlformats.org/officeDocument/2006/relationships/package" Target="../embeddings/Microsoft_Word_Document38.docx"/><Relationship Id="rId5" Type="http://schemas.openxmlformats.org/officeDocument/2006/relationships/image" Target="../media/image107.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chart" Target="../charts/char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 Id="rId3" Type="http://schemas.openxmlformats.org/officeDocument/2006/relationships/hyperlink" Target="NULL" TargetMode="Externa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74.xml"/><Relationship Id="rId4" Type="http://schemas.openxmlformats.org/officeDocument/2006/relationships/package" Target="../embeddings/Microsoft_Word_Document39.docx"/><Relationship Id="rId5" Type="http://schemas.openxmlformats.org/officeDocument/2006/relationships/image" Target="../media/image108.png"/><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197.xml.rels><?xml version="1.0" encoding="UTF-8" standalone="yes"?>
<Relationships xmlns="http://schemas.openxmlformats.org/package/2006/relationships"><Relationship Id="rId3" Type="http://schemas.openxmlformats.org/officeDocument/2006/relationships/image" Target="../media/image109.emf"/><Relationship Id="rId4" Type="http://schemas.openxmlformats.org/officeDocument/2006/relationships/image" Target="../media/image110.emf"/><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111.em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112.emf"/></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113.emf"/></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114.emf"/></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package" Target="../embeddings/Microsoft_Word_Document40.docx"/><Relationship Id="rId5" Type="http://schemas.openxmlformats.org/officeDocument/2006/relationships/image" Target="../media/image115.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image" Target="../media/image116.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chart" Target="../charts/char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chart" Target="../charts/chart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5.xml"/><Relationship Id="rId3" Type="http://schemas.openxmlformats.org/officeDocument/2006/relationships/image" Target="../media/image117.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118.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hyperlink" Target="file://localhost/All%20My%20Stuff/TEACHING/TriumMBA/2012%20class/projworkbook.pptx#-1,41,Dividend yield and payout" TargetMode="Externa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 Id="rId3" Type="http://schemas.openxmlformats.org/officeDocument/2006/relationships/chart" Target="../charts/char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 Id="rId3" Type="http://schemas.openxmlformats.org/officeDocument/2006/relationships/chart" Target="../charts/chart6.xml"/></Relationships>
</file>

<file path=ppt/slides/_rels/slide218.xml.rels><?xml version="1.0" encoding="UTF-8" standalone="yes"?>
<Relationships xmlns="http://schemas.openxmlformats.org/package/2006/relationships"><Relationship Id="rId3" Type="http://schemas.openxmlformats.org/officeDocument/2006/relationships/notesSlide" Target="../notesSlides/notesSlide200.xml"/><Relationship Id="rId4" Type="http://schemas.openxmlformats.org/officeDocument/2006/relationships/oleObject" Target="file://localhost/All%20My%20Stuff/AppldCF3ed/New%20Chapters/Chap10.doc!OLE_LINK7" TargetMode="External"/><Relationship Id="rId5" Type="http://schemas.openxmlformats.org/officeDocument/2006/relationships/image" Target="../media/image119.png"/><Relationship Id="rId1" Type="http://schemas.openxmlformats.org/officeDocument/2006/relationships/vmlDrawing" Target="../drawings/vmlDrawing40.vml"/><Relationship Id="rId2"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notesSlide" Target="../notesSlides/notesSlide201.xml"/><Relationship Id="rId4" Type="http://schemas.openxmlformats.org/officeDocument/2006/relationships/package" Target="../embeddings/Microsoft_Word_Document41.docx"/><Relationship Id="rId5" Type="http://schemas.openxmlformats.org/officeDocument/2006/relationships/image" Target="../media/image120.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chart" Target="../charts/char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 Id="rId3" Type="http://schemas.openxmlformats.org/officeDocument/2006/relationships/hyperlink" Target="file://localhost/All%20My%20Stuff/TEACHING/TriumMBA/2012%20class/projworkbook.pptx#-1,44,PowerPoint Presentation"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 Id="rId3" Type="http://schemas.openxmlformats.org/officeDocument/2006/relationships/image" Target="../media/image121.emf"/></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 Id="rId3" Type="http://schemas.openxmlformats.org/officeDocument/2006/relationships/comments" Target="../comments/commen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 Id="rId3" Type="http://schemas.openxmlformats.org/officeDocument/2006/relationships/image" Target="../media/image122.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 Id="rId3" Type="http://schemas.openxmlformats.org/officeDocument/2006/relationships/image" Target="../media/image123.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 Id="rId3" Type="http://schemas.openxmlformats.org/officeDocument/2006/relationships/image" Target="../media/image124.png"/></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Microsoft_Word_97_-_2004_Document1.doc"/><Relationship Id="rId5" Type="http://schemas.openxmlformats.org/officeDocument/2006/relationships/image" Target="../media/image125.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image" Target="../media/image126.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 Id="rId3" Type="http://schemas.openxmlformats.org/officeDocument/2006/relationships/image" Target="../media/image127.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55.xml.rels><?xml version="1.0" encoding="UTF-8" standalone="yes"?>
<Relationships xmlns="http://schemas.openxmlformats.org/package/2006/relationships"><Relationship Id="rId3" Type="http://schemas.openxmlformats.org/officeDocument/2006/relationships/notesSlide" Target="../notesSlides/notesSlide236.xml"/><Relationship Id="rId4" Type="http://schemas.openxmlformats.org/officeDocument/2006/relationships/package" Target="../embeddings/Microsoft_Word_Document42.docx"/><Relationship Id="rId5" Type="http://schemas.openxmlformats.org/officeDocument/2006/relationships/image" Target="../media/image94.png"/><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 Id="rId3" Type="http://schemas.openxmlformats.org/officeDocument/2006/relationships/image" Target="../media/image128.emf"/></Relationships>
</file>

<file path=ppt/slides/_rels/slide258.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7.bin"/><Relationship Id="rId5" Type="http://schemas.openxmlformats.org/officeDocument/2006/relationships/image" Target="../media/image129.emf"/><Relationship Id="rId6" Type="http://schemas.openxmlformats.org/officeDocument/2006/relationships/oleObject" Target="../embeddings/oleObject8.bin"/><Relationship Id="rId7" Type="http://schemas.openxmlformats.org/officeDocument/2006/relationships/image" Target="../media/image130.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9.bin"/><Relationship Id="rId5" Type="http://schemas.openxmlformats.org/officeDocument/2006/relationships/image" Target="../media/image131.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63.xml.rels><?xml version="1.0" encoding="UTF-8" standalone="yes"?>
<Relationships xmlns="http://schemas.openxmlformats.org/package/2006/relationships"><Relationship Id="rId3" Type="http://schemas.openxmlformats.org/officeDocument/2006/relationships/notesSlide" Target="../notesSlides/notesSlide244.xml"/><Relationship Id="rId4" Type="http://schemas.openxmlformats.org/officeDocument/2006/relationships/oleObject" Target="../embeddings/Microsoft_Word_97_-_2004_Document2.doc"/><Relationship Id="rId5" Type="http://schemas.openxmlformats.org/officeDocument/2006/relationships/image" Target="../media/image132.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 Id="rId3" Type="http://schemas.openxmlformats.org/officeDocument/2006/relationships/image" Target="../media/image133.emf"/></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6.xml"/><Relationship Id="rId3" Type="http://schemas.openxmlformats.org/officeDocument/2006/relationships/image" Target="../media/image134.emf"/></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5.tiff"/></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136.emf"/></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8.xml"/><Relationship Id="rId3" Type="http://schemas.openxmlformats.org/officeDocument/2006/relationships/image" Target="../media/image137.emf"/></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8.emf"/></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9.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0.png"/></Relationships>
</file>

<file path=ppt/slides/_rels/slide273.xml.rels><?xml version="1.0" encoding="UTF-8" standalone="yes"?>
<Relationships xmlns="http://schemas.openxmlformats.org/package/2006/relationships"><Relationship Id="rId3" Type="http://schemas.openxmlformats.org/officeDocument/2006/relationships/image" Target="../media/image142.png"/><Relationship Id="rId4" Type="http://schemas.openxmlformats.org/officeDocument/2006/relationships/image" Target="../media/image143.png"/><Relationship Id="rId5" Type="http://schemas.openxmlformats.org/officeDocument/2006/relationships/image" Target="../media/image144.png"/><Relationship Id="rId1" Type="http://schemas.openxmlformats.org/officeDocument/2006/relationships/slideLayout" Target="../slideLayouts/slideLayout7.xml"/><Relationship Id="rId2" Type="http://schemas.openxmlformats.org/officeDocument/2006/relationships/image" Target="../media/image141.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5.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6.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7.pn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8.png"/></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9.emf"/></Relationships>
</file>

<file path=ppt/slides/_rels/slide282.xml.rels><?xml version="1.0" encoding="UTF-8" standalone="yes"?>
<Relationships xmlns="http://schemas.openxmlformats.org/package/2006/relationships"><Relationship Id="rId3" Type="http://schemas.openxmlformats.org/officeDocument/2006/relationships/image" Target="../media/image151.png"/><Relationship Id="rId4" Type="http://schemas.openxmlformats.org/officeDocument/2006/relationships/image" Target="../media/image152.png"/><Relationship Id="rId1" Type="http://schemas.openxmlformats.org/officeDocument/2006/relationships/slideLayout" Target="../slideLayouts/slideLayout7.xml"/><Relationship Id="rId2" Type="http://schemas.openxmlformats.org/officeDocument/2006/relationships/image" Target="../media/image150.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3.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4.emf"/></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5.emf"/></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6.pn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7.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8.png"/></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9.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0.png"/></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1.png"/></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2.png"/></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3.emf"/></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4.emf"/></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 Id="rId3" Type="http://schemas.openxmlformats.org/officeDocument/2006/relationships/image" Target="../media/image1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Applied Corporate Finance &amp; value</a:t>
            </a:r>
            <a:endParaRPr lang="en-US" dirty="0"/>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381000" y="593196"/>
            <a:ext cx="7940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1600" dirty="0">
                <a:hlinkClick r:id="rId4"/>
              </a:rPr>
              <a:t>http://people.stern.nyu.edu/adamodar/New_Home_Page/triumdesc.html</a:t>
            </a:r>
            <a:r>
              <a:rPr lang="en-US" altLang="en-US" sz="1600" dirty="0"/>
              <a:t>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9D437-5EB4-F846-9409-6BBBC73FD5FE}"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25757E-D872-084B-BF7E-8683EB856181}"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842C7B-3336-F444-A2E7-FBC29ED397FB}"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5D5E5B-C69A-4943-8C1C-933CBFA5A4C0}"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C0CA8E-4587-D64C-8DC1-27373B1C2841}"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B3084E-BD21-1641-A268-01526100FE54}"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1506C-6383-A345-8673-9B8527DD8CFE}"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7AE10E-CFF1-5A45-9D7A-1A7534A3E6C7}"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D34DD23-696E-154F-BA46-295A58D7E300}"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 An inside game? </a:t>
            </a:r>
            <a:r>
              <a:rPr lang="en-US" dirty="0" err="1" smtClean="0"/>
              <a:t>Almarai’s</a:t>
            </a:r>
            <a:r>
              <a:rPr lang="en-US" dirty="0" smtClean="0"/>
              <a:t> top stockholders</a:t>
            </a:r>
            <a:endParaRPr lang="en-US" dirty="0"/>
          </a:p>
        </p:txBody>
      </p:sp>
      <p:pic>
        <p:nvPicPr>
          <p:cNvPr id="5" name="Content Placeholder 4"/>
          <p:cNvPicPr>
            <a:picLocks noGrp="1" noChangeAspect="1"/>
          </p:cNvPicPr>
          <p:nvPr>
            <p:ph sz="quarter" idx="1"/>
          </p:nvPr>
        </p:nvPicPr>
        <p:blipFill>
          <a:blip r:embed="rId2"/>
          <a:stretch>
            <a:fillRect/>
          </a:stretch>
        </p:blipFill>
        <p:spPr>
          <a:xfrm>
            <a:off x="612775" y="1676814"/>
            <a:ext cx="8153400" cy="4342571"/>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47549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In </a:t>
            </a:r>
            <a:r>
              <a:rPr lang="en-US" altLang="en-US" dirty="0" smtClean="0">
                <a:ea typeface="ＭＳ Ｐゴシック" charset="-128"/>
              </a:rPr>
              <a:t>five </a:t>
            </a:r>
            <a:r>
              <a:rPr lang="en-US" altLang="en-US" dirty="0">
                <a:ea typeface="ＭＳ Ｐゴシック" charset="-128"/>
              </a:rPr>
              <a:t>of the publicly traded companies that we are looking at, institutions are big holders of the company’s stock</a:t>
            </a:r>
            <a:r>
              <a:rPr lang="en-US" altLang="en-US" dirty="0" smtClean="0">
                <a:ea typeface="ＭＳ Ｐゴシック" charset="-128"/>
              </a:rPr>
              <a:t>.</a:t>
            </a:r>
          </a:p>
          <a:p>
            <a:endParaRPr lang="en-US" altLang="en-US" dirty="0">
              <a:ea typeface="ＭＳ Ｐゴシック" charset="-128"/>
            </a:endParaRPr>
          </a:p>
          <a:p>
            <a:endParaRPr lang="en-US" altLang="en-US" dirty="0" smtClean="0">
              <a:ea typeface="ＭＳ Ｐゴシック" charset="-128"/>
            </a:endParaRPr>
          </a:p>
          <a:p>
            <a:endParaRPr lang="en-US" altLang="en-US" dirty="0">
              <a:ea typeface="ＭＳ Ｐゴシック" charset="-128"/>
            </a:endParaRPr>
          </a:p>
          <a:p>
            <a:endParaRPr lang="en-US" altLang="en-US" dirty="0" smtClean="0">
              <a:ea typeface="ＭＳ Ｐゴシック" charset="-128"/>
            </a:endParaRP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extLst>
              <p:ext uri="{D42A27DB-BD31-4B8C-83A1-F6EECF244321}">
                <p14:modId xmlns:p14="http://schemas.microsoft.com/office/powerpoint/2010/main" val="2022104831"/>
              </p:ext>
            </p:extLst>
          </p:nvPr>
        </p:nvGraphicFramePr>
        <p:xfrm>
          <a:off x="1870075" y="3130550"/>
          <a:ext cx="5638800" cy="1206500"/>
        </p:xfrm>
        <a:graphic>
          <a:graphicData uri="http://schemas.openxmlformats.org/presentationml/2006/ole">
            <mc:AlternateContent xmlns:mc="http://schemas.openxmlformats.org/markup-compatibility/2006">
              <mc:Choice xmlns:v="urn:schemas-microsoft-com:vml" Requires="v">
                <p:oleObj spid="_x0000_s92176"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0075" y="313055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extLst>
              <p:ext uri="{D42A27DB-BD31-4B8C-83A1-F6EECF244321}">
                <p14:modId xmlns:p14="http://schemas.microsoft.com/office/powerpoint/2010/main" val="1504442554"/>
              </p:ext>
            </p:extLst>
          </p:nvPr>
        </p:nvGraphicFramePr>
        <p:xfrm>
          <a:off x="1820333" y="4370917"/>
          <a:ext cx="5626100" cy="1536700"/>
        </p:xfrm>
        <a:graphic>
          <a:graphicData uri="http://schemas.openxmlformats.org/presentationml/2006/ole">
            <mc:AlternateContent xmlns:mc="http://schemas.openxmlformats.org/markup-compatibility/2006">
              <mc:Choice xmlns:v="urn:schemas-microsoft-com:vml" Requires="v">
                <p:oleObj spid="_x0000_s92177"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0333" y="4370917"/>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a:t>
            </a:r>
            <a:r>
              <a:rPr lang="en-US" dirty="0" smtClean="0"/>
              <a:t>: Liquidity Problems?</a:t>
            </a:r>
            <a:endParaRPr lang="en-US" dirty="0"/>
          </a:p>
        </p:txBody>
      </p:sp>
      <p:pic>
        <p:nvPicPr>
          <p:cNvPr id="5" name="Content Placeholder 4"/>
          <p:cNvPicPr>
            <a:picLocks noGrp="1" noChangeAspect="1"/>
          </p:cNvPicPr>
          <p:nvPr>
            <p:ph sz="quarter" idx="1"/>
          </p:nvPr>
        </p:nvPicPr>
        <p:blipFill>
          <a:blip r:embed="rId2"/>
          <a:stretch>
            <a:fillRect/>
          </a:stretch>
        </p:blipFill>
        <p:spPr>
          <a:xfrm>
            <a:off x="1760697" y="1600200"/>
            <a:ext cx="5857556"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007853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5B0418E-979F-044F-ABD8-5471F2A3ABC5}" type="slidenum">
              <a:rPr lang="en-US" altLang="en-US" sz="1200">
                <a:solidFill>
                  <a:srgbClr val="FFFFFF"/>
                </a:solidFill>
              </a:rPr>
              <a:pPr eaLnBrk="1" hangingPunct="1">
                <a:lnSpc>
                  <a:spcPct val="80000"/>
                </a:lnSpc>
              </a:pPr>
              <a:t>43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a:ea typeface="ＭＳ Ｐゴシック" charset="-128"/>
              </a:rPr>
              <a:t>Risk free rates by currency: January 2016</a:t>
            </a:r>
          </a:p>
        </p:txBody>
      </p:sp>
      <p:pic>
        <p:nvPicPr>
          <p:cNvPr id="10240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5851" r="-15851"/>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Synthetic Risk Free Rate</a:t>
            </a:r>
            <a:endParaRPr lang="en-US" dirty="0"/>
          </a:p>
        </p:txBody>
      </p:sp>
      <p:sp>
        <p:nvSpPr>
          <p:cNvPr id="3" name="Content Placeholder 2"/>
          <p:cNvSpPr>
            <a:spLocks noGrp="1"/>
          </p:cNvSpPr>
          <p:nvPr>
            <p:ph sz="quarter" idx="1"/>
          </p:nvPr>
        </p:nvSpPr>
        <p:spPr/>
        <p:txBody>
          <a:bodyPr>
            <a:normAutofit fontScale="92500"/>
          </a:bodyPr>
          <a:lstStyle/>
          <a:p>
            <a:r>
              <a:rPr lang="en-US" dirty="0" smtClean="0"/>
              <a:t>While risk free rates are set by demand and supply, central banks can affect them at the margin and governments can try to control them (or peg them to other currencies), the underlying fundamentals hold:</a:t>
            </a:r>
          </a:p>
          <a:p>
            <a:pPr lvl="1"/>
            <a:r>
              <a:rPr lang="en-US" dirty="0" smtClean="0"/>
              <a:t>Risk free Rate = Expected Inflation + Real Interest Rate</a:t>
            </a:r>
          </a:p>
          <a:p>
            <a:pPr lvl="1"/>
            <a:r>
              <a:rPr lang="en-US" dirty="0" smtClean="0"/>
              <a:t>The global real interest rate today is about 0.75-1%. If you add in capital controls, the risk free rate in some markets may be higher than this number.</a:t>
            </a:r>
          </a:p>
          <a:p>
            <a:pPr lvl="1"/>
            <a:r>
              <a:rPr lang="en-US" dirty="0" smtClean="0"/>
              <a:t>The risk free rate in a currency should then be at least the global risk free rate + expected inflation in that currency.</a:t>
            </a:r>
          </a:p>
          <a:p>
            <a:r>
              <a:rPr lang="en-US" dirty="0" smtClean="0"/>
              <a:t>What is the risk free rate in Saudi Riyals?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702324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pPr>
            <a:endParaRPr lang="en-US" altLang="en-US" sz="2600">
              <a:ea typeface="ＭＳ Ｐゴシック" charset="-128"/>
            </a:endParaRPr>
          </a:p>
          <a:p>
            <a:pPr marL="0" indent="0" eaLnBrk="1" hangingPunct="1">
              <a:lnSpc>
                <a:spcPct val="80000"/>
              </a:lnSpc>
            </a:pPr>
            <a:r>
              <a:rPr lang="en-US" altLang="en-US" sz="2600">
                <a:ea typeface="ＭＳ Ｐゴシック" charset="-128"/>
              </a:rPr>
              <a:t>If you are going to use a historical risk premium, make it</a:t>
            </a:r>
          </a:p>
          <a:p>
            <a:pPr lvl="1" eaLnBrk="1" hangingPunct="1">
              <a:lnSpc>
                <a:spcPct val="80000"/>
              </a:lnSpc>
            </a:pPr>
            <a:r>
              <a:rPr lang="en-US" altLang="en-US" sz="2200">
                <a:ea typeface="ＭＳ Ｐゴシック" charset="-128"/>
              </a:rPr>
              <a:t>Long term (because of the standard error)</a:t>
            </a:r>
          </a:p>
          <a:p>
            <a:pPr lvl="1" eaLnBrk="1" hangingPunct="1">
              <a:lnSpc>
                <a:spcPct val="80000"/>
              </a:lnSpc>
            </a:pPr>
            <a:r>
              <a:rPr lang="en-US" altLang="en-US" sz="2200">
                <a:ea typeface="ＭＳ Ｐゴシック" charset="-128"/>
              </a:rPr>
              <a:t>Consistent with your risk free rate</a:t>
            </a:r>
          </a:p>
          <a:p>
            <a:pPr lvl="1" eaLnBrk="1" hangingPunct="1">
              <a:lnSpc>
                <a:spcPct val="80000"/>
              </a:lnSpc>
            </a:pPr>
            <a:r>
              <a:rPr lang="en-US" altLang="en-US" sz="2200">
                <a:ea typeface="ＭＳ Ｐゴシック" charset="-128"/>
              </a:rPr>
              <a:t>A “compounded” average</a:t>
            </a:r>
          </a:p>
          <a:p>
            <a:pPr marL="0" indent="0" eaLnBrk="1" hangingPunct="1">
              <a:lnSpc>
                <a:spcPct val="80000"/>
              </a:lnSpc>
            </a:pPr>
            <a:r>
              <a:rPr lang="en-US" altLang="en-US" sz="2600">
                <a:ea typeface="ＭＳ Ｐゴシック" charset="-128"/>
              </a:rPr>
              <a:t>No matter which estimate you use, recognize that it is </a:t>
            </a:r>
            <a:r>
              <a:rPr lang="en-US" altLang="en-US" sz="2600" u="sng">
                <a:ea typeface="ＭＳ Ｐゴシック" charset="-128"/>
              </a:rPr>
              <a:t>backward looking</a:t>
            </a:r>
            <a:r>
              <a:rPr lang="en-US" altLang="en-US" sz="2600">
                <a:ea typeface="ＭＳ Ｐゴシック" charset="-128"/>
              </a:rPr>
              <a:t>, is </a:t>
            </a:r>
            <a:r>
              <a:rPr lang="en-US" altLang="en-US" sz="2600" u="sng">
                <a:ea typeface="ＭＳ Ｐゴシック" charset="-128"/>
              </a:rPr>
              <a:t>noisy</a:t>
            </a:r>
            <a:r>
              <a:rPr lang="en-US" altLang="en-US" sz="2600">
                <a:ea typeface="ＭＳ Ｐゴシック" charset="-128"/>
              </a:rPr>
              <a:t> and may reflect </a:t>
            </a:r>
            <a:r>
              <a:rPr lang="en-US" altLang="en-US" sz="2600" u="sng">
                <a:ea typeface="ＭＳ Ｐゴシック" charset="-128"/>
              </a:rPr>
              <a:t>selection bias.</a:t>
            </a:r>
            <a:r>
              <a:rPr lang="en-US" altLang="en-US" sz="260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pic>
        <p:nvPicPr>
          <p:cNvPr id="1075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08547"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872" b="-1872"/>
          <a:stretch>
            <a:fillRect/>
          </a:stretch>
        </p:blipFill>
        <p:spPr>
          <a:xfrm>
            <a:off x="612775" y="1600200"/>
            <a:ext cx="8153400" cy="44958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Premiums in the US: 1960-2015</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0957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5" r="-15585"/>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2016</a:t>
            </a:r>
          </a:p>
        </p:txBody>
      </p:sp>
      <p:pic>
        <p:nvPicPr>
          <p:cNvPr id="12595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ERP for the Middle East: July 2016</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921002777"/>
              </p:ext>
            </p:extLst>
          </p:nvPr>
        </p:nvGraphicFramePr>
        <p:xfrm>
          <a:off x="612648" y="1599942"/>
          <a:ext cx="8153400" cy="4074675"/>
        </p:xfrm>
        <a:graphic>
          <a:graphicData uri="http://schemas.openxmlformats.org/drawingml/2006/table">
            <a:tbl>
              <a:tblPr>
                <a:tableStyleId>{5C22544A-7EE6-4342-B048-85BDC9FD1C3A}</a:tableStyleId>
              </a:tblPr>
              <a:tblGrid>
                <a:gridCol w="1637612"/>
                <a:gridCol w="1117735"/>
                <a:gridCol w="1065747"/>
                <a:gridCol w="1386338"/>
                <a:gridCol w="1386338"/>
                <a:gridCol w="1559630"/>
              </a:tblGrid>
              <a:tr h="219426">
                <a:tc>
                  <a:txBody>
                    <a:bodyPr/>
                    <a:lstStyle/>
                    <a:p>
                      <a:pPr algn="l" fontAlgn="b"/>
                      <a:r>
                        <a:rPr lang="en-US" sz="1600" i="1" u="none" strike="noStrike" dirty="0">
                          <a:effectLst/>
                        </a:rPr>
                        <a:t>Country</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GDP (in billions)</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Moody's rating</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Adj. Default Spread</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Total Risk Premium</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Country Risk Premium</a:t>
                      </a:r>
                      <a:endParaRPr lang="en-US" sz="1600" b="0" i="1"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Abu Dhabi</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600" u="none" strike="noStrike" dirty="0">
                          <a:effectLst/>
                        </a:rPr>
                        <a:t>390</a:t>
                      </a:r>
                      <a:endParaRPr lang="uk-UA"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600" u="none" strike="noStrike">
                          <a:effectLst/>
                        </a:rPr>
                        <a:t>Aa2</a:t>
                      </a:r>
                      <a:endParaRPr lang="nl-N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u="none" strike="noStrike">
                          <a:effectLst/>
                        </a:rPr>
                        <a:t>0.56%</a:t>
                      </a:r>
                      <a:endParaRPr lang="pl-P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7.03%</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0.78%</a:t>
                      </a:r>
                      <a:endParaRPr lang="pt-B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Bahrain</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33.9</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Ba2</a:t>
                      </a:r>
                      <a:endParaRPr lang="is-I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3.37%</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10.97%</a:t>
                      </a:r>
                      <a:endParaRPr lang="pt-B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4.72%</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Iraq</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29.54</a:t>
                      </a:r>
                      <a:endParaRPr lang="hr-HR"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B3</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2.47%</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9.71%</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3.46%</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Israel</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305.7</a:t>
                      </a:r>
                      <a:endParaRPr lang="is-I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A1</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0.79%</a:t>
                      </a:r>
                      <a:endParaRPr lang="it-IT"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7.36%</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1.11%</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Jordan</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35.8</a:t>
                      </a:r>
                      <a:endParaRPr lang="nb-NO"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B1</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5.05%</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13.32%</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7.07%</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Kuwait</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163.6</a:t>
                      </a:r>
                      <a:endParaRPr lang="nb-NO"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600" u="none" strike="noStrike" dirty="0">
                          <a:effectLst/>
                        </a:rPr>
                        <a:t>Aa2</a:t>
                      </a:r>
                      <a:endParaRPr lang="nl-NL"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u="none" strike="noStrike">
                          <a:effectLst/>
                        </a:rPr>
                        <a:t>0.56%</a:t>
                      </a:r>
                      <a:endParaRPr lang="pl-P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7.03%</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0.78%</a:t>
                      </a:r>
                      <a:endParaRPr lang="pt-B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Lebanon</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45.7</a:t>
                      </a:r>
                      <a:endParaRPr lang="nb-NO"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B2</a:t>
                      </a:r>
                      <a:endParaRPr lang="is-I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6.17%</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14.89%</a:t>
                      </a:r>
                      <a:endParaRPr lang="it-IT"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8.64%</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Oman</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81.8</a:t>
                      </a:r>
                      <a:endParaRPr lang="nb-NO"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Baa1</a:t>
                      </a:r>
                      <a:endParaRPr lang="en-US"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1.79%</a:t>
                      </a:r>
                      <a:endParaRPr lang="it-IT"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8.76%</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2.51%</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Qatar</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600" u="none" strike="noStrike">
                          <a:effectLst/>
                        </a:rPr>
                        <a:t>210.1</a:t>
                      </a:r>
                      <a:endParaRPr lang="cs-CZ"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600" u="none" strike="noStrike">
                          <a:effectLst/>
                        </a:rPr>
                        <a:t>Aa2</a:t>
                      </a:r>
                      <a:endParaRPr lang="nl-N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u="none" strike="noStrike" dirty="0">
                          <a:effectLst/>
                        </a:rPr>
                        <a:t>0.56%</a:t>
                      </a:r>
                      <a:endParaRPr lang="pl-PL"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7.03%</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0.78%</a:t>
                      </a:r>
                      <a:endParaRPr lang="pt-B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Ras Al Khaimah</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5.2</a:t>
                      </a:r>
                      <a:endParaRPr lang="nb-NO"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A2</a:t>
                      </a:r>
                      <a:endParaRPr lang="is-I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0.95%</a:t>
                      </a:r>
                      <a:endParaRPr lang="hr-HR"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7.58%</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1.33%</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Saudi Arabia</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746.3</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A1</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0.79%</a:t>
                      </a:r>
                      <a:endParaRPr lang="it-IT"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7.36%</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1.11%</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Sharjah</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smtClean="0">
                          <a:effectLst/>
                        </a:rPr>
                        <a:t>1.0</a:t>
                      </a:r>
                      <a:endParaRPr lang="en-US"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A3</a:t>
                      </a:r>
                      <a:endParaRPr lang="en-US"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1.35%</a:t>
                      </a:r>
                      <a:endParaRPr lang="hr-H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8.14%</a:t>
                      </a:r>
                      <a:endParaRPr lang="hr-HR"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a:effectLst/>
                        </a:rPr>
                        <a:t>1.89%</a:t>
                      </a:r>
                      <a:endParaRPr lang="it-IT"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dirty="0" smtClean="0">
                          <a:effectLst/>
                        </a:rPr>
                        <a:t>UAE</a:t>
                      </a:r>
                      <a:endParaRPr lang="en-US"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600" u="none" strike="noStrike">
                          <a:effectLst/>
                        </a:rPr>
                        <a:t>399.5</a:t>
                      </a:r>
                      <a:endParaRPr lang="uk-UA"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600" u="none" strike="noStrike">
                          <a:effectLst/>
                        </a:rPr>
                        <a:t>Aa2</a:t>
                      </a:r>
                      <a:endParaRPr lang="nl-N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u="none" strike="noStrike">
                          <a:effectLst/>
                        </a:rPr>
                        <a:t>0.56%</a:t>
                      </a:r>
                      <a:endParaRPr lang="pl-PL"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7.03%</a:t>
                      </a:r>
                      <a:endParaRPr lang="hr-HR" sz="1600" b="0"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0.78%</a:t>
                      </a:r>
                      <a:endParaRPr lang="pt-BR" sz="1600" b="0"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426">
                <a:tc>
                  <a:txBody>
                    <a:bodyPr/>
                    <a:lstStyle/>
                    <a:p>
                      <a:pPr algn="l" fontAlgn="b"/>
                      <a:r>
                        <a:rPr lang="en-US" sz="1600" u="none" strike="noStrike">
                          <a:effectLst/>
                        </a:rPr>
                        <a:t>Middle East</a:t>
                      </a:r>
                      <a:endParaRPr lang="en-US" sz="1600" b="1"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2448.14</a:t>
                      </a:r>
                      <a:endParaRPr lang="is-IS" sz="1600" b="1"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1"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0.93%</a:t>
                      </a:r>
                      <a:endParaRPr lang="pt-BR" sz="1600" b="1" i="0" u="none" strike="noStrike">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7.56%</a:t>
                      </a:r>
                      <a:endParaRPr lang="hr-HR" sz="1600" b="1"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1.31%</a:t>
                      </a:r>
                      <a:endParaRPr lang="hr-HR" sz="1600" b="1" i="0" u="none" strike="noStrike" dirty="0">
                        <a:solidFill>
                          <a:srgbClr val="000000"/>
                        </a:solidFill>
                        <a:effectLst/>
                        <a:latin typeface="Calibri" charset="0"/>
                      </a:endParaRPr>
                    </a:p>
                  </a:txBody>
                  <a:tcPr marL="11549" marR="11549" marT="115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9213549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ERP</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530716409"/>
              </p:ext>
            </p:extLst>
          </p:nvPr>
        </p:nvGraphicFramePr>
        <p:xfrm>
          <a:off x="990600" y="1828800"/>
          <a:ext cx="7543799" cy="2727960"/>
        </p:xfrm>
        <a:graphic>
          <a:graphicData uri="http://schemas.openxmlformats.org/drawingml/2006/table">
            <a:tbl>
              <a:tblPr>
                <a:tableStyleId>{5C22544A-7EE6-4342-B048-85BDC9FD1C3A}</a:tableStyleId>
              </a:tblPr>
              <a:tblGrid>
                <a:gridCol w="2074127"/>
                <a:gridCol w="1655956"/>
                <a:gridCol w="1538867"/>
                <a:gridCol w="2274849"/>
              </a:tblGrid>
              <a:tr h="502920">
                <a:tc>
                  <a:txBody>
                    <a:bodyPr/>
                    <a:lstStyle/>
                    <a:p>
                      <a:pPr algn="l" fontAlgn="b"/>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Revenues</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Weight</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ERP</a:t>
                      </a:r>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Saudi Arabia</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fi-FI" sz="2000" u="none" strike="noStrike" dirty="0" err="1">
                          <a:effectLst/>
                        </a:rPr>
                        <a:t>ر.س</a:t>
                      </a:r>
                      <a:r>
                        <a:rPr lang="fi-FI" sz="2000" u="none" strike="noStrike" dirty="0">
                          <a:effectLst/>
                        </a:rPr>
                        <a:t>.‏ 8,101.00 </a:t>
                      </a:r>
                      <a:endParaRPr lang="fi-FI"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64.27%</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6.90%</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Other Gulf Countries</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dirty="0">
                          <a:effectLst/>
                        </a:rPr>
                        <a:t>ر.س.‏ 3,321.00 </a:t>
                      </a:r>
                      <a:endParaRPr lang="ar-SA"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26.35%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6.83%</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Rest of the world</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1,183.00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2000" u="none" strike="noStrike" dirty="0">
                          <a:effectLst/>
                        </a:rPr>
                        <a:t>9.39%</a:t>
                      </a:r>
                      <a:endParaRPr lang="pt-B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7.25%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Company</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12,605.00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2000" u="none" strike="noStrike" dirty="0">
                          <a:effectLst/>
                        </a:rPr>
                        <a:t> </a:t>
                      </a:r>
                      <a:endParaRPr lang="sk-SK"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6.91%</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9387331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smtClean="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smtClean="0"/>
              <a:t>High</a:t>
            </a:r>
          </a:p>
          <a:p>
            <a:pPr marL="835025" lvl="1" indent="-514350">
              <a:buFont typeface="+mj-lt"/>
              <a:buAutoNum type="alphaLcPeriod"/>
              <a:defRPr/>
            </a:pPr>
            <a:r>
              <a:rPr lang="en-US" dirty="0" smtClean="0"/>
              <a:t>Low</a:t>
            </a:r>
          </a:p>
          <a:p>
            <a:pPr marL="320675" lvl="1" indent="0">
              <a:buFont typeface="Wingdings 2" charset="0"/>
              <a:buNone/>
              <a:defRPr/>
            </a:pPr>
            <a:r>
              <a:rPr lang="en-US" dirty="0" smtClean="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for </a:t>
            </a:r>
            <a:r>
              <a:rPr lang="en-US" dirty="0" err="1" smtClean="0"/>
              <a:t>Almarai</a:t>
            </a:r>
            <a:r>
              <a:rPr lang="en-US" dirty="0" smtClean="0"/>
              <a:t>..</a:t>
            </a:r>
            <a:endParaRPr lang="en-US" dirty="0"/>
          </a:p>
        </p:txBody>
      </p:sp>
      <p:pic>
        <p:nvPicPr>
          <p:cNvPr id="5" name="Content Placeholder 4"/>
          <p:cNvPicPr>
            <a:picLocks noGrp="1" noChangeAspect="1"/>
          </p:cNvPicPr>
          <p:nvPr>
            <p:ph sz="quarter" idx="1"/>
          </p:nvPr>
        </p:nvPicPr>
        <p:blipFill>
          <a:blip r:embed="rId2"/>
          <a:stretch>
            <a:fillRect/>
          </a:stretch>
        </p:blipFill>
        <p:spPr>
          <a:xfrm>
            <a:off x="883108" y="1600200"/>
            <a:ext cx="7612733"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20129689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02"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67"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AD8F84-D8AD-F84E-9717-9290C394F1B9}" type="slidenum">
              <a:rPr lang="en-US" altLang="en-US" sz="1200">
                <a:solidFill>
                  <a:srgbClr val="FFFFFF"/>
                </a:solidFill>
              </a:rPr>
              <a:pPr>
                <a:lnSpc>
                  <a:spcPct val="80000"/>
                </a:lnSpc>
              </a:pPr>
              <a:t>89</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25"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45"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288"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289"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36"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37"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lnSpc>
                <a:spcPct val="80000"/>
              </a:lnSpc>
            </a:pPr>
            <a:r>
              <a:rPr lang="en-US" altLang="en-US" sz="2400" u="sng" dirty="0">
                <a:ea typeface="ＭＳ Ｐゴシック" charset="-128"/>
              </a:rPr>
              <a:t>Tata Motors</a:t>
            </a:r>
            <a:r>
              <a:rPr lang="en-US" altLang="en-US" sz="2400" dirty="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dirty="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dirty="0">
                <a:ea typeface="ＭＳ Ｐゴシック" charset="-128"/>
              </a:rPr>
              <a:t>Cost of equity (</a:t>
            </a:r>
            <a:r>
              <a:rPr lang="en-US" altLang="en-US" sz="2000" dirty="0" err="1">
                <a:ea typeface="ＭＳ Ｐゴシック" charset="-128"/>
              </a:rPr>
              <a:t>Rs</a:t>
            </a:r>
            <a:r>
              <a:rPr lang="en-US" altLang="en-US" sz="2000" dirty="0">
                <a:ea typeface="ＭＳ Ｐゴシック" charset="-128"/>
              </a:rPr>
              <a:t>) = 6.57% + 1.1007 (7.19%) = 14.49%  </a:t>
            </a:r>
          </a:p>
          <a:p>
            <a:pPr>
              <a:lnSpc>
                <a:spcPct val="80000"/>
              </a:lnSpc>
            </a:pPr>
            <a:r>
              <a:rPr lang="en-US" altLang="en-US" sz="2400" u="sng" dirty="0">
                <a:ea typeface="ＭＳ Ｐゴシック" charset="-128"/>
              </a:rPr>
              <a:t>Baidu</a:t>
            </a:r>
            <a:r>
              <a:rPr lang="en-US" altLang="en-US" sz="2400" dirty="0">
                <a:ea typeface="ＭＳ Ｐゴシック" charset="-128"/>
              </a:rPr>
              <a:t>: To estimate its beta, we looked at 42 global companies that derive all or most of their revenues from online advertising and estimated an unlevered beta of 1.30 for the business. </a:t>
            </a:r>
            <a:r>
              <a:rPr lang="en-US" altLang="en-US" sz="2000" dirty="0" smtClean="0">
                <a:ea typeface="ＭＳ Ｐゴシック" charset="-128"/>
              </a:rPr>
              <a:t>Levered </a:t>
            </a:r>
            <a:r>
              <a:rPr lang="en-US" altLang="en-US" sz="2000" dirty="0">
                <a:ea typeface="ＭＳ Ｐゴシック" charset="-128"/>
              </a:rPr>
              <a:t>Beta for Baidu = 1.30 (1 + (1-.25) (.0523)) = 1.356</a:t>
            </a:r>
          </a:p>
          <a:p>
            <a:pPr marL="320675" lvl="1" indent="0">
              <a:lnSpc>
                <a:spcPct val="80000"/>
              </a:lnSpc>
              <a:buFont typeface="Wingdings 2" charset="2"/>
              <a:buNone/>
            </a:pPr>
            <a:r>
              <a:rPr lang="en-US" altLang="en-US" sz="2000" dirty="0">
                <a:ea typeface="ＭＳ Ｐゴシック" charset="-128"/>
              </a:rPr>
              <a:t>Cost of Equity for Baidu (</a:t>
            </a:r>
            <a:r>
              <a:rPr lang="en-US" altLang="en-US" sz="2000" dirty="0" err="1">
                <a:ea typeface="ＭＳ Ｐゴシック" charset="-128"/>
              </a:rPr>
              <a:t>Renmimbi</a:t>
            </a:r>
            <a:r>
              <a:rPr lang="en-US" altLang="en-US" sz="2000" dirty="0">
                <a:ea typeface="ＭＳ Ｐゴシック" charset="-128"/>
              </a:rPr>
              <a:t>) = 3.50% + 1.356 (6.94%) = 12.91% </a:t>
            </a:r>
            <a:endParaRPr lang="en-US" altLang="en-US" sz="2000" dirty="0" smtClean="0">
              <a:ea typeface="ＭＳ Ｐゴシック" charset="-128"/>
            </a:endParaRPr>
          </a:p>
          <a:p>
            <a:pPr marL="342900" indent="-342900">
              <a:lnSpc>
                <a:spcPct val="80000"/>
              </a:lnSpc>
            </a:pPr>
            <a:r>
              <a:rPr lang="en-US" altLang="en-US" dirty="0" err="1" smtClean="0">
                <a:ea typeface="ＭＳ Ｐゴシック" charset="-128"/>
              </a:rPr>
              <a:t>Almarai</a:t>
            </a:r>
            <a:r>
              <a:rPr lang="en-US" altLang="en-US" dirty="0" smtClean="0">
                <a:ea typeface="ＭＳ Ｐゴシック" charset="-128"/>
              </a:rPr>
              <a:t>: To estimate its betas, we looked at it as being in two businesses, food processing and agriculture:</a:t>
            </a: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smtClean="0">
              <a:ea typeface="ＭＳ Ｐゴシック" charset="-128"/>
            </a:endParaRPr>
          </a:p>
          <a:p>
            <a:pPr marL="663575" lvl="1" indent="-342900">
              <a:lnSpc>
                <a:spcPct val="80000"/>
              </a:lnSpc>
            </a:pPr>
            <a:r>
              <a:rPr lang="en-US" altLang="en-US" dirty="0" smtClean="0">
                <a:ea typeface="ＭＳ Ｐゴシック" charset="-128"/>
              </a:rPr>
              <a:t>Levered beta = 0.80 (1+(1-0) (.2122)) = 0.97</a:t>
            </a:r>
          </a:p>
          <a:p>
            <a:pPr marL="663575" lvl="1" indent="-342900">
              <a:lnSpc>
                <a:spcPct val="80000"/>
              </a:lnSpc>
            </a:pPr>
            <a:r>
              <a:rPr lang="en-US" altLang="en-US" dirty="0" smtClean="0">
                <a:ea typeface="ＭＳ Ｐゴシック" charset="-128"/>
              </a:rPr>
              <a:t>Cost of equity = 2.25% + 0.97 (6.91%) = 8.96%</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2819400" y="4419600"/>
            <a:ext cx="3009900" cy="774700"/>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32"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33"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67"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12"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13"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55"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04"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099"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Default Spreads – January 2016</a:t>
            </a: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1913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5755" r="-1575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63"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40"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488"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489"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a:buFont typeface="Wingdings" charset="0"/>
              <a:buChar char=""/>
              <a:defRPr/>
            </a:pPr>
            <a:endParaRPr lang="en-US" sz="2400" dirty="0"/>
          </a:p>
          <a:p>
            <a:pPr>
              <a:buFont typeface="Wingdings" charset="0"/>
              <a:buChar char=""/>
              <a:defRPr/>
            </a:pPr>
            <a:endParaRPr lang="en-US" sz="2400" dirty="0" smtClean="0"/>
          </a:p>
          <a:p>
            <a:pPr>
              <a:buFont typeface="Wingdings" charset="0"/>
              <a:buChar char=""/>
              <a:defRPr/>
            </a:pPr>
            <a:r>
              <a:rPr lang="en-US" sz="2400" dirty="0" smtClean="0"/>
              <a:t>For </a:t>
            </a:r>
            <a:r>
              <a:rPr lang="en-US" sz="2400" dirty="0" err="1" smtClean="0"/>
              <a:t>Almarai</a:t>
            </a:r>
            <a:r>
              <a:rPr lang="en-US" sz="2400" dirty="0" smtClean="0"/>
              <a:t>, the cost of capital is based upon the beta of 0.97 (bottom up) and a synthetic cost of debt 3.25%.</a:t>
            </a:r>
          </a:p>
          <a:p>
            <a:pPr lvl="1">
              <a:buFont typeface="Wingdings" charset="0"/>
              <a:buChar char=""/>
              <a:defRPr/>
            </a:pPr>
            <a:r>
              <a:rPr lang="en-US" sz="2000" dirty="0" smtClean="0"/>
              <a:t>Cost of capital = 8.96% (.825) + 3.25%(1-0) (.175) = 7.96%</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extLst>
              <p:ext uri="{D42A27DB-BD31-4B8C-83A1-F6EECF244321}">
                <p14:modId xmlns:p14="http://schemas.microsoft.com/office/powerpoint/2010/main" val="1088082011"/>
              </p:ext>
            </p:extLst>
          </p:nvPr>
        </p:nvGraphicFramePr>
        <p:xfrm>
          <a:off x="609600" y="3962400"/>
          <a:ext cx="8255000" cy="1155700"/>
        </p:xfrm>
        <a:graphic>
          <a:graphicData uri="http://schemas.openxmlformats.org/presentationml/2006/ole">
            <mc:AlternateContent xmlns:mc="http://schemas.openxmlformats.org/markup-compatibility/2006">
              <mc:Choice xmlns:v="urn:schemas-microsoft-com:vml" Requires="v">
                <p:oleObj spid="_x0000_s235532"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9624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12"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59"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06"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Old wine in a new bottle.. Another way of presenting the same results…</a:t>
            </a:r>
          </a:p>
        </p:txBody>
      </p:sp>
      <p:sp>
        <p:nvSpPr>
          <p:cNvPr id="26624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 key to value is earning excess returns. Over time, there have been attempts to restate this obvious fact in new and different ways. For instance, Economic Value Added (EVA) developed a wide following in the the 1990s:</a:t>
            </a:r>
          </a:p>
          <a:p>
            <a:pPr eaLnBrk="1" hangingPunct="1"/>
            <a:r>
              <a:rPr lang="en-US" altLang="en-US" sz="2000">
                <a:ea typeface="ＭＳ Ｐゴシック" charset="-128"/>
              </a:rPr>
              <a:t>EVA = (ROC – Cost of Capital ) (Book Value of Capital Invested)</a:t>
            </a:r>
          </a:p>
          <a:p>
            <a:pPr eaLnBrk="1" hangingPunct="1"/>
            <a:r>
              <a:rPr lang="en-US" altLang="en-US" sz="2000">
                <a:ea typeface="ＭＳ Ｐゴシック" charset="-128"/>
              </a:rPr>
              <a:t>The excess returns for the four firms can be restated as follows:</a:t>
            </a:r>
          </a:p>
        </p:txBody>
      </p:sp>
      <p:sp>
        <p:nvSpPr>
          <p:cNvPr id="266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6244" name="Object 1"/>
          <p:cNvGraphicFramePr>
            <a:graphicFrameLocks noChangeAspect="1"/>
          </p:cNvGraphicFramePr>
          <p:nvPr/>
        </p:nvGraphicFramePr>
        <p:xfrm>
          <a:off x="838200" y="3886200"/>
          <a:ext cx="7391400" cy="1935163"/>
        </p:xfrm>
        <a:graphic>
          <a:graphicData uri="http://schemas.openxmlformats.org/presentationml/2006/ole">
            <mc:AlternateContent xmlns:mc="http://schemas.openxmlformats.org/markup-compatibility/2006">
              <mc:Choice xmlns:v="urn:schemas-microsoft-com:vml" Requires="v">
                <p:oleObj spid="_x0000_s266251" name="Document" r:id="rId4" imgW="5625893" imgH="1473146" progId="Word.Document.12">
                  <p:embed/>
                </p:oleObj>
              </mc:Choice>
              <mc:Fallback>
                <p:oleObj name="Document" r:id="rId4" imgW="5625893" imgH="1473146"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886200"/>
                        <a:ext cx="73914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extLst>
              <p:ext uri="{D42A27DB-BD31-4B8C-83A1-F6EECF244321}">
                <p14:modId xmlns:p14="http://schemas.microsoft.com/office/powerpoint/2010/main" val="987259077"/>
              </p:ext>
            </p:extLst>
          </p:nvPr>
        </p:nvGraphicFramePr>
        <p:xfrm>
          <a:off x="1876425" y="1568450"/>
          <a:ext cx="5626100" cy="4559300"/>
        </p:xfrm>
        <a:graphic>
          <a:graphicData uri="http://schemas.openxmlformats.org/presentationml/2006/ole">
            <mc:AlternateContent xmlns:mc="http://schemas.openxmlformats.org/markup-compatibility/2006">
              <mc:Choice xmlns:v="urn:schemas-microsoft-com:vml" Requires="v">
                <p:oleObj spid="_x0000_s311306" name="Document" r:id="rId4" imgW="5626100" imgH="4559300" progId="Word.Document.12">
                  <p:embed/>
                </p:oleObj>
              </mc:Choice>
              <mc:Fallback>
                <p:oleObj name="Document" r:id="rId4" imgW="5626100" imgH="4559300" progId="Word.Document.12">
                  <p:embed/>
                  <p:pic>
                    <p:nvPicPr>
                      <p:cNvPr id="0" name="Content Placeholder 6"/>
                      <p:cNvPicPr>
                        <a:picLocks noGrp="1" noChangeAspect="1" noChangeArrowheads="1"/>
                      </p:cNvPicPr>
                      <p:nvPr/>
                    </p:nvPicPr>
                    <p:blipFill>
                      <a:blip r:embed="rId5"/>
                      <a:srcRect/>
                      <a:stretch>
                        <a:fillRect/>
                      </a:stretch>
                    </p:blipFill>
                    <p:spPr bwMode="auto">
                      <a:xfrm>
                        <a:off x="1876425" y="1568450"/>
                        <a:ext cx="56261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5973AC-4A77-CA42-8A9E-45F0B4C427CA}" type="slidenum">
              <a:rPr lang="en-US" altLang="en-US" sz="1200">
                <a:solidFill>
                  <a:srgbClr val="FFFFFF"/>
                </a:solidFill>
              </a:rPr>
              <a:pPr>
                <a:lnSpc>
                  <a:spcPct val="80000"/>
                </a:lnSpc>
              </a:pPr>
              <a:t>158</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03"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in a zero tax setting?</a:t>
            </a:r>
            <a:endParaRPr lang="en-US" dirty="0"/>
          </a:p>
        </p:txBody>
      </p:sp>
      <p:sp>
        <p:nvSpPr>
          <p:cNvPr id="3" name="Content Placeholder 2"/>
          <p:cNvSpPr>
            <a:spLocks noGrp="1"/>
          </p:cNvSpPr>
          <p:nvPr>
            <p:ph sz="quarter" idx="1"/>
          </p:nvPr>
        </p:nvSpPr>
        <p:spPr/>
        <p:txBody>
          <a:bodyPr/>
          <a:lstStyle/>
          <a:p>
            <a:r>
              <a:rPr lang="en-US" dirty="0" smtClean="0"/>
              <a:t>If you get no tax savings from debt, the tax benefit of debt becomes zero. If it is zero, there is little good that can come from borrowing and lots of bad.</a:t>
            </a:r>
          </a:p>
          <a:p>
            <a:r>
              <a:rPr lang="en-US" dirty="0" smtClean="0"/>
              <a:t>So, the logical conclusion is that a company in a zero tax rate locale should never borrow.</a:t>
            </a:r>
          </a:p>
          <a:p>
            <a:r>
              <a:rPr lang="en-US" dirty="0" err="1" smtClean="0"/>
              <a:t>Almarai</a:t>
            </a:r>
            <a:r>
              <a:rPr lang="en-US" dirty="0" smtClean="0"/>
              <a:t> borrows money. Why?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3650933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691"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29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787"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883"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30"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39978"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75"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72"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18"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11"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464"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465"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07"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57"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Optimal Debt Ratio</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08317378"/>
              </p:ext>
            </p:extLst>
          </p:nvPr>
        </p:nvGraphicFramePr>
        <p:xfrm>
          <a:off x="612776" y="2209799"/>
          <a:ext cx="8153397" cy="2598020"/>
        </p:xfrm>
        <a:graphic>
          <a:graphicData uri="http://schemas.openxmlformats.org/drawingml/2006/table">
            <a:tbl>
              <a:tblPr>
                <a:tableStyleId>{5C22544A-7EE6-4342-B048-85BDC9FD1C3A}</a:tableStyleId>
              </a:tblPr>
              <a:tblGrid>
                <a:gridCol w="861881"/>
                <a:gridCol w="861881"/>
                <a:gridCol w="861881"/>
                <a:gridCol w="861881"/>
                <a:gridCol w="973927"/>
                <a:gridCol w="861881"/>
                <a:gridCol w="1146303"/>
                <a:gridCol w="861881"/>
                <a:gridCol w="861881"/>
              </a:tblGrid>
              <a:tr h="229322">
                <a:tc>
                  <a:txBody>
                    <a:bodyPr/>
                    <a:lstStyle/>
                    <a:p>
                      <a:pPr algn="ctr" fontAlgn="b"/>
                      <a:r>
                        <a:rPr lang="en-US" sz="1000" u="none" strike="noStrike" dirty="0">
                          <a:effectLst/>
                        </a:rPr>
                        <a:t>Debt Ratio</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Beta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Equity</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Bond Rating</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Interest rate on debt</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Tax Rate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Debt (after-tax)</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WACC</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Enterprise Value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000" u="none" strike="noStrike">
                          <a:effectLst/>
                        </a:rPr>
                        <a:t>0.7897</a:t>
                      </a:r>
                      <a:endParaRPr lang="cs-CZ"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Aaa/AAA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$60,793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10%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dirty="0">
                          <a:effectLst/>
                        </a:rPr>
                        <a:t>0.8774</a:t>
                      </a:r>
                      <a:endParaRPr lang="fi-FI"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8.31%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A1/A+</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7.88%</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$58,957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is-IS" sz="1000" u="none" strike="noStrike">
                          <a:effectLst/>
                        </a:rPr>
                        <a:t>20%</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0.9871</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9.07%</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B3/B-</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9.33%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$46,877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30%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1.1281</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10.05%</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Ca2/CC</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11.49%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$35,915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40%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1.3162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11.34%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15.95%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$24,220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50%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1.5794</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13.16%</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18.01%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$21,054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60%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1.9742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15.89%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000" u="none" strike="noStrike">
                          <a:effectLst/>
                        </a:rPr>
                        <a:t>20.07%</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$18,619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70%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2.6323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20.44%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22.13%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$16,690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80%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29.53%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24.19%</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$15,122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90%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7.8969</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56.82%</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26.25%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$13,824 </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6" name="TextBox 5"/>
          <p:cNvSpPr txBox="1"/>
          <p:nvPr/>
        </p:nvSpPr>
        <p:spPr>
          <a:xfrm>
            <a:off x="609601" y="5029200"/>
            <a:ext cx="8001000" cy="1323439"/>
          </a:xfrm>
          <a:prstGeom prst="rect">
            <a:avLst/>
          </a:prstGeom>
          <a:noFill/>
        </p:spPr>
        <p:txBody>
          <a:bodyPr wrap="square" rtlCol="0">
            <a:spAutoFit/>
          </a:bodyPr>
          <a:lstStyle/>
          <a:p>
            <a:pPr marL="457200" indent="-457200">
              <a:buFont typeface="+mj-lt"/>
              <a:buAutoNum type="arabicPeriod"/>
            </a:pPr>
            <a:r>
              <a:rPr lang="en-US" sz="2000" dirty="0" smtClean="0"/>
              <a:t>Given that </a:t>
            </a:r>
            <a:r>
              <a:rPr lang="en-US" sz="2000" dirty="0" err="1" smtClean="0"/>
              <a:t>Almarai</a:t>
            </a:r>
            <a:r>
              <a:rPr lang="en-US" sz="2000" dirty="0" smtClean="0"/>
              <a:t> has substantial profits and cash flows, why is the optimal debt ratio zero?</a:t>
            </a:r>
          </a:p>
          <a:p>
            <a:pPr marL="457200" indent="-457200">
              <a:buFont typeface="+mj-lt"/>
              <a:buAutoNum type="arabicPeriod"/>
            </a:pPr>
            <a:r>
              <a:rPr lang="en-US" sz="2000" dirty="0" smtClean="0"/>
              <a:t>Given that the optimal debt ratio is 0%, why does </a:t>
            </a:r>
            <a:r>
              <a:rPr lang="en-US" sz="2000" dirty="0" err="1" smtClean="0"/>
              <a:t>Almarai</a:t>
            </a:r>
            <a:r>
              <a:rPr lang="en-US" sz="2000" dirty="0" smtClean="0"/>
              <a:t> have an actual debt ratio of almost 19%?</a:t>
            </a:r>
          </a:p>
        </p:txBody>
      </p:sp>
    </p:spTree>
    <p:extLst>
      <p:ext uri="{BB962C8B-B14F-4D97-AF65-F5344CB8AC3E}">
        <p14:creationId xmlns:p14="http://schemas.microsoft.com/office/powerpoint/2010/main" val="126032251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51"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698"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38"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14"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2598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Payout Ratios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300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Yields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185"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extLst>
              <p:ext uri="{D42A27DB-BD31-4B8C-83A1-F6EECF244321}">
                <p14:modId xmlns:p14="http://schemas.microsoft.com/office/powerpoint/2010/main" val="482008537"/>
              </p:ext>
            </p:extLst>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34"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1219200" y="3801814"/>
            <a:ext cx="6654770" cy="1692771"/>
          </a:xfrm>
          <a:prstGeom prst="rect">
            <a:avLst/>
          </a:prstGeom>
          <a:noFill/>
        </p:spPr>
        <p:txBody>
          <a:bodyPr wrap="none" rtlCol="0">
            <a:spAutoFit/>
          </a:bodyPr>
          <a:lstStyle/>
          <a:p>
            <a:r>
              <a:rPr lang="en-US" dirty="0" err="1" smtClean="0"/>
              <a:t>Almarai</a:t>
            </a:r>
            <a:endParaRPr lang="en-US" dirty="0"/>
          </a:p>
          <a:p>
            <a:pPr marL="342900" indent="-342900">
              <a:buFont typeface="Arial" charset="0"/>
              <a:buChar char="•"/>
            </a:pPr>
            <a:r>
              <a:rPr lang="en-US" sz="2000" dirty="0" smtClean="0"/>
              <a:t>Dividend yield in last 12 months = 1.24%</a:t>
            </a:r>
          </a:p>
          <a:p>
            <a:pPr marL="342900" indent="-342900">
              <a:buFont typeface="Arial" charset="0"/>
              <a:buChar char="•"/>
            </a:pPr>
            <a:r>
              <a:rPr lang="en-US" sz="2000" dirty="0" smtClean="0"/>
              <a:t>Dividend yield in last 5 years (2011-2015)= 1.68%</a:t>
            </a:r>
          </a:p>
          <a:p>
            <a:pPr marL="342900" indent="-342900">
              <a:buFont typeface="Arial" charset="0"/>
              <a:buChar char="•"/>
            </a:pPr>
            <a:r>
              <a:rPr lang="en-US" sz="2000" dirty="0" smtClean="0"/>
              <a:t>Dividend payout ratio in last 12 months = 32.15%</a:t>
            </a:r>
          </a:p>
          <a:p>
            <a:pPr marL="342900" indent="-342900">
              <a:buFont typeface="Arial" charset="0"/>
              <a:buChar char="•"/>
            </a:pPr>
            <a:r>
              <a:rPr lang="en-US" sz="2000" dirty="0" smtClean="0"/>
              <a:t>Dividend payout ratio in last 5 years (2011-2015) = 36.38%</a:t>
            </a:r>
            <a:endParaRPr lang="en-US" sz="2000"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a:t>
            </a:r>
            <a:r>
              <a:rPr lang="en-US" dirty="0" smtClean="0"/>
              <a:t>: FCFE versus Dividends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897375847"/>
              </p:ext>
            </p:extLst>
          </p:nvPr>
        </p:nvGraphicFramePr>
        <p:xfrm>
          <a:off x="914398" y="1676400"/>
          <a:ext cx="7851652" cy="4267197"/>
        </p:xfrm>
        <a:graphic>
          <a:graphicData uri="http://schemas.openxmlformats.org/drawingml/2006/table">
            <a:tbl>
              <a:tblPr>
                <a:tableStyleId>{5C22544A-7EE6-4342-B048-85BDC9FD1C3A}</a:tableStyleId>
              </a:tblPr>
              <a:tblGrid>
                <a:gridCol w="2072517"/>
                <a:gridCol w="1155827"/>
                <a:gridCol w="1155827"/>
                <a:gridCol w="1155827"/>
                <a:gridCol w="1155827"/>
                <a:gridCol w="1155827"/>
              </a:tblGrid>
              <a:tr h="474133">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2011</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2012</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2013</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2014</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2015</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1,140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1,441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1,502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1,674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1,860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 + Deprecn</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733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1,066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1,331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1,454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1,541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it-IT" sz="1600" u="none" strike="noStrike">
                          <a:effectLst/>
                        </a:rPr>
                        <a:t> - Cap Ex</a:t>
                      </a:r>
                      <a:endParaRPr lang="it-IT"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dirty="0">
                          <a:effectLst/>
                        </a:rPr>
                        <a:t>ر.س. 3,035 </a:t>
                      </a:r>
                      <a:endParaRPr lang="ar-SA"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3,138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fi-FI" sz="1600" u="none" strike="noStrike">
                          <a:effectLst/>
                        </a:rPr>
                        <a:t>ر.س. 2,799 </a:t>
                      </a:r>
                      <a:endParaRPr lang="fi-FI"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2,740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3,380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 - Chg WC</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172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ar-SA" sz="1600" u="none" strike="noStrike">
                          <a:effectLst/>
                        </a:rPr>
                        <a:t>-ر.س. 23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503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294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ar-SA" sz="1600" u="none" strike="noStrike">
                          <a:effectLst/>
                        </a:rPr>
                        <a:t>-ر.س. 417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FCFE</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ar-SA" sz="1600" u="none" strike="noStrike">
                          <a:effectLst/>
                        </a:rPr>
                        <a:t>-ر.س. 1,334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ar-SA" sz="1600" u="none" strike="noStrike">
                          <a:effectLst/>
                        </a:rPr>
                        <a:t>-ر.س. 608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ar-SA" sz="1600" u="none" strike="noStrike" dirty="0">
                          <a:effectLst/>
                        </a:rPr>
                        <a:t>-ر.س. 469 </a:t>
                      </a:r>
                      <a:endParaRPr lang="ar-SA"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94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438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Dividends Paid</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516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512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499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598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598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Payout Ratio</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45.26%</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35.53%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33.22%</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35.72%</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32.15%</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133">
                <a:tc>
                  <a:txBody>
                    <a:bodyPr/>
                    <a:lstStyle/>
                    <a:p>
                      <a:pPr algn="l" fontAlgn="b"/>
                      <a:r>
                        <a:rPr lang="en-US" sz="1600" u="none" strike="noStrike">
                          <a:effectLst/>
                        </a:rPr>
                        <a:t>Dividends - FCFE</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1,850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1,120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a:effectLst/>
                        </a:rPr>
                        <a:t>ر.س. 968 </a:t>
                      </a:r>
                      <a:endParaRPr lang="ar-SA"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is-IS" sz="1600" u="none" strike="noStrike">
                          <a:effectLst/>
                        </a:rPr>
                        <a:t>ر.س. 504 </a:t>
                      </a:r>
                      <a:endParaRPr lang="is-I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1600" u="none" strike="noStrike" dirty="0">
                          <a:effectLst/>
                        </a:rPr>
                        <a:t>ر.س. 160 </a:t>
                      </a:r>
                      <a:endParaRPr lang="ar-SA"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2520412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gridCol w="952500"/>
                <a:gridCol w="952500"/>
                <a:gridCol w="952500"/>
                <a:gridCol w="952500"/>
                <a:gridCol w="952500"/>
                <a:gridCol w="9525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54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8019"/>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gridCol w="469900"/>
                <a:gridCol w="1155700"/>
                <a:gridCol w="622300"/>
                <a:gridCol w="1155700"/>
                <a:gridCol w="1270000"/>
                <a:gridCol w="965200"/>
                <a:gridCol w="11049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2F2FF2-FC81-554D-897F-165487241E19}" type="slidenum">
              <a:rPr lang="en-US" altLang="en-US" sz="1200">
                <a:solidFill>
                  <a:srgbClr val="FFFFFF"/>
                </a:solidFill>
              </a:rPr>
              <a:pPr>
                <a:lnSpc>
                  <a:spcPct val="80000"/>
                </a:lnSpc>
              </a:pPr>
              <a:t>249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677"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931563703"/>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15198684"/>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592806269"/>
      </p:ext>
    </p:extLst>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905514006"/>
      </p:ext>
    </p:extLst>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602119" name="Document" r:id="rId4" imgW="5486198" imgH="596878" progId="Word.Document.12">
                  <p:embed/>
                </p:oleObj>
              </mc:Choice>
              <mc:Fallback>
                <p:oleObj name="Document" r:id="rId4" imgW="5486198" imgH="596878"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34867571"/>
      </p:ext>
    </p:extLst>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66645602"/>
      </p:ext>
    </p:extLst>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2066844609"/>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608267" name="Equation" r:id="rId4" imgW="1689100" imgH="419100" progId="Equation.3">
                  <p:embed/>
                </p:oleObj>
              </mc:Choice>
              <mc:Fallback>
                <p:oleObj name="Equation" r:id="rId4" imgW="16891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608268" name="Equation" r:id="rId6" imgW="4521200" imgH="431800" progId="Equation.3">
                  <p:embed/>
                </p:oleObj>
              </mc:Choice>
              <mc:Fallback>
                <p:oleObj name="Equation" r:id="rId6" imgW="45212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651733945"/>
      </p:ext>
    </p:extLst>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610311" name="Equation" r:id="rId4" imgW="3454400" imgH="889000" progId="Equation.3">
                  <p:embed/>
                </p:oleObj>
              </mc:Choice>
              <mc:Fallback>
                <p:oleObj name="Equation" r:id="rId4" imgW="3454400" imgH="8890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1252240578"/>
      </p:ext>
    </p:extLst>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1832319037"/>
      </p:ext>
    </p:extLst>
  </p:cSld>
  <p:clrMapOvr>
    <a:masterClrMapping/>
  </p:clrMapOvr>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643378342"/>
      </p:ext>
    </p:extLst>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98564250"/>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618503" name="Document" r:id="rId4" imgW="8382000" imgH="5410200" progId="Word.Document.8">
                  <p:embed/>
                </p:oleObj>
              </mc:Choice>
              <mc:Fallback>
                <p:oleObj name="Document" r:id="rId4" imgW="8382000" imgH="54102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934134069"/>
      </p:ext>
    </p:extLst>
  </p:cSld>
  <p:clrMapOvr>
    <a:masterClrMapping/>
  </p:clrMapOvr>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019118"/>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764091"/>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4" name="Picture 3"/>
          <p:cNvPicPr>
            <a:picLocks noChangeAspect="1"/>
          </p:cNvPicPr>
          <p:nvPr/>
        </p:nvPicPr>
        <p:blipFill>
          <a:blip r:embed="rId2"/>
          <a:stretch>
            <a:fillRect/>
          </a:stretch>
        </p:blipFill>
        <p:spPr>
          <a:xfrm>
            <a:off x="0" y="450359"/>
            <a:ext cx="9144000" cy="5957282"/>
          </a:xfrm>
          <a:prstGeom prst="rect">
            <a:avLst/>
          </a:prstGeom>
        </p:spPr>
      </p:pic>
    </p:spTree>
    <p:extLst>
      <p:ext uri="{BB962C8B-B14F-4D97-AF65-F5344CB8AC3E}">
        <p14:creationId xmlns:p14="http://schemas.microsoft.com/office/powerpoint/2010/main" val="90913308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extLst>
      <p:ext uri="{BB962C8B-B14F-4D97-AF65-F5344CB8AC3E}">
        <p14:creationId xmlns:p14="http://schemas.microsoft.com/office/powerpoint/2010/main" val="1437929723"/>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105562"/>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dirty="0" smtClean="0">
                <a:ea typeface="ＭＳ Ｐゴシック" charset="-128"/>
              </a:rPr>
              <a:t>Valuation as a </a:t>
            </a:r>
            <a:r>
              <a:rPr lang="en-US" altLang="en-US" smtClean="0">
                <a:ea typeface="ＭＳ Ｐゴシック" charset="-128"/>
              </a:rPr>
              <a:t>bridge between stories and numbers..</a:t>
            </a:r>
            <a:endParaRPr lang="en-US" altLang="en-US" dirty="0">
              <a:ea typeface="ＭＳ Ｐゴシック" charset="-128"/>
            </a:endParaRP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r>
              <a:rPr lang="en-US" altLang="en-US">
                <a:ea typeface="ＭＳ Ｐゴシック" charset="-128"/>
              </a:rPr>
              <a:t>The Steps</a:t>
            </a:r>
          </a:p>
        </p:txBody>
      </p:sp>
      <p:pic>
        <p:nvPicPr>
          <p:cNvPr id="3174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extLst>
      <p:ext uri="{BB962C8B-B14F-4D97-AF65-F5344CB8AC3E}">
        <p14:creationId xmlns:p14="http://schemas.microsoft.com/office/powerpoint/2010/main" val="206327119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a:ea typeface="ＭＳ Ｐゴシック" charset="-128"/>
              </a:rPr>
              <a:t>Step 1: Survey the landscape</a:t>
            </a:r>
          </a:p>
        </p:txBody>
      </p:sp>
      <p:sp>
        <p:nvSpPr>
          <p:cNvPr id="32770"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extLst>
      <p:ext uri="{BB962C8B-B14F-4D97-AF65-F5344CB8AC3E}">
        <p14:creationId xmlns:p14="http://schemas.microsoft.com/office/powerpoint/2010/main" val="198054306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73134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Box 6"/>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34822" name="TextBox 7"/>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3" name="TextBox 8"/>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34824" name="TextBox 9"/>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34825" name="TextBox 10"/>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6" name="TextBox 11"/>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34827" name="TextBox 12"/>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i="1">
                <a:latin typeface="Times" charset="0"/>
              </a:rPr>
              <a:t>The Auto Business</a:t>
            </a:r>
          </a:p>
        </p:txBody>
      </p:sp>
    </p:spTree>
    <p:extLst>
      <p:ext uri="{BB962C8B-B14F-4D97-AF65-F5344CB8AC3E}">
        <p14:creationId xmlns:p14="http://schemas.microsoft.com/office/powerpoint/2010/main" val="178093299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a:ea typeface="ＭＳ Ｐゴシック" charset="-128"/>
              </a:rPr>
              <a:t>What makes Ferrari different?</a:t>
            </a:r>
          </a:p>
        </p:txBody>
      </p:sp>
      <p:pic>
        <p:nvPicPr>
          <p:cNvPr id="3584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35843"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35844"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35845"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35846"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extLst>
      <p:ext uri="{BB962C8B-B14F-4D97-AF65-F5344CB8AC3E}">
        <p14:creationId xmlns:p14="http://schemas.microsoft.com/office/powerpoint/2010/main" val="51379188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Step 2: Create a narrative for the future</a:t>
            </a:r>
          </a:p>
        </p:txBody>
      </p:sp>
      <p:sp>
        <p:nvSpPr>
          <p:cNvPr id="36866"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extLst>
      <p:ext uri="{BB962C8B-B14F-4D97-AF65-F5344CB8AC3E}">
        <p14:creationId xmlns:p14="http://schemas.microsoft.com/office/powerpoint/2010/main" val="26848341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extLst>
      <p:ext uri="{BB962C8B-B14F-4D97-AF65-F5344CB8AC3E}">
        <p14:creationId xmlns:p14="http://schemas.microsoft.com/office/powerpoint/2010/main" val="53761355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The Ferrari Narrative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smtClean="0"/>
              <a:t>Ferrari will stay an exclusive auto club, deriving its allure from its scarcity and the fact that only a few own Ferraris.</a:t>
            </a:r>
          </a:p>
          <a:p>
            <a:pPr>
              <a:buFont typeface="Wingdings" charset="0"/>
              <a:buChar char=""/>
              <a:defRPr/>
            </a:pPr>
            <a:r>
              <a:rPr lang="en-US" dirty="0" smtClean="0"/>
              <a:t>By staying exclusive, the company gets three benefits:</a:t>
            </a:r>
          </a:p>
          <a:p>
            <a:pPr lvl="1">
              <a:buFont typeface="Wingdings 2" charset="0"/>
              <a:buChar char=""/>
              <a:defRPr/>
            </a:pPr>
            <a:r>
              <a:rPr lang="en-US" dirty="0" smtClean="0"/>
              <a:t>It can continue to charge nose bleed prices for its cars and sell them with little or no advertising.</a:t>
            </a:r>
          </a:p>
          <a:p>
            <a:pPr lvl="1">
              <a:buFont typeface="Wingdings 2" charset="0"/>
              <a:buChar char=""/>
              <a:defRPr/>
            </a:pPr>
            <a:r>
              <a:rPr lang="en-US" dirty="0" smtClean="0"/>
              <a:t>It does not need to invest in new assembly plants, since it does not plan to ramp up production.</a:t>
            </a:r>
          </a:p>
          <a:p>
            <a:pPr lvl="1">
              <a:buFont typeface="Wingdings 2" charset="0"/>
              <a:buChar char=""/>
              <a:defRPr/>
            </a:pPr>
            <a:r>
              <a:rPr lang="en-US" dirty="0" smtClean="0"/>
              <a:t>It sells only to the super rich, who are unaffected by overall economic conditions or market crises.</a:t>
            </a:r>
            <a:endParaRPr lang="en-US" dirty="0"/>
          </a:p>
        </p:txBody>
      </p:sp>
    </p:spTree>
    <p:extLst>
      <p:ext uri="{BB962C8B-B14F-4D97-AF65-F5344CB8AC3E}">
        <p14:creationId xmlns:p14="http://schemas.microsoft.com/office/powerpoint/2010/main" val="120736637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a:ea typeface="ＭＳ Ｐゴシック" charset="-128"/>
              </a:rPr>
              <a:t>Step 3: Check the narrative against history, economic first principles &amp; common sense</a:t>
            </a:r>
          </a:p>
        </p:txBody>
      </p:sp>
      <p:pic>
        <p:nvPicPr>
          <p:cNvPr id="3993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994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976B17-8B09-0641-9DBC-2E63138A2241}" type="slidenum">
              <a:rPr lang="en-US" altLang="en-US" sz="1200">
                <a:solidFill>
                  <a:srgbClr val="FFFFFF"/>
                </a:solidFill>
                <a:latin typeface="Times" charset="0"/>
              </a:rPr>
              <a:pPr>
                <a:lnSpc>
                  <a:spcPct val="80000"/>
                </a:lnSpc>
                <a:spcBef>
                  <a:spcPct val="0"/>
                </a:spcBef>
                <a:buClrTx/>
                <a:buSzTx/>
                <a:buFontTx/>
                <a:buNone/>
              </a:pPr>
              <a:t>278</a:t>
            </a:fld>
            <a:endParaRPr lang="en-US" altLang="en-US" sz="1200">
              <a:solidFill>
                <a:srgbClr val="FFFFFF"/>
              </a:solidFill>
              <a:latin typeface="Times" charset="0"/>
            </a:endParaRPr>
          </a:p>
        </p:txBody>
      </p:sp>
    </p:spTree>
    <p:extLst>
      <p:ext uri="{BB962C8B-B14F-4D97-AF65-F5344CB8AC3E}">
        <p14:creationId xmlns:p14="http://schemas.microsoft.com/office/powerpoint/2010/main" val="63371773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4096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5364431-16F2-8E41-BA7E-6957AB5FB977}" type="slidenum">
              <a:rPr lang="en-US" altLang="en-US" sz="1200">
                <a:solidFill>
                  <a:srgbClr val="FFFFFF"/>
                </a:solidFill>
                <a:latin typeface="Times" charset="0"/>
              </a:rPr>
              <a:pPr>
                <a:lnSpc>
                  <a:spcPct val="80000"/>
                </a:lnSpc>
                <a:spcBef>
                  <a:spcPct val="0"/>
                </a:spcBef>
                <a:buClrTx/>
                <a:buSzTx/>
                <a:buFontTx/>
                <a:buNone/>
              </a:pPr>
              <a:t>279</a:t>
            </a:fld>
            <a:endParaRPr lang="en-US" altLang="en-US" sz="1200">
              <a:solidFill>
                <a:srgbClr val="FFFFFF"/>
              </a:solidFill>
              <a:latin typeface="Times" charset="0"/>
            </a:endParaRPr>
          </a:p>
        </p:txBody>
      </p:sp>
    </p:spTree>
    <p:extLst>
      <p:ext uri="{BB962C8B-B14F-4D97-AF65-F5344CB8AC3E}">
        <p14:creationId xmlns:p14="http://schemas.microsoft.com/office/powerpoint/2010/main" val="152258347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4198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Tree>
    <p:extLst>
      <p:ext uri="{BB962C8B-B14F-4D97-AF65-F5344CB8AC3E}">
        <p14:creationId xmlns:p14="http://schemas.microsoft.com/office/powerpoint/2010/main" val="64539390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extLst>
      <p:ext uri="{BB962C8B-B14F-4D97-AF65-F5344CB8AC3E}">
        <p14:creationId xmlns:p14="http://schemas.microsoft.com/office/powerpoint/2010/main" val="195393110"/>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09800"/>
            <a:ext cx="35274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14400"/>
            <a:ext cx="46434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4800"/>
            <a:ext cx="30495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1600200" y="1447800"/>
            <a:ext cx="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657600" y="5715000"/>
            <a:ext cx="25146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6172200" y="54864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039" name="TextBox 10"/>
          <p:cNvSpPr txBox="1">
            <a:spLocks noChangeArrowheads="1"/>
          </p:cNvSpPr>
          <p:nvPr/>
        </p:nvSpPr>
        <p:spPr bwMode="auto">
          <a:xfrm>
            <a:off x="3429000" y="152400"/>
            <a:ext cx="5503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Implausible: The Big Market Delusion</a:t>
            </a:r>
          </a:p>
        </p:txBody>
      </p:sp>
    </p:spTree>
    <p:extLst>
      <p:ext uri="{BB962C8B-B14F-4D97-AF65-F5344CB8AC3E}">
        <p14:creationId xmlns:p14="http://schemas.microsoft.com/office/powerpoint/2010/main" val="46950350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Improbable: Willy Wonkitis</a:t>
            </a:r>
          </a:p>
        </p:txBody>
      </p:sp>
    </p:spTree>
    <p:extLst>
      <p:ext uri="{BB962C8B-B14F-4D97-AF65-F5344CB8AC3E}">
        <p14:creationId xmlns:p14="http://schemas.microsoft.com/office/powerpoint/2010/main" val="109052307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a:ea typeface="ＭＳ Ｐゴシック" charset="-128"/>
              </a:rPr>
              <a:t>Step 4: Connect your narrative to key drivers of value</a:t>
            </a:r>
          </a:p>
        </p:txBody>
      </p:sp>
      <p:pic>
        <p:nvPicPr>
          <p:cNvPr id="460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extLst>
      <p:ext uri="{BB962C8B-B14F-4D97-AF65-F5344CB8AC3E}">
        <p14:creationId xmlns:p14="http://schemas.microsoft.com/office/powerpoint/2010/main" val="179581079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471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extLst>
      <p:ext uri="{BB962C8B-B14F-4D97-AF65-F5344CB8AC3E}">
        <p14:creationId xmlns:p14="http://schemas.microsoft.com/office/powerpoint/2010/main" val="145692385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en-US">
                <a:ea typeface="ＭＳ Ｐゴシック" charset="-128"/>
              </a:rPr>
              <a:t>Step 4: Value the company (Uber)</a:t>
            </a:r>
          </a:p>
        </p:txBody>
      </p:sp>
      <p:pic>
        <p:nvPicPr>
          <p:cNvPr id="481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8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48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A11AE4-F8DE-5D4C-937B-8E78CE9E7D65}" type="slidenum">
              <a:rPr lang="en-US" altLang="en-US" sz="1200">
                <a:solidFill>
                  <a:srgbClr val="FFFFFF"/>
                </a:solidFill>
                <a:latin typeface="Times" charset="0"/>
              </a:rPr>
              <a:pPr>
                <a:lnSpc>
                  <a:spcPct val="80000"/>
                </a:lnSpc>
                <a:spcBef>
                  <a:spcPct val="0"/>
                </a:spcBef>
                <a:buClrTx/>
                <a:buSzTx/>
                <a:buFontTx/>
                <a:buNone/>
              </a:pPr>
              <a:t>286</a:t>
            </a:fld>
            <a:endParaRPr lang="en-US" altLang="en-US" sz="1200">
              <a:solidFill>
                <a:srgbClr val="FFFFFF"/>
              </a:solidFill>
              <a:latin typeface="Times" charset="0"/>
            </a:endParaRPr>
          </a:p>
        </p:txBody>
      </p:sp>
    </p:spTree>
    <p:extLst>
      <p:ext uri="{BB962C8B-B14F-4D97-AF65-F5344CB8AC3E}">
        <p14:creationId xmlns:p14="http://schemas.microsoft.com/office/powerpoint/2010/main" val="91068789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491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extLst>
      <p:ext uri="{BB962C8B-B14F-4D97-AF65-F5344CB8AC3E}">
        <p14:creationId xmlns:p14="http://schemas.microsoft.com/office/powerpoint/2010/main" val="81543186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50178" name="Content Placeholder 2"/>
          <p:cNvSpPr>
            <a:spLocks noGrp="1"/>
          </p:cNvSpPr>
          <p:nvPr>
            <p:ph sz="quarter" idx="1"/>
          </p:nvPr>
        </p:nvSpPr>
        <p:spPr>
          <a:xfrm>
            <a:off x="612775" y="1600200"/>
            <a:ext cx="8153400" cy="4495800"/>
          </a:xfrm>
        </p:spPr>
        <p:txBody>
          <a:bodyPr/>
          <a:lstStyle/>
          <a:p>
            <a:pPr>
              <a:lnSpc>
                <a:spcPct val="90000"/>
              </a:lnSpc>
            </a:pPr>
            <a:r>
              <a:rPr lang="en-US" altLang="en-US" sz="260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charset="-128"/>
              </a:rPr>
              <a:t>Being open to other views about a company is not easy, but here are some suggestions that may help:</a:t>
            </a:r>
          </a:p>
          <a:p>
            <a:pPr lvl="1">
              <a:lnSpc>
                <a:spcPct val="90000"/>
              </a:lnSpc>
            </a:pPr>
            <a:r>
              <a:rPr lang="en-US" altLang="en-US" sz="2200">
                <a:ea typeface="ＭＳ Ｐゴシック" charset="-128"/>
              </a:rPr>
              <a:t>Face up to the uncertainty in your own estimates of value.</a:t>
            </a:r>
          </a:p>
          <a:p>
            <a:pPr lvl="1">
              <a:lnSpc>
                <a:spcPct val="90000"/>
              </a:lnSpc>
            </a:pPr>
            <a:r>
              <a:rPr lang="en-US" altLang="en-US" sz="2200">
                <a:ea typeface="ＭＳ Ｐゴシック" charset="-128"/>
              </a:rPr>
              <a:t>Present the valuation to people who don’t think like you do.</a:t>
            </a:r>
          </a:p>
          <a:p>
            <a:pPr lvl="1">
              <a:lnSpc>
                <a:spcPct val="90000"/>
              </a:lnSpc>
            </a:pPr>
            <a:r>
              <a:rPr lang="en-US" altLang="en-US" sz="2200">
                <a:ea typeface="ＭＳ Ｐゴシック" charset="-128"/>
              </a:rPr>
              <a:t>Create a process where people who disagree with you the most have a say.</a:t>
            </a:r>
          </a:p>
          <a:p>
            <a:pPr lvl="1">
              <a:lnSpc>
                <a:spcPct val="90000"/>
              </a:lnSpc>
            </a:pPr>
            <a:r>
              <a:rPr lang="en-US" altLang="en-US" sz="2200">
                <a:ea typeface="ＭＳ Ｐゴシック" charset="-128"/>
              </a:rPr>
              <a:t>Provide a structure where the criticisms can be specific and pointed, rather than general.</a:t>
            </a:r>
          </a:p>
        </p:txBody>
      </p:sp>
    </p:spTree>
    <p:extLst>
      <p:ext uri="{BB962C8B-B14F-4D97-AF65-F5344CB8AC3E}">
        <p14:creationId xmlns:p14="http://schemas.microsoft.com/office/powerpoint/2010/main" val="187025396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5120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66BB05F-EA7B-5A4C-9CF0-46B1D3EF1225}" type="slidenum">
              <a:rPr lang="en-US" altLang="en-US" sz="1200">
                <a:solidFill>
                  <a:srgbClr val="FFFFFF"/>
                </a:solidFill>
                <a:latin typeface="Times" charset="0"/>
              </a:rPr>
              <a:pPr>
                <a:lnSpc>
                  <a:spcPct val="80000"/>
                </a:lnSpc>
                <a:spcBef>
                  <a:spcPct val="0"/>
                </a:spcBef>
                <a:buClrTx/>
                <a:buSzTx/>
                <a:buFontTx/>
                <a:buNone/>
              </a:pPr>
              <a:t>289</a:t>
            </a:fld>
            <a:endParaRPr lang="en-US" altLang="en-US" sz="1200">
              <a:solidFill>
                <a:srgbClr val="FFFFFF"/>
              </a:solidFill>
              <a:latin typeface="Times" charset="0"/>
            </a:endParaRPr>
          </a:p>
        </p:txBody>
      </p:sp>
    </p:spTree>
    <p:extLst>
      <p:ext uri="{BB962C8B-B14F-4D97-AF65-F5344CB8AC3E}">
        <p14:creationId xmlns:p14="http://schemas.microsoft.com/office/powerpoint/2010/main" val="640315844"/>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5222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extLst>
      <p:ext uri="{BB962C8B-B14F-4D97-AF65-F5344CB8AC3E}">
        <p14:creationId xmlns:p14="http://schemas.microsoft.com/office/powerpoint/2010/main" val="74783499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5325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extLst>
      <p:ext uri="{BB962C8B-B14F-4D97-AF65-F5344CB8AC3E}">
        <p14:creationId xmlns:p14="http://schemas.microsoft.com/office/powerpoint/2010/main" val="178839149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r>
              <a:rPr lang="en-US" altLang="en-US">
                <a:ea typeface="ＭＳ Ｐゴシック" charset="-128"/>
              </a:rPr>
              <a:t>The Ferrari Counter Narrative</a:t>
            </a:r>
          </a:p>
        </p:txBody>
      </p:sp>
      <p:pic>
        <p:nvPicPr>
          <p:cNvPr id="5427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7954" r="-7954"/>
          <a:stretch>
            <a:fillRect/>
          </a:stretch>
        </p:blipFill>
        <p:spPr>
          <a:xfrm>
            <a:off x="612775" y="1600200"/>
            <a:ext cx="8153400" cy="4495800"/>
          </a:xfrm>
        </p:spPr>
      </p:pic>
    </p:spTree>
    <p:extLst>
      <p:ext uri="{BB962C8B-B14F-4D97-AF65-F5344CB8AC3E}">
        <p14:creationId xmlns:p14="http://schemas.microsoft.com/office/powerpoint/2010/main" val="131469943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12775" y="228600"/>
            <a:ext cx="8153400" cy="990600"/>
          </a:xfrm>
        </p:spPr>
        <p:txBody>
          <a:bodyPr/>
          <a:lstStyle/>
          <a:p>
            <a:r>
              <a:rPr lang="en-US" altLang="en-US">
                <a:ea typeface="ＭＳ Ｐゴシック" charset="-128"/>
              </a:rPr>
              <a:t>Ferrari: The “Rev-it-up” Alternative</a:t>
            </a:r>
          </a:p>
        </p:txBody>
      </p:sp>
      <p:pic>
        <p:nvPicPr>
          <p:cNvPr id="5529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507" b="-4507"/>
          <a:stretch>
            <a:fillRect/>
          </a:stretch>
        </p:blipFill>
        <p:spPr>
          <a:xfrm>
            <a:off x="612775" y="1600200"/>
            <a:ext cx="8153400" cy="4495800"/>
          </a:xfrm>
        </p:spPr>
      </p:pic>
    </p:spTree>
    <p:extLst>
      <p:ext uri="{BB962C8B-B14F-4D97-AF65-F5344CB8AC3E}">
        <p14:creationId xmlns:p14="http://schemas.microsoft.com/office/powerpoint/2010/main" val="69422729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612775" y="228600"/>
            <a:ext cx="8153400" cy="990600"/>
          </a:xfrm>
        </p:spPr>
        <p:txBody>
          <a:bodyPr/>
          <a:lstStyle/>
          <a:p>
            <a:r>
              <a:rPr lang="en-US" altLang="en-US">
                <a:ea typeface="ＭＳ Ｐゴシック" charset="-128"/>
              </a:rPr>
              <a:t>And the world is full of feedback.. My Ferrari afterthought!</a:t>
            </a:r>
          </a:p>
        </p:txBody>
      </p:sp>
      <p:pic>
        <p:nvPicPr>
          <p:cNvPr id="56322"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9846" r="-9846"/>
          <a:stretch>
            <a:fillRect/>
          </a:stretch>
        </p:blipFill>
        <p:spPr>
          <a:xfrm>
            <a:off x="612775" y="1600200"/>
            <a:ext cx="8153400" cy="4495800"/>
          </a:xfrm>
        </p:spPr>
      </p:pic>
    </p:spTree>
    <p:extLst>
      <p:ext uri="{BB962C8B-B14F-4D97-AF65-F5344CB8AC3E}">
        <p14:creationId xmlns:p14="http://schemas.microsoft.com/office/powerpoint/2010/main" val="599408879"/>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a:t>
            </a:r>
          </a:p>
        </p:txBody>
      </p:sp>
      <p:sp>
        <p:nvSpPr>
          <p:cNvPr id="69634" name="Content Placeholder 2"/>
          <p:cNvSpPr>
            <a:spLocks noGrp="1"/>
          </p:cNvSpPr>
          <p:nvPr>
            <p:ph sz="quarter" idx="1"/>
          </p:nvPr>
        </p:nvSpPr>
        <p:spPr>
          <a:xfrm>
            <a:off x="612775" y="1600200"/>
            <a:ext cx="8153400" cy="4495800"/>
          </a:xfrm>
        </p:spPr>
        <p:txBody>
          <a:bodyPr>
            <a:normAutofit fontScale="85000" lnSpcReduction="10000"/>
          </a:bodyPr>
          <a:lstStyle/>
          <a:p>
            <a:pPr marL="514350" indent="-514350">
              <a:buFont typeface="+mj-lt"/>
              <a:buAutoNum type="arabicPeriod"/>
              <a:defRPr/>
            </a:pPr>
            <a:r>
              <a:rPr lang="en-US" u="sng" dirty="0" smtClean="0"/>
              <a:t>Earnings reports</a:t>
            </a:r>
            <a:r>
              <a:rPr lang="en-US" dirty="0" smtClean="0"/>
              <a:t>: Every earnings announcement from a firm is a chance to reassess the narrative about the firm. </a:t>
            </a:r>
          </a:p>
          <a:p>
            <a:pPr marL="514350" indent="-514350">
              <a:buFont typeface="+mj-lt"/>
              <a:buAutoNum type="arabicPeriod"/>
              <a:defRPr/>
            </a:pPr>
            <a:r>
              <a:rPr lang="en-US" u="sng" dirty="0" smtClean="0"/>
              <a:t>Corporate actions</a:t>
            </a:r>
            <a:r>
              <a:rPr lang="en-US" dirty="0" smtClean="0"/>
              <a:t>: Any action that changes the basic construct for the firm, including divestitures, acquisitions and splits offs.</a:t>
            </a:r>
          </a:p>
          <a:p>
            <a:pPr marL="514350" indent="-514350">
              <a:buFont typeface="+mj-lt"/>
              <a:buAutoNum type="arabicPeriod"/>
              <a:defRPr/>
            </a:pPr>
            <a:r>
              <a:rPr lang="en-US" u="sng" dirty="0" smtClean="0"/>
              <a:t>Management change</a:t>
            </a:r>
            <a:r>
              <a:rPr lang="en-US" dirty="0" smtClean="0"/>
              <a:t>: A new CEO, board of directors or other significant management change.</a:t>
            </a:r>
          </a:p>
          <a:p>
            <a:pPr marL="514350" indent="-514350">
              <a:buFont typeface="+mj-lt"/>
              <a:buAutoNum type="arabicPeriod"/>
              <a:defRPr/>
            </a:pPr>
            <a:r>
              <a:rPr lang="en-US" u="sng" dirty="0" smtClean="0"/>
              <a:t>Macroeconomic changes</a:t>
            </a:r>
            <a:r>
              <a:rPr lang="en-US" dirty="0" smtClean="0"/>
              <a:t>: A change in the macroeconomic environment, leading to shifts in interest rates, inflation, exchange rates or other variables.</a:t>
            </a:r>
          </a:p>
          <a:p>
            <a:pPr marL="514350" indent="-514350">
              <a:buFont typeface="+mj-lt"/>
              <a:buAutoNum type="arabicPeriod"/>
              <a:defRPr/>
            </a:pPr>
            <a:r>
              <a:rPr lang="en-US" u="sng" dirty="0" smtClean="0"/>
              <a:t>Political changes</a:t>
            </a:r>
            <a:r>
              <a:rPr lang="en-US" dirty="0" smtClean="0"/>
              <a:t>: A change in government, political system or any structural shift.</a:t>
            </a:r>
            <a:endParaRPr lang="en-US" dirty="0"/>
          </a:p>
        </p:txBody>
      </p:sp>
    </p:spTree>
    <p:extLst>
      <p:ext uri="{BB962C8B-B14F-4D97-AF65-F5344CB8AC3E}">
        <p14:creationId xmlns:p14="http://schemas.microsoft.com/office/powerpoint/2010/main" val="29427992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120"/>
        </p:xfrm>
        <a:graphic>
          <a:graphicData uri="http://schemas.openxmlformats.org/drawingml/2006/table">
            <a:tbl>
              <a:tblPr firstRow="1" bandRow="1">
                <a:tableStyleId>{5C22544A-7EE6-4342-B048-85BDC9FD1C3A}</a:tableStyleId>
              </a:tblPr>
              <a:tblGrid>
                <a:gridCol w="2717800"/>
                <a:gridCol w="2717800"/>
                <a:gridCol w="2717800"/>
              </a:tblGrid>
              <a:tr h="639944">
                <a:tc>
                  <a:txBody>
                    <a:bodyPr/>
                    <a:lstStyle/>
                    <a:p>
                      <a:r>
                        <a:rPr lang="en-US" sz="1800" dirty="0" smtClean="0"/>
                        <a:t>Narrative Break/End</a:t>
                      </a:r>
                      <a:endParaRPr lang="en-US" sz="1800" dirty="0"/>
                    </a:p>
                  </a:txBody>
                  <a:tcPr marT="45665" marB="45665"/>
                </a:tc>
                <a:tc>
                  <a:txBody>
                    <a:bodyPr/>
                    <a:lstStyle/>
                    <a:p>
                      <a:r>
                        <a:rPr lang="en-US" sz="1800" dirty="0" smtClean="0"/>
                        <a:t>Narrative Shift</a:t>
                      </a:r>
                      <a:endParaRPr lang="en-US" sz="1800" dirty="0"/>
                    </a:p>
                  </a:txBody>
                  <a:tcPr marT="45665" marB="45665"/>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65" marB="45665"/>
                </a:tc>
              </a:tr>
              <a:tr h="1737172">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65" marB="45665"/>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65" marB="45665"/>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65" marB="45665"/>
                </a:tc>
              </a:tr>
              <a:tr h="1188558">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65" marB="45665"/>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65" marB="45665"/>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65" marB="45665"/>
                </a:tc>
              </a:tr>
              <a:tr h="914251">
                <a:tc>
                  <a:txBody>
                    <a:bodyPr/>
                    <a:lstStyle/>
                    <a:p>
                      <a:r>
                        <a:rPr lang="en-US" sz="1800" dirty="0" smtClean="0"/>
                        <a:t>Estimate</a:t>
                      </a:r>
                      <a:r>
                        <a:rPr lang="en-US" sz="1800" baseline="0" dirty="0" smtClean="0"/>
                        <a:t> a probability that it will occur &amp; consequences</a:t>
                      </a:r>
                      <a:endParaRPr lang="en-US" sz="1800" dirty="0"/>
                    </a:p>
                  </a:txBody>
                  <a:tcPr marT="45665" marB="45665"/>
                </a:tc>
                <a:tc>
                  <a:txBody>
                    <a:bodyPr/>
                    <a:lstStyle/>
                    <a:p>
                      <a:r>
                        <a:rPr lang="en-US" sz="1800" dirty="0" smtClean="0"/>
                        <a:t>Mont</a:t>
                      </a:r>
                      <a:r>
                        <a:rPr lang="en-US" sz="1800" baseline="0" dirty="0" smtClean="0"/>
                        <a:t>e Carlo simulations or scenario analysis</a:t>
                      </a:r>
                      <a:endParaRPr lang="en-US" sz="1800" dirty="0"/>
                    </a:p>
                  </a:txBody>
                  <a:tcPr marT="45665" marB="45665"/>
                </a:tc>
                <a:tc>
                  <a:txBody>
                    <a:bodyPr/>
                    <a:lstStyle/>
                    <a:p>
                      <a:r>
                        <a:rPr lang="en-US" sz="1800" dirty="0" smtClean="0"/>
                        <a:t>Real Options</a:t>
                      </a:r>
                      <a:endParaRPr lang="en-US" sz="1800" dirty="0"/>
                    </a:p>
                  </a:txBody>
                  <a:tcPr marT="45665" marB="45665"/>
                </a:tc>
              </a:tr>
            </a:tbl>
          </a:graphicData>
        </a:graphic>
      </p:graphicFrame>
      <p:sp>
        <p:nvSpPr>
          <p:cNvPr id="594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941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14B5799-8CF2-844A-A74A-13BA6698472E}" type="slidenum">
              <a:rPr lang="en-US" altLang="en-US" sz="1200">
                <a:solidFill>
                  <a:srgbClr val="FFFFFF"/>
                </a:solidFill>
                <a:latin typeface="Times" charset="0"/>
              </a:rPr>
              <a:pPr>
                <a:lnSpc>
                  <a:spcPct val="80000"/>
                </a:lnSpc>
                <a:spcBef>
                  <a:spcPct val="0"/>
                </a:spcBef>
                <a:buClrTx/>
                <a:buSzTx/>
                <a:buFontTx/>
                <a:buNone/>
              </a:pPr>
              <a:t>296</a:t>
            </a:fld>
            <a:endParaRPr lang="en-US" altLang="en-US" sz="1200">
              <a:solidFill>
                <a:srgbClr val="FFFFFF"/>
              </a:solidFill>
              <a:latin typeface="Times" charset="0"/>
            </a:endParaRPr>
          </a:p>
        </p:txBody>
      </p:sp>
    </p:spTree>
    <p:extLst>
      <p:ext uri="{BB962C8B-B14F-4D97-AF65-F5344CB8AC3E}">
        <p14:creationId xmlns:p14="http://schemas.microsoft.com/office/powerpoint/2010/main" val="30786043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612775" y="228600"/>
            <a:ext cx="8153400" cy="990600"/>
          </a:xfrm>
        </p:spPr>
        <p:txBody>
          <a:bodyPr/>
          <a:lstStyle/>
          <a:p>
            <a:r>
              <a:rPr lang="en-US" altLang="en-US">
                <a:ea typeface="ＭＳ Ｐゴシック" charset="-128"/>
              </a:rPr>
              <a:t>Uber: The September 2015 Update</a:t>
            </a:r>
          </a:p>
        </p:txBody>
      </p:sp>
      <p:pic>
        <p:nvPicPr>
          <p:cNvPr id="604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9732" r="-9732"/>
          <a:stretch>
            <a:fillRect/>
          </a:stretch>
        </p:blipFill>
        <p:spPr>
          <a:xfrm>
            <a:off x="612775" y="1600200"/>
            <a:ext cx="8153400" cy="4495800"/>
          </a:xfrm>
        </p:spPr>
      </p:pic>
    </p:spTree>
    <p:extLst>
      <p:ext uri="{BB962C8B-B14F-4D97-AF65-F5344CB8AC3E}">
        <p14:creationId xmlns:p14="http://schemas.microsoft.com/office/powerpoint/2010/main" val="92220861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71190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32477</TotalTime>
  <Pages>13</Pages>
  <Words>44214</Words>
  <Application>Microsoft Macintosh PowerPoint</Application>
  <PresentationFormat>On-screen Show (4:3)</PresentationFormat>
  <Paragraphs>4475</Paragraphs>
  <Slides>299</Slides>
  <Notes>249</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299</vt:i4>
      </vt:variant>
    </vt:vector>
  </HeadingPairs>
  <TitlesOfParts>
    <vt:vector size="316" baseType="lpstr">
      <vt:lpstr>ＭＳ Ｐゴシック</vt:lpstr>
      <vt:lpstr>Times New Roman</vt:lpstr>
      <vt:lpstr>Verdana</vt:lpstr>
      <vt:lpstr>Zapf Dingbats</vt:lpstr>
      <vt:lpstr>Arial</vt:lpstr>
      <vt:lpstr>Calibri</vt:lpstr>
      <vt:lpstr>Geneva</vt:lpstr>
      <vt:lpstr>Helvetica</vt:lpstr>
      <vt:lpstr>Symbol</vt:lpstr>
      <vt:lpstr>Times</vt:lpstr>
      <vt:lpstr>Wingdings</vt:lpstr>
      <vt:lpstr>Wingdings 2</vt:lpstr>
      <vt:lpstr>Basic</vt:lpstr>
      <vt:lpstr>/All My Stuff/AppldCF3ed/New Chapters/Chap10.doc!OLE_LINK7</vt:lpstr>
      <vt:lpstr>Document</vt:lpstr>
      <vt:lpstr>Equation</vt:lpstr>
      <vt:lpstr>Microsoft Word Document</vt:lpstr>
      <vt:lpstr>Applied Corporate Finance &amp; value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Case 5: An inside game? Almarai’s top stockholders</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Almarai: Liquidity Problems?</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2016</vt:lpstr>
      <vt:lpstr>A Synthetic Risk Free Rate</vt:lpstr>
      <vt:lpstr>II. Equity Risk Premium</vt:lpstr>
      <vt:lpstr>What is your risk premium?</vt:lpstr>
      <vt:lpstr>ERP: A Historical Snapshot</vt:lpstr>
      <vt:lpstr>An Implied ERP</vt:lpstr>
      <vt:lpstr>Implied Premiums in the US: 1960-2015</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 Composite way of estimating ERP for countries</vt:lpstr>
      <vt:lpstr>PowerPoint Presentation</vt:lpstr>
      <vt:lpstr>ERP for the Middle East: July 2016</vt:lpstr>
      <vt:lpstr>III. The Beta</vt:lpstr>
      <vt:lpstr>Almarai’s ERP</vt:lpstr>
      <vt:lpstr>6 Application Test: Estimating a Market Risk Premium</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And for Almarai..</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2016</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Debt in a zero tax setting?</vt:lpstr>
      <vt:lpstr>6Application Test: Would you expect your firm to gain or lose from using debt?</vt:lpstr>
      <vt:lpstr>A Hypothetical Scenario</vt:lpstr>
      <vt:lpstr>The Miller-Modigliani Theorem</vt:lpstr>
      <vt:lpstr>Pathways to the Optimal</vt:lpstr>
      <vt:lpstr>I. The Cost of Capital Approach</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Almarai’s Optimal Debt Ratio</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Ratios</vt:lpstr>
      <vt:lpstr>Dividend Yields</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Almarai: FCFE versus Dividends</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PowerPoint Presentation</vt:lpstr>
      <vt:lpstr>Ways of changing value…</vt:lpstr>
      <vt:lpstr>PowerPoint Presentation</vt:lpstr>
      <vt:lpstr>Valuation as a bridge between stories and numbers..</vt:lpstr>
      <vt:lpstr>The Steps</vt:lpstr>
      <vt:lpstr>Step 1: Survey the landscape</vt:lpstr>
      <vt:lpstr>PowerPoint Presentation</vt:lpstr>
      <vt:lpstr>PowerPoint Presentation</vt:lpstr>
      <vt:lpstr>What makes Ferrari different?</vt:lpstr>
      <vt:lpstr>Step 2: Create a narrative for the future</vt:lpstr>
      <vt:lpstr>The Uber Narrative</vt:lpstr>
      <vt:lpstr>The Ferrari Narrative</vt:lpstr>
      <vt:lpstr>Step 3: Check the narrative against history, economic first principles &amp; common sense</vt:lpstr>
      <vt:lpstr>The Impossible, The Implausible and the Improbable</vt:lpstr>
      <vt:lpstr>Uber: Possible, Plausible and Probable</vt:lpstr>
      <vt:lpstr>PowerPoint Presentation</vt:lpstr>
      <vt:lpstr>PowerPoint Presentation</vt:lpstr>
      <vt:lpstr>PowerPoint Presentation</vt:lpstr>
      <vt:lpstr>Step 4: Connect your narrative to key drivers of value</vt:lpstr>
      <vt:lpstr>Ferrari: From story to numbers</vt:lpstr>
      <vt:lpstr>Step 4: Value the company (Uber)</vt:lpstr>
      <vt:lpstr>Ferrari: The “Exclusive Club” Value</vt:lpstr>
      <vt:lpstr>Step 5: Keep the feedback loop open</vt:lpstr>
      <vt:lpstr>The Uber Feedback Loop: Bill Gurley</vt:lpstr>
      <vt:lpstr>Valuing Bill Gurley’s Uber narrative</vt:lpstr>
      <vt:lpstr>Different narratives, Different Numbers</vt:lpstr>
      <vt:lpstr>The Ferrari Counter Narrative</vt:lpstr>
      <vt:lpstr>Ferrari: The “Rev-it-up” Alternative</vt:lpstr>
      <vt:lpstr>And the world is full of feedback.. My Ferrari afterthought!</vt:lpstr>
      <vt:lpstr>Why narratives change</vt:lpstr>
      <vt:lpstr>How narratives change</vt:lpstr>
      <vt:lpstr>Uber: The September 2015 Update</vt:lpstr>
      <vt:lpstr>PowerPoint Presentation</vt:lpstr>
      <vt:lpstr>First Principles</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385</cp:revision>
  <cp:lastPrinted>2015-01-03T17:36:04Z</cp:lastPrinted>
  <dcterms:created xsi:type="dcterms:W3CDTF">2010-01-13T22:41:50Z</dcterms:created>
  <dcterms:modified xsi:type="dcterms:W3CDTF">2016-10-03T15:22:52Z</dcterms:modified>
</cp:coreProperties>
</file>