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52" r:id="rId1"/>
  </p:sldMasterIdLst>
  <p:notesMasterIdLst>
    <p:notesMasterId r:id="rId14"/>
  </p:notesMasterIdLst>
  <p:handoutMasterIdLst>
    <p:handoutMasterId r:id="rId15"/>
  </p:handoutMasterIdLst>
  <p:sldIdLst>
    <p:sldId id="256" r:id="rId2"/>
    <p:sldId id="940" r:id="rId3"/>
    <p:sldId id="435" r:id="rId4"/>
    <p:sldId id="440" r:id="rId5"/>
    <p:sldId id="920" r:id="rId6"/>
    <p:sldId id="921" r:id="rId7"/>
    <p:sldId id="903" r:id="rId8"/>
    <p:sldId id="939" r:id="rId9"/>
    <p:sldId id="922" r:id="rId10"/>
    <p:sldId id="923" r:id="rId11"/>
    <p:sldId id="444" r:id="rId12"/>
    <p:sldId id="942"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Betas are always weighted averages - where the weights are based upon market value. This is because betas measure risk relative to a market index.</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Bottom-up betas build up to the beta from the fundamentals, rather than trusting the regression. </a:t>
            </a:r>
          </a:p>
          <a:p>
            <a:r>
              <a:rPr lang="en-US" altLang="x-none">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x-none">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x-none">
                <a:latin typeface="Times" charset="0"/>
                <a:ea typeface="ＭＳ Ｐゴシック" charset="-128"/>
              </a:rPr>
              <a:t>In the last three columns, I have computed the enterprise value = mkt cap + debt – cash, revenues and EV/Revenues. These will be used on the next page.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Using the studio entertainment companies as the base, this page explains the process, step by step. </a:t>
            </a:r>
          </a:p>
          <a:p>
            <a:r>
              <a:rPr lang="en-US" altLang="x-none">
                <a:latin typeface="Times" charset="0"/>
                <a:ea typeface="ＭＳ Ｐゴシック" charset="-128"/>
              </a:rPr>
              <a:t>You always start with a regression or equity beta, then clean up for debt and then for cash. (I assumed a marginal tax rate of 40%, since these were all US firms)</a:t>
            </a:r>
          </a:p>
          <a:p>
            <a:r>
              <a:rPr lang="en-US" altLang="x-none">
                <a:latin typeface="Times" charset="0"/>
                <a:ea typeface="ＭＳ Ｐゴシック" charset="-128"/>
              </a:rPr>
              <a:t>An alternate approach is to net cash out against debt and use a net debt to equity ratio.</a:t>
            </a:r>
          </a:p>
          <a:p>
            <a:r>
              <a:rPr lang="en-US" altLang="x-none">
                <a:latin typeface="Times" charset="0"/>
                <a:ea typeface="ＭＳ Ｐゴシック" charset="-128"/>
              </a:rPr>
              <a:t>If you did that your net debt ratio would be (35.02- 8.93)/ 64.98 = 40.16%</a:t>
            </a:r>
          </a:p>
          <a:p>
            <a:r>
              <a:rPr lang="en-US" altLang="x-none">
                <a:latin typeface="Times" charset="0"/>
                <a:ea typeface="ＭＳ Ｐゴシック" charset="-128"/>
              </a:rPr>
              <a:t>The unlevered beta = 1.57/ (1+ (1-.4) (.4016)) = 1.2652</a:t>
            </a:r>
          </a:p>
          <a:p>
            <a:r>
              <a:rPr lang="en-US" altLang="x-none">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x-none">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cost of equity for each division should be used. Otherwise, the riskier divisions will over invest and the safest divisions will under invest.</a:t>
            </a:r>
          </a:p>
          <a:p>
            <a:r>
              <a:rPr lang="en-US" altLang="x-none">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x-none">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850AF5D1-F73B-4842-842C-3B115D11570A}" type="slidenum">
              <a:rPr lang="en-US" altLang="x-none"/>
              <a:pPr/>
              <a:t>‹#›</a:t>
            </a:fld>
            <a:endParaRPr lang="en-US" altLang="x-none"/>
          </a:p>
        </p:txBody>
      </p:sp>
    </p:spTree>
    <p:extLst>
      <p:ext uri="{BB962C8B-B14F-4D97-AF65-F5344CB8AC3E}">
        <p14:creationId xmlns:p14="http://schemas.microsoft.com/office/powerpoint/2010/main" val="907472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0438A7A-214E-D34C-AAA8-7CC963BDA5C8}"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206EC654-3E70-D543-82C6-2B5EF2F465AB}" type="slidenum">
              <a:rPr lang="en-US" altLang="x-none"/>
              <a:pPr/>
              <a:t>‹#›</a:t>
            </a:fld>
            <a:endParaRPr lang="en-US" altLang="x-none"/>
          </a:p>
        </p:txBody>
      </p:sp>
    </p:spTree>
    <p:extLst>
      <p:ext uri="{BB962C8B-B14F-4D97-AF65-F5344CB8AC3E}">
        <p14:creationId xmlns:p14="http://schemas.microsoft.com/office/powerpoint/2010/main" val="469732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835D8040-3B59-5A40-97A1-CF288903065A}"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641837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CD3B02BF-B891-CC4D-8076-665FB089EF87}"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556318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CACF23A-8883-7442-974F-494E2E51B69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412814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7FD284F2-3F81-D54D-9089-2754547154AE}" type="slidenum">
              <a:rPr lang="en-US" altLang="x-none"/>
              <a:pPr/>
              <a:t>‹#›</a:t>
            </a:fld>
            <a:endParaRPr lang="en-US" altLang="x-none"/>
          </a:p>
        </p:txBody>
      </p:sp>
    </p:spTree>
    <p:extLst>
      <p:ext uri="{BB962C8B-B14F-4D97-AF65-F5344CB8AC3E}">
        <p14:creationId xmlns:p14="http://schemas.microsoft.com/office/powerpoint/2010/main" val="2053890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DFD4B2E8-F34B-8248-8091-9EA31A44B001}" type="slidenum">
              <a:rPr lang="en-US" altLang="x-none"/>
              <a:pPr/>
              <a:t>‹#›</a:t>
            </a:fld>
            <a:endParaRPr lang="en-US" altLang="x-none"/>
          </a:p>
        </p:txBody>
      </p:sp>
    </p:spTree>
    <p:extLst>
      <p:ext uri="{BB962C8B-B14F-4D97-AF65-F5344CB8AC3E}">
        <p14:creationId xmlns:p14="http://schemas.microsoft.com/office/powerpoint/2010/main" val="1088264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D6411C77-C86E-054D-85F8-2DDC2919B323}" type="slidenum">
              <a:rPr lang="en-US" altLang="x-none"/>
              <a:pPr/>
              <a:t>‹#›</a:t>
            </a:fld>
            <a:endParaRPr lang="en-US" altLang="x-none"/>
          </a:p>
        </p:txBody>
      </p:sp>
    </p:spTree>
    <p:extLst>
      <p:ext uri="{BB962C8B-B14F-4D97-AF65-F5344CB8AC3E}">
        <p14:creationId xmlns:p14="http://schemas.microsoft.com/office/powerpoint/2010/main" val="347885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4BCC7A25-ADE5-6543-9DBA-C5FEF9875A0B}"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61783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B16A2966-1348-514F-8888-7FC842189D4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80318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5D9A20A0-8236-A247-89BF-1230CEAFA73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84816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528DE33C-E217-774C-9473-E98EC3B95496}" type="slidenum">
              <a:rPr lang="en-US" altLang="x-none"/>
              <a:pPr/>
              <a:t>‹#›</a:t>
            </a:fld>
            <a:endParaRPr lang="en-US" altLang="x-none"/>
          </a:p>
        </p:txBody>
      </p:sp>
    </p:spTree>
    <p:extLst>
      <p:ext uri="{BB962C8B-B14F-4D97-AF65-F5344CB8AC3E}">
        <p14:creationId xmlns:p14="http://schemas.microsoft.com/office/powerpoint/2010/main" val="115683466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D063A811-F8DC-DF45-80F7-46480607164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package" Target="../embeddings/Microsoft_Word_Document1.docx"/><Relationship Id="rId5" Type="http://schemas.openxmlformats.org/officeDocument/2006/relationships/image" Target="../media/image9.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package" Target="../embeddings/Microsoft_Word_Document2.docx"/><Relationship Id="rId5" Type="http://schemas.openxmlformats.org/officeDocument/2006/relationships/image" Target="../media/image10.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Hurdle Rates </a:t>
            </a:r>
            <a:r>
              <a:rPr lang="en-US" smtClean="0"/>
              <a:t>VIi</a:t>
            </a:r>
            <a:r>
              <a:rPr lang="en-US" dirty="0" smtClean="0"/>
              <a:t>: Betas</a:t>
            </a:r>
            <a:r>
              <a:rPr lang="en-US" dirty="0"/>
              <a:t> -</a:t>
            </a:r>
            <a:r>
              <a:rPr lang="en-US" dirty="0" smtClean="0"/>
              <a:t> The Bottom up approach</a:t>
            </a:r>
            <a:endParaRPr lang="en-US" dirty="0"/>
          </a:p>
        </p:txBody>
      </p:sp>
      <p:sp>
        <p:nvSpPr>
          <p:cNvPr id="16386" name="Rectangle 3"/>
          <p:cNvSpPr>
            <a:spLocks noGrp="1" noChangeArrowheads="1"/>
          </p:cNvSpPr>
          <p:nvPr>
            <p:ph type="subTitle" idx="1"/>
          </p:nvPr>
        </p:nvSpPr>
        <p:spPr>
          <a:xfrm>
            <a:off x="2362200" y="4537075"/>
            <a:ext cx="6705600" cy="514350"/>
          </a:xfrm>
        </p:spPr>
        <p:txBody>
          <a:bodyPr>
            <a:normAutofit fontScale="62500" lnSpcReduction="20000"/>
          </a:bodyPr>
          <a:lstStyle/>
          <a:p>
            <a:pPr eaLnBrk="1" hangingPunct="1">
              <a:buFont typeface="Wingdings" charset="0"/>
              <a:buNone/>
              <a:defRPr/>
            </a:pPr>
            <a:r>
              <a:rPr lang="en-US" dirty="0" smtClean="0"/>
              <a:t>If you cannot find comparable companies, it is because you have not looked hard enough.</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Betas are weighted Averages</a:t>
            </a:r>
          </a:p>
        </p:txBody>
      </p:sp>
      <p:sp>
        <p:nvSpPr>
          <p:cNvPr id="18434" name="Rectangle 3"/>
          <p:cNvSpPr>
            <a:spLocks noGrp="1" noChangeArrowheads="1"/>
          </p:cNvSpPr>
          <p:nvPr>
            <p:ph sz="quarter" idx="1"/>
          </p:nvPr>
        </p:nvSpPr>
        <p:spPr>
          <a:xfrm>
            <a:off x="612775" y="1200150"/>
            <a:ext cx="8153400" cy="3371850"/>
          </a:xfrm>
        </p:spPr>
        <p:txBody>
          <a:bodyPr>
            <a:normAutofit fontScale="92500"/>
          </a:bodyPr>
          <a:lstStyle/>
          <a:p>
            <a:pPr eaLnBrk="1" hangingPunct="1">
              <a:buFont typeface="Wingdings" charset="0"/>
              <a:buChar char=""/>
              <a:defRPr/>
            </a:pPr>
            <a:r>
              <a:rPr lang="en-US" dirty="0"/>
              <a:t>The beta of a portfolio is always the market-value weighted average of the betas of the individual investments in that portfolio.</a:t>
            </a:r>
          </a:p>
          <a:p>
            <a:pPr eaLnBrk="1" hangingPunct="1">
              <a:buFont typeface="Wingdings" charset="0"/>
              <a:buChar char=""/>
              <a:defRPr/>
            </a:pPr>
            <a:r>
              <a:rPr lang="en-US" dirty="0"/>
              <a:t>Thus,</a:t>
            </a:r>
          </a:p>
          <a:p>
            <a:pPr lvl="1" eaLnBrk="1" hangingPunct="1">
              <a:buFont typeface="Wingdings 2" charset="0"/>
              <a:buChar char=""/>
              <a:defRPr/>
            </a:pPr>
            <a:r>
              <a:rPr lang="en-US" dirty="0"/>
              <a:t>the beta of a mutual fund is the weighted average of the betas of the stocks and other investment in that portfolio</a:t>
            </a:r>
          </a:p>
          <a:p>
            <a:pPr lvl="1" eaLnBrk="1" hangingPunct="1">
              <a:buFont typeface="Wingdings 2" charset="0"/>
              <a:buChar char=""/>
              <a:defRPr/>
            </a:pPr>
            <a:r>
              <a:rPr lang="en-US" dirty="0"/>
              <a:t>the beta of a firm after a merger is the market-value weighted average of the betas of the companies involved in the merger.</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Bottom-up versus Top-down Beta</a:t>
            </a:r>
          </a:p>
        </p:txBody>
      </p:sp>
      <p:sp>
        <p:nvSpPr>
          <p:cNvPr id="16179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The top-down beta for a firm comes from a regression</a:t>
            </a:r>
          </a:p>
          <a:p>
            <a:pPr eaLnBrk="1" hangingPunct="1">
              <a:lnSpc>
                <a:spcPct val="80000"/>
              </a:lnSpc>
            </a:pPr>
            <a:r>
              <a:rPr lang="en-US" altLang="x-none" sz="2000">
                <a:ea typeface="ＭＳ Ｐゴシック" charset="-128"/>
              </a:rPr>
              <a:t>The bottom up beta can be estimated by doing the following:</a:t>
            </a:r>
          </a:p>
          <a:p>
            <a:pPr lvl="1" eaLnBrk="1" hangingPunct="1">
              <a:lnSpc>
                <a:spcPct val="80000"/>
              </a:lnSpc>
            </a:pPr>
            <a:r>
              <a:rPr lang="en-US" altLang="x-none" sz="1700">
                <a:ea typeface="ＭＳ Ｐゴシック" charset="-128"/>
              </a:rPr>
              <a:t>Find out the businesses that a firm operates in</a:t>
            </a:r>
          </a:p>
          <a:p>
            <a:pPr lvl="1" eaLnBrk="1" hangingPunct="1">
              <a:lnSpc>
                <a:spcPct val="80000"/>
              </a:lnSpc>
            </a:pPr>
            <a:r>
              <a:rPr lang="en-US" altLang="x-none" sz="1700">
                <a:ea typeface="ＭＳ Ｐゴシック" charset="-128"/>
              </a:rPr>
              <a:t>Find the unlevered betas of other firms in these businesses</a:t>
            </a:r>
          </a:p>
          <a:p>
            <a:pPr lvl="1" eaLnBrk="1" hangingPunct="1">
              <a:lnSpc>
                <a:spcPct val="80000"/>
              </a:lnSpc>
            </a:pPr>
            <a:r>
              <a:rPr lang="en-US" altLang="x-none" sz="1700">
                <a:ea typeface="ＭＳ Ｐゴシック" charset="-128"/>
              </a:rPr>
              <a:t>Take a weighted (by sales or operating income) average of these unlevered betas</a:t>
            </a:r>
          </a:p>
          <a:p>
            <a:pPr lvl="1" eaLnBrk="1" hangingPunct="1">
              <a:lnSpc>
                <a:spcPct val="80000"/>
              </a:lnSpc>
            </a:pPr>
            <a:r>
              <a:rPr lang="en-US" altLang="x-none" sz="1700">
                <a:ea typeface="ＭＳ Ｐゴシック" charset="-128"/>
              </a:rPr>
              <a:t>Lever up using the firm</a:t>
            </a:r>
            <a:r>
              <a:rPr lang="ja-JP" altLang="en-US" sz="1700">
                <a:ea typeface="ＭＳ Ｐゴシック" charset="-128"/>
              </a:rPr>
              <a:t>’</a:t>
            </a:r>
            <a:r>
              <a:rPr lang="en-US" altLang="ja-JP" sz="1700">
                <a:ea typeface="ＭＳ Ｐゴシック" charset="-128"/>
              </a:rPr>
              <a:t>s debt/equity ratio</a:t>
            </a:r>
          </a:p>
          <a:p>
            <a:pPr eaLnBrk="1" hangingPunct="1">
              <a:lnSpc>
                <a:spcPct val="80000"/>
              </a:lnSpc>
            </a:pPr>
            <a:r>
              <a:rPr lang="en-US" altLang="x-none" sz="2000">
                <a:ea typeface="ＭＳ Ｐゴシック" charset="-128"/>
              </a:rPr>
              <a:t>The bottom up beta is a better estimate than the top down beta for the following reasons</a:t>
            </a:r>
          </a:p>
          <a:p>
            <a:pPr lvl="1" eaLnBrk="1" hangingPunct="1">
              <a:lnSpc>
                <a:spcPct val="80000"/>
              </a:lnSpc>
            </a:pPr>
            <a:r>
              <a:rPr lang="en-US" altLang="x-none" sz="1700">
                <a:ea typeface="ＭＳ Ｐゴシック" charset="-128"/>
              </a:rPr>
              <a:t>The standard error of the beta estimate will be much lower</a:t>
            </a:r>
          </a:p>
          <a:p>
            <a:pPr lvl="1" eaLnBrk="1" hangingPunct="1">
              <a:lnSpc>
                <a:spcPct val="80000"/>
              </a:lnSpc>
            </a:pPr>
            <a:r>
              <a:rPr lang="en-US" altLang="x-none" sz="1700">
                <a:ea typeface="ＭＳ Ｐゴシック" charset="-128"/>
              </a:rPr>
              <a:t>The betas  can reflect the current (and even expected future) mix of businesses that the firm is in rather than the historical mix</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a:t>
            </a:r>
            <a:r>
              <a:rPr lang="en-US" altLang="en-US">
                <a:ea typeface="ＭＳ Ｐゴシック" charset="-128"/>
              </a:rPr>
              <a:t>’</a:t>
            </a:r>
            <a:r>
              <a:rPr lang="en-US" altLang="x-none">
                <a:ea typeface="ＭＳ Ｐゴシック" charset="-128"/>
              </a:rPr>
              <a:t>s businesses: The financial breakdown (from 2013 annual report)</a:t>
            </a:r>
          </a:p>
        </p:txBody>
      </p:sp>
      <p:pic>
        <p:nvPicPr>
          <p:cNvPr id="23554"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900" b="-15900"/>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Unlevered Betas for businesses</a:t>
            </a:r>
          </a:p>
        </p:txBody>
      </p:sp>
      <p:graphicFrame>
        <p:nvGraphicFramePr>
          <p:cNvPr id="5" name="Content Placeholder 4"/>
          <p:cNvGraphicFramePr>
            <a:graphicFrameLocks noGrp="1"/>
          </p:cNvGraphicFramePr>
          <p:nvPr>
            <p:ph sz="quarter" idx="1"/>
          </p:nvPr>
        </p:nvGraphicFramePr>
        <p:xfrm>
          <a:off x="609600" y="1257300"/>
          <a:ext cx="8153401" cy="3257550"/>
        </p:xfrm>
        <a:graphic>
          <a:graphicData uri="http://schemas.openxmlformats.org/drawingml/2006/table">
            <a:tbl>
              <a:tblPr/>
              <a:tblGrid>
                <a:gridCol w="1273022"/>
                <a:gridCol w="1439727"/>
                <a:gridCol w="727441"/>
                <a:gridCol w="727441"/>
                <a:gridCol w="727441"/>
                <a:gridCol w="727441"/>
                <a:gridCol w="939611"/>
                <a:gridCol w="727441"/>
                <a:gridCol w="863836"/>
              </a:tblGrid>
              <a:tr h="723900">
                <a:tc>
                  <a:txBody>
                    <a:bodyPr/>
                    <a:lstStyle/>
                    <a:p>
                      <a:pPr algn="l" fontAlgn="b"/>
                      <a:r>
                        <a:rPr lang="en-US" sz="1100" b="0" i="1" u="none" strike="noStrike" dirty="0">
                          <a:solidFill>
                            <a:srgbClr val="000000"/>
                          </a:solidFill>
                          <a:effectLst/>
                          <a:latin typeface="Calibri"/>
                        </a:rPr>
                        <a:t>Business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Comparable firms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Sample size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Median Beta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Median D/E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Median Tax rate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Company Unlevered Beta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Median Cash/ Firm Value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Business Unlevered Beta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2925">
                <a:tc>
                  <a:txBody>
                    <a:bodyPr/>
                    <a:lstStyle/>
                    <a:p>
                      <a:pPr algn="l" fontAlgn="b"/>
                      <a:r>
                        <a:rPr lang="en-US" sz="1100" b="0" i="0" u="none" strike="noStrike">
                          <a:solidFill>
                            <a:srgbClr val="000000"/>
                          </a:solidFill>
                          <a:effectLst/>
                          <a:latin typeface="Calibri"/>
                        </a:rPr>
                        <a:t>Media Networks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US  firms in broadcasting business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1.43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71.09%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1.0024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2.80%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1.0313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2925">
                <a:tc>
                  <a:txBody>
                    <a:bodyPr/>
                    <a:lstStyle/>
                    <a:p>
                      <a:pPr algn="l" fontAlgn="b"/>
                      <a:r>
                        <a:rPr lang="en-US" sz="1100" b="0" i="0" u="none" strike="noStrike">
                          <a:solidFill>
                            <a:srgbClr val="000000"/>
                          </a:solidFill>
                          <a:effectLst/>
                          <a:latin typeface="Calibri"/>
                        </a:rPr>
                        <a:t>Parks &amp; Resorts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a:rPr>
                        <a:t>Global firms in amusement park business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0.87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46.76%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35.67%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0.6677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4.95%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0.7024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fontAlgn="b"/>
                      <a:r>
                        <a:rPr lang="en-US" sz="1100" b="0" i="0" u="none" strike="noStrike">
                          <a:solidFill>
                            <a:srgbClr val="000000"/>
                          </a:solidFill>
                          <a:effectLst/>
                          <a:latin typeface="Calibri"/>
                        </a:rPr>
                        <a:t>Studio Entertainment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US movie firms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1.24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27.06%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1.0668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2.96%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1.0993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100" b="0" i="0" u="none" strike="noStrike">
                          <a:solidFill>
                            <a:srgbClr val="000000"/>
                          </a:solidFill>
                          <a:effectLst/>
                          <a:latin typeface="Calibri"/>
                        </a:rPr>
                        <a:t>Consumer Products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Global firms in toys/games production &amp; retail</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0.74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29.53%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25.00%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0.6034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10.64%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0.6752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fontAlgn="b"/>
                      <a:r>
                        <a:rPr lang="en-US" sz="1100" b="0" i="0" u="none" strike="noStrike">
                          <a:solidFill>
                            <a:srgbClr val="000000"/>
                          </a:solidFill>
                          <a:effectLst/>
                          <a:latin typeface="Calibri"/>
                        </a:rPr>
                        <a:t>Interactive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a:rPr>
                        <a:t>Global computer gaming firms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3.26%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34.55%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1.0085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17.25%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1.2187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5674" name="Object 2"/>
          <p:cNvGraphicFramePr>
            <a:graphicFrameLocks noChangeAspect="1"/>
          </p:cNvGraphicFramePr>
          <p:nvPr/>
        </p:nvGraphicFramePr>
        <p:xfrm>
          <a:off x="6780213" y="457200"/>
          <a:ext cx="2338387" cy="442913"/>
        </p:xfrm>
        <a:graphic>
          <a:graphicData uri="http://schemas.openxmlformats.org/presentationml/2006/ole">
            <mc:AlternateContent xmlns:mc="http://schemas.openxmlformats.org/markup-compatibility/2006">
              <mc:Choice xmlns:v="urn:schemas-microsoft-com:vml" Requires="v">
                <p:oleObj spid="_x0000_s25679"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457200"/>
                        <a:ext cx="2338387" cy="442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a:cxnSpLocks noChangeShapeType="1"/>
          </p:cNvCxnSpPr>
          <p:nvPr/>
        </p:nvCxnSpPr>
        <p:spPr bwMode="auto">
          <a:xfrm flipH="1">
            <a:off x="8077200" y="971550"/>
            <a:ext cx="152400" cy="514350"/>
          </a:xfrm>
          <a:prstGeom prst="straightConnector1">
            <a:avLst/>
          </a:prstGeom>
          <a:noFill/>
          <a:ln w="19050">
            <a:solidFill>
              <a:schemeClr val="accent1"/>
            </a:solidFill>
            <a:round/>
            <a:headEnd/>
            <a:tailEnd type="arrow" w="med" len="med"/>
          </a:ln>
          <a:effectLst>
            <a:outerShdw blurRad="38100" dist="30000" dir="5400000" rotWithShape="0">
              <a:srgbClr val="000000">
                <a:alpha val="45000"/>
              </a:srgbClr>
            </a:outerShdw>
          </a:effectLst>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A closer look at the process…</a:t>
            </a:r>
            <a:br>
              <a:rPr lang="en-US" altLang="x-none">
                <a:ea typeface="ＭＳ Ｐゴシック" charset="-128"/>
              </a:rPr>
            </a:br>
            <a:r>
              <a:rPr lang="en-US" altLang="x-none">
                <a:ea typeface="ＭＳ Ｐゴシック" charset="-128"/>
              </a:rPr>
              <a:t>Studio Entertainment Betas</a:t>
            </a:r>
          </a:p>
        </p:txBody>
      </p:sp>
      <p:pic>
        <p:nvPicPr>
          <p:cNvPr id="2765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2649" b="-22649"/>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Backing into a pure play beta: Studio Entertainment</a:t>
            </a:r>
          </a:p>
        </p:txBody>
      </p:sp>
      <p:pic>
        <p:nvPicPr>
          <p:cNvPr id="29698"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685800" y="228600"/>
            <a:ext cx="8077200" cy="3341688"/>
          </a:xfrm>
        </p:spPr>
      </p:pic>
      <p:sp>
        <p:nvSpPr>
          <p:cNvPr id="29699" name="TextBox 6"/>
          <p:cNvSpPr txBox="1">
            <a:spLocks noChangeArrowheads="1"/>
          </p:cNvSpPr>
          <p:nvPr/>
        </p:nvSpPr>
        <p:spPr bwMode="auto">
          <a:xfrm>
            <a:off x="1828800" y="2527300"/>
            <a:ext cx="60706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2000"/>
              <a:t>1</a:t>
            </a:r>
            <a:r>
              <a:rPr lang="en-US" altLang="x-none" sz="1600"/>
              <a:t>. Start with the median regression beta (equity beta) of 1.24</a:t>
            </a:r>
          </a:p>
          <a:p>
            <a:r>
              <a:rPr lang="en-US" altLang="x-none" sz="1600"/>
              <a:t>2. Unlever the beta, using the median gross D/E ratio of 27.06%</a:t>
            </a:r>
          </a:p>
          <a:p>
            <a:r>
              <a:rPr lang="en-US" altLang="x-none" sz="1600"/>
              <a:t>	Gross D/E ratio = 21.30/78.70 = 27.06% </a:t>
            </a:r>
          </a:p>
          <a:p>
            <a:r>
              <a:rPr lang="en-US" altLang="x-none" sz="1600"/>
              <a:t>	Unlevered beta = 1.24/ (1+ (1-.4) (.2706)) = 1.0668</a:t>
            </a:r>
          </a:p>
          <a:p>
            <a:r>
              <a:rPr lang="en-US" altLang="x-none" sz="1600"/>
              <a:t>3. Take out the cash effect, using the median cash/value of 2.96%</a:t>
            </a:r>
          </a:p>
          <a:p>
            <a:r>
              <a:rPr lang="en-US" altLang="x-none" sz="1600"/>
              <a:t>	(.0296) (0) + (1-.0296) (Beta of movie business) = 1.0668</a:t>
            </a:r>
          </a:p>
          <a:p>
            <a:r>
              <a:rPr lang="en-US" altLang="x-none" sz="1600"/>
              <a:t>	Beta of movie business = 1.0668/(1-.0296) = 1.0993</a:t>
            </a:r>
          </a:p>
          <a:p>
            <a:r>
              <a:rPr lang="en-US" altLang="x-none" sz="1600" b="1"/>
              <a:t>Alternatively, you could have used the net debt to equity ratio</a:t>
            </a:r>
          </a:p>
          <a:p>
            <a:r>
              <a:rPr lang="en-US" altLang="x-none" sz="1600"/>
              <a:t>	Net D/E ratio = (21.30-2.96)/78.70 = 23.30%</a:t>
            </a:r>
          </a:p>
          <a:p>
            <a:r>
              <a:rPr lang="en-US" altLang="x-none" sz="1600"/>
              <a:t>	Unlevered beta for movies = 1.24/ (1+(1-.4)(.233)) = 1.0879</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a:t>
            </a:r>
            <a:r>
              <a:rPr lang="en-US" altLang="en-US">
                <a:ea typeface="ＭＳ Ｐゴシック" charset="-128"/>
              </a:rPr>
              <a:t>’</a:t>
            </a:r>
            <a:r>
              <a:rPr lang="en-US" altLang="x-none">
                <a:ea typeface="ＭＳ Ｐゴシック" charset="-128"/>
              </a:rPr>
              <a:t>s unlevered beta: Operations &amp; Entire Company</a:t>
            </a:r>
          </a:p>
        </p:txBody>
      </p:sp>
      <p:graphicFrame>
        <p:nvGraphicFramePr>
          <p:cNvPr id="5" name="Content Placeholder 4"/>
          <p:cNvGraphicFramePr>
            <a:graphicFrameLocks noGrp="1"/>
          </p:cNvGraphicFramePr>
          <p:nvPr>
            <p:ph sz="quarter" idx="1"/>
          </p:nvPr>
        </p:nvGraphicFramePr>
        <p:xfrm>
          <a:off x="304800" y="1371600"/>
          <a:ext cx="8686800" cy="1770065"/>
        </p:xfrm>
        <a:graphic>
          <a:graphicData uri="http://schemas.openxmlformats.org/drawingml/2006/table">
            <a:tbl>
              <a:tblPr/>
              <a:tblGrid>
                <a:gridCol w="1728788"/>
                <a:gridCol w="947737"/>
                <a:gridCol w="993775"/>
                <a:gridCol w="993775"/>
                <a:gridCol w="995363"/>
                <a:gridCol w="993775"/>
                <a:gridCol w="1039812"/>
                <a:gridCol w="993775"/>
              </a:tblGrid>
              <a:tr h="4302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Business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Revenues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EV/Sales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Value of Business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Unlevered beta</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Value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1" u="none" strike="noStrike" cap="none" normalizeH="0" baseline="0">
                          <a:ln>
                            <a:noFill/>
                          </a:ln>
                          <a:solidFill>
                            <a:srgbClr val="000000"/>
                          </a:solidFill>
                          <a:effectLst/>
                          <a:latin typeface="Calibri" charset="0"/>
                          <a:ea typeface="ＭＳ Ｐゴシック" charset="-128"/>
                        </a:rPr>
                        <a:t>Proportion</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Media Networks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$20,356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3.27</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$66,580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49.27%</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$66,579.81</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49.27%</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Parks &amp; Resorts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$14,087</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3.24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$45,683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33.81%</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0.70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$45,682.80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33.81%</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$5,979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3.05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$18,234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13.49%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1.10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$18,234.27</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13.49%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Consumer Products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$3,555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0.83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$2,952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2.18%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0.68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$2,951.50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2.18%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Interactive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$1,064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1.58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$1,684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1.25%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1.22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$1,683.72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1.25%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Disney Operations</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$45,041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x-none" altLang="x-none" sz="1100" b="0" i="0" u="none" strike="noStrike" cap="none" normalizeH="0" baseline="0">
                        <a:ln>
                          <a:noFill/>
                        </a:ln>
                        <a:solidFill>
                          <a:srgbClr val="000000"/>
                        </a:solidFill>
                        <a:effectLst/>
                        <a:latin typeface="Calibri" charset="0"/>
                        <a:ea typeface="ＭＳ Ｐゴシック" charset="-128"/>
                      </a:endParaRP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$135,132</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100.00%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0.9239</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$135,132.11</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x-none" altLang="x-none" sz="1100" b="0" i="0" u="none" strike="noStrike" cap="none" normalizeH="0" baseline="0">
                        <a:ln>
                          <a:noFill/>
                        </a:ln>
                        <a:solidFill>
                          <a:srgbClr val="000000"/>
                        </a:solidFill>
                        <a:effectLst/>
                        <a:latin typeface="Calibri" charset="0"/>
                        <a:ea typeface="ＭＳ Ｐゴシック" charset="-128"/>
                      </a:endParaRPr>
                    </a:p>
                  </a:txBody>
                  <a:tcPr marL="12700" marR="12700" marT="9525"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
        <p:nvSpPr>
          <p:cNvPr id="31832" name="TextBox 7"/>
          <p:cNvSpPr txBox="1">
            <a:spLocks noChangeArrowheads="1"/>
          </p:cNvSpPr>
          <p:nvPr/>
        </p:nvSpPr>
        <p:spPr bwMode="auto">
          <a:xfrm>
            <a:off x="914400" y="3429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Disney has $3.93 billion in cash, invested in close to riskless assets (with a beta of zero). You can compute an unlevered beta for Disney as a company (inclusive of cash):</a:t>
            </a:r>
          </a:p>
        </p:txBody>
      </p:sp>
      <p:graphicFrame>
        <p:nvGraphicFramePr>
          <p:cNvPr id="31833" name="Object 8"/>
          <p:cNvGraphicFramePr>
            <a:graphicFrameLocks noChangeAspect="1"/>
          </p:cNvGraphicFramePr>
          <p:nvPr/>
        </p:nvGraphicFramePr>
        <p:xfrm>
          <a:off x="2590800" y="4019550"/>
          <a:ext cx="5486400" cy="828675"/>
        </p:xfrm>
        <a:graphic>
          <a:graphicData uri="http://schemas.openxmlformats.org/presentationml/2006/ole">
            <mc:AlternateContent xmlns:mc="http://schemas.openxmlformats.org/markup-compatibility/2006">
              <mc:Choice xmlns:v="urn:schemas-microsoft-com:vml" Requires="v">
                <p:oleObj spid="_x0000_s31837" name="Document" r:id="rId4" imgW="5486198" imgH="1104859" progId="Word.Document.12">
                  <p:embed/>
                </p:oleObj>
              </mc:Choice>
              <mc:Fallback>
                <p:oleObj name="Document" r:id="rId4" imgW="5486198" imgH="1104859" progId="Word.Document.1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4019550"/>
                        <a:ext cx="548640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levered beta: Disney and its divisions</a:t>
            </a:r>
          </a:p>
        </p:txBody>
      </p:sp>
      <p:sp>
        <p:nvSpPr>
          <p:cNvPr id="3"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To estimate the debt ratios for division, we allocate Disney</a:t>
            </a:r>
            <a:r>
              <a:rPr lang="en-US" altLang="en-US" sz="2000">
                <a:ea typeface="ＭＳ Ｐゴシック" charset="-128"/>
              </a:rPr>
              <a:t>’</a:t>
            </a:r>
            <a:r>
              <a:rPr lang="en-US" altLang="x-none" sz="2000">
                <a:ea typeface="ＭＳ Ｐゴシック" charset="-128"/>
              </a:rPr>
              <a:t>s total debt ($15,961 million) to its divisions based on identifiable assets. </a:t>
            </a:r>
          </a:p>
          <a:p>
            <a:pPr eaLnBrk="1" hangingPunct="1"/>
            <a:endParaRPr lang="en-US" altLang="x-none" sz="2000">
              <a:ea typeface="ＭＳ Ｐゴシック" charset="-128"/>
            </a:endParaRPr>
          </a:p>
          <a:p>
            <a:pPr eaLnBrk="1" hangingPunct="1"/>
            <a:endParaRPr lang="en-US" altLang="x-none" sz="2000">
              <a:ea typeface="ＭＳ Ｐゴシック" charset="-128"/>
            </a:endParaRPr>
          </a:p>
          <a:p>
            <a:pPr eaLnBrk="1" hangingPunct="1">
              <a:buFont typeface="Wingdings" charset="2"/>
              <a:buNone/>
            </a:pPr>
            <a:endParaRPr lang="en-US" altLang="x-none" sz="2000">
              <a:ea typeface="ＭＳ Ｐゴシック" charset="-128"/>
            </a:endParaRPr>
          </a:p>
          <a:p>
            <a:pPr eaLnBrk="1" hangingPunct="1"/>
            <a:r>
              <a:rPr lang="en-US" altLang="x-none" sz="2000">
                <a:ea typeface="ＭＳ Ｐゴシック" charset="-128"/>
              </a:rPr>
              <a:t>We use the allocated debt to compute D/E ratios and levered betas.</a:t>
            </a:r>
          </a:p>
          <a:p>
            <a:pPr eaLnBrk="1" hangingPunct="1"/>
            <a:endParaRPr lang="en-US" altLang="x-none" sz="2000">
              <a:ea typeface="ＭＳ Ｐゴシック" charset="-128"/>
            </a:endParaRPr>
          </a:p>
          <a:p>
            <a:pPr eaLnBrk="1" hangingPunct="1"/>
            <a:endParaRPr lang="en-US" altLang="x-none" sz="2000">
              <a:ea typeface="ＭＳ Ｐゴシック" charset="-128"/>
            </a:endParaRPr>
          </a:p>
        </p:txBody>
      </p:sp>
      <p:graphicFrame>
        <p:nvGraphicFramePr>
          <p:cNvPr id="33795" name="Object 4"/>
          <p:cNvGraphicFramePr>
            <a:graphicFrameLocks noChangeAspect="1"/>
          </p:cNvGraphicFramePr>
          <p:nvPr/>
        </p:nvGraphicFramePr>
        <p:xfrm>
          <a:off x="2209800" y="1885950"/>
          <a:ext cx="5334000" cy="1309688"/>
        </p:xfrm>
        <a:graphic>
          <a:graphicData uri="http://schemas.openxmlformats.org/presentationml/2006/ole">
            <mc:AlternateContent xmlns:mc="http://schemas.openxmlformats.org/markup-compatibility/2006">
              <mc:Choice xmlns:v="urn:schemas-microsoft-com:vml" Requires="v">
                <p:oleObj spid="_x0000_s33857" name="Document" r:id="rId4" imgW="5625893" imgH="1841432" progId="Word.Document.12">
                  <p:embed/>
                </p:oleObj>
              </mc:Choice>
              <mc:Fallback>
                <p:oleObj name="Document" r:id="rId4" imgW="5625893" imgH="184143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885950"/>
                        <a:ext cx="5334000"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609600" y="3486150"/>
          <a:ext cx="8077200" cy="1257302"/>
        </p:xfrm>
        <a:graphic>
          <a:graphicData uri="http://schemas.openxmlformats.org/drawingml/2006/table">
            <a:tbl>
              <a:tblPr/>
              <a:tblGrid>
                <a:gridCol w="1752600"/>
                <a:gridCol w="1260813"/>
                <a:gridCol w="1482387"/>
                <a:gridCol w="914400"/>
                <a:gridCol w="1143000"/>
                <a:gridCol w="1524000"/>
              </a:tblGrid>
              <a:tr h="177177">
                <a:tc>
                  <a:txBody>
                    <a:bodyPr/>
                    <a:lstStyle/>
                    <a:p>
                      <a:pPr algn="l" fontAlgn="b"/>
                      <a:r>
                        <a:rPr lang="en-US" sz="1100" b="0" i="1" u="none" strike="noStrike" dirty="0">
                          <a:solidFill>
                            <a:srgbClr val="000000"/>
                          </a:solidFill>
                          <a:effectLst/>
                          <a:latin typeface="Calibri"/>
                        </a:rPr>
                        <a:t>Business</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Unlevered beta</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Value of business</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dirty="0">
                          <a:solidFill>
                            <a:srgbClr val="000000"/>
                          </a:solidFill>
                          <a:effectLst/>
                          <a:latin typeface="Calibri"/>
                        </a:rPr>
                        <a:t>D/E ratio</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Levered beta</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1" u="none" strike="noStrike">
                          <a:solidFill>
                            <a:srgbClr val="000000"/>
                          </a:solidFill>
                          <a:effectLst/>
                          <a:latin typeface="Calibri"/>
                        </a:rPr>
                        <a:t>Cost of Equity</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77">
                <a:tc>
                  <a:txBody>
                    <a:bodyPr/>
                    <a:lstStyle/>
                    <a:p>
                      <a:pPr algn="l" fontAlgn="b"/>
                      <a:r>
                        <a:rPr lang="en-US" sz="1100" b="0" i="0" u="none" strike="noStrike">
                          <a:solidFill>
                            <a:srgbClr val="000000"/>
                          </a:solidFill>
                          <a:effectLst/>
                          <a:latin typeface="Calibri"/>
                        </a:rPr>
                        <a:t>Media Networks</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1.0313</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$66,580</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10.03%</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1.0975</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9.07%</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77">
                <a:tc>
                  <a:txBody>
                    <a:bodyPr/>
                    <a:lstStyle/>
                    <a:p>
                      <a:pPr algn="l" fontAlgn="b"/>
                      <a:r>
                        <a:rPr lang="en-US" sz="1100" b="0" i="0" u="none" strike="noStrike">
                          <a:solidFill>
                            <a:srgbClr val="000000"/>
                          </a:solidFill>
                          <a:effectLst/>
                          <a:latin typeface="Calibri"/>
                        </a:rPr>
                        <a:t>Parks &amp; Resorts</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0.7024</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$45,683</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11.41%</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0.7537</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7.09%</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240">
                <a:tc>
                  <a:txBody>
                    <a:bodyPr/>
                    <a:lstStyle/>
                    <a:p>
                      <a:pPr algn="l" fontAlgn="b"/>
                      <a:r>
                        <a:rPr lang="en-US" sz="1100" b="0" i="0" u="none" strike="noStrike" dirty="0">
                          <a:solidFill>
                            <a:srgbClr val="000000"/>
                          </a:solidFill>
                          <a:effectLst/>
                          <a:latin typeface="Calibri"/>
                        </a:rPr>
                        <a:t>Studio Entertainment</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1.0993</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$18,234</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20.71%</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1.2448</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9.92%</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77">
                <a:tc>
                  <a:txBody>
                    <a:bodyPr/>
                    <a:lstStyle/>
                    <a:p>
                      <a:pPr algn="l" fontAlgn="b"/>
                      <a:r>
                        <a:rPr lang="en-US" sz="1100" b="0" i="0" u="none" strike="noStrike">
                          <a:solidFill>
                            <a:srgbClr val="000000"/>
                          </a:solidFill>
                          <a:effectLst/>
                          <a:latin typeface="Calibri"/>
                        </a:rPr>
                        <a:t>Consumer Products</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0.6752</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$2,952</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117.11%</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1.1805</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9.55%</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77">
                <a:tc>
                  <a:txBody>
                    <a:bodyPr/>
                    <a:lstStyle/>
                    <a:p>
                      <a:pPr algn="l" fontAlgn="b"/>
                      <a:r>
                        <a:rPr lang="en-US" sz="1100" b="0" i="0" u="none" strike="noStrike">
                          <a:solidFill>
                            <a:srgbClr val="000000"/>
                          </a:solidFill>
                          <a:effectLst/>
                          <a:latin typeface="Calibri"/>
                        </a:rPr>
                        <a:t>Interactive</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1.2187</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$1,684</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41.07%</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1.5385</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11.61%</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77">
                <a:tc>
                  <a:txBody>
                    <a:bodyPr/>
                    <a:lstStyle/>
                    <a:p>
                      <a:pPr algn="l" fontAlgn="b"/>
                      <a:r>
                        <a:rPr lang="en-US" sz="1100" b="0" i="0" u="none" strike="noStrike" dirty="0">
                          <a:solidFill>
                            <a:srgbClr val="000000"/>
                          </a:solidFill>
                          <a:effectLst/>
                          <a:latin typeface="Calibri"/>
                        </a:rPr>
                        <a:t>Disney Operations</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0.9239</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$135,132</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13.10%</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1.0012</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8.52%</a:t>
                      </a:r>
                    </a:p>
                  </a:txBody>
                  <a:tcPr marL="12700" marR="12700"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 Discussion Issue</a:t>
            </a:r>
          </a:p>
        </p:txBody>
      </p:sp>
      <p:sp>
        <p:nvSpPr>
          <p:cNvPr id="172034" name="Rectangle 3"/>
          <p:cNvSpPr>
            <a:spLocks noGrp="1" noChangeArrowheads="1"/>
          </p:cNvSpPr>
          <p:nvPr>
            <p:ph sz="quarter" idx="1"/>
          </p:nvPr>
        </p:nvSpPr>
        <p:spPr>
          <a:xfrm>
            <a:off x="612775" y="1200150"/>
            <a:ext cx="8153400" cy="3371850"/>
          </a:xfrm>
        </p:spPr>
        <p:txBody>
          <a:bodyPr>
            <a:normAutofit/>
          </a:bodyPr>
          <a:lstStyle/>
          <a:p>
            <a:pPr eaLnBrk="1" hangingPunct="1">
              <a:lnSpc>
                <a:spcPct val="90000"/>
              </a:lnSpc>
            </a:pPr>
            <a:r>
              <a:rPr lang="en-US" altLang="x-none" sz="2600">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823913" lvl="1" indent="-457200" eaLnBrk="1" hangingPunct="1">
              <a:lnSpc>
                <a:spcPct val="90000"/>
              </a:lnSpc>
              <a:buFont typeface="Calibri" charset="0"/>
              <a:buAutoNum type="alphaLcPeriod"/>
            </a:pPr>
            <a:r>
              <a:rPr lang="en-US" altLang="x-none" sz="2200">
                <a:ea typeface="ＭＳ Ｐゴシック" charset="-128"/>
              </a:rPr>
              <a:t>Yes. It is higher than the cost of equity for Disney as a company</a:t>
            </a:r>
          </a:p>
          <a:p>
            <a:pPr marL="823913" lvl="1" indent="-457200" eaLnBrk="1" hangingPunct="1">
              <a:lnSpc>
                <a:spcPct val="90000"/>
              </a:lnSpc>
              <a:buFont typeface="Calibri" charset="0"/>
              <a:buAutoNum type="alphaLcPeriod"/>
            </a:pPr>
            <a:r>
              <a:rPr lang="en-US" altLang="x-none" sz="2200">
                <a:ea typeface="ＭＳ Ｐゴシック" charset="-128"/>
              </a:rPr>
              <a:t>No. It is lower than the cost of equity for the movie business.</a:t>
            </a:r>
          </a:p>
          <a:p>
            <a:pPr eaLnBrk="1" hangingPunct="1">
              <a:lnSpc>
                <a:spcPct val="90000"/>
              </a:lnSpc>
            </a:pPr>
            <a:r>
              <a:rPr lang="en-US" altLang="x-none" sz="2600">
                <a:ea typeface="ＭＳ Ｐゴシック" charset="-128"/>
              </a:rPr>
              <a:t>What are the broader implications of your choice?</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ADFD6F79-601C-9047-B94E-9EC7D8381961}" type="slidenum">
              <a:rPr lang="en-US" altLang="x-none" sz="1400">
                <a:solidFill>
                  <a:schemeClr val="tx2"/>
                </a:solidFill>
              </a:rPr>
              <a:pPr>
                <a:lnSpc>
                  <a:spcPct val="90000"/>
                </a:lnSpc>
              </a:pPr>
              <a:t>12</a:t>
            </a:fld>
            <a:endParaRPr lang="en-US" altLang="x-none" sz="1400">
              <a:solidFill>
                <a:schemeClr val="tx2"/>
              </a:solidFill>
            </a:endParaRPr>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4</a:t>
            </a:r>
          </a:p>
        </p:txBody>
      </p:sp>
      <p:sp>
        <p:nvSpPr>
          <p:cNvPr id="6" name="Line Callout 1 5"/>
          <p:cNvSpPr>
            <a:spLocks/>
          </p:cNvSpPr>
          <p:nvPr/>
        </p:nvSpPr>
        <p:spPr bwMode="auto">
          <a:xfrm>
            <a:off x="381000" y="209550"/>
            <a:ext cx="1981200" cy="24384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a bottom-up beta for </a:t>
            </a:r>
            <a:r>
              <a:rPr lang="en-US">
                <a:solidFill>
                  <a:schemeClr val="lt1"/>
                </a:solidFill>
                <a:latin typeface="+mn-lt"/>
                <a:ea typeface="+mn-ea"/>
              </a:rPr>
              <a:t>your company</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27042</TotalTime>
  <Pages>13</Pages>
  <Words>1542</Words>
  <Application>Microsoft Macintosh PowerPoint</Application>
  <PresentationFormat>On-screen Show (16:9)</PresentationFormat>
  <Paragraphs>220</Paragraphs>
  <Slides>12</Slides>
  <Notes>10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12</vt:i4>
      </vt:variant>
    </vt:vector>
  </HeadingPairs>
  <TitlesOfParts>
    <vt:vector size="20" baseType="lpstr">
      <vt:lpstr>ＭＳ Ｐゴシック</vt:lpstr>
      <vt:lpstr>Calibri</vt:lpstr>
      <vt:lpstr>Times</vt:lpstr>
      <vt:lpstr>Wingdings</vt:lpstr>
      <vt:lpstr>Wingdings 2</vt:lpstr>
      <vt:lpstr>WebcastSimple</vt:lpstr>
      <vt:lpstr>Equation</vt:lpstr>
      <vt:lpstr>Document</vt:lpstr>
      <vt:lpstr>Hurdle Rates VIi: Betas - The Bottom up approach</vt:lpstr>
      <vt:lpstr>PowerPoint Presentation</vt:lpstr>
      <vt:lpstr>Betas are weighted Averages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2017-05-22T07:08:09Z</dcterms:modified>
</cp:coreProperties>
</file>