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01" r:id="rId1"/>
  </p:sldMasterIdLst>
  <p:notesMasterIdLst>
    <p:notesMasterId r:id="rId18"/>
  </p:notesMasterIdLst>
  <p:handoutMasterIdLst>
    <p:handoutMasterId r:id="rId19"/>
  </p:handoutMasterIdLst>
  <p:sldIdLst>
    <p:sldId id="256" r:id="rId2"/>
    <p:sldId id="944" r:id="rId3"/>
    <p:sldId id="943" r:id="rId4"/>
    <p:sldId id="524" r:id="rId5"/>
    <p:sldId id="527" r:id="rId6"/>
    <p:sldId id="528" r:id="rId7"/>
    <p:sldId id="529" r:id="rId8"/>
    <p:sldId id="530" r:id="rId9"/>
    <p:sldId id="531" r:id="rId10"/>
    <p:sldId id="532" r:id="rId11"/>
    <p:sldId id="533" r:id="rId12"/>
    <p:sldId id="937" r:id="rId13"/>
    <p:sldId id="938" r:id="rId14"/>
    <p:sldId id="579" r:id="rId15"/>
    <p:sldId id="620" r:id="rId16"/>
    <p:sldId id="946" r:id="rId17"/>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ph type="sldImg"/>
          </p:nvPr>
        </p:nvSpPr>
        <p:spPr>
          <a:solidFill>
            <a:srgbClr val="FFFFFF"/>
          </a:solidFill>
          <a:ln/>
        </p:spPr>
      </p:sp>
      <p:sp>
        <p:nvSpPr>
          <p:cNvPr id="2048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the net present value calculation using the cost of capital of 8.62%, the theme park cost of capital adjusted for emerging market risk in Brazil.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ph type="sldImg"/>
          </p:nvPr>
        </p:nvSpPr>
        <p:spPr>
          <a:solidFill>
            <a:srgbClr val="FFFFFF"/>
          </a:solidFill>
          <a:ln/>
        </p:spPr>
      </p:sp>
      <p:sp>
        <p:nvSpPr>
          <p:cNvPr id="2253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 It should not. A good project should be good in any currency. But showing this in practice requires us to make some key assumptions about how exchange rates will evolve over time.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ph type="sldImg"/>
          </p:nvPr>
        </p:nvSpPr>
        <p:spPr>
          <a:solidFill>
            <a:srgbClr val="FFFFFF"/>
          </a:solidFill>
          <a:ln/>
        </p:spPr>
      </p:sp>
      <p:sp>
        <p:nvSpPr>
          <p:cNvPr id="2457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NPV is identical because what we lose by using a higher discount rate is exactly offset by what we gain in growth in the cash flows.</a:t>
            </a:r>
          </a:p>
          <a:p>
            <a:r>
              <a:rPr lang="en-US" altLang="x-none">
                <a:latin typeface="Times" charset="0"/>
                <a:ea typeface="ＭＳ Ｐゴシック" charset="-128"/>
              </a:rPr>
              <a:t>If you are not consistent about estimating the cash flows and the discount rates, the net present values may deviate but only because you have brought your point of view on the currency into the analysis.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All of the above will affect the actual value of the project. However, note that if your estimates are unbiased, there should be almost a good a chance that the outcome will be better than expected rather than worse than expected. </a:t>
            </a:r>
          </a:p>
          <a:p>
            <a:endParaRPr lang="en-US" altLang="x-none">
              <a:latin typeface="Times" charset="0"/>
              <a:ea typeface="ＭＳ Ｐゴシック" charset="-128"/>
            </a:endParaRPr>
          </a:p>
          <a:p>
            <a:r>
              <a:rPr lang="en-US" altLang="x-none">
                <a:latin typeface="Times" charset="0"/>
                <a:ea typeface="ＭＳ Ｐゴシック" charset="-128"/>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tLang="x-none">
              <a:latin typeface="Times" charset="0"/>
              <a:ea typeface="ＭＳ Ｐゴシック" charset="-128"/>
            </a:endParaRPr>
          </a:p>
          <a:p>
            <a:r>
              <a:rPr lang="en-US" altLang="x-none">
                <a:latin typeface="Times" charset="0"/>
                <a:ea typeface="ＭＳ Ｐゴシック" charset="-128"/>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ph type="sldImg"/>
          </p:nvPr>
        </p:nvSpPr>
        <p:spPr>
          <a:solidFill>
            <a:srgbClr val="FFFFFF"/>
          </a:solidFill>
          <a:ln/>
        </p:spPr>
      </p:sp>
      <p:sp>
        <p:nvSpPr>
          <p:cNvPr id="3072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It is natural to ask what-if questions about a project once an analysis is complete.</a:t>
            </a:r>
          </a:p>
          <a:p>
            <a:r>
              <a:rPr lang="en-US" altLang="x-none">
                <a:latin typeface="Times" charset="0"/>
                <a:ea typeface="ＭＳ Ｐゴシック" charset="-128"/>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tLang="x-none">
                <a:latin typeface="Times" charset="0"/>
                <a:ea typeface="ＭＳ Ｐゴシック" charset="-128"/>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tLang="x-none">
              <a:latin typeface="Times"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ph type="sldImg"/>
          </p:nvPr>
        </p:nvSpPr>
        <p:spPr>
          <a:solidFill>
            <a:srgbClr val="FFFFFF"/>
          </a:solidFill>
          <a:ln/>
        </p:spPr>
      </p:sp>
      <p:sp>
        <p:nvSpPr>
          <p:cNvPr id="3277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 good way to show the effects of sensitivity analysis is with a graph and a good graph tells a story. This is one of my all-time favorites, from a book on charting by Edward Tufte (The Visual Display of Information)…</a:t>
            </a:r>
          </a:p>
          <a:p>
            <a:r>
              <a:rPr lang="en-US" altLang="x-none">
                <a:latin typeface="Times" charset="0"/>
                <a:ea typeface="ＭＳ Ｐゴシック" charset="-128"/>
              </a:rPr>
              <a:t>This graph shows the size of Napoleon</a:t>
            </a:r>
            <a:r>
              <a:rPr lang="ja-JP" altLang="en-US">
                <a:latin typeface="Times" charset="0"/>
                <a:ea typeface="ＭＳ Ｐゴシック" charset="-128"/>
              </a:rPr>
              <a:t>’</a:t>
            </a:r>
            <a:r>
              <a:rPr lang="en-US" altLang="ja-JP">
                <a:latin typeface="Times" charset="0"/>
                <a:ea typeface="ＭＳ Ｐゴシック" charset="-128"/>
              </a:rPr>
              <a:t>s army on his ill-fated attempt to invade Russia on one axis and the temperature on the other. It tells the story without any text… Note that the army shrinks on its way back from Moscow as temperatures drop below freezing.</a:t>
            </a:r>
            <a:endParaRPr lang="en-US" altLang="x-none">
              <a:latin typeface="Times" charset="0"/>
              <a:ea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key to doing simulations is</a:t>
            </a:r>
          </a:p>
          <a:p>
            <a:pPr>
              <a:buFontTx/>
              <a:buAutoNum type="alphaLcPeriod"/>
            </a:pPr>
            <a:r>
              <a:rPr lang="en-US" altLang="x-none">
                <a:latin typeface="Times" charset="0"/>
                <a:ea typeface="ＭＳ Ｐゴシック" charset="-128"/>
              </a:rPr>
              <a:t>Picking the variables that you want to use probability distributions for (Hint: Don</a:t>
            </a:r>
            <a:r>
              <a:rPr lang="ja-JP" altLang="en-US">
                <a:latin typeface="Times" charset="0"/>
                <a:ea typeface="ＭＳ Ｐゴシック" charset="-128"/>
              </a:rPr>
              <a:t>’</a:t>
            </a:r>
            <a:r>
              <a:rPr lang="en-US" altLang="ja-JP">
                <a:latin typeface="Times" charset="0"/>
                <a:ea typeface="ＭＳ Ｐゴシック" charset="-128"/>
              </a:rPr>
              <a:t>t pick every input. Choose only the key inputs)</a:t>
            </a:r>
          </a:p>
          <a:p>
            <a:pPr>
              <a:buFontTx/>
              <a:buAutoNum type="alphaLcPeriod"/>
            </a:pPr>
            <a:r>
              <a:rPr lang="en-US" altLang="x-none">
                <a:latin typeface="Times" charset="0"/>
                <a:ea typeface="ＭＳ Ｐゴシック" charset="-128"/>
              </a:rPr>
              <a:t>Choosing the type of distribution to use for each input (Review your probability distributions... And the paper I have on my site on how to pick the right one)</a:t>
            </a:r>
          </a:p>
          <a:p>
            <a:pPr>
              <a:buFontTx/>
              <a:buAutoNum type="alphaLcPeriod"/>
            </a:pPr>
            <a:r>
              <a:rPr lang="en-US" altLang="x-none">
                <a:latin typeface="Times" charset="0"/>
                <a:ea typeface="ＭＳ Ｐゴシック" charset="-128"/>
              </a:rPr>
              <a:t>Estimating the parameters of the distribution (Use both historical and industry wide data…)</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15394" name="Notes Placeholder 2"/>
          <p:cNvSpPr>
            <a:spLocks noGrp="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x-none">
                <a:latin typeface="Times" charset="0"/>
                <a:ea typeface="ＭＳ Ｐゴシック" charset="-128"/>
              </a:rPr>
              <a:t>This is the output from 100,000 simulations. I used Crystal Ball.</a:t>
            </a:r>
          </a:p>
          <a:p>
            <a:endParaRPr lang="en-US" altLang="x-none">
              <a:latin typeface="Times" charset="0"/>
              <a:ea typeface="ＭＳ Ｐゴシック" charset="-128"/>
            </a:endParaRPr>
          </a:p>
          <a:p>
            <a:r>
              <a:rPr lang="en-US" altLang="x-none">
                <a:latin typeface="Times" charset="0"/>
                <a:ea typeface="ＭＳ Ｐゴシック" charset="-128"/>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p>
          <a:p>
            <a:endParaRPr lang="en-US" altLang="x-none">
              <a:latin typeface="Times" charset="0"/>
              <a:ea typeface="ＭＳ Ｐゴシック" charset="-128"/>
            </a:endParaRPr>
          </a:p>
          <a:p>
            <a:r>
              <a:rPr lang="en-US" altLang="x-none">
                <a:latin typeface="Times" charset="0"/>
                <a:ea typeface="ＭＳ Ｐゴシック" charset="-128"/>
              </a:rPr>
              <a:t>Here are some questions that you can answer:</a:t>
            </a:r>
          </a:p>
          <a:p>
            <a:pPr>
              <a:buFontTx/>
              <a:buAutoNum type="arabicPeriod"/>
            </a:pPr>
            <a:r>
              <a:rPr lang="en-US" altLang="x-none">
                <a:latin typeface="Times" charset="0"/>
                <a:ea typeface="ＭＳ Ｐゴシック" charset="-128"/>
              </a:rPr>
              <a:t>What is the likelihood that this is a bad investment? (A little less than 10%)</a:t>
            </a:r>
          </a:p>
          <a:p>
            <a:pPr>
              <a:buFontTx/>
              <a:buAutoNum type="arabicPeriod"/>
            </a:pPr>
            <a:r>
              <a:rPr lang="en-US" altLang="x-none">
                <a:latin typeface="Times" charset="0"/>
                <a:ea typeface="ＭＳ Ｐゴシック" charset="-128"/>
              </a:rPr>
              <a:t>What are your best case and worst case scenarios? (About $8.5 billion and - $1 billion)</a:t>
            </a:r>
          </a:p>
          <a:p>
            <a:pPr>
              <a:buFontTx/>
              <a:buAutoNum type="arabicPeriod"/>
            </a:pPr>
            <a:endParaRPr lang="en-US" altLang="x-none">
              <a:latin typeface="Times" charset="0"/>
              <a:ea typeface="ＭＳ Ｐゴシック" charset="-128"/>
            </a:endParaRPr>
          </a:p>
          <a:p>
            <a:r>
              <a:rPr lang="en-US" altLang="x-none">
                <a:latin typeface="Times" charset="0"/>
                <a:ea typeface="ＭＳ Ｐゴシック" charset="-128"/>
              </a:rPr>
              <a:t>If you are planning on using risk hedging, you can see the effect on the distribution.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If it hedges exchange rate risk, the distribution of NPV will get tighter but the NPV will decrease by the cost of hedging. If the investors in Disney could have done the hedging themselves (either in the course of diversification or by hedging using derivatives), this will reduce value.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You should hedge only after you have checked not just your options on the issue but your investors</a:t>
            </a:r>
            <a:r>
              <a:rPr lang="en-US" altLang="en-US">
                <a:latin typeface="Times" charset="0"/>
                <a:ea typeface="ＭＳ Ｐゴシック" charset="-128"/>
              </a:rPr>
              <a:t>’</a:t>
            </a:r>
            <a:r>
              <a:rPr lang="en-US" altLang="x-none">
                <a:latin typeface="Times" charset="0"/>
                <a:ea typeface="ＭＳ Ｐゴシック" charset="-128"/>
              </a:rPr>
              <a:t> options.</a:t>
            </a:r>
          </a:p>
          <a:p>
            <a:endParaRPr lang="en-US" altLang="x-none">
              <a:latin typeface="Times" charset="0"/>
              <a:ea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ChangeArrowheads="1"/>
          </p:cNvSpPr>
          <p:nvPr>
            <p:ph type="sldImg"/>
          </p:nvPr>
        </p:nvSpPr>
        <p:spPr>
          <a:solidFill>
            <a:srgbClr val="FFFFFF"/>
          </a:solidFill>
          <a:ln/>
        </p:spPr>
      </p:sp>
      <p:sp>
        <p:nvSpPr>
          <p:cNvPr id="4301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These costs and benefits should be incorporated, but that is easier said than done.</a:t>
            </a:r>
          </a:p>
          <a:p>
            <a:r>
              <a:rPr lang="en-US" altLang="x-none">
                <a:latin typeface="Times" charset="0"/>
                <a:ea typeface="ＭＳ Ｐゴシック" charset="-128"/>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ChangeArrowheads="1"/>
          </p:cNvSpPr>
          <p:nvPr>
            <p:ph type="sldImg"/>
          </p:nvPr>
        </p:nvSpPr>
        <p:spPr>
          <a:solidFill>
            <a:srgbClr val="FFFFFF"/>
          </a:solidFill>
          <a:ln/>
        </p:spPr>
      </p:sp>
      <p:sp>
        <p:nvSpPr>
          <p:cNvPr id="4505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Reviewing the big picture…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6BBA64EC-5014-C248-BAE1-70C6F4E30891}" type="slidenum">
              <a:rPr lang="en-US" altLang="x-none"/>
              <a:pPr/>
              <a:t>‹#›</a:t>
            </a:fld>
            <a:endParaRPr lang="en-US" altLang="x-none"/>
          </a:p>
        </p:txBody>
      </p:sp>
    </p:spTree>
    <p:extLst>
      <p:ext uri="{BB962C8B-B14F-4D97-AF65-F5344CB8AC3E}">
        <p14:creationId xmlns:p14="http://schemas.microsoft.com/office/powerpoint/2010/main" val="217431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AEF10C11-D36B-D746-8C05-7A05CDB0A9C5}"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C7087F69-2C80-D544-A722-4B561150476A}" type="slidenum">
              <a:rPr lang="en-US" altLang="x-none"/>
              <a:pPr/>
              <a:t>‹#›</a:t>
            </a:fld>
            <a:endParaRPr lang="en-US" altLang="x-none"/>
          </a:p>
        </p:txBody>
      </p:sp>
    </p:spTree>
    <p:extLst>
      <p:ext uri="{BB962C8B-B14F-4D97-AF65-F5344CB8AC3E}">
        <p14:creationId xmlns:p14="http://schemas.microsoft.com/office/powerpoint/2010/main" val="1502074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1" y="2057400"/>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770C60EB-B8B9-D345-9291-3214057A8EC1}"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700506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6434C187-A68D-F044-A8EC-93703ECE08A8}"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701278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C38BFFC3-0908-7243-B252-B514C852A904}"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815065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F619A6CC-7A7C-AE4D-BBDF-36BF82CD10C3}" type="slidenum">
              <a:rPr lang="en-US" altLang="x-none"/>
              <a:pPr/>
              <a:t>‹#›</a:t>
            </a:fld>
            <a:endParaRPr lang="en-US" altLang="x-none"/>
          </a:p>
        </p:txBody>
      </p:sp>
    </p:spTree>
    <p:extLst>
      <p:ext uri="{BB962C8B-B14F-4D97-AF65-F5344CB8AC3E}">
        <p14:creationId xmlns:p14="http://schemas.microsoft.com/office/powerpoint/2010/main" val="1795549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C6E4C08A-0EB6-154C-BB25-A652ED2EE9CD}" type="slidenum">
              <a:rPr lang="en-US" altLang="x-none"/>
              <a:pPr/>
              <a:t>‹#›</a:t>
            </a:fld>
            <a:endParaRPr lang="en-US" altLang="x-none"/>
          </a:p>
        </p:txBody>
      </p:sp>
    </p:spTree>
    <p:extLst>
      <p:ext uri="{BB962C8B-B14F-4D97-AF65-F5344CB8AC3E}">
        <p14:creationId xmlns:p14="http://schemas.microsoft.com/office/powerpoint/2010/main" val="1352776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7"/>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9E75E8E-D83D-3D43-8E7A-05275CD80B1E}" type="slidenum">
              <a:rPr lang="en-US" altLang="x-none"/>
              <a:pPr/>
              <a:t>‹#›</a:t>
            </a:fld>
            <a:endParaRPr lang="en-US" altLang="x-none"/>
          </a:p>
        </p:txBody>
      </p:sp>
    </p:spTree>
    <p:extLst>
      <p:ext uri="{BB962C8B-B14F-4D97-AF65-F5344CB8AC3E}">
        <p14:creationId xmlns:p14="http://schemas.microsoft.com/office/powerpoint/2010/main" val="706071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EE8FC27F-1207-5145-85B4-E4179F1327DE}"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095660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A2C34C40-3F17-7E42-A30C-B7AEAC9A6AB6}"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312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E18BECF0-CFBD-BF43-8B36-E63FC2DDE4F0}"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879233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31CBA14E-9069-9D46-97CE-D74A9D2D16C4}" type="slidenum">
              <a:rPr lang="en-US" altLang="x-none"/>
              <a:pPr/>
              <a:t>‹#›</a:t>
            </a:fld>
            <a:endParaRPr lang="en-US" altLang="x-none"/>
          </a:p>
        </p:txBody>
      </p:sp>
    </p:spTree>
    <p:extLst>
      <p:ext uri="{BB962C8B-B14F-4D97-AF65-F5344CB8AC3E}">
        <p14:creationId xmlns:p14="http://schemas.microsoft.com/office/powerpoint/2010/main" val="43625771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6B26E49B-40A4-AE49-B4DB-61A4AFB7172C}"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52" r:id="rId1"/>
    <p:sldLayoutId id="2147484353" r:id="rId2"/>
    <p:sldLayoutId id="2147484354" r:id="rId3"/>
    <p:sldLayoutId id="2147484355" r:id="rId4"/>
    <p:sldLayoutId id="2147484350" r:id="rId5"/>
    <p:sldLayoutId id="2147484356" r:id="rId6"/>
    <p:sldLayoutId id="2147484357" r:id="rId7"/>
    <p:sldLayoutId id="2147484358" r:id="rId8"/>
    <p:sldLayoutId id="2147484359" r:id="rId9"/>
    <p:sldLayoutId id="2147484351" r:id="rId10"/>
    <p:sldLayoutId id="2147484360" r:id="rId11"/>
    <p:sldLayoutId id="2147484361" r:id="rId12"/>
  </p:sldLayoutIdLst>
  <p:hf sldNum="0" hdr="0" ft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emf"/><Relationship Id="rId5" Type="http://schemas.openxmlformats.org/officeDocument/2006/relationships/image" Target="../media/image11.em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3.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Investment returns III: Loose ends</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No garnishing allowed in investment analysis.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Rio Disney: The US Dollar Assessment</a:t>
            </a:r>
          </a:p>
        </p:txBody>
      </p:sp>
      <p:sp>
        <p:nvSpPr>
          <p:cNvPr id="19458" name="TextBox 5"/>
          <p:cNvSpPr txBox="1">
            <a:spLocks noChangeArrowheads="1"/>
          </p:cNvSpPr>
          <p:nvPr/>
        </p:nvSpPr>
        <p:spPr bwMode="auto">
          <a:xfrm>
            <a:off x="5486400" y="4572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Discounted at Rio Disney cost of capital of 8.46%</a:t>
            </a:r>
          </a:p>
        </p:txBody>
      </p:sp>
      <p:pic>
        <p:nvPicPr>
          <p:cNvPr id="19459"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9089" r="-19089"/>
          <a:stretch>
            <a:fillRect/>
          </a:stretch>
        </p:blipFill>
        <p:spPr>
          <a:xfrm>
            <a:off x="612775" y="1200150"/>
            <a:ext cx="8153400" cy="3371850"/>
          </a:xfr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Does the currency matter?</a:t>
            </a:r>
          </a:p>
        </p:txBody>
      </p:sp>
      <p:sp>
        <p:nvSpPr>
          <p:cNvPr id="21506"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The analysis was done in dollars. Would the conclusions have been any different if we had done the analysis in Brazilian Reais?</a:t>
            </a:r>
          </a:p>
          <a:p>
            <a:pPr marL="823913" lvl="1" indent="-457200" eaLnBrk="1" hangingPunct="1">
              <a:buFont typeface="Calibri" charset="0"/>
              <a:buAutoNum type="alphaLcPeriod"/>
            </a:pPr>
            <a:r>
              <a:rPr lang="en-US" altLang="x-none">
                <a:ea typeface="ＭＳ Ｐゴシック" charset="-128"/>
              </a:rPr>
              <a:t>Yes</a:t>
            </a:r>
          </a:p>
          <a:p>
            <a:pPr marL="823913" lvl="1" indent="-457200" eaLnBrk="1" hangingPunct="1">
              <a:buFont typeface="Calibri" charset="0"/>
              <a:buAutoNum type="alphaLcPeriod"/>
            </a:pPr>
            <a:r>
              <a:rPr lang="en-US" altLang="x-none">
                <a:ea typeface="ＭＳ Ｐゴシック" charset="-128"/>
              </a:rPr>
              <a:t>No</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Theme Park: $R NPV</a:t>
            </a:r>
          </a:p>
        </p:txBody>
      </p:sp>
      <p:sp>
        <p:nvSpPr>
          <p:cNvPr id="2" name="Rectangle 3"/>
          <p:cNvSpPr>
            <a:spLocks noChangeArrowheads="1"/>
          </p:cNvSpPr>
          <p:nvPr/>
        </p:nvSpPr>
        <p:spPr bwMode="auto">
          <a:xfrm>
            <a:off x="2971800" y="451485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85725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solidFill>
                  <a:srgbClr val="000000"/>
                </a:solidFill>
              </a:rPr>
              <a:t>Discount at $R cost of capital</a:t>
            </a:r>
          </a:p>
          <a:p>
            <a:r>
              <a:rPr lang="en-US" altLang="x-none" sz="1600">
                <a:solidFill>
                  <a:srgbClr val="000000"/>
                </a:solidFill>
              </a:rPr>
              <a:t>= (1.0846) (1.09/1.02) – 1 = 15.91% </a:t>
            </a:r>
          </a:p>
        </p:txBody>
      </p:sp>
      <p:sp>
        <p:nvSpPr>
          <p:cNvPr id="23556" name="Line 6"/>
          <p:cNvSpPr>
            <a:spLocks noChangeShapeType="1"/>
          </p:cNvSpPr>
          <p:nvPr/>
        </p:nvSpPr>
        <p:spPr bwMode="auto">
          <a:xfrm flipH="1">
            <a:off x="6858000" y="1314450"/>
            <a:ext cx="152400" cy="17145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85725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smtClean="0">
                <a:solidFill>
                  <a:srgbClr val="000000"/>
                </a:solidFill>
              </a:rPr>
              <a:t>Expected Exchange </a:t>
            </a:r>
            <a:r>
              <a:rPr lang="en-US" sz="1400" dirty="0" err="1" smtClean="0">
                <a:solidFill>
                  <a:srgbClr val="000000"/>
                </a:solidFill>
              </a:rPr>
              <a:t>Rate</a:t>
            </a:r>
            <a:r>
              <a:rPr lang="en-US" sz="1400" baseline="-25000" dirty="0" err="1" smtClean="0">
                <a:solidFill>
                  <a:srgbClr val="000000"/>
                </a:solidFill>
              </a:rPr>
              <a:t>t</a:t>
            </a:r>
            <a:r>
              <a:rPr lang="en-US" sz="1400" dirty="0" smtClean="0">
                <a:solidFill>
                  <a:srgbClr val="000000"/>
                </a:solidFill>
              </a:rPr>
              <a:t> </a:t>
            </a:r>
          </a:p>
          <a:p>
            <a:pPr marL="0" lvl="1">
              <a:defRPr/>
            </a:pPr>
            <a:r>
              <a:rPr lang="en-US" sz="1400" dirty="0" smtClean="0">
                <a:solidFill>
                  <a:srgbClr val="000000"/>
                </a:solidFill>
              </a:rPr>
              <a:t>= Exchange Rate today * (1.09/1.02)</a:t>
            </a:r>
            <a:r>
              <a:rPr lang="en-US" sz="1400" baseline="30000" dirty="0" smtClean="0">
                <a:solidFill>
                  <a:srgbClr val="000000"/>
                </a:solidFill>
              </a:rPr>
              <a:t>t</a:t>
            </a:r>
            <a:endParaRPr lang="en-US" sz="1400" dirty="0" smtClean="0">
              <a:solidFill>
                <a:srgbClr val="000000"/>
              </a:solidFill>
            </a:endParaRPr>
          </a:p>
        </p:txBody>
      </p:sp>
      <p:cxnSp>
        <p:nvCxnSpPr>
          <p:cNvPr id="23558" name="Straight Arrow Connector 8"/>
          <p:cNvCxnSpPr>
            <a:cxnSpLocks noChangeShapeType="1"/>
          </p:cNvCxnSpPr>
          <p:nvPr/>
        </p:nvCxnSpPr>
        <p:spPr bwMode="auto">
          <a:xfrm>
            <a:off x="3352800" y="1257300"/>
            <a:ext cx="838200" cy="2286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pic>
        <p:nvPicPr>
          <p:cNvPr id="23559"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1952" b="-11952"/>
          <a:stretch>
            <a:fillRect/>
          </a:stretch>
        </p:blipFill>
        <p:spPr>
          <a:xfrm>
            <a:off x="612775" y="1200150"/>
            <a:ext cx="8153400" cy="3371850"/>
          </a:xfrm>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Uncertainty in Project Analysis: What can we do?</a:t>
            </a:r>
          </a:p>
        </p:txBody>
      </p:sp>
      <p:sp>
        <p:nvSpPr>
          <p:cNvPr id="286722" name="Content Placeholder 2"/>
          <p:cNvSpPr>
            <a:spLocks noGrp="1"/>
          </p:cNvSpPr>
          <p:nvPr>
            <p:ph sz="quarter" idx="1"/>
          </p:nvPr>
        </p:nvSpPr>
        <p:spPr>
          <a:xfrm>
            <a:off x="612775" y="1200150"/>
            <a:ext cx="8153400" cy="3371850"/>
          </a:xfrm>
        </p:spPr>
        <p:txBody>
          <a:bodyPr>
            <a:normAutofit fontScale="55000" lnSpcReduction="20000"/>
          </a:bodyPr>
          <a:lstStyle/>
          <a:p>
            <a:pPr eaLnBrk="1" hangingPunct="1">
              <a:buFont typeface="Wingdings" charset="0"/>
              <a:buChar char=""/>
              <a:defRPr/>
            </a:pPr>
            <a:r>
              <a:rPr lang="en-US" dirty="0" smtClean="0"/>
              <a:t>Based on our expected cash flows and the estimated cost of capital, the proposed theme park looks like a very good investment for Disney. Which of the following may affect your assessment of value?</a:t>
            </a:r>
          </a:p>
          <a:p>
            <a:pPr marL="823913" lvl="1" indent="-457200" eaLnBrk="1" hangingPunct="1">
              <a:buFont typeface="+mj-lt"/>
              <a:buAutoNum type="alphaLcPeriod"/>
              <a:defRPr/>
            </a:pPr>
            <a:r>
              <a:rPr lang="en-US" dirty="0" smtClean="0"/>
              <a:t>Revenues may be over estimated (crowds may be smaller and spend less) </a:t>
            </a:r>
          </a:p>
          <a:p>
            <a:pPr marL="823913" lvl="1" indent="-457200" eaLnBrk="1" hangingPunct="1">
              <a:buFont typeface="+mj-lt"/>
              <a:buAutoNum type="alphaLcPeriod"/>
              <a:defRPr/>
            </a:pPr>
            <a:r>
              <a:rPr lang="en-US" dirty="0" smtClean="0"/>
              <a:t>Actual costs may be higher than estimated costs</a:t>
            </a:r>
          </a:p>
          <a:p>
            <a:pPr marL="823913" lvl="1" indent="-457200" eaLnBrk="1" hangingPunct="1">
              <a:buFont typeface="+mj-lt"/>
              <a:buAutoNum type="alphaLcPeriod"/>
              <a:defRPr/>
            </a:pPr>
            <a:r>
              <a:rPr lang="en-US" dirty="0" smtClean="0"/>
              <a:t>Tax rates may go up</a:t>
            </a:r>
          </a:p>
          <a:p>
            <a:pPr marL="823913" lvl="1" indent="-457200" eaLnBrk="1" hangingPunct="1">
              <a:buFont typeface="+mj-lt"/>
              <a:buAutoNum type="alphaLcPeriod"/>
              <a:defRPr/>
            </a:pPr>
            <a:r>
              <a:rPr lang="en-US" dirty="0" smtClean="0"/>
              <a:t>Interest rates may rise</a:t>
            </a:r>
          </a:p>
          <a:p>
            <a:pPr marL="823913" lvl="1" indent="-457200" eaLnBrk="1" hangingPunct="1">
              <a:buFont typeface="+mj-lt"/>
              <a:buAutoNum type="alphaLcPeriod"/>
              <a:defRPr/>
            </a:pPr>
            <a:r>
              <a:rPr lang="en-US" dirty="0" smtClean="0"/>
              <a:t>Risk premiums and default spreads may increase</a:t>
            </a:r>
          </a:p>
          <a:p>
            <a:pPr marL="823913" lvl="1" indent="-457200" eaLnBrk="1" hangingPunct="1">
              <a:buFont typeface="+mj-lt"/>
              <a:buAutoNum type="alphaLcPeriod"/>
              <a:defRPr/>
            </a:pPr>
            <a:r>
              <a:rPr lang="en-US" dirty="0" smtClean="0"/>
              <a:t>All of the above</a:t>
            </a:r>
          </a:p>
          <a:p>
            <a:pPr eaLnBrk="1" hangingPunct="1">
              <a:buFont typeface="Wingdings" charset="0"/>
              <a:buChar char=""/>
              <a:defRPr/>
            </a:pPr>
            <a:r>
              <a:rPr lang="en-US" dirty="0" smtClean="0"/>
              <a:t>How would you respond to this uncertainty?</a:t>
            </a:r>
          </a:p>
          <a:p>
            <a:pPr marL="823913" lvl="1" indent="-457200" eaLnBrk="1" hangingPunct="1">
              <a:buFont typeface="+mj-lt"/>
              <a:buAutoNum type="alphaLcPeriod"/>
              <a:defRPr/>
            </a:pPr>
            <a:r>
              <a:rPr lang="en-US" dirty="0" smtClean="0"/>
              <a:t>Will wait for the uncertainty to be resolved</a:t>
            </a:r>
          </a:p>
          <a:p>
            <a:pPr marL="823913" lvl="1" indent="-457200" eaLnBrk="1" hangingPunct="1">
              <a:buFont typeface="+mj-lt"/>
              <a:buAutoNum type="alphaLcPeriod"/>
              <a:defRPr/>
            </a:pPr>
            <a:r>
              <a:rPr lang="en-US" dirty="0" smtClean="0"/>
              <a:t>Will not take the investment</a:t>
            </a:r>
          </a:p>
          <a:p>
            <a:pPr marL="823913" lvl="1" indent="-457200" eaLnBrk="1" hangingPunct="1">
              <a:buFont typeface="+mj-lt"/>
              <a:buAutoNum type="alphaLcPeriod"/>
              <a:defRPr/>
            </a:pPr>
            <a:r>
              <a:rPr lang="en-US" dirty="0" smtClean="0"/>
              <a:t>Ignore it. </a:t>
            </a:r>
          </a:p>
          <a:p>
            <a:pPr marL="823913" lvl="1" indent="-457200" eaLnBrk="1" hangingPunct="1">
              <a:buFont typeface="+mj-lt"/>
              <a:buAutoNum type="alphaLcPeriod"/>
              <a:defRPr/>
            </a:pPr>
            <a:r>
              <a:rPr lang="en-US" dirty="0" smtClean="0"/>
              <a:t>Other</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171450"/>
            <a:ext cx="8153400" cy="742950"/>
          </a:xfrm>
        </p:spPr>
        <p:txBody>
          <a:bodyPr>
            <a:normAutofit/>
          </a:bodyPr>
          <a:lstStyle/>
          <a:p>
            <a:pPr eaLnBrk="1" hangingPunct="1"/>
            <a:r>
              <a:rPr lang="en-US" altLang="x-none" sz="3200">
                <a:ea typeface="ＭＳ Ｐゴシック" charset="-128"/>
              </a:rPr>
              <a:t>One simplistic solution: See how quickly you can get your money back…</a:t>
            </a:r>
          </a:p>
        </p:txBody>
      </p:sp>
      <p:sp>
        <p:nvSpPr>
          <p:cNvPr id="27650" name="Content Placeholder 2"/>
          <p:cNvSpPr>
            <a:spLocks noGrp="1"/>
          </p:cNvSpPr>
          <p:nvPr>
            <p:ph sz="quarter" idx="1"/>
          </p:nvPr>
        </p:nvSpPr>
        <p:spPr>
          <a:xfrm>
            <a:off x="612775" y="1200150"/>
            <a:ext cx="8153400" cy="3371850"/>
          </a:xfrm>
        </p:spPr>
        <p:txBody>
          <a:bodyPr/>
          <a:lstStyle/>
          <a:p>
            <a:pPr eaLnBrk="1" hangingPunct="1"/>
            <a:r>
              <a:rPr lang="en-US" altLang="x-none" sz="2000">
                <a:ea typeface="ＭＳ Ｐゴシック" charset="-128"/>
              </a:rPr>
              <a:t>If your biggest fear is losing the billions that you invested in the project, one simple measure that you can compute is the number of years it will take you to get your money back. </a:t>
            </a:r>
          </a:p>
        </p:txBody>
      </p:sp>
      <p:sp>
        <p:nvSpPr>
          <p:cNvPr id="27651" name="TextBox 4"/>
          <p:cNvSpPr txBox="1">
            <a:spLocks noChangeArrowheads="1"/>
          </p:cNvSpPr>
          <p:nvPr/>
        </p:nvSpPr>
        <p:spPr bwMode="auto">
          <a:xfrm>
            <a:off x="152400" y="360045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Payback = 10.3 years</a:t>
            </a:r>
          </a:p>
        </p:txBody>
      </p:sp>
      <p:cxnSp>
        <p:nvCxnSpPr>
          <p:cNvPr id="27652" name="Straight Arrow Connector 6"/>
          <p:cNvCxnSpPr>
            <a:cxnSpLocks noChangeShapeType="1"/>
            <a:stCxn id="27651" idx="3"/>
          </p:cNvCxnSpPr>
          <p:nvPr/>
        </p:nvCxnSpPr>
        <p:spPr bwMode="auto">
          <a:xfrm>
            <a:off x="2093913" y="3770313"/>
            <a:ext cx="344487" cy="158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7653" name="TextBox 7"/>
          <p:cNvSpPr txBox="1">
            <a:spLocks noChangeArrowheads="1"/>
          </p:cNvSpPr>
          <p:nvPr/>
        </p:nvSpPr>
        <p:spPr bwMode="auto">
          <a:xfrm>
            <a:off x="7239000" y="428625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Discounted Payback = 16.8 years</a:t>
            </a:r>
          </a:p>
        </p:txBody>
      </p:sp>
      <p:graphicFrame>
        <p:nvGraphicFramePr>
          <p:cNvPr id="2" name="Table 1"/>
          <p:cNvGraphicFramePr>
            <a:graphicFrameLocks noGrp="1"/>
          </p:cNvGraphicFramePr>
          <p:nvPr/>
        </p:nvGraphicFramePr>
        <p:xfrm>
          <a:off x="2438400" y="1885950"/>
          <a:ext cx="4826000" cy="2895600"/>
        </p:xfrm>
        <a:graphic>
          <a:graphicData uri="http://schemas.openxmlformats.org/drawingml/2006/table">
            <a:tbl>
              <a:tblPr/>
              <a:tblGrid>
                <a:gridCol w="419100"/>
                <a:gridCol w="825500"/>
                <a:gridCol w="1079500"/>
                <a:gridCol w="1282700"/>
                <a:gridCol w="1219200"/>
              </a:tblGrid>
              <a:tr h="152400">
                <a:tc>
                  <a:txBody>
                    <a:bodyPr/>
                    <a:lstStyle/>
                    <a:p>
                      <a:pPr algn="ctr" fontAlgn="b"/>
                      <a:r>
                        <a:rPr lang="en-US" sz="900" b="0" i="0" u="none" strike="noStrike">
                          <a:effectLst/>
                          <a:latin typeface="Geneva"/>
                        </a:rPr>
                        <a:t>Year</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Cash Flow</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Cumulated CF</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PV of Cash Flow</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Cumulated DCF</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1</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-$1,000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-$922</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-$2,922</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2</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-$859</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-$3,859</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-$730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-$3,652</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-$267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-$4,126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-$210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-$3,862</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$340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-$3,786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$246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-$3,616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$466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-$3,320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$311</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-$3,305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$516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-$2,803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$317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-$2,988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$555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-$2,248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$314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-$2,674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$615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-$1,633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$321</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-$2,353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9</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$681</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-$952</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$328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-$2,025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10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$715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-$237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$317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-$1,708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11</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$729</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$491</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$298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-$1,409</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12</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$743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$1,235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$280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-$1,129</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13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$758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$1,993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$264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-$865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14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$773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$2,766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$248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-$617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15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$789</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$3,555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$233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-$384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16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$805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$4,360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$219</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-$165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17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$821</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$5,181</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$206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effectLst/>
                          <a:latin typeface="Geneva"/>
                        </a:rPr>
                        <a:t>$41</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171450"/>
            <a:ext cx="8153400" cy="742950"/>
          </a:xfrm>
        </p:spPr>
        <p:txBody>
          <a:bodyPr>
            <a:normAutofit/>
          </a:bodyPr>
          <a:lstStyle/>
          <a:p>
            <a:pPr eaLnBrk="1" hangingPunct="1"/>
            <a:r>
              <a:rPr lang="en-US" altLang="x-none" sz="3200">
                <a:ea typeface="ＭＳ Ｐゴシック" charset="-128"/>
              </a:rPr>
              <a:t>A slightly more sophisticated approach: Sensitivity Analysis &amp; What-if Questions…</a:t>
            </a:r>
          </a:p>
        </p:txBody>
      </p:sp>
      <p:sp>
        <p:nvSpPr>
          <p:cNvPr id="29081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The NPV, IRR and accounting returns for an investment will change as we change the values that we use for different variables. </a:t>
            </a:r>
          </a:p>
          <a:p>
            <a:pPr eaLnBrk="1" hangingPunct="1">
              <a:lnSpc>
                <a:spcPct val="80000"/>
              </a:lnSpc>
            </a:pPr>
            <a:r>
              <a:rPr lang="en-US" altLang="x-none" sz="2000">
                <a:ea typeface="ＭＳ Ｐゴシック" charset="-128"/>
              </a:rPr>
              <a:t>One way of analyzing uncertainty is to check to see how sensitive the decision measure (NPV, IRR..) is to changes in key assumptions. While this has become easier and easier to do over time, there are caveats that we would offer.</a:t>
            </a:r>
          </a:p>
          <a:p>
            <a:pPr eaLnBrk="1" hangingPunct="1">
              <a:lnSpc>
                <a:spcPct val="80000"/>
              </a:lnSpc>
            </a:pPr>
            <a:r>
              <a:rPr lang="en-US" altLang="x-none" sz="2000" u="sng">
                <a:ea typeface="ＭＳ Ｐゴシック" charset="-128"/>
              </a:rPr>
              <a:t>Caveat 1</a:t>
            </a:r>
            <a:r>
              <a:rPr lang="en-US" altLang="x-none" sz="2000">
                <a:ea typeface="ＭＳ Ｐゴシック" charset="-128"/>
              </a:rPr>
              <a:t>: When analyzing the effects of changing a variable, we often hold all else constant. In the real world, variables move together.</a:t>
            </a:r>
          </a:p>
          <a:p>
            <a:pPr eaLnBrk="1" hangingPunct="1">
              <a:lnSpc>
                <a:spcPct val="80000"/>
              </a:lnSpc>
            </a:pPr>
            <a:r>
              <a:rPr lang="en-US" altLang="x-none" sz="2000" u="sng">
                <a:ea typeface="ＭＳ Ｐゴシック" charset="-128"/>
              </a:rPr>
              <a:t>Caveat 2</a:t>
            </a:r>
            <a:r>
              <a:rPr lang="en-US" altLang="x-none" sz="2000">
                <a:ea typeface="ＭＳ Ｐゴシック" charset="-128"/>
              </a:rPr>
              <a:t>: The objective in sensitivity analysis is that we make better decisions, not churn out more tables and numbers.</a:t>
            </a:r>
          </a:p>
          <a:p>
            <a:pPr lvl="1" eaLnBrk="1" hangingPunct="1">
              <a:lnSpc>
                <a:spcPct val="80000"/>
              </a:lnSpc>
            </a:pPr>
            <a:r>
              <a:rPr lang="en-US" altLang="x-none" sz="1700">
                <a:ea typeface="ＭＳ Ｐゴシック" charset="-128"/>
              </a:rPr>
              <a:t>Corollary 1: Less is more. Not everything is worth varying…</a:t>
            </a:r>
          </a:p>
          <a:p>
            <a:pPr lvl="1" eaLnBrk="1" hangingPunct="1">
              <a:lnSpc>
                <a:spcPct val="80000"/>
              </a:lnSpc>
            </a:pPr>
            <a:r>
              <a:rPr lang="en-US" altLang="x-none" sz="1700">
                <a:ea typeface="ＭＳ Ｐゴシック" charset="-128"/>
              </a:rPr>
              <a:t>Corollary 2: A picture is worth a thousand numbers (and tables).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And here is a really good picture…</a:t>
            </a:r>
          </a:p>
        </p:txBody>
      </p:sp>
      <p:pic>
        <p:nvPicPr>
          <p:cNvPr id="3174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21" r="821"/>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The final step up: Incorporate probabilistic estimates.. Rather than expected values..</a:t>
            </a:r>
          </a:p>
        </p:txBody>
      </p:sp>
      <p:sp>
        <p:nvSpPr>
          <p:cNvPr id="33794" name="TextBox 6"/>
          <p:cNvSpPr txBox="1">
            <a:spLocks noChangeArrowheads="1"/>
          </p:cNvSpPr>
          <p:nvPr/>
        </p:nvSpPr>
        <p:spPr bwMode="auto">
          <a:xfrm>
            <a:off x="838200" y="1143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Actual Revenues as % of Forecasted Revenues (Base case = 100%)</a:t>
            </a:r>
          </a:p>
        </p:txBody>
      </p:sp>
      <p:sp>
        <p:nvSpPr>
          <p:cNvPr id="33795" name="TextBox 7"/>
          <p:cNvSpPr txBox="1">
            <a:spLocks noChangeArrowheads="1"/>
          </p:cNvSpPr>
          <p:nvPr/>
        </p:nvSpPr>
        <p:spPr bwMode="auto">
          <a:xfrm>
            <a:off x="1066800" y="27432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Operating Expenses at Parks as % of Revenues (Base Case = 60%)</a:t>
            </a:r>
          </a:p>
        </p:txBody>
      </p:sp>
      <p:sp>
        <p:nvSpPr>
          <p:cNvPr id="33796" name="TextBox 8"/>
          <p:cNvSpPr txBox="1">
            <a:spLocks noChangeArrowheads="1"/>
          </p:cNvSpPr>
          <p:nvPr/>
        </p:nvSpPr>
        <p:spPr bwMode="auto">
          <a:xfrm>
            <a:off x="5410200" y="18288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Country Risk Premium (Base Case = 3% (Brazil))</a:t>
            </a:r>
          </a:p>
        </p:txBody>
      </p:sp>
      <p:pic>
        <p:nvPicPr>
          <p:cNvPr id="3379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508125"/>
            <a:ext cx="40513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Content Placeholder 5"/>
          <p:cNvPicPr>
            <a:picLocks noGrp="1" noChangeAspect="1"/>
          </p:cNvPicPr>
          <p:nvPr>
            <p:ph sz="quarter" idx="1"/>
          </p:nvPr>
        </p:nvPicPr>
        <p:blipFill>
          <a:blip r:embed="rId4">
            <a:extLst>
              <a:ext uri="{28A0092B-C50C-407E-A947-70E740481C1C}">
                <a14:useLocalDpi xmlns:a14="http://schemas.microsoft.com/office/drawing/2010/main" val="0"/>
              </a:ext>
            </a:extLst>
          </a:blip>
          <a:srcRect l="5151" r="5151"/>
          <a:stretch>
            <a:fillRect/>
          </a:stretch>
        </p:blipFill>
        <p:spPr>
          <a:xfrm>
            <a:off x="1143000" y="3409950"/>
            <a:ext cx="2974975" cy="1230313"/>
          </a:xfrm>
        </p:spPr>
      </p:pic>
      <p:pic>
        <p:nvPicPr>
          <p:cNvPr id="33799"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2647950"/>
            <a:ext cx="3733800" cy="137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resulting simulation…</a:t>
            </a:r>
          </a:p>
        </p:txBody>
      </p:sp>
      <p:sp>
        <p:nvSpPr>
          <p:cNvPr id="35842" name="TextBox 7"/>
          <p:cNvSpPr txBox="1">
            <a:spLocks noChangeArrowheads="1"/>
          </p:cNvSpPr>
          <p:nvPr/>
        </p:nvSpPr>
        <p:spPr bwMode="auto">
          <a:xfrm>
            <a:off x="6781800" y="108585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Average = $3.40 billion</a:t>
            </a:r>
          </a:p>
          <a:p>
            <a:r>
              <a:rPr lang="en-US" altLang="x-none" sz="1600"/>
              <a:t>Median = $3.28 billion</a:t>
            </a:r>
          </a:p>
          <a:p>
            <a:endParaRPr lang="en-US" altLang="x-none"/>
          </a:p>
        </p:txBody>
      </p:sp>
      <p:sp>
        <p:nvSpPr>
          <p:cNvPr id="35843" name="TextBox 8"/>
          <p:cNvSpPr txBox="1">
            <a:spLocks noChangeArrowheads="1"/>
          </p:cNvSpPr>
          <p:nvPr/>
        </p:nvSpPr>
        <p:spPr bwMode="auto">
          <a:xfrm>
            <a:off x="1828800" y="41148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NPV ranges from -$1 billion to +$8.5 billion. NPV is negative 12% of the time.</a:t>
            </a:r>
          </a:p>
        </p:txBody>
      </p:sp>
      <p:pic>
        <p:nvPicPr>
          <p:cNvPr id="3584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844" b="-6844"/>
          <a:stretch>
            <a:fillRect/>
          </a:stretch>
        </p:blipFill>
        <p:spPr>
          <a:xfrm>
            <a:off x="1143000" y="1428750"/>
            <a:ext cx="6910388" cy="285750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171450"/>
            <a:ext cx="8153400" cy="742950"/>
          </a:xfrm>
        </p:spPr>
        <p:txBody>
          <a:bodyPr/>
          <a:lstStyle/>
          <a:p>
            <a:r>
              <a:rPr lang="en-US" altLang="x-none">
                <a:ea typeface="ＭＳ Ｐゴシック" charset="-128"/>
              </a:rPr>
              <a:t>A side bar: Should you hedge risks?</a:t>
            </a:r>
          </a:p>
        </p:txBody>
      </p:sp>
      <p:sp>
        <p:nvSpPr>
          <p:cNvPr id="3" name="Content Placeholder 2"/>
          <p:cNvSpPr>
            <a:spLocks noGrp="1"/>
          </p:cNvSpPr>
          <p:nvPr>
            <p:ph sz="quarter" idx="1"/>
          </p:nvPr>
        </p:nvSpPr>
        <p:spPr>
          <a:xfrm>
            <a:off x="612775" y="1200150"/>
            <a:ext cx="8153400" cy="3371850"/>
          </a:xfrm>
        </p:spPr>
        <p:txBody>
          <a:bodyPr/>
          <a:lstStyle/>
          <a:p>
            <a:pPr>
              <a:buFont typeface="Wingdings" charset="0"/>
              <a:buChar char=""/>
              <a:defRPr/>
            </a:pPr>
            <a:r>
              <a:rPr lang="en-US" dirty="0" smtClean="0"/>
              <a:t>Disney can reduce the risk in this project by hedging against exchange rate risk. Should it?</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a:p>
            <a:pPr marL="514350" indent="-514350">
              <a:buFont typeface="+mj-lt"/>
              <a:buAutoNum type="alphaLcPeriod"/>
              <a:defRPr/>
            </a:pPr>
            <a:r>
              <a:rPr lang="en-US" dirty="0" smtClean="0"/>
              <a:t>Maybe</a:t>
            </a:r>
          </a:p>
          <a:p>
            <a:pPr marL="0" indent="0">
              <a:buFont typeface="Wingdings" charset="0"/>
              <a:buNone/>
              <a:defRPr/>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71500"/>
            <a:ext cx="9144000" cy="399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final thought: Side Costs and Benefits</a:t>
            </a:r>
          </a:p>
        </p:txBody>
      </p:sp>
      <p:sp>
        <p:nvSpPr>
          <p:cNvPr id="29901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400">
                <a:ea typeface="ＭＳ Ｐゴシック" charset="-128"/>
              </a:rPr>
              <a:t>Most projects considered by any business create side costs and benefits for that business. </a:t>
            </a:r>
          </a:p>
          <a:p>
            <a:pPr lvl="1" eaLnBrk="1" hangingPunct="1">
              <a:lnSpc>
                <a:spcPct val="80000"/>
              </a:lnSpc>
            </a:pPr>
            <a:r>
              <a:rPr lang="en-US" altLang="x-none" sz="2000">
                <a:ea typeface="ＭＳ Ｐゴシック" charset="-128"/>
              </a:rPr>
              <a:t>The side costs include the costs created by the use of resources that the business already owns (opportunity costs) and lost revenues for other projects that the firm may have. </a:t>
            </a:r>
          </a:p>
          <a:p>
            <a:pPr lvl="1" eaLnBrk="1" hangingPunct="1">
              <a:lnSpc>
                <a:spcPct val="80000"/>
              </a:lnSpc>
            </a:pPr>
            <a:r>
              <a:rPr lang="en-US" altLang="x-none" sz="2000">
                <a:ea typeface="ＭＳ Ｐゴシック" charset="-128"/>
              </a:rPr>
              <a:t>The benefits that may not be captured in the traditional capital budgeting analysis include project synergies (where cash flow benefits may accrue to other projects) and options embedded in projects (including the options to delay, expand or abandon a project).</a:t>
            </a:r>
          </a:p>
          <a:p>
            <a:pPr eaLnBrk="1" hangingPunct="1">
              <a:lnSpc>
                <a:spcPct val="80000"/>
              </a:lnSpc>
            </a:pPr>
            <a:r>
              <a:rPr lang="en-US" altLang="x-none" sz="2400">
                <a:ea typeface="ＭＳ Ｐゴシック" charset="-128"/>
              </a:rPr>
              <a:t>The returns on a project should incorporate these costs and benefits.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First Principles</a:t>
            </a:r>
          </a:p>
        </p:txBody>
      </p:sp>
      <p:pic>
        <p:nvPicPr>
          <p:cNvPr id="4403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8089" b="-8089"/>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E001739C-71DC-2B43-99E1-E9548F664957}" type="slidenum">
              <a:rPr lang="en-US" altLang="x-none" sz="1400">
                <a:solidFill>
                  <a:schemeClr val="tx2"/>
                </a:solidFill>
              </a:rPr>
              <a:pPr>
                <a:lnSpc>
                  <a:spcPct val="90000"/>
                </a:lnSpc>
              </a:pPr>
              <a:t>16</a:t>
            </a:fld>
            <a:endParaRPr lang="en-US" altLang="x-none" sz="1400">
              <a:solidFill>
                <a:schemeClr val="tx2"/>
              </a:solidFill>
            </a:endParaRPr>
          </a:p>
        </p:txBody>
      </p:sp>
      <p:pic>
        <p:nvPicPr>
          <p:cNvPr id="46082"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a:t>
            </a:r>
            <a:r>
              <a:rPr lang="en-US" dirty="0">
                <a:solidFill>
                  <a:schemeClr val="lt1"/>
                </a:solidFill>
                <a:latin typeface="+mn-lt"/>
                <a:ea typeface="+mn-ea"/>
              </a:rPr>
              <a:t>6</a:t>
            </a:r>
            <a:endParaRPr lang="en-US" dirty="0">
              <a:solidFill>
                <a:schemeClr val="lt1"/>
              </a:solidFill>
              <a:latin typeface="+mn-lt"/>
              <a:ea typeface="+mn-ea"/>
            </a:endParaRPr>
          </a:p>
        </p:txBody>
      </p:sp>
      <p:sp>
        <p:nvSpPr>
          <p:cNvPr id="6" name="Line Callout 1 5"/>
          <p:cNvSpPr>
            <a:spLocks/>
          </p:cNvSpPr>
          <p:nvPr/>
        </p:nvSpPr>
        <p:spPr bwMode="auto">
          <a:xfrm>
            <a:off x="381000" y="209550"/>
            <a:ext cx="1981200" cy="3429000"/>
          </a:xfrm>
          <a:prstGeom prst="borderCallout1">
            <a:avLst>
              <a:gd name="adj1" fmla="val 99306"/>
              <a:gd name="adj2" fmla="val 49074"/>
              <a:gd name="adj3" fmla="val 120319"/>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Draw up a risk profile for your company &amp; make a judgment on which risks, if any, you would hedge.</a:t>
            </a: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27058</TotalTime>
  <Pages>13</Pages>
  <Words>1904</Words>
  <Application>Microsoft Macintosh PowerPoint</Application>
  <PresentationFormat>On-screen Show (16:9)</PresentationFormat>
  <Paragraphs>193</Paragraphs>
  <Slides>16</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Times</vt:lpstr>
      <vt:lpstr>ＭＳ Ｐゴシック</vt:lpstr>
      <vt:lpstr>Arial</vt:lpstr>
      <vt:lpstr>Calibri</vt:lpstr>
      <vt:lpstr>Wingdings</vt:lpstr>
      <vt:lpstr>Wingdings 2</vt:lpstr>
      <vt:lpstr>Geneva</vt:lpstr>
      <vt:lpstr>Basic</vt:lpstr>
      <vt:lpstr>Investment returns III: Loose ends</vt:lpstr>
      <vt:lpstr>PowerPoint Presentation</vt:lpstr>
      <vt:lpstr>Rio Disney: The US Dollar Assessment</vt:lpstr>
      <vt:lpstr>Does the currency matter?</vt:lpstr>
      <vt:lpstr>Disney Theme Park: $R NPV</vt:lpstr>
      <vt:lpstr>Uncertainty in Project Analysis: What can we do?</vt:lpstr>
      <vt:lpstr>One simplistic solution: See how quickly you can get your money back…</vt:lpstr>
      <vt:lpstr>A slightly more sophisticated approach: Sensitivity Analysis &amp; What-if Questions…</vt:lpstr>
      <vt:lpstr>And here is a really good picture…</vt:lpstr>
      <vt:lpstr>The final step up: Incorporate probabilistic estimates.. Rather than expected values..</vt:lpstr>
      <vt:lpstr>The resulting simulation…</vt:lpstr>
      <vt:lpstr>A side bar: Should you hedge risks?</vt:lpstr>
      <vt:lpstr>PowerPoint Presentation</vt:lpstr>
      <vt:lpstr>A final thought: Side Costs and Benefits</vt:lpstr>
      <vt:lpstr>First Principles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336</cp:revision>
  <cp:lastPrinted>2014-01-24T14:30:54Z</cp:lastPrinted>
  <dcterms:created xsi:type="dcterms:W3CDTF">2010-01-13T22:41:50Z</dcterms:created>
  <dcterms:modified xsi:type="dcterms:W3CDTF">2017-05-22T07:16:22Z</dcterms:modified>
</cp:coreProperties>
</file>