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9"/>
  </p:notesMasterIdLst>
  <p:handoutMasterIdLst>
    <p:handoutMasterId r:id="rId20"/>
  </p:handoutMasterIdLst>
  <p:sldIdLst>
    <p:sldId id="256" r:id="rId2"/>
    <p:sldId id="942" r:id="rId3"/>
    <p:sldId id="622" r:id="rId4"/>
    <p:sldId id="624" r:id="rId5"/>
    <p:sldId id="628" r:id="rId6"/>
    <p:sldId id="629" r:id="rId7"/>
    <p:sldId id="648" r:id="rId8"/>
    <p:sldId id="945" r:id="rId9"/>
    <p:sldId id="946" r:id="rId10"/>
    <p:sldId id="947" r:id="rId11"/>
    <p:sldId id="948" r:id="rId12"/>
    <p:sldId id="949" r:id="rId13"/>
    <p:sldId id="950" r:id="rId14"/>
    <p:sldId id="650" r:id="rId15"/>
    <p:sldId id="651" r:id="rId16"/>
    <p:sldId id="652" r:id="rId17"/>
    <p:sldId id="944"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shift from the investment principle to the financing principle.</a:t>
            </a:r>
          </a:p>
        </p:txBody>
      </p:sp>
      <p:sp>
        <p:nvSpPr>
          <p:cNvPr id="20482" name="Rectangle 3"/>
          <p:cNvSpPr>
            <a:spLocks noGrp="1" noRot="1" noChangeAspect="1" noChangeArrowheads="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1100">
                <a:latin typeface="Times" charset="0"/>
                <a:ea typeface="ＭＳ Ｐゴシック" charset="-128"/>
              </a:rPr>
              <a:t>Rather than categorizing financing based on what it is called or categorized as by accountants, we should be thinking whether financing is debt or equity by looking at the following questions:</a:t>
            </a:r>
          </a:p>
          <a:p>
            <a:r>
              <a:rPr lang="en-US" altLang="x-none" sz="1100" i="1">
                <a:latin typeface="Times" charset="0"/>
                <a:ea typeface="ＭＳ Ｐゴシック" charset="-128"/>
              </a:rPr>
              <a:t>1. Are the payments on the securities contractual or residual?</a:t>
            </a:r>
            <a:endParaRPr lang="en-US" altLang="x-none" sz="1100">
              <a:latin typeface="Times" charset="0"/>
              <a:ea typeface="ＭＳ Ｐゴシック" charset="-128"/>
            </a:endParaRPr>
          </a:p>
          <a:p>
            <a:r>
              <a:rPr lang="en-US" altLang="x-none" sz="1100">
                <a:latin typeface="Times" charset="0"/>
                <a:ea typeface="ＭＳ Ｐゴシック" charset="-128"/>
              </a:rPr>
              <a:t>If contractually set, it is closer to debt.</a:t>
            </a:r>
          </a:p>
          <a:p>
            <a:r>
              <a:rPr lang="en-US" altLang="x-none" sz="1100">
                <a:latin typeface="Times" charset="0"/>
                <a:ea typeface="ＭＳ Ｐゴシック" charset="-128"/>
              </a:rPr>
              <a:t>If residual, it is closer to equity.</a:t>
            </a:r>
          </a:p>
          <a:p>
            <a:r>
              <a:rPr lang="en-US" altLang="x-none" sz="1100" i="1">
                <a:latin typeface="Times" charset="0"/>
                <a:ea typeface="ＭＳ Ｐゴシック" charset="-128"/>
              </a:rPr>
              <a:t>2. Are the payments tax-deductible?</a:t>
            </a:r>
            <a:endParaRPr lang="en-US" altLang="x-none" sz="1100">
              <a:latin typeface="Times" charset="0"/>
              <a:ea typeface="ＭＳ Ｐゴシック" charset="-128"/>
            </a:endParaRPr>
          </a:p>
          <a:p>
            <a:r>
              <a:rPr lang="en-US" altLang="x-none" sz="1100">
                <a:latin typeface="Times" charset="0"/>
                <a:ea typeface="ＭＳ Ｐゴシック" charset="-128"/>
              </a:rPr>
              <a:t>If yes, it is closer to debt.</a:t>
            </a:r>
          </a:p>
          <a:p>
            <a:r>
              <a:rPr lang="en-US" altLang="x-none" sz="1100">
                <a:latin typeface="Times" charset="0"/>
                <a:ea typeface="ＭＳ Ｐゴシック" charset="-128"/>
              </a:rPr>
              <a:t>If no, if is closer to equity.</a:t>
            </a:r>
          </a:p>
          <a:p>
            <a:r>
              <a:rPr lang="en-US" altLang="x-none" sz="1100" i="1">
                <a:latin typeface="Times" charset="0"/>
                <a:ea typeface="ＭＳ Ｐゴシック" charset="-128"/>
              </a:rPr>
              <a:t>3. Do the cash flows on the security have a high priority or a low priority if the firm is</a:t>
            </a:r>
            <a:r>
              <a:rPr lang="en-US" altLang="x-none" sz="1100">
                <a:latin typeface="Times" charset="0"/>
                <a:ea typeface="ＭＳ Ｐゴシック" charset="-128"/>
              </a:rPr>
              <a:t> </a:t>
            </a:r>
            <a:r>
              <a:rPr lang="en-US" altLang="x-none" sz="1100" i="1">
                <a:latin typeface="Times" charset="0"/>
                <a:ea typeface="ＭＳ Ｐゴシック" charset="-128"/>
              </a:rPr>
              <a:t>in financial trouble?</a:t>
            </a:r>
            <a:endParaRPr lang="en-US" altLang="x-none" sz="1100">
              <a:latin typeface="Times" charset="0"/>
              <a:ea typeface="ＭＳ Ｐゴシック" charset="-128"/>
            </a:endParaRPr>
          </a:p>
          <a:p>
            <a:r>
              <a:rPr lang="en-US" altLang="x-none" sz="1100">
                <a:latin typeface="Times" charset="0"/>
                <a:ea typeface="ＭＳ Ｐゴシック" charset="-128"/>
              </a:rPr>
              <a:t>If it has high priority, it is closer to debt.</a:t>
            </a:r>
          </a:p>
          <a:p>
            <a:r>
              <a:rPr lang="en-US" altLang="x-none" sz="1100">
                <a:latin typeface="Times" charset="0"/>
                <a:ea typeface="ＭＳ Ｐゴシック" charset="-128"/>
              </a:rPr>
              <a:t>If it has low priority, it is closer to equity.</a:t>
            </a:r>
          </a:p>
          <a:p>
            <a:r>
              <a:rPr lang="en-US" altLang="x-none" sz="1100" i="1">
                <a:latin typeface="Times" charset="0"/>
                <a:ea typeface="ＭＳ Ｐゴシック" charset="-128"/>
              </a:rPr>
              <a:t>4. Does the security have a fixed life?</a:t>
            </a:r>
            <a:endParaRPr lang="en-US" altLang="x-none" sz="1100">
              <a:latin typeface="Times" charset="0"/>
              <a:ea typeface="ＭＳ Ｐゴシック" charset="-128"/>
            </a:endParaRPr>
          </a:p>
          <a:p>
            <a:r>
              <a:rPr lang="en-US" altLang="x-none" sz="1100">
                <a:latin typeface="Times" charset="0"/>
                <a:ea typeface="ＭＳ Ｐゴシック" charset="-128"/>
              </a:rPr>
              <a:t>If yes, it is closer to debt.</a:t>
            </a:r>
          </a:p>
          <a:p>
            <a:r>
              <a:rPr lang="en-US" altLang="x-none" sz="1100">
                <a:latin typeface="Times" charset="0"/>
                <a:ea typeface="ＭＳ Ｐゴシック" charset="-128"/>
              </a:rPr>
              <a:t>If no, it is closer to equity.</a:t>
            </a:r>
          </a:p>
          <a:p>
            <a:r>
              <a:rPr lang="en-US" altLang="x-none" sz="1100" i="1">
                <a:latin typeface="Times" charset="0"/>
                <a:ea typeface="ＭＳ Ｐゴシック" charset="-128"/>
              </a:rPr>
              <a:t>5. Does the owner of the security get a share of the control of management of the firm?</a:t>
            </a:r>
            <a:endParaRPr lang="en-US" altLang="x-none" sz="1100">
              <a:latin typeface="Times" charset="0"/>
              <a:ea typeface="ＭＳ Ｐゴシック" charset="-128"/>
            </a:endParaRPr>
          </a:p>
          <a:p>
            <a:r>
              <a:rPr lang="en-US" altLang="x-none" sz="1100">
                <a:latin typeface="Times" charset="0"/>
                <a:ea typeface="ＭＳ Ｐゴシック" charset="-128"/>
              </a:rPr>
              <a:t>If no, it is closer to debt.</a:t>
            </a:r>
          </a:p>
          <a:p>
            <a:r>
              <a:rPr lang="en-US" altLang="x-none" sz="1100">
                <a:latin typeface="Times" charset="0"/>
                <a:ea typeface="ＭＳ Ｐゴシック"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x-none"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x-none" sz="1100">
                <a:latin typeface="Times" charset="0"/>
                <a:ea typeface="ＭＳ Ｐゴシック" charset="-128"/>
              </a:rPr>
              <a:t>Disney and Tata Motors both use floating rate debt, but only to a limited extent.</a:t>
            </a:r>
          </a:p>
          <a:p>
            <a:r>
              <a:rPr lang="en-US" altLang="x-none" sz="1100">
                <a:latin typeface="Times" charset="0"/>
                <a:ea typeface="ＭＳ Ｐゴシック" charset="-128"/>
              </a:rPr>
              <a:t>Disney &amp; Tata Motors borrow predominantly in their domestic currencies. Vale and Baidu have most of their debt in foreign currencies.</a:t>
            </a:r>
          </a:p>
          <a:p>
            <a:endParaRPr lang="en-US" altLang="x-none" sz="1100">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x-none">
              <a:latin typeface="Times" charset="0"/>
              <a:ea typeface="ＭＳ Ｐゴシック" charset="-128"/>
            </a:endParaRPr>
          </a:p>
          <a:p>
            <a:r>
              <a:rPr lang="en-US" altLang="x-none">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Brings together the costs and the benefits of debt, with the implications.</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trade off that we make when we choose between using debt and equity. If the benefits exceed the costs, you should borrow. If not, it is better to use equity.</a:t>
            </a:r>
          </a:p>
        </p:txBody>
      </p:sp>
    </p:spTree>
    <p:extLst>
      <p:ext uri="{BB962C8B-B14F-4D97-AF65-F5344CB8AC3E}">
        <p14:creationId xmlns:p14="http://schemas.microsoft.com/office/powerpoint/2010/main" val="365296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charset="0"/>
                <a:ea typeface="ＭＳ Ｐゴシック"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charset="0"/>
              <a:ea typeface="ＭＳ Ｐゴシック" charset="-128"/>
            </a:endParaRPr>
          </a:p>
          <a:p>
            <a:r>
              <a:rPr lang="en-US" altLang="en-US">
                <a:latin typeface="Times" charset="0"/>
                <a:ea typeface="ＭＳ Ｐゴシック" charset="-128"/>
              </a:rPr>
              <a:t>Implications:</a:t>
            </a:r>
          </a:p>
          <a:p>
            <a:pPr>
              <a:buFontTx/>
              <a:buAutoNum type="arabicPeriod"/>
            </a:pPr>
            <a:r>
              <a:rPr lang="en-US" altLang="en-US">
                <a:latin typeface="Times" charset="0"/>
                <a:ea typeface="ＭＳ Ｐゴシック" charset="-128"/>
              </a:rPr>
              <a:t>Debt ratios for firms should go up as corporate tax rates increase.</a:t>
            </a:r>
          </a:p>
          <a:p>
            <a:pPr>
              <a:buFontTx/>
              <a:buAutoNum type="arabicPeriod"/>
            </a:pPr>
            <a:r>
              <a:rPr lang="en-US" altLang="en-US">
                <a:latin typeface="Times" charset="0"/>
                <a:ea typeface="ＭＳ Ｐゴシック" charset="-128"/>
              </a:rPr>
              <a:t>Debt ratios of firms incorporated in high-tax locales should be higher than debt ratios of firms in low-tax or tax exempt locales.</a:t>
            </a:r>
          </a:p>
        </p:txBody>
      </p:sp>
    </p:spTree>
    <p:extLst>
      <p:ext uri="{BB962C8B-B14F-4D97-AF65-F5344CB8AC3E}">
        <p14:creationId xmlns:p14="http://schemas.microsoft.com/office/powerpoint/2010/main" val="702328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charset="0"/>
                <a:ea typeface="ＭＳ Ｐゴシック" charset="-128"/>
              </a:rPr>
              <a:t>Left to themselves, managers (especially lazy ones) would rather run all-equity financed firms with substantial cash reserves.</a:t>
            </a:r>
          </a:p>
          <a:p>
            <a:endParaRPr lang="en-US" altLang="en-US">
              <a:latin typeface="Times" charset="0"/>
              <a:ea typeface="ＭＳ Ｐゴシック" charset="-128"/>
            </a:endParaRPr>
          </a:p>
          <a:p>
            <a:r>
              <a:rPr lang="en-US" altLang="en-US">
                <a:latin typeface="Times" charset="0"/>
                <a:ea typeface="ＭＳ Ｐゴシック" charset="-128"/>
              </a:rPr>
              <a:t>There are two pieces of evidence that you can point to in support of this proposition.</a:t>
            </a:r>
          </a:p>
          <a:p>
            <a:r>
              <a:rPr lang="en-US" altLang="en-US">
                <a:latin typeface="Times" charset="0"/>
                <a:ea typeface="ＭＳ Ｐゴシック" charset="-128"/>
              </a:rPr>
              <a:t>First, poorly managed, poorly run firms, where managers are not significant stockholders, are more likely to be targeted for leveraged buyouts.</a:t>
            </a:r>
          </a:p>
          <a:p>
            <a:r>
              <a:rPr lang="en-US" altLang="en-US">
                <a:latin typeface="Times" charset="0"/>
                <a:ea typeface="ＭＳ Ｐゴシック" charset="-128"/>
              </a:rPr>
              <a:t>Second, there is evidence of improvements in operating efficiency at firms that increase their debt ratio substantially.</a:t>
            </a:r>
          </a:p>
        </p:txBody>
      </p:sp>
    </p:spTree>
    <p:extLst>
      <p:ext uri="{BB962C8B-B14F-4D97-AF65-F5344CB8AC3E}">
        <p14:creationId xmlns:p14="http://schemas.microsoft.com/office/powerpoint/2010/main" val="968206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(see Warner) seem to indicate that the direct costs of bankruptcy are fairly small (10% or less or firm value)</a:t>
            </a:r>
          </a:p>
          <a:p>
            <a:r>
              <a:rPr lang="en-US" altLang="en-US">
                <a:latin typeface="Times" charset="0"/>
                <a:ea typeface="ＭＳ Ｐゴシック"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charset="0"/>
                <a:ea typeface="ＭＳ Ｐゴシック" charset="-128"/>
              </a:rPr>
              <a:t>a. Firms that sell durable products with long lives that require replacement parts and service</a:t>
            </a:r>
          </a:p>
          <a:p>
            <a:r>
              <a:rPr lang="en-US" altLang="en-US">
                <a:latin typeface="Times" charset="0"/>
                <a:ea typeface="ＭＳ Ｐゴシック" charset="-128"/>
              </a:rPr>
              <a:t>b. Firms that provide goods or services for which quality is an important attribute but is difficult to determine in advance. </a:t>
            </a:r>
          </a:p>
          <a:p>
            <a:r>
              <a:rPr lang="en-US" altLang="en-US">
                <a:latin typeface="Times" charset="0"/>
                <a:ea typeface="ＭＳ Ｐゴシック" charset="-128"/>
              </a:rPr>
              <a:t>c. Firms producing products whose value to customers depends on the services and complementary products supplied by independent companies</a:t>
            </a:r>
          </a:p>
          <a:p>
            <a:r>
              <a:rPr lang="en-US" altLang="en-US">
                <a:latin typeface="Times" charset="0"/>
                <a:ea typeface="ＭＳ Ｐゴシック"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charset="0"/>
                <a:ea typeface="ＭＳ Ｐゴシック" charset="-128"/>
              </a:rPr>
              <a:t>Similarly, Kmart found that suppliers started demanding payments in 30 days instead of 60 days, when it got into financial trouble.</a:t>
            </a:r>
          </a:p>
          <a:p>
            <a:r>
              <a:rPr lang="en-US" altLang="en-US">
                <a:latin typeface="Times" charset="0"/>
                <a:ea typeface="ＭＳ Ｐゴシック" charset="-128"/>
              </a:rPr>
              <a:t>The probability of bankruptcy should be a function of the predictability (or variability) of earnings.</a:t>
            </a:r>
          </a:p>
        </p:txBody>
      </p:sp>
    </p:spTree>
    <p:extLst>
      <p:ext uri="{BB962C8B-B14F-4D97-AF65-F5344CB8AC3E}">
        <p14:creationId xmlns:p14="http://schemas.microsoft.com/office/powerpoint/2010/main" val="381528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What is good for equity investors might not be good for bondholders and lenders…. Equity investors describe the projects that they will be funding with debt as safe and secure. However…</a:t>
            </a:r>
          </a:p>
          <a:p>
            <a:r>
              <a:rPr lang="en-US" altLang="en-US">
                <a:latin typeface="Times" charset="0"/>
                <a:ea typeface="ＭＳ Ｐゴシック" charset="-128"/>
              </a:rPr>
              <a:t>A risky project, with substantial upside, may make equity investors happy, but they might cause bondholders, who do not share in the upside, much worse off.</a:t>
            </a:r>
          </a:p>
          <a:p>
            <a:r>
              <a:rPr lang="en-US" altLang="en-US">
                <a:latin typeface="Times" charset="0"/>
                <a:ea typeface="ＭＳ Ｐゴシック" charset="-128"/>
              </a:rPr>
              <a:t>Similarly, paying a large dividend may make stockholders happier but they make lenders less well off.</a:t>
            </a:r>
          </a:p>
          <a:p>
            <a:r>
              <a:rPr lang="en-US" altLang="en-US">
                <a:latin typeface="Times" charset="0"/>
                <a:ea typeface="ＭＳ Ｐゴシック" charset="-128"/>
              </a:rPr>
              <a:t>Lenders recognize this tendency and factor them into their lending by</a:t>
            </a:r>
          </a:p>
          <a:p>
            <a:pPr>
              <a:buFontTx/>
              <a:buChar char="-"/>
            </a:pPr>
            <a:r>
              <a:rPr lang="en-US" altLang="en-US">
                <a:latin typeface="Times" charset="0"/>
                <a:ea typeface="ＭＳ Ｐゴシック" charset="-128"/>
              </a:rPr>
              <a:t>charging a higher interest rate up front for the loan</a:t>
            </a:r>
          </a:p>
          <a:p>
            <a:pPr>
              <a:buFontTx/>
              <a:buChar char="-"/>
            </a:pPr>
            <a:r>
              <a:rPr lang="en-US" altLang="en-US">
                <a:latin typeface="Times" charset="0"/>
                <a:ea typeface="ＭＳ Ｐゴシック" charset="-128"/>
              </a:rPr>
              <a:t>Putting restrictive covenants on the loan</a:t>
            </a:r>
          </a:p>
          <a:p>
            <a:r>
              <a:rPr lang="en-US" altLang="en-US">
                <a:latin typeface="Times" charset="0"/>
                <a:ea typeface="ＭＳ Ｐゴシック" charset="-128"/>
              </a:rPr>
              <a:t>These create costs for the borrower.</a:t>
            </a:r>
          </a:p>
        </p:txBody>
      </p:sp>
    </p:spTree>
    <p:extLst>
      <p:ext uri="{BB962C8B-B14F-4D97-AF65-F5344CB8AC3E}">
        <p14:creationId xmlns:p14="http://schemas.microsoft.com/office/powerpoint/2010/main" val="1399911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393700" y="692150"/>
            <a:ext cx="6070600"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like to preserve flexibility. The value of flexibility should be a function of how uncertain future investment requirements are, and the firm</a:t>
            </a:r>
            <a:r>
              <a:rPr lang="ja-JP" altLang="en-US">
                <a:latin typeface="Times" charset="0"/>
                <a:ea typeface="ＭＳ Ｐゴシック" charset="-128"/>
              </a:rPr>
              <a:t>’</a:t>
            </a:r>
            <a:r>
              <a:rPr lang="en-US" altLang="ja-JP">
                <a:latin typeface="Times" charset="0"/>
                <a:ea typeface="ＭＳ Ｐゴシック" charset="-128"/>
              </a:rPr>
              <a:t>s capacity to raise fresh capital quickly. </a:t>
            </a:r>
          </a:p>
          <a:p>
            <a:r>
              <a:rPr lang="en-US" altLang="en-US">
                <a:latin typeface="Times" charset="0"/>
                <a:ea typeface="ＭＳ Ｐゴシック" charset="-128"/>
              </a:rPr>
              <a:t>Firms with uncertain future needs and the inability to access markets quickly will tend to value flexibility the most, and borrow the least.</a:t>
            </a:r>
          </a:p>
        </p:txBody>
      </p:sp>
    </p:spTree>
    <p:extLst>
      <p:ext uri="{BB962C8B-B14F-4D97-AF65-F5344CB8AC3E}">
        <p14:creationId xmlns:p14="http://schemas.microsoft.com/office/powerpoint/2010/main" val="1552708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With the assumptions on the previous page:</a:t>
            </a:r>
          </a:p>
          <a:p>
            <a:pPr lvl="1"/>
            <a:r>
              <a:rPr lang="en-US" altLang="x-none">
                <a:latin typeface="Times" charset="0"/>
                <a:ea typeface="ＭＳ Ｐゴシック" charset="-128"/>
              </a:rPr>
              <a:t>The cost of capital will remain unchanged as the debt ratio changes</a:t>
            </a:r>
          </a:p>
          <a:p>
            <a:pPr lvl="1"/>
            <a:r>
              <a:rPr lang="en-US" altLang="x-none">
                <a:latin typeface="Times" charset="0"/>
                <a:ea typeface="ＭＳ Ｐゴシック" charset="-128"/>
              </a:rPr>
              <a:t>The value of the firm will not be a function of leverage</a:t>
            </a:r>
          </a:p>
          <a:p>
            <a:pPr lvl="1"/>
            <a:r>
              <a:rPr lang="en-US" altLang="x-none">
                <a:latin typeface="Times" charset="0"/>
                <a:ea typeface="ＭＳ Ｐゴシック" charset="-128"/>
              </a:rPr>
              <a:t>Investment decisions can be made independently of financing decisions</a:t>
            </a:r>
          </a:p>
          <a:p>
            <a:r>
              <a:rPr lang="en-US" altLang="x-none">
                <a:latin typeface="Times" charset="0"/>
                <a:ea typeface="ＭＳ Ｐゴシック" charset="-128"/>
              </a:rPr>
              <a:t>Note that if we allow for tax benefits, and keep the other assumptions, the optimal debt ratio will go to 100%.</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E9E58FA3-6A60-844B-B77E-E325E562ACE9}" type="slidenum">
              <a:rPr lang="en-US" altLang="x-none"/>
              <a:pPr/>
              <a:t>‹#›</a:t>
            </a:fld>
            <a:endParaRPr lang="en-US" altLang="x-none"/>
          </a:p>
        </p:txBody>
      </p:sp>
    </p:spTree>
    <p:extLst>
      <p:ext uri="{BB962C8B-B14F-4D97-AF65-F5344CB8AC3E}">
        <p14:creationId xmlns:p14="http://schemas.microsoft.com/office/powerpoint/2010/main" val="976799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0C930E3-9535-A64D-902F-008DAF777204}"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FF2527C-4132-834D-8C48-548A0089C3BD}" type="slidenum">
              <a:rPr lang="en-US" altLang="x-none"/>
              <a:pPr/>
              <a:t>‹#›</a:t>
            </a:fld>
            <a:endParaRPr lang="en-US" altLang="x-none"/>
          </a:p>
        </p:txBody>
      </p:sp>
    </p:spTree>
    <p:extLst>
      <p:ext uri="{BB962C8B-B14F-4D97-AF65-F5344CB8AC3E}">
        <p14:creationId xmlns:p14="http://schemas.microsoft.com/office/powerpoint/2010/main" val="171060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FED91799-4EA3-BA43-BFE4-B7D1CFC3E9D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72925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DE52611-F083-184E-96F0-9F4421433D45}"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2459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03E97E15-15B2-7A4E-96A6-D2D978934A2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1361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A8EEA39D-40FB-214E-9D05-99D16ACE670E}" type="slidenum">
              <a:rPr lang="en-US" altLang="x-none"/>
              <a:pPr/>
              <a:t>‹#›</a:t>
            </a:fld>
            <a:endParaRPr lang="en-US" altLang="x-none"/>
          </a:p>
        </p:txBody>
      </p:sp>
    </p:spTree>
    <p:extLst>
      <p:ext uri="{BB962C8B-B14F-4D97-AF65-F5344CB8AC3E}">
        <p14:creationId xmlns:p14="http://schemas.microsoft.com/office/powerpoint/2010/main" val="608724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E2EAB4B1-553F-4542-B82F-319A9C97FF86}" type="slidenum">
              <a:rPr lang="en-US" altLang="x-none"/>
              <a:pPr/>
              <a:t>‹#›</a:t>
            </a:fld>
            <a:endParaRPr lang="en-US" altLang="x-none"/>
          </a:p>
        </p:txBody>
      </p:sp>
    </p:spTree>
    <p:extLst>
      <p:ext uri="{BB962C8B-B14F-4D97-AF65-F5344CB8AC3E}">
        <p14:creationId xmlns:p14="http://schemas.microsoft.com/office/powerpoint/2010/main" val="225283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E0FC7F63-AB85-D743-B7D9-3BB457B8BFCB}" type="slidenum">
              <a:rPr lang="en-US" altLang="x-none"/>
              <a:pPr/>
              <a:t>‹#›</a:t>
            </a:fld>
            <a:endParaRPr lang="en-US" altLang="x-none"/>
          </a:p>
        </p:txBody>
      </p:sp>
    </p:spTree>
    <p:extLst>
      <p:ext uri="{BB962C8B-B14F-4D97-AF65-F5344CB8AC3E}">
        <p14:creationId xmlns:p14="http://schemas.microsoft.com/office/powerpoint/2010/main" val="32026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F10744E-F81D-8348-994C-D246A4AA418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16693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6AC6A2D6-9AFA-454E-B8CF-6AECF89CAD5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72702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0564035-42EF-5945-967A-87E4F56A3FA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00315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70D9931-8003-714E-B315-99B094149A99}" type="slidenum">
              <a:rPr lang="en-US" altLang="x-none"/>
              <a:pPr/>
              <a:t>‹#›</a:t>
            </a:fld>
            <a:endParaRPr lang="en-US" altLang="x-none"/>
          </a:p>
        </p:txBody>
      </p:sp>
    </p:spTree>
    <p:extLst>
      <p:ext uri="{BB962C8B-B14F-4D97-AF65-F5344CB8AC3E}">
        <p14:creationId xmlns:p14="http://schemas.microsoft.com/office/powerpoint/2010/main" val="8266319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766EB90-3125-C045-9FE3-1507BA8154CF}"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306" r:id="rId5"/>
    <p:sldLayoutId id="2147484312" r:id="rId6"/>
    <p:sldLayoutId id="2147484313" r:id="rId7"/>
    <p:sldLayoutId id="2147484314" r:id="rId8"/>
    <p:sldLayoutId id="2147484315" r:id="rId9"/>
    <p:sldLayoutId id="2147484307" r:id="rId10"/>
    <p:sldLayoutId id="2147484316" r:id="rId11"/>
    <p:sldLayoutId id="2147484317"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All%20My%20Stuff/Home%20Page%202002/AppldCF3ed/New%20Chapters/Chap7.doc!OLE_LINK4" TargetMode="External"/><Relationship Id="rId5"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 THE TRADE OFF</a:t>
            </a:r>
            <a:endParaRPr lang="en-US" dirty="0"/>
          </a:p>
        </p:txBody>
      </p:sp>
      <p:sp>
        <p:nvSpPr>
          <p:cNvPr id="16386" name="Rectangle 3"/>
          <p:cNvSpPr>
            <a:spLocks noGrp="1" noChangeArrowheads="1"/>
          </p:cNvSpPr>
          <p:nvPr>
            <p:ph type="subTitle" idx="1"/>
          </p:nvPr>
        </p:nvSpPr>
        <p:spPr>
          <a:xfrm>
            <a:off x="2362200" y="4537075"/>
            <a:ext cx="6705600" cy="514350"/>
          </a:xfrm>
        </p:spPr>
        <p:txBody>
          <a:bodyPr>
            <a:normAutofit fontScale="85000" lnSpcReduction="10000"/>
          </a:bodyPr>
          <a:lstStyle/>
          <a:p>
            <a:pPr eaLnBrk="1" hangingPunct="1">
              <a:buFont typeface="Wingdings" charset="0"/>
              <a:buNone/>
              <a:defRPr/>
            </a:pPr>
            <a:r>
              <a:rPr lang="en-US" dirty="0"/>
              <a:t>Neither a borrower nor a lender be</a:t>
            </a:r>
            <a:r>
              <a:rPr lang="en-US" dirty="0" smtClean="0"/>
              <a:t>! Good or bad advice?</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200150"/>
            <a:ext cx="8153400" cy="337185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or Equity: The Continuum</a:t>
            </a:r>
          </a:p>
        </p:txBody>
      </p:sp>
      <p:sp>
        <p:nvSpPr>
          <p:cNvPr id="307202" name="Content Placeholder 2"/>
          <p:cNvSpPr>
            <a:spLocks noGrp="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sz="2400" dirty="0" smtClean="0"/>
          </a:p>
          <a:p>
            <a:pPr eaLnBrk="1" hangingPunct="1">
              <a:buFont typeface="Wingdings" charset="0"/>
              <a:buChar char=""/>
              <a:defRPr/>
            </a:pPr>
            <a:r>
              <a:rPr lang="en-US" sz="2400" dirty="0" smtClean="0"/>
              <a:t>The simplest measure of how much debt and equity a firm is using currently is to look at the proportion of debt in the total financing. This ratio is called the debt to capital ratio:</a:t>
            </a:r>
          </a:p>
          <a:p>
            <a:pPr eaLnBrk="1" hangingPunct="1">
              <a:buFont typeface="Wingdings" charset="0"/>
              <a:buChar char=""/>
              <a:defRPr/>
            </a:pPr>
            <a:r>
              <a:rPr lang="en-US" sz="2400" dirty="0" smtClean="0"/>
              <a:t>	Debt to Capital Ratio = Debt / (Debt + Equity)</a:t>
            </a:r>
          </a:p>
          <a:p>
            <a:pPr eaLnBrk="1" hangingPunct="1">
              <a:buFont typeface="Wingdings" charset="0"/>
              <a:buChar char=""/>
              <a:defRPr/>
            </a:pPr>
            <a:r>
              <a:rPr lang="en-US" sz="2400" dirty="0" smtClean="0"/>
              <a:t>In general, this ratio should be computed using market values for both debt and equity, and include all debt.</a:t>
            </a:r>
            <a:endParaRPr lang="en-US" sz="2400" dirty="0"/>
          </a:p>
        </p:txBody>
      </p:sp>
      <p:graphicFrame>
        <p:nvGraphicFramePr>
          <p:cNvPr id="21507" name="Object 2"/>
          <p:cNvGraphicFramePr>
            <a:graphicFrameLocks noChangeAspect="1"/>
          </p:cNvGraphicFramePr>
          <p:nvPr/>
        </p:nvGraphicFramePr>
        <p:xfrm>
          <a:off x="1676400" y="1200150"/>
          <a:ext cx="6483350" cy="1981200"/>
        </p:xfrm>
        <a:graphic>
          <a:graphicData uri="http://schemas.openxmlformats.org/presentationml/2006/ole">
            <mc:AlternateContent xmlns:mc="http://schemas.openxmlformats.org/markup-compatibility/2006">
              <mc:Choice xmlns:v="urn:schemas-microsoft-com:vml" Requires="v">
                <p:oleObj spid="_x0000_s21510"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200150"/>
                        <a:ext cx="648335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Assessing the existing financing choices: Disney, Vale, Tata Motors &amp; </a:t>
            </a:r>
            <a:r>
              <a:rPr lang="en-US" dirty="0" err="1"/>
              <a:t>Baidu</a:t>
            </a:r>
            <a:endParaRPr lang="en-US" dirty="0"/>
          </a:p>
        </p:txBody>
      </p:sp>
      <p:graphicFrame>
        <p:nvGraphicFramePr>
          <p:cNvPr id="23554" name="Content Placeholder 6"/>
          <p:cNvGraphicFramePr>
            <a:graphicFrameLocks noGrp="1" noChangeAspect="1"/>
          </p:cNvGraphicFramePr>
          <p:nvPr>
            <p:ph sz="quarter" idx="1"/>
          </p:nvPr>
        </p:nvGraphicFramePr>
        <p:xfrm>
          <a:off x="1876425" y="1285875"/>
          <a:ext cx="5626100" cy="3200400"/>
        </p:xfrm>
        <a:graphic>
          <a:graphicData uri="http://schemas.openxmlformats.org/presentationml/2006/ole">
            <mc:AlternateContent xmlns:mc="http://schemas.openxmlformats.org/markup-compatibility/2006">
              <mc:Choice xmlns:v="urn:schemas-microsoft-com:vml" Requires="v">
                <p:oleObj spid="_x0000_s23557"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285875"/>
                        <a:ext cx="56261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187325"/>
            <a:ext cx="7670800" cy="477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Summarizing the trade off</a:t>
            </a:r>
          </a:p>
        </p:txBody>
      </p:sp>
      <p:pic>
        <p:nvPicPr>
          <p:cNvPr id="27650"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558800" y="169333"/>
            <a:ext cx="6115050" cy="742950"/>
          </a:xfrm>
        </p:spPr>
        <p:txBody>
          <a:bodyPr/>
          <a:lstStyle/>
          <a:p>
            <a:pPr eaLnBrk="1" hangingPunct="1"/>
            <a:r>
              <a:rPr lang="en-US" altLang="en-US">
                <a:ea typeface="ＭＳ Ｐゴシック" charset="-128"/>
              </a:rPr>
              <a:t>Costs and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E5D68D14-A648-C04B-B818-6930FF4349EB}" type="slidenum">
              <a:rPr lang="en-US" altLang="en-US" sz="900">
                <a:solidFill>
                  <a:srgbClr val="FFFFFF"/>
                </a:solidFill>
                <a:latin typeface="Times" charset="0"/>
              </a:rPr>
              <a:pPr>
                <a:lnSpc>
                  <a:spcPct val="80000"/>
                </a:lnSpc>
                <a:spcBef>
                  <a:spcPct val="0"/>
                </a:spcBef>
                <a:buClrTx/>
                <a:buSzTx/>
                <a:buFontTx/>
                <a:buNone/>
              </a:pPr>
              <a:t>8</a:t>
            </a:fld>
            <a:endParaRPr lang="en-US" altLang="en-US" sz="900">
              <a:solidFill>
                <a:srgbClr val="FFFFFF"/>
              </a:solidFill>
              <a:latin typeface="Times" charset="0"/>
            </a:endParaRPr>
          </a:p>
        </p:txBody>
      </p:sp>
      <p:sp>
        <p:nvSpPr>
          <p:cNvPr id="39940" name="Rectangle 3"/>
          <p:cNvSpPr>
            <a:spLocks noGrp="1" noChangeArrowheads="1"/>
          </p:cNvSpPr>
          <p:nvPr>
            <p:ph sz="quarter" idx="1"/>
          </p:nvPr>
        </p:nvSpPr>
        <p:spPr>
          <a:xfrm>
            <a:off x="533400" y="1200150"/>
            <a:ext cx="8001000" cy="3200400"/>
          </a:xfrm>
        </p:spPr>
        <p:txBody>
          <a:bodyPr/>
          <a:lstStyle/>
          <a:p>
            <a:pPr eaLnBrk="1" hangingPunct="1">
              <a:lnSpc>
                <a:spcPct val="80000"/>
              </a:lnSpc>
            </a:pPr>
            <a:r>
              <a:rPr lang="en-US" altLang="en-US" sz="1950" dirty="0">
                <a:ea typeface="ＭＳ Ｐゴシック" charset="-128"/>
              </a:rPr>
              <a:t>Benefits of Debt</a:t>
            </a:r>
          </a:p>
          <a:p>
            <a:pPr lvl="1" eaLnBrk="1" hangingPunct="1">
              <a:lnSpc>
                <a:spcPct val="80000"/>
              </a:lnSpc>
            </a:pPr>
            <a:r>
              <a:rPr lang="en-US" altLang="en-US" sz="1650" i="1" dirty="0">
                <a:ea typeface="ＭＳ Ｐゴシック" charset="-128"/>
              </a:rPr>
              <a:t>Tax Benefits</a:t>
            </a:r>
            <a:r>
              <a:rPr lang="en-US" altLang="en-US" sz="1650" dirty="0">
                <a:ea typeface="ＭＳ Ｐゴシック" charset="-128"/>
              </a:rPr>
              <a:t>: The tax code is tilted in favor of debt, with interest payments being tax deductible in most parts of the world, while cash flows to equity are not.</a:t>
            </a:r>
          </a:p>
          <a:p>
            <a:pPr lvl="1" eaLnBrk="1" hangingPunct="1">
              <a:lnSpc>
                <a:spcPct val="80000"/>
              </a:lnSpc>
            </a:pPr>
            <a:r>
              <a:rPr lang="en-US" altLang="en-US" sz="1650" i="1" dirty="0">
                <a:ea typeface="ＭＳ Ｐゴシック" charset="-128"/>
              </a:rPr>
              <a:t>Adds discipline to management</a:t>
            </a:r>
            <a:r>
              <a:rPr lang="en-US" altLang="en-US" sz="1650" dirty="0">
                <a:ea typeface="ＭＳ Ｐゴシック" charset="-128"/>
              </a:rPr>
              <a:t>: When managers are sloppy in their project choices, borrowing money may make them less so.</a:t>
            </a:r>
          </a:p>
          <a:p>
            <a:pPr eaLnBrk="1" hangingPunct="1">
              <a:lnSpc>
                <a:spcPct val="80000"/>
              </a:lnSpc>
            </a:pPr>
            <a:r>
              <a:rPr lang="en-US" altLang="en-US" sz="1950" dirty="0">
                <a:ea typeface="ＭＳ Ｐゴシック" charset="-128"/>
              </a:rPr>
              <a:t>Costs of Debt</a:t>
            </a:r>
          </a:p>
          <a:p>
            <a:pPr lvl="1" eaLnBrk="1" hangingPunct="1">
              <a:lnSpc>
                <a:spcPct val="80000"/>
              </a:lnSpc>
            </a:pPr>
            <a:r>
              <a:rPr lang="en-US" altLang="en-US" sz="1650" i="1" dirty="0">
                <a:ea typeface="ＭＳ Ｐゴシック" charset="-128"/>
              </a:rPr>
              <a:t>Bankruptcy Costs</a:t>
            </a:r>
            <a:r>
              <a:rPr lang="en-US" altLang="en-US" sz="1650" dirty="0">
                <a:ea typeface="ＭＳ Ｐゴシック" charset="-128"/>
              </a:rPr>
              <a:t>: Borrowing money will increase your expected probability and cost of bankruptcy.</a:t>
            </a:r>
          </a:p>
          <a:p>
            <a:pPr lvl="1" eaLnBrk="1" hangingPunct="1">
              <a:lnSpc>
                <a:spcPct val="80000"/>
              </a:lnSpc>
            </a:pPr>
            <a:r>
              <a:rPr lang="en-US" altLang="en-US" sz="1650" i="1" dirty="0">
                <a:ea typeface="ＭＳ Ｐゴシック" charset="-128"/>
              </a:rPr>
              <a:t>Agency Costs</a:t>
            </a:r>
            <a:r>
              <a:rPr lang="en-US" altLang="en-US" sz="1650" dirty="0">
                <a:ea typeface="ＭＳ Ｐゴシック" charset="-128"/>
              </a:rPr>
              <a:t>: What’s good for stockholders is not always what’s good for lenders and that creates friction and costs.</a:t>
            </a:r>
          </a:p>
          <a:p>
            <a:pPr lvl="1" eaLnBrk="1" hangingPunct="1">
              <a:lnSpc>
                <a:spcPct val="80000"/>
              </a:lnSpc>
            </a:pPr>
            <a:r>
              <a:rPr lang="en-US" altLang="en-US" sz="1650" i="1" dirty="0">
                <a:ea typeface="ＭＳ Ｐゴシック" charset="-128"/>
              </a:rPr>
              <a:t>Loss of Future Flexibility</a:t>
            </a:r>
            <a:r>
              <a:rPr lang="en-US" altLang="en-US" sz="1650" dirty="0">
                <a:ea typeface="ＭＳ Ｐゴシック" charset="-128"/>
              </a:rPr>
              <a:t>: Using up debt capacity today will mean that you will not be able to draw on it in the future.</a:t>
            </a:r>
          </a:p>
        </p:txBody>
      </p:sp>
    </p:spTree>
    <p:extLst>
      <p:ext uri="{BB962C8B-B14F-4D97-AF65-F5344CB8AC3E}">
        <p14:creationId xmlns:p14="http://schemas.microsoft.com/office/powerpoint/2010/main" val="14510138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838200" y="192088"/>
            <a:ext cx="6115050" cy="742950"/>
          </a:xfrm>
        </p:spPr>
        <p:txBody>
          <a:bodyPr/>
          <a:lstStyle/>
          <a:p>
            <a:pPr eaLnBrk="1" hangingPunct="1"/>
            <a:r>
              <a:rPr lang="en-US" altLang="en-US">
                <a:ea typeface="ＭＳ Ｐゴシック" charset="-128"/>
              </a:rPr>
              <a:t>Tax Benefits of Debt</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4198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CDCAC566-5BDD-BD48-8F64-A42A78EA27C4}" type="slidenum">
              <a:rPr lang="en-US" altLang="en-US" sz="900">
                <a:solidFill>
                  <a:srgbClr val="FFFFFF"/>
                </a:solidFill>
                <a:latin typeface="Times" charset="0"/>
              </a:rPr>
              <a:pPr>
                <a:lnSpc>
                  <a:spcPct val="80000"/>
                </a:lnSpc>
                <a:spcBef>
                  <a:spcPct val="0"/>
                </a:spcBef>
                <a:buClrTx/>
                <a:buSzTx/>
                <a:buFontTx/>
                <a:buNone/>
              </a:pPr>
              <a:t>9</a:t>
            </a:fld>
            <a:endParaRPr lang="en-US" altLang="en-US" sz="900">
              <a:solidFill>
                <a:srgbClr val="FFFFFF"/>
              </a:solidFill>
              <a:latin typeface="Times" charset="0"/>
            </a:endParaRPr>
          </a:p>
        </p:txBody>
      </p:sp>
      <p:sp>
        <p:nvSpPr>
          <p:cNvPr id="27650" name="Rectangle 3"/>
          <p:cNvSpPr>
            <a:spLocks noGrp="1" noChangeArrowheads="1"/>
          </p:cNvSpPr>
          <p:nvPr>
            <p:ph sz="quarter" idx="1"/>
          </p:nvPr>
        </p:nvSpPr>
        <p:spPr>
          <a:xfrm>
            <a:off x="609600" y="1200150"/>
            <a:ext cx="8077200" cy="3486150"/>
          </a:xfrm>
        </p:spPr>
        <p:txBody>
          <a:bodyPr>
            <a:normAutofit fontScale="70000" lnSpcReduction="20000"/>
          </a:bodyPr>
          <a:lstStyle/>
          <a:p>
            <a:pPr marL="240030" indent="-24003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240030" indent="-24003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480060" lvl="1" indent="-205740" eaLnBrk="1" fontAlgn="auto" hangingPunct="1">
              <a:spcAft>
                <a:spcPts val="0"/>
              </a:spcAft>
              <a:buFont typeface="Wingdings 2"/>
              <a:buChar char=""/>
              <a:defRPr/>
            </a:pPr>
            <a:r>
              <a:rPr lang="en-US" dirty="0" smtClean="0">
                <a:ea typeface="+mn-ea"/>
                <a:cs typeface="+mn-cs"/>
              </a:rPr>
              <a:t>Tax benefit each year = Tax Rate * Interest Payment</a:t>
            </a:r>
          </a:p>
          <a:p>
            <a:pPr marL="274320" lvl="1" indent="0" eaLnBrk="1" fontAlgn="auto" hangingPunct="1">
              <a:spcAft>
                <a:spcPts val="0"/>
              </a:spcAft>
              <a:buNone/>
              <a:defRPr/>
            </a:pPr>
            <a:r>
              <a:rPr lang="en-US" dirty="0" smtClean="0">
                <a:ea typeface="+mn-ea"/>
                <a:cs typeface="+mn-cs"/>
              </a:rPr>
              <a:t>The caveat is that you need to have the income to cover interest payments to get this tax benefit.			</a:t>
            </a:r>
          </a:p>
          <a:p>
            <a:pPr marL="240030" indent="-24003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extLst>
      <p:ext uri="{BB962C8B-B14F-4D97-AF65-F5344CB8AC3E}">
        <p14:creationId xmlns:p14="http://schemas.microsoft.com/office/powerpoint/2010/main" val="203406286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381000" y="171450"/>
            <a:ext cx="7336631" cy="668338"/>
          </a:xfrm>
        </p:spPr>
        <p:txBody>
          <a:bodyPr/>
          <a:lstStyle/>
          <a:p>
            <a:pPr eaLnBrk="1" hangingPunct="1"/>
            <a:r>
              <a:rPr lang="en-US" altLang="en-US">
                <a:ea typeface="ＭＳ Ｐゴシック" charset="-128"/>
              </a:rPr>
              <a:t>Debt adds discipline to management</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4608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3646D493-7CA9-0042-B97A-48D90A0EDDDF}" type="slidenum">
              <a:rPr lang="en-US" altLang="en-US" sz="900">
                <a:solidFill>
                  <a:srgbClr val="FFFFFF"/>
                </a:solidFill>
                <a:latin typeface="Times" charset="0"/>
              </a:rPr>
              <a:pPr>
                <a:lnSpc>
                  <a:spcPct val="80000"/>
                </a:lnSpc>
                <a:spcBef>
                  <a:spcPct val="0"/>
                </a:spcBef>
                <a:buClrTx/>
                <a:buSzTx/>
                <a:buFontTx/>
                <a:buNone/>
              </a:pPr>
              <a:t>10</a:t>
            </a:fld>
            <a:endParaRPr lang="en-US" altLang="en-US" sz="900">
              <a:solidFill>
                <a:srgbClr val="FFFFFF"/>
              </a:solidFill>
              <a:latin typeface="Times" charset="0"/>
            </a:endParaRPr>
          </a:p>
        </p:txBody>
      </p:sp>
      <p:sp>
        <p:nvSpPr>
          <p:cNvPr id="46084" name="Rectangle 3"/>
          <p:cNvSpPr>
            <a:spLocks noGrp="1" noChangeArrowheads="1"/>
          </p:cNvSpPr>
          <p:nvPr>
            <p:ph sz="quarter" idx="1"/>
          </p:nvPr>
        </p:nvSpPr>
        <p:spPr>
          <a:xfrm>
            <a:off x="533400" y="1200150"/>
            <a:ext cx="8229600" cy="3486150"/>
          </a:xfrm>
        </p:spPr>
        <p:txBody>
          <a:bodyPr>
            <a:normAutofit fontScale="92500"/>
          </a:bodyPr>
          <a:lstStyle/>
          <a:p>
            <a:pPr eaLnBrk="1" hangingPunct="1">
              <a:lnSpc>
                <a:spcPct val="90000"/>
              </a:lnSpc>
            </a:pPr>
            <a:r>
              <a:rPr lang="en-US" altLang="en-US" dirty="0">
                <a:ea typeface="ＭＳ Ｐゴシック" charset="-128"/>
              </a:rPr>
              <a:t>If you are managers of a firm with no debt, and you generate high income and cash flows each year, you tend to become </a:t>
            </a:r>
            <a:r>
              <a:rPr lang="en-US" altLang="en-US" dirty="0" smtClean="0">
                <a:ea typeface="ＭＳ Ｐゴシック" charset="-128"/>
              </a:rPr>
              <a:t>complacent </a:t>
            </a:r>
            <a:r>
              <a:rPr lang="en-US" altLang="en-US" dirty="0">
                <a:ea typeface="ＭＳ Ｐゴシック" charset="-128"/>
              </a:rPr>
              <a:t>and </a:t>
            </a:r>
            <a:r>
              <a:rPr lang="en-US" altLang="en-US" dirty="0" smtClean="0">
                <a:ea typeface="ＭＳ Ｐゴシック" charset="-128"/>
              </a:rPr>
              <a:t>invest in </a:t>
            </a:r>
            <a:r>
              <a:rPr lang="en-US" altLang="en-US" dirty="0">
                <a:ea typeface="ＭＳ Ｐゴシック" charset="-128"/>
              </a:rPr>
              <a:t>poor projects. </a:t>
            </a:r>
            <a:endParaRPr lang="en-US" altLang="en-US" dirty="0" smtClean="0">
              <a:ea typeface="ＭＳ Ｐゴシック" charset="-128"/>
            </a:endParaRPr>
          </a:p>
          <a:p>
            <a:pPr eaLnBrk="1" hangingPunct="1">
              <a:lnSpc>
                <a:spcPct val="90000"/>
              </a:lnSpc>
            </a:pPr>
            <a:r>
              <a:rPr lang="en-US" altLang="en-US" dirty="0" smtClean="0">
                <a:ea typeface="ＭＳ Ｐゴシック" charset="-128"/>
              </a:rPr>
              <a:t>Forcing </a:t>
            </a:r>
            <a:r>
              <a:rPr lang="en-US" altLang="en-US" dirty="0">
                <a:ea typeface="ＭＳ Ｐゴシック" charset="-128"/>
              </a:rPr>
              <a:t>such a firm to borrow money can be an antidote to the complacency. The managers now have to ensure that the investments they make will earn at least enough return to cover the interest expenses. </a:t>
            </a:r>
            <a:r>
              <a:rPr lang="en-US" altLang="en-US" dirty="0" smtClean="0">
                <a:ea typeface="ＭＳ Ｐゴシック" charset="-128"/>
              </a:rPr>
              <a:t>The cost of not doing so is bankruptcy and the loss of such a job.</a:t>
            </a:r>
            <a:endParaRPr lang="en-US" altLang="en-US" dirty="0">
              <a:ea typeface="ＭＳ Ｐゴシック" charset="-128"/>
            </a:endParaRPr>
          </a:p>
        </p:txBody>
      </p:sp>
    </p:spTree>
    <p:extLst>
      <p:ext uri="{BB962C8B-B14F-4D97-AF65-F5344CB8AC3E}">
        <p14:creationId xmlns:p14="http://schemas.microsoft.com/office/powerpoint/2010/main" val="146050492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09600" y="209021"/>
            <a:ext cx="6115050" cy="742950"/>
          </a:xfrm>
        </p:spPr>
        <p:txBody>
          <a:bodyPr/>
          <a:lstStyle/>
          <a:p>
            <a:pPr eaLnBrk="1" hangingPunct="1"/>
            <a:r>
              <a:rPr lang="en-US" altLang="en-US">
                <a:ea typeface="ＭＳ Ｐゴシック" charset="-128"/>
              </a:rPr>
              <a:t>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2334E576-C3DC-E446-B362-544F2564F662}" type="slidenum">
              <a:rPr lang="en-US" altLang="en-US" sz="900">
                <a:solidFill>
                  <a:srgbClr val="FFFFFF"/>
                </a:solidFill>
                <a:latin typeface="Times" charset="0"/>
              </a:rPr>
              <a:pPr>
                <a:lnSpc>
                  <a:spcPct val="80000"/>
                </a:lnSpc>
                <a:spcBef>
                  <a:spcPct val="0"/>
                </a:spcBef>
                <a:buClrTx/>
                <a:buSzTx/>
                <a:buFontTx/>
                <a:buNone/>
              </a:pPr>
              <a:t>11</a:t>
            </a:fld>
            <a:endParaRPr lang="en-US" altLang="en-US" sz="900">
              <a:solidFill>
                <a:srgbClr val="FFFFFF"/>
              </a:solidFill>
              <a:latin typeface="Times" charset="0"/>
            </a:endParaRPr>
          </a:p>
        </p:txBody>
      </p:sp>
      <p:sp>
        <p:nvSpPr>
          <p:cNvPr id="35842" name="Rectangle 3"/>
          <p:cNvSpPr>
            <a:spLocks noGrp="1" noChangeArrowheads="1"/>
          </p:cNvSpPr>
          <p:nvPr>
            <p:ph sz="quarter" idx="1"/>
          </p:nvPr>
        </p:nvSpPr>
        <p:spPr>
          <a:xfrm>
            <a:off x="533400" y="1200150"/>
            <a:ext cx="8153400" cy="3276600"/>
          </a:xfrm>
        </p:spPr>
        <p:txBody>
          <a:bodyPr>
            <a:normAutofit fontScale="92500" lnSpcReduction="10000"/>
          </a:bodyPr>
          <a:lstStyle/>
          <a:p>
            <a:pPr marL="240030" indent="-240030" eaLnBrk="1" fontAlgn="auto" hangingPunct="1">
              <a:spcAft>
                <a:spcPts val="0"/>
              </a:spcAft>
              <a:buFont typeface="Wingdings"/>
              <a:buChar char=""/>
              <a:defRPr/>
            </a:pPr>
            <a:r>
              <a:rPr lang="en-US" sz="2000" dirty="0" smtClean="0">
                <a:ea typeface="+mn-ea"/>
                <a:cs typeface="+mn-cs"/>
              </a:rPr>
              <a:t>The expected bankruptcy cost is a function of two variables--</a:t>
            </a:r>
          </a:p>
          <a:p>
            <a:pPr marL="480060" lvl="1" indent="-205740" eaLnBrk="1" fontAlgn="auto" hangingPunct="1">
              <a:spcAft>
                <a:spcPts val="0"/>
              </a:spcAft>
              <a:buFont typeface="Wingdings 2"/>
              <a:buChar char=""/>
              <a:defRPr/>
            </a:pPr>
            <a:r>
              <a:rPr lang="en-US" sz="1600" dirty="0" smtClean="0">
                <a:ea typeface="+mn-ea"/>
                <a:cs typeface="+mn-cs"/>
              </a:rPr>
              <a:t>the probability of bankruptcy, which will depend upon how uncertain you are about future cash flows</a:t>
            </a:r>
          </a:p>
          <a:p>
            <a:pPr marL="480060" lvl="1" indent="-205740" eaLnBrk="1" fontAlgn="auto" hangingPunct="1">
              <a:spcAft>
                <a:spcPts val="0"/>
              </a:spcAft>
              <a:buFont typeface="Wingdings 2"/>
              <a:buChar char=""/>
              <a:defRPr/>
            </a:pPr>
            <a:r>
              <a:rPr lang="en-US" sz="1600" dirty="0" smtClean="0">
                <a:ea typeface="+mn-ea"/>
                <a:cs typeface="+mn-cs"/>
              </a:rPr>
              <a:t> the cost of going bankrupt</a:t>
            </a:r>
          </a:p>
          <a:p>
            <a:pPr lvl="2" eaLnBrk="1" fontAlgn="auto" hangingPunct="1">
              <a:spcAft>
                <a:spcPts val="0"/>
              </a:spcAft>
              <a:buFont typeface="Wingdings"/>
              <a:buChar char=""/>
              <a:defRPr/>
            </a:pPr>
            <a:r>
              <a:rPr lang="en-US" sz="1600" dirty="0" smtClean="0">
                <a:ea typeface="+mn-ea"/>
                <a:cs typeface="+mn-cs"/>
              </a:rPr>
              <a:t>direct costs: Legal and other Deadweight Costs</a:t>
            </a:r>
          </a:p>
          <a:p>
            <a:pPr lvl="2" eaLnBrk="1" fontAlgn="auto" hangingPunct="1">
              <a:spcAft>
                <a:spcPts val="0"/>
              </a:spcAft>
              <a:buFont typeface="Wingdings"/>
              <a:buChar char=""/>
              <a:defRPr/>
            </a:pPr>
            <a:r>
              <a:rPr lang="en-US" sz="1600" dirty="0" smtClean="0">
                <a:ea typeface="+mn-ea"/>
                <a:cs typeface="+mn-cs"/>
              </a:rPr>
              <a:t>indirect costs: Costs arising because people perceive you to be in financial trouble</a:t>
            </a:r>
          </a:p>
          <a:p>
            <a:pPr marL="240030" indent="-240030" eaLnBrk="1" fontAlgn="auto" hangingPunct="1">
              <a:spcAft>
                <a:spcPts val="0"/>
              </a:spcAft>
              <a:buFont typeface="Wingdings"/>
              <a:buChar char=""/>
              <a:defRPr/>
            </a:pPr>
            <a:r>
              <a:rPr lang="en-US" sz="2000" i="1" dirty="0" smtClean="0">
                <a:ea typeface="+mn-ea"/>
                <a:cs typeface="+mn-cs"/>
              </a:rPr>
              <a:t>Proposition 2: Firms with more volatile earnings and cash flows will have higher probabilities of bankruptcy at any given level of debt and for any given level of earnings.</a:t>
            </a:r>
          </a:p>
          <a:p>
            <a:pPr marL="240030" indent="-240030" eaLnBrk="1" fontAlgn="auto" hangingPunct="1">
              <a:spcAft>
                <a:spcPts val="0"/>
              </a:spcAft>
              <a:buFont typeface="Wingdings"/>
              <a:buChar char=""/>
              <a:defRPr/>
            </a:pPr>
            <a:r>
              <a:rPr lang="en-US" sz="2000" i="1" dirty="0" smtClean="0">
                <a:ea typeface="+mn-ea"/>
                <a:cs typeface="+mn-cs"/>
              </a:rPr>
              <a:t>Proposition 3: Other things being equal, the greater the indirect bankruptcy cost, the less debt the firm can afford to use for any given level of debt.</a:t>
            </a:r>
            <a:endParaRPr lang="en-US" sz="2000" i="1" dirty="0">
              <a:ea typeface="+mn-ea"/>
              <a:cs typeface="+mn-cs"/>
            </a:endParaRPr>
          </a:p>
        </p:txBody>
      </p:sp>
    </p:spTree>
    <p:extLst>
      <p:ext uri="{BB962C8B-B14F-4D97-AF65-F5344CB8AC3E}">
        <p14:creationId xmlns:p14="http://schemas.microsoft.com/office/powerpoint/2010/main" val="11558587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381000" y="209550"/>
            <a:ext cx="7336631" cy="704850"/>
          </a:xfrm>
        </p:spPr>
        <p:txBody>
          <a:bodyPr/>
          <a:lstStyle/>
          <a:p>
            <a:pPr eaLnBrk="1" hangingPunct="1"/>
            <a:r>
              <a:rPr lang="en-US" altLang="en-US">
                <a:ea typeface="ＭＳ Ｐゴシック" charset="-128"/>
              </a:rPr>
              <a:t>Agency Cost</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5427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FA4081AC-7C36-1941-82F5-CDE2439E9475}" type="slidenum">
              <a:rPr lang="en-US" altLang="en-US" sz="900">
                <a:solidFill>
                  <a:srgbClr val="FFFFFF"/>
                </a:solidFill>
                <a:latin typeface="Times" charset="0"/>
              </a:rPr>
              <a:pPr>
                <a:lnSpc>
                  <a:spcPct val="80000"/>
                </a:lnSpc>
                <a:spcBef>
                  <a:spcPct val="0"/>
                </a:spcBef>
                <a:buClrTx/>
                <a:buSzTx/>
                <a:buFontTx/>
                <a:buNone/>
              </a:pPr>
              <a:t>12</a:t>
            </a:fld>
            <a:endParaRPr lang="en-US" altLang="en-US" sz="900">
              <a:solidFill>
                <a:srgbClr val="FFFFFF"/>
              </a:solidFill>
              <a:latin typeface="Times" charset="0"/>
            </a:endParaRPr>
          </a:p>
        </p:txBody>
      </p:sp>
      <p:sp>
        <p:nvSpPr>
          <p:cNvPr id="39938" name="Rectangle 3"/>
          <p:cNvSpPr>
            <a:spLocks noGrp="1" noChangeArrowheads="1"/>
          </p:cNvSpPr>
          <p:nvPr>
            <p:ph sz="quarter" idx="1"/>
          </p:nvPr>
        </p:nvSpPr>
        <p:spPr>
          <a:xfrm>
            <a:off x="533400" y="1200150"/>
            <a:ext cx="7184231" cy="3200400"/>
          </a:xfrm>
        </p:spPr>
        <p:txBody>
          <a:bodyPr>
            <a:normAutofit fontScale="62500" lnSpcReduction="20000"/>
          </a:bodyPr>
          <a:lstStyle/>
          <a:p>
            <a:pPr marL="240030" indent="-240030" eaLnBrk="1" fontAlgn="auto" hangingPunct="1">
              <a:spcAft>
                <a:spcPts val="0"/>
              </a:spcAft>
              <a:buFont typeface="Wingdings"/>
              <a:buChar char=""/>
              <a:defRPr/>
            </a:pPr>
            <a:r>
              <a:rPr lang="en-US" dirty="0" smtClean="0">
                <a:ea typeface="+mn-ea"/>
                <a:cs typeface="+mn-cs"/>
              </a:rPr>
              <a:t>When you lend money to a business, you are allowing the stockholders to use that money in the course of running that business. Stockholders interests are different from your interests, because </a:t>
            </a:r>
          </a:p>
          <a:p>
            <a:pPr marL="480060" lvl="1" indent="-205740" eaLnBrk="1" fontAlgn="auto" hangingPunct="1">
              <a:spcAft>
                <a:spcPts val="0"/>
              </a:spcAft>
              <a:buFont typeface="Wingdings 2"/>
              <a:buChar char=""/>
              <a:defRPr/>
            </a:pPr>
            <a:r>
              <a:rPr lang="en-US" dirty="0" smtClean="0">
                <a:ea typeface="+mn-ea"/>
                <a:cs typeface="+mn-cs"/>
              </a:rPr>
              <a:t>You (as lender) are interested in getting your money back</a:t>
            </a:r>
          </a:p>
          <a:p>
            <a:pPr marL="480060" lvl="1" indent="-205740" eaLnBrk="1" fontAlgn="auto" hangingPunct="1">
              <a:spcAft>
                <a:spcPts val="0"/>
              </a:spcAft>
              <a:buFont typeface="Wingdings 2"/>
              <a:buChar char=""/>
              <a:defRPr/>
            </a:pPr>
            <a:r>
              <a:rPr lang="en-US" dirty="0" smtClean="0">
                <a:ea typeface="+mn-ea"/>
                <a:cs typeface="+mn-cs"/>
              </a:rPr>
              <a:t>Stockholders are interested in maximizing their wealth</a:t>
            </a:r>
          </a:p>
          <a:p>
            <a:pPr marL="240030" indent="-240030" eaLnBrk="1" fontAlgn="auto" hangingPunct="1">
              <a:spcAft>
                <a:spcPts val="0"/>
              </a:spcAft>
              <a:buFont typeface="Wingdings"/>
              <a:buChar char=""/>
              <a:defRPr/>
            </a:pPr>
            <a:r>
              <a:rPr lang="en-US" dirty="0" smtClean="0">
                <a:ea typeface="+mn-ea"/>
                <a:cs typeface="+mn-cs"/>
              </a:rPr>
              <a:t>In some cases, the clash of interests can lead to stockholders</a:t>
            </a:r>
          </a:p>
          <a:p>
            <a:pPr marL="480060" lvl="1" indent="-205740" eaLnBrk="1" fontAlgn="auto" hangingPunct="1">
              <a:spcAft>
                <a:spcPts val="0"/>
              </a:spcAft>
              <a:buFont typeface="Wingdings 2"/>
              <a:buChar char=""/>
              <a:defRPr/>
            </a:pPr>
            <a:r>
              <a:rPr lang="en-US" dirty="0" smtClean="0">
                <a:ea typeface="+mn-ea"/>
                <a:cs typeface="+mn-cs"/>
              </a:rPr>
              <a:t>Investing in riskier projects than you would want them to</a:t>
            </a:r>
          </a:p>
          <a:p>
            <a:pPr marL="480060" lvl="1" indent="-205740" eaLnBrk="1" fontAlgn="auto" hangingPunct="1">
              <a:spcAft>
                <a:spcPts val="0"/>
              </a:spcAft>
              <a:buFont typeface="Wingdings 2"/>
              <a:buChar char=""/>
              <a:defRPr/>
            </a:pPr>
            <a:r>
              <a:rPr lang="en-US" dirty="0" smtClean="0">
                <a:ea typeface="+mn-ea"/>
                <a:cs typeface="+mn-cs"/>
              </a:rPr>
              <a:t>Paying themselves large dividends when you would rather have them keep the cash in the business.</a:t>
            </a:r>
          </a:p>
          <a:p>
            <a:pPr marL="240030" indent="-24003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4277" name="Rectangle 4"/>
          <p:cNvSpPr>
            <a:spLocks noChangeArrowheads="1"/>
          </p:cNvSpPr>
          <p:nvPr/>
        </p:nvSpPr>
        <p:spPr bwMode="auto">
          <a:xfrm>
            <a:off x="9188054" y="462081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800">
              <a:latin typeface="Times" charset="0"/>
            </a:endParaRPr>
          </a:p>
        </p:txBody>
      </p:sp>
    </p:spTree>
    <p:extLst>
      <p:ext uri="{BB962C8B-B14F-4D97-AF65-F5344CB8AC3E}">
        <p14:creationId xmlns:p14="http://schemas.microsoft.com/office/powerpoint/2010/main" val="211472923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381000" y="171450"/>
            <a:ext cx="7336631" cy="668338"/>
          </a:xfrm>
        </p:spPr>
        <p:txBody>
          <a:bodyPr/>
          <a:lstStyle/>
          <a:p>
            <a:pPr eaLnBrk="1" hangingPunct="1"/>
            <a:r>
              <a:rPr lang="en-US" altLang="en-US">
                <a:ea typeface="ＭＳ Ｐゴシック" charset="-128"/>
              </a:rPr>
              <a:t>Loss of future financing flexibility</a:t>
            </a: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spcBef>
                <a:spcPct val="0"/>
              </a:spcBef>
              <a:buClrTx/>
              <a:buSzTx/>
              <a:buFontTx/>
              <a:buNone/>
            </a:pPr>
            <a:r>
              <a:rPr lang="en-US" altLang="en-US" sz="1050">
                <a:solidFill>
                  <a:schemeClr val="tx2"/>
                </a:solidFill>
                <a:latin typeface="Times" charset="0"/>
              </a:rPr>
              <a:t>Aswath Damodaran</a:t>
            </a:r>
          </a:p>
        </p:txBody>
      </p:sp>
      <p:sp>
        <p:nvSpPr>
          <p:cNvPr id="5837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a:spcBef>
                <a:spcPts val="525"/>
              </a:spcBef>
              <a:buClr>
                <a:schemeClr val="accent2"/>
              </a:buClr>
              <a:buSzPct val="60000"/>
              <a:buFont typeface="Wingdings" charset="2"/>
              <a:buChar char=""/>
              <a:defRPr sz="2100">
                <a:solidFill>
                  <a:schemeClr val="tx1"/>
                </a:solidFill>
                <a:latin typeface="Calibri" charset="0"/>
                <a:ea typeface="ＭＳ Ｐゴシック" charset="-128"/>
              </a:defRPr>
            </a:lvl1pPr>
            <a:lvl2pPr marL="557213" indent="-214313">
              <a:spcBef>
                <a:spcPts val="413"/>
              </a:spcBef>
              <a:buClr>
                <a:schemeClr val="accent1"/>
              </a:buClr>
              <a:buSzPct val="70000"/>
              <a:buFont typeface="Wingdings 2" charset="2"/>
              <a:buChar char=""/>
              <a:defRPr sz="1800">
                <a:solidFill>
                  <a:schemeClr val="tx1"/>
                </a:solidFill>
                <a:latin typeface="Calibri" charset="0"/>
                <a:ea typeface="ＭＳ Ｐゴシック" charset="-128"/>
              </a:defRPr>
            </a:lvl2pPr>
            <a:lvl3pPr marL="857250" indent="-171450">
              <a:spcBef>
                <a:spcPts val="375"/>
              </a:spcBef>
              <a:buClr>
                <a:schemeClr val="accent2"/>
              </a:buClr>
              <a:buSzPct val="75000"/>
              <a:buFont typeface="Wingdings" charset="2"/>
              <a:buChar char=""/>
              <a:defRPr sz="1800">
                <a:solidFill>
                  <a:schemeClr val="tx1"/>
                </a:solidFill>
                <a:latin typeface="Calibri" charset="0"/>
                <a:ea typeface="ＭＳ Ｐゴシック" charset="-128"/>
              </a:defRPr>
            </a:lvl3pPr>
            <a:lvl4pPr marL="1200150" indent="-171450">
              <a:spcBef>
                <a:spcPts val="300"/>
              </a:spcBef>
              <a:buClr>
                <a:srgbClr val="A04DA3"/>
              </a:buClr>
              <a:buSzPct val="75000"/>
              <a:buFont typeface="Wingdings" charset="2"/>
              <a:buChar char=""/>
              <a:defRPr sz="1500">
                <a:solidFill>
                  <a:schemeClr val="tx1"/>
                </a:solidFill>
                <a:latin typeface="Calibri" charset="0"/>
                <a:ea typeface="ＭＳ Ｐゴシック" charset="-128"/>
              </a:defRPr>
            </a:lvl4pPr>
            <a:lvl5pPr marL="1543050" indent="-171450">
              <a:spcBef>
                <a:spcPts val="300"/>
              </a:spcBef>
              <a:buClr>
                <a:srgbClr val="C4652D"/>
              </a:buClr>
              <a:buSzPct val="65000"/>
              <a:buFont typeface="Wingdings" charset="2"/>
              <a:buChar char=""/>
              <a:defRPr sz="1500">
                <a:solidFill>
                  <a:schemeClr val="tx1"/>
                </a:solidFill>
                <a:latin typeface="Calibri" charset="0"/>
                <a:ea typeface="ＭＳ Ｐゴシック" charset="-128"/>
              </a:defRPr>
            </a:lvl5pPr>
            <a:lvl6pPr marL="18859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6pPr>
            <a:lvl7pPr marL="22288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7pPr>
            <a:lvl8pPr marL="25717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8pPr>
            <a:lvl9pPr marL="2914650" indent="-171450" eaLnBrk="0" fontAlgn="base" hangingPunct="0">
              <a:spcBef>
                <a:spcPts val="300"/>
              </a:spcBef>
              <a:spcAft>
                <a:spcPct val="0"/>
              </a:spcAft>
              <a:buClr>
                <a:srgbClr val="C4652D"/>
              </a:buClr>
              <a:buSzPct val="65000"/>
              <a:buFont typeface="Wingdings" charset="2"/>
              <a:buChar char=""/>
              <a:defRPr sz="1500">
                <a:solidFill>
                  <a:schemeClr val="tx1"/>
                </a:solidFill>
                <a:latin typeface="Calibri" charset="0"/>
                <a:ea typeface="ＭＳ Ｐゴシック" charset="-128"/>
              </a:defRPr>
            </a:lvl9pPr>
          </a:lstStyle>
          <a:p>
            <a:pPr>
              <a:lnSpc>
                <a:spcPct val="80000"/>
              </a:lnSpc>
              <a:spcBef>
                <a:spcPct val="0"/>
              </a:spcBef>
              <a:buClrTx/>
              <a:buSzTx/>
              <a:buFontTx/>
              <a:buNone/>
            </a:pPr>
            <a:fld id="{B7A58C49-AA68-4C4C-A4F8-EC82D7AB141C}" type="slidenum">
              <a:rPr lang="en-US" altLang="en-US" sz="900">
                <a:solidFill>
                  <a:srgbClr val="FFFFFF"/>
                </a:solidFill>
                <a:latin typeface="Times" charset="0"/>
              </a:rPr>
              <a:pPr>
                <a:lnSpc>
                  <a:spcPct val="80000"/>
                </a:lnSpc>
                <a:spcBef>
                  <a:spcPct val="0"/>
                </a:spcBef>
                <a:buClrTx/>
                <a:buSzTx/>
                <a:buFontTx/>
                <a:buNone/>
              </a:pPr>
              <a:t>13</a:t>
            </a:fld>
            <a:endParaRPr lang="en-US" altLang="en-US" sz="900">
              <a:solidFill>
                <a:srgbClr val="FFFFFF"/>
              </a:solidFill>
              <a:latin typeface="Times" charset="0"/>
            </a:endParaRPr>
          </a:p>
        </p:txBody>
      </p:sp>
      <p:sp>
        <p:nvSpPr>
          <p:cNvPr id="58372" name="Rectangle 3"/>
          <p:cNvSpPr>
            <a:spLocks noGrp="1" noChangeArrowheads="1"/>
          </p:cNvSpPr>
          <p:nvPr>
            <p:ph sz="quarter" idx="1"/>
          </p:nvPr>
        </p:nvSpPr>
        <p:spPr>
          <a:xfrm>
            <a:off x="381000" y="1200150"/>
            <a:ext cx="7848600" cy="3352800"/>
          </a:xfrm>
        </p:spPr>
        <p:txBody>
          <a:bodyPr>
            <a:normAutofit fontScale="85000" lnSpcReduction="10000"/>
          </a:bodyPr>
          <a:lstStyle/>
          <a:p>
            <a:pPr eaLnBrk="1" hangingPunct="1"/>
            <a:r>
              <a:rPr lang="en-US" altLang="en-US" dirty="0">
                <a:ea typeface="ＭＳ Ｐゴシック" charset="-128"/>
              </a:rPr>
              <a:t>When a firm borrows up to its capacity, it loses the flexibility of financing future projects with debt. </a:t>
            </a:r>
          </a:p>
          <a:p>
            <a:pPr eaLnBrk="1" hangingPunct="1"/>
            <a:r>
              <a:rPr lang="en-US" altLang="en-US" dirty="0">
                <a:ea typeface="ＭＳ Ｐゴシック" charset="-128"/>
              </a:rPr>
              <a:t>Thus, if the firm is faced with an unexpected investment opportunity or a business shortfall, it will not be able to draw on debt capacity, if it has </a:t>
            </a:r>
            <a:r>
              <a:rPr lang="en-US" altLang="en-US" dirty="0" err="1">
                <a:ea typeface="ＭＳ Ｐゴシック" charset="-128"/>
              </a:rPr>
              <a:t>alread</a:t>
            </a:r>
            <a:r>
              <a:rPr lang="en-US" altLang="en-US" dirty="0">
                <a:ea typeface="ＭＳ Ｐゴシック" charset="-128"/>
              </a:rPr>
              <a:t> used it up.</a:t>
            </a:r>
          </a:p>
          <a:p>
            <a:pPr eaLnBrk="1" hangingPunct="1"/>
            <a:r>
              <a:rPr lang="en-US" altLang="en-US" i="1" dirty="0">
                <a:ea typeface="ＭＳ Ｐゴシック" charset="-128"/>
              </a:rPr>
              <a:t>Proposition 5: Other things remaining equal, the more uncertain a firm is about its future financing requirements and projects, the less debt the firm will use for financing current projects.</a:t>
            </a:r>
          </a:p>
        </p:txBody>
      </p:sp>
    </p:spTree>
    <p:extLst>
      <p:ext uri="{BB962C8B-B14F-4D97-AF65-F5344CB8AC3E}">
        <p14:creationId xmlns:p14="http://schemas.microsoft.com/office/powerpoint/2010/main" val="48345828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Application Test: Would you expect your firm to gain or lose from using debt?</a:t>
            </a:r>
          </a:p>
        </p:txBody>
      </p:sp>
      <p:sp>
        <p:nvSpPr>
          <p:cNvPr id="30722" name="Rectangle 3"/>
          <p:cNvSpPr>
            <a:spLocks noGrp="1" noChangeArrowheads="1"/>
          </p:cNvSpPr>
          <p:nvPr>
            <p:ph sz="quarter" idx="1"/>
          </p:nvPr>
        </p:nvSpPr>
        <p:spPr>
          <a:xfrm>
            <a:off x="612775" y="1200150"/>
            <a:ext cx="8153400" cy="3371850"/>
          </a:xfrm>
        </p:spPr>
        <p:txBody>
          <a:bodyPr>
            <a:normAutofit/>
          </a:bodyPr>
          <a:lstStyle/>
          <a:p>
            <a:pPr eaLnBrk="1" hangingPunct="1">
              <a:lnSpc>
                <a:spcPct val="90000"/>
              </a:lnSpc>
            </a:pPr>
            <a:r>
              <a:rPr lang="en-US" altLang="x-none" sz="2400">
                <a:ea typeface="ＭＳ Ｐゴシック" charset="-128"/>
              </a:rPr>
              <a:t>Consider, for your firm,</a:t>
            </a:r>
          </a:p>
          <a:p>
            <a:pPr lvl="1" eaLnBrk="1" hangingPunct="1">
              <a:lnSpc>
                <a:spcPct val="90000"/>
              </a:lnSpc>
            </a:pPr>
            <a:r>
              <a:rPr lang="en-US" altLang="x-none" sz="2000">
                <a:ea typeface="ＭＳ Ｐゴシック" charset="-128"/>
              </a:rPr>
              <a:t>The potential tax benefits of borrowing</a:t>
            </a:r>
          </a:p>
          <a:p>
            <a:pPr lvl="1" eaLnBrk="1" hangingPunct="1">
              <a:lnSpc>
                <a:spcPct val="90000"/>
              </a:lnSpc>
            </a:pPr>
            <a:r>
              <a:rPr lang="en-US" altLang="x-none" sz="2000">
                <a:ea typeface="ＭＳ Ｐゴシック" charset="-128"/>
              </a:rPr>
              <a:t>The benefits of using debt as a disciplinary mechanism</a:t>
            </a:r>
          </a:p>
          <a:p>
            <a:pPr lvl="1" eaLnBrk="1" hangingPunct="1">
              <a:lnSpc>
                <a:spcPct val="90000"/>
              </a:lnSpc>
            </a:pPr>
            <a:r>
              <a:rPr lang="en-US" altLang="x-none" sz="2000">
                <a:ea typeface="ＭＳ Ｐゴシック" charset="-128"/>
              </a:rPr>
              <a:t>The potential for expected bankruptcy costs</a:t>
            </a:r>
          </a:p>
          <a:p>
            <a:pPr lvl="1" eaLnBrk="1" hangingPunct="1">
              <a:lnSpc>
                <a:spcPct val="90000"/>
              </a:lnSpc>
            </a:pPr>
            <a:r>
              <a:rPr lang="en-US" altLang="x-none" sz="2000">
                <a:ea typeface="ＭＳ Ｐゴシック" charset="-128"/>
              </a:rPr>
              <a:t>The potential for agency costs</a:t>
            </a:r>
          </a:p>
          <a:p>
            <a:pPr lvl="1" eaLnBrk="1" hangingPunct="1">
              <a:lnSpc>
                <a:spcPct val="90000"/>
              </a:lnSpc>
            </a:pPr>
            <a:r>
              <a:rPr lang="en-US" altLang="x-none" sz="2000">
                <a:ea typeface="ＭＳ Ｐゴシック" charset="-128"/>
              </a:rPr>
              <a:t>The need for financial flexibility</a:t>
            </a:r>
          </a:p>
          <a:p>
            <a:pPr eaLnBrk="1" hangingPunct="1">
              <a:lnSpc>
                <a:spcPct val="90000"/>
              </a:lnSpc>
            </a:pPr>
            <a:r>
              <a:rPr lang="en-US" altLang="x-none" sz="2400">
                <a:ea typeface="ＭＳ Ｐゴシック" charset="-128"/>
              </a:rPr>
              <a:t>Would you expect your firm to have a high debt ratio or a low debt ratio?</a:t>
            </a:r>
          </a:p>
          <a:p>
            <a:pPr eaLnBrk="1" hangingPunct="1">
              <a:lnSpc>
                <a:spcPct val="90000"/>
              </a:lnSpc>
            </a:pPr>
            <a:r>
              <a:rPr lang="en-US" altLang="x-none" sz="2400">
                <a:ea typeface="ＭＳ Ｐゴシック" charset="-128"/>
              </a:rPr>
              <a:t>Does the firm</a:t>
            </a:r>
            <a:r>
              <a:rPr lang="ja-JP" altLang="en-US" sz="2400">
                <a:ea typeface="ＭＳ Ｐゴシック" charset="-128"/>
              </a:rPr>
              <a:t>’</a:t>
            </a:r>
            <a:r>
              <a:rPr lang="en-US" altLang="ja-JP" sz="2400">
                <a:ea typeface="ＭＳ Ｐゴシック" charset="-128"/>
              </a:rPr>
              <a:t>s current debt ratio meet your expectations?</a:t>
            </a:r>
          </a:p>
          <a:p>
            <a:pPr lvl="1" eaLnBrk="1" hangingPunct="1">
              <a:lnSpc>
                <a:spcPct val="9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Hypothetical Scenario</a:t>
            </a:r>
          </a:p>
        </p:txBody>
      </p:sp>
      <p:sp>
        <p:nvSpPr>
          <p:cNvPr id="33794"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sz="1800">
                <a:ea typeface="ＭＳ Ｐゴシック" charset="-128"/>
              </a:rPr>
              <a:t>Assume that you live in a world where</a:t>
            </a:r>
          </a:p>
          <a:p>
            <a:pPr marL="320675" lvl="1" indent="0" eaLnBrk="1" hangingPunct="1">
              <a:buFont typeface="Wingdings 2" charset="2"/>
              <a:buNone/>
            </a:pPr>
            <a:r>
              <a:rPr lang="en-US" altLang="x-none" sz="1800">
                <a:ea typeface="ＭＳ Ｐゴシック" charset="-128"/>
              </a:rPr>
              <a:t>(a) There are no taxes</a:t>
            </a:r>
          </a:p>
          <a:p>
            <a:pPr marL="320675" lvl="1" indent="0" eaLnBrk="1" hangingPunct="1">
              <a:buFont typeface="Wingdings 2" charset="2"/>
              <a:buNone/>
            </a:pPr>
            <a:r>
              <a:rPr lang="en-US" altLang="x-none" sz="1800">
                <a:ea typeface="ＭＳ Ｐゴシック" charset="-128"/>
              </a:rPr>
              <a:t>(b) Managers have stockholder interests at heart and do what</a:t>
            </a:r>
            <a:r>
              <a:rPr lang="ja-JP" altLang="en-US" sz="1800">
                <a:ea typeface="ＭＳ Ｐゴシック" charset="-128"/>
              </a:rPr>
              <a:t>’</a:t>
            </a:r>
            <a:r>
              <a:rPr lang="en-US" altLang="ja-JP" sz="1800">
                <a:ea typeface="ＭＳ Ｐゴシック" charset="-128"/>
              </a:rPr>
              <a:t>s best for stockholders.</a:t>
            </a:r>
          </a:p>
          <a:p>
            <a:pPr marL="320675" lvl="1" indent="0" eaLnBrk="1" hangingPunct="1">
              <a:buFont typeface="Wingdings 2" charset="2"/>
              <a:buNone/>
            </a:pPr>
            <a:r>
              <a:rPr lang="en-US" altLang="x-none" sz="1800">
                <a:ea typeface="ＭＳ Ｐゴシック" charset="-128"/>
              </a:rPr>
              <a:t>(c) No firm ever goes bankrupt</a:t>
            </a:r>
          </a:p>
          <a:p>
            <a:pPr marL="320675" lvl="1" indent="0" eaLnBrk="1" hangingPunct="1">
              <a:buFont typeface="Wingdings 2" charset="2"/>
              <a:buNone/>
            </a:pPr>
            <a:r>
              <a:rPr lang="en-US" altLang="x-none" sz="1800">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x-none" sz="1800">
                <a:ea typeface="ＭＳ Ｐゴシック" charset="-128"/>
              </a:rPr>
              <a:t>(e) Firms know their future financing needs with certainty</a:t>
            </a:r>
          </a:p>
          <a:p>
            <a:pPr marL="320675" lvl="1" indent="0" eaLnBrk="1" hangingPunct="1">
              <a:buFont typeface="Wingdings 2" charset="2"/>
              <a:buNone/>
            </a:pPr>
            <a:endParaRPr lang="en-US" altLang="x-none" sz="1800">
              <a:ea typeface="ＭＳ Ｐゴシック" charset="-128"/>
            </a:endParaRPr>
          </a:p>
        </p:txBody>
      </p:sp>
      <p:graphicFrame>
        <p:nvGraphicFramePr>
          <p:cNvPr id="4" name="Table 3"/>
          <p:cNvGraphicFramePr>
            <a:graphicFrameLocks noGrp="1"/>
          </p:cNvGraphicFramePr>
          <p:nvPr/>
        </p:nvGraphicFramePr>
        <p:xfrm>
          <a:off x="1676400" y="3943350"/>
          <a:ext cx="6096000" cy="1127344"/>
        </p:xfrm>
        <a:graphic>
          <a:graphicData uri="http://schemas.openxmlformats.org/drawingml/2006/table">
            <a:tbl>
              <a:tblPr/>
              <a:tblGrid>
                <a:gridCol w="3048000"/>
                <a:gridCol w="3048000"/>
              </a:tblGrid>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1" i="0" u="none" strike="noStrike" cap="none" normalizeH="0" baseline="0">
                          <a:ln>
                            <a:noFill/>
                          </a:ln>
                          <a:solidFill>
                            <a:srgbClr val="FFFFFF"/>
                          </a:solidFill>
                          <a:effectLst/>
                          <a:latin typeface="Calibri" charset="0"/>
                          <a:ea typeface="ＭＳ Ｐゴシック" charset="-128"/>
                        </a:rPr>
                        <a:t>Benefits of debt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1" i="0" u="none" strike="noStrike" cap="none" normalizeH="0" baseline="0">
                          <a:ln>
                            <a:noFill/>
                          </a:ln>
                          <a:solidFill>
                            <a:srgbClr val="FFFFFF"/>
                          </a:solidFill>
                          <a:effectLst/>
                          <a:latin typeface="Calibri" charset="0"/>
                          <a:ea typeface="ＭＳ Ｐゴシック" charset="-128"/>
                        </a:rPr>
                        <a:t>Costs of debt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Tax benefits</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Expected Bankruptcy Cost</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Added Discipline</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Agency Costs</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2809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400" b="0" i="0" u="none" strike="noStrike" cap="none" normalizeH="0" baseline="0">
                        <a:ln>
                          <a:noFill/>
                        </a:ln>
                        <a:solidFill>
                          <a:srgbClr val="000000"/>
                        </a:solidFill>
                        <a:effectLst/>
                        <a:latin typeface="Calibri" charset="0"/>
                        <a:ea typeface="ＭＳ Ｐゴシック" charset="-128"/>
                      </a:endParaRP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rgbClr val="000000"/>
                          </a:solidFill>
                          <a:effectLst/>
                          <a:latin typeface="Calibri" charset="0"/>
                          <a:ea typeface="ＭＳ Ｐゴシック" charset="-128"/>
                        </a:rPr>
                        <a:t>Need for financial flexibility</a:t>
                      </a:r>
                    </a:p>
                  </a:txBody>
                  <a:tcPr marT="34238" marB="342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Miller-Modigliani Theorem</a:t>
            </a:r>
          </a:p>
        </p:txBody>
      </p:sp>
      <p:sp>
        <p:nvSpPr>
          <p:cNvPr id="34818" name="Rectangle 3"/>
          <p:cNvSpPr>
            <a:spLocks noGrp="1" noChangeArrowheads="1"/>
          </p:cNvSpPr>
          <p:nvPr>
            <p:ph sz="quarter" idx="1"/>
          </p:nvPr>
        </p:nvSpPr>
        <p:spPr>
          <a:xfrm>
            <a:off x="612775" y="1200150"/>
            <a:ext cx="8153400" cy="3371850"/>
          </a:xfrm>
        </p:spPr>
        <p:txBody>
          <a:bodyPr>
            <a:normAutofit fontScale="92500"/>
          </a:bodyPr>
          <a:lstStyle/>
          <a:p>
            <a:pPr eaLnBrk="1" hangingPunct="1">
              <a:buFont typeface="Wingdings" charset="0"/>
              <a:buChar char=""/>
              <a:defRPr/>
            </a:pPr>
            <a:r>
              <a:rPr lang="en-US" dirty="0"/>
              <a:t>In an environment, where there are no taxes, default risk or agency costs, capital structure is irrelevant. </a:t>
            </a:r>
          </a:p>
          <a:p>
            <a:pPr eaLnBrk="1" hangingPunct="1">
              <a:buFont typeface="Wingdings" charset="0"/>
              <a:buChar char=""/>
              <a:defRPr/>
            </a:pPr>
            <a:r>
              <a:rPr lang="en-US" dirty="0"/>
              <a:t>In this world,</a:t>
            </a:r>
          </a:p>
          <a:p>
            <a:pPr lvl="1" eaLnBrk="1" hangingPunct="1">
              <a:buFont typeface="Wingdings 2" charset="0"/>
              <a:buChar char=""/>
              <a:defRPr/>
            </a:pPr>
            <a:r>
              <a:rPr lang="en-US" dirty="0"/>
              <a:t>Leverage is irrelevant. A firm's value will be determined by its project cash flows.</a:t>
            </a:r>
          </a:p>
          <a:p>
            <a:pPr lvl="1" eaLnBrk="1" hangingPunct="1">
              <a:buFont typeface="Wingdings 2" charset="0"/>
              <a:buChar char=""/>
              <a:defRPr/>
            </a:pPr>
            <a:r>
              <a:rPr lang="en-US" dirty="0"/>
              <a:t>The cost of capital of the firm will not change with leverage. As a firm increases its leverage, the cost of equity will increase just enough to offset any gains to the leverage</a:t>
            </a:r>
          </a:p>
          <a:p>
            <a:pPr eaLnBrk="1" hangingPunct="1">
              <a:buFont typeface="Wingdings" charset="0"/>
              <a:buChar char=""/>
              <a:defRPr/>
            </a:pP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77085E59-25DC-494F-9442-FEA7CB3C9A94}" type="slidenum">
              <a:rPr lang="en-US" altLang="x-none" sz="1400">
                <a:solidFill>
                  <a:schemeClr val="tx2"/>
                </a:solidFill>
              </a:rPr>
              <a:pPr>
                <a:lnSpc>
                  <a:spcPct val="90000"/>
                </a:lnSpc>
              </a:pPr>
              <a:t>17</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7</a:t>
            </a:r>
            <a:endParaRPr lang="en-US" dirty="0">
              <a:solidFill>
                <a:schemeClr val="lt1"/>
              </a:solidFill>
              <a:latin typeface="+mn-lt"/>
              <a:ea typeface="+mn-ea"/>
            </a:endParaRP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Evaluate the trade off on debt &amp; equity for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27036</TotalTime>
  <Pages>13</Pages>
  <Words>2405</Words>
  <Application>Microsoft Macintosh PowerPoint</Application>
  <PresentationFormat>On-screen Show (16:9)</PresentationFormat>
  <Paragraphs>161</Paragraphs>
  <Slides>17</Slides>
  <Notes>15</Notes>
  <HiddenSlides>0</HiddenSlides>
  <MMClips>0</MMClips>
  <ScaleCrop>false</ScaleCrop>
  <HeadingPairs>
    <vt:vector size="10" baseType="variant">
      <vt:variant>
        <vt:lpstr>Fonts Used</vt:lpstr>
      </vt:variant>
      <vt:variant>
        <vt:i4>5</vt:i4>
      </vt: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Calibri</vt:lpstr>
      <vt:lpstr>ＭＳ Ｐゴシック</vt:lpstr>
      <vt:lpstr>Times</vt:lpstr>
      <vt:lpstr>Wingdings</vt:lpstr>
      <vt:lpstr>Wingdings 2</vt:lpstr>
      <vt:lpstr>Basic</vt:lpstr>
      <vt:lpstr>/All My Stuff/Home Page 2002/AppldCF3ed/New Chapters/Chap7.doc!OLE_LINK4</vt:lpstr>
      <vt:lpstr>Document</vt:lpstr>
      <vt:lpstr>OPTIMAL FINANCING MIX I: THE TRADE OFF</vt:lpstr>
      <vt:lpstr>PowerPoint Presentation</vt:lpstr>
      <vt:lpstr>First Principles</vt:lpstr>
      <vt:lpstr>Debt or Equity: The Continuum</vt:lpstr>
      <vt:lpstr>Assessing the existing financing choices: Disney, Vale, Tata Motors &amp; Baidu</vt:lpstr>
      <vt:lpstr>PowerPoint Presentation</vt:lpstr>
      <vt:lpstr>Debt: Summarizing the trade off</vt:lpstr>
      <vt:lpstr>Costs and Benefits of Debt</vt:lpstr>
      <vt:lpstr>Tax Benefits of Debt</vt:lpstr>
      <vt:lpstr>Debt adds discipline to management</vt:lpstr>
      <vt:lpstr>Bankruptcy Cost</vt:lpstr>
      <vt:lpstr>Agency Cost</vt:lpstr>
      <vt:lpstr>Loss of future financing flexibility</vt:lpstr>
      <vt:lpstr>6Application Test: Would you expect your firm to gain or lose from using debt?</vt:lpstr>
      <vt:lpstr>A Hypothetical Scenario</vt:lpstr>
      <vt:lpstr>The Miller-Modigliani Theorem</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2017-06-14T09:46:57Z</dcterms:modified>
</cp:coreProperties>
</file>