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78" r:id="rId1"/>
  </p:sldMasterIdLst>
  <p:notesMasterIdLst>
    <p:notesMasterId r:id="rId19"/>
  </p:notesMasterIdLst>
  <p:handoutMasterIdLst>
    <p:handoutMasterId r:id="rId20"/>
  </p:handoutMasterIdLst>
  <p:sldIdLst>
    <p:sldId id="256" r:id="rId2"/>
    <p:sldId id="932" r:id="rId3"/>
    <p:sldId id="679" r:id="rId4"/>
    <p:sldId id="682" r:id="rId5"/>
    <p:sldId id="683" r:id="rId6"/>
    <p:sldId id="684" r:id="rId7"/>
    <p:sldId id="928" r:id="rId8"/>
    <p:sldId id="929" r:id="rId9"/>
    <p:sldId id="930" r:id="rId10"/>
    <p:sldId id="931" r:id="rId11"/>
    <p:sldId id="687" r:id="rId12"/>
    <p:sldId id="688" r:id="rId13"/>
    <p:sldId id="689" r:id="rId14"/>
    <p:sldId id="691" r:id="rId15"/>
    <p:sldId id="692" r:id="rId16"/>
    <p:sldId id="693" r:id="rId17"/>
    <p:sldId id="934"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Summarizes the cost of equity and debt from prior pages, as well as the cost of capital at different debt ratios.</a:t>
            </a:r>
          </a:p>
          <a:p>
            <a:r>
              <a:rPr lang="en-US" altLang="x-none">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x-none">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x-none">
                <a:latin typeface="Times" charset="0"/>
                <a:ea typeface="ＭＳ Ｐゴシック"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x-none">
                <a:latin typeface="Times" charset="0"/>
                <a:ea typeface="ＭＳ Ｐゴシック" charset="-128"/>
              </a:rPr>
              <a:t>These savings can be converted into a present value by discounting back at the new cost of capital. </a:t>
            </a:r>
          </a:p>
          <a:p>
            <a:r>
              <a:rPr lang="en-US" altLang="x-none">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x-none">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x-none">
                <a:latin typeface="Times" charset="0"/>
                <a:ea typeface="ＭＳ Ｐゴシック" charset="-128"/>
              </a:rPr>
              <a:t>In this case, maximizing firm value also maximizes stock price, because we assume that </a:t>
            </a:r>
          </a:p>
          <a:p>
            <a:pPr lvl="1"/>
            <a:r>
              <a:rPr lang="en-US" altLang="x-none">
                <a:latin typeface="Times" charset="0"/>
                <a:ea typeface="ＭＳ Ｐゴシック" charset="-128"/>
              </a:rPr>
              <a:t>Debt is refinanced at current market rates, thus protecting bondholders</a:t>
            </a:r>
          </a:p>
          <a:p>
            <a:pPr lvl="1"/>
            <a:r>
              <a:rPr lang="en-US" altLang="x-none">
                <a:latin typeface="Times" charset="0"/>
                <a:ea typeface="ＭＳ Ｐゴシック" charset="-128"/>
              </a:rPr>
              <a:t>Markets are rational and efficient.</a:t>
            </a: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This is the best case scenario for those who stay on as stockholders, since they claim the entire surplus.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Proof that the $78.61 leaves everyone equally well off.</a:t>
            </a:r>
          </a:p>
          <a:p>
            <a:r>
              <a:rPr lang="en-US" altLang="x-none">
                <a:latin typeface="Times" charset="0"/>
                <a:ea typeface="ＭＳ Ｐゴシック" charset="-128"/>
              </a:rPr>
              <a:t>Try different prices and see how the increase in value is apportioned between the groups.</a:t>
            </a:r>
          </a:p>
          <a:p>
            <a:r>
              <a:rPr lang="en-US" altLang="x-none">
                <a:latin typeface="Times" charset="0"/>
                <a:ea typeface="ＭＳ Ｐゴシック" charset="-128"/>
              </a:rPr>
              <a:t>In fact, try estimating the buyback price at which the entire value increase goes to those who sell their shares back.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percentage changes in operating income at Disney.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en-US" altLang="en-US">
                <a:latin typeface="Times" charset="0"/>
                <a:ea typeface="ＭＳ Ｐゴシック" charset="-128"/>
              </a:rPr>
              <a:t>’</a:t>
            </a:r>
            <a:r>
              <a:rPr lang="en-US" altLang="x-none">
                <a:latin typeface="Times" charset="0"/>
                <a:ea typeface="ＭＳ Ｐゴシック" charset="-128"/>
              </a:rPr>
              <a:t>s optimal debt ratio is robust and survives up to a 30% drop in EBIT, which is worse than their worst year in the last three decades.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x-none">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x-none">
              <a:latin typeface="Times" charset="0"/>
              <a:ea typeface="ＭＳ Ｐゴシック" charset="-128"/>
            </a:endParaRPr>
          </a:p>
          <a:p>
            <a:r>
              <a:rPr lang="en-US" altLang="x-none">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x-none">
              <a:latin typeface="Times"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ph type="sldImg"/>
          </p:nvPr>
        </p:nvSpPr>
        <p:spPr>
          <a:solidFill>
            <a:srgbClr val="FFFFFF"/>
          </a:solidFill>
          <a:ln/>
        </p:spPr>
      </p:sp>
      <p:sp>
        <p:nvSpPr>
          <p:cNvPr id="4710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x-none">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x-none">
                <a:latin typeface="Times" charset="0"/>
                <a:ea typeface="ＭＳ Ｐゴシック" charset="-128"/>
              </a:rPr>
              <a:t>If the business you are expanding into has more risk and more negative cashflows, your optimal will decrease.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028DDFE-A663-FB43-B4A9-4C9AA3D35B39}" type="slidenum">
              <a:rPr lang="en-US" altLang="x-none"/>
              <a:pPr/>
              <a:t>‹#›</a:t>
            </a:fld>
            <a:endParaRPr lang="en-US" altLang="x-none"/>
          </a:p>
        </p:txBody>
      </p:sp>
    </p:spTree>
    <p:extLst>
      <p:ext uri="{BB962C8B-B14F-4D97-AF65-F5344CB8AC3E}">
        <p14:creationId xmlns:p14="http://schemas.microsoft.com/office/powerpoint/2010/main" val="186578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995D6B5-F2E1-944D-9081-ED769A498806}"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2012570-E256-4040-8B34-F9FBD2DBE99B}" type="slidenum">
              <a:rPr lang="en-US" altLang="x-none"/>
              <a:pPr/>
              <a:t>‹#›</a:t>
            </a:fld>
            <a:endParaRPr lang="en-US" altLang="x-none"/>
          </a:p>
        </p:txBody>
      </p:sp>
    </p:spTree>
    <p:extLst>
      <p:ext uri="{BB962C8B-B14F-4D97-AF65-F5344CB8AC3E}">
        <p14:creationId xmlns:p14="http://schemas.microsoft.com/office/powerpoint/2010/main" val="702079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4F6B9855-BA27-8046-B383-1287608196A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58318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975D5EE-35CD-3C43-862F-91E37C30C092}"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66076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52F7F6B6-43D0-A144-8BED-3F4FE75E36C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98329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156EAE-F99F-5244-9900-7B0D62547C06}" type="slidenum">
              <a:rPr lang="en-US" altLang="x-none"/>
              <a:pPr/>
              <a:t>‹#›</a:t>
            </a:fld>
            <a:endParaRPr lang="en-US" altLang="x-none"/>
          </a:p>
        </p:txBody>
      </p:sp>
    </p:spTree>
    <p:extLst>
      <p:ext uri="{BB962C8B-B14F-4D97-AF65-F5344CB8AC3E}">
        <p14:creationId xmlns:p14="http://schemas.microsoft.com/office/powerpoint/2010/main" val="1683240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FEA87F7D-A232-104C-9597-C5808D8343DB}" type="slidenum">
              <a:rPr lang="en-US" altLang="x-none"/>
              <a:pPr/>
              <a:t>‹#›</a:t>
            </a:fld>
            <a:endParaRPr lang="en-US" altLang="x-none"/>
          </a:p>
        </p:txBody>
      </p:sp>
    </p:spTree>
    <p:extLst>
      <p:ext uri="{BB962C8B-B14F-4D97-AF65-F5344CB8AC3E}">
        <p14:creationId xmlns:p14="http://schemas.microsoft.com/office/powerpoint/2010/main" val="1413824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851B9075-37B2-774F-831E-A6822EE346AE}" type="slidenum">
              <a:rPr lang="en-US" altLang="x-none"/>
              <a:pPr/>
              <a:t>‹#›</a:t>
            </a:fld>
            <a:endParaRPr lang="en-US" altLang="x-none"/>
          </a:p>
        </p:txBody>
      </p:sp>
    </p:spTree>
    <p:extLst>
      <p:ext uri="{BB962C8B-B14F-4D97-AF65-F5344CB8AC3E}">
        <p14:creationId xmlns:p14="http://schemas.microsoft.com/office/powerpoint/2010/main" val="249884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06F4101D-9C46-494B-B610-655F45B0B09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83387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B687E1E-0A6F-5C49-B6A7-AA7A80B351D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4268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109C485-D5C3-D442-86D9-BDBD1951B91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6025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80BAB69-6F9E-7347-9B4C-149CE5621725}" type="slidenum">
              <a:rPr lang="en-US" altLang="x-none"/>
              <a:pPr/>
              <a:t>‹#›</a:t>
            </a:fld>
            <a:endParaRPr lang="en-US" altLang="x-none"/>
          </a:p>
        </p:txBody>
      </p:sp>
    </p:spTree>
    <p:extLst>
      <p:ext uri="{BB962C8B-B14F-4D97-AF65-F5344CB8AC3E}">
        <p14:creationId xmlns:p14="http://schemas.microsoft.com/office/powerpoint/2010/main" val="12748924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290CFC0-13F6-C748-B04F-C78760FF150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13" r:id="rId1"/>
    <p:sldLayoutId id="2147484414" r:id="rId2"/>
    <p:sldLayoutId id="2147484415" r:id="rId3"/>
    <p:sldLayoutId id="2147484416" r:id="rId4"/>
    <p:sldLayoutId id="2147484411" r:id="rId5"/>
    <p:sldLayoutId id="2147484417" r:id="rId6"/>
    <p:sldLayoutId id="2147484418" r:id="rId7"/>
    <p:sldLayoutId id="2147484419" r:id="rId8"/>
    <p:sldLayoutId id="2147484420" r:id="rId9"/>
    <p:sldLayoutId id="2147484412" r:id="rId10"/>
    <p:sldLayoutId id="2147484421" r:id="rId11"/>
    <p:sldLayoutId id="214748442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image" Target="../media/image6.emf"/><Relationship Id="rId6" Type="http://schemas.openxmlformats.org/officeDocument/2006/relationships/oleObject" Target="../embeddings/oleObject3.bin"/><Relationship Id="rId7"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4.bin"/><Relationship Id="rId5"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0.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7.bin"/><Relationship Id="rId5" Type="http://schemas.openxmlformats.org/officeDocument/2006/relationships/package" Target="../embeddings/Microsoft_Word_Document3.docx"/><Relationship Id="rId6" Type="http://schemas.openxmlformats.org/officeDocument/2006/relationships/image" Target="../media/image11.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III: Following up the cost of capital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A GPS to your optimal financing mix.</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x-none">
              <a:ea typeface="ＭＳ Ｐゴシック" charset="-128"/>
            </a:endParaRPr>
          </a:p>
        </p:txBody>
      </p:sp>
      <p:graphicFrame>
        <p:nvGraphicFramePr>
          <p:cNvPr id="19458" name="Content Placeholder 10"/>
          <p:cNvGraphicFramePr>
            <a:graphicFrameLocks noGrp="1" noChangeAspect="1"/>
          </p:cNvGraphicFramePr>
          <p:nvPr>
            <p:ph sz="quarter" idx="1"/>
          </p:nvPr>
        </p:nvGraphicFramePr>
        <p:xfrm>
          <a:off x="1876425" y="1698625"/>
          <a:ext cx="5626100" cy="2374900"/>
        </p:xfrm>
        <a:graphic>
          <a:graphicData uri="http://schemas.openxmlformats.org/presentationml/2006/ole">
            <mc:AlternateContent xmlns:mc="http://schemas.openxmlformats.org/markup-compatibility/2006">
              <mc:Choice xmlns:v="urn:schemas-microsoft-com:vml" Requires="v">
                <p:oleObj spid="_x0000_s19459"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698625"/>
                        <a:ext cx="56261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Disney currently has $15.96 billion in debt. The optimal dollar debt (at 40%) is roughly $55.1 billion. Disney has excess debt capacity of 39.14 billion.</a:t>
            </a:r>
          </a:p>
          <a:p>
            <a:pPr eaLnBrk="1" hangingPunct="1">
              <a:lnSpc>
                <a:spcPct val="80000"/>
              </a:lnSpc>
            </a:pPr>
            <a:r>
              <a:rPr lang="en-US" altLang="x-none" sz="2200">
                <a:ea typeface="ＭＳ Ｐゴシック" charset="-128"/>
              </a:rPr>
              <a:t>To move to its optimal and gain the increase in value, Disney should borrow $ 39.14 billion and buy back stock.</a:t>
            </a:r>
          </a:p>
          <a:p>
            <a:pPr eaLnBrk="1" hangingPunct="1">
              <a:lnSpc>
                <a:spcPct val="80000"/>
              </a:lnSpc>
            </a:pPr>
            <a:r>
              <a:rPr lang="en-US" altLang="x-none" sz="2200">
                <a:ea typeface="ＭＳ Ｐゴシック" charset="-128"/>
              </a:rPr>
              <a:t>Given the magnitude of this decision, you should expect to answer three questions:</a:t>
            </a:r>
          </a:p>
          <a:p>
            <a:pPr lvl="1" eaLnBrk="1" hangingPunct="1">
              <a:lnSpc>
                <a:spcPct val="80000"/>
              </a:lnSpc>
            </a:pPr>
            <a:r>
              <a:rPr lang="en-US" altLang="x-none" sz="1900">
                <a:ea typeface="ＭＳ Ｐゴシック" charset="-128"/>
              </a:rPr>
              <a:t>Why should we do it?</a:t>
            </a:r>
          </a:p>
          <a:p>
            <a:pPr lvl="1" eaLnBrk="1" hangingPunct="1">
              <a:lnSpc>
                <a:spcPct val="80000"/>
              </a:lnSpc>
            </a:pPr>
            <a:r>
              <a:rPr lang="en-US" altLang="x-none" sz="1900">
                <a:ea typeface="ＭＳ Ｐゴシック" charset="-128"/>
              </a:rPr>
              <a:t>What if something goes wrong?</a:t>
            </a:r>
          </a:p>
          <a:p>
            <a:pPr lvl="1" eaLnBrk="1" hangingPunct="1">
              <a:lnSpc>
                <a:spcPct val="80000"/>
              </a:lnSpc>
            </a:pPr>
            <a:r>
              <a:rPr lang="en-US" altLang="x-none" sz="1900">
                <a:ea typeface="ＭＳ Ｐゴシック" charset="-128"/>
              </a:rPr>
              <a:t>What if we don</a:t>
            </a:r>
            <a:r>
              <a:rPr lang="ja-JP" altLang="en-US" sz="1900">
                <a:ea typeface="ＭＳ Ｐゴシック" charset="-128"/>
              </a:rPr>
              <a:t>’</a:t>
            </a:r>
            <a:r>
              <a:rPr lang="en-US" altLang="ja-JP" sz="1900">
                <a:ea typeface="ＭＳ Ｐゴシック" charset="-128"/>
              </a:rPr>
              <a:t>t want to (or cannot ) buy back stock and want to make investments with the additional debt capacity?</a:t>
            </a:r>
            <a:endParaRPr lang="en-US" altLang="x-none" sz="1900">
              <a:ea typeface="ＭＳ Ｐゴシック"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Why should we do it? </a:t>
            </a:r>
            <a:br>
              <a:rPr lang="en-US" altLang="x-none" sz="2900">
                <a:ea typeface="ＭＳ Ｐゴシック" charset="-128"/>
              </a:rPr>
            </a:br>
            <a:r>
              <a:rPr lang="en-US" altLang="x-none" sz="2900">
                <a:ea typeface="ＭＳ Ｐゴシック" charset="-128"/>
              </a:rPr>
              <a:t>Effect on Firm Value – Full Valuation</a:t>
            </a:r>
          </a:p>
        </p:txBody>
      </p:sp>
      <p:sp>
        <p:nvSpPr>
          <p:cNvPr id="358402" name="Rectangle 3"/>
          <p:cNvSpPr>
            <a:spLocks noGrp="1" noChangeArrowheads="1"/>
          </p:cNvSpPr>
          <p:nvPr>
            <p:ph sz="quarter" idx="1"/>
          </p:nvPr>
        </p:nvSpPr>
        <p:spPr>
          <a:xfrm>
            <a:off x="612775" y="1200150"/>
            <a:ext cx="8153400" cy="3371850"/>
          </a:xfrm>
        </p:spPr>
        <p:txBody>
          <a:bodyPr>
            <a:normAutofit/>
          </a:bodyPr>
          <a:lstStyle/>
          <a:p>
            <a:pPr marL="0" indent="0" eaLnBrk="1" hangingPunct="1">
              <a:lnSpc>
                <a:spcPct val="80000"/>
              </a:lnSpc>
              <a:buFont typeface="Wingdings" charset="2"/>
              <a:buNone/>
            </a:pPr>
            <a:r>
              <a:rPr lang="en-US" altLang="x-none" sz="1100">
                <a:ea typeface="ＭＳ Ｐゴシック" charset="-128"/>
              </a:rPr>
              <a:t>Step 1: Estimate the cash flows to Disney as a firm</a:t>
            </a:r>
          </a:p>
          <a:p>
            <a:pPr marL="366713" lvl="1" indent="0" eaLnBrk="1" hangingPunct="1">
              <a:lnSpc>
                <a:spcPct val="80000"/>
              </a:lnSpc>
              <a:buFont typeface="Wingdings 2" charset="2"/>
              <a:buNone/>
            </a:pPr>
            <a:r>
              <a:rPr lang="en-US" altLang="x-none" sz="1000">
                <a:ea typeface="ＭＳ Ｐゴシック" charset="-128"/>
              </a:rPr>
              <a:t>EBIT (1 – Tax Rate) = 10,032 (1 – 0.361) = 		$6,410 </a:t>
            </a:r>
          </a:p>
          <a:p>
            <a:pPr marL="366713" lvl="1" indent="0" eaLnBrk="1" hangingPunct="1">
              <a:lnSpc>
                <a:spcPct val="80000"/>
              </a:lnSpc>
              <a:buFont typeface="Wingdings 2" charset="2"/>
              <a:buNone/>
            </a:pPr>
            <a:r>
              <a:rPr lang="en-US" altLang="x-none" sz="1000">
                <a:ea typeface="ＭＳ Ｐゴシック" charset="-128"/>
              </a:rPr>
              <a:t>+ Depreciation and amortization =		$2,485</a:t>
            </a:r>
          </a:p>
          <a:p>
            <a:pPr marL="366713" lvl="1" indent="0" eaLnBrk="1" hangingPunct="1">
              <a:lnSpc>
                <a:spcPct val="80000"/>
              </a:lnSpc>
              <a:buFont typeface="Wingdings 2" charset="2"/>
              <a:buNone/>
            </a:pPr>
            <a:r>
              <a:rPr lang="en-US" altLang="x-none" sz="1000">
                <a:ea typeface="ＭＳ Ｐゴシック" charset="-128"/>
              </a:rPr>
              <a:t>– Capital expenditures =			$5,239</a:t>
            </a:r>
          </a:p>
          <a:p>
            <a:pPr marL="366713" lvl="1" indent="0" eaLnBrk="1" hangingPunct="1">
              <a:lnSpc>
                <a:spcPct val="80000"/>
              </a:lnSpc>
              <a:buFont typeface="Wingdings 2" charset="2"/>
              <a:buNone/>
            </a:pPr>
            <a:r>
              <a:rPr lang="en-US" altLang="x-none" sz="1000">
                <a:ea typeface="ＭＳ Ｐゴシック" charset="-128"/>
              </a:rPr>
              <a:t>– Change in noncash working capital 		$0</a:t>
            </a:r>
          </a:p>
          <a:p>
            <a:pPr marL="366713" lvl="1" indent="0" eaLnBrk="1" hangingPunct="1">
              <a:lnSpc>
                <a:spcPct val="80000"/>
              </a:lnSpc>
              <a:buFont typeface="Wingdings 2" charset="2"/>
              <a:buNone/>
            </a:pPr>
            <a:r>
              <a:rPr lang="en-US" altLang="x-none" sz="1000">
                <a:ea typeface="ＭＳ Ｐゴシック" charset="-128"/>
              </a:rPr>
              <a:t>Free cash flow to the firm =			$3,657 </a:t>
            </a:r>
          </a:p>
          <a:p>
            <a:pPr marL="0" indent="0" eaLnBrk="1" hangingPunct="1">
              <a:lnSpc>
                <a:spcPct val="80000"/>
              </a:lnSpc>
            </a:pPr>
            <a:r>
              <a:rPr lang="en-US" altLang="x-none" sz="11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x-none" sz="1000">
                <a:ea typeface="ＭＳ Ｐゴシック" charset="-128"/>
              </a:rPr>
              <a:t>Current enterprise value = $121,878 + 15,961 = 3,931 = 133,908</a:t>
            </a:r>
          </a:p>
          <a:p>
            <a:pPr marL="366713" lvl="1" indent="0" eaLnBrk="1" hangingPunct="1">
              <a:lnSpc>
                <a:spcPct val="80000"/>
              </a:lnSpc>
              <a:buFont typeface="Wingdings 2" charset="2"/>
              <a:buNone/>
            </a:pPr>
            <a:r>
              <a:rPr lang="en-US" altLang="x-none" sz="1000">
                <a:ea typeface="ＭＳ Ｐゴシック" charset="-128"/>
              </a:rPr>
              <a:t>Value of firm = $ 133,908 = </a:t>
            </a:r>
          </a:p>
          <a:p>
            <a:pPr marL="0" indent="0" eaLnBrk="1" hangingPunct="1">
              <a:lnSpc>
                <a:spcPct val="80000"/>
              </a:lnSpc>
              <a:buFont typeface="Wingdings" charset="2"/>
              <a:buNone/>
            </a:pPr>
            <a:r>
              <a:rPr lang="en-US" altLang="x-none" sz="1100">
                <a:ea typeface="ＭＳ Ｐゴシック" charset="-128"/>
              </a:rPr>
              <a:t>	</a:t>
            </a:r>
          </a:p>
          <a:p>
            <a:pPr marL="366713" lvl="1" indent="0" eaLnBrk="1" hangingPunct="1">
              <a:lnSpc>
                <a:spcPct val="80000"/>
              </a:lnSpc>
              <a:buFont typeface="Wingdings 2" charset="2"/>
              <a:buNone/>
            </a:pPr>
            <a:r>
              <a:rPr lang="en-US" altLang="x-none" sz="10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x-none" sz="1000">
                <a:ea typeface="ＭＳ Ｐゴシック" charset="-128"/>
              </a:rPr>
              <a:t>		= (133,908* 0.0781 – 3,657)/(133,908+ 3,657) = 0.0494 or 4.94% </a:t>
            </a:r>
          </a:p>
          <a:p>
            <a:pPr marL="0" indent="0" eaLnBrk="1" hangingPunct="1">
              <a:lnSpc>
                <a:spcPct val="80000"/>
              </a:lnSpc>
            </a:pPr>
            <a:r>
              <a:rPr lang="en-US" altLang="x-none" sz="1100">
                <a:ea typeface="ＭＳ Ｐゴシック" charset="-128"/>
              </a:rPr>
              <a:t>Step 3: Revalue the firm with the new cost of capital</a:t>
            </a:r>
          </a:p>
          <a:p>
            <a:pPr marL="366713" lvl="1" indent="0" eaLnBrk="1" hangingPunct="1">
              <a:lnSpc>
                <a:spcPct val="80000"/>
              </a:lnSpc>
            </a:pPr>
            <a:r>
              <a:rPr lang="en-US" altLang="x-none" sz="1000">
                <a:ea typeface="ＭＳ Ｐゴシック" charset="-128"/>
              </a:rPr>
              <a:t>Firm value =</a:t>
            </a:r>
          </a:p>
          <a:p>
            <a:pPr marL="366713" lvl="1" indent="0" eaLnBrk="1" hangingPunct="1">
              <a:lnSpc>
                <a:spcPct val="80000"/>
              </a:lnSpc>
            </a:pPr>
            <a:endParaRPr lang="en-US" altLang="x-none" sz="1000">
              <a:ea typeface="ＭＳ Ｐゴシック" charset="-128"/>
            </a:endParaRPr>
          </a:p>
          <a:p>
            <a:pPr marL="366713" lvl="1" indent="0" eaLnBrk="1" hangingPunct="1">
              <a:lnSpc>
                <a:spcPct val="80000"/>
              </a:lnSpc>
            </a:pPr>
            <a:r>
              <a:rPr lang="en-US" altLang="x-none" sz="1000">
                <a:ea typeface="ＭＳ Ｐゴシック" charset="-128"/>
              </a:rPr>
              <a:t>The firm value increases by $39,028 million  = $172,935 - $133,908</a:t>
            </a:r>
          </a:p>
        </p:txBody>
      </p:sp>
      <p:graphicFrame>
        <p:nvGraphicFramePr>
          <p:cNvPr id="23555" name="Object 2"/>
          <p:cNvGraphicFramePr>
            <a:graphicFrameLocks noChangeAspect="1"/>
          </p:cNvGraphicFramePr>
          <p:nvPr/>
        </p:nvGraphicFramePr>
        <p:xfrm>
          <a:off x="3275013" y="2846388"/>
          <a:ext cx="2744787" cy="423862"/>
        </p:xfrm>
        <a:graphic>
          <a:graphicData uri="http://schemas.openxmlformats.org/presentationml/2006/ole">
            <mc:AlternateContent xmlns:mc="http://schemas.openxmlformats.org/markup-compatibility/2006">
              <mc:Choice xmlns:v="urn:schemas-microsoft-com:vml" Requires="v">
                <p:oleObj spid="_x0000_s23557"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2846388"/>
                        <a:ext cx="2744787" cy="4238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6" name="Object 3"/>
          <p:cNvGraphicFramePr>
            <a:graphicFrameLocks noChangeAspect="1"/>
          </p:cNvGraphicFramePr>
          <p:nvPr/>
        </p:nvGraphicFramePr>
        <p:xfrm>
          <a:off x="2438400" y="3829050"/>
          <a:ext cx="4114800" cy="374650"/>
        </p:xfrm>
        <a:graphic>
          <a:graphicData uri="http://schemas.openxmlformats.org/presentationml/2006/ole">
            <mc:AlternateContent xmlns:mc="http://schemas.openxmlformats.org/markup-compatibility/2006">
              <mc:Choice xmlns:v="urn:schemas-microsoft-com:vml" Requires="v">
                <p:oleObj spid="_x0000_s23558"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3829050"/>
                        <a:ext cx="4114800" cy="374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Effect on Value: Incremental approach</a:t>
            </a:r>
          </a:p>
        </p:txBody>
      </p:sp>
      <p:sp>
        <p:nvSpPr>
          <p:cNvPr id="360450" name="Content Placeholder 2"/>
          <p:cNvSpPr>
            <a:spLocks noGrp="1"/>
          </p:cNvSpPr>
          <p:nvPr>
            <p:ph sz="quarter" idx="1"/>
          </p:nvPr>
        </p:nvSpPr>
        <p:spPr>
          <a:xfrm>
            <a:off x="612775" y="1200150"/>
            <a:ext cx="8153400" cy="3371850"/>
          </a:xfrm>
        </p:spPr>
        <p:txBody>
          <a:bodyPr>
            <a:normAutofit/>
          </a:bodyPr>
          <a:lstStyle/>
          <a:p>
            <a:pPr eaLnBrk="1" hangingPunct="1">
              <a:lnSpc>
                <a:spcPct val="90000"/>
              </a:lnSpc>
            </a:pPr>
            <a:r>
              <a:rPr lang="en-US" altLang="x-none" sz="20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90000"/>
              </a:lnSpc>
              <a:buFont typeface="Wingdings 2" charset="2"/>
              <a:buNone/>
            </a:pPr>
            <a:r>
              <a:rPr lang="en-US" altLang="x-none" sz="1600">
                <a:ea typeface="ＭＳ Ｐゴシック" charset="-128"/>
              </a:rPr>
              <a:t>Enterprise Value before the change = $133,908 million</a:t>
            </a:r>
          </a:p>
          <a:p>
            <a:pPr marL="366713" lvl="1" indent="0" eaLnBrk="1" hangingPunct="1">
              <a:lnSpc>
                <a:spcPct val="90000"/>
              </a:lnSpc>
              <a:buFont typeface="Wingdings 2" charset="2"/>
              <a:buNone/>
            </a:pPr>
            <a:r>
              <a:rPr lang="en-US" altLang="x-none" sz="1600">
                <a:ea typeface="ＭＳ Ｐゴシック" charset="-128"/>
              </a:rPr>
              <a:t>Cost of financing Disney at existing debt ratio = $ 133,908 * 0.0781 = $10,458 million</a:t>
            </a:r>
          </a:p>
          <a:p>
            <a:pPr marL="366713" lvl="1" indent="0" eaLnBrk="1" hangingPunct="1">
              <a:lnSpc>
                <a:spcPct val="90000"/>
              </a:lnSpc>
              <a:buFont typeface="Wingdings 2" charset="2"/>
              <a:buNone/>
            </a:pPr>
            <a:r>
              <a:rPr lang="en-US" altLang="x-none" sz="1600">
                <a:ea typeface="ＭＳ Ｐゴシック" charset="-128"/>
              </a:rPr>
              <a:t>Cost of financing Disney at optimal debt ratio = $ 133,908 * 0.0716 = $ 9,592 million</a:t>
            </a:r>
          </a:p>
          <a:p>
            <a:pPr marL="366713" lvl="1" indent="0" eaLnBrk="1" hangingPunct="1">
              <a:lnSpc>
                <a:spcPct val="90000"/>
              </a:lnSpc>
              <a:buFont typeface="Wingdings 2" charset="2"/>
              <a:buNone/>
            </a:pPr>
            <a:r>
              <a:rPr lang="en-US" altLang="x-none" sz="1600">
                <a:ea typeface="ＭＳ Ｐゴシック" charset="-128"/>
              </a:rPr>
              <a:t>Annual savings in cost of financing = $10,458 million – $9,592 million = $866 million  </a:t>
            </a:r>
          </a:p>
          <a:p>
            <a:pPr marL="366713" lvl="1" indent="0" eaLnBrk="1" hangingPunct="1">
              <a:lnSpc>
                <a:spcPct val="90000"/>
              </a:lnSpc>
              <a:buFont typeface="Wingdings 2" charset="2"/>
              <a:buNone/>
            </a:pPr>
            <a:endParaRPr lang="en-US" altLang="x-none">
              <a:ea typeface="ＭＳ Ｐゴシック" charset="-128"/>
            </a:endParaRPr>
          </a:p>
          <a:p>
            <a:pPr eaLnBrk="1" hangingPunct="1">
              <a:lnSpc>
                <a:spcPct val="90000"/>
              </a:lnSpc>
              <a:buFont typeface="Wingdings" charset="2"/>
              <a:buNone/>
            </a:pPr>
            <a:r>
              <a:rPr lang="en-US" altLang="x-none" sz="1600">
                <a:ea typeface="ＭＳ Ｐゴシック" charset="-128"/>
              </a:rPr>
              <a:t>	</a:t>
            </a:r>
          </a:p>
          <a:p>
            <a:pPr marL="366713" lvl="1" indent="0" eaLnBrk="1" hangingPunct="1">
              <a:lnSpc>
                <a:spcPct val="90000"/>
              </a:lnSpc>
              <a:buFont typeface="Wingdings 2" charset="2"/>
              <a:buNone/>
            </a:pPr>
            <a:r>
              <a:rPr lang="en-US" altLang="x-none" sz="1600">
                <a:ea typeface="ＭＳ Ｐゴシック" charset="-128"/>
              </a:rPr>
              <a:t>Enterprise value after recapitalization</a:t>
            </a:r>
          </a:p>
          <a:p>
            <a:pPr marL="366713" lvl="1" indent="0" eaLnBrk="1" hangingPunct="1">
              <a:lnSpc>
                <a:spcPct val="90000"/>
              </a:lnSpc>
              <a:buFont typeface="Wingdings 2" charset="2"/>
              <a:buNone/>
            </a:pPr>
            <a:r>
              <a:rPr lang="en-US" altLang="x-none" sz="1600">
                <a:ea typeface="ＭＳ Ｐゴシック" charset="-128"/>
              </a:rPr>
              <a:t> = Existing enterprise value + PV of Savings = $133,908 + $19,623 = $153,531 million </a:t>
            </a: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pPr>
            <a:endParaRPr lang="en-US" altLang="x-none">
              <a:ea typeface="ＭＳ Ｐゴシック" charset="-128"/>
            </a:endParaRPr>
          </a:p>
        </p:txBody>
      </p:sp>
      <p:graphicFrame>
        <p:nvGraphicFramePr>
          <p:cNvPr id="25603" name="Object 1"/>
          <p:cNvGraphicFramePr>
            <a:graphicFrameLocks noChangeAspect="1"/>
          </p:cNvGraphicFramePr>
          <p:nvPr/>
        </p:nvGraphicFramePr>
        <p:xfrm>
          <a:off x="1295400" y="3257550"/>
          <a:ext cx="6580188" cy="412750"/>
        </p:xfrm>
        <a:graphic>
          <a:graphicData uri="http://schemas.openxmlformats.org/presentationml/2006/ole">
            <mc:AlternateContent xmlns:mc="http://schemas.openxmlformats.org/markup-compatibility/2006">
              <mc:Choice xmlns:v="urn:schemas-microsoft-com:vml" Requires="v">
                <p:oleObj spid="_x0000_s25604"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257550"/>
                        <a:ext cx="65801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From firm value to value per share: The Rational Investor Solution</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Because the increase in value accrues entirely to stockholders, we can estimate the increase in value per share by dividing by the </a:t>
            </a:r>
            <a:r>
              <a:rPr lang="en-US" altLang="x-none" sz="2200" u="sng">
                <a:ea typeface="ＭＳ Ｐゴシック" charset="-128"/>
              </a:rPr>
              <a:t>total number of shares outstanding (1,800 million)</a:t>
            </a:r>
            <a:r>
              <a:rPr lang="en-US" altLang="x-none" sz="2200">
                <a:ea typeface="ＭＳ Ｐゴシック" charset="-128"/>
              </a:rPr>
              <a:t>.</a:t>
            </a:r>
          </a:p>
          <a:p>
            <a:pPr lvl="1" eaLnBrk="1" hangingPunct="1">
              <a:lnSpc>
                <a:spcPct val="80000"/>
              </a:lnSpc>
            </a:pPr>
            <a:r>
              <a:rPr lang="en-US" altLang="x-none" sz="1900">
                <a:ea typeface="ＭＳ Ｐゴシック" charset="-128"/>
              </a:rPr>
              <a:t>Increase in Value per Share = $19,623/1800 = $ 10.90</a:t>
            </a:r>
          </a:p>
          <a:p>
            <a:pPr lvl="1" eaLnBrk="1" hangingPunct="1">
              <a:lnSpc>
                <a:spcPct val="80000"/>
              </a:lnSpc>
            </a:pPr>
            <a:r>
              <a:rPr lang="en-US" altLang="x-none" sz="1900">
                <a:ea typeface="ＭＳ Ｐゴシック" charset="-128"/>
              </a:rPr>
              <a:t>New Stock Price = $67.71 + $10.90= $78.61 </a:t>
            </a:r>
          </a:p>
          <a:p>
            <a:pPr eaLnBrk="1" hangingPunct="1">
              <a:lnSpc>
                <a:spcPct val="80000"/>
              </a:lnSpc>
            </a:pPr>
            <a:r>
              <a:rPr lang="en-US" altLang="x-none" sz="2200">
                <a:ea typeface="ＭＳ Ｐゴシック" charset="-128"/>
              </a:rPr>
              <a:t>Implicit in this computation is the assumption that the increase in firm value will be spread evenly across both the stockholders who sell their stock back to the firm and those who do not and that is why we term this the </a:t>
            </a:r>
            <a:r>
              <a:rPr lang="en-US" altLang="en-US" sz="2200">
                <a:ea typeface="ＭＳ Ｐゴシック" charset="-128"/>
              </a:rPr>
              <a:t>“</a:t>
            </a:r>
            <a:r>
              <a:rPr lang="en-US" altLang="x-none" sz="2200">
                <a:ea typeface="ＭＳ Ｐゴシック" charset="-128"/>
              </a:rPr>
              <a:t>rational</a:t>
            </a:r>
            <a:r>
              <a:rPr lang="en-US" altLang="en-US" sz="2200">
                <a:ea typeface="ＭＳ Ｐゴシック" charset="-128"/>
              </a:rPr>
              <a:t>”</a:t>
            </a:r>
            <a:r>
              <a:rPr lang="en-US" altLang="x-none" sz="2200">
                <a:ea typeface="ＭＳ Ｐゴシック" charset="-128"/>
              </a:rPr>
              <a:t> solution, since it leaves investors indifferent between selling back their shares and holding on to them.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more general solution, given a buyback price</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Start with the buyback price and compute the number of shares outstanding after the buyback:</a:t>
            </a:r>
          </a:p>
          <a:p>
            <a:pPr lvl="1" eaLnBrk="1" hangingPunct="1">
              <a:lnSpc>
                <a:spcPct val="80000"/>
              </a:lnSpc>
            </a:pPr>
            <a:r>
              <a:rPr lang="en-US" altLang="x-none" sz="1500">
                <a:ea typeface="ＭＳ Ｐゴシック" charset="-128"/>
              </a:rPr>
              <a:t>Increase in Debt = Debt at optimal – Current Debt</a:t>
            </a:r>
          </a:p>
          <a:p>
            <a:pPr lvl="1" eaLnBrk="1" hangingPunct="1">
              <a:lnSpc>
                <a:spcPct val="80000"/>
              </a:lnSpc>
            </a:pPr>
            <a:r>
              <a:rPr lang="en-US" altLang="x-none" sz="1500">
                <a:ea typeface="ＭＳ Ｐゴシック" charset="-128"/>
              </a:rPr>
              <a:t># Shares after buyback = # Shares before –</a:t>
            </a:r>
          </a:p>
          <a:p>
            <a:pPr eaLnBrk="1" hangingPunct="1">
              <a:lnSpc>
                <a:spcPct val="80000"/>
              </a:lnSpc>
            </a:pPr>
            <a:endParaRPr lang="en-US" altLang="x-none" sz="1800">
              <a:ea typeface="ＭＳ Ｐゴシック" charset="-128"/>
            </a:endParaRPr>
          </a:p>
          <a:p>
            <a:pPr eaLnBrk="1" hangingPunct="1">
              <a:lnSpc>
                <a:spcPct val="80000"/>
              </a:lnSpc>
            </a:pPr>
            <a:r>
              <a:rPr lang="en-US" altLang="x-none" sz="18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500">
                <a:ea typeface="ＭＳ Ｐゴシック" charset="-128"/>
              </a:rPr>
              <a:t>Equity value after buyback = Optimal Enterprise value + Cash – Debt </a:t>
            </a:r>
          </a:p>
          <a:p>
            <a:pPr eaLnBrk="1" hangingPunct="1">
              <a:lnSpc>
                <a:spcPct val="80000"/>
              </a:lnSpc>
            </a:pPr>
            <a:r>
              <a:rPr lang="en-US" altLang="x-none" sz="1800">
                <a:ea typeface="ＭＳ Ｐゴシック" charset="-128"/>
              </a:rPr>
              <a:t>Divide the equity value after the buyback by the post-buyback number of shares.</a:t>
            </a:r>
          </a:p>
          <a:p>
            <a:pPr lvl="1" eaLnBrk="1" hangingPunct="1">
              <a:lnSpc>
                <a:spcPct val="80000"/>
              </a:lnSpc>
            </a:pPr>
            <a:r>
              <a:rPr lang="en-US" altLang="x-none" sz="1500">
                <a:ea typeface="ＭＳ Ｐゴシック" charset="-128"/>
              </a:rPr>
              <a:t>Value per share after buyback = Equity value after buyback/ Number of shares after buyback</a:t>
            </a:r>
          </a:p>
        </p:txBody>
      </p:sp>
      <p:graphicFrame>
        <p:nvGraphicFramePr>
          <p:cNvPr id="29699" name="Object 4"/>
          <p:cNvGraphicFramePr>
            <a:graphicFrameLocks noChangeAspect="1"/>
          </p:cNvGraphicFramePr>
          <p:nvPr/>
        </p:nvGraphicFramePr>
        <p:xfrm>
          <a:off x="6172200" y="1943100"/>
          <a:ext cx="1600200" cy="442913"/>
        </p:xfrm>
        <a:graphic>
          <a:graphicData uri="http://schemas.openxmlformats.org/presentationml/2006/ole">
            <mc:AlternateContent xmlns:mc="http://schemas.openxmlformats.org/markup-compatibility/2006">
              <mc:Choice xmlns:v="urn:schemas-microsoft-com:vml" Requires="v">
                <p:oleObj spid="_x0000_s29700"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943100"/>
                        <a:ext cx="16002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Let</a:t>
            </a:r>
            <a:r>
              <a:rPr lang="en-US" altLang="en-US" sz="2900">
                <a:ea typeface="ＭＳ Ｐゴシック" charset="-128"/>
              </a:rPr>
              <a:t>’</a:t>
            </a:r>
            <a:r>
              <a:rPr lang="en-US" altLang="x-none" sz="2900">
                <a:ea typeface="ＭＳ Ｐゴシック" charset="-128"/>
              </a:rPr>
              <a:t>s try a price: What if can buy shares back at the old price ($67.71)?</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Start with the buyback price and compute the number of shares outstanding after the buyback</a:t>
            </a:r>
          </a:p>
          <a:p>
            <a:pPr lvl="1" eaLnBrk="1" hangingPunct="1">
              <a:lnSpc>
                <a:spcPct val="80000"/>
              </a:lnSpc>
            </a:pPr>
            <a:r>
              <a:rPr lang="en-US" altLang="x-none" sz="1700">
                <a:ea typeface="ＭＳ Ｐゴシック" charset="-128"/>
              </a:rPr>
              <a:t>Debt issued = $ 55,136 - $15,961 = $39,175 million</a:t>
            </a:r>
          </a:p>
          <a:p>
            <a:pPr lvl="1" eaLnBrk="1" hangingPunct="1">
              <a:lnSpc>
                <a:spcPct val="80000"/>
              </a:lnSpc>
            </a:pPr>
            <a:r>
              <a:rPr lang="en-US" altLang="x-none" sz="1700">
                <a:ea typeface="ＭＳ Ｐゴシック" charset="-128"/>
              </a:rPr>
              <a:t># Shares after buyback = 1800 - $39,175/$67.71 = 1221.43 m</a:t>
            </a:r>
          </a:p>
          <a:p>
            <a:pPr eaLnBrk="1" hangingPunct="1">
              <a:lnSpc>
                <a:spcPct val="80000"/>
              </a:lnSpc>
            </a:pPr>
            <a:r>
              <a:rPr lang="en-US" altLang="x-none" sz="20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700">
                <a:ea typeface="ＭＳ Ｐゴシック" charset="-128"/>
              </a:rPr>
              <a:t>Optimal Enterprise Value = $153,531</a:t>
            </a:r>
          </a:p>
          <a:p>
            <a:pPr lvl="1" eaLnBrk="1" hangingPunct="1">
              <a:lnSpc>
                <a:spcPct val="80000"/>
              </a:lnSpc>
            </a:pPr>
            <a:r>
              <a:rPr lang="en-US" altLang="x-none" sz="1700">
                <a:ea typeface="ＭＳ Ｐゴシック" charset="-128"/>
              </a:rPr>
              <a:t>Equity value after buyback = $153,531 + $3,931– $55,136 = $102,326</a:t>
            </a:r>
          </a:p>
          <a:p>
            <a:pPr eaLnBrk="1" hangingPunct="1">
              <a:lnSpc>
                <a:spcPct val="80000"/>
              </a:lnSpc>
            </a:pPr>
            <a:r>
              <a:rPr lang="en-US" altLang="x-none" sz="2000">
                <a:ea typeface="ＭＳ Ｐゴシック" charset="-128"/>
              </a:rPr>
              <a:t>Divide the equity value after the buyback by the post-buyback number of shares.</a:t>
            </a:r>
          </a:p>
          <a:p>
            <a:pPr lvl="1" eaLnBrk="1" hangingPunct="1">
              <a:lnSpc>
                <a:spcPct val="80000"/>
              </a:lnSpc>
            </a:pPr>
            <a:r>
              <a:rPr lang="en-US" altLang="x-none" sz="1700">
                <a:ea typeface="ＭＳ Ｐゴシック" charset="-128"/>
              </a:rPr>
              <a:t>Value per share after buyback = $102,326/1221.43 = $83.78</a:t>
            </a:r>
          </a:p>
          <a:p>
            <a:pPr eaLnBrk="1" hangingPunct="1">
              <a:lnSpc>
                <a:spcPct val="8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Back to the rational price ($78.61): Here is the proof</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Start with the buyback price and compute the number of shares outstanding after the buyback</a:t>
            </a:r>
          </a:p>
          <a:p>
            <a:pPr lvl="1" eaLnBrk="1" hangingPunct="1">
              <a:lnSpc>
                <a:spcPct val="80000"/>
              </a:lnSpc>
            </a:pPr>
            <a:r>
              <a:rPr lang="en-US" altLang="x-none" sz="1900">
                <a:ea typeface="ＭＳ Ｐゴシック" charset="-128"/>
              </a:rPr>
              <a:t># Shares after buyback = 1800 - $39,175/$78.61 = 1301.65 m</a:t>
            </a:r>
          </a:p>
          <a:p>
            <a:pPr eaLnBrk="1" hangingPunct="1">
              <a:lnSpc>
                <a:spcPct val="80000"/>
              </a:lnSpc>
            </a:pPr>
            <a:r>
              <a:rPr lang="en-US" altLang="x-none" sz="22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900">
                <a:ea typeface="ＭＳ Ｐゴシック" charset="-128"/>
              </a:rPr>
              <a:t>Optimal Enterprise Value = $153,531</a:t>
            </a:r>
          </a:p>
          <a:p>
            <a:pPr lvl="1" eaLnBrk="1" hangingPunct="1">
              <a:lnSpc>
                <a:spcPct val="80000"/>
              </a:lnSpc>
            </a:pPr>
            <a:r>
              <a:rPr lang="en-US" altLang="x-none" sz="1900">
                <a:ea typeface="ＭＳ Ｐゴシック" charset="-128"/>
              </a:rPr>
              <a:t>Equity value after buyback = $153,531 + $3,931– $55,136 = $102,326</a:t>
            </a:r>
          </a:p>
          <a:p>
            <a:pPr eaLnBrk="1" hangingPunct="1">
              <a:lnSpc>
                <a:spcPct val="80000"/>
              </a:lnSpc>
            </a:pPr>
            <a:r>
              <a:rPr lang="en-US" altLang="x-none" sz="2200">
                <a:ea typeface="ＭＳ Ｐゴシック" charset="-128"/>
              </a:rPr>
              <a:t>Divide the equity value after the buyback by the post-buyback number of shares.</a:t>
            </a:r>
          </a:p>
          <a:p>
            <a:pPr lvl="1" eaLnBrk="1" hangingPunct="1">
              <a:lnSpc>
                <a:spcPct val="80000"/>
              </a:lnSpc>
            </a:pPr>
            <a:r>
              <a:rPr lang="en-US" altLang="x-none" sz="1900">
                <a:ea typeface="ＭＳ Ｐゴシック" charset="-128"/>
              </a:rPr>
              <a:t>Value per share after buyback = $102,326/1301.65 = $78.61</a:t>
            </a:r>
          </a:p>
          <a:p>
            <a:pPr eaLnBrk="1" hangingPunct="1">
              <a:lnSpc>
                <a:spcPct val="80000"/>
              </a:lnSpc>
            </a:pPr>
            <a:endParaRPr lang="en-US" altLang="x-none" sz="2200">
              <a:ea typeface="ＭＳ Ｐゴシック"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2. What if something goes wrong?</a:t>
            </a:r>
            <a:br>
              <a:rPr lang="en-US" dirty="0"/>
            </a:br>
            <a:r>
              <a:rPr lang="en-US" dirty="0"/>
              <a:t>The Downside Risk</a:t>
            </a:r>
          </a:p>
        </p:txBody>
      </p:sp>
      <p:sp>
        <p:nvSpPr>
          <p:cNvPr id="34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Doing What-if analysis on Operating Income</a:t>
            </a:r>
          </a:p>
          <a:p>
            <a:pPr marL="366713" lvl="1" indent="0" eaLnBrk="1" hangingPunct="1">
              <a:lnSpc>
                <a:spcPct val="80000"/>
              </a:lnSpc>
              <a:buFont typeface="Wingdings 2" charset="2"/>
              <a:buNone/>
            </a:pPr>
            <a:r>
              <a:rPr lang="en-US" altLang="x-none" sz="2200">
                <a:ea typeface="ＭＳ Ｐゴシック" charset="-128"/>
              </a:rPr>
              <a:t>A. Statistical Approach</a:t>
            </a:r>
          </a:p>
          <a:p>
            <a:pPr lvl="2" eaLnBrk="1" hangingPunct="1">
              <a:lnSpc>
                <a:spcPct val="80000"/>
              </a:lnSpc>
            </a:pPr>
            <a:r>
              <a:rPr lang="en-US" altLang="x-none" sz="2200">
                <a:ea typeface="ＭＳ Ｐゴシック" charset="-128"/>
              </a:rPr>
              <a:t>Standard Deviation In Past Operating Income</a:t>
            </a:r>
          </a:p>
          <a:p>
            <a:pPr lvl="2" eaLnBrk="1" hangingPunct="1">
              <a:lnSpc>
                <a:spcPct val="80000"/>
              </a:lnSpc>
            </a:pPr>
            <a:r>
              <a:rPr lang="en-US" altLang="x-none" sz="2200">
                <a:ea typeface="ＭＳ Ｐゴシック" charset="-128"/>
              </a:rPr>
              <a:t>Reduce Base Case By One Standard Deviation (Or More) </a:t>
            </a:r>
          </a:p>
          <a:p>
            <a:pPr marL="366713" lvl="1" indent="0" eaLnBrk="1" hangingPunct="1">
              <a:lnSpc>
                <a:spcPct val="80000"/>
              </a:lnSpc>
              <a:buFont typeface="Wingdings 2" charset="2"/>
              <a:buNone/>
            </a:pPr>
            <a:r>
              <a:rPr lang="en-US" altLang="x-none" sz="2200">
                <a:ea typeface="ＭＳ Ｐゴシック" charset="-128"/>
              </a:rPr>
              <a:t>B. </a:t>
            </a:r>
            <a:r>
              <a:rPr lang="ja-JP" altLang="en-US" sz="2200">
                <a:ea typeface="ＭＳ Ｐゴシック" charset="-128"/>
              </a:rPr>
              <a:t>“</a:t>
            </a:r>
            <a:r>
              <a:rPr lang="en-US" altLang="ja-JP" sz="2200">
                <a:ea typeface="ＭＳ Ｐゴシック" charset="-128"/>
              </a:rPr>
              <a:t>Economic Scenario</a:t>
            </a:r>
            <a:r>
              <a:rPr lang="ja-JP" altLang="en-US" sz="2200">
                <a:ea typeface="ＭＳ Ｐゴシック" charset="-128"/>
              </a:rPr>
              <a:t>”</a:t>
            </a:r>
            <a:r>
              <a:rPr lang="en-US" altLang="ja-JP" sz="2200">
                <a:ea typeface="ＭＳ Ｐゴシック" charset="-128"/>
              </a:rPr>
              <a:t> Approach</a:t>
            </a:r>
          </a:p>
          <a:p>
            <a:pPr lvl="2" eaLnBrk="1" hangingPunct="1">
              <a:lnSpc>
                <a:spcPct val="80000"/>
              </a:lnSpc>
            </a:pPr>
            <a:r>
              <a:rPr lang="en-US" altLang="x-none" sz="2200">
                <a:ea typeface="ＭＳ Ｐゴシック" charset="-128"/>
              </a:rPr>
              <a:t>Look At What Happened To Operating Income During The Last Recession. (How Much Did It Drop In % Terms?)</a:t>
            </a:r>
          </a:p>
          <a:p>
            <a:pPr lvl="2" eaLnBrk="1" hangingPunct="1">
              <a:lnSpc>
                <a:spcPct val="80000"/>
              </a:lnSpc>
            </a:pPr>
            <a:r>
              <a:rPr lang="en-US" altLang="x-none" sz="2200">
                <a:ea typeface="ＭＳ Ｐゴシック" charset="-128"/>
              </a:rPr>
              <a:t>Reduce Current Operating Income By Same Magnitude</a:t>
            </a:r>
          </a:p>
          <a:p>
            <a:pPr eaLnBrk="1" hangingPunct="1">
              <a:lnSpc>
                <a:spcPct val="80000"/>
              </a:lnSpc>
            </a:pPr>
            <a:r>
              <a:rPr lang="en-US" altLang="x-none" sz="2600">
                <a:ea typeface="ＭＳ Ｐゴシック" charset="-128"/>
              </a:rPr>
              <a:t>Constraint on Bond Ratings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x-none">
              <a:ea typeface="ＭＳ Ｐゴシック" charset="-128"/>
            </a:endParaRPr>
          </a:p>
        </p:txBody>
      </p:sp>
      <p:graphicFrame>
        <p:nvGraphicFramePr>
          <p:cNvPr id="37890" name="Content Placeholder 6"/>
          <p:cNvGraphicFramePr>
            <a:graphicFrameLocks noGrp="1" noChangeAspect="1"/>
          </p:cNvGraphicFramePr>
          <p:nvPr>
            <p:ph sz="quarter" idx="1"/>
          </p:nvPr>
        </p:nvGraphicFramePr>
        <p:xfrm>
          <a:off x="1104900" y="1123950"/>
          <a:ext cx="4799013" cy="2951163"/>
        </p:xfrm>
        <a:graphic>
          <a:graphicData uri="http://schemas.openxmlformats.org/presentationml/2006/ole">
            <mc:AlternateContent xmlns:mc="http://schemas.openxmlformats.org/markup-compatibility/2006">
              <mc:Choice xmlns:v="urn:schemas-microsoft-com:vml" Requires="v">
                <p:oleObj spid="_x0000_s37893"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00" y="1123950"/>
                        <a:ext cx="4799013"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 name="TextBox 3"/>
          <p:cNvSpPr txBox="1">
            <a:spLocks noChangeArrowheads="1"/>
          </p:cNvSpPr>
          <p:nvPr/>
        </p:nvSpPr>
        <p:spPr bwMode="auto">
          <a:xfrm>
            <a:off x="5181600" y="3573463"/>
            <a:ext cx="3562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x-none" sz="1600" i="1"/>
              <a:t>Recession	Decline in Operating Income</a:t>
            </a:r>
          </a:p>
          <a:p>
            <a:pPr eaLnBrk="1" hangingPunct="1">
              <a:buFont typeface="Wingdings" charset="2"/>
              <a:buNone/>
            </a:pPr>
            <a:r>
              <a:rPr lang="en-US" altLang="x-none" sz="1600"/>
              <a:t>2009		Drop of 23.06%</a:t>
            </a:r>
          </a:p>
          <a:p>
            <a:pPr eaLnBrk="1" hangingPunct="1">
              <a:buFont typeface="Wingdings" charset="2"/>
              <a:buNone/>
            </a:pPr>
            <a:r>
              <a:rPr lang="en-US" altLang="x-none" sz="1600"/>
              <a:t>2002		Drop of 15.82%</a:t>
            </a:r>
          </a:p>
          <a:p>
            <a:pPr eaLnBrk="1" hangingPunct="1">
              <a:buFont typeface="Wingdings" charset="2"/>
              <a:buNone/>
            </a:pPr>
            <a:r>
              <a:rPr lang="en-US" altLang="x-none" sz="1600"/>
              <a:t>1991		Drop of 22.00%</a:t>
            </a:r>
          </a:p>
          <a:p>
            <a:pPr eaLnBrk="1" hangingPunct="1">
              <a:buFont typeface="Wingdings" charset="2"/>
              <a:buNone/>
            </a:pPr>
            <a:r>
              <a:rPr lang="en-US" altLang="x-none" sz="1600"/>
              <a:t>1981-82		Increased by 12%</a:t>
            </a:r>
          </a:p>
          <a:p>
            <a:pPr eaLnBrk="1" hangingPunct="1">
              <a:buFont typeface="Wingdings" charset="2"/>
              <a:buNone/>
            </a:pPr>
            <a:r>
              <a:rPr lang="en-US" altLang="x-none" sz="1600"/>
              <a:t>Worst Year		Drop of 29.47%</a:t>
            </a:r>
          </a:p>
        </p:txBody>
      </p:sp>
      <p:sp>
        <p:nvSpPr>
          <p:cNvPr id="37892" name="TextBox 4"/>
          <p:cNvSpPr txBox="1">
            <a:spLocks noChangeArrowheads="1"/>
          </p:cNvSpPr>
          <p:nvPr/>
        </p:nvSpPr>
        <p:spPr bwMode="auto">
          <a:xfrm>
            <a:off x="1143000" y="405765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Standard deviation in % change in EBIT = 19.17%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Safety Buffers?</a:t>
            </a:r>
          </a:p>
        </p:txBody>
      </p:sp>
      <p:graphicFrame>
        <p:nvGraphicFramePr>
          <p:cNvPr id="39938" name="Content Placeholder 6"/>
          <p:cNvGraphicFramePr>
            <a:graphicFrameLocks noGrp="1" noChangeAspect="1"/>
          </p:cNvGraphicFramePr>
          <p:nvPr>
            <p:ph sz="quarter" idx="1"/>
          </p:nvPr>
        </p:nvGraphicFramePr>
        <p:xfrm>
          <a:off x="1390650" y="1371600"/>
          <a:ext cx="6519863" cy="2138363"/>
        </p:xfrm>
        <a:graphic>
          <a:graphicData uri="http://schemas.openxmlformats.org/presentationml/2006/ole">
            <mc:AlternateContent xmlns:mc="http://schemas.openxmlformats.org/markup-compatibility/2006">
              <mc:Choice xmlns:v="urn:schemas-microsoft-com:vml" Requires="v">
                <p:oleObj spid="_x0000_s39939"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0650" y="1371600"/>
                        <a:ext cx="6519863"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Constraints on Ratings</a:t>
            </a:r>
          </a:p>
        </p:txBody>
      </p:sp>
      <p:sp>
        <p:nvSpPr>
          <p:cNvPr id="370690"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Ratings Constraints for Disney</a:t>
            </a:r>
          </a:p>
        </p:txBody>
      </p:sp>
      <p:sp>
        <p:nvSpPr>
          <p:cNvPr id="3727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At its optimal debt ratio of 40%, Disney has an estimated rating of A.</a:t>
            </a:r>
          </a:p>
          <a:p>
            <a:pPr eaLnBrk="1" hangingPunct="1">
              <a:lnSpc>
                <a:spcPct val="80000"/>
              </a:lnSpc>
            </a:pPr>
            <a:r>
              <a:rPr lang="en-US" altLang="x-none" sz="2200">
                <a:ea typeface="ＭＳ Ｐゴシック" charset="-128"/>
              </a:rPr>
              <a:t>If managers insisted on a AA rating, the optimal debt ratio for Disney is then 30% and the cost of the ratings constraint is fairly small:</a:t>
            </a:r>
          </a:p>
          <a:p>
            <a:pPr marL="366713" lvl="1" indent="0" eaLnBrk="1" hangingPunct="1">
              <a:lnSpc>
                <a:spcPct val="80000"/>
              </a:lnSpc>
              <a:buFont typeface="Wingdings 2" charset="2"/>
              <a:buNone/>
            </a:pPr>
            <a:r>
              <a:rPr lang="en-US" altLang="x-none" sz="1900">
                <a:ea typeface="ＭＳ Ｐゴシック" charset="-128"/>
              </a:rPr>
              <a:t>Cost of AA Rating Constraint = Value at 40% Debt – Value at 30% Debt = $153,531 m – $147,835 m = $ 5,696 million </a:t>
            </a:r>
          </a:p>
          <a:p>
            <a:pPr eaLnBrk="1" hangingPunct="1">
              <a:lnSpc>
                <a:spcPct val="80000"/>
              </a:lnSpc>
            </a:pPr>
            <a:r>
              <a:rPr lang="en-US" altLang="x-none" sz="2200">
                <a:ea typeface="ＭＳ Ｐゴシック" charset="-128"/>
              </a:rPr>
              <a:t>If managers insisted on a AAA rating, the optimal debt ratio would drop to 20% and the cost of the ratings constraint would rise:</a:t>
            </a:r>
          </a:p>
          <a:p>
            <a:pPr marL="366713" lvl="1" indent="0" eaLnBrk="1" hangingPunct="1">
              <a:lnSpc>
                <a:spcPct val="80000"/>
              </a:lnSpc>
              <a:buFont typeface="Wingdings 2" charset="2"/>
              <a:buNone/>
            </a:pPr>
            <a:r>
              <a:rPr lang="en-US" altLang="x-none" sz="1900">
                <a:ea typeface="ＭＳ Ｐゴシック" charset="-128"/>
              </a:rPr>
              <a:t>Cost of AAA rating constraint = Value at 40% Debt – Value at 20% Debt = $153,531 m – $141,406 m = $ 12,125 million</a:t>
            </a:r>
          </a:p>
          <a:p>
            <a:pPr eaLnBrk="1" hangingPunct="1">
              <a:lnSpc>
                <a:spcPct val="80000"/>
              </a:lnSpc>
            </a:pP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3. What if you do not buy back stock..</a:t>
            </a:r>
          </a:p>
        </p:txBody>
      </p:sp>
      <p:sp>
        <p:nvSpPr>
          <p:cNvPr id="45058"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a:t>The optimal debt ratio is ultimately a function of the underlying riskiness of the business in which you operate and your tax rate. </a:t>
            </a:r>
          </a:p>
          <a:p>
            <a:pPr eaLnBrk="1" hangingPunct="1">
              <a:buFont typeface="Wingdings" charset="0"/>
              <a:buChar char=""/>
              <a:defRPr/>
            </a:pPr>
            <a:r>
              <a:rPr lang="en-US" dirty="0"/>
              <a:t>Will the optimal be different if you invested in projects instead of buying back stock?</a:t>
            </a:r>
          </a:p>
          <a:p>
            <a:pPr lvl="1" eaLnBrk="1" hangingPunct="1">
              <a:buFont typeface="Wingdings 2" charset="0"/>
              <a:buChar char=""/>
              <a:defRPr/>
            </a:pPr>
            <a:r>
              <a:rPr lang="en-US" dirty="0"/>
              <a:t>No. As long as the projects financed are in the same business mix  that the company has always been in and your tax rate does not change significantly.</a:t>
            </a:r>
          </a:p>
          <a:p>
            <a:pPr lvl="1" eaLnBrk="1" hangingPunct="1">
              <a:buFont typeface="Wingdings 2" charset="0"/>
              <a:buChar char=""/>
              <a:defRPr/>
            </a:pPr>
            <a:r>
              <a:rPr lang="en-US" dirty="0"/>
              <a:t>Yes, if the projects are in entirely different types of businesses or if the tax rate is significantly different.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0CD5C11D-EA20-B64E-B561-8D66E2C72C8E}"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endParaRPr lang="en-US" altLang="x-none">
              <a:solidFill>
                <a:srgbClr val="FFFFFF"/>
              </a:solidFill>
              <a:latin typeface="Calibri" charset="0"/>
            </a:endParaRPr>
          </a:p>
          <a:p>
            <a:pPr algn="ctr"/>
            <a:r>
              <a:rPr lang="en-US" altLang="x-none">
                <a:solidFill>
                  <a:srgbClr val="FFFFFF"/>
                </a:solidFill>
                <a:latin typeface="Calibri" charset="0"/>
              </a:rPr>
              <a:t>Evaluate the value effects of moving to the optimal debt ratio for your firm and your room for error.</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27080</TotalTime>
  <Pages>13</Pages>
  <Words>2338</Words>
  <Application>Microsoft Macintosh PowerPoint</Application>
  <PresentationFormat>On-screen Show (16:9)</PresentationFormat>
  <Paragraphs>144</Paragraphs>
  <Slides>17</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6" baseType="lpstr">
      <vt:lpstr>Times</vt:lpstr>
      <vt:lpstr>ＭＳ Ｐゴシック</vt:lpstr>
      <vt:lpstr>Arial</vt:lpstr>
      <vt:lpstr>Calibri</vt:lpstr>
      <vt:lpstr>Wingdings</vt:lpstr>
      <vt:lpstr>Wingdings 2</vt:lpstr>
      <vt:lpstr>WebcastSimple</vt:lpstr>
      <vt:lpstr>Microsoft Word Document</vt:lpstr>
      <vt:lpstr>Microsoft Equation</vt:lpstr>
      <vt:lpstr>Optimal Financing Mix III: Following up the cost of capital approach</vt:lpstr>
      <vt:lpstr>PowerPoint Presentation</vt:lpstr>
      <vt:lpstr>Disney’s cost of capital schedule…</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2017-05-22T07:19:19Z</dcterms:modified>
</cp:coreProperties>
</file>