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01" r:id="rId1"/>
  </p:sldMasterIdLst>
  <p:notesMasterIdLst>
    <p:notesMasterId r:id="rId18"/>
  </p:notesMasterIdLst>
  <p:handoutMasterIdLst>
    <p:handoutMasterId r:id="rId19"/>
  </p:handoutMasterIdLst>
  <p:sldIdLst>
    <p:sldId id="256" r:id="rId2"/>
    <p:sldId id="936" r:id="rId3"/>
    <p:sldId id="933" r:id="rId4"/>
    <p:sldId id="934" r:id="rId5"/>
    <p:sldId id="935" r:id="rId6"/>
    <p:sldId id="696" r:id="rId7"/>
    <p:sldId id="700" r:id="rId8"/>
    <p:sldId id="932" r:id="rId9"/>
    <p:sldId id="902" r:id="rId10"/>
    <p:sldId id="900" r:id="rId11"/>
    <p:sldId id="714" r:id="rId12"/>
    <p:sldId id="715" r:id="rId13"/>
    <p:sldId id="716" r:id="rId14"/>
    <p:sldId id="717" r:id="rId15"/>
    <p:sldId id="718" r:id="rId16"/>
    <p:sldId id="938" r:id="rId17"/>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AppldResearch:Equity%20Risk%20premiums:2013%20update:baayldvsERP.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0" i="1" u="none" strike="noStrike" baseline="0">
                <a:solidFill>
                  <a:srgbClr val="000000"/>
                </a:solidFill>
                <a:latin typeface="Verdana"/>
                <a:ea typeface="Verdana"/>
                <a:cs typeface="Verdana"/>
              </a:defRPr>
            </a:pPr>
            <a:r>
              <a:rPr lang="en-US"/>
              <a:t>Figure 16: Equity Risk Premiums  and Bond Default Spreads</a:t>
            </a:r>
          </a:p>
        </c:rich>
      </c:tx>
      <c:layout>
        <c:manualLayout>
          <c:xMode val="edge"/>
          <c:yMode val="edge"/>
          <c:x val="0.232600528049721"/>
          <c:y val="0.0457514699308875"/>
        </c:manualLayout>
      </c:layout>
      <c:overlay val="0"/>
      <c:spPr>
        <a:noFill/>
        <a:ln w="25400">
          <a:noFill/>
        </a:ln>
      </c:spPr>
    </c:title>
    <c:autoTitleDeleted val="0"/>
    <c:plotArea>
      <c:layout>
        <c:manualLayout>
          <c:layoutTarget val="inner"/>
          <c:xMode val="edge"/>
          <c:yMode val="edge"/>
          <c:x val="0.103703703703704"/>
          <c:y val="0.12636165577342"/>
          <c:w val="0.793991052758204"/>
          <c:h val="0.736383442265795"/>
        </c:manualLayout>
      </c:layout>
      <c:barChart>
        <c:barDir val="col"/>
        <c:grouping val="stacked"/>
        <c:varyColors val="0"/>
        <c:ser>
          <c:idx val="0"/>
          <c:order val="2"/>
          <c:tx>
            <c:strRef>
              <c:f>baayields!$H$1</c:f>
              <c:strCache>
                <c:ptCount val="1"/>
                <c:pt idx="0">
                  <c:v>ERP/Baa Spread</c:v>
                </c:pt>
              </c:strCache>
            </c:strRef>
          </c:tx>
          <c:spPr>
            <a:solidFill>
              <a:srgbClr val="4572A7"/>
            </a:solidFill>
            <a:ln w="25400">
              <a:noFill/>
            </a:ln>
          </c:spPr>
          <c:invertIfNegative val="0"/>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baayields!$H$2:$H$55</c:f>
              <c:numCache>
                <c:formatCode>0.00</c:formatCode>
                <c:ptCount val="54"/>
                <c:pt idx="0">
                  <c:v>2.388888888888887</c:v>
                </c:pt>
                <c:pt idx="1">
                  <c:v>2.807692307692308</c:v>
                </c:pt>
                <c:pt idx="2">
                  <c:v>3.358490566037734</c:v>
                </c:pt>
                <c:pt idx="3">
                  <c:v>4.694444444444445</c:v>
                </c:pt>
                <c:pt idx="4">
                  <c:v>5.253968253968254</c:v>
                </c:pt>
                <c:pt idx="5">
                  <c:v>8.300000000000007</c:v>
                </c:pt>
                <c:pt idx="6">
                  <c:v>2.74626865671642</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6.150537634408606</c:v>
                </c:pt>
                <c:pt idx="19">
                  <c:v>3.862275449101796</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2.02777777777778</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1.968253968253968</c:v>
                </c:pt>
              </c:numCache>
            </c:numRef>
          </c:val>
        </c:ser>
        <c:dLbls>
          <c:showLegendKey val="0"/>
          <c:showVal val="0"/>
          <c:showCatName val="0"/>
          <c:showSerName val="0"/>
          <c:showPercent val="0"/>
          <c:showBubbleSize val="0"/>
        </c:dLbls>
        <c:gapWidth val="150"/>
        <c:overlap val="100"/>
        <c:axId val="1212985024"/>
        <c:axId val="1578284848"/>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baayields!$D$2:$D$55</c:f>
              <c:numCache>
                <c:formatCode>0.00%</c:formatCode>
                <c:ptCount val="54"/>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0.0252</c:v>
                </c:pt>
              </c:numCache>
            </c:numRef>
          </c:val>
          <c:smooth val="0"/>
        </c:ser>
        <c:ser>
          <c:idx val="6"/>
          <c:order val="1"/>
          <c:tx>
            <c:strRef>
              <c:f>baayields!$G$1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baayields!$G$2:$G$55</c:f>
              <c:numCache>
                <c:formatCode>0.00%</c:formatCode>
                <c:ptCount val="54"/>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numCache>
            </c:numRef>
          </c:val>
          <c:smooth val="0"/>
        </c:ser>
        <c:dLbls>
          <c:showLegendKey val="0"/>
          <c:showVal val="0"/>
          <c:showCatName val="0"/>
          <c:showSerName val="0"/>
          <c:showPercent val="0"/>
          <c:showBubbleSize val="0"/>
        </c:dLbls>
        <c:marker val="1"/>
        <c:smooth val="0"/>
        <c:axId val="1349963200"/>
        <c:axId val="1080824640"/>
      </c:lineChart>
      <c:catAx>
        <c:axId val="1349963200"/>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Verdana"/>
                <a:ea typeface="Verdana"/>
                <a:cs typeface="Verdana"/>
              </a:defRPr>
            </a:pPr>
            <a:endParaRPr lang="en-US"/>
          </a:p>
        </c:txPr>
        <c:crossAx val="1080824640"/>
        <c:crosses val="autoZero"/>
        <c:auto val="1"/>
        <c:lblAlgn val="ctr"/>
        <c:lblOffset val="100"/>
        <c:tickLblSkip val="2"/>
        <c:tickMarkSkip val="1"/>
        <c:noMultiLvlLbl val="0"/>
      </c:catAx>
      <c:valAx>
        <c:axId val="1080824640"/>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manualLayout>
              <c:xMode val="edge"/>
              <c:yMode val="edge"/>
              <c:x val="0.0133333722750532"/>
              <c:y val="0.374727847883643"/>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349963200"/>
        <c:crosses val="autoZero"/>
        <c:crossBetween val="between"/>
      </c:valAx>
      <c:catAx>
        <c:axId val="1212985024"/>
        <c:scaling>
          <c:orientation val="minMax"/>
        </c:scaling>
        <c:delete val="1"/>
        <c:axPos val="b"/>
        <c:numFmt formatCode="General" sourceLinked="1"/>
        <c:majorTickMark val="out"/>
        <c:minorTickMark val="none"/>
        <c:tickLblPos val="nextTo"/>
        <c:crossAx val="1578284848"/>
        <c:crosses val="autoZero"/>
        <c:auto val="1"/>
        <c:lblAlgn val="ctr"/>
        <c:lblOffset val="100"/>
        <c:noMultiLvlLbl val="0"/>
      </c:catAx>
      <c:valAx>
        <c:axId val="1578284848"/>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layout/>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212985024"/>
        <c:crosses val="max"/>
        <c:crossBetween val="between"/>
      </c:valAx>
      <c:spPr>
        <a:noFill/>
        <a:ln w="12700">
          <a:solidFill>
            <a:srgbClr val="808080"/>
          </a:solidFill>
          <a:prstDash val="solid"/>
        </a:ln>
      </c:spPr>
    </c:plotArea>
    <c:legend>
      <c:legendPos val="b"/>
      <c:layout>
        <c:manualLayout>
          <c:xMode val="edge"/>
          <c:yMode val="edge"/>
          <c:x val="0.413333372275053"/>
          <c:y val="0.962962899288244"/>
          <c:w val="0.441709268908152"/>
          <c:h val="0.037037100711756"/>
        </c:manualLayout>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ln/>
        </p:spPr>
      </p:sp>
      <p:sp>
        <p:nvSpPr>
          <p:cNvPr id="2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most significant innovation is that the operating income is a function of the ratings. As he firm borrows more and its rating drops, its operating income will drop to reflect the indirect bankruptcy costs.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To estimate these values, we looked at firms that had been downgraded and looked the change in operating income in the next year. There is a lot of estimation noise in these values…. And a lot of variation across firms.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When both operating income and cost of capital change, the optimal debt ratio may no longer be at the point where cost of capital is minimized. Firm value may be maximized at a different point, with higher operating income and a a higher cost of capital.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While Tata Motors looks over levered, it is possible that the company is borrowing money on the basis of the Tata Group</a:t>
            </a:r>
            <a:r>
              <a:rPr lang="ja-JP" altLang="en-US">
                <a:latin typeface="Times" charset="0"/>
                <a:ea typeface="ＭＳ Ｐゴシック" charset="-128"/>
              </a:rPr>
              <a:t>’</a:t>
            </a:r>
            <a:r>
              <a:rPr lang="en-US" altLang="ja-JP">
                <a:latin typeface="Times" charset="0"/>
                <a:ea typeface="ＭＳ Ｐゴシック" charset="-128"/>
              </a:rPr>
              <a:t>s financial strength…. Thus, to assess whether there is too much or too little debt, we should be looking at the overall group</a:t>
            </a:r>
            <a:r>
              <a:rPr lang="ja-JP" altLang="en-US">
                <a:latin typeface="Times" charset="0"/>
                <a:ea typeface="ＭＳ Ｐゴシック" charset="-128"/>
              </a:rPr>
              <a:t>’</a:t>
            </a:r>
            <a:r>
              <a:rPr lang="en-US" altLang="ja-JP">
                <a:latin typeface="Times" charset="0"/>
                <a:ea typeface="ＭＳ Ｐゴシック" charset="-128"/>
              </a:rPr>
              <a:t>s optimal and actual debt ratio.</a:t>
            </a:r>
            <a:endParaRPr lang="en-US" altLang="x-none">
              <a:latin typeface="Times" charset="0"/>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ph type="sldImg"/>
          </p:nvPr>
        </p:nvSpPr>
        <p:spPr>
          <a:solidFill>
            <a:srgbClr val="FFFFFF"/>
          </a:solidFill>
          <a:ln/>
        </p:spPr>
      </p:sp>
      <p:sp>
        <p:nvSpPr>
          <p:cNvPr id="2867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Vale looks over levered at its current operating income, but since it is a mining company and its normalized income is higher, I think it is less worrisome.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May be a high flyer in terms of market cap, but cannot afford much debt, since its operating income is low, relative to its market value.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p:cNvSpPr>
          <p:nvPr>
            <p:ph type="sldImg"/>
          </p:nvPr>
        </p:nvSpPr>
        <p:spPr>
          <a:solidFill>
            <a:srgbClr val="FFFFFF"/>
          </a:solidFill>
          <a:ln/>
        </p:spPr>
      </p:sp>
      <p:sp>
        <p:nvSpPr>
          <p:cNvPr id="3277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optimal debt ratio for the private firm is 30% but the cost of capital is flat between 10% and 30%. The firm value is maximized at that point. </a:t>
            </a:r>
          </a:p>
          <a:p>
            <a:r>
              <a:rPr lang="en-US" altLang="x-none">
                <a:latin typeface="Times" charset="0"/>
                <a:ea typeface="ＭＳ Ｐゴシック" charset="-128"/>
              </a:rPr>
              <a:t>To the extent that private business owners view default risk more seriously than stockholders in a publicly traded firm, they will probably be more cautious about moving to the optimal.</a:t>
            </a:r>
          </a:p>
          <a:p>
            <a:r>
              <a:rPr lang="en-US" altLang="x-none">
                <a:latin typeface="Times" charset="0"/>
                <a:ea typeface="ＭＳ Ｐゴシック" charset="-128"/>
              </a:rPr>
              <a:t>We can extend the argument to closely held publicly traded firms. We would expect these firms to have lower debt ratios than publicly traded firms with diverse stockholdings.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As regulatory capital ratios increase, banks will have to raise more equity to grow.</a:t>
            </a:r>
          </a:p>
          <a:p>
            <a:r>
              <a:rPr lang="en-US" altLang="x-none">
                <a:latin typeface="Times" charset="0"/>
                <a:ea typeface="ＭＳ Ｐゴシック" charset="-128"/>
              </a:rPr>
              <a:t>Conservative banks will raise more equity than aggressive banks.</a:t>
            </a:r>
          </a:p>
          <a:p>
            <a:r>
              <a:rPr lang="en-US" altLang="x-none">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x-none">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x-none">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tLang="x-none">
              <a:latin typeface="Times" charset="0"/>
              <a:ea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Note that with zero taxes, the optimal debt ratio goes to zero. Intuitively, if the costs of borrowing (higher bankruptcy cost, agency costs) and the primary benefit disappears, there will always by a net cost to borrowing.</a:t>
            </a:r>
          </a:p>
          <a:p>
            <a:endParaRPr lang="en-US" altLang="x-none">
              <a:latin typeface="Times" charset="0"/>
              <a:ea typeface="ＭＳ Ｐゴシック" charset="-128"/>
            </a:endParaRPr>
          </a:p>
          <a:p>
            <a:r>
              <a:rPr lang="en-US" altLang="x-none" i="1">
                <a:latin typeface="Times" charset="0"/>
                <a:ea typeface="ＭＳ Ｐゴシック" charset="-128"/>
              </a:rPr>
              <a:t>If debt is cheaper than equity on a pre-tax basis (and it generally is), why do we not gain by borrowing?</a:t>
            </a:r>
          </a:p>
          <a:p>
            <a:r>
              <a:rPr lang="en-US" altLang="x-none">
                <a:latin typeface="Times" charset="0"/>
                <a:ea typeface="ＭＳ Ｐゴシック" charset="-128"/>
              </a:rPr>
              <a:t>Because the additional debt makes both debt and equity more expensive. (Ratings drop and betas increase…)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is the answer to the puzzle of why growth firms, even extremely profitable ones in the high growth space, tend to have low optimal debt ratios. While they may generate huge dollar profits, their market values are very high, relative to their income.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A risky firm can be very profitable in a good year. However, it should be cautious about borrowing on the basis of that income, since earnings can drop quickly.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cost of equity is determined by the equity risk premium and the cost of debt by the default spread. When ERP rise (fall) relative to default spreads, firms will borrow more (less). </a:t>
            </a:r>
          </a:p>
          <a:p>
            <a:r>
              <a:rPr lang="en-US" altLang="x-none">
                <a:latin typeface="Times" charset="0"/>
                <a:ea typeface="ＭＳ Ｐゴシック" charset="-128"/>
              </a:rPr>
              <a:t>This graph has the implied equity risk premium and the default spread on a Baa rated bond going back to 1960. While they generally move together, there have been periods of disconnect between the two.</a:t>
            </a:r>
          </a:p>
          <a:p>
            <a:r>
              <a:rPr lang="en-US" altLang="x-none">
                <a:latin typeface="Times" charset="0"/>
                <a:ea typeface="ＭＳ Ｐゴシック" charset="-128"/>
              </a:rPr>
              <a:t>In the late 1990s, equity risk premiums dropped relative to default spreads: Firms should have shifted to equity from debt and optimal debt ratios should have decreased.</a:t>
            </a:r>
          </a:p>
          <a:p>
            <a:r>
              <a:rPr lang="en-US" altLang="x-none">
                <a:latin typeface="Times" charset="0"/>
                <a:ea typeface="ＭＳ Ｐゴシック" charset="-128"/>
              </a:rPr>
              <a:t>Between 2004 and 2007, default spreads dropped while equity risk premiums remained unchanged. It was a golden age for leveraged transactions.</a:t>
            </a:r>
          </a:p>
          <a:p>
            <a:r>
              <a:rPr lang="en-US" altLang="x-none">
                <a:latin typeface="Times" charset="0"/>
                <a:ea typeface="ＭＳ Ｐゴシック" charset="-128"/>
              </a:rPr>
              <a:t>In 2008, risk premia climbed across the board but default spreads increased at a far faster pace than equity risk premium. On a relative basis, debt became more expensive relative to equity.</a:t>
            </a:r>
          </a:p>
          <a:p>
            <a:endParaRPr lang="en-US" altLang="x-none">
              <a:latin typeface="Times" charset="0"/>
              <a:ea typeface="ＭＳ Ｐゴシック"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ChangeArrowheads="1"/>
          </p:cNvSpPr>
          <p:nvPr>
            <p:ph type="sldImg"/>
          </p:nvPr>
        </p:nvSpPr>
        <p:spPr>
          <a:solidFill>
            <a:srgbClr val="FFFFFF"/>
          </a:solidFill>
          <a:ln/>
        </p:spPr>
      </p:sp>
      <p:sp>
        <p:nvSpPr>
          <p:cNvPr id="4505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best way to see how capital structure is determined by fundamentals is to try it for a real firm and see how the optimal changes as you change the inputs.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2411BF99-D29A-674A-A83B-D010A78CDDC2}" type="slidenum">
              <a:rPr lang="en-US" altLang="x-none"/>
              <a:pPr/>
              <a:t>‹#›</a:t>
            </a:fld>
            <a:endParaRPr lang="en-US" altLang="x-none"/>
          </a:p>
        </p:txBody>
      </p:sp>
    </p:spTree>
    <p:extLst>
      <p:ext uri="{BB962C8B-B14F-4D97-AF65-F5344CB8AC3E}">
        <p14:creationId xmlns:p14="http://schemas.microsoft.com/office/powerpoint/2010/main" val="1640210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A5DB512-5046-8D4A-AC5A-574E2046AED3}"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FF015F9C-9151-544D-BCE3-F89EA0522281}" type="slidenum">
              <a:rPr lang="en-US" altLang="x-none"/>
              <a:pPr/>
              <a:t>‹#›</a:t>
            </a:fld>
            <a:endParaRPr lang="en-US" altLang="x-none"/>
          </a:p>
        </p:txBody>
      </p:sp>
    </p:spTree>
    <p:extLst>
      <p:ext uri="{BB962C8B-B14F-4D97-AF65-F5344CB8AC3E}">
        <p14:creationId xmlns:p14="http://schemas.microsoft.com/office/powerpoint/2010/main" val="1913982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1" y="2057400"/>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11E0B968-173A-824E-8337-7504789150C3}"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141723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A5DAD909-7536-BA44-BBB4-893BAA17BD54}"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88361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7ACFC9CE-2193-EF4E-A71D-ED221C109D93}"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566917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1FB01A96-E2F3-AE48-8BBC-66DCAEC4103B}" type="slidenum">
              <a:rPr lang="en-US" altLang="x-none"/>
              <a:pPr/>
              <a:t>‹#›</a:t>
            </a:fld>
            <a:endParaRPr lang="en-US" altLang="x-none"/>
          </a:p>
        </p:txBody>
      </p:sp>
    </p:spTree>
    <p:extLst>
      <p:ext uri="{BB962C8B-B14F-4D97-AF65-F5344CB8AC3E}">
        <p14:creationId xmlns:p14="http://schemas.microsoft.com/office/powerpoint/2010/main" val="1186048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019433EC-3051-F849-B14F-EFCBFF96E4E7}" type="slidenum">
              <a:rPr lang="en-US" altLang="x-none"/>
              <a:pPr/>
              <a:t>‹#›</a:t>
            </a:fld>
            <a:endParaRPr lang="en-US" altLang="x-none"/>
          </a:p>
        </p:txBody>
      </p:sp>
    </p:spTree>
    <p:extLst>
      <p:ext uri="{BB962C8B-B14F-4D97-AF65-F5344CB8AC3E}">
        <p14:creationId xmlns:p14="http://schemas.microsoft.com/office/powerpoint/2010/main" val="975037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7"/>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BC332590-8B93-464E-B011-63D4EF8E33ED}" type="slidenum">
              <a:rPr lang="en-US" altLang="x-none"/>
              <a:pPr/>
              <a:t>‹#›</a:t>
            </a:fld>
            <a:endParaRPr lang="en-US" altLang="x-none"/>
          </a:p>
        </p:txBody>
      </p:sp>
    </p:spTree>
    <p:extLst>
      <p:ext uri="{BB962C8B-B14F-4D97-AF65-F5344CB8AC3E}">
        <p14:creationId xmlns:p14="http://schemas.microsoft.com/office/powerpoint/2010/main" val="4325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BA688C56-AAD0-D643-BAC0-E96A919D6D23}"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828339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4FB4B183-6B5A-4343-A6F9-A4AD86D09203}"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937905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C77386E7-58CF-1648-9BB8-3B581FFB4119}"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565900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6BA34077-FF49-1A4F-BB78-CC5FE46AD93B}" type="slidenum">
              <a:rPr lang="en-US" altLang="x-none"/>
              <a:pPr/>
              <a:t>‹#›</a:t>
            </a:fld>
            <a:endParaRPr lang="en-US" altLang="x-none"/>
          </a:p>
        </p:txBody>
      </p:sp>
    </p:spTree>
    <p:extLst>
      <p:ext uri="{BB962C8B-B14F-4D97-AF65-F5344CB8AC3E}">
        <p14:creationId xmlns:p14="http://schemas.microsoft.com/office/powerpoint/2010/main" val="202826578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498DB3B5-321F-B74C-84FF-F88A078B0855}"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78" r:id="rId1"/>
    <p:sldLayoutId id="2147484379" r:id="rId2"/>
    <p:sldLayoutId id="2147484380" r:id="rId3"/>
    <p:sldLayoutId id="2147484381" r:id="rId4"/>
    <p:sldLayoutId id="2147484376" r:id="rId5"/>
    <p:sldLayoutId id="2147484382" r:id="rId6"/>
    <p:sldLayoutId id="2147484383" r:id="rId7"/>
    <p:sldLayoutId id="2147484384" r:id="rId8"/>
    <p:sldLayoutId id="2147484385" r:id="rId9"/>
    <p:sldLayoutId id="2147484377" r:id="rId10"/>
    <p:sldLayoutId id="2147484386" r:id="rId11"/>
    <p:sldLayoutId id="2147484387" r:id="rId12"/>
  </p:sldLayoutIdLst>
  <p:hf hdr="0" ft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2.bin"/><Relationship Id="rId5" Type="http://schemas.openxmlformats.org/officeDocument/2006/relationships/package" Target="../embeddings/Microsoft_Word_Document2.docx"/><Relationship Id="rId6" Type="http://schemas.openxmlformats.org/officeDocument/2006/relationships/image" Target="../media/image7.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3.bin"/><Relationship Id="rId5" Type="http://schemas.openxmlformats.org/officeDocument/2006/relationships/package" Target="../embeddings/Microsoft_Word_Document3.docx"/><Relationship Id="rId6" Type="http://schemas.openxmlformats.org/officeDocument/2006/relationships/image" Target="../media/image8.png"/><Relationship Id="rId7" Type="http://schemas.openxmlformats.org/officeDocument/2006/relationships/oleObject" Target="../embeddings/oleObject4.bin"/><Relationship Id="rId8" Type="http://schemas.openxmlformats.org/officeDocument/2006/relationships/package" Target="../embeddings/Microsoft_Word_Document4.docx"/><Relationship Id="rId9" Type="http://schemas.openxmlformats.org/officeDocument/2006/relationships/image" Target="../media/image9.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5.bin"/><Relationship Id="rId5" Type="http://schemas.openxmlformats.org/officeDocument/2006/relationships/package" Target="../embeddings/Microsoft_Word_Document5.docx"/><Relationship Id="rId6" Type="http://schemas.openxmlformats.org/officeDocument/2006/relationships/image" Target="../media/image10.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6.bin"/><Relationship Id="rId5" Type="http://schemas.openxmlformats.org/officeDocument/2006/relationships/package" Target="../embeddings/Microsoft_Word_Document6.docx"/><Relationship Id="rId6" Type="http://schemas.openxmlformats.org/officeDocument/2006/relationships/image" Target="../media/image11.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7.bin"/><Relationship Id="rId5" Type="http://schemas.openxmlformats.org/officeDocument/2006/relationships/package" Target="../embeddings/Microsoft_Word_Document7.docx"/><Relationship Id="rId6" Type="http://schemas.openxmlformats.org/officeDocument/2006/relationships/image" Target="../media/image12.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8.bin"/><Relationship Id="rId5" Type="http://schemas.openxmlformats.org/officeDocument/2006/relationships/package" Target="../embeddings/Microsoft_Word_Document8.docx"/><Relationship Id="rId6" Type="http://schemas.openxmlformats.org/officeDocument/2006/relationships/image" Target="../media/image13.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chart" Target="../charts/char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Optimal financing mix </a:t>
            </a:r>
            <a:r>
              <a:rPr lang="en-US" dirty="0" err="1" smtClean="0"/>
              <a:t>iV</a:t>
            </a:r>
            <a:r>
              <a:rPr lang="en-US" dirty="0" smtClean="0"/>
              <a:t>: Wrapping up the cost of capital approach</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One size does not fit all.</a:t>
            </a:r>
          </a:p>
        </p:txBody>
      </p:sp>
      <p:sp>
        <p:nvSpPr>
          <p:cNvPr id="16387" name="Slide Number Placeholder 1"/>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A68B4974-F980-6A41-AAA7-124A7A000BE5}" type="slidenum">
              <a:rPr lang="en-US" altLang="x-none" sz="1400">
                <a:solidFill>
                  <a:schemeClr val="tx2"/>
                </a:solidFill>
              </a:rPr>
              <a:pPr>
                <a:lnSpc>
                  <a:spcPct val="90000"/>
                </a:lnSpc>
              </a:pPr>
              <a:t>1</a:t>
            </a:fld>
            <a:endParaRPr lang="en-US" altLang="x-none" sz="1400">
              <a:solidFill>
                <a:schemeClr val="tx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Slide Number Placeholder 1"/>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526A91E4-0296-0744-BC2F-263E46111600}" type="slidenum">
              <a:rPr lang="en-US" altLang="x-none" sz="1400">
                <a:solidFill>
                  <a:schemeClr val="tx2"/>
                </a:solidFill>
              </a:rPr>
              <a:pPr>
                <a:lnSpc>
                  <a:spcPct val="90000"/>
                </a:lnSpc>
              </a:pPr>
              <a:t>2</a:t>
            </a:fld>
            <a:endParaRPr lang="en-US" altLang="x-none" sz="1400">
              <a:solidFill>
                <a:schemeClr val="tx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 Enhanced Cost of Capital Approach</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5CF6FE-4D4C-5D4F-8AA3-98CE397B3520}" type="slidenum">
              <a:rPr lang="en-US" altLang="x-none" sz="700">
                <a:solidFill>
                  <a:srgbClr val="FFFFFF"/>
                </a:solidFill>
              </a:rPr>
              <a:pPr>
                <a:lnSpc>
                  <a:spcPct val="80000"/>
                </a:lnSpc>
              </a:pPr>
              <a:t>3</a:t>
            </a:fld>
            <a:endParaRPr lang="en-US" altLang="x-none" sz="700">
              <a:solidFill>
                <a:srgbClr val="FFFFFF"/>
              </a:solidFill>
            </a:endParaRPr>
          </a:p>
        </p:txBody>
      </p:sp>
      <p:sp>
        <p:nvSpPr>
          <p:cNvPr id="14029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600" u="sng">
                <a:ea typeface="ＭＳ Ｐゴシック" charset="-128"/>
              </a:rPr>
              <a:t>Distress cost affected operating income</a:t>
            </a:r>
            <a:r>
              <a:rPr lang="en-US" altLang="x-none" sz="2600">
                <a:ea typeface="ＭＳ Ｐゴシック" charset="-128"/>
              </a:rPr>
              <a:t>: In the enhanced cost of capital approach, the indirect costs of bankruptcy are built into the expected operating income. As the rating of the firm declines, the operating income is adjusted to reflect the loss in operating income that will occur when customers, suppliers and investors react.</a:t>
            </a:r>
          </a:p>
          <a:p>
            <a:pPr eaLnBrk="1" hangingPunct="1">
              <a:lnSpc>
                <a:spcPct val="80000"/>
              </a:lnSpc>
            </a:pPr>
            <a:r>
              <a:rPr lang="en-US" altLang="x-none" sz="2600" u="sng">
                <a:ea typeface="ＭＳ Ｐゴシック" charset="-128"/>
              </a:rPr>
              <a:t>Dynamic analysis</a:t>
            </a:r>
            <a:r>
              <a:rPr lang="en-US" altLang="x-none" sz="2600">
                <a:ea typeface="ＭＳ Ｐゴシック" charset="-128"/>
              </a:rPr>
              <a:t>: Rather than look at a single number for operating income, you can draw from a distribution of operating income (thus allowing for different outcomes).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the Distress Effect- Disney</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C67EB78-F003-8140-AF31-F19A7BBE3677}" type="slidenum">
              <a:rPr lang="en-US" altLang="x-none" sz="700">
                <a:solidFill>
                  <a:srgbClr val="FFFFFF"/>
                </a:solidFill>
              </a:rPr>
              <a:pPr>
                <a:lnSpc>
                  <a:spcPct val="80000"/>
                </a:lnSpc>
              </a:pPr>
              <a:t>4</a:t>
            </a:fld>
            <a:endParaRPr lang="en-US" altLang="x-none" sz="700">
              <a:solidFill>
                <a:srgbClr val="FFFFFF"/>
              </a:solidFill>
            </a:endParaRPr>
          </a:p>
        </p:txBody>
      </p:sp>
      <p:graphicFrame>
        <p:nvGraphicFramePr>
          <p:cNvPr id="21507" name="Content Placeholder 7"/>
          <p:cNvGraphicFramePr>
            <a:graphicFrameLocks noGrp="1" noChangeAspect="1"/>
          </p:cNvGraphicFramePr>
          <p:nvPr>
            <p:ph sz="quarter" idx="1"/>
          </p:nvPr>
        </p:nvGraphicFramePr>
        <p:xfrm>
          <a:off x="612775" y="1773238"/>
          <a:ext cx="8153400" cy="2225675"/>
        </p:xfrm>
        <a:graphic>
          <a:graphicData uri="http://schemas.openxmlformats.org/presentationml/2006/ole">
            <mc:AlternateContent xmlns:mc="http://schemas.openxmlformats.org/markup-compatibility/2006">
              <mc:Choice xmlns:v="urn:schemas-microsoft-com:vml" Requires="v">
                <p:oleObj spid="_x0000_s21508" name="Document" r:id="rId5" imgW="8369300" imgH="3048000" progId="Word.Document.12">
                  <p:embed/>
                </p:oleObj>
              </mc:Choice>
              <mc:Fallback>
                <p:oleObj name="Document" r:id="rId5" imgW="8369300" imgH="3048000"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1773238"/>
                        <a:ext cx="8153400"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dirty="0" smtClean="0">
                <a:ea typeface="+mj-ea"/>
                <a:cs typeface="+mj-cs"/>
              </a:rPr>
              <a:t>The Optimal Debt Ratio with Indirect Bankruptcy Costs</a:t>
            </a:r>
            <a:endParaRPr lang="en-US" dirty="0">
              <a:ea typeface="+mj-ea"/>
              <a:cs typeface="+mj-cs"/>
            </a:endParaRP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7275811-1A50-A346-BAF9-FA661C7D6CE2}" type="slidenum">
              <a:rPr lang="en-US" altLang="x-none" sz="700">
                <a:solidFill>
                  <a:srgbClr val="FFFFFF"/>
                </a:solidFill>
              </a:rPr>
              <a:pPr>
                <a:lnSpc>
                  <a:spcPct val="80000"/>
                </a:lnSpc>
              </a:pPr>
              <a:t>5</a:t>
            </a:fld>
            <a:endParaRPr lang="en-US" altLang="x-none" sz="700">
              <a:solidFill>
                <a:srgbClr val="FFFFFF"/>
              </a:solidFill>
            </a:endParaRPr>
          </a:p>
        </p:txBody>
      </p:sp>
      <p:sp>
        <p:nvSpPr>
          <p:cNvPr id="23555" name="TextBox 8"/>
          <p:cNvSpPr txBox="1">
            <a:spLocks noChangeArrowheads="1"/>
          </p:cNvSpPr>
          <p:nvPr/>
        </p:nvSpPr>
        <p:spPr bwMode="auto">
          <a:xfrm>
            <a:off x="1371600" y="4114800"/>
            <a:ext cx="6553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800"/>
              <a:t>The optimal debt ratio stays at 40% but the cliff becomes much steeper.</a:t>
            </a:r>
            <a:endParaRPr lang="en-US" altLang="x-none"/>
          </a:p>
        </p:txBody>
      </p:sp>
      <p:graphicFrame>
        <p:nvGraphicFramePr>
          <p:cNvPr id="4" name="Content Placeholder 3"/>
          <p:cNvGraphicFramePr>
            <a:graphicFrameLocks noGrp="1"/>
          </p:cNvGraphicFramePr>
          <p:nvPr>
            <p:ph sz="quarter" idx="1"/>
          </p:nvPr>
        </p:nvGraphicFramePr>
        <p:xfrm>
          <a:off x="762000" y="1428750"/>
          <a:ext cx="8153402" cy="2257425"/>
        </p:xfrm>
        <a:graphic>
          <a:graphicData uri="http://schemas.openxmlformats.org/drawingml/2006/table">
            <a:tbl>
              <a:tblPr/>
              <a:tblGrid>
                <a:gridCol w="861275"/>
                <a:gridCol w="861275"/>
                <a:gridCol w="861275"/>
                <a:gridCol w="861275"/>
                <a:gridCol w="976111"/>
                <a:gridCol w="861275"/>
                <a:gridCol w="1148366"/>
                <a:gridCol w="861275"/>
                <a:gridCol w="861275"/>
              </a:tblGrid>
              <a:tr h="335315">
                <a:tc>
                  <a:txBody>
                    <a:bodyPr/>
                    <a:lstStyle/>
                    <a:p>
                      <a:pPr algn="ctr" fontAlgn="b"/>
                      <a:r>
                        <a:rPr lang="en-US" sz="1100" b="0" i="0" u="none" strike="noStrike" dirty="0">
                          <a:effectLst/>
                          <a:latin typeface="Times"/>
                        </a:rPr>
                        <a:t>Debt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Cost of Equity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Bond Rating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Interest rate on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Cost of Debt (after-tax)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WACC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Enterprise Value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11">
                <a:tc>
                  <a:txBody>
                    <a:bodyPr/>
                    <a:lstStyle/>
                    <a:p>
                      <a:pPr algn="ctr" fontAlgn="b"/>
                      <a:r>
                        <a:rPr lang="en-US" sz="1100" b="0" i="0" u="none" strike="noStrike">
                          <a:effectLst/>
                          <a:latin typeface="Time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0.9239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$122,633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11">
                <a:tc>
                  <a:txBody>
                    <a:bodyPr/>
                    <a:lstStyle/>
                    <a:p>
                      <a:pPr algn="ctr" fontAlgn="b"/>
                      <a:r>
                        <a:rPr lang="en-US" sz="1100" b="0" i="0" u="none" strike="noStrike">
                          <a:effectLst/>
                          <a:latin typeface="Time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0.9895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8.45%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7.81%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$134,020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11">
                <a:tc>
                  <a:txBody>
                    <a:bodyPr/>
                    <a:lstStyle/>
                    <a:p>
                      <a:pPr algn="ctr" fontAlgn="b"/>
                      <a:r>
                        <a:rPr lang="en-US" sz="1100" b="0" i="0" u="none" strike="noStrike">
                          <a:effectLst/>
                          <a:latin typeface="Times"/>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1.0715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$147,739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11">
                <a:tc>
                  <a:txBody>
                    <a:bodyPr/>
                    <a:lstStyle/>
                    <a:p>
                      <a:pPr algn="ctr" fontAlgn="b"/>
                      <a:r>
                        <a:rPr lang="en-US" sz="1100" b="0" i="0" u="none" strike="noStrike">
                          <a:effectLst/>
                          <a:latin typeface="Times"/>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1.1769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effectLst/>
                          <a:latin typeface="Times"/>
                        </a:rPr>
                        <a:t>9.53%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Aa2/AA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$160,625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11">
                <a:tc>
                  <a:txBody>
                    <a:bodyPr/>
                    <a:lstStyle/>
                    <a:p>
                      <a:pPr algn="ctr" fontAlgn="b"/>
                      <a:r>
                        <a:rPr lang="en-US" sz="1100" b="0" i="0" u="none" strike="noStrike">
                          <a:effectLst/>
                          <a:latin typeface="Times"/>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1.3175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10.34%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A2/A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$172,933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11">
                <a:tc>
                  <a:txBody>
                    <a:bodyPr/>
                    <a:lstStyle/>
                    <a:p>
                      <a:pPr algn="ctr" fontAlgn="b"/>
                      <a:r>
                        <a:rPr lang="en-US" sz="1100" b="0" i="0" u="none" strike="noStrike">
                          <a:effectLst/>
                          <a:latin typeface="Times"/>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1.5573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C2/C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7.88%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$35,782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11">
                <a:tc>
                  <a:txBody>
                    <a:bodyPr/>
                    <a:lstStyle/>
                    <a:p>
                      <a:pPr algn="ctr" fontAlgn="b"/>
                      <a:r>
                        <a:rPr lang="en-US" sz="1100" b="0" i="0" u="none" strike="noStrike">
                          <a:effectLst/>
                          <a:latin typeface="Times"/>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1.9946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err="1">
                          <a:effectLst/>
                          <a:latin typeface="Times"/>
                        </a:rPr>
                        <a:t>Caa</a:t>
                      </a:r>
                      <a:r>
                        <a:rPr lang="en-US" sz="1100" b="0" i="0" u="none" strike="noStrike" dirty="0">
                          <a:effectLst/>
                          <a:latin typeface="Times"/>
                        </a:rPr>
                        <a:t>/CCC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22.74%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11.84%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$25,219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11">
                <a:tc>
                  <a:txBody>
                    <a:bodyPr/>
                    <a:lstStyle/>
                    <a:p>
                      <a:pPr algn="ctr" fontAlgn="b"/>
                      <a:r>
                        <a:rPr lang="en-US" sz="1100" b="0" i="0" u="none" strike="noStrike">
                          <a:effectLst/>
                          <a:latin typeface="Times"/>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2.6594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effectLst/>
                          <a:latin typeface="Times"/>
                        </a:rPr>
                        <a:t>19.49%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$21,886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11">
                <a:tc>
                  <a:txBody>
                    <a:bodyPr/>
                    <a:lstStyle/>
                    <a:p>
                      <a:pPr algn="ctr" fontAlgn="b"/>
                      <a:r>
                        <a:rPr lang="en-US" sz="1100" b="0" i="0" u="none" strike="noStrike">
                          <a:effectLst/>
                          <a:latin typeface="Times"/>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3.9892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25.73%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17.05%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13.94%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$19,331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11">
                <a:tc>
                  <a:txBody>
                    <a:bodyPr/>
                    <a:lstStyle/>
                    <a:p>
                      <a:pPr algn="ctr" fontAlgn="b"/>
                      <a:r>
                        <a:rPr lang="en-US" sz="1100" b="0" i="0" u="none" strike="noStrike">
                          <a:effectLst/>
                          <a:latin typeface="Times"/>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7.9783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48.72%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15.16%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11.24%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effectLst/>
                          <a:latin typeface="Times"/>
                        </a:rPr>
                        <a:t>14.99%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effectLst/>
                          <a:latin typeface="Times"/>
                        </a:rPr>
                        <a:t>$17,311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171450"/>
            <a:ext cx="8153400" cy="742950"/>
          </a:xfrm>
        </p:spPr>
        <p:txBody>
          <a:bodyPr>
            <a:normAutofit/>
          </a:bodyPr>
          <a:lstStyle/>
          <a:p>
            <a:pPr eaLnBrk="1" hangingPunct="1"/>
            <a:r>
              <a:rPr lang="en-US" altLang="x-none" sz="3200">
                <a:ea typeface="ＭＳ Ｐゴシック" charset="-128"/>
              </a:rPr>
              <a:t>Extension to a family group company: Tata Motor</a:t>
            </a:r>
            <a:r>
              <a:rPr lang="ja-JP" altLang="en-US" sz="3200">
                <a:ea typeface="ＭＳ Ｐゴシック" charset="-128"/>
              </a:rPr>
              <a:t>’</a:t>
            </a:r>
            <a:r>
              <a:rPr lang="en-US" altLang="ja-JP" sz="3200">
                <a:ea typeface="ＭＳ Ｐゴシック" charset="-128"/>
              </a:rPr>
              <a:t>s Optimal Capital Structure</a:t>
            </a:r>
            <a:endParaRPr lang="en-US" altLang="x-none" sz="3200">
              <a:ea typeface="ＭＳ Ｐゴシック" charset="-128"/>
            </a:endParaRPr>
          </a:p>
        </p:txBody>
      </p:sp>
      <p:sp>
        <p:nvSpPr>
          <p:cNvPr id="25602" name="TextBox 8"/>
          <p:cNvSpPr txBox="1">
            <a:spLocks noChangeArrowheads="1"/>
          </p:cNvSpPr>
          <p:nvPr/>
        </p:nvSpPr>
        <p:spPr bwMode="auto">
          <a:xfrm>
            <a:off x="609600" y="360045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800"/>
              <a:t>Tata Motors looks like it is over levered (29% actual versus 20% optimal), perhaps because it is drawing on the debt capacity of other companies in the Tata Group.</a:t>
            </a:r>
          </a:p>
        </p:txBody>
      </p:sp>
      <p:graphicFrame>
        <p:nvGraphicFramePr>
          <p:cNvPr id="25603" name="Content Placeholder 10"/>
          <p:cNvGraphicFramePr>
            <a:graphicFrameLocks noGrp="1" noChangeAspect="1"/>
          </p:cNvGraphicFramePr>
          <p:nvPr>
            <p:ph sz="quarter" idx="1"/>
          </p:nvPr>
        </p:nvGraphicFramePr>
        <p:xfrm>
          <a:off x="762000" y="1314450"/>
          <a:ext cx="7937500" cy="2286000"/>
        </p:xfrm>
        <a:graphic>
          <a:graphicData uri="http://schemas.openxmlformats.org/presentationml/2006/ole">
            <mc:AlternateContent xmlns:mc="http://schemas.openxmlformats.org/markup-compatibility/2006">
              <mc:Choice xmlns:v="urn:schemas-microsoft-com:vml" Requires="v">
                <p:oleObj spid="_x0000_s25605" name="Document" r:id="rId5" imgW="6184672" imgH="2374813" progId="Word.Document.12">
                  <p:embed/>
                </p:oleObj>
              </mc:Choice>
              <mc:Fallback>
                <p:oleObj name="Document" r:id="rId5" imgW="6184672" imgH="2374813" progId="Word.Document.12">
                  <p:embed/>
                  <p:pic>
                    <p:nvPicPr>
                      <p:cNvPr id="0" name="Content Placeholder 10"/>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1314450"/>
                        <a:ext cx="79375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Slide Number Placeholder 1"/>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0453B01-EC49-E64B-A050-7A1B07C2CC99}" type="slidenum">
              <a:rPr lang="en-US" altLang="x-none" sz="700">
                <a:solidFill>
                  <a:srgbClr val="FFFFFF"/>
                </a:solidFill>
              </a:rPr>
              <a:pPr>
                <a:lnSpc>
                  <a:spcPct val="80000"/>
                </a:lnSpc>
              </a:pPr>
              <a:t>6</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171450"/>
            <a:ext cx="8153400" cy="742950"/>
          </a:xfrm>
        </p:spPr>
        <p:txBody>
          <a:bodyPr>
            <a:normAutofit/>
          </a:bodyPr>
          <a:lstStyle/>
          <a:p>
            <a:pPr eaLnBrk="1" hangingPunct="1"/>
            <a:r>
              <a:rPr lang="en-US" altLang="x-none" sz="3200">
                <a:ea typeface="ＭＳ Ｐゴシック" charset="-128"/>
              </a:rPr>
              <a:t>Extension to a firm with volatile earnings:</a:t>
            </a:r>
            <a:br>
              <a:rPr lang="en-US" altLang="x-none" sz="3200">
                <a:ea typeface="ＭＳ Ｐゴシック" charset="-128"/>
              </a:rPr>
            </a:br>
            <a:r>
              <a:rPr lang="en-US" altLang="x-none" sz="3200">
                <a:ea typeface="ＭＳ Ｐゴシック" charset="-128"/>
              </a:rPr>
              <a:t>Vale</a:t>
            </a:r>
            <a:r>
              <a:rPr lang="ja-JP" altLang="en-US" sz="3200">
                <a:ea typeface="ＭＳ Ｐゴシック" charset="-128"/>
              </a:rPr>
              <a:t>’</a:t>
            </a:r>
            <a:r>
              <a:rPr lang="en-US" altLang="ja-JP" sz="3200">
                <a:ea typeface="ＭＳ Ｐゴシック" charset="-128"/>
              </a:rPr>
              <a:t>s Optimal Debt Ratio</a:t>
            </a:r>
            <a:endParaRPr lang="en-US" altLang="x-none" sz="3200">
              <a:ea typeface="ＭＳ Ｐゴシック" charset="-128"/>
            </a:endParaRPr>
          </a:p>
        </p:txBody>
      </p:sp>
      <p:graphicFrame>
        <p:nvGraphicFramePr>
          <p:cNvPr id="27650" name="Content Placeholder 7"/>
          <p:cNvGraphicFramePr>
            <a:graphicFrameLocks noGrp="1" noChangeAspect="1"/>
          </p:cNvGraphicFramePr>
          <p:nvPr>
            <p:ph sz="quarter" idx="1"/>
          </p:nvPr>
        </p:nvGraphicFramePr>
        <p:xfrm>
          <a:off x="685800" y="1314450"/>
          <a:ext cx="8181975" cy="2286000"/>
        </p:xfrm>
        <a:graphic>
          <a:graphicData uri="http://schemas.openxmlformats.org/presentationml/2006/ole">
            <mc:AlternateContent xmlns:mc="http://schemas.openxmlformats.org/markup-compatibility/2006">
              <mc:Choice xmlns:v="urn:schemas-microsoft-com:vml" Requires="v">
                <p:oleObj spid="_x0000_s27654" name="Document" r:id="rId5" imgW="6476762" imgH="2412911" progId="Word.Document.12">
                  <p:embed/>
                </p:oleObj>
              </mc:Choice>
              <mc:Fallback>
                <p:oleObj name="Document" r:id="rId5" imgW="6476762" imgH="2412911"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314450"/>
                        <a:ext cx="81819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651" name="Object 3"/>
          <p:cNvGraphicFramePr>
            <a:graphicFrameLocks noChangeAspect="1"/>
          </p:cNvGraphicFramePr>
          <p:nvPr/>
        </p:nvGraphicFramePr>
        <p:xfrm>
          <a:off x="533400" y="3486150"/>
          <a:ext cx="5626100" cy="914400"/>
        </p:xfrm>
        <a:graphic>
          <a:graphicData uri="http://schemas.openxmlformats.org/presentationml/2006/ole">
            <mc:AlternateContent xmlns:mc="http://schemas.openxmlformats.org/markup-compatibility/2006">
              <mc:Choice xmlns:v="urn:schemas-microsoft-com:vml" Requires="v">
                <p:oleObj spid="_x0000_s27655" name="Document" r:id="rId8" imgW="5625893" imgH="1219155" progId="Word.Document.12">
                  <p:embed/>
                </p:oleObj>
              </mc:Choice>
              <mc:Fallback>
                <p:oleObj name="Document" r:id="rId8" imgW="5625893" imgH="1219155" progId="Word.Document.12">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400" y="3486150"/>
                        <a:ext cx="56261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652" name="TextBox 4"/>
          <p:cNvSpPr txBox="1">
            <a:spLocks noChangeArrowheads="1"/>
          </p:cNvSpPr>
          <p:nvPr/>
        </p:nvSpPr>
        <p:spPr bwMode="auto">
          <a:xfrm>
            <a:off x="6553200" y="348615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Replacing Vale</a:t>
            </a:r>
            <a:r>
              <a:rPr lang="en-US" altLang="en-US" sz="1600"/>
              <a:t>’</a:t>
            </a:r>
            <a:r>
              <a:rPr lang="en-US" altLang="x-none" sz="1600"/>
              <a:t>s current operating income with the average over the last three years pushes up the optimal to 50%.</a:t>
            </a:r>
          </a:p>
        </p:txBody>
      </p:sp>
      <p:sp>
        <p:nvSpPr>
          <p:cNvPr id="2" name="Slide Number Placeholder 1"/>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A710A1-97CA-7443-8F92-9697024E0AA0}" type="slidenum">
              <a:rPr lang="en-US" altLang="x-none" sz="700">
                <a:solidFill>
                  <a:srgbClr val="FFFFFF"/>
                </a:solidFill>
              </a:rPr>
              <a:pPr>
                <a:lnSpc>
                  <a:spcPct val="80000"/>
                </a:lnSpc>
              </a:pPr>
              <a:t>7</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171450"/>
            <a:ext cx="8153400" cy="742950"/>
          </a:xfrm>
        </p:spPr>
        <p:txBody>
          <a:bodyPr>
            <a:normAutofit fontScale="90000"/>
          </a:bodyPr>
          <a:lstStyle/>
          <a:p>
            <a:pPr>
              <a:defRPr/>
            </a:pPr>
            <a:r>
              <a:rPr lang="en-US" dirty="0"/>
              <a:t>Optimal Debt Ratio for a young, growth firm: </a:t>
            </a:r>
            <a:r>
              <a:rPr lang="en-US" dirty="0" err="1"/>
              <a:t>Baidu</a:t>
            </a:r>
            <a:endParaRPr lang="en-US" dirty="0"/>
          </a:p>
        </p:txBody>
      </p:sp>
      <p:graphicFrame>
        <p:nvGraphicFramePr>
          <p:cNvPr id="29698" name="Content Placeholder 5"/>
          <p:cNvGraphicFramePr>
            <a:graphicFrameLocks noGrp="1" noChangeAspect="1"/>
          </p:cNvGraphicFramePr>
          <p:nvPr>
            <p:ph sz="quarter" idx="1"/>
          </p:nvPr>
        </p:nvGraphicFramePr>
        <p:xfrm>
          <a:off x="914400" y="1257300"/>
          <a:ext cx="7620000" cy="2554288"/>
        </p:xfrm>
        <a:graphic>
          <a:graphicData uri="http://schemas.openxmlformats.org/presentationml/2006/ole">
            <mc:AlternateContent xmlns:mc="http://schemas.openxmlformats.org/markup-compatibility/2006">
              <mc:Choice xmlns:v="urn:schemas-microsoft-com:vml" Requires="v">
                <p:oleObj spid="_x0000_s29701" name="Document" r:id="rId5" imgW="5625893" imgH="2514507" progId="Word.Document.12">
                  <p:embed/>
                </p:oleObj>
              </mc:Choice>
              <mc:Fallback>
                <p:oleObj name="Document" r:id="rId5" imgW="5625893" imgH="2514507" progId="Word.Document.12">
                  <p:embed/>
                  <p:pic>
                    <p:nvPicPr>
                      <p:cNvPr id="0" name="Content Placeholder 5"/>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1257300"/>
                        <a:ext cx="76200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699" name="TextBox 6"/>
          <p:cNvSpPr txBox="1">
            <a:spLocks noChangeArrowheads="1"/>
          </p:cNvSpPr>
          <p:nvPr/>
        </p:nvSpPr>
        <p:spPr bwMode="auto">
          <a:xfrm>
            <a:off x="457200" y="35433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The optimal debt ratio for Baidu is between 0 and 10%, close to its current debt ratio of 5.23%, and much lower than the optimal debt ratios computed for Disney, Vale and Tata Motors. </a:t>
            </a:r>
          </a:p>
        </p:txBody>
      </p:sp>
      <p:sp>
        <p:nvSpPr>
          <p:cNvPr id="2" name="Slide Number Placeholder 1"/>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7C4ADC-3BE0-C84D-BFE5-D5AACF870866}" type="slidenum">
              <a:rPr lang="en-US" altLang="x-none" sz="700">
                <a:solidFill>
                  <a:srgbClr val="FFFFFF"/>
                </a:solidFill>
              </a:rPr>
              <a:pPr>
                <a:lnSpc>
                  <a:spcPct val="80000"/>
                </a:lnSpc>
              </a:pPr>
              <a:t>8</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Extension to a private business</a:t>
            </a:r>
            <a:br>
              <a:rPr lang="en-US" dirty="0"/>
            </a:br>
            <a:r>
              <a:rPr lang="en-US" dirty="0"/>
              <a:t>Optimal Debt Ratio for </a:t>
            </a:r>
            <a:r>
              <a:rPr lang="en-US" dirty="0" err="1"/>
              <a:t>Bookscape</a:t>
            </a:r>
            <a:endParaRPr lang="en-US" dirty="0"/>
          </a:p>
        </p:txBody>
      </p:sp>
      <p:sp>
        <p:nvSpPr>
          <p:cNvPr id="31746" name="TextBox 3"/>
          <p:cNvSpPr txBox="1">
            <a:spLocks noChangeArrowheads="1"/>
          </p:cNvSpPr>
          <p:nvPr/>
        </p:nvSpPr>
        <p:spPr bwMode="auto">
          <a:xfrm>
            <a:off x="762000" y="42291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graphicFrame>
        <p:nvGraphicFramePr>
          <p:cNvPr id="31747" name="Content Placeholder 8"/>
          <p:cNvGraphicFramePr>
            <a:graphicFrameLocks noGrp="1" noChangeAspect="1"/>
          </p:cNvGraphicFramePr>
          <p:nvPr>
            <p:ph sz="quarter" idx="1"/>
          </p:nvPr>
        </p:nvGraphicFramePr>
        <p:xfrm>
          <a:off x="381000" y="1943100"/>
          <a:ext cx="8382000" cy="2479675"/>
        </p:xfrm>
        <a:graphic>
          <a:graphicData uri="http://schemas.openxmlformats.org/presentationml/2006/ole">
            <mc:AlternateContent xmlns:mc="http://schemas.openxmlformats.org/markup-compatibility/2006">
              <mc:Choice xmlns:v="urn:schemas-microsoft-com:vml" Requires="v">
                <p:oleObj spid="_x0000_s31751" name="Document" r:id="rId5" imgW="6019578" imgH="2374813" progId="Word.Document.12">
                  <p:embed/>
                </p:oleObj>
              </mc:Choice>
              <mc:Fallback>
                <p:oleObj name="Document" r:id="rId5" imgW="6019578" imgH="2374813"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943100"/>
                        <a:ext cx="8382000"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748" name="TextBox 3"/>
          <p:cNvSpPr txBox="1">
            <a:spLocks noChangeArrowheads="1"/>
          </p:cNvSpPr>
          <p:nvPr/>
        </p:nvSpPr>
        <p:spPr bwMode="auto">
          <a:xfrm>
            <a:off x="914400" y="41148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The firm value is maximized (and the cost of capital is minimized) at a debt ratio of 30%. At its existing debt ratio of 27.81%, Bookscape is at its optimal. </a:t>
            </a:r>
          </a:p>
        </p:txBody>
      </p:sp>
      <p:sp>
        <p:nvSpPr>
          <p:cNvPr id="31749" name="TextBox 4"/>
          <p:cNvSpPr txBox="1">
            <a:spLocks noChangeArrowheads="1"/>
          </p:cNvSpPr>
          <p:nvPr/>
        </p:nvSpPr>
        <p:spPr bwMode="auto">
          <a:xfrm>
            <a:off x="762000" y="1143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Debt value of leases = $12.136 million (only debt)</a:t>
            </a:r>
          </a:p>
          <a:p>
            <a:r>
              <a:rPr lang="en-US" altLang="x-none" sz="1600"/>
              <a:t>Estimated market value of equity = Net Income * Average PE for Publicly Traded Book Retailers = 1.575 * 20 = $31.5 million 	</a:t>
            </a:r>
          </a:p>
          <a:p>
            <a:r>
              <a:rPr lang="en-US" altLang="x-none" sz="1600"/>
              <a:t>Debt ratio = 12,136/(12,136+31,500) = 27.81% </a:t>
            </a:r>
          </a:p>
        </p:txBody>
      </p:sp>
      <p:sp>
        <p:nvSpPr>
          <p:cNvPr id="31750" name="Slide Number Placeholder 1"/>
          <p:cNvSpPr>
            <a:spLocks noGrp="1"/>
          </p:cNvSpPr>
          <p:nvPr>
            <p:ph type="sldNum" sz="quarter" idx="1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7DB7D2-772D-7A46-A28F-E25EA42BF802}" type="slidenum">
              <a:rPr lang="en-US" altLang="x-none" sz="700">
                <a:solidFill>
                  <a:srgbClr val="FFFFFF"/>
                </a:solidFill>
              </a:rPr>
              <a:pPr>
                <a:lnSpc>
                  <a:spcPct val="80000"/>
                </a:lnSpc>
              </a:pPr>
              <a:t>9</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171450"/>
            <a:ext cx="8153400" cy="742950"/>
          </a:xfrm>
        </p:spPr>
        <p:txBody>
          <a:bodyPr>
            <a:normAutofit fontScale="90000"/>
          </a:bodyPr>
          <a:lstStyle/>
          <a:p>
            <a:pPr eaLnBrk="1" hangingPunct="1">
              <a:defRPr/>
            </a:pPr>
            <a:r>
              <a:rPr lang="en-US" dirty="0"/>
              <a:t>Capital Structure for a bank:</a:t>
            </a:r>
            <a:br>
              <a:rPr lang="en-US" dirty="0"/>
            </a:br>
            <a:r>
              <a:rPr lang="en-US" dirty="0"/>
              <a:t>An Alternative Approach</a:t>
            </a:r>
          </a:p>
        </p:txBody>
      </p:sp>
      <p:sp>
        <p:nvSpPr>
          <p:cNvPr id="382978"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1400">
                <a:ea typeface="ＭＳ Ｐゴシック" charset="-128"/>
              </a:rPr>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lnSpc>
                <a:spcPct val="80000"/>
              </a:lnSpc>
              <a:buFont typeface="Wingdings 2" charset="2"/>
              <a:buNone/>
            </a:pPr>
            <a:r>
              <a:rPr lang="en-US" altLang="x-none" sz="1400">
                <a:ea typeface="ＭＳ Ｐゴシック" charset="-128"/>
              </a:rPr>
              <a:t>Loans outstanding after Expansion		= $ 150 million</a:t>
            </a:r>
          </a:p>
          <a:p>
            <a:pPr marL="366713" lvl="1" indent="0" eaLnBrk="1" hangingPunct="1">
              <a:lnSpc>
                <a:spcPct val="80000"/>
              </a:lnSpc>
              <a:buFont typeface="Wingdings 2" charset="2"/>
              <a:buNone/>
            </a:pPr>
            <a:r>
              <a:rPr lang="en-US" altLang="x-none" sz="1400">
                <a:ea typeface="ＭＳ Ｐゴシック" charset="-128"/>
              </a:rPr>
              <a:t>Equity after expansion		= 7% of $150	 =  $10.5 million</a:t>
            </a:r>
          </a:p>
          <a:p>
            <a:pPr marL="366713" lvl="1" indent="0" eaLnBrk="1" hangingPunct="1">
              <a:lnSpc>
                <a:spcPct val="80000"/>
              </a:lnSpc>
              <a:buFont typeface="Wingdings 2" charset="2"/>
              <a:buNone/>
            </a:pPr>
            <a:r>
              <a:rPr lang="en-US" altLang="x-none" sz="1400">
                <a:ea typeface="ＭＳ Ｐゴシック" charset="-128"/>
              </a:rPr>
              <a:t>Existing Equity 				= $  6.0 million</a:t>
            </a:r>
          </a:p>
          <a:p>
            <a:pPr marL="366713" lvl="1" indent="0" eaLnBrk="1" hangingPunct="1">
              <a:lnSpc>
                <a:spcPct val="80000"/>
              </a:lnSpc>
              <a:buFont typeface="Wingdings 2" charset="2"/>
              <a:buNone/>
            </a:pPr>
            <a:r>
              <a:rPr lang="en-US" altLang="x-none" sz="1400">
                <a:ea typeface="ＭＳ Ｐゴシック" charset="-128"/>
              </a:rPr>
              <a:t>New Equity needed 				= $ 4.5 million</a:t>
            </a:r>
          </a:p>
          <a:p>
            <a:pPr eaLnBrk="1" hangingPunct="1">
              <a:lnSpc>
                <a:spcPct val="80000"/>
              </a:lnSpc>
            </a:pPr>
            <a:r>
              <a:rPr lang="en-US" altLang="x-none" sz="1400">
                <a:ea typeface="ＭＳ Ｐゴシック" charset="-128"/>
              </a:rPr>
              <a:t>Your need for </a:t>
            </a:r>
            <a:r>
              <a:rPr lang="en-US" altLang="en-US" sz="1400">
                <a:ea typeface="ＭＳ Ｐゴシック" charset="-128"/>
              </a:rPr>
              <a:t>“</a:t>
            </a:r>
            <a:r>
              <a:rPr lang="en-US" altLang="x-none" sz="1400">
                <a:ea typeface="ＭＳ Ｐゴシック" charset="-128"/>
              </a:rPr>
              <a:t>external</a:t>
            </a:r>
            <a:r>
              <a:rPr lang="en-US" altLang="en-US" sz="1400">
                <a:ea typeface="ＭＳ Ｐゴシック" charset="-128"/>
              </a:rPr>
              <a:t>”</a:t>
            </a:r>
            <a:r>
              <a:rPr lang="en-US" altLang="x-none" sz="1400">
                <a:ea typeface="ＭＳ Ｐゴシック" charset="-128"/>
              </a:rPr>
              <a:t> equity as a bank/financial service company will depend upon</a:t>
            </a:r>
          </a:p>
          <a:p>
            <a:pPr marL="366713" lvl="1" indent="0" eaLnBrk="1" hangingPunct="1">
              <a:lnSpc>
                <a:spcPct val="80000"/>
              </a:lnSpc>
              <a:buFont typeface="Calibri" charset="0"/>
              <a:buAutoNum type="alphaLcPeriod"/>
            </a:pPr>
            <a:r>
              <a:rPr lang="en-US" altLang="x-none" sz="1400">
                <a:ea typeface="ＭＳ Ｐゴシック" charset="-128"/>
              </a:rPr>
              <a:t>Your growth rate: Higher growth -&gt; More external equity</a:t>
            </a:r>
          </a:p>
          <a:p>
            <a:pPr marL="366713" lvl="1" indent="0" eaLnBrk="1" hangingPunct="1">
              <a:lnSpc>
                <a:spcPct val="80000"/>
              </a:lnSpc>
              <a:buFont typeface="Calibri" charset="0"/>
              <a:buAutoNum type="alphaLcPeriod"/>
            </a:pPr>
            <a:r>
              <a:rPr lang="en-US" altLang="x-none" sz="1400">
                <a:ea typeface="ＭＳ Ｐゴシック" charset="-128"/>
              </a:rPr>
              <a:t>Existing capitalization vs Target capitalization: Under capitalized -&gt; More external equity</a:t>
            </a:r>
          </a:p>
          <a:p>
            <a:pPr marL="366713" lvl="1" indent="0" eaLnBrk="1" hangingPunct="1">
              <a:lnSpc>
                <a:spcPct val="80000"/>
              </a:lnSpc>
              <a:buFont typeface="Calibri" charset="0"/>
              <a:buAutoNum type="alphaLcPeriod"/>
            </a:pPr>
            <a:r>
              <a:rPr lang="en-US" altLang="x-none" sz="1400">
                <a:ea typeface="ＭＳ Ｐゴシック" charset="-128"/>
              </a:rPr>
              <a:t>Current earnings: Less earnings -&gt; More external equity</a:t>
            </a:r>
          </a:p>
          <a:p>
            <a:pPr marL="366713" lvl="1" indent="0" eaLnBrk="1" hangingPunct="1">
              <a:lnSpc>
                <a:spcPct val="80000"/>
              </a:lnSpc>
              <a:buFont typeface="Calibri" charset="0"/>
              <a:buAutoNum type="alphaLcPeriod"/>
            </a:pPr>
            <a:r>
              <a:rPr lang="en-US" altLang="x-none" sz="1400">
                <a:ea typeface="ＭＳ Ｐゴシック" charset="-128"/>
              </a:rPr>
              <a:t>Current dividends: More dividends -&gt; More external equity</a:t>
            </a:r>
          </a:p>
        </p:txBody>
      </p:sp>
      <p:sp>
        <p:nvSpPr>
          <p:cNvPr id="33795" name="Slide Number Placeholder 1"/>
          <p:cNvSpPr>
            <a:spLocks noGrp="1"/>
          </p:cNvSpPr>
          <p:nvPr>
            <p:ph type="sldNum" sz="quarter" idx="1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6A33828-EC23-E541-AFC0-FDEDC6293B6A}" type="slidenum">
              <a:rPr lang="en-US" altLang="x-none" sz="700">
                <a:solidFill>
                  <a:srgbClr val="FFFFFF"/>
                </a:solidFill>
              </a:rPr>
              <a:pPr>
                <a:lnSpc>
                  <a:spcPct val="80000"/>
                </a:lnSpc>
              </a:pPr>
              <a:t>10</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612775" y="171450"/>
            <a:ext cx="8153400" cy="742950"/>
          </a:xfrm>
        </p:spPr>
        <p:txBody>
          <a:bodyPr>
            <a:normAutofit fontScale="90000"/>
          </a:bodyPr>
          <a:lstStyle/>
          <a:p>
            <a:pPr eaLnBrk="1" hangingPunct="1">
              <a:defRPr/>
            </a:pPr>
            <a:r>
              <a:rPr lang="en-US" dirty="0"/>
              <a:t>Determinants of the Optimal Debt Ratio:</a:t>
            </a:r>
            <a:br>
              <a:rPr lang="en-US" dirty="0"/>
            </a:br>
            <a:r>
              <a:rPr lang="en-US" dirty="0"/>
              <a:t>1. The marginal tax rate</a:t>
            </a:r>
          </a:p>
        </p:txBody>
      </p:sp>
      <p:sp>
        <p:nvSpPr>
          <p:cNvPr id="35842" name="Content Placeholder 2"/>
          <p:cNvSpPr>
            <a:spLocks noGrp="1"/>
          </p:cNvSpPr>
          <p:nvPr>
            <p:ph sz="quarter" idx="1"/>
          </p:nvPr>
        </p:nvSpPr>
        <p:spPr>
          <a:xfrm>
            <a:off x="612775" y="1200150"/>
            <a:ext cx="8153400" cy="3371850"/>
          </a:xfrm>
        </p:spPr>
        <p:txBody>
          <a:bodyPr/>
          <a:lstStyle/>
          <a:p>
            <a:pPr eaLnBrk="1" hangingPunct="1"/>
            <a:r>
              <a:rPr lang="en-US" altLang="x-none">
                <a:ea typeface="ＭＳ Ｐゴシック" charset="-128"/>
              </a:rPr>
              <a:t>The primary benefit of debt is a tax benefit. The higher the marginal tax rate, the greater the benefit to borrowing:</a:t>
            </a:r>
          </a:p>
        </p:txBody>
      </p:sp>
      <p:graphicFrame>
        <p:nvGraphicFramePr>
          <p:cNvPr id="35843" name="Object 1"/>
          <p:cNvGraphicFramePr>
            <a:graphicFrameLocks noChangeAspect="1"/>
          </p:cNvGraphicFramePr>
          <p:nvPr/>
        </p:nvGraphicFramePr>
        <p:xfrm>
          <a:off x="1066800" y="2286000"/>
          <a:ext cx="7391400" cy="1614488"/>
        </p:xfrm>
        <a:graphic>
          <a:graphicData uri="http://schemas.openxmlformats.org/presentationml/2006/ole">
            <mc:AlternateContent xmlns:mc="http://schemas.openxmlformats.org/markup-compatibility/2006">
              <mc:Choice xmlns:v="urn:schemas-microsoft-com:vml" Requires="v">
                <p:oleObj spid="_x0000_s35845" name="Document" r:id="rId5" imgW="5625893" imgH="1638240" progId="Word.Document.12">
                  <p:embed/>
                </p:oleObj>
              </mc:Choice>
              <mc:Fallback>
                <p:oleObj name="Document" r:id="rId5" imgW="5625893" imgH="1638240"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2286000"/>
                        <a:ext cx="7391400" cy="16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844" name="Slide Number Placeholder 1"/>
          <p:cNvSpPr>
            <a:spLocks noGrp="1"/>
          </p:cNvSpPr>
          <p:nvPr>
            <p:ph type="sldNum" sz="quarter" idx="1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8205CBB-20DF-6B47-B37D-C3CF9FDD4F55}" type="slidenum">
              <a:rPr lang="en-US" altLang="x-none" sz="700">
                <a:solidFill>
                  <a:srgbClr val="FFFFFF"/>
                </a:solidFill>
              </a:rPr>
              <a:pPr>
                <a:lnSpc>
                  <a:spcPct val="80000"/>
                </a:lnSpc>
              </a:pPr>
              <a:t>11</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2. Pre-tax Cash flow Return</a:t>
            </a:r>
          </a:p>
        </p:txBody>
      </p:sp>
      <p:graphicFrame>
        <p:nvGraphicFramePr>
          <p:cNvPr id="37890" name="Content Placeholder 5"/>
          <p:cNvGraphicFramePr>
            <a:graphicFrameLocks noGrp="1" noChangeAspect="1"/>
          </p:cNvGraphicFramePr>
          <p:nvPr>
            <p:ph sz="quarter" idx="1"/>
          </p:nvPr>
        </p:nvGraphicFramePr>
        <p:xfrm>
          <a:off x="0" y="1428750"/>
          <a:ext cx="8636000" cy="1885950"/>
        </p:xfrm>
        <a:graphic>
          <a:graphicData uri="http://schemas.openxmlformats.org/presentationml/2006/ole">
            <mc:AlternateContent xmlns:mc="http://schemas.openxmlformats.org/markup-compatibility/2006">
              <mc:Choice xmlns:v="urn:schemas-microsoft-com:vml" Requires="v">
                <p:oleObj spid="_x0000_s37892" name="Document" r:id="rId5" imgW="5625893" imgH="1638240" progId="Word.Document.12">
                  <p:embed/>
                </p:oleObj>
              </mc:Choice>
              <mc:Fallback>
                <p:oleObj name="Document" r:id="rId5" imgW="5625893" imgH="1638240" progId="Word.Document.12">
                  <p:embed/>
                  <p:pic>
                    <p:nvPicPr>
                      <p:cNvPr id="0" name="Content Placeholder 5"/>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428750"/>
                        <a:ext cx="86360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891" name="Slide Number Placeholder 1"/>
          <p:cNvSpPr>
            <a:spLocks noGrp="1"/>
          </p:cNvSpPr>
          <p:nvPr>
            <p:ph type="sldNum" sz="quarter" idx="1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4C146C9-B492-ED46-BF34-94A1ACE1858B}" type="slidenum">
              <a:rPr lang="en-US" altLang="x-none" sz="700">
                <a:solidFill>
                  <a:srgbClr val="FFFFFF"/>
                </a:solidFill>
              </a:rPr>
              <a:pPr>
                <a:lnSpc>
                  <a:spcPct val="80000"/>
                </a:lnSpc>
              </a:pPr>
              <a:t>12</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3. Operating Risk</a:t>
            </a:r>
          </a:p>
        </p:txBody>
      </p:sp>
      <p:sp>
        <p:nvSpPr>
          <p:cNvPr id="389122" name="Content Placeholder 2"/>
          <p:cNvSpPr>
            <a:spLocks noGrp="1"/>
          </p:cNvSpPr>
          <p:nvPr>
            <p:ph sz="quarter" idx="1"/>
          </p:nvPr>
        </p:nvSpPr>
        <p:spPr>
          <a:xfrm>
            <a:off x="612775" y="1200150"/>
            <a:ext cx="8153400" cy="3371850"/>
          </a:xfrm>
        </p:spPr>
        <p:txBody>
          <a:bodyPr>
            <a:normAutofit fontScale="77500" lnSpcReduction="20000"/>
          </a:bodyPr>
          <a:lstStyle/>
          <a:p>
            <a:pPr eaLnBrk="1" hangingPunct="1">
              <a:buFont typeface="Wingdings" charset="0"/>
              <a:buChar char=""/>
              <a:defRPr/>
            </a:pPr>
            <a:r>
              <a:rPr lang="en-US" dirty="0" smtClean="0"/>
              <a:t>Firms that face more risk or uncertainty in their operations (and more variable operating income as a consequence) will have lower optimal debt ratios than firms that have more predictable operations.</a:t>
            </a:r>
          </a:p>
          <a:p>
            <a:pPr eaLnBrk="1" hangingPunct="1">
              <a:buFont typeface="Wingdings" charset="0"/>
              <a:buChar char=""/>
              <a:defRPr/>
            </a:pPr>
            <a:r>
              <a:rPr lang="en-US" dirty="0" smtClean="0"/>
              <a:t>Operating risk enters the cost of capital approach in two places:</a:t>
            </a:r>
          </a:p>
          <a:p>
            <a:pPr lvl="1" eaLnBrk="1" hangingPunct="1">
              <a:buFont typeface="Wingdings 2" charset="0"/>
              <a:buChar char=""/>
              <a:defRPr/>
            </a:pPr>
            <a:r>
              <a:rPr lang="en-US" dirty="0" smtClean="0"/>
              <a:t>Unlevered beta: Firms that face more operating risk will tend to have higher unlevered betas. As they borrow, debt will magnify this already large risk and push up costs of equity much more steeply.</a:t>
            </a:r>
          </a:p>
          <a:p>
            <a:pPr lvl="1" eaLnBrk="1" hangingPunct="1">
              <a:buFont typeface="Wingdings 2" charset="0"/>
              <a:buChar char=""/>
              <a:defRPr/>
            </a:pPr>
            <a:r>
              <a:rPr lang="en-US" dirty="0" smtClean="0"/>
              <a:t>Bond ratings: For any given level of operating income, firms that face more risk in operations will have lower ratings. The ratings are based upon normalized income.</a:t>
            </a:r>
            <a:endParaRPr lang="en-US" dirty="0"/>
          </a:p>
        </p:txBody>
      </p:sp>
      <p:sp>
        <p:nvSpPr>
          <p:cNvPr id="39939" name="Slide Number Placeholder 1"/>
          <p:cNvSpPr>
            <a:spLocks noGrp="1"/>
          </p:cNvSpPr>
          <p:nvPr>
            <p:ph type="sldNum" sz="quarter" idx="1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499826A-58DB-2C45-9CEF-3EB98325172B}" type="slidenum">
              <a:rPr lang="en-US" altLang="x-none" sz="700">
                <a:solidFill>
                  <a:srgbClr val="FFFFFF"/>
                </a:solidFill>
              </a:rPr>
              <a:pPr>
                <a:lnSpc>
                  <a:spcPct val="80000"/>
                </a:lnSpc>
              </a:pPr>
              <a:t>13</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612775" y="171450"/>
            <a:ext cx="8153400" cy="742950"/>
          </a:xfrm>
        </p:spPr>
        <p:txBody>
          <a:bodyPr>
            <a:normAutofit fontScale="90000"/>
          </a:bodyPr>
          <a:lstStyle/>
          <a:p>
            <a:pPr eaLnBrk="1" hangingPunct="1">
              <a:defRPr/>
            </a:pPr>
            <a:r>
              <a:rPr lang="en-US" dirty="0"/>
              <a:t>4. The only macro determinant:</a:t>
            </a:r>
            <a:br>
              <a:rPr lang="en-US" dirty="0"/>
            </a:br>
            <a:r>
              <a:rPr lang="en-US" dirty="0"/>
              <a:t>Equity </a:t>
            </a:r>
            <a:r>
              <a:rPr lang="en-US" dirty="0" err="1"/>
              <a:t>vs</a:t>
            </a:r>
            <a:r>
              <a:rPr lang="en-US" dirty="0"/>
              <a:t> Debt Risk Premiums</a:t>
            </a:r>
          </a:p>
        </p:txBody>
      </p:sp>
      <p:graphicFrame>
        <p:nvGraphicFramePr>
          <p:cNvPr id="6" name="Content Placeholder 5"/>
          <p:cNvGraphicFramePr>
            <a:graphicFrameLocks noGrp="1"/>
          </p:cNvGraphicFramePr>
          <p:nvPr>
            <p:ph sz="quarter" idx="1"/>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3"/>
          </a:graphicData>
        </a:graphic>
      </p:graphicFrame>
      <p:sp>
        <p:nvSpPr>
          <p:cNvPr id="41987" name="Slide Number Placeholder 1"/>
          <p:cNvSpPr>
            <a:spLocks noGrp="1"/>
          </p:cNvSpPr>
          <p:nvPr>
            <p:ph type="sldNum" sz="quarter" idx="1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14E70F4-D063-0643-A5BE-346E5BA848A5}" type="slidenum">
              <a:rPr lang="en-US" altLang="x-none" sz="700">
                <a:solidFill>
                  <a:srgbClr val="FFFFFF"/>
                </a:solidFill>
              </a:rPr>
              <a:pPr>
                <a:lnSpc>
                  <a:spcPct val="80000"/>
                </a:lnSpc>
              </a:pPr>
              <a:t>14</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Application Test: Your firm</a:t>
            </a:r>
            <a:r>
              <a:rPr lang="ja-JP" altLang="en-US">
                <a:ea typeface="ＭＳ Ｐゴシック" charset="-128"/>
              </a:rPr>
              <a:t>’</a:t>
            </a:r>
            <a:r>
              <a:rPr lang="en-US" altLang="ja-JP">
                <a:ea typeface="ＭＳ Ｐゴシック" charset="-128"/>
              </a:rPr>
              <a:t>s optimal financing mix</a:t>
            </a:r>
            <a:endParaRPr lang="en-US" altLang="x-none">
              <a:ea typeface="ＭＳ Ｐゴシック" charset="-128"/>
            </a:endParaRPr>
          </a:p>
        </p:txBody>
      </p:sp>
      <p:sp>
        <p:nvSpPr>
          <p:cNvPr id="43010" name="Rectangle 3"/>
          <p:cNvSpPr>
            <a:spLocks noGrp="1" noChangeArrowheads="1"/>
          </p:cNvSpPr>
          <p:nvPr>
            <p:ph sz="quarter" idx="1"/>
          </p:nvPr>
        </p:nvSpPr>
        <p:spPr>
          <a:xfrm>
            <a:off x="612775" y="1200150"/>
            <a:ext cx="8153400" cy="3371850"/>
          </a:xfrm>
        </p:spPr>
        <p:txBody>
          <a:bodyPr>
            <a:normAutofit fontScale="92500" lnSpcReduction="20000"/>
          </a:bodyPr>
          <a:lstStyle/>
          <a:p>
            <a:pPr eaLnBrk="1" hangingPunct="1">
              <a:buFont typeface="Wingdings" charset="0"/>
              <a:buChar char=""/>
              <a:defRPr/>
            </a:pPr>
            <a:r>
              <a:rPr lang="en-US" dirty="0"/>
              <a:t>Using the optimal capital structure spreadsheet provided:</a:t>
            </a:r>
          </a:p>
          <a:p>
            <a:pPr lvl="1" eaLnBrk="1" hangingPunct="1">
              <a:buFont typeface="Wingdings 2" charset="0"/>
              <a:buChar char=""/>
              <a:defRPr/>
            </a:pPr>
            <a:r>
              <a:rPr lang="en-US" dirty="0"/>
              <a:t>Estimate the optimal debt ratio for your firm</a:t>
            </a:r>
          </a:p>
          <a:p>
            <a:pPr lvl="1" eaLnBrk="1" hangingPunct="1">
              <a:buFont typeface="Wingdings 2" charset="0"/>
              <a:buChar char=""/>
              <a:defRPr/>
            </a:pPr>
            <a:r>
              <a:rPr lang="en-US" dirty="0"/>
              <a:t>Estimate the new cost of capital at the optimal</a:t>
            </a:r>
          </a:p>
          <a:p>
            <a:pPr lvl="1" eaLnBrk="1" hangingPunct="1">
              <a:buFont typeface="Wingdings 2" charset="0"/>
              <a:buChar char=""/>
              <a:defRPr/>
            </a:pPr>
            <a:r>
              <a:rPr lang="en-US" dirty="0"/>
              <a:t>Estimate the effect of the change in the cost of capital on firm value</a:t>
            </a:r>
          </a:p>
          <a:p>
            <a:pPr lvl="1" eaLnBrk="1" hangingPunct="1">
              <a:buFont typeface="Wingdings 2" charset="0"/>
              <a:buChar char=""/>
              <a:defRPr/>
            </a:pPr>
            <a:r>
              <a:rPr lang="en-US" dirty="0"/>
              <a:t>Estimate the effect on the stock price</a:t>
            </a:r>
          </a:p>
          <a:p>
            <a:pPr eaLnBrk="1" hangingPunct="1">
              <a:buFont typeface="Wingdings" charset="0"/>
              <a:buChar char=""/>
              <a:defRPr/>
            </a:pPr>
            <a:r>
              <a:rPr lang="en-US" dirty="0"/>
              <a:t>In terms of the mechanics, what would you need to do to get to the optimal immediately?</a:t>
            </a:r>
          </a:p>
        </p:txBody>
      </p:sp>
      <p:sp>
        <p:nvSpPr>
          <p:cNvPr id="44035" name="Slide Number Placeholder 1"/>
          <p:cNvSpPr>
            <a:spLocks noGrp="1"/>
          </p:cNvSpPr>
          <p:nvPr>
            <p:ph type="sldNum" sz="quarter" idx="1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DA606AB-F521-144E-9DDD-06BCD0BBA484}" type="slidenum">
              <a:rPr lang="en-US" altLang="x-none" sz="700">
                <a:solidFill>
                  <a:srgbClr val="FFFFFF"/>
                </a:solidFill>
              </a:rPr>
              <a:pPr>
                <a:lnSpc>
                  <a:spcPct val="80000"/>
                </a:lnSpc>
              </a:pPr>
              <a:t>15</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9E12AF0D-20A9-0648-A497-918BF0AA885F}" type="slidenum">
              <a:rPr lang="en-US" altLang="x-none" sz="1400">
                <a:solidFill>
                  <a:schemeClr val="tx2"/>
                </a:solidFill>
              </a:rPr>
              <a:pPr>
                <a:lnSpc>
                  <a:spcPct val="90000"/>
                </a:lnSpc>
              </a:pPr>
              <a:t>16</a:t>
            </a:fld>
            <a:endParaRPr lang="en-US" altLang="x-none" sz="1400">
              <a:solidFill>
                <a:schemeClr val="tx2"/>
              </a:solidFill>
            </a:endParaRPr>
          </a:p>
        </p:txBody>
      </p:sp>
      <p:pic>
        <p:nvPicPr>
          <p:cNvPr id="46082"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8</a:t>
            </a:r>
          </a:p>
        </p:txBody>
      </p:sp>
      <p:sp>
        <p:nvSpPr>
          <p:cNvPr id="6" name="Line Callout 1 5"/>
          <p:cNvSpPr>
            <a:spLocks/>
          </p:cNvSpPr>
          <p:nvPr/>
        </p:nvSpPr>
        <p:spPr bwMode="auto">
          <a:xfrm>
            <a:off x="228600" y="209550"/>
            <a:ext cx="2286000" cy="34290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en-US" altLang="x-none" b="1">
                <a:solidFill>
                  <a:srgbClr val="FFFFFF"/>
                </a:solidFill>
                <a:latin typeface="Calibri" charset="0"/>
              </a:rPr>
              <a:t>Task</a:t>
            </a:r>
          </a:p>
          <a:p>
            <a:pPr algn="ctr"/>
            <a:r>
              <a:rPr lang="en-US" altLang="x-none">
                <a:solidFill>
                  <a:srgbClr val="FFFFFF"/>
                </a:solidFill>
                <a:latin typeface="Calibri" charset="0"/>
              </a:rPr>
              <a:t>Examine the connection between your company</a:t>
            </a:r>
            <a:r>
              <a:rPr lang="en-US" altLang="en-US">
                <a:solidFill>
                  <a:srgbClr val="FFFFFF"/>
                </a:solidFill>
                <a:latin typeface="Calibri" charset="0"/>
              </a:rPr>
              <a:t>’</a:t>
            </a:r>
            <a:r>
              <a:rPr lang="en-US" altLang="x-none">
                <a:solidFill>
                  <a:srgbClr val="FFFFFF"/>
                </a:solidFill>
                <a:latin typeface="Calibri" charset="0"/>
              </a:rPr>
              <a:t>s fundamentals &amp; its optimal debt ratio</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27039</TotalTime>
  <Pages>13</Pages>
  <Words>1855</Words>
  <Application>Microsoft Macintosh PowerPoint</Application>
  <PresentationFormat>On-screen Show (16:9)</PresentationFormat>
  <Paragraphs>195</Paragraphs>
  <Slides>16</Slides>
  <Notes>14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4" baseType="lpstr">
      <vt:lpstr>Times</vt:lpstr>
      <vt:lpstr>ＭＳ Ｐゴシック</vt:lpstr>
      <vt:lpstr>Arial</vt:lpstr>
      <vt:lpstr>Calibri</vt:lpstr>
      <vt:lpstr>Wingdings</vt:lpstr>
      <vt:lpstr>Wingdings 2</vt:lpstr>
      <vt:lpstr>Basic</vt:lpstr>
      <vt:lpstr>Microsoft Word Document</vt:lpstr>
      <vt:lpstr>Optimal financing mix iV: Wrapping up the cost of capital approach</vt:lpstr>
      <vt:lpstr>PowerPoint Presentation</vt:lpstr>
      <vt:lpstr> Enhanced Cost of Capital Approach</vt:lpstr>
      <vt:lpstr>Estimating the Distress Effect- Disney</vt:lpstr>
      <vt:lpstr>The Optimal Debt Ratio with Indirect Bankruptcy Costs</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Capital Structure for a bank: An Alternative Approach</vt:lpstr>
      <vt:lpstr>Determinants of the Optimal Debt Ratio: 1. The marginal tax rate</vt:lpstr>
      <vt:lpstr>2. Pre-tax Cash flow Return</vt:lpstr>
      <vt:lpstr>3. Operating Risk</vt:lpstr>
      <vt:lpstr>4. The only macro determinant: Equity vs Debt Risk Premiums</vt:lpstr>
      <vt:lpstr>6Application Test: Your firm’s optimal financing mix</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336</cp:revision>
  <cp:lastPrinted>2014-01-24T14:30:54Z</cp:lastPrinted>
  <dcterms:created xsi:type="dcterms:W3CDTF">2010-01-13T22:41:50Z</dcterms:created>
  <dcterms:modified xsi:type="dcterms:W3CDTF">2017-05-22T07:22:19Z</dcterms:modified>
</cp:coreProperties>
</file>