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399" r:id="rId1"/>
  </p:sldMasterIdLst>
  <p:notesMasterIdLst>
    <p:notesMasterId r:id="rId13"/>
  </p:notesMasterIdLst>
  <p:handoutMasterIdLst>
    <p:handoutMasterId r:id="rId14"/>
  </p:handoutMasterIdLst>
  <p:sldIdLst>
    <p:sldId id="1250" r:id="rId2"/>
    <p:sldId id="1258" r:id="rId3"/>
    <p:sldId id="1251" r:id="rId4"/>
    <p:sldId id="1252" r:id="rId5"/>
    <p:sldId id="1253" r:id="rId6"/>
    <p:sldId id="1254" r:id="rId7"/>
    <p:sldId id="1255" r:id="rId8"/>
    <p:sldId id="1256" r:id="rId9"/>
    <p:sldId id="1257" r:id="rId10"/>
    <p:sldId id="1259" r:id="rId11"/>
    <p:sldId id="1261"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Back, full circle to the objective.</a:t>
            </a:r>
          </a:p>
        </p:txBody>
      </p:sp>
      <p:sp>
        <p:nvSpPr>
          <p:cNvPr id="20482" name="Rectangle 3"/>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x-none">
              <a:latin typeface="Times" charset="0"/>
              <a:ea typeface="ＭＳ Ｐゴシック" charset="-128"/>
            </a:endParaRPr>
          </a:p>
          <a:p>
            <a:r>
              <a:rPr lang="en-US" altLang="x-none">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x-none">
              <a:latin typeface="Times" charset="0"/>
              <a:ea typeface="ＭＳ Ｐゴシック" charset="-128"/>
            </a:endParaRPr>
          </a:p>
          <a:p>
            <a:r>
              <a:rPr lang="en-US" altLang="x-none">
                <a:latin typeface="Times" charset="0"/>
                <a:ea typeface="ＭＳ Ｐゴシック"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x-none">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x-none">
              <a:latin typeface="Times" charset="0"/>
              <a:ea typeface="ＭＳ Ｐゴシック" charset="-128"/>
            </a:endParaRPr>
          </a:p>
          <a:p>
            <a:r>
              <a:rPr lang="en-US" altLang="x-none">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Sets up the basic inputs:</a:t>
            </a:r>
          </a:p>
          <a:p>
            <a:r>
              <a:rPr lang="en-US" altLang="x-none">
                <a:latin typeface="Times" charset="0"/>
                <a:ea typeface="ＭＳ Ｐゴシック" charset="-128"/>
              </a:rPr>
              <a:t>1. Discount rates</a:t>
            </a:r>
          </a:p>
          <a:p>
            <a:r>
              <a:rPr lang="en-US" altLang="x-none">
                <a:latin typeface="Times" charset="0"/>
                <a:ea typeface="ＭＳ Ｐゴシック" charset="-128"/>
              </a:rPr>
              <a:t>2. Cash flows</a:t>
            </a:r>
          </a:p>
          <a:p>
            <a:r>
              <a:rPr lang="en-US" altLang="x-none">
                <a:latin typeface="Times" charset="0"/>
                <a:ea typeface="ＭＳ Ｐゴシック" charset="-128"/>
              </a:rPr>
              <a:t>3. Expected Growth</a:t>
            </a:r>
          </a:p>
          <a:p>
            <a:r>
              <a:rPr lang="en-US" altLang="x-none">
                <a:latin typeface="Times" charset="0"/>
                <a:ea typeface="ＭＳ Ｐゴシック" charset="-128"/>
              </a:rPr>
              <a:t>4. Length of the period that they can sustain a growth rate higher than the growth rate of the economy.</a:t>
            </a:r>
          </a:p>
          <a:p>
            <a:r>
              <a:rPr lang="en-US" altLang="x-none">
                <a:latin typeface="Times" charset="0"/>
                <a:ea typeface="ＭＳ Ｐゴシック" charset="-128"/>
              </a:rPr>
              <a:t>How we estimate each of these numbers depends on whether we are taking an equity perspective or a firm perspective.</a:t>
            </a:r>
          </a:p>
          <a:p>
            <a:endParaRPr lang="en-US" altLang="x-none">
              <a:latin typeface="Times" charset="0"/>
              <a:ea typeface="ＭＳ Ｐゴシック" charset="-128"/>
            </a:endParaRPr>
          </a:p>
          <a:p>
            <a:r>
              <a:rPr lang="en-US" altLang="x-none">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507749FE-B63C-444B-B4EB-3CD88F324578}" type="slidenum">
              <a:rPr lang="en-US" altLang="x-none"/>
              <a:pPr>
                <a:defRPr/>
              </a:pPr>
              <a:t>‹#›</a:t>
            </a:fld>
            <a:endParaRPr lang="en-US" altLang="x-none"/>
          </a:p>
        </p:txBody>
      </p:sp>
    </p:spTree>
    <p:extLst>
      <p:ext uri="{BB962C8B-B14F-4D97-AF65-F5344CB8AC3E}">
        <p14:creationId xmlns:p14="http://schemas.microsoft.com/office/powerpoint/2010/main" val="1714557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2D5ECE08-5E5A-0C4C-8FC5-E4CDD0E82618}" type="slidenum">
              <a:rPr lang="en-US" altLang="x-none" sz="1600" smtClean="0"/>
              <a:pPr eaLnBrk="1" hangingPunct="1">
                <a:defRPr/>
              </a:pPr>
              <a:t>‹#›</a:t>
            </a:fld>
            <a:endParaRPr lang="en-US" altLang="x-none"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17C1E320-ED81-1E47-AB04-57ED33BF668E}" type="slidenum">
              <a:rPr lang="en-US" altLang="x-none"/>
              <a:pPr>
                <a:defRPr/>
              </a:pPr>
              <a:t>‹#›</a:t>
            </a:fld>
            <a:endParaRPr lang="en-US" altLang="x-none"/>
          </a:p>
        </p:txBody>
      </p:sp>
    </p:spTree>
    <p:extLst>
      <p:ext uri="{BB962C8B-B14F-4D97-AF65-F5344CB8AC3E}">
        <p14:creationId xmlns:p14="http://schemas.microsoft.com/office/powerpoint/2010/main" val="1630595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64E0A56F-2001-EE4B-80D0-9C4428DDC767}" type="slidenum">
              <a:rPr lang="en-US" altLang="x-none"/>
              <a:pPr>
                <a:defRPr/>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702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EA7A63C8-B02A-0743-8C54-65EB07AA2ED6}" type="slidenum">
              <a:rPr lang="en-US" altLang="x-none"/>
              <a:pPr>
                <a:defRPr/>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047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525F86DD-8574-C343-AF6C-CA54F4F4F86B}"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73519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85832C9D-6EF9-A049-87AB-8E3DB97BE580}" type="slidenum">
              <a:rPr lang="en-US" altLang="x-none"/>
              <a:pPr>
                <a:defRPr/>
              </a:pPr>
              <a:t>‹#›</a:t>
            </a:fld>
            <a:endParaRPr lang="en-US" altLang="x-none"/>
          </a:p>
        </p:txBody>
      </p:sp>
    </p:spTree>
    <p:extLst>
      <p:ext uri="{BB962C8B-B14F-4D97-AF65-F5344CB8AC3E}">
        <p14:creationId xmlns:p14="http://schemas.microsoft.com/office/powerpoint/2010/main" val="69659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8EDD6B37-5E0F-CE4D-B6C7-6D5419704A92}" type="slidenum">
              <a:rPr lang="en-US" altLang="x-none"/>
              <a:pPr>
                <a:defRPr/>
              </a:pPr>
              <a:t>‹#›</a:t>
            </a:fld>
            <a:endParaRPr lang="en-US" altLang="x-none"/>
          </a:p>
        </p:txBody>
      </p:sp>
    </p:spTree>
    <p:extLst>
      <p:ext uri="{BB962C8B-B14F-4D97-AF65-F5344CB8AC3E}">
        <p14:creationId xmlns:p14="http://schemas.microsoft.com/office/powerpoint/2010/main" val="1684249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52A1681B-2EA0-CB4D-927B-4E30316E186D}" type="slidenum">
              <a:rPr lang="en-US" altLang="x-none"/>
              <a:pPr>
                <a:defRPr/>
              </a:pPr>
              <a:t>‹#›</a:t>
            </a:fld>
            <a:endParaRPr lang="en-US" altLang="x-none"/>
          </a:p>
        </p:txBody>
      </p:sp>
    </p:spTree>
    <p:extLst>
      <p:ext uri="{BB962C8B-B14F-4D97-AF65-F5344CB8AC3E}">
        <p14:creationId xmlns:p14="http://schemas.microsoft.com/office/powerpoint/2010/main" val="1202437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518E1BCA-B62B-8B4E-AF8F-6554179E5C41}"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45271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181A098A-04CC-7843-942F-8F88A779398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93292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9ABD305B-F532-E34E-8576-97EC8F5C49D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865920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FBB65605-6582-0A40-A324-74AFBFFCC544}" type="slidenum">
              <a:rPr lang="en-US" altLang="x-none"/>
              <a:pPr>
                <a:defRPr/>
              </a:pPr>
              <a:t>‹#›</a:t>
            </a:fld>
            <a:endParaRPr lang="en-US" altLang="x-none"/>
          </a:p>
        </p:txBody>
      </p:sp>
    </p:spTree>
    <p:extLst>
      <p:ext uri="{BB962C8B-B14F-4D97-AF65-F5344CB8AC3E}">
        <p14:creationId xmlns:p14="http://schemas.microsoft.com/office/powerpoint/2010/main" val="821793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eaLnBrk="1" hangingPunct="1">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7D316B47-C19F-2641-9A51-671003EE4DAD}"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12" r:id="rId1"/>
    <p:sldLayoutId id="2147484513" r:id="rId2"/>
    <p:sldLayoutId id="2147484514" r:id="rId3"/>
    <p:sldLayoutId id="2147484515" r:id="rId4"/>
    <p:sldLayoutId id="2147484510" r:id="rId5"/>
    <p:sldLayoutId id="2147484516" r:id="rId6"/>
    <p:sldLayoutId id="2147484517" r:id="rId7"/>
    <p:sldLayoutId id="2147484518" r:id="rId8"/>
    <p:sldLayoutId id="2147484519" r:id="rId9"/>
    <p:sldLayoutId id="2147484511" r:id="rId10"/>
    <p:sldLayoutId id="2147484520" r:id="rId11"/>
    <p:sldLayoutId id="2147484521"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First steps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62500" lnSpcReduction="20000"/>
          </a:bodyPr>
          <a:lstStyle/>
          <a:p>
            <a:pPr eaLnBrk="1" fontAlgn="auto" hangingPunct="1">
              <a:spcAft>
                <a:spcPts val="0"/>
              </a:spcAft>
              <a:buFont typeface="Wingdings"/>
              <a:buNone/>
              <a:defRPr/>
            </a:pPr>
            <a:r>
              <a:rPr lang="en-US" dirty="0" smtClean="0">
                <a:ea typeface="+mn-ea"/>
                <a:cs typeface="+mn-cs"/>
              </a:rPr>
              <a:t>Cynic: A person who knows the price of everything but the value of nothing</a:t>
            </a:r>
            <a:r>
              <a:rPr lang="en-US" smtClean="0">
                <a:ea typeface="+mn-ea"/>
                <a:cs typeface="+mn-cs"/>
              </a:rPr>
              <a:t>..</a:t>
            </a:r>
            <a:endParaRPr lang="en-US" dirty="0" smtClean="0">
              <a:ea typeface="+mn-ea"/>
              <a:cs typeface="+mn-cs"/>
            </a:endParaRPr>
          </a:p>
        </p:txBody>
      </p:sp>
      <p:sp>
        <p:nvSpPr>
          <p:cNvPr id="1638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0" hangingPunct="0">
              <a:lnSpc>
                <a:spcPct val="90000"/>
              </a:lnSpc>
              <a:spcBef>
                <a:spcPct val="0"/>
              </a:spcBef>
              <a:buClrTx/>
              <a:buSzTx/>
              <a:buFontTx/>
              <a:buNone/>
            </a:pPr>
            <a:fld id="{24AB6DE6-5900-064F-B50B-B5A3CD87E03C}" type="slidenum">
              <a:rPr lang="en-US" altLang="x-none" sz="1400">
                <a:solidFill>
                  <a:schemeClr val="tx2"/>
                </a:solidFill>
                <a:latin typeface="Times" charset="0"/>
              </a:rPr>
              <a:pPr eaLnBrk="0" hangingPunct="0">
                <a:lnSpc>
                  <a:spcPct val="90000"/>
                </a:lnSpc>
                <a:spcBef>
                  <a:spcPct val="0"/>
                </a:spcBef>
                <a:buClrTx/>
                <a:buSzTx/>
                <a:buFontTx/>
                <a:buNone/>
              </a:pPr>
              <a:t>1</a:t>
            </a:fld>
            <a:endParaRPr lang="en-US" altLang="x-none"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4E811029-0C44-5942-B385-6D7463C77239}" type="slidenum">
              <a:rPr lang="en-US" altLang="x-none" sz="1400">
                <a:solidFill>
                  <a:schemeClr val="tx2"/>
                </a:solidFill>
                <a:latin typeface="Times" charset="0"/>
              </a:rPr>
              <a:pPr>
                <a:lnSpc>
                  <a:spcPct val="90000"/>
                </a:lnSpc>
                <a:spcBef>
                  <a:spcPct val="0"/>
                </a:spcBef>
                <a:buClrTx/>
                <a:buSzTx/>
                <a:buFontTx/>
                <a:buNone/>
              </a:pPr>
              <a:t>2</a:t>
            </a:fld>
            <a:endParaRPr lang="en-US" altLang="x-none" sz="1400">
              <a:solidFill>
                <a:schemeClr val="tx2"/>
              </a:solidFill>
              <a:latin typeface="Times" charset="0"/>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200150"/>
            <a:ext cx="8153400" cy="3371850"/>
          </a:xfrm>
        </p:spPr>
      </p:pic>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9FD951E-D750-5A46-8351-93EE9E5C033D}" type="slidenum">
              <a:rPr lang="en-US" altLang="x-none" sz="700">
                <a:solidFill>
                  <a:srgbClr val="FFFFFF"/>
                </a:solidFill>
                <a:latin typeface="Times" charset="0"/>
              </a:rPr>
              <a:pPr>
                <a:lnSpc>
                  <a:spcPct val="80000"/>
                </a:lnSpc>
                <a:spcBef>
                  <a:spcPct val="0"/>
                </a:spcBef>
                <a:buClrTx/>
                <a:buSzTx/>
                <a:buFontTx/>
                <a:buNone/>
              </a:pPr>
              <a:t>3</a:t>
            </a:fld>
            <a:endParaRPr lang="en-US" altLang="x-none" sz="7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Three approaches to valuation</a:t>
            </a:r>
          </a:p>
        </p:txBody>
      </p:sp>
      <p:sp>
        <p:nvSpPr>
          <p:cNvPr id="21506"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200" u="sng">
                <a:ea typeface="ＭＳ Ｐゴシック" charset="-128"/>
              </a:rPr>
              <a:t>Intrinsic valuation</a:t>
            </a:r>
            <a:r>
              <a:rPr lang="en-US" altLang="x-none" sz="2200">
                <a:ea typeface="ＭＳ Ｐゴシック" charset="-128"/>
              </a:rPr>
              <a:t>: The value of an asset is a function of its fundamentals – cash flows, growth and risk. In general, discounted cash flow models are used to estimate intrinsic value.</a:t>
            </a:r>
          </a:p>
          <a:p>
            <a:pPr eaLnBrk="1" hangingPunct="1">
              <a:lnSpc>
                <a:spcPct val="80000"/>
              </a:lnSpc>
            </a:pPr>
            <a:r>
              <a:rPr lang="en-US" altLang="x-none" sz="2200" u="sng">
                <a:ea typeface="ＭＳ Ｐゴシック" charset="-128"/>
              </a:rPr>
              <a:t>Relative valuation</a:t>
            </a:r>
            <a:r>
              <a:rPr lang="en-US" altLang="x-none" sz="22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80000"/>
              </a:lnSpc>
            </a:pPr>
            <a:r>
              <a:rPr lang="en-US" altLang="x-none" sz="2200" u="sng">
                <a:ea typeface="ＭＳ Ｐゴシック" charset="-128"/>
              </a:rPr>
              <a:t>Contingent claim valuation</a:t>
            </a:r>
            <a:r>
              <a:rPr lang="en-US" altLang="x-none" sz="2200">
                <a:ea typeface="ＭＳ Ｐゴシック" charset="-128"/>
              </a:rPr>
              <a:t>: When the cash flows on an asset are contingent on an external event, the value can be estimated using option pricing models.</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89015C-BF89-B147-B9E5-970971E763A0}" type="slidenum">
              <a:rPr lang="en-US" altLang="x-none" sz="700">
                <a:solidFill>
                  <a:srgbClr val="FFFFFF"/>
                </a:solidFill>
                <a:latin typeface="Times" charset="0"/>
              </a:rPr>
              <a:pPr>
                <a:lnSpc>
                  <a:spcPct val="80000"/>
                </a:lnSpc>
                <a:spcBef>
                  <a:spcPct val="0"/>
                </a:spcBef>
                <a:buClrTx/>
                <a:buSzTx/>
                <a:buFontTx/>
                <a:buNone/>
              </a:pPr>
              <a:t>4</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pic>
        <p:nvPicPr>
          <p:cNvPr id="23554"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5473" b="-5473"/>
          <a:stretch>
            <a:fillRect/>
          </a:stretch>
        </p:blipFill>
        <p:spPr>
          <a:xfrm>
            <a:off x="612775" y="1200150"/>
            <a:ext cx="8153400" cy="3371850"/>
          </a:xfrm>
        </p:spPr>
      </p:pic>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8871F55-37E5-E942-AC2D-C7433EFEBA3D}" type="slidenum">
              <a:rPr lang="en-US" altLang="x-none" sz="700">
                <a:solidFill>
                  <a:srgbClr val="FFFFFF"/>
                </a:solidFill>
                <a:latin typeface="Times" charset="0"/>
              </a:rPr>
              <a:pPr>
                <a:lnSpc>
                  <a:spcPct val="80000"/>
                </a:lnSpc>
                <a:spcBef>
                  <a:spcPct val="0"/>
                </a:spcBef>
                <a:buClrTx/>
                <a:buSzTx/>
                <a:buFontTx/>
                <a:buNone/>
              </a:pPr>
              <a:t>5</a:t>
            </a:fld>
            <a:endParaRPr lang="en-US" altLang="x-none" sz="7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Equity Valuation</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18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x-none" sz="1800">
              <a:ea typeface="ＭＳ Ｐゴシック" charset="-128"/>
            </a:endParaRPr>
          </a:p>
          <a:p>
            <a:pPr eaLnBrk="1" hangingPunct="1">
              <a:lnSpc>
                <a:spcPct val="80000"/>
              </a:lnSpc>
            </a:pPr>
            <a:endParaRPr lang="en-US" altLang="x-none" sz="1800">
              <a:ea typeface="ＭＳ Ｐゴシック" charset="-128"/>
            </a:endParaRPr>
          </a:p>
          <a:p>
            <a:pPr eaLnBrk="1" hangingPunct="1">
              <a:lnSpc>
                <a:spcPct val="80000"/>
              </a:lnSpc>
            </a:pPr>
            <a:endParaRPr lang="en-US" altLang="x-none" sz="1800">
              <a:ea typeface="ＭＳ Ｐゴシック" charset="-128"/>
            </a:endParaRPr>
          </a:p>
          <a:p>
            <a:pPr marL="365125" lvl="1" indent="0" eaLnBrk="1" hangingPunct="1">
              <a:lnSpc>
                <a:spcPct val="80000"/>
              </a:lnSpc>
              <a:buFont typeface="Wingdings 2" charset="2"/>
              <a:buNone/>
            </a:pPr>
            <a:r>
              <a:rPr lang="en-US" altLang="x-none" sz="1500">
                <a:ea typeface="ＭＳ Ｐゴシック" charset="-128"/>
              </a:rPr>
              <a:t>where,</a:t>
            </a:r>
          </a:p>
          <a:p>
            <a:pPr marL="365125" lvl="1" indent="0" eaLnBrk="1" hangingPunct="1">
              <a:lnSpc>
                <a:spcPct val="80000"/>
              </a:lnSpc>
              <a:buFont typeface="Wingdings 2" charset="2"/>
              <a:buNone/>
            </a:pPr>
            <a:r>
              <a:rPr lang="en-US" altLang="x-none" sz="1500">
                <a:ea typeface="ＭＳ Ｐゴシック" charset="-128"/>
              </a:rPr>
              <a:t>	CF to Equity </a:t>
            </a:r>
            <a:r>
              <a:rPr lang="en-US" altLang="x-none" sz="1500" baseline="-25000">
                <a:ea typeface="ＭＳ Ｐゴシック" charset="-128"/>
              </a:rPr>
              <a:t>t</a:t>
            </a:r>
            <a:r>
              <a:rPr lang="en-US" altLang="x-none" sz="1500">
                <a:ea typeface="ＭＳ Ｐゴシック" charset="-128"/>
              </a:rPr>
              <a:t> = Expected Cashflow to Equity in period t</a:t>
            </a:r>
          </a:p>
          <a:p>
            <a:pPr marL="365125" lvl="1" indent="0" eaLnBrk="1" hangingPunct="1">
              <a:lnSpc>
                <a:spcPct val="80000"/>
              </a:lnSpc>
              <a:buFont typeface="Wingdings 2" charset="2"/>
              <a:buNone/>
            </a:pPr>
            <a:r>
              <a:rPr lang="en-US" altLang="x-none" sz="1500">
                <a:ea typeface="ＭＳ Ｐゴシック" charset="-128"/>
              </a:rPr>
              <a:t>	ke = Cost of Equity</a:t>
            </a:r>
          </a:p>
          <a:p>
            <a:pPr eaLnBrk="1" hangingPunct="1">
              <a:lnSpc>
                <a:spcPct val="80000"/>
              </a:lnSpc>
            </a:pPr>
            <a:r>
              <a:rPr lang="en-US" altLang="x-none" sz="18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x-none" sz="1800">
              <a:ea typeface="ＭＳ Ｐゴシック" charset="-128"/>
            </a:endParaRP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7DB5BD-606D-0342-A9E0-729D13CF973F}" type="slidenum">
              <a:rPr lang="en-US" altLang="x-none" sz="700">
                <a:solidFill>
                  <a:srgbClr val="FFFFFF"/>
                </a:solidFill>
                <a:latin typeface="Times" charset="0"/>
              </a:rPr>
              <a:pPr>
                <a:lnSpc>
                  <a:spcPct val="80000"/>
                </a:lnSpc>
                <a:spcBef>
                  <a:spcPct val="0"/>
                </a:spcBef>
                <a:buClrTx/>
                <a:buSzTx/>
                <a:buFontTx/>
                <a:buNone/>
              </a:pPr>
              <a:t>6</a:t>
            </a:fld>
            <a:endParaRPr lang="en-US" altLang="x-none" sz="700">
              <a:solidFill>
                <a:srgbClr val="FFFFFF"/>
              </a:solidFill>
              <a:latin typeface="Times" charset="0"/>
            </a:endParaRPr>
          </a:p>
        </p:txBody>
      </p:sp>
      <p:graphicFrame>
        <p:nvGraphicFramePr>
          <p:cNvPr id="25604" name="Object 2"/>
          <p:cNvGraphicFramePr>
            <a:graphicFrameLocks/>
          </p:cNvGraphicFramePr>
          <p:nvPr/>
        </p:nvGraphicFramePr>
        <p:xfrm>
          <a:off x="2693988" y="2416175"/>
          <a:ext cx="3567112" cy="531813"/>
        </p:xfrm>
        <a:graphic>
          <a:graphicData uri="http://schemas.openxmlformats.org/presentationml/2006/ole">
            <mc:AlternateContent xmlns:mc="http://schemas.openxmlformats.org/markup-compatibility/2006">
              <mc:Choice xmlns:v="urn:schemas-microsoft-com:vml" Requires="v">
                <p:oleObj spid="_x0000_s25605"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2416175"/>
                        <a:ext cx="3567112" cy="531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Firm Valuation</a:t>
            </a:r>
          </a:p>
        </p:txBody>
      </p:sp>
      <p:sp>
        <p:nvSpPr>
          <p:cNvPr id="27650"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0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marL="365125" lvl="1" indent="0" eaLnBrk="1" hangingPunct="1">
              <a:lnSpc>
                <a:spcPct val="80000"/>
              </a:lnSpc>
              <a:buFont typeface="Wingdings 2" charset="2"/>
              <a:buNone/>
            </a:pPr>
            <a:r>
              <a:rPr lang="en-US" altLang="x-none" sz="1700">
                <a:ea typeface="ＭＳ Ｐゴシック" charset="-128"/>
              </a:rPr>
              <a:t>where,</a:t>
            </a:r>
          </a:p>
          <a:p>
            <a:pPr marL="365125" lvl="1" indent="0" eaLnBrk="1" hangingPunct="1">
              <a:lnSpc>
                <a:spcPct val="80000"/>
              </a:lnSpc>
              <a:buFont typeface="Wingdings 2" charset="2"/>
              <a:buNone/>
            </a:pPr>
            <a:r>
              <a:rPr lang="en-US" altLang="x-none" sz="1700">
                <a:ea typeface="ＭＳ Ｐゴシック" charset="-128"/>
              </a:rPr>
              <a:t>	CF to Firm</a:t>
            </a:r>
            <a:r>
              <a:rPr lang="en-US" altLang="x-none" sz="1700" baseline="-25000">
                <a:ea typeface="ＭＳ Ｐゴシック" charset="-128"/>
              </a:rPr>
              <a:t> t </a:t>
            </a:r>
            <a:r>
              <a:rPr lang="en-US" altLang="x-none" sz="1700">
                <a:ea typeface="ＭＳ Ｐゴシック" charset="-128"/>
              </a:rPr>
              <a:t>= Expected Cashflow to Firm in period t</a:t>
            </a:r>
          </a:p>
          <a:p>
            <a:pPr marL="365125" lvl="1" indent="0" eaLnBrk="1" hangingPunct="1">
              <a:lnSpc>
                <a:spcPct val="80000"/>
              </a:lnSpc>
              <a:buFont typeface="Wingdings 2" charset="2"/>
              <a:buNone/>
            </a:pPr>
            <a:r>
              <a:rPr lang="en-US" altLang="x-none" sz="1700">
                <a:ea typeface="ＭＳ Ｐゴシック" charset="-128"/>
              </a:rPr>
              <a:t>	WACC = Weighted Average Cost of Capital</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56DF93-BA44-B248-8E67-EF06E60B4153}" type="slidenum">
              <a:rPr lang="en-US" altLang="x-none" sz="700">
                <a:solidFill>
                  <a:srgbClr val="FFFFFF"/>
                </a:solidFill>
                <a:latin typeface="Times" charset="0"/>
              </a:rPr>
              <a:pPr>
                <a:lnSpc>
                  <a:spcPct val="80000"/>
                </a:lnSpc>
                <a:spcBef>
                  <a:spcPct val="0"/>
                </a:spcBef>
                <a:buClrTx/>
                <a:buSzTx/>
                <a:buFontTx/>
                <a:buNone/>
              </a:pPr>
              <a:t>7</a:t>
            </a:fld>
            <a:endParaRPr lang="en-US" altLang="x-none" sz="700">
              <a:solidFill>
                <a:srgbClr val="FFFFFF"/>
              </a:solidFill>
              <a:latin typeface="Times" charset="0"/>
            </a:endParaRPr>
          </a:p>
        </p:txBody>
      </p:sp>
      <p:graphicFrame>
        <p:nvGraphicFramePr>
          <p:cNvPr id="27652" name="Object 2"/>
          <p:cNvGraphicFramePr>
            <a:graphicFrameLocks/>
          </p:cNvGraphicFramePr>
          <p:nvPr/>
        </p:nvGraphicFramePr>
        <p:xfrm>
          <a:off x="2895600" y="3028950"/>
          <a:ext cx="3263900" cy="531813"/>
        </p:xfrm>
        <a:graphic>
          <a:graphicData uri="http://schemas.openxmlformats.org/presentationml/2006/ole">
            <mc:AlternateContent xmlns:mc="http://schemas.openxmlformats.org/markup-compatibility/2006">
              <mc:Choice xmlns:v="urn:schemas-microsoft-com:vml" Requires="v">
                <p:oleObj spid="_x0000_s27653"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028950"/>
                        <a:ext cx="3263900" cy="531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Cash Flow to Discount</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2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x-none" sz="2200">
                <a:ea typeface="ＭＳ Ｐゴシック" charset="-128"/>
              </a:rPr>
              <a:t>If a firm</a:t>
            </a:r>
            <a:r>
              <a:rPr lang="ja-JP" altLang="en-US" sz="2200">
                <a:ea typeface="ＭＳ Ｐゴシック" charset="-128"/>
              </a:rPr>
              <a:t>’</a:t>
            </a:r>
            <a:r>
              <a:rPr lang="en-US" altLang="ja-JP" sz="22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x-none" sz="2200">
                <a:ea typeface="ＭＳ Ｐゴシック" charset="-128"/>
              </a:rPr>
              <a:t>If a firm</a:t>
            </a:r>
            <a:r>
              <a:rPr lang="ja-JP" altLang="en-US" sz="2200">
                <a:ea typeface="ＭＳ Ｐゴシック" charset="-128"/>
              </a:rPr>
              <a:t>’</a:t>
            </a:r>
            <a:r>
              <a:rPr lang="en-US" altLang="ja-JP" sz="22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x-none" sz="2200">
              <a:ea typeface="ＭＳ Ｐゴシック" charset="-128"/>
            </a:endParaRPr>
          </a:p>
        </p:txBody>
      </p:sp>
      <p:sp>
        <p:nvSpPr>
          <p:cNvPr id="29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D1AC92-A367-5248-9803-6B73A524E62E}" type="slidenum">
              <a:rPr lang="en-US" altLang="x-none" sz="700">
                <a:solidFill>
                  <a:srgbClr val="FFFFFF"/>
                </a:solidFill>
                <a:latin typeface="Times" charset="0"/>
              </a:rPr>
              <a:pPr>
                <a:lnSpc>
                  <a:spcPct val="80000"/>
                </a:lnSpc>
                <a:spcBef>
                  <a:spcPct val="0"/>
                </a:spcBef>
                <a:buClrTx/>
                <a:buSzTx/>
                <a:buFontTx/>
                <a:buNone/>
              </a:pPr>
              <a:t>8</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Ingredients that determine value.</a:t>
            </a:r>
          </a:p>
        </p:txBody>
      </p:sp>
      <p:pic>
        <p:nvPicPr>
          <p:cNvPr id="3174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 r="-774"/>
          <a:stretch>
            <a:fillRect/>
          </a:stretch>
        </p:blipFill>
        <p:spPr>
          <a:xfrm>
            <a:off x="612775" y="1200150"/>
            <a:ext cx="8153400" cy="3371850"/>
          </a:xfrm>
        </p:spPr>
      </p:pic>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87CF41-2889-2142-97A2-678F2C534EA4}" type="slidenum">
              <a:rPr lang="en-US" altLang="x-none" sz="700">
                <a:solidFill>
                  <a:srgbClr val="FFFFFF"/>
                </a:solidFill>
                <a:latin typeface="Times" charset="0"/>
              </a:rPr>
              <a:pPr>
                <a:lnSpc>
                  <a:spcPct val="80000"/>
                </a:lnSpc>
                <a:spcBef>
                  <a:spcPct val="0"/>
                </a:spcBef>
                <a:buClrTx/>
                <a:buSzTx/>
                <a:buFontTx/>
                <a:buNone/>
              </a:pPr>
              <a:t>9</a:t>
            </a:fld>
            <a:endParaRPr lang="en-US" altLang="x-none" sz="700">
              <a:solidFill>
                <a:srgbClr val="FFFFFF"/>
              </a:solidFill>
              <a:latin typeface="Times"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Narratives and Numbers</a:t>
            </a:r>
          </a:p>
        </p:txBody>
      </p:sp>
      <p:pic>
        <p:nvPicPr>
          <p:cNvPr id="3379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3181" b="-3181"/>
          <a:stretch>
            <a:fillRect/>
          </a:stretch>
        </p:blipFill>
        <p:spPr>
          <a:xfrm>
            <a:off x="612775" y="1200150"/>
            <a:ext cx="8153400" cy="3371850"/>
          </a:xfrm>
        </p:spPr>
      </p:pic>
      <p:sp>
        <p:nvSpPr>
          <p:cNvPr id="3379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A3074DF-BA63-1D4C-9528-59AFE7404C2B}" type="slidenum">
              <a:rPr lang="en-US" altLang="x-none" sz="700">
                <a:solidFill>
                  <a:srgbClr val="FFFFFF"/>
                </a:solidFill>
                <a:latin typeface="Times" charset="0"/>
              </a:rPr>
              <a:pPr>
                <a:lnSpc>
                  <a:spcPct val="80000"/>
                </a:lnSpc>
                <a:spcBef>
                  <a:spcPct val="0"/>
                </a:spcBef>
                <a:buClrTx/>
                <a:buSzTx/>
                <a:buFontTx/>
                <a:buNone/>
              </a:pPr>
              <a:t>10</a:t>
            </a:fld>
            <a:endParaRPr lang="en-US" altLang="x-none" sz="700">
              <a:solidFill>
                <a:srgbClr val="FFFFFF"/>
              </a:solidFill>
              <a:latin typeface="Time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F92E375B-E8A5-174A-81CF-3927221F3D08}" type="slidenum">
              <a:rPr lang="en-US" altLang="x-none" sz="1400">
                <a:solidFill>
                  <a:schemeClr val="tx2"/>
                </a:solidFill>
                <a:latin typeface="Times" charset="0"/>
              </a:rPr>
              <a:pPr>
                <a:lnSpc>
                  <a:spcPct val="90000"/>
                </a:lnSpc>
                <a:spcBef>
                  <a:spcPct val="0"/>
                </a:spcBef>
                <a:buClrTx/>
                <a:buSzTx/>
                <a:buFontTx/>
                <a:buNone/>
              </a:pPr>
              <a:t>11</a:t>
            </a:fld>
            <a:endParaRPr lang="en-US" altLang="x-none" sz="1400">
              <a:solidFill>
                <a:schemeClr val="tx2"/>
              </a:solidFill>
              <a:latin typeface="Times" charset="0"/>
            </a:endParaRPr>
          </a:p>
        </p:txBody>
      </p:sp>
      <p:pic>
        <p:nvPicPr>
          <p:cNvPr id="3481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eaLnBrk="1" hangingPunct="1">
              <a:defRPr/>
            </a:pPr>
            <a:r>
              <a:rPr lang="en-US" b="1" dirty="0">
                <a:solidFill>
                  <a:schemeClr val="lt1"/>
                </a:solidFill>
                <a:latin typeface="+mn-lt"/>
                <a:ea typeface="+mn-ea"/>
              </a:rPr>
              <a:t>Read</a:t>
            </a:r>
          </a:p>
          <a:p>
            <a:pPr algn="ctr" eaLnBrk="1" hangingPunct="1">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eaLnBrk="1" hangingPunct="1">
              <a:defRPr/>
            </a:pPr>
            <a:r>
              <a:rPr lang="en-US" b="1" dirty="0">
                <a:solidFill>
                  <a:schemeClr val="lt1"/>
                </a:solidFill>
                <a:latin typeface="+mn-lt"/>
                <a:ea typeface="+mn-ea"/>
              </a:rPr>
              <a:t>Task</a:t>
            </a:r>
          </a:p>
          <a:p>
            <a:pPr algn="ctr" eaLnBrk="1" hangingPunct="1">
              <a:defRPr/>
            </a:pPr>
            <a:r>
              <a:rPr lang="en-US" dirty="0">
                <a:solidFill>
                  <a:schemeClr val="lt1"/>
                </a:solidFill>
                <a:latin typeface="+mn-lt"/>
                <a:ea typeface="+mn-ea"/>
              </a:rPr>
              <a:t>Make a judgment on whether you want to value just the equity or the operating assets of your company.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20710</TotalTime>
  <Pages>13</Pages>
  <Words>992</Words>
  <Application>Microsoft Macintosh PowerPoint</Application>
  <PresentationFormat>On-screen Show (16:9)</PresentationFormat>
  <Paragraphs>68</Paragraphs>
  <Slides>11</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Times</vt:lpstr>
      <vt:lpstr>ＭＳ Ｐゴシック</vt:lpstr>
      <vt:lpstr>Arial</vt:lpstr>
      <vt:lpstr>Calibri</vt:lpstr>
      <vt:lpstr>Wingdings</vt:lpstr>
      <vt:lpstr>Wingdings 2</vt:lpstr>
      <vt:lpstr>WebcastSimple</vt:lpstr>
      <vt:lpstr>Equation</vt:lpstr>
      <vt:lpstr>Valuation: First steps</vt:lpstr>
      <vt:lpstr>PowerPoint Presentation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Narratives and Numbers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2017-05-22T07:41:38Z</dcterms:modified>
</cp:coreProperties>
</file>