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6"/>
  </p:notesMasterIdLst>
  <p:handoutMasterIdLst>
    <p:handoutMasterId r:id="rId17"/>
  </p:handoutMasterIdLst>
  <p:sldIdLst>
    <p:sldId id="256" r:id="rId2"/>
    <p:sldId id="435" r:id="rId3"/>
    <p:sldId id="436" r:id="rId4"/>
    <p:sldId id="437" r:id="rId5"/>
    <p:sldId id="438" r:id="rId6"/>
    <p:sldId id="424" r:id="rId7"/>
    <p:sldId id="425" r:id="rId8"/>
    <p:sldId id="427" r:id="rId9"/>
    <p:sldId id="428" r:id="rId10"/>
    <p:sldId id="429" r:id="rId11"/>
    <p:sldId id="431" r:id="rId12"/>
    <p:sldId id="433" r:id="rId13"/>
    <p:sldId id="434" r:id="rId14"/>
    <p:sldId id="440"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x-none">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x-none">
                <a:latin typeface="Times" charset="0"/>
                <a:ea typeface="ＭＳ Ｐゴシック" charset="-128"/>
              </a:rPr>
              <a:t>Tata Motors is above average risk (1.83 times as risky as the typical Indian firm)</a:t>
            </a:r>
          </a:p>
          <a:p>
            <a:pPr>
              <a:buFontTx/>
              <a:buAutoNum type="alphaLcPeriod"/>
            </a:pPr>
            <a:r>
              <a:rPr lang="en-US" altLang="x-none">
                <a:latin typeface="Times" charset="0"/>
                <a:ea typeface="ＭＳ Ｐゴシック" charset="-128"/>
              </a:rPr>
              <a:t>About 69% of the risk in Tata Motors is market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how easy it is to get your betas to move, if you get to try different indices (and different time periods and different return intervals).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the index used expands and becomes broader, the R-squared drops off and the standard error increases. </a:t>
            </a:r>
          </a:p>
          <a:p>
            <a:r>
              <a:rPr lang="en-US" altLang="x-none">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x-none">
                <a:latin typeface="Times" charset="0"/>
                <a:ea typeface="ＭＳ Ｐゴシック" charset="-128"/>
              </a:rPr>
              <a:t>As investors become globalized, there is an argument to be made that we should be abandoning the use of local indices and replacing them with global indices.</a:t>
            </a:r>
          </a:p>
          <a:p>
            <a:r>
              <a:rPr lang="en-US" altLang="x-none">
                <a:latin typeface="Times" charset="0"/>
                <a:ea typeface="ＭＳ Ｐゴシック" charset="-128"/>
              </a:rPr>
              <a:t>With Baidu, the best index is not the one that fits it best (which would be the NASDAQ) but the one that best captures what marginal investors are invested in.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cross selection of regression betas for companies… Lets try a story for each one:</a:t>
            </a:r>
          </a:p>
          <a:p>
            <a:r>
              <a:rPr lang="en-US" altLang="x-none">
                <a:latin typeface="Times" charset="0"/>
                <a:ea typeface="ＭＳ Ｐゴシック" charset="-128"/>
              </a:rPr>
              <a:t>Bulgari: Small company with mostly luxury products</a:t>
            </a:r>
          </a:p>
          <a:p>
            <a:r>
              <a:rPr lang="en-US" altLang="x-none">
                <a:latin typeface="Times" charset="0"/>
                <a:ea typeface="ＭＳ Ｐゴシック" charset="-128"/>
              </a:rPr>
              <a:t>Qwest: Some business risk but much more substantial overlay of financial risk created by borrowing  billions.</a:t>
            </a:r>
          </a:p>
          <a:p>
            <a:r>
              <a:rPr lang="en-US" altLang="x-none">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x-none">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x-none">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x-none">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x-none">
                <a:latin typeface="Times" charset="0"/>
                <a:ea typeface="ＭＳ Ｐゴシック" charset="-128"/>
              </a:rPr>
              <a:t>(Consequences of a negative beta: Expected return &lt; Riskfree rate)</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measure risk relative to the market. </a:t>
            </a:r>
          </a:p>
          <a:p>
            <a:r>
              <a:rPr lang="en-US" altLang="x-none">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x-none">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x-none">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x-none">
                <a:latin typeface="Times" charset="0"/>
                <a:ea typeface="ＭＳ Ｐゴシック" charset="-128"/>
              </a:rPr>
              <a:t>Are you destined to have a high beta, once you pick a sector?</a:t>
            </a:r>
          </a:p>
          <a:p>
            <a:r>
              <a:rPr lang="en-US" altLang="x-none">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direct measures of fixed costs and variable costs are difficult to obtain. Hence we use the second.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x-none">
                <a:latin typeface="Times" charset="0"/>
                <a:ea typeface="ＭＳ Ｐゴシック" charset="-128"/>
              </a:rPr>
              <a:t>This is based upon two assumptions</a:t>
            </a:r>
          </a:p>
          <a:p>
            <a:pPr lvl="1">
              <a:buFontTx/>
              <a:buChar char="•"/>
            </a:pPr>
            <a:r>
              <a:rPr lang="en-US" altLang="x-none">
                <a:latin typeface="Times" charset="0"/>
                <a:ea typeface="ＭＳ Ｐゴシック" charset="-128"/>
              </a:rPr>
              <a:t>Debt bears no market risk (which is consistent with studies that have found that default risk is non-systematic)</a:t>
            </a:r>
          </a:p>
          <a:p>
            <a:pPr lvl="1">
              <a:buFontTx/>
              <a:buChar char="•"/>
            </a:pPr>
            <a:r>
              <a:rPr lang="en-US" altLang="x-none">
                <a:latin typeface="Times" charset="0"/>
                <a:ea typeface="ＭＳ Ｐゴシック" charset="-128"/>
              </a:rPr>
              <a:t>Debt creates a tax benefit</a:t>
            </a:r>
          </a:p>
          <a:p>
            <a:pPr lvl="1"/>
            <a:r>
              <a:rPr lang="en-US" altLang="x-none" i="1">
                <a:latin typeface="Times" charset="0"/>
                <a:ea typeface="ＭＳ Ｐゴシック" charset="-128"/>
              </a:rPr>
              <a:t>	Assets			Liabilities</a:t>
            </a:r>
          </a:p>
          <a:p>
            <a:pPr lvl="1"/>
            <a:r>
              <a:rPr lang="en-US" altLang="x-none">
                <a:latin typeface="Times" charset="0"/>
                <a:ea typeface="ＭＳ Ｐゴシック" charset="-128"/>
              </a:rPr>
              <a:t>	Assets	A  (</a:t>
            </a:r>
            <a:r>
              <a:rPr lang="en-US" altLang="x-none">
                <a:latin typeface="Symbol" charset="2"/>
                <a:ea typeface="ＭＳ Ｐゴシック" charset="-128"/>
              </a:rPr>
              <a:t>b</a:t>
            </a:r>
            <a:r>
              <a:rPr lang="en-US" altLang="x-none" baseline="-25000">
                <a:latin typeface="Times" charset="0"/>
                <a:ea typeface="ＭＳ Ｐゴシック" charset="-128"/>
              </a:rPr>
              <a:t>u</a:t>
            </a:r>
            <a:r>
              <a:rPr lang="en-US" altLang="x-none">
                <a:latin typeface="Times" charset="0"/>
                <a:ea typeface="ＭＳ Ｐゴシック" charset="-128"/>
              </a:rPr>
              <a:t>)	Debt	D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Symbol" charset="2"/>
                <a:ea typeface="ＭＳ Ｐゴシック" charset="-128"/>
              </a:rPr>
              <a:t> </a:t>
            </a:r>
            <a:r>
              <a:rPr lang="en-US" altLang="x-none">
                <a:latin typeface="Times" charset="0"/>
                <a:ea typeface="ＭＳ Ｐゴシック" charset="-128"/>
              </a:rPr>
              <a:t>=0)</a:t>
            </a:r>
          </a:p>
          <a:p>
            <a:pPr lvl="1"/>
            <a:r>
              <a:rPr lang="en-US" altLang="x-none">
                <a:latin typeface="Times" charset="0"/>
                <a:ea typeface="ＭＳ Ｐゴシック" charset="-128"/>
              </a:rPr>
              <a:t>	Tax Benefits	tD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=0)	Equity	E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a:t>
            </a:r>
          </a:p>
          <a:p>
            <a:pPr lvl="1"/>
            <a:r>
              <a:rPr lang="en-US" altLang="x-none">
                <a:latin typeface="Times" charset="0"/>
                <a:ea typeface="ＭＳ Ｐゴシック" charset="-128"/>
              </a:rPr>
              <a:t>Betas are weighted averages,</a:t>
            </a:r>
          </a:p>
          <a:p>
            <a:pPr lvl="1"/>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tD)/(D+E) =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(E/(D+E))</a:t>
            </a:r>
          </a:p>
          <a:p>
            <a:pPr lvl="1"/>
            <a:r>
              <a:rPr lang="en-US" altLang="x-none">
                <a:latin typeface="Times" charset="0"/>
                <a:ea typeface="ＭＳ Ｐゴシック" charset="-128"/>
              </a:rPr>
              <a:t>Solve for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a:t>
            </a:r>
          </a:p>
          <a:p>
            <a:pPr lvl="1"/>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 =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tD)/E=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(1 + (1-t)D/E)</a:t>
            </a:r>
          </a:p>
          <a:p>
            <a:pPr lvl="1"/>
            <a:r>
              <a:rPr lang="en-US" altLang="x-none">
                <a:latin typeface="Times" charset="0"/>
                <a:ea typeface="ＭＳ Ｐゴシック" charset="-128"/>
              </a:rPr>
              <a:t>If debt has a beta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a:t>
            </a:r>
          </a:p>
          <a:p>
            <a:pPr lvl="1"/>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(E + D - tD)/(D+E)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tD/(D+E) = </a:t>
            </a:r>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(E/(D+E))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D/(D+E)</a:t>
            </a:r>
          </a:p>
          <a:p>
            <a:pPr lvl="1"/>
            <a:r>
              <a:rPr lang="en-US" altLang="x-none">
                <a:latin typeface="Symbol" charset="2"/>
                <a:ea typeface="ＭＳ Ｐゴシック" charset="-128"/>
              </a:rPr>
              <a:t>b</a:t>
            </a:r>
            <a:r>
              <a:rPr lang="en-US" altLang="x-none" baseline="-25000">
                <a:latin typeface="Times" charset="0"/>
                <a:ea typeface="ＭＳ Ｐゴシック" charset="-128"/>
              </a:rPr>
              <a:t>L</a:t>
            </a:r>
            <a:r>
              <a:rPr lang="en-US" altLang="x-none">
                <a:latin typeface="Times" charset="0"/>
                <a:ea typeface="ＭＳ Ｐゴシック" charset="-128"/>
              </a:rPr>
              <a:t> =  </a:t>
            </a:r>
            <a:r>
              <a:rPr lang="en-US" altLang="x-none">
                <a:latin typeface="Symbol" charset="2"/>
                <a:ea typeface="ＭＳ Ｐゴシック" charset="-128"/>
              </a:rPr>
              <a:t>B</a:t>
            </a:r>
            <a:r>
              <a:rPr lang="en-US" altLang="x-none" baseline="-25000">
                <a:latin typeface="Times" charset="0"/>
                <a:ea typeface="ＭＳ Ｐゴシック" charset="-128"/>
              </a:rPr>
              <a:t>u </a:t>
            </a:r>
            <a:r>
              <a:rPr lang="en-US" altLang="x-none">
                <a:latin typeface="Times" charset="0"/>
                <a:ea typeface="ＭＳ Ｐゴシック" charset="-128"/>
              </a:rPr>
              <a:t>(1 + (1-t)D/E) - </a:t>
            </a:r>
            <a:r>
              <a:rPr lang="en-US" altLang="x-none">
                <a:latin typeface="Symbol" charset="2"/>
                <a:ea typeface="ＭＳ Ｐゴシック" charset="-128"/>
              </a:rPr>
              <a:t>b</a:t>
            </a:r>
            <a:r>
              <a:rPr lang="en-US" altLang="x-none" baseline="-25000">
                <a:latin typeface="Times" charset="0"/>
                <a:ea typeface="ＭＳ Ｐゴシック" charset="-128"/>
              </a:rPr>
              <a:t>D</a:t>
            </a:r>
            <a:r>
              <a:rPr lang="en-US" altLang="x-none">
                <a:latin typeface="Times" charset="0"/>
                <a:ea typeface="ＭＳ Ｐゴシック" charset="-128"/>
              </a:rPr>
              <a:t> (1-t) [D/(D+E)]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DD8B2E3-ABB5-7548-9384-1C26C3AA9FF1}" type="slidenum">
              <a:rPr lang="en-US" altLang="x-none"/>
              <a:pPr/>
              <a:t>‹#›</a:t>
            </a:fld>
            <a:endParaRPr lang="en-US" altLang="x-none"/>
          </a:p>
        </p:txBody>
      </p:sp>
    </p:spTree>
    <p:extLst>
      <p:ext uri="{BB962C8B-B14F-4D97-AF65-F5344CB8AC3E}">
        <p14:creationId xmlns:p14="http://schemas.microsoft.com/office/powerpoint/2010/main" val="203735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BE34D6B-4819-2549-9D39-78F4774A3A4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7E63AE2-49BF-2F45-8907-EE3173CDC689}" type="slidenum">
              <a:rPr lang="en-US" altLang="x-none"/>
              <a:pPr/>
              <a:t>‹#›</a:t>
            </a:fld>
            <a:endParaRPr lang="en-US" altLang="x-none"/>
          </a:p>
        </p:txBody>
      </p:sp>
    </p:spTree>
    <p:extLst>
      <p:ext uri="{BB962C8B-B14F-4D97-AF65-F5344CB8AC3E}">
        <p14:creationId xmlns:p14="http://schemas.microsoft.com/office/powerpoint/2010/main" val="242969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76F7FA1-F4A0-F244-989B-6000D1103EFD}"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223805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C862182D-B882-E047-8190-4994547863B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48420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ADEB50EE-7655-1944-AB80-8C13BD206E5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0391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ED28ECD3-7704-DF4C-99F3-33165B121250}" type="slidenum">
              <a:rPr lang="en-US" altLang="x-none"/>
              <a:pPr/>
              <a:t>‹#›</a:t>
            </a:fld>
            <a:endParaRPr lang="en-US" altLang="x-none"/>
          </a:p>
        </p:txBody>
      </p:sp>
    </p:spTree>
    <p:extLst>
      <p:ext uri="{BB962C8B-B14F-4D97-AF65-F5344CB8AC3E}">
        <p14:creationId xmlns:p14="http://schemas.microsoft.com/office/powerpoint/2010/main" val="148615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0B84F015-4D03-A342-B2E2-CA1017B11073}" type="slidenum">
              <a:rPr lang="en-US" altLang="x-none"/>
              <a:pPr/>
              <a:t>‹#›</a:t>
            </a:fld>
            <a:endParaRPr lang="en-US" altLang="x-none"/>
          </a:p>
        </p:txBody>
      </p:sp>
    </p:spTree>
    <p:extLst>
      <p:ext uri="{BB962C8B-B14F-4D97-AF65-F5344CB8AC3E}">
        <p14:creationId xmlns:p14="http://schemas.microsoft.com/office/powerpoint/2010/main" val="47510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98CF90B-043C-AE4A-A15C-ABA0958FCD9D}" type="slidenum">
              <a:rPr lang="en-US" altLang="x-none"/>
              <a:pPr/>
              <a:t>‹#›</a:t>
            </a:fld>
            <a:endParaRPr lang="en-US" altLang="x-none"/>
          </a:p>
        </p:txBody>
      </p:sp>
    </p:spTree>
    <p:extLst>
      <p:ext uri="{BB962C8B-B14F-4D97-AF65-F5344CB8AC3E}">
        <p14:creationId xmlns:p14="http://schemas.microsoft.com/office/powerpoint/2010/main" val="77748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A372B613-C9B9-A746-B07C-6995E83988BC}"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09315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F7F597F-875E-8543-8B73-C5C5AEDD16A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50230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1A8E28C-7693-334B-B1E9-81250FB4F4B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543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7C4C92DA-5CC5-E94F-8B57-3C343B958096}" type="slidenum">
              <a:rPr lang="en-US" altLang="x-none"/>
              <a:pPr/>
              <a:t>‹#›</a:t>
            </a:fld>
            <a:endParaRPr lang="en-US" altLang="x-none"/>
          </a:p>
        </p:txBody>
      </p:sp>
    </p:spTree>
    <p:extLst>
      <p:ext uri="{BB962C8B-B14F-4D97-AF65-F5344CB8AC3E}">
        <p14:creationId xmlns:p14="http://schemas.microsoft.com/office/powerpoint/2010/main" val="17639240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1717F8BC-5E93-3241-8F20-EE30BC9DF9F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7.png"/><Relationship Id="rId7" Type="http://schemas.openxmlformats.org/officeDocument/2006/relationships/oleObject" Target="../embeddings/oleObject3.bin"/><Relationship Id="rId8" Type="http://schemas.openxmlformats.org/officeDocument/2006/relationships/package" Target="../embeddings/Microsoft_Word_Document3.docx"/><Relationship Id="rId9"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package" Target="../embeddings/Microsoft_Word_Document4.docx"/><Relationship Id="rId6"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rates </a:t>
            </a:r>
            <a:r>
              <a:rPr lang="en-US" dirty="0" smtClean="0"/>
              <a:t>Vi: Betas and fundamentals</a:t>
            </a:r>
            <a:endParaRPr lang="en-US" dirty="0"/>
          </a:p>
        </p:txBody>
      </p:sp>
      <p:sp>
        <p:nvSpPr>
          <p:cNvPr id="3074" name="Rectangle 3"/>
          <p:cNvSpPr>
            <a:spLocks noGrp="1" noChangeArrowheads="1"/>
          </p:cNvSpPr>
          <p:nvPr>
            <p:ph type="subTitle" idx="1"/>
          </p:nvPr>
        </p:nvSpPr>
        <p:spPr>
          <a:xfrm>
            <a:off x="2286000" y="4537075"/>
            <a:ext cx="6781800" cy="514350"/>
          </a:xfrm>
        </p:spPr>
        <p:txBody>
          <a:bodyPr>
            <a:normAutofit fontScale="92500"/>
          </a:bodyPr>
          <a:lstStyle/>
          <a:p>
            <a:pPr eaLnBrk="1" hangingPunct="1">
              <a:buFont typeface="Wingdings" charset="0"/>
              <a:buNone/>
              <a:defRPr/>
            </a:pPr>
            <a:r>
              <a:rPr lang="en-US" dirty="0" smtClean="0"/>
              <a:t>Your business choices determine your risk profile!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Regression Diagnostics for Tata Motors</a:t>
            </a:r>
          </a:p>
        </p:txBody>
      </p:sp>
      <p:pic>
        <p:nvPicPr>
          <p:cNvPr id="1945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575" r="-29575"/>
          <a:stretch>
            <a:fillRect/>
          </a:stretch>
        </p:blipFill>
        <p:spPr>
          <a:xfrm>
            <a:off x="612775" y="1200150"/>
            <a:ext cx="6632575" cy="2743200"/>
          </a:xfrm>
        </p:spPr>
      </p:pic>
      <p:sp>
        <p:nvSpPr>
          <p:cNvPr id="2" name="Text Box 5"/>
          <p:cNvSpPr txBox="1">
            <a:spLocks noChangeArrowheads="1"/>
          </p:cNvSpPr>
          <p:nvPr/>
        </p:nvSpPr>
        <p:spPr bwMode="auto">
          <a:xfrm>
            <a:off x="6705600" y="13716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38862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x-none" sz="1600">
                <a:solidFill>
                  <a:srgbClr val="000000"/>
                </a:solidFill>
              </a:rPr>
              <a:t>= 2.28% - 4%/12 (1-1.83) = 2.56%</a:t>
            </a:r>
          </a:p>
          <a:p>
            <a:r>
              <a:rPr lang="en-US" altLang="x-none" sz="1600">
                <a:solidFill>
                  <a:srgbClr val="000000"/>
                </a:solidFill>
              </a:rPr>
              <a:t> Annualized = (1-.0256)</a:t>
            </a:r>
            <a:r>
              <a:rPr lang="en-US" altLang="x-none" sz="1600" baseline="30000">
                <a:solidFill>
                  <a:srgbClr val="000000"/>
                </a:solidFill>
              </a:rPr>
              <a:t>12</a:t>
            </a:r>
            <a:r>
              <a:rPr lang="en-US" altLang="x-none" sz="1600">
                <a:solidFill>
                  <a:srgbClr val="000000"/>
                </a:solidFill>
              </a:rPr>
              <a:t>-1= 35.42%</a:t>
            </a:r>
          </a:p>
          <a:p>
            <a:r>
              <a:rPr lang="en-US" altLang="x-none" sz="1600">
                <a:solidFill>
                  <a:srgbClr val="000000"/>
                </a:solidFill>
              </a:rPr>
              <a:t>Average monthly riskfree rate (2008-13) = 4%</a:t>
            </a:r>
          </a:p>
        </p:txBody>
      </p:sp>
      <p:sp>
        <p:nvSpPr>
          <p:cNvPr id="133124" name="Text Box 7"/>
          <p:cNvSpPr txBox="1">
            <a:spLocks noChangeArrowheads="1"/>
          </p:cNvSpPr>
          <p:nvPr/>
        </p:nvSpPr>
        <p:spPr bwMode="auto">
          <a:xfrm>
            <a:off x="6781800" y="28575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41148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Beta Estimation and Index Choice: Vale</a:t>
            </a:r>
          </a:p>
        </p:txBody>
      </p:sp>
      <p:sp>
        <p:nvSpPr>
          <p:cNvPr id="21506" name="Content Placeholder 2"/>
          <p:cNvSpPr>
            <a:spLocks noGrp="1"/>
          </p:cNvSpPr>
          <p:nvPr>
            <p:ph sz="quarter" idx="1"/>
          </p:nvPr>
        </p:nvSpPr>
        <p:spPr>
          <a:xfrm>
            <a:off x="612775" y="1200150"/>
            <a:ext cx="8153400" cy="3371850"/>
          </a:xfrm>
        </p:spPr>
        <p:txBody>
          <a:bodyPr/>
          <a:lstStyle/>
          <a:p>
            <a:endParaRPr lang="x-none" altLang="x-none">
              <a:ea typeface="ＭＳ Ｐゴシック" charset="-128"/>
            </a:endParaRPr>
          </a:p>
        </p:txBody>
      </p:sp>
      <p:graphicFrame>
        <p:nvGraphicFramePr>
          <p:cNvPr id="21507" name="Object 3"/>
          <p:cNvGraphicFramePr>
            <a:graphicFrameLocks noChangeAspect="1"/>
          </p:cNvGraphicFramePr>
          <p:nvPr/>
        </p:nvGraphicFramePr>
        <p:xfrm>
          <a:off x="609600" y="1714500"/>
          <a:ext cx="8170863" cy="2000250"/>
        </p:xfrm>
        <a:graphic>
          <a:graphicData uri="http://schemas.openxmlformats.org/presentationml/2006/ole">
            <mc:AlternateContent xmlns:mc="http://schemas.openxmlformats.org/markup-compatibility/2006">
              <mc:Choice xmlns:v="urn:schemas-microsoft-com:vml" Requires="v">
                <p:oleObj spid="_x0000_s21510"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714500"/>
                        <a:ext cx="8170863"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r>
              <a:rPr lang="en-US" altLang="x-none">
                <a:ea typeface="ＭＳ Ｐゴシック" charset="-128"/>
              </a:rPr>
              <a:t>Deutsche Bank and Baidu: Index Effects on Risk Parameters</a:t>
            </a:r>
          </a:p>
        </p:txBody>
      </p:sp>
      <p:sp>
        <p:nvSpPr>
          <p:cNvPr id="23554" name="Content Placeholder 5"/>
          <p:cNvSpPr>
            <a:spLocks noGrp="1"/>
          </p:cNvSpPr>
          <p:nvPr>
            <p:ph sz="quarter" idx="1"/>
          </p:nvPr>
        </p:nvSpPr>
        <p:spPr>
          <a:xfrm>
            <a:off x="612775" y="1200150"/>
            <a:ext cx="8153400" cy="3371850"/>
          </a:xfrm>
        </p:spPr>
        <p:txBody>
          <a:bodyPr/>
          <a:lstStyle/>
          <a:p>
            <a:r>
              <a:rPr lang="en-US" altLang="x-none" sz="2000">
                <a:ea typeface="ＭＳ Ｐゴシック" charset="-128"/>
              </a:rPr>
              <a:t>For Deutsche Bank, a widely held European stock, we tried both the DAX (German index) and the FTSE European index.</a:t>
            </a:r>
          </a:p>
          <a:p>
            <a:endParaRPr lang="en-US" altLang="x-none" sz="2000">
              <a:ea typeface="ＭＳ Ｐゴシック" charset="-128"/>
            </a:endParaRPr>
          </a:p>
          <a:p>
            <a:endParaRPr lang="en-US" altLang="x-none" sz="2000">
              <a:ea typeface="ＭＳ Ｐゴシック" charset="-128"/>
            </a:endParaRPr>
          </a:p>
          <a:p>
            <a:r>
              <a:rPr lang="en-US" altLang="x-none" sz="2000">
                <a:ea typeface="ＭＳ Ｐゴシック" charset="-128"/>
              </a:rPr>
              <a:t>For Baidu, a NASDAQ listed stock, we ran regressions against both the S&amp;P 500 and the NASDAQ.</a:t>
            </a:r>
          </a:p>
          <a:p>
            <a:endParaRPr lang="en-US" altLang="x-none" sz="2000">
              <a:ea typeface="ＭＳ Ｐゴシック" charset="-128"/>
            </a:endParaRPr>
          </a:p>
        </p:txBody>
      </p:sp>
      <p:graphicFrame>
        <p:nvGraphicFramePr>
          <p:cNvPr id="23555" name="Object 6"/>
          <p:cNvGraphicFramePr>
            <a:graphicFrameLocks noChangeAspect="1"/>
          </p:cNvGraphicFramePr>
          <p:nvPr/>
        </p:nvGraphicFramePr>
        <p:xfrm>
          <a:off x="1828800" y="1885950"/>
          <a:ext cx="5638800" cy="904875"/>
        </p:xfrm>
        <a:graphic>
          <a:graphicData uri="http://schemas.openxmlformats.org/presentationml/2006/ole">
            <mc:AlternateContent xmlns:mc="http://schemas.openxmlformats.org/markup-compatibility/2006">
              <mc:Choice xmlns:v="urn:schemas-microsoft-com:vml" Requires="v">
                <p:oleObj spid="_x0000_s23560"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88595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6" name="Object 7"/>
          <p:cNvGraphicFramePr>
            <a:graphicFrameLocks noChangeAspect="1"/>
          </p:cNvGraphicFramePr>
          <p:nvPr/>
        </p:nvGraphicFramePr>
        <p:xfrm>
          <a:off x="1981200" y="3657600"/>
          <a:ext cx="5638800" cy="904875"/>
        </p:xfrm>
        <a:graphic>
          <a:graphicData uri="http://schemas.openxmlformats.org/presentationml/2006/ole">
            <mc:AlternateContent xmlns:mc="http://schemas.openxmlformats.org/markup-compatibility/2006">
              <mc:Choice xmlns:v="urn:schemas-microsoft-com:vml" Requires="v">
                <p:oleObj spid="_x0000_s23561"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365760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 Exploring Fundamentals</a:t>
            </a:r>
          </a:p>
        </p:txBody>
      </p:sp>
      <p:pic>
        <p:nvPicPr>
          <p:cNvPr id="2560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91631" r="-9163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1: Product Type</a:t>
            </a:r>
          </a:p>
        </p:txBody>
      </p:sp>
      <p:sp>
        <p:nvSpPr>
          <p:cNvPr id="2765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x-none">
                <a:ea typeface="ＭＳ Ｐゴシック" charset="-128"/>
              </a:rPr>
              <a:t>Cyclical companies have higher betas than non-cyclical firms</a:t>
            </a:r>
          </a:p>
          <a:p>
            <a:pPr lvl="1" eaLnBrk="1" hangingPunct="1"/>
            <a:r>
              <a:rPr lang="en-US" altLang="x-none">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2: Operating Leverage Effects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Operating leverage refers to the proportion of the total costs of the firm that are fixed. </a:t>
            </a:r>
          </a:p>
          <a:p>
            <a:pPr eaLnBrk="1" hangingPunct="1"/>
            <a:r>
              <a:rPr lang="en-US" altLang="x-none">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Measures of Operating Leverage</a:t>
            </a:r>
          </a:p>
        </p:txBody>
      </p:sp>
      <p:sp>
        <p:nvSpPr>
          <p:cNvPr id="149506" name="Rectangle 3"/>
          <p:cNvSpPr>
            <a:spLocks noGrp="1" noChangeArrowheads="1"/>
          </p:cNvSpPr>
          <p:nvPr>
            <p:ph sz="quarter" idx="1"/>
          </p:nvPr>
        </p:nvSpPr>
        <p:spPr>
          <a:xfrm>
            <a:off x="612775" y="1200150"/>
            <a:ext cx="8153400" cy="3371850"/>
          </a:xfrm>
        </p:spPr>
        <p:txBody>
          <a:bodyPr>
            <a:normAutofit fontScale="92500" lnSpcReduction="20000"/>
          </a:bodyPr>
          <a:lstStyle/>
          <a:p>
            <a:pPr marL="0" indent="0" algn="ctr" eaLnBrk="1" hangingPunct="1">
              <a:buFont typeface="Wingdings" charset="0"/>
              <a:buNone/>
              <a:defRPr/>
            </a:pPr>
            <a:r>
              <a:rPr lang="en-US" dirty="0" smtClean="0"/>
              <a:t>Fixed Costs Measure = Fixed Costs / Variable Costs</a:t>
            </a:r>
          </a:p>
          <a:p>
            <a:pPr eaLnBrk="1" hangingPunct="1">
              <a:buFont typeface="Wingdings" charset="0"/>
              <a:buChar char=""/>
              <a:defRPr/>
            </a:pPr>
            <a:r>
              <a:rPr lang="en-US" dirty="0" smtClean="0"/>
              <a:t>This measures the relationship between fixed and variable costs. The higher the proportion, the higher the operating leverage.</a:t>
            </a:r>
          </a:p>
          <a:p>
            <a:pPr marL="0" indent="0" algn="ctr" eaLnBrk="1" hangingPunct="1">
              <a:buFont typeface="Wingdings" charset="0"/>
              <a:buNone/>
              <a:defRPr/>
            </a:pPr>
            <a:r>
              <a:rPr lang="en-US" dirty="0" smtClean="0"/>
              <a:t>EBIT Variability Measure = % Change in EBIT / % Change in Revenues</a:t>
            </a:r>
          </a:p>
          <a:p>
            <a:pPr eaLnBrk="1" hangingPunct="1">
              <a:buFont typeface="Wingdings" charset="0"/>
              <a:buChar char=""/>
              <a:defRPr/>
            </a:pPr>
            <a:r>
              <a:rPr lang="en-US" dirty="0" smtClean="0"/>
              <a:t>This measures how quickly the earnings before interest and taxes changes as revenue changes. The higher this number, the greater the operating leverage.</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x-none">
              <a:ea typeface="ＭＳ Ｐゴシック" charset="-128"/>
            </a:endParaRPr>
          </a:p>
        </p:txBody>
      </p:sp>
      <p:graphicFrame>
        <p:nvGraphicFramePr>
          <p:cNvPr id="4" name="Content Placeholder 3"/>
          <p:cNvGraphicFramePr>
            <a:graphicFrameLocks noGrp="1"/>
          </p:cNvGraphicFramePr>
          <p:nvPr>
            <p:ph sz="quarter" idx="1"/>
          </p:nvPr>
        </p:nvGraphicFramePr>
        <p:xfrm>
          <a:off x="457200" y="1200150"/>
          <a:ext cx="5319713" cy="3702243"/>
        </p:xfrm>
        <a:graphic>
          <a:graphicData uri="http://schemas.openxmlformats.org/drawingml/2006/table">
            <a:tbl>
              <a:tblPr/>
              <a:tblGrid>
                <a:gridCol w="808038"/>
                <a:gridCol w="808037"/>
                <a:gridCol w="806450"/>
                <a:gridCol w="808038"/>
                <a:gridCol w="808037"/>
                <a:gridCol w="1281113"/>
              </a:tblGrid>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Year</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Net Sales</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 Change in Sales</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EBIT</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 Change in EBIT</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$2,877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Times" charset="0"/>
                          <a:ea typeface="ＭＳ Ｐゴシック" charset="-128"/>
                        </a:rPr>
                        <a:t> </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$756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Times" charset="0"/>
                          <a:ea typeface="ＭＳ Ｐゴシック" charset="-128"/>
                        </a:rPr>
                        <a:t> </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$3,438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1989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$4,594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$1,177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$5,844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16.23%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$6,182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5.78%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$1,124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-17.84%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$7,504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21.38%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$1,287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14.50%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$8,529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21.21%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$10,055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17.89%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$12,112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$18,739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54.71%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33.69%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$22,473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$3,945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$22,976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2.24%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$3,843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1999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$23,435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$3,580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$25,418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$2,525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-29.47%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$25,172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-0.97%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$2,832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12.16%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$25,329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0.62%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-15.82%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$27,061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$2,713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13.80%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$30,752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$4,048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49.21%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$31,944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$4,107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1.46%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$33,747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5.64%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$5,355</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30.39%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$35,510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5.22%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$6,829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27.53%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$37,843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6.57%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$7,404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8.42%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2009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$36,149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-4.48%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$5,697</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-23.06%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$38,063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5.29%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$6,726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18.06%</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$40,893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7.44%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$7,781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15.69%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2012</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$42,278</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3.39%</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$8,863</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13.91%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500" b="0"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127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2013</a:t>
                      </a:r>
                    </a:p>
                  </a:txBody>
                  <a:tcPr marL="9071" marR="9071" marT="6804"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$45,041</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6.54%</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$9,450</a:t>
                      </a:r>
                    </a:p>
                  </a:txBody>
                  <a:tcPr marL="9071" marR="9071" marT="6804"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rgbClr val="000000"/>
                          </a:solidFill>
                          <a:effectLst/>
                          <a:latin typeface="Times" charset="0"/>
                          <a:ea typeface="ＭＳ Ｐゴシック" charset="-128"/>
                        </a:rPr>
                        <a:t>6.62%</a:t>
                      </a:r>
                    </a:p>
                  </a:txBody>
                  <a:tcPr marL="9071" marR="9071" marT="6804"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500" b="1" i="0" u="none" strike="noStrike" cap="none" normalizeH="0" baseline="0">
                          <a:ln>
                            <a:noFill/>
                          </a:ln>
                          <a:solidFill>
                            <a:schemeClr val="tx1"/>
                          </a:solidFill>
                          <a:effectLst/>
                          <a:latin typeface="Verdana" charset="0"/>
                          <a:ea typeface="ＭＳ Ｐゴシック" charset="-128"/>
                        </a:rPr>
                        <a:t>Operating Leverage</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Average: 87-13</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 </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11.79%</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700" b="1"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11.91%</a:t>
                      </a:r>
                    </a:p>
                  </a:txBody>
                  <a:tcPr marL="9071" marR="9071" marT="6804"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11.91/11.79 =1.01</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7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Average: 96-13</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 </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8.16%</a:t>
                      </a: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x-none" altLang="x-none" sz="700" b="1" i="0" u="none" strike="noStrike" cap="none" normalizeH="0" baseline="0">
                        <a:ln>
                          <a:noFill/>
                        </a:ln>
                        <a:solidFill>
                          <a:schemeClr val="tx1"/>
                        </a:solidFill>
                        <a:effectLst/>
                        <a:latin typeface="Verdana" charset="0"/>
                        <a:ea typeface="ＭＳ Ｐゴシック" charset="-128"/>
                      </a:endParaRPr>
                    </a:p>
                  </a:txBody>
                  <a:tcPr marL="9071" marR="9071" marT="68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10.20%</a:t>
                      </a:r>
                    </a:p>
                  </a:txBody>
                  <a:tcPr marL="9071" marR="9071" marT="6804"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1" i="0" u="none" strike="noStrike" cap="none" normalizeH="0" baseline="0">
                          <a:ln>
                            <a:noFill/>
                          </a:ln>
                          <a:solidFill>
                            <a:schemeClr val="tx1"/>
                          </a:solidFill>
                          <a:effectLst/>
                          <a:latin typeface="Verdana" charset="0"/>
                          <a:ea typeface="ＭＳ Ｐゴシック" charset="-128"/>
                        </a:rPr>
                        <a:t>10.20/8.16 =1.25</a:t>
                      </a:r>
                    </a:p>
                  </a:txBody>
                  <a:tcPr marL="9071" marR="9071" marT="6804"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00025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Average across entertainment companies = 1.35</a:t>
            </a:r>
          </a:p>
          <a:p>
            <a:endParaRPr lang="en-US" altLang="x-none" sz="1600"/>
          </a:p>
          <a:p>
            <a:r>
              <a:rPr lang="en-US" altLang="x-none" sz="1600"/>
              <a:t>Given Disney</a:t>
            </a:r>
            <a:r>
              <a:rPr lang="en-US" altLang="en-US" sz="1600"/>
              <a:t>’</a:t>
            </a:r>
            <a:r>
              <a:rPr lang="en-US" altLang="x-none" sz="1600"/>
              <a:t>s operating leverage measures (1.01 or 1.25), would you expect Disney to have a higher or a lower beta than other entertainment companies?</a:t>
            </a:r>
          </a:p>
          <a:p>
            <a:pPr>
              <a:buFont typeface="Calibri" charset="0"/>
              <a:buAutoNum type="alphaLcPeriod"/>
            </a:pPr>
            <a:r>
              <a:rPr lang="en-US" altLang="x-none" sz="1600"/>
              <a:t>Higher</a:t>
            </a:r>
          </a:p>
          <a:p>
            <a:pPr>
              <a:buFont typeface="Calibri" charset="0"/>
              <a:buAutoNum type="alphaLcPeriod"/>
            </a:pPr>
            <a:r>
              <a:rPr lang="en-US" altLang="x-none" sz="1600"/>
              <a:t>Lower</a:t>
            </a:r>
          </a:p>
          <a:p>
            <a:pPr>
              <a:buFont typeface="Calibri" charset="0"/>
              <a:buAutoNum type="alphaLcPeriod"/>
            </a:pPr>
            <a:r>
              <a:rPr lang="en-US" altLang="x-none" sz="1600"/>
              <a:t>No effect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Determinant 3: Financial Leverage</a:t>
            </a:r>
          </a:p>
        </p:txBody>
      </p:sp>
      <p:sp>
        <p:nvSpPr>
          <p:cNvPr id="153602"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Effects of leverage on betas: Disney</a:t>
            </a:r>
          </a:p>
        </p:txBody>
      </p:sp>
      <p:sp>
        <p:nvSpPr>
          <p:cNvPr id="1556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80000"/>
              </a:lnSpc>
            </a:pPr>
            <a:r>
              <a:rPr lang="en-US" altLang="x-none" sz="2400">
                <a:ea typeface="ＭＳ Ｐゴシック" charset="-128"/>
              </a:rPr>
              <a:t>The average debt equity ratio during this period was 19.44%.</a:t>
            </a:r>
          </a:p>
          <a:p>
            <a:pPr eaLnBrk="1" hangingPunct="1">
              <a:lnSpc>
                <a:spcPct val="80000"/>
              </a:lnSpc>
            </a:pPr>
            <a:r>
              <a:rPr lang="en-US" altLang="x-none" sz="2400">
                <a:ea typeface="ＭＳ Ｐゴシック" charset="-128"/>
              </a:rPr>
              <a:t>The unlevered beta for Disney can then be estimated (using a marginal tax rate of 36.1%)	</a:t>
            </a:r>
          </a:p>
          <a:p>
            <a:pPr marL="366713" lvl="1" indent="0" eaLnBrk="1" hangingPunct="1">
              <a:lnSpc>
                <a:spcPct val="80000"/>
              </a:lnSpc>
              <a:buFont typeface="Wingdings 2" charset="2"/>
              <a:buNone/>
            </a:pPr>
            <a:r>
              <a:rPr lang="en-US" altLang="x-none" sz="2000">
                <a:ea typeface="ＭＳ Ｐゴシック" charset="-128"/>
              </a:rPr>
              <a:t>= Current Beta / (1 + (1 - tax rate) (Average Debt/Equity))</a:t>
            </a:r>
          </a:p>
          <a:p>
            <a:pPr marL="366713" lvl="1" indent="0" eaLnBrk="1" hangingPunct="1">
              <a:lnSpc>
                <a:spcPct val="80000"/>
              </a:lnSpc>
              <a:buFont typeface="Wingdings 2" charset="2"/>
              <a:buNone/>
            </a:pPr>
            <a:r>
              <a:rPr lang="en-US" altLang="x-none" sz="2000">
                <a:ea typeface="ＭＳ Ｐゴシック" charset="-128"/>
              </a:rPr>
              <a:t>= 1.25 / (1 + (1 - 0.361)(0.1944))= 1.1119</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 Beta and Financial Leverage</a:t>
            </a:r>
          </a:p>
        </p:txBody>
      </p:sp>
      <p:graphicFrame>
        <p:nvGraphicFramePr>
          <p:cNvPr id="39938" name="Content Placeholder 6"/>
          <p:cNvGraphicFramePr>
            <a:graphicFrameLocks noGrp="1" noChangeAspect="1"/>
          </p:cNvGraphicFramePr>
          <p:nvPr>
            <p:ph sz="quarter" idx="1"/>
          </p:nvPr>
        </p:nvGraphicFramePr>
        <p:xfrm>
          <a:off x="1122363" y="1485900"/>
          <a:ext cx="6735762" cy="3143250"/>
        </p:xfrm>
        <a:graphic>
          <a:graphicData uri="http://schemas.openxmlformats.org/presentationml/2006/ole">
            <mc:AlternateContent xmlns:mc="http://schemas.openxmlformats.org/markup-compatibility/2006">
              <mc:Choice xmlns:v="urn:schemas-microsoft-com:vml" Requires="v">
                <p:oleObj spid="_x0000_s39941"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2363" y="1485900"/>
                        <a:ext cx="673576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1307742D-7634-DE4F-BB12-CE2BC1D683C0}"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228600" y="209550"/>
            <a:ext cx="2133600" cy="2971800"/>
          </a:xfrm>
          <a:prstGeom prst="borderCallout1">
            <a:avLst>
              <a:gd name="adj1" fmla="val 99306"/>
              <a:gd name="adj2" fmla="val 49074"/>
              <a:gd name="adj3" fmla="val 119657"/>
              <a:gd name="adj4" fmla="val 111801"/>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Evaluate the business risk, operating leverage &amp; financial leverage for your company</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27057</TotalTime>
  <Pages>13</Pages>
  <Words>1780</Words>
  <Application>Microsoft Macintosh PowerPoint</Application>
  <PresentationFormat>On-screen Show (16:9)</PresentationFormat>
  <Paragraphs>258</Paragraphs>
  <Slides>14</Slides>
  <Notes>12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ＭＳ Ｐゴシック</vt:lpstr>
      <vt:lpstr>Symbol</vt:lpstr>
      <vt:lpstr>Verdana</vt:lpstr>
      <vt:lpstr>Calibri</vt:lpstr>
      <vt:lpstr>Times</vt:lpstr>
      <vt:lpstr>Wingdings</vt:lpstr>
      <vt:lpstr>Wingdings 2</vt:lpstr>
      <vt:lpstr>WebcastSimple</vt:lpstr>
      <vt:lpstr>Document</vt:lpstr>
      <vt:lpstr>Hurdle rates Vi: Betas and fundamentals</vt:lpstr>
      <vt:lpstr>PowerPoint Presentation</vt:lpstr>
      <vt:lpstr>Regression Diagnostics for Tata Motors</vt:lpstr>
      <vt:lpstr>Beta Estimation and Index Choice: Vale</vt:lpstr>
      <vt:lpstr>Deutsche Bank and Baidu: Index Effects on Risk Parameters</vt:lpstr>
      <vt:lpstr>Beta: Exploring Fundamentals</vt:lpstr>
      <vt:lpstr>Determinant 1: Product Type</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2017-06-19T12:20:17Z</dcterms:modified>
</cp:coreProperties>
</file>