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56" r:id="rId1"/>
  </p:sldMasterIdLst>
  <p:notesMasterIdLst>
    <p:notesMasterId r:id="rId7"/>
  </p:notesMasterIdLst>
  <p:handoutMasterIdLst>
    <p:handoutMasterId r:id="rId8"/>
  </p:handoutMasterIdLst>
  <p:sldIdLst>
    <p:sldId id="256" r:id="rId2"/>
    <p:sldId id="905" r:id="rId3"/>
    <p:sldId id="906" r:id="rId4"/>
    <p:sldId id="902" r:id="rId5"/>
    <p:sldId id="904" r:id="rId6"/>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handoutMaster" Target="handoutMasters/handoutMaster1.xml"/><Relationship Id="rId9" Type="http://schemas.openxmlformats.org/officeDocument/2006/relationships/presProps" Target="presProps.xml"/><Relationship Id="rId1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Every decision is a corporate finance decision. Thus, marketing, accounting, operations and strategy can all be viewed as subsets of corporate finance (self serving, right?)</a:t>
            </a:r>
          </a:p>
          <a:p>
            <a:endParaRPr lang="en-US" altLang="x-none">
              <a:latin typeface="Times"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ChangeArrowheads="1" noTextEdit="1"/>
          </p:cNvSpPr>
          <p:nvPr>
            <p:ph type="sldImg"/>
          </p:nvPr>
        </p:nvSpPr>
        <p:spPr>
          <a:ln/>
        </p:spPr>
      </p:sp>
      <p:sp>
        <p:nvSpPr>
          <p:cNvPr id="21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AutoNum type="arabicPeriod"/>
            </a:pPr>
            <a:r>
              <a:rPr lang="en-US" altLang="x-none">
                <a:latin typeface="Times" charset="0"/>
                <a:ea typeface="ＭＳ Ｐゴシック" charset="-128"/>
              </a:rPr>
              <a:t>We need </a:t>
            </a:r>
            <a:r>
              <a:rPr lang="en-US" altLang="en-US">
                <a:latin typeface="Times" charset="0"/>
                <a:ea typeface="ＭＳ Ｐゴシック" charset="-128"/>
              </a:rPr>
              <a:t>“</a:t>
            </a:r>
            <a:r>
              <a:rPr lang="en-US" altLang="x-none">
                <a:latin typeface="Times" charset="0"/>
                <a:ea typeface="ＭＳ Ｐゴシック" charset="-128"/>
              </a:rPr>
              <a:t>applied</a:t>
            </a:r>
            <a:r>
              <a:rPr lang="en-US" altLang="en-US">
                <a:latin typeface="Times" charset="0"/>
                <a:ea typeface="ＭＳ Ｐゴシック" charset="-128"/>
              </a:rPr>
              <a:t>”</a:t>
            </a:r>
            <a:r>
              <a:rPr lang="en-US" altLang="x-none">
                <a:latin typeface="Times" charset="0"/>
                <a:ea typeface="ＭＳ Ｐゴシック" charset="-128"/>
              </a:rPr>
              <a:t>: There are so many real world questions that need urgent answers. Why go looking for abstractions?</a:t>
            </a:r>
          </a:p>
          <a:p>
            <a:pPr marL="228600" indent="-228600">
              <a:buFontTx/>
              <a:buAutoNum type="arabicPeriod"/>
            </a:pPr>
            <a:r>
              <a:rPr lang="en-US" altLang="x-none">
                <a:latin typeface="Times" charset="0"/>
                <a:ea typeface="ＭＳ Ｐゴシック" charset="-128"/>
              </a:rPr>
              <a:t>Big picture: Easy to get lost in the details &amp; distractions. In fact, if you work in corporate finance, you get increasingly specialized and lose perspective. Knowing what the big picture looks like will let you figure out how what you do fits into the larger scheme of things but also lets you do it better.</a:t>
            </a:r>
          </a:p>
          <a:p>
            <a:pPr marL="228600" indent="-228600">
              <a:buFontTx/>
              <a:buAutoNum type="arabicPeriod"/>
            </a:pPr>
            <a:r>
              <a:rPr lang="en-US" altLang="x-none">
                <a:latin typeface="Times" charset="0"/>
                <a:ea typeface="ＭＳ Ｐゴシック" charset="-128"/>
              </a:rPr>
              <a:t>Corporate finance is number crunching, with lots of room for your creative side to shine through. It provides discipline to creative people and imagination to </a:t>
            </a:r>
            <a:r>
              <a:rPr lang="en-US" altLang="en-US">
                <a:latin typeface="Times" charset="0"/>
                <a:ea typeface="ＭＳ Ｐゴシック" charset="-128"/>
              </a:rPr>
              <a:t>“</a:t>
            </a:r>
            <a:r>
              <a:rPr lang="en-US" altLang="x-none">
                <a:latin typeface="Times" charset="0"/>
                <a:ea typeface="ＭＳ Ｐゴシック" charset="-128"/>
              </a:rPr>
              <a:t>just show me the numbers</a:t>
            </a:r>
            <a:r>
              <a:rPr lang="en-US" altLang="en-US">
                <a:latin typeface="Times" charset="0"/>
                <a:ea typeface="ＭＳ Ｐゴシック" charset="-128"/>
              </a:rPr>
              <a:t>”</a:t>
            </a:r>
            <a:r>
              <a:rPr lang="en-US" altLang="x-none">
                <a:latin typeface="Times" charset="0"/>
                <a:ea typeface="ＭＳ Ｐゴシック" charset="-128"/>
              </a:rPr>
              <a:t> people. (Story: Steve Jobs was a great CEO at Apple in his second coming but not in his first one. What was different? He had someone who took his flights of imagination and made them operational in Tim Cook).</a:t>
            </a:r>
          </a:p>
          <a:p>
            <a:pPr marL="228600" indent="-228600"/>
            <a:r>
              <a:rPr lang="en-US" altLang="x-none">
                <a:latin typeface="Times" charset="0"/>
                <a:ea typeface="ＭＳ Ｐゴシック" charset="-128"/>
              </a:rPr>
              <a:t>I am an evangelist when it comes to corporate finance. I will not try to make you bankers but I will try to sell you on the notion that no matter what you choose to do in life (entrepreneur, not-for-profit person, strategy guru, marketing superstar) that having an understanding of corporate finance will make you better at that.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pPr>
              <a:defRPr/>
            </a:pPr>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pPr>
              <a:defRPr/>
            </a:pPr>
            <a:fld id="{AFE8FE8F-E27D-6F48-BFC8-90FD385E8E9F}" type="slidenum">
              <a:rPr lang="en-US" altLang="x-none"/>
              <a:pPr>
                <a:defRPr/>
              </a:pPr>
              <a:t>‹#›</a:t>
            </a:fld>
            <a:endParaRPr lang="en-US" altLang="x-none"/>
          </a:p>
        </p:txBody>
      </p:sp>
    </p:spTree>
    <p:extLst>
      <p:ext uri="{BB962C8B-B14F-4D97-AF65-F5344CB8AC3E}">
        <p14:creationId xmlns:p14="http://schemas.microsoft.com/office/powerpoint/2010/main" val="1918884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A70AFEA3-85D7-2A4C-8B75-33BB66CBE087}" type="slidenum">
              <a:rPr lang="en-US" altLang="x-none" sz="1600" smtClean="0"/>
              <a:pPr>
                <a:defRPr/>
              </a:pPr>
              <a:t>‹#›</a:t>
            </a:fld>
            <a:endParaRPr lang="en-US" altLang="x-none" sz="1600" smtClean="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460FF9D7-228C-494F-97E0-A8E1A0271A40}" type="slidenum">
              <a:rPr lang="en-US" altLang="x-none"/>
              <a:pPr>
                <a:defRPr/>
              </a:pPr>
              <a:t>‹#›</a:t>
            </a:fld>
            <a:endParaRPr lang="en-US" altLang="x-none"/>
          </a:p>
        </p:txBody>
      </p:sp>
    </p:spTree>
    <p:extLst>
      <p:ext uri="{BB962C8B-B14F-4D97-AF65-F5344CB8AC3E}">
        <p14:creationId xmlns:p14="http://schemas.microsoft.com/office/powerpoint/2010/main" val="1931595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pPr>
              <a:defRPr/>
            </a:pPr>
            <a:fld id="{F4C3C72D-AC67-DD47-8C0B-8179B52EED52}" type="slidenum">
              <a:rPr lang="en-US" altLang="x-none"/>
              <a:pPr>
                <a:defRPr/>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817327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pPr>
              <a:defRPr/>
            </a:pPr>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pPr>
              <a:defRPr/>
            </a:pPr>
            <a:fld id="{C2A273D4-4E83-6341-A288-947AC78108A4}" type="slidenum">
              <a:rPr lang="en-US" altLang="x-none"/>
              <a:pPr>
                <a:defRPr/>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513768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A27325C4-3D6F-4541-99A3-AB984AC38C48}"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377089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DFA84BF8-7424-C14E-8CF8-36815BBA00D4}" type="slidenum">
              <a:rPr lang="en-US" altLang="x-none"/>
              <a:pPr>
                <a:defRPr/>
              </a:pPr>
              <a:t>‹#›</a:t>
            </a:fld>
            <a:endParaRPr lang="en-US" altLang="x-none"/>
          </a:p>
        </p:txBody>
      </p:sp>
    </p:spTree>
    <p:extLst>
      <p:ext uri="{BB962C8B-B14F-4D97-AF65-F5344CB8AC3E}">
        <p14:creationId xmlns:p14="http://schemas.microsoft.com/office/powerpoint/2010/main" val="669640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pPr>
              <a:defRPr/>
            </a:pPr>
            <a:fld id="{EE6735ED-4C3E-F049-A824-72D76FF6D476}" type="slidenum">
              <a:rPr lang="en-US" altLang="x-none"/>
              <a:pPr>
                <a:defRPr/>
              </a:pPr>
              <a:t>‹#›</a:t>
            </a:fld>
            <a:endParaRPr lang="en-US" altLang="x-none"/>
          </a:p>
        </p:txBody>
      </p:sp>
    </p:spTree>
    <p:extLst>
      <p:ext uri="{BB962C8B-B14F-4D97-AF65-F5344CB8AC3E}">
        <p14:creationId xmlns:p14="http://schemas.microsoft.com/office/powerpoint/2010/main" val="1831926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77EB55C5-D93C-0643-A837-7F5C45231ABA}" type="slidenum">
              <a:rPr lang="en-US" altLang="x-none"/>
              <a:pPr>
                <a:defRPr/>
              </a:pPr>
              <a:t>‹#›</a:t>
            </a:fld>
            <a:endParaRPr lang="en-US" altLang="x-none"/>
          </a:p>
        </p:txBody>
      </p:sp>
    </p:spTree>
    <p:extLst>
      <p:ext uri="{BB962C8B-B14F-4D97-AF65-F5344CB8AC3E}">
        <p14:creationId xmlns:p14="http://schemas.microsoft.com/office/powerpoint/2010/main" val="709487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pPr>
              <a:defRPr/>
            </a:pPr>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pPr>
              <a:defRPr/>
            </a:pPr>
            <a:fld id="{F9D6825D-AC69-B84D-8445-3CFEE5C69DEE}" type="slidenum">
              <a:rPr lang="en-US" altLang="x-none"/>
              <a:pPr>
                <a:defRPr/>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520464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87B9D10B-3504-7B4A-80D1-49CD21A4B764}"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519001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pPr>
              <a:defRPr/>
            </a:pPr>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pPr>
              <a:defRPr/>
            </a:pPr>
            <a:fld id="{CA4FBEEC-5760-2C42-838B-A3470F12E491}"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1543120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57B8A91E-63D2-AC41-B62E-8E0C6DCAAE8C}" type="slidenum">
              <a:rPr lang="en-US" altLang="x-none"/>
              <a:pPr>
                <a:defRPr/>
              </a:pPr>
              <a:t>‹#›</a:t>
            </a:fld>
            <a:endParaRPr lang="en-US" altLang="x-none"/>
          </a:p>
        </p:txBody>
      </p:sp>
    </p:spTree>
    <p:extLst>
      <p:ext uri="{BB962C8B-B14F-4D97-AF65-F5344CB8AC3E}">
        <p14:creationId xmlns:p14="http://schemas.microsoft.com/office/powerpoint/2010/main" val="7111271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pPr>
              <a:defRPr/>
            </a:pPr>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pPr>
              <a:defRPr/>
            </a:pPr>
            <a:fld id="{EFC93C1D-5AE5-4A48-BA11-680070942039}" type="slidenum">
              <a:rPr lang="en-US" altLang="x-none"/>
              <a:pPr>
                <a:defRPr/>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457" r:id="rId1"/>
    <p:sldLayoutId id="2147484458" r:id="rId2"/>
    <p:sldLayoutId id="2147484459" r:id="rId3"/>
    <p:sldLayoutId id="2147484460" r:id="rId4"/>
    <p:sldLayoutId id="2147484455" r:id="rId5"/>
    <p:sldLayoutId id="2147484461" r:id="rId6"/>
    <p:sldLayoutId id="2147484462" r:id="rId7"/>
    <p:sldLayoutId id="2147484463" r:id="rId8"/>
    <p:sldLayoutId id="2147484464" r:id="rId9"/>
    <p:sldLayoutId id="2147484456" r:id="rId10"/>
    <p:sldLayoutId id="2147484465" r:id="rId11"/>
    <p:sldLayoutId id="2147484466"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APPLIED </a:t>
            </a:r>
            <a:r>
              <a:rPr lang="en-US" smtClean="0"/>
              <a:t>CORPORATE FINANCE:</a:t>
            </a:r>
            <a:r>
              <a:rPr lang="en-US" dirty="0" smtClean="0"/>
              <a:t/>
            </a:r>
            <a:br>
              <a:rPr lang="en-US" dirty="0" smtClean="0"/>
            </a:br>
            <a:r>
              <a:rPr lang="en-US" dirty="0" smtClean="0"/>
              <a:t>AN ONLINE CLASS</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It is big picture, it is applied &amp; it is fun!</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What is corporate finance?</a:t>
            </a:r>
          </a:p>
        </p:txBody>
      </p:sp>
      <p:sp>
        <p:nvSpPr>
          <p:cNvPr id="18434" name="Rectangle 3"/>
          <p:cNvSpPr>
            <a:spLocks noGrp="1" noChangeArrowheads="1"/>
          </p:cNvSpPr>
          <p:nvPr>
            <p:ph sz="quarter" idx="1"/>
          </p:nvPr>
        </p:nvSpPr>
        <p:spPr>
          <a:xfrm>
            <a:off x="612775" y="1200150"/>
            <a:ext cx="8153400" cy="3371850"/>
          </a:xfrm>
        </p:spPr>
        <p:txBody>
          <a:bodyPr/>
          <a:lstStyle/>
          <a:p>
            <a:pPr eaLnBrk="1" hangingPunct="1"/>
            <a:r>
              <a:rPr lang="en-US" altLang="x-none" sz="2000">
                <a:ea typeface="ＭＳ Ｐゴシック" charset="-128"/>
              </a:rPr>
              <a:t>Every decision that a business makes has financial implications, and any decision which affects the finances of a business is a corporate finance decision. </a:t>
            </a:r>
          </a:p>
          <a:p>
            <a:pPr eaLnBrk="1" hangingPunct="1"/>
            <a:r>
              <a:rPr lang="en-US" altLang="x-none" sz="2000">
                <a:ea typeface="ＭＳ Ｐゴシック" charset="-128"/>
              </a:rPr>
              <a:t>Defined broadly, everything that a business does fits under the rubric of corporate finance.</a:t>
            </a:r>
          </a:p>
        </p:txBody>
      </p:sp>
      <p:sp>
        <p:nvSpPr>
          <p:cNvPr id="18435" name="Slide Number Placeholder 2"/>
          <p:cNvSpPr>
            <a:spLocks noGrp="1"/>
          </p:cNvSpPr>
          <p:nvPr>
            <p:ph type="sldNum" sz="quarter" idx="11"/>
          </p:nvPr>
        </p:nvSpPr>
        <p:spPr bwMode="auto">
          <a:xfrm>
            <a:off x="609600" y="4686300"/>
            <a:ext cx="5421313" cy="274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gn="l">
              <a:lnSpc>
                <a:spcPct val="80000"/>
              </a:lnSpc>
              <a:spcBef>
                <a:spcPct val="0"/>
              </a:spcBef>
              <a:buClrTx/>
              <a:buSzTx/>
              <a:buFontTx/>
              <a:buNone/>
            </a:pPr>
            <a:fld id="{06DD9732-99C1-8140-809A-3584F61172D3}" type="slidenum">
              <a:rPr lang="en-US" altLang="x-none" sz="700" b="0">
                <a:solidFill>
                  <a:srgbClr val="FFFFFF"/>
                </a:solidFill>
                <a:latin typeface="Times" charset="0"/>
              </a:rPr>
              <a:pPr algn="l">
                <a:lnSpc>
                  <a:spcPct val="80000"/>
                </a:lnSpc>
                <a:spcBef>
                  <a:spcPct val="0"/>
                </a:spcBef>
                <a:buClrTx/>
                <a:buSzTx/>
                <a:buFontTx/>
                <a:buNone/>
              </a:pPr>
              <a:t>2</a:t>
            </a:fld>
            <a:endParaRPr lang="en-US" altLang="x-none" sz="700" b="0">
              <a:solidFill>
                <a:srgbClr val="FFFFFF"/>
              </a:solidFill>
              <a:latin typeface="Times" charset="0"/>
            </a:endParaRPr>
          </a:p>
        </p:txBody>
      </p:sp>
      <p:pic>
        <p:nvPicPr>
          <p:cNvPr id="1843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876550"/>
            <a:ext cx="6858000" cy="190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Objectives</a:t>
            </a:r>
          </a:p>
        </p:txBody>
      </p:sp>
      <p:sp>
        <p:nvSpPr>
          <p:cNvPr id="20482" name="Rectangle 3"/>
          <p:cNvSpPr>
            <a:spLocks noGrp="1" noChangeArrowheads="1"/>
          </p:cNvSpPr>
          <p:nvPr>
            <p:ph sz="quarter" idx="1"/>
          </p:nvPr>
        </p:nvSpPr>
        <p:spPr>
          <a:xfrm>
            <a:off x="612775" y="1200150"/>
            <a:ext cx="8153400" cy="3371850"/>
          </a:xfrm>
        </p:spPr>
        <p:txBody>
          <a:bodyPr/>
          <a:lstStyle/>
          <a:p>
            <a:pPr eaLnBrk="1" hangingPunct="1">
              <a:lnSpc>
                <a:spcPct val="80000"/>
              </a:lnSpc>
            </a:pPr>
            <a:r>
              <a:rPr lang="en-US" altLang="x-none" sz="2400">
                <a:ea typeface="ＭＳ Ｐゴシック" charset="-128"/>
              </a:rPr>
              <a:t>To give you the capacity to understand the theory and </a:t>
            </a:r>
            <a:r>
              <a:rPr lang="en-US" altLang="x-none" sz="2400" u="sng">
                <a:ea typeface="ＭＳ Ｐゴシック" charset="-128"/>
              </a:rPr>
              <a:t>apply</a:t>
            </a:r>
            <a:r>
              <a:rPr lang="en-US" altLang="x-none" sz="2400">
                <a:ea typeface="ＭＳ Ｐゴシック" charset="-128"/>
              </a:rPr>
              <a:t>, in real world situations, the techniques that have been developed in corporate finance. </a:t>
            </a:r>
          </a:p>
          <a:p>
            <a:pPr lvl="1" eaLnBrk="1" hangingPunct="1">
              <a:lnSpc>
                <a:spcPct val="80000"/>
              </a:lnSpc>
            </a:pPr>
            <a:r>
              <a:rPr lang="en-US" altLang="x-none" sz="2000">
                <a:ea typeface="ＭＳ Ｐゴシック" charset="-128"/>
              </a:rPr>
              <a:t>Motto for class: If it cannot be applied, who cares?.</a:t>
            </a:r>
          </a:p>
          <a:p>
            <a:pPr eaLnBrk="1" hangingPunct="1">
              <a:lnSpc>
                <a:spcPct val="80000"/>
              </a:lnSpc>
            </a:pPr>
            <a:r>
              <a:rPr lang="en-US" altLang="x-none" sz="2400">
                <a:ea typeface="ＭＳ Ｐゴシック" charset="-128"/>
              </a:rPr>
              <a:t>To give you the </a:t>
            </a:r>
            <a:r>
              <a:rPr lang="en-US" altLang="x-none" sz="2400" u="sng">
                <a:ea typeface="ＭＳ Ｐゴシック" charset="-128"/>
              </a:rPr>
              <a:t>big picture </a:t>
            </a:r>
            <a:r>
              <a:rPr lang="en-US" altLang="x-none" sz="2400">
                <a:ea typeface="ＭＳ Ｐゴシック" charset="-128"/>
              </a:rPr>
              <a:t>of corporate finance so that you can understand how things fit together.</a:t>
            </a:r>
          </a:p>
          <a:p>
            <a:pPr lvl="1" eaLnBrk="1" hangingPunct="1">
              <a:lnSpc>
                <a:spcPct val="80000"/>
              </a:lnSpc>
            </a:pPr>
            <a:r>
              <a:rPr lang="en-US" altLang="x-none" sz="2000">
                <a:ea typeface="ＭＳ Ｐゴシック" charset="-128"/>
              </a:rPr>
              <a:t>Motto for class: You can forget the details, but don</a:t>
            </a:r>
            <a:r>
              <a:rPr lang="ja-JP" altLang="en-US" sz="2000">
                <a:ea typeface="ＭＳ Ｐゴシック" charset="-128"/>
              </a:rPr>
              <a:t>’</a:t>
            </a:r>
            <a:r>
              <a:rPr lang="en-US" altLang="ja-JP" sz="2000">
                <a:ea typeface="ＭＳ Ｐゴシック" charset="-128"/>
              </a:rPr>
              <a:t>t miss the storyline.</a:t>
            </a:r>
          </a:p>
          <a:p>
            <a:pPr eaLnBrk="1" hangingPunct="1">
              <a:lnSpc>
                <a:spcPct val="80000"/>
              </a:lnSpc>
            </a:pPr>
            <a:r>
              <a:rPr lang="en-US" altLang="x-none" sz="2400">
                <a:ea typeface="ＭＳ Ｐゴシック" charset="-128"/>
              </a:rPr>
              <a:t>To show you that corporate finance is </a:t>
            </a:r>
            <a:r>
              <a:rPr lang="en-US" altLang="x-none" sz="2400" u="sng">
                <a:ea typeface="ＭＳ Ｐゴシック" charset="-128"/>
              </a:rPr>
              <a:t>fun</a:t>
            </a:r>
            <a:r>
              <a:rPr lang="en-US" altLang="x-none" sz="2400">
                <a:ea typeface="ＭＳ Ｐゴシック" charset="-128"/>
              </a:rPr>
              <a:t>. </a:t>
            </a:r>
          </a:p>
          <a:p>
            <a:pPr lvl="1" eaLnBrk="1" hangingPunct="1">
              <a:lnSpc>
                <a:spcPct val="80000"/>
              </a:lnSpc>
            </a:pPr>
            <a:r>
              <a:rPr lang="en-US" altLang="x-none" sz="2000">
                <a:ea typeface="ＭＳ Ｐゴシック" charset="-128"/>
              </a:rPr>
              <a:t>Motto for class: Are we having fun yet?</a:t>
            </a:r>
          </a:p>
        </p:txBody>
      </p:sp>
      <p:sp>
        <p:nvSpPr>
          <p:cNvPr id="20483" name="Slide Number Placeholder 2"/>
          <p:cNvSpPr>
            <a:spLocks noGrp="1"/>
          </p:cNvSpPr>
          <p:nvPr>
            <p:ph type="sldNum" sz="quarter" idx="11"/>
          </p:nvPr>
        </p:nvSpPr>
        <p:spPr bwMode="auto">
          <a:xfrm>
            <a:off x="609600" y="4686300"/>
            <a:ext cx="5421313" cy="274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gn="l">
              <a:lnSpc>
                <a:spcPct val="80000"/>
              </a:lnSpc>
              <a:spcBef>
                <a:spcPct val="0"/>
              </a:spcBef>
              <a:buClrTx/>
              <a:buSzTx/>
              <a:buFontTx/>
              <a:buNone/>
            </a:pPr>
            <a:fld id="{0CEF81FC-86D6-1D4A-80AF-4BFB17B36DBF}" type="slidenum">
              <a:rPr lang="en-US" altLang="x-none" sz="700" b="0">
                <a:solidFill>
                  <a:srgbClr val="FFFFFF"/>
                </a:solidFill>
                <a:latin typeface="Times" charset="0"/>
              </a:rPr>
              <a:pPr algn="l">
                <a:lnSpc>
                  <a:spcPct val="80000"/>
                </a:lnSpc>
                <a:spcBef>
                  <a:spcPct val="0"/>
                </a:spcBef>
                <a:buClrTx/>
                <a:buSzTx/>
                <a:buFontTx/>
                <a:buNone/>
              </a:pPr>
              <a:t>3</a:t>
            </a:fld>
            <a:endParaRPr lang="en-US" altLang="x-none" sz="700" b="0">
              <a:solidFill>
                <a:srgbClr val="FFFFFF"/>
              </a:solidFill>
              <a:latin typeface="Times"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3300" y="0"/>
            <a:ext cx="7116763"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90000"/>
              </a:lnSpc>
              <a:spcBef>
                <a:spcPct val="0"/>
              </a:spcBef>
              <a:buClrTx/>
              <a:buSzTx/>
              <a:buFontTx/>
              <a:buNone/>
            </a:pPr>
            <a:fld id="{AAE2F37F-916E-4743-BB35-9247D07DBF34}" type="slidenum">
              <a:rPr lang="en-US" altLang="x-none" sz="1400">
                <a:solidFill>
                  <a:schemeClr val="tx2"/>
                </a:solidFill>
                <a:latin typeface="Times" charset="0"/>
              </a:rPr>
              <a:pPr>
                <a:lnSpc>
                  <a:spcPct val="90000"/>
                </a:lnSpc>
                <a:spcBef>
                  <a:spcPct val="0"/>
                </a:spcBef>
                <a:buClrTx/>
                <a:buSzTx/>
                <a:buFontTx/>
                <a:buNone/>
              </a:pPr>
              <a:t>5</a:t>
            </a:fld>
            <a:endParaRPr lang="en-US" altLang="x-none" sz="1400">
              <a:solidFill>
                <a:schemeClr val="tx2"/>
              </a:solidFill>
              <a:latin typeface="Times" charset="0"/>
            </a:endParaRPr>
          </a:p>
        </p:txBody>
      </p:sp>
      <p:pic>
        <p:nvPicPr>
          <p:cNvPr id="23554"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6629400" y="438150"/>
            <a:ext cx="2362200" cy="22098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err="1">
                <a:solidFill>
                  <a:schemeClr val="lt1"/>
                </a:solidFill>
                <a:latin typeface="+mn-lt"/>
                <a:ea typeface="+mn-ea"/>
              </a:rPr>
              <a:t>Damodaran.com</a:t>
            </a:r>
            <a:endParaRPr lang="en-US" b="1" dirty="0">
              <a:solidFill>
                <a:schemeClr val="lt1"/>
              </a:solidFill>
              <a:latin typeface="+mn-lt"/>
              <a:ea typeface="+mn-ea"/>
            </a:endParaRPr>
          </a:p>
          <a:p>
            <a:pPr algn="ctr">
              <a:defRPr/>
            </a:pPr>
            <a:r>
              <a:rPr lang="en-US" dirty="0">
                <a:solidFill>
                  <a:schemeClr val="lt1"/>
                </a:solidFill>
                <a:latin typeface="+mn-lt"/>
                <a:ea typeface="+mn-ea"/>
              </a:rPr>
              <a:t>This is the website that supports the class.</a:t>
            </a:r>
          </a:p>
        </p:txBody>
      </p:sp>
      <p:sp>
        <p:nvSpPr>
          <p:cNvPr id="6" name="Line Callout 1 5"/>
          <p:cNvSpPr>
            <a:spLocks/>
          </p:cNvSpPr>
          <p:nvPr/>
        </p:nvSpPr>
        <p:spPr bwMode="auto">
          <a:xfrm>
            <a:off x="152400" y="209550"/>
            <a:ext cx="2362200" cy="32766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The Book</a:t>
            </a:r>
          </a:p>
          <a:p>
            <a:pPr algn="ctr">
              <a:defRPr/>
            </a:pPr>
            <a:r>
              <a:rPr lang="en-US" dirty="0">
                <a:solidFill>
                  <a:schemeClr val="lt1"/>
                </a:solidFill>
                <a:latin typeface="+mn-lt"/>
                <a:ea typeface="+mn-ea"/>
              </a:rPr>
              <a:t>If you choose to get a book, this is the book that accompanies these sessions</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28577</TotalTime>
  <Pages>13</Pages>
  <Words>487</Words>
  <Application>Microsoft Macintosh PowerPoint</Application>
  <PresentationFormat>On-screen Show (16:9)</PresentationFormat>
  <Paragraphs>25</Paragraphs>
  <Slides>5</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Times</vt:lpstr>
      <vt:lpstr>ＭＳ Ｐゴシック</vt:lpstr>
      <vt:lpstr>Arial</vt:lpstr>
      <vt:lpstr>Calibri</vt:lpstr>
      <vt:lpstr>Wingdings</vt:lpstr>
      <vt:lpstr>Wingdings 2</vt:lpstr>
      <vt:lpstr>WebcastSimple</vt:lpstr>
      <vt:lpstr>APPLIED CORPORATE FINANCE: AN ONLINE CLASS</vt:lpstr>
      <vt:lpstr>What is corporate finance?</vt:lpstr>
      <vt:lpstr>Objectives</vt:lpstr>
      <vt:lpstr>PowerPoint Presentation</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340</cp:revision>
  <cp:lastPrinted>2017-07-20T14:53:48Z</cp:lastPrinted>
  <dcterms:created xsi:type="dcterms:W3CDTF">2010-01-13T22:41:50Z</dcterms:created>
  <dcterms:modified xsi:type="dcterms:W3CDTF">2017-07-20T14:54:10Z</dcterms:modified>
</cp:coreProperties>
</file>