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5"/>
  </p:notesMasterIdLst>
  <p:handoutMasterIdLst>
    <p:handoutMasterId r:id="rId16"/>
  </p:handoutMasterIdLst>
  <p:sldIdLst>
    <p:sldId id="256" r:id="rId2"/>
    <p:sldId id="925" r:id="rId3"/>
    <p:sldId id="445" r:id="rId4"/>
    <p:sldId id="446" r:id="rId5"/>
    <p:sldId id="447" r:id="rId6"/>
    <p:sldId id="924" r:id="rId7"/>
    <p:sldId id="449" r:id="rId8"/>
    <p:sldId id="450" r:id="rId9"/>
    <p:sldId id="451" r:id="rId10"/>
    <p:sldId id="454" r:id="rId11"/>
    <p:sldId id="455" r:id="rId12"/>
    <p:sldId id="456" r:id="rId13"/>
    <p:sldId id="928"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pPr lvl="1"/>
            <a:r>
              <a:rPr lang="en-US" altLang="x-none">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x-none">
              <a:latin typeface="Times" charset="0"/>
              <a:ea typeface="ＭＳ Ｐゴシック" charset="-128"/>
            </a:endParaRPr>
          </a:p>
          <a:p>
            <a:r>
              <a:rPr lang="en-US" altLang="x-none">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Private firms are not traded. There are no historical price records to compute betas from.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x-none">
                <a:latin typeface="Times" charset="0"/>
                <a:ea typeface="ＭＳ Ｐゴシック" charset="-128"/>
              </a:rPr>
              <a:t>To avoid outliers, we will use median values for the firms in the sample.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Using beta (that looks at only market risk) will tend to under estimate the cost of equity since private owners feel exposed to all risk, if they are not diversified.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assumes that</a:t>
            </a:r>
          </a:p>
          <a:p>
            <a:pPr lvl="1"/>
            <a:r>
              <a:rPr lang="en-US" altLang="x-none">
                <a:latin typeface="Times" charset="0"/>
                <a:ea typeface="ＭＳ Ｐゴシック" charset="-128"/>
              </a:rPr>
              <a:t>The owner of the private business has all of his or her wealth invested in the business</a:t>
            </a:r>
          </a:p>
          <a:p>
            <a:pPr lvl="1"/>
            <a:r>
              <a:rPr lang="en-US" altLang="x-none">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x-none">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x-none">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x-none">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breakdown of a firm into businesses is available in the 10-K. The unlevered betas are available on my web site.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A2081DF-30A2-A740-A4CD-9642CD5BFBF4}" type="slidenum">
              <a:rPr lang="en-US" altLang="x-none"/>
              <a:pPr/>
              <a:t>‹#›</a:t>
            </a:fld>
            <a:endParaRPr lang="en-US" altLang="x-none"/>
          </a:p>
        </p:txBody>
      </p:sp>
    </p:spTree>
    <p:extLst>
      <p:ext uri="{BB962C8B-B14F-4D97-AF65-F5344CB8AC3E}">
        <p14:creationId xmlns:p14="http://schemas.microsoft.com/office/powerpoint/2010/main" val="219586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8EC037E-9B49-BF41-A12A-C16777CAF8D2}"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79487E7D-6E4D-CA4E-9EE7-EA716045D36B}" type="slidenum">
              <a:rPr lang="en-US" altLang="x-none"/>
              <a:pPr/>
              <a:t>‹#›</a:t>
            </a:fld>
            <a:endParaRPr lang="en-US" altLang="x-none"/>
          </a:p>
        </p:txBody>
      </p:sp>
    </p:spTree>
    <p:extLst>
      <p:ext uri="{BB962C8B-B14F-4D97-AF65-F5344CB8AC3E}">
        <p14:creationId xmlns:p14="http://schemas.microsoft.com/office/powerpoint/2010/main" val="1218240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259CD2E4-E6EB-634A-A83A-1E94996BCD18}"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856808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148E304-FDD4-4846-A1A6-6BCD9452B600}"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95749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C129089-98F2-D74C-9871-9974D590CCA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14991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EC590F46-5BBC-7D43-8A78-05313CC7B63F}" type="slidenum">
              <a:rPr lang="en-US" altLang="x-none"/>
              <a:pPr/>
              <a:t>‹#›</a:t>
            </a:fld>
            <a:endParaRPr lang="en-US" altLang="x-none"/>
          </a:p>
        </p:txBody>
      </p:sp>
    </p:spTree>
    <p:extLst>
      <p:ext uri="{BB962C8B-B14F-4D97-AF65-F5344CB8AC3E}">
        <p14:creationId xmlns:p14="http://schemas.microsoft.com/office/powerpoint/2010/main" val="611703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5AF4F328-B6E3-F64A-8F22-AB91529BEF7B}" type="slidenum">
              <a:rPr lang="en-US" altLang="x-none"/>
              <a:pPr/>
              <a:t>‹#›</a:t>
            </a:fld>
            <a:endParaRPr lang="en-US" altLang="x-none"/>
          </a:p>
        </p:txBody>
      </p:sp>
    </p:spTree>
    <p:extLst>
      <p:ext uri="{BB962C8B-B14F-4D97-AF65-F5344CB8AC3E}">
        <p14:creationId xmlns:p14="http://schemas.microsoft.com/office/powerpoint/2010/main" val="89114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B5A0ACE-8942-4848-A3BD-351C9AE7A2DF}" type="slidenum">
              <a:rPr lang="en-US" altLang="x-none"/>
              <a:pPr/>
              <a:t>‹#›</a:t>
            </a:fld>
            <a:endParaRPr lang="en-US" altLang="x-none"/>
          </a:p>
        </p:txBody>
      </p:sp>
    </p:spTree>
    <p:extLst>
      <p:ext uri="{BB962C8B-B14F-4D97-AF65-F5344CB8AC3E}">
        <p14:creationId xmlns:p14="http://schemas.microsoft.com/office/powerpoint/2010/main" val="921010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6037B01B-8EC0-4C4C-BAE9-638C71EE324A}"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59127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C1813986-31B5-4B4C-893F-9D404928D1C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83169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56968FC8-7C62-D845-862E-F81A4D91032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425163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D433F536-2FE2-E345-96BE-33405CD8C86A}" type="slidenum">
              <a:rPr lang="en-US" altLang="x-none"/>
              <a:pPr/>
              <a:t>‹#›</a:t>
            </a:fld>
            <a:endParaRPr lang="en-US" altLang="x-none"/>
          </a:p>
        </p:txBody>
      </p:sp>
    </p:spTree>
    <p:extLst>
      <p:ext uri="{BB962C8B-B14F-4D97-AF65-F5344CB8AC3E}">
        <p14:creationId xmlns:p14="http://schemas.microsoft.com/office/powerpoint/2010/main" val="18416951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C0213A3-C3D0-7A45-B7B8-AE487B09EFE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7" Type="http://schemas.openxmlformats.org/officeDocument/2006/relationships/oleObject" Target="../embeddings/oleObject2.bin"/><Relationship Id="rId8" Type="http://schemas.openxmlformats.org/officeDocument/2006/relationships/package" Target="../embeddings/Microsoft_Word_Document2.docx"/><Relationship Id="rId9"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3.bin"/><Relationship Id="rId5" Type="http://schemas.openxmlformats.org/officeDocument/2006/relationships/image" Target="../media/image7.emf"/><Relationship Id="rId6" Type="http://schemas.openxmlformats.org/officeDocument/2006/relationships/oleObject" Target="../embeddings/oleObject4.bin"/><Relationship Id="rId7" Type="http://schemas.openxmlformats.org/officeDocument/2006/relationships/package" Target="../embeddings/Microsoft_Word_Document3.docx"/><Relationship Id="rId8"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9.png"/><Relationship Id="rId7" Type="http://schemas.openxmlformats.org/officeDocument/2006/relationships/oleObject" Target="../embeddings/oleObject6.bin"/><Relationship Id="rId8" Type="http://schemas.openxmlformats.org/officeDocument/2006/relationships/package" Target="../embeddings/Microsoft_Word_Document5.docx"/><Relationship Id="rId9"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7.bin"/><Relationship Id="rId5" Type="http://schemas.openxmlformats.org/officeDocument/2006/relationships/image" Target="../media/image12.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a:t>
            </a:r>
            <a:r>
              <a:rPr lang="en-US"/>
              <a:t>rates </a:t>
            </a:r>
            <a:r>
              <a:rPr lang="en-US" smtClean="0"/>
              <a:t>VIII: </a:t>
            </a:r>
            <a:r>
              <a:rPr lang="en-US" dirty="0" smtClean="0"/>
              <a:t>Bottom up betas II</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law of large numbers is your best friend.</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Estimating </a:t>
            </a:r>
            <a:r>
              <a:rPr lang="en-US" altLang="ja-JP" dirty="0"/>
              <a:t>Bottom Up Betas &amp; Costs of Equity: Vale</a:t>
            </a:r>
            <a:endParaRPr lang="en-US" dirty="0"/>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graphicFrame>
        <p:nvGraphicFramePr>
          <p:cNvPr id="19459" name="Object 5"/>
          <p:cNvGraphicFramePr>
            <a:graphicFrameLocks noChangeAspect="1"/>
          </p:cNvGraphicFramePr>
          <p:nvPr/>
        </p:nvGraphicFramePr>
        <p:xfrm>
          <a:off x="609600" y="1200150"/>
          <a:ext cx="8369300" cy="2686050"/>
        </p:xfrm>
        <a:graphic>
          <a:graphicData uri="http://schemas.openxmlformats.org/presentationml/2006/ole">
            <mc:AlternateContent xmlns:mc="http://schemas.openxmlformats.org/markup-compatibility/2006">
              <mc:Choice xmlns:v="urn:schemas-microsoft-com:vml" Requires="v">
                <p:oleObj spid="_x0000_s19464"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200150"/>
                        <a:ext cx="83693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0" name="Object 6"/>
          <p:cNvGraphicFramePr>
            <a:graphicFrameLocks noChangeAspect="1"/>
          </p:cNvGraphicFramePr>
          <p:nvPr/>
        </p:nvGraphicFramePr>
        <p:xfrm>
          <a:off x="2286000" y="3771900"/>
          <a:ext cx="6083300" cy="1085850"/>
        </p:xfrm>
        <a:graphic>
          <a:graphicData uri="http://schemas.openxmlformats.org/presentationml/2006/ole">
            <mc:AlternateContent xmlns:mc="http://schemas.openxmlformats.org/markup-compatibility/2006">
              <mc:Choice xmlns:v="urn:schemas-microsoft-com:vml" Requires="v">
                <p:oleObj spid="_x0000_s19465"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3771900"/>
                        <a:ext cx="60833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lnSpc>
                <a:spcPct val="80000"/>
              </a:lnSpc>
            </a:pPr>
            <a:r>
              <a:rPr lang="en-US" altLang="x-none" sz="1800" dirty="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x-none" sz="1800" dirty="0">
              <a:ea typeface="ＭＳ Ｐゴシック" charset="-128"/>
            </a:endParaRPr>
          </a:p>
          <a:p>
            <a:pPr eaLnBrk="1" hangingPunct="1">
              <a:lnSpc>
                <a:spcPct val="80000"/>
              </a:lnSpc>
            </a:pPr>
            <a:endParaRPr lang="en-US" altLang="x-none" sz="1800" dirty="0">
              <a:ea typeface="ＭＳ Ｐゴシック" charset="-128"/>
            </a:endParaRPr>
          </a:p>
          <a:p>
            <a:pPr eaLnBrk="1" hangingPunct="1">
              <a:lnSpc>
                <a:spcPct val="80000"/>
              </a:lnSpc>
            </a:pPr>
            <a:r>
              <a:rPr lang="en-US" altLang="x-none" sz="1800" dirty="0">
                <a:ea typeface="ＭＳ Ｐゴシック" charset="-128"/>
              </a:rPr>
              <a:t>From US $ to R$: If we use 2% as the inflation rate in US dollars and 9% as the inflation ratio in Brazil, we can convert Vale</a:t>
            </a:r>
            <a:r>
              <a:rPr lang="en-US" altLang="en-US" sz="1800" dirty="0">
                <a:ea typeface="ＭＳ Ｐゴシック" charset="-128"/>
              </a:rPr>
              <a:t>’</a:t>
            </a:r>
            <a:r>
              <a:rPr lang="en-US" altLang="x-none" sz="1800" dirty="0">
                <a:ea typeface="ＭＳ Ｐゴシック" charset="-128"/>
              </a:rPr>
              <a:t>s US dollar cost of equity of 11.23% to a $R cost of equity:</a:t>
            </a:r>
          </a:p>
          <a:p>
            <a:pPr eaLnBrk="1" hangingPunct="1">
              <a:lnSpc>
                <a:spcPct val="80000"/>
              </a:lnSpc>
            </a:pPr>
            <a:endParaRPr lang="en-US" altLang="x-none" sz="1800" dirty="0">
              <a:ea typeface="ＭＳ Ｐゴシック" charset="-128"/>
            </a:endParaRPr>
          </a:p>
          <a:p>
            <a:pPr eaLnBrk="1" hangingPunct="1">
              <a:lnSpc>
                <a:spcPct val="80000"/>
              </a:lnSpc>
            </a:pPr>
            <a:endParaRPr lang="en-US" altLang="x-none" sz="1800" dirty="0">
              <a:ea typeface="ＭＳ Ｐゴシック" charset="-128"/>
            </a:endParaRPr>
          </a:p>
          <a:p>
            <a:pPr eaLnBrk="1" hangingPunct="1">
              <a:lnSpc>
                <a:spcPct val="80000"/>
              </a:lnSpc>
            </a:pPr>
            <a:endParaRPr lang="en-US" altLang="x-none" sz="1800" dirty="0">
              <a:ea typeface="ＭＳ Ｐゴシック" charset="-128"/>
            </a:endParaRPr>
          </a:p>
          <a:p>
            <a:pPr eaLnBrk="1" hangingPunct="1">
              <a:lnSpc>
                <a:spcPct val="80000"/>
              </a:lnSpc>
            </a:pPr>
            <a:r>
              <a:rPr lang="en-US" altLang="x-none" sz="1800" dirty="0">
                <a:ea typeface="ＭＳ Ｐゴシック" charset="-128"/>
              </a:rPr>
              <a:t>Alternatively, you can compute a cost of equity, starting with the $R </a:t>
            </a:r>
            <a:r>
              <a:rPr lang="en-US" altLang="x-none" sz="1800" dirty="0" err="1">
                <a:ea typeface="ＭＳ Ｐゴシック" charset="-128"/>
              </a:rPr>
              <a:t>riskfree</a:t>
            </a:r>
            <a:r>
              <a:rPr lang="en-US" altLang="x-none" sz="1800" dirty="0">
                <a:ea typeface="ＭＳ Ｐゴシック" charset="-128"/>
              </a:rPr>
              <a:t> rate of 10.18%.</a:t>
            </a:r>
          </a:p>
          <a:p>
            <a:pPr marL="366713" lvl="1" indent="0" algn="ctr" eaLnBrk="1" hangingPunct="1">
              <a:lnSpc>
                <a:spcPct val="80000"/>
              </a:lnSpc>
              <a:buFont typeface="Wingdings 2" charset="2"/>
              <a:buNone/>
            </a:pPr>
            <a:r>
              <a:rPr lang="en-US" altLang="x-none" sz="1600" dirty="0">
                <a:ea typeface="ＭＳ Ｐゴシック" charset="-128"/>
              </a:rPr>
              <a:t>Cost of Equity in $R = = 10.18% + 1.15 (7.38%) = 18.67%</a:t>
            </a:r>
          </a:p>
          <a:p>
            <a:pPr marL="366713" lvl="1" indent="0" eaLnBrk="1" hangingPunct="1">
              <a:lnSpc>
                <a:spcPct val="80000"/>
              </a:lnSpc>
              <a:buFont typeface="Wingdings 2" charset="2"/>
              <a:buNone/>
            </a:pPr>
            <a:r>
              <a:rPr lang="en-US" altLang="x-none" sz="1300" dirty="0">
                <a:ea typeface="ＭＳ Ｐゴシック" charset="-128"/>
              </a:rPr>
              <a:t>				</a:t>
            </a:r>
          </a:p>
        </p:txBody>
      </p:sp>
      <p:graphicFrame>
        <p:nvGraphicFramePr>
          <p:cNvPr id="21507" name="Object 2"/>
          <p:cNvGraphicFramePr>
            <a:graphicFrameLocks noChangeAspect="1"/>
          </p:cNvGraphicFramePr>
          <p:nvPr/>
        </p:nvGraphicFramePr>
        <p:xfrm>
          <a:off x="2743200" y="1714500"/>
          <a:ext cx="3352800" cy="342900"/>
        </p:xfrm>
        <a:graphic>
          <a:graphicData uri="http://schemas.openxmlformats.org/presentationml/2006/ole">
            <mc:AlternateContent xmlns:mc="http://schemas.openxmlformats.org/markup-compatibility/2006">
              <mc:Choice xmlns:v="urn:schemas-microsoft-com:vml" Requires="v">
                <p:oleObj spid="_x0000_s21512"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714500"/>
                        <a:ext cx="3352800"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08" name="Object 2"/>
          <p:cNvGraphicFramePr>
            <a:graphicFrameLocks noChangeAspect="1"/>
          </p:cNvGraphicFramePr>
          <p:nvPr>
            <p:extLst>
              <p:ext uri="{D42A27DB-BD31-4B8C-83A1-F6EECF244321}">
                <p14:modId xmlns:p14="http://schemas.microsoft.com/office/powerpoint/2010/main" val="1135609006"/>
              </p:ext>
            </p:extLst>
          </p:nvPr>
        </p:nvGraphicFramePr>
        <p:xfrm>
          <a:off x="2133600" y="2743200"/>
          <a:ext cx="5486400" cy="781050"/>
        </p:xfrm>
        <a:graphic>
          <a:graphicData uri="http://schemas.openxmlformats.org/presentationml/2006/ole">
            <mc:AlternateContent xmlns:mc="http://schemas.openxmlformats.org/markup-compatibility/2006">
              <mc:Choice xmlns:v="urn:schemas-microsoft-com:vml" Requires="v">
                <p:oleObj spid="_x0000_s21513" name="Document" r:id="rId7" imgW="5486198" imgH="1041362" progId="Word.Document.12">
                  <p:embed/>
                </p:oleObj>
              </mc:Choice>
              <mc:Fallback>
                <p:oleObj name="Document" r:id="rId7" imgW="5486198" imgH="1041362" progId="Word.Document.12">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2743200"/>
                        <a:ext cx="54864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u="sng">
                <a:ea typeface="ＭＳ Ｐゴシック" charset="-128"/>
              </a:rPr>
              <a:t>Tata Motors</a:t>
            </a:r>
            <a:r>
              <a:rPr lang="en-US" altLang="x-none" sz="1800">
                <a:ea typeface="ＭＳ Ｐゴシック" charset="-128"/>
              </a:rPr>
              <a:t>: We estimated an unlevered beta of 0.8601 across 76 publicly traded automotive companies (globally) and estimated a levered beta based on Tata Motor</a:t>
            </a:r>
            <a:r>
              <a:rPr lang="en-US" altLang="en-US" sz="1800">
                <a:ea typeface="ＭＳ Ｐゴシック" charset="-128"/>
              </a:rPr>
              <a:t>’</a:t>
            </a:r>
            <a:r>
              <a:rPr lang="en-US" altLang="x-none" sz="1800">
                <a:ea typeface="ＭＳ Ｐゴシック" charset="-128"/>
              </a:rPr>
              <a:t>s D/E ratio of 41.41% and a marginal tax rate of 32.45% for India:</a:t>
            </a:r>
          </a:p>
          <a:p>
            <a:pPr marL="320675" lvl="1" indent="0" eaLnBrk="1" hangingPunct="1">
              <a:lnSpc>
                <a:spcPct val="80000"/>
              </a:lnSpc>
              <a:buFont typeface="Wingdings 2" charset="2"/>
              <a:buNone/>
            </a:pPr>
            <a:r>
              <a:rPr lang="en-US" altLang="x-none" sz="15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x-none" sz="1500">
                <a:ea typeface="ＭＳ Ｐゴシック" charset="-128"/>
              </a:rPr>
              <a:t>Cost of equity (Rs) = 6.57% + 1.1007 (7.19%) = 14.49%  </a:t>
            </a:r>
          </a:p>
          <a:p>
            <a:pPr eaLnBrk="1" hangingPunct="1">
              <a:lnSpc>
                <a:spcPct val="80000"/>
              </a:lnSpc>
            </a:pPr>
            <a:r>
              <a:rPr lang="en-US" altLang="x-none" sz="1800" u="sng">
                <a:ea typeface="ＭＳ Ｐゴシック" charset="-128"/>
              </a:rPr>
              <a:t>Baidu</a:t>
            </a:r>
            <a:r>
              <a:rPr lang="en-US" altLang="x-none" sz="1800">
                <a:ea typeface="ＭＳ Ｐゴシック" charset="-128"/>
              </a:rPr>
              <a:t>: To estimate its beta, we looked at 42 global companies that derive all or most of their revenues from online advertising and estimated an unlevered beta of 1.30 for the business. Incorporating Baidu</a:t>
            </a:r>
            <a:r>
              <a:rPr lang="en-US" altLang="en-US" sz="1800">
                <a:ea typeface="ＭＳ Ｐゴシック" charset="-128"/>
              </a:rPr>
              <a:t>’</a:t>
            </a:r>
            <a:r>
              <a:rPr lang="en-US" altLang="x-none" sz="1800">
                <a:ea typeface="ＭＳ Ｐゴシック" charset="-128"/>
              </a:rPr>
              <a:t>s current market debt to equity ratio of 5.23% and the marginal tax rate for China of 25%, we estimate Baidu</a:t>
            </a:r>
            <a:r>
              <a:rPr lang="en-US" altLang="en-US" sz="1800">
                <a:ea typeface="ＭＳ Ｐゴシック" charset="-128"/>
              </a:rPr>
              <a:t>’</a:t>
            </a:r>
            <a:r>
              <a:rPr lang="en-US" altLang="x-none" sz="1800">
                <a:ea typeface="ＭＳ Ｐゴシック" charset="-128"/>
              </a:rPr>
              <a:t>s current levered beta to be 1.3560.</a:t>
            </a:r>
          </a:p>
          <a:p>
            <a:pPr marL="320675" lvl="1" indent="0" eaLnBrk="1" hangingPunct="1">
              <a:lnSpc>
                <a:spcPct val="80000"/>
              </a:lnSpc>
              <a:buFont typeface="Wingdings 2" charset="2"/>
              <a:buNone/>
            </a:pPr>
            <a:r>
              <a:rPr lang="en-US" altLang="x-none" sz="1500">
                <a:ea typeface="ＭＳ Ｐゴシック" charset="-128"/>
              </a:rPr>
              <a:t>Levered Beta for Baidu = 1.30 (1 + (1-.25) (.0523)) = 1.356</a:t>
            </a:r>
          </a:p>
          <a:p>
            <a:pPr marL="320675" lvl="1" indent="0" eaLnBrk="1" hangingPunct="1">
              <a:lnSpc>
                <a:spcPct val="80000"/>
              </a:lnSpc>
              <a:buFont typeface="Wingdings 2" charset="2"/>
              <a:buNone/>
            </a:pPr>
            <a:r>
              <a:rPr lang="en-US" altLang="x-none" sz="1500">
                <a:ea typeface="ＭＳ Ｐゴシック" charset="-128"/>
              </a:rPr>
              <a:t>Cost of Equity for Baidu (Renmimbi) = 3.50% + 1.356 (6.94%) = 12.91%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Bottom up Betas and Costs of Equity: Deutsche Bank</a:t>
            </a:r>
          </a:p>
        </p:txBody>
      </p:sp>
      <p:sp>
        <p:nvSpPr>
          <p:cNvPr id="3"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We break Deutsche Bank down into two businesses – commercial and investment banking. </a:t>
            </a: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buFont typeface="Wingdings" charset="2"/>
              <a:buNone/>
            </a:pPr>
            <a:endParaRPr lang="en-US" altLang="x-none" sz="2000">
              <a:ea typeface="ＭＳ Ｐゴシック" charset="-128"/>
            </a:endParaRPr>
          </a:p>
          <a:p>
            <a:pPr eaLnBrk="1" hangingPunct="1"/>
            <a:r>
              <a:rPr lang="en-US" altLang="x-none" sz="2000">
                <a:ea typeface="ＭＳ Ｐゴシック" charset="-128"/>
              </a:rPr>
              <a:t>We do not unlever or relever betas, because estimating debt and equity for banks is an exercise in futility.</a:t>
            </a:r>
          </a:p>
        </p:txBody>
      </p:sp>
      <p:graphicFrame>
        <p:nvGraphicFramePr>
          <p:cNvPr id="25603" name="Object 4"/>
          <p:cNvGraphicFramePr>
            <a:graphicFrameLocks noChangeAspect="1"/>
          </p:cNvGraphicFramePr>
          <p:nvPr/>
        </p:nvGraphicFramePr>
        <p:xfrm>
          <a:off x="2057400" y="2038350"/>
          <a:ext cx="5626100" cy="1247775"/>
        </p:xfrm>
        <a:graphic>
          <a:graphicData uri="http://schemas.openxmlformats.org/presentationml/2006/ole">
            <mc:AlternateContent xmlns:mc="http://schemas.openxmlformats.org/markup-compatibility/2006">
              <mc:Choice xmlns:v="urn:schemas-microsoft-com:vml" Requires="v">
                <p:oleObj spid="_x0000_s25608"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038350"/>
                        <a:ext cx="56261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4" name="Object 5"/>
          <p:cNvGraphicFramePr>
            <a:graphicFrameLocks noChangeAspect="1"/>
          </p:cNvGraphicFramePr>
          <p:nvPr/>
        </p:nvGraphicFramePr>
        <p:xfrm>
          <a:off x="2514600" y="4171950"/>
          <a:ext cx="5524500" cy="800100"/>
        </p:xfrm>
        <a:graphic>
          <a:graphicData uri="http://schemas.openxmlformats.org/presentationml/2006/ole">
            <mc:AlternateContent xmlns:mc="http://schemas.openxmlformats.org/markup-compatibility/2006">
              <mc:Choice xmlns:v="urn:schemas-microsoft-com:vml" Requires="v">
                <p:oleObj spid="_x0000_s25609"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171950"/>
                        <a:ext cx="55245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Betas for Non-Traded Assets</a:t>
            </a:r>
          </a:p>
        </p:txBody>
      </p:sp>
      <p:sp>
        <p:nvSpPr>
          <p:cNvPr id="26626"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buFont typeface="Wingdings" charset="0"/>
              <a:buChar char=""/>
              <a:defRPr/>
            </a:pPr>
            <a:r>
              <a:rPr lang="en-US" dirty="0"/>
              <a:t>The conventional approaches of estimating betas from regressions do not work for assets  that are not traded. There are no stock prices or historical returns that can be used to compute regression betas.</a:t>
            </a:r>
          </a:p>
          <a:p>
            <a:pPr eaLnBrk="1" hangingPunct="1">
              <a:buFont typeface="Wingdings" charset="0"/>
              <a:buChar char=""/>
              <a:defRPr/>
            </a:pPr>
            <a:r>
              <a:rPr lang="en-US" dirty="0"/>
              <a:t>There are two ways in which betas can be estimated for non-traded assets</a:t>
            </a:r>
          </a:p>
          <a:p>
            <a:pPr lvl="1" eaLnBrk="1" hangingPunct="1">
              <a:buFont typeface="Wingdings 2" charset="0"/>
              <a:buChar char=""/>
              <a:defRPr/>
            </a:pPr>
            <a:r>
              <a:rPr lang="en-US" dirty="0"/>
              <a:t>Using comparable firms</a:t>
            </a:r>
          </a:p>
          <a:p>
            <a:pPr lvl="1" eaLnBrk="1" hangingPunct="1">
              <a:buFont typeface="Wingdings 2" charset="0"/>
              <a:buChar char=""/>
              <a:defRPr/>
            </a:pPr>
            <a:r>
              <a:rPr lang="en-US" dirty="0"/>
              <a:t>Using accounting earnings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Using comparable firms to estimate beta for Bookscape</a:t>
            </a:r>
          </a:p>
        </p:txBody>
      </p:sp>
      <p:pic>
        <p:nvPicPr>
          <p:cNvPr id="2969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8706" r="-28706"/>
          <a:stretch>
            <a:fillRect/>
          </a:stretch>
        </p:blipFill>
        <p:spPr>
          <a:xfrm>
            <a:off x="612775" y="1200150"/>
            <a:ext cx="8153400" cy="3371850"/>
          </a:xfrm>
        </p:spPr>
      </p:pic>
      <p:sp>
        <p:nvSpPr>
          <p:cNvPr id="29699" name="TextBox 7"/>
          <p:cNvSpPr txBox="1">
            <a:spLocks noChangeArrowheads="1"/>
          </p:cNvSpPr>
          <p:nvPr/>
        </p:nvSpPr>
        <p:spPr bwMode="auto">
          <a:xfrm>
            <a:off x="2514600" y="4572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Unlevered beta for book company = 0.8130/ (1+ (1-.4) (.2141)) = 0.7205</a:t>
            </a:r>
          </a:p>
          <a:p>
            <a:r>
              <a:rPr lang="en-US" altLang="x-none" sz="1600"/>
              <a:t>Unlevered beta for book business = 0.7205/(1-.05) = 0.7584</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x-none" sz="22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x-none" sz="1700">
                <a:ea typeface="ＭＳ Ｐゴシック" charset="-128"/>
              </a:rPr>
              <a:t>Levered beta for Bookscape = 0.7584[1 + (1 – 0.40) (0.2141)] = 0.8558</a:t>
            </a:r>
          </a:p>
          <a:p>
            <a:pPr eaLnBrk="1" hangingPunct="1">
              <a:lnSpc>
                <a:spcPct val="80000"/>
              </a:lnSpc>
            </a:pPr>
            <a:r>
              <a:rPr lang="en-US" altLang="x-none" sz="22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x-none" sz="1900">
                <a:ea typeface="ＭＳ Ｐゴシック" charset="-128"/>
              </a:rPr>
              <a:t>Cost of Equity = 2.75%+ 0.8558 (5.5%) = 7.46%</a:t>
            </a:r>
          </a:p>
          <a:p>
            <a:pPr eaLnBrk="1" hangingPunct="1">
              <a:lnSpc>
                <a:spcPct val="80000"/>
              </a:lnSpc>
            </a:pPr>
            <a:endParaRPr lang="en-US" altLang="x-none"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Is Beta an Adequate Measure of Risk for a Private Firm?</a:t>
            </a:r>
          </a:p>
        </p:txBody>
      </p:sp>
      <p:sp>
        <p:nvSpPr>
          <p:cNvPr id="3379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x-none">
                <a:ea typeface="ＭＳ Ｐゴシック" charset="-128"/>
              </a:rPr>
              <a:t>Under estimate the cost of equity for the private firm</a:t>
            </a:r>
          </a:p>
          <a:p>
            <a:pPr marL="823913" lvl="1" indent="-457200" eaLnBrk="1" hangingPunct="1">
              <a:buFont typeface="Calibri" charset="0"/>
              <a:buAutoNum type="alphaLcPeriod"/>
            </a:pPr>
            <a:r>
              <a:rPr lang="en-US" altLang="x-none">
                <a:ea typeface="ＭＳ Ｐゴシック" charset="-128"/>
              </a:rPr>
              <a:t>Over estimate the cost of equity for the private firm</a:t>
            </a:r>
          </a:p>
          <a:p>
            <a:pPr marL="823913" lvl="1" indent="-457200" eaLnBrk="1" hangingPunct="1">
              <a:buFont typeface="Calibri" charset="0"/>
              <a:buAutoNum type="alphaLcPeriod"/>
            </a:pPr>
            <a:r>
              <a:rPr lang="en-US" altLang="x-none">
                <a:ea typeface="ＭＳ Ｐゴシック" charset="-128"/>
              </a:rPr>
              <a:t>Could under or over estimate the cost of equity for the private firm</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Total Risk versus Market Risk</a:t>
            </a:r>
          </a:p>
        </p:txBody>
      </p:sp>
      <p:sp>
        <p:nvSpPr>
          <p:cNvPr id="188418"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35843" name="Object 2"/>
          <p:cNvGraphicFramePr>
            <a:graphicFrameLocks noChangeAspect="1"/>
          </p:cNvGraphicFramePr>
          <p:nvPr/>
        </p:nvGraphicFramePr>
        <p:xfrm>
          <a:off x="2551113" y="3346450"/>
          <a:ext cx="3467100" cy="590550"/>
        </p:xfrm>
        <a:graphic>
          <a:graphicData uri="http://schemas.openxmlformats.org/presentationml/2006/ole">
            <mc:AlternateContent xmlns:mc="http://schemas.openxmlformats.org/markup-compatibility/2006">
              <mc:Choice xmlns:v="urn:schemas-microsoft-com:vml" Requires="v">
                <p:oleObj spid="_x0000_s35846"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3346450"/>
                        <a:ext cx="3467100"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a Bottom-up Beta</a:t>
            </a:r>
          </a:p>
        </p:txBody>
      </p:sp>
      <p:sp>
        <p:nvSpPr>
          <p:cNvPr id="37890"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Based upon the business or businesses that your firm is in right now, and its current financial leverage, estimate the bottom-up unlevered beta for your firm.</a:t>
            </a:r>
          </a:p>
          <a:p>
            <a:pPr eaLnBrk="1" hangingPunct="1"/>
            <a:r>
              <a:rPr lang="en-US" altLang="x-none">
                <a:ea typeface="ＭＳ Ｐゴシック" charset="-128"/>
              </a:rPr>
              <a:t>Data Source: You can get a listing of unlevered betas by industry on my web site by going to updated data.</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55DD98E-2E8B-554E-A952-0E6F2F69992F}"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4</a:t>
            </a:r>
            <a:endParaRPr lang="en-US" dirty="0">
              <a:solidFill>
                <a:schemeClr val="lt1"/>
              </a:solidFill>
              <a:latin typeface="+mn-lt"/>
              <a:ea typeface="+mn-ea"/>
            </a:endParaRPr>
          </a:p>
        </p:txBody>
      </p:sp>
      <p:sp>
        <p:nvSpPr>
          <p:cNvPr id="6" name="Line Callout 1 5"/>
          <p:cNvSpPr>
            <a:spLocks/>
          </p:cNvSpPr>
          <p:nvPr/>
        </p:nvSpPr>
        <p:spPr bwMode="auto">
          <a:xfrm>
            <a:off x="228600" y="209550"/>
            <a:ext cx="2209800" cy="2743200"/>
          </a:xfrm>
          <a:prstGeom prst="borderCallout1">
            <a:avLst>
              <a:gd name="adj1" fmla="val 99306"/>
              <a:gd name="adj2" fmla="val 49074"/>
              <a:gd name="adj3" fmla="val 127926"/>
              <a:gd name="adj4" fmla="val 109301"/>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beta your company would have, if it were a private business.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27037</TotalTime>
  <Pages>13</Pages>
  <Words>1568</Words>
  <Application>Microsoft Macintosh PowerPoint</Application>
  <PresentationFormat>On-screen Show (16:9)</PresentationFormat>
  <Paragraphs>87</Paragraphs>
  <Slides>13</Slides>
  <Notes>11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1" baseType="lpstr">
      <vt:lpstr>Calibri</vt:lpstr>
      <vt:lpstr>ＭＳ Ｐゴシック</vt:lpstr>
      <vt:lpstr>Times</vt:lpstr>
      <vt:lpstr>Wingdings</vt:lpstr>
      <vt:lpstr>Wingdings 2</vt:lpstr>
      <vt:lpstr>WebcastSimple</vt:lpstr>
      <vt:lpstr>Document</vt:lpstr>
      <vt:lpstr>Equation</vt:lpstr>
      <vt:lpstr>Hurdle rates VIII: Bottom up betas II</vt:lpstr>
      <vt:lpstr>PowerPoint Presentation</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2017-06-14T09:26:31Z</dcterms:modified>
</cp:coreProperties>
</file>