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5"/>
  </p:notesMasterIdLst>
  <p:handoutMasterIdLst>
    <p:handoutMasterId r:id="rId16"/>
  </p:handoutMasterIdLst>
  <p:sldIdLst>
    <p:sldId id="256" r:id="rId2"/>
    <p:sldId id="927" r:id="rId3"/>
    <p:sldId id="468" r:id="rId4"/>
    <p:sldId id="470" r:id="rId5"/>
    <p:sldId id="472" r:id="rId6"/>
    <p:sldId id="473" r:id="rId7"/>
    <p:sldId id="474" r:id="rId8"/>
    <p:sldId id="476" r:id="rId9"/>
    <p:sldId id="926" r:id="rId10"/>
    <p:sldId id="479" r:id="rId11"/>
    <p:sldId id="480" r:id="rId12"/>
    <p:sldId id="481" r:id="rId13"/>
    <p:sldId id="929"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pPr algn="just"/>
            <a:r>
              <a:rPr lang="en-US" altLang="x-none">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x-none">
                <a:latin typeface="Times New Roman" charset="0"/>
                <a:ea typeface="ＭＳ Ｐゴシック" charset="-128"/>
              </a:rPr>
              <a:t>With market value debt ratios:	15% (.9) + 5% (.1) = 14%</a:t>
            </a:r>
          </a:p>
          <a:p>
            <a:pPr algn="just"/>
            <a:r>
              <a:rPr lang="en-US" altLang="x-none">
                <a:latin typeface="Times New Roman" charset="0"/>
                <a:ea typeface="ＭＳ Ｐゴシック" charset="-128"/>
              </a:rPr>
              <a:t>With book value debt ratios:		15% (.7) + 5% (.3) = 12%</a:t>
            </a:r>
          </a:p>
          <a:p>
            <a:pPr algn="just"/>
            <a:r>
              <a:rPr lang="en-US" altLang="x-none">
                <a:latin typeface="Times New Roman" charset="0"/>
                <a:ea typeface="ＭＳ Ｐゴシック" charset="-128"/>
              </a:rPr>
              <a:t>Which is the more conservative estimate?</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first consolidate all of the debt outstanding and obtain an face value weighted average maturity for the debt of 7.92 years.</a:t>
            </a:r>
          </a:p>
          <a:p>
            <a:r>
              <a:rPr lang="en-US" altLang="x-none">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x-none">
                <a:latin typeface="Times" charset="0"/>
                <a:ea typeface="ＭＳ Ｐゴシック" charset="-128"/>
              </a:rPr>
              <a:t>Alternatively, we can compute the market value of each debt item separately and add up the values.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x-none">
              <a:latin typeface="Times" charset="0"/>
              <a:ea typeface="ＭＳ Ｐゴシック" charset="-128"/>
            </a:endParaRPr>
          </a:p>
          <a:p>
            <a:r>
              <a:rPr lang="en-US" altLang="x-none">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x-none">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x-none">
                <a:latin typeface="Times" charset="0"/>
                <a:ea typeface="ＭＳ Ｐゴシック" charset="-128"/>
              </a:rPr>
              <a:t>The market value of debt is estimated by estimating the present value of total interest payments and face value at the current cost of debt.</a:t>
            </a:r>
          </a:p>
          <a:p>
            <a:r>
              <a:rPr lang="en-US" altLang="x-none">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x-none">
                <a:latin typeface="Times" charset="0"/>
                <a:ea typeface="ＭＳ Ｐゴシック" charset="-128"/>
              </a:rPr>
              <a:t>For Vale, we used the same debt ratio and cost of debt for both divisions.</a:t>
            </a:r>
          </a:p>
          <a:p>
            <a:r>
              <a:rPr lang="en-US" altLang="x-none">
                <a:latin typeface="Times" charset="0"/>
                <a:ea typeface="ＭＳ Ｐゴシック" charset="-128"/>
              </a:rPr>
              <a:t>The cost of capital for Vale will be higher in $R, because we expect inflation to be 9% in $R and only 2% in US dollars. </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For Bookscape, the cost of capital is much higher for the undiversified owner than it is for a  diversified investor in a similar company.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go from unlevered to levered betas and then to the cost of capital, you have to</a:t>
            </a:r>
          </a:p>
          <a:p>
            <a:pPr>
              <a:buFontTx/>
              <a:buAutoNum type="alphaLcPeriod"/>
            </a:pPr>
            <a:r>
              <a:rPr lang="en-US" altLang="x-none">
                <a:latin typeface="Times" charset="0"/>
                <a:ea typeface="ＭＳ Ｐゴシック" charset="-128"/>
              </a:rPr>
              <a:t>Define debt and compute market value</a:t>
            </a:r>
          </a:p>
          <a:p>
            <a:pPr>
              <a:buFontTx/>
              <a:buAutoNum type="alphaLcPeriod"/>
            </a:pPr>
            <a:r>
              <a:rPr lang="en-US" altLang="x-none">
                <a:latin typeface="Times" charset="0"/>
                <a:ea typeface="ＭＳ Ｐゴシック" charset="-128"/>
              </a:rPr>
              <a:t>Compute the present value of operating leases</a:t>
            </a:r>
          </a:p>
          <a:p>
            <a:pPr>
              <a:buFontTx/>
              <a:buAutoNum type="alphaLcPeriod"/>
            </a:pPr>
            <a:r>
              <a:rPr lang="en-US" altLang="x-none">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x-none">
                <a:latin typeface="Times" charset="0"/>
                <a:ea typeface="ＭＳ Ｐゴシック" charset="-128"/>
              </a:rPr>
              <a:t>Compute the cost of capital, using the debt and equity weights.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x-none">
                <a:latin typeface="Times" charset="0"/>
                <a:ea typeface="ＭＳ Ｐゴシック" charset="-128"/>
              </a:rPr>
              <a:t>If returns and cash flows are equity based (return on equity or cash flow to equity), the appropriate hurdle rate is the cost of equity.</a:t>
            </a:r>
          </a:p>
          <a:p>
            <a:r>
              <a:rPr lang="en-US" altLang="x-none">
                <a:latin typeface="Times" charset="0"/>
                <a:ea typeface="ＭＳ Ｐゴシック" charset="-128"/>
              </a:rPr>
              <a:t>If returns and cash flows are firm or operating asset based (return on capital or cashflows to firm), the appropriate hurdle rate is the cost of capital.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Took us a while but we have the mechanics of the hurdle rate down..</a:t>
            </a:r>
          </a:p>
        </p:txBody>
      </p:sp>
      <p:sp>
        <p:nvSpPr>
          <p:cNvPr id="38914" name="Rectangle 3"/>
          <p:cNvSpPr>
            <a:spLocks noGrp="1" noRot="1" noChangeAspect="1" noChangeArrowheads="1"/>
          </p:cNvSpPr>
          <p:nvPr>
            <p:ph type="sldImg"/>
          </p:nvPr>
        </p:nvSpPr>
        <p:spPr>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5031281F-B3D8-8346-B165-FEECE665B0A9}" type="slidenum">
              <a:rPr lang="en-US" altLang="x-none"/>
              <a:pPr/>
              <a:t>‹#›</a:t>
            </a:fld>
            <a:endParaRPr lang="en-US" altLang="x-none"/>
          </a:p>
        </p:txBody>
      </p:sp>
    </p:spTree>
    <p:extLst>
      <p:ext uri="{BB962C8B-B14F-4D97-AF65-F5344CB8AC3E}">
        <p14:creationId xmlns:p14="http://schemas.microsoft.com/office/powerpoint/2010/main" val="165252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97D602-313D-2841-A5E7-5031AF74A370}"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7620D53-D26F-FC4B-8B28-DA6BB3DFD3EC}" type="slidenum">
              <a:rPr lang="en-US" altLang="x-none"/>
              <a:pPr/>
              <a:t>‹#›</a:t>
            </a:fld>
            <a:endParaRPr lang="en-US" altLang="x-none"/>
          </a:p>
        </p:txBody>
      </p:sp>
    </p:spTree>
    <p:extLst>
      <p:ext uri="{BB962C8B-B14F-4D97-AF65-F5344CB8AC3E}">
        <p14:creationId xmlns:p14="http://schemas.microsoft.com/office/powerpoint/2010/main" val="527230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9CD6A422-4A32-B549-A7BF-8A4EFD5682C8}"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45082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FA19741-DBCA-D345-BFF1-BFB228EE6134}"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05976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6598EBB-CD39-EA45-BB76-ACD8CCC21B2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50894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D98D0B2F-3AA1-1347-8C14-5E8229543C47}" type="slidenum">
              <a:rPr lang="en-US" altLang="x-none"/>
              <a:pPr/>
              <a:t>‹#›</a:t>
            </a:fld>
            <a:endParaRPr lang="en-US" altLang="x-none"/>
          </a:p>
        </p:txBody>
      </p:sp>
    </p:spTree>
    <p:extLst>
      <p:ext uri="{BB962C8B-B14F-4D97-AF65-F5344CB8AC3E}">
        <p14:creationId xmlns:p14="http://schemas.microsoft.com/office/powerpoint/2010/main" val="1479660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399EA926-1439-774B-9595-30F1F4BA4E35}" type="slidenum">
              <a:rPr lang="en-US" altLang="x-none"/>
              <a:pPr/>
              <a:t>‹#›</a:t>
            </a:fld>
            <a:endParaRPr lang="en-US" altLang="x-none"/>
          </a:p>
        </p:txBody>
      </p:sp>
    </p:spTree>
    <p:extLst>
      <p:ext uri="{BB962C8B-B14F-4D97-AF65-F5344CB8AC3E}">
        <p14:creationId xmlns:p14="http://schemas.microsoft.com/office/powerpoint/2010/main" val="79771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2BA3EE0-9D1B-9E44-9397-1B97FFD6FF98}" type="slidenum">
              <a:rPr lang="en-US" altLang="x-none"/>
              <a:pPr/>
              <a:t>‹#›</a:t>
            </a:fld>
            <a:endParaRPr lang="en-US" altLang="x-none"/>
          </a:p>
        </p:txBody>
      </p:sp>
    </p:spTree>
    <p:extLst>
      <p:ext uri="{BB962C8B-B14F-4D97-AF65-F5344CB8AC3E}">
        <p14:creationId xmlns:p14="http://schemas.microsoft.com/office/powerpoint/2010/main" val="38230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185DD52-5A6F-7942-A8F5-8DD2C1423186}"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9431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4BC5CD2-77D7-7943-8F76-547D1249B61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905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6E05C72-DD40-AA43-9849-50100E52BF8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58995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9436A853-07B5-EF48-89E2-2A3BEC01955A}" type="slidenum">
              <a:rPr lang="en-US" altLang="x-none"/>
              <a:pPr/>
              <a:t>‹#›</a:t>
            </a:fld>
            <a:endParaRPr lang="en-US" altLang="x-none"/>
          </a:p>
        </p:txBody>
      </p:sp>
    </p:spTree>
    <p:extLst>
      <p:ext uri="{BB962C8B-B14F-4D97-AF65-F5344CB8AC3E}">
        <p14:creationId xmlns:p14="http://schemas.microsoft.com/office/powerpoint/2010/main" val="17482428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8769222E-B554-F143-985B-19028F732B9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85" r:id="rId5"/>
    <p:sldLayoutId id="2147484391" r:id="rId6"/>
    <p:sldLayoutId id="2147484392" r:id="rId7"/>
    <p:sldLayoutId id="2147484393" r:id="rId8"/>
    <p:sldLayoutId id="2147484394" r:id="rId9"/>
    <p:sldLayoutId id="2147484386" r:id="rId10"/>
    <p:sldLayoutId id="2147484395" r:id="rId11"/>
    <p:sldLayoutId id="214748439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3.bin"/><Relationship Id="rId5" Type="http://schemas.openxmlformats.org/officeDocument/2006/relationships/package" Target="../embeddings/Microsoft_Word_Document2.docx"/><Relationship Id="rId6" Type="http://schemas.openxmlformats.org/officeDocument/2006/relationships/image" Target="../media/image7.emf"/><Relationship Id="rId7" Type="http://schemas.openxmlformats.org/officeDocument/2006/relationships/oleObject" Target="../embeddings/oleObject4.bin"/><Relationship Id="rId8" Type="http://schemas.openxmlformats.org/officeDocument/2006/relationships/package" Target="../embeddings/Microsoft_Word_Document3.docx"/><Relationship Id="rId9"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a:t>
            </a:r>
            <a:r>
              <a:rPr lang="en-US"/>
              <a:t>rates </a:t>
            </a:r>
            <a:r>
              <a:rPr lang="en-US" smtClean="0"/>
              <a:t>X</a:t>
            </a:r>
            <a:r>
              <a:rPr lang="en-US" dirty="0" smtClean="0"/>
              <a:t>: Financing weights &amp; cost of capital</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minimum acceptable hurdle rate, at last..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Weights for Cost of Capital Calculation</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sz="1800" dirty="0">
                <a:ea typeface="ＭＳ Ｐゴシック" charset="-128"/>
              </a:rPr>
              <a:t>The weights used in the cost of capital computation should be market values. </a:t>
            </a:r>
          </a:p>
          <a:p>
            <a:pPr eaLnBrk="1" hangingPunct="1"/>
            <a:r>
              <a:rPr lang="en-US" altLang="x-none" sz="1800" dirty="0">
                <a:ea typeface="ＭＳ Ｐゴシック" charset="-128"/>
              </a:rPr>
              <a:t>There are three specious arguments used against market value</a:t>
            </a:r>
          </a:p>
          <a:p>
            <a:pPr lvl="1" eaLnBrk="1" hangingPunct="1"/>
            <a:r>
              <a:rPr lang="en-US" altLang="x-none" sz="1600" dirty="0">
                <a:ea typeface="ＭＳ Ｐゴシック" charset="-128"/>
              </a:rPr>
              <a:t>Book value is more reliable than market value because it is not as </a:t>
            </a:r>
            <a:r>
              <a:rPr lang="en-US" altLang="x-none" sz="1600" dirty="0" smtClean="0">
                <a:ea typeface="ＭＳ Ｐゴシック" charset="-128"/>
              </a:rPr>
              <a:t>volatile.</a:t>
            </a:r>
            <a:endParaRPr lang="en-US" altLang="x-none" sz="1600" dirty="0">
              <a:ea typeface="ＭＳ Ｐゴシック" charset="-128"/>
              <a:sym typeface="Symbol" charset="2"/>
            </a:endParaRPr>
          </a:p>
          <a:p>
            <a:pPr lvl="1" eaLnBrk="1" hangingPunct="1"/>
            <a:r>
              <a:rPr lang="en-US" altLang="x-none" sz="1600" dirty="0">
                <a:ea typeface="ＭＳ Ｐゴシック" charset="-128"/>
              </a:rPr>
              <a:t>Using book value rather than market value is a more conservative approach to estimating debt </a:t>
            </a:r>
            <a:r>
              <a:rPr lang="en-US" altLang="x-none" sz="1600" dirty="0" smtClean="0">
                <a:ea typeface="ＭＳ Ｐゴシック" charset="-128"/>
              </a:rPr>
              <a:t>ratios.</a:t>
            </a:r>
            <a:endParaRPr lang="en-US" altLang="x-none" sz="1600" dirty="0">
              <a:ea typeface="ＭＳ Ｐゴシック" charset="-128"/>
              <a:sym typeface="Symbol" charset="2"/>
            </a:endParaRPr>
          </a:p>
          <a:p>
            <a:pPr lvl="1" eaLnBrk="1" hangingPunct="1"/>
            <a:r>
              <a:rPr lang="en-US" altLang="x-none" sz="1600" dirty="0">
                <a:ea typeface="ＭＳ Ｐゴシック" charset="-128"/>
              </a:rPr>
              <a:t>Since accounting returns are computed based upon book value, consistency requires the use of book value in computing cost of </a:t>
            </a:r>
            <a:r>
              <a:rPr lang="en-US" altLang="x-none" sz="1600" dirty="0" smtClean="0">
                <a:ea typeface="ＭＳ Ｐゴシック" charset="-128"/>
              </a:rPr>
              <a:t>capital.</a:t>
            </a:r>
            <a:endParaRPr lang="en-US" altLang="x-none" sz="1600" dirty="0">
              <a:ea typeface="ＭＳ Ｐゴシック" charset="-128"/>
            </a:endParaRPr>
          </a:p>
          <a:p>
            <a:pPr eaLnBrk="1" hangingPunct="1"/>
            <a:r>
              <a:rPr lang="en-US" altLang="x-none" sz="1800" dirty="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300">
                <a:ea typeface="ＭＳ Ｐゴシック" charset="-128"/>
              </a:rPr>
              <a:t>In Disney</a:t>
            </a:r>
            <a:r>
              <a:rPr lang="ja-JP" altLang="en-US" sz="1300">
                <a:ea typeface="ＭＳ Ｐゴシック" charset="-128"/>
              </a:rPr>
              <a:t>’</a:t>
            </a:r>
            <a:r>
              <a:rPr lang="en-US" altLang="ja-JP" sz="1300">
                <a:ea typeface="ＭＳ Ｐゴシック" charset="-128"/>
              </a:rPr>
              <a:t>s 2013 financial statements, the debt due over time was footnoted.</a:t>
            </a: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r>
              <a:rPr lang="en-US" altLang="x-none" sz="1300">
                <a:ea typeface="ＭＳ Ｐゴシック" charset="-128"/>
              </a:rPr>
              <a:t>Disney</a:t>
            </a:r>
            <a:r>
              <a:rPr lang="ja-JP" altLang="en-US" sz="1300">
                <a:ea typeface="ＭＳ Ｐゴシック" charset="-128"/>
              </a:rPr>
              <a:t>’</a:t>
            </a:r>
            <a:r>
              <a:rPr lang="en-US" altLang="ja-JP" sz="13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x-none" sz="1300">
                <a:ea typeface="ＭＳ Ｐゴシック" charset="-128"/>
              </a:rPr>
              <a:t>Estimated MV of Disney Debt = </a:t>
            </a:r>
          </a:p>
          <a:p>
            <a:pPr eaLnBrk="1" hangingPunct="1">
              <a:lnSpc>
                <a:spcPct val="80000"/>
              </a:lnSpc>
            </a:pPr>
            <a:endParaRPr lang="en-US" altLang="x-none" sz="1300">
              <a:ea typeface="ＭＳ Ｐゴシック" charset="-128"/>
            </a:endParaRPr>
          </a:p>
        </p:txBody>
      </p:sp>
      <p:graphicFrame>
        <p:nvGraphicFramePr>
          <p:cNvPr id="4" name="Table 3"/>
          <p:cNvGraphicFramePr>
            <a:graphicFrameLocks noGrp="1"/>
          </p:cNvGraphicFramePr>
          <p:nvPr/>
        </p:nvGraphicFramePr>
        <p:xfrm>
          <a:off x="3200400" y="1428750"/>
          <a:ext cx="3302000" cy="2044419"/>
        </p:xfrm>
        <a:graphic>
          <a:graphicData uri="http://schemas.openxmlformats.org/drawingml/2006/table">
            <a:tbl>
              <a:tblPr/>
              <a:tblGrid>
                <a:gridCol w="825500"/>
                <a:gridCol w="825500"/>
                <a:gridCol w="825500"/>
                <a:gridCol w="825500"/>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Time due</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Amount due</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Weight</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Weight *Maturity</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0.5</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$1,452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11.96%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0.06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$1,300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10.71%</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0.21</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12.36%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0.37</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$2,650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21.83%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0.87</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4.12%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0.25</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8</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$1,362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11.22%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$1,400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11.53%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1.04</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4.12%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0.78</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$25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0.21%</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0.05</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28</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$950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7.83%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2.19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4.12%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$12,139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7.92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1579" name="Object 4"/>
          <p:cNvGraphicFramePr>
            <a:graphicFrameLocks noChangeAspect="1"/>
          </p:cNvGraphicFramePr>
          <p:nvPr/>
        </p:nvGraphicFramePr>
        <p:xfrm>
          <a:off x="3657600" y="4095750"/>
          <a:ext cx="3289300" cy="619125"/>
        </p:xfrm>
        <a:graphic>
          <a:graphicData uri="http://schemas.openxmlformats.org/presentationml/2006/ole">
            <mc:AlternateContent xmlns:mc="http://schemas.openxmlformats.org/markup-compatibility/2006">
              <mc:Choice xmlns:v="urn:schemas-microsoft-com:vml" Requires="v">
                <p:oleObj spid="_x0000_s21582"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4095750"/>
                        <a:ext cx="32893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Operating Leases at Disney</a:t>
            </a:r>
          </a:p>
        </p:txBody>
      </p:sp>
      <p:sp>
        <p:nvSpPr>
          <p:cNvPr id="23554" name="Rectangle 3"/>
          <p:cNvSpPr>
            <a:spLocks noGrp="1" noChangeArrowheads="1"/>
          </p:cNvSpPr>
          <p:nvPr>
            <p:ph sz="quarter" idx="1"/>
          </p:nvPr>
        </p:nvSpPr>
        <p:spPr>
          <a:xfrm>
            <a:off x="612775" y="1200150"/>
            <a:ext cx="8153400" cy="3371850"/>
          </a:xfrm>
        </p:spPr>
        <p:txBody>
          <a:bodyPr>
            <a:normAutofit fontScale="85000" lnSpcReduction="20000"/>
          </a:bodyPr>
          <a:lstStyle/>
          <a:p>
            <a:pPr eaLnBrk="1" hangingPunct="1"/>
            <a:r>
              <a:rPr lang="en-US" altLang="x-none" dirty="0">
                <a:ea typeface="ＭＳ Ｐゴシック" charset="-128"/>
              </a:rPr>
              <a:t>The </a:t>
            </a:r>
            <a:r>
              <a:rPr lang="ja-JP" altLang="en-US" dirty="0">
                <a:ea typeface="ＭＳ Ｐゴシック" charset="-128"/>
              </a:rPr>
              <a:t>“</a:t>
            </a:r>
            <a:r>
              <a:rPr lang="en-US" altLang="ja-JP" dirty="0">
                <a:ea typeface="ＭＳ Ｐゴシック" charset="-128"/>
              </a:rPr>
              <a:t>debt value</a:t>
            </a:r>
            <a:r>
              <a:rPr lang="ja-JP" altLang="en-US" dirty="0">
                <a:ea typeface="ＭＳ Ｐゴシック" charset="-128"/>
              </a:rPr>
              <a:t>”</a:t>
            </a:r>
            <a:r>
              <a:rPr lang="en-US" altLang="ja-JP" dirty="0">
                <a:ea typeface="ＭＳ Ｐゴシック" charset="-128"/>
              </a:rPr>
              <a:t> of operating leases is the present value of the lease payments, at a rate that reflects their risk, usually the pre-tax cost of debt.</a:t>
            </a:r>
          </a:p>
          <a:p>
            <a:pPr eaLnBrk="1" hangingPunct="1"/>
            <a:r>
              <a:rPr lang="en-US" altLang="x-none" dirty="0">
                <a:ea typeface="ＭＳ Ｐゴシック" charset="-128"/>
              </a:rPr>
              <a:t>The pre-tax cost of debt at Disney  is 3.75%. </a:t>
            </a:r>
          </a:p>
          <a:p>
            <a:pPr eaLnBrk="1" hangingPunct="1"/>
            <a:endParaRPr lang="en-US" altLang="x-none" dirty="0">
              <a:ea typeface="ＭＳ Ｐゴシック" charset="-128"/>
            </a:endParaRPr>
          </a:p>
          <a:p>
            <a:pPr eaLnBrk="1" hangingPunct="1"/>
            <a:endParaRPr lang="en-US" altLang="x-none" dirty="0">
              <a:ea typeface="ＭＳ Ｐゴシック" charset="-128"/>
            </a:endParaRPr>
          </a:p>
          <a:p>
            <a:pPr eaLnBrk="1" hangingPunct="1"/>
            <a:endParaRPr lang="en-US" altLang="x-none" dirty="0">
              <a:ea typeface="ＭＳ Ｐゴシック" charset="-128"/>
            </a:endParaRPr>
          </a:p>
          <a:p>
            <a:pPr eaLnBrk="1" hangingPunct="1"/>
            <a:endParaRPr lang="en-US" altLang="x-none" dirty="0">
              <a:ea typeface="ＭＳ Ｐゴシック" charset="-128"/>
            </a:endParaRPr>
          </a:p>
          <a:p>
            <a:pPr eaLnBrk="1" hangingPunct="1"/>
            <a:r>
              <a:rPr lang="en-US" altLang="x-none" sz="2000" dirty="0">
                <a:ea typeface="ＭＳ Ｐゴシック" charset="-128"/>
              </a:rPr>
              <a:t>Debt outstanding at Disney = $13,028 + $ 2,933= $15,961 million</a:t>
            </a:r>
          </a:p>
        </p:txBody>
      </p:sp>
      <p:sp>
        <p:nvSpPr>
          <p:cNvPr id="23555" name="TextBox 5"/>
          <p:cNvSpPr txBox="1">
            <a:spLocks noChangeArrowheads="1"/>
          </p:cNvSpPr>
          <p:nvPr/>
        </p:nvSpPr>
        <p:spPr bwMode="auto">
          <a:xfrm>
            <a:off x="5181600" y="2544763"/>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dirty="0"/>
              <a:t>Disney reported $1,784 million in commitments after year 5. Given that their average commitment over the first 5 years, we assumed 5 years @ $356.8  million each.</a:t>
            </a:r>
          </a:p>
        </p:txBody>
      </p:sp>
      <p:graphicFrame>
        <p:nvGraphicFramePr>
          <p:cNvPr id="23556" name="Object 2"/>
          <p:cNvGraphicFramePr>
            <a:graphicFrameLocks noChangeAspect="1"/>
          </p:cNvGraphicFramePr>
          <p:nvPr>
            <p:extLst>
              <p:ext uri="{D42A27DB-BD31-4B8C-83A1-F6EECF244321}">
                <p14:modId xmlns:p14="http://schemas.microsoft.com/office/powerpoint/2010/main" val="1624642814"/>
              </p:ext>
            </p:extLst>
          </p:nvPr>
        </p:nvGraphicFramePr>
        <p:xfrm>
          <a:off x="228600" y="2544763"/>
          <a:ext cx="5626100" cy="1476375"/>
        </p:xfrm>
        <a:graphic>
          <a:graphicData uri="http://schemas.openxmlformats.org/presentationml/2006/ole">
            <mc:AlternateContent xmlns:mc="http://schemas.openxmlformats.org/markup-compatibility/2006">
              <mc:Choice xmlns:v="urn:schemas-microsoft-com:vml" Requires="v">
                <p:oleObj spid="_x0000_s23559"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2544763"/>
                        <a:ext cx="56261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latin typeface="Zapf Dingbats" charset="0"/>
                <a:ea typeface="ＭＳ Ｐゴシック" charset="-128"/>
              </a:rPr>
              <a:t> </a:t>
            </a:r>
            <a:r>
              <a:rPr lang="en-US" altLang="x-none">
                <a:ea typeface="ＭＳ Ｐゴシック" charset="-128"/>
              </a:rPr>
              <a:t>Application Test: Estimating Market Value</a:t>
            </a:r>
          </a:p>
        </p:txBody>
      </p:sp>
      <p:sp>
        <p:nvSpPr>
          <p:cNvPr id="219138"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5603" name="Rectangle 4"/>
          <p:cNvSpPr>
            <a:spLocks noChangeArrowheads="1"/>
          </p:cNvSpPr>
          <p:nvPr/>
        </p:nvSpPr>
        <p:spPr bwMode="auto">
          <a:xfrm>
            <a:off x="9190038" y="3341688"/>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Current Cost of Capital: Disney</a:t>
            </a:r>
          </a:p>
        </p:txBody>
      </p:sp>
      <p:sp>
        <p:nvSpPr>
          <p:cNvPr id="221186"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7651" name="Text Box 4"/>
          <p:cNvSpPr txBox="1">
            <a:spLocks noChangeArrowheads="1"/>
          </p:cNvSpPr>
          <p:nvPr/>
        </p:nvSpPr>
        <p:spPr bwMode="auto">
          <a:xfrm>
            <a:off x="3352800" y="462915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121,878/ (121,878+15,961)</a:t>
            </a:r>
          </a:p>
        </p:txBody>
      </p:sp>
      <p:cxnSp>
        <p:nvCxnSpPr>
          <p:cNvPr id="5" name="Straight Arrow Connector 4"/>
          <p:cNvCxnSpPr>
            <a:cxnSpLocks noChangeShapeType="1"/>
          </p:cNvCxnSpPr>
          <p:nvPr/>
        </p:nvCxnSpPr>
        <p:spPr bwMode="auto">
          <a:xfrm flipV="1">
            <a:off x="3581400" y="4324350"/>
            <a:ext cx="152400" cy="342900"/>
          </a:xfrm>
          <a:prstGeom prst="straightConnector1">
            <a:avLst/>
          </a:prstGeom>
          <a:noFill/>
          <a:ln w="19050">
            <a:solidFill>
              <a:schemeClr val="accent1"/>
            </a:solidFill>
            <a:round/>
            <a:headEnd/>
            <a:tailEnd type="arrow" w="med" len="med"/>
          </a:ln>
          <a:effectLst>
            <a:outerShdw blurRad="38100" dist="30000" dir="5400000" rotWithShape="0">
              <a:srgbClr val="000000">
                <a:alpha val="45000"/>
              </a:srgbClr>
            </a:outerShdw>
          </a:effectLst>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200150"/>
            <a:ext cx="8153400" cy="3371850"/>
          </a:xfrm>
        </p:spPr>
        <p:txBody>
          <a:bodyPr/>
          <a:lstStyle/>
          <a:p>
            <a:pPr marL="0" indent="0" algn="ctr" eaLnBrk="1" hangingPunct="1">
              <a:buFont typeface="Wingdings" charset="0"/>
              <a:buNone/>
              <a:defRPr/>
            </a:pPr>
            <a:r>
              <a:rPr lang="en-US" sz="2000" dirty="0" smtClean="0"/>
              <a:t>Disney</a:t>
            </a:r>
          </a:p>
          <a:p>
            <a:pPr marL="0" indent="0" algn="ctr" eaLnBrk="1" hangingPunct="1">
              <a:buFont typeface="Wingdings" charset="0"/>
              <a:buNone/>
              <a:defRPr/>
            </a:pPr>
            <a:endParaRPr lang="en-US" sz="2000" dirty="0"/>
          </a:p>
          <a:p>
            <a:pPr marL="0" indent="0" algn="ctr" eaLnBrk="1" hangingPunct="1">
              <a:buFont typeface="Wingdings" charset="0"/>
              <a:buNone/>
              <a:defRPr/>
            </a:pPr>
            <a:endParaRPr lang="en-US" sz="2000" dirty="0"/>
          </a:p>
          <a:p>
            <a:pPr marL="0" indent="0" algn="ctr" eaLnBrk="1" hangingPunct="1">
              <a:buFont typeface="Wingdings" charset="0"/>
              <a:buNone/>
              <a:defRPr/>
            </a:pPr>
            <a:endParaRPr lang="en-US" sz="2000" dirty="0" smtClean="0"/>
          </a:p>
          <a:p>
            <a:pPr marL="0" indent="0" algn="ctr" eaLnBrk="1" hangingPunct="1">
              <a:buFont typeface="Wingdings" charset="0"/>
              <a:buNone/>
              <a:defRPr/>
            </a:pPr>
            <a:endParaRPr lang="en-US" sz="2000" dirty="0" smtClean="0"/>
          </a:p>
          <a:p>
            <a:pPr marL="0" indent="0" algn="ctr" eaLnBrk="1" hangingPunct="1">
              <a:buFont typeface="Wingdings" charset="0"/>
              <a:buNone/>
              <a:defRPr/>
            </a:pPr>
            <a:r>
              <a:rPr lang="en-US" sz="2000" dirty="0" smtClean="0"/>
              <a:t>Vale</a:t>
            </a:r>
            <a:endParaRPr lang="en-US" sz="2000"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graphicFrame>
        <p:nvGraphicFramePr>
          <p:cNvPr id="29699" name="Object 2"/>
          <p:cNvGraphicFramePr>
            <a:graphicFrameLocks noChangeAspect="1"/>
          </p:cNvGraphicFramePr>
          <p:nvPr/>
        </p:nvGraphicFramePr>
        <p:xfrm>
          <a:off x="533400" y="1657350"/>
          <a:ext cx="8369300" cy="1704975"/>
        </p:xfrm>
        <a:graphic>
          <a:graphicData uri="http://schemas.openxmlformats.org/presentationml/2006/ole">
            <mc:AlternateContent xmlns:mc="http://schemas.openxmlformats.org/markup-compatibility/2006">
              <mc:Choice xmlns:v="urn:schemas-microsoft-com:vml" Requires="v">
                <p:oleObj spid="_x0000_s29704"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657350"/>
                        <a:ext cx="836930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0" name="Object 3"/>
          <p:cNvGraphicFramePr>
            <a:graphicFrameLocks noChangeAspect="1"/>
          </p:cNvGraphicFramePr>
          <p:nvPr/>
        </p:nvGraphicFramePr>
        <p:xfrm>
          <a:off x="533400" y="3486150"/>
          <a:ext cx="8369300" cy="1466850"/>
        </p:xfrm>
        <a:graphic>
          <a:graphicData uri="http://schemas.openxmlformats.org/presentationml/2006/ole">
            <mc:AlternateContent xmlns:mc="http://schemas.openxmlformats.org/markup-compatibility/2006">
              <mc:Choice xmlns:v="urn:schemas-microsoft-com:vml" Requires="v">
                <p:oleObj spid="_x0000_s29705"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3486150"/>
                        <a:ext cx="83693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Costs of Capital: Tata Motors, Baidu and Bookscape</a:t>
            </a:r>
          </a:p>
        </p:txBody>
      </p:sp>
      <p:sp>
        <p:nvSpPr>
          <p:cNvPr id="3" name="Content Placeholder 2"/>
          <p:cNvSpPr>
            <a:spLocks noGrp="1"/>
          </p:cNvSpPr>
          <p:nvPr>
            <p:ph sz="quarter" idx="1"/>
          </p:nvPr>
        </p:nvSpPr>
        <p:spPr>
          <a:xfrm>
            <a:off x="612775" y="1200150"/>
            <a:ext cx="8153400" cy="3371850"/>
          </a:xfrm>
        </p:spPr>
        <p:txBody>
          <a:bodyPr/>
          <a:lstStyle/>
          <a:p>
            <a:pPr eaLnBrk="1" hangingPunct="1">
              <a:buFont typeface="Wingdings" charset="0"/>
              <a:buChar char=""/>
              <a:defRPr/>
            </a:pPr>
            <a:r>
              <a:rPr lang="en-US" sz="2000" dirty="0"/>
              <a:t>To estimate the costs of capital for Tata Motors in Indian </a:t>
            </a:r>
            <a:r>
              <a:rPr lang="en-US" sz="2000" dirty="0" smtClean="0"/>
              <a:t>rupees:</a:t>
            </a:r>
          </a:p>
          <a:p>
            <a:pPr marL="366713" lvl="1" indent="0" eaLnBrk="1" hangingPunct="1">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eaLnBrk="1" hangingPunct="1">
              <a:buFont typeface="Wingdings" charset="0"/>
              <a:buChar char=""/>
              <a:defRPr/>
            </a:pPr>
            <a:r>
              <a:rPr lang="en-US" sz="2000" dirty="0"/>
              <a:t>For </a:t>
            </a:r>
            <a:r>
              <a:rPr lang="en-US" sz="2000" dirty="0" err="1"/>
              <a:t>Baidu</a:t>
            </a:r>
            <a:r>
              <a:rPr lang="en-US" sz="2000" dirty="0"/>
              <a:t>, we follow the same </a:t>
            </a:r>
            <a:r>
              <a:rPr lang="en-US" sz="2000" dirty="0" smtClean="0"/>
              <a:t>path to estimate a cost of equity in Chinese RMB:</a:t>
            </a:r>
            <a:endParaRPr lang="en-US" sz="2000" dirty="0"/>
          </a:p>
          <a:p>
            <a:pPr marL="366713" lvl="1" indent="0" eaLnBrk="1" hangingPunct="1">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eaLnBrk="1" hangingPunct="1">
              <a:buFont typeface="Wingdings" charset="0"/>
              <a:buChar char=""/>
              <a:defRPr/>
            </a:pPr>
            <a:r>
              <a:rPr lang="en-US" sz="2000" dirty="0" smtClean="0"/>
              <a:t>For </a:t>
            </a:r>
            <a:r>
              <a:rPr lang="en-US" sz="2000" dirty="0" err="1" smtClean="0"/>
              <a:t>Bookscape</a:t>
            </a:r>
            <a:r>
              <a:rPr lang="en-US" sz="2000" dirty="0" smtClean="0"/>
              <a:t>, the cost of capital is different depending on whether you look at market or total beta:</a:t>
            </a:r>
          </a:p>
          <a:p>
            <a:pPr marL="0" indent="0" eaLnBrk="1" hangingPunct="1">
              <a:buFont typeface="Wingdings" charset="0"/>
              <a:buNone/>
              <a:defRPr/>
            </a:pPr>
            <a:endParaRPr lang="en-US" sz="2400" dirty="0"/>
          </a:p>
        </p:txBody>
      </p:sp>
      <p:graphicFrame>
        <p:nvGraphicFramePr>
          <p:cNvPr id="31747" name="Object 4"/>
          <p:cNvGraphicFramePr>
            <a:graphicFrameLocks noChangeAspect="1"/>
          </p:cNvGraphicFramePr>
          <p:nvPr/>
        </p:nvGraphicFramePr>
        <p:xfrm>
          <a:off x="609600" y="3867150"/>
          <a:ext cx="8255000" cy="866775"/>
        </p:xfrm>
        <a:graphic>
          <a:graphicData uri="http://schemas.openxmlformats.org/presentationml/2006/ole">
            <mc:AlternateContent xmlns:mc="http://schemas.openxmlformats.org/markup-compatibility/2006">
              <mc:Choice xmlns:v="urn:schemas-microsoft-com:vml" Requires="v">
                <p:oleObj spid="_x0000_s31750"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867150"/>
                        <a:ext cx="82550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a Hurdle Rate</a:t>
            </a:r>
          </a:p>
        </p:txBody>
      </p:sp>
      <p:sp>
        <p:nvSpPr>
          <p:cNvPr id="34818"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dirty="0"/>
              <a:t>Either the cost of equity or the cost of capital can be used as a hurdle rate, depending upon whether the </a:t>
            </a:r>
            <a:r>
              <a:rPr lang="en-US" dirty="0" smtClean="0"/>
              <a:t>returns  </a:t>
            </a:r>
            <a:r>
              <a:rPr lang="en-US" dirty="0"/>
              <a:t>measured are to equity investors or to all claimholders on the firm (capital)</a:t>
            </a:r>
          </a:p>
          <a:p>
            <a:pPr lvl="1" eaLnBrk="1" hangingPunct="1">
              <a:buFont typeface="Wingdings" charset="0"/>
              <a:buChar char=""/>
              <a:defRPr/>
            </a:pPr>
            <a:r>
              <a:rPr lang="en-US" dirty="0"/>
              <a:t>If returns are measured to equity investors, the appropriate hurdle rate is the cost of equity.</a:t>
            </a:r>
          </a:p>
          <a:p>
            <a:pPr lvl="1" eaLnBrk="1" hangingPunct="1">
              <a:buFont typeface="Wingdings" charset="0"/>
              <a:buChar char=""/>
              <a:defRPr/>
            </a:pPr>
            <a:r>
              <a:rPr lang="en-US" dirty="0"/>
              <a:t>If returns are measured to capital (or the firm), the appropriate hurdle rate is the cost of capital.</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Back to First Principles</a:t>
            </a:r>
          </a:p>
        </p:txBody>
      </p:sp>
      <p:pic>
        <p:nvPicPr>
          <p:cNvPr id="3789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384" r="-7384"/>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B824D19-6363-634F-AFDA-F926941D63BC}"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dirty="0">
                <a:solidFill>
                  <a:schemeClr val="lt1"/>
                </a:solidFill>
                <a:latin typeface="+mn-lt"/>
                <a:ea typeface="+mn-ea"/>
              </a:rPr>
              <a:t>4</a:t>
            </a:r>
          </a:p>
        </p:txBody>
      </p:sp>
      <p:sp>
        <p:nvSpPr>
          <p:cNvPr id="6" name="Line Callout 1 5"/>
          <p:cNvSpPr>
            <a:spLocks/>
          </p:cNvSpPr>
          <p:nvPr/>
        </p:nvSpPr>
        <p:spPr bwMode="auto">
          <a:xfrm>
            <a:off x="381000" y="209550"/>
            <a:ext cx="1981200" cy="25146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a cost of capital for your company (and its businesses)</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27133</TotalTime>
  <Pages>13</Pages>
  <Words>1570</Words>
  <Application>Microsoft Macintosh PowerPoint</Application>
  <PresentationFormat>On-screen Show (16:9)</PresentationFormat>
  <Paragraphs>168</Paragraphs>
  <Slides>13</Slides>
  <Notes>11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4" baseType="lpstr">
      <vt:lpstr>Calibri</vt:lpstr>
      <vt:lpstr>ＭＳ Ｐゴシック</vt:lpstr>
      <vt:lpstr>Symbol</vt:lpstr>
      <vt:lpstr>Times</vt:lpstr>
      <vt:lpstr>Times New Roman</vt:lpstr>
      <vt:lpstr>Wingdings</vt:lpstr>
      <vt:lpstr>Wingdings 2</vt:lpstr>
      <vt:lpstr>Zapf Dingbats</vt:lpstr>
      <vt:lpstr>WebcastSimple</vt:lpstr>
      <vt:lpstr>Equation</vt:lpstr>
      <vt:lpstr>Document</vt:lpstr>
      <vt:lpstr>Hurdle rates X: Financing weights &amp; cost of capital</vt:lpstr>
      <vt:lpstr>PowerPoint Presentation</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338</cp:revision>
  <cp:lastPrinted>2014-01-24T14:30:54Z</cp:lastPrinted>
  <dcterms:created xsi:type="dcterms:W3CDTF">2010-01-13T22:41:50Z</dcterms:created>
  <dcterms:modified xsi:type="dcterms:W3CDTF">2017-06-14T09:29:49Z</dcterms:modified>
</cp:coreProperties>
</file>