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30" r:id="rId1"/>
  </p:sldMasterIdLst>
  <p:notesMasterIdLst>
    <p:notesMasterId r:id="rId16"/>
  </p:notesMasterIdLst>
  <p:handoutMasterIdLst>
    <p:handoutMasterId r:id="rId17"/>
  </p:handoutMasterIdLst>
  <p:sldIdLst>
    <p:sldId id="256" r:id="rId2"/>
    <p:sldId id="943" r:id="rId3"/>
    <p:sldId id="942" r:id="rId4"/>
    <p:sldId id="504" r:id="rId5"/>
    <p:sldId id="510" r:id="rId6"/>
    <p:sldId id="516" r:id="rId7"/>
    <p:sldId id="517" r:id="rId8"/>
    <p:sldId id="518" r:id="rId9"/>
    <p:sldId id="519" r:id="rId10"/>
    <p:sldId id="520" r:id="rId11"/>
    <p:sldId id="521" r:id="rId12"/>
    <p:sldId id="522" r:id="rId13"/>
    <p:sldId id="523" r:id="rId14"/>
    <p:sldId id="945" r:id="rId15"/>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p:restoredTop sz="94666"/>
  </p:normalViewPr>
  <p:slideViewPr>
    <p:cSldViewPr>
      <p:cViewPr>
        <p:scale>
          <a:sx n="75" d="100"/>
          <a:sy n="75" d="100"/>
        </p:scale>
        <p:origin x="1168" y="11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Users:aswath1:Library:Application%20Support:Microsoft:Office:Office%202011%20AutoRecovery:DisneyThemePark%20(version%201).xls" TargetMode="External"/><Relationship Id="rId3"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7037037037037"/>
          <c:y val="0.119825708061002"/>
          <c:w val="0.871111111111111"/>
          <c:h val="0.808278867102396"/>
        </c:manualLayout>
      </c:layout>
      <c:lineChart>
        <c:grouping val="standard"/>
        <c:varyColors val="0"/>
        <c:ser>
          <c:idx val="1"/>
          <c:order val="0"/>
          <c:tx>
            <c:strRef>
              <c:f>'IRR Calculation'!$B$1</c:f>
              <c:strCache>
                <c:ptCount val="1"/>
                <c:pt idx="0">
                  <c:v>NPV</c:v>
                </c:pt>
              </c:strCache>
            </c:strRef>
          </c:tx>
          <c:spPr>
            <a:ln w="12700">
              <a:solidFill>
                <a:srgbClr val="DD0806"/>
              </a:solidFill>
              <a:prstDash val="solid"/>
            </a:ln>
          </c:spPr>
          <c:marker>
            <c:symbol val="square"/>
            <c:size val="5"/>
            <c:spPr>
              <a:solidFill>
                <a:srgbClr val="000000"/>
              </a:solidFill>
              <a:ln>
                <a:solidFill>
                  <a:srgbClr val="000000"/>
                </a:solidFill>
                <a:prstDash val="solid"/>
              </a:ln>
            </c:spPr>
          </c:marker>
          <c:cat>
            <c:numRef>
              <c:f>'IRR Calculation'!$A$2:$A$24</c:f>
              <c:numCache>
                <c:formatCode>0%</c:formatCode>
                <c:ptCount val="23"/>
                <c:pt idx="0">
                  <c:v>0.08</c:v>
                </c:pt>
                <c:pt idx="1">
                  <c:v>0.09</c:v>
                </c:pt>
                <c:pt idx="2">
                  <c:v>0.1</c:v>
                </c:pt>
                <c:pt idx="3">
                  <c:v>0.11</c:v>
                </c:pt>
                <c:pt idx="4">
                  <c:v>0.12</c:v>
                </c:pt>
                <c:pt idx="5">
                  <c:v>0.13</c:v>
                </c:pt>
                <c:pt idx="6">
                  <c:v>0.14</c:v>
                </c:pt>
                <c:pt idx="7">
                  <c:v>0.15</c:v>
                </c:pt>
                <c:pt idx="8">
                  <c:v>0.16</c:v>
                </c:pt>
                <c:pt idx="9">
                  <c:v>0.17</c:v>
                </c:pt>
                <c:pt idx="10">
                  <c:v>0.18</c:v>
                </c:pt>
                <c:pt idx="11">
                  <c:v>0.19</c:v>
                </c:pt>
                <c:pt idx="12">
                  <c:v>0.2</c:v>
                </c:pt>
                <c:pt idx="13">
                  <c:v>0.21</c:v>
                </c:pt>
                <c:pt idx="14">
                  <c:v>0.22</c:v>
                </c:pt>
                <c:pt idx="15">
                  <c:v>0.23</c:v>
                </c:pt>
                <c:pt idx="16">
                  <c:v>0.24</c:v>
                </c:pt>
                <c:pt idx="17">
                  <c:v>0.25</c:v>
                </c:pt>
                <c:pt idx="18">
                  <c:v>0.26</c:v>
                </c:pt>
                <c:pt idx="19">
                  <c:v>0.27</c:v>
                </c:pt>
                <c:pt idx="20">
                  <c:v>0.28</c:v>
                </c:pt>
                <c:pt idx="21">
                  <c:v>0.29</c:v>
                </c:pt>
                <c:pt idx="22">
                  <c:v>0.3</c:v>
                </c:pt>
              </c:numCache>
            </c:numRef>
          </c:cat>
          <c:val>
            <c:numRef>
              <c:f>'IRR Calculation'!$B$2:$B$24</c:f>
              <c:numCache>
                <c:formatCode>"$"#,##0.00</c:formatCode>
                <c:ptCount val="23"/>
                <c:pt idx="0">
                  <c:v>3972.613686506901</c:v>
                </c:pt>
                <c:pt idx="1">
                  <c:v>2630.976869874871</c:v>
                </c:pt>
                <c:pt idx="2">
                  <c:v>1642.118146442801</c:v>
                </c:pt>
                <c:pt idx="3">
                  <c:v>887.57743352764</c:v>
                </c:pt>
                <c:pt idx="4">
                  <c:v>296.3343222529488</c:v>
                </c:pt>
                <c:pt idx="5">
                  <c:v>-176.7597188932432</c:v>
                </c:pt>
                <c:pt idx="6">
                  <c:v>-561.7648568066725</c:v>
                </c:pt>
                <c:pt idx="7">
                  <c:v>-879.4590834826079</c:v>
                </c:pt>
                <c:pt idx="8">
                  <c:v>-1144.655775864061</c:v>
                </c:pt>
                <c:pt idx="9">
                  <c:v>-1368.194012496244</c:v>
                </c:pt>
                <c:pt idx="10">
                  <c:v>-1558.182337484127</c:v>
                </c:pt>
                <c:pt idx="11">
                  <c:v>-1720.803393794857</c:v>
                </c:pt>
                <c:pt idx="12">
                  <c:v>-1860.850213994435</c:v>
                </c:pt>
                <c:pt idx="13">
                  <c:v>-1982.093044126011</c:v>
                </c:pt>
                <c:pt idx="14">
                  <c:v>-2087.536024813565</c:v>
                </c:pt>
                <c:pt idx="15">
                  <c:v>-2179.600452900482</c:v>
                </c:pt>
                <c:pt idx="16">
                  <c:v>-2260.25799205801</c:v>
                </c:pt>
                <c:pt idx="17">
                  <c:v>-2331.129071850929</c:v>
                </c:pt>
                <c:pt idx="18">
                  <c:v>-2393.556634245317</c:v>
                </c:pt>
                <c:pt idx="19">
                  <c:v>-2448.662135096265</c:v>
                </c:pt>
                <c:pt idx="20">
                  <c:v>-2497.388582270997</c:v>
                </c:pt>
                <c:pt idx="21">
                  <c:v>-2540.533974860703</c:v>
                </c:pt>
                <c:pt idx="22">
                  <c:v>-2578.777546307164</c:v>
                </c:pt>
              </c:numCache>
            </c:numRef>
          </c:val>
          <c:smooth val="0"/>
        </c:ser>
        <c:dLbls>
          <c:showLegendKey val="0"/>
          <c:showVal val="0"/>
          <c:showCatName val="0"/>
          <c:showSerName val="0"/>
          <c:showPercent val="0"/>
          <c:showBubbleSize val="0"/>
        </c:dLbls>
        <c:marker val="1"/>
        <c:smooth val="0"/>
        <c:axId val="-829045024"/>
        <c:axId val="-825333600"/>
      </c:lineChart>
      <c:catAx>
        <c:axId val="-829045024"/>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Discount Rate</a:t>
                </a:r>
              </a:p>
            </c:rich>
          </c:tx>
          <c:layout>
            <c:manualLayout>
              <c:xMode val="edge"/>
              <c:yMode val="edge"/>
              <c:x val="0.506666627724947"/>
              <c:y val="0.945533645084757"/>
            </c:manualLayout>
          </c:layout>
          <c:overlay val="0"/>
          <c:spPr>
            <a:noFill/>
            <a:ln w="25400">
              <a:noFill/>
            </a:ln>
          </c:spPr>
        </c:title>
        <c:numFmt formatCode="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825333600"/>
        <c:crosses val="autoZero"/>
        <c:auto val="1"/>
        <c:lblAlgn val="ctr"/>
        <c:lblOffset val="100"/>
        <c:tickLblSkip val="1"/>
        <c:tickMarkSkip val="1"/>
        <c:noMultiLvlLbl val="0"/>
      </c:catAx>
      <c:valAx>
        <c:axId val="-825333600"/>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NPV</a:t>
                </a:r>
              </a:p>
            </c:rich>
          </c:tx>
          <c:layout>
            <c:manualLayout>
              <c:xMode val="edge"/>
              <c:yMode val="edge"/>
              <c:x val="0.0133333722750532"/>
              <c:y val="0.496731939621084"/>
            </c:manualLayout>
          </c:layout>
          <c:overlay val="0"/>
          <c:spPr>
            <a:noFill/>
            <a:ln w="25400">
              <a:noFill/>
            </a:ln>
          </c:spPr>
        </c:title>
        <c:numFmt formatCode="&quot;$&quot;#,##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829045024"/>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2">
    <c:autoUpdate val="0"/>
  </c:externalData>
  <c:userShapes r:id="rId3"/>
</c:chartSpace>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 Id="rId2" Type="http://schemas.openxmlformats.org/officeDocument/2006/relationships/image" Target="../media/image8.emf"/><Relationship Id="rId3" Type="http://schemas.openxmlformats.org/officeDocument/2006/relationships/image" Target="../media/image9.emf"/></Relationships>
</file>

<file path=ppt/drawings/drawing1.xml><?xml version="1.0" encoding="utf-8"?>
<c:userShapes xmlns:c="http://schemas.openxmlformats.org/drawingml/2006/chart">
  <cdr:relSizeAnchor xmlns:cdr="http://schemas.openxmlformats.org/drawingml/2006/chartDrawing">
    <cdr:from>
      <cdr:x>0.35075</cdr:x>
      <cdr:y>0.4495</cdr:y>
    </cdr:from>
    <cdr:to>
      <cdr:x>0.53785</cdr:x>
      <cdr:y>0.47797</cdr:y>
    </cdr:to>
    <cdr:sp macro="" textlink="">
      <cdr:nvSpPr>
        <cdr:cNvPr id="1025" name="Text Box 1"/>
        <cdr:cNvSpPr txBox="1">
          <a:spLocks xmlns:a="http://schemas.openxmlformats.org/drawingml/2006/main" noChangeArrowheads="1"/>
        </cdr:cNvSpPr>
      </cdr:nvSpPr>
      <cdr:spPr bwMode="auto">
        <a:xfrm xmlns:a="http://schemas.openxmlformats.org/drawingml/2006/main">
          <a:off x="3010263" y="2623852"/>
          <a:ext cx="1605796" cy="166199"/>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18288" tIns="18288" rIns="0" bIns="0" anchor="t" upright="1">
          <a:spAutoFit/>
        </a:bodyPr>
        <a:lstStyle xmlns:a="http://schemas.openxmlformats.org/drawingml/2006/main"/>
        <a:p xmlns:a="http://schemas.openxmlformats.org/drawingml/2006/main">
          <a:pPr algn="l" rtl="0">
            <a:defRPr sz="1000"/>
          </a:pPr>
          <a:r>
            <a:rPr lang="en-US" sz="960" b="0" i="0" strike="noStrike">
              <a:solidFill>
                <a:srgbClr val="000000"/>
              </a:solidFill>
              <a:latin typeface="Times"/>
              <a:ea typeface="Times"/>
              <a:cs typeface="Times"/>
            </a:rPr>
            <a:t>Internal Rate of Return=12.60%</a:t>
          </a:r>
        </a:p>
      </cdr:txBody>
    </cdr:sp>
  </cdr:relSizeAnchor>
  <cdr:relSizeAnchor xmlns:cdr="http://schemas.openxmlformats.org/drawingml/2006/chartDrawing">
    <cdr:from>
      <cdr:x>0.30779</cdr:x>
      <cdr:y>0.54203</cdr:y>
    </cdr:from>
    <cdr:to>
      <cdr:x>0.38879</cdr:x>
      <cdr:y>0.62128</cdr:y>
    </cdr:to>
    <cdr:sp macro="" textlink="">
      <cdr:nvSpPr>
        <cdr:cNvPr id="1026" name="Line 2"/>
        <cdr:cNvSpPr>
          <a:spLocks xmlns:a="http://schemas.openxmlformats.org/drawingml/2006/main" noChangeShapeType="1"/>
        </cdr:cNvSpPr>
      </cdr:nvSpPr>
      <cdr:spPr bwMode="auto">
        <a:xfrm xmlns:a="http://schemas.openxmlformats.org/drawingml/2006/main" flipH="1">
          <a:off x="2638563" y="3159673"/>
          <a:ext cx="694373" cy="461972"/>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cdr:spPr>
      <cdr:txBody>
        <a:bodyPr xmlns:a="http://schemas.openxmlformats.org/drawingml/2006/main"/>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p:cNvSpPr>
          <p:nvPr>
            <p:ph type="sldImg"/>
          </p:nvPr>
        </p:nvSpPr>
        <p:spPr>
          <a:solidFill>
            <a:srgbClr val="FFFFFF"/>
          </a:solidFill>
          <a:ln/>
        </p:spPr>
      </p:sp>
      <p:sp>
        <p:nvSpPr>
          <p:cNvPr id="2048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shows the accounting earnings calculations for the next 10 years. Note the increasing after-tax operating income over time.</a:t>
            </a:r>
          </a:p>
          <a:p>
            <a:r>
              <a:rPr lang="en-US" altLang="x-none">
                <a:latin typeface="Times" charset="0"/>
                <a:ea typeface="ＭＳ Ｐゴシック" charset="-128"/>
              </a:rPr>
              <a:t>Note that loss in year 1. While this loss can be carried forward and offset against profits in future years, we have chosen to claim the losses against Disney</a:t>
            </a:r>
            <a:r>
              <a:rPr lang="ja-JP" altLang="en-US">
                <a:latin typeface="Times" charset="0"/>
                <a:ea typeface="ＭＳ Ｐゴシック" charset="-128"/>
              </a:rPr>
              <a:t>’</a:t>
            </a:r>
            <a:r>
              <a:rPr lang="en-US" altLang="ja-JP">
                <a:latin typeface="Times" charset="0"/>
                <a:ea typeface="ＭＳ Ｐゴシック" charset="-128"/>
              </a:rPr>
              <a:t>s profits from other projects in year 1. (You would rather save taxes now than the same taxes in the future…)</a:t>
            </a:r>
          </a:p>
          <a:p>
            <a:r>
              <a:rPr lang="en-US" altLang="x-none">
                <a:latin typeface="Times" charset="0"/>
                <a:ea typeface="ＭＳ Ｐゴシック" charset="-128"/>
              </a:rPr>
              <a:t>Where are the interest expenses? They do not show up because we are computing earnings to the firm - operating income - rather than earnings to equity - net income.</a:t>
            </a:r>
          </a:p>
          <a:p>
            <a:endParaRPr lang="en-US" altLang="x-none">
              <a:latin typeface="Times" charset="0"/>
              <a:ea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p:cNvSpPr>
          <p:nvPr>
            <p:ph type="sldImg"/>
          </p:nvPr>
        </p:nvSpPr>
        <p:spPr>
          <a:solidFill>
            <a:srgbClr val="FFFFFF"/>
          </a:solidFill>
          <a:ln/>
        </p:spPr>
      </p:sp>
      <p:sp>
        <p:nvSpPr>
          <p:cNvPr id="2253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converts earnings to cash flows. </a:t>
            </a:r>
          </a:p>
          <a:p>
            <a:r>
              <a:rPr lang="en-US" altLang="x-none">
                <a:latin typeface="Times" charset="0"/>
                <a:ea typeface="ＭＳ Ｐゴシック" charset="-128"/>
              </a:rPr>
              <a:t>Depreciation and amortization are just two of the most common non-cash charges.</a:t>
            </a:r>
          </a:p>
          <a:p>
            <a:r>
              <a:rPr lang="en-US" altLang="x-none">
                <a:latin typeface="Times" charset="0"/>
                <a:ea typeface="ＭＳ Ｐゴシック" charset="-128"/>
              </a:rPr>
              <a:t>Any capital expenditures (whether initial or maintenance) need to be subtracted out.</a:t>
            </a:r>
          </a:p>
          <a:p>
            <a:r>
              <a:rPr lang="en-US" altLang="x-none">
                <a:latin typeface="Times" charset="0"/>
                <a:ea typeface="ＭＳ Ｐゴシック" charset="-128"/>
              </a:rPr>
              <a:t>It is only the </a:t>
            </a:r>
            <a:r>
              <a:rPr lang="en-US" altLang="x-none" u="sng">
                <a:latin typeface="Times" charset="0"/>
                <a:ea typeface="ＭＳ Ｐゴシック" charset="-128"/>
              </a:rPr>
              <a:t>change in non-cash working capital</a:t>
            </a:r>
            <a:r>
              <a:rPr lang="en-US" altLang="x-none">
                <a:latin typeface="Times" charset="0"/>
                <a:ea typeface="ＭＳ Ｐゴシック" charset="-128"/>
              </a:rPr>
              <a:t> that needs to be subtracted out.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p:cNvSpPr>
          <p:nvPr>
            <p:ph type="sldImg"/>
          </p:nvPr>
        </p:nvSpPr>
        <p:spPr>
          <a:solidFill>
            <a:srgbClr val="FFFFFF"/>
          </a:solidFill>
          <a:ln/>
        </p:spPr>
      </p:sp>
      <p:sp>
        <p:nvSpPr>
          <p:cNvPr id="2457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A sunk cost is any cost that has already been incurred and will not be recovered even if the project under consideration is rejected.</a:t>
            </a:r>
          </a:p>
          <a:p>
            <a:r>
              <a:rPr lang="en-US" altLang="x-none">
                <a:latin typeface="Times" charset="0"/>
                <a:ea typeface="ＭＳ Ｐゴシック" charset="-128"/>
              </a:rPr>
              <a:t>The tax savings on the depreciation on the sunk cost is also subtracted out, since that tax savings would accrue to the firm even if it did not take this investment.</a:t>
            </a:r>
          </a:p>
          <a:p>
            <a:r>
              <a:rPr lang="en-US" altLang="x-none">
                <a:latin typeface="Times" charset="0"/>
                <a:ea typeface="ＭＳ Ｐゴシック" charset="-128"/>
              </a:rPr>
              <a:t>Only the after-tax amount of the non-incremental allocated costs are added back because the cash flows are after-tax cash flows.</a:t>
            </a:r>
          </a:p>
          <a:p>
            <a:r>
              <a:rPr lang="en-US" altLang="x-none">
                <a:latin typeface="Times" charset="0"/>
                <a:ea typeface="ＭＳ Ｐゴシック" charset="-128"/>
              </a:rPr>
              <a:t>Alternatively, the cash flows can be estimated from scratch using only the incremental cash flows.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ChangeArrowheads="1"/>
          </p:cNvSpPr>
          <p:nvPr>
            <p:ph type="sldImg"/>
          </p:nvPr>
        </p:nvSpPr>
        <p:spPr>
          <a:solidFill>
            <a:srgbClr val="FFFFFF"/>
          </a:solidFill>
          <a:ln/>
        </p:spPr>
      </p:sp>
      <p:sp>
        <p:nvSpPr>
          <p:cNvPr id="2662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Cash flows across time cannot be compared. Discounting brings cash flows back to the same point in time.</a:t>
            </a:r>
          </a:p>
          <a:p>
            <a:endParaRPr lang="en-US" altLang="x-none">
              <a:latin typeface="Times" charset="0"/>
              <a:ea typeface="ＭＳ Ｐゴシック" charset="-128"/>
            </a:endParaRPr>
          </a:p>
          <a:p>
            <a:r>
              <a:rPr lang="en-US" altLang="x-none">
                <a:latin typeface="Times" charset="0"/>
                <a:ea typeface="ＭＳ Ｐゴシック" charset="-128"/>
              </a:rPr>
              <a:t>The present value factors are in a sense time-weighing factors. The riskier a cash flow and the further it is in the future, the lower the weight you attach to that cash flow.</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p:cNvSpPr>
          <p:nvPr>
            <p:ph type="sldImg"/>
          </p:nvPr>
        </p:nvSpPr>
        <p:spPr>
          <a:solidFill>
            <a:srgbClr val="FFFFFF"/>
          </a:solidFill>
          <a:ln/>
        </p:spPr>
      </p:sp>
      <p:sp>
        <p:nvSpPr>
          <p:cNvPr id="2867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These are the basic present value formulae. All except the growing annuity, can be done using the PV key on any financial calculator.</a:t>
            </a:r>
          </a:p>
          <a:p>
            <a:r>
              <a:rPr lang="en-US" altLang="x-none">
                <a:latin typeface="Times" charset="0"/>
                <a:ea typeface="ＭＳ Ｐゴシック" charset="-128"/>
              </a:rPr>
              <a:t>These formulae are based upon the assumptions that cash flows occur at the end of each period.  If cash flows occur at the end of each period, the equations can be modified by multiplying each one by (1+r) to get end-of-the-period equivalents.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p:cNvSpPr>
          <p:nvPr>
            <p:ph type="sldImg"/>
          </p:nvPr>
        </p:nvSpPr>
        <p:spPr>
          <a:solidFill>
            <a:srgbClr val="FFFFFF"/>
          </a:solidFill>
          <a:ln/>
        </p:spPr>
      </p:sp>
      <p:sp>
        <p:nvSpPr>
          <p:cNvPr id="3072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key difference between these approaches is that Net Present Value is a dollar measure, and it measures surplus value created. Thus, even a small net present value is over and above your hurdle rate.</a:t>
            </a:r>
          </a:p>
          <a:p>
            <a:r>
              <a:rPr lang="en-US" altLang="x-none">
                <a:latin typeface="Times" charset="0"/>
                <a:ea typeface="ＭＳ Ｐゴシック" charset="-128"/>
              </a:rPr>
              <a:t>Internal rate of return is a percentage measure of total return (not excess return). It is only when it is compared to the hurdle rate that is provides a measure of excess return (in percentage terms)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p:cNvSpPr>
          <p:nvPr>
            <p:ph type="sldImg"/>
          </p:nvPr>
        </p:nvSpPr>
        <p:spPr>
          <a:solidFill>
            <a:srgbClr val="FFFFFF"/>
          </a:solidFill>
          <a:ln/>
        </p:spPr>
      </p:sp>
      <p:sp>
        <p:nvSpPr>
          <p:cNvPr id="3277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When you stop estimating cash flows on a project, you have to either estimate salvage value or terminal value. For projects with finite lives (such as buying a plant or equipment), estimating salvage value is appropriate. For projects with very long lives, estimating a terminal value is more reasonable.</a:t>
            </a:r>
          </a:p>
          <a:p>
            <a:r>
              <a:rPr lang="en-US" altLang="x-none">
                <a:latin typeface="Times" charset="0"/>
                <a:ea typeface="ＭＳ Ｐゴシック" charset="-128"/>
              </a:rPr>
              <a:t>If you assume that the project is liquidated, any investments in working capital have to be salvaged. This does not necessarily mean that you will get 100% back.</a:t>
            </a:r>
          </a:p>
          <a:p>
            <a:r>
              <a:rPr lang="en-US" altLang="x-none">
                <a:latin typeface="Times" charset="0"/>
                <a:ea typeface="ＭＳ Ｐゴシック" charset="-128"/>
              </a:rPr>
              <a:t>A terminal value can also be thought off as the value that you would get by selling this project (as an on-going project) to someone else at the end of the analysis. In this case, we are estimating that the theme park in Bangkok will be worth $ 10,669 million at the end of year 10. (The perpetual growth model gives the value of the asset at the beginning of the year of the cash flow. We used year 11 cash flows in the numerator and have the terminal value as of the start of year 11, which is also the end of year 10)</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p:cNvSpPr>
          <p:nvPr>
            <p:ph type="sldImg"/>
          </p:nvPr>
        </p:nvSpPr>
        <p:spPr>
          <a:solidFill>
            <a:srgbClr val="FFFFFF"/>
          </a:solidFill>
          <a:ln/>
        </p:spPr>
      </p:sp>
      <p:sp>
        <p:nvSpPr>
          <p:cNvPr id="3481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is the net present value calculation using the cost of capital of 8.62%, the theme park cost of capital adjusted for emerging market risk in Brazil.</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p:cNvSpPr>
          <p:nvPr>
            <p:ph type="sldImg"/>
          </p:nvPr>
        </p:nvSpPr>
        <p:spPr>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net present value calculation suggests that this project is a good one. </a:t>
            </a:r>
          </a:p>
          <a:p>
            <a:r>
              <a:rPr lang="en-US" altLang="x-none">
                <a:latin typeface="Times" charset="0"/>
                <a:ea typeface="ＭＳ Ｐゴシック" charset="-128"/>
              </a:rPr>
              <a:t>The increase in firm value will not necessarily translate into an increase in market value, since market values reflect expectations. If expectations were such that the market expected Disney to take large positive NPV projects, the $3,296 million will have to be measured against these expectations.</a:t>
            </a:r>
          </a:p>
          <a:p>
            <a:r>
              <a:rPr lang="en-US" altLang="x-none">
                <a:latin typeface="Times" charset="0"/>
                <a:ea typeface="ＭＳ Ｐゴシック" charset="-128"/>
              </a:rPr>
              <a:t>The additive nature of NPV is useful in a variety of contexts:</a:t>
            </a:r>
          </a:p>
          <a:p>
            <a:pPr>
              <a:buFontTx/>
              <a:buAutoNum type="alphaLcPeriod"/>
            </a:pPr>
            <a:r>
              <a:rPr lang="en-US" altLang="x-none">
                <a:latin typeface="Times" charset="0"/>
                <a:ea typeface="ＭＳ Ｐゴシック" charset="-128"/>
              </a:rPr>
              <a:t>The value of a business that is composed of many projects can be written as the sum of the NPVs of the projects.</a:t>
            </a:r>
          </a:p>
          <a:p>
            <a:pPr>
              <a:buFontTx/>
              <a:buAutoNum type="alphaLcPeriod"/>
            </a:pPr>
            <a:r>
              <a:rPr lang="en-US" altLang="x-none">
                <a:latin typeface="Times" charset="0"/>
                <a:ea typeface="ＭＳ Ｐゴシック" charset="-128"/>
              </a:rPr>
              <a:t>When a firm over pays on an acquisition, it is the equivalent of accepting a negative NPV investment, and the value of its equity should drop by the overpayment.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ChangeArrowheads="1"/>
          </p:cNvSpPr>
          <p:nvPr>
            <p:ph type="sldImg"/>
          </p:nvPr>
        </p:nvSpPr>
        <p:spPr>
          <a:solidFill>
            <a:srgbClr val="FFFFFF"/>
          </a:solidFill>
          <a:ln/>
        </p:spPr>
      </p:sp>
      <p:sp>
        <p:nvSpPr>
          <p:cNvPr id="3891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is a net present value profile, where NPV is plotted against discount rates. The IRR is that discount rate at which NPV is zero. </a:t>
            </a:r>
          </a:p>
          <a:p>
            <a:r>
              <a:rPr lang="en-US" altLang="x-none">
                <a:latin typeface="Times" charset="0"/>
                <a:ea typeface="ＭＳ Ｐゴシック" charset="-128"/>
              </a:rPr>
              <a:t>The steepness of the slope tells us something about how sensitive this investment is to changes in the discount rate. (It is the equivalent of the duration of a bond, which tells you how sensitive bond prices are to changes in interest rates).</a:t>
            </a:r>
          </a:p>
          <a:p>
            <a:r>
              <a:rPr lang="en-US" altLang="x-none">
                <a:latin typeface="Times" charset="0"/>
                <a:ea typeface="ＭＳ Ｐゴシック" charset="-128"/>
              </a:rPr>
              <a:t>Notice that the NPV is much more sensitive to changes in discount rates, when discount rates are low, than when they are high. (This may have consequences for how value will change in low interest rate scenarios as opposed to high interest rate ones).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p:cNvSpPr>
          <p:nvPr>
            <p:ph type="sldImg"/>
          </p:nvPr>
        </p:nvSpPr>
        <p:spPr>
          <a:solidFill>
            <a:srgbClr val="FFFFFF"/>
          </a:solidFill>
          <a:ln/>
        </p:spPr>
      </p:sp>
      <p:sp>
        <p:nvSpPr>
          <p:cNvPr id="4096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information needed to use IRR in investment analysis is the same as the information need to use NPV.</a:t>
            </a:r>
          </a:p>
          <a:p>
            <a:r>
              <a:rPr lang="en-US" altLang="x-none">
                <a:latin typeface="Times" charset="0"/>
                <a:ea typeface="ＭＳ Ｐゴシック" charset="-128"/>
              </a:rPr>
              <a:t>If the hurdle rate is changing over time, IRR becomes more complicated to use. It has to be compared to the geometric average of the hurdle rates over time.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F46BCEC6-8D07-7B48-BE82-6E4A5905AB8E}" type="slidenum">
              <a:rPr lang="en-US" altLang="x-none"/>
              <a:pPr/>
              <a:t>‹#›</a:t>
            </a:fld>
            <a:endParaRPr lang="en-US" altLang="x-none"/>
          </a:p>
        </p:txBody>
      </p:sp>
    </p:spTree>
    <p:extLst>
      <p:ext uri="{BB962C8B-B14F-4D97-AF65-F5344CB8AC3E}">
        <p14:creationId xmlns:p14="http://schemas.microsoft.com/office/powerpoint/2010/main" val="1605546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44FB1166-E5E8-5841-813E-141D522BF991}"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9FC1DA66-6F3D-4548-A89D-0215BB3FDD34}" type="slidenum">
              <a:rPr lang="en-US" altLang="x-none"/>
              <a:pPr/>
              <a:t>‹#›</a:t>
            </a:fld>
            <a:endParaRPr lang="en-US" altLang="x-none"/>
          </a:p>
        </p:txBody>
      </p:sp>
    </p:spTree>
    <p:extLst>
      <p:ext uri="{BB962C8B-B14F-4D97-AF65-F5344CB8AC3E}">
        <p14:creationId xmlns:p14="http://schemas.microsoft.com/office/powerpoint/2010/main" val="1293547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6BE78761-D4AF-7143-97DD-7ED5FEAF15FF}"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671756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9ACCB75F-E42F-1A4A-AF84-BAE849F70CCC}"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677966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B3B5F02C-ED2F-2147-AF41-912FAE2A6D54}"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2064002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A5C0960F-C84C-424B-8971-29FC2DEDAAA9}" type="slidenum">
              <a:rPr lang="en-US" altLang="x-none"/>
              <a:pPr/>
              <a:t>‹#›</a:t>
            </a:fld>
            <a:endParaRPr lang="en-US" altLang="x-none"/>
          </a:p>
        </p:txBody>
      </p:sp>
    </p:spTree>
    <p:extLst>
      <p:ext uri="{BB962C8B-B14F-4D97-AF65-F5344CB8AC3E}">
        <p14:creationId xmlns:p14="http://schemas.microsoft.com/office/powerpoint/2010/main" val="834889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3F686516-56CD-804D-80C5-4D5AAD2B9153}" type="slidenum">
              <a:rPr lang="en-US" altLang="x-none"/>
              <a:pPr/>
              <a:t>‹#›</a:t>
            </a:fld>
            <a:endParaRPr lang="en-US" altLang="x-none"/>
          </a:p>
        </p:txBody>
      </p:sp>
    </p:spTree>
    <p:extLst>
      <p:ext uri="{BB962C8B-B14F-4D97-AF65-F5344CB8AC3E}">
        <p14:creationId xmlns:p14="http://schemas.microsoft.com/office/powerpoint/2010/main" val="332786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D2C82B28-B249-B548-AACC-B24B0EDC82CA}" type="slidenum">
              <a:rPr lang="en-US" altLang="x-none"/>
              <a:pPr/>
              <a:t>‹#›</a:t>
            </a:fld>
            <a:endParaRPr lang="en-US" altLang="x-none"/>
          </a:p>
        </p:txBody>
      </p:sp>
    </p:spTree>
    <p:extLst>
      <p:ext uri="{BB962C8B-B14F-4D97-AF65-F5344CB8AC3E}">
        <p14:creationId xmlns:p14="http://schemas.microsoft.com/office/powerpoint/2010/main" val="1091876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98AFA3E9-EDFB-8A46-B507-DFEF165A0B58}"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927143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B8332877-1A6F-1F4B-B2AC-7F01D801FF74}"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379406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FB6C728B-0F3B-0D47-98BD-53DC245D49A5}"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3581509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635FD9CD-7382-584E-AB74-02C4237D401D}" type="slidenum">
              <a:rPr lang="en-US" altLang="x-none"/>
              <a:pPr/>
              <a:t>‹#›</a:t>
            </a:fld>
            <a:endParaRPr lang="en-US" altLang="x-none"/>
          </a:p>
        </p:txBody>
      </p:sp>
    </p:spTree>
    <p:extLst>
      <p:ext uri="{BB962C8B-B14F-4D97-AF65-F5344CB8AC3E}">
        <p14:creationId xmlns:p14="http://schemas.microsoft.com/office/powerpoint/2010/main" val="4588351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C34E8AF3-15E2-D74D-8572-12E4F2A16FB9}"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43" r:id="rId1"/>
    <p:sldLayoutId id="2147484344" r:id="rId2"/>
    <p:sldLayoutId id="2147484345" r:id="rId3"/>
    <p:sldLayoutId id="2147484346" r:id="rId4"/>
    <p:sldLayoutId id="2147484341" r:id="rId5"/>
    <p:sldLayoutId id="2147484347" r:id="rId6"/>
    <p:sldLayoutId id="2147484348" r:id="rId7"/>
    <p:sldLayoutId id="2147484349" r:id="rId8"/>
    <p:sldLayoutId id="2147484350" r:id="rId9"/>
    <p:sldLayoutId id="2147484342" r:id="rId10"/>
    <p:sldLayoutId id="2147484351" r:id="rId11"/>
    <p:sldLayoutId id="2147484352"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5.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2.bin"/><Relationship Id="rId5" Type="http://schemas.openxmlformats.org/officeDocument/2006/relationships/image" Target="../media/image7.emf"/><Relationship Id="rId6" Type="http://schemas.openxmlformats.org/officeDocument/2006/relationships/oleObject" Target="../embeddings/oleObject3.bin"/><Relationship Id="rId7" Type="http://schemas.openxmlformats.org/officeDocument/2006/relationships/image" Target="../media/image8.emf"/><Relationship Id="rId8" Type="http://schemas.openxmlformats.org/officeDocument/2006/relationships/oleObject" Target="../embeddings/oleObject4.bin"/><Relationship Id="rId9" Type="http://schemas.openxmlformats.org/officeDocument/2006/relationships/image" Target="../media/image9.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chart" Target="../charts/char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smtClean="0"/>
              <a:t>Investment returns II: From earnings to time-weighted cash flows</a:t>
            </a:r>
            <a:endParaRPr lang="en-US" dirty="0"/>
          </a:p>
        </p:txBody>
      </p:sp>
      <p:sp>
        <p:nvSpPr>
          <p:cNvPr id="16386" name="Rectangle 3"/>
          <p:cNvSpPr>
            <a:spLocks noGrp="1" noChangeArrowheads="1"/>
          </p:cNvSpPr>
          <p:nvPr>
            <p:ph type="subTitle" idx="1"/>
          </p:nvPr>
        </p:nvSpPr>
        <p:spPr>
          <a:xfrm>
            <a:off x="2362200" y="4537075"/>
            <a:ext cx="6705600" cy="514350"/>
          </a:xfrm>
        </p:spPr>
        <p:txBody>
          <a:bodyPr/>
          <a:lstStyle/>
          <a:p>
            <a:pPr eaLnBrk="1" hangingPunct="1"/>
            <a:r>
              <a:rPr lang="en-US" altLang="x-none">
                <a:ea typeface="ＭＳ Ｐゴシック" charset="-128"/>
              </a:rPr>
              <a:t>Time is money.</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Revisiting accounting earnings on Rio Disney</a:t>
            </a:r>
          </a:p>
        </p:txBody>
      </p:sp>
      <p:sp>
        <p:nvSpPr>
          <p:cNvPr id="19458" name="Content Placeholder 2"/>
          <p:cNvSpPr>
            <a:spLocks noGrp="1"/>
          </p:cNvSpPr>
          <p:nvPr>
            <p:ph sz="quarter" idx="1"/>
          </p:nvPr>
        </p:nvSpPr>
        <p:spPr>
          <a:xfrm>
            <a:off x="612775" y="1200150"/>
            <a:ext cx="8153400" cy="3371850"/>
          </a:xfrm>
        </p:spPr>
        <p:txBody>
          <a:bodyPr/>
          <a:lstStyle/>
          <a:p>
            <a:pPr eaLnBrk="1" hangingPunct="1"/>
            <a:endParaRPr lang="x-none" altLang="x-none">
              <a:ea typeface="ＭＳ Ｐゴシック" charset="-128"/>
            </a:endParaRPr>
          </a:p>
        </p:txBody>
      </p:sp>
      <p:sp>
        <p:nvSpPr>
          <p:cNvPr id="19459" name="TextBox 5"/>
          <p:cNvSpPr txBox="1">
            <a:spLocks noChangeArrowheads="1"/>
          </p:cNvSpPr>
          <p:nvPr/>
        </p:nvSpPr>
        <p:spPr bwMode="auto">
          <a:xfrm>
            <a:off x="838200" y="3657600"/>
            <a:ext cx="77724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Direct expenses: 60% of revenues for theme parks, 75% of revenues for resort properties</a:t>
            </a:r>
          </a:p>
          <a:p>
            <a:r>
              <a:rPr lang="en-US" altLang="x-none" sz="1600"/>
              <a:t>Allocated G&amp;A: Company G&amp;A allocated to project, based on projected revenues. Two thirds of expense is fixed, rest is variable.</a:t>
            </a:r>
          </a:p>
          <a:p>
            <a:r>
              <a:rPr lang="en-US" altLang="x-none" sz="1600"/>
              <a:t>Taxes: Based on marginal tax rate of 36.1%</a:t>
            </a:r>
          </a:p>
        </p:txBody>
      </p:sp>
      <p:graphicFrame>
        <p:nvGraphicFramePr>
          <p:cNvPr id="19460" name="Object 2"/>
          <p:cNvGraphicFramePr>
            <a:graphicFrameLocks noChangeAspect="1"/>
          </p:cNvGraphicFramePr>
          <p:nvPr/>
        </p:nvGraphicFramePr>
        <p:xfrm>
          <a:off x="381000" y="1257300"/>
          <a:ext cx="8331200" cy="2228850"/>
        </p:xfrm>
        <a:graphic>
          <a:graphicData uri="http://schemas.openxmlformats.org/presentationml/2006/ole">
            <mc:AlternateContent xmlns:mc="http://schemas.openxmlformats.org/markup-compatibility/2006">
              <mc:Choice xmlns:v="urn:schemas-microsoft-com:vml" Requires="v">
                <p:oleObj spid="_x0000_s19463" name="Document" r:id="rId5" imgW="8330893" imgH="2971691" progId="Word.Document.12">
                  <p:embed/>
                </p:oleObj>
              </mc:Choice>
              <mc:Fallback>
                <p:oleObj name="Document" r:id="rId5" imgW="8330893" imgH="2971691"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1257300"/>
                        <a:ext cx="8331200"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cash flow view of this project..</a:t>
            </a:r>
          </a:p>
        </p:txBody>
      </p:sp>
      <p:graphicFrame>
        <p:nvGraphicFramePr>
          <p:cNvPr id="5" name="Content Placeholder 4"/>
          <p:cNvGraphicFramePr>
            <a:graphicFrameLocks noGrp="1"/>
          </p:cNvGraphicFramePr>
          <p:nvPr>
            <p:ph sz="quarter" idx="1"/>
          </p:nvPr>
        </p:nvGraphicFramePr>
        <p:xfrm>
          <a:off x="25400" y="3181350"/>
          <a:ext cx="8610600" cy="533400"/>
        </p:xfrm>
        <a:graphic>
          <a:graphicData uri="http://schemas.openxmlformats.org/drawingml/2006/table">
            <a:tbl>
              <a:tblPr/>
              <a:tblGrid>
                <a:gridCol w="2914650"/>
                <a:gridCol w="722313"/>
                <a:gridCol w="615950"/>
                <a:gridCol w="615950"/>
                <a:gridCol w="585787"/>
                <a:gridCol w="525463"/>
                <a:gridCol w="527050"/>
                <a:gridCol w="525462"/>
                <a:gridCol w="525463"/>
                <a:gridCol w="527050"/>
                <a:gridCol w="525462"/>
              </a:tblGrid>
              <a:tr h="177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 </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2</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5</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6</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7</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8</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9</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10</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7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Depreciation</a:t>
                      </a:r>
                    </a:p>
                  </a:txBody>
                  <a:tcPr marL="12700" marR="12700" marT="949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$50</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$425</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$469</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$444</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$372</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$367</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$364</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$364</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$366</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$368</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7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Tax Bendfits from Depreciation</a:t>
                      </a:r>
                    </a:p>
                  </a:txBody>
                  <a:tcPr marL="12700" marR="12700" marT="949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$18</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$153</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$169</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$160</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$134</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$132</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$132</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$132</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$132</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$133</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1556" name="Rectangle 4"/>
          <p:cNvSpPr>
            <a:spLocks noChangeArrowheads="1"/>
          </p:cNvSpPr>
          <p:nvPr/>
        </p:nvSpPr>
        <p:spPr bwMode="auto">
          <a:xfrm>
            <a:off x="990600" y="2743200"/>
            <a:ext cx="7239000" cy="187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marL="514350" indent="-51435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spcBef>
                <a:spcPct val="20000"/>
              </a:spcBef>
              <a:buClr>
                <a:schemeClr val="accent2"/>
              </a:buClr>
              <a:buSzPct val="75000"/>
              <a:buFont typeface="Calibri" charset="0"/>
              <a:buAutoNum type="romanUcPeriod"/>
            </a:pPr>
            <a:r>
              <a:rPr lang="en-US" altLang="x-none" sz="2000"/>
              <a:t>added back all non-cash charges such as depreciation. </a:t>
            </a:r>
          </a:p>
          <a:p>
            <a:pPr>
              <a:spcBef>
                <a:spcPct val="20000"/>
              </a:spcBef>
              <a:buClr>
                <a:schemeClr val="accent2"/>
              </a:buClr>
              <a:buSzPct val="75000"/>
              <a:buFont typeface="Calibri" charset="0"/>
              <a:buAutoNum type="romanUcPeriod"/>
            </a:pPr>
            <a:endParaRPr lang="en-US" altLang="x-none" sz="2000"/>
          </a:p>
          <a:p>
            <a:pPr>
              <a:spcBef>
                <a:spcPct val="20000"/>
              </a:spcBef>
              <a:buClr>
                <a:schemeClr val="accent2"/>
              </a:buClr>
              <a:buSzPct val="75000"/>
              <a:buFont typeface="Calibri" charset="0"/>
              <a:buAutoNum type="romanUcPeriod"/>
            </a:pPr>
            <a:endParaRPr lang="en-US" altLang="x-none" sz="2000"/>
          </a:p>
          <a:p>
            <a:pPr>
              <a:spcBef>
                <a:spcPct val="20000"/>
              </a:spcBef>
              <a:buClr>
                <a:schemeClr val="accent2"/>
              </a:buClr>
              <a:buSzPct val="75000"/>
              <a:buFont typeface="Calibri" charset="0"/>
              <a:buAutoNum type="romanUcPeriod"/>
            </a:pPr>
            <a:r>
              <a:rPr lang="en-US" altLang="x-none" sz="2000"/>
              <a:t>subtracted out the capital expenditures</a:t>
            </a:r>
          </a:p>
          <a:p>
            <a:pPr>
              <a:spcBef>
                <a:spcPct val="20000"/>
              </a:spcBef>
              <a:buClr>
                <a:schemeClr val="accent2"/>
              </a:buClr>
              <a:buSzPct val="75000"/>
              <a:buFont typeface="Calibri" charset="0"/>
              <a:buAutoNum type="romanUcPeriod"/>
            </a:pPr>
            <a:r>
              <a:rPr lang="en-US" altLang="x-none" sz="2000"/>
              <a:t>subtracted out the change in non-cash working capital</a:t>
            </a:r>
          </a:p>
        </p:txBody>
      </p:sp>
      <p:graphicFrame>
        <p:nvGraphicFramePr>
          <p:cNvPr id="2" name="Table 1"/>
          <p:cNvGraphicFramePr>
            <a:graphicFrameLocks noGrp="1"/>
          </p:cNvGraphicFramePr>
          <p:nvPr/>
        </p:nvGraphicFramePr>
        <p:xfrm>
          <a:off x="304800" y="1200150"/>
          <a:ext cx="8686800" cy="1428750"/>
        </p:xfrm>
        <a:graphic>
          <a:graphicData uri="http://schemas.openxmlformats.org/drawingml/2006/table">
            <a:tbl>
              <a:tblPr/>
              <a:tblGrid>
                <a:gridCol w="2771775"/>
                <a:gridCol w="685800"/>
                <a:gridCol w="585788"/>
                <a:gridCol w="585787"/>
                <a:gridCol w="557213"/>
                <a:gridCol w="500062"/>
                <a:gridCol w="500063"/>
                <a:gridCol w="500062"/>
                <a:gridCol w="500063"/>
                <a:gridCol w="500062"/>
                <a:gridCol w="500063"/>
                <a:gridCol w="500062"/>
              </a:tblGrid>
              <a:tr h="2286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0</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1</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2</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3</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4</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5</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6</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7</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8</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9</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10</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86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After-tax Operating Income</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 </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-$32</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-$96</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-$54</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$68</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$202</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$249</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$299</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$352</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$410</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$421</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86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 + Depreciation &amp; Amortization</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$0</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$50</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$425</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$469</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$444</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$372</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$367</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$364</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$364</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$366</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$368</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86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 - Capital Expenditures</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$2,500</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$1,000</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$1,188</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$752</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$276</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$258</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$285</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$314</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$330</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$347</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$350</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857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 - Change in non-cash Work Capital</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$0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$63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$25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$38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$31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$16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$17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$19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$21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$5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86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Cashflow to firm</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($2,500)</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($982)</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($921)</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($361)</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$198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$285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$314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$332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$367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$407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$434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incremental cash flows on the project</a:t>
            </a:r>
          </a:p>
        </p:txBody>
      </p:sp>
      <p:sp>
        <p:nvSpPr>
          <p:cNvPr id="23554" name="Rectangle 4"/>
          <p:cNvSpPr>
            <a:spLocks noGrp="1" noChangeArrowheads="1"/>
          </p:cNvSpPr>
          <p:nvPr>
            <p:ph sz="quarter" idx="1"/>
          </p:nvPr>
        </p:nvSpPr>
        <p:spPr>
          <a:xfrm>
            <a:off x="612775" y="1200150"/>
            <a:ext cx="8153400" cy="3371850"/>
          </a:xfrm>
        </p:spPr>
        <p:txBody>
          <a:bodyPr/>
          <a:lstStyle/>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p:txBody>
      </p:sp>
      <p:sp>
        <p:nvSpPr>
          <p:cNvPr id="260099" name="Text Box 6"/>
          <p:cNvSpPr txBox="1">
            <a:spLocks noChangeArrowheads="1"/>
          </p:cNvSpPr>
          <p:nvPr/>
        </p:nvSpPr>
        <p:spPr bwMode="auto">
          <a:xfrm>
            <a:off x="38100" y="3143250"/>
            <a:ext cx="1981200" cy="1169988"/>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400" dirty="0" smtClean="0">
                <a:solidFill>
                  <a:srgbClr val="000000"/>
                </a:solidFill>
              </a:rPr>
              <a:t>$ 500 million has already been spent &amp; $ 50 million in depreciation will exist anyway</a:t>
            </a:r>
          </a:p>
        </p:txBody>
      </p:sp>
      <p:sp>
        <p:nvSpPr>
          <p:cNvPr id="260100" name="Text Box 8"/>
          <p:cNvSpPr txBox="1">
            <a:spLocks noChangeArrowheads="1"/>
          </p:cNvSpPr>
          <p:nvPr/>
        </p:nvSpPr>
        <p:spPr bwMode="auto">
          <a:xfrm>
            <a:off x="2209800" y="3371850"/>
            <a:ext cx="2828925"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t>2/</a:t>
            </a:r>
            <a:r>
              <a:rPr lang="en-US" sz="1600" dirty="0" smtClean="0">
                <a:solidFill>
                  <a:srgbClr val="000000"/>
                </a:solidFill>
              </a:rPr>
              <a:t>3rd of allocated G&amp;A is fixed.</a:t>
            </a:r>
          </a:p>
          <a:p>
            <a:pPr>
              <a:defRPr/>
            </a:pPr>
            <a:r>
              <a:rPr lang="en-US" sz="1600" dirty="0" smtClean="0">
                <a:solidFill>
                  <a:srgbClr val="000000"/>
                </a:solidFill>
              </a:rPr>
              <a:t>Add back this amount (1-t)</a:t>
            </a:r>
          </a:p>
          <a:p>
            <a:pPr>
              <a:defRPr/>
            </a:pPr>
            <a:r>
              <a:rPr lang="en-US" sz="1600" dirty="0" smtClean="0">
                <a:solidFill>
                  <a:srgbClr val="000000"/>
                </a:solidFill>
              </a:rPr>
              <a:t>Tax rate = 36.1%</a:t>
            </a:r>
            <a:endParaRPr lang="en-US" dirty="0" smtClean="0">
              <a:solidFill>
                <a:srgbClr val="000000"/>
              </a:solidFill>
            </a:endParaRPr>
          </a:p>
        </p:txBody>
      </p:sp>
      <p:pic>
        <p:nvPicPr>
          <p:cNvPr id="2355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257300"/>
            <a:ext cx="8115300"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To Time-Weighted Cash Flows</a:t>
            </a:r>
          </a:p>
        </p:txBody>
      </p:sp>
      <p:sp>
        <p:nvSpPr>
          <p:cNvPr id="24578" name="Rectangle 3"/>
          <p:cNvSpPr>
            <a:spLocks noGrp="1" noChangeArrowheads="1"/>
          </p:cNvSpPr>
          <p:nvPr>
            <p:ph sz="quarter" idx="1"/>
          </p:nvPr>
        </p:nvSpPr>
        <p:spPr>
          <a:xfrm>
            <a:off x="612775" y="1200150"/>
            <a:ext cx="8153400" cy="3371850"/>
          </a:xfrm>
        </p:spPr>
        <p:txBody>
          <a:bodyPr>
            <a:normAutofit fontScale="92500" lnSpcReduction="10000"/>
          </a:bodyPr>
          <a:lstStyle/>
          <a:p>
            <a:pPr eaLnBrk="1" hangingPunct="1">
              <a:buFont typeface="Wingdings" charset="0"/>
              <a:buChar char=""/>
              <a:defRPr/>
            </a:pPr>
            <a:r>
              <a:rPr lang="en-US" dirty="0"/>
              <a:t>Incremental cash flows in the earlier years are worth more than incremental cash flows in later years.</a:t>
            </a:r>
          </a:p>
          <a:p>
            <a:pPr eaLnBrk="1" hangingPunct="1">
              <a:buFont typeface="Wingdings" charset="0"/>
              <a:buChar char=""/>
              <a:defRPr/>
            </a:pPr>
            <a:r>
              <a:rPr lang="en-US" dirty="0"/>
              <a:t>In fact, cash flows across time cannot be added up. They have to be brought to the same point in time before aggregation.</a:t>
            </a:r>
          </a:p>
          <a:p>
            <a:pPr eaLnBrk="1" hangingPunct="1">
              <a:buFont typeface="Wingdings" charset="0"/>
              <a:buChar char=""/>
              <a:defRPr/>
            </a:pPr>
            <a:r>
              <a:rPr lang="en-US" dirty="0"/>
              <a:t>This process of moving cash flows through time is</a:t>
            </a:r>
          </a:p>
          <a:p>
            <a:pPr lvl="1" eaLnBrk="1" hangingPunct="1">
              <a:buFont typeface="Wingdings 2" charset="0"/>
              <a:buChar char=""/>
              <a:defRPr/>
            </a:pPr>
            <a:r>
              <a:rPr lang="en-US" dirty="0"/>
              <a:t>discounting, when future cash flows are brought to the present</a:t>
            </a:r>
          </a:p>
          <a:p>
            <a:pPr lvl="1" eaLnBrk="1" hangingPunct="1">
              <a:buFont typeface="Wingdings 2" charset="0"/>
              <a:buChar char=""/>
              <a:defRPr/>
            </a:pPr>
            <a:r>
              <a:rPr lang="en-US" dirty="0"/>
              <a:t>compounding, when present cash flows are taken to the future</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Present Value Mechanics</a:t>
            </a:r>
          </a:p>
        </p:txBody>
      </p:sp>
      <p:sp>
        <p:nvSpPr>
          <p:cNvPr id="268290" name="Rectangle 3"/>
          <p:cNvSpPr>
            <a:spLocks noGrp="1" noChangeArrowheads="1"/>
          </p:cNvSpPr>
          <p:nvPr>
            <p:ph sz="quarter" idx="1"/>
          </p:nvPr>
        </p:nvSpPr>
        <p:spPr>
          <a:xfrm>
            <a:off x="612775" y="1200150"/>
            <a:ext cx="8153400" cy="3371850"/>
          </a:xfrm>
        </p:spPr>
        <p:txBody>
          <a:bodyPr>
            <a:normAutofit fontScale="55000" lnSpcReduction="20000"/>
          </a:bodyPr>
          <a:lstStyle/>
          <a:p>
            <a:pPr eaLnBrk="1" hangingPunct="1">
              <a:buFont typeface="Wingdings" charset="0"/>
              <a:buChar char=""/>
              <a:defRPr/>
            </a:pPr>
            <a:r>
              <a:rPr lang="en-US" dirty="0" smtClean="0"/>
              <a:t>Cash Flow Type	Discounting Formula	Compounding Formula</a:t>
            </a:r>
          </a:p>
          <a:p>
            <a:pPr eaLnBrk="1" hangingPunct="1">
              <a:buFont typeface="Wingdings" charset="0"/>
              <a:buChar char=""/>
              <a:defRPr/>
            </a:pPr>
            <a:r>
              <a:rPr lang="en-US" dirty="0" smtClean="0"/>
              <a:t>1. Simple CF	 	</a:t>
            </a:r>
            <a:r>
              <a:rPr lang="en-US" dirty="0" err="1" smtClean="0"/>
              <a:t>CF</a:t>
            </a:r>
            <a:r>
              <a:rPr lang="en-US" baseline="-25000" dirty="0" err="1" smtClean="0"/>
              <a:t>n</a:t>
            </a:r>
            <a:r>
              <a:rPr lang="en-US" dirty="0" smtClean="0"/>
              <a:t> / (1+r)</a:t>
            </a:r>
            <a:r>
              <a:rPr lang="en-US" baseline="30000" dirty="0" smtClean="0"/>
              <a:t>n</a:t>
            </a:r>
            <a:r>
              <a:rPr lang="en-US" dirty="0" smtClean="0"/>
              <a:t>		 CF</a:t>
            </a:r>
            <a:r>
              <a:rPr lang="en-US" baseline="-25000" dirty="0" smtClean="0"/>
              <a:t>0 </a:t>
            </a:r>
            <a:r>
              <a:rPr lang="en-US" dirty="0" smtClean="0"/>
              <a:t>(1+r)</a:t>
            </a:r>
            <a:r>
              <a:rPr lang="en-US" baseline="30000" dirty="0" smtClean="0"/>
              <a:t>n</a:t>
            </a:r>
          </a:p>
          <a:p>
            <a:pPr eaLnBrk="1" hangingPunct="1">
              <a:buFont typeface="Wingdings" charset="0"/>
              <a:buChar char=""/>
              <a:defRPr/>
            </a:pPr>
            <a:r>
              <a:rPr lang="en-US" dirty="0" smtClean="0"/>
              <a:t>2. Annuity		 </a:t>
            </a:r>
          </a:p>
          <a:p>
            <a:pPr eaLnBrk="1" hangingPunct="1">
              <a:buFont typeface="Wingdings" charset="0"/>
              <a:buChar char=""/>
              <a:defRPr/>
            </a:pPr>
            <a:endParaRPr lang="en-US" dirty="0" smtClean="0"/>
          </a:p>
          <a:p>
            <a:pPr eaLnBrk="1" hangingPunct="1">
              <a:buFont typeface="Wingdings" charset="0"/>
              <a:buChar char=""/>
              <a:defRPr/>
            </a:pPr>
            <a:endParaRPr lang="en-US" dirty="0" smtClean="0"/>
          </a:p>
          <a:p>
            <a:pPr eaLnBrk="1" hangingPunct="1">
              <a:buFont typeface="Wingdings" charset="0"/>
              <a:buChar char=""/>
              <a:defRPr/>
            </a:pPr>
            <a:endParaRPr lang="en-US" dirty="0" smtClean="0"/>
          </a:p>
          <a:p>
            <a:pPr eaLnBrk="1" hangingPunct="1">
              <a:buFont typeface="Wingdings" charset="0"/>
              <a:buChar char=""/>
              <a:defRPr/>
            </a:pPr>
            <a:r>
              <a:rPr lang="en-US" dirty="0" smtClean="0"/>
              <a:t>3. Growing Annuity</a:t>
            </a:r>
          </a:p>
          <a:p>
            <a:pPr eaLnBrk="1" hangingPunct="1">
              <a:buFont typeface="Wingdings" charset="0"/>
              <a:buChar char=""/>
              <a:defRPr/>
            </a:pPr>
            <a:endParaRPr lang="en-US" dirty="0" smtClean="0"/>
          </a:p>
          <a:p>
            <a:pPr eaLnBrk="1" hangingPunct="1">
              <a:buFont typeface="Wingdings" charset="0"/>
              <a:buChar char=""/>
              <a:defRPr/>
            </a:pPr>
            <a:endParaRPr lang="en-US" dirty="0" smtClean="0"/>
          </a:p>
          <a:p>
            <a:pPr eaLnBrk="1" hangingPunct="1">
              <a:buFont typeface="Wingdings" charset="0"/>
              <a:buChar char=""/>
              <a:defRPr/>
            </a:pPr>
            <a:r>
              <a:rPr lang="en-US" dirty="0" smtClean="0"/>
              <a:t>4. Perpetuity			</a:t>
            </a:r>
            <a:r>
              <a:rPr lang="en-US" dirty="0" err="1" smtClean="0"/>
              <a:t>A/r</a:t>
            </a:r>
            <a:endParaRPr lang="en-US" dirty="0" smtClean="0"/>
          </a:p>
          <a:p>
            <a:pPr eaLnBrk="1" hangingPunct="1">
              <a:buFont typeface="Wingdings" charset="0"/>
              <a:buChar char=""/>
              <a:defRPr/>
            </a:pPr>
            <a:r>
              <a:rPr lang="en-US" dirty="0" smtClean="0"/>
              <a:t>5. Growing Perpetuity	Expected </a:t>
            </a:r>
            <a:r>
              <a:rPr lang="en-US" dirty="0" err="1" smtClean="0"/>
              <a:t>Cashflow</a:t>
            </a:r>
            <a:r>
              <a:rPr lang="en-US" dirty="0" smtClean="0"/>
              <a:t> next year/(r-g)		 </a:t>
            </a:r>
            <a:endParaRPr lang="en-US" dirty="0"/>
          </a:p>
        </p:txBody>
      </p:sp>
      <p:graphicFrame>
        <p:nvGraphicFramePr>
          <p:cNvPr id="27651" name="Object 2"/>
          <p:cNvGraphicFramePr>
            <a:graphicFrameLocks/>
          </p:cNvGraphicFramePr>
          <p:nvPr/>
        </p:nvGraphicFramePr>
        <p:xfrm>
          <a:off x="3968750" y="1943100"/>
          <a:ext cx="1173163" cy="665163"/>
        </p:xfrm>
        <a:graphic>
          <a:graphicData uri="http://schemas.openxmlformats.org/presentationml/2006/ole">
            <mc:AlternateContent xmlns:mc="http://schemas.openxmlformats.org/markup-compatibility/2006">
              <mc:Choice xmlns:v="urn:schemas-microsoft-com:vml" Requires="v">
                <p:oleObj spid="_x0000_s27658" name="Equation" r:id="rId4" imgW="1054100" imgH="800100" progId="Equation.3">
                  <p:embed/>
                </p:oleObj>
              </mc:Choice>
              <mc:Fallback>
                <p:oleObj name="Equation" r:id="rId4" imgW="1054100" imgH="800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8750" y="1943100"/>
                        <a:ext cx="1173163" cy="665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652" name="Object 3"/>
          <p:cNvGraphicFramePr>
            <a:graphicFrameLocks/>
          </p:cNvGraphicFramePr>
          <p:nvPr/>
        </p:nvGraphicFramePr>
        <p:xfrm>
          <a:off x="6407150" y="2052638"/>
          <a:ext cx="1130300" cy="365125"/>
        </p:xfrm>
        <a:graphic>
          <a:graphicData uri="http://schemas.openxmlformats.org/presentationml/2006/ole">
            <mc:AlternateContent xmlns:mc="http://schemas.openxmlformats.org/markup-compatibility/2006">
              <mc:Choice xmlns:v="urn:schemas-microsoft-com:vml" Requires="v">
                <p:oleObj spid="_x0000_s27659" name="Equation" r:id="rId6" imgW="1016000" imgH="444500" progId="Equation.3">
                  <p:embed/>
                </p:oleObj>
              </mc:Choice>
              <mc:Fallback>
                <p:oleObj name="Equation" r:id="rId6" imgW="1016000" imgH="4445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07150" y="2052638"/>
                        <a:ext cx="1130300" cy="3651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653" name="Object 4"/>
          <p:cNvGraphicFramePr>
            <a:graphicFrameLocks/>
          </p:cNvGraphicFramePr>
          <p:nvPr/>
        </p:nvGraphicFramePr>
        <p:xfrm>
          <a:off x="3976688" y="2795588"/>
          <a:ext cx="1630362" cy="708025"/>
        </p:xfrm>
        <a:graphic>
          <a:graphicData uri="http://schemas.openxmlformats.org/presentationml/2006/ole">
            <mc:AlternateContent xmlns:mc="http://schemas.openxmlformats.org/markup-compatibility/2006">
              <mc:Choice xmlns:v="urn:schemas-microsoft-com:vml" Requires="v">
                <p:oleObj spid="_x0000_s27660" name="Equation" r:id="rId8" imgW="1460500" imgH="850900" progId="Equation.3">
                  <p:embed/>
                </p:oleObj>
              </mc:Choice>
              <mc:Fallback>
                <p:oleObj name="Equation" r:id="rId8" imgW="1460500" imgH="850900" progId="Equation.3">
                  <p:embed/>
                  <p:pic>
                    <p:nvPicPr>
                      <p:cNvPr id="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76688" y="2795588"/>
                        <a:ext cx="1630362" cy="708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Discounted cash flow measures of return</a:t>
            </a:r>
          </a:p>
        </p:txBody>
      </p:sp>
      <p:sp>
        <p:nvSpPr>
          <p:cNvPr id="270338"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000">
                <a:ea typeface="ＭＳ Ｐゴシック" charset="-128"/>
              </a:rPr>
              <a:t>Net Present Value (NPV): The net present value is the sum of the present values of all cash flows from the project (including initial investment).</a:t>
            </a:r>
          </a:p>
          <a:p>
            <a:pPr lvl="1" eaLnBrk="1" hangingPunct="1">
              <a:lnSpc>
                <a:spcPct val="80000"/>
              </a:lnSpc>
            </a:pPr>
            <a:r>
              <a:rPr lang="en-US" altLang="x-none" sz="1700">
                <a:ea typeface="ＭＳ Ｐゴシック" charset="-128"/>
              </a:rPr>
              <a:t>NPV = Sum of the present values of all cash flows on the project, including the initial investment, with the cash flows being discounted at the appropriate hurdle rate (cost of capital, if cash flow is cash flow to the firm, and cost of equity, if cash flow is to equity investors)</a:t>
            </a:r>
          </a:p>
          <a:p>
            <a:pPr lvl="1" eaLnBrk="1" hangingPunct="1">
              <a:lnSpc>
                <a:spcPct val="80000"/>
              </a:lnSpc>
            </a:pPr>
            <a:r>
              <a:rPr lang="en-US" altLang="x-none" sz="1700">
                <a:ea typeface="ＭＳ Ｐゴシック" charset="-128"/>
              </a:rPr>
              <a:t>Decision Rule: Accept if NPV &gt; 0</a:t>
            </a:r>
          </a:p>
          <a:p>
            <a:pPr eaLnBrk="1" hangingPunct="1">
              <a:lnSpc>
                <a:spcPct val="80000"/>
              </a:lnSpc>
            </a:pPr>
            <a:r>
              <a:rPr lang="en-US" altLang="x-none" sz="2000">
                <a:ea typeface="ＭＳ Ｐゴシック" charset="-128"/>
              </a:rPr>
              <a:t>Internal Rate of Return (IRR): The internal rate of return is the discount rate that sets the net present value equal to zero. It is the percentage  rate of return, based upon incremental time-weighted cash flows.</a:t>
            </a:r>
          </a:p>
          <a:p>
            <a:pPr lvl="1" eaLnBrk="1" hangingPunct="1">
              <a:lnSpc>
                <a:spcPct val="80000"/>
              </a:lnSpc>
            </a:pPr>
            <a:r>
              <a:rPr lang="en-US" altLang="x-none" sz="1700">
                <a:ea typeface="ＭＳ Ｐゴシック" charset="-128"/>
              </a:rPr>
              <a:t>Decision Rule: Accept if IRR &gt; hurdle rate</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Closure on Cash Flows</a:t>
            </a:r>
          </a:p>
        </p:txBody>
      </p:sp>
      <p:sp>
        <p:nvSpPr>
          <p:cNvPr id="272386"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1800" dirty="0">
                <a:ea typeface="ＭＳ Ｐゴシック" charset="-128"/>
              </a:rPr>
              <a:t>In a project with a finite and short life, you would need to compute a salvage value, which is the expected proceeds from selling all of the investment in the project at the end of the project life. </a:t>
            </a:r>
            <a:endParaRPr lang="en-US" altLang="x-none" sz="1800" dirty="0" smtClean="0">
              <a:ea typeface="ＭＳ Ｐゴシック" charset="-128"/>
            </a:endParaRPr>
          </a:p>
          <a:p>
            <a:pPr eaLnBrk="1" hangingPunct="1">
              <a:lnSpc>
                <a:spcPct val="80000"/>
              </a:lnSpc>
            </a:pPr>
            <a:r>
              <a:rPr lang="en-US" altLang="x-none" sz="1800" dirty="0" smtClean="0">
                <a:ea typeface="ＭＳ Ｐゴシック" charset="-128"/>
              </a:rPr>
              <a:t>In </a:t>
            </a:r>
            <a:r>
              <a:rPr lang="en-US" altLang="x-none" sz="1800" dirty="0">
                <a:ea typeface="ＭＳ Ｐゴシック" charset="-128"/>
              </a:rPr>
              <a:t>a project with an infinite or very long life, we compute cash flows for a reasonable period, and then compute a terminal value for this project, which is the present value of all cash flows that occur after the estimation period ends..</a:t>
            </a:r>
          </a:p>
          <a:p>
            <a:pPr eaLnBrk="1" hangingPunct="1">
              <a:lnSpc>
                <a:spcPct val="80000"/>
              </a:lnSpc>
            </a:pPr>
            <a:r>
              <a:rPr lang="en-US" altLang="x-none" sz="1800" dirty="0">
                <a:ea typeface="ＭＳ Ｐゴシック" charset="-128"/>
              </a:rPr>
              <a:t>Assuming </a:t>
            </a:r>
            <a:r>
              <a:rPr lang="en-US" altLang="x-none" sz="1800" dirty="0" smtClean="0">
                <a:ea typeface="ＭＳ Ｐゴシック" charset="-128"/>
              </a:rPr>
              <a:t>the Disney Rio </a:t>
            </a:r>
            <a:r>
              <a:rPr lang="en-US" altLang="x-none" sz="1800" dirty="0">
                <a:ea typeface="ＭＳ Ｐゴシック" charset="-128"/>
              </a:rPr>
              <a:t>project lasts forever, and that cash flows after year 10 grow 2% (the inflation rate) forever, the present value at the end of year 10 of cash flows after that can be written as:</a:t>
            </a:r>
          </a:p>
          <a:p>
            <a:pPr lvl="1" eaLnBrk="1" hangingPunct="1">
              <a:lnSpc>
                <a:spcPct val="80000"/>
              </a:lnSpc>
            </a:pPr>
            <a:r>
              <a:rPr lang="en-US" altLang="x-none" sz="1500" dirty="0">
                <a:ea typeface="ＭＳ Ｐゴシック" charset="-128"/>
              </a:rPr>
              <a:t>Terminal Value in year 10= CF in year 11/(Cost of Capital - Growth Rate)</a:t>
            </a:r>
          </a:p>
          <a:p>
            <a:pPr lvl="1" eaLnBrk="1" hangingPunct="1">
              <a:lnSpc>
                <a:spcPct val="80000"/>
              </a:lnSpc>
              <a:buFont typeface="Wingdings 2" charset="2"/>
              <a:buNone/>
            </a:pPr>
            <a:r>
              <a:rPr lang="en-US" altLang="x-none" sz="1500" dirty="0">
                <a:ea typeface="ＭＳ Ｐゴシック" charset="-128"/>
              </a:rPr>
              <a:t>		=715 (1.02) /(.0846-.02) = $ 11,275  million</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Which yields a NPV of..</a:t>
            </a:r>
          </a:p>
        </p:txBody>
      </p:sp>
      <p:pic>
        <p:nvPicPr>
          <p:cNvPr id="3379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9089" r="-19089"/>
          <a:stretch>
            <a:fillRect/>
          </a:stretch>
        </p:blipFill>
        <p:spPr>
          <a:xfrm>
            <a:off x="612775" y="1200150"/>
            <a:ext cx="8153400" cy="3371850"/>
          </a:xfrm>
        </p:spPr>
      </p:pic>
      <p:sp>
        <p:nvSpPr>
          <p:cNvPr id="33795" name="TextBox 5"/>
          <p:cNvSpPr txBox="1">
            <a:spLocks noChangeArrowheads="1"/>
          </p:cNvSpPr>
          <p:nvPr/>
        </p:nvSpPr>
        <p:spPr bwMode="auto">
          <a:xfrm>
            <a:off x="5486400" y="4572000"/>
            <a:ext cx="2819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Discounted at Rio Disney cost of capital of 8.46%</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Which makes the argument that..</a:t>
            </a:r>
          </a:p>
        </p:txBody>
      </p:sp>
      <p:sp>
        <p:nvSpPr>
          <p:cNvPr id="35842"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The project should be accepted. The positive net present value suggests that the project will add value to the firm, and earn a return in excess of the cost of capital.</a:t>
            </a:r>
          </a:p>
          <a:p>
            <a:pPr eaLnBrk="1" hangingPunct="1"/>
            <a:r>
              <a:rPr lang="en-US" altLang="x-none">
                <a:ea typeface="ＭＳ Ｐゴシック" charset="-128"/>
              </a:rPr>
              <a:t>By taking the project, Disney will increase its value as a firm by $3,296 million.</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IRR of this project</a:t>
            </a:r>
          </a:p>
        </p:txBody>
      </p:sp>
      <p:graphicFrame>
        <p:nvGraphicFramePr>
          <p:cNvPr id="8" name="Content Placeholder 7"/>
          <p:cNvGraphicFramePr>
            <a:graphicFrameLocks noGrp="1"/>
          </p:cNvGraphicFramePr>
          <p:nvPr>
            <p:ph sz="quarter" idx="1"/>
          </p:nvPr>
        </p:nvGraphicFramePr>
        <p:xfrm>
          <a:off x="612775" y="1200150"/>
          <a:ext cx="8153400" cy="337185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IRR suggests..</a:t>
            </a:r>
          </a:p>
        </p:txBody>
      </p:sp>
      <p:sp>
        <p:nvSpPr>
          <p:cNvPr id="280578"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1800" dirty="0">
                <a:ea typeface="ＭＳ Ｐゴシック" charset="-128"/>
              </a:rPr>
              <a:t>The project is a good one. Using time-weighted, incremental cash flows, this project provides a return of 12.60%. This is greater than the cost of capital of 8.46%.</a:t>
            </a:r>
          </a:p>
          <a:p>
            <a:pPr eaLnBrk="1" hangingPunct="1">
              <a:lnSpc>
                <a:spcPct val="80000"/>
              </a:lnSpc>
            </a:pPr>
            <a:r>
              <a:rPr lang="en-US" altLang="x-none" sz="1800" dirty="0">
                <a:ea typeface="ＭＳ Ｐゴシック" charset="-128"/>
              </a:rPr>
              <a:t>The IRR and the NPV will yield similar results most of the time, though </a:t>
            </a:r>
            <a:r>
              <a:rPr lang="en-US" altLang="x-none" sz="1800" dirty="0" smtClean="0">
                <a:ea typeface="ＭＳ Ｐゴシック" charset="-128"/>
              </a:rPr>
              <a:t>they sometimes </a:t>
            </a:r>
            <a:r>
              <a:rPr lang="en-US" altLang="x-none" sz="1800" dirty="0">
                <a:ea typeface="ＭＳ Ｐゴシック" charset="-128"/>
              </a:rPr>
              <a:t>can yield different results, especially </a:t>
            </a:r>
            <a:r>
              <a:rPr lang="en-US" altLang="x-none" sz="1800" dirty="0" smtClean="0">
                <a:ea typeface="ＭＳ Ｐゴシック" charset="-128"/>
              </a:rPr>
              <a:t>when </a:t>
            </a:r>
            <a:r>
              <a:rPr lang="en-US" altLang="x-none" sz="1800" dirty="0">
                <a:ea typeface="ＭＳ Ｐゴシック" charset="-128"/>
              </a:rPr>
              <a:t>comparing </a:t>
            </a:r>
            <a:r>
              <a:rPr lang="en-US" altLang="x-none" sz="1800" dirty="0" smtClean="0">
                <a:ea typeface="ＭＳ Ｐゴシック" charset="-128"/>
              </a:rPr>
              <a:t>projects:</a:t>
            </a:r>
            <a:endParaRPr lang="en-US" altLang="x-none" sz="1800" dirty="0">
              <a:ea typeface="ＭＳ Ｐゴシック" charset="-128"/>
            </a:endParaRPr>
          </a:p>
          <a:p>
            <a:pPr lvl="1" eaLnBrk="1" hangingPunct="1">
              <a:lnSpc>
                <a:spcPct val="80000"/>
              </a:lnSpc>
            </a:pPr>
            <a:r>
              <a:rPr lang="en-US" altLang="x-none" sz="1600" dirty="0">
                <a:ea typeface="ＭＳ Ｐゴシック" charset="-128"/>
              </a:rPr>
              <a:t>A project can have only one NPV, whereas it can have more than one IRR.</a:t>
            </a:r>
          </a:p>
          <a:p>
            <a:pPr lvl="1" eaLnBrk="1" hangingPunct="1">
              <a:lnSpc>
                <a:spcPct val="80000"/>
              </a:lnSpc>
            </a:pPr>
            <a:r>
              <a:rPr lang="en-US" altLang="x-none" sz="1600" dirty="0">
                <a:ea typeface="ＭＳ Ｐゴシック" charset="-128"/>
              </a:rPr>
              <a:t>The NPV is a dollar surplus value, whereas the IRR is a percentage measure of return. The NPV is therefore likely to be larger for </a:t>
            </a:r>
            <a:r>
              <a:rPr lang="ja-JP" altLang="en-US" sz="1600" dirty="0">
                <a:ea typeface="ＭＳ Ｐゴシック" charset="-128"/>
              </a:rPr>
              <a:t>“</a:t>
            </a:r>
            <a:r>
              <a:rPr lang="en-US" altLang="ja-JP" sz="1600" dirty="0">
                <a:ea typeface="ＭＳ Ｐゴシック" charset="-128"/>
              </a:rPr>
              <a:t>large scale</a:t>
            </a:r>
            <a:r>
              <a:rPr lang="ja-JP" altLang="en-US" sz="1600" dirty="0">
                <a:ea typeface="ＭＳ Ｐゴシック" charset="-128"/>
              </a:rPr>
              <a:t>”</a:t>
            </a:r>
            <a:r>
              <a:rPr lang="en-US" altLang="ja-JP" sz="1600" dirty="0">
                <a:ea typeface="ＭＳ Ｐゴシック" charset="-128"/>
              </a:rPr>
              <a:t> projects, while the IRR is higher for </a:t>
            </a:r>
            <a:r>
              <a:rPr lang="ja-JP" altLang="en-US" sz="1600" dirty="0">
                <a:ea typeface="ＭＳ Ｐゴシック" charset="-128"/>
              </a:rPr>
              <a:t>“</a:t>
            </a:r>
            <a:r>
              <a:rPr lang="en-US" altLang="ja-JP" sz="1600" dirty="0">
                <a:ea typeface="ＭＳ Ｐゴシック" charset="-128"/>
              </a:rPr>
              <a:t>small-scale</a:t>
            </a:r>
            <a:r>
              <a:rPr lang="ja-JP" altLang="en-US" sz="1600" dirty="0">
                <a:ea typeface="ＭＳ Ｐゴシック" charset="-128"/>
              </a:rPr>
              <a:t>”</a:t>
            </a:r>
            <a:r>
              <a:rPr lang="en-US" altLang="ja-JP" sz="1600" dirty="0">
                <a:ea typeface="ＭＳ Ｐゴシック" charset="-128"/>
              </a:rPr>
              <a:t> projects.</a:t>
            </a:r>
          </a:p>
          <a:p>
            <a:pPr lvl="1" eaLnBrk="1" hangingPunct="1">
              <a:lnSpc>
                <a:spcPct val="80000"/>
              </a:lnSpc>
            </a:pPr>
            <a:r>
              <a:rPr lang="en-US" altLang="x-none" sz="1600" dirty="0">
                <a:ea typeface="ＭＳ Ｐゴシック" charset="-128"/>
              </a:rPr>
              <a:t>The NPV assumes that intermediate cash flows get reinvested at the </a:t>
            </a:r>
            <a:r>
              <a:rPr lang="ja-JP" altLang="en-US" sz="1600" dirty="0">
                <a:ea typeface="ＭＳ Ｐゴシック" charset="-128"/>
              </a:rPr>
              <a:t>“</a:t>
            </a:r>
            <a:r>
              <a:rPr lang="en-US" altLang="ja-JP" sz="1600" dirty="0">
                <a:ea typeface="ＭＳ Ｐゴシック" charset="-128"/>
              </a:rPr>
              <a:t>hurdle rate</a:t>
            </a:r>
            <a:r>
              <a:rPr lang="ja-JP" altLang="en-US" sz="1600" dirty="0">
                <a:ea typeface="ＭＳ Ｐゴシック" charset="-128"/>
              </a:rPr>
              <a:t>”</a:t>
            </a:r>
            <a:r>
              <a:rPr lang="en-US" altLang="ja-JP" sz="1600" dirty="0">
                <a:ea typeface="ＭＳ Ｐゴシック" charset="-128"/>
              </a:rPr>
              <a:t>, which is based upon what you can make on investments of comparable risk, while the IRR assumes that intermediate cash flows get reinvested at the </a:t>
            </a:r>
            <a:r>
              <a:rPr lang="ja-JP" altLang="en-US" sz="1600" dirty="0">
                <a:ea typeface="ＭＳ Ｐゴシック" charset="-128"/>
              </a:rPr>
              <a:t>“</a:t>
            </a:r>
            <a:r>
              <a:rPr lang="en-US" altLang="ja-JP" sz="1600" dirty="0">
                <a:ea typeface="ＭＳ Ｐゴシック" charset="-128"/>
              </a:rPr>
              <a:t>IRR</a:t>
            </a:r>
            <a:r>
              <a:rPr lang="ja-JP" altLang="en-US" sz="1600" dirty="0">
                <a:ea typeface="ＭＳ Ｐゴシック" charset="-128"/>
              </a:rPr>
              <a:t>”</a:t>
            </a:r>
            <a:r>
              <a:rPr lang="en-US" altLang="ja-JP" sz="1600" dirty="0">
                <a:ea typeface="ＭＳ Ｐゴシック" charset="-128"/>
              </a:rPr>
              <a:t>.</a:t>
            </a:r>
          </a:p>
          <a:p>
            <a:pPr eaLnBrk="1" hangingPunct="1">
              <a:lnSpc>
                <a:spcPct val="80000"/>
              </a:lnSpc>
            </a:pPr>
            <a:endParaRPr lang="en-US" altLang="x-none" sz="1800" dirty="0">
              <a:ea typeface="ＭＳ Ｐゴシック" charset="-128"/>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99C1BA45-A56E-764E-BAAD-E24627E5588B}" type="slidenum">
              <a:rPr lang="en-US" altLang="x-none" sz="1400">
                <a:solidFill>
                  <a:schemeClr val="tx2"/>
                </a:solidFill>
              </a:rPr>
              <a:pPr>
                <a:lnSpc>
                  <a:spcPct val="90000"/>
                </a:lnSpc>
              </a:pPr>
              <a:t>14</a:t>
            </a:fld>
            <a:endParaRPr lang="en-US" altLang="x-none" sz="1400">
              <a:solidFill>
                <a:schemeClr val="tx2"/>
              </a:solidFill>
            </a:endParaRPr>
          </a:p>
        </p:txBody>
      </p:sp>
      <p:pic>
        <p:nvPicPr>
          <p:cNvPr id="41986"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5</a:t>
            </a:r>
          </a:p>
        </p:txBody>
      </p:sp>
      <p:sp>
        <p:nvSpPr>
          <p:cNvPr id="6" name="Line Callout 1 5"/>
          <p:cNvSpPr>
            <a:spLocks/>
          </p:cNvSpPr>
          <p:nvPr/>
        </p:nvSpPr>
        <p:spPr bwMode="auto">
          <a:xfrm>
            <a:off x="381000" y="209550"/>
            <a:ext cx="1981200" cy="2514600"/>
          </a:xfrm>
          <a:prstGeom prst="borderCallout1">
            <a:avLst>
              <a:gd name="adj1" fmla="val 99306"/>
              <a:gd name="adj2" fmla="val 49074"/>
              <a:gd name="adj3" fmla="val 177778"/>
              <a:gd name="adj4" fmla="val 112593"/>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r>
              <a:rPr lang="en-US" altLang="x-none" b="1">
                <a:solidFill>
                  <a:srgbClr val="FFFFFF"/>
                </a:solidFill>
                <a:latin typeface="Calibri" charset="0"/>
              </a:rPr>
              <a:t>Task</a:t>
            </a:r>
          </a:p>
          <a:p>
            <a:pPr algn="ctr"/>
            <a:r>
              <a:rPr lang="en-US" altLang="x-none">
                <a:solidFill>
                  <a:srgbClr val="FFFFFF"/>
                </a:solidFill>
                <a:latin typeface="Calibri" charset="0"/>
              </a:rPr>
              <a:t>Describe a typical investment for your company</a:t>
            </a:r>
          </a:p>
          <a:p>
            <a:pPr algn="ctr"/>
            <a:endParaRPr lang="en-US" altLang="x-none">
              <a:solidFill>
                <a:srgbClr val="FFFFFF"/>
              </a:solidFill>
              <a:latin typeface="Calibri"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WebcastSimple.thmx</Template>
  <TotalTime>27041</TotalTime>
  <Pages>13</Pages>
  <Words>2043</Words>
  <Application>Microsoft Macintosh PowerPoint</Application>
  <PresentationFormat>On-screen Show (16:9)</PresentationFormat>
  <Paragraphs>212</Paragraphs>
  <Slides>14</Slides>
  <Notes>12</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2</vt:i4>
      </vt:variant>
      <vt:variant>
        <vt:lpstr>Slide Titles</vt:lpstr>
      </vt:variant>
      <vt:variant>
        <vt:i4>14</vt:i4>
      </vt:variant>
    </vt:vector>
  </HeadingPairs>
  <TitlesOfParts>
    <vt:vector size="22" baseType="lpstr">
      <vt:lpstr>Calibri</vt:lpstr>
      <vt:lpstr>ＭＳ Ｐゴシック</vt:lpstr>
      <vt:lpstr>Times</vt:lpstr>
      <vt:lpstr>Wingdings</vt:lpstr>
      <vt:lpstr>Wingdings 2</vt:lpstr>
      <vt:lpstr>WebcastSimple</vt:lpstr>
      <vt:lpstr>Document</vt:lpstr>
      <vt:lpstr>Equation</vt:lpstr>
      <vt:lpstr>Investment returns II: From earnings to time-weighted cash flows</vt:lpstr>
      <vt:lpstr>PowerPoint Presentation</vt:lpstr>
      <vt:lpstr>Revisiting accounting earnings on Rio Disney</vt:lpstr>
      <vt:lpstr>The cash flow view of this project..</vt:lpstr>
      <vt:lpstr>The incremental cash flows on the project</vt:lpstr>
      <vt:lpstr>To Time-Weighted Cash Flows</vt:lpstr>
      <vt:lpstr>Present Value Mechanics</vt:lpstr>
      <vt:lpstr>Discounted cash flow measures of return</vt:lpstr>
      <vt:lpstr>Closure on Cash Flows</vt:lpstr>
      <vt:lpstr>Which yields a NPV of..</vt:lpstr>
      <vt:lpstr>Which makes the argument that..</vt:lpstr>
      <vt:lpstr>The IRR of this project</vt:lpstr>
      <vt:lpstr>The IRR suggests..</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336</cp:revision>
  <cp:lastPrinted>2014-01-24T14:30:54Z</cp:lastPrinted>
  <dcterms:created xsi:type="dcterms:W3CDTF">2010-01-13T22:41:50Z</dcterms:created>
  <dcterms:modified xsi:type="dcterms:W3CDTF">2017-06-14T09:37:14Z</dcterms:modified>
</cp:coreProperties>
</file>