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78" r:id="rId1"/>
  </p:sldMasterIdLst>
  <p:notesMasterIdLst>
    <p:notesMasterId r:id="rId19"/>
  </p:notesMasterIdLst>
  <p:handoutMasterIdLst>
    <p:handoutMasterId r:id="rId20"/>
  </p:handoutMasterIdLst>
  <p:sldIdLst>
    <p:sldId id="256" r:id="rId2"/>
    <p:sldId id="932" r:id="rId3"/>
    <p:sldId id="679" r:id="rId4"/>
    <p:sldId id="682" r:id="rId5"/>
    <p:sldId id="683" r:id="rId6"/>
    <p:sldId id="684" r:id="rId7"/>
    <p:sldId id="928" r:id="rId8"/>
    <p:sldId id="929" r:id="rId9"/>
    <p:sldId id="930" r:id="rId10"/>
    <p:sldId id="931" r:id="rId11"/>
    <p:sldId id="687" r:id="rId12"/>
    <p:sldId id="688" r:id="rId13"/>
    <p:sldId id="689" r:id="rId14"/>
    <p:sldId id="691" r:id="rId15"/>
    <p:sldId id="692" r:id="rId16"/>
    <p:sldId id="693" r:id="rId17"/>
    <p:sldId id="934" r:id="rId18"/>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p:restoredTop sz="94666"/>
  </p:normalViewPr>
  <p:slideViewPr>
    <p:cSldViewPr>
      <p:cViewPr>
        <p:scale>
          <a:sx n="75" d="100"/>
          <a:sy n="75" d="100"/>
        </p:scale>
        <p:origin x="1168"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handoutMaster" Target="handoutMasters/handout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 Id="rId2"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a:ln/>
        </p:spPr>
      </p:sp>
      <p:sp>
        <p:nvSpPr>
          <p:cNvPr id="20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Summarizes the cost of equity and debt from prior pages, as well as the cost of capital at different debt ratios.</a:t>
            </a:r>
          </a:p>
          <a:p>
            <a:r>
              <a:rPr lang="en-US" altLang="x-none">
                <a:latin typeface="Times" charset="0"/>
                <a:ea typeface="ＭＳ Ｐゴシック" charset="-128"/>
              </a:rPr>
              <a:t>If the objective is to minimize cost of capital, it occurs at 30 and 40%... We did try for a more precise answer by working in 1% increments and arrived at an optimal of 43% with a cost of capital of 7.28%. (We moved in 1% increments from 30% top 50%)</a:t>
            </a:r>
          </a:p>
          <a:p>
            <a:r>
              <a:rPr lang="en-US" altLang="x-none">
                <a:latin typeface="Times" charset="0"/>
                <a:ea typeface="ＭＳ Ｐゴシック" charset="-128"/>
              </a:rPr>
              <a:t>This will maximize firm value, if operating cashflow (EBITDA) is unaffected by changes in leverage and the consequent changes in ratings. (In other words, we are assuming no indirect bankruptcy costs… If we did, the optimal might be affected, especially if it is at low rating).</a:t>
            </a:r>
          </a:p>
          <a:p>
            <a:endParaRPr lang="en-US" altLang="x-none">
              <a:latin typeface="Times" charset="0"/>
              <a:ea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p:cNvSpPr>
          <p:nvPr>
            <p:ph type="sldImg"/>
          </p:nvPr>
        </p:nvSpPr>
        <p:spPr>
          <a:solidFill>
            <a:srgbClr val="FFFFFF"/>
          </a:solidFill>
          <a:ln/>
        </p:spPr>
      </p:sp>
      <p:sp>
        <p:nvSpPr>
          <p:cNvPr id="2253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cost of capital approach holds investments constant and changes the financial mix to see the effect on the cost of capital. Consequently, the recommendation that flows out of it is a recapitalization: borrow money and buy back stock to increase the debt ratio or issue stock and repay debt to lower the debt ratio.</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p:cNvSpPr>
          <p:nvPr>
            <p:ph type="sldImg"/>
          </p:nvPr>
        </p:nvSpPr>
        <p:spPr>
          <a:solidFill>
            <a:srgbClr val="FFFFFF"/>
          </a:solidFill>
          <a:ln/>
        </p:spPr>
      </p:sp>
      <p:sp>
        <p:nvSpPr>
          <p:cNvPr id="2457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We are assuming that the firm is correctly valued now, not because of any belief in market efficiency but to isolate the effect of changing the cost of capital. In other words, whatever the market</a:t>
            </a:r>
            <a:r>
              <a:rPr lang="ja-JP" altLang="en-US">
                <a:latin typeface="Times" charset="0"/>
                <a:ea typeface="ＭＳ Ｐゴシック" charset="-128"/>
              </a:rPr>
              <a:t>’</a:t>
            </a:r>
            <a:r>
              <a:rPr lang="en-US" altLang="ja-JP">
                <a:latin typeface="Times" charset="0"/>
                <a:ea typeface="ＭＳ Ｐゴシック" charset="-128"/>
              </a:rPr>
              <a:t>s expectations are now (realistic or unrealistic), those expectations stay unchanged as we move from the old to the new capital structure.</a:t>
            </a:r>
          </a:p>
          <a:p>
            <a:r>
              <a:rPr lang="en-US" altLang="x-none">
                <a:latin typeface="Times" charset="0"/>
                <a:ea typeface="ＭＳ Ｐゴシック" charset="-128"/>
              </a:rPr>
              <a:t>This approach will tend to break down with growth or money losing companies because the valuation models you will need for those are far more complicated.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 reduction in the cost of capital translates into annual savings. Most of these savings are implicit, being savings in the cost of equity. Thus, the firm</a:t>
            </a:r>
            <a:r>
              <a:rPr lang="ja-JP" altLang="en-US">
                <a:latin typeface="Times" charset="0"/>
                <a:ea typeface="ＭＳ Ｐゴシック" charset="-128"/>
              </a:rPr>
              <a:t>’</a:t>
            </a:r>
            <a:r>
              <a:rPr lang="en-US" altLang="ja-JP">
                <a:latin typeface="Times" charset="0"/>
                <a:ea typeface="ＭＳ Ｐゴシック" charset="-128"/>
              </a:rPr>
              <a:t>s accounting earnings will not reflect these savings directly.</a:t>
            </a:r>
          </a:p>
          <a:p>
            <a:r>
              <a:rPr lang="en-US" altLang="x-none">
                <a:latin typeface="Times" charset="0"/>
                <a:ea typeface="ＭＳ Ｐゴシック" charset="-128"/>
              </a:rPr>
              <a:t>These savings can be converted into a present value by discounting back at the new cost of capital. </a:t>
            </a:r>
          </a:p>
          <a:p>
            <a:r>
              <a:rPr lang="en-US" altLang="x-none">
                <a:latin typeface="Times" charset="0"/>
                <a:ea typeface="ＭＳ Ｐゴシック" charset="-128"/>
              </a:rPr>
              <a:t> It is more realistic to assume growth in firm value. A simple way to estimate what the current growth attributed to the firm by the market is to estimate it using the firm value today, the free cash flow to the firm and the current cost of capital.</a:t>
            </a:r>
          </a:p>
          <a:p>
            <a:r>
              <a:rPr lang="en-US" altLang="x-none">
                <a:latin typeface="Times" charset="0"/>
                <a:ea typeface="ＭＳ Ｐゴシック" charset="-128"/>
              </a:rPr>
              <a:t>Note that the simple valuation formula used above assumes stable growth forever. For high growth firms, this formula will yield an implied growth rate that is too high (It will be very close to the cost of capital). In those cases, it is better to put a cap on the growth rate of around the risk free rate.</a:t>
            </a:r>
          </a:p>
          <a:p>
            <a:r>
              <a:rPr lang="en-US" altLang="x-none">
                <a:latin typeface="Times" charset="0"/>
                <a:ea typeface="ＭＳ Ｐゴシック" charset="-128"/>
              </a:rPr>
              <a:t>In this case, maximizing firm value also maximizes stock price, because we assume that </a:t>
            </a:r>
          </a:p>
          <a:p>
            <a:pPr lvl="1"/>
            <a:r>
              <a:rPr lang="en-US" altLang="x-none">
                <a:latin typeface="Times" charset="0"/>
                <a:ea typeface="ＭＳ Ｐゴシック" charset="-128"/>
              </a:rPr>
              <a:t>Debt is refinanced at current market rates, thus protecting bondholders</a:t>
            </a:r>
          </a:p>
          <a:p>
            <a:pPr lvl="1"/>
            <a:r>
              <a:rPr lang="en-US" altLang="x-none">
                <a:latin typeface="Times" charset="0"/>
                <a:ea typeface="ＭＳ Ｐゴシック" charset="-128"/>
              </a:rPr>
              <a:t>Markets are rational and efficient.</a:t>
            </a:r>
          </a:p>
          <a:p>
            <a:endParaRPr lang="en-US" altLang="x-none">
              <a:latin typeface="Times" charset="0"/>
              <a:ea typeface="ＭＳ Ｐゴシック"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a:ln/>
        </p:spPr>
      </p:sp>
      <p:sp>
        <p:nvSpPr>
          <p:cNvPr id="28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If investors are rational, the price on the buyback should be such that investors are indifferent between selling back their shares and holding on to them. At $78.61, that will happen.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a:ln/>
        </p:spPr>
      </p:sp>
      <p:sp>
        <p:nvSpPr>
          <p:cNvPr id="30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In the more general scenario, you are looking at the division of spoils between those who sell their shares back and those who stay on as stockholders.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32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This is the best case scenario for those who stay on as stockholders, since they claim the entire surplus.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a:ln/>
        </p:spPr>
      </p:sp>
      <p:sp>
        <p:nvSpPr>
          <p:cNvPr id="348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Proof that the $78.61 leaves everyone equally well off.</a:t>
            </a:r>
          </a:p>
          <a:p>
            <a:r>
              <a:rPr lang="en-US" altLang="x-none">
                <a:latin typeface="Times" charset="0"/>
                <a:ea typeface="ＭＳ Ｐゴシック" charset="-128"/>
              </a:rPr>
              <a:t>Try different prices and see how the increase in value is apportioned between the groups.</a:t>
            </a:r>
          </a:p>
          <a:p>
            <a:r>
              <a:rPr lang="en-US" altLang="x-none">
                <a:latin typeface="Times" charset="0"/>
                <a:ea typeface="ＭＳ Ｐゴシック" charset="-128"/>
              </a:rPr>
              <a:t>In fact, try estimating the buyback price at which the entire value increase goes to those who sell their shares back.</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p:cNvSpPr>
          <p:nvPr>
            <p:ph type="sldImg"/>
          </p:nvPr>
        </p:nvSpPr>
        <p:spPr>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analysis is based upon the firm continuing as a going concern. To the extent that more debt can put this survival at risk, it is important to do </a:t>
            </a:r>
            <a:r>
              <a:rPr lang="ja-JP" altLang="en-US">
                <a:latin typeface="Times" charset="0"/>
                <a:ea typeface="ＭＳ Ｐゴシック" charset="-128"/>
              </a:rPr>
              <a:t>“</a:t>
            </a:r>
            <a:r>
              <a:rPr lang="en-US" altLang="ja-JP">
                <a:latin typeface="Times" charset="0"/>
                <a:ea typeface="ＭＳ Ｐゴシック" charset="-128"/>
              </a:rPr>
              <a:t>what-if</a:t>
            </a:r>
            <a:r>
              <a:rPr lang="ja-JP" altLang="en-US">
                <a:latin typeface="Times" charset="0"/>
                <a:ea typeface="ＭＳ Ｐゴシック" charset="-128"/>
              </a:rPr>
              <a:t>”</a:t>
            </a:r>
            <a:r>
              <a:rPr lang="en-US" altLang="ja-JP">
                <a:latin typeface="Times" charset="0"/>
                <a:ea typeface="ＭＳ Ｐゴシック" charset="-128"/>
              </a:rPr>
              <a:t> analyses or build in survival constraints into the analysis.</a:t>
            </a:r>
            <a:endParaRPr lang="en-US" altLang="x-none">
              <a:latin typeface="Times" charset="0"/>
              <a:ea typeface="ＭＳ Ｐゴシック"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p:cNvSpPr>
          <p:nvPr>
            <p:ph type="sldImg"/>
          </p:nvPr>
        </p:nvSpPr>
        <p:spPr>
          <a:solidFill>
            <a:srgbClr val="FFFFFF"/>
          </a:solidFill>
          <a:ln/>
        </p:spPr>
      </p:sp>
      <p:sp>
        <p:nvSpPr>
          <p:cNvPr id="3891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These are percentage changes in operating income at Disney.</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p:cNvSpPr>
          <p:nvPr>
            <p:ph type="sldImg"/>
          </p:nvPr>
        </p:nvSpPr>
        <p:spPr>
          <a:solidFill>
            <a:srgbClr val="FFFFFF"/>
          </a:solidFill>
          <a:ln/>
        </p:spPr>
      </p:sp>
      <p:sp>
        <p:nvSpPr>
          <p:cNvPr id="4096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Disney</a:t>
            </a:r>
            <a:r>
              <a:rPr lang="en-US" altLang="en-US">
                <a:latin typeface="Times" charset="0"/>
                <a:ea typeface="ＭＳ Ｐゴシック" charset="-128"/>
              </a:rPr>
              <a:t>’</a:t>
            </a:r>
            <a:r>
              <a:rPr lang="en-US" altLang="x-none">
                <a:latin typeface="Times" charset="0"/>
                <a:ea typeface="ＭＳ Ｐゴシック" charset="-128"/>
              </a:rPr>
              <a:t>s optimal debt ratio is robust and survives up to a 30% drop in EBIT, which is worse than their worst year in the last three decades.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p:cNvSpPr>
          <p:nvPr>
            <p:ph type="sldImg"/>
          </p:nvPr>
        </p:nvSpPr>
        <p:spPr>
          <a:solidFill>
            <a:srgbClr val="FFFFFF"/>
          </a:solidFill>
          <a:ln/>
        </p:spPr>
      </p:sp>
      <p:sp>
        <p:nvSpPr>
          <p:cNvPr id="4301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Rating constraints are one way of buffering your analysis against the assumption that operating income will not change as leverage changes. If the operating income will suffer when ratings fall below a certain point (say BBB or investment grade), it makes sense to build in that constraint into the analysis.</a:t>
            </a:r>
          </a:p>
          <a:p>
            <a:r>
              <a:rPr lang="en-US" altLang="x-none">
                <a:latin typeface="Times" charset="0"/>
                <a:ea typeface="ＭＳ Ｐゴシック" charset="-128"/>
              </a:rPr>
              <a:t>When managers brag about their high ratings, the questions that should come up are whether the high rating is paying off in terms of higher operating income, and if not, how much stockholders are paying for managers</a:t>
            </a:r>
            <a:r>
              <a:rPr lang="ja-JP" altLang="en-US">
                <a:latin typeface="Times" charset="0"/>
                <a:ea typeface="ＭＳ Ｐゴシック" charset="-128"/>
              </a:rPr>
              <a:t>’</a:t>
            </a:r>
            <a:r>
              <a:rPr lang="en-US" altLang="ja-JP">
                <a:latin typeface="Times" charset="0"/>
                <a:ea typeface="ＭＳ Ｐゴシック" charset="-128"/>
              </a:rPr>
              <a:t> bragging rights.</a:t>
            </a:r>
            <a:endParaRPr lang="en-US" altLang="x-none">
              <a:latin typeface="Times" charset="0"/>
              <a:ea typeface="ＭＳ Ｐゴシック"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p:cNvSpPr>
          <p:nvPr>
            <p:ph type="sldImg"/>
          </p:nvPr>
        </p:nvSpPr>
        <p:spPr>
          <a:solidFill>
            <a:srgbClr val="FFFFFF"/>
          </a:solidFill>
          <a:ln/>
        </p:spPr>
      </p:sp>
      <p:sp>
        <p:nvSpPr>
          <p:cNvPr id="4505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may be overstated, since it is based upon the assumption that operating income is unaffected by the change in ratings. To the degree that Disney</a:t>
            </a:r>
            <a:r>
              <a:rPr lang="ja-JP" altLang="en-US">
                <a:latin typeface="Times" charset="0"/>
                <a:ea typeface="ＭＳ Ｐゴシック" charset="-128"/>
              </a:rPr>
              <a:t>’</a:t>
            </a:r>
            <a:r>
              <a:rPr lang="en-US" altLang="ja-JP">
                <a:latin typeface="Times" charset="0"/>
                <a:ea typeface="ＭＳ Ｐゴシック" charset="-128"/>
              </a:rPr>
              <a:t>s operating income will drop if its rating drops below BBB, this will overstate the cost of the constraint.</a:t>
            </a:r>
          </a:p>
          <a:p>
            <a:endParaRPr lang="en-US" altLang="x-none">
              <a:latin typeface="Times" charset="0"/>
              <a:ea typeface="ＭＳ Ｐゴシック" charset="-128"/>
            </a:endParaRPr>
          </a:p>
          <a:p>
            <a:r>
              <a:rPr lang="en-US" altLang="x-none">
                <a:latin typeface="Times" charset="0"/>
                <a:ea typeface="ＭＳ Ｐゴシック" charset="-128"/>
              </a:rPr>
              <a:t>This process can be modified to allow for other constraints. For instance, some firms do not want their book value debt ratios to rise above a certain level (say, industry averages). In other cases, existing bond covenants may restrict a financial ratio from exceeding a specified number.</a:t>
            </a:r>
          </a:p>
          <a:p>
            <a:endParaRPr lang="en-US" altLang="x-none">
              <a:latin typeface="Times" charset="0"/>
              <a:ea typeface="ＭＳ Ｐゴシック"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p:cNvSpPr>
          <p:nvPr>
            <p:ph type="sldImg"/>
          </p:nvPr>
        </p:nvSpPr>
        <p:spPr>
          <a:solidFill>
            <a:srgbClr val="FFFFFF"/>
          </a:solidFill>
          <a:ln/>
        </p:spPr>
      </p:sp>
      <p:sp>
        <p:nvSpPr>
          <p:cNvPr id="4710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analysis is built on the assumption that debt is used to buy back stock. Many firms would rather use the debt to take projects, or might be barred from buying back stock (as is the case in markets like Germany)</a:t>
            </a:r>
          </a:p>
          <a:p>
            <a:r>
              <a:rPr lang="en-US" altLang="x-none">
                <a:latin typeface="Times" charset="0"/>
                <a:ea typeface="ＭＳ Ｐゴシック" charset="-128"/>
              </a:rPr>
              <a:t>If we assume that projects in the same line of business have the same cash flow generating capacity as the current firm (EBITDA/Firm Value), the optimal debt ratio will remain unchanged, but the optimal dollar debt will be a much higher number. (This analysis is impervious to changes in scale. If you double all the numbers, the optimal debt ratio will remain unchanged)</a:t>
            </a:r>
          </a:p>
          <a:p>
            <a:r>
              <a:rPr lang="en-US" altLang="x-none">
                <a:latin typeface="Times" charset="0"/>
                <a:ea typeface="ＭＳ Ｐゴシック" charset="-128"/>
              </a:rPr>
              <a:t>If the business you are expanding into has more risk and more negative cashflows, your optimal will decrease.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4028DDFE-A663-FB43-B4A9-4C9AA3D35B39}" type="slidenum">
              <a:rPr lang="en-US" altLang="x-none"/>
              <a:pPr/>
              <a:t>‹#›</a:t>
            </a:fld>
            <a:endParaRPr lang="en-US" altLang="x-none"/>
          </a:p>
        </p:txBody>
      </p:sp>
    </p:spTree>
    <p:extLst>
      <p:ext uri="{BB962C8B-B14F-4D97-AF65-F5344CB8AC3E}">
        <p14:creationId xmlns:p14="http://schemas.microsoft.com/office/powerpoint/2010/main" val="186578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5995D6B5-F2E1-944D-9081-ED769A498806}"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F2012570-E256-4040-8B34-F9FBD2DBE99B}" type="slidenum">
              <a:rPr lang="en-US" altLang="x-none"/>
              <a:pPr/>
              <a:t>‹#›</a:t>
            </a:fld>
            <a:endParaRPr lang="en-US" altLang="x-none"/>
          </a:p>
        </p:txBody>
      </p:sp>
    </p:spTree>
    <p:extLst>
      <p:ext uri="{BB962C8B-B14F-4D97-AF65-F5344CB8AC3E}">
        <p14:creationId xmlns:p14="http://schemas.microsoft.com/office/powerpoint/2010/main" val="702079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4F6B9855-BA27-8046-B383-1287608196A8}"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583184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4975D5EE-35CD-3C43-862F-91E37C30C092}"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266076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52F7F6B6-43D0-A144-8BED-3F4FE75E36C5}"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2098329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CF156EAE-F99F-5244-9900-7B0D62547C06}" type="slidenum">
              <a:rPr lang="en-US" altLang="x-none"/>
              <a:pPr/>
              <a:t>‹#›</a:t>
            </a:fld>
            <a:endParaRPr lang="en-US" altLang="x-none"/>
          </a:p>
        </p:txBody>
      </p:sp>
    </p:spTree>
    <p:extLst>
      <p:ext uri="{BB962C8B-B14F-4D97-AF65-F5344CB8AC3E}">
        <p14:creationId xmlns:p14="http://schemas.microsoft.com/office/powerpoint/2010/main" val="1683240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FEA87F7D-A232-104C-9597-C5808D8343DB}" type="slidenum">
              <a:rPr lang="en-US" altLang="x-none"/>
              <a:pPr/>
              <a:t>‹#›</a:t>
            </a:fld>
            <a:endParaRPr lang="en-US" altLang="x-none"/>
          </a:p>
        </p:txBody>
      </p:sp>
    </p:spTree>
    <p:extLst>
      <p:ext uri="{BB962C8B-B14F-4D97-AF65-F5344CB8AC3E}">
        <p14:creationId xmlns:p14="http://schemas.microsoft.com/office/powerpoint/2010/main" val="1413824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851B9075-37B2-774F-831E-A6822EE346AE}" type="slidenum">
              <a:rPr lang="en-US" altLang="x-none"/>
              <a:pPr/>
              <a:t>‹#›</a:t>
            </a:fld>
            <a:endParaRPr lang="en-US" altLang="x-none"/>
          </a:p>
        </p:txBody>
      </p:sp>
    </p:spTree>
    <p:extLst>
      <p:ext uri="{BB962C8B-B14F-4D97-AF65-F5344CB8AC3E}">
        <p14:creationId xmlns:p14="http://schemas.microsoft.com/office/powerpoint/2010/main" val="249884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06F4101D-9C46-494B-B610-655F45B0B098}"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483387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9B687E1E-0A6F-5C49-B6A7-AA7A80B351DB}"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6426822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9109C485-D5C3-D442-86D9-BDBD1951B91B}"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1602562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C80BAB69-6F9E-7347-9B4C-149CE5621725}" type="slidenum">
              <a:rPr lang="en-US" altLang="x-none"/>
              <a:pPr/>
              <a:t>‹#›</a:t>
            </a:fld>
            <a:endParaRPr lang="en-US" altLang="x-none"/>
          </a:p>
        </p:txBody>
      </p:sp>
    </p:spTree>
    <p:extLst>
      <p:ext uri="{BB962C8B-B14F-4D97-AF65-F5344CB8AC3E}">
        <p14:creationId xmlns:p14="http://schemas.microsoft.com/office/powerpoint/2010/main" val="127489242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D290CFC0-13F6-C748-B04F-C78760FF1506}"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413" r:id="rId1"/>
    <p:sldLayoutId id="2147484414" r:id="rId2"/>
    <p:sldLayoutId id="2147484415" r:id="rId3"/>
    <p:sldLayoutId id="2147484416" r:id="rId4"/>
    <p:sldLayoutId id="2147484411" r:id="rId5"/>
    <p:sldLayoutId id="2147484417" r:id="rId6"/>
    <p:sldLayoutId id="2147484418" r:id="rId7"/>
    <p:sldLayoutId id="2147484419" r:id="rId8"/>
    <p:sldLayoutId id="2147484420" r:id="rId9"/>
    <p:sldLayoutId id="2147484412" r:id="rId10"/>
    <p:sldLayoutId id="2147484421" r:id="rId11"/>
    <p:sldLayoutId id="2147484422"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5.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oleObject2.bin"/><Relationship Id="rId5" Type="http://schemas.openxmlformats.org/officeDocument/2006/relationships/image" Target="../media/image6.emf"/><Relationship Id="rId6" Type="http://schemas.openxmlformats.org/officeDocument/2006/relationships/oleObject" Target="../embeddings/oleObject3.bin"/><Relationship Id="rId7" Type="http://schemas.openxmlformats.org/officeDocument/2006/relationships/image" Target="../media/image7.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4.bin"/><Relationship Id="rId5" Type="http://schemas.openxmlformats.org/officeDocument/2006/relationships/image" Target="../media/image8.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5.bin"/><Relationship Id="rId5" Type="http://schemas.openxmlformats.org/officeDocument/2006/relationships/image" Target="../media/image9.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oleObject" Target="../embeddings/oleObject6.bin"/><Relationship Id="rId5" Type="http://schemas.openxmlformats.org/officeDocument/2006/relationships/package" Target="../embeddings/Microsoft_Word_Document2.docx"/><Relationship Id="rId6" Type="http://schemas.openxmlformats.org/officeDocument/2006/relationships/image" Target="../media/image10.png"/><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oleObject" Target="../embeddings/oleObject7.bin"/><Relationship Id="rId5" Type="http://schemas.openxmlformats.org/officeDocument/2006/relationships/package" Target="../embeddings/Microsoft_Word_Document3.docx"/><Relationship Id="rId6" Type="http://schemas.openxmlformats.org/officeDocument/2006/relationships/image" Target="../media/image11.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Optimal Financing Mix III: Following up the cost of capital approach</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A GPS to your optimal financing mix.</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Disney</a:t>
            </a:r>
            <a:r>
              <a:rPr lang="ja-JP" altLang="en-US">
                <a:ea typeface="ＭＳ Ｐゴシック" charset="-128"/>
              </a:rPr>
              <a:t>’</a:t>
            </a:r>
            <a:r>
              <a:rPr lang="en-US" altLang="ja-JP">
                <a:ea typeface="ＭＳ Ｐゴシック" charset="-128"/>
              </a:rPr>
              <a:t>s cost of capital schedule…</a:t>
            </a:r>
            <a:endParaRPr lang="en-US" altLang="x-none">
              <a:ea typeface="ＭＳ Ｐゴシック" charset="-128"/>
            </a:endParaRPr>
          </a:p>
        </p:txBody>
      </p:sp>
      <p:graphicFrame>
        <p:nvGraphicFramePr>
          <p:cNvPr id="19458" name="Content Placeholder 10"/>
          <p:cNvGraphicFramePr>
            <a:graphicFrameLocks noGrp="1" noChangeAspect="1"/>
          </p:cNvGraphicFramePr>
          <p:nvPr>
            <p:ph sz="quarter" idx="1"/>
          </p:nvPr>
        </p:nvGraphicFramePr>
        <p:xfrm>
          <a:off x="1876425" y="1698625"/>
          <a:ext cx="5626100" cy="2374900"/>
        </p:xfrm>
        <a:graphic>
          <a:graphicData uri="http://schemas.openxmlformats.org/presentationml/2006/ole">
            <mc:AlternateContent xmlns:mc="http://schemas.openxmlformats.org/markup-compatibility/2006">
              <mc:Choice xmlns:v="urn:schemas-microsoft-com:vml" Requires="v">
                <p:oleObj spid="_x0000_s19461" name="Document" r:id="rId5" imgW="5625893" imgH="2374813" progId="Word.Document.12">
                  <p:embed/>
                </p:oleObj>
              </mc:Choice>
              <mc:Fallback>
                <p:oleObj name="Document" r:id="rId5" imgW="5625893" imgH="2374813" progId="Word.Document.12">
                  <p:embed/>
                  <p:pic>
                    <p:nvPicPr>
                      <p:cNvPr id="0" name="Content Placeholder 10"/>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76425" y="1698625"/>
                        <a:ext cx="5626100"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612775" y="171450"/>
            <a:ext cx="8153400" cy="742950"/>
          </a:xfrm>
        </p:spPr>
        <p:txBody>
          <a:bodyPr>
            <a:normAutofit/>
          </a:bodyPr>
          <a:lstStyle/>
          <a:p>
            <a:pPr eaLnBrk="1" hangingPunct="1"/>
            <a:r>
              <a:rPr lang="en-US" altLang="x-none" sz="2900">
                <a:ea typeface="ＭＳ Ｐゴシック" charset="-128"/>
              </a:rPr>
              <a:t>The cost of capital approach suggests that Disney should do the following…</a:t>
            </a:r>
          </a:p>
        </p:txBody>
      </p:sp>
      <p:sp>
        <p:nvSpPr>
          <p:cNvPr id="356354"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200">
                <a:ea typeface="ＭＳ Ｐゴシック" charset="-128"/>
              </a:rPr>
              <a:t>Disney currently has $15.96 billion in debt. The optimal dollar debt (at 40%) is roughly $55.1 billion. Disney has excess debt capacity of 39.14 billion.</a:t>
            </a:r>
          </a:p>
          <a:p>
            <a:pPr eaLnBrk="1" hangingPunct="1">
              <a:lnSpc>
                <a:spcPct val="80000"/>
              </a:lnSpc>
            </a:pPr>
            <a:r>
              <a:rPr lang="en-US" altLang="x-none" sz="2200">
                <a:ea typeface="ＭＳ Ｐゴシック" charset="-128"/>
              </a:rPr>
              <a:t>To move to its optimal and gain the increase in value, Disney should borrow $ 39.14 billion and buy back stock.</a:t>
            </a:r>
          </a:p>
          <a:p>
            <a:pPr eaLnBrk="1" hangingPunct="1">
              <a:lnSpc>
                <a:spcPct val="80000"/>
              </a:lnSpc>
            </a:pPr>
            <a:r>
              <a:rPr lang="en-US" altLang="x-none" sz="2200">
                <a:ea typeface="ＭＳ Ｐゴシック" charset="-128"/>
              </a:rPr>
              <a:t>Given the magnitude of this decision, you should expect to answer three questions:</a:t>
            </a:r>
          </a:p>
          <a:p>
            <a:pPr lvl="1" eaLnBrk="1" hangingPunct="1">
              <a:lnSpc>
                <a:spcPct val="80000"/>
              </a:lnSpc>
            </a:pPr>
            <a:r>
              <a:rPr lang="en-US" altLang="x-none" sz="1900">
                <a:ea typeface="ＭＳ Ｐゴシック" charset="-128"/>
              </a:rPr>
              <a:t>Why should we do it?</a:t>
            </a:r>
          </a:p>
          <a:p>
            <a:pPr lvl="1" eaLnBrk="1" hangingPunct="1">
              <a:lnSpc>
                <a:spcPct val="80000"/>
              </a:lnSpc>
            </a:pPr>
            <a:r>
              <a:rPr lang="en-US" altLang="x-none" sz="1900">
                <a:ea typeface="ＭＳ Ｐゴシック" charset="-128"/>
              </a:rPr>
              <a:t>What if something goes wrong?</a:t>
            </a:r>
          </a:p>
          <a:p>
            <a:pPr lvl="1" eaLnBrk="1" hangingPunct="1">
              <a:lnSpc>
                <a:spcPct val="80000"/>
              </a:lnSpc>
            </a:pPr>
            <a:r>
              <a:rPr lang="en-US" altLang="x-none" sz="1900">
                <a:ea typeface="ＭＳ Ｐゴシック" charset="-128"/>
              </a:rPr>
              <a:t>What if we don</a:t>
            </a:r>
            <a:r>
              <a:rPr lang="ja-JP" altLang="en-US" sz="1900">
                <a:ea typeface="ＭＳ Ｐゴシック" charset="-128"/>
              </a:rPr>
              <a:t>’</a:t>
            </a:r>
            <a:r>
              <a:rPr lang="en-US" altLang="ja-JP" sz="1900">
                <a:ea typeface="ＭＳ Ｐゴシック" charset="-128"/>
              </a:rPr>
              <a:t>t want to (or cannot ) buy back stock and want to make investments with the additional debt capacity?</a:t>
            </a:r>
            <a:endParaRPr lang="en-US" altLang="x-none" sz="1900">
              <a:ea typeface="ＭＳ Ｐゴシック"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171450"/>
            <a:ext cx="8153400" cy="742950"/>
          </a:xfrm>
        </p:spPr>
        <p:txBody>
          <a:bodyPr>
            <a:normAutofit/>
          </a:bodyPr>
          <a:lstStyle/>
          <a:p>
            <a:pPr eaLnBrk="1" hangingPunct="1"/>
            <a:r>
              <a:rPr lang="en-US" altLang="x-none" sz="2900">
                <a:ea typeface="ＭＳ Ｐゴシック" charset="-128"/>
              </a:rPr>
              <a:t>Why should we do it? </a:t>
            </a:r>
            <a:br>
              <a:rPr lang="en-US" altLang="x-none" sz="2900">
                <a:ea typeface="ＭＳ Ｐゴシック" charset="-128"/>
              </a:rPr>
            </a:br>
            <a:r>
              <a:rPr lang="en-US" altLang="x-none" sz="2900">
                <a:ea typeface="ＭＳ Ｐゴシック" charset="-128"/>
              </a:rPr>
              <a:t>Effect on Firm Value – Full Valuation</a:t>
            </a:r>
          </a:p>
        </p:txBody>
      </p:sp>
      <p:sp>
        <p:nvSpPr>
          <p:cNvPr id="358402" name="Rectangle 3"/>
          <p:cNvSpPr>
            <a:spLocks noGrp="1" noChangeArrowheads="1"/>
          </p:cNvSpPr>
          <p:nvPr>
            <p:ph sz="quarter" idx="1"/>
          </p:nvPr>
        </p:nvSpPr>
        <p:spPr>
          <a:xfrm>
            <a:off x="612775" y="1200150"/>
            <a:ext cx="8153400" cy="3371850"/>
          </a:xfrm>
        </p:spPr>
        <p:txBody>
          <a:bodyPr>
            <a:normAutofit/>
          </a:bodyPr>
          <a:lstStyle/>
          <a:p>
            <a:pPr marL="0" indent="0" eaLnBrk="1" hangingPunct="1">
              <a:lnSpc>
                <a:spcPct val="80000"/>
              </a:lnSpc>
              <a:buFont typeface="Wingdings" charset="2"/>
              <a:buNone/>
            </a:pPr>
            <a:r>
              <a:rPr lang="en-US" altLang="x-none" sz="1100">
                <a:ea typeface="ＭＳ Ｐゴシック" charset="-128"/>
              </a:rPr>
              <a:t>Step 1: Estimate the cash flows to Disney as a firm</a:t>
            </a:r>
          </a:p>
          <a:p>
            <a:pPr marL="366713" lvl="1" indent="0" eaLnBrk="1" hangingPunct="1">
              <a:lnSpc>
                <a:spcPct val="80000"/>
              </a:lnSpc>
              <a:buFont typeface="Wingdings 2" charset="2"/>
              <a:buNone/>
            </a:pPr>
            <a:r>
              <a:rPr lang="en-US" altLang="x-none" sz="1000">
                <a:ea typeface="ＭＳ Ｐゴシック" charset="-128"/>
              </a:rPr>
              <a:t>EBIT (1 – Tax Rate) = 10,032 (1 – 0.361) = 		$6,410 </a:t>
            </a:r>
          </a:p>
          <a:p>
            <a:pPr marL="366713" lvl="1" indent="0" eaLnBrk="1" hangingPunct="1">
              <a:lnSpc>
                <a:spcPct val="80000"/>
              </a:lnSpc>
              <a:buFont typeface="Wingdings 2" charset="2"/>
              <a:buNone/>
            </a:pPr>
            <a:r>
              <a:rPr lang="en-US" altLang="x-none" sz="1000">
                <a:ea typeface="ＭＳ Ｐゴシック" charset="-128"/>
              </a:rPr>
              <a:t>+ Depreciation and amortization =		$2,485</a:t>
            </a:r>
          </a:p>
          <a:p>
            <a:pPr marL="366713" lvl="1" indent="0" eaLnBrk="1" hangingPunct="1">
              <a:lnSpc>
                <a:spcPct val="80000"/>
              </a:lnSpc>
              <a:buFont typeface="Wingdings 2" charset="2"/>
              <a:buNone/>
            </a:pPr>
            <a:r>
              <a:rPr lang="en-US" altLang="x-none" sz="1000">
                <a:ea typeface="ＭＳ Ｐゴシック" charset="-128"/>
              </a:rPr>
              <a:t>– Capital expenditures =			$5,239</a:t>
            </a:r>
          </a:p>
          <a:p>
            <a:pPr marL="366713" lvl="1" indent="0" eaLnBrk="1" hangingPunct="1">
              <a:lnSpc>
                <a:spcPct val="80000"/>
              </a:lnSpc>
              <a:buFont typeface="Wingdings 2" charset="2"/>
              <a:buNone/>
            </a:pPr>
            <a:r>
              <a:rPr lang="en-US" altLang="x-none" sz="1000">
                <a:ea typeface="ＭＳ Ｐゴシック" charset="-128"/>
              </a:rPr>
              <a:t>– Change in noncash working capital 		$0</a:t>
            </a:r>
          </a:p>
          <a:p>
            <a:pPr marL="366713" lvl="1" indent="0" eaLnBrk="1" hangingPunct="1">
              <a:lnSpc>
                <a:spcPct val="80000"/>
              </a:lnSpc>
              <a:buFont typeface="Wingdings 2" charset="2"/>
              <a:buNone/>
            </a:pPr>
            <a:r>
              <a:rPr lang="en-US" altLang="x-none" sz="1000">
                <a:ea typeface="ＭＳ Ｐゴシック" charset="-128"/>
              </a:rPr>
              <a:t>Free cash flow to the firm =			$3,657 </a:t>
            </a:r>
          </a:p>
          <a:p>
            <a:pPr marL="0" indent="0" eaLnBrk="1" hangingPunct="1">
              <a:lnSpc>
                <a:spcPct val="80000"/>
              </a:lnSpc>
            </a:pPr>
            <a:r>
              <a:rPr lang="en-US" altLang="x-none" sz="1100">
                <a:ea typeface="ＭＳ Ｐゴシック" charset="-128"/>
              </a:rPr>
              <a:t>Step 2: Back out the implied growth rate in the current market value</a:t>
            </a:r>
          </a:p>
          <a:p>
            <a:pPr marL="366713" lvl="1" indent="0" eaLnBrk="1" hangingPunct="1">
              <a:lnSpc>
                <a:spcPct val="80000"/>
              </a:lnSpc>
              <a:buFont typeface="Wingdings 2" charset="2"/>
              <a:buNone/>
            </a:pPr>
            <a:r>
              <a:rPr lang="en-US" altLang="x-none" sz="1000">
                <a:ea typeface="ＭＳ Ｐゴシック" charset="-128"/>
              </a:rPr>
              <a:t>Current enterprise value = $121,878 + 15,961 = 3,931 = 133,908</a:t>
            </a:r>
          </a:p>
          <a:p>
            <a:pPr marL="366713" lvl="1" indent="0" eaLnBrk="1" hangingPunct="1">
              <a:lnSpc>
                <a:spcPct val="80000"/>
              </a:lnSpc>
              <a:buFont typeface="Wingdings 2" charset="2"/>
              <a:buNone/>
            </a:pPr>
            <a:r>
              <a:rPr lang="en-US" altLang="x-none" sz="1000">
                <a:ea typeface="ＭＳ Ｐゴシック" charset="-128"/>
              </a:rPr>
              <a:t>Value of firm = $ 133,908 = </a:t>
            </a:r>
          </a:p>
          <a:p>
            <a:pPr marL="0" indent="0" eaLnBrk="1" hangingPunct="1">
              <a:lnSpc>
                <a:spcPct val="80000"/>
              </a:lnSpc>
              <a:buFont typeface="Wingdings" charset="2"/>
              <a:buNone/>
            </a:pPr>
            <a:r>
              <a:rPr lang="en-US" altLang="x-none" sz="1100">
                <a:ea typeface="ＭＳ Ｐゴシック" charset="-128"/>
              </a:rPr>
              <a:t>	</a:t>
            </a:r>
          </a:p>
          <a:p>
            <a:pPr marL="366713" lvl="1" indent="0" eaLnBrk="1" hangingPunct="1">
              <a:lnSpc>
                <a:spcPct val="80000"/>
              </a:lnSpc>
              <a:buFont typeface="Wingdings 2" charset="2"/>
              <a:buNone/>
            </a:pPr>
            <a:r>
              <a:rPr lang="en-US" altLang="x-none" sz="1000">
                <a:ea typeface="ＭＳ Ｐゴシック" charset="-128"/>
              </a:rPr>
              <a:t>Growth rate = (Firm Value * Cost of Capital – CF to Firm)/(Firm Value + CF to Firm)</a:t>
            </a:r>
          </a:p>
          <a:p>
            <a:pPr marL="366713" lvl="1" indent="0" eaLnBrk="1" hangingPunct="1">
              <a:lnSpc>
                <a:spcPct val="80000"/>
              </a:lnSpc>
              <a:buFont typeface="Wingdings 2" charset="2"/>
              <a:buNone/>
            </a:pPr>
            <a:r>
              <a:rPr lang="en-US" altLang="x-none" sz="1000">
                <a:ea typeface="ＭＳ Ｐゴシック" charset="-128"/>
              </a:rPr>
              <a:t>		= (133,908* 0.0781 – 3,657)/(133,908+ 3,657) = 0.0494 or 4.94% </a:t>
            </a:r>
          </a:p>
          <a:p>
            <a:pPr marL="0" indent="0" eaLnBrk="1" hangingPunct="1">
              <a:lnSpc>
                <a:spcPct val="80000"/>
              </a:lnSpc>
            </a:pPr>
            <a:r>
              <a:rPr lang="en-US" altLang="x-none" sz="1100">
                <a:ea typeface="ＭＳ Ｐゴシック" charset="-128"/>
              </a:rPr>
              <a:t>Step 3: Revalue the firm with the new cost of capital</a:t>
            </a:r>
          </a:p>
          <a:p>
            <a:pPr marL="366713" lvl="1" indent="0" eaLnBrk="1" hangingPunct="1">
              <a:lnSpc>
                <a:spcPct val="80000"/>
              </a:lnSpc>
            </a:pPr>
            <a:r>
              <a:rPr lang="en-US" altLang="x-none" sz="1000">
                <a:ea typeface="ＭＳ Ｐゴシック" charset="-128"/>
              </a:rPr>
              <a:t>Firm value =</a:t>
            </a:r>
          </a:p>
          <a:p>
            <a:pPr marL="366713" lvl="1" indent="0" eaLnBrk="1" hangingPunct="1">
              <a:lnSpc>
                <a:spcPct val="80000"/>
              </a:lnSpc>
            </a:pPr>
            <a:endParaRPr lang="en-US" altLang="x-none" sz="1000">
              <a:ea typeface="ＭＳ Ｐゴシック" charset="-128"/>
            </a:endParaRPr>
          </a:p>
          <a:p>
            <a:pPr marL="366713" lvl="1" indent="0" eaLnBrk="1" hangingPunct="1">
              <a:lnSpc>
                <a:spcPct val="80000"/>
              </a:lnSpc>
            </a:pPr>
            <a:r>
              <a:rPr lang="en-US" altLang="x-none" sz="1000">
                <a:ea typeface="ＭＳ Ｐゴシック" charset="-128"/>
              </a:rPr>
              <a:t>The firm value increases by $39,028 million  = $172,935 - $133,908</a:t>
            </a:r>
          </a:p>
        </p:txBody>
      </p:sp>
      <p:graphicFrame>
        <p:nvGraphicFramePr>
          <p:cNvPr id="23555" name="Object 2"/>
          <p:cNvGraphicFramePr>
            <a:graphicFrameLocks noChangeAspect="1"/>
          </p:cNvGraphicFramePr>
          <p:nvPr/>
        </p:nvGraphicFramePr>
        <p:xfrm>
          <a:off x="3275013" y="2846388"/>
          <a:ext cx="2744787" cy="423862"/>
        </p:xfrm>
        <a:graphic>
          <a:graphicData uri="http://schemas.openxmlformats.org/presentationml/2006/ole">
            <mc:AlternateContent xmlns:mc="http://schemas.openxmlformats.org/markup-compatibility/2006">
              <mc:Choice xmlns:v="urn:schemas-microsoft-com:vml" Requires="v">
                <p:oleObj spid="_x0000_s23560" name="Equation" r:id="rId4" imgW="2095500" imgH="431800" progId="Equation.3">
                  <p:embed/>
                </p:oleObj>
              </mc:Choice>
              <mc:Fallback>
                <p:oleObj name="Equation" r:id="rId4" imgW="2095500" imgH="4318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5013" y="2846388"/>
                        <a:ext cx="2744787" cy="4238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556" name="Object 3"/>
          <p:cNvGraphicFramePr>
            <a:graphicFrameLocks noChangeAspect="1"/>
          </p:cNvGraphicFramePr>
          <p:nvPr/>
        </p:nvGraphicFramePr>
        <p:xfrm>
          <a:off x="2438400" y="3829050"/>
          <a:ext cx="4114800" cy="374650"/>
        </p:xfrm>
        <a:graphic>
          <a:graphicData uri="http://schemas.openxmlformats.org/presentationml/2006/ole">
            <mc:AlternateContent xmlns:mc="http://schemas.openxmlformats.org/markup-compatibility/2006">
              <mc:Choice xmlns:v="urn:schemas-microsoft-com:vml" Requires="v">
                <p:oleObj spid="_x0000_s23561" name="Equation" r:id="rId6" imgW="3568700" imgH="431800" progId="Equation.3">
                  <p:embed/>
                </p:oleObj>
              </mc:Choice>
              <mc:Fallback>
                <p:oleObj name="Equation" r:id="rId6" imgW="3568700" imgH="4318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38400" y="3829050"/>
                        <a:ext cx="4114800" cy="374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Effect on Value: Incremental approach</a:t>
            </a:r>
          </a:p>
        </p:txBody>
      </p:sp>
      <p:sp>
        <p:nvSpPr>
          <p:cNvPr id="360450" name="Content Placeholder 2"/>
          <p:cNvSpPr>
            <a:spLocks noGrp="1"/>
          </p:cNvSpPr>
          <p:nvPr>
            <p:ph sz="quarter" idx="1"/>
          </p:nvPr>
        </p:nvSpPr>
        <p:spPr>
          <a:xfrm>
            <a:off x="612775" y="1200150"/>
            <a:ext cx="8153400" cy="3371850"/>
          </a:xfrm>
        </p:spPr>
        <p:txBody>
          <a:bodyPr>
            <a:normAutofit/>
          </a:bodyPr>
          <a:lstStyle/>
          <a:p>
            <a:pPr eaLnBrk="1" hangingPunct="1">
              <a:lnSpc>
                <a:spcPct val="90000"/>
              </a:lnSpc>
            </a:pPr>
            <a:r>
              <a:rPr lang="en-US" altLang="x-none" sz="2000">
                <a:ea typeface="ＭＳ Ｐゴシック" charset="-128"/>
              </a:rPr>
              <a:t>In this approach, we start with the current market value and isolate the effect of changing the capital structure on the cash flow and the resulting value.</a:t>
            </a:r>
          </a:p>
          <a:p>
            <a:pPr marL="366713" lvl="1" indent="0" eaLnBrk="1" hangingPunct="1">
              <a:lnSpc>
                <a:spcPct val="90000"/>
              </a:lnSpc>
              <a:buFont typeface="Wingdings 2" charset="2"/>
              <a:buNone/>
            </a:pPr>
            <a:r>
              <a:rPr lang="en-US" altLang="x-none" sz="1600">
                <a:ea typeface="ＭＳ Ｐゴシック" charset="-128"/>
              </a:rPr>
              <a:t>Enterprise Value before the change = $133,908 million</a:t>
            </a:r>
          </a:p>
          <a:p>
            <a:pPr marL="366713" lvl="1" indent="0" eaLnBrk="1" hangingPunct="1">
              <a:lnSpc>
                <a:spcPct val="90000"/>
              </a:lnSpc>
              <a:buFont typeface="Wingdings 2" charset="2"/>
              <a:buNone/>
            </a:pPr>
            <a:r>
              <a:rPr lang="en-US" altLang="x-none" sz="1600">
                <a:ea typeface="ＭＳ Ｐゴシック" charset="-128"/>
              </a:rPr>
              <a:t>Cost of financing Disney at existing debt ratio = $ 133,908 * 0.0781 = $10,458 million</a:t>
            </a:r>
          </a:p>
          <a:p>
            <a:pPr marL="366713" lvl="1" indent="0" eaLnBrk="1" hangingPunct="1">
              <a:lnSpc>
                <a:spcPct val="90000"/>
              </a:lnSpc>
              <a:buFont typeface="Wingdings 2" charset="2"/>
              <a:buNone/>
            </a:pPr>
            <a:r>
              <a:rPr lang="en-US" altLang="x-none" sz="1600">
                <a:ea typeface="ＭＳ Ｐゴシック" charset="-128"/>
              </a:rPr>
              <a:t>Cost of financing Disney at optimal debt ratio = $ 133,908 * 0.0716 = $ 9,592 million</a:t>
            </a:r>
          </a:p>
          <a:p>
            <a:pPr marL="366713" lvl="1" indent="0" eaLnBrk="1" hangingPunct="1">
              <a:lnSpc>
                <a:spcPct val="90000"/>
              </a:lnSpc>
              <a:buFont typeface="Wingdings 2" charset="2"/>
              <a:buNone/>
            </a:pPr>
            <a:r>
              <a:rPr lang="en-US" altLang="x-none" sz="1600">
                <a:ea typeface="ＭＳ Ｐゴシック" charset="-128"/>
              </a:rPr>
              <a:t>Annual savings in cost of financing = $10,458 million – $9,592 million = $866 million  </a:t>
            </a:r>
          </a:p>
          <a:p>
            <a:pPr marL="366713" lvl="1" indent="0" eaLnBrk="1" hangingPunct="1">
              <a:lnSpc>
                <a:spcPct val="90000"/>
              </a:lnSpc>
              <a:buFont typeface="Wingdings 2" charset="2"/>
              <a:buNone/>
            </a:pPr>
            <a:endParaRPr lang="en-US" altLang="x-none">
              <a:ea typeface="ＭＳ Ｐゴシック" charset="-128"/>
            </a:endParaRPr>
          </a:p>
          <a:p>
            <a:pPr eaLnBrk="1" hangingPunct="1">
              <a:lnSpc>
                <a:spcPct val="90000"/>
              </a:lnSpc>
              <a:buFont typeface="Wingdings" charset="2"/>
              <a:buNone/>
            </a:pPr>
            <a:r>
              <a:rPr lang="en-US" altLang="x-none" sz="1600">
                <a:ea typeface="ＭＳ Ｐゴシック" charset="-128"/>
              </a:rPr>
              <a:t>	</a:t>
            </a:r>
          </a:p>
          <a:p>
            <a:pPr marL="366713" lvl="1" indent="0" eaLnBrk="1" hangingPunct="1">
              <a:lnSpc>
                <a:spcPct val="90000"/>
              </a:lnSpc>
              <a:buFont typeface="Wingdings 2" charset="2"/>
              <a:buNone/>
            </a:pPr>
            <a:r>
              <a:rPr lang="en-US" altLang="x-none" sz="1600">
                <a:ea typeface="ＭＳ Ｐゴシック" charset="-128"/>
              </a:rPr>
              <a:t>Enterprise value after recapitalization</a:t>
            </a:r>
          </a:p>
          <a:p>
            <a:pPr marL="366713" lvl="1" indent="0" eaLnBrk="1" hangingPunct="1">
              <a:lnSpc>
                <a:spcPct val="90000"/>
              </a:lnSpc>
              <a:buFont typeface="Wingdings 2" charset="2"/>
              <a:buNone/>
            </a:pPr>
            <a:r>
              <a:rPr lang="en-US" altLang="x-none" sz="1600">
                <a:ea typeface="ＭＳ Ｐゴシック" charset="-128"/>
              </a:rPr>
              <a:t> = Existing enterprise value + PV of Savings = $133,908 + $19,623 = $153,531 million </a:t>
            </a:r>
          </a:p>
          <a:p>
            <a:pPr marL="366713" lvl="1" indent="0" eaLnBrk="1" hangingPunct="1">
              <a:lnSpc>
                <a:spcPct val="90000"/>
              </a:lnSpc>
              <a:buFont typeface="Wingdings 2" charset="2"/>
              <a:buNone/>
            </a:pPr>
            <a:endParaRPr lang="en-US" altLang="x-none">
              <a:ea typeface="ＭＳ Ｐゴシック" charset="-128"/>
            </a:endParaRPr>
          </a:p>
          <a:p>
            <a:pPr marL="366713" lvl="1" indent="0" eaLnBrk="1" hangingPunct="1">
              <a:lnSpc>
                <a:spcPct val="90000"/>
              </a:lnSpc>
              <a:buFont typeface="Wingdings 2" charset="2"/>
              <a:buNone/>
            </a:pPr>
            <a:endParaRPr lang="en-US" altLang="x-none">
              <a:ea typeface="ＭＳ Ｐゴシック" charset="-128"/>
            </a:endParaRPr>
          </a:p>
          <a:p>
            <a:pPr marL="366713" lvl="1" indent="0" eaLnBrk="1" hangingPunct="1">
              <a:lnSpc>
                <a:spcPct val="90000"/>
              </a:lnSpc>
              <a:buFont typeface="Wingdings 2" charset="2"/>
              <a:buNone/>
            </a:pPr>
            <a:endParaRPr lang="en-US" altLang="x-none">
              <a:ea typeface="ＭＳ Ｐゴシック" charset="-128"/>
            </a:endParaRPr>
          </a:p>
          <a:p>
            <a:pPr marL="366713" lvl="1" indent="0" eaLnBrk="1" hangingPunct="1">
              <a:lnSpc>
                <a:spcPct val="90000"/>
              </a:lnSpc>
            </a:pPr>
            <a:endParaRPr lang="en-US" altLang="x-none">
              <a:ea typeface="ＭＳ Ｐゴシック" charset="-128"/>
            </a:endParaRPr>
          </a:p>
        </p:txBody>
      </p:sp>
      <p:graphicFrame>
        <p:nvGraphicFramePr>
          <p:cNvPr id="25603" name="Object 1"/>
          <p:cNvGraphicFramePr>
            <a:graphicFrameLocks noChangeAspect="1"/>
          </p:cNvGraphicFramePr>
          <p:nvPr/>
        </p:nvGraphicFramePr>
        <p:xfrm>
          <a:off x="1295400" y="3257550"/>
          <a:ext cx="6580188" cy="412750"/>
        </p:xfrm>
        <a:graphic>
          <a:graphicData uri="http://schemas.openxmlformats.org/presentationml/2006/ole">
            <mc:AlternateContent xmlns:mc="http://schemas.openxmlformats.org/markup-compatibility/2006">
              <mc:Choice xmlns:v="urn:schemas-microsoft-com:vml" Requires="v">
                <p:oleObj spid="_x0000_s25606" name="Equation" r:id="rId4" imgW="5156200" imgH="431800" progId="Equation.3">
                  <p:embed/>
                </p:oleObj>
              </mc:Choice>
              <mc:Fallback>
                <p:oleObj name="Equation" r:id="rId4" imgW="5156200" imgH="431800"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3257550"/>
                        <a:ext cx="6580188"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From firm value to value per share: The Rational Investor Solution</a:t>
            </a:r>
          </a:p>
        </p:txBody>
      </p:sp>
      <p:sp>
        <p:nvSpPr>
          <p:cNvPr id="3" name="Content Placeholder 2"/>
          <p:cNvSpPr>
            <a:spLocks noGrp="1"/>
          </p:cNvSpPr>
          <p:nvPr>
            <p:ph sz="quarter" idx="1"/>
          </p:nvPr>
        </p:nvSpPr>
        <p:spPr>
          <a:xfrm>
            <a:off x="612775" y="1200150"/>
            <a:ext cx="8153400" cy="3371850"/>
          </a:xfrm>
        </p:spPr>
        <p:txBody>
          <a:bodyPr>
            <a:normAutofit/>
          </a:bodyPr>
          <a:lstStyle/>
          <a:p>
            <a:pPr eaLnBrk="1" hangingPunct="1">
              <a:lnSpc>
                <a:spcPct val="80000"/>
              </a:lnSpc>
            </a:pPr>
            <a:r>
              <a:rPr lang="en-US" altLang="x-none" sz="2200">
                <a:ea typeface="ＭＳ Ｐゴシック" charset="-128"/>
              </a:rPr>
              <a:t>Because the increase in value accrues entirely to stockholders, we can estimate the increase in value per share by dividing by the </a:t>
            </a:r>
            <a:r>
              <a:rPr lang="en-US" altLang="x-none" sz="2200" u="sng">
                <a:ea typeface="ＭＳ Ｐゴシック" charset="-128"/>
              </a:rPr>
              <a:t>total number of shares outstanding (1,800 million)</a:t>
            </a:r>
            <a:r>
              <a:rPr lang="en-US" altLang="x-none" sz="2200">
                <a:ea typeface="ＭＳ Ｐゴシック" charset="-128"/>
              </a:rPr>
              <a:t>.</a:t>
            </a:r>
          </a:p>
          <a:p>
            <a:pPr lvl="1" eaLnBrk="1" hangingPunct="1">
              <a:lnSpc>
                <a:spcPct val="80000"/>
              </a:lnSpc>
            </a:pPr>
            <a:r>
              <a:rPr lang="en-US" altLang="x-none" sz="1900">
                <a:ea typeface="ＭＳ Ｐゴシック" charset="-128"/>
              </a:rPr>
              <a:t>Increase in Value per Share = $19,623/1800 = $ 10.90</a:t>
            </a:r>
          </a:p>
          <a:p>
            <a:pPr lvl="1" eaLnBrk="1" hangingPunct="1">
              <a:lnSpc>
                <a:spcPct val="80000"/>
              </a:lnSpc>
            </a:pPr>
            <a:r>
              <a:rPr lang="en-US" altLang="x-none" sz="1900">
                <a:ea typeface="ＭＳ Ｐゴシック" charset="-128"/>
              </a:rPr>
              <a:t>New Stock Price = $67.71 + $10.90= $78.61 </a:t>
            </a:r>
          </a:p>
          <a:p>
            <a:pPr eaLnBrk="1" hangingPunct="1">
              <a:lnSpc>
                <a:spcPct val="80000"/>
              </a:lnSpc>
            </a:pPr>
            <a:r>
              <a:rPr lang="en-US" altLang="x-none" sz="2200">
                <a:ea typeface="ＭＳ Ｐゴシック" charset="-128"/>
              </a:rPr>
              <a:t>Implicit in this computation is the assumption that the increase in firm value will be spread evenly across both the stockholders who sell their stock back to the firm and those who do not and that is why we term this the </a:t>
            </a:r>
            <a:r>
              <a:rPr lang="en-US" altLang="en-US" sz="2200">
                <a:ea typeface="ＭＳ Ｐゴシック" charset="-128"/>
              </a:rPr>
              <a:t>“</a:t>
            </a:r>
            <a:r>
              <a:rPr lang="en-US" altLang="x-none" sz="2200">
                <a:ea typeface="ＭＳ Ｐゴシック" charset="-128"/>
              </a:rPr>
              <a:t>rational</a:t>
            </a:r>
            <a:r>
              <a:rPr lang="en-US" altLang="en-US" sz="2200">
                <a:ea typeface="ＭＳ Ｐゴシック" charset="-128"/>
              </a:rPr>
              <a:t>”</a:t>
            </a:r>
            <a:r>
              <a:rPr lang="en-US" altLang="x-none" sz="2200">
                <a:ea typeface="ＭＳ Ｐゴシック" charset="-128"/>
              </a:rPr>
              <a:t> solution, since it leaves investors indifferent between selling back their shares and holding on to them.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The more general solution, given a buyback price</a:t>
            </a:r>
          </a:p>
        </p:txBody>
      </p:sp>
      <p:sp>
        <p:nvSpPr>
          <p:cNvPr id="3" name="Content Placeholder 2"/>
          <p:cNvSpPr>
            <a:spLocks noGrp="1"/>
          </p:cNvSpPr>
          <p:nvPr>
            <p:ph sz="quarter" idx="1"/>
          </p:nvPr>
        </p:nvSpPr>
        <p:spPr>
          <a:xfrm>
            <a:off x="612775" y="1200150"/>
            <a:ext cx="8153400" cy="3371850"/>
          </a:xfrm>
        </p:spPr>
        <p:txBody>
          <a:bodyPr>
            <a:normAutofit/>
          </a:bodyPr>
          <a:lstStyle/>
          <a:p>
            <a:pPr eaLnBrk="1" hangingPunct="1">
              <a:lnSpc>
                <a:spcPct val="80000"/>
              </a:lnSpc>
            </a:pPr>
            <a:r>
              <a:rPr lang="en-US" altLang="x-none" sz="1800">
                <a:ea typeface="ＭＳ Ｐゴシック" charset="-128"/>
              </a:rPr>
              <a:t>Start with the buyback price and compute the number of shares outstanding after the buyback:</a:t>
            </a:r>
          </a:p>
          <a:p>
            <a:pPr lvl="1" eaLnBrk="1" hangingPunct="1">
              <a:lnSpc>
                <a:spcPct val="80000"/>
              </a:lnSpc>
            </a:pPr>
            <a:r>
              <a:rPr lang="en-US" altLang="x-none" sz="1500">
                <a:ea typeface="ＭＳ Ｐゴシック" charset="-128"/>
              </a:rPr>
              <a:t>Increase in Debt = Debt at optimal – Current Debt</a:t>
            </a:r>
          </a:p>
          <a:p>
            <a:pPr lvl="1" eaLnBrk="1" hangingPunct="1">
              <a:lnSpc>
                <a:spcPct val="80000"/>
              </a:lnSpc>
            </a:pPr>
            <a:r>
              <a:rPr lang="en-US" altLang="x-none" sz="1500">
                <a:ea typeface="ＭＳ Ｐゴシック" charset="-128"/>
              </a:rPr>
              <a:t># Shares after buyback = # Shares before –</a:t>
            </a:r>
          </a:p>
          <a:p>
            <a:pPr eaLnBrk="1" hangingPunct="1">
              <a:lnSpc>
                <a:spcPct val="80000"/>
              </a:lnSpc>
            </a:pPr>
            <a:endParaRPr lang="en-US" altLang="x-none" sz="1800">
              <a:ea typeface="ＭＳ Ｐゴシック" charset="-128"/>
            </a:endParaRPr>
          </a:p>
          <a:p>
            <a:pPr eaLnBrk="1" hangingPunct="1">
              <a:lnSpc>
                <a:spcPct val="80000"/>
              </a:lnSpc>
            </a:pPr>
            <a:r>
              <a:rPr lang="en-US" altLang="x-none" sz="1800">
                <a:ea typeface="ＭＳ Ｐゴシック" charset="-128"/>
              </a:rPr>
              <a:t>Then compute the equity value after the recapitalization, starting with the enterprise value at the optimal, adding back cash and subtracting out the debt at the optimal:</a:t>
            </a:r>
          </a:p>
          <a:p>
            <a:pPr lvl="1" eaLnBrk="1" hangingPunct="1">
              <a:lnSpc>
                <a:spcPct val="80000"/>
              </a:lnSpc>
            </a:pPr>
            <a:r>
              <a:rPr lang="en-US" altLang="x-none" sz="1500">
                <a:ea typeface="ＭＳ Ｐゴシック" charset="-128"/>
              </a:rPr>
              <a:t>Equity value after buyback = Optimal Enterprise value + Cash – Debt </a:t>
            </a:r>
          </a:p>
          <a:p>
            <a:pPr eaLnBrk="1" hangingPunct="1">
              <a:lnSpc>
                <a:spcPct val="80000"/>
              </a:lnSpc>
            </a:pPr>
            <a:r>
              <a:rPr lang="en-US" altLang="x-none" sz="1800">
                <a:ea typeface="ＭＳ Ｐゴシック" charset="-128"/>
              </a:rPr>
              <a:t>Divide the equity value after the buyback by the post-buyback number of shares.</a:t>
            </a:r>
          </a:p>
          <a:p>
            <a:pPr lvl="1" eaLnBrk="1" hangingPunct="1">
              <a:lnSpc>
                <a:spcPct val="80000"/>
              </a:lnSpc>
            </a:pPr>
            <a:r>
              <a:rPr lang="en-US" altLang="x-none" sz="1500">
                <a:ea typeface="ＭＳ Ｐゴシック" charset="-128"/>
              </a:rPr>
              <a:t>Value per share after buyback = Equity value after buyback/ Number of shares after buyback</a:t>
            </a:r>
          </a:p>
        </p:txBody>
      </p:sp>
      <p:graphicFrame>
        <p:nvGraphicFramePr>
          <p:cNvPr id="29699" name="Object 4"/>
          <p:cNvGraphicFramePr>
            <a:graphicFrameLocks noChangeAspect="1"/>
          </p:cNvGraphicFramePr>
          <p:nvPr/>
        </p:nvGraphicFramePr>
        <p:xfrm>
          <a:off x="6172200" y="1943100"/>
          <a:ext cx="1600200" cy="442913"/>
        </p:xfrm>
        <a:graphic>
          <a:graphicData uri="http://schemas.openxmlformats.org/presentationml/2006/ole">
            <mc:AlternateContent xmlns:mc="http://schemas.openxmlformats.org/markup-compatibility/2006">
              <mc:Choice xmlns:v="urn:schemas-microsoft-com:vml" Requires="v">
                <p:oleObj spid="_x0000_s29702" name="Equation" r:id="rId4" imgW="1066800" imgH="393700" progId="Equation.3">
                  <p:embed/>
                </p:oleObj>
              </mc:Choice>
              <mc:Fallback>
                <p:oleObj name="Equation" r:id="rId4" imgW="1066800" imgH="3937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1943100"/>
                        <a:ext cx="16002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612775" y="171450"/>
            <a:ext cx="8153400" cy="742950"/>
          </a:xfrm>
        </p:spPr>
        <p:txBody>
          <a:bodyPr>
            <a:normAutofit/>
          </a:bodyPr>
          <a:lstStyle/>
          <a:p>
            <a:pPr eaLnBrk="1" hangingPunct="1"/>
            <a:r>
              <a:rPr lang="en-US" altLang="x-none" sz="2900">
                <a:ea typeface="ＭＳ Ｐゴシック" charset="-128"/>
              </a:rPr>
              <a:t>Let</a:t>
            </a:r>
            <a:r>
              <a:rPr lang="en-US" altLang="en-US" sz="2900">
                <a:ea typeface="ＭＳ Ｐゴシック" charset="-128"/>
              </a:rPr>
              <a:t>’</a:t>
            </a:r>
            <a:r>
              <a:rPr lang="en-US" altLang="x-none" sz="2900">
                <a:ea typeface="ＭＳ Ｐゴシック" charset="-128"/>
              </a:rPr>
              <a:t>s try a price: What if can buy shares back at the old price ($67.71)?</a:t>
            </a:r>
          </a:p>
        </p:txBody>
      </p:sp>
      <p:sp>
        <p:nvSpPr>
          <p:cNvPr id="3" name="Content Placeholder 2"/>
          <p:cNvSpPr>
            <a:spLocks noGrp="1"/>
          </p:cNvSpPr>
          <p:nvPr>
            <p:ph sz="quarter" idx="1"/>
          </p:nvPr>
        </p:nvSpPr>
        <p:spPr>
          <a:xfrm>
            <a:off x="612775" y="1200150"/>
            <a:ext cx="8153400" cy="3371850"/>
          </a:xfrm>
        </p:spPr>
        <p:txBody>
          <a:bodyPr>
            <a:normAutofit/>
          </a:bodyPr>
          <a:lstStyle/>
          <a:p>
            <a:pPr eaLnBrk="1" hangingPunct="1">
              <a:lnSpc>
                <a:spcPct val="80000"/>
              </a:lnSpc>
            </a:pPr>
            <a:r>
              <a:rPr lang="en-US" altLang="x-none" sz="2000">
                <a:ea typeface="ＭＳ Ｐゴシック" charset="-128"/>
              </a:rPr>
              <a:t>Start with the buyback price and compute the number of shares outstanding after the buyback</a:t>
            </a:r>
          </a:p>
          <a:p>
            <a:pPr lvl="1" eaLnBrk="1" hangingPunct="1">
              <a:lnSpc>
                <a:spcPct val="80000"/>
              </a:lnSpc>
            </a:pPr>
            <a:r>
              <a:rPr lang="en-US" altLang="x-none" sz="1700">
                <a:ea typeface="ＭＳ Ｐゴシック" charset="-128"/>
              </a:rPr>
              <a:t>Debt issued = $ 55,136 - $15,961 = $39,175 million</a:t>
            </a:r>
          </a:p>
          <a:p>
            <a:pPr lvl="1" eaLnBrk="1" hangingPunct="1">
              <a:lnSpc>
                <a:spcPct val="80000"/>
              </a:lnSpc>
            </a:pPr>
            <a:r>
              <a:rPr lang="en-US" altLang="x-none" sz="1700">
                <a:ea typeface="ＭＳ Ｐゴシック" charset="-128"/>
              </a:rPr>
              <a:t># Shares after buyback = 1800 - $39,175/$67.71 = 1221.43 m</a:t>
            </a:r>
          </a:p>
          <a:p>
            <a:pPr eaLnBrk="1" hangingPunct="1">
              <a:lnSpc>
                <a:spcPct val="80000"/>
              </a:lnSpc>
            </a:pPr>
            <a:r>
              <a:rPr lang="en-US" altLang="x-none" sz="2000">
                <a:ea typeface="ＭＳ Ｐゴシック" charset="-128"/>
              </a:rPr>
              <a:t>Then compute the equity value after the recapitalization, starting with the enterprise value at the optimal, adding back cash and subtracting out the debt at the optimal:</a:t>
            </a:r>
          </a:p>
          <a:p>
            <a:pPr lvl="1" eaLnBrk="1" hangingPunct="1">
              <a:lnSpc>
                <a:spcPct val="80000"/>
              </a:lnSpc>
            </a:pPr>
            <a:r>
              <a:rPr lang="en-US" altLang="x-none" sz="1700">
                <a:ea typeface="ＭＳ Ｐゴシック" charset="-128"/>
              </a:rPr>
              <a:t>Optimal Enterprise Value = $153,531</a:t>
            </a:r>
          </a:p>
          <a:p>
            <a:pPr lvl="1" eaLnBrk="1" hangingPunct="1">
              <a:lnSpc>
                <a:spcPct val="80000"/>
              </a:lnSpc>
            </a:pPr>
            <a:r>
              <a:rPr lang="en-US" altLang="x-none" sz="1700">
                <a:ea typeface="ＭＳ Ｐゴシック" charset="-128"/>
              </a:rPr>
              <a:t>Equity value after buyback = $153,531 + $3,931– $55,136 = $102,326</a:t>
            </a:r>
          </a:p>
          <a:p>
            <a:pPr eaLnBrk="1" hangingPunct="1">
              <a:lnSpc>
                <a:spcPct val="80000"/>
              </a:lnSpc>
            </a:pPr>
            <a:r>
              <a:rPr lang="en-US" altLang="x-none" sz="2000">
                <a:ea typeface="ＭＳ Ｐゴシック" charset="-128"/>
              </a:rPr>
              <a:t>Divide the equity value after the buyback by the post-buyback number of shares.</a:t>
            </a:r>
          </a:p>
          <a:p>
            <a:pPr lvl="1" eaLnBrk="1" hangingPunct="1">
              <a:lnSpc>
                <a:spcPct val="80000"/>
              </a:lnSpc>
            </a:pPr>
            <a:r>
              <a:rPr lang="en-US" altLang="x-none" sz="1700">
                <a:ea typeface="ＭＳ Ｐゴシック" charset="-128"/>
              </a:rPr>
              <a:t>Value per share after buyback = $102,326/1221.43 = $83.78</a:t>
            </a:r>
          </a:p>
          <a:p>
            <a:pPr eaLnBrk="1" hangingPunct="1">
              <a:lnSpc>
                <a:spcPct val="80000"/>
              </a:lnSpc>
            </a:pPr>
            <a:endParaRPr lang="en-US" altLang="x-none" sz="2000">
              <a:ea typeface="ＭＳ Ｐゴシック"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Back to the rational price ($78.61): Here is the proof</a:t>
            </a:r>
          </a:p>
        </p:txBody>
      </p:sp>
      <p:sp>
        <p:nvSpPr>
          <p:cNvPr id="3" name="Content Placeholder 2"/>
          <p:cNvSpPr>
            <a:spLocks noGrp="1"/>
          </p:cNvSpPr>
          <p:nvPr>
            <p:ph sz="quarter" idx="1"/>
          </p:nvPr>
        </p:nvSpPr>
        <p:spPr>
          <a:xfrm>
            <a:off x="612775" y="1200150"/>
            <a:ext cx="8153400" cy="3371850"/>
          </a:xfrm>
        </p:spPr>
        <p:txBody>
          <a:bodyPr>
            <a:normAutofit/>
          </a:bodyPr>
          <a:lstStyle/>
          <a:p>
            <a:pPr eaLnBrk="1" hangingPunct="1">
              <a:lnSpc>
                <a:spcPct val="80000"/>
              </a:lnSpc>
            </a:pPr>
            <a:r>
              <a:rPr lang="en-US" altLang="x-none" sz="2200">
                <a:ea typeface="ＭＳ Ｐゴシック" charset="-128"/>
              </a:rPr>
              <a:t>Start with the buyback price and compute the number of shares outstanding after the buyback</a:t>
            </a:r>
          </a:p>
          <a:p>
            <a:pPr lvl="1" eaLnBrk="1" hangingPunct="1">
              <a:lnSpc>
                <a:spcPct val="80000"/>
              </a:lnSpc>
            </a:pPr>
            <a:r>
              <a:rPr lang="en-US" altLang="x-none" sz="1900">
                <a:ea typeface="ＭＳ Ｐゴシック" charset="-128"/>
              </a:rPr>
              <a:t># Shares after buyback = 1800 - $39,175/$78.61 = 1301.65 m</a:t>
            </a:r>
          </a:p>
          <a:p>
            <a:pPr eaLnBrk="1" hangingPunct="1">
              <a:lnSpc>
                <a:spcPct val="80000"/>
              </a:lnSpc>
            </a:pPr>
            <a:r>
              <a:rPr lang="en-US" altLang="x-none" sz="2200">
                <a:ea typeface="ＭＳ Ｐゴシック" charset="-128"/>
              </a:rPr>
              <a:t>Then compute the equity value after the recapitalization, starting with the enterprise value at the optimal, adding back cash and subtracting out the debt at the optimal:</a:t>
            </a:r>
          </a:p>
          <a:p>
            <a:pPr lvl="1" eaLnBrk="1" hangingPunct="1">
              <a:lnSpc>
                <a:spcPct val="80000"/>
              </a:lnSpc>
            </a:pPr>
            <a:r>
              <a:rPr lang="en-US" altLang="x-none" sz="1900">
                <a:ea typeface="ＭＳ Ｐゴシック" charset="-128"/>
              </a:rPr>
              <a:t>Optimal Enterprise Value = $153,531</a:t>
            </a:r>
          </a:p>
          <a:p>
            <a:pPr lvl="1" eaLnBrk="1" hangingPunct="1">
              <a:lnSpc>
                <a:spcPct val="80000"/>
              </a:lnSpc>
            </a:pPr>
            <a:r>
              <a:rPr lang="en-US" altLang="x-none" sz="1900">
                <a:ea typeface="ＭＳ Ｐゴシック" charset="-128"/>
              </a:rPr>
              <a:t>Equity value after buyback = $153,531 + $3,931– $55,136 = $102,326</a:t>
            </a:r>
          </a:p>
          <a:p>
            <a:pPr eaLnBrk="1" hangingPunct="1">
              <a:lnSpc>
                <a:spcPct val="80000"/>
              </a:lnSpc>
            </a:pPr>
            <a:r>
              <a:rPr lang="en-US" altLang="x-none" sz="2200">
                <a:ea typeface="ＭＳ Ｐゴシック" charset="-128"/>
              </a:rPr>
              <a:t>Divide the equity value after the buyback by the post-buyback number of shares.</a:t>
            </a:r>
          </a:p>
          <a:p>
            <a:pPr lvl="1" eaLnBrk="1" hangingPunct="1">
              <a:lnSpc>
                <a:spcPct val="80000"/>
              </a:lnSpc>
            </a:pPr>
            <a:r>
              <a:rPr lang="en-US" altLang="x-none" sz="1900">
                <a:ea typeface="ＭＳ Ｐゴシック" charset="-128"/>
              </a:rPr>
              <a:t>Value per share after buyback = $102,326/1301.65 = $78.61</a:t>
            </a:r>
          </a:p>
          <a:p>
            <a:pPr eaLnBrk="1" hangingPunct="1">
              <a:lnSpc>
                <a:spcPct val="80000"/>
              </a:lnSpc>
            </a:pPr>
            <a:endParaRPr lang="en-US" altLang="x-none" sz="2200">
              <a:ea typeface="ＭＳ Ｐゴシック"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612775" y="171450"/>
            <a:ext cx="8153400" cy="742950"/>
          </a:xfrm>
        </p:spPr>
        <p:txBody>
          <a:bodyPr>
            <a:normAutofit fontScale="90000"/>
          </a:bodyPr>
          <a:lstStyle/>
          <a:p>
            <a:pPr eaLnBrk="1" hangingPunct="1">
              <a:defRPr/>
            </a:pPr>
            <a:r>
              <a:rPr lang="en-US" dirty="0"/>
              <a:t>2. What if something goes wrong?</a:t>
            </a:r>
            <a:br>
              <a:rPr lang="en-US" dirty="0"/>
            </a:br>
            <a:r>
              <a:rPr lang="en-US" dirty="0"/>
              <a:t>The Downside Risk</a:t>
            </a:r>
          </a:p>
        </p:txBody>
      </p:sp>
      <p:sp>
        <p:nvSpPr>
          <p:cNvPr id="34818"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600">
                <a:ea typeface="ＭＳ Ｐゴシック" charset="-128"/>
              </a:rPr>
              <a:t>Doing What-if analysis on Operating Income</a:t>
            </a:r>
          </a:p>
          <a:p>
            <a:pPr marL="366713" lvl="1" indent="0" eaLnBrk="1" hangingPunct="1">
              <a:lnSpc>
                <a:spcPct val="80000"/>
              </a:lnSpc>
              <a:buFont typeface="Wingdings 2" charset="2"/>
              <a:buNone/>
            </a:pPr>
            <a:r>
              <a:rPr lang="en-US" altLang="x-none" sz="2200">
                <a:ea typeface="ＭＳ Ｐゴシック" charset="-128"/>
              </a:rPr>
              <a:t>A. Statistical Approach</a:t>
            </a:r>
          </a:p>
          <a:p>
            <a:pPr lvl="2" eaLnBrk="1" hangingPunct="1">
              <a:lnSpc>
                <a:spcPct val="80000"/>
              </a:lnSpc>
            </a:pPr>
            <a:r>
              <a:rPr lang="en-US" altLang="x-none" sz="2200">
                <a:ea typeface="ＭＳ Ｐゴシック" charset="-128"/>
              </a:rPr>
              <a:t>Standard Deviation In Past Operating Income</a:t>
            </a:r>
          </a:p>
          <a:p>
            <a:pPr lvl="2" eaLnBrk="1" hangingPunct="1">
              <a:lnSpc>
                <a:spcPct val="80000"/>
              </a:lnSpc>
            </a:pPr>
            <a:r>
              <a:rPr lang="en-US" altLang="x-none" sz="2200">
                <a:ea typeface="ＭＳ Ｐゴシック" charset="-128"/>
              </a:rPr>
              <a:t>Reduce Base Case By One Standard Deviation (Or More) </a:t>
            </a:r>
          </a:p>
          <a:p>
            <a:pPr marL="366713" lvl="1" indent="0" eaLnBrk="1" hangingPunct="1">
              <a:lnSpc>
                <a:spcPct val="80000"/>
              </a:lnSpc>
              <a:buFont typeface="Wingdings 2" charset="2"/>
              <a:buNone/>
            </a:pPr>
            <a:r>
              <a:rPr lang="en-US" altLang="x-none" sz="2200">
                <a:ea typeface="ＭＳ Ｐゴシック" charset="-128"/>
              </a:rPr>
              <a:t>B. </a:t>
            </a:r>
            <a:r>
              <a:rPr lang="ja-JP" altLang="en-US" sz="2200">
                <a:ea typeface="ＭＳ Ｐゴシック" charset="-128"/>
              </a:rPr>
              <a:t>“</a:t>
            </a:r>
            <a:r>
              <a:rPr lang="en-US" altLang="ja-JP" sz="2200">
                <a:ea typeface="ＭＳ Ｐゴシック" charset="-128"/>
              </a:rPr>
              <a:t>Economic Scenario</a:t>
            </a:r>
            <a:r>
              <a:rPr lang="ja-JP" altLang="en-US" sz="2200">
                <a:ea typeface="ＭＳ Ｐゴシック" charset="-128"/>
              </a:rPr>
              <a:t>”</a:t>
            </a:r>
            <a:r>
              <a:rPr lang="en-US" altLang="ja-JP" sz="2200">
                <a:ea typeface="ＭＳ Ｐゴシック" charset="-128"/>
              </a:rPr>
              <a:t> Approach</a:t>
            </a:r>
          </a:p>
          <a:p>
            <a:pPr lvl="2" eaLnBrk="1" hangingPunct="1">
              <a:lnSpc>
                <a:spcPct val="80000"/>
              </a:lnSpc>
            </a:pPr>
            <a:r>
              <a:rPr lang="en-US" altLang="x-none" sz="2200">
                <a:ea typeface="ＭＳ Ｐゴシック" charset="-128"/>
              </a:rPr>
              <a:t>Look At What Happened To Operating Income During The Last Recession. (How Much Did It Drop In % Terms?)</a:t>
            </a:r>
          </a:p>
          <a:p>
            <a:pPr lvl="2" eaLnBrk="1" hangingPunct="1">
              <a:lnSpc>
                <a:spcPct val="80000"/>
              </a:lnSpc>
            </a:pPr>
            <a:r>
              <a:rPr lang="en-US" altLang="x-none" sz="2200">
                <a:ea typeface="ＭＳ Ｐゴシック" charset="-128"/>
              </a:rPr>
              <a:t>Reduce Current Operating Income By Same Magnitude</a:t>
            </a:r>
          </a:p>
          <a:p>
            <a:pPr eaLnBrk="1" hangingPunct="1">
              <a:lnSpc>
                <a:spcPct val="80000"/>
              </a:lnSpc>
            </a:pPr>
            <a:r>
              <a:rPr lang="en-US" altLang="x-none" sz="2600">
                <a:ea typeface="ＭＳ Ｐゴシック" charset="-128"/>
              </a:rPr>
              <a:t>Constraint on Bond Ratings</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Disney</a:t>
            </a:r>
            <a:r>
              <a:rPr lang="ja-JP" altLang="en-US">
                <a:ea typeface="ＭＳ Ｐゴシック" charset="-128"/>
              </a:rPr>
              <a:t>’</a:t>
            </a:r>
            <a:r>
              <a:rPr lang="en-US" altLang="ja-JP">
                <a:ea typeface="ＭＳ Ｐゴシック" charset="-128"/>
              </a:rPr>
              <a:t>s Operating Income: History</a:t>
            </a:r>
            <a:endParaRPr lang="en-US" altLang="x-none">
              <a:ea typeface="ＭＳ Ｐゴシック" charset="-128"/>
            </a:endParaRPr>
          </a:p>
        </p:txBody>
      </p:sp>
      <p:graphicFrame>
        <p:nvGraphicFramePr>
          <p:cNvPr id="37890" name="Content Placeholder 6"/>
          <p:cNvGraphicFramePr>
            <a:graphicFrameLocks noGrp="1" noChangeAspect="1"/>
          </p:cNvGraphicFramePr>
          <p:nvPr>
            <p:ph sz="quarter" idx="1"/>
          </p:nvPr>
        </p:nvGraphicFramePr>
        <p:xfrm>
          <a:off x="1104900" y="1123950"/>
          <a:ext cx="4799013" cy="2951163"/>
        </p:xfrm>
        <a:graphic>
          <a:graphicData uri="http://schemas.openxmlformats.org/presentationml/2006/ole">
            <mc:AlternateContent xmlns:mc="http://schemas.openxmlformats.org/markup-compatibility/2006">
              <mc:Choice xmlns:v="urn:schemas-microsoft-com:vml" Requires="v">
                <p:oleObj spid="_x0000_s37895" name="Document" r:id="rId5" imgW="5638592" imgH="3466972" progId="Word.Document.12">
                  <p:embed/>
                </p:oleObj>
              </mc:Choice>
              <mc:Fallback>
                <p:oleObj name="Document" r:id="rId5" imgW="5638592" imgH="3466972"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4900" y="1123950"/>
                        <a:ext cx="4799013" cy="295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7891" name="TextBox 3"/>
          <p:cNvSpPr txBox="1">
            <a:spLocks noChangeArrowheads="1"/>
          </p:cNvSpPr>
          <p:nvPr/>
        </p:nvSpPr>
        <p:spPr bwMode="auto">
          <a:xfrm>
            <a:off x="5181600" y="3573463"/>
            <a:ext cx="356235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buFont typeface="Wingdings" charset="2"/>
              <a:buNone/>
            </a:pPr>
            <a:r>
              <a:rPr lang="en-US" altLang="x-none" sz="1600" i="1"/>
              <a:t>Recession	Decline in Operating Income</a:t>
            </a:r>
          </a:p>
          <a:p>
            <a:pPr eaLnBrk="1" hangingPunct="1">
              <a:buFont typeface="Wingdings" charset="2"/>
              <a:buNone/>
            </a:pPr>
            <a:r>
              <a:rPr lang="en-US" altLang="x-none" sz="1600"/>
              <a:t>2009		Drop of 23.06%</a:t>
            </a:r>
          </a:p>
          <a:p>
            <a:pPr eaLnBrk="1" hangingPunct="1">
              <a:buFont typeface="Wingdings" charset="2"/>
              <a:buNone/>
            </a:pPr>
            <a:r>
              <a:rPr lang="en-US" altLang="x-none" sz="1600"/>
              <a:t>2002		Drop of 15.82%</a:t>
            </a:r>
          </a:p>
          <a:p>
            <a:pPr eaLnBrk="1" hangingPunct="1">
              <a:buFont typeface="Wingdings" charset="2"/>
              <a:buNone/>
            </a:pPr>
            <a:r>
              <a:rPr lang="en-US" altLang="x-none" sz="1600"/>
              <a:t>1991		Drop of 22.00%</a:t>
            </a:r>
          </a:p>
          <a:p>
            <a:pPr eaLnBrk="1" hangingPunct="1">
              <a:buFont typeface="Wingdings" charset="2"/>
              <a:buNone/>
            </a:pPr>
            <a:r>
              <a:rPr lang="en-US" altLang="x-none" sz="1600"/>
              <a:t>1981-82		Increased by 12%</a:t>
            </a:r>
          </a:p>
          <a:p>
            <a:pPr eaLnBrk="1" hangingPunct="1">
              <a:buFont typeface="Wingdings" charset="2"/>
              <a:buNone/>
            </a:pPr>
            <a:r>
              <a:rPr lang="en-US" altLang="x-none" sz="1600"/>
              <a:t>Worst Year		Drop of 29.47%</a:t>
            </a:r>
          </a:p>
        </p:txBody>
      </p:sp>
      <p:sp>
        <p:nvSpPr>
          <p:cNvPr id="37892" name="TextBox 4"/>
          <p:cNvSpPr txBox="1">
            <a:spLocks noChangeArrowheads="1"/>
          </p:cNvSpPr>
          <p:nvPr/>
        </p:nvSpPr>
        <p:spPr bwMode="auto">
          <a:xfrm>
            <a:off x="1143000" y="4057650"/>
            <a:ext cx="2743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Standard deviation in % change in EBIT = 19.17% </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Disney: Safety Buffers?</a:t>
            </a:r>
          </a:p>
        </p:txBody>
      </p:sp>
      <p:graphicFrame>
        <p:nvGraphicFramePr>
          <p:cNvPr id="39938" name="Content Placeholder 6"/>
          <p:cNvGraphicFramePr>
            <a:graphicFrameLocks noGrp="1" noChangeAspect="1"/>
          </p:cNvGraphicFramePr>
          <p:nvPr>
            <p:ph sz="quarter" idx="1"/>
          </p:nvPr>
        </p:nvGraphicFramePr>
        <p:xfrm>
          <a:off x="1390650" y="1371600"/>
          <a:ext cx="6519863" cy="2138363"/>
        </p:xfrm>
        <a:graphic>
          <a:graphicData uri="http://schemas.openxmlformats.org/presentationml/2006/ole">
            <mc:AlternateContent xmlns:mc="http://schemas.openxmlformats.org/markup-compatibility/2006">
              <mc:Choice xmlns:v="urn:schemas-microsoft-com:vml" Requires="v">
                <p:oleObj spid="_x0000_s39941" name="Document" r:id="rId5" imgW="5536996" imgH="1816033" progId="Word.Document.12">
                  <p:embed/>
                </p:oleObj>
              </mc:Choice>
              <mc:Fallback>
                <p:oleObj name="Document" r:id="rId5" imgW="5536996" imgH="1816033"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90650" y="1371600"/>
                        <a:ext cx="6519863" cy="213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Constraints on Ratings</a:t>
            </a:r>
          </a:p>
        </p:txBody>
      </p:sp>
      <p:sp>
        <p:nvSpPr>
          <p:cNvPr id="370690" name="Rectangle 3"/>
          <p:cNvSpPr>
            <a:spLocks noGrp="1" noChangeArrowheads="1"/>
          </p:cNvSpPr>
          <p:nvPr>
            <p:ph sz="quarter" idx="1"/>
          </p:nvPr>
        </p:nvSpPr>
        <p:spPr>
          <a:xfrm>
            <a:off x="612775" y="1200150"/>
            <a:ext cx="8153400" cy="3371850"/>
          </a:xfrm>
        </p:spPr>
        <p:txBody>
          <a:bodyPr>
            <a:normAutofit fontScale="70000" lnSpcReduction="20000"/>
          </a:bodyPr>
          <a:lstStyle/>
          <a:p>
            <a:pPr eaLnBrk="1" hangingPunct="1">
              <a:buFont typeface="Wingdings" charset="0"/>
              <a:buChar char=""/>
              <a:defRPr/>
            </a:pPr>
            <a:r>
              <a:rPr lang="en-US" dirty="0" smtClean="0"/>
              <a:t>Management often specifies a 'desired rating' below which they do not want to fall. </a:t>
            </a:r>
          </a:p>
          <a:p>
            <a:pPr eaLnBrk="1" hangingPunct="1">
              <a:buFont typeface="Wingdings" charset="0"/>
              <a:buChar char=""/>
              <a:defRPr/>
            </a:pPr>
            <a:r>
              <a:rPr lang="en-US" dirty="0" smtClean="0"/>
              <a:t>The rating constraint is driven by three factors</a:t>
            </a:r>
          </a:p>
          <a:p>
            <a:pPr lvl="1" eaLnBrk="1" hangingPunct="1">
              <a:buFont typeface="Wingdings 2" charset="0"/>
              <a:buChar char=""/>
              <a:defRPr/>
            </a:pPr>
            <a:r>
              <a:rPr lang="en-US" dirty="0" smtClean="0"/>
              <a:t>it is one way of protecting against downside risk in operating income (so do not do both)</a:t>
            </a:r>
          </a:p>
          <a:p>
            <a:pPr lvl="1" eaLnBrk="1" hangingPunct="1">
              <a:buFont typeface="Wingdings 2" charset="0"/>
              <a:buChar char=""/>
              <a:defRPr/>
            </a:pPr>
            <a:r>
              <a:rPr lang="en-US" dirty="0" smtClean="0"/>
              <a:t>a drop in ratings might affect operating income</a:t>
            </a:r>
          </a:p>
          <a:p>
            <a:pPr lvl="1" eaLnBrk="1" hangingPunct="1">
              <a:buFont typeface="Wingdings 2" charset="0"/>
              <a:buChar char=""/>
              <a:defRPr/>
            </a:pPr>
            <a:r>
              <a:rPr lang="en-US" dirty="0" smtClean="0"/>
              <a:t>there is an ego factor associated with high ratings</a:t>
            </a:r>
          </a:p>
          <a:p>
            <a:pPr eaLnBrk="1" hangingPunct="1">
              <a:buFont typeface="Wingdings" charset="0"/>
              <a:buChar char=""/>
              <a:defRPr/>
            </a:pPr>
            <a:r>
              <a:rPr lang="en-US" dirty="0" smtClean="0"/>
              <a:t>Caveat: Every rating </a:t>
            </a:r>
            <a:r>
              <a:rPr lang="en-US" dirty="0"/>
              <a:t>c</a:t>
            </a:r>
            <a:r>
              <a:rPr lang="en-US" dirty="0" smtClean="0"/>
              <a:t>onstraint </a:t>
            </a:r>
            <a:r>
              <a:rPr lang="en-US" dirty="0"/>
              <a:t>h</a:t>
            </a:r>
            <a:r>
              <a:rPr lang="en-US" dirty="0" smtClean="0"/>
              <a:t>as a cost. </a:t>
            </a:r>
          </a:p>
          <a:p>
            <a:pPr lvl="1" eaLnBrk="1" hangingPunct="1">
              <a:buFont typeface="Wingdings 2" charset="0"/>
              <a:buChar char=""/>
              <a:defRPr/>
            </a:pPr>
            <a:r>
              <a:rPr lang="en-US" dirty="0" smtClean="0"/>
              <a:t>The cost of a rating constraint is the difference between the unconstrained value and the value of the firm with the constraint.</a:t>
            </a:r>
          </a:p>
          <a:p>
            <a:pPr lvl="1" eaLnBrk="1" hangingPunct="1">
              <a:buFont typeface="Wingdings 2" charset="0"/>
              <a:buChar char=""/>
              <a:defRPr/>
            </a:pPr>
            <a:r>
              <a:rPr lang="en-US" dirty="0" smtClean="0"/>
              <a:t>Managers need to be made aware of the costs of the constraints they impose.</a:t>
            </a:r>
            <a:endParaRPr lang="en-US"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Ratings Constraints for Disney</a:t>
            </a:r>
          </a:p>
        </p:txBody>
      </p:sp>
      <p:sp>
        <p:nvSpPr>
          <p:cNvPr id="372738"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200">
                <a:ea typeface="ＭＳ Ｐゴシック" charset="-128"/>
              </a:rPr>
              <a:t>At its optimal debt ratio of 40%, Disney has an estimated rating of A.</a:t>
            </a:r>
          </a:p>
          <a:p>
            <a:pPr eaLnBrk="1" hangingPunct="1">
              <a:lnSpc>
                <a:spcPct val="80000"/>
              </a:lnSpc>
            </a:pPr>
            <a:r>
              <a:rPr lang="en-US" altLang="x-none" sz="2200">
                <a:ea typeface="ＭＳ Ｐゴシック" charset="-128"/>
              </a:rPr>
              <a:t>If managers insisted on a AA rating, the optimal debt ratio for Disney is then 30% and the cost of the ratings constraint is fairly small:</a:t>
            </a:r>
          </a:p>
          <a:p>
            <a:pPr marL="366713" lvl="1" indent="0" eaLnBrk="1" hangingPunct="1">
              <a:lnSpc>
                <a:spcPct val="80000"/>
              </a:lnSpc>
              <a:buFont typeface="Wingdings 2" charset="2"/>
              <a:buNone/>
            </a:pPr>
            <a:r>
              <a:rPr lang="en-US" altLang="x-none" sz="1900">
                <a:ea typeface="ＭＳ Ｐゴシック" charset="-128"/>
              </a:rPr>
              <a:t>Cost of AA Rating Constraint = Value at 40% Debt – Value at 30% Debt = $153,531 m – $147,835 m = $ 5,696 million </a:t>
            </a:r>
          </a:p>
          <a:p>
            <a:pPr eaLnBrk="1" hangingPunct="1">
              <a:lnSpc>
                <a:spcPct val="80000"/>
              </a:lnSpc>
            </a:pPr>
            <a:r>
              <a:rPr lang="en-US" altLang="x-none" sz="2200">
                <a:ea typeface="ＭＳ Ｐゴシック" charset="-128"/>
              </a:rPr>
              <a:t>If managers insisted on a AAA rating, the optimal debt ratio would drop to 20% and the cost of the ratings constraint would rise:</a:t>
            </a:r>
          </a:p>
          <a:p>
            <a:pPr marL="366713" lvl="1" indent="0" eaLnBrk="1" hangingPunct="1">
              <a:lnSpc>
                <a:spcPct val="80000"/>
              </a:lnSpc>
              <a:buFont typeface="Wingdings 2" charset="2"/>
              <a:buNone/>
            </a:pPr>
            <a:r>
              <a:rPr lang="en-US" altLang="x-none" sz="1900">
                <a:ea typeface="ＭＳ Ｐゴシック" charset="-128"/>
              </a:rPr>
              <a:t>Cost of AAA rating constraint = Value at 40% Debt – Value at 20% Debt = $153,531 m – $141,406 m = $ 12,125 million</a:t>
            </a:r>
          </a:p>
          <a:p>
            <a:pPr eaLnBrk="1" hangingPunct="1">
              <a:lnSpc>
                <a:spcPct val="80000"/>
              </a:lnSpc>
            </a:pPr>
            <a:endParaRPr lang="en-US" altLang="x-none" sz="2200">
              <a:ea typeface="ＭＳ Ｐゴシック" charset="-128"/>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3. What if you do not buy back stock..</a:t>
            </a:r>
          </a:p>
        </p:txBody>
      </p:sp>
      <p:sp>
        <p:nvSpPr>
          <p:cNvPr id="45058" name="Rectangle 3"/>
          <p:cNvSpPr>
            <a:spLocks noGrp="1" noChangeArrowheads="1"/>
          </p:cNvSpPr>
          <p:nvPr>
            <p:ph sz="quarter" idx="1"/>
          </p:nvPr>
        </p:nvSpPr>
        <p:spPr>
          <a:xfrm>
            <a:off x="612775" y="1200150"/>
            <a:ext cx="8153400" cy="3371850"/>
          </a:xfrm>
        </p:spPr>
        <p:txBody>
          <a:bodyPr>
            <a:normAutofit fontScale="92500" lnSpcReduction="20000"/>
          </a:bodyPr>
          <a:lstStyle/>
          <a:p>
            <a:pPr eaLnBrk="1" hangingPunct="1">
              <a:buFont typeface="Wingdings" charset="0"/>
              <a:buChar char=""/>
              <a:defRPr/>
            </a:pPr>
            <a:r>
              <a:rPr lang="en-US" dirty="0"/>
              <a:t>The optimal debt ratio is ultimately a function of the underlying riskiness of the business in which you operate and your tax rate. </a:t>
            </a:r>
          </a:p>
          <a:p>
            <a:pPr eaLnBrk="1" hangingPunct="1">
              <a:buFont typeface="Wingdings" charset="0"/>
              <a:buChar char=""/>
              <a:defRPr/>
            </a:pPr>
            <a:r>
              <a:rPr lang="en-US" dirty="0"/>
              <a:t>Will the optimal be different if you invested in projects instead of buying back stock?</a:t>
            </a:r>
          </a:p>
          <a:p>
            <a:pPr lvl="1" eaLnBrk="1" hangingPunct="1">
              <a:buFont typeface="Wingdings 2" charset="0"/>
              <a:buChar char=""/>
              <a:defRPr/>
            </a:pPr>
            <a:r>
              <a:rPr lang="en-US" dirty="0"/>
              <a:t>No. As long as the projects financed are in the same business mix  that the company has always been in and your tax rate does not change significantly.</a:t>
            </a:r>
          </a:p>
          <a:p>
            <a:pPr lvl="1" eaLnBrk="1" hangingPunct="1">
              <a:buFont typeface="Wingdings 2" charset="0"/>
              <a:buChar char=""/>
              <a:defRPr/>
            </a:pPr>
            <a:r>
              <a:rPr lang="en-US" dirty="0"/>
              <a:t>Yes, if the projects are in entirely different types of businesses or if the tax rate is significantly different.</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0CD5C11D-EA20-B64E-B561-8D66E2C72C8E}" type="slidenum">
              <a:rPr lang="en-US" altLang="x-none" sz="1400">
                <a:solidFill>
                  <a:schemeClr val="tx2"/>
                </a:solidFill>
              </a:rPr>
              <a:pPr>
                <a:lnSpc>
                  <a:spcPct val="90000"/>
                </a:lnSpc>
              </a:pPr>
              <a:t>17</a:t>
            </a:fld>
            <a:endParaRPr lang="en-US" altLang="x-none" sz="1400">
              <a:solidFill>
                <a:schemeClr val="tx2"/>
              </a:solidFill>
            </a:endParaRPr>
          </a:p>
        </p:txBody>
      </p:sp>
      <p:pic>
        <p:nvPicPr>
          <p:cNvPr id="48130"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8</a:t>
            </a:r>
          </a:p>
        </p:txBody>
      </p:sp>
      <p:sp>
        <p:nvSpPr>
          <p:cNvPr id="6" name="Line Callout 1 5"/>
          <p:cNvSpPr>
            <a:spLocks/>
          </p:cNvSpPr>
          <p:nvPr/>
        </p:nvSpPr>
        <p:spPr bwMode="auto">
          <a:xfrm>
            <a:off x="228600" y="209550"/>
            <a:ext cx="2286000" cy="34290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r>
              <a:rPr lang="en-US" altLang="x-none" b="1">
                <a:solidFill>
                  <a:srgbClr val="FFFFFF"/>
                </a:solidFill>
                <a:latin typeface="Calibri" charset="0"/>
              </a:rPr>
              <a:t>Task</a:t>
            </a:r>
            <a:endParaRPr lang="en-US" altLang="x-none">
              <a:solidFill>
                <a:srgbClr val="FFFFFF"/>
              </a:solidFill>
              <a:latin typeface="Calibri" charset="0"/>
            </a:endParaRPr>
          </a:p>
          <a:p>
            <a:pPr algn="ctr"/>
            <a:r>
              <a:rPr lang="en-US" altLang="x-none">
                <a:solidFill>
                  <a:srgbClr val="FFFFFF"/>
                </a:solidFill>
                <a:latin typeface="Calibri" charset="0"/>
              </a:rPr>
              <a:t>Evaluate the value effects of moving to the optimal debt ratio for your firm and your room for error.</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27080</TotalTime>
  <Pages>13</Pages>
  <Words>2338</Words>
  <Application>Microsoft Macintosh PowerPoint</Application>
  <PresentationFormat>On-screen Show (16:9)</PresentationFormat>
  <Paragraphs>144</Paragraphs>
  <Slides>17</Slides>
  <Notes>15</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17</vt:i4>
      </vt:variant>
    </vt:vector>
  </HeadingPairs>
  <TitlesOfParts>
    <vt:vector size="25" baseType="lpstr">
      <vt:lpstr>Calibri</vt:lpstr>
      <vt:lpstr>ＭＳ Ｐゴシック</vt:lpstr>
      <vt:lpstr>Times</vt:lpstr>
      <vt:lpstr>Wingdings</vt:lpstr>
      <vt:lpstr>Wingdings 2</vt:lpstr>
      <vt:lpstr>WebcastSimple</vt:lpstr>
      <vt:lpstr>Document</vt:lpstr>
      <vt:lpstr>Equation</vt:lpstr>
      <vt:lpstr>Optimal Financing Mix III: Following up the cost of capital approach</vt:lpstr>
      <vt:lpstr>PowerPoint Presentation</vt:lpstr>
      <vt:lpstr>Disney’s cost of capital schedule…</vt:lpstr>
      <vt:lpstr>The cost of capital approach suggests that Disney should do the following…</vt:lpstr>
      <vt:lpstr>Why should we do it?  Effect on Firm Value – Full Valuation</vt:lpstr>
      <vt:lpstr>Effect on Value: Incremental approach</vt:lpstr>
      <vt:lpstr>From firm value to value per share: The Rational Investor Solution</vt:lpstr>
      <vt:lpstr>The more general solution, given a buyback price</vt:lpstr>
      <vt:lpstr>Let’s try a price: What if can buy shares back at the old price ($67.71)?</vt:lpstr>
      <vt:lpstr>Back to the rational price ($78.61): Here is the proof</vt:lpstr>
      <vt:lpstr>2. What if something goes wrong? The Downside Risk</vt:lpstr>
      <vt:lpstr>Disney’s Operating Income: History</vt:lpstr>
      <vt:lpstr>Disney: Safety Buffers?</vt:lpstr>
      <vt:lpstr>Constraints on Ratings</vt:lpstr>
      <vt:lpstr>Ratings Constraints for Disney</vt:lpstr>
      <vt:lpstr>3. What if you do not buy back stock..</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337</cp:revision>
  <cp:lastPrinted>2014-01-24T14:30:54Z</cp:lastPrinted>
  <dcterms:created xsi:type="dcterms:W3CDTF">2010-01-13T22:41:50Z</dcterms:created>
  <dcterms:modified xsi:type="dcterms:W3CDTF">2017-06-14T09:49:04Z</dcterms:modified>
</cp:coreProperties>
</file>