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84" r:id="rId1"/>
  </p:sldMasterIdLst>
  <p:notesMasterIdLst>
    <p:notesMasterId r:id="rId18"/>
  </p:notesMasterIdLst>
  <p:handoutMasterIdLst>
    <p:handoutMasterId r:id="rId19"/>
  </p:handoutMasterIdLst>
  <p:sldIdLst>
    <p:sldId id="256" r:id="rId2"/>
    <p:sldId id="912" r:id="rId3"/>
    <p:sldId id="780" r:id="rId4"/>
    <p:sldId id="911" r:id="rId5"/>
    <p:sldId id="782" r:id="rId6"/>
    <p:sldId id="784" r:id="rId7"/>
    <p:sldId id="909" r:id="rId8"/>
    <p:sldId id="786" r:id="rId9"/>
    <p:sldId id="787" r:id="rId10"/>
    <p:sldId id="788" r:id="rId11"/>
    <p:sldId id="789" r:id="rId12"/>
    <p:sldId id="790" r:id="rId13"/>
    <p:sldId id="791" r:id="rId14"/>
    <p:sldId id="910" r:id="rId15"/>
    <p:sldId id="793" r:id="rId16"/>
    <p:sldId id="914" r:id="rId17"/>
  </p:sldIdLst>
  <p:sldSz cx="9144000" cy="5715000" type="screen16x10"/>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024"/>
      </p:cViewPr>
      <p:guideLst>
        <p:guide orient="horz" pos="180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7/To%20transfer/spearn.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All%20My%20Stuff/Datasets/Datasets17/Global/Payout%20Ratio%20Histogram.xlsx" TargetMode="External"/><Relationship Id="rId4" Type="http://schemas.openxmlformats.org/officeDocument/2006/relationships/chartUserShapes" Target="../drawings/drawing1.xml"/><Relationship Id="rId1" Type="http://schemas.microsoft.com/office/2011/relationships/chartStyle" Target="style1.xml"/><Relationship Id="rId2" Type="http://schemas.microsoft.com/office/2011/relationships/chartColorStyle" Target="colors1.xml"/></Relationships>
</file>

<file path=ppt/charts/_rels/chart5.xml.rels><?xml version="1.0" encoding="UTF-8" standalone="yes"?>
<Relationships xmlns="http://schemas.openxmlformats.org/package/2006/relationships"><Relationship Id="rId3" Type="http://schemas.openxmlformats.org/officeDocument/2006/relationships/oleObject" Target="file:////All%20My%20Stuff/Datasets/Datasets17/Global/Div%20Yield%20Histogram.xlsx" TargetMode="External"/><Relationship Id="rId4" Type="http://schemas.openxmlformats.org/officeDocument/2006/relationships/chartUserShapes" Target="../drawings/drawing2.xml"/><Relationship Id="rId1" Type="http://schemas.microsoft.com/office/2011/relationships/chartStyle" Target="style2.xml"/><Relationship Id="rId2" Type="http://schemas.microsoft.com/office/2011/relationships/chartColorStyle" Target="colors2.xm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10:DividendsbyGrowthClas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smtClean="0"/>
              <a:t>Dividend </a:t>
            </a:r>
            <a:r>
              <a:rPr lang="en-US" sz="1400" b="0" i="1" baseline="0" dirty="0"/>
              <a:t>Changes at US companies</a:t>
            </a:r>
            <a:endParaRPr lang="en-US" sz="1400" b="0" i="1" dirty="0"/>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Sheet1!$B$2:$B$30</c:f>
              <c:numCache>
                <c:formatCode>0.00%</c:formatCode>
                <c:ptCount val="29"/>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0.34</c:v>
                </c:pt>
                <c:pt idx="26">
                  <c:v>0.32</c:v>
                </c:pt>
                <c:pt idx="27">
                  <c:v>0.31</c:v>
                </c:pt>
                <c:pt idx="28">
                  <c:v>0.32</c:v>
                </c:pt>
              </c:numCache>
            </c:numRef>
          </c:val>
        </c:ser>
        <c:ser>
          <c:idx val="2"/>
          <c:order val="1"/>
          <c:tx>
            <c:strRef>
              <c:f>Sheet1!$C$1</c:f>
              <c:strCache>
                <c:ptCount val="1"/>
                <c:pt idx="0">
                  <c:v>Decrease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Sheet1!$C$2:$C$30</c:f>
              <c:numCache>
                <c:formatCode>0.00%</c:formatCode>
                <c:ptCount val="29"/>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pt idx="26">
                  <c:v>0.06</c:v>
                </c:pt>
                <c:pt idx="27">
                  <c:v>0.075</c:v>
                </c:pt>
                <c:pt idx="28">
                  <c:v>0.08</c:v>
                </c:pt>
              </c:numCache>
            </c:numRef>
          </c:val>
        </c:ser>
        <c:ser>
          <c:idx val="3"/>
          <c:order val="2"/>
          <c:tx>
            <c:strRef>
              <c:f>Sheet1!$D$1</c:f>
              <c:strCache>
                <c:ptCount val="1"/>
                <c:pt idx="0">
                  <c:v>No change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0.61</c:v>
                </c:pt>
                <c:pt idx="26">
                  <c:v>0.62</c:v>
                </c:pt>
                <c:pt idx="27">
                  <c:v>0.615</c:v>
                </c:pt>
                <c:pt idx="28">
                  <c:v>0.6</c:v>
                </c:pt>
              </c:numCache>
            </c:numRef>
          </c:val>
        </c:ser>
        <c:dLbls>
          <c:showLegendKey val="0"/>
          <c:showVal val="0"/>
          <c:showCatName val="0"/>
          <c:showSerName val="0"/>
          <c:showPercent val="0"/>
          <c:showBubbleSize val="0"/>
        </c:dLbls>
        <c:gapWidth val="150"/>
        <c:shape val="box"/>
        <c:axId val="-1276033616"/>
        <c:axId val="-779233552"/>
        <c:axId val="0"/>
      </c:bar3DChart>
      <c:catAx>
        <c:axId val="-1276033616"/>
        <c:scaling>
          <c:orientation val="minMax"/>
        </c:scaling>
        <c:delete val="0"/>
        <c:axPos val="b"/>
        <c:numFmt formatCode="General" sourceLinked="1"/>
        <c:majorTickMark val="out"/>
        <c:minorTickMark val="none"/>
        <c:tickLblPos val="nextTo"/>
        <c:crossAx val="-779233552"/>
        <c:crosses val="autoZero"/>
        <c:auto val="1"/>
        <c:lblAlgn val="ctr"/>
        <c:lblOffset val="100"/>
        <c:noMultiLvlLbl val="0"/>
      </c:catAx>
      <c:valAx>
        <c:axId val="-779233552"/>
        <c:scaling>
          <c:orientation val="minMax"/>
        </c:scaling>
        <c:delete val="0"/>
        <c:axPos val="l"/>
        <c:majorGridlines/>
        <c:numFmt formatCode="0.00%" sourceLinked="1"/>
        <c:majorTickMark val="out"/>
        <c:minorTickMark val="none"/>
        <c:tickLblPos val="nextTo"/>
        <c:crossAx val="-127603361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baseline="0">
                <a:solidFill>
                  <a:schemeClr val="tx1"/>
                </a:solidFill>
                <a:latin typeface="+mn-lt"/>
                <a:ea typeface="+mn-ea"/>
                <a:cs typeface="+mn-cs"/>
              </a:defRPr>
            </a:pPr>
            <a:r>
              <a:rPr lang="en-US" sz="1400" b="0" i="1"/>
              <a:t>S&amp;P 500: Dividends and Earnings - 1960 to 2016</a:t>
            </a:r>
          </a:p>
        </c:rich>
      </c:tx>
      <c:layout/>
      <c:overlay val="0"/>
      <c:spPr>
        <a:noFill/>
        <a:ln>
          <a:noFill/>
        </a:ln>
        <a:effectLst/>
      </c:spPr>
    </c:title>
    <c:autoTitleDeleted val="0"/>
    <c:plotArea>
      <c:layout/>
      <c:barChart>
        <c:barDir val="col"/>
        <c:grouping val="clustered"/>
        <c:varyColors val="0"/>
        <c:ser>
          <c:idx val="4"/>
          <c:order val="0"/>
          <c:tx>
            <c:strRef>
              <c:f>Sheet1!$E$8</c:f>
              <c:strCache>
                <c:ptCount val="1"/>
                <c:pt idx="0">
                  <c:v>Earnings</c:v>
                </c:pt>
              </c:strCache>
            </c:strRef>
          </c:tx>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Sheet1!$E$9:$E$65</c:f>
              <c:numCache>
                <c:formatCode>0.00</c:formatCode>
                <c:ptCount val="57"/>
                <c:pt idx="0">
                  <c:v>3.103074</c:v>
                </c:pt>
                <c:pt idx="1">
                  <c:v>3.370004999999999</c:v>
                </c:pt>
                <c:pt idx="2">
                  <c:v>3.66611</c:v>
                </c:pt>
                <c:pt idx="3">
                  <c:v>4.133602</c:v>
                </c:pt>
                <c:pt idx="4">
                  <c:v>4.762949999999995</c:v>
                </c:pt>
                <c:pt idx="5">
                  <c:v>5.296239</c:v>
                </c:pt>
                <c:pt idx="6">
                  <c:v>5.414242</c:v>
                </c:pt>
                <c:pt idx="7">
                  <c:v>5.460202</c:v>
                </c:pt>
                <c:pt idx="8">
                  <c:v>5.722685999999989</c:v>
                </c:pt>
                <c:pt idx="9">
                  <c:v>6.103578</c:v>
                </c:pt>
                <c:pt idx="10">
                  <c:v>5.51057</c:v>
                </c:pt>
                <c:pt idx="11">
                  <c:v>5.574113999999994</c:v>
                </c:pt>
                <c:pt idx="12">
                  <c:v>6.174014999999985</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numCache>
            </c:numRef>
          </c:val>
        </c:ser>
        <c:ser>
          <c:idx val="5"/>
          <c:order val="1"/>
          <c:tx>
            <c:strRef>
              <c:f>Sheet1!$F$8</c:f>
              <c:strCache>
                <c:ptCount val="1"/>
                <c:pt idx="0">
                  <c:v>Dividends</c:v>
                </c:pt>
              </c:strCache>
            </c:strRef>
          </c:tx>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Sheet1!$F$9:$F$65</c:f>
              <c:numCache>
                <c:formatCode>0.00</c:formatCode>
                <c:ptCount val="57"/>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6.826034999999987</c:v>
                </c:pt>
                <c:pt idx="22">
                  <c:v>6.933551999999999</c:v>
                </c:pt>
                <c:pt idx="23">
                  <c:v>7.12497599999998</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numCache>
            </c:numRef>
          </c:val>
        </c:ser>
        <c:dLbls>
          <c:showLegendKey val="0"/>
          <c:showVal val="0"/>
          <c:showCatName val="0"/>
          <c:showSerName val="0"/>
          <c:showPercent val="0"/>
          <c:showBubbleSize val="0"/>
        </c:dLbls>
        <c:gapWidth val="150"/>
        <c:axId val="-775743328"/>
        <c:axId val="-779579648"/>
      </c:barChart>
      <c:lineChart>
        <c:grouping val="standard"/>
        <c:varyColors val="0"/>
        <c:ser>
          <c:idx val="0"/>
          <c:order val="2"/>
          <c:tx>
            <c:strRef>
              <c:f>Sheet1!$G$8</c:f>
              <c:strCache>
                <c:ptCount val="1"/>
                <c:pt idx="0">
                  <c:v>Payout Ratio</c:v>
                </c:pt>
              </c:strCache>
            </c:strRef>
          </c:tx>
          <c:spPr>
            <a:ln w="47625" cap="rnd" cmpd="sng" algn="ctr">
              <a:solidFill>
                <a:schemeClr val="accent2">
                  <a:shade val="95000"/>
                  <a:satMod val="105000"/>
                </a:schemeClr>
              </a:solidFill>
              <a:prstDash val="solid"/>
              <a:round/>
            </a:ln>
            <a:effectLst/>
          </c:spPr>
          <c:marker>
            <c:symbol val="none"/>
          </c:marker>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Sheet1!$G$9:$G$66</c:f>
              <c:numCache>
                <c:formatCode>0.00%</c:formatCode>
                <c:ptCount val="58"/>
                <c:pt idx="0">
                  <c:v>0.638576779026217</c:v>
                </c:pt>
                <c:pt idx="1">
                  <c:v>0.605095541401274</c:v>
                </c:pt>
                <c:pt idx="2">
                  <c:v>0.585197934595525</c:v>
                </c:pt>
                <c:pt idx="3">
                  <c:v>0.568058076225045</c:v>
                </c:pt>
                <c:pt idx="4">
                  <c:v>0.54270462633452</c:v>
                </c:pt>
                <c:pt idx="5">
                  <c:v>0.534031413612565</c:v>
                </c:pt>
                <c:pt idx="6">
                  <c:v>0.532640949554896</c:v>
                </c:pt>
                <c:pt idx="7">
                  <c:v>0.545936395759717</c:v>
                </c:pt>
                <c:pt idx="8">
                  <c:v>0.531760435571688</c:v>
                </c:pt>
                <c:pt idx="9">
                  <c:v>0.530920060331825</c:v>
                </c:pt>
                <c:pt idx="10">
                  <c:v>0.578595317725752</c:v>
                </c:pt>
                <c:pt idx="11">
                  <c:v>0.567765567765568</c:v>
                </c:pt>
                <c:pt idx="12">
                  <c:v>0.516252390057361</c:v>
                </c:pt>
                <c:pt idx="13">
                  <c:v>0.45343137254902</c:v>
                </c:pt>
                <c:pt idx="14">
                  <c:v>0.398093841642229</c:v>
                </c:pt>
                <c:pt idx="15">
                  <c:v>0.484210526315789</c:v>
                </c:pt>
                <c:pt idx="16">
                  <c:v>0.433296582138919</c:v>
                </c:pt>
                <c:pt idx="17">
                  <c:v>0.447069116360455</c:v>
                </c:pt>
                <c:pt idx="18">
                  <c:v>0.445086705202312</c:v>
                </c:pt>
                <c:pt idx="19">
                  <c:v>0.410237388724036</c:v>
                </c:pt>
                <c:pt idx="20">
                  <c:v>0.429347826086956</c:v>
                </c:pt>
                <c:pt idx="21">
                  <c:v>0.44955609362389</c:v>
                </c:pt>
                <c:pt idx="22">
                  <c:v>0.501525940996948</c:v>
                </c:pt>
                <c:pt idx="23">
                  <c:v>0.535980148883375</c:v>
                </c:pt>
                <c:pt idx="24">
                  <c:v>0.464746772591857</c:v>
                </c:pt>
                <c:pt idx="25">
                  <c:v>0.522911051212938</c:v>
                </c:pt>
                <c:pt idx="26">
                  <c:v>0.567114093959731</c:v>
                </c:pt>
                <c:pt idx="27">
                  <c:v>0.571648690292758</c:v>
                </c:pt>
                <c:pt idx="28">
                  <c:v>0.423718739635158</c:v>
                </c:pt>
                <c:pt idx="29">
                  <c:v>0.4824375</c:v>
                </c:pt>
                <c:pt idx="30">
                  <c:v>0.545263929359823</c:v>
                </c:pt>
                <c:pt idx="31">
                  <c:v>0.672098393782383</c:v>
                </c:pt>
                <c:pt idx="32">
                  <c:v>0.605442740776234</c:v>
                </c:pt>
                <c:pt idx="33">
                  <c:v>0.471652044609665</c:v>
                </c:pt>
                <c:pt idx="34">
                  <c:v>0.420937228346457</c:v>
                </c:pt>
                <c:pt idx="35">
                  <c:v>0.375766312997347</c:v>
                </c:pt>
                <c:pt idx="36">
                  <c:v>0.366450258429732</c:v>
                </c:pt>
                <c:pt idx="37">
                  <c:v>0.352052619641642</c:v>
                </c:pt>
                <c:pt idx="38">
                  <c:v>0.365936299977411</c:v>
                </c:pt>
                <c:pt idx="39">
                  <c:v>0.323371586708382</c:v>
                </c:pt>
                <c:pt idx="40">
                  <c:v>0.289835206690097</c:v>
                </c:pt>
                <c:pt idx="41">
                  <c:v>0.405173745173745</c:v>
                </c:pt>
                <c:pt idx="42">
                  <c:v>0.349261511728931</c:v>
                </c:pt>
                <c:pt idx="43">
                  <c:v>0.326933625891388</c:v>
                </c:pt>
                <c:pt idx="44">
                  <c:v>0.286746453900709</c:v>
                </c:pt>
                <c:pt idx="45">
                  <c:v>0.292740353172008</c:v>
                </c:pt>
                <c:pt idx="46">
                  <c:v>0.285567715458276</c:v>
                </c:pt>
                <c:pt idx="47">
                  <c:v>0.335958323237218</c:v>
                </c:pt>
                <c:pt idx="48">
                  <c:v>0.566552211674409</c:v>
                </c:pt>
                <c:pt idx="49">
                  <c:v>0.392367217727752</c:v>
                </c:pt>
                <c:pt idx="50">
                  <c:v>0.275993792527158</c:v>
                </c:pt>
                <c:pt idx="51">
                  <c:v>0.26980506014102</c:v>
                </c:pt>
                <c:pt idx="52">
                  <c:v>0.314397851683536</c:v>
                </c:pt>
                <c:pt idx="53">
                  <c:v>0.326095060577819</c:v>
                </c:pt>
                <c:pt idx="54">
                  <c:v>0.348995664100522</c:v>
                </c:pt>
                <c:pt idx="55">
                  <c:v>0.40594431903687</c:v>
                </c:pt>
                <c:pt idx="56">
                  <c:v>0.413650560352747</c:v>
                </c:pt>
              </c:numCache>
            </c:numRef>
          </c:val>
          <c:smooth val="0"/>
        </c:ser>
        <c:dLbls>
          <c:showLegendKey val="0"/>
          <c:showVal val="0"/>
          <c:showCatName val="0"/>
          <c:showSerName val="0"/>
          <c:showPercent val="0"/>
          <c:showBubbleSize val="0"/>
        </c:dLbls>
        <c:marker val="1"/>
        <c:smooth val="0"/>
        <c:axId val="-1243359712"/>
        <c:axId val="-772085856"/>
      </c:lineChart>
      <c:catAx>
        <c:axId val="-775743328"/>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79579648"/>
        <c:crosses val="autoZero"/>
        <c:auto val="1"/>
        <c:lblAlgn val="ctr"/>
        <c:lblOffset val="100"/>
        <c:tickLblSkip val="1"/>
        <c:noMultiLvlLbl val="0"/>
      </c:catAx>
      <c:valAx>
        <c:axId val="-779579648"/>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Earnings/Dividends</a:t>
                </a:r>
              </a:p>
            </c:rich>
          </c:tx>
          <c:layout/>
          <c:overlay val="0"/>
          <c:spPr>
            <a:noFill/>
            <a:ln>
              <a:noFill/>
            </a:ln>
            <a:effectLst/>
          </c:sp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75743328"/>
        <c:crosses val="autoZero"/>
        <c:crossBetween val="between"/>
      </c:valAx>
      <c:catAx>
        <c:axId val="-1243359712"/>
        <c:scaling>
          <c:orientation val="minMax"/>
        </c:scaling>
        <c:delete val="1"/>
        <c:axPos val="b"/>
        <c:numFmt formatCode="General" sourceLinked="1"/>
        <c:majorTickMark val="out"/>
        <c:minorTickMark val="none"/>
        <c:tickLblPos val="nextTo"/>
        <c:crossAx val="-772085856"/>
        <c:crosses val="autoZero"/>
        <c:auto val="1"/>
        <c:lblAlgn val="ctr"/>
        <c:lblOffset val="100"/>
        <c:noMultiLvlLbl val="0"/>
      </c:catAx>
      <c:valAx>
        <c:axId val="-772085856"/>
        <c:scaling>
          <c:orientation val="minMax"/>
        </c:scaling>
        <c:delete val="0"/>
        <c:axPos val="r"/>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243359712"/>
        <c:crosses val="max"/>
        <c:crossBetween val="between"/>
      </c:valAx>
      <c:spPr>
        <a:solidFill>
          <a:schemeClr val="bg1"/>
        </a:solid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tint val="75000"/>
          <a:shade val="95000"/>
          <a:satMod val="105000"/>
        </a:schemeClr>
      </a:solidFill>
      <a:prstDash val="solid"/>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layout/>
      <c:overlay val="0"/>
      <c:spPr>
        <a:noFill/>
        <a:ln>
          <a:noFill/>
        </a:ln>
        <a:effectLst/>
      </c:sp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61.24845386827976</c:v>
                </c:pt>
                <c:pt idx="1">
                  <c:v>67.73661252616397</c:v>
                </c:pt>
                <c:pt idx="2">
                  <c:v>52.83859446842244</c:v>
                </c:pt>
                <c:pt idx="3">
                  <c:v>32.88450149919319</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329.5837328185426</c:v>
                </c:pt>
                <c:pt idx="17">
                  <c:v>437.9833351081076</c:v>
                </c:pt>
                <c:pt idx="18">
                  <c:v>497.6633016255046</c:v>
                </c:pt>
                <c:pt idx="19">
                  <c:v>695.197987017174</c:v>
                </c:pt>
                <c:pt idx="20">
                  <c:v>404.0670239922786</c:v>
                </c:pt>
                <c:pt idx="21">
                  <c:v>159.889331735875</c:v>
                </c:pt>
                <c:pt idx="22">
                  <c:v>340.0492385171776</c:v>
                </c:pt>
                <c:pt idx="23">
                  <c:v>460.9487396809789</c:v>
                </c:pt>
                <c:pt idx="24">
                  <c:v>442.5397480580902</c:v>
                </c:pt>
                <c:pt idx="25">
                  <c:v>469.8511390357729</c:v>
                </c:pt>
                <c:pt idx="26">
                  <c:v>551.1460665300331</c:v>
                </c:pt>
                <c:pt idx="27" formatCode="General">
                  <c:v>572.16</c:v>
                </c:pt>
                <c:pt idx="28">
                  <c:v>546.97</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Sheet1!$E$2:$E$30</c:f>
              <c:numCache>
                <c:formatCode>0.00</c:formatCode>
                <c:ptCount val="29"/>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255.7094727213541</c:v>
                </c:pt>
                <c:pt idx="21">
                  <c:v>197.467033943345</c:v>
                </c:pt>
                <c:pt idx="22">
                  <c:v>203.5788948027658</c:v>
                </c:pt>
                <c:pt idx="23">
                  <c:v>237.5536507566049</c:v>
                </c:pt>
                <c:pt idx="24">
                  <c:v>264.877264010486</c:v>
                </c:pt>
                <c:pt idx="25">
                  <c:v>307.5225035161739</c:v>
                </c:pt>
                <c:pt idx="26">
                  <c:v>348.4961322081564</c:v>
                </c:pt>
                <c:pt idx="27" formatCode="General">
                  <c:v>382.2</c:v>
                </c:pt>
                <c:pt idx="28">
                  <c:v>369.18</c:v>
                </c:pt>
              </c:numCache>
            </c:numRef>
          </c:val>
        </c:ser>
        <c:dLbls>
          <c:showLegendKey val="0"/>
          <c:showVal val="0"/>
          <c:showCatName val="0"/>
          <c:showSerName val="0"/>
          <c:showPercent val="0"/>
          <c:showBubbleSize val="0"/>
        </c:dLbls>
        <c:gapWidth val="75"/>
        <c:overlap val="-25"/>
        <c:axId val="-772380752"/>
        <c:axId val="-1276076368"/>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Sheet1!$H$2:$H$30</c:f>
              <c:numCache>
                <c:formatCode>0.00%</c:formatCode>
                <c:ptCount val="29"/>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0.599522192883189</c:v>
                </c:pt>
                <c:pt idx="28">
                  <c:v>0.597031053866725</c:v>
                </c:pt>
              </c:numCache>
            </c:numRef>
          </c:val>
          <c:smooth val="0"/>
        </c:ser>
        <c:dLbls>
          <c:showLegendKey val="0"/>
          <c:showVal val="0"/>
          <c:showCatName val="0"/>
          <c:showSerName val="0"/>
          <c:showPercent val="0"/>
          <c:showBubbleSize val="0"/>
        </c:dLbls>
        <c:marker val="1"/>
        <c:smooth val="0"/>
        <c:axId val="-1276074592"/>
        <c:axId val="-1276072816"/>
      </c:lineChart>
      <c:catAx>
        <c:axId val="-77238075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276076368"/>
        <c:crosses val="autoZero"/>
        <c:auto val="1"/>
        <c:lblAlgn val="ctr"/>
        <c:lblOffset val="100"/>
        <c:tickLblSkip val="1"/>
        <c:tickMarkSkip val="1"/>
        <c:noMultiLvlLbl val="0"/>
      </c:catAx>
      <c:valAx>
        <c:axId val="-1276076368"/>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layout/>
          <c:overlay val="0"/>
          <c:spPr>
            <a:noFill/>
            <a:ln>
              <a:noFill/>
            </a:ln>
            <a:effectLst/>
          </c:spPr>
        </c:title>
        <c:numFmt formatCode="General"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772380752"/>
        <c:crosses val="autoZero"/>
        <c:crossBetween val="between"/>
      </c:valAx>
      <c:catAx>
        <c:axId val="-1276074592"/>
        <c:scaling>
          <c:orientation val="minMax"/>
        </c:scaling>
        <c:delete val="1"/>
        <c:axPos val="b"/>
        <c:numFmt formatCode="General" sourceLinked="1"/>
        <c:majorTickMark val="out"/>
        <c:minorTickMark val="none"/>
        <c:tickLblPos val="nextTo"/>
        <c:crossAx val="-1276072816"/>
        <c:crosses val="autoZero"/>
        <c:auto val="1"/>
        <c:lblAlgn val="ctr"/>
        <c:lblOffset val="100"/>
        <c:noMultiLvlLbl val="0"/>
      </c:catAx>
      <c:valAx>
        <c:axId val="-1276072816"/>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layout/>
          <c:overlay val="0"/>
          <c:spPr>
            <a:noFill/>
            <a:ln>
              <a:noFill/>
            </a:ln>
            <a:effectLst/>
          </c:spPr>
        </c:title>
        <c:numFmt formatCode="0.00%"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276074592"/>
        <c:crosses val="max"/>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2">
          <a:lumMod val="15000"/>
          <a:lumOff val="8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i="1"/>
              <a:t>Payout</a:t>
            </a:r>
            <a:r>
              <a:rPr lang="en-US" i="1" baseline="0"/>
              <a:t> Ratios at the start of 2017: US and Global Firms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FOR GRAPH'!$B$1</c:f>
              <c:strCache>
                <c:ptCount val="1"/>
                <c:pt idx="0">
                  <c:v>US</c:v>
                </c:pt>
              </c:strCache>
            </c:strRef>
          </c:tx>
          <c:spPr>
            <a:solidFill>
              <a:schemeClr val="accent1"/>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GRAPH'!$B$2:$B$12</c:f>
              <c:numCache>
                <c:formatCode>0.00%</c:formatCode>
                <c:ptCount val="11"/>
                <c:pt idx="0">
                  <c:v>0.0811706239646604</c:v>
                </c:pt>
                <c:pt idx="1">
                  <c:v>0.102705687465489</c:v>
                </c:pt>
                <c:pt idx="2">
                  <c:v>0.160132523467697</c:v>
                </c:pt>
                <c:pt idx="3">
                  <c:v>0.138597459966869</c:v>
                </c:pt>
                <c:pt idx="4">
                  <c:v>0.115405853119823</c:v>
                </c:pt>
                <c:pt idx="5">
                  <c:v>0.0773053561568194</c:v>
                </c:pt>
                <c:pt idx="6">
                  <c:v>0.0585311982330204</c:v>
                </c:pt>
                <c:pt idx="7">
                  <c:v>0.0347874102705687</c:v>
                </c:pt>
                <c:pt idx="8">
                  <c:v>0.033683048039757</c:v>
                </c:pt>
                <c:pt idx="9">
                  <c:v>0.0292655991165102</c:v>
                </c:pt>
                <c:pt idx="10">
                  <c:v>0.168415240198785</c:v>
                </c:pt>
              </c:numCache>
            </c:numRef>
          </c:val>
        </c:ser>
        <c:ser>
          <c:idx val="1"/>
          <c:order val="1"/>
          <c:tx>
            <c:strRef>
              <c:f>'DATA FOR GRAPH'!$C$1</c:f>
              <c:strCache>
                <c:ptCount val="1"/>
                <c:pt idx="0">
                  <c:v>Global</c:v>
                </c:pt>
              </c:strCache>
            </c:strRef>
          </c:tx>
          <c:spPr>
            <a:solidFill>
              <a:schemeClr val="accent2"/>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GRAPH'!$C$2:$C$12</c:f>
              <c:numCache>
                <c:formatCode>0.00%</c:formatCode>
                <c:ptCount val="11"/>
                <c:pt idx="0">
                  <c:v>0.0887279049550855</c:v>
                </c:pt>
                <c:pt idx="1">
                  <c:v>0.136829904375543</c:v>
                </c:pt>
                <c:pt idx="2">
                  <c:v>0.15282526803825</c:v>
                </c:pt>
                <c:pt idx="3">
                  <c:v>0.124891335844683</c:v>
                </c:pt>
                <c:pt idx="4">
                  <c:v>0.0988119385685308</c:v>
                </c:pt>
                <c:pt idx="5">
                  <c:v>0.0791075050709939</c:v>
                </c:pt>
                <c:pt idx="6">
                  <c:v>0.062242828165749</c:v>
                </c:pt>
                <c:pt idx="7">
                  <c:v>0.048391770501304</c:v>
                </c:pt>
                <c:pt idx="8">
                  <c:v>0.0390611416980585</c:v>
                </c:pt>
                <c:pt idx="9">
                  <c:v>0.0279339321935671</c:v>
                </c:pt>
                <c:pt idx="10">
                  <c:v>0.141176470588235</c:v>
                </c:pt>
              </c:numCache>
            </c:numRef>
          </c:val>
        </c:ser>
        <c:dLbls>
          <c:showLegendKey val="0"/>
          <c:showVal val="0"/>
          <c:showCatName val="0"/>
          <c:showSerName val="0"/>
          <c:showPercent val="0"/>
          <c:showBubbleSize val="0"/>
        </c:dLbls>
        <c:gapWidth val="219"/>
        <c:overlap val="-27"/>
        <c:axId val="-1247893328"/>
        <c:axId val="-1247891552"/>
      </c:barChart>
      <c:catAx>
        <c:axId val="-124789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47891552"/>
        <c:crosses val="autoZero"/>
        <c:auto val="1"/>
        <c:lblAlgn val="ctr"/>
        <c:lblOffset val="100"/>
        <c:noMultiLvlLbl val="0"/>
      </c:catAx>
      <c:valAx>
        <c:axId val="-124789155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478933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a:t>
            </a:r>
            <a:r>
              <a:rPr lang="en-US" i="1" smtClean="0"/>
              <a:t>Yields </a:t>
            </a:r>
            <a:r>
              <a:rPr lang="en-US" i="1" dirty="0"/>
              <a:t>at the start of 2017: US &amp; Global</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'For graphs'!$B$1</c:f>
              <c:strCache>
                <c:ptCount val="1"/>
                <c:pt idx="0">
                  <c:v>US</c:v>
                </c:pt>
              </c:strCache>
            </c:strRef>
          </c:tx>
          <c:spPr>
            <a:solidFill>
              <a:schemeClr val="accent1"/>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graphs'!$B$2:$B$18</c:f>
              <c:numCache>
                <c:formatCode>0.00%</c:formatCode>
                <c:ptCount val="17"/>
                <c:pt idx="0">
                  <c:v>0.0781324440209624</c:v>
                </c:pt>
                <c:pt idx="1">
                  <c:v>0.12339209147213</c:v>
                </c:pt>
                <c:pt idx="2">
                  <c:v>0.146260123868509</c:v>
                </c:pt>
                <c:pt idx="3">
                  <c:v>0.121010004764173</c:v>
                </c:pt>
                <c:pt idx="4">
                  <c:v>0.116245831348261</c:v>
                </c:pt>
                <c:pt idx="5">
                  <c:v>0.105288232491663</c:v>
                </c:pt>
                <c:pt idx="6">
                  <c:v>0.0643163411148166</c:v>
                </c:pt>
                <c:pt idx="7">
                  <c:v>0.0466888994759409</c:v>
                </c:pt>
                <c:pt idx="8">
                  <c:v>0.0352548832777513</c:v>
                </c:pt>
                <c:pt idx="9">
                  <c:v>0.016198189614102</c:v>
                </c:pt>
                <c:pt idx="10">
                  <c:v>0.0209623630300143</c:v>
                </c:pt>
                <c:pt idx="11">
                  <c:v>0.0138161029061458</c:v>
                </c:pt>
                <c:pt idx="12">
                  <c:v>0.00952834683182468</c:v>
                </c:pt>
                <c:pt idx="13">
                  <c:v>0.00952834683182468</c:v>
                </c:pt>
                <c:pt idx="14">
                  <c:v>0.0114340161981896</c:v>
                </c:pt>
                <c:pt idx="15">
                  <c:v>0.00857551214864221</c:v>
                </c:pt>
                <c:pt idx="16">
                  <c:v>0.07336827060505</c:v>
                </c:pt>
              </c:numCache>
            </c:numRef>
          </c:val>
        </c:ser>
        <c:ser>
          <c:idx val="1"/>
          <c:order val="1"/>
          <c:tx>
            <c:strRef>
              <c:f>'For graphs'!$C$1</c:f>
              <c:strCache>
                <c:ptCount val="1"/>
                <c:pt idx="0">
                  <c:v>Global</c:v>
                </c:pt>
              </c:strCache>
            </c:strRef>
          </c:tx>
          <c:spPr>
            <a:solidFill>
              <a:schemeClr val="accent2"/>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graphs'!$C$2:$C$18</c:f>
              <c:numCache>
                <c:formatCode>0.00%</c:formatCode>
                <c:ptCount val="17"/>
                <c:pt idx="0">
                  <c:v>0.110162518000411</c:v>
                </c:pt>
                <c:pt idx="1">
                  <c:v>0.107848179386957</c:v>
                </c:pt>
                <c:pt idx="2">
                  <c:v>0.113762600288007</c:v>
                </c:pt>
                <c:pt idx="3">
                  <c:v>0.101830898991977</c:v>
                </c:pt>
                <c:pt idx="4">
                  <c:v>0.0972536515120345</c:v>
                </c:pt>
                <c:pt idx="5">
                  <c:v>0.0829047521086196</c:v>
                </c:pt>
                <c:pt idx="6">
                  <c:v>0.0683501337173421</c:v>
                </c:pt>
                <c:pt idx="7">
                  <c:v>0.0516868957004731</c:v>
                </c:pt>
                <c:pt idx="8">
                  <c:v>0.0438695741616951</c:v>
                </c:pt>
                <c:pt idx="9">
                  <c:v>0.035486525406295</c:v>
                </c:pt>
                <c:pt idx="10">
                  <c:v>0.0326064595762189</c:v>
                </c:pt>
                <c:pt idx="11">
                  <c:v>0.0241719810738531</c:v>
                </c:pt>
                <c:pt idx="12">
                  <c:v>0.0197490228348076</c:v>
                </c:pt>
                <c:pt idx="13">
                  <c:v>0.016663238016869</c:v>
                </c:pt>
                <c:pt idx="14">
                  <c:v>0.014194610162518</c:v>
                </c:pt>
                <c:pt idx="15">
                  <c:v>0.0116231228142358</c:v>
                </c:pt>
                <c:pt idx="16">
                  <c:v>0.0678358362476856</c:v>
                </c:pt>
              </c:numCache>
            </c:numRef>
          </c:val>
        </c:ser>
        <c:dLbls>
          <c:showLegendKey val="0"/>
          <c:showVal val="0"/>
          <c:showCatName val="0"/>
          <c:showSerName val="0"/>
          <c:showPercent val="0"/>
          <c:showBubbleSize val="0"/>
        </c:dLbls>
        <c:gapWidth val="219"/>
        <c:overlap val="-27"/>
        <c:axId val="-1226891216"/>
        <c:axId val="-830250464"/>
      </c:barChart>
      <c:catAx>
        <c:axId val="-122689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0250464"/>
        <c:crosses val="autoZero"/>
        <c:auto val="1"/>
        <c:lblAlgn val="ctr"/>
        <c:lblOffset val="100"/>
        <c:noMultiLvlLbl val="0"/>
      </c:catAx>
      <c:valAx>
        <c:axId val="-83025046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268912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layout/>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c:v>
                </c:pt>
                <c:pt idx="2">
                  <c:v>0.401363736768329</c:v>
                </c:pt>
                <c:pt idx="3">
                  <c:v>0.354437244176317</c:v>
                </c:pt>
                <c:pt idx="4">
                  <c:v>0.200230297877223</c:v>
                </c:pt>
                <c:pt idx="5">
                  <c:v>0.209803688480861</c:v>
                </c:pt>
                <c:pt idx="6">
                  <c:v>0.198749444055672</c:v>
                </c:pt>
              </c:numCache>
            </c:numRef>
          </c:val>
        </c:ser>
        <c:dLbls>
          <c:showLegendKey val="0"/>
          <c:showVal val="0"/>
          <c:showCatName val="0"/>
          <c:showSerName val="0"/>
          <c:showPercent val="0"/>
          <c:showBubbleSize val="0"/>
        </c:dLbls>
        <c:gapWidth val="150"/>
        <c:axId val="-1230223104"/>
        <c:axId val="-123059158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0.0376429673428662</c:v>
                </c:pt>
                <c:pt idx="1">
                  <c:v>0.0327889401476333</c:v>
                </c:pt>
                <c:pt idx="2">
                  <c:v>0.0303605071959172</c:v>
                </c:pt>
                <c:pt idx="3">
                  <c:v>0.0242864818194563</c:v>
                </c:pt>
                <c:pt idx="4">
                  <c:v>0.0114112681146678</c:v>
                </c:pt>
                <c:pt idx="5">
                  <c:v>0.013713019654401</c:v>
                </c:pt>
                <c:pt idx="6">
                  <c:v>0.0111976673116275</c:v>
                </c:pt>
              </c:numCache>
            </c:numRef>
          </c:val>
          <c:smooth val="0"/>
        </c:ser>
        <c:dLbls>
          <c:showLegendKey val="0"/>
          <c:showVal val="0"/>
          <c:showCatName val="0"/>
          <c:showSerName val="0"/>
          <c:showPercent val="0"/>
          <c:showBubbleSize val="0"/>
        </c:dLbls>
        <c:marker val="1"/>
        <c:smooth val="0"/>
        <c:axId val="-1230607472"/>
        <c:axId val="-1276336384"/>
      </c:lineChart>
      <c:catAx>
        <c:axId val="-1230223104"/>
        <c:scaling>
          <c:orientation val="minMax"/>
        </c:scaling>
        <c:delete val="0"/>
        <c:axPos val="b"/>
        <c:numFmt formatCode="General" sourceLinked="0"/>
        <c:majorTickMark val="out"/>
        <c:minorTickMark val="none"/>
        <c:tickLblPos val="nextTo"/>
        <c:crossAx val="-1230591584"/>
        <c:crosses val="autoZero"/>
        <c:auto val="1"/>
        <c:lblAlgn val="ctr"/>
        <c:lblOffset val="100"/>
        <c:noMultiLvlLbl val="0"/>
      </c:catAx>
      <c:valAx>
        <c:axId val="-1230591584"/>
        <c:scaling>
          <c:orientation val="minMax"/>
        </c:scaling>
        <c:delete val="0"/>
        <c:axPos val="l"/>
        <c:majorGridlines/>
        <c:numFmt formatCode="0.00%" sourceLinked="1"/>
        <c:majorTickMark val="out"/>
        <c:minorTickMark val="none"/>
        <c:tickLblPos val="nextTo"/>
        <c:crossAx val="-1230223104"/>
        <c:crosses val="autoZero"/>
        <c:crossBetween val="between"/>
      </c:valAx>
      <c:valAx>
        <c:axId val="-1276336384"/>
        <c:scaling>
          <c:orientation val="minMax"/>
        </c:scaling>
        <c:delete val="0"/>
        <c:axPos val="r"/>
        <c:numFmt formatCode="0.00%" sourceLinked="1"/>
        <c:majorTickMark val="out"/>
        <c:minorTickMark val="none"/>
        <c:tickLblPos val="nextTo"/>
        <c:crossAx val="-1230607472"/>
        <c:crosses val="max"/>
        <c:crossBetween val="between"/>
      </c:valAx>
      <c:catAx>
        <c:axId val="-1230607472"/>
        <c:scaling>
          <c:orientation val="minMax"/>
        </c:scaling>
        <c:delete val="1"/>
        <c:axPos val="b"/>
        <c:numFmt formatCode="General" sourceLinked="0"/>
        <c:majorTickMark val="out"/>
        <c:minorTickMark val="none"/>
        <c:tickLblPos val="nextTo"/>
        <c:crossAx val="-1276336384"/>
        <c:crosses val="autoZero"/>
        <c:auto val="1"/>
        <c:lblAlgn val="ctr"/>
        <c:lblOffset val="100"/>
        <c:noMultiLvlLbl val="0"/>
      </c:catAx>
    </c:plotArea>
    <c:legend>
      <c:legendPos val="r"/>
      <c:layout/>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9.png"/></Relationships>
</file>

<file path=ppt/drawings/_rels/drawing2.x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drawing1.xml><?xml version="1.0" encoding="utf-8"?>
<c:userShapes xmlns:c="http://schemas.openxmlformats.org/drawingml/2006/chart">
  <cdr:relSizeAnchor xmlns:cdr="http://schemas.openxmlformats.org/drawingml/2006/chartDrawing">
    <cdr:from>
      <cdr:x>0.4669</cdr:x>
      <cdr:y>0.14237</cdr:y>
    </cdr:from>
    <cdr:to>
      <cdr:x>0.87967</cdr:x>
      <cdr:y>0.45085</cdr:y>
    </cdr:to>
    <cdr:pic>
      <cdr:nvPicPr>
        <cdr:cNvPr id="2" name="Picture 1"/>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806825" y="533400"/>
          <a:ext cx="3365500" cy="1155700"/>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0.49585</cdr:x>
      <cdr:y>0.18136</cdr:y>
    </cdr:from>
    <cdr:to>
      <cdr:x>0.92731</cdr:x>
      <cdr:y>0.48983</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4042833" y="679450"/>
          <a:ext cx="3517900" cy="11557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696913" y="692150"/>
            <a:ext cx="5464175"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Third and final principle of corporate finance.</a:t>
            </a:r>
          </a:p>
        </p:txBody>
      </p:sp>
      <p:sp>
        <p:nvSpPr>
          <p:cNvPr id="20482" name="Rectangle 3"/>
          <p:cNvSpPr>
            <a:spLocks noGrp="1" noRot="1" noChangeAspect="1" noChangeArrowheads="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Dividend policy is affected by investment and financing decisions…. And dividend decisions may affect investment and financing decisions. In other words, analyzing dividends has to be part and parcel of analyzing the whole company.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Most companies in most years pay out what they did last year as dividends. Among firms that change dividends, increases are more common than decreases.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 picked these years either because tax laws changed drastically (2003) or were expect to (2012).</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This trend accelerated through the 1990s. It can be partially explained by</a:t>
            </a:r>
          </a:p>
          <a:p>
            <a:pPr marL="228600" indent="-228600">
              <a:buFontTx/>
              <a:buAutoNum type="arabicPeriod"/>
            </a:pPr>
            <a:r>
              <a:rPr lang="en-US" altLang="x-none">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x-none">
                <a:latin typeface="Times" charset="0"/>
                <a:ea typeface="ＭＳ Ｐゴシック" charset="-128"/>
              </a:rPr>
              <a:t> An increasing proportion of investors who invested primarily for capital gains</a:t>
            </a:r>
          </a:p>
          <a:p>
            <a:pPr marL="228600" indent="-228600">
              <a:buFontTx/>
              <a:buAutoNum type="arabicPeriod"/>
            </a:pPr>
            <a:r>
              <a:rPr lang="en-US" altLang="x-none">
                <a:latin typeface="Times" charset="0"/>
                <a:ea typeface="ＭＳ Ｐゴシック" charset="-128"/>
              </a:rPr>
              <a:t>Managers being compensated with options like stock buybacks more than dividends since the latter leads to lower stock prices.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x-none" sz="1100">
                <a:latin typeface="Times" charset="0"/>
                <a:ea typeface="ＭＳ Ｐゴシック" charset="-128"/>
              </a:rPr>
              <a:t>Dividend policy vary across countries.</a:t>
            </a:r>
          </a:p>
          <a:p>
            <a:pPr>
              <a:lnSpc>
                <a:spcPct val="90000"/>
              </a:lnSpc>
            </a:pPr>
            <a:r>
              <a:rPr lang="en-US" altLang="x-none" sz="1100">
                <a:latin typeface="Times" charset="0"/>
                <a:ea typeface="ＭＳ Ｐゴシック" charset="-128"/>
              </a:rPr>
              <a:t>1. </a:t>
            </a:r>
            <a:r>
              <a:rPr lang="en-US" altLang="x-none" sz="1100" i="1">
                <a:latin typeface="Times" charset="0"/>
                <a:ea typeface="ＭＳ Ｐゴシック" charset="-128"/>
              </a:rPr>
              <a:t>Differences in Stage of Growth</a:t>
            </a:r>
            <a:r>
              <a:rPr lang="en-US" altLang="x-none" sz="1100" b="1">
                <a:latin typeface="Times" charset="0"/>
                <a:ea typeface="ＭＳ Ｐゴシック" charset="-128"/>
              </a:rPr>
              <a:t>: </a:t>
            </a:r>
            <a:r>
              <a:rPr lang="en-US" altLang="x-none" sz="1100">
                <a:latin typeface="Times" charset="0"/>
                <a:ea typeface="ＭＳ Ｐゴシック" charset="-128"/>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128"/>
              </a:rPr>
              <a:t>’</a:t>
            </a:r>
            <a:r>
              <a:rPr lang="en-US" altLang="ja-JP" sz="1100">
                <a:latin typeface="Times" charset="0"/>
                <a:ea typeface="ＭＳ Ｐゴシック" charset="-128"/>
              </a:rPr>
              <a:t>s growth declined, its payout ratio has risen. </a:t>
            </a:r>
          </a:p>
          <a:p>
            <a:pPr>
              <a:lnSpc>
                <a:spcPct val="90000"/>
              </a:lnSpc>
            </a:pPr>
            <a:r>
              <a:rPr lang="en-US" altLang="x-none" sz="1100">
                <a:latin typeface="Times" charset="0"/>
                <a:ea typeface="ＭＳ Ｐゴシック" charset="-128"/>
              </a:rPr>
              <a:t>2.</a:t>
            </a:r>
            <a:r>
              <a:rPr lang="en-US" altLang="x-none" sz="1100" i="1">
                <a:latin typeface="Times" charset="0"/>
                <a:ea typeface="ＭＳ Ｐゴシック" charset="-128"/>
              </a:rPr>
              <a:t> Differences in Tax Treatment</a:t>
            </a:r>
            <a:r>
              <a:rPr lang="en-US" altLang="x-none" sz="1100" b="1">
                <a:latin typeface="Times" charset="0"/>
                <a:ea typeface="ＭＳ Ｐゴシック" charset="-128"/>
              </a:rPr>
              <a:t>:</a:t>
            </a:r>
            <a:r>
              <a:rPr lang="en-US" altLang="x-none" sz="1100">
                <a:latin typeface="Times" charset="0"/>
                <a:ea typeface="ＭＳ Ｐゴシック" charset="-128"/>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altLang="x-none" sz="1100">
                <a:latin typeface="Times" charset="0"/>
                <a:ea typeface="ＭＳ Ｐゴシック" charset="-128"/>
              </a:rPr>
              <a:t>3. </a:t>
            </a:r>
            <a:r>
              <a:rPr lang="en-US" altLang="x-none" sz="1100" i="1">
                <a:latin typeface="Times" charset="0"/>
                <a:ea typeface="ＭＳ Ｐゴシック" charset="-128"/>
              </a:rPr>
              <a:t>Differences in Corporate Control:</a:t>
            </a:r>
            <a:r>
              <a:rPr lang="en-US" altLang="x-none" sz="1100">
                <a:latin typeface="Times" charset="0"/>
                <a:ea typeface="ＭＳ Ｐゴシック" charset="-128"/>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altLang="x-none" sz="1100">
                <a:latin typeface="Times" charset="0"/>
                <a:ea typeface="ＭＳ Ｐゴシック" charset="-128"/>
              </a:rPr>
              <a:t>4. Stock buyback restrictions: Especially in earlier perods, non_US companies faced restrictions on stock buybacks.</a:t>
            </a:r>
          </a:p>
          <a:p>
            <a:pPr>
              <a:lnSpc>
                <a:spcPct val="90000"/>
              </a:lnSpc>
            </a:pPr>
            <a:r>
              <a:rPr lang="en-US" altLang="x-none" sz="1100">
                <a:latin typeface="Times" charset="0"/>
                <a:ea typeface="ＭＳ Ｐゴシック" charset="-128"/>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altLang="x-none" sz="1100">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These are the two most common measures of dividend. They both focus on traditional dividends, and could be modified to include stock buybacks.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median payout ratio is between 20 and 30% for firms that pay dividends. </a:t>
            </a:r>
          </a:p>
          <a:p>
            <a:r>
              <a:rPr lang="en-US" altLang="x-none">
                <a:latin typeface="Times" charset="0"/>
                <a:ea typeface="ＭＳ Ｐゴシック" charset="-128"/>
              </a:rPr>
              <a:t>More firms (about 2/3rds of all US firms), however, do not pay dividends than do pay dividends. The trend in the number of non-dividend paying firms has been upwards over the last few decades.</a:t>
            </a:r>
          </a:p>
          <a:p>
            <a:r>
              <a:rPr lang="en-US" altLang="x-none">
                <a:latin typeface="Times" charset="0"/>
                <a:ea typeface="ＭＳ Ｐゴシック" charset="-128"/>
              </a:rPr>
              <a:t>Finally, a few interesting outliers. </a:t>
            </a:r>
          </a:p>
          <a:p>
            <a:r>
              <a:rPr lang="en-US" altLang="x-none">
                <a:latin typeface="Times" charset="0"/>
                <a:ea typeface="ＭＳ Ｐゴシック" charset="-128"/>
              </a:rPr>
              <a:t>The firms that have dividend payout ratios of more than 100% may seem irrational but there are three possible explanations:</a:t>
            </a:r>
          </a:p>
          <a:p>
            <a:pPr>
              <a:buFontTx/>
              <a:buAutoNum type="alphaLcPeriod"/>
            </a:pPr>
            <a:r>
              <a:rPr lang="en-US" altLang="x-none">
                <a:latin typeface="Times" charset="0"/>
                <a:ea typeface="ＭＳ Ｐゴシック" charset="-128"/>
              </a:rPr>
              <a:t>Firms having a bad year in earnings, but expect earnings to bounce back.. They continue to pay dividends based upon their normalized earnings</a:t>
            </a:r>
          </a:p>
          <a:p>
            <a:pPr>
              <a:buFontTx/>
              <a:buAutoNum type="alphaLcPeriod"/>
            </a:pPr>
            <a:r>
              <a:rPr lang="en-US" altLang="x-none">
                <a:latin typeface="Times" charset="0"/>
                <a:ea typeface="ＭＳ Ｐゴシック" charset="-128"/>
              </a:rPr>
              <a:t>Very stable firms that have little capital expenditures but large depreciation. Their cash flows (which they use for dividends) vastly exceed earnings. These firms are gradually liquidating themselves over time.</a:t>
            </a:r>
          </a:p>
          <a:p>
            <a:pPr>
              <a:buFontTx/>
              <a:buAutoNum type="alphaLcPeriod"/>
            </a:pPr>
            <a:r>
              <a:rPr lang="en-US" altLang="x-none">
                <a:latin typeface="Times" charset="0"/>
                <a:ea typeface="ＭＳ Ｐゴシック" charset="-128"/>
              </a:rPr>
              <a:t>Firms that are under levered are paying more in dividends than earnings and funding the difference with new debt to increase debt ratios.</a:t>
            </a:r>
          </a:p>
          <a:p>
            <a:pPr>
              <a:buFontTx/>
              <a:buAutoNum type="alphaLcPeriod"/>
            </a:pPr>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Here again, there is a trend. Over the last two decades, the dividend yield for U.S. firms has decreased across the board.</a:t>
            </a:r>
          </a:p>
          <a:p>
            <a:r>
              <a:rPr lang="en-US" altLang="x-none">
                <a:latin typeface="Times" charset="0"/>
                <a:ea typeface="ＭＳ Ｐゴシック" charset="-128"/>
              </a:rPr>
              <a:t>In 2009, the dividend yields shot up, not because dividends increased but stock prices decreased.</a:t>
            </a:r>
          </a:p>
          <a:p>
            <a:r>
              <a:rPr lang="en-US" altLang="x-none">
                <a:latin typeface="Times" charset="0"/>
                <a:ea typeface="ＭＳ Ｐゴシック" charset="-128"/>
              </a:rPr>
              <a:t>Bottom line: Volatility in dividend yields is caused more by changes in the denominator (stock prices) than in the numerator (dividends)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Some backing for the life cycle story.</a:t>
            </a:r>
          </a:p>
          <a:p>
            <a:r>
              <a:rPr lang="en-US" altLang="x-none">
                <a:latin typeface="Times" charset="0"/>
                <a:ea typeface="ＭＳ Ｐゴシック" charset="-128"/>
              </a:rPr>
              <a:t>These are US firms, categorized based upon expected growth in earnings. As earnings growth increases, both dividend yields and payout ratios decrease.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Baidu pays no dividends (Are you surprised?) Shows the life cycle effect.</a:t>
            </a:r>
          </a:p>
          <a:p>
            <a:r>
              <a:rPr lang="en-US" altLang="x-none">
                <a:latin typeface="Times" charset="0"/>
                <a:ea typeface="ＭＳ Ｐゴシック" charset="-128"/>
              </a:rPr>
              <a:t>Vale</a:t>
            </a:r>
            <a:r>
              <a:rPr lang="en-US" altLang="en-US">
                <a:latin typeface="Times" charset="0"/>
                <a:ea typeface="ＭＳ Ｐゴシック" charset="-128"/>
              </a:rPr>
              <a:t>’</a:t>
            </a:r>
            <a:r>
              <a:rPr lang="en-US" altLang="x-none">
                <a:latin typeface="Times" charset="0"/>
                <a:ea typeface="ＭＳ Ｐゴシック" charset="-128"/>
              </a:rPr>
              <a:t>s dividend yield and payout ratio look rich and part of it may be explained by Vale</a:t>
            </a:r>
            <a:r>
              <a:rPr lang="en-US" altLang="en-US">
                <a:latin typeface="Times" charset="0"/>
                <a:ea typeface="ＭＳ Ｐゴシック" charset="-128"/>
              </a:rPr>
              <a:t>’</a:t>
            </a:r>
            <a:r>
              <a:rPr lang="en-US" altLang="x-none">
                <a:latin typeface="Times" charset="0"/>
                <a:ea typeface="ＭＳ Ｐゴシック" charset="-128"/>
              </a:rPr>
              <a:t>s use of non-voting shares, which carry a heavy requirement on dividends (if you don</a:t>
            </a:r>
            <a:r>
              <a:rPr lang="en-US" altLang="en-US">
                <a:latin typeface="Times" charset="0"/>
                <a:ea typeface="ＭＳ Ｐゴシック" charset="-128"/>
              </a:rPr>
              <a:t>’</a:t>
            </a:r>
            <a:r>
              <a:rPr lang="en-US" altLang="x-none">
                <a:latin typeface="Times" charset="0"/>
                <a:ea typeface="ＭＳ Ｐゴシック" charset="-128"/>
              </a:rPr>
              <a:t>t pay them, you have to give up voting rights). Part of it also reflects the volatility of income over time, since the yield and payout ratio are lower if you use five-year averages.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975225"/>
            <a:ext cx="9144000" cy="73977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5045075"/>
            <a:ext cx="2249488" cy="595313"/>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5037138"/>
            <a:ext cx="6784975" cy="59531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365500"/>
            <a:ext cx="6477000" cy="15240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5041698"/>
            <a:ext cx="6705600" cy="5715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5057775"/>
            <a:ext cx="2057400" cy="57150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96850"/>
            <a:ext cx="5867400" cy="30480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90500"/>
            <a:ext cx="838200" cy="317500"/>
          </a:xfrm>
        </p:spPr>
        <p:txBody>
          <a:bodyPr/>
          <a:lstStyle>
            <a:lvl1pPr>
              <a:defRPr sz="1400"/>
            </a:lvl1pPr>
          </a:lstStyle>
          <a:p>
            <a:fld id="{F24F7AA7-6C19-374E-9C0E-C6115D33A45D}" type="slidenum">
              <a:rPr lang="en-US" altLang="x-none"/>
              <a:pPr/>
              <a:t>‹#›</a:t>
            </a:fld>
            <a:endParaRPr lang="en-US" altLang="x-none"/>
          </a:p>
        </p:txBody>
      </p:sp>
    </p:spTree>
    <p:extLst>
      <p:ext uri="{BB962C8B-B14F-4D97-AF65-F5344CB8AC3E}">
        <p14:creationId xmlns:p14="http://schemas.microsoft.com/office/powerpoint/2010/main" val="523185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5319713"/>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F6BF429-32C7-B14C-B7A5-05E4EB3502F7}" type="slidenum">
              <a:rPr lang="en-US" altLang="x-none" sz="1600"/>
              <a:pPr/>
              <a:t>‹#›</a:t>
            </a:fld>
            <a:endParaRPr lang="en-US" altLang="x-none" sz="1600"/>
          </a:p>
        </p:txBody>
      </p:sp>
      <p:sp>
        <p:nvSpPr>
          <p:cNvPr id="2" name="Title 1"/>
          <p:cNvSpPr>
            <a:spLocks noGrp="1"/>
          </p:cNvSpPr>
          <p:nvPr>
            <p:ph type="title"/>
          </p:nvPr>
        </p:nvSpPr>
        <p:spPr>
          <a:xfrm>
            <a:off x="612648" y="190500"/>
            <a:ext cx="8153400" cy="8255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333500"/>
            <a:ext cx="8153400" cy="3746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2473CF8B-0149-7940-9050-DB6474A93083}" type="slidenum">
              <a:rPr lang="en-US" altLang="x-none"/>
              <a:pPr/>
              <a:t>‹#›</a:t>
            </a:fld>
            <a:endParaRPr lang="en-US" altLang="x-none"/>
          </a:p>
        </p:txBody>
      </p:sp>
    </p:spTree>
    <p:extLst>
      <p:ext uri="{BB962C8B-B14F-4D97-AF65-F5344CB8AC3E}">
        <p14:creationId xmlns:p14="http://schemas.microsoft.com/office/powerpoint/2010/main" val="1380361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270000"/>
            <a:ext cx="9144000" cy="9525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333500"/>
            <a:ext cx="1295400" cy="8255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333500"/>
            <a:ext cx="7772400" cy="8255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286002"/>
            <a:ext cx="7123113" cy="1394354"/>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333500"/>
            <a:ext cx="7620000" cy="8255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460500"/>
            <a:ext cx="1295400" cy="585788"/>
          </a:xfrm>
        </p:spPr>
        <p:txBody>
          <a:bodyPr>
            <a:noAutofit/>
          </a:bodyPr>
          <a:lstStyle>
            <a:lvl1pPr>
              <a:defRPr sz="2400">
                <a:solidFill>
                  <a:srgbClr val="FFFFFF"/>
                </a:solidFill>
              </a:defRPr>
            </a:lvl1pPr>
          </a:lstStyle>
          <a:p>
            <a:fld id="{9E45F366-F431-F748-8F60-992A186F4043}"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47767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324639"/>
            <a:ext cx="38862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324639"/>
            <a:ext cx="38862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0D756C2-3EDC-A34D-BB9B-79F3E5D52036}"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966322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032000"/>
            <a:ext cx="3886200" cy="298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032000"/>
            <a:ext cx="3886200" cy="298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460500"/>
            <a:ext cx="3886200" cy="53340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460500"/>
            <a:ext cx="3886200" cy="53340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A921CD5-6AE4-3546-A393-D183458DCAF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11441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F779353C-D42E-DF43-A3F3-5D3F799D969E}" type="slidenum">
              <a:rPr lang="en-US" altLang="x-none"/>
              <a:pPr/>
              <a:t>‹#›</a:t>
            </a:fld>
            <a:endParaRPr lang="en-US" altLang="x-none"/>
          </a:p>
        </p:txBody>
      </p:sp>
    </p:spTree>
    <p:extLst>
      <p:ext uri="{BB962C8B-B14F-4D97-AF65-F5344CB8AC3E}">
        <p14:creationId xmlns:p14="http://schemas.microsoft.com/office/powerpoint/2010/main" val="1714515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5207000"/>
            <a:ext cx="533400" cy="317500"/>
          </a:xfrm>
        </p:spPr>
        <p:txBody>
          <a:bodyPr/>
          <a:lstStyle>
            <a:lvl1pPr>
              <a:defRPr sz="1400"/>
            </a:lvl1pPr>
          </a:lstStyle>
          <a:p>
            <a:fld id="{E2470B32-5546-C742-B4DA-B1AE46BD4A39}" type="slidenum">
              <a:rPr lang="en-US" altLang="x-none"/>
              <a:pPr/>
              <a:t>‹#›</a:t>
            </a:fld>
            <a:endParaRPr lang="en-US" altLang="x-none"/>
          </a:p>
        </p:txBody>
      </p:sp>
    </p:spTree>
    <p:extLst>
      <p:ext uri="{BB962C8B-B14F-4D97-AF65-F5344CB8AC3E}">
        <p14:creationId xmlns:p14="http://schemas.microsoft.com/office/powerpoint/2010/main" val="927844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462088"/>
            <a:ext cx="1614488" cy="1408112"/>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27543"/>
            <a:ext cx="8077200" cy="724959"/>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460500"/>
            <a:ext cx="6400800" cy="368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4366A499-F9D5-B84E-94D2-CB5F3DAB5949}" type="slidenum">
              <a:rPr lang="en-US" altLang="x-none"/>
              <a:pPr/>
              <a:t>‹#›</a:t>
            </a:fld>
            <a:endParaRPr lang="en-US" altLang="x-none"/>
          </a:p>
        </p:txBody>
      </p:sp>
    </p:spTree>
    <p:extLst>
      <p:ext uri="{BB962C8B-B14F-4D97-AF65-F5344CB8AC3E}">
        <p14:creationId xmlns:p14="http://schemas.microsoft.com/office/powerpoint/2010/main" val="1409498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810000"/>
            <a:ext cx="9144000" cy="73977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886200"/>
            <a:ext cx="1463675" cy="595313"/>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878263"/>
            <a:ext cx="7599362" cy="59531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724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572000"/>
            <a:ext cx="7315200" cy="5715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873500"/>
            <a:ext cx="7315200" cy="5715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807460"/>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5207000"/>
            <a:ext cx="2667000" cy="30638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889375"/>
            <a:ext cx="1447800" cy="554038"/>
          </a:xfrm>
        </p:spPr>
        <p:txBody>
          <a:bodyPr/>
          <a:lstStyle>
            <a:lvl1pPr>
              <a:defRPr sz="2800">
                <a:solidFill>
                  <a:srgbClr val="FFFFFF"/>
                </a:solidFill>
              </a:defRPr>
            </a:lvl1pPr>
          </a:lstStyle>
          <a:p>
            <a:fld id="{6A9F1A14-4A1F-AB44-89FB-379CE188B97C}" type="slidenum">
              <a:rPr lang="en-US" altLang="x-none"/>
              <a:pPr/>
              <a:t>‹#›</a:t>
            </a:fld>
            <a:endParaRPr lang="en-US" altLang="x-none"/>
          </a:p>
        </p:txBody>
      </p:sp>
      <p:sp>
        <p:nvSpPr>
          <p:cNvPr id="11" name="Footer Placeholder 13"/>
          <p:cNvSpPr>
            <a:spLocks noGrp="1"/>
          </p:cNvSpPr>
          <p:nvPr>
            <p:ph type="ftr" sz="quarter" idx="12"/>
          </p:nvPr>
        </p:nvSpPr>
        <p:spPr>
          <a:xfrm>
            <a:off x="1600200" y="5207000"/>
            <a:ext cx="4572000" cy="30638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5131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4969EF2-DE36-FF47-9F4E-A5E2568FFFD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93863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715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508000"/>
            <a:ext cx="228600" cy="52070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445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508001"/>
            <a:ext cx="2057400" cy="459713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508002"/>
            <a:ext cx="5562600" cy="45971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5207000"/>
            <a:ext cx="2209800" cy="30638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5207000"/>
            <a:ext cx="5573713" cy="30638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34088" y="100012"/>
            <a:ext cx="444500" cy="244475"/>
          </a:xfrm>
        </p:spPr>
        <p:txBody>
          <a:bodyPr/>
          <a:lstStyle>
            <a:lvl1pPr>
              <a:defRPr/>
            </a:lvl1pPr>
          </a:lstStyle>
          <a:p>
            <a:fld id="{2C65B332-4D2E-8A43-9877-45A9D3B06E1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688801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032000"/>
            <a:ext cx="3886200" cy="298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032000"/>
            <a:ext cx="3886200" cy="298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460500"/>
            <a:ext cx="3886200" cy="53340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460500"/>
            <a:ext cx="3886200" cy="53340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742E2347-7CDC-2C4C-9606-57B916A5AC69}" type="slidenum">
              <a:rPr lang="en-US" altLang="x-none"/>
              <a:pPr/>
              <a:t>‹#›</a:t>
            </a:fld>
            <a:endParaRPr lang="en-US" altLang="x-none"/>
          </a:p>
        </p:txBody>
      </p:sp>
    </p:spTree>
    <p:extLst>
      <p:ext uri="{BB962C8B-B14F-4D97-AF65-F5344CB8AC3E}">
        <p14:creationId xmlns:p14="http://schemas.microsoft.com/office/powerpoint/2010/main" val="403280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713096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90500"/>
            <a:ext cx="81534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333500"/>
            <a:ext cx="81534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5207000"/>
            <a:ext cx="2667000" cy="30638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5207000"/>
            <a:ext cx="5421313" cy="30638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028700"/>
            <a:ext cx="9144000" cy="2667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068388"/>
            <a:ext cx="533400" cy="1905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068388"/>
            <a:ext cx="8553450" cy="1905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060450"/>
            <a:ext cx="533400" cy="203200"/>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777D91EB-B153-EC48-9CA3-0F3ED38C2B94}"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431" r:id="rId1"/>
    <p:sldLayoutId id="2147484432" r:id="rId2"/>
    <p:sldLayoutId id="2147484433" r:id="rId3"/>
    <p:sldLayoutId id="2147484434" r:id="rId4"/>
    <p:sldLayoutId id="2147484429" r:id="rId5"/>
    <p:sldLayoutId id="2147484435" r:id="rId6"/>
    <p:sldLayoutId id="2147484436" r:id="rId7"/>
    <p:sldLayoutId id="2147484437" r:id="rId8"/>
    <p:sldLayoutId id="2147484438" r:id="rId9"/>
    <p:sldLayoutId id="2147484430" r:id="rId10"/>
    <p:sldLayoutId id="2147484439" r:id="rId11"/>
    <p:sldLayoutId id="2147484440" r:id="rId12"/>
    <p:sldLayoutId id="2147484441" r:id="rId13"/>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file:///localhost/All%20My%20Stuff/TEACHING/TriumMBA/2012%20class/projworkbook.pptx#-1,41,Dividend yield and payou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file:////All%20My%20Stuff/Home%20Page%202002/AppldCF3ed/New%20Chapters/Chap10.doc!OLE_LINK7" TargetMode="External"/><Relationship Id="rId5" Type="http://schemas.openxmlformats.org/officeDocument/2006/relationships/image" Target="../media/image11.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12.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Dividends: Just the facts!</a:t>
            </a:r>
            <a:endParaRPr lang="en-US" dirty="0"/>
          </a:p>
        </p:txBody>
      </p:sp>
      <p:sp>
        <p:nvSpPr>
          <p:cNvPr id="16386" name="Rectangle 3"/>
          <p:cNvSpPr>
            <a:spLocks noGrp="1" noChangeArrowheads="1"/>
          </p:cNvSpPr>
          <p:nvPr>
            <p:ph type="subTitle" idx="1"/>
          </p:nvPr>
        </p:nvSpPr>
        <p:spPr>
          <a:xfrm>
            <a:off x="2362200" y="5041900"/>
            <a:ext cx="6705600" cy="571500"/>
          </a:xfrm>
        </p:spPr>
        <p:txBody>
          <a:bodyPr/>
          <a:lstStyle/>
          <a:p>
            <a:pPr eaLnBrk="1" hangingPunct="1"/>
            <a:r>
              <a:rPr lang="en-US" altLang="x-none">
                <a:ea typeface="ＭＳ Ｐゴシック" charset="-128"/>
              </a:rPr>
              <a:t>Dividends are sticky.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First Principles</a:t>
            </a:r>
          </a:p>
        </p:txBody>
      </p:sp>
      <p:pic>
        <p:nvPicPr>
          <p:cNvPr id="1945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6631" r="-16631"/>
          <a:stretch>
            <a:fillRect/>
          </a:stretch>
        </p:blipFill>
        <p:spPr>
          <a:xfrm>
            <a:off x="612775" y="1333500"/>
            <a:ext cx="8153400" cy="374650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Steps to the Dividend Decision…</a:t>
            </a:r>
          </a:p>
        </p:txBody>
      </p:sp>
      <p:pic>
        <p:nvPicPr>
          <p:cNvPr id="2150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263" r="-19263"/>
          <a:stretch>
            <a:fillRect/>
          </a:stretch>
        </p:blipFill>
        <p:spPr>
          <a:xfrm>
            <a:off x="612775" y="1333500"/>
            <a:ext cx="8153400" cy="37465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I. Dividends are sticky</a:t>
            </a:r>
          </a:p>
        </p:txBody>
      </p:sp>
      <p:graphicFrame>
        <p:nvGraphicFramePr>
          <p:cNvPr id="6" name="Content Placeholder 6"/>
          <p:cNvGraphicFramePr>
            <a:graphicFrameLocks noGrp="1"/>
          </p:cNvGraphicFramePr>
          <p:nvPr>
            <p:ph sz="quarter" idx="1"/>
            <p:extLst>
              <p:ext uri="{D42A27DB-BD31-4B8C-83A1-F6EECF244321}">
                <p14:modId xmlns:p14="http://schemas.microsoft.com/office/powerpoint/2010/main" val="1453458307"/>
              </p:ext>
            </p:extLst>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II. Dividends tend to follow earnings</a:t>
            </a:r>
          </a:p>
        </p:txBody>
      </p:sp>
      <p:graphicFrame>
        <p:nvGraphicFramePr>
          <p:cNvPr id="6" name="Content Placeholder 7"/>
          <p:cNvGraphicFramePr>
            <a:graphicFrameLocks noGrp="1"/>
          </p:cNvGraphicFramePr>
          <p:nvPr>
            <p:ph sz="quarter" idx="1"/>
            <p:extLst>
              <p:ext uri="{D42A27DB-BD31-4B8C-83A1-F6EECF244321}">
                <p14:modId xmlns:p14="http://schemas.microsoft.com/office/powerpoint/2010/main" val="2144360105"/>
              </p:ext>
            </p:extLst>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228600"/>
            <a:ext cx="8229600" cy="952500"/>
          </a:xfrm>
        </p:spPr>
        <p:txBody>
          <a:bodyPr/>
          <a:lstStyle/>
          <a:p>
            <a:pPr eaLnBrk="1" hangingPunct="1"/>
            <a:r>
              <a:rPr lang="en-US" altLang="x-none">
                <a:ea typeface="ＭＳ Ｐゴシック" charset="-128"/>
              </a:rPr>
              <a:t>II. Are affected by tax laws…</a:t>
            </a:r>
          </a:p>
        </p:txBody>
      </p:sp>
      <p:sp>
        <p:nvSpPr>
          <p:cNvPr id="27650" name="Text Placeholder 2"/>
          <p:cNvSpPr>
            <a:spLocks noGrp="1"/>
          </p:cNvSpPr>
          <p:nvPr>
            <p:ph type="body" idx="1"/>
          </p:nvPr>
        </p:nvSpPr>
        <p:spPr>
          <a:xfrm>
            <a:off x="457200" y="1279525"/>
            <a:ext cx="4040188" cy="534988"/>
          </a:xfrm>
        </p:spPr>
        <p:txBody>
          <a:bodyPr/>
          <a:lstStyle/>
          <a:p>
            <a:pPr eaLnBrk="1" hangingPunct="1"/>
            <a:r>
              <a:rPr lang="en-US" altLang="x-none">
                <a:ea typeface="ＭＳ Ｐゴシック" charset="-128"/>
              </a:rPr>
              <a:t>In 2003</a:t>
            </a:r>
          </a:p>
        </p:txBody>
      </p:sp>
      <p:pic>
        <p:nvPicPr>
          <p:cNvPr id="27651"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3679" b="-3679"/>
          <a:stretch>
            <a:fillRect/>
          </a:stretch>
        </p:blipFill>
        <p:spPr>
          <a:xfrm>
            <a:off x="457200" y="1811338"/>
            <a:ext cx="4040188" cy="3294062"/>
          </a:xfrm>
        </p:spPr>
      </p:pic>
      <p:sp>
        <p:nvSpPr>
          <p:cNvPr id="27652" name="Text Placeholder 4"/>
          <p:cNvSpPr>
            <a:spLocks noGrp="1"/>
          </p:cNvSpPr>
          <p:nvPr>
            <p:ph type="body" sz="quarter" idx="3"/>
          </p:nvPr>
        </p:nvSpPr>
        <p:spPr>
          <a:xfrm>
            <a:off x="4645025" y="1279525"/>
            <a:ext cx="4041775" cy="534988"/>
          </a:xfrm>
        </p:spPr>
        <p:txBody>
          <a:bodyPr/>
          <a:lstStyle/>
          <a:p>
            <a:pPr eaLnBrk="1" hangingPunct="1"/>
            <a:r>
              <a:rPr lang="en-US" altLang="x-none">
                <a:ea typeface="ＭＳ Ｐゴシック" charset="-128"/>
              </a:rPr>
              <a:t>In the last quarter of 2012</a:t>
            </a:r>
          </a:p>
        </p:txBody>
      </p:sp>
      <p:sp>
        <p:nvSpPr>
          <p:cNvPr id="27653" name="Content Placeholder 5"/>
          <p:cNvSpPr>
            <a:spLocks noGrp="1"/>
          </p:cNvSpPr>
          <p:nvPr>
            <p:ph sz="quarter" idx="4"/>
          </p:nvPr>
        </p:nvSpPr>
        <p:spPr>
          <a:xfrm>
            <a:off x="4645025" y="1811338"/>
            <a:ext cx="4041775" cy="3294062"/>
          </a:xfrm>
        </p:spPr>
        <p:txBody>
          <a:bodyPr/>
          <a:lstStyle/>
          <a:p>
            <a:pPr eaLnBrk="1" hangingPunct="1"/>
            <a:r>
              <a:rPr lang="en-US" altLang="x-none">
                <a:ea typeface="ＭＳ Ｐゴシック" charset="-128"/>
              </a:rPr>
              <a:t>As the possibility of tax rates reverting back to pre-2003 levels rose, 233 companies paid out $31 billion in dividends.</a:t>
            </a:r>
          </a:p>
          <a:p>
            <a:pPr eaLnBrk="1" hangingPunct="1"/>
            <a:r>
              <a:rPr lang="en-US" altLang="x-none">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IV. More and more firms are buying back stock, rather than pay dividends...</a:t>
            </a:r>
          </a:p>
        </p:txBody>
      </p:sp>
      <p:graphicFrame>
        <p:nvGraphicFramePr>
          <p:cNvPr id="5" name="Content Placeholder 6"/>
          <p:cNvGraphicFramePr>
            <a:graphicFrameLocks noGrp="1"/>
          </p:cNvGraphicFramePr>
          <p:nvPr>
            <p:ph sz="quarter" idx="1"/>
            <p:extLst>
              <p:ext uri="{D42A27DB-BD31-4B8C-83A1-F6EECF244321}">
                <p14:modId xmlns:p14="http://schemas.microsoft.com/office/powerpoint/2010/main" val="1169398685"/>
              </p:ext>
            </p:extLst>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90500"/>
            <a:ext cx="8153400" cy="825500"/>
          </a:xfrm>
        </p:spPr>
        <p:txBody>
          <a:bodyPr/>
          <a:lstStyle/>
          <a:p>
            <a:pPr eaLnBrk="1" hangingPunct="1"/>
            <a:r>
              <a:rPr lang="en-US" altLang="x-none">
                <a:ea typeface="ＭＳ Ｐゴシック" charset="-128"/>
              </a:rPr>
              <a:t>V. And there are differences across countries…</a:t>
            </a:r>
          </a:p>
        </p:txBody>
      </p:sp>
      <p:pic>
        <p:nvPicPr>
          <p:cNvPr id="3174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2281" r="-32281"/>
          <a:stretch>
            <a:fillRect/>
          </a:stretch>
        </p:blipFill>
        <p:spPr>
          <a:xfrm>
            <a:off x="612775" y="1333500"/>
            <a:ext cx="8153400" cy="37465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Measures of Dividend Policy</a:t>
            </a:r>
          </a:p>
        </p:txBody>
      </p:sp>
      <p:sp>
        <p:nvSpPr>
          <p:cNvPr id="33794" name="Rectangle 3"/>
          <p:cNvSpPr>
            <a:spLocks noGrp="1" noChangeArrowheads="1"/>
          </p:cNvSpPr>
          <p:nvPr>
            <p:ph sz="quarter" idx="1"/>
          </p:nvPr>
        </p:nvSpPr>
        <p:spPr>
          <a:xfrm>
            <a:off x="612775" y="1333500"/>
            <a:ext cx="8153400" cy="3746500"/>
          </a:xfrm>
        </p:spPr>
        <p:txBody>
          <a:bodyPr/>
          <a:lstStyle/>
          <a:p>
            <a:pPr eaLnBrk="1" hangingPunct="1"/>
            <a:r>
              <a:rPr lang="en-US" altLang="x-none">
                <a:ea typeface="ＭＳ Ｐゴシック" charset="-128"/>
              </a:rPr>
              <a:t>Dividend Payout = Dividends/ Net Income</a:t>
            </a:r>
          </a:p>
          <a:p>
            <a:pPr lvl="1" eaLnBrk="1" hangingPunct="1"/>
            <a:r>
              <a:rPr lang="en-US" altLang="x-none">
                <a:ea typeface="ＭＳ Ｐゴシック" charset="-128"/>
              </a:rPr>
              <a:t>Measures the percentage of earnings that the company pays in dividends</a:t>
            </a:r>
          </a:p>
          <a:p>
            <a:pPr lvl="1" eaLnBrk="1" hangingPunct="1"/>
            <a:r>
              <a:rPr lang="en-US" altLang="x-none">
                <a:ea typeface="ＭＳ Ｐゴシック" charset="-128"/>
              </a:rPr>
              <a:t>If the net income is negative, the payout ratio cannot be computed.	</a:t>
            </a:r>
          </a:p>
          <a:p>
            <a:pPr eaLnBrk="1" hangingPunct="1"/>
            <a:r>
              <a:rPr lang="en-US" altLang="x-none">
                <a:ea typeface="ＭＳ Ｐゴシック" charset="-128"/>
              </a:rPr>
              <a:t>Dividend Yield = Dividends per share/ Stock price</a:t>
            </a:r>
          </a:p>
          <a:p>
            <a:pPr lvl="1" eaLnBrk="1" hangingPunct="1"/>
            <a:r>
              <a:rPr lang="en-US" altLang="x-none">
                <a:ea typeface="ＭＳ Ｐゴシック" charset="-128"/>
              </a:rPr>
              <a:t>Measures the return that an investor can make from dividends alone</a:t>
            </a:r>
          </a:p>
          <a:p>
            <a:pPr lvl="1" eaLnBrk="1" hangingPunct="1"/>
            <a:r>
              <a:rPr lang="en-US" altLang="x-none">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4699000"/>
            <a:ext cx="13763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Dividend Payout Ratios</a:t>
            </a:r>
          </a:p>
        </p:txBody>
      </p:sp>
      <p:graphicFrame>
        <p:nvGraphicFramePr>
          <p:cNvPr id="6" name="Content Placeholder 11"/>
          <p:cNvGraphicFramePr>
            <a:graphicFrameLocks noGrp="1"/>
          </p:cNvGraphicFramePr>
          <p:nvPr>
            <p:ph sz="quarter" idx="1"/>
            <p:extLst>
              <p:ext uri="{D42A27DB-BD31-4B8C-83A1-F6EECF244321}">
                <p14:modId xmlns:p14="http://schemas.microsoft.com/office/powerpoint/2010/main" val="1720549621"/>
              </p:ext>
            </p:extLst>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90500"/>
            <a:ext cx="8153400" cy="825500"/>
          </a:xfrm>
        </p:spPr>
        <p:txBody>
          <a:bodyPr/>
          <a:lstStyle/>
          <a:p>
            <a:pPr eaLnBrk="1" hangingPunct="1"/>
            <a:r>
              <a:rPr lang="en-US" altLang="x-none">
                <a:ea typeface="ＭＳ Ｐゴシック" charset="-128"/>
              </a:rPr>
              <a:t>Dividend Yields</a:t>
            </a:r>
          </a:p>
        </p:txBody>
      </p:sp>
      <p:graphicFrame>
        <p:nvGraphicFramePr>
          <p:cNvPr id="6" name="Content Placeholder 10"/>
          <p:cNvGraphicFramePr>
            <a:graphicFrameLocks noGrp="1"/>
          </p:cNvGraphicFramePr>
          <p:nvPr>
            <p:ph sz="quarter" idx="1"/>
            <p:extLst>
              <p:ext uri="{D42A27DB-BD31-4B8C-83A1-F6EECF244321}">
                <p14:modId xmlns:p14="http://schemas.microsoft.com/office/powerpoint/2010/main" val="167268202"/>
              </p:ext>
            </p:extLst>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7" name="Object 2"/>
          <p:cNvGraphicFramePr>
            <a:graphicFrameLocks noChangeAspect="1"/>
          </p:cNvGraphicFramePr>
          <p:nvPr/>
        </p:nvGraphicFramePr>
        <p:xfrm>
          <a:off x="823913" y="508000"/>
          <a:ext cx="7710487" cy="4835525"/>
        </p:xfrm>
        <a:graphic>
          <a:graphicData uri="http://schemas.openxmlformats.org/presentationml/2006/ole">
            <mc:AlternateContent xmlns:mc="http://schemas.openxmlformats.org/markup-compatibility/2006">
              <mc:Choice xmlns:v="urn:schemas-microsoft-com:vml" Requires="v">
                <p:oleObj spid="_x0000_s39940"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508000"/>
                        <a:ext cx="7710487" cy="48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190500"/>
            <a:ext cx="8153400" cy="825500"/>
          </a:xfrm>
        </p:spPr>
        <p:txBody>
          <a:bodyPr>
            <a:normAutofit fontScale="90000"/>
          </a:bodyPr>
          <a:lstStyle/>
          <a:p>
            <a:pPr eaLnBrk="1" fontAlgn="auto" hangingPunct="1">
              <a:spcAft>
                <a:spcPts val="0"/>
              </a:spcAft>
              <a:defRPr/>
            </a:pPr>
            <a:r>
              <a:rPr lang="en-US" smtClean="0">
                <a:ea typeface="+mj-ea"/>
                <a:cs typeface="+mj-cs"/>
              </a:rPr>
              <a:t>Dividend Yields and Payout Ratios: Growth Classes</a:t>
            </a:r>
            <a:endParaRPr lang="en-US">
              <a:ea typeface="+mj-ea"/>
              <a:cs typeface="+mj-cs"/>
            </a:endParaRPr>
          </a:p>
        </p:txBody>
      </p:sp>
      <p:graphicFrame>
        <p:nvGraphicFramePr>
          <p:cNvPr id="8" name="Content Placeholder 7"/>
          <p:cNvGraphicFramePr>
            <a:graphicFrameLocks noGrp="1"/>
          </p:cNvGraphicFramePr>
          <p:nvPr>
            <p:ph sz="quarter" idx="1"/>
          </p:nvPr>
        </p:nvGraphicFramePr>
        <p:xfrm>
          <a:off x="612775" y="1333500"/>
          <a:ext cx="8153400" cy="374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90500"/>
            <a:ext cx="8153400" cy="825500"/>
          </a:xfrm>
        </p:spPr>
        <p:txBody>
          <a:bodyPr/>
          <a:lstStyle/>
          <a:p>
            <a:pPr eaLnBrk="1" hangingPunct="1"/>
            <a:r>
              <a:rPr lang="en-US" altLang="x-none">
                <a:ea typeface="ＭＳ Ｐゴシック" charset="-128"/>
              </a:rPr>
              <a:t>Dividend Policy: Disney et al.</a:t>
            </a:r>
          </a:p>
        </p:txBody>
      </p:sp>
      <p:graphicFrame>
        <p:nvGraphicFramePr>
          <p:cNvPr id="44034" name="Content Placeholder 6"/>
          <p:cNvGraphicFramePr>
            <a:graphicFrameLocks noGrp="1" noChangeAspect="1"/>
          </p:cNvGraphicFramePr>
          <p:nvPr>
            <p:ph sz="quarter" idx="1"/>
          </p:nvPr>
        </p:nvGraphicFramePr>
        <p:xfrm>
          <a:off x="1497013" y="1587500"/>
          <a:ext cx="6702425" cy="1714500"/>
        </p:xfrm>
        <a:graphic>
          <a:graphicData uri="http://schemas.openxmlformats.org/presentationml/2006/ole">
            <mc:AlternateContent xmlns:mc="http://schemas.openxmlformats.org/markup-compatibility/2006">
              <mc:Choice xmlns:v="urn:schemas-microsoft-com:vml" Requires="v">
                <p:oleObj spid="_x0000_s44037" name="Document" r:id="rId5" imgW="5626100" imgH="1295400" progId="Word.Document.12">
                  <p:embed/>
                </p:oleObj>
              </mc:Choice>
              <mc:Fallback>
                <p:oleObj name="Document" r:id="rId5" imgW="5626100" imgH="12954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7013" y="1587500"/>
                        <a:ext cx="67024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5C440E7D-F65A-F044-A66A-3730A81C64C5}" type="slidenum">
              <a:rPr lang="en-US" altLang="x-none" sz="1400">
                <a:solidFill>
                  <a:schemeClr val="tx2"/>
                </a:solidFill>
              </a:rPr>
              <a:pPr>
                <a:lnSpc>
                  <a:spcPct val="90000"/>
                </a:lnSpc>
              </a:pPr>
              <a:t>16</a:t>
            </a:fld>
            <a:endParaRPr lang="en-US" altLang="x-none" sz="1400">
              <a:solidFill>
                <a:schemeClr val="tx2"/>
              </a:solidFill>
            </a:endParaRPr>
          </a:p>
        </p:txBody>
      </p:sp>
      <p:pic>
        <p:nvPicPr>
          <p:cNvPr id="4608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87363"/>
            <a:ext cx="1676400" cy="930275"/>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10</a:t>
            </a:r>
          </a:p>
        </p:txBody>
      </p:sp>
      <p:sp>
        <p:nvSpPr>
          <p:cNvPr id="6" name="Line Callout 1 5"/>
          <p:cNvSpPr>
            <a:spLocks/>
          </p:cNvSpPr>
          <p:nvPr/>
        </p:nvSpPr>
        <p:spPr bwMode="auto">
          <a:xfrm>
            <a:off x="152400" y="233363"/>
            <a:ext cx="2362200" cy="3640137"/>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Evaluate how much your company has paid out in dividends, relative to earnings &amp; market cap</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WebcastSimple.thmx</Template>
  <TotalTime>27239</TotalTime>
  <Pages>13</Pages>
  <Words>1172</Words>
  <Application>Microsoft Macintosh PowerPoint</Application>
  <PresentationFormat>On-screen Show (16:10)</PresentationFormat>
  <Paragraphs>72</Paragraphs>
  <Slides>16</Slides>
  <Notes>14</Notes>
  <HiddenSlides>0</HiddenSlides>
  <MMClips>0</MMClips>
  <ScaleCrop>false</ScaleCrop>
  <HeadingPairs>
    <vt:vector size="10" baseType="variant">
      <vt:variant>
        <vt:lpstr>Fonts Used</vt:lpstr>
      </vt:variant>
      <vt:variant>
        <vt:i4>5</vt:i4>
      </vt: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Calibri</vt:lpstr>
      <vt:lpstr>ＭＳ Ｐゴシック</vt:lpstr>
      <vt:lpstr>Times</vt:lpstr>
      <vt:lpstr>Wingdings</vt:lpstr>
      <vt:lpstr>Wingdings 2</vt:lpstr>
      <vt:lpstr>WebcastSimple</vt:lpstr>
      <vt:lpstr>/All My Stuff/Home Page 2002/AppldCF3ed/New Chapters/Chap10.doc!OLE_LINK7</vt:lpstr>
      <vt:lpstr>Document</vt:lpstr>
      <vt:lpstr>Dividends: Just the facts!</vt:lpstr>
      <vt:lpstr>PowerPoint Presentation</vt:lpstr>
      <vt:lpstr>First Principles</vt:lpstr>
      <vt:lpstr>Steps to the Dividend Decision…</vt:lpstr>
      <vt:lpstr>I. Dividends are sticky</vt:lpstr>
      <vt:lpstr>II. Dividends tend to follow earnings</vt:lpstr>
      <vt:lpstr>II. Are affected by tax laws…</vt:lpstr>
      <vt:lpstr>IV. More and more firms are buying back stock, rather than pay dividends...</vt:lpstr>
      <vt:lpstr>V. And there are differences across countries…</vt:lpstr>
      <vt:lpstr>Measures of Dividend Policy</vt:lpstr>
      <vt:lpstr>Dividend Payout Ratios</vt:lpstr>
      <vt:lpstr>Dividend Yields</vt:lpstr>
      <vt:lpstr>PowerPoint Presentation</vt:lpstr>
      <vt:lpstr>Dividend Yields and Payout Ratios: Growth Classes</vt:lpstr>
      <vt:lpstr>Dividend Policy: Disney et al.</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340</cp:revision>
  <cp:lastPrinted>2014-08-21T23:09:12Z</cp:lastPrinted>
  <dcterms:created xsi:type="dcterms:W3CDTF">2010-01-13T22:41:50Z</dcterms:created>
  <dcterms:modified xsi:type="dcterms:W3CDTF">2017-06-14T09:53:47Z</dcterms:modified>
</cp:coreProperties>
</file>