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4427" r:id="rId1"/>
  </p:sldMasterIdLst>
  <p:notesMasterIdLst>
    <p:notesMasterId r:id="rId21"/>
  </p:notesMasterIdLst>
  <p:handoutMasterIdLst>
    <p:handoutMasterId r:id="rId22"/>
  </p:handoutMasterIdLst>
  <p:sldIdLst>
    <p:sldId id="1175" r:id="rId2"/>
    <p:sldId id="1214" r:id="rId3"/>
    <p:sldId id="1190" r:id="rId4"/>
    <p:sldId id="1192" r:id="rId5"/>
    <p:sldId id="1193" r:id="rId6"/>
    <p:sldId id="1194" r:id="rId7"/>
    <p:sldId id="1195" r:id="rId8"/>
    <p:sldId id="1196" r:id="rId9"/>
    <p:sldId id="1197" r:id="rId10"/>
    <p:sldId id="1200" r:id="rId11"/>
    <p:sldId id="1201" r:id="rId12"/>
    <p:sldId id="1203" r:id="rId13"/>
    <p:sldId id="1206" r:id="rId14"/>
    <p:sldId id="1209" r:id="rId15"/>
    <p:sldId id="1210" r:id="rId16"/>
    <p:sldId id="1211" r:id="rId17"/>
    <p:sldId id="1212" r:id="rId18"/>
    <p:sldId id="1213" r:id="rId19"/>
    <p:sldId id="1216" r:id="rId20"/>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charset="0"/>
        <a:ea typeface="ＭＳ Ｐゴシック" charset="-128"/>
        <a:cs typeface="+mn-cs"/>
      </a:defRPr>
    </a:lvl1pPr>
    <a:lvl2pPr marL="457200" algn="l" rtl="0" fontAlgn="base">
      <a:spcBef>
        <a:spcPct val="0"/>
      </a:spcBef>
      <a:spcAft>
        <a:spcPct val="0"/>
      </a:spcAft>
      <a:defRPr sz="2400" kern="1200">
        <a:solidFill>
          <a:schemeClr val="tx1"/>
        </a:solidFill>
        <a:latin typeface="Times" charset="0"/>
        <a:ea typeface="ＭＳ Ｐゴシック" charset="-128"/>
        <a:cs typeface="+mn-cs"/>
      </a:defRPr>
    </a:lvl2pPr>
    <a:lvl3pPr marL="914400" algn="l" rtl="0" fontAlgn="base">
      <a:spcBef>
        <a:spcPct val="0"/>
      </a:spcBef>
      <a:spcAft>
        <a:spcPct val="0"/>
      </a:spcAft>
      <a:defRPr sz="2400" kern="1200">
        <a:solidFill>
          <a:schemeClr val="tx1"/>
        </a:solidFill>
        <a:latin typeface="Times" charset="0"/>
        <a:ea typeface="ＭＳ Ｐゴシック" charset="-128"/>
        <a:cs typeface="+mn-cs"/>
      </a:defRPr>
    </a:lvl3pPr>
    <a:lvl4pPr marL="1371600" algn="l" rtl="0" fontAlgn="base">
      <a:spcBef>
        <a:spcPct val="0"/>
      </a:spcBef>
      <a:spcAft>
        <a:spcPct val="0"/>
      </a:spcAft>
      <a:defRPr sz="2400" kern="1200">
        <a:solidFill>
          <a:schemeClr val="tx1"/>
        </a:solidFill>
        <a:latin typeface="Times" charset="0"/>
        <a:ea typeface="ＭＳ Ｐゴシック" charset="-128"/>
        <a:cs typeface="+mn-cs"/>
      </a:defRPr>
    </a:lvl4pPr>
    <a:lvl5pPr marL="1828800" algn="l" rtl="0" fontAlgn="base">
      <a:spcBef>
        <a:spcPct val="0"/>
      </a:spcBef>
      <a:spcAft>
        <a:spcPct val="0"/>
      </a:spcAft>
      <a:defRPr sz="2400" kern="1200">
        <a:solidFill>
          <a:schemeClr val="tx1"/>
        </a:solidFill>
        <a:latin typeface="Times" charset="0"/>
        <a:ea typeface="ＭＳ Ｐゴシック" charset="-128"/>
        <a:cs typeface="+mn-cs"/>
      </a:defRPr>
    </a:lvl5pPr>
    <a:lvl6pPr marL="2286000" algn="l" defTabSz="914400" rtl="0" eaLnBrk="1" latinLnBrk="0" hangingPunct="1">
      <a:defRPr sz="2400" kern="1200">
        <a:solidFill>
          <a:schemeClr val="tx1"/>
        </a:solidFill>
        <a:latin typeface="Times" charset="0"/>
        <a:ea typeface="ＭＳ Ｐゴシック" charset="-128"/>
        <a:cs typeface="+mn-cs"/>
      </a:defRPr>
    </a:lvl6pPr>
    <a:lvl7pPr marL="2743200" algn="l" defTabSz="914400" rtl="0" eaLnBrk="1" latinLnBrk="0" hangingPunct="1">
      <a:defRPr sz="2400" kern="1200">
        <a:solidFill>
          <a:schemeClr val="tx1"/>
        </a:solidFill>
        <a:latin typeface="Times" charset="0"/>
        <a:ea typeface="ＭＳ Ｐゴシック" charset="-128"/>
        <a:cs typeface="+mn-cs"/>
      </a:defRPr>
    </a:lvl7pPr>
    <a:lvl8pPr marL="3200400" algn="l" defTabSz="914400" rtl="0" eaLnBrk="1" latinLnBrk="0" hangingPunct="1">
      <a:defRPr sz="2400" kern="1200">
        <a:solidFill>
          <a:schemeClr val="tx1"/>
        </a:solidFill>
        <a:latin typeface="Times" charset="0"/>
        <a:ea typeface="ＭＳ Ｐゴシック" charset="-128"/>
        <a:cs typeface="+mn-cs"/>
      </a:defRPr>
    </a:lvl8pPr>
    <a:lvl9pPr marL="3657600" algn="l" defTabSz="914400" rtl="0" eaLnBrk="1" latinLnBrk="0" hangingPunct="1">
      <a:defRPr sz="2400"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6"/>
  </p:normalViewPr>
  <p:slideViewPr>
    <p:cSldViewPr>
      <p:cViewPr>
        <p:scale>
          <a:sx n="75" d="100"/>
          <a:sy n="75" d="100"/>
        </p:scale>
        <p:origin x="1168" y="11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23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Travelling%20HD:All%20My%20Stuff:AppldCF4ed:Chapter%2010:taxratesondiv&amp;CG.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Workbook2" TargetMode="External"/><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Travelling%20HD:All%20My%20Stuff:AppldCF4ed:Chapter%2010:div%20reaction%20over%20ti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t> Tax rates on</a:t>
            </a:r>
            <a:r>
              <a:rPr lang="en-US" sz="1400" b="0" i="1" baseline="0"/>
              <a:t> dividends and capital gains- US</a:t>
            </a:r>
            <a:endParaRPr lang="en-US" sz="1400" b="0" i="1"/>
          </a:p>
        </c:rich>
      </c:tx>
      <c:layout/>
      <c:overlay val="0"/>
    </c:title>
    <c:autoTitleDeleted val="0"/>
    <c:plotArea>
      <c:layout/>
      <c:barChart>
        <c:barDir val="col"/>
        <c:grouping val="clustered"/>
        <c:varyColors val="0"/>
        <c:ser>
          <c:idx val="0"/>
          <c:order val="0"/>
          <c:tx>
            <c:strRef>
              <c:f>Sheet1!$B$1</c:f>
              <c:strCache>
                <c:ptCount val="1"/>
                <c:pt idx="0">
                  <c:v>Dividend tax rate</c:v>
                </c:pt>
              </c:strCache>
            </c:strRef>
          </c:tx>
          <c:invertIfNegative val="0"/>
          <c:cat>
            <c:numRef>
              <c:f>Sheet1!$A$2:$A$100</c:f>
              <c:numCache>
                <c:formatCode>General</c:formatCode>
                <c:ptCount val="99"/>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numCache>
            </c:numRef>
          </c:cat>
          <c:val>
            <c:numRef>
              <c:f>Sheet1!$B$2:$B$100</c:f>
              <c:numCache>
                <c:formatCode>0.00%</c:formatCode>
                <c:ptCount val="99"/>
                <c:pt idx="0">
                  <c:v>0.15</c:v>
                </c:pt>
                <c:pt idx="1">
                  <c:v>0.67</c:v>
                </c:pt>
                <c:pt idx="2">
                  <c:v>0.77</c:v>
                </c:pt>
                <c:pt idx="3">
                  <c:v>0.73</c:v>
                </c:pt>
                <c:pt idx="4">
                  <c:v>0.73</c:v>
                </c:pt>
                <c:pt idx="5">
                  <c:v>0.73</c:v>
                </c:pt>
                <c:pt idx="6">
                  <c:v>0.58</c:v>
                </c:pt>
                <c:pt idx="7">
                  <c:v>0.435</c:v>
                </c:pt>
                <c:pt idx="8">
                  <c:v>0.46</c:v>
                </c:pt>
                <c:pt idx="9">
                  <c:v>0.25</c:v>
                </c:pt>
                <c:pt idx="10">
                  <c:v>0.25</c:v>
                </c:pt>
                <c:pt idx="11">
                  <c:v>0.25</c:v>
                </c:pt>
                <c:pt idx="12">
                  <c:v>0.25</c:v>
                </c:pt>
                <c:pt idx="13">
                  <c:v>0.24</c:v>
                </c:pt>
                <c:pt idx="14">
                  <c:v>0.25</c:v>
                </c:pt>
                <c:pt idx="15">
                  <c:v>0.25</c:v>
                </c:pt>
                <c:pt idx="16">
                  <c:v>0.63</c:v>
                </c:pt>
                <c:pt idx="17">
                  <c:v>0.63</c:v>
                </c:pt>
                <c:pt idx="18">
                  <c:v>0.63</c:v>
                </c:pt>
                <c:pt idx="19">
                  <c:v>0.63</c:v>
                </c:pt>
                <c:pt idx="20">
                  <c:v>0.78</c:v>
                </c:pt>
                <c:pt idx="21">
                  <c:v>0.78</c:v>
                </c:pt>
                <c:pt idx="22">
                  <c:v>0.78</c:v>
                </c:pt>
                <c:pt idx="23">
                  <c:v>0.78</c:v>
                </c:pt>
                <c:pt idx="24">
                  <c:v>0.78</c:v>
                </c:pt>
                <c:pt idx="25">
                  <c:v>0.8</c:v>
                </c:pt>
                <c:pt idx="26">
                  <c:v>0.88</c:v>
                </c:pt>
                <c:pt idx="27">
                  <c:v>0.88</c:v>
                </c:pt>
                <c:pt idx="28">
                  <c:v>0.94</c:v>
                </c:pt>
                <c:pt idx="29">
                  <c:v>0.94</c:v>
                </c:pt>
                <c:pt idx="30">
                  <c:v>0.865</c:v>
                </c:pt>
                <c:pt idx="31">
                  <c:v>0.865</c:v>
                </c:pt>
                <c:pt idx="32">
                  <c:v>0.821</c:v>
                </c:pt>
                <c:pt idx="33">
                  <c:v>0.821</c:v>
                </c:pt>
                <c:pt idx="34">
                  <c:v>0.844</c:v>
                </c:pt>
                <c:pt idx="35">
                  <c:v>0.91</c:v>
                </c:pt>
                <c:pt idx="36">
                  <c:v>0.91</c:v>
                </c:pt>
                <c:pt idx="37">
                  <c:v>0.91</c:v>
                </c:pt>
                <c:pt idx="38">
                  <c:v>0.91</c:v>
                </c:pt>
                <c:pt idx="39">
                  <c:v>0.91</c:v>
                </c:pt>
                <c:pt idx="40">
                  <c:v>0.91</c:v>
                </c:pt>
                <c:pt idx="41">
                  <c:v>0.91</c:v>
                </c:pt>
                <c:pt idx="42">
                  <c:v>0.91</c:v>
                </c:pt>
                <c:pt idx="43">
                  <c:v>0.91</c:v>
                </c:pt>
                <c:pt idx="44">
                  <c:v>0.91</c:v>
                </c:pt>
                <c:pt idx="45">
                  <c:v>0.91</c:v>
                </c:pt>
                <c:pt idx="46">
                  <c:v>0.91</c:v>
                </c:pt>
                <c:pt idx="47">
                  <c:v>0.91</c:v>
                </c:pt>
                <c:pt idx="48">
                  <c:v>0.91</c:v>
                </c:pt>
                <c:pt idx="49">
                  <c:v>0.7</c:v>
                </c:pt>
                <c:pt idx="50">
                  <c:v>0.7</c:v>
                </c:pt>
                <c:pt idx="51">
                  <c:v>0.7</c:v>
                </c:pt>
                <c:pt idx="52">
                  <c:v>0.753</c:v>
                </c:pt>
                <c:pt idx="53">
                  <c:v>0.77</c:v>
                </c:pt>
                <c:pt idx="54">
                  <c:v>0.735</c:v>
                </c:pt>
                <c:pt idx="55">
                  <c:v>0.65</c:v>
                </c:pt>
                <c:pt idx="56">
                  <c:v>0.6</c:v>
                </c:pt>
                <c:pt idx="57">
                  <c:v>0.6</c:v>
                </c:pt>
                <c:pt idx="58">
                  <c:v>0.6</c:v>
                </c:pt>
                <c:pt idx="59">
                  <c:v>0.6</c:v>
                </c:pt>
                <c:pt idx="60">
                  <c:v>0.6</c:v>
                </c:pt>
                <c:pt idx="61">
                  <c:v>0.6</c:v>
                </c:pt>
                <c:pt idx="62">
                  <c:v>0.6</c:v>
                </c:pt>
                <c:pt idx="63">
                  <c:v>0.6</c:v>
                </c:pt>
                <c:pt idx="64">
                  <c:v>0.6</c:v>
                </c:pt>
                <c:pt idx="65">
                  <c:v>0.6</c:v>
                </c:pt>
                <c:pt idx="66">
                  <c:v>0.5</c:v>
                </c:pt>
                <c:pt idx="67">
                  <c:v>0.5</c:v>
                </c:pt>
                <c:pt idx="68">
                  <c:v>0.5</c:v>
                </c:pt>
                <c:pt idx="69">
                  <c:v>0.5</c:v>
                </c:pt>
                <c:pt idx="70">
                  <c:v>0.5</c:v>
                </c:pt>
                <c:pt idx="71">
                  <c:v>0.385</c:v>
                </c:pt>
                <c:pt idx="72">
                  <c:v>0.28</c:v>
                </c:pt>
                <c:pt idx="73">
                  <c:v>0.28</c:v>
                </c:pt>
                <c:pt idx="74">
                  <c:v>0.28</c:v>
                </c:pt>
                <c:pt idx="75">
                  <c:v>0.31</c:v>
                </c:pt>
                <c:pt idx="76">
                  <c:v>0.31</c:v>
                </c:pt>
                <c:pt idx="77">
                  <c:v>0.4</c:v>
                </c:pt>
                <c:pt idx="78">
                  <c:v>0.4</c:v>
                </c:pt>
                <c:pt idx="79">
                  <c:v>0.4</c:v>
                </c:pt>
                <c:pt idx="80">
                  <c:v>0.4</c:v>
                </c:pt>
                <c:pt idx="81">
                  <c:v>0.4</c:v>
                </c:pt>
                <c:pt idx="82">
                  <c:v>0.4</c:v>
                </c:pt>
                <c:pt idx="83">
                  <c:v>0.4</c:v>
                </c:pt>
                <c:pt idx="84">
                  <c:v>0.4</c:v>
                </c:pt>
                <c:pt idx="85">
                  <c:v>0.391</c:v>
                </c:pt>
                <c:pt idx="86">
                  <c:v>0.386</c:v>
                </c:pt>
                <c:pt idx="87">
                  <c:v>0.15</c:v>
                </c:pt>
                <c:pt idx="88">
                  <c:v>0.15</c:v>
                </c:pt>
                <c:pt idx="89">
                  <c:v>0.15</c:v>
                </c:pt>
                <c:pt idx="90">
                  <c:v>0.15</c:v>
                </c:pt>
                <c:pt idx="91">
                  <c:v>0.15</c:v>
                </c:pt>
                <c:pt idx="92">
                  <c:v>0.15</c:v>
                </c:pt>
                <c:pt idx="93">
                  <c:v>0.15</c:v>
                </c:pt>
                <c:pt idx="94">
                  <c:v>0.15</c:v>
                </c:pt>
                <c:pt idx="95">
                  <c:v>0.15</c:v>
                </c:pt>
                <c:pt idx="96">
                  <c:v>0.15</c:v>
                </c:pt>
                <c:pt idx="97">
                  <c:v>0.15</c:v>
                </c:pt>
                <c:pt idx="98">
                  <c:v>0.238</c:v>
                </c:pt>
              </c:numCache>
            </c:numRef>
          </c:val>
        </c:ser>
        <c:ser>
          <c:idx val="1"/>
          <c:order val="1"/>
          <c:tx>
            <c:strRef>
              <c:f>Sheet1!$C$1</c:f>
              <c:strCache>
                <c:ptCount val="1"/>
                <c:pt idx="0">
                  <c:v>Capital gains tax rate</c:v>
                </c:pt>
              </c:strCache>
            </c:strRef>
          </c:tx>
          <c:invertIfNegative val="0"/>
          <c:cat>
            <c:numRef>
              <c:f>Sheet1!$A$2:$A$100</c:f>
              <c:numCache>
                <c:formatCode>General</c:formatCode>
                <c:ptCount val="99"/>
                <c:pt idx="0">
                  <c:v>1916.0</c:v>
                </c:pt>
                <c:pt idx="1">
                  <c:v>1917.0</c:v>
                </c:pt>
                <c:pt idx="2">
                  <c:v>1918.0</c:v>
                </c:pt>
                <c:pt idx="3">
                  <c:v>1919.0</c:v>
                </c:pt>
                <c:pt idx="4">
                  <c:v>1920.0</c:v>
                </c:pt>
                <c:pt idx="5">
                  <c:v>1921.0</c:v>
                </c:pt>
                <c:pt idx="6">
                  <c:v>1922.0</c:v>
                </c:pt>
                <c:pt idx="7">
                  <c:v>1923.0</c:v>
                </c:pt>
                <c:pt idx="8">
                  <c:v>1924.0</c:v>
                </c:pt>
                <c:pt idx="9">
                  <c:v>1925.0</c:v>
                </c:pt>
                <c:pt idx="10">
                  <c:v>1926.0</c:v>
                </c:pt>
                <c:pt idx="11">
                  <c:v>1927.0</c:v>
                </c:pt>
                <c:pt idx="12">
                  <c:v>1928.0</c:v>
                </c:pt>
                <c:pt idx="13">
                  <c:v>1929.0</c:v>
                </c:pt>
                <c:pt idx="14">
                  <c:v>1930.0</c:v>
                </c:pt>
                <c:pt idx="15">
                  <c:v>1931.0</c:v>
                </c:pt>
                <c:pt idx="16">
                  <c:v>1932.0</c:v>
                </c:pt>
                <c:pt idx="17">
                  <c:v>1933.0</c:v>
                </c:pt>
                <c:pt idx="18">
                  <c:v>1934.0</c:v>
                </c:pt>
                <c:pt idx="19">
                  <c:v>1935.0</c:v>
                </c:pt>
                <c:pt idx="20">
                  <c:v>1936.0</c:v>
                </c:pt>
                <c:pt idx="21">
                  <c:v>1937.0</c:v>
                </c:pt>
                <c:pt idx="22">
                  <c:v>1938.0</c:v>
                </c:pt>
                <c:pt idx="23">
                  <c:v>1939.0</c:v>
                </c:pt>
                <c:pt idx="24">
                  <c:v>1940.0</c:v>
                </c:pt>
                <c:pt idx="25">
                  <c:v>1941.0</c:v>
                </c:pt>
                <c:pt idx="26">
                  <c:v>1942.0</c:v>
                </c:pt>
                <c:pt idx="27">
                  <c:v>1943.0</c:v>
                </c:pt>
                <c:pt idx="28">
                  <c:v>1944.0</c:v>
                </c:pt>
                <c:pt idx="29">
                  <c:v>1945.0</c:v>
                </c:pt>
                <c:pt idx="30">
                  <c:v>1946.0</c:v>
                </c:pt>
                <c:pt idx="31">
                  <c:v>1947.0</c:v>
                </c:pt>
                <c:pt idx="32">
                  <c:v>1948.0</c:v>
                </c:pt>
                <c:pt idx="33">
                  <c:v>1949.0</c:v>
                </c:pt>
                <c:pt idx="34">
                  <c:v>1950.0</c:v>
                </c:pt>
                <c:pt idx="35">
                  <c:v>1951.0</c:v>
                </c:pt>
                <c:pt idx="36">
                  <c:v>1952.0</c:v>
                </c:pt>
                <c:pt idx="37">
                  <c:v>1953.0</c:v>
                </c:pt>
                <c:pt idx="38">
                  <c:v>1954.0</c:v>
                </c:pt>
                <c:pt idx="39">
                  <c:v>1955.0</c:v>
                </c:pt>
                <c:pt idx="40">
                  <c:v>1956.0</c:v>
                </c:pt>
                <c:pt idx="41">
                  <c:v>1957.0</c:v>
                </c:pt>
                <c:pt idx="42">
                  <c:v>1958.0</c:v>
                </c:pt>
                <c:pt idx="43">
                  <c:v>1959.0</c:v>
                </c:pt>
                <c:pt idx="44">
                  <c:v>1960.0</c:v>
                </c:pt>
                <c:pt idx="45">
                  <c:v>1961.0</c:v>
                </c:pt>
                <c:pt idx="46">
                  <c:v>1962.0</c:v>
                </c:pt>
                <c:pt idx="47">
                  <c:v>1963.0</c:v>
                </c:pt>
                <c:pt idx="48">
                  <c:v>1964.0</c:v>
                </c:pt>
                <c:pt idx="49">
                  <c:v>1965.0</c:v>
                </c:pt>
                <c:pt idx="50">
                  <c:v>1966.0</c:v>
                </c:pt>
                <c:pt idx="51">
                  <c:v>1967.0</c:v>
                </c:pt>
                <c:pt idx="52">
                  <c:v>1968.0</c:v>
                </c:pt>
                <c:pt idx="53">
                  <c:v>1969.0</c:v>
                </c:pt>
                <c:pt idx="54">
                  <c:v>1970.0</c:v>
                </c:pt>
                <c:pt idx="55">
                  <c:v>1971.0</c:v>
                </c:pt>
                <c:pt idx="56">
                  <c:v>1972.0</c:v>
                </c:pt>
                <c:pt idx="57">
                  <c:v>1973.0</c:v>
                </c:pt>
                <c:pt idx="58">
                  <c:v>1974.0</c:v>
                </c:pt>
                <c:pt idx="59">
                  <c:v>1975.0</c:v>
                </c:pt>
                <c:pt idx="60">
                  <c:v>1976.0</c:v>
                </c:pt>
                <c:pt idx="61">
                  <c:v>1977.0</c:v>
                </c:pt>
                <c:pt idx="62">
                  <c:v>1978.0</c:v>
                </c:pt>
                <c:pt idx="63">
                  <c:v>1979.0</c:v>
                </c:pt>
                <c:pt idx="64">
                  <c:v>1980.0</c:v>
                </c:pt>
                <c:pt idx="65">
                  <c:v>1981.0</c:v>
                </c:pt>
                <c:pt idx="66">
                  <c:v>1982.0</c:v>
                </c:pt>
                <c:pt idx="67">
                  <c:v>1983.0</c:v>
                </c:pt>
                <c:pt idx="68">
                  <c:v>1984.0</c:v>
                </c:pt>
                <c:pt idx="69">
                  <c:v>1985.0</c:v>
                </c:pt>
                <c:pt idx="70">
                  <c:v>1986.0</c:v>
                </c:pt>
                <c:pt idx="71">
                  <c:v>1987.0</c:v>
                </c:pt>
                <c:pt idx="72">
                  <c:v>1988.0</c:v>
                </c:pt>
                <c:pt idx="73">
                  <c:v>1989.0</c:v>
                </c:pt>
                <c:pt idx="74">
                  <c:v>1990.0</c:v>
                </c:pt>
                <c:pt idx="75">
                  <c:v>1991.0</c:v>
                </c:pt>
                <c:pt idx="76">
                  <c:v>1992.0</c:v>
                </c:pt>
                <c:pt idx="77">
                  <c:v>1993.0</c:v>
                </c:pt>
                <c:pt idx="78">
                  <c:v>1994.0</c:v>
                </c:pt>
                <c:pt idx="79">
                  <c:v>1995.0</c:v>
                </c:pt>
                <c:pt idx="80">
                  <c:v>1996.0</c:v>
                </c:pt>
                <c:pt idx="81">
                  <c:v>1997.0</c:v>
                </c:pt>
                <c:pt idx="82">
                  <c:v>1998.0</c:v>
                </c:pt>
                <c:pt idx="83">
                  <c:v>1999.0</c:v>
                </c:pt>
                <c:pt idx="84">
                  <c:v>2000.0</c:v>
                </c:pt>
                <c:pt idx="85">
                  <c:v>2001.0</c:v>
                </c:pt>
                <c:pt idx="86">
                  <c:v>2002.0</c:v>
                </c:pt>
                <c:pt idx="87">
                  <c:v>2003.0</c:v>
                </c:pt>
                <c:pt idx="88">
                  <c:v>2004.0</c:v>
                </c:pt>
                <c:pt idx="89">
                  <c:v>2005.0</c:v>
                </c:pt>
                <c:pt idx="90">
                  <c:v>2006.0</c:v>
                </c:pt>
                <c:pt idx="91">
                  <c:v>2007.0</c:v>
                </c:pt>
                <c:pt idx="92">
                  <c:v>2008.0</c:v>
                </c:pt>
                <c:pt idx="93">
                  <c:v>2009.0</c:v>
                </c:pt>
                <c:pt idx="94">
                  <c:v>2010.0</c:v>
                </c:pt>
                <c:pt idx="95">
                  <c:v>2010.0</c:v>
                </c:pt>
                <c:pt idx="96">
                  <c:v>2011.0</c:v>
                </c:pt>
                <c:pt idx="97">
                  <c:v>2012.0</c:v>
                </c:pt>
                <c:pt idx="98">
                  <c:v>2013.0</c:v>
                </c:pt>
              </c:numCache>
            </c:numRef>
          </c:cat>
          <c:val>
            <c:numRef>
              <c:f>Sheet1!$C$2:$C$100</c:f>
              <c:numCache>
                <c:formatCode>0.00%</c:formatCode>
                <c:ptCount val="99"/>
                <c:pt idx="0">
                  <c:v>0.15</c:v>
                </c:pt>
                <c:pt idx="1">
                  <c:v>0.67</c:v>
                </c:pt>
                <c:pt idx="2">
                  <c:v>0.77</c:v>
                </c:pt>
                <c:pt idx="3">
                  <c:v>0.73</c:v>
                </c:pt>
                <c:pt idx="4">
                  <c:v>0.73</c:v>
                </c:pt>
                <c:pt idx="5">
                  <c:v>0.73</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0.315</c:v>
                </c:pt>
                <c:pt idx="19">
                  <c:v>0.315</c:v>
                </c:pt>
                <c:pt idx="20">
                  <c:v>0.39</c:v>
                </c:pt>
                <c:pt idx="21">
                  <c:v>0.39</c:v>
                </c:pt>
                <c:pt idx="22">
                  <c:v>0.3</c:v>
                </c:pt>
                <c:pt idx="23">
                  <c:v>0.3</c:v>
                </c:pt>
                <c:pt idx="24">
                  <c:v>0.3</c:v>
                </c:pt>
                <c:pt idx="25">
                  <c:v>0.3</c:v>
                </c:pt>
                <c:pt idx="26">
                  <c:v>0.25</c:v>
                </c:pt>
                <c:pt idx="27">
                  <c:v>0.25</c:v>
                </c:pt>
                <c:pt idx="28">
                  <c:v>0.25</c:v>
                </c:pt>
                <c:pt idx="29">
                  <c:v>0.25</c:v>
                </c:pt>
                <c:pt idx="30">
                  <c:v>0.25</c:v>
                </c:pt>
                <c:pt idx="31">
                  <c:v>0.25</c:v>
                </c:pt>
                <c:pt idx="32">
                  <c:v>0.25</c:v>
                </c:pt>
                <c:pt idx="33">
                  <c:v>0.25</c:v>
                </c:pt>
                <c:pt idx="34">
                  <c:v>0.25</c:v>
                </c:pt>
                <c:pt idx="35">
                  <c:v>0.25</c:v>
                </c:pt>
                <c:pt idx="36">
                  <c:v>0.25</c:v>
                </c:pt>
                <c:pt idx="37">
                  <c:v>0.25</c:v>
                </c:pt>
                <c:pt idx="38">
                  <c:v>0.25</c:v>
                </c:pt>
                <c:pt idx="39">
                  <c:v>0.25</c:v>
                </c:pt>
                <c:pt idx="40">
                  <c:v>0.25</c:v>
                </c:pt>
                <c:pt idx="41">
                  <c:v>0.25</c:v>
                </c:pt>
                <c:pt idx="42">
                  <c:v>0.25</c:v>
                </c:pt>
                <c:pt idx="43">
                  <c:v>0.25</c:v>
                </c:pt>
                <c:pt idx="44">
                  <c:v>0.25</c:v>
                </c:pt>
                <c:pt idx="45">
                  <c:v>0.25</c:v>
                </c:pt>
                <c:pt idx="46">
                  <c:v>0.25</c:v>
                </c:pt>
                <c:pt idx="47">
                  <c:v>0.25</c:v>
                </c:pt>
                <c:pt idx="48">
                  <c:v>0.25</c:v>
                </c:pt>
                <c:pt idx="49">
                  <c:v>0.25</c:v>
                </c:pt>
                <c:pt idx="50">
                  <c:v>0.25</c:v>
                </c:pt>
                <c:pt idx="51">
                  <c:v>0.25</c:v>
                </c:pt>
                <c:pt idx="52">
                  <c:v>0.269</c:v>
                </c:pt>
                <c:pt idx="53">
                  <c:v>0.275</c:v>
                </c:pt>
                <c:pt idx="54">
                  <c:v>0.323</c:v>
                </c:pt>
                <c:pt idx="55">
                  <c:v>0.343</c:v>
                </c:pt>
                <c:pt idx="56">
                  <c:v>0.365</c:v>
                </c:pt>
                <c:pt idx="57">
                  <c:v>0.365</c:v>
                </c:pt>
                <c:pt idx="58">
                  <c:v>0.365</c:v>
                </c:pt>
                <c:pt idx="59">
                  <c:v>0.365</c:v>
                </c:pt>
                <c:pt idx="60">
                  <c:v>0.399</c:v>
                </c:pt>
                <c:pt idx="61">
                  <c:v>0.399</c:v>
                </c:pt>
                <c:pt idx="62">
                  <c:v>0.39</c:v>
                </c:pt>
                <c:pt idx="63">
                  <c:v>0.28</c:v>
                </c:pt>
                <c:pt idx="64">
                  <c:v>0.28</c:v>
                </c:pt>
                <c:pt idx="65">
                  <c:v>0.237</c:v>
                </c:pt>
                <c:pt idx="66">
                  <c:v>0.2</c:v>
                </c:pt>
                <c:pt idx="67">
                  <c:v>0.2</c:v>
                </c:pt>
                <c:pt idx="68">
                  <c:v>0.2</c:v>
                </c:pt>
                <c:pt idx="69">
                  <c:v>0.2</c:v>
                </c:pt>
                <c:pt idx="70">
                  <c:v>0.2</c:v>
                </c:pt>
                <c:pt idx="71">
                  <c:v>0.28</c:v>
                </c:pt>
                <c:pt idx="72">
                  <c:v>0.28</c:v>
                </c:pt>
                <c:pt idx="73">
                  <c:v>0.28</c:v>
                </c:pt>
                <c:pt idx="74">
                  <c:v>0.28</c:v>
                </c:pt>
                <c:pt idx="75">
                  <c:v>0.28</c:v>
                </c:pt>
                <c:pt idx="76">
                  <c:v>0.28</c:v>
                </c:pt>
                <c:pt idx="77">
                  <c:v>0.28</c:v>
                </c:pt>
                <c:pt idx="78">
                  <c:v>0.28</c:v>
                </c:pt>
                <c:pt idx="79">
                  <c:v>0.28</c:v>
                </c:pt>
                <c:pt idx="80">
                  <c:v>0.28</c:v>
                </c:pt>
                <c:pt idx="81">
                  <c:v>0.2</c:v>
                </c:pt>
                <c:pt idx="82">
                  <c:v>0.2</c:v>
                </c:pt>
                <c:pt idx="83">
                  <c:v>0.2</c:v>
                </c:pt>
                <c:pt idx="84">
                  <c:v>0.2</c:v>
                </c:pt>
                <c:pt idx="85">
                  <c:v>0.2</c:v>
                </c:pt>
                <c:pt idx="86">
                  <c:v>0.2</c:v>
                </c:pt>
                <c:pt idx="87">
                  <c:v>0.15</c:v>
                </c:pt>
                <c:pt idx="88">
                  <c:v>0.15</c:v>
                </c:pt>
                <c:pt idx="89">
                  <c:v>0.15</c:v>
                </c:pt>
                <c:pt idx="90">
                  <c:v>0.15</c:v>
                </c:pt>
                <c:pt idx="91">
                  <c:v>0.15</c:v>
                </c:pt>
                <c:pt idx="92">
                  <c:v>0.15</c:v>
                </c:pt>
                <c:pt idx="93">
                  <c:v>0.15</c:v>
                </c:pt>
                <c:pt idx="94">
                  <c:v>0.15</c:v>
                </c:pt>
                <c:pt idx="95">
                  <c:v>0.15</c:v>
                </c:pt>
                <c:pt idx="96">
                  <c:v>0.15</c:v>
                </c:pt>
                <c:pt idx="97">
                  <c:v>0.15</c:v>
                </c:pt>
                <c:pt idx="98">
                  <c:v>0.238</c:v>
                </c:pt>
              </c:numCache>
            </c:numRef>
          </c:val>
        </c:ser>
        <c:dLbls>
          <c:showLegendKey val="0"/>
          <c:showVal val="0"/>
          <c:showCatName val="0"/>
          <c:showSerName val="0"/>
          <c:showPercent val="0"/>
          <c:showBubbleSize val="0"/>
        </c:dLbls>
        <c:gapWidth val="150"/>
        <c:axId val="-775315920"/>
        <c:axId val="-775683200"/>
      </c:barChart>
      <c:catAx>
        <c:axId val="-775315920"/>
        <c:scaling>
          <c:orientation val="minMax"/>
        </c:scaling>
        <c:delete val="0"/>
        <c:axPos val="b"/>
        <c:numFmt formatCode="General" sourceLinked="1"/>
        <c:majorTickMark val="out"/>
        <c:minorTickMark val="none"/>
        <c:tickLblPos val="nextTo"/>
        <c:txPr>
          <a:bodyPr rot="5400000" vert="horz"/>
          <a:lstStyle/>
          <a:p>
            <a:pPr>
              <a:defRPr sz="800">
                <a:latin typeface="Times"/>
                <a:cs typeface="Times"/>
              </a:defRPr>
            </a:pPr>
            <a:endParaRPr lang="en-US"/>
          </a:p>
        </c:txPr>
        <c:crossAx val="-775683200"/>
        <c:crosses val="autoZero"/>
        <c:auto val="1"/>
        <c:lblAlgn val="ctr"/>
        <c:lblOffset val="100"/>
        <c:noMultiLvlLbl val="0"/>
      </c:catAx>
      <c:valAx>
        <c:axId val="-775683200"/>
        <c:scaling>
          <c:orientation val="minMax"/>
        </c:scaling>
        <c:delete val="0"/>
        <c:axPos val="l"/>
        <c:majorGridlines/>
        <c:numFmt formatCode="0.00%" sourceLinked="1"/>
        <c:majorTickMark val="out"/>
        <c:minorTickMark val="none"/>
        <c:tickLblPos val="nextTo"/>
        <c:crossAx val="-775315920"/>
        <c:crosses val="autoZero"/>
        <c:crossBetween val="between"/>
      </c:valAx>
    </c:plotArea>
    <c:legend>
      <c:legendPos val="b"/>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a:t>Dividend</a:t>
            </a:r>
            <a:r>
              <a:rPr lang="en-US" baseline="0"/>
              <a:t> Initiations and Earnings Growth</a:t>
            </a:r>
            <a:endParaRPr lang="en-US"/>
          </a:p>
        </c:rich>
      </c:tx>
      <c:layout/>
      <c:overlay val="0"/>
    </c:title>
    <c:autoTitleDeleted val="0"/>
    <c:plotArea>
      <c:layout/>
      <c:barChart>
        <c:barDir val="col"/>
        <c:grouping val="clustered"/>
        <c:varyColors val="0"/>
        <c:ser>
          <c:idx val="1"/>
          <c:order val="0"/>
          <c:tx>
            <c:strRef>
              <c:f>Sheet1!$B$1</c:f>
              <c:strCache>
                <c:ptCount val="1"/>
                <c:pt idx="0">
                  <c:v>Earnings Growth Rate</c:v>
                </c:pt>
              </c:strCache>
            </c:strRef>
          </c:tx>
          <c:invertIfNegative val="0"/>
          <c:cat>
            <c:numRef>
              <c:f>Sheet1!$A$2:$A$9</c:f>
              <c:numCache>
                <c:formatCode>General</c:formatCode>
                <c:ptCount val="8"/>
                <c:pt idx="0">
                  <c:v>-4.0</c:v>
                </c:pt>
                <c:pt idx="1">
                  <c:v>-3.0</c:v>
                </c:pt>
                <c:pt idx="2">
                  <c:v>-2.0</c:v>
                </c:pt>
                <c:pt idx="3">
                  <c:v>-1.0</c:v>
                </c:pt>
                <c:pt idx="4">
                  <c:v>1.0</c:v>
                </c:pt>
                <c:pt idx="5">
                  <c:v>2.0</c:v>
                </c:pt>
                <c:pt idx="6">
                  <c:v>3.0</c:v>
                </c:pt>
                <c:pt idx="7">
                  <c:v>4.0</c:v>
                </c:pt>
              </c:numCache>
            </c:numRef>
          </c:cat>
          <c:val>
            <c:numRef>
              <c:f>Sheet1!$B$2:$B$9</c:f>
              <c:numCache>
                <c:formatCode>0.00%</c:formatCode>
                <c:ptCount val="8"/>
                <c:pt idx="0">
                  <c:v>0.1922</c:v>
                </c:pt>
                <c:pt idx="1">
                  <c:v>0.0925</c:v>
                </c:pt>
                <c:pt idx="2">
                  <c:v>0.105</c:v>
                </c:pt>
                <c:pt idx="3">
                  <c:v>0.296</c:v>
                </c:pt>
                <c:pt idx="4">
                  <c:v>0.405</c:v>
                </c:pt>
                <c:pt idx="5">
                  <c:v>0.321</c:v>
                </c:pt>
                <c:pt idx="6">
                  <c:v>0.262</c:v>
                </c:pt>
                <c:pt idx="7">
                  <c:v>0.2015</c:v>
                </c:pt>
              </c:numCache>
            </c:numRef>
          </c:val>
        </c:ser>
        <c:dLbls>
          <c:showLegendKey val="0"/>
          <c:showVal val="0"/>
          <c:showCatName val="0"/>
          <c:showSerName val="0"/>
          <c:showPercent val="0"/>
          <c:showBubbleSize val="0"/>
        </c:dLbls>
        <c:gapWidth val="150"/>
        <c:axId val="-1241782256"/>
        <c:axId val="-1230131344"/>
      </c:barChart>
      <c:catAx>
        <c:axId val="-1241782256"/>
        <c:scaling>
          <c:orientation val="minMax"/>
        </c:scaling>
        <c:delete val="0"/>
        <c:axPos val="b"/>
        <c:title>
          <c:tx>
            <c:rich>
              <a:bodyPr/>
              <a:lstStyle/>
              <a:p>
                <a:pPr>
                  <a:defRPr/>
                </a:pPr>
                <a:r>
                  <a:rPr lang="en-US"/>
                  <a:t>Year</a:t>
                </a:r>
                <a:r>
                  <a:rPr lang="en-US" baseline="0"/>
                  <a:t> relative to dividend initiation (Before and after)</a:t>
                </a:r>
                <a:endParaRPr lang="en-US"/>
              </a:p>
            </c:rich>
          </c:tx>
          <c:layout/>
          <c:overlay val="0"/>
        </c:title>
        <c:numFmt formatCode="General" sourceLinked="1"/>
        <c:majorTickMark val="out"/>
        <c:minorTickMark val="none"/>
        <c:tickLblPos val="nextTo"/>
        <c:crossAx val="-1230131344"/>
        <c:crosses val="autoZero"/>
        <c:auto val="1"/>
        <c:lblAlgn val="ctr"/>
        <c:lblOffset val="100"/>
        <c:noMultiLvlLbl val="0"/>
      </c:catAx>
      <c:valAx>
        <c:axId val="-1230131344"/>
        <c:scaling>
          <c:orientation val="minMax"/>
        </c:scaling>
        <c:delete val="0"/>
        <c:axPos val="l"/>
        <c:majorGridlines/>
        <c:title>
          <c:tx>
            <c:rich>
              <a:bodyPr rot="-5400000" vert="horz"/>
              <a:lstStyle/>
              <a:p>
                <a:pPr>
                  <a:defRPr/>
                </a:pPr>
                <a:r>
                  <a:rPr lang="en-US"/>
                  <a:t>Annual Earnings Growth Rate</a:t>
                </a:r>
              </a:p>
            </c:rich>
          </c:tx>
          <c:layout/>
          <c:overlay val="0"/>
        </c:title>
        <c:numFmt formatCode="0.00%" sourceLinked="1"/>
        <c:majorTickMark val="out"/>
        <c:minorTickMark val="none"/>
        <c:tickLblPos val="nextTo"/>
        <c:crossAx val="-1241782256"/>
        <c:crosses val="autoZero"/>
        <c:crossBetween val="between"/>
      </c:valAx>
    </c:plotArea>
    <c:plotVisOnly val="1"/>
    <c:dispBlanksAs val="gap"/>
    <c:showDLblsOverMax val="0"/>
  </c:chart>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sz="1400" b="0" i="1">
                <a:latin typeface="Times"/>
                <a:cs typeface="Times"/>
              </a:rPr>
              <a:t>Market</a:t>
            </a:r>
            <a:r>
              <a:rPr lang="en-US" sz="1400" b="0" i="1" baseline="0">
                <a:latin typeface="Times"/>
                <a:cs typeface="Times"/>
              </a:rPr>
              <a:t> Reaction to Dividend Changes over time: US companies</a:t>
            </a:r>
            <a:endParaRPr lang="en-US" sz="1400" b="0" i="1">
              <a:latin typeface="Times"/>
              <a:cs typeface="Times"/>
            </a:endParaRP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Dividend Increases</c:v>
                </c:pt>
              </c:strCache>
            </c:strRef>
          </c:tx>
          <c:invertIfNegative val="0"/>
          <c:cat>
            <c:strRef>
              <c:f>Sheet1!$A$2:$A$4</c:f>
              <c:strCache>
                <c:ptCount val="3"/>
                <c:pt idx="0">
                  <c:v>1962-1974</c:v>
                </c:pt>
                <c:pt idx="1">
                  <c:v>1975-1987</c:v>
                </c:pt>
                <c:pt idx="2">
                  <c:v>1988-2000</c:v>
                </c:pt>
              </c:strCache>
            </c:strRef>
          </c:cat>
          <c:val>
            <c:numRef>
              <c:f>Sheet1!$B$2:$B$4</c:f>
              <c:numCache>
                <c:formatCode>0.00%</c:formatCode>
                <c:ptCount val="3"/>
                <c:pt idx="0">
                  <c:v>0.0081</c:v>
                </c:pt>
                <c:pt idx="1">
                  <c:v>0.0065</c:v>
                </c:pt>
                <c:pt idx="2">
                  <c:v>0.0023</c:v>
                </c:pt>
              </c:numCache>
            </c:numRef>
          </c:val>
        </c:ser>
        <c:ser>
          <c:idx val="1"/>
          <c:order val="1"/>
          <c:tx>
            <c:strRef>
              <c:f>Sheet1!$C$1</c:f>
              <c:strCache>
                <c:ptCount val="1"/>
                <c:pt idx="0">
                  <c:v>Dividend Decreases</c:v>
                </c:pt>
              </c:strCache>
            </c:strRef>
          </c:tx>
          <c:invertIfNegative val="0"/>
          <c:cat>
            <c:strRef>
              <c:f>Sheet1!$A$2:$A$4</c:f>
              <c:strCache>
                <c:ptCount val="3"/>
                <c:pt idx="0">
                  <c:v>1962-1974</c:v>
                </c:pt>
                <c:pt idx="1">
                  <c:v>1975-1987</c:v>
                </c:pt>
                <c:pt idx="2">
                  <c:v>1988-2000</c:v>
                </c:pt>
              </c:strCache>
            </c:strRef>
          </c:cat>
          <c:val>
            <c:numRef>
              <c:f>Sheet1!$C$2:$C$4</c:f>
              <c:numCache>
                <c:formatCode>0.00%</c:formatCode>
                <c:ptCount val="3"/>
                <c:pt idx="0">
                  <c:v>-0.0597</c:v>
                </c:pt>
                <c:pt idx="1">
                  <c:v>-0.0355</c:v>
                </c:pt>
                <c:pt idx="2">
                  <c:v>-0.0177</c:v>
                </c:pt>
              </c:numCache>
            </c:numRef>
          </c:val>
        </c:ser>
        <c:dLbls>
          <c:showLegendKey val="0"/>
          <c:showVal val="0"/>
          <c:showCatName val="0"/>
          <c:showSerName val="0"/>
          <c:showPercent val="0"/>
          <c:showBubbleSize val="0"/>
        </c:dLbls>
        <c:gapWidth val="150"/>
        <c:shape val="box"/>
        <c:axId val="-1276286080"/>
        <c:axId val="-1276284032"/>
        <c:axId val="0"/>
      </c:bar3DChart>
      <c:catAx>
        <c:axId val="-1276286080"/>
        <c:scaling>
          <c:orientation val="minMax"/>
        </c:scaling>
        <c:delete val="0"/>
        <c:axPos val="b"/>
        <c:numFmt formatCode="General" sourceLinked="0"/>
        <c:majorTickMark val="out"/>
        <c:minorTickMark val="none"/>
        <c:tickLblPos val="nextTo"/>
        <c:crossAx val="-1276284032"/>
        <c:crosses val="autoZero"/>
        <c:auto val="1"/>
        <c:lblAlgn val="ctr"/>
        <c:lblOffset val="100"/>
        <c:noMultiLvlLbl val="0"/>
      </c:catAx>
      <c:valAx>
        <c:axId val="-1276284032"/>
        <c:scaling>
          <c:orientation val="minMax"/>
        </c:scaling>
        <c:delete val="0"/>
        <c:axPos val="l"/>
        <c:majorGridlines/>
        <c:numFmt formatCode="0.00%" sourceLinked="1"/>
        <c:majorTickMark val="out"/>
        <c:minorTickMark val="none"/>
        <c:tickLblPos val="nextTo"/>
        <c:crossAx val="-1276286080"/>
        <c:crosses val="autoZero"/>
        <c:crossBetween val="between"/>
      </c:valAx>
    </c:plotArea>
    <c:legend>
      <c:legendPos val="r"/>
      <c:layout/>
      <c:overlay val="0"/>
    </c:legend>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FDC8F-BB8B-874A-B528-D36EE0DE5C0F}"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38B0AD5B-4A8C-9F48-B7BF-3C170A977C49}">
      <dgm:prSet phldrT="[Text]"/>
      <dgm:spPr/>
      <dgm:t>
        <a:bodyPr/>
        <a:lstStyle/>
        <a:p>
          <a:r>
            <a:rPr lang="en-US" dirty="0" smtClean="0"/>
            <a:t>1966-1969</a:t>
          </a:r>
          <a:endParaRPr lang="en-US" dirty="0"/>
        </a:p>
      </dgm:t>
    </dgm:pt>
    <dgm:pt modelId="{059F2A75-1A22-A54F-88F4-691CE539CDCF}" type="parTrans" cxnId="{3029C16A-DE40-9648-94C9-58CBC97F2EB5}">
      <dgm:prSet/>
      <dgm:spPr/>
      <dgm:t>
        <a:bodyPr/>
        <a:lstStyle/>
        <a:p>
          <a:endParaRPr lang="en-US"/>
        </a:p>
      </dgm:t>
    </dgm:pt>
    <dgm:pt modelId="{DFE78B3E-7FD7-FA4A-9E9E-592F936E5AAB}" type="sibTrans" cxnId="{3029C16A-DE40-9648-94C9-58CBC97F2EB5}">
      <dgm:prSet/>
      <dgm:spPr/>
      <dgm:t>
        <a:bodyPr/>
        <a:lstStyle/>
        <a:p>
          <a:endParaRPr lang="en-US"/>
        </a:p>
      </dgm:t>
    </dgm:pt>
    <dgm:pt modelId="{E8688632-3E1E-FC4F-88F9-28840E2C763B}">
      <dgm:prSet phldrT="[Text]"/>
      <dgm:spPr/>
      <dgm:t>
        <a:bodyPr/>
        <a:lstStyle/>
        <a:p>
          <a:r>
            <a:rPr lang="en-US" dirty="0" smtClean="0"/>
            <a:t>Ordinary tax rate = 70%</a:t>
          </a:r>
          <a:endParaRPr lang="en-US" dirty="0"/>
        </a:p>
      </dgm:t>
    </dgm:pt>
    <dgm:pt modelId="{4CCCC988-F382-1045-BC01-400890DCE0B5}" type="parTrans" cxnId="{C45CF9AC-F332-844B-A5C8-FD13683E12D9}">
      <dgm:prSet/>
      <dgm:spPr/>
      <dgm:t>
        <a:bodyPr/>
        <a:lstStyle/>
        <a:p>
          <a:endParaRPr lang="en-US"/>
        </a:p>
      </dgm:t>
    </dgm:pt>
    <dgm:pt modelId="{12637C87-2D7F-F64C-B07D-480E1B87A552}" type="sibTrans" cxnId="{C45CF9AC-F332-844B-A5C8-FD13683E12D9}">
      <dgm:prSet/>
      <dgm:spPr/>
      <dgm:t>
        <a:bodyPr/>
        <a:lstStyle/>
        <a:p>
          <a:endParaRPr lang="en-US"/>
        </a:p>
      </dgm:t>
    </dgm:pt>
    <dgm:pt modelId="{8C838400-547D-4749-83F3-D4A63C648EEB}">
      <dgm:prSet phldrT="[Text]"/>
      <dgm:spPr/>
      <dgm:t>
        <a:bodyPr/>
        <a:lstStyle/>
        <a:p>
          <a:r>
            <a:rPr lang="en-US" dirty="0" smtClean="0"/>
            <a:t>Capital gains rate = 28%</a:t>
          </a:r>
          <a:endParaRPr lang="en-US" dirty="0"/>
        </a:p>
      </dgm:t>
    </dgm:pt>
    <dgm:pt modelId="{E59A8964-E4CE-A94E-BB2D-E1FF12B35B2F}" type="parTrans" cxnId="{9E92FF02-7F47-F64D-A5F1-F19D4F1B318C}">
      <dgm:prSet/>
      <dgm:spPr/>
      <dgm:t>
        <a:bodyPr/>
        <a:lstStyle/>
        <a:p>
          <a:endParaRPr lang="en-US"/>
        </a:p>
      </dgm:t>
    </dgm:pt>
    <dgm:pt modelId="{0E58AC76-6150-AC44-B857-82376F42E895}" type="sibTrans" cxnId="{9E92FF02-7F47-F64D-A5F1-F19D4F1B318C}">
      <dgm:prSet/>
      <dgm:spPr/>
      <dgm:t>
        <a:bodyPr/>
        <a:lstStyle/>
        <a:p>
          <a:endParaRPr lang="en-US"/>
        </a:p>
      </dgm:t>
    </dgm:pt>
    <dgm:pt modelId="{42E16103-B503-904B-8E15-071E91E755D9}">
      <dgm:prSet phldrT="[Text]"/>
      <dgm:spPr/>
      <dgm:t>
        <a:bodyPr/>
        <a:lstStyle/>
        <a:p>
          <a:r>
            <a:rPr lang="en-US" dirty="0" smtClean="0"/>
            <a:t>1981-1985</a:t>
          </a:r>
          <a:endParaRPr lang="en-US" dirty="0"/>
        </a:p>
      </dgm:t>
    </dgm:pt>
    <dgm:pt modelId="{BFB8E9A8-1EE7-2F4B-A930-4DFCA1C7305E}" type="parTrans" cxnId="{65AD2775-99F9-8741-B858-025E34281BA1}">
      <dgm:prSet/>
      <dgm:spPr/>
      <dgm:t>
        <a:bodyPr/>
        <a:lstStyle/>
        <a:p>
          <a:endParaRPr lang="en-US"/>
        </a:p>
      </dgm:t>
    </dgm:pt>
    <dgm:pt modelId="{071B4F34-0B82-E44D-863D-B6B6221DA510}" type="sibTrans" cxnId="{65AD2775-99F9-8741-B858-025E34281BA1}">
      <dgm:prSet/>
      <dgm:spPr/>
      <dgm:t>
        <a:bodyPr/>
        <a:lstStyle/>
        <a:p>
          <a:endParaRPr lang="en-US"/>
        </a:p>
      </dgm:t>
    </dgm:pt>
    <dgm:pt modelId="{C6ABCF60-3C0C-2A4E-AE17-00B4EA15F204}">
      <dgm:prSet phldrT="[Text]"/>
      <dgm:spPr/>
      <dgm:t>
        <a:bodyPr/>
        <a:lstStyle/>
        <a:p>
          <a:r>
            <a:rPr lang="en-US" dirty="0" smtClean="0"/>
            <a:t>Ordinary tax rate = 50%</a:t>
          </a:r>
          <a:endParaRPr lang="en-US" dirty="0"/>
        </a:p>
      </dgm:t>
    </dgm:pt>
    <dgm:pt modelId="{1867E6A4-124B-6D41-880C-374760D33D45}" type="parTrans" cxnId="{CBE1A5C4-A286-C440-9F4F-6B657341CFC5}">
      <dgm:prSet/>
      <dgm:spPr/>
      <dgm:t>
        <a:bodyPr/>
        <a:lstStyle/>
        <a:p>
          <a:endParaRPr lang="en-US"/>
        </a:p>
      </dgm:t>
    </dgm:pt>
    <dgm:pt modelId="{5F79869F-8B79-A641-AD89-F62BBE4F4398}" type="sibTrans" cxnId="{CBE1A5C4-A286-C440-9F4F-6B657341CFC5}">
      <dgm:prSet/>
      <dgm:spPr/>
      <dgm:t>
        <a:bodyPr/>
        <a:lstStyle/>
        <a:p>
          <a:endParaRPr lang="en-US"/>
        </a:p>
      </dgm:t>
    </dgm:pt>
    <dgm:pt modelId="{8FF6B378-32C0-8246-B87A-9478702CB2EA}">
      <dgm:prSet phldrT="[Text]"/>
      <dgm:spPr/>
      <dgm:t>
        <a:bodyPr/>
        <a:lstStyle/>
        <a:p>
          <a:r>
            <a:rPr lang="en-US" dirty="0" smtClean="0"/>
            <a:t>Capital gains rate = 20%</a:t>
          </a:r>
          <a:endParaRPr lang="en-US" dirty="0"/>
        </a:p>
      </dgm:t>
    </dgm:pt>
    <dgm:pt modelId="{F4B98B9E-B2D7-CE4C-9741-E17A6CF3AA1A}" type="parTrans" cxnId="{FA7E4A82-5425-0144-BFF1-15FF1F2326FA}">
      <dgm:prSet/>
      <dgm:spPr/>
      <dgm:t>
        <a:bodyPr/>
        <a:lstStyle/>
        <a:p>
          <a:endParaRPr lang="en-US"/>
        </a:p>
      </dgm:t>
    </dgm:pt>
    <dgm:pt modelId="{0D179AA8-F1D3-9943-8521-9BECD3AF2EF1}" type="sibTrans" cxnId="{FA7E4A82-5425-0144-BFF1-15FF1F2326FA}">
      <dgm:prSet/>
      <dgm:spPr/>
      <dgm:t>
        <a:bodyPr/>
        <a:lstStyle/>
        <a:p>
          <a:endParaRPr lang="en-US"/>
        </a:p>
      </dgm:t>
    </dgm:pt>
    <dgm:pt modelId="{F804F2DA-FF65-4146-B3D3-70F4573FDF06}">
      <dgm:prSet phldrT="[Text]"/>
      <dgm:spPr/>
      <dgm:t>
        <a:bodyPr/>
        <a:lstStyle/>
        <a:p>
          <a:r>
            <a:rPr lang="en-US" dirty="0" smtClean="0"/>
            <a:t>1986-1990</a:t>
          </a:r>
          <a:endParaRPr lang="en-US" dirty="0"/>
        </a:p>
      </dgm:t>
    </dgm:pt>
    <dgm:pt modelId="{FD2F944D-51BB-2742-876E-9CA56426AB9D}" type="parTrans" cxnId="{622D168E-7099-AC4E-B366-181319DF4890}">
      <dgm:prSet/>
      <dgm:spPr/>
      <dgm:t>
        <a:bodyPr/>
        <a:lstStyle/>
        <a:p>
          <a:endParaRPr lang="en-US"/>
        </a:p>
      </dgm:t>
    </dgm:pt>
    <dgm:pt modelId="{8BBD14B1-5D98-7E4B-9D4E-4AD33AE99F39}" type="sibTrans" cxnId="{622D168E-7099-AC4E-B366-181319DF4890}">
      <dgm:prSet/>
      <dgm:spPr/>
      <dgm:t>
        <a:bodyPr/>
        <a:lstStyle/>
        <a:p>
          <a:endParaRPr lang="en-US"/>
        </a:p>
      </dgm:t>
    </dgm:pt>
    <dgm:pt modelId="{2A490B34-05B7-784C-9684-6701BECDEF18}">
      <dgm:prSet phldrT="[Text]"/>
      <dgm:spPr/>
      <dgm:t>
        <a:bodyPr/>
        <a:lstStyle/>
        <a:p>
          <a:r>
            <a:rPr lang="en-US" dirty="0" smtClean="0"/>
            <a:t>Ordinary tax rate = 28%</a:t>
          </a:r>
          <a:endParaRPr lang="en-US" dirty="0"/>
        </a:p>
      </dgm:t>
    </dgm:pt>
    <dgm:pt modelId="{5C0962AF-D2EB-0847-AC74-1171AEEBB461}" type="parTrans" cxnId="{B5AA9301-79EE-5F42-BAF8-467FB70A0AD8}">
      <dgm:prSet/>
      <dgm:spPr/>
      <dgm:t>
        <a:bodyPr/>
        <a:lstStyle/>
        <a:p>
          <a:endParaRPr lang="en-US"/>
        </a:p>
      </dgm:t>
    </dgm:pt>
    <dgm:pt modelId="{B5308943-6642-7844-B184-BCF4C15C6945}" type="sibTrans" cxnId="{B5AA9301-79EE-5F42-BAF8-467FB70A0AD8}">
      <dgm:prSet/>
      <dgm:spPr/>
      <dgm:t>
        <a:bodyPr/>
        <a:lstStyle/>
        <a:p>
          <a:endParaRPr lang="en-US"/>
        </a:p>
      </dgm:t>
    </dgm:pt>
    <dgm:pt modelId="{6194B8AB-324C-D345-8E70-404A479A9019}">
      <dgm:prSet phldrT="[Text]"/>
      <dgm:spPr/>
      <dgm:t>
        <a:bodyPr/>
        <a:lstStyle/>
        <a:p>
          <a:r>
            <a:rPr lang="en-US" dirty="0" smtClean="0"/>
            <a:t>Capital gains rate = 28%</a:t>
          </a:r>
          <a:endParaRPr lang="en-US" dirty="0"/>
        </a:p>
      </dgm:t>
    </dgm:pt>
    <dgm:pt modelId="{049BF3CB-4844-6F41-B378-0770FF095D18}" type="parTrans" cxnId="{D7413BEB-6189-E44A-A95C-8D298AB55E6E}">
      <dgm:prSet/>
      <dgm:spPr/>
      <dgm:t>
        <a:bodyPr/>
        <a:lstStyle/>
        <a:p>
          <a:endParaRPr lang="en-US"/>
        </a:p>
      </dgm:t>
    </dgm:pt>
    <dgm:pt modelId="{FA674952-040C-9444-8292-19B7E42AE435}" type="sibTrans" cxnId="{D7413BEB-6189-E44A-A95C-8D298AB55E6E}">
      <dgm:prSet/>
      <dgm:spPr/>
      <dgm:t>
        <a:bodyPr/>
        <a:lstStyle/>
        <a:p>
          <a:endParaRPr lang="en-US"/>
        </a:p>
      </dgm:t>
    </dgm:pt>
    <dgm:pt modelId="{D70F3404-DF7C-084A-A671-01125D383325}">
      <dgm:prSet phldrT="[Text]"/>
      <dgm:spPr/>
      <dgm:t>
        <a:bodyPr/>
        <a:lstStyle/>
        <a:p>
          <a:r>
            <a:rPr lang="en-US" dirty="0" smtClean="0"/>
            <a:t>Price change as % of Dividend = 78%</a:t>
          </a:r>
          <a:endParaRPr lang="en-US" dirty="0"/>
        </a:p>
      </dgm:t>
    </dgm:pt>
    <dgm:pt modelId="{7AA99C02-6BB3-8C45-861B-49CAE1ECE3BF}" type="parTrans" cxnId="{21CD117A-77EA-D444-AAF3-9F0DFA6D7EFE}">
      <dgm:prSet/>
      <dgm:spPr/>
      <dgm:t>
        <a:bodyPr/>
        <a:lstStyle/>
        <a:p>
          <a:endParaRPr lang="en-US"/>
        </a:p>
      </dgm:t>
    </dgm:pt>
    <dgm:pt modelId="{F128C735-9CFF-EC41-93BE-E38C8A18237F}" type="sibTrans" cxnId="{21CD117A-77EA-D444-AAF3-9F0DFA6D7EFE}">
      <dgm:prSet/>
      <dgm:spPr/>
      <dgm:t>
        <a:bodyPr/>
        <a:lstStyle/>
        <a:p>
          <a:endParaRPr lang="en-US"/>
        </a:p>
      </dgm:t>
    </dgm:pt>
    <dgm:pt modelId="{B05812CD-D901-F54B-8EF5-551E46E78B3F}">
      <dgm:prSet phldrT="[Text]"/>
      <dgm:spPr/>
      <dgm:t>
        <a:bodyPr/>
        <a:lstStyle/>
        <a:p>
          <a:r>
            <a:rPr lang="en-US" dirty="0" smtClean="0"/>
            <a:t>Price change as % of Dividend = 85%</a:t>
          </a:r>
          <a:endParaRPr lang="en-US" dirty="0"/>
        </a:p>
      </dgm:t>
    </dgm:pt>
    <dgm:pt modelId="{58B7A7C3-C4A4-274B-9337-8C35F855A5A9}" type="parTrans" cxnId="{64397A09-D05E-A94D-974C-57CE0950E91F}">
      <dgm:prSet/>
      <dgm:spPr/>
      <dgm:t>
        <a:bodyPr/>
        <a:lstStyle/>
        <a:p>
          <a:endParaRPr lang="en-US"/>
        </a:p>
      </dgm:t>
    </dgm:pt>
    <dgm:pt modelId="{7CACA7BF-5C77-CF44-B994-10EDA6D45ED4}" type="sibTrans" cxnId="{64397A09-D05E-A94D-974C-57CE0950E91F}">
      <dgm:prSet/>
      <dgm:spPr/>
      <dgm:t>
        <a:bodyPr/>
        <a:lstStyle/>
        <a:p>
          <a:endParaRPr lang="en-US"/>
        </a:p>
      </dgm:t>
    </dgm:pt>
    <dgm:pt modelId="{714922D1-6B9F-254F-A013-1C396F927449}">
      <dgm:prSet phldrT="[Text]"/>
      <dgm:spPr/>
      <dgm:t>
        <a:bodyPr/>
        <a:lstStyle/>
        <a:p>
          <a:r>
            <a:rPr lang="en-US" dirty="0" smtClean="0"/>
            <a:t>Price change as % of Dividend = 90%</a:t>
          </a:r>
          <a:endParaRPr lang="en-US" dirty="0"/>
        </a:p>
      </dgm:t>
    </dgm:pt>
    <dgm:pt modelId="{D31E8589-3AD3-124B-AF36-DD6D7EC1BA62}" type="parTrans" cxnId="{80739899-7769-A744-BE06-8A439FA17550}">
      <dgm:prSet/>
      <dgm:spPr/>
      <dgm:t>
        <a:bodyPr/>
        <a:lstStyle/>
        <a:p>
          <a:endParaRPr lang="en-US"/>
        </a:p>
      </dgm:t>
    </dgm:pt>
    <dgm:pt modelId="{53EBCF92-C94A-3F40-9247-680AEEE19C93}" type="sibTrans" cxnId="{80739899-7769-A744-BE06-8A439FA17550}">
      <dgm:prSet/>
      <dgm:spPr/>
      <dgm:t>
        <a:bodyPr/>
        <a:lstStyle/>
        <a:p>
          <a:endParaRPr lang="en-US"/>
        </a:p>
      </dgm:t>
    </dgm:pt>
    <dgm:pt modelId="{0F4DF5BD-E60D-0C43-811B-BD9BD8A849F8}" type="pres">
      <dgm:prSet presAssocID="{589FDC8F-BB8B-874A-B528-D36EE0DE5C0F}" presName="linear" presStyleCnt="0">
        <dgm:presLayoutVars>
          <dgm:dir/>
          <dgm:animLvl val="lvl"/>
          <dgm:resizeHandles val="exact"/>
        </dgm:presLayoutVars>
      </dgm:prSet>
      <dgm:spPr/>
      <dgm:t>
        <a:bodyPr/>
        <a:lstStyle/>
        <a:p>
          <a:endParaRPr lang="en-US"/>
        </a:p>
      </dgm:t>
    </dgm:pt>
    <dgm:pt modelId="{06D07A5E-C17C-364E-A7E9-C0DEED3DE14F}" type="pres">
      <dgm:prSet presAssocID="{38B0AD5B-4A8C-9F48-B7BF-3C170A977C49}" presName="parentLin" presStyleCnt="0"/>
      <dgm:spPr/>
    </dgm:pt>
    <dgm:pt modelId="{710FFD88-EC9F-094A-A7EE-F884B8B63D07}" type="pres">
      <dgm:prSet presAssocID="{38B0AD5B-4A8C-9F48-B7BF-3C170A977C49}" presName="parentLeftMargin" presStyleLbl="node1" presStyleIdx="0" presStyleCnt="3"/>
      <dgm:spPr/>
      <dgm:t>
        <a:bodyPr/>
        <a:lstStyle/>
        <a:p>
          <a:endParaRPr lang="en-US"/>
        </a:p>
      </dgm:t>
    </dgm:pt>
    <dgm:pt modelId="{A38F45C6-7BE9-5C46-B9DB-23AFBB5B5F5F}" type="pres">
      <dgm:prSet presAssocID="{38B0AD5B-4A8C-9F48-B7BF-3C170A977C49}" presName="parentText" presStyleLbl="node1" presStyleIdx="0" presStyleCnt="3">
        <dgm:presLayoutVars>
          <dgm:chMax val="0"/>
          <dgm:bulletEnabled val="1"/>
        </dgm:presLayoutVars>
      </dgm:prSet>
      <dgm:spPr/>
      <dgm:t>
        <a:bodyPr/>
        <a:lstStyle/>
        <a:p>
          <a:endParaRPr lang="en-US"/>
        </a:p>
      </dgm:t>
    </dgm:pt>
    <dgm:pt modelId="{C946288D-4CEE-DC42-A29F-A4FBF9602633}" type="pres">
      <dgm:prSet presAssocID="{38B0AD5B-4A8C-9F48-B7BF-3C170A977C49}" presName="negativeSpace" presStyleCnt="0"/>
      <dgm:spPr/>
    </dgm:pt>
    <dgm:pt modelId="{E66EFE46-B9C0-0D46-BF58-B25A139A7057}" type="pres">
      <dgm:prSet presAssocID="{38B0AD5B-4A8C-9F48-B7BF-3C170A977C49}" presName="childText" presStyleLbl="conFgAcc1" presStyleIdx="0" presStyleCnt="3">
        <dgm:presLayoutVars>
          <dgm:bulletEnabled val="1"/>
        </dgm:presLayoutVars>
      </dgm:prSet>
      <dgm:spPr/>
      <dgm:t>
        <a:bodyPr/>
        <a:lstStyle/>
        <a:p>
          <a:endParaRPr lang="en-US"/>
        </a:p>
      </dgm:t>
    </dgm:pt>
    <dgm:pt modelId="{CD2BF724-C6AC-E048-A650-004C3A8F6F83}" type="pres">
      <dgm:prSet presAssocID="{DFE78B3E-7FD7-FA4A-9E9E-592F936E5AAB}" presName="spaceBetweenRectangles" presStyleCnt="0"/>
      <dgm:spPr/>
    </dgm:pt>
    <dgm:pt modelId="{85FEF03D-52E6-C94F-B482-341F7EF1867C}" type="pres">
      <dgm:prSet presAssocID="{42E16103-B503-904B-8E15-071E91E755D9}" presName="parentLin" presStyleCnt="0"/>
      <dgm:spPr/>
    </dgm:pt>
    <dgm:pt modelId="{3A5FBA27-640A-3C48-89CF-CCBFBE359BED}" type="pres">
      <dgm:prSet presAssocID="{42E16103-B503-904B-8E15-071E91E755D9}" presName="parentLeftMargin" presStyleLbl="node1" presStyleIdx="0" presStyleCnt="3"/>
      <dgm:spPr/>
      <dgm:t>
        <a:bodyPr/>
        <a:lstStyle/>
        <a:p>
          <a:endParaRPr lang="en-US"/>
        </a:p>
      </dgm:t>
    </dgm:pt>
    <dgm:pt modelId="{2945A8ED-B81A-F34E-A059-2CEBFAD1E66B}" type="pres">
      <dgm:prSet presAssocID="{42E16103-B503-904B-8E15-071E91E755D9}" presName="parentText" presStyleLbl="node1" presStyleIdx="1" presStyleCnt="3">
        <dgm:presLayoutVars>
          <dgm:chMax val="0"/>
          <dgm:bulletEnabled val="1"/>
        </dgm:presLayoutVars>
      </dgm:prSet>
      <dgm:spPr/>
      <dgm:t>
        <a:bodyPr/>
        <a:lstStyle/>
        <a:p>
          <a:endParaRPr lang="en-US"/>
        </a:p>
      </dgm:t>
    </dgm:pt>
    <dgm:pt modelId="{055D386F-BAA5-6D42-95AC-C0ECB5D267D0}" type="pres">
      <dgm:prSet presAssocID="{42E16103-B503-904B-8E15-071E91E755D9}" presName="negativeSpace" presStyleCnt="0"/>
      <dgm:spPr/>
    </dgm:pt>
    <dgm:pt modelId="{9AF73639-CEFF-224E-9B6E-A41EE5FABF53}" type="pres">
      <dgm:prSet presAssocID="{42E16103-B503-904B-8E15-071E91E755D9}" presName="childText" presStyleLbl="conFgAcc1" presStyleIdx="1" presStyleCnt="3">
        <dgm:presLayoutVars>
          <dgm:bulletEnabled val="1"/>
        </dgm:presLayoutVars>
      </dgm:prSet>
      <dgm:spPr/>
      <dgm:t>
        <a:bodyPr/>
        <a:lstStyle/>
        <a:p>
          <a:endParaRPr lang="en-US"/>
        </a:p>
      </dgm:t>
    </dgm:pt>
    <dgm:pt modelId="{D5B9F1D8-4B2C-D14B-83A0-20B4851E2C98}" type="pres">
      <dgm:prSet presAssocID="{071B4F34-0B82-E44D-863D-B6B6221DA510}" presName="spaceBetweenRectangles" presStyleCnt="0"/>
      <dgm:spPr/>
    </dgm:pt>
    <dgm:pt modelId="{871833C0-5CF8-4E42-A94F-9FA05C6243F0}" type="pres">
      <dgm:prSet presAssocID="{F804F2DA-FF65-4146-B3D3-70F4573FDF06}" presName="parentLin" presStyleCnt="0"/>
      <dgm:spPr/>
    </dgm:pt>
    <dgm:pt modelId="{D940172B-E2E5-3640-9986-F52654630A12}" type="pres">
      <dgm:prSet presAssocID="{F804F2DA-FF65-4146-B3D3-70F4573FDF06}" presName="parentLeftMargin" presStyleLbl="node1" presStyleIdx="1" presStyleCnt="3"/>
      <dgm:spPr/>
      <dgm:t>
        <a:bodyPr/>
        <a:lstStyle/>
        <a:p>
          <a:endParaRPr lang="en-US"/>
        </a:p>
      </dgm:t>
    </dgm:pt>
    <dgm:pt modelId="{A9B66E76-3948-C047-B59C-3D217E4B7343}" type="pres">
      <dgm:prSet presAssocID="{F804F2DA-FF65-4146-B3D3-70F4573FDF06}" presName="parentText" presStyleLbl="node1" presStyleIdx="2" presStyleCnt="3">
        <dgm:presLayoutVars>
          <dgm:chMax val="0"/>
          <dgm:bulletEnabled val="1"/>
        </dgm:presLayoutVars>
      </dgm:prSet>
      <dgm:spPr/>
      <dgm:t>
        <a:bodyPr/>
        <a:lstStyle/>
        <a:p>
          <a:endParaRPr lang="en-US"/>
        </a:p>
      </dgm:t>
    </dgm:pt>
    <dgm:pt modelId="{5780EAE8-886C-0746-8E61-0F952A5524D7}" type="pres">
      <dgm:prSet presAssocID="{F804F2DA-FF65-4146-B3D3-70F4573FDF06}" presName="negativeSpace" presStyleCnt="0"/>
      <dgm:spPr/>
    </dgm:pt>
    <dgm:pt modelId="{B82D4C8F-A2BA-C04E-A922-E857CFCC43F8}" type="pres">
      <dgm:prSet presAssocID="{F804F2DA-FF65-4146-B3D3-70F4573FDF06}" presName="childText" presStyleLbl="conFgAcc1" presStyleIdx="2" presStyleCnt="3">
        <dgm:presLayoutVars>
          <dgm:bulletEnabled val="1"/>
        </dgm:presLayoutVars>
      </dgm:prSet>
      <dgm:spPr/>
      <dgm:t>
        <a:bodyPr/>
        <a:lstStyle/>
        <a:p>
          <a:endParaRPr lang="en-US"/>
        </a:p>
      </dgm:t>
    </dgm:pt>
  </dgm:ptLst>
  <dgm:cxnLst>
    <dgm:cxn modelId="{CBE1A5C4-A286-C440-9F4F-6B657341CFC5}" srcId="{42E16103-B503-904B-8E15-071E91E755D9}" destId="{C6ABCF60-3C0C-2A4E-AE17-00B4EA15F204}" srcOrd="0" destOrd="0" parTransId="{1867E6A4-124B-6D41-880C-374760D33D45}" sibTransId="{5F79869F-8B79-A641-AD89-F62BBE4F4398}"/>
    <dgm:cxn modelId="{67DE733D-FD72-5C42-B754-6809382826A4}" type="presOf" srcId="{589FDC8F-BB8B-874A-B528-D36EE0DE5C0F}" destId="{0F4DF5BD-E60D-0C43-811B-BD9BD8A849F8}" srcOrd="0" destOrd="0" presId="urn:microsoft.com/office/officeart/2005/8/layout/list1"/>
    <dgm:cxn modelId="{ED26796F-FF3C-314D-A7DE-D7F9912F542B}" type="presOf" srcId="{8C838400-547D-4749-83F3-D4A63C648EEB}" destId="{E66EFE46-B9C0-0D46-BF58-B25A139A7057}" srcOrd="0" destOrd="1" presId="urn:microsoft.com/office/officeart/2005/8/layout/list1"/>
    <dgm:cxn modelId="{65AD2775-99F9-8741-B858-025E34281BA1}" srcId="{589FDC8F-BB8B-874A-B528-D36EE0DE5C0F}" destId="{42E16103-B503-904B-8E15-071E91E755D9}" srcOrd="1" destOrd="0" parTransId="{BFB8E9A8-1EE7-2F4B-A930-4DFCA1C7305E}" sibTransId="{071B4F34-0B82-E44D-863D-B6B6221DA510}"/>
    <dgm:cxn modelId="{759A1F9E-F747-0F43-B24C-E739514F21C1}" type="presOf" srcId="{E8688632-3E1E-FC4F-88F9-28840E2C763B}" destId="{E66EFE46-B9C0-0D46-BF58-B25A139A7057}" srcOrd="0" destOrd="0" presId="urn:microsoft.com/office/officeart/2005/8/layout/list1"/>
    <dgm:cxn modelId="{B5AA9301-79EE-5F42-BAF8-467FB70A0AD8}" srcId="{F804F2DA-FF65-4146-B3D3-70F4573FDF06}" destId="{2A490B34-05B7-784C-9684-6701BECDEF18}" srcOrd="0" destOrd="0" parTransId="{5C0962AF-D2EB-0847-AC74-1171AEEBB461}" sibTransId="{B5308943-6642-7844-B184-BCF4C15C6945}"/>
    <dgm:cxn modelId="{64397A09-D05E-A94D-974C-57CE0950E91F}" srcId="{42E16103-B503-904B-8E15-071E91E755D9}" destId="{B05812CD-D901-F54B-8EF5-551E46E78B3F}" srcOrd="2" destOrd="0" parTransId="{58B7A7C3-C4A4-274B-9337-8C35F855A5A9}" sibTransId="{7CACA7BF-5C77-CF44-B994-10EDA6D45ED4}"/>
    <dgm:cxn modelId="{C3B35155-A591-E445-961F-653761BA8249}" type="presOf" srcId="{42E16103-B503-904B-8E15-071E91E755D9}" destId="{2945A8ED-B81A-F34E-A059-2CEBFAD1E66B}" srcOrd="1" destOrd="0" presId="urn:microsoft.com/office/officeart/2005/8/layout/list1"/>
    <dgm:cxn modelId="{8FEEB193-DB70-4E4F-946A-3784BB179E11}" type="presOf" srcId="{D70F3404-DF7C-084A-A671-01125D383325}" destId="{E66EFE46-B9C0-0D46-BF58-B25A139A7057}" srcOrd="0" destOrd="2" presId="urn:microsoft.com/office/officeart/2005/8/layout/list1"/>
    <dgm:cxn modelId="{FA7E4A82-5425-0144-BFF1-15FF1F2326FA}" srcId="{42E16103-B503-904B-8E15-071E91E755D9}" destId="{8FF6B378-32C0-8246-B87A-9478702CB2EA}" srcOrd="1" destOrd="0" parTransId="{F4B98B9E-B2D7-CE4C-9741-E17A6CF3AA1A}" sibTransId="{0D179AA8-F1D3-9943-8521-9BECD3AF2EF1}"/>
    <dgm:cxn modelId="{C45CF9AC-F332-844B-A5C8-FD13683E12D9}" srcId="{38B0AD5B-4A8C-9F48-B7BF-3C170A977C49}" destId="{E8688632-3E1E-FC4F-88F9-28840E2C763B}" srcOrd="0" destOrd="0" parTransId="{4CCCC988-F382-1045-BC01-400890DCE0B5}" sibTransId="{12637C87-2D7F-F64C-B07D-480E1B87A552}"/>
    <dgm:cxn modelId="{622D168E-7099-AC4E-B366-181319DF4890}" srcId="{589FDC8F-BB8B-874A-B528-D36EE0DE5C0F}" destId="{F804F2DA-FF65-4146-B3D3-70F4573FDF06}" srcOrd="2" destOrd="0" parTransId="{FD2F944D-51BB-2742-876E-9CA56426AB9D}" sibTransId="{8BBD14B1-5D98-7E4B-9D4E-4AD33AE99F39}"/>
    <dgm:cxn modelId="{3029C16A-DE40-9648-94C9-58CBC97F2EB5}" srcId="{589FDC8F-BB8B-874A-B528-D36EE0DE5C0F}" destId="{38B0AD5B-4A8C-9F48-B7BF-3C170A977C49}" srcOrd="0" destOrd="0" parTransId="{059F2A75-1A22-A54F-88F4-691CE539CDCF}" sibTransId="{DFE78B3E-7FD7-FA4A-9E9E-592F936E5AAB}"/>
    <dgm:cxn modelId="{4C6D722B-C6E9-434B-BEA4-7EFD4F503A41}" type="presOf" srcId="{B05812CD-D901-F54B-8EF5-551E46E78B3F}" destId="{9AF73639-CEFF-224E-9B6E-A41EE5FABF53}" srcOrd="0" destOrd="2" presId="urn:microsoft.com/office/officeart/2005/8/layout/list1"/>
    <dgm:cxn modelId="{D7413BEB-6189-E44A-A95C-8D298AB55E6E}" srcId="{F804F2DA-FF65-4146-B3D3-70F4573FDF06}" destId="{6194B8AB-324C-D345-8E70-404A479A9019}" srcOrd="1" destOrd="0" parTransId="{049BF3CB-4844-6F41-B378-0770FF095D18}" sibTransId="{FA674952-040C-9444-8292-19B7E42AE435}"/>
    <dgm:cxn modelId="{5C5D58DB-321F-5046-91E9-93646781EBA8}" type="presOf" srcId="{6194B8AB-324C-D345-8E70-404A479A9019}" destId="{B82D4C8F-A2BA-C04E-A922-E857CFCC43F8}" srcOrd="0" destOrd="1" presId="urn:microsoft.com/office/officeart/2005/8/layout/list1"/>
    <dgm:cxn modelId="{2E79BF50-BEDE-184F-8C92-39747EBCCD65}" type="presOf" srcId="{38B0AD5B-4A8C-9F48-B7BF-3C170A977C49}" destId="{A38F45C6-7BE9-5C46-B9DB-23AFBB5B5F5F}" srcOrd="1" destOrd="0" presId="urn:microsoft.com/office/officeart/2005/8/layout/list1"/>
    <dgm:cxn modelId="{752108BF-2EDC-0948-B64B-207CC7D79BDB}" type="presOf" srcId="{714922D1-6B9F-254F-A013-1C396F927449}" destId="{B82D4C8F-A2BA-C04E-A922-E857CFCC43F8}" srcOrd="0" destOrd="2" presId="urn:microsoft.com/office/officeart/2005/8/layout/list1"/>
    <dgm:cxn modelId="{21CD117A-77EA-D444-AAF3-9F0DFA6D7EFE}" srcId="{38B0AD5B-4A8C-9F48-B7BF-3C170A977C49}" destId="{D70F3404-DF7C-084A-A671-01125D383325}" srcOrd="2" destOrd="0" parTransId="{7AA99C02-6BB3-8C45-861B-49CAE1ECE3BF}" sibTransId="{F128C735-9CFF-EC41-93BE-E38C8A18237F}"/>
    <dgm:cxn modelId="{9D97C606-B134-6F4D-B4B9-C002C4842E8C}" type="presOf" srcId="{42E16103-B503-904B-8E15-071E91E755D9}" destId="{3A5FBA27-640A-3C48-89CF-CCBFBE359BED}" srcOrd="0" destOrd="0" presId="urn:microsoft.com/office/officeart/2005/8/layout/list1"/>
    <dgm:cxn modelId="{80739899-7769-A744-BE06-8A439FA17550}" srcId="{F804F2DA-FF65-4146-B3D3-70F4573FDF06}" destId="{714922D1-6B9F-254F-A013-1C396F927449}" srcOrd="2" destOrd="0" parTransId="{D31E8589-3AD3-124B-AF36-DD6D7EC1BA62}" sibTransId="{53EBCF92-C94A-3F40-9247-680AEEE19C93}"/>
    <dgm:cxn modelId="{AA97E199-48F5-E04C-AD02-4ECF45C9D72C}" type="presOf" srcId="{2A490B34-05B7-784C-9684-6701BECDEF18}" destId="{B82D4C8F-A2BA-C04E-A922-E857CFCC43F8}" srcOrd="0" destOrd="0" presId="urn:microsoft.com/office/officeart/2005/8/layout/list1"/>
    <dgm:cxn modelId="{9E92FF02-7F47-F64D-A5F1-F19D4F1B318C}" srcId="{38B0AD5B-4A8C-9F48-B7BF-3C170A977C49}" destId="{8C838400-547D-4749-83F3-D4A63C648EEB}" srcOrd="1" destOrd="0" parTransId="{E59A8964-E4CE-A94E-BB2D-E1FF12B35B2F}" sibTransId="{0E58AC76-6150-AC44-B857-82376F42E895}"/>
    <dgm:cxn modelId="{F10B6D61-4875-8E44-ACAF-EDCF46B7FEC4}" type="presOf" srcId="{F804F2DA-FF65-4146-B3D3-70F4573FDF06}" destId="{A9B66E76-3948-C047-B59C-3D217E4B7343}" srcOrd="1" destOrd="0" presId="urn:microsoft.com/office/officeart/2005/8/layout/list1"/>
    <dgm:cxn modelId="{94286BA6-BA82-CD40-ACFF-2E3400C8208F}" type="presOf" srcId="{C6ABCF60-3C0C-2A4E-AE17-00B4EA15F204}" destId="{9AF73639-CEFF-224E-9B6E-A41EE5FABF53}" srcOrd="0" destOrd="0" presId="urn:microsoft.com/office/officeart/2005/8/layout/list1"/>
    <dgm:cxn modelId="{8C8314C3-42E7-544E-8A03-11830B6F0B5C}" type="presOf" srcId="{8FF6B378-32C0-8246-B87A-9478702CB2EA}" destId="{9AF73639-CEFF-224E-9B6E-A41EE5FABF53}" srcOrd="0" destOrd="1" presId="urn:microsoft.com/office/officeart/2005/8/layout/list1"/>
    <dgm:cxn modelId="{EB20679B-E00A-3941-ADCF-31892C0BBD2C}" type="presOf" srcId="{F804F2DA-FF65-4146-B3D3-70F4573FDF06}" destId="{D940172B-E2E5-3640-9986-F52654630A12}" srcOrd="0" destOrd="0" presId="urn:microsoft.com/office/officeart/2005/8/layout/list1"/>
    <dgm:cxn modelId="{BCD95C25-167E-3B47-8F86-B20591F68225}" type="presOf" srcId="{38B0AD5B-4A8C-9F48-B7BF-3C170A977C49}" destId="{710FFD88-EC9F-094A-A7EE-F884B8B63D07}" srcOrd="0" destOrd="0" presId="urn:microsoft.com/office/officeart/2005/8/layout/list1"/>
    <dgm:cxn modelId="{E7A242DD-FC9D-7E46-823A-709688E03FB5}" type="presParOf" srcId="{0F4DF5BD-E60D-0C43-811B-BD9BD8A849F8}" destId="{06D07A5E-C17C-364E-A7E9-C0DEED3DE14F}" srcOrd="0" destOrd="0" presId="urn:microsoft.com/office/officeart/2005/8/layout/list1"/>
    <dgm:cxn modelId="{8E85B7C3-D480-694C-90EA-20939C01EFD0}" type="presParOf" srcId="{06D07A5E-C17C-364E-A7E9-C0DEED3DE14F}" destId="{710FFD88-EC9F-094A-A7EE-F884B8B63D07}" srcOrd="0" destOrd="0" presId="urn:microsoft.com/office/officeart/2005/8/layout/list1"/>
    <dgm:cxn modelId="{20A965CF-3297-3249-B79B-BBCB24048CC3}" type="presParOf" srcId="{06D07A5E-C17C-364E-A7E9-C0DEED3DE14F}" destId="{A38F45C6-7BE9-5C46-B9DB-23AFBB5B5F5F}" srcOrd="1" destOrd="0" presId="urn:microsoft.com/office/officeart/2005/8/layout/list1"/>
    <dgm:cxn modelId="{64482FDF-191C-2E41-952E-AEA3679DAACD}" type="presParOf" srcId="{0F4DF5BD-E60D-0C43-811B-BD9BD8A849F8}" destId="{C946288D-4CEE-DC42-A29F-A4FBF9602633}" srcOrd="1" destOrd="0" presId="urn:microsoft.com/office/officeart/2005/8/layout/list1"/>
    <dgm:cxn modelId="{C7DF8B0D-5305-FD40-9DB6-02E9ED564B10}" type="presParOf" srcId="{0F4DF5BD-E60D-0C43-811B-BD9BD8A849F8}" destId="{E66EFE46-B9C0-0D46-BF58-B25A139A7057}" srcOrd="2" destOrd="0" presId="urn:microsoft.com/office/officeart/2005/8/layout/list1"/>
    <dgm:cxn modelId="{06D5367E-4673-5444-B9B4-C05E24C522F5}" type="presParOf" srcId="{0F4DF5BD-E60D-0C43-811B-BD9BD8A849F8}" destId="{CD2BF724-C6AC-E048-A650-004C3A8F6F83}" srcOrd="3" destOrd="0" presId="urn:microsoft.com/office/officeart/2005/8/layout/list1"/>
    <dgm:cxn modelId="{CDBC5CC1-C283-AC4F-9633-05F022C8DB85}" type="presParOf" srcId="{0F4DF5BD-E60D-0C43-811B-BD9BD8A849F8}" destId="{85FEF03D-52E6-C94F-B482-341F7EF1867C}" srcOrd="4" destOrd="0" presId="urn:microsoft.com/office/officeart/2005/8/layout/list1"/>
    <dgm:cxn modelId="{3C7FA7C8-AD4B-7540-9F42-6A0A30528F04}" type="presParOf" srcId="{85FEF03D-52E6-C94F-B482-341F7EF1867C}" destId="{3A5FBA27-640A-3C48-89CF-CCBFBE359BED}" srcOrd="0" destOrd="0" presId="urn:microsoft.com/office/officeart/2005/8/layout/list1"/>
    <dgm:cxn modelId="{F3C9E5C6-5084-2B41-ACFA-64016E6612CD}" type="presParOf" srcId="{85FEF03D-52E6-C94F-B482-341F7EF1867C}" destId="{2945A8ED-B81A-F34E-A059-2CEBFAD1E66B}" srcOrd="1" destOrd="0" presId="urn:microsoft.com/office/officeart/2005/8/layout/list1"/>
    <dgm:cxn modelId="{62F5BF8B-014A-044F-A906-200AB5E49AD9}" type="presParOf" srcId="{0F4DF5BD-E60D-0C43-811B-BD9BD8A849F8}" destId="{055D386F-BAA5-6D42-95AC-C0ECB5D267D0}" srcOrd="5" destOrd="0" presId="urn:microsoft.com/office/officeart/2005/8/layout/list1"/>
    <dgm:cxn modelId="{B2741AE2-5091-AC4C-9C39-5468CD9F7571}" type="presParOf" srcId="{0F4DF5BD-E60D-0C43-811B-BD9BD8A849F8}" destId="{9AF73639-CEFF-224E-9B6E-A41EE5FABF53}" srcOrd="6" destOrd="0" presId="urn:microsoft.com/office/officeart/2005/8/layout/list1"/>
    <dgm:cxn modelId="{855B1EAB-7C1F-4D4E-9AE9-45A5D360969E}" type="presParOf" srcId="{0F4DF5BD-E60D-0C43-811B-BD9BD8A849F8}" destId="{D5B9F1D8-4B2C-D14B-83A0-20B4851E2C98}" srcOrd="7" destOrd="0" presId="urn:microsoft.com/office/officeart/2005/8/layout/list1"/>
    <dgm:cxn modelId="{B802E68B-AA4B-FF46-AA44-6766626BCB71}" type="presParOf" srcId="{0F4DF5BD-E60D-0C43-811B-BD9BD8A849F8}" destId="{871833C0-5CF8-4E42-A94F-9FA05C6243F0}" srcOrd="8" destOrd="0" presId="urn:microsoft.com/office/officeart/2005/8/layout/list1"/>
    <dgm:cxn modelId="{88D1EB57-3761-3842-BEC6-11AE9786B6EE}" type="presParOf" srcId="{871833C0-5CF8-4E42-A94F-9FA05C6243F0}" destId="{D940172B-E2E5-3640-9986-F52654630A12}" srcOrd="0" destOrd="0" presId="urn:microsoft.com/office/officeart/2005/8/layout/list1"/>
    <dgm:cxn modelId="{6247A6FD-4EAC-6F44-BA46-950666AB8F80}" type="presParOf" srcId="{871833C0-5CF8-4E42-A94F-9FA05C6243F0}" destId="{A9B66E76-3948-C047-B59C-3D217E4B7343}" srcOrd="1" destOrd="0" presId="urn:microsoft.com/office/officeart/2005/8/layout/list1"/>
    <dgm:cxn modelId="{12AECACB-63A6-474E-B179-A2E8DEA8877A}" type="presParOf" srcId="{0F4DF5BD-E60D-0C43-811B-BD9BD8A849F8}" destId="{5780EAE8-886C-0746-8E61-0F952A5524D7}" srcOrd="9" destOrd="0" presId="urn:microsoft.com/office/officeart/2005/8/layout/list1"/>
    <dgm:cxn modelId="{6F668347-0BCF-4B4D-9E99-B3740AE3A7BB}" type="presParOf" srcId="{0F4DF5BD-E60D-0C43-811B-BD9BD8A849F8}" destId="{B82D4C8F-A2BA-C04E-A922-E857CFCC43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FE46-B9C0-0D46-BF58-B25A139A7057}">
      <dsp:nvSpPr>
        <dsp:cNvPr id="0" name=""/>
        <dsp:cNvSpPr/>
      </dsp:nvSpPr>
      <dsp:spPr>
        <a:xfrm>
          <a:off x="0" y="297944"/>
          <a:ext cx="8153400" cy="8316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229108" rIns="632794"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smtClean="0"/>
            <a:t>Ordinary tax rate = 70%</a:t>
          </a:r>
          <a:endParaRPr lang="en-US" sz="1100" kern="1200" dirty="0"/>
        </a:p>
        <a:p>
          <a:pPr marL="57150" lvl="1" indent="-57150" algn="l" defTabSz="488950">
            <a:lnSpc>
              <a:spcPct val="90000"/>
            </a:lnSpc>
            <a:spcBef>
              <a:spcPct val="0"/>
            </a:spcBef>
            <a:spcAft>
              <a:spcPct val="15000"/>
            </a:spcAft>
            <a:buChar char="•"/>
          </a:pPr>
          <a:r>
            <a:rPr lang="en-US" sz="1100" kern="1200" dirty="0" smtClean="0"/>
            <a:t>Capital gains rate = 28%</a:t>
          </a:r>
          <a:endParaRPr lang="en-US" sz="1100" kern="1200" dirty="0"/>
        </a:p>
        <a:p>
          <a:pPr marL="57150" lvl="1" indent="-57150" algn="l" defTabSz="488950">
            <a:lnSpc>
              <a:spcPct val="90000"/>
            </a:lnSpc>
            <a:spcBef>
              <a:spcPct val="0"/>
            </a:spcBef>
            <a:spcAft>
              <a:spcPct val="15000"/>
            </a:spcAft>
            <a:buChar char="•"/>
          </a:pPr>
          <a:r>
            <a:rPr lang="en-US" sz="1100" kern="1200" dirty="0" smtClean="0"/>
            <a:t>Price change as % of Dividend = 78%</a:t>
          </a:r>
          <a:endParaRPr lang="en-US" sz="1100" kern="1200" dirty="0"/>
        </a:p>
      </dsp:txBody>
      <dsp:txXfrm>
        <a:off x="0" y="297944"/>
        <a:ext cx="8153400" cy="831600"/>
      </dsp:txXfrm>
    </dsp:sp>
    <dsp:sp modelId="{A38F45C6-7BE9-5C46-B9DB-23AFBB5B5F5F}">
      <dsp:nvSpPr>
        <dsp:cNvPr id="0" name=""/>
        <dsp:cNvSpPr/>
      </dsp:nvSpPr>
      <dsp:spPr>
        <a:xfrm>
          <a:off x="407670" y="135584"/>
          <a:ext cx="5707380" cy="3247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488950">
            <a:lnSpc>
              <a:spcPct val="90000"/>
            </a:lnSpc>
            <a:spcBef>
              <a:spcPct val="0"/>
            </a:spcBef>
            <a:spcAft>
              <a:spcPct val="35000"/>
            </a:spcAft>
          </a:pPr>
          <a:r>
            <a:rPr lang="en-US" sz="1100" kern="1200" dirty="0" smtClean="0"/>
            <a:t>1966-1969</a:t>
          </a:r>
          <a:endParaRPr lang="en-US" sz="1100" kern="1200" dirty="0"/>
        </a:p>
      </dsp:txBody>
      <dsp:txXfrm>
        <a:off x="423522" y="151436"/>
        <a:ext cx="5675676" cy="293016"/>
      </dsp:txXfrm>
    </dsp:sp>
    <dsp:sp modelId="{9AF73639-CEFF-224E-9B6E-A41EE5FABF53}">
      <dsp:nvSpPr>
        <dsp:cNvPr id="0" name=""/>
        <dsp:cNvSpPr/>
      </dsp:nvSpPr>
      <dsp:spPr>
        <a:xfrm>
          <a:off x="0" y="1351305"/>
          <a:ext cx="8153400" cy="8316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229108" rIns="632794"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smtClean="0"/>
            <a:t>Ordinary tax rate = 50%</a:t>
          </a:r>
          <a:endParaRPr lang="en-US" sz="1100" kern="1200" dirty="0"/>
        </a:p>
        <a:p>
          <a:pPr marL="57150" lvl="1" indent="-57150" algn="l" defTabSz="488950">
            <a:lnSpc>
              <a:spcPct val="90000"/>
            </a:lnSpc>
            <a:spcBef>
              <a:spcPct val="0"/>
            </a:spcBef>
            <a:spcAft>
              <a:spcPct val="15000"/>
            </a:spcAft>
            <a:buChar char="•"/>
          </a:pPr>
          <a:r>
            <a:rPr lang="en-US" sz="1100" kern="1200" dirty="0" smtClean="0"/>
            <a:t>Capital gains rate = 20%</a:t>
          </a:r>
          <a:endParaRPr lang="en-US" sz="1100" kern="1200" dirty="0"/>
        </a:p>
        <a:p>
          <a:pPr marL="57150" lvl="1" indent="-57150" algn="l" defTabSz="488950">
            <a:lnSpc>
              <a:spcPct val="90000"/>
            </a:lnSpc>
            <a:spcBef>
              <a:spcPct val="0"/>
            </a:spcBef>
            <a:spcAft>
              <a:spcPct val="15000"/>
            </a:spcAft>
            <a:buChar char="•"/>
          </a:pPr>
          <a:r>
            <a:rPr lang="en-US" sz="1100" kern="1200" dirty="0" smtClean="0"/>
            <a:t>Price change as % of Dividend = 85%</a:t>
          </a:r>
          <a:endParaRPr lang="en-US" sz="1100" kern="1200" dirty="0"/>
        </a:p>
      </dsp:txBody>
      <dsp:txXfrm>
        <a:off x="0" y="1351305"/>
        <a:ext cx="8153400" cy="831600"/>
      </dsp:txXfrm>
    </dsp:sp>
    <dsp:sp modelId="{2945A8ED-B81A-F34E-A059-2CEBFAD1E66B}">
      <dsp:nvSpPr>
        <dsp:cNvPr id="0" name=""/>
        <dsp:cNvSpPr/>
      </dsp:nvSpPr>
      <dsp:spPr>
        <a:xfrm>
          <a:off x="407670" y="1188945"/>
          <a:ext cx="5707380" cy="3247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488950">
            <a:lnSpc>
              <a:spcPct val="90000"/>
            </a:lnSpc>
            <a:spcBef>
              <a:spcPct val="0"/>
            </a:spcBef>
            <a:spcAft>
              <a:spcPct val="35000"/>
            </a:spcAft>
          </a:pPr>
          <a:r>
            <a:rPr lang="en-US" sz="1100" kern="1200" dirty="0" smtClean="0"/>
            <a:t>1981-1985</a:t>
          </a:r>
          <a:endParaRPr lang="en-US" sz="1100" kern="1200" dirty="0"/>
        </a:p>
      </dsp:txBody>
      <dsp:txXfrm>
        <a:off x="423522" y="1204797"/>
        <a:ext cx="5675676" cy="293016"/>
      </dsp:txXfrm>
    </dsp:sp>
    <dsp:sp modelId="{B82D4C8F-A2BA-C04E-A922-E857CFCC43F8}">
      <dsp:nvSpPr>
        <dsp:cNvPr id="0" name=""/>
        <dsp:cNvSpPr/>
      </dsp:nvSpPr>
      <dsp:spPr>
        <a:xfrm>
          <a:off x="0" y="2404665"/>
          <a:ext cx="8153400" cy="831600"/>
        </a:xfrm>
        <a:prstGeom prst="rect">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794" tIns="229108" rIns="632794"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smtClean="0"/>
            <a:t>Ordinary tax rate = 28%</a:t>
          </a:r>
          <a:endParaRPr lang="en-US" sz="1100" kern="1200" dirty="0"/>
        </a:p>
        <a:p>
          <a:pPr marL="57150" lvl="1" indent="-57150" algn="l" defTabSz="488950">
            <a:lnSpc>
              <a:spcPct val="90000"/>
            </a:lnSpc>
            <a:spcBef>
              <a:spcPct val="0"/>
            </a:spcBef>
            <a:spcAft>
              <a:spcPct val="15000"/>
            </a:spcAft>
            <a:buChar char="•"/>
          </a:pPr>
          <a:r>
            <a:rPr lang="en-US" sz="1100" kern="1200" dirty="0" smtClean="0"/>
            <a:t>Capital gains rate = 28%</a:t>
          </a:r>
          <a:endParaRPr lang="en-US" sz="1100" kern="1200" dirty="0"/>
        </a:p>
        <a:p>
          <a:pPr marL="57150" lvl="1" indent="-57150" algn="l" defTabSz="488950">
            <a:lnSpc>
              <a:spcPct val="90000"/>
            </a:lnSpc>
            <a:spcBef>
              <a:spcPct val="0"/>
            </a:spcBef>
            <a:spcAft>
              <a:spcPct val="15000"/>
            </a:spcAft>
            <a:buChar char="•"/>
          </a:pPr>
          <a:r>
            <a:rPr lang="en-US" sz="1100" kern="1200" dirty="0" smtClean="0"/>
            <a:t>Price change as % of Dividend = 90%</a:t>
          </a:r>
          <a:endParaRPr lang="en-US" sz="1100" kern="1200" dirty="0"/>
        </a:p>
      </dsp:txBody>
      <dsp:txXfrm>
        <a:off x="0" y="2404665"/>
        <a:ext cx="8153400" cy="831600"/>
      </dsp:txXfrm>
    </dsp:sp>
    <dsp:sp modelId="{A9B66E76-3948-C047-B59C-3D217E4B7343}">
      <dsp:nvSpPr>
        <dsp:cNvPr id="0" name=""/>
        <dsp:cNvSpPr/>
      </dsp:nvSpPr>
      <dsp:spPr>
        <a:xfrm>
          <a:off x="407670" y="2242305"/>
          <a:ext cx="5707380" cy="32472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725" tIns="0" rIns="215725" bIns="0" numCol="1" spcCol="1270" anchor="ctr" anchorCtr="0">
          <a:noAutofit/>
        </a:bodyPr>
        <a:lstStyle/>
        <a:p>
          <a:pPr lvl="0" algn="l" defTabSz="488950">
            <a:lnSpc>
              <a:spcPct val="90000"/>
            </a:lnSpc>
            <a:spcBef>
              <a:spcPct val="0"/>
            </a:spcBef>
            <a:spcAft>
              <a:spcPct val="35000"/>
            </a:spcAft>
          </a:pPr>
          <a:r>
            <a:rPr lang="en-US" sz="1100" kern="1200" dirty="0" smtClean="0"/>
            <a:t>1986-1990</a:t>
          </a:r>
          <a:endParaRPr lang="en-US" sz="1100" kern="1200" dirty="0"/>
        </a:p>
      </dsp:txBody>
      <dsp:txXfrm>
        <a:off x="423522" y="2258157"/>
        <a:ext cx="5675676"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drawing1.xml><?xml version="1.0" encoding="utf-8"?>
<c:userShapes xmlns:c="http://schemas.openxmlformats.org/drawingml/2006/chart">
  <cdr:relSizeAnchor xmlns:cdr="http://schemas.openxmlformats.org/drawingml/2006/chartDrawing">
    <cdr:from>
      <cdr:x>0.40098</cdr:x>
      <cdr:y>0.10092</cdr:y>
    </cdr:from>
    <cdr:to>
      <cdr:x>0.72089</cdr:x>
      <cdr:y>0.16958</cdr:y>
    </cdr:to>
    <cdr:sp macro="" textlink="">
      <cdr:nvSpPr>
        <cdr:cNvPr id="2" name="Rectangle 1"/>
        <cdr:cNvSpPr/>
      </cdr:nvSpPr>
      <cdr:spPr>
        <a:xfrm xmlns:a="http://schemas.openxmlformats.org/drawingml/2006/main">
          <a:off x="3437363" y="588132"/>
          <a:ext cx="2742458" cy="40011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Dividends Initiated</a:t>
          </a:r>
          <a:r>
            <a:rPr lang="en-US" sz="2000" b="1" cap="none" spc="0" baseline="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here</a:t>
          </a:r>
          <a:endParaRPr lang="en-US"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Times"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p:cNvSpPr>
          <p:nvPr>
            <p:ph type="sldImg"/>
          </p:nvPr>
        </p:nvSpPr>
        <p:spPr>
          <a:solidFill>
            <a:srgbClr val="FFFFFF"/>
          </a:solidFill>
          <a:ln/>
        </p:spPr>
      </p:sp>
      <p:sp>
        <p:nvSpPr>
          <p:cNvPr id="174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The final piece of the corporate finance puzzle.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p:cNvSpPr>
          <p:nvPr>
            <p:ph type="sldImg"/>
          </p:nvPr>
        </p:nvSpPr>
        <p:spPr>
          <a:solidFill>
            <a:srgbClr val="FFFFFF"/>
          </a:solidFill>
          <a:ln/>
        </p:spPr>
      </p:sp>
      <p:sp>
        <p:nvSpPr>
          <p:cNvPr id="2048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Note that the schools span the spectrum. Firms which increase, decrease or do nothing on dividends can all find something in one of these schools to justify their actions.</a:t>
            </a:r>
          </a:p>
          <a:p>
            <a:r>
              <a:rPr lang="en-US" altLang="x-none">
                <a:latin typeface="Times" charset="0"/>
                <a:ea typeface="ＭＳ Ｐゴシック" charset="-128"/>
              </a:rPr>
              <a:t>There is truth in each of these schools of thought. The key to sensible dividend analysis is extracting that which makes sense from each school and bringing them all together in a composite analysis.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solidFill>
            <a:srgbClr val="FFFFFF"/>
          </a:solidFill>
          <a:ln/>
        </p:spPr>
      </p:sp>
      <p:sp>
        <p:nvSpPr>
          <p:cNvPr id="2253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summarizes the MM argument for why dividend policy is irrelevant. </a:t>
            </a:r>
          </a:p>
          <a:p>
            <a:pPr marL="685800" lvl="1" indent="-228600">
              <a:buFont typeface="Calibri" charset="0"/>
              <a:buAutoNum type="arabicPeriod"/>
            </a:pPr>
            <a:r>
              <a:rPr lang="en-US" altLang="x-none">
                <a:latin typeface="Times" charset="0"/>
                <a:ea typeface="ＭＳ Ｐゴシック" charset="-128"/>
              </a:rPr>
              <a:t>Generally, firms that pay too much in dividends lose value because they cannot take value-creating projects that they should. In the MM world, this cost is eliminated by assuming that these firms can raise the capital (with no transactions costs and no frictions) to take these projects.</a:t>
            </a:r>
          </a:p>
          <a:p>
            <a:pPr marL="685800" lvl="1" indent="-228600">
              <a:buFont typeface="Calibri" charset="0"/>
              <a:buAutoNum type="arabicPeriod"/>
            </a:pPr>
            <a:r>
              <a:rPr lang="en-US" altLang="x-none">
                <a:latin typeface="Times" charset="0"/>
                <a:ea typeface="ＭＳ Ｐゴシック" charset="-128"/>
              </a:rPr>
              <a:t>Investors who receive dividends often face a much larger tax bill than investors who get capital gains. This is eliminated by assuming that there are no tax disadvantages associated with dividends.</a:t>
            </a:r>
          </a:p>
          <a:p>
            <a:pPr marL="685800" lvl="1" indent="-228600">
              <a:buFont typeface="Calibri" charset="0"/>
              <a:buAutoNum type="arabicPeriod"/>
            </a:pPr>
            <a:r>
              <a:rPr lang="en-US" altLang="x-none">
                <a:latin typeface="Times" charset="0"/>
                <a:ea typeface="ＭＳ Ｐゴシック" charset="-128"/>
              </a:rPr>
              <a:t>Intuitively, the MM proposition argues that your total returns on a stock will be unaffected by dividend policy.</a:t>
            </a:r>
          </a:p>
          <a:p>
            <a:pPr>
              <a:buFont typeface="+mj-lt" charset="0"/>
              <a:buNone/>
            </a:pPr>
            <a:endParaRPr lang="en-US" altLang="x-none">
              <a:latin typeface="Times"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p:cNvSpPr>
          <p:nvPr>
            <p:ph type="sldImg"/>
          </p:nvPr>
        </p:nvSpPr>
        <p:spPr>
          <a:solidFill>
            <a:srgbClr val="FFFFFF"/>
          </a:solidFill>
          <a:ln/>
        </p:spPr>
      </p:sp>
      <p:sp>
        <p:nvSpPr>
          <p:cNvPr id="2457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This has generally been true in the United States, but is not always  the case in other markets. For instance, in the UK, where investors are allowed to offset the corporate tax paid on dividends against their taxes, dividends may have a tax advantage for some investors over capital gains.</a:t>
            </a:r>
          </a:p>
          <a:p>
            <a:r>
              <a:rPr lang="en-US" altLang="x-none">
                <a:latin typeface="Times" charset="0"/>
                <a:ea typeface="ＭＳ Ｐゴシック" charset="-128"/>
              </a:rPr>
              <a:t>There are several markets where capital gains are not taxed at all and some where neither dividends nor capital gains are taxed.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One of the toughest questions to answer is whether stockholders in your firms specifically pay higher taxes on dividends or capital gains. You may be able to look at how the stock price behaves on the ex-dividend day to get an answer.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p:cNvSpPr>
          <p:nvPr>
            <p:ph type="sldImg"/>
          </p:nvPr>
        </p:nvSpPr>
        <p:spPr>
          <a:solidFill>
            <a:srgbClr val="FFFFFF"/>
          </a:solidFill>
          <a:ln/>
        </p:spPr>
      </p:sp>
      <p:sp>
        <p:nvSpPr>
          <p:cNvPr id="2867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For this market to be stable, the cash flow from selling before has to be equal to the cash flow from selling after for most of the investors in this firm (or for the median investor).</a:t>
            </a:r>
          </a:p>
          <a:p>
            <a:r>
              <a:rPr lang="en-US" altLang="x-none">
                <a:latin typeface="Times" charset="0"/>
                <a:ea typeface="ＭＳ Ｐゴシック" charset="-128"/>
              </a:rPr>
              <a:t>If, for instance, the cash flow from selling before was greater than the cash flow from selling after for the median investor, the market would collapse, with every one selling before the ex-dividend day. </a:t>
            </a:r>
          </a:p>
          <a:p>
            <a:r>
              <a:rPr lang="en-US" altLang="x-none">
                <a:latin typeface="Times" charset="0"/>
                <a:ea typeface="ＭＳ Ｐゴシック" charset="-128"/>
              </a:rPr>
              <a:t>If the cash flow from selling after was greater for the median investor, every one would hold through the ex-dividend day and sell after.</a:t>
            </a:r>
          </a:p>
          <a:p>
            <a:r>
              <a:rPr lang="en-US" altLang="x-none">
                <a:latin typeface="Times" charset="0"/>
                <a:ea typeface="ＭＳ Ｐゴシック" charset="-128"/>
              </a:rPr>
              <a:t>Differences in tax status will mean, however, that there are profit opportunities for investors whose tax status is very different from that of the median investor.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equality has to hold, in equilibrium, for the median investor in the firm to be indifferent between selling before and selling after.</a:t>
            </a:r>
          </a:p>
          <a:p>
            <a:r>
              <a:rPr lang="en-US" altLang="x-none">
                <a:latin typeface="Times" charset="0"/>
                <a:ea typeface="ＭＳ Ｐゴシック" charset="-128"/>
              </a:rPr>
              <a:t>By looking at price behavior on ex-dividend days, we should be able to get a snap shot of what differential tax rate investors in this stock, on average, face on dividends as opposed to capital gains.</a:t>
            </a:r>
          </a:p>
          <a:p>
            <a:pPr lvl="1"/>
            <a:r>
              <a:rPr lang="en-US" altLang="x-none">
                <a:latin typeface="Times" charset="0"/>
                <a:ea typeface="ＭＳ Ｐゴシック" charset="-128"/>
              </a:rPr>
              <a:t>If the price drop is much smaller than the dividend, the median investor, it can be argued, faces a tax rate on dividends that is higher than the tax rate on capital gains.</a:t>
            </a:r>
          </a:p>
          <a:p>
            <a:pPr lvl="1"/>
            <a:r>
              <a:rPr lang="en-US" altLang="x-none">
                <a:latin typeface="Times" charset="0"/>
                <a:ea typeface="ＭＳ Ｐゴシック" charset="-128"/>
              </a:rPr>
              <a:t>If it is equal, the median investor faces the same tax rate on both (or does not pay taxes at all)</a:t>
            </a:r>
          </a:p>
          <a:p>
            <a:pPr lvl="1"/>
            <a:r>
              <a:rPr lang="en-US" altLang="x-none">
                <a:latin typeface="Times" charset="0"/>
                <a:ea typeface="ＭＳ Ｐゴシック" charset="-128"/>
              </a:rPr>
              <a:t>If the price drop is greater than the dividend, the median investor pays more taxes on capital gains than he or she does on dividends.</a:t>
            </a:r>
          </a:p>
          <a:p>
            <a:endParaRPr lang="en-US" altLang="x-none">
              <a:latin typeface="Times"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As the difference in marginal tax rates has narrowed from what it used be prior to 1981, the trend in the ex-dividend day measure has been towards one. This may also reflect the greater role played by  pension funds (which are tax exempt) in the process.</a:t>
            </a:r>
          </a:p>
          <a:p>
            <a:r>
              <a:rPr lang="en-US" altLang="x-none">
                <a:latin typeface="Times" charset="0"/>
                <a:ea typeface="ＭＳ Ｐゴシック" charset="-128"/>
              </a:rPr>
              <a:t>Note, thought, that even in the 1986-90 time period, when dividends and capital gains were taxed at the same rate, the ratio did not converge on one. This indicates that the timing option (you choose when to take capital gains and you have none on dividends) will make dividends less attractive than capital gains even when the tax rates are the same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p:cNvSpPr>
          <p:nvPr>
            <p:ph type="sldImg"/>
          </p:nvPr>
        </p:nvSpPr>
        <p:spPr>
          <a:solidFill>
            <a:srgbClr val="FFFFFF"/>
          </a:solidFill>
          <a:ln/>
        </p:spPr>
      </p:sp>
      <p:sp>
        <p:nvSpPr>
          <p:cNvPr id="34818"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When dividends are compared to the stock price drop that occurs on the ex-dividend day, this fallacy is exposed. At that point in time, the investor has a choice between receiving the dividends or cashing out on the stock (and getting the higher price).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p:cNvSpPr>
          <p:nvPr>
            <p:ph type="sldImg"/>
          </p:nvPr>
        </p:nvSpPr>
        <p:spPr>
          <a:solidFill>
            <a:srgbClr val="FFFFFF"/>
          </a:solidFill>
          <a:ln/>
        </p:spPr>
      </p:sp>
      <p:sp>
        <p:nvSpPr>
          <p:cNvPr id="36866"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Excess cash might be a temporary phenomenon. To initiate dividends with the cash will create the expectation that the firm will continue to pay those dividends, which might be unsustainable.</a:t>
            </a:r>
          </a:p>
          <a:p>
            <a:r>
              <a:rPr lang="en-US" altLang="x-none">
                <a:latin typeface="Times" charset="0"/>
                <a:ea typeface="ＭＳ Ｐゴシック" charset="-128"/>
              </a:rPr>
              <a:t>Stock buybacks provide more flexibility in terms of future actions. An alternative is issue a special dividend.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solidFill>
            <a:srgbClr val="FFFFFF"/>
          </a:solidFill>
          <a:ln/>
        </p:spPr>
      </p:sp>
      <p:sp>
        <p:nvSpPr>
          <p:cNvPr id="3891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Given how many firms pay dividends, there must be good reasons for companies to start paying dividends, continue paying dividends or increase dividends.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p:cNvSpPr>
          <p:nvPr>
            <p:ph type="sldImg"/>
          </p:nvPr>
        </p:nvSpPr>
        <p:spPr>
          <a:solidFill>
            <a:srgbClr val="FFFFFF"/>
          </a:solidFill>
          <a:ln/>
        </p:spPr>
      </p:sp>
      <p:sp>
        <p:nvSpPr>
          <p:cNvPr id="40962"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Investors buy stock in companies which have dividend policies that they like. This self-selection process creates dividend clienteles that each firm caters to. As long as there are sufficient investors in each clientele, having a high dividend or no dividend, by itself, should not affect value.</a:t>
            </a:r>
          </a:p>
          <a:p>
            <a:r>
              <a:rPr lang="en-US" altLang="x-none">
                <a:latin typeface="Times" charset="0"/>
                <a:ea typeface="ＭＳ Ｐゴシック" charset="-128"/>
              </a:rPr>
              <a:t>If an imbalance occurs between supply and demand in any clientele, there can be an effect on stock prices.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p:cNvSpPr>
          <p:nvPr>
            <p:ph type="sldImg"/>
          </p:nvPr>
        </p:nvSpPr>
        <p:spPr>
          <a:solidFill>
            <a:srgbClr val="FFFFFF"/>
          </a:solidFill>
          <a:ln/>
        </p:spPr>
      </p:sp>
      <p:sp>
        <p:nvSpPr>
          <p:cNvPr id="43010"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A firm which announces an increase in dividends is sending a signal that it expects future cash flows to be strong enough to sustain this dividend. This allows it to set itself apart from other firms, which might say they have great prospects but do not have the confidence in them to raise dividends.</a:t>
            </a:r>
          </a:p>
          <a:p>
            <a:r>
              <a:rPr lang="en-US" altLang="x-none">
                <a:latin typeface="Times" charset="0"/>
                <a:ea typeface="ＭＳ Ｐゴシック" charset="-128"/>
              </a:rPr>
              <a:t>Given how reluctant firms are to cut dividends, the act of cutting dividends is viewed by the market as a signal that the firm is in far worse trouble than they thought. (Note how much larger the stock price drop on a dividend decrease is than the stock price increase on a dividend increase.)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The flip side  of the </a:t>
            </a:r>
            <a:r>
              <a:rPr lang="en-US" altLang="en-US">
                <a:latin typeface="Times" charset="0"/>
                <a:ea typeface="ＭＳ Ｐゴシック" charset="-128"/>
              </a:rPr>
              <a:t>“</a:t>
            </a:r>
            <a:r>
              <a:rPr lang="en-US" altLang="x-none">
                <a:latin typeface="Times" charset="0"/>
                <a:ea typeface="ＭＳ Ｐゴシック" charset="-128"/>
              </a:rPr>
              <a:t>dividends are good news</a:t>
            </a:r>
            <a:r>
              <a:rPr lang="en-US" altLang="en-US">
                <a:latin typeface="Times" charset="0"/>
                <a:ea typeface="ＭＳ Ｐゴシック" charset="-128"/>
              </a:rPr>
              <a:t>”</a:t>
            </a:r>
            <a:r>
              <a:rPr lang="en-US" altLang="x-none">
                <a:latin typeface="Times" charset="0"/>
                <a:ea typeface="ＭＳ Ｐゴシック" charset="-128"/>
              </a:rPr>
              <a:t> signal! A firm that increases or initiates dividends might be signaling that it is running out of investment opportunities. Note that earnings growth peaks around the period when dividends are initiated.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x-none">
                <a:latin typeface="Times" charset="0"/>
                <a:ea typeface="ＭＳ Ｐゴシック" charset="-128"/>
              </a:rPr>
              <a:t>Over time, as companies have increasingly turned to using stock buybacks to return cash to stockholders, both dividend increases and decreases have become less informative… Investors care less (though they still care) than they used to about both.</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p:cNvSpPr>
          <p:nvPr>
            <p:ph type="sldImg"/>
          </p:nvPr>
        </p:nvSpPr>
        <p:spPr>
          <a:solidFill>
            <a:srgbClr val="FFFFFF"/>
          </a:solidFill>
          <a:ln/>
        </p:spPr>
      </p:sp>
      <p:sp>
        <p:nvSpPr>
          <p:cNvPr id="49154" name="Rectangle 3"/>
          <p:cNvSpPr>
            <a:spLocks noGrp="1" noChangeArrowheads="1"/>
          </p:cNvSpPr>
          <p:nvPr>
            <p:ph type="body" idx="1"/>
          </p:nvPr>
        </p:nvSpPr>
        <p:spPr>
          <a:solidFill>
            <a:srgbClr val="FFFFFF"/>
          </a:solidFill>
          <a:ln>
            <a:solidFill>
              <a:srgbClr val="000000"/>
            </a:solidFill>
          </a:ln>
        </p:spPr>
        <p:txBody>
          <a:bodyPr/>
          <a:lstStyle/>
          <a:p>
            <a:r>
              <a:rPr lang="en-US" altLang="x-none">
                <a:latin typeface="Times" charset="0"/>
                <a:ea typeface="ＭＳ Ｐゴシック" charset="-128"/>
              </a:rPr>
              <a:t>Bondholders view dividend increases as bad news. It makes the bonds much riskier. To the extent that the dividend increase was unanticipated and was not built into interest rate, this transfers wealth from bondholders to stockholders.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a:ln/>
        </p:spPr>
      </p:sp>
      <p:sp>
        <p:nvSpPr>
          <p:cNvPr id="51202"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This survey was from 1985. In an updated and comprehensive survey of dividend policy published in 2004, Brav, Graham, Harvey, and Michaely conclude that management</a:t>
            </a:r>
            <a:r>
              <a:rPr lang="ja-JP" altLang="en-US">
                <a:latin typeface="Times" charset="0"/>
                <a:ea typeface="ＭＳ Ｐゴシック" charset="-128"/>
              </a:rPr>
              <a:t>’</a:t>
            </a:r>
            <a:r>
              <a:rPr lang="en-US" altLang="ja-JP">
                <a:latin typeface="Times" charset="0"/>
                <a:ea typeface="ＭＳ Ｐゴシック" charset="-128"/>
              </a:rPr>
              <a:t>s focus is not on the level of dividends but on changes in these dividends. Indicating a shift from views in prior studies, many managers in this survey saw little gain from increasing dividends, even in response to higher earnings and preferred stock buybacks instead. In fact, many managers in companies that paid dividends regret the level of dividends paid by their firms, indicating that they would have set the dividend at a much lower level if they had the choice. In contrast to the survey quoted in the last paragraph, managers also rejected the idea that dividends operate as useful financial signals. From the survey, the authors conclude that the rules of the game for dividends are the following: do not cut dividends, have a dividend policy similar to your peer group, preserve a good credit rating, maintain flexibility, and do not take actions that reduce earnings per share. A. Brav, J. R. Graham, C. R. Harvey, and R. Michaely, 2004, </a:t>
            </a:r>
            <a:r>
              <a:rPr lang="ja-JP" altLang="en-US">
                <a:latin typeface="Times" charset="0"/>
                <a:ea typeface="ＭＳ Ｐゴシック" charset="-128"/>
              </a:rPr>
              <a:t>“</a:t>
            </a:r>
            <a:r>
              <a:rPr lang="en-US" altLang="ja-JP">
                <a:latin typeface="Times" charset="0"/>
                <a:ea typeface="ＭＳ Ｐゴシック" charset="-128"/>
              </a:rPr>
              <a:t>Payout Policy in the 21st Century,</a:t>
            </a:r>
            <a:r>
              <a:rPr lang="ja-JP" altLang="en-US">
                <a:latin typeface="Times" charset="0"/>
                <a:ea typeface="ＭＳ Ｐゴシック" charset="-128"/>
              </a:rPr>
              <a:t>”</a:t>
            </a:r>
            <a:r>
              <a:rPr lang="en-US" altLang="ja-JP">
                <a:latin typeface="Times" charset="0"/>
                <a:ea typeface="ＭＳ Ｐゴシック" charset="-128"/>
              </a:rPr>
              <a:t> Working Paper, Duke University, Durham, NC.</a:t>
            </a:r>
          </a:p>
          <a:p>
            <a:endParaRPr lang="en-US" altLang="x-none">
              <a:latin typeface="Times"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4540250"/>
            <a:ext cx="2249488" cy="5349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4532313"/>
            <a:ext cx="6784975" cy="5365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3028950"/>
            <a:ext cx="6477000" cy="13716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lstStyle>
          <a:p>
            <a:pPr>
              <a:defRPr/>
            </a:pPr>
            <a:r>
              <a:rPr lang="en-US"/>
              <a:t>Aswath Damodaran</a:t>
            </a:r>
            <a:endParaRPr lang="en-US" dirty="0"/>
          </a:p>
        </p:txBody>
      </p:sp>
      <p:sp>
        <p:nvSpPr>
          <p:cNvPr id="11" name="Slide Number Placeholder 28"/>
          <p:cNvSpPr>
            <a:spLocks noGrp="1"/>
          </p:cNvSpPr>
          <p:nvPr>
            <p:ph type="sldNum" sz="quarter" idx="12"/>
          </p:nvPr>
        </p:nvSpPr>
        <p:spPr>
          <a:xfrm>
            <a:off x="8001000" y="171450"/>
            <a:ext cx="838200" cy="285750"/>
          </a:xfrm>
        </p:spPr>
        <p:txBody>
          <a:bodyPr/>
          <a:lstStyle>
            <a:lvl1pPr>
              <a:defRPr sz="1400"/>
            </a:lvl1pPr>
          </a:lstStyle>
          <a:p>
            <a:fld id="{8CC0EE16-1322-3548-888C-C9173FF99178}" type="slidenum">
              <a:rPr lang="en-US" altLang="x-none"/>
              <a:pPr/>
              <a:t>‹#›</a:t>
            </a:fld>
            <a:endParaRPr lang="en-US" altLang="x-none"/>
          </a:p>
        </p:txBody>
      </p:sp>
    </p:spTree>
    <p:extLst>
      <p:ext uri="{BB962C8B-B14F-4D97-AF65-F5344CB8AC3E}">
        <p14:creationId xmlns:p14="http://schemas.microsoft.com/office/powerpoint/2010/main" val="999151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588375" y="4787900"/>
            <a:ext cx="4238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fld id="{75AD6238-8737-B942-8017-41980153ED5D}" type="slidenum">
              <a:rPr lang="en-US" altLang="x-none" sz="1600"/>
              <a:pPr eaLnBrk="1" hangingPunct="1"/>
              <a:t>‹#›</a:t>
            </a:fld>
            <a:endParaRPr lang="en-US" altLang="x-none" sz="1600"/>
          </a:p>
        </p:txBody>
      </p:sp>
      <p:sp>
        <p:nvSpPr>
          <p:cNvPr id="2" name="Title 1"/>
          <p:cNvSpPr>
            <a:spLocks noGrp="1"/>
          </p:cNvSpPr>
          <p:nvPr>
            <p:ph type="title"/>
          </p:nvPr>
        </p:nvSpPr>
        <p:spPr>
          <a:xfrm>
            <a:off x="612648" y="171450"/>
            <a:ext cx="8153400" cy="74295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200150"/>
            <a:ext cx="8153400" cy="3371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lgn="l">
              <a:defRPr/>
            </a:lvl1pPr>
          </a:lstStyle>
          <a:p>
            <a:pPr>
              <a:defRPr/>
            </a:pPr>
            <a:r>
              <a:rPr lang="en-US"/>
              <a:t>Aswath Damodaran</a:t>
            </a:r>
          </a:p>
        </p:txBody>
      </p:sp>
      <p:sp>
        <p:nvSpPr>
          <p:cNvPr id="6" name="Slide Number Placeholder 5"/>
          <p:cNvSpPr>
            <a:spLocks noGrp="1"/>
          </p:cNvSpPr>
          <p:nvPr>
            <p:ph type="sldNum" sz="quarter" idx="11"/>
          </p:nvPr>
        </p:nvSpPr>
        <p:spPr/>
        <p:txBody>
          <a:bodyPr/>
          <a:lstStyle>
            <a:lvl1pPr>
              <a:defRPr sz="1400">
                <a:solidFill>
                  <a:srgbClr val="FFFFFF"/>
                </a:solidFill>
              </a:defRPr>
            </a:lvl1pPr>
          </a:lstStyle>
          <a:p>
            <a:fld id="{8F7CABFF-EE59-4F40-A9CC-9E90F0A28EFB}" type="slidenum">
              <a:rPr lang="en-US" altLang="x-none"/>
              <a:pPr/>
              <a:t>‹#›</a:t>
            </a:fld>
            <a:endParaRPr lang="en-US" altLang="x-none"/>
          </a:p>
        </p:txBody>
      </p:sp>
    </p:spTree>
    <p:extLst>
      <p:ext uri="{BB962C8B-B14F-4D97-AF65-F5344CB8AC3E}">
        <p14:creationId xmlns:p14="http://schemas.microsoft.com/office/powerpoint/2010/main" val="1570305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2" y="2057401"/>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solidFill>
                  <a:srgbClr val="FFFFFF"/>
                </a:solidFill>
              </a:defRPr>
            </a:lvl1pPr>
          </a:lstStyle>
          <a:p>
            <a:fld id="{B746E68A-7B2F-524E-AE2A-67709D67270B}" type="slidenum">
              <a:rPr lang="en-US" altLang="x-none"/>
              <a:pPr/>
              <a:t>‹#›</a:t>
            </a:fld>
            <a:endParaRPr lang="en-US" altLang="x-none"/>
          </a:p>
        </p:txBody>
      </p:sp>
      <p:sp>
        <p:nvSpPr>
          <p:cNvPr id="9" name="Footer Placeholder 13"/>
          <p:cNvSpPr>
            <a:spLocks noGrp="1"/>
          </p:cNvSpPr>
          <p:nvPr>
            <p:ph type="ftr" sz="quarter" idx="12"/>
          </p:nvPr>
        </p:nvSpPr>
        <p:spPr/>
        <p:txBody>
          <a:bodyPr/>
          <a:lstStyle>
            <a:lvl1pPr>
              <a:defRPr/>
            </a:lvl1pPr>
          </a:lstStyle>
          <a:p>
            <a:pPr>
              <a:defRPr/>
            </a:pPr>
            <a:r>
              <a:rPr lang="en-US"/>
              <a:t>Aswath Damodaran</a:t>
            </a:r>
          </a:p>
        </p:txBody>
      </p:sp>
    </p:spTree>
    <p:extLst>
      <p:ext uri="{BB962C8B-B14F-4D97-AF65-F5344CB8AC3E}">
        <p14:creationId xmlns:p14="http://schemas.microsoft.com/office/powerpoint/2010/main" val="1695866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192175"/>
            <a:ext cx="388620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a:lstStyle>
            <a:lvl1pPr>
              <a:defRPr sz="1400">
                <a:solidFill>
                  <a:srgbClr val="FFFFFF"/>
                </a:solidFill>
              </a:defRPr>
            </a:lvl1pPr>
          </a:lstStyle>
          <a:p>
            <a:fld id="{360E92CC-DE2D-1643-B0C4-3E61DEFF80AB}" type="slidenum">
              <a:rPr lang="en-US" altLang="x-none"/>
              <a:pPr/>
              <a:t>‹#›</a:t>
            </a:fld>
            <a:endParaRPr lang="en-US" altLang="x-none"/>
          </a:p>
        </p:txBody>
      </p:sp>
      <p:sp>
        <p:nvSpPr>
          <p:cNvPr id="7" name="Footer Placeholder 11"/>
          <p:cNvSpPr>
            <a:spLocks noGrp="1"/>
          </p:cNvSpPr>
          <p:nvPr>
            <p:ph type="ftr" sz="quarter" idx="12"/>
          </p:nvPr>
        </p:nvSpPr>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017369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p>
        </p:txBody>
      </p:sp>
      <p:sp>
        <p:nvSpPr>
          <p:cNvPr id="8" name="Slide Number Placeholder 22"/>
          <p:cNvSpPr>
            <a:spLocks noGrp="1"/>
          </p:cNvSpPr>
          <p:nvPr>
            <p:ph type="sldNum" sz="quarter" idx="12"/>
          </p:nvPr>
        </p:nvSpPr>
        <p:spPr/>
        <p:txBody>
          <a:bodyPr/>
          <a:lstStyle>
            <a:lvl1pPr>
              <a:defRPr/>
            </a:lvl1pPr>
          </a:lstStyle>
          <a:p>
            <a:fld id="{4601EC5B-0898-E844-87C0-3518C64911A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980032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Aswath Damodaran</a:t>
            </a:r>
          </a:p>
        </p:txBody>
      </p:sp>
      <p:sp>
        <p:nvSpPr>
          <p:cNvPr id="5" name="Slide Number Placeholder 4"/>
          <p:cNvSpPr>
            <a:spLocks noGrp="1"/>
          </p:cNvSpPr>
          <p:nvPr>
            <p:ph type="sldNum" sz="quarter" idx="12"/>
          </p:nvPr>
        </p:nvSpPr>
        <p:spPr/>
        <p:txBody>
          <a:bodyPr/>
          <a:lstStyle>
            <a:lvl1pPr>
              <a:defRPr sz="1400">
                <a:solidFill>
                  <a:srgbClr val="FFFFFF"/>
                </a:solidFill>
              </a:defRPr>
            </a:lvl1pPr>
          </a:lstStyle>
          <a:p>
            <a:fld id="{B1777196-E5D3-3A47-874C-FC251AD0CD64}" type="slidenum">
              <a:rPr lang="en-US" altLang="x-none"/>
              <a:pPr/>
              <a:t>‹#›</a:t>
            </a:fld>
            <a:endParaRPr lang="en-US" altLang="x-none"/>
          </a:p>
        </p:txBody>
      </p:sp>
    </p:spTree>
    <p:extLst>
      <p:ext uri="{BB962C8B-B14F-4D97-AF65-F5344CB8AC3E}">
        <p14:creationId xmlns:p14="http://schemas.microsoft.com/office/powerpoint/2010/main" val="666271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Aswath Damodaran</a:t>
            </a:r>
          </a:p>
        </p:txBody>
      </p:sp>
      <p:sp>
        <p:nvSpPr>
          <p:cNvPr id="4" name="Slide Number Placeholder 3"/>
          <p:cNvSpPr>
            <a:spLocks noGrp="1"/>
          </p:cNvSpPr>
          <p:nvPr>
            <p:ph type="sldNum" sz="quarter" idx="12"/>
          </p:nvPr>
        </p:nvSpPr>
        <p:spPr>
          <a:xfrm>
            <a:off x="0" y="4686300"/>
            <a:ext cx="533400" cy="285750"/>
          </a:xfrm>
        </p:spPr>
        <p:txBody>
          <a:bodyPr/>
          <a:lstStyle>
            <a:lvl1pPr>
              <a:defRPr sz="1400"/>
            </a:lvl1pPr>
          </a:lstStyle>
          <a:p>
            <a:fld id="{5A15804D-AF69-C94D-8756-B499B328C85A}" type="slidenum">
              <a:rPr lang="en-US" altLang="x-none"/>
              <a:pPr/>
              <a:t>‹#›</a:t>
            </a:fld>
            <a:endParaRPr lang="en-US" altLang="x-none"/>
          </a:p>
        </p:txBody>
      </p:sp>
    </p:spTree>
    <p:extLst>
      <p:ext uri="{BB962C8B-B14F-4D97-AF65-F5344CB8AC3E}">
        <p14:creationId xmlns:p14="http://schemas.microsoft.com/office/powerpoint/2010/main" val="1044860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pic>
        <p:nvPicPr>
          <p:cNvPr id="4" name="Picture 9" descr="sm_glob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316038"/>
            <a:ext cx="1614488" cy="1266825"/>
          </a:xfrm>
          <a:prstGeom prst="rect">
            <a:avLst/>
          </a:prstGeom>
          <a:noFill/>
          <a:ln w="50800" cap="sq" cmpd="dbl">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04788"/>
            <a:ext cx="8077200" cy="652463"/>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314450"/>
            <a:ext cx="6400800" cy="331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Aswath Damodaran</a:t>
            </a:r>
          </a:p>
        </p:txBody>
      </p:sp>
      <p:sp>
        <p:nvSpPr>
          <p:cNvPr id="7" name="Slide Number Placeholder 6"/>
          <p:cNvSpPr>
            <a:spLocks noGrp="1"/>
          </p:cNvSpPr>
          <p:nvPr>
            <p:ph type="sldNum" sz="quarter" idx="12"/>
          </p:nvPr>
        </p:nvSpPr>
        <p:spPr/>
        <p:txBody>
          <a:bodyPr/>
          <a:lstStyle>
            <a:lvl1pPr>
              <a:defRPr sz="1400">
                <a:solidFill>
                  <a:srgbClr val="FFFFFF"/>
                </a:solidFill>
              </a:defRPr>
            </a:lvl1pPr>
          </a:lstStyle>
          <a:p>
            <a:fld id="{C59D4116-4C13-D34A-B396-66D5C8023AFC}" type="slidenum">
              <a:rPr lang="en-US" altLang="x-none"/>
              <a:pPr/>
              <a:t>‹#›</a:t>
            </a:fld>
            <a:endParaRPr lang="en-US" altLang="x-none"/>
          </a:p>
        </p:txBody>
      </p:sp>
    </p:spTree>
    <p:extLst>
      <p:ext uri="{BB962C8B-B14F-4D97-AF65-F5344CB8AC3E}">
        <p14:creationId xmlns:p14="http://schemas.microsoft.com/office/powerpoint/2010/main" val="1002221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3490913"/>
            <a:ext cx="7599362"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515143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3486150"/>
            <a:ext cx="7315200" cy="514350"/>
          </a:xfrm>
        </p:spPr>
        <p:txBody>
          <a:bodyPr/>
          <a:lstStyle>
            <a:lvl1pPr algn="l">
              <a:buNone/>
              <a:defRPr sz="2800" b="0">
                <a:solidFill>
                  <a:srgbClr val="FFFFFF"/>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9" name="Date Placeholder 11"/>
          <p:cNvSpPr>
            <a:spLocks noGrp="1"/>
          </p:cNvSpPr>
          <p:nvPr>
            <p:ph type="dt" sz="half" idx="10"/>
          </p:nvPr>
        </p:nvSpPr>
        <p:spPr>
          <a:xfrm>
            <a:off x="6248400" y="4686300"/>
            <a:ext cx="2667000" cy="274638"/>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solidFill>
                  <a:srgbClr val="FFFFFF"/>
                </a:solidFill>
              </a:defRPr>
            </a:lvl1pPr>
          </a:lstStyle>
          <a:p>
            <a:fld id="{B39A0F32-281F-0043-99C2-05235C4965F4}" type="slidenum">
              <a:rPr lang="en-US" altLang="x-none"/>
              <a:pPr/>
              <a:t>‹#›</a:t>
            </a:fld>
            <a:endParaRPr lang="en-US" altLang="x-none"/>
          </a:p>
        </p:txBody>
      </p:sp>
      <p:sp>
        <p:nvSpPr>
          <p:cNvPr id="11" name="Footer Placeholder 13"/>
          <p:cNvSpPr>
            <a:spLocks noGrp="1"/>
          </p:cNvSpPr>
          <p:nvPr>
            <p:ph type="ftr" sz="quarter" idx="12"/>
          </p:nvPr>
        </p:nvSpPr>
        <p:spPr>
          <a:xfrm>
            <a:off x="1600200" y="4686300"/>
            <a:ext cx="4572000" cy="274638"/>
          </a:xfrm>
        </p:spPr>
        <p:txBody>
          <a:bodyPr rtlCol="0"/>
          <a:lstStyle>
            <a:lvl1pPr>
              <a:defRPr/>
            </a:lvl1pPr>
          </a:lstStyle>
          <a:p>
            <a:pPr>
              <a:defRPr/>
            </a:pPr>
            <a:r>
              <a:rPr lang="en-US"/>
              <a:t>Aswath Damodaran</a:t>
            </a:r>
          </a:p>
        </p:txBody>
      </p:sp>
    </p:spTree>
    <p:extLst>
      <p:ext uri="{BB962C8B-B14F-4D97-AF65-F5344CB8AC3E}">
        <p14:creationId xmlns:p14="http://schemas.microsoft.com/office/powerpoint/2010/main" val="1629313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Aswath Damodaran</a:t>
            </a:r>
          </a:p>
        </p:txBody>
      </p:sp>
      <p:sp>
        <p:nvSpPr>
          <p:cNvPr id="6" name="Slide Number Placeholder 22"/>
          <p:cNvSpPr>
            <a:spLocks noGrp="1"/>
          </p:cNvSpPr>
          <p:nvPr>
            <p:ph type="sldNum" sz="quarter" idx="12"/>
          </p:nvPr>
        </p:nvSpPr>
        <p:spPr/>
        <p:txBody>
          <a:bodyPr/>
          <a:lstStyle>
            <a:lvl1pPr>
              <a:defRPr/>
            </a:lvl1pPr>
          </a:lstStyle>
          <a:p>
            <a:fld id="{AEAE3E71-C8F2-1541-BFEF-1CF1BE87D0B3}"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003717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457201"/>
            <a:ext cx="2057400" cy="41374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1"/>
            <a:ext cx="5562600" cy="41374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6553200" y="4686300"/>
            <a:ext cx="2209800" cy="274638"/>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4686300"/>
            <a:ext cx="5573713" cy="274638"/>
          </a:xfrm>
        </p:spPr>
        <p:txBody>
          <a:bodyPr/>
          <a:lstStyle>
            <a:lvl1pPr>
              <a:defRPr/>
            </a:lvl1pPr>
          </a:lstStyle>
          <a:p>
            <a:pPr>
              <a:defRPr/>
            </a:pPr>
            <a:r>
              <a:rPr lang="en-US"/>
              <a:t>Aswath Damodaran</a:t>
            </a:r>
          </a:p>
        </p:txBody>
      </p:sp>
      <p:sp>
        <p:nvSpPr>
          <p:cNvPr id="9" name="Slide Number Placeholder 5"/>
          <p:cNvSpPr>
            <a:spLocks noGrp="1"/>
          </p:cNvSpPr>
          <p:nvPr>
            <p:ph type="sldNum" sz="quarter" idx="12"/>
          </p:nvPr>
        </p:nvSpPr>
        <p:spPr>
          <a:xfrm rot="5400000">
            <a:off x="6056313" y="77787"/>
            <a:ext cx="400050" cy="244475"/>
          </a:xfrm>
        </p:spPr>
        <p:txBody>
          <a:bodyPr/>
          <a:lstStyle>
            <a:lvl1pPr>
              <a:defRPr/>
            </a:lvl1pPr>
          </a:lstStyle>
          <a:p>
            <a:fld id="{026AF74D-5708-D34B-9CFC-B1A5776DB3C2}" type="slidenum">
              <a:rPr lang="en-US" altLang="x-none"/>
              <a:pPr/>
              <a:t>‹#›</a:t>
            </a:fld>
            <a:endParaRPr lang="en-US" altLang="x-none" sz="1400">
              <a:solidFill>
                <a:srgbClr val="FFFFFF"/>
              </a:solidFill>
            </a:endParaRPr>
          </a:p>
        </p:txBody>
      </p:sp>
    </p:spTree>
    <p:extLst>
      <p:ext uri="{BB962C8B-B14F-4D97-AF65-F5344CB8AC3E}">
        <p14:creationId xmlns:p14="http://schemas.microsoft.com/office/powerpoint/2010/main" val="1314969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1828800"/>
            <a:ext cx="3886200" cy="2686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r>
              <a:rPr lang="en-US"/>
              <a:t>Aswath Damodaran</a:t>
            </a:r>
            <a:endParaRPr lang="en-US" dirty="0"/>
          </a:p>
        </p:txBody>
      </p:sp>
      <p:sp>
        <p:nvSpPr>
          <p:cNvPr id="8" name="Slide Number Placeholder 22"/>
          <p:cNvSpPr>
            <a:spLocks noGrp="1"/>
          </p:cNvSpPr>
          <p:nvPr>
            <p:ph type="sldNum" sz="quarter" idx="12"/>
          </p:nvPr>
        </p:nvSpPr>
        <p:spPr/>
        <p:txBody>
          <a:bodyPr/>
          <a:lstStyle>
            <a:lvl1pPr>
              <a:defRPr sz="1400">
                <a:solidFill>
                  <a:srgbClr val="FFFFFF"/>
                </a:solidFill>
              </a:defRPr>
            </a:lvl1pPr>
          </a:lstStyle>
          <a:p>
            <a:fld id="{8E755F1B-1CB9-364F-8E17-262F8A92FC65}" type="slidenum">
              <a:rPr lang="en-US" altLang="x-none"/>
              <a:pPr/>
              <a:t>‹#›</a:t>
            </a:fld>
            <a:endParaRPr lang="en-US" altLang="x-none"/>
          </a:p>
        </p:txBody>
      </p:sp>
    </p:spTree>
    <p:extLst>
      <p:ext uri="{BB962C8B-B14F-4D97-AF65-F5344CB8AC3E}">
        <p14:creationId xmlns:p14="http://schemas.microsoft.com/office/powerpoint/2010/main" val="941553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171450"/>
            <a:ext cx="7696200" cy="85725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43000" y="1371600"/>
            <a:ext cx="7753350" cy="3143250"/>
          </a:xfrm>
        </p:spPr>
        <p:txBody>
          <a:bodyPr>
            <a:normAutofit/>
          </a:bodyPr>
          <a:lstStyle/>
          <a:p>
            <a:pPr lvl="0"/>
            <a:endParaRPr lang="en-US" noProof="0" smtClean="0"/>
          </a:p>
        </p:txBody>
      </p:sp>
    </p:spTree>
    <p:extLst>
      <p:ext uri="{BB962C8B-B14F-4D97-AF65-F5344CB8AC3E}">
        <p14:creationId xmlns:p14="http://schemas.microsoft.com/office/powerpoint/2010/main" val="20289869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71450"/>
            <a:ext cx="8153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12"/>
          <p:cNvSpPr>
            <a:spLocks noGrp="1"/>
          </p:cNvSpPr>
          <p:nvPr>
            <p:ph type="body" idx="1"/>
          </p:nvPr>
        </p:nvSpPr>
        <p:spPr bwMode="auto">
          <a:xfrm>
            <a:off x="612775" y="1200150"/>
            <a:ext cx="8153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anchor="ctr" anchorCtr="0"/>
          <a:lstStyle>
            <a:lvl1pPr algn="r">
              <a:defRPr sz="1400">
                <a:solidFill>
                  <a:schemeClr val="tx2"/>
                </a:solidFill>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3"/>
          </p:nvPr>
        </p:nvSpPr>
        <p:spPr>
          <a:xfrm>
            <a:off x="609600" y="4686300"/>
            <a:ext cx="5421313" cy="274638"/>
          </a:xfrm>
          <a:prstGeom prst="rect">
            <a:avLst/>
          </a:prstGeom>
        </p:spPr>
        <p:txBody>
          <a:bodyPr vert="horz" anchor="ctr"/>
          <a:lstStyle>
            <a:lvl1pPr algn="l">
              <a:defRPr sz="1400">
                <a:solidFill>
                  <a:schemeClr val="tx2"/>
                </a:solidFill>
                <a:ea typeface="ＭＳ Ｐゴシック" charset="0"/>
                <a:cs typeface="ＭＳ Ｐゴシック" charset="0"/>
              </a:defRPr>
            </a:lvl1pPr>
          </a:lstStyle>
          <a:p>
            <a:pPr>
              <a:defRPr/>
            </a:pPr>
            <a:r>
              <a:rPr lang="en-US"/>
              <a:t>Aswath Damodaran</a:t>
            </a:r>
          </a:p>
        </p:txBody>
      </p:sp>
      <p:sp>
        <p:nvSpPr>
          <p:cNvPr id="7" name="Rectangle 6"/>
          <p:cNvSpPr/>
          <p:nvPr/>
        </p:nvSpPr>
        <p:spPr bwMode="white">
          <a:xfrm>
            <a:off x="0" y="925513"/>
            <a:ext cx="9144000" cy="2397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960438"/>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chemeClr val="tx1"/>
              </a:solidFill>
            </a:endParaRPr>
          </a:p>
        </p:txBody>
      </p:sp>
      <p:sp>
        <p:nvSpPr>
          <p:cNvPr id="9" name="Rectangle 8"/>
          <p:cNvSpPr/>
          <p:nvPr/>
        </p:nvSpPr>
        <p:spPr>
          <a:xfrm>
            <a:off x="590550" y="960438"/>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954088"/>
            <a:ext cx="533400" cy="182562"/>
          </a:xfrm>
          <a:prstGeom prst="rect">
            <a:avLst/>
          </a:prstGeom>
        </p:spPr>
        <p:txBody>
          <a:bodyPr vert="horz" wrap="square" lIns="91440" tIns="45720" rIns="91440" bIns="45720" numCol="1" anchor="ctr" anchorCtr="0" compatLnSpc="1">
            <a:prstTxWarp prst="textNoShape">
              <a:avLst/>
            </a:prstTxWarp>
            <a:normAutofit/>
          </a:bodyPr>
          <a:lstStyle>
            <a:lvl1pPr algn="ctr">
              <a:defRPr sz="1200" b="1">
                <a:solidFill>
                  <a:schemeClr val="tx2"/>
                </a:solidFill>
              </a:defRPr>
            </a:lvl1pPr>
          </a:lstStyle>
          <a:p>
            <a:fld id="{2CF4B45B-6B21-C742-A6E0-4F72E3D55DDC}" type="slidenum">
              <a:rPr lang="en-US" altLang="x-none"/>
              <a:pPr/>
              <a:t>‹#›</a:t>
            </a:fld>
            <a:endParaRPr lang="en-US" altLang="x-none" sz="1400">
              <a:solidFill>
                <a:srgbClr val="FFFFFF"/>
              </a:solidFill>
            </a:endParaRPr>
          </a:p>
        </p:txBody>
      </p:sp>
    </p:spTree>
  </p:cSld>
  <p:clrMap bg1="lt1" tx1="dk1" bg2="lt2" tx2="dk2" accent1="accent1" accent2="accent2" accent3="accent3" accent4="accent4" accent5="accent5" accent6="accent6" hlink="hlink" folHlink="folHlink"/>
  <p:sldLayoutIdLst>
    <p:sldLayoutId id="2147484502" r:id="rId1"/>
    <p:sldLayoutId id="2147484503" r:id="rId2"/>
    <p:sldLayoutId id="2147484504" r:id="rId3"/>
    <p:sldLayoutId id="2147484505" r:id="rId4"/>
    <p:sldLayoutId id="2147484500" r:id="rId5"/>
    <p:sldLayoutId id="2147484506" r:id="rId6"/>
    <p:sldLayoutId id="2147484507" r:id="rId7"/>
    <p:sldLayoutId id="2147484508" r:id="rId8"/>
    <p:sldLayoutId id="2147484509" r:id="rId9"/>
    <p:sldLayoutId id="2147484501" r:id="rId10"/>
    <p:sldLayoutId id="2147484510" r:id="rId11"/>
    <p:sldLayoutId id="2147484511" r:id="rId12"/>
    <p:sldLayoutId id="2147484512" r:id="rId13"/>
  </p:sldLayoutIdLst>
  <p:hf hdr="0" ftr="0" dt="0"/>
  <p:txStyles>
    <p:titleStyle>
      <a:lvl1pPr algn="l" rtl="0" eaLnBrk="0" fontAlgn="base" hangingPunct="0">
        <a:spcBef>
          <a:spcPct val="0"/>
        </a:spcBef>
        <a:spcAft>
          <a:spcPct val="0"/>
        </a:spcAft>
        <a:defRPr sz="3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3200">
          <a:solidFill>
            <a:schemeClr val="tx2"/>
          </a:solidFill>
          <a:latin typeface="Calibri"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Calibri" charset="0"/>
          <a:ea typeface="ＭＳ Ｐゴシック" charset="0"/>
          <a:cs typeface="ＭＳ Ｐゴシック" charset="0"/>
        </a:defRPr>
      </a:lvl9pPr>
    </p:titleStyle>
    <p:bodyStyle>
      <a:lvl1pPr marL="319088" indent="-319088" algn="l" rtl="0" eaLnBrk="0" fontAlgn="base" hangingPunct="0">
        <a:spcBef>
          <a:spcPts val="700"/>
        </a:spcBef>
        <a:spcAft>
          <a:spcPct val="0"/>
        </a:spcAft>
        <a:buClr>
          <a:schemeClr val="accent2"/>
        </a:buClr>
        <a:buSzPct val="60000"/>
        <a:buFont typeface="Wingdings" charset="2"/>
        <a:buChar char=""/>
        <a:defRPr sz="28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charset="2"/>
        <a:buChar char=""/>
        <a:defRPr sz="24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charset="2"/>
        <a:buChar char=""/>
        <a:defRPr sz="24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A04DA3"/>
        </a:buClr>
        <a:buSzPct val="75000"/>
        <a:buFont typeface="Wingdings"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C4652D"/>
        </a:buClr>
        <a:buSzPct val="65000"/>
        <a:buFont typeface="Wingdings"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chart" Target="../charts/chart3.xml"/></Relationships>
</file>

<file path=ppt/slides/_rels/slide17.xml.rels><?xml version="1.0" encoding="UTF-8" standalone="yes"?>
<Relationships xmlns="http://schemas.openxmlformats.org/package/2006/relationships"><Relationship Id="rId11" Type="http://schemas.openxmlformats.org/officeDocument/2006/relationships/image" Target="../media/image15.png"/><Relationship Id="rId12" Type="http://schemas.openxmlformats.org/officeDocument/2006/relationships/image" Target="../media/image16.png"/><Relationship Id="rId13" Type="http://schemas.openxmlformats.org/officeDocument/2006/relationships/image" Target="../media/image17.png"/><Relationship Id="rId14" Type="http://schemas.openxmlformats.org/officeDocument/2006/relationships/image" Target="../media/image18.png"/><Relationship Id="rId15" Type="http://schemas.openxmlformats.org/officeDocument/2006/relationships/image" Target="../media/image19.png"/><Relationship Id="rId16" Type="http://schemas.openxmlformats.org/officeDocument/2006/relationships/image" Target="../media/image20.png"/><Relationship Id="rId17" Type="http://schemas.openxmlformats.org/officeDocument/2006/relationships/image" Target="../media/image21.png"/><Relationship Id="rId18" Type="http://schemas.openxmlformats.org/officeDocument/2006/relationships/image" Target="../media/image22.png"/><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Rectangle 2"/>
          <p:cNvSpPr>
            <a:spLocks noGrp="1" noChangeArrowheads="1"/>
          </p:cNvSpPr>
          <p:nvPr>
            <p:ph type="ctrTitle"/>
          </p:nvPr>
        </p:nvSpPr>
        <p:spPr/>
        <p:txBody>
          <a:bodyPr>
            <a:normAutofit/>
          </a:bodyPr>
          <a:lstStyle/>
          <a:p>
            <a:pPr eaLnBrk="1" fontAlgn="auto" hangingPunct="1">
              <a:spcAft>
                <a:spcPts val="0"/>
              </a:spcAft>
              <a:defRPr/>
            </a:pPr>
            <a:r>
              <a:rPr lang="en-US" dirty="0" smtClean="0">
                <a:ea typeface="+mj-ea"/>
                <a:cs typeface="+mj-cs"/>
              </a:rPr>
              <a:t>Dividends: The trade off</a:t>
            </a:r>
            <a:endParaRPr lang="en-US" dirty="0">
              <a:ea typeface="+mj-ea"/>
              <a:cs typeface="+mj-cs"/>
            </a:endParaRPr>
          </a:p>
        </p:txBody>
      </p:sp>
      <p:sp>
        <p:nvSpPr>
          <p:cNvPr id="283650" name="Rectangle 3"/>
          <p:cNvSpPr>
            <a:spLocks noGrp="1" noChangeArrowheads="1"/>
          </p:cNvSpPr>
          <p:nvPr>
            <p:ph type="subTitle" idx="1"/>
          </p:nvPr>
        </p:nvSpPr>
        <p:spPr>
          <a:xfrm>
            <a:off x="2362200" y="4537075"/>
            <a:ext cx="6705600" cy="514350"/>
          </a:xfrm>
        </p:spPr>
        <p:txBody>
          <a:bodyPr/>
          <a:lstStyle/>
          <a:p>
            <a:pPr eaLnBrk="1" hangingPunct="1">
              <a:lnSpc>
                <a:spcPct val="80000"/>
              </a:lnSpc>
            </a:pPr>
            <a:r>
              <a:rPr lang="ja-JP" altLang="en-US" sz="1800">
                <a:ea typeface="ＭＳ Ｐゴシック" charset="-128"/>
              </a:rPr>
              <a:t>“</a:t>
            </a:r>
            <a:r>
              <a:rPr lang="en-US" altLang="ja-JP" sz="1800">
                <a:ea typeface="ＭＳ Ｐゴシック" charset="-128"/>
              </a:rPr>
              <a:t>Companies don</a:t>
            </a:r>
            <a:r>
              <a:rPr lang="ja-JP" altLang="en-US" sz="1800">
                <a:ea typeface="ＭＳ Ｐゴシック" charset="-128"/>
              </a:rPr>
              <a:t>’</a:t>
            </a:r>
            <a:r>
              <a:rPr lang="en-US" altLang="ja-JP" sz="1800">
                <a:ea typeface="ＭＳ Ｐゴシック" charset="-128"/>
              </a:rPr>
              <a:t>t have cash. They hold cash for their stockholders.</a:t>
            </a:r>
            <a:r>
              <a:rPr lang="ja-JP" altLang="en-US" sz="1800">
                <a:ea typeface="ＭＳ Ｐゴシック" charset="-128"/>
              </a:rPr>
              <a:t>”</a:t>
            </a:r>
            <a:endParaRPr lang="en-US" altLang="x-none" sz="1800">
              <a:ea typeface="ＭＳ Ｐゴシック" charset="-128"/>
            </a:endParaRPr>
          </a:p>
        </p:txBody>
      </p:sp>
      <p:sp>
        <p:nvSpPr>
          <p:cNvPr id="16388" name="Slide Number Placeholder 2"/>
          <p:cNvSpPr>
            <a:spLocks noGrp="1"/>
          </p:cNvSpPr>
          <p:nvPr>
            <p:ph type="sldNum" sz="quarter" idx="12"/>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nSpc>
                <a:spcPct val="90000"/>
              </a:lnSpc>
            </a:pPr>
            <a:fld id="{E8F7036F-3966-3D4B-B7D4-EE0CEC27FAF9}" type="slidenum">
              <a:rPr lang="en-US" altLang="x-none" sz="1400">
                <a:solidFill>
                  <a:schemeClr val="tx2"/>
                </a:solidFill>
              </a:rPr>
              <a:pPr>
                <a:lnSpc>
                  <a:spcPct val="90000"/>
                </a:lnSpc>
              </a:pPr>
              <a:t>1</a:t>
            </a:fld>
            <a:endParaRPr lang="en-US" altLang="x-none" sz="1400">
              <a:solidFill>
                <a:schemeClr val="tx2"/>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A6FC7526-8DDB-094E-8B04-0B6D72CD758B}" type="slidenum">
              <a:rPr lang="en-US" altLang="x-none" sz="1400">
                <a:solidFill>
                  <a:schemeClr val="tx2"/>
                </a:solidFill>
              </a:rPr>
              <a:pPr eaLnBrk="1" hangingPunct="1">
                <a:lnSpc>
                  <a:spcPct val="90000"/>
                </a:lnSpc>
              </a:pPr>
              <a:t>2</a:t>
            </a:fld>
            <a:endParaRPr lang="en-US" altLang="x-none" sz="1400">
              <a:solidFill>
                <a:schemeClr val="tx2"/>
              </a:solidFill>
            </a:endParaRP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0"/>
            <a:ext cx="7080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Three Schools Of Thought On Dividends</a:t>
            </a:r>
          </a:p>
        </p:txBody>
      </p:sp>
      <p:sp>
        <p:nvSpPr>
          <p:cNvPr id="455682" name="Rectangle 3"/>
          <p:cNvSpPr>
            <a:spLocks noGrp="1" noChangeArrowheads="1"/>
          </p:cNvSpPr>
          <p:nvPr>
            <p:ph sz="quarter" idx="1"/>
          </p:nvPr>
        </p:nvSpPr>
        <p:spPr>
          <a:xfrm>
            <a:off x="612775" y="1200150"/>
            <a:ext cx="8153400" cy="3371850"/>
          </a:xfrm>
        </p:spPr>
        <p:txBody>
          <a:bodyPr>
            <a:normAutofit fontScale="85000" lnSpcReduction="20000"/>
          </a:bodyPr>
          <a:lstStyle/>
          <a:p>
            <a:pPr marL="514350" indent="-514350" eaLnBrk="1" hangingPunct="1">
              <a:buFont typeface="+mj-lt"/>
              <a:buAutoNum type="arabicPeriod"/>
              <a:defRPr/>
            </a:pPr>
            <a:r>
              <a:rPr lang="en-US" dirty="0" smtClean="0"/>
              <a:t>If  there are no tax disadvantages associated with dividends &amp; </a:t>
            </a:r>
            <a:r>
              <a:rPr lang="en-US" dirty="0"/>
              <a:t> </a:t>
            </a:r>
            <a:r>
              <a:rPr lang="en-US" dirty="0" smtClean="0"/>
              <a:t>companies can issue stock, at no issuance cost, to raise equity, whenever needed</a:t>
            </a:r>
          </a:p>
          <a:p>
            <a:pPr marL="366713" lvl="1" indent="0" eaLnBrk="1" hangingPunct="1">
              <a:buFont typeface="Wingdings 2" charset="0"/>
              <a:buNone/>
              <a:defRPr/>
            </a:pPr>
            <a:r>
              <a:rPr lang="en-US" b="1" dirty="0" smtClean="0"/>
              <a:t>Dividends do not matter, and dividend policy does not affect value.</a:t>
            </a:r>
          </a:p>
          <a:p>
            <a:pPr marL="514350" indent="-514350" eaLnBrk="1" hangingPunct="1">
              <a:buFont typeface="+mj-lt"/>
              <a:buAutoNum type="arabicPeriod"/>
              <a:defRPr/>
            </a:pPr>
            <a:r>
              <a:rPr lang="en-US" dirty="0" smtClean="0"/>
              <a:t>If dividends create a tax disadvantage for investors (relative to capital gains)</a:t>
            </a:r>
            <a:endParaRPr lang="en-US" b="1" dirty="0" smtClean="0"/>
          </a:p>
          <a:p>
            <a:pPr marL="366713" lvl="1" indent="0" eaLnBrk="1" hangingPunct="1">
              <a:buFont typeface="Wingdings 2" charset="0"/>
              <a:buNone/>
              <a:defRPr/>
            </a:pPr>
            <a:r>
              <a:rPr lang="en-US" b="1" dirty="0" smtClean="0"/>
              <a:t>Dividends are bad, and increasing dividends will reduce value</a:t>
            </a:r>
          </a:p>
          <a:p>
            <a:pPr marL="514350" indent="-514350" eaLnBrk="1" hangingPunct="1">
              <a:buFont typeface="+mj-lt"/>
              <a:buAutoNum type="arabicPeriod"/>
              <a:defRPr/>
            </a:pPr>
            <a:r>
              <a:rPr lang="en-US" dirty="0" smtClean="0"/>
              <a:t> If dividends create a tax advantage for investors (relative to capital gains) and/or stockholders like dividends</a:t>
            </a:r>
          </a:p>
          <a:p>
            <a:pPr marL="366713" lvl="1" indent="0" eaLnBrk="1" hangingPunct="1">
              <a:buFont typeface="Wingdings 2" charset="0"/>
              <a:buNone/>
              <a:defRPr/>
            </a:pPr>
            <a:r>
              <a:rPr lang="en-US" b="1" dirty="0" smtClean="0"/>
              <a:t>Dividends are good, and increasing dividends will increase value</a:t>
            </a:r>
            <a:endParaRPr lang="en-US" b="1" dirty="0"/>
          </a:p>
        </p:txBody>
      </p:sp>
      <p:sp>
        <p:nvSpPr>
          <p:cNvPr id="2" name="Slide Number Placeholder 1"/>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DC25067-50A3-8244-A49D-0D6803E5BC2A}" type="slidenum">
              <a:rPr lang="en-US" altLang="x-none" sz="700">
                <a:solidFill>
                  <a:srgbClr val="FFFFFF"/>
                </a:solidFill>
              </a:rPr>
              <a:pPr eaLnBrk="1" hangingPunct="1">
                <a:lnSpc>
                  <a:spcPct val="80000"/>
                </a:lnSpc>
              </a:pPr>
              <a:t>3</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The Dividends don</a:t>
            </a:r>
            <a:r>
              <a:rPr lang="ja-JP" altLang="en-US" sz="2900">
                <a:ea typeface="ＭＳ Ｐゴシック" charset="-128"/>
              </a:rPr>
              <a:t>’</a:t>
            </a:r>
            <a:r>
              <a:rPr lang="en-US" altLang="ja-JP" sz="2900">
                <a:ea typeface="ＭＳ Ｐゴシック" charset="-128"/>
              </a:rPr>
              <a:t>t matter school</a:t>
            </a:r>
            <a:br>
              <a:rPr lang="en-US" altLang="ja-JP" sz="2900">
                <a:ea typeface="ＭＳ Ｐゴシック" charset="-128"/>
              </a:rPr>
            </a:br>
            <a:r>
              <a:rPr lang="en-US" altLang="ja-JP" sz="2900">
                <a:ea typeface="ＭＳ Ｐゴシック" charset="-128"/>
              </a:rPr>
              <a:t>The Miller Modigliani Hypothesis</a:t>
            </a:r>
            <a:endParaRPr lang="en-US" altLang="x-none" sz="2900">
              <a:ea typeface="ＭＳ Ｐゴシック" charset="-128"/>
            </a:endParaRPr>
          </a:p>
        </p:txBody>
      </p:sp>
      <p:sp>
        <p:nvSpPr>
          <p:cNvPr id="318466" name="Rectangle 3"/>
          <p:cNvSpPr>
            <a:spLocks noGrp="1" noChangeArrowheads="1"/>
          </p:cNvSpPr>
          <p:nvPr>
            <p:ph sz="quarter" idx="1"/>
          </p:nvPr>
        </p:nvSpPr>
        <p:spPr>
          <a:xfrm>
            <a:off x="612775" y="1200150"/>
            <a:ext cx="8153400" cy="3371850"/>
          </a:xfrm>
        </p:spPr>
        <p:txBody>
          <a:bodyPr>
            <a:normAutofit fontScale="55000" lnSpcReduction="20000"/>
          </a:bodyPr>
          <a:lstStyle/>
          <a:p>
            <a:pPr marL="320040" indent="-320040" eaLnBrk="1" fontAlgn="auto" hangingPunct="1">
              <a:spcAft>
                <a:spcPts val="0"/>
              </a:spcAft>
              <a:buFont typeface="Wingdings"/>
              <a:buChar char=""/>
              <a:defRPr/>
            </a:pPr>
            <a:r>
              <a:rPr lang="en-US" dirty="0" smtClean="0">
                <a:ea typeface="+mn-ea"/>
                <a:cs typeface="+mn-cs"/>
              </a:rPr>
              <a:t>The Miller-Modigliani Hypothesis: Dividends do not affect value</a:t>
            </a:r>
          </a:p>
          <a:p>
            <a:pPr marL="320040" indent="-320040" eaLnBrk="1" fontAlgn="auto" hangingPunct="1">
              <a:spcAft>
                <a:spcPts val="0"/>
              </a:spcAft>
              <a:buFont typeface="Wingdings"/>
              <a:buChar char=""/>
              <a:defRPr/>
            </a:pPr>
            <a:r>
              <a:rPr lang="en-US" dirty="0" smtClean="0">
                <a:ea typeface="+mn-ea"/>
                <a:cs typeface="+mn-cs"/>
              </a:rPr>
              <a:t>Basis:</a:t>
            </a:r>
          </a:p>
          <a:p>
            <a:pPr marL="640080" lvl="1" indent="-274320" eaLnBrk="1" fontAlgn="auto" hangingPunct="1">
              <a:spcAft>
                <a:spcPts val="0"/>
              </a:spcAft>
              <a:buFont typeface="Wingdings 2"/>
              <a:buChar char=""/>
              <a:defRPr/>
            </a:pPr>
            <a:r>
              <a:rPr lang="en-US" dirty="0" smtClean="0">
                <a:ea typeface="+mn-ea"/>
              </a:rPr>
              <a:t>If a firm's investment policies (and hence cash flows) don't change, the value of the firm cannot change as it changes dividends. </a:t>
            </a:r>
          </a:p>
          <a:p>
            <a:pPr marL="640080" lvl="1" indent="-274320" eaLnBrk="1" fontAlgn="auto" hangingPunct="1">
              <a:spcAft>
                <a:spcPts val="0"/>
              </a:spcAft>
              <a:buFont typeface="Wingdings 2"/>
              <a:buChar char=""/>
              <a:defRPr/>
            </a:pPr>
            <a:r>
              <a:rPr lang="en-US" dirty="0" smtClean="0">
                <a:ea typeface="+mn-ea"/>
              </a:rPr>
              <a:t>If a firm pays more in dividends, it will have to issue new equity to fund the same projects. By doing so, it will reduce expected price appreciation on the stock but it will be offset by a higher dividend yield.</a:t>
            </a:r>
          </a:p>
          <a:p>
            <a:pPr marL="640080" lvl="1" indent="-274320" eaLnBrk="1" fontAlgn="auto" hangingPunct="1">
              <a:spcAft>
                <a:spcPts val="0"/>
              </a:spcAft>
              <a:buFont typeface="Wingdings 2"/>
              <a:buChar char=""/>
              <a:defRPr/>
            </a:pPr>
            <a:r>
              <a:rPr lang="en-US" dirty="0" smtClean="0">
                <a:ea typeface="+mn-ea"/>
              </a:rPr>
              <a:t>If we ignore personal taxes, investors have to be indifferent to receiving either dividends or capital gains.</a:t>
            </a:r>
          </a:p>
          <a:p>
            <a:pPr marL="320040" indent="-320040" eaLnBrk="1" fontAlgn="auto" hangingPunct="1">
              <a:spcAft>
                <a:spcPts val="0"/>
              </a:spcAft>
              <a:buFont typeface="Wingdings"/>
              <a:buChar char=""/>
              <a:defRPr/>
            </a:pPr>
            <a:r>
              <a:rPr lang="en-US" dirty="0" smtClean="0">
                <a:ea typeface="+mn-ea"/>
                <a:cs typeface="+mn-cs"/>
              </a:rPr>
              <a:t>Underlying Assumptions:</a:t>
            </a:r>
          </a:p>
          <a:p>
            <a:pPr marL="320040" lvl="1" indent="0" eaLnBrk="1" fontAlgn="auto" hangingPunct="1">
              <a:spcAft>
                <a:spcPts val="0"/>
              </a:spcAft>
              <a:buFont typeface="Wingdings 2"/>
              <a:buNone/>
              <a:defRPr/>
            </a:pPr>
            <a:r>
              <a:rPr lang="en-US" dirty="0" smtClean="0">
                <a:ea typeface="+mn-ea"/>
              </a:rPr>
              <a:t>(a) There are no tax differences to investors between dividends and capital gains.</a:t>
            </a:r>
          </a:p>
          <a:p>
            <a:pPr marL="320040" lvl="1" indent="0" eaLnBrk="1" fontAlgn="auto" hangingPunct="1">
              <a:spcAft>
                <a:spcPts val="0"/>
              </a:spcAft>
              <a:buFont typeface="Wingdings 2"/>
              <a:buNone/>
              <a:defRPr/>
            </a:pPr>
            <a:r>
              <a:rPr lang="en-US" dirty="0" smtClean="0">
                <a:ea typeface="+mn-ea"/>
              </a:rPr>
              <a:t>(b) If companies pay too much in cash, they can issue new stock, with no flotation costs or signaling consequences, to replace this cash.</a:t>
            </a:r>
          </a:p>
          <a:p>
            <a:pPr marL="320040" lvl="1" indent="0" eaLnBrk="1" fontAlgn="auto" hangingPunct="1">
              <a:spcAft>
                <a:spcPts val="0"/>
              </a:spcAft>
              <a:buFont typeface="Wingdings 2"/>
              <a:buNone/>
              <a:defRPr/>
            </a:pPr>
            <a:r>
              <a:rPr lang="en-US" dirty="0" smtClean="0">
                <a:ea typeface="+mn-ea"/>
              </a:rPr>
              <a:t>(c) If companies pay too little in dividends, they do not use the excess cash for bad projects or acquisitions.</a:t>
            </a:r>
            <a:endParaRPr lang="en-US" dirty="0">
              <a:ea typeface="+mn-ea"/>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7D99F826-39FD-A84F-A742-C1E4B295F2DF}" type="slidenum">
              <a:rPr lang="en-US" altLang="x-none" sz="700">
                <a:solidFill>
                  <a:srgbClr val="FFFFFF"/>
                </a:solidFill>
              </a:rPr>
              <a:pPr eaLnBrk="1" hangingPunct="1">
                <a:lnSpc>
                  <a:spcPct val="80000"/>
                </a:lnSpc>
              </a:pPr>
              <a:t>4</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II. The Dividends are </a:t>
            </a:r>
            <a:r>
              <a:rPr lang="ja-JP" altLang="en-US" sz="2900">
                <a:ea typeface="ＭＳ Ｐゴシック" charset="-128"/>
              </a:rPr>
              <a:t>“</a:t>
            </a:r>
            <a:r>
              <a:rPr lang="en-US" altLang="ja-JP" sz="2900">
                <a:ea typeface="ＭＳ Ｐゴシック" charset="-128"/>
              </a:rPr>
              <a:t>bad</a:t>
            </a:r>
            <a:r>
              <a:rPr lang="ja-JP" altLang="en-US" sz="2900">
                <a:ea typeface="ＭＳ Ｐゴシック" charset="-128"/>
              </a:rPr>
              <a:t>”</a:t>
            </a:r>
            <a:r>
              <a:rPr lang="en-US" altLang="ja-JP" sz="2900">
                <a:ea typeface="ＭＳ Ｐゴシック" charset="-128"/>
              </a:rPr>
              <a:t> school: And the evidence to back them up…</a:t>
            </a:r>
            <a:endParaRPr lang="en-US" altLang="x-none" sz="2900">
              <a:ea typeface="ＭＳ Ｐゴシック" charset="-128"/>
            </a:endParaRPr>
          </a:p>
        </p:txBody>
      </p:sp>
      <p:graphicFrame>
        <p:nvGraphicFramePr>
          <p:cNvPr id="7" name="Content Placeholder 6"/>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6CD0BBB-6493-024B-8B31-A9DC80631844}" type="slidenum">
              <a:rPr lang="en-US" altLang="x-none" sz="700">
                <a:solidFill>
                  <a:srgbClr val="FFFFFF"/>
                </a:solidFill>
              </a:rPr>
              <a:pPr eaLnBrk="1" hangingPunct="1">
                <a:lnSpc>
                  <a:spcPct val="80000"/>
                </a:lnSpc>
              </a:pPr>
              <a:t>5</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What do investors in your stock think about dividends? Clues on the ex-dividend day!</a:t>
            </a:r>
            <a:endParaRPr lang="en-US">
              <a:ea typeface="+mj-ea"/>
              <a:cs typeface="+mj-cs"/>
            </a:endParaRPr>
          </a:p>
        </p:txBody>
      </p:sp>
      <p:sp>
        <p:nvSpPr>
          <p:cNvPr id="322562" name="Rectangle 3"/>
          <p:cNvSpPr>
            <a:spLocks noGrp="1" noChangeArrowheads="1"/>
          </p:cNvSpPr>
          <p:nvPr>
            <p:ph sz="quarter" idx="1"/>
          </p:nvPr>
        </p:nvSpPr>
        <p:spPr>
          <a:xfrm>
            <a:off x="612775" y="1200150"/>
            <a:ext cx="8153400" cy="3371850"/>
          </a:xfrm>
        </p:spPr>
        <p:txBody>
          <a:bodyPr>
            <a:normAutofit/>
          </a:bodyPr>
          <a:lstStyle/>
          <a:p>
            <a:pPr eaLnBrk="1" hangingPunct="1">
              <a:lnSpc>
                <a:spcPct val="80000"/>
              </a:lnSpc>
            </a:pPr>
            <a:r>
              <a:rPr lang="en-US" altLang="x-none" sz="1500">
                <a:ea typeface="ＭＳ Ｐゴシック" charset="-128"/>
              </a:rPr>
              <a:t>Assume that you are the owner of a stock that is approaching an ex-dividend day and you know that dollar dividend with certainty. In addition, assume that you have owned the stock for several years. </a:t>
            </a: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pPr>
            <a:endParaRPr lang="en-US" altLang="x-none" sz="1500">
              <a:ea typeface="ＭＳ Ｐゴシック" charset="-128"/>
            </a:endParaRPr>
          </a:p>
          <a:p>
            <a:pPr eaLnBrk="1" hangingPunct="1">
              <a:lnSpc>
                <a:spcPct val="80000"/>
              </a:lnSpc>
              <a:buFont typeface="Wingdings" charset="2"/>
              <a:buNone/>
            </a:pPr>
            <a:r>
              <a:rPr lang="en-US" altLang="x-none" sz="1500">
                <a:ea typeface="ＭＳ Ｐゴシック" charset="-128"/>
              </a:rPr>
              <a:t>P = Price at which you bought the stock a </a:t>
            </a:r>
            <a:r>
              <a:rPr lang="ja-JP" altLang="en-US" sz="1500">
                <a:ea typeface="ＭＳ Ｐゴシック" charset="-128"/>
              </a:rPr>
              <a:t>“</a:t>
            </a:r>
            <a:r>
              <a:rPr lang="en-US" altLang="ja-JP" sz="1500">
                <a:ea typeface="ＭＳ Ｐゴシック" charset="-128"/>
              </a:rPr>
              <a:t>while</a:t>
            </a:r>
            <a:r>
              <a:rPr lang="ja-JP" altLang="en-US" sz="1500">
                <a:ea typeface="ＭＳ Ｐゴシック" charset="-128"/>
              </a:rPr>
              <a:t>”</a:t>
            </a:r>
            <a:r>
              <a:rPr lang="en-US" altLang="ja-JP" sz="1500">
                <a:ea typeface="ＭＳ Ｐゴシック" charset="-128"/>
              </a:rPr>
              <a:t> back</a:t>
            </a:r>
          </a:p>
          <a:p>
            <a:pPr eaLnBrk="1" hangingPunct="1">
              <a:lnSpc>
                <a:spcPct val="80000"/>
              </a:lnSpc>
              <a:buFont typeface="Wingdings" charset="2"/>
              <a:buNone/>
            </a:pPr>
            <a:r>
              <a:rPr lang="en-US" altLang="x-none" sz="1500">
                <a:ea typeface="ＭＳ Ｐゴシック" charset="-128"/>
              </a:rPr>
              <a:t>P</a:t>
            </a:r>
            <a:r>
              <a:rPr lang="en-US" altLang="x-none" sz="1500" baseline="-25000">
                <a:ea typeface="ＭＳ Ｐゴシック" charset="-128"/>
              </a:rPr>
              <a:t>b</a:t>
            </a:r>
            <a:r>
              <a:rPr lang="en-US" altLang="x-none" sz="1500">
                <a:ea typeface="ＭＳ Ｐゴシック" charset="-128"/>
              </a:rPr>
              <a:t>= Price before the stock goes ex-dividend</a:t>
            </a:r>
          </a:p>
          <a:p>
            <a:pPr eaLnBrk="1" hangingPunct="1">
              <a:lnSpc>
                <a:spcPct val="80000"/>
              </a:lnSpc>
              <a:buFont typeface="Wingdings" charset="2"/>
              <a:buNone/>
            </a:pPr>
            <a:r>
              <a:rPr lang="en-US" altLang="x-none" sz="1500">
                <a:ea typeface="ＭＳ Ｐゴシック" charset="-128"/>
              </a:rPr>
              <a:t>P</a:t>
            </a:r>
            <a:r>
              <a:rPr lang="en-US" altLang="x-none" sz="1500" baseline="-25000">
                <a:ea typeface="ＭＳ Ｐゴシック" charset="-128"/>
              </a:rPr>
              <a:t>a</a:t>
            </a:r>
            <a:r>
              <a:rPr lang="en-US" altLang="x-none" sz="1500">
                <a:ea typeface="ＭＳ Ｐゴシック" charset="-128"/>
              </a:rPr>
              <a:t>=Price after the stock goes ex-dividend</a:t>
            </a:r>
          </a:p>
          <a:p>
            <a:pPr eaLnBrk="1" hangingPunct="1">
              <a:lnSpc>
                <a:spcPct val="80000"/>
              </a:lnSpc>
              <a:buFont typeface="Wingdings" charset="2"/>
              <a:buNone/>
            </a:pPr>
            <a:r>
              <a:rPr lang="en-US" altLang="x-none" sz="1500">
                <a:ea typeface="ＭＳ Ｐゴシック" charset="-128"/>
              </a:rPr>
              <a:t>D = Dividends declared on stock</a:t>
            </a:r>
          </a:p>
          <a:p>
            <a:pPr eaLnBrk="1" hangingPunct="1">
              <a:lnSpc>
                <a:spcPct val="80000"/>
              </a:lnSpc>
              <a:buFont typeface="Wingdings" charset="2"/>
              <a:buNone/>
            </a:pPr>
            <a:r>
              <a:rPr lang="en-US" altLang="x-none" sz="1500">
                <a:ea typeface="ＭＳ Ｐゴシック" charset="-128"/>
              </a:rPr>
              <a:t>t</a:t>
            </a:r>
            <a:r>
              <a:rPr lang="en-US" altLang="x-none" sz="1500" baseline="-25000">
                <a:ea typeface="ＭＳ Ｐゴシック" charset="-128"/>
              </a:rPr>
              <a:t>o</a:t>
            </a:r>
            <a:r>
              <a:rPr lang="en-US" altLang="x-none" sz="1500">
                <a:ea typeface="ＭＳ Ｐゴシック" charset="-128"/>
              </a:rPr>
              <a:t>, t</a:t>
            </a:r>
            <a:r>
              <a:rPr lang="en-US" altLang="x-none" sz="1500" baseline="-25000">
                <a:ea typeface="ＭＳ Ｐゴシック" charset="-128"/>
              </a:rPr>
              <a:t>cg</a:t>
            </a:r>
            <a:r>
              <a:rPr lang="en-US" altLang="x-none" sz="1500">
                <a:ea typeface="ＭＳ Ｐゴシック" charset="-128"/>
              </a:rPr>
              <a:t> = Taxes paid on ordinary income and capital gains respectively</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83B4C727-209A-DF42-9963-4938F17E171E}" type="slidenum">
              <a:rPr lang="en-US" altLang="x-none" sz="700">
                <a:solidFill>
                  <a:srgbClr val="FFFFFF"/>
                </a:solidFill>
              </a:rPr>
              <a:pPr eaLnBrk="1" hangingPunct="1">
                <a:lnSpc>
                  <a:spcPct val="80000"/>
                </a:lnSpc>
              </a:pPr>
              <a:t>6</a:t>
            </a:fld>
            <a:endParaRPr lang="en-US" altLang="x-none" sz="700">
              <a:solidFill>
                <a:srgbClr val="FFFFFF"/>
              </a:solidFill>
            </a:endParaRPr>
          </a:p>
        </p:txBody>
      </p:sp>
      <p:sp>
        <p:nvSpPr>
          <p:cNvPr id="25604" name="Line 5"/>
          <p:cNvSpPr>
            <a:spLocks noChangeShapeType="1"/>
          </p:cNvSpPr>
          <p:nvPr/>
        </p:nvSpPr>
        <p:spPr bwMode="auto">
          <a:xfrm>
            <a:off x="1524000" y="2628900"/>
            <a:ext cx="63246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05" name="Line 6"/>
          <p:cNvSpPr>
            <a:spLocks noChangeShapeType="1"/>
          </p:cNvSpPr>
          <p:nvPr/>
        </p:nvSpPr>
        <p:spPr bwMode="auto">
          <a:xfrm>
            <a:off x="1524000" y="2514600"/>
            <a:ext cx="0" cy="1714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6" name="Line 7"/>
          <p:cNvSpPr>
            <a:spLocks noChangeShapeType="1"/>
          </p:cNvSpPr>
          <p:nvPr/>
        </p:nvSpPr>
        <p:spPr bwMode="auto">
          <a:xfrm>
            <a:off x="5334000" y="2457450"/>
            <a:ext cx="0" cy="342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7" name="Line 8"/>
          <p:cNvSpPr>
            <a:spLocks noChangeShapeType="1"/>
          </p:cNvSpPr>
          <p:nvPr/>
        </p:nvSpPr>
        <p:spPr bwMode="auto">
          <a:xfrm>
            <a:off x="7467600" y="2457450"/>
            <a:ext cx="0" cy="342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08" name="Text Box 9"/>
          <p:cNvSpPr txBox="1">
            <a:spLocks noChangeArrowheads="1"/>
          </p:cNvSpPr>
          <p:nvPr/>
        </p:nvSpPr>
        <p:spPr bwMode="auto">
          <a:xfrm>
            <a:off x="5562600" y="1733550"/>
            <a:ext cx="1730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spcBef>
                <a:spcPct val="50000"/>
              </a:spcBef>
            </a:pPr>
            <a:r>
              <a:rPr lang="en-US" altLang="x-none" sz="1600"/>
              <a:t>Ex-dividend day</a:t>
            </a:r>
          </a:p>
          <a:p>
            <a:pPr>
              <a:spcBef>
                <a:spcPct val="50000"/>
              </a:spcBef>
            </a:pPr>
            <a:r>
              <a:rPr lang="en-US" altLang="x-none" sz="1600"/>
              <a:t>Dividend = $ D</a:t>
            </a:r>
            <a:endParaRPr lang="en-US" altLang="x-none"/>
          </a:p>
        </p:txBody>
      </p:sp>
      <p:sp>
        <p:nvSpPr>
          <p:cNvPr id="25609" name="Text Box 10"/>
          <p:cNvSpPr txBox="1">
            <a:spLocks noChangeArrowheads="1"/>
          </p:cNvSpPr>
          <p:nvPr/>
        </p:nvSpPr>
        <p:spPr bwMode="auto">
          <a:xfrm>
            <a:off x="990600" y="1809750"/>
            <a:ext cx="1033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Initial buy</a:t>
            </a:r>
          </a:p>
          <a:p>
            <a:r>
              <a:rPr lang="en-US" altLang="x-none" sz="1600"/>
              <a:t>At $P</a:t>
            </a:r>
            <a:endParaRPr lang="en-US" altLang="x-none"/>
          </a:p>
        </p:txBody>
      </p:sp>
      <p:sp>
        <p:nvSpPr>
          <p:cNvPr id="25610" name="Text Box 11"/>
          <p:cNvSpPr txBox="1">
            <a:spLocks noChangeArrowheads="1"/>
          </p:cNvSpPr>
          <p:nvPr/>
        </p:nvSpPr>
        <p:spPr bwMode="auto">
          <a:xfrm>
            <a:off x="5089525" y="2112963"/>
            <a:ext cx="3667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P</a:t>
            </a:r>
            <a:r>
              <a:rPr lang="en-US" altLang="x-none" sz="1600" baseline="-25000"/>
              <a:t>b</a:t>
            </a:r>
            <a:endParaRPr lang="en-US" altLang="x-none"/>
          </a:p>
        </p:txBody>
      </p:sp>
      <p:sp>
        <p:nvSpPr>
          <p:cNvPr id="25611" name="Text Box 12"/>
          <p:cNvSpPr txBox="1">
            <a:spLocks noChangeArrowheads="1"/>
          </p:cNvSpPr>
          <p:nvPr/>
        </p:nvSpPr>
        <p:spPr bwMode="auto">
          <a:xfrm>
            <a:off x="7299325" y="2112963"/>
            <a:ext cx="3762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P</a:t>
            </a:r>
            <a:r>
              <a:rPr lang="en-US" altLang="x-none" sz="1600" baseline="-25000"/>
              <a:t>a</a:t>
            </a:r>
            <a:endParaRPr lang="en-US" altLang="x-non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Rectangle 2"/>
          <p:cNvSpPr>
            <a:spLocks noGrp="1" noChangeArrowheads="1"/>
          </p:cNvSpPr>
          <p:nvPr>
            <p:ph type="title"/>
          </p:nvPr>
        </p:nvSpPr>
        <p:spPr>
          <a:xfrm>
            <a:off x="612775" y="171450"/>
            <a:ext cx="8153400" cy="742950"/>
          </a:xfrm>
        </p:spPr>
        <p:txBody>
          <a:bodyPr>
            <a:normAutofit/>
          </a:bodyPr>
          <a:lstStyle/>
          <a:p>
            <a:pPr eaLnBrk="1" fontAlgn="auto" hangingPunct="1">
              <a:spcAft>
                <a:spcPts val="0"/>
              </a:spcAft>
              <a:defRPr/>
            </a:pPr>
            <a:r>
              <a:rPr lang="en-US" smtClean="0">
                <a:ea typeface="+mj-ea"/>
                <a:cs typeface="+mj-cs"/>
              </a:rPr>
              <a:t>Cashflows from Selling around Ex-Dividend Day</a:t>
            </a:r>
            <a:endParaRPr lang="en-US">
              <a:ea typeface="+mj-ea"/>
              <a:cs typeface="+mj-cs"/>
            </a:endParaRPr>
          </a:p>
        </p:txBody>
      </p:sp>
      <p:sp>
        <p:nvSpPr>
          <p:cNvPr id="324610" name="Rectangle 3"/>
          <p:cNvSpPr>
            <a:spLocks noGrp="1" noChangeArrowheads="1"/>
          </p:cNvSpPr>
          <p:nvPr>
            <p:ph sz="quarter" idx="1"/>
          </p:nvPr>
        </p:nvSpPr>
        <p:spPr>
          <a:xfrm>
            <a:off x="612775" y="1200150"/>
            <a:ext cx="8153400" cy="3371850"/>
          </a:xfrm>
        </p:spPr>
        <p:txBody>
          <a:bodyPr>
            <a:normAutofit/>
          </a:bodyPr>
          <a:lstStyle/>
          <a:p>
            <a:pPr marL="320040" indent="-320040" eaLnBrk="1" fontAlgn="auto" hangingPunct="1">
              <a:spcAft>
                <a:spcPts val="0"/>
              </a:spcAft>
              <a:buFont typeface="Wingdings"/>
              <a:buChar char=""/>
              <a:defRPr/>
            </a:pPr>
            <a:r>
              <a:rPr lang="en-US" sz="2000" dirty="0" smtClean="0">
                <a:ea typeface="+mn-ea"/>
                <a:cs typeface="+mn-cs"/>
              </a:rPr>
              <a:t>The cash flows from selling before ex-dividend day are:</a:t>
            </a:r>
          </a:p>
          <a:p>
            <a:pPr marL="320040" lvl="1" indent="0" eaLnBrk="1" fontAlgn="auto" hangingPunct="1">
              <a:spcAft>
                <a:spcPts val="0"/>
              </a:spcAft>
              <a:buFont typeface="Wingdings 2"/>
              <a:buNone/>
              <a:defRPr/>
            </a:pPr>
            <a:r>
              <a:rPr lang="en-US" sz="2000" dirty="0" err="1" smtClean="0">
                <a:ea typeface="+mn-ea"/>
              </a:rPr>
              <a:t>P</a:t>
            </a:r>
            <a:r>
              <a:rPr lang="en-US" sz="2000" baseline="-25000" dirty="0" err="1" smtClean="0">
                <a:ea typeface="+mn-ea"/>
              </a:rPr>
              <a:t>b</a:t>
            </a:r>
            <a:r>
              <a:rPr lang="en-US" sz="2000" dirty="0" smtClean="0">
                <a:ea typeface="+mn-ea"/>
              </a:rPr>
              <a:t> - (</a:t>
            </a:r>
            <a:r>
              <a:rPr lang="en-US" sz="2000" dirty="0" err="1" smtClean="0">
                <a:ea typeface="+mn-ea"/>
              </a:rPr>
              <a:t>P</a:t>
            </a:r>
            <a:r>
              <a:rPr lang="en-US" sz="2000" baseline="-25000" dirty="0" err="1" smtClean="0">
                <a:ea typeface="+mn-ea"/>
              </a:rPr>
              <a:t>b</a:t>
            </a:r>
            <a:r>
              <a:rPr lang="en-US" sz="2000" dirty="0" smtClean="0">
                <a:ea typeface="+mn-ea"/>
              </a:rPr>
              <a:t> - P) </a:t>
            </a:r>
            <a:r>
              <a:rPr lang="en-US" sz="2000" dirty="0" err="1" smtClean="0">
                <a:ea typeface="+mn-ea"/>
              </a:rPr>
              <a:t>t</a:t>
            </a:r>
            <a:r>
              <a:rPr lang="en-US" sz="2000" baseline="-25000" dirty="0" err="1" smtClean="0">
                <a:ea typeface="+mn-ea"/>
              </a:rPr>
              <a:t>cg</a:t>
            </a:r>
            <a:r>
              <a:rPr lang="en-US" sz="2000" dirty="0" smtClean="0">
                <a:ea typeface="+mn-ea"/>
              </a:rPr>
              <a:t> </a:t>
            </a:r>
          </a:p>
          <a:p>
            <a:pPr marL="320040" indent="-320040" eaLnBrk="1" fontAlgn="auto" hangingPunct="1">
              <a:spcAft>
                <a:spcPts val="0"/>
              </a:spcAft>
              <a:buFont typeface="Wingdings"/>
              <a:buChar char=""/>
              <a:defRPr/>
            </a:pPr>
            <a:r>
              <a:rPr lang="en-US" sz="2000" dirty="0" smtClean="0">
                <a:ea typeface="+mn-ea"/>
                <a:cs typeface="+mn-cs"/>
              </a:rPr>
              <a:t>The cash flows from selling after ex-dividend day are:</a:t>
            </a:r>
          </a:p>
          <a:p>
            <a:pPr marL="320040" lvl="1" indent="0" eaLnBrk="1" fontAlgn="auto" hangingPunct="1">
              <a:spcAft>
                <a:spcPts val="0"/>
              </a:spcAft>
              <a:buFont typeface="Wingdings 2"/>
              <a:buNone/>
              <a:defRPr/>
            </a:pPr>
            <a:r>
              <a:rPr lang="en-US" sz="2000" dirty="0" smtClean="0">
                <a:ea typeface="+mn-ea"/>
              </a:rPr>
              <a:t>P</a:t>
            </a:r>
            <a:r>
              <a:rPr lang="en-US" sz="2000" baseline="-25000" dirty="0" smtClean="0">
                <a:ea typeface="+mn-ea"/>
              </a:rPr>
              <a:t>a</a:t>
            </a:r>
            <a:r>
              <a:rPr lang="en-US" sz="2000" dirty="0" smtClean="0">
                <a:ea typeface="+mn-ea"/>
              </a:rPr>
              <a:t> - (P</a:t>
            </a:r>
            <a:r>
              <a:rPr lang="en-US" sz="2000" baseline="-25000" dirty="0" smtClean="0">
                <a:ea typeface="+mn-ea"/>
              </a:rPr>
              <a:t>a</a:t>
            </a:r>
            <a:r>
              <a:rPr lang="en-US" sz="2000" dirty="0" smtClean="0">
                <a:ea typeface="+mn-ea"/>
              </a:rPr>
              <a:t> - P) </a:t>
            </a:r>
            <a:r>
              <a:rPr lang="en-US" sz="2000" dirty="0" err="1" smtClean="0">
                <a:ea typeface="+mn-ea"/>
              </a:rPr>
              <a:t>t</a:t>
            </a:r>
            <a:r>
              <a:rPr lang="en-US" sz="2000" baseline="-25000" dirty="0" err="1" smtClean="0">
                <a:ea typeface="+mn-ea"/>
              </a:rPr>
              <a:t>cg</a:t>
            </a:r>
            <a:r>
              <a:rPr lang="en-US" sz="2000" dirty="0" smtClean="0">
                <a:ea typeface="+mn-ea"/>
              </a:rPr>
              <a:t> + D(1-t</a:t>
            </a:r>
            <a:r>
              <a:rPr lang="en-US" sz="2000" baseline="-25000" dirty="0" smtClean="0">
                <a:ea typeface="+mn-ea"/>
              </a:rPr>
              <a:t>o</a:t>
            </a:r>
            <a:r>
              <a:rPr lang="en-US" sz="2000" dirty="0" smtClean="0">
                <a:ea typeface="+mn-ea"/>
              </a:rPr>
              <a:t>)</a:t>
            </a:r>
          </a:p>
          <a:p>
            <a:pPr marL="320040" indent="-320040" eaLnBrk="1" fontAlgn="auto" hangingPunct="1">
              <a:spcAft>
                <a:spcPts val="0"/>
              </a:spcAft>
              <a:buFont typeface="Wingdings"/>
              <a:buChar char=""/>
              <a:defRPr/>
            </a:pPr>
            <a:r>
              <a:rPr lang="en-US" sz="2000" dirty="0" smtClean="0">
                <a:ea typeface="+mn-ea"/>
                <a:cs typeface="+mn-cs"/>
              </a:rPr>
              <a:t>Since the average investor should be indifferent between selling before the ex-dividend day and selling after the ex-dividend day -</a:t>
            </a:r>
          </a:p>
          <a:p>
            <a:pPr marL="320040" lvl="1" indent="0" eaLnBrk="1" fontAlgn="auto" hangingPunct="1">
              <a:spcAft>
                <a:spcPts val="0"/>
              </a:spcAft>
              <a:buFont typeface="Wingdings 2"/>
              <a:buNone/>
              <a:defRPr/>
            </a:pPr>
            <a:r>
              <a:rPr lang="en-US" sz="2000" dirty="0" err="1" smtClean="0">
                <a:ea typeface="+mn-ea"/>
              </a:rPr>
              <a:t>P</a:t>
            </a:r>
            <a:r>
              <a:rPr lang="en-US" sz="2000" baseline="-25000" dirty="0" err="1" smtClean="0">
                <a:ea typeface="+mn-ea"/>
              </a:rPr>
              <a:t>b</a:t>
            </a:r>
            <a:r>
              <a:rPr lang="en-US" sz="2000" dirty="0" smtClean="0">
                <a:ea typeface="+mn-ea"/>
              </a:rPr>
              <a:t> - (</a:t>
            </a:r>
            <a:r>
              <a:rPr lang="en-US" sz="2000" dirty="0" err="1" smtClean="0">
                <a:ea typeface="+mn-ea"/>
              </a:rPr>
              <a:t>P</a:t>
            </a:r>
            <a:r>
              <a:rPr lang="en-US" sz="2000" baseline="-25000" dirty="0" err="1" smtClean="0">
                <a:ea typeface="+mn-ea"/>
              </a:rPr>
              <a:t>b</a:t>
            </a:r>
            <a:r>
              <a:rPr lang="en-US" sz="2000" dirty="0" smtClean="0">
                <a:ea typeface="+mn-ea"/>
              </a:rPr>
              <a:t> - P) </a:t>
            </a:r>
            <a:r>
              <a:rPr lang="en-US" sz="2000" dirty="0" err="1" smtClean="0">
                <a:ea typeface="+mn-ea"/>
              </a:rPr>
              <a:t>t</a:t>
            </a:r>
            <a:r>
              <a:rPr lang="en-US" sz="2000" baseline="-25000" dirty="0" err="1" smtClean="0">
                <a:ea typeface="+mn-ea"/>
              </a:rPr>
              <a:t>cg</a:t>
            </a:r>
            <a:r>
              <a:rPr lang="en-US" sz="2000" dirty="0" smtClean="0">
                <a:ea typeface="+mn-ea"/>
              </a:rPr>
              <a:t> = P</a:t>
            </a:r>
            <a:r>
              <a:rPr lang="en-US" sz="2000" baseline="-25000" dirty="0" smtClean="0">
                <a:ea typeface="+mn-ea"/>
              </a:rPr>
              <a:t>a</a:t>
            </a:r>
            <a:r>
              <a:rPr lang="en-US" sz="2000" dirty="0" smtClean="0">
                <a:ea typeface="+mn-ea"/>
              </a:rPr>
              <a:t> - (P</a:t>
            </a:r>
            <a:r>
              <a:rPr lang="en-US" sz="2000" baseline="-25000" dirty="0" smtClean="0">
                <a:ea typeface="+mn-ea"/>
              </a:rPr>
              <a:t>a</a:t>
            </a:r>
            <a:r>
              <a:rPr lang="en-US" sz="2000" dirty="0" smtClean="0">
                <a:ea typeface="+mn-ea"/>
              </a:rPr>
              <a:t> - P) </a:t>
            </a:r>
            <a:r>
              <a:rPr lang="en-US" sz="2000" dirty="0" err="1" smtClean="0">
                <a:ea typeface="+mn-ea"/>
              </a:rPr>
              <a:t>t</a:t>
            </a:r>
            <a:r>
              <a:rPr lang="en-US" sz="2000" baseline="-25000" dirty="0" err="1" smtClean="0">
                <a:ea typeface="+mn-ea"/>
              </a:rPr>
              <a:t>cg</a:t>
            </a:r>
            <a:r>
              <a:rPr lang="en-US" sz="2000" dirty="0" smtClean="0">
                <a:ea typeface="+mn-ea"/>
              </a:rPr>
              <a:t> + D(1-t</a:t>
            </a:r>
            <a:r>
              <a:rPr lang="en-US" sz="2000" baseline="-25000" dirty="0" smtClean="0">
                <a:ea typeface="+mn-ea"/>
              </a:rPr>
              <a:t>o</a:t>
            </a:r>
            <a:r>
              <a:rPr lang="en-US" sz="2000" dirty="0" smtClean="0">
                <a:ea typeface="+mn-ea"/>
              </a:rPr>
              <a:t>)</a:t>
            </a:r>
          </a:p>
          <a:p>
            <a:pPr marL="320040" indent="-320040" eaLnBrk="1" fontAlgn="auto" hangingPunct="1">
              <a:spcAft>
                <a:spcPts val="0"/>
              </a:spcAft>
              <a:buFont typeface="Wingdings"/>
              <a:buChar char=""/>
              <a:defRPr/>
            </a:pPr>
            <a:r>
              <a:rPr lang="en-US" sz="2000" dirty="0" smtClean="0">
                <a:ea typeface="+mn-ea"/>
                <a:cs typeface="+mn-cs"/>
              </a:rPr>
              <a:t>Some basic algebra leads us to the following:</a:t>
            </a:r>
          </a:p>
          <a:p>
            <a:pPr marL="320040" indent="-320040" eaLnBrk="1" fontAlgn="auto" hangingPunct="1">
              <a:spcAft>
                <a:spcPts val="0"/>
              </a:spcAft>
              <a:buFont typeface="Wingdings"/>
              <a:buChar char=""/>
              <a:defRPr/>
            </a:pPr>
            <a:endParaRPr lang="en-US" sz="2000" dirty="0" smtClean="0">
              <a:ea typeface="+mn-ea"/>
              <a:cs typeface="+mn-cs"/>
            </a:endParaRPr>
          </a:p>
          <a:p>
            <a:pPr marL="320040" indent="-320040" eaLnBrk="1" fontAlgn="auto" hangingPunct="1">
              <a:spcAft>
                <a:spcPts val="0"/>
              </a:spcAft>
              <a:buFont typeface="Wingdings"/>
              <a:buChar char=""/>
              <a:defRPr/>
            </a:pPr>
            <a:endParaRPr lang="en-US" sz="2000" dirty="0">
              <a:ea typeface="+mn-ea"/>
              <a:cs typeface="+mn-cs"/>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20DB181C-0F07-6F4F-8A16-A6F94F7032F3}" type="slidenum">
              <a:rPr lang="en-US" altLang="x-none" sz="700">
                <a:solidFill>
                  <a:srgbClr val="FFFFFF"/>
                </a:solidFill>
              </a:rPr>
              <a:pPr eaLnBrk="1" hangingPunct="1">
                <a:lnSpc>
                  <a:spcPct val="80000"/>
                </a:lnSpc>
              </a:pPr>
              <a:t>7</a:t>
            </a:fld>
            <a:endParaRPr lang="en-US" altLang="x-none" sz="700">
              <a:solidFill>
                <a:srgbClr val="FFFFFF"/>
              </a:solidFill>
            </a:endParaRPr>
          </a:p>
        </p:txBody>
      </p:sp>
      <p:graphicFrame>
        <p:nvGraphicFramePr>
          <p:cNvPr id="27652" name="Object 2"/>
          <p:cNvGraphicFramePr>
            <a:graphicFrameLocks noChangeAspect="1"/>
          </p:cNvGraphicFramePr>
          <p:nvPr/>
        </p:nvGraphicFramePr>
        <p:xfrm>
          <a:off x="3581400" y="4171950"/>
          <a:ext cx="1811338" cy="588963"/>
        </p:xfrm>
        <a:graphic>
          <a:graphicData uri="http://schemas.openxmlformats.org/presentationml/2006/ole">
            <mc:AlternateContent xmlns:mc="http://schemas.openxmlformats.org/markup-compatibility/2006">
              <mc:Choice xmlns:v="urn:schemas-microsoft-com:vml" Requires="v">
                <p:oleObj spid="_x0000_s27655" name="Equation" r:id="rId4" imgW="965200" imgH="419100" progId="Equation.3">
                  <p:embed/>
                </p:oleObj>
              </mc:Choice>
              <mc:Fallback>
                <p:oleObj name="Equation" r:id="rId4" imgW="965200" imgH="4191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4171950"/>
                        <a:ext cx="1811338" cy="58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Intuitive Implications</a:t>
            </a:r>
          </a:p>
        </p:txBody>
      </p:sp>
      <p:sp>
        <p:nvSpPr>
          <p:cNvPr id="29698" name="Rectangle 3"/>
          <p:cNvSpPr>
            <a:spLocks noGrp="1" noChangeArrowheads="1"/>
          </p:cNvSpPr>
          <p:nvPr>
            <p:ph sz="quarter" idx="1"/>
          </p:nvPr>
        </p:nvSpPr>
        <p:spPr>
          <a:xfrm>
            <a:off x="612775" y="1200150"/>
            <a:ext cx="8153400" cy="3371850"/>
          </a:xfrm>
        </p:spPr>
        <p:txBody>
          <a:bodyPr/>
          <a:lstStyle/>
          <a:p>
            <a:pPr eaLnBrk="1" hangingPunct="1"/>
            <a:r>
              <a:rPr lang="en-US" altLang="x-none" sz="2000">
                <a:ea typeface="ＭＳ Ｐゴシック" charset="-128"/>
              </a:rPr>
              <a:t>The relationship between the price change on the ex-dividend day and the dollar dividend will be determined by the difference between the tax rate on dividends and the tax rate on capital gains for the typical investor in the stock.</a:t>
            </a:r>
          </a:p>
          <a:p>
            <a:pPr eaLnBrk="1" hangingPunct="1"/>
            <a:endParaRPr lang="en-US" altLang="x-none" sz="2000">
              <a:ea typeface="ＭＳ Ｐゴシック" charset="-128"/>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E3459ED4-4B4E-7747-9F18-DF9A0A803EF0}" type="slidenum">
              <a:rPr lang="en-US" altLang="x-none" sz="700">
                <a:solidFill>
                  <a:srgbClr val="FFFFFF"/>
                </a:solidFill>
              </a:rPr>
              <a:pPr eaLnBrk="1" hangingPunct="1">
                <a:lnSpc>
                  <a:spcPct val="80000"/>
                </a:lnSpc>
              </a:pPr>
              <a:t>8</a:t>
            </a:fld>
            <a:endParaRPr lang="en-US" altLang="x-none" sz="700">
              <a:solidFill>
                <a:srgbClr val="FFFFFF"/>
              </a:solidFill>
            </a:endParaRPr>
          </a:p>
        </p:txBody>
      </p:sp>
      <p:graphicFrame>
        <p:nvGraphicFramePr>
          <p:cNvPr id="1086487" name="Group 23"/>
          <p:cNvGraphicFramePr>
            <a:graphicFrameLocks noGrp="1"/>
          </p:cNvGraphicFramePr>
          <p:nvPr/>
        </p:nvGraphicFramePr>
        <p:xfrm>
          <a:off x="1828800" y="2457450"/>
          <a:ext cx="6858000" cy="1947863"/>
        </p:xfrm>
        <a:graphic>
          <a:graphicData uri="http://schemas.openxmlformats.org/drawingml/2006/table">
            <a:tbl>
              <a:tblPr/>
              <a:tblGrid>
                <a:gridCol w="3429000"/>
                <a:gridCol w="3429000"/>
              </a:tblGrid>
              <a:tr h="332185">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Tax Rates </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1" u="none" strike="noStrike" cap="none" normalizeH="0" baseline="0">
                          <a:ln>
                            <a:noFill/>
                          </a:ln>
                          <a:solidFill>
                            <a:schemeClr val="tx1"/>
                          </a:solidFill>
                          <a:effectLst/>
                          <a:latin typeface="Times" charset="0"/>
                          <a:ea typeface="ＭＳ Ｐゴシック" charset="0"/>
                          <a:cs typeface="ＭＳ Ｐゴシック" charset="0"/>
                        </a:rPr>
                        <a:t>Ex-dividend day behavior</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35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If dividends and capital gains are taxed equally</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Price change = Dividend</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972">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If dividends are taxed at a higher rate than capital gains</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Price change &lt; Dividend</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353">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a:ln>
                            <a:noFill/>
                          </a:ln>
                          <a:solidFill>
                            <a:schemeClr val="tx1"/>
                          </a:solidFill>
                          <a:effectLst/>
                          <a:latin typeface="Times" charset="0"/>
                          <a:ea typeface="ＭＳ Ｐゴシック" charset="0"/>
                          <a:cs typeface="ＭＳ Ｐゴシック" charset="0"/>
                        </a:rPr>
                        <a:t>If dividends are taxed at a lower rate than capital gains</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Pct val="75000"/>
                        <a:buFont typeface="Monotype Sorts" charset="0"/>
                        <a:buNone/>
                        <a:tabLst/>
                      </a:pPr>
                      <a:r>
                        <a:rPr kumimoji="0" lang="en-US" sz="1400" b="0" i="0" u="none" strike="noStrike" cap="none" normalizeH="0" baseline="0" dirty="0">
                          <a:ln>
                            <a:noFill/>
                          </a:ln>
                          <a:solidFill>
                            <a:schemeClr val="tx1"/>
                          </a:solidFill>
                          <a:effectLst/>
                          <a:latin typeface="Times" charset="0"/>
                          <a:ea typeface="ＭＳ Ｐゴシック" charset="0"/>
                          <a:cs typeface="ＭＳ Ｐゴシック" charset="0"/>
                        </a:rPr>
                        <a:t>Price change &gt; Dividend</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The empirical evidence…</a:t>
            </a:r>
          </a:p>
        </p:txBody>
      </p:sp>
      <p:graphicFrame>
        <p:nvGraphicFramePr>
          <p:cNvPr id="4" name="Content Placeholder 3"/>
          <p:cNvGraphicFramePr>
            <a:graphicFrameLocks noGrp="1"/>
          </p:cNvGraphicFramePr>
          <p:nvPr>
            <p:ph sz="quarter" idx="1"/>
          </p:nvPr>
        </p:nvGraphicFramePr>
        <p:xfrm>
          <a:off x="612775" y="1200150"/>
          <a:ext cx="8153400" cy="3371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1F728261-7E11-1B4D-B4ED-1034EDAFFB0C}" type="slidenum">
              <a:rPr lang="en-US" altLang="x-none" sz="700">
                <a:solidFill>
                  <a:srgbClr val="FFFFFF"/>
                </a:solidFill>
              </a:rPr>
              <a:pPr eaLnBrk="1" hangingPunct="1">
                <a:lnSpc>
                  <a:spcPct val="80000"/>
                </a:lnSpc>
              </a:pPr>
              <a:t>9</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a:xfrm>
            <a:off x="612775" y="171450"/>
            <a:ext cx="8153400" cy="742950"/>
          </a:xfrm>
        </p:spPr>
        <p:txBody>
          <a:bodyPr>
            <a:normAutofit fontScale="90000"/>
          </a:bodyPr>
          <a:lstStyle/>
          <a:p>
            <a:pPr eaLnBrk="1" fontAlgn="auto" hangingPunct="1">
              <a:spcAft>
                <a:spcPts val="0"/>
              </a:spcAft>
              <a:defRPr/>
            </a:pPr>
            <a:r>
              <a:rPr lang="en-US" smtClean="0">
                <a:ea typeface="+mj-ea"/>
                <a:cs typeface="+mj-cs"/>
              </a:rPr>
              <a:t>Two bad reasons for paying dividends</a:t>
            </a:r>
            <a:br>
              <a:rPr lang="en-US" smtClean="0">
                <a:ea typeface="+mj-ea"/>
                <a:cs typeface="+mj-cs"/>
              </a:rPr>
            </a:br>
            <a:r>
              <a:rPr lang="en-US" smtClean="0">
                <a:ea typeface="+mj-ea"/>
                <a:cs typeface="+mj-cs"/>
              </a:rPr>
              <a:t>1. The bird in the hand fallacy</a:t>
            </a:r>
            <a:endParaRPr lang="en-US">
              <a:ea typeface="+mj-ea"/>
              <a:cs typeface="+mj-cs"/>
            </a:endParaRPr>
          </a:p>
        </p:txBody>
      </p:sp>
      <p:sp>
        <p:nvSpPr>
          <p:cNvPr id="32772"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u="sng" dirty="0"/>
              <a:t>Argument</a:t>
            </a:r>
            <a:r>
              <a:rPr lang="en-US" dirty="0"/>
              <a:t>: Dividends now are more certain than capital gains later. Hence dividends are more valuable than capital gains. Stocks that pay dividends will therefore be more highly valued than stocks that do not.</a:t>
            </a:r>
          </a:p>
          <a:p>
            <a:pPr eaLnBrk="1" hangingPunct="1">
              <a:buFont typeface="Wingdings" charset="0"/>
              <a:buChar char=""/>
              <a:defRPr/>
            </a:pPr>
            <a:r>
              <a:rPr lang="en-US" u="sng" dirty="0"/>
              <a:t>Counter</a:t>
            </a:r>
            <a:r>
              <a:rPr lang="en-US" dirty="0"/>
              <a:t>: The appropriate comparison should be between dividends today and price appreciation today. The stock price drops on the ex-dividend day.</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68F376B3-466E-9942-BEF0-9E71ED0DE48E}" type="slidenum">
              <a:rPr lang="en-US" altLang="x-none" sz="700">
                <a:solidFill>
                  <a:srgbClr val="FFFFFF"/>
                </a:solidFill>
              </a:rPr>
              <a:pPr eaLnBrk="1" hangingPunct="1">
                <a:lnSpc>
                  <a:spcPct val="80000"/>
                </a:lnSpc>
              </a:pPr>
              <a:t>10</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2. We have excess cash this year…</a:t>
            </a:r>
          </a:p>
        </p:txBody>
      </p:sp>
      <p:sp>
        <p:nvSpPr>
          <p:cNvPr id="34820" name="Rectangle 3"/>
          <p:cNvSpPr>
            <a:spLocks noGrp="1" noChangeArrowheads="1"/>
          </p:cNvSpPr>
          <p:nvPr>
            <p:ph sz="quarter" idx="1"/>
          </p:nvPr>
        </p:nvSpPr>
        <p:spPr>
          <a:xfrm>
            <a:off x="612775" y="1200150"/>
            <a:ext cx="8153400" cy="3371850"/>
          </a:xfrm>
        </p:spPr>
        <p:txBody>
          <a:bodyPr>
            <a:normAutofit lnSpcReduction="10000"/>
          </a:bodyPr>
          <a:lstStyle/>
          <a:p>
            <a:pPr eaLnBrk="1" hangingPunct="1">
              <a:buFont typeface="Wingdings" charset="0"/>
              <a:buChar char=""/>
              <a:defRPr/>
            </a:pPr>
            <a:r>
              <a:rPr lang="en-US" u="sng" dirty="0"/>
              <a:t>Argument</a:t>
            </a:r>
            <a:r>
              <a:rPr lang="en-US" dirty="0"/>
              <a:t>: The firm has excess cash on its hands this year, no investment projects this year and wants to give the money back to stockholders.</a:t>
            </a:r>
          </a:p>
          <a:p>
            <a:pPr eaLnBrk="1" hangingPunct="1">
              <a:buFont typeface="Wingdings" charset="0"/>
              <a:buChar char=""/>
              <a:defRPr/>
            </a:pPr>
            <a:r>
              <a:rPr lang="en-US" u="sng" dirty="0"/>
              <a:t>Counter</a:t>
            </a:r>
            <a:r>
              <a:rPr lang="en-US" dirty="0"/>
              <a:t>: So why not just repurchase stock? If this is a one-time phenomenon, the firm has to consider future financing needs.   The cost of raising new financing in future years, especially by issuing new equity, can be staggering.</a:t>
            </a: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31C170D6-9DD4-B24A-A605-BEF8B651CB53}" type="slidenum">
              <a:rPr lang="en-US" altLang="x-none" sz="700">
                <a:solidFill>
                  <a:srgbClr val="FFFFFF"/>
                </a:solidFill>
              </a:rPr>
              <a:pPr eaLnBrk="1" hangingPunct="1">
                <a:lnSpc>
                  <a:spcPct val="80000"/>
                </a:lnSpc>
              </a:pPr>
              <a:t>11</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a:ea typeface="ＭＳ Ｐゴシック" charset="-128"/>
              </a:rPr>
              <a:t>Three </a:t>
            </a:r>
            <a:r>
              <a:rPr lang="ja-JP" altLang="en-US">
                <a:ea typeface="ＭＳ Ｐゴシック" charset="-128"/>
              </a:rPr>
              <a:t>“</a:t>
            </a:r>
            <a:r>
              <a:rPr lang="en-US" altLang="ja-JP">
                <a:ea typeface="ＭＳ Ｐゴシック" charset="-128"/>
              </a:rPr>
              <a:t>good</a:t>
            </a:r>
            <a:r>
              <a:rPr lang="ja-JP" altLang="en-US">
                <a:ea typeface="ＭＳ Ｐゴシック" charset="-128"/>
              </a:rPr>
              <a:t>”</a:t>
            </a:r>
            <a:r>
              <a:rPr lang="en-US" altLang="ja-JP">
                <a:ea typeface="ＭＳ Ｐゴシック" charset="-128"/>
              </a:rPr>
              <a:t> reasons for paying dividends…</a:t>
            </a:r>
            <a:endParaRPr lang="en-US" altLang="x-none">
              <a:ea typeface="ＭＳ Ｐゴシック" charset="-128"/>
            </a:endParaRPr>
          </a:p>
        </p:txBody>
      </p:sp>
      <p:sp>
        <p:nvSpPr>
          <p:cNvPr id="36868" name="Rectangle 3"/>
          <p:cNvSpPr>
            <a:spLocks noGrp="1" noChangeArrowheads="1"/>
          </p:cNvSpPr>
          <p:nvPr>
            <p:ph sz="quarter" idx="1"/>
          </p:nvPr>
        </p:nvSpPr>
        <p:spPr>
          <a:xfrm>
            <a:off x="612775" y="1200150"/>
            <a:ext cx="8153400" cy="3371850"/>
          </a:xfrm>
        </p:spPr>
        <p:txBody>
          <a:bodyPr>
            <a:normAutofit fontScale="92500" lnSpcReduction="10000"/>
          </a:bodyPr>
          <a:lstStyle/>
          <a:p>
            <a:pPr eaLnBrk="1" hangingPunct="1">
              <a:buFont typeface="Wingdings" charset="0"/>
              <a:buChar char=""/>
              <a:defRPr/>
            </a:pPr>
            <a:r>
              <a:rPr lang="en-US" u="sng" dirty="0"/>
              <a:t>Clientele Effect</a:t>
            </a:r>
            <a:r>
              <a:rPr lang="en-US" dirty="0"/>
              <a:t>: The investors in your company like dividends.</a:t>
            </a:r>
          </a:p>
          <a:p>
            <a:pPr eaLnBrk="1" hangingPunct="1">
              <a:buFont typeface="Wingdings" charset="0"/>
              <a:buChar char=""/>
              <a:defRPr/>
            </a:pPr>
            <a:r>
              <a:rPr lang="en-US" u="sng" dirty="0"/>
              <a:t>The </a:t>
            </a:r>
            <a:r>
              <a:rPr lang="en-US" u="sng" dirty="0" err="1"/>
              <a:t>Signalling</a:t>
            </a:r>
            <a:r>
              <a:rPr lang="en-US" u="sng" dirty="0"/>
              <a:t> Story</a:t>
            </a:r>
            <a:r>
              <a:rPr lang="en-US" dirty="0"/>
              <a:t>: Dividends can be signals to the market that you believe that you have good cash flow prospects in the future.</a:t>
            </a:r>
          </a:p>
          <a:p>
            <a:pPr eaLnBrk="1" hangingPunct="1">
              <a:buFont typeface="Wingdings" charset="0"/>
              <a:buChar char=""/>
              <a:defRPr/>
            </a:pPr>
            <a:r>
              <a:rPr lang="en-US" u="sng" dirty="0"/>
              <a:t>The Wealth Appropriation Story</a:t>
            </a:r>
            <a:r>
              <a:rPr lang="en-US" dirty="0"/>
              <a:t>: Dividends are one way of transferring wealth from lenders to equity investors (this is good for equity investors but bad for lenders)</a:t>
            </a:r>
          </a:p>
          <a:p>
            <a:pPr eaLnBrk="1" hangingPunct="1">
              <a:buFont typeface="Wingdings" charset="0"/>
              <a:buChar char=""/>
              <a:defRPr/>
            </a:pPr>
            <a:endParaRPr lang="en-US" dirty="0"/>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1308F8D4-C5A9-D947-BD3D-7C393B54ACDA}" type="slidenum">
              <a:rPr lang="en-US" altLang="x-none" sz="700">
                <a:solidFill>
                  <a:srgbClr val="FFFFFF"/>
                </a:solidFill>
              </a:rPr>
              <a:pPr eaLnBrk="1" hangingPunct="1">
                <a:lnSpc>
                  <a:spcPct val="80000"/>
                </a:lnSpc>
              </a:pPr>
              <a:t>12</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612775" y="171450"/>
            <a:ext cx="8153400" cy="742950"/>
          </a:xfrm>
        </p:spPr>
        <p:txBody>
          <a:bodyPr/>
          <a:lstStyle/>
          <a:p>
            <a:pPr eaLnBrk="1" hangingPunct="1"/>
            <a:r>
              <a:rPr lang="en-US" altLang="x-none">
                <a:ea typeface="ＭＳ Ｐゴシック" charset="-128"/>
              </a:rPr>
              <a:t>I. The Clientele Effect</a:t>
            </a:r>
          </a:p>
        </p:txBody>
      </p:sp>
      <p:sp>
        <p:nvSpPr>
          <p:cNvPr id="347138" name="Rectangle 3"/>
          <p:cNvSpPr>
            <a:spLocks noGrp="1" noChangeArrowheads="1"/>
          </p:cNvSpPr>
          <p:nvPr>
            <p:ph sz="quarter" idx="1"/>
          </p:nvPr>
        </p:nvSpPr>
        <p:spPr>
          <a:xfrm>
            <a:off x="612775" y="1200150"/>
            <a:ext cx="8153400" cy="3371850"/>
          </a:xfrm>
        </p:spPr>
        <p:txBody>
          <a:bodyPr>
            <a:normAutofit fontScale="92500" lnSpcReduction="20000"/>
          </a:bodyPr>
          <a:lstStyle/>
          <a:p>
            <a:pPr marL="320040" indent="-320040" eaLnBrk="1" fontAlgn="auto" hangingPunct="1">
              <a:spcAft>
                <a:spcPts val="0"/>
              </a:spcAft>
              <a:buFont typeface="Wingdings"/>
              <a:buChar char=""/>
              <a:defRPr/>
            </a:pPr>
            <a:r>
              <a:rPr lang="en-US" u="sng" dirty="0" smtClean="0">
                <a:ea typeface="+mn-ea"/>
                <a:cs typeface="+mn-cs"/>
              </a:rPr>
              <a:t>Basis</a:t>
            </a:r>
            <a:r>
              <a:rPr lang="en-US" dirty="0" smtClean="0">
                <a:ea typeface="+mn-ea"/>
                <a:cs typeface="+mn-cs"/>
              </a:rPr>
              <a:t>: Investors may form clienteles based upon their tax brackets. Investors in high tax brackets may invest in stocks which do not pay dividends and those in low tax brackets may invest in dividend paying stocks. </a:t>
            </a:r>
          </a:p>
          <a:p>
            <a:pPr marL="320040" indent="-320040" eaLnBrk="1" fontAlgn="auto" hangingPunct="1">
              <a:spcAft>
                <a:spcPts val="0"/>
              </a:spcAft>
              <a:buFont typeface="Wingdings"/>
              <a:buChar char=""/>
              <a:defRPr/>
            </a:pPr>
            <a:r>
              <a:rPr lang="en-US" u="sng" dirty="0" smtClean="0">
                <a:ea typeface="+mn-ea"/>
                <a:cs typeface="+mn-cs"/>
              </a:rPr>
              <a:t>Evidence</a:t>
            </a:r>
            <a:r>
              <a:rPr lang="en-US" dirty="0" smtClean="0">
                <a:ea typeface="+mn-ea"/>
                <a:cs typeface="+mn-cs"/>
              </a:rPr>
              <a:t>: A study of 914 investors' portfolios was carried out to see if their portfolio positions were affected by their tax brackets. The study found that </a:t>
            </a:r>
          </a:p>
          <a:p>
            <a:pPr marL="640080" lvl="1" indent="-274320" eaLnBrk="1" fontAlgn="auto" hangingPunct="1">
              <a:spcAft>
                <a:spcPts val="0"/>
              </a:spcAft>
              <a:buFont typeface="Wingdings 2"/>
              <a:buChar char=""/>
              <a:defRPr/>
            </a:pPr>
            <a:r>
              <a:rPr lang="en-US" dirty="0" smtClean="0">
                <a:ea typeface="+mn-ea"/>
              </a:rPr>
              <a:t>(a) Older investors were more likely to hold high dividend stocks and</a:t>
            </a:r>
          </a:p>
          <a:p>
            <a:pPr marL="640080" lvl="1" indent="-274320" eaLnBrk="1" fontAlgn="auto" hangingPunct="1">
              <a:spcAft>
                <a:spcPts val="0"/>
              </a:spcAft>
              <a:buFont typeface="Wingdings 2"/>
              <a:buChar char=""/>
              <a:defRPr/>
            </a:pPr>
            <a:r>
              <a:rPr lang="en-US" dirty="0" smtClean="0">
                <a:ea typeface="+mn-ea"/>
              </a:rPr>
              <a:t>(b) Poorer investors tended to hold high dividend stocks</a:t>
            </a:r>
            <a:endParaRPr lang="en-US" dirty="0">
              <a:ea typeface="+mn-ea"/>
            </a:endParaRPr>
          </a:p>
        </p:txBody>
      </p:sp>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A427C5D6-8A9D-224D-AD66-D583D5DED655}" type="slidenum">
              <a:rPr lang="en-US" altLang="x-none" sz="700">
                <a:solidFill>
                  <a:srgbClr val="FFFFFF"/>
                </a:solidFill>
              </a:rPr>
              <a:pPr eaLnBrk="1" hangingPunct="1">
                <a:lnSpc>
                  <a:spcPct val="80000"/>
                </a:lnSpc>
              </a:pPr>
              <a:t>13</a:t>
            </a:fld>
            <a:endParaRPr lang="en-US" altLang="x-none" sz="700">
              <a:solidFill>
                <a:srgbClr val="FFFFFF"/>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2"/>
          <p:cNvSpPr>
            <a:spLocks noGrp="1" noChangeArrowheads="1"/>
          </p:cNvSpPr>
          <p:nvPr>
            <p:ph type="title"/>
          </p:nvPr>
        </p:nvSpPr>
        <p:spPr>
          <a:xfrm>
            <a:off x="612775" y="171450"/>
            <a:ext cx="8153400" cy="742950"/>
          </a:xfrm>
        </p:spPr>
        <p:txBody>
          <a:bodyPr>
            <a:normAutofit/>
          </a:bodyPr>
          <a:lstStyle/>
          <a:p>
            <a:pPr eaLnBrk="1" hangingPunct="1"/>
            <a:r>
              <a:rPr lang="en-US" altLang="x-none" sz="2900">
                <a:ea typeface="ＭＳ Ｐゴシック" charset="-128"/>
              </a:rPr>
              <a:t>2. Dividends send a signal</a:t>
            </a:r>
            <a:r>
              <a:rPr lang="ja-JP" altLang="en-US" sz="2900">
                <a:ea typeface="ＭＳ Ｐゴシック" charset="-128"/>
              </a:rPr>
              <a:t>”</a:t>
            </a:r>
            <a:r>
              <a:rPr lang="en-US" altLang="ja-JP" sz="2900">
                <a:ea typeface="ＭＳ Ｐゴシック" charset="-128"/>
              </a:rPr>
              <a:t/>
            </a:r>
            <a:br>
              <a:rPr lang="en-US" altLang="ja-JP" sz="2900">
                <a:ea typeface="ＭＳ Ｐゴシック" charset="-128"/>
              </a:rPr>
            </a:br>
            <a:r>
              <a:rPr lang="en-US" altLang="ja-JP" sz="2900">
                <a:ea typeface="ＭＳ Ｐゴシック" charset="-128"/>
              </a:rPr>
              <a:t>Increases in dividends are good news..</a:t>
            </a:r>
            <a:endParaRPr lang="en-US" altLang="x-none" sz="2900">
              <a:ea typeface="ＭＳ Ｐゴシック" charset="-128"/>
            </a:endParaRPr>
          </a:p>
        </p:txBody>
      </p:sp>
      <p:pic>
        <p:nvPicPr>
          <p:cNvPr id="41986" name="Content Placeholder 8"/>
          <p:cNvPicPr>
            <a:picLocks noGrp="1" noChangeAspect="1"/>
          </p:cNvPicPr>
          <p:nvPr>
            <p:ph sz="quarter" idx="1"/>
          </p:nvPr>
        </p:nvPicPr>
        <p:blipFill>
          <a:blip r:embed="rId3">
            <a:extLst>
              <a:ext uri="{28A0092B-C50C-407E-A947-70E740481C1C}">
                <a14:useLocalDpi xmlns:a14="http://schemas.microsoft.com/office/drawing/2010/main" val="0"/>
              </a:ext>
            </a:extLst>
          </a:blip>
          <a:srcRect l="-25824" r="-25824"/>
          <a:stretch>
            <a:fillRect/>
          </a:stretch>
        </p:blipFill>
        <p:spPr>
          <a:xfrm>
            <a:off x="612775" y="1200150"/>
            <a:ext cx="8153400" cy="3371850"/>
          </a:xfrm>
        </p:spPr>
      </p:pic>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0B18CDF0-5C1E-2E4C-8DFF-D6F07DC325C5}" type="slidenum">
              <a:rPr lang="en-US" altLang="x-none" sz="700">
                <a:solidFill>
                  <a:srgbClr val="FFFFFF"/>
                </a:solidFill>
              </a:rPr>
              <a:pPr eaLnBrk="1" hangingPunct="1">
                <a:lnSpc>
                  <a:spcPct val="80000"/>
                </a:lnSpc>
              </a:pPr>
              <a:t>14</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But higher or new dividends may signal bad news (not good)</a:t>
            </a:r>
          </a:p>
        </p:txBody>
      </p:sp>
      <p:graphicFrame>
        <p:nvGraphicFramePr>
          <p:cNvPr id="6" name="Content Placeholder 5"/>
          <p:cNvGraphicFramePr>
            <a:graphicFrameLocks noGrp="1"/>
          </p:cNvGraphicFramePr>
          <p:nvPr>
            <p:ph sz="quarter" idx="1"/>
          </p:nvPr>
        </p:nvGraphicFramePr>
        <p:xfrm>
          <a:off x="612775" y="1200150"/>
          <a:ext cx="8153400" cy="337185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BFAC8DEC-ADA0-914B-8F29-1D193C4B1289}" type="slidenum">
              <a:rPr lang="en-US" altLang="x-none" sz="700">
                <a:solidFill>
                  <a:srgbClr val="FFFFFF"/>
                </a:solidFill>
              </a:rPr>
              <a:pPr eaLnBrk="1" hangingPunct="1">
                <a:lnSpc>
                  <a:spcPct val="80000"/>
                </a:lnSpc>
              </a:pPr>
              <a:t>15</a:t>
            </a:fld>
            <a:endParaRPr lang="en-US" altLang="x-none" sz="7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Title 1"/>
          <p:cNvSpPr>
            <a:spLocks noGrp="1"/>
          </p:cNvSpPr>
          <p:nvPr>
            <p:ph type="title"/>
          </p:nvPr>
        </p:nvSpPr>
        <p:spPr/>
        <p:txBody>
          <a:bodyPr>
            <a:normAutofit/>
          </a:bodyPr>
          <a:lstStyle/>
          <a:p>
            <a:pPr eaLnBrk="1" hangingPunct="1"/>
            <a:r>
              <a:rPr lang="en-US" altLang="x-none" sz="2900">
                <a:ea typeface="ＭＳ Ｐゴシック" charset="-128"/>
              </a:rPr>
              <a:t>Both dividend increases and decreases are becoming less informative…</a:t>
            </a:r>
          </a:p>
        </p:txBody>
      </p:sp>
      <p:graphicFrame>
        <p:nvGraphicFramePr>
          <p:cNvPr id="5" name="Chart Placeholder 4"/>
          <p:cNvGraphicFramePr>
            <a:graphicFrameLocks noGrp="1"/>
          </p:cNvGraphicFramePr>
          <p:nvPr>
            <p:ph type="chart" idx="1"/>
          </p:nvPr>
        </p:nvGraphicFramePr>
        <p:xfrm>
          <a:off x="1143000" y="1371600"/>
          <a:ext cx="7753350" cy="31432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ChangeArrowheads="1"/>
          </p:cNvSpPr>
          <p:nvPr>
            <p:ph type="title"/>
          </p:nvPr>
        </p:nvSpPr>
        <p:spPr/>
        <p:txBody>
          <a:bodyPr>
            <a:normAutofit/>
          </a:bodyPr>
          <a:lstStyle/>
          <a:p>
            <a:pPr eaLnBrk="1" hangingPunct="1"/>
            <a:r>
              <a:rPr lang="en-US" altLang="x-none" sz="2900">
                <a:ea typeface="ＭＳ Ｐゴシック" charset="-128"/>
              </a:rPr>
              <a:t>3. Dividend increases may be good for stocks… but bad for bonds..</a:t>
            </a:r>
          </a:p>
        </p:txBody>
      </p:sp>
      <p:sp>
        <p:nvSpPr>
          <p:cNvPr id="48130" name="Line 3"/>
          <p:cNvSpPr>
            <a:spLocks noChangeShapeType="1"/>
          </p:cNvSpPr>
          <p:nvPr/>
        </p:nvSpPr>
        <p:spPr bwMode="auto">
          <a:xfrm flipV="1">
            <a:off x="2382838" y="2006600"/>
            <a:ext cx="0" cy="19335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1" name="Line 4"/>
          <p:cNvSpPr>
            <a:spLocks noChangeShapeType="1"/>
          </p:cNvSpPr>
          <p:nvPr/>
        </p:nvSpPr>
        <p:spPr bwMode="auto">
          <a:xfrm>
            <a:off x="2355850" y="3940175"/>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2" name="Line 5"/>
          <p:cNvSpPr>
            <a:spLocks noChangeShapeType="1"/>
          </p:cNvSpPr>
          <p:nvPr/>
        </p:nvSpPr>
        <p:spPr bwMode="auto">
          <a:xfrm>
            <a:off x="2355850" y="3559175"/>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3" name="Line 6"/>
          <p:cNvSpPr>
            <a:spLocks noChangeShapeType="1"/>
          </p:cNvSpPr>
          <p:nvPr/>
        </p:nvSpPr>
        <p:spPr bwMode="auto">
          <a:xfrm>
            <a:off x="2355850" y="31638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4" name="Line 7"/>
          <p:cNvSpPr>
            <a:spLocks noChangeShapeType="1"/>
          </p:cNvSpPr>
          <p:nvPr/>
        </p:nvSpPr>
        <p:spPr bwMode="auto">
          <a:xfrm>
            <a:off x="2355850" y="278288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5" name="Line 8"/>
          <p:cNvSpPr>
            <a:spLocks noChangeShapeType="1"/>
          </p:cNvSpPr>
          <p:nvPr/>
        </p:nvSpPr>
        <p:spPr bwMode="auto">
          <a:xfrm>
            <a:off x="2355850" y="2387600"/>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6" name="Line 9"/>
          <p:cNvSpPr>
            <a:spLocks noChangeShapeType="1"/>
          </p:cNvSpPr>
          <p:nvPr/>
        </p:nvSpPr>
        <p:spPr bwMode="auto">
          <a:xfrm>
            <a:off x="2355850" y="2006600"/>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7" name="Line 10"/>
          <p:cNvSpPr>
            <a:spLocks noChangeShapeType="1"/>
          </p:cNvSpPr>
          <p:nvPr/>
        </p:nvSpPr>
        <p:spPr bwMode="auto">
          <a:xfrm>
            <a:off x="2389188" y="2387600"/>
            <a:ext cx="39211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8" name="Line 11"/>
          <p:cNvSpPr>
            <a:spLocks noChangeShapeType="1"/>
          </p:cNvSpPr>
          <p:nvPr/>
        </p:nvSpPr>
        <p:spPr bwMode="auto">
          <a:xfrm flipV="1">
            <a:off x="238283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39" name="Line 12"/>
          <p:cNvSpPr>
            <a:spLocks noChangeShapeType="1"/>
          </p:cNvSpPr>
          <p:nvPr/>
        </p:nvSpPr>
        <p:spPr bwMode="auto">
          <a:xfrm flipV="1">
            <a:off x="25241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0" name="Line 13"/>
          <p:cNvSpPr>
            <a:spLocks noChangeShapeType="1"/>
          </p:cNvSpPr>
          <p:nvPr/>
        </p:nvSpPr>
        <p:spPr bwMode="auto">
          <a:xfrm flipV="1">
            <a:off x="26479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1" name="Line 14"/>
          <p:cNvSpPr>
            <a:spLocks noChangeShapeType="1"/>
          </p:cNvSpPr>
          <p:nvPr/>
        </p:nvSpPr>
        <p:spPr bwMode="auto">
          <a:xfrm flipV="1">
            <a:off x="27876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2" name="Line 15"/>
          <p:cNvSpPr>
            <a:spLocks noChangeShapeType="1"/>
          </p:cNvSpPr>
          <p:nvPr/>
        </p:nvSpPr>
        <p:spPr bwMode="auto">
          <a:xfrm flipV="1">
            <a:off x="290988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3" name="Line 16"/>
          <p:cNvSpPr>
            <a:spLocks noChangeShapeType="1"/>
          </p:cNvSpPr>
          <p:nvPr/>
        </p:nvSpPr>
        <p:spPr bwMode="auto">
          <a:xfrm flipV="1">
            <a:off x="30321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4" name="Line 17"/>
          <p:cNvSpPr>
            <a:spLocks noChangeShapeType="1"/>
          </p:cNvSpPr>
          <p:nvPr/>
        </p:nvSpPr>
        <p:spPr bwMode="auto">
          <a:xfrm flipV="1">
            <a:off x="317341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5" name="Line 18"/>
          <p:cNvSpPr>
            <a:spLocks noChangeShapeType="1"/>
          </p:cNvSpPr>
          <p:nvPr/>
        </p:nvSpPr>
        <p:spPr bwMode="auto">
          <a:xfrm flipV="1">
            <a:off x="329723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6" name="Line 19"/>
          <p:cNvSpPr>
            <a:spLocks noChangeShapeType="1"/>
          </p:cNvSpPr>
          <p:nvPr/>
        </p:nvSpPr>
        <p:spPr bwMode="auto">
          <a:xfrm flipV="1">
            <a:off x="34353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7" name="Line 20"/>
          <p:cNvSpPr>
            <a:spLocks noChangeShapeType="1"/>
          </p:cNvSpPr>
          <p:nvPr/>
        </p:nvSpPr>
        <p:spPr bwMode="auto">
          <a:xfrm flipV="1">
            <a:off x="355917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8" name="Line 21"/>
          <p:cNvSpPr>
            <a:spLocks noChangeShapeType="1"/>
          </p:cNvSpPr>
          <p:nvPr/>
        </p:nvSpPr>
        <p:spPr bwMode="auto">
          <a:xfrm flipV="1">
            <a:off x="370046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9" name="Line 22"/>
          <p:cNvSpPr>
            <a:spLocks noChangeShapeType="1"/>
          </p:cNvSpPr>
          <p:nvPr/>
        </p:nvSpPr>
        <p:spPr bwMode="auto">
          <a:xfrm flipV="1">
            <a:off x="382111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0" name="Line 23"/>
          <p:cNvSpPr>
            <a:spLocks noChangeShapeType="1"/>
          </p:cNvSpPr>
          <p:nvPr/>
        </p:nvSpPr>
        <p:spPr bwMode="auto">
          <a:xfrm flipV="1">
            <a:off x="396240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1" name="Line 24"/>
          <p:cNvSpPr>
            <a:spLocks noChangeShapeType="1"/>
          </p:cNvSpPr>
          <p:nvPr/>
        </p:nvSpPr>
        <p:spPr bwMode="auto">
          <a:xfrm flipV="1">
            <a:off x="40862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2" name="Line 25"/>
          <p:cNvSpPr>
            <a:spLocks noChangeShapeType="1"/>
          </p:cNvSpPr>
          <p:nvPr/>
        </p:nvSpPr>
        <p:spPr bwMode="auto">
          <a:xfrm flipV="1">
            <a:off x="422751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3" name="Line 26"/>
          <p:cNvSpPr>
            <a:spLocks noChangeShapeType="1"/>
          </p:cNvSpPr>
          <p:nvPr/>
        </p:nvSpPr>
        <p:spPr bwMode="auto">
          <a:xfrm flipV="1">
            <a:off x="434816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4" name="Line 27"/>
          <p:cNvSpPr>
            <a:spLocks noChangeShapeType="1"/>
          </p:cNvSpPr>
          <p:nvPr/>
        </p:nvSpPr>
        <p:spPr bwMode="auto">
          <a:xfrm flipV="1">
            <a:off x="44894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5" name="Line 28"/>
          <p:cNvSpPr>
            <a:spLocks noChangeShapeType="1"/>
          </p:cNvSpPr>
          <p:nvPr/>
        </p:nvSpPr>
        <p:spPr bwMode="auto">
          <a:xfrm flipV="1">
            <a:off x="461168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6" name="Line 29"/>
          <p:cNvSpPr>
            <a:spLocks noChangeShapeType="1"/>
          </p:cNvSpPr>
          <p:nvPr/>
        </p:nvSpPr>
        <p:spPr bwMode="auto">
          <a:xfrm flipV="1">
            <a:off x="475297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7" name="Line 30"/>
          <p:cNvSpPr>
            <a:spLocks noChangeShapeType="1"/>
          </p:cNvSpPr>
          <p:nvPr/>
        </p:nvSpPr>
        <p:spPr bwMode="auto">
          <a:xfrm flipV="1">
            <a:off x="48736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8" name="Line 31"/>
          <p:cNvSpPr>
            <a:spLocks noChangeShapeType="1"/>
          </p:cNvSpPr>
          <p:nvPr/>
        </p:nvSpPr>
        <p:spPr bwMode="auto">
          <a:xfrm flipV="1">
            <a:off x="501491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9" name="Line 32"/>
          <p:cNvSpPr>
            <a:spLocks noChangeShapeType="1"/>
          </p:cNvSpPr>
          <p:nvPr/>
        </p:nvSpPr>
        <p:spPr bwMode="auto">
          <a:xfrm flipV="1">
            <a:off x="513873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0" name="Line 33"/>
          <p:cNvSpPr>
            <a:spLocks noChangeShapeType="1"/>
          </p:cNvSpPr>
          <p:nvPr/>
        </p:nvSpPr>
        <p:spPr bwMode="auto">
          <a:xfrm flipV="1">
            <a:off x="52768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1" name="Line 34"/>
          <p:cNvSpPr>
            <a:spLocks noChangeShapeType="1"/>
          </p:cNvSpPr>
          <p:nvPr/>
        </p:nvSpPr>
        <p:spPr bwMode="auto">
          <a:xfrm flipV="1">
            <a:off x="540067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2" name="Line 35"/>
          <p:cNvSpPr>
            <a:spLocks noChangeShapeType="1"/>
          </p:cNvSpPr>
          <p:nvPr/>
        </p:nvSpPr>
        <p:spPr bwMode="auto">
          <a:xfrm flipV="1">
            <a:off x="554196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3" name="Line 36"/>
          <p:cNvSpPr>
            <a:spLocks noChangeShapeType="1"/>
          </p:cNvSpPr>
          <p:nvPr/>
        </p:nvSpPr>
        <p:spPr bwMode="auto">
          <a:xfrm flipV="1">
            <a:off x="566578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4" name="Line 37"/>
          <p:cNvSpPr>
            <a:spLocks noChangeShapeType="1"/>
          </p:cNvSpPr>
          <p:nvPr/>
        </p:nvSpPr>
        <p:spPr bwMode="auto">
          <a:xfrm flipV="1">
            <a:off x="5786438"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5" name="Line 38"/>
          <p:cNvSpPr>
            <a:spLocks noChangeShapeType="1"/>
          </p:cNvSpPr>
          <p:nvPr/>
        </p:nvSpPr>
        <p:spPr bwMode="auto">
          <a:xfrm flipV="1">
            <a:off x="5927725"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6" name="Line 39"/>
          <p:cNvSpPr>
            <a:spLocks noChangeShapeType="1"/>
          </p:cNvSpPr>
          <p:nvPr/>
        </p:nvSpPr>
        <p:spPr bwMode="auto">
          <a:xfrm flipV="1">
            <a:off x="6049963"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7" name="Line 40"/>
          <p:cNvSpPr>
            <a:spLocks noChangeShapeType="1"/>
          </p:cNvSpPr>
          <p:nvPr/>
        </p:nvSpPr>
        <p:spPr bwMode="auto">
          <a:xfrm flipV="1">
            <a:off x="619125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8" name="Line 41"/>
          <p:cNvSpPr>
            <a:spLocks noChangeShapeType="1"/>
          </p:cNvSpPr>
          <p:nvPr/>
        </p:nvSpPr>
        <p:spPr bwMode="auto">
          <a:xfrm flipV="1">
            <a:off x="6311900" y="2360613"/>
            <a:ext cx="0" cy="523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9" name="Line 42"/>
          <p:cNvSpPr>
            <a:spLocks noChangeShapeType="1"/>
          </p:cNvSpPr>
          <p:nvPr/>
        </p:nvSpPr>
        <p:spPr bwMode="auto">
          <a:xfrm>
            <a:off x="2389188" y="2603500"/>
            <a:ext cx="115887" cy="4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70" name="Freeform 43"/>
          <p:cNvSpPr>
            <a:spLocks/>
          </p:cNvSpPr>
          <p:nvPr/>
        </p:nvSpPr>
        <p:spPr bwMode="auto">
          <a:xfrm>
            <a:off x="2524125" y="2568575"/>
            <a:ext cx="247650" cy="133350"/>
          </a:xfrm>
          <a:custGeom>
            <a:avLst/>
            <a:gdLst>
              <a:gd name="T0" fmla="*/ 0 w 156"/>
              <a:gd name="T1" fmla="*/ 2147483647 h 112"/>
              <a:gd name="T2" fmla="*/ 2147483647 w 156"/>
              <a:gd name="T3" fmla="*/ 2147483647 h 112"/>
              <a:gd name="T4" fmla="*/ 2147483647 w 156"/>
              <a:gd name="T5" fmla="*/ 0 h 112"/>
              <a:gd name="T6" fmla="*/ 0 60000 65536"/>
              <a:gd name="T7" fmla="*/ 0 60000 65536"/>
              <a:gd name="T8" fmla="*/ 0 60000 65536"/>
              <a:gd name="T9" fmla="*/ 0 w 156"/>
              <a:gd name="T10" fmla="*/ 0 h 112"/>
              <a:gd name="T11" fmla="*/ 156 w 156"/>
              <a:gd name="T12" fmla="*/ 112 h 112"/>
            </a:gdLst>
            <a:ahLst/>
            <a:cxnLst>
              <a:cxn ang="T6">
                <a:pos x="T0" y="T1"/>
              </a:cxn>
              <a:cxn ang="T7">
                <a:pos x="T2" y="T3"/>
              </a:cxn>
              <a:cxn ang="T8">
                <a:pos x="T4" y="T5"/>
              </a:cxn>
            </a:cxnLst>
            <a:rect l="T9" t="T10" r="T11" b="T12"/>
            <a:pathLst>
              <a:path w="156" h="112">
                <a:moveTo>
                  <a:pt x="0" y="44"/>
                </a:moveTo>
                <a:lnTo>
                  <a:pt x="78" y="11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1" name="Freeform 44"/>
          <p:cNvSpPr>
            <a:spLocks/>
          </p:cNvSpPr>
          <p:nvPr/>
        </p:nvSpPr>
        <p:spPr bwMode="auto">
          <a:xfrm>
            <a:off x="2787650" y="2568575"/>
            <a:ext cx="369888" cy="407988"/>
          </a:xfrm>
          <a:custGeom>
            <a:avLst/>
            <a:gdLst>
              <a:gd name="T0" fmla="*/ 0 w 233"/>
              <a:gd name="T1" fmla="*/ 0 h 343"/>
              <a:gd name="T2" fmla="*/ 2147483647 w 233"/>
              <a:gd name="T3" fmla="*/ 2147483647 h 343"/>
              <a:gd name="T4" fmla="*/ 2147483647 w 233"/>
              <a:gd name="T5" fmla="*/ 2147483647 h 343"/>
              <a:gd name="T6" fmla="*/ 2147483647 w 233"/>
              <a:gd name="T7" fmla="*/ 2147483647 h 343"/>
              <a:gd name="T8" fmla="*/ 0 60000 65536"/>
              <a:gd name="T9" fmla="*/ 0 60000 65536"/>
              <a:gd name="T10" fmla="*/ 0 60000 65536"/>
              <a:gd name="T11" fmla="*/ 0 60000 65536"/>
              <a:gd name="T12" fmla="*/ 0 w 233"/>
              <a:gd name="T13" fmla="*/ 0 h 343"/>
              <a:gd name="T14" fmla="*/ 233 w 233"/>
              <a:gd name="T15" fmla="*/ 343 h 343"/>
            </a:gdLst>
            <a:ahLst/>
            <a:cxnLst>
              <a:cxn ang="T8">
                <a:pos x="T0" y="T1"/>
              </a:cxn>
              <a:cxn ang="T9">
                <a:pos x="T2" y="T3"/>
              </a:cxn>
              <a:cxn ang="T10">
                <a:pos x="T4" y="T5"/>
              </a:cxn>
              <a:cxn ang="T11">
                <a:pos x="T6" y="T7"/>
              </a:cxn>
            </a:cxnLst>
            <a:rect l="T12" t="T13" r="T14" b="T15"/>
            <a:pathLst>
              <a:path w="233" h="343">
                <a:moveTo>
                  <a:pt x="0" y="0"/>
                </a:moveTo>
                <a:lnTo>
                  <a:pt x="77" y="342"/>
                </a:lnTo>
                <a:lnTo>
                  <a:pt x="154" y="165"/>
                </a:lnTo>
                <a:lnTo>
                  <a:pt x="232" y="165"/>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2" name="Freeform 45"/>
          <p:cNvSpPr>
            <a:spLocks/>
          </p:cNvSpPr>
          <p:nvPr/>
        </p:nvSpPr>
        <p:spPr bwMode="auto">
          <a:xfrm>
            <a:off x="3173413" y="2763838"/>
            <a:ext cx="246062" cy="344487"/>
          </a:xfrm>
          <a:custGeom>
            <a:avLst/>
            <a:gdLst>
              <a:gd name="T0" fmla="*/ 0 w 155"/>
              <a:gd name="T1" fmla="*/ 0 h 289"/>
              <a:gd name="T2" fmla="*/ 2147483647 w 155"/>
              <a:gd name="T3" fmla="*/ 2147483647 h 289"/>
              <a:gd name="T4" fmla="*/ 2147483647 w 155"/>
              <a:gd name="T5" fmla="*/ 2147483647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8" y="199"/>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3" name="Freeform 46"/>
          <p:cNvSpPr>
            <a:spLocks/>
          </p:cNvSpPr>
          <p:nvPr/>
        </p:nvSpPr>
        <p:spPr bwMode="auto">
          <a:xfrm>
            <a:off x="3435350" y="2843213"/>
            <a:ext cx="249238" cy="265112"/>
          </a:xfrm>
          <a:custGeom>
            <a:avLst/>
            <a:gdLst>
              <a:gd name="T0" fmla="*/ 0 w 157"/>
              <a:gd name="T1" fmla="*/ 2147483647 h 223"/>
              <a:gd name="T2" fmla="*/ 2147483647 w 157"/>
              <a:gd name="T3" fmla="*/ 2147483647 h 223"/>
              <a:gd name="T4" fmla="*/ 2147483647 w 157"/>
              <a:gd name="T5" fmla="*/ 0 h 223"/>
              <a:gd name="T6" fmla="*/ 0 60000 65536"/>
              <a:gd name="T7" fmla="*/ 0 60000 65536"/>
              <a:gd name="T8" fmla="*/ 0 60000 65536"/>
              <a:gd name="T9" fmla="*/ 0 w 157"/>
              <a:gd name="T10" fmla="*/ 0 h 223"/>
              <a:gd name="T11" fmla="*/ 157 w 157"/>
              <a:gd name="T12" fmla="*/ 223 h 223"/>
            </a:gdLst>
            <a:ahLst/>
            <a:cxnLst>
              <a:cxn ang="T6">
                <a:pos x="T0" y="T1"/>
              </a:cxn>
              <a:cxn ang="T7">
                <a:pos x="T2" y="T3"/>
              </a:cxn>
              <a:cxn ang="T8">
                <a:pos x="T4" y="T5"/>
              </a:cxn>
            </a:cxnLst>
            <a:rect l="T9" t="T10" r="T11" b="T12"/>
            <a:pathLst>
              <a:path w="157" h="223">
                <a:moveTo>
                  <a:pt x="0" y="222"/>
                </a:moveTo>
                <a:lnTo>
                  <a:pt x="78" y="45"/>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4" name="Freeform 47"/>
          <p:cNvSpPr>
            <a:spLocks/>
          </p:cNvSpPr>
          <p:nvPr/>
        </p:nvSpPr>
        <p:spPr bwMode="auto">
          <a:xfrm>
            <a:off x="3700463" y="2830513"/>
            <a:ext cx="246062" cy="303212"/>
          </a:xfrm>
          <a:custGeom>
            <a:avLst/>
            <a:gdLst>
              <a:gd name="T0" fmla="*/ 0 w 155"/>
              <a:gd name="T1" fmla="*/ 0 h 255"/>
              <a:gd name="T2" fmla="*/ 2147483647 w 155"/>
              <a:gd name="T3" fmla="*/ 2147483647 h 255"/>
              <a:gd name="T4" fmla="*/ 2147483647 w 155"/>
              <a:gd name="T5" fmla="*/ 2147483647 h 255"/>
              <a:gd name="T6" fmla="*/ 0 60000 65536"/>
              <a:gd name="T7" fmla="*/ 0 60000 65536"/>
              <a:gd name="T8" fmla="*/ 0 60000 65536"/>
              <a:gd name="T9" fmla="*/ 0 w 155"/>
              <a:gd name="T10" fmla="*/ 0 h 255"/>
              <a:gd name="T11" fmla="*/ 155 w 155"/>
              <a:gd name="T12" fmla="*/ 255 h 255"/>
            </a:gdLst>
            <a:ahLst/>
            <a:cxnLst>
              <a:cxn ang="T6">
                <a:pos x="T0" y="T1"/>
              </a:cxn>
              <a:cxn ang="T7">
                <a:pos x="T2" y="T3"/>
              </a:cxn>
              <a:cxn ang="T8">
                <a:pos x="T4" y="T5"/>
              </a:cxn>
            </a:cxnLst>
            <a:rect l="T9" t="T10" r="T11" b="T12"/>
            <a:pathLst>
              <a:path w="155" h="255">
                <a:moveTo>
                  <a:pt x="0" y="0"/>
                </a:moveTo>
                <a:lnTo>
                  <a:pt x="76" y="254"/>
                </a:lnTo>
                <a:lnTo>
                  <a:pt x="154" y="25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5" name="Freeform 48"/>
          <p:cNvSpPr>
            <a:spLocks/>
          </p:cNvSpPr>
          <p:nvPr/>
        </p:nvSpPr>
        <p:spPr bwMode="auto">
          <a:xfrm>
            <a:off x="3962400" y="3108325"/>
            <a:ext cx="247650" cy="25400"/>
          </a:xfrm>
          <a:custGeom>
            <a:avLst/>
            <a:gdLst>
              <a:gd name="T0" fmla="*/ 0 w 156"/>
              <a:gd name="T1" fmla="*/ 2147483647 h 22"/>
              <a:gd name="T2" fmla="*/ 2147483647 w 156"/>
              <a:gd name="T3" fmla="*/ 2147483647 h 22"/>
              <a:gd name="T4" fmla="*/ 2147483647 w 156"/>
              <a:gd name="T5" fmla="*/ 0 h 22"/>
              <a:gd name="T6" fmla="*/ 0 60000 65536"/>
              <a:gd name="T7" fmla="*/ 0 60000 65536"/>
              <a:gd name="T8" fmla="*/ 0 60000 65536"/>
              <a:gd name="T9" fmla="*/ 0 w 156"/>
              <a:gd name="T10" fmla="*/ 0 h 22"/>
              <a:gd name="T11" fmla="*/ 156 w 156"/>
              <a:gd name="T12" fmla="*/ 22 h 22"/>
            </a:gdLst>
            <a:ahLst/>
            <a:cxnLst>
              <a:cxn ang="T6">
                <a:pos x="T0" y="T1"/>
              </a:cxn>
              <a:cxn ang="T7">
                <a:pos x="T2" y="T3"/>
              </a:cxn>
              <a:cxn ang="T8">
                <a:pos x="T4" y="T5"/>
              </a:cxn>
            </a:cxnLst>
            <a:rect l="T9" t="T10" r="T11" b="T12"/>
            <a:pathLst>
              <a:path w="156" h="22">
                <a:moveTo>
                  <a:pt x="0" y="21"/>
                </a:moveTo>
                <a:lnTo>
                  <a:pt x="78" y="2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6" name="Line 49"/>
          <p:cNvSpPr>
            <a:spLocks noChangeShapeType="1"/>
          </p:cNvSpPr>
          <p:nvPr/>
        </p:nvSpPr>
        <p:spPr bwMode="auto">
          <a:xfrm>
            <a:off x="4240213" y="3113088"/>
            <a:ext cx="107950" cy="190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77" name="Line 50"/>
          <p:cNvSpPr>
            <a:spLocks noChangeShapeType="1"/>
          </p:cNvSpPr>
          <p:nvPr/>
        </p:nvSpPr>
        <p:spPr bwMode="auto">
          <a:xfrm>
            <a:off x="4354513" y="3322638"/>
            <a:ext cx="128587" cy="1873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78" name="Freeform 51"/>
          <p:cNvSpPr>
            <a:spLocks/>
          </p:cNvSpPr>
          <p:nvPr/>
        </p:nvSpPr>
        <p:spPr bwMode="auto">
          <a:xfrm>
            <a:off x="4489450" y="3171825"/>
            <a:ext cx="247650" cy="331788"/>
          </a:xfrm>
          <a:custGeom>
            <a:avLst/>
            <a:gdLst>
              <a:gd name="T0" fmla="*/ 0 w 156"/>
              <a:gd name="T1" fmla="*/ 2147483647 h 278"/>
              <a:gd name="T2" fmla="*/ 2147483647 w 156"/>
              <a:gd name="T3" fmla="*/ 0 h 278"/>
              <a:gd name="T4" fmla="*/ 2147483647 w 156"/>
              <a:gd name="T5" fmla="*/ 0 h 278"/>
              <a:gd name="T6" fmla="*/ 0 60000 65536"/>
              <a:gd name="T7" fmla="*/ 0 60000 65536"/>
              <a:gd name="T8" fmla="*/ 0 60000 65536"/>
              <a:gd name="T9" fmla="*/ 0 w 156"/>
              <a:gd name="T10" fmla="*/ 0 h 278"/>
              <a:gd name="T11" fmla="*/ 156 w 156"/>
              <a:gd name="T12" fmla="*/ 278 h 278"/>
            </a:gdLst>
            <a:ahLst/>
            <a:cxnLst>
              <a:cxn ang="T6">
                <a:pos x="T0" y="T1"/>
              </a:cxn>
              <a:cxn ang="T7">
                <a:pos x="T2" y="T3"/>
              </a:cxn>
              <a:cxn ang="T8">
                <a:pos x="T4" y="T5"/>
              </a:cxn>
            </a:cxnLst>
            <a:rect l="T9" t="T10" r="T11" b="T12"/>
            <a:pathLst>
              <a:path w="156" h="278">
                <a:moveTo>
                  <a:pt x="0" y="277"/>
                </a:moveTo>
                <a:lnTo>
                  <a:pt x="77" y="0"/>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79" name="Freeform 52"/>
          <p:cNvSpPr>
            <a:spLocks/>
          </p:cNvSpPr>
          <p:nvPr/>
        </p:nvSpPr>
        <p:spPr bwMode="auto">
          <a:xfrm>
            <a:off x="4752975" y="3171825"/>
            <a:ext cx="246063" cy="93663"/>
          </a:xfrm>
          <a:custGeom>
            <a:avLst/>
            <a:gdLst>
              <a:gd name="T0" fmla="*/ 0 w 155"/>
              <a:gd name="T1" fmla="*/ 0 h 79"/>
              <a:gd name="T2" fmla="*/ 2147483647 w 155"/>
              <a:gd name="T3" fmla="*/ 2147483647 h 79"/>
              <a:gd name="T4" fmla="*/ 2147483647 w 155"/>
              <a:gd name="T5" fmla="*/ 2147483647 h 79"/>
              <a:gd name="T6" fmla="*/ 0 60000 65536"/>
              <a:gd name="T7" fmla="*/ 0 60000 65536"/>
              <a:gd name="T8" fmla="*/ 0 60000 65536"/>
              <a:gd name="T9" fmla="*/ 0 w 155"/>
              <a:gd name="T10" fmla="*/ 0 h 79"/>
              <a:gd name="T11" fmla="*/ 155 w 155"/>
              <a:gd name="T12" fmla="*/ 79 h 79"/>
            </a:gdLst>
            <a:ahLst/>
            <a:cxnLst>
              <a:cxn ang="T6">
                <a:pos x="T0" y="T1"/>
              </a:cxn>
              <a:cxn ang="T7">
                <a:pos x="T2" y="T3"/>
              </a:cxn>
              <a:cxn ang="T8">
                <a:pos x="T4" y="T5"/>
              </a:cxn>
            </a:cxnLst>
            <a:rect l="T9" t="T10" r="T11" b="T12"/>
            <a:pathLst>
              <a:path w="155" h="79">
                <a:moveTo>
                  <a:pt x="0" y="0"/>
                </a:moveTo>
                <a:lnTo>
                  <a:pt x="76" y="23"/>
                </a:lnTo>
                <a:lnTo>
                  <a:pt x="154" y="7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0" name="Line 53"/>
          <p:cNvSpPr>
            <a:spLocks noChangeShapeType="1"/>
          </p:cNvSpPr>
          <p:nvPr/>
        </p:nvSpPr>
        <p:spPr bwMode="auto">
          <a:xfrm flipV="1">
            <a:off x="5021263" y="3270250"/>
            <a:ext cx="115887"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1" name="Line 54"/>
          <p:cNvSpPr>
            <a:spLocks noChangeShapeType="1"/>
          </p:cNvSpPr>
          <p:nvPr/>
        </p:nvSpPr>
        <p:spPr bwMode="auto">
          <a:xfrm flipV="1">
            <a:off x="5145088" y="3198813"/>
            <a:ext cx="125412" cy="666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2" name="Freeform 55"/>
          <p:cNvSpPr>
            <a:spLocks/>
          </p:cNvSpPr>
          <p:nvPr/>
        </p:nvSpPr>
        <p:spPr bwMode="auto">
          <a:xfrm>
            <a:off x="5276850" y="3198813"/>
            <a:ext cx="249238" cy="382587"/>
          </a:xfrm>
          <a:custGeom>
            <a:avLst/>
            <a:gdLst>
              <a:gd name="T0" fmla="*/ 0 w 157"/>
              <a:gd name="T1" fmla="*/ 0 h 321"/>
              <a:gd name="T2" fmla="*/ 2147483647 w 157"/>
              <a:gd name="T3" fmla="*/ 2147483647 h 321"/>
              <a:gd name="T4" fmla="*/ 2147483647 w 157"/>
              <a:gd name="T5" fmla="*/ 2147483647 h 321"/>
              <a:gd name="T6" fmla="*/ 0 60000 65536"/>
              <a:gd name="T7" fmla="*/ 0 60000 65536"/>
              <a:gd name="T8" fmla="*/ 0 60000 65536"/>
              <a:gd name="T9" fmla="*/ 0 w 157"/>
              <a:gd name="T10" fmla="*/ 0 h 321"/>
              <a:gd name="T11" fmla="*/ 157 w 157"/>
              <a:gd name="T12" fmla="*/ 321 h 321"/>
            </a:gdLst>
            <a:ahLst/>
            <a:cxnLst>
              <a:cxn ang="T6">
                <a:pos x="T0" y="T1"/>
              </a:cxn>
              <a:cxn ang="T7">
                <a:pos x="T2" y="T3"/>
              </a:cxn>
              <a:cxn ang="T8">
                <a:pos x="T4" y="T5"/>
              </a:cxn>
            </a:cxnLst>
            <a:rect l="T9" t="T10" r="T11" b="T12"/>
            <a:pathLst>
              <a:path w="157" h="321">
                <a:moveTo>
                  <a:pt x="0" y="0"/>
                </a:moveTo>
                <a:lnTo>
                  <a:pt x="78" y="222"/>
                </a:lnTo>
                <a:lnTo>
                  <a:pt x="156" y="32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3" name="Line 56"/>
          <p:cNvSpPr>
            <a:spLocks noChangeShapeType="1"/>
          </p:cNvSpPr>
          <p:nvPr/>
        </p:nvSpPr>
        <p:spPr bwMode="auto">
          <a:xfrm>
            <a:off x="5548313" y="3584575"/>
            <a:ext cx="128587" cy="16192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4" name="Freeform 57"/>
          <p:cNvSpPr>
            <a:spLocks/>
          </p:cNvSpPr>
          <p:nvPr/>
        </p:nvSpPr>
        <p:spPr bwMode="auto">
          <a:xfrm>
            <a:off x="5665788" y="3660775"/>
            <a:ext cx="246062" cy="146050"/>
          </a:xfrm>
          <a:custGeom>
            <a:avLst/>
            <a:gdLst>
              <a:gd name="T0" fmla="*/ 0 w 155"/>
              <a:gd name="T1" fmla="*/ 2147483647 h 123"/>
              <a:gd name="T2" fmla="*/ 2147483647 w 155"/>
              <a:gd name="T3" fmla="*/ 0 h 123"/>
              <a:gd name="T4" fmla="*/ 2147483647 w 155"/>
              <a:gd name="T5" fmla="*/ 2147483647 h 123"/>
              <a:gd name="T6" fmla="*/ 0 60000 65536"/>
              <a:gd name="T7" fmla="*/ 0 60000 65536"/>
              <a:gd name="T8" fmla="*/ 0 60000 65536"/>
              <a:gd name="T9" fmla="*/ 0 w 155"/>
              <a:gd name="T10" fmla="*/ 0 h 123"/>
              <a:gd name="T11" fmla="*/ 155 w 155"/>
              <a:gd name="T12" fmla="*/ 123 h 123"/>
            </a:gdLst>
            <a:ahLst/>
            <a:cxnLst>
              <a:cxn ang="T6">
                <a:pos x="T0" y="T1"/>
              </a:cxn>
              <a:cxn ang="T7">
                <a:pos x="T2" y="T3"/>
              </a:cxn>
              <a:cxn ang="T8">
                <a:pos x="T4" y="T5"/>
              </a:cxn>
            </a:cxnLst>
            <a:rect l="T9" t="T10" r="T11" b="T12"/>
            <a:pathLst>
              <a:path w="155" h="123">
                <a:moveTo>
                  <a:pt x="0" y="77"/>
                </a:moveTo>
                <a:lnTo>
                  <a:pt x="76" y="0"/>
                </a:lnTo>
                <a:lnTo>
                  <a:pt x="154" y="1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5" name="Freeform 58"/>
          <p:cNvSpPr>
            <a:spLocks/>
          </p:cNvSpPr>
          <p:nvPr/>
        </p:nvSpPr>
        <p:spPr bwMode="auto">
          <a:xfrm>
            <a:off x="5927725" y="3541713"/>
            <a:ext cx="247650" cy="395287"/>
          </a:xfrm>
          <a:custGeom>
            <a:avLst/>
            <a:gdLst>
              <a:gd name="T0" fmla="*/ 0 w 156"/>
              <a:gd name="T1" fmla="*/ 2147483647 h 332"/>
              <a:gd name="T2" fmla="*/ 2147483647 w 156"/>
              <a:gd name="T3" fmla="*/ 2147483647 h 332"/>
              <a:gd name="T4" fmla="*/ 2147483647 w 156"/>
              <a:gd name="T5" fmla="*/ 0 h 332"/>
              <a:gd name="T6" fmla="*/ 0 60000 65536"/>
              <a:gd name="T7" fmla="*/ 0 60000 65536"/>
              <a:gd name="T8" fmla="*/ 0 60000 65536"/>
              <a:gd name="T9" fmla="*/ 0 w 156"/>
              <a:gd name="T10" fmla="*/ 0 h 332"/>
              <a:gd name="T11" fmla="*/ 156 w 156"/>
              <a:gd name="T12" fmla="*/ 332 h 332"/>
            </a:gdLst>
            <a:ahLst/>
            <a:cxnLst>
              <a:cxn ang="T6">
                <a:pos x="T0" y="T1"/>
              </a:cxn>
              <a:cxn ang="T7">
                <a:pos x="T2" y="T3"/>
              </a:cxn>
              <a:cxn ang="T8">
                <a:pos x="T4" y="T5"/>
              </a:cxn>
            </a:cxnLst>
            <a:rect l="T9" t="T10" r="T11" b="T12"/>
            <a:pathLst>
              <a:path w="156" h="332">
                <a:moveTo>
                  <a:pt x="0" y="222"/>
                </a:moveTo>
                <a:lnTo>
                  <a:pt x="77" y="331"/>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6" name="Line 59"/>
          <p:cNvSpPr>
            <a:spLocks noChangeShapeType="1"/>
          </p:cNvSpPr>
          <p:nvPr/>
        </p:nvSpPr>
        <p:spPr bwMode="auto">
          <a:xfrm>
            <a:off x="6197600" y="3532188"/>
            <a:ext cx="125413" cy="698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7" name="Line 60"/>
          <p:cNvSpPr>
            <a:spLocks noChangeShapeType="1"/>
          </p:cNvSpPr>
          <p:nvPr/>
        </p:nvSpPr>
        <p:spPr bwMode="auto">
          <a:xfrm>
            <a:off x="2389188" y="2454275"/>
            <a:ext cx="128587" cy="555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88" name="Freeform 61"/>
          <p:cNvSpPr>
            <a:spLocks/>
          </p:cNvSpPr>
          <p:nvPr/>
        </p:nvSpPr>
        <p:spPr bwMode="auto">
          <a:xfrm>
            <a:off x="2524125" y="2514600"/>
            <a:ext cx="247650" cy="26988"/>
          </a:xfrm>
          <a:custGeom>
            <a:avLst/>
            <a:gdLst>
              <a:gd name="T0" fmla="*/ 0 w 156"/>
              <a:gd name="T1" fmla="*/ 0 h 23"/>
              <a:gd name="T2" fmla="*/ 2147483647 w 156"/>
              <a:gd name="T3" fmla="*/ 2147483647 h 23"/>
              <a:gd name="T4" fmla="*/ 2147483647 w 156"/>
              <a:gd name="T5" fmla="*/ 2147483647 h 23"/>
              <a:gd name="T6" fmla="*/ 0 60000 65536"/>
              <a:gd name="T7" fmla="*/ 0 60000 65536"/>
              <a:gd name="T8" fmla="*/ 0 60000 65536"/>
              <a:gd name="T9" fmla="*/ 0 w 156"/>
              <a:gd name="T10" fmla="*/ 0 h 23"/>
              <a:gd name="T11" fmla="*/ 156 w 156"/>
              <a:gd name="T12" fmla="*/ 23 h 23"/>
            </a:gdLst>
            <a:ahLst/>
            <a:cxnLst>
              <a:cxn ang="T6">
                <a:pos x="T0" y="T1"/>
              </a:cxn>
              <a:cxn ang="T7">
                <a:pos x="T2" y="T3"/>
              </a:cxn>
              <a:cxn ang="T8">
                <a:pos x="T4" y="T5"/>
              </a:cxn>
            </a:cxnLst>
            <a:rect l="T9" t="T10" r="T11" b="T12"/>
            <a:pathLst>
              <a:path w="156" h="23">
                <a:moveTo>
                  <a:pt x="0" y="0"/>
                </a:moveTo>
                <a:lnTo>
                  <a:pt x="78" y="22"/>
                </a:lnTo>
                <a:lnTo>
                  <a:pt x="155" y="22"/>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89" name="Freeform 62"/>
          <p:cNvSpPr>
            <a:spLocks/>
          </p:cNvSpPr>
          <p:nvPr/>
        </p:nvSpPr>
        <p:spPr bwMode="auto">
          <a:xfrm>
            <a:off x="2787650" y="2370138"/>
            <a:ext cx="246063" cy="158750"/>
          </a:xfrm>
          <a:custGeom>
            <a:avLst/>
            <a:gdLst>
              <a:gd name="T0" fmla="*/ 0 w 155"/>
              <a:gd name="T1" fmla="*/ 2147483647 h 134"/>
              <a:gd name="T2" fmla="*/ 2147483647 w 155"/>
              <a:gd name="T3" fmla="*/ 0 h 134"/>
              <a:gd name="T4" fmla="*/ 2147483647 w 155"/>
              <a:gd name="T5" fmla="*/ 0 h 134"/>
              <a:gd name="T6" fmla="*/ 0 60000 65536"/>
              <a:gd name="T7" fmla="*/ 0 60000 65536"/>
              <a:gd name="T8" fmla="*/ 0 60000 65536"/>
              <a:gd name="T9" fmla="*/ 0 w 155"/>
              <a:gd name="T10" fmla="*/ 0 h 134"/>
              <a:gd name="T11" fmla="*/ 155 w 155"/>
              <a:gd name="T12" fmla="*/ 134 h 134"/>
            </a:gdLst>
            <a:ahLst/>
            <a:cxnLst>
              <a:cxn ang="T6">
                <a:pos x="T0" y="T1"/>
              </a:cxn>
              <a:cxn ang="T7">
                <a:pos x="T2" y="T3"/>
              </a:cxn>
              <a:cxn ang="T8">
                <a:pos x="T4" y="T5"/>
              </a:cxn>
            </a:cxnLst>
            <a:rect l="T9" t="T10" r="T11" b="T12"/>
            <a:pathLst>
              <a:path w="155" h="134">
                <a:moveTo>
                  <a:pt x="0" y="133"/>
                </a:moveTo>
                <a:lnTo>
                  <a:pt x="77"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90" name="Line 63"/>
          <p:cNvSpPr>
            <a:spLocks noChangeShapeType="1"/>
          </p:cNvSpPr>
          <p:nvPr/>
        </p:nvSpPr>
        <p:spPr bwMode="auto">
          <a:xfrm>
            <a:off x="3038475" y="2360613"/>
            <a:ext cx="128588" cy="825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1" name="Freeform 64"/>
          <p:cNvSpPr>
            <a:spLocks/>
          </p:cNvSpPr>
          <p:nvPr/>
        </p:nvSpPr>
        <p:spPr bwMode="auto">
          <a:xfrm>
            <a:off x="3173413" y="2449513"/>
            <a:ext cx="246062" cy="1587"/>
          </a:xfrm>
          <a:custGeom>
            <a:avLst/>
            <a:gdLst>
              <a:gd name="T0" fmla="*/ 0 w 155"/>
              <a:gd name="T1" fmla="*/ 0 h 1"/>
              <a:gd name="T2" fmla="*/ 2147483647 w 155"/>
              <a:gd name="T3" fmla="*/ 0 h 1"/>
              <a:gd name="T4" fmla="*/ 2147483647 w 155"/>
              <a:gd name="T5" fmla="*/ 0 h 1"/>
              <a:gd name="T6" fmla="*/ 0 60000 65536"/>
              <a:gd name="T7" fmla="*/ 0 60000 65536"/>
              <a:gd name="T8" fmla="*/ 0 60000 65536"/>
              <a:gd name="T9" fmla="*/ 0 w 155"/>
              <a:gd name="T10" fmla="*/ 0 h 1"/>
              <a:gd name="T11" fmla="*/ 155 w 155"/>
              <a:gd name="T12" fmla="*/ 1 h 1"/>
            </a:gdLst>
            <a:ahLst/>
            <a:cxnLst>
              <a:cxn ang="T6">
                <a:pos x="T0" y="T1"/>
              </a:cxn>
              <a:cxn ang="T7">
                <a:pos x="T2" y="T3"/>
              </a:cxn>
              <a:cxn ang="T8">
                <a:pos x="T4" y="T5"/>
              </a:cxn>
            </a:cxnLst>
            <a:rect l="T9" t="T10" r="T11" b="T12"/>
            <a:pathLst>
              <a:path w="155" h="1">
                <a:moveTo>
                  <a:pt x="0" y="0"/>
                </a:moveTo>
                <a:lnTo>
                  <a:pt x="78" y="0"/>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92" name="Freeform 65"/>
          <p:cNvSpPr>
            <a:spLocks/>
          </p:cNvSpPr>
          <p:nvPr/>
        </p:nvSpPr>
        <p:spPr bwMode="auto">
          <a:xfrm>
            <a:off x="3435350" y="2185988"/>
            <a:ext cx="249238" cy="265112"/>
          </a:xfrm>
          <a:custGeom>
            <a:avLst/>
            <a:gdLst>
              <a:gd name="T0" fmla="*/ 0 w 157"/>
              <a:gd name="T1" fmla="*/ 2147483647 h 222"/>
              <a:gd name="T2" fmla="*/ 2147483647 w 157"/>
              <a:gd name="T3" fmla="*/ 0 h 222"/>
              <a:gd name="T4" fmla="*/ 2147483647 w 157"/>
              <a:gd name="T5" fmla="*/ 2147483647 h 222"/>
              <a:gd name="T6" fmla="*/ 0 60000 65536"/>
              <a:gd name="T7" fmla="*/ 0 60000 65536"/>
              <a:gd name="T8" fmla="*/ 0 60000 65536"/>
              <a:gd name="T9" fmla="*/ 0 w 157"/>
              <a:gd name="T10" fmla="*/ 0 h 222"/>
              <a:gd name="T11" fmla="*/ 157 w 157"/>
              <a:gd name="T12" fmla="*/ 222 h 222"/>
            </a:gdLst>
            <a:ahLst/>
            <a:cxnLst>
              <a:cxn ang="T6">
                <a:pos x="T0" y="T1"/>
              </a:cxn>
              <a:cxn ang="T7">
                <a:pos x="T2" y="T3"/>
              </a:cxn>
              <a:cxn ang="T8">
                <a:pos x="T4" y="T5"/>
              </a:cxn>
            </a:cxnLst>
            <a:rect l="T9" t="T10" r="T11" b="T12"/>
            <a:pathLst>
              <a:path w="157" h="222">
                <a:moveTo>
                  <a:pt x="0" y="221"/>
                </a:moveTo>
                <a:lnTo>
                  <a:pt x="78" y="0"/>
                </a:lnTo>
                <a:lnTo>
                  <a:pt x="156" y="209"/>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93" name="Freeform 66"/>
          <p:cNvSpPr>
            <a:spLocks/>
          </p:cNvSpPr>
          <p:nvPr/>
        </p:nvSpPr>
        <p:spPr bwMode="auto">
          <a:xfrm>
            <a:off x="3700463" y="2420938"/>
            <a:ext cx="246062" cy="82550"/>
          </a:xfrm>
          <a:custGeom>
            <a:avLst/>
            <a:gdLst>
              <a:gd name="T0" fmla="*/ 0 w 155"/>
              <a:gd name="T1" fmla="*/ 2147483647 h 68"/>
              <a:gd name="T2" fmla="*/ 2147483647 w 155"/>
              <a:gd name="T3" fmla="*/ 2147483647 h 68"/>
              <a:gd name="T4" fmla="*/ 2147483647 w 155"/>
              <a:gd name="T5" fmla="*/ 0 h 68"/>
              <a:gd name="T6" fmla="*/ 0 60000 65536"/>
              <a:gd name="T7" fmla="*/ 0 60000 65536"/>
              <a:gd name="T8" fmla="*/ 0 60000 65536"/>
              <a:gd name="T9" fmla="*/ 0 w 155"/>
              <a:gd name="T10" fmla="*/ 0 h 68"/>
              <a:gd name="T11" fmla="*/ 155 w 155"/>
              <a:gd name="T12" fmla="*/ 68 h 68"/>
            </a:gdLst>
            <a:ahLst/>
            <a:cxnLst>
              <a:cxn ang="T6">
                <a:pos x="T0" y="T1"/>
              </a:cxn>
              <a:cxn ang="T7">
                <a:pos x="T2" y="T3"/>
              </a:cxn>
              <a:cxn ang="T8">
                <a:pos x="T4" y="T5"/>
              </a:cxn>
            </a:cxnLst>
            <a:rect l="T9" t="T10" r="T11" b="T12"/>
            <a:pathLst>
              <a:path w="155" h="68">
                <a:moveTo>
                  <a:pt x="0" y="11"/>
                </a:moveTo>
                <a:lnTo>
                  <a:pt x="76" y="67"/>
                </a:lnTo>
                <a:lnTo>
                  <a:pt x="154"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94" name="Line 67"/>
          <p:cNvSpPr>
            <a:spLocks noChangeShapeType="1"/>
          </p:cNvSpPr>
          <p:nvPr/>
        </p:nvSpPr>
        <p:spPr bwMode="auto">
          <a:xfrm flipV="1">
            <a:off x="3968750" y="2265363"/>
            <a:ext cx="128588" cy="1698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5" name="Line 68"/>
          <p:cNvSpPr>
            <a:spLocks noChangeShapeType="1"/>
          </p:cNvSpPr>
          <p:nvPr/>
        </p:nvSpPr>
        <p:spPr bwMode="auto">
          <a:xfrm>
            <a:off x="4092575" y="2255838"/>
            <a:ext cx="127000" cy="1095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6" name="Line 69"/>
          <p:cNvSpPr>
            <a:spLocks noChangeShapeType="1"/>
          </p:cNvSpPr>
          <p:nvPr/>
        </p:nvSpPr>
        <p:spPr bwMode="auto">
          <a:xfrm>
            <a:off x="4233863" y="2360613"/>
            <a:ext cx="125412" cy="428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7" name="Line 70"/>
          <p:cNvSpPr>
            <a:spLocks noChangeShapeType="1"/>
          </p:cNvSpPr>
          <p:nvPr/>
        </p:nvSpPr>
        <p:spPr bwMode="auto">
          <a:xfrm flipV="1">
            <a:off x="4354513" y="2292350"/>
            <a:ext cx="128587" cy="1301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8" name="Line 71"/>
          <p:cNvSpPr>
            <a:spLocks noChangeShapeType="1"/>
          </p:cNvSpPr>
          <p:nvPr/>
        </p:nvSpPr>
        <p:spPr bwMode="auto">
          <a:xfrm>
            <a:off x="4495800" y="2289175"/>
            <a:ext cx="114300" cy="31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99" name="Line 72"/>
          <p:cNvSpPr>
            <a:spLocks noChangeShapeType="1"/>
          </p:cNvSpPr>
          <p:nvPr/>
        </p:nvSpPr>
        <p:spPr bwMode="auto">
          <a:xfrm flipV="1">
            <a:off x="4618038" y="2284413"/>
            <a:ext cx="115887" cy="254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200" name="Line 73"/>
          <p:cNvSpPr>
            <a:spLocks noChangeShapeType="1"/>
          </p:cNvSpPr>
          <p:nvPr/>
        </p:nvSpPr>
        <p:spPr bwMode="auto">
          <a:xfrm>
            <a:off x="4759325" y="2270125"/>
            <a:ext cx="1127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201" name="Line 74"/>
          <p:cNvSpPr>
            <a:spLocks noChangeShapeType="1"/>
          </p:cNvSpPr>
          <p:nvPr/>
        </p:nvSpPr>
        <p:spPr bwMode="auto">
          <a:xfrm flipV="1">
            <a:off x="4879975" y="2255838"/>
            <a:ext cx="115888" cy="285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202" name="Freeform 75"/>
          <p:cNvSpPr>
            <a:spLocks/>
          </p:cNvSpPr>
          <p:nvPr/>
        </p:nvSpPr>
        <p:spPr bwMode="auto">
          <a:xfrm>
            <a:off x="5014913" y="2251075"/>
            <a:ext cx="246062" cy="68263"/>
          </a:xfrm>
          <a:custGeom>
            <a:avLst/>
            <a:gdLst>
              <a:gd name="T0" fmla="*/ 0 w 155"/>
              <a:gd name="T1" fmla="*/ 0 h 57"/>
              <a:gd name="T2" fmla="*/ 2147483647 w 155"/>
              <a:gd name="T3" fmla="*/ 2147483647 h 57"/>
              <a:gd name="T4" fmla="*/ 2147483647 w 155"/>
              <a:gd name="T5" fmla="*/ 2147483647 h 57"/>
              <a:gd name="T6" fmla="*/ 0 60000 65536"/>
              <a:gd name="T7" fmla="*/ 0 60000 65536"/>
              <a:gd name="T8" fmla="*/ 0 60000 65536"/>
              <a:gd name="T9" fmla="*/ 0 w 155"/>
              <a:gd name="T10" fmla="*/ 0 h 57"/>
              <a:gd name="T11" fmla="*/ 155 w 155"/>
              <a:gd name="T12" fmla="*/ 57 h 57"/>
            </a:gdLst>
            <a:ahLst/>
            <a:cxnLst>
              <a:cxn ang="T6">
                <a:pos x="T0" y="T1"/>
              </a:cxn>
              <a:cxn ang="T7">
                <a:pos x="T2" y="T3"/>
              </a:cxn>
              <a:cxn ang="T8">
                <a:pos x="T4" y="T5"/>
              </a:cxn>
            </a:cxnLst>
            <a:rect l="T9" t="T10" r="T11" b="T12"/>
            <a:pathLst>
              <a:path w="155" h="57">
                <a:moveTo>
                  <a:pt x="0" y="0"/>
                </a:moveTo>
                <a:lnTo>
                  <a:pt x="78" y="45"/>
                </a:lnTo>
                <a:lnTo>
                  <a:pt x="154" y="56"/>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203" name="Freeform 76"/>
          <p:cNvSpPr>
            <a:spLocks/>
          </p:cNvSpPr>
          <p:nvPr/>
        </p:nvSpPr>
        <p:spPr bwMode="auto">
          <a:xfrm>
            <a:off x="5276850" y="2106613"/>
            <a:ext cx="249238" cy="212725"/>
          </a:xfrm>
          <a:custGeom>
            <a:avLst/>
            <a:gdLst>
              <a:gd name="T0" fmla="*/ 0 w 157"/>
              <a:gd name="T1" fmla="*/ 2147483647 h 179"/>
              <a:gd name="T2" fmla="*/ 2147483647 w 157"/>
              <a:gd name="T3" fmla="*/ 2147483647 h 179"/>
              <a:gd name="T4" fmla="*/ 2147483647 w 157"/>
              <a:gd name="T5" fmla="*/ 0 h 179"/>
              <a:gd name="T6" fmla="*/ 0 60000 65536"/>
              <a:gd name="T7" fmla="*/ 0 60000 65536"/>
              <a:gd name="T8" fmla="*/ 0 60000 65536"/>
              <a:gd name="T9" fmla="*/ 0 w 157"/>
              <a:gd name="T10" fmla="*/ 0 h 179"/>
              <a:gd name="T11" fmla="*/ 157 w 157"/>
              <a:gd name="T12" fmla="*/ 179 h 179"/>
            </a:gdLst>
            <a:ahLst/>
            <a:cxnLst>
              <a:cxn ang="T6">
                <a:pos x="T0" y="T1"/>
              </a:cxn>
              <a:cxn ang="T7">
                <a:pos x="T2" y="T3"/>
              </a:cxn>
              <a:cxn ang="T8">
                <a:pos x="T4" y="T5"/>
              </a:cxn>
            </a:cxnLst>
            <a:rect l="T9" t="T10" r="T11" b="T12"/>
            <a:pathLst>
              <a:path w="157" h="179">
                <a:moveTo>
                  <a:pt x="0" y="178"/>
                </a:moveTo>
                <a:lnTo>
                  <a:pt x="78" y="111"/>
                </a:lnTo>
                <a:lnTo>
                  <a:pt x="156"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204" name="Line 77"/>
          <p:cNvSpPr>
            <a:spLocks noChangeShapeType="1"/>
          </p:cNvSpPr>
          <p:nvPr/>
        </p:nvSpPr>
        <p:spPr bwMode="auto">
          <a:xfrm>
            <a:off x="5548313" y="2097088"/>
            <a:ext cx="11588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205" name="Freeform 78"/>
          <p:cNvSpPr>
            <a:spLocks/>
          </p:cNvSpPr>
          <p:nvPr/>
        </p:nvSpPr>
        <p:spPr bwMode="auto">
          <a:xfrm>
            <a:off x="5665788" y="2106613"/>
            <a:ext cx="246062" cy="344487"/>
          </a:xfrm>
          <a:custGeom>
            <a:avLst/>
            <a:gdLst>
              <a:gd name="T0" fmla="*/ 0 w 155"/>
              <a:gd name="T1" fmla="*/ 0 h 289"/>
              <a:gd name="T2" fmla="*/ 2147483647 w 155"/>
              <a:gd name="T3" fmla="*/ 0 h 289"/>
              <a:gd name="T4" fmla="*/ 2147483647 w 155"/>
              <a:gd name="T5" fmla="*/ 2147483647 h 289"/>
              <a:gd name="T6" fmla="*/ 0 60000 65536"/>
              <a:gd name="T7" fmla="*/ 0 60000 65536"/>
              <a:gd name="T8" fmla="*/ 0 60000 65536"/>
              <a:gd name="T9" fmla="*/ 0 w 155"/>
              <a:gd name="T10" fmla="*/ 0 h 289"/>
              <a:gd name="T11" fmla="*/ 155 w 155"/>
              <a:gd name="T12" fmla="*/ 289 h 289"/>
            </a:gdLst>
            <a:ahLst/>
            <a:cxnLst>
              <a:cxn ang="T6">
                <a:pos x="T0" y="T1"/>
              </a:cxn>
              <a:cxn ang="T7">
                <a:pos x="T2" y="T3"/>
              </a:cxn>
              <a:cxn ang="T8">
                <a:pos x="T4" y="T5"/>
              </a:cxn>
            </a:cxnLst>
            <a:rect l="T9" t="T10" r="T11" b="T12"/>
            <a:pathLst>
              <a:path w="155" h="289">
                <a:moveTo>
                  <a:pt x="0" y="0"/>
                </a:moveTo>
                <a:lnTo>
                  <a:pt x="76" y="0"/>
                </a:lnTo>
                <a:lnTo>
                  <a:pt x="154" y="288"/>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206" name="Freeform 79"/>
          <p:cNvSpPr>
            <a:spLocks/>
          </p:cNvSpPr>
          <p:nvPr/>
        </p:nvSpPr>
        <p:spPr bwMode="auto">
          <a:xfrm>
            <a:off x="5927725" y="2173288"/>
            <a:ext cx="247650" cy="290512"/>
          </a:xfrm>
          <a:custGeom>
            <a:avLst/>
            <a:gdLst>
              <a:gd name="T0" fmla="*/ 0 w 156"/>
              <a:gd name="T1" fmla="*/ 2147483647 h 244"/>
              <a:gd name="T2" fmla="*/ 2147483647 w 156"/>
              <a:gd name="T3" fmla="*/ 2147483647 h 244"/>
              <a:gd name="T4" fmla="*/ 2147483647 w 156"/>
              <a:gd name="T5" fmla="*/ 0 h 244"/>
              <a:gd name="T6" fmla="*/ 0 60000 65536"/>
              <a:gd name="T7" fmla="*/ 0 60000 65536"/>
              <a:gd name="T8" fmla="*/ 0 60000 65536"/>
              <a:gd name="T9" fmla="*/ 0 w 156"/>
              <a:gd name="T10" fmla="*/ 0 h 244"/>
              <a:gd name="T11" fmla="*/ 156 w 156"/>
              <a:gd name="T12" fmla="*/ 244 h 244"/>
            </a:gdLst>
            <a:ahLst/>
            <a:cxnLst>
              <a:cxn ang="T6">
                <a:pos x="T0" y="T1"/>
              </a:cxn>
              <a:cxn ang="T7">
                <a:pos x="T2" y="T3"/>
              </a:cxn>
              <a:cxn ang="T8">
                <a:pos x="T4" y="T5"/>
              </a:cxn>
            </a:cxnLst>
            <a:rect l="T9" t="T10" r="T11" b="T12"/>
            <a:pathLst>
              <a:path w="156" h="244">
                <a:moveTo>
                  <a:pt x="0" y="243"/>
                </a:moveTo>
                <a:lnTo>
                  <a:pt x="77" y="55"/>
                </a:lnTo>
                <a:lnTo>
                  <a:pt x="155" y="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207" name="Line 80"/>
          <p:cNvSpPr>
            <a:spLocks noChangeShapeType="1"/>
          </p:cNvSpPr>
          <p:nvPr/>
        </p:nvSpPr>
        <p:spPr bwMode="auto">
          <a:xfrm flipV="1">
            <a:off x="6197600" y="2014538"/>
            <a:ext cx="125413" cy="1587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8208" name="Picture 8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255428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09" name="Picture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255428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0" name="Picture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2581275"/>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1" name="Picture 8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2581275"/>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2" name="Picture 8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3975" y="2659063"/>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3" name="Picture 8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3975" y="2659063"/>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4" name="Picture 8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2514600"/>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5" name="Picture 8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2514600"/>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6" name="Picture 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913" y="29352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7" name="Picture 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55913" y="29352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8" name="Picture 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9738" y="2724150"/>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19" name="Picture 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9738" y="2724150"/>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0" name="Picture 9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563" y="2713038"/>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1" name="Picture 9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563" y="2713038"/>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2" name="Picture 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2949575"/>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3" name="Picture 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2949575"/>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4" name="Picture 9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0" y="3055938"/>
            <a:ext cx="128588" cy="9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5" name="Picture 9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5500" y="3055938"/>
            <a:ext cx="128588" cy="9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6" name="Picture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284321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7" name="Picture 1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6788" y="284321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8" name="Picture 10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27781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29" name="Picture 10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27781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0" name="Picture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313" y="30940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1" name="Picture 10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30940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2" name="Picture 10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2550" y="30940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3"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30940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4" name="Picture 10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0" y="3094038"/>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5" name="Picture 10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0" y="3094038"/>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6" name="Picture 10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3068638"/>
            <a:ext cx="127000" cy="9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7" name="Picture 11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3068638"/>
            <a:ext cx="127000" cy="9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8" name="Picture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26548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39" name="Picture 1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326548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0" name="Picture 11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8013" y="3463925"/>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1" name="Picture 11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8013" y="3463925"/>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2" name="Picture 1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9300" y="31194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3" name="Picture 1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9300" y="31194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4" name="Picture 1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3119438"/>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5" name="Picture 11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3119438"/>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6" name="Picture 11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3159125"/>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7" name="Picture 12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238" y="3159125"/>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8" name="Picture 12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3225800"/>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49" name="Picture 12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3225800"/>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0" name="Picture 1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3198813"/>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1" name="Picture 1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3198813"/>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2" name="Picture 12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588" y="314483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3" name="Picture 1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314483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4" name="Picture 1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8288" y="3422650"/>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5" name="Picture 12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288" y="3422650"/>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6" name="Picture 12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3541713"/>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7" name="Picture 13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3541713"/>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8" name="Picture 13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369887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59" name="Picture 13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369887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0" name="Picture 13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3606800"/>
            <a:ext cx="125412"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1" name="Picture 1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3606800"/>
            <a:ext cx="125412"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2" name="Picture 13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375126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3" name="Picture 1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375126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4" name="Picture 1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38830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5" name="Picture 13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38830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6" name="Picture 139"/>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1400" y="3476625"/>
            <a:ext cx="125413"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7" name="Picture 140"/>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21400" y="3476625"/>
            <a:ext cx="125413"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8" name="Picture 14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3554413"/>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69" name="Picture 14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3554413"/>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0" name="Picture 1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038" y="240823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1" name="Picture 1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2408238"/>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2" name="Picture 1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75" y="2462213"/>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3" name="Picture 1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2462213"/>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4" name="Picture 14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3975" y="2487613"/>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5" name="Pictur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3975" y="2487613"/>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6" name="Picture 14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7800" y="2474913"/>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7" name="Picture 15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7800" y="2474913"/>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8" name="Picture 15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5913" y="2317750"/>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79" name="Picture 15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55913" y="2317750"/>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0" name="Picture 15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9738" y="2317750"/>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1" name="Picture 15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9738" y="2317750"/>
            <a:ext cx="128587"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2" name="Picture 15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3563" y="239553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3" name="Picture 15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63" y="239553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4" name="Picture 15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44850" y="2395538"/>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5" name="Picture 15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850" y="2395538"/>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6" name="Picture 15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5500" y="24082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7" name="Picture 16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5500" y="24082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8" name="Picture 16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788" y="2146300"/>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89" name="Picture 16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6788" y="2146300"/>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0" name="Picture 16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9025" y="23955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1" name="Picture 16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9025" y="239553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2" name="Picture 16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313" y="2462213"/>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3" name="Picture 16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313" y="2462213"/>
            <a:ext cx="127000"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4" name="Picture 1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2550" y="23701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5" name="Picture 16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23701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6" name="Picture 16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250" y="221138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7" name="Picture 17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32250" y="221138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8" name="Picture 17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6075" y="23177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299" name="Picture 172"/>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56075" y="23177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0" name="Picture 17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2355850"/>
            <a:ext cx="127000"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1" name="Picture 17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5" y="2355850"/>
            <a:ext cx="127000"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2" name="Picture 17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8013" y="2225675"/>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3" name="Picture 17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8013" y="2225675"/>
            <a:ext cx="128587"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4" name="Picture 17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2251075"/>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5" name="Picture 17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9300" y="2251075"/>
            <a:ext cx="128588"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6" name="Picture 17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3125" y="2225675"/>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7" name="Picture 18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25" y="2225675"/>
            <a:ext cx="125413"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8" name="Picture 1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1238" y="2238375"/>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09" name="Picture 18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1238" y="2238375"/>
            <a:ext cx="128587"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0" name="Picture 18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5063" y="21986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1" name="Picture 18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5063" y="21986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2" name="Picture 18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2251075"/>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3" name="Picture 18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2251075"/>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4" name="Picture 18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8588" y="22796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5" name="Picture 188"/>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588" y="22796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6" name="Picture 1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8288" y="21859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7" name="Picture 19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48288" y="218598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8" name="Picture 19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0525" y="20542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19" name="Picture 19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0525" y="20542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0" name="Picture 19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4350" y="20542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1" name="Picture 1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94350" y="2054225"/>
            <a:ext cx="128588"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2" name="Picture 19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2066925"/>
            <a:ext cx="125412"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3" name="Picture 19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5638" y="2066925"/>
            <a:ext cx="125412"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4" name="Picture 19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56288" y="242093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5" name="Picture 19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6288" y="2420938"/>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6" name="Picture 1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97575" y="218598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7" name="Picture 20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7575" y="2185988"/>
            <a:ext cx="128588"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8" name="Picture 20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1400" y="2119313"/>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29" name="Picture 20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1400" y="2119313"/>
            <a:ext cx="125413"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30" name="Picture 203"/>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59513" y="196056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31" name="Picture 20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59513" y="1960563"/>
            <a:ext cx="1285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8332" name="Rectangle 205"/>
          <p:cNvSpPr>
            <a:spLocks noChangeArrowheads="1"/>
          </p:cNvSpPr>
          <p:nvPr/>
        </p:nvSpPr>
        <p:spPr bwMode="auto">
          <a:xfrm>
            <a:off x="2014538" y="3857625"/>
            <a:ext cx="252412"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33" name="Rectangle 206"/>
          <p:cNvSpPr>
            <a:spLocks noChangeArrowheads="1"/>
          </p:cNvSpPr>
          <p:nvPr/>
        </p:nvSpPr>
        <p:spPr bwMode="auto">
          <a:xfrm>
            <a:off x="1936750" y="3830638"/>
            <a:ext cx="369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-2</a:t>
            </a:r>
          </a:p>
        </p:txBody>
      </p:sp>
      <p:sp>
        <p:nvSpPr>
          <p:cNvPr id="48334" name="Rectangle 207"/>
          <p:cNvSpPr>
            <a:spLocks noChangeArrowheads="1"/>
          </p:cNvSpPr>
          <p:nvPr/>
        </p:nvSpPr>
        <p:spPr bwMode="auto">
          <a:xfrm>
            <a:off x="1841500" y="3476625"/>
            <a:ext cx="425450"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35" name="Rectangle 208"/>
          <p:cNvSpPr>
            <a:spLocks noChangeArrowheads="1"/>
          </p:cNvSpPr>
          <p:nvPr/>
        </p:nvSpPr>
        <p:spPr bwMode="auto">
          <a:xfrm>
            <a:off x="1762125" y="3449638"/>
            <a:ext cx="544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-1.5</a:t>
            </a:r>
          </a:p>
        </p:txBody>
      </p:sp>
      <p:sp>
        <p:nvSpPr>
          <p:cNvPr id="48336" name="Rectangle 209"/>
          <p:cNvSpPr>
            <a:spLocks noChangeArrowheads="1"/>
          </p:cNvSpPr>
          <p:nvPr/>
        </p:nvSpPr>
        <p:spPr bwMode="auto">
          <a:xfrm>
            <a:off x="2014538" y="3081338"/>
            <a:ext cx="252412"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37" name="Rectangle 210"/>
          <p:cNvSpPr>
            <a:spLocks noChangeArrowheads="1"/>
          </p:cNvSpPr>
          <p:nvPr/>
        </p:nvSpPr>
        <p:spPr bwMode="auto">
          <a:xfrm>
            <a:off x="1935163" y="3054350"/>
            <a:ext cx="369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a:t>
            </a:r>
          </a:p>
        </p:txBody>
      </p:sp>
      <p:sp>
        <p:nvSpPr>
          <p:cNvPr id="48338" name="Rectangle 211"/>
          <p:cNvSpPr>
            <a:spLocks noChangeArrowheads="1"/>
          </p:cNvSpPr>
          <p:nvPr/>
        </p:nvSpPr>
        <p:spPr bwMode="auto">
          <a:xfrm>
            <a:off x="1841500" y="2700338"/>
            <a:ext cx="425450"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39" name="Rectangle 212"/>
          <p:cNvSpPr>
            <a:spLocks noChangeArrowheads="1"/>
          </p:cNvSpPr>
          <p:nvPr/>
        </p:nvSpPr>
        <p:spPr bwMode="auto">
          <a:xfrm>
            <a:off x="1762125" y="2671763"/>
            <a:ext cx="544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-0.5</a:t>
            </a:r>
          </a:p>
        </p:txBody>
      </p:sp>
      <p:sp>
        <p:nvSpPr>
          <p:cNvPr id="48340" name="Rectangle 213"/>
          <p:cNvSpPr>
            <a:spLocks noChangeArrowheads="1"/>
          </p:cNvSpPr>
          <p:nvPr/>
        </p:nvSpPr>
        <p:spPr bwMode="auto">
          <a:xfrm>
            <a:off x="2138363" y="2305050"/>
            <a:ext cx="128587"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1" name="Rectangle 214"/>
          <p:cNvSpPr>
            <a:spLocks noChangeArrowheads="1"/>
          </p:cNvSpPr>
          <p:nvPr/>
        </p:nvSpPr>
        <p:spPr bwMode="auto">
          <a:xfrm>
            <a:off x="2060575" y="227806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0</a:t>
            </a:r>
          </a:p>
        </p:txBody>
      </p:sp>
      <p:sp>
        <p:nvSpPr>
          <p:cNvPr id="48342" name="Rectangle 215"/>
          <p:cNvSpPr>
            <a:spLocks noChangeArrowheads="1"/>
          </p:cNvSpPr>
          <p:nvPr/>
        </p:nvSpPr>
        <p:spPr bwMode="auto">
          <a:xfrm>
            <a:off x="1962150" y="1922463"/>
            <a:ext cx="3048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3" name="Rectangle 216"/>
          <p:cNvSpPr>
            <a:spLocks noChangeArrowheads="1"/>
          </p:cNvSpPr>
          <p:nvPr/>
        </p:nvSpPr>
        <p:spPr bwMode="auto">
          <a:xfrm>
            <a:off x="1882775" y="1895475"/>
            <a:ext cx="476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0.5</a:t>
            </a:r>
          </a:p>
        </p:txBody>
      </p:sp>
      <p:sp>
        <p:nvSpPr>
          <p:cNvPr id="48344" name="Rectangle 217"/>
          <p:cNvSpPr>
            <a:spLocks noChangeArrowheads="1"/>
          </p:cNvSpPr>
          <p:nvPr/>
        </p:nvSpPr>
        <p:spPr bwMode="auto">
          <a:xfrm>
            <a:off x="2262188" y="2474913"/>
            <a:ext cx="249237"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5" name="Rectangle 218"/>
          <p:cNvSpPr>
            <a:spLocks noChangeArrowheads="1"/>
          </p:cNvSpPr>
          <p:nvPr/>
        </p:nvSpPr>
        <p:spPr bwMode="auto">
          <a:xfrm>
            <a:off x="2182813" y="2449513"/>
            <a:ext cx="3841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t:-</a:t>
            </a:r>
          </a:p>
        </p:txBody>
      </p:sp>
      <p:sp>
        <p:nvSpPr>
          <p:cNvPr id="48346" name="Rectangle 219"/>
          <p:cNvSpPr>
            <a:spLocks noChangeArrowheads="1"/>
          </p:cNvSpPr>
          <p:nvPr/>
        </p:nvSpPr>
        <p:spPr bwMode="auto">
          <a:xfrm>
            <a:off x="2262188" y="2646363"/>
            <a:ext cx="249237"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7" name="Rectangle 220"/>
          <p:cNvSpPr>
            <a:spLocks noChangeArrowheads="1"/>
          </p:cNvSpPr>
          <p:nvPr/>
        </p:nvSpPr>
        <p:spPr bwMode="auto">
          <a:xfrm>
            <a:off x="2184400" y="2619375"/>
            <a:ext cx="422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15</a:t>
            </a:r>
          </a:p>
        </p:txBody>
      </p:sp>
      <p:sp>
        <p:nvSpPr>
          <p:cNvPr id="48348" name="Rectangle 221"/>
          <p:cNvSpPr>
            <a:spLocks noChangeArrowheads="1"/>
          </p:cNvSpPr>
          <p:nvPr/>
        </p:nvSpPr>
        <p:spPr bwMode="auto">
          <a:xfrm>
            <a:off x="2593975" y="2474913"/>
            <a:ext cx="37306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49" name="Rectangle 222"/>
          <p:cNvSpPr>
            <a:spLocks noChangeArrowheads="1"/>
          </p:cNvSpPr>
          <p:nvPr/>
        </p:nvSpPr>
        <p:spPr bwMode="auto">
          <a:xfrm>
            <a:off x="2514600" y="2449513"/>
            <a:ext cx="4905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-12</a:t>
            </a:r>
          </a:p>
        </p:txBody>
      </p:sp>
      <p:sp>
        <p:nvSpPr>
          <p:cNvPr id="48350" name="Rectangle 223"/>
          <p:cNvSpPr>
            <a:spLocks noChangeArrowheads="1"/>
          </p:cNvSpPr>
          <p:nvPr/>
        </p:nvSpPr>
        <p:spPr bwMode="auto">
          <a:xfrm>
            <a:off x="3032125" y="2474913"/>
            <a:ext cx="25241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1" name="Rectangle 224"/>
          <p:cNvSpPr>
            <a:spLocks noChangeArrowheads="1"/>
          </p:cNvSpPr>
          <p:nvPr/>
        </p:nvSpPr>
        <p:spPr bwMode="auto">
          <a:xfrm>
            <a:off x="2954338" y="2449513"/>
            <a:ext cx="369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-9</a:t>
            </a:r>
          </a:p>
        </p:txBody>
      </p:sp>
      <p:sp>
        <p:nvSpPr>
          <p:cNvPr id="48352" name="Rectangle 225"/>
          <p:cNvSpPr>
            <a:spLocks noChangeArrowheads="1"/>
          </p:cNvSpPr>
          <p:nvPr/>
        </p:nvSpPr>
        <p:spPr bwMode="auto">
          <a:xfrm>
            <a:off x="3435350" y="2474913"/>
            <a:ext cx="25241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3" name="Rectangle 226"/>
          <p:cNvSpPr>
            <a:spLocks noChangeArrowheads="1"/>
          </p:cNvSpPr>
          <p:nvPr/>
        </p:nvSpPr>
        <p:spPr bwMode="auto">
          <a:xfrm>
            <a:off x="3357563" y="2449513"/>
            <a:ext cx="369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-6</a:t>
            </a:r>
          </a:p>
        </p:txBody>
      </p:sp>
      <p:sp>
        <p:nvSpPr>
          <p:cNvPr id="48354" name="Rectangle 227"/>
          <p:cNvSpPr>
            <a:spLocks noChangeArrowheads="1"/>
          </p:cNvSpPr>
          <p:nvPr/>
        </p:nvSpPr>
        <p:spPr bwMode="auto">
          <a:xfrm>
            <a:off x="3821113" y="2474913"/>
            <a:ext cx="252412"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5" name="Rectangle 228"/>
          <p:cNvSpPr>
            <a:spLocks noChangeArrowheads="1"/>
          </p:cNvSpPr>
          <p:nvPr/>
        </p:nvSpPr>
        <p:spPr bwMode="auto">
          <a:xfrm>
            <a:off x="3743325" y="2449513"/>
            <a:ext cx="369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-3</a:t>
            </a:r>
          </a:p>
        </p:txBody>
      </p:sp>
      <p:sp>
        <p:nvSpPr>
          <p:cNvPr id="48356" name="Rectangle 229"/>
          <p:cNvSpPr>
            <a:spLocks noChangeArrowheads="1"/>
          </p:cNvSpPr>
          <p:nvPr/>
        </p:nvSpPr>
        <p:spPr bwMode="auto">
          <a:xfrm>
            <a:off x="4279900" y="2474913"/>
            <a:ext cx="12541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7" name="Rectangle 230"/>
          <p:cNvSpPr>
            <a:spLocks noChangeArrowheads="1"/>
          </p:cNvSpPr>
          <p:nvPr/>
        </p:nvSpPr>
        <p:spPr bwMode="auto">
          <a:xfrm>
            <a:off x="4197350" y="244951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0</a:t>
            </a:r>
          </a:p>
        </p:txBody>
      </p:sp>
      <p:sp>
        <p:nvSpPr>
          <p:cNvPr id="48358" name="Rectangle 231"/>
          <p:cNvSpPr>
            <a:spLocks noChangeArrowheads="1"/>
          </p:cNvSpPr>
          <p:nvPr/>
        </p:nvSpPr>
        <p:spPr bwMode="auto">
          <a:xfrm>
            <a:off x="4683125" y="2474913"/>
            <a:ext cx="125413"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59" name="Rectangle 232"/>
          <p:cNvSpPr>
            <a:spLocks noChangeArrowheads="1"/>
          </p:cNvSpPr>
          <p:nvPr/>
        </p:nvSpPr>
        <p:spPr bwMode="auto">
          <a:xfrm>
            <a:off x="4603750" y="244951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3</a:t>
            </a:r>
          </a:p>
        </p:txBody>
      </p:sp>
      <p:sp>
        <p:nvSpPr>
          <p:cNvPr id="48360" name="Rectangle 233"/>
          <p:cNvSpPr>
            <a:spLocks noChangeArrowheads="1"/>
          </p:cNvSpPr>
          <p:nvPr/>
        </p:nvSpPr>
        <p:spPr bwMode="auto">
          <a:xfrm>
            <a:off x="5068888" y="2474913"/>
            <a:ext cx="1270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1" name="Rectangle 234"/>
          <p:cNvSpPr>
            <a:spLocks noChangeArrowheads="1"/>
          </p:cNvSpPr>
          <p:nvPr/>
        </p:nvSpPr>
        <p:spPr bwMode="auto">
          <a:xfrm>
            <a:off x="4989513" y="244951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6</a:t>
            </a:r>
          </a:p>
        </p:txBody>
      </p:sp>
      <p:sp>
        <p:nvSpPr>
          <p:cNvPr id="48362" name="Rectangle 235"/>
          <p:cNvSpPr>
            <a:spLocks noChangeArrowheads="1"/>
          </p:cNvSpPr>
          <p:nvPr/>
        </p:nvSpPr>
        <p:spPr bwMode="auto">
          <a:xfrm>
            <a:off x="5470525" y="2474913"/>
            <a:ext cx="128588"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3" name="Rectangle 236"/>
          <p:cNvSpPr>
            <a:spLocks noChangeArrowheads="1"/>
          </p:cNvSpPr>
          <p:nvPr/>
        </p:nvSpPr>
        <p:spPr bwMode="auto">
          <a:xfrm>
            <a:off x="5392738" y="2449513"/>
            <a:ext cx="30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9</a:t>
            </a:r>
          </a:p>
        </p:txBody>
      </p:sp>
      <p:sp>
        <p:nvSpPr>
          <p:cNvPr id="48364" name="Rectangle 237"/>
          <p:cNvSpPr>
            <a:spLocks noChangeArrowheads="1"/>
          </p:cNvSpPr>
          <p:nvPr/>
        </p:nvSpPr>
        <p:spPr bwMode="auto">
          <a:xfrm>
            <a:off x="5786438" y="2474913"/>
            <a:ext cx="250825"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5" name="Rectangle 238"/>
          <p:cNvSpPr>
            <a:spLocks noChangeArrowheads="1"/>
          </p:cNvSpPr>
          <p:nvPr/>
        </p:nvSpPr>
        <p:spPr bwMode="auto">
          <a:xfrm>
            <a:off x="5707063" y="2449513"/>
            <a:ext cx="422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12</a:t>
            </a:r>
          </a:p>
        </p:txBody>
      </p:sp>
      <p:sp>
        <p:nvSpPr>
          <p:cNvPr id="48366" name="Rectangle 239"/>
          <p:cNvSpPr>
            <a:spLocks noChangeArrowheads="1"/>
          </p:cNvSpPr>
          <p:nvPr/>
        </p:nvSpPr>
        <p:spPr bwMode="auto">
          <a:xfrm>
            <a:off x="6191250" y="2474913"/>
            <a:ext cx="249238"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7" name="Rectangle 240"/>
          <p:cNvSpPr>
            <a:spLocks noChangeArrowheads="1"/>
          </p:cNvSpPr>
          <p:nvPr/>
        </p:nvSpPr>
        <p:spPr bwMode="auto">
          <a:xfrm>
            <a:off x="6113463" y="2449513"/>
            <a:ext cx="422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15</a:t>
            </a:r>
          </a:p>
        </p:txBody>
      </p:sp>
      <p:sp>
        <p:nvSpPr>
          <p:cNvPr id="48368" name="Rectangle 241"/>
          <p:cNvSpPr>
            <a:spLocks noChangeArrowheads="1"/>
          </p:cNvSpPr>
          <p:nvPr/>
        </p:nvSpPr>
        <p:spPr bwMode="auto">
          <a:xfrm>
            <a:off x="6635750" y="2665413"/>
            <a:ext cx="1974850" cy="6111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69" name="Rectangle 242"/>
          <p:cNvSpPr>
            <a:spLocks noChangeArrowheads="1"/>
          </p:cNvSpPr>
          <p:nvPr/>
        </p:nvSpPr>
        <p:spPr bwMode="auto">
          <a:xfrm>
            <a:off x="6732588" y="2736850"/>
            <a:ext cx="158432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70" name="Line 243"/>
          <p:cNvSpPr>
            <a:spLocks noChangeShapeType="1"/>
          </p:cNvSpPr>
          <p:nvPr/>
        </p:nvSpPr>
        <p:spPr bwMode="auto">
          <a:xfrm>
            <a:off x="6757988" y="2820988"/>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8371" name="Picture 24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100" y="27638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72" name="Picture 24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9100" y="2763838"/>
            <a:ext cx="127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8373" name="Rectangle 246"/>
          <p:cNvSpPr>
            <a:spLocks noChangeArrowheads="1"/>
          </p:cNvSpPr>
          <p:nvPr/>
        </p:nvSpPr>
        <p:spPr bwMode="auto">
          <a:xfrm>
            <a:off x="6989763" y="2725738"/>
            <a:ext cx="13160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CAR (Div Up)</a:t>
            </a:r>
          </a:p>
        </p:txBody>
      </p:sp>
      <p:sp>
        <p:nvSpPr>
          <p:cNvPr id="48374" name="Rectangle 247"/>
          <p:cNvSpPr>
            <a:spLocks noChangeArrowheads="1"/>
          </p:cNvSpPr>
          <p:nvPr/>
        </p:nvSpPr>
        <p:spPr bwMode="auto">
          <a:xfrm>
            <a:off x="6732588" y="3016250"/>
            <a:ext cx="1779587"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75" name="Line 248"/>
          <p:cNvSpPr>
            <a:spLocks noChangeShapeType="1"/>
          </p:cNvSpPr>
          <p:nvPr/>
        </p:nvSpPr>
        <p:spPr bwMode="auto">
          <a:xfrm>
            <a:off x="6757988" y="3098800"/>
            <a:ext cx="1857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8376" name="Picture 249"/>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9100" y="30416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8377" name="Picture 250"/>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69100" y="3041650"/>
            <a:ext cx="12700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8378" name="Rectangle 251"/>
          <p:cNvSpPr>
            <a:spLocks noChangeArrowheads="1"/>
          </p:cNvSpPr>
          <p:nvPr/>
        </p:nvSpPr>
        <p:spPr bwMode="auto">
          <a:xfrm>
            <a:off x="6989763" y="3000375"/>
            <a:ext cx="1550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CAR (Div down)</a:t>
            </a:r>
          </a:p>
        </p:txBody>
      </p:sp>
      <p:sp>
        <p:nvSpPr>
          <p:cNvPr id="48379" name="Rectangle 252"/>
          <p:cNvSpPr>
            <a:spLocks noChangeArrowheads="1"/>
          </p:cNvSpPr>
          <p:nvPr/>
        </p:nvSpPr>
        <p:spPr bwMode="auto">
          <a:xfrm>
            <a:off x="1454150" y="1516063"/>
            <a:ext cx="5775325"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i="1"/>
          </a:p>
        </p:txBody>
      </p:sp>
      <p:sp>
        <p:nvSpPr>
          <p:cNvPr id="48380" name="Rectangle 253"/>
          <p:cNvSpPr>
            <a:spLocks noChangeArrowheads="1"/>
          </p:cNvSpPr>
          <p:nvPr/>
        </p:nvSpPr>
        <p:spPr bwMode="auto">
          <a:xfrm>
            <a:off x="1373188" y="1487488"/>
            <a:ext cx="65166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i="1">
                <a:latin typeface="Geneva" charset="0"/>
              </a:rPr>
              <a:t>EXCESS RETURNS ON STOCKS AND BONDS AROUND DIVIDEND CHANGES</a:t>
            </a:r>
          </a:p>
        </p:txBody>
      </p:sp>
      <p:sp>
        <p:nvSpPr>
          <p:cNvPr id="48381" name="Rectangle 254"/>
          <p:cNvSpPr>
            <a:spLocks noChangeArrowheads="1"/>
          </p:cNvSpPr>
          <p:nvPr/>
        </p:nvSpPr>
        <p:spPr bwMode="auto">
          <a:xfrm>
            <a:off x="3138488" y="4121150"/>
            <a:ext cx="2408237"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82" name="Rectangle 255"/>
          <p:cNvSpPr>
            <a:spLocks noChangeArrowheads="1"/>
          </p:cNvSpPr>
          <p:nvPr/>
        </p:nvSpPr>
        <p:spPr bwMode="auto">
          <a:xfrm>
            <a:off x="3060700" y="4094163"/>
            <a:ext cx="27225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Day (0: Announcement date)</a:t>
            </a:r>
          </a:p>
        </p:txBody>
      </p:sp>
      <p:sp>
        <p:nvSpPr>
          <p:cNvPr id="48383" name="Rectangle 256"/>
          <p:cNvSpPr>
            <a:spLocks noChangeArrowheads="1"/>
          </p:cNvSpPr>
          <p:nvPr/>
        </p:nvSpPr>
        <p:spPr bwMode="auto">
          <a:xfrm>
            <a:off x="1382713" y="2884488"/>
            <a:ext cx="339725"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endParaRPr lang="x-none" altLang="x-none"/>
          </a:p>
        </p:txBody>
      </p:sp>
      <p:sp>
        <p:nvSpPr>
          <p:cNvPr id="48384" name="Rectangle 257"/>
          <p:cNvSpPr>
            <a:spLocks noChangeArrowheads="1"/>
          </p:cNvSpPr>
          <p:nvPr/>
        </p:nvSpPr>
        <p:spPr bwMode="auto">
          <a:xfrm>
            <a:off x="1303338" y="2857500"/>
            <a:ext cx="539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400">
                <a:latin typeface="Geneva" charset="0"/>
              </a:rPr>
              <a:t>CAR</a:t>
            </a:r>
          </a:p>
        </p:txBody>
      </p:sp>
      <p:sp>
        <p:nvSpPr>
          <p:cNvPr id="48385" name="TextBox 1"/>
          <p:cNvSpPr txBox="1">
            <a:spLocks noChangeArrowheads="1"/>
          </p:cNvSpPr>
          <p:nvPr/>
        </p:nvSpPr>
        <p:spPr bwMode="auto">
          <a:xfrm>
            <a:off x="6477000" y="3714750"/>
            <a:ext cx="15986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Bond price drops</a:t>
            </a:r>
          </a:p>
        </p:txBody>
      </p:sp>
      <p:sp>
        <p:nvSpPr>
          <p:cNvPr id="48386" name="TextBox 2"/>
          <p:cNvSpPr txBox="1">
            <a:spLocks noChangeArrowheads="1"/>
          </p:cNvSpPr>
          <p:nvPr/>
        </p:nvSpPr>
        <p:spPr bwMode="auto">
          <a:xfrm>
            <a:off x="6477000" y="1828800"/>
            <a:ext cx="1541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r>
              <a:rPr lang="en-US" altLang="x-none" sz="1600"/>
              <a:t>Stock price rises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12775" y="171450"/>
            <a:ext cx="8153400" cy="742950"/>
          </a:xfrm>
        </p:spPr>
        <p:txBody>
          <a:bodyPr/>
          <a:lstStyle/>
          <a:p>
            <a:pPr eaLnBrk="1" hangingPunct="1"/>
            <a:r>
              <a:rPr lang="en-US" altLang="x-none">
                <a:ea typeface="ＭＳ Ｐゴシック" charset="-128"/>
              </a:rPr>
              <a:t>What managers believe about dividends…</a:t>
            </a:r>
          </a:p>
        </p:txBody>
      </p:sp>
      <p:pic>
        <p:nvPicPr>
          <p:cNvPr id="50178" name="Picture 3"/>
          <p:cNvPicPr>
            <a:picLocks noGrp="1" noChangeAspect="1"/>
          </p:cNvPicPr>
          <p:nvPr>
            <p:ph sz="quarter" idx="1"/>
          </p:nvPr>
        </p:nvPicPr>
        <p:blipFill>
          <a:blip r:embed="rId3">
            <a:extLst>
              <a:ext uri="{28A0092B-C50C-407E-A947-70E740481C1C}">
                <a14:useLocalDpi xmlns:a14="http://schemas.microsoft.com/office/drawing/2010/main" val="0"/>
              </a:ext>
            </a:extLst>
          </a:blip>
          <a:srcRect l="-42117" r="-42117"/>
          <a:stretch>
            <a:fillRect/>
          </a:stretch>
        </p:blipFill>
        <p:spPr>
          <a:xfrm>
            <a:off x="612775" y="1200150"/>
            <a:ext cx="8153400" cy="3371850"/>
          </a:xfrm>
        </p:spPr>
      </p:pic>
      <p:sp>
        <p:nvSpPr>
          <p:cNvPr id="3" name="Slide Number Placeholder 2"/>
          <p:cNvSpPr>
            <a:spLocks noGrp="1"/>
          </p:cNvSpPr>
          <p:nvPr>
            <p:ph type="sldNum" sz="quarter" idx="11"/>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80000"/>
              </a:lnSpc>
            </a:pPr>
            <a:fld id="{022AF066-19E5-8D4D-AFD5-8340873A4C32}" type="slidenum">
              <a:rPr lang="en-US" altLang="x-none" sz="700">
                <a:solidFill>
                  <a:srgbClr val="FFFFFF"/>
                </a:solidFill>
              </a:rPr>
              <a:pPr eaLnBrk="1" hangingPunct="1">
                <a:lnSpc>
                  <a:spcPct val="80000"/>
                </a:lnSpc>
              </a:pPr>
              <a:t>18</a:t>
            </a:fld>
            <a:endParaRPr lang="en-US" altLang="x-none" sz="700">
              <a:solidFill>
                <a:srgbClr val="FFFFFF"/>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lvl1pPr eaLnBrk="0" hangingPunct="0">
              <a:defRPr sz="2400">
                <a:solidFill>
                  <a:schemeClr val="tx1"/>
                </a:solidFill>
                <a:latin typeface="Times" charset="0"/>
                <a:ea typeface="ＭＳ Ｐゴシック" charset="-128"/>
              </a:defRPr>
            </a:lvl1pPr>
            <a:lvl2pPr marL="742950" indent="-285750" eaLnBrk="0" hangingPunct="0">
              <a:defRPr sz="2400">
                <a:solidFill>
                  <a:schemeClr val="tx1"/>
                </a:solidFill>
                <a:latin typeface="Times" charset="0"/>
                <a:ea typeface="ＭＳ Ｐゴシック" charset="-128"/>
              </a:defRPr>
            </a:lvl2pPr>
            <a:lvl3pPr marL="1143000" indent="-228600" eaLnBrk="0" hangingPunct="0">
              <a:defRPr sz="2400">
                <a:solidFill>
                  <a:schemeClr val="tx1"/>
                </a:solidFill>
                <a:latin typeface="Times" charset="0"/>
                <a:ea typeface="ＭＳ Ｐゴシック" charset="-128"/>
              </a:defRPr>
            </a:lvl3pPr>
            <a:lvl4pPr marL="1600200" indent="-228600" eaLnBrk="0" hangingPunct="0">
              <a:defRPr sz="2400">
                <a:solidFill>
                  <a:schemeClr val="tx1"/>
                </a:solidFill>
                <a:latin typeface="Times" charset="0"/>
                <a:ea typeface="ＭＳ Ｐゴシック" charset="-128"/>
              </a:defRPr>
            </a:lvl4pPr>
            <a:lvl5pPr marL="2057400" indent="-228600" eaLnBrk="0" hangingPunct="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eaLnBrk="1" hangingPunct="1">
              <a:lnSpc>
                <a:spcPct val="90000"/>
              </a:lnSpc>
            </a:pPr>
            <a:fld id="{51C348DE-60E0-DD4F-B686-2F07BA657F73}" type="slidenum">
              <a:rPr lang="en-US" altLang="x-none" sz="1400">
                <a:solidFill>
                  <a:schemeClr val="tx2"/>
                </a:solidFill>
              </a:rPr>
              <a:pPr eaLnBrk="1" hangingPunct="1">
                <a:lnSpc>
                  <a:spcPct val="90000"/>
                </a:lnSpc>
              </a:pPr>
              <a:t>19</a:t>
            </a:fld>
            <a:endParaRPr lang="en-US" altLang="x-none" sz="1400">
              <a:solidFill>
                <a:schemeClr val="tx2"/>
              </a:solidFill>
            </a:endParaRPr>
          </a:p>
        </p:txBody>
      </p:sp>
      <p:pic>
        <p:nvPicPr>
          <p:cNvPr id="5222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3500" y="0"/>
            <a:ext cx="39195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Callout 1 10"/>
          <p:cNvSpPr>
            <a:spLocks/>
          </p:cNvSpPr>
          <p:nvPr/>
        </p:nvSpPr>
        <p:spPr bwMode="auto">
          <a:xfrm>
            <a:off x="7162800" y="438150"/>
            <a:ext cx="1676400" cy="838200"/>
          </a:xfrm>
          <a:prstGeom prst="borderCallout1">
            <a:avLst>
              <a:gd name="adj1" fmla="val 18750"/>
              <a:gd name="adj2" fmla="val -8333"/>
              <a:gd name="adj3" fmla="val 112500"/>
              <a:gd name="adj4" fmla="val -38333"/>
            </a:avLst>
          </a:prstGeom>
          <a:solidFill>
            <a:schemeClr val="tx1"/>
          </a:solidFill>
          <a:ln w="10000">
            <a:solidFill>
              <a:schemeClr val="tx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Read</a:t>
            </a:r>
          </a:p>
          <a:p>
            <a:pPr algn="ctr">
              <a:defRPr/>
            </a:pPr>
            <a:r>
              <a:rPr lang="en-US" dirty="0">
                <a:solidFill>
                  <a:schemeClr val="lt1"/>
                </a:solidFill>
                <a:latin typeface="+mn-lt"/>
                <a:ea typeface="+mn-ea"/>
              </a:rPr>
              <a:t>Chapter 10</a:t>
            </a:r>
          </a:p>
        </p:txBody>
      </p:sp>
      <p:sp>
        <p:nvSpPr>
          <p:cNvPr id="6" name="Line Callout 1 5"/>
          <p:cNvSpPr>
            <a:spLocks/>
          </p:cNvSpPr>
          <p:nvPr/>
        </p:nvSpPr>
        <p:spPr bwMode="auto">
          <a:xfrm>
            <a:off x="152400" y="209550"/>
            <a:ext cx="2362200" cy="3276600"/>
          </a:xfrm>
          <a:prstGeom prst="borderCallout1">
            <a:avLst>
              <a:gd name="adj1" fmla="val 99306"/>
              <a:gd name="adj2" fmla="val 49074"/>
              <a:gd name="adj3" fmla="val 121481"/>
              <a:gd name="adj4" fmla="val 103704"/>
            </a:avLst>
          </a:prstGeom>
          <a:solidFill>
            <a:schemeClr val="accent1"/>
          </a:solidFill>
          <a:ln w="10000">
            <a:solidFill>
              <a:schemeClr val="accent1"/>
            </a:solidFill>
            <a:miter lim="800000"/>
            <a:headEnd/>
            <a:tailEnd/>
          </a:ln>
          <a:effectLst>
            <a:outerShdw blurRad="38100" dist="30000" dir="5400000" rotWithShape="0">
              <a:srgbClr val="000000">
                <a:alpha val="45000"/>
              </a:srgbClr>
            </a:outerShdw>
          </a:effectLst>
        </p:spPr>
        <p:txBody>
          <a:bodyPr anchor="ctr"/>
          <a:lstStyle/>
          <a:p>
            <a:pPr algn="ctr">
              <a:defRPr/>
            </a:pPr>
            <a:r>
              <a:rPr lang="en-US" b="1" dirty="0">
                <a:solidFill>
                  <a:schemeClr val="lt1"/>
                </a:solidFill>
                <a:latin typeface="+mn-lt"/>
                <a:ea typeface="+mn-ea"/>
              </a:rPr>
              <a:t>Task</a:t>
            </a:r>
          </a:p>
          <a:p>
            <a:pPr algn="ctr">
              <a:defRPr/>
            </a:pPr>
            <a:r>
              <a:rPr lang="en-US" dirty="0">
                <a:solidFill>
                  <a:schemeClr val="lt1"/>
                </a:solidFill>
                <a:latin typeface="+mn-lt"/>
                <a:ea typeface="+mn-ea"/>
              </a:rPr>
              <a:t>Examine the trade offs on whether your company should be paying more or less </a:t>
            </a:r>
            <a:r>
              <a:rPr lang="en-US">
                <a:solidFill>
                  <a:schemeClr val="lt1"/>
                </a:solidFill>
                <a:latin typeface="+mn-lt"/>
                <a:ea typeface="+mn-ea"/>
              </a:rPr>
              <a:t>in dividends.</a:t>
            </a: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WebcastSimpl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3.xml><?xml version="1.0" encoding="utf-8"?>
<a:themeOverride xmlns:a="http://schemas.openxmlformats.org/drawingml/2006/main">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WebcastSimple.thmx</Template>
  <TotalTime>20751</TotalTime>
  <Pages>13</Pages>
  <Words>2605</Words>
  <Application>Microsoft Macintosh PowerPoint</Application>
  <PresentationFormat>On-screen Show (16:9)</PresentationFormat>
  <Paragraphs>174</Paragraphs>
  <Slides>19</Slides>
  <Notes>17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8" baseType="lpstr">
      <vt:lpstr>Calibri</vt:lpstr>
      <vt:lpstr>Geneva</vt:lpstr>
      <vt:lpstr>Monotype Sorts</vt:lpstr>
      <vt:lpstr>ＭＳ Ｐゴシック</vt:lpstr>
      <vt:lpstr>Times</vt:lpstr>
      <vt:lpstr>Wingdings</vt:lpstr>
      <vt:lpstr>Wingdings 2</vt:lpstr>
      <vt:lpstr>WebcastSimple</vt:lpstr>
      <vt:lpstr>Equation</vt:lpstr>
      <vt:lpstr>Dividends: The trade off</vt:lpstr>
      <vt:lpstr>PowerPoint Presentation</vt:lpstr>
      <vt:lpstr>Three Schools Of Thought On Dividends</vt:lpstr>
      <vt:lpstr>The Dividends don’t matter school The Miller Modigliani Hypothesis</vt:lpstr>
      <vt:lpstr>II. The Dividends are “bad” school: And the evidence to back them up…</vt:lpstr>
      <vt:lpstr>What do investors in your stock think about dividends? Clues on the ex-dividend day!</vt:lpstr>
      <vt:lpstr>Cashflows from Selling around Ex-Dividend Day</vt:lpstr>
      <vt:lpstr>Intuitive Implications</vt:lpstr>
      <vt:lpstr>The empirical evidence…</vt:lpstr>
      <vt:lpstr>Two bad reasons for paying dividends 1. The bird in the hand fallacy</vt:lpstr>
      <vt:lpstr>2. We have excess cash this year…</vt:lpstr>
      <vt:lpstr>Three “good” reasons for paying dividends…</vt:lpstr>
      <vt:lpstr>I. The Clientele Effect</vt:lpstr>
      <vt:lpstr>2. Dividends send a signal” Increases in dividends are good news..</vt:lpstr>
      <vt:lpstr>But higher or new dividends may signal bad news (not good)</vt:lpstr>
      <vt:lpstr>Both dividend increases and decreases are becoming less informative…</vt:lpstr>
      <vt:lpstr>3. Dividend increases may be good for stocks… but bad for bonds..</vt:lpstr>
      <vt:lpstr>What managers believe about dividends…</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Finance</dc:title>
  <dc:subject/>
  <dc:creator>Aswath Damodaran</dc:creator>
  <cp:keywords/>
  <dc:description/>
  <cp:lastModifiedBy>Aswath Damodaran</cp:lastModifiedBy>
  <cp:revision>282</cp:revision>
  <cp:lastPrinted>2014-01-22T17:02:43Z</cp:lastPrinted>
  <dcterms:created xsi:type="dcterms:W3CDTF">2010-03-22T12:36:23Z</dcterms:created>
  <dcterms:modified xsi:type="dcterms:W3CDTF">2017-06-14T09:54:28Z</dcterms:modified>
</cp:coreProperties>
</file>