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1.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6" r:id="rId1"/>
  </p:sldMasterIdLst>
  <p:notesMasterIdLst>
    <p:notesMasterId r:id="rId20"/>
  </p:notesMasterIdLst>
  <p:handoutMasterIdLst>
    <p:handoutMasterId r:id="rId21"/>
  </p:handoutMasterIdLst>
  <p:sldIdLst>
    <p:sldId id="256" r:id="rId2"/>
    <p:sldId id="934" r:id="rId3"/>
    <p:sldId id="833" r:id="rId4"/>
    <p:sldId id="834" r:id="rId5"/>
    <p:sldId id="836" r:id="rId6"/>
    <p:sldId id="837" r:id="rId7"/>
    <p:sldId id="839" r:id="rId8"/>
    <p:sldId id="933" r:id="rId9"/>
    <p:sldId id="840" r:id="rId10"/>
    <p:sldId id="841" r:id="rId11"/>
    <p:sldId id="844" r:id="rId12"/>
    <p:sldId id="845" r:id="rId13"/>
    <p:sldId id="846" r:id="rId14"/>
    <p:sldId id="847" r:id="rId15"/>
    <p:sldId id="848" r:id="rId16"/>
    <p:sldId id="849" r:id="rId17"/>
    <p:sldId id="851" r:id="rId18"/>
    <p:sldId id="936" r:id="rId19"/>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3"/>
    <p:restoredTop sz="94666"/>
  </p:normalViewPr>
  <p:slideViewPr>
    <p:cSldViewPr>
      <p:cViewPr>
        <p:scale>
          <a:sx n="75" d="100"/>
          <a:sy n="75" d="100"/>
        </p:scale>
        <p:origin x="144"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commentAuthors" Target="commentAuthors.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1">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x-none">
                <a:latin typeface="Times" charset="0"/>
                <a:ea typeface="ＭＳ Ｐゴシック" charset="-128"/>
              </a:rPr>
              <a:t>Stockholders will tend to be less aggressive about demanding that the cash be returned to them for firms</a:t>
            </a:r>
          </a:p>
          <a:p>
            <a:pPr lvl="1"/>
            <a:r>
              <a:rPr lang="en-US" altLang="x-none">
                <a:latin typeface="Times" charset="0"/>
                <a:ea typeface="ＭＳ Ｐゴシック" charset="-128"/>
              </a:rPr>
              <a:t>With a good investment track record</a:t>
            </a:r>
          </a:p>
          <a:p>
            <a:pPr lvl="1"/>
            <a:r>
              <a:rPr lang="en-US" altLang="x-none">
                <a:latin typeface="Times" charset="0"/>
                <a:ea typeface="ＭＳ Ｐゴシック" charset="-128"/>
              </a:rPr>
              <a:t>In a sector with high returns</a:t>
            </a:r>
          </a:p>
          <a:p>
            <a:pPr lvl="1"/>
            <a:r>
              <a:rPr lang="en-US" altLang="x-none">
                <a:latin typeface="Times" charset="0"/>
                <a:ea typeface="ＭＳ Ｐゴシック" charset="-128"/>
              </a:rPr>
              <a:t>Where managers have substantial equity stakes in the firm</a:t>
            </a:r>
          </a:p>
          <a:p>
            <a:r>
              <a:rPr lang="en-US" altLang="x-none">
                <a:latin typeface="Times" charset="0"/>
                <a:ea typeface="ＭＳ Ｐゴシック" charset="-128"/>
              </a:rPr>
              <a:t>They will tend to be most aggressive when these conditions do not hold.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freedom that a company will have with dividend policy is directly proportional to its history in delivering high returns both on projects and to its stockholders.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In 2003, the company had been accumulating cash and had also had a poor track record in picking projects and delivering returns to its stockholders.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x-none">
                <a:latin typeface="Times" charset="0"/>
                <a:ea typeface="ＭＳ Ｐゴシック" charset="-128"/>
              </a:rPr>
              <a:t>That conclusion is reinforced by the fact that the managers responsible for the damage are still at the helm of the firm.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x-none">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Disney continues to do well. That is the good news and will buy them some flexibility. </a:t>
            </a:r>
          </a:p>
          <a:p>
            <a:r>
              <a:rPr lang="en-US" altLang="x-none">
                <a:latin typeface="Times" charset="0"/>
                <a:ea typeface="ＭＳ Ｐゴシック" charset="-128"/>
              </a:rPr>
              <a:t>But Iger needs to mend fences and improve corporate governance.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Vale was clearly paying too much in dividends.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x-none">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BP clearly paid out more than it could have afforded to during this period. It financed the shortfall (in each year except 1987, when it issued stock) by borrowing money.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x-none">
                <a:latin typeface="Times" charset="0"/>
                <a:ea typeface="ＭＳ Ｐゴシック" charset="-128"/>
              </a:rPr>
              <a:t>In hindsight, by cutting dividends, BP became a much healthier firm, with higher returns and lower leverage, after the dividend cut.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firm with negative FCFE should not pay dividends, especially when its projects earn excess returns.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p:cNvSpPr>
          <p:nvPr>
            <p:ph type="sldImg"/>
          </p:nvPr>
        </p:nvSpPr>
        <p:spPr>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x-none">
                <a:latin typeface="Times" charset="0"/>
                <a:ea typeface="ＭＳ Ｐゴシック" charset="-128"/>
              </a:rPr>
              <a:t>Besides, firms which cannot afford to pay dividends should not be attracting a clientele that wants and likes dividends.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47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p:cNvSpPr>
          <p:nvPr>
            <p:ph type="sldImg"/>
          </p:nvPr>
        </p:nvSpPr>
        <p:spPr>
          <a:solidFill>
            <a:srgbClr val="FFFFFF"/>
          </a:solidFill>
          <a:ln/>
        </p:spPr>
      </p:sp>
      <p:sp>
        <p:nvSpPr>
          <p:cNvPr id="4915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4563270E-F134-8543-9F02-5D45FEF17F37}" type="slidenum">
              <a:rPr lang="en-US" altLang="x-none"/>
              <a:pPr/>
              <a:t>‹#›</a:t>
            </a:fld>
            <a:endParaRPr lang="en-US" altLang="x-none"/>
          </a:p>
        </p:txBody>
      </p:sp>
    </p:spTree>
    <p:extLst>
      <p:ext uri="{BB962C8B-B14F-4D97-AF65-F5344CB8AC3E}">
        <p14:creationId xmlns:p14="http://schemas.microsoft.com/office/powerpoint/2010/main" val="842830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E2985F5-AAA2-E446-BEEE-2D7142AE11AD}"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ACA14991-0D2D-C84E-81A3-72068D2D4AF8}" type="slidenum">
              <a:rPr lang="en-US" altLang="x-none"/>
              <a:pPr/>
              <a:t>‹#›</a:t>
            </a:fld>
            <a:endParaRPr lang="en-US" altLang="x-none"/>
          </a:p>
        </p:txBody>
      </p:sp>
    </p:spTree>
    <p:extLst>
      <p:ext uri="{BB962C8B-B14F-4D97-AF65-F5344CB8AC3E}">
        <p14:creationId xmlns:p14="http://schemas.microsoft.com/office/powerpoint/2010/main" val="6571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2AC06BD6-EDF3-5C42-A746-8CB25D440DE9}"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272746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A2A7FE4-07E7-6448-82B6-E6311975E37D}"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327448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6C0949E0-5CD5-4E41-B558-8CB60DCFF085}"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99912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66B943DA-D282-044E-B5AF-87DB21191F42}" type="slidenum">
              <a:rPr lang="en-US" altLang="x-none"/>
              <a:pPr/>
              <a:t>‹#›</a:t>
            </a:fld>
            <a:endParaRPr lang="en-US" altLang="x-none"/>
          </a:p>
        </p:txBody>
      </p:sp>
    </p:spTree>
    <p:extLst>
      <p:ext uri="{BB962C8B-B14F-4D97-AF65-F5344CB8AC3E}">
        <p14:creationId xmlns:p14="http://schemas.microsoft.com/office/powerpoint/2010/main" val="227230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9F49D822-0F2F-C34F-9DDD-CE661E4F72DD}" type="slidenum">
              <a:rPr lang="en-US" altLang="x-none"/>
              <a:pPr/>
              <a:t>‹#›</a:t>
            </a:fld>
            <a:endParaRPr lang="en-US" altLang="x-none"/>
          </a:p>
        </p:txBody>
      </p:sp>
    </p:spTree>
    <p:extLst>
      <p:ext uri="{BB962C8B-B14F-4D97-AF65-F5344CB8AC3E}">
        <p14:creationId xmlns:p14="http://schemas.microsoft.com/office/powerpoint/2010/main" val="830483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E3331A68-D413-4045-BCE4-3D5564DBE05F}" type="slidenum">
              <a:rPr lang="en-US" altLang="x-none"/>
              <a:pPr/>
              <a:t>‹#›</a:t>
            </a:fld>
            <a:endParaRPr lang="en-US" altLang="x-none"/>
          </a:p>
        </p:txBody>
      </p:sp>
    </p:spTree>
    <p:extLst>
      <p:ext uri="{BB962C8B-B14F-4D97-AF65-F5344CB8AC3E}">
        <p14:creationId xmlns:p14="http://schemas.microsoft.com/office/powerpoint/2010/main" val="1448080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6865926D-7EFD-5E4E-982B-9303F27B1E7C}"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455581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D9DB261D-52A9-6E4C-8550-ABC14A006757}"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88705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E972D293-3F62-7445-9082-E0681E8403A8}"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86548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21D1B866-1A9A-EB4C-A770-4F60A7E39811}" type="slidenum">
              <a:rPr lang="en-US" altLang="x-none"/>
              <a:pPr/>
              <a:t>‹#›</a:t>
            </a:fld>
            <a:endParaRPr lang="en-US" altLang="x-none"/>
          </a:p>
        </p:txBody>
      </p:sp>
    </p:spTree>
    <p:extLst>
      <p:ext uri="{BB962C8B-B14F-4D97-AF65-F5344CB8AC3E}">
        <p14:creationId xmlns:p14="http://schemas.microsoft.com/office/powerpoint/2010/main" val="78009837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AA6B2852-E777-284B-B1C0-02E2044395BA}"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25" r:id="rId1"/>
    <p:sldLayoutId id="2147484326" r:id="rId2"/>
    <p:sldLayoutId id="2147484327" r:id="rId3"/>
    <p:sldLayoutId id="2147484328" r:id="rId4"/>
    <p:sldLayoutId id="2147484323" r:id="rId5"/>
    <p:sldLayoutId id="2147484329" r:id="rId6"/>
    <p:sldLayoutId id="2147484330" r:id="rId7"/>
    <p:sldLayoutId id="2147484331" r:id="rId8"/>
    <p:sldLayoutId id="2147484332" r:id="rId9"/>
    <p:sldLayoutId id="2147484324" r:id="rId10"/>
    <p:sldLayoutId id="2147484333" r:id="rId11"/>
    <p:sldLayoutId id="2147484334"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omments" Target="../comments/commen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Dividends: Follow up</a:t>
            </a:r>
            <a:endParaRPr lang="en-US" dirty="0"/>
          </a:p>
        </p:txBody>
      </p:sp>
      <p:sp>
        <p:nvSpPr>
          <p:cNvPr id="3074" name="Rectangle 3"/>
          <p:cNvSpPr>
            <a:spLocks noGrp="1" noChangeArrowheads="1"/>
          </p:cNvSpPr>
          <p:nvPr>
            <p:ph type="subTitle" idx="1"/>
          </p:nvPr>
        </p:nvSpPr>
        <p:spPr>
          <a:xfrm>
            <a:off x="2362200" y="4537075"/>
            <a:ext cx="6705600" cy="514350"/>
          </a:xfrm>
        </p:spPr>
        <p:txBody>
          <a:bodyPr>
            <a:normAutofit fontScale="70000" lnSpcReduction="20000"/>
          </a:bodyPr>
          <a:lstStyle/>
          <a:p>
            <a:pPr eaLnBrk="1" hangingPunct="1">
              <a:buFont typeface="Wingdings" charset="0"/>
              <a:buNone/>
              <a:defRPr/>
            </a:pPr>
            <a:r>
              <a:rPr lang="en-US" dirty="0" smtClean="0"/>
              <a:t>Changing dividend policy is hard to do, but not doing it can be worse.</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Practical Framework for Analyzing Dividend Policy</a:t>
            </a:r>
          </a:p>
        </p:txBody>
      </p:sp>
      <p:sp>
        <p:nvSpPr>
          <p:cNvPr id="19458"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19459" name="AutoShape 3"/>
          <p:cNvSpPr>
            <a:spLocks noChangeArrowheads="1"/>
          </p:cNvSpPr>
          <p:nvPr/>
        </p:nvSpPr>
        <p:spPr bwMode="auto">
          <a:xfrm>
            <a:off x="6453188" y="4075113"/>
            <a:ext cx="1179512" cy="404812"/>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0" name="AutoShape 4"/>
          <p:cNvSpPr>
            <a:spLocks noChangeArrowheads="1"/>
          </p:cNvSpPr>
          <p:nvPr/>
        </p:nvSpPr>
        <p:spPr bwMode="auto">
          <a:xfrm>
            <a:off x="5256213" y="4075113"/>
            <a:ext cx="860425" cy="404812"/>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1" name="AutoShape 5"/>
          <p:cNvSpPr>
            <a:spLocks noChangeArrowheads="1"/>
          </p:cNvSpPr>
          <p:nvPr/>
        </p:nvSpPr>
        <p:spPr bwMode="auto">
          <a:xfrm>
            <a:off x="3892550" y="4062413"/>
            <a:ext cx="1184275" cy="417512"/>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2" name="AutoShape 6"/>
          <p:cNvSpPr>
            <a:spLocks noChangeArrowheads="1"/>
          </p:cNvSpPr>
          <p:nvPr/>
        </p:nvSpPr>
        <p:spPr bwMode="auto">
          <a:xfrm>
            <a:off x="2292350" y="4062413"/>
            <a:ext cx="1268413" cy="417512"/>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3" name="Rectangle 7"/>
          <p:cNvSpPr>
            <a:spLocks noChangeArrowheads="1"/>
          </p:cNvSpPr>
          <p:nvPr/>
        </p:nvSpPr>
        <p:spPr bwMode="auto">
          <a:xfrm>
            <a:off x="6532563" y="3535363"/>
            <a:ext cx="939800" cy="2270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4" name="Rectangle 8"/>
          <p:cNvSpPr>
            <a:spLocks noChangeArrowheads="1"/>
          </p:cNvSpPr>
          <p:nvPr/>
        </p:nvSpPr>
        <p:spPr bwMode="auto">
          <a:xfrm>
            <a:off x="5256213" y="3536950"/>
            <a:ext cx="985837" cy="2301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5" name="Rectangle 9"/>
          <p:cNvSpPr>
            <a:spLocks noChangeArrowheads="1"/>
          </p:cNvSpPr>
          <p:nvPr/>
        </p:nvSpPr>
        <p:spPr bwMode="auto">
          <a:xfrm>
            <a:off x="3900488" y="3490913"/>
            <a:ext cx="1046162" cy="3921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6" name="Rectangle 10"/>
          <p:cNvSpPr>
            <a:spLocks noChangeArrowheads="1"/>
          </p:cNvSpPr>
          <p:nvPr/>
        </p:nvSpPr>
        <p:spPr bwMode="auto">
          <a:xfrm>
            <a:off x="2368550" y="3490913"/>
            <a:ext cx="1344613"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7" name="AutoShape 11"/>
          <p:cNvSpPr>
            <a:spLocks noChangeArrowheads="1"/>
          </p:cNvSpPr>
          <p:nvPr/>
        </p:nvSpPr>
        <p:spPr bwMode="auto">
          <a:xfrm>
            <a:off x="5176838" y="2690813"/>
            <a:ext cx="2360612" cy="593725"/>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8" name="AutoShape 12"/>
          <p:cNvSpPr>
            <a:spLocks noChangeArrowheads="1"/>
          </p:cNvSpPr>
          <p:nvPr/>
        </p:nvSpPr>
        <p:spPr bwMode="auto">
          <a:xfrm>
            <a:off x="2292350" y="2633663"/>
            <a:ext cx="2770188" cy="650875"/>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9" name="Rectangle 13"/>
          <p:cNvSpPr>
            <a:spLocks noChangeArrowheads="1"/>
          </p:cNvSpPr>
          <p:nvPr/>
        </p:nvSpPr>
        <p:spPr bwMode="auto">
          <a:xfrm>
            <a:off x="5335588" y="2279650"/>
            <a:ext cx="1516062" cy="2301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70" name="Rectangle 14"/>
          <p:cNvSpPr>
            <a:spLocks noChangeArrowheads="1"/>
          </p:cNvSpPr>
          <p:nvPr/>
        </p:nvSpPr>
        <p:spPr bwMode="auto">
          <a:xfrm>
            <a:off x="2444750" y="2233613"/>
            <a:ext cx="1431925" cy="2746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71" name="Rectangle 15"/>
          <p:cNvSpPr>
            <a:spLocks noChangeArrowheads="1"/>
          </p:cNvSpPr>
          <p:nvPr/>
        </p:nvSpPr>
        <p:spPr bwMode="auto">
          <a:xfrm>
            <a:off x="2863850" y="1384300"/>
            <a:ext cx="4521200" cy="6683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72" name="Rectangle 16"/>
          <p:cNvSpPr>
            <a:spLocks noChangeArrowheads="1"/>
          </p:cNvSpPr>
          <p:nvPr/>
        </p:nvSpPr>
        <p:spPr bwMode="auto">
          <a:xfrm>
            <a:off x="2932113" y="1389063"/>
            <a:ext cx="45577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How much did the firm pay out? How much could it have afforded to pay out?</a:t>
            </a:r>
          </a:p>
        </p:txBody>
      </p:sp>
      <p:sp>
        <p:nvSpPr>
          <p:cNvPr id="19473" name="Rectangle 17"/>
          <p:cNvSpPr>
            <a:spLocks noChangeArrowheads="1"/>
          </p:cNvSpPr>
          <p:nvPr/>
        </p:nvSpPr>
        <p:spPr bwMode="auto">
          <a:xfrm>
            <a:off x="2932113" y="1484313"/>
            <a:ext cx="1757362"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i="1">
                <a:solidFill>
                  <a:srgbClr val="000000"/>
                </a:solidFill>
                <a:latin typeface="Helvetica" charset="0"/>
              </a:rPr>
              <a:t>What it could have paid out</a:t>
            </a:r>
          </a:p>
        </p:txBody>
      </p:sp>
      <p:sp>
        <p:nvSpPr>
          <p:cNvPr id="19474" name="Rectangle 18"/>
          <p:cNvSpPr>
            <a:spLocks noChangeArrowheads="1"/>
          </p:cNvSpPr>
          <p:nvPr/>
        </p:nvSpPr>
        <p:spPr bwMode="auto">
          <a:xfrm>
            <a:off x="4846638" y="1484313"/>
            <a:ext cx="157162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i="1">
                <a:solidFill>
                  <a:srgbClr val="000000"/>
                </a:solidFill>
                <a:latin typeface="Helvetica" charset="0"/>
              </a:rPr>
              <a:t>What it actually paid out</a:t>
            </a:r>
          </a:p>
        </p:txBody>
      </p:sp>
      <p:sp>
        <p:nvSpPr>
          <p:cNvPr id="19475" name="Rectangle 19"/>
          <p:cNvSpPr>
            <a:spLocks noChangeArrowheads="1"/>
          </p:cNvSpPr>
          <p:nvPr/>
        </p:nvSpPr>
        <p:spPr bwMode="auto">
          <a:xfrm>
            <a:off x="2932113" y="1576388"/>
            <a:ext cx="8382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Net Income</a:t>
            </a:r>
          </a:p>
        </p:txBody>
      </p:sp>
      <p:sp>
        <p:nvSpPr>
          <p:cNvPr id="19476" name="Rectangle 20"/>
          <p:cNvSpPr>
            <a:spLocks noChangeArrowheads="1"/>
          </p:cNvSpPr>
          <p:nvPr/>
        </p:nvSpPr>
        <p:spPr bwMode="auto">
          <a:xfrm>
            <a:off x="4846638" y="1576388"/>
            <a:ext cx="74612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Dividends</a:t>
            </a:r>
          </a:p>
        </p:txBody>
      </p:sp>
      <p:sp>
        <p:nvSpPr>
          <p:cNvPr id="19477" name="Rectangle 21"/>
          <p:cNvSpPr>
            <a:spLocks noChangeArrowheads="1"/>
          </p:cNvSpPr>
          <p:nvPr/>
        </p:nvSpPr>
        <p:spPr bwMode="auto">
          <a:xfrm>
            <a:off x="2932113" y="1668463"/>
            <a:ext cx="1714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x-none" sz="1000">
              <a:solidFill>
                <a:srgbClr val="000000"/>
              </a:solidFill>
              <a:latin typeface="Helvetica" charset="0"/>
            </a:endParaRPr>
          </a:p>
        </p:txBody>
      </p:sp>
      <p:sp>
        <p:nvSpPr>
          <p:cNvPr id="19478" name="Rectangle 22"/>
          <p:cNvSpPr>
            <a:spLocks noChangeArrowheads="1"/>
          </p:cNvSpPr>
          <p:nvPr/>
        </p:nvSpPr>
        <p:spPr bwMode="auto">
          <a:xfrm>
            <a:off x="4846638" y="1668463"/>
            <a:ext cx="13763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 Equity Repurchase</a:t>
            </a:r>
          </a:p>
        </p:txBody>
      </p:sp>
      <p:sp>
        <p:nvSpPr>
          <p:cNvPr id="19479" name="Rectangle 23"/>
          <p:cNvSpPr>
            <a:spLocks noChangeArrowheads="1"/>
          </p:cNvSpPr>
          <p:nvPr/>
        </p:nvSpPr>
        <p:spPr bwMode="auto">
          <a:xfrm>
            <a:off x="2932113" y="1762125"/>
            <a:ext cx="1855787"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 Chg Working Capital (1-DR)</a:t>
            </a:r>
          </a:p>
        </p:txBody>
      </p:sp>
      <p:sp>
        <p:nvSpPr>
          <p:cNvPr id="19480" name="Rectangle 24"/>
          <p:cNvSpPr>
            <a:spLocks noChangeArrowheads="1"/>
          </p:cNvSpPr>
          <p:nvPr/>
        </p:nvSpPr>
        <p:spPr bwMode="auto">
          <a:xfrm>
            <a:off x="2932113" y="1855788"/>
            <a:ext cx="62865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 FCFE</a:t>
            </a:r>
          </a:p>
        </p:txBody>
      </p:sp>
      <p:sp>
        <p:nvSpPr>
          <p:cNvPr id="19481" name="Rectangle 25"/>
          <p:cNvSpPr>
            <a:spLocks noChangeArrowheads="1"/>
          </p:cNvSpPr>
          <p:nvPr/>
        </p:nvSpPr>
        <p:spPr bwMode="auto">
          <a:xfrm>
            <a:off x="2533650" y="2227263"/>
            <a:ext cx="14366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pays out too little</a:t>
            </a:r>
          </a:p>
        </p:txBody>
      </p:sp>
      <p:sp>
        <p:nvSpPr>
          <p:cNvPr id="19482" name="Rectangle 26"/>
          <p:cNvSpPr>
            <a:spLocks noChangeArrowheads="1"/>
          </p:cNvSpPr>
          <p:nvPr/>
        </p:nvSpPr>
        <p:spPr bwMode="auto">
          <a:xfrm>
            <a:off x="2533650" y="2320925"/>
            <a:ext cx="122713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FCFE &gt; Dividends</a:t>
            </a:r>
          </a:p>
        </p:txBody>
      </p:sp>
      <p:sp>
        <p:nvSpPr>
          <p:cNvPr id="19483" name="Rectangle 27"/>
          <p:cNvSpPr>
            <a:spLocks noChangeArrowheads="1"/>
          </p:cNvSpPr>
          <p:nvPr/>
        </p:nvSpPr>
        <p:spPr bwMode="auto">
          <a:xfrm>
            <a:off x="5360988" y="2254250"/>
            <a:ext cx="1522412"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pays out too much</a:t>
            </a:r>
          </a:p>
        </p:txBody>
      </p:sp>
      <p:sp>
        <p:nvSpPr>
          <p:cNvPr id="19484" name="Rectangle 28"/>
          <p:cNvSpPr>
            <a:spLocks noChangeArrowheads="1"/>
          </p:cNvSpPr>
          <p:nvPr/>
        </p:nvSpPr>
        <p:spPr bwMode="auto">
          <a:xfrm>
            <a:off x="5360988" y="2346325"/>
            <a:ext cx="12271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FCFE &lt; Dividends</a:t>
            </a:r>
          </a:p>
        </p:txBody>
      </p:sp>
      <p:sp>
        <p:nvSpPr>
          <p:cNvPr id="19485" name="Rectangle 29"/>
          <p:cNvSpPr>
            <a:spLocks noChangeArrowheads="1"/>
          </p:cNvSpPr>
          <p:nvPr/>
        </p:nvSpPr>
        <p:spPr bwMode="auto">
          <a:xfrm>
            <a:off x="2454275" y="2706688"/>
            <a:ext cx="267652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i="1">
                <a:solidFill>
                  <a:srgbClr val="000000"/>
                </a:solidFill>
                <a:latin typeface="Helvetica" charset="0"/>
              </a:rPr>
              <a:t>Do you trust managers in the company with</a:t>
            </a:r>
          </a:p>
        </p:txBody>
      </p:sp>
      <p:sp>
        <p:nvSpPr>
          <p:cNvPr id="19486" name="Rectangle 30"/>
          <p:cNvSpPr>
            <a:spLocks noChangeArrowheads="1"/>
          </p:cNvSpPr>
          <p:nvPr/>
        </p:nvSpPr>
        <p:spPr bwMode="auto">
          <a:xfrm>
            <a:off x="2454275" y="2798763"/>
            <a:ext cx="8366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i="1">
                <a:solidFill>
                  <a:srgbClr val="000000"/>
                </a:solidFill>
                <a:latin typeface="Helvetica" charset="0"/>
              </a:rPr>
              <a:t>your cash?</a:t>
            </a:r>
          </a:p>
        </p:txBody>
      </p:sp>
      <p:sp>
        <p:nvSpPr>
          <p:cNvPr id="19487" name="Rectangle 31"/>
          <p:cNvSpPr>
            <a:spLocks noChangeArrowheads="1"/>
          </p:cNvSpPr>
          <p:nvPr/>
        </p:nvSpPr>
        <p:spPr bwMode="auto">
          <a:xfrm>
            <a:off x="2454275" y="2892425"/>
            <a:ext cx="174466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Look at past project choice:</a:t>
            </a:r>
          </a:p>
        </p:txBody>
      </p:sp>
      <p:sp>
        <p:nvSpPr>
          <p:cNvPr id="19488" name="Rectangle 32"/>
          <p:cNvSpPr>
            <a:spLocks noChangeArrowheads="1"/>
          </p:cNvSpPr>
          <p:nvPr/>
        </p:nvSpPr>
        <p:spPr bwMode="auto">
          <a:xfrm>
            <a:off x="2454275" y="2984500"/>
            <a:ext cx="7096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Compare</a:t>
            </a:r>
          </a:p>
        </p:txBody>
      </p:sp>
      <p:sp>
        <p:nvSpPr>
          <p:cNvPr id="19489" name="Rectangle 33"/>
          <p:cNvSpPr>
            <a:spLocks noChangeArrowheads="1"/>
          </p:cNvSpPr>
          <p:nvPr/>
        </p:nvSpPr>
        <p:spPr bwMode="auto">
          <a:xfrm>
            <a:off x="3092450" y="2984500"/>
            <a:ext cx="14398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ROE to Cost of Equity</a:t>
            </a:r>
          </a:p>
        </p:txBody>
      </p:sp>
      <p:sp>
        <p:nvSpPr>
          <p:cNvPr id="19490" name="Rectangle 34"/>
          <p:cNvSpPr>
            <a:spLocks noChangeArrowheads="1"/>
          </p:cNvSpPr>
          <p:nvPr/>
        </p:nvSpPr>
        <p:spPr bwMode="auto">
          <a:xfrm>
            <a:off x="3092450" y="3078163"/>
            <a:ext cx="103346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ROC to WACC</a:t>
            </a:r>
          </a:p>
        </p:txBody>
      </p:sp>
      <p:sp>
        <p:nvSpPr>
          <p:cNvPr id="19491" name="Rectangle 35"/>
          <p:cNvSpPr>
            <a:spLocks noChangeArrowheads="1"/>
          </p:cNvSpPr>
          <p:nvPr/>
        </p:nvSpPr>
        <p:spPr bwMode="auto">
          <a:xfrm>
            <a:off x="5165725" y="2713038"/>
            <a:ext cx="246221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i="1">
                <a:solidFill>
                  <a:srgbClr val="000000"/>
                </a:solidFill>
                <a:latin typeface="Helvetica" charset="0"/>
              </a:rPr>
              <a:t>What investment opportunities does the </a:t>
            </a:r>
          </a:p>
        </p:txBody>
      </p:sp>
      <p:sp>
        <p:nvSpPr>
          <p:cNvPr id="19492" name="Rectangle 36"/>
          <p:cNvSpPr>
            <a:spLocks noChangeArrowheads="1"/>
          </p:cNvSpPr>
          <p:nvPr/>
        </p:nvSpPr>
        <p:spPr bwMode="auto">
          <a:xfrm>
            <a:off x="5165725" y="2805113"/>
            <a:ext cx="8080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i="1">
                <a:solidFill>
                  <a:srgbClr val="000000"/>
                </a:solidFill>
                <a:latin typeface="Helvetica" charset="0"/>
              </a:rPr>
              <a:t>firm have?</a:t>
            </a:r>
          </a:p>
        </p:txBody>
      </p:sp>
      <p:sp>
        <p:nvSpPr>
          <p:cNvPr id="19493" name="Rectangle 37"/>
          <p:cNvSpPr>
            <a:spLocks noChangeArrowheads="1"/>
          </p:cNvSpPr>
          <p:nvPr/>
        </p:nvSpPr>
        <p:spPr bwMode="auto">
          <a:xfrm>
            <a:off x="5165725" y="2897188"/>
            <a:ext cx="17446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Look at past project choice:</a:t>
            </a:r>
          </a:p>
        </p:txBody>
      </p:sp>
      <p:sp>
        <p:nvSpPr>
          <p:cNvPr id="19494" name="Rectangle 38"/>
          <p:cNvSpPr>
            <a:spLocks noChangeArrowheads="1"/>
          </p:cNvSpPr>
          <p:nvPr/>
        </p:nvSpPr>
        <p:spPr bwMode="auto">
          <a:xfrm>
            <a:off x="5165725" y="2992438"/>
            <a:ext cx="70961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Compare</a:t>
            </a:r>
          </a:p>
        </p:txBody>
      </p:sp>
      <p:sp>
        <p:nvSpPr>
          <p:cNvPr id="19495" name="Rectangle 39"/>
          <p:cNvSpPr>
            <a:spLocks noChangeArrowheads="1"/>
          </p:cNvSpPr>
          <p:nvPr/>
        </p:nvSpPr>
        <p:spPr bwMode="auto">
          <a:xfrm>
            <a:off x="5803900" y="2992438"/>
            <a:ext cx="143986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ROE to Cost of Equity</a:t>
            </a:r>
          </a:p>
        </p:txBody>
      </p:sp>
      <p:sp>
        <p:nvSpPr>
          <p:cNvPr id="19496" name="Rectangle 40"/>
          <p:cNvSpPr>
            <a:spLocks noChangeArrowheads="1"/>
          </p:cNvSpPr>
          <p:nvPr/>
        </p:nvSpPr>
        <p:spPr bwMode="auto">
          <a:xfrm>
            <a:off x="5803900" y="3084513"/>
            <a:ext cx="10334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ROC to WACC</a:t>
            </a:r>
          </a:p>
        </p:txBody>
      </p:sp>
      <p:sp>
        <p:nvSpPr>
          <p:cNvPr id="19497" name="Rectangle 41"/>
          <p:cNvSpPr>
            <a:spLocks noChangeArrowheads="1"/>
          </p:cNvSpPr>
          <p:nvPr/>
        </p:nvSpPr>
        <p:spPr bwMode="auto">
          <a:xfrm>
            <a:off x="2374900" y="3484563"/>
            <a:ext cx="123666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has history of </a:t>
            </a:r>
          </a:p>
        </p:txBody>
      </p:sp>
      <p:sp>
        <p:nvSpPr>
          <p:cNvPr id="19498" name="Rectangle 42"/>
          <p:cNvSpPr>
            <a:spLocks noChangeArrowheads="1"/>
          </p:cNvSpPr>
          <p:nvPr/>
        </p:nvSpPr>
        <p:spPr bwMode="auto">
          <a:xfrm>
            <a:off x="2374900" y="3576638"/>
            <a:ext cx="1295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good project choice </a:t>
            </a:r>
          </a:p>
        </p:txBody>
      </p:sp>
      <p:sp>
        <p:nvSpPr>
          <p:cNvPr id="19499" name="Rectangle 43"/>
          <p:cNvSpPr>
            <a:spLocks noChangeArrowheads="1"/>
          </p:cNvSpPr>
          <p:nvPr/>
        </p:nvSpPr>
        <p:spPr bwMode="auto">
          <a:xfrm>
            <a:off x="2374900" y="3668713"/>
            <a:ext cx="13382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and good projects in </a:t>
            </a:r>
          </a:p>
        </p:txBody>
      </p:sp>
      <p:sp>
        <p:nvSpPr>
          <p:cNvPr id="19500" name="Rectangle 44"/>
          <p:cNvSpPr>
            <a:spLocks noChangeArrowheads="1"/>
          </p:cNvSpPr>
          <p:nvPr/>
        </p:nvSpPr>
        <p:spPr bwMode="auto">
          <a:xfrm>
            <a:off x="2374900" y="3762375"/>
            <a:ext cx="723900"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the future</a:t>
            </a:r>
          </a:p>
        </p:txBody>
      </p:sp>
      <p:sp>
        <p:nvSpPr>
          <p:cNvPr id="19501" name="Rectangle 45"/>
          <p:cNvSpPr>
            <a:spLocks noChangeArrowheads="1"/>
          </p:cNvSpPr>
          <p:nvPr/>
        </p:nvSpPr>
        <p:spPr bwMode="auto">
          <a:xfrm>
            <a:off x="3889375" y="3484563"/>
            <a:ext cx="109537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has history</a:t>
            </a:r>
          </a:p>
        </p:txBody>
      </p:sp>
      <p:sp>
        <p:nvSpPr>
          <p:cNvPr id="19502" name="Rectangle 46"/>
          <p:cNvSpPr>
            <a:spLocks noChangeArrowheads="1"/>
          </p:cNvSpPr>
          <p:nvPr/>
        </p:nvSpPr>
        <p:spPr bwMode="auto">
          <a:xfrm>
            <a:off x="3889375" y="3576638"/>
            <a:ext cx="10033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of poor project </a:t>
            </a:r>
          </a:p>
        </p:txBody>
      </p:sp>
      <p:sp>
        <p:nvSpPr>
          <p:cNvPr id="19503" name="Rectangle 47"/>
          <p:cNvSpPr>
            <a:spLocks noChangeArrowheads="1"/>
          </p:cNvSpPr>
          <p:nvPr/>
        </p:nvSpPr>
        <p:spPr bwMode="auto">
          <a:xfrm>
            <a:off x="3889375" y="3668713"/>
            <a:ext cx="5540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choice</a:t>
            </a:r>
          </a:p>
        </p:txBody>
      </p:sp>
      <p:sp>
        <p:nvSpPr>
          <p:cNvPr id="19504" name="Rectangle 48"/>
          <p:cNvSpPr>
            <a:spLocks noChangeArrowheads="1"/>
          </p:cNvSpPr>
          <p:nvPr/>
        </p:nvSpPr>
        <p:spPr bwMode="auto">
          <a:xfrm>
            <a:off x="5245100" y="3484563"/>
            <a:ext cx="100171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has good </a:t>
            </a:r>
          </a:p>
        </p:txBody>
      </p:sp>
      <p:sp>
        <p:nvSpPr>
          <p:cNvPr id="19505" name="Rectangle 49"/>
          <p:cNvSpPr>
            <a:spLocks noChangeArrowheads="1"/>
          </p:cNvSpPr>
          <p:nvPr/>
        </p:nvSpPr>
        <p:spPr bwMode="auto">
          <a:xfrm>
            <a:off x="5245100" y="3576638"/>
            <a:ext cx="63182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projects</a:t>
            </a:r>
          </a:p>
        </p:txBody>
      </p:sp>
      <p:sp>
        <p:nvSpPr>
          <p:cNvPr id="19506" name="Rectangle 50"/>
          <p:cNvSpPr>
            <a:spLocks noChangeArrowheads="1"/>
          </p:cNvSpPr>
          <p:nvPr/>
        </p:nvSpPr>
        <p:spPr bwMode="auto">
          <a:xfrm>
            <a:off x="6600825" y="3484563"/>
            <a:ext cx="9731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has poor </a:t>
            </a:r>
          </a:p>
        </p:txBody>
      </p:sp>
      <p:sp>
        <p:nvSpPr>
          <p:cNvPr id="19507" name="Rectangle 51"/>
          <p:cNvSpPr>
            <a:spLocks noChangeArrowheads="1"/>
          </p:cNvSpPr>
          <p:nvPr/>
        </p:nvSpPr>
        <p:spPr bwMode="auto">
          <a:xfrm>
            <a:off x="6600825" y="3576638"/>
            <a:ext cx="63182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projects</a:t>
            </a:r>
          </a:p>
        </p:txBody>
      </p:sp>
      <p:sp>
        <p:nvSpPr>
          <p:cNvPr id="19508" name="Rectangle 52"/>
          <p:cNvSpPr>
            <a:spLocks noChangeArrowheads="1"/>
          </p:cNvSpPr>
          <p:nvPr/>
        </p:nvSpPr>
        <p:spPr bwMode="auto">
          <a:xfrm>
            <a:off x="2374900" y="4021138"/>
            <a:ext cx="1266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Give managers the </a:t>
            </a:r>
          </a:p>
        </p:txBody>
      </p:sp>
      <p:sp>
        <p:nvSpPr>
          <p:cNvPr id="19509" name="Rectangle 53"/>
          <p:cNvSpPr>
            <a:spLocks noChangeArrowheads="1"/>
          </p:cNvSpPr>
          <p:nvPr/>
        </p:nvSpPr>
        <p:spPr bwMode="auto">
          <a:xfrm>
            <a:off x="2374900" y="4114800"/>
            <a:ext cx="113188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flexibility to keep </a:t>
            </a:r>
          </a:p>
        </p:txBody>
      </p:sp>
      <p:sp>
        <p:nvSpPr>
          <p:cNvPr id="19510" name="Rectangle 54"/>
          <p:cNvSpPr>
            <a:spLocks noChangeArrowheads="1"/>
          </p:cNvSpPr>
          <p:nvPr/>
        </p:nvSpPr>
        <p:spPr bwMode="auto">
          <a:xfrm>
            <a:off x="2374900" y="4208463"/>
            <a:ext cx="914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cash and set </a:t>
            </a:r>
          </a:p>
        </p:txBody>
      </p:sp>
      <p:sp>
        <p:nvSpPr>
          <p:cNvPr id="19511" name="Rectangle 55"/>
          <p:cNvSpPr>
            <a:spLocks noChangeArrowheads="1"/>
          </p:cNvSpPr>
          <p:nvPr/>
        </p:nvSpPr>
        <p:spPr bwMode="auto">
          <a:xfrm>
            <a:off x="2374900" y="4300538"/>
            <a:ext cx="7239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dividends</a:t>
            </a:r>
          </a:p>
        </p:txBody>
      </p:sp>
      <p:sp>
        <p:nvSpPr>
          <p:cNvPr id="19512" name="Rectangle 56"/>
          <p:cNvSpPr>
            <a:spLocks noChangeArrowheads="1"/>
          </p:cNvSpPr>
          <p:nvPr/>
        </p:nvSpPr>
        <p:spPr bwMode="auto">
          <a:xfrm>
            <a:off x="3889375" y="4021138"/>
            <a:ext cx="12588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Force managers to </a:t>
            </a:r>
          </a:p>
        </p:txBody>
      </p:sp>
      <p:sp>
        <p:nvSpPr>
          <p:cNvPr id="19513" name="Rectangle 57"/>
          <p:cNvSpPr>
            <a:spLocks noChangeArrowheads="1"/>
          </p:cNvSpPr>
          <p:nvPr/>
        </p:nvSpPr>
        <p:spPr bwMode="auto">
          <a:xfrm>
            <a:off x="3889375" y="4114800"/>
            <a:ext cx="126682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justify holding cash </a:t>
            </a:r>
          </a:p>
        </p:txBody>
      </p:sp>
      <p:sp>
        <p:nvSpPr>
          <p:cNvPr id="19514" name="Rectangle 58"/>
          <p:cNvSpPr>
            <a:spLocks noChangeArrowheads="1"/>
          </p:cNvSpPr>
          <p:nvPr/>
        </p:nvSpPr>
        <p:spPr bwMode="auto">
          <a:xfrm>
            <a:off x="3889375" y="4208463"/>
            <a:ext cx="111601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or return cash to </a:t>
            </a:r>
          </a:p>
        </p:txBody>
      </p:sp>
      <p:sp>
        <p:nvSpPr>
          <p:cNvPr id="19515" name="Rectangle 59"/>
          <p:cNvSpPr>
            <a:spLocks noChangeArrowheads="1"/>
          </p:cNvSpPr>
          <p:nvPr/>
        </p:nvSpPr>
        <p:spPr bwMode="auto">
          <a:xfrm>
            <a:off x="3889375" y="4300538"/>
            <a:ext cx="90328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stockholders</a:t>
            </a:r>
          </a:p>
        </p:txBody>
      </p:sp>
      <p:sp>
        <p:nvSpPr>
          <p:cNvPr id="19516" name="Rectangle 60"/>
          <p:cNvSpPr>
            <a:spLocks noChangeArrowheads="1"/>
          </p:cNvSpPr>
          <p:nvPr/>
        </p:nvSpPr>
        <p:spPr bwMode="auto">
          <a:xfrm>
            <a:off x="5245100" y="4021138"/>
            <a:ext cx="8524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should </a:t>
            </a:r>
          </a:p>
        </p:txBody>
      </p:sp>
      <p:sp>
        <p:nvSpPr>
          <p:cNvPr id="19517" name="Rectangle 61"/>
          <p:cNvSpPr>
            <a:spLocks noChangeArrowheads="1"/>
          </p:cNvSpPr>
          <p:nvPr/>
        </p:nvSpPr>
        <p:spPr bwMode="auto">
          <a:xfrm>
            <a:off x="5245100" y="4114800"/>
            <a:ext cx="93186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cut dividends </a:t>
            </a:r>
          </a:p>
        </p:txBody>
      </p:sp>
      <p:sp>
        <p:nvSpPr>
          <p:cNvPr id="19518" name="Rectangle 62"/>
          <p:cNvSpPr>
            <a:spLocks noChangeArrowheads="1"/>
          </p:cNvSpPr>
          <p:nvPr/>
        </p:nvSpPr>
        <p:spPr bwMode="auto">
          <a:xfrm>
            <a:off x="5245100" y="4208463"/>
            <a:ext cx="88741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and reinvest </a:t>
            </a:r>
          </a:p>
        </p:txBody>
      </p:sp>
      <p:sp>
        <p:nvSpPr>
          <p:cNvPr id="19519" name="Rectangle 63"/>
          <p:cNvSpPr>
            <a:spLocks noChangeArrowheads="1"/>
          </p:cNvSpPr>
          <p:nvPr/>
        </p:nvSpPr>
        <p:spPr bwMode="auto">
          <a:xfrm>
            <a:off x="5245100" y="4300538"/>
            <a:ext cx="47466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more </a:t>
            </a:r>
          </a:p>
        </p:txBody>
      </p:sp>
      <p:sp>
        <p:nvSpPr>
          <p:cNvPr id="19520" name="Rectangle 64"/>
          <p:cNvSpPr>
            <a:spLocks noChangeArrowheads="1"/>
          </p:cNvSpPr>
          <p:nvPr/>
        </p:nvSpPr>
        <p:spPr bwMode="auto">
          <a:xfrm>
            <a:off x="6521450" y="4021138"/>
            <a:ext cx="11303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should deal </a:t>
            </a:r>
          </a:p>
        </p:txBody>
      </p:sp>
      <p:sp>
        <p:nvSpPr>
          <p:cNvPr id="19521" name="Rectangle 65"/>
          <p:cNvSpPr>
            <a:spLocks noChangeArrowheads="1"/>
          </p:cNvSpPr>
          <p:nvPr/>
        </p:nvSpPr>
        <p:spPr bwMode="auto">
          <a:xfrm>
            <a:off x="6521450" y="4114800"/>
            <a:ext cx="12350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with its investment </a:t>
            </a:r>
          </a:p>
        </p:txBody>
      </p:sp>
      <p:sp>
        <p:nvSpPr>
          <p:cNvPr id="19522" name="Rectangle 66"/>
          <p:cNvSpPr>
            <a:spLocks noChangeArrowheads="1"/>
          </p:cNvSpPr>
          <p:nvPr/>
        </p:nvSpPr>
        <p:spPr bwMode="auto">
          <a:xfrm>
            <a:off x="6521450" y="4208463"/>
            <a:ext cx="11382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problem first and </a:t>
            </a:r>
          </a:p>
        </p:txBody>
      </p:sp>
      <p:sp>
        <p:nvSpPr>
          <p:cNvPr id="19523" name="Rectangle 67"/>
          <p:cNvSpPr>
            <a:spLocks noChangeArrowheads="1"/>
          </p:cNvSpPr>
          <p:nvPr/>
        </p:nvSpPr>
        <p:spPr bwMode="auto">
          <a:xfrm>
            <a:off x="6521450" y="4300538"/>
            <a:ext cx="121602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then cut dividends</a:t>
            </a:r>
          </a:p>
        </p:txBody>
      </p:sp>
      <p:sp>
        <p:nvSpPr>
          <p:cNvPr id="19524" name="Freeform 68"/>
          <p:cNvSpPr>
            <a:spLocks/>
          </p:cNvSpPr>
          <p:nvPr/>
        </p:nvSpPr>
        <p:spPr bwMode="auto">
          <a:xfrm>
            <a:off x="3097213" y="2155825"/>
            <a:ext cx="3190875" cy="120650"/>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525" name="Line 69"/>
          <p:cNvSpPr>
            <a:spLocks noChangeShapeType="1"/>
          </p:cNvSpPr>
          <p:nvPr/>
        </p:nvSpPr>
        <p:spPr bwMode="auto">
          <a:xfrm>
            <a:off x="6292850" y="2160588"/>
            <a:ext cx="0" cy="1079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26" name="Line 70"/>
          <p:cNvSpPr>
            <a:spLocks noChangeShapeType="1"/>
          </p:cNvSpPr>
          <p:nvPr/>
        </p:nvSpPr>
        <p:spPr bwMode="auto">
          <a:xfrm>
            <a:off x="4778375" y="2041525"/>
            <a:ext cx="0" cy="1079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27" name="Line 71"/>
          <p:cNvSpPr>
            <a:spLocks noChangeShapeType="1"/>
          </p:cNvSpPr>
          <p:nvPr/>
        </p:nvSpPr>
        <p:spPr bwMode="auto">
          <a:xfrm>
            <a:off x="3103563" y="2519363"/>
            <a:ext cx="0" cy="168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28" name="Freeform 72"/>
          <p:cNvSpPr>
            <a:spLocks/>
          </p:cNvSpPr>
          <p:nvPr/>
        </p:nvSpPr>
        <p:spPr bwMode="auto">
          <a:xfrm>
            <a:off x="2936875" y="3351213"/>
            <a:ext cx="1438275" cy="122237"/>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529" name="Line 73"/>
          <p:cNvSpPr>
            <a:spLocks noChangeShapeType="1"/>
          </p:cNvSpPr>
          <p:nvPr/>
        </p:nvSpPr>
        <p:spPr bwMode="auto">
          <a:xfrm>
            <a:off x="4379913" y="3355975"/>
            <a:ext cx="0" cy="1095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0" name="Line 74"/>
          <p:cNvSpPr>
            <a:spLocks noChangeShapeType="1"/>
          </p:cNvSpPr>
          <p:nvPr/>
        </p:nvSpPr>
        <p:spPr bwMode="auto">
          <a:xfrm>
            <a:off x="3581400" y="3297238"/>
            <a:ext cx="0" cy="476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1" name="Line 75"/>
          <p:cNvSpPr>
            <a:spLocks noChangeShapeType="1"/>
          </p:cNvSpPr>
          <p:nvPr/>
        </p:nvSpPr>
        <p:spPr bwMode="auto">
          <a:xfrm flipH="1">
            <a:off x="5648325" y="3416300"/>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2" name="Line 76"/>
          <p:cNvSpPr>
            <a:spLocks noChangeShapeType="1"/>
          </p:cNvSpPr>
          <p:nvPr/>
        </p:nvSpPr>
        <p:spPr bwMode="auto">
          <a:xfrm>
            <a:off x="6292850" y="3297238"/>
            <a:ext cx="0" cy="1063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3" name="Line 77"/>
          <p:cNvSpPr>
            <a:spLocks noChangeShapeType="1"/>
          </p:cNvSpPr>
          <p:nvPr/>
        </p:nvSpPr>
        <p:spPr bwMode="auto">
          <a:xfrm>
            <a:off x="5654675" y="3416300"/>
            <a:ext cx="0" cy="1079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4" name="Line 78"/>
          <p:cNvSpPr>
            <a:spLocks noChangeShapeType="1"/>
          </p:cNvSpPr>
          <p:nvPr/>
        </p:nvSpPr>
        <p:spPr bwMode="auto">
          <a:xfrm>
            <a:off x="6931025" y="3416300"/>
            <a:ext cx="0" cy="1079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5" name="Line 79"/>
          <p:cNvSpPr>
            <a:spLocks noChangeShapeType="1"/>
          </p:cNvSpPr>
          <p:nvPr/>
        </p:nvSpPr>
        <p:spPr bwMode="auto">
          <a:xfrm>
            <a:off x="2943225" y="3956050"/>
            <a:ext cx="0" cy="1063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6" name="Line 80"/>
          <p:cNvSpPr>
            <a:spLocks noChangeShapeType="1"/>
          </p:cNvSpPr>
          <p:nvPr/>
        </p:nvSpPr>
        <p:spPr bwMode="auto">
          <a:xfrm>
            <a:off x="4379913" y="3894138"/>
            <a:ext cx="0" cy="168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7" name="Line 81"/>
          <p:cNvSpPr>
            <a:spLocks noChangeShapeType="1"/>
          </p:cNvSpPr>
          <p:nvPr/>
        </p:nvSpPr>
        <p:spPr bwMode="auto">
          <a:xfrm>
            <a:off x="5654675" y="3775075"/>
            <a:ext cx="0" cy="2873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8" name="Line 82"/>
          <p:cNvSpPr>
            <a:spLocks noChangeShapeType="1"/>
          </p:cNvSpPr>
          <p:nvPr/>
        </p:nvSpPr>
        <p:spPr bwMode="auto">
          <a:xfrm>
            <a:off x="6931025" y="3775075"/>
            <a:ext cx="0" cy="2873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Dividend Matrix</a:t>
            </a:r>
          </a:p>
        </p:txBody>
      </p:sp>
      <p:pic>
        <p:nvPicPr>
          <p:cNvPr id="2150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9434" r="-69434"/>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Case 1: Disney in 2003</a:t>
            </a:r>
          </a:p>
        </p:txBody>
      </p:sp>
      <p:sp>
        <p:nvSpPr>
          <p:cNvPr id="48640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FCFE versus Dividends</a:t>
            </a:r>
          </a:p>
          <a:p>
            <a:pPr lvl="1" eaLnBrk="1" hangingPunct="1">
              <a:lnSpc>
                <a:spcPct val="80000"/>
              </a:lnSpc>
            </a:pPr>
            <a:r>
              <a:rPr lang="en-US" altLang="x-none" sz="1500">
                <a:ea typeface="ＭＳ Ｐゴシック" charset="-128"/>
              </a:rPr>
              <a:t>Between 1994 &amp; 2003, Disney generated $969 million in FCFE each year. </a:t>
            </a:r>
          </a:p>
          <a:p>
            <a:pPr lvl="1" eaLnBrk="1" hangingPunct="1">
              <a:lnSpc>
                <a:spcPct val="80000"/>
              </a:lnSpc>
            </a:pPr>
            <a:r>
              <a:rPr lang="en-US" altLang="x-none" sz="1500">
                <a:ea typeface="ＭＳ Ｐゴシック" charset="-128"/>
              </a:rPr>
              <a:t>Between 1994 &amp; 2003, Disney paid out $639 million in dividends and stock buybacks each year.</a:t>
            </a:r>
          </a:p>
          <a:p>
            <a:pPr eaLnBrk="1" hangingPunct="1">
              <a:lnSpc>
                <a:spcPct val="80000"/>
              </a:lnSpc>
            </a:pPr>
            <a:r>
              <a:rPr lang="en-US" altLang="x-none" sz="1800">
                <a:ea typeface="ＭＳ Ｐゴシック" charset="-128"/>
              </a:rPr>
              <a:t>Cash Balance</a:t>
            </a:r>
          </a:p>
          <a:p>
            <a:pPr lvl="1" eaLnBrk="1" hangingPunct="1">
              <a:lnSpc>
                <a:spcPct val="80000"/>
              </a:lnSpc>
            </a:pPr>
            <a:r>
              <a:rPr lang="en-US" altLang="x-none" sz="1500">
                <a:ea typeface="ＭＳ Ｐゴシック" charset="-128"/>
              </a:rPr>
              <a:t>Disney had a cash balance in excess of $ 4 billion at the end of 2003.</a:t>
            </a:r>
          </a:p>
          <a:p>
            <a:pPr eaLnBrk="1" hangingPunct="1">
              <a:lnSpc>
                <a:spcPct val="80000"/>
              </a:lnSpc>
            </a:pPr>
            <a:r>
              <a:rPr lang="en-US" altLang="x-none" sz="1800">
                <a:ea typeface="ＭＳ Ｐゴシック" charset="-128"/>
              </a:rPr>
              <a:t>Performance measures</a:t>
            </a:r>
          </a:p>
          <a:p>
            <a:pPr lvl="1" eaLnBrk="1" hangingPunct="1">
              <a:lnSpc>
                <a:spcPct val="80000"/>
              </a:lnSpc>
            </a:pPr>
            <a:r>
              <a:rPr lang="en-US" altLang="x-none" sz="1500">
                <a:ea typeface="ＭＳ Ｐゴシック" charset="-128"/>
              </a:rPr>
              <a:t>Between 1994 and 2003, Disney has generated a return on equity, on it</a:t>
            </a:r>
            <a:r>
              <a:rPr lang="ja-JP" altLang="en-US" sz="1500">
                <a:ea typeface="ＭＳ Ｐゴシック" charset="-128"/>
              </a:rPr>
              <a:t>’</a:t>
            </a:r>
            <a:r>
              <a:rPr lang="en-US" altLang="ja-JP" sz="1500">
                <a:ea typeface="ＭＳ Ｐゴシック" charset="-128"/>
              </a:rPr>
              <a:t>s projects, about 2% less than the cost of equity, on average each year.</a:t>
            </a:r>
          </a:p>
          <a:p>
            <a:pPr lvl="1" eaLnBrk="1" hangingPunct="1">
              <a:lnSpc>
                <a:spcPct val="80000"/>
              </a:lnSpc>
            </a:pPr>
            <a:r>
              <a:rPr lang="en-US" altLang="x-none" sz="1500">
                <a:ea typeface="ＭＳ Ｐゴシック" charset="-128"/>
              </a:rPr>
              <a:t>Between 1994 and 2003, Disney</a:t>
            </a:r>
            <a:r>
              <a:rPr lang="ja-JP" altLang="en-US" sz="1500">
                <a:ea typeface="ＭＳ Ｐゴシック" charset="-128"/>
              </a:rPr>
              <a:t>’</a:t>
            </a:r>
            <a:r>
              <a:rPr lang="en-US" altLang="ja-JP" sz="1500">
                <a:ea typeface="ＭＳ Ｐゴシック" charset="-128"/>
              </a:rPr>
              <a:t>s stock has delivered about 3% less than the cost of equity, on average each year.</a:t>
            </a:r>
          </a:p>
          <a:p>
            <a:pPr lvl="1" eaLnBrk="1" hangingPunct="1">
              <a:lnSpc>
                <a:spcPct val="80000"/>
              </a:lnSpc>
            </a:pPr>
            <a:r>
              <a:rPr lang="en-US" altLang="x-none" sz="1500">
                <a:ea typeface="ＭＳ Ｐゴシック" charset="-128"/>
              </a:rPr>
              <a:t>The underperformance has been primarily post 1996 (after the Capital Cities acquisition).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x-none">
              <a:ea typeface="ＭＳ Ｐゴシック" charset="-128"/>
            </a:endParaRPr>
          </a:p>
        </p:txBody>
      </p:sp>
      <p:sp>
        <p:nvSpPr>
          <p:cNvPr id="48845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Given Disney</a:t>
            </a:r>
            <a:r>
              <a:rPr lang="ja-JP" altLang="en-US" sz="2200">
                <a:ea typeface="ＭＳ Ｐゴシック" charset="-128"/>
              </a:rPr>
              <a:t>’</a:t>
            </a:r>
            <a:r>
              <a:rPr lang="en-US" altLang="ja-JP" sz="2200">
                <a:ea typeface="ＭＳ Ｐゴシック" charset="-128"/>
              </a:rPr>
              <a:t>s track record between 1994 and 2003, if you were a Disney stockholder, would you be comfortable with Disney</a:t>
            </a:r>
            <a:r>
              <a:rPr lang="ja-JP" altLang="en-US" sz="2200">
                <a:ea typeface="ＭＳ Ｐゴシック" charset="-128"/>
              </a:rPr>
              <a:t>’</a:t>
            </a:r>
            <a:r>
              <a:rPr lang="en-US" altLang="ja-JP" sz="2200">
                <a:ea typeface="ＭＳ Ｐゴシック" charset="-128"/>
              </a:rPr>
              <a:t>s dividend policy?</a:t>
            </a:r>
          </a:p>
          <a:p>
            <a:pPr eaLnBrk="1" hangingPunct="1">
              <a:lnSpc>
                <a:spcPct val="80000"/>
              </a:lnSpc>
              <a:buFont typeface="Calibri" charset="0"/>
              <a:buAutoNum type="alphaLcPeriod"/>
            </a:pPr>
            <a:r>
              <a:rPr lang="en-US" altLang="x-none" sz="2200">
                <a:ea typeface="ＭＳ Ｐゴシック" charset="-128"/>
              </a:rPr>
              <a:t>Yes</a:t>
            </a:r>
          </a:p>
          <a:p>
            <a:pPr eaLnBrk="1" hangingPunct="1">
              <a:lnSpc>
                <a:spcPct val="80000"/>
              </a:lnSpc>
              <a:buFont typeface="Calibri" charset="0"/>
              <a:buAutoNum type="alphaLcPeriod"/>
            </a:pPr>
            <a:r>
              <a:rPr lang="en-US" altLang="x-none" sz="2200">
                <a:ea typeface="ＭＳ Ｐゴシック" charset="-128"/>
              </a:rPr>
              <a:t>No</a:t>
            </a:r>
          </a:p>
          <a:p>
            <a:pPr eaLnBrk="1" hangingPunct="1">
              <a:lnSpc>
                <a:spcPct val="80000"/>
              </a:lnSpc>
            </a:pPr>
            <a:r>
              <a:rPr lang="en-US" altLang="x-none" sz="2200">
                <a:ea typeface="ＭＳ Ｐゴシック" charset="-128"/>
              </a:rPr>
              <a:t>Does the fact that the company is run by Michael Eisner, the CEO for the last 10 years and the initiator of the Cap Cities acquisition have an effect on your decision.</a:t>
            </a:r>
          </a:p>
          <a:p>
            <a:pPr eaLnBrk="1" hangingPunct="1">
              <a:lnSpc>
                <a:spcPct val="80000"/>
              </a:lnSpc>
              <a:buFont typeface="Calibri" charset="0"/>
              <a:buAutoNum type="alphaLcPeriod"/>
            </a:pPr>
            <a:r>
              <a:rPr lang="en-US" altLang="x-none" sz="2200">
                <a:ea typeface="ＭＳ Ｐゴシック" charset="-128"/>
              </a:rPr>
              <a:t>Yes</a:t>
            </a:r>
          </a:p>
          <a:p>
            <a:pPr eaLnBrk="1" hangingPunct="1">
              <a:lnSpc>
                <a:spcPct val="80000"/>
              </a:lnSpc>
              <a:buFont typeface="Calibri" charset="0"/>
              <a:buAutoNum type="alphaLcPeriod"/>
            </a:pPr>
            <a:r>
              <a:rPr lang="en-US" altLang="x-none" sz="2200">
                <a:ea typeface="ＭＳ Ｐゴシック" charset="-128"/>
              </a:rPr>
              <a:t>No</a:t>
            </a:r>
          </a:p>
          <a:p>
            <a:pPr eaLnBrk="1" hangingPunct="1">
              <a:lnSpc>
                <a:spcPct val="80000"/>
              </a:lnSpc>
            </a:pPr>
            <a:endParaRPr lang="en-US" altLang="x-none" sz="2200">
              <a:ea typeface="ＭＳ Ｐゴシック" charset="-128"/>
            </a:endParaRPr>
          </a:p>
          <a:p>
            <a:pPr eaLnBrk="1" hangingPunct="1">
              <a:lnSpc>
                <a:spcPct val="80000"/>
              </a:lnSpc>
            </a:pPr>
            <a:endParaRPr lang="en-US" altLang="x-none" sz="2200">
              <a:ea typeface="ＭＳ Ｐゴシック" charset="-128"/>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Following up: Disney in 2009</a:t>
            </a:r>
          </a:p>
        </p:txBody>
      </p:sp>
      <p:sp>
        <p:nvSpPr>
          <p:cNvPr id="490498"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Between 2004 and 2008, Disney made significant changes:</a:t>
            </a:r>
          </a:p>
          <a:p>
            <a:pPr lvl="1" eaLnBrk="1" hangingPunct="1">
              <a:lnSpc>
                <a:spcPct val="80000"/>
              </a:lnSpc>
            </a:pPr>
            <a:r>
              <a:rPr lang="en-US" altLang="x-none" sz="15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x-none" sz="1500">
                <a:ea typeface="ＭＳ Ｐゴシック" charset="-128"/>
              </a:rPr>
              <a:t>It</a:t>
            </a:r>
            <a:r>
              <a:rPr lang="en-US" altLang="ja-JP" sz="1500">
                <a:ea typeface="ＭＳ Ｐゴシック" charset="-128"/>
              </a:rPr>
              <a:t>s stock price performance improved (positive Jensen</a:t>
            </a:r>
            <a:r>
              <a:rPr lang="ja-JP" altLang="en-US" sz="1500">
                <a:ea typeface="ＭＳ Ｐゴシック" charset="-128"/>
              </a:rPr>
              <a:t>’</a:t>
            </a:r>
            <a:r>
              <a:rPr lang="en-US" altLang="ja-JP" sz="1500">
                <a:ea typeface="ＭＳ Ｐゴシック" charset="-128"/>
              </a:rPr>
              <a:t>s alpha)</a:t>
            </a:r>
          </a:p>
          <a:p>
            <a:pPr lvl="1" eaLnBrk="1" hangingPunct="1">
              <a:lnSpc>
                <a:spcPct val="80000"/>
              </a:lnSpc>
            </a:pPr>
            <a:r>
              <a:rPr lang="en-US" altLang="x-none" sz="1500">
                <a:ea typeface="ＭＳ Ｐゴシック" charset="-128"/>
              </a:rPr>
              <a:t>It</a:t>
            </a:r>
            <a:r>
              <a:rPr lang="en-US" altLang="ja-JP" sz="1500">
                <a:ea typeface="ＭＳ Ｐゴシック" charset="-128"/>
              </a:rPr>
              <a:t>s project choice improved (ROC moved from being well below cost of capital to above)</a:t>
            </a:r>
          </a:p>
          <a:p>
            <a:pPr eaLnBrk="1" hangingPunct="1">
              <a:lnSpc>
                <a:spcPct val="80000"/>
              </a:lnSpc>
            </a:pPr>
            <a:r>
              <a:rPr lang="en-US" altLang="x-none" sz="1800">
                <a:ea typeface="ＭＳ Ｐゴシック" charset="-128"/>
              </a:rPr>
              <a:t>The firm also shifted from cash returned &lt; FCFE to cash returned &gt; FCFE and avoided making large acquisitions.</a:t>
            </a:r>
          </a:p>
          <a:p>
            <a:pPr eaLnBrk="1" hangingPunct="1">
              <a:lnSpc>
                <a:spcPct val="80000"/>
              </a:lnSpc>
            </a:pPr>
            <a:r>
              <a:rPr lang="en-US" altLang="x-none" sz="18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x-none" sz="1500">
                <a:ea typeface="ＭＳ Ｐゴシック" charset="-128"/>
              </a:rPr>
              <a:t>Yes</a:t>
            </a:r>
          </a:p>
          <a:p>
            <a:pPr lvl="1" eaLnBrk="1" hangingPunct="1">
              <a:lnSpc>
                <a:spcPct val="80000"/>
              </a:lnSpc>
              <a:buFont typeface="Calibri" charset="0"/>
              <a:buAutoNum type="alphaLcPeriod"/>
            </a:pPr>
            <a:r>
              <a:rPr lang="en-US" altLang="x-none" sz="1500">
                <a:ea typeface="ＭＳ Ｐゴシック" charset="-128"/>
              </a:rPr>
              <a:t>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Final twist: Disney in 2013</a:t>
            </a:r>
          </a:p>
        </p:txBody>
      </p:sp>
      <p:sp>
        <p:nvSpPr>
          <p:cNvPr id="3" name="Content Placeholder 2"/>
          <p:cNvSpPr>
            <a:spLocks noGrp="1"/>
          </p:cNvSpPr>
          <p:nvPr>
            <p:ph sz="quarter" idx="1"/>
          </p:nvPr>
        </p:nvSpPr>
        <p:spPr>
          <a:xfrm>
            <a:off x="612775" y="1200150"/>
            <a:ext cx="8153400" cy="3371850"/>
          </a:xfrm>
        </p:spPr>
        <p:txBody>
          <a:bodyPr>
            <a:normAutofit fontScale="77500" lnSpcReduction="20000"/>
          </a:bodyPr>
          <a:lstStyle/>
          <a:p>
            <a:pPr eaLnBrk="1" hangingPunct="1">
              <a:buFont typeface="Wingdings" charset="0"/>
              <a:buChar char=""/>
              <a:defRPr/>
            </a:pPr>
            <a:r>
              <a:rPr lang="en-US" dirty="0" smtClean="0"/>
              <a:t>Disney did return to holding cash between 2008 and 2013, with dividends and buybacks amounting to $2.6 billion less than the FCFE (with a target debt ratio) over this period. </a:t>
            </a:r>
          </a:p>
          <a:p>
            <a:pPr eaLnBrk="1" hangingPunct="1">
              <a:buFont typeface="Wingdings" charset="0"/>
              <a:buChar char=""/>
              <a:defRPr/>
            </a:pPr>
            <a:r>
              <a:rPr lang="en-US" dirty="0" smtClean="0"/>
              <a:t>Disney continues to earn a return on capital well in excess of the cost of capital and its stock has doubled over the last two years.</a:t>
            </a:r>
          </a:p>
          <a:p>
            <a:pPr eaLnBrk="1" hangingPunct="1">
              <a:buFont typeface="Wingdings" charset="0"/>
              <a:buChar char=""/>
              <a:defRPr/>
            </a:pPr>
            <a:r>
              <a:rPr lang="en-US" dirty="0" smtClean="0"/>
              <a:t>Now, assume that Bob </a:t>
            </a:r>
            <a:r>
              <a:rPr lang="en-US" dirty="0" err="1" smtClean="0"/>
              <a:t>Iger</a:t>
            </a:r>
            <a:r>
              <a:rPr lang="en-US" dirty="0" smtClean="0"/>
              <a:t> asks you for permission to withhold even more cash to cover future investment needs. Are you likely to go along?</a:t>
            </a:r>
          </a:p>
          <a:p>
            <a:pPr marL="514350" indent="-514350" eaLnBrk="1" hangingPunct="1">
              <a:buFont typeface="+mj-lt"/>
              <a:buAutoNum type="alphaLcPeriod"/>
              <a:defRPr/>
            </a:pPr>
            <a:r>
              <a:rPr lang="en-US" dirty="0" smtClean="0"/>
              <a:t>Yes</a:t>
            </a:r>
          </a:p>
          <a:p>
            <a:pPr marL="514350" indent="-514350" eaLnBrk="1" hangingPunct="1">
              <a:buFont typeface="+mj-lt"/>
              <a:buAutoNum type="alphaLcPeriod"/>
              <a:defRPr/>
            </a:pPr>
            <a:r>
              <a:rPr lang="en-US" dirty="0" smtClean="0"/>
              <a:t>No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Case 2: Vale – Dividends versus FCFE</a:t>
            </a:r>
          </a:p>
        </p:txBody>
      </p:sp>
      <p:graphicFrame>
        <p:nvGraphicFramePr>
          <p:cNvPr id="4" name="Content Placeholder 3"/>
          <p:cNvGraphicFramePr>
            <a:graphicFrameLocks noGrp="1"/>
          </p:cNvGraphicFramePr>
          <p:nvPr>
            <p:ph sz="quarter" idx="1"/>
          </p:nvPr>
        </p:nvGraphicFramePr>
        <p:xfrm>
          <a:off x="1143000" y="1257300"/>
          <a:ext cx="7239000" cy="3311526"/>
        </p:xfrm>
        <a:graphic>
          <a:graphicData uri="http://schemas.openxmlformats.org/drawingml/2006/table">
            <a:tbl>
              <a:tblPr/>
              <a:tblGrid>
                <a:gridCol w="4194175"/>
                <a:gridCol w="1597025"/>
                <a:gridCol w="1447800"/>
              </a:tblGrid>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Aggregate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Average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Net Income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$57,404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$5,740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Dividends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$36,766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$3,677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Dividend Payout Ratio</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Stock Buybacks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$6,032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$603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Dividends + Buybacks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$42,798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$4,280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Cash Payout Ratio</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($1,903)</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($190)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Free CF to Equity (actual debt)</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$1,036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$104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433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$19,138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$1,914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433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Cash payout as % of pre-debt FCFE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FCFE negative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 </a:t>
                      </a:r>
                    </a:p>
                  </a:txBody>
                  <a:tcPr marL="12700" marR="12700" marT="9525"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Cash payout as % of actual FCFE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4131.08%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 </a:t>
                      </a:r>
                    </a:p>
                  </a:txBody>
                  <a:tcPr marL="12700" marR="12700" marT="9525"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Cash payout as % of target FCFE</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223.63%</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 </a:t>
                      </a:r>
                    </a:p>
                  </a:txBody>
                  <a:tcPr marL="12700" marR="12700" marT="9525"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Vale: Its your call..</a:t>
            </a:r>
          </a:p>
        </p:txBody>
      </p:sp>
      <p:sp>
        <p:nvSpPr>
          <p:cNvPr id="494594"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Vale</a:t>
            </a:r>
            <a:r>
              <a:rPr lang="ja-JP" altLang="en-US" sz="1800">
                <a:ea typeface="ＭＳ Ｐゴシック" charset="-128"/>
              </a:rPr>
              <a:t>’</a:t>
            </a:r>
            <a:r>
              <a:rPr lang="en-US" altLang="ja-JP" sz="18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x-none" sz="1500">
                <a:ea typeface="ＭＳ Ｐゴシック" charset="-128"/>
              </a:rPr>
              <a:t>Yes</a:t>
            </a:r>
          </a:p>
          <a:p>
            <a:pPr marL="823913" lvl="1" indent="-457200" eaLnBrk="1" hangingPunct="1">
              <a:lnSpc>
                <a:spcPct val="80000"/>
              </a:lnSpc>
              <a:buFont typeface="Calibri" charset="0"/>
              <a:buAutoNum type="alphaLcPeriod"/>
            </a:pPr>
            <a:r>
              <a:rPr lang="en-US" altLang="x-none" sz="1500">
                <a:ea typeface="ＭＳ Ｐゴシック" charset="-128"/>
              </a:rPr>
              <a:t>No</a:t>
            </a:r>
          </a:p>
          <a:p>
            <a:pPr eaLnBrk="1" hangingPunct="1">
              <a:lnSpc>
                <a:spcPct val="80000"/>
              </a:lnSpc>
            </a:pPr>
            <a:r>
              <a:rPr lang="en-US" altLang="x-none" sz="1800">
                <a:ea typeface="ＭＳ Ｐゴシック" charset="-128"/>
              </a:rPr>
              <a:t>The reasons for Vale</a:t>
            </a:r>
            <a:r>
              <a:rPr lang="ja-JP" altLang="en-US" sz="1800">
                <a:ea typeface="ＭＳ Ｐゴシック" charset="-128"/>
              </a:rPr>
              <a:t>’</a:t>
            </a:r>
            <a:r>
              <a:rPr lang="en-US" altLang="ja-JP" sz="1800">
                <a:ea typeface="ＭＳ Ｐゴシック" charset="-128"/>
              </a:rPr>
              <a:t>s dividend problem lie in it</a:t>
            </a:r>
            <a:r>
              <a:rPr lang="ja-JP" altLang="en-US" sz="1800">
                <a:ea typeface="ＭＳ Ｐゴシック" charset="-128"/>
              </a:rPr>
              <a:t>’</a:t>
            </a:r>
            <a:r>
              <a:rPr lang="en-US" altLang="ja-JP" sz="18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x-none" sz="1500">
                <a:ea typeface="ＭＳ Ｐゴシック" charset="-128"/>
              </a:rPr>
              <a:t>Yes</a:t>
            </a:r>
          </a:p>
          <a:p>
            <a:pPr marL="823913" lvl="1" indent="-457200" eaLnBrk="1" hangingPunct="1">
              <a:lnSpc>
                <a:spcPct val="80000"/>
              </a:lnSpc>
              <a:buFont typeface="Calibri" charset="0"/>
              <a:buAutoNum type="alphaLcPeriod"/>
            </a:pPr>
            <a:r>
              <a:rPr lang="en-US" altLang="x-none" sz="1500">
                <a:ea typeface="ＭＳ Ｐゴシック" charset="-128"/>
              </a:rPr>
              <a:t>No</a:t>
            </a:r>
          </a:p>
          <a:p>
            <a:pPr eaLnBrk="1" hangingPunct="1">
              <a:lnSpc>
                <a:spcPct val="80000"/>
              </a:lnSpc>
            </a:pPr>
            <a:endParaRPr lang="en-US" altLang="x-none" sz="1800">
              <a:ea typeface="ＭＳ Ｐゴシック" charset="-128"/>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Case 3: BP: Summary of Dividend Policy: 1982-1991</a:t>
            </a:r>
          </a:p>
        </p:txBody>
      </p:sp>
      <p:sp>
        <p:nvSpPr>
          <p:cNvPr id="35842"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35843" name="Line 3"/>
          <p:cNvSpPr>
            <a:spLocks noChangeShapeType="1"/>
          </p:cNvSpPr>
          <p:nvPr/>
        </p:nvSpPr>
        <p:spPr bwMode="auto">
          <a:xfrm>
            <a:off x="1166813" y="1679575"/>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44" name="Rectangle 4"/>
          <p:cNvSpPr>
            <a:spLocks noChangeArrowheads="1"/>
          </p:cNvSpPr>
          <p:nvPr/>
        </p:nvSpPr>
        <p:spPr bwMode="auto">
          <a:xfrm>
            <a:off x="4325938" y="1712913"/>
            <a:ext cx="23574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b="1" i="1"/>
              <a:t>Summary of calculations</a:t>
            </a:r>
          </a:p>
        </p:txBody>
      </p:sp>
      <p:sp>
        <p:nvSpPr>
          <p:cNvPr id="35845" name="Rectangle 5"/>
          <p:cNvSpPr>
            <a:spLocks noChangeArrowheads="1"/>
          </p:cNvSpPr>
          <p:nvPr/>
        </p:nvSpPr>
        <p:spPr bwMode="auto">
          <a:xfrm>
            <a:off x="3400425" y="1965325"/>
            <a:ext cx="909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Average</a:t>
            </a:r>
          </a:p>
        </p:txBody>
      </p:sp>
      <p:sp>
        <p:nvSpPr>
          <p:cNvPr id="35846" name="Rectangle 6"/>
          <p:cNvSpPr>
            <a:spLocks noChangeArrowheads="1"/>
          </p:cNvSpPr>
          <p:nvPr/>
        </p:nvSpPr>
        <p:spPr bwMode="auto">
          <a:xfrm>
            <a:off x="4746625" y="1965325"/>
            <a:ext cx="18430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Standard Deviation</a:t>
            </a:r>
          </a:p>
        </p:txBody>
      </p:sp>
      <p:sp>
        <p:nvSpPr>
          <p:cNvPr id="35847" name="Rectangle 7"/>
          <p:cNvSpPr>
            <a:spLocks noChangeArrowheads="1"/>
          </p:cNvSpPr>
          <p:nvPr/>
        </p:nvSpPr>
        <p:spPr bwMode="auto">
          <a:xfrm>
            <a:off x="6881813" y="1965325"/>
            <a:ext cx="1058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Maximum</a:t>
            </a:r>
          </a:p>
        </p:txBody>
      </p:sp>
      <p:sp>
        <p:nvSpPr>
          <p:cNvPr id="35848" name="Rectangle 8"/>
          <p:cNvSpPr>
            <a:spLocks noChangeArrowheads="1"/>
          </p:cNvSpPr>
          <p:nvPr/>
        </p:nvSpPr>
        <p:spPr bwMode="auto">
          <a:xfrm>
            <a:off x="7891463" y="1965325"/>
            <a:ext cx="10239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Minimum</a:t>
            </a:r>
          </a:p>
        </p:txBody>
      </p:sp>
      <p:sp>
        <p:nvSpPr>
          <p:cNvPr id="35849" name="Rectangle 9"/>
          <p:cNvSpPr>
            <a:spLocks noChangeArrowheads="1"/>
          </p:cNvSpPr>
          <p:nvPr/>
        </p:nvSpPr>
        <p:spPr bwMode="auto">
          <a:xfrm>
            <a:off x="1096963" y="2217738"/>
            <a:ext cx="17287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Free CF to Equity</a:t>
            </a:r>
          </a:p>
        </p:txBody>
      </p:sp>
      <p:sp>
        <p:nvSpPr>
          <p:cNvPr id="35850" name="Rectangle 10"/>
          <p:cNvSpPr>
            <a:spLocks noChangeArrowheads="1"/>
          </p:cNvSpPr>
          <p:nvPr/>
        </p:nvSpPr>
        <p:spPr bwMode="auto">
          <a:xfrm>
            <a:off x="3384550" y="2217738"/>
            <a:ext cx="8493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$571.10</a:t>
            </a:r>
          </a:p>
        </p:txBody>
      </p:sp>
      <p:sp>
        <p:nvSpPr>
          <p:cNvPr id="35851" name="Rectangle 11"/>
          <p:cNvSpPr>
            <a:spLocks noChangeArrowheads="1"/>
          </p:cNvSpPr>
          <p:nvPr/>
        </p:nvSpPr>
        <p:spPr bwMode="auto">
          <a:xfrm>
            <a:off x="5083175" y="2217738"/>
            <a:ext cx="1003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$1,382.29</a:t>
            </a:r>
          </a:p>
        </p:txBody>
      </p:sp>
      <p:sp>
        <p:nvSpPr>
          <p:cNvPr id="35852" name="Rectangle 12"/>
          <p:cNvSpPr>
            <a:spLocks noChangeArrowheads="1"/>
          </p:cNvSpPr>
          <p:nvPr/>
        </p:nvSpPr>
        <p:spPr bwMode="auto">
          <a:xfrm>
            <a:off x="6865938" y="2217738"/>
            <a:ext cx="1003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$3,764.00</a:t>
            </a:r>
          </a:p>
        </p:txBody>
      </p:sp>
      <p:sp>
        <p:nvSpPr>
          <p:cNvPr id="35853" name="Rectangle 13"/>
          <p:cNvSpPr>
            <a:spLocks noChangeArrowheads="1"/>
          </p:cNvSpPr>
          <p:nvPr/>
        </p:nvSpPr>
        <p:spPr bwMode="auto">
          <a:xfrm>
            <a:off x="7907338" y="2217738"/>
            <a:ext cx="9858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($612.50)</a:t>
            </a:r>
          </a:p>
        </p:txBody>
      </p:sp>
      <p:sp>
        <p:nvSpPr>
          <p:cNvPr id="35854" name="Rectangle 14"/>
          <p:cNvSpPr>
            <a:spLocks noChangeArrowheads="1"/>
          </p:cNvSpPr>
          <p:nvPr/>
        </p:nvSpPr>
        <p:spPr bwMode="auto">
          <a:xfrm>
            <a:off x="1096963" y="2470150"/>
            <a:ext cx="1069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Dividends</a:t>
            </a:r>
          </a:p>
        </p:txBody>
      </p:sp>
      <p:sp>
        <p:nvSpPr>
          <p:cNvPr id="35855" name="Rectangle 15"/>
          <p:cNvSpPr>
            <a:spLocks noChangeArrowheads="1"/>
          </p:cNvSpPr>
          <p:nvPr/>
        </p:nvSpPr>
        <p:spPr bwMode="auto">
          <a:xfrm>
            <a:off x="3300413" y="2470150"/>
            <a:ext cx="1003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$1,496.30</a:t>
            </a:r>
          </a:p>
        </p:txBody>
      </p:sp>
      <p:sp>
        <p:nvSpPr>
          <p:cNvPr id="35856" name="Rectangle 16"/>
          <p:cNvSpPr>
            <a:spLocks noChangeArrowheads="1"/>
          </p:cNvSpPr>
          <p:nvPr/>
        </p:nvSpPr>
        <p:spPr bwMode="auto">
          <a:xfrm>
            <a:off x="5167313" y="2470150"/>
            <a:ext cx="8493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$448.77</a:t>
            </a:r>
          </a:p>
        </p:txBody>
      </p:sp>
      <p:sp>
        <p:nvSpPr>
          <p:cNvPr id="35857" name="Rectangle 17"/>
          <p:cNvSpPr>
            <a:spLocks noChangeArrowheads="1"/>
          </p:cNvSpPr>
          <p:nvPr/>
        </p:nvSpPr>
        <p:spPr bwMode="auto">
          <a:xfrm>
            <a:off x="6865938" y="2470150"/>
            <a:ext cx="9953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$2,112.00</a:t>
            </a:r>
          </a:p>
        </p:txBody>
      </p:sp>
      <p:sp>
        <p:nvSpPr>
          <p:cNvPr id="35858" name="Rectangle 18"/>
          <p:cNvSpPr>
            <a:spLocks noChangeArrowheads="1"/>
          </p:cNvSpPr>
          <p:nvPr/>
        </p:nvSpPr>
        <p:spPr bwMode="auto">
          <a:xfrm>
            <a:off x="7942263" y="2470150"/>
            <a:ext cx="8493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$831.00</a:t>
            </a:r>
          </a:p>
        </p:txBody>
      </p:sp>
      <p:sp>
        <p:nvSpPr>
          <p:cNvPr id="35859" name="Rectangle 19"/>
          <p:cNvSpPr>
            <a:spLocks noChangeArrowheads="1"/>
          </p:cNvSpPr>
          <p:nvPr/>
        </p:nvSpPr>
        <p:spPr bwMode="auto">
          <a:xfrm>
            <a:off x="1096963" y="2722563"/>
            <a:ext cx="2249487"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Dividends+Repurchases</a:t>
            </a:r>
          </a:p>
        </p:txBody>
      </p:sp>
      <p:sp>
        <p:nvSpPr>
          <p:cNvPr id="35860" name="Rectangle 20"/>
          <p:cNvSpPr>
            <a:spLocks noChangeArrowheads="1"/>
          </p:cNvSpPr>
          <p:nvPr/>
        </p:nvSpPr>
        <p:spPr bwMode="auto">
          <a:xfrm>
            <a:off x="3300413" y="2722563"/>
            <a:ext cx="1003300"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$1,496.30</a:t>
            </a:r>
          </a:p>
        </p:txBody>
      </p:sp>
      <p:sp>
        <p:nvSpPr>
          <p:cNvPr id="35861" name="Rectangle 21"/>
          <p:cNvSpPr>
            <a:spLocks noChangeArrowheads="1"/>
          </p:cNvSpPr>
          <p:nvPr/>
        </p:nvSpPr>
        <p:spPr bwMode="auto">
          <a:xfrm>
            <a:off x="5167313" y="2722563"/>
            <a:ext cx="849312"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$448.77</a:t>
            </a:r>
          </a:p>
        </p:txBody>
      </p:sp>
      <p:sp>
        <p:nvSpPr>
          <p:cNvPr id="35862" name="Rectangle 22"/>
          <p:cNvSpPr>
            <a:spLocks noChangeArrowheads="1"/>
          </p:cNvSpPr>
          <p:nvPr/>
        </p:nvSpPr>
        <p:spPr bwMode="auto">
          <a:xfrm>
            <a:off x="6865938" y="2722563"/>
            <a:ext cx="995362"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$2,112.00</a:t>
            </a:r>
          </a:p>
        </p:txBody>
      </p:sp>
      <p:sp>
        <p:nvSpPr>
          <p:cNvPr id="35863" name="Rectangle 23"/>
          <p:cNvSpPr>
            <a:spLocks noChangeArrowheads="1"/>
          </p:cNvSpPr>
          <p:nvPr/>
        </p:nvSpPr>
        <p:spPr bwMode="auto">
          <a:xfrm>
            <a:off x="7942263" y="2722563"/>
            <a:ext cx="849312"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$831.00</a:t>
            </a:r>
          </a:p>
        </p:txBody>
      </p:sp>
      <p:sp>
        <p:nvSpPr>
          <p:cNvPr id="35864" name="Rectangle 24"/>
          <p:cNvSpPr>
            <a:spLocks noChangeArrowheads="1"/>
          </p:cNvSpPr>
          <p:nvPr/>
        </p:nvSpPr>
        <p:spPr bwMode="auto">
          <a:xfrm>
            <a:off x="1096963" y="3227388"/>
            <a:ext cx="211772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Dividend Payout Ratio</a:t>
            </a:r>
          </a:p>
        </p:txBody>
      </p:sp>
      <p:sp>
        <p:nvSpPr>
          <p:cNvPr id="35865" name="Rectangle 25"/>
          <p:cNvSpPr>
            <a:spLocks noChangeArrowheads="1"/>
          </p:cNvSpPr>
          <p:nvPr/>
        </p:nvSpPr>
        <p:spPr bwMode="auto">
          <a:xfrm>
            <a:off x="3433763" y="3227388"/>
            <a:ext cx="8159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84.77%</a:t>
            </a:r>
          </a:p>
        </p:txBody>
      </p:sp>
      <p:sp>
        <p:nvSpPr>
          <p:cNvPr id="35866" name="Rectangle 26"/>
          <p:cNvSpPr>
            <a:spLocks noChangeArrowheads="1"/>
          </p:cNvSpPr>
          <p:nvPr/>
        </p:nvSpPr>
        <p:spPr bwMode="auto">
          <a:xfrm>
            <a:off x="1096963" y="3479800"/>
            <a:ext cx="2328862"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Cash Paid as % of FCFE</a:t>
            </a:r>
          </a:p>
        </p:txBody>
      </p:sp>
      <p:sp>
        <p:nvSpPr>
          <p:cNvPr id="35867" name="Rectangle 27"/>
          <p:cNvSpPr>
            <a:spLocks noChangeArrowheads="1"/>
          </p:cNvSpPr>
          <p:nvPr/>
        </p:nvSpPr>
        <p:spPr bwMode="auto">
          <a:xfrm>
            <a:off x="3384550" y="3479800"/>
            <a:ext cx="91757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262.00%</a:t>
            </a:r>
          </a:p>
        </p:txBody>
      </p:sp>
      <p:sp>
        <p:nvSpPr>
          <p:cNvPr id="35868" name="Rectangle 28"/>
          <p:cNvSpPr>
            <a:spLocks noChangeArrowheads="1"/>
          </p:cNvSpPr>
          <p:nvPr/>
        </p:nvSpPr>
        <p:spPr bwMode="auto">
          <a:xfrm>
            <a:off x="1096963" y="3984625"/>
            <a:ext cx="2108200"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ROE - Required return</a:t>
            </a:r>
          </a:p>
        </p:txBody>
      </p:sp>
      <p:sp>
        <p:nvSpPr>
          <p:cNvPr id="35869" name="Rectangle 29"/>
          <p:cNvSpPr>
            <a:spLocks noChangeArrowheads="1"/>
          </p:cNvSpPr>
          <p:nvPr/>
        </p:nvSpPr>
        <p:spPr bwMode="auto">
          <a:xfrm>
            <a:off x="3451225" y="3984625"/>
            <a:ext cx="781050"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-1.67%</a:t>
            </a:r>
          </a:p>
        </p:txBody>
      </p:sp>
      <p:sp>
        <p:nvSpPr>
          <p:cNvPr id="35870" name="Rectangle 30"/>
          <p:cNvSpPr>
            <a:spLocks noChangeArrowheads="1"/>
          </p:cNvSpPr>
          <p:nvPr/>
        </p:nvSpPr>
        <p:spPr bwMode="auto">
          <a:xfrm>
            <a:off x="5216525" y="3984625"/>
            <a:ext cx="808038"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11.49%</a:t>
            </a:r>
          </a:p>
        </p:txBody>
      </p:sp>
      <p:sp>
        <p:nvSpPr>
          <p:cNvPr id="35871" name="Rectangle 31"/>
          <p:cNvSpPr>
            <a:spLocks noChangeArrowheads="1"/>
          </p:cNvSpPr>
          <p:nvPr/>
        </p:nvSpPr>
        <p:spPr bwMode="auto">
          <a:xfrm>
            <a:off x="6999288" y="3984625"/>
            <a:ext cx="81597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20.90%</a:t>
            </a:r>
          </a:p>
        </p:txBody>
      </p:sp>
      <p:sp>
        <p:nvSpPr>
          <p:cNvPr id="35872" name="Rectangle 32"/>
          <p:cNvSpPr>
            <a:spLocks noChangeArrowheads="1"/>
          </p:cNvSpPr>
          <p:nvPr/>
        </p:nvSpPr>
        <p:spPr bwMode="auto">
          <a:xfrm>
            <a:off x="7958138" y="3984625"/>
            <a:ext cx="884237"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-21.59%</a:t>
            </a:r>
          </a:p>
        </p:txBody>
      </p:sp>
      <p:sp>
        <p:nvSpPr>
          <p:cNvPr id="35873" name="Line 33"/>
          <p:cNvSpPr>
            <a:spLocks noChangeShapeType="1"/>
          </p:cNvSpPr>
          <p:nvPr/>
        </p:nvSpPr>
        <p:spPr bwMode="auto">
          <a:xfrm>
            <a:off x="1149350" y="1679575"/>
            <a:ext cx="0" cy="25034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74" name="Line 34"/>
          <p:cNvSpPr>
            <a:spLocks noChangeShapeType="1"/>
          </p:cNvSpPr>
          <p:nvPr/>
        </p:nvSpPr>
        <p:spPr bwMode="auto">
          <a:xfrm>
            <a:off x="8885238" y="1679575"/>
            <a:ext cx="0" cy="25034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BP: Just Desserts!</a:t>
            </a:r>
          </a:p>
        </p:txBody>
      </p:sp>
      <p:pic>
        <p:nvPicPr>
          <p:cNvPr id="3789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4986" r="-44986"/>
          <a:stretch>
            <a:fillRect/>
          </a:stretch>
        </p:blipFill>
        <p:spPr>
          <a:xfrm>
            <a:off x="612775" y="1200150"/>
            <a:ext cx="8153400" cy="3371850"/>
          </a:xfr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Managing changes in dividend policy</a:t>
            </a:r>
          </a:p>
        </p:txBody>
      </p:sp>
      <p:pic>
        <p:nvPicPr>
          <p:cNvPr id="3993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1889" r="-21889"/>
          <a:stretch>
            <a:fillRect/>
          </a:stretch>
        </p:blipFill>
        <p:spPr>
          <a:xfrm>
            <a:off x="612775" y="1200150"/>
            <a:ext cx="8153400" cy="337185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Case 4: The Limited: Summary of Dividend Policy: 1983-1992</a:t>
            </a:r>
          </a:p>
        </p:txBody>
      </p:sp>
      <p:sp>
        <p:nvSpPr>
          <p:cNvPr id="41986"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41987" name="Line 3"/>
          <p:cNvSpPr>
            <a:spLocks noChangeShapeType="1"/>
          </p:cNvSpPr>
          <p:nvPr/>
        </p:nvSpPr>
        <p:spPr bwMode="auto">
          <a:xfrm>
            <a:off x="1166813" y="165735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988" name="Rectangle 4"/>
          <p:cNvSpPr>
            <a:spLocks noChangeArrowheads="1"/>
          </p:cNvSpPr>
          <p:nvPr/>
        </p:nvSpPr>
        <p:spPr bwMode="auto">
          <a:xfrm>
            <a:off x="4281488" y="1693863"/>
            <a:ext cx="23574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b="1" i="1"/>
              <a:t>Summary of calculations</a:t>
            </a:r>
          </a:p>
        </p:txBody>
      </p:sp>
      <p:sp>
        <p:nvSpPr>
          <p:cNvPr id="41989" name="Rectangle 5"/>
          <p:cNvSpPr>
            <a:spLocks noChangeArrowheads="1"/>
          </p:cNvSpPr>
          <p:nvPr/>
        </p:nvSpPr>
        <p:spPr bwMode="auto">
          <a:xfrm>
            <a:off x="3390900" y="1951038"/>
            <a:ext cx="909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Average</a:t>
            </a:r>
          </a:p>
        </p:txBody>
      </p:sp>
      <p:sp>
        <p:nvSpPr>
          <p:cNvPr id="41990" name="Rectangle 6"/>
          <p:cNvSpPr>
            <a:spLocks noChangeArrowheads="1"/>
          </p:cNvSpPr>
          <p:nvPr/>
        </p:nvSpPr>
        <p:spPr bwMode="auto">
          <a:xfrm>
            <a:off x="4708525" y="1951038"/>
            <a:ext cx="18430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Standard Deviation</a:t>
            </a:r>
          </a:p>
        </p:txBody>
      </p:sp>
      <p:sp>
        <p:nvSpPr>
          <p:cNvPr id="41991" name="Rectangle 7"/>
          <p:cNvSpPr>
            <a:spLocks noChangeArrowheads="1"/>
          </p:cNvSpPr>
          <p:nvPr/>
        </p:nvSpPr>
        <p:spPr bwMode="auto">
          <a:xfrm>
            <a:off x="6865938" y="1951038"/>
            <a:ext cx="1058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Maximum</a:t>
            </a:r>
          </a:p>
        </p:txBody>
      </p:sp>
      <p:sp>
        <p:nvSpPr>
          <p:cNvPr id="41992" name="Rectangle 8"/>
          <p:cNvSpPr>
            <a:spLocks noChangeArrowheads="1"/>
          </p:cNvSpPr>
          <p:nvPr/>
        </p:nvSpPr>
        <p:spPr bwMode="auto">
          <a:xfrm>
            <a:off x="7875588" y="1951038"/>
            <a:ext cx="10239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Minimum</a:t>
            </a:r>
          </a:p>
        </p:txBody>
      </p:sp>
      <p:sp>
        <p:nvSpPr>
          <p:cNvPr id="41993" name="Rectangle 9"/>
          <p:cNvSpPr>
            <a:spLocks noChangeArrowheads="1"/>
          </p:cNvSpPr>
          <p:nvPr/>
        </p:nvSpPr>
        <p:spPr bwMode="auto">
          <a:xfrm>
            <a:off x="1096963" y="2208213"/>
            <a:ext cx="17287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Free CF to Equity</a:t>
            </a:r>
          </a:p>
        </p:txBody>
      </p:sp>
      <p:sp>
        <p:nvSpPr>
          <p:cNvPr id="41994" name="Rectangle 10"/>
          <p:cNvSpPr>
            <a:spLocks noChangeArrowheads="1"/>
          </p:cNvSpPr>
          <p:nvPr/>
        </p:nvSpPr>
        <p:spPr bwMode="auto">
          <a:xfrm>
            <a:off x="3390900" y="2208213"/>
            <a:ext cx="8842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($34.20)</a:t>
            </a:r>
          </a:p>
        </p:txBody>
      </p:sp>
      <p:sp>
        <p:nvSpPr>
          <p:cNvPr id="41995" name="Rectangle 11"/>
          <p:cNvSpPr>
            <a:spLocks noChangeArrowheads="1"/>
          </p:cNvSpPr>
          <p:nvPr/>
        </p:nvSpPr>
        <p:spPr bwMode="auto">
          <a:xfrm>
            <a:off x="5137150" y="2208213"/>
            <a:ext cx="8493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$109.74</a:t>
            </a:r>
          </a:p>
        </p:txBody>
      </p:sp>
      <p:sp>
        <p:nvSpPr>
          <p:cNvPr id="41996" name="Rectangle 12"/>
          <p:cNvSpPr>
            <a:spLocks noChangeArrowheads="1"/>
          </p:cNvSpPr>
          <p:nvPr/>
        </p:nvSpPr>
        <p:spPr bwMode="auto">
          <a:xfrm>
            <a:off x="6985000" y="2208213"/>
            <a:ext cx="747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$96.89</a:t>
            </a:r>
          </a:p>
        </p:txBody>
      </p:sp>
      <p:sp>
        <p:nvSpPr>
          <p:cNvPr id="41997" name="Rectangle 13"/>
          <p:cNvSpPr>
            <a:spLocks noChangeArrowheads="1"/>
          </p:cNvSpPr>
          <p:nvPr/>
        </p:nvSpPr>
        <p:spPr bwMode="auto">
          <a:xfrm>
            <a:off x="7893050" y="2208213"/>
            <a:ext cx="9858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($242.17)</a:t>
            </a:r>
          </a:p>
        </p:txBody>
      </p:sp>
      <p:sp>
        <p:nvSpPr>
          <p:cNvPr id="41998" name="Rectangle 14"/>
          <p:cNvSpPr>
            <a:spLocks noChangeArrowheads="1"/>
          </p:cNvSpPr>
          <p:nvPr/>
        </p:nvSpPr>
        <p:spPr bwMode="auto">
          <a:xfrm>
            <a:off x="1096963" y="2465388"/>
            <a:ext cx="10699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Dividends</a:t>
            </a:r>
          </a:p>
        </p:txBody>
      </p:sp>
      <p:sp>
        <p:nvSpPr>
          <p:cNvPr id="41999" name="Rectangle 15"/>
          <p:cNvSpPr>
            <a:spLocks noChangeArrowheads="1"/>
          </p:cNvSpPr>
          <p:nvPr/>
        </p:nvSpPr>
        <p:spPr bwMode="auto">
          <a:xfrm>
            <a:off x="3425825" y="2465388"/>
            <a:ext cx="74771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$40.87</a:t>
            </a:r>
          </a:p>
        </p:txBody>
      </p:sp>
      <p:sp>
        <p:nvSpPr>
          <p:cNvPr id="42000" name="Rectangle 16"/>
          <p:cNvSpPr>
            <a:spLocks noChangeArrowheads="1"/>
          </p:cNvSpPr>
          <p:nvPr/>
        </p:nvSpPr>
        <p:spPr bwMode="auto">
          <a:xfrm>
            <a:off x="5187950" y="2465388"/>
            <a:ext cx="74771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$32.79</a:t>
            </a:r>
          </a:p>
        </p:txBody>
      </p:sp>
      <p:sp>
        <p:nvSpPr>
          <p:cNvPr id="42001" name="Rectangle 17"/>
          <p:cNvSpPr>
            <a:spLocks noChangeArrowheads="1"/>
          </p:cNvSpPr>
          <p:nvPr/>
        </p:nvSpPr>
        <p:spPr bwMode="auto">
          <a:xfrm>
            <a:off x="6934200" y="2465388"/>
            <a:ext cx="84931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$101.36</a:t>
            </a:r>
          </a:p>
        </p:txBody>
      </p:sp>
      <p:sp>
        <p:nvSpPr>
          <p:cNvPr id="42002" name="Rectangle 18"/>
          <p:cNvSpPr>
            <a:spLocks noChangeArrowheads="1"/>
          </p:cNvSpPr>
          <p:nvPr/>
        </p:nvSpPr>
        <p:spPr bwMode="auto">
          <a:xfrm>
            <a:off x="8029575" y="2465388"/>
            <a:ext cx="64452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$5.97</a:t>
            </a:r>
          </a:p>
        </p:txBody>
      </p:sp>
      <p:sp>
        <p:nvSpPr>
          <p:cNvPr id="42003" name="Rectangle 19"/>
          <p:cNvSpPr>
            <a:spLocks noChangeArrowheads="1"/>
          </p:cNvSpPr>
          <p:nvPr/>
        </p:nvSpPr>
        <p:spPr bwMode="auto">
          <a:xfrm>
            <a:off x="1096963" y="2722563"/>
            <a:ext cx="2249487"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Dividends+Repurchases</a:t>
            </a:r>
          </a:p>
        </p:txBody>
      </p:sp>
      <p:sp>
        <p:nvSpPr>
          <p:cNvPr id="42004" name="Rectangle 20"/>
          <p:cNvSpPr>
            <a:spLocks noChangeArrowheads="1"/>
          </p:cNvSpPr>
          <p:nvPr/>
        </p:nvSpPr>
        <p:spPr bwMode="auto">
          <a:xfrm>
            <a:off x="3425825" y="2722563"/>
            <a:ext cx="74771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$40.87</a:t>
            </a:r>
          </a:p>
        </p:txBody>
      </p:sp>
      <p:sp>
        <p:nvSpPr>
          <p:cNvPr id="42005" name="Rectangle 21"/>
          <p:cNvSpPr>
            <a:spLocks noChangeArrowheads="1"/>
          </p:cNvSpPr>
          <p:nvPr/>
        </p:nvSpPr>
        <p:spPr bwMode="auto">
          <a:xfrm>
            <a:off x="5187950" y="2722563"/>
            <a:ext cx="74771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$32.79</a:t>
            </a:r>
          </a:p>
        </p:txBody>
      </p:sp>
      <p:sp>
        <p:nvSpPr>
          <p:cNvPr id="42006" name="Rectangle 22"/>
          <p:cNvSpPr>
            <a:spLocks noChangeArrowheads="1"/>
          </p:cNvSpPr>
          <p:nvPr/>
        </p:nvSpPr>
        <p:spPr bwMode="auto">
          <a:xfrm>
            <a:off x="6934200" y="2722563"/>
            <a:ext cx="84931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$101.36</a:t>
            </a:r>
          </a:p>
        </p:txBody>
      </p:sp>
      <p:sp>
        <p:nvSpPr>
          <p:cNvPr id="42007" name="Rectangle 23"/>
          <p:cNvSpPr>
            <a:spLocks noChangeArrowheads="1"/>
          </p:cNvSpPr>
          <p:nvPr/>
        </p:nvSpPr>
        <p:spPr bwMode="auto">
          <a:xfrm>
            <a:off x="8029575" y="2722563"/>
            <a:ext cx="64452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$5.97</a:t>
            </a:r>
          </a:p>
        </p:txBody>
      </p:sp>
      <p:sp>
        <p:nvSpPr>
          <p:cNvPr id="42008" name="Rectangle 24"/>
          <p:cNvSpPr>
            <a:spLocks noChangeArrowheads="1"/>
          </p:cNvSpPr>
          <p:nvPr/>
        </p:nvSpPr>
        <p:spPr bwMode="auto">
          <a:xfrm>
            <a:off x="1096963" y="3235325"/>
            <a:ext cx="211772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Dividend Payout Ratio</a:t>
            </a:r>
          </a:p>
        </p:txBody>
      </p:sp>
      <p:sp>
        <p:nvSpPr>
          <p:cNvPr id="42009" name="Rectangle 25"/>
          <p:cNvSpPr>
            <a:spLocks noChangeArrowheads="1"/>
          </p:cNvSpPr>
          <p:nvPr/>
        </p:nvSpPr>
        <p:spPr bwMode="auto">
          <a:xfrm>
            <a:off x="3425825" y="3235325"/>
            <a:ext cx="81597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18.59%</a:t>
            </a:r>
          </a:p>
        </p:txBody>
      </p:sp>
      <p:sp>
        <p:nvSpPr>
          <p:cNvPr id="42010" name="Rectangle 26"/>
          <p:cNvSpPr>
            <a:spLocks noChangeArrowheads="1"/>
          </p:cNvSpPr>
          <p:nvPr/>
        </p:nvSpPr>
        <p:spPr bwMode="auto">
          <a:xfrm>
            <a:off x="1096963" y="3492500"/>
            <a:ext cx="2328862"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Cash Paid as % of FCFE</a:t>
            </a:r>
          </a:p>
        </p:txBody>
      </p:sp>
      <p:sp>
        <p:nvSpPr>
          <p:cNvPr id="42011" name="Rectangle 27"/>
          <p:cNvSpPr>
            <a:spLocks noChangeArrowheads="1"/>
          </p:cNvSpPr>
          <p:nvPr/>
        </p:nvSpPr>
        <p:spPr bwMode="auto">
          <a:xfrm>
            <a:off x="3340100" y="3492500"/>
            <a:ext cx="979488"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-119.52%</a:t>
            </a:r>
          </a:p>
        </p:txBody>
      </p:sp>
      <p:sp>
        <p:nvSpPr>
          <p:cNvPr id="42012" name="Rectangle 28"/>
          <p:cNvSpPr>
            <a:spLocks noChangeArrowheads="1"/>
          </p:cNvSpPr>
          <p:nvPr/>
        </p:nvSpPr>
        <p:spPr bwMode="auto">
          <a:xfrm>
            <a:off x="1096963" y="4005263"/>
            <a:ext cx="210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ROE - Required return</a:t>
            </a:r>
          </a:p>
        </p:txBody>
      </p:sp>
      <p:sp>
        <p:nvSpPr>
          <p:cNvPr id="42013" name="Rectangle 29"/>
          <p:cNvSpPr>
            <a:spLocks noChangeArrowheads="1"/>
          </p:cNvSpPr>
          <p:nvPr/>
        </p:nvSpPr>
        <p:spPr bwMode="auto">
          <a:xfrm>
            <a:off x="3476625" y="4005263"/>
            <a:ext cx="7127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1.69%</a:t>
            </a:r>
          </a:p>
        </p:txBody>
      </p:sp>
      <p:sp>
        <p:nvSpPr>
          <p:cNvPr id="42014" name="Rectangle 30"/>
          <p:cNvSpPr>
            <a:spLocks noChangeArrowheads="1"/>
          </p:cNvSpPr>
          <p:nvPr/>
        </p:nvSpPr>
        <p:spPr bwMode="auto">
          <a:xfrm>
            <a:off x="5187950" y="4005263"/>
            <a:ext cx="815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19.07%</a:t>
            </a:r>
          </a:p>
        </p:txBody>
      </p:sp>
      <p:sp>
        <p:nvSpPr>
          <p:cNvPr id="42015" name="Rectangle 31"/>
          <p:cNvSpPr>
            <a:spLocks noChangeArrowheads="1"/>
          </p:cNvSpPr>
          <p:nvPr/>
        </p:nvSpPr>
        <p:spPr bwMode="auto">
          <a:xfrm>
            <a:off x="6985000" y="4005263"/>
            <a:ext cx="815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29.26%</a:t>
            </a:r>
          </a:p>
        </p:txBody>
      </p:sp>
      <p:sp>
        <p:nvSpPr>
          <p:cNvPr id="42016" name="Rectangle 32"/>
          <p:cNvSpPr>
            <a:spLocks noChangeArrowheads="1"/>
          </p:cNvSpPr>
          <p:nvPr/>
        </p:nvSpPr>
        <p:spPr bwMode="auto">
          <a:xfrm>
            <a:off x="7943850" y="4005263"/>
            <a:ext cx="8842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-19.84%</a:t>
            </a:r>
          </a:p>
        </p:txBody>
      </p:sp>
      <p:sp>
        <p:nvSpPr>
          <p:cNvPr id="42017" name="Line 33"/>
          <p:cNvSpPr>
            <a:spLocks noChangeShapeType="1"/>
          </p:cNvSpPr>
          <p:nvPr/>
        </p:nvSpPr>
        <p:spPr bwMode="auto">
          <a:xfrm>
            <a:off x="1149350" y="1657350"/>
            <a:ext cx="0" cy="25479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018" name="Line 34"/>
          <p:cNvSpPr>
            <a:spLocks noChangeShapeType="1"/>
          </p:cNvSpPr>
          <p:nvPr/>
        </p:nvSpPr>
        <p:spPr bwMode="auto">
          <a:xfrm>
            <a:off x="8885238" y="1657350"/>
            <a:ext cx="0" cy="25479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019" name="Rectangle 35"/>
          <p:cNvSpPr>
            <a:spLocks noChangeArrowheads="1"/>
          </p:cNvSpPr>
          <p:nvPr/>
        </p:nvSpPr>
        <p:spPr bwMode="auto">
          <a:xfrm>
            <a:off x="9182100" y="4573588"/>
            <a:ext cx="184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Growth Firms and Dividends</a:t>
            </a:r>
          </a:p>
        </p:txBody>
      </p:sp>
      <p:sp>
        <p:nvSpPr>
          <p:cNvPr id="4301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600">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marL="835025" lvl="1" indent="-514350" eaLnBrk="1" hangingPunct="1">
              <a:lnSpc>
                <a:spcPct val="80000"/>
              </a:lnSpc>
              <a:buFont typeface="Calibri" charset="0"/>
              <a:buAutoNum type="alphaLcPeriod"/>
            </a:pPr>
            <a:r>
              <a:rPr lang="en-US" altLang="x-none" sz="2200">
                <a:ea typeface="ＭＳ Ｐゴシック" charset="-128"/>
              </a:rPr>
              <a:t>Yes</a:t>
            </a:r>
          </a:p>
          <a:p>
            <a:pPr marL="835025" lvl="1" indent="-514350" eaLnBrk="1" hangingPunct="1">
              <a:lnSpc>
                <a:spcPct val="80000"/>
              </a:lnSpc>
              <a:buFont typeface="Calibri" charset="0"/>
              <a:buAutoNum type="alphaLcPeriod"/>
            </a:pPr>
            <a:r>
              <a:rPr lang="en-US" altLang="x-none" sz="2200">
                <a:ea typeface="ＭＳ Ｐゴシック" charset="-128"/>
              </a:rPr>
              <a:t>No</a:t>
            </a:r>
          </a:p>
          <a:p>
            <a:pPr eaLnBrk="1" hangingPunct="1">
              <a:lnSpc>
                <a:spcPct val="80000"/>
              </a:lnSpc>
            </a:pPr>
            <a:r>
              <a:rPr lang="en-US" altLang="x-none" sz="2600">
                <a:ea typeface="ＭＳ Ｐゴシック" charset="-128"/>
              </a:rPr>
              <a:t>Why?</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5. Tata Motors</a:t>
            </a:r>
          </a:p>
        </p:txBody>
      </p:sp>
      <p:graphicFrame>
        <p:nvGraphicFramePr>
          <p:cNvPr id="10" name="Content Placeholder 2"/>
          <p:cNvGraphicFramePr>
            <a:graphicFrameLocks noGrp="1"/>
          </p:cNvGraphicFramePr>
          <p:nvPr>
            <p:ph sz="quarter" idx="1"/>
          </p:nvPr>
        </p:nvGraphicFramePr>
        <p:xfrm>
          <a:off x="612775" y="1200150"/>
          <a:ext cx="7693025" cy="2973391"/>
        </p:xfrm>
        <a:graphic>
          <a:graphicData uri="http://schemas.openxmlformats.org/drawingml/2006/table">
            <a:tbl>
              <a:tblPr/>
              <a:tblGrid>
                <a:gridCol w="3465513"/>
                <a:gridCol w="1939925"/>
                <a:gridCol w="2287587"/>
              </a:tblGrid>
              <a:tr h="2381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381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381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381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x-none" altLang="x-none" sz="12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2381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4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2381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4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bl>
          </a:graphicData>
        </a:graphic>
      </p:graphicFrame>
      <p:sp>
        <p:nvSpPr>
          <p:cNvPr id="46155" name="Text Box 8"/>
          <p:cNvSpPr txBox="1">
            <a:spLocks noChangeArrowheads="1"/>
          </p:cNvSpPr>
          <p:nvPr/>
        </p:nvSpPr>
        <p:spPr bwMode="auto">
          <a:xfrm>
            <a:off x="5257800" y="440055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Negative FCFE, largely because of acquisitions.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Assessing your firm</a:t>
            </a:r>
            <a:r>
              <a:rPr lang="ja-JP" altLang="en-US">
                <a:ea typeface="ＭＳ Ｐゴシック" charset="-128"/>
              </a:rPr>
              <a:t>’</a:t>
            </a:r>
            <a:r>
              <a:rPr lang="en-US" altLang="ja-JP">
                <a:ea typeface="ＭＳ Ｐゴシック" charset="-128"/>
              </a:rPr>
              <a:t>s dividend policy</a:t>
            </a:r>
            <a:endParaRPr lang="en-US" altLang="x-none">
              <a:ea typeface="ＭＳ Ｐゴシック" charset="-128"/>
            </a:endParaRPr>
          </a:p>
        </p:txBody>
      </p:sp>
      <p:sp>
        <p:nvSpPr>
          <p:cNvPr id="51302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Compare your firm</a:t>
            </a:r>
            <a:r>
              <a:rPr lang="ja-JP" altLang="en-US" sz="2000">
                <a:ea typeface="ＭＳ Ｐゴシック" charset="-128"/>
              </a:rPr>
              <a:t>’</a:t>
            </a:r>
            <a:r>
              <a:rPr lang="en-US" altLang="ja-JP" sz="2000">
                <a:ea typeface="ＭＳ Ｐゴシック" charset="-128"/>
              </a:rPr>
              <a:t>s dividends to its FCFE, looking at the last 5 years of information.</a:t>
            </a:r>
          </a:p>
          <a:p>
            <a:pPr eaLnBrk="1" hangingPunct="1">
              <a:lnSpc>
                <a:spcPct val="80000"/>
              </a:lnSpc>
            </a:pPr>
            <a:endParaRPr lang="en-US" altLang="x-none" sz="2000">
              <a:ea typeface="ＭＳ Ｐゴシック" charset="-128"/>
            </a:endParaRPr>
          </a:p>
          <a:p>
            <a:pPr eaLnBrk="1" hangingPunct="1">
              <a:lnSpc>
                <a:spcPct val="80000"/>
              </a:lnSpc>
            </a:pPr>
            <a:endParaRPr lang="en-US" altLang="x-none" sz="2000">
              <a:ea typeface="ＭＳ Ｐゴシック" charset="-128"/>
            </a:endParaRPr>
          </a:p>
          <a:p>
            <a:pPr eaLnBrk="1" hangingPunct="1">
              <a:lnSpc>
                <a:spcPct val="80000"/>
              </a:lnSpc>
            </a:pPr>
            <a:endParaRPr lang="en-US" altLang="x-none" sz="2000">
              <a:ea typeface="ＭＳ Ｐゴシック" charset="-128"/>
            </a:endParaRPr>
          </a:p>
          <a:p>
            <a:pPr eaLnBrk="1" hangingPunct="1">
              <a:lnSpc>
                <a:spcPct val="80000"/>
              </a:lnSpc>
            </a:pPr>
            <a:r>
              <a:rPr lang="en-US" altLang="x-none" sz="2000">
                <a:ea typeface="ＭＳ Ｐゴシック" charset="-128"/>
              </a:rPr>
              <a:t>Based upon your earlier analysis of your firm</a:t>
            </a:r>
            <a:r>
              <a:rPr lang="ja-JP" altLang="en-US" sz="2000">
                <a:ea typeface="ＭＳ Ｐゴシック" charset="-128"/>
              </a:rPr>
              <a:t>’</a:t>
            </a:r>
            <a:r>
              <a:rPr lang="en-US" altLang="ja-JP" sz="2000">
                <a:ea typeface="ＭＳ Ｐゴシック" charset="-128"/>
              </a:rPr>
              <a:t>s project choices, would you encourage the firm to return more cash or less cash to its owners?</a:t>
            </a:r>
          </a:p>
          <a:p>
            <a:pPr eaLnBrk="1" hangingPunct="1">
              <a:lnSpc>
                <a:spcPct val="80000"/>
              </a:lnSpc>
            </a:pPr>
            <a:endParaRPr lang="en-US" altLang="x-none" sz="2000">
              <a:ea typeface="ＭＳ Ｐゴシック" charset="-128"/>
            </a:endParaRPr>
          </a:p>
          <a:p>
            <a:pPr eaLnBrk="1" hangingPunct="1">
              <a:lnSpc>
                <a:spcPct val="80000"/>
              </a:lnSpc>
            </a:pPr>
            <a:r>
              <a:rPr lang="en-US" altLang="x-none" sz="2000">
                <a:ea typeface="ＭＳ Ｐゴシック" charset="-128"/>
              </a:rPr>
              <a:t>If you would encourage it to return more cash, what form should it take (dividends versus stock buybacks)?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333FD4C5-54F4-994E-B755-F1AAA8640AEB}" type="slidenum">
              <a:rPr lang="en-US" altLang="x-none" sz="1400">
                <a:solidFill>
                  <a:schemeClr val="tx2"/>
                </a:solidFill>
              </a:rPr>
              <a:pPr>
                <a:lnSpc>
                  <a:spcPct val="90000"/>
                </a:lnSpc>
              </a:pPr>
              <a:t>18</a:t>
            </a:fld>
            <a:endParaRPr lang="en-US" altLang="x-none" sz="1400">
              <a:solidFill>
                <a:schemeClr val="tx2"/>
              </a:solidFill>
            </a:endParaRPr>
          </a:p>
        </p:txBody>
      </p:sp>
      <p:pic>
        <p:nvPicPr>
          <p:cNvPr id="5017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11</a:t>
            </a:r>
          </a:p>
        </p:txBody>
      </p:sp>
      <p:sp>
        <p:nvSpPr>
          <p:cNvPr id="6" name="Line Callout 1 5"/>
          <p:cNvSpPr>
            <a:spLocks/>
          </p:cNvSpPr>
          <p:nvPr/>
        </p:nvSpPr>
        <p:spPr bwMode="auto">
          <a:xfrm>
            <a:off x="152400" y="209550"/>
            <a:ext cx="2362200" cy="3657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Compare the cash returned at your company to what is could have &amp; make a judgment on whether its policies have to change.</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27035</TotalTime>
  <Pages>13</Pages>
  <Words>2269</Words>
  <Application>Microsoft Macintosh PowerPoint</Application>
  <PresentationFormat>On-screen Show (16:9)</PresentationFormat>
  <Paragraphs>279</Paragraphs>
  <Slides>18</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Calibri</vt:lpstr>
      <vt:lpstr>Helvetica</vt:lpstr>
      <vt:lpstr>ＭＳ Ｐゴシック</vt:lpstr>
      <vt:lpstr>Times</vt:lpstr>
      <vt:lpstr>Wingdings</vt:lpstr>
      <vt:lpstr>Wingdings 2</vt:lpstr>
      <vt:lpstr>WebcastSimple</vt:lpstr>
      <vt:lpstr>Dividends: Follow up</vt:lpstr>
      <vt:lpstr>PowerPoint Presentation</vt:lpstr>
      <vt:lpstr>A Practical Framework for Analyzing Dividend Policy</vt:lpstr>
      <vt:lpstr>A Dividend Matrix</vt:lpstr>
      <vt:lpstr>Case 1: Disney in 2003</vt:lpstr>
      <vt:lpstr>Can you trust Disney’s management?</vt:lpstr>
      <vt:lpstr>Following up: Disney in 2009</vt:lpstr>
      <vt:lpstr>Final twist: Disney in 2013</vt:lpstr>
      <vt:lpstr>Case 2: Vale – Dividends versus FCFE</vt:lpstr>
      <vt:lpstr>Vale: Its your call..</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6  Application Test: Assessing your firm’s dividend policy</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333</cp:revision>
  <cp:lastPrinted>2014-01-24T14:30:54Z</cp:lastPrinted>
  <dcterms:created xsi:type="dcterms:W3CDTF">2010-01-13T22:41:50Z</dcterms:created>
  <dcterms:modified xsi:type="dcterms:W3CDTF">2017-06-14T09:55:58Z</dcterms:modified>
</cp:coreProperties>
</file>