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docx" ContentType="application/vnd.openxmlformats-officedocument.wordprocessingml.document"/>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4278" r:id="rId1"/>
  </p:sldMasterIdLst>
  <p:notesMasterIdLst>
    <p:notesMasterId r:id="rId12"/>
  </p:notesMasterIdLst>
  <p:handoutMasterIdLst>
    <p:handoutMasterId r:id="rId13"/>
  </p:handoutMasterIdLst>
  <p:sldIdLst>
    <p:sldId id="256" r:id="rId2"/>
    <p:sldId id="265" r:id="rId3"/>
    <p:sldId id="257" r:id="rId4"/>
    <p:sldId id="258" r:id="rId5"/>
    <p:sldId id="259" r:id="rId6"/>
    <p:sldId id="260" r:id="rId7"/>
    <p:sldId id="261" r:id="rId8"/>
    <p:sldId id="262" r:id="rId9"/>
    <p:sldId id="264" r:id="rId10"/>
    <p:sldId id="267" r:id="rId11"/>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3"/>
    <p:restoredTop sz="94666"/>
  </p:normalViewPr>
  <p:slideViewPr>
    <p:cSldViewPr>
      <p:cViewPr>
        <p:scale>
          <a:sx n="75" d="100"/>
          <a:sy n="75" d="100"/>
        </p:scale>
        <p:origin x="1168" y="116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31" d="100"/>
          <a:sy n="131" d="100"/>
        </p:scale>
        <p:origin x="-3792"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handoutMaster" Target="handoutMasters/handout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Rot="1" noChangeAspect="1" noChangeArrowheads="1" noTextEdit="1"/>
          </p:cNvSpPr>
          <p:nvPr>
            <p:ph type="sldImg" idx="2"/>
          </p:nvPr>
        </p:nvSpPr>
        <p:spPr bwMode="auto">
          <a:xfrm>
            <a:off x="393700" y="692150"/>
            <a:ext cx="60706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Sets the agenda for the class. This is a class that will be focused on the big picture of corporate finance rather than details, theories or models on a piecemeal basis.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Rot="1" noChangeAspect="1" noChangeArrowheads="1" noTextEdit="1"/>
          </p:cNvSpPr>
          <p:nvPr>
            <p:ph type="sldImg"/>
          </p:nvPr>
        </p:nvSpPr>
        <p:spPr>
          <a:solidFill>
            <a:srgbClr val="FFFFFF"/>
          </a:solidFill>
          <a:ln/>
        </p:spPr>
      </p:sp>
      <p:sp>
        <p:nvSpPr>
          <p:cNvPr id="20482"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All of the companies looks surprisingly similar to their peer groups. (Actually, not so surprising).</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noTextEdit="1"/>
          </p:cNvSpPr>
          <p:nvPr>
            <p:ph type="sldImg"/>
          </p:nvPr>
        </p:nvSpPr>
        <p:spPr>
          <a:ln/>
        </p:spPr>
      </p:sp>
      <p:sp>
        <p:nvSpPr>
          <p:cNvPr id="22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x-none">
                <a:latin typeface="Times" charset="0"/>
                <a:ea typeface="ＭＳ Ｐゴシック" charset="-128"/>
              </a:rPr>
              <a:t>Of the seventeen companies in this group, only seven paid dividends and six firms bought back stock. Rather than compare to the average or median for the entire sector, which is skewed by the non-dividend payers, we compared Disney to three of the other largest market-cap companies (Twenty-First Century Fox, Time Warner and Viacom) and there are similarities. Not only do they all pay dividends, with yields ranging from 0.52% to 4.39%, but many returned more cash than they had available to pay out (as FCFE).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Rot="1" noChangeAspect="1" noChangeArrowheads="1" noTextEdit="1"/>
          </p:cNvSpPr>
          <p:nvPr>
            <p:ph type="sldImg"/>
          </p:nvPr>
        </p:nvSpPr>
        <p:spPr>
          <a:solidFill>
            <a:srgbClr val="FFFFFF"/>
          </a:solidFill>
          <a:ln/>
        </p:spPr>
      </p:sp>
      <p:sp>
        <p:nvSpPr>
          <p:cNvPr id="24578"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 statistics are in brackets. While the R-squared is unimpressive, the t statistics are all significant. Thus, we will use the regression with the recognition that predicted values will be noisy.</a:t>
            </a:r>
          </a:p>
          <a:p>
            <a:r>
              <a:rPr lang="en-US" altLang="x-none">
                <a:latin typeface="Times" charset="0"/>
                <a:ea typeface="ＭＳ Ｐゴシック" charset="-128"/>
              </a:rPr>
              <a:t>Higher growth companies tend to pay lower dividends. These simple regressions allow us to adjust payout ratios and yields for differences across US companies.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Rot="1" noChangeAspect="1" noChangeArrowheads="1" noTextEdit="1"/>
          </p:cNvSpPr>
          <p:nvPr>
            <p:ph type="sldImg"/>
          </p:nvPr>
        </p:nvSpPr>
        <p:spPr>
          <a:solidFill>
            <a:srgbClr val="FFFFFF"/>
          </a:solidFill>
          <a:ln/>
        </p:spPr>
      </p:sp>
      <p:sp>
        <p:nvSpPr>
          <p:cNvPr id="26626"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x-none">
                <a:latin typeface="Times" charset="0"/>
                <a:ea typeface="ＭＳ Ｐゴシック" charset="-128"/>
              </a:rPr>
              <a:t>Two things to note:</a:t>
            </a:r>
          </a:p>
          <a:p>
            <a:pPr marL="228600" indent="-228600">
              <a:buFontTx/>
              <a:buAutoNum type="arabicPeriod"/>
            </a:pPr>
            <a:r>
              <a:rPr lang="en-US" altLang="x-none">
                <a:latin typeface="Times" charset="0"/>
                <a:ea typeface="ＭＳ Ｐゴシック" charset="-128"/>
              </a:rPr>
              <a:t>The low R-squared on the regressions will create large prediction ranges. Disney may very well be paying out too little in dividends, but there is enough noise in the predictions that you may not be willing to make that judgment.</a:t>
            </a:r>
          </a:p>
          <a:p>
            <a:pPr marL="228600" indent="-228600">
              <a:buFontTx/>
              <a:buAutoNum type="arabicPeriod"/>
            </a:pPr>
            <a:r>
              <a:rPr lang="en-US" altLang="x-none">
                <a:latin typeface="Times" charset="0"/>
                <a:ea typeface="ＭＳ Ｐゴシック" charset="-128"/>
              </a:rPr>
              <a:t> We are assuming linear relationships between each of the independent variables and the dividend measures.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Rot="1" noChangeAspect="1" noChangeArrowheads="1" noTextEdit="1"/>
          </p:cNvSpPr>
          <p:nvPr>
            <p:ph type="sldImg"/>
          </p:nvPr>
        </p:nvSpPr>
        <p:spPr>
          <a:solidFill>
            <a:srgbClr val="FFFFFF"/>
          </a:solidFill>
          <a:ln/>
        </p:spPr>
      </p:sp>
      <p:sp>
        <p:nvSpPr>
          <p:cNvPr id="29698"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Given that the dividend clientele that I have attracted is unlikely to be swayed by my arguments about my investment needs, I would try to spin off my media division and allow it to set a dividend policy very different from mine. In the spin off, investors who would prefer the capital gains will hold on to the media division shares and those who want the dividends will continue to hold the phone company shares.</a:t>
            </a:r>
          </a:p>
          <a:p>
            <a:r>
              <a:rPr lang="en-US" altLang="x-none">
                <a:latin typeface="Times" charset="0"/>
                <a:ea typeface="ＭＳ Ｐゴシック" charset="-128"/>
              </a:rPr>
              <a:t>Many phone companies have separately traded stocks for their wireless arms - one reason may be that the wireless business requires more risk, more growth and more reinvestment. and can afford to pay out less in dividends.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bwMode="white">
          <a:xfrm>
            <a:off x="0" y="4478338"/>
            <a:ext cx="9144000" cy="66516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4540250"/>
            <a:ext cx="2249488" cy="5349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4532313"/>
            <a:ext cx="6784975" cy="5365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4551363"/>
            <a:ext cx="2057400" cy="514350"/>
          </a:xfrm>
        </p:spPr>
        <p:txBody>
          <a:bodyPr>
            <a:noAutofit/>
          </a:bodyPr>
          <a:lstStyle>
            <a:lvl1pPr algn="ctr">
              <a:defRPr sz="2000" smtClean="0">
                <a:solidFill>
                  <a:srgbClr val="FFFFFF"/>
                </a:solidFill>
              </a:defRPr>
            </a:lvl1pPr>
          </a:lstStyle>
          <a:p>
            <a:pPr>
              <a:defRPr/>
            </a:pPr>
            <a:r>
              <a:rPr lang="en-US" altLang="x-none"/>
              <a:t>‹#›</a:t>
            </a:r>
          </a:p>
        </p:txBody>
      </p:sp>
      <p:sp>
        <p:nvSpPr>
          <p:cNvPr id="10" name="Footer Placeholder 16"/>
          <p:cNvSpPr>
            <a:spLocks noGrp="1"/>
          </p:cNvSpPr>
          <p:nvPr>
            <p:ph type="ftr" sz="quarter" idx="11"/>
          </p:nvPr>
        </p:nvSpPr>
        <p:spPr>
          <a:xfrm>
            <a:off x="2085975" y="177800"/>
            <a:ext cx="5867400" cy="273050"/>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171450"/>
            <a:ext cx="838200" cy="285750"/>
          </a:xfrm>
        </p:spPr>
        <p:txBody>
          <a:bodyPr/>
          <a:lstStyle>
            <a:lvl1pPr>
              <a:defRPr sz="1400" smtClean="0"/>
            </a:lvl1pPr>
          </a:lstStyle>
          <a:p>
            <a:pPr>
              <a:defRPr/>
            </a:pPr>
            <a:fld id="{BC5C7354-A6B2-5E49-BF0D-2D9C2D10F010}" type="slidenum">
              <a:rPr lang="en-US" altLang="x-none"/>
              <a:pPr>
                <a:defRPr/>
              </a:pPr>
              <a:t>‹#›</a:t>
            </a:fld>
            <a:endParaRPr lang="en-US" altLang="x-none"/>
          </a:p>
        </p:txBody>
      </p:sp>
    </p:spTree>
    <p:extLst>
      <p:ext uri="{BB962C8B-B14F-4D97-AF65-F5344CB8AC3E}">
        <p14:creationId xmlns:p14="http://schemas.microsoft.com/office/powerpoint/2010/main" val="16502507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4787900"/>
            <a:ext cx="423863" cy="338138"/>
          </a:xfrm>
          <a:prstGeom prst="rect">
            <a:avLst/>
          </a:prstGeom>
          <a:noFill/>
          <a:ln>
            <a:noFill/>
          </a:ln>
          <a:extLst>
            <a:ext uri="{909E8E84-426E-40dd-AFC4-6F175D3DCCD1}"/>
            <a:ext uri="{91240B29-F687-4f45-9708-019B960494DF}"/>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defRPr/>
            </a:pPr>
            <a:fld id="{171CEF97-21E0-2C46-883B-8F7D220C9702}" type="slidenum">
              <a:rPr lang="en-US" altLang="x-none" sz="1600" smtClean="0"/>
              <a:pPr>
                <a:defRPr/>
              </a:pPr>
              <a:t>‹#›</a:t>
            </a:fld>
            <a:endParaRPr lang="en-US" altLang="x-none" sz="1600" smtClean="0"/>
          </a:p>
        </p:txBody>
      </p:sp>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smtClean="0">
                <a:solidFill>
                  <a:srgbClr val="FFFFFF"/>
                </a:solidFill>
              </a:defRPr>
            </a:lvl1pPr>
          </a:lstStyle>
          <a:p>
            <a:pPr>
              <a:defRPr/>
            </a:pPr>
            <a:fld id="{6FFA0525-5156-7C4C-B040-4FBBC84E539F}" type="slidenum">
              <a:rPr lang="en-US" altLang="x-none"/>
              <a:pPr>
                <a:defRPr/>
              </a:pPr>
              <a:t>‹#›</a:t>
            </a:fld>
            <a:endParaRPr lang="en-US" altLang="x-none"/>
          </a:p>
        </p:txBody>
      </p:sp>
    </p:spTree>
    <p:extLst>
      <p:ext uri="{BB962C8B-B14F-4D97-AF65-F5344CB8AC3E}">
        <p14:creationId xmlns:p14="http://schemas.microsoft.com/office/powerpoint/2010/main" val="10129534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2" y="2057401"/>
            <a:ext cx="7123113" cy="1254919"/>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smtClean="0"/>
            </a:lvl1pPr>
          </a:lstStyle>
          <a:p>
            <a:pPr>
              <a:defRPr/>
            </a:pPr>
            <a:r>
              <a:rPr lang="en-US" altLang="x-none"/>
              <a:t>‹#›</a:t>
            </a:r>
          </a:p>
        </p:txBody>
      </p:sp>
      <p:sp>
        <p:nvSpPr>
          <p:cNvPr id="8" name="Slide Number Placeholder 12"/>
          <p:cNvSpPr>
            <a:spLocks noGrp="1"/>
          </p:cNvSpPr>
          <p:nvPr>
            <p:ph type="sldNum" sz="quarter" idx="11"/>
          </p:nvPr>
        </p:nvSpPr>
        <p:spPr>
          <a:xfrm>
            <a:off x="0" y="1314450"/>
            <a:ext cx="1295400" cy="527050"/>
          </a:xfrm>
        </p:spPr>
        <p:txBody>
          <a:bodyPr>
            <a:noAutofit/>
          </a:bodyPr>
          <a:lstStyle>
            <a:lvl1pPr>
              <a:defRPr sz="2400" smtClean="0">
                <a:solidFill>
                  <a:srgbClr val="FFFFFF"/>
                </a:solidFill>
              </a:defRPr>
            </a:lvl1pPr>
          </a:lstStyle>
          <a:p>
            <a:pPr>
              <a:defRPr/>
            </a:pPr>
            <a:fld id="{BB2B97F9-1F84-1F44-B40F-81FFDDACB096}" type="slidenum">
              <a:rPr lang="en-US" altLang="x-none"/>
              <a:pPr>
                <a:defRPr/>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16049744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a:lstStyle>
            <a:lvl1pPr>
              <a:defRPr smtClean="0"/>
            </a:lvl1pPr>
          </a:lstStyle>
          <a:p>
            <a:pPr>
              <a:defRPr/>
            </a:pPr>
            <a:r>
              <a:rPr lang="en-US" altLang="x-none"/>
              <a:t>‹#›</a:t>
            </a:r>
          </a:p>
        </p:txBody>
      </p:sp>
      <p:sp>
        <p:nvSpPr>
          <p:cNvPr id="6" name="Slide Number Placeholder 9"/>
          <p:cNvSpPr>
            <a:spLocks noGrp="1"/>
          </p:cNvSpPr>
          <p:nvPr>
            <p:ph type="sldNum" sz="quarter" idx="11"/>
          </p:nvPr>
        </p:nvSpPr>
        <p:spPr/>
        <p:txBody>
          <a:bodyPr/>
          <a:lstStyle>
            <a:lvl1pPr>
              <a:defRPr sz="1400" smtClean="0">
                <a:solidFill>
                  <a:srgbClr val="FFFFFF"/>
                </a:solidFill>
              </a:defRPr>
            </a:lvl1pPr>
          </a:lstStyle>
          <a:p>
            <a:pPr>
              <a:defRPr/>
            </a:pPr>
            <a:fld id="{D2101B95-B6AD-5F41-8105-D1871BBBBDBD}" type="slidenum">
              <a:rPr lang="en-US" altLang="x-none"/>
              <a:pPr>
                <a:defRPr/>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263524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pPr>
              <a:defRPr/>
            </a:pPr>
            <a:fld id="{34270004-C3BE-3F47-B260-047C2698791C}" type="slidenum">
              <a:rPr lang="en-US" altLang="x-none"/>
              <a:pPr>
                <a:defRPr/>
              </a:pPr>
              <a:t>‹#›</a:t>
            </a:fld>
            <a:endParaRPr lang="en-US" altLang="x-none" sz="1400">
              <a:solidFill>
                <a:srgbClr val="FFFFFF"/>
              </a:solidFill>
            </a:endParaRPr>
          </a:p>
        </p:txBody>
      </p:sp>
    </p:spTree>
    <p:extLst>
      <p:ext uri="{BB962C8B-B14F-4D97-AF65-F5344CB8AC3E}">
        <p14:creationId xmlns:p14="http://schemas.microsoft.com/office/powerpoint/2010/main" val="449360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smtClean="0"/>
            </a:lvl1pPr>
          </a:lstStyle>
          <a:p>
            <a:pPr>
              <a:defRPr/>
            </a:pPr>
            <a:r>
              <a:rPr lang="en-US" altLang="x-none"/>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smtClean="0">
                <a:solidFill>
                  <a:srgbClr val="FFFFFF"/>
                </a:solidFill>
              </a:defRPr>
            </a:lvl1pPr>
          </a:lstStyle>
          <a:p>
            <a:pPr>
              <a:defRPr/>
            </a:pPr>
            <a:fld id="{7D997802-34B7-5E49-9FA0-4517FEC40F5E}" type="slidenum">
              <a:rPr lang="en-US" altLang="x-none"/>
              <a:pPr>
                <a:defRPr/>
              </a:pPr>
              <a:t>‹#›</a:t>
            </a:fld>
            <a:endParaRPr lang="en-US" altLang="x-none"/>
          </a:p>
        </p:txBody>
      </p:sp>
    </p:spTree>
    <p:extLst>
      <p:ext uri="{BB962C8B-B14F-4D97-AF65-F5344CB8AC3E}">
        <p14:creationId xmlns:p14="http://schemas.microsoft.com/office/powerpoint/2010/main" val="9499830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smtClean="0"/>
            </a:lvl1pPr>
          </a:lstStyle>
          <a:p>
            <a:pPr>
              <a:defRPr/>
            </a:pPr>
            <a:r>
              <a:rPr lang="en-US" altLang="x-none"/>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4686300"/>
            <a:ext cx="533400" cy="285750"/>
          </a:xfrm>
        </p:spPr>
        <p:txBody>
          <a:bodyPr/>
          <a:lstStyle>
            <a:lvl1pPr>
              <a:defRPr sz="1400" smtClean="0"/>
            </a:lvl1pPr>
          </a:lstStyle>
          <a:p>
            <a:pPr>
              <a:defRPr/>
            </a:pPr>
            <a:fld id="{9C36212D-1388-FA44-A81E-92420CFA8CA8}" type="slidenum">
              <a:rPr lang="en-US" altLang="x-none"/>
              <a:pPr>
                <a:defRPr/>
              </a:pPr>
              <a:t>‹#›</a:t>
            </a:fld>
            <a:endParaRPr lang="en-US" altLang="x-none"/>
          </a:p>
        </p:txBody>
      </p:sp>
    </p:spTree>
    <p:extLst>
      <p:ext uri="{BB962C8B-B14F-4D97-AF65-F5344CB8AC3E}">
        <p14:creationId xmlns:p14="http://schemas.microsoft.com/office/powerpoint/2010/main" val="19719416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316038"/>
            <a:ext cx="1614488" cy="1266825"/>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04788"/>
            <a:ext cx="8077200" cy="652463"/>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smtClean="0"/>
            </a:lvl1pPr>
          </a:lstStyle>
          <a:p>
            <a:pPr>
              <a:defRPr/>
            </a:pPr>
            <a:r>
              <a:rPr lang="en-US" altLang="x-none"/>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smtClean="0">
                <a:solidFill>
                  <a:srgbClr val="FFFFFF"/>
                </a:solidFill>
              </a:defRPr>
            </a:lvl1pPr>
          </a:lstStyle>
          <a:p>
            <a:pPr>
              <a:defRPr/>
            </a:pPr>
            <a:fld id="{7CB8EBD5-07B4-DB47-BEA5-56D04D9A8D44}" type="slidenum">
              <a:rPr lang="en-US" altLang="x-none"/>
              <a:pPr>
                <a:defRPr/>
              </a:pPr>
              <a:t>‹#›</a:t>
            </a:fld>
            <a:endParaRPr lang="en-US" altLang="x-none"/>
          </a:p>
        </p:txBody>
      </p:sp>
    </p:spTree>
    <p:extLst>
      <p:ext uri="{BB962C8B-B14F-4D97-AF65-F5344CB8AC3E}">
        <p14:creationId xmlns:p14="http://schemas.microsoft.com/office/powerpoint/2010/main" val="3083050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3429000"/>
            <a:ext cx="9144000" cy="66516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3497263"/>
            <a:ext cx="1463675" cy="5349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3490913"/>
            <a:ext cx="7599362" cy="534987"/>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515143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3486150"/>
            <a:ext cx="7315200" cy="51435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4686300"/>
            <a:ext cx="2667000" cy="274638"/>
          </a:xfrm>
        </p:spPr>
        <p:txBody>
          <a:bodyPr/>
          <a:lstStyle>
            <a:lvl1pPr>
              <a:defRPr smtClean="0"/>
            </a:lvl1pPr>
          </a:lstStyle>
          <a:p>
            <a:pPr>
              <a:defRPr/>
            </a:pPr>
            <a:r>
              <a:rPr lang="en-US" altLang="x-none"/>
              <a:t>‹#›</a:t>
            </a:r>
          </a:p>
        </p:txBody>
      </p:sp>
      <p:sp>
        <p:nvSpPr>
          <p:cNvPr id="10" name="Slide Number Placeholder 12"/>
          <p:cNvSpPr>
            <a:spLocks noGrp="1"/>
          </p:cNvSpPr>
          <p:nvPr>
            <p:ph type="sldNum" sz="quarter" idx="11"/>
          </p:nvPr>
        </p:nvSpPr>
        <p:spPr>
          <a:xfrm>
            <a:off x="0" y="3500438"/>
            <a:ext cx="1447800" cy="498475"/>
          </a:xfrm>
        </p:spPr>
        <p:txBody>
          <a:bodyPr/>
          <a:lstStyle>
            <a:lvl1pPr>
              <a:defRPr sz="2800" smtClean="0">
                <a:solidFill>
                  <a:srgbClr val="FFFFFF"/>
                </a:solidFill>
              </a:defRPr>
            </a:lvl1pPr>
          </a:lstStyle>
          <a:p>
            <a:pPr>
              <a:defRPr/>
            </a:pPr>
            <a:fld id="{6313C06A-A3E5-2446-88E5-2B5C3212FD38}" type="slidenum">
              <a:rPr lang="en-US" altLang="x-none"/>
              <a:pPr>
                <a:defRPr/>
              </a:pPr>
              <a:t>‹#›</a:t>
            </a:fld>
            <a:endParaRPr lang="en-US" altLang="x-none"/>
          </a:p>
        </p:txBody>
      </p:sp>
      <p:sp>
        <p:nvSpPr>
          <p:cNvPr id="11" name="Footer Placeholder 13"/>
          <p:cNvSpPr>
            <a:spLocks noGrp="1"/>
          </p:cNvSpPr>
          <p:nvPr>
            <p:ph type="ftr" sz="quarter" idx="12"/>
          </p:nvPr>
        </p:nvSpPr>
        <p:spPr>
          <a:xfrm>
            <a:off x="1600200" y="4686300"/>
            <a:ext cx="4572000" cy="274638"/>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95238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r>
              <a:rPr lang="en-US" altLang="x-none"/>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pPr>
              <a:defRPr/>
            </a:pPr>
            <a:fld id="{C6A90FC0-AF1D-F04A-AD75-C7EF839EB1EC}" type="slidenum">
              <a:rPr lang="en-US" altLang="x-none"/>
              <a:pPr>
                <a:defRPr/>
              </a:pPr>
              <a:t>‹#›</a:t>
            </a:fld>
            <a:endParaRPr lang="en-US" altLang="x-none" sz="1400">
              <a:solidFill>
                <a:srgbClr val="FFFFFF"/>
              </a:solidFill>
            </a:endParaRPr>
          </a:p>
        </p:txBody>
      </p:sp>
    </p:spTree>
    <p:extLst>
      <p:ext uri="{BB962C8B-B14F-4D97-AF65-F5344CB8AC3E}">
        <p14:creationId xmlns:p14="http://schemas.microsoft.com/office/powerpoint/2010/main" val="18414373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1"/>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4686300"/>
            <a:ext cx="2209800" cy="274638"/>
          </a:xfrm>
        </p:spPr>
        <p:txBody>
          <a:bodyPr/>
          <a:lstStyle>
            <a:lvl1pPr>
              <a:defRPr smtClean="0"/>
            </a:lvl1pPr>
          </a:lstStyle>
          <a:p>
            <a:pPr>
              <a:defRPr/>
            </a:pPr>
            <a:r>
              <a:rPr lang="en-US" altLang="x-none"/>
              <a:t>‹#›</a:t>
            </a:r>
          </a:p>
        </p:txBody>
      </p:sp>
      <p:sp>
        <p:nvSpPr>
          <p:cNvPr id="8" name="Footer Placeholder 4"/>
          <p:cNvSpPr>
            <a:spLocks noGrp="1"/>
          </p:cNvSpPr>
          <p:nvPr>
            <p:ph type="ftr" sz="quarter" idx="11"/>
          </p:nvPr>
        </p:nvSpPr>
        <p:spPr>
          <a:xfrm>
            <a:off x="457200" y="4686300"/>
            <a:ext cx="5573713" cy="274638"/>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6056313" y="77787"/>
            <a:ext cx="400050" cy="244475"/>
          </a:xfrm>
        </p:spPr>
        <p:txBody>
          <a:bodyPr/>
          <a:lstStyle>
            <a:lvl1pPr>
              <a:defRPr smtClean="0"/>
            </a:lvl1pPr>
          </a:lstStyle>
          <a:p>
            <a:pPr>
              <a:defRPr/>
            </a:pPr>
            <a:fld id="{6144EB70-7D4B-F248-B2F2-B5E4386AC57B}" type="slidenum">
              <a:rPr lang="en-US" altLang="x-none"/>
              <a:pPr>
                <a:defRPr/>
              </a:pPr>
              <a:t>‹#›</a:t>
            </a:fld>
            <a:endParaRPr lang="en-US" altLang="x-none" sz="1400">
              <a:solidFill>
                <a:srgbClr val="FFFFFF"/>
              </a:solidFill>
            </a:endParaRPr>
          </a:p>
        </p:txBody>
      </p:sp>
    </p:spTree>
    <p:extLst>
      <p:ext uri="{BB962C8B-B14F-4D97-AF65-F5344CB8AC3E}">
        <p14:creationId xmlns:p14="http://schemas.microsoft.com/office/powerpoint/2010/main" val="1874596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smtClean="0"/>
            </a:lvl1pPr>
          </a:lstStyle>
          <a:p>
            <a:pPr>
              <a:defRPr/>
            </a:pPr>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smtClean="0">
                <a:solidFill>
                  <a:srgbClr val="FFFFFF"/>
                </a:solidFill>
              </a:defRPr>
            </a:lvl1pPr>
          </a:lstStyle>
          <a:p>
            <a:pPr>
              <a:defRPr/>
            </a:pPr>
            <a:fld id="{D8F42BBD-F189-E24C-81C1-220C134E4ABC}" type="slidenum">
              <a:rPr lang="en-US" altLang="x-none"/>
              <a:pPr>
                <a:defRPr/>
              </a:pPr>
              <a:t>‹#›</a:t>
            </a:fld>
            <a:endParaRPr lang="en-US" altLang="x-none"/>
          </a:p>
        </p:txBody>
      </p:sp>
    </p:spTree>
    <p:extLst>
      <p:ext uri="{BB962C8B-B14F-4D97-AF65-F5344CB8AC3E}">
        <p14:creationId xmlns:p14="http://schemas.microsoft.com/office/powerpoint/2010/main" val="27572655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171450"/>
            <a:ext cx="81534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200150"/>
            <a:ext cx="81534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4686300"/>
            <a:ext cx="2667000" cy="274638"/>
          </a:xfrm>
          <a:prstGeom prst="rect">
            <a:avLst/>
          </a:prstGeom>
        </p:spPr>
        <p:txBody>
          <a:bodyPr vert="horz" wrap="square" lIns="91440" tIns="45720" rIns="91440" bIns="45720" numCol="1" anchor="ctr" anchorCtr="0" compatLnSpc="1">
            <a:prstTxWarp prst="textNoShape">
              <a:avLst/>
            </a:prstTxWarp>
          </a:bodyPr>
          <a:lstStyle>
            <a:lvl1pPr algn="r">
              <a:defRPr sz="1400" smtClean="0">
                <a:solidFill>
                  <a:schemeClr val="tx2"/>
                </a:solidFill>
              </a:defRPr>
            </a:lvl1pPr>
          </a:lstStyle>
          <a:p>
            <a:pPr>
              <a:defRPr/>
            </a:pPr>
            <a:r>
              <a:rPr lang="en-US" altLang="x-none"/>
              <a:t>‹#›</a:t>
            </a:r>
          </a:p>
        </p:txBody>
      </p:sp>
      <p:sp>
        <p:nvSpPr>
          <p:cNvPr id="3" name="Footer Placeholder 2"/>
          <p:cNvSpPr>
            <a:spLocks noGrp="1"/>
          </p:cNvSpPr>
          <p:nvPr>
            <p:ph type="ftr" sz="quarter" idx="3"/>
          </p:nvPr>
        </p:nvSpPr>
        <p:spPr>
          <a:xfrm>
            <a:off x="609600" y="4686300"/>
            <a:ext cx="5421313" cy="274638"/>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925513"/>
            <a:ext cx="9144000" cy="2397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960438"/>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960438"/>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954088"/>
            <a:ext cx="533400" cy="182562"/>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smtClean="0">
                <a:solidFill>
                  <a:schemeClr val="tx2"/>
                </a:solidFill>
              </a:defRPr>
            </a:lvl1pPr>
          </a:lstStyle>
          <a:p>
            <a:pPr>
              <a:defRPr/>
            </a:pPr>
            <a:fld id="{4EA93742-FA39-244B-8EB0-936ACCEB2AF9}" type="slidenum">
              <a:rPr lang="en-US" altLang="x-none"/>
              <a:pPr>
                <a:defRPr/>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413" r:id="rId1"/>
    <p:sldLayoutId id="2147484414" r:id="rId2"/>
    <p:sldLayoutId id="2147484415" r:id="rId3"/>
    <p:sldLayoutId id="2147484416" r:id="rId4"/>
    <p:sldLayoutId id="2147484411" r:id="rId5"/>
    <p:sldLayoutId id="2147484417" r:id="rId6"/>
    <p:sldLayoutId id="2147484418" r:id="rId7"/>
    <p:sldLayoutId id="2147484419" r:id="rId8"/>
    <p:sldLayoutId id="2147484420" r:id="rId9"/>
    <p:sldLayoutId id="2147484412" r:id="rId10"/>
    <p:sldLayoutId id="2147484421" r:id="rId11"/>
    <p:sldLayoutId id="2147484422" r:id="rId12"/>
  </p:sldLayoutIdLst>
  <p:hf sldNum="0" hdr="0" ftr="0" dt="0"/>
  <p:txStyles>
    <p:titleStyle>
      <a:lvl1pPr algn="l" rtl="0" eaLnBrk="0" fontAlgn="base" hangingPunct="0">
        <a:spcBef>
          <a:spcPct val="0"/>
        </a:spcBef>
        <a:spcAft>
          <a:spcPct val="0"/>
        </a:spcAft>
        <a:defRPr sz="32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4" Type="http://schemas.openxmlformats.org/officeDocument/2006/relationships/oleObject" Target="../embeddings/oleObject1.bin"/><Relationship Id="rId5" Type="http://schemas.openxmlformats.org/officeDocument/2006/relationships/package" Target="../embeddings/Microsoft_Word_Document1.docx"/><Relationship Id="rId6" Type="http://schemas.openxmlformats.org/officeDocument/2006/relationships/image" Target="../media/image5.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lstStyle/>
          <a:p>
            <a:pPr eaLnBrk="1" hangingPunct="1">
              <a:defRPr/>
            </a:pPr>
            <a:r>
              <a:rPr lang="en-US" dirty="0" smtClean="0"/>
              <a:t>Dividends: Peer group analysis</a:t>
            </a:r>
            <a:endParaRPr lang="en-US" dirty="0"/>
          </a:p>
        </p:txBody>
      </p:sp>
      <p:sp>
        <p:nvSpPr>
          <p:cNvPr id="16386" name="Rectangle 3"/>
          <p:cNvSpPr>
            <a:spLocks noGrp="1" noChangeArrowheads="1"/>
          </p:cNvSpPr>
          <p:nvPr>
            <p:ph type="subTitle" idx="1"/>
          </p:nvPr>
        </p:nvSpPr>
        <p:spPr>
          <a:xfrm>
            <a:off x="2362200" y="4537075"/>
            <a:ext cx="6705600" cy="514350"/>
          </a:xfrm>
        </p:spPr>
        <p:txBody>
          <a:bodyPr/>
          <a:lstStyle/>
          <a:p>
            <a:pPr eaLnBrk="1" hangingPunct="1"/>
            <a:r>
              <a:rPr lang="en-US" altLang="x-none">
                <a:ea typeface="ＭＳ Ｐゴシック" charset="-128"/>
              </a:rPr>
              <a:t>Me too, Me too..</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0"/>
            <a:ext cx="708025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The Peer Group Approach </a:t>
            </a:r>
          </a:p>
        </p:txBody>
      </p:sp>
      <p:sp>
        <p:nvSpPr>
          <p:cNvPr id="19458" name="Content Placeholder 1"/>
          <p:cNvSpPr>
            <a:spLocks noGrp="1"/>
          </p:cNvSpPr>
          <p:nvPr>
            <p:ph sz="quarter" idx="1"/>
          </p:nvPr>
        </p:nvSpPr>
        <p:spPr>
          <a:xfrm>
            <a:off x="612775" y="1200150"/>
            <a:ext cx="8153400" cy="3371850"/>
          </a:xfrm>
        </p:spPr>
        <p:txBody>
          <a:bodyPr/>
          <a:lstStyle/>
          <a:p>
            <a:pPr eaLnBrk="1" hangingPunct="1"/>
            <a:r>
              <a:rPr lang="en-US" altLang="x-none">
                <a:ea typeface="ＭＳ Ｐゴシック" charset="-128"/>
              </a:rPr>
              <a:t>In the peer group approach, you compare your company to similar companies (usually in the same market and sector) to assess whether and if yes, how much to pay in dividends.</a:t>
            </a:r>
          </a:p>
          <a:p>
            <a:pPr eaLnBrk="1" hangingPunct="1"/>
            <a:endParaRPr lang="en-US" altLang="x-none">
              <a:ea typeface="ＭＳ Ｐゴシック" charset="-128"/>
            </a:endParaRPr>
          </a:p>
        </p:txBody>
      </p:sp>
      <p:graphicFrame>
        <p:nvGraphicFramePr>
          <p:cNvPr id="2" name="Table 1"/>
          <p:cNvGraphicFramePr>
            <a:graphicFrameLocks noGrp="1"/>
          </p:cNvGraphicFramePr>
          <p:nvPr/>
        </p:nvGraphicFramePr>
        <p:xfrm>
          <a:off x="685800" y="2971800"/>
          <a:ext cx="7759700" cy="1431924"/>
        </p:xfrm>
        <a:graphic>
          <a:graphicData uri="http://schemas.openxmlformats.org/drawingml/2006/table">
            <a:tbl>
              <a:tblPr/>
              <a:tblGrid>
                <a:gridCol w="1016000"/>
                <a:gridCol w="469900"/>
                <a:gridCol w="1155700"/>
                <a:gridCol w="622300"/>
                <a:gridCol w="1155700"/>
                <a:gridCol w="1270000"/>
                <a:gridCol w="965200"/>
                <a:gridCol w="1104900"/>
              </a:tblGrid>
              <a:tr h="14674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900" b="0" i="1" u="none" strike="noStrike" cap="none" normalizeH="0" baseline="0">
                          <a:ln>
                            <a:noFill/>
                          </a:ln>
                          <a:solidFill>
                            <a:srgbClr val="000000"/>
                          </a:solidFill>
                          <a:effectLst/>
                          <a:latin typeface="Calibri" charset="0"/>
                          <a:ea typeface="ＭＳ Ｐゴシック" charset="-128"/>
                        </a:rPr>
                        <a:t> </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1" u="none" strike="noStrike" cap="none" normalizeH="0" baseline="0">
                          <a:ln>
                            <a:noFill/>
                          </a:ln>
                          <a:solidFill>
                            <a:srgbClr val="000000"/>
                          </a:solidFill>
                          <a:effectLst/>
                          <a:latin typeface="Calibri" charset="0"/>
                          <a:ea typeface="ＭＳ Ｐゴシック" charset="-128"/>
                        </a:rPr>
                        <a:t>Dividend Yield</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1" u="none" strike="noStrike" cap="none" normalizeH="0" baseline="0">
                          <a:ln>
                            <a:noFill/>
                          </a:ln>
                          <a:solidFill>
                            <a:srgbClr val="000000"/>
                          </a:solidFill>
                          <a:effectLst/>
                          <a:latin typeface="Calibri" charset="0"/>
                          <a:ea typeface="ＭＳ Ｐゴシック" charset="-128"/>
                        </a:rPr>
                        <a:t>Dividend Payout</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900" b="0" i="0" u="none" strike="noStrike" cap="none" normalizeH="0" baseline="0">
                        <a:ln>
                          <a:noFill/>
                        </a:ln>
                        <a:solidFill>
                          <a:srgbClr val="000000"/>
                        </a:solidFill>
                        <a:effectLst/>
                        <a:latin typeface="Calibri" charset="0"/>
                        <a:ea typeface="ＭＳ Ｐゴシック" charset="-128"/>
                      </a:endParaRPr>
                    </a:p>
                  </a:txBody>
                  <a:tcPr marL="12700" marR="12700" marT="9526" marB="0" anchor="b" horzOverflow="overflow">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900" b="0" i="0" u="none" strike="noStrike" cap="none" normalizeH="0" baseline="0">
                        <a:ln>
                          <a:noFill/>
                        </a:ln>
                        <a:solidFill>
                          <a:srgbClr val="000000"/>
                        </a:solidFill>
                        <a:effectLst/>
                        <a:latin typeface="Calibri" charset="0"/>
                        <a:ea typeface="ＭＳ Ｐゴシック" charset="-128"/>
                      </a:endParaRPr>
                    </a:p>
                  </a:txBody>
                  <a:tcPr marL="12700" marR="12700" marT="9526"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900" b="0" i="0" u="none" strike="noStrike" cap="none" normalizeH="0" baseline="0">
                        <a:ln>
                          <a:noFill/>
                        </a:ln>
                        <a:solidFill>
                          <a:srgbClr val="000000"/>
                        </a:solidFill>
                        <a:effectLst/>
                        <a:latin typeface="Calibri" charset="0"/>
                        <a:ea typeface="ＭＳ Ｐゴシック" charset="-128"/>
                      </a:endParaRPr>
                    </a:p>
                  </a:txBody>
                  <a:tcPr marL="12700" marR="12700" marT="9526"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r>
              <a:tr h="14674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900" b="0" i="1" u="none" strike="noStrike" cap="none" normalizeH="0" baseline="0">
                          <a:ln>
                            <a:noFill/>
                          </a:ln>
                          <a:solidFill>
                            <a:srgbClr val="000000"/>
                          </a:solidFill>
                          <a:effectLst/>
                          <a:latin typeface="Calibri" charset="0"/>
                          <a:ea typeface="ＭＳ Ｐゴシック" charset="-128"/>
                        </a:rPr>
                        <a:t>Company</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1" u="none" strike="noStrike" cap="none" normalizeH="0" baseline="0">
                          <a:ln>
                            <a:noFill/>
                          </a:ln>
                          <a:solidFill>
                            <a:srgbClr val="000000"/>
                          </a:solidFill>
                          <a:effectLst/>
                          <a:latin typeface="Calibri" charset="0"/>
                          <a:ea typeface="ＭＳ Ｐゴシック" charset="-128"/>
                        </a:rPr>
                        <a:t>2013</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1" u="none" strike="noStrike" cap="none" normalizeH="0" baseline="0">
                          <a:ln>
                            <a:noFill/>
                          </a:ln>
                          <a:solidFill>
                            <a:srgbClr val="000000"/>
                          </a:solidFill>
                          <a:effectLst/>
                          <a:latin typeface="Calibri" charset="0"/>
                          <a:ea typeface="ＭＳ Ｐゴシック" charset="-128"/>
                        </a:rPr>
                        <a:t>Average 2008-12</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1" u="none" strike="noStrike" cap="none" normalizeH="0" baseline="0">
                          <a:ln>
                            <a:noFill/>
                          </a:ln>
                          <a:solidFill>
                            <a:srgbClr val="000000"/>
                          </a:solidFill>
                          <a:effectLst/>
                          <a:latin typeface="Calibri" charset="0"/>
                          <a:ea typeface="ＭＳ Ｐゴシック" charset="-128"/>
                        </a:rPr>
                        <a:t>2013</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1" u="none" strike="noStrike" cap="none" normalizeH="0" baseline="0">
                          <a:ln>
                            <a:noFill/>
                          </a:ln>
                          <a:solidFill>
                            <a:srgbClr val="000000"/>
                          </a:solidFill>
                          <a:effectLst/>
                          <a:latin typeface="Calibri" charset="0"/>
                          <a:ea typeface="ＭＳ Ｐゴシック" charset="-128"/>
                        </a:rPr>
                        <a:t>Average 2008-12</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1" u="none" strike="noStrike" cap="none" normalizeH="0" baseline="0">
                          <a:ln>
                            <a:noFill/>
                          </a:ln>
                          <a:solidFill>
                            <a:srgbClr val="000000"/>
                          </a:solidFill>
                          <a:effectLst/>
                          <a:latin typeface="Calibri" charset="0"/>
                          <a:ea typeface="ＭＳ Ｐゴシック" charset="-128"/>
                        </a:rPr>
                        <a:t>Comparable Group</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1" u="none" strike="noStrike" cap="none" normalizeH="0" baseline="0">
                          <a:ln>
                            <a:noFill/>
                          </a:ln>
                          <a:solidFill>
                            <a:srgbClr val="000000"/>
                          </a:solidFill>
                          <a:effectLst/>
                          <a:latin typeface="Calibri" charset="0"/>
                          <a:ea typeface="ＭＳ Ｐゴシック" charset="-128"/>
                        </a:rPr>
                        <a:t>Dividend Yield</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1" u="none" strike="noStrike" cap="none" normalizeH="0" baseline="0">
                          <a:ln>
                            <a:noFill/>
                          </a:ln>
                          <a:solidFill>
                            <a:srgbClr val="000000"/>
                          </a:solidFill>
                          <a:effectLst/>
                          <a:latin typeface="Calibri" charset="0"/>
                          <a:ea typeface="ＭＳ Ｐゴシック" charset="-128"/>
                        </a:rPr>
                        <a:t>Dividend Payout</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4674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Disney</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1.09%</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1.17%</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21.58%</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17.11%</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Times" charset="0"/>
                          <a:ea typeface="ＭＳ Ｐゴシック" charset="-128"/>
                        </a:rPr>
                        <a:t>US Entertainment</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0.96%</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22.51%</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5258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Vale</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6.56%</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4.01%</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113.45%</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37.69%</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Times" charset="0"/>
                          <a:ea typeface="ＭＳ Ｐゴシック" charset="-128"/>
                        </a:rPr>
                        <a:t>Global Diversified Mining &amp; Iron Ore (Market cap&gt; $1 b)</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3.07%</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316.32%</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411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Tata Motors</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1.31%</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1.82%</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16.09%</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15.53%</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Times" charset="0"/>
                          <a:ea typeface="ＭＳ Ｐゴシック" charset="-128"/>
                        </a:rPr>
                        <a:t>Global Autos (Market Cap&gt; $1 b)</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2.13%</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27.00%</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3823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Baidu</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0.00%</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0.00%</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0.00%</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0.00%</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Times" charset="0"/>
                          <a:ea typeface="ＭＳ Ｐゴシック" charset="-128"/>
                        </a:rPr>
                        <a:t>Global Online Advertising</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0.09%</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8.66%</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4674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Deutsche Bank</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1.96%</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3.14%</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362.63%</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37.39%</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Times" charset="0"/>
                          <a:ea typeface="ＭＳ Ｐゴシック" charset="-128"/>
                        </a:rPr>
                        <a:t>European Banks</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1.96%</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79.32%</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A closer look at Disney</a:t>
            </a:r>
            <a:r>
              <a:rPr lang="en-US" altLang="en-US">
                <a:ea typeface="ＭＳ Ｐゴシック" charset="-128"/>
              </a:rPr>
              <a:t>’</a:t>
            </a:r>
            <a:r>
              <a:rPr lang="en-US" altLang="x-none">
                <a:ea typeface="ＭＳ Ｐゴシック" charset="-128"/>
              </a:rPr>
              <a:t>s peer group</a:t>
            </a:r>
          </a:p>
        </p:txBody>
      </p:sp>
      <p:graphicFrame>
        <p:nvGraphicFramePr>
          <p:cNvPr id="21506" name="Content Placeholder 6"/>
          <p:cNvGraphicFramePr>
            <a:graphicFrameLocks noGrp="1" noChangeAspect="1"/>
          </p:cNvGraphicFramePr>
          <p:nvPr>
            <p:ph sz="quarter" idx="1"/>
          </p:nvPr>
        </p:nvGraphicFramePr>
        <p:xfrm>
          <a:off x="1450975" y="1200150"/>
          <a:ext cx="6477000" cy="3371850"/>
        </p:xfrm>
        <a:graphic>
          <a:graphicData uri="http://schemas.openxmlformats.org/presentationml/2006/ole">
            <mc:AlternateContent xmlns:mc="http://schemas.openxmlformats.org/markup-compatibility/2006">
              <mc:Choice xmlns:v="urn:schemas-microsoft-com:vml" Requires="v">
                <p:oleObj spid="_x0000_s21509" name="Document" r:id="rId5" imgW="8369300" imgH="4356100" progId="Word.Document.12">
                  <p:embed/>
                </p:oleObj>
              </mc:Choice>
              <mc:Fallback>
                <p:oleObj name="Document" r:id="rId5" imgW="8369300" imgH="4356100"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50975" y="1200150"/>
                        <a:ext cx="6477000" cy="337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Going beyond averages… Looking at the market</a:t>
            </a:r>
          </a:p>
        </p:txBody>
      </p:sp>
      <p:sp>
        <p:nvSpPr>
          <p:cNvPr id="441346" name="Rectangle 3"/>
          <p:cNvSpPr>
            <a:spLocks noGrp="1" noChangeArrowheads="1"/>
          </p:cNvSpPr>
          <p:nvPr>
            <p:ph sz="quarter" idx="1"/>
          </p:nvPr>
        </p:nvSpPr>
        <p:spPr>
          <a:xfrm>
            <a:off x="612775" y="1200150"/>
            <a:ext cx="8153400" cy="3371850"/>
          </a:xfrm>
        </p:spPr>
        <p:txBody>
          <a:bodyPr>
            <a:normAutofit fontScale="55000" lnSpcReduction="20000"/>
          </a:bodyPr>
          <a:lstStyle/>
          <a:p>
            <a:pPr marL="320040" indent="-320040" eaLnBrk="1" fontAlgn="auto" hangingPunct="1">
              <a:spcAft>
                <a:spcPts val="0"/>
              </a:spcAft>
              <a:buFont typeface="Wingdings"/>
              <a:buChar char=""/>
              <a:defRPr/>
            </a:pPr>
            <a:r>
              <a:rPr lang="en-US" dirty="0" smtClean="0">
                <a:ea typeface="+mn-ea"/>
                <a:cs typeface="+mn-cs"/>
              </a:rPr>
              <a:t>Regressing dividend yield and payout against expected growth across all US companies in January 2014 yields:</a:t>
            </a:r>
          </a:p>
          <a:p>
            <a:pPr marL="365760" lvl="1" indent="0" eaLnBrk="1" fontAlgn="auto" hangingPunct="1">
              <a:spcAft>
                <a:spcPts val="0"/>
              </a:spcAft>
              <a:buFont typeface="Wingdings 2" charset="0"/>
              <a:buNone/>
              <a:defRPr/>
            </a:pPr>
            <a:endParaRPr lang="en-US" dirty="0" smtClean="0">
              <a:ea typeface="+mn-ea"/>
            </a:endParaRPr>
          </a:p>
          <a:p>
            <a:pPr marL="640080" lvl="1" indent="-274320" eaLnBrk="1" fontAlgn="auto" hangingPunct="1">
              <a:spcAft>
                <a:spcPts val="0"/>
              </a:spcAft>
              <a:buFont typeface="Wingdings 2"/>
              <a:buChar char=""/>
              <a:defRPr/>
            </a:pPr>
            <a:endParaRPr lang="en-US" dirty="0" smtClean="0">
              <a:ea typeface="+mn-ea"/>
            </a:endParaRPr>
          </a:p>
          <a:p>
            <a:pPr marL="640080" lvl="1" indent="-274320" eaLnBrk="1" fontAlgn="auto" hangingPunct="1">
              <a:spcAft>
                <a:spcPts val="0"/>
              </a:spcAft>
              <a:buFont typeface="Wingdings 2"/>
              <a:buChar char=""/>
              <a:defRPr/>
            </a:pPr>
            <a:endParaRPr lang="en-US" dirty="0" smtClean="0">
              <a:ea typeface="+mn-ea"/>
            </a:endParaRPr>
          </a:p>
          <a:p>
            <a:pPr marL="640080" lvl="1" indent="-274320" eaLnBrk="1" fontAlgn="auto" hangingPunct="1">
              <a:spcAft>
                <a:spcPts val="0"/>
              </a:spcAft>
              <a:buFont typeface="Wingdings 2"/>
              <a:buChar char=""/>
              <a:defRPr/>
            </a:pPr>
            <a:endParaRPr lang="en-US" dirty="0" smtClean="0">
              <a:ea typeface="+mn-ea"/>
            </a:endParaRPr>
          </a:p>
          <a:p>
            <a:pPr marL="640080" lvl="1" indent="-274320" eaLnBrk="1" fontAlgn="auto" hangingPunct="1">
              <a:spcAft>
                <a:spcPts val="0"/>
              </a:spcAft>
              <a:buFont typeface="Wingdings 2"/>
              <a:buChar char=""/>
              <a:defRPr/>
            </a:pPr>
            <a:endParaRPr lang="en-US" dirty="0" smtClean="0">
              <a:ea typeface="+mn-ea"/>
            </a:endParaRPr>
          </a:p>
          <a:p>
            <a:pPr marL="640080" lvl="1" indent="-274320" eaLnBrk="1" fontAlgn="auto" hangingPunct="1">
              <a:spcAft>
                <a:spcPts val="0"/>
              </a:spcAft>
              <a:buFont typeface="Wingdings 2"/>
              <a:buChar char=""/>
              <a:defRPr/>
            </a:pPr>
            <a:endParaRPr lang="en-US" dirty="0" smtClean="0">
              <a:ea typeface="+mn-ea"/>
            </a:endParaRPr>
          </a:p>
          <a:p>
            <a:pPr marL="640080" lvl="1" indent="-274320" eaLnBrk="1" fontAlgn="auto" hangingPunct="1">
              <a:spcAft>
                <a:spcPts val="0"/>
              </a:spcAft>
              <a:buFont typeface="Wingdings 2"/>
              <a:buChar char=""/>
              <a:defRPr/>
            </a:pPr>
            <a:endParaRPr lang="en-US" dirty="0" smtClean="0">
              <a:ea typeface="+mn-ea"/>
            </a:endParaRPr>
          </a:p>
          <a:p>
            <a:pPr marL="320040" lvl="1" indent="0" eaLnBrk="1" fontAlgn="auto" hangingPunct="1">
              <a:spcAft>
                <a:spcPts val="0"/>
              </a:spcAft>
              <a:buFont typeface="Wingdings 2"/>
              <a:buNone/>
              <a:defRPr/>
            </a:pPr>
            <a:r>
              <a:rPr lang="en-US" dirty="0" smtClean="0">
                <a:ea typeface="+mn-ea"/>
              </a:rPr>
              <a:t>PYT = Dividend Payout Ratio = Dividends/Net Income</a:t>
            </a:r>
          </a:p>
          <a:p>
            <a:pPr marL="320040" lvl="1" indent="0" eaLnBrk="1" fontAlgn="auto" hangingPunct="1">
              <a:spcAft>
                <a:spcPts val="0"/>
              </a:spcAft>
              <a:buFont typeface="Wingdings 2"/>
              <a:buNone/>
              <a:defRPr/>
            </a:pPr>
            <a:r>
              <a:rPr lang="en-US" dirty="0" smtClean="0">
                <a:ea typeface="+mn-ea"/>
              </a:rPr>
              <a:t>YLD = Dividend Yield = Dividends/Current Price</a:t>
            </a:r>
          </a:p>
          <a:p>
            <a:pPr marL="320040" lvl="1" indent="0" eaLnBrk="1" fontAlgn="auto" hangingPunct="1">
              <a:spcAft>
                <a:spcPts val="0"/>
              </a:spcAft>
              <a:buFont typeface="Wingdings 2"/>
              <a:buNone/>
              <a:defRPr/>
            </a:pPr>
            <a:r>
              <a:rPr lang="en-US" dirty="0" smtClean="0">
                <a:ea typeface="+mn-ea"/>
              </a:rPr>
              <a:t>BETA = Beta (Regression or Bottom up) for company</a:t>
            </a:r>
          </a:p>
          <a:p>
            <a:pPr marL="320040" lvl="1" indent="0" eaLnBrk="1" fontAlgn="auto" hangingPunct="1">
              <a:spcAft>
                <a:spcPts val="0"/>
              </a:spcAft>
              <a:buFont typeface="Wingdings 2"/>
              <a:buNone/>
              <a:defRPr/>
            </a:pPr>
            <a:r>
              <a:rPr lang="en-US" dirty="0" smtClean="0">
                <a:ea typeface="+mn-ea"/>
              </a:rPr>
              <a:t>EGR = Expected growth rate in earnings over next 5 years (analyst estimates)</a:t>
            </a:r>
          </a:p>
          <a:p>
            <a:pPr marL="320040" lvl="1" indent="0" eaLnBrk="1" fontAlgn="auto" hangingPunct="1">
              <a:spcAft>
                <a:spcPts val="0"/>
              </a:spcAft>
              <a:buFont typeface="Wingdings 2"/>
              <a:buNone/>
              <a:defRPr/>
            </a:pPr>
            <a:r>
              <a:rPr lang="en-US" dirty="0" smtClean="0">
                <a:ea typeface="+mn-ea"/>
              </a:rPr>
              <a:t>DCAP = Total Debt / (Total Debt + Market Value of equity)</a:t>
            </a:r>
          </a:p>
        </p:txBody>
      </p:sp>
      <p:pic>
        <p:nvPicPr>
          <p:cNvPr id="23555"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1771650"/>
            <a:ext cx="6872288"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Using the market regression on Disney</a:t>
            </a:r>
          </a:p>
        </p:txBody>
      </p:sp>
      <p:sp>
        <p:nvSpPr>
          <p:cNvPr id="25602" name="Rectangle 3"/>
          <p:cNvSpPr>
            <a:spLocks noGrp="1" noChangeArrowheads="1"/>
          </p:cNvSpPr>
          <p:nvPr>
            <p:ph sz="quarter" idx="1"/>
          </p:nvPr>
        </p:nvSpPr>
        <p:spPr>
          <a:xfrm>
            <a:off x="612775" y="1200150"/>
            <a:ext cx="8153400" cy="3371850"/>
          </a:xfrm>
        </p:spPr>
        <p:txBody>
          <a:bodyPr/>
          <a:lstStyle/>
          <a:p>
            <a:pPr eaLnBrk="1" hangingPunct="1">
              <a:lnSpc>
                <a:spcPct val="80000"/>
              </a:lnSpc>
            </a:pPr>
            <a:r>
              <a:rPr lang="en-US" altLang="x-none" sz="1800">
                <a:ea typeface="ＭＳ Ｐゴシック" charset="-128"/>
              </a:rPr>
              <a:t>To illustrate the applicability of the market regression in analyzing the dividend policy of Disney, we estimate the values of the independent variables in the regressions for the firm.</a:t>
            </a:r>
          </a:p>
          <a:p>
            <a:pPr lvl="1" eaLnBrk="1" hangingPunct="1">
              <a:lnSpc>
                <a:spcPct val="80000"/>
              </a:lnSpc>
            </a:pPr>
            <a:r>
              <a:rPr lang="en-US" altLang="x-none" sz="1500">
                <a:ea typeface="ＭＳ Ｐゴシック" charset="-128"/>
              </a:rPr>
              <a:t>Beta for Disney (bottom up)		 = 1.00</a:t>
            </a:r>
          </a:p>
          <a:p>
            <a:pPr lvl="1" eaLnBrk="1" hangingPunct="1">
              <a:lnSpc>
                <a:spcPct val="80000"/>
              </a:lnSpc>
            </a:pPr>
            <a:r>
              <a:rPr lang="en-US" altLang="x-none" sz="1500">
                <a:ea typeface="ＭＳ Ｐゴシック" charset="-128"/>
              </a:rPr>
              <a:t>Disney</a:t>
            </a:r>
            <a:r>
              <a:rPr lang="en-US" altLang="en-US" sz="1500">
                <a:ea typeface="ＭＳ Ｐゴシック" charset="-128"/>
              </a:rPr>
              <a:t>’</a:t>
            </a:r>
            <a:r>
              <a:rPr lang="en-US" altLang="x-none" sz="1500">
                <a:ea typeface="ＭＳ Ｐゴシック" charset="-128"/>
              </a:rPr>
              <a:t>s expected growth in earnings per share = 14.73% (analyst estimate)</a:t>
            </a:r>
          </a:p>
          <a:p>
            <a:pPr lvl="1" eaLnBrk="1" hangingPunct="1">
              <a:lnSpc>
                <a:spcPct val="80000"/>
              </a:lnSpc>
            </a:pPr>
            <a:r>
              <a:rPr lang="en-US" altLang="x-none" sz="1500">
                <a:ea typeface="ＭＳ Ｐゴシック" charset="-128"/>
              </a:rPr>
              <a:t>Disney</a:t>
            </a:r>
            <a:r>
              <a:rPr lang="en-US" altLang="en-US" sz="1500">
                <a:ea typeface="ＭＳ Ｐゴシック" charset="-128"/>
              </a:rPr>
              <a:t>’</a:t>
            </a:r>
            <a:r>
              <a:rPr lang="en-US" altLang="x-none" sz="1500">
                <a:ea typeface="ＭＳ Ｐゴシック" charset="-128"/>
              </a:rPr>
              <a:t>s market debt to capital ratio  = 11.58% </a:t>
            </a:r>
          </a:p>
          <a:p>
            <a:pPr eaLnBrk="1" hangingPunct="1">
              <a:lnSpc>
                <a:spcPct val="80000"/>
              </a:lnSpc>
            </a:pPr>
            <a:r>
              <a:rPr lang="en-US" altLang="x-none" sz="1800">
                <a:ea typeface="ＭＳ Ｐゴシック" charset="-128"/>
              </a:rPr>
              <a:t>Substituting into the regression equations for the dividend payout ratio and dividend yield, we estimate a predicted payout ratio:</a:t>
            </a:r>
          </a:p>
          <a:p>
            <a:pPr lvl="1" eaLnBrk="1" hangingPunct="1">
              <a:lnSpc>
                <a:spcPct val="80000"/>
              </a:lnSpc>
            </a:pPr>
            <a:r>
              <a:rPr lang="en-US" altLang="x-none" sz="1500">
                <a:ea typeface="ＭＳ Ｐゴシック" charset="-128"/>
              </a:rPr>
              <a:t>Predicted Payout = .649 – 0.296 (1.00)-.800 (.1473) + .300 (.1158) = .2695 </a:t>
            </a:r>
          </a:p>
          <a:p>
            <a:pPr lvl="1" eaLnBrk="1" hangingPunct="1">
              <a:lnSpc>
                <a:spcPct val="80000"/>
              </a:lnSpc>
            </a:pPr>
            <a:r>
              <a:rPr lang="en-US" altLang="x-none" sz="1500">
                <a:ea typeface="ＭＳ Ｐゴシック" charset="-128"/>
              </a:rPr>
              <a:t>Predicted Yield = 0.0324 – .0154 (1.00)-.038 (.1473) + .023 (.1158) =  .0140 </a:t>
            </a:r>
          </a:p>
          <a:p>
            <a:pPr eaLnBrk="1" hangingPunct="1">
              <a:lnSpc>
                <a:spcPct val="80000"/>
              </a:lnSpc>
              <a:buFont typeface="Wingdings 2" charset="2"/>
              <a:buChar char=""/>
            </a:pPr>
            <a:r>
              <a:rPr lang="en-US" altLang="x-none" sz="1800">
                <a:ea typeface="ＭＳ Ｐゴシック" charset="-128"/>
              </a:rPr>
              <a:t>Based on this analysis, Disney with its dividend yield of 1.09% and a payout ratio of approximately 21.58% is paying too little in dividends. This analysis, however, fails to factor in the huge stock buybacks made by Disney over the last few years.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The problem with changing dividends</a:t>
            </a:r>
          </a:p>
        </p:txBody>
      </p:sp>
      <p:sp>
        <p:nvSpPr>
          <p:cNvPr id="27650" name="Content Placeholder 2"/>
          <p:cNvSpPr>
            <a:spLocks noGrp="1"/>
          </p:cNvSpPr>
          <p:nvPr>
            <p:ph sz="quarter" idx="1"/>
          </p:nvPr>
        </p:nvSpPr>
        <p:spPr>
          <a:xfrm>
            <a:off x="612775" y="1200150"/>
            <a:ext cx="8153400" cy="3371850"/>
          </a:xfrm>
        </p:spPr>
        <p:txBody>
          <a:bodyPr/>
          <a:lstStyle/>
          <a:p>
            <a:pPr eaLnBrk="1" hangingPunct="1">
              <a:lnSpc>
                <a:spcPct val="90000"/>
              </a:lnSpc>
            </a:pPr>
            <a:r>
              <a:rPr lang="en-US" altLang="x-none">
                <a:ea typeface="ＭＳ Ｐゴシック" charset="-128"/>
              </a:rPr>
              <a:t>Investors pick companies based on dividend policy and companies generally pick dividend policies that reflect their characteristics (growth, reinvestment needs etc.)</a:t>
            </a:r>
          </a:p>
          <a:p>
            <a:pPr eaLnBrk="1" hangingPunct="1">
              <a:lnSpc>
                <a:spcPct val="90000"/>
              </a:lnSpc>
            </a:pPr>
            <a:r>
              <a:rPr lang="en-US" altLang="x-none">
                <a:ea typeface="ＭＳ Ｐゴシック" charset="-128"/>
              </a:rPr>
              <a:t>When a company</a:t>
            </a:r>
            <a:r>
              <a:rPr lang="en-US" altLang="en-US">
                <a:ea typeface="ＭＳ Ｐゴシック" charset="-128"/>
              </a:rPr>
              <a:t>’</a:t>
            </a:r>
            <a:r>
              <a:rPr lang="en-US" altLang="x-none">
                <a:ea typeface="ＭＳ Ｐゴシック" charset="-128"/>
              </a:rPr>
              <a:t>s characteristics change, and it needs to change its dividend policy, the clientele may not react well to the change, no matter how well intentioned.</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Dividend Policy and Clientele</a:t>
            </a:r>
          </a:p>
        </p:txBody>
      </p:sp>
      <p:sp>
        <p:nvSpPr>
          <p:cNvPr id="351234" name="Rectangle 3"/>
          <p:cNvSpPr>
            <a:spLocks noGrp="1" noChangeArrowheads="1"/>
          </p:cNvSpPr>
          <p:nvPr>
            <p:ph sz="quarter" idx="1"/>
          </p:nvPr>
        </p:nvSpPr>
        <p:spPr>
          <a:xfrm>
            <a:off x="612775" y="1200150"/>
            <a:ext cx="8153400" cy="337185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Assume that you run a phone company, and that you have historically paid large dividends. You are now planning to enter the telecommunications and media markets. Which of the following paths are you most likely to follow?</a:t>
            </a:r>
          </a:p>
          <a:p>
            <a:pPr marL="514350" indent="-514350" eaLnBrk="1" fontAlgn="auto" hangingPunct="1">
              <a:spcAft>
                <a:spcPts val="0"/>
              </a:spcAft>
              <a:buFont typeface="+mj-lt"/>
              <a:buAutoNum type="alphaLcPeriod"/>
              <a:defRPr/>
            </a:pPr>
            <a:r>
              <a:rPr lang="en-US" dirty="0" smtClean="0">
                <a:ea typeface="+mn-ea"/>
                <a:cs typeface="+mn-cs"/>
              </a:rPr>
              <a:t>Courageously announce to your stockholders that you plan to cut dividends and invest in the new markets.</a:t>
            </a:r>
          </a:p>
          <a:p>
            <a:pPr marL="514350" indent="-514350" eaLnBrk="1" fontAlgn="auto" hangingPunct="1">
              <a:spcAft>
                <a:spcPts val="0"/>
              </a:spcAft>
              <a:buFont typeface="+mj-lt"/>
              <a:buAutoNum type="alphaLcPeriod"/>
              <a:defRPr/>
            </a:pPr>
            <a:r>
              <a:rPr lang="en-US" dirty="0" smtClean="0">
                <a:ea typeface="+mn-ea"/>
                <a:cs typeface="+mn-cs"/>
              </a:rPr>
              <a:t>Continue to pay the dividends that you used to, and defer investment in the new markets.</a:t>
            </a:r>
          </a:p>
          <a:p>
            <a:pPr marL="514350" indent="-514350" eaLnBrk="1" fontAlgn="auto" hangingPunct="1">
              <a:spcAft>
                <a:spcPts val="0"/>
              </a:spcAft>
              <a:buFont typeface="+mj-lt"/>
              <a:buAutoNum type="alphaLcPeriod"/>
              <a:defRPr/>
            </a:pPr>
            <a:r>
              <a:rPr lang="en-US" dirty="0" smtClean="0">
                <a:ea typeface="+mn-ea"/>
                <a:cs typeface="+mn-cs"/>
              </a:rPr>
              <a:t>Continue to pay the dividends that you used to, make the investments in the new markets, and issue new stock to cover the shortfall</a:t>
            </a:r>
          </a:p>
          <a:p>
            <a:pPr marL="514350" indent="-514350" eaLnBrk="1" fontAlgn="auto" hangingPunct="1">
              <a:spcAft>
                <a:spcPts val="0"/>
              </a:spcAft>
              <a:buFont typeface="+mj-lt"/>
              <a:buAutoNum type="alphaLcPeriod"/>
              <a:defRPr/>
            </a:pPr>
            <a:r>
              <a:rPr lang="en-US" dirty="0" smtClean="0">
                <a:ea typeface="+mn-ea"/>
                <a:cs typeface="+mn-cs"/>
              </a:rPr>
              <a:t>Other</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Time for a reset on dividends</a:t>
            </a:r>
          </a:p>
        </p:txBody>
      </p:sp>
      <p:sp>
        <p:nvSpPr>
          <p:cNvPr id="30722" name="Content Placeholder 2"/>
          <p:cNvSpPr>
            <a:spLocks noGrp="1"/>
          </p:cNvSpPr>
          <p:nvPr>
            <p:ph sz="quarter" idx="1"/>
          </p:nvPr>
        </p:nvSpPr>
        <p:spPr>
          <a:xfrm>
            <a:off x="612775" y="1200150"/>
            <a:ext cx="8153400" cy="3371850"/>
          </a:xfrm>
        </p:spPr>
        <p:txBody>
          <a:bodyPr/>
          <a:lstStyle/>
          <a:p>
            <a:pPr eaLnBrk="1" hangingPunct="1">
              <a:lnSpc>
                <a:spcPct val="90000"/>
              </a:lnSpc>
            </a:pPr>
            <a:r>
              <a:rPr lang="en-US" altLang="x-none" sz="2400">
                <a:ea typeface="ＭＳ Ｐゴシック" charset="-128"/>
              </a:rPr>
              <a:t>Dividends, as we know them, were designed and structured for equity investments a century ago, when these investments were competing with bonds for investor money.</a:t>
            </a:r>
          </a:p>
          <a:p>
            <a:pPr eaLnBrk="1" hangingPunct="1">
              <a:lnSpc>
                <a:spcPct val="90000"/>
              </a:lnSpc>
            </a:pPr>
            <a:r>
              <a:rPr lang="en-US" altLang="x-none" sz="2400">
                <a:ea typeface="ＭＳ Ｐゴシック" charset="-128"/>
              </a:rPr>
              <a:t>In today</a:t>
            </a:r>
            <a:r>
              <a:rPr lang="en-US" altLang="en-US" sz="2400">
                <a:ea typeface="ＭＳ Ｐゴシック" charset="-128"/>
              </a:rPr>
              <a:t>’</a:t>
            </a:r>
            <a:r>
              <a:rPr lang="en-US" altLang="x-none" sz="2400">
                <a:ea typeface="ＭＳ Ｐゴシック" charset="-128"/>
              </a:rPr>
              <a:t>s unpredictable and uncertain world, equity investments in most businesses cannot be viewed as bonds (fixed dividend yield) with price appreciation.</a:t>
            </a:r>
          </a:p>
          <a:p>
            <a:pPr eaLnBrk="1" hangingPunct="1">
              <a:lnSpc>
                <a:spcPct val="90000"/>
              </a:lnSpc>
            </a:pPr>
            <a:r>
              <a:rPr lang="en-US" altLang="x-none" sz="2400">
                <a:ea typeface="ＭＳ Ｐゴシック" charset="-128"/>
              </a:rPr>
              <a:t>Thus, the notion of fixed dividends may have to be abandoned for more flexible dividends, and this may already be happening in the shift to buybacks.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90000"/>
              </a:lnSpc>
              <a:spcBef>
                <a:spcPct val="0"/>
              </a:spcBef>
              <a:buClrTx/>
              <a:buSzTx/>
              <a:buFontTx/>
              <a:buNone/>
            </a:pPr>
            <a:fld id="{AAC3A498-4681-1445-9931-5B6582BC789D}" type="slidenum">
              <a:rPr lang="en-US" altLang="x-none" sz="1400">
                <a:solidFill>
                  <a:schemeClr val="tx2"/>
                </a:solidFill>
                <a:latin typeface="Times" charset="0"/>
              </a:rPr>
              <a:pPr>
                <a:lnSpc>
                  <a:spcPct val="90000"/>
                </a:lnSpc>
                <a:spcBef>
                  <a:spcPct val="0"/>
                </a:spcBef>
                <a:buClrTx/>
                <a:buSzTx/>
                <a:buFontTx/>
                <a:buNone/>
              </a:pPr>
              <a:t>10</a:t>
            </a:fld>
            <a:endParaRPr lang="en-US" altLang="x-none" sz="1400">
              <a:solidFill>
                <a:schemeClr val="tx2"/>
              </a:solidFill>
              <a:latin typeface="Times" charset="0"/>
            </a:endParaRPr>
          </a:p>
        </p:txBody>
      </p:sp>
      <p:pic>
        <p:nvPicPr>
          <p:cNvPr id="31746"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Callout 1 10"/>
          <p:cNvSpPr>
            <a:spLocks/>
          </p:cNvSpPr>
          <p:nvPr/>
        </p:nvSpPr>
        <p:spPr bwMode="auto">
          <a:xfrm>
            <a:off x="7162800" y="438150"/>
            <a:ext cx="1676400" cy="838200"/>
          </a:xfrm>
          <a:prstGeom prst="borderCallout1">
            <a:avLst>
              <a:gd name="adj1" fmla="val 18750"/>
              <a:gd name="adj2" fmla="val -8333"/>
              <a:gd name="adj3" fmla="val 112500"/>
              <a:gd name="adj4" fmla="val -38333"/>
            </a:avLst>
          </a:prstGeom>
          <a:solidFill>
            <a:schemeClr val="tx1"/>
          </a:solidFill>
          <a:ln w="10000">
            <a:solidFill>
              <a:schemeClr val="tx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Read</a:t>
            </a:r>
          </a:p>
          <a:p>
            <a:pPr algn="ctr">
              <a:defRPr/>
            </a:pPr>
            <a:r>
              <a:rPr lang="en-US" dirty="0">
                <a:solidFill>
                  <a:schemeClr val="lt1"/>
                </a:solidFill>
                <a:latin typeface="+mn-lt"/>
                <a:ea typeface="+mn-ea"/>
              </a:rPr>
              <a:t>Chapter 11</a:t>
            </a:r>
          </a:p>
        </p:txBody>
      </p:sp>
      <p:sp>
        <p:nvSpPr>
          <p:cNvPr id="6" name="Line Callout 1 5"/>
          <p:cNvSpPr>
            <a:spLocks/>
          </p:cNvSpPr>
          <p:nvPr/>
        </p:nvSpPr>
        <p:spPr bwMode="auto">
          <a:xfrm>
            <a:off x="152400" y="209550"/>
            <a:ext cx="2362200" cy="3276600"/>
          </a:xfrm>
          <a:prstGeom prst="borderCallout1">
            <a:avLst>
              <a:gd name="adj1" fmla="val 99306"/>
              <a:gd name="adj2" fmla="val 49074"/>
              <a:gd name="adj3" fmla="val 121481"/>
              <a:gd name="adj4" fmla="val 103704"/>
            </a:avLst>
          </a:prstGeom>
          <a:solidFill>
            <a:schemeClr val="accent1"/>
          </a:solidFill>
          <a:ln w="10000">
            <a:solidFill>
              <a:schemeClr val="accent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Task</a:t>
            </a:r>
          </a:p>
          <a:p>
            <a:pPr algn="ctr">
              <a:defRPr/>
            </a:pPr>
            <a:r>
              <a:rPr lang="en-US" dirty="0">
                <a:solidFill>
                  <a:schemeClr val="lt1"/>
                </a:solidFill>
                <a:latin typeface="+mn-lt"/>
                <a:ea typeface="+mn-ea"/>
              </a:rPr>
              <a:t>Relative to the sector in which your company operates, evaluate whether it returns too much or too little cash.</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WebcastSimple">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WebcastSimple.thmx</Template>
  <TotalTime>27060</TotalTime>
  <Pages>13</Pages>
  <Words>979</Words>
  <Application>Microsoft Macintosh PowerPoint</Application>
  <PresentationFormat>On-screen Show (16:9)</PresentationFormat>
  <Paragraphs>107</Paragraphs>
  <Slides>10</Slides>
  <Notes>6</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10</vt:i4>
      </vt:variant>
    </vt:vector>
  </HeadingPairs>
  <TitlesOfParts>
    <vt:vector size="17" baseType="lpstr">
      <vt:lpstr>Calibri</vt:lpstr>
      <vt:lpstr>ＭＳ Ｐゴシック</vt:lpstr>
      <vt:lpstr>Times</vt:lpstr>
      <vt:lpstr>Wingdings</vt:lpstr>
      <vt:lpstr>Wingdings 2</vt:lpstr>
      <vt:lpstr>WebcastSimple</vt:lpstr>
      <vt:lpstr>Document</vt:lpstr>
      <vt:lpstr>Dividends: Peer group analysis</vt:lpstr>
      <vt:lpstr>PowerPoint Presentation</vt:lpstr>
      <vt:lpstr>The Peer Group Approach </vt:lpstr>
      <vt:lpstr>A closer look at Disney’s peer group</vt:lpstr>
      <vt:lpstr>Going beyond averages… Looking at the market</vt:lpstr>
      <vt:lpstr>Using the market regression on Disney</vt:lpstr>
      <vt:lpstr>The problem with changing dividends</vt:lpstr>
      <vt:lpstr>Dividend Policy and Clientele</vt:lpstr>
      <vt:lpstr>Time for a reset on dividends</vt:lpstr>
      <vt:lpstr>PowerPoint Presentation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337</cp:revision>
  <cp:lastPrinted>2014-01-24T14:30:54Z</cp:lastPrinted>
  <dcterms:created xsi:type="dcterms:W3CDTF">2010-01-13T22:41:50Z</dcterms:created>
  <dcterms:modified xsi:type="dcterms:W3CDTF">2017-06-14T09:56:30Z</dcterms:modified>
</cp:coreProperties>
</file>