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21" r:id="rId1"/>
  </p:sldMasterIdLst>
  <p:notesMasterIdLst>
    <p:notesMasterId r:id="rId14"/>
  </p:notesMasterIdLst>
  <p:handoutMasterIdLst>
    <p:handoutMasterId r:id="rId15"/>
  </p:handoutMasterIdLst>
  <p:sldIdLst>
    <p:sldId id="1250" r:id="rId2"/>
    <p:sldId id="1267" r:id="rId3"/>
    <p:sldId id="1258" r:id="rId4"/>
    <p:sldId id="1259" r:id="rId5"/>
    <p:sldId id="1260" r:id="rId6"/>
    <p:sldId id="1261" r:id="rId7"/>
    <p:sldId id="1262" r:id="rId8"/>
    <p:sldId id="1263" r:id="rId9"/>
    <p:sldId id="1264" r:id="rId10"/>
    <p:sldId id="1265" r:id="rId11"/>
    <p:sldId id="1266" r:id="rId12"/>
    <p:sldId id="1269"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the different cash flows that can be used in valuation.</a:t>
            </a:r>
          </a:p>
          <a:p>
            <a:r>
              <a:rPr lang="en-US" altLang="x-none">
                <a:latin typeface="Times" charset="0"/>
                <a:ea typeface="ＭＳ Ｐゴシック" charset="-128"/>
              </a:rPr>
              <a:t>In equity valuation,</a:t>
            </a:r>
          </a:p>
          <a:p>
            <a:pPr>
              <a:buFontTx/>
              <a:buChar char="-"/>
            </a:pPr>
            <a:r>
              <a:rPr lang="en-US" altLang="x-none">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x-none">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x-none">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x-none">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x-none">
              <a:latin typeface="Times" charset="0"/>
              <a:ea typeface="ＭＳ Ｐゴシック" charset="-128"/>
            </a:endParaRPr>
          </a:p>
          <a:p>
            <a:r>
              <a:rPr lang="en-US" altLang="x-none">
                <a:latin typeface="Times" charset="0"/>
                <a:ea typeface="ＭＳ Ｐゴシック" charset="-128"/>
              </a:rPr>
              <a:t>Cap Ex includes acquisitions and the effect of R&amp;D. (R&amp;D is capitalized)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x-none">
              <a:latin typeface="Times" charset="0"/>
              <a:ea typeface="ＭＳ Ｐゴシック" charset="-128"/>
            </a:endParaRPr>
          </a:p>
          <a:p>
            <a:r>
              <a:rPr lang="en-US" altLang="x-none">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Recaps what we stated when we talked about investment analysis.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x-none">
              <a:latin typeface="Times" charset="0"/>
              <a:ea typeface="ＭＳ Ｐゴシック" charset="-128"/>
            </a:endParaRPr>
          </a:p>
          <a:p>
            <a:r>
              <a:rPr lang="en-US" altLang="x-none">
                <a:latin typeface="Times" charset="0"/>
                <a:ea typeface="ＭＳ Ｐゴシック" charset="-128"/>
              </a:rPr>
              <a:t>Since we are discounting FCFE with the income from cash included in the cash flows, we adjust the beta (zero) for Tata Motor</a:t>
            </a:r>
            <a:r>
              <a:rPr lang="en-US" altLang="en-US">
                <a:latin typeface="Times" charset="0"/>
                <a:ea typeface="ＭＳ Ｐゴシック" charset="-128"/>
              </a:rPr>
              <a:t>’</a:t>
            </a:r>
            <a:r>
              <a:rPr lang="en-US" altLang="x-none">
                <a:latin typeface="Times" charset="0"/>
                <a:ea typeface="ＭＳ Ｐゴシック" charset="-128"/>
              </a:rPr>
              <a:t>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one point we do know for Disney…</a:t>
            </a:r>
          </a:p>
          <a:p>
            <a:endParaRPr lang="en-US" altLang="x-none">
              <a:latin typeface="Times" charset="0"/>
              <a:ea typeface="ＭＳ Ｐゴシック" charset="-128"/>
            </a:endParaRPr>
          </a:p>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the case of Disney, the debt ratio is the number that changes the most. If Disney</a:t>
            </a:r>
            <a:r>
              <a:rPr lang="en-US" altLang="en-US">
                <a:latin typeface="Times" charset="0"/>
                <a:ea typeface="ＭＳ Ｐゴシック" charset="-128"/>
              </a:rPr>
              <a:t>’</a:t>
            </a:r>
            <a:r>
              <a:rPr lang="en-US" altLang="x-none">
                <a:latin typeface="Times" charset="0"/>
                <a:ea typeface="ＭＳ Ｐゴシック" charset="-128"/>
              </a:rPr>
              <a:t>s beta &amp; cost of debt had been much higher or lower than that of a mature firm, those would have changed as well.</a:t>
            </a:r>
          </a:p>
          <a:p>
            <a:endParaRPr lang="en-US" altLang="x-none">
              <a:latin typeface="Times" charset="0"/>
              <a:ea typeface="ＭＳ Ｐゴシック" charset="-128"/>
            </a:endParaRPr>
          </a:p>
          <a:p>
            <a:r>
              <a:rPr lang="en-US" altLang="x-none">
                <a:latin typeface="Times" charset="0"/>
                <a:ea typeface="ＭＳ Ｐゴシック" charset="-128"/>
              </a:rPr>
              <a:t>For evolving firms, with rapidly changing growth rates, the beta, the cost of debt and the debt ratio can all change over time as the firm matures.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1C31B681-C6E2-5740-9594-AD78F012CE9B}" type="slidenum">
              <a:rPr lang="en-US" altLang="x-none"/>
              <a:pPr/>
              <a:t>‹#›</a:t>
            </a:fld>
            <a:endParaRPr lang="en-US" altLang="x-none"/>
          </a:p>
        </p:txBody>
      </p:sp>
    </p:spTree>
    <p:extLst>
      <p:ext uri="{BB962C8B-B14F-4D97-AF65-F5344CB8AC3E}">
        <p14:creationId xmlns:p14="http://schemas.microsoft.com/office/powerpoint/2010/main" val="517353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A4850ECE-0D65-784E-8858-BD9C2CBF1FED}"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BAD86034-BBED-B646-9ABD-1783C8E49CD7}" type="slidenum">
              <a:rPr lang="en-US" altLang="x-none"/>
              <a:pPr/>
              <a:t>‹#›</a:t>
            </a:fld>
            <a:endParaRPr lang="en-US" altLang="x-none"/>
          </a:p>
        </p:txBody>
      </p:sp>
    </p:spTree>
    <p:extLst>
      <p:ext uri="{BB962C8B-B14F-4D97-AF65-F5344CB8AC3E}">
        <p14:creationId xmlns:p14="http://schemas.microsoft.com/office/powerpoint/2010/main" val="6786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9C71151-2817-BA46-8B75-E119F12981B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3978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25A3191E-54EE-E04C-9990-D049CE763F2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11106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B2F17F9-0633-9F40-B949-36554B855F8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6727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6D0FFE0-339B-F24D-8E84-3249DD665135}" type="slidenum">
              <a:rPr lang="en-US" altLang="x-none"/>
              <a:pPr/>
              <a:t>‹#›</a:t>
            </a:fld>
            <a:endParaRPr lang="en-US" altLang="x-none"/>
          </a:p>
        </p:txBody>
      </p:sp>
    </p:spTree>
    <p:extLst>
      <p:ext uri="{BB962C8B-B14F-4D97-AF65-F5344CB8AC3E}">
        <p14:creationId xmlns:p14="http://schemas.microsoft.com/office/powerpoint/2010/main" val="1803283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FF1266F4-7A95-8742-9010-B51ED6A4CB95}" type="slidenum">
              <a:rPr lang="en-US" altLang="x-none"/>
              <a:pPr/>
              <a:t>‹#›</a:t>
            </a:fld>
            <a:endParaRPr lang="en-US" altLang="x-none"/>
          </a:p>
        </p:txBody>
      </p:sp>
    </p:spTree>
    <p:extLst>
      <p:ext uri="{BB962C8B-B14F-4D97-AF65-F5344CB8AC3E}">
        <p14:creationId xmlns:p14="http://schemas.microsoft.com/office/powerpoint/2010/main" val="353292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4A2FF70A-5D43-D848-9167-C368D7B8494A}" type="slidenum">
              <a:rPr lang="en-US" altLang="x-none"/>
              <a:pPr/>
              <a:t>‹#›</a:t>
            </a:fld>
            <a:endParaRPr lang="en-US" altLang="x-none"/>
          </a:p>
        </p:txBody>
      </p:sp>
    </p:spTree>
    <p:extLst>
      <p:ext uri="{BB962C8B-B14F-4D97-AF65-F5344CB8AC3E}">
        <p14:creationId xmlns:p14="http://schemas.microsoft.com/office/powerpoint/2010/main" val="225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C9B707-3F10-3C40-9A77-C24A2B04F65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67639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DB31CD7-7CF9-1347-BAC0-0C470375EF7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4959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C6C8590-D7A5-7B4A-8D8A-F3795A4867B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6125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F922909-146D-B543-80EB-A07865634014}" type="slidenum">
              <a:rPr lang="en-US" altLang="x-none"/>
              <a:pPr/>
              <a:t>‹#›</a:t>
            </a:fld>
            <a:endParaRPr lang="en-US" altLang="x-none"/>
          </a:p>
        </p:txBody>
      </p:sp>
    </p:spTree>
    <p:extLst>
      <p:ext uri="{BB962C8B-B14F-4D97-AF65-F5344CB8AC3E}">
        <p14:creationId xmlns:p14="http://schemas.microsoft.com/office/powerpoint/2010/main" val="6238956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23CA4DE8-3F83-5448-A227-AEEDB3ECC7B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cash flows &amp; discount rates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Cash </a:t>
            </a:r>
            <a:r>
              <a:rPr lang="en-US" smtClean="0">
                <a:ea typeface="+mn-ea"/>
                <a:cs typeface="+mn-cs"/>
              </a:rPr>
              <a:t>is king.</a:t>
            </a:r>
            <a:endParaRPr lang="en-US" dirty="0">
              <a:ea typeface="+mn-ea"/>
              <a:cs typeface="+mn-cs"/>
            </a:endParaRPr>
          </a:p>
        </p:txBody>
      </p:sp>
      <p:sp>
        <p:nvSpPr>
          <p:cNvPr id="16388" name="Slide Number Placeholder 2"/>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0BF3D98-F5C0-6143-B7BF-2B5800DC75AC}"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80D0C4CB-558E-E94B-B3BC-5CED4B43B3E1}"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 Estimating Cash Flows</a:t>
            </a:r>
          </a:p>
        </p:txBody>
      </p:sp>
      <p:pic>
        <p:nvPicPr>
          <p:cNvPr id="1945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26999" r="-26999"/>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EF626D8-B1BF-7B4E-84F4-8AFE6C75682D}"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21506" name="Content Placeholder 2"/>
          <p:cNvSpPr>
            <a:spLocks noGrp="1"/>
          </p:cNvSpPr>
          <p:nvPr>
            <p:ph sz="quarter" idx="1"/>
          </p:nvPr>
        </p:nvSpPr>
        <p:spPr>
          <a:xfrm>
            <a:off x="612775" y="1200150"/>
            <a:ext cx="8153400" cy="3371850"/>
          </a:xfrm>
        </p:spPr>
        <p:txBody>
          <a:bodyPr/>
          <a:lstStyle/>
          <a:p>
            <a:pPr eaLnBrk="1" hangingPunct="1"/>
            <a:r>
              <a:rPr lang="en-US" altLang="x-none" sz="1600">
                <a:ea typeface="ＭＳ Ｐゴシック" charset="-128"/>
              </a:rPr>
              <a:t>In 2007, Deutsche Bank paid out dividends of 2,146 million Euros on net income of 6,510 million Euros. In early 2008, we valued Deutsche Bank using the dividends it paid in 2007. </a:t>
            </a:r>
            <a:r>
              <a:rPr lang="en-US" altLang="x-none" sz="1600" u="sng">
                <a:ea typeface="ＭＳ Ｐゴシック" charset="-128"/>
              </a:rPr>
              <a:t>In my 2008 valuation I am assuming the dividends are not only reasonable but sustainable</a:t>
            </a:r>
            <a:r>
              <a:rPr lang="en-US" altLang="x-none" sz="1600">
                <a:ea typeface="ＭＳ Ｐゴシック" charset="-128"/>
              </a:rPr>
              <a:t>.</a:t>
            </a:r>
          </a:p>
          <a:p>
            <a:pPr eaLnBrk="1" hangingPunct="1"/>
            <a:r>
              <a:rPr lang="en-US" altLang="x-none" sz="1600">
                <a:ea typeface="ＭＳ Ｐゴシック" charset="-128"/>
              </a:rPr>
              <a:t>In November 2013, Deutsche Bank</a:t>
            </a:r>
            <a:r>
              <a:rPr lang="ja-JP" altLang="en-US" sz="1600">
                <a:ea typeface="ＭＳ Ｐゴシック" charset="-128"/>
              </a:rPr>
              <a:t>’</a:t>
            </a:r>
            <a:r>
              <a:rPr lang="en-US" altLang="ja-JP" sz="1600">
                <a:ea typeface="ＭＳ Ｐゴシック" charset="-128"/>
              </a:rPr>
              <a:t>s dividend policy was in flux. Not only did it report losses but it was on a pathway to increase its regulatory capital ratio. Rather than focus on the dividends (which were small), we estimated the potential dividends (by estimating the free cash flows to equity after investments in regulatory capital)</a:t>
            </a:r>
            <a:endParaRPr lang="en-US" altLang="x-none" sz="16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F0B893E-EE36-3548-A9D5-B684B06343A9}" type="slidenum">
              <a:rPr lang="en-US" altLang="x-none" sz="700">
                <a:solidFill>
                  <a:srgbClr val="FFFFFF"/>
                </a:solidFill>
              </a:rPr>
              <a:pPr eaLnBrk="1" hangingPunct="1">
                <a:lnSpc>
                  <a:spcPct val="80000"/>
                </a:lnSpc>
              </a:pPr>
              <a:t>4</a:t>
            </a:fld>
            <a:endParaRPr lang="en-US" altLang="x-none" sz="700">
              <a:solidFill>
                <a:srgbClr val="FFFFFF"/>
              </a:solidFill>
            </a:endParaRPr>
          </a:p>
        </p:txBody>
      </p:sp>
      <p:graphicFrame>
        <p:nvGraphicFramePr>
          <p:cNvPr id="2" name="Table 1"/>
          <p:cNvGraphicFramePr>
            <a:graphicFrameLocks noGrp="1"/>
          </p:cNvGraphicFramePr>
          <p:nvPr/>
        </p:nvGraphicFramePr>
        <p:xfrm>
          <a:off x="762000" y="3257550"/>
          <a:ext cx="8153400" cy="1274768"/>
        </p:xfrm>
        <a:graphic>
          <a:graphicData uri="http://schemas.openxmlformats.org/drawingml/2006/table">
            <a:tbl>
              <a:tblPr/>
              <a:tblGrid>
                <a:gridCol w="2130425"/>
                <a:gridCol w="858838"/>
                <a:gridCol w="858837"/>
                <a:gridCol w="858838"/>
                <a:gridCol w="858837"/>
                <a:gridCol w="858838"/>
                <a:gridCol w="869950"/>
                <a:gridCol w="858837"/>
              </a:tblGrid>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Current</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2014</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2016</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2017</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Steady state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Asset Base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439,851 €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453,047 €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466,638 €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480,637 €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495,056 €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509,908 €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517,556 €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Capital ratio</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15.13%</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15.71%</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16.28%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16.85%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17.43%</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Tier 1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66,561 €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71,156 €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75,967 €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81,002 €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86,271 €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91,783 €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93,160 €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Change in regulatory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4,595 €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4,811 €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5,269 €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5,512 €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1,377 €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Book Equity</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76,829 €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81,424 €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86,235 €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91,270 €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96,539 €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102,051 €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103,605 €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ROE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0.74%</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2.55%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4.37%</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6.18%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Net Income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-716 €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2,203 €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3,988 €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5,971 €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8,164 €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8,287 €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 Investment in Regulatory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4,595 €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4,811 €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5,269 €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5,512 €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1,554 €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FCFE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-3,993 €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-2,608 €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-1,047 €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2,652 €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6,733 €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171450"/>
            <a:ext cx="8153400" cy="742950"/>
          </a:xfrm>
        </p:spPr>
        <p:txBody>
          <a:bodyPr/>
          <a:lstStyle/>
          <a:p>
            <a:pPr eaLnBrk="1" hangingPunct="1"/>
            <a:r>
              <a:rPr lang="en-US" altLang="x-none">
                <a:ea typeface="ＭＳ Ｐゴシック" charset="-128"/>
              </a:rPr>
              <a:t>Estimating FCFE (past) : Tata Motors</a:t>
            </a:r>
          </a:p>
        </p:txBody>
      </p:sp>
      <p:sp>
        <p:nvSpPr>
          <p:cNvPr id="23554"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a:ea typeface="ＭＳ Ｐゴシック" charset="-128"/>
              </a:rPr>
              <a:t>		</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CAEB0CC-4379-014A-8057-4137490A6172}" type="slidenum">
              <a:rPr lang="en-US" altLang="x-none" sz="700">
                <a:solidFill>
                  <a:srgbClr val="FFFFFF"/>
                </a:solidFill>
              </a:rPr>
              <a:pPr eaLnBrk="1" hangingPunct="1">
                <a:lnSpc>
                  <a:spcPct val="80000"/>
                </a:lnSpc>
              </a:pPr>
              <a:t>5</a:t>
            </a:fld>
            <a:endParaRPr lang="en-US" altLang="x-none" sz="700">
              <a:solidFill>
                <a:srgbClr val="FFFFFF"/>
              </a:solidFill>
            </a:endParaRPr>
          </a:p>
        </p:txBody>
      </p:sp>
      <p:sp>
        <p:nvSpPr>
          <p:cNvPr id="23556" name="Rectangle 4"/>
          <p:cNvSpPr>
            <a:spLocks noChangeArrowheads="1"/>
          </p:cNvSpPr>
          <p:nvPr/>
        </p:nvSpPr>
        <p:spPr bwMode="auto">
          <a:xfrm>
            <a:off x="5330825" y="-642938"/>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graphicFrame>
        <p:nvGraphicFramePr>
          <p:cNvPr id="2" name="Table 1"/>
          <p:cNvGraphicFramePr>
            <a:graphicFrameLocks noGrp="1"/>
          </p:cNvGraphicFramePr>
          <p:nvPr/>
        </p:nvGraphicFramePr>
        <p:xfrm>
          <a:off x="762000" y="1485900"/>
          <a:ext cx="7442200" cy="1552598"/>
        </p:xfrm>
        <a:graphic>
          <a:graphicData uri="http://schemas.openxmlformats.org/drawingml/2006/table">
            <a:tbl>
              <a:tblPr/>
              <a:tblGrid>
                <a:gridCol w="825500"/>
                <a:gridCol w="927100"/>
                <a:gridCol w="863600"/>
                <a:gridCol w="901700"/>
                <a:gridCol w="838200"/>
                <a:gridCol w="927100"/>
                <a:gridCol w="1066800"/>
                <a:gridCol w="1092200"/>
              </a:tblGrid>
              <a:tr h="489602">
                <a:tc>
                  <a:txBody>
                    <a:bodyPr/>
                    <a:lstStyle/>
                    <a:p>
                      <a:pPr algn="l" fontAlgn="b"/>
                      <a:r>
                        <a:rPr lang="en-US" sz="1100" b="0" i="0" u="none" strike="noStrike" dirty="0">
                          <a:solidFill>
                            <a:srgbClr val="000000"/>
                          </a:solidFill>
                          <a:effectLst/>
                          <a:latin typeface="Times"/>
                        </a:rPr>
                        <a:t>Year</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Times"/>
                        </a:rPr>
                        <a:t>Net Income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Cap Ex</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Depreciation</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Change in WC</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Change in Debt</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Equity Reinvestment</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Equity Reinvestment Rate</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2008-09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-25,053₹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99,708₹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25,072₹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13,441₹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25,789₹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62,288₹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-248.63%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2009-10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29,151₹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84,754₹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39,602₹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-26,009₹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5,605₹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13,538₹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46.44%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2010-11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92,736₹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81,240₹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46,510₹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50,484₹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24,951₹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60,263₹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64.98%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2011-12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135,165₹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138,756₹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56,209₹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22,801₹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30,846₹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74,502₹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55.12%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2012-13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98,926₹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187,570₹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75,648₹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32,970₹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79,632₹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80.50%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Aggregate</a:t>
                      </a:r>
                    </a:p>
                  </a:txBody>
                  <a:tcPr marL="12700" marR="12700" marT="95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330,925₹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592,028₹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243,041₹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61,397₹</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120,160₹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290,224₹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a:rPr>
                        <a:t>87.70%</a:t>
                      </a:r>
                    </a:p>
                  </a:txBody>
                  <a:tcPr marL="12700" marR="12700" marT="95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FCFF: Disney</a:t>
            </a:r>
          </a:p>
        </p:txBody>
      </p:sp>
      <p:sp>
        <p:nvSpPr>
          <p:cNvPr id="549890"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BEFCB93-3DE6-C844-BEF4-6A1136E3A7F5}" type="slidenum">
              <a:rPr lang="en-US" altLang="x-none" sz="700">
                <a:solidFill>
                  <a:srgbClr val="FFFFFF"/>
                </a:solidFill>
              </a:rPr>
              <a:pPr eaLnBrk="1" hangingPunct="1">
                <a:lnSpc>
                  <a:spcPct val="80000"/>
                </a:lnSpc>
              </a:pPr>
              <a:t>6</a:t>
            </a:fld>
            <a:endParaRPr lang="en-US" altLang="x-none" sz="7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II.  Discount Rates</a:t>
            </a:r>
          </a:p>
        </p:txBody>
      </p:sp>
      <p:sp>
        <p:nvSpPr>
          <p:cNvPr id="470018" name="Rectangle 3"/>
          <p:cNvSpPr>
            <a:spLocks noGrp="1" noChangeArrowheads="1"/>
          </p:cNvSpPr>
          <p:nvPr>
            <p:ph sz="quarter" idx="1"/>
          </p:nvPr>
        </p:nvSpPr>
        <p:spPr>
          <a:xfrm>
            <a:off x="612775" y="1200150"/>
            <a:ext cx="8153400" cy="337185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3014D1C-2A1F-E04F-96F5-74F0AF72E3A0}" type="slidenum">
              <a:rPr lang="en-US" altLang="x-none" sz="700">
                <a:solidFill>
                  <a:srgbClr val="FFFFFF"/>
                </a:solidFill>
              </a:rPr>
              <a:pPr eaLnBrk="1" hangingPunct="1">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2013</a:t>
            </a:r>
            <a:endParaRPr lang="en-US" dirty="0">
              <a:ea typeface="+mj-ea"/>
              <a:cs typeface="+mj-cs"/>
            </a:endParaRPr>
          </a:p>
        </p:txBody>
      </p:sp>
      <p:sp>
        <p:nvSpPr>
          <p:cNvPr id="472066"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80000"/>
              </a:lnSpc>
              <a:buFont typeface="Wingdings 2" charset="2"/>
              <a:buNone/>
            </a:pPr>
            <a:r>
              <a:rPr lang="en-US" altLang="x-none" sz="1300">
                <a:ea typeface="ＭＳ Ｐゴシック" charset="-128"/>
              </a:rPr>
              <a:t>Cost of Equity </a:t>
            </a:r>
            <a:r>
              <a:rPr lang="en-US" altLang="x-none" sz="1500" baseline="-25000">
                <a:ea typeface="ＭＳ Ｐゴシック" charset="-128"/>
              </a:rPr>
              <a:t>Jan 2008 </a:t>
            </a:r>
            <a:r>
              <a:rPr lang="en-US" altLang="x-none" sz="1500">
                <a:ea typeface="ＭＳ Ｐゴシック" charset="-128"/>
              </a:rPr>
              <a:t>= </a:t>
            </a:r>
            <a:r>
              <a:rPr lang="en-US" altLang="x-none" sz="1300">
                <a:ea typeface="ＭＳ Ｐゴシック" charset="-128"/>
              </a:rPr>
              <a:t>Riskfree Rate</a:t>
            </a:r>
            <a:r>
              <a:rPr lang="en-US" altLang="x-none" sz="1500">
                <a:ea typeface="ＭＳ Ｐゴシック" charset="-128"/>
              </a:rPr>
              <a:t> </a:t>
            </a:r>
            <a:r>
              <a:rPr lang="en-US" altLang="x-none" sz="1500" baseline="-25000">
                <a:ea typeface="ＭＳ Ｐゴシック" charset="-128"/>
              </a:rPr>
              <a:t>Jan 2008 </a:t>
            </a:r>
            <a:r>
              <a:rPr lang="en-US" altLang="x-none" sz="1500">
                <a:ea typeface="ＭＳ Ｐゴシック" charset="-128"/>
              </a:rPr>
              <a:t>+ </a:t>
            </a:r>
            <a:r>
              <a:rPr lang="en-US" altLang="x-none" sz="1300">
                <a:ea typeface="ＭＳ Ｐゴシック" charset="-128"/>
              </a:rPr>
              <a:t>Beta* Mature Market </a:t>
            </a:r>
            <a:r>
              <a:rPr lang="en-US" altLang="x-none" sz="1500">
                <a:ea typeface="ＭＳ Ｐゴシック" charset="-128"/>
              </a:rPr>
              <a:t>Risk </a:t>
            </a:r>
            <a:r>
              <a:rPr lang="en-US" altLang="x-none" sz="1300">
                <a:ea typeface="ＭＳ Ｐゴシック" charset="-128"/>
              </a:rPr>
              <a:t>Premium</a:t>
            </a:r>
          </a:p>
          <a:p>
            <a:pPr marL="365125" lvl="1" indent="0" eaLnBrk="1" hangingPunct="1">
              <a:lnSpc>
                <a:spcPct val="80000"/>
              </a:lnSpc>
              <a:buFont typeface="Wingdings 2" charset="2"/>
              <a:buNone/>
            </a:pPr>
            <a:r>
              <a:rPr lang="en-US" altLang="x-none" sz="1900">
                <a:ea typeface="ＭＳ Ｐゴシック" charset="-128"/>
              </a:rPr>
              <a:t>		= 4.00% + 1.162 (4.5%) = 9.23%</a:t>
            </a:r>
          </a:p>
          <a:p>
            <a:pPr eaLnBrk="1" hangingPunct="1">
              <a:lnSpc>
                <a:spcPct val="80000"/>
              </a:lnSpc>
            </a:pPr>
            <a:r>
              <a:rPr lang="en-US" altLang="x-none" sz="2200">
                <a:ea typeface="ＭＳ Ｐゴシック" charset="-128"/>
              </a:rPr>
              <a:t>In November 2013, the Euro riskfree rate had dropped to 1.75% and the Deutsche</a:t>
            </a:r>
            <a:r>
              <a:rPr lang="en-US" altLang="en-US" sz="2200">
                <a:ea typeface="ＭＳ Ｐゴシック" charset="-128"/>
              </a:rPr>
              <a:t>’</a:t>
            </a:r>
            <a:r>
              <a:rPr lang="en-US" altLang="x-none" sz="2200">
                <a:ea typeface="ＭＳ Ｐゴシック" charset="-128"/>
              </a:rPr>
              <a:t>s equity risk premium had risen to 6.12%:</a:t>
            </a:r>
          </a:p>
          <a:p>
            <a:pPr marL="365125" lvl="1" indent="0" eaLnBrk="1" hangingPunct="1">
              <a:lnSpc>
                <a:spcPct val="80000"/>
              </a:lnSpc>
              <a:buFont typeface="Wingdings 2" charset="2"/>
              <a:buNone/>
            </a:pPr>
            <a:r>
              <a:rPr lang="en-US" altLang="x-none" sz="1900">
                <a:ea typeface="ＭＳ Ｐゴシック" charset="-128"/>
              </a:rPr>
              <a:t>Cost of equity </a:t>
            </a:r>
            <a:r>
              <a:rPr lang="en-US" altLang="x-none" sz="1900" baseline="-25000">
                <a:ea typeface="ＭＳ Ｐゴシック" charset="-128"/>
              </a:rPr>
              <a:t>Nov </a:t>
            </a:r>
            <a:r>
              <a:rPr lang="en-US" altLang="en-US" sz="1900" baseline="-25000">
                <a:ea typeface="ＭＳ Ｐゴシック" charset="-128"/>
              </a:rPr>
              <a:t>’</a:t>
            </a:r>
            <a:r>
              <a:rPr lang="en-US" altLang="x-none" sz="1900" baseline="-25000">
                <a:ea typeface="ＭＳ Ｐゴシック" charset="-128"/>
              </a:rPr>
              <a:t>13 </a:t>
            </a:r>
            <a:r>
              <a:rPr lang="en-US" altLang="x-none" sz="1900">
                <a:ea typeface="ＭＳ Ｐゴシック" charset="-128"/>
              </a:rPr>
              <a:t>= Riskfree Rate </a:t>
            </a:r>
            <a:r>
              <a:rPr lang="en-US" altLang="x-none" sz="1900" baseline="-25000">
                <a:ea typeface="ＭＳ Ｐゴシック" charset="-128"/>
              </a:rPr>
              <a:t>Nov </a:t>
            </a:r>
            <a:r>
              <a:rPr lang="en-US" altLang="en-US" sz="1900" baseline="-25000">
                <a:ea typeface="ＭＳ Ｐゴシック" charset="-128"/>
              </a:rPr>
              <a:t>‘</a:t>
            </a:r>
            <a:r>
              <a:rPr lang="en-US" altLang="x-none" sz="1900" baseline="-25000">
                <a:ea typeface="ＭＳ Ｐゴシック" charset="-128"/>
              </a:rPr>
              <a:t>13</a:t>
            </a:r>
            <a:r>
              <a:rPr lang="en-US" altLang="x-none" sz="1900">
                <a:ea typeface="ＭＳ Ｐゴシック" charset="-128"/>
              </a:rPr>
              <a:t> + Beta (ERP)</a:t>
            </a:r>
          </a:p>
          <a:p>
            <a:pPr marL="365125" lvl="1" indent="0" eaLnBrk="1" hangingPunct="1">
              <a:lnSpc>
                <a:spcPct val="80000"/>
              </a:lnSpc>
              <a:buFont typeface="Wingdings 2" charset="2"/>
              <a:buNone/>
            </a:pPr>
            <a:r>
              <a:rPr lang="en-US" altLang="x-none" sz="1900">
                <a:ea typeface="ＭＳ Ｐゴシック" charset="-128"/>
              </a:rPr>
              <a:t>		= 1.75% + 1.1516 (6.12%) = 8.80%</a:t>
            </a:r>
          </a:p>
          <a:p>
            <a:pPr eaLnBrk="1" hangingPunct="1">
              <a:lnSpc>
                <a:spcPct val="80000"/>
              </a:lnSpc>
            </a:pPr>
            <a:endParaRPr lang="en-US" altLang="x-none" sz="22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6A7C009-CBA4-FB46-9761-C77BE4F81F47}"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Cost of Equity: Tata Motors</a:t>
            </a:r>
          </a:p>
        </p:txBody>
      </p:sp>
      <p:sp>
        <p:nvSpPr>
          <p:cNvPr id="47411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We will be valuing Tata Motors in rupee terms. That is a choice. Any company can be valued in any currency. </a:t>
            </a:r>
          </a:p>
          <a:p>
            <a:pPr eaLnBrk="1" hangingPunct="1">
              <a:lnSpc>
                <a:spcPct val="80000"/>
              </a:lnSpc>
            </a:pPr>
            <a:r>
              <a:rPr lang="en-US" altLang="x-none" sz="2200">
                <a:ea typeface="ＭＳ Ｐゴシック" charset="-128"/>
              </a:rPr>
              <a:t>Earlier, we estimated a levered beta for equity of 1.1007 for Tata Motor</a:t>
            </a:r>
            <a:r>
              <a:rPr lang="ja-JP" altLang="en-US" sz="2200">
                <a:ea typeface="ＭＳ Ｐゴシック" charset="-128"/>
              </a:rPr>
              <a:t>’</a:t>
            </a:r>
            <a:r>
              <a:rPr lang="en-US" altLang="ja-JP" sz="22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1900">
                <a:ea typeface="ＭＳ Ｐゴシック" charset="-128"/>
              </a:rPr>
              <a:t>Levered Beta</a:t>
            </a:r>
            <a:r>
              <a:rPr lang="en-US" altLang="ja-JP" sz="1900" baseline="-25000">
                <a:ea typeface="ＭＳ Ｐゴシック" charset="-128"/>
              </a:rPr>
              <a:t>Company</a:t>
            </a:r>
            <a:r>
              <a:rPr lang="en-US" altLang="ja-JP" sz="1900">
                <a:ea typeface="ＭＳ Ｐゴシック" charset="-128"/>
              </a:rPr>
              <a:t>= 1.1007 (1428/1630)+ 0 (202/1630) = 0.964</a:t>
            </a:r>
          </a:p>
          <a:p>
            <a:pPr eaLnBrk="1" hangingPunct="1">
              <a:lnSpc>
                <a:spcPct val="80000"/>
              </a:lnSpc>
            </a:pPr>
            <a:r>
              <a:rPr lang="en-US" altLang="ja-JP" sz="22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x-none" sz="1900">
                <a:ea typeface="ＭＳ Ｐゴシック" charset="-128"/>
              </a:rPr>
              <a:t>Cost of Equity = 6.57% + 0.964 (7.19%) = 13.50%</a:t>
            </a:r>
          </a:p>
          <a:p>
            <a:pPr eaLnBrk="1" hangingPunct="1">
              <a:lnSpc>
                <a:spcPct val="80000"/>
              </a:lnSpc>
            </a:pPr>
            <a:endParaRPr lang="en-US" altLang="x-none" sz="22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A65759D-A8A5-4E4A-B06B-76AE66B34CA1}"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32973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beta for Disney</a:t>
            </a:r>
            <a:r>
              <a:rPr lang="ja-JP" altLang="en-US" sz="2000">
                <a:ea typeface="ＭＳ Ｐゴシック" charset="-128"/>
              </a:rPr>
              <a:t>’</a:t>
            </a:r>
            <a:r>
              <a:rPr lang="en-US" altLang="ja-JP" sz="20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x-none" sz="2000">
                <a:ea typeface="ＭＳ Ｐゴシック" charset="-128"/>
              </a:rPr>
              <a:t>	Cost of Equity = 2.75% + 1.0013(5.76%) = 8.52% </a:t>
            </a:r>
          </a:p>
          <a:p>
            <a:pPr eaLnBrk="1" hangingPunct="1">
              <a:lnSpc>
                <a:spcPct val="80000"/>
              </a:lnSpc>
            </a:pPr>
            <a:r>
              <a:rPr lang="en-US" altLang="x-none" sz="2000">
                <a:ea typeface="ＭＳ Ｐゴシック" charset="-128"/>
              </a:rPr>
              <a:t>Disney</a:t>
            </a:r>
            <a:r>
              <a:rPr lang="ja-JP" altLang="en-US" sz="2000">
                <a:ea typeface="ＭＳ Ｐゴシック" charset="-128"/>
              </a:rPr>
              <a:t>’</a:t>
            </a:r>
            <a:r>
              <a:rPr lang="en-US" altLang="ja-JP" sz="20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x-none" sz="2000">
                <a:ea typeface="ＭＳ Ｐゴシック" charset="-128"/>
              </a:rPr>
              <a:t>	After-Tax Cost of Debt 	= 3.75% (1 – 0.361) = 2.40%</a:t>
            </a:r>
          </a:p>
          <a:p>
            <a:pPr eaLnBrk="1" hangingPunct="1">
              <a:lnSpc>
                <a:spcPct val="80000"/>
              </a:lnSpc>
            </a:pPr>
            <a:r>
              <a:rPr lang="en-US" altLang="x-none" sz="20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x-none" sz="2000">
                <a:ea typeface="ＭＳ Ｐゴシック" charset="-128"/>
              </a:rPr>
              <a:t>	Cost of capital  = </a:t>
            </a:r>
          </a:p>
        </p:txBody>
      </p:sp>
      <p:graphicFrame>
        <p:nvGraphicFramePr>
          <p:cNvPr id="33795" name="Object 1"/>
          <p:cNvGraphicFramePr>
            <a:graphicFrameLocks noChangeAspect="1"/>
          </p:cNvGraphicFramePr>
          <p:nvPr/>
        </p:nvGraphicFramePr>
        <p:xfrm>
          <a:off x="3581400" y="4114800"/>
          <a:ext cx="5334000" cy="436563"/>
        </p:xfrm>
        <a:graphic>
          <a:graphicData uri="http://schemas.openxmlformats.org/presentationml/2006/ole">
            <mc:AlternateContent xmlns:mc="http://schemas.openxmlformats.org/markup-compatibility/2006">
              <mc:Choice xmlns:v="urn:schemas-microsoft-com:vml" Requires="v">
                <p:oleObj spid="_x0000_s33799"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114800"/>
                        <a:ext cx="533400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1FD2F6C-B664-3C46-9F3E-6AB226DD2145}"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But costs of equity and capital can and should change over time…</a:t>
            </a:r>
          </a:p>
        </p:txBody>
      </p:sp>
      <p:graphicFrame>
        <p:nvGraphicFramePr>
          <p:cNvPr id="3" name="Content Placeholder 2"/>
          <p:cNvGraphicFramePr>
            <a:graphicFrameLocks noGrp="1"/>
          </p:cNvGraphicFramePr>
          <p:nvPr>
            <p:ph sz="quarter" idx="1"/>
          </p:nvPr>
        </p:nvGraphicFramePr>
        <p:xfrm>
          <a:off x="1066800" y="1314450"/>
          <a:ext cx="7467599" cy="3136898"/>
        </p:xfrm>
        <a:graphic>
          <a:graphicData uri="http://schemas.openxmlformats.org/drawingml/2006/table">
            <a:tbl>
              <a:tblPr/>
              <a:tblGrid>
                <a:gridCol w="1181007"/>
                <a:gridCol w="1181007"/>
                <a:gridCol w="1181007"/>
                <a:gridCol w="1181007"/>
                <a:gridCol w="1181007"/>
                <a:gridCol w="1562564"/>
              </a:tblGrid>
              <a:tr h="695238">
                <a:tc>
                  <a:txBody>
                    <a:bodyPr/>
                    <a:lstStyle/>
                    <a:p>
                      <a:pPr algn="ctr" fontAlgn="b"/>
                      <a:r>
                        <a:rPr lang="en-US" sz="1500" b="0" i="0" u="none" strike="noStrike" dirty="0">
                          <a:solidFill>
                            <a:srgbClr val="000000"/>
                          </a:solidFill>
                          <a:effectLst/>
                          <a:latin typeface="Calibri"/>
                        </a:rPr>
                        <a:t>Year</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Beta</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Cost of Equity</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After-tax Cost of Debt</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Debt Ratio</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Cost of capital</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dirty="0">
                          <a:solidFill>
                            <a:srgbClr val="000000"/>
                          </a:solidFill>
                          <a:effectLst/>
                          <a:latin typeface="Calibri"/>
                        </a:rPr>
                        <a:t>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4</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5</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6</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13.20%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7.71%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7</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1.0008</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14.90%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7.60%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8</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1.0005</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16.60%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18.30%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7.39%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10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20.00%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7.29%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371FFF3-A000-F04D-BCD0-4A325B2884AB}"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92F6B601-2245-134F-AA5C-781CBA1E34B7}" type="slidenum">
              <a:rPr lang="en-US" altLang="x-none" sz="1400">
                <a:solidFill>
                  <a:schemeClr val="tx2"/>
                </a:solidFill>
              </a:rPr>
              <a:pPr eaLnBrk="1" hangingPunct="1">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Estimate the base year</a:t>
            </a:r>
            <a:r>
              <a:rPr lang="en-US" altLang="en-US">
                <a:solidFill>
                  <a:srgbClr val="FFFFFF"/>
                </a:solidFill>
                <a:latin typeface="Calibri" charset="0"/>
              </a:rPr>
              <a:t>’</a:t>
            </a:r>
            <a:r>
              <a:rPr lang="en-US" altLang="x-none">
                <a:solidFill>
                  <a:srgbClr val="FFFFFF"/>
                </a:solidFill>
                <a:latin typeface="Calibri" charset="0"/>
              </a:rPr>
              <a:t>s cash flows &amp; current discount rate for your firm.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20707</TotalTime>
  <Pages>13</Pages>
  <Words>1744</Words>
  <Application>Microsoft Macintosh PowerPoint</Application>
  <PresentationFormat>On-screen Show (16:9)</PresentationFormat>
  <Paragraphs>299</Paragraphs>
  <Slides>12</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Calibri</vt:lpstr>
      <vt:lpstr>ＭＳ Ｐゴシック</vt:lpstr>
      <vt:lpstr>Times</vt:lpstr>
      <vt:lpstr>Verdana</vt:lpstr>
      <vt:lpstr>Wingdings</vt:lpstr>
      <vt:lpstr>Wingdings 2</vt:lpstr>
      <vt:lpstr>WebcastSimple</vt:lpstr>
      <vt:lpstr>Equation</vt:lpstr>
      <vt:lpstr>Valuation: cash flows &amp; discount rates</vt:lpstr>
      <vt:lpstr>PowerPoint Presentation</vt:lpstr>
      <vt:lpstr>I. Estimating Cash Flows</vt:lpstr>
      <vt:lpstr>Dividends and Modified Dividends for Deutsche Bank</vt:lpstr>
      <vt:lpstr>Estimating FCFE (past) : Tata Motors</vt:lpstr>
      <vt:lpstr>Estimating FCFF: Disney</vt:lpstr>
      <vt:lpstr>II.  Discount Rates</vt:lpstr>
      <vt:lpstr>Cost of Equity: Deutsche Bank 2008 versus 2013</vt:lpstr>
      <vt:lpstr>Cost of Equity: Tata Motors</vt:lpstr>
      <vt:lpstr>Current Cost of Capital: Disney</vt:lpstr>
      <vt:lpstr>But costs of equity and capital can and should change over time…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2017-06-14T09:58:16Z</dcterms:modified>
</cp:coreProperties>
</file>