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compatMode="1" strictFirstAndLastChars="0" saveSubsetFonts="1" autoCompressPictures="0">
  <p:sldMasterIdLst>
    <p:sldMasterId id="2147484443" r:id="rId1"/>
  </p:sldMasterIdLst>
  <p:notesMasterIdLst>
    <p:notesMasterId r:id="rId14"/>
  </p:notesMasterIdLst>
  <p:handoutMasterIdLst>
    <p:handoutMasterId r:id="rId15"/>
  </p:handoutMasterIdLst>
  <p:sldIdLst>
    <p:sldId id="1250" r:id="rId2"/>
    <p:sldId id="1295" r:id="rId3"/>
    <p:sldId id="1280" r:id="rId4"/>
    <p:sldId id="1287" r:id="rId5"/>
    <p:sldId id="1288" r:id="rId6"/>
    <p:sldId id="1289" r:id="rId7"/>
    <p:sldId id="1290" r:id="rId8"/>
    <p:sldId id="1291" r:id="rId9"/>
    <p:sldId id="1292" r:id="rId10"/>
    <p:sldId id="1293" r:id="rId11"/>
    <p:sldId id="1294" r:id="rId12"/>
    <p:sldId id="1297"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x-none">
              <a:latin typeface="Times" charset="0"/>
              <a:ea typeface="ＭＳ Ｐゴシック" charset="-128"/>
            </a:endParaRPr>
          </a:p>
          <a:p>
            <a:r>
              <a:rPr lang="en-US" altLang="x-none">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How you deal with cross holdings depends upon which scenario you face.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a holding is not consolidated, you have to work to bring the holding into your valuation explicitly since the income from the holding will not be shown as part of operating income. If you are doing equity valuation, you have to be careful to strip out the portion of the net income that is attributable to the holdings - dividends, for instance.</a:t>
            </a:r>
          </a:p>
          <a:p>
            <a:r>
              <a:rPr lang="en-US" altLang="x-none">
                <a:latin typeface="Times" charset="0"/>
                <a:ea typeface="ＭＳ Ｐゴシック" charset="-128"/>
              </a:rPr>
              <a:t>If a holding is consolidated, you are valuing a combined firm - the parent and the subsidiary. You have to ensure that you subtract out the portion of the subsidiary that does not belong to you.</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endParaRPr lang="x-none"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Any options issued by the firm to its employees or investors qualifies. Options  issued by third parties (the CBOE) have no effect on value.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2B64466A-2868-1C4E-9F75-43CA923CEEBA}" type="slidenum">
              <a:rPr lang="en-US" altLang="x-none"/>
              <a:pPr/>
              <a:t>‹#›</a:t>
            </a:fld>
            <a:endParaRPr lang="en-US" altLang="x-none"/>
          </a:p>
        </p:txBody>
      </p:sp>
    </p:spTree>
    <p:extLst>
      <p:ext uri="{BB962C8B-B14F-4D97-AF65-F5344CB8AC3E}">
        <p14:creationId xmlns:p14="http://schemas.microsoft.com/office/powerpoint/2010/main" val="63164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BEEBFC59-3579-A643-81A4-E970DC5425E0}"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01A9A0A-18BE-8A40-889C-81FE567D1FA9}" type="slidenum">
              <a:rPr lang="en-US" altLang="x-none"/>
              <a:pPr/>
              <a:t>‹#›</a:t>
            </a:fld>
            <a:endParaRPr lang="en-US" altLang="x-none"/>
          </a:p>
        </p:txBody>
      </p:sp>
    </p:spTree>
    <p:extLst>
      <p:ext uri="{BB962C8B-B14F-4D97-AF65-F5344CB8AC3E}">
        <p14:creationId xmlns:p14="http://schemas.microsoft.com/office/powerpoint/2010/main" val="1091041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EB8CE231-BCA5-5847-A05D-6ACC2FBAF061}"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25868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1BEBCAC2-70AE-9E47-AF71-8FD7A2CCC607}"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386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11DC113-7F96-9849-A770-EEDE685A237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78472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F0F9DCB0-FAF6-F842-B747-4C26DB1105C7}" type="slidenum">
              <a:rPr lang="en-US" altLang="x-none"/>
              <a:pPr/>
              <a:t>‹#›</a:t>
            </a:fld>
            <a:endParaRPr lang="en-US" altLang="x-none"/>
          </a:p>
        </p:txBody>
      </p:sp>
    </p:spTree>
    <p:extLst>
      <p:ext uri="{BB962C8B-B14F-4D97-AF65-F5344CB8AC3E}">
        <p14:creationId xmlns:p14="http://schemas.microsoft.com/office/powerpoint/2010/main" val="1909095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7354D06B-3288-2B4B-AC4F-70C5FA9E9AF6}" type="slidenum">
              <a:rPr lang="en-US" altLang="x-none"/>
              <a:pPr/>
              <a:t>‹#›</a:t>
            </a:fld>
            <a:endParaRPr lang="en-US" altLang="x-none"/>
          </a:p>
        </p:txBody>
      </p:sp>
    </p:spTree>
    <p:extLst>
      <p:ext uri="{BB962C8B-B14F-4D97-AF65-F5344CB8AC3E}">
        <p14:creationId xmlns:p14="http://schemas.microsoft.com/office/powerpoint/2010/main" val="614848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C67F4F1A-DFE8-634E-B8A4-EFFC93F34096}" type="slidenum">
              <a:rPr lang="en-US" altLang="x-none"/>
              <a:pPr/>
              <a:t>‹#›</a:t>
            </a:fld>
            <a:endParaRPr lang="en-US" altLang="x-none"/>
          </a:p>
        </p:txBody>
      </p:sp>
    </p:spTree>
    <p:extLst>
      <p:ext uri="{BB962C8B-B14F-4D97-AF65-F5344CB8AC3E}">
        <p14:creationId xmlns:p14="http://schemas.microsoft.com/office/powerpoint/2010/main" val="63262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D8FEC94-A6CC-5144-9351-43FE44B6EE00}"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40028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A03E302-953D-7F4E-B90A-96E3B86BD2C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24383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4EE0E444-9C81-034B-8E9F-6392171536D8}"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88660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1816C7EF-F10B-D14F-9D06-534E3655A6CE}" type="slidenum">
              <a:rPr lang="en-US" altLang="x-none"/>
              <a:pPr/>
              <a:t>‹#›</a:t>
            </a:fld>
            <a:endParaRPr lang="en-US" altLang="x-none"/>
          </a:p>
        </p:txBody>
      </p:sp>
    </p:spTree>
    <p:extLst>
      <p:ext uri="{BB962C8B-B14F-4D97-AF65-F5344CB8AC3E}">
        <p14:creationId xmlns:p14="http://schemas.microsoft.com/office/powerpoint/2010/main" val="191706335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DAFB3C01-447B-7A43-AA84-7B16DC93F363}"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2" r:id="rId5"/>
    <p:sldLayoutId id="2147484538" r:id="rId6"/>
    <p:sldLayoutId id="2147484539" r:id="rId7"/>
    <p:sldLayoutId id="2147484540" r:id="rId8"/>
    <p:sldLayoutId id="2147484541" r:id="rId9"/>
    <p:sldLayoutId id="2147484533" r:id="rId10"/>
    <p:sldLayoutId id="2147484542" r:id="rId11"/>
    <p:sldLayoutId id="2147484543" r:id="rId12"/>
  </p:sldLayoutIdLst>
  <p:hf hd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The Loose ends</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normAutofit fontScale="92500"/>
          </a:bodyPr>
          <a:lstStyle/>
          <a:p>
            <a:pPr eaLnBrk="1" fontAlgn="auto" hangingPunct="1">
              <a:spcAft>
                <a:spcPts val="0"/>
              </a:spcAft>
              <a:buFont typeface="Wingdings"/>
              <a:buNone/>
              <a:defRPr/>
            </a:pPr>
            <a:r>
              <a:rPr lang="en-US" dirty="0" smtClean="0">
                <a:ea typeface="+mn-ea"/>
                <a:cs typeface="+mn-cs"/>
              </a:rPr>
              <a:t>Your work begins, just when you think you are done.</a:t>
            </a:r>
            <a:endParaRPr lang="en-US" dirty="0">
              <a:ea typeface="+mn-ea"/>
              <a:cs typeface="+mn-cs"/>
            </a:endParaRP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16388" name="Slide Number Placeholder 2"/>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BC316ECE-C22D-EC47-A943-096615460960}" type="slidenum">
              <a:rPr lang="en-US" altLang="x-none" sz="1400">
                <a:solidFill>
                  <a:schemeClr val="tx2"/>
                </a:solidFill>
              </a:rPr>
              <a:pPr>
                <a:lnSpc>
                  <a:spcPct val="90000"/>
                </a:lnSpc>
              </a:pPr>
              <a:t>0</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x-none" sz="1400">
                <a:solidFill>
                  <a:schemeClr val="tx2"/>
                </a:solidFill>
              </a:rPr>
              <a:t>Aswath Damodaran</a:t>
            </a:r>
          </a:p>
        </p:txBody>
      </p:sp>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3F00C178-ECD3-5044-A9EC-FD029053BBF5}" type="slidenum">
              <a:rPr lang="en-US" altLang="x-none" sz="1400">
                <a:solidFill>
                  <a:schemeClr val="tx2"/>
                </a:solidFill>
              </a:rPr>
              <a:pPr eaLnBrk="1" hangingPunct="1">
                <a:lnSpc>
                  <a:spcPct val="90000"/>
                </a:lnSpc>
              </a:pPr>
              <a:t>1</a:t>
            </a:fld>
            <a:endParaRPr lang="en-US" altLang="x-none" sz="1400">
              <a:solidFill>
                <a:schemeClr val="tx2"/>
              </a:solidFill>
            </a:endParaRPr>
          </a:p>
        </p:txBody>
      </p:sp>
      <p:pic>
        <p:nvPicPr>
          <p:cNvPr id="1843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171450"/>
            <a:ext cx="8153400" cy="742950"/>
          </a:xfrm>
        </p:spPr>
        <p:txBody>
          <a:bodyPr>
            <a:normAutofit/>
          </a:bodyPr>
          <a:lstStyle/>
          <a:p>
            <a:pPr eaLnBrk="1" fontAlgn="auto" hangingPunct="1">
              <a:spcAft>
                <a:spcPts val="0"/>
              </a:spcAft>
              <a:defRPr/>
            </a:pPr>
            <a:r>
              <a:rPr lang="en-US" dirty="0" smtClean="0">
                <a:ea typeface="+mj-ea"/>
                <a:cs typeface="+mj-cs"/>
              </a:rPr>
              <a:t>From firm value to equity value per share</a:t>
            </a:r>
            <a:endParaRPr lang="en-US" dirty="0">
              <a:ea typeface="+mj-ea"/>
              <a:cs typeface="+mj-cs"/>
            </a:endParaRPr>
          </a:p>
        </p:txBody>
      </p:sp>
      <p:graphicFrame>
        <p:nvGraphicFramePr>
          <p:cNvPr id="4" name="Content Placeholder 3"/>
          <p:cNvGraphicFramePr>
            <a:graphicFrameLocks noGrp="1"/>
          </p:cNvGraphicFramePr>
          <p:nvPr>
            <p:ph sz="quarter" idx="1"/>
          </p:nvPr>
        </p:nvGraphicFramePr>
        <p:xfrm>
          <a:off x="612775" y="1200150"/>
          <a:ext cx="8153400" cy="3429000"/>
        </p:xfrm>
        <a:graphic>
          <a:graphicData uri="http://schemas.openxmlformats.org/drawingml/2006/table">
            <a:tbl>
              <a:tblPr/>
              <a:tblGrid>
                <a:gridCol w="4076700"/>
                <a:gridCol w="4076700"/>
              </a:tblGrid>
              <a:tr h="28194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8006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89154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177546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19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7EA6DD90-D032-B947-92F7-2C2942E09819}" type="slidenum">
              <a:rPr lang="en-US" altLang="x-none" sz="700">
                <a:solidFill>
                  <a:srgbClr val="FFFFFF"/>
                </a:solidFill>
              </a:rPr>
              <a:pPr eaLnBrk="1" hangingPunct="1">
                <a:lnSpc>
                  <a:spcPct val="80000"/>
                </a:lnSpc>
              </a:pPr>
              <a:t>2</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1. The Value of Cash</a:t>
            </a:r>
            <a:br>
              <a:rPr lang="en-US" dirty="0" smtClean="0">
                <a:ea typeface="+mj-ea"/>
                <a:cs typeface="+mj-cs"/>
              </a:rPr>
            </a:br>
            <a:r>
              <a:rPr lang="en-US" dirty="0" smtClean="0">
                <a:ea typeface="+mj-ea"/>
                <a:cs typeface="+mj-cs"/>
              </a:rPr>
              <a:t>An Exercise in Cash Valuation</a:t>
            </a:r>
            <a:endParaRPr lang="en-US" dirty="0">
              <a:ea typeface="+mj-ea"/>
              <a:cs typeface="+mj-cs"/>
            </a:endParaRPr>
          </a:p>
        </p:txBody>
      </p:sp>
      <p:sp>
        <p:nvSpPr>
          <p:cNvPr id="21506" name="Rectangle 3"/>
          <p:cNvSpPr>
            <a:spLocks noGrp="1" noChangeArrowheads="1"/>
          </p:cNvSpPr>
          <p:nvPr>
            <p:ph sz="quarter" idx="1"/>
          </p:nvPr>
        </p:nvSpPr>
        <p:spPr>
          <a:xfrm>
            <a:off x="612775" y="1200150"/>
            <a:ext cx="8153400" cy="3371850"/>
          </a:xfrm>
        </p:spPr>
        <p:txBody>
          <a:bodyPr/>
          <a:lstStyle/>
          <a:p>
            <a:pPr marL="0" indent="0" eaLnBrk="1" hangingPunct="1">
              <a:buFont typeface="Wingdings" charset="2"/>
              <a:buNone/>
            </a:pPr>
            <a:r>
              <a:rPr lang="en-US" altLang="x-none">
                <a:ea typeface="ＭＳ Ｐゴシック" charset="-128"/>
              </a:rPr>
              <a:t>			</a:t>
            </a:r>
            <a:r>
              <a:rPr lang="en-US" altLang="x-none" sz="2400">
                <a:ea typeface="ＭＳ Ｐゴシック" charset="-128"/>
              </a:rPr>
              <a:t>Company A	Company B	Company C</a:t>
            </a:r>
          </a:p>
          <a:p>
            <a:pPr marL="0" indent="0" eaLnBrk="1" hangingPunct="1">
              <a:buFont typeface="Wingdings" charset="2"/>
              <a:buNone/>
            </a:pPr>
            <a:r>
              <a:rPr lang="en-US" altLang="x-none" sz="2400">
                <a:ea typeface="ＭＳ Ｐゴシック" charset="-128"/>
              </a:rPr>
              <a:t>Enterprise Value	$ 1 billion	$ 1 billion	$ 1 billion</a:t>
            </a:r>
          </a:p>
          <a:p>
            <a:pPr marL="0" indent="0" eaLnBrk="1" hangingPunct="1">
              <a:buFont typeface="Wingdings" charset="2"/>
              <a:buNone/>
            </a:pPr>
            <a:r>
              <a:rPr lang="en-US" altLang="x-none" sz="2400">
                <a:ea typeface="ＭＳ Ｐゴシック" charset="-128"/>
              </a:rPr>
              <a:t>Cash 			$ 100 mil	$ 100 mil	$ 100 mil</a:t>
            </a:r>
          </a:p>
          <a:p>
            <a:pPr marL="0" indent="0" eaLnBrk="1" hangingPunct="1">
              <a:buFont typeface="Wingdings" charset="2"/>
              <a:buNone/>
            </a:pPr>
            <a:r>
              <a:rPr lang="en-US" altLang="x-none" sz="2400">
                <a:ea typeface="ＭＳ Ｐゴシック" charset="-128"/>
              </a:rPr>
              <a:t>Return on Capital	10%		5%		22%</a:t>
            </a:r>
          </a:p>
          <a:p>
            <a:pPr marL="0" indent="0" eaLnBrk="1" hangingPunct="1">
              <a:buFont typeface="Wingdings" charset="2"/>
              <a:buNone/>
            </a:pPr>
            <a:r>
              <a:rPr lang="en-US" altLang="x-none" sz="2400">
                <a:ea typeface="ＭＳ Ｐゴシック" charset="-128"/>
              </a:rPr>
              <a:t>Cost of Capital		10%		10%		12%</a:t>
            </a:r>
          </a:p>
          <a:p>
            <a:pPr marL="0" indent="0" eaLnBrk="1" hangingPunct="1">
              <a:buFont typeface="Wingdings" charset="2"/>
              <a:buNone/>
            </a:pPr>
            <a:r>
              <a:rPr lang="en-US" altLang="x-none" sz="2400">
                <a:ea typeface="ＭＳ Ｐゴシック" charset="-128"/>
              </a:rPr>
              <a:t>Trades in 		US		US		Argentina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Cash: Discount or Premium?</a:t>
            </a:r>
          </a:p>
        </p:txBody>
      </p:sp>
      <p:pic>
        <p:nvPicPr>
          <p:cNvPr id="22530"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32671" r="-3267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2. Dealing with Holdings in Other firms</a:t>
            </a:r>
          </a:p>
        </p:txBody>
      </p:sp>
      <p:sp>
        <p:nvSpPr>
          <p:cNvPr id="1229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Holdings in other firms can be categorized into</a:t>
            </a:r>
          </a:p>
          <a:p>
            <a:pPr lvl="1" eaLnBrk="1" hangingPunct="1">
              <a:lnSpc>
                <a:spcPct val="80000"/>
              </a:lnSpc>
            </a:pPr>
            <a:r>
              <a:rPr lang="en-US" altLang="x-none" sz="1700">
                <a:ea typeface="ＭＳ Ｐゴシック" charset="-128"/>
              </a:rPr>
              <a:t>Minority passive holdings, in which case only the dividend from the holdings is shown in the balance sheet</a:t>
            </a:r>
          </a:p>
          <a:p>
            <a:pPr lvl="1" eaLnBrk="1" hangingPunct="1">
              <a:lnSpc>
                <a:spcPct val="80000"/>
              </a:lnSpc>
            </a:pPr>
            <a:r>
              <a:rPr lang="en-US" altLang="x-none" sz="1700">
                <a:ea typeface="ＭＳ Ｐゴシック" charset="-128"/>
              </a:rPr>
              <a:t>Minority active holdings, in which case the share of equity income is shown in the income statements</a:t>
            </a:r>
          </a:p>
          <a:p>
            <a:pPr lvl="1" eaLnBrk="1" hangingPunct="1">
              <a:lnSpc>
                <a:spcPct val="80000"/>
              </a:lnSpc>
            </a:pPr>
            <a:r>
              <a:rPr lang="en-US" altLang="x-none" sz="1700">
                <a:ea typeface="ＭＳ Ｐゴシック" charset="-128"/>
              </a:rPr>
              <a:t>Majority active holdings, in which case the financial statements are consolidated.</a:t>
            </a:r>
          </a:p>
          <a:p>
            <a:pPr eaLnBrk="1" hangingPunct="1">
              <a:lnSpc>
                <a:spcPct val="80000"/>
              </a:lnSpc>
            </a:pPr>
            <a:r>
              <a:rPr lang="en-US" altLang="x-none" sz="2000">
                <a:ea typeface="ＭＳ Ｐゴシック" charset="-128"/>
              </a:rPr>
              <a:t>We tend to be sloppy in practice in dealing with cross holdings. After valuing the operating assets of a firm, using consolidated statements, it is common to add on the balance sheet value of minority holdings (which are in book value terms) and subtract out the minority interests (again in book value terms), representing the portion of the consolidated company that does not belong to the parent company.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How to value holdings in other firms.. In a perfect world..</a:t>
            </a:r>
            <a:endParaRPr lang="en-US">
              <a:ea typeface="+mj-ea"/>
              <a:cs typeface="+mj-cs"/>
            </a:endParaRPr>
          </a:p>
        </p:txBody>
      </p:sp>
      <p:sp>
        <p:nvSpPr>
          <p:cNvPr id="25602"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In a perfect world, we would strip the parent company from its subsidiaries and value each one separately. The value of the combined firm will be</a:t>
            </a:r>
          </a:p>
          <a:p>
            <a:pPr lvl="1" eaLnBrk="1" hangingPunct="1"/>
            <a:r>
              <a:rPr lang="en-US" altLang="x-none">
                <a:ea typeface="ＭＳ Ｐゴシック" charset="-128"/>
              </a:rPr>
              <a:t>Value of parent company + Proportion of value of each subsidiary</a:t>
            </a:r>
          </a:p>
          <a:p>
            <a:pPr eaLnBrk="1" hangingPunct="1"/>
            <a:r>
              <a:rPr lang="en-US" altLang="x-none">
                <a:ea typeface="ＭＳ Ｐゴシック" charset="-128"/>
              </a:rPr>
              <a:t>To do this right, you will need to be provided detailed information on each subsidiary to estimated cash flows and discount rates.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Two compromise solutions…</a:t>
            </a:r>
          </a:p>
        </p:txBody>
      </p:sp>
      <p:sp>
        <p:nvSpPr>
          <p:cNvPr id="1638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u="sng">
                <a:ea typeface="ＭＳ Ｐゴシック" charset="-128"/>
              </a:rPr>
              <a:t>The market value solution</a:t>
            </a:r>
            <a:r>
              <a:rPr lang="en-US" altLang="x-none" sz="2000">
                <a:ea typeface="ＭＳ Ｐゴシック" charset="-128"/>
              </a:rPr>
              <a:t>: When the subsidiaries are publicly traded, you could use their traded market capitalizations to estimate the values of the cross holdings. You do risk carrying into your valuation any mistakes that the market may be making in valuation.</a:t>
            </a:r>
          </a:p>
          <a:p>
            <a:pPr eaLnBrk="1" hangingPunct="1">
              <a:lnSpc>
                <a:spcPct val="80000"/>
              </a:lnSpc>
            </a:pPr>
            <a:r>
              <a:rPr lang="en-US" altLang="x-none" sz="2000" u="sng">
                <a:ea typeface="ＭＳ Ｐゴシック" charset="-128"/>
              </a:rPr>
              <a:t>The relative value solution</a:t>
            </a:r>
            <a:r>
              <a:rPr lang="en-US" altLang="x-none" sz="2000">
                <a:ea typeface="ＭＳ Ｐゴシック" charset="-128"/>
              </a:rPr>
              <a:t>: When there are too many cross holdings to value separately or when there is insufficient information provided on cross holdings, you can convert the book values of holdings that you have on the balance sheet (for both minority holdings and minority interests in majority holdings) by using the average price to book value ratio of the sector in which the subsidiaries operate.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3. Other Assets that have not been counted yet..</a:t>
            </a:r>
            <a:endParaRPr lang="en-US">
              <a:ea typeface="+mj-ea"/>
              <a:cs typeface="+mj-cs"/>
            </a:endParaRPr>
          </a:p>
        </p:txBody>
      </p:sp>
      <p:sp>
        <p:nvSpPr>
          <p:cNvPr id="19458"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Unutilized assets: If you have assets or property that are not being utilized (vacant land, for example), you have not valued it yet. You can assess a market value for these assets and add them on to the value of the firm.</a:t>
            </a:r>
          </a:p>
          <a:p>
            <a:pPr marL="320040" indent="-320040" eaLnBrk="1" fontAlgn="auto" hangingPunct="1">
              <a:spcAft>
                <a:spcPts val="0"/>
              </a:spcAft>
              <a:buFont typeface="Wingdings"/>
              <a:buChar char=""/>
              <a:defRPr/>
            </a:pPr>
            <a:r>
              <a:rPr lang="en-US" smtClean="0">
                <a:ea typeface="+mn-ea"/>
                <a:cs typeface="+mn-cs"/>
              </a:rPr>
              <a:t>Overfunded pension plans: If you have a defined benefit plan and your assets exceed your expected liabilities, you could consider the over funding with two caveats:</a:t>
            </a:r>
          </a:p>
          <a:p>
            <a:pPr marL="640080" lvl="1" indent="-274320" eaLnBrk="1" fontAlgn="auto" hangingPunct="1">
              <a:spcAft>
                <a:spcPts val="0"/>
              </a:spcAft>
              <a:buFont typeface="Wingdings 2"/>
              <a:buChar char=""/>
              <a:defRPr/>
            </a:pPr>
            <a:r>
              <a:rPr lang="en-US" smtClean="0">
                <a:ea typeface="+mn-ea"/>
              </a:rPr>
              <a:t>Collective bargaining agreements may prevent you from laying claim to these excess assets.</a:t>
            </a:r>
          </a:p>
          <a:p>
            <a:pPr marL="640080" lvl="1" indent="-274320" eaLnBrk="1" fontAlgn="auto" hangingPunct="1">
              <a:spcAft>
                <a:spcPts val="0"/>
              </a:spcAft>
              <a:buFont typeface="Wingdings 2"/>
              <a:buChar char=""/>
              <a:defRPr/>
            </a:pPr>
            <a:r>
              <a:rPr lang="en-US" smtClean="0">
                <a:ea typeface="+mn-ea"/>
              </a:rPr>
              <a:t>There are tax consequences. Often, withdrawals from pension plans get taxed at much higher rates.</a:t>
            </a:r>
          </a:p>
          <a:p>
            <a:pPr marL="640080" lvl="1" indent="-274320" eaLnBrk="1" fontAlgn="auto" hangingPunct="1">
              <a:spcAft>
                <a:spcPts val="0"/>
              </a:spcAft>
              <a:buFont typeface="Wingdings 2"/>
              <a:buChar char=""/>
              <a:defRPr/>
            </a:pPr>
            <a:r>
              <a:rPr lang="en-US" smtClean="0">
                <a:ea typeface="+mn-ea"/>
              </a:rPr>
              <a:t>Do not double count an asset. If you count the income from an asset in your cashflows, you cannot count the market value of the asset in your value.</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4. Equity to Employees: Effect on Value</a:t>
            </a:r>
          </a:p>
        </p:txBody>
      </p:sp>
      <p:sp>
        <p:nvSpPr>
          <p:cNvPr id="81922"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In recent years, firms have turned to giving employees (and especially top managers) equity option packages as part of compensation. These options are usually</a:t>
            </a:r>
          </a:p>
          <a:p>
            <a:pPr marL="640080" lvl="1" indent="-274320" eaLnBrk="1" fontAlgn="auto" hangingPunct="1">
              <a:spcAft>
                <a:spcPts val="0"/>
              </a:spcAft>
              <a:buFont typeface="Wingdings 2"/>
              <a:buChar char=""/>
              <a:defRPr/>
            </a:pPr>
            <a:r>
              <a:rPr lang="en-US" smtClean="0">
                <a:ea typeface="+mn-ea"/>
              </a:rPr>
              <a:t>Long term</a:t>
            </a:r>
          </a:p>
          <a:p>
            <a:pPr marL="640080" lvl="1" indent="-274320" eaLnBrk="1" fontAlgn="auto" hangingPunct="1">
              <a:spcAft>
                <a:spcPts val="0"/>
              </a:spcAft>
              <a:buFont typeface="Wingdings 2"/>
              <a:buChar char=""/>
              <a:defRPr/>
            </a:pPr>
            <a:r>
              <a:rPr lang="en-US" smtClean="0">
                <a:ea typeface="+mn-ea"/>
              </a:rPr>
              <a:t>At-the-money when issued</a:t>
            </a:r>
          </a:p>
          <a:p>
            <a:pPr marL="640080" lvl="1" indent="-274320" eaLnBrk="1" fontAlgn="auto" hangingPunct="1">
              <a:spcAft>
                <a:spcPts val="0"/>
              </a:spcAft>
              <a:buFont typeface="Wingdings 2"/>
              <a:buChar char=""/>
              <a:defRPr/>
            </a:pPr>
            <a:r>
              <a:rPr lang="en-US" smtClean="0">
                <a:ea typeface="+mn-ea"/>
              </a:rPr>
              <a:t>On volatile stocks</a:t>
            </a:r>
          </a:p>
          <a:p>
            <a:pPr marL="320040" indent="-320040" eaLnBrk="1" fontAlgn="auto" hangingPunct="1">
              <a:spcAft>
                <a:spcPts val="0"/>
              </a:spcAft>
              <a:buFont typeface="Wingdings"/>
              <a:buChar char=""/>
              <a:defRPr/>
            </a:pPr>
            <a:r>
              <a:rPr lang="en-US" smtClean="0">
                <a:ea typeface="+mn-ea"/>
                <a:cs typeface="+mn-cs"/>
              </a:rPr>
              <a:t>Are they worth money? And if yes, who is paying for them?</a:t>
            </a:r>
          </a:p>
          <a:p>
            <a:pPr marL="320040" indent="-320040" eaLnBrk="1" fontAlgn="auto" hangingPunct="1">
              <a:spcAft>
                <a:spcPts val="0"/>
              </a:spcAft>
              <a:buFont typeface="Wingdings"/>
              <a:buChar char=""/>
              <a:defRPr/>
            </a:pPr>
            <a:r>
              <a:rPr lang="en-US" smtClean="0">
                <a:ea typeface="+mn-ea"/>
                <a:cs typeface="+mn-cs"/>
              </a:rPr>
              <a:t>Two key issues with employee options:</a:t>
            </a:r>
          </a:p>
          <a:p>
            <a:pPr marL="640080" lvl="1" indent="-274320" eaLnBrk="1" fontAlgn="auto" hangingPunct="1">
              <a:spcAft>
                <a:spcPts val="0"/>
              </a:spcAft>
              <a:buFont typeface="Wingdings 2"/>
              <a:buChar char=""/>
              <a:defRPr/>
            </a:pPr>
            <a:r>
              <a:rPr lang="en-US" smtClean="0">
                <a:ea typeface="+mn-ea"/>
              </a:rPr>
              <a:t>How do options granted in the past affect equity value per share today?</a:t>
            </a:r>
          </a:p>
          <a:p>
            <a:pPr marL="640080" lvl="1" indent="-274320" eaLnBrk="1" fontAlgn="auto" hangingPunct="1">
              <a:spcAft>
                <a:spcPts val="0"/>
              </a:spcAft>
              <a:buFont typeface="Wingdings 2"/>
              <a:buChar char=""/>
              <a:defRPr/>
            </a:pPr>
            <a:r>
              <a:rPr lang="en-US" smtClean="0">
                <a:ea typeface="+mn-ea"/>
              </a:rPr>
              <a:t>How do expected future option grants affect equity value today?</a:t>
            </a:r>
            <a:endParaRPr lang="en-US">
              <a:ea typeface="+mn-ea"/>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Equity Options and Value</a:t>
            </a:r>
          </a:p>
        </p:txBody>
      </p:sp>
      <p:sp>
        <p:nvSpPr>
          <p:cNvPr id="83970"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Options outstanding</a:t>
            </a:r>
          </a:p>
          <a:p>
            <a:pPr marL="640080" lvl="1" indent="-274320" eaLnBrk="1" fontAlgn="auto" hangingPunct="1">
              <a:spcAft>
                <a:spcPts val="0"/>
              </a:spcAft>
              <a:buFont typeface="Wingdings 2"/>
              <a:buChar char=""/>
              <a:defRPr/>
            </a:pPr>
            <a:r>
              <a:rPr lang="en-US" smtClean="0">
                <a:ea typeface="+mn-ea"/>
              </a:rPr>
              <a:t>Step 1: List all options outstanding, with maturity, exercise price and vesting status.</a:t>
            </a:r>
          </a:p>
          <a:p>
            <a:pPr marL="640080" lvl="1" indent="-274320" eaLnBrk="1" fontAlgn="auto" hangingPunct="1">
              <a:spcAft>
                <a:spcPts val="0"/>
              </a:spcAft>
              <a:buFont typeface="Wingdings 2"/>
              <a:buChar char=""/>
              <a:defRPr/>
            </a:pPr>
            <a:r>
              <a:rPr lang="en-US" smtClean="0">
                <a:ea typeface="+mn-ea"/>
              </a:rPr>
              <a:t>Step 2: Value the options, taking into accoutning dilution, vesting and early exercise considerations</a:t>
            </a:r>
          </a:p>
          <a:p>
            <a:pPr marL="640080" lvl="1" indent="-274320" eaLnBrk="1" fontAlgn="auto" hangingPunct="1">
              <a:spcAft>
                <a:spcPts val="0"/>
              </a:spcAft>
              <a:buFont typeface="Wingdings 2"/>
              <a:buChar char=""/>
              <a:defRPr/>
            </a:pPr>
            <a:r>
              <a:rPr lang="en-US" smtClean="0">
                <a:ea typeface="+mn-ea"/>
              </a:rPr>
              <a:t>Step 3: Subtract from the  value of equity and divide by the actual number of shares outstanding (not diluted or partially diluted).</a:t>
            </a:r>
          </a:p>
          <a:p>
            <a:pPr marL="320040" indent="-320040" eaLnBrk="1" fontAlgn="auto" hangingPunct="1">
              <a:spcAft>
                <a:spcPts val="0"/>
              </a:spcAft>
              <a:buFont typeface="Wingdings"/>
              <a:buChar char=""/>
              <a:defRPr/>
            </a:pPr>
            <a:r>
              <a:rPr lang="en-US" smtClean="0">
                <a:ea typeface="+mn-ea"/>
                <a:cs typeface="+mn-cs"/>
              </a:rPr>
              <a:t>Expected future option and restricted stock issues</a:t>
            </a:r>
          </a:p>
          <a:p>
            <a:pPr marL="640080" lvl="1" indent="-274320" eaLnBrk="1" fontAlgn="auto" hangingPunct="1">
              <a:spcAft>
                <a:spcPts val="0"/>
              </a:spcAft>
              <a:buFont typeface="Wingdings 2"/>
              <a:buChar char=""/>
              <a:defRPr/>
            </a:pPr>
            <a:r>
              <a:rPr lang="en-US" smtClean="0">
                <a:ea typeface="+mn-ea"/>
              </a:rPr>
              <a:t>Step 1: Forecast value of options that will be granted each year as percent of revenues that year. (As firm gets larger, this should decrease)</a:t>
            </a:r>
          </a:p>
          <a:p>
            <a:pPr marL="640080" lvl="1" indent="-274320" eaLnBrk="1" fontAlgn="auto" hangingPunct="1">
              <a:spcAft>
                <a:spcPts val="0"/>
              </a:spcAft>
              <a:buFont typeface="Wingdings 2"/>
              <a:buChar char=""/>
              <a:defRPr/>
            </a:pPr>
            <a:r>
              <a:rPr lang="en-US" smtClean="0">
                <a:ea typeface="+mn-ea"/>
              </a:rPr>
              <a:t>Step 2: Treat as operating expense and reduce operating income and cash flows</a:t>
            </a:r>
          </a:p>
          <a:p>
            <a:pPr marL="640080" lvl="1" indent="-274320" eaLnBrk="1" fontAlgn="auto" hangingPunct="1">
              <a:spcAft>
                <a:spcPts val="0"/>
              </a:spcAft>
              <a:buFont typeface="Wingdings 2"/>
              <a:buChar char=""/>
              <a:defRPr/>
            </a:pPr>
            <a:r>
              <a:rPr lang="en-US" smtClean="0">
                <a:ea typeface="+mn-ea"/>
              </a:rPr>
              <a:t>Step 3: Take present value of cashflows to value operations or equity.</a:t>
            </a:r>
            <a:endParaRPr lang="en-US">
              <a:ea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68942EE1-A5FD-664E-9521-4C7AB096F5E0}" type="slidenum">
              <a:rPr lang="en-US" altLang="x-none" sz="1400">
                <a:solidFill>
                  <a:schemeClr val="tx2"/>
                </a:solidFill>
              </a:rPr>
              <a:pPr eaLnBrk="1" hangingPunct="1">
                <a:lnSpc>
                  <a:spcPct val="90000"/>
                </a:lnSpc>
              </a:pPr>
              <a:t>11</a:t>
            </a:fld>
            <a:endParaRPr lang="en-US" altLang="x-none" sz="1400">
              <a:solidFill>
                <a:schemeClr val="tx2"/>
              </a:solidFill>
            </a:endParaRPr>
          </a:p>
        </p:txBody>
      </p:sp>
      <p:pic>
        <p:nvPicPr>
          <p:cNvPr id="3481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eaLnBrk="1" hangingPunct="1"/>
            <a:r>
              <a:rPr lang="en-US" altLang="x-none" b="1">
                <a:solidFill>
                  <a:srgbClr val="FFFFFF"/>
                </a:solidFill>
                <a:latin typeface="Calibri" charset="0"/>
              </a:rPr>
              <a:t>Task</a:t>
            </a:r>
          </a:p>
          <a:p>
            <a:pPr algn="ctr" eaLnBrk="1" hangingPunct="1"/>
            <a:r>
              <a:rPr lang="en-US" altLang="x-none">
                <a:solidFill>
                  <a:srgbClr val="FFFFFF"/>
                </a:solidFill>
                <a:latin typeface="Calibri" charset="0"/>
              </a:rPr>
              <a:t>Estimate the value per share in your company, taking into account it</a:t>
            </a:r>
            <a:r>
              <a:rPr lang="en-US" altLang="en-US">
                <a:solidFill>
                  <a:srgbClr val="FFFFFF"/>
                </a:solidFill>
                <a:latin typeface="Calibri" charset="0"/>
              </a:rPr>
              <a:t>’</a:t>
            </a:r>
            <a:r>
              <a:rPr lang="en-US" altLang="x-none">
                <a:solidFill>
                  <a:srgbClr val="FFFFFF"/>
                </a:solidFill>
                <a:latin typeface="Calibri" charset="0"/>
              </a:rPr>
              <a:t>s non-operating assets &amp; equity options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20743</TotalTime>
  <Pages>13</Pages>
  <Words>1204</Words>
  <Application>Microsoft Macintosh PowerPoint</Application>
  <PresentationFormat>On-screen Show (16:9)</PresentationFormat>
  <Paragraphs>82</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ＭＳ Ｐゴシック</vt:lpstr>
      <vt:lpstr>Times</vt:lpstr>
      <vt:lpstr>Wingdings</vt:lpstr>
      <vt:lpstr>Wingdings 2</vt:lpstr>
      <vt:lpstr>WebcastSimple</vt:lpstr>
      <vt:lpstr>Valuation: The Loose ends</vt:lpstr>
      <vt:lpstr>PowerPoint Presentation</vt:lpstr>
      <vt:lpstr>From firm value to equity value per share</vt:lpstr>
      <vt:lpstr>1. The Value of Cash An Exercise in Cash Valuation</vt:lpstr>
      <vt:lpstr>Cash: Discount or Premium?</vt:lpstr>
      <vt:lpstr>2. Dealing with Holdings in Other firms</vt:lpstr>
      <vt:lpstr>How to value holdings in other firms.. In a perfect world..</vt:lpstr>
      <vt:lpstr>Two compromise solutions…</vt:lpstr>
      <vt:lpstr>3. Other Assets that have not been counted yet..</vt:lpstr>
      <vt:lpstr>4. Equity to Employees: Effect on Value</vt:lpstr>
      <vt:lpstr>Equity Options and Value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284</cp:revision>
  <cp:lastPrinted>2014-01-22T17:02:43Z</cp:lastPrinted>
  <dcterms:created xsi:type="dcterms:W3CDTF">2010-03-22T12:36:23Z</dcterms:created>
  <dcterms:modified xsi:type="dcterms:W3CDTF">2017-06-14T10:00:12Z</dcterms:modified>
</cp:coreProperties>
</file>