
<file path=[Content_Types].xml><?xml version="1.0" encoding="utf-8"?>
<Types xmlns="http://schemas.openxmlformats.org/package/2006/content-types">
  <Default Extension="xml" ContentType="application/xml"/>
  <Default Extension="doc" ContentType="application/msword"/>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4433" r:id="rId1"/>
  </p:sldMasterIdLst>
  <p:notesMasterIdLst>
    <p:notesMasterId r:id="rId13"/>
  </p:notesMasterIdLst>
  <p:handoutMasterIdLst>
    <p:handoutMasterId r:id="rId14"/>
  </p:handoutMasterIdLst>
  <p:sldIdLst>
    <p:sldId id="1250" r:id="rId2"/>
    <p:sldId id="1294" r:id="rId3"/>
    <p:sldId id="1297" r:id="rId4"/>
    <p:sldId id="1287" r:id="rId5"/>
    <p:sldId id="1288" r:id="rId6"/>
    <p:sldId id="1289" r:id="rId7"/>
    <p:sldId id="1290" r:id="rId8"/>
    <p:sldId id="1291" r:id="rId9"/>
    <p:sldId id="1292" r:id="rId10"/>
    <p:sldId id="1293" r:id="rId11"/>
    <p:sldId id="1296" r:id="rId12"/>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fontAlgn="base">
      <a:spcBef>
        <a:spcPct val="0"/>
      </a:spcBef>
      <a:spcAft>
        <a:spcPct val="0"/>
      </a:spcAft>
      <a:defRPr sz="2400" kern="1200">
        <a:solidFill>
          <a:schemeClr val="tx1"/>
        </a:solidFill>
        <a:latin typeface="Times" charset="0"/>
        <a:ea typeface="ＭＳ Ｐゴシック" charset="-128"/>
        <a:cs typeface="+mn-cs"/>
      </a:defRPr>
    </a:lvl1pPr>
    <a:lvl2pPr marL="457200" algn="l" rtl="0" fontAlgn="base">
      <a:spcBef>
        <a:spcPct val="0"/>
      </a:spcBef>
      <a:spcAft>
        <a:spcPct val="0"/>
      </a:spcAft>
      <a:defRPr sz="2400" kern="1200">
        <a:solidFill>
          <a:schemeClr val="tx1"/>
        </a:solidFill>
        <a:latin typeface="Times" charset="0"/>
        <a:ea typeface="ＭＳ Ｐゴシック" charset="-128"/>
        <a:cs typeface="+mn-cs"/>
      </a:defRPr>
    </a:lvl2pPr>
    <a:lvl3pPr marL="914400" algn="l" rtl="0" fontAlgn="base">
      <a:spcBef>
        <a:spcPct val="0"/>
      </a:spcBef>
      <a:spcAft>
        <a:spcPct val="0"/>
      </a:spcAft>
      <a:defRPr sz="2400" kern="1200">
        <a:solidFill>
          <a:schemeClr val="tx1"/>
        </a:solidFill>
        <a:latin typeface="Times" charset="0"/>
        <a:ea typeface="ＭＳ Ｐゴシック" charset="-128"/>
        <a:cs typeface="+mn-cs"/>
      </a:defRPr>
    </a:lvl3pPr>
    <a:lvl4pPr marL="1371600" algn="l" rtl="0" fontAlgn="base">
      <a:spcBef>
        <a:spcPct val="0"/>
      </a:spcBef>
      <a:spcAft>
        <a:spcPct val="0"/>
      </a:spcAft>
      <a:defRPr sz="2400" kern="1200">
        <a:solidFill>
          <a:schemeClr val="tx1"/>
        </a:solidFill>
        <a:latin typeface="Times" charset="0"/>
        <a:ea typeface="ＭＳ Ｐゴシック" charset="-128"/>
        <a:cs typeface="+mn-cs"/>
      </a:defRPr>
    </a:lvl4pPr>
    <a:lvl5pPr marL="1828800" algn="l" rtl="0" fontAlgn="base">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03"/>
    <p:restoredTop sz="94666"/>
  </p:normalViewPr>
  <p:slideViewPr>
    <p:cSldViewPr>
      <p:cViewPr>
        <p:scale>
          <a:sx n="75" d="100"/>
          <a:sy n="75" d="100"/>
        </p:scale>
        <p:origin x="1168" y="116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150" d="100"/>
          <a:sy n="150" d="100"/>
        </p:scale>
        <p:origin x="-23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handoutMaster" Target="handoutMasters/handout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p:cNvSpPr>
          <p:nvPr>
            <p:ph type="sldImg"/>
          </p:nvPr>
        </p:nvSpPr>
        <p:spPr>
          <a:solidFill>
            <a:srgbClr val="FFFFFF"/>
          </a:solidFill>
          <a:ln/>
        </p:spPr>
      </p:sp>
      <p:sp>
        <p:nvSpPr>
          <p:cNvPr id="1741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If corporate finance is all about maximizing value, you do have to know how to estimate value.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Rot="1" noChangeAspect="1" noChangeArrowheads="1"/>
          </p:cNvSpPr>
          <p:nvPr>
            <p:ph type="sldImg"/>
          </p:nvPr>
        </p:nvSpPr>
        <p:spPr>
          <a:solidFill>
            <a:srgbClr val="FFFFFF"/>
          </a:solidFill>
          <a:ln/>
        </p:spPr>
      </p:sp>
      <p:sp>
        <p:nvSpPr>
          <p:cNvPr id="20482"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transition period is used as a phase where the inputs from the high growth period can be adjusted towards stable growth levels (which reflect industry or market averages). </a:t>
            </a:r>
          </a:p>
          <a:p>
            <a:r>
              <a:rPr lang="en-US" altLang="x-none">
                <a:latin typeface="Times" charset="0"/>
                <a:ea typeface="ＭＳ Ｐゴシック" charset="-128"/>
              </a:rPr>
              <a:t>Note that we estimate reinvestment needs using the expected growth rate and the return on capital.</a:t>
            </a:r>
          </a:p>
          <a:p>
            <a:r>
              <a:rPr lang="en-US" altLang="x-none">
                <a:latin typeface="Times" charset="0"/>
                <a:ea typeface="ＭＳ Ｐゴシック" charset="-128"/>
              </a:rPr>
              <a:t>We are making the assumption that Disney will continue to earn excess returns even in stable growth. (The return on capital is moved towards the cost of capital,  but it is still higher than the cost of capital). If that assumption seems over optimistic, the return on capital in stable growth can be set equal to the cost of capital.</a:t>
            </a:r>
          </a:p>
          <a:p>
            <a:r>
              <a:rPr lang="en-US" altLang="x-none">
                <a:latin typeface="Times" charset="0"/>
                <a:ea typeface="ＭＳ Ｐゴシック" charset="-128"/>
              </a:rPr>
              <a:t>The leverage is pushed up to 20%, which is well below the optimal that we computed earlier, because current management seems intent on paying down debt.</a:t>
            </a:r>
          </a:p>
          <a:p>
            <a:endParaRPr lang="en-US" altLang="x-none">
              <a:latin typeface="Times" charset="0"/>
              <a:ea typeface="ＭＳ Ｐゴシック"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ChangeArrowheads="1" noTextEdit="1"/>
          </p:cNvSpPr>
          <p:nvPr>
            <p:ph type="sldImg"/>
          </p:nvPr>
        </p:nvSpPr>
        <p:spPr>
          <a:solidFill>
            <a:srgbClr val="FFFFFF"/>
          </a:solidFill>
          <a:ln/>
        </p:spPr>
      </p:sp>
      <p:sp>
        <p:nvSpPr>
          <p:cNvPr id="2253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Brings it all together. Stock looks slightly over valued… or maybe the valuation is wrong… </a:t>
            </a:r>
          </a:p>
          <a:p>
            <a:endParaRPr lang="en-US" altLang="x-none">
              <a:latin typeface="Times" charset="0"/>
              <a:ea typeface="ＭＳ Ｐゴシック" charset="-128"/>
            </a:endParaRPr>
          </a:p>
          <a:p>
            <a:r>
              <a:rPr lang="en-US" altLang="x-none">
                <a:latin typeface="Times" charset="0"/>
                <a:ea typeface="ＭＳ Ｐゴシック" charset="-128"/>
              </a:rPr>
              <a:t>Note that the non operating investment is the value of their minority holdings in other companies and that the minority interest reflects the value of others</a:t>
            </a:r>
            <a:r>
              <a:rPr lang="en-US" altLang="en-US">
                <a:latin typeface="Times" charset="0"/>
                <a:ea typeface="ＭＳ Ｐゴシック" charset="-128"/>
              </a:rPr>
              <a:t>’</a:t>
            </a:r>
            <a:r>
              <a:rPr lang="en-US" altLang="x-none">
                <a:latin typeface="Times" charset="0"/>
                <a:ea typeface="ＭＳ Ｐゴシック" charset="-128"/>
              </a:rPr>
              <a:t> holdings in companies that Disney owns a majority stake in (and has consolidated). Both were taken at book value. Optimally, we would like to get both in market value terms.</a:t>
            </a:r>
          </a:p>
          <a:p>
            <a:endParaRPr lang="en-US" altLang="x-none">
              <a:latin typeface="Times" charset="0"/>
              <a:ea typeface="ＭＳ Ｐゴシック" charset="-128"/>
            </a:endParaRPr>
          </a:p>
          <a:p>
            <a:r>
              <a:rPr lang="en-US" altLang="x-none">
                <a:latin typeface="Times" charset="0"/>
                <a:ea typeface="ＭＳ Ｐゴシック" charset="-128"/>
              </a:rPr>
              <a:t>The equity options is the value of management options, valued using an option pricing model, and adjusted for taxes.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Rot="1" noChangeAspect="1" noChangeArrowheads="1" noTextEdit="1"/>
          </p:cNvSpPr>
          <p:nvPr>
            <p:ph type="sldImg"/>
          </p:nvPr>
        </p:nvSpPr>
        <p:spPr>
          <a:solidFill>
            <a:srgbClr val="FFFFFF"/>
          </a:solidFill>
          <a:ln/>
        </p:spPr>
      </p:sp>
      <p:sp>
        <p:nvSpPr>
          <p:cNvPr id="24578"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Shows the link between our valuation and the earlier corporate financial analysis.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a:ln/>
        </p:spPr>
      </p:sp>
      <p:sp>
        <p:nvSpPr>
          <p:cNvPr id="26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To change value, you have to take actions that affect one of four inputs:</a:t>
            </a:r>
          </a:p>
          <a:p>
            <a:pPr>
              <a:buFontTx/>
              <a:buAutoNum type="alphaLcPeriod"/>
            </a:pPr>
            <a:r>
              <a:rPr lang="en-US" altLang="x-none">
                <a:latin typeface="Times" charset="0"/>
                <a:ea typeface="ＭＳ Ｐゴシック" charset="-128"/>
              </a:rPr>
              <a:t>Cash flows from existing assets</a:t>
            </a:r>
          </a:p>
          <a:p>
            <a:pPr>
              <a:buFontTx/>
              <a:buAutoNum type="alphaLcPeriod"/>
            </a:pPr>
            <a:r>
              <a:rPr lang="en-US" altLang="x-none">
                <a:latin typeface="Times" charset="0"/>
                <a:ea typeface="ＭＳ Ｐゴシック" charset="-128"/>
              </a:rPr>
              <a:t>Expected growth</a:t>
            </a:r>
          </a:p>
          <a:p>
            <a:pPr>
              <a:buFontTx/>
              <a:buAutoNum type="alphaLcPeriod"/>
            </a:pPr>
            <a:r>
              <a:rPr lang="en-US" altLang="x-none">
                <a:latin typeface="Times" charset="0"/>
                <a:ea typeface="ＭＳ Ｐゴシック" charset="-128"/>
              </a:rPr>
              <a:t>Cost of capital</a:t>
            </a:r>
          </a:p>
          <a:p>
            <a:pPr>
              <a:buFontTx/>
              <a:buAutoNum type="alphaLcPeriod"/>
            </a:pPr>
            <a:r>
              <a:rPr lang="en-US" altLang="x-none">
                <a:latin typeface="Times" charset="0"/>
                <a:ea typeface="ＭＳ Ｐゴシック" charset="-128"/>
              </a:rPr>
              <a:t>Length of the growth period</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a:ln/>
        </p:spPr>
      </p:sp>
      <p:sp>
        <p:nvSpPr>
          <p:cNvPr id="286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Note that with two changes, a higher return on capital on new investments over the high growth phase (from 12.61% to 14%, with a slight drop in reinvestment) and moving to the optimal debt ratio of 40%, we can raise the value per share from $62.56 to $74.91. The difference of $11.35 can be viewed as the value of control. In general, the better managed a firm is, the lower will be the value of control.</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a:solidFill>
                  <a:srgbClr val="FFFFFF"/>
                </a:solidFill>
              </a:defRPr>
            </a:lvl1pPr>
          </a:lstStyle>
          <a:p>
            <a:pPr>
              <a:defRPr/>
            </a:pPr>
            <a:endParaRPr lang="en-US"/>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lvl1pPr>
          </a:lstStyle>
          <a:p>
            <a:fld id="{914F1FC8-2A5A-6046-AC98-60D521F4DE14}" type="slidenum">
              <a:rPr lang="en-US" altLang="x-none"/>
              <a:pPr/>
              <a:t>‹#›</a:t>
            </a:fld>
            <a:endParaRPr lang="en-US" altLang="x-none"/>
          </a:p>
        </p:txBody>
      </p:sp>
    </p:spTree>
    <p:extLst>
      <p:ext uri="{BB962C8B-B14F-4D97-AF65-F5344CB8AC3E}">
        <p14:creationId xmlns:p14="http://schemas.microsoft.com/office/powerpoint/2010/main" val="20850736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fld id="{F3D00980-5CA8-4647-93C5-336BD52B8734}" type="slidenum">
              <a:rPr lang="en-US" altLang="x-none" sz="1600"/>
              <a:pPr eaLnBrk="1" hangingPunct="1"/>
              <a:t>‹#›</a:t>
            </a:fld>
            <a:endParaRPr lang="en-US" altLang="x-none" sz="160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72C7B7B5-485A-164F-91B4-761838B54D6E}" type="slidenum">
              <a:rPr lang="en-US" altLang="x-none"/>
              <a:pPr/>
              <a:t>‹#›</a:t>
            </a:fld>
            <a:endParaRPr lang="en-US" altLang="x-none"/>
          </a:p>
        </p:txBody>
      </p:sp>
    </p:spTree>
    <p:extLst>
      <p:ext uri="{BB962C8B-B14F-4D97-AF65-F5344CB8AC3E}">
        <p14:creationId xmlns:p14="http://schemas.microsoft.com/office/powerpoint/2010/main" val="11953056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2" y="2057401"/>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a:solidFill>
                  <a:srgbClr val="FFFFFF"/>
                </a:solidFill>
              </a:defRPr>
            </a:lvl1pPr>
          </a:lstStyle>
          <a:p>
            <a:fld id="{780800EE-54BF-4C40-AA29-B731CEB41762}"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9402440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rtlCol="0"/>
          <a:lstStyle>
            <a:lvl1pPr>
              <a:defRPr/>
            </a:lvl1pPr>
          </a:lstStyle>
          <a:p>
            <a:pPr>
              <a:defRPr/>
            </a:pPr>
            <a:endParaRPr lang="en-US"/>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A8250057-B094-2845-BE45-83F0F97EB2F6}"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417787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43CC0D4E-6BB0-D147-9903-2A65171B00A8}"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0277456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B9E32C03-F99C-5B4E-B502-217387C72136}" type="slidenum">
              <a:rPr lang="en-US" altLang="x-none"/>
              <a:pPr/>
              <a:t>‹#›</a:t>
            </a:fld>
            <a:endParaRPr lang="en-US" altLang="x-none"/>
          </a:p>
        </p:txBody>
      </p:sp>
    </p:spTree>
    <p:extLst>
      <p:ext uri="{BB962C8B-B14F-4D97-AF65-F5344CB8AC3E}">
        <p14:creationId xmlns:p14="http://schemas.microsoft.com/office/powerpoint/2010/main" val="13156833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lvl1pPr>
          </a:lstStyle>
          <a:p>
            <a:fld id="{5F998D89-AFA1-A548-95F6-413E617C8363}" type="slidenum">
              <a:rPr lang="en-US" altLang="x-none"/>
              <a:pPr/>
              <a:t>‹#›</a:t>
            </a:fld>
            <a:endParaRPr lang="en-US" altLang="x-none"/>
          </a:p>
        </p:txBody>
      </p:sp>
    </p:spTree>
    <p:extLst>
      <p:ext uri="{BB962C8B-B14F-4D97-AF65-F5344CB8AC3E}">
        <p14:creationId xmlns:p14="http://schemas.microsoft.com/office/powerpoint/2010/main" val="51101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8"/>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FA35FE1B-2686-7442-A384-AF9F72963A80}" type="slidenum">
              <a:rPr lang="en-US" altLang="x-none"/>
              <a:pPr/>
              <a:t>‹#›</a:t>
            </a:fld>
            <a:endParaRPr lang="en-US" altLang="x-none"/>
          </a:p>
        </p:txBody>
      </p:sp>
    </p:spTree>
    <p:extLst>
      <p:ext uri="{BB962C8B-B14F-4D97-AF65-F5344CB8AC3E}">
        <p14:creationId xmlns:p14="http://schemas.microsoft.com/office/powerpoint/2010/main" val="20178429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rtlCol="0"/>
          <a:lstStyle>
            <a:lvl1pPr>
              <a:defRPr/>
            </a:lvl1pPr>
          </a:lstStyle>
          <a:p>
            <a:pPr>
              <a:defRPr/>
            </a:pPr>
            <a:endParaRPr lang="en-US"/>
          </a:p>
        </p:txBody>
      </p:sp>
      <p:sp>
        <p:nvSpPr>
          <p:cNvPr id="10" name="Slide Number Placeholder 12"/>
          <p:cNvSpPr>
            <a:spLocks noGrp="1"/>
          </p:cNvSpPr>
          <p:nvPr>
            <p:ph type="sldNum" sz="quarter" idx="11"/>
          </p:nvPr>
        </p:nvSpPr>
        <p:spPr>
          <a:xfrm>
            <a:off x="0" y="3500438"/>
            <a:ext cx="1447800" cy="498475"/>
          </a:xfrm>
        </p:spPr>
        <p:txBody>
          <a:bodyPr/>
          <a:lstStyle>
            <a:lvl1pPr>
              <a:defRPr sz="2800">
                <a:solidFill>
                  <a:srgbClr val="FFFFFF"/>
                </a:solidFill>
              </a:defRPr>
            </a:lvl1pPr>
          </a:lstStyle>
          <a:p>
            <a:fld id="{D100A435-9392-5541-9A11-B05F187E3E51}" type="slidenum">
              <a:rPr lang="en-US" altLang="x-none"/>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8242870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125DBBC9-C0A6-6245-A7A8-902653516564}"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1095784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a:lvl1pPr>
          </a:lstStyle>
          <a:p>
            <a:pPr>
              <a:defRPr/>
            </a:pPr>
            <a:endParaRPr lang="en-US"/>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a:lvl1pPr>
          </a:lstStyle>
          <a:p>
            <a:fld id="{1E7CAA68-E36D-D04E-8D86-55ABAFA25901}"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3754593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BD17A833-CFAC-EF40-8B02-BB9594A02ED8}" type="slidenum">
              <a:rPr lang="en-US" altLang="x-none"/>
              <a:pPr/>
              <a:t>‹#›</a:t>
            </a:fld>
            <a:endParaRPr lang="en-US" altLang="x-none"/>
          </a:p>
        </p:txBody>
      </p:sp>
    </p:spTree>
    <p:extLst>
      <p:ext uri="{BB962C8B-B14F-4D97-AF65-F5344CB8AC3E}">
        <p14:creationId xmlns:p14="http://schemas.microsoft.com/office/powerpoint/2010/main" val="103850863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anchor="ctr" anchorCtr="0"/>
          <a:lstStyle>
            <a:lvl1pPr algn="r">
              <a:defRPr sz="1400">
                <a:solidFill>
                  <a:schemeClr val="tx2"/>
                </a:solidFill>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B494D6D0-AB42-F047-AB34-FAC9BD640DA2}"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568" r:id="rId1"/>
    <p:sldLayoutId id="2147484569" r:id="rId2"/>
    <p:sldLayoutId id="2147484570" r:id="rId3"/>
    <p:sldLayoutId id="2147484571" r:id="rId4"/>
    <p:sldLayoutId id="2147484566" r:id="rId5"/>
    <p:sldLayoutId id="2147484572" r:id="rId6"/>
    <p:sldLayoutId id="2147484573" r:id="rId7"/>
    <p:sldLayoutId id="2147484574" r:id="rId8"/>
    <p:sldLayoutId id="2147484575" r:id="rId9"/>
    <p:sldLayoutId id="2147484567" r:id="rId10"/>
    <p:sldLayoutId id="2147484576" r:id="rId11"/>
    <p:sldLayoutId id="2147484577" r:id="rId12"/>
  </p:sldLayoutIdLst>
  <p:hf hdr="0" ftr="0" dt="0"/>
  <p:txStyles>
    <p:titleStyle>
      <a:lvl1pPr algn="l" rtl="0" eaLnBrk="0" fontAlgn="base" hangingPunct="0">
        <a:spcBef>
          <a:spcPct val="0"/>
        </a:spcBef>
        <a:spcAft>
          <a:spcPct val="0"/>
        </a:spcAft>
        <a:defRPr sz="32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emf"/></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oleObject" Target="../embeddings/oleObject1.bin"/><Relationship Id="rId5" Type="http://schemas.openxmlformats.org/officeDocument/2006/relationships/oleObject" Target="../embeddings/Microsoft_Word_97_-_2004_Document1.doc"/><Relationship Id="rId6" Type="http://schemas.openxmlformats.org/officeDocument/2006/relationships/image" Target="../media/image6.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7.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8.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9.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10.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p:cNvSpPr>
            <a:spLocks noGrp="1" noChangeArrowheads="1"/>
          </p:cNvSpPr>
          <p:nvPr>
            <p:ph type="ctrTitle"/>
          </p:nvPr>
        </p:nvSpPr>
        <p:spPr/>
        <p:txBody>
          <a:bodyPr>
            <a:normAutofit/>
          </a:bodyPr>
          <a:lstStyle/>
          <a:p>
            <a:pPr eaLnBrk="1" fontAlgn="auto" hangingPunct="1">
              <a:spcAft>
                <a:spcPts val="0"/>
              </a:spcAft>
              <a:defRPr/>
            </a:pPr>
            <a:r>
              <a:rPr lang="en-US" dirty="0" smtClean="0">
                <a:ea typeface="+mj-ea"/>
                <a:cs typeface="+mj-cs"/>
              </a:rPr>
              <a:t>Valuation: The value </a:t>
            </a:r>
            <a:r>
              <a:rPr lang="en-US" smtClean="0">
                <a:ea typeface="+mj-ea"/>
                <a:cs typeface="+mj-cs"/>
              </a:rPr>
              <a:t>of control</a:t>
            </a:r>
            <a:endParaRPr lang="en-US" dirty="0">
              <a:ea typeface="+mj-ea"/>
              <a:cs typeface="+mj-cs"/>
            </a:endParaRPr>
          </a:p>
        </p:txBody>
      </p:sp>
      <p:sp>
        <p:nvSpPr>
          <p:cNvPr id="445442" name="Rectangle 3"/>
          <p:cNvSpPr>
            <a:spLocks noGrp="1" noChangeArrowheads="1"/>
          </p:cNvSpPr>
          <p:nvPr>
            <p:ph type="subTitle" idx="1"/>
          </p:nvPr>
        </p:nvSpPr>
        <p:spPr>
          <a:xfrm>
            <a:off x="2362200" y="4537075"/>
            <a:ext cx="6705600" cy="514350"/>
          </a:xfrm>
        </p:spPr>
        <p:txBody>
          <a:bodyPr/>
          <a:lstStyle/>
          <a:p>
            <a:pPr eaLnBrk="1" fontAlgn="auto" hangingPunct="1">
              <a:spcAft>
                <a:spcPts val="0"/>
              </a:spcAft>
              <a:buFont typeface="Wingdings"/>
              <a:buNone/>
              <a:defRPr/>
            </a:pPr>
            <a:r>
              <a:rPr lang="en-US" dirty="0" smtClean="0">
                <a:ea typeface="+mn-ea"/>
                <a:cs typeface="+mn-cs"/>
              </a:rPr>
              <a:t>Control is not always worth 20%.</a:t>
            </a:r>
            <a:endParaRPr lang="en-US" dirty="0">
              <a:ea typeface="+mn-ea"/>
              <a:cs typeface="+mn-cs"/>
            </a:endParaRPr>
          </a:p>
        </p:txBody>
      </p:sp>
      <p:sp>
        <p:nvSpPr>
          <p:cNvPr id="16388" name="Slide Number Placeholder 2"/>
          <p:cNvSpPr>
            <a:spLocks noGrp="1"/>
          </p:cNvSpPr>
          <p:nvPr>
            <p:ph type="sldNum" sz="quarter" idx="12"/>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CEDAB512-36A4-6148-B13B-A0A16585009A}" type="slidenum">
              <a:rPr lang="en-US" altLang="x-none" sz="1400">
                <a:solidFill>
                  <a:schemeClr val="tx2"/>
                </a:solidFill>
              </a:rPr>
              <a:pPr>
                <a:lnSpc>
                  <a:spcPct val="90000"/>
                </a:lnSpc>
              </a:pPr>
              <a:t>1</a:t>
            </a:fld>
            <a:endParaRPr lang="en-US" altLang="x-none" sz="1400">
              <a:solidFill>
                <a:schemeClr val="tx2"/>
              </a:solidFill>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90000"/>
              </a:lnSpc>
            </a:pPr>
            <a:fld id="{4CFB9A65-B757-A94B-8AB9-F67096466C1B}" type="slidenum">
              <a:rPr lang="en-US" altLang="x-none" sz="1400">
                <a:solidFill>
                  <a:schemeClr val="tx2"/>
                </a:solidFill>
              </a:rPr>
              <a:pPr eaLnBrk="1" hangingPunct="1">
                <a:lnSpc>
                  <a:spcPct val="90000"/>
                </a:lnSpc>
              </a:pPr>
              <a:t>2</a:t>
            </a:fld>
            <a:endParaRPr lang="en-US" altLang="x-none" sz="1400">
              <a:solidFill>
                <a:schemeClr val="tx2"/>
              </a:solidFill>
            </a:endParaRPr>
          </a:p>
        </p:txBody>
      </p:sp>
      <p:pic>
        <p:nvPicPr>
          <p:cNvPr id="1843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Narratives and Numbers</a:t>
            </a:r>
          </a:p>
        </p:txBody>
      </p:sp>
      <p:pic>
        <p:nvPicPr>
          <p:cNvPr id="33794" name="Content Placeholder 5"/>
          <p:cNvPicPr>
            <a:picLocks noGrp="1" noChangeAspect="1"/>
          </p:cNvPicPr>
          <p:nvPr>
            <p:ph sz="quarter" idx="1"/>
          </p:nvPr>
        </p:nvPicPr>
        <p:blipFill>
          <a:blip r:embed="rId2">
            <a:extLst>
              <a:ext uri="{28A0092B-C50C-407E-A947-70E740481C1C}">
                <a14:useLocalDpi xmlns:a14="http://schemas.microsoft.com/office/drawing/2010/main" val="0"/>
              </a:ext>
            </a:extLst>
          </a:blip>
          <a:srcRect t="-3181" b="-3181"/>
          <a:stretch>
            <a:fillRect/>
          </a:stretch>
        </p:blipFill>
        <p:spPr>
          <a:xfrm>
            <a:off x="612775" y="1200150"/>
            <a:ext cx="8153400" cy="3371850"/>
          </a:xfrm>
        </p:spPr>
      </p:pic>
      <p:sp>
        <p:nvSpPr>
          <p:cNvPr id="33795"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1A3074DF-BA63-1D4C-9528-59AFE7404C2B}" type="slidenum">
              <a:rPr lang="en-US" altLang="x-none" sz="700">
                <a:solidFill>
                  <a:srgbClr val="FFFFFF"/>
                </a:solidFill>
                <a:latin typeface="Times" charset="0"/>
              </a:rPr>
              <a:pPr>
                <a:lnSpc>
                  <a:spcPct val="80000"/>
                </a:lnSpc>
                <a:spcBef>
                  <a:spcPct val="0"/>
                </a:spcBef>
                <a:buClrTx/>
                <a:buSzTx/>
                <a:buFontTx/>
                <a:buNone/>
              </a:pPr>
              <a:t>3</a:t>
            </a:fld>
            <a:endParaRPr lang="en-US" altLang="x-none" sz="700">
              <a:solidFill>
                <a:srgbClr val="FFFFFF"/>
              </a:solidFill>
              <a:latin typeface="Times" charset="0"/>
            </a:endParaRPr>
          </a:p>
        </p:txBody>
      </p:sp>
    </p:spTree>
    <p:extLst>
      <p:ext uri="{BB962C8B-B14F-4D97-AF65-F5344CB8AC3E}">
        <p14:creationId xmlns:p14="http://schemas.microsoft.com/office/powerpoint/2010/main" val="8704508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Disney: Inputs to Valuation</a:t>
            </a:r>
          </a:p>
        </p:txBody>
      </p:sp>
      <p:graphicFrame>
        <p:nvGraphicFramePr>
          <p:cNvPr id="19458" name="Object 2"/>
          <p:cNvGraphicFramePr>
            <a:graphicFrameLocks noGrp="1"/>
          </p:cNvGraphicFramePr>
          <p:nvPr>
            <p:ph sz="quarter" idx="1"/>
          </p:nvPr>
        </p:nvGraphicFramePr>
        <p:xfrm>
          <a:off x="2216150" y="1290638"/>
          <a:ext cx="4943475" cy="3190875"/>
        </p:xfrm>
        <a:graphic>
          <a:graphicData uri="http://schemas.openxmlformats.org/presentationml/2006/ole">
            <mc:AlternateContent xmlns:mc="http://schemas.openxmlformats.org/markup-compatibility/2006">
              <mc:Choice xmlns:v="urn:schemas-microsoft-com:vml" Requires="v">
                <p:oleObj spid="_x0000_s19464" name="Document" r:id="rId5" imgW="8382000" imgH="5410200" progId="Word.Document.8">
                  <p:embed/>
                </p:oleObj>
              </mc:Choice>
              <mc:Fallback>
                <p:oleObj name="Document" r:id="rId5" imgW="8382000" imgH="5410200" progId="Word.Document.8">
                  <p:embed/>
                  <p:pic>
                    <p:nvPicPr>
                      <p:cNvPr id="0" name="Object 2"/>
                      <p:cNvPicPr>
                        <a:picLocks noGrp="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16150" y="1290638"/>
                        <a:ext cx="4943475" cy="3190875"/>
                      </a:xfrm>
                      <a:prstGeom prst="rect">
                        <a:avLst/>
                      </a:prstGeom>
                      <a:solidFill>
                        <a:schemeClr val="bg1"/>
                      </a:solidFill>
                      <a:ln w="9525">
                        <a:solidFill>
                          <a:srgbClr val="FFFFFF"/>
                        </a:solidFill>
                        <a:miter lim="800000"/>
                        <a:headEnd/>
                        <a:tailEnd/>
                      </a:ln>
                    </p:spPr>
                  </p:pic>
                </p:oleObj>
              </mc:Fallback>
            </mc:AlternateContent>
          </a:graphicData>
        </a:graphic>
      </p:graphicFrame>
      <p:sp>
        <p:nvSpPr>
          <p:cNvPr id="2" name="Slide Number Placeholder 1"/>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E6568F59-03A8-7C47-B208-806246CFE6D4}" type="slidenum">
              <a:rPr lang="en-US" altLang="x-none" sz="700">
                <a:solidFill>
                  <a:srgbClr val="FFFFFF"/>
                </a:solidFill>
              </a:rPr>
              <a:pPr eaLnBrk="1" hangingPunct="1">
                <a:lnSpc>
                  <a:spcPct val="80000"/>
                </a:lnSpc>
              </a:pPr>
              <a:t>4</a:t>
            </a:fld>
            <a:endParaRPr lang="en-US" altLang="x-none" sz="700">
              <a:solidFill>
                <a:srgbClr val="FFFFFF"/>
              </a:solidFill>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90000"/>
              </a:lnSpc>
            </a:pPr>
            <a:fld id="{ED03D1AE-B741-CD47-8519-D25570FD7180}" type="slidenum">
              <a:rPr lang="en-US" altLang="x-none" sz="1400">
                <a:solidFill>
                  <a:schemeClr val="tx2"/>
                </a:solidFill>
              </a:rPr>
              <a:pPr eaLnBrk="1" hangingPunct="1">
                <a:lnSpc>
                  <a:spcPct val="90000"/>
                </a:lnSpc>
              </a:pPr>
              <a:t>5</a:t>
            </a:fld>
            <a:endParaRPr lang="en-US" altLang="x-none" sz="1400">
              <a:solidFill>
                <a:schemeClr val="tx2"/>
              </a:solidFill>
            </a:endParaRPr>
          </a:p>
        </p:txBody>
      </p:sp>
      <p:pic>
        <p:nvPicPr>
          <p:cNvPr id="21506"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8000" y="0"/>
            <a:ext cx="81153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4000" y="0"/>
            <a:ext cx="8615363"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90000"/>
              </a:lnSpc>
            </a:pPr>
            <a:fld id="{58F41692-FEB5-6649-BF0B-B10EA48757FE}" type="slidenum">
              <a:rPr lang="en-US" altLang="x-none" sz="1400">
                <a:solidFill>
                  <a:schemeClr val="tx2"/>
                </a:solidFill>
              </a:rPr>
              <a:pPr eaLnBrk="1" hangingPunct="1">
                <a:lnSpc>
                  <a:spcPct val="90000"/>
                </a:lnSpc>
              </a:pPr>
              <a:t>6</a:t>
            </a:fld>
            <a:endParaRPr lang="en-US" altLang="x-none" sz="1400">
              <a:solidFill>
                <a:schemeClr val="tx2"/>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Ways of changing value…</a:t>
            </a:r>
          </a:p>
        </p:txBody>
      </p:sp>
      <p:pic>
        <p:nvPicPr>
          <p:cNvPr id="25602"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12621" r="-12621"/>
          <a:stretch>
            <a:fillRect/>
          </a:stretch>
        </p:blipFill>
        <p:spPr>
          <a:xfrm>
            <a:off x="612775" y="1200150"/>
            <a:ext cx="8153400" cy="3371850"/>
          </a:xfrm>
        </p:spPr>
      </p:pic>
      <p:sp>
        <p:nvSpPr>
          <p:cNvPr id="2" name="Slide Number Placeholder 1"/>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EDAFB552-78C2-0042-AE19-7EE30FD6E26C}" type="slidenum">
              <a:rPr lang="en-US" altLang="x-none" sz="700">
                <a:solidFill>
                  <a:srgbClr val="FFFFFF"/>
                </a:solidFill>
              </a:rPr>
              <a:pPr eaLnBrk="1" hangingPunct="1">
                <a:lnSpc>
                  <a:spcPct val="80000"/>
                </a:lnSpc>
              </a:pPr>
              <a:t>7</a:t>
            </a:fld>
            <a:endParaRPr lang="en-US" altLang="x-none" sz="700">
              <a:solidFill>
                <a:srgbClr val="FFFFFF"/>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71475"/>
            <a:ext cx="9144000" cy="439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90000"/>
              </a:lnSpc>
            </a:pPr>
            <a:fld id="{D37AABE7-69E8-2A4A-8789-8304E5111548}" type="slidenum">
              <a:rPr lang="en-US" altLang="x-none" sz="1400">
                <a:solidFill>
                  <a:schemeClr val="tx2"/>
                </a:solidFill>
              </a:rPr>
              <a:pPr eaLnBrk="1" hangingPunct="1">
                <a:lnSpc>
                  <a:spcPct val="90000"/>
                </a:lnSpc>
              </a:pPr>
              <a:t>8</a:t>
            </a:fld>
            <a:endParaRPr lang="en-US" altLang="x-none" sz="1400">
              <a:solidFill>
                <a:schemeClr val="tx2"/>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The value of control</a:t>
            </a:r>
          </a:p>
        </p:txBody>
      </p:sp>
      <p:sp>
        <p:nvSpPr>
          <p:cNvPr id="29698" name="Content Placeholder 2"/>
          <p:cNvSpPr>
            <a:spLocks noGrp="1"/>
          </p:cNvSpPr>
          <p:nvPr>
            <p:ph sz="quarter" idx="1"/>
          </p:nvPr>
        </p:nvSpPr>
        <p:spPr>
          <a:xfrm>
            <a:off x="612775" y="1200150"/>
            <a:ext cx="8153400" cy="3371850"/>
          </a:xfrm>
        </p:spPr>
        <p:txBody>
          <a:bodyPr/>
          <a:lstStyle/>
          <a:p>
            <a:pPr eaLnBrk="1" hangingPunct="1"/>
            <a:r>
              <a:rPr lang="en-US" altLang="x-none">
                <a:ea typeface="ＭＳ Ｐゴシック" charset="-128"/>
              </a:rPr>
              <a:t>We have two values for Disney. </a:t>
            </a:r>
          </a:p>
          <a:p>
            <a:pPr lvl="1" eaLnBrk="1" hangingPunct="1"/>
            <a:r>
              <a:rPr lang="en-US" altLang="x-none">
                <a:ea typeface="ＭＳ Ｐゴシック" charset="-128"/>
              </a:rPr>
              <a:t>The status quo value per share, run by existing management with its current policies in place, is $62.56.</a:t>
            </a:r>
          </a:p>
          <a:p>
            <a:pPr lvl="1" eaLnBrk="1" hangingPunct="1"/>
            <a:r>
              <a:rPr lang="en-US" altLang="x-none">
                <a:ea typeface="ＭＳ Ｐゴシック" charset="-128"/>
              </a:rPr>
              <a:t>The </a:t>
            </a:r>
            <a:r>
              <a:rPr lang="en-US" altLang="en-US">
                <a:ea typeface="ＭＳ Ｐゴシック" charset="-128"/>
              </a:rPr>
              <a:t>“</a:t>
            </a:r>
            <a:r>
              <a:rPr lang="en-US" altLang="x-none">
                <a:ea typeface="ＭＳ Ｐゴシック" charset="-128"/>
              </a:rPr>
              <a:t>optimal</a:t>
            </a:r>
            <a:r>
              <a:rPr lang="en-US" altLang="en-US">
                <a:ea typeface="ＭＳ Ｐゴシック" charset="-128"/>
              </a:rPr>
              <a:t>”</a:t>
            </a:r>
            <a:r>
              <a:rPr lang="en-US" altLang="x-none">
                <a:ea typeface="ＭＳ Ｐゴシック" charset="-128"/>
              </a:rPr>
              <a:t> value, with changes to investing, financing and dividend policy yields a value per share of $74.91</a:t>
            </a:r>
          </a:p>
          <a:p>
            <a:pPr eaLnBrk="1" hangingPunct="1"/>
            <a:r>
              <a:rPr lang="en-US" altLang="x-none">
                <a:ea typeface="ＭＳ Ｐゴシック" charset="-128"/>
              </a:rPr>
              <a:t>The difference between the two values can legitimately be called the value of control.</a:t>
            </a:r>
          </a:p>
          <a:p>
            <a:pPr lvl="1" eaLnBrk="1" hangingPunct="1"/>
            <a:r>
              <a:rPr lang="en-US" altLang="x-none">
                <a:ea typeface="ＭＳ Ｐゴシック" charset="-128"/>
              </a:rPr>
              <a:t>Value of control = $74.91 - $62.56 = $ 12.35/share</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2EC37A7D-C0F0-554C-8A09-512B96AAFA5A}" type="slidenum">
              <a:rPr lang="en-US" altLang="x-none" sz="700">
                <a:solidFill>
                  <a:srgbClr val="FFFFFF"/>
                </a:solidFill>
              </a:rPr>
              <a:pPr eaLnBrk="1" hangingPunct="1">
                <a:lnSpc>
                  <a:spcPct val="80000"/>
                </a:lnSpc>
              </a:pPr>
              <a:t>9</a:t>
            </a:fld>
            <a:endParaRPr lang="en-US" altLang="x-none" sz="700">
              <a:solidFill>
                <a:srgbClr val="FFFFFF"/>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Implications</a:t>
            </a:r>
          </a:p>
        </p:txBody>
      </p:sp>
      <p:sp>
        <p:nvSpPr>
          <p:cNvPr id="3" name="Content Placeholder 2"/>
          <p:cNvSpPr>
            <a:spLocks noGrp="1"/>
          </p:cNvSpPr>
          <p:nvPr>
            <p:ph sz="quarter" idx="1"/>
          </p:nvPr>
        </p:nvSpPr>
        <p:spPr>
          <a:xfrm>
            <a:off x="612775" y="1200150"/>
            <a:ext cx="8153400" cy="3371850"/>
          </a:xfrm>
        </p:spPr>
        <p:txBody>
          <a:bodyPr>
            <a:normAutofit fontScale="85000" lnSpcReduction="20000"/>
          </a:bodyPr>
          <a:lstStyle/>
          <a:p>
            <a:pPr marL="514350" indent="-514350" eaLnBrk="1" hangingPunct="1">
              <a:buFont typeface="+mj-lt"/>
              <a:buAutoNum type="arabicPeriod"/>
              <a:defRPr/>
            </a:pPr>
            <a:r>
              <a:rPr lang="en-US" dirty="0" smtClean="0"/>
              <a:t>The value of control should be greater at poorly managed firms than well run firms.</a:t>
            </a:r>
          </a:p>
          <a:p>
            <a:pPr marL="514350" indent="-514350" eaLnBrk="1" hangingPunct="1">
              <a:buFont typeface="+mj-lt"/>
              <a:buAutoNum type="arabicPeriod"/>
              <a:defRPr/>
            </a:pPr>
            <a:r>
              <a:rPr lang="en-US" dirty="0" smtClean="0"/>
              <a:t>The market price of a company should reflect the expected value of control, which incorporates the probability that management will change.</a:t>
            </a:r>
          </a:p>
          <a:p>
            <a:pPr marL="835025" lvl="1" indent="-514350" eaLnBrk="1" hangingPunct="1">
              <a:buFont typeface="+mj-lt"/>
              <a:buAutoNum type="alphaLcPeriod"/>
              <a:defRPr/>
            </a:pPr>
            <a:r>
              <a:rPr lang="en-US" dirty="0" smtClean="0"/>
              <a:t>If corporate governance is so weak that there is no chance of management change, the expected value of control should go to zero and the stock price should converge on the status quo value.</a:t>
            </a:r>
          </a:p>
          <a:p>
            <a:pPr marL="835025" lvl="1" indent="-514350" eaLnBrk="1" hangingPunct="1">
              <a:buFont typeface="+mj-lt"/>
              <a:buAutoNum type="alphaLcPeriod"/>
              <a:defRPr/>
            </a:pPr>
            <a:r>
              <a:rPr lang="en-US" dirty="0" smtClean="0"/>
              <a:t>In the event of a control change (an acquisition or an activist investor waging a control battle), the likelihood of management change will increase and the stock should trade at close to its optimal value.</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208C68B4-80A3-9B4A-9AE5-015EA25B874A}" type="slidenum">
              <a:rPr lang="en-US" altLang="x-none" sz="700">
                <a:solidFill>
                  <a:srgbClr val="FFFFFF"/>
                </a:solidFill>
              </a:rPr>
              <a:pPr eaLnBrk="1" hangingPunct="1">
                <a:lnSpc>
                  <a:spcPct val="80000"/>
                </a:lnSpc>
              </a:pPr>
              <a:t>10</a:t>
            </a:fld>
            <a:endParaRPr lang="en-US" altLang="x-none" sz="700">
              <a:solidFill>
                <a:srgbClr val="FFFFFF"/>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90000"/>
              </a:lnSpc>
            </a:pPr>
            <a:fld id="{068F4F8C-D3A4-2B4F-9FAA-02EC7560EBFF}" type="slidenum">
              <a:rPr lang="en-US" altLang="x-none" sz="1400">
                <a:solidFill>
                  <a:schemeClr val="tx2"/>
                </a:solidFill>
              </a:rPr>
              <a:pPr eaLnBrk="1" hangingPunct="1">
                <a:lnSpc>
                  <a:spcPct val="90000"/>
                </a:lnSpc>
              </a:pPr>
              <a:t>11</a:t>
            </a:fld>
            <a:endParaRPr lang="en-US" altLang="x-none" sz="1400">
              <a:solidFill>
                <a:schemeClr val="tx2"/>
              </a:solidFill>
            </a:endParaRPr>
          </a:p>
        </p:txBody>
      </p:sp>
      <p:pic>
        <p:nvPicPr>
          <p:cNvPr id="31746"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dirty="0">
                <a:solidFill>
                  <a:schemeClr val="lt1"/>
                </a:solidFill>
                <a:latin typeface="+mn-lt"/>
                <a:ea typeface="+mn-ea"/>
              </a:rPr>
              <a:t>Chapter 12</a:t>
            </a:r>
          </a:p>
        </p:txBody>
      </p:sp>
      <p:sp>
        <p:nvSpPr>
          <p:cNvPr id="6" name="Line Callout 1 5"/>
          <p:cNvSpPr>
            <a:spLocks/>
          </p:cNvSpPr>
          <p:nvPr/>
        </p:nvSpPr>
        <p:spPr bwMode="auto">
          <a:xfrm>
            <a:off x="152400" y="209550"/>
            <a:ext cx="2362200" cy="3276600"/>
          </a:xfrm>
          <a:prstGeom prst="borderCallout1">
            <a:avLst>
              <a:gd name="adj1" fmla="val 99306"/>
              <a:gd name="adj2" fmla="val 49074"/>
              <a:gd name="adj3" fmla="val 121481"/>
              <a:gd name="adj4" fmla="val 103704"/>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Task</a:t>
            </a:r>
          </a:p>
          <a:p>
            <a:pPr algn="ctr">
              <a:defRPr/>
            </a:pPr>
            <a:r>
              <a:rPr lang="en-US" dirty="0">
                <a:solidFill>
                  <a:schemeClr val="lt1"/>
                </a:solidFill>
                <a:latin typeface="+mn-lt"/>
                <a:ea typeface="+mn-ea"/>
              </a:rPr>
              <a:t>Estimate the status quo &amp; optimal values for your firm, and the value of control</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WebcastSimpl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WebcastSimple.thmx</Template>
  <TotalTime>21034</TotalTime>
  <Pages>13</Pages>
  <Words>652</Words>
  <Application>Microsoft Macintosh PowerPoint</Application>
  <PresentationFormat>On-screen Show (16:9)</PresentationFormat>
  <Paragraphs>48</Paragraphs>
  <Slides>11</Slides>
  <Notes>6</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11</vt:i4>
      </vt:variant>
    </vt:vector>
  </HeadingPairs>
  <TitlesOfParts>
    <vt:vector size="18" baseType="lpstr">
      <vt:lpstr>Calibri</vt:lpstr>
      <vt:lpstr>ＭＳ Ｐゴシック</vt:lpstr>
      <vt:lpstr>Times</vt:lpstr>
      <vt:lpstr>Wingdings</vt:lpstr>
      <vt:lpstr>Wingdings 2</vt:lpstr>
      <vt:lpstr>WebcastSimple</vt:lpstr>
      <vt:lpstr>Document</vt:lpstr>
      <vt:lpstr>Valuation: The value of control</vt:lpstr>
      <vt:lpstr>PowerPoint Presentation</vt:lpstr>
      <vt:lpstr>Narratives and Numbers</vt:lpstr>
      <vt:lpstr>Disney: Inputs to Valuation</vt:lpstr>
      <vt:lpstr>PowerPoint Presentation</vt:lpstr>
      <vt:lpstr>PowerPoint Presentation</vt:lpstr>
      <vt:lpstr>Ways of changing value…</vt:lpstr>
      <vt:lpstr>PowerPoint Presentation</vt:lpstr>
      <vt:lpstr>The value of control</vt:lpstr>
      <vt:lpstr>Implications</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290</cp:revision>
  <cp:lastPrinted>2014-01-22T17:02:43Z</cp:lastPrinted>
  <dcterms:created xsi:type="dcterms:W3CDTF">2010-03-22T12:36:23Z</dcterms:created>
  <dcterms:modified xsi:type="dcterms:W3CDTF">2017-06-26T12:28:53Z</dcterms:modified>
</cp:coreProperties>
</file>