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docx" ContentType="application/vnd.openxmlformats-officedocument.wordprocessingml.document"/>
  <Default Extension="bin" ContentType="application/vnd.openxmlformats-officedocument.oleObject"/>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compatMode="1" strictFirstAndLastChars="0" saveSubsetFonts="1" autoCompressPictures="0">
  <p:sldMasterIdLst>
    <p:sldMasterId id="2147484230" r:id="rId1"/>
  </p:sldMasterIdLst>
  <p:notesMasterIdLst>
    <p:notesMasterId r:id="rId21"/>
  </p:notesMasterIdLst>
  <p:handoutMasterIdLst>
    <p:handoutMasterId r:id="rId22"/>
  </p:handoutMasterIdLst>
  <p:sldIdLst>
    <p:sldId id="256" r:id="rId2"/>
    <p:sldId id="918" r:id="rId3"/>
    <p:sldId id="347" r:id="rId4"/>
    <p:sldId id="348" r:id="rId5"/>
    <p:sldId id="349" r:id="rId6"/>
    <p:sldId id="921" r:id="rId7"/>
    <p:sldId id="922" r:id="rId8"/>
    <p:sldId id="923" r:id="rId9"/>
    <p:sldId id="924" r:id="rId10"/>
    <p:sldId id="925" r:id="rId11"/>
    <p:sldId id="926" r:id="rId12"/>
    <p:sldId id="927" r:id="rId13"/>
    <p:sldId id="369" r:id="rId14"/>
    <p:sldId id="368" r:id="rId15"/>
    <p:sldId id="370" r:id="rId16"/>
    <p:sldId id="363" r:id="rId17"/>
    <p:sldId id="917" r:id="rId18"/>
    <p:sldId id="371" r:id="rId19"/>
    <p:sldId id="920" r:id="rId20"/>
  </p:sldIdLst>
  <p:sldSz cx="9144000" cy="5143500" type="screen16x9"/>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03"/>
    <p:restoredTop sz="94666"/>
  </p:normalViewPr>
  <p:slideViewPr>
    <p:cSldViewPr>
      <p:cViewPr>
        <p:scale>
          <a:sx n="75" d="100"/>
          <a:sy n="75" d="100"/>
        </p:scale>
        <p:origin x="1168" y="1160"/>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131" d="100"/>
          <a:sy n="131" d="100"/>
        </p:scale>
        <p:origin x="-3792" y="-10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handoutMaster" Target="handoutMasters/handout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9.png"/><Relationship Id="rId2" Type="http://schemas.openxmlformats.org/officeDocument/2006/relationships/image" Target="../media/image10.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Rot="1" noChangeAspect="1" noChangeArrowheads="1" noTextEdit="1"/>
          </p:cNvSpPr>
          <p:nvPr>
            <p:ph type="sldImg" idx="2"/>
          </p:nvPr>
        </p:nvSpPr>
        <p:spPr bwMode="auto">
          <a:xfrm>
            <a:off x="393700" y="692150"/>
            <a:ext cx="60706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ChangeArrowheads="1" noTextEdit="1"/>
          </p:cNvSpPr>
          <p:nvPr>
            <p:ph type="sldImg"/>
          </p:nvPr>
        </p:nvSpPr>
        <p:spPr>
          <a:ln/>
        </p:spPr>
      </p:sp>
      <p:sp>
        <p:nvSpPr>
          <p:cNvPr id="174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Sets the agenda for the class. This is a class that will be focused on the big picture of corporate finance rather than details, theories or models on a piecemeal basis.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The focus of the first part of this investment analysis section is on coming up with a minimum acceptable hurdle rate. In the process, we have to grapple with the question of what risk is and how to bring risk into the hurdle rate.</a:t>
            </a:r>
          </a:p>
        </p:txBody>
      </p:sp>
      <p:sp>
        <p:nvSpPr>
          <p:cNvPr id="20482" name="Rectangle 3"/>
          <p:cNvSpPr>
            <a:spLocks noGrp="1" noRot="1" noChangeAspect="1" noChangeArrowheads="1" noTextEdit="1"/>
          </p:cNvSpPr>
          <p:nvPr>
            <p:ph type="sldImg"/>
          </p:nvPr>
        </p:nvSpPr>
        <p:spPr>
          <a:ln cap="flat"/>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Rot="1" noChangeAspect="1" noChangeArrowheads="1" noTextEdit="1"/>
          </p:cNvSpPr>
          <p:nvPr>
            <p:ph type="sldImg"/>
          </p:nvPr>
        </p:nvSpPr>
        <p:spPr>
          <a:solidFill>
            <a:srgbClr val="FFFFFF"/>
          </a:solidFill>
          <a:ln/>
        </p:spPr>
      </p:sp>
      <p:sp>
        <p:nvSpPr>
          <p:cNvPr id="22530"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Underlying the idea of a hurdle rate is the notion that projects have to earn a benchmark rate of return to be accepted, and that this benchmark should be higher for riskier projects than for safer ones.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Rot="1" noChangeAspect="1" noChangeArrowheads="1" noTextEdit="1"/>
          </p:cNvSpPr>
          <p:nvPr>
            <p:ph type="sldImg"/>
          </p:nvPr>
        </p:nvSpPr>
        <p:spPr>
          <a:solidFill>
            <a:srgbClr val="FFFFFF"/>
          </a:solidFill>
          <a:ln/>
        </p:spPr>
      </p:sp>
      <p:sp>
        <p:nvSpPr>
          <p:cNvPr id="24578"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Note that risk is neither good nor bad. It is a combination of danger and opportunity - you cannot have one without the other. Consequently, risk is neither something to be avoided nor sought out but carefully balanced. Good business avoid some risks, let others pass through to their investors and actively seek out still others.</a:t>
            </a:r>
          </a:p>
          <a:p>
            <a:r>
              <a:rPr lang="en-US" altLang="x-none">
                <a:latin typeface="Times" charset="0"/>
                <a:ea typeface="ＭＳ Ｐゴシック" charset="-128"/>
              </a:rPr>
              <a:t>When businesses want opportunity (higher returns), they have to live with the higher risk.</a:t>
            </a:r>
          </a:p>
          <a:p>
            <a:r>
              <a:rPr lang="en-US" altLang="x-none">
                <a:latin typeface="Times" charset="0"/>
                <a:ea typeface="ＭＳ Ｐゴシック" charset="-128"/>
              </a:rPr>
              <a:t>Any sales pitch that offers returns without risk is a pipe dream. </a:t>
            </a:r>
          </a:p>
          <a:p>
            <a:pPr>
              <a:buFontTx/>
              <a:buChar char="-"/>
            </a:pPr>
            <a:r>
              <a:rPr lang="en-US" altLang="x-none">
                <a:latin typeface="Times" charset="0"/>
                <a:ea typeface="ＭＳ Ｐゴシック" charset="-128"/>
              </a:rPr>
              <a:t>Bob Citron, treasurer of Orange County (CA), after he lost a chunk of the county</a:t>
            </a:r>
            <a:r>
              <a:rPr lang="ja-JP" altLang="en-US">
                <a:latin typeface="Times" charset="0"/>
                <a:ea typeface="ＭＳ Ｐゴシック" charset="-128"/>
              </a:rPr>
              <a:t>’</a:t>
            </a:r>
            <a:r>
              <a:rPr lang="en-US" altLang="ja-JP">
                <a:latin typeface="Times" charset="0"/>
                <a:ea typeface="ＭＳ Ｐゴシック" charset="-128"/>
              </a:rPr>
              <a:t>s pension fund money after investing in interest rate derivatives claimed that he was </a:t>
            </a:r>
            <a:r>
              <a:rPr lang="ja-JP" altLang="en-US">
                <a:latin typeface="Times" charset="0"/>
                <a:ea typeface="ＭＳ Ｐゴシック" charset="-128"/>
              </a:rPr>
              <a:t>“</a:t>
            </a:r>
            <a:r>
              <a:rPr lang="en-US" altLang="ja-JP">
                <a:latin typeface="Times" charset="0"/>
                <a:ea typeface="ＭＳ Ｐゴシック" charset="-128"/>
              </a:rPr>
              <a:t>not a finance person</a:t>
            </a:r>
            <a:r>
              <a:rPr lang="ja-JP" altLang="en-US">
                <a:latin typeface="Times" charset="0"/>
                <a:ea typeface="ＭＳ Ｐゴシック" charset="-128"/>
              </a:rPr>
              <a:t>”</a:t>
            </a:r>
            <a:r>
              <a:rPr lang="en-US" altLang="ja-JP">
                <a:latin typeface="Times" charset="0"/>
                <a:ea typeface="ＭＳ Ｐゴシック" charset="-128"/>
              </a:rPr>
              <a:t> and that Merrill</a:t>
            </a:r>
            <a:r>
              <a:rPr lang="ja-JP" altLang="en-US">
                <a:latin typeface="Times" charset="0"/>
                <a:ea typeface="ＭＳ Ｐゴシック" charset="-128"/>
              </a:rPr>
              <a:t>’</a:t>
            </a:r>
            <a:r>
              <a:rPr lang="en-US" altLang="ja-JP">
                <a:latin typeface="Times" charset="0"/>
                <a:ea typeface="ＭＳ Ｐゴシック" charset="-128"/>
              </a:rPr>
              <a:t>s market strategist (Charlie Clough) had told him he could make </a:t>
            </a:r>
            <a:r>
              <a:rPr lang="ja-JP" altLang="en-US">
                <a:latin typeface="Times" charset="0"/>
                <a:ea typeface="ＭＳ Ｐゴシック" charset="-128"/>
              </a:rPr>
              <a:t>“</a:t>
            </a:r>
            <a:r>
              <a:rPr lang="en-US" altLang="ja-JP">
                <a:latin typeface="Times" charset="0"/>
                <a:ea typeface="ＭＳ Ｐゴシック" charset="-128"/>
              </a:rPr>
              <a:t>15% with no risk</a:t>
            </a:r>
            <a:r>
              <a:rPr lang="ja-JP" altLang="en-US">
                <a:latin typeface="Times" charset="0"/>
                <a:ea typeface="ＭＳ Ｐゴシック" charset="-128"/>
              </a:rPr>
              <a:t>”</a:t>
            </a:r>
            <a:r>
              <a:rPr lang="en-US" altLang="ja-JP">
                <a:latin typeface="Times" charset="0"/>
                <a:ea typeface="ＭＳ Ｐゴシック" charset="-128"/>
              </a:rPr>
              <a:t>.</a:t>
            </a:r>
          </a:p>
          <a:p>
            <a:pPr>
              <a:buFontTx/>
              <a:buChar char="-"/>
            </a:pPr>
            <a:r>
              <a:rPr lang="en-US" altLang="x-none">
                <a:latin typeface="Times" charset="0"/>
                <a:ea typeface="ＭＳ Ｐゴシック" charset="-128"/>
              </a:rPr>
              <a:t>Many prominent (and intelligent) people invested with Bernie Madoff because he promised them (through third parties) that he could deliver 8% more than the treasury bill rate, guaranteed. (He was called the Jewish T.Bill). One investor, interviewed by the NY Times said, </a:t>
            </a:r>
            <a:r>
              <a:rPr lang="ja-JP" altLang="en-US">
                <a:latin typeface="Times" charset="0"/>
                <a:ea typeface="ＭＳ Ｐゴシック" charset="-128"/>
              </a:rPr>
              <a:t>“</a:t>
            </a:r>
            <a:r>
              <a:rPr lang="en-US" altLang="ja-JP">
                <a:latin typeface="Times" charset="0"/>
                <a:ea typeface="ＭＳ Ｐゴシック" charset="-128"/>
              </a:rPr>
              <a:t>I really did not understand what he was doing, but he said was going to do something with calls, something with puts and earn 12% every year. It sounded plausible (and all my friends were investing with him too). </a:t>
            </a:r>
            <a:endParaRPr lang="en-US" altLang="x-none">
              <a:latin typeface="Times" charset="0"/>
              <a:ea typeface="ＭＳ Ｐゴシック"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Rectangle 2"/>
          <p:cNvSpPr>
            <a:spLocks noGrp="1" noRot="1" noChangeAspect="1" noChangeArrowheads="1"/>
          </p:cNvSpPr>
          <p:nvPr>
            <p:ph type="sldImg"/>
          </p:nvPr>
        </p:nvSpPr>
        <p:spPr>
          <a:xfrm>
            <a:off x="393700" y="692150"/>
            <a:ext cx="6070600" cy="3416300"/>
          </a:xfrm>
          <a:solidFill>
            <a:srgbClr val="FFFFFF"/>
          </a:solidFill>
          <a:ln/>
        </p:spPr>
      </p:sp>
      <p:sp>
        <p:nvSpPr>
          <p:cNvPr id="1628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Before we embark on looking at risk and return models, it pays to specify what a good model will look like…</a:t>
            </a:r>
          </a:p>
          <a:p>
            <a:r>
              <a:rPr lang="en-US" altLang="en-US">
                <a:latin typeface="Times" charset="0"/>
                <a:ea typeface="ＭＳ Ｐゴシック" charset="-128"/>
              </a:rPr>
              <a:t>A risk measure that works only for US stocks or even for only publicly traded firms is inferior to one that applies across all stocks. </a:t>
            </a:r>
          </a:p>
        </p:txBody>
      </p:sp>
    </p:spTree>
    <p:extLst>
      <p:ext uri="{BB962C8B-B14F-4D97-AF65-F5344CB8AC3E}">
        <p14:creationId xmlns:p14="http://schemas.microsoft.com/office/powerpoint/2010/main" val="14440329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Rectangle 2"/>
          <p:cNvSpPr>
            <a:spLocks noGrp="1" noRot="1" noChangeAspect="1" noChangeArrowheads="1"/>
          </p:cNvSpPr>
          <p:nvPr>
            <p:ph type="sldImg"/>
          </p:nvPr>
        </p:nvSpPr>
        <p:spPr>
          <a:xfrm>
            <a:off x="393700" y="692150"/>
            <a:ext cx="6070600" cy="3416300"/>
          </a:xfrm>
          <a:solidFill>
            <a:srgbClr val="FFFFFF"/>
          </a:solidFill>
          <a:ln/>
        </p:spPr>
      </p:sp>
      <p:sp>
        <p:nvSpPr>
          <p:cNvPr id="1648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a summary of the CAPM, before we get into the details.</a:t>
            </a:r>
          </a:p>
        </p:txBody>
      </p:sp>
    </p:spTree>
    <p:extLst>
      <p:ext uri="{BB962C8B-B14F-4D97-AF65-F5344CB8AC3E}">
        <p14:creationId xmlns:p14="http://schemas.microsoft.com/office/powerpoint/2010/main" val="18889419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3" name="Rectangle 2"/>
          <p:cNvSpPr>
            <a:spLocks noGrp="1" noRot="1" noChangeAspect="1" noChangeArrowheads="1"/>
          </p:cNvSpPr>
          <p:nvPr>
            <p:ph type="sldImg"/>
          </p:nvPr>
        </p:nvSpPr>
        <p:spPr>
          <a:xfrm>
            <a:off x="393700" y="692150"/>
            <a:ext cx="6070600" cy="3416300"/>
          </a:xfrm>
          <a:solidFill>
            <a:srgbClr val="FFFFFF"/>
          </a:solidFill>
          <a:ln/>
        </p:spPr>
      </p:sp>
      <p:sp>
        <p:nvSpPr>
          <p:cNvPr id="1669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the variance that the CAPM is built around is the variance of actual returns around an expected return. </a:t>
            </a:r>
          </a:p>
          <a:p>
            <a:pPr lvl="1"/>
            <a:r>
              <a:rPr lang="en-US" altLang="en-US">
                <a:latin typeface="Times" charset="0"/>
                <a:ea typeface="ＭＳ Ｐゴシック" charset="-128"/>
              </a:rPr>
              <a:t>If you were an investor with a 1-year time horizon, and you bought a 1-year T.Bill, your actual returns (at least in nominal terms) will be equal to your expected return. It is riskfree.</a:t>
            </a:r>
          </a:p>
          <a:p>
            <a:pPr lvl="1"/>
            <a:r>
              <a:rPr lang="en-US" altLang="en-US">
                <a:latin typeface="Times" charset="0"/>
                <a:ea typeface="ＭＳ Ｐゴシック" charset="-128"/>
              </a:rPr>
              <a:t>If you were the same investor, and you bought a stock (say Intel), your actual returns will almost certainly not be equal to your expected returns.</a:t>
            </a:r>
          </a:p>
          <a:p>
            <a:r>
              <a:rPr lang="en-US" altLang="en-US">
                <a:latin typeface="Times" charset="0"/>
                <a:ea typeface="ＭＳ Ｐゴシック" charset="-128"/>
              </a:rPr>
              <a:t>In practice, we often look at historical (past) returns to estimate variances. Implicitly, we are assuming that this variance is a good proxy for expected future variance.</a:t>
            </a:r>
          </a:p>
        </p:txBody>
      </p:sp>
    </p:spTree>
    <p:extLst>
      <p:ext uri="{BB962C8B-B14F-4D97-AF65-F5344CB8AC3E}">
        <p14:creationId xmlns:p14="http://schemas.microsoft.com/office/powerpoint/2010/main" val="4129831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7" name="Rectangle 2"/>
          <p:cNvSpPr>
            <a:spLocks noGrp="1" noRot="1" noChangeAspect="1" noChangeArrowheads="1"/>
          </p:cNvSpPr>
          <p:nvPr>
            <p:ph type="sldImg"/>
          </p:nvPr>
        </p:nvSpPr>
        <p:spPr>
          <a:xfrm>
            <a:off x="393700" y="692150"/>
            <a:ext cx="6070600" cy="3416300"/>
          </a:xfrm>
          <a:solidFill>
            <a:srgbClr val="FFFFFF"/>
          </a:solidFill>
          <a:ln/>
        </p:spPr>
      </p:sp>
      <p:sp>
        <p:nvSpPr>
          <p:cNvPr id="173058" name="Rectangle 3"/>
          <p:cNvSpPr>
            <a:spLocks noGrp="1" noChangeArrowheads="1"/>
          </p:cNvSpPr>
          <p:nvPr>
            <p:ph type="body" idx="1"/>
          </p:nvPr>
        </p:nvSpPr>
        <p:spPr>
          <a:xfrm>
            <a:off x="914400" y="4343400"/>
            <a:ext cx="5029200" cy="4191000"/>
          </a:xfrm>
          <a:solidFill>
            <a:srgbClr val="FFFFFF"/>
          </a:solidFill>
          <a:ln>
            <a:solidFill>
              <a:srgbClr val="000000"/>
            </a:solidFill>
          </a:ln>
        </p:spPr>
        <p:txBody>
          <a:bodyPr/>
          <a:lstStyle/>
          <a:p>
            <a:r>
              <a:rPr lang="en-US" altLang="en-US">
                <a:latin typeface="Times" charset="0"/>
                <a:ea typeface="ＭＳ Ｐゴシック" charset="-128"/>
              </a:rPr>
              <a:t>This is the critical second step that all risk and return models in finance take.</a:t>
            </a:r>
          </a:p>
          <a:p>
            <a:r>
              <a:rPr lang="en-US" altLang="en-US">
                <a:latin typeface="Times" charset="0"/>
                <a:ea typeface="ＭＳ Ｐゴシック" charset="-128"/>
              </a:rPr>
              <a:t>As examples,</a:t>
            </a:r>
          </a:p>
          <a:p>
            <a:pPr lvl="1"/>
            <a:r>
              <a:rPr lang="en-US" altLang="en-US">
                <a:latin typeface="Times" charset="0"/>
                <a:ea typeface="ＭＳ Ｐゴシック" charset="-128"/>
              </a:rPr>
              <a:t>Project-specific Risk: Disney</a:t>
            </a:r>
            <a:r>
              <a:rPr lang="ja-JP" altLang="en-US">
                <a:latin typeface="Times" charset="0"/>
                <a:ea typeface="ＭＳ Ｐゴシック" charset="-128"/>
              </a:rPr>
              <a:t>’</a:t>
            </a:r>
            <a:r>
              <a:rPr lang="en-US" altLang="ja-JP">
                <a:latin typeface="Times" charset="0"/>
                <a:ea typeface="ＭＳ Ｐゴシック" charset="-128"/>
              </a:rPr>
              <a:t>s new Hong Kong theme park: To the degree that actual revenues at this park may be greater or less than expected. (Other examples: A big budget movie, ESPN Asia…)</a:t>
            </a:r>
          </a:p>
          <a:p>
            <a:pPr lvl="1"/>
            <a:r>
              <a:rPr lang="en-US" altLang="en-US">
                <a:latin typeface="Times" charset="0"/>
                <a:ea typeface="ＭＳ Ｐゴシック" charset="-128"/>
              </a:rPr>
              <a:t>Competitive Risk: The competition (Universal Studios, for instance) may take actions (like opening or closing a park) that affect Disney</a:t>
            </a:r>
            <a:r>
              <a:rPr lang="ja-JP" altLang="en-US">
                <a:latin typeface="Times" charset="0"/>
                <a:ea typeface="ＭＳ Ｐゴシック" charset="-128"/>
              </a:rPr>
              <a:t>’</a:t>
            </a:r>
            <a:r>
              <a:rPr lang="en-US" altLang="ja-JP">
                <a:latin typeface="Times" charset="0"/>
                <a:ea typeface="ＭＳ Ｐゴシック" charset="-128"/>
              </a:rPr>
              <a:t>s revenues at its theme parks.</a:t>
            </a:r>
          </a:p>
          <a:p>
            <a:pPr lvl="1"/>
            <a:r>
              <a:rPr lang="en-US" altLang="en-US">
                <a:latin typeface="Times" charset="0"/>
                <a:ea typeface="ＭＳ Ｐゴシック" charset="-128"/>
              </a:rPr>
              <a:t>Industry-specific risk: Congress may pass laws affecting cable and network television, and affect expected revenues at Disney and ABC, as well as all other firms in the sector, perhaps to varying degrees.</a:t>
            </a:r>
          </a:p>
          <a:p>
            <a:pPr lvl="1"/>
            <a:r>
              <a:rPr lang="en-US" altLang="en-US">
                <a:latin typeface="Times" charset="0"/>
                <a:ea typeface="ＭＳ Ｐゴシック" charset="-128"/>
              </a:rPr>
              <a:t>Exchange rate Risk: Disney owns NDTV, an Indian television group and has theme parks in Paris, Hong Kong and Tokyo. As the dollar strengthens or weakens, Disney will feel its effects. In fact, it may feel the effects of exchange rates even at its Orlando and Anaheim theme parks.</a:t>
            </a:r>
          </a:p>
          <a:p>
            <a:pPr lvl="1"/>
            <a:r>
              <a:rPr lang="en-US" altLang="en-US">
                <a:latin typeface="Times" charset="0"/>
                <a:ea typeface="ＭＳ Ｐゴシック" charset="-128"/>
              </a:rPr>
              <a:t>Market risk: If interest rates in the US go up or the economy weakens, Disney</a:t>
            </a:r>
            <a:r>
              <a:rPr lang="ja-JP" altLang="en-US">
                <a:latin typeface="Times" charset="0"/>
                <a:ea typeface="ＭＳ Ｐゴシック" charset="-128"/>
              </a:rPr>
              <a:t>’</a:t>
            </a:r>
            <a:r>
              <a:rPr lang="en-US" altLang="ja-JP">
                <a:latin typeface="Times" charset="0"/>
                <a:ea typeface="ＭＳ Ｐゴシック" charset="-128"/>
              </a:rPr>
              <a:t>s value as a firm will be affected.</a:t>
            </a:r>
          </a:p>
          <a:p>
            <a:r>
              <a:rPr lang="en-US" altLang="en-US">
                <a:latin typeface="Times" charset="0"/>
                <a:ea typeface="ＭＳ Ｐゴシック" charset="-128"/>
              </a:rPr>
              <a:t>From the perspective of an investor who holds only Disney, all risk is relevant.</a:t>
            </a:r>
          </a:p>
          <a:p>
            <a:r>
              <a:rPr lang="en-US" altLang="en-US">
                <a:latin typeface="Times" charset="0"/>
                <a:ea typeface="ＭＳ Ｐゴシック" charset="-128"/>
              </a:rPr>
              <a:t>From the perspective of a diversified investor, the first three risks can be diversified away, the fourth might be diversifiable (with a globally diversified portfolio) but the last risk I not.</a:t>
            </a:r>
          </a:p>
        </p:txBody>
      </p:sp>
    </p:spTree>
    <p:extLst>
      <p:ext uri="{BB962C8B-B14F-4D97-AF65-F5344CB8AC3E}">
        <p14:creationId xmlns:p14="http://schemas.microsoft.com/office/powerpoint/2010/main" val="3052340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3" name="Rectangle 2"/>
          <p:cNvSpPr>
            <a:spLocks noGrp="1" noRot="1" noChangeAspect="1" noChangeArrowheads="1"/>
          </p:cNvSpPr>
          <p:nvPr>
            <p:ph type="sldImg"/>
          </p:nvPr>
        </p:nvSpPr>
        <p:spPr>
          <a:xfrm>
            <a:off x="393700" y="692150"/>
            <a:ext cx="6070600" cy="3416300"/>
          </a:xfrm>
          <a:solidFill>
            <a:srgbClr val="FFFFFF"/>
          </a:solidFill>
          <a:ln/>
        </p:spPr>
      </p:sp>
      <p:sp>
        <p:nvSpPr>
          <p:cNvPr id="1771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We assume that the marginal investor, who sets prices, is well diversified. (Note that we do not need to assume that all investors are diversified)</a:t>
            </a:r>
          </a:p>
          <a:p>
            <a:r>
              <a:rPr lang="en-US" altLang="en-US" b="1">
                <a:latin typeface="Times" charset="0"/>
                <a:ea typeface="ＭＳ Ｐゴシック" charset="-128"/>
              </a:rPr>
              <a:t>An argument for the marginally diversified investor</a:t>
            </a:r>
            <a:r>
              <a:rPr lang="en-US" altLang="en-US">
                <a:latin typeface="Times" charset="0"/>
                <a:ea typeface="ＭＳ Ｐゴシック" charset="-128"/>
              </a:rPr>
              <a:t>: Assume that a diversified investor and a non-diversified investor are both looking at Disney. The latter looks at the stock and sees all risk. The former looks at it and sees only the non-diversifiable risk. If they agree on the expected earnings and cash flows, the former will be willing to pay a higher price. Thus, the latter will get driven out of the market (perhaps into mutual funds).</a:t>
            </a:r>
          </a:p>
        </p:txBody>
      </p:sp>
    </p:spTree>
    <p:extLst>
      <p:ext uri="{BB962C8B-B14F-4D97-AF65-F5344CB8AC3E}">
        <p14:creationId xmlns:p14="http://schemas.microsoft.com/office/powerpoint/2010/main" val="7034463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5" name="Rectangle 2"/>
          <p:cNvSpPr>
            <a:spLocks noGrp="1" noRot="1" noChangeAspect="1" noChangeArrowheads="1"/>
          </p:cNvSpPr>
          <p:nvPr>
            <p:ph type="sldImg"/>
          </p:nvPr>
        </p:nvSpPr>
        <p:spPr>
          <a:xfrm>
            <a:off x="393700" y="692150"/>
            <a:ext cx="6070600" cy="3416300"/>
          </a:xfrm>
          <a:solidFill>
            <a:srgbClr val="FFFFFF"/>
          </a:solidFill>
          <a:ln/>
        </p:spPr>
      </p:sp>
      <p:sp>
        <p:nvSpPr>
          <p:cNvPr id="1853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There are two reasons investors choose to stay undiversified:</a:t>
            </a:r>
          </a:p>
          <a:p>
            <a:pPr lvl="1"/>
            <a:r>
              <a:rPr lang="en-US" altLang="en-US">
                <a:latin typeface="Times" charset="0"/>
                <a:ea typeface="ＭＳ Ｐゴシック" charset="-128"/>
              </a:rPr>
              <a:t>They think that they can pick undervalued investments (private information)</a:t>
            </a:r>
          </a:p>
          <a:p>
            <a:pPr lvl="1"/>
            <a:r>
              <a:rPr lang="en-US" altLang="en-US">
                <a:latin typeface="Times" charset="0"/>
                <a:ea typeface="ＭＳ Ｐゴシック" charset="-128"/>
              </a:rPr>
              <a:t>There are transactions costs. Since the marginal benefits of diversification decrease as the number of investments increases, you will stop diversifying.</a:t>
            </a:r>
          </a:p>
          <a:p>
            <a:r>
              <a:rPr lang="en-US" altLang="en-US">
                <a:latin typeface="Times" charset="0"/>
                <a:ea typeface="ＭＳ Ｐゴシック" charset="-128"/>
              </a:rPr>
              <a:t>If we assume no costs to diversifying and no private information, we take away these reasons fro not diversifying. Consequently, you will keep adding traded assets to your portfolio until you have every single one. This portfolio is called the market portfolio. This portfolio should include all traded assets, held in proportion to their market value.</a:t>
            </a:r>
          </a:p>
          <a:p>
            <a:r>
              <a:rPr lang="en-US" altLang="en-US">
                <a:latin typeface="Times" charset="0"/>
                <a:ea typeface="ＭＳ Ｐゴシック" charset="-128"/>
              </a:rPr>
              <a:t>The only differences between investors then will be in not what is in the market portfolio but how much they allocate to the riskless asset and how much to the market portfolio.</a:t>
            </a:r>
          </a:p>
        </p:txBody>
      </p:sp>
    </p:spTree>
    <p:extLst>
      <p:ext uri="{BB962C8B-B14F-4D97-AF65-F5344CB8AC3E}">
        <p14:creationId xmlns:p14="http://schemas.microsoft.com/office/powerpoint/2010/main" val="12097511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3" name="Rectangle 2"/>
          <p:cNvSpPr>
            <a:spLocks noGrp="1" noRot="1" noChangeAspect="1" noChangeArrowheads="1"/>
          </p:cNvSpPr>
          <p:nvPr>
            <p:ph type="sldImg"/>
          </p:nvPr>
        </p:nvSpPr>
        <p:spPr>
          <a:xfrm>
            <a:off x="393700" y="692150"/>
            <a:ext cx="6070600" cy="3416300"/>
          </a:xfrm>
          <a:solidFill>
            <a:srgbClr val="FFFFFF"/>
          </a:solidFill>
          <a:ln/>
        </p:spPr>
      </p:sp>
      <p:sp>
        <p:nvSpPr>
          <p:cNvPr id="1873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If an investor holds the market portfolio, the risk of any asset is the risk that it adds to the portfolio. That is what beta measures.</a:t>
            </a:r>
          </a:p>
          <a:p>
            <a:r>
              <a:rPr lang="en-US" altLang="en-US">
                <a:latin typeface="Times" charset="0"/>
                <a:ea typeface="ＭＳ Ｐゴシック" charset="-128"/>
              </a:rPr>
              <a:t>The cost of equity is a linear function of the beta of the portfolio.</a:t>
            </a:r>
          </a:p>
          <a:p>
            <a:endParaRPr lang="en-US" altLang="en-US">
              <a:latin typeface="Times" charset="0"/>
              <a:ea typeface="ＭＳ Ｐゴシック" charset="-128"/>
            </a:endParaRPr>
          </a:p>
        </p:txBody>
      </p:sp>
    </p:spTree>
    <p:extLst>
      <p:ext uri="{BB962C8B-B14F-4D97-AF65-F5344CB8AC3E}">
        <p14:creationId xmlns:p14="http://schemas.microsoft.com/office/powerpoint/2010/main" val="9103472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Rot="1" noChangeAspect="1" noChangeArrowheads="1" noTextEdit="1"/>
          </p:cNvSpPr>
          <p:nvPr>
            <p:ph type="sldImg"/>
          </p:nvPr>
        </p:nvSpPr>
        <p:spPr>
          <a:solidFill>
            <a:srgbClr val="FFFFFF"/>
          </a:solidFill>
          <a:ln/>
        </p:spPr>
      </p:sp>
      <p:sp>
        <p:nvSpPr>
          <p:cNvPr id="26626"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Note that all of the models of risk and return in finance agree on the first two steps. They deviate at the last step in the way they measure market risk, with</a:t>
            </a:r>
          </a:p>
          <a:p>
            <a:pPr lvl="1"/>
            <a:r>
              <a:rPr lang="en-US" altLang="x-none">
                <a:latin typeface="Times" charset="0"/>
                <a:ea typeface="ＭＳ Ｐゴシック" charset="-128"/>
              </a:rPr>
              <a:t>The CAPM, capturing all of it in one beta, relative to the market portfolio</a:t>
            </a:r>
          </a:p>
          <a:p>
            <a:pPr lvl="1"/>
            <a:r>
              <a:rPr lang="en-US" altLang="x-none">
                <a:latin typeface="Times" charset="0"/>
                <a:ea typeface="ＭＳ Ｐゴシック" charset="-128"/>
              </a:rPr>
              <a:t>The APM, capturing the market risk in multiple betas against unspecified economic factors</a:t>
            </a:r>
          </a:p>
          <a:p>
            <a:pPr lvl="1"/>
            <a:r>
              <a:rPr lang="en-US" altLang="x-none">
                <a:latin typeface="Times" charset="0"/>
                <a:ea typeface="ＭＳ Ｐゴシック" charset="-128"/>
              </a:rPr>
              <a:t>The Multi-Factor model, capturing the market risk in multiple betas against specified macro economic factors</a:t>
            </a:r>
          </a:p>
          <a:p>
            <a:pPr lvl="1"/>
            <a:r>
              <a:rPr lang="en-US" altLang="x-none">
                <a:latin typeface="Times" charset="0"/>
                <a:ea typeface="ＭＳ Ｐゴシック" charset="-128"/>
              </a:rPr>
              <a:t>The Regression model, capturing the market risk in proxies such as market capitalization and price/book ratios</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Rot="1" noChangeAspect="1" noChangeArrowheads="1" noTextEdit="1"/>
          </p:cNvSpPr>
          <p:nvPr>
            <p:ph type="sldImg"/>
          </p:nvPr>
        </p:nvSpPr>
        <p:spPr>
          <a:solidFill>
            <a:srgbClr val="FFFFFF"/>
          </a:solidFill>
          <a:ln/>
        </p:spPr>
      </p:sp>
      <p:sp>
        <p:nvSpPr>
          <p:cNvPr id="28674"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The first two critiques can be lowered against any model in finance.</a:t>
            </a:r>
          </a:p>
          <a:p>
            <a:r>
              <a:rPr lang="en-US" altLang="x-none">
                <a:latin typeface="Times" charset="0"/>
                <a:ea typeface="ＭＳ Ｐゴシック" charset="-128"/>
              </a:rPr>
              <a:t>The last critique is the most damaging. Fama and French (1991) noted that</a:t>
            </a:r>
          </a:p>
          <a:p>
            <a:pPr lvl="1"/>
            <a:r>
              <a:rPr lang="en-US" altLang="x-none">
                <a:latin typeface="Times" charset="0"/>
                <a:ea typeface="ＭＳ Ｐゴシック" charset="-128"/>
              </a:rPr>
              <a:t>Betas explained little of the difference in returns across stocks between 1962 and 1991. (Over long time periods, it should, if the CAPM is right and betas are correctly estimated), explain almost all of the difference)</a:t>
            </a:r>
          </a:p>
          <a:p>
            <a:pPr lvl="1"/>
            <a:r>
              <a:rPr lang="en-US" altLang="x-none">
                <a:latin typeface="Times" charset="0"/>
                <a:ea typeface="ＭＳ Ｐゴシック" charset="-128"/>
              </a:rPr>
              <a:t>Market Capitalization and price to book value ratios explained a significant portion of the differences in returns.</a:t>
            </a:r>
          </a:p>
          <a:p>
            <a:pPr lvl="1"/>
            <a:r>
              <a:rPr lang="en-US" altLang="x-none">
                <a:latin typeface="Times" charset="0"/>
                <a:ea typeface="ＭＳ Ｐゴシック" charset="-128"/>
              </a:rPr>
              <a:t>This test, however, is a test of which model explains past returns best, and might not necessarily be a good indication of which one is the best model for predicting expected returns in the future.</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Rot="1" noChangeAspect="1" noChangeArrowheads="1" noTextEdit="1"/>
          </p:cNvSpPr>
          <p:nvPr>
            <p:ph type="sldImg"/>
          </p:nvPr>
        </p:nvSpPr>
        <p:spPr>
          <a:solidFill>
            <a:srgbClr val="FFFFFF"/>
          </a:solidFill>
          <a:ln/>
        </p:spPr>
      </p:sp>
      <p:sp>
        <p:nvSpPr>
          <p:cNvPr id="30722"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It takes a model to beat a model… The CAPM may not be a very good model at predicting expected returns but the alternative models don</a:t>
            </a:r>
            <a:r>
              <a:rPr lang="ja-JP" altLang="en-US">
                <a:latin typeface="Times" charset="0"/>
                <a:ea typeface="ＭＳ Ｐゴシック" charset="-128"/>
              </a:rPr>
              <a:t>’</a:t>
            </a:r>
            <a:r>
              <a:rPr lang="en-US" altLang="ja-JP">
                <a:latin typeface="Times" charset="0"/>
                <a:ea typeface="ＭＳ Ｐゴシック" charset="-128"/>
              </a:rPr>
              <a:t>t do much better. In fact, the tests of the CAPM are joint tests of both the effectiveness of the model and the quality of the parameters used in the testing (betas, for instance). We will argue that better beta estimates and a more careful use of the CAPM can yield far better estimates of expected return than switching to a different model.</a:t>
            </a:r>
          </a:p>
          <a:p>
            <a:r>
              <a:rPr lang="en-US" altLang="x-none">
                <a:latin typeface="Times" charset="0"/>
                <a:ea typeface="ＭＳ Ｐゴシック" charset="-128"/>
              </a:rPr>
              <a:t>Just as a side note, there are many who either dislike or distrust the CAPM. While we share some of their skepticism about its precision, we would not throw the basic principle that the discount rate has to be adjusted for risk out, just because we do not like the CAPM. In other words, find a different risk and return model, if so inclined, but adjust for risk. </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Rot="1" noChangeAspect="1" noChangeArrowheads="1" noTextEdit="1"/>
          </p:cNvSpPr>
          <p:nvPr>
            <p:ph type="sldImg"/>
          </p:nvPr>
        </p:nvSpPr>
        <p:spPr>
          <a:solidFill>
            <a:srgbClr val="FFFFFF"/>
          </a:solidFill>
          <a:ln/>
        </p:spPr>
      </p:sp>
      <p:sp>
        <p:nvSpPr>
          <p:cNvPr id="32770"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Of Disney</a:t>
            </a:r>
            <a:r>
              <a:rPr lang="ja-JP" altLang="en-US">
                <a:latin typeface="Times" charset="0"/>
                <a:ea typeface="ＭＳ Ｐゴシック" charset="-128"/>
              </a:rPr>
              <a:t>’</a:t>
            </a:r>
            <a:r>
              <a:rPr lang="en-US" altLang="ja-JP">
                <a:latin typeface="Times" charset="0"/>
                <a:ea typeface="ＭＳ Ｐゴシック" charset="-128"/>
              </a:rPr>
              <a:t>s top 17 investors, only 2 are individuals…. Laurene Jobs and George Lucas are big stockholders (getting those shares when their companies were sold to Disney) but neither is an active trader.</a:t>
            </a:r>
            <a:endParaRPr lang="en-US" altLang="x-none">
              <a:latin typeface="Times" charset="0"/>
              <a:ea typeface="ＭＳ Ｐゴシック" charset="-128"/>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noTextEdit="1"/>
          </p:cNvSpPr>
          <p:nvPr>
            <p:ph type="sldImg"/>
          </p:nvPr>
        </p:nvSpPr>
        <p:spPr>
          <a:ln/>
        </p:spPr>
      </p:sp>
      <p:sp>
        <p:nvSpPr>
          <p:cNvPr id="348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x-none">
                <a:latin typeface="Times" charset="0"/>
                <a:ea typeface="ＭＳ Ｐゴシック" charset="-128"/>
              </a:rPr>
              <a:t>It may also make sense to look at the proportion of trading at these companies that comes from institutions. Thus, if institutions own 20% of the shares but account for 80% of the trading, they may still be the marginal investors in the company.</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Rot="1" noChangeAspect="1" noChangeArrowheads="1" noTextEdit="1"/>
          </p:cNvSpPr>
          <p:nvPr>
            <p:ph type="sldImg"/>
          </p:nvPr>
        </p:nvSpPr>
        <p:spPr>
          <a:solidFill>
            <a:srgbClr val="FFFFFF"/>
          </a:solidFill>
          <a:ln/>
        </p:spPr>
      </p:sp>
      <p:sp>
        <p:nvSpPr>
          <p:cNvPr id="36866"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For most publicly traded US firms, most, if not all, of the 15 largest investors are institutional investors. In addition, high proportions of both the stock owned and traded are by institutional investors. Thus, the assumption that the marginal investor is well diversified is quite justifiable. </a:t>
            </a:r>
          </a:p>
          <a:p>
            <a:endParaRPr lang="en-US" altLang="x-none">
              <a:latin typeface="Times" charset="0"/>
              <a:ea typeface="ＭＳ Ｐゴシック" charset="-128"/>
            </a:endParaRPr>
          </a:p>
          <a:p>
            <a:r>
              <a:rPr lang="en-US" altLang="x-none">
                <a:latin typeface="Times" charset="0"/>
                <a:ea typeface="ＭＳ Ｐゴシック" charset="-128"/>
              </a:rPr>
              <a:t>For very small firms, the marginal investor may be an individual investor or even a day trader, who is not diversified. What implications does this have for the use of risk and return models?</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bwMode="white">
          <a:xfrm>
            <a:off x="0" y="4478338"/>
            <a:ext cx="9144000" cy="66516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4540250"/>
            <a:ext cx="2249488" cy="5349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4532313"/>
            <a:ext cx="6784975" cy="5365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3028950"/>
            <a:ext cx="6477000" cy="13716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4537528"/>
            <a:ext cx="6705600" cy="51435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7" name="Date Placeholder 27"/>
          <p:cNvSpPr>
            <a:spLocks noGrp="1"/>
          </p:cNvSpPr>
          <p:nvPr>
            <p:ph type="dt" sz="half" idx="10"/>
          </p:nvPr>
        </p:nvSpPr>
        <p:spPr>
          <a:xfrm>
            <a:off x="76200" y="4551363"/>
            <a:ext cx="2057400" cy="514350"/>
          </a:xfrm>
        </p:spPr>
        <p:txBody>
          <a:bodyPr>
            <a:noAutofit/>
          </a:bodyPr>
          <a:lstStyle>
            <a:lvl1pPr algn="ctr">
              <a:defRPr sz="2000" smtClean="0">
                <a:solidFill>
                  <a:srgbClr val="FFFFFF"/>
                </a:solidFill>
              </a:defRPr>
            </a:lvl1pPr>
          </a:lstStyle>
          <a:p>
            <a:pPr>
              <a:defRPr/>
            </a:pPr>
            <a:r>
              <a:rPr lang="en-US" altLang="x-none"/>
              <a:t>‹#›</a:t>
            </a:r>
          </a:p>
        </p:txBody>
      </p:sp>
      <p:sp>
        <p:nvSpPr>
          <p:cNvPr id="10" name="Footer Placeholder 16"/>
          <p:cNvSpPr>
            <a:spLocks noGrp="1"/>
          </p:cNvSpPr>
          <p:nvPr>
            <p:ph type="ftr" sz="quarter" idx="11"/>
          </p:nvPr>
        </p:nvSpPr>
        <p:spPr>
          <a:xfrm>
            <a:off x="2085975" y="177800"/>
            <a:ext cx="5867400" cy="273050"/>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171450"/>
            <a:ext cx="838200" cy="285750"/>
          </a:xfrm>
        </p:spPr>
        <p:txBody>
          <a:bodyPr/>
          <a:lstStyle>
            <a:lvl1pPr>
              <a:defRPr sz="1400" smtClean="0"/>
            </a:lvl1pPr>
          </a:lstStyle>
          <a:p>
            <a:pPr>
              <a:defRPr/>
            </a:pPr>
            <a:fld id="{A8222AED-EDCA-E345-AFDB-938A905DFBF0}" type="slidenum">
              <a:rPr lang="en-US" altLang="x-none"/>
              <a:pPr>
                <a:defRPr/>
              </a:pPr>
              <a:t>‹#›</a:t>
            </a:fld>
            <a:endParaRPr lang="en-US" altLang="x-none"/>
          </a:p>
        </p:txBody>
      </p:sp>
    </p:spTree>
    <p:extLst>
      <p:ext uri="{BB962C8B-B14F-4D97-AF65-F5344CB8AC3E}">
        <p14:creationId xmlns:p14="http://schemas.microsoft.com/office/powerpoint/2010/main" val="11380117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4787900"/>
            <a:ext cx="423863" cy="338138"/>
          </a:xfrm>
          <a:prstGeom prst="rect">
            <a:avLst/>
          </a:prstGeom>
          <a:noFill/>
          <a:ln>
            <a:noFill/>
          </a:ln>
          <a:extLst>
            <a:ext uri="{909E8E84-426E-40dd-AFC4-6F175D3DCCD1}"/>
            <a:ext uri="{91240B29-F687-4f45-9708-019B960494DF}"/>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defRPr/>
            </a:pPr>
            <a:fld id="{3350C0D4-966F-C249-94BC-CFE4E4B7DFBE}" type="slidenum">
              <a:rPr lang="en-US" altLang="x-none" sz="1600" smtClean="0"/>
              <a:pPr>
                <a:defRPr/>
              </a:pPr>
              <a:t>‹#›</a:t>
            </a:fld>
            <a:endParaRPr lang="en-US" altLang="x-none" sz="1600" smtClean="0"/>
          </a:p>
        </p:txBody>
      </p:sp>
      <p:sp>
        <p:nvSpPr>
          <p:cNvPr id="2" name="Title 1"/>
          <p:cNvSpPr>
            <a:spLocks noGrp="1"/>
          </p:cNvSpPr>
          <p:nvPr>
            <p:ph type="title"/>
          </p:nvPr>
        </p:nvSpPr>
        <p:spPr>
          <a:xfrm>
            <a:off x="612648" y="171450"/>
            <a:ext cx="8153400" cy="742950"/>
          </a:xfrm>
        </p:spPr>
        <p:txBody>
          <a:bodyPr/>
          <a:lstStyle/>
          <a:p>
            <a:r>
              <a:rPr lang="en-US" smtClean="0"/>
              <a:t>Click to edit Master title style</a:t>
            </a:r>
            <a:endParaRPr lang="en-US" dirty="0"/>
          </a:p>
        </p:txBody>
      </p:sp>
      <p:sp>
        <p:nvSpPr>
          <p:cNvPr id="8" name="Content Placeholder 7"/>
          <p:cNvSpPr>
            <a:spLocks noGrp="1"/>
          </p:cNvSpPr>
          <p:nvPr>
            <p:ph sz="quarter" idx="1"/>
          </p:nvPr>
        </p:nvSpPr>
        <p:spPr>
          <a:xfrm>
            <a:off x="612648" y="1200150"/>
            <a:ext cx="8153400" cy="33718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smtClean="0">
                <a:solidFill>
                  <a:srgbClr val="FFFFFF"/>
                </a:solidFill>
              </a:defRPr>
            </a:lvl1pPr>
          </a:lstStyle>
          <a:p>
            <a:pPr>
              <a:defRPr/>
            </a:pPr>
            <a:fld id="{872702B7-EB8D-BF4D-A929-593FB22AFC14}" type="slidenum">
              <a:rPr lang="en-US" altLang="x-none"/>
              <a:pPr>
                <a:defRPr/>
              </a:pPr>
              <a:t>‹#›</a:t>
            </a:fld>
            <a:endParaRPr lang="en-US" altLang="x-none"/>
          </a:p>
        </p:txBody>
      </p:sp>
    </p:spTree>
    <p:extLst>
      <p:ext uri="{BB962C8B-B14F-4D97-AF65-F5344CB8AC3E}">
        <p14:creationId xmlns:p14="http://schemas.microsoft.com/office/powerpoint/2010/main" val="10744414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143000"/>
            <a:ext cx="9144000" cy="85725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200150"/>
            <a:ext cx="1295400" cy="7429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200150"/>
            <a:ext cx="7772400" cy="7429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2" y="2057401"/>
            <a:ext cx="7123113" cy="1254919"/>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200150"/>
            <a:ext cx="7620000" cy="74295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7" name="Date Placeholder 11"/>
          <p:cNvSpPr>
            <a:spLocks noGrp="1"/>
          </p:cNvSpPr>
          <p:nvPr>
            <p:ph type="dt" sz="half" idx="10"/>
          </p:nvPr>
        </p:nvSpPr>
        <p:spPr/>
        <p:txBody>
          <a:bodyPr/>
          <a:lstStyle>
            <a:lvl1pPr>
              <a:defRPr smtClean="0"/>
            </a:lvl1pPr>
          </a:lstStyle>
          <a:p>
            <a:pPr>
              <a:defRPr/>
            </a:pPr>
            <a:r>
              <a:rPr lang="en-US" altLang="x-none"/>
              <a:t>‹#›</a:t>
            </a:r>
          </a:p>
        </p:txBody>
      </p:sp>
      <p:sp>
        <p:nvSpPr>
          <p:cNvPr id="8" name="Slide Number Placeholder 12"/>
          <p:cNvSpPr>
            <a:spLocks noGrp="1"/>
          </p:cNvSpPr>
          <p:nvPr>
            <p:ph type="sldNum" sz="quarter" idx="11"/>
          </p:nvPr>
        </p:nvSpPr>
        <p:spPr>
          <a:xfrm>
            <a:off x="0" y="1314450"/>
            <a:ext cx="1295400" cy="527050"/>
          </a:xfrm>
        </p:spPr>
        <p:txBody>
          <a:bodyPr>
            <a:noAutofit/>
          </a:bodyPr>
          <a:lstStyle>
            <a:lvl1pPr>
              <a:defRPr sz="2400" smtClean="0">
                <a:solidFill>
                  <a:srgbClr val="FFFFFF"/>
                </a:solidFill>
              </a:defRPr>
            </a:lvl1pPr>
          </a:lstStyle>
          <a:p>
            <a:pPr>
              <a:defRPr/>
            </a:pPr>
            <a:fld id="{0993FFA6-8F58-5A46-9D1D-43862CE8B631}" type="slidenum">
              <a:rPr lang="en-US" altLang="x-none"/>
              <a:pPr>
                <a:defRPr/>
              </a:pPr>
              <a:t>‹#›</a:t>
            </a:fld>
            <a:endParaRPr lang="en-US" altLang="x-none"/>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20941226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7"/>
          <p:cNvSpPr>
            <a:spLocks noGrp="1"/>
          </p:cNvSpPr>
          <p:nvPr>
            <p:ph type="dt" sz="half" idx="10"/>
          </p:nvPr>
        </p:nvSpPr>
        <p:spPr/>
        <p:txBody>
          <a:bodyPr/>
          <a:lstStyle>
            <a:lvl1pPr>
              <a:defRPr smtClean="0"/>
            </a:lvl1pPr>
          </a:lstStyle>
          <a:p>
            <a:pPr>
              <a:defRPr/>
            </a:pPr>
            <a:r>
              <a:rPr lang="en-US" altLang="x-none"/>
              <a:t>‹#›</a:t>
            </a:r>
          </a:p>
        </p:txBody>
      </p:sp>
      <p:sp>
        <p:nvSpPr>
          <p:cNvPr id="6" name="Slide Number Placeholder 9"/>
          <p:cNvSpPr>
            <a:spLocks noGrp="1"/>
          </p:cNvSpPr>
          <p:nvPr>
            <p:ph type="sldNum" sz="quarter" idx="11"/>
          </p:nvPr>
        </p:nvSpPr>
        <p:spPr/>
        <p:txBody>
          <a:bodyPr/>
          <a:lstStyle>
            <a:lvl1pPr>
              <a:defRPr sz="1400" smtClean="0">
                <a:solidFill>
                  <a:srgbClr val="FFFFFF"/>
                </a:solidFill>
              </a:defRPr>
            </a:lvl1pPr>
          </a:lstStyle>
          <a:p>
            <a:pPr>
              <a:defRPr/>
            </a:pPr>
            <a:fld id="{DEA0596C-534F-8B4E-AA29-83139E8E37ED}" type="slidenum">
              <a:rPr lang="en-US" altLang="x-none"/>
              <a:pPr>
                <a:defRPr/>
              </a:pPr>
              <a:t>‹#›</a:t>
            </a:fld>
            <a:endParaRPr lang="en-US" altLang="x-none"/>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8095685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pPr>
              <a:defRPr/>
            </a:pPr>
            <a:r>
              <a:rPr lang="en-US" altLang="x-none"/>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pPr>
              <a:defRPr/>
            </a:pPr>
            <a:fld id="{B32AF829-ABA1-0045-AA7F-A8481BDB0555}" type="slidenum">
              <a:rPr lang="en-US" altLang="x-none"/>
              <a:pPr>
                <a:defRPr/>
              </a:pPr>
              <a:t>‹#›</a:t>
            </a:fld>
            <a:endParaRPr lang="en-US" altLang="x-none" sz="1400">
              <a:solidFill>
                <a:srgbClr val="FFFFFF"/>
              </a:solidFill>
            </a:endParaRPr>
          </a:p>
        </p:txBody>
      </p:sp>
    </p:spTree>
    <p:extLst>
      <p:ext uri="{BB962C8B-B14F-4D97-AF65-F5344CB8AC3E}">
        <p14:creationId xmlns:p14="http://schemas.microsoft.com/office/powerpoint/2010/main" val="3738963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smtClean="0"/>
            </a:lvl1pPr>
          </a:lstStyle>
          <a:p>
            <a:pPr>
              <a:defRPr/>
            </a:pPr>
            <a:r>
              <a:rPr lang="en-US" altLang="x-none"/>
              <a:t>‹#›</a:t>
            </a:r>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smtClean="0">
                <a:solidFill>
                  <a:srgbClr val="FFFFFF"/>
                </a:solidFill>
              </a:defRPr>
            </a:lvl1pPr>
          </a:lstStyle>
          <a:p>
            <a:pPr>
              <a:defRPr/>
            </a:pPr>
            <a:fld id="{33A6DF7B-6CF4-9643-BB89-FD0C2FECF2F0}" type="slidenum">
              <a:rPr lang="en-US" altLang="x-none"/>
              <a:pPr>
                <a:defRPr/>
              </a:pPr>
              <a:t>‹#›</a:t>
            </a:fld>
            <a:endParaRPr lang="en-US" altLang="x-none"/>
          </a:p>
        </p:txBody>
      </p:sp>
    </p:spTree>
    <p:extLst>
      <p:ext uri="{BB962C8B-B14F-4D97-AF65-F5344CB8AC3E}">
        <p14:creationId xmlns:p14="http://schemas.microsoft.com/office/powerpoint/2010/main" val="21094471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smtClean="0"/>
            </a:lvl1pPr>
          </a:lstStyle>
          <a:p>
            <a:pPr>
              <a:defRPr/>
            </a:pPr>
            <a:r>
              <a:rPr lang="en-US" altLang="x-none"/>
              <a:t>‹#›</a:t>
            </a:r>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4686300"/>
            <a:ext cx="533400" cy="285750"/>
          </a:xfrm>
        </p:spPr>
        <p:txBody>
          <a:bodyPr/>
          <a:lstStyle>
            <a:lvl1pPr>
              <a:defRPr sz="1400" smtClean="0"/>
            </a:lvl1pPr>
          </a:lstStyle>
          <a:p>
            <a:pPr>
              <a:defRPr/>
            </a:pPr>
            <a:fld id="{128DBFEA-698B-AF4C-A97F-B0159C8EE7D1}" type="slidenum">
              <a:rPr lang="en-US" altLang="x-none"/>
              <a:pPr>
                <a:defRPr/>
              </a:pPr>
              <a:t>‹#›</a:t>
            </a:fld>
            <a:endParaRPr lang="en-US" altLang="x-none"/>
          </a:p>
        </p:txBody>
      </p:sp>
    </p:spTree>
    <p:extLst>
      <p:ext uri="{BB962C8B-B14F-4D97-AF65-F5344CB8AC3E}">
        <p14:creationId xmlns:p14="http://schemas.microsoft.com/office/powerpoint/2010/main" val="6714444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316038"/>
            <a:ext cx="1614488" cy="1266825"/>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04788"/>
            <a:ext cx="8077200" cy="652463"/>
          </a:xfrm>
        </p:spPr>
        <p:txBody>
          <a:bodyPr/>
          <a:lstStyle>
            <a:lvl1pPr algn="l">
              <a:buNone/>
              <a:defRPr sz="4400" b="0"/>
            </a:lvl1pPr>
          </a:lstStyle>
          <a:p>
            <a:r>
              <a:rPr lang="en-US" smtClean="0"/>
              <a:t>Click to edit Master title style</a:t>
            </a:r>
            <a:endParaRPr lang="en-US" dirty="0"/>
          </a:p>
        </p:txBody>
      </p:sp>
      <p:sp>
        <p:nvSpPr>
          <p:cNvPr id="9" name="Content Placeholder 8"/>
          <p:cNvSpPr>
            <a:spLocks noGrp="1"/>
          </p:cNvSpPr>
          <p:nvPr>
            <p:ph sz="quarter" idx="1"/>
          </p:nvPr>
        </p:nvSpPr>
        <p:spPr>
          <a:xfrm>
            <a:off x="2362200" y="1314450"/>
            <a:ext cx="6400800" cy="3314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a:defRPr smtClean="0"/>
            </a:lvl1pPr>
          </a:lstStyle>
          <a:p>
            <a:pPr>
              <a:defRPr/>
            </a:pPr>
            <a:r>
              <a:rPr lang="en-US" altLang="x-none"/>
              <a:t>‹#›</a:t>
            </a:r>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smtClean="0">
                <a:solidFill>
                  <a:srgbClr val="FFFFFF"/>
                </a:solidFill>
              </a:defRPr>
            </a:lvl1pPr>
          </a:lstStyle>
          <a:p>
            <a:pPr>
              <a:defRPr/>
            </a:pPr>
            <a:fld id="{0687CB87-AFAD-5746-B509-4DBE54C1587C}" type="slidenum">
              <a:rPr lang="en-US" altLang="x-none"/>
              <a:pPr>
                <a:defRPr/>
              </a:pPr>
              <a:t>‹#›</a:t>
            </a:fld>
            <a:endParaRPr lang="en-US" altLang="x-none"/>
          </a:p>
        </p:txBody>
      </p:sp>
    </p:spTree>
    <p:extLst>
      <p:ext uri="{BB962C8B-B14F-4D97-AF65-F5344CB8AC3E}">
        <p14:creationId xmlns:p14="http://schemas.microsoft.com/office/powerpoint/2010/main" val="20874200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3429000"/>
            <a:ext cx="9144000" cy="66516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3497263"/>
            <a:ext cx="1463675" cy="5349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3490913"/>
            <a:ext cx="7599362" cy="534987"/>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515143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4114800"/>
            <a:ext cx="7315200" cy="51435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3486150"/>
            <a:ext cx="7315200" cy="514350"/>
          </a:xfrm>
        </p:spPr>
        <p:txBody>
          <a:bodyPr/>
          <a:lstStyle>
            <a:lvl1pPr algn="l">
              <a:buNone/>
              <a:defRPr sz="2800" b="0">
                <a:solidFill>
                  <a:srgbClr val="FFFFFF"/>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560576" y="0"/>
            <a:ext cx="7583424" cy="3426714"/>
          </a:xfrm>
          <a:solidFill>
            <a:schemeClr val="accent1">
              <a:tint val="40000"/>
            </a:schemeClr>
          </a:solidFill>
          <a:ln>
            <a:noFill/>
          </a:ln>
        </p:spPr>
        <p:txBody>
          <a:bodyPr>
            <a:normAutofit/>
          </a:bodyPr>
          <a:lstStyle>
            <a:lvl1pPr marL="0" indent="0">
              <a:buNone/>
              <a:defRPr sz="3200"/>
            </a:lvl1pPr>
          </a:lstStyle>
          <a:p>
            <a:pPr lvl="0"/>
            <a:r>
              <a:rPr lang="en-US" noProof="0" smtClean="0"/>
              <a:t>Drag picture to placeholder or click icon to add</a:t>
            </a:r>
            <a:endParaRPr lang="en-US" noProof="0" dirty="0"/>
          </a:p>
        </p:txBody>
      </p:sp>
      <p:sp>
        <p:nvSpPr>
          <p:cNvPr id="9" name="Date Placeholder 11"/>
          <p:cNvSpPr>
            <a:spLocks noGrp="1"/>
          </p:cNvSpPr>
          <p:nvPr>
            <p:ph type="dt" sz="half" idx="10"/>
          </p:nvPr>
        </p:nvSpPr>
        <p:spPr>
          <a:xfrm>
            <a:off x="6248400" y="4686300"/>
            <a:ext cx="2667000" cy="274638"/>
          </a:xfrm>
        </p:spPr>
        <p:txBody>
          <a:bodyPr/>
          <a:lstStyle>
            <a:lvl1pPr>
              <a:defRPr smtClean="0"/>
            </a:lvl1pPr>
          </a:lstStyle>
          <a:p>
            <a:pPr>
              <a:defRPr/>
            </a:pPr>
            <a:r>
              <a:rPr lang="en-US" altLang="x-none"/>
              <a:t>‹#›</a:t>
            </a:r>
          </a:p>
        </p:txBody>
      </p:sp>
      <p:sp>
        <p:nvSpPr>
          <p:cNvPr id="10" name="Slide Number Placeholder 12"/>
          <p:cNvSpPr>
            <a:spLocks noGrp="1"/>
          </p:cNvSpPr>
          <p:nvPr>
            <p:ph type="sldNum" sz="quarter" idx="11"/>
          </p:nvPr>
        </p:nvSpPr>
        <p:spPr>
          <a:xfrm>
            <a:off x="0" y="3500438"/>
            <a:ext cx="1447800" cy="498475"/>
          </a:xfrm>
        </p:spPr>
        <p:txBody>
          <a:bodyPr/>
          <a:lstStyle>
            <a:lvl1pPr>
              <a:defRPr sz="2800" smtClean="0">
                <a:solidFill>
                  <a:srgbClr val="FFFFFF"/>
                </a:solidFill>
              </a:defRPr>
            </a:lvl1pPr>
          </a:lstStyle>
          <a:p>
            <a:pPr>
              <a:defRPr/>
            </a:pPr>
            <a:fld id="{91145529-6AF1-D349-B1FD-C34C9D4BFF21}" type="slidenum">
              <a:rPr lang="en-US" altLang="x-none"/>
              <a:pPr>
                <a:defRPr/>
              </a:pPr>
              <a:t>‹#›</a:t>
            </a:fld>
            <a:endParaRPr lang="en-US" altLang="x-none"/>
          </a:p>
        </p:txBody>
      </p:sp>
      <p:sp>
        <p:nvSpPr>
          <p:cNvPr id="11" name="Footer Placeholder 13"/>
          <p:cNvSpPr>
            <a:spLocks noGrp="1"/>
          </p:cNvSpPr>
          <p:nvPr>
            <p:ph type="ftr" sz="quarter" idx="12"/>
          </p:nvPr>
        </p:nvSpPr>
        <p:spPr>
          <a:xfrm>
            <a:off x="1600200" y="4686300"/>
            <a:ext cx="4572000" cy="274638"/>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9760574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r>
              <a:rPr lang="en-US" altLang="x-none"/>
              <a:t>‹#›</a:t>
            </a:r>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pPr>
              <a:defRPr/>
            </a:pPr>
            <a:fld id="{901CDDDC-1B0B-7446-AF8B-C034F7819435}" type="slidenum">
              <a:rPr lang="en-US" altLang="x-none"/>
              <a:pPr>
                <a:defRPr/>
              </a:pPr>
              <a:t>‹#›</a:t>
            </a:fld>
            <a:endParaRPr lang="en-US" altLang="x-none" sz="1400">
              <a:solidFill>
                <a:srgbClr val="FFFFFF"/>
              </a:solidFill>
            </a:endParaRPr>
          </a:p>
        </p:txBody>
      </p:sp>
    </p:spTree>
    <p:extLst>
      <p:ext uri="{BB962C8B-B14F-4D97-AF65-F5344CB8AC3E}">
        <p14:creationId xmlns:p14="http://schemas.microsoft.com/office/powerpoint/2010/main" val="5395260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51435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457200"/>
            <a:ext cx="228600" cy="46863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40005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457201"/>
            <a:ext cx="2057400" cy="413742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457201"/>
            <a:ext cx="5562600" cy="413742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a:xfrm>
            <a:off x="6553200" y="4686300"/>
            <a:ext cx="2209800" cy="274638"/>
          </a:xfrm>
        </p:spPr>
        <p:txBody>
          <a:bodyPr/>
          <a:lstStyle>
            <a:lvl1pPr>
              <a:defRPr smtClean="0"/>
            </a:lvl1pPr>
          </a:lstStyle>
          <a:p>
            <a:pPr>
              <a:defRPr/>
            </a:pPr>
            <a:r>
              <a:rPr lang="en-US" altLang="x-none"/>
              <a:t>‹#›</a:t>
            </a:r>
          </a:p>
        </p:txBody>
      </p:sp>
      <p:sp>
        <p:nvSpPr>
          <p:cNvPr id="8" name="Footer Placeholder 4"/>
          <p:cNvSpPr>
            <a:spLocks noGrp="1"/>
          </p:cNvSpPr>
          <p:nvPr>
            <p:ph type="ftr" sz="quarter" idx="11"/>
          </p:nvPr>
        </p:nvSpPr>
        <p:spPr>
          <a:xfrm>
            <a:off x="457200" y="4686300"/>
            <a:ext cx="5573713" cy="274638"/>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6056313" y="77787"/>
            <a:ext cx="400050" cy="244475"/>
          </a:xfrm>
        </p:spPr>
        <p:txBody>
          <a:bodyPr/>
          <a:lstStyle>
            <a:lvl1pPr>
              <a:defRPr smtClean="0"/>
            </a:lvl1pPr>
          </a:lstStyle>
          <a:p>
            <a:pPr>
              <a:defRPr/>
            </a:pPr>
            <a:fld id="{A6187B84-D7D4-ED46-94C3-B21F21F9A8B1}" type="slidenum">
              <a:rPr lang="en-US" altLang="x-none"/>
              <a:pPr>
                <a:defRPr/>
              </a:pPr>
              <a:t>‹#›</a:t>
            </a:fld>
            <a:endParaRPr lang="en-US" altLang="x-none" sz="1400">
              <a:solidFill>
                <a:srgbClr val="FFFFFF"/>
              </a:solidFill>
            </a:endParaRPr>
          </a:p>
        </p:txBody>
      </p:sp>
    </p:spTree>
    <p:extLst>
      <p:ext uri="{BB962C8B-B14F-4D97-AF65-F5344CB8AC3E}">
        <p14:creationId xmlns:p14="http://schemas.microsoft.com/office/powerpoint/2010/main" val="7623562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smtClean="0"/>
            </a:lvl1pPr>
          </a:lstStyle>
          <a:p>
            <a:pPr>
              <a:defRPr/>
            </a:pPr>
            <a:r>
              <a:rPr lang="en-US" altLang="x-none"/>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smtClean="0">
                <a:solidFill>
                  <a:srgbClr val="FFFFFF"/>
                </a:solidFill>
              </a:defRPr>
            </a:lvl1pPr>
          </a:lstStyle>
          <a:p>
            <a:pPr>
              <a:defRPr/>
            </a:pPr>
            <a:fld id="{20DB9289-3A22-B048-A8BA-F72036A7B5BD}" type="slidenum">
              <a:rPr lang="en-US" altLang="x-none"/>
              <a:pPr>
                <a:defRPr/>
              </a:pPr>
              <a:t>‹#›</a:t>
            </a:fld>
            <a:endParaRPr lang="en-US" altLang="x-none"/>
          </a:p>
        </p:txBody>
      </p:sp>
    </p:spTree>
    <p:extLst>
      <p:ext uri="{BB962C8B-B14F-4D97-AF65-F5344CB8AC3E}">
        <p14:creationId xmlns:p14="http://schemas.microsoft.com/office/powerpoint/2010/main" val="103393809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171450"/>
            <a:ext cx="8153400"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x-none"/>
              <a:t>Click to edit Master title style</a:t>
            </a:r>
          </a:p>
        </p:txBody>
      </p:sp>
      <p:sp>
        <p:nvSpPr>
          <p:cNvPr id="1027" name="Text Placeholder 12"/>
          <p:cNvSpPr>
            <a:spLocks noGrp="1"/>
          </p:cNvSpPr>
          <p:nvPr>
            <p:ph type="body" idx="1"/>
          </p:nvPr>
        </p:nvSpPr>
        <p:spPr bwMode="auto">
          <a:xfrm>
            <a:off x="612775" y="1200150"/>
            <a:ext cx="8153400"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14" name="Date Placeholder 13"/>
          <p:cNvSpPr>
            <a:spLocks noGrp="1"/>
          </p:cNvSpPr>
          <p:nvPr>
            <p:ph type="dt" sz="half" idx="2"/>
          </p:nvPr>
        </p:nvSpPr>
        <p:spPr>
          <a:xfrm>
            <a:off x="6096000" y="4686300"/>
            <a:ext cx="2667000" cy="274638"/>
          </a:xfrm>
          <a:prstGeom prst="rect">
            <a:avLst/>
          </a:prstGeom>
        </p:spPr>
        <p:txBody>
          <a:bodyPr vert="horz" wrap="square" lIns="91440" tIns="45720" rIns="91440" bIns="45720" numCol="1" anchor="ctr" anchorCtr="0" compatLnSpc="1">
            <a:prstTxWarp prst="textNoShape">
              <a:avLst/>
            </a:prstTxWarp>
          </a:bodyPr>
          <a:lstStyle>
            <a:lvl1pPr algn="r">
              <a:defRPr sz="1400" smtClean="0">
                <a:solidFill>
                  <a:schemeClr val="tx2"/>
                </a:solidFill>
              </a:defRPr>
            </a:lvl1pPr>
          </a:lstStyle>
          <a:p>
            <a:pPr>
              <a:defRPr/>
            </a:pPr>
            <a:r>
              <a:rPr lang="en-US" altLang="x-none"/>
              <a:t>‹#›</a:t>
            </a:r>
          </a:p>
        </p:txBody>
      </p:sp>
      <p:sp>
        <p:nvSpPr>
          <p:cNvPr id="3" name="Footer Placeholder 2"/>
          <p:cNvSpPr>
            <a:spLocks noGrp="1"/>
          </p:cNvSpPr>
          <p:nvPr>
            <p:ph type="ftr" sz="quarter" idx="3"/>
          </p:nvPr>
        </p:nvSpPr>
        <p:spPr>
          <a:xfrm>
            <a:off x="609600" y="4686300"/>
            <a:ext cx="5421313" cy="274638"/>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925513"/>
            <a:ext cx="9144000" cy="2397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960438"/>
            <a:ext cx="533400" cy="1714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960438"/>
            <a:ext cx="8553450" cy="1714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954088"/>
            <a:ext cx="533400" cy="182562"/>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smtClean="0">
                <a:solidFill>
                  <a:schemeClr val="tx2"/>
                </a:solidFill>
              </a:defRPr>
            </a:lvl1pPr>
          </a:lstStyle>
          <a:p>
            <a:pPr>
              <a:defRPr/>
            </a:pPr>
            <a:fld id="{CE8671D0-49F8-E047-B18C-2F87B5AE9E41}" type="slidenum">
              <a:rPr lang="en-US" altLang="x-none"/>
              <a:pPr>
                <a:defRPr/>
              </a:pPr>
              <a:t>‹#›</a:t>
            </a:fld>
            <a:endParaRPr lang="en-US" altLang="x-none"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343" r:id="rId1"/>
    <p:sldLayoutId id="2147484344" r:id="rId2"/>
    <p:sldLayoutId id="2147484345" r:id="rId3"/>
    <p:sldLayoutId id="2147484346" r:id="rId4"/>
    <p:sldLayoutId id="2147484341" r:id="rId5"/>
    <p:sldLayoutId id="2147484347" r:id="rId6"/>
    <p:sldLayoutId id="2147484348" r:id="rId7"/>
    <p:sldLayoutId id="2147484349" r:id="rId8"/>
    <p:sldLayoutId id="2147484350" r:id="rId9"/>
    <p:sldLayoutId id="2147484342" r:id="rId10"/>
    <p:sldLayoutId id="2147484351" r:id="rId11"/>
    <p:sldLayoutId id="2147484352" r:id="rId12"/>
  </p:sldLayoutIdLst>
  <p:hf sldNum="0" hdr="0" ftr="0" dt="0"/>
  <p:txStyles>
    <p:titleStyle>
      <a:lvl1pPr algn="l" rtl="0" eaLnBrk="0" fontAlgn="base" hangingPunct="0">
        <a:spcBef>
          <a:spcPct val="0"/>
        </a:spcBef>
        <a:spcAft>
          <a:spcPct val="0"/>
        </a:spcAft>
        <a:defRPr sz="32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5pPr>
      <a:lvl6pPr marL="4572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5.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6.e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7.e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8.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6.xml"/><Relationship Id="rId4" Type="http://schemas.openxmlformats.org/officeDocument/2006/relationships/oleObject" Target="../embeddings/oleObject1.bin"/><Relationship Id="rId5" Type="http://schemas.openxmlformats.org/officeDocument/2006/relationships/package" Target="../embeddings/Microsoft_Word_Document1.docx"/><Relationship Id="rId6" Type="http://schemas.openxmlformats.org/officeDocument/2006/relationships/image" Target="../media/image9.png"/><Relationship Id="rId7" Type="http://schemas.openxmlformats.org/officeDocument/2006/relationships/oleObject" Target="../embeddings/oleObject2.bin"/><Relationship Id="rId8" Type="http://schemas.openxmlformats.org/officeDocument/2006/relationships/package" Target="../embeddings/Microsoft_Word_Document2.docx"/><Relationship Id="rId9" Type="http://schemas.openxmlformats.org/officeDocument/2006/relationships/image" Target="../media/image10.png"/><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file:///localhost/All%20My%20Stuff/TEACHING/TriumMBA/2012%20class/projworkbook.pptx#-1,13,The marginal investor in your firm is&#8230;." TargetMode="External"/><Relationship Id="rId4" Type="http://schemas.openxmlformats.org/officeDocument/2006/relationships/hyperlink" Target="file:///localhost/All%20My%20Stuff/TEACHING/TriumMBA/2014%20class/projworkbook2014.pptx#-1,13,The marginal investor in your firm is&#8230;." TargetMode="External"/><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p:cNvSpPr>
            <a:spLocks noGrp="1" noChangeArrowheads="1"/>
          </p:cNvSpPr>
          <p:nvPr>
            <p:ph type="ctrTitle"/>
          </p:nvPr>
        </p:nvSpPr>
        <p:spPr/>
        <p:txBody>
          <a:bodyPr/>
          <a:lstStyle/>
          <a:p>
            <a:pPr eaLnBrk="1" hangingPunct="1">
              <a:defRPr/>
            </a:pPr>
            <a:r>
              <a:rPr lang="en-US" dirty="0" smtClean="0"/>
              <a:t>Estimating Hurdle Rates I: Defining &amp; measuring risk</a:t>
            </a:r>
            <a:endParaRPr lang="en-US" dirty="0"/>
          </a:p>
        </p:txBody>
      </p:sp>
      <p:sp>
        <p:nvSpPr>
          <p:cNvPr id="16386" name="Rectangle 3"/>
          <p:cNvSpPr>
            <a:spLocks noGrp="1" noChangeArrowheads="1"/>
          </p:cNvSpPr>
          <p:nvPr>
            <p:ph type="subTitle" idx="1"/>
          </p:nvPr>
        </p:nvSpPr>
        <p:spPr>
          <a:xfrm>
            <a:off x="2362200" y="4537075"/>
            <a:ext cx="6705600" cy="514350"/>
          </a:xfrm>
        </p:spPr>
        <p:txBody>
          <a:bodyPr/>
          <a:lstStyle/>
          <a:p>
            <a:pPr eaLnBrk="1" hangingPunct="1"/>
            <a:r>
              <a:rPr lang="en-US" altLang="x-none">
                <a:ea typeface="ＭＳ Ｐゴシック" charset="-128"/>
              </a:rPr>
              <a:t>Risk = Danger + Opportunity</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28700" y="0"/>
            <a:ext cx="708025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First Principles</a:t>
            </a:r>
          </a:p>
        </p:txBody>
      </p:sp>
      <p:pic>
        <p:nvPicPr>
          <p:cNvPr id="19458"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16631" r="-16631"/>
          <a:stretch>
            <a:fillRect/>
          </a:stretch>
        </p:blipFill>
        <p:spPr>
          <a:xfrm>
            <a:off x="612775" y="1200150"/>
            <a:ext cx="8153400" cy="3371850"/>
          </a:xfrm>
        </p:spPr>
      </p:pic>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The notion of a benchmark </a:t>
            </a:r>
          </a:p>
        </p:txBody>
      </p:sp>
      <p:sp>
        <p:nvSpPr>
          <p:cNvPr id="44034" name="Rectangle 3"/>
          <p:cNvSpPr>
            <a:spLocks noGrp="1" noChangeArrowheads="1"/>
          </p:cNvSpPr>
          <p:nvPr>
            <p:ph sz="quarter" idx="1"/>
          </p:nvPr>
        </p:nvSpPr>
        <p:spPr>
          <a:xfrm>
            <a:off x="612775" y="1200150"/>
            <a:ext cx="8153400" cy="3371850"/>
          </a:xfrm>
        </p:spPr>
        <p:txBody>
          <a:bodyPr>
            <a:normAutofit fontScale="77500" lnSpcReduction="20000"/>
          </a:bodyPr>
          <a:lstStyle/>
          <a:p>
            <a:pPr eaLnBrk="1" hangingPunct="1">
              <a:buFont typeface="Wingdings" charset="0"/>
              <a:buChar char=""/>
              <a:defRPr/>
            </a:pPr>
            <a:r>
              <a:rPr lang="en-US" dirty="0" smtClean="0"/>
              <a:t>Since financial resources are finite, there is a hurdle that projects have to cross before being deemed acceptable.</a:t>
            </a:r>
          </a:p>
          <a:p>
            <a:pPr eaLnBrk="1" hangingPunct="1">
              <a:buFont typeface="Wingdings" charset="0"/>
              <a:buChar char=""/>
              <a:defRPr/>
            </a:pPr>
            <a:r>
              <a:rPr lang="en-US" dirty="0" smtClean="0"/>
              <a:t>This hurdle </a:t>
            </a:r>
            <a:r>
              <a:rPr lang="en-US" u="sng" dirty="0" smtClean="0"/>
              <a:t>will be higher for riskier projects than for safer projects</a:t>
            </a:r>
            <a:r>
              <a:rPr lang="en-US" dirty="0" smtClean="0"/>
              <a:t>.</a:t>
            </a:r>
          </a:p>
          <a:p>
            <a:pPr eaLnBrk="1" hangingPunct="1">
              <a:buFont typeface="Wingdings" charset="0"/>
              <a:buChar char=""/>
              <a:defRPr/>
            </a:pPr>
            <a:r>
              <a:rPr lang="en-US" dirty="0" smtClean="0"/>
              <a:t>A simple representation of the hurdle rate is as follows:</a:t>
            </a:r>
          </a:p>
          <a:p>
            <a:pPr marL="0" indent="0" eaLnBrk="1" hangingPunct="1">
              <a:buFont typeface="Wingdings" charset="0"/>
              <a:buNone/>
              <a:defRPr/>
            </a:pPr>
            <a:r>
              <a:rPr lang="en-US" dirty="0" smtClean="0"/>
              <a:t>	Hurdle rate    = 	Riskless Rate + Risk Premium</a:t>
            </a:r>
          </a:p>
          <a:p>
            <a:pPr eaLnBrk="1" hangingPunct="1">
              <a:buFont typeface="Wingdings" charset="0"/>
              <a:buChar char=""/>
              <a:defRPr/>
            </a:pPr>
            <a:r>
              <a:rPr lang="en-US" dirty="0" smtClean="0"/>
              <a:t>The two basic questions that every risk and return model in finance tries to answer are:</a:t>
            </a:r>
          </a:p>
          <a:p>
            <a:pPr lvl="1" eaLnBrk="1" hangingPunct="1">
              <a:buFont typeface="Wingdings 2" charset="0"/>
              <a:buChar char=""/>
              <a:defRPr/>
            </a:pPr>
            <a:r>
              <a:rPr lang="en-US" dirty="0" smtClean="0"/>
              <a:t>How do you measure risk?</a:t>
            </a:r>
          </a:p>
          <a:p>
            <a:pPr lvl="1" eaLnBrk="1" hangingPunct="1">
              <a:buFont typeface="Wingdings 2" charset="0"/>
              <a:buChar char=""/>
              <a:defRPr/>
            </a:pPr>
            <a:r>
              <a:rPr lang="en-US" dirty="0" smtClean="0"/>
              <a:t>How do you translate this risk measure into a risk premium?</a:t>
            </a:r>
          </a:p>
          <a:p>
            <a:pPr eaLnBrk="1" hangingPunct="1">
              <a:buFont typeface="Wingdings" charset="0"/>
              <a:buChar char=""/>
              <a:defRPr/>
            </a:pPr>
            <a:endParaRPr lang="en-US" dirty="0"/>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What is Risk?</a:t>
            </a:r>
          </a:p>
        </p:txBody>
      </p:sp>
      <p:sp>
        <p:nvSpPr>
          <p:cNvPr id="23554" name="Rectangle 3"/>
          <p:cNvSpPr>
            <a:spLocks noGrp="1" noChangeArrowheads="1"/>
          </p:cNvSpPr>
          <p:nvPr>
            <p:ph sz="quarter" idx="1"/>
          </p:nvPr>
        </p:nvSpPr>
        <p:spPr>
          <a:xfrm>
            <a:off x="612775" y="1200150"/>
            <a:ext cx="8153400" cy="3371850"/>
          </a:xfrm>
        </p:spPr>
        <p:txBody>
          <a:bodyPr/>
          <a:lstStyle/>
          <a:p>
            <a:pPr eaLnBrk="1" hangingPunct="1">
              <a:lnSpc>
                <a:spcPct val="80000"/>
              </a:lnSpc>
            </a:pPr>
            <a:r>
              <a:rPr lang="en-US" altLang="x-none" sz="2000">
                <a:ea typeface="ＭＳ Ｐゴシック" charset="-128"/>
              </a:rPr>
              <a:t>Risk, in traditional terms, is viewed as a </a:t>
            </a:r>
            <a:r>
              <a:rPr lang="ja-JP" altLang="en-US" sz="2000">
                <a:ea typeface="ＭＳ Ｐゴシック" charset="-128"/>
              </a:rPr>
              <a:t>‘</a:t>
            </a:r>
            <a:r>
              <a:rPr lang="en-US" altLang="ja-JP" sz="2000">
                <a:ea typeface="ＭＳ Ｐゴシック" charset="-128"/>
              </a:rPr>
              <a:t>negative</a:t>
            </a:r>
            <a:r>
              <a:rPr lang="ja-JP" altLang="en-US" sz="2000">
                <a:ea typeface="ＭＳ Ｐゴシック" charset="-128"/>
              </a:rPr>
              <a:t>’</a:t>
            </a:r>
            <a:r>
              <a:rPr lang="en-US" altLang="ja-JP" sz="2000">
                <a:ea typeface="ＭＳ Ｐゴシック" charset="-128"/>
              </a:rPr>
              <a:t>. Webster</a:t>
            </a:r>
            <a:r>
              <a:rPr lang="ja-JP" altLang="en-US" sz="2000">
                <a:ea typeface="ＭＳ Ｐゴシック" charset="-128"/>
              </a:rPr>
              <a:t>’</a:t>
            </a:r>
            <a:r>
              <a:rPr lang="en-US" altLang="ja-JP" sz="2000">
                <a:ea typeface="ＭＳ Ｐゴシック" charset="-128"/>
              </a:rPr>
              <a:t>s dictionary, for instance, defines risk as </a:t>
            </a:r>
            <a:r>
              <a:rPr lang="ja-JP" altLang="en-US" sz="2000">
                <a:ea typeface="ＭＳ Ｐゴシック" charset="-128"/>
              </a:rPr>
              <a:t>“</a:t>
            </a:r>
            <a:r>
              <a:rPr lang="en-US" altLang="ja-JP" sz="2000">
                <a:ea typeface="ＭＳ Ｐゴシック" charset="-128"/>
              </a:rPr>
              <a:t>exposing to danger or hazard</a:t>
            </a:r>
            <a:r>
              <a:rPr lang="ja-JP" altLang="en-US" sz="2000">
                <a:ea typeface="ＭＳ Ｐゴシック" charset="-128"/>
              </a:rPr>
              <a:t>”</a:t>
            </a:r>
            <a:r>
              <a:rPr lang="en-US" altLang="ja-JP" sz="2000">
                <a:ea typeface="ＭＳ Ｐゴシック" charset="-128"/>
              </a:rPr>
              <a:t>. The Chinese symbols for risk, reproduced below, give a much better description of risk:</a:t>
            </a:r>
          </a:p>
          <a:p>
            <a:pPr algn="ctr" eaLnBrk="1" hangingPunct="1">
              <a:lnSpc>
                <a:spcPct val="80000"/>
              </a:lnSpc>
              <a:buFont typeface="Wingdings" charset="2"/>
              <a:buNone/>
            </a:pPr>
            <a:r>
              <a:rPr lang="en-US" altLang="en-US" sz="3600">
                <a:ea typeface="ＭＳ Ｐゴシック" charset="-128"/>
              </a:rPr>
              <a:t>危机</a:t>
            </a:r>
            <a:r>
              <a:rPr lang="en-US" altLang="x-none" sz="3600">
                <a:ea typeface="ＭＳ Ｐゴシック" charset="-128"/>
              </a:rPr>
              <a:t> </a:t>
            </a:r>
            <a:endParaRPr lang="en-US" altLang="x-none" sz="2000">
              <a:ea typeface="ＭＳ Ｐゴシック" charset="-128"/>
            </a:endParaRPr>
          </a:p>
          <a:p>
            <a:pPr eaLnBrk="1" hangingPunct="1">
              <a:lnSpc>
                <a:spcPct val="80000"/>
              </a:lnSpc>
            </a:pPr>
            <a:r>
              <a:rPr lang="en-US" altLang="x-none" sz="2000">
                <a:ea typeface="ＭＳ Ｐゴシック" charset="-128"/>
              </a:rPr>
              <a:t>The first symbol is the symbol for </a:t>
            </a:r>
            <a:r>
              <a:rPr lang="ja-JP" altLang="en-US" sz="2000">
                <a:ea typeface="ＭＳ Ｐゴシック" charset="-128"/>
              </a:rPr>
              <a:t>“</a:t>
            </a:r>
            <a:r>
              <a:rPr lang="en-US" altLang="ja-JP" sz="2000">
                <a:ea typeface="ＭＳ Ｐゴシック" charset="-128"/>
              </a:rPr>
              <a:t>danger</a:t>
            </a:r>
            <a:r>
              <a:rPr lang="ja-JP" altLang="en-US" sz="2000">
                <a:ea typeface="ＭＳ Ｐゴシック" charset="-128"/>
              </a:rPr>
              <a:t>”</a:t>
            </a:r>
            <a:r>
              <a:rPr lang="en-US" altLang="ja-JP" sz="2000">
                <a:ea typeface="ＭＳ Ｐゴシック" charset="-128"/>
              </a:rPr>
              <a:t>, while the second is the symbol for </a:t>
            </a:r>
            <a:r>
              <a:rPr lang="ja-JP" altLang="en-US" sz="2000">
                <a:ea typeface="ＭＳ Ｐゴシック" charset="-128"/>
              </a:rPr>
              <a:t>“</a:t>
            </a:r>
            <a:r>
              <a:rPr lang="en-US" altLang="ja-JP" sz="2000">
                <a:ea typeface="ＭＳ Ｐゴシック" charset="-128"/>
              </a:rPr>
              <a:t>opportunity</a:t>
            </a:r>
            <a:r>
              <a:rPr lang="ja-JP" altLang="en-US" sz="2000">
                <a:ea typeface="ＭＳ Ｐゴシック" charset="-128"/>
              </a:rPr>
              <a:t>”</a:t>
            </a:r>
            <a:r>
              <a:rPr lang="en-US" altLang="ja-JP" sz="2000">
                <a:ea typeface="ＭＳ Ｐゴシック" charset="-128"/>
              </a:rPr>
              <a:t>, making risk a mix of danger and opportunity. You cannot have one, without the other.</a:t>
            </a:r>
          </a:p>
          <a:p>
            <a:pPr eaLnBrk="1" hangingPunct="1">
              <a:lnSpc>
                <a:spcPct val="80000"/>
              </a:lnSpc>
            </a:pPr>
            <a:r>
              <a:rPr lang="en-US" altLang="x-none" sz="2000">
                <a:ea typeface="ＭＳ Ｐゴシック" charset="-128"/>
              </a:rPr>
              <a:t>Risk is therefore neither good nor bad. It is just a fact of life. The question that businesses have to address is therefore not whether to avoid risk but how best to incorporate it into their decision making.</a:t>
            </a: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2"/>
          <p:cNvSpPr>
            <a:spLocks noGrp="1" noChangeArrowheads="1"/>
          </p:cNvSpPr>
          <p:nvPr>
            <p:ph type="title"/>
          </p:nvPr>
        </p:nvSpPr>
        <p:spPr>
          <a:xfrm>
            <a:off x="152400" y="171450"/>
            <a:ext cx="7565231" cy="668338"/>
          </a:xfrm>
        </p:spPr>
        <p:txBody>
          <a:bodyPr/>
          <a:lstStyle/>
          <a:p>
            <a:pPr eaLnBrk="1" hangingPunct="1"/>
            <a:r>
              <a:rPr lang="en-US" altLang="en-US">
                <a:ea typeface="ＭＳ Ｐゴシック" charset="-128"/>
              </a:rPr>
              <a:t>A good risk and return model should…</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92500" lnSpcReduction="10000"/>
          </a:bodyPr>
          <a:lstStyle>
            <a:lvl1pPr>
              <a:defRPr sz="1800">
                <a:solidFill>
                  <a:schemeClr val="tx1"/>
                </a:solidFill>
                <a:latin typeface="Times" charset="0"/>
                <a:ea typeface="ＭＳ Ｐゴシック" charset="-128"/>
              </a:defRPr>
            </a:lvl1pPr>
            <a:lvl2pPr marL="557213" indent="-214313">
              <a:defRPr sz="1800">
                <a:solidFill>
                  <a:schemeClr val="tx1"/>
                </a:solidFill>
                <a:latin typeface="Times" charset="0"/>
                <a:ea typeface="ＭＳ Ｐゴシック" charset="-128"/>
              </a:defRPr>
            </a:lvl2pPr>
            <a:lvl3pPr marL="857250" indent="-171450">
              <a:defRPr sz="1800">
                <a:solidFill>
                  <a:schemeClr val="tx1"/>
                </a:solidFill>
                <a:latin typeface="Times" charset="0"/>
                <a:ea typeface="ＭＳ Ｐゴシック" charset="-128"/>
              </a:defRPr>
            </a:lvl3pPr>
            <a:lvl4pPr marL="1200150" indent="-171450">
              <a:defRPr sz="1800">
                <a:solidFill>
                  <a:schemeClr val="tx1"/>
                </a:solidFill>
                <a:latin typeface="Times" charset="0"/>
                <a:ea typeface="ＭＳ Ｐゴシック" charset="-128"/>
              </a:defRPr>
            </a:lvl4pPr>
            <a:lvl5pPr marL="1543050" indent="-171450">
              <a:defRPr sz="1800">
                <a:solidFill>
                  <a:schemeClr val="tx1"/>
                </a:solidFill>
                <a:latin typeface="Times" charset="0"/>
                <a:ea typeface="ＭＳ Ｐゴシック" charset="-128"/>
              </a:defRPr>
            </a:lvl5pPr>
            <a:lvl6pPr marL="1885950" indent="-171450" eaLnBrk="0" fontAlgn="base" hangingPunct="0">
              <a:spcBef>
                <a:spcPct val="0"/>
              </a:spcBef>
              <a:spcAft>
                <a:spcPct val="0"/>
              </a:spcAft>
              <a:defRPr sz="1800">
                <a:solidFill>
                  <a:schemeClr val="tx1"/>
                </a:solidFill>
                <a:latin typeface="Times" charset="0"/>
                <a:ea typeface="ＭＳ Ｐゴシック" charset="-128"/>
              </a:defRPr>
            </a:lvl6pPr>
            <a:lvl7pPr marL="2228850" indent="-171450" eaLnBrk="0" fontAlgn="base" hangingPunct="0">
              <a:spcBef>
                <a:spcPct val="0"/>
              </a:spcBef>
              <a:spcAft>
                <a:spcPct val="0"/>
              </a:spcAft>
              <a:defRPr sz="1800">
                <a:solidFill>
                  <a:schemeClr val="tx1"/>
                </a:solidFill>
                <a:latin typeface="Times" charset="0"/>
                <a:ea typeface="ＭＳ Ｐゴシック" charset="-128"/>
              </a:defRPr>
            </a:lvl7pPr>
            <a:lvl8pPr marL="2571750" indent="-171450" eaLnBrk="0" fontAlgn="base" hangingPunct="0">
              <a:spcBef>
                <a:spcPct val="0"/>
              </a:spcBef>
              <a:spcAft>
                <a:spcPct val="0"/>
              </a:spcAft>
              <a:defRPr sz="1800">
                <a:solidFill>
                  <a:schemeClr val="tx1"/>
                </a:solidFill>
                <a:latin typeface="Times" charset="0"/>
                <a:ea typeface="ＭＳ Ｐゴシック" charset="-128"/>
              </a:defRPr>
            </a:lvl8pPr>
            <a:lvl9pPr marL="2914650" indent="-171450" eaLnBrk="0" fontAlgn="base" hangingPunct="0">
              <a:spcBef>
                <a:spcPct val="0"/>
              </a:spcBef>
              <a:spcAft>
                <a:spcPct val="0"/>
              </a:spcAft>
              <a:defRPr sz="1800">
                <a:solidFill>
                  <a:schemeClr val="tx1"/>
                </a:solidFill>
                <a:latin typeface="Times" charset="0"/>
                <a:ea typeface="ＭＳ Ｐゴシック" charset="-128"/>
              </a:defRPr>
            </a:lvl9pPr>
          </a:lstStyle>
          <a:p>
            <a:pPr>
              <a:lnSpc>
                <a:spcPct val="80000"/>
              </a:lnSpc>
            </a:pPr>
            <a:fld id="{7EEE9347-E966-B546-87C7-9C17228C8705}" type="slidenum">
              <a:rPr lang="en-US" altLang="en-US" sz="900">
                <a:solidFill>
                  <a:srgbClr val="FFFFFF"/>
                </a:solidFill>
              </a:rPr>
              <a:pPr>
                <a:lnSpc>
                  <a:spcPct val="80000"/>
                </a:lnSpc>
              </a:pPr>
              <a:t>6</a:t>
            </a:fld>
            <a:endParaRPr lang="en-US" altLang="en-US" sz="900">
              <a:solidFill>
                <a:srgbClr val="FFFFFF"/>
              </a:solidFill>
            </a:endParaRPr>
          </a:p>
        </p:txBody>
      </p:sp>
      <p:sp>
        <p:nvSpPr>
          <p:cNvPr id="144386" name="Rectangle 3"/>
          <p:cNvSpPr>
            <a:spLocks noGrp="1" noChangeArrowheads="1"/>
          </p:cNvSpPr>
          <p:nvPr>
            <p:ph sz="quarter" idx="1"/>
          </p:nvPr>
        </p:nvSpPr>
        <p:spPr>
          <a:xfrm>
            <a:off x="533400" y="1200150"/>
            <a:ext cx="7924800" cy="3276600"/>
          </a:xfrm>
        </p:spPr>
        <p:txBody>
          <a:bodyPr>
            <a:normAutofit fontScale="62500" lnSpcReduction="20000"/>
          </a:bodyPr>
          <a:lstStyle/>
          <a:p>
            <a:pPr marL="385763" indent="-385763" eaLnBrk="1" fontAlgn="auto" hangingPunct="1">
              <a:spcAft>
                <a:spcPts val="0"/>
              </a:spcAft>
              <a:buFont typeface="+mj-lt"/>
              <a:buAutoNum type="arabicPeriod"/>
              <a:defRPr/>
            </a:pPr>
            <a:r>
              <a:rPr lang="en-US" dirty="0" smtClean="0">
                <a:ea typeface="+mn-ea"/>
                <a:cs typeface="+mn-cs"/>
              </a:rPr>
              <a:t>It should come up with a </a:t>
            </a:r>
            <a:r>
              <a:rPr lang="en-US" u="sng" dirty="0" smtClean="0">
                <a:ea typeface="+mn-ea"/>
                <a:cs typeface="+mn-cs"/>
              </a:rPr>
              <a:t>measure of risk that applies to all assets </a:t>
            </a:r>
            <a:r>
              <a:rPr lang="en-US" dirty="0" smtClean="0">
                <a:ea typeface="+mn-ea"/>
                <a:cs typeface="+mn-cs"/>
              </a:rPr>
              <a:t>and not be asset-specific.</a:t>
            </a:r>
          </a:p>
          <a:p>
            <a:pPr marL="385763" indent="-385763" eaLnBrk="1" fontAlgn="auto" hangingPunct="1">
              <a:spcAft>
                <a:spcPts val="0"/>
              </a:spcAft>
              <a:buFont typeface="+mj-lt"/>
              <a:buAutoNum type="arabicPeriod"/>
              <a:defRPr/>
            </a:pPr>
            <a:r>
              <a:rPr lang="en-US" dirty="0" smtClean="0">
                <a:ea typeface="+mn-ea"/>
                <a:cs typeface="+mn-cs"/>
              </a:rPr>
              <a:t>It should clearly </a:t>
            </a:r>
            <a:r>
              <a:rPr lang="en-US" u="sng" dirty="0" smtClean="0">
                <a:ea typeface="+mn-ea"/>
                <a:cs typeface="+mn-cs"/>
              </a:rPr>
              <a:t>delineate what types of risk are rewarded and what are not</a:t>
            </a:r>
            <a:r>
              <a:rPr lang="en-US" dirty="0" smtClean="0">
                <a:ea typeface="+mn-ea"/>
                <a:cs typeface="+mn-cs"/>
              </a:rPr>
              <a:t>, and provide a rationale for the delineation.</a:t>
            </a:r>
          </a:p>
          <a:p>
            <a:pPr marL="385763" indent="-385763" eaLnBrk="1" fontAlgn="auto" hangingPunct="1">
              <a:spcAft>
                <a:spcPts val="0"/>
              </a:spcAft>
              <a:buFont typeface="+mj-lt"/>
              <a:buAutoNum type="arabicPeriod"/>
              <a:defRPr/>
            </a:pPr>
            <a:r>
              <a:rPr lang="en-US" dirty="0" smtClean="0">
                <a:ea typeface="+mn-ea"/>
                <a:cs typeface="+mn-cs"/>
              </a:rPr>
              <a:t>It should come up with </a:t>
            </a:r>
            <a:r>
              <a:rPr lang="en-US" u="sng" dirty="0" smtClean="0">
                <a:ea typeface="+mn-ea"/>
                <a:cs typeface="+mn-cs"/>
              </a:rPr>
              <a:t>standardized risk measures</a:t>
            </a:r>
            <a:r>
              <a:rPr lang="en-US" dirty="0" smtClean="0">
                <a:ea typeface="+mn-ea"/>
                <a:cs typeface="+mn-cs"/>
              </a:rPr>
              <a:t>, i.e., an investor presented with a risk measure for an individual asset should be able to draw conclusions about whether the asset is above-average or below-average risk.</a:t>
            </a:r>
          </a:p>
          <a:p>
            <a:pPr marL="385763" indent="-385763" eaLnBrk="1" fontAlgn="auto" hangingPunct="1">
              <a:spcAft>
                <a:spcPts val="0"/>
              </a:spcAft>
              <a:buFont typeface="+mj-lt"/>
              <a:buAutoNum type="arabicPeriod"/>
              <a:defRPr/>
            </a:pPr>
            <a:r>
              <a:rPr lang="en-US" dirty="0" smtClean="0">
                <a:ea typeface="+mn-ea"/>
                <a:cs typeface="+mn-cs"/>
              </a:rPr>
              <a:t>It should </a:t>
            </a:r>
            <a:r>
              <a:rPr lang="en-US" u="sng" dirty="0" smtClean="0">
                <a:ea typeface="+mn-ea"/>
                <a:cs typeface="+mn-cs"/>
              </a:rPr>
              <a:t>translate the measure of risk into a rate of return </a:t>
            </a:r>
            <a:r>
              <a:rPr lang="en-US" dirty="0" smtClean="0">
                <a:ea typeface="+mn-ea"/>
                <a:cs typeface="+mn-cs"/>
              </a:rPr>
              <a:t>that the investor should demand as compensation for bearing the risk.</a:t>
            </a:r>
          </a:p>
          <a:p>
            <a:pPr marL="385763" indent="-385763" eaLnBrk="1" fontAlgn="auto" hangingPunct="1">
              <a:spcAft>
                <a:spcPts val="0"/>
              </a:spcAft>
              <a:buFont typeface="+mj-lt"/>
              <a:buAutoNum type="arabicPeriod"/>
              <a:defRPr/>
            </a:pPr>
            <a:r>
              <a:rPr lang="en-US" dirty="0" smtClean="0">
                <a:ea typeface="+mn-ea"/>
                <a:cs typeface="+mn-cs"/>
              </a:rPr>
              <a:t>It should </a:t>
            </a:r>
            <a:r>
              <a:rPr lang="en-US" u="sng" dirty="0" smtClean="0">
                <a:ea typeface="+mn-ea"/>
                <a:cs typeface="+mn-cs"/>
              </a:rPr>
              <a:t>work well </a:t>
            </a:r>
            <a:r>
              <a:rPr lang="en-US" dirty="0" smtClean="0">
                <a:ea typeface="+mn-ea"/>
                <a:cs typeface="+mn-cs"/>
              </a:rPr>
              <a:t>not only at explaining past returns, but also in predicting future expected returns.</a:t>
            </a:r>
            <a:endParaRPr lang="en-US" dirty="0">
              <a:ea typeface="+mn-ea"/>
              <a:cs typeface="+mn-cs"/>
            </a:endParaRPr>
          </a:p>
        </p:txBody>
      </p:sp>
    </p:spTree>
    <p:extLst>
      <p:ext uri="{BB962C8B-B14F-4D97-AF65-F5344CB8AC3E}">
        <p14:creationId xmlns:p14="http://schemas.microsoft.com/office/powerpoint/2010/main" val="192907744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Rectangle 2"/>
          <p:cNvSpPr>
            <a:spLocks noGrp="1" noChangeArrowheads="1"/>
          </p:cNvSpPr>
          <p:nvPr>
            <p:ph type="title"/>
          </p:nvPr>
        </p:nvSpPr>
        <p:spPr>
          <a:xfrm>
            <a:off x="304800" y="171450"/>
            <a:ext cx="7412831" cy="742950"/>
          </a:xfrm>
        </p:spPr>
        <p:txBody>
          <a:bodyPr/>
          <a:lstStyle/>
          <a:p>
            <a:pPr eaLnBrk="1" hangingPunct="1"/>
            <a:r>
              <a:rPr lang="en-US" altLang="en-US">
                <a:ea typeface="ＭＳ Ｐゴシック" charset="-128"/>
              </a:rPr>
              <a:t>The Capital Asset Pricing Model</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92500" lnSpcReduction="10000"/>
          </a:bodyPr>
          <a:lstStyle>
            <a:lvl1pPr>
              <a:defRPr sz="1800">
                <a:solidFill>
                  <a:schemeClr val="tx1"/>
                </a:solidFill>
                <a:latin typeface="Times" charset="0"/>
                <a:ea typeface="ＭＳ Ｐゴシック" charset="-128"/>
              </a:defRPr>
            </a:lvl1pPr>
            <a:lvl2pPr marL="557213" indent="-214313">
              <a:defRPr sz="1800">
                <a:solidFill>
                  <a:schemeClr val="tx1"/>
                </a:solidFill>
                <a:latin typeface="Times" charset="0"/>
                <a:ea typeface="ＭＳ Ｐゴシック" charset="-128"/>
              </a:defRPr>
            </a:lvl2pPr>
            <a:lvl3pPr marL="857250" indent="-171450">
              <a:defRPr sz="1800">
                <a:solidFill>
                  <a:schemeClr val="tx1"/>
                </a:solidFill>
                <a:latin typeface="Times" charset="0"/>
                <a:ea typeface="ＭＳ Ｐゴシック" charset="-128"/>
              </a:defRPr>
            </a:lvl3pPr>
            <a:lvl4pPr marL="1200150" indent="-171450">
              <a:defRPr sz="1800">
                <a:solidFill>
                  <a:schemeClr val="tx1"/>
                </a:solidFill>
                <a:latin typeface="Times" charset="0"/>
                <a:ea typeface="ＭＳ Ｐゴシック" charset="-128"/>
              </a:defRPr>
            </a:lvl4pPr>
            <a:lvl5pPr marL="1543050" indent="-171450">
              <a:defRPr sz="1800">
                <a:solidFill>
                  <a:schemeClr val="tx1"/>
                </a:solidFill>
                <a:latin typeface="Times" charset="0"/>
                <a:ea typeface="ＭＳ Ｐゴシック" charset="-128"/>
              </a:defRPr>
            </a:lvl5pPr>
            <a:lvl6pPr marL="1885950" indent="-171450" eaLnBrk="0" fontAlgn="base" hangingPunct="0">
              <a:spcBef>
                <a:spcPct val="0"/>
              </a:spcBef>
              <a:spcAft>
                <a:spcPct val="0"/>
              </a:spcAft>
              <a:defRPr sz="1800">
                <a:solidFill>
                  <a:schemeClr val="tx1"/>
                </a:solidFill>
                <a:latin typeface="Times" charset="0"/>
                <a:ea typeface="ＭＳ Ｐゴシック" charset="-128"/>
              </a:defRPr>
            </a:lvl6pPr>
            <a:lvl7pPr marL="2228850" indent="-171450" eaLnBrk="0" fontAlgn="base" hangingPunct="0">
              <a:spcBef>
                <a:spcPct val="0"/>
              </a:spcBef>
              <a:spcAft>
                <a:spcPct val="0"/>
              </a:spcAft>
              <a:defRPr sz="1800">
                <a:solidFill>
                  <a:schemeClr val="tx1"/>
                </a:solidFill>
                <a:latin typeface="Times" charset="0"/>
                <a:ea typeface="ＭＳ Ｐゴシック" charset="-128"/>
              </a:defRPr>
            </a:lvl7pPr>
            <a:lvl8pPr marL="2571750" indent="-171450" eaLnBrk="0" fontAlgn="base" hangingPunct="0">
              <a:spcBef>
                <a:spcPct val="0"/>
              </a:spcBef>
              <a:spcAft>
                <a:spcPct val="0"/>
              </a:spcAft>
              <a:defRPr sz="1800">
                <a:solidFill>
                  <a:schemeClr val="tx1"/>
                </a:solidFill>
                <a:latin typeface="Times" charset="0"/>
                <a:ea typeface="ＭＳ Ｐゴシック" charset="-128"/>
              </a:defRPr>
            </a:lvl8pPr>
            <a:lvl9pPr marL="2914650" indent="-171450" eaLnBrk="0" fontAlgn="base" hangingPunct="0">
              <a:spcBef>
                <a:spcPct val="0"/>
              </a:spcBef>
              <a:spcAft>
                <a:spcPct val="0"/>
              </a:spcAft>
              <a:defRPr sz="1800">
                <a:solidFill>
                  <a:schemeClr val="tx1"/>
                </a:solidFill>
                <a:latin typeface="Times" charset="0"/>
                <a:ea typeface="ＭＳ Ｐゴシック" charset="-128"/>
              </a:defRPr>
            </a:lvl9pPr>
          </a:lstStyle>
          <a:p>
            <a:pPr>
              <a:lnSpc>
                <a:spcPct val="80000"/>
              </a:lnSpc>
            </a:pPr>
            <a:fld id="{56A81638-33FF-FE45-A195-AC6F6A6E3652}" type="slidenum">
              <a:rPr lang="en-US" altLang="en-US" sz="900">
                <a:solidFill>
                  <a:srgbClr val="FFFFFF"/>
                </a:solidFill>
              </a:rPr>
              <a:pPr>
                <a:lnSpc>
                  <a:spcPct val="80000"/>
                </a:lnSpc>
              </a:pPr>
              <a:t>7</a:t>
            </a:fld>
            <a:endParaRPr lang="en-US" altLang="en-US" sz="900">
              <a:solidFill>
                <a:srgbClr val="FFFFFF"/>
              </a:solidFill>
            </a:endParaRPr>
          </a:p>
        </p:txBody>
      </p:sp>
      <p:sp>
        <p:nvSpPr>
          <p:cNvPr id="146434" name="Rectangle 3"/>
          <p:cNvSpPr>
            <a:spLocks noGrp="1" noChangeArrowheads="1"/>
          </p:cNvSpPr>
          <p:nvPr>
            <p:ph sz="quarter" idx="1"/>
          </p:nvPr>
        </p:nvSpPr>
        <p:spPr>
          <a:xfrm>
            <a:off x="533400" y="1200150"/>
            <a:ext cx="7924800" cy="3486150"/>
          </a:xfrm>
        </p:spPr>
        <p:txBody>
          <a:bodyPr>
            <a:normAutofit fontScale="85000" lnSpcReduction="20000"/>
          </a:bodyPr>
          <a:lstStyle/>
          <a:p>
            <a:pPr marL="385763" indent="-385763" eaLnBrk="1" fontAlgn="auto" hangingPunct="1">
              <a:spcAft>
                <a:spcPts val="0"/>
              </a:spcAft>
              <a:buFont typeface="+mj-lt"/>
              <a:buAutoNum type="arabicPeriod"/>
              <a:defRPr/>
            </a:pPr>
            <a:r>
              <a:rPr lang="en-US" dirty="0" smtClean="0">
                <a:ea typeface="+mn-ea"/>
                <a:cs typeface="+mn-cs"/>
              </a:rPr>
              <a:t>Uses variance of actual returns around an expected return as a measure of risk.</a:t>
            </a:r>
          </a:p>
          <a:p>
            <a:pPr marL="385763" indent="-385763" eaLnBrk="1" fontAlgn="auto" hangingPunct="1">
              <a:spcAft>
                <a:spcPts val="0"/>
              </a:spcAft>
              <a:buFont typeface="+mj-lt"/>
              <a:buAutoNum type="arabicPeriod"/>
              <a:defRPr/>
            </a:pPr>
            <a:r>
              <a:rPr lang="en-US" dirty="0" smtClean="0">
                <a:ea typeface="+mn-ea"/>
                <a:cs typeface="+mn-cs"/>
              </a:rPr>
              <a:t>Specifies that a portion of variance can be diversified away, and that is only the non-diversifiable portion that is rewarded.</a:t>
            </a:r>
          </a:p>
          <a:p>
            <a:pPr marL="385763" indent="-385763" eaLnBrk="1" fontAlgn="auto" hangingPunct="1">
              <a:spcAft>
                <a:spcPts val="0"/>
              </a:spcAft>
              <a:buFont typeface="+mj-lt"/>
              <a:buAutoNum type="arabicPeriod"/>
              <a:defRPr/>
            </a:pPr>
            <a:r>
              <a:rPr lang="en-US" dirty="0" smtClean="0">
                <a:ea typeface="+mn-ea"/>
                <a:cs typeface="+mn-cs"/>
              </a:rPr>
              <a:t>Measures the non-diversifiable risk with beta, which is standardized around one.</a:t>
            </a:r>
          </a:p>
          <a:p>
            <a:pPr marL="385763" indent="-385763" eaLnBrk="1" fontAlgn="auto" hangingPunct="1">
              <a:spcAft>
                <a:spcPts val="0"/>
              </a:spcAft>
              <a:buFont typeface="+mj-lt"/>
              <a:buAutoNum type="arabicPeriod"/>
              <a:defRPr/>
            </a:pPr>
            <a:r>
              <a:rPr lang="en-US" dirty="0" smtClean="0">
                <a:ea typeface="+mn-ea"/>
                <a:cs typeface="+mn-cs"/>
              </a:rPr>
              <a:t>Translates beta into expected return - </a:t>
            </a:r>
          </a:p>
          <a:p>
            <a:pPr marL="240506" lvl="1" indent="0" algn="ctr" eaLnBrk="1" fontAlgn="auto" hangingPunct="1">
              <a:spcAft>
                <a:spcPts val="0"/>
              </a:spcAft>
              <a:buNone/>
              <a:defRPr/>
            </a:pPr>
            <a:r>
              <a:rPr lang="en-US" dirty="0" smtClean="0">
                <a:ea typeface="+mn-ea"/>
              </a:rPr>
              <a:t>Expected Return =  </a:t>
            </a:r>
            <a:r>
              <a:rPr lang="en-US" dirty="0" err="1" smtClean="0">
                <a:ea typeface="+mn-ea"/>
              </a:rPr>
              <a:t>Riskfree</a:t>
            </a:r>
            <a:r>
              <a:rPr lang="en-US" dirty="0" smtClean="0">
                <a:ea typeface="+mn-ea"/>
              </a:rPr>
              <a:t> rate + Beta * Risk Premium</a:t>
            </a:r>
          </a:p>
          <a:p>
            <a:pPr marL="385763" indent="-385763" eaLnBrk="1" fontAlgn="auto" hangingPunct="1">
              <a:spcAft>
                <a:spcPts val="0"/>
              </a:spcAft>
              <a:buFont typeface="+mj-lt"/>
              <a:buAutoNum type="arabicPeriod"/>
              <a:defRPr/>
            </a:pPr>
            <a:r>
              <a:rPr lang="en-US" dirty="0" smtClean="0">
                <a:ea typeface="+mn-ea"/>
                <a:cs typeface="+mn-cs"/>
              </a:rPr>
              <a:t>Works as well as the next best alternative in most cases.</a:t>
            </a:r>
            <a:endParaRPr lang="en-US" dirty="0">
              <a:ea typeface="+mn-ea"/>
              <a:cs typeface="+mn-cs"/>
            </a:endParaRPr>
          </a:p>
        </p:txBody>
      </p:sp>
    </p:spTree>
    <p:extLst>
      <p:ext uri="{BB962C8B-B14F-4D97-AF65-F5344CB8AC3E}">
        <p14:creationId xmlns:p14="http://schemas.microsoft.com/office/powerpoint/2010/main" val="1149432043"/>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89" name="Rectangle 2"/>
          <p:cNvSpPr>
            <a:spLocks noGrp="1" noChangeArrowheads="1"/>
          </p:cNvSpPr>
          <p:nvPr>
            <p:ph type="title"/>
          </p:nvPr>
        </p:nvSpPr>
        <p:spPr>
          <a:xfrm>
            <a:off x="304800" y="171450"/>
            <a:ext cx="7412831" cy="679696"/>
          </a:xfrm>
        </p:spPr>
        <p:txBody>
          <a:bodyPr/>
          <a:lstStyle/>
          <a:p>
            <a:pPr eaLnBrk="1" hangingPunct="1"/>
            <a:r>
              <a:rPr lang="en-US" altLang="en-US">
                <a:ea typeface="ＭＳ Ｐゴシック" charset="-128"/>
              </a:rPr>
              <a:t>1. </a:t>
            </a:r>
            <a:r>
              <a:rPr lang="en-US" altLang="en-US" dirty="0">
                <a:ea typeface="ＭＳ Ｐゴシック" charset="-128"/>
              </a:rPr>
              <a:t>The Mean-Variance Framework</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92500" lnSpcReduction="10000"/>
          </a:bodyPr>
          <a:lstStyle>
            <a:lvl1pPr>
              <a:defRPr sz="1800">
                <a:solidFill>
                  <a:schemeClr val="tx1"/>
                </a:solidFill>
                <a:latin typeface="Times" charset="0"/>
                <a:ea typeface="ＭＳ Ｐゴシック" charset="-128"/>
              </a:defRPr>
            </a:lvl1pPr>
            <a:lvl2pPr marL="557213" indent="-214313">
              <a:defRPr sz="1800">
                <a:solidFill>
                  <a:schemeClr val="tx1"/>
                </a:solidFill>
                <a:latin typeface="Times" charset="0"/>
                <a:ea typeface="ＭＳ Ｐゴシック" charset="-128"/>
              </a:defRPr>
            </a:lvl2pPr>
            <a:lvl3pPr marL="857250" indent="-171450">
              <a:defRPr sz="1800">
                <a:solidFill>
                  <a:schemeClr val="tx1"/>
                </a:solidFill>
                <a:latin typeface="Times" charset="0"/>
                <a:ea typeface="ＭＳ Ｐゴシック" charset="-128"/>
              </a:defRPr>
            </a:lvl3pPr>
            <a:lvl4pPr marL="1200150" indent="-171450">
              <a:defRPr sz="1800">
                <a:solidFill>
                  <a:schemeClr val="tx1"/>
                </a:solidFill>
                <a:latin typeface="Times" charset="0"/>
                <a:ea typeface="ＭＳ Ｐゴシック" charset="-128"/>
              </a:defRPr>
            </a:lvl4pPr>
            <a:lvl5pPr marL="1543050" indent="-171450">
              <a:defRPr sz="1800">
                <a:solidFill>
                  <a:schemeClr val="tx1"/>
                </a:solidFill>
                <a:latin typeface="Times" charset="0"/>
                <a:ea typeface="ＭＳ Ｐゴシック" charset="-128"/>
              </a:defRPr>
            </a:lvl5pPr>
            <a:lvl6pPr marL="1885950" indent="-171450" eaLnBrk="0" fontAlgn="base" hangingPunct="0">
              <a:spcBef>
                <a:spcPct val="0"/>
              </a:spcBef>
              <a:spcAft>
                <a:spcPct val="0"/>
              </a:spcAft>
              <a:defRPr sz="1800">
                <a:solidFill>
                  <a:schemeClr val="tx1"/>
                </a:solidFill>
                <a:latin typeface="Times" charset="0"/>
                <a:ea typeface="ＭＳ Ｐゴシック" charset="-128"/>
              </a:defRPr>
            </a:lvl6pPr>
            <a:lvl7pPr marL="2228850" indent="-171450" eaLnBrk="0" fontAlgn="base" hangingPunct="0">
              <a:spcBef>
                <a:spcPct val="0"/>
              </a:spcBef>
              <a:spcAft>
                <a:spcPct val="0"/>
              </a:spcAft>
              <a:defRPr sz="1800">
                <a:solidFill>
                  <a:schemeClr val="tx1"/>
                </a:solidFill>
                <a:latin typeface="Times" charset="0"/>
                <a:ea typeface="ＭＳ Ｐゴシック" charset="-128"/>
              </a:defRPr>
            </a:lvl7pPr>
            <a:lvl8pPr marL="2571750" indent="-171450" eaLnBrk="0" fontAlgn="base" hangingPunct="0">
              <a:spcBef>
                <a:spcPct val="0"/>
              </a:spcBef>
              <a:spcAft>
                <a:spcPct val="0"/>
              </a:spcAft>
              <a:defRPr sz="1800">
                <a:solidFill>
                  <a:schemeClr val="tx1"/>
                </a:solidFill>
                <a:latin typeface="Times" charset="0"/>
                <a:ea typeface="ＭＳ Ｐゴシック" charset="-128"/>
              </a:defRPr>
            </a:lvl8pPr>
            <a:lvl9pPr marL="2914650" indent="-171450" eaLnBrk="0" fontAlgn="base" hangingPunct="0">
              <a:spcBef>
                <a:spcPct val="0"/>
              </a:spcBef>
              <a:spcAft>
                <a:spcPct val="0"/>
              </a:spcAft>
              <a:defRPr sz="1800">
                <a:solidFill>
                  <a:schemeClr val="tx1"/>
                </a:solidFill>
                <a:latin typeface="Times" charset="0"/>
                <a:ea typeface="ＭＳ Ｐゴシック" charset="-128"/>
              </a:defRPr>
            </a:lvl9pPr>
          </a:lstStyle>
          <a:p>
            <a:pPr>
              <a:lnSpc>
                <a:spcPct val="80000"/>
              </a:lnSpc>
            </a:pPr>
            <a:fld id="{7E2906EA-662C-7544-A077-27A9CAE87156}" type="slidenum">
              <a:rPr lang="en-US" altLang="en-US" sz="900">
                <a:solidFill>
                  <a:srgbClr val="FFFFFF"/>
                </a:solidFill>
              </a:rPr>
              <a:pPr>
                <a:lnSpc>
                  <a:spcPct val="80000"/>
                </a:lnSpc>
              </a:pPr>
              <a:t>8</a:t>
            </a:fld>
            <a:endParaRPr lang="en-US" altLang="en-US" sz="900">
              <a:solidFill>
                <a:srgbClr val="FFFFFF"/>
              </a:solidFill>
            </a:endParaRPr>
          </a:p>
        </p:txBody>
      </p:sp>
      <p:sp>
        <p:nvSpPr>
          <p:cNvPr id="165892" name="Rectangle 3"/>
          <p:cNvSpPr>
            <a:spLocks noGrp="1" noChangeArrowheads="1"/>
          </p:cNvSpPr>
          <p:nvPr>
            <p:ph sz="quarter" idx="1"/>
          </p:nvPr>
        </p:nvSpPr>
        <p:spPr>
          <a:xfrm>
            <a:off x="304800" y="1200150"/>
            <a:ext cx="8229600" cy="3200400"/>
          </a:xfrm>
        </p:spPr>
        <p:txBody>
          <a:bodyPr/>
          <a:lstStyle/>
          <a:p>
            <a:pPr eaLnBrk="1" hangingPunct="1"/>
            <a:r>
              <a:rPr lang="en-US" altLang="en-US" sz="1800">
                <a:ea typeface="ＭＳ Ｐゴシック" charset="-128"/>
              </a:rPr>
              <a:t>The variance on any investment measures the disparity between actual and expected returns. </a:t>
            </a:r>
          </a:p>
          <a:p>
            <a:pPr eaLnBrk="1" hangingPunct="1"/>
            <a:endParaRPr lang="en-US" altLang="en-US" dirty="0">
              <a:ea typeface="ＭＳ Ｐゴシック" charset="-128"/>
            </a:endParaRPr>
          </a:p>
        </p:txBody>
      </p:sp>
      <p:sp>
        <p:nvSpPr>
          <p:cNvPr id="165893" name="Line 4"/>
          <p:cNvSpPr>
            <a:spLocks noChangeShapeType="1"/>
          </p:cNvSpPr>
          <p:nvPr/>
        </p:nvSpPr>
        <p:spPr bwMode="auto">
          <a:xfrm>
            <a:off x="2795588" y="3929063"/>
            <a:ext cx="367665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sz="1800"/>
          </a:p>
        </p:txBody>
      </p:sp>
      <p:sp>
        <p:nvSpPr>
          <p:cNvPr id="165894" name="Freeform 5"/>
          <p:cNvSpPr>
            <a:spLocks/>
          </p:cNvSpPr>
          <p:nvPr/>
        </p:nvSpPr>
        <p:spPr bwMode="auto">
          <a:xfrm>
            <a:off x="2914650" y="2390775"/>
            <a:ext cx="3468291" cy="1468041"/>
          </a:xfrm>
          <a:custGeom>
            <a:avLst/>
            <a:gdLst>
              <a:gd name="T0" fmla="*/ 0 w 2913"/>
              <a:gd name="T1" fmla="*/ 2147483647 h 1233"/>
              <a:gd name="T2" fmla="*/ 2147483647 w 2913"/>
              <a:gd name="T3" fmla="*/ 2147483647 h 1233"/>
              <a:gd name="T4" fmla="*/ 2147483647 w 2913"/>
              <a:gd name="T5" fmla="*/ 2147483647 h 1233"/>
              <a:gd name="T6" fmla="*/ 2147483647 w 2913"/>
              <a:gd name="T7" fmla="*/ 2147483647 h 1233"/>
              <a:gd name="T8" fmla="*/ 2147483647 w 2913"/>
              <a:gd name="T9" fmla="*/ 2147483647 h 1233"/>
              <a:gd name="T10" fmla="*/ 2147483647 w 2913"/>
              <a:gd name="T11" fmla="*/ 2147483647 h 1233"/>
              <a:gd name="T12" fmla="*/ 2147483647 w 2913"/>
              <a:gd name="T13" fmla="*/ 2147483647 h 1233"/>
              <a:gd name="T14" fmla="*/ 2147483647 w 2913"/>
              <a:gd name="T15" fmla="*/ 0 h 1233"/>
              <a:gd name="T16" fmla="*/ 2147483647 w 2913"/>
              <a:gd name="T17" fmla="*/ 2147483647 h 1233"/>
              <a:gd name="T18" fmla="*/ 2147483647 w 2913"/>
              <a:gd name="T19" fmla="*/ 2147483647 h 1233"/>
              <a:gd name="T20" fmla="*/ 2147483647 w 2913"/>
              <a:gd name="T21" fmla="*/ 2147483647 h 1233"/>
              <a:gd name="T22" fmla="*/ 2147483647 w 2913"/>
              <a:gd name="T23" fmla="*/ 2147483647 h 1233"/>
              <a:gd name="T24" fmla="*/ 2147483647 w 2913"/>
              <a:gd name="T25" fmla="*/ 2147483647 h 1233"/>
              <a:gd name="T26" fmla="*/ 2147483647 w 2913"/>
              <a:gd name="T27" fmla="*/ 2147483647 h 1233"/>
              <a:gd name="T28" fmla="*/ 2147483647 w 2913"/>
              <a:gd name="T29" fmla="*/ 2147483647 h 1233"/>
              <a:gd name="T30" fmla="*/ 2147483647 w 2913"/>
              <a:gd name="T31" fmla="*/ 2147483647 h 1233"/>
              <a:gd name="T32" fmla="*/ 2147483647 w 2913"/>
              <a:gd name="T33" fmla="*/ 2147483647 h 1233"/>
              <a:gd name="T34" fmla="*/ 2147483647 w 2913"/>
              <a:gd name="T35" fmla="*/ 2147483647 h 123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913"/>
              <a:gd name="T55" fmla="*/ 0 h 1233"/>
              <a:gd name="T56" fmla="*/ 2913 w 2913"/>
              <a:gd name="T57" fmla="*/ 1233 h 123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913" h="1233">
                <a:moveTo>
                  <a:pt x="0" y="1232"/>
                </a:moveTo>
                <a:lnTo>
                  <a:pt x="216" y="1200"/>
                </a:lnTo>
                <a:lnTo>
                  <a:pt x="384" y="1072"/>
                </a:lnTo>
                <a:lnTo>
                  <a:pt x="520" y="896"/>
                </a:lnTo>
                <a:lnTo>
                  <a:pt x="664" y="664"/>
                </a:lnTo>
                <a:lnTo>
                  <a:pt x="792" y="416"/>
                </a:lnTo>
                <a:lnTo>
                  <a:pt x="944" y="184"/>
                </a:lnTo>
                <a:lnTo>
                  <a:pt x="1112" y="0"/>
                </a:lnTo>
                <a:lnTo>
                  <a:pt x="1256" y="8"/>
                </a:lnTo>
                <a:lnTo>
                  <a:pt x="1432" y="104"/>
                </a:lnTo>
                <a:lnTo>
                  <a:pt x="1568" y="248"/>
                </a:lnTo>
                <a:lnTo>
                  <a:pt x="1720" y="544"/>
                </a:lnTo>
                <a:lnTo>
                  <a:pt x="1856" y="832"/>
                </a:lnTo>
                <a:lnTo>
                  <a:pt x="1992" y="1000"/>
                </a:lnTo>
                <a:lnTo>
                  <a:pt x="2136" y="1080"/>
                </a:lnTo>
                <a:lnTo>
                  <a:pt x="2400" y="1152"/>
                </a:lnTo>
                <a:lnTo>
                  <a:pt x="2904" y="1192"/>
                </a:lnTo>
                <a:lnTo>
                  <a:pt x="2912" y="120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sz="1800"/>
          </a:p>
        </p:txBody>
      </p:sp>
      <p:sp>
        <p:nvSpPr>
          <p:cNvPr id="165895" name="Freeform 6"/>
          <p:cNvSpPr>
            <a:spLocks/>
          </p:cNvSpPr>
          <p:nvPr/>
        </p:nvSpPr>
        <p:spPr bwMode="auto">
          <a:xfrm>
            <a:off x="2914650" y="2400300"/>
            <a:ext cx="3468291" cy="1458516"/>
          </a:xfrm>
          <a:custGeom>
            <a:avLst/>
            <a:gdLst>
              <a:gd name="T0" fmla="*/ 2147483647 w 2913"/>
              <a:gd name="T1" fmla="*/ 2147483647 h 1225"/>
              <a:gd name="T2" fmla="*/ 2147483647 w 2913"/>
              <a:gd name="T3" fmla="*/ 2147483647 h 1225"/>
              <a:gd name="T4" fmla="*/ 2147483647 w 2913"/>
              <a:gd name="T5" fmla="*/ 2147483647 h 1225"/>
              <a:gd name="T6" fmla="*/ 2147483647 w 2913"/>
              <a:gd name="T7" fmla="*/ 2147483647 h 1225"/>
              <a:gd name="T8" fmla="*/ 2147483647 w 2913"/>
              <a:gd name="T9" fmla="*/ 2147483647 h 1225"/>
              <a:gd name="T10" fmla="*/ 2147483647 w 2913"/>
              <a:gd name="T11" fmla="*/ 2147483647 h 1225"/>
              <a:gd name="T12" fmla="*/ 2147483647 w 2913"/>
              <a:gd name="T13" fmla="*/ 2147483647 h 1225"/>
              <a:gd name="T14" fmla="*/ 2147483647 w 2913"/>
              <a:gd name="T15" fmla="*/ 2147483647 h 1225"/>
              <a:gd name="T16" fmla="*/ 2147483647 w 2913"/>
              <a:gd name="T17" fmla="*/ 2147483647 h 1225"/>
              <a:gd name="T18" fmla="*/ 2147483647 w 2913"/>
              <a:gd name="T19" fmla="*/ 2147483647 h 1225"/>
              <a:gd name="T20" fmla="*/ 2147483647 w 2913"/>
              <a:gd name="T21" fmla="*/ 2147483647 h 1225"/>
              <a:gd name="T22" fmla="*/ 2147483647 w 2913"/>
              <a:gd name="T23" fmla="*/ 2147483647 h 1225"/>
              <a:gd name="T24" fmla="*/ 2147483647 w 2913"/>
              <a:gd name="T25" fmla="*/ 2147483647 h 1225"/>
              <a:gd name="T26" fmla="*/ 2147483647 w 2913"/>
              <a:gd name="T27" fmla="*/ 2147483647 h 1225"/>
              <a:gd name="T28" fmla="*/ 2147483647 w 2913"/>
              <a:gd name="T29" fmla="*/ 2147483647 h 1225"/>
              <a:gd name="T30" fmla="*/ 2147483647 w 2913"/>
              <a:gd name="T31" fmla="*/ 2147483647 h 1225"/>
              <a:gd name="T32" fmla="*/ 2147483647 w 2913"/>
              <a:gd name="T33" fmla="*/ 2147483647 h 1225"/>
              <a:gd name="T34" fmla="*/ 2147483647 w 2913"/>
              <a:gd name="T35" fmla="*/ 2147483647 h 1225"/>
              <a:gd name="T36" fmla="*/ 2147483647 w 2913"/>
              <a:gd name="T37" fmla="*/ 0 h 1225"/>
              <a:gd name="T38" fmla="*/ 2147483647 w 2913"/>
              <a:gd name="T39" fmla="*/ 0 h 1225"/>
              <a:gd name="T40" fmla="*/ 2147483647 w 2913"/>
              <a:gd name="T41" fmla="*/ 2147483647 h 1225"/>
              <a:gd name="T42" fmla="*/ 2147483647 w 2913"/>
              <a:gd name="T43" fmla="*/ 2147483647 h 1225"/>
              <a:gd name="T44" fmla="*/ 2147483647 w 2913"/>
              <a:gd name="T45" fmla="*/ 2147483647 h 1225"/>
              <a:gd name="T46" fmla="*/ 2147483647 w 2913"/>
              <a:gd name="T47" fmla="*/ 2147483647 h 1225"/>
              <a:gd name="T48" fmla="*/ 2147483647 w 2913"/>
              <a:gd name="T49" fmla="*/ 2147483647 h 1225"/>
              <a:gd name="T50" fmla="*/ 2147483647 w 2913"/>
              <a:gd name="T51" fmla="*/ 2147483647 h 1225"/>
              <a:gd name="T52" fmla="*/ 2147483647 w 2913"/>
              <a:gd name="T53" fmla="*/ 2147483647 h 1225"/>
              <a:gd name="T54" fmla="*/ 2147483647 w 2913"/>
              <a:gd name="T55" fmla="*/ 2147483647 h 1225"/>
              <a:gd name="T56" fmla="*/ 2147483647 w 2913"/>
              <a:gd name="T57" fmla="*/ 2147483647 h 1225"/>
              <a:gd name="T58" fmla="*/ 2147483647 w 2913"/>
              <a:gd name="T59" fmla="*/ 2147483647 h 1225"/>
              <a:gd name="T60" fmla="*/ 2147483647 w 2913"/>
              <a:gd name="T61" fmla="*/ 2147483647 h 1225"/>
              <a:gd name="T62" fmla="*/ 2147483647 w 2913"/>
              <a:gd name="T63" fmla="*/ 2147483647 h 1225"/>
              <a:gd name="T64" fmla="*/ 2147483647 w 2913"/>
              <a:gd name="T65" fmla="*/ 2147483647 h 1225"/>
              <a:gd name="T66" fmla="*/ 2147483647 w 2913"/>
              <a:gd name="T67" fmla="*/ 2147483647 h 1225"/>
              <a:gd name="T68" fmla="*/ 2147483647 w 2913"/>
              <a:gd name="T69" fmla="*/ 2147483647 h 1225"/>
              <a:gd name="T70" fmla="*/ 2147483647 w 2913"/>
              <a:gd name="T71" fmla="*/ 2147483647 h 1225"/>
              <a:gd name="T72" fmla="*/ 2147483647 w 2913"/>
              <a:gd name="T73" fmla="*/ 2147483647 h 1225"/>
              <a:gd name="T74" fmla="*/ 2147483647 w 2913"/>
              <a:gd name="T75" fmla="*/ 2147483647 h 1225"/>
              <a:gd name="T76" fmla="*/ 2147483647 w 2913"/>
              <a:gd name="T77" fmla="*/ 2147483647 h 1225"/>
              <a:gd name="T78" fmla="*/ 2147483647 w 2913"/>
              <a:gd name="T79" fmla="*/ 2147483647 h 1225"/>
              <a:gd name="T80" fmla="*/ 2147483647 w 2913"/>
              <a:gd name="T81" fmla="*/ 2147483647 h 1225"/>
              <a:gd name="T82" fmla="*/ 2147483647 w 2913"/>
              <a:gd name="T83" fmla="*/ 2147483647 h 1225"/>
              <a:gd name="T84" fmla="*/ 2147483647 w 2913"/>
              <a:gd name="T85" fmla="*/ 2147483647 h 1225"/>
              <a:gd name="T86" fmla="*/ 2147483647 w 2913"/>
              <a:gd name="T87" fmla="*/ 2147483647 h 1225"/>
              <a:gd name="T88" fmla="*/ 2147483647 w 2913"/>
              <a:gd name="T89" fmla="*/ 2147483647 h 1225"/>
              <a:gd name="T90" fmla="*/ 2147483647 w 2913"/>
              <a:gd name="T91" fmla="*/ 2147483647 h 1225"/>
              <a:gd name="T92" fmla="*/ 2147483647 w 2913"/>
              <a:gd name="T93" fmla="*/ 2147483647 h 122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913"/>
              <a:gd name="T142" fmla="*/ 0 h 1225"/>
              <a:gd name="T143" fmla="*/ 2913 w 2913"/>
              <a:gd name="T144" fmla="*/ 1225 h 1225"/>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913" h="1225">
                <a:moveTo>
                  <a:pt x="0" y="1224"/>
                </a:moveTo>
                <a:lnTo>
                  <a:pt x="24" y="1224"/>
                </a:lnTo>
                <a:lnTo>
                  <a:pt x="80" y="1208"/>
                </a:lnTo>
                <a:lnTo>
                  <a:pt x="128" y="1200"/>
                </a:lnTo>
                <a:lnTo>
                  <a:pt x="160" y="1192"/>
                </a:lnTo>
                <a:lnTo>
                  <a:pt x="208" y="1176"/>
                </a:lnTo>
                <a:lnTo>
                  <a:pt x="232" y="1168"/>
                </a:lnTo>
                <a:lnTo>
                  <a:pt x="256" y="1152"/>
                </a:lnTo>
                <a:lnTo>
                  <a:pt x="288" y="1136"/>
                </a:lnTo>
                <a:lnTo>
                  <a:pt x="296" y="1128"/>
                </a:lnTo>
                <a:lnTo>
                  <a:pt x="320" y="1112"/>
                </a:lnTo>
                <a:lnTo>
                  <a:pt x="352" y="1080"/>
                </a:lnTo>
                <a:lnTo>
                  <a:pt x="392" y="1040"/>
                </a:lnTo>
                <a:lnTo>
                  <a:pt x="432" y="1000"/>
                </a:lnTo>
                <a:lnTo>
                  <a:pt x="448" y="976"/>
                </a:lnTo>
                <a:lnTo>
                  <a:pt x="464" y="960"/>
                </a:lnTo>
                <a:lnTo>
                  <a:pt x="504" y="904"/>
                </a:lnTo>
                <a:lnTo>
                  <a:pt x="536" y="864"/>
                </a:lnTo>
                <a:lnTo>
                  <a:pt x="576" y="800"/>
                </a:lnTo>
                <a:lnTo>
                  <a:pt x="592" y="776"/>
                </a:lnTo>
                <a:lnTo>
                  <a:pt x="632" y="712"/>
                </a:lnTo>
                <a:lnTo>
                  <a:pt x="696" y="600"/>
                </a:lnTo>
                <a:lnTo>
                  <a:pt x="728" y="536"/>
                </a:lnTo>
                <a:lnTo>
                  <a:pt x="760" y="472"/>
                </a:lnTo>
                <a:lnTo>
                  <a:pt x="832" y="352"/>
                </a:lnTo>
                <a:lnTo>
                  <a:pt x="864" y="296"/>
                </a:lnTo>
                <a:lnTo>
                  <a:pt x="888" y="264"/>
                </a:lnTo>
                <a:lnTo>
                  <a:pt x="928" y="208"/>
                </a:lnTo>
                <a:lnTo>
                  <a:pt x="968" y="152"/>
                </a:lnTo>
                <a:lnTo>
                  <a:pt x="1008" y="104"/>
                </a:lnTo>
                <a:lnTo>
                  <a:pt x="1024" y="88"/>
                </a:lnTo>
                <a:lnTo>
                  <a:pt x="1032" y="80"/>
                </a:lnTo>
                <a:lnTo>
                  <a:pt x="1056" y="56"/>
                </a:lnTo>
                <a:lnTo>
                  <a:pt x="1072" y="40"/>
                </a:lnTo>
                <a:lnTo>
                  <a:pt x="1096" y="24"/>
                </a:lnTo>
                <a:lnTo>
                  <a:pt x="1112" y="16"/>
                </a:lnTo>
                <a:lnTo>
                  <a:pt x="1136" y="8"/>
                </a:lnTo>
                <a:lnTo>
                  <a:pt x="1160" y="0"/>
                </a:lnTo>
                <a:lnTo>
                  <a:pt x="1168" y="0"/>
                </a:lnTo>
                <a:lnTo>
                  <a:pt x="1184" y="0"/>
                </a:lnTo>
                <a:lnTo>
                  <a:pt x="1200" y="0"/>
                </a:lnTo>
                <a:lnTo>
                  <a:pt x="1240" y="8"/>
                </a:lnTo>
                <a:lnTo>
                  <a:pt x="1280" y="16"/>
                </a:lnTo>
                <a:lnTo>
                  <a:pt x="1328" y="40"/>
                </a:lnTo>
                <a:lnTo>
                  <a:pt x="1344" y="48"/>
                </a:lnTo>
                <a:lnTo>
                  <a:pt x="1368" y="64"/>
                </a:lnTo>
                <a:lnTo>
                  <a:pt x="1408" y="88"/>
                </a:lnTo>
                <a:lnTo>
                  <a:pt x="1448" y="120"/>
                </a:lnTo>
                <a:lnTo>
                  <a:pt x="1480" y="152"/>
                </a:lnTo>
                <a:lnTo>
                  <a:pt x="1496" y="168"/>
                </a:lnTo>
                <a:lnTo>
                  <a:pt x="1504" y="176"/>
                </a:lnTo>
                <a:lnTo>
                  <a:pt x="1520" y="192"/>
                </a:lnTo>
                <a:lnTo>
                  <a:pt x="1544" y="224"/>
                </a:lnTo>
                <a:lnTo>
                  <a:pt x="1560" y="248"/>
                </a:lnTo>
                <a:lnTo>
                  <a:pt x="1576" y="272"/>
                </a:lnTo>
                <a:lnTo>
                  <a:pt x="1592" y="304"/>
                </a:lnTo>
                <a:lnTo>
                  <a:pt x="1616" y="344"/>
                </a:lnTo>
                <a:lnTo>
                  <a:pt x="1632" y="376"/>
                </a:lnTo>
                <a:lnTo>
                  <a:pt x="1640" y="392"/>
                </a:lnTo>
                <a:lnTo>
                  <a:pt x="1680" y="464"/>
                </a:lnTo>
                <a:lnTo>
                  <a:pt x="1752" y="608"/>
                </a:lnTo>
                <a:lnTo>
                  <a:pt x="1784" y="680"/>
                </a:lnTo>
                <a:lnTo>
                  <a:pt x="1800" y="712"/>
                </a:lnTo>
                <a:lnTo>
                  <a:pt x="1840" y="784"/>
                </a:lnTo>
                <a:lnTo>
                  <a:pt x="1872" y="840"/>
                </a:lnTo>
                <a:lnTo>
                  <a:pt x="1904" y="888"/>
                </a:lnTo>
                <a:lnTo>
                  <a:pt x="1920" y="912"/>
                </a:lnTo>
                <a:lnTo>
                  <a:pt x="1936" y="928"/>
                </a:lnTo>
                <a:lnTo>
                  <a:pt x="1976" y="968"/>
                </a:lnTo>
                <a:lnTo>
                  <a:pt x="2016" y="1000"/>
                </a:lnTo>
                <a:lnTo>
                  <a:pt x="2048" y="1024"/>
                </a:lnTo>
                <a:lnTo>
                  <a:pt x="2064" y="1032"/>
                </a:lnTo>
                <a:lnTo>
                  <a:pt x="2080" y="1040"/>
                </a:lnTo>
                <a:lnTo>
                  <a:pt x="2128" y="1064"/>
                </a:lnTo>
                <a:lnTo>
                  <a:pt x="2168" y="1080"/>
                </a:lnTo>
                <a:lnTo>
                  <a:pt x="2232" y="1104"/>
                </a:lnTo>
                <a:lnTo>
                  <a:pt x="2264" y="1112"/>
                </a:lnTo>
                <a:lnTo>
                  <a:pt x="2288" y="1120"/>
                </a:lnTo>
                <a:lnTo>
                  <a:pt x="2312" y="1120"/>
                </a:lnTo>
                <a:lnTo>
                  <a:pt x="2352" y="1128"/>
                </a:lnTo>
                <a:lnTo>
                  <a:pt x="2400" y="1136"/>
                </a:lnTo>
                <a:lnTo>
                  <a:pt x="2448" y="1144"/>
                </a:lnTo>
                <a:lnTo>
                  <a:pt x="2496" y="1152"/>
                </a:lnTo>
                <a:lnTo>
                  <a:pt x="2560" y="1160"/>
                </a:lnTo>
                <a:lnTo>
                  <a:pt x="2624" y="1168"/>
                </a:lnTo>
                <a:lnTo>
                  <a:pt x="2648" y="1168"/>
                </a:lnTo>
                <a:lnTo>
                  <a:pt x="2680" y="1168"/>
                </a:lnTo>
                <a:lnTo>
                  <a:pt x="2744" y="1176"/>
                </a:lnTo>
                <a:lnTo>
                  <a:pt x="2784" y="1176"/>
                </a:lnTo>
                <a:lnTo>
                  <a:pt x="2832" y="1184"/>
                </a:lnTo>
                <a:lnTo>
                  <a:pt x="2864" y="1184"/>
                </a:lnTo>
                <a:lnTo>
                  <a:pt x="2880" y="1184"/>
                </a:lnTo>
                <a:lnTo>
                  <a:pt x="2904" y="1192"/>
                </a:lnTo>
                <a:lnTo>
                  <a:pt x="2912" y="1192"/>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sz="1800"/>
          </a:p>
        </p:txBody>
      </p:sp>
      <p:sp>
        <p:nvSpPr>
          <p:cNvPr id="165896" name="Freeform 7"/>
          <p:cNvSpPr>
            <a:spLocks/>
          </p:cNvSpPr>
          <p:nvPr/>
        </p:nvSpPr>
        <p:spPr bwMode="auto">
          <a:xfrm>
            <a:off x="2905125" y="1800225"/>
            <a:ext cx="3544491" cy="2049066"/>
          </a:xfrm>
          <a:custGeom>
            <a:avLst/>
            <a:gdLst>
              <a:gd name="T0" fmla="*/ 0 w 2977"/>
              <a:gd name="T1" fmla="*/ 2147483647 h 1721"/>
              <a:gd name="T2" fmla="*/ 2147483647 w 2977"/>
              <a:gd name="T3" fmla="*/ 2147483647 h 1721"/>
              <a:gd name="T4" fmla="*/ 2147483647 w 2977"/>
              <a:gd name="T5" fmla="*/ 2147483647 h 1721"/>
              <a:gd name="T6" fmla="*/ 2147483647 w 2977"/>
              <a:gd name="T7" fmla="*/ 2147483647 h 1721"/>
              <a:gd name="T8" fmla="*/ 2147483647 w 2977"/>
              <a:gd name="T9" fmla="*/ 2147483647 h 1721"/>
              <a:gd name="T10" fmla="*/ 2147483647 w 2977"/>
              <a:gd name="T11" fmla="*/ 2147483647 h 1721"/>
              <a:gd name="T12" fmla="*/ 2147483647 w 2977"/>
              <a:gd name="T13" fmla="*/ 2147483647 h 1721"/>
              <a:gd name="T14" fmla="*/ 2147483647 w 2977"/>
              <a:gd name="T15" fmla="*/ 2147483647 h 1721"/>
              <a:gd name="T16" fmla="*/ 2147483647 w 2977"/>
              <a:gd name="T17" fmla="*/ 2147483647 h 1721"/>
              <a:gd name="T18" fmla="*/ 2147483647 w 2977"/>
              <a:gd name="T19" fmla="*/ 0 h 1721"/>
              <a:gd name="T20" fmla="*/ 2147483647 w 2977"/>
              <a:gd name="T21" fmla="*/ 2147483647 h 1721"/>
              <a:gd name="T22" fmla="*/ 2147483647 w 2977"/>
              <a:gd name="T23" fmla="*/ 2147483647 h 1721"/>
              <a:gd name="T24" fmla="*/ 2147483647 w 2977"/>
              <a:gd name="T25" fmla="*/ 2147483647 h 1721"/>
              <a:gd name="T26" fmla="*/ 2147483647 w 2977"/>
              <a:gd name="T27" fmla="*/ 2147483647 h 1721"/>
              <a:gd name="T28" fmla="*/ 2147483647 w 2977"/>
              <a:gd name="T29" fmla="*/ 2147483647 h 1721"/>
              <a:gd name="T30" fmla="*/ 2147483647 w 2977"/>
              <a:gd name="T31" fmla="*/ 2147483647 h 1721"/>
              <a:gd name="T32" fmla="*/ 2147483647 w 2977"/>
              <a:gd name="T33" fmla="*/ 2147483647 h 1721"/>
              <a:gd name="T34" fmla="*/ 2147483647 w 2977"/>
              <a:gd name="T35" fmla="*/ 2147483647 h 1721"/>
              <a:gd name="T36" fmla="*/ 2147483647 w 2977"/>
              <a:gd name="T37" fmla="*/ 2147483647 h 1721"/>
              <a:gd name="T38" fmla="*/ 2147483647 w 2977"/>
              <a:gd name="T39" fmla="*/ 2147483647 h 1721"/>
              <a:gd name="T40" fmla="*/ 2147483647 w 2977"/>
              <a:gd name="T41" fmla="*/ 2147483647 h 172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977"/>
              <a:gd name="T64" fmla="*/ 0 h 1721"/>
              <a:gd name="T65" fmla="*/ 2977 w 2977"/>
              <a:gd name="T66" fmla="*/ 1721 h 172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977" h="1721">
                <a:moveTo>
                  <a:pt x="0" y="1672"/>
                </a:moveTo>
                <a:lnTo>
                  <a:pt x="232" y="1656"/>
                </a:lnTo>
                <a:lnTo>
                  <a:pt x="416" y="1600"/>
                </a:lnTo>
                <a:lnTo>
                  <a:pt x="552" y="1440"/>
                </a:lnTo>
                <a:lnTo>
                  <a:pt x="704" y="1128"/>
                </a:lnTo>
                <a:lnTo>
                  <a:pt x="776" y="872"/>
                </a:lnTo>
                <a:lnTo>
                  <a:pt x="888" y="592"/>
                </a:lnTo>
                <a:lnTo>
                  <a:pt x="1008" y="240"/>
                </a:lnTo>
                <a:lnTo>
                  <a:pt x="1104" y="72"/>
                </a:lnTo>
                <a:lnTo>
                  <a:pt x="1184" y="0"/>
                </a:lnTo>
                <a:lnTo>
                  <a:pt x="1272" y="88"/>
                </a:lnTo>
                <a:lnTo>
                  <a:pt x="1344" y="320"/>
                </a:lnTo>
                <a:lnTo>
                  <a:pt x="1384" y="664"/>
                </a:lnTo>
                <a:lnTo>
                  <a:pt x="1424" y="912"/>
                </a:lnTo>
                <a:lnTo>
                  <a:pt x="1488" y="1096"/>
                </a:lnTo>
                <a:lnTo>
                  <a:pt x="1520" y="1272"/>
                </a:lnTo>
                <a:lnTo>
                  <a:pt x="1680" y="1432"/>
                </a:lnTo>
                <a:lnTo>
                  <a:pt x="2040" y="1584"/>
                </a:lnTo>
                <a:lnTo>
                  <a:pt x="2384" y="1680"/>
                </a:lnTo>
                <a:lnTo>
                  <a:pt x="2720" y="1720"/>
                </a:lnTo>
                <a:lnTo>
                  <a:pt x="2976" y="172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sz="1800"/>
          </a:p>
        </p:txBody>
      </p:sp>
      <p:sp>
        <p:nvSpPr>
          <p:cNvPr id="165897" name="Freeform 8"/>
          <p:cNvSpPr>
            <a:spLocks/>
          </p:cNvSpPr>
          <p:nvPr/>
        </p:nvSpPr>
        <p:spPr bwMode="auto">
          <a:xfrm>
            <a:off x="2905125" y="1819275"/>
            <a:ext cx="3544491" cy="2030016"/>
          </a:xfrm>
          <a:custGeom>
            <a:avLst/>
            <a:gdLst>
              <a:gd name="T0" fmla="*/ 2147483647 w 2977"/>
              <a:gd name="T1" fmla="*/ 2147483647 h 1705"/>
              <a:gd name="T2" fmla="*/ 2147483647 w 2977"/>
              <a:gd name="T3" fmla="*/ 2147483647 h 1705"/>
              <a:gd name="T4" fmla="*/ 2147483647 w 2977"/>
              <a:gd name="T5" fmla="*/ 2147483647 h 1705"/>
              <a:gd name="T6" fmla="*/ 2147483647 w 2977"/>
              <a:gd name="T7" fmla="*/ 2147483647 h 1705"/>
              <a:gd name="T8" fmla="*/ 2147483647 w 2977"/>
              <a:gd name="T9" fmla="*/ 2147483647 h 1705"/>
              <a:gd name="T10" fmla="*/ 2147483647 w 2977"/>
              <a:gd name="T11" fmla="*/ 2147483647 h 1705"/>
              <a:gd name="T12" fmla="*/ 2147483647 w 2977"/>
              <a:gd name="T13" fmla="*/ 2147483647 h 1705"/>
              <a:gd name="T14" fmla="*/ 2147483647 w 2977"/>
              <a:gd name="T15" fmla="*/ 2147483647 h 1705"/>
              <a:gd name="T16" fmla="*/ 2147483647 w 2977"/>
              <a:gd name="T17" fmla="*/ 2147483647 h 1705"/>
              <a:gd name="T18" fmla="*/ 2147483647 w 2977"/>
              <a:gd name="T19" fmla="*/ 2147483647 h 1705"/>
              <a:gd name="T20" fmla="*/ 2147483647 w 2977"/>
              <a:gd name="T21" fmla="*/ 2147483647 h 1705"/>
              <a:gd name="T22" fmla="*/ 2147483647 w 2977"/>
              <a:gd name="T23" fmla="*/ 2147483647 h 1705"/>
              <a:gd name="T24" fmla="*/ 2147483647 w 2977"/>
              <a:gd name="T25" fmla="*/ 2147483647 h 1705"/>
              <a:gd name="T26" fmla="*/ 2147483647 w 2977"/>
              <a:gd name="T27" fmla="*/ 2147483647 h 1705"/>
              <a:gd name="T28" fmla="*/ 2147483647 w 2977"/>
              <a:gd name="T29" fmla="*/ 2147483647 h 1705"/>
              <a:gd name="T30" fmla="*/ 2147483647 w 2977"/>
              <a:gd name="T31" fmla="*/ 2147483647 h 1705"/>
              <a:gd name="T32" fmla="*/ 2147483647 w 2977"/>
              <a:gd name="T33" fmla="*/ 2147483647 h 1705"/>
              <a:gd name="T34" fmla="*/ 2147483647 w 2977"/>
              <a:gd name="T35" fmla="*/ 2147483647 h 1705"/>
              <a:gd name="T36" fmla="*/ 2147483647 w 2977"/>
              <a:gd name="T37" fmla="*/ 2147483647 h 1705"/>
              <a:gd name="T38" fmla="*/ 2147483647 w 2977"/>
              <a:gd name="T39" fmla="*/ 2147483647 h 1705"/>
              <a:gd name="T40" fmla="*/ 2147483647 w 2977"/>
              <a:gd name="T41" fmla="*/ 2147483647 h 1705"/>
              <a:gd name="T42" fmla="*/ 2147483647 w 2977"/>
              <a:gd name="T43" fmla="*/ 2147483647 h 1705"/>
              <a:gd name="T44" fmla="*/ 2147483647 w 2977"/>
              <a:gd name="T45" fmla="*/ 2147483647 h 1705"/>
              <a:gd name="T46" fmla="*/ 2147483647 w 2977"/>
              <a:gd name="T47" fmla="*/ 2147483647 h 1705"/>
              <a:gd name="T48" fmla="*/ 2147483647 w 2977"/>
              <a:gd name="T49" fmla="*/ 2147483647 h 1705"/>
              <a:gd name="T50" fmla="*/ 2147483647 w 2977"/>
              <a:gd name="T51" fmla="*/ 2147483647 h 1705"/>
              <a:gd name="T52" fmla="*/ 2147483647 w 2977"/>
              <a:gd name="T53" fmla="*/ 2147483647 h 1705"/>
              <a:gd name="T54" fmla="*/ 2147483647 w 2977"/>
              <a:gd name="T55" fmla="*/ 0 h 1705"/>
              <a:gd name="T56" fmla="*/ 2147483647 w 2977"/>
              <a:gd name="T57" fmla="*/ 2147483647 h 1705"/>
              <a:gd name="T58" fmla="*/ 2147483647 w 2977"/>
              <a:gd name="T59" fmla="*/ 2147483647 h 1705"/>
              <a:gd name="T60" fmla="*/ 2147483647 w 2977"/>
              <a:gd name="T61" fmla="*/ 2147483647 h 1705"/>
              <a:gd name="T62" fmla="*/ 2147483647 w 2977"/>
              <a:gd name="T63" fmla="*/ 2147483647 h 1705"/>
              <a:gd name="T64" fmla="*/ 2147483647 w 2977"/>
              <a:gd name="T65" fmla="*/ 2147483647 h 1705"/>
              <a:gd name="T66" fmla="*/ 2147483647 w 2977"/>
              <a:gd name="T67" fmla="*/ 2147483647 h 1705"/>
              <a:gd name="T68" fmla="*/ 2147483647 w 2977"/>
              <a:gd name="T69" fmla="*/ 2147483647 h 1705"/>
              <a:gd name="T70" fmla="*/ 2147483647 w 2977"/>
              <a:gd name="T71" fmla="*/ 2147483647 h 1705"/>
              <a:gd name="T72" fmla="*/ 2147483647 w 2977"/>
              <a:gd name="T73" fmla="*/ 2147483647 h 1705"/>
              <a:gd name="T74" fmla="*/ 2147483647 w 2977"/>
              <a:gd name="T75" fmla="*/ 2147483647 h 1705"/>
              <a:gd name="T76" fmla="*/ 2147483647 w 2977"/>
              <a:gd name="T77" fmla="*/ 2147483647 h 1705"/>
              <a:gd name="T78" fmla="*/ 2147483647 w 2977"/>
              <a:gd name="T79" fmla="*/ 2147483647 h 1705"/>
              <a:gd name="T80" fmla="*/ 2147483647 w 2977"/>
              <a:gd name="T81" fmla="*/ 2147483647 h 1705"/>
              <a:gd name="T82" fmla="*/ 2147483647 w 2977"/>
              <a:gd name="T83" fmla="*/ 2147483647 h 1705"/>
              <a:gd name="T84" fmla="*/ 2147483647 w 2977"/>
              <a:gd name="T85" fmla="*/ 2147483647 h 1705"/>
              <a:gd name="T86" fmla="*/ 2147483647 w 2977"/>
              <a:gd name="T87" fmla="*/ 2147483647 h 1705"/>
              <a:gd name="T88" fmla="*/ 2147483647 w 2977"/>
              <a:gd name="T89" fmla="*/ 2147483647 h 1705"/>
              <a:gd name="T90" fmla="*/ 2147483647 w 2977"/>
              <a:gd name="T91" fmla="*/ 2147483647 h 1705"/>
              <a:gd name="T92" fmla="*/ 2147483647 w 2977"/>
              <a:gd name="T93" fmla="*/ 2147483647 h 1705"/>
              <a:gd name="T94" fmla="*/ 2147483647 w 2977"/>
              <a:gd name="T95" fmla="*/ 2147483647 h 1705"/>
              <a:gd name="T96" fmla="*/ 2147483647 w 2977"/>
              <a:gd name="T97" fmla="*/ 2147483647 h 1705"/>
              <a:gd name="T98" fmla="*/ 2147483647 w 2977"/>
              <a:gd name="T99" fmla="*/ 2147483647 h 1705"/>
              <a:gd name="T100" fmla="*/ 2147483647 w 2977"/>
              <a:gd name="T101" fmla="*/ 2147483647 h 1705"/>
              <a:gd name="T102" fmla="*/ 2147483647 w 2977"/>
              <a:gd name="T103" fmla="*/ 2147483647 h 1705"/>
              <a:gd name="T104" fmla="*/ 2147483647 w 2977"/>
              <a:gd name="T105" fmla="*/ 2147483647 h 1705"/>
              <a:gd name="T106" fmla="*/ 2147483647 w 2977"/>
              <a:gd name="T107" fmla="*/ 2147483647 h 1705"/>
              <a:gd name="T108" fmla="*/ 2147483647 w 2977"/>
              <a:gd name="T109" fmla="*/ 2147483647 h 1705"/>
              <a:gd name="T110" fmla="*/ 2147483647 w 2977"/>
              <a:gd name="T111" fmla="*/ 2147483647 h 1705"/>
              <a:gd name="T112" fmla="*/ 2147483647 w 2977"/>
              <a:gd name="T113" fmla="*/ 2147483647 h 1705"/>
              <a:gd name="T114" fmla="*/ 2147483647 w 2977"/>
              <a:gd name="T115" fmla="*/ 2147483647 h 170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2977"/>
              <a:gd name="T175" fmla="*/ 0 h 1705"/>
              <a:gd name="T176" fmla="*/ 2977 w 2977"/>
              <a:gd name="T177" fmla="*/ 1705 h 1705"/>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2977" h="1705">
                <a:moveTo>
                  <a:pt x="0" y="1656"/>
                </a:moveTo>
                <a:lnTo>
                  <a:pt x="24" y="1656"/>
                </a:lnTo>
                <a:lnTo>
                  <a:pt x="88" y="1648"/>
                </a:lnTo>
                <a:lnTo>
                  <a:pt x="128" y="1648"/>
                </a:lnTo>
                <a:lnTo>
                  <a:pt x="176" y="1640"/>
                </a:lnTo>
                <a:lnTo>
                  <a:pt x="216" y="1632"/>
                </a:lnTo>
                <a:lnTo>
                  <a:pt x="256" y="1624"/>
                </a:lnTo>
                <a:lnTo>
                  <a:pt x="288" y="1616"/>
                </a:lnTo>
                <a:lnTo>
                  <a:pt x="304" y="1616"/>
                </a:lnTo>
                <a:lnTo>
                  <a:pt x="320" y="1608"/>
                </a:lnTo>
                <a:lnTo>
                  <a:pt x="344" y="1600"/>
                </a:lnTo>
                <a:lnTo>
                  <a:pt x="384" y="1584"/>
                </a:lnTo>
                <a:lnTo>
                  <a:pt x="424" y="1560"/>
                </a:lnTo>
                <a:lnTo>
                  <a:pt x="464" y="1528"/>
                </a:lnTo>
                <a:lnTo>
                  <a:pt x="480" y="1504"/>
                </a:lnTo>
                <a:lnTo>
                  <a:pt x="488" y="1496"/>
                </a:lnTo>
                <a:lnTo>
                  <a:pt x="504" y="1472"/>
                </a:lnTo>
                <a:lnTo>
                  <a:pt x="528" y="1440"/>
                </a:lnTo>
                <a:lnTo>
                  <a:pt x="544" y="1416"/>
                </a:lnTo>
                <a:lnTo>
                  <a:pt x="560" y="1392"/>
                </a:lnTo>
                <a:lnTo>
                  <a:pt x="576" y="1368"/>
                </a:lnTo>
                <a:lnTo>
                  <a:pt x="600" y="1320"/>
                </a:lnTo>
                <a:lnTo>
                  <a:pt x="616" y="1288"/>
                </a:lnTo>
                <a:lnTo>
                  <a:pt x="624" y="1272"/>
                </a:lnTo>
                <a:lnTo>
                  <a:pt x="648" y="1232"/>
                </a:lnTo>
                <a:lnTo>
                  <a:pt x="680" y="1152"/>
                </a:lnTo>
                <a:lnTo>
                  <a:pt x="712" y="1080"/>
                </a:lnTo>
                <a:lnTo>
                  <a:pt x="736" y="1016"/>
                </a:lnTo>
                <a:lnTo>
                  <a:pt x="744" y="984"/>
                </a:lnTo>
                <a:lnTo>
                  <a:pt x="752" y="952"/>
                </a:lnTo>
                <a:lnTo>
                  <a:pt x="768" y="888"/>
                </a:lnTo>
                <a:lnTo>
                  <a:pt x="792" y="824"/>
                </a:lnTo>
                <a:lnTo>
                  <a:pt x="816" y="760"/>
                </a:lnTo>
                <a:lnTo>
                  <a:pt x="832" y="720"/>
                </a:lnTo>
                <a:lnTo>
                  <a:pt x="848" y="680"/>
                </a:lnTo>
                <a:lnTo>
                  <a:pt x="872" y="608"/>
                </a:lnTo>
                <a:lnTo>
                  <a:pt x="904" y="528"/>
                </a:lnTo>
                <a:lnTo>
                  <a:pt x="928" y="448"/>
                </a:lnTo>
                <a:lnTo>
                  <a:pt x="944" y="400"/>
                </a:lnTo>
                <a:lnTo>
                  <a:pt x="952" y="376"/>
                </a:lnTo>
                <a:lnTo>
                  <a:pt x="968" y="336"/>
                </a:lnTo>
                <a:lnTo>
                  <a:pt x="984" y="296"/>
                </a:lnTo>
                <a:lnTo>
                  <a:pt x="1000" y="256"/>
                </a:lnTo>
                <a:lnTo>
                  <a:pt x="1008" y="232"/>
                </a:lnTo>
                <a:lnTo>
                  <a:pt x="1024" y="200"/>
                </a:lnTo>
                <a:lnTo>
                  <a:pt x="1040" y="168"/>
                </a:lnTo>
                <a:lnTo>
                  <a:pt x="1048" y="152"/>
                </a:lnTo>
                <a:lnTo>
                  <a:pt x="1056" y="136"/>
                </a:lnTo>
                <a:lnTo>
                  <a:pt x="1072" y="112"/>
                </a:lnTo>
                <a:lnTo>
                  <a:pt x="1088" y="88"/>
                </a:lnTo>
                <a:lnTo>
                  <a:pt x="1112" y="56"/>
                </a:lnTo>
                <a:lnTo>
                  <a:pt x="1136" y="24"/>
                </a:lnTo>
                <a:lnTo>
                  <a:pt x="1144" y="16"/>
                </a:lnTo>
                <a:lnTo>
                  <a:pt x="1152" y="8"/>
                </a:lnTo>
                <a:lnTo>
                  <a:pt x="1176" y="0"/>
                </a:lnTo>
                <a:lnTo>
                  <a:pt x="1184" y="0"/>
                </a:lnTo>
                <a:lnTo>
                  <a:pt x="1200" y="8"/>
                </a:lnTo>
                <a:lnTo>
                  <a:pt x="1208" y="8"/>
                </a:lnTo>
                <a:lnTo>
                  <a:pt x="1216" y="16"/>
                </a:lnTo>
                <a:lnTo>
                  <a:pt x="1224" y="24"/>
                </a:lnTo>
                <a:lnTo>
                  <a:pt x="1240" y="40"/>
                </a:lnTo>
                <a:lnTo>
                  <a:pt x="1256" y="64"/>
                </a:lnTo>
                <a:lnTo>
                  <a:pt x="1280" y="112"/>
                </a:lnTo>
                <a:lnTo>
                  <a:pt x="1296" y="160"/>
                </a:lnTo>
                <a:lnTo>
                  <a:pt x="1304" y="184"/>
                </a:lnTo>
                <a:lnTo>
                  <a:pt x="1312" y="208"/>
                </a:lnTo>
                <a:lnTo>
                  <a:pt x="1328" y="280"/>
                </a:lnTo>
                <a:lnTo>
                  <a:pt x="1344" y="352"/>
                </a:lnTo>
                <a:lnTo>
                  <a:pt x="1360" y="432"/>
                </a:lnTo>
                <a:lnTo>
                  <a:pt x="1360" y="472"/>
                </a:lnTo>
                <a:lnTo>
                  <a:pt x="1368" y="520"/>
                </a:lnTo>
                <a:lnTo>
                  <a:pt x="1376" y="592"/>
                </a:lnTo>
                <a:lnTo>
                  <a:pt x="1392" y="672"/>
                </a:lnTo>
                <a:lnTo>
                  <a:pt x="1400" y="736"/>
                </a:lnTo>
                <a:lnTo>
                  <a:pt x="1408" y="768"/>
                </a:lnTo>
                <a:lnTo>
                  <a:pt x="1416" y="800"/>
                </a:lnTo>
                <a:lnTo>
                  <a:pt x="1424" y="864"/>
                </a:lnTo>
                <a:lnTo>
                  <a:pt x="1432" y="912"/>
                </a:lnTo>
                <a:lnTo>
                  <a:pt x="1448" y="968"/>
                </a:lnTo>
                <a:lnTo>
                  <a:pt x="1456" y="992"/>
                </a:lnTo>
                <a:lnTo>
                  <a:pt x="1472" y="1040"/>
                </a:lnTo>
                <a:lnTo>
                  <a:pt x="1496" y="1128"/>
                </a:lnTo>
                <a:lnTo>
                  <a:pt x="1504" y="1168"/>
                </a:lnTo>
                <a:lnTo>
                  <a:pt x="1512" y="1192"/>
                </a:lnTo>
                <a:lnTo>
                  <a:pt x="1528" y="1240"/>
                </a:lnTo>
                <a:lnTo>
                  <a:pt x="1552" y="1280"/>
                </a:lnTo>
                <a:lnTo>
                  <a:pt x="1584" y="1320"/>
                </a:lnTo>
                <a:lnTo>
                  <a:pt x="1600" y="1336"/>
                </a:lnTo>
                <a:lnTo>
                  <a:pt x="1608" y="1344"/>
                </a:lnTo>
                <a:lnTo>
                  <a:pt x="1640" y="1368"/>
                </a:lnTo>
                <a:lnTo>
                  <a:pt x="1656" y="1384"/>
                </a:lnTo>
                <a:lnTo>
                  <a:pt x="1688" y="1408"/>
                </a:lnTo>
                <a:lnTo>
                  <a:pt x="1720" y="1424"/>
                </a:lnTo>
                <a:lnTo>
                  <a:pt x="1752" y="1440"/>
                </a:lnTo>
                <a:lnTo>
                  <a:pt x="1800" y="1464"/>
                </a:lnTo>
                <a:lnTo>
                  <a:pt x="1840" y="1480"/>
                </a:lnTo>
                <a:lnTo>
                  <a:pt x="1856" y="1488"/>
                </a:lnTo>
                <a:lnTo>
                  <a:pt x="1904" y="1512"/>
                </a:lnTo>
                <a:lnTo>
                  <a:pt x="1992" y="1544"/>
                </a:lnTo>
                <a:lnTo>
                  <a:pt x="2080" y="1576"/>
                </a:lnTo>
                <a:lnTo>
                  <a:pt x="2168" y="1608"/>
                </a:lnTo>
                <a:lnTo>
                  <a:pt x="2208" y="1616"/>
                </a:lnTo>
                <a:lnTo>
                  <a:pt x="2256" y="1632"/>
                </a:lnTo>
                <a:lnTo>
                  <a:pt x="2336" y="1648"/>
                </a:lnTo>
                <a:lnTo>
                  <a:pt x="2424" y="1664"/>
                </a:lnTo>
                <a:lnTo>
                  <a:pt x="2504" y="1680"/>
                </a:lnTo>
                <a:lnTo>
                  <a:pt x="2552" y="1688"/>
                </a:lnTo>
                <a:lnTo>
                  <a:pt x="2568" y="1688"/>
                </a:lnTo>
                <a:lnTo>
                  <a:pt x="2624" y="1696"/>
                </a:lnTo>
                <a:lnTo>
                  <a:pt x="2664" y="1696"/>
                </a:lnTo>
                <a:lnTo>
                  <a:pt x="2712" y="1696"/>
                </a:lnTo>
                <a:lnTo>
                  <a:pt x="2776" y="1704"/>
                </a:lnTo>
                <a:lnTo>
                  <a:pt x="2832" y="1704"/>
                </a:lnTo>
                <a:lnTo>
                  <a:pt x="2888" y="1704"/>
                </a:lnTo>
                <a:lnTo>
                  <a:pt x="2944" y="1704"/>
                </a:lnTo>
                <a:lnTo>
                  <a:pt x="2976" y="170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sz="1800"/>
          </a:p>
        </p:txBody>
      </p:sp>
      <p:sp>
        <p:nvSpPr>
          <p:cNvPr id="165898" name="Line 9"/>
          <p:cNvSpPr>
            <a:spLocks noChangeShapeType="1"/>
          </p:cNvSpPr>
          <p:nvPr/>
        </p:nvSpPr>
        <p:spPr bwMode="auto">
          <a:xfrm>
            <a:off x="4338638" y="3843338"/>
            <a:ext cx="0" cy="1619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sz="1800"/>
          </a:p>
        </p:txBody>
      </p:sp>
      <p:sp>
        <p:nvSpPr>
          <p:cNvPr id="165899" name="Rectangle 10"/>
          <p:cNvSpPr>
            <a:spLocks noChangeArrowheads="1"/>
          </p:cNvSpPr>
          <p:nvPr/>
        </p:nvSpPr>
        <p:spPr bwMode="auto">
          <a:xfrm>
            <a:off x="4018360" y="4017169"/>
            <a:ext cx="909703" cy="2058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7865" tIns="33338" rIns="67865" bIns="33338">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900"/>
              <a:t>Expected Return</a:t>
            </a:r>
          </a:p>
        </p:txBody>
      </p:sp>
      <p:sp>
        <p:nvSpPr>
          <p:cNvPr id="165900" name="Rectangle 11"/>
          <p:cNvSpPr>
            <a:spLocks noChangeArrowheads="1"/>
          </p:cNvSpPr>
          <p:nvPr/>
        </p:nvSpPr>
        <p:spPr bwMode="auto">
          <a:xfrm>
            <a:off x="4361260" y="1702594"/>
            <a:ext cx="1336102" cy="2058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7865" tIns="33338" rIns="67865" bIns="33338">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900"/>
              <a:t>Low Variance Investment</a:t>
            </a:r>
          </a:p>
        </p:txBody>
      </p:sp>
      <p:sp>
        <p:nvSpPr>
          <p:cNvPr id="165901" name="Rectangle 12"/>
          <p:cNvSpPr>
            <a:spLocks noChangeArrowheads="1"/>
          </p:cNvSpPr>
          <p:nvPr/>
        </p:nvSpPr>
        <p:spPr bwMode="auto">
          <a:xfrm>
            <a:off x="4789885" y="2645569"/>
            <a:ext cx="1355338" cy="2058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7865" tIns="33338" rIns="67865" bIns="33338">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900"/>
              <a:t>High Variance Investment</a:t>
            </a:r>
          </a:p>
        </p:txBody>
      </p:sp>
    </p:spTree>
    <p:extLst>
      <p:ext uri="{BB962C8B-B14F-4D97-AF65-F5344CB8AC3E}">
        <p14:creationId xmlns:p14="http://schemas.microsoft.com/office/powerpoint/2010/main" val="1196364751"/>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Rectangle 2"/>
          <p:cNvSpPr>
            <a:spLocks noGrp="1" noChangeArrowheads="1"/>
          </p:cNvSpPr>
          <p:nvPr>
            <p:ph type="title"/>
          </p:nvPr>
        </p:nvSpPr>
        <p:spPr>
          <a:xfrm>
            <a:off x="762000" y="171450"/>
            <a:ext cx="7620000" cy="647700"/>
          </a:xfrm>
        </p:spPr>
        <p:txBody>
          <a:bodyPr>
            <a:normAutofit fontScale="90000"/>
          </a:bodyPr>
          <a:lstStyle/>
          <a:p>
            <a:pPr eaLnBrk="1" fontAlgn="auto" hangingPunct="1">
              <a:spcAft>
                <a:spcPts val="0"/>
              </a:spcAft>
              <a:defRPr/>
            </a:pPr>
            <a:r>
              <a:rPr lang="en-US" smtClean="0">
                <a:ea typeface="+mj-ea"/>
                <a:cs typeface="+mj-cs"/>
              </a:rPr>
              <a:t>2. </a:t>
            </a:r>
            <a:r>
              <a:rPr lang="en-US" dirty="0" smtClean="0">
                <a:ea typeface="+mj-ea"/>
                <a:cs typeface="+mj-cs"/>
              </a:rPr>
              <a:t>The </a:t>
            </a:r>
            <a:r>
              <a:rPr lang="en-US" dirty="0" smtClean="0">
                <a:ea typeface="+mj-ea"/>
                <a:cs typeface="+mj-cs"/>
              </a:rPr>
              <a:t>Importance of Diversification: Risk Types</a:t>
            </a:r>
            <a:endParaRPr lang="en-US" dirty="0">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92500" lnSpcReduction="10000"/>
          </a:bodyPr>
          <a:lstStyle>
            <a:lvl1pPr>
              <a:defRPr sz="1800">
                <a:solidFill>
                  <a:schemeClr val="tx1"/>
                </a:solidFill>
                <a:latin typeface="Times" charset="0"/>
                <a:ea typeface="ＭＳ Ｐゴシック" charset="-128"/>
              </a:defRPr>
            </a:lvl1pPr>
            <a:lvl2pPr marL="557213" indent="-214313">
              <a:defRPr sz="1800">
                <a:solidFill>
                  <a:schemeClr val="tx1"/>
                </a:solidFill>
                <a:latin typeface="Times" charset="0"/>
                <a:ea typeface="ＭＳ Ｐゴシック" charset="-128"/>
              </a:defRPr>
            </a:lvl2pPr>
            <a:lvl3pPr marL="857250" indent="-171450">
              <a:defRPr sz="1800">
                <a:solidFill>
                  <a:schemeClr val="tx1"/>
                </a:solidFill>
                <a:latin typeface="Times" charset="0"/>
                <a:ea typeface="ＭＳ Ｐゴシック" charset="-128"/>
              </a:defRPr>
            </a:lvl3pPr>
            <a:lvl4pPr marL="1200150" indent="-171450">
              <a:defRPr sz="1800">
                <a:solidFill>
                  <a:schemeClr val="tx1"/>
                </a:solidFill>
                <a:latin typeface="Times" charset="0"/>
                <a:ea typeface="ＭＳ Ｐゴシック" charset="-128"/>
              </a:defRPr>
            </a:lvl4pPr>
            <a:lvl5pPr marL="1543050" indent="-171450">
              <a:defRPr sz="1800">
                <a:solidFill>
                  <a:schemeClr val="tx1"/>
                </a:solidFill>
                <a:latin typeface="Times" charset="0"/>
                <a:ea typeface="ＭＳ Ｐゴシック" charset="-128"/>
              </a:defRPr>
            </a:lvl5pPr>
            <a:lvl6pPr marL="1885950" indent="-171450" eaLnBrk="0" fontAlgn="base" hangingPunct="0">
              <a:spcBef>
                <a:spcPct val="0"/>
              </a:spcBef>
              <a:spcAft>
                <a:spcPct val="0"/>
              </a:spcAft>
              <a:defRPr sz="1800">
                <a:solidFill>
                  <a:schemeClr val="tx1"/>
                </a:solidFill>
                <a:latin typeface="Times" charset="0"/>
                <a:ea typeface="ＭＳ Ｐゴシック" charset="-128"/>
              </a:defRPr>
            </a:lvl6pPr>
            <a:lvl7pPr marL="2228850" indent="-171450" eaLnBrk="0" fontAlgn="base" hangingPunct="0">
              <a:spcBef>
                <a:spcPct val="0"/>
              </a:spcBef>
              <a:spcAft>
                <a:spcPct val="0"/>
              </a:spcAft>
              <a:defRPr sz="1800">
                <a:solidFill>
                  <a:schemeClr val="tx1"/>
                </a:solidFill>
                <a:latin typeface="Times" charset="0"/>
                <a:ea typeface="ＭＳ Ｐゴシック" charset="-128"/>
              </a:defRPr>
            </a:lvl7pPr>
            <a:lvl8pPr marL="2571750" indent="-171450" eaLnBrk="0" fontAlgn="base" hangingPunct="0">
              <a:spcBef>
                <a:spcPct val="0"/>
              </a:spcBef>
              <a:spcAft>
                <a:spcPct val="0"/>
              </a:spcAft>
              <a:defRPr sz="1800">
                <a:solidFill>
                  <a:schemeClr val="tx1"/>
                </a:solidFill>
                <a:latin typeface="Times" charset="0"/>
                <a:ea typeface="ＭＳ Ｐゴシック" charset="-128"/>
              </a:defRPr>
            </a:lvl8pPr>
            <a:lvl9pPr marL="2914650" indent="-171450" eaLnBrk="0" fontAlgn="base" hangingPunct="0">
              <a:spcBef>
                <a:spcPct val="0"/>
              </a:spcBef>
              <a:spcAft>
                <a:spcPct val="0"/>
              </a:spcAft>
              <a:defRPr sz="1800">
                <a:solidFill>
                  <a:schemeClr val="tx1"/>
                </a:solidFill>
                <a:latin typeface="Times" charset="0"/>
                <a:ea typeface="ＭＳ Ｐゴシック" charset="-128"/>
              </a:defRPr>
            </a:lvl9pPr>
          </a:lstStyle>
          <a:p>
            <a:pPr>
              <a:lnSpc>
                <a:spcPct val="80000"/>
              </a:lnSpc>
            </a:pPr>
            <a:fld id="{EACD2DBB-1FEF-734B-912D-314F5553062A}" type="slidenum">
              <a:rPr lang="en-US" altLang="en-US" sz="900">
                <a:solidFill>
                  <a:srgbClr val="FFFFFF"/>
                </a:solidFill>
              </a:rPr>
              <a:pPr>
                <a:lnSpc>
                  <a:spcPct val="80000"/>
                </a:lnSpc>
              </a:pPr>
              <a:t>9</a:t>
            </a:fld>
            <a:endParaRPr lang="en-US" altLang="en-US" sz="900">
              <a:solidFill>
                <a:srgbClr val="FFFFFF"/>
              </a:solidFill>
            </a:endParaRPr>
          </a:p>
        </p:txBody>
      </p:sp>
      <p:pic>
        <p:nvPicPr>
          <p:cNvPr id="172036"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8403" r="-8403"/>
          <a:stretch>
            <a:fillRect/>
          </a:stretch>
        </p:blipFill>
        <p:spPr>
          <a:xfrm>
            <a:off x="1602581" y="1200150"/>
            <a:ext cx="6115050" cy="3371850"/>
          </a:xfrm>
        </p:spPr>
      </p:pic>
    </p:spTree>
    <p:extLst>
      <p:ext uri="{BB962C8B-B14F-4D97-AF65-F5344CB8AC3E}">
        <p14:creationId xmlns:p14="http://schemas.microsoft.com/office/powerpoint/2010/main" val="341428068"/>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Rectangle 2"/>
          <p:cNvSpPr>
            <a:spLocks noGrp="1" noChangeArrowheads="1"/>
          </p:cNvSpPr>
          <p:nvPr>
            <p:ph type="title"/>
          </p:nvPr>
        </p:nvSpPr>
        <p:spPr>
          <a:xfrm>
            <a:off x="533400" y="171450"/>
            <a:ext cx="7184231" cy="668338"/>
          </a:xfrm>
        </p:spPr>
        <p:txBody>
          <a:bodyPr/>
          <a:lstStyle/>
          <a:p>
            <a:pPr eaLnBrk="1" hangingPunct="1"/>
            <a:r>
              <a:rPr lang="en-US" altLang="en-US">
                <a:ea typeface="ＭＳ Ｐゴシック" charset="-128"/>
              </a:rPr>
              <a:t>The Role of the Marginal Investor</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92500" lnSpcReduction="10000"/>
          </a:bodyPr>
          <a:lstStyle>
            <a:lvl1pPr>
              <a:defRPr sz="1800">
                <a:solidFill>
                  <a:schemeClr val="tx1"/>
                </a:solidFill>
                <a:latin typeface="Times" charset="0"/>
                <a:ea typeface="ＭＳ Ｐゴシック" charset="-128"/>
              </a:defRPr>
            </a:lvl1pPr>
            <a:lvl2pPr marL="557213" indent="-214313">
              <a:defRPr sz="1800">
                <a:solidFill>
                  <a:schemeClr val="tx1"/>
                </a:solidFill>
                <a:latin typeface="Times" charset="0"/>
                <a:ea typeface="ＭＳ Ｐゴシック" charset="-128"/>
              </a:defRPr>
            </a:lvl2pPr>
            <a:lvl3pPr marL="857250" indent="-171450">
              <a:defRPr sz="1800">
                <a:solidFill>
                  <a:schemeClr val="tx1"/>
                </a:solidFill>
                <a:latin typeface="Times" charset="0"/>
                <a:ea typeface="ＭＳ Ｐゴシック" charset="-128"/>
              </a:defRPr>
            </a:lvl3pPr>
            <a:lvl4pPr marL="1200150" indent="-171450">
              <a:defRPr sz="1800">
                <a:solidFill>
                  <a:schemeClr val="tx1"/>
                </a:solidFill>
                <a:latin typeface="Times" charset="0"/>
                <a:ea typeface="ＭＳ Ｐゴシック" charset="-128"/>
              </a:defRPr>
            </a:lvl4pPr>
            <a:lvl5pPr marL="1543050" indent="-171450">
              <a:defRPr sz="1800">
                <a:solidFill>
                  <a:schemeClr val="tx1"/>
                </a:solidFill>
                <a:latin typeface="Times" charset="0"/>
                <a:ea typeface="ＭＳ Ｐゴシック" charset="-128"/>
              </a:defRPr>
            </a:lvl5pPr>
            <a:lvl6pPr marL="1885950" indent="-171450" eaLnBrk="0" fontAlgn="base" hangingPunct="0">
              <a:spcBef>
                <a:spcPct val="0"/>
              </a:spcBef>
              <a:spcAft>
                <a:spcPct val="0"/>
              </a:spcAft>
              <a:defRPr sz="1800">
                <a:solidFill>
                  <a:schemeClr val="tx1"/>
                </a:solidFill>
                <a:latin typeface="Times" charset="0"/>
                <a:ea typeface="ＭＳ Ｐゴシック" charset="-128"/>
              </a:defRPr>
            </a:lvl6pPr>
            <a:lvl7pPr marL="2228850" indent="-171450" eaLnBrk="0" fontAlgn="base" hangingPunct="0">
              <a:spcBef>
                <a:spcPct val="0"/>
              </a:spcBef>
              <a:spcAft>
                <a:spcPct val="0"/>
              </a:spcAft>
              <a:defRPr sz="1800">
                <a:solidFill>
                  <a:schemeClr val="tx1"/>
                </a:solidFill>
                <a:latin typeface="Times" charset="0"/>
                <a:ea typeface="ＭＳ Ｐゴシック" charset="-128"/>
              </a:defRPr>
            </a:lvl7pPr>
            <a:lvl8pPr marL="2571750" indent="-171450" eaLnBrk="0" fontAlgn="base" hangingPunct="0">
              <a:spcBef>
                <a:spcPct val="0"/>
              </a:spcBef>
              <a:spcAft>
                <a:spcPct val="0"/>
              </a:spcAft>
              <a:defRPr sz="1800">
                <a:solidFill>
                  <a:schemeClr val="tx1"/>
                </a:solidFill>
                <a:latin typeface="Times" charset="0"/>
                <a:ea typeface="ＭＳ Ｐゴシック" charset="-128"/>
              </a:defRPr>
            </a:lvl8pPr>
            <a:lvl9pPr marL="2914650" indent="-171450" eaLnBrk="0" fontAlgn="base" hangingPunct="0">
              <a:spcBef>
                <a:spcPct val="0"/>
              </a:spcBef>
              <a:spcAft>
                <a:spcPct val="0"/>
              </a:spcAft>
              <a:defRPr sz="1800">
                <a:solidFill>
                  <a:schemeClr val="tx1"/>
                </a:solidFill>
                <a:latin typeface="Times" charset="0"/>
                <a:ea typeface="ＭＳ Ｐゴシック" charset="-128"/>
              </a:defRPr>
            </a:lvl9pPr>
          </a:lstStyle>
          <a:p>
            <a:pPr>
              <a:lnSpc>
                <a:spcPct val="80000"/>
              </a:lnSpc>
            </a:pPr>
            <a:fld id="{C61241BC-94A5-8C40-906E-6B659D92C215}" type="slidenum">
              <a:rPr lang="en-US" altLang="en-US" sz="900">
                <a:solidFill>
                  <a:srgbClr val="FFFFFF"/>
                </a:solidFill>
              </a:rPr>
              <a:pPr>
                <a:lnSpc>
                  <a:spcPct val="80000"/>
                </a:lnSpc>
              </a:pPr>
              <a:t>10</a:t>
            </a:fld>
            <a:endParaRPr lang="en-US" altLang="en-US" sz="900">
              <a:solidFill>
                <a:srgbClr val="FFFFFF"/>
              </a:solidFill>
            </a:endParaRPr>
          </a:p>
        </p:txBody>
      </p:sp>
      <p:sp>
        <p:nvSpPr>
          <p:cNvPr id="158722" name="Rectangle 3"/>
          <p:cNvSpPr>
            <a:spLocks noGrp="1" noChangeArrowheads="1"/>
          </p:cNvSpPr>
          <p:nvPr>
            <p:ph sz="quarter" idx="1"/>
          </p:nvPr>
        </p:nvSpPr>
        <p:spPr>
          <a:xfrm>
            <a:off x="533400" y="1200150"/>
            <a:ext cx="8229600" cy="3352800"/>
          </a:xfrm>
        </p:spPr>
        <p:txBody>
          <a:bodyPr>
            <a:normAutofit fontScale="77500" lnSpcReduction="20000"/>
          </a:bodyPr>
          <a:lstStyle/>
          <a:p>
            <a:pPr marL="240030" indent="-240030" eaLnBrk="1" fontAlgn="auto" hangingPunct="1">
              <a:spcAft>
                <a:spcPts val="0"/>
              </a:spcAft>
              <a:buFont typeface="Wingdings"/>
              <a:buChar char=""/>
              <a:defRPr/>
            </a:pPr>
            <a:r>
              <a:rPr lang="en-US" dirty="0" smtClean="0">
                <a:ea typeface="+mn-ea"/>
                <a:cs typeface="+mn-cs"/>
              </a:rPr>
              <a:t>The marginal investor in a firm is the investor who is </a:t>
            </a:r>
            <a:r>
              <a:rPr lang="en-US" u="sng" dirty="0" smtClean="0">
                <a:ea typeface="+mn-ea"/>
                <a:cs typeface="+mn-cs"/>
              </a:rPr>
              <a:t>most likely to be the buyer or seller on the next trade and to influence the stock price</a:t>
            </a:r>
            <a:r>
              <a:rPr lang="en-US" dirty="0" smtClean="0">
                <a:ea typeface="+mn-ea"/>
                <a:cs typeface="+mn-cs"/>
              </a:rPr>
              <a:t>. </a:t>
            </a:r>
          </a:p>
          <a:p>
            <a:pPr marL="240030" indent="-240030" eaLnBrk="1" fontAlgn="auto" hangingPunct="1">
              <a:spcAft>
                <a:spcPts val="0"/>
              </a:spcAft>
              <a:buFont typeface="Wingdings"/>
              <a:buChar char=""/>
              <a:defRPr/>
            </a:pPr>
            <a:r>
              <a:rPr lang="en-US" dirty="0" smtClean="0">
                <a:ea typeface="+mn-ea"/>
                <a:cs typeface="+mn-cs"/>
              </a:rPr>
              <a:t>Generally speaking, the marginal investor in a stock has to </a:t>
            </a:r>
            <a:r>
              <a:rPr lang="en-US" u="sng" dirty="0" smtClean="0">
                <a:ea typeface="+mn-ea"/>
                <a:cs typeface="+mn-cs"/>
              </a:rPr>
              <a:t>own a lot of stock and also trade that stock on a regular basi</a:t>
            </a:r>
            <a:r>
              <a:rPr lang="en-US" dirty="0" smtClean="0">
                <a:ea typeface="+mn-ea"/>
                <a:cs typeface="+mn-cs"/>
              </a:rPr>
              <a:t>s.</a:t>
            </a:r>
          </a:p>
          <a:p>
            <a:pPr marL="240030" indent="-240030" eaLnBrk="1" fontAlgn="auto" hangingPunct="1">
              <a:spcAft>
                <a:spcPts val="0"/>
              </a:spcAft>
              <a:buFont typeface="Wingdings"/>
              <a:buChar char=""/>
              <a:defRPr/>
            </a:pPr>
            <a:r>
              <a:rPr lang="en-US" dirty="0" smtClean="0">
                <a:ea typeface="+mn-ea"/>
                <a:cs typeface="+mn-cs"/>
              </a:rPr>
              <a:t>Since trading is required, </a:t>
            </a:r>
            <a:r>
              <a:rPr lang="en-US" u="sng" dirty="0" smtClean="0">
                <a:ea typeface="+mn-ea"/>
                <a:cs typeface="+mn-cs"/>
              </a:rPr>
              <a:t>the largest investor may not be the marginal investor</a:t>
            </a:r>
            <a:r>
              <a:rPr lang="en-US" dirty="0" smtClean="0">
                <a:ea typeface="+mn-ea"/>
                <a:cs typeface="+mn-cs"/>
              </a:rPr>
              <a:t>, especially if he or she is a founder/manager of the firm (Larry Ellison at Oracle, Mark </a:t>
            </a:r>
            <a:r>
              <a:rPr lang="en-US" dirty="0" err="1" smtClean="0">
                <a:ea typeface="+mn-ea"/>
                <a:cs typeface="+mn-cs"/>
              </a:rPr>
              <a:t>Zuckerberg</a:t>
            </a:r>
            <a:r>
              <a:rPr lang="en-US" dirty="0" smtClean="0">
                <a:ea typeface="+mn-ea"/>
                <a:cs typeface="+mn-cs"/>
              </a:rPr>
              <a:t> at Facebook)</a:t>
            </a:r>
          </a:p>
          <a:p>
            <a:pPr marL="240030" indent="-240030" eaLnBrk="1" fontAlgn="auto" hangingPunct="1">
              <a:spcAft>
                <a:spcPts val="0"/>
              </a:spcAft>
              <a:buFont typeface="Wingdings"/>
              <a:buChar char=""/>
              <a:defRPr/>
            </a:pPr>
            <a:r>
              <a:rPr lang="en-US" b="1" dirty="0" smtClean="0">
                <a:ea typeface="+mn-ea"/>
                <a:cs typeface="+mn-cs"/>
              </a:rPr>
              <a:t>In all risk and return models in finance, we assume that the marginal investor is well diversified</a:t>
            </a:r>
            <a:r>
              <a:rPr lang="en-US" dirty="0" smtClean="0">
                <a:ea typeface="+mn-ea"/>
                <a:cs typeface="+mn-cs"/>
              </a:rPr>
              <a:t>.</a:t>
            </a:r>
            <a:endParaRPr lang="en-US" dirty="0">
              <a:ea typeface="+mn-ea"/>
              <a:cs typeface="+mn-cs"/>
            </a:endParaRPr>
          </a:p>
        </p:txBody>
      </p:sp>
    </p:spTree>
    <p:extLst>
      <p:ext uri="{BB962C8B-B14F-4D97-AF65-F5344CB8AC3E}">
        <p14:creationId xmlns:p14="http://schemas.microsoft.com/office/powerpoint/2010/main" val="187843520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1" name="Rectangle 2"/>
          <p:cNvSpPr>
            <a:spLocks noGrp="1" noChangeArrowheads="1"/>
          </p:cNvSpPr>
          <p:nvPr>
            <p:ph type="title"/>
          </p:nvPr>
        </p:nvSpPr>
        <p:spPr>
          <a:xfrm>
            <a:off x="533400" y="171450"/>
            <a:ext cx="7184231" cy="668338"/>
          </a:xfrm>
        </p:spPr>
        <p:txBody>
          <a:bodyPr/>
          <a:lstStyle/>
          <a:p>
            <a:pPr eaLnBrk="1" hangingPunct="1"/>
            <a:r>
              <a:rPr lang="en-US" altLang="en-US" smtClean="0">
                <a:ea typeface="ＭＳ Ｐゴシック" charset="-128"/>
              </a:rPr>
              <a:t>3. </a:t>
            </a:r>
            <a:r>
              <a:rPr lang="en-US" altLang="en-US" dirty="0" smtClean="0">
                <a:ea typeface="ＭＳ Ｐゴシック" charset="-128"/>
              </a:rPr>
              <a:t>The </a:t>
            </a:r>
            <a:r>
              <a:rPr lang="en-US" altLang="en-US" dirty="0">
                <a:ea typeface="ＭＳ Ｐゴシック" charset="-128"/>
              </a:rPr>
              <a:t>Limiting Case: The Market Portfolio</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92500" lnSpcReduction="10000"/>
          </a:bodyPr>
          <a:lstStyle>
            <a:lvl1pPr>
              <a:defRPr sz="1800">
                <a:solidFill>
                  <a:schemeClr val="tx1"/>
                </a:solidFill>
                <a:latin typeface="Times" charset="0"/>
                <a:ea typeface="ＭＳ Ｐゴシック" charset="-128"/>
              </a:defRPr>
            </a:lvl1pPr>
            <a:lvl2pPr marL="557213" indent="-214313">
              <a:defRPr sz="1800">
                <a:solidFill>
                  <a:schemeClr val="tx1"/>
                </a:solidFill>
                <a:latin typeface="Times" charset="0"/>
                <a:ea typeface="ＭＳ Ｐゴシック" charset="-128"/>
              </a:defRPr>
            </a:lvl2pPr>
            <a:lvl3pPr marL="857250" indent="-171450">
              <a:defRPr sz="1800">
                <a:solidFill>
                  <a:schemeClr val="tx1"/>
                </a:solidFill>
                <a:latin typeface="Times" charset="0"/>
                <a:ea typeface="ＭＳ Ｐゴシック" charset="-128"/>
              </a:defRPr>
            </a:lvl3pPr>
            <a:lvl4pPr marL="1200150" indent="-171450">
              <a:defRPr sz="1800">
                <a:solidFill>
                  <a:schemeClr val="tx1"/>
                </a:solidFill>
                <a:latin typeface="Times" charset="0"/>
                <a:ea typeface="ＭＳ Ｐゴシック" charset="-128"/>
              </a:defRPr>
            </a:lvl4pPr>
            <a:lvl5pPr marL="1543050" indent="-171450">
              <a:defRPr sz="1800">
                <a:solidFill>
                  <a:schemeClr val="tx1"/>
                </a:solidFill>
                <a:latin typeface="Times" charset="0"/>
                <a:ea typeface="ＭＳ Ｐゴシック" charset="-128"/>
              </a:defRPr>
            </a:lvl5pPr>
            <a:lvl6pPr marL="1885950" indent="-171450" eaLnBrk="0" fontAlgn="base" hangingPunct="0">
              <a:spcBef>
                <a:spcPct val="0"/>
              </a:spcBef>
              <a:spcAft>
                <a:spcPct val="0"/>
              </a:spcAft>
              <a:defRPr sz="1800">
                <a:solidFill>
                  <a:schemeClr val="tx1"/>
                </a:solidFill>
                <a:latin typeface="Times" charset="0"/>
                <a:ea typeface="ＭＳ Ｐゴシック" charset="-128"/>
              </a:defRPr>
            </a:lvl6pPr>
            <a:lvl7pPr marL="2228850" indent="-171450" eaLnBrk="0" fontAlgn="base" hangingPunct="0">
              <a:spcBef>
                <a:spcPct val="0"/>
              </a:spcBef>
              <a:spcAft>
                <a:spcPct val="0"/>
              </a:spcAft>
              <a:defRPr sz="1800">
                <a:solidFill>
                  <a:schemeClr val="tx1"/>
                </a:solidFill>
                <a:latin typeface="Times" charset="0"/>
                <a:ea typeface="ＭＳ Ｐゴシック" charset="-128"/>
              </a:defRPr>
            </a:lvl7pPr>
            <a:lvl8pPr marL="2571750" indent="-171450" eaLnBrk="0" fontAlgn="base" hangingPunct="0">
              <a:spcBef>
                <a:spcPct val="0"/>
              </a:spcBef>
              <a:spcAft>
                <a:spcPct val="0"/>
              </a:spcAft>
              <a:defRPr sz="1800">
                <a:solidFill>
                  <a:schemeClr val="tx1"/>
                </a:solidFill>
                <a:latin typeface="Times" charset="0"/>
                <a:ea typeface="ＭＳ Ｐゴシック" charset="-128"/>
              </a:defRPr>
            </a:lvl8pPr>
            <a:lvl9pPr marL="2914650" indent="-171450" eaLnBrk="0" fontAlgn="base" hangingPunct="0">
              <a:spcBef>
                <a:spcPct val="0"/>
              </a:spcBef>
              <a:spcAft>
                <a:spcPct val="0"/>
              </a:spcAft>
              <a:defRPr sz="1800">
                <a:solidFill>
                  <a:schemeClr val="tx1"/>
                </a:solidFill>
                <a:latin typeface="Times" charset="0"/>
                <a:ea typeface="ＭＳ Ｐゴシック" charset="-128"/>
              </a:defRPr>
            </a:lvl9pPr>
          </a:lstStyle>
          <a:p>
            <a:pPr>
              <a:lnSpc>
                <a:spcPct val="80000"/>
              </a:lnSpc>
            </a:pPr>
            <a:fld id="{2314E7A6-CC92-1B49-9DCD-3AB996807E27}" type="slidenum">
              <a:rPr lang="en-US" altLang="en-US" sz="900">
                <a:solidFill>
                  <a:srgbClr val="FFFFFF"/>
                </a:solidFill>
              </a:rPr>
              <a:pPr>
                <a:lnSpc>
                  <a:spcPct val="80000"/>
                </a:lnSpc>
              </a:pPr>
              <a:t>11</a:t>
            </a:fld>
            <a:endParaRPr lang="en-US" altLang="en-US" sz="900">
              <a:solidFill>
                <a:srgbClr val="FFFFFF"/>
              </a:solidFill>
            </a:endParaRPr>
          </a:p>
        </p:txBody>
      </p:sp>
      <p:sp>
        <p:nvSpPr>
          <p:cNvPr id="171010" name="Rectangle 3"/>
          <p:cNvSpPr>
            <a:spLocks noGrp="1" noChangeArrowheads="1"/>
          </p:cNvSpPr>
          <p:nvPr>
            <p:ph sz="quarter" idx="1"/>
          </p:nvPr>
        </p:nvSpPr>
        <p:spPr>
          <a:xfrm>
            <a:off x="609600" y="1200150"/>
            <a:ext cx="7924800" cy="3486150"/>
          </a:xfrm>
        </p:spPr>
        <p:txBody>
          <a:bodyPr>
            <a:normAutofit/>
          </a:bodyPr>
          <a:lstStyle/>
          <a:p>
            <a:pPr eaLnBrk="1" hangingPunct="1">
              <a:lnSpc>
                <a:spcPct val="80000"/>
              </a:lnSpc>
            </a:pPr>
            <a:r>
              <a:rPr lang="en-US" altLang="en-US" sz="1650" u="sng" dirty="0">
                <a:ea typeface="ＭＳ Ｐゴシック" charset="-128"/>
              </a:rPr>
              <a:t>The big assumptions &amp; the follow up:</a:t>
            </a:r>
            <a:r>
              <a:rPr lang="en-US" altLang="en-US" sz="1650" dirty="0">
                <a:ea typeface="ＭＳ Ｐゴシック" charset="-128"/>
              </a:rPr>
              <a:t> Assuming diversification costs nothing (in terms of transactions costs), and that all assets can be traded, the limit of diversification is to hold a portfolio of every single asset in the economy (in proportion to market value). This portfolio is called the market portfolio. </a:t>
            </a:r>
          </a:p>
          <a:p>
            <a:pPr eaLnBrk="1" hangingPunct="1">
              <a:lnSpc>
                <a:spcPct val="80000"/>
              </a:lnSpc>
            </a:pPr>
            <a:r>
              <a:rPr lang="en-US" altLang="en-US" sz="1650" u="sng" dirty="0">
                <a:ea typeface="ＭＳ Ｐゴシック" charset="-128"/>
              </a:rPr>
              <a:t>The consequence</a:t>
            </a:r>
            <a:r>
              <a:rPr lang="en-US" altLang="en-US" sz="1650" dirty="0">
                <a:ea typeface="ＭＳ Ｐゴシック" charset="-128"/>
              </a:rPr>
              <a:t>:  Individual investors will adjust for risk, by adjusting their allocations to this market portfolio and a riskless asset (such as a T-Bill):</a:t>
            </a:r>
          </a:p>
          <a:p>
            <a:pPr marL="273844" lvl="1" indent="0" eaLnBrk="1" hangingPunct="1">
              <a:lnSpc>
                <a:spcPct val="80000"/>
              </a:lnSpc>
              <a:buNone/>
            </a:pPr>
            <a:r>
              <a:rPr lang="en-US" altLang="en-US" sz="1425" i="1" dirty="0">
                <a:ea typeface="ＭＳ Ｐゴシック" charset="-128"/>
              </a:rPr>
              <a:t>Preferred risk level		Allocation decision</a:t>
            </a:r>
          </a:p>
          <a:p>
            <a:pPr marL="273844" lvl="1" indent="0" eaLnBrk="1" hangingPunct="1">
              <a:lnSpc>
                <a:spcPct val="80000"/>
              </a:lnSpc>
              <a:buNone/>
            </a:pPr>
            <a:r>
              <a:rPr lang="en-US" altLang="en-US" sz="1425" dirty="0">
                <a:ea typeface="ＭＳ Ｐゴシック" charset="-128"/>
              </a:rPr>
              <a:t>No risk		</a:t>
            </a:r>
            <a:r>
              <a:rPr lang="en-US" altLang="en-US" sz="1425" dirty="0" smtClean="0">
                <a:ea typeface="ＭＳ Ｐゴシック" charset="-128"/>
              </a:rPr>
              <a:t>	100</a:t>
            </a:r>
            <a:r>
              <a:rPr lang="en-US" altLang="en-US" sz="1425" dirty="0">
                <a:ea typeface="ＭＳ Ｐゴシック" charset="-128"/>
              </a:rPr>
              <a:t>% in T-Bills</a:t>
            </a:r>
          </a:p>
          <a:p>
            <a:pPr marL="273844" lvl="1" indent="0" eaLnBrk="1" hangingPunct="1">
              <a:lnSpc>
                <a:spcPct val="80000"/>
              </a:lnSpc>
              <a:buNone/>
            </a:pPr>
            <a:r>
              <a:rPr lang="en-US" altLang="en-US" sz="1425" dirty="0">
                <a:ea typeface="ＭＳ Ｐゴシック" charset="-128"/>
              </a:rPr>
              <a:t>Some risk		50% in T-Bills; 50% in Market Portfolio;</a:t>
            </a:r>
          </a:p>
          <a:p>
            <a:pPr marL="273844" lvl="1" indent="0" eaLnBrk="1" hangingPunct="1">
              <a:lnSpc>
                <a:spcPct val="80000"/>
              </a:lnSpc>
              <a:buNone/>
            </a:pPr>
            <a:r>
              <a:rPr lang="en-US" altLang="en-US" sz="1425" dirty="0">
                <a:ea typeface="ＭＳ Ｐゴシック" charset="-128"/>
              </a:rPr>
              <a:t>A little more risk	</a:t>
            </a:r>
            <a:r>
              <a:rPr lang="en-US" altLang="en-US" sz="1425" dirty="0" smtClean="0">
                <a:ea typeface="ＭＳ Ｐゴシック" charset="-128"/>
              </a:rPr>
              <a:t>	25</a:t>
            </a:r>
            <a:r>
              <a:rPr lang="en-US" altLang="en-US" sz="1425" dirty="0">
                <a:ea typeface="ＭＳ Ｐゴシック" charset="-128"/>
              </a:rPr>
              <a:t>% in T-Bills; 75% in Market Portfolio</a:t>
            </a:r>
          </a:p>
          <a:p>
            <a:pPr marL="273844" lvl="1" indent="0" eaLnBrk="1" hangingPunct="1">
              <a:lnSpc>
                <a:spcPct val="80000"/>
              </a:lnSpc>
              <a:buNone/>
            </a:pPr>
            <a:r>
              <a:rPr lang="en-US" altLang="en-US" sz="1425" dirty="0">
                <a:ea typeface="ＭＳ Ｐゴシック" charset="-128"/>
              </a:rPr>
              <a:t>Even more risk		100% in Market Portfolio</a:t>
            </a:r>
          </a:p>
          <a:p>
            <a:pPr marL="273844" lvl="1" indent="0" eaLnBrk="1" hangingPunct="1">
              <a:lnSpc>
                <a:spcPct val="80000"/>
              </a:lnSpc>
              <a:buNone/>
            </a:pPr>
            <a:r>
              <a:rPr lang="en-US" altLang="en-US" sz="1425" dirty="0">
                <a:ea typeface="ＭＳ Ｐゴシック" charset="-128"/>
              </a:rPr>
              <a:t>A risk hog..		Borrow money; Invest in market portfolio</a:t>
            </a:r>
          </a:p>
        </p:txBody>
      </p:sp>
    </p:spTree>
    <p:extLst>
      <p:ext uri="{BB962C8B-B14F-4D97-AF65-F5344CB8AC3E}">
        <p14:creationId xmlns:p14="http://schemas.microsoft.com/office/powerpoint/2010/main" val="924638628"/>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69" name="Rectangle 2"/>
          <p:cNvSpPr>
            <a:spLocks noGrp="1" noChangeArrowheads="1"/>
          </p:cNvSpPr>
          <p:nvPr>
            <p:ph type="title"/>
          </p:nvPr>
        </p:nvSpPr>
        <p:spPr>
          <a:xfrm>
            <a:off x="304800" y="171450"/>
            <a:ext cx="7412831" cy="647700"/>
          </a:xfrm>
        </p:spPr>
        <p:txBody>
          <a:bodyPr/>
          <a:lstStyle/>
          <a:p>
            <a:pPr eaLnBrk="1" hangingPunct="1"/>
            <a:r>
              <a:rPr lang="en-US" altLang="en-US" smtClean="0">
                <a:ea typeface="ＭＳ Ｐゴシック" charset="-128"/>
              </a:rPr>
              <a:t>4. </a:t>
            </a:r>
            <a:r>
              <a:rPr lang="en-US" altLang="en-US" dirty="0" smtClean="0">
                <a:ea typeface="ＭＳ Ｐゴシック" charset="-128"/>
              </a:rPr>
              <a:t>The </a:t>
            </a:r>
            <a:r>
              <a:rPr lang="en-US" altLang="en-US" dirty="0">
                <a:ea typeface="ＭＳ Ｐゴシック" charset="-128"/>
              </a:rPr>
              <a:t>Risk of an Individual Asset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92500" lnSpcReduction="10000"/>
          </a:bodyPr>
          <a:lstStyle>
            <a:lvl1pPr>
              <a:defRPr sz="1800">
                <a:solidFill>
                  <a:schemeClr val="tx1"/>
                </a:solidFill>
                <a:latin typeface="Times" charset="0"/>
                <a:ea typeface="ＭＳ Ｐゴシック" charset="-128"/>
              </a:defRPr>
            </a:lvl1pPr>
            <a:lvl2pPr marL="557213" indent="-214313">
              <a:defRPr sz="1800">
                <a:solidFill>
                  <a:schemeClr val="tx1"/>
                </a:solidFill>
                <a:latin typeface="Times" charset="0"/>
                <a:ea typeface="ＭＳ Ｐゴシック" charset="-128"/>
              </a:defRPr>
            </a:lvl2pPr>
            <a:lvl3pPr marL="857250" indent="-171450">
              <a:defRPr sz="1800">
                <a:solidFill>
                  <a:schemeClr val="tx1"/>
                </a:solidFill>
                <a:latin typeface="Times" charset="0"/>
                <a:ea typeface="ＭＳ Ｐゴシック" charset="-128"/>
              </a:defRPr>
            </a:lvl3pPr>
            <a:lvl4pPr marL="1200150" indent="-171450">
              <a:defRPr sz="1800">
                <a:solidFill>
                  <a:schemeClr val="tx1"/>
                </a:solidFill>
                <a:latin typeface="Times" charset="0"/>
                <a:ea typeface="ＭＳ Ｐゴシック" charset="-128"/>
              </a:defRPr>
            </a:lvl4pPr>
            <a:lvl5pPr marL="1543050" indent="-171450">
              <a:defRPr sz="1800">
                <a:solidFill>
                  <a:schemeClr val="tx1"/>
                </a:solidFill>
                <a:latin typeface="Times" charset="0"/>
                <a:ea typeface="ＭＳ Ｐゴシック" charset="-128"/>
              </a:defRPr>
            </a:lvl5pPr>
            <a:lvl6pPr marL="1885950" indent="-171450" eaLnBrk="0" fontAlgn="base" hangingPunct="0">
              <a:spcBef>
                <a:spcPct val="0"/>
              </a:spcBef>
              <a:spcAft>
                <a:spcPct val="0"/>
              </a:spcAft>
              <a:defRPr sz="1800">
                <a:solidFill>
                  <a:schemeClr val="tx1"/>
                </a:solidFill>
                <a:latin typeface="Times" charset="0"/>
                <a:ea typeface="ＭＳ Ｐゴシック" charset="-128"/>
              </a:defRPr>
            </a:lvl6pPr>
            <a:lvl7pPr marL="2228850" indent="-171450" eaLnBrk="0" fontAlgn="base" hangingPunct="0">
              <a:spcBef>
                <a:spcPct val="0"/>
              </a:spcBef>
              <a:spcAft>
                <a:spcPct val="0"/>
              </a:spcAft>
              <a:defRPr sz="1800">
                <a:solidFill>
                  <a:schemeClr val="tx1"/>
                </a:solidFill>
                <a:latin typeface="Times" charset="0"/>
                <a:ea typeface="ＭＳ Ｐゴシック" charset="-128"/>
              </a:defRPr>
            </a:lvl7pPr>
            <a:lvl8pPr marL="2571750" indent="-171450" eaLnBrk="0" fontAlgn="base" hangingPunct="0">
              <a:spcBef>
                <a:spcPct val="0"/>
              </a:spcBef>
              <a:spcAft>
                <a:spcPct val="0"/>
              </a:spcAft>
              <a:defRPr sz="1800">
                <a:solidFill>
                  <a:schemeClr val="tx1"/>
                </a:solidFill>
                <a:latin typeface="Times" charset="0"/>
                <a:ea typeface="ＭＳ Ｐゴシック" charset="-128"/>
              </a:defRPr>
            </a:lvl8pPr>
            <a:lvl9pPr marL="2914650" indent="-171450" eaLnBrk="0" fontAlgn="base" hangingPunct="0">
              <a:spcBef>
                <a:spcPct val="0"/>
              </a:spcBef>
              <a:spcAft>
                <a:spcPct val="0"/>
              </a:spcAft>
              <a:defRPr sz="1800">
                <a:solidFill>
                  <a:schemeClr val="tx1"/>
                </a:solidFill>
                <a:latin typeface="Times" charset="0"/>
                <a:ea typeface="ＭＳ Ｐゴシック" charset="-128"/>
              </a:defRPr>
            </a:lvl9pPr>
          </a:lstStyle>
          <a:p>
            <a:pPr>
              <a:lnSpc>
                <a:spcPct val="80000"/>
              </a:lnSpc>
            </a:pPr>
            <a:fld id="{4EBBE65F-C220-E94F-82B2-98456DD2A3D2}" type="slidenum">
              <a:rPr lang="en-US" altLang="en-US" sz="900">
                <a:solidFill>
                  <a:srgbClr val="FFFFFF"/>
                </a:solidFill>
              </a:rPr>
              <a:pPr>
                <a:lnSpc>
                  <a:spcPct val="80000"/>
                </a:lnSpc>
              </a:pPr>
              <a:t>12</a:t>
            </a:fld>
            <a:endParaRPr lang="en-US" altLang="en-US" sz="900">
              <a:solidFill>
                <a:srgbClr val="FFFFFF"/>
              </a:solidFill>
            </a:endParaRPr>
          </a:p>
        </p:txBody>
      </p:sp>
      <p:sp>
        <p:nvSpPr>
          <p:cNvPr id="173058" name="Rectangle 3"/>
          <p:cNvSpPr>
            <a:spLocks noGrp="1" noChangeArrowheads="1"/>
          </p:cNvSpPr>
          <p:nvPr>
            <p:ph sz="quarter" idx="1"/>
          </p:nvPr>
        </p:nvSpPr>
        <p:spPr>
          <a:xfrm>
            <a:off x="533400" y="1200150"/>
            <a:ext cx="7184231" cy="3352800"/>
          </a:xfrm>
        </p:spPr>
        <p:txBody>
          <a:bodyPr>
            <a:normAutofit/>
          </a:bodyPr>
          <a:lstStyle/>
          <a:p>
            <a:pPr eaLnBrk="1" hangingPunct="1">
              <a:lnSpc>
                <a:spcPct val="80000"/>
              </a:lnSpc>
            </a:pPr>
            <a:r>
              <a:rPr lang="en-US" altLang="en-US" sz="1800" u="sng" dirty="0">
                <a:ea typeface="ＭＳ Ｐゴシック" charset="-128"/>
              </a:rPr>
              <a:t>The essence</a:t>
            </a:r>
            <a:r>
              <a:rPr lang="en-US" altLang="en-US" sz="1800" dirty="0">
                <a:ea typeface="ＭＳ Ｐゴシック" charset="-128"/>
              </a:rPr>
              <a:t>: The risk of any asset is the risk that it adds to the market portfolio Statistically, this risk can be measured by how much an asset moves with the market (called the covariance)</a:t>
            </a:r>
          </a:p>
          <a:p>
            <a:pPr eaLnBrk="1" hangingPunct="1">
              <a:lnSpc>
                <a:spcPct val="80000"/>
              </a:lnSpc>
            </a:pPr>
            <a:r>
              <a:rPr lang="en-US" altLang="en-US" sz="1800" u="sng" dirty="0">
                <a:ea typeface="ＭＳ Ｐゴシック" charset="-128"/>
              </a:rPr>
              <a:t>The measure</a:t>
            </a:r>
            <a:r>
              <a:rPr lang="en-US" altLang="en-US" sz="1800" dirty="0">
                <a:ea typeface="ＭＳ Ｐゴシック" charset="-128"/>
              </a:rPr>
              <a:t>: Beta is a standardized measure of this covariance, obtained by dividing the covariance of any asset with the market by the variance of the market. It is a measure of the non-diversifiable risk for any asset can be measured by the covariance of its returns with returns on a market index, which is defined to be the asset's beta.</a:t>
            </a:r>
          </a:p>
          <a:p>
            <a:pPr eaLnBrk="1" hangingPunct="1">
              <a:lnSpc>
                <a:spcPct val="80000"/>
              </a:lnSpc>
            </a:pPr>
            <a:r>
              <a:rPr lang="en-US" altLang="en-US" sz="1800" u="sng" dirty="0">
                <a:ea typeface="ＭＳ Ｐゴシック" charset="-128"/>
              </a:rPr>
              <a:t>The result</a:t>
            </a:r>
            <a:r>
              <a:rPr lang="en-US" altLang="en-US" sz="1800" dirty="0">
                <a:ea typeface="ＭＳ Ｐゴシック" charset="-128"/>
              </a:rPr>
              <a:t>: The required return on an investment will be a linear function of its beta:</a:t>
            </a:r>
          </a:p>
          <a:p>
            <a:pPr lvl="1" eaLnBrk="1" hangingPunct="1">
              <a:lnSpc>
                <a:spcPct val="80000"/>
              </a:lnSpc>
            </a:pPr>
            <a:r>
              <a:rPr lang="en-US" altLang="en-US" sz="1500" dirty="0">
                <a:ea typeface="ＭＳ Ｐゴシック" charset="-128"/>
              </a:rPr>
              <a:t>Expected Return = </a:t>
            </a:r>
            <a:r>
              <a:rPr lang="en-US" altLang="en-US" sz="1500" dirty="0" err="1">
                <a:ea typeface="ＭＳ Ｐゴシック" charset="-128"/>
              </a:rPr>
              <a:t>Riskfree</a:t>
            </a:r>
            <a:r>
              <a:rPr lang="en-US" altLang="en-US" sz="1500" dirty="0">
                <a:ea typeface="ＭＳ Ｐゴシック" charset="-128"/>
              </a:rPr>
              <a:t> Rate+ Beta * (Expected Return on the Market Portfolio - </a:t>
            </a:r>
            <a:r>
              <a:rPr lang="en-US" altLang="en-US" sz="1500" dirty="0" err="1">
                <a:ea typeface="ＭＳ Ｐゴシック" charset="-128"/>
              </a:rPr>
              <a:t>Riskfree</a:t>
            </a:r>
            <a:r>
              <a:rPr lang="en-US" altLang="en-US" sz="1500" dirty="0">
                <a:ea typeface="ＭＳ Ｐゴシック" charset="-128"/>
              </a:rPr>
              <a:t> Rate)</a:t>
            </a:r>
          </a:p>
        </p:txBody>
      </p:sp>
    </p:spTree>
    <p:extLst>
      <p:ext uri="{BB962C8B-B14F-4D97-AF65-F5344CB8AC3E}">
        <p14:creationId xmlns:p14="http://schemas.microsoft.com/office/powerpoint/2010/main" val="2059118779"/>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Alternatives to the CAPM</a:t>
            </a:r>
          </a:p>
        </p:txBody>
      </p:sp>
      <p:pic>
        <p:nvPicPr>
          <p:cNvPr id="25602" name="Picture 3"/>
          <p:cNvPicPr>
            <a:picLocks noGrp="1" noChangeArrowheads="1"/>
          </p:cNvPicPr>
          <p:nvPr>
            <p:ph sz="quarter" idx="1"/>
          </p:nvPr>
        </p:nvPicPr>
        <p:blipFill>
          <a:blip r:embed="rId3">
            <a:extLst>
              <a:ext uri="{28A0092B-C50C-407E-A947-70E740481C1C}">
                <a14:useLocalDpi xmlns:a14="http://schemas.microsoft.com/office/drawing/2010/main" val="0"/>
              </a:ext>
            </a:extLst>
          </a:blip>
          <a:srcRect l="-42087" r="-42087"/>
          <a:stretch>
            <a:fillRect/>
          </a:stretch>
        </p:blipFill>
        <p:spPr>
          <a:xfrm>
            <a:off x="612775" y="1200150"/>
            <a:ext cx="8153400" cy="3371850"/>
          </a:xfr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Limitations of the CAPM</a:t>
            </a:r>
          </a:p>
        </p:txBody>
      </p:sp>
      <p:sp>
        <p:nvSpPr>
          <p:cNvPr id="50178" name="Rectangle 3"/>
          <p:cNvSpPr>
            <a:spLocks noGrp="1" noChangeArrowheads="1"/>
          </p:cNvSpPr>
          <p:nvPr>
            <p:ph sz="quarter" idx="1"/>
          </p:nvPr>
        </p:nvSpPr>
        <p:spPr>
          <a:xfrm>
            <a:off x="612775" y="1200150"/>
            <a:ext cx="8153400" cy="3371850"/>
          </a:xfrm>
        </p:spPr>
        <p:txBody>
          <a:bodyPr>
            <a:normAutofit fontScale="85000" lnSpcReduction="20000"/>
          </a:bodyPr>
          <a:lstStyle/>
          <a:p>
            <a:pPr marL="0" indent="0" eaLnBrk="1" hangingPunct="1">
              <a:buFont typeface="Wingdings" charset="0"/>
              <a:buNone/>
              <a:defRPr/>
            </a:pPr>
            <a:r>
              <a:rPr lang="en-US" dirty="0" smtClean="0"/>
              <a:t>1. The model makes unrealistic assumptions</a:t>
            </a:r>
          </a:p>
          <a:p>
            <a:pPr marL="0" indent="0" eaLnBrk="1" hangingPunct="1">
              <a:buFont typeface="Wingdings" charset="0"/>
              <a:buNone/>
              <a:defRPr/>
            </a:pPr>
            <a:r>
              <a:rPr lang="en-US" dirty="0" smtClean="0"/>
              <a:t>2. The parameters of the model cannot be estimated precisely</a:t>
            </a:r>
          </a:p>
          <a:p>
            <a:pPr marL="0" indent="0" eaLnBrk="1" hangingPunct="1">
              <a:buFont typeface="Wingdings" charset="0"/>
              <a:buNone/>
              <a:defRPr/>
            </a:pPr>
            <a:r>
              <a:rPr lang="en-US" dirty="0" smtClean="0"/>
              <a:t>3. The model does not work well</a:t>
            </a:r>
          </a:p>
          <a:p>
            <a:pPr marL="366713" lvl="1" indent="0" eaLnBrk="1" hangingPunct="1">
              <a:buFont typeface="Wingdings 2" charset="0"/>
              <a:buNone/>
              <a:defRPr/>
            </a:pPr>
            <a:r>
              <a:rPr lang="en-US" dirty="0" smtClean="0"/>
              <a:t>- If the model is right, there should be  </a:t>
            </a:r>
          </a:p>
          <a:p>
            <a:pPr marL="685800" lvl="2" indent="0" eaLnBrk="1" hangingPunct="1">
              <a:buFont typeface="Wingdings" charset="0"/>
              <a:buNone/>
              <a:defRPr/>
            </a:pPr>
            <a:r>
              <a:rPr lang="en-US" dirty="0" smtClean="0"/>
              <a:t> a linear relationship between returns and betas</a:t>
            </a:r>
          </a:p>
          <a:p>
            <a:pPr marL="685800" lvl="2" indent="0" eaLnBrk="1" hangingPunct="1">
              <a:buFont typeface="Wingdings" charset="0"/>
              <a:buNone/>
              <a:defRPr/>
            </a:pPr>
            <a:r>
              <a:rPr lang="en-US" dirty="0" smtClean="0"/>
              <a:t> the only variable that should explain returns is betas</a:t>
            </a:r>
          </a:p>
          <a:p>
            <a:pPr marL="366713" lvl="1" indent="0" eaLnBrk="1" hangingPunct="1">
              <a:buFont typeface="Wingdings 2" charset="0"/>
              <a:buNone/>
              <a:defRPr/>
            </a:pPr>
            <a:r>
              <a:rPr lang="en-US" dirty="0" smtClean="0"/>
              <a:t>- The reality is that</a:t>
            </a:r>
          </a:p>
          <a:p>
            <a:pPr marL="685800" lvl="2" indent="0" eaLnBrk="1" hangingPunct="1">
              <a:buFont typeface="Wingdings" charset="0"/>
              <a:buNone/>
              <a:defRPr/>
            </a:pPr>
            <a:r>
              <a:rPr lang="en-US" dirty="0" smtClean="0"/>
              <a:t> the relationship between betas and returns is weak </a:t>
            </a:r>
          </a:p>
          <a:p>
            <a:pPr marL="685800" lvl="2" indent="0" eaLnBrk="1" hangingPunct="1">
              <a:buFont typeface="Wingdings" charset="0"/>
              <a:buNone/>
              <a:defRPr/>
            </a:pPr>
            <a:r>
              <a:rPr lang="en-US" dirty="0" smtClean="0"/>
              <a:t> Other variables (size, price/book value) seem to explain differences in returns better.</a:t>
            </a:r>
            <a:endParaRPr lang="en-US" dirty="0"/>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Why the CAPM persists…</a:t>
            </a:r>
          </a:p>
        </p:txBody>
      </p:sp>
      <p:sp>
        <p:nvSpPr>
          <p:cNvPr id="29698" name="Rectangle 3"/>
          <p:cNvSpPr>
            <a:spLocks noGrp="1" noChangeArrowheads="1"/>
          </p:cNvSpPr>
          <p:nvPr>
            <p:ph sz="quarter" idx="1"/>
          </p:nvPr>
        </p:nvSpPr>
        <p:spPr>
          <a:xfrm>
            <a:off x="612775" y="1200150"/>
            <a:ext cx="8153400" cy="3371850"/>
          </a:xfrm>
        </p:spPr>
        <p:txBody>
          <a:bodyPr/>
          <a:lstStyle/>
          <a:p>
            <a:pPr eaLnBrk="1" hangingPunct="1">
              <a:lnSpc>
                <a:spcPct val="80000"/>
              </a:lnSpc>
            </a:pPr>
            <a:r>
              <a:rPr lang="en-US" altLang="x-none" sz="2000" dirty="0">
                <a:ea typeface="ＭＳ Ｐゴシック" charset="-128"/>
              </a:rPr>
              <a:t>The CAPM, notwithstanding its many critics and limitations, has survived as the default model for risk in equity valuation and corporate finance. </a:t>
            </a:r>
            <a:endParaRPr lang="en-US" altLang="x-none" sz="2000" dirty="0" smtClean="0">
              <a:ea typeface="ＭＳ Ｐゴシック" charset="-128"/>
            </a:endParaRPr>
          </a:p>
          <a:p>
            <a:pPr eaLnBrk="1" hangingPunct="1">
              <a:lnSpc>
                <a:spcPct val="80000"/>
              </a:lnSpc>
            </a:pPr>
            <a:r>
              <a:rPr lang="en-US" altLang="x-none" sz="2000" dirty="0" smtClean="0">
                <a:ea typeface="ＭＳ Ｐゴシック" charset="-128"/>
              </a:rPr>
              <a:t>This is because:</a:t>
            </a:r>
          </a:p>
          <a:p>
            <a:pPr lvl="1" eaLnBrk="1" hangingPunct="1">
              <a:lnSpc>
                <a:spcPct val="80000"/>
              </a:lnSpc>
            </a:pPr>
            <a:r>
              <a:rPr lang="en-US" altLang="x-none" sz="1800" dirty="0" smtClean="0">
                <a:ea typeface="ＭＳ Ｐゴシック" charset="-128"/>
              </a:rPr>
              <a:t>The </a:t>
            </a:r>
            <a:r>
              <a:rPr lang="en-US" altLang="x-none" sz="1800" dirty="0">
                <a:ea typeface="ＭＳ Ｐゴシック" charset="-128"/>
              </a:rPr>
              <a:t>alternative models </a:t>
            </a:r>
            <a:r>
              <a:rPr lang="en-US" altLang="x-none" sz="1800" dirty="0" smtClean="0">
                <a:ea typeface="ＭＳ Ｐゴシック" charset="-128"/>
              </a:rPr>
              <a:t>do </a:t>
            </a:r>
            <a:r>
              <a:rPr lang="en-US" altLang="x-none" sz="1800" dirty="0">
                <a:ea typeface="ＭＳ Ｐゴシック" charset="-128"/>
              </a:rPr>
              <a:t>a much better job than the CAPM in explaining past return, but </a:t>
            </a:r>
            <a:r>
              <a:rPr lang="en-US" altLang="x-none" sz="1800" dirty="0" smtClean="0">
                <a:ea typeface="ＭＳ Ｐゴシック" charset="-128"/>
              </a:rPr>
              <a:t>not much better in estimating </a:t>
            </a:r>
            <a:r>
              <a:rPr lang="en-US" altLang="x-none" sz="1800" dirty="0">
                <a:ea typeface="ＭＳ Ｐゴシック" charset="-128"/>
              </a:rPr>
              <a:t>expected future </a:t>
            </a:r>
            <a:r>
              <a:rPr lang="en-US" altLang="x-none" sz="1800" dirty="0" smtClean="0">
                <a:ea typeface="ＭＳ Ｐゴシック" charset="-128"/>
              </a:rPr>
              <a:t>returns.</a:t>
            </a:r>
            <a:endParaRPr lang="en-US" altLang="x-none" sz="1800" dirty="0">
              <a:ea typeface="ＭＳ Ｐゴシック" charset="-128"/>
            </a:endParaRPr>
          </a:p>
          <a:p>
            <a:pPr lvl="1" eaLnBrk="1" hangingPunct="1">
              <a:lnSpc>
                <a:spcPct val="80000"/>
              </a:lnSpc>
            </a:pPr>
            <a:r>
              <a:rPr lang="en-US" altLang="x-none" sz="1700" dirty="0" smtClean="0">
                <a:ea typeface="ＭＳ Ｐゴシック" charset="-128"/>
              </a:rPr>
              <a:t>The </a:t>
            </a:r>
            <a:r>
              <a:rPr lang="en-US" altLang="x-none" sz="1700" dirty="0">
                <a:ea typeface="ＭＳ Ｐゴシック" charset="-128"/>
              </a:rPr>
              <a:t>alternative models are more complicated and require more </a:t>
            </a:r>
            <a:r>
              <a:rPr lang="en-US" altLang="x-none" sz="1700" dirty="0" smtClean="0">
                <a:ea typeface="ＭＳ Ｐゴシック" charset="-128"/>
              </a:rPr>
              <a:t>information</a:t>
            </a:r>
            <a:endParaRPr lang="en-US" altLang="x-none" sz="1700" dirty="0">
              <a:ea typeface="ＭＳ Ｐゴシック" charset="-128"/>
            </a:endParaRPr>
          </a:p>
          <a:p>
            <a:pPr lvl="1" eaLnBrk="1" hangingPunct="1">
              <a:lnSpc>
                <a:spcPct val="80000"/>
              </a:lnSpc>
            </a:pPr>
            <a:r>
              <a:rPr lang="en-US" altLang="x-none" sz="1700" dirty="0">
                <a:ea typeface="ＭＳ Ｐゴシック" charset="-128"/>
              </a:rPr>
              <a:t>For most companies, the expected returns you get with the </a:t>
            </a:r>
            <a:r>
              <a:rPr lang="en-US" altLang="x-none" sz="1700" dirty="0" smtClean="0">
                <a:ea typeface="ＭＳ Ｐゴシック" charset="-128"/>
              </a:rPr>
              <a:t>alternative </a:t>
            </a:r>
            <a:r>
              <a:rPr lang="en-US" altLang="x-none" sz="1700" dirty="0">
                <a:ea typeface="ＭＳ Ｐゴシック" charset="-128"/>
              </a:rPr>
              <a:t>models is not different enough to be worth the extra </a:t>
            </a:r>
            <a:r>
              <a:rPr lang="en-US" altLang="x-none" sz="1700" dirty="0" smtClean="0">
                <a:ea typeface="ＭＳ Ｐゴシック" charset="-128"/>
              </a:rPr>
              <a:t>trouble.</a:t>
            </a:r>
            <a:endParaRPr lang="en-US" altLang="x-none" sz="1700" dirty="0">
              <a:ea typeface="ＭＳ Ｐゴシック" charset="-128"/>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Gauging the marginal investor: Disney in 2009</a:t>
            </a:r>
          </a:p>
        </p:txBody>
      </p:sp>
      <p:pic>
        <p:nvPicPr>
          <p:cNvPr id="31746"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l="-36571" r="-36571"/>
          <a:stretch>
            <a:fillRect/>
          </a:stretch>
        </p:blipFill>
        <p:spPr>
          <a:xfrm>
            <a:off x="612775" y="1200150"/>
            <a:ext cx="8153400" cy="3371850"/>
          </a:xfr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p:cNvSpPr>
            <a:spLocks noGrp="1"/>
          </p:cNvSpPr>
          <p:nvPr>
            <p:ph type="title"/>
          </p:nvPr>
        </p:nvSpPr>
        <p:spPr>
          <a:xfrm>
            <a:off x="612775" y="171450"/>
            <a:ext cx="8153400" cy="742950"/>
          </a:xfrm>
        </p:spPr>
        <p:txBody>
          <a:bodyPr/>
          <a:lstStyle/>
          <a:p>
            <a:pPr eaLnBrk="1" hangingPunct="1"/>
            <a:r>
              <a:rPr lang="en-US" altLang="x-none">
                <a:ea typeface="ＭＳ Ｐゴシック" charset="-128"/>
              </a:rPr>
              <a:t>Extending the assessment of the investor base</a:t>
            </a:r>
          </a:p>
        </p:txBody>
      </p:sp>
      <p:sp>
        <p:nvSpPr>
          <p:cNvPr id="33794" name="Content Placeholder 2"/>
          <p:cNvSpPr>
            <a:spLocks noGrp="1"/>
          </p:cNvSpPr>
          <p:nvPr>
            <p:ph sz="quarter" idx="1"/>
          </p:nvPr>
        </p:nvSpPr>
        <p:spPr>
          <a:xfrm>
            <a:off x="612775" y="1200150"/>
            <a:ext cx="8153400" cy="3371850"/>
          </a:xfrm>
        </p:spPr>
        <p:txBody>
          <a:bodyPr/>
          <a:lstStyle/>
          <a:p>
            <a:pPr eaLnBrk="1" hangingPunct="1"/>
            <a:r>
              <a:rPr lang="en-US" altLang="x-none" sz="2000">
                <a:ea typeface="ＭＳ Ｐゴシック" charset="-128"/>
              </a:rPr>
              <a:t>In all five of the publicly traded companies that we are looking at, institutions are big holders of the company</a:t>
            </a:r>
            <a:r>
              <a:rPr lang="en-US" altLang="en-US" sz="2000">
                <a:ea typeface="ＭＳ Ｐゴシック" charset="-128"/>
              </a:rPr>
              <a:t>’</a:t>
            </a:r>
            <a:r>
              <a:rPr lang="en-US" altLang="x-none" sz="2000">
                <a:ea typeface="ＭＳ Ｐゴシック" charset="-128"/>
              </a:rPr>
              <a:t>s stock.</a:t>
            </a:r>
          </a:p>
        </p:txBody>
      </p:sp>
      <p:graphicFrame>
        <p:nvGraphicFramePr>
          <p:cNvPr id="33795" name="Object 4"/>
          <p:cNvGraphicFramePr>
            <a:graphicFrameLocks noChangeAspect="1"/>
          </p:cNvGraphicFramePr>
          <p:nvPr/>
        </p:nvGraphicFramePr>
        <p:xfrm>
          <a:off x="1981200" y="1962150"/>
          <a:ext cx="5638800" cy="904875"/>
        </p:xfrm>
        <a:graphic>
          <a:graphicData uri="http://schemas.openxmlformats.org/presentationml/2006/ole">
            <mc:AlternateContent xmlns:mc="http://schemas.openxmlformats.org/markup-compatibility/2006">
              <mc:Choice xmlns:v="urn:schemas-microsoft-com:vml" Requires="v">
                <p:oleObj spid="_x0000_s33800" name="Document" r:id="rId5" imgW="5638592" imgH="1206456" progId="Word.Document.12">
                  <p:embed/>
                </p:oleObj>
              </mc:Choice>
              <mc:Fallback>
                <p:oleObj name="Document" r:id="rId5" imgW="5638592" imgH="1206456" progId="Word.Document.12">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81200" y="1962150"/>
                        <a:ext cx="5638800"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3796" name="Object 5"/>
          <p:cNvGraphicFramePr>
            <a:graphicFrameLocks noChangeAspect="1"/>
          </p:cNvGraphicFramePr>
          <p:nvPr/>
        </p:nvGraphicFramePr>
        <p:xfrm>
          <a:off x="1828800" y="3200400"/>
          <a:ext cx="5626100" cy="1152525"/>
        </p:xfrm>
        <a:graphic>
          <a:graphicData uri="http://schemas.openxmlformats.org/presentationml/2006/ole">
            <mc:AlternateContent xmlns:mc="http://schemas.openxmlformats.org/markup-compatibility/2006">
              <mc:Choice xmlns:v="urn:schemas-microsoft-com:vml" Requires="v">
                <p:oleObj spid="_x0000_s33801" name="Document" r:id="rId8" imgW="5625893" imgH="1536643" progId="Word.Document.12">
                  <p:embed/>
                </p:oleObj>
              </mc:Choice>
              <mc:Fallback>
                <p:oleObj name="Document" r:id="rId8" imgW="5625893" imgH="1536643" progId="Word.Document.12">
                  <p:embed/>
                  <p:pic>
                    <p:nvPicPr>
                      <p:cNvPr id="0"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828800" y="3200400"/>
                        <a:ext cx="5626100"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ChangeArrowheads="1"/>
          </p:cNvSpPr>
          <p:nvPr>
            <p:ph type="title"/>
          </p:nvPr>
        </p:nvSpPr>
        <p:spPr>
          <a:xfrm>
            <a:off x="612775" y="171450"/>
            <a:ext cx="8153400" cy="742950"/>
          </a:xfrm>
        </p:spPr>
        <p:txBody>
          <a:bodyPr>
            <a:normAutofit fontScale="90000"/>
          </a:bodyPr>
          <a:lstStyle/>
          <a:p>
            <a:pPr eaLnBrk="1" hangingPunct="1">
              <a:defRPr/>
            </a:pPr>
            <a:r>
              <a:rPr lang="en-US" dirty="0">
                <a:latin typeface="Wingdings" charset="0"/>
                <a:cs typeface="Wingdings" charset="0"/>
              </a:rPr>
              <a:t>6</a:t>
            </a:r>
            <a:r>
              <a:rPr lang="en-US" dirty="0"/>
              <a:t>Application Test: Who is the marginal investor in your firm?</a:t>
            </a:r>
          </a:p>
        </p:txBody>
      </p:sp>
      <p:sp>
        <p:nvSpPr>
          <p:cNvPr id="35842" name="Rectangle 3"/>
          <p:cNvSpPr>
            <a:spLocks noGrp="1" noChangeArrowheads="1"/>
          </p:cNvSpPr>
          <p:nvPr>
            <p:ph sz="quarter" idx="1"/>
          </p:nvPr>
        </p:nvSpPr>
        <p:spPr>
          <a:xfrm>
            <a:off x="612775" y="1200150"/>
            <a:ext cx="8153400" cy="3371850"/>
          </a:xfrm>
        </p:spPr>
        <p:txBody>
          <a:bodyPr/>
          <a:lstStyle/>
          <a:p>
            <a:pPr eaLnBrk="1" hangingPunct="1"/>
            <a:r>
              <a:rPr lang="en-US" altLang="x-none">
                <a:ea typeface="ＭＳ Ｐゴシック" charset="-128"/>
              </a:rPr>
              <a:t>Looking at the breakdown of stockholders in your firm, consider whether the marginal investor is</a:t>
            </a:r>
          </a:p>
          <a:p>
            <a:pPr lvl="1" eaLnBrk="1" hangingPunct="1"/>
            <a:r>
              <a:rPr lang="en-US" altLang="x-none">
                <a:ea typeface="ＭＳ Ｐゴシック" charset="-128"/>
              </a:rPr>
              <a:t>An institutional investor </a:t>
            </a:r>
          </a:p>
          <a:p>
            <a:pPr lvl="1" eaLnBrk="1" hangingPunct="1"/>
            <a:r>
              <a:rPr lang="en-US" altLang="x-none">
                <a:ea typeface="ＭＳ Ｐゴシック" charset="-128"/>
              </a:rPr>
              <a:t>An individual investor</a:t>
            </a:r>
          </a:p>
          <a:p>
            <a:pPr lvl="1" eaLnBrk="1" hangingPunct="1"/>
            <a:r>
              <a:rPr lang="en-US" altLang="x-none">
                <a:ea typeface="ＭＳ Ｐゴシック" charset="-128"/>
              </a:rPr>
              <a:t>An insider</a:t>
            </a:r>
          </a:p>
        </p:txBody>
      </p:sp>
      <p:sp>
        <p:nvSpPr>
          <p:cNvPr id="4" name="TextBox 3">
            <a:hlinkClick r:id="rId3" action="ppaction://hlinkpres?slideindex=13&amp;slidetitle=The marginal investor in your firm is…."/>
          </p:cNvPr>
          <p:cNvSpPr txBox="1"/>
          <p:nvPr/>
        </p:nvSpPr>
        <p:spPr>
          <a:xfrm>
            <a:off x="7239000" y="3771900"/>
            <a:ext cx="1263650" cy="58420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dirty="0">
                <a:hlinkClick r:id="rId4" action="ppaction://hlinkpres?slideindex=13&amp;slidetitle=The marginal investor in your firm is…."/>
              </a:rPr>
              <a:t>B DES Page 3</a:t>
            </a:r>
          </a:p>
          <a:p>
            <a:pPr>
              <a:defRPr/>
            </a:pPr>
            <a:r>
              <a:rPr lang="en-US" sz="1600" dirty="0">
                <a:hlinkClick r:id="rId4" action="ppaction://hlinkpres?slideindex=13&amp;slidetitle=The marginal investor in your firm is…."/>
              </a:rPr>
              <a:t>PB Page 13</a:t>
            </a:r>
            <a:endParaRPr lang="en-US" sz="16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90000"/>
              </a:lnSpc>
              <a:spcBef>
                <a:spcPct val="0"/>
              </a:spcBef>
              <a:buClrTx/>
              <a:buSzTx/>
              <a:buFontTx/>
              <a:buNone/>
            </a:pPr>
            <a:fld id="{3E0FC47D-A55B-3C4A-B457-10FC536F75DB}" type="slidenum">
              <a:rPr lang="en-US" altLang="x-none" sz="1400">
                <a:solidFill>
                  <a:schemeClr val="tx2"/>
                </a:solidFill>
                <a:latin typeface="Times" charset="0"/>
              </a:rPr>
              <a:pPr>
                <a:lnSpc>
                  <a:spcPct val="90000"/>
                </a:lnSpc>
                <a:spcBef>
                  <a:spcPct val="0"/>
                </a:spcBef>
                <a:buClrTx/>
                <a:buSzTx/>
                <a:buFontTx/>
                <a:buNone/>
              </a:pPr>
              <a:t>19</a:t>
            </a:fld>
            <a:endParaRPr lang="en-US" altLang="x-none" sz="1400">
              <a:solidFill>
                <a:schemeClr val="tx2"/>
              </a:solidFill>
              <a:latin typeface="Times" charset="0"/>
            </a:endParaRPr>
          </a:p>
        </p:txBody>
      </p:sp>
      <p:pic>
        <p:nvPicPr>
          <p:cNvPr id="37890"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03500" y="0"/>
            <a:ext cx="39195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Line Callout 1 10"/>
          <p:cNvSpPr>
            <a:spLocks/>
          </p:cNvSpPr>
          <p:nvPr/>
        </p:nvSpPr>
        <p:spPr bwMode="auto">
          <a:xfrm>
            <a:off x="7162800" y="438150"/>
            <a:ext cx="1676400" cy="838200"/>
          </a:xfrm>
          <a:prstGeom prst="borderCallout1">
            <a:avLst>
              <a:gd name="adj1" fmla="val 18750"/>
              <a:gd name="adj2" fmla="val -8333"/>
              <a:gd name="adj3" fmla="val 112500"/>
              <a:gd name="adj4" fmla="val -38333"/>
            </a:avLst>
          </a:prstGeom>
          <a:solidFill>
            <a:schemeClr val="tx1"/>
          </a:solidFill>
          <a:ln w="10000">
            <a:solidFill>
              <a:schemeClr val="tx1"/>
            </a:solidFill>
            <a:miter lim="800000"/>
            <a:headEnd/>
            <a:tailEnd/>
          </a:ln>
          <a:effectLst>
            <a:outerShdw blurRad="38100" dist="30000" dir="5400000" rotWithShape="0">
              <a:srgbClr val="000000">
                <a:alpha val="45000"/>
              </a:srgbClr>
            </a:outerShdw>
          </a:effectLst>
        </p:spPr>
        <p:txBody>
          <a:bodyPr anchor="ctr"/>
          <a:lstStyle/>
          <a:p>
            <a:pPr algn="ctr">
              <a:defRPr/>
            </a:pPr>
            <a:r>
              <a:rPr lang="en-US" b="1" dirty="0">
                <a:solidFill>
                  <a:schemeClr val="lt1"/>
                </a:solidFill>
                <a:latin typeface="+mn-lt"/>
                <a:ea typeface="+mn-ea"/>
              </a:rPr>
              <a:t>Read</a:t>
            </a:r>
          </a:p>
          <a:p>
            <a:pPr algn="ctr">
              <a:defRPr/>
            </a:pPr>
            <a:r>
              <a:rPr lang="en-US" dirty="0">
                <a:solidFill>
                  <a:schemeClr val="lt1"/>
                </a:solidFill>
                <a:latin typeface="+mn-lt"/>
                <a:ea typeface="+mn-ea"/>
              </a:rPr>
              <a:t>Chapter 3</a:t>
            </a:r>
          </a:p>
        </p:txBody>
      </p:sp>
      <p:sp>
        <p:nvSpPr>
          <p:cNvPr id="6" name="Line Callout 1 5"/>
          <p:cNvSpPr>
            <a:spLocks/>
          </p:cNvSpPr>
          <p:nvPr/>
        </p:nvSpPr>
        <p:spPr bwMode="auto">
          <a:xfrm>
            <a:off x="381000" y="209550"/>
            <a:ext cx="1981200" cy="2057400"/>
          </a:xfrm>
          <a:prstGeom prst="borderCallout1">
            <a:avLst>
              <a:gd name="adj1" fmla="val 99306"/>
              <a:gd name="adj2" fmla="val 49074"/>
              <a:gd name="adj3" fmla="val 177778"/>
              <a:gd name="adj4" fmla="val 112593"/>
            </a:avLst>
          </a:prstGeom>
          <a:solidFill>
            <a:schemeClr val="accent1"/>
          </a:solidFill>
          <a:ln w="10000">
            <a:solidFill>
              <a:schemeClr val="accent1"/>
            </a:solidFill>
            <a:miter lim="800000"/>
            <a:headEnd/>
            <a:tailEnd/>
          </a:ln>
          <a:effectLst>
            <a:outerShdw blurRad="38100" dist="30000" dir="5400000" rotWithShape="0">
              <a:srgbClr val="000000">
                <a:alpha val="45000"/>
              </a:srgbClr>
            </a:outerShdw>
          </a:effectLst>
        </p:spPr>
        <p:txBody>
          <a:bodyPr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gn="ctr">
              <a:defRPr/>
            </a:pPr>
            <a:r>
              <a:rPr lang="en-US" altLang="x-none" b="1" smtClean="0">
                <a:solidFill>
                  <a:srgbClr val="FFFFFF"/>
                </a:solidFill>
                <a:latin typeface="Calibri" charset="0"/>
              </a:rPr>
              <a:t>Task</a:t>
            </a:r>
          </a:p>
          <a:p>
            <a:pPr algn="ctr">
              <a:defRPr/>
            </a:pPr>
            <a:r>
              <a:rPr lang="en-US" altLang="x-none" smtClean="0">
                <a:solidFill>
                  <a:srgbClr val="FFFFFF"/>
                </a:solidFill>
                <a:latin typeface="Calibri" charset="0"/>
              </a:rPr>
              <a:t>Who is the marginal investor in your firm?</a:t>
            </a:r>
          </a:p>
          <a:p>
            <a:pPr algn="ctr">
              <a:defRPr/>
            </a:pPr>
            <a:endParaRPr lang="en-US" altLang="x-none" smtClean="0">
              <a:solidFill>
                <a:srgbClr val="FFFFFF"/>
              </a:solidFill>
              <a:latin typeface="Calibri" charset="0"/>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WebcastSimple">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WebcastSimple.thmx</Template>
  <TotalTime>27038</TotalTime>
  <Pages>13</Pages>
  <Words>2832</Words>
  <Application>Microsoft Macintosh PowerPoint</Application>
  <PresentationFormat>On-screen Show (16:9)</PresentationFormat>
  <Paragraphs>150</Paragraphs>
  <Slides>19</Slides>
  <Notes>17</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19</vt:i4>
      </vt:variant>
    </vt:vector>
  </HeadingPairs>
  <TitlesOfParts>
    <vt:vector size="26" baseType="lpstr">
      <vt:lpstr>ＭＳ Ｐゴシック</vt:lpstr>
      <vt:lpstr>Calibri</vt:lpstr>
      <vt:lpstr>Times</vt:lpstr>
      <vt:lpstr>Wingdings</vt:lpstr>
      <vt:lpstr>Wingdings 2</vt:lpstr>
      <vt:lpstr>WebcastSimple</vt:lpstr>
      <vt:lpstr>Document</vt:lpstr>
      <vt:lpstr>Estimating Hurdle Rates I: Defining &amp; measuring risk</vt:lpstr>
      <vt:lpstr>PowerPoint Presentation</vt:lpstr>
      <vt:lpstr>First Principles</vt:lpstr>
      <vt:lpstr>The notion of a benchmark </vt:lpstr>
      <vt:lpstr>What is Risk?</vt:lpstr>
      <vt:lpstr>A good risk and return model should…</vt:lpstr>
      <vt:lpstr>The Capital Asset Pricing Model</vt:lpstr>
      <vt:lpstr>1. The Mean-Variance Framework</vt:lpstr>
      <vt:lpstr>2. The Importance of Diversification: Risk Types</vt:lpstr>
      <vt:lpstr>The Role of the Marginal Investor</vt:lpstr>
      <vt:lpstr>3. The Limiting Case: The Market Portfolio</vt:lpstr>
      <vt:lpstr>4. The Risk of an Individual Asset</vt:lpstr>
      <vt:lpstr>Alternatives to the CAPM</vt:lpstr>
      <vt:lpstr>Limitations of the CAPM</vt:lpstr>
      <vt:lpstr>Why the CAPM persists…</vt:lpstr>
      <vt:lpstr>Gauging the marginal investor: Disney in 2009</vt:lpstr>
      <vt:lpstr>Extending the assessment of the investor base</vt:lpstr>
      <vt:lpstr>6Application Test: Who is the marginal investor in your firm?</vt:lpstr>
      <vt:lpstr>PowerPoint Presentation</vt:lpstr>
    </vt:vector>
  </TitlesOfParts>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Finance</dc:title>
  <dc:subject/>
  <dc:creator>Aswath Damodaran</dc:creator>
  <cp:keywords/>
  <dc:description/>
  <cp:lastModifiedBy>Aswath Damodaran</cp:lastModifiedBy>
  <cp:revision>335</cp:revision>
  <cp:lastPrinted>2014-01-24T14:30:54Z</cp:lastPrinted>
  <dcterms:created xsi:type="dcterms:W3CDTF">2010-01-13T22:41:50Z</dcterms:created>
  <dcterms:modified xsi:type="dcterms:W3CDTF">2017-06-14T10:09:01Z</dcterms:modified>
</cp:coreProperties>
</file>