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30" r:id="rId1"/>
  </p:sldMasterIdLst>
  <p:notesMasterIdLst>
    <p:notesMasterId r:id="rId14"/>
  </p:notesMasterIdLst>
  <p:handoutMasterIdLst>
    <p:handoutMasterId r:id="rId15"/>
  </p:handoutMasterIdLst>
  <p:sldIdLst>
    <p:sldId id="256" r:id="rId2"/>
    <p:sldId id="390" r:id="rId3"/>
    <p:sldId id="379" r:id="rId4"/>
    <p:sldId id="380" r:id="rId5"/>
    <p:sldId id="382" r:id="rId6"/>
    <p:sldId id="383" r:id="rId7"/>
    <p:sldId id="384" r:id="rId8"/>
    <p:sldId id="386" r:id="rId9"/>
    <p:sldId id="387" r:id="rId10"/>
    <p:sldId id="388" r:id="rId11"/>
    <p:sldId id="389" r:id="rId12"/>
    <p:sldId id="392" r:id="rId13"/>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emf"/><Relationship Id="rId3"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Implicit here are two questions - Which investor</a:t>
            </a:r>
            <a:r>
              <a:rPr lang="ja-JP" altLang="en-US">
                <a:latin typeface="Times" charset="0"/>
                <a:ea typeface="ＭＳ Ｐゴシック" charset="-128"/>
              </a:rPr>
              <a:t>’</a:t>
            </a:r>
            <a:r>
              <a:rPr lang="en-US" altLang="ja-JP">
                <a:latin typeface="Times" charset="0"/>
                <a:ea typeface="ＭＳ Ｐゴシック" charset="-128"/>
              </a:rPr>
              <a:t>s risk premium? What is the average risk investment?</a:t>
            </a:r>
          </a:p>
          <a:p>
            <a:endParaRPr lang="en-US" altLang="x-none">
              <a:latin typeface="Times" charset="0"/>
              <a:ea typeface="ＭＳ Ｐゴシック" charset="-128"/>
            </a:endParaRPr>
          </a:p>
          <a:p>
            <a:r>
              <a:rPr lang="en-US" altLang="x-none">
                <a:latin typeface="Times" charset="0"/>
                <a:ea typeface="ＭＳ Ｐゴシック" charset="-128"/>
              </a:rPr>
              <a:t>With this assumption it is quite clear that estimating equity risk premiums will be difficult to do because different investors have different degrees of risk aversion (and will demand different premiums) and risk aversion will change over time.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 usually find that the median number that I get in the US is 7-9%, though the distribution is pretty spread out. This translates into a risk premium of 4-6%. (I have also run a survey on my web site for three years. With more than 30,000 responses, the median risk premium is about 4-6% as well.)</a:t>
            </a:r>
          </a:p>
          <a:p>
            <a:r>
              <a:rPr lang="en-US" altLang="x-none">
                <a:latin typeface="Times" charset="0"/>
                <a:ea typeface="ＭＳ Ｐゴシック" charset="-128"/>
              </a:rPr>
              <a:t>If this were the entire market, the risk premium would be a weighted average of the risk premiums demanded by each and every investor.</a:t>
            </a:r>
          </a:p>
          <a:p>
            <a:r>
              <a:rPr lang="en-US" altLang="x-none">
                <a:latin typeface="Times" charset="0"/>
                <a:ea typeface="ＭＳ Ｐゴシック" charset="-128"/>
              </a:rPr>
              <a:t>The weights will be determined by the wealth that each investor brings to the market. Thus, Warren Buffett</a:t>
            </a:r>
            <a:r>
              <a:rPr lang="ja-JP" altLang="en-US">
                <a:latin typeface="Times" charset="0"/>
                <a:ea typeface="ＭＳ Ｐゴシック" charset="-128"/>
              </a:rPr>
              <a:t>’</a:t>
            </a:r>
            <a:r>
              <a:rPr lang="en-US" altLang="ja-JP">
                <a:latin typeface="Times" charset="0"/>
                <a:ea typeface="ＭＳ Ｐゴシック" charset="-128"/>
              </a:rPr>
              <a:t>s risk aversion counts more towards determining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than yours</a:t>
            </a:r>
            <a:r>
              <a:rPr lang="ja-JP" altLang="en-US">
                <a:latin typeface="Times" charset="0"/>
                <a:ea typeface="ＭＳ Ｐゴシック" charset="-128"/>
              </a:rPr>
              <a:t>’</a:t>
            </a:r>
            <a:r>
              <a:rPr lang="en-US" altLang="ja-JP">
                <a:latin typeface="Times" charset="0"/>
                <a:ea typeface="ＭＳ Ｐゴシック" charset="-128"/>
              </a:rPr>
              <a:t> and mine.</a:t>
            </a:r>
          </a:p>
          <a:p>
            <a:r>
              <a:rPr lang="en-US" altLang="x-none">
                <a:latin typeface="Times" charset="0"/>
                <a:ea typeface="ＭＳ Ｐゴシック" charset="-128"/>
              </a:rPr>
              <a:t>As investors become more risk averse, you would expect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to increase.</a:t>
            </a:r>
          </a:p>
          <a:p>
            <a:endParaRPr lang="en-US" altLang="x-none">
              <a:latin typeface="Times" charset="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Quite a few will demand a larger premium, suggesting that this is a dynamic estimate, changing from period to period. Some will settle for a smaller premium, arguing that if stocks were a bargain before the drop, they should be even more so now. The broader point is that risk premiums change over time.</a:t>
            </a:r>
          </a:p>
          <a:p>
            <a:r>
              <a:rPr lang="en-US" altLang="x-none">
                <a:latin typeface="Times" charset="0"/>
                <a:ea typeface="ＭＳ Ｐゴシック" charset="-128"/>
              </a:rPr>
              <a:t>You can ask the same question about how a recession or losing your job will affect your risk premium.</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p:cNvSpPr>
          <p:nvPr>
            <p:ph type="sldImg"/>
          </p:nvPr>
        </p:nvSpPr>
        <p:spPr>
          <a:solidFill>
            <a:srgbClr val="FFFFFF"/>
          </a:solidFill>
          <a:ln/>
        </p:spPr>
      </p:sp>
      <p:sp>
        <p:nvSpPr>
          <p:cNvPr id="2662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Lists the basic approaches. Not all of them are equally useful… So, let</a:t>
            </a:r>
            <a:r>
              <a:rPr lang="ja-JP" altLang="en-US">
                <a:latin typeface="Times" charset="0"/>
                <a:ea typeface="ＭＳ Ｐゴシック" charset="-128"/>
              </a:rPr>
              <a:t>’</a:t>
            </a:r>
            <a:r>
              <a:rPr lang="en-US" altLang="ja-JP">
                <a:latin typeface="Times" charset="0"/>
                <a:ea typeface="ＭＳ Ｐゴシック" charset="-128"/>
              </a:rPr>
              <a:t>s look at each one separately.</a:t>
            </a:r>
            <a:endParaRPr lang="en-US" altLang="x-none">
              <a:latin typeface="Times" charset="0"/>
              <a:ea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p:cNvSpPr>
          <p:nvPr>
            <p:ph type="sldImg"/>
          </p:nvPr>
        </p:nvSpPr>
        <p:spPr>
          <a:solidFill>
            <a:srgbClr val="FFFFFF"/>
          </a:solidFill>
          <a:ln/>
        </p:spPr>
      </p:sp>
      <p:sp>
        <p:nvSpPr>
          <p:cNvPr id="2867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Merrill Lynch does surveys of portfolio managers (who presumably have more wealth to invest and hence should be weighted more) asking investors what they think the market will do over the next year.  They report the number but do not use it internally as a risk premium.</a:t>
            </a:r>
          </a:p>
          <a:p>
            <a:r>
              <a:rPr lang="en-US" altLang="x-none">
                <a:latin typeface="Times" charset="0"/>
                <a:ea typeface="ＭＳ Ｐゴシック" charset="-128"/>
              </a:rPr>
              <a:t>Morningstar does surveys of individual investors and reports absurdly high premiums. It is not clear whether these are wishes of expectations.</a:t>
            </a:r>
          </a:p>
          <a:p>
            <a:endParaRPr lang="en-US" altLang="x-none">
              <a:latin typeface="Times" charset="0"/>
              <a:ea typeface="ＭＳ Ｐゴシック" charset="-128"/>
            </a:endParaRPr>
          </a:p>
          <a:p>
            <a:r>
              <a:rPr lang="en-US" altLang="x-none">
                <a:latin typeface="Times" charset="0"/>
                <a:ea typeface="ＭＳ Ｐゴシック" charset="-128"/>
              </a:rPr>
              <a:t>Campbell and Harvey have been doing surveys of CFOs for a decade and they report their results in detail every year. (The full surveys are well worth reading and are on ssrn.com)</a:t>
            </a:r>
          </a:p>
          <a:p>
            <a:endParaRPr lang="en-US" altLang="x-none">
              <a:latin typeface="Times" charset="0"/>
              <a:ea typeface="ＭＳ Ｐゴシック" charset="-128"/>
            </a:endParaRPr>
          </a:p>
          <a:p>
            <a:r>
              <a:rPr lang="en-US" altLang="x-none">
                <a:latin typeface="Times" charset="0"/>
                <a:ea typeface="ＭＳ Ｐゴシック" charset="-128"/>
              </a:rPr>
              <a:t>Generally survey premiums seem to be more backward looking than forward looking. In other words, they seem to decrease in good times and jump after market crises (the key word is after… no predictive power here)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US has the longest and richest historical data base for stocks (going back as far as the 1800s) and many historical premiums are based upon that data…</a:t>
            </a:r>
          </a:p>
          <a:p>
            <a:r>
              <a:rPr lang="en-US" altLang="x-none">
                <a:latin typeface="Times" charset="0"/>
                <a:ea typeface="ＭＳ Ｐゴシック" charset="-128"/>
              </a:rPr>
              <a:t>We are trusting mean reversion, i.e., that numbers revert back to historical averages over time.. </a:t>
            </a:r>
          </a:p>
          <a:p>
            <a:r>
              <a:rPr lang="en-US" altLang="x-none">
                <a:latin typeface="Times" charset="0"/>
                <a:ea typeface="ＭＳ Ｐゴシック" charset="-128"/>
              </a:rPr>
              <a:t>This is based upon historical data available on the Federal Reserve site in St. Louis. There are three reasons for why the premium estimated may differ:</a:t>
            </a:r>
          </a:p>
          <a:p>
            <a:pPr lvl="1"/>
            <a:r>
              <a:rPr lang="en-US" altLang="x-none">
                <a:latin typeface="Times" charset="0"/>
                <a:ea typeface="ＭＳ Ｐゴシック" charset="-128"/>
              </a:rPr>
              <a:t>1. How far back you go (My personal bias is to go back as far as possible. Stock prices are so noisy that you need very long time periods to get reasonable estimates)</a:t>
            </a:r>
          </a:p>
          <a:p>
            <a:pPr lvl="1"/>
            <a:r>
              <a:rPr lang="en-US" altLang="x-none">
                <a:latin typeface="Times" charset="0"/>
                <a:ea typeface="ＭＳ Ｐゴシック" charset="-128"/>
              </a:rPr>
              <a:t>2. Whether you use T.Bill or T.Bond rates ( You have to be consistent. Since I will be using the T.Bond rate as my riskfree rate,  I will use the premium over that rate)</a:t>
            </a:r>
          </a:p>
          <a:p>
            <a:pPr lvl="1"/>
            <a:r>
              <a:rPr lang="en-US" altLang="x-none">
                <a:latin typeface="Times" charset="0"/>
                <a:ea typeface="ＭＳ Ｐゴシック" charset="-128"/>
              </a:rPr>
              <a:t>3. Whether you use arithmetic or geometric means (If returns were uncorrelated over time, and you were asked to estimate a 1-year premium, the arithmetic mean would be used. Since returns are negatively correlated over time, and we are estimating premiums over longer holding periods, it makes more sense to use the compounded return, which gives us the geometric average)</a:t>
            </a:r>
          </a:p>
          <a:p>
            <a:r>
              <a:rPr lang="en-US" altLang="x-none">
                <a:latin typeface="Times" charset="0"/>
                <a:ea typeface="ＭＳ Ｐゴシック" charset="-128"/>
              </a:rPr>
              <a:t>Thus, I should be using the updated geometric average for stocks over bonds.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p:cNvSpPr>
          <p:nvPr>
            <p:ph type="sldImg"/>
          </p:nvPr>
        </p:nvSpPr>
        <p:spPr>
          <a:solidFill>
            <a:srgbClr val="FFFFFF"/>
          </a:solidFill>
          <a:ln/>
        </p:spPr>
      </p:sp>
      <p:sp>
        <p:nvSpPr>
          <p:cNvPr id="3277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Increasingly, the challenges we face are in estimating risk premiums outside the United States, not only because so many companies that we value are in younger, emerging markets but because so many US companies are looking  at expanding into these markets.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p:cNvSpPr>
          <p:nvPr>
            <p:ph type="sldImg"/>
          </p:nvPr>
        </p:nvSpPr>
        <p:spPr>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approach is simple but it assumes that country default spreads are also good measures of additional country equity risk. The question thought is whether equities (which are riskier than bonds) should command a larger risk premium.</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In In this approach, we scale up the default spread to reflect the additional risk in stocks… This will result in larger equity risk premiums.  We are assuming that investors, when pricing equities in an emerging market, look at what they can make on government bonds issued by that market and scale up premiums for additional risk.</a:t>
            </a:r>
          </a:p>
          <a:p>
            <a:r>
              <a:rPr lang="en-US" altLang="x-none">
                <a:latin typeface="Times" charset="0"/>
                <a:ea typeface="ＭＳ Ｐゴシック" charset="-128"/>
              </a:rPr>
              <a:t>There is a third approach which is closely related where you look at the standard deviation of the emerging equity market, relative to the standard deviation of the U.S. equity market, and multiply by the U.S. equity risk premium. Thus, the equity risk premium for an emerging market which is twice as volatile as the the US market should have an equity risk premium of 8.40% (twice 4.20%).</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309A0F6F-7B49-C94E-B32F-D368F8A63AE2}" type="slidenum">
              <a:rPr lang="en-US" altLang="x-none"/>
              <a:pPr/>
              <a:t>‹#›</a:t>
            </a:fld>
            <a:endParaRPr lang="en-US" altLang="x-none"/>
          </a:p>
        </p:txBody>
      </p:sp>
    </p:spTree>
    <p:extLst>
      <p:ext uri="{BB962C8B-B14F-4D97-AF65-F5344CB8AC3E}">
        <p14:creationId xmlns:p14="http://schemas.microsoft.com/office/powerpoint/2010/main" val="770827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31B36184-C9DB-0C43-9D1D-73C017CB057F}"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557AD57A-A0C5-4B42-A437-EA96DF637CC8}" type="slidenum">
              <a:rPr lang="en-US" altLang="x-none"/>
              <a:pPr/>
              <a:t>‹#›</a:t>
            </a:fld>
            <a:endParaRPr lang="en-US" altLang="x-none"/>
          </a:p>
        </p:txBody>
      </p:sp>
    </p:spTree>
    <p:extLst>
      <p:ext uri="{BB962C8B-B14F-4D97-AF65-F5344CB8AC3E}">
        <p14:creationId xmlns:p14="http://schemas.microsoft.com/office/powerpoint/2010/main" val="1673257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9CA31EEC-E10E-F54A-A2ED-03C254C05DF2}"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136629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A8B463CE-D42F-FC4E-8D90-D17F21B09979}"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70781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419959FE-3F2D-D145-B06E-28E02C0C8B39}"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082675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28A6DD5E-C0F2-AF46-82F3-AAA671BBF46B}" type="slidenum">
              <a:rPr lang="en-US" altLang="x-none"/>
              <a:pPr/>
              <a:t>‹#›</a:t>
            </a:fld>
            <a:endParaRPr lang="en-US" altLang="x-none"/>
          </a:p>
        </p:txBody>
      </p:sp>
    </p:spTree>
    <p:extLst>
      <p:ext uri="{BB962C8B-B14F-4D97-AF65-F5344CB8AC3E}">
        <p14:creationId xmlns:p14="http://schemas.microsoft.com/office/powerpoint/2010/main" val="1890532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2252D5B9-8BC0-1F47-95F4-E3BB3BC0DA12}" type="slidenum">
              <a:rPr lang="en-US" altLang="x-none"/>
              <a:pPr/>
              <a:t>‹#›</a:t>
            </a:fld>
            <a:endParaRPr lang="en-US" altLang="x-none"/>
          </a:p>
        </p:txBody>
      </p:sp>
    </p:spTree>
    <p:extLst>
      <p:ext uri="{BB962C8B-B14F-4D97-AF65-F5344CB8AC3E}">
        <p14:creationId xmlns:p14="http://schemas.microsoft.com/office/powerpoint/2010/main" val="7131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B03CF330-7991-0B43-AF68-278A2495E7BF}" type="slidenum">
              <a:rPr lang="en-US" altLang="x-none"/>
              <a:pPr/>
              <a:t>‹#›</a:t>
            </a:fld>
            <a:endParaRPr lang="en-US" altLang="x-none"/>
          </a:p>
        </p:txBody>
      </p:sp>
    </p:spTree>
    <p:extLst>
      <p:ext uri="{BB962C8B-B14F-4D97-AF65-F5344CB8AC3E}">
        <p14:creationId xmlns:p14="http://schemas.microsoft.com/office/powerpoint/2010/main" val="1752410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C340763E-6152-7146-AD0C-AC40982E8BAA}"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9290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FBD4891B-CCFE-114C-B27C-4EDE5DC5CB52}"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697384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9CF3CCB6-CB45-FD47-96A7-FA7414E4DD56}"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5076278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590DA6C0-F873-2E4B-B58C-9A5C6A1D9C4D}" type="slidenum">
              <a:rPr lang="en-US" altLang="x-none"/>
              <a:pPr/>
              <a:t>‹#›</a:t>
            </a:fld>
            <a:endParaRPr lang="en-US" altLang="x-none"/>
          </a:p>
        </p:txBody>
      </p:sp>
    </p:spTree>
    <p:extLst>
      <p:ext uri="{BB962C8B-B14F-4D97-AF65-F5344CB8AC3E}">
        <p14:creationId xmlns:p14="http://schemas.microsoft.com/office/powerpoint/2010/main" val="189622906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45A9B188-3929-9A4E-B490-67B9C6E12F34}"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1" r:id="rId5"/>
    <p:sldLayoutId id="2147484347" r:id="rId6"/>
    <p:sldLayoutId id="2147484348" r:id="rId7"/>
    <p:sldLayoutId id="2147484349" r:id="rId8"/>
    <p:sldLayoutId id="2147484350" r:id="rId9"/>
    <p:sldLayoutId id="2147484342" r:id="rId10"/>
    <p:sldLayoutId id="2147484351" r:id="rId11"/>
    <p:sldLayoutId id="2147484352"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1.bin"/><Relationship Id="rId5" Type="http://schemas.openxmlformats.org/officeDocument/2006/relationships/image" Target="../media/image6.emf"/><Relationship Id="rId6" Type="http://schemas.openxmlformats.org/officeDocument/2006/relationships/image" Target="../media/image7.tif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oleObject" Target="../embeddings/oleObject2.bin"/><Relationship Id="rId5" Type="http://schemas.openxmlformats.org/officeDocument/2006/relationships/package" Target="../embeddings/Microsoft_Word_Document1.docx"/><Relationship Id="rId6" Type="http://schemas.openxmlformats.org/officeDocument/2006/relationships/image" Target="../media/image8.png"/><Relationship Id="rId7" Type="http://schemas.openxmlformats.org/officeDocument/2006/relationships/oleObject" Target="../embeddings/oleObject3.bin"/><Relationship Id="rId8" Type="http://schemas.openxmlformats.org/officeDocument/2006/relationships/image" Target="../media/image9.emf"/><Relationship Id="rId9" Type="http://schemas.openxmlformats.org/officeDocument/2006/relationships/oleObject" Target="../embeddings/oleObject4.bin"/><Relationship Id="rId10" Type="http://schemas.openxmlformats.org/officeDocument/2006/relationships/package" Target="../embeddings/Microsoft_Word_Document2.docx"/><Relationship Id="rId11" Type="http://schemas.openxmlformats.org/officeDocument/2006/relationships/image" Target="../media/image10.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Hurdle rates III: Estimating Equity </a:t>
            </a:r>
            <a:r>
              <a:rPr lang="en-US" smtClean="0"/>
              <a:t>risk premiums Part I</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Stocks are risky! Really!</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Equity Risk Premium</a:t>
            </a:r>
          </a:p>
        </p:txBody>
      </p:sp>
      <p:sp>
        <p:nvSpPr>
          <p:cNvPr id="18434" name="Rectangle 3"/>
          <p:cNvSpPr>
            <a:spLocks noGrp="1" noChangeArrowheads="1"/>
          </p:cNvSpPr>
          <p:nvPr>
            <p:ph sz="quarter" idx="1"/>
          </p:nvPr>
        </p:nvSpPr>
        <p:spPr>
          <a:xfrm>
            <a:off x="612775" y="1200150"/>
            <a:ext cx="8153400" cy="3371850"/>
          </a:xfrm>
        </p:spPr>
        <p:txBody>
          <a:bodyPr>
            <a:normAutofit/>
          </a:bodyPr>
          <a:lstStyle/>
          <a:p>
            <a:pPr eaLnBrk="1" hangingPunct="1"/>
            <a:r>
              <a:rPr lang="en-US" altLang="x-none" sz="2600">
                <a:ea typeface="ＭＳ Ｐゴシック" charset="-128"/>
              </a:rPr>
              <a:t>The risk premium is the premium that investors demand for investing in an average risk investment, relative to the riskfree rate.</a:t>
            </a:r>
          </a:p>
          <a:p>
            <a:pPr eaLnBrk="1" hangingPunct="1"/>
            <a:r>
              <a:rPr lang="en-US" altLang="x-none" sz="2600">
                <a:ea typeface="ＭＳ Ｐゴシック" charset="-128"/>
              </a:rPr>
              <a:t>As a general proposition, this premium should be</a:t>
            </a:r>
          </a:p>
          <a:p>
            <a:pPr lvl="1" eaLnBrk="1" hangingPunct="1"/>
            <a:r>
              <a:rPr lang="en-US" altLang="x-none" sz="2200">
                <a:ea typeface="ＭＳ Ｐゴシック" charset="-128"/>
              </a:rPr>
              <a:t>greater than zero</a:t>
            </a:r>
          </a:p>
          <a:p>
            <a:pPr lvl="1" eaLnBrk="1" hangingPunct="1"/>
            <a:r>
              <a:rPr lang="en-US" altLang="x-none" sz="2200">
                <a:ea typeface="ＭＳ Ｐゴシック" charset="-128"/>
              </a:rPr>
              <a:t>increase with the risk aversion of the investors in that market</a:t>
            </a:r>
          </a:p>
          <a:p>
            <a:pPr lvl="1" eaLnBrk="1" hangingPunct="1"/>
            <a:r>
              <a:rPr lang="en-US" altLang="x-none" sz="2200">
                <a:ea typeface="ＭＳ Ｐゴシック" charset="-128"/>
              </a:rPr>
              <a:t>increase with the riskiness of the </a:t>
            </a:r>
            <a:r>
              <a:rPr lang="ja-JP" altLang="en-US" sz="2200">
                <a:ea typeface="ＭＳ Ｐゴシック" charset="-128"/>
              </a:rPr>
              <a:t>“</a:t>
            </a:r>
            <a:r>
              <a:rPr lang="en-US" altLang="ja-JP" sz="2200">
                <a:ea typeface="ＭＳ Ｐゴシック" charset="-128"/>
              </a:rPr>
              <a:t>average</a:t>
            </a:r>
            <a:r>
              <a:rPr lang="ja-JP" altLang="en-US" sz="2200">
                <a:ea typeface="ＭＳ Ｐゴシック" charset="-128"/>
              </a:rPr>
              <a:t>”</a:t>
            </a:r>
            <a:r>
              <a:rPr lang="en-US" altLang="ja-JP" sz="2200">
                <a:ea typeface="ＭＳ Ｐゴシック" charset="-128"/>
              </a:rPr>
              <a:t> risk investment</a:t>
            </a:r>
            <a:endParaRPr lang="en-US" altLang="x-none" sz="2200">
              <a:ea typeface="ＭＳ Ｐゴシック" charset="-128"/>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What is your risk premium?</a:t>
            </a:r>
          </a:p>
        </p:txBody>
      </p:sp>
      <p:sp>
        <p:nvSpPr>
          <p:cNvPr id="72706" name="Rectangle 3"/>
          <p:cNvSpPr>
            <a:spLocks noGrp="1" noChangeArrowheads="1"/>
          </p:cNvSpPr>
          <p:nvPr>
            <p:ph sz="quarter" idx="1"/>
          </p:nvPr>
        </p:nvSpPr>
        <p:spPr>
          <a:xfrm>
            <a:off x="612775" y="1200150"/>
            <a:ext cx="8153400" cy="3371850"/>
          </a:xfrm>
        </p:spPr>
        <p:txBody>
          <a:bodyPr>
            <a:normAutofit fontScale="62500" lnSpcReduction="20000"/>
          </a:bodyPr>
          <a:lstStyle/>
          <a:p>
            <a:pPr eaLnBrk="1" hangingPunct="1">
              <a:buFont typeface="Wingdings" charset="0"/>
              <a:buChar char=""/>
              <a:defRPr/>
            </a:pPr>
            <a:r>
              <a:rPr lang="en-US" dirty="0" smtClean="0"/>
              <a:t>Assume that stocks are the only risky assets and that you are offered two investment options:</a:t>
            </a:r>
          </a:p>
          <a:p>
            <a:pPr lvl="1" eaLnBrk="1" hangingPunct="1">
              <a:buFont typeface="Wingdings 2" charset="0"/>
              <a:buChar char=""/>
              <a:defRPr/>
            </a:pPr>
            <a:r>
              <a:rPr lang="en-US" dirty="0" smtClean="0"/>
              <a:t>a riskless investment (say a Government Security), on which you can make 3%</a:t>
            </a:r>
          </a:p>
          <a:p>
            <a:pPr lvl="1" eaLnBrk="1" hangingPunct="1">
              <a:buFont typeface="Wingdings 2" charset="0"/>
              <a:buChar char=""/>
              <a:defRPr/>
            </a:pPr>
            <a:r>
              <a:rPr lang="en-US" dirty="0" smtClean="0"/>
              <a:t>a mutual fund of all  stocks, on which the returns are uncertain</a:t>
            </a:r>
          </a:p>
          <a:p>
            <a:pPr eaLnBrk="1" hangingPunct="1">
              <a:buFont typeface="Wingdings" charset="0"/>
              <a:buChar char=""/>
              <a:defRPr/>
            </a:pPr>
            <a:r>
              <a:rPr lang="en-US" dirty="0" smtClean="0"/>
              <a:t>How much of an expected return would you demand to shift your money from the riskless asset to the mutual fund?</a:t>
            </a:r>
          </a:p>
          <a:p>
            <a:pPr marL="823913" lvl="1" indent="-457200" eaLnBrk="1" hangingPunct="1">
              <a:buFont typeface="+mj-lt"/>
              <a:buAutoNum type="alphaLcPeriod"/>
              <a:defRPr/>
            </a:pPr>
            <a:r>
              <a:rPr lang="en-US" dirty="0" smtClean="0"/>
              <a:t>Less than 3%</a:t>
            </a:r>
          </a:p>
          <a:p>
            <a:pPr marL="823913" lvl="1" indent="-457200" eaLnBrk="1" hangingPunct="1">
              <a:buFont typeface="+mj-lt"/>
              <a:buAutoNum type="alphaLcPeriod"/>
              <a:defRPr/>
            </a:pPr>
            <a:r>
              <a:rPr lang="en-US" dirty="0" smtClean="0"/>
              <a:t>Between 3 - 5%</a:t>
            </a:r>
          </a:p>
          <a:p>
            <a:pPr marL="823913" lvl="1" indent="-457200" eaLnBrk="1" hangingPunct="1">
              <a:buFont typeface="+mj-lt"/>
              <a:buAutoNum type="alphaLcPeriod"/>
              <a:defRPr/>
            </a:pPr>
            <a:r>
              <a:rPr lang="en-US" dirty="0" smtClean="0"/>
              <a:t>Between  5 - 7%</a:t>
            </a:r>
          </a:p>
          <a:p>
            <a:pPr marL="823913" lvl="1" indent="-457200" eaLnBrk="1" hangingPunct="1">
              <a:buFont typeface="+mj-lt"/>
              <a:buAutoNum type="alphaLcPeriod"/>
              <a:defRPr/>
            </a:pPr>
            <a:r>
              <a:rPr lang="en-US" dirty="0" smtClean="0"/>
              <a:t>Between  7 -9%</a:t>
            </a:r>
          </a:p>
          <a:p>
            <a:pPr marL="823913" lvl="1" indent="-457200" eaLnBrk="1" hangingPunct="1">
              <a:buFont typeface="+mj-lt"/>
              <a:buAutoNum type="alphaLcPeriod"/>
              <a:defRPr/>
            </a:pPr>
            <a:r>
              <a:rPr lang="en-US" dirty="0" smtClean="0"/>
              <a:t>Between 9%- 11%</a:t>
            </a:r>
          </a:p>
          <a:p>
            <a:pPr marL="823913" lvl="1" indent="-457200" eaLnBrk="1" hangingPunct="1">
              <a:buFont typeface="+mj-lt"/>
              <a:buAutoNum type="alphaLcPeriod"/>
              <a:defRPr/>
            </a:pPr>
            <a:r>
              <a:rPr lang="en-US" dirty="0" smtClean="0"/>
              <a:t>More than  11%</a:t>
            </a:r>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Risk Premiums do change..</a:t>
            </a:r>
          </a:p>
        </p:txBody>
      </p:sp>
      <p:sp>
        <p:nvSpPr>
          <p:cNvPr id="23554"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Go back to the previous example. Assume now that you are making the same choice but that you are making it in the aftermath of a stock market crash (it has dropped 25% in the last month). Would you change your answer?</a:t>
            </a:r>
          </a:p>
          <a:p>
            <a:pPr marL="823913" lvl="1" indent="-457200" eaLnBrk="1" hangingPunct="1">
              <a:buFont typeface="Calibri" charset="0"/>
              <a:buAutoNum type="alphaLcPeriod"/>
            </a:pPr>
            <a:r>
              <a:rPr lang="en-US" altLang="x-none">
                <a:ea typeface="ＭＳ Ｐゴシック" charset="-128"/>
              </a:rPr>
              <a:t>I would demand a larger premium</a:t>
            </a:r>
          </a:p>
          <a:p>
            <a:pPr marL="823913" lvl="1" indent="-457200" eaLnBrk="1" hangingPunct="1">
              <a:buFont typeface="Calibri" charset="0"/>
              <a:buAutoNum type="alphaLcPeriod"/>
            </a:pPr>
            <a:r>
              <a:rPr lang="en-US" altLang="x-none">
                <a:ea typeface="ＭＳ Ｐゴシック" charset="-128"/>
              </a:rPr>
              <a:t>I would demand a smaller premium</a:t>
            </a:r>
          </a:p>
          <a:p>
            <a:pPr marL="823913" lvl="1" indent="-457200" eaLnBrk="1" hangingPunct="1">
              <a:buFont typeface="Calibri" charset="0"/>
              <a:buAutoNum type="alphaLcPeriod"/>
            </a:pPr>
            <a:r>
              <a:rPr lang="en-US" altLang="x-none">
                <a:ea typeface="ＭＳ Ｐゴシック" charset="-128"/>
              </a:rPr>
              <a:t>I would demand the same premium</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Risk Premiums in Practice</a:t>
            </a:r>
          </a:p>
        </p:txBody>
      </p:sp>
      <p:sp>
        <p:nvSpPr>
          <p:cNvPr id="25602"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Survey investors on their desired risk premiums and use the average premium from these surveys.</a:t>
            </a:r>
          </a:p>
          <a:p>
            <a:pPr eaLnBrk="1" hangingPunct="1"/>
            <a:r>
              <a:rPr lang="en-US" altLang="x-none">
                <a:ea typeface="ＭＳ Ｐゴシック" charset="-128"/>
              </a:rPr>
              <a:t>Assume that the actual premium delivered over long time periods is equal to the expected premium - i.e., use historical data</a:t>
            </a:r>
          </a:p>
          <a:p>
            <a:pPr eaLnBrk="1" hangingPunct="1"/>
            <a:r>
              <a:rPr lang="en-US" altLang="x-none">
                <a:ea typeface="ＭＳ Ｐゴシック" charset="-128"/>
              </a:rPr>
              <a:t>Estimate the implied premium in today</a:t>
            </a:r>
            <a:r>
              <a:rPr lang="ja-JP" altLang="en-US">
                <a:ea typeface="ＭＳ Ｐゴシック" charset="-128"/>
              </a:rPr>
              <a:t>’</a:t>
            </a:r>
            <a:r>
              <a:rPr lang="en-US" altLang="ja-JP">
                <a:ea typeface="ＭＳ Ｐゴシック" charset="-128"/>
              </a:rPr>
              <a:t>s asset prices.</a:t>
            </a:r>
            <a:endParaRPr lang="en-US" altLang="x-none">
              <a:ea typeface="ＭＳ Ｐゴシック" charset="-128"/>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 The Survey Approach</a:t>
            </a:r>
          </a:p>
        </p:txBody>
      </p:sp>
      <p:sp>
        <p:nvSpPr>
          <p:cNvPr id="79874" name="Rectangle 3"/>
          <p:cNvSpPr>
            <a:spLocks noGrp="1" noChangeArrowheads="1"/>
          </p:cNvSpPr>
          <p:nvPr>
            <p:ph sz="quarter" idx="1"/>
          </p:nvPr>
        </p:nvSpPr>
        <p:spPr>
          <a:xfrm>
            <a:off x="612775" y="1200150"/>
            <a:ext cx="8153400" cy="3371850"/>
          </a:xfrm>
        </p:spPr>
        <p:txBody>
          <a:bodyPr>
            <a:normAutofit fontScale="62500" lnSpcReduction="20000"/>
          </a:bodyPr>
          <a:lstStyle/>
          <a:p>
            <a:pPr eaLnBrk="1" hangingPunct="1">
              <a:buFont typeface="Wingdings" charset="0"/>
              <a:buChar char=""/>
              <a:defRPr/>
            </a:pPr>
            <a:r>
              <a:rPr lang="en-US" dirty="0" smtClean="0"/>
              <a:t>Surveying all investors in a market place is impractical.</a:t>
            </a:r>
          </a:p>
          <a:p>
            <a:pPr eaLnBrk="1" hangingPunct="1">
              <a:buFont typeface="Wingdings" charset="0"/>
              <a:buChar char=""/>
              <a:defRPr/>
            </a:pPr>
            <a:r>
              <a:rPr lang="en-US" dirty="0" smtClean="0"/>
              <a:t>However, you can survey a few individuals and use these results. In practice, this translates into surveys of the following:</a:t>
            </a:r>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r>
              <a:rPr lang="en-US" dirty="0" smtClean="0"/>
              <a:t>The limitations of this approach are:</a:t>
            </a:r>
          </a:p>
          <a:p>
            <a:pPr lvl="1" eaLnBrk="1" hangingPunct="1">
              <a:buFont typeface="Wingdings 2" charset="0"/>
              <a:buChar char=""/>
              <a:defRPr/>
            </a:pPr>
            <a:r>
              <a:rPr lang="en-US" dirty="0" smtClean="0"/>
              <a:t>there are no constraints on reasonability (the survey could produce negative risk premiums or risk premiums of 50%)</a:t>
            </a:r>
          </a:p>
          <a:p>
            <a:pPr lvl="1" eaLnBrk="1" hangingPunct="1">
              <a:buFont typeface="Wingdings 2" charset="0"/>
              <a:buChar char=""/>
              <a:defRPr/>
            </a:pPr>
            <a:r>
              <a:rPr lang="en-US" dirty="0" smtClean="0"/>
              <a:t>The survey results are extremely volatile</a:t>
            </a:r>
          </a:p>
          <a:p>
            <a:pPr lvl="1" eaLnBrk="1" hangingPunct="1">
              <a:buFont typeface="Wingdings 2" charset="0"/>
              <a:buChar char=""/>
              <a:defRPr/>
            </a:pPr>
            <a:r>
              <a:rPr lang="en-US" dirty="0" smtClean="0"/>
              <a:t>they tend to be short term; even the longest surveys do not go beyond one year.</a:t>
            </a:r>
            <a:endParaRPr lang="en-US" dirty="0"/>
          </a:p>
        </p:txBody>
      </p:sp>
      <p:pic>
        <p:nvPicPr>
          <p:cNvPr id="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038350"/>
            <a:ext cx="6858000" cy="123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dirty="0">
                <a:ea typeface="ＭＳ Ｐゴシック" charset="-128"/>
              </a:rPr>
              <a:t>B. The Historical Risk Premium</a:t>
            </a:r>
            <a:br>
              <a:rPr lang="en-US" altLang="x-none" dirty="0">
                <a:ea typeface="ＭＳ Ｐゴシック" charset="-128"/>
              </a:rPr>
            </a:br>
            <a:r>
              <a:rPr lang="en-US" altLang="x-none" dirty="0">
                <a:ea typeface="ＭＳ Ｐゴシック" charset="-128"/>
              </a:rPr>
              <a:t>United States – January </a:t>
            </a:r>
            <a:r>
              <a:rPr lang="en-US" altLang="x-none" dirty="0" smtClean="0">
                <a:ea typeface="ＭＳ Ｐゴシック" charset="-128"/>
              </a:rPr>
              <a:t>2017</a:t>
            </a:r>
            <a:endParaRPr lang="en-US" altLang="x-none" dirty="0">
              <a:ea typeface="ＭＳ Ｐゴシック" charset="-128"/>
            </a:endParaRPr>
          </a:p>
        </p:txBody>
      </p:sp>
      <p:sp>
        <p:nvSpPr>
          <p:cNvPr id="80898" name="Rectangle 3"/>
          <p:cNvSpPr>
            <a:spLocks noGrp="1" noChangeArrowheads="1"/>
          </p:cNvSpPr>
          <p:nvPr>
            <p:ph sz="quarter" idx="1"/>
          </p:nvPr>
        </p:nvSpPr>
        <p:spPr>
          <a:xfrm>
            <a:off x="609600" y="1504950"/>
            <a:ext cx="8153400" cy="3371850"/>
          </a:xfrm>
        </p:spPr>
        <p:txBody>
          <a:bodyPr>
            <a:normAutofit fontScale="47500" lnSpcReduction="20000"/>
          </a:bodyPr>
          <a:lstStyle/>
          <a:p>
            <a:pPr eaLnBrk="1" hangingPunct="1">
              <a:buFont typeface="Wingdings" charset="0"/>
              <a:buChar char=""/>
              <a:defRPr/>
            </a:pPr>
            <a:endParaRPr lang="en-US" dirty="0" smtClean="0"/>
          </a:p>
          <a:p>
            <a:pPr marL="0" indent="0" eaLnBrk="1" hangingPunct="1">
              <a:buFont typeface="Wingdings" charset="0"/>
              <a:buNone/>
              <a:defRPr/>
            </a:pPr>
            <a:endParaRPr lang="en-US" dirty="0" smtClean="0"/>
          </a:p>
          <a:p>
            <a:pPr eaLnBrk="1" hangingPunct="1">
              <a:buFont typeface="Wingdings" charset="0"/>
              <a:buChar char=""/>
              <a:defRPr/>
            </a:pPr>
            <a:endParaRPr lang="en-US" dirty="0" smtClean="0"/>
          </a:p>
          <a:p>
            <a:pPr marL="0" indent="0" eaLnBrk="1" hangingPunct="1">
              <a:buFont typeface="Wingdings" charset="0"/>
              <a:buNone/>
              <a:defRPr/>
            </a:pPr>
            <a:endParaRPr lang="en-US" sz="4300" dirty="0" smtClean="0"/>
          </a:p>
          <a:p>
            <a:pPr marL="0" indent="0" eaLnBrk="1" hangingPunct="1">
              <a:buFont typeface="Wingdings" charset="0"/>
              <a:buNone/>
              <a:defRPr/>
            </a:pPr>
            <a:r>
              <a:rPr lang="en-US" sz="4300" dirty="0" smtClean="0"/>
              <a:t>What is the right premium?</a:t>
            </a:r>
          </a:p>
          <a:p>
            <a:pPr marL="742950" indent="-742950" eaLnBrk="1" hangingPunct="1">
              <a:buFont typeface="+mj-lt"/>
              <a:buAutoNum type="arabicPeriod"/>
              <a:defRPr/>
            </a:pPr>
            <a:r>
              <a:rPr lang="en-US" sz="4300" dirty="0" smtClean="0"/>
              <a:t>Go back as far as you can. </a:t>
            </a:r>
          </a:p>
          <a:p>
            <a:pPr marL="742950" indent="-742950" eaLnBrk="1" hangingPunct="1">
              <a:buFont typeface="+mj-lt"/>
              <a:buAutoNum type="arabicPeriod"/>
              <a:defRPr/>
            </a:pPr>
            <a:endParaRPr lang="en-US" sz="4300" dirty="0" smtClean="0"/>
          </a:p>
          <a:p>
            <a:pPr marL="742950" indent="-742950" eaLnBrk="1" hangingPunct="1">
              <a:buFont typeface="+mj-lt"/>
              <a:buAutoNum type="arabicPeriod"/>
              <a:defRPr/>
            </a:pPr>
            <a:r>
              <a:rPr lang="en-US" sz="4300" dirty="0" smtClean="0"/>
              <a:t>Be consistent in your use of a </a:t>
            </a:r>
            <a:r>
              <a:rPr lang="en-US" sz="4300" dirty="0" err="1" smtClean="0"/>
              <a:t>riskfree</a:t>
            </a:r>
            <a:r>
              <a:rPr lang="en-US" sz="4300" dirty="0" smtClean="0"/>
              <a:t> rate.</a:t>
            </a:r>
          </a:p>
          <a:p>
            <a:pPr marL="742950" indent="-742950" eaLnBrk="1" hangingPunct="1">
              <a:buFont typeface="+mj-lt"/>
              <a:buAutoNum type="arabicPeriod"/>
              <a:defRPr/>
            </a:pPr>
            <a:r>
              <a:rPr lang="en-US" sz="4300" dirty="0" smtClean="0"/>
              <a:t>Use arithmetic premiums for one-year estimates of costs of equity and geometric premiums for estimates of long term costs of equity.</a:t>
            </a:r>
            <a:endParaRPr lang="en-US" sz="4300" dirty="0"/>
          </a:p>
        </p:txBody>
      </p:sp>
      <p:graphicFrame>
        <p:nvGraphicFramePr>
          <p:cNvPr id="29699" name="Object 4"/>
          <p:cNvGraphicFramePr>
            <a:graphicFrameLocks noChangeAspect="1"/>
          </p:cNvGraphicFramePr>
          <p:nvPr>
            <p:extLst>
              <p:ext uri="{D42A27DB-BD31-4B8C-83A1-F6EECF244321}">
                <p14:modId xmlns:p14="http://schemas.microsoft.com/office/powerpoint/2010/main" val="385399681"/>
              </p:ext>
            </p:extLst>
          </p:nvPr>
        </p:nvGraphicFramePr>
        <p:xfrm>
          <a:off x="2032000" y="3144308"/>
          <a:ext cx="5984875" cy="457200"/>
        </p:xfrm>
        <a:graphic>
          <a:graphicData uri="http://schemas.openxmlformats.org/presentationml/2006/ole">
            <mc:AlternateContent xmlns:mc="http://schemas.openxmlformats.org/markup-compatibility/2006">
              <mc:Choice xmlns:v="urn:schemas-microsoft-com:vml" Requires="v">
                <p:oleObj spid="_x0000_s29756" name="Equation" r:id="rId4" imgW="4114800" imgH="419100" progId="Equation.3">
                  <p:embed/>
                </p:oleObj>
              </mc:Choice>
              <mc:Fallback>
                <p:oleObj name="Equation" r:id="rId4" imgW="4114800" imgH="4191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2000" y="3144308"/>
                        <a:ext cx="5984875"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 name="Picture 1"/>
          <p:cNvPicPr>
            <a:picLocks noChangeAspect="1"/>
          </p:cNvPicPr>
          <p:nvPr/>
        </p:nvPicPr>
        <p:blipFill>
          <a:blip r:embed="rId6"/>
          <a:stretch>
            <a:fillRect/>
          </a:stretch>
        </p:blipFill>
        <p:spPr>
          <a:xfrm>
            <a:off x="2032000" y="1085880"/>
            <a:ext cx="5308600" cy="1570537"/>
          </a:xfrm>
          <a:prstGeom prst="rect">
            <a:avLst/>
          </a:prstGeom>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t>What about historical premiums for other markets?</a:t>
            </a:r>
          </a:p>
        </p:txBody>
      </p:sp>
      <p:sp>
        <p:nvSpPr>
          <p:cNvPr id="97282" name="Rectangle 3"/>
          <p:cNvSpPr>
            <a:spLocks noGrp="1" noChangeArrowheads="1"/>
          </p:cNvSpPr>
          <p:nvPr>
            <p:ph sz="quarter" idx="1"/>
          </p:nvPr>
        </p:nvSpPr>
        <p:spPr>
          <a:xfrm>
            <a:off x="612775" y="1200150"/>
            <a:ext cx="8153400" cy="3371850"/>
          </a:xfrm>
        </p:spPr>
        <p:txBody>
          <a:bodyPr>
            <a:normAutofit fontScale="85000" lnSpcReduction="10000"/>
          </a:bodyPr>
          <a:lstStyle/>
          <a:p>
            <a:pPr eaLnBrk="1" hangingPunct="1">
              <a:buFont typeface="Wingdings" charset="0"/>
              <a:buChar char=""/>
              <a:defRPr/>
            </a:pPr>
            <a:r>
              <a:rPr lang="en-US" dirty="0"/>
              <a:t>Historical data for markets outside the United States is available for much shorter time periods. The problem is even greater in emerging markets.</a:t>
            </a:r>
          </a:p>
          <a:p>
            <a:pPr eaLnBrk="1" hangingPunct="1">
              <a:buFont typeface="Wingdings" charset="0"/>
              <a:buChar char=""/>
              <a:defRPr/>
            </a:pPr>
            <a:r>
              <a:rPr lang="en-US" dirty="0"/>
              <a:t>The historical premiums that emerge from this data reflects this data problem and there is much greater error associated with the estimates of the premiums</a:t>
            </a:r>
            <a:r>
              <a:rPr lang="en-US" dirty="0" smtClean="0"/>
              <a:t>.</a:t>
            </a:r>
          </a:p>
          <a:p>
            <a:pPr eaLnBrk="1" hangingPunct="1">
              <a:buFont typeface="Wingdings" charset="0"/>
              <a:buChar char=""/>
              <a:defRPr/>
            </a:pPr>
            <a:r>
              <a:rPr lang="en-US" dirty="0" smtClean="0"/>
              <a:t>Put simply, if you distrust historical risk premiums in the United States, because the estimates are backward looking and noisy, you will trust them even less outside the </a:t>
            </a:r>
            <a:r>
              <a:rPr lang="en-US" dirty="0" smtClean="0"/>
              <a:t>US.</a:t>
            </a:r>
            <a:endParaRPr lang="en-US"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171450"/>
            <a:ext cx="8153400" cy="742950"/>
          </a:xfrm>
        </p:spPr>
        <p:txBody>
          <a:bodyPr>
            <a:normAutofit fontScale="90000"/>
          </a:bodyPr>
          <a:lstStyle/>
          <a:p>
            <a:pPr eaLnBrk="1" hangingPunct="1"/>
            <a:r>
              <a:rPr lang="en-US" altLang="x-none" sz="2900">
                <a:ea typeface="ＭＳ Ｐゴシック" charset="-128"/>
              </a:rPr>
              <a:t>One solution: B</a:t>
            </a:r>
            <a:r>
              <a:rPr lang="en-US" altLang="ja-JP" sz="2900">
                <a:ea typeface="ＭＳ Ｐゴシック" charset="-128"/>
              </a:rPr>
              <a:t>ond default spreads as CRP – November 2013</a:t>
            </a:r>
            <a:endParaRPr lang="en-US" altLang="x-none" sz="2900">
              <a:ea typeface="ＭＳ Ｐゴシック" charset="-128"/>
            </a:endParaRPr>
          </a:p>
        </p:txBody>
      </p:sp>
      <p:sp>
        <p:nvSpPr>
          <p:cNvPr id="84994" name="Rectangle 3"/>
          <p:cNvSpPr>
            <a:spLocks noGrp="1" noChangeArrowheads="1"/>
          </p:cNvSpPr>
          <p:nvPr>
            <p:ph sz="quarter" idx="1"/>
          </p:nvPr>
        </p:nvSpPr>
        <p:spPr>
          <a:xfrm>
            <a:off x="612775" y="1200150"/>
            <a:ext cx="8153400" cy="3371850"/>
          </a:xfrm>
        </p:spPr>
        <p:txBody>
          <a:bodyPr>
            <a:normAutofit/>
          </a:bodyPr>
          <a:lstStyle/>
          <a:p>
            <a:pPr eaLnBrk="1" hangingPunct="1">
              <a:buFont typeface="Wingdings" charset="0"/>
              <a:buChar char=""/>
              <a:defRPr/>
            </a:pPr>
            <a:r>
              <a:rPr lang="en-US" sz="1800" dirty="0" smtClean="0"/>
              <a:t>In November 2013, the historical risk premium for the US was 4.20% (geometric average, stocks over </a:t>
            </a:r>
            <a:r>
              <a:rPr lang="en-US" sz="1800" dirty="0" err="1" smtClean="0"/>
              <a:t>T.Bonds</a:t>
            </a:r>
            <a:r>
              <a:rPr lang="en-US" sz="1800" dirty="0" smtClean="0"/>
              <a:t>, 1928-2012)</a:t>
            </a:r>
          </a:p>
          <a:p>
            <a:pPr eaLnBrk="1" hangingPunct="1">
              <a:buFont typeface="Wingdings" charset="0"/>
              <a:buChar char=""/>
              <a:defRPr/>
            </a:pPr>
            <a:endParaRPr lang="en-US" sz="1800" dirty="0"/>
          </a:p>
          <a:p>
            <a:pPr eaLnBrk="1" hangingPunct="1">
              <a:buFont typeface="Wingdings" charset="0"/>
              <a:buChar char=""/>
              <a:defRPr/>
            </a:pPr>
            <a:endParaRPr lang="en-US" sz="1800" dirty="0" smtClean="0"/>
          </a:p>
          <a:p>
            <a:pPr eaLnBrk="1" hangingPunct="1">
              <a:buFont typeface="Wingdings" charset="0"/>
              <a:buChar char=""/>
              <a:defRPr/>
            </a:pPr>
            <a:r>
              <a:rPr lang="en-US" sz="1800" dirty="0" smtClean="0"/>
              <a:t>Using the default spread on the sovereign bond or based upon the sovereign rating and adding that spread to the mature market premium (4.20% for the US):</a:t>
            </a:r>
          </a:p>
          <a:p>
            <a:pPr marL="0" indent="0" eaLnBrk="1" hangingPunct="1">
              <a:buFont typeface="Wingdings" charset="0"/>
              <a:buNone/>
              <a:defRPr/>
            </a:pPr>
            <a:endParaRPr lang="en-US" sz="1800" dirty="0" smtClean="0"/>
          </a:p>
          <a:p>
            <a:pPr marL="0" indent="0" eaLnBrk="1" hangingPunct="1">
              <a:buFont typeface="Wingdings" charset="0"/>
              <a:buNone/>
              <a:defRPr/>
            </a:pPr>
            <a:endParaRPr lang="en-US" sz="1800" dirty="0"/>
          </a:p>
          <a:p>
            <a:pPr eaLnBrk="1" hangingPunct="1">
              <a:buFont typeface="Wingdings" charset="0"/>
              <a:buChar char=""/>
              <a:defRPr/>
            </a:pPr>
            <a:r>
              <a:rPr lang="en-US" sz="1800" dirty="0" smtClean="0"/>
              <a:t>If you prefer CDS spreads:</a:t>
            </a:r>
          </a:p>
          <a:p>
            <a:pPr eaLnBrk="1" hangingPunct="1">
              <a:buFont typeface="Wingdings" charset="0"/>
              <a:buChar char=""/>
              <a:defRPr/>
            </a:pPr>
            <a:endParaRPr lang="en-US" sz="2100" dirty="0"/>
          </a:p>
          <a:p>
            <a:pPr eaLnBrk="1" hangingPunct="1">
              <a:buFont typeface="Wingdings" charset="0"/>
              <a:buChar char=""/>
              <a:defRPr/>
            </a:pPr>
            <a:endParaRPr lang="en-US" dirty="0" smtClean="0"/>
          </a:p>
          <a:p>
            <a:pPr marL="0" indent="0" eaLnBrk="1" hangingPunct="1">
              <a:buFont typeface="Wingdings" charset="0"/>
              <a:buNone/>
              <a:defRPr/>
            </a:pPr>
            <a:endParaRPr lang="en-US" dirty="0" smtClean="0"/>
          </a:p>
          <a:p>
            <a:pPr eaLnBrk="1" hangingPunct="1">
              <a:buFont typeface="Wingdings" charset="0"/>
              <a:buChar char=""/>
              <a:defRPr/>
            </a:pPr>
            <a:endParaRPr lang="en-US" dirty="0"/>
          </a:p>
        </p:txBody>
      </p:sp>
      <p:graphicFrame>
        <p:nvGraphicFramePr>
          <p:cNvPr id="3" name="Table 2"/>
          <p:cNvGraphicFramePr>
            <a:graphicFrameLocks noGrp="1"/>
          </p:cNvGraphicFramePr>
          <p:nvPr/>
        </p:nvGraphicFramePr>
        <p:xfrm>
          <a:off x="2438400" y="3181350"/>
          <a:ext cx="5562600" cy="587376"/>
        </p:xfrm>
        <a:graphic>
          <a:graphicData uri="http://schemas.openxmlformats.org/drawingml/2006/table">
            <a:tbl>
              <a:tblPr/>
              <a:tblGrid>
                <a:gridCol w="596900"/>
                <a:gridCol w="495300"/>
                <a:gridCol w="2527300"/>
                <a:gridCol w="533400"/>
                <a:gridCol w="1409700"/>
              </a:tblGrid>
              <a:tr h="146858">
                <a:tc>
                  <a:txBody>
                    <a:bodyPr/>
                    <a:lstStyle/>
                    <a:p>
                      <a:pPr algn="l" fontAlgn="b"/>
                      <a:r>
                        <a:rPr lang="en-US" sz="900" b="0" i="0" u="none" strike="noStrike">
                          <a:solidFill>
                            <a:srgbClr val="000000"/>
                          </a:solidFill>
                          <a:effectLst/>
                          <a:latin typeface="Calibri"/>
                        </a:rPr>
                        <a:t>Country</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Rating</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Default Spread (Country Risk Premium)</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US ERP</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Calibri"/>
                        </a:rPr>
                        <a:t>Total ERP for country</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802">
                <a:tc>
                  <a:txBody>
                    <a:bodyPr/>
                    <a:lstStyle/>
                    <a:p>
                      <a:pPr algn="l" fontAlgn="b"/>
                      <a:r>
                        <a:rPr lang="en-US" sz="900" b="0" i="0" u="none" strike="noStrike">
                          <a:solidFill>
                            <a:srgbClr val="000000"/>
                          </a:solidFill>
                          <a:effectLst/>
                          <a:latin typeface="Calibri"/>
                        </a:rPr>
                        <a:t>India</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Baa3</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2.25%</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4.20%</a:t>
                      </a:r>
                      <a:endParaRPr lang="en-US" sz="900" b="0" i="0" u="none" strike="noStrike" dirty="0">
                        <a:solidFill>
                          <a:srgbClr val="000000"/>
                        </a:solidFill>
                        <a:effectLst/>
                        <a:latin typeface="Calibri"/>
                      </a:endParaRP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6.45%</a:t>
                      </a:r>
                      <a:endParaRPr lang="en-US" sz="900" b="0" i="0" u="none" strike="noStrike" dirty="0">
                        <a:solidFill>
                          <a:srgbClr val="000000"/>
                        </a:solidFill>
                        <a:effectLst/>
                        <a:latin typeface="Calibri"/>
                      </a:endParaRP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858">
                <a:tc>
                  <a:txBody>
                    <a:bodyPr/>
                    <a:lstStyle/>
                    <a:p>
                      <a:pPr algn="l" fontAlgn="b"/>
                      <a:r>
                        <a:rPr lang="en-US" sz="900" b="0" i="0" u="none" strike="noStrike">
                          <a:solidFill>
                            <a:srgbClr val="000000"/>
                          </a:solidFill>
                          <a:effectLst/>
                          <a:latin typeface="Calibri"/>
                        </a:rPr>
                        <a:t>China</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Calibri"/>
                        </a:rPr>
                        <a:t>Aa3</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Calibri"/>
                        </a:rPr>
                        <a:t>0.80%</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4.20%</a:t>
                      </a:r>
                      <a:endParaRPr lang="en-US" sz="900" b="0" i="0" u="none" strike="noStrike" dirty="0">
                        <a:solidFill>
                          <a:srgbClr val="000000"/>
                        </a:solidFill>
                        <a:effectLst/>
                        <a:latin typeface="Calibri"/>
                      </a:endParaRP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5.00%</a:t>
                      </a:r>
                      <a:endParaRPr lang="en-US" sz="900" b="0" i="0" u="none" strike="noStrike" dirty="0">
                        <a:solidFill>
                          <a:srgbClr val="000000"/>
                        </a:solidFill>
                        <a:effectLst/>
                        <a:latin typeface="Calibri"/>
                      </a:endParaRP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858">
                <a:tc>
                  <a:txBody>
                    <a:bodyPr/>
                    <a:lstStyle/>
                    <a:p>
                      <a:pPr algn="l" fontAlgn="b"/>
                      <a:r>
                        <a:rPr lang="en-US" sz="900" b="0" i="0" u="none" strike="noStrike">
                          <a:solidFill>
                            <a:srgbClr val="000000"/>
                          </a:solidFill>
                          <a:effectLst/>
                          <a:latin typeface="Calibri"/>
                        </a:rPr>
                        <a:t>Brazil</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Baa2</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Calibri"/>
                        </a:rPr>
                        <a:t>2.00%</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4.20%</a:t>
                      </a:r>
                      <a:endParaRPr lang="en-US" sz="900" b="0" i="0" u="none" strike="noStrike" dirty="0">
                        <a:solidFill>
                          <a:srgbClr val="000000"/>
                        </a:solidFill>
                        <a:effectLst/>
                        <a:latin typeface="Calibri"/>
                      </a:endParaRP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6.20%</a:t>
                      </a:r>
                      <a:endParaRPr lang="en-US" sz="900" b="0" i="0" u="none" strike="noStrike" dirty="0">
                        <a:solidFill>
                          <a:srgbClr val="000000"/>
                        </a:solidFill>
                        <a:effectLst/>
                        <a:latin typeface="Calibri"/>
                      </a:endParaRP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nvGraphicFramePr>
        <p:xfrm>
          <a:off x="2667000" y="4324350"/>
          <a:ext cx="5067300" cy="587376"/>
        </p:xfrm>
        <a:graphic>
          <a:graphicData uri="http://schemas.openxmlformats.org/drawingml/2006/table">
            <a:tbl>
              <a:tblPr/>
              <a:tblGrid>
                <a:gridCol w="596900"/>
                <a:gridCol w="2527300"/>
                <a:gridCol w="533400"/>
                <a:gridCol w="1409700"/>
              </a:tblGrid>
              <a:tr h="146802">
                <a:tc>
                  <a:txBody>
                    <a:bodyPr/>
                    <a:lstStyle/>
                    <a:p>
                      <a:pPr algn="l" fontAlgn="b"/>
                      <a:r>
                        <a:rPr lang="en-US" sz="900" b="0" i="1" u="none" strike="noStrike">
                          <a:solidFill>
                            <a:srgbClr val="000000"/>
                          </a:solidFill>
                          <a:effectLst/>
                          <a:latin typeface="Calibri"/>
                        </a:rPr>
                        <a:t>Country</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dirty="0">
                          <a:solidFill>
                            <a:srgbClr val="000000"/>
                          </a:solidFill>
                          <a:effectLst/>
                          <a:latin typeface="Calibri"/>
                        </a:rPr>
                        <a:t>Sovereign CDS Spread</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1" u="none" strike="noStrike">
                          <a:solidFill>
                            <a:srgbClr val="000000"/>
                          </a:solidFill>
                          <a:effectLst/>
                          <a:latin typeface="Calibri"/>
                        </a:rPr>
                        <a:t>US ERP</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1" u="none" strike="noStrike">
                          <a:solidFill>
                            <a:srgbClr val="000000"/>
                          </a:solidFill>
                          <a:effectLst/>
                          <a:latin typeface="Calibri"/>
                        </a:rPr>
                        <a:t>Total ERP for country</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858">
                <a:tc>
                  <a:txBody>
                    <a:bodyPr/>
                    <a:lstStyle/>
                    <a:p>
                      <a:pPr algn="l" fontAlgn="b"/>
                      <a:r>
                        <a:rPr lang="en-US" sz="900" b="0" i="0" u="none" strike="noStrike">
                          <a:solidFill>
                            <a:srgbClr val="000000"/>
                          </a:solidFill>
                          <a:effectLst/>
                          <a:latin typeface="Calibri"/>
                        </a:rPr>
                        <a:t>India</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4.20%</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4.20%</a:t>
                      </a:r>
                      <a:endParaRPr lang="en-US" sz="900" b="0" i="0" u="none" strike="noStrike" dirty="0">
                        <a:solidFill>
                          <a:srgbClr val="000000"/>
                        </a:solidFill>
                        <a:effectLst/>
                        <a:latin typeface="Calibri"/>
                      </a:endParaRP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8.40%</a:t>
                      </a:r>
                      <a:endParaRPr lang="en-US" sz="900" b="0" i="0" u="none" strike="noStrike" dirty="0">
                        <a:solidFill>
                          <a:srgbClr val="000000"/>
                        </a:solidFill>
                        <a:effectLst/>
                        <a:latin typeface="Calibri"/>
                      </a:endParaRP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858">
                <a:tc>
                  <a:txBody>
                    <a:bodyPr/>
                    <a:lstStyle/>
                    <a:p>
                      <a:pPr algn="l" fontAlgn="b"/>
                      <a:r>
                        <a:rPr lang="en-US" sz="900" b="0" i="0" u="none" strike="noStrike">
                          <a:solidFill>
                            <a:srgbClr val="000000"/>
                          </a:solidFill>
                          <a:effectLst/>
                          <a:latin typeface="Calibri"/>
                        </a:rPr>
                        <a:t>China</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1.20%</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4.20%</a:t>
                      </a:r>
                      <a:endParaRPr lang="en-US" sz="900" b="0" i="0" u="none" strike="noStrike" dirty="0">
                        <a:solidFill>
                          <a:srgbClr val="000000"/>
                        </a:solidFill>
                        <a:effectLst/>
                        <a:latin typeface="Calibri"/>
                      </a:endParaRP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5.40%</a:t>
                      </a:r>
                      <a:endParaRPr lang="en-US" sz="900" b="0" i="0" u="none" strike="noStrike" dirty="0">
                        <a:solidFill>
                          <a:srgbClr val="000000"/>
                        </a:solidFill>
                        <a:effectLst/>
                        <a:latin typeface="Calibri"/>
                      </a:endParaRP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858">
                <a:tc>
                  <a:txBody>
                    <a:bodyPr/>
                    <a:lstStyle/>
                    <a:p>
                      <a:pPr algn="l" fontAlgn="b"/>
                      <a:r>
                        <a:rPr lang="en-US" sz="900" b="0" i="0" u="none" strike="noStrike">
                          <a:solidFill>
                            <a:srgbClr val="000000"/>
                          </a:solidFill>
                          <a:effectLst/>
                          <a:latin typeface="Calibri"/>
                        </a:rPr>
                        <a:t>Brazil</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2.59%</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4.20%</a:t>
                      </a:r>
                      <a:endParaRPr lang="en-US" sz="900" b="0" i="0" u="none" strike="noStrike" dirty="0">
                        <a:solidFill>
                          <a:srgbClr val="000000"/>
                        </a:solidFill>
                        <a:effectLst/>
                        <a:latin typeface="Calibri"/>
                      </a:endParaRP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6.79%</a:t>
                      </a:r>
                      <a:endParaRPr lang="en-US" sz="900" b="0" i="0" u="none" strike="noStrike" dirty="0">
                        <a:solidFill>
                          <a:srgbClr val="000000"/>
                        </a:solidFill>
                        <a:effectLst/>
                        <a:latin typeface="Calibri"/>
                      </a:endParaRP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nvGraphicFramePr>
        <p:xfrm>
          <a:off x="1905000" y="1885950"/>
          <a:ext cx="6197600" cy="609600"/>
        </p:xfrm>
        <a:graphic>
          <a:graphicData uri="http://schemas.openxmlformats.org/drawingml/2006/table">
            <a:tbl>
              <a:tblPr/>
              <a:tblGrid>
                <a:gridCol w="965200"/>
                <a:gridCol w="1231900"/>
                <a:gridCol w="1384300"/>
                <a:gridCol w="1231900"/>
                <a:gridCol w="1384300"/>
              </a:tblGrid>
              <a:tr h="1524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Arithmetic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Geometric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1524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24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1928-2012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7.65%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5.88%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5.74%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4.20%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24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2.33%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Beyond the default spread? Equities are riskier than bonds</a:t>
            </a:r>
          </a:p>
        </p:txBody>
      </p:sp>
      <p:sp>
        <p:nvSpPr>
          <p:cNvPr id="87042" name="Rectangle 3"/>
          <p:cNvSpPr>
            <a:spLocks noGrp="1" noChangeArrowheads="1"/>
          </p:cNvSpPr>
          <p:nvPr>
            <p:ph sz="quarter" idx="1"/>
          </p:nvPr>
        </p:nvSpPr>
        <p:spPr>
          <a:xfrm>
            <a:off x="612775" y="1200150"/>
            <a:ext cx="8153400" cy="3371850"/>
          </a:xfrm>
        </p:spPr>
        <p:txBody>
          <a:bodyPr>
            <a:normAutofit/>
          </a:bodyPr>
          <a:lstStyle/>
          <a:p>
            <a:pPr eaLnBrk="1" hangingPunct="1"/>
            <a:r>
              <a:rPr lang="en-US" altLang="x-none" sz="1600" dirty="0">
                <a:ea typeface="ＭＳ Ｐゴシック" charset="-128"/>
              </a:rPr>
              <a:t>While default risk spreads and equity risk premiums are highly correlated, one would expect equity spreads to be higher than debt spreads.  One approach to scaling up the premium is to look at the relative volatility of equities to bonds and to scale up the default spread to reflect this:</a:t>
            </a:r>
          </a:p>
          <a:p>
            <a:pPr eaLnBrk="1" hangingPunct="1"/>
            <a:endParaRPr lang="en-US" altLang="x-none" sz="1600" dirty="0">
              <a:ea typeface="ＭＳ Ｐゴシック" charset="-128"/>
            </a:endParaRPr>
          </a:p>
          <a:p>
            <a:pPr eaLnBrk="1" hangingPunct="1"/>
            <a:r>
              <a:rPr lang="en-US" altLang="x-none" sz="1600" u="sng" dirty="0">
                <a:ea typeface="ＭＳ Ｐゴシック" charset="-128"/>
              </a:rPr>
              <a:t>Brazil:</a:t>
            </a:r>
            <a:r>
              <a:rPr lang="en-US" altLang="x-none" sz="1600" dirty="0">
                <a:ea typeface="ＭＳ Ｐゴシック" charset="-128"/>
              </a:rPr>
              <a:t> The annualized standard deviation in the Brazilian equity index over the previous year is 21 percent, whereas the annualized standard deviation in the Brazilian C-bond is 14 percent.</a:t>
            </a:r>
          </a:p>
          <a:p>
            <a:pPr eaLnBrk="1" hangingPunct="1">
              <a:buFont typeface="Wingdings" charset="2"/>
              <a:buNone/>
            </a:pPr>
            <a:endParaRPr lang="en-US" altLang="x-none" sz="1600" dirty="0">
              <a:ea typeface="ＭＳ Ｐゴシック" charset="-128"/>
            </a:endParaRPr>
          </a:p>
          <a:p>
            <a:pPr eaLnBrk="1" hangingPunct="1"/>
            <a:r>
              <a:rPr lang="en-US" altLang="x-none" sz="1600" dirty="0">
                <a:ea typeface="ＭＳ Ｐゴシック" charset="-128"/>
              </a:rPr>
              <a:t>Using the same approach for India and China:</a:t>
            </a:r>
          </a:p>
          <a:p>
            <a:pPr eaLnBrk="1" hangingPunct="1">
              <a:buFont typeface="Wingdings" charset="2"/>
              <a:buNone/>
            </a:pPr>
            <a:endParaRPr lang="en-US" altLang="x-none" dirty="0">
              <a:ea typeface="ＭＳ Ｐゴシック" charset="-128"/>
            </a:endParaRPr>
          </a:p>
          <a:p>
            <a:pPr eaLnBrk="1" hangingPunct="1">
              <a:buFont typeface="Wingdings" charset="2"/>
              <a:buNone/>
            </a:pPr>
            <a:endParaRPr lang="en-US" altLang="x-none" dirty="0">
              <a:ea typeface="ＭＳ Ｐゴシック" charset="-128"/>
            </a:endParaRPr>
          </a:p>
        </p:txBody>
      </p:sp>
      <p:graphicFrame>
        <p:nvGraphicFramePr>
          <p:cNvPr id="35843" name="Object 3"/>
          <p:cNvGraphicFramePr>
            <a:graphicFrameLocks noChangeAspect="1"/>
          </p:cNvGraphicFramePr>
          <p:nvPr/>
        </p:nvGraphicFramePr>
        <p:xfrm>
          <a:off x="2590800" y="2190750"/>
          <a:ext cx="3924300" cy="361950"/>
        </p:xfrm>
        <a:graphic>
          <a:graphicData uri="http://schemas.openxmlformats.org/presentationml/2006/ole">
            <mc:AlternateContent xmlns:mc="http://schemas.openxmlformats.org/markup-compatibility/2006">
              <mc:Choice xmlns:v="urn:schemas-microsoft-com:vml" Requires="v">
                <p:oleObj spid="_x0000_s35850" name="Document" r:id="rId5" imgW="3924156" imgH="482582" progId="Word.Document.12">
                  <p:embed/>
                </p:oleObj>
              </mc:Choice>
              <mc:Fallback>
                <p:oleObj name="Document" r:id="rId5" imgW="3924156" imgH="482582"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0800" y="2190750"/>
                        <a:ext cx="39243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844" name="Object 4"/>
          <p:cNvGraphicFramePr>
            <a:graphicFrameLocks noChangeAspect="1"/>
          </p:cNvGraphicFramePr>
          <p:nvPr/>
        </p:nvGraphicFramePr>
        <p:xfrm>
          <a:off x="2743200" y="3257550"/>
          <a:ext cx="3911600" cy="323850"/>
        </p:xfrm>
        <a:graphic>
          <a:graphicData uri="http://schemas.openxmlformats.org/presentationml/2006/ole">
            <mc:AlternateContent xmlns:mc="http://schemas.openxmlformats.org/markup-compatibility/2006">
              <mc:Choice xmlns:v="urn:schemas-microsoft-com:vml" Requires="v">
                <p:oleObj spid="_x0000_s35851" name="Equation" r:id="rId7" imgW="3911600" imgH="431800" progId="Equation.3">
                  <p:embed/>
                </p:oleObj>
              </mc:Choice>
              <mc:Fallback>
                <p:oleObj name="Equation" r:id="rId7" imgW="3911600" imgH="4318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43200" y="3257550"/>
                        <a:ext cx="39116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845" name="Object 5"/>
          <p:cNvGraphicFramePr>
            <a:graphicFrameLocks noChangeAspect="1"/>
          </p:cNvGraphicFramePr>
          <p:nvPr/>
        </p:nvGraphicFramePr>
        <p:xfrm>
          <a:off x="2438400" y="4000500"/>
          <a:ext cx="5486400" cy="781050"/>
        </p:xfrm>
        <a:graphic>
          <a:graphicData uri="http://schemas.openxmlformats.org/presentationml/2006/ole">
            <mc:AlternateContent xmlns:mc="http://schemas.openxmlformats.org/markup-compatibility/2006">
              <mc:Choice xmlns:v="urn:schemas-microsoft-com:vml" Requires="v">
                <p:oleObj spid="_x0000_s35852" name="Document" r:id="rId10" imgW="5486400" imgH="1041400" progId="Word.Document.12">
                  <p:embed/>
                </p:oleObj>
              </mc:Choice>
              <mc:Fallback>
                <p:oleObj name="Document" r:id="rId10" imgW="5486400" imgH="1041400" progId="Word.Document.12">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38400" y="4000500"/>
                        <a:ext cx="5486400"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2BE62A51-CC0C-A24D-89FD-4BBA3B1CB3D2}" type="slidenum">
              <a:rPr lang="en-US" altLang="x-none" sz="1400">
                <a:solidFill>
                  <a:schemeClr val="tx2"/>
                </a:solidFill>
              </a:rPr>
              <a:pPr>
                <a:lnSpc>
                  <a:spcPct val="90000"/>
                </a:lnSpc>
              </a:pPr>
              <a:t>12</a:t>
            </a:fld>
            <a:endParaRPr lang="en-US" altLang="x-none" sz="1400">
              <a:solidFill>
                <a:schemeClr val="tx2"/>
              </a:solidFill>
            </a:endParaRPr>
          </a:p>
        </p:txBody>
      </p:sp>
      <p:pic>
        <p:nvPicPr>
          <p:cNvPr id="3789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4</a:t>
            </a:r>
          </a:p>
        </p:txBody>
      </p:sp>
      <p:sp>
        <p:nvSpPr>
          <p:cNvPr id="6" name="Line Callout 1 5"/>
          <p:cNvSpPr>
            <a:spLocks/>
          </p:cNvSpPr>
          <p:nvPr/>
        </p:nvSpPr>
        <p:spPr bwMode="auto">
          <a:xfrm>
            <a:off x="381000" y="209550"/>
            <a:ext cx="1905000" cy="3124200"/>
          </a:xfrm>
          <a:prstGeom prst="borderCallout1">
            <a:avLst>
              <a:gd name="adj1" fmla="val 99306"/>
              <a:gd name="adj2" fmla="val 49074"/>
              <a:gd name="adj3" fmla="val 117616"/>
              <a:gd name="adj4" fmla="val 115259"/>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en-US" altLang="x-none" b="1">
                <a:solidFill>
                  <a:srgbClr val="FFFFFF"/>
                </a:solidFill>
                <a:latin typeface="Calibri" charset="0"/>
              </a:rPr>
              <a:t>Task</a:t>
            </a:r>
          </a:p>
          <a:p>
            <a:pPr algn="ctr"/>
            <a:r>
              <a:rPr lang="en-US" altLang="x-none">
                <a:solidFill>
                  <a:srgbClr val="FFFFFF"/>
                </a:solidFill>
                <a:latin typeface="Calibri" charset="0"/>
              </a:rPr>
              <a:t>Estimate the historical equity risk premium in the market of your choice (if you can)</a:t>
            </a:r>
          </a:p>
          <a:p>
            <a:pPr algn="ctr"/>
            <a:endParaRPr lang="en-US" altLang="x-none">
              <a:solidFill>
                <a:srgbClr val="FFFFFF"/>
              </a:solidFill>
              <a:latin typeface="Calibri"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27738</TotalTime>
  <Pages>13</Pages>
  <Words>1802</Words>
  <Application>Microsoft Macintosh PowerPoint</Application>
  <PresentationFormat>On-screen Show (16:9)</PresentationFormat>
  <Paragraphs>156</Paragraphs>
  <Slides>12</Slides>
  <Notes>10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12</vt:i4>
      </vt:variant>
    </vt:vector>
  </HeadingPairs>
  <TitlesOfParts>
    <vt:vector size="21" baseType="lpstr">
      <vt:lpstr>Calibri</vt:lpstr>
      <vt:lpstr>Geneva</vt:lpstr>
      <vt:lpstr>ＭＳ Ｐゴシック</vt:lpstr>
      <vt:lpstr>Times</vt:lpstr>
      <vt:lpstr>Wingdings</vt:lpstr>
      <vt:lpstr>Wingdings 2</vt:lpstr>
      <vt:lpstr>WebcastSimple</vt:lpstr>
      <vt:lpstr>Equation</vt:lpstr>
      <vt:lpstr>Document</vt:lpstr>
      <vt:lpstr>Hurdle rates III: Estimating Equity risk premiums Part I</vt:lpstr>
      <vt:lpstr>PowerPoint Presentation</vt:lpstr>
      <vt:lpstr>The Equity Risk Premium</vt:lpstr>
      <vt:lpstr>What is your risk premium?</vt:lpstr>
      <vt:lpstr>Risk Premiums do change..</vt:lpstr>
      <vt:lpstr>Estimating Risk Premiums in Practice</vt:lpstr>
      <vt:lpstr>A. The Survey Approach</vt:lpstr>
      <vt:lpstr>B. The Historical Risk Premium United States – January 2017</vt:lpstr>
      <vt:lpstr>What about historical premiums for other markets?</vt:lpstr>
      <vt:lpstr>One solution: Bond default spreads as CRP – November 2013</vt:lpstr>
      <vt:lpstr>Beyond the default spread? Equities are riskier than bonds</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342</cp:revision>
  <cp:lastPrinted>2014-01-24T14:30:54Z</cp:lastPrinted>
  <dcterms:created xsi:type="dcterms:W3CDTF">2010-01-13T22:41:50Z</dcterms:created>
  <dcterms:modified xsi:type="dcterms:W3CDTF">2017-06-14T09:12:16Z</dcterms:modified>
</cp:coreProperties>
</file>