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2.xml" ContentType="application/vnd.openxmlformats-officedocument.drawingml.chart+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charts/chart4.xml" ContentType="application/vnd.openxmlformats-officedocument.drawingml.chart+xml"/>
  <Override PartName="/ppt/drawings/drawing1.xml" ContentType="application/vnd.openxmlformats-officedocument.drawingml.chartshapes+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charts/chart5.xml" ContentType="application/vnd.openxmlformats-officedocument.drawingml.chart+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notesSlides/notesSlide158.xml" ContentType="application/vnd.openxmlformats-officedocument.presentationml.notesSlid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3.xml" ContentType="application/vnd.openxmlformats-officedocument.drawingml.chartshapes+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charts/chart9.xml" ContentType="application/vnd.openxmlformats-officedocument.drawingml.chart+xml"/>
  <Override PartName="/ppt/theme/themeOverride1.xml" ContentType="application/vnd.openxmlformats-officedocument.themeOverr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charts/chart10.xml" ContentType="application/vnd.openxmlformats-officedocument.drawingml.chart+xml"/>
  <Override PartName="/ppt/drawings/drawing4.xml" ContentType="application/vnd.openxmlformats-officedocument.drawingml.chartshapes+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charts/chart11.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charts/chart12.xml" ContentType="application/vnd.openxmlformats-officedocument.drawingml.chart+xml"/>
  <Override PartName="/ppt/theme/themeOverride2.xml" ContentType="application/vnd.openxmlformats-officedocument.themeOverride+xml"/>
  <Override PartName="/ppt/drawings/drawing5.xml" ContentType="application/vnd.openxmlformats-officedocument.drawingml.chartshapes+xml"/>
  <Override PartName="/ppt/notesSlides/notesSlide183.xml" ContentType="application/vnd.openxmlformats-officedocument.presentationml.notesSlide+xml"/>
  <Override PartName="/ppt/charts/chart13.xml" ContentType="application/vnd.openxmlformats-officedocument.drawingml.chart+xml"/>
  <Override PartName="/ppt/theme/themeOverride3.xml" ContentType="application/vnd.openxmlformats-officedocument.themeOverr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comments/comment1.xml" ContentType="application/vnd.openxmlformats-officedocument.presentationml.comments+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31" r:id="rId1"/>
  </p:sldMasterIdLst>
  <p:notesMasterIdLst>
    <p:notesMasterId r:id="rId265"/>
  </p:notesMasterIdLst>
  <p:handoutMasterIdLst>
    <p:handoutMasterId r:id="rId266"/>
  </p:handoutMasterIdLst>
  <p:sldIdLst>
    <p:sldId id="896" r:id="rId2"/>
    <p:sldId id="621" r:id="rId3"/>
    <p:sldId id="902" r:id="rId4"/>
    <p:sldId id="624" r:id="rId5"/>
    <p:sldId id="626" r:id="rId6"/>
    <p:sldId id="627" r:id="rId7"/>
    <p:sldId id="628" r:id="rId8"/>
    <p:sldId id="629" r:id="rId9"/>
    <p:sldId id="630" r:id="rId10"/>
    <p:sldId id="634" r:id="rId11"/>
    <p:sldId id="635" r:id="rId12"/>
    <p:sldId id="971" r:id="rId13"/>
    <p:sldId id="636" r:id="rId14"/>
    <p:sldId id="637" r:id="rId15"/>
    <p:sldId id="638" r:id="rId16"/>
    <p:sldId id="1015" r:id="rId17"/>
    <p:sldId id="639" r:id="rId18"/>
    <p:sldId id="640" r:id="rId19"/>
    <p:sldId id="641" r:id="rId20"/>
    <p:sldId id="643" r:id="rId21"/>
    <p:sldId id="644" r:id="rId22"/>
    <p:sldId id="645" r:id="rId23"/>
    <p:sldId id="646" r:id="rId24"/>
    <p:sldId id="903" r:id="rId25"/>
    <p:sldId id="648" r:id="rId26"/>
    <p:sldId id="649" r:id="rId27"/>
    <p:sldId id="650" r:id="rId28"/>
    <p:sldId id="651" r:id="rId29"/>
    <p:sldId id="652" r:id="rId30"/>
    <p:sldId id="655" r:id="rId31"/>
    <p:sldId id="1018" r:id="rId32"/>
    <p:sldId id="658" r:id="rId33"/>
    <p:sldId id="659" r:id="rId34"/>
    <p:sldId id="660" r:id="rId35"/>
    <p:sldId id="661" r:id="rId36"/>
    <p:sldId id="662" r:id="rId37"/>
    <p:sldId id="973" r:id="rId38"/>
    <p:sldId id="974" r:id="rId39"/>
    <p:sldId id="666" r:id="rId40"/>
    <p:sldId id="667" r:id="rId41"/>
    <p:sldId id="668" r:id="rId42"/>
    <p:sldId id="910" r:id="rId43"/>
    <p:sldId id="670" r:id="rId44"/>
    <p:sldId id="911" r:id="rId45"/>
    <p:sldId id="912" r:id="rId46"/>
    <p:sldId id="913" r:id="rId47"/>
    <p:sldId id="914" r:id="rId48"/>
    <p:sldId id="915" r:id="rId49"/>
    <p:sldId id="916" r:id="rId50"/>
    <p:sldId id="917" r:id="rId51"/>
    <p:sldId id="918" r:id="rId52"/>
    <p:sldId id="919" r:id="rId53"/>
    <p:sldId id="920" r:id="rId54"/>
    <p:sldId id="681" r:id="rId55"/>
    <p:sldId id="921" r:id="rId56"/>
    <p:sldId id="922" r:id="rId57"/>
    <p:sldId id="923" r:id="rId58"/>
    <p:sldId id="924" r:id="rId59"/>
    <p:sldId id="925" r:id="rId60"/>
    <p:sldId id="926" r:id="rId61"/>
    <p:sldId id="927" r:id="rId62"/>
    <p:sldId id="687" r:id="rId63"/>
    <p:sldId id="930" r:id="rId64"/>
    <p:sldId id="931" r:id="rId65"/>
    <p:sldId id="932" r:id="rId66"/>
    <p:sldId id="933" r:id="rId67"/>
    <p:sldId id="693" r:id="rId68"/>
    <p:sldId id="934" r:id="rId69"/>
    <p:sldId id="935" r:id="rId70"/>
    <p:sldId id="936" r:id="rId71"/>
    <p:sldId id="937" r:id="rId72"/>
    <p:sldId id="975" r:id="rId73"/>
    <p:sldId id="976" r:id="rId74"/>
    <p:sldId id="1016" r:id="rId75"/>
    <p:sldId id="706" r:id="rId76"/>
    <p:sldId id="707" r:id="rId77"/>
    <p:sldId id="708" r:id="rId78"/>
    <p:sldId id="709" r:id="rId79"/>
    <p:sldId id="710" r:id="rId80"/>
    <p:sldId id="938" r:id="rId81"/>
    <p:sldId id="964" r:id="rId82"/>
    <p:sldId id="712" r:id="rId83"/>
    <p:sldId id="714" r:id="rId84"/>
    <p:sldId id="715" r:id="rId85"/>
    <p:sldId id="716" r:id="rId86"/>
    <p:sldId id="1017" r:id="rId87"/>
    <p:sldId id="718" r:id="rId88"/>
    <p:sldId id="719" r:id="rId89"/>
    <p:sldId id="720" r:id="rId90"/>
    <p:sldId id="721" r:id="rId91"/>
    <p:sldId id="722" r:id="rId92"/>
    <p:sldId id="723" r:id="rId93"/>
    <p:sldId id="724" r:id="rId94"/>
    <p:sldId id="725" r:id="rId95"/>
    <p:sldId id="726" r:id="rId96"/>
    <p:sldId id="727" r:id="rId97"/>
    <p:sldId id="728" r:id="rId98"/>
    <p:sldId id="729" r:id="rId99"/>
    <p:sldId id="730" r:id="rId100"/>
    <p:sldId id="904" r:id="rId101"/>
    <p:sldId id="732" r:id="rId102"/>
    <p:sldId id="733" r:id="rId103"/>
    <p:sldId id="734" r:id="rId104"/>
    <p:sldId id="735" r:id="rId105"/>
    <p:sldId id="909" r:id="rId106"/>
    <p:sldId id="737" r:id="rId107"/>
    <p:sldId id="738" r:id="rId108"/>
    <p:sldId id="739" r:id="rId109"/>
    <p:sldId id="742" r:id="rId110"/>
    <p:sldId id="743" r:id="rId111"/>
    <p:sldId id="744" r:id="rId112"/>
    <p:sldId id="745" r:id="rId113"/>
    <p:sldId id="746" r:id="rId114"/>
    <p:sldId id="747" r:id="rId115"/>
    <p:sldId id="748" r:id="rId116"/>
    <p:sldId id="749" r:id="rId117"/>
    <p:sldId id="750" r:id="rId118"/>
    <p:sldId id="751" r:id="rId119"/>
    <p:sldId id="752" r:id="rId120"/>
    <p:sldId id="753" r:id="rId121"/>
    <p:sldId id="754" r:id="rId122"/>
    <p:sldId id="755" r:id="rId123"/>
    <p:sldId id="756" r:id="rId124"/>
    <p:sldId id="757" r:id="rId125"/>
    <p:sldId id="758" r:id="rId126"/>
    <p:sldId id="759" r:id="rId127"/>
    <p:sldId id="760" r:id="rId128"/>
    <p:sldId id="761" r:id="rId129"/>
    <p:sldId id="762" r:id="rId130"/>
    <p:sldId id="763" r:id="rId131"/>
    <p:sldId id="764" r:id="rId132"/>
    <p:sldId id="765" r:id="rId133"/>
    <p:sldId id="766" r:id="rId134"/>
    <p:sldId id="767" r:id="rId135"/>
    <p:sldId id="768" r:id="rId136"/>
    <p:sldId id="769" r:id="rId137"/>
    <p:sldId id="770" r:id="rId138"/>
    <p:sldId id="771" r:id="rId139"/>
    <p:sldId id="772" r:id="rId140"/>
    <p:sldId id="773" r:id="rId141"/>
    <p:sldId id="905" r:id="rId142"/>
    <p:sldId id="775" r:id="rId143"/>
    <p:sldId id="776" r:id="rId144"/>
    <p:sldId id="777" r:id="rId145"/>
    <p:sldId id="778" r:id="rId146"/>
    <p:sldId id="939" r:id="rId147"/>
    <p:sldId id="779" r:id="rId148"/>
    <p:sldId id="780" r:id="rId149"/>
    <p:sldId id="781" r:id="rId150"/>
    <p:sldId id="970" r:id="rId151"/>
    <p:sldId id="782" r:id="rId152"/>
    <p:sldId id="783" r:id="rId153"/>
    <p:sldId id="901" r:id="rId154"/>
    <p:sldId id="906" r:id="rId155"/>
    <p:sldId id="786" r:id="rId156"/>
    <p:sldId id="972" r:id="rId157"/>
    <p:sldId id="788" r:id="rId158"/>
    <p:sldId id="790" r:id="rId159"/>
    <p:sldId id="969" r:id="rId160"/>
    <p:sldId id="791" r:id="rId161"/>
    <p:sldId id="792" r:id="rId162"/>
    <p:sldId id="793" r:id="rId163"/>
    <p:sldId id="940" r:id="rId164"/>
    <p:sldId id="795" r:id="rId165"/>
    <p:sldId id="796" r:id="rId166"/>
    <p:sldId id="797" r:id="rId167"/>
    <p:sldId id="798" r:id="rId168"/>
    <p:sldId id="799" r:id="rId169"/>
    <p:sldId id="800" r:id="rId170"/>
    <p:sldId id="801" r:id="rId171"/>
    <p:sldId id="802" r:id="rId172"/>
    <p:sldId id="803" r:id="rId173"/>
    <p:sldId id="804" r:id="rId174"/>
    <p:sldId id="805" r:id="rId175"/>
    <p:sldId id="806" r:id="rId176"/>
    <p:sldId id="807" r:id="rId177"/>
    <p:sldId id="808" r:id="rId178"/>
    <p:sldId id="809" r:id="rId179"/>
    <p:sldId id="810" r:id="rId180"/>
    <p:sldId id="2664" r:id="rId181"/>
    <p:sldId id="812" r:id="rId182"/>
    <p:sldId id="813" r:id="rId183"/>
    <p:sldId id="941" r:id="rId184"/>
    <p:sldId id="2665" r:id="rId185"/>
    <p:sldId id="2666" r:id="rId186"/>
    <p:sldId id="816" r:id="rId187"/>
    <p:sldId id="817" r:id="rId188"/>
    <p:sldId id="818" r:id="rId189"/>
    <p:sldId id="819" r:id="rId190"/>
    <p:sldId id="820" r:id="rId191"/>
    <p:sldId id="821" r:id="rId192"/>
    <p:sldId id="822" r:id="rId193"/>
    <p:sldId id="825" r:id="rId194"/>
    <p:sldId id="942" r:id="rId195"/>
    <p:sldId id="826" r:id="rId196"/>
    <p:sldId id="943" r:id="rId197"/>
    <p:sldId id="944" r:id="rId198"/>
    <p:sldId id="831" r:id="rId199"/>
    <p:sldId id="832" r:id="rId200"/>
    <p:sldId id="833" r:id="rId201"/>
    <p:sldId id="834" r:id="rId202"/>
    <p:sldId id="835" r:id="rId203"/>
    <p:sldId id="836" r:id="rId204"/>
    <p:sldId id="837" r:id="rId205"/>
    <p:sldId id="838" r:id="rId206"/>
    <p:sldId id="945" r:id="rId207"/>
    <p:sldId id="946" r:id="rId208"/>
    <p:sldId id="947" r:id="rId209"/>
    <p:sldId id="948" r:id="rId210"/>
    <p:sldId id="842" r:id="rId211"/>
    <p:sldId id="844" r:id="rId212"/>
    <p:sldId id="845" r:id="rId213"/>
    <p:sldId id="846" r:id="rId214"/>
    <p:sldId id="847" r:id="rId215"/>
    <p:sldId id="848" r:id="rId216"/>
    <p:sldId id="949" r:id="rId217"/>
    <p:sldId id="850" r:id="rId218"/>
    <p:sldId id="851" r:id="rId219"/>
    <p:sldId id="950" r:id="rId220"/>
    <p:sldId id="951" r:id="rId221"/>
    <p:sldId id="855" r:id="rId222"/>
    <p:sldId id="856" r:id="rId223"/>
    <p:sldId id="857" r:id="rId224"/>
    <p:sldId id="858" r:id="rId225"/>
    <p:sldId id="859" r:id="rId226"/>
    <p:sldId id="2667" r:id="rId227"/>
    <p:sldId id="2660" r:id="rId228"/>
    <p:sldId id="510" r:id="rId229"/>
    <p:sldId id="2661" r:id="rId230"/>
    <p:sldId id="2662" r:id="rId231"/>
    <p:sldId id="860" r:id="rId232"/>
    <p:sldId id="1014" r:id="rId233"/>
    <p:sldId id="864" r:id="rId234"/>
    <p:sldId id="865" r:id="rId235"/>
    <p:sldId id="866" r:id="rId236"/>
    <p:sldId id="952" r:id="rId237"/>
    <p:sldId id="869" r:id="rId238"/>
    <p:sldId id="870" r:id="rId239"/>
    <p:sldId id="953" r:id="rId240"/>
    <p:sldId id="954" r:id="rId241"/>
    <p:sldId id="874" r:id="rId242"/>
    <p:sldId id="2672" r:id="rId243"/>
    <p:sldId id="2668" r:id="rId244"/>
    <p:sldId id="2669" r:id="rId245"/>
    <p:sldId id="2670" r:id="rId246"/>
    <p:sldId id="2671" r:id="rId247"/>
    <p:sldId id="2673" r:id="rId248"/>
    <p:sldId id="2663" r:id="rId249"/>
    <p:sldId id="875" r:id="rId250"/>
    <p:sldId id="876" r:id="rId251"/>
    <p:sldId id="877" r:id="rId252"/>
    <p:sldId id="955" r:id="rId253"/>
    <p:sldId id="880" r:id="rId254"/>
    <p:sldId id="2576" r:id="rId255"/>
    <p:sldId id="963" r:id="rId256"/>
    <p:sldId id="957" r:id="rId257"/>
    <p:sldId id="956" r:id="rId258"/>
    <p:sldId id="884" r:id="rId259"/>
    <p:sldId id="958" r:id="rId260"/>
    <p:sldId id="959" r:id="rId261"/>
    <p:sldId id="960" r:id="rId262"/>
    <p:sldId id="961" r:id="rId263"/>
    <p:sldId id="895" r:id="rId264"/>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wath Damodaran" initials="AD"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70"/>
    <p:restoredTop sz="94223"/>
  </p:normalViewPr>
  <p:slideViewPr>
    <p:cSldViewPr>
      <p:cViewPr varScale="1">
        <p:scale>
          <a:sx n="124" d="100"/>
          <a:sy n="124" d="100"/>
        </p:scale>
        <p:origin x="1704"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2484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viewProps" Target="view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theme" Target="theme/theme1.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tableStyles" Target="tableStyle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notesMaster" Target="notesMasters/notesMaster1.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handoutMaster" Target="handoutMasters/handoutMaster1.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commentAuthors" Target="commentAuthors.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s>
</file>

<file path=ppt/charts/_rels/chart1.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Datasets/Datasets25/Global/DebtTabl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All%20My%20Stuff/AppldCF4ed/Chapter%208/hypotheticalcostofcapital.xls"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Book7"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Users/Shared/Previously%20Relocated%20Items/Security/All%20My%20Stuff/AppldCF4ed/Chapter%2010/DivChanges2024.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Users/Shared/Previously%20Relocated%20Items/Security/All%20My%20Stuff/Datasets/Datasets26/To%20Transfer/spearn.xls"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Users/Shared/Previously%20Relocated%20Items/Security/All%20My%20Stuff/AppldCF4ed/Chapter%2011/Div&amp;BuybacksUpdated2024.xlsx" TargetMode="External"/><Relationship Id="rId2" Type="http://schemas.microsoft.com/office/2011/relationships/chartColorStyle" Target="colors3.xml"/><Relationship Id="rId1" Type="http://schemas.microsoft.com/office/2011/relationships/chartStyle" Target="style3.xml"/></Relationships>
</file>

<file path=ppt/charts/_rels/chart7.xml.rels><?xml version="1.0" encoding="UTF-8" standalone="yes"?>
<Relationships xmlns="http://schemas.openxmlformats.org/package/2006/relationships"><Relationship Id="rId3" Type="http://schemas.openxmlformats.org/officeDocument/2006/relationships/oleObject" Target="Book11"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_rels/chart8.xml.rels><?xml version="1.0" encoding="UTF-8" standalone="yes"?>
<Relationships xmlns="http://schemas.openxmlformats.org/package/2006/relationships"><Relationship Id="rId3" Type="http://schemas.openxmlformats.org/officeDocument/2006/relationships/oleObject" Target="Book11"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3.xml"/></Relationships>
</file>

<file path=ppt/charts/_rels/chart9.xml.rels><?xml version="1.0" encoding="UTF-8" standalone="yes"?>
<Relationships xmlns="http://schemas.openxmlformats.org/package/2006/relationships"><Relationship Id="rId2" Type="http://schemas.openxmlformats.org/officeDocument/2006/relationships/oleObject" Target="Travelling%20HD:All%20My%20Stuff:AppldCF4ed:Chapter%2010:DividendsbyGrowthClass.xlsx" TargetMode="External"/><Relationship Id="rId1" Type="http://schemas.openxmlformats.org/officeDocument/2006/relationships/themeOverride" Target="../theme/themeOverride1.xml"/></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Users/Shared/Previously%20Relocated%20Items/Security/All%20My%20Stuff/AppldCF4ed/Chapter%2010/taxratesondiv&amp;CG.xlsx"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Travelling%20HD:All%20My%20Stuff:AppldCF4ed:Chapter%2010:Isscosts.xls" TargetMode="External"/><Relationship Id="rId2" Type="http://schemas.microsoft.com/office/2011/relationships/chartColorStyle" Target="colors6.xml"/><Relationship Id="rId1" Type="http://schemas.microsoft.com/office/2011/relationships/chartStyle" Target="style6.xml"/></Relationships>
</file>

<file path=ppt/charts/_rels/chart12.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oleObject" Target="Workbook2" TargetMode="External"/><Relationship Id="rId1" Type="http://schemas.openxmlformats.org/officeDocument/2006/relationships/themeOverride" Target="../theme/themeOverride2.xml"/></Relationships>
</file>

<file path=ppt/charts/_rels/chart13.xml.rels><?xml version="1.0" encoding="UTF-8" standalone="yes"?>
<Relationships xmlns="http://schemas.openxmlformats.org/package/2006/relationships"><Relationship Id="rId2" Type="http://schemas.openxmlformats.org/officeDocument/2006/relationships/oleObject" Target="Travelling%20HD:All%20My%20Stuff:AppldCF4ed:Chapter%2010:div%20reaction%20over%20time.xlsx"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Financing Mix in 2024</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Retained Earnings</c:v>
                </c:pt>
              </c:strCache>
            </c:strRef>
          </c:tx>
          <c:spPr>
            <a:solidFill>
              <a:schemeClr val="accent1">
                <a:tint val="65000"/>
              </a:schemeClr>
            </a:solidFill>
            <a:ln>
              <a:noFill/>
            </a:ln>
            <a:effectLst/>
          </c:spPr>
          <c:invertIfNegative val="0"/>
          <c:cat>
            <c:strRef>
              <c:f>Sheet1!$A$2:$A$14</c:f>
              <c:strCache>
                <c:ptCount val="13"/>
                <c:pt idx="0">
                  <c:v>Africa and Middle East</c:v>
                </c:pt>
                <c:pt idx="1">
                  <c:v>Australia &amp; NZ</c:v>
                </c:pt>
                <c:pt idx="2">
                  <c:v>Canada</c:v>
                </c:pt>
                <c:pt idx="3">
                  <c:v>China</c:v>
                </c:pt>
                <c:pt idx="4">
                  <c:v>EU &amp; Environs</c:v>
                </c:pt>
                <c:pt idx="5">
                  <c:v>Eastern Europe &amp; Russia</c:v>
                </c:pt>
                <c:pt idx="6">
                  <c:v>India</c:v>
                </c:pt>
                <c:pt idx="7">
                  <c:v>Japan</c:v>
                </c:pt>
                <c:pt idx="8">
                  <c:v>Latin America &amp; Caribbean</c:v>
                </c:pt>
                <c:pt idx="9">
                  <c:v>Small Asia</c:v>
                </c:pt>
                <c:pt idx="10">
                  <c:v>UK</c:v>
                </c:pt>
                <c:pt idx="11">
                  <c:v>US</c:v>
                </c:pt>
                <c:pt idx="12">
                  <c:v>Global</c:v>
                </c:pt>
              </c:strCache>
            </c:strRef>
          </c:cat>
          <c:val>
            <c:numRef>
              <c:f>Sheet1!$B$2:$B$14</c:f>
              <c:numCache>
                <c:formatCode>0.00%</c:formatCode>
                <c:ptCount val="13"/>
                <c:pt idx="0">
                  <c:v>0.54320988842497786</c:v>
                </c:pt>
                <c:pt idx="1">
                  <c:v>-0.25580598057637627</c:v>
                </c:pt>
                <c:pt idx="2">
                  <c:v>4.250429411918831E-2</c:v>
                </c:pt>
                <c:pt idx="3">
                  <c:v>0.1964156213773976</c:v>
                </c:pt>
                <c:pt idx="4">
                  <c:v>0.75299000256600368</c:v>
                </c:pt>
                <c:pt idx="5">
                  <c:v>1.0140071796210601</c:v>
                </c:pt>
                <c:pt idx="6">
                  <c:v>0.6140590678856529</c:v>
                </c:pt>
                <c:pt idx="7">
                  <c:v>0.74958569974245337</c:v>
                </c:pt>
                <c:pt idx="8">
                  <c:v>0.87716732212849668</c:v>
                </c:pt>
                <c:pt idx="9">
                  <c:v>0.42194081950583617</c:v>
                </c:pt>
                <c:pt idx="10">
                  <c:v>0.15762944487812153</c:v>
                </c:pt>
                <c:pt idx="11">
                  <c:v>0.1840383027866383</c:v>
                </c:pt>
                <c:pt idx="12">
                  <c:v>0.37819286628047727</c:v>
                </c:pt>
              </c:numCache>
            </c:numRef>
          </c:val>
          <c:extLst>
            <c:ext xmlns:c16="http://schemas.microsoft.com/office/drawing/2014/chart" uri="{C3380CC4-5D6E-409C-BE32-E72D297353CC}">
              <c16:uniqueId val="{00000000-ED91-8340-8C44-736689004CD1}"/>
            </c:ext>
          </c:extLst>
        </c:ser>
        <c:ser>
          <c:idx val="1"/>
          <c:order val="1"/>
          <c:tx>
            <c:strRef>
              <c:f>Sheet1!$C$1</c:f>
              <c:strCache>
                <c:ptCount val="1"/>
                <c:pt idx="0">
                  <c:v>Equity Issuances</c:v>
                </c:pt>
              </c:strCache>
            </c:strRef>
          </c:tx>
          <c:spPr>
            <a:solidFill>
              <a:schemeClr val="accent1"/>
            </a:solidFill>
            <a:ln>
              <a:noFill/>
            </a:ln>
            <a:effectLst/>
          </c:spPr>
          <c:invertIfNegative val="0"/>
          <c:cat>
            <c:strRef>
              <c:f>Sheet1!$A$2:$A$14</c:f>
              <c:strCache>
                <c:ptCount val="13"/>
                <c:pt idx="0">
                  <c:v>Africa and Middle East</c:v>
                </c:pt>
                <c:pt idx="1">
                  <c:v>Australia &amp; NZ</c:v>
                </c:pt>
                <c:pt idx="2">
                  <c:v>Canada</c:v>
                </c:pt>
                <c:pt idx="3">
                  <c:v>China</c:v>
                </c:pt>
                <c:pt idx="4">
                  <c:v>EU &amp; Environs</c:v>
                </c:pt>
                <c:pt idx="5">
                  <c:v>Eastern Europe &amp; Russia</c:v>
                </c:pt>
                <c:pt idx="6">
                  <c:v>India</c:v>
                </c:pt>
                <c:pt idx="7">
                  <c:v>Japan</c:v>
                </c:pt>
                <c:pt idx="8">
                  <c:v>Latin America &amp; Caribbean</c:v>
                </c:pt>
                <c:pt idx="9">
                  <c:v>Small Asia</c:v>
                </c:pt>
                <c:pt idx="10">
                  <c:v>UK</c:v>
                </c:pt>
                <c:pt idx="11">
                  <c:v>US</c:v>
                </c:pt>
                <c:pt idx="12">
                  <c:v>Global</c:v>
                </c:pt>
              </c:strCache>
            </c:strRef>
          </c:cat>
          <c:val>
            <c:numRef>
              <c:f>Sheet1!$C$2:$C$14</c:f>
              <c:numCache>
                <c:formatCode>0.00%</c:formatCode>
                <c:ptCount val="13"/>
                <c:pt idx="0">
                  <c:v>0.17804667302195745</c:v>
                </c:pt>
                <c:pt idx="1">
                  <c:v>0.50931350273046627</c:v>
                </c:pt>
                <c:pt idx="2">
                  <c:v>0.64885107242239304</c:v>
                </c:pt>
                <c:pt idx="3">
                  <c:v>0.20318301683122383</c:v>
                </c:pt>
                <c:pt idx="4">
                  <c:v>0.27500524932505843</c:v>
                </c:pt>
                <c:pt idx="5">
                  <c:v>6.9400102190853991E-2</c:v>
                </c:pt>
                <c:pt idx="6">
                  <c:v>0.15587754405275756</c:v>
                </c:pt>
                <c:pt idx="7">
                  <c:v>5.3833060550105068E-2</c:v>
                </c:pt>
                <c:pt idx="8">
                  <c:v>0.14633490581039685</c:v>
                </c:pt>
                <c:pt idx="9">
                  <c:v>0.10146218679180942</c:v>
                </c:pt>
                <c:pt idx="10">
                  <c:v>0.51624875369579959</c:v>
                </c:pt>
                <c:pt idx="11">
                  <c:v>0.2587288827655585</c:v>
                </c:pt>
                <c:pt idx="12">
                  <c:v>0.20627254101100664</c:v>
                </c:pt>
              </c:numCache>
            </c:numRef>
          </c:val>
          <c:extLst>
            <c:ext xmlns:c16="http://schemas.microsoft.com/office/drawing/2014/chart" uri="{C3380CC4-5D6E-409C-BE32-E72D297353CC}">
              <c16:uniqueId val="{00000001-ED91-8340-8C44-736689004CD1}"/>
            </c:ext>
          </c:extLst>
        </c:ser>
        <c:ser>
          <c:idx val="2"/>
          <c:order val="2"/>
          <c:tx>
            <c:strRef>
              <c:f>Sheet1!$D$1</c:f>
              <c:strCache>
                <c:ptCount val="1"/>
                <c:pt idx="0">
                  <c:v>Net Debt</c:v>
                </c:pt>
              </c:strCache>
            </c:strRef>
          </c:tx>
          <c:spPr>
            <a:solidFill>
              <a:schemeClr val="accent1">
                <a:shade val="65000"/>
              </a:schemeClr>
            </a:solidFill>
            <a:ln>
              <a:noFill/>
            </a:ln>
            <a:effectLst/>
          </c:spPr>
          <c:invertIfNegative val="0"/>
          <c:cat>
            <c:strRef>
              <c:f>Sheet1!$A$2:$A$14</c:f>
              <c:strCache>
                <c:ptCount val="13"/>
                <c:pt idx="0">
                  <c:v>Africa and Middle East</c:v>
                </c:pt>
                <c:pt idx="1">
                  <c:v>Australia &amp; NZ</c:v>
                </c:pt>
                <c:pt idx="2">
                  <c:v>Canada</c:v>
                </c:pt>
                <c:pt idx="3">
                  <c:v>China</c:v>
                </c:pt>
                <c:pt idx="4">
                  <c:v>EU &amp; Environs</c:v>
                </c:pt>
                <c:pt idx="5">
                  <c:v>Eastern Europe &amp; Russia</c:v>
                </c:pt>
                <c:pt idx="6">
                  <c:v>India</c:v>
                </c:pt>
                <c:pt idx="7">
                  <c:v>Japan</c:v>
                </c:pt>
                <c:pt idx="8">
                  <c:v>Latin America &amp; Caribbean</c:v>
                </c:pt>
                <c:pt idx="9">
                  <c:v>Small Asia</c:v>
                </c:pt>
                <c:pt idx="10">
                  <c:v>UK</c:v>
                </c:pt>
                <c:pt idx="11">
                  <c:v>US</c:v>
                </c:pt>
                <c:pt idx="12">
                  <c:v>Global</c:v>
                </c:pt>
              </c:strCache>
            </c:strRef>
          </c:cat>
          <c:val>
            <c:numRef>
              <c:f>Sheet1!$D$2:$D$14</c:f>
              <c:numCache>
                <c:formatCode>0.00%</c:formatCode>
                <c:ptCount val="13"/>
                <c:pt idx="0">
                  <c:v>0.27874343855306477</c:v>
                </c:pt>
                <c:pt idx="1">
                  <c:v>0.74649247784591</c:v>
                </c:pt>
                <c:pt idx="2">
                  <c:v>0.30864463345841864</c:v>
                </c:pt>
                <c:pt idx="3">
                  <c:v>0.6004013617913786</c:v>
                </c:pt>
                <c:pt idx="4">
                  <c:v>-2.7995251891062188E-2</c:v>
                </c:pt>
                <c:pt idx="5">
                  <c:v>-8.3407281811914036E-2</c:v>
                </c:pt>
                <c:pt idx="6">
                  <c:v>0.23006338806158969</c:v>
                </c:pt>
                <c:pt idx="7">
                  <c:v>0.19658123970744154</c:v>
                </c:pt>
                <c:pt idx="8">
                  <c:v>-2.3502227938893394E-2</c:v>
                </c:pt>
                <c:pt idx="9">
                  <c:v>0.47659699370235442</c:v>
                </c:pt>
                <c:pt idx="10">
                  <c:v>0.32612180142607888</c:v>
                </c:pt>
                <c:pt idx="11">
                  <c:v>0.55723281444780315</c:v>
                </c:pt>
                <c:pt idx="12">
                  <c:v>0.41553459270851612</c:v>
                </c:pt>
              </c:numCache>
            </c:numRef>
          </c:val>
          <c:extLst>
            <c:ext xmlns:c16="http://schemas.microsoft.com/office/drawing/2014/chart" uri="{C3380CC4-5D6E-409C-BE32-E72D297353CC}">
              <c16:uniqueId val="{00000002-ED91-8340-8C44-736689004CD1}"/>
            </c:ext>
          </c:extLst>
        </c:ser>
        <c:dLbls>
          <c:showLegendKey val="0"/>
          <c:showVal val="0"/>
          <c:showCatName val="0"/>
          <c:showSerName val="0"/>
          <c:showPercent val="0"/>
          <c:showBubbleSize val="0"/>
        </c:dLbls>
        <c:gapWidth val="219"/>
        <c:overlap val="100"/>
        <c:axId val="382111056"/>
        <c:axId val="1660168271"/>
      </c:barChart>
      <c:catAx>
        <c:axId val="382111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0168271"/>
        <c:crosses val="autoZero"/>
        <c:auto val="1"/>
        <c:lblAlgn val="ctr"/>
        <c:lblOffset val="100"/>
        <c:noMultiLvlLbl val="0"/>
      </c:catAx>
      <c:valAx>
        <c:axId val="1660168271"/>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8211105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Times"/>
                <a:ea typeface="Times"/>
                <a:cs typeface="Times"/>
              </a:defRPr>
            </a:pPr>
            <a:r>
              <a:rPr lang="en-US"/>
              <a:t>Cost of Capital and Firm Value</a:t>
            </a:r>
          </a:p>
        </c:rich>
      </c:tx>
      <c:layout>
        <c:manualLayout>
          <c:xMode val="edge"/>
          <c:yMode val="edge"/>
          <c:x val="0.33777772020598412"/>
          <c:y val="1.9607812814128635E-2"/>
        </c:manualLayout>
      </c:layout>
      <c:overlay val="0"/>
      <c:spPr>
        <a:noFill/>
        <a:ln w="25400">
          <a:noFill/>
        </a:ln>
      </c:spPr>
    </c:title>
    <c:autoTitleDeleted val="0"/>
    <c:plotArea>
      <c:layout>
        <c:manualLayout>
          <c:layoutTarget val="inner"/>
          <c:xMode val="edge"/>
          <c:yMode val="edge"/>
          <c:x val="9.7777777777777783E-2"/>
          <c:y val="0.11546840958605664"/>
          <c:w val="0.68444444444444441"/>
          <c:h val="0.78213507625272327"/>
        </c:manualLayout>
      </c:layout>
      <c:barChart>
        <c:barDir val="col"/>
        <c:grouping val="clustered"/>
        <c:varyColors val="0"/>
        <c:ser>
          <c:idx val="0"/>
          <c:order val="1"/>
          <c:tx>
            <c:strRef>
              <c:f>Sheet1!$E$5</c:f>
              <c:strCache>
                <c:ptCount val="1"/>
                <c:pt idx="0">
                  <c:v>Firm Value</c:v>
                </c:pt>
              </c:strCache>
            </c:strRef>
          </c:tx>
          <c:spPr>
            <a:solidFill>
              <a:srgbClr val="FF0000"/>
            </a:solidFill>
            <a:ln w="12700">
              <a:solidFill>
                <a:srgbClr val="000080"/>
              </a:solidFill>
              <a:prstDash val="solid"/>
            </a:ln>
          </c:spPr>
          <c:invertIfNegative val="0"/>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Sheet1!$E$6:$E$16</c:f>
              <c:numCache>
                <c:formatCode>"$"#,##0_);[Red]\("$"#,##0\)</c:formatCode>
                <c:ptCount val="11"/>
                <c:pt idx="0">
                  <c:v>2746.666666666667</c:v>
                </c:pt>
                <c:pt idx="1">
                  <c:v>2780.0269905533064</c:v>
                </c:pt>
                <c:pt idx="2">
                  <c:v>2798.9130434782605</c:v>
                </c:pt>
                <c:pt idx="3">
                  <c:v>2835.1224883016789</c:v>
                </c:pt>
                <c:pt idx="4">
                  <c:v>2885.1540616246498</c:v>
                </c:pt>
                <c:pt idx="5">
                  <c:v>2821.9178082191784</c:v>
                </c:pt>
                <c:pt idx="6">
                  <c:v>2814.2076502732243</c:v>
                </c:pt>
                <c:pt idx="7">
                  <c:v>2746.6666666666661</c:v>
                </c:pt>
                <c:pt idx="8">
                  <c:v>2696.3350785340322</c:v>
                </c:pt>
                <c:pt idx="9">
                  <c:v>2568.5785536159601</c:v>
                </c:pt>
                <c:pt idx="10">
                  <c:v>2452.3809523809523</c:v>
                </c:pt>
              </c:numCache>
            </c:numRef>
          </c:val>
          <c:extLst>
            <c:ext xmlns:c16="http://schemas.microsoft.com/office/drawing/2014/chart" uri="{C3380CC4-5D6E-409C-BE32-E72D297353CC}">
              <c16:uniqueId val="{00000000-707E-3A4F-9090-3B9F1E8B2976}"/>
            </c:ext>
          </c:extLst>
        </c:ser>
        <c:dLbls>
          <c:showLegendKey val="0"/>
          <c:showVal val="0"/>
          <c:showCatName val="0"/>
          <c:showSerName val="0"/>
          <c:showPercent val="0"/>
          <c:showBubbleSize val="0"/>
        </c:dLbls>
        <c:gapWidth val="150"/>
        <c:axId val="3"/>
        <c:axId val="4"/>
      </c:barChart>
      <c:lineChart>
        <c:grouping val="standard"/>
        <c:varyColors val="0"/>
        <c:ser>
          <c:idx val="1"/>
          <c:order val="0"/>
          <c:tx>
            <c:strRef>
              <c:f>Sheet1!$D$5</c:f>
              <c:strCache>
                <c:ptCount val="1"/>
                <c:pt idx="0">
                  <c:v>Cost of Capital</c:v>
                </c:pt>
              </c:strCache>
            </c:strRef>
          </c:tx>
          <c:spPr>
            <a:ln w="38100">
              <a:solidFill>
                <a:schemeClr val="tx1"/>
              </a:solidFill>
              <a:prstDash val="solid"/>
            </a:ln>
          </c:spPr>
          <c:marker>
            <c:symbol val="square"/>
            <c:size val="5"/>
            <c:spPr>
              <a:solidFill>
                <a:srgbClr val="FF00FF"/>
              </a:solidFill>
              <a:ln>
                <a:solidFill>
                  <a:srgbClr val="FF00FF"/>
                </a:solidFill>
                <a:prstDash val="solid"/>
              </a:ln>
            </c:spPr>
          </c:marker>
          <c:cat>
            <c:numRef>
              <c:f>Sheet1!$A$6:$A$16</c:f>
              <c:numCache>
                <c:formatCode>0%</c:formatCode>
                <c:ptCount val="11"/>
                <c:pt idx="0" formatCode="General">
                  <c:v>0</c:v>
                </c:pt>
                <c:pt idx="1">
                  <c:v>0.1</c:v>
                </c:pt>
                <c:pt idx="2">
                  <c:v>0.2</c:v>
                </c:pt>
                <c:pt idx="3">
                  <c:v>0.3</c:v>
                </c:pt>
                <c:pt idx="4">
                  <c:v>0.4</c:v>
                </c:pt>
                <c:pt idx="5">
                  <c:v>0.5</c:v>
                </c:pt>
                <c:pt idx="6">
                  <c:v>0.6</c:v>
                </c:pt>
                <c:pt idx="7">
                  <c:v>0.7</c:v>
                </c:pt>
                <c:pt idx="8">
                  <c:v>0.8</c:v>
                </c:pt>
                <c:pt idx="9">
                  <c:v>0.9</c:v>
                </c:pt>
                <c:pt idx="10">
                  <c:v>1</c:v>
                </c:pt>
              </c:numCache>
            </c:numRef>
          </c:cat>
          <c:val>
            <c:numRef>
              <c:f>Sheet1!$D$6:$D$16</c:f>
              <c:numCache>
                <c:formatCode>0.00%</c:formatCode>
                <c:ptCount val="11"/>
                <c:pt idx="0">
                  <c:v>0.105</c:v>
                </c:pt>
                <c:pt idx="1">
                  <c:v>0.1041</c:v>
                </c:pt>
                <c:pt idx="2">
                  <c:v>0.10360000000000001</c:v>
                </c:pt>
                <c:pt idx="3">
                  <c:v>0.10266</c:v>
                </c:pt>
                <c:pt idx="4">
                  <c:v>0.1014</c:v>
                </c:pt>
                <c:pt idx="5">
                  <c:v>0.10299999999999999</c:v>
                </c:pt>
                <c:pt idx="6">
                  <c:v>0.10319999999999999</c:v>
                </c:pt>
                <c:pt idx="7">
                  <c:v>0.10500000000000001</c:v>
                </c:pt>
                <c:pt idx="8">
                  <c:v>0.10639999999999998</c:v>
                </c:pt>
                <c:pt idx="9">
                  <c:v>0.11019999999999999</c:v>
                </c:pt>
                <c:pt idx="10">
                  <c:v>0.114</c:v>
                </c:pt>
              </c:numCache>
            </c:numRef>
          </c:val>
          <c:smooth val="0"/>
          <c:extLst>
            <c:ext xmlns:c16="http://schemas.microsoft.com/office/drawing/2014/chart" uri="{C3380CC4-5D6E-409C-BE32-E72D297353CC}">
              <c16:uniqueId val="{00000001-707E-3A4F-9090-3B9F1E8B2976}"/>
            </c:ext>
          </c:extLst>
        </c:ser>
        <c:dLbls>
          <c:showLegendKey val="0"/>
          <c:showVal val="0"/>
          <c:showCatName val="0"/>
          <c:showSerName val="0"/>
          <c:showPercent val="0"/>
          <c:showBubbleSize val="0"/>
        </c:dLbls>
        <c:marker val="1"/>
        <c:smooth val="0"/>
        <c:axId val="829980672"/>
        <c:axId val="1"/>
      </c:lineChart>
      <c:catAx>
        <c:axId val="829980672"/>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Debt Ratio</a:t>
                </a:r>
              </a:p>
            </c:rich>
          </c:tx>
          <c:layout>
            <c:manualLayout>
              <c:xMode val="edge"/>
              <c:yMode val="edge"/>
              <c:x val="0.40444445689239983"/>
              <c:y val="0.94553385329408712"/>
            </c:manualLayout>
          </c:layout>
          <c:overlay val="0"/>
          <c:spPr>
            <a:noFill/>
            <a:ln w="25400">
              <a:noFill/>
            </a:ln>
          </c:spPr>
        </c:title>
        <c:numFmt formatCode="General"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
        <c:crosses val="autoZero"/>
        <c:auto val="0"/>
        <c:lblAlgn val="ctr"/>
        <c:lblOffset val="100"/>
        <c:tickLblSkip val="1"/>
        <c:tickMarkSkip val="1"/>
        <c:noMultiLvlLbl val="0"/>
      </c:catAx>
      <c:valAx>
        <c:axId val="1"/>
        <c:scaling>
          <c:orientation val="minMax"/>
        </c:scaling>
        <c:delete val="0"/>
        <c:axPos val="l"/>
        <c:title>
          <c:tx>
            <c:rich>
              <a:bodyPr/>
              <a:lstStyle/>
              <a:p>
                <a:pPr>
                  <a:defRPr sz="1000" b="0" i="0" u="none" strike="noStrike" baseline="0">
                    <a:solidFill>
                      <a:srgbClr val="000000"/>
                    </a:solidFill>
                    <a:latin typeface="Times"/>
                    <a:ea typeface="Times"/>
                    <a:cs typeface="Times"/>
                  </a:defRPr>
                </a:pPr>
                <a:r>
                  <a:rPr lang="en-US"/>
                  <a:t>Cost of Capital</a:t>
                </a:r>
              </a:p>
            </c:rich>
          </c:tx>
          <c:layout>
            <c:manualLayout>
              <c:xMode val="edge"/>
              <c:yMode val="edge"/>
              <c:x val="1.3333277317534076E-2"/>
              <c:y val="0.43572986097149841"/>
            </c:manualLayout>
          </c:layout>
          <c:overlay val="0"/>
          <c:spPr>
            <a:noFill/>
            <a:ln w="25400">
              <a:noFill/>
            </a:ln>
          </c:spPr>
        </c:title>
        <c:numFmt formatCode="0.0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829980672"/>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0"/>
        <c:lblAlgn val="ctr"/>
        <c:lblOffset val="100"/>
        <c:noMultiLvlLbl val="0"/>
      </c:catAx>
      <c:valAx>
        <c:axId val="4"/>
        <c:scaling>
          <c:orientation val="minMax"/>
        </c:scaling>
        <c:delete val="0"/>
        <c:axPos val="r"/>
        <c:title>
          <c:tx>
            <c:rich>
              <a:bodyPr/>
              <a:lstStyle/>
              <a:p>
                <a:pPr>
                  <a:defRPr sz="1000" b="0" i="0" u="none" strike="noStrike" baseline="0">
                    <a:solidFill>
                      <a:srgbClr val="000000"/>
                    </a:solidFill>
                    <a:latin typeface="Times"/>
                    <a:ea typeface="Times"/>
                    <a:cs typeface="Times"/>
                  </a:defRPr>
                </a:pPr>
                <a:r>
                  <a:rPr lang="en-US"/>
                  <a:t>Firm Value</a:t>
                </a:r>
              </a:p>
            </c:rich>
          </c:tx>
          <c:layout>
            <c:manualLayout>
              <c:xMode val="edge"/>
              <c:yMode val="edge"/>
              <c:x val="0.844444475564333"/>
              <c:y val="0.45315902791739054"/>
            </c:manualLayout>
          </c:layout>
          <c:overlay val="0"/>
          <c:spPr>
            <a:noFill/>
            <a:ln w="25400">
              <a:noFill/>
            </a:ln>
          </c:spPr>
        </c:title>
        <c:numFmt formatCode="&quot;$&quot;#,##0_);[Red]\(&quot;$&quot;#,##0\)" sourceLinked="1"/>
        <c:majorTickMark val="cross"/>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3"/>
        <c:crosses val="max"/>
        <c:crossBetween val="between"/>
      </c:valAx>
      <c:spPr>
        <a:solidFill>
          <a:srgbClr val="FFFFFF"/>
        </a:solidFill>
        <a:ln w="12700">
          <a:solidFill>
            <a:srgbClr val="808080"/>
          </a:solidFill>
          <a:prstDash val="solid"/>
        </a:ln>
      </c:spPr>
    </c:plotArea>
    <c:legend>
      <c:legendPos val="b"/>
      <c:overlay val="0"/>
      <c:spPr>
        <a:solidFill>
          <a:srgbClr val="FFFFFF"/>
        </a:solidFill>
        <a:ln w="3175">
          <a:solidFill>
            <a:srgbClr val="000000"/>
          </a:solidFill>
          <a:prstDash val="solid"/>
        </a:ln>
      </c:spPr>
      <c:txPr>
        <a:bodyPr/>
        <a:lstStyle/>
        <a:p>
          <a:pPr>
            <a:defRPr sz="845" b="0" i="0" u="none" strike="noStrike" baseline="0">
              <a:solidFill>
                <a:srgbClr val="000000"/>
              </a:solidFill>
              <a:latin typeface="Times"/>
              <a:ea typeface="Times"/>
              <a:cs typeface="Times"/>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Debt Load at US Companies</a:t>
            </a:r>
          </a:p>
        </c:rich>
      </c:tx>
      <c:layout>
        <c:manualLayout>
          <c:xMode val="edge"/>
          <c:yMode val="edge"/>
          <c:x val="0.34270830116823631"/>
          <c:y val="3.448275862068965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Total Debt</c:v>
                </c:pt>
              </c:strCache>
            </c:strRef>
          </c:tx>
          <c:spPr>
            <a:solidFill>
              <a:srgbClr val="00B050"/>
            </a:solidFill>
            <a:ln>
              <a:noFill/>
            </a:ln>
            <a:effectLst/>
          </c:spPr>
          <c:invertIfNegative val="0"/>
          <c:cat>
            <c:numRef>
              <c:f>Sheet1!$B$1:$D$1</c:f>
              <c:numCache>
                <c:formatCode>General</c:formatCode>
                <c:ptCount val="3"/>
                <c:pt idx="0">
                  <c:v>2017</c:v>
                </c:pt>
                <c:pt idx="1">
                  <c:v>2018</c:v>
                </c:pt>
                <c:pt idx="2">
                  <c:v>2019</c:v>
                </c:pt>
              </c:numCache>
            </c:numRef>
          </c:cat>
          <c:val>
            <c:numRef>
              <c:f>Sheet1!$B$2:$D$2</c:f>
              <c:numCache>
                <c:formatCode>_("$"* #,##0_);_("$"* \(#,##0\);_("$"* "-"??_);_(@_)</c:formatCode>
                <c:ptCount val="3"/>
                <c:pt idx="0">
                  <c:v>5824</c:v>
                </c:pt>
                <c:pt idx="1">
                  <c:v>6357</c:v>
                </c:pt>
                <c:pt idx="2">
                  <c:v>6640</c:v>
                </c:pt>
              </c:numCache>
            </c:numRef>
          </c:val>
          <c:extLst>
            <c:ext xmlns:c16="http://schemas.microsoft.com/office/drawing/2014/chart" uri="{C3380CC4-5D6E-409C-BE32-E72D297353CC}">
              <c16:uniqueId val="{00000000-306E-E84E-B046-0941FC649FF3}"/>
            </c:ext>
          </c:extLst>
        </c:ser>
        <c:ser>
          <c:idx val="1"/>
          <c:order val="1"/>
          <c:tx>
            <c:strRef>
              <c:f>Sheet1!$A$3</c:f>
              <c:strCache>
                <c:ptCount val="1"/>
                <c:pt idx="0">
                  <c:v>Total Debt with Leases</c:v>
                </c:pt>
              </c:strCache>
            </c:strRef>
          </c:tx>
          <c:spPr>
            <a:solidFill>
              <a:srgbClr val="FF0000"/>
            </a:solidFill>
            <a:ln>
              <a:noFill/>
            </a:ln>
            <a:effectLst/>
          </c:spPr>
          <c:invertIfNegative val="0"/>
          <c:cat>
            <c:numRef>
              <c:f>Sheet1!$B$1:$D$1</c:f>
              <c:numCache>
                <c:formatCode>General</c:formatCode>
                <c:ptCount val="3"/>
                <c:pt idx="0">
                  <c:v>2017</c:v>
                </c:pt>
                <c:pt idx="1">
                  <c:v>2018</c:v>
                </c:pt>
                <c:pt idx="2">
                  <c:v>2019</c:v>
                </c:pt>
              </c:numCache>
            </c:numRef>
          </c:cat>
          <c:val>
            <c:numRef>
              <c:f>Sheet1!$B$3:$D$3</c:f>
              <c:numCache>
                <c:formatCode>_("$"* #,##0_);_("$"* \(#,##0\);_("$"* "-"??_);_(@_)</c:formatCode>
                <c:ptCount val="3"/>
                <c:pt idx="0">
                  <c:v>7843</c:v>
                </c:pt>
                <c:pt idx="1">
                  <c:v>8187</c:v>
                </c:pt>
                <c:pt idx="2">
                  <c:v>9449</c:v>
                </c:pt>
              </c:numCache>
            </c:numRef>
          </c:val>
          <c:extLst>
            <c:ext xmlns:c16="http://schemas.microsoft.com/office/drawing/2014/chart" uri="{C3380CC4-5D6E-409C-BE32-E72D297353CC}">
              <c16:uniqueId val="{00000001-306E-E84E-B046-0941FC649FF3}"/>
            </c:ext>
          </c:extLst>
        </c:ser>
        <c:dLbls>
          <c:showLegendKey val="0"/>
          <c:showVal val="0"/>
          <c:showCatName val="0"/>
          <c:showSerName val="0"/>
          <c:showPercent val="0"/>
          <c:showBubbleSize val="0"/>
        </c:dLbls>
        <c:gapWidth val="150"/>
        <c:axId val="700126159"/>
        <c:axId val="773942159"/>
      </c:barChart>
      <c:lineChart>
        <c:grouping val="standard"/>
        <c:varyColors val="0"/>
        <c:ser>
          <c:idx val="3"/>
          <c:order val="2"/>
          <c:tx>
            <c:strRef>
              <c:f>Sheet1!$A$5</c:f>
              <c:strCache>
                <c:ptCount val="1"/>
                <c:pt idx="0">
                  <c:v>Debt to EBITDA</c:v>
                </c:pt>
              </c:strCache>
            </c:strRef>
          </c:tx>
          <c:spPr>
            <a:ln w="50800" cap="rnd">
              <a:solidFill>
                <a:schemeClr val="tx1"/>
              </a:solidFill>
              <a:round/>
            </a:ln>
            <a:effectLst/>
          </c:spPr>
          <c:marker>
            <c:symbol val="none"/>
          </c:marker>
          <c:cat>
            <c:numRef>
              <c:f>Sheet1!$B$1:$D$1</c:f>
              <c:numCache>
                <c:formatCode>General</c:formatCode>
                <c:ptCount val="3"/>
                <c:pt idx="0">
                  <c:v>2017</c:v>
                </c:pt>
                <c:pt idx="1">
                  <c:v>2018</c:v>
                </c:pt>
                <c:pt idx="2">
                  <c:v>2019</c:v>
                </c:pt>
              </c:numCache>
            </c:numRef>
          </c:cat>
          <c:val>
            <c:numRef>
              <c:f>Sheet1!$B$5:$D$5</c:f>
              <c:numCache>
                <c:formatCode>0.00</c:formatCode>
                <c:ptCount val="3"/>
                <c:pt idx="0">
                  <c:v>3.8054342552159146</c:v>
                </c:pt>
                <c:pt idx="1">
                  <c:v>3.640284570920409</c:v>
                </c:pt>
                <c:pt idx="2">
                  <c:v>2.5479662317728318</c:v>
                </c:pt>
              </c:numCache>
            </c:numRef>
          </c:val>
          <c:smooth val="0"/>
          <c:extLst>
            <c:ext xmlns:c16="http://schemas.microsoft.com/office/drawing/2014/chart" uri="{C3380CC4-5D6E-409C-BE32-E72D297353CC}">
              <c16:uniqueId val="{00000002-306E-E84E-B046-0941FC649FF3}"/>
            </c:ext>
          </c:extLst>
        </c:ser>
        <c:dLbls>
          <c:showLegendKey val="0"/>
          <c:showVal val="0"/>
          <c:showCatName val="0"/>
          <c:showSerName val="0"/>
          <c:showPercent val="0"/>
          <c:showBubbleSize val="0"/>
        </c:dLbls>
        <c:marker val="1"/>
        <c:smooth val="0"/>
        <c:axId val="994496063"/>
        <c:axId val="994337871"/>
      </c:lineChart>
      <c:catAx>
        <c:axId val="7001261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3942159"/>
        <c:crosses val="autoZero"/>
        <c:auto val="1"/>
        <c:lblAlgn val="ctr"/>
        <c:lblOffset val="100"/>
        <c:noMultiLvlLbl val="0"/>
      </c:catAx>
      <c:valAx>
        <c:axId val="773942159"/>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00126159"/>
        <c:crosses val="autoZero"/>
        <c:crossBetween val="between"/>
      </c:valAx>
      <c:valAx>
        <c:axId val="994337871"/>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94496063"/>
        <c:crosses val="max"/>
        <c:crossBetween val="between"/>
      </c:valAx>
      <c:catAx>
        <c:axId val="994496063"/>
        <c:scaling>
          <c:orientation val="minMax"/>
        </c:scaling>
        <c:delete val="1"/>
        <c:axPos val="b"/>
        <c:numFmt formatCode="General" sourceLinked="1"/>
        <c:majorTickMark val="out"/>
        <c:minorTickMark val="none"/>
        <c:tickLblPos val="nextTo"/>
        <c:crossAx val="994337871"/>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400" b="0" i="1" baseline="0"/>
              <a:t>Dividend Changes at US companies</a:t>
            </a:r>
            <a:endParaRPr lang="en-US" sz="1400" b="0" i="1"/>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'Raw Data'!$B$1</c:f>
              <c:strCache>
                <c:ptCount val="1"/>
                <c:pt idx="0">
                  <c:v>Increase</c:v>
                </c:pt>
              </c:strCache>
            </c:strRef>
          </c:tx>
          <c:spPr>
            <a:solidFill>
              <a:srgbClr val="00B050"/>
            </a:solidFill>
          </c:spPr>
          <c:invertIfNegative val="0"/>
          <c:cat>
            <c:numRef>
              <c:f>'Raw Data'!$A$2:$A$39</c:f>
              <c:numCache>
                <c:formatCode>General</c:formatCode>
                <c:ptCount val="38"/>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pt idx="32">
                  <c:v>2020</c:v>
                </c:pt>
                <c:pt idx="33">
                  <c:v>2021</c:v>
                </c:pt>
                <c:pt idx="34">
                  <c:v>2022</c:v>
                </c:pt>
                <c:pt idx="35">
                  <c:v>2023</c:v>
                </c:pt>
                <c:pt idx="36">
                  <c:v>2024</c:v>
                </c:pt>
                <c:pt idx="37">
                  <c:v>2025</c:v>
                </c:pt>
              </c:numCache>
            </c:numRef>
          </c:cat>
          <c:val>
            <c:numRef>
              <c:f>'Raw Data'!$B$2:$B$39</c:f>
              <c:numCache>
                <c:formatCode>0.00%</c:formatCode>
                <c:ptCount val="38"/>
                <c:pt idx="0">
                  <c:v>0.36</c:v>
                </c:pt>
                <c:pt idx="1">
                  <c:v>0.34</c:v>
                </c:pt>
                <c:pt idx="2">
                  <c:v>0.32</c:v>
                </c:pt>
                <c:pt idx="3">
                  <c:v>0.26</c:v>
                </c:pt>
                <c:pt idx="4">
                  <c:v>0.28000000000000003</c:v>
                </c:pt>
                <c:pt idx="5">
                  <c:v>0.27</c:v>
                </c:pt>
                <c:pt idx="6">
                  <c:v>0.28999999999999998</c:v>
                </c:pt>
                <c:pt idx="7">
                  <c:v>0.3</c:v>
                </c:pt>
                <c:pt idx="8">
                  <c:v>0.28499999999999998</c:v>
                </c:pt>
                <c:pt idx="9">
                  <c:v>0.27</c:v>
                </c:pt>
                <c:pt idx="10">
                  <c:v>0.26</c:v>
                </c:pt>
                <c:pt idx="11">
                  <c:v>0.24</c:v>
                </c:pt>
                <c:pt idx="12">
                  <c:v>0.22</c:v>
                </c:pt>
                <c:pt idx="13">
                  <c:v>0.21</c:v>
                </c:pt>
                <c:pt idx="14">
                  <c:v>0.24</c:v>
                </c:pt>
                <c:pt idx="15">
                  <c:v>0.30499999999999999</c:v>
                </c:pt>
                <c:pt idx="16">
                  <c:v>0.33</c:v>
                </c:pt>
                <c:pt idx="17">
                  <c:v>0.33500000000000002</c:v>
                </c:pt>
                <c:pt idx="18">
                  <c:v>0.35</c:v>
                </c:pt>
                <c:pt idx="19">
                  <c:v>0.32</c:v>
                </c:pt>
                <c:pt idx="20">
                  <c:v>0.24</c:v>
                </c:pt>
                <c:pt idx="21">
                  <c:v>0.23</c:v>
                </c:pt>
                <c:pt idx="22">
                  <c:v>0.28000000000000003</c:v>
                </c:pt>
                <c:pt idx="23">
                  <c:v>0.3</c:v>
                </c:pt>
                <c:pt idx="24">
                  <c:v>0.31</c:v>
                </c:pt>
                <c:pt idx="25">
                  <c:v>0.34</c:v>
                </c:pt>
                <c:pt idx="26">
                  <c:v>0.32</c:v>
                </c:pt>
                <c:pt idx="27">
                  <c:v>0.31</c:v>
                </c:pt>
                <c:pt idx="28">
                  <c:v>0.32</c:v>
                </c:pt>
                <c:pt idx="29" formatCode="0%">
                  <c:v>0.36</c:v>
                </c:pt>
                <c:pt idx="30">
                  <c:v>0.39</c:v>
                </c:pt>
                <c:pt idx="31">
                  <c:v>0.4</c:v>
                </c:pt>
                <c:pt idx="32" formatCode="0%">
                  <c:v>0.35</c:v>
                </c:pt>
                <c:pt idx="33" formatCode="0%">
                  <c:v>0.41</c:v>
                </c:pt>
                <c:pt idx="34" formatCode="0%">
                  <c:v>0.34</c:v>
                </c:pt>
                <c:pt idx="35" formatCode="0%">
                  <c:v>0.25</c:v>
                </c:pt>
                <c:pt idx="36" formatCode="0%">
                  <c:v>0.33</c:v>
                </c:pt>
                <c:pt idx="37" formatCode="0%">
                  <c:v>0.38</c:v>
                </c:pt>
              </c:numCache>
            </c:numRef>
          </c:val>
          <c:extLst>
            <c:ext xmlns:c16="http://schemas.microsoft.com/office/drawing/2014/chart" uri="{C3380CC4-5D6E-409C-BE32-E72D297353CC}">
              <c16:uniqueId val="{00000000-6312-0A43-A8E9-E10E2850982A}"/>
            </c:ext>
          </c:extLst>
        </c:ser>
        <c:ser>
          <c:idx val="2"/>
          <c:order val="1"/>
          <c:tx>
            <c:strRef>
              <c:f>'Raw Data'!$C$1</c:f>
              <c:strCache>
                <c:ptCount val="1"/>
                <c:pt idx="0">
                  <c:v>Decrease</c:v>
                </c:pt>
              </c:strCache>
            </c:strRef>
          </c:tx>
          <c:spPr>
            <a:solidFill>
              <a:srgbClr val="FF0000"/>
            </a:solidFill>
          </c:spPr>
          <c:invertIfNegative val="0"/>
          <c:cat>
            <c:numRef>
              <c:f>'Raw Data'!$A$2:$A$39</c:f>
              <c:numCache>
                <c:formatCode>General</c:formatCode>
                <c:ptCount val="38"/>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pt idx="32">
                  <c:v>2020</c:v>
                </c:pt>
                <c:pt idx="33">
                  <c:v>2021</c:v>
                </c:pt>
                <c:pt idx="34">
                  <c:v>2022</c:v>
                </c:pt>
                <c:pt idx="35">
                  <c:v>2023</c:v>
                </c:pt>
                <c:pt idx="36">
                  <c:v>2024</c:v>
                </c:pt>
                <c:pt idx="37">
                  <c:v>2025</c:v>
                </c:pt>
              </c:numCache>
            </c:numRef>
          </c:cat>
          <c:val>
            <c:numRef>
              <c:f>'Raw Data'!$C$2:$C$39</c:f>
              <c:numCache>
                <c:formatCode>0.00%</c:formatCode>
                <c:ptCount val="38"/>
                <c:pt idx="0">
                  <c:v>0.06</c:v>
                </c:pt>
                <c:pt idx="1">
                  <c:v>7.4999999999999997E-2</c:v>
                </c:pt>
                <c:pt idx="2">
                  <c:v>8.5000000000000006E-2</c:v>
                </c:pt>
                <c:pt idx="3">
                  <c:v>0.11</c:v>
                </c:pt>
                <c:pt idx="4">
                  <c:v>0.08</c:v>
                </c:pt>
                <c:pt idx="5">
                  <c:v>0.06</c:v>
                </c:pt>
                <c:pt idx="6">
                  <c:v>4.4999999999999998E-2</c:v>
                </c:pt>
                <c:pt idx="7">
                  <c:v>3.5000000000000003E-2</c:v>
                </c:pt>
                <c:pt idx="8">
                  <c:v>0.04</c:v>
                </c:pt>
                <c:pt idx="9">
                  <c:v>0.04</c:v>
                </c:pt>
                <c:pt idx="10">
                  <c:v>0.05</c:v>
                </c:pt>
                <c:pt idx="11">
                  <c:v>5.5E-2</c:v>
                </c:pt>
                <c:pt idx="12">
                  <c:v>0.05</c:v>
                </c:pt>
                <c:pt idx="13">
                  <c:v>0.08</c:v>
                </c:pt>
                <c:pt idx="14">
                  <c:v>7.0000000000000007E-2</c:v>
                </c:pt>
                <c:pt idx="15">
                  <c:v>4.4999999999999998E-2</c:v>
                </c:pt>
                <c:pt idx="16">
                  <c:v>0.03</c:v>
                </c:pt>
                <c:pt idx="17">
                  <c:v>0.05</c:v>
                </c:pt>
                <c:pt idx="18">
                  <c:v>0.05</c:v>
                </c:pt>
                <c:pt idx="19">
                  <c:v>0.06</c:v>
                </c:pt>
                <c:pt idx="20">
                  <c:v>0.09</c:v>
                </c:pt>
                <c:pt idx="21">
                  <c:v>0.12</c:v>
                </c:pt>
                <c:pt idx="22">
                  <c:v>0.08</c:v>
                </c:pt>
                <c:pt idx="23">
                  <c:v>0.06</c:v>
                </c:pt>
                <c:pt idx="24">
                  <c:v>5.5E-2</c:v>
                </c:pt>
                <c:pt idx="25">
                  <c:v>0.05</c:v>
                </c:pt>
                <c:pt idx="26">
                  <c:v>0.06</c:v>
                </c:pt>
                <c:pt idx="27">
                  <c:v>7.4999999999999997E-2</c:v>
                </c:pt>
                <c:pt idx="28">
                  <c:v>0.08</c:v>
                </c:pt>
                <c:pt idx="29">
                  <c:v>7.4999999999999997E-2</c:v>
                </c:pt>
                <c:pt idx="30">
                  <c:v>0.06</c:v>
                </c:pt>
                <c:pt idx="31">
                  <c:v>0.05</c:v>
                </c:pt>
                <c:pt idx="32" formatCode="0%">
                  <c:v>0.14000000000000001</c:v>
                </c:pt>
                <c:pt idx="33" formatCode="0%">
                  <c:v>0.06</c:v>
                </c:pt>
                <c:pt idx="34" formatCode="0%">
                  <c:v>0.04</c:v>
                </c:pt>
                <c:pt idx="35" formatCode="0%">
                  <c:v>0.12</c:v>
                </c:pt>
                <c:pt idx="36" formatCode="0%">
                  <c:v>0.1</c:v>
                </c:pt>
                <c:pt idx="37" formatCode="0%">
                  <c:v>0.11</c:v>
                </c:pt>
              </c:numCache>
            </c:numRef>
          </c:val>
          <c:extLst>
            <c:ext xmlns:c16="http://schemas.microsoft.com/office/drawing/2014/chart" uri="{C3380CC4-5D6E-409C-BE32-E72D297353CC}">
              <c16:uniqueId val="{00000001-6312-0A43-A8E9-E10E2850982A}"/>
            </c:ext>
          </c:extLst>
        </c:ser>
        <c:ser>
          <c:idx val="3"/>
          <c:order val="2"/>
          <c:tx>
            <c:strRef>
              <c:f>'Raw Data'!$D$1</c:f>
              <c:strCache>
                <c:ptCount val="1"/>
                <c:pt idx="0">
                  <c:v>No change</c:v>
                </c:pt>
              </c:strCache>
            </c:strRef>
          </c:tx>
          <c:spPr>
            <a:solidFill>
              <a:srgbClr val="002060"/>
            </a:solidFill>
          </c:spPr>
          <c:invertIfNegative val="0"/>
          <c:cat>
            <c:numRef>
              <c:f>'Raw Data'!$A$2:$A$39</c:f>
              <c:numCache>
                <c:formatCode>General</c:formatCode>
                <c:ptCount val="38"/>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pt idx="32">
                  <c:v>2020</c:v>
                </c:pt>
                <c:pt idx="33">
                  <c:v>2021</c:v>
                </c:pt>
                <c:pt idx="34">
                  <c:v>2022</c:v>
                </c:pt>
                <c:pt idx="35">
                  <c:v>2023</c:v>
                </c:pt>
                <c:pt idx="36">
                  <c:v>2024</c:v>
                </c:pt>
                <c:pt idx="37">
                  <c:v>2025</c:v>
                </c:pt>
              </c:numCache>
            </c:numRef>
          </c:cat>
          <c:val>
            <c:numRef>
              <c:f>'Raw Data'!$D$2:$D$39</c:f>
              <c:numCache>
                <c:formatCode>0.00%</c:formatCode>
                <c:ptCount val="38"/>
                <c:pt idx="0">
                  <c:v>0.58000000000000007</c:v>
                </c:pt>
                <c:pt idx="1">
                  <c:v>0.58499999999999996</c:v>
                </c:pt>
                <c:pt idx="2">
                  <c:v>0.59499999999999997</c:v>
                </c:pt>
                <c:pt idx="3">
                  <c:v>0.63</c:v>
                </c:pt>
                <c:pt idx="4">
                  <c:v>0.64</c:v>
                </c:pt>
                <c:pt idx="5">
                  <c:v>0.66999999999999993</c:v>
                </c:pt>
                <c:pt idx="6">
                  <c:v>0.66499999999999992</c:v>
                </c:pt>
                <c:pt idx="7">
                  <c:v>0.66499999999999992</c:v>
                </c:pt>
                <c:pt idx="8">
                  <c:v>0.67500000000000004</c:v>
                </c:pt>
                <c:pt idx="9">
                  <c:v>0.69</c:v>
                </c:pt>
                <c:pt idx="10">
                  <c:v>0.69</c:v>
                </c:pt>
                <c:pt idx="11">
                  <c:v>0.70499999999999996</c:v>
                </c:pt>
                <c:pt idx="12">
                  <c:v>0.73</c:v>
                </c:pt>
                <c:pt idx="13">
                  <c:v>0.71000000000000008</c:v>
                </c:pt>
                <c:pt idx="14">
                  <c:v>0.69</c:v>
                </c:pt>
                <c:pt idx="15">
                  <c:v>0.65</c:v>
                </c:pt>
                <c:pt idx="16">
                  <c:v>0.6399999999999999</c:v>
                </c:pt>
                <c:pt idx="17">
                  <c:v>0.61499999999999999</c:v>
                </c:pt>
                <c:pt idx="18">
                  <c:v>0.6</c:v>
                </c:pt>
                <c:pt idx="19">
                  <c:v>0.61999999999999988</c:v>
                </c:pt>
                <c:pt idx="20">
                  <c:v>0.67</c:v>
                </c:pt>
                <c:pt idx="21">
                  <c:v>0.65</c:v>
                </c:pt>
                <c:pt idx="22">
                  <c:v>0.64</c:v>
                </c:pt>
                <c:pt idx="23">
                  <c:v>0.6399999999999999</c:v>
                </c:pt>
                <c:pt idx="24">
                  <c:v>0.6349999999999999</c:v>
                </c:pt>
                <c:pt idx="25">
                  <c:v>0.60999999999999988</c:v>
                </c:pt>
                <c:pt idx="26">
                  <c:v>0.61999999999999988</c:v>
                </c:pt>
                <c:pt idx="27">
                  <c:v>0.61499999999999999</c:v>
                </c:pt>
                <c:pt idx="28">
                  <c:v>0.6</c:v>
                </c:pt>
                <c:pt idx="29">
                  <c:v>0.56500000000000006</c:v>
                </c:pt>
                <c:pt idx="30">
                  <c:v>0.55000000000000004</c:v>
                </c:pt>
                <c:pt idx="31">
                  <c:v>0.54999999999999993</c:v>
                </c:pt>
                <c:pt idx="32">
                  <c:v>0.51</c:v>
                </c:pt>
                <c:pt idx="33">
                  <c:v>0.53</c:v>
                </c:pt>
                <c:pt idx="34">
                  <c:v>0.61999999999999988</c:v>
                </c:pt>
                <c:pt idx="35">
                  <c:v>0.63</c:v>
                </c:pt>
                <c:pt idx="36">
                  <c:v>0.56999999999999995</c:v>
                </c:pt>
                <c:pt idx="37">
                  <c:v>0.51</c:v>
                </c:pt>
              </c:numCache>
            </c:numRef>
          </c:val>
          <c:extLst>
            <c:ext xmlns:c16="http://schemas.microsoft.com/office/drawing/2014/chart" uri="{C3380CC4-5D6E-409C-BE32-E72D297353CC}">
              <c16:uniqueId val="{00000002-6312-0A43-A8E9-E10E2850982A}"/>
            </c:ext>
          </c:extLst>
        </c:ser>
        <c:dLbls>
          <c:showLegendKey val="0"/>
          <c:showVal val="0"/>
          <c:showCatName val="0"/>
          <c:showSerName val="0"/>
          <c:showPercent val="0"/>
          <c:showBubbleSize val="0"/>
        </c:dLbls>
        <c:gapWidth val="150"/>
        <c:shape val="box"/>
        <c:axId val="-1373790320"/>
        <c:axId val="-1373788000"/>
        <c:axId val="0"/>
      </c:bar3DChart>
      <c:catAx>
        <c:axId val="-1373790320"/>
        <c:scaling>
          <c:orientation val="minMax"/>
        </c:scaling>
        <c:delete val="0"/>
        <c:axPos val="b"/>
        <c:numFmt formatCode="General" sourceLinked="1"/>
        <c:majorTickMark val="out"/>
        <c:minorTickMark val="none"/>
        <c:tickLblPos val="nextTo"/>
        <c:crossAx val="-1373788000"/>
        <c:crosses val="autoZero"/>
        <c:auto val="1"/>
        <c:lblAlgn val="ctr"/>
        <c:lblOffset val="100"/>
        <c:noMultiLvlLbl val="0"/>
      </c:catAx>
      <c:valAx>
        <c:axId val="-1373788000"/>
        <c:scaling>
          <c:orientation val="minMax"/>
        </c:scaling>
        <c:delete val="0"/>
        <c:axPos val="l"/>
        <c:majorGridlines/>
        <c:title>
          <c:tx>
            <c:rich>
              <a:bodyPr/>
              <a:lstStyle/>
              <a:p>
                <a:pPr>
                  <a:defRPr b="0"/>
                </a:pPr>
                <a:r>
                  <a:rPr lang="en-US" b="0"/>
                  <a:t>Percent of US companies</a:t>
                </a:r>
              </a:p>
            </c:rich>
          </c:tx>
          <c:overlay val="0"/>
        </c:title>
        <c:numFmt formatCode="0.00%" sourceLinked="1"/>
        <c:majorTickMark val="out"/>
        <c:minorTickMark val="none"/>
        <c:tickLblPos val="nextTo"/>
        <c:crossAx val="-1373790320"/>
        <c:crosses val="autoZero"/>
        <c:crossBetween val="between"/>
      </c:valAx>
    </c:plotArea>
    <c:legend>
      <c:legendPos val="r"/>
      <c:overlay val="0"/>
    </c:legend>
    <c:plotVisOnly val="1"/>
    <c:dispBlanksAs val="gap"/>
    <c:showDLblsOverMax val="0"/>
  </c:chart>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0" i="1" u="none" strike="noStrike" baseline="0">
                <a:solidFill>
                  <a:srgbClr val="000000"/>
                </a:solidFill>
                <a:latin typeface="Calibri"/>
                <a:ea typeface="Calibri"/>
                <a:cs typeface="Calibri"/>
              </a:defRPr>
            </a:pPr>
            <a:r>
              <a:rPr lang="en-US"/>
              <a:t>S&amp;P 500: Dividends and Earnings - 1960 to 2025
</a:t>
            </a:r>
          </a:p>
        </c:rich>
      </c:tx>
      <c:overlay val="0"/>
      <c:spPr>
        <a:noFill/>
        <a:ln w="25400">
          <a:noFill/>
        </a:ln>
      </c:spPr>
    </c:title>
    <c:autoTitleDeleted val="0"/>
    <c:plotArea>
      <c:layout/>
      <c:barChart>
        <c:barDir val="col"/>
        <c:grouping val="clustered"/>
        <c:varyColors val="0"/>
        <c:ser>
          <c:idx val="4"/>
          <c:order val="0"/>
          <c:tx>
            <c:strRef>
              <c:f>Sheet1!$E$8</c:f>
              <c:strCache>
                <c:ptCount val="1"/>
                <c:pt idx="0">
                  <c:v>Earnings*</c:v>
                </c:pt>
              </c:strCache>
            </c:strRef>
          </c:tx>
          <c:spPr>
            <a:solidFill>
              <a:srgbClr val="00B050"/>
            </a:solidFill>
            <a:ln w="25400">
              <a:noFill/>
            </a:ln>
            <a:effectLst>
              <a:outerShdw dist="35921" dir="2700000" algn="br">
                <a:srgbClr val="000000"/>
              </a:outerShdw>
            </a:effectLst>
          </c:spPr>
          <c:invertIfNegative val="0"/>
          <c:cat>
            <c:numRef>
              <c:f>Sheet1!$A$9:$A$74</c:f>
              <c:numCache>
                <c:formatCode>General</c:formatCode>
                <c:ptCount val="66"/>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formatCode="0">
                  <c:v>2009</c:v>
                </c:pt>
                <c:pt idx="50" formatCode="0">
                  <c:v>2010</c:v>
                </c:pt>
                <c:pt idx="51" formatCode="0">
                  <c:v>2011</c:v>
                </c:pt>
                <c:pt idx="52" formatCode="0">
                  <c:v>2012</c:v>
                </c:pt>
                <c:pt idx="53" formatCode="0">
                  <c:v>2013</c:v>
                </c:pt>
                <c:pt idx="54" formatCode="0">
                  <c:v>2014</c:v>
                </c:pt>
                <c:pt idx="55" formatCode="0">
                  <c:v>2015</c:v>
                </c:pt>
                <c:pt idx="56" formatCode="0">
                  <c:v>2016</c:v>
                </c:pt>
                <c:pt idx="57" formatCode="0">
                  <c:v>2017</c:v>
                </c:pt>
                <c:pt idx="58" formatCode="0">
                  <c:v>2018</c:v>
                </c:pt>
                <c:pt idx="59" formatCode="0">
                  <c:v>2019</c:v>
                </c:pt>
                <c:pt idx="60" formatCode="0">
                  <c:v>2020</c:v>
                </c:pt>
                <c:pt idx="61" formatCode="0">
                  <c:v>2021</c:v>
                </c:pt>
                <c:pt idx="62" formatCode="0">
                  <c:v>2022</c:v>
                </c:pt>
                <c:pt idx="63" formatCode="0">
                  <c:v>2023</c:v>
                </c:pt>
                <c:pt idx="64" formatCode="0">
                  <c:v>2024</c:v>
                </c:pt>
                <c:pt idx="65" formatCode="0">
                  <c:v>2025</c:v>
                </c:pt>
              </c:numCache>
            </c:numRef>
          </c:cat>
          <c:val>
            <c:numRef>
              <c:f>Sheet1!$E$9:$E$74</c:f>
              <c:numCache>
                <c:formatCode>0.00</c:formatCode>
                <c:ptCount val="66"/>
                <c:pt idx="0">
                  <c:v>3.1030739999999999</c:v>
                </c:pt>
                <c:pt idx="1">
                  <c:v>3.3700049999999999</c:v>
                </c:pt>
                <c:pt idx="2">
                  <c:v>3.6661100000000002</c:v>
                </c:pt>
                <c:pt idx="3">
                  <c:v>4.1336019999999998</c:v>
                </c:pt>
                <c:pt idx="4">
                  <c:v>4.76295</c:v>
                </c:pt>
                <c:pt idx="5">
                  <c:v>5.2962389999999999</c:v>
                </c:pt>
                <c:pt idx="6">
                  <c:v>5.4142419999999998</c:v>
                </c:pt>
                <c:pt idx="7">
                  <c:v>5.4602019999999998</c:v>
                </c:pt>
                <c:pt idx="8">
                  <c:v>5.7226860000000004</c:v>
                </c:pt>
                <c:pt idx="9">
                  <c:v>6.1035779999999997</c:v>
                </c:pt>
                <c:pt idx="10">
                  <c:v>5.5105700000000004</c:v>
                </c:pt>
                <c:pt idx="11">
                  <c:v>5.5741139999999998</c:v>
                </c:pt>
                <c:pt idx="12">
                  <c:v>6.1740149999999998</c:v>
                </c:pt>
                <c:pt idx="13">
                  <c:v>7.9600799999999996</c:v>
                </c:pt>
                <c:pt idx="14">
                  <c:v>9.3515840000000008</c:v>
                </c:pt>
                <c:pt idx="15">
                  <c:v>7.7112449999999999</c:v>
                </c:pt>
                <c:pt idx="16">
                  <c:v>9.7466220000000003</c:v>
                </c:pt>
                <c:pt idx="17">
                  <c:v>10.86993</c:v>
                </c:pt>
                <c:pt idx="18">
                  <c:v>11.638921</c:v>
                </c:pt>
                <c:pt idx="19">
                  <c:v>14.550312</c:v>
                </c:pt>
                <c:pt idx="20">
                  <c:v>14.987904</c:v>
                </c:pt>
                <c:pt idx="21">
                  <c:v>15.183945</c:v>
                </c:pt>
                <c:pt idx="22">
                  <c:v>13.824911999999999</c:v>
                </c:pt>
                <c:pt idx="23">
                  <c:v>13.293358</c:v>
                </c:pt>
                <c:pt idx="24">
                  <c:v>16.841068</c:v>
                </c:pt>
                <c:pt idx="25">
                  <c:v>15.676976</c:v>
                </c:pt>
                <c:pt idx="26">
                  <c:v>14.433332</c:v>
                </c:pt>
                <c:pt idx="27">
                  <c:v>16.035492000000001</c:v>
                </c:pt>
                <c:pt idx="28">
                  <c:v>24.12</c:v>
                </c:pt>
                <c:pt idx="29">
                  <c:v>24.32</c:v>
                </c:pt>
                <c:pt idx="30">
                  <c:v>22.65</c:v>
                </c:pt>
                <c:pt idx="31">
                  <c:v>19.3</c:v>
                </c:pt>
                <c:pt idx="32">
                  <c:v>20.87</c:v>
                </c:pt>
                <c:pt idx="33">
                  <c:v>26.9</c:v>
                </c:pt>
                <c:pt idx="34">
                  <c:v>31.75</c:v>
                </c:pt>
                <c:pt idx="35">
                  <c:v>37.700000000000003</c:v>
                </c:pt>
                <c:pt idx="36">
                  <c:v>40.630000000000003</c:v>
                </c:pt>
                <c:pt idx="37">
                  <c:v>44.09</c:v>
                </c:pt>
                <c:pt idx="38">
                  <c:v>44.27</c:v>
                </c:pt>
                <c:pt idx="39">
                  <c:v>51.68</c:v>
                </c:pt>
                <c:pt idx="40">
                  <c:v>56.13</c:v>
                </c:pt>
                <c:pt idx="41">
                  <c:v>38.85</c:v>
                </c:pt>
                <c:pt idx="42" formatCode="General">
                  <c:v>46.04</c:v>
                </c:pt>
                <c:pt idx="43" formatCode="General">
                  <c:v>54.69</c:v>
                </c:pt>
                <c:pt idx="44" formatCode="General">
                  <c:v>67.680000000000007</c:v>
                </c:pt>
                <c:pt idx="45" formatCode="General">
                  <c:v>76.45</c:v>
                </c:pt>
                <c:pt idx="46" formatCode="General">
                  <c:v>87.72</c:v>
                </c:pt>
                <c:pt idx="47" formatCode="General">
                  <c:v>82.54</c:v>
                </c:pt>
                <c:pt idx="48">
                  <c:v>65.39</c:v>
                </c:pt>
                <c:pt idx="49">
                  <c:v>59.65</c:v>
                </c:pt>
                <c:pt idx="50">
                  <c:v>83.66</c:v>
                </c:pt>
                <c:pt idx="51">
                  <c:v>97.05</c:v>
                </c:pt>
                <c:pt idx="52">
                  <c:v>102.47</c:v>
                </c:pt>
                <c:pt idx="53">
                  <c:v>107.45</c:v>
                </c:pt>
                <c:pt idx="54">
                  <c:v>113.01</c:v>
                </c:pt>
                <c:pt idx="55">
                  <c:v>106.32</c:v>
                </c:pt>
                <c:pt idx="56">
                  <c:v>108.86</c:v>
                </c:pt>
                <c:pt idx="57">
                  <c:v>124.94</c:v>
                </c:pt>
                <c:pt idx="58">
                  <c:v>148.34</c:v>
                </c:pt>
                <c:pt idx="59">
                  <c:v>162.35</c:v>
                </c:pt>
                <c:pt idx="60">
                  <c:v>139.76</c:v>
                </c:pt>
                <c:pt idx="61">
                  <c:v>206.38</c:v>
                </c:pt>
                <c:pt idx="62">
                  <c:v>219.49</c:v>
                </c:pt>
                <c:pt idx="63">
                  <c:v>221.36</c:v>
                </c:pt>
                <c:pt idx="64">
                  <c:v>243.32</c:v>
                </c:pt>
                <c:pt idx="65">
                  <c:v>271.52</c:v>
                </c:pt>
              </c:numCache>
            </c:numRef>
          </c:val>
          <c:extLst>
            <c:ext xmlns:c16="http://schemas.microsoft.com/office/drawing/2014/chart" uri="{C3380CC4-5D6E-409C-BE32-E72D297353CC}">
              <c16:uniqueId val="{00000000-AF2C-B944-B022-949219333E6C}"/>
            </c:ext>
          </c:extLst>
        </c:ser>
        <c:ser>
          <c:idx val="5"/>
          <c:order val="1"/>
          <c:tx>
            <c:strRef>
              <c:f>Sheet1!$F$8</c:f>
              <c:strCache>
                <c:ptCount val="1"/>
                <c:pt idx="0">
                  <c:v>Dividends*</c:v>
                </c:pt>
              </c:strCache>
            </c:strRef>
          </c:tx>
          <c:spPr>
            <a:solidFill>
              <a:srgbClr val="FF0000"/>
            </a:solidFill>
            <a:ln w="25400">
              <a:noFill/>
            </a:ln>
          </c:spPr>
          <c:invertIfNegative val="0"/>
          <c:cat>
            <c:numRef>
              <c:f>Sheet1!$A$9:$A$74</c:f>
              <c:numCache>
                <c:formatCode>General</c:formatCode>
                <c:ptCount val="66"/>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formatCode="0">
                  <c:v>2009</c:v>
                </c:pt>
                <c:pt idx="50" formatCode="0">
                  <c:v>2010</c:v>
                </c:pt>
                <c:pt idx="51" formatCode="0">
                  <c:v>2011</c:v>
                </c:pt>
                <c:pt idx="52" formatCode="0">
                  <c:v>2012</c:v>
                </c:pt>
                <c:pt idx="53" formatCode="0">
                  <c:v>2013</c:v>
                </c:pt>
                <c:pt idx="54" formatCode="0">
                  <c:v>2014</c:v>
                </c:pt>
                <c:pt idx="55" formatCode="0">
                  <c:v>2015</c:v>
                </c:pt>
                <c:pt idx="56" formatCode="0">
                  <c:v>2016</c:v>
                </c:pt>
                <c:pt idx="57" formatCode="0">
                  <c:v>2017</c:v>
                </c:pt>
                <c:pt idx="58" formatCode="0">
                  <c:v>2018</c:v>
                </c:pt>
                <c:pt idx="59" formatCode="0">
                  <c:v>2019</c:v>
                </c:pt>
                <c:pt idx="60" formatCode="0">
                  <c:v>2020</c:v>
                </c:pt>
                <c:pt idx="61" formatCode="0">
                  <c:v>2021</c:v>
                </c:pt>
                <c:pt idx="62" formatCode="0">
                  <c:v>2022</c:v>
                </c:pt>
                <c:pt idx="63" formatCode="0">
                  <c:v>2023</c:v>
                </c:pt>
                <c:pt idx="64" formatCode="0">
                  <c:v>2024</c:v>
                </c:pt>
                <c:pt idx="65" formatCode="0">
                  <c:v>2025</c:v>
                </c:pt>
              </c:numCache>
            </c:numRef>
          </c:cat>
          <c:val>
            <c:numRef>
              <c:f>Sheet1!$F$9:$F$74</c:f>
              <c:numCache>
                <c:formatCode>0.00</c:formatCode>
                <c:ptCount val="66"/>
                <c:pt idx="0">
                  <c:v>1.9815509999999998</c:v>
                </c:pt>
                <c:pt idx="1">
                  <c:v>2.0391750000000002</c:v>
                </c:pt>
                <c:pt idx="2">
                  <c:v>2.1454000000000004</c:v>
                </c:pt>
                <c:pt idx="3">
                  <c:v>2.3481260000000002</c:v>
                </c:pt>
                <c:pt idx="4">
                  <c:v>2.5848749999999998</c:v>
                </c:pt>
                <c:pt idx="5">
                  <c:v>2.8283580000000001</c:v>
                </c:pt>
                <c:pt idx="6">
                  <c:v>2.8838469999999998</c:v>
                </c:pt>
                <c:pt idx="7">
                  <c:v>2.9809230000000002</c:v>
                </c:pt>
                <c:pt idx="8">
                  <c:v>3.0430980000000001</c:v>
                </c:pt>
                <c:pt idx="9">
                  <c:v>3.2405120000000003</c:v>
                </c:pt>
                <c:pt idx="10">
                  <c:v>3.1883900000000001</c:v>
                </c:pt>
                <c:pt idx="11">
                  <c:v>3.16479</c:v>
                </c:pt>
                <c:pt idx="12">
                  <c:v>3.1873499999999999</c:v>
                </c:pt>
                <c:pt idx="13">
                  <c:v>3.6093499999999996</c:v>
                </c:pt>
                <c:pt idx="14">
                  <c:v>3.7228080000000001</c:v>
                </c:pt>
                <c:pt idx="15">
                  <c:v>3.7338659999999999</c:v>
                </c:pt>
                <c:pt idx="16">
                  <c:v>4.2231779999999999</c:v>
                </c:pt>
                <c:pt idx="17">
                  <c:v>4.85961</c:v>
                </c:pt>
                <c:pt idx="18">
                  <c:v>5.1803290000000004</c:v>
                </c:pt>
                <c:pt idx="19">
                  <c:v>5.9690820000000002</c:v>
                </c:pt>
                <c:pt idx="20">
                  <c:v>6.4350239999999994</c:v>
                </c:pt>
                <c:pt idx="21">
                  <c:v>6.8260350000000001</c:v>
                </c:pt>
                <c:pt idx="22">
                  <c:v>6.9335519999999988</c:v>
                </c:pt>
                <c:pt idx="23">
                  <c:v>7.1249760000000011</c:v>
                </c:pt>
                <c:pt idx="24">
                  <c:v>7.8268320000000005</c:v>
                </c:pt>
                <c:pt idx="25">
                  <c:v>8.1976639999999996</c:v>
                </c:pt>
                <c:pt idx="26">
                  <c:v>8.1853459999999991</c:v>
                </c:pt>
                <c:pt idx="27">
                  <c:v>9.1666680000000014</c:v>
                </c:pt>
                <c:pt idx="28">
                  <c:v>10.220096000000002</c:v>
                </c:pt>
                <c:pt idx="29">
                  <c:v>11.73288</c:v>
                </c:pt>
                <c:pt idx="30">
                  <c:v>12.350228000000001</c:v>
                </c:pt>
                <c:pt idx="31">
                  <c:v>12.971499</c:v>
                </c:pt>
                <c:pt idx="32">
                  <c:v>12.635590000000001</c:v>
                </c:pt>
                <c:pt idx="33">
                  <c:v>12.687439999999999</c:v>
                </c:pt>
                <c:pt idx="34">
                  <c:v>13.364756999999999</c:v>
                </c:pt>
                <c:pt idx="35">
                  <c:v>14.166389999999998</c:v>
                </c:pt>
                <c:pt idx="36">
                  <c:v>14.888873999999999</c:v>
                </c:pt>
                <c:pt idx="37">
                  <c:v>15.522000000000002</c:v>
                </c:pt>
                <c:pt idx="38">
                  <c:v>16.2</c:v>
                </c:pt>
                <c:pt idx="39">
                  <c:v>16.711843601089175</c:v>
                </c:pt>
                <c:pt idx="40">
                  <c:v>16.26845015151515</c:v>
                </c:pt>
                <c:pt idx="41">
                  <c:v>15.741</c:v>
                </c:pt>
                <c:pt idx="42" formatCode="General">
                  <c:v>16.079999999999998</c:v>
                </c:pt>
                <c:pt idx="43" formatCode="General">
                  <c:v>17.88</c:v>
                </c:pt>
                <c:pt idx="44" formatCode="General">
                  <c:v>19.407</c:v>
                </c:pt>
                <c:pt idx="45" formatCode="General">
                  <c:v>22.38</c:v>
                </c:pt>
                <c:pt idx="46" formatCode="General">
                  <c:v>25.05</c:v>
                </c:pt>
                <c:pt idx="47" formatCode="General">
                  <c:v>27.73</c:v>
                </c:pt>
                <c:pt idx="48">
                  <c:v>28.05</c:v>
                </c:pt>
                <c:pt idx="49">
                  <c:v>22.31</c:v>
                </c:pt>
                <c:pt idx="50">
                  <c:v>23.12</c:v>
                </c:pt>
                <c:pt idx="51">
                  <c:v>26.02</c:v>
                </c:pt>
                <c:pt idx="52">
                  <c:v>30.44</c:v>
                </c:pt>
                <c:pt idx="53">
                  <c:v>36.28</c:v>
                </c:pt>
                <c:pt idx="54">
                  <c:v>39.44</c:v>
                </c:pt>
                <c:pt idx="55">
                  <c:v>43.16</c:v>
                </c:pt>
                <c:pt idx="56">
                  <c:v>45.03</c:v>
                </c:pt>
                <c:pt idx="57">
                  <c:v>49.73</c:v>
                </c:pt>
                <c:pt idx="58">
                  <c:v>53.61</c:v>
                </c:pt>
                <c:pt idx="59">
                  <c:v>58.8</c:v>
                </c:pt>
                <c:pt idx="60">
                  <c:v>56.7</c:v>
                </c:pt>
                <c:pt idx="61">
                  <c:v>59.2</c:v>
                </c:pt>
                <c:pt idx="62">
                  <c:v>68.34</c:v>
                </c:pt>
                <c:pt idx="63">
                  <c:v>70.069999999999993</c:v>
                </c:pt>
                <c:pt idx="64">
                  <c:v>73.400000000000006</c:v>
                </c:pt>
                <c:pt idx="65">
                  <c:v>78.510000000000005</c:v>
                </c:pt>
              </c:numCache>
            </c:numRef>
          </c:val>
          <c:extLst>
            <c:ext xmlns:c16="http://schemas.microsoft.com/office/drawing/2014/chart" uri="{C3380CC4-5D6E-409C-BE32-E72D297353CC}">
              <c16:uniqueId val="{00000001-AF2C-B944-B022-949219333E6C}"/>
            </c:ext>
          </c:extLst>
        </c:ser>
        <c:dLbls>
          <c:showLegendKey val="0"/>
          <c:showVal val="0"/>
          <c:showCatName val="0"/>
          <c:showSerName val="0"/>
          <c:showPercent val="0"/>
          <c:showBubbleSize val="0"/>
        </c:dLbls>
        <c:gapWidth val="0"/>
        <c:axId val="1045013631"/>
        <c:axId val="1"/>
      </c:barChart>
      <c:lineChart>
        <c:grouping val="standard"/>
        <c:varyColors val="0"/>
        <c:ser>
          <c:idx val="0"/>
          <c:order val="2"/>
          <c:tx>
            <c:strRef>
              <c:f>Sheet1!$G$8</c:f>
              <c:strCache>
                <c:ptCount val="1"/>
                <c:pt idx="0">
                  <c:v>Payout Ratio</c:v>
                </c:pt>
              </c:strCache>
            </c:strRef>
          </c:tx>
          <c:spPr>
            <a:ln w="38100">
              <a:solidFill>
                <a:schemeClr val="tx1"/>
              </a:solidFill>
              <a:prstDash val="solid"/>
            </a:ln>
          </c:spPr>
          <c:marker>
            <c:symbol val="none"/>
          </c:marker>
          <c:cat>
            <c:numRef>
              <c:f>Sheet1!$A$9:$A$74</c:f>
              <c:numCache>
                <c:formatCode>General</c:formatCode>
                <c:ptCount val="66"/>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formatCode="0">
                  <c:v>2009</c:v>
                </c:pt>
                <c:pt idx="50" formatCode="0">
                  <c:v>2010</c:v>
                </c:pt>
                <c:pt idx="51" formatCode="0">
                  <c:v>2011</c:v>
                </c:pt>
                <c:pt idx="52" formatCode="0">
                  <c:v>2012</c:v>
                </c:pt>
                <c:pt idx="53" formatCode="0">
                  <c:v>2013</c:v>
                </c:pt>
                <c:pt idx="54" formatCode="0">
                  <c:v>2014</c:v>
                </c:pt>
                <c:pt idx="55" formatCode="0">
                  <c:v>2015</c:v>
                </c:pt>
                <c:pt idx="56" formatCode="0">
                  <c:v>2016</c:v>
                </c:pt>
                <c:pt idx="57" formatCode="0">
                  <c:v>2017</c:v>
                </c:pt>
                <c:pt idx="58" formatCode="0">
                  <c:v>2018</c:v>
                </c:pt>
                <c:pt idx="59" formatCode="0">
                  <c:v>2019</c:v>
                </c:pt>
                <c:pt idx="60" formatCode="0">
                  <c:v>2020</c:v>
                </c:pt>
                <c:pt idx="61" formatCode="0">
                  <c:v>2021</c:v>
                </c:pt>
                <c:pt idx="62" formatCode="0">
                  <c:v>2022</c:v>
                </c:pt>
                <c:pt idx="63" formatCode="0">
                  <c:v>2023</c:v>
                </c:pt>
                <c:pt idx="64" formatCode="0">
                  <c:v>2024</c:v>
                </c:pt>
                <c:pt idx="65" formatCode="0">
                  <c:v>2025</c:v>
                </c:pt>
              </c:numCache>
            </c:numRef>
          </c:cat>
          <c:val>
            <c:numRef>
              <c:f>Sheet1!$G$9:$G$74</c:f>
              <c:numCache>
                <c:formatCode>0.00%</c:formatCode>
                <c:ptCount val="66"/>
                <c:pt idx="0">
                  <c:v>0.63857677902621723</c:v>
                </c:pt>
                <c:pt idx="1">
                  <c:v>0.60509554140127397</c:v>
                </c:pt>
                <c:pt idx="2">
                  <c:v>0.58519793459552505</c:v>
                </c:pt>
                <c:pt idx="3">
                  <c:v>0.56805807622504545</c:v>
                </c:pt>
                <c:pt idx="4">
                  <c:v>0.54270462633451955</c:v>
                </c:pt>
                <c:pt idx="5">
                  <c:v>0.53403141361256545</c:v>
                </c:pt>
                <c:pt idx="6">
                  <c:v>0.53264094955489616</c:v>
                </c:pt>
                <c:pt idx="7">
                  <c:v>0.54593639575971742</c:v>
                </c:pt>
                <c:pt idx="8">
                  <c:v>0.53176043557168784</c:v>
                </c:pt>
                <c:pt idx="9">
                  <c:v>0.53092006033182515</c:v>
                </c:pt>
                <c:pt idx="10">
                  <c:v>0.57859531772575246</c:v>
                </c:pt>
                <c:pt idx="11">
                  <c:v>0.56776556776556775</c:v>
                </c:pt>
                <c:pt idx="12">
                  <c:v>0.51625239005736134</c:v>
                </c:pt>
                <c:pt idx="13">
                  <c:v>0.45343137254901961</c:v>
                </c:pt>
                <c:pt idx="14">
                  <c:v>0.39809384164222872</c:v>
                </c:pt>
                <c:pt idx="15">
                  <c:v>0.48421052631578948</c:v>
                </c:pt>
                <c:pt idx="16">
                  <c:v>0.43329658213891947</c:v>
                </c:pt>
                <c:pt idx="17">
                  <c:v>0.44706911636045493</c:v>
                </c:pt>
                <c:pt idx="18">
                  <c:v>0.44508670520231219</c:v>
                </c:pt>
                <c:pt idx="19">
                  <c:v>0.41023738872403565</c:v>
                </c:pt>
                <c:pt idx="20">
                  <c:v>0.42934782608695649</c:v>
                </c:pt>
                <c:pt idx="21">
                  <c:v>0.44955609362389026</c:v>
                </c:pt>
                <c:pt idx="22">
                  <c:v>0.50152594099694803</c:v>
                </c:pt>
                <c:pt idx="23">
                  <c:v>0.53598014888337475</c:v>
                </c:pt>
                <c:pt idx="24">
                  <c:v>0.46474677259185704</c:v>
                </c:pt>
                <c:pt idx="25">
                  <c:v>0.52291105121293802</c:v>
                </c:pt>
                <c:pt idx="26">
                  <c:v>0.56711409395973145</c:v>
                </c:pt>
                <c:pt idx="27">
                  <c:v>0.57164869029275811</c:v>
                </c:pt>
                <c:pt idx="28">
                  <c:v>0.4237187396351576</c:v>
                </c:pt>
                <c:pt idx="29">
                  <c:v>0.48243749999999996</c:v>
                </c:pt>
                <c:pt idx="30">
                  <c:v>0.54526392935982348</c:v>
                </c:pt>
                <c:pt idx="31">
                  <c:v>0.67209839378238334</c:v>
                </c:pt>
                <c:pt idx="32">
                  <c:v>0.60544274077623383</c:v>
                </c:pt>
                <c:pt idx="33">
                  <c:v>0.47165204460966542</c:v>
                </c:pt>
                <c:pt idx="34">
                  <c:v>0.42093722834645664</c:v>
                </c:pt>
                <c:pt idx="35">
                  <c:v>0.37576631299734742</c:v>
                </c:pt>
                <c:pt idx="36">
                  <c:v>0.36645025842973167</c:v>
                </c:pt>
                <c:pt idx="37">
                  <c:v>0.35205261964164214</c:v>
                </c:pt>
                <c:pt idx="38">
                  <c:v>0.36593629997741128</c:v>
                </c:pt>
                <c:pt idx="39">
                  <c:v>0.32337158670838184</c:v>
                </c:pt>
                <c:pt idx="40">
                  <c:v>0.2898352066900971</c:v>
                </c:pt>
                <c:pt idx="41">
                  <c:v>0.40517374517374516</c:v>
                </c:pt>
                <c:pt idx="42">
                  <c:v>0.34926151172893133</c:v>
                </c:pt>
                <c:pt idx="43">
                  <c:v>0.3269336258913878</c:v>
                </c:pt>
                <c:pt idx="44">
                  <c:v>0.28674645390070919</c:v>
                </c:pt>
                <c:pt idx="45">
                  <c:v>0.29274035317200781</c:v>
                </c:pt>
                <c:pt idx="46">
                  <c:v>0.28556771545827636</c:v>
                </c:pt>
                <c:pt idx="47">
                  <c:v>0.3359583232372183</c:v>
                </c:pt>
                <c:pt idx="48">
                  <c:v>0.42896467349747669</c:v>
                </c:pt>
                <c:pt idx="49">
                  <c:v>0.37401508801341155</c:v>
                </c:pt>
                <c:pt idx="50">
                  <c:v>0.27635668180731537</c:v>
                </c:pt>
                <c:pt idx="51">
                  <c:v>0.26810922205048943</c:v>
                </c:pt>
                <c:pt idx="52">
                  <c:v>0.29706255489411537</c:v>
                </c:pt>
                <c:pt idx="53">
                  <c:v>0.33764541647277801</c:v>
                </c:pt>
                <c:pt idx="54">
                  <c:v>0.34899566410052202</c:v>
                </c:pt>
                <c:pt idx="55">
                  <c:v>0.40594431903686984</c:v>
                </c:pt>
                <c:pt idx="56">
                  <c:v>0.41365056035274667</c:v>
                </c:pt>
                <c:pt idx="57">
                  <c:v>0.39803105490635504</c:v>
                </c:pt>
                <c:pt idx="58">
                  <c:v>0.36139948766347579</c:v>
                </c:pt>
                <c:pt idx="59">
                  <c:v>0.36218047428395439</c:v>
                </c:pt>
                <c:pt idx="60">
                  <c:v>0.405695477962221</c:v>
                </c:pt>
                <c:pt idx="61">
                  <c:v>0.28684950092063188</c:v>
                </c:pt>
                <c:pt idx="62">
                  <c:v>0.31135814843500842</c:v>
                </c:pt>
                <c:pt idx="63">
                  <c:v>0.3165431875677629</c:v>
                </c:pt>
                <c:pt idx="64">
                  <c:v>0.30166036495150422</c:v>
                </c:pt>
                <c:pt idx="65">
                  <c:v>0.28914997053624047</c:v>
                </c:pt>
              </c:numCache>
            </c:numRef>
          </c:val>
          <c:smooth val="0"/>
          <c:extLst>
            <c:ext xmlns:c16="http://schemas.microsoft.com/office/drawing/2014/chart" uri="{C3380CC4-5D6E-409C-BE32-E72D297353CC}">
              <c16:uniqueId val="{00000002-AF2C-B944-B022-949219333E6C}"/>
            </c:ext>
          </c:extLst>
        </c:ser>
        <c:dLbls>
          <c:showLegendKey val="0"/>
          <c:showVal val="0"/>
          <c:showCatName val="0"/>
          <c:showSerName val="0"/>
          <c:showPercent val="0"/>
          <c:showBubbleSize val="0"/>
        </c:dLbls>
        <c:marker val="1"/>
        <c:smooth val="0"/>
        <c:axId val="3"/>
        <c:axId val="4"/>
      </c:lineChart>
      <c:catAx>
        <c:axId val="1045013631"/>
        <c:scaling>
          <c:orientation val="minMax"/>
        </c:scaling>
        <c:delete val="0"/>
        <c:axPos val="b"/>
        <c:numFmt formatCode="General" sourceLinked="1"/>
        <c:majorTickMark val="out"/>
        <c:minorTickMark val="none"/>
        <c:tickLblPos val="nextTo"/>
        <c:spPr>
          <a:ln w="3175">
            <a:solidFill>
              <a:srgbClr val="808080"/>
            </a:solidFill>
            <a:prstDash val="solid"/>
          </a:ln>
        </c:spPr>
        <c:txPr>
          <a:bodyPr rot="5400000" vert="horz"/>
          <a:lstStyle/>
          <a:p>
            <a:pPr>
              <a:defRPr sz="1000" b="0" i="0" u="none" strike="noStrike" baseline="0">
                <a:solidFill>
                  <a:srgbClr val="000000"/>
                </a:solidFill>
                <a:latin typeface="Calibri"/>
                <a:ea typeface="Calibri"/>
                <a:cs typeface="Calibri"/>
              </a:defRPr>
            </a:pPr>
            <a:endParaRPr lang="en-US"/>
          </a:p>
        </c:txPr>
        <c:crossAx val="1"/>
        <c:crosses val="autoZero"/>
        <c:auto val="1"/>
        <c:lblAlgn val="ctr"/>
        <c:lblOffset val="100"/>
        <c:tickLblSkip val="1"/>
        <c:noMultiLvlLbl val="0"/>
      </c:catAx>
      <c:valAx>
        <c:axId val="1"/>
        <c:scaling>
          <c:orientation val="minMax"/>
        </c:scaling>
        <c:delete val="0"/>
        <c:axPos val="l"/>
        <c:majorGridlines>
          <c:spPr>
            <a:ln w="3175">
              <a:solidFill>
                <a:srgbClr val="808080"/>
              </a:solidFill>
              <a:prstDash val="solid"/>
            </a:ln>
          </c:spPr>
        </c:majorGridlines>
        <c:title>
          <c:tx>
            <c:rich>
              <a:bodyPr/>
              <a:lstStyle/>
              <a:p>
                <a:pPr>
                  <a:defRPr sz="1000" b="1" i="0" u="none" strike="noStrike" baseline="0">
                    <a:solidFill>
                      <a:srgbClr val="000000"/>
                    </a:solidFill>
                    <a:latin typeface="Calibri"/>
                    <a:ea typeface="Calibri"/>
                    <a:cs typeface="Calibri"/>
                  </a:defRPr>
                </a:pPr>
                <a:r>
                  <a:rPr lang="en-US"/>
                  <a:t>Earnings/Dividends</a:t>
                </a:r>
              </a:p>
            </c:rich>
          </c:tx>
          <c:overlay val="0"/>
          <c:spPr>
            <a:noFill/>
            <a:ln w="25400">
              <a:noFill/>
            </a:ln>
          </c:spPr>
        </c:title>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Calibri"/>
                <a:ea typeface="Calibri"/>
                <a:cs typeface="Calibri"/>
              </a:defRPr>
            </a:pPr>
            <a:endParaRPr lang="en-US"/>
          </a:p>
        </c:txPr>
        <c:crossAx val="1045013631"/>
        <c:crosses val="autoZero"/>
        <c:crossBetween val="between"/>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numFmt formatCode="0.00%" sourceLinked="1"/>
        <c:majorTickMark val="out"/>
        <c:minorTickMark val="none"/>
        <c:tickLblPos val="nextTo"/>
        <c:spPr>
          <a:ln w="3175">
            <a:solidFill>
              <a:srgbClr val="808080"/>
            </a:solidFill>
            <a:prstDash val="solid"/>
          </a:ln>
        </c:spPr>
        <c:txPr>
          <a:bodyPr rot="0" vert="horz"/>
          <a:lstStyle/>
          <a:p>
            <a:pPr>
              <a:defRPr sz="1000" b="0" i="0" u="none" strike="noStrike" baseline="0">
                <a:solidFill>
                  <a:srgbClr val="000000"/>
                </a:solidFill>
                <a:latin typeface="Calibri"/>
                <a:ea typeface="Calibri"/>
                <a:cs typeface="Calibri"/>
              </a:defRPr>
            </a:pPr>
            <a:endParaRPr lang="en-US"/>
          </a:p>
        </c:txPr>
        <c:crossAx val="3"/>
        <c:crosses val="max"/>
        <c:crossBetween val="between"/>
      </c:valAx>
      <c:spPr>
        <a:solidFill>
          <a:srgbClr val="FFFFFF"/>
        </a:solidFill>
        <a:ln w="25400">
          <a:noFill/>
        </a:ln>
      </c:spPr>
    </c:plotArea>
    <c:legend>
      <c:legendPos val="b"/>
      <c:overlay val="0"/>
      <c:spPr>
        <a:noFill/>
        <a:ln w="25400">
          <a:noFill/>
        </a:ln>
      </c:spPr>
      <c:txPr>
        <a:bodyPr/>
        <a:lstStyle/>
        <a:p>
          <a:pPr>
            <a:defRPr sz="710" b="0" i="0" u="none" strike="noStrike" baseline="0">
              <a:solidFill>
                <a:srgbClr val="000000"/>
              </a:solidFill>
              <a:latin typeface="Calibri"/>
              <a:ea typeface="Calibri"/>
              <a:cs typeface="Calibri"/>
            </a:defRPr>
          </a:pPr>
          <a:endParaRPr lang="en-US"/>
        </a:p>
      </c:txPr>
    </c:legend>
    <c:plotVisOnly val="1"/>
    <c:dispBlanksAs val="gap"/>
    <c:showDLblsOverMax val="0"/>
  </c:chart>
  <c:spPr>
    <a:solidFill>
      <a:srgbClr val="FFFFFF"/>
    </a:solidFill>
    <a:ln w="3175">
      <a:solidFill>
        <a:srgbClr val="808080"/>
      </a:solidFill>
      <a:prstDash val="solid"/>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Dividends and Buybacks on S&amp;P 500: 1988- 2025</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Sheet1!$B$1</c:f>
              <c:strCache>
                <c:ptCount val="1"/>
                <c:pt idx="0">
                  <c:v>Buybacks</c:v>
                </c:pt>
              </c:strCache>
            </c:strRef>
          </c:tx>
          <c:spPr>
            <a:solidFill>
              <a:srgbClr val="FF0000"/>
            </a:solidFill>
            <a:ln>
              <a:solidFill>
                <a:srgbClr val="FF0000"/>
              </a:solidFill>
            </a:ln>
            <a:effectLst/>
          </c:spPr>
          <c:invertIfNegative val="0"/>
          <c:cat>
            <c:numRef>
              <c:f>Sheet1!$A$2:$A$39</c:f>
              <c:numCache>
                <c:formatCode>General</c:formatCode>
                <c:ptCount val="38"/>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pt idx="32">
                  <c:v>2020</c:v>
                </c:pt>
                <c:pt idx="33">
                  <c:v>2021</c:v>
                </c:pt>
                <c:pt idx="34">
                  <c:v>2022</c:v>
                </c:pt>
                <c:pt idx="35">
                  <c:v>2023</c:v>
                </c:pt>
                <c:pt idx="36">
                  <c:v>2024</c:v>
                </c:pt>
                <c:pt idx="37">
                  <c:v>2025</c:v>
                </c:pt>
              </c:numCache>
            </c:numRef>
          </c:cat>
          <c:val>
            <c:numRef>
              <c:f>Sheet1!$B$2:$B$39</c:f>
              <c:numCache>
                <c:formatCode>0.00</c:formatCode>
                <c:ptCount val="38"/>
                <c:pt idx="0">
                  <c:v>61.248453868279761</c:v>
                </c:pt>
                <c:pt idx="1">
                  <c:v>67.736612526163967</c:v>
                </c:pt>
                <c:pt idx="2">
                  <c:v>52.838594468422457</c:v>
                </c:pt>
                <c:pt idx="3">
                  <c:v>32.884501499193334</c:v>
                </c:pt>
                <c:pt idx="4">
                  <c:v>42.193324951639156</c:v>
                </c:pt>
                <c:pt idx="5">
                  <c:v>51.953721702755161</c:v>
                </c:pt>
                <c:pt idx="6">
                  <c:v>61.549003174371556</c:v>
                </c:pt>
                <c:pt idx="7">
                  <c:v>102.52933194675508</c:v>
                </c:pt>
                <c:pt idx="8">
                  <c:v>130.15369214954811</c:v>
                </c:pt>
                <c:pt idx="9">
                  <c:v>194.62642902647875</c:v>
                </c:pt>
                <c:pt idx="10">
                  <c:v>242.68830209661832</c:v>
                </c:pt>
                <c:pt idx="11">
                  <c:v>287.41569228908514</c:v>
                </c:pt>
                <c:pt idx="12">
                  <c:v>366.65785182979289</c:v>
                </c:pt>
                <c:pt idx="13">
                  <c:v>240.42886285003763</c:v>
                </c:pt>
                <c:pt idx="14">
                  <c:v>207.25951047647882</c:v>
                </c:pt>
                <c:pt idx="15">
                  <c:v>260.80042255580435</c:v>
                </c:pt>
                <c:pt idx="16">
                  <c:v>329.5837328185429</c:v>
                </c:pt>
                <c:pt idx="17">
                  <c:v>437.98333510810841</c:v>
                </c:pt>
                <c:pt idx="18">
                  <c:v>497.66330162550457</c:v>
                </c:pt>
                <c:pt idx="19">
                  <c:v>695.19798701717411</c:v>
                </c:pt>
                <c:pt idx="20">
                  <c:v>404.06702399227902</c:v>
                </c:pt>
                <c:pt idx="21">
                  <c:v>159.88933173587495</c:v>
                </c:pt>
                <c:pt idx="22">
                  <c:v>340.04923851717774</c:v>
                </c:pt>
                <c:pt idx="23">
                  <c:v>460.9487396809796</c:v>
                </c:pt>
                <c:pt idx="24">
                  <c:v>442.53974805809099</c:v>
                </c:pt>
                <c:pt idx="25">
                  <c:v>469.85113903577286</c:v>
                </c:pt>
                <c:pt idx="26">
                  <c:v>551.14606653003307</c:v>
                </c:pt>
                <c:pt idx="27" formatCode="General">
                  <c:v>572.16</c:v>
                </c:pt>
                <c:pt idx="28">
                  <c:v>546.97</c:v>
                </c:pt>
                <c:pt idx="29">
                  <c:v>517.72</c:v>
                </c:pt>
                <c:pt idx="30">
                  <c:v>720.4</c:v>
                </c:pt>
                <c:pt idx="31">
                  <c:v>770.14</c:v>
                </c:pt>
                <c:pt idx="32">
                  <c:v>570.75</c:v>
                </c:pt>
                <c:pt idx="33">
                  <c:v>742.13</c:v>
                </c:pt>
                <c:pt idx="34">
                  <c:v>881.71</c:v>
                </c:pt>
                <c:pt idx="35">
                  <c:v>787.26</c:v>
                </c:pt>
                <c:pt idx="36">
                  <c:v>918.4</c:v>
                </c:pt>
                <c:pt idx="37">
                  <c:v>1020.26</c:v>
                </c:pt>
              </c:numCache>
            </c:numRef>
          </c:val>
          <c:extLst>
            <c:ext xmlns:c16="http://schemas.microsoft.com/office/drawing/2014/chart" uri="{C3380CC4-5D6E-409C-BE32-E72D297353CC}">
              <c16:uniqueId val="{00000000-723A-B34A-8077-032559345203}"/>
            </c:ext>
          </c:extLst>
        </c:ser>
        <c:ser>
          <c:idx val="2"/>
          <c:order val="1"/>
          <c:tx>
            <c:strRef>
              <c:f>Sheet1!$C$1</c:f>
              <c:strCache>
                <c:ptCount val="1"/>
                <c:pt idx="0">
                  <c:v>Dividends</c:v>
                </c:pt>
              </c:strCache>
            </c:strRef>
          </c:tx>
          <c:spPr>
            <a:solidFill>
              <a:srgbClr val="00B050"/>
            </a:solidFill>
            <a:ln>
              <a:solidFill>
                <a:srgbClr val="00B050"/>
              </a:solidFill>
            </a:ln>
            <a:effectLst/>
          </c:spPr>
          <c:invertIfNegative val="0"/>
          <c:cat>
            <c:numRef>
              <c:f>Sheet1!$A$2:$A$39</c:f>
              <c:numCache>
                <c:formatCode>General</c:formatCode>
                <c:ptCount val="38"/>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pt idx="32">
                  <c:v>2020</c:v>
                </c:pt>
                <c:pt idx="33">
                  <c:v>2021</c:v>
                </c:pt>
                <c:pt idx="34">
                  <c:v>2022</c:v>
                </c:pt>
                <c:pt idx="35">
                  <c:v>2023</c:v>
                </c:pt>
                <c:pt idx="36">
                  <c:v>2024</c:v>
                </c:pt>
                <c:pt idx="37">
                  <c:v>2025</c:v>
                </c:pt>
              </c:numCache>
            </c:numRef>
          </c:cat>
          <c:val>
            <c:numRef>
              <c:f>Sheet1!$C$2:$C$39</c:f>
              <c:numCache>
                <c:formatCode>0.00</c:formatCode>
                <c:ptCount val="38"/>
                <c:pt idx="0">
                  <c:v>123.53208591847664</c:v>
                </c:pt>
                <c:pt idx="1">
                  <c:v>132.01173987297585</c:v>
                </c:pt>
                <c:pt idx="2">
                  <c:v>143.94119832025939</c:v>
                </c:pt>
                <c:pt idx="3">
                  <c:v>145.42812939877732</c:v>
                </c:pt>
                <c:pt idx="4">
                  <c:v>153.88581245188459</c:v>
                </c:pt>
                <c:pt idx="5">
                  <c:v>159.58623012626435</c:v>
                </c:pt>
                <c:pt idx="6">
                  <c:v>177.72415648105607</c:v>
                </c:pt>
                <c:pt idx="7">
                  <c:v>198.9568825166547</c:v>
                </c:pt>
                <c:pt idx="8">
                  <c:v>225.17591141570674</c:v>
                </c:pt>
                <c:pt idx="9">
                  <c:v>243.08226274080965</c:v>
                </c:pt>
                <c:pt idx="10">
                  <c:v>232.77898321532237</c:v>
                </c:pt>
                <c:pt idx="11">
                  <c:v>214.82576804400225</c:v>
                </c:pt>
                <c:pt idx="12">
                  <c:v>209.84001599685178</c:v>
                </c:pt>
                <c:pt idx="13">
                  <c:v>161.61147916423513</c:v>
                </c:pt>
                <c:pt idx="14">
                  <c:v>143.97053731595736</c:v>
                </c:pt>
                <c:pt idx="15">
                  <c:v>171.64870792692929</c:v>
                </c:pt>
                <c:pt idx="16">
                  <c:v>182.36757506009084</c:v>
                </c:pt>
                <c:pt idx="17">
                  <c:v>201.27242633946821</c:v>
                </c:pt>
                <c:pt idx="18">
                  <c:v>225.06028811749476</c:v>
                </c:pt>
                <c:pt idx="19">
                  <c:v>252.92318321191306</c:v>
                </c:pt>
                <c:pt idx="20">
                  <c:v>255.70947272135487</c:v>
                </c:pt>
                <c:pt idx="21">
                  <c:v>197.46703394334503</c:v>
                </c:pt>
                <c:pt idx="22">
                  <c:v>203.57889480276583</c:v>
                </c:pt>
                <c:pt idx="23">
                  <c:v>237.5536507566049</c:v>
                </c:pt>
                <c:pt idx="24">
                  <c:v>264.87726401048604</c:v>
                </c:pt>
                <c:pt idx="25">
                  <c:v>307.52250351617431</c:v>
                </c:pt>
                <c:pt idx="26">
                  <c:v>348.49613220815746</c:v>
                </c:pt>
                <c:pt idx="27" formatCode="General">
                  <c:v>382.2</c:v>
                </c:pt>
                <c:pt idx="28">
                  <c:v>369.18</c:v>
                </c:pt>
                <c:pt idx="29">
                  <c:v>414.14</c:v>
                </c:pt>
                <c:pt idx="30">
                  <c:v>440.96</c:v>
                </c:pt>
                <c:pt idx="31">
                  <c:v>478.94</c:v>
                </c:pt>
                <c:pt idx="32">
                  <c:v>487.91</c:v>
                </c:pt>
                <c:pt idx="33">
                  <c:v>498.95</c:v>
                </c:pt>
                <c:pt idx="34">
                  <c:v>511.23</c:v>
                </c:pt>
                <c:pt idx="35">
                  <c:v>580.21</c:v>
                </c:pt>
                <c:pt idx="36">
                  <c:v>616.16</c:v>
                </c:pt>
                <c:pt idx="37">
                  <c:v>664.9</c:v>
                </c:pt>
              </c:numCache>
            </c:numRef>
          </c:val>
          <c:extLst>
            <c:ext xmlns:c16="http://schemas.microsoft.com/office/drawing/2014/chart" uri="{C3380CC4-5D6E-409C-BE32-E72D297353CC}">
              <c16:uniqueId val="{00000001-723A-B34A-8077-032559345203}"/>
            </c:ext>
          </c:extLst>
        </c:ser>
        <c:dLbls>
          <c:showLegendKey val="0"/>
          <c:showVal val="0"/>
          <c:showCatName val="0"/>
          <c:showSerName val="0"/>
          <c:showPercent val="0"/>
          <c:showBubbleSize val="0"/>
        </c:dLbls>
        <c:gapWidth val="150"/>
        <c:axId val="874692399"/>
        <c:axId val="878535919"/>
      </c:barChart>
      <c:lineChart>
        <c:grouping val="standard"/>
        <c:varyColors val="0"/>
        <c:ser>
          <c:idx val="3"/>
          <c:order val="2"/>
          <c:tx>
            <c:strRef>
              <c:f>Sheet1!$D$1</c:f>
              <c:strCache>
                <c:ptCount val="1"/>
                <c:pt idx="0">
                  <c:v>Proportion from Buybacks</c:v>
                </c:pt>
              </c:strCache>
            </c:strRef>
          </c:tx>
          <c:spPr>
            <a:ln w="50800" cap="rnd">
              <a:solidFill>
                <a:schemeClr val="tx1"/>
              </a:solidFill>
              <a:round/>
            </a:ln>
            <a:effectLst/>
          </c:spPr>
          <c:marker>
            <c:symbol val="none"/>
          </c:marker>
          <c:cat>
            <c:numRef>
              <c:f>Sheet1!$A$2:$A$37</c:f>
              <c:numCache>
                <c:formatCode>General</c:formatCode>
                <c:ptCount val="36"/>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pt idx="29">
                  <c:v>2017</c:v>
                </c:pt>
                <c:pt idx="30">
                  <c:v>2018</c:v>
                </c:pt>
                <c:pt idx="31">
                  <c:v>2019</c:v>
                </c:pt>
                <c:pt idx="32">
                  <c:v>2020</c:v>
                </c:pt>
                <c:pt idx="33">
                  <c:v>2021</c:v>
                </c:pt>
                <c:pt idx="34">
                  <c:v>2022</c:v>
                </c:pt>
                <c:pt idx="35">
                  <c:v>2023</c:v>
                </c:pt>
              </c:numCache>
            </c:numRef>
          </c:cat>
          <c:val>
            <c:numRef>
              <c:f>Sheet1!$D$2:$D$39</c:f>
              <c:numCache>
                <c:formatCode>0.00%</c:formatCode>
                <c:ptCount val="38"/>
                <c:pt idx="0">
                  <c:v>0.33146593217534026</c:v>
                </c:pt>
                <c:pt idx="1">
                  <c:v>0.33910974339759137</c:v>
                </c:pt>
                <c:pt idx="2">
                  <c:v>0.26851636400067175</c:v>
                </c:pt>
                <c:pt idx="3">
                  <c:v>0.18442048291020749</c:v>
                </c:pt>
                <c:pt idx="4">
                  <c:v>0.2151851824235988</c:v>
                </c:pt>
                <c:pt idx="5">
                  <c:v>0.2455976814476519</c:v>
                </c:pt>
                <c:pt idx="6">
                  <c:v>0.25723321104217045</c:v>
                </c:pt>
                <c:pt idx="7">
                  <c:v>0.3400796687478348</c:v>
                </c:pt>
                <c:pt idx="8">
                  <c:v>0.36629003281356465</c:v>
                </c:pt>
                <c:pt idx="9">
                  <c:v>0.44464830762363189</c:v>
                </c:pt>
                <c:pt idx="10">
                  <c:v>0.51042061061550714</c:v>
                </c:pt>
                <c:pt idx="11">
                  <c:v>0.57226596167204236</c:v>
                </c:pt>
                <c:pt idx="12">
                  <c:v>0.63600903367095962</c:v>
                </c:pt>
                <c:pt idx="13">
                  <c:v>0.59802173494694277</c:v>
                </c:pt>
                <c:pt idx="14">
                  <c:v>0.590096182770107</c:v>
                </c:pt>
                <c:pt idx="15">
                  <c:v>0.60307768977284903</c:v>
                </c:pt>
                <c:pt idx="16">
                  <c:v>0.64377945274568182</c:v>
                </c:pt>
                <c:pt idx="17">
                  <c:v>0.68514569836071182</c:v>
                </c:pt>
                <c:pt idx="18">
                  <c:v>0.68859424085281862</c:v>
                </c:pt>
                <c:pt idx="19">
                  <c:v>0.7332374899393912</c:v>
                </c:pt>
                <c:pt idx="20">
                  <c:v>0.61243015779578203</c:v>
                </c:pt>
                <c:pt idx="21">
                  <c:v>0.44742264890671968</c:v>
                </c:pt>
                <c:pt idx="22">
                  <c:v>0.62551810267892671</c:v>
                </c:pt>
                <c:pt idx="23">
                  <c:v>0.65991003895092359</c:v>
                </c:pt>
                <c:pt idx="24">
                  <c:v>0.62557125501413746</c:v>
                </c:pt>
                <c:pt idx="25">
                  <c:v>0.60440837367903888</c:v>
                </c:pt>
                <c:pt idx="26">
                  <c:v>0.61262807291949284</c:v>
                </c:pt>
                <c:pt idx="27">
                  <c:v>0.59952219288318875</c:v>
                </c:pt>
                <c:pt idx="28">
                  <c:v>0.59703105386672484</c:v>
                </c:pt>
                <c:pt idx="29">
                  <c:v>0.55557701800699677</c:v>
                </c:pt>
                <c:pt idx="30">
                  <c:v>0.62030722601088384</c:v>
                </c:pt>
                <c:pt idx="31">
                  <c:v>0.61656579242322351</c:v>
                </c:pt>
                <c:pt idx="32">
                  <c:v>0.53912493151720098</c:v>
                </c:pt>
                <c:pt idx="33">
                  <c:v>0.59797112192606439</c:v>
                </c:pt>
                <c:pt idx="34">
                  <c:v>0.63298490961563314</c:v>
                </c:pt>
                <c:pt idx="35">
                  <c:v>0.57570549993784137</c:v>
                </c:pt>
                <c:pt idx="36">
                  <c:v>0.59847773954749239</c:v>
                </c:pt>
                <c:pt idx="37">
                  <c:v>0.60543805929407302</c:v>
                </c:pt>
              </c:numCache>
            </c:numRef>
          </c:val>
          <c:smooth val="0"/>
          <c:extLst>
            <c:ext xmlns:c16="http://schemas.microsoft.com/office/drawing/2014/chart" uri="{C3380CC4-5D6E-409C-BE32-E72D297353CC}">
              <c16:uniqueId val="{00000002-723A-B34A-8077-032559345203}"/>
            </c:ext>
          </c:extLst>
        </c:ser>
        <c:dLbls>
          <c:showLegendKey val="0"/>
          <c:showVal val="0"/>
          <c:showCatName val="0"/>
          <c:showSerName val="0"/>
          <c:showPercent val="0"/>
          <c:showBubbleSize val="0"/>
        </c:dLbls>
        <c:marker val="1"/>
        <c:smooth val="0"/>
        <c:axId val="885140671"/>
        <c:axId val="871739807"/>
      </c:lineChart>
      <c:catAx>
        <c:axId val="8746923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78535919"/>
        <c:crosses val="autoZero"/>
        <c:auto val="1"/>
        <c:lblAlgn val="ctr"/>
        <c:lblOffset val="100"/>
        <c:noMultiLvlLbl val="0"/>
      </c:catAx>
      <c:valAx>
        <c:axId val="87853591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Dividends and Buybacks in billions of dollars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74692399"/>
        <c:crosses val="autoZero"/>
        <c:crossBetween val="between"/>
      </c:valAx>
      <c:valAx>
        <c:axId val="871739807"/>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of Cash returned in buybacks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85140671"/>
        <c:crosses val="max"/>
        <c:crossBetween val="between"/>
      </c:valAx>
      <c:catAx>
        <c:axId val="885140671"/>
        <c:scaling>
          <c:orientation val="minMax"/>
        </c:scaling>
        <c:delete val="1"/>
        <c:axPos val="b"/>
        <c:numFmt formatCode="General" sourceLinked="1"/>
        <c:majorTickMark val="out"/>
        <c:minorTickMark val="none"/>
        <c:tickLblPos val="nextTo"/>
        <c:crossAx val="871739807"/>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Dividend Yields</a:t>
            </a:r>
            <a:r>
              <a:rPr lang="en-US" i="1" baseline="0"/>
              <a:t> in 2025</a:t>
            </a:r>
            <a:endParaRPr lang="en-US" i="1"/>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Global</c:v>
                </c:pt>
              </c:strCache>
            </c:strRef>
          </c:tx>
          <c:spPr>
            <a:solidFill>
              <a:schemeClr val="accent1"/>
            </a:solidFill>
            <a:ln>
              <a:noFill/>
            </a:ln>
            <a:effectLst/>
          </c:spPr>
          <c:invertIfNegative val="0"/>
          <c:cat>
            <c:strRef>
              <c:f>Sheet1!$A$2:$A$18</c:f>
              <c:strCache>
                <c:ptCount val="17"/>
                <c:pt idx="0">
                  <c:v>&lt;0.5%</c:v>
                </c:pt>
                <c:pt idx="1">
                  <c:v>0.5-1%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Sheet1!$B$2:$B$18</c:f>
              <c:numCache>
                <c:formatCode>0.00%</c:formatCode>
                <c:ptCount val="17"/>
                <c:pt idx="0">
                  <c:v>0.13820967131013004</c:v>
                </c:pt>
                <c:pt idx="1">
                  <c:v>0.11266360843398847</c:v>
                </c:pt>
                <c:pt idx="2">
                  <c:v>9.4019611969193215E-2</c:v>
                </c:pt>
                <c:pt idx="3">
                  <c:v>8.737006018265224E-2</c:v>
                </c:pt>
                <c:pt idx="4">
                  <c:v>8.0594251083708601E-2</c:v>
                </c:pt>
                <c:pt idx="5">
                  <c:v>7.5081015108791713E-2</c:v>
                </c:pt>
                <c:pt idx="6">
                  <c:v>6.4812087033374016E-2</c:v>
                </c:pt>
                <c:pt idx="7">
                  <c:v>5.5300702832372373E-2</c:v>
                </c:pt>
                <c:pt idx="8">
                  <c:v>4.9198266066243002E-2</c:v>
                </c:pt>
                <c:pt idx="9">
                  <c:v>4.0991540760069022E-2</c:v>
                </c:pt>
                <c:pt idx="10">
                  <c:v>3.2616472370691471E-2</c:v>
                </c:pt>
                <c:pt idx="11">
                  <c:v>2.7103236395774589E-2</c:v>
                </c:pt>
                <c:pt idx="12">
                  <c:v>2.2936745086486261E-2</c:v>
                </c:pt>
                <c:pt idx="13">
                  <c:v>1.8433567610790791E-2</c:v>
                </c:pt>
                <c:pt idx="14">
                  <c:v>1.4098733218298893E-2</c:v>
                </c:pt>
                <c:pt idx="15">
                  <c:v>1.2415302386263205E-2</c:v>
                </c:pt>
                <c:pt idx="16">
                  <c:v>7.4155128151172089E-2</c:v>
                </c:pt>
              </c:numCache>
            </c:numRef>
          </c:val>
          <c:extLst>
            <c:ext xmlns:c16="http://schemas.microsoft.com/office/drawing/2014/chart" uri="{C3380CC4-5D6E-409C-BE32-E72D297353CC}">
              <c16:uniqueId val="{00000000-8A91-C544-9669-BB403AF0457A}"/>
            </c:ext>
          </c:extLst>
        </c:ser>
        <c:ser>
          <c:idx val="1"/>
          <c:order val="1"/>
          <c:tx>
            <c:strRef>
              <c:f>Sheet1!$C$1</c:f>
              <c:strCache>
                <c:ptCount val="1"/>
                <c:pt idx="0">
                  <c:v>US</c:v>
                </c:pt>
              </c:strCache>
            </c:strRef>
          </c:tx>
          <c:spPr>
            <a:solidFill>
              <a:schemeClr val="accent2"/>
            </a:solidFill>
            <a:ln>
              <a:noFill/>
            </a:ln>
            <a:effectLst/>
          </c:spPr>
          <c:invertIfNegative val="0"/>
          <c:cat>
            <c:strRef>
              <c:f>Sheet1!$A$2:$A$18</c:f>
              <c:strCache>
                <c:ptCount val="17"/>
                <c:pt idx="0">
                  <c:v>&lt;0.5%</c:v>
                </c:pt>
                <c:pt idx="1">
                  <c:v>0.5-1%</c:v>
                </c:pt>
                <c:pt idx="2">
                  <c:v>1-1.5%</c:v>
                </c:pt>
                <c:pt idx="3">
                  <c:v>1.5-2%</c:v>
                </c:pt>
                <c:pt idx="4">
                  <c:v>2-2.5%</c:v>
                </c:pt>
                <c:pt idx="5">
                  <c:v>2.5-3%</c:v>
                </c:pt>
                <c:pt idx="6">
                  <c:v>3-3.5%</c:v>
                </c:pt>
                <c:pt idx="7">
                  <c:v>3.5-4%</c:v>
                </c:pt>
                <c:pt idx="8">
                  <c:v>4-4.5%</c:v>
                </c:pt>
                <c:pt idx="9">
                  <c:v>4.5-5</c:v>
                </c:pt>
                <c:pt idx="10">
                  <c:v>5-5.5%</c:v>
                </c:pt>
                <c:pt idx="11">
                  <c:v>5.5-6%</c:v>
                </c:pt>
                <c:pt idx="12">
                  <c:v>6-6.5%</c:v>
                </c:pt>
                <c:pt idx="13">
                  <c:v>6.5-7%</c:v>
                </c:pt>
                <c:pt idx="14">
                  <c:v>7-7.5%</c:v>
                </c:pt>
                <c:pt idx="15">
                  <c:v>7,5-8%</c:v>
                </c:pt>
                <c:pt idx="16">
                  <c:v>&gt;8%</c:v>
                </c:pt>
              </c:strCache>
            </c:strRef>
          </c:cat>
          <c:val>
            <c:numRef>
              <c:f>Sheet1!$C$2:$C$18</c:f>
              <c:numCache>
                <c:formatCode>0.00%</c:formatCode>
                <c:ptCount val="17"/>
                <c:pt idx="0">
                  <c:v>9.0489913544668593E-2</c:v>
                </c:pt>
                <c:pt idx="1">
                  <c:v>0.10778097982708934</c:v>
                </c:pt>
                <c:pt idx="2">
                  <c:v>0.10547550432276658</c:v>
                </c:pt>
                <c:pt idx="3">
                  <c:v>8.5878962536023049E-2</c:v>
                </c:pt>
                <c:pt idx="4">
                  <c:v>0.10432276657060519</c:v>
                </c:pt>
                <c:pt idx="5">
                  <c:v>8.9337175792507204E-2</c:v>
                </c:pt>
                <c:pt idx="6">
                  <c:v>8.2997118155619595E-2</c:v>
                </c:pt>
                <c:pt idx="7">
                  <c:v>7.2622478386167144E-2</c:v>
                </c:pt>
                <c:pt idx="8">
                  <c:v>4.6685878962536023E-2</c:v>
                </c:pt>
                <c:pt idx="9">
                  <c:v>3.3429394812680112E-2</c:v>
                </c:pt>
                <c:pt idx="10">
                  <c:v>2.5360230547550433E-2</c:v>
                </c:pt>
                <c:pt idx="11">
                  <c:v>2.2478386167146973E-2</c:v>
                </c:pt>
                <c:pt idx="12">
                  <c:v>1.4985590778097982E-2</c:v>
                </c:pt>
                <c:pt idx="13">
                  <c:v>1.6714697406340056E-2</c:v>
                </c:pt>
                <c:pt idx="14">
                  <c:v>5.1873198847262247E-3</c:v>
                </c:pt>
                <c:pt idx="15">
                  <c:v>6.9164265129682996E-3</c:v>
                </c:pt>
                <c:pt idx="16">
                  <c:v>8.9337175792507204E-2</c:v>
                </c:pt>
              </c:numCache>
            </c:numRef>
          </c:val>
          <c:extLst>
            <c:ext xmlns:c16="http://schemas.microsoft.com/office/drawing/2014/chart" uri="{C3380CC4-5D6E-409C-BE32-E72D297353CC}">
              <c16:uniqueId val="{00000001-8A91-C544-9669-BB403AF0457A}"/>
            </c:ext>
          </c:extLst>
        </c:ser>
        <c:dLbls>
          <c:showLegendKey val="0"/>
          <c:showVal val="0"/>
          <c:showCatName val="0"/>
          <c:showSerName val="0"/>
          <c:showPercent val="0"/>
          <c:showBubbleSize val="0"/>
        </c:dLbls>
        <c:gapWidth val="219"/>
        <c:overlap val="-27"/>
        <c:axId val="990284783"/>
        <c:axId val="990286431"/>
      </c:barChart>
      <c:catAx>
        <c:axId val="9902847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90286431"/>
        <c:crosses val="autoZero"/>
        <c:auto val="1"/>
        <c:lblAlgn val="ctr"/>
        <c:lblOffset val="100"/>
        <c:noMultiLvlLbl val="0"/>
      </c:catAx>
      <c:valAx>
        <c:axId val="990286431"/>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902847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a:t>Payout Ratios in 2025</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Sheet3!$B$1</c:f>
              <c:strCache>
                <c:ptCount val="1"/>
                <c:pt idx="0">
                  <c:v>Global</c:v>
                </c:pt>
              </c:strCache>
            </c:strRef>
          </c:tx>
          <c:spPr>
            <a:solidFill>
              <a:schemeClr val="accent1"/>
            </a:solidFill>
            <a:ln>
              <a:noFill/>
            </a:ln>
            <a:effectLst/>
          </c:spPr>
          <c:invertIfNegative val="0"/>
          <c:cat>
            <c:strRef>
              <c:f>Sheet3!$A$2:$A$12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Sheet3!$B$2:$B$12</c:f>
              <c:numCache>
                <c:formatCode>0.00%</c:formatCode>
                <c:ptCount val="11"/>
                <c:pt idx="0">
                  <c:v>8.7517585989424149E-2</c:v>
                </c:pt>
                <c:pt idx="1">
                  <c:v>0.11487895987968758</c:v>
                </c:pt>
                <c:pt idx="2">
                  <c:v>0.13185853587541843</c:v>
                </c:pt>
                <c:pt idx="3">
                  <c:v>0.1253577839227672</c:v>
                </c:pt>
                <c:pt idx="4">
                  <c:v>0.10716538107019842</c:v>
                </c:pt>
                <c:pt idx="5">
                  <c:v>8.3491000824722258E-2</c:v>
                </c:pt>
                <c:pt idx="6">
                  <c:v>6.6123320234803273E-2</c:v>
                </c:pt>
                <c:pt idx="7">
                  <c:v>5.3946538592150588E-2</c:v>
                </c:pt>
                <c:pt idx="8">
                  <c:v>4.196380924659196E-2</c:v>
                </c:pt>
                <c:pt idx="9">
                  <c:v>3.1776063649153446E-2</c:v>
                </c:pt>
                <c:pt idx="10">
                  <c:v>0.15592102071508271</c:v>
                </c:pt>
              </c:numCache>
            </c:numRef>
          </c:val>
          <c:extLst>
            <c:ext xmlns:c16="http://schemas.microsoft.com/office/drawing/2014/chart" uri="{C3380CC4-5D6E-409C-BE32-E72D297353CC}">
              <c16:uniqueId val="{00000000-F207-0740-AEED-FA7E11347687}"/>
            </c:ext>
          </c:extLst>
        </c:ser>
        <c:ser>
          <c:idx val="1"/>
          <c:order val="1"/>
          <c:tx>
            <c:strRef>
              <c:f>Sheet3!$C$1</c:f>
              <c:strCache>
                <c:ptCount val="1"/>
                <c:pt idx="0">
                  <c:v>US</c:v>
                </c:pt>
              </c:strCache>
            </c:strRef>
          </c:tx>
          <c:spPr>
            <a:solidFill>
              <a:schemeClr val="accent2"/>
            </a:solidFill>
            <a:ln>
              <a:noFill/>
            </a:ln>
            <a:effectLst/>
          </c:spPr>
          <c:invertIfNegative val="0"/>
          <c:cat>
            <c:strRef>
              <c:f>Sheet3!$A$2:$A$12</c:f>
              <c:strCache>
                <c:ptCount val="11"/>
                <c:pt idx="0">
                  <c:v>&lt;10%</c:v>
                </c:pt>
                <c:pt idx="1">
                  <c:v>10-20%</c:v>
                </c:pt>
                <c:pt idx="2">
                  <c:v>20-30%</c:v>
                </c:pt>
                <c:pt idx="3">
                  <c:v>30-40%</c:v>
                </c:pt>
                <c:pt idx="4">
                  <c:v>40-50%</c:v>
                </c:pt>
                <c:pt idx="5">
                  <c:v>50-60%</c:v>
                </c:pt>
                <c:pt idx="6">
                  <c:v>60-70%</c:v>
                </c:pt>
                <c:pt idx="7">
                  <c:v>70-80%</c:v>
                </c:pt>
                <c:pt idx="8">
                  <c:v>80-90%</c:v>
                </c:pt>
                <c:pt idx="9">
                  <c:v>90-100%</c:v>
                </c:pt>
                <c:pt idx="10">
                  <c:v>&gt;100%</c:v>
                </c:pt>
              </c:strCache>
            </c:strRef>
          </c:cat>
          <c:val>
            <c:numRef>
              <c:f>Sheet3!$C$2:$C$12</c:f>
              <c:numCache>
                <c:formatCode>0.00%</c:formatCode>
                <c:ptCount val="11"/>
                <c:pt idx="0">
                  <c:v>8.3105335157318744E-2</c:v>
                </c:pt>
                <c:pt idx="1">
                  <c:v>0.12311901504787962</c:v>
                </c:pt>
                <c:pt idx="2">
                  <c:v>0.14432284541723667</c:v>
                </c:pt>
                <c:pt idx="3">
                  <c:v>0.13030095759233926</c:v>
                </c:pt>
                <c:pt idx="4">
                  <c:v>0.10294117647058823</c:v>
                </c:pt>
                <c:pt idx="5">
                  <c:v>8.5841313269493846E-2</c:v>
                </c:pt>
                <c:pt idx="6">
                  <c:v>6.805745554035568E-2</c:v>
                </c:pt>
                <c:pt idx="7">
                  <c:v>5.2667578659370724E-2</c:v>
                </c:pt>
                <c:pt idx="8">
                  <c:v>3.9329685362517103E-2</c:v>
                </c:pt>
                <c:pt idx="9">
                  <c:v>3.4199726402188782E-2</c:v>
                </c:pt>
                <c:pt idx="10">
                  <c:v>0.13611491108071136</c:v>
                </c:pt>
              </c:numCache>
            </c:numRef>
          </c:val>
          <c:extLst>
            <c:ext xmlns:c16="http://schemas.microsoft.com/office/drawing/2014/chart" uri="{C3380CC4-5D6E-409C-BE32-E72D297353CC}">
              <c16:uniqueId val="{00000001-F207-0740-AEED-FA7E11347687}"/>
            </c:ext>
          </c:extLst>
        </c:ser>
        <c:dLbls>
          <c:showLegendKey val="0"/>
          <c:showVal val="0"/>
          <c:showCatName val="0"/>
          <c:showSerName val="0"/>
          <c:showPercent val="0"/>
          <c:showBubbleSize val="0"/>
        </c:dLbls>
        <c:gapWidth val="219"/>
        <c:overlap val="-27"/>
        <c:axId val="1564712960"/>
        <c:axId val="1564714608"/>
      </c:barChart>
      <c:catAx>
        <c:axId val="1564712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564714608"/>
        <c:crosses val="autoZero"/>
        <c:auto val="1"/>
        <c:lblAlgn val="ctr"/>
        <c:lblOffset val="100"/>
        <c:noMultiLvlLbl val="0"/>
      </c:catAx>
      <c:valAx>
        <c:axId val="156471460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564712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400" b="0" i="1"/>
            </a:pPr>
            <a:r>
              <a:rPr lang="en-US" sz="1400" b="0" i="1" baseline="0"/>
              <a:t>Dividend Yields and Payout Ratios: By Growth Class</a:t>
            </a:r>
            <a:endParaRPr lang="en-US" sz="1400" b="0" i="1"/>
          </a:p>
        </c:rich>
      </c:tx>
      <c:overlay val="0"/>
    </c:title>
    <c:autoTitleDeleted val="0"/>
    <c:plotArea>
      <c:layout/>
      <c:barChart>
        <c:barDir val="col"/>
        <c:grouping val="clustered"/>
        <c:varyColors val="0"/>
        <c:ser>
          <c:idx val="1"/>
          <c:order val="0"/>
          <c:tx>
            <c:strRef>
              <c:f>Sheet1!$C$2</c:f>
              <c:strCache>
                <c:ptCount val="1"/>
                <c:pt idx="0">
                  <c:v>Dividend Payout ratio</c:v>
                </c:pt>
              </c:strCache>
            </c:strRef>
          </c:tx>
          <c:invertIfNegative val="0"/>
          <c:cat>
            <c:strRef>
              <c:f>Sheet1!$A$3:$A$9</c:f>
              <c:strCache>
                <c:ptCount val="7"/>
                <c:pt idx="0">
                  <c:v>0-3%</c:v>
                </c:pt>
                <c:pt idx="1">
                  <c:v>3-5%</c:v>
                </c:pt>
                <c:pt idx="2">
                  <c:v>5-10%</c:v>
                </c:pt>
                <c:pt idx="3">
                  <c:v>10-15%</c:v>
                </c:pt>
                <c:pt idx="4">
                  <c:v>15-20%</c:v>
                </c:pt>
                <c:pt idx="5">
                  <c:v>20-25%</c:v>
                </c:pt>
                <c:pt idx="6">
                  <c:v>&gt;25%</c:v>
                </c:pt>
              </c:strCache>
            </c:strRef>
          </c:cat>
          <c:val>
            <c:numRef>
              <c:f>Sheet1!$C$3:$C$9</c:f>
              <c:numCache>
                <c:formatCode>0.00%</c:formatCode>
                <c:ptCount val="7"/>
                <c:pt idx="0">
                  <c:v>0.443424488283019</c:v>
                </c:pt>
                <c:pt idx="1">
                  <c:v>0.39180183240019401</c:v>
                </c:pt>
                <c:pt idx="2">
                  <c:v>0.40136373676832898</c:v>
                </c:pt>
                <c:pt idx="3">
                  <c:v>0.354437244176317</c:v>
                </c:pt>
                <c:pt idx="4">
                  <c:v>0.20023029787722299</c:v>
                </c:pt>
                <c:pt idx="5">
                  <c:v>0.20980368848086101</c:v>
                </c:pt>
                <c:pt idx="6">
                  <c:v>0.19874944405567199</c:v>
                </c:pt>
              </c:numCache>
            </c:numRef>
          </c:val>
          <c:extLst>
            <c:ext xmlns:c16="http://schemas.microsoft.com/office/drawing/2014/chart" uri="{C3380CC4-5D6E-409C-BE32-E72D297353CC}">
              <c16:uniqueId val="{00000000-B014-614D-88D6-44A25A0A50BF}"/>
            </c:ext>
          </c:extLst>
        </c:ser>
        <c:dLbls>
          <c:showLegendKey val="0"/>
          <c:showVal val="0"/>
          <c:showCatName val="0"/>
          <c:showSerName val="0"/>
          <c:showPercent val="0"/>
          <c:showBubbleSize val="0"/>
        </c:dLbls>
        <c:gapWidth val="150"/>
        <c:axId val="-250539552"/>
        <c:axId val="-250537504"/>
      </c:barChart>
      <c:lineChart>
        <c:grouping val="standard"/>
        <c:varyColors val="0"/>
        <c:ser>
          <c:idx val="2"/>
          <c:order val="1"/>
          <c:tx>
            <c:strRef>
              <c:f>Sheet1!$D$2</c:f>
              <c:strCache>
                <c:ptCount val="1"/>
                <c:pt idx="0">
                  <c:v>Dividend Yield</c:v>
                </c:pt>
              </c:strCache>
            </c:strRef>
          </c:tx>
          <c:cat>
            <c:strRef>
              <c:f>Sheet1!$A$3:$A$9</c:f>
              <c:strCache>
                <c:ptCount val="7"/>
                <c:pt idx="0">
                  <c:v>0-3%</c:v>
                </c:pt>
                <c:pt idx="1">
                  <c:v>3-5%</c:v>
                </c:pt>
                <c:pt idx="2">
                  <c:v>5-10%</c:v>
                </c:pt>
                <c:pt idx="3">
                  <c:v>10-15%</c:v>
                </c:pt>
                <c:pt idx="4">
                  <c:v>15-20%</c:v>
                </c:pt>
                <c:pt idx="5">
                  <c:v>20-25%</c:v>
                </c:pt>
                <c:pt idx="6">
                  <c:v>&gt;25%</c:v>
                </c:pt>
              </c:strCache>
            </c:strRef>
          </c:cat>
          <c:val>
            <c:numRef>
              <c:f>Sheet1!$D$3:$D$9</c:f>
              <c:numCache>
                <c:formatCode>0.00%</c:formatCode>
                <c:ptCount val="7"/>
                <c:pt idx="0">
                  <c:v>3.76429673428662E-2</c:v>
                </c:pt>
                <c:pt idx="1">
                  <c:v>3.2788940147633297E-2</c:v>
                </c:pt>
                <c:pt idx="2">
                  <c:v>3.0360507195917201E-2</c:v>
                </c:pt>
                <c:pt idx="3">
                  <c:v>2.42864818194563E-2</c:v>
                </c:pt>
                <c:pt idx="4">
                  <c:v>1.14112681146678E-2</c:v>
                </c:pt>
                <c:pt idx="5">
                  <c:v>1.3713019654401E-2</c:v>
                </c:pt>
                <c:pt idx="6">
                  <c:v>1.11976673116275E-2</c:v>
                </c:pt>
              </c:numCache>
            </c:numRef>
          </c:val>
          <c:smooth val="0"/>
          <c:extLst>
            <c:ext xmlns:c16="http://schemas.microsoft.com/office/drawing/2014/chart" uri="{C3380CC4-5D6E-409C-BE32-E72D297353CC}">
              <c16:uniqueId val="{00000001-B014-614D-88D6-44A25A0A50BF}"/>
            </c:ext>
          </c:extLst>
        </c:ser>
        <c:dLbls>
          <c:showLegendKey val="0"/>
          <c:showVal val="0"/>
          <c:showCatName val="0"/>
          <c:showSerName val="0"/>
          <c:showPercent val="0"/>
          <c:showBubbleSize val="0"/>
        </c:dLbls>
        <c:marker val="1"/>
        <c:smooth val="0"/>
        <c:axId val="-250583328"/>
        <c:axId val="-250534672"/>
      </c:lineChart>
      <c:catAx>
        <c:axId val="-250539552"/>
        <c:scaling>
          <c:orientation val="minMax"/>
        </c:scaling>
        <c:delete val="0"/>
        <c:axPos val="b"/>
        <c:numFmt formatCode="General" sourceLinked="0"/>
        <c:majorTickMark val="out"/>
        <c:minorTickMark val="none"/>
        <c:tickLblPos val="nextTo"/>
        <c:crossAx val="-250537504"/>
        <c:crosses val="autoZero"/>
        <c:auto val="1"/>
        <c:lblAlgn val="ctr"/>
        <c:lblOffset val="100"/>
        <c:noMultiLvlLbl val="0"/>
      </c:catAx>
      <c:valAx>
        <c:axId val="-250537504"/>
        <c:scaling>
          <c:orientation val="minMax"/>
        </c:scaling>
        <c:delete val="0"/>
        <c:axPos val="l"/>
        <c:majorGridlines/>
        <c:numFmt formatCode="0.00%" sourceLinked="1"/>
        <c:majorTickMark val="out"/>
        <c:minorTickMark val="none"/>
        <c:tickLblPos val="nextTo"/>
        <c:crossAx val="-250539552"/>
        <c:crosses val="autoZero"/>
        <c:crossBetween val="between"/>
      </c:valAx>
      <c:valAx>
        <c:axId val="-250534672"/>
        <c:scaling>
          <c:orientation val="minMax"/>
        </c:scaling>
        <c:delete val="0"/>
        <c:axPos val="r"/>
        <c:numFmt formatCode="0.00%" sourceLinked="1"/>
        <c:majorTickMark val="out"/>
        <c:minorTickMark val="none"/>
        <c:tickLblPos val="nextTo"/>
        <c:crossAx val="-250583328"/>
        <c:crosses val="max"/>
        <c:crossBetween val="between"/>
      </c:valAx>
      <c:catAx>
        <c:axId val="-250583328"/>
        <c:scaling>
          <c:orientation val="minMax"/>
        </c:scaling>
        <c:delete val="1"/>
        <c:axPos val="b"/>
        <c:numFmt formatCode="General" sourceLinked="0"/>
        <c:majorTickMark val="out"/>
        <c:minorTickMark val="none"/>
        <c:tickLblPos val="nextTo"/>
        <c:crossAx val="-250534672"/>
        <c:crosses val="autoZero"/>
        <c:auto val="1"/>
        <c:lblAlgn val="ctr"/>
        <c:lblOffset val="100"/>
        <c:noMultiLvlLbl val="0"/>
      </c:catAx>
    </c:plotArea>
    <c:legend>
      <c:legendPos val="r"/>
      <c:overlay val="0"/>
    </c:legend>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b="0" i="1"/>
              <a:t>Tax rates on</a:t>
            </a:r>
            <a:r>
              <a:rPr lang="en-US" sz="1400" b="0" i="1" baseline="0"/>
              <a:t> Dividends and Capital Gains- US</a:t>
            </a:r>
            <a:endParaRPr lang="en-US" sz="1400" b="0" i="1"/>
          </a:p>
        </c:rich>
      </c:tx>
      <c:overlay val="0"/>
    </c:title>
    <c:autoTitleDeleted val="0"/>
    <c:plotArea>
      <c:layout/>
      <c:lineChart>
        <c:grouping val="standard"/>
        <c:varyColors val="0"/>
        <c:ser>
          <c:idx val="0"/>
          <c:order val="0"/>
          <c:tx>
            <c:strRef>
              <c:f>Sheet1!$B$1</c:f>
              <c:strCache>
                <c:ptCount val="1"/>
                <c:pt idx="0">
                  <c:v>Dividend tax rate</c:v>
                </c:pt>
              </c:strCache>
            </c:strRef>
          </c:tx>
          <c:spPr>
            <a:ln>
              <a:solidFill>
                <a:schemeClr val="tx1"/>
              </a:solidFill>
            </a:ln>
          </c:spPr>
          <c:marker>
            <c:symbol val="none"/>
          </c:marker>
          <c:cat>
            <c:numRef>
              <c:f>Sheet1!$A$2:$A$110</c:f>
              <c:numCache>
                <c:formatCode>General</c:formatCode>
                <c:ptCount val="109"/>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pt idx="93">
                  <c:v>2009</c:v>
                </c:pt>
                <c:pt idx="94">
                  <c:v>2010</c:v>
                </c:pt>
                <c:pt idx="95">
                  <c:v>2011</c:v>
                </c:pt>
                <c:pt idx="96">
                  <c:v>2012</c:v>
                </c:pt>
                <c:pt idx="97">
                  <c:v>2013</c:v>
                </c:pt>
                <c:pt idx="98">
                  <c:v>2014</c:v>
                </c:pt>
                <c:pt idx="99">
                  <c:v>2015</c:v>
                </c:pt>
                <c:pt idx="100">
                  <c:v>2016</c:v>
                </c:pt>
                <c:pt idx="101">
                  <c:v>2017</c:v>
                </c:pt>
                <c:pt idx="102">
                  <c:v>2018</c:v>
                </c:pt>
                <c:pt idx="103">
                  <c:v>2019</c:v>
                </c:pt>
                <c:pt idx="104">
                  <c:v>2020</c:v>
                </c:pt>
                <c:pt idx="105">
                  <c:v>2021</c:v>
                </c:pt>
                <c:pt idx="106">
                  <c:v>2022</c:v>
                </c:pt>
                <c:pt idx="107">
                  <c:v>2023</c:v>
                </c:pt>
                <c:pt idx="108">
                  <c:v>2024</c:v>
                </c:pt>
              </c:numCache>
            </c:numRef>
          </c:cat>
          <c:val>
            <c:numRef>
              <c:f>Sheet1!$B$2:$B$110</c:f>
              <c:numCache>
                <c:formatCode>0.00%</c:formatCode>
                <c:ptCount val="109"/>
                <c:pt idx="0">
                  <c:v>0.15</c:v>
                </c:pt>
                <c:pt idx="1">
                  <c:v>0.67</c:v>
                </c:pt>
                <c:pt idx="2">
                  <c:v>0.77</c:v>
                </c:pt>
                <c:pt idx="3">
                  <c:v>0.73</c:v>
                </c:pt>
                <c:pt idx="4">
                  <c:v>0.73</c:v>
                </c:pt>
                <c:pt idx="5">
                  <c:v>0.73</c:v>
                </c:pt>
                <c:pt idx="6">
                  <c:v>0.57999999999999996</c:v>
                </c:pt>
                <c:pt idx="7">
                  <c:v>0.435</c:v>
                </c:pt>
                <c:pt idx="8">
                  <c:v>0.46</c:v>
                </c:pt>
                <c:pt idx="9">
                  <c:v>0.25</c:v>
                </c:pt>
                <c:pt idx="10">
                  <c:v>0.25</c:v>
                </c:pt>
                <c:pt idx="11">
                  <c:v>0.25</c:v>
                </c:pt>
                <c:pt idx="12">
                  <c:v>0.25</c:v>
                </c:pt>
                <c:pt idx="13">
                  <c:v>0.24</c:v>
                </c:pt>
                <c:pt idx="14">
                  <c:v>0.25</c:v>
                </c:pt>
                <c:pt idx="15">
                  <c:v>0.25</c:v>
                </c:pt>
                <c:pt idx="16">
                  <c:v>0.63</c:v>
                </c:pt>
                <c:pt idx="17">
                  <c:v>0.63</c:v>
                </c:pt>
                <c:pt idx="18">
                  <c:v>0.63</c:v>
                </c:pt>
                <c:pt idx="19">
                  <c:v>0.63</c:v>
                </c:pt>
                <c:pt idx="20">
                  <c:v>0.78</c:v>
                </c:pt>
                <c:pt idx="21">
                  <c:v>0.78</c:v>
                </c:pt>
                <c:pt idx="22">
                  <c:v>0.78</c:v>
                </c:pt>
                <c:pt idx="23">
                  <c:v>0.78</c:v>
                </c:pt>
                <c:pt idx="24">
                  <c:v>0.78</c:v>
                </c:pt>
                <c:pt idx="25">
                  <c:v>0.8</c:v>
                </c:pt>
                <c:pt idx="26">
                  <c:v>0.88</c:v>
                </c:pt>
                <c:pt idx="27">
                  <c:v>0.88</c:v>
                </c:pt>
                <c:pt idx="28">
                  <c:v>0.94</c:v>
                </c:pt>
                <c:pt idx="29">
                  <c:v>0.94</c:v>
                </c:pt>
                <c:pt idx="30">
                  <c:v>0.86499999999999999</c:v>
                </c:pt>
                <c:pt idx="31">
                  <c:v>0.86499999999999999</c:v>
                </c:pt>
                <c:pt idx="32">
                  <c:v>0.82099999999999995</c:v>
                </c:pt>
                <c:pt idx="33">
                  <c:v>0.82099999999999995</c:v>
                </c:pt>
                <c:pt idx="34">
                  <c:v>0.84399999999999997</c:v>
                </c:pt>
                <c:pt idx="35">
                  <c:v>0.91</c:v>
                </c:pt>
                <c:pt idx="36">
                  <c:v>0.91</c:v>
                </c:pt>
                <c:pt idx="37">
                  <c:v>0.91</c:v>
                </c:pt>
                <c:pt idx="38">
                  <c:v>0.91</c:v>
                </c:pt>
                <c:pt idx="39">
                  <c:v>0.91</c:v>
                </c:pt>
                <c:pt idx="40">
                  <c:v>0.91</c:v>
                </c:pt>
                <c:pt idx="41">
                  <c:v>0.91</c:v>
                </c:pt>
                <c:pt idx="42">
                  <c:v>0.91</c:v>
                </c:pt>
                <c:pt idx="43">
                  <c:v>0.91</c:v>
                </c:pt>
                <c:pt idx="44">
                  <c:v>0.91</c:v>
                </c:pt>
                <c:pt idx="45">
                  <c:v>0.91</c:v>
                </c:pt>
                <c:pt idx="46">
                  <c:v>0.91</c:v>
                </c:pt>
                <c:pt idx="47">
                  <c:v>0.91</c:v>
                </c:pt>
                <c:pt idx="48">
                  <c:v>0.91</c:v>
                </c:pt>
                <c:pt idx="49">
                  <c:v>0.7</c:v>
                </c:pt>
                <c:pt idx="50">
                  <c:v>0.7</c:v>
                </c:pt>
                <c:pt idx="51">
                  <c:v>0.7</c:v>
                </c:pt>
                <c:pt idx="52">
                  <c:v>0.753</c:v>
                </c:pt>
                <c:pt idx="53">
                  <c:v>0.77</c:v>
                </c:pt>
                <c:pt idx="54">
                  <c:v>0.73499999999999999</c:v>
                </c:pt>
                <c:pt idx="55">
                  <c:v>0.65</c:v>
                </c:pt>
                <c:pt idx="56">
                  <c:v>0.6</c:v>
                </c:pt>
                <c:pt idx="57">
                  <c:v>0.6</c:v>
                </c:pt>
                <c:pt idx="58">
                  <c:v>0.6</c:v>
                </c:pt>
                <c:pt idx="59">
                  <c:v>0.6</c:v>
                </c:pt>
                <c:pt idx="60">
                  <c:v>0.6</c:v>
                </c:pt>
                <c:pt idx="61">
                  <c:v>0.6</c:v>
                </c:pt>
                <c:pt idx="62">
                  <c:v>0.6</c:v>
                </c:pt>
                <c:pt idx="63">
                  <c:v>0.6</c:v>
                </c:pt>
                <c:pt idx="64">
                  <c:v>0.6</c:v>
                </c:pt>
                <c:pt idx="65">
                  <c:v>0.6</c:v>
                </c:pt>
                <c:pt idx="66">
                  <c:v>0.5</c:v>
                </c:pt>
                <c:pt idx="67">
                  <c:v>0.5</c:v>
                </c:pt>
                <c:pt idx="68">
                  <c:v>0.5</c:v>
                </c:pt>
                <c:pt idx="69">
                  <c:v>0.5</c:v>
                </c:pt>
                <c:pt idx="70">
                  <c:v>0.5</c:v>
                </c:pt>
                <c:pt idx="71">
                  <c:v>0.38500000000000001</c:v>
                </c:pt>
                <c:pt idx="72">
                  <c:v>0.28000000000000003</c:v>
                </c:pt>
                <c:pt idx="73">
                  <c:v>0.28000000000000003</c:v>
                </c:pt>
                <c:pt idx="74">
                  <c:v>0.28000000000000003</c:v>
                </c:pt>
                <c:pt idx="75">
                  <c:v>0.31</c:v>
                </c:pt>
                <c:pt idx="76">
                  <c:v>0.31</c:v>
                </c:pt>
                <c:pt idx="77">
                  <c:v>0.4</c:v>
                </c:pt>
                <c:pt idx="78">
                  <c:v>0.4</c:v>
                </c:pt>
                <c:pt idx="79">
                  <c:v>0.4</c:v>
                </c:pt>
                <c:pt idx="80">
                  <c:v>0.4</c:v>
                </c:pt>
                <c:pt idx="81">
                  <c:v>0.4</c:v>
                </c:pt>
                <c:pt idx="82">
                  <c:v>0.4</c:v>
                </c:pt>
                <c:pt idx="83">
                  <c:v>0.4</c:v>
                </c:pt>
                <c:pt idx="84">
                  <c:v>0.4</c:v>
                </c:pt>
                <c:pt idx="85">
                  <c:v>0.39100000000000001</c:v>
                </c:pt>
                <c:pt idx="86">
                  <c:v>0.38600000000000001</c:v>
                </c:pt>
                <c:pt idx="87">
                  <c:v>0.15</c:v>
                </c:pt>
                <c:pt idx="88">
                  <c:v>0.15</c:v>
                </c:pt>
                <c:pt idx="89">
                  <c:v>0.15</c:v>
                </c:pt>
                <c:pt idx="90">
                  <c:v>0.15</c:v>
                </c:pt>
                <c:pt idx="91">
                  <c:v>0.15</c:v>
                </c:pt>
                <c:pt idx="92">
                  <c:v>0.15</c:v>
                </c:pt>
                <c:pt idx="93">
                  <c:v>0.15</c:v>
                </c:pt>
                <c:pt idx="94">
                  <c:v>0.15</c:v>
                </c:pt>
                <c:pt idx="95">
                  <c:v>0.15</c:v>
                </c:pt>
                <c:pt idx="96">
                  <c:v>0.15</c:v>
                </c:pt>
                <c:pt idx="97">
                  <c:v>0.23799999999999999</c:v>
                </c:pt>
                <c:pt idx="98">
                  <c:v>0.23799999999999999</c:v>
                </c:pt>
                <c:pt idx="99">
                  <c:v>0.23800000000000002</c:v>
                </c:pt>
                <c:pt idx="100">
                  <c:v>0.23800000000000002</c:v>
                </c:pt>
                <c:pt idx="101">
                  <c:v>0.23800000000000002</c:v>
                </c:pt>
                <c:pt idx="102">
                  <c:v>0.23800000000000002</c:v>
                </c:pt>
                <c:pt idx="103">
                  <c:v>0.23800000000000002</c:v>
                </c:pt>
                <c:pt idx="104">
                  <c:v>0.23800000000000002</c:v>
                </c:pt>
                <c:pt idx="105">
                  <c:v>0.23800000000000002</c:v>
                </c:pt>
                <c:pt idx="106">
                  <c:v>0.23800000000000002</c:v>
                </c:pt>
                <c:pt idx="107">
                  <c:v>0.23800000000000002</c:v>
                </c:pt>
                <c:pt idx="108">
                  <c:v>0.23800000000000002</c:v>
                </c:pt>
              </c:numCache>
            </c:numRef>
          </c:val>
          <c:smooth val="0"/>
          <c:extLst>
            <c:ext xmlns:c16="http://schemas.microsoft.com/office/drawing/2014/chart" uri="{C3380CC4-5D6E-409C-BE32-E72D297353CC}">
              <c16:uniqueId val="{00000000-34AE-3245-92A1-882D7BC421BF}"/>
            </c:ext>
          </c:extLst>
        </c:ser>
        <c:ser>
          <c:idx val="1"/>
          <c:order val="1"/>
          <c:tx>
            <c:strRef>
              <c:f>Sheet1!$C$1</c:f>
              <c:strCache>
                <c:ptCount val="1"/>
                <c:pt idx="0">
                  <c:v>Capital gains tax rate</c:v>
                </c:pt>
              </c:strCache>
            </c:strRef>
          </c:tx>
          <c:spPr>
            <a:ln w="38100"/>
          </c:spPr>
          <c:marker>
            <c:symbol val="none"/>
          </c:marker>
          <c:cat>
            <c:numRef>
              <c:f>Sheet1!$A$2:$A$110</c:f>
              <c:numCache>
                <c:formatCode>General</c:formatCode>
                <c:ptCount val="109"/>
                <c:pt idx="0">
                  <c:v>1916</c:v>
                </c:pt>
                <c:pt idx="1">
                  <c:v>1917</c:v>
                </c:pt>
                <c:pt idx="2">
                  <c:v>1918</c:v>
                </c:pt>
                <c:pt idx="3">
                  <c:v>1919</c:v>
                </c:pt>
                <c:pt idx="4">
                  <c:v>1920</c:v>
                </c:pt>
                <c:pt idx="5">
                  <c:v>1921</c:v>
                </c:pt>
                <c:pt idx="6">
                  <c:v>1922</c:v>
                </c:pt>
                <c:pt idx="7">
                  <c:v>1923</c:v>
                </c:pt>
                <c:pt idx="8">
                  <c:v>1924</c:v>
                </c:pt>
                <c:pt idx="9">
                  <c:v>1925</c:v>
                </c:pt>
                <c:pt idx="10">
                  <c:v>1926</c:v>
                </c:pt>
                <c:pt idx="11">
                  <c:v>1927</c:v>
                </c:pt>
                <c:pt idx="12">
                  <c:v>1928</c:v>
                </c:pt>
                <c:pt idx="13">
                  <c:v>1929</c:v>
                </c:pt>
                <c:pt idx="14">
                  <c:v>1930</c:v>
                </c:pt>
                <c:pt idx="15">
                  <c:v>1931</c:v>
                </c:pt>
                <c:pt idx="16">
                  <c:v>1932</c:v>
                </c:pt>
                <c:pt idx="17">
                  <c:v>1933</c:v>
                </c:pt>
                <c:pt idx="18">
                  <c:v>1934</c:v>
                </c:pt>
                <c:pt idx="19">
                  <c:v>1935</c:v>
                </c:pt>
                <c:pt idx="20">
                  <c:v>1936</c:v>
                </c:pt>
                <c:pt idx="21">
                  <c:v>1937</c:v>
                </c:pt>
                <c:pt idx="22">
                  <c:v>1938</c:v>
                </c:pt>
                <c:pt idx="23">
                  <c:v>1939</c:v>
                </c:pt>
                <c:pt idx="24">
                  <c:v>1940</c:v>
                </c:pt>
                <c:pt idx="25">
                  <c:v>1941</c:v>
                </c:pt>
                <c:pt idx="26">
                  <c:v>1942</c:v>
                </c:pt>
                <c:pt idx="27">
                  <c:v>1943</c:v>
                </c:pt>
                <c:pt idx="28">
                  <c:v>1944</c:v>
                </c:pt>
                <c:pt idx="29">
                  <c:v>1945</c:v>
                </c:pt>
                <c:pt idx="30">
                  <c:v>1946</c:v>
                </c:pt>
                <c:pt idx="31">
                  <c:v>1947</c:v>
                </c:pt>
                <c:pt idx="32">
                  <c:v>1948</c:v>
                </c:pt>
                <c:pt idx="33">
                  <c:v>1949</c:v>
                </c:pt>
                <c:pt idx="34">
                  <c:v>1950</c:v>
                </c:pt>
                <c:pt idx="35">
                  <c:v>1951</c:v>
                </c:pt>
                <c:pt idx="36">
                  <c:v>1952</c:v>
                </c:pt>
                <c:pt idx="37">
                  <c:v>1953</c:v>
                </c:pt>
                <c:pt idx="38">
                  <c:v>1954</c:v>
                </c:pt>
                <c:pt idx="39">
                  <c:v>1955</c:v>
                </c:pt>
                <c:pt idx="40">
                  <c:v>1956</c:v>
                </c:pt>
                <c:pt idx="41">
                  <c:v>1957</c:v>
                </c:pt>
                <c:pt idx="42">
                  <c:v>1958</c:v>
                </c:pt>
                <c:pt idx="43">
                  <c:v>1959</c:v>
                </c:pt>
                <c:pt idx="44">
                  <c:v>1960</c:v>
                </c:pt>
                <c:pt idx="45">
                  <c:v>1961</c:v>
                </c:pt>
                <c:pt idx="46">
                  <c:v>1962</c:v>
                </c:pt>
                <c:pt idx="47">
                  <c:v>1963</c:v>
                </c:pt>
                <c:pt idx="48">
                  <c:v>1964</c:v>
                </c:pt>
                <c:pt idx="49">
                  <c:v>1965</c:v>
                </c:pt>
                <c:pt idx="50">
                  <c:v>1966</c:v>
                </c:pt>
                <c:pt idx="51">
                  <c:v>1967</c:v>
                </c:pt>
                <c:pt idx="52">
                  <c:v>1968</c:v>
                </c:pt>
                <c:pt idx="53">
                  <c:v>1969</c:v>
                </c:pt>
                <c:pt idx="54">
                  <c:v>1970</c:v>
                </c:pt>
                <c:pt idx="55">
                  <c:v>1971</c:v>
                </c:pt>
                <c:pt idx="56">
                  <c:v>1972</c:v>
                </c:pt>
                <c:pt idx="57">
                  <c:v>1973</c:v>
                </c:pt>
                <c:pt idx="58">
                  <c:v>1974</c:v>
                </c:pt>
                <c:pt idx="59">
                  <c:v>1975</c:v>
                </c:pt>
                <c:pt idx="60">
                  <c:v>1976</c:v>
                </c:pt>
                <c:pt idx="61">
                  <c:v>1977</c:v>
                </c:pt>
                <c:pt idx="62">
                  <c:v>1978</c:v>
                </c:pt>
                <c:pt idx="63">
                  <c:v>1979</c:v>
                </c:pt>
                <c:pt idx="64">
                  <c:v>1980</c:v>
                </c:pt>
                <c:pt idx="65">
                  <c:v>1981</c:v>
                </c:pt>
                <c:pt idx="66">
                  <c:v>1982</c:v>
                </c:pt>
                <c:pt idx="67">
                  <c:v>1983</c:v>
                </c:pt>
                <c:pt idx="68">
                  <c:v>1984</c:v>
                </c:pt>
                <c:pt idx="69">
                  <c:v>1985</c:v>
                </c:pt>
                <c:pt idx="70">
                  <c:v>1986</c:v>
                </c:pt>
                <c:pt idx="71">
                  <c:v>1987</c:v>
                </c:pt>
                <c:pt idx="72">
                  <c:v>1988</c:v>
                </c:pt>
                <c:pt idx="73">
                  <c:v>1989</c:v>
                </c:pt>
                <c:pt idx="74">
                  <c:v>1990</c:v>
                </c:pt>
                <c:pt idx="75">
                  <c:v>1991</c:v>
                </c:pt>
                <c:pt idx="76">
                  <c:v>1992</c:v>
                </c:pt>
                <c:pt idx="77">
                  <c:v>1993</c:v>
                </c:pt>
                <c:pt idx="78">
                  <c:v>1994</c:v>
                </c:pt>
                <c:pt idx="79">
                  <c:v>1995</c:v>
                </c:pt>
                <c:pt idx="80">
                  <c:v>1996</c:v>
                </c:pt>
                <c:pt idx="81">
                  <c:v>1997</c:v>
                </c:pt>
                <c:pt idx="82">
                  <c:v>1998</c:v>
                </c:pt>
                <c:pt idx="83">
                  <c:v>1999</c:v>
                </c:pt>
                <c:pt idx="84">
                  <c:v>2000</c:v>
                </c:pt>
                <c:pt idx="85">
                  <c:v>2001</c:v>
                </c:pt>
                <c:pt idx="86">
                  <c:v>2002</c:v>
                </c:pt>
                <c:pt idx="87">
                  <c:v>2003</c:v>
                </c:pt>
                <c:pt idx="88">
                  <c:v>2004</c:v>
                </c:pt>
                <c:pt idx="89">
                  <c:v>2005</c:v>
                </c:pt>
                <c:pt idx="90">
                  <c:v>2006</c:v>
                </c:pt>
                <c:pt idx="91">
                  <c:v>2007</c:v>
                </c:pt>
                <c:pt idx="92">
                  <c:v>2008</c:v>
                </c:pt>
                <c:pt idx="93">
                  <c:v>2009</c:v>
                </c:pt>
                <c:pt idx="94">
                  <c:v>2010</c:v>
                </c:pt>
                <c:pt idx="95">
                  <c:v>2011</c:v>
                </c:pt>
                <c:pt idx="96">
                  <c:v>2012</c:v>
                </c:pt>
                <c:pt idx="97">
                  <c:v>2013</c:v>
                </c:pt>
                <c:pt idx="98">
                  <c:v>2014</c:v>
                </c:pt>
                <c:pt idx="99">
                  <c:v>2015</c:v>
                </c:pt>
                <c:pt idx="100">
                  <c:v>2016</c:v>
                </c:pt>
                <c:pt idx="101">
                  <c:v>2017</c:v>
                </c:pt>
                <c:pt idx="102">
                  <c:v>2018</c:v>
                </c:pt>
                <c:pt idx="103">
                  <c:v>2019</c:v>
                </c:pt>
                <c:pt idx="104">
                  <c:v>2020</c:v>
                </c:pt>
                <c:pt idx="105">
                  <c:v>2021</c:v>
                </c:pt>
                <c:pt idx="106">
                  <c:v>2022</c:v>
                </c:pt>
                <c:pt idx="107">
                  <c:v>2023</c:v>
                </c:pt>
                <c:pt idx="108">
                  <c:v>2024</c:v>
                </c:pt>
              </c:numCache>
            </c:numRef>
          </c:cat>
          <c:val>
            <c:numRef>
              <c:f>Sheet1!$C$2:$C$110</c:f>
              <c:numCache>
                <c:formatCode>0.00%</c:formatCode>
                <c:ptCount val="109"/>
                <c:pt idx="0">
                  <c:v>0.15</c:v>
                </c:pt>
                <c:pt idx="1">
                  <c:v>0.67</c:v>
                </c:pt>
                <c:pt idx="2">
                  <c:v>0.77</c:v>
                </c:pt>
                <c:pt idx="3">
                  <c:v>0.73</c:v>
                </c:pt>
                <c:pt idx="4">
                  <c:v>0.73</c:v>
                </c:pt>
                <c:pt idx="5">
                  <c:v>0.73</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0.315</c:v>
                </c:pt>
                <c:pt idx="19">
                  <c:v>0.315</c:v>
                </c:pt>
                <c:pt idx="20">
                  <c:v>0.39</c:v>
                </c:pt>
                <c:pt idx="21">
                  <c:v>0.39</c:v>
                </c:pt>
                <c:pt idx="22">
                  <c:v>0.3</c:v>
                </c:pt>
                <c:pt idx="23">
                  <c:v>0.3</c:v>
                </c:pt>
                <c:pt idx="24">
                  <c:v>0.3</c:v>
                </c:pt>
                <c:pt idx="25">
                  <c:v>0.3</c:v>
                </c:pt>
                <c:pt idx="26">
                  <c:v>0.25</c:v>
                </c:pt>
                <c:pt idx="27">
                  <c:v>0.25</c:v>
                </c:pt>
                <c:pt idx="28">
                  <c:v>0.25</c:v>
                </c:pt>
                <c:pt idx="29">
                  <c:v>0.25</c:v>
                </c:pt>
                <c:pt idx="30">
                  <c:v>0.25</c:v>
                </c:pt>
                <c:pt idx="31">
                  <c:v>0.25</c:v>
                </c:pt>
                <c:pt idx="32">
                  <c:v>0.25</c:v>
                </c:pt>
                <c:pt idx="33">
                  <c:v>0.25</c:v>
                </c:pt>
                <c:pt idx="34">
                  <c:v>0.25</c:v>
                </c:pt>
                <c:pt idx="35">
                  <c:v>0.25</c:v>
                </c:pt>
                <c:pt idx="36">
                  <c:v>0.25</c:v>
                </c:pt>
                <c:pt idx="37">
                  <c:v>0.25</c:v>
                </c:pt>
                <c:pt idx="38">
                  <c:v>0.25</c:v>
                </c:pt>
                <c:pt idx="39">
                  <c:v>0.25</c:v>
                </c:pt>
                <c:pt idx="40">
                  <c:v>0.25</c:v>
                </c:pt>
                <c:pt idx="41">
                  <c:v>0.25</c:v>
                </c:pt>
                <c:pt idx="42">
                  <c:v>0.25</c:v>
                </c:pt>
                <c:pt idx="43">
                  <c:v>0.25</c:v>
                </c:pt>
                <c:pt idx="44">
                  <c:v>0.25</c:v>
                </c:pt>
                <c:pt idx="45">
                  <c:v>0.25</c:v>
                </c:pt>
                <c:pt idx="46">
                  <c:v>0.25</c:v>
                </c:pt>
                <c:pt idx="47">
                  <c:v>0.25</c:v>
                </c:pt>
                <c:pt idx="48">
                  <c:v>0.25</c:v>
                </c:pt>
                <c:pt idx="49">
                  <c:v>0.25</c:v>
                </c:pt>
                <c:pt idx="50">
                  <c:v>0.25</c:v>
                </c:pt>
                <c:pt idx="51">
                  <c:v>0.25</c:v>
                </c:pt>
                <c:pt idx="52">
                  <c:v>0.26900000000000002</c:v>
                </c:pt>
                <c:pt idx="53">
                  <c:v>0.27500000000000002</c:v>
                </c:pt>
                <c:pt idx="54">
                  <c:v>0.32300000000000001</c:v>
                </c:pt>
                <c:pt idx="55">
                  <c:v>0.34300000000000003</c:v>
                </c:pt>
                <c:pt idx="56">
                  <c:v>0.36499999999999999</c:v>
                </c:pt>
                <c:pt idx="57">
                  <c:v>0.36499999999999999</c:v>
                </c:pt>
                <c:pt idx="58">
                  <c:v>0.36499999999999999</c:v>
                </c:pt>
                <c:pt idx="59">
                  <c:v>0.36499999999999999</c:v>
                </c:pt>
                <c:pt idx="60">
                  <c:v>0.39900000000000002</c:v>
                </c:pt>
                <c:pt idx="61">
                  <c:v>0.39900000000000002</c:v>
                </c:pt>
                <c:pt idx="62">
                  <c:v>0.39</c:v>
                </c:pt>
                <c:pt idx="63">
                  <c:v>0.28000000000000003</c:v>
                </c:pt>
                <c:pt idx="64">
                  <c:v>0.28000000000000003</c:v>
                </c:pt>
                <c:pt idx="65">
                  <c:v>0.23699999999999999</c:v>
                </c:pt>
                <c:pt idx="66">
                  <c:v>0.2</c:v>
                </c:pt>
                <c:pt idx="67">
                  <c:v>0.2</c:v>
                </c:pt>
                <c:pt idx="68">
                  <c:v>0.2</c:v>
                </c:pt>
                <c:pt idx="69">
                  <c:v>0.2</c:v>
                </c:pt>
                <c:pt idx="70">
                  <c:v>0.2</c:v>
                </c:pt>
                <c:pt idx="71">
                  <c:v>0.28000000000000003</c:v>
                </c:pt>
                <c:pt idx="72">
                  <c:v>0.28000000000000003</c:v>
                </c:pt>
                <c:pt idx="73">
                  <c:v>0.28000000000000003</c:v>
                </c:pt>
                <c:pt idx="74">
                  <c:v>0.28000000000000003</c:v>
                </c:pt>
                <c:pt idx="75">
                  <c:v>0.28000000000000003</c:v>
                </c:pt>
                <c:pt idx="76">
                  <c:v>0.28000000000000003</c:v>
                </c:pt>
                <c:pt idx="77">
                  <c:v>0.28000000000000003</c:v>
                </c:pt>
                <c:pt idx="78">
                  <c:v>0.28000000000000003</c:v>
                </c:pt>
                <c:pt idx="79">
                  <c:v>0.28000000000000003</c:v>
                </c:pt>
                <c:pt idx="80">
                  <c:v>0.28000000000000003</c:v>
                </c:pt>
                <c:pt idx="81">
                  <c:v>0.2</c:v>
                </c:pt>
                <c:pt idx="82">
                  <c:v>0.2</c:v>
                </c:pt>
                <c:pt idx="83">
                  <c:v>0.2</c:v>
                </c:pt>
                <c:pt idx="84">
                  <c:v>0.2</c:v>
                </c:pt>
                <c:pt idx="85">
                  <c:v>0.2</c:v>
                </c:pt>
                <c:pt idx="86">
                  <c:v>0.2</c:v>
                </c:pt>
                <c:pt idx="87">
                  <c:v>0.15</c:v>
                </c:pt>
                <c:pt idx="88">
                  <c:v>0.15</c:v>
                </c:pt>
                <c:pt idx="89">
                  <c:v>0.15</c:v>
                </c:pt>
                <c:pt idx="90">
                  <c:v>0.15</c:v>
                </c:pt>
                <c:pt idx="91">
                  <c:v>0.15</c:v>
                </c:pt>
                <c:pt idx="92">
                  <c:v>0.15</c:v>
                </c:pt>
                <c:pt idx="93">
                  <c:v>0.15</c:v>
                </c:pt>
                <c:pt idx="94">
                  <c:v>0.15</c:v>
                </c:pt>
                <c:pt idx="95">
                  <c:v>0.15</c:v>
                </c:pt>
                <c:pt idx="96">
                  <c:v>0.15</c:v>
                </c:pt>
                <c:pt idx="97">
                  <c:v>0.23799999999999999</c:v>
                </c:pt>
                <c:pt idx="98">
                  <c:v>0.23799999999999999</c:v>
                </c:pt>
                <c:pt idx="99">
                  <c:v>0.23800000000000002</c:v>
                </c:pt>
                <c:pt idx="100">
                  <c:v>0.23800000000000002</c:v>
                </c:pt>
                <c:pt idx="101">
                  <c:v>0.23800000000000002</c:v>
                </c:pt>
                <c:pt idx="102">
                  <c:v>0.23800000000000002</c:v>
                </c:pt>
                <c:pt idx="103">
                  <c:v>0.23800000000000002</c:v>
                </c:pt>
                <c:pt idx="104">
                  <c:v>0.23800000000000002</c:v>
                </c:pt>
                <c:pt idx="105">
                  <c:v>0.23800000000000002</c:v>
                </c:pt>
                <c:pt idx="106">
                  <c:v>0.23800000000000002</c:v>
                </c:pt>
                <c:pt idx="107">
                  <c:v>0.23800000000000002</c:v>
                </c:pt>
                <c:pt idx="108">
                  <c:v>0.23800000000000002</c:v>
                </c:pt>
              </c:numCache>
            </c:numRef>
          </c:val>
          <c:smooth val="0"/>
          <c:extLst>
            <c:ext xmlns:c16="http://schemas.microsoft.com/office/drawing/2014/chart" uri="{C3380CC4-5D6E-409C-BE32-E72D297353CC}">
              <c16:uniqueId val="{00000001-34AE-3245-92A1-882D7BC421BF}"/>
            </c:ext>
          </c:extLst>
        </c:ser>
        <c:dLbls>
          <c:showLegendKey val="0"/>
          <c:showVal val="0"/>
          <c:showCatName val="0"/>
          <c:showSerName val="0"/>
          <c:showPercent val="0"/>
          <c:showBubbleSize val="0"/>
        </c:dLbls>
        <c:smooth val="0"/>
        <c:axId val="-1648043040"/>
        <c:axId val="-1647851840"/>
      </c:lineChart>
      <c:catAx>
        <c:axId val="-1648043040"/>
        <c:scaling>
          <c:orientation val="minMax"/>
        </c:scaling>
        <c:delete val="0"/>
        <c:axPos val="b"/>
        <c:numFmt formatCode="General" sourceLinked="1"/>
        <c:majorTickMark val="out"/>
        <c:minorTickMark val="none"/>
        <c:tickLblPos val="nextTo"/>
        <c:txPr>
          <a:bodyPr rot="5400000" vert="horz"/>
          <a:lstStyle/>
          <a:p>
            <a:pPr>
              <a:defRPr sz="800">
                <a:latin typeface="Times"/>
                <a:cs typeface="Times"/>
              </a:defRPr>
            </a:pPr>
            <a:endParaRPr lang="en-US"/>
          </a:p>
        </c:txPr>
        <c:crossAx val="-1647851840"/>
        <c:crosses val="autoZero"/>
        <c:auto val="1"/>
        <c:lblAlgn val="ctr"/>
        <c:lblOffset val="100"/>
        <c:noMultiLvlLbl val="0"/>
      </c:catAx>
      <c:valAx>
        <c:axId val="-1647851840"/>
        <c:scaling>
          <c:orientation val="minMax"/>
        </c:scaling>
        <c:delete val="0"/>
        <c:axPos val="l"/>
        <c:majorGridlines/>
        <c:title>
          <c:tx>
            <c:rich>
              <a:bodyPr/>
              <a:lstStyle/>
              <a:p>
                <a:pPr>
                  <a:defRPr/>
                </a:pPr>
                <a:r>
                  <a:rPr lang="en-US"/>
                  <a:t>Tax Rate </a:t>
                </a:r>
              </a:p>
            </c:rich>
          </c:tx>
          <c:overlay val="0"/>
        </c:title>
        <c:numFmt formatCode="0.00%" sourceLinked="1"/>
        <c:majorTickMark val="out"/>
        <c:minorTickMark val="none"/>
        <c:tickLblPos val="nextTo"/>
        <c:crossAx val="-1648043040"/>
        <c:crosses val="autoZero"/>
        <c:crossBetween val="between"/>
      </c:valAx>
      <c:spPr>
        <a:ln w="38100">
          <a:solidFill>
            <a:schemeClr val="tx1"/>
          </a:solidFill>
        </a:ln>
      </c:spPr>
    </c:plotArea>
    <c:legend>
      <c:legendPos val="b"/>
      <c:overlay val="0"/>
    </c:legend>
    <c:plotVisOnly val="1"/>
    <c:dispBlanksAs val="gap"/>
    <c:showDLblsOverMax val="0"/>
  </c:chart>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1200" b="0" i="1" u="none" strike="noStrike" kern="1200" baseline="0">
                <a:solidFill>
                  <a:srgbClr val="000000"/>
                </a:solidFill>
                <a:latin typeface="Times"/>
                <a:ea typeface="Times"/>
                <a:cs typeface="Times"/>
              </a:defRPr>
            </a:pPr>
            <a:r>
              <a:rPr lang="en-US"/>
              <a:t>Figure 10.12: Issuance Costs for Stocks and Bonds</a:t>
            </a:r>
          </a:p>
        </c:rich>
      </c:tx>
      <c:layout>
        <c:manualLayout>
          <c:xMode val="edge"/>
          <c:yMode val="edge"/>
          <c:x val="0.31407405125282301"/>
          <c:y val="1.96078128141286E-2"/>
        </c:manualLayout>
      </c:layout>
      <c:overlay val="0"/>
      <c:spPr>
        <a:noFill/>
        <a:ln w="25400">
          <a:noFill/>
        </a:ln>
        <a:effectLst/>
      </c:spPr>
      <c:txPr>
        <a:bodyPr rot="0" spcFirstLastPara="1" vertOverflow="ellipsis" vert="horz" wrap="square" anchor="ctr" anchorCtr="1"/>
        <a:lstStyle/>
        <a:p>
          <a:pPr>
            <a:defRPr sz="1200" b="0" i="1" u="none" strike="noStrike" kern="1200" baseline="0">
              <a:solidFill>
                <a:srgbClr val="000000"/>
              </a:solidFill>
              <a:latin typeface="Times"/>
              <a:ea typeface="Times"/>
              <a:cs typeface="Times"/>
            </a:defRPr>
          </a:pPr>
          <a:endParaRPr lang="en-US"/>
        </a:p>
      </c:txPr>
    </c:title>
    <c:autoTitleDeleted val="0"/>
    <c:plotArea>
      <c:layout>
        <c:manualLayout>
          <c:layoutTarget val="inner"/>
          <c:xMode val="edge"/>
          <c:yMode val="edge"/>
          <c:x val="9.92592592592592E-2"/>
          <c:y val="0.115468409586057"/>
          <c:w val="0.88888888888888895"/>
          <c:h val="0.74074074074074103"/>
        </c:manualLayout>
      </c:layout>
      <c:barChart>
        <c:barDir val="col"/>
        <c:grouping val="clustered"/>
        <c:varyColors val="0"/>
        <c:ser>
          <c:idx val="0"/>
          <c:order val="0"/>
          <c:tx>
            <c:strRef>
              <c:f>Sheet1!$B$1</c:f>
              <c:strCache>
                <c:ptCount val="1"/>
                <c:pt idx="0">
                  <c:v>Cost of Issuing bonds</c:v>
                </c:pt>
              </c:strCache>
            </c:strRef>
          </c:tx>
          <c:spPr>
            <a:solidFill>
              <a:schemeClr val="dk1">
                <a:tint val="88500"/>
              </a:schemeClr>
            </a:solidFill>
            <a:ln>
              <a:noFill/>
            </a:ln>
            <a:effectLst/>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Sheet1!$B$2:$B$8</c:f>
              <c:numCache>
                <c:formatCode>0.00%</c:formatCode>
                <c:ptCount val="7"/>
                <c:pt idx="0">
                  <c:v>0.14000000000000001</c:v>
                </c:pt>
                <c:pt idx="1">
                  <c:v>0.11</c:v>
                </c:pt>
                <c:pt idx="2">
                  <c:v>0.04</c:v>
                </c:pt>
                <c:pt idx="3">
                  <c:v>2.4E-2</c:v>
                </c:pt>
                <c:pt idx="4">
                  <c:v>1.2E-2</c:v>
                </c:pt>
                <c:pt idx="5">
                  <c:v>0.01</c:v>
                </c:pt>
                <c:pt idx="6">
                  <c:v>8.9999999999999993E-3</c:v>
                </c:pt>
              </c:numCache>
            </c:numRef>
          </c:val>
          <c:extLst>
            <c:ext xmlns:c16="http://schemas.microsoft.com/office/drawing/2014/chart" uri="{C3380CC4-5D6E-409C-BE32-E72D297353CC}">
              <c16:uniqueId val="{00000000-CFEA-4140-907C-558D2C7E2B20}"/>
            </c:ext>
          </c:extLst>
        </c:ser>
        <c:ser>
          <c:idx val="1"/>
          <c:order val="1"/>
          <c:tx>
            <c:strRef>
              <c:f>Sheet1!$C$1</c:f>
              <c:strCache>
                <c:ptCount val="1"/>
                <c:pt idx="0">
                  <c:v>Cost of Issuing Common Stock</c:v>
                </c:pt>
              </c:strCache>
            </c:strRef>
          </c:tx>
          <c:spPr>
            <a:solidFill>
              <a:schemeClr val="dk1">
                <a:tint val="55000"/>
              </a:schemeClr>
            </a:solidFill>
            <a:ln>
              <a:noFill/>
            </a:ln>
            <a:effectLst/>
          </c:spPr>
          <c:invertIfNegative val="0"/>
          <c:cat>
            <c:strRef>
              <c:f>Sheet1!$A$2:$A$8</c:f>
              <c:strCache>
                <c:ptCount val="7"/>
                <c:pt idx="0">
                  <c:v>Under $1 mil</c:v>
                </c:pt>
                <c:pt idx="1">
                  <c:v>$1.0-1.9 mil</c:v>
                </c:pt>
                <c:pt idx="2">
                  <c:v>$2.0-4.9 mil</c:v>
                </c:pt>
                <c:pt idx="3">
                  <c:v>$5.0-$9.9 mil</c:v>
                </c:pt>
                <c:pt idx="4">
                  <c:v>$10-19.9 mil</c:v>
                </c:pt>
                <c:pt idx="5">
                  <c:v>$20-49.9 mil</c:v>
                </c:pt>
                <c:pt idx="6">
                  <c:v>$50 mil and over</c:v>
                </c:pt>
              </c:strCache>
            </c:strRef>
          </c:cat>
          <c:val>
            <c:numRef>
              <c:f>Sheet1!$C$2:$C$8</c:f>
              <c:numCache>
                <c:formatCode>0.00%</c:formatCode>
                <c:ptCount val="7"/>
                <c:pt idx="0">
                  <c:v>0.22</c:v>
                </c:pt>
                <c:pt idx="1">
                  <c:v>0.16900000000000001</c:v>
                </c:pt>
                <c:pt idx="2">
                  <c:v>0.124</c:v>
                </c:pt>
                <c:pt idx="3">
                  <c:v>8.1000000000000003E-2</c:v>
                </c:pt>
                <c:pt idx="4">
                  <c:v>0.06</c:v>
                </c:pt>
                <c:pt idx="5">
                  <c:v>4.5999999999999999E-2</c:v>
                </c:pt>
                <c:pt idx="6">
                  <c:v>3.5000000000000003E-2</c:v>
                </c:pt>
              </c:numCache>
            </c:numRef>
          </c:val>
          <c:extLst>
            <c:ext xmlns:c16="http://schemas.microsoft.com/office/drawing/2014/chart" uri="{C3380CC4-5D6E-409C-BE32-E72D297353CC}">
              <c16:uniqueId val="{00000001-CFEA-4140-907C-558D2C7E2B20}"/>
            </c:ext>
          </c:extLst>
        </c:ser>
        <c:dLbls>
          <c:showLegendKey val="0"/>
          <c:showVal val="0"/>
          <c:showCatName val="0"/>
          <c:showSerName val="0"/>
          <c:showPercent val="0"/>
          <c:showBubbleSize val="0"/>
        </c:dLbls>
        <c:gapWidth val="150"/>
        <c:axId val="-250465936"/>
        <c:axId val="-250462816"/>
      </c:barChart>
      <c:catAx>
        <c:axId val="-250465936"/>
        <c:scaling>
          <c:orientation val="minMax"/>
        </c:scaling>
        <c:delete val="0"/>
        <c:axPos val="b"/>
        <c:title>
          <c:tx>
            <c:rich>
              <a:bodyPr rot="0" spcFirstLastPara="1" vertOverflow="ellipsis" vert="horz" wrap="square" anchor="ctr" anchorCtr="1"/>
              <a:lstStyle/>
              <a:p>
                <a:pPr>
                  <a:defRPr sz="1000" b="0" i="0" u="none" strike="noStrike" kern="1200" baseline="0">
                    <a:solidFill>
                      <a:srgbClr val="000000"/>
                    </a:solidFill>
                    <a:latin typeface="Times"/>
                    <a:ea typeface="Times"/>
                    <a:cs typeface="Times"/>
                  </a:defRPr>
                </a:pPr>
                <a:r>
                  <a:rPr lang="en-US"/>
                  <a:t>Size of Issue</a:t>
                </a:r>
              </a:p>
            </c:rich>
          </c:tx>
          <c:layout>
            <c:manualLayout>
              <c:xMode val="edge"/>
              <c:yMode val="edge"/>
              <c:x val="0.50222225178611601"/>
              <c:y val="0.90413940996654396"/>
            </c:manualLayout>
          </c:layout>
          <c:overlay val="0"/>
          <c:spPr>
            <a:noFill/>
            <a:ln w="25400">
              <a:noFill/>
            </a:ln>
            <a:effectLst/>
          </c:spPr>
          <c:txPr>
            <a:bodyPr rot="0" spcFirstLastPara="1" vertOverflow="ellipsis" vert="horz" wrap="square" anchor="ctr" anchorCtr="1"/>
            <a:lstStyle/>
            <a:p>
              <a:pPr>
                <a:defRPr sz="1000" b="0" i="0" u="none" strike="noStrike" kern="1200" baseline="0">
                  <a:solidFill>
                    <a:srgbClr val="000000"/>
                  </a:solidFill>
                  <a:latin typeface="Times"/>
                  <a:ea typeface="Times"/>
                  <a:cs typeface="Times"/>
                </a:defRPr>
              </a:pPr>
              <a:endParaRPr lang="en-US"/>
            </a:p>
          </c:txPr>
        </c:title>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000" b="0" i="0" u="none" strike="noStrike" kern="1200" baseline="0">
                <a:solidFill>
                  <a:srgbClr val="000000"/>
                </a:solidFill>
                <a:latin typeface="Times"/>
                <a:ea typeface="Times"/>
                <a:cs typeface="Times"/>
              </a:defRPr>
            </a:pPr>
            <a:endParaRPr lang="en-US"/>
          </a:p>
        </c:txPr>
        <c:crossAx val="-250462816"/>
        <c:crosses val="autoZero"/>
        <c:auto val="1"/>
        <c:lblAlgn val="ctr"/>
        <c:lblOffset val="100"/>
        <c:tickLblSkip val="1"/>
        <c:tickMarkSkip val="1"/>
        <c:noMultiLvlLbl val="0"/>
      </c:catAx>
      <c:valAx>
        <c:axId val="-250462816"/>
        <c:scaling>
          <c:orientation val="minMax"/>
        </c:scaling>
        <c:delete val="0"/>
        <c:axPos val="l"/>
        <c:majorGridlines>
          <c:spPr>
            <a:ln w="3175" cap="flat" cmpd="sng" algn="ctr">
              <a:solidFill>
                <a:srgbClr val="000000"/>
              </a:solidFill>
              <a:prstDash val="solid"/>
              <a:round/>
            </a:ln>
            <a:effectLst/>
          </c:spPr>
        </c:majorGridlines>
        <c:title>
          <c:tx>
            <c:rich>
              <a:bodyPr rot="-5400000" spcFirstLastPara="1" vertOverflow="ellipsis" vert="horz" wrap="square" anchor="ctr" anchorCtr="1"/>
              <a:lstStyle/>
              <a:p>
                <a:pPr>
                  <a:defRPr sz="1000" b="0" i="0" u="none" strike="noStrike" kern="1200" baseline="0">
                    <a:solidFill>
                      <a:srgbClr val="000000"/>
                    </a:solidFill>
                    <a:latin typeface="Times"/>
                    <a:ea typeface="Times"/>
                    <a:cs typeface="Times"/>
                  </a:defRPr>
                </a:pPr>
                <a:r>
                  <a:rPr lang="en-US"/>
                  <a:t>Cost as % of funds raised</a:t>
                </a:r>
              </a:p>
            </c:rich>
          </c:tx>
          <c:layout>
            <c:manualLayout>
              <c:xMode val="edge"/>
              <c:yMode val="edge"/>
              <c:x val="1.3333277317534101E-2"/>
              <c:y val="0.370370313093354"/>
            </c:manualLayout>
          </c:layout>
          <c:overlay val="0"/>
          <c:spPr>
            <a:noFill/>
            <a:ln w="25400">
              <a:noFill/>
            </a:ln>
            <a:effectLst/>
          </c:spPr>
          <c:txPr>
            <a:bodyPr rot="-5400000" spcFirstLastPara="1" vertOverflow="ellipsis" vert="horz" wrap="square" anchor="ctr" anchorCtr="1"/>
            <a:lstStyle/>
            <a:p>
              <a:pPr>
                <a:defRPr sz="1000" b="0" i="0" u="none" strike="noStrike" kern="1200" baseline="0">
                  <a:solidFill>
                    <a:srgbClr val="000000"/>
                  </a:solidFill>
                  <a:latin typeface="Times"/>
                  <a:ea typeface="Times"/>
                  <a:cs typeface="Times"/>
                </a:defRPr>
              </a:pPr>
              <a:endParaRPr lang="en-US"/>
            </a:p>
          </c:txPr>
        </c:title>
        <c:numFmt formatCode="0.00%"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000" b="0" i="0" u="none" strike="noStrike" kern="1200" baseline="0">
                <a:solidFill>
                  <a:srgbClr val="000000"/>
                </a:solidFill>
                <a:latin typeface="Times"/>
                <a:ea typeface="Times"/>
                <a:cs typeface="Times"/>
              </a:defRPr>
            </a:pPr>
            <a:endParaRPr lang="en-US"/>
          </a:p>
        </c:txPr>
        <c:crossAx val="-250465936"/>
        <c:crosses val="autoZero"/>
        <c:crossBetween val="between"/>
      </c:valAx>
      <c:spPr>
        <a:solidFill>
          <a:srgbClr val="FFFFFF"/>
        </a:solidFill>
        <a:ln w="12700">
          <a:solidFill>
            <a:srgbClr val="808080"/>
          </a:solidFill>
          <a:prstDash val="solid"/>
        </a:ln>
        <a:effectLst/>
      </c:spPr>
    </c:plotArea>
    <c:legend>
      <c:legendPos val="b"/>
      <c:layout>
        <c:manualLayout>
          <c:xMode val="edge"/>
          <c:yMode val="edge"/>
          <c:x val="0.36148150585872701"/>
          <c:y val="0.958605728503506"/>
          <c:w val="0.37827860778667"/>
          <c:h val="3.7307062999658101E-2"/>
        </c:manualLayout>
      </c:layout>
      <c:overlay val="0"/>
      <c:spPr>
        <a:solidFill>
          <a:srgbClr val="FFFFFF"/>
        </a:solidFill>
        <a:ln w="3175">
          <a:solidFill>
            <a:srgbClr val="000000"/>
          </a:solidFill>
          <a:prstDash val="solid"/>
        </a:ln>
        <a:effectLst/>
      </c:spPr>
      <c:txPr>
        <a:bodyPr rot="0" spcFirstLastPara="1" vertOverflow="ellipsis" vert="horz" wrap="square" anchor="ctr" anchorCtr="1"/>
        <a:lstStyle/>
        <a:p>
          <a:pPr>
            <a:defRPr sz="920" b="0" i="0" u="none" strike="noStrike" kern="1200" baseline="0">
              <a:solidFill>
                <a:srgbClr val="000000"/>
              </a:solidFill>
              <a:latin typeface="Times"/>
              <a:ea typeface="Times"/>
              <a:cs typeface="Times"/>
            </a:defRPr>
          </a:pPr>
          <a:endParaRPr lang="en-US"/>
        </a:p>
      </c:txPr>
    </c:legend>
    <c:plotVisOnly val="1"/>
    <c:dispBlanksAs val="gap"/>
    <c:showDLblsOverMax val="0"/>
  </c:chart>
  <c:spPr>
    <a:noFill/>
    <a:ln w="9525" cap="flat" cmpd="sng" algn="ctr">
      <a:noFill/>
      <a:prstDash val="solid"/>
    </a:ln>
    <a:effectLst/>
  </c:spPr>
  <c:txPr>
    <a:bodyPr/>
    <a:lstStyle/>
    <a:p>
      <a:pPr>
        <a:defRPr sz="1000" b="0" i="0" u="none" strike="noStrike" baseline="0">
          <a:solidFill>
            <a:srgbClr val="000000"/>
          </a:solidFill>
          <a:latin typeface="Times"/>
          <a:ea typeface="Times"/>
          <a:cs typeface="Times"/>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600" b="0" i="1">
                <a:latin typeface="Helvetica" pitchFamily="2" charset="0"/>
              </a:defRPr>
            </a:pPr>
            <a:r>
              <a:rPr lang="en-US" sz="1600" b="0" i="1">
                <a:latin typeface="Helvetica" pitchFamily="2" charset="0"/>
              </a:rPr>
              <a:t>Dividend</a:t>
            </a:r>
            <a:r>
              <a:rPr lang="en-US" sz="1600" b="0" i="1" baseline="0">
                <a:latin typeface="Helvetica" pitchFamily="2" charset="0"/>
              </a:rPr>
              <a:t> Initiations and Earnings Growth</a:t>
            </a:r>
            <a:endParaRPr lang="en-US" sz="1600" b="0" i="1">
              <a:latin typeface="Helvetica" pitchFamily="2" charset="0"/>
            </a:endParaRPr>
          </a:p>
        </c:rich>
      </c:tx>
      <c:overlay val="0"/>
    </c:title>
    <c:autoTitleDeleted val="0"/>
    <c:plotArea>
      <c:layout/>
      <c:barChart>
        <c:barDir val="col"/>
        <c:grouping val="clustered"/>
        <c:varyColors val="0"/>
        <c:ser>
          <c:idx val="1"/>
          <c:order val="0"/>
          <c:tx>
            <c:strRef>
              <c:f>Sheet1!$B$1</c:f>
              <c:strCache>
                <c:ptCount val="1"/>
                <c:pt idx="0">
                  <c:v>Earnings Growth Rate</c:v>
                </c:pt>
              </c:strCache>
            </c:strRef>
          </c:tx>
          <c:invertIfNegative val="0"/>
          <c:cat>
            <c:numRef>
              <c:f>Sheet1!$A$2:$A$9</c:f>
              <c:numCache>
                <c:formatCode>General</c:formatCode>
                <c:ptCount val="8"/>
                <c:pt idx="0">
                  <c:v>-4</c:v>
                </c:pt>
                <c:pt idx="1">
                  <c:v>-3</c:v>
                </c:pt>
                <c:pt idx="2">
                  <c:v>-2</c:v>
                </c:pt>
                <c:pt idx="3">
                  <c:v>-1</c:v>
                </c:pt>
                <c:pt idx="4">
                  <c:v>1</c:v>
                </c:pt>
                <c:pt idx="5">
                  <c:v>2</c:v>
                </c:pt>
                <c:pt idx="6">
                  <c:v>3</c:v>
                </c:pt>
                <c:pt idx="7">
                  <c:v>4</c:v>
                </c:pt>
              </c:numCache>
            </c:numRef>
          </c:cat>
          <c:val>
            <c:numRef>
              <c:f>Sheet1!$B$2:$B$9</c:f>
              <c:numCache>
                <c:formatCode>0.00%</c:formatCode>
                <c:ptCount val="8"/>
                <c:pt idx="0">
                  <c:v>0.19220000000000001</c:v>
                </c:pt>
                <c:pt idx="1">
                  <c:v>9.2499999999999999E-2</c:v>
                </c:pt>
                <c:pt idx="2">
                  <c:v>0.105</c:v>
                </c:pt>
                <c:pt idx="3">
                  <c:v>0.29599999999999999</c:v>
                </c:pt>
                <c:pt idx="4">
                  <c:v>0.40500000000000003</c:v>
                </c:pt>
                <c:pt idx="5">
                  <c:v>0.32100000000000001</c:v>
                </c:pt>
                <c:pt idx="6">
                  <c:v>0.26200000000000001</c:v>
                </c:pt>
                <c:pt idx="7">
                  <c:v>0.20150000000000001</c:v>
                </c:pt>
              </c:numCache>
            </c:numRef>
          </c:val>
          <c:extLst>
            <c:ext xmlns:c16="http://schemas.microsoft.com/office/drawing/2014/chart" uri="{C3380CC4-5D6E-409C-BE32-E72D297353CC}">
              <c16:uniqueId val="{00000000-AC5B-DD4A-ADD6-B5998179EE64}"/>
            </c:ext>
          </c:extLst>
        </c:ser>
        <c:dLbls>
          <c:showLegendKey val="0"/>
          <c:showVal val="0"/>
          <c:showCatName val="0"/>
          <c:showSerName val="0"/>
          <c:showPercent val="0"/>
          <c:showBubbleSize val="0"/>
        </c:dLbls>
        <c:gapWidth val="150"/>
        <c:axId val="218717536"/>
        <c:axId val="-277446800"/>
      </c:barChart>
      <c:catAx>
        <c:axId val="218717536"/>
        <c:scaling>
          <c:orientation val="minMax"/>
        </c:scaling>
        <c:delete val="0"/>
        <c:axPos val="b"/>
        <c:title>
          <c:tx>
            <c:rich>
              <a:bodyPr/>
              <a:lstStyle/>
              <a:p>
                <a:pPr>
                  <a:defRPr/>
                </a:pPr>
                <a:r>
                  <a:rPr lang="en-US"/>
                  <a:t>Year</a:t>
                </a:r>
                <a:r>
                  <a:rPr lang="en-US" baseline="0"/>
                  <a:t> relative to dividend initiation (Before and after)</a:t>
                </a:r>
                <a:endParaRPr lang="en-US"/>
              </a:p>
            </c:rich>
          </c:tx>
          <c:overlay val="0"/>
        </c:title>
        <c:numFmt formatCode="General" sourceLinked="1"/>
        <c:majorTickMark val="out"/>
        <c:minorTickMark val="none"/>
        <c:tickLblPos val="nextTo"/>
        <c:crossAx val="-277446800"/>
        <c:crosses val="autoZero"/>
        <c:auto val="1"/>
        <c:lblAlgn val="ctr"/>
        <c:lblOffset val="100"/>
        <c:noMultiLvlLbl val="0"/>
      </c:catAx>
      <c:valAx>
        <c:axId val="-277446800"/>
        <c:scaling>
          <c:orientation val="minMax"/>
        </c:scaling>
        <c:delete val="0"/>
        <c:axPos val="l"/>
        <c:majorGridlines/>
        <c:title>
          <c:tx>
            <c:rich>
              <a:bodyPr rot="-5400000" vert="horz"/>
              <a:lstStyle/>
              <a:p>
                <a:pPr>
                  <a:defRPr/>
                </a:pPr>
                <a:r>
                  <a:rPr lang="en-US"/>
                  <a:t>Annual Earnings Growth Rate</a:t>
                </a:r>
              </a:p>
            </c:rich>
          </c:tx>
          <c:overlay val="0"/>
        </c:title>
        <c:numFmt formatCode="0.00%" sourceLinked="1"/>
        <c:majorTickMark val="out"/>
        <c:minorTickMark val="none"/>
        <c:tickLblPos val="nextTo"/>
        <c:crossAx val="218717536"/>
        <c:crosses val="autoZero"/>
        <c:crossBetween val="between"/>
      </c:valAx>
    </c:plotArea>
    <c:plotVisOnly val="1"/>
    <c:dispBlanksAs val="gap"/>
    <c:showDLblsOverMax val="0"/>
  </c:chart>
  <c:externalData r:id="rId2">
    <c:autoUpdate val="0"/>
  </c:externalData>
  <c:userShapes r:id="rId3"/>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latin typeface="Times"/>
                <a:cs typeface="Times"/>
              </a:rPr>
              <a:t>Market</a:t>
            </a:r>
            <a:r>
              <a:rPr lang="en-US" sz="1400" b="0" i="1" baseline="0">
                <a:latin typeface="Times"/>
                <a:cs typeface="Times"/>
              </a:rPr>
              <a:t> Reaction to Dividend Changes over time: US companies</a:t>
            </a:r>
            <a:endParaRPr lang="en-US" sz="1400" b="0" i="1">
              <a:latin typeface="Times"/>
              <a:cs typeface="Times"/>
            </a:endParaRP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Dividend Increases</c:v>
                </c:pt>
              </c:strCache>
            </c:strRef>
          </c:tx>
          <c:invertIfNegative val="0"/>
          <c:cat>
            <c:strRef>
              <c:f>Sheet1!$A$2:$A$4</c:f>
              <c:strCache>
                <c:ptCount val="3"/>
                <c:pt idx="0">
                  <c:v>1962-1974</c:v>
                </c:pt>
                <c:pt idx="1">
                  <c:v>1975-1987</c:v>
                </c:pt>
                <c:pt idx="2">
                  <c:v>1988-2000</c:v>
                </c:pt>
              </c:strCache>
            </c:strRef>
          </c:cat>
          <c:val>
            <c:numRef>
              <c:f>Sheet1!$B$2:$B$4</c:f>
              <c:numCache>
                <c:formatCode>0.00%</c:formatCode>
                <c:ptCount val="3"/>
                <c:pt idx="0">
                  <c:v>8.0999999999999996E-3</c:v>
                </c:pt>
                <c:pt idx="1">
                  <c:v>6.4999999999999997E-3</c:v>
                </c:pt>
                <c:pt idx="2">
                  <c:v>2.3E-3</c:v>
                </c:pt>
              </c:numCache>
            </c:numRef>
          </c:val>
          <c:extLst>
            <c:ext xmlns:c16="http://schemas.microsoft.com/office/drawing/2014/chart" uri="{C3380CC4-5D6E-409C-BE32-E72D297353CC}">
              <c16:uniqueId val="{00000000-1D27-554A-A18D-E23940F56499}"/>
            </c:ext>
          </c:extLst>
        </c:ser>
        <c:ser>
          <c:idx val="1"/>
          <c:order val="1"/>
          <c:tx>
            <c:strRef>
              <c:f>Sheet1!$C$1</c:f>
              <c:strCache>
                <c:ptCount val="1"/>
                <c:pt idx="0">
                  <c:v>Dividend Decreases</c:v>
                </c:pt>
              </c:strCache>
            </c:strRef>
          </c:tx>
          <c:invertIfNegative val="0"/>
          <c:cat>
            <c:strRef>
              <c:f>Sheet1!$A$2:$A$4</c:f>
              <c:strCache>
                <c:ptCount val="3"/>
                <c:pt idx="0">
                  <c:v>1962-1974</c:v>
                </c:pt>
                <c:pt idx="1">
                  <c:v>1975-1987</c:v>
                </c:pt>
                <c:pt idx="2">
                  <c:v>1988-2000</c:v>
                </c:pt>
              </c:strCache>
            </c:strRef>
          </c:cat>
          <c:val>
            <c:numRef>
              <c:f>Sheet1!$C$2:$C$4</c:f>
              <c:numCache>
                <c:formatCode>0.00%</c:formatCode>
                <c:ptCount val="3"/>
                <c:pt idx="0">
                  <c:v>-5.9700000000000003E-2</c:v>
                </c:pt>
                <c:pt idx="1">
                  <c:v>-3.5499999999999997E-2</c:v>
                </c:pt>
                <c:pt idx="2">
                  <c:v>-1.77E-2</c:v>
                </c:pt>
              </c:numCache>
            </c:numRef>
          </c:val>
          <c:extLst>
            <c:ext xmlns:c16="http://schemas.microsoft.com/office/drawing/2014/chart" uri="{C3380CC4-5D6E-409C-BE32-E72D297353CC}">
              <c16:uniqueId val="{00000001-1D27-554A-A18D-E23940F56499}"/>
            </c:ext>
          </c:extLst>
        </c:ser>
        <c:dLbls>
          <c:showLegendKey val="0"/>
          <c:showVal val="0"/>
          <c:showCatName val="0"/>
          <c:showSerName val="0"/>
          <c:showPercent val="0"/>
          <c:showBubbleSize val="0"/>
        </c:dLbls>
        <c:gapWidth val="150"/>
        <c:shape val="box"/>
        <c:axId val="-247900288"/>
        <c:axId val="-247898240"/>
        <c:axId val="0"/>
      </c:bar3DChart>
      <c:catAx>
        <c:axId val="-247900288"/>
        <c:scaling>
          <c:orientation val="minMax"/>
        </c:scaling>
        <c:delete val="0"/>
        <c:axPos val="b"/>
        <c:numFmt formatCode="General" sourceLinked="0"/>
        <c:majorTickMark val="out"/>
        <c:minorTickMark val="none"/>
        <c:tickLblPos val="nextTo"/>
        <c:crossAx val="-247898240"/>
        <c:crosses val="autoZero"/>
        <c:auto val="1"/>
        <c:lblAlgn val="ctr"/>
        <c:lblOffset val="100"/>
        <c:noMultiLvlLbl val="0"/>
      </c:catAx>
      <c:valAx>
        <c:axId val="-247898240"/>
        <c:scaling>
          <c:orientation val="minMax"/>
        </c:scaling>
        <c:delete val="0"/>
        <c:axPos val="l"/>
        <c:majorGridlines/>
        <c:numFmt formatCode="0.00%" sourceLinked="1"/>
        <c:majorTickMark val="out"/>
        <c:minorTickMark val="none"/>
        <c:tickLblPos val="nextTo"/>
        <c:crossAx val="-247900288"/>
        <c:crosses val="autoZero"/>
        <c:crossBetween val="between"/>
      </c:valAx>
    </c:plotArea>
    <c:legend>
      <c:legendPos val="r"/>
      <c:overlay val="0"/>
    </c:legend>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withinLinearReversed" id="21">
  <a:schemeClr val="accent1"/>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09-12-09T14:59:16.530" idx="3">
    <p:pos x="10" y="10"/>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FDC8F-BB8B-874A-B528-D36EE0DE5C0F}"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en-US"/>
        </a:p>
      </dgm:t>
    </dgm:pt>
    <dgm:pt modelId="{38B0AD5B-4A8C-9F48-B7BF-3C170A977C49}">
      <dgm:prSet phldrT="[Text]"/>
      <dgm:spPr>
        <a:solidFill>
          <a:schemeClr val="tx1"/>
        </a:solidFill>
      </dgm:spPr>
      <dgm:t>
        <a:bodyPr/>
        <a:lstStyle/>
        <a:p>
          <a:r>
            <a:rPr lang="en-US" dirty="0"/>
            <a:t>1966-1969</a:t>
          </a:r>
        </a:p>
      </dgm:t>
    </dgm:pt>
    <dgm:pt modelId="{059F2A75-1A22-A54F-88F4-691CE539CDCF}" type="parTrans" cxnId="{3029C16A-DE40-9648-94C9-58CBC97F2EB5}">
      <dgm:prSet/>
      <dgm:spPr/>
      <dgm:t>
        <a:bodyPr/>
        <a:lstStyle/>
        <a:p>
          <a:endParaRPr lang="en-US"/>
        </a:p>
      </dgm:t>
    </dgm:pt>
    <dgm:pt modelId="{DFE78B3E-7FD7-FA4A-9E9E-592F936E5AAB}" type="sibTrans" cxnId="{3029C16A-DE40-9648-94C9-58CBC97F2EB5}">
      <dgm:prSet/>
      <dgm:spPr/>
      <dgm:t>
        <a:bodyPr/>
        <a:lstStyle/>
        <a:p>
          <a:endParaRPr lang="en-US"/>
        </a:p>
      </dgm:t>
    </dgm:pt>
    <dgm:pt modelId="{E8688632-3E1E-FC4F-88F9-28840E2C763B}">
      <dgm:prSet phldrT="[Text]"/>
      <dgm:spPr/>
      <dgm:t>
        <a:bodyPr/>
        <a:lstStyle/>
        <a:p>
          <a:r>
            <a:rPr lang="en-US" dirty="0"/>
            <a:t>Ordinary tax rate = 70%</a:t>
          </a:r>
        </a:p>
      </dgm:t>
    </dgm:pt>
    <dgm:pt modelId="{4CCCC988-F382-1045-BC01-400890DCE0B5}" type="parTrans" cxnId="{C45CF9AC-F332-844B-A5C8-FD13683E12D9}">
      <dgm:prSet/>
      <dgm:spPr/>
      <dgm:t>
        <a:bodyPr/>
        <a:lstStyle/>
        <a:p>
          <a:endParaRPr lang="en-US"/>
        </a:p>
      </dgm:t>
    </dgm:pt>
    <dgm:pt modelId="{12637C87-2D7F-F64C-B07D-480E1B87A552}" type="sibTrans" cxnId="{C45CF9AC-F332-844B-A5C8-FD13683E12D9}">
      <dgm:prSet/>
      <dgm:spPr/>
      <dgm:t>
        <a:bodyPr/>
        <a:lstStyle/>
        <a:p>
          <a:endParaRPr lang="en-US"/>
        </a:p>
      </dgm:t>
    </dgm:pt>
    <dgm:pt modelId="{8C838400-547D-4749-83F3-D4A63C648EEB}">
      <dgm:prSet phldrT="[Text]"/>
      <dgm:spPr/>
      <dgm:t>
        <a:bodyPr/>
        <a:lstStyle/>
        <a:p>
          <a:r>
            <a:rPr lang="en-US" dirty="0"/>
            <a:t>Capital gains rate = 28%</a:t>
          </a:r>
        </a:p>
      </dgm:t>
    </dgm:pt>
    <dgm:pt modelId="{E59A8964-E4CE-A94E-BB2D-E1FF12B35B2F}" type="parTrans" cxnId="{9E92FF02-7F47-F64D-A5F1-F19D4F1B318C}">
      <dgm:prSet/>
      <dgm:spPr/>
      <dgm:t>
        <a:bodyPr/>
        <a:lstStyle/>
        <a:p>
          <a:endParaRPr lang="en-US"/>
        </a:p>
      </dgm:t>
    </dgm:pt>
    <dgm:pt modelId="{0E58AC76-6150-AC44-B857-82376F42E895}" type="sibTrans" cxnId="{9E92FF02-7F47-F64D-A5F1-F19D4F1B318C}">
      <dgm:prSet/>
      <dgm:spPr/>
      <dgm:t>
        <a:bodyPr/>
        <a:lstStyle/>
        <a:p>
          <a:endParaRPr lang="en-US"/>
        </a:p>
      </dgm:t>
    </dgm:pt>
    <dgm:pt modelId="{42E16103-B503-904B-8E15-071E91E755D9}">
      <dgm:prSet phldrT="[Text]"/>
      <dgm:spPr>
        <a:solidFill>
          <a:schemeClr val="tx1"/>
        </a:solidFill>
      </dgm:spPr>
      <dgm:t>
        <a:bodyPr/>
        <a:lstStyle/>
        <a:p>
          <a:r>
            <a:rPr lang="en-US" dirty="0"/>
            <a:t>1981-1985</a:t>
          </a:r>
        </a:p>
      </dgm:t>
    </dgm:pt>
    <dgm:pt modelId="{BFB8E9A8-1EE7-2F4B-A930-4DFCA1C7305E}" type="parTrans" cxnId="{65AD2775-99F9-8741-B858-025E34281BA1}">
      <dgm:prSet/>
      <dgm:spPr/>
      <dgm:t>
        <a:bodyPr/>
        <a:lstStyle/>
        <a:p>
          <a:endParaRPr lang="en-US"/>
        </a:p>
      </dgm:t>
    </dgm:pt>
    <dgm:pt modelId="{071B4F34-0B82-E44D-863D-B6B6221DA510}" type="sibTrans" cxnId="{65AD2775-99F9-8741-B858-025E34281BA1}">
      <dgm:prSet/>
      <dgm:spPr/>
      <dgm:t>
        <a:bodyPr/>
        <a:lstStyle/>
        <a:p>
          <a:endParaRPr lang="en-US"/>
        </a:p>
      </dgm:t>
    </dgm:pt>
    <dgm:pt modelId="{C6ABCF60-3C0C-2A4E-AE17-00B4EA15F204}">
      <dgm:prSet phldrT="[Text]"/>
      <dgm:spPr/>
      <dgm:t>
        <a:bodyPr/>
        <a:lstStyle/>
        <a:p>
          <a:r>
            <a:rPr lang="en-US" dirty="0"/>
            <a:t>Ordinary tax rate = 50%</a:t>
          </a:r>
        </a:p>
      </dgm:t>
    </dgm:pt>
    <dgm:pt modelId="{1867E6A4-124B-6D41-880C-374760D33D45}" type="parTrans" cxnId="{CBE1A5C4-A286-C440-9F4F-6B657341CFC5}">
      <dgm:prSet/>
      <dgm:spPr/>
      <dgm:t>
        <a:bodyPr/>
        <a:lstStyle/>
        <a:p>
          <a:endParaRPr lang="en-US"/>
        </a:p>
      </dgm:t>
    </dgm:pt>
    <dgm:pt modelId="{5F79869F-8B79-A641-AD89-F62BBE4F4398}" type="sibTrans" cxnId="{CBE1A5C4-A286-C440-9F4F-6B657341CFC5}">
      <dgm:prSet/>
      <dgm:spPr/>
      <dgm:t>
        <a:bodyPr/>
        <a:lstStyle/>
        <a:p>
          <a:endParaRPr lang="en-US"/>
        </a:p>
      </dgm:t>
    </dgm:pt>
    <dgm:pt modelId="{8FF6B378-32C0-8246-B87A-9478702CB2EA}">
      <dgm:prSet phldrT="[Text]"/>
      <dgm:spPr/>
      <dgm:t>
        <a:bodyPr/>
        <a:lstStyle/>
        <a:p>
          <a:r>
            <a:rPr lang="en-US" dirty="0"/>
            <a:t>Capital gains rate = 20%</a:t>
          </a:r>
        </a:p>
      </dgm:t>
    </dgm:pt>
    <dgm:pt modelId="{F4B98B9E-B2D7-CE4C-9741-E17A6CF3AA1A}" type="parTrans" cxnId="{FA7E4A82-5425-0144-BFF1-15FF1F2326FA}">
      <dgm:prSet/>
      <dgm:spPr/>
      <dgm:t>
        <a:bodyPr/>
        <a:lstStyle/>
        <a:p>
          <a:endParaRPr lang="en-US"/>
        </a:p>
      </dgm:t>
    </dgm:pt>
    <dgm:pt modelId="{0D179AA8-F1D3-9943-8521-9BECD3AF2EF1}" type="sibTrans" cxnId="{FA7E4A82-5425-0144-BFF1-15FF1F2326FA}">
      <dgm:prSet/>
      <dgm:spPr/>
      <dgm:t>
        <a:bodyPr/>
        <a:lstStyle/>
        <a:p>
          <a:endParaRPr lang="en-US"/>
        </a:p>
      </dgm:t>
    </dgm:pt>
    <dgm:pt modelId="{F804F2DA-FF65-4146-B3D3-70F4573FDF06}">
      <dgm:prSet phldrT="[Text]"/>
      <dgm:spPr>
        <a:solidFill>
          <a:schemeClr val="tx1"/>
        </a:solidFill>
      </dgm:spPr>
      <dgm:t>
        <a:bodyPr/>
        <a:lstStyle/>
        <a:p>
          <a:r>
            <a:rPr lang="en-US" dirty="0"/>
            <a:t>1986-1990</a:t>
          </a:r>
        </a:p>
      </dgm:t>
    </dgm:pt>
    <dgm:pt modelId="{FD2F944D-51BB-2742-876E-9CA56426AB9D}" type="parTrans" cxnId="{622D168E-7099-AC4E-B366-181319DF4890}">
      <dgm:prSet/>
      <dgm:spPr/>
      <dgm:t>
        <a:bodyPr/>
        <a:lstStyle/>
        <a:p>
          <a:endParaRPr lang="en-US"/>
        </a:p>
      </dgm:t>
    </dgm:pt>
    <dgm:pt modelId="{8BBD14B1-5D98-7E4B-9D4E-4AD33AE99F39}" type="sibTrans" cxnId="{622D168E-7099-AC4E-B366-181319DF4890}">
      <dgm:prSet/>
      <dgm:spPr/>
      <dgm:t>
        <a:bodyPr/>
        <a:lstStyle/>
        <a:p>
          <a:endParaRPr lang="en-US"/>
        </a:p>
      </dgm:t>
    </dgm:pt>
    <dgm:pt modelId="{2A490B34-05B7-784C-9684-6701BECDEF18}">
      <dgm:prSet phldrT="[Text]"/>
      <dgm:spPr/>
      <dgm:t>
        <a:bodyPr/>
        <a:lstStyle/>
        <a:p>
          <a:r>
            <a:rPr lang="en-US" dirty="0"/>
            <a:t>Ordinary tax rate = 28%</a:t>
          </a:r>
        </a:p>
      </dgm:t>
    </dgm:pt>
    <dgm:pt modelId="{5C0962AF-D2EB-0847-AC74-1171AEEBB461}" type="parTrans" cxnId="{B5AA9301-79EE-5F42-BAF8-467FB70A0AD8}">
      <dgm:prSet/>
      <dgm:spPr/>
      <dgm:t>
        <a:bodyPr/>
        <a:lstStyle/>
        <a:p>
          <a:endParaRPr lang="en-US"/>
        </a:p>
      </dgm:t>
    </dgm:pt>
    <dgm:pt modelId="{B5308943-6642-7844-B184-BCF4C15C6945}" type="sibTrans" cxnId="{B5AA9301-79EE-5F42-BAF8-467FB70A0AD8}">
      <dgm:prSet/>
      <dgm:spPr/>
      <dgm:t>
        <a:bodyPr/>
        <a:lstStyle/>
        <a:p>
          <a:endParaRPr lang="en-US"/>
        </a:p>
      </dgm:t>
    </dgm:pt>
    <dgm:pt modelId="{6194B8AB-324C-D345-8E70-404A479A9019}">
      <dgm:prSet phldrT="[Text]"/>
      <dgm:spPr/>
      <dgm:t>
        <a:bodyPr/>
        <a:lstStyle/>
        <a:p>
          <a:r>
            <a:rPr lang="en-US" dirty="0"/>
            <a:t>Capital gains rate = 28%</a:t>
          </a:r>
        </a:p>
      </dgm:t>
    </dgm:pt>
    <dgm:pt modelId="{049BF3CB-4844-6F41-B378-0770FF095D18}" type="parTrans" cxnId="{D7413BEB-6189-E44A-A95C-8D298AB55E6E}">
      <dgm:prSet/>
      <dgm:spPr/>
      <dgm:t>
        <a:bodyPr/>
        <a:lstStyle/>
        <a:p>
          <a:endParaRPr lang="en-US"/>
        </a:p>
      </dgm:t>
    </dgm:pt>
    <dgm:pt modelId="{FA674952-040C-9444-8292-19B7E42AE435}" type="sibTrans" cxnId="{D7413BEB-6189-E44A-A95C-8D298AB55E6E}">
      <dgm:prSet/>
      <dgm:spPr/>
      <dgm:t>
        <a:bodyPr/>
        <a:lstStyle/>
        <a:p>
          <a:endParaRPr lang="en-US"/>
        </a:p>
      </dgm:t>
    </dgm:pt>
    <dgm:pt modelId="{D70F3404-DF7C-084A-A671-01125D383325}">
      <dgm:prSet phldrT="[Text]"/>
      <dgm:spPr/>
      <dgm:t>
        <a:bodyPr/>
        <a:lstStyle/>
        <a:p>
          <a:r>
            <a:rPr lang="en-US" dirty="0"/>
            <a:t>Price change as % of Dividend = 78%</a:t>
          </a:r>
        </a:p>
      </dgm:t>
    </dgm:pt>
    <dgm:pt modelId="{7AA99C02-6BB3-8C45-861B-49CAE1ECE3BF}" type="parTrans" cxnId="{21CD117A-77EA-D444-AAF3-9F0DFA6D7EFE}">
      <dgm:prSet/>
      <dgm:spPr/>
      <dgm:t>
        <a:bodyPr/>
        <a:lstStyle/>
        <a:p>
          <a:endParaRPr lang="en-US"/>
        </a:p>
      </dgm:t>
    </dgm:pt>
    <dgm:pt modelId="{F128C735-9CFF-EC41-93BE-E38C8A18237F}" type="sibTrans" cxnId="{21CD117A-77EA-D444-AAF3-9F0DFA6D7EFE}">
      <dgm:prSet/>
      <dgm:spPr/>
      <dgm:t>
        <a:bodyPr/>
        <a:lstStyle/>
        <a:p>
          <a:endParaRPr lang="en-US"/>
        </a:p>
      </dgm:t>
    </dgm:pt>
    <dgm:pt modelId="{B05812CD-D901-F54B-8EF5-551E46E78B3F}">
      <dgm:prSet phldrT="[Text]"/>
      <dgm:spPr/>
      <dgm:t>
        <a:bodyPr/>
        <a:lstStyle/>
        <a:p>
          <a:r>
            <a:rPr lang="en-US" dirty="0"/>
            <a:t>Price change as % of Dividend = 85%</a:t>
          </a:r>
        </a:p>
      </dgm:t>
    </dgm:pt>
    <dgm:pt modelId="{58B7A7C3-C4A4-274B-9337-8C35F855A5A9}" type="parTrans" cxnId="{64397A09-D05E-A94D-974C-57CE0950E91F}">
      <dgm:prSet/>
      <dgm:spPr/>
      <dgm:t>
        <a:bodyPr/>
        <a:lstStyle/>
        <a:p>
          <a:endParaRPr lang="en-US"/>
        </a:p>
      </dgm:t>
    </dgm:pt>
    <dgm:pt modelId="{7CACA7BF-5C77-CF44-B994-10EDA6D45ED4}" type="sibTrans" cxnId="{64397A09-D05E-A94D-974C-57CE0950E91F}">
      <dgm:prSet/>
      <dgm:spPr/>
      <dgm:t>
        <a:bodyPr/>
        <a:lstStyle/>
        <a:p>
          <a:endParaRPr lang="en-US"/>
        </a:p>
      </dgm:t>
    </dgm:pt>
    <dgm:pt modelId="{714922D1-6B9F-254F-A013-1C396F927449}">
      <dgm:prSet phldrT="[Text]"/>
      <dgm:spPr/>
      <dgm:t>
        <a:bodyPr/>
        <a:lstStyle/>
        <a:p>
          <a:r>
            <a:rPr lang="en-US" dirty="0"/>
            <a:t>Price change as % of Dividend = 90%</a:t>
          </a:r>
        </a:p>
      </dgm:t>
    </dgm:pt>
    <dgm:pt modelId="{D31E8589-3AD3-124B-AF36-DD6D7EC1BA62}" type="parTrans" cxnId="{80739899-7769-A744-BE06-8A439FA17550}">
      <dgm:prSet/>
      <dgm:spPr/>
      <dgm:t>
        <a:bodyPr/>
        <a:lstStyle/>
        <a:p>
          <a:endParaRPr lang="en-US"/>
        </a:p>
      </dgm:t>
    </dgm:pt>
    <dgm:pt modelId="{53EBCF92-C94A-3F40-9247-680AEEE19C93}" type="sibTrans" cxnId="{80739899-7769-A744-BE06-8A439FA17550}">
      <dgm:prSet/>
      <dgm:spPr/>
      <dgm:t>
        <a:bodyPr/>
        <a:lstStyle/>
        <a:p>
          <a:endParaRPr lang="en-US"/>
        </a:p>
      </dgm:t>
    </dgm:pt>
    <dgm:pt modelId="{0F4DF5BD-E60D-0C43-811B-BD9BD8A849F8}" type="pres">
      <dgm:prSet presAssocID="{589FDC8F-BB8B-874A-B528-D36EE0DE5C0F}" presName="linear" presStyleCnt="0">
        <dgm:presLayoutVars>
          <dgm:dir/>
          <dgm:animLvl val="lvl"/>
          <dgm:resizeHandles val="exact"/>
        </dgm:presLayoutVars>
      </dgm:prSet>
      <dgm:spPr/>
    </dgm:pt>
    <dgm:pt modelId="{06D07A5E-C17C-364E-A7E9-C0DEED3DE14F}" type="pres">
      <dgm:prSet presAssocID="{38B0AD5B-4A8C-9F48-B7BF-3C170A977C49}" presName="parentLin" presStyleCnt="0"/>
      <dgm:spPr/>
    </dgm:pt>
    <dgm:pt modelId="{710FFD88-EC9F-094A-A7EE-F884B8B63D07}" type="pres">
      <dgm:prSet presAssocID="{38B0AD5B-4A8C-9F48-B7BF-3C170A977C49}" presName="parentLeftMargin" presStyleLbl="node1" presStyleIdx="0" presStyleCnt="3"/>
      <dgm:spPr/>
    </dgm:pt>
    <dgm:pt modelId="{A38F45C6-7BE9-5C46-B9DB-23AFBB5B5F5F}" type="pres">
      <dgm:prSet presAssocID="{38B0AD5B-4A8C-9F48-B7BF-3C170A977C49}" presName="parentText" presStyleLbl="node1" presStyleIdx="0" presStyleCnt="3">
        <dgm:presLayoutVars>
          <dgm:chMax val="0"/>
          <dgm:bulletEnabled val="1"/>
        </dgm:presLayoutVars>
      </dgm:prSet>
      <dgm:spPr/>
    </dgm:pt>
    <dgm:pt modelId="{C946288D-4CEE-DC42-A29F-A4FBF9602633}" type="pres">
      <dgm:prSet presAssocID="{38B0AD5B-4A8C-9F48-B7BF-3C170A977C49}" presName="negativeSpace" presStyleCnt="0"/>
      <dgm:spPr/>
    </dgm:pt>
    <dgm:pt modelId="{E66EFE46-B9C0-0D46-BF58-B25A139A7057}" type="pres">
      <dgm:prSet presAssocID="{38B0AD5B-4A8C-9F48-B7BF-3C170A977C49}" presName="childText" presStyleLbl="conFgAcc1" presStyleIdx="0" presStyleCnt="3">
        <dgm:presLayoutVars>
          <dgm:bulletEnabled val="1"/>
        </dgm:presLayoutVars>
      </dgm:prSet>
      <dgm:spPr/>
    </dgm:pt>
    <dgm:pt modelId="{CD2BF724-C6AC-E048-A650-004C3A8F6F83}" type="pres">
      <dgm:prSet presAssocID="{DFE78B3E-7FD7-FA4A-9E9E-592F936E5AAB}" presName="spaceBetweenRectangles" presStyleCnt="0"/>
      <dgm:spPr/>
    </dgm:pt>
    <dgm:pt modelId="{85FEF03D-52E6-C94F-B482-341F7EF1867C}" type="pres">
      <dgm:prSet presAssocID="{42E16103-B503-904B-8E15-071E91E755D9}" presName="parentLin" presStyleCnt="0"/>
      <dgm:spPr/>
    </dgm:pt>
    <dgm:pt modelId="{3A5FBA27-640A-3C48-89CF-CCBFBE359BED}" type="pres">
      <dgm:prSet presAssocID="{42E16103-B503-904B-8E15-071E91E755D9}" presName="parentLeftMargin" presStyleLbl="node1" presStyleIdx="0" presStyleCnt="3"/>
      <dgm:spPr/>
    </dgm:pt>
    <dgm:pt modelId="{2945A8ED-B81A-F34E-A059-2CEBFAD1E66B}" type="pres">
      <dgm:prSet presAssocID="{42E16103-B503-904B-8E15-071E91E755D9}" presName="parentText" presStyleLbl="node1" presStyleIdx="1" presStyleCnt="3">
        <dgm:presLayoutVars>
          <dgm:chMax val="0"/>
          <dgm:bulletEnabled val="1"/>
        </dgm:presLayoutVars>
      </dgm:prSet>
      <dgm:spPr/>
    </dgm:pt>
    <dgm:pt modelId="{055D386F-BAA5-6D42-95AC-C0ECB5D267D0}" type="pres">
      <dgm:prSet presAssocID="{42E16103-B503-904B-8E15-071E91E755D9}" presName="negativeSpace" presStyleCnt="0"/>
      <dgm:spPr/>
    </dgm:pt>
    <dgm:pt modelId="{9AF73639-CEFF-224E-9B6E-A41EE5FABF53}" type="pres">
      <dgm:prSet presAssocID="{42E16103-B503-904B-8E15-071E91E755D9}" presName="childText" presStyleLbl="conFgAcc1" presStyleIdx="1" presStyleCnt="3">
        <dgm:presLayoutVars>
          <dgm:bulletEnabled val="1"/>
        </dgm:presLayoutVars>
      </dgm:prSet>
      <dgm:spPr/>
    </dgm:pt>
    <dgm:pt modelId="{D5B9F1D8-4B2C-D14B-83A0-20B4851E2C98}" type="pres">
      <dgm:prSet presAssocID="{071B4F34-0B82-E44D-863D-B6B6221DA510}" presName="spaceBetweenRectangles" presStyleCnt="0"/>
      <dgm:spPr/>
    </dgm:pt>
    <dgm:pt modelId="{871833C0-5CF8-4E42-A94F-9FA05C6243F0}" type="pres">
      <dgm:prSet presAssocID="{F804F2DA-FF65-4146-B3D3-70F4573FDF06}" presName="parentLin" presStyleCnt="0"/>
      <dgm:spPr/>
    </dgm:pt>
    <dgm:pt modelId="{D940172B-E2E5-3640-9986-F52654630A12}" type="pres">
      <dgm:prSet presAssocID="{F804F2DA-FF65-4146-B3D3-70F4573FDF06}" presName="parentLeftMargin" presStyleLbl="node1" presStyleIdx="1" presStyleCnt="3"/>
      <dgm:spPr/>
    </dgm:pt>
    <dgm:pt modelId="{A9B66E76-3948-C047-B59C-3D217E4B7343}" type="pres">
      <dgm:prSet presAssocID="{F804F2DA-FF65-4146-B3D3-70F4573FDF06}" presName="parentText" presStyleLbl="node1" presStyleIdx="2" presStyleCnt="3">
        <dgm:presLayoutVars>
          <dgm:chMax val="0"/>
          <dgm:bulletEnabled val="1"/>
        </dgm:presLayoutVars>
      </dgm:prSet>
      <dgm:spPr/>
    </dgm:pt>
    <dgm:pt modelId="{5780EAE8-886C-0746-8E61-0F952A5524D7}" type="pres">
      <dgm:prSet presAssocID="{F804F2DA-FF65-4146-B3D3-70F4573FDF06}" presName="negativeSpace" presStyleCnt="0"/>
      <dgm:spPr/>
    </dgm:pt>
    <dgm:pt modelId="{B82D4C8F-A2BA-C04E-A922-E857CFCC43F8}" type="pres">
      <dgm:prSet presAssocID="{F804F2DA-FF65-4146-B3D3-70F4573FDF06}" presName="childText" presStyleLbl="conFgAcc1" presStyleIdx="2" presStyleCnt="3">
        <dgm:presLayoutVars>
          <dgm:bulletEnabled val="1"/>
        </dgm:presLayoutVars>
      </dgm:prSet>
      <dgm:spPr/>
    </dgm:pt>
  </dgm:ptLst>
  <dgm:cxnLst>
    <dgm:cxn modelId="{B5AA9301-79EE-5F42-BAF8-467FB70A0AD8}" srcId="{F804F2DA-FF65-4146-B3D3-70F4573FDF06}" destId="{2A490B34-05B7-784C-9684-6701BECDEF18}" srcOrd="0" destOrd="0" parTransId="{5C0962AF-D2EB-0847-AC74-1171AEEBB461}" sibTransId="{B5308943-6642-7844-B184-BCF4C15C6945}"/>
    <dgm:cxn modelId="{B360EF01-DF4E-434A-98E6-C72E67A722EC}" type="presOf" srcId="{38B0AD5B-4A8C-9F48-B7BF-3C170A977C49}" destId="{710FFD88-EC9F-094A-A7EE-F884B8B63D07}" srcOrd="0" destOrd="0" presId="urn:microsoft.com/office/officeart/2005/8/layout/list1"/>
    <dgm:cxn modelId="{9E92FF02-7F47-F64D-A5F1-F19D4F1B318C}" srcId="{38B0AD5B-4A8C-9F48-B7BF-3C170A977C49}" destId="{8C838400-547D-4749-83F3-D4A63C648EEB}" srcOrd="1" destOrd="0" parTransId="{E59A8964-E4CE-A94E-BB2D-E1FF12B35B2F}" sibTransId="{0E58AC76-6150-AC44-B857-82376F42E895}"/>
    <dgm:cxn modelId="{64397A09-D05E-A94D-974C-57CE0950E91F}" srcId="{42E16103-B503-904B-8E15-071E91E755D9}" destId="{B05812CD-D901-F54B-8EF5-551E46E78B3F}" srcOrd="2" destOrd="0" parTransId="{58B7A7C3-C4A4-274B-9337-8C35F855A5A9}" sibTransId="{7CACA7BF-5C77-CF44-B994-10EDA6D45ED4}"/>
    <dgm:cxn modelId="{35D2A819-BD82-004C-87A6-F663CC3E77E3}" type="presOf" srcId="{42E16103-B503-904B-8E15-071E91E755D9}" destId="{2945A8ED-B81A-F34E-A059-2CEBFAD1E66B}" srcOrd="1" destOrd="0" presId="urn:microsoft.com/office/officeart/2005/8/layout/list1"/>
    <dgm:cxn modelId="{D9E3D822-A97D-9E4E-9C36-5ED570D5127B}" type="presOf" srcId="{6194B8AB-324C-D345-8E70-404A479A9019}" destId="{B82D4C8F-A2BA-C04E-A922-E857CFCC43F8}" srcOrd="0" destOrd="1" presId="urn:microsoft.com/office/officeart/2005/8/layout/list1"/>
    <dgm:cxn modelId="{CD143C35-56F0-7648-9286-903ED0B142AF}" type="presOf" srcId="{E8688632-3E1E-FC4F-88F9-28840E2C763B}" destId="{E66EFE46-B9C0-0D46-BF58-B25A139A7057}" srcOrd="0" destOrd="0" presId="urn:microsoft.com/office/officeart/2005/8/layout/list1"/>
    <dgm:cxn modelId="{EA93FE41-D3DE-D945-8E70-7722B911AA53}" type="presOf" srcId="{714922D1-6B9F-254F-A013-1C396F927449}" destId="{B82D4C8F-A2BA-C04E-A922-E857CFCC43F8}" srcOrd="0" destOrd="2" presId="urn:microsoft.com/office/officeart/2005/8/layout/list1"/>
    <dgm:cxn modelId="{BB35E24B-716B-564A-A44E-16C24B16B7D0}" type="presOf" srcId="{D70F3404-DF7C-084A-A671-01125D383325}" destId="{E66EFE46-B9C0-0D46-BF58-B25A139A7057}" srcOrd="0" destOrd="2" presId="urn:microsoft.com/office/officeart/2005/8/layout/list1"/>
    <dgm:cxn modelId="{72C99D52-9BA9-7A40-BDE7-3EC3CACE66DF}" type="presOf" srcId="{8FF6B378-32C0-8246-B87A-9478702CB2EA}" destId="{9AF73639-CEFF-224E-9B6E-A41EE5FABF53}" srcOrd="0" destOrd="1" presId="urn:microsoft.com/office/officeart/2005/8/layout/list1"/>
    <dgm:cxn modelId="{7C3AA152-7725-894B-A045-239ED5B816A9}" type="presOf" srcId="{2A490B34-05B7-784C-9684-6701BECDEF18}" destId="{B82D4C8F-A2BA-C04E-A922-E857CFCC43F8}" srcOrd="0" destOrd="0" presId="urn:microsoft.com/office/officeart/2005/8/layout/list1"/>
    <dgm:cxn modelId="{5AA18B5A-84E6-D54E-9089-4DB323D993F1}" type="presOf" srcId="{42E16103-B503-904B-8E15-071E91E755D9}" destId="{3A5FBA27-640A-3C48-89CF-CCBFBE359BED}" srcOrd="0" destOrd="0" presId="urn:microsoft.com/office/officeart/2005/8/layout/list1"/>
    <dgm:cxn modelId="{3029C16A-DE40-9648-94C9-58CBC97F2EB5}" srcId="{589FDC8F-BB8B-874A-B528-D36EE0DE5C0F}" destId="{38B0AD5B-4A8C-9F48-B7BF-3C170A977C49}" srcOrd="0" destOrd="0" parTransId="{059F2A75-1A22-A54F-88F4-691CE539CDCF}" sibTransId="{DFE78B3E-7FD7-FA4A-9E9E-592F936E5AAB}"/>
    <dgm:cxn modelId="{65AD2775-99F9-8741-B858-025E34281BA1}" srcId="{589FDC8F-BB8B-874A-B528-D36EE0DE5C0F}" destId="{42E16103-B503-904B-8E15-071E91E755D9}" srcOrd="1" destOrd="0" parTransId="{BFB8E9A8-1EE7-2F4B-A930-4DFCA1C7305E}" sibTransId="{071B4F34-0B82-E44D-863D-B6B6221DA510}"/>
    <dgm:cxn modelId="{3110E875-53BD-B240-93FD-681D9784E45C}" type="presOf" srcId="{8C838400-547D-4749-83F3-D4A63C648EEB}" destId="{E66EFE46-B9C0-0D46-BF58-B25A139A7057}" srcOrd="0" destOrd="1" presId="urn:microsoft.com/office/officeart/2005/8/layout/list1"/>
    <dgm:cxn modelId="{21CD117A-77EA-D444-AAF3-9F0DFA6D7EFE}" srcId="{38B0AD5B-4A8C-9F48-B7BF-3C170A977C49}" destId="{D70F3404-DF7C-084A-A671-01125D383325}" srcOrd="2" destOrd="0" parTransId="{7AA99C02-6BB3-8C45-861B-49CAE1ECE3BF}" sibTransId="{F128C735-9CFF-EC41-93BE-E38C8A18237F}"/>
    <dgm:cxn modelId="{FA7E4A82-5425-0144-BFF1-15FF1F2326FA}" srcId="{42E16103-B503-904B-8E15-071E91E755D9}" destId="{8FF6B378-32C0-8246-B87A-9478702CB2EA}" srcOrd="1" destOrd="0" parTransId="{F4B98B9E-B2D7-CE4C-9741-E17A6CF3AA1A}" sibTransId="{0D179AA8-F1D3-9943-8521-9BECD3AF2EF1}"/>
    <dgm:cxn modelId="{80F06486-0175-244A-9EAC-6A916E68AB90}" type="presOf" srcId="{589FDC8F-BB8B-874A-B528-D36EE0DE5C0F}" destId="{0F4DF5BD-E60D-0C43-811B-BD9BD8A849F8}" srcOrd="0" destOrd="0" presId="urn:microsoft.com/office/officeart/2005/8/layout/list1"/>
    <dgm:cxn modelId="{622D168E-7099-AC4E-B366-181319DF4890}" srcId="{589FDC8F-BB8B-874A-B528-D36EE0DE5C0F}" destId="{F804F2DA-FF65-4146-B3D3-70F4573FDF06}" srcOrd="2" destOrd="0" parTransId="{FD2F944D-51BB-2742-876E-9CA56426AB9D}" sibTransId="{8BBD14B1-5D98-7E4B-9D4E-4AD33AE99F39}"/>
    <dgm:cxn modelId="{047FA690-1640-1948-AE5F-6AECD5D6D969}" type="presOf" srcId="{F804F2DA-FF65-4146-B3D3-70F4573FDF06}" destId="{A9B66E76-3948-C047-B59C-3D217E4B7343}" srcOrd="1" destOrd="0" presId="urn:microsoft.com/office/officeart/2005/8/layout/list1"/>
    <dgm:cxn modelId="{F82AFF92-BAA3-B040-97A4-109651E19C25}" type="presOf" srcId="{F804F2DA-FF65-4146-B3D3-70F4573FDF06}" destId="{D940172B-E2E5-3640-9986-F52654630A12}" srcOrd="0" destOrd="0" presId="urn:microsoft.com/office/officeart/2005/8/layout/list1"/>
    <dgm:cxn modelId="{80739899-7769-A744-BE06-8A439FA17550}" srcId="{F804F2DA-FF65-4146-B3D3-70F4573FDF06}" destId="{714922D1-6B9F-254F-A013-1C396F927449}" srcOrd="2" destOrd="0" parTransId="{D31E8589-3AD3-124B-AF36-DD6D7EC1BA62}" sibTransId="{53EBCF92-C94A-3F40-9247-680AEEE19C93}"/>
    <dgm:cxn modelId="{B96EE6A2-BCFF-E54F-BE68-060871BE4A71}" type="presOf" srcId="{B05812CD-D901-F54B-8EF5-551E46E78B3F}" destId="{9AF73639-CEFF-224E-9B6E-A41EE5FABF53}" srcOrd="0" destOrd="2" presId="urn:microsoft.com/office/officeart/2005/8/layout/list1"/>
    <dgm:cxn modelId="{C45CF9AC-F332-844B-A5C8-FD13683E12D9}" srcId="{38B0AD5B-4A8C-9F48-B7BF-3C170A977C49}" destId="{E8688632-3E1E-FC4F-88F9-28840E2C763B}" srcOrd="0" destOrd="0" parTransId="{4CCCC988-F382-1045-BC01-400890DCE0B5}" sibTransId="{12637C87-2D7F-F64C-B07D-480E1B87A552}"/>
    <dgm:cxn modelId="{CBE1A5C4-A286-C440-9F4F-6B657341CFC5}" srcId="{42E16103-B503-904B-8E15-071E91E755D9}" destId="{C6ABCF60-3C0C-2A4E-AE17-00B4EA15F204}" srcOrd="0" destOrd="0" parTransId="{1867E6A4-124B-6D41-880C-374760D33D45}" sibTransId="{5F79869F-8B79-A641-AD89-F62BBE4F4398}"/>
    <dgm:cxn modelId="{9F9DE6CE-5E5E-A745-A142-150E39639977}" type="presOf" srcId="{C6ABCF60-3C0C-2A4E-AE17-00B4EA15F204}" destId="{9AF73639-CEFF-224E-9B6E-A41EE5FABF53}" srcOrd="0" destOrd="0" presId="urn:microsoft.com/office/officeart/2005/8/layout/list1"/>
    <dgm:cxn modelId="{D7413BEB-6189-E44A-A95C-8D298AB55E6E}" srcId="{F804F2DA-FF65-4146-B3D3-70F4573FDF06}" destId="{6194B8AB-324C-D345-8E70-404A479A9019}" srcOrd="1" destOrd="0" parTransId="{049BF3CB-4844-6F41-B378-0770FF095D18}" sibTransId="{FA674952-040C-9444-8292-19B7E42AE435}"/>
    <dgm:cxn modelId="{0960E7FC-1BEB-E740-A3AA-FA233F98EB58}" type="presOf" srcId="{38B0AD5B-4A8C-9F48-B7BF-3C170A977C49}" destId="{A38F45C6-7BE9-5C46-B9DB-23AFBB5B5F5F}" srcOrd="1" destOrd="0" presId="urn:microsoft.com/office/officeart/2005/8/layout/list1"/>
    <dgm:cxn modelId="{867E32F1-A301-BB43-8C99-23485895515C}" type="presParOf" srcId="{0F4DF5BD-E60D-0C43-811B-BD9BD8A849F8}" destId="{06D07A5E-C17C-364E-A7E9-C0DEED3DE14F}" srcOrd="0" destOrd="0" presId="urn:microsoft.com/office/officeart/2005/8/layout/list1"/>
    <dgm:cxn modelId="{E7C53587-6618-EF41-9715-C31AE3F41871}" type="presParOf" srcId="{06D07A5E-C17C-364E-A7E9-C0DEED3DE14F}" destId="{710FFD88-EC9F-094A-A7EE-F884B8B63D07}" srcOrd="0" destOrd="0" presId="urn:microsoft.com/office/officeart/2005/8/layout/list1"/>
    <dgm:cxn modelId="{7968E7C1-05A8-EB4E-88F4-F47C17F447F2}" type="presParOf" srcId="{06D07A5E-C17C-364E-A7E9-C0DEED3DE14F}" destId="{A38F45C6-7BE9-5C46-B9DB-23AFBB5B5F5F}" srcOrd="1" destOrd="0" presId="urn:microsoft.com/office/officeart/2005/8/layout/list1"/>
    <dgm:cxn modelId="{93CD3E55-1659-0044-A91D-A3798E191231}" type="presParOf" srcId="{0F4DF5BD-E60D-0C43-811B-BD9BD8A849F8}" destId="{C946288D-4CEE-DC42-A29F-A4FBF9602633}" srcOrd="1" destOrd="0" presId="urn:microsoft.com/office/officeart/2005/8/layout/list1"/>
    <dgm:cxn modelId="{165ECDEF-0D7F-0748-9A07-C4A73E2E9304}" type="presParOf" srcId="{0F4DF5BD-E60D-0C43-811B-BD9BD8A849F8}" destId="{E66EFE46-B9C0-0D46-BF58-B25A139A7057}" srcOrd="2" destOrd="0" presId="urn:microsoft.com/office/officeart/2005/8/layout/list1"/>
    <dgm:cxn modelId="{AA734F2E-2B5E-D842-84E9-FB493E18FCD4}" type="presParOf" srcId="{0F4DF5BD-E60D-0C43-811B-BD9BD8A849F8}" destId="{CD2BF724-C6AC-E048-A650-004C3A8F6F83}" srcOrd="3" destOrd="0" presId="urn:microsoft.com/office/officeart/2005/8/layout/list1"/>
    <dgm:cxn modelId="{B8DB76E9-DA07-CD44-982B-8232814A8A88}" type="presParOf" srcId="{0F4DF5BD-E60D-0C43-811B-BD9BD8A849F8}" destId="{85FEF03D-52E6-C94F-B482-341F7EF1867C}" srcOrd="4" destOrd="0" presId="urn:microsoft.com/office/officeart/2005/8/layout/list1"/>
    <dgm:cxn modelId="{DF22098D-D4AB-8542-8A8D-DAA133845D66}" type="presParOf" srcId="{85FEF03D-52E6-C94F-B482-341F7EF1867C}" destId="{3A5FBA27-640A-3C48-89CF-CCBFBE359BED}" srcOrd="0" destOrd="0" presId="urn:microsoft.com/office/officeart/2005/8/layout/list1"/>
    <dgm:cxn modelId="{56F302DD-732D-4E4D-A300-43DFC976D8AD}" type="presParOf" srcId="{85FEF03D-52E6-C94F-B482-341F7EF1867C}" destId="{2945A8ED-B81A-F34E-A059-2CEBFAD1E66B}" srcOrd="1" destOrd="0" presId="urn:microsoft.com/office/officeart/2005/8/layout/list1"/>
    <dgm:cxn modelId="{3E3384D9-BD00-2248-A00A-F6FEC4C09208}" type="presParOf" srcId="{0F4DF5BD-E60D-0C43-811B-BD9BD8A849F8}" destId="{055D386F-BAA5-6D42-95AC-C0ECB5D267D0}" srcOrd="5" destOrd="0" presId="urn:microsoft.com/office/officeart/2005/8/layout/list1"/>
    <dgm:cxn modelId="{D4E1F4CC-BCF0-4D49-9451-FDE4E51C8B69}" type="presParOf" srcId="{0F4DF5BD-E60D-0C43-811B-BD9BD8A849F8}" destId="{9AF73639-CEFF-224E-9B6E-A41EE5FABF53}" srcOrd="6" destOrd="0" presId="urn:microsoft.com/office/officeart/2005/8/layout/list1"/>
    <dgm:cxn modelId="{19BE232E-541F-2147-9358-C9474114CBE3}" type="presParOf" srcId="{0F4DF5BD-E60D-0C43-811B-BD9BD8A849F8}" destId="{D5B9F1D8-4B2C-D14B-83A0-20B4851E2C98}" srcOrd="7" destOrd="0" presId="urn:microsoft.com/office/officeart/2005/8/layout/list1"/>
    <dgm:cxn modelId="{634A6A06-1EC9-1E44-9ED4-28240A20DC32}" type="presParOf" srcId="{0F4DF5BD-E60D-0C43-811B-BD9BD8A849F8}" destId="{871833C0-5CF8-4E42-A94F-9FA05C6243F0}" srcOrd="8" destOrd="0" presId="urn:microsoft.com/office/officeart/2005/8/layout/list1"/>
    <dgm:cxn modelId="{4F6729B8-DAAA-D34C-AF61-4A058F85B7FE}" type="presParOf" srcId="{871833C0-5CF8-4E42-A94F-9FA05C6243F0}" destId="{D940172B-E2E5-3640-9986-F52654630A12}" srcOrd="0" destOrd="0" presId="urn:microsoft.com/office/officeart/2005/8/layout/list1"/>
    <dgm:cxn modelId="{717C0B69-061F-DE4F-92DD-8293BE8B98BE}" type="presParOf" srcId="{871833C0-5CF8-4E42-A94F-9FA05C6243F0}" destId="{A9B66E76-3948-C047-B59C-3D217E4B7343}" srcOrd="1" destOrd="0" presId="urn:microsoft.com/office/officeart/2005/8/layout/list1"/>
    <dgm:cxn modelId="{DCDCBB32-5400-6C48-ADB1-9AC68DAAAF87}" type="presParOf" srcId="{0F4DF5BD-E60D-0C43-811B-BD9BD8A849F8}" destId="{5780EAE8-886C-0746-8E61-0F952A5524D7}" srcOrd="9" destOrd="0" presId="urn:microsoft.com/office/officeart/2005/8/layout/list1"/>
    <dgm:cxn modelId="{78BD9C97-F5E7-9946-97AA-80AC8F765992}" type="presParOf" srcId="{0F4DF5BD-E60D-0C43-811B-BD9BD8A849F8}" destId="{B82D4C8F-A2BA-C04E-A922-E857CFCC43F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EFE46-B9C0-0D46-BF58-B25A139A7057}">
      <dsp:nvSpPr>
        <dsp:cNvPr id="0" name=""/>
        <dsp:cNvSpPr/>
      </dsp:nvSpPr>
      <dsp:spPr>
        <a:xfrm>
          <a:off x="0" y="352537"/>
          <a:ext cx="7772400" cy="1110375"/>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3225" tIns="312420" rIns="603225"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70%</a:t>
          </a:r>
        </a:p>
        <a:p>
          <a:pPr marL="114300" lvl="1" indent="-114300" algn="l" defTabSz="666750">
            <a:lnSpc>
              <a:spcPct val="90000"/>
            </a:lnSpc>
            <a:spcBef>
              <a:spcPct val="0"/>
            </a:spcBef>
            <a:spcAft>
              <a:spcPct val="15000"/>
            </a:spcAft>
            <a:buChar char="•"/>
          </a:pPr>
          <a:r>
            <a:rPr lang="en-US" sz="1500" kern="1200" dirty="0"/>
            <a:t>Capital gains rate = 28%</a:t>
          </a:r>
        </a:p>
        <a:p>
          <a:pPr marL="114300" lvl="1" indent="-114300" algn="l" defTabSz="666750">
            <a:lnSpc>
              <a:spcPct val="90000"/>
            </a:lnSpc>
            <a:spcBef>
              <a:spcPct val="0"/>
            </a:spcBef>
            <a:spcAft>
              <a:spcPct val="15000"/>
            </a:spcAft>
            <a:buChar char="•"/>
          </a:pPr>
          <a:r>
            <a:rPr lang="en-US" sz="1500" kern="1200" dirty="0"/>
            <a:t>Price change as % of Dividend = 78%</a:t>
          </a:r>
        </a:p>
      </dsp:txBody>
      <dsp:txXfrm>
        <a:off x="0" y="352537"/>
        <a:ext cx="7772400" cy="1110375"/>
      </dsp:txXfrm>
    </dsp:sp>
    <dsp:sp modelId="{A38F45C6-7BE9-5C46-B9DB-23AFBB5B5F5F}">
      <dsp:nvSpPr>
        <dsp:cNvPr id="0" name=""/>
        <dsp:cNvSpPr/>
      </dsp:nvSpPr>
      <dsp:spPr>
        <a:xfrm>
          <a:off x="388620" y="131137"/>
          <a:ext cx="5440680" cy="442800"/>
        </a:xfrm>
        <a:prstGeom prst="roundRect">
          <a:avLst/>
        </a:prstGeom>
        <a:solidFill>
          <a:schemeClr val="tx1"/>
        </a:solid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205645" tIns="0" rIns="205645" bIns="0" numCol="1" spcCol="1270" anchor="ctr" anchorCtr="0">
          <a:noAutofit/>
        </a:bodyPr>
        <a:lstStyle/>
        <a:p>
          <a:pPr marL="0" lvl="0" indent="0" algn="l" defTabSz="666750">
            <a:lnSpc>
              <a:spcPct val="90000"/>
            </a:lnSpc>
            <a:spcBef>
              <a:spcPct val="0"/>
            </a:spcBef>
            <a:spcAft>
              <a:spcPct val="35000"/>
            </a:spcAft>
            <a:buNone/>
          </a:pPr>
          <a:r>
            <a:rPr lang="en-US" sz="1500" kern="1200" dirty="0"/>
            <a:t>1966-1969</a:t>
          </a:r>
        </a:p>
      </dsp:txBody>
      <dsp:txXfrm>
        <a:off x="410236" y="152753"/>
        <a:ext cx="5397448" cy="399568"/>
      </dsp:txXfrm>
    </dsp:sp>
    <dsp:sp modelId="{9AF73639-CEFF-224E-9B6E-A41EE5FABF53}">
      <dsp:nvSpPr>
        <dsp:cNvPr id="0" name=""/>
        <dsp:cNvSpPr/>
      </dsp:nvSpPr>
      <dsp:spPr>
        <a:xfrm>
          <a:off x="0" y="1765312"/>
          <a:ext cx="7772400" cy="1110375"/>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3225" tIns="312420" rIns="603225"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50%</a:t>
          </a:r>
        </a:p>
        <a:p>
          <a:pPr marL="114300" lvl="1" indent="-114300" algn="l" defTabSz="666750">
            <a:lnSpc>
              <a:spcPct val="90000"/>
            </a:lnSpc>
            <a:spcBef>
              <a:spcPct val="0"/>
            </a:spcBef>
            <a:spcAft>
              <a:spcPct val="15000"/>
            </a:spcAft>
            <a:buChar char="•"/>
          </a:pPr>
          <a:r>
            <a:rPr lang="en-US" sz="1500" kern="1200" dirty="0"/>
            <a:t>Capital gains rate = 20%</a:t>
          </a:r>
        </a:p>
        <a:p>
          <a:pPr marL="114300" lvl="1" indent="-114300" algn="l" defTabSz="666750">
            <a:lnSpc>
              <a:spcPct val="90000"/>
            </a:lnSpc>
            <a:spcBef>
              <a:spcPct val="0"/>
            </a:spcBef>
            <a:spcAft>
              <a:spcPct val="15000"/>
            </a:spcAft>
            <a:buChar char="•"/>
          </a:pPr>
          <a:r>
            <a:rPr lang="en-US" sz="1500" kern="1200" dirty="0"/>
            <a:t>Price change as % of Dividend = 85%</a:t>
          </a:r>
        </a:p>
      </dsp:txBody>
      <dsp:txXfrm>
        <a:off x="0" y="1765312"/>
        <a:ext cx="7772400" cy="1110375"/>
      </dsp:txXfrm>
    </dsp:sp>
    <dsp:sp modelId="{2945A8ED-B81A-F34E-A059-2CEBFAD1E66B}">
      <dsp:nvSpPr>
        <dsp:cNvPr id="0" name=""/>
        <dsp:cNvSpPr/>
      </dsp:nvSpPr>
      <dsp:spPr>
        <a:xfrm>
          <a:off x="388620" y="1543912"/>
          <a:ext cx="5440680" cy="442800"/>
        </a:xfrm>
        <a:prstGeom prst="roundRect">
          <a:avLst/>
        </a:prstGeom>
        <a:solidFill>
          <a:schemeClr val="tx1"/>
        </a:solid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205645" tIns="0" rIns="205645" bIns="0" numCol="1" spcCol="1270" anchor="ctr" anchorCtr="0">
          <a:noAutofit/>
        </a:bodyPr>
        <a:lstStyle/>
        <a:p>
          <a:pPr marL="0" lvl="0" indent="0" algn="l" defTabSz="666750">
            <a:lnSpc>
              <a:spcPct val="90000"/>
            </a:lnSpc>
            <a:spcBef>
              <a:spcPct val="0"/>
            </a:spcBef>
            <a:spcAft>
              <a:spcPct val="35000"/>
            </a:spcAft>
            <a:buNone/>
          </a:pPr>
          <a:r>
            <a:rPr lang="en-US" sz="1500" kern="1200" dirty="0"/>
            <a:t>1981-1985</a:t>
          </a:r>
        </a:p>
      </dsp:txBody>
      <dsp:txXfrm>
        <a:off x="410236" y="1565528"/>
        <a:ext cx="5397448" cy="399568"/>
      </dsp:txXfrm>
    </dsp:sp>
    <dsp:sp modelId="{B82D4C8F-A2BA-C04E-A922-E857CFCC43F8}">
      <dsp:nvSpPr>
        <dsp:cNvPr id="0" name=""/>
        <dsp:cNvSpPr/>
      </dsp:nvSpPr>
      <dsp:spPr>
        <a:xfrm>
          <a:off x="0" y="3178087"/>
          <a:ext cx="7772400" cy="1110375"/>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3225" tIns="312420" rIns="603225"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Ordinary tax rate = 28%</a:t>
          </a:r>
        </a:p>
        <a:p>
          <a:pPr marL="114300" lvl="1" indent="-114300" algn="l" defTabSz="666750">
            <a:lnSpc>
              <a:spcPct val="90000"/>
            </a:lnSpc>
            <a:spcBef>
              <a:spcPct val="0"/>
            </a:spcBef>
            <a:spcAft>
              <a:spcPct val="15000"/>
            </a:spcAft>
            <a:buChar char="•"/>
          </a:pPr>
          <a:r>
            <a:rPr lang="en-US" sz="1500" kern="1200" dirty="0"/>
            <a:t>Capital gains rate = 28%</a:t>
          </a:r>
        </a:p>
        <a:p>
          <a:pPr marL="114300" lvl="1" indent="-114300" algn="l" defTabSz="666750">
            <a:lnSpc>
              <a:spcPct val="90000"/>
            </a:lnSpc>
            <a:spcBef>
              <a:spcPct val="0"/>
            </a:spcBef>
            <a:spcAft>
              <a:spcPct val="15000"/>
            </a:spcAft>
            <a:buChar char="•"/>
          </a:pPr>
          <a:r>
            <a:rPr lang="en-US" sz="1500" kern="1200" dirty="0"/>
            <a:t>Price change as % of Dividend = 90%</a:t>
          </a:r>
        </a:p>
      </dsp:txBody>
      <dsp:txXfrm>
        <a:off x="0" y="3178087"/>
        <a:ext cx="7772400" cy="1110375"/>
      </dsp:txXfrm>
    </dsp:sp>
    <dsp:sp modelId="{A9B66E76-3948-C047-B59C-3D217E4B7343}">
      <dsp:nvSpPr>
        <dsp:cNvPr id="0" name=""/>
        <dsp:cNvSpPr/>
      </dsp:nvSpPr>
      <dsp:spPr>
        <a:xfrm>
          <a:off x="388620" y="2956687"/>
          <a:ext cx="5440680" cy="442800"/>
        </a:xfrm>
        <a:prstGeom prst="roundRect">
          <a:avLst/>
        </a:prstGeom>
        <a:solidFill>
          <a:schemeClr val="tx1"/>
        </a:solid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205645" tIns="0" rIns="205645" bIns="0" numCol="1" spcCol="1270" anchor="ctr" anchorCtr="0">
          <a:noAutofit/>
        </a:bodyPr>
        <a:lstStyle/>
        <a:p>
          <a:pPr marL="0" lvl="0" indent="0" algn="l" defTabSz="666750">
            <a:lnSpc>
              <a:spcPct val="90000"/>
            </a:lnSpc>
            <a:spcBef>
              <a:spcPct val="0"/>
            </a:spcBef>
            <a:spcAft>
              <a:spcPct val="35000"/>
            </a:spcAft>
            <a:buNone/>
          </a:pPr>
          <a:r>
            <a:rPr lang="en-US" sz="1500" kern="1200" dirty="0"/>
            <a:t>1986-1990</a:t>
          </a:r>
        </a:p>
      </dsp:txBody>
      <dsp:txXfrm>
        <a:off x="410236" y="2978303"/>
        <a:ext cx="5397448"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2.xml.rels><?xml version="1.0" encoding="UTF-8" standalone="yes"?>
<Relationships xmlns="http://schemas.openxmlformats.org/package/2006/relationships"><Relationship Id="rId1" Type="http://schemas.openxmlformats.org/officeDocument/2006/relationships/image" Target="../media/image67.emf"/></Relationships>
</file>

<file path=ppt/drawings/_rels/drawing3.xml.rels><?xml version="1.0" encoding="UTF-8" standalone="yes"?>
<Relationships xmlns="http://schemas.openxmlformats.org/package/2006/relationships"><Relationship Id="rId1" Type="http://schemas.openxmlformats.org/officeDocument/2006/relationships/image" Target="../media/image68.emf"/></Relationships>
</file>

<file path=ppt/drawings/drawing1.xml><?xml version="1.0" encoding="utf-8"?>
<c:userShapes xmlns:c="http://schemas.openxmlformats.org/drawingml/2006/chart">
  <cdr:relSizeAnchor xmlns:cdr="http://schemas.openxmlformats.org/drawingml/2006/chartDrawing">
    <cdr:from>
      <cdr:x>0.45553</cdr:x>
      <cdr:y>0.08785</cdr:y>
    </cdr:from>
    <cdr:to>
      <cdr:x>0.84155</cdr:x>
      <cdr:y>0.21238</cdr:y>
    </cdr:to>
    <cdr:sp macro="" textlink="">
      <cdr:nvSpPr>
        <cdr:cNvPr id="2" name="TextBox 1">
          <a:extLst xmlns:a="http://schemas.openxmlformats.org/drawingml/2006/main">
            <a:ext uri="{FF2B5EF4-FFF2-40B4-BE49-F238E27FC236}">
              <a16:creationId xmlns:a16="http://schemas.microsoft.com/office/drawing/2014/main" id="{DFF53742-8422-897C-FC63-FF7AE9C81F7C}"/>
            </a:ext>
          </a:extLst>
        </cdr:cNvPr>
        <cdr:cNvSpPr txBox="1"/>
      </cdr:nvSpPr>
      <cdr:spPr>
        <a:xfrm xmlns:a="http://schemas.openxmlformats.org/drawingml/2006/main">
          <a:off x="3949915" y="551123"/>
          <a:ext cx="3347203" cy="781240"/>
        </a:xfrm>
        <a:prstGeom xmlns:a="http://schemas.openxmlformats.org/drawingml/2006/main" prst="rect">
          <a:avLst/>
        </a:prstGeom>
      </cdr:spPr>
      <cdr:txBody>
        <a:bodyPr xmlns:a="http://schemas.openxmlformats.org/drawingml/2006/main" vertOverflow="clip" wrap="square" rtlCol="0">
          <a:spAutoFit/>
        </a:bodyPr>
        <a:lstStyle xmlns:a="http://schemas.openxmlformats.org/drawingml/2006/main"/>
        <a:p xmlns:a="http://schemas.openxmlformats.org/drawingml/2006/main">
          <a:r>
            <a:rPr lang="en-US" sz="1100"/>
            <a:t>Most companies pay the</a:t>
          </a:r>
          <a:r>
            <a:rPr lang="en-US" sz="1100" baseline="0"/>
            <a:t> same amount in dividends that they did in the previous year. Whey they change dividends, they are far more likely to increase than decrease dividends.</a:t>
          </a:r>
          <a:endParaRPr lang="en-US" sz="1100"/>
        </a:p>
      </cdr:txBody>
    </cdr:sp>
  </cdr:relSizeAnchor>
</c:userShapes>
</file>

<file path=ppt/drawings/drawing2.xml><?xml version="1.0" encoding="utf-8"?>
<c:userShapes xmlns:c="http://schemas.openxmlformats.org/drawingml/2006/chart">
  <cdr:relSizeAnchor xmlns:cdr="http://schemas.openxmlformats.org/drawingml/2006/chartDrawing">
    <cdr:from>
      <cdr:x>0.53922</cdr:x>
      <cdr:y>0.06699</cdr:y>
    </cdr:from>
    <cdr:to>
      <cdr:x>0.92157</cdr:x>
      <cdr:y>0.58691</cdr:y>
    </cdr:to>
    <cdr:pic>
      <cdr:nvPicPr>
        <cdr:cNvPr id="2" name="chart">
          <a:extLst xmlns:a="http://schemas.openxmlformats.org/drawingml/2006/main">
            <a:ext uri="{FF2B5EF4-FFF2-40B4-BE49-F238E27FC236}">
              <a16:creationId xmlns:a16="http://schemas.microsoft.com/office/drawing/2014/main" id="{1FA40347-C27E-ECF1-A175-C093CA197ACC}"/>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4191000" y="296049"/>
          <a:ext cx="2971800" cy="2297867"/>
        </a:xfrm>
        <a:prstGeom xmlns:a="http://schemas.openxmlformats.org/drawingml/2006/main" prst="rect">
          <a:avLst/>
        </a:prstGeom>
      </cdr:spPr>
    </cdr:pic>
  </cdr:relSizeAnchor>
</c:userShapes>
</file>

<file path=ppt/drawings/drawing3.xml><?xml version="1.0" encoding="utf-8"?>
<c:userShapes xmlns:c="http://schemas.openxmlformats.org/drawingml/2006/chart">
  <cdr:relSizeAnchor xmlns:cdr="http://schemas.openxmlformats.org/drawingml/2006/chartDrawing">
    <cdr:from>
      <cdr:x>0.61929</cdr:x>
      <cdr:y>0.07052</cdr:y>
    </cdr:from>
    <cdr:to>
      <cdr:x>0.91055</cdr:x>
      <cdr:y>0.5</cdr:y>
    </cdr:to>
    <cdr:pic>
      <cdr:nvPicPr>
        <cdr:cNvPr id="2" name="chart">
          <a:extLst xmlns:a="http://schemas.openxmlformats.org/drawingml/2006/main">
            <a:ext uri="{FF2B5EF4-FFF2-40B4-BE49-F238E27FC236}">
              <a16:creationId xmlns:a16="http://schemas.microsoft.com/office/drawing/2014/main" id="{A2EE0927-C231-23F4-C584-DE8224D7D89D}"/>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4860533" y="316140"/>
          <a:ext cx="2286000" cy="1925410"/>
        </a:xfrm>
        <a:prstGeom xmlns:a="http://schemas.openxmlformats.org/drawingml/2006/main" prst="rect">
          <a:avLst/>
        </a:prstGeom>
      </cdr:spPr>
    </cdr:pic>
  </cdr:relSizeAnchor>
</c:userShapes>
</file>

<file path=ppt/drawings/drawing4.xml><?xml version="1.0" encoding="utf-8"?>
<c:userShapes xmlns:c="http://schemas.openxmlformats.org/drawingml/2006/chart">
  <cdr:relSizeAnchor xmlns:cdr="http://schemas.openxmlformats.org/drawingml/2006/chartDrawing">
    <cdr:from>
      <cdr:x>0.28082</cdr:x>
      <cdr:y>0.4471</cdr:y>
    </cdr:from>
    <cdr:to>
      <cdr:x>0.51891</cdr:x>
      <cdr:y>0.62022</cdr:y>
    </cdr:to>
    <cdr:sp macro="" textlink="">
      <cdr:nvSpPr>
        <cdr:cNvPr id="2" name="TextBox 1"/>
        <cdr:cNvSpPr txBox="1"/>
      </cdr:nvSpPr>
      <cdr:spPr>
        <a:xfrm xmlns:a="http://schemas.openxmlformats.org/drawingml/2006/main">
          <a:off x="2433884" y="2804203"/>
          <a:ext cx="2063572" cy="108581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Difference</a:t>
          </a:r>
          <a:r>
            <a:rPr lang="en-US" sz="1100" baseline="0"/>
            <a:t> between dividend tax rate</a:t>
          </a:r>
        </a:p>
        <a:p xmlns:a="http://schemas.openxmlformats.org/drawingml/2006/main">
          <a:r>
            <a:rPr lang="en-US" sz="1100" baseline="0"/>
            <a:t> &amp; capital gains peaks at 66% in 1950s.</a:t>
          </a:r>
          <a:endParaRPr lang="en-US" sz="1100"/>
        </a:p>
      </cdr:txBody>
    </cdr:sp>
  </cdr:relSizeAnchor>
  <cdr:relSizeAnchor xmlns:cdr="http://schemas.openxmlformats.org/drawingml/2006/chartDrawing">
    <cdr:from>
      <cdr:x>0.66667</cdr:x>
      <cdr:y>0.74138</cdr:y>
    </cdr:from>
    <cdr:to>
      <cdr:x>0.77223</cdr:x>
      <cdr:y>0.88687</cdr:y>
    </cdr:to>
    <cdr:sp macro="" textlink="">
      <cdr:nvSpPr>
        <cdr:cNvPr id="3" name="TextBox 2"/>
        <cdr:cNvSpPr txBox="1"/>
      </cdr:nvSpPr>
      <cdr:spPr>
        <a:xfrm xmlns:a="http://schemas.openxmlformats.org/drawingml/2006/main">
          <a:off x="5181600" y="3276600"/>
          <a:ext cx="820455" cy="64300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a:t>Dividends &amp; capital</a:t>
          </a:r>
          <a:r>
            <a:rPr lang="en-US" sz="1100" baseline="0" dirty="0"/>
            <a:t> gains taxed at </a:t>
          </a:r>
        </a:p>
        <a:p xmlns:a="http://schemas.openxmlformats.org/drawingml/2006/main">
          <a:r>
            <a:rPr lang="en-US" sz="1100" baseline="0" dirty="0"/>
            <a:t>same rate since 2003.</a:t>
          </a:r>
          <a:endParaRPr lang="en-US" sz="1100" dirty="0"/>
        </a:p>
      </cdr:txBody>
    </cdr:sp>
  </cdr:relSizeAnchor>
</c:userShapes>
</file>

<file path=ppt/drawings/drawing5.xml><?xml version="1.0" encoding="utf-8"?>
<c:userShapes xmlns:c="http://schemas.openxmlformats.org/drawingml/2006/chart">
  <cdr:relSizeAnchor xmlns:cdr="http://schemas.openxmlformats.org/drawingml/2006/chartDrawing">
    <cdr:from>
      <cdr:x>0.41747</cdr:x>
      <cdr:y>0.10092</cdr:y>
    </cdr:from>
    <cdr:to>
      <cdr:x>0.7044</cdr:x>
      <cdr:y>0.17752</cdr:y>
    </cdr:to>
    <cdr:sp macro="" textlink="">
      <cdr:nvSpPr>
        <cdr:cNvPr id="2" name="Rectangle 1"/>
        <cdr:cNvSpPr/>
      </cdr:nvSpPr>
      <cdr:spPr>
        <a:xfrm xmlns:a="http://schemas.openxmlformats.org/drawingml/2006/main">
          <a:off x="3244762" y="446026"/>
          <a:ext cx="2230098" cy="338554"/>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1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Dividends Initiated</a:t>
          </a:r>
          <a:r>
            <a:rPr lang="en-US" sz="1600" b="1" cap="none" spc="0" baseline="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here</a:t>
          </a:r>
          <a:endParaRPr lang="en-US" sz="1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56597B78-2915-E731-5FAD-B0C4E369EF54}"/>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1" name="Rectangle 3">
            <a:extLst>
              <a:ext uri="{FF2B5EF4-FFF2-40B4-BE49-F238E27FC236}">
                <a16:creationId xmlns:a16="http://schemas.microsoft.com/office/drawing/2014/main" id="{80D800C7-65C7-43B3-D49A-3E60B3B16EBF}"/>
              </a:ext>
            </a:extLst>
          </p:cNvPr>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6828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02E612F0-6F62-9761-8BF2-150D06F596D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8434" name="Rectangle 3">
            <a:extLst>
              <a:ext uri="{FF2B5EF4-FFF2-40B4-BE49-F238E27FC236}">
                <a16:creationId xmlns:a16="http://schemas.microsoft.com/office/drawing/2014/main" id="{DE9FD79F-DDCE-1374-A96C-69CFE357D586}"/>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There is a deep seated feeling, reinforced by centuries of religious edicts, that good people do not borrow and that only the craven and the weak borrow to fund their businesses. In corporate finance, we take a much more sanguine view of debt. It is just another way of raising capital to fund a business. It is no more or less sinful that using equity…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a:extLst>
              <a:ext uri="{FF2B5EF4-FFF2-40B4-BE49-F238E27FC236}">
                <a16:creationId xmlns:a16="http://schemas.microsoft.com/office/drawing/2014/main" id="{E64DA997-D006-CC2A-24D0-E7AF5A3EAC22}"/>
              </a:ext>
            </a:extLst>
          </p:cNvPr>
          <p:cNvSpPr>
            <a:spLocks noGrp="1" noRot="1" noChangeAspect="1" noChangeArrowheads="1" noTextEdit="1"/>
          </p:cNvSpPr>
          <p:nvPr>
            <p:ph type="sldImg"/>
          </p:nvPr>
        </p:nvSpPr>
        <p:spPr>
          <a:xfrm>
            <a:off x="1150938" y="692150"/>
            <a:ext cx="4556125" cy="3416300"/>
          </a:xfrm>
          <a:ln/>
        </p:spPr>
      </p:sp>
      <p:sp>
        <p:nvSpPr>
          <p:cNvPr id="20482" name="Notes Placeholder 2">
            <a:extLst>
              <a:ext uri="{FF2B5EF4-FFF2-40B4-BE49-F238E27FC236}">
                <a16:creationId xmlns:a16="http://schemas.microsoft.com/office/drawing/2014/main" id="{A254BF8E-8825-A3AD-B2E2-179131F6695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We shift from the investment principle to the financing principle.</a:t>
            </a:r>
          </a:p>
          <a:p>
            <a:endParaRPr lang="en-US" altLang="en-US">
              <a:latin typeface="Times"/>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7C11C349-C6C1-AD25-74C4-3145AE236C64}"/>
              </a:ext>
            </a:extLst>
          </p:cNvPr>
          <p:cNvSpPr>
            <a:spLocks noGrp="1" noRot="1" noChangeAspect="1" noChangeArrowheads="1" noTextEdit="1"/>
          </p:cNvSpPr>
          <p:nvPr>
            <p:ph type="sldImg"/>
          </p:nvPr>
        </p:nvSpPr>
        <p:spPr>
          <a:xfrm>
            <a:off x="1150938" y="692150"/>
            <a:ext cx="4556125" cy="3416300"/>
          </a:xfrm>
          <a:ln/>
        </p:spPr>
      </p:sp>
      <p:sp>
        <p:nvSpPr>
          <p:cNvPr id="22530" name="Notes Placeholder 2">
            <a:extLst>
              <a:ext uri="{FF2B5EF4-FFF2-40B4-BE49-F238E27FC236}">
                <a16:creationId xmlns:a16="http://schemas.microsoft.com/office/drawing/2014/main" id="{57CE20FB-F356-8755-7E5E-05758BFA3F4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a:ea typeface="ＭＳ Ｐゴシック" panose="020B0600070205080204" pitchFamily="34" charset="-128"/>
              </a:rPr>
              <a:t>Rather than categorizing financing based on what it is called or categorized as by accountants, we should be thinking whether financing is debt or equity by looking at the following questions:</a:t>
            </a:r>
          </a:p>
          <a:p>
            <a:r>
              <a:rPr lang="en-US" altLang="en-US" sz="1100" i="1">
                <a:latin typeface="Times"/>
                <a:ea typeface="ＭＳ Ｐゴシック" panose="020B0600070205080204" pitchFamily="34" charset="-128"/>
              </a:rPr>
              <a:t>1. Are the payments on the securities contractual or residual?</a:t>
            </a:r>
            <a:endParaRPr lang="en-US" altLang="en-US" sz="1100">
              <a:latin typeface="Times"/>
              <a:ea typeface="ＭＳ Ｐゴシック" panose="020B0600070205080204" pitchFamily="34" charset="-128"/>
            </a:endParaRPr>
          </a:p>
          <a:p>
            <a:r>
              <a:rPr lang="en-US" altLang="en-US" sz="1100">
                <a:latin typeface="Times"/>
                <a:ea typeface="ＭＳ Ｐゴシック" panose="020B0600070205080204" pitchFamily="34" charset="-128"/>
              </a:rPr>
              <a:t>If contractually set, it is closer to debt.</a:t>
            </a:r>
          </a:p>
          <a:p>
            <a:r>
              <a:rPr lang="en-US" altLang="en-US" sz="1100">
                <a:latin typeface="Times"/>
                <a:ea typeface="ＭＳ Ｐゴシック" panose="020B0600070205080204" pitchFamily="34" charset="-128"/>
              </a:rPr>
              <a:t>If residual, it is closer to equity.</a:t>
            </a:r>
          </a:p>
          <a:p>
            <a:r>
              <a:rPr lang="en-US" altLang="en-US" sz="1100" i="1">
                <a:latin typeface="Times"/>
                <a:ea typeface="ＭＳ Ｐゴシック" panose="020B0600070205080204" pitchFamily="34" charset="-128"/>
              </a:rPr>
              <a:t>2. Are the payments tax-deductible?</a:t>
            </a:r>
            <a:endParaRPr lang="en-US" altLang="en-US" sz="1100">
              <a:latin typeface="Times"/>
              <a:ea typeface="ＭＳ Ｐゴシック" panose="020B0600070205080204" pitchFamily="34" charset="-128"/>
            </a:endParaRPr>
          </a:p>
          <a:p>
            <a:r>
              <a:rPr lang="en-US" altLang="en-US" sz="1100">
                <a:latin typeface="Times"/>
                <a:ea typeface="ＭＳ Ｐゴシック" panose="020B0600070205080204" pitchFamily="34" charset="-128"/>
              </a:rPr>
              <a:t>If yes, it is closer to debt.</a:t>
            </a:r>
          </a:p>
          <a:p>
            <a:r>
              <a:rPr lang="en-US" altLang="en-US" sz="1100">
                <a:latin typeface="Times"/>
                <a:ea typeface="ＭＳ Ｐゴシック" panose="020B0600070205080204" pitchFamily="34" charset="-128"/>
              </a:rPr>
              <a:t>If no, if is closer to equity.</a:t>
            </a:r>
          </a:p>
          <a:p>
            <a:r>
              <a:rPr lang="en-US" altLang="en-US" sz="1100" i="1">
                <a:latin typeface="Times"/>
                <a:ea typeface="ＭＳ Ｐゴシック" panose="020B0600070205080204" pitchFamily="34" charset="-128"/>
              </a:rPr>
              <a:t>3. Do the cash flows on the security have a high priority or a low priority if the firm is</a:t>
            </a:r>
            <a:r>
              <a:rPr lang="en-US" altLang="en-US" sz="1100">
                <a:latin typeface="Times"/>
                <a:ea typeface="ＭＳ Ｐゴシック" panose="020B0600070205080204" pitchFamily="34" charset="-128"/>
              </a:rPr>
              <a:t> </a:t>
            </a:r>
            <a:r>
              <a:rPr lang="en-US" altLang="en-US" sz="1100" i="1">
                <a:latin typeface="Times"/>
                <a:ea typeface="ＭＳ Ｐゴシック" panose="020B0600070205080204" pitchFamily="34" charset="-128"/>
              </a:rPr>
              <a:t>in financial trouble?</a:t>
            </a:r>
            <a:endParaRPr lang="en-US" altLang="en-US" sz="1100">
              <a:latin typeface="Times"/>
              <a:ea typeface="ＭＳ Ｐゴシック" panose="020B0600070205080204" pitchFamily="34" charset="-128"/>
            </a:endParaRPr>
          </a:p>
          <a:p>
            <a:r>
              <a:rPr lang="en-US" altLang="en-US" sz="1100">
                <a:latin typeface="Times"/>
                <a:ea typeface="ＭＳ Ｐゴシック" panose="020B0600070205080204" pitchFamily="34" charset="-128"/>
              </a:rPr>
              <a:t>If it has high priority, it is closer to debt.</a:t>
            </a:r>
          </a:p>
          <a:p>
            <a:r>
              <a:rPr lang="en-US" altLang="en-US" sz="1100">
                <a:latin typeface="Times"/>
                <a:ea typeface="ＭＳ Ｐゴシック" panose="020B0600070205080204" pitchFamily="34" charset="-128"/>
              </a:rPr>
              <a:t>If it has low priority, it is closer to equity.</a:t>
            </a:r>
          </a:p>
          <a:p>
            <a:r>
              <a:rPr lang="en-US" altLang="en-US" sz="1100" i="1">
                <a:latin typeface="Times"/>
                <a:ea typeface="ＭＳ Ｐゴシック" panose="020B0600070205080204" pitchFamily="34" charset="-128"/>
              </a:rPr>
              <a:t>4. Does the security have a fixed life?</a:t>
            </a:r>
            <a:endParaRPr lang="en-US" altLang="en-US" sz="1100">
              <a:latin typeface="Times"/>
              <a:ea typeface="ＭＳ Ｐゴシック" panose="020B0600070205080204" pitchFamily="34" charset="-128"/>
            </a:endParaRPr>
          </a:p>
          <a:p>
            <a:r>
              <a:rPr lang="en-US" altLang="en-US" sz="1100">
                <a:latin typeface="Times"/>
                <a:ea typeface="ＭＳ Ｐゴシック" panose="020B0600070205080204" pitchFamily="34" charset="-128"/>
              </a:rPr>
              <a:t>If yes, it is closer to debt.</a:t>
            </a:r>
          </a:p>
          <a:p>
            <a:r>
              <a:rPr lang="en-US" altLang="en-US" sz="1100">
                <a:latin typeface="Times"/>
                <a:ea typeface="ＭＳ Ｐゴシック" panose="020B0600070205080204" pitchFamily="34" charset="-128"/>
              </a:rPr>
              <a:t>If no, it is closer to equity.</a:t>
            </a:r>
          </a:p>
          <a:p>
            <a:r>
              <a:rPr lang="en-US" altLang="en-US" sz="1100" i="1">
                <a:latin typeface="Times"/>
                <a:ea typeface="ＭＳ Ｐゴシック" panose="020B0600070205080204" pitchFamily="34" charset="-128"/>
              </a:rPr>
              <a:t>5. Does the owner of the security get a share of the control of management of the firm?</a:t>
            </a:r>
            <a:endParaRPr lang="en-US" altLang="en-US" sz="1100">
              <a:latin typeface="Times"/>
              <a:ea typeface="ＭＳ Ｐゴシック" panose="020B0600070205080204" pitchFamily="34" charset="-128"/>
            </a:endParaRPr>
          </a:p>
          <a:p>
            <a:r>
              <a:rPr lang="en-US" altLang="en-US" sz="1100">
                <a:latin typeface="Times"/>
                <a:ea typeface="ＭＳ Ｐゴシック" panose="020B0600070205080204" pitchFamily="34" charset="-128"/>
              </a:rPr>
              <a:t>If no, it is closer to debt.</a:t>
            </a:r>
          </a:p>
          <a:p>
            <a:r>
              <a:rPr lang="en-US" altLang="en-US" sz="1100">
                <a:latin typeface="Times"/>
                <a:ea typeface="ＭＳ Ｐゴシック" panose="020B0600070205080204" pitchFamily="34" charset="-128"/>
              </a:rPr>
              <a:t>If yes, if is closer to equity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7FD0580E-588D-75FF-6955-80B4C613E3C0}"/>
              </a:ext>
            </a:extLst>
          </p:cNvPr>
          <p:cNvSpPr>
            <a:spLocks noGrp="1" noRot="1" noChangeAspect="1" noChangeArrowheads="1" noTextEdit="1"/>
          </p:cNvSpPr>
          <p:nvPr>
            <p:ph type="sldImg"/>
          </p:nvPr>
        </p:nvSpPr>
        <p:spPr>
          <a:xfrm>
            <a:off x="1150938" y="692150"/>
            <a:ext cx="4556125" cy="3416300"/>
          </a:xfrm>
          <a:ln/>
        </p:spPr>
      </p:sp>
      <p:sp>
        <p:nvSpPr>
          <p:cNvPr id="24578" name="Notes Placeholder 2">
            <a:extLst>
              <a:ext uri="{FF2B5EF4-FFF2-40B4-BE49-F238E27FC236}">
                <a16:creationId xmlns:a16="http://schemas.microsoft.com/office/drawing/2014/main" id="{277D737A-D89A-901F-0CF6-7BD9F00CA453}"/>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Once listed, companies rely on retained earnings for the most part for equity, issuing additional shares far less than they borrow money. New debt issuance are more frequent, though a significant portion of that cash raised goes to repay old debt coming due. The graph reports net debt.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D598E2D0-F507-C023-FFA1-B3AA479C05AB}"/>
              </a:ext>
            </a:extLst>
          </p:cNvPr>
          <p:cNvSpPr>
            <a:spLocks noGrp="1" noRot="1" noChangeAspect="1" noChangeArrowheads="1" noTextEdit="1"/>
          </p:cNvSpPr>
          <p:nvPr>
            <p:ph type="sldImg"/>
          </p:nvPr>
        </p:nvSpPr>
        <p:spPr>
          <a:xfrm>
            <a:off x="1150938" y="692150"/>
            <a:ext cx="4556125" cy="3416300"/>
          </a:xfrm>
          <a:ln/>
        </p:spPr>
      </p:sp>
      <p:sp>
        <p:nvSpPr>
          <p:cNvPr id="26626" name="Notes Placeholder 2">
            <a:extLst>
              <a:ext uri="{FF2B5EF4-FFF2-40B4-BE49-F238E27FC236}">
                <a16:creationId xmlns:a16="http://schemas.microsoft.com/office/drawing/2014/main" id="{ABC4460A-D17B-F057-FA42-65C15507F15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borrowing money, US companies have historically had more access to bond markets than firms in other markets which are far more dependent on banks.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Interesting follow up questions:</a:t>
            </a:r>
          </a:p>
          <a:p>
            <a:pPr>
              <a:buFontTx/>
              <a:buAutoNum type="arabicPeriod"/>
            </a:pPr>
            <a:r>
              <a:rPr lang="en-US" altLang="en-US">
                <a:latin typeface="Times"/>
                <a:ea typeface="ＭＳ Ｐゴシック" panose="020B0600070205080204" pitchFamily="34" charset="-128"/>
              </a:rPr>
              <a:t>If you can issue bonds, why would you use bank loans instead? (Answer: You may be able to supply proprietary information to a bank that you could not make public…. Special relationships with banks…)</a:t>
            </a:r>
          </a:p>
          <a:p>
            <a:pPr>
              <a:buFontTx/>
              <a:buAutoNum type="arabicPeriod"/>
            </a:pPr>
            <a:r>
              <a:rPr lang="en-US" altLang="en-US">
                <a:latin typeface="Times"/>
                <a:ea typeface="ＭＳ Ｐゴシック" panose="020B0600070205080204" pitchFamily="34" charset="-128"/>
              </a:rPr>
              <a:t>In markets where there is no choice and you have to borrow from a bank, would you expect see lower debt ratios? Higher interest rates? (Answer: Not necessarily, but access to debt may be available only to well established firms that have long-standing relationships with banks. Smaller and younger firms may find themselves shut out of the process..)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C9318211-6AA2-2E15-5582-881CC5DF7C3B}"/>
              </a:ext>
            </a:extLst>
          </p:cNvPr>
          <p:cNvSpPr>
            <a:spLocks noGrp="1" noRot="1" noChangeAspect="1" noChangeArrowheads="1" noTextEdit="1"/>
          </p:cNvSpPr>
          <p:nvPr>
            <p:ph type="sldImg"/>
          </p:nvPr>
        </p:nvSpPr>
        <p:spPr>
          <a:xfrm>
            <a:off x="1150938" y="692150"/>
            <a:ext cx="4556125" cy="3416300"/>
          </a:xfrm>
          <a:ln/>
        </p:spPr>
      </p:sp>
      <p:sp>
        <p:nvSpPr>
          <p:cNvPr id="28674" name="Notes Placeholder 2">
            <a:extLst>
              <a:ext uri="{FF2B5EF4-FFF2-40B4-BE49-F238E27FC236}">
                <a16:creationId xmlns:a16="http://schemas.microsoft.com/office/drawing/2014/main" id="{4F31D2D5-44BC-7FA6-F52F-1494A720E8C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Times"/>
                <a:ea typeface="ＭＳ Ｐゴシック" panose="020B0600070205080204" pitchFamily="34" charset="-128"/>
              </a:rPr>
              <a:t>Disney used the corporate bond market much more extensively than the other companies, with 92% of its debt taking the form of bonds, reflecting both its standing as a large market capitalization company and its access to capital markets as a US-based company.</a:t>
            </a:r>
          </a:p>
          <a:p>
            <a:r>
              <a:rPr lang="en-US" altLang="en-US" sz="1100">
                <a:latin typeface="Times"/>
                <a:ea typeface="ＭＳ Ｐゴシック" panose="020B0600070205080204" pitchFamily="34" charset="-128"/>
              </a:rPr>
              <a:t>While Disney has the higher proportion of short term debt of the three companies, it is the only one of the three companies with debt maturing in more than 10 years. That may also be a reflection of its use of the bond market, since banks, especially in emerging markets, may be unwilling to commit to long term loans.</a:t>
            </a:r>
          </a:p>
          <a:p>
            <a:r>
              <a:rPr lang="en-US" altLang="en-US" sz="1100">
                <a:latin typeface="Times"/>
                <a:ea typeface="ＭＳ Ｐゴシック" panose="020B0600070205080204" pitchFamily="34" charset="-128"/>
              </a:rPr>
              <a:t>Disney is the only one of the three companies any floating rate debt, where the interest will vary across time, as a function of index rates (LIBOR, in the case of Disney).</a:t>
            </a:r>
          </a:p>
          <a:p>
            <a:endParaRPr lang="en-US" altLang="en-US" sz="1100">
              <a:latin typeface="Times"/>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D3FDBAB0-7DCB-6A61-45CB-5C5C3E776E3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722" name="Rectangle 3">
            <a:extLst>
              <a:ext uri="{FF2B5EF4-FFF2-40B4-BE49-F238E27FC236}">
                <a16:creationId xmlns:a16="http://schemas.microsoft.com/office/drawing/2014/main" id="{70EAB571-5D3A-9842-9353-9DD39AADB79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forms that debt and equity take will change as a firm moves through its lifecycle. Early in the process, equity will take the form of owner</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wealth or savings and debt will be bank debt. As the firm evolves, the equity choices will expand first to include venture capital and private equity. When the firm goes public, its choices expand further.</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There are three transitional periods: (1) Going from being a private business entirely funded by the owner to accessing the private equity markets (venture capital) (2) Going from private to public with an initial public offering and (3) Public companies making seasoned offerings of debt and equity.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a:extLst>
              <a:ext uri="{FF2B5EF4-FFF2-40B4-BE49-F238E27FC236}">
                <a16:creationId xmlns:a16="http://schemas.microsoft.com/office/drawing/2014/main" id="{F2E2D58E-8743-FB82-DCC4-9B94890FCE87}"/>
              </a:ext>
            </a:extLst>
          </p:cNvPr>
          <p:cNvSpPr>
            <a:spLocks noGrp="1" noRot="1" noChangeAspect="1" noChangeArrowheads="1" noTextEdit="1"/>
          </p:cNvSpPr>
          <p:nvPr>
            <p:ph type="sldImg"/>
          </p:nvPr>
        </p:nvSpPr>
        <p:spPr>
          <a:xfrm>
            <a:off x="1150938" y="692150"/>
            <a:ext cx="4556125" cy="3416300"/>
          </a:xfrm>
          <a:ln/>
        </p:spPr>
      </p:sp>
      <p:sp>
        <p:nvSpPr>
          <p:cNvPr id="32770" name="Notes Placeholder 2">
            <a:extLst>
              <a:ext uri="{FF2B5EF4-FFF2-40B4-BE49-F238E27FC236}">
                <a16:creationId xmlns:a16="http://schemas.microsoft.com/office/drawing/2014/main" id="{16739820-F541-9FFE-4646-BC8CBC194A3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As a firm goes through the lifecycle, there are usually three transition points worth watching…</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Note, though, that whether and when these transition points occur can vary widely across firms. For some firms like Google and Amazon, the transition from owner funded businesses to large publicly traded companies was speedy. Other firms, like Cargill and Koch, never make the transition and stay privately owned businesses as they grow, using internal funding to grow over time. Still others never make it to the transitional phases and fade away, go bankrupt or are acquired.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CE216D9A-F0CE-64D7-8F33-7B7139EEB0D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4818" name="Rectangle 3">
            <a:extLst>
              <a:ext uri="{FF2B5EF4-FFF2-40B4-BE49-F238E27FC236}">
                <a16:creationId xmlns:a16="http://schemas.microsoft.com/office/drawing/2014/main" id="{224467CD-8BA3-394B-F49B-CD4E44F6A12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difference between book value and market value debt ratios can give rise to problems. For instance, most published debt ratios are book value debt ratios and many analysts talk about book debt ratios when talking about financial leverage. When firms raise financing, though, they do so in market value terms.</a:t>
            </a:r>
          </a:p>
          <a:p>
            <a:r>
              <a:rPr lang="en-US" altLang="en-US">
                <a:latin typeface="Times"/>
                <a:ea typeface="ＭＳ Ｐゴシック" panose="020B0600070205080204" pitchFamily="34" charset="-128"/>
              </a:rPr>
              <a:t>When </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debt ratios</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are used in analysis, it is best to define them up front. For the rest of this analysis, we will debt ratio to mean market value, total debt ratios, with debt including the present value of operating lease commitments.</a:t>
            </a:r>
            <a:endParaRPr lang="en-US" altLang="en-US">
              <a:latin typeface="Times"/>
              <a:ea typeface="ＭＳ Ｐゴシック"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a:extLst>
              <a:ext uri="{FF2B5EF4-FFF2-40B4-BE49-F238E27FC236}">
                <a16:creationId xmlns:a16="http://schemas.microsoft.com/office/drawing/2014/main" id="{BA07745B-FFCE-F8BF-AF74-79CEAD13BCF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866" name="Rectangle 3">
            <a:extLst>
              <a:ext uri="{FF2B5EF4-FFF2-40B4-BE49-F238E27FC236}">
                <a16:creationId xmlns:a16="http://schemas.microsoft.com/office/drawing/2014/main" id="{BE20105F-2E2D-B51F-0DE5-1047FB4D3FD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the basic question that we will cover in the first part of the analysis.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a:extLst>
              <a:ext uri="{FF2B5EF4-FFF2-40B4-BE49-F238E27FC236}">
                <a16:creationId xmlns:a16="http://schemas.microsoft.com/office/drawing/2014/main" id="{E496C67D-0E1F-18C1-7552-B8D4B00E553F}"/>
              </a:ext>
            </a:extLst>
          </p:cNvPr>
          <p:cNvSpPr>
            <a:spLocks noGrp="1" noRot="1" noChangeAspect="1" noChangeArrowheads="1" noTextEdit="1"/>
          </p:cNvSpPr>
          <p:nvPr>
            <p:ph type="sldImg"/>
          </p:nvPr>
        </p:nvSpPr>
        <p:spPr>
          <a:xfrm>
            <a:off x="1150938" y="692150"/>
            <a:ext cx="4556125" cy="3416300"/>
          </a:xfrm>
          <a:ln/>
        </p:spPr>
      </p:sp>
      <p:sp>
        <p:nvSpPr>
          <p:cNvPr id="38914" name="Notes Placeholder 2">
            <a:extLst>
              <a:ext uri="{FF2B5EF4-FFF2-40B4-BE49-F238E27FC236}">
                <a16:creationId xmlns:a16="http://schemas.microsoft.com/office/drawing/2014/main" id="{9A10F493-FA46-D42A-3EC3-33A091E9834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The analogy offered by Miller and Modigliani is apt. In a world with no tax benefits to debt, a business that borrows money is akin to taking whole milk and separating it into butter and fat-free milk. The overall fat in the milk don’t change, but the apportionment does. In practical terms, the overall cost of capital for a firm will remain unchanged as you borrow money, as the cost of equity rises to offset the benefits of using cheaper debt. That, of course, is the </a:t>
            </a:r>
            <a:r>
              <a:rPr lang="en-US" altLang="en-US" dirty="0" err="1">
                <a:latin typeface="Times"/>
                <a:ea typeface="ＭＳ Ｐゴシック" panose="020B0600070205080204" pitchFamily="34" charset="-128"/>
              </a:rPr>
              <a:t>Milller</a:t>
            </a:r>
            <a:r>
              <a:rPr lang="en-US" altLang="en-US" dirty="0">
                <a:latin typeface="Times"/>
                <a:ea typeface="ＭＳ Ｐゴシック" panose="020B0600070205080204" pitchFamily="34" charset="-128"/>
              </a:rPr>
              <a:t>-Modigliani theorem, but more on that later.</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B8524A95-4AA0-482D-BA4F-762E767E353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962" name="Rectangle 3">
            <a:extLst>
              <a:ext uri="{FF2B5EF4-FFF2-40B4-BE49-F238E27FC236}">
                <a16:creationId xmlns:a16="http://schemas.microsoft.com/office/drawing/2014/main" id="{AFE3CA9E-09DE-E6EF-519B-BD0BDE808CF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summarizes the trade off that we make when we choose between using debt and equity. If the benefits exceed the costs, you should borrow. If not, it is better to use equity.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5B02E27B-8BD2-5DFB-E53A-397DA3DD1E8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3010" name="Rectangle 3">
            <a:extLst>
              <a:ext uri="{FF2B5EF4-FFF2-40B4-BE49-F238E27FC236}">
                <a16:creationId xmlns:a16="http://schemas.microsoft.com/office/drawing/2014/main" id="{83C1D32B-8DD9-6FA8-56B2-FFDEABDDF22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tax benefit of debt will be lower if the tax code allows some or all of the cash flows to equity to be tax deductible, as well. For instance, in Germany, dividends paid to stockholders are taxed at a lower rate than retained earnings. In these cases, the tax advantage of debt will be lower.</a:t>
            </a:r>
          </a:p>
          <a:p>
            <a:r>
              <a:rPr lang="en-US" altLang="en-US">
                <a:latin typeface="Times"/>
                <a:ea typeface="ＭＳ Ｐゴシック" panose="020B0600070205080204" pitchFamily="34" charset="-128"/>
              </a:rPr>
              <a:t>If you do not pay taxes, debt becomes a lot less attractive. Carnival Cruise Lines, which gets most of its business from the United States pays no taxes because it is domiciled in Liberia. We would expect it to have less debt in its capital structure than a competitor in the US which pays taxes.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Implications:</a:t>
            </a:r>
          </a:p>
          <a:p>
            <a:pPr>
              <a:buFontTx/>
              <a:buAutoNum type="arabicPeriod"/>
            </a:pPr>
            <a:r>
              <a:rPr lang="en-US" altLang="en-US">
                <a:latin typeface="Times"/>
                <a:ea typeface="ＭＳ Ｐゴシック" panose="020B0600070205080204" pitchFamily="34" charset="-128"/>
              </a:rPr>
              <a:t>Debt ratios for firms should go up as corporate tax rates increase.</a:t>
            </a:r>
          </a:p>
          <a:p>
            <a:pPr>
              <a:buFontTx/>
              <a:buAutoNum type="arabicPeriod"/>
            </a:pPr>
            <a:r>
              <a:rPr lang="en-US" altLang="en-US">
                <a:latin typeface="Times"/>
                <a:ea typeface="ＭＳ Ｐゴシック" panose="020B0600070205080204" pitchFamily="34" charset="-128"/>
              </a:rPr>
              <a:t>Debt ratios of firms incorporated in high-tax locales should be higher than debt ratios of firms in low-tax or tax exempt locales.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a:extLst>
              <a:ext uri="{FF2B5EF4-FFF2-40B4-BE49-F238E27FC236}">
                <a16:creationId xmlns:a16="http://schemas.microsoft.com/office/drawing/2014/main" id="{E5D9F89B-F024-4F3A-5AA8-13F36D67B51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058" name="Rectangle 3">
            <a:extLst>
              <a:ext uri="{FF2B5EF4-FFF2-40B4-BE49-F238E27FC236}">
                <a16:creationId xmlns:a16="http://schemas.microsoft.com/office/drawing/2014/main" id="{6F4A14C8-90F6-3DEE-0D6E-FF4B9F3339E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 would expect real estate corporations to have more debt. The forced payout of 95% of earnings as dividends by REITs to their stockholders may expose their investors to substantial personal taxes, but the absence of taxes at the entity level will make debt a less attractive option.</a:t>
            </a:r>
          </a:p>
          <a:p>
            <a:r>
              <a:rPr lang="en-US" altLang="en-US">
                <a:latin typeface="Times"/>
                <a:ea typeface="ＭＳ Ｐゴシック" panose="020B0600070205080204" pitchFamily="34" charset="-128"/>
              </a:rPr>
              <a:t>In practice, REITs do use debt. On reason might be that they can borrow at a lower rate at the REIT level than at the property level. Another might be that they have views on the market pricing of their stock. If they feel that they are being under priced, they may choose to borrow money as bridge financing (until they feel their equity is fairly priced again).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a:extLst>
              <a:ext uri="{FF2B5EF4-FFF2-40B4-BE49-F238E27FC236}">
                <a16:creationId xmlns:a16="http://schemas.microsoft.com/office/drawing/2014/main" id="{66F18C18-2C7E-F273-525D-A2456AC9C634}"/>
              </a:ext>
            </a:extLst>
          </p:cNvPr>
          <p:cNvSpPr>
            <a:spLocks noGrp="1" noRot="1" noChangeAspect="1" noChangeArrowheads="1" noTextEdit="1"/>
          </p:cNvSpPr>
          <p:nvPr>
            <p:ph type="sldImg"/>
          </p:nvPr>
        </p:nvSpPr>
        <p:spPr>
          <a:xfrm>
            <a:off x="1150938" y="692150"/>
            <a:ext cx="4556125" cy="3416300"/>
          </a:xfrm>
          <a:ln/>
        </p:spPr>
      </p:sp>
      <p:sp>
        <p:nvSpPr>
          <p:cNvPr id="47106" name="Notes Placeholder 2">
            <a:extLst>
              <a:ext uri="{FF2B5EF4-FFF2-40B4-BE49-F238E27FC236}">
                <a16:creationId xmlns:a16="http://schemas.microsoft.com/office/drawing/2014/main" id="{11A27198-86EF-DD4A-1BBF-B7E27210A3AC}"/>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It is the marginal tax rate that drives the tax benefits because interest saves you taxes on your marginal dollar of income. Put simply, even companies that have low effective tax rates have some income taxed at higher rates, and will borrow against that income. For instance, Apple’s effective tax rate was less than 20% because it earned income in other countries, where tax rates were lower. When it borrowed money during the last decade, all of that debt was in the US and claimed against its US taxable income, saving it the US marginal tax rate.</a:t>
            </a:r>
          </a:p>
          <a:p>
            <a:r>
              <a:rPr lang="en-US" altLang="en-US" dirty="0">
                <a:latin typeface="Times"/>
                <a:ea typeface="ＭＳ Ｐゴシック" panose="020B0600070205080204" pitchFamily="34" charset="-128"/>
              </a:rPr>
              <a:t>If the marginal tax rate drops, the tax benefit of debt should be much lower. Debt should go down. (Has it? If not, why not?)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8E00D858-9524-B4A4-49B6-73BAEE603E7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154" name="Rectangle 3">
            <a:extLst>
              <a:ext uri="{FF2B5EF4-FFF2-40B4-BE49-F238E27FC236}">
                <a16:creationId xmlns:a16="http://schemas.microsoft.com/office/drawing/2014/main" id="{659C24CC-144A-21F2-5E63-9C9FFAFEB6E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Managers of publicly traded firms with substantial cash flows and little debt are much more protected from the consequences of their mistakes (especially when stockholders are powerless and boards toothless).</a:t>
            </a:r>
          </a:p>
          <a:p>
            <a:r>
              <a:rPr lang="en-US" altLang="en-US">
                <a:latin typeface="Times"/>
                <a:ea typeface="ＭＳ Ｐゴシック" panose="020B0600070205080204" pitchFamily="34" charset="-128"/>
              </a:rPr>
              <a:t>Left to themselves, managers (especially lazy ones) would rather run all-equity financed firms with substantial cash reserves.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There are two pieces of evidence that you can point to in support of this proposition.</a:t>
            </a:r>
          </a:p>
          <a:p>
            <a:r>
              <a:rPr lang="en-US" altLang="en-US">
                <a:latin typeface="Times"/>
                <a:ea typeface="ＭＳ Ｐゴシック" panose="020B0600070205080204" pitchFamily="34" charset="-128"/>
              </a:rPr>
              <a:t>First, poorly managed, poorly run firms, where managers are not significant stockholders, are more likely to be targeted for leveraged buyouts.</a:t>
            </a:r>
          </a:p>
          <a:p>
            <a:r>
              <a:rPr lang="en-US" altLang="en-US">
                <a:latin typeface="Times"/>
                <a:ea typeface="ＭＳ Ｐゴシック" panose="020B0600070205080204" pitchFamily="34" charset="-128"/>
              </a:rPr>
              <a:t>Second, there is evidence of improvements in operating efficiency at firms that increase their debt ratio substantially.</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E2405DC1-DFE4-28C8-F9DF-9D629ADAF7F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1202" name="Rectangle 3">
            <a:extLst>
              <a:ext uri="{FF2B5EF4-FFF2-40B4-BE49-F238E27FC236}">
                <a16:creationId xmlns:a16="http://schemas.microsoft.com/office/drawing/2014/main" id="{23D1C857-F0B6-0865-EF08-5A31A86B2D9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Conservatively financed (Equity financed), publicly traded firms with a wide and diverse stockholding should be the best candidates for debt (with discipline as the argument)</a:t>
            </a:r>
          </a:p>
          <a:p>
            <a:r>
              <a:rPr lang="en-US" altLang="en-US">
                <a:latin typeface="Times"/>
                <a:ea typeface="ＭＳ Ｐゴシック" panose="020B0600070205080204" pitchFamily="34" charset="-128"/>
              </a:rPr>
              <a:t>Private firms should have the incentive to be efficient without debt, because the owner/manager has his or her wealth at stake.</a:t>
            </a:r>
          </a:p>
          <a:p>
            <a:r>
              <a:rPr lang="en-US" altLang="en-US">
                <a:latin typeface="Times"/>
                <a:ea typeface="ＭＳ Ｐゴシック" panose="020B0600070205080204" pitchFamily="34" charset="-128"/>
              </a:rPr>
              <a:t>Publicly traded firms with activist stockholders (like Michael Price) might not need debt to be disciplined. Investors looking over managers</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shoulders will keep them honest.</a:t>
            </a:r>
            <a:endParaRPr lang="en-US" altLang="en-US">
              <a:latin typeface="Times"/>
              <a:ea typeface="ＭＳ Ｐゴシック"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11D4EDDA-4733-D7FE-0D0E-C8BD6898B2B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250" name="Rectangle 3">
            <a:extLst>
              <a:ext uri="{FF2B5EF4-FFF2-40B4-BE49-F238E27FC236}">
                <a16:creationId xmlns:a16="http://schemas.microsoft.com/office/drawing/2014/main" id="{A9CB100B-397D-2E3D-4D33-FD306A98248E}"/>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Studies (see Warner) seem to indicate that the direct costs of bankruptcy are fairly small (10% or less or firm value)</a:t>
            </a:r>
          </a:p>
          <a:p>
            <a:r>
              <a:rPr lang="en-US" altLang="en-US" dirty="0">
                <a:latin typeface="Times"/>
                <a:ea typeface="ＭＳ Ｐゴシック" panose="020B0600070205080204" pitchFamily="34" charset="-128"/>
              </a:rPr>
              <a:t>The indirect cost of going bankrupt comes from the perception that you are in financial trouble, which in turn affects sales and the capacity to raise credit. We would expect indirect bankruptcy costs to vary across firms and be higher at</a:t>
            </a:r>
          </a:p>
          <a:p>
            <a:r>
              <a:rPr lang="en-US" altLang="en-US" dirty="0">
                <a:latin typeface="Times"/>
                <a:ea typeface="ＭＳ Ｐゴシック" panose="020B0600070205080204" pitchFamily="34" charset="-128"/>
              </a:rPr>
              <a:t>a. Firms that sell durable products with long lives that require replacement parts and service</a:t>
            </a:r>
          </a:p>
          <a:p>
            <a:r>
              <a:rPr lang="en-US" altLang="en-US" dirty="0">
                <a:latin typeface="Times"/>
                <a:ea typeface="ＭＳ Ｐゴシック" panose="020B0600070205080204" pitchFamily="34" charset="-128"/>
              </a:rPr>
              <a:t>b. Firms that provide goods or services for which quality is an important attribute but is difficult to determine in advance. </a:t>
            </a:r>
          </a:p>
          <a:p>
            <a:r>
              <a:rPr lang="en-US" altLang="en-US" dirty="0">
                <a:latin typeface="Times"/>
                <a:ea typeface="ＭＳ Ｐゴシック" panose="020B0600070205080204" pitchFamily="34" charset="-128"/>
              </a:rPr>
              <a:t>c. Firms producing products whose value to customers depends on the services and complementary products supplied by independent companies</a:t>
            </a:r>
          </a:p>
          <a:p>
            <a:r>
              <a:rPr lang="en-US" altLang="en-US" dirty="0">
                <a:latin typeface="Times"/>
                <a:ea typeface="ＭＳ Ｐゴシック" panose="020B0600070205080204" pitchFamily="34" charset="-128"/>
              </a:rPr>
              <a:t>As an example, when Apple Computer was perceived to be in financial trouble in early 1997, first-time buyers and businesses stopped buying Apple computers and software firms stopped coming up with upgrades for Mac products.</a:t>
            </a:r>
          </a:p>
          <a:p>
            <a:r>
              <a:rPr lang="en-US" altLang="en-US" dirty="0">
                <a:latin typeface="Times"/>
                <a:ea typeface="ＭＳ Ｐゴシック" panose="020B0600070205080204" pitchFamily="34" charset="-128"/>
              </a:rPr>
              <a:t>Similarly, Kmart found that suppliers started demanding payments in 30 days instead of 60 days, when it got into financial trouble.</a:t>
            </a:r>
          </a:p>
          <a:p>
            <a:r>
              <a:rPr lang="en-US" altLang="en-US" dirty="0">
                <a:latin typeface="Times"/>
                <a:ea typeface="ＭＳ Ｐゴシック" panose="020B0600070205080204" pitchFamily="34" charset="-128"/>
              </a:rPr>
              <a:t>The probability of bankruptcy should be a function of the predictability (or variability) of earnings.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a:extLst>
              <a:ext uri="{FF2B5EF4-FFF2-40B4-BE49-F238E27FC236}">
                <a16:creationId xmlns:a16="http://schemas.microsoft.com/office/drawing/2014/main" id="{DE4FDE8B-4FF6-748F-F2A7-9258F26F185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5298" name="Rectangle 3">
            <a:extLst>
              <a:ext uri="{FF2B5EF4-FFF2-40B4-BE49-F238E27FC236}">
                <a16:creationId xmlns:a16="http://schemas.microsoft.com/office/drawing/2014/main" id="{A5C7DE45-9D3A-06B0-9DE2-B61625B8016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 would expect a grocery store to have the lowest bankruptcy costs. Customers generally do not consider the rating or default risk of grocery stores when they shop, but they definitely do consider both when placing an order for an airplane. </a:t>
            </a:r>
          </a:p>
          <a:p>
            <a:r>
              <a:rPr lang="en-US" altLang="en-US">
                <a:latin typeface="Times"/>
                <a:ea typeface="ＭＳ Ｐゴシック" panose="020B0600070205080204" pitchFamily="34" charset="-128"/>
              </a:rPr>
              <a:t>Technology companies can have high bankruptcy costs, but the costs will vary depending upon what type of product they produce. A PC manufacturer might be affected more than someone who manufacturers software; a company which serves businesses might be affected more than one which creates games for children.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06D23C1C-BA25-6D67-13B7-913FBDCE831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7346" name="Rectangle 3">
            <a:extLst>
              <a:ext uri="{FF2B5EF4-FFF2-40B4-BE49-F238E27FC236}">
                <a16:creationId xmlns:a16="http://schemas.microsoft.com/office/drawing/2014/main" id="{CD9F947D-B5A7-04D4-6120-5F71B753B0B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What is good for equity investors might not be good for bondholders and lenders…. Equity investors describe the projects that they will be funding with debt as safe and secure. However…</a:t>
            </a:r>
          </a:p>
          <a:p>
            <a:r>
              <a:rPr lang="en-US" altLang="en-US">
                <a:latin typeface="Times"/>
                <a:ea typeface="ＭＳ Ｐゴシック" panose="020B0600070205080204" pitchFamily="34" charset="-128"/>
              </a:rPr>
              <a:t>A risky project, with substantial upside, may make equity investors happy, but they might cause bondholders, who do not share in the upside, much worse off.</a:t>
            </a:r>
          </a:p>
          <a:p>
            <a:r>
              <a:rPr lang="en-US" altLang="en-US">
                <a:latin typeface="Times"/>
                <a:ea typeface="ＭＳ Ｐゴシック" panose="020B0600070205080204" pitchFamily="34" charset="-128"/>
              </a:rPr>
              <a:t>Similarly, paying a large dividend may make stockholders happier but they make lenders less well off.</a:t>
            </a:r>
          </a:p>
          <a:p>
            <a:r>
              <a:rPr lang="en-US" altLang="en-US">
                <a:latin typeface="Times"/>
                <a:ea typeface="ＭＳ Ｐゴシック" panose="020B0600070205080204" pitchFamily="34" charset="-128"/>
              </a:rPr>
              <a:t>Lenders recognize this tendency and factor them into their lending by</a:t>
            </a:r>
          </a:p>
          <a:p>
            <a:pPr>
              <a:buFontTx/>
              <a:buChar char="-"/>
            </a:pPr>
            <a:r>
              <a:rPr lang="en-US" altLang="en-US">
                <a:latin typeface="Times"/>
                <a:ea typeface="ＭＳ Ｐゴシック" panose="020B0600070205080204" pitchFamily="34" charset="-128"/>
              </a:rPr>
              <a:t>charging a higher interest rate up front for the loan</a:t>
            </a:r>
          </a:p>
          <a:p>
            <a:pPr>
              <a:buFontTx/>
              <a:buChar char="-"/>
            </a:pPr>
            <a:r>
              <a:rPr lang="en-US" altLang="en-US">
                <a:latin typeface="Times"/>
                <a:ea typeface="ＭＳ Ｐゴシック" panose="020B0600070205080204" pitchFamily="34" charset="-128"/>
              </a:rPr>
              <a:t>Putting restrictive covenants on the loan</a:t>
            </a:r>
          </a:p>
          <a:p>
            <a:r>
              <a:rPr lang="en-US" altLang="en-US">
                <a:latin typeface="Times"/>
                <a:ea typeface="ＭＳ Ｐゴシック" panose="020B0600070205080204" pitchFamily="34" charset="-128"/>
              </a:rPr>
              <a:t>These create costs for the borrower.</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E403CA31-C2CD-6664-D91D-033BDD9E2C2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9394" name="Rectangle 3">
            <a:extLst>
              <a:ext uri="{FF2B5EF4-FFF2-40B4-BE49-F238E27FC236}">
                <a16:creationId xmlns:a16="http://schemas.microsoft.com/office/drawing/2014/main" id="{CDCD12F0-B9EE-78E8-C9A4-B209DC34694B}"/>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a:ea typeface="ＭＳ Ｐゴシック" panose="020B0600070205080204" pitchFamily="34" charset="-128"/>
              </a:rPr>
              <a:t>Lenders will probably  perceive less agency costs in the regulated utility because:</a:t>
            </a:r>
          </a:p>
          <a:p>
            <a:pPr marL="228600" indent="-228600">
              <a:buFontTx/>
              <a:buAutoNum type="alphaLcPeriod"/>
            </a:pPr>
            <a:r>
              <a:rPr lang="en-US" altLang="en-US">
                <a:latin typeface="Times"/>
                <a:ea typeface="ＭＳ Ｐゴシック" panose="020B0600070205080204" pitchFamily="34" charset="-128"/>
              </a:rPr>
              <a:t>The assets are tangible and easy to monitor (much easier to monitor a power plant than R&amp;D)</a:t>
            </a:r>
          </a:p>
          <a:p>
            <a:pPr marL="228600" indent="-228600">
              <a:buFontTx/>
              <a:buAutoNum type="alphaLcPeriod"/>
            </a:pPr>
            <a:r>
              <a:rPr lang="en-US" altLang="en-US">
                <a:latin typeface="Times"/>
                <a:ea typeface="ＭＳ Ｐゴシック" panose="020B0600070205080204" pitchFamily="34" charset="-128"/>
              </a:rPr>
              <a:t> The regulatory authorities will operate as brake on the investment activities of the utility and thus do the lender</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work for them.</a:t>
            </a:r>
            <a:endParaRPr lang="en-US" altLang="en-US">
              <a:latin typeface="Times"/>
              <a:ea typeface="ＭＳ Ｐゴシック" panose="020B0600070205080204"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a:extLst>
              <a:ext uri="{FF2B5EF4-FFF2-40B4-BE49-F238E27FC236}">
                <a16:creationId xmlns:a16="http://schemas.microsoft.com/office/drawing/2014/main" id="{250D3BC6-592E-3C64-3A7B-27FF74E71B0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61442" name="Rectangle 3">
            <a:extLst>
              <a:ext uri="{FF2B5EF4-FFF2-40B4-BE49-F238E27FC236}">
                <a16:creationId xmlns:a16="http://schemas.microsoft.com/office/drawing/2014/main" id="{386BFE6A-0A51-E249-D26E-A00ABB14BF18}"/>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Firms like to preserve flexibility. The value of flexibility should be a function of how uncertain future investment requirements are, and the firm</a:t>
            </a:r>
            <a:r>
              <a:rPr lang="ja-JP" altLang="en-US">
                <a:latin typeface="Times"/>
                <a:ea typeface="ＭＳ Ｐゴシック" panose="020B0600070205080204" pitchFamily="34" charset="-128"/>
              </a:rPr>
              <a:t>’</a:t>
            </a:r>
            <a:r>
              <a:rPr lang="en-US" altLang="ja-JP" dirty="0">
                <a:latin typeface="Times"/>
                <a:ea typeface="ＭＳ Ｐゴシック" panose="020B0600070205080204" pitchFamily="34" charset="-128"/>
              </a:rPr>
              <a:t>s capacity to raise fresh capital quickly. </a:t>
            </a:r>
          </a:p>
          <a:p>
            <a:r>
              <a:rPr lang="en-US" altLang="en-US" dirty="0">
                <a:latin typeface="Times"/>
                <a:ea typeface="ＭＳ Ｐゴシック" panose="020B0600070205080204" pitchFamily="34" charset="-128"/>
              </a:rPr>
              <a:t>Firms with uncertain future needs and the inability to access markets quickly will tend to value flexibility the most, and borrow the least.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a:extLst>
              <a:ext uri="{FF2B5EF4-FFF2-40B4-BE49-F238E27FC236}">
                <a16:creationId xmlns:a16="http://schemas.microsoft.com/office/drawing/2014/main" id="{426E321B-13F9-CC25-4CA6-BDB9326CEE11}"/>
              </a:ext>
            </a:extLst>
          </p:cNvPr>
          <p:cNvSpPr>
            <a:spLocks noGrp="1" noRot="1" noChangeAspect="1" noChangeArrowheads="1" noTextEdit="1"/>
          </p:cNvSpPr>
          <p:nvPr>
            <p:ph type="sldImg"/>
          </p:nvPr>
        </p:nvSpPr>
        <p:spPr>
          <a:xfrm>
            <a:off x="1150938" y="692150"/>
            <a:ext cx="4556125" cy="3416300"/>
          </a:xfrm>
          <a:ln/>
        </p:spPr>
      </p:sp>
      <p:sp>
        <p:nvSpPr>
          <p:cNvPr id="63490" name="Notes Placeholder 2">
            <a:extLst>
              <a:ext uri="{FF2B5EF4-FFF2-40B4-BE49-F238E27FC236}">
                <a16:creationId xmlns:a16="http://schemas.microsoft.com/office/drawing/2014/main" id="{702663F6-9CC1-16CC-C831-48355D8C2FD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				This survey suggests that financial flexibility (which is not explicitly allowed for in the trade off) is valued very highly. What implications does this have for whether firms will borrow as much as the trade off suggests they should?</a:t>
            </a:r>
          </a:p>
          <a:p>
            <a:endParaRPr lang="en-US" altLang="en-US" dirty="0">
              <a:latin typeface="Times"/>
              <a:ea typeface="ＭＳ Ｐゴシック" panose="020B0600070205080204" pitchFamily="34" charset="-128"/>
            </a:endParaRPr>
          </a:p>
          <a:p>
            <a:r>
              <a:rPr lang="en-US" altLang="en-US" dirty="0">
                <a:latin typeface="Times"/>
                <a:ea typeface="ＭＳ Ｐゴシック" panose="020B0600070205080204" pitchFamily="34" charset="-128"/>
              </a:rPr>
              <a:t>What is financial flexibility? Flexibility to do what? What do we need to assume about access to capital markets for financial flexibility to have high value? What kinds of firms will value flexibility the most?</a:t>
            </a:r>
          </a:p>
          <a:p>
            <a:pPr>
              <a:buFontTx/>
              <a:buChar char="•"/>
            </a:pPr>
            <a:r>
              <a:rPr lang="en-US" altLang="en-US" dirty="0">
                <a:latin typeface="Times"/>
                <a:ea typeface="ＭＳ Ｐゴシック" panose="020B0600070205080204" pitchFamily="34" charset="-128"/>
              </a:rPr>
              <a:t>The flexibility that firms want to maintain is the flexibility to be able to fund that once in a lifetime investment that may come along or to protect themselves against that devastating downside risk…</a:t>
            </a:r>
          </a:p>
          <a:p>
            <a:pPr>
              <a:buFontTx/>
              <a:buChar char="•"/>
            </a:pPr>
            <a:r>
              <a:rPr lang="en-US" altLang="en-US" dirty="0">
                <a:latin typeface="Times"/>
                <a:ea typeface="ＭＳ Ｐゴシック" panose="020B0600070205080204" pitchFamily="34" charset="-128"/>
              </a:rPr>
              <a:t>If we assumed perfect capital markets, you would not need flexibility, which must imply that flexibility is valued most highly by firms with the least access to capital markets (private firms, small firms…)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a:extLst>
              <a:ext uri="{FF2B5EF4-FFF2-40B4-BE49-F238E27FC236}">
                <a16:creationId xmlns:a16="http://schemas.microsoft.com/office/drawing/2014/main" id="{16446BF1-4056-8DE0-9EE3-E13251C08770}"/>
              </a:ext>
            </a:extLst>
          </p:cNvPr>
          <p:cNvSpPr>
            <a:spLocks noGrp="1" noRot="1" noChangeAspect="1" noChangeArrowheads="1" noTextEdit="1"/>
          </p:cNvSpPr>
          <p:nvPr>
            <p:ph type="sldImg"/>
          </p:nvPr>
        </p:nvSpPr>
        <p:spPr>
          <a:xfrm>
            <a:off x="1150938" y="692150"/>
            <a:ext cx="4556125" cy="3416300"/>
          </a:xfrm>
          <a:ln/>
        </p:spPr>
      </p:sp>
      <p:sp>
        <p:nvSpPr>
          <p:cNvPr id="65538" name="Notes Placeholder 2">
            <a:extLst>
              <a:ext uri="{FF2B5EF4-FFF2-40B4-BE49-F238E27FC236}">
                <a16:creationId xmlns:a16="http://schemas.microsoft.com/office/drawing/2014/main" id="{D2ED5595-09C3-CD20-3AFB-B6B2579D566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Brings together the costs and the benefits of debt, with the implications.</a:t>
            </a:r>
          </a:p>
          <a:p>
            <a:endParaRPr lang="en-US" altLang="en-US">
              <a:latin typeface="Times"/>
              <a:ea typeface="ＭＳ Ｐゴシック" panose="020B0600070205080204" pitchFamily="34" charset="-128"/>
            </a:endParaRPr>
          </a:p>
          <a:p>
            <a:endParaRPr lang="en-US" altLang="en-US">
              <a:latin typeface="Times"/>
              <a:ea typeface="ＭＳ Ｐゴシック" panose="020B0600070205080204"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a:extLst>
              <a:ext uri="{FF2B5EF4-FFF2-40B4-BE49-F238E27FC236}">
                <a16:creationId xmlns:a16="http://schemas.microsoft.com/office/drawing/2014/main" id="{E04FFA5A-F158-2E26-D7DE-C35CF4033531}"/>
              </a:ext>
            </a:extLst>
          </p:cNvPr>
          <p:cNvSpPr>
            <a:spLocks noGrp="1" noRot="1" noChangeAspect="1" noChangeArrowheads="1" noTextEdit="1"/>
          </p:cNvSpPr>
          <p:nvPr>
            <p:ph type="sldImg"/>
          </p:nvPr>
        </p:nvSpPr>
        <p:spPr>
          <a:xfrm>
            <a:off x="1150938" y="692150"/>
            <a:ext cx="4556125" cy="3416300"/>
          </a:xfrm>
          <a:ln/>
        </p:spPr>
      </p:sp>
      <p:sp>
        <p:nvSpPr>
          <p:cNvPr id="67586" name="Notes Placeholder 2">
            <a:extLst>
              <a:ext uri="{FF2B5EF4-FFF2-40B4-BE49-F238E27FC236}">
                <a16:creationId xmlns:a16="http://schemas.microsoft.com/office/drawing/2014/main" id="{5CFA03B7-1C7A-021D-6CBE-19912795D21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None of these firms seems like a candidate for a really high debt ratio. With each firm, one or another cost gets in the way. </a:t>
            </a:r>
          </a:p>
          <a:p>
            <a:pPr>
              <a:buFont typeface="Calibri" panose="020F0502020204030204" pitchFamily="34" charset="0"/>
              <a:buAutoNum type="arabicPeriod"/>
            </a:pPr>
            <a:r>
              <a:rPr lang="en-US" altLang="en-US">
                <a:latin typeface="Times"/>
                <a:ea typeface="ＭＳ Ｐゴシック" panose="020B0600070205080204" pitchFamily="34" charset="-128"/>
              </a:rPr>
              <a:t>For Disney, the biggest impediments to borrowing more are the variability of its income and the fact that its assets are mostly </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intangible</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and difficult to monitor.</a:t>
            </a:r>
          </a:p>
          <a:p>
            <a:pPr>
              <a:buFont typeface="Calibri" panose="020F0502020204030204" pitchFamily="34" charset="0"/>
              <a:buAutoNum type="arabicPeriod"/>
            </a:pPr>
            <a:r>
              <a:rPr lang="en-US" altLang="en-US">
                <a:latin typeface="Times"/>
                <a:ea typeface="ＭＳ Ｐゴシック" panose="020B0600070205080204" pitchFamily="34" charset="-128"/>
              </a:rPr>
              <a:t>For Vale, it is the variability in commodity prices.</a:t>
            </a:r>
          </a:p>
          <a:p>
            <a:pPr>
              <a:buFont typeface="Calibri" panose="020F0502020204030204" pitchFamily="34" charset="0"/>
              <a:buAutoNum type="arabicPeriod"/>
            </a:pPr>
            <a:r>
              <a:rPr lang="en-US" altLang="en-US">
                <a:latin typeface="Times"/>
                <a:ea typeface="ＭＳ Ｐゴシック" panose="020B0600070205080204" pitchFamily="34" charset="-128"/>
              </a:rPr>
              <a:t>For Tata Motors, it is the cross holding structure and the fear that the debt will be channeled to other subsidiaries. </a:t>
            </a:r>
          </a:p>
          <a:p>
            <a:pPr>
              <a:buFont typeface="Calibri" panose="020F0502020204030204" pitchFamily="34" charset="0"/>
              <a:buAutoNum type="arabicPeriod"/>
            </a:pPr>
            <a:r>
              <a:rPr lang="en-US" altLang="en-US">
                <a:latin typeface="Times"/>
                <a:ea typeface="ＭＳ Ｐゴシック" panose="020B0600070205080204" pitchFamily="34" charset="-128"/>
              </a:rPr>
              <a:t>For Baidu, it is the fact that it is a young company with small cash flows (relative to market value).</a:t>
            </a:r>
          </a:p>
          <a:p>
            <a:r>
              <a:rPr lang="en-US" altLang="en-US">
                <a:latin typeface="Times"/>
                <a:ea typeface="ＭＳ Ｐゴシック" panose="020B0600070205080204" pitchFamily="34" charset="-128"/>
              </a:rPr>
              <a:t>Notwithstanding these issues, I would expect Disney to have more debt than other entertainment companies because it is larger and more diverse than its competitors. I would also expect to see significant debt on both Tata</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and Vale</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balance sheets, given the tax benefits.</a:t>
            </a:r>
            <a:endParaRPr lang="en-US" altLang="en-US">
              <a:latin typeface="Times"/>
              <a:ea typeface="ＭＳ Ｐゴシック" panose="020B0600070205080204"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9334FD50-42B1-94C7-8EAF-0AC81C8364B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69634" name="Rectangle 3">
            <a:extLst>
              <a:ext uri="{FF2B5EF4-FFF2-40B4-BE49-F238E27FC236}">
                <a16:creationId xmlns:a16="http://schemas.microsoft.com/office/drawing/2014/main" id="{D961CC42-75B6-AC56-1B5F-1D552C5D5BA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just a qualitative analysis. It will not give you a specific optimal debt ratio but provides insight into why the firm may be using the financing mix that it is today.</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3F647CEC-5CA2-8FB8-5052-EFC8DED1983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71682" name="Rectangle 3">
            <a:extLst>
              <a:ext uri="{FF2B5EF4-FFF2-40B4-BE49-F238E27FC236}">
                <a16:creationId xmlns:a16="http://schemas.microsoft.com/office/drawing/2014/main" id="{D3CFE439-3F91-FB07-C627-9EADCA79EBF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Assume that you super impose these assumptions on the balance sheet on the previous page. The advantages of debt go to zero, as do the disadvantages. Under such a scenario, firms should be indifferent to issuing debt.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884D378E-B4DE-45E7-29D1-F7A2508F585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73730" name="Rectangle 3">
            <a:extLst>
              <a:ext uri="{FF2B5EF4-FFF2-40B4-BE49-F238E27FC236}">
                <a16:creationId xmlns:a16="http://schemas.microsoft.com/office/drawing/2014/main" id="{480FFE2B-5F04-E4AC-BB40-08ACF1B60D2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With the assumptions on the previous page:</a:t>
            </a:r>
          </a:p>
          <a:p>
            <a:pPr lvl="1"/>
            <a:r>
              <a:rPr lang="en-US" altLang="en-US">
                <a:latin typeface="Times"/>
                <a:ea typeface="ＭＳ Ｐゴシック" panose="020B0600070205080204" pitchFamily="34" charset="-128"/>
              </a:rPr>
              <a:t>The cost of capital will remain unchanged as the debt ratio changes</a:t>
            </a:r>
          </a:p>
          <a:p>
            <a:pPr lvl="1"/>
            <a:r>
              <a:rPr lang="en-US" altLang="en-US">
                <a:latin typeface="Times"/>
                <a:ea typeface="ＭＳ Ｐゴシック" panose="020B0600070205080204" pitchFamily="34" charset="-128"/>
              </a:rPr>
              <a:t>The value of the firm will not be a function of leverage</a:t>
            </a:r>
          </a:p>
          <a:p>
            <a:pPr lvl="1"/>
            <a:r>
              <a:rPr lang="en-US" altLang="en-US">
                <a:latin typeface="Times"/>
                <a:ea typeface="ＭＳ Ｐゴシック" panose="020B0600070205080204" pitchFamily="34" charset="-128"/>
              </a:rPr>
              <a:t>Investment decisions can be made independently of financing decisions</a:t>
            </a:r>
          </a:p>
          <a:p>
            <a:r>
              <a:rPr lang="en-US" altLang="en-US">
                <a:latin typeface="Times"/>
                <a:ea typeface="ＭＳ Ｐゴシック" panose="020B0600070205080204" pitchFamily="34" charset="-128"/>
              </a:rPr>
              <a:t>Note that if we allow for tax benefits, and keep the other assumptions, the optimal debt ratio will go to 100%.</a:t>
            </a:r>
          </a:p>
          <a:p>
            <a:endParaRPr lang="en-US" altLang="en-US">
              <a:latin typeface="Times"/>
              <a:ea typeface="ＭＳ Ｐゴシック"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a:extLst>
              <a:ext uri="{FF2B5EF4-FFF2-40B4-BE49-F238E27FC236}">
                <a16:creationId xmlns:a16="http://schemas.microsoft.com/office/drawing/2014/main" id="{1C9962D7-86A3-3E65-8B13-FDFBC13BDEF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75778" name="Rectangle 3">
            <a:extLst>
              <a:ext uri="{FF2B5EF4-FFF2-40B4-BE49-F238E27FC236}">
                <a16:creationId xmlns:a16="http://schemas.microsoft.com/office/drawing/2014/main" id="{6372FA24-E9F9-289D-A295-72373328659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Firms have fairly strong preferences in terms of where they would like to raise capital. They seem to prefer internal over external sources of capital and new debt over new equity.</a:t>
            </a:r>
          </a:p>
          <a:p>
            <a:r>
              <a:rPr lang="en-US" altLang="en-US">
                <a:latin typeface="Times"/>
                <a:ea typeface="ＭＳ Ｐゴシック" panose="020B0600070205080204" pitchFamily="34" charset="-128"/>
              </a:rPr>
              <a:t>Managers make financing decisions, not stockholders. The survey results indicate that what they value will have consequences for what kind of financing gets used. And they seem to value flexibility and control…</a:t>
            </a:r>
          </a:p>
          <a:p>
            <a:r>
              <a:rPr lang="en-US" altLang="en-US" i="1">
                <a:latin typeface="Times"/>
                <a:ea typeface="ＭＳ Ｐゴシック" panose="020B0600070205080204" pitchFamily="34" charset="-128"/>
              </a:rPr>
              <a:t>What type of financing gives you the most flexibility and the least need to answer to anyone?</a:t>
            </a:r>
          </a:p>
          <a:p>
            <a:pPr>
              <a:buFontTx/>
              <a:buChar char="-"/>
            </a:pPr>
            <a:r>
              <a:rPr lang="en-US" altLang="en-US">
                <a:latin typeface="Times"/>
                <a:ea typeface="ＭＳ Ｐゴシック" panose="020B0600070205080204" pitchFamily="34" charset="-128"/>
              </a:rPr>
              <a:t>Internal financing or External financing (With internal financing, you do not have to file with the SEC or explain to investors what you plan to do with the money… you may, in hindsight, have to come up with a good story to tell your stockholders about why you retained earnings…)</a:t>
            </a:r>
          </a:p>
          <a:p>
            <a:pPr>
              <a:buFontTx/>
              <a:buChar char="-"/>
            </a:pPr>
            <a:r>
              <a:rPr lang="en-US" altLang="en-US">
                <a:latin typeface="Times"/>
                <a:ea typeface="ＭＳ Ｐゴシック" panose="020B0600070205080204" pitchFamily="34" charset="-128"/>
              </a:rPr>
              <a:t>New debt or new equity (If you do have to access external financing, it is a closer call. While new debt may come with covenants (which restrict your operating flexibility) and the need to explain your actions to ratings agencies or banks, issuing new equity requires filings with the SEC and the possible loss of control.</a:t>
            </a:r>
          </a:p>
          <a:p>
            <a:endParaRPr lang="en-US" altLang="en-US">
              <a:latin typeface="Times"/>
              <a:ea typeface="ＭＳ Ｐゴシック" panose="020B0600070205080204" pitchFamily="34" charset="-128"/>
            </a:endParaRPr>
          </a:p>
          <a:p>
            <a:endParaRPr lang="en-US" altLang="en-US">
              <a:latin typeface="Times"/>
              <a:ea typeface="ＭＳ Ｐゴシック" panose="020B0600070205080204" pitchFamily="34" charset="-128"/>
            </a:endParaRPr>
          </a:p>
          <a:p>
            <a:endParaRPr lang="en-US" altLang="en-US">
              <a:latin typeface="Times"/>
              <a:ea typeface="ＭＳ Ｐゴシック" panose="020B0600070205080204"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a:extLst>
              <a:ext uri="{FF2B5EF4-FFF2-40B4-BE49-F238E27FC236}">
                <a16:creationId xmlns:a16="http://schemas.microsoft.com/office/drawing/2014/main" id="{FD091E04-9669-3FCF-5A29-9E0B55E6C02E}"/>
              </a:ext>
            </a:extLst>
          </p:cNvPr>
          <p:cNvSpPr>
            <a:spLocks noGrp="1" noRot="1" noChangeAspect="1" noChangeArrowheads="1" noTextEdit="1"/>
          </p:cNvSpPr>
          <p:nvPr>
            <p:ph type="sldImg"/>
          </p:nvPr>
        </p:nvSpPr>
        <p:spPr>
          <a:xfrm>
            <a:off x="1150938" y="692150"/>
            <a:ext cx="4556125" cy="3416300"/>
          </a:xfrm>
          <a:ln/>
        </p:spPr>
      </p:sp>
      <p:sp>
        <p:nvSpPr>
          <p:cNvPr id="77826" name="Notes Placeholder 2">
            <a:extLst>
              <a:ext uri="{FF2B5EF4-FFF2-40B4-BE49-F238E27FC236}">
                <a16:creationId xmlns:a16="http://schemas.microsoft.com/office/drawing/2014/main" id="{F6CCC8FA-A2E1-8F5B-A23D-9E2F6954020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Notice that </a:t>
            </a:r>
          </a:p>
          <a:p>
            <a:pPr lvl="1"/>
            <a:r>
              <a:rPr lang="en-US" altLang="en-US">
                <a:latin typeface="Times"/>
                <a:ea typeface="ＭＳ Ｐゴシック" panose="020B0600070205080204" pitchFamily="34" charset="-128"/>
              </a:rPr>
              <a:t>internal equity is vastly preferred to external equity.</a:t>
            </a:r>
          </a:p>
          <a:p>
            <a:pPr lvl="1"/>
            <a:r>
              <a:rPr lang="en-US" altLang="en-US">
                <a:latin typeface="Times"/>
                <a:ea typeface="ＭＳ Ｐゴシック" panose="020B0600070205080204" pitchFamily="34" charset="-128"/>
              </a:rPr>
              <a:t> straight debt over convertible debt, </a:t>
            </a:r>
          </a:p>
          <a:p>
            <a:pPr lvl="1"/>
            <a:r>
              <a:rPr lang="en-US" altLang="en-US">
                <a:latin typeface="Times"/>
                <a:ea typeface="ＭＳ Ｐゴシック" panose="020B0600070205080204" pitchFamily="34" charset="-128"/>
              </a:rPr>
              <a:t> debt over new common stock and</a:t>
            </a:r>
          </a:p>
          <a:p>
            <a:pPr lvl="1"/>
            <a:r>
              <a:rPr lang="en-US" altLang="en-US">
                <a:latin typeface="Times"/>
                <a:ea typeface="ＭＳ Ｐゴシック" panose="020B0600070205080204" pitchFamily="34" charset="-128"/>
              </a:rPr>
              <a:t>Any financing over  preferred stock (Is that due to debt having a tax advantage?)</a:t>
            </a:r>
          </a:p>
          <a:p>
            <a:endParaRPr lang="en-US" altLang="en-US">
              <a:latin typeface="Times"/>
              <a:ea typeface="ＭＳ Ｐゴシック" panose="020B0600070205080204" pitchFamily="3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a:extLst>
              <a:ext uri="{FF2B5EF4-FFF2-40B4-BE49-F238E27FC236}">
                <a16:creationId xmlns:a16="http://schemas.microsoft.com/office/drawing/2014/main" id="{E964B326-5954-6EF4-7C93-E9155CE13A4E}"/>
              </a:ext>
            </a:extLst>
          </p:cNvPr>
          <p:cNvSpPr>
            <a:spLocks noGrp="1" noRot="1" noChangeAspect="1" noChangeArrowheads="1" noTextEdit="1"/>
          </p:cNvSpPr>
          <p:nvPr>
            <p:ph type="sldImg"/>
          </p:nvPr>
        </p:nvSpPr>
        <p:spPr>
          <a:xfrm>
            <a:off x="1150938" y="692150"/>
            <a:ext cx="4556125" cy="3416300"/>
          </a:xfrm>
          <a:ln/>
        </p:spPr>
      </p:sp>
      <p:sp>
        <p:nvSpPr>
          <p:cNvPr id="79874" name="Notes Placeholder 2">
            <a:extLst>
              <a:ext uri="{FF2B5EF4-FFF2-40B4-BE49-F238E27FC236}">
                <a16:creationId xmlns:a16="http://schemas.microsoft.com/office/drawing/2014/main" id="{A24FE170-8108-0434-A14E-0585C5571B6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At US companies, internal financing has comprised the bulk of financing over much of history. When raising external funds from markets, firms are far more likely to use debt than equity….</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EDBB5AAB-035C-7334-93EC-E28E7637C63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81922" name="Rectangle 3">
            <a:extLst>
              <a:ext uri="{FF2B5EF4-FFF2-40B4-BE49-F238E27FC236}">
                <a16:creationId xmlns:a16="http://schemas.microsoft.com/office/drawing/2014/main" id="{DBD21AE4-454E-C022-076B-074EF044C4F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 would expect the firm to be in much more financial trouble than the average firm. Why else would it use convertible preferred stock when it could have used an alternate source of financing?</a:t>
            </a:r>
          </a:p>
          <a:p>
            <a:r>
              <a:rPr lang="en-US" altLang="en-US">
                <a:latin typeface="Times"/>
                <a:ea typeface="ＭＳ Ｐゴシック" panose="020B0600070205080204" pitchFamily="34" charset="-128"/>
              </a:rPr>
              <a:t>The stock price response to the issue of securities seems to mirror this financing hierarchy, with new bond issues eliciting more positive stock price responses than new stock issues.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a:extLst>
              <a:ext uri="{FF2B5EF4-FFF2-40B4-BE49-F238E27FC236}">
                <a16:creationId xmlns:a16="http://schemas.microsoft.com/office/drawing/2014/main" id="{93B9C146-0D13-6987-5049-B6DC3336461F}"/>
              </a:ext>
            </a:extLst>
          </p:cNvPr>
          <p:cNvSpPr>
            <a:spLocks noGrp="1" noRot="1" noChangeAspect="1" noChangeArrowheads="1" noTextEdit="1"/>
          </p:cNvSpPr>
          <p:nvPr>
            <p:ph type="sldImg"/>
          </p:nvPr>
        </p:nvSpPr>
        <p:spPr>
          <a:xfrm>
            <a:off x="1150938" y="692150"/>
            <a:ext cx="4556125" cy="3416300"/>
          </a:xfrm>
          <a:ln/>
        </p:spPr>
      </p:sp>
      <p:sp>
        <p:nvSpPr>
          <p:cNvPr id="83970" name="Notes Placeholder 2">
            <a:extLst>
              <a:ext uri="{FF2B5EF4-FFF2-40B4-BE49-F238E27FC236}">
                <a16:creationId xmlns:a16="http://schemas.microsoft.com/office/drawing/2014/main" id="{795B414B-5DAC-2C24-EF4C-AF86A24B8F7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While we can talk about the trade off between debt and equity in qualitative terms, ultimately we have to get down to the details. In this section, we will look at approaches that can be used to estimate the right debt ratio for a firm.</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a:extLst>
              <a:ext uri="{FF2B5EF4-FFF2-40B4-BE49-F238E27FC236}">
                <a16:creationId xmlns:a16="http://schemas.microsoft.com/office/drawing/2014/main" id="{BE54840B-3ED3-4CA7-2C02-1573BC6D98A8}"/>
              </a:ext>
            </a:extLst>
          </p:cNvPr>
          <p:cNvSpPr>
            <a:spLocks noGrp="1" noRot="1" noChangeAspect="1" noChangeArrowheads="1" noTextEdit="1"/>
          </p:cNvSpPr>
          <p:nvPr>
            <p:ph type="sldImg"/>
          </p:nvPr>
        </p:nvSpPr>
        <p:spPr>
          <a:xfrm>
            <a:off x="1150938" y="692150"/>
            <a:ext cx="4556125" cy="3416300"/>
          </a:xfrm>
          <a:ln/>
        </p:spPr>
      </p:sp>
      <p:sp>
        <p:nvSpPr>
          <p:cNvPr id="86018" name="Notes Placeholder 2">
            <a:extLst>
              <a:ext uri="{FF2B5EF4-FFF2-40B4-BE49-F238E27FC236}">
                <a16:creationId xmlns:a16="http://schemas.microsoft.com/office/drawing/2014/main" id="{BE91ACC9-CE87-A950-693C-CDEE5D77521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Is there an optimal mix? And can we find it for a given firm? Time to get down to pragmatic questions.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DA3651C9-585E-9266-BF8F-9B01B2EB9045}"/>
              </a:ext>
            </a:extLst>
          </p:cNvPr>
          <p:cNvSpPr>
            <a:spLocks noGrp="1" noRot="1" noChangeAspect="1" noChangeArrowheads="1" noTextEdit="1"/>
          </p:cNvSpPr>
          <p:nvPr>
            <p:ph type="sldImg"/>
          </p:nvPr>
        </p:nvSpPr>
        <p:spPr>
          <a:xfrm>
            <a:off x="1150938" y="692150"/>
            <a:ext cx="4556125" cy="3416300"/>
          </a:xfrm>
          <a:ln/>
        </p:spPr>
      </p:sp>
      <p:sp>
        <p:nvSpPr>
          <p:cNvPr id="88066" name="Rectangle 3">
            <a:extLst>
              <a:ext uri="{FF2B5EF4-FFF2-40B4-BE49-F238E27FC236}">
                <a16:creationId xmlns:a16="http://schemas.microsoft.com/office/drawing/2014/main" id="{EAAAE5BF-97F2-5E13-4EC4-F6FE525F9E2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We will look at all five approaches, though they may yield different results.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a:extLst>
              <a:ext uri="{FF2B5EF4-FFF2-40B4-BE49-F238E27FC236}">
                <a16:creationId xmlns:a16="http://schemas.microsoft.com/office/drawing/2014/main" id="{9ADA8177-4AE6-DA9A-5854-EF91C3CF944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0114" name="Rectangle 3">
            <a:extLst>
              <a:ext uri="{FF2B5EF4-FFF2-40B4-BE49-F238E27FC236}">
                <a16:creationId xmlns:a16="http://schemas.microsoft.com/office/drawing/2014/main" id="{D9E9C980-8476-A763-C478-3196DB5B88A4}"/>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This is the conventional valuation model for a firm.</a:t>
            </a:r>
          </a:p>
          <a:p>
            <a:endParaRPr lang="en-US" altLang="en-US" dirty="0">
              <a:latin typeface="Times"/>
              <a:ea typeface="ＭＳ Ｐゴシック" panose="020B0600070205080204" pitchFamily="34" charset="-128"/>
            </a:endParaRPr>
          </a:p>
          <a:p>
            <a:r>
              <a:rPr lang="en-US" altLang="en-US" dirty="0">
                <a:latin typeface="Times"/>
                <a:ea typeface="ＭＳ Ｐゴシック" panose="020B0600070205080204" pitchFamily="34" charset="-128"/>
              </a:rPr>
              <a:t>If the cash flows are the same, and the discount rate is lowered, the present value has to go up. (The key is that cash flows have to remain the same. If this is not true, then minimizing cost of capital may not maximize firm value)</a:t>
            </a:r>
          </a:p>
          <a:p>
            <a:endParaRPr lang="en-US" altLang="en-US" dirty="0">
              <a:latin typeface="Times"/>
              <a:ea typeface="ＭＳ Ｐゴシック" panose="020B0600070205080204" pitchFamily="34"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a:extLst>
              <a:ext uri="{FF2B5EF4-FFF2-40B4-BE49-F238E27FC236}">
                <a16:creationId xmlns:a16="http://schemas.microsoft.com/office/drawing/2014/main" id="{C3446863-BC6E-C92E-E84A-50D6307C29D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2162" name="Rectangle 3">
            <a:extLst>
              <a:ext uri="{FF2B5EF4-FFF2-40B4-BE49-F238E27FC236}">
                <a16:creationId xmlns:a16="http://schemas.microsoft.com/office/drawing/2014/main" id="{5909C215-1181-989C-32A0-D850902DC84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key to understanding how debt affects the cost of capital is the recognition that everything (the cost of equity, the cost of debt and even the tax benefits from debt) can change when the debt ratio changes. That is why as you borrow more money, your cost of capital can go up, down or remain unchanged.</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a:extLst>
              <a:ext uri="{FF2B5EF4-FFF2-40B4-BE49-F238E27FC236}">
                <a16:creationId xmlns:a16="http://schemas.microsoft.com/office/drawing/2014/main" id="{315C2890-95EA-5DE2-25C4-E455919CA7A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4210" name="Rectangle 3">
            <a:extLst>
              <a:ext uri="{FF2B5EF4-FFF2-40B4-BE49-F238E27FC236}">
                <a16:creationId xmlns:a16="http://schemas.microsoft.com/office/drawing/2014/main" id="{82B1A56F-984F-F230-A090-24D033C4E2F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 Dividend yields are only a portion of what you have to deliver to equity investors to keep them satisfied (To which, the Asian manager might well respond: What if they are not satisfied? What can the do to me? The more power stockholders have over managers, the more likely it is that they will subscribe to viewing cost of equity as including dividend yield and price appreciation)</a:t>
            </a:r>
          </a:p>
          <a:p>
            <a:r>
              <a:rPr lang="en-US" altLang="en-US">
                <a:latin typeface="Times"/>
                <a:ea typeface="ＭＳ Ｐゴシック" panose="020B0600070205080204" pitchFamily="34" charset="-128"/>
              </a:rPr>
              <a:t>Equity can never be cheaper than debt for any firm at any stage in its life cycle, since equity investors always stand behind debt holders in line when it comes to claims on cash flows (each year) and on assets (on liquidation). I know.. I know.. There is one exception. If you have a company with a negative or very low beta, its cost of equity may be so low that it is lower than the default-risk adjusted cost of debt. Such a company should never borrow money in the first place, making the exception moot.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a:extLst>
              <a:ext uri="{FF2B5EF4-FFF2-40B4-BE49-F238E27FC236}">
                <a16:creationId xmlns:a16="http://schemas.microsoft.com/office/drawing/2014/main" id="{5C29C1F0-0BD0-0F3B-57FC-9910E06F11F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96258" name="Rectangle 3">
            <a:extLst>
              <a:ext uri="{FF2B5EF4-FFF2-40B4-BE49-F238E27FC236}">
                <a16:creationId xmlns:a16="http://schemas.microsoft.com/office/drawing/2014/main" id="{E4D1F475-D05F-0E82-CCC4-9169E53A3C3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a simple example, where both the costs of debt and equity are given. The firm has cash flows, before debt and after taxes and reinvestment, of $200 million and is in stable growth (growing 3% a year). Note that both increase as the debt ratio goes up, but the cost of capital becomes lower at least initially as you take on more debt ( because you are substituting in cheaper debt for more expensive equity)</a:t>
            </a:r>
          </a:p>
          <a:p>
            <a:r>
              <a:rPr lang="en-US" altLang="en-US">
                <a:latin typeface="Times"/>
                <a:ea typeface="ＭＳ Ｐゴシック" panose="020B0600070205080204" pitchFamily="34" charset="-128"/>
              </a:rPr>
              <a:t>At 40%, the cost of capital is minimized. It is the optimal debt ratio.</a:t>
            </a:r>
          </a:p>
          <a:p>
            <a:r>
              <a:rPr lang="en-US" altLang="en-US">
                <a:latin typeface="Times"/>
                <a:ea typeface="ＭＳ Ｐゴシック" panose="020B0600070205080204" pitchFamily="34" charset="-128"/>
              </a:rPr>
              <a:t>To get firm value, we used the same cash flow ($200 million) and same growth rate and changed the cost of capital.</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a:extLst>
              <a:ext uri="{FF2B5EF4-FFF2-40B4-BE49-F238E27FC236}">
                <a16:creationId xmlns:a16="http://schemas.microsoft.com/office/drawing/2014/main" id="{54B1C635-8238-BD1E-261E-7A964471C88A}"/>
              </a:ext>
            </a:extLst>
          </p:cNvPr>
          <p:cNvSpPr>
            <a:spLocks noGrp="1" noRot="1" noChangeAspect="1" noChangeArrowheads="1" noTextEdit="1"/>
          </p:cNvSpPr>
          <p:nvPr>
            <p:ph type="sldImg"/>
          </p:nvPr>
        </p:nvSpPr>
        <p:spPr>
          <a:xfrm>
            <a:off x="1150938" y="692150"/>
            <a:ext cx="4556125" cy="3416300"/>
          </a:xfrm>
          <a:ln/>
        </p:spPr>
      </p:sp>
      <p:sp>
        <p:nvSpPr>
          <p:cNvPr id="98306" name="Rectangle 3">
            <a:extLst>
              <a:ext uri="{FF2B5EF4-FFF2-40B4-BE49-F238E27FC236}">
                <a16:creationId xmlns:a16="http://schemas.microsoft.com/office/drawing/2014/main" id="{C9A71920-EA08-CA76-07D5-EF93B6633A4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Really adds nothing to the previous page.. But it is in every text book… the famous U-shaped cost of capital graph..</a:t>
            </a:r>
          </a:p>
          <a:p>
            <a:r>
              <a:rPr lang="en-US" altLang="en-US">
                <a:latin typeface="Times"/>
                <a:ea typeface="ＭＳ Ｐゴシック" panose="020B0600070205080204" pitchFamily="34" charset="-128"/>
              </a:rPr>
              <a:t>If you had this graph available to you, the optimal capital structure would be obvious. In most firms, all we know at the time we begin the analysis is one point on the graph - the current cost of capital. Our challenge is fleshing out the rest of the graph.</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a:extLst>
              <a:ext uri="{FF2B5EF4-FFF2-40B4-BE49-F238E27FC236}">
                <a16:creationId xmlns:a16="http://schemas.microsoft.com/office/drawing/2014/main" id="{0206D6AF-084B-3FED-81B1-89B4A3F0375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00354" name="Rectangle 3">
            <a:extLst>
              <a:ext uri="{FF2B5EF4-FFF2-40B4-BE49-F238E27FC236}">
                <a16:creationId xmlns:a16="http://schemas.microsoft.com/office/drawing/2014/main" id="{39AB9DF5-A49B-7E6B-D965-D96C25490A3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one point we do know for Disney…</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a:ea typeface="ＭＳ Ｐゴシック" panose="020B0600070205080204" pitchFamily="34" charset="-128"/>
              </a:rPr>
              <a:t>The market value of debt is estimated by estimating the present value of total interest payments and face value at the current cost of debt.</a:t>
            </a:r>
          </a:p>
          <a:p>
            <a:r>
              <a:rPr lang="en-US" altLang="en-US">
                <a:latin typeface="Times"/>
                <a:ea typeface="ＭＳ Ｐゴシック" panose="020B0600070205080204" pitchFamily="34" charset="-128"/>
              </a:rPr>
              <a:t>One way to frame the capital structure question: Is there a mix of debt and equity at which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cost of capital will be lower than 7.81%?</a:t>
            </a:r>
            <a:endParaRPr lang="en-US" altLang="en-US">
              <a:latin typeface="Times"/>
              <a:ea typeface="ＭＳ Ｐゴシック" panose="020B0600070205080204" pitchFamily="34"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a:extLst>
              <a:ext uri="{FF2B5EF4-FFF2-40B4-BE49-F238E27FC236}">
                <a16:creationId xmlns:a16="http://schemas.microsoft.com/office/drawing/2014/main" id="{E9D84B6A-BC1C-CC88-C650-2E855E56B5A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02402" name="Rectangle 3">
            <a:extLst>
              <a:ext uri="{FF2B5EF4-FFF2-40B4-BE49-F238E27FC236}">
                <a16:creationId xmlns:a16="http://schemas.microsoft.com/office/drawing/2014/main" id="{1B47673E-3F25-08AD-8FCB-397878F0191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basic inputs for computing cost of capital are cost of equity and cost of debt. This summarizes the basic approach we will use to estimate each.</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a:extLst>
              <a:ext uri="{FF2B5EF4-FFF2-40B4-BE49-F238E27FC236}">
                <a16:creationId xmlns:a16="http://schemas.microsoft.com/office/drawing/2014/main" id="{39FAD8BB-89FC-3ED4-2B35-B9EE4629F24F}"/>
              </a:ext>
            </a:extLst>
          </p:cNvPr>
          <p:cNvSpPr>
            <a:spLocks noGrp="1" noRot="1" noChangeAspect="1" noChangeArrowheads="1" noTextEdit="1"/>
          </p:cNvSpPr>
          <p:nvPr>
            <p:ph type="sldImg"/>
          </p:nvPr>
        </p:nvSpPr>
        <p:spPr>
          <a:xfrm>
            <a:off x="1150938" y="692150"/>
            <a:ext cx="4556125" cy="3416300"/>
          </a:xfrm>
          <a:ln/>
        </p:spPr>
      </p:sp>
      <p:sp>
        <p:nvSpPr>
          <p:cNvPr id="104450" name="Notes Placeholder 2">
            <a:extLst>
              <a:ext uri="{FF2B5EF4-FFF2-40B4-BE49-F238E27FC236}">
                <a16:creationId xmlns:a16="http://schemas.microsoft.com/office/drawing/2014/main" id="{837584AA-5BEF-0573-88BA-BB24048662B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Since we will be changing the debt ratio, we need to estimate the beta of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businesses… We can then use this unlevered beta to get to the beta at every debt ratio.</a:t>
            </a:r>
            <a:endParaRPr lang="en-US" altLang="en-US">
              <a:latin typeface="Times"/>
              <a:ea typeface="ＭＳ Ｐゴシック" panose="020B0600070205080204" pitchFamily="34"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a:extLst>
              <a:ext uri="{FF2B5EF4-FFF2-40B4-BE49-F238E27FC236}">
                <a16:creationId xmlns:a16="http://schemas.microsoft.com/office/drawing/2014/main" id="{E1832BDB-F42A-09BA-17F4-BA304F5340A7}"/>
              </a:ext>
            </a:extLst>
          </p:cNvPr>
          <p:cNvSpPr>
            <a:spLocks noGrp="1" noRot="1" noChangeAspect="1" noChangeArrowheads="1" noTextEdit="1"/>
          </p:cNvSpPr>
          <p:nvPr>
            <p:ph type="sldImg"/>
          </p:nvPr>
        </p:nvSpPr>
        <p:spPr>
          <a:xfrm>
            <a:off x="1150938" y="692150"/>
            <a:ext cx="4556125" cy="3416300"/>
          </a:xfrm>
          <a:ln/>
        </p:spPr>
      </p:sp>
      <p:sp>
        <p:nvSpPr>
          <p:cNvPr id="106498" name="Notes Placeholder 2">
            <a:extLst>
              <a:ext uri="{FF2B5EF4-FFF2-40B4-BE49-F238E27FC236}">
                <a16:creationId xmlns:a16="http://schemas.microsoft.com/office/drawing/2014/main" id="{E34D4716-3328-ACEC-55BB-D58E13D66CE3}"/>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is a key step, Since you are determining your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capacity to borrow long term, this is the stage at which you can modify these numbers to reflect the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long term earning capacity rather than the vagaries of a single year of operations. With commodity companies, you may choose to use an average income across a commodity price cycle.</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These numbers also reflect our efforts to bring leases into the financial expense column and to treat lease commitments as debt.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a:extLst>
              <a:ext uri="{FF2B5EF4-FFF2-40B4-BE49-F238E27FC236}">
                <a16:creationId xmlns:a16="http://schemas.microsoft.com/office/drawing/2014/main" id="{059B011F-FC65-7484-5314-E5029C156F90}"/>
              </a:ext>
            </a:extLst>
          </p:cNvPr>
          <p:cNvSpPr>
            <a:spLocks noGrp="1" noRot="1" noChangeAspect="1" noChangeArrowheads="1" noTextEdit="1"/>
          </p:cNvSpPr>
          <p:nvPr>
            <p:ph type="sldImg"/>
          </p:nvPr>
        </p:nvSpPr>
        <p:spPr>
          <a:xfrm>
            <a:off x="1150938" y="692150"/>
            <a:ext cx="4556125" cy="3416300"/>
          </a:xfrm>
          <a:ln/>
        </p:spPr>
      </p:sp>
      <p:sp>
        <p:nvSpPr>
          <p:cNvPr id="108546" name="Notes Placeholder 2">
            <a:extLst>
              <a:ext uri="{FF2B5EF4-FFF2-40B4-BE49-F238E27FC236}">
                <a16:creationId xmlns:a16="http://schemas.microsoft.com/office/drawing/2014/main" id="{09B13EF1-4A68-5090-ED73-CAEA74A10B8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reproduces the levered beta, using the formula developed during the risk and return section. The unlevered beta of 1.0674 is the bottom-up unlevered beta.</a:t>
            </a:r>
          </a:p>
          <a:p>
            <a:r>
              <a:rPr lang="en-US" altLang="en-US">
                <a:latin typeface="Times"/>
                <a:ea typeface="ＭＳ Ｐゴシック" panose="020B0600070205080204" pitchFamily="34" charset="-128"/>
              </a:rPr>
              <a:t>Beta</a:t>
            </a:r>
            <a:r>
              <a:rPr lang="en-US" altLang="en-US" baseline="-25000">
                <a:latin typeface="Times"/>
                <a:ea typeface="ＭＳ Ｐゴシック" panose="020B0600070205080204" pitchFamily="34" charset="-128"/>
              </a:rPr>
              <a:t>Levered </a:t>
            </a:r>
            <a:r>
              <a:rPr lang="en-US" altLang="en-US">
                <a:latin typeface="Times"/>
                <a:ea typeface="ＭＳ Ｐゴシック" panose="020B0600070205080204" pitchFamily="34" charset="-128"/>
              </a:rPr>
              <a:t> = Unlevered Beta (1 + (1-t) (Debt/Equity Ratio)) In calculating the levered beta in this table, we assumed that all market risk is borne by the equity investors; this may be unrealistic especially at higher levels of debt. We will also consider an alternative estimate of levered betas that apportions some of the market risk to the debt:</a:t>
            </a:r>
          </a:p>
          <a:p>
            <a:pPr algn="ctr"/>
            <a:r>
              <a:rPr lang="en-US" altLang="en-US">
                <a:latin typeface="Symbol" pitchFamily="2" charset="2"/>
                <a:ea typeface="ＭＳ Ｐゴシック" panose="020B0600070205080204" pitchFamily="34" charset="-128"/>
                <a:sym typeface="Symbol" pitchFamily="2" charset="2"/>
              </a:rPr>
              <a:t></a:t>
            </a:r>
            <a:r>
              <a:rPr lang="en-US" altLang="en-US" baseline="-25000">
                <a:latin typeface="Times"/>
                <a:ea typeface="ＭＳ Ｐゴシック" panose="020B0600070205080204" pitchFamily="34" charset="-128"/>
              </a:rPr>
              <a:t>levered </a:t>
            </a:r>
            <a:r>
              <a:rPr lang="en-US" altLang="en-US">
                <a:latin typeface="Times"/>
                <a:ea typeface="ＭＳ Ｐゴシック" panose="020B0600070205080204" pitchFamily="34" charset="-128"/>
              </a:rPr>
              <a:t>= </a:t>
            </a:r>
            <a:r>
              <a:rPr lang="en-US" altLang="en-US">
                <a:latin typeface="Symbol" pitchFamily="2" charset="2"/>
                <a:ea typeface="ＭＳ Ｐゴシック" panose="020B0600070205080204" pitchFamily="34" charset="-128"/>
                <a:sym typeface="Symbol" pitchFamily="2" charset="2"/>
              </a:rPr>
              <a:t></a:t>
            </a:r>
            <a:r>
              <a:rPr lang="en-US" altLang="en-US" baseline="-25000">
                <a:latin typeface="Times"/>
                <a:ea typeface="ＭＳ Ｐゴシック" panose="020B0600070205080204" pitchFamily="34" charset="-128"/>
              </a:rPr>
              <a:t>u</a:t>
            </a:r>
            <a:r>
              <a:rPr lang="en-US" altLang="en-US">
                <a:latin typeface="Times"/>
                <a:ea typeface="ＭＳ Ｐゴシック" panose="020B0600070205080204" pitchFamily="34" charset="-128"/>
              </a:rPr>
              <a:t> [1+(1-t)D/E] - </a:t>
            </a:r>
            <a:r>
              <a:rPr lang="en-US" altLang="en-US">
                <a:latin typeface="Symbol" pitchFamily="2" charset="2"/>
                <a:ea typeface="ＭＳ Ｐゴシック" panose="020B0600070205080204" pitchFamily="34" charset="-128"/>
                <a:sym typeface="Symbol" pitchFamily="2" charset="2"/>
              </a:rPr>
              <a:t></a:t>
            </a:r>
            <a:r>
              <a:rPr lang="en-US" altLang="en-US" baseline="-25000">
                <a:latin typeface="Times"/>
                <a:ea typeface="ＭＳ Ｐゴシック" panose="020B0600070205080204" pitchFamily="34" charset="-128"/>
              </a:rPr>
              <a:t>debt</a:t>
            </a:r>
            <a:r>
              <a:rPr lang="en-US" altLang="en-US">
                <a:latin typeface="Times"/>
                <a:ea typeface="ＭＳ Ｐゴシック" panose="020B0600070205080204" pitchFamily="34" charset="-128"/>
              </a:rPr>
              <a:t>  (1-t) D/E</a:t>
            </a:r>
          </a:p>
          <a:p>
            <a:pPr algn="just"/>
            <a:r>
              <a:rPr lang="en-US" altLang="en-US">
                <a:latin typeface="Times"/>
                <a:ea typeface="ＭＳ Ｐゴシック" panose="020B0600070205080204" pitchFamily="34" charset="-128"/>
              </a:rPr>
              <a:t>The beta of debt is based upon the rating of the bond and is estimated by regressing past returns on bonds in each rating class against returns on a market index. The levered betas estimated using this approach will generally be lower than those estimated with the conventional model</a:t>
            </a:r>
          </a:p>
          <a:p>
            <a:endParaRPr lang="en-US" altLang="en-US">
              <a:latin typeface="Times"/>
              <a:ea typeface="ＭＳ Ｐゴシック" panose="020B0600070205080204" pitchFamily="34"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a:extLst>
              <a:ext uri="{FF2B5EF4-FFF2-40B4-BE49-F238E27FC236}">
                <a16:creationId xmlns:a16="http://schemas.microsoft.com/office/drawing/2014/main" id="{DF8DE1D1-F968-C796-6FCC-F128EB3008B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0594" name="Rectangle 3">
            <a:extLst>
              <a:ext uri="{FF2B5EF4-FFF2-40B4-BE49-F238E27FC236}">
                <a16:creationId xmlns:a16="http://schemas.microsoft.com/office/drawing/2014/main" id="{C230798F-3FA4-7605-7BAD-CA2B857DAB9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a manual computation of the cost of debt. Note the circularity in the argument, since the interest expense is needed to compute the rating, and the rating is needed to compute the cost of debt.</a:t>
            </a:r>
          </a:p>
          <a:p>
            <a:r>
              <a:rPr lang="en-US" altLang="en-US">
                <a:latin typeface="Times"/>
                <a:ea typeface="ＭＳ Ｐゴシック" panose="020B0600070205080204" pitchFamily="34" charset="-128"/>
              </a:rPr>
              <a:t>To get around the circularity, I start the 10% debt ratio calculation assuming that my cost of debt is the same as it was at 0% (which is 4.75%) and that my starting firm value (market  value of equity + debt) remains my firm value. While neither assumption is realistic, we can revisit these numbers in subsequent iterations, if necessary.</a:t>
            </a:r>
          </a:p>
          <a:p>
            <a:r>
              <a:rPr lang="en-US" altLang="en-US">
                <a:latin typeface="Times"/>
                <a:ea typeface="ＭＳ Ｐゴシック" panose="020B0600070205080204" pitchFamily="34" charset="-128"/>
              </a:rPr>
              <a:t>We assume that whatever is borrowed is used to buy back equity, and that the operating assets of the firm remain unchanged (EBITDA and EBIT don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t change…). This allows us to isolate the effect of the recapitalization.</a:t>
            </a:r>
            <a:endParaRPr lang="en-US" altLang="en-US">
              <a:latin typeface="Times"/>
              <a:ea typeface="ＭＳ Ｐゴシック" panose="020B0600070205080204" pitchFamily="34"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a:extLst>
              <a:ext uri="{FF2B5EF4-FFF2-40B4-BE49-F238E27FC236}">
                <a16:creationId xmlns:a16="http://schemas.microsoft.com/office/drawing/2014/main" id="{A68E9E08-B766-FCD6-61AB-30784735BDC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2642" name="Rectangle 3">
            <a:extLst>
              <a:ext uri="{FF2B5EF4-FFF2-40B4-BE49-F238E27FC236}">
                <a16:creationId xmlns:a16="http://schemas.microsoft.com/office/drawing/2014/main" id="{DDC7E8E0-5932-3261-BB3E-A99598308CF0}"/>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a:ea typeface="ＭＳ Ｐゴシック" panose="020B0600070205080204" pitchFamily="34" charset="-128"/>
              </a:rPr>
              <a:t>These are interest coverage ratio/ratings classes for large manufacturing firms (Market cap &gt; $ 5 billion) and the default spreads at the time of the analysis. This is the default spread over and above the long term (10 year) treasury bond rate at the time of this analysis. </a:t>
            </a:r>
          </a:p>
          <a:p>
            <a:pPr marL="228600" indent="-228600"/>
            <a:r>
              <a:rPr lang="en-US" altLang="en-US">
                <a:latin typeface="Times"/>
                <a:ea typeface="ＭＳ Ｐゴシック" panose="020B0600070205080204" pitchFamily="34" charset="-128"/>
              </a:rPr>
              <a:t>These default spreads can be obtained in one of two ways:</a:t>
            </a:r>
          </a:p>
          <a:p>
            <a:pPr marL="228600" indent="-228600">
              <a:buFontTx/>
              <a:buAutoNum type="alphaLcPeriod"/>
            </a:pPr>
            <a:r>
              <a:rPr lang="en-US" altLang="en-US">
                <a:latin typeface="Times"/>
                <a:ea typeface="ＭＳ Ｐゴシック" panose="020B0600070205080204" pitchFamily="34" charset="-128"/>
              </a:rPr>
              <a:t>Getting a sampling of liquid bonds within each ratings class and averaging out their yields to maturity.</a:t>
            </a:r>
          </a:p>
          <a:p>
            <a:pPr marL="228600" indent="-228600">
              <a:buFontTx/>
              <a:buAutoNum type="alphaLcPeriod"/>
            </a:pPr>
            <a:r>
              <a:rPr lang="en-US" altLang="en-US">
                <a:latin typeface="Times"/>
                <a:ea typeface="ＭＳ Ｐゴシック" panose="020B0600070205080204" pitchFamily="34" charset="-128"/>
              </a:rPr>
              <a:t>Finding a source that provides default spreads by ratings class (bondsonline.com used to provide these for free but now requires a fee)</a:t>
            </a:r>
          </a:p>
          <a:p>
            <a:pPr marL="228600" indent="-228600"/>
            <a:r>
              <a:rPr lang="en-US" altLang="en-US">
                <a:latin typeface="Times"/>
                <a:ea typeface="ＭＳ Ｐゴシック" panose="020B0600070205080204" pitchFamily="34" charset="-128"/>
              </a:rPr>
              <a:t>The interest coverage ratio needs to be much higher for smaller firms to get similar ratings. (See ratings.xls spreadsheet)</a:t>
            </a:r>
          </a:p>
          <a:p>
            <a:pPr marL="228600" indent="-228600"/>
            <a:r>
              <a:rPr lang="en-US" altLang="en-US">
                <a:latin typeface="Times"/>
                <a:ea typeface="ＭＳ Ｐゴシック" panose="020B0600070205080204" pitchFamily="34" charset="-128"/>
              </a:rPr>
              <a:t>Special cases:</a:t>
            </a:r>
          </a:p>
          <a:p>
            <a:pPr marL="228600" indent="-228600">
              <a:buFontTx/>
              <a:buAutoNum type="arabicPeriod"/>
            </a:pPr>
            <a:r>
              <a:rPr lang="en-US" altLang="en-US">
                <a:latin typeface="Times"/>
                <a:ea typeface="ＭＳ Ｐゴシック" panose="020B0600070205080204" pitchFamily="34" charset="-128"/>
              </a:rPr>
              <a:t>If you have no interest expenses, your interest coverage ratio will be infinite: AAA rating (does not matter anyway, since you probably have no debt)</a:t>
            </a:r>
          </a:p>
          <a:p>
            <a:pPr marL="228600" indent="-228600">
              <a:buFontTx/>
              <a:buAutoNum type="arabicPeriod"/>
            </a:pPr>
            <a:r>
              <a:rPr lang="en-US" altLang="en-US">
                <a:latin typeface="Times"/>
                <a:ea typeface="ＭＳ Ｐゴシック" panose="020B0600070205080204" pitchFamily="34" charset="-128"/>
              </a:rPr>
              <a:t>2. If you have negative operating income, interest coverage ratio is negative: D rating. You may want to modify by using average operating income over last few years.</a:t>
            </a:r>
          </a:p>
          <a:p>
            <a:pPr marL="228600" indent="-228600"/>
            <a:endParaRPr lang="en-US" altLang="en-US">
              <a:latin typeface="Times"/>
              <a:ea typeface="ＭＳ Ｐゴシック" panose="020B0600070205080204" pitchFamily="34"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a:extLst>
              <a:ext uri="{FF2B5EF4-FFF2-40B4-BE49-F238E27FC236}">
                <a16:creationId xmlns:a16="http://schemas.microsoft.com/office/drawing/2014/main" id="{D041A655-9A8D-6F18-8CBE-682AFE53CEB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4690" name="Rectangle 3">
            <a:extLst>
              <a:ext uri="{FF2B5EF4-FFF2-40B4-BE49-F238E27FC236}">
                <a16:creationId xmlns:a16="http://schemas.microsoft.com/office/drawing/2014/main" id="{C32151E2-AADE-6E0B-0622-92B86A2509A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You have to start by assuming the AAA rate but you will end up with a rating that is different (AA)</a:t>
            </a:r>
          </a:p>
          <a:p>
            <a:r>
              <a:rPr lang="en-US" altLang="en-US">
                <a:latin typeface="Times"/>
                <a:ea typeface="ＭＳ Ｐゴシック" panose="020B0600070205080204" pitchFamily="34" charset="-128"/>
              </a:rPr>
              <a:t>You can redo the analysis using the AA rate and you can stop because you end up with the same rating at the end. (Sometimes you will need a third iteration).</a:t>
            </a:r>
          </a:p>
          <a:p>
            <a:r>
              <a:rPr lang="en-US" altLang="en-US" i="1">
                <a:latin typeface="Times"/>
                <a:ea typeface="ＭＳ Ｐゴシック" panose="020B0600070205080204" pitchFamily="34" charset="-128"/>
              </a:rPr>
              <a:t> </a:t>
            </a:r>
            <a:endParaRPr lang="en-US" altLang="en-US">
              <a:latin typeface="Times"/>
              <a:ea typeface="ＭＳ Ｐゴシック" panose="020B0600070205080204" pitchFamily="34" charset="-128"/>
            </a:endParaRPr>
          </a:p>
        </p:txBody>
      </p:sp>
      <p:pic>
        <p:nvPicPr>
          <p:cNvPr id="114691" name="Picture 3">
            <a:extLst>
              <a:ext uri="{FF2B5EF4-FFF2-40B4-BE49-F238E27FC236}">
                <a16:creationId xmlns:a16="http://schemas.microsoft.com/office/drawing/2014/main" id="{3A467DF5-5FB2-CF67-156D-6B186628259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791200"/>
            <a:ext cx="42672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a:extLst>
              <a:ext uri="{FF2B5EF4-FFF2-40B4-BE49-F238E27FC236}">
                <a16:creationId xmlns:a16="http://schemas.microsoft.com/office/drawing/2014/main" id="{199C2938-8D7D-EFE5-9201-93DF9E6CE91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6738" name="Rectangle 3">
            <a:extLst>
              <a:ext uri="{FF2B5EF4-FFF2-40B4-BE49-F238E27FC236}">
                <a16:creationId xmlns:a16="http://schemas.microsoft.com/office/drawing/2014/main" id="{54C7E6EE-5857-4532-AB19-008DA584EED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the completed schedule of interest coverage ratios, ratings and costs of debt at different debt ratios ranging up to 90%.</a:t>
            </a:r>
          </a:p>
          <a:p>
            <a:r>
              <a:rPr lang="en-US" altLang="en-US">
                <a:latin typeface="Times"/>
                <a:ea typeface="ＭＳ Ｐゴシック" panose="020B0600070205080204" pitchFamily="34" charset="-128"/>
              </a:rPr>
              <a:t>It is significant that EBITDA  not change as the debt ratio goes up. The reason is that the new debt is not used to make the firm larger by taking new projects, but to buy back equity. (This isolates the effect of the financing decision on the value of the firm)</a:t>
            </a:r>
          </a:p>
          <a:p>
            <a:r>
              <a:rPr lang="en-US" altLang="en-US">
                <a:latin typeface="Times"/>
                <a:ea typeface="ＭＳ Ｐゴシック" panose="020B0600070205080204" pitchFamily="34" charset="-128"/>
              </a:rPr>
              <a:t>We are being simplistic in assuming that the interest coverage ratio solely determines the ratings. We could use more than one ratio, create a consolidated score (like the Altman Z score) and make the rating a function of this score.</a:t>
            </a:r>
          </a:p>
          <a:p>
            <a:r>
              <a:rPr lang="en-US" altLang="en-US">
                <a:latin typeface="Times"/>
                <a:ea typeface="ＭＳ Ｐゴシック" panose="020B0600070205080204" pitchFamily="34" charset="-128"/>
              </a:rPr>
              <a:t>Note that the effective tax rate decreases after the 80% debt ratio. That is because we have insufficient income to cover the entire interest expense beyond that point. (EBIT &lt; Interest Expenses) We therefore lose some of the tax advantage of borrowing.</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a:extLst>
              <a:ext uri="{FF2B5EF4-FFF2-40B4-BE49-F238E27FC236}">
                <a16:creationId xmlns:a16="http://schemas.microsoft.com/office/drawing/2014/main" id="{DC52F5C7-67E6-A0F6-555B-CE90B2DAA2A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18786" name="Rectangle 3">
            <a:extLst>
              <a:ext uri="{FF2B5EF4-FFF2-40B4-BE49-F238E27FC236}">
                <a16:creationId xmlns:a16="http://schemas.microsoft.com/office/drawing/2014/main" id="{C5602BE7-2510-F3ED-D858-1C7F679A444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We are being conservative. The interest that is not tax deductible can be carried forward and will probably earn some tax benefit in future periods. </a:t>
            </a:r>
          </a:p>
          <a:p>
            <a:r>
              <a:rPr lang="en-US" altLang="en-US">
                <a:latin typeface="Times"/>
                <a:ea typeface="ＭＳ Ｐゴシック" panose="020B0600070205080204" pitchFamily="34" charset="-128"/>
              </a:rPr>
              <a:t>Given that this is a permanent change in capital structure, however, it seems to be more conservative to just look at the interest expenses that provide a tax benefit in the current period.</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a:extLst>
              <a:ext uri="{FF2B5EF4-FFF2-40B4-BE49-F238E27FC236}">
                <a16:creationId xmlns:a16="http://schemas.microsoft.com/office/drawing/2014/main" id="{20DCE747-39A7-B6B5-A694-43811635E886}"/>
              </a:ext>
            </a:extLst>
          </p:cNvPr>
          <p:cNvSpPr>
            <a:spLocks noGrp="1" noRot="1" noChangeAspect="1" noChangeArrowheads="1" noTextEdit="1"/>
          </p:cNvSpPr>
          <p:nvPr>
            <p:ph type="sldImg"/>
          </p:nvPr>
        </p:nvSpPr>
        <p:spPr>
          <a:xfrm>
            <a:off x="1150938" y="692150"/>
            <a:ext cx="4556125" cy="3416300"/>
          </a:xfrm>
          <a:ln/>
        </p:spPr>
      </p:sp>
      <p:sp>
        <p:nvSpPr>
          <p:cNvPr id="120834" name="Notes Placeholder 2">
            <a:extLst>
              <a:ext uri="{FF2B5EF4-FFF2-40B4-BE49-F238E27FC236}">
                <a16:creationId xmlns:a16="http://schemas.microsoft.com/office/drawing/2014/main" id="{2FC5EC64-2F1B-747C-9FC6-959CC984947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Summarizes the cost of equity and debt from prior pages, as well as the cost of capital at different debt ratios.</a:t>
            </a:r>
          </a:p>
          <a:p>
            <a:r>
              <a:rPr lang="en-US" altLang="en-US">
                <a:latin typeface="Times"/>
                <a:ea typeface="ＭＳ Ｐゴシック" panose="020B0600070205080204" pitchFamily="34"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a:ea typeface="ＭＳ Ｐゴシック" panose="020B0600070205080204" pitchFamily="34"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a:ea typeface="ＭＳ Ｐゴシック" panose="020B0600070205080204" pitchFamily="34" charset="-128"/>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a:extLst>
              <a:ext uri="{FF2B5EF4-FFF2-40B4-BE49-F238E27FC236}">
                <a16:creationId xmlns:a16="http://schemas.microsoft.com/office/drawing/2014/main" id="{216F74B6-73DB-BDEB-3225-A6F850B914D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2882" name="Rectangle 3">
            <a:extLst>
              <a:ext uri="{FF2B5EF4-FFF2-40B4-BE49-F238E27FC236}">
                <a16:creationId xmlns:a16="http://schemas.microsoft.com/office/drawing/2014/main" id="{0D838DBB-0E6E-C65A-868F-8DA1A9D3AB8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cost of capital is minimized at 40% but notes that the cost of capital does not rise smoothly. Note that surge in cost of capital just beyond 40%. This is not unusual and represents a tipping point, where you go from being comfortable with your debt to pushing the limit…. Interest coverage ratios decrease, pushing up the cost of debt, pushing up interest expenses, pushing down interest coverage ratios, thus creating a spiral.</a:t>
            </a:r>
          </a:p>
          <a:p>
            <a:r>
              <a:rPr lang="en-US" altLang="en-US">
                <a:latin typeface="Times"/>
                <a:ea typeface="ＭＳ Ｐゴシック" panose="020B0600070205080204" pitchFamily="34" charset="-128"/>
              </a:rPr>
              <a:t>For those who may still be fixated on the assuming that we made that debt has a zero beta, when computing levered betas, we re-estimated the optimal allowing debt to have a beta (We backed into a beta for debt by taking the default spread at debt rating, assuming that 25% of that spread was due to market risk and estimating an imputed beta)</a:t>
            </a:r>
          </a:p>
          <a:p>
            <a:endParaRPr lang="en-US" altLang="en-US">
              <a:latin typeface="Times"/>
              <a:ea typeface="ＭＳ Ｐゴシック" panose="020B0600070205080204" pitchFamily="34" charset="-128"/>
            </a:endParaRPr>
          </a:p>
        </p:txBody>
      </p:sp>
      <p:pic>
        <p:nvPicPr>
          <p:cNvPr id="122883" name="Picture 3">
            <a:extLst>
              <a:ext uri="{FF2B5EF4-FFF2-40B4-BE49-F238E27FC236}">
                <a16:creationId xmlns:a16="http://schemas.microsoft.com/office/drawing/2014/main" id="{FBDB58FB-96D2-1299-E836-7B6A7F3C85B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553200"/>
            <a:ext cx="4800600"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a:extLst>
              <a:ext uri="{FF2B5EF4-FFF2-40B4-BE49-F238E27FC236}">
                <a16:creationId xmlns:a16="http://schemas.microsoft.com/office/drawing/2014/main" id="{8FFF621C-4DA7-47DA-189B-D723ECC1EF8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4930" name="Rectangle 3">
            <a:extLst>
              <a:ext uri="{FF2B5EF4-FFF2-40B4-BE49-F238E27FC236}">
                <a16:creationId xmlns:a16="http://schemas.microsoft.com/office/drawing/2014/main" id="{6D186786-2B0B-CB3A-2331-DAB69616540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the kink in the cost of capital curve at 70%. This occurs largely because the cost of debt in this calculation is discontinuous. It changes only when the rating changes. In reality, the cost of debt, even within a ratings class, will vary depending upon where in the class the firm falls (low AA rated versus high AA rated).</a:t>
            </a:r>
          </a:p>
          <a:p>
            <a:r>
              <a:rPr lang="en-US" altLang="en-US">
                <a:latin typeface="Times"/>
                <a:ea typeface="ＭＳ Ｐゴシック" panose="020B0600070205080204" pitchFamily="34" charset="-128"/>
              </a:rPr>
              <a:t>We can make the cost of debt a continuous function of default risk or interest coverage ratios.</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a:extLst>
              <a:ext uri="{FF2B5EF4-FFF2-40B4-BE49-F238E27FC236}">
                <a16:creationId xmlns:a16="http://schemas.microsoft.com/office/drawing/2014/main" id="{6CA5C1A0-66A5-7D4A-30BB-59987D692EE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6978" name="Rectangle 3">
            <a:extLst>
              <a:ext uri="{FF2B5EF4-FFF2-40B4-BE49-F238E27FC236}">
                <a16:creationId xmlns:a16="http://schemas.microsoft.com/office/drawing/2014/main" id="{18545BB3-8A7F-9310-AC2A-63DBB676089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cost of capital approach holds investments constant and changes the financial mix to see the effect on the cost of capital. Consequently, the recommendation that flows out of it is a recapitalization: borrow money and buy back stock to increase the debt ratio or issue stock and repay debt to lower the debt ratio.</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a:extLst>
              <a:ext uri="{FF2B5EF4-FFF2-40B4-BE49-F238E27FC236}">
                <a16:creationId xmlns:a16="http://schemas.microsoft.com/office/drawing/2014/main" id="{3EB7BA6D-EF46-0F8A-765F-148BD129436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29026" name="Rectangle 3">
            <a:extLst>
              <a:ext uri="{FF2B5EF4-FFF2-40B4-BE49-F238E27FC236}">
                <a16:creationId xmlns:a16="http://schemas.microsoft.com/office/drawing/2014/main" id="{4CC4B9E0-7191-C100-5F95-8EBE348FB96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We are assuming that the firm is correctly valued now, not because of any belief in market efficiency but to isolate the effect of changing the cost of capital. In other words, whatever the market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expectations are now (realistic or unrealistic), those expectations stay unchanged as we move from the old to the new capital structure.</a:t>
            </a:r>
          </a:p>
          <a:p>
            <a:r>
              <a:rPr lang="en-US" altLang="en-US">
                <a:latin typeface="Times"/>
                <a:ea typeface="ＭＳ Ｐゴシック" panose="020B0600070205080204" pitchFamily="34" charset="-128"/>
              </a:rPr>
              <a:t>This approach will tend to break down with growth or money losing companies because the valuation models you will need for those are far more complicated.</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a:extLst>
              <a:ext uri="{FF2B5EF4-FFF2-40B4-BE49-F238E27FC236}">
                <a16:creationId xmlns:a16="http://schemas.microsoft.com/office/drawing/2014/main" id="{36AFBFA7-2AB3-EDD1-47A5-3D1D1D86147E}"/>
              </a:ext>
            </a:extLst>
          </p:cNvPr>
          <p:cNvSpPr>
            <a:spLocks noGrp="1" noRot="1" noChangeAspect="1" noChangeArrowheads="1" noTextEdit="1"/>
          </p:cNvSpPr>
          <p:nvPr>
            <p:ph type="sldImg"/>
          </p:nvPr>
        </p:nvSpPr>
        <p:spPr>
          <a:xfrm>
            <a:off x="1150938" y="692150"/>
            <a:ext cx="4556125" cy="3416300"/>
          </a:xfrm>
          <a:ln/>
        </p:spPr>
      </p:sp>
      <p:sp>
        <p:nvSpPr>
          <p:cNvPr id="131074" name="Notes Placeholder 2">
            <a:extLst>
              <a:ext uri="{FF2B5EF4-FFF2-40B4-BE49-F238E27FC236}">
                <a16:creationId xmlns:a16="http://schemas.microsoft.com/office/drawing/2014/main" id="{23935286-8EDF-BAE9-61C6-8F7B7B3F3CF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The reduction in the cost of capital translates into annual savings. Most of these savings are implicit, being savings in the cost of equity. Thus, the firm</a:t>
            </a:r>
            <a:r>
              <a:rPr lang="ja-JP" altLang="en-US">
                <a:latin typeface="Times"/>
                <a:ea typeface="ＭＳ Ｐゴシック" panose="020B0600070205080204" pitchFamily="34" charset="-128"/>
              </a:rPr>
              <a:t>’</a:t>
            </a:r>
            <a:r>
              <a:rPr lang="en-US" altLang="ja-JP" dirty="0">
                <a:latin typeface="Times"/>
                <a:ea typeface="ＭＳ Ｐゴシック" panose="020B0600070205080204" pitchFamily="34" charset="-128"/>
              </a:rPr>
              <a:t>s accounting earnings will not reflect these savings directly.</a:t>
            </a:r>
          </a:p>
          <a:p>
            <a:r>
              <a:rPr lang="en-US" altLang="en-US" dirty="0">
                <a:latin typeface="Times"/>
                <a:ea typeface="ＭＳ Ｐゴシック" panose="020B0600070205080204" pitchFamily="34" charset="-128"/>
              </a:rPr>
              <a:t>These savings can be converted into a present value by discounting back at the new cost of capital. </a:t>
            </a:r>
          </a:p>
          <a:p>
            <a:r>
              <a:rPr lang="en-US" altLang="en-US" dirty="0">
                <a:latin typeface="Times"/>
                <a:ea typeface="ＭＳ Ｐゴシック" panose="020B0600070205080204" pitchFamily="34" charset="-128"/>
              </a:rPr>
              <a:t> It is more realistic to assume growth in firm value. A simple way to estimate what the current growth attributed to the firm by the market is to estimate it using the firm value today, the free cash flow to the firm and the current cost of capital.</a:t>
            </a:r>
          </a:p>
          <a:p>
            <a:r>
              <a:rPr lang="en-US" altLang="en-US" dirty="0">
                <a:latin typeface="Times"/>
                <a:ea typeface="ＭＳ Ｐゴシック" panose="020B0600070205080204" pitchFamily="34" charset="-128"/>
              </a:rPr>
              <a:t>Note that the simple valuation formula used above assumes stable growth forever. For high growth firms, this formula will yield an implied growth rate that is too high (It will be very close to the cost of capital). In those cases, it is better to put a cap on the growth rate of around the risk free rate.</a:t>
            </a:r>
          </a:p>
          <a:p>
            <a:r>
              <a:rPr lang="en-US" altLang="en-US" dirty="0">
                <a:latin typeface="Times"/>
                <a:ea typeface="ＭＳ Ｐゴシック" panose="020B0600070205080204" pitchFamily="34" charset="-128"/>
              </a:rPr>
              <a:t>In this case, maximizing firm value also maximizes stock price, because we assume that </a:t>
            </a:r>
          </a:p>
          <a:p>
            <a:pPr lvl="1"/>
            <a:r>
              <a:rPr lang="en-US" altLang="en-US" dirty="0">
                <a:latin typeface="Times"/>
                <a:ea typeface="ＭＳ Ｐゴシック" panose="020B0600070205080204" pitchFamily="34" charset="-128"/>
              </a:rPr>
              <a:t>Debt is refinanced at current market rates, thus protecting bondholders</a:t>
            </a:r>
          </a:p>
          <a:p>
            <a:pPr lvl="1"/>
            <a:r>
              <a:rPr lang="en-US" altLang="en-US" dirty="0">
                <a:latin typeface="Times"/>
                <a:ea typeface="ＭＳ Ｐゴシック" panose="020B0600070205080204" pitchFamily="34" charset="-128"/>
              </a:rPr>
              <a:t>Markets are rational and efficient.</a:t>
            </a:r>
          </a:p>
          <a:p>
            <a:endParaRPr lang="en-US" altLang="en-US" dirty="0">
              <a:latin typeface="Times"/>
              <a:ea typeface="ＭＳ Ｐゴシック" panose="020B0600070205080204" pitchFamily="34" charset="-128"/>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a:extLst>
              <a:ext uri="{FF2B5EF4-FFF2-40B4-BE49-F238E27FC236}">
                <a16:creationId xmlns:a16="http://schemas.microsoft.com/office/drawing/2014/main" id="{D72D78BF-2ADE-DA7C-FD1D-61C8CDBAA667}"/>
              </a:ext>
            </a:extLst>
          </p:cNvPr>
          <p:cNvSpPr>
            <a:spLocks noGrp="1" noRot="1" noChangeAspect="1" noChangeArrowheads="1" noTextEdit="1"/>
          </p:cNvSpPr>
          <p:nvPr>
            <p:ph type="sldImg"/>
          </p:nvPr>
        </p:nvSpPr>
        <p:spPr>
          <a:xfrm>
            <a:off x="1150938" y="692150"/>
            <a:ext cx="4556125" cy="3416300"/>
          </a:xfrm>
          <a:ln/>
        </p:spPr>
      </p:sp>
      <p:sp>
        <p:nvSpPr>
          <p:cNvPr id="133122" name="Notes Placeholder 2">
            <a:extLst>
              <a:ext uri="{FF2B5EF4-FFF2-40B4-BE49-F238E27FC236}">
                <a16:creationId xmlns:a16="http://schemas.microsoft.com/office/drawing/2014/main" id="{66A8E290-4F82-42C5-FBE7-CD79A2140F9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If investors are rational, the price on the buyback should be such that investors are indifferent between selling back their shares and holding on to them. At $78.61, that will happen.</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a:extLst>
              <a:ext uri="{FF2B5EF4-FFF2-40B4-BE49-F238E27FC236}">
                <a16:creationId xmlns:a16="http://schemas.microsoft.com/office/drawing/2014/main" id="{DC19386D-CA5B-52C2-BE74-B42CCDFE6F05}"/>
              </a:ext>
            </a:extLst>
          </p:cNvPr>
          <p:cNvSpPr>
            <a:spLocks noGrp="1" noRot="1" noChangeAspect="1" noChangeArrowheads="1" noTextEdit="1"/>
          </p:cNvSpPr>
          <p:nvPr>
            <p:ph type="sldImg"/>
          </p:nvPr>
        </p:nvSpPr>
        <p:spPr>
          <a:xfrm>
            <a:off x="1150938" y="692150"/>
            <a:ext cx="4556125" cy="3416300"/>
          </a:xfrm>
          <a:ln/>
        </p:spPr>
      </p:sp>
      <p:sp>
        <p:nvSpPr>
          <p:cNvPr id="135170" name="Notes Placeholder 2">
            <a:extLst>
              <a:ext uri="{FF2B5EF4-FFF2-40B4-BE49-F238E27FC236}">
                <a16:creationId xmlns:a16="http://schemas.microsoft.com/office/drawing/2014/main" id="{BC79939C-3C92-1BF1-1716-3D5552C2182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In the more general scenario, you are looking at the division of spoils between those who sell their shares back and those who stay on as stockholders.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a:extLst>
              <a:ext uri="{FF2B5EF4-FFF2-40B4-BE49-F238E27FC236}">
                <a16:creationId xmlns:a16="http://schemas.microsoft.com/office/drawing/2014/main" id="{34928777-54A0-A706-8F15-9B731C7415E0}"/>
              </a:ext>
            </a:extLst>
          </p:cNvPr>
          <p:cNvSpPr>
            <a:spLocks noGrp="1" noRot="1" noChangeAspect="1" noChangeArrowheads="1" noTextEdit="1"/>
          </p:cNvSpPr>
          <p:nvPr>
            <p:ph type="sldImg"/>
          </p:nvPr>
        </p:nvSpPr>
        <p:spPr>
          <a:xfrm>
            <a:off x="1150938" y="692150"/>
            <a:ext cx="4556125" cy="3416300"/>
          </a:xfrm>
          <a:ln/>
        </p:spPr>
      </p:sp>
      <p:sp>
        <p:nvSpPr>
          <p:cNvPr id="137218" name="Notes Placeholder 2">
            <a:extLst>
              <a:ext uri="{FF2B5EF4-FFF2-40B4-BE49-F238E27FC236}">
                <a16:creationId xmlns:a16="http://schemas.microsoft.com/office/drawing/2014/main" id="{CBD22F15-EAE9-81E5-2D42-A8147A5D7623}"/>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is the best case scenario for those who stay on as stockholders, since they claim the entire surplus.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a:extLst>
              <a:ext uri="{FF2B5EF4-FFF2-40B4-BE49-F238E27FC236}">
                <a16:creationId xmlns:a16="http://schemas.microsoft.com/office/drawing/2014/main" id="{8D7C3FDA-D6D7-6C55-B0EC-E34C8EFA1CDC}"/>
              </a:ext>
            </a:extLst>
          </p:cNvPr>
          <p:cNvSpPr>
            <a:spLocks noGrp="1" noRot="1" noChangeAspect="1" noChangeArrowheads="1" noTextEdit="1"/>
          </p:cNvSpPr>
          <p:nvPr>
            <p:ph type="sldImg"/>
          </p:nvPr>
        </p:nvSpPr>
        <p:spPr>
          <a:xfrm>
            <a:off x="1150938" y="692150"/>
            <a:ext cx="4556125" cy="3416300"/>
          </a:xfrm>
          <a:ln/>
        </p:spPr>
      </p:sp>
      <p:sp>
        <p:nvSpPr>
          <p:cNvPr id="139266" name="Notes Placeholder 2">
            <a:extLst>
              <a:ext uri="{FF2B5EF4-FFF2-40B4-BE49-F238E27FC236}">
                <a16:creationId xmlns:a16="http://schemas.microsoft.com/office/drawing/2014/main" id="{F2E98028-2F2B-9BE8-EC4B-E59DC06322B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Proof that the $78.61 leaves everyone equally well off.</a:t>
            </a:r>
          </a:p>
          <a:p>
            <a:r>
              <a:rPr lang="en-US" altLang="en-US">
                <a:latin typeface="Times"/>
                <a:ea typeface="ＭＳ Ｐゴシック" panose="020B0600070205080204" pitchFamily="34" charset="-128"/>
              </a:rPr>
              <a:t>Try different prices and see how the increase in value is apportioned between the groups.</a:t>
            </a:r>
          </a:p>
          <a:p>
            <a:r>
              <a:rPr lang="en-US" altLang="en-US">
                <a:latin typeface="Times"/>
                <a:ea typeface="ＭＳ Ｐゴシック" panose="020B0600070205080204" pitchFamily="34" charset="-128"/>
              </a:rPr>
              <a:t>In fact, try estimating the buyback price at which the entire value increase goes to those who sell their shares back.</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a:extLst>
              <a:ext uri="{FF2B5EF4-FFF2-40B4-BE49-F238E27FC236}">
                <a16:creationId xmlns:a16="http://schemas.microsoft.com/office/drawing/2014/main" id="{DF99F67A-214C-31CB-E26F-4FCD084DA92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1314" name="Rectangle 3">
            <a:extLst>
              <a:ext uri="{FF2B5EF4-FFF2-40B4-BE49-F238E27FC236}">
                <a16:creationId xmlns:a16="http://schemas.microsoft.com/office/drawing/2014/main" id="{97F3686F-A90C-25C1-4CFB-B621E4D5C9D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analysis is based upon the firm continuing as a going concern. To the extent that more debt can put this survival at risk, it is important to do </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what-if</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analyses or build in survival constraints into the analysis.</a:t>
            </a:r>
            <a:endParaRPr lang="en-US" altLang="en-US">
              <a:latin typeface="Times"/>
              <a:ea typeface="ＭＳ Ｐゴシック" panose="020B0600070205080204" pitchFamily="34" charset="-128"/>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a:extLst>
              <a:ext uri="{FF2B5EF4-FFF2-40B4-BE49-F238E27FC236}">
                <a16:creationId xmlns:a16="http://schemas.microsoft.com/office/drawing/2014/main" id="{71332294-8B18-CAFE-10FB-90F760B2BF4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3362" name="Rectangle 3">
            <a:extLst>
              <a:ext uri="{FF2B5EF4-FFF2-40B4-BE49-F238E27FC236}">
                <a16:creationId xmlns:a16="http://schemas.microsoft.com/office/drawing/2014/main" id="{DC96E422-256C-B84C-32F6-3095AB67FDDC}"/>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These are percentage changes in operating income at Disney.</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a:extLst>
              <a:ext uri="{FF2B5EF4-FFF2-40B4-BE49-F238E27FC236}">
                <a16:creationId xmlns:a16="http://schemas.microsoft.com/office/drawing/2014/main" id="{93EFACAD-DF5A-64D3-2833-8E3F3123913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5410" name="Rectangle 3">
            <a:extLst>
              <a:ext uri="{FF2B5EF4-FFF2-40B4-BE49-F238E27FC236}">
                <a16:creationId xmlns:a16="http://schemas.microsoft.com/office/drawing/2014/main" id="{9D9B0974-311A-08A3-0AEC-730DED1AB6E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Disney’s optimal debt ratio is robust and survives up to a 30% drop in EBIT, which is worse than their worst year in the last three decades.</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a:extLst>
              <a:ext uri="{FF2B5EF4-FFF2-40B4-BE49-F238E27FC236}">
                <a16:creationId xmlns:a16="http://schemas.microsoft.com/office/drawing/2014/main" id="{6245B931-E940-5858-A7BD-14A52CCBB6B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7458" name="Rectangle 3">
            <a:extLst>
              <a:ext uri="{FF2B5EF4-FFF2-40B4-BE49-F238E27FC236}">
                <a16:creationId xmlns:a16="http://schemas.microsoft.com/office/drawing/2014/main" id="{3E5C92CE-AFBB-AF2E-11DB-759EC835162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Rating constraints are one way of buffering your analysis against the assumption that operating income will not change as leverage changes. If the operating income will suffer when ratings fall below a certain point (say BBB or investment grade), it makes sense to build in that constraint into the analysis.</a:t>
            </a:r>
          </a:p>
          <a:p>
            <a:r>
              <a:rPr lang="en-US" altLang="en-US">
                <a:latin typeface="Times"/>
                <a:ea typeface="ＭＳ Ｐゴシック" panose="020B0600070205080204" pitchFamily="34" charset="-128"/>
              </a:rPr>
              <a:t>When managers brag about their high ratings, the questions that should come up are whether the high rating is paying off in terms of higher operating income, and if not, how much stockholders are paying for managers</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bragging rights.</a:t>
            </a:r>
            <a:endParaRPr lang="en-US" altLang="en-US">
              <a:latin typeface="Times"/>
              <a:ea typeface="ＭＳ Ｐゴシック" panose="020B0600070205080204" pitchFamily="34" charset="-128"/>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a:extLst>
              <a:ext uri="{FF2B5EF4-FFF2-40B4-BE49-F238E27FC236}">
                <a16:creationId xmlns:a16="http://schemas.microsoft.com/office/drawing/2014/main" id="{7B95951E-5A9D-3BA0-25F1-ED67E05D989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49506" name="Rectangle 3">
            <a:extLst>
              <a:ext uri="{FF2B5EF4-FFF2-40B4-BE49-F238E27FC236}">
                <a16:creationId xmlns:a16="http://schemas.microsoft.com/office/drawing/2014/main" id="{9B94B58D-3A30-4130-3EDB-93D63450366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may be overstated, since it is based upon the assumption that operating income is unaffected by the change in ratings. To the degree that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operating income will drop if its rating drops below BBB, this will overstate the cost of the constraint.</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This process can be modified to allow for other constraints. For instance, some firms do not want their book value debt ratios to rise above a certain level (say, industry averages). In other cases, existing bond covenants may restrict a financial ratio from exceeding a specified number.</a:t>
            </a:r>
          </a:p>
          <a:p>
            <a:endParaRPr lang="en-US" altLang="en-US">
              <a:latin typeface="Times"/>
              <a:ea typeface="ＭＳ Ｐゴシック" panose="020B0600070205080204" pitchFamily="34" charset="-128"/>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a:extLst>
              <a:ext uri="{FF2B5EF4-FFF2-40B4-BE49-F238E27FC236}">
                <a16:creationId xmlns:a16="http://schemas.microsoft.com/office/drawing/2014/main" id="{C90DE7DD-D3D8-1757-D449-9928B968BC9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51554" name="Rectangle 3">
            <a:extLst>
              <a:ext uri="{FF2B5EF4-FFF2-40B4-BE49-F238E27FC236}">
                <a16:creationId xmlns:a16="http://schemas.microsoft.com/office/drawing/2014/main" id="{8179D2A2-FE5C-2A74-17AA-6555A7349AF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analysis is built on the assumption that debt is used to buy back stock. Many firms would rather use the debt to take projects, or might be barred from buying back stock (as is the case in markets like Germany)</a:t>
            </a:r>
          </a:p>
          <a:p>
            <a:r>
              <a:rPr lang="en-US" altLang="en-US">
                <a:latin typeface="Times"/>
                <a:ea typeface="ＭＳ Ｐゴシック" panose="020B0600070205080204" pitchFamily="34" charset="-128"/>
              </a:rPr>
              <a:t>If we assume that projects in the same line of business have the same cash flow generating capacity as the current firm (EBITDA/Firm Value), the optimal debt ratio will remain unchanged, but the optimal dollar debt will be a much higher number. (This analysis is impervious to changes in scale. If you double all the numbers, the optimal debt ratio will remain unchanged)</a:t>
            </a:r>
          </a:p>
          <a:p>
            <a:r>
              <a:rPr lang="en-US" altLang="en-US">
                <a:latin typeface="Times"/>
                <a:ea typeface="ＭＳ Ｐゴシック" panose="020B0600070205080204" pitchFamily="34" charset="-128"/>
              </a:rPr>
              <a:t>If the business you are expanding into has more risk and more negative cashflows, your optimal will decrease.</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a:extLst>
              <a:ext uri="{FF2B5EF4-FFF2-40B4-BE49-F238E27FC236}">
                <a16:creationId xmlns:a16="http://schemas.microsoft.com/office/drawing/2014/main" id="{123E3591-8DA8-7F57-39C4-C9F630DF0121}"/>
              </a:ext>
            </a:extLst>
          </p:cNvPr>
          <p:cNvSpPr>
            <a:spLocks noGrp="1" noRot="1" noChangeAspect="1" noChangeArrowheads="1" noTextEdit="1"/>
          </p:cNvSpPr>
          <p:nvPr>
            <p:ph type="sldImg"/>
          </p:nvPr>
        </p:nvSpPr>
        <p:spPr>
          <a:xfrm>
            <a:off x="1150938" y="692150"/>
            <a:ext cx="4556125" cy="3416300"/>
          </a:xfrm>
          <a:ln/>
        </p:spPr>
      </p:sp>
      <p:sp>
        <p:nvSpPr>
          <p:cNvPr id="153602" name="Notes Placeholder 2">
            <a:extLst>
              <a:ext uri="{FF2B5EF4-FFF2-40B4-BE49-F238E27FC236}">
                <a16:creationId xmlns:a16="http://schemas.microsoft.com/office/drawing/2014/main" id="{3717A9B3-CD08-5255-FD4C-A7EC6CBADCE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While Tata Motors looks over levered, it is possible that the company is borrowing money on the basis of the Tata Group</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financial strength…. Thus, to assess whether there is too much or too little debt, we should be looking at the overall group</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optimal and actual debt ratio.</a:t>
            </a:r>
            <a:endParaRPr lang="en-US" altLang="en-US">
              <a:latin typeface="Times"/>
              <a:ea typeface="ＭＳ Ｐゴシック" panose="020B0600070205080204" pitchFamily="34" charset="-128"/>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a:extLst>
              <a:ext uri="{FF2B5EF4-FFF2-40B4-BE49-F238E27FC236}">
                <a16:creationId xmlns:a16="http://schemas.microsoft.com/office/drawing/2014/main" id="{A3D2CCD5-1A24-362B-C5F0-8FA1D6DCEC5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55650" name="Rectangle 3">
            <a:extLst>
              <a:ext uri="{FF2B5EF4-FFF2-40B4-BE49-F238E27FC236}">
                <a16:creationId xmlns:a16="http://schemas.microsoft.com/office/drawing/2014/main" id="{ABF17231-EB74-7D43-1862-82E7FB6ADA9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Vale looks over levered at its current operating income, but since it is a mining company and its normalized income is higher, I think it is less worrisome.</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a:extLst>
              <a:ext uri="{FF2B5EF4-FFF2-40B4-BE49-F238E27FC236}">
                <a16:creationId xmlns:a16="http://schemas.microsoft.com/office/drawing/2014/main" id="{AB29667B-87A5-67A7-30D7-0941B160C3B9}"/>
              </a:ext>
            </a:extLst>
          </p:cNvPr>
          <p:cNvSpPr>
            <a:spLocks noGrp="1" noRot="1" noChangeAspect="1" noChangeArrowheads="1" noTextEdit="1"/>
          </p:cNvSpPr>
          <p:nvPr>
            <p:ph type="sldImg"/>
          </p:nvPr>
        </p:nvSpPr>
        <p:spPr>
          <a:xfrm>
            <a:off x="1150938" y="692150"/>
            <a:ext cx="4556125" cy="3416300"/>
          </a:xfrm>
          <a:ln/>
        </p:spPr>
      </p:sp>
      <p:sp>
        <p:nvSpPr>
          <p:cNvPr id="157698" name="Notes Placeholder 2">
            <a:extLst>
              <a:ext uri="{FF2B5EF4-FFF2-40B4-BE49-F238E27FC236}">
                <a16:creationId xmlns:a16="http://schemas.microsoft.com/office/drawing/2014/main" id="{7FA68E9E-30A4-786A-77B6-5E6BB1CC81C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May be a high flyer in terms of market cap, but cannot afford much debt, since its operating income is low, relative to its market value.</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a:extLst>
              <a:ext uri="{FF2B5EF4-FFF2-40B4-BE49-F238E27FC236}">
                <a16:creationId xmlns:a16="http://schemas.microsoft.com/office/drawing/2014/main" id="{1C5A2F56-BFE0-E8DE-4F6F-321F9F4F968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59746" name="Rectangle 3">
            <a:extLst>
              <a:ext uri="{FF2B5EF4-FFF2-40B4-BE49-F238E27FC236}">
                <a16:creationId xmlns:a16="http://schemas.microsoft.com/office/drawing/2014/main" id="{3FBA1674-ACD5-7BDB-1AD1-2370CCBDB736}"/>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The optimal debt ratio for the private firm is 30% but the cost of capital is flat between 10% and 30%. The firm value is maximized at that point. </a:t>
            </a:r>
          </a:p>
          <a:p>
            <a:r>
              <a:rPr lang="en-US" altLang="en-US" dirty="0">
                <a:latin typeface="Times"/>
                <a:ea typeface="ＭＳ Ｐゴシック" panose="020B0600070205080204" pitchFamily="34" charset="-128"/>
              </a:rPr>
              <a:t>To the extent that private business owners view default risk more seriously than stockholders in a publicly traded firm, they will probably be more cautious about moving to the optimal.</a:t>
            </a:r>
          </a:p>
          <a:p>
            <a:r>
              <a:rPr lang="en-US" altLang="en-US" dirty="0">
                <a:latin typeface="Times"/>
                <a:ea typeface="ＭＳ Ｐゴシック" panose="020B0600070205080204" pitchFamily="34" charset="-128"/>
              </a:rPr>
              <a:t>We can extend the argument to closely held publicly traded firms. We would expect these firms to have lower debt ratios than publicly traded firms with diverse stockholdings.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a:extLst>
              <a:ext uri="{FF2B5EF4-FFF2-40B4-BE49-F238E27FC236}">
                <a16:creationId xmlns:a16="http://schemas.microsoft.com/office/drawing/2014/main" id="{01F88AA1-32BC-13DA-AAC3-1757CB456FA6}"/>
              </a:ext>
            </a:extLst>
          </p:cNvPr>
          <p:cNvSpPr>
            <a:spLocks noGrp="1" noRot="1" noChangeAspect="1" noChangeArrowheads="1" noTextEdit="1"/>
          </p:cNvSpPr>
          <p:nvPr>
            <p:ph type="sldImg"/>
          </p:nvPr>
        </p:nvSpPr>
        <p:spPr>
          <a:xfrm>
            <a:off x="1150938" y="692150"/>
            <a:ext cx="4556125" cy="3416300"/>
          </a:xfrm>
          <a:ln/>
        </p:spPr>
      </p:sp>
      <p:sp>
        <p:nvSpPr>
          <p:cNvPr id="161794" name="Notes Placeholder 2">
            <a:extLst>
              <a:ext uri="{FF2B5EF4-FFF2-40B4-BE49-F238E27FC236}">
                <a16:creationId xmlns:a16="http://schemas.microsoft.com/office/drawing/2014/main" id="{8C1A9520-D6B4-89B2-F73A-11ECDA6B3FB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tax code clearly reduces the tax benefit from debt in substantial ways. Even if the optimal debt ratios for companies don’t shift much, the change in value from borrowing will become much smaller. The interest expense limit is perhaps not as onerous as it looks, since companies that hit the limit are probably already at debt ratios well above their optimal debt ratios.</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a:extLst>
              <a:ext uri="{FF2B5EF4-FFF2-40B4-BE49-F238E27FC236}">
                <a16:creationId xmlns:a16="http://schemas.microsoft.com/office/drawing/2014/main" id="{7BB5DA70-A0E9-B0E2-BC11-DCEF0E058E0D}"/>
              </a:ext>
            </a:extLst>
          </p:cNvPr>
          <p:cNvSpPr>
            <a:spLocks noGrp="1" noRot="1" noChangeAspect="1" noChangeArrowheads="1" noTextEdit="1"/>
          </p:cNvSpPr>
          <p:nvPr>
            <p:ph type="sldImg"/>
          </p:nvPr>
        </p:nvSpPr>
        <p:spPr>
          <a:xfrm>
            <a:off x="1150938" y="692150"/>
            <a:ext cx="4556125" cy="3416300"/>
          </a:xfrm>
          <a:ln/>
        </p:spPr>
      </p:sp>
      <p:sp>
        <p:nvSpPr>
          <p:cNvPr id="163842" name="Notes Placeholder 2">
            <a:extLst>
              <a:ext uri="{FF2B5EF4-FFF2-40B4-BE49-F238E27FC236}">
                <a16:creationId xmlns:a16="http://schemas.microsoft.com/office/drawing/2014/main" id="{1928C3AF-26FB-A971-F7B6-6BD4BC7DA670}"/>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is Disney’s optimal debt ratio in 2018, a comparison with the old tax code and the new tax code. Notice that while the optimal debt ratio has not changed, the value of the firm is now lower at every single debt ratio, due to the lowering of the marginal tax rate. The interest tax limit is not a binding constraint for Disney (By the time interest expenses exceed 30% of EBITDA, Disney is already way past its optimal.</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a:extLst>
              <a:ext uri="{FF2B5EF4-FFF2-40B4-BE49-F238E27FC236}">
                <a16:creationId xmlns:a16="http://schemas.microsoft.com/office/drawing/2014/main" id="{0076877A-636B-FB06-864F-21FA62703962}"/>
              </a:ext>
            </a:extLst>
          </p:cNvPr>
          <p:cNvSpPr>
            <a:spLocks noGrp="1" noRot="1" noChangeAspect="1" noChangeArrowheads="1" noTextEdit="1"/>
          </p:cNvSpPr>
          <p:nvPr>
            <p:ph type="sldImg"/>
          </p:nvPr>
        </p:nvSpPr>
        <p:spPr>
          <a:xfrm>
            <a:off x="1150938" y="692150"/>
            <a:ext cx="4556125" cy="3416300"/>
          </a:xfrm>
          <a:ln/>
        </p:spPr>
      </p:sp>
      <p:sp>
        <p:nvSpPr>
          <p:cNvPr id="165890" name="Notes Placeholder 2">
            <a:extLst>
              <a:ext uri="{FF2B5EF4-FFF2-40B4-BE49-F238E27FC236}">
                <a16:creationId xmlns:a16="http://schemas.microsoft.com/office/drawing/2014/main" id="{6445E0DE-DAED-EAB7-BEAC-767F68916F5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is very preliminary but the evidence of how the tax law is affecting US companies is just starting to come in. US companies actually have more dollar debt now than they did in 2017, the year the tax law was passed towards the end of 2017. The debt has not budged much in the years since, with one possible explanation being low interest rates on debt. The more likely explanation is inertia where companies borrow because they have always borrowed, with little consideration of the tradeoff.</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Slide Image Placeholder 1">
            <a:extLst>
              <a:ext uri="{FF2B5EF4-FFF2-40B4-BE49-F238E27FC236}">
                <a16:creationId xmlns:a16="http://schemas.microsoft.com/office/drawing/2014/main" id="{B6175EAE-C978-9FA8-7032-B0E93BF6B9FD}"/>
              </a:ext>
            </a:extLst>
          </p:cNvPr>
          <p:cNvSpPr>
            <a:spLocks noGrp="1" noRot="1" noChangeAspect="1" noChangeArrowheads="1" noTextEdit="1"/>
          </p:cNvSpPr>
          <p:nvPr>
            <p:ph type="sldImg"/>
          </p:nvPr>
        </p:nvSpPr>
        <p:spPr>
          <a:xfrm>
            <a:off x="1150938" y="692150"/>
            <a:ext cx="4556125" cy="3416300"/>
          </a:xfrm>
          <a:ln/>
        </p:spPr>
      </p:sp>
      <p:sp>
        <p:nvSpPr>
          <p:cNvPr id="167938" name="Notes Placeholder 2">
            <a:extLst>
              <a:ext uri="{FF2B5EF4-FFF2-40B4-BE49-F238E27FC236}">
                <a16:creationId xmlns:a16="http://schemas.microsoft.com/office/drawing/2014/main" id="{5AE06171-9718-CB38-CF52-195F9BBE012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While the traditional cost of capital approach is a powerful tool, it has its limitations. In particular, the fact that it leaves the operating income fixed as ratings and debt ratios change implies that we are ignoring indirect bankruptcy costs and thus over estimating optimal debt ratios.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a:extLst>
              <a:ext uri="{FF2B5EF4-FFF2-40B4-BE49-F238E27FC236}">
                <a16:creationId xmlns:a16="http://schemas.microsoft.com/office/drawing/2014/main" id="{727A1BC4-3A42-47F2-029D-FB10DEA70EB8}"/>
              </a:ext>
            </a:extLst>
          </p:cNvPr>
          <p:cNvSpPr>
            <a:spLocks noGrp="1" noRot="1" noChangeAspect="1" noChangeArrowheads="1" noTextEdit="1"/>
          </p:cNvSpPr>
          <p:nvPr>
            <p:ph type="sldImg"/>
          </p:nvPr>
        </p:nvSpPr>
        <p:spPr>
          <a:xfrm>
            <a:off x="1150938" y="692150"/>
            <a:ext cx="4556125" cy="3416300"/>
          </a:xfrm>
          <a:ln/>
        </p:spPr>
      </p:sp>
      <p:sp>
        <p:nvSpPr>
          <p:cNvPr id="169986" name="Notes Placeholder 2">
            <a:extLst>
              <a:ext uri="{FF2B5EF4-FFF2-40B4-BE49-F238E27FC236}">
                <a16:creationId xmlns:a16="http://schemas.microsoft.com/office/drawing/2014/main" id="{A88B66D8-46E3-5B25-554A-F9E02F1DB3E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most significant innovation is that the operating income is a function of the ratings. As he firm borrows more and its rating drops, its operating income will drop to reflect the indirect bankruptcy costs.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Slide Image Placeholder 1">
            <a:extLst>
              <a:ext uri="{FF2B5EF4-FFF2-40B4-BE49-F238E27FC236}">
                <a16:creationId xmlns:a16="http://schemas.microsoft.com/office/drawing/2014/main" id="{02B5057F-8247-9AA6-8545-02AE5AB13EB3}"/>
              </a:ext>
            </a:extLst>
          </p:cNvPr>
          <p:cNvSpPr>
            <a:spLocks noGrp="1" noRot="1" noChangeAspect="1" noChangeArrowheads="1" noTextEdit="1"/>
          </p:cNvSpPr>
          <p:nvPr>
            <p:ph type="sldImg"/>
          </p:nvPr>
        </p:nvSpPr>
        <p:spPr>
          <a:xfrm>
            <a:off x="1150938" y="692150"/>
            <a:ext cx="4556125" cy="3416300"/>
          </a:xfrm>
          <a:ln/>
        </p:spPr>
      </p:sp>
      <p:sp>
        <p:nvSpPr>
          <p:cNvPr id="172034" name="Notes Placeholder 2">
            <a:extLst>
              <a:ext uri="{FF2B5EF4-FFF2-40B4-BE49-F238E27FC236}">
                <a16:creationId xmlns:a16="http://schemas.microsoft.com/office/drawing/2014/main" id="{3B523FEE-920F-30D2-C035-A46731880FE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To estimate these values, we looked at firms that had been downgraded and looked the change in operating income in the next year. There is a lot of estimation noise in these values…. And a lot of variation across firms.</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a:extLst>
              <a:ext uri="{FF2B5EF4-FFF2-40B4-BE49-F238E27FC236}">
                <a16:creationId xmlns:a16="http://schemas.microsoft.com/office/drawing/2014/main" id="{EFD309F3-FC44-1DE7-4E25-D7DB62854294}"/>
              </a:ext>
            </a:extLst>
          </p:cNvPr>
          <p:cNvSpPr>
            <a:spLocks noGrp="1" noRot="1" noChangeAspect="1" noChangeArrowheads="1" noTextEdit="1"/>
          </p:cNvSpPr>
          <p:nvPr>
            <p:ph type="sldImg"/>
          </p:nvPr>
        </p:nvSpPr>
        <p:spPr>
          <a:xfrm>
            <a:off x="1150938" y="692150"/>
            <a:ext cx="4556125" cy="3416300"/>
          </a:xfrm>
          <a:ln/>
        </p:spPr>
      </p:sp>
      <p:sp>
        <p:nvSpPr>
          <p:cNvPr id="174082" name="Notes Placeholder 2">
            <a:extLst>
              <a:ext uri="{FF2B5EF4-FFF2-40B4-BE49-F238E27FC236}">
                <a16:creationId xmlns:a16="http://schemas.microsoft.com/office/drawing/2014/main" id="{E5C275A6-5F25-A2C3-98C9-594FA6B608C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both operating income and cost of capital change, the optimal debt ratio may no longer be at the point where cost of capital is minimized. Firm value may be maximized at a different point, with higher operating income and a a higher cost of capital. </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a:extLst>
              <a:ext uri="{FF2B5EF4-FFF2-40B4-BE49-F238E27FC236}">
                <a16:creationId xmlns:a16="http://schemas.microsoft.com/office/drawing/2014/main" id="{CDBE06E5-F062-A43F-9EE8-30156E84FA4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76130" name="Rectangle 3">
            <a:extLst>
              <a:ext uri="{FF2B5EF4-FFF2-40B4-BE49-F238E27FC236}">
                <a16:creationId xmlns:a16="http://schemas.microsoft.com/office/drawing/2014/main" id="{50E999C7-797B-B0CC-B945-48B38F22457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Financial service firms often do not consider debt to be a source of capital, as much as they consider it to be raw material that they use to produce their products. </a:t>
            </a:r>
          </a:p>
          <a:p>
            <a:r>
              <a:rPr lang="en-US" altLang="en-US">
                <a:latin typeface="Times"/>
                <a:ea typeface="ＭＳ Ｐゴシック" panose="020B0600070205080204" pitchFamily="34" charset="-128"/>
              </a:rPr>
              <a:t>Thus, most banks borrow, using the regulatory capital ratios as constraints, rather than to minimize cost of capital. </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a:extLst>
              <a:ext uri="{FF2B5EF4-FFF2-40B4-BE49-F238E27FC236}">
                <a16:creationId xmlns:a16="http://schemas.microsoft.com/office/drawing/2014/main" id="{0F90DDB0-203C-BF33-6DBE-A9D3F85D37CF}"/>
              </a:ext>
            </a:extLst>
          </p:cNvPr>
          <p:cNvSpPr>
            <a:spLocks noGrp="1" noRot="1" noChangeAspect="1" noChangeArrowheads="1" noTextEdit="1"/>
          </p:cNvSpPr>
          <p:nvPr>
            <p:ph type="sldImg"/>
          </p:nvPr>
        </p:nvSpPr>
        <p:spPr>
          <a:xfrm>
            <a:off x="1150938" y="692150"/>
            <a:ext cx="4556125" cy="3416300"/>
          </a:xfrm>
          <a:ln/>
        </p:spPr>
      </p:sp>
      <p:sp>
        <p:nvSpPr>
          <p:cNvPr id="178178" name="Notes Placeholder 2">
            <a:extLst>
              <a:ext uri="{FF2B5EF4-FFF2-40B4-BE49-F238E27FC236}">
                <a16:creationId xmlns:a16="http://schemas.microsoft.com/office/drawing/2014/main" id="{EC097A02-AA46-70AD-2551-FB0C23E7A8E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As regulatory capital ratios increase, banks will have to raise more equity to grow.</a:t>
            </a:r>
          </a:p>
          <a:p>
            <a:r>
              <a:rPr lang="en-US" altLang="en-US" dirty="0">
                <a:latin typeface="Times"/>
                <a:ea typeface="ＭＳ Ｐゴシック" panose="020B0600070205080204" pitchFamily="34" charset="-128"/>
              </a:rPr>
              <a:t>Conservative banks will raise more equity than aggressive banks.</a:t>
            </a:r>
          </a:p>
          <a:p>
            <a:r>
              <a:rPr lang="en-US" altLang="en-US" dirty="0">
                <a:latin typeface="Times"/>
                <a:ea typeface="ＭＳ Ｐゴシック" panose="020B0600070205080204" pitchFamily="34"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dirty="0">
                <a:latin typeface="Times"/>
                <a:ea typeface="ＭＳ Ｐゴシック" panose="020B0600070205080204" pitchFamily="34"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dirty="0">
                <a:latin typeface="Times"/>
                <a:ea typeface="ＭＳ Ｐゴシック" panose="020B0600070205080204" pitchFamily="34" charset="-128"/>
              </a:rPr>
              <a:t>The one issue in this approach is that it is framed by regulatory </a:t>
            </a:r>
            <a:r>
              <a:rPr lang="en-US" altLang="en-US" dirty="0" err="1">
                <a:latin typeface="Times"/>
                <a:ea typeface="ＭＳ Ｐゴシック" panose="020B0600070205080204" pitchFamily="34" charset="-128"/>
              </a:rPr>
              <a:t>defintiions.of</a:t>
            </a:r>
            <a:r>
              <a:rPr lang="en-US" altLang="en-US" dirty="0">
                <a:latin typeface="Times"/>
                <a:ea typeface="ＭＳ Ｐゴシック" panose="020B0600070205080204" pitchFamily="34" charset="-128"/>
              </a:rPr>
              <a:t> equity. Thus, preferred stock is usually counted as equity. After the crisis of 2008, there was a debate about whether </a:t>
            </a:r>
            <a:r>
              <a:rPr lang="en-US" altLang="en-US" dirty="0" err="1">
                <a:latin typeface="Times"/>
                <a:ea typeface="ＭＳ Ｐゴシック" panose="020B0600070205080204" pitchFamily="34" charset="-128"/>
              </a:rPr>
              <a:t>wartrants</a:t>
            </a:r>
            <a:r>
              <a:rPr lang="en-US" altLang="en-US" dirty="0">
                <a:latin typeface="Times"/>
                <a:ea typeface="ＭＳ Ｐゴシック" panose="020B0600070205080204" pitchFamily="34" charset="-128"/>
              </a:rPr>
              <a:t> should be counted in book equity.</a:t>
            </a:r>
          </a:p>
          <a:p>
            <a:endParaRPr lang="en-US" altLang="en-US" dirty="0">
              <a:latin typeface="Times"/>
              <a:ea typeface="ＭＳ Ｐゴシック" panose="020B0600070205080204" pitchFamily="34" charset="-128"/>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a:extLst>
              <a:ext uri="{FF2B5EF4-FFF2-40B4-BE49-F238E27FC236}">
                <a16:creationId xmlns:a16="http://schemas.microsoft.com/office/drawing/2014/main" id="{76BE2A77-B068-7055-B490-EC637DA83F2A}"/>
              </a:ext>
            </a:extLst>
          </p:cNvPr>
          <p:cNvSpPr>
            <a:spLocks noGrp="1" noRot="1" noChangeAspect="1" noChangeArrowheads="1" noTextEdit="1"/>
          </p:cNvSpPr>
          <p:nvPr>
            <p:ph type="sldImg"/>
          </p:nvPr>
        </p:nvSpPr>
        <p:spPr>
          <a:xfrm>
            <a:off x="1150938" y="692150"/>
            <a:ext cx="4556125" cy="3416300"/>
          </a:xfrm>
          <a:ln/>
        </p:spPr>
      </p:sp>
      <p:sp>
        <p:nvSpPr>
          <p:cNvPr id="180226" name="Notes Placeholder 2">
            <a:extLst>
              <a:ext uri="{FF2B5EF4-FFF2-40B4-BE49-F238E27FC236}">
                <a16:creationId xmlns:a16="http://schemas.microsoft.com/office/drawing/2014/main" id="{773BF072-262D-34AA-5016-6B6B6F80BA9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Assessing the financing mix for a bank or financial service firm boils down to equity. In effect, the firm can have too little or too much book equity, and that judgment is made based upon capital ratios (actual versus required). Unlike non-financial service firms, where debt can be reduced or increased to change the ratio, financial service firms generally have much less flexibility.</a:t>
            </a:r>
          </a:p>
          <a:p>
            <a:r>
              <a:rPr lang="en-US" altLang="en-US">
                <a:latin typeface="Times"/>
                <a:ea typeface="ＭＳ Ｐゴシック" panose="020B0600070205080204" pitchFamily="34" charset="-128"/>
              </a:rPr>
              <a:t>So, what can cause book equity to vary across time? Retained earnings obviously. Profits will increase book equity and losses will reduce them. Any dividends paid reduce book equity. For banks, loan losses can reduce book equity dramatically. In other words, a bank can go from being comfortably over funded to significantly under funded overnight.</a:t>
            </a:r>
          </a:p>
          <a:p>
            <a:r>
              <a:rPr lang="en-US" altLang="en-US">
                <a:latin typeface="Times"/>
                <a:ea typeface="ＭＳ Ｐゴシック" panose="020B0600070205080204" pitchFamily="34" charset="-128"/>
              </a:rPr>
              <a:t>The one issue in this approach is that it is framed by regulatory defintiions.of equity. Thus, preferred stock is usually counted as equity. After the crisis of 2008, there was a debate about whether wartrants should be counted in book equity.</a:t>
            </a:r>
          </a:p>
          <a:p>
            <a:r>
              <a:rPr lang="en-US" altLang="en-US">
                <a:latin typeface="Times"/>
                <a:ea typeface="ＭＳ Ｐゴシック" panose="020B0600070205080204" pitchFamily="34" charset="-128"/>
              </a:rPr>
              <a:t>\</a:t>
            </a:r>
          </a:p>
          <a:p>
            <a:endParaRPr lang="en-US" altLang="en-US">
              <a:latin typeface="Times"/>
              <a:ea typeface="ＭＳ Ｐゴシック" panose="020B0600070205080204" pitchFamily="34" charset="-128"/>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a:extLst>
              <a:ext uri="{FF2B5EF4-FFF2-40B4-BE49-F238E27FC236}">
                <a16:creationId xmlns:a16="http://schemas.microsoft.com/office/drawing/2014/main" id="{E4FC0CB1-2B7D-23C1-E372-10BDC11133B7}"/>
              </a:ext>
            </a:extLst>
          </p:cNvPr>
          <p:cNvSpPr>
            <a:spLocks noGrp="1" noRot="1" noChangeAspect="1" noChangeArrowheads="1" noTextEdit="1"/>
          </p:cNvSpPr>
          <p:nvPr>
            <p:ph type="sldImg"/>
          </p:nvPr>
        </p:nvSpPr>
        <p:spPr>
          <a:xfrm>
            <a:off x="1150938" y="692150"/>
            <a:ext cx="4556125" cy="3416300"/>
          </a:xfrm>
          <a:ln/>
        </p:spPr>
      </p:sp>
      <p:sp>
        <p:nvSpPr>
          <p:cNvPr id="182274" name="Notes Placeholder 2">
            <a:extLst>
              <a:ext uri="{FF2B5EF4-FFF2-40B4-BE49-F238E27FC236}">
                <a16:creationId xmlns:a16="http://schemas.microsoft.com/office/drawing/2014/main" id="{FB629DB1-E653-D010-552B-940601DCEBE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Regulatory minimum strategy is likely to yield the highest profits and ROE during good times but is most likely to expose the firm to problems in bad times. To the extent that governments bail firms out when trouble strikes, firms are going to move towards this strategy because they do not see a downside.</a:t>
            </a:r>
          </a:p>
          <a:p>
            <a:r>
              <a:rPr lang="en-US" altLang="en-US">
                <a:latin typeface="Times"/>
                <a:ea typeface="ＭＳ Ｐゴシック" panose="020B0600070205080204" pitchFamily="34" charset="-128"/>
              </a:rPr>
              <a:t>The self regulatory strategy is the only option for firms that have no regulatory overlay or downside protection from an external entity but want to ensure their own survival. For hundreds of years, banks self regulated with mixed results. This is a more resource intensive approach, since you have to examine the risk in your business carefully and make your assessments of possible downside risk.</a:t>
            </a:r>
          </a:p>
          <a:p>
            <a:r>
              <a:rPr lang="en-US" altLang="en-US">
                <a:latin typeface="Times"/>
                <a:ea typeface="ＭＳ Ｐゴシック" panose="020B0600070205080204" pitchFamily="34" charset="-128"/>
              </a:rPr>
              <a:t>Combination strategy: In this strategy, you start with regulatory minimum but add to it, based upon how much risk you want to run of facing downside risk. Thus, conservative banks will keep higher capital ratios than required, which will lead to lower ROE.</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a:extLst>
              <a:ext uri="{FF2B5EF4-FFF2-40B4-BE49-F238E27FC236}">
                <a16:creationId xmlns:a16="http://schemas.microsoft.com/office/drawing/2014/main" id="{7F802782-78DC-EE0A-E215-BB2E35B0A035}"/>
              </a:ext>
            </a:extLst>
          </p:cNvPr>
          <p:cNvSpPr>
            <a:spLocks noGrp="1" noRot="1" noChangeAspect="1" noChangeArrowheads="1" noTextEdit="1"/>
          </p:cNvSpPr>
          <p:nvPr>
            <p:ph type="sldImg"/>
          </p:nvPr>
        </p:nvSpPr>
        <p:spPr>
          <a:xfrm>
            <a:off x="1150938" y="692150"/>
            <a:ext cx="4556125" cy="3416300"/>
          </a:xfrm>
          <a:ln/>
        </p:spPr>
      </p:sp>
      <p:sp>
        <p:nvSpPr>
          <p:cNvPr id="184322" name="Notes Placeholder 2">
            <a:extLst>
              <a:ext uri="{FF2B5EF4-FFF2-40B4-BE49-F238E27FC236}">
                <a16:creationId xmlns:a16="http://schemas.microsoft.com/office/drawing/2014/main" id="{A39FF934-0FEB-553B-9C03-C804D6A684B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Note that with zero taxes, the optimal debt ratio goes to zero. Intuitively, if the costs of borrowing (higher bankruptcy cost, agency costs) and the primary benefit disappears, there will always by a net cost to borrowing.</a:t>
            </a:r>
          </a:p>
          <a:p>
            <a:endParaRPr lang="en-US" altLang="en-US">
              <a:latin typeface="Times"/>
              <a:ea typeface="ＭＳ Ｐゴシック" panose="020B0600070205080204" pitchFamily="34" charset="-128"/>
            </a:endParaRPr>
          </a:p>
          <a:p>
            <a:r>
              <a:rPr lang="en-US" altLang="en-US" i="1">
                <a:latin typeface="Times"/>
                <a:ea typeface="ＭＳ Ｐゴシック" panose="020B0600070205080204" pitchFamily="34" charset="-128"/>
              </a:rPr>
              <a:t>If debt is cheaper than equity on a pre-tax basis (and it generally is), why do we not gain by borrowing?</a:t>
            </a:r>
          </a:p>
          <a:p>
            <a:r>
              <a:rPr lang="en-US" altLang="en-US">
                <a:latin typeface="Times"/>
                <a:ea typeface="ＭＳ Ｐゴシック" panose="020B0600070205080204" pitchFamily="34" charset="-128"/>
              </a:rPr>
              <a:t>Because the additional debt makes both debt and equity more expensive. (Ratings drop and betas increase…)</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a:extLst>
              <a:ext uri="{FF2B5EF4-FFF2-40B4-BE49-F238E27FC236}">
                <a16:creationId xmlns:a16="http://schemas.microsoft.com/office/drawing/2014/main" id="{E7756253-A8D2-CEBE-3DD4-17E5DF54C13C}"/>
              </a:ext>
            </a:extLst>
          </p:cNvPr>
          <p:cNvSpPr>
            <a:spLocks noGrp="1" noRot="1" noChangeAspect="1" noChangeArrowheads="1" noTextEdit="1"/>
          </p:cNvSpPr>
          <p:nvPr>
            <p:ph type="sldImg"/>
          </p:nvPr>
        </p:nvSpPr>
        <p:spPr>
          <a:xfrm>
            <a:off x="1150938" y="692150"/>
            <a:ext cx="4556125" cy="3416300"/>
          </a:xfrm>
          <a:ln/>
        </p:spPr>
      </p:sp>
      <p:sp>
        <p:nvSpPr>
          <p:cNvPr id="186370" name="Notes Placeholder 2">
            <a:extLst>
              <a:ext uri="{FF2B5EF4-FFF2-40B4-BE49-F238E27FC236}">
                <a16:creationId xmlns:a16="http://schemas.microsoft.com/office/drawing/2014/main" id="{6B1AEA9D-285B-3589-402E-2F4D4B27812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is the answer to the puzzle of why growth firms, even extremely profitable ones like Apple and Google, tend to have low optimal debt ratios. While they may generate huge dollar profits, their market values are </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Slide Image Placeholder 1">
            <a:extLst>
              <a:ext uri="{FF2B5EF4-FFF2-40B4-BE49-F238E27FC236}">
                <a16:creationId xmlns:a16="http://schemas.microsoft.com/office/drawing/2014/main" id="{8F9272B3-2885-7038-FECC-D97467E5BDD5}"/>
              </a:ext>
            </a:extLst>
          </p:cNvPr>
          <p:cNvSpPr>
            <a:spLocks noGrp="1" noRot="1" noChangeAspect="1" noChangeArrowheads="1" noTextEdit="1"/>
          </p:cNvSpPr>
          <p:nvPr>
            <p:ph type="sldImg"/>
          </p:nvPr>
        </p:nvSpPr>
        <p:spPr>
          <a:xfrm>
            <a:off x="1150938" y="692150"/>
            <a:ext cx="4556125" cy="3416300"/>
          </a:xfrm>
          <a:ln/>
        </p:spPr>
      </p:sp>
      <p:sp>
        <p:nvSpPr>
          <p:cNvPr id="188418" name="Notes Placeholder 2">
            <a:extLst>
              <a:ext uri="{FF2B5EF4-FFF2-40B4-BE49-F238E27FC236}">
                <a16:creationId xmlns:a16="http://schemas.microsoft.com/office/drawing/2014/main" id="{BFDF886D-7E15-D67C-17A1-37DA068A551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 risky firm can be very profitable in a good year. However, it should be cautious about borrowing on the basis of that income, since earnings can drop quickly. </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a:extLst>
              <a:ext uri="{FF2B5EF4-FFF2-40B4-BE49-F238E27FC236}">
                <a16:creationId xmlns:a16="http://schemas.microsoft.com/office/drawing/2014/main" id="{4737C5E3-08B9-599D-A854-B4A3C50673A4}"/>
              </a:ext>
            </a:extLst>
          </p:cNvPr>
          <p:cNvSpPr>
            <a:spLocks noGrp="1" noRot="1" noChangeAspect="1" noChangeArrowheads="1" noTextEdit="1"/>
          </p:cNvSpPr>
          <p:nvPr>
            <p:ph type="sldImg"/>
          </p:nvPr>
        </p:nvSpPr>
        <p:spPr>
          <a:xfrm>
            <a:off x="1150938" y="692150"/>
            <a:ext cx="4556125" cy="3416300"/>
          </a:xfrm>
          <a:ln/>
        </p:spPr>
      </p:sp>
      <p:sp>
        <p:nvSpPr>
          <p:cNvPr id="190466" name="Notes Placeholder 2">
            <a:extLst>
              <a:ext uri="{FF2B5EF4-FFF2-40B4-BE49-F238E27FC236}">
                <a16:creationId xmlns:a16="http://schemas.microsoft.com/office/drawing/2014/main" id="{0C49A199-19A7-1F82-00C1-DABD807DE27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cost of equity is determined by the equity risk premium and the cost of debt by the default spread. When ERP rise (fall) relative to default spreads, firms will borrow more (less). </a:t>
            </a:r>
          </a:p>
          <a:p>
            <a:r>
              <a:rPr lang="en-US" altLang="en-US">
                <a:latin typeface="Times"/>
                <a:ea typeface="ＭＳ Ｐゴシック" panose="020B0600070205080204" pitchFamily="34" charset="-128"/>
              </a:rPr>
              <a:t>This graph has the implied equity risk premium and the default spread on a Baa rated bond going back to 1960. While they generally move together, there have been periods of disconnect between the two.</a:t>
            </a:r>
          </a:p>
          <a:p>
            <a:r>
              <a:rPr lang="en-US" altLang="en-US">
                <a:latin typeface="Times"/>
                <a:ea typeface="ＭＳ Ｐゴシック" panose="020B0600070205080204" pitchFamily="34" charset="-128"/>
              </a:rPr>
              <a:t>In the late 1990s, equity risk premiums dropped relative to default spreads: Firms should have shifted to equity from debt and optimal debt ratios should have decreased.</a:t>
            </a:r>
          </a:p>
          <a:p>
            <a:r>
              <a:rPr lang="en-US" altLang="en-US">
                <a:latin typeface="Times"/>
                <a:ea typeface="ＭＳ Ｐゴシック" panose="020B0600070205080204" pitchFamily="34" charset="-128"/>
              </a:rPr>
              <a:t>Between 2004 and 2007, default spreads dropped while equity risk premiums remained unchanged. It was a golden age for leveraged transactions.</a:t>
            </a:r>
          </a:p>
          <a:p>
            <a:r>
              <a:rPr lang="en-US" altLang="en-US">
                <a:latin typeface="Times"/>
                <a:ea typeface="ＭＳ Ｐゴシック" panose="020B0600070205080204" pitchFamily="34" charset="-128"/>
              </a:rPr>
              <a:t>In 2008, risk premia climbed across the board but default spreads increased at a far faster pace than equity risk premium. On a relative basis, debt became more expensive relative to equity.</a:t>
            </a:r>
          </a:p>
          <a:p>
            <a:r>
              <a:rPr lang="en-US" altLang="en-US">
                <a:latin typeface="Times"/>
                <a:ea typeface="ＭＳ Ｐゴシック" panose="020B0600070205080204" pitchFamily="34" charset="-128"/>
              </a:rPr>
              <a:t>We would expect optimal debt ratios to decrease across the board as a consequence. . (Between 2004 and 2007, default spreads fell while equity risk premiums stagnated… ushering in the age of leveraged recaps and buyouts)</a:t>
            </a:r>
          </a:p>
          <a:p>
            <a:endParaRPr lang="en-US" altLang="en-US">
              <a:latin typeface="Times"/>
              <a:ea typeface="ＭＳ Ｐゴシック" panose="020B0600070205080204" pitchFamily="34" charset="-128"/>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a:extLst>
              <a:ext uri="{FF2B5EF4-FFF2-40B4-BE49-F238E27FC236}">
                <a16:creationId xmlns:a16="http://schemas.microsoft.com/office/drawing/2014/main" id="{AAC7FFB2-971F-3F71-CA4A-7A8F87BEC70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2514" name="Rectangle 3">
            <a:extLst>
              <a:ext uri="{FF2B5EF4-FFF2-40B4-BE49-F238E27FC236}">
                <a16:creationId xmlns:a16="http://schemas.microsoft.com/office/drawing/2014/main" id="{8AE2CCE2-EAE6-6B98-58E7-CE1814455FD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best way to see how capital structure is determined by fundamentals is to try it for a real firm and see how the optimal changes as you change the inputs.</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a:extLst>
              <a:ext uri="{FF2B5EF4-FFF2-40B4-BE49-F238E27FC236}">
                <a16:creationId xmlns:a16="http://schemas.microsoft.com/office/drawing/2014/main" id="{CF33B523-E3F0-C53D-D7F1-2B15CBF7D25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4562" name="Rectangle 3">
            <a:extLst>
              <a:ext uri="{FF2B5EF4-FFF2-40B4-BE49-F238E27FC236}">
                <a16:creationId xmlns:a16="http://schemas.microsoft.com/office/drawing/2014/main" id="{67B1537D-6489-7999-4C04-7EA743481E0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an alternative approach with the same objective of maximizing firm value. It assesses the costs and benefits of debt in dollar value terms rather than through the cost of capital.</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a:extLst>
              <a:ext uri="{FF2B5EF4-FFF2-40B4-BE49-F238E27FC236}">
                <a16:creationId xmlns:a16="http://schemas.microsoft.com/office/drawing/2014/main" id="{7A19B616-19EB-4524-6558-E53E24C8F69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6610" name="Rectangle 3">
            <a:extLst>
              <a:ext uri="{FF2B5EF4-FFF2-40B4-BE49-F238E27FC236}">
                <a16:creationId xmlns:a16="http://schemas.microsoft.com/office/drawing/2014/main" id="{52C34C20-7ECA-638F-2FEB-F1E31F5E2416}"/>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In practice, analysts often do the first two steps but skip the third because the inputs are so difficult to get. The result is that the value of the firm always go up as you borrow money, since you count in the tax benefits but you don</a:t>
            </a:r>
            <a:r>
              <a:rPr lang="ja-JP" altLang="en-US">
                <a:latin typeface="Times"/>
                <a:ea typeface="ＭＳ Ｐゴシック" panose="020B0600070205080204" pitchFamily="34" charset="-128"/>
              </a:rPr>
              <a:t>’</a:t>
            </a:r>
            <a:r>
              <a:rPr lang="en-US" altLang="ja-JP" dirty="0">
                <a:latin typeface="Times"/>
                <a:ea typeface="ＭＳ Ｐゴシック" panose="020B0600070205080204" pitchFamily="34" charset="-128"/>
              </a:rPr>
              <a:t>t consider the </a:t>
            </a:r>
            <a:r>
              <a:rPr lang="en-US" altLang="ja-JP" dirty="0" err="1">
                <a:latin typeface="Times"/>
                <a:ea typeface="ＭＳ Ｐゴシック" panose="020B0600070205080204" pitchFamily="34" charset="-128"/>
              </a:rPr>
              <a:t>bankrutpcy</a:t>
            </a:r>
            <a:r>
              <a:rPr lang="en-US" altLang="ja-JP" dirty="0">
                <a:latin typeface="Times"/>
                <a:ea typeface="ＭＳ Ｐゴシック" panose="020B0600070205080204" pitchFamily="34" charset="-128"/>
              </a:rPr>
              <a:t> costs.</a:t>
            </a:r>
            <a:endParaRPr lang="en-US" altLang="en-US" dirty="0">
              <a:latin typeface="Times"/>
              <a:ea typeface="ＭＳ Ｐゴシック" panose="020B0600070205080204" pitchFamily="34" charset="-128"/>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a:extLst>
              <a:ext uri="{FF2B5EF4-FFF2-40B4-BE49-F238E27FC236}">
                <a16:creationId xmlns:a16="http://schemas.microsoft.com/office/drawing/2014/main" id="{3A303877-02C3-8616-4D08-37256F9CCDD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198658" name="Rectangle 3">
            <a:extLst>
              <a:ext uri="{FF2B5EF4-FFF2-40B4-BE49-F238E27FC236}">
                <a16:creationId xmlns:a16="http://schemas.microsoft.com/office/drawing/2014/main" id="{8F1517BB-ABDE-7587-A89D-B5450E94989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two key inputs you need to estimate the expected bankruptcy cost. The first one is easier to get than the second. There have been attempts to measure the magnitude of indirect bankruptcy costs and they conclude that</a:t>
            </a:r>
          </a:p>
          <a:p>
            <a:pPr>
              <a:buFontTx/>
              <a:buChar char="-"/>
            </a:pPr>
            <a:r>
              <a:rPr lang="en-US" altLang="en-US">
                <a:latin typeface="Times"/>
                <a:ea typeface="ＭＳ Ｐゴシック" panose="020B0600070205080204" pitchFamily="34" charset="-128"/>
              </a:rPr>
              <a:t>indirect bankruptcy costs can be as high as 20-30% of firm value</a:t>
            </a:r>
          </a:p>
          <a:p>
            <a:pPr>
              <a:buFontTx/>
              <a:buChar char="-"/>
            </a:pPr>
            <a:r>
              <a:rPr lang="en-US" altLang="en-US">
                <a:latin typeface="Times"/>
                <a:ea typeface="ＭＳ Ｐゴシック" panose="020B0600070205080204" pitchFamily="34" charset="-128"/>
              </a:rPr>
              <a:t>Indirect bankrtupcy costs as a percent of firm value are different for different firms. In general, they tend to be higher for firms that produce longer life assets than for assets that have shorter lives and for firms  where reputation matters more…</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a:extLst>
              <a:ext uri="{FF2B5EF4-FFF2-40B4-BE49-F238E27FC236}">
                <a16:creationId xmlns:a16="http://schemas.microsoft.com/office/drawing/2014/main" id="{C6856761-B11B-BE39-6888-0D6CD00226E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0706" name="Rectangle 3">
            <a:extLst>
              <a:ext uri="{FF2B5EF4-FFF2-40B4-BE49-F238E27FC236}">
                <a16:creationId xmlns:a16="http://schemas.microsoft.com/office/drawing/2014/main" id="{3176F0E9-38EF-B544-E4DC-EBC0F9EE026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table is updated every year  by Ed Altman at the Stern School of Business. It is the probability that a bond is each of these ratings classes will default and is based upon actual default rates over 10 years of bonds in each ratings class.  This is from the 2008 update.</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a:extLst>
              <a:ext uri="{FF2B5EF4-FFF2-40B4-BE49-F238E27FC236}">
                <a16:creationId xmlns:a16="http://schemas.microsoft.com/office/drawing/2014/main" id="{2193C6C7-43E4-221C-ADFD-0D37F03BACF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2754" name="Rectangle 3">
            <a:extLst>
              <a:ext uri="{FF2B5EF4-FFF2-40B4-BE49-F238E27FC236}">
                <a16:creationId xmlns:a16="http://schemas.microsoft.com/office/drawing/2014/main" id="{8F8F7199-0D45-749E-6CD6-4833BAC811C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To implement APV, you have to first estimate the unlevered firm value.We are using a short-cut to derive the tax benefit from current debt and the indirect bankruptcy cost is an assumption (we went right for the mid-point of the 10-40% range for all companies.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a:extLst>
              <a:ext uri="{FF2B5EF4-FFF2-40B4-BE49-F238E27FC236}">
                <a16:creationId xmlns:a16="http://schemas.microsoft.com/office/drawing/2014/main" id="{07B3BDB5-72B3-56E9-2AB0-E8920FC65C1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4802" name="Rectangle 3">
            <a:extLst>
              <a:ext uri="{FF2B5EF4-FFF2-40B4-BE49-F238E27FC236}">
                <a16:creationId xmlns:a16="http://schemas.microsoft.com/office/drawing/2014/main" id="{44E7479E-6C00-4146-1E09-17777356704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optimal debt ratio is 50%, which is slightly higher than the optimal debt ratio from the cost of capital approach.</a:t>
            </a:r>
          </a:p>
          <a:p>
            <a:endParaRPr lang="en-US" altLang="en-US">
              <a:latin typeface="Times"/>
              <a:ea typeface="ＭＳ Ｐゴシック" panose="020B0600070205080204" pitchFamily="34" charset="-128"/>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a:extLst>
              <a:ext uri="{FF2B5EF4-FFF2-40B4-BE49-F238E27FC236}">
                <a16:creationId xmlns:a16="http://schemas.microsoft.com/office/drawing/2014/main" id="{E2C9CE6D-CBD0-2519-C7FD-B9E56DD8B92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6850" name="Rectangle 3">
            <a:extLst>
              <a:ext uri="{FF2B5EF4-FFF2-40B4-BE49-F238E27FC236}">
                <a16:creationId xmlns:a16="http://schemas.microsoft.com/office/drawing/2014/main" id="{DF84A719-9C86-36B9-3D67-0821312FAE9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Most firms pick their debt ratios by looking at industry averages. By staying close to the average, managers get cover in case they make mistakes - everyone else has made the same mistake. </a:t>
            </a:r>
          </a:p>
          <a:p>
            <a:r>
              <a:rPr lang="en-US" altLang="en-US">
                <a:latin typeface="Times"/>
                <a:ea typeface="ＭＳ Ｐゴシック" panose="020B0600070205080204" pitchFamily="34" charset="-128"/>
              </a:rPr>
              <a:t>Managers also try to stay close to the industry average, because ratings agencies and equity research analysts look at these averages.</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2">
            <a:extLst>
              <a:ext uri="{FF2B5EF4-FFF2-40B4-BE49-F238E27FC236}">
                <a16:creationId xmlns:a16="http://schemas.microsoft.com/office/drawing/2014/main" id="{665C2760-391C-D3D8-95BA-0D6B29F98F4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08898" name="Rectangle 3">
            <a:extLst>
              <a:ext uri="{FF2B5EF4-FFF2-40B4-BE49-F238E27FC236}">
                <a16:creationId xmlns:a16="http://schemas.microsoft.com/office/drawing/2014/main" id="{75E219BB-26BC-818E-53FE-A5434437BCE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Based on this comparison, Disney is operating at a debt ratio lower than those of other firms in the industry in both market and book value terms, whereas Vale and Tata Motors have debt ratios much higher than the averages for their sector.</a:t>
            </a:r>
          </a:p>
          <a:p>
            <a:r>
              <a:rPr lang="en-US" altLang="en-US">
                <a:latin typeface="Times"/>
                <a:ea typeface="ＭＳ Ｐゴシック" panose="020B0600070205080204" pitchFamily="34" charset="-128"/>
              </a:rPr>
              <a:t>The underlying assumptions in this comparison are that firms within the same industry are </a:t>
            </a:r>
            <a:r>
              <a:rPr lang="en-US" altLang="en-US" b="1">
                <a:latin typeface="Times"/>
                <a:ea typeface="ＭＳ Ｐゴシック" panose="020B0600070205080204" pitchFamily="34" charset="-128"/>
              </a:rPr>
              <a:t>comparable</a:t>
            </a:r>
            <a:r>
              <a:rPr lang="en-US" altLang="en-US">
                <a:latin typeface="Times"/>
                <a:ea typeface="ＭＳ Ｐゴシック" panose="020B0600070205080204" pitchFamily="34" charset="-128"/>
              </a:rPr>
              <a:t> and that, on average, these firms are operating at or close to their optimal. Both assumptions can be questioned, however. Firms within the same industry can have different product mixes, different amounts of operating risk, different tax rates, and different project returns. In fact, most do. For instance, Disney is considered part of the entertainment industry, but its mix of businesses is very different from that of Lion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Gate, which is primarily a movie company, or Liberty Media, which is primarily a cable broadcasting company. Furthermore,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size and risk characteristics are very different from that of Westwood One, which is also considered part of the same industry group. The other problem is that, as we noted in Chapter 4, both Disney and Vale are multi-business companies and picking a sector to compare these firms is difficult to do. </a:t>
            </a:r>
            <a:endParaRPr lang="en-US" altLang="en-US">
              <a:latin typeface="Times"/>
              <a:ea typeface="ＭＳ Ｐゴシック" panose="020B0600070205080204" pitchFamily="34" charset="-128"/>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a:extLst>
              <a:ext uri="{FF2B5EF4-FFF2-40B4-BE49-F238E27FC236}">
                <a16:creationId xmlns:a16="http://schemas.microsoft.com/office/drawing/2014/main" id="{CDF63408-21F8-DD64-8AE5-63C7181B519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0946" name="Rectangle 3">
            <a:extLst>
              <a:ext uri="{FF2B5EF4-FFF2-40B4-BE49-F238E27FC236}">
                <a16:creationId xmlns:a16="http://schemas.microsoft.com/office/drawing/2014/main" id="{3EEBFCE0-C7BA-6A13-A13C-C1CC19F33F5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one way to control for differences across firms. The variables in the regression should be proxies for the factors that drive the debt trade-off</a:t>
            </a:r>
          </a:p>
          <a:p>
            <a:r>
              <a:rPr lang="en-US" altLang="en-US">
                <a:latin typeface="Times"/>
                <a:ea typeface="ＭＳ Ｐゴシック" panose="020B0600070205080204" pitchFamily="34" charset="-128"/>
              </a:rPr>
              <a:t>	Tax Benefit	-&gt; 	Tax Rate</a:t>
            </a:r>
          </a:p>
          <a:p>
            <a:r>
              <a:rPr lang="en-US" altLang="en-US">
                <a:latin typeface="Times"/>
                <a:ea typeface="ＭＳ Ｐゴシック" panose="020B0600070205080204" pitchFamily="34" charset="-128"/>
              </a:rPr>
              <a:t>	Bankruptcy Risk -&gt;	Earnings Variability</a:t>
            </a:r>
          </a:p>
          <a:p>
            <a:r>
              <a:rPr lang="en-US" altLang="en-US">
                <a:latin typeface="Times"/>
                <a:ea typeface="ＭＳ Ｐゴシック" panose="020B0600070205080204" pitchFamily="34" charset="-128"/>
              </a:rPr>
              <a:t>	Agency Costs	-&gt;	EBITDA/Firm Value</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a:extLst>
              <a:ext uri="{FF2B5EF4-FFF2-40B4-BE49-F238E27FC236}">
                <a16:creationId xmlns:a16="http://schemas.microsoft.com/office/drawing/2014/main" id="{6DCC0289-474A-F715-9188-AB6DB1E1DD8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2994" name="Rectangle 3">
            <a:extLst>
              <a:ext uri="{FF2B5EF4-FFF2-40B4-BE49-F238E27FC236}">
                <a16:creationId xmlns:a16="http://schemas.microsoft.com/office/drawing/2014/main" id="{54CF9256-98EB-E392-DC37-98D4534AC07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assumes a linear relationship between the independent variables and the debt ratio. The variables can be transformed if the relationship is non-linear.</a:t>
            </a:r>
          </a:p>
          <a:p>
            <a:r>
              <a:rPr lang="en-US" altLang="en-US">
                <a:latin typeface="Times"/>
                <a:ea typeface="ＭＳ Ｐゴシック" panose="020B0600070205080204" pitchFamily="34" charset="-128"/>
              </a:rPr>
              <a:t>I plugged in the values for Tata Motors into the regression. This suggest that TMT is underlevered, relative to comparable firms, after controlling for differences across these firms. Note that the low R-squared will also result in large prediction errors.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a:extLst>
              <a:ext uri="{FF2B5EF4-FFF2-40B4-BE49-F238E27FC236}">
                <a16:creationId xmlns:a16="http://schemas.microsoft.com/office/drawing/2014/main" id="{73BF43B3-D625-B1BF-0654-076DEA68FAD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5042" name="Rectangle 3">
            <a:extLst>
              <a:ext uri="{FF2B5EF4-FFF2-40B4-BE49-F238E27FC236}">
                <a16:creationId xmlns:a16="http://schemas.microsoft.com/office/drawing/2014/main" id="{AD024A7E-860B-E57B-C8CE-4B900E2A038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looks at the entire market and uses the following variables (from Value Line CD-ROM)</a:t>
            </a:r>
          </a:p>
          <a:p>
            <a:r>
              <a:rPr lang="en-US" altLang="en-US">
                <a:latin typeface="Times"/>
                <a:ea typeface="ＭＳ Ｐゴシック" panose="020B0600070205080204" pitchFamily="34" charset="-128"/>
              </a:rPr>
              <a:t>Tax Rate  </a:t>
            </a:r>
            <a:r>
              <a:rPr lang="en-US" altLang="en-US" i="1">
                <a:latin typeface="Times"/>
                <a:ea typeface="ＭＳ Ｐゴシック" panose="020B0600070205080204" pitchFamily="34" charset="-128"/>
              </a:rPr>
              <a:t>as proxy for</a:t>
            </a:r>
            <a:r>
              <a:rPr lang="en-US" altLang="en-US">
                <a:latin typeface="Times"/>
                <a:ea typeface="ＭＳ Ｐゴシック" panose="020B0600070205080204" pitchFamily="34" charset="-128"/>
              </a:rPr>
              <a:t>  	tax benefits</a:t>
            </a:r>
          </a:p>
          <a:p>
            <a:r>
              <a:rPr lang="en-US" altLang="en-US">
                <a:latin typeface="Times"/>
                <a:ea typeface="ＭＳ Ｐゴシック" panose="020B0600070205080204" pitchFamily="34" charset="-128"/>
              </a:rPr>
              <a:t>Closely held shares	 for	disciplinary power of debt</a:t>
            </a:r>
          </a:p>
          <a:p>
            <a:r>
              <a:rPr lang="en-US" altLang="en-US">
                <a:latin typeface="Times"/>
                <a:ea typeface="ＭＳ Ｐゴシック" panose="020B0600070205080204" pitchFamily="34" charset="-128"/>
              </a:rPr>
              <a:t>EBITDA/Value 	for	capacity to generate cash flows</a:t>
            </a:r>
          </a:p>
          <a:p>
            <a:r>
              <a:rPr lang="en-US" altLang="en-US">
                <a:latin typeface="Times"/>
                <a:ea typeface="ＭＳ Ｐゴシック" panose="020B0600070205080204" pitchFamily="34" charset="-128"/>
              </a:rPr>
              <a:t>Intangible assets	</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	Agency costs</a:t>
            </a:r>
          </a:p>
          <a:p>
            <a:r>
              <a:rPr lang="en-US" altLang="en-US">
                <a:latin typeface="Times"/>
                <a:ea typeface="ＭＳ Ｐゴシック" panose="020B0600070205080204" pitchFamily="34" charset="-128"/>
              </a:rPr>
              <a:t>Growth in EPS	for	Expected growth possibilities and need for flexibility</a:t>
            </a:r>
          </a:p>
          <a:p>
            <a:r>
              <a:rPr lang="en-US" altLang="en-US">
                <a:latin typeface="Times"/>
                <a:ea typeface="ＭＳ Ｐゴシック" panose="020B0600070205080204" pitchFamily="34" charset="-128"/>
              </a:rPr>
              <a:t>Low R-squared is typical of these large cross sectional regressions.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a:extLst>
              <a:ext uri="{FF2B5EF4-FFF2-40B4-BE49-F238E27FC236}">
                <a16:creationId xmlns:a16="http://schemas.microsoft.com/office/drawing/2014/main" id="{80790F20-E842-E9B7-1D14-489B25DD7FF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17090" name="Rectangle 3">
            <a:extLst>
              <a:ext uri="{FF2B5EF4-FFF2-40B4-BE49-F238E27FC236}">
                <a16:creationId xmlns:a16="http://schemas.microsoft.com/office/drawing/2014/main" id="{4C3ABD72-79E2-4017-4825-0718D3C6D5FD}"/>
              </a:ext>
            </a:extLst>
          </p:cNvPr>
          <p:cNvSpPr>
            <a:spLocks noGrp="1" noChangeArrowheads="1"/>
          </p:cNvSpPr>
          <p:nvPr>
            <p:ph type="body" idx="1"/>
          </p:nvPr>
        </p:nvSpPr>
        <p:spPr>
          <a:solidFill>
            <a:srgbClr val="FFFFFF"/>
          </a:solidFill>
          <a:ln>
            <a:solidFill>
              <a:srgbClr val="000000"/>
            </a:solidFill>
          </a:ln>
        </p:spPr>
        <p:txBody>
          <a:bodyPr/>
          <a:lstStyle/>
          <a:p>
            <a:pPr algn="just"/>
            <a:r>
              <a:rPr lang="en-US" altLang="en-US">
                <a:latin typeface="Times"/>
                <a:ea typeface="ＭＳ Ｐゴシック" panose="020B0600070205080204" pitchFamily="34" charset="-128"/>
              </a:rPr>
              <a:t>Based upon the debt ratios of other firms in the market and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financial characteristics, we would expect Disney to have a debt ratio of 19%. Since its actual debt ratio is 12%, Disney is under levered.</a:t>
            </a:r>
          </a:p>
          <a:p>
            <a:pPr algn="just"/>
            <a:r>
              <a:rPr lang="en-US" altLang="en-US">
                <a:latin typeface="Times"/>
                <a:ea typeface="ＭＳ Ｐゴシック" panose="020B0600070205080204" pitchFamily="34" charset="-128"/>
              </a:rPr>
              <a:t>It may be different from the optimal because it is based upon the assumption that firms, on average, get their debt ratios right. If most firms are under levered, for instance, you will get a lower predicted value from the regression than for a cost of capital approach.</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Slide Image Placeholder 1">
            <a:extLst>
              <a:ext uri="{FF2B5EF4-FFF2-40B4-BE49-F238E27FC236}">
                <a16:creationId xmlns:a16="http://schemas.microsoft.com/office/drawing/2014/main" id="{CEEE39C6-D7AA-A1B0-85B3-CA5FF311A5C1}"/>
              </a:ext>
            </a:extLst>
          </p:cNvPr>
          <p:cNvSpPr>
            <a:spLocks noGrp="1" noRot="1" noChangeAspect="1" noChangeArrowheads="1" noTextEdit="1"/>
          </p:cNvSpPr>
          <p:nvPr>
            <p:ph type="sldImg"/>
          </p:nvPr>
        </p:nvSpPr>
        <p:spPr>
          <a:xfrm>
            <a:off x="1150938" y="692150"/>
            <a:ext cx="4556125" cy="3416300"/>
          </a:xfrm>
          <a:ln/>
        </p:spPr>
      </p:sp>
      <p:sp>
        <p:nvSpPr>
          <p:cNvPr id="219138" name="Notes Placeholder 2">
            <a:extLst>
              <a:ext uri="{FF2B5EF4-FFF2-40B4-BE49-F238E27FC236}">
                <a16:creationId xmlns:a16="http://schemas.microsoft.com/office/drawing/2014/main" id="{C6C0608C-7272-C120-B972-9CB7D876567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Disney is under levered, no matter how you slice it. Vale is close to fairly levered, if you assume that income will bounce back. Tata Motors is over levered and Baidu is very mildly under levered.</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a:extLst>
              <a:ext uri="{FF2B5EF4-FFF2-40B4-BE49-F238E27FC236}">
                <a16:creationId xmlns:a16="http://schemas.microsoft.com/office/drawing/2014/main" id="{D3FE4070-58FB-4D8B-B060-207559DE0AD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21186" name="Rectangle 3">
            <a:extLst>
              <a:ext uri="{FF2B5EF4-FFF2-40B4-BE49-F238E27FC236}">
                <a16:creationId xmlns:a16="http://schemas.microsoft.com/office/drawing/2014/main" id="{935F06D6-C3E9-1D85-10F9-C04755C57BE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There is no one path to get from the actual to the optimal. It will vary from firm to firm, and even for the same firm, across time.</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Slide Image Placeholder 1">
            <a:extLst>
              <a:ext uri="{FF2B5EF4-FFF2-40B4-BE49-F238E27FC236}">
                <a16:creationId xmlns:a16="http://schemas.microsoft.com/office/drawing/2014/main" id="{8BC42C95-BF0C-83D9-69B3-54BF1503D91F}"/>
              </a:ext>
            </a:extLst>
          </p:cNvPr>
          <p:cNvSpPr>
            <a:spLocks noGrp="1" noRot="1" noChangeAspect="1" noChangeArrowheads="1" noTextEdit="1"/>
          </p:cNvSpPr>
          <p:nvPr>
            <p:ph type="sldImg"/>
          </p:nvPr>
        </p:nvSpPr>
        <p:spPr>
          <a:xfrm>
            <a:off x="1150938" y="692150"/>
            <a:ext cx="4556125" cy="3416300"/>
          </a:xfrm>
          <a:ln/>
        </p:spPr>
      </p:sp>
      <p:sp>
        <p:nvSpPr>
          <p:cNvPr id="223234" name="Notes Placeholder 2">
            <a:extLst>
              <a:ext uri="{FF2B5EF4-FFF2-40B4-BE49-F238E27FC236}">
                <a16:creationId xmlns:a16="http://schemas.microsoft.com/office/drawing/2014/main" id="{62F5D87C-85F0-C8EB-36A8-E41F95E469F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Completes the financing principle part of the analysis…</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a:extLst>
              <a:ext uri="{FF2B5EF4-FFF2-40B4-BE49-F238E27FC236}">
                <a16:creationId xmlns:a16="http://schemas.microsoft.com/office/drawing/2014/main" id="{03C9DE75-6A0A-D309-7C01-4871114A2FE8}"/>
              </a:ext>
            </a:extLst>
          </p:cNvPr>
          <p:cNvSpPr>
            <a:spLocks noGrp="1" noRot="1" noChangeAspect="1" noChangeArrowheads="1" noTextEdit="1"/>
          </p:cNvSpPr>
          <p:nvPr>
            <p:ph type="sldImg"/>
          </p:nvPr>
        </p:nvSpPr>
        <p:spPr>
          <a:xfrm>
            <a:off x="1150938" y="692150"/>
            <a:ext cx="4556125" cy="3416300"/>
          </a:xfrm>
          <a:ln/>
        </p:spPr>
      </p:sp>
      <p:sp>
        <p:nvSpPr>
          <p:cNvPr id="225282" name="Notes Placeholder 2">
            <a:extLst>
              <a:ext uri="{FF2B5EF4-FFF2-40B4-BE49-F238E27FC236}">
                <a16:creationId xmlns:a16="http://schemas.microsoft.com/office/drawing/2014/main" id="{135205F4-37E3-BA7D-535B-78CE44EC483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a firm is under or over levered, the natural reaction of the analyst looking at the numbers is that the firm should fix the problem instantaneously. However, there is a cost to abrupt shifts in capital structures:</a:t>
            </a:r>
          </a:p>
          <a:p>
            <a:pPr>
              <a:buFontTx/>
              <a:buAutoNum type="alphaLcPeriod"/>
            </a:pPr>
            <a:r>
              <a:rPr lang="en-US" altLang="en-US">
                <a:latin typeface="Times"/>
                <a:ea typeface="ＭＳ Ｐゴシック" panose="020B0600070205080204" pitchFamily="34" charset="-128"/>
              </a:rPr>
              <a:t>You could be wrong in your assessment of the optimal: In other words, you may have misestimated the optimal, in which case the firm may have to back track, if it has followed your recommendations. That is expensive to do (and sometimes fatal).</a:t>
            </a:r>
          </a:p>
          <a:p>
            <a:pPr>
              <a:buFontTx/>
              <a:buAutoNum type="alphaLcPeriod"/>
            </a:pPr>
            <a:r>
              <a:rPr lang="en-US" altLang="en-US">
                <a:latin typeface="Times"/>
                <a:ea typeface="ＭＳ Ｐゴシック" panose="020B0600070205080204" pitchFamily="34" charset="-128"/>
              </a:rPr>
              <a:t>Macro variables may shift: If there is a shift in the macro environment (interest rates and risk premiums could change), your recommendations can be wrong in hindisight</a:t>
            </a:r>
          </a:p>
          <a:p>
            <a:pPr>
              <a:buFontTx/>
              <a:buAutoNum type="alphaLcPeriod"/>
            </a:pPr>
            <a:r>
              <a:rPr lang="en-US" altLang="en-US">
                <a:latin typeface="Times"/>
                <a:ea typeface="ＭＳ Ｐゴシック" panose="020B0600070205080204" pitchFamily="34" charset="-128"/>
              </a:rPr>
              <a:t>Adjustment costs: Changes in capital structure can change the way a company is managed and decision makers may not be ready to make the shift. Managers at highly levered firms have to make decisions differently (and perhaps focus on different decision rules) than managers at lightly levered firms. Increasing the debt ratio for a firm overnight can create adjustment problems for these managers.</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2">
            <a:extLst>
              <a:ext uri="{FF2B5EF4-FFF2-40B4-BE49-F238E27FC236}">
                <a16:creationId xmlns:a16="http://schemas.microsoft.com/office/drawing/2014/main" id="{4A16BF31-49FE-7447-4CC1-D860B0AEF12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27330" name="Rectangle 3">
            <a:extLst>
              <a:ext uri="{FF2B5EF4-FFF2-40B4-BE49-F238E27FC236}">
                <a16:creationId xmlns:a16="http://schemas.microsoft.com/office/drawing/2014/main" id="{90786A0A-D0C0-B1A3-E52C-850D1CFE8F4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Studies that have looked at the likelihood of a firm being taken over (in a hostile takeover) have concluded that</a:t>
            </a:r>
          </a:p>
          <a:p>
            <a:pPr lvl="1"/>
            <a:r>
              <a:rPr lang="en-US" altLang="en-US" u="sng">
                <a:latin typeface="Times"/>
                <a:ea typeface="ＭＳ Ｐゴシック" panose="020B0600070205080204" pitchFamily="34" charset="-128"/>
              </a:rPr>
              <a:t>Small firms</a:t>
            </a:r>
            <a:r>
              <a:rPr lang="en-US" altLang="en-US">
                <a:latin typeface="Times"/>
                <a:ea typeface="ＭＳ Ｐゴシック" panose="020B0600070205080204" pitchFamily="34" charset="-128"/>
              </a:rPr>
              <a:t> are more likely to be taken over than larger firms</a:t>
            </a:r>
          </a:p>
          <a:p>
            <a:pPr lvl="1"/>
            <a:r>
              <a:rPr lang="en-US" altLang="en-US" u="sng">
                <a:latin typeface="Times"/>
                <a:ea typeface="ＭＳ Ｐゴシック" panose="020B0600070205080204" pitchFamily="34" charset="-128"/>
              </a:rPr>
              <a:t>Closely held firms</a:t>
            </a:r>
            <a:r>
              <a:rPr lang="en-US" altLang="en-US">
                <a:latin typeface="Times"/>
                <a:ea typeface="ＭＳ Ｐゴシック" panose="020B0600070205080204" pitchFamily="34" charset="-128"/>
              </a:rPr>
              <a:t> are less likely to be taken over than widely held firms</a:t>
            </a:r>
          </a:p>
          <a:p>
            <a:pPr lvl="1"/>
            <a:r>
              <a:rPr lang="en-US" altLang="en-US">
                <a:latin typeface="Times"/>
                <a:ea typeface="ＭＳ Ｐゴシック" panose="020B0600070205080204" pitchFamily="34" charset="-128"/>
              </a:rPr>
              <a:t>Firms with </a:t>
            </a:r>
            <a:r>
              <a:rPr lang="en-US" altLang="en-US" u="sng">
                <a:latin typeface="Times"/>
                <a:ea typeface="ＭＳ Ｐゴシック" panose="020B0600070205080204" pitchFamily="34" charset="-128"/>
              </a:rPr>
              <a:t>anti-takeover restrictions</a:t>
            </a:r>
            <a:r>
              <a:rPr lang="en-US" altLang="en-US">
                <a:latin typeface="Times"/>
                <a:ea typeface="ＭＳ Ｐゴシック" panose="020B0600070205080204" pitchFamily="34" charset="-128"/>
              </a:rPr>
              <a:t> in the corporate charter (or from the state) are less likely to be taken over than firms without these restrictions</a:t>
            </a:r>
          </a:p>
          <a:p>
            <a:pPr lvl="1"/>
            <a:r>
              <a:rPr lang="en-US" altLang="en-US">
                <a:latin typeface="Times"/>
                <a:ea typeface="ＭＳ Ｐゴシック" panose="020B0600070205080204" pitchFamily="34" charset="-128"/>
              </a:rPr>
              <a:t>Firms which have </a:t>
            </a:r>
            <a:r>
              <a:rPr lang="en-US" altLang="en-US" u="sng">
                <a:latin typeface="Times"/>
                <a:ea typeface="ＭＳ Ｐゴシック" panose="020B0600070205080204" pitchFamily="34" charset="-128"/>
              </a:rPr>
              <a:t>done well</a:t>
            </a:r>
            <a:r>
              <a:rPr lang="en-US" altLang="en-US">
                <a:latin typeface="Times"/>
                <a:ea typeface="ＭＳ Ｐゴシック" panose="020B0600070205080204" pitchFamily="34" charset="-128"/>
              </a:rPr>
              <a:t> for their stockholders (positive Jensen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alpha, Positive EVA) are less  likely to be taken over than firms which have done badly.</a:t>
            </a:r>
          </a:p>
          <a:p>
            <a:r>
              <a:rPr lang="en-US" altLang="en-US">
                <a:latin typeface="Times"/>
                <a:ea typeface="ＭＳ Ｐゴシック" panose="020B0600070205080204" pitchFamily="34" charset="-128"/>
              </a:rPr>
              <a:t>Whether a firm is under bankruptcy threat can be assessed by looking at its rating. If its rating is BB or less, you can argue that the bankruptcy threat is real.</a:t>
            </a:r>
          </a:p>
          <a:p>
            <a:r>
              <a:rPr lang="en-US" altLang="en-US">
                <a:latin typeface="Times"/>
                <a:ea typeface="ＭＳ Ｐゴシック" panose="020B0600070205080204" pitchFamily="34" charset="-128"/>
              </a:rPr>
              <a:t>Looking at historical ROE or ROC, relative to the cost of equity and capital, does assume that the future will look like the past.</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2">
            <a:extLst>
              <a:ext uri="{FF2B5EF4-FFF2-40B4-BE49-F238E27FC236}">
                <a16:creationId xmlns:a16="http://schemas.microsoft.com/office/drawing/2014/main" id="{B36ADF0C-7BBD-67A8-BEA5-338BB3DC8C4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29378" name="Rectangle 3">
            <a:extLst>
              <a:ext uri="{FF2B5EF4-FFF2-40B4-BE49-F238E27FC236}">
                <a16:creationId xmlns:a16="http://schemas.microsoft.com/office/drawing/2014/main" id="{20B9616F-EF7B-1643-3577-9F7A339812F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the analysis for Disney in 2009.</a:t>
            </a:r>
          </a:p>
          <a:p>
            <a:r>
              <a:rPr lang="en-US" altLang="en-US">
                <a:latin typeface="Times"/>
                <a:ea typeface="ＭＳ Ｐゴシック" panose="020B0600070205080204" pitchFamily="34" charset="-128"/>
              </a:rPr>
              <a:t>I am assuming that future projects will be more successful than current projects..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Over time, our assessments have changed:</a:t>
            </a:r>
          </a:p>
          <a:p>
            <a:r>
              <a:rPr lang="en-US" altLang="en-US">
                <a:latin typeface="Times"/>
                <a:ea typeface="ＭＳ Ｐゴシック" panose="020B0600070205080204" pitchFamily="34" charset="-128"/>
              </a:rPr>
              <a:t>In 2003, we would have pushed for higher dividends (since Disney was earning terrible returns on capital and we did not trust management)</a:t>
            </a:r>
          </a:p>
          <a:p>
            <a:r>
              <a:rPr lang="en-US" altLang="en-US">
                <a:latin typeface="Times"/>
                <a:ea typeface="ＭＳ Ｐゴシック" panose="020B0600070205080204" pitchFamily="34" charset="-128"/>
              </a:rPr>
              <a:t>In 2000, Disney would have been a takeover target (because its market cap had dropped and its performance was awful on both accounting and stock price returns)</a:t>
            </a:r>
          </a:p>
          <a:p>
            <a:r>
              <a:rPr lang="en-US" altLang="en-US">
                <a:latin typeface="Times"/>
                <a:ea typeface="ＭＳ Ｐゴシック" panose="020B0600070205080204" pitchFamily="34" charset="-128"/>
              </a:rPr>
              <a:t>In 1997, Disney would not have been a takeover target (high market cap, good performance) and its excess debt capacity would have been directed to good investments.</a:t>
            </a:r>
          </a:p>
          <a:p>
            <a:endParaRPr lang="en-US" altLang="en-US">
              <a:latin typeface="Times"/>
              <a:ea typeface="ＭＳ Ｐゴシック" panose="020B0600070205080204" pitchFamily="34" charset="-128"/>
            </a:endParaRPr>
          </a:p>
          <a:p>
            <a:endParaRPr lang="en-US" altLang="en-US">
              <a:latin typeface="Times"/>
              <a:ea typeface="ＭＳ Ｐゴシック" panose="020B0600070205080204" pitchFamily="34" charset="-128"/>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a:extLst>
              <a:ext uri="{FF2B5EF4-FFF2-40B4-BE49-F238E27FC236}">
                <a16:creationId xmlns:a16="http://schemas.microsoft.com/office/drawing/2014/main" id="{40F2890A-0BEF-5901-819B-DB8ECBCC522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31426" name="Rectangle 3">
            <a:extLst>
              <a:ext uri="{FF2B5EF4-FFF2-40B4-BE49-F238E27FC236}">
                <a16:creationId xmlns:a16="http://schemas.microsoft.com/office/drawing/2014/main" id="{4704F3E5-FA68-A4E5-7D2E-FF35D898D488}"/>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a:ea typeface="ＭＳ Ｐゴシック" panose="020B0600070205080204" pitchFamily="34" charset="-128"/>
              </a:rPr>
              <a:t>Map out your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path to the optimal debt ratio depending upon</a:t>
            </a:r>
          </a:p>
          <a:p>
            <a:pPr marL="228600" indent="-228600">
              <a:buFontTx/>
              <a:buAutoNum type="arabicPeriod"/>
            </a:pPr>
            <a:r>
              <a:rPr lang="en-US" altLang="en-US">
                <a:latin typeface="Times"/>
                <a:ea typeface="ＭＳ Ｐゴシック" panose="020B0600070205080204" pitchFamily="34" charset="-128"/>
              </a:rPr>
              <a:t>Urgency: If your is a likely target for an acquisition or bankruptcy, go for an immediate change. If not, go for a gradual change.</a:t>
            </a:r>
          </a:p>
          <a:p>
            <a:pPr marL="228600" indent="-228600">
              <a:buFontTx/>
              <a:buAutoNum type="arabicPeriod"/>
            </a:pPr>
            <a:r>
              <a:rPr lang="en-US" altLang="en-US">
                <a:latin typeface="Times"/>
                <a:ea typeface="ＭＳ Ｐゴシック" panose="020B0600070205080204" pitchFamily="34" charset="-128"/>
              </a:rPr>
              <a:t>If your stock price performance has been poor (Jensen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alpha &lt; 0) and your project choice has yielded negative excess returns (EVA &lt;0) , go for recapitalization (paying off debt or buying back equity). If you have good projects, go for good investments.</a:t>
            </a:r>
            <a:endParaRPr lang="en-US" altLang="en-US">
              <a:latin typeface="Times"/>
              <a:ea typeface="ＭＳ Ｐゴシック" panose="020B0600070205080204" pitchFamily="34" charset="-128"/>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a:extLst>
              <a:ext uri="{FF2B5EF4-FFF2-40B4-BE49-F238E27FC236}">
                <a16:creationId xmlns:a16="http://schemas.microsoft.com/office/drawing/2014/main" id="{1361E26C-9BB8-1296-F926-64D27D057B60}"/>
              </a:ext>
            </a:extLst>
          </p:cNvPr>
          <p:cNvSpPr>
            <a:spLocks noGrp="1" noRot="1" noChangeAspect="1" noChangeArrowheads="1" noTextEdit="1"/>
          </p:cNvSpPr>
          <p:nvPr>
            <p:ph type="sldImg"/>
          </p:nvPr>
        </p:nvSpPr>
        <p:spPr>
          <a:xfrm>
            <a:off x="1150938" y="692150"/>
            <a:ext cx="4556125" cy="3416300"/>
          </a:xfrm>
          <a:ln/>
        </p:spPr>
      </p:sp>
      <p:sp>
        <p:nvSpPr>
          <p:cNvPr id="233474" name="Notes Placeholder 2">
            <a:extLst>
              <a:ext uri="{FF2B5EF4-FFF2-40B4-BE49-F238E27FC236}">
                <a16:creationId xmlns:a16="http://schemas.microsoft.com/office/drawing/2014/main" id="{CFE2655C-7858-4A3E-EBDE-DEFD1EFF2D8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To change the debt ratio, we can use either a pure recapitalization (where the assets remain unchanged but the liability side changes) or a mixed strategy where both sides of the balance sheet change. Which one you adopt will depend upon the market you are in (when capital markets are open and liquid, it is easier to do recapitalizations), the nature of your assets (liquid assets are easier to sell) and the magnitude of the change (bigger changes are more likely to require mixed strategies).</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a:extLst>
              <a:ext uri="{FF2B5EF4-FFF2-40B4-BE49-F238E27FC236}">
                <a16:creationId xmlns:a16="http://schemas.microsoft.com/office/drawing/2014/main" id="{E01FE716-6A20-7439-A153-4C38C12A852A}"/>
              </a:ext>
            </a:extLst>
          </p:cNvPr>
          <p:cNvSpPr>
            <a:spLocks noGrp="1" noRot="1" noChangeAspect="1" noChangeArrowheads="1" noTextEdit="1"/>
          </p:cNvSpPr>
          <p:nvPr>
            <p:ph type="sldImg"/>
          </p:nvPr>
        </p:nvSpPr>
        <p:spPr>
          <a:xfrm>
            <a:off x="1150938" y="692150"/>
            <a:ext cx="4556125" cy="3416300"/>
          </a:xfrm>
          <a:ln/>
        </p:spPr>
      </p:sp>
      <p:sp>
        <p:nvSpPr>
          <p:cNvPr id="235522" name="Notes Placeholder 2">
            <a:extLst>
              <a:ext uri="{FF2B5EF4-FFF2-40B4-BE49-F238E27FC236}">
                <a16:creationId xmlns:a16="http://schemas.microsoft.com/office/drawing/2014/main" id="{4B3CDF3C-E27D-8DD1-6A9C-1075FB045EC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debt ratios are changed over time, the biggest complication is that the firm value itself will change over time as a function of new investments made and expected growth in both equity and debt values. Put another way, trying to get to 40% of the firm value 5 years from now is more complicated than getting to 40% of firm value today… since firm value 5 years from now will be different from firm value today.</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a:extLst>
              <a:ext uri="{FF2B5EF4-FFF2-40B4-BE49-F238E27FC236}">
                <a16:creationId xmlns:a16="http://schemas.microsoft.com/office/drawing/2014/main" id="{63BC62A7-C419-1D4A-C174-44A5279F424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37570" name="Rectangle 3">
            <a:extLst>
              <a:ext uri="{FF2B5EF4-FFF2-40B4-BE49-F238E27FC236}">
                <a16:creationId xmlns:a16="http://schemas.microsoft.com/office/drawing/2014/main" id="{40BE562B-4581-DA14-B5DD-E6B934DC3A5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a:extLst>
              <a:ext uri="{FF2B5EF4-FFF2-40B4-BE49-F238E27FC236}">
                <a16:creationId xmlns:a16="http://schemas.microsoft.com/office/drawing/2014/main" id="{389C0902-C879-3404-A16B-58AAD53A726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39618" name="Rectangle 3">
            <a:extLst>
              <a:ext uri="{FF2B5EF4-FFF2-40B4-BE49-F238E27FC236}">
                <a16:creationId xmlns:a16="http://schemas.microsoft.com/office/drawing/2014/main" id="{C7B58176-9064-8D99-FFD2-E3958BB566F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that the firm goes bankrupt in the two periods, when the firm value falls below the value of the debt.</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a:extLst>
              <a:ext uri="{FF2B5EF4-FFF2-40B4-BE49-F238E27FC236}">
                <a16:creationId xmlns:a16="http://schemas.microsoft.com/office/drawing/2014/main" id="{790424A7-E9EE-2790-F281-4CEE24943E4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1666" name="Rectangle 3">
            <a:extLst>
              <a:ext uri="{FF2B5EF4-FFF2-40B4-BE49-F238E27FC236}">
                <a16:creationId xmlns:a16="http://schemas.microsoft.com/office/drawing/2014/main" id="{ADF787F2-A1FB-5438-76B1-8D84B9F37D7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same firm never goes bankrupt, even though it has borrowed a lot more.</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a:extLst>
              <a:ext uri="{FF2B5EF4-FFF2-40B4-BE49-F238E27FC236}">
                <a16:creationId xmlns:a16="http://schemas.microsoft.com/office/drawing/2014/main" id="{ECBDE84C-29A4-0CE9-E82E-AA8EF224C55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3714" name="Rectangle 3">
            <a:extLst>
              <a:ext uri="{FF2B5EF4-FFF2-40B4-BE49-F238E27FC236}">
                <a16:creationId xmlns:a16="http://schemas.microsoft.com/office/drawing/2014/main" id="{9F9A4FDD-A9B2-A315-581E-179532F9C9F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There is ample scope for creativity in trying to design the perfect bond. The idea is to design debt that looks and acts like equity, in terms of the cash flows.</a:t>
            </a:r>
          </a:p>
          <a:p>
            <a:r>
              <a:rPr lang="en-US" altLang="en-US">
                <a:latin typeface="Times"/>
                <a:ea typeface="ＭＳ Ｐゴシック" panose="020B0600070205080204" pitchFamily="34" charset="-128"/>
              </a:rPr>
              <a:t>Consider each aspect;</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Duration: Companies with long term projects (Boeing) should use long term debt. Companies with short term projects (Dell) should use short term debt.</a:t>
            </a:r>
          </a:p>
          <a:p>
            <a:r>
              <a:rPr lang="en-US" altLang="en-US">
                <a:latin typeface="Times"/>
                <a:ea typeface="ＭＳ Ｐゴシック" panose="020B0600070205080204" pitchFamily="34" charset="-128"/>
              </a:rPr>
              <a:t>Currency: Companies that get a high proportion of their revenues from non-domestic operations should use more foreign currency debt (especially if the currency mix is stable.</a:t>
            </a:r>
          </a:p>
          <a:p>
            <a:r>
              <a:rPr lang="en-US" altLang="en-US">
                <a:latin typeface="Times"/>
                <a:ea typeface="ＭＳ Ｐゴシック" panose="020B0600070205080204" pitchFamily="34" charset="-128"/>
              </a:rPr>
              <a:t>Inflation: Companies with pricing power can pass inflation through into their cash flows. These companies should be much better candidates for floating rate debt (because interest expenses on the debt will rise and fall with inflation).</a:t>
            </a:r>
          </a:p>
          <a:p>
            <a:r>
              <a:rPr lang="en-US" altLang="en-US">
                <a:latin typeface="Times"/>
                <a:ea typeface="ＭＳ Ｐゴシック" panose="020B0600070205080204" pitchFamily="34" charset="-128"/>
              </a:rPr>
              <a:t>Growth pattern: Mature companies with level , steady cash flows should be much better candidates for straight debt, whereas growth companies are much better candidates for convertible debt.</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a:extLst>
              <a:ext uri="{FF2B5EF4-FFF2-40B4-BE49-F238E27FC236}">
                <a16:creationId xmlns:a16="http://schemas.microsoft.com/office/drawing/2014/main" id="{E70C690F-1657-6466-1110-B0FDD26628A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5762" name="Rectangle 3">
            <a:extLst>
              <a:ext uri="{FF2B5EF4-FFF2-40B4-BE49-F238E27FC236}">
                <a16:creationId xmlns:a16="http://schemas.microsoft.com/office/drawing/2014/main" id="{2E8C81C8-01EA-FF60-2845-1E7EDF8BCB8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though that all is lost if the tax authorities do not allow you to subtract interest expenses for tax purposes.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It is also possible that you could increase your tax benefits by deviating from your perfect bond and issuing bonds in the wrong currency or the wrong maturity.</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2">
            <a:extLst>
              <a:ext uri="{FF2B5EF4-FFF2-40B4-BE49-F238E27FC236}">
                <a16:creationId xmlns:a16="http://schemas.microsoft.com/office/drawing/2014/main" id="{7D8B678C-CB3B-716F-3603-59A5B5040EE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7810" name="Rectangle 3">
            <a:extLst>
              <a:ext uri="{FF2B5EF4-FFF2-40B4-BE49-F238E27FC236}">
                <a16:creationId xmlns:a16="http://schemas.microsoft.com/office/drawing/2014/main" id="{713D64F7-F074-F3D7-A2EC-E1A0077DD8B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a tough balancing act to pull off. You have to issue a security that looks like equity to the ratings agency, debt to the equity research analysts and equity again to your regulatory authorities (if you are a financial service firm).</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While it may seem impossible, trust preferred and several other very profitable innovations (at least to investment bankers) have succeeded in doing this.</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a:extLst>
              <a:ext uri="{FF2B5EF4-FFF2-40B4-BE49-F238E27FC236}">
                <a16:creationId xmlns:a16="http://schemas.microsoft.com/office/drawing/2014/main" id="{3BE07315-CF4F-1272-1904-1993CB1E043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49858" name="Rectangle 3">
            <a:extLst>
              <a:ext uri="{FF2B5EF4-FFF2-40B4-BE49-F238E27FC236}">
                <a16:creationId xmlns:a16="http://schemas.microsoft.com/office/drawing/2014/main" id="{1A2D2860-EE1B-F887-B081-5CF3E6DF056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Ratings agencies have learnt over time, but slowly. As they have learnt, investment banks have come up with new securities that have the same objective.</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a:extLst>
              <a:ext uri="{FF2B5EF4-FFF2-40B4-BE49-F238E27FC236}">
                <a16:creationId xmlns:a16="http://schemas.microsoft.com/office/drawing/2014/main" id="{CE7326D8-F7F0-1B0B-6B5F-963ABE484F4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1906" name="Rectangle 3">
            <a:extLst>
              <a:ext uri="{FF2B5EF4-FFF2-40B4-BE49-F238E27FC236}">
                <a16:creationId xmlns:a16="http://schemas.microsoft.com/office/drawing/2014/main" id="{1B92F16F-BBF8-9621-A1BA-9EE06C5B604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 would expect under levered firms to gain, and over levered firms to lose by doing this. The latter might fool the ratings agencies but they lose because of the expected default cost that they create for themselves.</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2">
            <a:extLst>
              <a:ext uri="{FF2B5EF4-FFF2-40B4-BE49-F238E27FC236}">
                <a16:creationId xmlns:a16="http://schemas.microsoft.com/office/drawing/2014/main" id="{81CBC537-252E-3DA7-8FA5-31B603FC379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3954" name="Rectangle 3">
            <a:extLst>
              <a:ext uri="{FF2B5EF4-FFF2-40B4-BE49-F238E27FC236}">
                <a16:creationId xmlns:a16="http://schemas.microsoft.com/office/drawing/2014/main" id="{D0ED926E-536A-AFE3-0434-998613FE9FF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While adding these conditions to debt may make it less attractive to the firm, it may be only way they can borrow.</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a:extLst>
              <a:ext uri="{FF2B5EF4-FFF2-40B4-BE49-F238E27FC236}">
                <a16:creationId xmlns:a16="http://schemas.microsoft.com/office/drawing/2014/main" id="{5C7672AA-433C-1AF0-18D9-247BB6A9277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6002" name="Rectangle 3">
            <a:extLst>
              <a:ext uri="{FF2B5EF4-FFF2-40B4-BE49-F238E27FC236}">
                <a16:creationId xmlns:a16="http://schemas.microsoft.com/office/drawing/2014/main" id="{932857F5-473C-A15B-5932-513C9ABC42C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When you feel that your equity or debt is under valued, you do not want to lock in the under valuation. You should use short-term solutions (bridge financing) until they feel more comfortable with the valuations. Bridge financing includes short term debt and short term warrants.</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2">
            <a:extLst>
              <a:ext uri="{FF2B5EF4-FFF2-40B4-BE49-F238E27FC236}">
                <a16:creationId xmlns:a16="http://schemas.microsoft.com/office/drawing/2014/main" id="{F9163223-E9F8-0A7C-EF44-30A7BB08F06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58050" name="Rectangle 3">
            <a:extLst>
              <a:ext uri="{FF2B5EF4-FFF2-40B4-BE49-F238E27FC236}">
                <a16:creationId xmlns:a16="http://schemas.microsoft.com/office/drawing/2014/main" id="{A378372D-B397-8A04-85FD-CD8005FC1133}"/>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This provides the basic framework for designing the right kind of debt.</a:t>
            </a:r>
          </a:p>
          <a:p>
            <a:r>
              <a:rPr lang="en-US" altLang="en-US" dirty="0">
                <a:latin typeface="Times"/>
                <a:ea typeface="ＭＳ Ｐゴシック" panose="020B0600070205080204" pitchFamily="34" charset="-128"/>
              </a:rPr>
              <a:t>You begin by trying to match up financing type to asset type (in terms of duration, currency, growth patterns and special features). </a:t>
            </a:r>
            <a:r>
              <a:rPr lang="en-US" altLang="en-US" u="sng" dirty="0">
                <a:latin typeface="Times"/>
                <a:ea typeface="ＭＳ Ｐゴシック" panose="020B0600070205080204" pitchFamily="34" charset="-128"/>
              </a:rPr>
              <a:t>By doing so, you reduce your risk of bankruptcy, increase your capacity to borrow and consequently the tax benefits of debt.</a:t>
            </a:r>
          </a:p>
          <a:p>
            <a:r>
              <a:rPr lang="en-US" altLang="en-US" dirty="0">
                <a:latin typeface="Times"/>
                <a:ea typeface="ＭＳ Ｐゴシック" panose="020B0600070205080204" pitchFamily="34" charset="-128"/>
              </a:rPr>
              <a:t>Then, you modify the </a:t>
            </a:r>
            <a:r>
              <a:rPr lang="ja-JP" altLang="en-US">
                <a:latin typeface="Times"/>
                <a:ea typeface="ＭＳ Ｐゴシック" panose="020B0600070205080204" pitchFamily="34" charset="-128"/>
              </a:rPr>
              <a:t>“</a:t>
            </a:r>
            <a:r>
              <a:rPr lang="en-US" altLang="ja-JP" dirty="0">
                <a:latin typeface="Times"/>
                <a:ea typeface="ＭＳ Ｐゴシック" panose="020B0600070205080204" pitchFamily="34" charset="-128"/>
              </a:rPr>
              <a:t>perfect debt</a:t>
            </a:r>
            <a:r>
              <a:rPr lang="ja-JP" altLang="en-US">
                <a:latin typeface="Times"/>
                <a:ea typeface="ＭＳ Ｐゴシック" panose="020B0600070205080204" pitchFamily="34" charset="-128"/>
              </a:rPr>
              <a:t>”</a:t>
            </a:r>
            <a:r>
              <a:rPr lang="en-US" altLang="ja-JP" dirty="0">
                <a:latin typeface="Times"/>
                <a:ea typeface="ＭＳ Ｐゴシック" panose="020B0600070205080204" pitchFamily="34" charset="-128"/>
              </a:rPr>
              <a:t> </a:t>
            </a:r>
          </a:p>
          <a:p>
            <a:pPr lvl="1"/>
            <a:r>
              <a:rPr lang="en-US" altLang="en-US" dirty="0">
                <a:latin typeface="Times"/>
                <a:ea typeface="ＭＳ Ｐゴシック" panose="020B0600070205080204" pitchFamily="34" charset="-128"/>
              </a:rPr>
              <a:t>For tax factors, to ensure that you get the maximum tax benefit</a:t>
            </a:r>
          </a:p>
          <a:p>
            <a:pPr lvl="1"/>
            <a:r>
              <a:rPr lang="en-US" altLang="en-US" dirty="0">
                <a:latin typeface="Times"/>
                <a:ea typeface="ＭＳ Ｐゴシック" panose="020B0600070205080204" pitchFamily="34" charset="-128"/>
              </a:rPr>
              <a:t>To meet the needs and objectives of equity research analysts and ratings agencies</a:t>
            </a:r>
          </a:p>
          <a:p>
            <a:pPr lvl="1"/>
            <a:r>
              <a:rPr lang="en-US" altLang="en-US" dirty="0">
                <a:latin typeface="Times"/>
                <a:ea typeface="ＭＳ Ｐゴシック" panose="020B0600070205080204" pitchFamily="34" charset="-128"/>
              </a:rPr>
              <a:t>To fix any agency conflicts that might prevent lenders from lending</a:t>
            </a:r>
          </a:p>
          <a:p>
            <a:pPr lvl="1"/>
            <a:r>
              <a:rPr lang="en-US" altLang="en-US" dirty="0">
                <a:latin typeface="Times"/>
                <a:ea typeface="ＭＳ Ｐゴシック" panose="020B0600070205080204" pitchFamily="34" charset="-128"/>
              </a:rPr>
              <a:t>To prevent an undeservedly low rating from pushing up the cost of debt above what it should be.  (If you are under rated, you should probably use short term debt until you feel your rating is justified)</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2">
            <a:extLst>
              <a:ext uri="{FF2B5EF4-FFF2-40B4-BE49-F238E27FC236}">
                <a16:creationId xmlns:a16="http://schemas.microsoft.com/office/drawing/2014/main" id="{9C15FC59-4516-71BE-C365-E1B2AD5D447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0098" name="Rectangle 3">
            <a:extLst>
              <a:ext uri="{FF2B5EF4-FFF2-40B4-BE49-F238E27FC236}">
                <a16:creationId xmlns:a16="http://schemas.microsoft.com/office/drawing/2014/main" id="{2BA51A69-6EF2-3DB8-F1B1-38108FF0783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These are the three basic approaches to assessing the cash flow characteristics of your asset base. The last two approaches provide more quantitative answers but may not work for companies which have a short history or have changed their asset mixes over time.</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a:extLst>
              <a:ext uri="{FF2B5EF4-FFF2-40B4-BE49-F238E27FC236}">
                <a16:creationId xmlns:a16="http://schemas.microsoft.com/office/drawing/2014/main" id="{B6AE6E43-7C27-4936-F586-391E7BA7E5D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2146" name="Rectangle 3">
            <a:extLst>
              <a:ext uri="{FF2B5EF4-FFF2-40B4-BE49-F238E27FC236}">
                <a16:creationId xmlns:a16="http://schemas.microsoft.com/office/drawing/2014/main" id="{E64C26C8-6557-2D48-B99E-F2EA286A17D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There is plenty of room to be creative in this approach.</a:t>
            </a:r>
          </a:p>
          <a:p>
            <a:r>
              <a:rPr lang="en-US" altLang="en-US">
                <a:latin typeface="Times"/>
                <a:ea typeface="ＭＳ Ｐゴシック" panose="020B0600070205080204" pitchFamily="34" charset="-128"/>
              </a:rPr>
              <a:t>Look at firms which operate in each of these businesses and see what financing they use. That might be useful in designing the right kind of debt.</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a:extLst>
              <a:ext uri="{FF2B5EF4-FFF2-40B4-BE49-F238E27FC236}">
                <a16:creationId xmlns:a16="http://schemas.microsoft.com/office/drawing/2014/main" id="{9A6DF3BE-08B4-3FAF-64D0-BF20391048E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4194" name="Rectangle 3">
            <a:extLst>
              <a:ext uri="{FF2B5EF4-FFF2-40B4-BE49-F238E27FC236}">
                <a16:creationId xmlns:a16="http://schemas.microsoft.com/office/drawing/2014/main" id="{FEA55F97-05A9-D318-9F66-0481242E087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Based upon what a typical investment looks like, assess the right type of debt for your firm….</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a:extLst>
              <a:ext uri="{FF2B5EF4-FFF2-40B4-BE49-F238E27FC236}">
                <a16:creationId xmlns:a16="http://schemas.microsoft.com/office/drawing/2014/main" id="{249B4E1E-4138-903D-0B34-CA279CF1286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6242" name="Rectangle 3">
            <a:extLst>
              <a:ext uri="{FF2B5EF4-FFF2-40B4-BE49-F238E27FC236}">
                <a16:creationId xmlns:a16="http://schemas.microsoft.com/office/drawing/2014/main" id="{743F5E57-AFE7-AFA5-B806-44D0F616856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If you have large, stand alone projects, you can try to match the debt specifically to the project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characteristics. If you take lots of smaller projects, you will often find it less costly to finance a portfolio of projects rather than each project individually.</a:t>
            </a:r>
            <a:endParaRPr lang="en-US" altLang="en-US">
              <a:latin typeface="Times"/>
              <a:ea typeface="ＭＳ Ｐゴシック" panose="020B0600070205080204" pitchFamily="34" charset="-128"/>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a:extLst>
              <a:ext uri="{FF2B5EF4-FFF2-40B4-BE49-F238E27FC236}">
                <a16:creationId xmlns:a16="http://schemas.microsoft.com/office/drawing/2014/main" id="{B92DCEEF-E14B-34C2-F811-23157E2E32A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68290" name="Rectangle 3">
            <a:extLst>
              <a:ext uri="{FF2B5EF4-FFF2-40B4-BE49-F238E27FC236}">
                <a16:creationId xmlns:a16="http://schemas.microsoft.com/office/drawing/2014/main" id="{E886FB83-6FDA-EF83-E59B-5D71C7CEC81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We have used the projected cash flows on the Disney theme park to estimate the duration of the theme park. </a:t>
            </a:r>
          </a:p>
          <a:p>
            <a:r>
              <a:rPr lang="en-US" altLang="en-US">
                <a:latin typeface="Times"/>
                <a:ea typeface="ＭＳ Ｐゴシック" panose="020B0600070205080204" pitchFamily="34" charset="-128"/>
              </a:rPr>
              <a:t>This understates the duration,</a:t>
            </a:r>
          </a:p>
          <a:p>
            <a:pPr lvl="1"/>
            <a:r>
              <a:rPr lang="en-US" altLang="en-US">
                <a:latin typeface="Times"/>
                <a:ea typeface="ＭＳ Ｐゴシック" panose="020B0600070205080204" pitchFamily="34" charset="-128"/>
              </a:rPr>
              <a:t>Since cash flows are likely to drop if interest rates go up</a:t>
            </a:r>
          </a:p>
          <a:p>
            <a:pPr lvl="1"/>
            <a:r>
              <a:rPr lang="en-US" altLang="en-US">
                <a:latin typeface="Times"/>
                <a:ea typeface="ＭＳ Ｐゴシック" panose="020B0600070205080204" pitchFamily="34" charset="-128"/>
              </a:rPr>
              <a:t>Since we have arbitrarily estimated a terminal value at the end of year 10.	</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a:extLst>
              <a:ext uri="{FF2B5EF4-FFF2-40B4-BE49-F238E27FC236}">
                <a16:creationId xmlns:a16="http://schemas.microsoft.com/office/drawing/2014/main" id="{A6B8F863-390E-8299-C99D-99A64CF3CDF9}"/>
              </a:ext>
            </a:extLst>
          </p:cNvPr>
          <p:cNvSpPr>
            <a:spLocks noGrp="1" noRot="1" noChangeAspect="1" noChangeArrowheads="1" noTextEdit="1"/>
          </p:cNvSpPr>
          <p:nvPr>
            <p:ph type="sldImg"/>
          </p:nvPr>
        </p:nvSpPr>
        <p:spPr>
          <a:xfrm>
            <a:off x="1150938" y="692150"/>
            <a:ext cx="4556125" cy="3416300"/>
          </a:xfrm>
          <a:ln/>
        </p:spPr>
      </p:sp>
      <p:sp>
        <p:nvSpPr>
          <p:cNvPr id="270338" name="Rectangle 3">
            <a:extLst>
              <a:ext uri="{FF2B5EF4-FFF2-40B4-BE49-F238E27FC236}">
                <a16:creationId xmlns:a16="http://schemas.microsoft.com/office/drawing/2014/main" id="{1699FC6C-CE9B-B3E8-55B6-201B9189282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It is entirely possible that the park will pull visitors from a wider global area (say Australia and New Zealand), in which case we should alter the currency mix.</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a:extLst>
              <a:ext uri="{FF2B5EF4-FFF2-40B4-BE49-F238E27FC236}">
                <a16:creationId xmlns:a16="http://schemas.microsoft.com/office/drawing/2014/main" id="{F813B6D8-BEF0-AFD7-9793-844434A5D3B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2386" name="Rectangle 3">
            <a:extLst>
              <a:ext uri="{FF2B5EF4-FFF2-40B4-BE49-F238E27FC236}">
                <a16:creationId xmlns:a16="http://schemas.microsoft.com/office/drawing/2014/main" id="{657EFAA2-E018-F87D-6077-20AE759742F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Each measures a different aspect of the firm. </a:t>
            </a:r>
          </a:p>
          <a:p>
            <a:pPr lvl="1"/>
            <a:r>
              <a:rPr lang="en-US" altLang="en-US">
                <a:latin typeface="Times"/>
                <a:ea typeface="ＭＳ Ｐゴシック" panose="020B0600070205080204" pitchFamily="34" charset="-128"/>
              </a:rPr>
              <a:t>The operating cash flows measure the year-to-year capacity of the firm to generate cash flows. </a:t>
            </a:r>
          </a:p>
          <a:p>
            <a:pPr lvl="1"/>
            <a:r>
              <a:rPr lang="en-US" altLang="en-US">
                <a:latin typeface="Times"/>
                <a:ea typeface="ＭＳ Ｐゴシック" panose="020B0600070205080204" pitchFamily="34" charset="-128"/>
              </a:rPr>
              <a:t> Firm value reflects current operating income, as well as the expected growth and the cost of capital.</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a:extLst>
              <a:ext uri="{FF2B5EF4-FFF2-40B4-BE49-F238E27FC236}">
                <a16:creationId xmlns:a16="http://schemas.microsoft.com/office/drawing/2014/main" id="{46377721-CA4E-6A5A-45ED-C00D6112DB7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4434" name="Rectangle 3">
            <a:extLst>
              <a:ext uri="{FF2B5EF4-FFF2-40B4-BE49-F238E27FC236}">
                <a16:creationId xmlns:a16="http://schemas.microsoft.com/office/drawing/2014/main" id="{9E294082-3437-DAE3-1794-AAA90EE36CFE}"/>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Disney has changed changed considerably over time in terms of its business mix. It has increasingly moved into the broadcasting business and its animated movies are only  a small portion of its overall movie offerings.</a:t>
            </a:r>
          </a:p>
          <a:p>
            <a:r>
              <a:rPr lang="en-US" altLang="en-US" dirty="0">
                <a:latin typeface="Times"/>
                <a:ea typeface="ＭＳ Ｐゴシック" panose="020B0600070205080204" pitchFamily="34" charset="-128"/>
              </a:rPr>
              <a:t>The firm value is the market value of equity plus the book value of debt outstanding in each year. ( I would have preferred to use market value of debt, but book value seems like a reasonable proxy)</a:t>
            </a:r>
          </a:p>
          <a:p>
            <a:r>
              <a:rPr lang="en-US" altLang="en-US" dirty="0">
                <a:latin typeface="Times"/>
                <a:ea typeface="ＭＳ Ｐゴシック" panose="020B0600070205080204" pitchFamily="34" charset="-128"/>
              </a:rPr>
              <a:t>In doing this table, we reverted back to reported EBIT, rather than using the adjusted EBIT that we have been working with so far.</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a:extLst>
              <a:ext uri="{FF2B5EF4-FFF2-40B4-BE49-F238E27FC236}">
                <a16:creationId xmlns:a16="http://schemas.microsoft.com/office/drawing/2014/main" id="{FA19D4EF-7209-88D6-8E03-AF9AE1F44D7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6482" name="Rectangle 3">
            <a:extLst>
              <a:ext uri="{FF2B5EF4-FFF2-40B4-BE49-F238E27FC236}">
                <a16:creationId xmlns:a16="http://schemas.microsoft.com/office/drawing/2014/main" id="{6B95D97A-EA50-6D73-BAB6-53A8D8BFFA27}"/>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This would apply to any firm that we would analyze over this time period.</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a:extLst>
              <a:ext uri="{FF2B5EF4-FFF2-40B4-BE49-F238E27FC236}">
                <a16:creationId xmlns:a16="http://schemas.microsoft.com/office/drawing/2014/main" id="{042BDED2-7BE3-A38B-CB97-1F3BCCDEF14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78530" name="Rectangle 3">
            <a:extLst>
              <a:ext uri="{FF2B5EF4-FFF2-40B4-BE49-F238E27FC236}">
                <a16:creationId xmlns:a16="http://schemas.microsoft.com/office/drawing/2014/main" id="{F59E384B-09D9-41C6-C8C9-EF585F0D94B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How  much has firm value changed for a given change in interest rates?</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a:extLst>
              <a:ext uri="{FF2B5EF4-FFF2-40B4-BE49-F238E27FC236}">
                <a16:creationId xmlns:a16="http://schemas.microsoft.com/office/drawing/2014/main" id="{65518771-BF56-21E8-4291-73815DDFC7C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0578" name="Rectangle 3">
            <a:extLst>
              <a:ext uri="{FF2B5EF4-FFF2-40B4-BE49-F238E27FC236}">
                <a16:creationId xmlns:a16="http://schemas.microsoft.com/office/drawing/2014/main" id="{64258187-C092-9C43-0AE2-8EB72BDD39C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These regressions tend to be noisy, even for firms with substantial historical data.</a:t>
            </a:r>
          </a:p>
          <a:p>
            <a:r>
              <a:rPr lang="en-US" altLang="en-US">
                <a:latin typeface="Times"/>
                <a:ea typeface="ＭＳ Ｐゴシック" panose="020B0600070205080204" pitchFamily="34" charset="-128"/>
              </a:rPr>
              <a:t>Industry-average coefficients might provide more reliable estimates (just as sector betas are often better than firm-specific betas)</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a:extLst>
              <a:ext uri="{FF2B5EF4-FFF2-40B4-BE49-F238E27FC236}">
                <a16:creationId xmlns:a16="http://schemas.microsoft.com/office/drawing/2014/main" id="{26AA191F-1623-D8F9-0484-4740E016EBC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2626" name="Rectangle 3">
            <a:extLst>
              <a:ext uri="{FF2B5EF4-FFF2-40B4-BE49-F238E27FC236}">
                <a16:creationId xmlns:a16="http://schemas.microsoft.com/office/drawing/2014/main" id="{6D89CFAF-5F32-4C4A-1181-3255695AE4C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is a traditional Macaulay duration. It is a measure of the percentage change in the bond price for a 1% change in interest rates.</a:t>
            </a:r>
          </a:p>
          <a:p>
            <a:r>
              <a:rPr lang="en-US" altLang="en-US">
                <a:latin typeface="Times"/>
                <a:ea typeface="ＭＳ Ｐゴシック" panose="020B0600070205080204" pitchFamily="34" charset="-128"/>
              </a:rPr>
              <a:t>Equivalently, it can be viewed as the maturity of a zero-coupon bond with the same sensitivity to interest rate changes. </a:t>
            </a:r>
          </a:p>
          <a:p>
            <a:r>
              <a:rPr lang="en-US" altLang="en-US">
                <a:latin typeface="Times"/>
                <a:ea typeface="ＭＳ Ｐゴシック" panose="020B0600070205080204" pitchFamily="34" charset="-128"/>
              </a:rPr>
              <a:t>Note, in the regression on the previous page, the coefficient on the change in interest rates, measures the percentage change in firm value for a 1% change in interest rates. Thus, the regression coefficient also measures duration.</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a:extLst>
              <a:ext uri="{FF2B5EF4-FFF2-40B4-BE49-F238E27FC236}">
                <a16:creationId xmlns:a16="http://schemas.microsoft.com/office/drawing/2014/main" id="{B717358F-78FC-2A28-0508-18D96F950E5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4674" name="Rectangle 3">
            <a:extLst>
              <a:ext uri="{FF2B5EF4-FFF2-40B4-BE49-F238E27FC236}">
                <a16:creationId xmlns:a16="http://schemas.microsoft.com/office/drawing/2014/main" id="{665174B7-9252-BD8C-85BF-0C54BF36C03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It is very difficult to estimate Macaulay Duration on a project-by-project basis for all the projects that a firm has. </a:t>
            </a:r>
          </a:p>
          <a:p>
            <a:r>
              <a:rPr lang="en-US" altLang="en-US">
                <a:latin typeface="Times"/>
                <a:ea typeface="ＭＳ Ｐゴシック" panose="020B0600070205080204" pitchFamily="34" charset="-128"/>
              </a:rPr>
              <a:t>It is much easier to run the regression, but the results are likely to be noisy and affected by whether the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business mix has changed over time.</a:t>
            </a:r>
          </a:p>
          <a:p>
            <a:r>
              <a:rPr lang="en-US" altLang="en-US">
                <a:latin typeface="Times"/>
                <a:ea typeface="ＭＳ Ｐゴシック" panose="020B0600070205080204" pitchFamily="34" charset="-128"/>
              </a:rPr>
              <a:t>This leaves us with</a:t>
            </a:r>
          </a:p>
          <a:p>
            <a:pPr lvl="1"/>
            <a:r>
              <a:rPr lang="en-US" altLang="en-US">
                <a:latin typeface="Times"/>
                <a:ea typeface="ＭＳ Ｐゴシック" panose="020B0600070205080204" pitchFamily="34" charset="-128"/>
              </a:rPr>
              <a:t>The intuitive analysis that preceded this section</a:t>
            </a:r>
          </a:p>
          <a:p>
            <a:pPr lvl="1"/>
            <a:r>
              <a:rPr lang="en-US" altLang="en-US">
                <a:latin typeface="Times"/>
                <a:ea typeface="ＭＳ Ｐゴシック" panose="020B0600070205080204" pitchFamily="34" charset="-128"/>
              </a:rPr>
              <a:t>Industry average duration numbers, which can be used for any firm in that industy</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a:extLst>
              <a:ext uri="{FF2B5EF4-FFF2-40B4-BE49-F238E27FC236}">
                <a16:creationId xmlns:a16="http://schemas.microsoft.com/office/drawing/2014/main" id="{E04486B0-B0CC-CA55-7E20-8FBB9CE2FE9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6722" name="Rectangle 3">
            <a:extLst>
              <a:ext uri="{FF2B5EF4-FFF2-40B4-BE49-F238E27FC236}">
                <a16:creationId xmlns:a16="http://schemas.microsoft.com/office/drawing/2014/main" id="{435AEB49-52F2-2DCE-5559-3163C817D02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measures the effect of interest rates on operating income. Firm value will be affected more because discount rates tend to also go up when interest rates increase.</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a:extLst>
              <a:ext uri="{FF2B5EF4-FFF2-40B4-BE49-F238E27FC236}">
                <a16:creationId xmlns:a16="http://schemas.microsoft.com/office/drawing/2014/main" id="{AD951514-C288-C14C-06FC-CF3B0C053A2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88770" name="Rectangle 3">
            <a:extLst>
              <a:ext uri="{FF2B5EF4-FFF2-40B4-BE49-F238E27FC236}">
                <a16:creationId xmlns:a16="http://schemas.microsoft.com/office/drawing/2014/main" id="{755F79E6-19CD-96DC-298B-FBE58C17232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Is the firm a cyclical firm? Cyclical firms should have operating income that moves with the economy. Value might not, since markets can look past cycles. In this case, the operating income regression may be the more valuable one.</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a:extLst>
              <a:ext uri="{FF2B5EF4-FFF2-40B4-BE49-F238E27FC236}">
                <a16:creationId xmlns:a16="http://schemas.microsoft.com/office/drawing/2014/main" id="{0FB99DB3-BB41-7381-1806-2C25B66F263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0818" name="Rectangle 3">
            <a:extLst>
              <a:ext uri="{FF2B5EF4-FFF2-40B4-BE49-F238E27FC236}">
                <a16:creationId xmlns:a16="http://schemas.microsoft.com/office/drawing/2014/main" id="{C9F3BE89-8F97-8A21-DFAE-886B569508F4}"/>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Disney has increasingly become a cyclical firm. (In previous iterations in 1997 and 2003, it was insensitive to economic growth…) This may reflect its increasing dependence on broadcasting (where advertising is cyclical) and grown up movies.</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a:extLst>
              <a:ext uri="{FF2B5EF4-FFF2-40B4-BE49-F238E27FC236}">
                <a16:creationId xmlns:a16="http://schemas.microsoft.com/office/drawing/2014/main" id="{45378299-AAD4-18D2-765E-00FF47A2131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2866" name="Rectangle 3">
            <a:extLst>
              <a:ext uri="{FF2B5EF4-FFF2-40B4-BE49-F238E27FC236}">
                <a16:creationId xmlns:a16="http://schemas.microsoft.com/office/drawing/2014/main" id="{B4D421D8-E3E4-7CA5-7BE0-54D34CBAAEE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Again, we are assuming that the historical exposure of earnings and firm value to currencies is a good measure of future exposure.</a:t>
            </a: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a:extLst>
              <a:ext uri="{FF2B5EF4-FFF2-40B4-BE49-F238E27FC236}">
                <a16:creationId xmlns:a16="http://schemas.microsoft.com/office/drawing/2014/main" id="{0A9C8712-0F62-6476-82BE-90B5BB4B128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4914" name="Rectangle 3">
            <a:extLst>
              <a:ext uri="{FF2B5EF4-FFF2-40B4-BE49-F238E27FC236}">
                <a16:creationId xmlns:a16="http://schemas.microsoft.com/office/drawing/2014/main" id="{FB733BFC-1EBC-67C2-09A4-7FB1AB4F8DD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negative effect of the stronger dollar on operating income might reflect the revenues that Disney gets from tourists at its theme parks. These tourists are less likely to visit the theme parks when the dollar is stronger.</a:t>
            </a:r>
          </a:p>
          <a:p>
            <a:r>
              <a:rPr lang="en-US" altLang="en-US">
                <a:latin typeface="Times"/>
                <a:ea typeface="ＭＳ Ｐゴシック" panose="020B0600070205080204" pitchFamily="34" charset="-128"/>
              </a:rPr>
              <a:t>While firm value also goes down, the effect is less significant.</a:t>
            </a: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a:extLst>
              <a:ext uri="{FF2B5EF4-FFF2-40B4-BE49-F238E27FC236}">
                <a16:creationId xmlns:a16="http://schemas.microsoft.com/office/drawing/2014/main" id="{B31A1B51-9E17-328B-57BE-D169FC319FC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6962" name="Rectangle 3">
            <a:extLst>
              <a:ext uri="{FF2B5EF4-FFF2-40B4-BE49-F238E27FC236}">
                <a16:creationId xmlns:a16="http://schemas.microsoft.com/office/drawing/2014/main" id="{8522F5B2-167B-F270-949B-D288D4F0B76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On floating rate debt, interest expenses tend to increase as market interest rates increase. We are assuming that year-to-year changes in interest rates are driven primarily by changes in inflation.</a:t>
            </a: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a:extLst>
              <a:ext uri="{FF2B5EF4-FFF2-40B4-BE49-F238E27FC236}">
                <a16:creationId xmlns:a16="http://schemas.microsoft.com/office/drawing/2014/main" id="{808DA636-35A1-4B30-BD9A-EC8B9D686BA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299010" name="Rectangle 3">
            <a:extLst>
              <a:ext uri="{FF2B5EF4-FFF2-40B4-BE49-F238E27FC236}">
                <a16:creationId xmlns:a16="http://schemas.microsoft.com/office/drawing/2014/main" id="{510B7CF7-7BC4-3A56-3A05-2E61F2F86842}"/>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Operating income tends to move with inflation, but firm value does not  as much. (This is not surprising, if cashflow effects and discount rate effects cancel out)</a:t>
            </a:r>
          </a:p>
          <a:p>
            <a:r>
              <a:rPr lang="en-US" altLang="en-US">
                <a:latin typeface="Times"/>
                <a:ea typeface="ＭＳ Ｐゴシック" panose="020B0600070205080204" pitchFamily="34" charset="-128"/>
              </a:rPr>
              <a:t>I would weigh the operating income regression more in determining whether to use floating rate or fixed rate debt,  since the cash flows each year go towards paying the coupons.</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a:extLst>
              <a:ext uri="{FF2B5EF4-FFF2-40B4-BE49-F238E27FC236}">
                <a16:creationId xmlns:a16="http://schemas.microsoft.com/office/drawing/2014/main" id="{5C26B255-0CD9-5312-3743-EF919413555B}"/>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1058" name="Rectangle 3">
            <a:extLst>
              <a:ext uri="{FF2B5EF4-FFF2-40B4-BE49-F238E27FC236}">
                <a16:creationId xmlns:a16="http://schemas.microsoft.com/office/drawing/2014/main" id="{817858F6-9F17-8E09-8B5F-CEC59979C7B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Summarizes the results of the regressions… Caveat: The regressions have low R-squareds and any or all of these estimates could be wrong by a large amount.</a:t>
            </a: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a:extLst>
              <a:ext uri="{FF2B5EF4-FFF2-40B4-BE49-F238E27FC236}">
                <a16:creationId xmlns:a16="http://schemas.microsoft.com/office/drawing/2014/main" id="{F98B68FB-BC0A-8EA3-B4AA-33036EE5F706}"/>
              </a:ext>
            </a:extLst>
          </p:cNvPr>
          <p:cNvSpPr>
            <a:spLocks noGrp="1" noRot="1" noChangeAspect="1" noChangeArrowheads="1" noTextEdit="1"/>
          </p:cNvSpPr>
          <p:nvPr>
            <p:ph type="sldImg"/>
          </p:nvPr>
        </p:nvSpPr>
        <p:spPr>
          <a:xfrm>
            <a:off x="1150938" y="692150"/>
            <a:ext cx="4556125" cy="3416300"/>
          </a:xfrm>
          <a:ln/>
        </p:spPr>
      </p:sp>
      <p:sp>
        <p:nvSpPr>
          <p:cNvPr id="303106" name="Notes Placeholder 2">
            <a:extLst>
              <a:ext uri="{FF2B5EF4-FFF2-40B4-BE49-F238E27FC236}">
                <a16:creationId xmlns:a16="http://schemas.microsoft.com/office/drawing/2014/main" id="{FF9B899E-02EC-0150-462B-5A1004567AC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Since the standard errors on the regression estimates are so high, this alternative may yield more precise estimates of the each of the coefficients. To obtain these bottom up values, we ran the regressions for each firm in the sector and averaged out the coefficients.</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a:extLst>
              <a:ext uri="{FF2B5EF4-FFF2-40B4-BE49-F238E27FC236}">
                <a16:creationId xmlns:a16="http://schemas.microsoft.com/office/drawing/2014/main" id="{5153D8D9-7B4B-D4F3-E8BA-B19CEEDDDC9B}"/>
              </a:ext>
            </a:extLst>
          </p:cNvPr>
          <p:cNvSpPr>
            <a:spLocks noGrp="1" noRot="1" noChangeAspect="1" noChangeArrowheads="1" noTextEdit="1"/>
          </p:cNvSpPr>
          <p:nvPr>
            <p:ph type="sldImg"/>
          </p:nvPr>
        </p:nvSpPr>
        <p:spPr>
          <a:xfrm>
            <a:off x="1150938" y="692150"/>
            <a:ext cx="4556125" cy="3416300"/>
          </a:xfrm>
          <a:ln/>
        </p:spPr>
      </p:sp>
      <p:sp>
        <p:nvSpPr>
          <p:cNvPr id="305154" name="Rectangle 3">
            <a:extLst>
              <a:ext uri="{FF2B5EF4-FFF2-40B4-BE49-F238E27FC236}">
                <a16:creationId xmlns:a16="http://schemas.microsoft.com/office/drawing/2014/main" id="{E7BCE011-82B6-2A3E-0231-4DE07A3FDF7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Converts the numbers into tangible recommendations…</a:t>
            </a: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a:extLst>
              <a:ext uri="{FF2B5EF4-FFF2-40B4-BE49-F238E27FC236}">
                <a16:creationId xmlns:a16="http://schemas.microsoft.com/office/drawing/2014/main" id="{295184FB-7926-9730-60DA-6233B2C762F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7202" name="Rectangle 3">
            <a:extLst>
              <a:ext uri="{FF2B5EF4-FFF2-40B4-BE49-F238E27FC236}">
                <a16:creationId xmlns:a16="http://schemas.microsoft.com/office/drawing/2014/main" id="{0E032594-A832-8B80-0941-2CDB54E005C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There may be good reasons for the mismatch but for most firms, the existing debt structure is more a result of history and inertia.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business mix has changed significantly over the last decade - more broadcasting, less theme park - and it is not surprising that the debt structure has not kept pace.</a:t>
            </a:r>
          </a:p>
          <a:p>
            <a:r>
              <a:rPr lang="en-US" altLang="en-US">
                <a:latin typeface="Times"/>
                <a:ea typeface="ＭＳ Ｐゴシック" panose="020B0600070205080204" pitchFamily="34" charset="-128"/>
              </a:rPr>
              <a:t>In some cases, market frictions and limitations may contribute to the mismatch. In fact, many emerging market companies were unable to borrow long term until recently because banks would not lend long term in those markets.</a:t>
            </a: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a:extLst>
              <a:ext uri="{FF2B5EF4-FFF2-40B4-BE49-F238E27FC236}">
                <a16:creationId xmlns:a16="http://schemas.microsoft.com/office/drawing/2014/main" id="{5119985D-0954-9C79-ADF9-2AF44D4907D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09250" name="Rectangle 3">
            <a:extLst>
              <a:ext uri="{FF2B5EF4-FFF2-40B4-BE49-F238E27FC236}">
                <a16:creationId xmlns:a16="http://schemas.microsoft.com/office/drawing/2014/main" id="{B0BED1ED-9C5B-B1E2-CE9C-6479A64539B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large size and access to capital markets give it lots of options. Smaller firms and emerging market firms will have fewer options. In the extreme scenario, it may take more time to adjust the debt.</a:t>
            </a:r>
            <a:endParaRPr lang="en-US" altLang="en-US">
              <a:latin typeface="Times"/>
              <a:ea typeface="ＭＳ Ｐゴシック" panose="020B0600070205080204" pitchFamily="34" charset="-128"/>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a:extLst>
              <a:ext uri="{FF2B5EF4-FFF2-40B4-BE49-F238E27FC236}">
                <a16:creationId xmlns:a16="http://schemas.microsoft.com/office/drawing/2014/main" id="{CD0AB505-03F9-76AD-E4D2-082D328064A0}"/>
              </a:ext>
            </a:extLst>
          </p:cNvPr>
          <p:cNvSpPr>
            <a:spLocks noGrp="1" noRot="1" noChangeAspect="1" noChangeArrowheads="1" noTextEdit="1"/>
          </p:cNvSpPr>
          <p:nvPr>
            <p:ph type="sldImg"/>
          </p:nvPr>
        </p:nvSpPr>
        <p:spPr>
          <a:xfrm>
            <a:off x="1150938" y="692150"/>
            <a:ext cx="4556125" cy="3416300"/>
          </a:xfrm>
          <a:ln/>
        </p:spPr>
      </p:sp>
      <p:sp>
        <p:nvSpPr>
          <p:cNvPr id="311298" name="Notes Placeholder 2">
            <a:extLst>
              <a:ext uri="{FF2B5EF4-FFF2-40B4-BE49-F238E27FC236}">
                <a16:creationId xmlns:a16="http://schemas.microsoft.com/office/drawing/2014/main" id="{157D2B81-3D94-1269-3866-BE126139496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We don</a:t>
            </a:r>
            <a:r>
              <a:rPr lang="ja-JP" altLang="en-US">
                <a:latin typeface="Times"/>
                <a:ea typeface="ＭＳ Ｐゴシック" panose="020B0600070205080204" pitchFamily="34" charset="-128"/>
              </a:rPr>
              <a:t>’</a:t>
            </a:r>
            <a:r>
              <a:rPr lang="en-US" altLang="ja-JP" dirty="0">
                <a:latin typeface="Times"/>
                <a:ea typeface="ＭＳ Ｐゴシック" panose="020B0600070205080204" pitchFamily="34" charset="-128"/>
              </a:rPr>
              <a:t>t even try to assess Deutsche</a:t>
            </a:r>
            <a:r>
              <a:rPr lang="ja-JP" altLang="en-US">
                <a:latin typeface="Times"/>
                <a:ea typeface="ＭＳ Ｐゴシック" panose="020B0600070205080204" pitchFamily="34" charset="-128"/>
              </a:rPr>
              <a:t>’</a:t>
            </a:r>
            <a:r>
              <a:rPr lang="en-US" altLang="ja-JP" dirty="0">
                <a:latin typeface="Times"/>
                <a:ea typeface="ＭＳ Ｐゴシック" panose="020B0600070205080204" pitchFamily="34" charset="-128"/>
              </a:rPr>
              <a:t>s right debt because its assets are constantly changing and debt plays a different role in a bank… it is more raw material than source of capital.</a:t>
            </a:r>
            <a:endParaRPr lang="en-US" altLang="en-US" dirty="0">
              <a:latin typeface="Times"/>
              <a:ea typeface="ＭＳ Ｐゴシック" panose="020B0600070205080204" pitchFamily="34" charset="-128"/>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a:extLst>
              <a:ext uri="{FF2B5EF4-FFF2-40B4-BE49-F238E27FC236}">
                <a16:creationId xmlns:a16="http://schemas.microsoft.com/office/drawing/2014/main" id="{DFEAF287-339A-1D3A-A67B-1235DA480B8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14370" name="Rectangle 3">
            <a:extLst>
              <a:ext uri="{FF2B5EF4-FFF2-40B4-BE49-F238E27FC236}">
                <a16:creationId xmlns:a16="http://schemas.microsoft.com/office/drawing/2014/main" id="{9FD8BFC1-5D6A-D1EF-1BF2-799474D3A1CF}"/>
              </a:ext>
            </a:extLst>
          </p:cNvPr>
          <p:cNvSpPr>
            <a:spLocks noGrp="1" noChangeArrowheads="1"/>
          </p:cNvSpPr>
          <p:nvPr>
            <p:ph type="body" idx="1"/>
          </p:nvPr>
        </p:nvSpPr>
        <p:spPr>
          <a:solidFill>
            <a:srgbClr val="FFFFFF"/>
          </a:solidFill>
          <a:ln>
            <a:solidFill>
              <a:srgbClr val="000000"/>
            </a:solidFill>
          </a:ln>
        </p:spPr>
        <p:txBody>
          <a:bodyPr/>
          <a:lstStyle/>
          <a:p>
            <a:endParaRPr lang="en-US" altLang="en-US">
              <a:latin typeface="Times"/>
              <a:ea typeface="ＭＳ Ｐゴシック" panose="020B0600070205080204" pitchFamily="34" charset="-128"/>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Rectangle 2">
            <a:extLst>
              <a:ext uri="{FF2B5EF4-FFF2-40B4-BE49-F238E27FC236}">
                <a16:creationId xmlns:a16="http://schemas.microsoft.com/office/drawing/2014/main" id="{9A38CA67-0EB0-EEE0-77DA-50CE2E9D2F9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Third and final principle of corporate finance.</a:t>
            </a:r>
          </a:p>
        </p:txBody>
      </p:sp>
      <p:sp>
        <p:nvSpPr>
          <p:cNvPr id="316418" name="Rectangle 3">
            <a:extLst>
              <a:ext uri="{FF2B5EF4-FFF2-40B4-BE49-F238E27FC236}">
                <a16:creationId xmlns:a16="http://schemas.microsoft.com/office/drawing/2014/main" id="{17166B97-793F-AE86-A8A1-C4EDE99536C7}"/>
              </a:ext>
            </a:extLst>
          </p:cNvPr>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a:extLst>
              <a:ext uri="{FF2B5EF4-FFF2-40B4-BE49-F238E27FC236}">
                <a16:creationId xmlns:a16="http://schemas.microsoft.com/office/drawing/2014/main" id="{E3E3F05C-FA91-2035-2F55-D26CC943AE8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18466" name="Rectangle 3">
            <a:extLst>
              <a:ext uri="{FF2B5EF4-FFF2-40B4-BE49-F238E27FC236}">
                <a16:creationId xmlns:a16="http://schemas.microsoft.com/office/drawing/2014/main" id="{285598E4-2EEF-EA4A-1BCA-4FBDC5AFC7B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Dividend policy is affected by investment and financing decisions…. And dividend decisions may affect investment and financing decisions. In other words, analyzing dividends has to be part and parcel of analyzing the whole company. </a:t>
            </a: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Slide Image Placeholder 1">
            <a:extLst>
              <a:ext uri="{FF2B5EF4-FFF2-40B4-BE49-F238E27FC236}">
                <a16:creationId xmlns:a16="http://schemas.microsoft.com/office/drawing/2014/main" id="{7E7FBDCD-3CF0-C7EE-0C4D-A07DAA64A732}"/>
              </a:ext>
            </a:extLst>
          </p:cNvPr>
          <p:cNvSpPr>
            <a:spLocks noGrp="1" noRot="1" noChangeAspect="1" noChangeArrowheads="1" noTextEdit="1"/>
          </p:cNvSpPr>
          <p:nvPr>
            <p:ph type="sldImg"/>
          </p:nvPr>
        </p:nvSpPr>
        <p:spPr>
          <a:xfrm>
            <a:off x="1150938" y="692150"/>
            <a:ext cx="4556125" cy="3416300"/>
          </a:xfrm>
          <a:ln/>
        </p:spPr>
      </p:sp>
      <p:sp>
        <p:nvSpPr>
          <p:cNvPr id="320514" name="Notes Placeholder 2">
            <a:extLst>
              <a:ext uri="{FF2B5EF4-FFF2-40B4-BE49-F238E27FC236}">
                <a16:creationId xmlns:a16="http://schemas.microsoft.com/office/drawing/2014/main" id="{800FDDD0-9CD6-CCC7-734C-E093EA4FBD0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More than any other aspect of corporate finance, dividend policy is mired in inertia (where companies get locked into dividend policies that either don’t suit where they are in the life cycle or are unsustainable) and the desire to look like other companies in the sector.</a:t>
            </a: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a:extLst>
              <a:ext uri="{FF2B5EF4-FFF2-40B4-BE49-F238E27FC236}">
                <a16:creationId xmlns:a16="http://schemas.microsoft.com/office/drawing/2014/main" id="{D7B28108-2098-CE85-DB16-70EFD85B015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22562" name="Rectangle 3">
            <a:extLst>
              <a:ext uri="{FF2B5EF4-FFF2-40B4-BE49-F238E27FC236}">
                <a16:creationId xmlns:a16="http://schemas.microsoft.com/office/drawing/2014/main" id="{56F2AEA8-B900-4DC2-F540-290134F6AC28}"/>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Most companies in most years pay out what they did last year as dividends. Among firms that change dividends, increases are more common than decreases.</a:t>
            </a: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Slide Image Placeholder 1">
            <a:extLst>
              <a:ext uri="{FF2B5EF4-FFF2-40B4-BE49-F238E27FC236}">
                <a16:creationId xmlns:a16="http://schemas.microsoft.com/office/drawing/2014/main" id="{E7D6701F-81FD-BD92-E346-77F3F1E59FD8}"/>
              </a:ext>
            </a:extLst>
          </p:cNvPr>
          <p:cNvSpPr>
            <a:spLocks noGrp="1" noRot="1" noChangeAspect="1" noChangeArrowheads="1" noTextEdit="1"/>
          </p:cNvSpPr>
          <p:nvPr>
            <p:ph type="sldImg"/>
          </p:nvPr>
        </p:nvSpPr>
        <p:spPr>
          <a:xfrm>
            <a:off x="1150938" y="692150"/>
            <a:ext cx="4556125" cy="3416300"/>
          </a:xfrm>
          <a:ln/>
        </p:spPr>
      </p:sp>
      <p:sp>
        <p:nvSpPr>
          <p:cNvPr id="324610" name="Notes Placeholder 2">
            <a:extLst>
              <a:ext uri="{FF2B5EF4-FFF2-40B4-BE49-F238E27FC236}">
                <a16:creationId xmlns:a16="http://schemas.microsoft.com/office/drawing/2014/main" id="{C22ACE7F-C8DF-0A6E-521D-F2BE2AA6FE3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Even in crisis years, companies remain reluctant to cut or suspend dividends… And companies that are choosing not to pay a dividend at all are growing in number… (leading into the buyback discussion)</a:t>
            </a: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Rectangle 2">
            <a:extLst>
              <a:ext uri="{FF2B5EF4-FFF2-40B4-BE49-F238E27FC236}">
                <a16:creationId xmlns:a16="http://schemas.microsoft.com/office/drawing/2014/main" id="{426BC384-4054-07B1-AD05-18DC5CDB3F2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26658" name="Rectangle 3">
            <a:extLst>
              <a:ext uri="{FF2B5EF4-FFF2-40B4-BE49-F238E27FC236}">
                <a16:creationId xmlns:a16="http://schemas.microsoft.com/office/drawing/2014/main" id="{62DD8D1A-B9A2-DE78-0C7A-FDBC2C7E9EB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Dividends tend to follow earnings. They don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t lead them and they are not contemporaneous. In other words, don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t expect a company to pay out more in dividends if their earnings go up… If earnings go up two years in a row, maybe.. Three years in a row and the odds increase.</a:t>
            </a:r>
            <a:endParaRPr lang="en-US" altLang="en-US">
              <a:latin typeface="Times"/>
              <a:ea typeface="ＭＳ Ｐゴシック" panose="020B0600070205080204" pitchFamily="34" charset="-128"/>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Slide Image Placeholder 1">
            <a:extLst>
              <a:ext uri="{FF2B5EF4-FFF2-40B4-BE49-F238E27FC236}">
                <a16:creationId xmlns:a16="http://schemas.microsoft.com/office/drawing/2014/main" id="{DCE79B46-6CD5-B090-E24C-CC3B93ABED55}"/>
              </a:ext>
            </a:extLst>
          </p:cNvPr>
          <p:cNvSpPr>
            <a:spLocks noGrp="1" noRot="1" noChangeAspect="1" noChangeArrowheads="1" noTextEdit="1"/>
          </p:cNvSpPr>
          <p:nvPr>
            <p:ph type="sldImg"/>
          </p:nvPr>
        </p:nvSpPr>
        <p:spPr>
          <a:xfrm>
            <a:off x="1150938" y="692150"/>
            <a:ext cx="4556125" cy="3416300"/>
          </a:xfrm>
          <a:ln/>
        </p:spPr>
      </p:sp>
      <p:sp>
        <p:nvSpPr>
          <p:cNvPr id="328706" name="Notes Placeholder 2">
            <a:extLst>
              <a:ext uri="{FF2B5EF4-FFF2-40B4-BE49-F238E27FC236}">
                <a16:creationId xmlns:a16="http://schemas.microsoft.com/office/drawing/2014/main" id="{97C940CC-EE69-AE4D-98CF-8F6634CC2E8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In 2003, for the first time in decades, the tax rate on dividends was cut to 15% to match the tax rate on capital gains. How firms responded in terms of dividend policy is a good test of the tax effect. </a:t>
            </a:r>
          </a:p>
          <a:p>
            <a:r>
              <a:rPr lang="en-US" altLang="en-US">
                <a:latin typeface="Times"/>
                <a:ea typeface="ＭＳ Ｐゴシック" panose="020B0600070205080204" pitchFamily="34" charset="-128"/>
              </a:rPr>
              <a:t>More firms initiated dividends in 2003 and more dividends were paid, but the effect was muted. Stock buybacks still overwhelmed dividends.</a:t>
            </a:r>
          </a:p>
          <a:p>
            <a:r>
              <a:rPr lang="en-US" altLang="en-US">
                <a:latin typeface="Times"/>
                <a:ea typeface="ＭＳ Ｐゴシック" panose="020B0600070205080204" pitchFamily="34" charset="-128"/>
              </a:rPr>
              <a:t>The lesson: Taxes may affect dividend policy but they are not the key determinant.</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In the last quarter of 2012, with the fiscal cliff looming, companies paid out huge amounts in special dividends.</a:t>
            </a: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2">
            <a:extLst>
              <a:ext uri="{FF2B5EF4-FFF2-40B4-BE49-F238E27FC236}">
                <a16:creationId xmlns:a16="http://schemas.microsoft.com/office/drawing/2014/main" id="{D3C0E545-873B-70AA-C7B1-4410520DD93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30754" name="Rectangle 3">
            <a:extLst>
              <a:ext uri="{FF2B5EF4-FFF2-40B4-BE49-F238E27FC236}">
                <a16:creationId xmlns:a16="http://schemas.microsoft.com/office/drawing/2014/main" id="{19EF0728-82E9-0E14-9E4E-31F8819B7E7D}"/>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a:ea typeface="ＭＳ Ｐゴシック" panose="020B0600070205080204" pitchFamily="34" charset="-128"/>
              </a:rPr>
              <a:t>This trend accelerated through the 1990s. It can be partially explained by</a:t>
            </a:r>
          </a:p>
          <a:p>
            <a:pPr marL="228600" indent="-228600">
              <a:buFontTx/>
              <a:buAutoNum type="arabicPeriod"/>
            </a:pPr>
            <a:r>
              <a:rPr lang="en-US" altLang="en-US">
                <a:latin typeface="Times"/>
                <a:ea typeface="ＭＳ Ｐゴシック" panose="020B0600070205080204" pitchFamily="34" charset="-128"/>
              </a:rPr>
              <a:t>An increase in the volatility of earnings at all companies, making dividends much more difficult to maintain</a:t>
            </a:r>
          </a:p>
          <a:p>
            <a:pPr marL="228600" indent="-228600">
              <a:buFontTx/>
              <a:buAutoNum type="arabicPeriod"/>
            </a:pPr>
            <a:r>
              <a:rPr lang="en-US" altLang="en-US">
                <a:latin typeface="Times"/>
                <a:ea typeface="ＭＳ Ｐゴシック" panose="020B0600070205080204" pitchFamily="34" charset="-128"/>
              </a:rPr>
              <a:t> An increasing proportion of investors who invested primarily for capital gains</a:t>
            </a:r>
          </a:p>
          <a:p>
            <a:pPr marL="228600" indent="-228600">
              <a:buFontTx/>
              <a:buAutoNum type="arabicPeriod"/>
            </a:pPr>
            <a:r>
              <a:rPr lang="en-US" altLang="en-US">
                <a:latin typeface="Times"/>
                <a:ea typeface="ＭＳ Ｐゴシック" panose="020B0600070205080204" pitchFamily="34" charset="-128"/>
              </a:rPr>
              <a:t>Managers being compensated with options like stock buybacks more than dividends since the latter leads to lower stock prices.</a:t>
            </a: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Slide Image Placeholder 1">
            <a:extLst>
              <a:ext uri="{FF2B5EF4-FFF2-40B4-BE49-F238E27FC236}">
                <a16:creationId xmlns:a16="http://schemas.microsoft.com/office/drawing/2014/main" id="{B147D965-2F88-2DBC-9112-0AC6E9C62D9B}"/>
              </a:ext>
            </a:extLst>
          </p:cNvPr>
          <p:cNvSpPr>
            <a:spLocks noGrp="1" noRot="1" noChangeAspect="1" noChangeArrowheads="1" noTextEdit="1"/>
          </p:cNvSpPr>
          <p:nvPr>
            <p:ph type="sldImg"/>
          </p:nvPr>
        </p:nvSpPr>
        <p:spPr>
          <a:xfrm>
            <a:off x="1150938" y="692150"/>
            <a:ext cx="4556125" cy="3416300"/>
          </a:xfrm>
          <a:ln/>
        </p:spPr>
      </p:sp>
      <p:sp>
        <p:nvSpPr>
          <p:cNvPr id="332802" name="Notes Placeholder 2">
            <a:extLst>
              <a:ext uri="{FF2B5EF4-FFF2-40B4-BE49-F238E27FC236}">
                <a16:creationId xmlns:a16="http://schemas.microsoft.com/office/drawing/2014/main" id="{8D18DF9C-79F4-C694-83AC-EDCEAF06CD1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Much of the cash that US companies returned to stockholders came from buybacks, putting them in front. But Japanese, Canadian and European companies are starting to catch up, Latin America is also moving up and Asia (other than Japan) has been slow.</a:t>
            </a: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a:extLst>
              <a:ext uri="{FF2B5EF4-FFF2-40B4-BE49-F238E27FC236}">
                <a16:creationId xmlns:a16="http://schemas.microsoft.com/office/drawing/2014/main" id="{77C812BC-4732-089B-4FF6-C6F4FDA62CB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34850" name="Rectangle 3">
            <a:extLst>
              <a:ext uri="{FF2B5EF4-FFF2-40B4-BE49-F238E27FC236}">
                <a16:creationId xmlns:a16="http://schemas.microsoft.com/office/drawing/2014/main" id="{121A9EA2-BCB8-F187-E9B5-1C3FDFB7166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These are the two most common measures of dividend. They both focus on traditional dividends, and could be modified to include stock buybacks.</a:t>
            </a: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Rectangle 2">
            <a:extLst>
              <a:ext uri="{FF2B5EF4-FFF2-40B4-BE49-F238E27FC236}">
                <a16:creationId xmlns:a16="http://schemas.microsoft.com/office/drawing/2014/main" id="{948F55D1-C13C-5806-8903-FFFED00B09E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38946" name="Rectangle 3">
            <a:extLst>
              <a:ext uri="{FF2B5EF4-FFF2-40B4-BE49-F238E27FC236}">
                <a16:creationId xmlns:a16="http://schemas.microsoft.com/office/drawing/2014/main" id="{13D5671A-33D2-F9BA-455E-BC239509B191}"/>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Here again, there is a trend. Over the last two decades, the dividend yield for U.S. firms has decreased across the board.</a:t>
            </a:r>
          </a:p>
          <a:p>
            <a:r>
              <a:rPr lang="en-US" altLang="en-US" dirty="0">
                <a:latin typeface="Times"/>
                <a:ea typeface="ＭＳ Ｐゴシック" panose="020B0600070205080204" pitchFamily="34" charset="-128"/>
              </a:rPr>
              <a:t>In 2009, the dividend yields shot up, not because dividends increased but stock prices decreased. In 2010, they were back down again, as stock prices rebounded.</a:t>
            </a:r>
          </a:p>
          <a:p>
            <a:r>
              <a:rPr lang="en-US" altLang="en-US" dirty="0">
                <a:latin typeface="Times"/>
                <a:ea typeface="ＭＳ Ｐゴシック" panose="020B0600070205080204" pitchFamily="34" charset="-128"/>
              </a:rPr>
              <a:t>Bottom line: Volatility in dividend yields is caused more by changes in the denominator (stock prices) than in the numerator (dividends)</a:t>
            </a: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Slide Image Placeholder 1">
            <a:extLst>
              <a:ext uri="{FF2B5EF4-FFF2-40B4-BE49-F238E27FC236}">
                <a16:creationId xmlns:a16="http://schemas.microsoft.com/office/drawing/2014/main" id="{265D5FF8-73A6-3B95-961C-9FB3C13BA800}"/>
              </a:ext>
            </a:extLst>
          </p:cNvPr>
          <p:cNvSpPr>
            <a:spLocks noGrp="1" noRot="1" noChangeAspect="1" noChangeArrowheads="1" noTextEdit="1"/>
          </p:cNvSpPr>
          <p:nvPr>
            <p:ph type="sldImg"/>
          </p:nvPr>
        </p:nvSpPr>
        <p:spPr>
          <a:xfrm>
            <a:off x="1150938" y="692150"/>
            <a:ext cx="4556125" cy="3416300"/>
          </a:xfrm>
          <a:ln/>
        </p:spPr>
      </p:sp>
      <p:sp>
        <p:nvSpPr>
          <p:cNvPr id="3" name="Notes Placeholder 2">
            <a:extLst>
              <a:ext uri="{FF2B5EF4-FFF2-40B4-BE49-F238E27FC236}">
                <a16:creationId xmlns:a16="http://schemas.microsoft.com/office/drawing/2014/main" id="{58A5D312-FF44-D08A-E8B1-3EF0339D0F24}"/>
              </a:ext>
            </a:extLst>
          </p:cNvPr>
          <p:cNvSpPr>
            <a:spLocks noGrp="1"/>
          </p:cNvSpPr>
          <p:nvPr>
            <p:ph type="body" idx="1"/>
          </p:nvPr>
        </p:nvSpPr>
        <p:spPr/>
        <p:txBody>
          <a:bodyPr/>
          <a:lstStyle/>
          <a:p>
            <a:pPr>
              <a:defRPr/>
            </a:pPr>
            <a:r>
              <a:rPr lang="en-US" dirty="0"/>
              <a:t>This is the distribution of companies that pay dividends.. In the US at least, there are almost as many companies that don’t pay dividends than do, making the median dividend payout ratio across all US companies a very low number.. Among companies that pay dividends, the median payout ratio is higher. Note that there are a significant subset of companies that paid out more than 100% of earnings as dividends. Before you conclude that they are behaving irrationally, it is worth remembering that there are good reasons (sometimes) for paying more than 100% of your earnings including:</a:t>
            </a:r>
          </a:p>
          <a:p>
            <a:pPr marL="228600" indent="-228600">
              <a:buFontTx/>
              <a:buAutoNum type="arabicPeriod"/>
              <a:defRPr/>
            </a:pPr>
            <a:r>
              <a:rPr lang="en-US" dirty="0"/>
              <a:t>If you are a cyclical or a commodity company, your earnings may be volatile but your dividends may be smoothed out.</a:t>
            </a:r>
          </a:p>
          <a:p>
            <a:pPr marL="228600" indent="-228600">
              <a:buFontTx/>
              <a:buAutoNum type="arabicPeriod"/>
              <a:defRPr/>
            </a:pPr>
            <a:r>
              <a:rPr lang="en-US" dirty="0"/>
              <a:t>If you are a company in a bad business or shrinking, paying out more than 100% of your earnings is rational, i.e., a way to </a:t>
            </a:r>
            <a:r>
              <a:rPr lang="en-US" dirty="0" err="1"/>
              <a:t>liquidte</a:t>
            </a:r>
            <a:r>
              <a:rPr lang="en-US" dirty="0"/>
              <a:t> yourself gradually over time.</a:t>
            </a: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Slide Image Placeholder 1">
            <a:extLst>
              <a:ext uri="{FF2B5EF4-FFF2-40B4-BE49-F238E27FC236}">
                <a16:creationId xmlns:a16="http://schemas.microsoft.com/office/drawing/2014/main" id="{CEA0909F-8B17-8E53-AFBA-BEB099D191DB}"/>
              </a:ext>
            </a:extLst>
          </p:cNvPr>
          <p:cNvSpPr>
            <a:spLocks noGrp="1" noRot="1" noChangeAspect="1" noChangeArrowheads="1" noTextEdit="1"/>
          </p:cNvSpPr>
          <p:nvPr>
            <p:ph type="sldImg"/>
          </p:nvPr>
        </p:nvSpPr>
        <p:spPr>
          <a:xfrm>
            <a:off x="1150938" y="692150"/>
            <a:ext cx="4556125" cy="3416300"/>
          </a:xfrm>
          <a:ln/>
        </p:spPr>
      </p:sp>
      <p:sp>
        <p:nvSpPr>
          <p:cNvPr id="340994" name="Notes Placeholder 2">
            <a:extLst>
              <a:ext uri="{FF2B5EF4-FFF2-40B4-BE49-F238E27FC236}">
                <a16:creationId xmlns:a16="http://schemas.microsoft.com/office/drawing/2014/main" id="{04CE0F5F-EA02-54AB-86B1-A68CC69DCC1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One way of assessing dividend policy is to look at where a firm stands in the life cycle. As firms grow and mature, their capacity to generate excess cash flows and pay dividends should increase…. </a:t>
            </a: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Slide Image Placeholder 1">
            <a:extLst>
              <a:ext uri="{FF2B5EF4-FFF2-40B4-BE49-F238E27FC236}">
                <a16:creationId xmlns:a16="http://schemas.microsoft.com/office/drawing/2014/main" id="{E26150CA-46E7-6830-4596-3789533302AB}"/>
              </a:ext>
            </a:extLst>
          </p:cNvPr>
          <p:cNvSpPr>
            <a:spLocks noGrp="1" noRot="1" noChangeAspect="1" noChangeArrowheads="1" noTextEdit="1"/>
          </p:cNvSpPr>
          <p:nvPr>
            <p:ph type="sldImg"/>
          </p:nvPr>
        </p:nvSpPr>
        <p:spPr>
          <a:xfrm>
            <a:off x="1150938" y="692150"/>
            <a:ext cx="4556125" cy="3416300"/>
          </a:xfrm>
          <a:ln/>
        </p:spPr>
      </p:sp>
      <p:sp>
        <p:nvSpPr>
          <p:cNvPr id="343042" name="Notes Placeholder 2">
            <a:extLst>
              <a:ext uri="{FF2B5EF4-FFF2-40B4-BE49-F238E27FC236}">
                <a16:creationId xmlns:a16="http://schemas.microsoft.com/office/drawing/2014/main" id="{08303D5C-06E2-4241-6614-CA6B9D7B77B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Some backing for the life cycle story.</a:t>
            </a:r>
          </a:p>
          <a:p>
            <a:r>
              <a:rPr lang="en-US" altLang="en-US">
                <a:latin typeface="Times"/>
                <a:ea typeface="ＭＳ Ｐゴシック" panose="020B0600070205080204" pitchFamily="34" charset="-128"/>
              </a:rPr>
              <a:t>These are US firms, categorized based upon expected growth in earnings. As earnings growth increases, both dividend yields and payout ratios decrease.</a:t>
            </a: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Slide Image Placeholder 1">
            <a:extLst>
              <a:ext uri="{FF2B5EF4-FFF2-40B4-BE49-F238E27FC236}">
                <a16:creationId xmlns:a16="http://schemas.microsoft.com/office/drawing/2014/main" id="{8B65F99D-1788-A98F-4E56-959FA9E52819}"/>
              </a:ext>
            </a:extLst>
          </p:cNvPr>
          <p:cNvSpPr>
            <a:spLocks noGrp="1" noRot="1" noChangeAspect="1" noChangeArrowheads="1" noTextEdit="1"/>
          </p:cNvSpPr>
          <p:nvPr>
            <p:ph type="sldImg"/>
          </p:nvPr>
        </p:nvSpPr>
        <p:spPr>
          <a:xfrm>
            <a:off x="1150938" y="692150"/>
            <a:ext cx="4556125" cy="3416300"/>
          </a:xfrm>
          <a:ln/>
        </p:spPr>
      </p:sp>
      <p:sp>
        <p:nvSpPr>
          <p:cNvPr id="345090" name="Notes Placeholder 2">
            <a:extLst>
              <a:ext uri="{FF2B5EF4-FFF2-40B4-BE49-F238E27FC236}">
                <a16:creationId xmlns:a16="http://schemas.microsoft.com/office/drawing/2014/main" id="{8D356B0E-FBF4-E0EC-390E-C31CA34BC41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Other than Baidu, all of the companies paid dividends. While the payout ratio was low for Disney and Tata Motors, it is more than 100% for Vale (perhaps reflecting expectations that the company’s earnings will bounce back) and Deutsche (for the same reason). The low dividend yield for all of the companies, other than Vale, indicate that as investors it is price appreciation that will determine whether you earn a reasonable return on these companies, not dividends.</a:t>
            </a: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2">
            <a:extLst>
              <a:ext uri="{FF2B5EF4-FFF2-40B4-BE49-F238E27FC236}">
                <a16:creationId xmlns:a16="http://schemas.microsoft.com/office/drawing/2014/main" id="{45771A4D-61D6-5184-D2D9-8451992C8BF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47138" name="Rectangle 3">
            <a:extLst>
              <a:ext uri="{FF2B5EF4-FFF2-40B4-BE49-F238E27FC236}">
                <a16:creationId xmlns:a16="http://schemas.microsoft.com/office/drawing/2014/main" id="{3DCC6D4B-2086-BFDF-3F47-32103344F57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that the schools span the spectrum. Firms which increase, decrease or do nothing on dividends can all find something in one of these schools to justify their actions.</a:t>
            </a:r>
          </a:p>
          <a:p>
            <a:r>
              <a:rPr lang="en-US" altLang="en-US">
                <a:latin typeface="Times"/>
                <a:ea typeface="ＭＳ Ｐゴシック" panose="020B0600070205080204" pitchFamily="34" charset="-128"/>
              </a:rPr>
              <a:t>There is truth in each of these schools of thought. The key to sensible dividend analysis is extracting that which makes sense from each school and bringing them all together in a composite analysis.</a:t>
            </a: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a:extLst>
              <a:ext uri="{FF2B5EF4-FFF2-40B4-BE49-F238E27FC236}">
                <a16:creationId xmlns:a16="http://schemas.microsoft.com/office/drawing/2014/main" id="{7E0C09EC-E60D-17AD-D70B-BBEB0D2CDB6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49186" name="Rectangle 3">
            <a:extLst>
              <a:ext uri="{FF2B5EF4-FFF2-40B4-BE49-F238E27FC236}">
                <a16:creationId xmlns:a16="http://schemas.microsoft.com/office/drawing/2014/main" id="{1C809CE9-A708-CB82-45E3-8FDBB939E7A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These propositions are really not about dividends, but about returning cash to the owners of the business. Firms which want to return money to stockholders can buy back stock or pay dividends.</a:t>
            </a: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Rectangle 2">
            <a:extLst>
              <a:ext uri="{FF2B5EF4-FFF2-40B4-BE49-F238E27FC236}">
                <a16:creationId xmlns:a16="http://schemas.microsoft.com/office/drawing/2014/main" id="{9CA721A2-20E6-0542-6397-2E30E3627A6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51234" name="Rectangle 3">
            <a:extLst>
              <a:ext uri="{FF2B5EF4-FFF2-40B4-BE49-F238E27FC236}">
                <a16:creationId xmlns:a16="http://schemas.microsoft.com/office/drawing/2014/main" id="{6D129859-71C6-792D-A6CD-1702932941A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summarizes the MM argument for why dividend policy is irrelevant. </a:t>
            </a:r>
          </a:p>
          <a:p>
            <a:pPr lvl="1"/>
            <a:r>
              <a:rPr lang="en-US" altLang="en-US">
                <a:latin typeface="Times"/>
                <a:ea typeface="ＭＳ Ｐゴシック" panose="020B0600070205080204" pitchFamily="34" charset="-128"/>
              </a:rPr>
              <a:t>Generally, firms that pay too much in dividends lose value because they cannot take value-creating projects that they should. In the MM world, this cost is eliminated by assuming that these firms can raise the capital (with no transactions costs and no frictions) to take these projects.</a:t>
            </a:r>
          </a:p>
          <a:p>
            <a:pPr lvl="1"/>
            <a:r>
              <a:rPr lang="en-US" altLang="en-US">
                <a:latin typeface="Times"/>
                <a:ea typeface="ＭＳ Ｐゴシック" panose="020B0600070205080204" pitchFamily="34" charset="-128"/>
              </a:rPr>
              <a:t>Investors who receive dividends often face a much larger tax bill than investors who get capital gains. This is eliminated by assuming that there are no tax disadvantages associated with dividends.</a:t>
            </a:r>
          </a:p>
          <a:p>
            <a:pPr lvl="1"/>
            <a:r>
              <a:rPr lang="en-US" altLang="en-US">
                <a:latin typeface="Times"/>
                <a:ea typeface="ＭＳ Ｐゴシック" panose="020B0600070205080204" pitchFamily="34" charset="-128"/>
              </a:rPr>
              <a:t>Intuitively, the MM proposition argues that your total returns on a stock will be unaffected by dividend policy.</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a:extLst>
              <a:ext uri="{FF2B5EF4-FFF2-40B4-BE49-F238E27FC236}">
                <a16:creationId xmlns:a16="http://schemas.microsoft.com/office/drawing/2014/main" id="{9CA06FF4-2A13-2BCB-6EE9-13797D77CFD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53282" name="Rectangle 3">
            <a:extLst>
              <a:ext uri="{FF2B5EF4-FFF2-40B4-BE49-F238E27FC236}">
                <a16:creationId xmlns:a16="http://schemas.microsoft.com/office/drawing/2014/main" id="{EB9DF4B0-C5AF-210A-90A4-307AA3F0CEDE}"/>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This has generally been true in the United States, but is not always  the case in other markets. For instance, in the UK, where investors are allowed to offset the corporate tax paid on dividends against their taxes, dividends may have a tax advantage for some investors over capital gains.</a:t>
            </a:r>
          </a:p>
          <a:p>
            <a:r>
              <a:rPr lang="en-US" altLang="en-US" dirty="0">
                <a:latin typeface="Times"/>
                <a:ea typeface="ＭＳ Ｐゴシック" panose="020B0600070205080204" pitchFamily="34" charset="-128"/>
              </a:rPr>
              <a:t>There are several markets where capital gains are not taxed at all and some where neither dividends nor capital gains are taxed.</a:t>
            </a: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Slide Image Placeholder 1">
            <a:extLst>
              <a:ext uri="{FF2B5EF4-FFF2-40B4-BE49-F238E27FC236}">
                <a16:creationId xmlns:a16="http://schemas.microsoft.com/office/drawing/2014/main" id="{7637F476-11DF-46B8-CC9B-E4FD9BC09614}"/>
              </a:ext>
            </a:extLst>
          </p:cNvPr>
          <p:cNvSpPr>
            <a:spLocks noGrp="1" noRot="1" noChangeAspect="1" noChangeArrowheads="1" noTextEdit="1"/>
          </p:cNvSpPr>
          <p:nvPr>
            <p:ph type="sldImg"/>
          </p:nvPr>
        </p:nvSpPr>
        <p:spPr>
          <a:xfrm>
            <a:off x="1150938" y="692150"/>
            <a:ext cx="4556125" cy="3416300"/>
          </a:xfrm>
          <a:ln/>
        </p:spPr>
      </p:sp>
      <p:sp>
        <p:nvSpPr>
          <p:cNvPr id="355330" name="Notes Placeholder 2">
            <a:extLst>
              <a:ext uri="{FF2B5EF4-FFF2-40B4-BE49-F238E27FC236}">
                <a16:creationId xmlns:a16="http://schemas.microsoft.com/office/drawing/2014/main" id="{43518805-BF5E-4C10-1904-C9F1692DEBD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One of the toughest questions to answer is whether stockholders in your firms specifically pay higher taxes on dividends or capital gains. You may be able to look at how the stock price behaves on the ex-dividend day to get an answer.</a:t>
            </a: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Rectangle 2">
            <a:extLst>
              <a:ext uri="{FF2B5EF4-FFF2-40B4-BE49-F238E27FC236}">
                <a16:creationId xmlns:a16="http://schemas.microsoft.com/office/drawing/2014/main" id="{20B22B05-8336-3BE3-9F4E-97FD5F1668B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57378" name="Rectangle 3">
            <a:extLst>
              <a:ext uri="{FF2B5EF4-FFF2-40B4-BE49-F238E27FC236}">
                <a16:creationId xmlns:a16="http://schemas.microsoft.com/office/drawing/2014/main" id="{6D6AEB3E-D24D-EA43-E31D-EA38BD4C982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For this market to be stable, the cash flow from selling before has to be equal to the cash flow from selling after for most of the investors in this firm (or for the median investor).</a:t>
            </a:r>
          </a:p>
          <a:p>
            <a:r>
              <a:rPr lang="en-US" altLang="en-US">
                <a:latin typeface="Times"/>
                <a:ea typeface="ＭＳ Ｐゴシック" panose="020B0600070205080204" pitchFamily="34" charset="-128"/>
              </a:rPr>
              <a:t>If, for instance, the cash flow from selling before was greater than the cash flow from selling after for the median investor, the market would collapse, with every one selling before the ex-dividend day. </a:t>
            </a:r>
          </a:p>
          <a:p>
            <a:r>
              <a:rPr lang="en-US" altLang="en-US">
                <a:latin typeface="Times"/>
                <a:ea typeface="ＭＳ Ｐゴシック" panose="020B0600070205080204" pitchFamily="34" charset="-128"/>
              </a:rPr>
              <a:t>If the cash flow from selling after was greater for the median investor, every one would hold through the ex-dividend day and sell after.</a:t>
            </a:r>
          </a:p>
          <a:p>
            <a:r>
              <a:rPr lang="en-US" altLang="en-US">
                <a:latin typeface="Times"/>
                <a:ea typeface="ＭＳ Ｐゴシック" panose="020B0600070205080204" pitchFamily="34" charset="-128"/>
              </a:rPr>
              <a:t>Differences in tax status will mean, however, that there are profit opportunities for investors whose tax status is very different from that of the median investor.</a:t>
            </a: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Slide Image Placeholder 1">
            <a:extLst>
              <a:ext uri="{FF2B5EF4-FFF2-40B4-BE49-F238E27FC236}">
                <a16:creationId xmlns:a16="http://schemas.microsoft.com/office/drawing/2014/main" id="{06D534C0-C106-1288-F91A-17DDDD89C881}"/>
              </a:ext>
            </a:extLst>
          </p:cNvPr>
          <p:cNvSpPr>
            <a:spLocks noGrp="1" noRot="1" noChangeAspect="1" noChangeArrowheads="1" noTextEdit="1"/>
          </p:cNvSpPr>
          <p:nvPr>
            <p:ph type="sldImg"/>
          </p:nvPr>
        </p:nvSpPr>
        <p:spPr>
          <a:xfrm>
            <a:off x="1150938" y="692150"/>
            <a:ext cx="4556125" cy="3416300"/>
          </a:xfrm>
          <a:ln/>
        </p:spPr>
      </p:sp>
      <p:sp>
        <p:nvSpPr>
          <p:cNvPr id="359426" name="Notes Placeholder 2">
            <a:extLst>
              <a:ext uri="{FF2B5EF4-FFF2-40B4-BE49-F238E27FC236}">
                <a16:creationId xmlns:a16="http://schemas.microsoft.com/office/drawing/2014/main" id="{D2DE5B3A-E044-251D-849D-C514396E69E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This  equality has to hold, in equilibrium, for the median investor in the firm to be indifferent between selling before and selling after.</a:t>
            </a:r>
          </a:p>
          <a:p>
            <a:r>
              <a:rPr lang="en-US" altLang="en-US">
                <a:latin typeface="Times"/>
                <a:ea typeface="ＭＳ Ｐゴシック" panose="020B0600070205080204" pitchFamily="34" charset="-128"/>
              </a:rPr>
              <a:t>By looking at price behavior on ex-dividend days, we should be able to get a snap shot of what differential tax rate investors in this stock, on average, face on dividends as opposed to capital gains.</a:t>
            </a:r>
          </a:p>
          <a:p>
            <a:pPr lvl="1"/>
            <a:r>
              <a:rPr lang="en-US" altLang="en-US">
                <a:latin typeface="Times"/>
                <a:ea typeface="ＭＳ Ｐゴシック" panose="020B0600070205080204" pitchFamily="34" charset="-128"/>
              </a:rPr>
              <a:t>If the price drop is much smaller than the dividend, the median investor, it can be argued, faces a tax rate on dividends that is higher than the tax rate on capital gains.</a:t>
            </a:r>
          </a:p>
          <a:p>
            <a:pPr lvl="1"/>
            <a:r>
              <a:rPr lang="en-US" altLang="en-US">
                <a:latin typeface="Times"/>
                <a:ea typeface="ＭＳ Ｐゴシック" panose="020B0600070205080204" pitchFamily="34" charset="-128"/>
              </a:rPr>
              <a:t>If it is equal, the median investor faces the same tax rate on both (or does not pay taxes at all)</a:t>
            </a:r>
          </a:p>
          <a:p>
            <a:pPr lvl="1"/>
            <a:r>
              <a:rPr lang="en-US" altLang="en-US">
                <a:latin typeface="Times"/>
                <a:ea typeface="ＭＳ Ｐゴシック" panose="020B0600070205080204" pitchFamily="34" charset="-128"/>
              </a:rPr>
              <a:t>If the price drop is greater than the dividend, the median investor pays more taxes on capital gains than he or she does on dividends.</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Slide Image Placeholder 1">
            <a:extLst>
              <a:ext uri="{FF2B5EF4-FFF2-40B4-BE49-F238E27FC236}">
                <a16:creationId xmlns:a16="http://schemas.microsoft.com/office/drawing/2014/main" id="{059F6488-23B7-1402-58F8-F03D226C172F}"/>
              </a:ext>
            </a:extLst>
          </p:cNvPr>
          <p:cNvSpPr>
            <a:spLocks noGrp="1" noRot="1" noChangeAspect="1" noChangeArrowheads="1" noTextEdit="1"/>
          </p:cNvSpPr>
          <p:nvPr>
            <p:ph type="sldImg"/>
          </p:nvPr>
        </p:nvSpPr>
        <p:spPr>
          <a:xfrm>
            <a:off x="1150938" y="692150"/>
            <a:ext cx="4556125" cy="3416300"/>
          </a:xfrm>
          <a:ln/>
        </p:spPr>
      </p:sp>
      <p:sp>
        <p:nvSpPr>
          <p:cNvPr id="361474" name="Notes Placeholder 2">
            <a:extLst>
              <a:ext uri="{FF2B5EF4-FFF2-40B4-BE49-F238E27FC236}">
                <a16:creationId xmlns:a16="http://schemas.microsoft.com/office/drawing/2014/main" id="{D0583FC7-053F-319B-371E-CC8FE50D7E5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As the difference in marginal tax rates has narrowed from what it used be prior to 1981, the trend in the ex-dividend day measure has been towards one. This may also reflect the greater role played by  pension funds (which are tax exempt) in the process.</a:t>
            </a:r>
          </a:p>
          <a:p>
            <a:r>
              <a:rPr lang="en-US" altLang="en-US">
                <a:latin typeface="Times"/>
                <a:ea typeface="ＭＳ Ｐゴシック" panose="020B0600070205080204" pitchFamily="34" charset="-128"/>
              </a:rPr>
              <a:t>Note, thought, that even in the 1986-90 time period, when dividends and capital gains were taxed at the same rate, the ratio did not converge on one. This indicates that the timing option (you choose when to take capital gains and you have none on dividends) will make dividends less attractive than capital gains even when the tax rates are the same</a:t>
            </a: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a:extLst>
              <a:ext uri="{FF2B5EF4-FFF2-40B4-BE49-F238E27FC236}">
                <a16:creationId xmlns:a16="http://schemas.microsoft.com/office/drawing/2014/main" id="{8C1E4A07-0708-5617-6CA0-C0FE29904D3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3522" name="Rectangle 3">
            <a:extLst>
              <a:ext uri="{FF2B5EF4-FFF2-40B4-BE49-F238E27FC236}">
                <a16:creationId xmlns:a16="http://schemas.microsoft.com/office/drawing/2014/main" id="{655D36E6-CD92-AF27-7D42-310F60982B18}"/>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I would buy just before the ex-dividend day and sell after. I will profit as long as the transactions costs are less than the difference between the dividend and the price drop.</a:t>
            </a: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Rectangle 2">
            <a:extLst>
              <a:ext uri="{FF2B5EF4-FFF2-40B4-BE49-F238E27FC236}">
                <a16:creationId xmlns:a16="http://schemas.microsoft.com/office/drawing/2014/main" id="{79675A28-8C1F-2EBB-3F4F-C30E68F9248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5570" name="Rectangle 3">
            <a:extLst>
              <a:ext uri="{FF2B5EF4-FFF2-40B4-BE49-F238E27FC236}">
                <a16:creationId xmlns:a16="http://schemas.microsoft.com/office/drawing/2014/main" id="{B166F2DB-9EFA-7ABA-54DE-9A4AB1D7A5C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that this is before transactions costs and is exposed to the risk that the market might be down sharply on the day of the transaction.</a:t>
            </a:r>
          </a:p>
          <a:p>
            <a:r>
              <a:rPr lang="en-US" altLang="en-US">
                <a:latin typeface="Times"/>
                <a:ea typeface="ＭＳ Ｐゴシック" panose="020B0600070205080204" pitchFamily="34" charset="-128"/>
              </a:rPr>
              <a:t> To reduce these effects, successful dividend capture requires that it be done in large quantities (to reduce the transactions costs) and across a large number of stocks and ex-dividend days (to reduce the market risk)</a:t>
            </a:r>
          </a:p>
          <a:p>
            <a:r>
              <a:rPr lang="en-US" altLang="en-US">
                <a:latin typeface="Times"/>
                <a:ea typeface="ＭＳ Ｐゴシック" panose="020B0600070205080204" pitchFamily="34" charset="-128"/>
              </a:rPr>
              <a:t>There is the story of a pension fund manager in Oregon, who after reading about dividend capture, decided to try it out on one stock in a big way. The day happened to be October 19, 1987. Needless to say, he lost his job.</a:t>
            </a: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Rectangle 2">
            <a:extLst>
              <a:ext uri="{FF2B5EF4-FFF2-40B4-BE49-F238E27FC236}">
                <a16:creationId xmlns:a16="http://schemas.microsoft.com/office/drawing/2014/main" id="{67FD4EBA-F4AB-E722-9F5A-209745F6793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7618" name="Rectangle 3">
            <a:extLst>
              <a:ext uri="{FF2B5EF4-FFF2-40B4-BE49-F238E27FC236}">
                <a16:creationId xmlns:a16="http://schemas.microsoft.com/office/drawing/2014/main" id="{DA26320A-8634-E24B-D2D1-B8FC40280CC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When dividends are compared to the stock price drop that occurs on the ex-dividend day, this fallacy is exposed. At that point in time, the investor has a choice between receiving the dividends or cashing out on the stock (and getting the higher price).</a:t>
            </a: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Rectangle 2">
            <a:extLst>
              <a:ext uri="{FF2B5EF4-FFF2-40B4-BE49-F238E27FC236}">
                <a16:creationId xmlns:a16="http://schemas.microsoft.com/office/drawing/2014/main" id="{62BA4218-4BCD-BEA2-9BD8-1CC5E1DED7F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69666" name="Rectangle 3">
            <a:extLst>
              <a:ext uri="{FF2B5EF4-FFF2-40B4-BE49-F238E27FC236}">
                <a16:creationId xmlns:a16="http://schemas.microsoft.com/office/drawing/2014/main" id="{DDFB8B37-1E08-A255-B8E1-4DB9B5C3405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Excess cash might be a temporary phenomenon. To initiate dividends with the cash will create the expectation that the firm will continue to pay those dividends, which might be unsustainable.</a:t>
            </a:r>
          </a:p>
          <a:p>
            <a:r>
              <a:rPr lang="en-US" altLang="en-US">
                <a:latin typeface="Times"/>
                <a:ea typeface="ＭＳ Ｐゴシック" panose="020B0600070205080204" pitchFamily="34" charset="-128"/>
              </a:rPr>
              <a:t>Stock buybacks provide more flexibility in terms of future actions. An alternative is issue a special dividend.</a:t>
            </a: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a:extLst>
              <a:ext uri="{FF2B5EF4-FFF2-40B4-BE49-F238E27FC236}">
                <a16:creationId xmlns:a16="http://schemas.microsoft.com/office/drawing/2014/main" id="{2C15DB37-77D9-71AE-275F-A8D02422D07A}"/>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71714" name="Rectangle 3">
            <a:extLst>
              <a:ext uri="{FF2B5EF4-FFF2-40B4-BE49-F238E27FC236}">
                <a16:creationId xmlns:a16="http://schemas.microsoft.com/office/drawing/2014/main" id="{03ED427E-3DBA-A6E8-C54F-4B5D2789CE5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If a small firm has excess cash and is uncertain about its future investment needs, it is prudent to hold the cash rather than return it to its stockholders. </a:t>
            </a:r>
          </a:p>
          <a:p>
            <a:r>
              <a:rPr lang="en-US" altLang="en-US">
                <a:latin typeface="Times"/>
                <a:ea typeface="ＭＳ Ｐゴシック" panose="020B0600070205080204" pitchFamily="34" charset="-128"/>
              </a:rPr>
              <a:t>Larger firms with more access to capital markets should be more inclined to use the cash to buy back stock.</a:t>
            </a: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404EECD8-9D5D-A653-2134-8C6ECB3F00F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73762" name="Rectangle 3">
            <a:extLst>
              <a:ext uri="{FF2B5EF4-FFF2-40B4-BE49-F238E27FC236}">
                <a16:creationId xmlns:a16="http://schemas.microsoft.com/office/drawing/2014/main" id="{6B319619-49A1-A6FC-745D-14E51393E15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Given how many firms pay dividends, there must be good reasons for companies to start paying dividends, continue paying dividends or increase dividends.</a:t>
            </a: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a:extLst>
              <a:ext uri="{FF2B5EF4-FFF2-40B4-BE49-F238E27FC236}">
                <a16:creationId xmlns:a16="http://schemas.microsoft.com/office/drawing/2014/main" id="{86C23D81-DC89-3F44-7B8C-E3C9D7CD36C0}"/>
              </a:ext>
            </a:extLst>
          </p:cNvPr>
          <p:cNvSpPr>
            <a:spLocks noGrp="1" noRot="1" noChangeAspect="1" noChangeArrowheads="1" noTextEdit="1"/>
          </p:cNvSpPr>
          <p:nvPr>
            <p:ph type="sldImg"/>
          </p:nvPr>
        </p:nvSpPr>
        <p:spPr>
          <a:xfrm>
            <a:off x="1150938" y="692150"/>
            <a:ext cx="4556125" cy="3416300"/>
          </a:xfrm>
          <a:ln/>
        </p:spPr>
      </p:sp>
      <p:sp>
        <p:nvSpPr>
          <p:cNvPr id="375810" name="Notes Placeholder 2">
            <a:extLst>
              <a:ext uri="{FF2B5EF4-FFF2-40B4-BE49-F238E27FC236}">
                <a16:creationId xmlns:a16="http://schemas.microsoft.com/office/drawing/2014/main" id="{5D754F3A-8F6D-78E7-C24B-ED506938D09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To add: Class B shares can be converted into class A shares at any time. In effect, investors are being offered dividends or an equivalent capital gain.</a:t>
            </a:r>
          </a:p>
          <a:p>
            <a:r>
              <a:rPr lang="en-US" altLang="en-US">
                <a:latin typeface="Times"/>
                <a:ea typeface="ＭＳ Ｐゴシック" panose="020B0600070205080204" pitchFamily="34" charset="-128"/>
              </a:rPr>
              <a:t>Since the tax rate on dividends vastly exceeded the tax rate on capital gains over this period, you would expect the capital gains shares to trade at a premium.</a:t>
            </a:r>
          </a:p>
          <a:p>
            <a:r>
              <a:rPr lang="en-US" altLang="en-US">
                <a:latin typeface="Times"/>
                <a:ea typeface="ＭＳ Ｐゴシック" panose="020B0600070205080204" pitchFamily="34" charset="-128"/>
              </a:rPr>
              <a:t>When the ratio is greater than one, class A shares trade at a premium on class B shares. Over this period, class A shares consistently traded at a premium over class B shares, ranging from 5-15%.</a:t>
            </a: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Slide Image Placeholder 1">
            <a:extLst>
              <a:ext uri="{FF2B5EF4-FFF2-40B4-BE49-F238E27FC236}">
                <a16:creationId xmlns:a16="http://schemas.microsoft.com/office/drawing/2014/main" id="{CB167C8A-28A8-FAF2-3858-08ADD888F906}"/>
              </a:ext>
            </a:extLst>
          </p:cNvPr>
          <p:cNvSpPr>
            <a:spLocks noGrp="1" noRot="1" noChangeAspect="1" noChangeArrowheads="1" noTextEdit="1"/>
          </p:cNvSpPr>
          <p:nvPr>
            <p:ph type="sldImg"/>
          </p:nvPr>
        </p:nvSpPr>
        <p:spPr>
          <a:xfrm>
            <a:off x="1150938" y="692150"/>
            <a:ext cx="4556125" cy="3416300"/>
          </a:xfrm>
          <a:ln/>
        </p:spPr>
      </p:sp>
      <p:sp>
        <p:nvSpPr>
          <p:cNvPr id="377858" name="Notes Placeholder 2">
            <a:extLst>
              <a:ext uri="{FF2B5EF4-FFF2-40B4-BE49-F238E27FC236}">
                <a16:creationId xmlns:a16="http://schemas.microsoft.com/office/drawing/2014/main" id="{E95AE863-596B-BD74-8ED5-8E4FB05CE5A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same phenomenon seems to apply to these Canadian utilities, with cash dividend and capital gain shares, that were studied in a paper a few years ago.</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Here again, our conclusions should be restricted to stockholders holding this stock. For whatever reason, they prefer dividends to capital gains. </a:t>
            </a:r>
          </a:p>
          <a:p>
            <a:r>
              <a:rPr lang="en-US" altLang="en-US">
                <a:latin typeface="Times"/>
                <a:ea typeface="ＭＳ Ｐゴシック" panose="020B0600070205080204" pitchFamily="34" charset="-128"/>
              </a:rPr>
              <a:t>What type of stockholders do you think hold these companies?</a:t>
            </a:r>
          </a:p>
          <a:p>
            <a:r>
              <a:rPr lang="en-US" altLang="en-US">
                <a:latin typeface="Times"/>
                <a:ea typeface="ＭＳ Ｐゴシック" panose="020B0600070205080204" pitchFamily="34" charset="-128"/>
              </a:rPr>
              <a:t>Young or Old</a:t>
            </a:r>
          </a:p>
          <a:p>
            <a:r>
              <a:rPr lang="en-US" altLang="en-US">
                <a:latin typeface="Times"/>
                <a:ea typeface="ＭＳ Ｐゴシック" panose="020B0600070205080204" pitchFamily="34" charset="-128"/>
              </a:rPr>
              <a:t>Rich or Poor</a:t>
            </a:r>
          </a:p>
          <a:p>
            <a:r>
              <a:rPr lang="en-US" altLang="en-US">
                <a:latin typeface="Times"/>
                <a:ea typeface="ＭＳ Ｐゴシック" panose="020B0600070205080204" pitchFamily="34" charset="-128"/>
              </a:rPr>
              <a:t>Mutual Funds or Pension funds</a:t>
            </a:r>
          </a:p>
          <a:p>
            <a:r>
              <a:rPr lang="en-US" altLang="en-US" i="1">
                <a:latin typeface="Times"/>
                <a:ea typeface="ＭＳ Ｐゴシック" panose="020B0600070205080204" pitchFamily="34" charset="-128"/>
              </a:rPr>
              <a:t>Older, poorer investors and pension funds are big investors in high dividend paying stocks.</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a:extLst>
              <a:ext uri="{FF2B5EF4-FFF2-40B4-BE49-F238E27FC236}">
                <a16:creationId xmlns:a16="http://schemas.microsoft.com/office/drawing/2014/main" id="{0DF03C37-41AE-4A8F-F9C7-E05C23C26BE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79906" name="Rectangle 3">
            <a:extLst>
              <a:ext uri="{FF2B5EF4-FFF2-40B4-BE49-F238E27FC236}">
                <a16:creationId xmlns:a16="http://schemas.microsoft.com/office/drawing/2014/main" id="{DE48FFCB-2B8A-8CB6-7B78-F26DCEA169C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Investors buy stock in companies which have dividend policies that they like. This self-selection process creates dividend clienteles that each firm caters to. As long as there are sufficient investors in each clientele, having a high dividend or no dividend, by itself, should not affect value.</a:t>
            </a:r>
          </a:p>
          <a:p>
            <a:r>
              <a:rPr lang="en-US" altLang="en-US">
                <a:latin typeface="Times"/>
                <a:ea typeface="ＭＳ Ｐゴシック" panose="020B0600070205080204" pitchFamily="34" charset="-128"/>
              </a:rPr>
              <a:t>If an imbalance occurs between supply and demand in any clientele, there can be an effect on stock prices.</a:t>
            </a: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altLang="en-US" dirty="0">
                <a:latin typeface="Times"/>
                <a:ea typeface="ＭＳ Ｐゴシック" panose="020B0600070205080204" pitchFamily="34" charset="-128"/>
              </a:rPr>
              <a:t>This is evidence of investors picking stocks based upon their tax status. Low income, older investors tend to buy safer stocks with higher dividends, and this behavior is accentuated when the difference in tax rates between dividends and capital gains increases.</a:t>
            </a:r>
          </a:p>
          <a:p>
            <a:r>
              <a:rPr lang="en-US" altLang="en-US" dirty="0">
                <a:latin typeface="Times"/>
                <a:ea typeface="ＭＳ Ｐゴシック" panose="020B0600070205080204" pitchFamily="34" charset="-128"/>
              </a:rPr>
              <a:t>Implication: The clientele effect has weakened in recent years, as the tax rates on dividends and capital gains have converged. </a:t>
            </a:r>
            <a:endParaRPr lang="en-US" dirty="0"/>
          </a:p>
        </p:txBody>
      </p:sp>
    </p:spTree>
    <p:extLst>
      <p:ext uri="{BB962C8B-B14F-4D97-AF65-F5344CB8AC3E}">
        <p14:creationId xmlns:p14="http://schemas.microsoft.com/office/powerpoint/2010/main" val="322055421"/>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Rectangle 2">
            <a:extLst>
              <a:ext uri="{FF2B5EF4-FFF2-40B4-BE49-F238E27FC236}">
                <a16:creationId xmlns:a16="http://schemas.microsoft.com/office/drawing/2014/main" id="{7A11FD9D-98D7-1F41-778A-820EE34162E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84002" name="Rectangle 3">
            <a:extLst>
              <a:ext uri="{FF2B5EF4-FFF2-40B4-BE49-F238E27FC236}">
                <a16:creationId xmlns:a16="http://schemas.microsoft.com/office/drawing/2014/main" id="{6C8B6B84-8049-77DE-725B-3A4BF5B3436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Given that the dividend clientele that I have attracted is unlikely to be swayed by my arguments about my investment needs, I would try to spin off my media division and allow it to set a dividend policy very different from mine. In the spin off, investors who would prefer the capital gains will hold on to the media division shares and those who want the dividends will continue to hold the phone company shares.</a:t>
            </a:r>
          </a:p>
          <a:p>
            <a:r>
              <a:rPr lang="en-US" altLang="en-US">
                <a:latin typeface="Times"/>
                <a:ea typeface="ＭＳ Ｐゴシック" panose="020B0600070205080204" pitchFamily="34" charset="-128"/>
              </a:rPr>
              <a:t>Many phone companies have separately traded stocks for their wireless arms - one reason may be that the wireless business requires more risk, more growth and more reinvestment. and can afford to pay out less in dividends.</a:t>
            </a: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49" name="Rectangle 2">
            <a:extLst>
              <a:ext uri="{FF2B5EF4-FFF2-40B4-BE49-F238E27FC236}">
                <a16:creationId xmlns:a16="http://schemas.microsoft.com/office/drawing/2014/main" id="{B3668EE5-11CF-B807-3219-A7BD27C8231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86050" name="Rectangle 3">
            <a:extLst>
              <a:ext uri="{FF2B5EF4-FFF2-40B4-BE49-F238E27FC236}">
                <a16:creationId xmlns:a16="http://schemas.microsoft.com/office/drawing/2014/main" id="{609BC0D3-DEFC-0361-ECA9-F71143C70146}"/>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A firm which announces an increase in dividends is sending a signal that it expects future cash flows to be strong enough to sustain this dividend. This allows it to set itself apart from other firms, which might say they have great prospects but do not have the confidence in them to raise dividends.</a:t>
            </a:r>
          </a:p>
          <a:p>
            <a:r>
              <a:rPr lang="en-US" altLang="en-US" dirty="0">
                <a:latin typeface="Times"/>
                <a:ea typeface="ＭＳ Ｐゴシック" panose="020B0600070205080204" pitchFamily="34" charset="-128"/>
              </a:rPr>
              <a:t>Given how reluctant firms are to cut dividends, the act of cutting dividends is viewed by the market as a signal that the firm is in far worse trouble than they thought. (Note how much larger the stock price drop on a dividend decrease is than the stock price increase on a dividend increase.)</a:t>
            </a: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Slide Image Placeholder 1">
            <a:extLst>
              <a:ext uri="{FF2B5EF4-FFF2-40B4-BE49-F238E27FC236}">
                <a16:creationId xmlns:a16="http://schemas.microsoft.com/office/drawing/2014/main" id="{1642F6A5-EC86-F526-D4E8-2AF3E2F22A68}"/>
              </a:ext>
            </a:extLst>
          </p:cNvPr>
          <p:cNvSpPr>
            <a:spLocks noGrp="1" noRot="1" noChangeAspect="1" noChangeArrowheads="1" noTextEdit="1"/>
          </p:cNvSpPr>
          <p:nvPr>
            <p:ph type="sldImg"/>
          </p:nvPr>
        </p:nvSpPr>
        <p:spPr>
          <a:xfrm>
            <a:off x="1150938" y="692150"/>
            <a:ext cx="4556125" cy="3416300"/>
          </a:xfrm>
          <a:ln/>
        </p:spPr>
      </p:sp>
      <p:sp>
        <p:nvSpPr>
          <p:cNvPr id="388098" name="Notes Placeholder 2">
            <a:extLst>
              <a:ext uri="{FF2B5EF4-FFF2-40B4-BE49-F238E27FC236}">
                <a16:creationId xmlns:a16="http://schemas.microsoft.com/office/drawing/2014/main" id="{CAB019F2-730E-BBC5-79A2-94B261ADB77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e flip side. A firm that increases or initiates dividends might be signaling that it is running out of investment opportunities. Note that earnings growth peaks around the period when dividends are initiated.</a:t>
            </a: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Times"/>
                <a:ea typeface="ＭＳ Ｐゴシック" panose="020B0600070205080204" pitchFamily="34" charset="-128"/>
              </a:rPr>
              <a:t>Over time, as companies have increasingly turned to using stock buybacks to return cash to stockholders, both dividend increases and decreases have become less informative… Investors care less (though they still care) than they used to about both…</a:t>
            </a:r>
          </a:p>
          <a:p>
            <a:endParaRPr lang="en-US" dirty="0"/>
          </a:p>
        </p:txBody>
      </p:sp>
    </p:spTree>
    <p:extLst>
      <p:ext uri="{BB962C8B-B14F-4D97-AF65-F5344CB8AC3E}">
        <p14:creationId xmlns:p14="http://schemas.microsoft.com/office/powerpoint/2010/main" val="2738703196"/>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Times"/>
                <a:ea typeface="ＭＳ Ｐゴシック" panose="020B0600070205080204" pitchFamily="34" charset="-128"/>
              </a:rPr>
              <a:t>Bondholders view dividend increases as bad news. It makes the bonds much riskier. To the extent that the dividend increase was unanticipated and was not built into interest rate, this transfers wealth from bondholders to stockholders.</a:t>
            </a:r>
          </a:p>
          <a:p>
            <a:endParaRPr lang="en-US" dirty="0"/>
          </a:p>
        </p:txBody>
      </p:sp>
    </p:spTree>
    <p:extLst>
      <p:ext uri="{BB962C8B-B14F-4D97-AF65-F5344CB8AC3E}">
        <p14:creationId xmlns:p14="http://schemas.microsoft.com/office/powerpoint/2010/main" val="2817940483"/>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Slide Image Placeholder 1">
            <a:extLst>
              <a:ext uri="{FF2B5EF4-FFF2-40B4-BE49-F238E27FC236}">
                <a16:creationId xmlns:a16="http://schemas.microsoft.com/office/drawing/2014/main" id="{28500206-8F27-DC0F-C9B2-1DC62439081D}"/>
              </a:ext>
            </a:extLst>
          </p:cNvPr>
          <p:cNvSpPr>
            <a:spLocks noGrp="1" noRot="1" noChangeAspect="1" noChangeArrowheads="1" noTextEdit="1"/>
          </p:cNvSpPr>
          <p:nvPr>
            <p:ph type="sldImg"/>
          </p:nvPr>
        </p:nvSpPr>
        <p:spPr>
          <a:xfrm>
            <a:off x="1150938" y="692150"/>
            <a:ext cx="4556125" cy="3416300"/>
          </a:xfrm>
          <a:ln/>
        </p:spPr>
      </p:sp>
      <p:sp>
        <p:nvSpPr>
          <p:cNvPr id="394242" name="Notes Placeholder 2">
            <a:extLst>
              <a:ext uri="{FF2B5EF4-FFF2-40B4-BE49-F238E27FC236}">
                <a16:creationId xmlns:a16="http://schemas.microsoft.com/office/drawing/2014/main" id="{1985F505-0AB9-557C-217A-A766FEDD3FE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This survey was from 1985. In an updated and comprehensive survey of dividend policy published in 2004, </a:t>
            </a:r>
            <a:r>
              <a:rPr lang="en-US" altLang="en-US" dirty="0" err="1">
                <a:latin typeface="Times"/>
                <a:ea typeface="ＭＳ Ｐゴシック" panose="020B0600070205080204" pitchFamily="34" charset="-128"/>
              </a:rPr>
              <a:t>Brav</a:t>
            </a:r>
            <a:r>
              <a:rPr lang="en-US" altLang="en-US" dirty="0">
                <a:latin typeface="Times"/>
                <a:ea typeface="ＭＳ Ｐゴシック" panose="020B0600070205080204" pitchFamily="34" charset="-128"/>
              </a:rPr>
              <a:t>, Graham, Harvey, and </a:t>
            </a:r>
            <a:r>
              <a:rPr lang="en-US" altLang="en-US" dirty="0" err="1">
                <a:latin typeface="Times"/>
                <a:ea typeface="ＭＳ Ｐゴシック" panose="020B0600070205080204" pitchFamily="34" charset="-128"/>
              </a:rPr>
              <a:t>Michaely</a:t>
            </a:r>
            <a:r>
              <a:rPr lang="en-US" altLang="en-US" dirty="0">
                <a:latin typeface="Times"/>
                <a:ea typeface="ＭＳ Ｐゴシック" panose="020B0600070205080204" pitchFamily="34" charset="-128"/>
              </a:rPr>
              <a:t> conclude that management</a:t>
            </a:r>
            <a:r>
              <a:rPr lang="ja-JP" altLang="en-US">
                <a:latin typeface="Times"/>
                <a:ea typeface="ＭＳ Ｐゴシック" panose="020B0600070205080204" pitchFamily="34" charset="-128"/>
              </a:rPr>
              <a:t>’</a:t>
            </a:r>
            <a:r>
              <a:rPr lang="en-US" altLang="ja-JP" dirty="0">
                <a:latin typeface="Times"/>
                <a:ea typeface="ＭＳ Ｐゴシック" panose="020B0600070205080204" pitchFamily="34" charset="-128"/>
              </a:rPr>
              <a:t>s focus is not on the level of dividends but on changes in these dividends. Indicating a shift from views in prior studies, many managers in this survey saw little gain from increasing dividends, even in response to higher earnings and preferred stock buybacks instead. In fact, many managers in companies that paid dividends regret the level of dividends paid by their firms, indicating that they would have set the dividend at a much lower level if they had the choice. In contrast to the survey quoted in the last paragraph, managers also rejected the idea that dividends operate as useful financial signals. From the survey, the authors conclude that the rules of the game for dividends are the following: do not cut dividends, have a dividend policy similar to your peer group, preserve a good credit rating, maintain flexibility, and do not take actions that reduce earnings per share. A. </a:t>
            </a:r>
            <a:r>
              <a:rPr lang="en-US" altLang="ja-JP" dirty="0" err="1">
                <a:latin typeface="Times"/>
                <a:ea typeface="ＭＳ Ｐゴシック" panose="020B0600070205080204" pitchFamily="34" charset="-128"/>
              </a:rPr>
              <a:t>Brav</a:t>
            </a:r>
            <a:r>
              <a:rPr lang="en-US" altLang="ja-JP" dirty="0">
                <a:latin typeface="Times"/>
                <a:ea typeface="ＭＳ Ｐゴシック" panose="020B0600070205080204" pitchFamily="34" charset="-128"/>
              </a:rPr>
              <a:t>, J. R. Graham, C. R. Harvey, and R. </a:t>
            </a:r>
            <a:r>
              <a:rPr lang="en-US" altLang="ja-JP" dirty="0" err="1">
                <a:latin typeface="Times"/>
                <a:ea typeface="ＭＳ Ｐゴシック" panose="020B0600070205080204" pitchFamily="34" charset="-128"/>
              </a:rPr>
              <a:t>Michaely</a:t>
            </a:r>
            <a:r>
              <a:rPr lang="en-US" altLang="ja-JP" dirty="0">
                <a:latin typeface="Times"/>
                <a:ea typeface="ＭＳ Ｐゴシック" panose="020B0600070205080204" pitchFamily="34" charset="-128"/>
              </a:rPr>
              <a:t>, 2004, </a:t>
            </a:r>
            <a:r>
              <a:rPr lang="ja-JP" altLang="en-US">
                <a:latin typeface="Times"/>
                <a:ea typeface="ＭＳ Ｐゴシック" panose="020B0600070205080204" pitchFamily="34" charset="-128"/>
              </a:rPr>
              <a:t>“</a:t>
            </a:r>
            <a:r>
              <a:rPr lang="en-US" altLang="ja-JP" dirty="0">
                <a:latin typeface="Times"/>
                <a:ea typeface="ＭＳ Ｐゴシック" panose="020B0600070205080204" pitchFamily="34" charset="-128"/>
              </a:rPr>
              <a:t>Payout Policy in the 21st Century,</a:t>
            </a:r>
            <a:r>
              <a:rPr lang="ja-JP" altLang="en-US">
                <a:latin typeface="Times"/>
                <a:ea typeface="ＭＳ Ｐゴシック" panose="020B0600070205080204" pitchFamily="34" charset="-128"/>
              </a:rPr>
              <a:t>”</a:t>
            </a:r>
            <a:r>
              <a:rPr lang="en-US" altLang="ja-JP" dirty="0">
                <a:latin typeface="Times"/>
                <a:ea typeface="ＭＳ Ｐゴシック" panose="020B0600070205080204" pitchFamily="34" charset="-128"/>
              </a:rPr>
              <a:t> Working Paper, Duke University, Durham, NC.</a:t>
            </a:r>
          </a:p>
          <a:p>
            <a:endParaRPr lang="en-US" altLang="en-US" dirty="0">
              <a:latin typeface="Times"/>
              <a:ea typeface="ＭＳ Ｐゴシック" panose="020B0600070205080204" pitchFamily="34" charset="-128"/>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a:extLst>
              <a:ext uri="{FF2B5EF4-FFF2-40B4-BE49-F238E27FC236}">
                <a16:creationId xmlns:a16="http://schemas.microsoft.com/office/drawing/2014/main" id="{A94F4AF9-C968-952E-BC3C-6D10EF6DDFF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396290" name="Rectangle 3">
            <a:extLst>
              <a:ext uri="{FF2B5EF4-FFF2-40B4-BE49-F238E27FC236}">
                <a16:creationId xmlns:a16="http://schemas.microsoft.com/office/drawing/2014/main" id="{4C1F516F-00E3-E2DB-773D-66E71F56F0EC}"/>
              </a:ext>
            </a:extLst>
          </p:cNvPr>
          <p:cNvSpPr>
            <a:spLocks noGrp="1" noChangeArrowheads="1"/>
          </p:cNvSpPr>
          <p:nvPr>
            <p:ph type="body" idx="1"/>
          </p:nvPr>
        </p:nvSpPr>
        <p:spPr>
          <a:solidFill>
            <a:srgbClr val="FFFFFF"/>
          </a:solidFill>
          <a:ln>
            <a:solidFill>
              <a:srgbClr val="000000"/>
            </a:solidFill>
          </a:ln>
        </p:spPr>
        <p:txBody>
          <a:bodyPr/>
          <a:lstStyle/>
          <a:p>
            <a:endParaRPr lang="en-US" altLang="en-US">
              <a:latin typeface="Times"/>
              <a:ea typeface="ＭＳ Ｐゴシック" panose="020B0600070205080204" pitchFamily="34" charset="-128"/>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Slide Image Placeholder 1">
            <a:extLst>
              <a:ext uri="{FF2B5EF4-FFF2-40B4-BE49-F238E27FC236}">
                <a16:creationId xmlns:a16="http://schemas.microsoft.com/office/drawing/2014/main" id="{AB933F69-6B1B-26D9-17CF-DCB072E30839}"/>
              </a:ext>
            </a:extLst>
          </p:cNvPr>
          <p:cNvSpPr>
            <a:spLocks noGrp="1" noRot="1" noChangeAspect="1" noChangeArrowheads="1" noTextEdit="1"/>
          </p:cNvSpPr>
          <p:nvPr>
            <p:ph type="sldImg"/>
          </p:nvPr>
        </p:nvSpPr>
        <p:spPr>
          <a:xfrm>
            <a:off x="1150938" y="692150"/>
            <a:ext cx="4556125" cy="3416300"/>
          </a:xfrm>
          <a:ln/>
        </p:spPr>
      </p:sp>
      <p:sp>
        <p:nvSpPr>
          <p:cNvPr id="398338" name="Notes Placeholder 2">
            <a:extLst>
              <a:ext uri="{FF2B5EF4-FFF2-40B4-BE49-F238E27FC236}">
                <a16:creationId xmlns:a16="http://schemas.microsoft.com/office/drawing/2014/main" id="{6DF43D79-71F2-52CF-C497-9CF62BCB999B}"/>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last piece of the puzzle falls into place.</a:t>
            </a: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5" name="Rectangle 2">
            <a:extLst>
              <a:ext uri="{FF2B5EF4-FFF2-40B4-BE49-F238E27FC236}">
                <a16:creationId xmlns:a16="http://schemas.microsoft.com/office/drawing/2014/main" id="{42CD3B01-7427-2F3A-5EF9-9675D4D99B3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0386" name="Rectangle 3">
            <a:extLst>
              <a:ext uri="{FF2B5EF4-FFF2-40B4-BE49-F238E27FC236}">
                <a16:creationId xmlns:a16="http://schemas.microsoft.com/office/drawing/2014/main" id="{F93BC896-8BCC-5884-7554-46E1AA61641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Two very different approaches to assessing dividend policy. The first is more comprehensive but the second is simpler.</a:t>
            </a: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3" name="Rectangle 2">
            <a:extLst>
              <a:ext uri="{FF2B5EF4-FFF2-40B4-BE49-F238E27FC236}">
                <a16:creationId xmlns:a16="http://schemas.microsoft.com/office/drawing/2014/main" id="{2BB88DC2-D0BF-75DD-D39F-EDED216B0E2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2434" name="Rectangle 3">
            <a:extLst>
              <a:ext uri="{FF2B5EF4-FFF2-40B4-BE49-F238E27FC236}">
                <a16:creationId xmlns:a16="http://schemas.microsoft.com/office/drawing/2014/main" id="{1C32133D-6D69-499C-857D-363FE85A324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By paid out to stockholders in this phase of the analysis, we mean both dividends and stock buybacks.</a:t>
            </a: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1" name="Slide Image Placeholder 1">
            <a:extLst>
              <a:ext uri="{FF2B5EF4-FFF2-40B4-BE49-F238E27FC236}">
                <a16:creationId xmlns:a16="http://schemas.microsoft.com/office/drawing/2014/main" id="{74230C96-F653-F82D-27F0-57B2C4D74912}"/>
              </a:ext>
            </a:extLst>
          </p:cNvPr>
          <p:cNvSpPr>
            <a:spLocks noGrp="1" noRot="1" noChangeAspect="1" noChangeArrowheads="1" noTextEdit="1"/>
          </p:cNvSpPr>
          <p:nvPr>
            <p:ph type="sldImg"/>
          </p:nvPr>
        </p:nvSpPr>
        <p:spPr>
          <a:xfrm>
            <a:off x="1150938" y="692150"/>
            <a:ext cx="4556125" cy="3416300"/>
          </a:xfrm>
          <a:ln/>
        </p:spPr>
      </p:sp>
      <p:sp>
        <p:nvSpPr>
          <p:cNvPr id="404482" name="Notes Placeholder 2">
            <a:extLst>
              <a:ext uri="{FF2B5EF4-FFF2-40B4-BE49-F238E27FC236}">
                <a16:creationId xmlns:a16="http://schemas.microsoft.com/office/drawing/2014/main" id="{6DC81B96-4EC9-0E77-2043-FDB332B6D52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Four of the companies paid dividends over the five-year period, but there are interesting differences between the companies. Disney, and Tata Motors increased dividends in each of the five years, but Vale had more volatile dividends over the period, with dividends dropping significantly in the most recent year. This reflects the convention of focusing on absolute dividends in the United States and India, but the practice of maintaining payout ratios in Brazil. Deutsche Bank had a precipitous drop in dividends since 2008, reflecting the effects of the market crisis and the desire to maintain regulatory capital ratios.</a:t>
            </a:r>
          </a:p>
          <a:p>
            <a:r>
              <a:rPr lang="en-US" altLang="en-US">
                <a:latin typeface="Times"/>
                <a:ea typeface="ＭＳ Ｐゴシック" panose="020B0600070205080204" pitchFamily="34" charset="-128"/>
              </a:rPr>
              <a:t>Looking at stock buybacks, Disney has been the most active player buying stock in all five years, with buybacks exceeding $15 billion over the period. Vale also had some stock buybacks but they were negligible in Tata Motors and Deutsche Bank.</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a:extLst>
              <a:ext uri="{FF2B5EF4-FFF2-40B4-BE49-F238E27FC236}">
                <a16:creationId xmlns:a16="http://schemas.microsoft.com/office/drawing/2014/main" id="{22E7A58E-9C19-52BB-1DC8-EAD1B277903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6530" name="Rectangle 3">
            <a:extLst>
              <a:ext uri="{FF2B5EF4-FFF2-40B4-BE49-F238E27FC236}">
                <a16:creationId xmlns:a16="http://schemas.microsoft.com/office/drawing/2014/main" id="{69B04C49-E590-325F-47A7-67B008316CB4}"/>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cashflow is</a:t>
            </a:r>
          </a:p>
          <a:p>
            <a:pPr lvl="1"/>
            <a:r>
              <a:rPr lang="en-US" altLang="en-US">
                <a:latin typeface="Times"/>
                <a:ea typeface="ＭＳ Ｐゴシック" panose="020B0600070205080204" pitchFamily="34" charset="-128"/>
              </a:rPr>
              <a:t>Free: because it cashflow left over after debt payments and investment needs have been met</a:t>
            </a:r>
          </a:p>
          <a:p>
            <a:pPr lvl="1"/>
            <a:r>
              <a:rPr lang="en-US" altLang="en-US">
                <a:latin typeface="Times"/>
                <a:ea typeface="ＭＳ Ｐゴシック" panose="020B0600070205080204" pitchFamily="34" charset="-128"/>
              </a:rPr>
              <a:t>To Equity Investors: because it is after payments to all non-equity claimholders</a:t>
            </a:r>
          </a:p>
          <a:p>
            <a:r>
              <a:rPr lang="en-US" altLang="en-US">
                <a:latin typeface="Times"/>
                <a:ea typeface="ＭＳ Ｐゴシック" panose="020B0600070205080204" pitchFamily="34" charset="-128"/>
              </a:rPr>
              <a:t>In coming up with the numbers, we define</a:t>
            </a:r>
          </a:p>
          <a:p>
            <a:pPr lvl="1"/>
            <a:r>
              <a:rPr lang="en-US" altLang="en-US">
                <a:latin typeface="Times"/>
                <a:ea typeface="ＭＳ Ｐゴシック" panose="020B0600070205080204" pitchFamily="34"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a:ea typeface="ＭＳ Ｐゴシック" panose="020B0600070205080204" pitchFamily="34" charset="-128"/>
              </a:rPr>
              <a:t>Working capital needs refers to the increase in non-cash working capital.</a:t>
            </a: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7" name="Rectangle 2">
            <a:extLst>
              <a:ext uri="{FF2B5EF4-FFF2-40B4-BE49-F238E27FC236}">
                <a16:creationId xmlns:a16="http://schemas.microsoft.com/office/drawing/2014/main" id="{751ECF7C-5665-F26F-2E82-C50A446DB5C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08578" name="Rectangle 3">
            <a:extLst>
              <a:ext uri="{FF2B5EF4-FFF2-40B4-BE49-F238E27FC236}">
                <a16:creationId xmlns:a16="http://schemas.microsoft.com/office/drawing/2014/main" id="{F238CDAB-9A4C-A265-D8DE-AFF34FE57AC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When leverage is stable,</a:t>
            </a:r>
          </a:p>
          <a:p>
            <a:pPr lvl="1"/>
            <a:r>
              <a:rPr lang="en-US" altLang="en-US">
                <a:latin typeface="Times"/>
                <a:ea typeface="ＭＳ Ｐゴシック" panose="020B0600070205080204" pitchFamily="34" charset="-128"/>
              </a:rPr>
              <a:t>All principal repayments will come from new debt issues (since repaying them with equity will lower the debt ratio)</a:t>
            </a:r>
          </a:p>
          <a:p>
            <a:pPr lvl="1"/>
            <a:r>
              <a:rPr lang="en-US" altLang="en-US">
                <a:latin typeface="Times"/>
                <a:ea typeface="ＭＳ Ｐゴシック" panose="020B0600070205080204" pitchFamily="34" charset="-128"/>
              </a:rPr>
              <a:t>New external financing needs [Cap Ex - Depreciation + Change in non-cash working capital] have to be financed using the desired debt ratio </a:t>
            </a:r>
          </a:p>
          <a:p>
            <a:pPr lvl="1"/>
            <a:r>
              <a:rPr lang="en-US" altLang="en-US">
                <a:latin typeface="Times"/>
                <a:ea typeface="ＭＳ Ｐゴシック" panose="020B0600070205080204" pitchFamily="34" charset="-128"/>
              </a:rPr>
              <a:t>Adding the two together:</a:t>
            </a:r>
          </a:p>
          <a:p>
            <a:pPr lvl="1"/>
            <a:r>
              <a:rPr lang="en-US" altLang="en-US">
                <a:latin typeface="Times"/>
                <a:ea typeface="ＭＳ Ｐゴシック" panose="020B0600070205080204" pitchFamily="34" charset="-128"/>
              </a:rPr>
              <a:t>New Debt Issues = Principal Repayments + </a:t>
            </a:r>
            <a:r>
              <a:rPr lang="en-US" altLang="en-US">
                <a:latin typeface="Symbol" pitchFamily="2" charset="2"/>
                <a:ea typeface="ＭＳ Ｐゴシック" panose="020B0600070205080204" pitchFamily="34" charset="-128"/>
              </a:rPr>
              <a:t>d </a:t>
            </a:r>
            <a:r>
              <a:rPr lang="en-US" altLang="en-US">
                <a:latin typeface="Times"/>
                <a:ea typeface="ＭＳ Ｐゴシック" panose="020B0600070205080204" pitchFamily="34" charset="-128"/>
              </a:rPr>
              <a:t>( Cap Ex - Depreciation + Change in Non-cash Working Capital)</a:t>
            </a:r>
          </a:p>
          <a:p>
            <a:r>
              <a:rPr lang="en-US" altLang="en-US">
                <a:latin typeface="Times"/>
                <a:ea typeface="ＭＳ Ｐゴシック" panose="020B0600070205080204" pitchFamily="34" charset="-128"/>
              </a:rPr>
              <a:t>Substituting back into the FCFE equation on the previous page in the case where there is no preferred dividend, we arrive at this formula. If there are preferred dividends, they will be subtracted out to get to the FCFE.</a:t>
            </a: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5" name="Slide Image Placeholder 1">
            <a:extLst>
              <a:ext uri="{FF2B5EF4-FFF2-40B4-BE49-F238E27FC236}">
                <a16:creationId xmlns:a16="http://schemas.microsoft.com/office/drawing/2014/main" id="{5AA9DF42-C9F3-A215-D7AB-779C6D9DCAC5}"/>
              </a:ext>
            </a:extLst>
          </p:cNvPr>
          <p:cNvSpPr>
            <a:spLocks noGrp="1" noRot="1" noChangeAspect="1" noChangeArrowheads="1" noTextEdit="1"/>
          </p:cNvSpPr>
          <p:nvPr>
            <p:ph type="sldImg"/>
          </p:nvPr>
        </p:nvSpPr>
        <p:spPr>
          <a:xfrm>
            <a:off x="1150938" y="692150"/>
            <a:ext cx="4556125" cy="3416300"/>
          </a:xfrm>
          <a:ln/>
        </p:spPr>
      </p:sp>
      <p:sp>
        <p:nvSpPr>
          <p:cNvPr id="410626" name="Notes Placeholder 2">
            <a:extLst>
              <a:ext uri="{FF2B5EF4-FFF2-40B4-BE49-F238E27FC236}">
                <a16:creationId xmlns:a16="http://schemas.microsoft.com/office/drawing/2014/main" id="{EF1CF35F-A4DE-E36A-4B51-50C3F1D3CC8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2008, for example, noncash working capital decreased by $109 million,  increasing the cash available for stockholders in that year by the same amount. Finally, the net cash flow from debt is the cash generated by the issuance of new debt, netted out against the cash outflow from the repayment of old debt. Again, using 2008 as an example, Disney repaid $235 more in old debt than it raised in new debt, and this represents a negative cash flow in that year. We have computed three measures of FCFE, one before the net debt cash flow, one after the actual net debt cash flow and one computed assuming that they had stuck with a target debt ratio of 40%. Using 2008  as an illustration, we compute each as follows:</a:t>
            </a:r>
          </a:p>
          <a:p>
            <a:r>
              <a:rPr lang="en-US" altLang="en-US">
                <a:latin typeface="Times"/>
                <a:ea typeface="ＭＳ Ｐゴシック" panose="020B0600070205080204" pitchFamily="34" charset="-128"/>
              </a:rPr>
              <a:t>FCFE</a:t>
            </a:r>
            <a:r>
              <a:rPr lang="en-US" altLang="en-US" baseline="-25000">
                <a:latin typeface="Times"/>
                <a:ea typeface="ＭＳ Ｐゴシック" panose="020B0600070205080204" pitchFamily="34" charset="-128"/>
              </a:rPr>
              <a:t>Before Debt CF</a:t>
            </a:r>
            <a:r>
              <a:rPr lang="en-US" altLang="en-US">
                <a:latin typeface="Times"/>
                <a:ea typeface="ＭＳ Ｐゴシック" panose="020B0600070205080204" pitchFamily="34" charset="-128"/>
              </a:rPr>
              <a:t>= Net Income + Depreciation – Capital Expenditures – Change in Noncash Working Capital = 3307 -122 –(-109) = 3294</a:t>
            </a:r>
          </a:p>
          <a:p>
            <a:r>
              <a:rPr lang="en-US" altLang="en-US">
                <a:latin typeface="Times"/>
                <a:ea typeface="ＭＳ Ｐゴシック" panose="020B0600070205080204" pitchFamily="34" charset="-128"/>
              </a:rPr>
              <a:t>FCFE</a:t>
            </a:r>
            <a:r>
              <a:rPr lang="en-US" altLang="en-US" baseline="-25000">
                <a:latin typeface="Times"/>
                <a:ea typeface="ＭＳ Ｐゴシック" panose="020B0600070205080204" pitchFamily="34" charset="-128"/>
              </a:rPr>
              <a:t>After Debt CF</a:t>
            </a:r>
            <a:r>
              <a:rPr lang="en-US" altLang="en-US">
                <a:latin typeface="Times"/>
                <a:ea typeface="ＭＳ Ｐゴシック" panose="020B0600070205080204" pitchFamily="34" charset="-128"/>
              </a:rPr>
              <a:t>= FCFE</a:t>
            </a:r>
            <a:r>
              <a:rPr lang="en-US" altLang="en-US" baseline="-25000">
                <a:latin typeface="Times"/>
                <a:ea typeface="ＭＳ Ｐゴシック" panose="020B0600070205080204" pitchFamily="34" charset="-128"/>
              </a:rPr>
              <a:t>Before Debt CF</a:t>
            </a:r>
            <a:r>
              <a:rPr lang="en-US" altLang="en-US">
                <a:latin typeface="Times"/>
                <a:ea typeface="ＭＳ Ｐゴシック" panose="020B0600070205080204" pitchFamily="34" charset="-128"/>
              </a:rPr>
              <a:t> + Net Debt CF = 3296  - 235  = 3059</a:t>
            </a:r>
          </a:p>
          <a:p>
            <a:r>
              <a:rPr lang="en-US" altLang="en-US">
                <a:latin typeface="Times"/>
                <a:ea typeface="ＭＳ Ｐゴシック" panose="020B0600070205080204" pitchFamily="34" charset="-128"/>
              </a:rPr>
              <a:t>FCFE target debt ratio = 3307 – (122-109) (1-.40) =3296</a:t>
            </a: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3" name="Rectangle 2">
            <a:extLst>
              <a:ext uri="{FF2B5EF4-FFF2-40B4-BE49-F238E27FC236}">
                <a16:creationId xmlns:a16="http://schemas.microsoft.com/office/drawing/2014/main" id="{65FAE8BC-018B-5E9F-1BB5-1385E1D2CB5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12674" name="Rectangle 3">
            <a:extLst>
              <a:ext uri="{FF2B5EF4-FFF2-40B4-BE49-F238E27FC236}">
                <a16:creationId xmlns:a16="http://schemas.microsoft.com/office/drawing/2014/main" id="{74466C7E-93C2-2261-0199-63CCC5B3687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that Microsoft has almost no net cap ex. That is because their biggest reinvestment expenditure is R&amp;D, which is expensed to arrive at net income. This cash if not paid out will result in an increase in the cash balance for Microsoft of $2,127 million just in 1996. Each year that Microsoft did this, its cash balance increased further.</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1" name="Slide Image Placeholder 1">
            <a:extLst>
              <a:ext uri="{FF2B5EF4-FFF2-40B4-BE49-F238E27FC236}">
                <a16:creationId xmlns:a16="http://schemas.microsoft.com/office/drawing/2014/main" id="{95F61F34-BFBB-AE49-7087-20A6754AA6C7}"/>
              </a:ext>
            </a:extLst>
          </p:cNvPr>
          <p:cNvSpPr>
            <a:spLocks noGrp="1" noRot="1" noChangeAspect="1" noChangeArrowheads="1" noTextEdit="1"/>
          </p:cNvSpPr>
          <p:nvPr>
            <p:ph type="sldImg"/>
          </p:nvPr>
        </p:nvSpPr>
        <p:spPr>
          <a:xfrm>
            <a:off x="1150938" y="692150"/>
            <a:ext cx="4556125" cy="3416300"/>
          </a:xfrm>
          <a:ln/>
        </p:spPr>
      </p:sp>
      <p:sp>
        <p:nvSpPr>
          <p:cNvPr id="414722" name="Notes Placeholder 2">
            <a:extLst>
              <a:ext uri="{FF2B5EF4-FFF2-40B4-BE49-F238E27FC236}">
                <a16:creationId xmlns:a16="http://schemas.microsoft.com/office/drawing/2014/main" id="{A3C9A89A-8591-5655-04D8-47A05FA9F0B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We draw on the regulatory capital measure to estimate FCFE. Since it is difficult to estimate traditional cap ex and working capital for a bank, we look at additions to regulatory capital as the primary capital expenditure. Thus, conservative banks or banks that want to increase their capital ratio will tend to pay less dividends, as will growing banks. </a:t>
            </a:r>
          </a:p>
          <a:p>
            <a:r>
              <a:rPr lang="en-US" altLang="en-US">
                <a:latin typeface="Times"/>
                <a:ea typeface="ＭＳ Ｐゴシック" panose="020B0600070205080204" pitchFamily="34" charset="-128"/>
              </a:rPr>
              <a:t>See how much dividend you could pay, if you were willing to maintain a 6% capital ratio ($90 million) or if your growth were only 5% ($112.5 million).</a:t>
            </a:r>
          </a:p>
          <a:p>
            <a:r>
              <a:rPr lang="en-US" altLang="en-US">
                <a:latin typeface="Times"/>
                <a:ea typeface="ＭＳ Ｐゴシック" panose="020B0600070205080204" pitchFamily="34" charset="-128"/>
              </a:rPr>
              <a:t>For Deutsche Bank, we are assuming the following:</a:t>
            </a:r>
          </a:p>
          <a:p>
            <a:pPr>
              <a:buFontTx/>
              <a:buAutoNum type="arabicPeriod"/>
            </a:pPr>
            <a:r>
              <a:rPr lang="en-US" altLang="en-US">
                <a:latin typeface="Times"/>
                <a:ea typeface="ＭＳ Ｐゴシック" panose="020B0600070205080204" pitchFamily="34" charset="-128"/>
              </a:rPr>
              <a:t>We begin with the current values for the asset base and regulatory capital at the end of 2012</a:t>
            </a:r>
          </a:p>
          <a:p>
            <a:pPr>
              <a:buFontTx/>
              <a:buAutoNum type="arabicPeriod"/>
            </a:pPr>
            <a:r>
              <a:rPr lang="en-US" altLang="en-US">
                <a:latin typeface="Times"/>
                <a:ea typeface="ＭＳ Ｐゴシック" panose="020B0600070205080204" pitchFamily="34" charset="-128"/>
              </a:rPr>
              <a:t>2. We assume that the expected growth in the asset base will be 3% a year for the next 5 years and 2% thereafter. </a:t>
            </a:r>
          </a:p>
          <a:p>
            <a:r>
              <a:rPr lang="en-US" altLang="en-US">
                <a:latin typeface="Times"/>
                <a:ea typeface="ＭＳ Ｐゴシック" panose="020B0600070205080204" pitchFamily="34" charset="-128"/>
              </a:rPr>
              <a:t>3. We assume a target Tier 1 regulatory capital ratio of 16% in year 5.</a:t>
            </a:r>
            <a:r>
              <a:rPr lang="en-US" altLang="ja-JP">
                <a:latin typeface="Times"/>
                <a:ea typeface="ＭＳ Ｐゴシック" panose="020B0600070205080204" pitchFamily="34" charset="-128"/>
              </a:rPr>
              <a:t>.</a:t>
            </a:r>
          </a:p>
          <a:p>
            <a:r>
              <a:rPr lang="en-US" altLang="en-US">
                <a:latin typeface="Times"/>
                <a:ea typeface="ＭＳ Ｐゴシック" panose="020B0600070205080204" pitchFamily="34" charset="-128"/>
              </a:rPr>
              <a:t>4. We assume that the return on equity from the current value of -1.08% to 8% in year 5 and beyond.</a:t>
            </a:r>
          </a:p>
          <a:p>
            <a:endParaRPr lang="en-US" altLang="en-US">
              <a:latin typeface="Times"/>
              <a:ea typeface="ＭＳ Ｐゴシック" panose="020B0600070205080204" pitchFamily="34" charset="-128"/>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Rectangle 2">
            <a:extLst>
              <a:ext uri="{FF2B5EF4-FFF2-40B4-BE49-F238E27FC236}">
                <a16:creationId xmlns:a16="http://schemas.microsoft.com/office/drawing/2014/main" id="{FFECB45A-156D-FBCA-DB9A-CA33A20639D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16770" name="Rectangle 3">
            <a:extLst>
              <a:ext uri="{FF2B5EF4-FFF2-40B4-BE49-F238E27FC236}">
                <a16:creationId xmlns:a16="http://schemas.microsoft.com/office/drawing/2014/main" id="{765DFB6C-0A41-3B1E-A075-70585CC31D71}"/>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Clearly, there are companies around the world that return cash that (at least at first sight) should not return cash (either because they are losing money or have negative FCFE) or a no returning cash, when (at least at first sight), they should be returning cash (because they are making money or because they have positive FCFE).</a:t>
            </a: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a:extLst>
              <a:ext uri="{FF2B5EF4-FFF2-40B4-BE49-F238E27FC236}">
                <a16:creationId xmlns:a16="http://schemas.microsoft.com/office/drawing/2014/main" id="{A1C2AD2B-606D-AB68-86CE-F7FCDCF5D6A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18818" name="Rectangle 3">
            <a:extLst>
              <a:ext uri="{FF2B5EF4-FFF2-40B4-BE49-F238E27FC236}">
                <a16:creationId xmlns:a16="http://schemas.microsoft.com/office/drawing/2014/main" id="{9A897B89-BCD5-073D-04AD-23E34B69A82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This shows the accumulation of a large cash balance at Chrysler. Starting with a zero cash balance in 1985, I added back the difference between FCFE and dividends each year to the cash balance. In the last few years, that difference has led to an accumulation in cash.</a:t>
            </a:r>
          </a:p>
          <a:p>
            <a:r>
              <a:rPr lang="en-US" altLang="en-US">
                <a:latin typeface="Times"/>
                <a:ea typeface="ＭＳ Ｐゴシック" panose="020B0600070205080204" pitchFamily="34" charset="-128"/>
              </a:rPr>
              <a:t>This large cash balance, of course, was what triggered the attempt by Kirk Kirkorian to take over Chrysler. While he failed, he did put sufficient pressure on Chrysler to force them to increase dividends and buy back stock.</a:t>
            </a:r>
          </a:p>
          <a:p>
            <a:r>
              <a:rPr lang="en-US" altLang="en-US">
                <a:latin typeface="Times"/>
                <a:ea typeface="ＭＳ Ｐゴシック" panose="020B0600070205080204" pitchFamily="34" charset="-128"/>
              </a:rPr>
              <a:t>Note that while Chrysler has argued that it needs a large cash balance as a buffer against the next recession, it used up only $ 0.5 billion during the 1990-91 recession.</a:t>
            </a: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5" name="Rectangle 2">
            <a:extLst>
              <a:ext uri="{FF2B5EF4-FFF2-40B4-BE49-F238E27FC236}">
                <a16:creationId xmlns:a16="http://schemas.microsoft.com/office/drawing/2014/main" id="{74A6C9E3-C13D-3DFF-E19C-9D5E419AA13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0866" name="Rectangle 3">
            <a:extLst>
              <a:ext uri="{FF2B5EF4-FFF2-40B4-BE49-F238E27FC236}">
                <a16:creationId xmlns:a16="http://schemas.microsoft.com/office/drawing/2014/main" id="{9BDCDD68-6892-84A3-5E7D-69C7709D400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Estimate the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FCFE and compare to how much it returned to stockholders.</a:t>
            </a:r>
            <a:endParaRPr lang="en-US" altLang="en-US">
              <a:latin typeface="Times"/>
              <a:ea typeface="ＭＳ Ｐゴシック" panose="020B0600070205080204" pitchFamily="34" charset="-128"/>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3" name="Rectangle 2">
            <a:extLst>
              <a:ext uri="{FF2B5EF4-FFF2-40B4-BE49-F238E27FC236}">
                <a16:creationId xmlns:a16="http://schemas.microsoft.com/office/drawing/2014/main" id="{A9C289F5-3C7E-C0D2-3152-9FDB07B5FFB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2914" name="Rectangle 3">
            <a:extLst>
              <a:ext uri="{FF2B5EF4-FFF2-40B4-BE49-F238E27FC236}">
                <a16:creationId xmlns:a16="http://schemas.microsoft.com/office/drawing/2014/main" id="{EDF0A1AE-235C-4E5C-7F8E-EE94F1A85C3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a:ea typeface="ＭＳ Ｐゴシック" panose="020B0600070205080204" pitchFamily="34" charset="-128"/>
              </a:rPr>
              <a:t>Stockholders will tend to be less aggressive about demanding that the cash be returned to them for firms</a:t>
            </a:r>
          </a:p>
          <a:p>
            <a:pPr lvl="1"/>
            <a:r>
              <a:rPr lang="en-US" altLang="en-US">
                <a:latin typeface="Times"/>
                <a:ea typeface="ＭＳ Ｐゴシック" panose="020B0600070205080204" pitchFamily="34" charset="-128"/>
              </a:rPr>
              <a:t>With a good investment track record</a:t>
            </a:r>
          </a:p>
          <a:p>
            <a:pPr lvl="1"/>
            <a:r>
              <a:rPr lang="en-US" altLang="en-US">
                <a:latin typeface="Times"/>
                <a:ea typeface="ＭＳ Ｐゴシック" panose="020B0600070205080204" pitchFamily="34" charset="-128"/>
              </a:rPr>
              <a:t>In a sector with high returns</a:t>
            </a:r>
          </a:p>
          <a:p>
            <a:pPr lvl="1"/>
            <a:r>
              <a:rPr lang="en-US" altLang="en-US">
                <a:latin typeface="Times"/>
                <a:ea typeface="ＭＳ Ｐゴシック" panose="020B0600070205080204" pitchFamily="34" charset="-128"/>
              </a:rPr>
              <a:t>Where managers have substantial equity stakes in the firm</a:t>
            </a:r>
          </a:p>
          <a:p>
            <a:r>
              <a:rPr lang="en-US" altLang="en-US">
                <a:latin typeface="Times"/>
                <a:ea typeface="ＭＳ Ｐゴシック" panose="020B0600070205080204" pitchFamily="34" charset="-128"/>
              </a:rPr>
              <a:t>They will tend to be most aggressive when these conditions do not hold.</a:t>
            </a: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a:extLst>
              <a:ext uri="{FF2B5EF4-FFF2-40B4-BE49-F238E27FC236}">
                <a16:creationId xmlns:a16="http://schemas.microsoft.com/office/drawing/2014/main" id="{858C1F09-965C-0A9B-534F-A062E50480E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4962" name="Rectangle 3">
            <a:extLst>
              <a:ext uri="{FF2B5EF4-FFF2-40B4-BE49-F238E27FC236}">
                <a16:creationId xmlns:a16="http://schemas.microsoft.com/office/drawing/2014/main" id="{22C79177-F486-FE19-E63B-F29EA18268D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freedom that a company will have with dividend policy is directly proportional to its history in delivering high returns both on projects and to its stockholders.</a:t>
            </a: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09" name="Rectangle 2">
            <a:extLst>
              <a:ext uri="{FF2B5EF4-FFF2-40B4-BE49-F238E27FC236}">
                <a16:creationId xmlns:a16="http://schemas.microsoft.com/office/drawing/2014/main" id="{825811D8-EBD6-E2B6-5E3B-23343B373CA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27010" name="Rectangle 3">
            <a:extLst>
              <a:ext uri="{FF2B5EF4-FFF2-40B4-BE49-F238E27FC236}">
                <a16:creationId xmlns:a16="http://schemas.microsoft.com/office/drawing/2014/main" id="{CA4298BD-1EB5-BAB5-3D8F-BCB8EF02E8A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During that period, Microsoft also generated extraordinary returns on the projects its took (ROE &gt; cost of equity by more than 10%) and good returns for its stockholders (Jensen</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alpha &gt; 10%)…. Stockholders felt comfortable leaving their cash in the company. (The fact that Bill Gates and Steve Ballmer had substantial investments in the company was probably a contributing factor)</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While the most obvious answer that comes to mind is the change in the dividend tax rate, there was a strong contributing factor. Microsoft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return on equity has been dropping in recent years and many of Microsoft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recent investments (in entertainment and software) have not paid off… The stock has not done much over the last two years. Microsoft may be anticipating stockholder pressure and being proactive. </a:t>
            </a:r>
          </a:p>
          <a:p>
            <a:r>
              <a:rPr lang="en-US" altLang="en-US">
                <a:latin typeface="Times"/>
                <a:ea typeface="ＭＳ Ｐゴシック" panose="020B0600070205080204" pitchFamily="34" charset="-128"/>
              </a:rPr>
              <a:t>Pstscript: Microsoft announced a $40 billion stock buyback in 2006</a:t>
            </a:r>
          </a:p>
          <a:p>
            <a:endParaRPr lang="en-US" altLang="en-US">
              <a:latin typeface="Times"/>
              <a:ea typeface="ＭＳ Ｐゴシック" panose="020B0600070205080204" pitchFamily="34" charset="-128"/>
            </a:endParaRP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7" name="Slide Image Placeholder 1">
            <a:extLst>
              <a:ext uri="{FF2B5EF4-FFF2-40B4-BE49-F238E27FC236}">
                <a16:creationId xmlns:a16="http://schemas.microsoft.com/office/drawing/2014/main" id="{7AC48B93-D4CE-4051-A5F8-91FA61F63BCC}"/>
              </a:ext>
            </a:extLst>
          </p:cNvPr>
          <p:cNvSpPr>
            <a:spLocks noGrp="1" noRot="1" noChangeAspect="1" noChangeArrowheads="1" noTextEdit="1"/>
          </p:cNvSpPr>
          <p:nvPr>
            <p:ph type="sldImg"/>
          </p:nvPr>
        </p:nvSpPr>
        <p:spPr>
          <a:xfrm>
            <a:off x="1150938" y="692150"/>
            <a:ext cx="4556125" cy="3416300"/>
          </a:xfrm>
          <a:ln/>
        </p:spPr>
      </p:sp>
      <p:sp>
        <p:nvSpPr>
          <p:cNvPr id="429058" name="Notes Placeholder 2">
            <a:extLst>
              <a:ext uri="{FF2B5EF4-FFF2-40B4-BE49-F238E27FC236}">
                <a16:creationId xmlns:a16="http://schemas.microsoft.com/office/drawing/2014/main" id="{42C1893B-7D45-A9FC-8D25-A4AFCE1DAC83}"/>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In 2003, Disney was a company under siege, coming off a decade of poor performance (both in terms of project returns and stock returns). It had a large cash balance as well.</a:t>
            </a: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5" name="Rectangle 2">
            <a:extLst>
              <a:ext uri="{FF2B5EF4-FFF2-40B4-BE49-F238E27FC236}">
                <a16:creationId xmlns:a16="http://schemas.microsoft.com/office/drawing/2014/main" id="{60DAC591-D8C4-E2FA-E751-7A2F820FB99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31106" name="Rectangle 3">
            <a:extLst>
              <a:ext uri="{FF2B5EF4-FFF2-40B4-BE49-F238E27FC236}">
                <a16:creationId xmlns:a16="http://schemas.microsoft.com/office/drawing/2014/main" id="{F57B5C57-F338-FAFB-2887-683A2EE0C62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a:ea typeface="ＭＳ Ｐゴシック" panose="020B0600070205080204" pitchFamily="34" charset="-128"/>
              </a:rPr>
              <a:t>That conclusion is reinforced by the fact that the managers responsible for the damage are still at the helm of the firm.</a:t>
            </a: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a:extLst>
              <a:ext uri="{FF2B5EF4-FFF2-40B4-BE49-F238E27FC236}">
                <a16:creationId xmlns:a16="http://schemas.microsoft.com/office/drawing/2014/main" id="{8E87E83D-FFEA-47EA-A2F0-242F70B62E6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33154" name="Rectangle 3">
            <a:extLst>
              <a:ext uri="{FF2B5EF4-FFF2-40B4-BE49-F238E27FC236}">
                <a16:creationId xmlns:a16="http://schemas.microsoft.com/office/drawing/2014/main" id="{486C3C71-6F6D-FAF0-C708-1072393748C9}"/>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acquisition of ABC is a huge gamble. By taking cash that has accumulated over time, and using this cash (in conjunction with new debt and equity issues) to finance a large acquisition, Disney has essentially puts its chips on the acquisition working out. </a:t>
            </a:r>
          </a:p>
          <a:p>
            <a:r>
              <a:rPr lang="en-US" altLang="en-US">
                <a:latin typeface="Times"/>
                <a:ea typeface="ＭＳ Ｐゴシック" panose="020B0600070205080204" pitchFamily="34" charset="-128"/>
              </a:rPr>
              <a:t>If it does not, stockholders will probably remember the acquisition and be much less likely to let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managers accumulate cash again. (This is what happened in the aftermath of large failures like AT&amp;T</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acquisition of NCR and Kodak</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acquisition of Sterling Drugs)</a:t>
            </a:r>
            <a:endParaRPr lang="en-US" altLang="en-US">
              <a:latin typeface="Times"/>
              <a:ea typeface="ＭＳ Ｐゴシック" panose="020B0600070205080204" pitchFamily="34" charset="-128"/>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1" name="Slide Image Placeholder 1">
            <a:extLst>
              <a:ext uri="{FF2B5EF4-FFF2-40B4-BE49-F238E27FC236}">
                <a16:creationId xmlns:a16="http://schemas.microsoft.com/office/drawing/2014/main" id="{42DC3F65-7295-A01F-7037-C7C16A88D493}"/>
              </a:ext>
            </a:extLst>
          </p:cNvPr>
          <p:cNvSpPr>
            <a:spLocks noGrp="1" noRot="1" noChangeAspect="1" noChangeArrowheads="1" noTextEdit="1"/>
          </p:cNvSpPr>
          <p:nvPr>
            <p:ph type="sldImg"/>
          </p:nvPr>
        </p:nvSpPr>
        <p:spPr>
          <a:xfrm>
            <a:off x="1150938" y="692150"/>
            <a:ext cx="4556125" cy="3416300"/>
          </a:xfrm>
          <a:ln/>
        </p:spPr>
      </p:sp>
      <p:sp>
        <p:nvSpPr>
          <p:cNvPr id="435202" name="Notes Placeholder 2">
            <a:extLst>
              <a:ext uri="{FF2B5EF4-FFF2-40B4-BE49-F238E27FC236}">
                <a16:creationId xmlns:a16="http://schemas.microsoft.com/office/drawing/2014/main" id="{01A787FF-568C-3922-FEC5-920708957C5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I would trust Disney</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management more in 2008 than I did in 2003. I would probably agree that they should retain more cash, especially in light of last year</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liquidity crisis, but it would not be a blank check. I would watch their new investments (say the acquisition of Marvel to see if they are continue to be deserving of my trust.</a:t>
            </a:r>
            <a:endParaRPr lang="en-US" altLang="en-US">
              <a:latin typeface="Times"/>
              <a:ea typeface="ＭＳ Ｐゴシック" panose="020B0600070205080204" pitchFamily="34" charset="-128"/>
            </a:endParaRP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49" name="Slide Image Placeholder 1">
            <a:extLst>
              <a:ext uri="{FF2B5EF4-FFF2-40B4-BE49-F238E27FC236}">
                <a16:creationId xmlns:a16="http://schemas.microsoft.com/office/drawing/2014/main" id="{7D8BB72B-5F2F-58BE-8DBA-F1483A0EA8CD}"/>
              </a:ext>
            </a:extLst>
          </p:cNvPr>
          <p:cNvSpPr>
            <a:spLocks noGrp="1" noRot="1" noChangeAspect="1" noChangeArrowheads="1" noTextEdit="1"/>
          </p:cNvSpPr>
          <p:nvPr>
            <p:ph type="sldImg"/>
          </p:nvPr>
        </p:nvSpPr>
        <p:spPr>
          <a:xfrm>
            <a:off x="1150938" y="692150"/>
            <a:ext cx="4556125" cy="3416300"/>
          </a:xfrm>
          <a:ln/>
        </p:spPr>
      </p:sp>
      <p:sp>
        <p:nvSpPr>
          <p:cNvPr id="437250" name="Notes Placeholder 2">
            <a:extLst>
              <a:ext uri="{FF2B5EF4-FFF2-40B4-BE49-F238E27FC236}">
                <a16:creationId xmlns:a16="http://schemas.microsoft.com/office/drawing/2014/main" id="{3B37AAF1-24F4-A9C1-8B30-C5910E8A4F3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Disney continues to do well. That is the good news and will buy them some flexibility. </a:t>
            </a:r>
          </a:p>
          <a:p>
            <a:r>
              <a:rPr lang="en-US" altLang="en-US">
                <a:latin typeface="Times"/>
                <a:ea typeface="ＭＳ Ｐゴシック" panose="020B0600070205080204" pitchFamily="34" charset="-128"/>
              </a:rPr>
              <a:t>But Iger needs to mend fences and improve corporate governance.</a:t>
            </a: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7" name="Slide Image Placeholder 1">
            <a:extLst>
              <a:ext uri="{FF2B5EF4-FFF2-40B4-BE49-F238E27FC236}">
                <a16:creationId xmlns:a16="http://schemas.microsoft.com/office/drawing/2014/main" id="{4EC6242F-8302-2263-2B43-E8B5D72AA0D0}"/>
              </a:ext>
            </a:extLst>
          </p:cNvPr>
          <p:cNvSpPr>
            <a:spLocks noGrp="1" noRot="1" noChangeAspect="1" noChangeArrowheads="1" noTextEdit="1"/>
          </p:cNvSpPr>
          <p:nvPr>
            <p:ph type="sldImg"/>
          </p:nvPr>
        </p:nvSpPr>
        <p:spPr>
          <a:xfrm>
            <a:off x="1150938" y="692150"/>
            <a:ext cx="4556125" cy="3416300"/>
          </a:xfrm>
          <a:ln/>
        </p:spPr>
      </p:sp>
      <p:sp>
        <p:nvSpPr>
          <p:cNvPr id="439298" name="Notes Placeholder 2">
            <a:extLst>
              <a:ext uri="{FF2B5EF4-FFF2-40B4-BE49-F238E27FC236}">
                <a16:creationId xmlns:a16="http://schemas.microsoft.com/office/drawing/2014/main" id="{BB5284DB-284E-93CC-C144-F51FA58FFEC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Vale was clearly paying too much in dividends.</a:t>
            </a: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5" name="Rectangle 2">
            <a:extLst>
              <a:ext uri="{FF2B5EF4-FFF2-40B4-BE49-F238E27FC236}">
                <a16:creationId xmlns:a16="http://schemas.microsoft.com/office/drawing/2014/main" id="{A24D4A65-5525-27FB-1960-02451EF4D205}"/>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1346" name="Rectangle 3">
            <a:extLst>
              <a:ext uri="{FF2B5EF4-FFF2-40B4-BE49-F238E27FC236}">
                <a16:creationId xmlns:a16="http://schemas.microsoft.com/office/drawing/2014/main" id="{430CD7F9-8C4D-4459-255C-8011613B8A0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Vale can make a reasonable case that they should be cutting dividends and reinvesting more back into the business… Whether their investors will accept this reasoning is a different issue. After all, preferred stockholders have not had voting rights and have received large dividends to compensate for the lack of control. At the minimum, I would demand voting rights in exchange for giving up dividends.</a:t>
            </a:r>
          </a:p>
          <a:p>
            <a:r>
              <a:rPr lang="en-US" altLang="en-US">
                <a:latin typeface="Times"/>
                <a:ea typeface="ＭＳ Ｐゴシック" panose="020B0600070205080204" pitchFamily="34" charset="-128"/>
              </a:rPr>
              <a:t>The broader lesson: Many emerging market companies have created multiple classes of shares, with different voting rights. The lower voting right shares are often compensated with a higher dividend. Sooner or later, these firms will be confronted by the conflict between their desire to maintain voting control and the need to have a sustainable dividend policy.</a:t>
            </a: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3" name="Rectangle 2">
            <a:extLst>
              <a:ext uri="{FF2B5EF4-FFF2-40B4-BE49-F238E27FC236}">
                <a16:creationId xmlns:a16="http://schemas.microsoft.com/office/drawing/2014/main" id="{2DFBF31F-459F-7773-598A-AE7D15A806B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3394" name="Rectangle 3">
            <a:extLst>
              <a:ext uri="{FF2B5EF4-FFF2-40B4-BE49-F238E27FC236}">
                <a16:creationId xmlns:a16="http://schemas.microsoft.com/office/drawing/2014/main" id="{EACC89C8-E5D1-B66A-55F4-313FE2C4346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It will most hurt high growth companies that are making money, and thus will be mandated to pay out dividends, even though their FCFE is negative. Note that while earnings are positive, the net cap ex needed to sustain growth might make the FCFE a negative number.</a:t>
            </a: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a:extLst>
              <a:ext uri="{FF2B5EF4-FFF2-40B4-BE49-F238E27FC236}">
                <a16:creationId xmlns:a16="http://schemas.microsoft.com/office/drawing/2014/main" id="{805D337C-0426-FF0F-B6B7-255147C3982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5442" name="Rectangle 3">
            <a:extLst>
              <a:ext uri="{FF2B5EF4-FFF2-40B4-BE49-F238E27FC236}">
                <a16:creationId xmlns:a16="http://schemas.microsoft.com/office/drawing/2014/main" id="{FB700C63-2737-2AC4-4D33-05C56D763520}"/>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BP clearly paid out more than it could have afforded to during this period. It financed the shortfall (in each year except 1987, when it issued stock) by borrowing money.</a:t>
            </a: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89" name="Rectangle 2">
            <a:extLst>
              <a:ext uri="{FF2B5EF4-FFF2-40B4-BE49-F238E27FC236}">
                <a16:creationId xmlns:a16="http://schemas.microsoft.com/office/drawing/2014/main" id="{D3C6D14F-9CEE-8C43-3EC4-7449BD088FD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47490" name="Rectangle 3">
            <a:extLst>
              <a:ext uri="{FF2B5EF4-FFF2-40B4-BE49-F238E27FC236}">
                <a16:creationId xmlns:a16="http://schemas.microsoft.com/office/drawing/2014/main" id="{06639777-A2F3-A83D-3970-7B0218FAB69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While it is pretty clear the BP should cut dividends, the stock price response was not positive when it did. This reflects the fact that investor clienteles cannot be changed overnight. In BP</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case, its history of high dividends had attracted investors who liked the high dividends. When they cut the dividends, these investors sold and a new clientele moved in, but not immediately. (It took a few months)</a:t>
            </a:r>
          </a:p>
          <a:p>
            <a:r>
              <a:rPr lang="en-US" altLang="en-US">
                <a:latin typeface="Times"/>
                <a:ea typeface="ＭＳ Ｐゴシック" panose="020B0600070205080204" pitchFamily="34" charset="-128"/>
              </a:rPr>
              <a:t>In hindsight, by cutting dividends, BP became a much healthier firm, with higher returns and lower leverage, after the dividend cut.</a:t>
            </a: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7" name="Slide Image Placeholder 1">
            <a:extLst>
              <a:ext uri="{FF2B5EF4-FFF2-40B4-BE49-F238E27FC236}">
                <a16:creationId xmlns:a16="http://schemas.microsoft.com/office/drawing/2014/main" id="{C9F98230-8495-32B6-3277-605A3AF5CADF}"/>
              </a:ext>
            </a:extLst>
          </p:cNvPr>
          <p:cNvSpPr>
            <a:spLocks noGrp="1" noRot="1" noChangeAspect="1" noChangeArrowheads="1" noTextEdit="1"/>
          </p:cNvSpPr>
          <p:nvPr>
            <p:ph type="sldImg"/>
          </p:nvPr>
        </p:nvSpPr>
        <p:spPr>
          <a:xfrm>
            <a:off x="1150938" y="692150"/>
            <a:ext cx="4556125" cy="3416300"/>
          </a:xfrm>
          <a:ln/>
        </p:spPr>
      </p:sp>
      <p:sp>
        <p:nvSpPr>
          <p:cNvPr id="449538" name="Notes Placeholder 2">
            <a:extLst>
              <a:ext uri="{FF2B5EF4-FFF2-40B4-BE49-F238E27FC236}">
                <a16:creationId xmlns:a16="http://schemas.microsoft.com/office/drawing/2014/main" id="{AB3D5B71-70EC-F85C-E958-3CB307D79B7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There are several lessons for a firm that plans to change its dividend policy. First, no matter how good the rationale may be to cut dividends, it should expect markets to react negatively to the initial announcement for two reasons. The first reason is the well-founded skepticism with which markets greet any statement by the firm about dividend cuts. A second is that large dividend changes typically make the existing investor clientele unhappy. Although other stockholders may be happy with the new dividend policy, the transition will take time, during which stock prices fall. Second, if a firm has good reasons for cutting dividends, such as an increase in project availability, it will gain at least partial protection by providing information to markets about these projects. </a:t>
            </a: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a:extLst>
              <a:ext uri="{FF2B5EF4-FFF2-40B4-BE49-F238E27FC236}">
                <a16:creationId xmlns:a16="http://schemas.microsoft.com/office/drawing/2014/main" id="{D57852A1-278E-337D-B1A2-EAC7AE568EB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1586" name="Rectangle 3">
            <a:extLst>
              <a:ext uri="{FF2B5EF4-FFF2-40B4-BE49-F238E27FC236}">
                <a16:creationId xmlns:a16="http://schemas.microsoft.com/office/drawing/2014/main" id="{5E13A9B7-4FF4-56B1-2702-379B703DB32C}"/>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 firm with negative FCFE should not pay dividends, especially when its projects earn excess returns. </a:t>
            </a: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3" name="Rectangle 2">
            <a:extLst>
              <a:ext uri="{FF2B5EF4-FFF2-40B4-BE49-F238E27FC236}">
                <a16:creationId xmlns:a16="http://schemas.microsoft.com/office/drawing/2014/main" id="{E4612403-B0F8-1327-AE4B-0EBC8D5B86F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3634" name="Rectangle 3">
            <a:extLst>
              <a:ext uri="{FF2B5EF4-FFF2-40B4-BE49-F238E27FC236}">
                <a16:creationId xmlns:a16="http://schemas.microsoft.com/office/drawing/2014/main" id="{4E1C4BD6-93CC-1854-95C9-CB1F85A206D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 For every investor that these firms gain because they pay dividends, they lose more investors who will not buy the stock any more because the firm pays dividends. </a:t>
            </a:r>
          </a:p>
          <a:p>
            <a:r>
              <a:rPr lang="en-US" altLang="en-US">
                <a:latin typeface="Times"/>
                <a:ea typeface="ＭＳ Ｐゴシック" panose="020B0600070205080204" pitchFamily="34" charset="-128"/>
              </a:rPr>
              <a:t>Besides, firms which cannot afford to pay dividends should not be attracting a clientele that wants and likes dividends.</a:t>
            </a: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1" name="Slide Image Placeholder 1">
            <a:extLst>
              <a:ext uri="{FF2B5EF4-FFF2-40B4-BE49-F238E27FC236}">
                <a16:creationId xmlns:a16="http://schemas.microsoft.com/office/drawing/2014/main" id="{1B7B9384-8A4E-CD0A-F839-D9581210C7B2}"/>
              </a:ext>
            </a:extLst>
          </p:cNvPr>
          <p:cNvSpPr>
            <a:spLocks noGrp="1" noRot="1" noChangeAspect="1" noChangeArrowheads="1" noTextEdit="1"/>
          </p:cNvSpPr>
          <p:nvPr>
            <p:ph type="sldImg"/>
          </p:nvPr>
        </p:nvSpPr>
        <p:spPr>
          <a:xfrm>
            <a:off x="1150938" y="692150"/>
            <a:ext cx="4556125" cy="3416300"/>
          </a:xfrm>
          <a:ln/>
        </p:spPr>
      </p:sp>
      <p:sp>
        <p:nvSpPr>
          <p:cNvPr id="455682" name="Notes Placeholder 2">
            <a:extLst>
              <a:ext uri="{FF2B5EF4-FFF2-40B4-BE49-F238E27FC236}">
                <a16:creationId xmlns:a16="http://schemas.microsoft.com/office/drawing/2014/main" id="{57BC2A74-3C14-39E0-FFC7-46E6E95D106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Tata Motors is paying out too much, relative to its actual FCFE and the only reason that it is able to pay dividends is because of its access to debt. Looks like the Tata Group is subsidizing dividend payments to Tata Motors stockholders.</a:t>
            </a: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29" name="Rectangle 2">
            <a:extLst>
              <a:ext uri="{FF2B5EF4-FFF2-40B4-BE49-F238E27FC236}">
                <a16:creationId xmlns:a16="http://schemas.microsoft.com/office/drawing/2014/main" id="{4BE6D0FC-6EA4-462B-4F83-36EF17D8F2D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7730" name="Rectangle 3">
            <a:extLst>
              <a:ext uri="{FF2B5EF4-FFF2-40B4-BE49-F238E27FC236}">
                <a16:creationId xmlns:a16="http://schemas.microsoft.com/office/drawing/2014/main" id="{8857B1A2-B0EA-D006-BCFF-F870E282BC91}"/>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Summarizes the discussion from the last few pages… with a few examples as of 2013</a:t>
            </a:r>
          </a:p>
          <a:p>
            <a:r>
              <a:rPr lang="en-US" altLang="en-US">
                <a:latin typeface="Times"/>
                <a:ea typeface="ＭＳ Ｐゴシック" panose="020B0600070205080204" pitchFamily="34" charset="-128"/>
              </a:rPr>
              <a:t>Baidu is accumulating cash but is likely to be cut some slack both because of its growth status and </a:t>
            </a:r>
            <a:r>
              <a:rPr lang="en-US" altLang="ja-JP">
                <a:latin typeface="Times"/>
                <a:ea typeface="ＭＳ Ｐゴシック" panose="020B0600070205080204" pitchFamily="34" charset="-128"/>
              </a:rPr>
              <a:t>because it has done well for its investors…</a:t>
            </a:r>
            <a:r>
              <a:rPr lang="en-US" altLang="en-US">
                <a:latin typeface="Times"/>
                <a:ea typeface="ＭＳ Ｐゴシック" panose="020B0600070205080204" pitchFamily="34" charset="-128"/>
              </a:rPr>
              <a:t>.</a:t>
            </a:r>
          </a:p>
          <a:p>
            <a:r>
              <a:rPr lang="en-US" altLang="en-US">
                <a:latin typeface="Times"/>
                <a:ea typeface="ＭＳ Ｐゴシック" panose="020B0600070205080204" pitchFamily="34" charset="-128"/>
              </a:rPr>
              <a:t>Deutsche Bank is paying too much in dividends, but its poor investment choices leave investors in a bad position.</a:t>
            </a:r>
          </a:p>
          <a:p>
            <a:r>
              <a:rPr lang="en-US" altLang="en-US">
                <a:latin typeface="Times"/>
                <a:ea typeface="ＭＳ Ｐゴシック" panose="020B0600070205080204" pitchFamily="34" charset="-128"/>
              </a:rPr>
              <a:t>Disney, Vale and Tata Motors all return too much cash but the damage that this is creating likely varies across the companies. Disney has excess debt capacity and can afford to pay out more than it can afford to and make up the difference by issuing debt. Vale is fairly levered and may be digging a hole for itself.  Tata Motors is over levered and its dividend policy will only make things worse.</a:t>
            </a: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7" name="Rectangle 2">
            <a:extLst>
              <a:ext uri="{FF2B5EF4-FFF2-40B4-BE49-F238E27FC236}">
                <a16:creationId xmlns:a16="http://schemas.microsoft.com/office/drawing/2014/main" id="{7BA8715B-686D-7279-3E12-DFF7B792CFE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59778" name="Rectangle 3">
            <a:extLst>
              <a:ext uri="{FF2B5EF4-FFF2-40B4-BE49-F238E27FC236}">
                <a16:creationId xmlns:a16="http://schemas.microsoft.com/office/drawing/2014/main" id="{2DC8C3A8-F5A7-4DE0-3477-408BCBA33CD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Customize a solution for your firm</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dividend policy… but think about your earlier analysis of its capital structure as well.</a:t>
            </a:r>
            <a:endParaRPr lang="en-US" altLang="en-US">
              <a:latin typeface="Times"/>
              <a:ea typeface="ＭＳ Ｐゴシック" panose="020B0600070205080204" pitchFamily="34" charset="-128"/>
            </a:endParaRP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5" name="Rectangle 2">
            <a:extLst>
              <a:ext uri="{FF2B5EF4-FFF2-40B4-BE49-F238E27FC236}">
                <a16:creationId xmlns:a16="http://schemas.microsoft.com/office/drawing/2014/main" id="{AD5244C4-41EA-E00A-6442-5CB0BE93D2A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61826" name="Rectangle 3">
            <a:extLst>
              <a:ext uri="{FF2B5EF4-FFF2-40B4-BE49-F238E27FC236}">
                <a16:creationId xmlns:a16="http://schemas.microsoft.com/office/drawing/2014/main" id="{B096E73F-AC38-097A-9C3C-F6DB5C14476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All of the companies looks surprisingly similar to their peer groups. (Actually, not so surprising).</a:t>
            </a: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Slide Image Placeholder 1">
            <a:extLst>
              <a:ext uri="{FF2B5EF4-FFF2-40B4-BE49-F238E27FC236}">
                <a16:creationId xmlns:a16="http://schemas.microsoft.com/office/drawing/2014/main" id="{FD6FC9F1-9F52-7C5E-CA2E-EC7BB2E166B0}"/>
              </a:ext>
            </a:extLst>
          </p:cNvPr>
          <p:cNvSpPr>
            <a:spLocks noGrp="1" noRot="1" noChangeAspect="1" noChangeArrowheads="1" noTextEdit="1"/>
          </p:cNvSpPr>
          <p:nvPr>
            <p:ph type="sldImg"/>
          </p:nvPr>
        </p:nvSpPr>
        <p:spPr>
          <a:xfrm>
            <a:off x="1150938" y="692150"/>
            <a:ext cx="4556125" cy="3416300"/>
          </a:xfrm>
          <a:ln/>
        </p:spPr>
      </p:sp>
      <p:sp>
        <p:nvSpPr>
          <p:cNvPr id="463874" name="Notes Placeholder 2">
            <a:extLst>
              <a:ext uri="{FF2B5EF4-FFF2-40B4-BE49-F238E27FC236}">
                <a16:creationId xmlns:a16="http://schemas.microsoft.com/office/drawing/2014/main" id="{84739358-54D0-693F-C185-ED7D4099F8C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Of the seventeen companies in this group, only seven paid dividends and six firms bought back stock. Rather than compare to the average or median for the entire sector, which is skewed by the non-dividend payers, we compared Disney to three of the other largest market-cap companies (Twenty-First Century Fox, Time Warner and Viacom) and there are similarities. Not only do they all pay dividends, with yields ranging from 0.52% to 1.68%, but they all returned more cash than they had available to pay out (as FCFE). </a:t>
            </a: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1" name="Rectangle 2">
            <a:extLst>
              <a:ext uri="{FF2B5EF4-FFF2-40B4-BE49-F238E27FC236}">
                <a16:creationId xmlns:a16="http://schemas.microsoft.com/office/drawing/2014/main" id="{0035D00E-D28D-22E1-1E9D-1A4D833102B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65922" name="Rectangle 3">
            <a:extLst>
              <a:ext uri="{FF2B5EF4-FFF2-40B4-BE49-F238E27FC236}">
                <a16:creationId xmlns:a16="http://schemas.microsoft.com/office/drawing/2014/main" id="{4EF7AC1E-E469-CF04-E2AE-7C1D475B143D}"/>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T statistics are in brackets. While the R-squared is unimpressive, the t statistics are all significant. Thus, we will use the regression with the recognition that predicted values will be noisy.</a:t>
            </a:r>
          </a:p>
          <a:p>
            <a:r>
              <a:rPr lang="en-US" altLang="en-US" dirty="0">
                <a:latin typeface="Times"/>
                <a:ea typeface="ＭＳ Ｐゴシック" panose="020B0600070205080204" pitchFamily="34" charset="-128"/>
              </a:rPr>
              <a:t>Higher growth companies tend to pay lower dividends. These simple regressions allow us to adjust payout ratios and yields for differences across entertainment companies. Based upon this analysis, it looks like Disney is paying out too much in dividends.</a:t>
            </a: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69" name="Rectangle 2">
            <a:extLst>
              <a:ext uri="{FF2B5EF4-FFF2-40B4-BE49-F238E27FC236}">
                <a16:creationId xmlns:a16="http://schemas.microsoft.com/office/drawing/2014/main" id="{8A51B816-3624-32C1-7A95-7EE53147A33F}"/>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67970" name="Rectangle 3">
            <a:extLst>
              <a:ext uri="{FF2B5EF4-FFF2-40B4-BE49-F238E27FC236}">
                <a16:creationId xmlns:a16="http://schemas.microsoft.com/office/drawing/2014/main" id="{AA8613B2-0008-615D-4099-A00131CB2109}"/>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a:ea typeface="ＭＳ Ｐゴシック" panose="020B0600070205080204" pitchFamily="34" charset="-128"/>
              </a:rPr>
              <a:t>Two things to note:</a:t>
            </a:r>
          </a:p>
          <a:p>
            <a:pPr marL="228600" indent="-228600">
              <a:buFontTx/>
              <a:buAutoNum type="arabicPeriod"/>
            </a:pPr>
            <a:r>
              <a:rPr lang="en-US" altLang="en-US">
                <a:latin typeface="Times"/>
                <a:ea typeface="ＭＳ Ｐゴシック" panose="020B0600070205080204" pitchFamily="34" charset="-128"/>
              </a:rPr>
              <a:t>The low R-squared on the regressions will create large prediction ranges. Disney may very well be paying out the right amount in dividends (at least for the payout ratio) when we consider this.</a:t>
            </a:r>
          </a:p>
          <a:p>
            <a:pPr marL="228600" indent="-228600">
              <a:buFontTx/>
              <a:buAutoNum type="arabicPeriod"/>
            </a:pPr>
            <a:r>
              <a:rPr lang="en-US" altLang="en-US">
                <a:latin typeface="Times"/>
                <a:ea typeface="ＭＳ Ｐゴシック" panose="020B0600070205080204" pitchFamily="34" charset="-128"/>
              </a:rPr>
              <a:t> We are assuming linear relationships between each of the independent variables and the dividend measures.</a:t>
            </a: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7" name="Rectangle 2">
            <a:extLst>
              <a:ext uri="{FF2B5EF4-FFF2-40B4-BE49-F238E27FC236}">
                <a16:creationId xmlns:a16="http://schemas.microsoft.com/office/drawing/2014/main" id="{F6D6402B-980E-6F5B-D905-795D1C70F64C}"/>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70018" name="Rectangle 3">
            <a:extLst>
              <a:ext uri="{FF2B5EF4-FFF2-40B4-BE49-F238E27FC236}">
                <a16:creationId xmlns:a16="http://schemas.microsoft.com/office/drawing/2014/main" id="{C4C11CB9-ECD6-2A96-1288-ECC6BA66686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If corporate finance is all about maximizing value, you do have to know how to estimate value.</a:t>
            </a:r>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Rectangle 2">
            <a:extLst>
              <a:ext uri="{FF2B5EF4-FFF2-40B4-BE49-F238E27FC236}">
                <a16:creationId xmlns:a16="http://schemas.microsoft.com/office/drawing/2014/main" id="{C435B928-26FB-A7E1-D184-B46B5E6E780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Back, full circle to the objective.</a:t>
            </a:r>
          </a:p>
        </p:txBody>
      </p:sp>
      <p:sp>
        <p:nvSpPr>
          <p:cNvPr id="472066" name="Rectangle 3">
            <a:extLst>
              <a:ext uri="{FF2B5EF4-FFF2-40B4-BE49-F238E27FC236}">
                <a16:creationId xmlns:a16="http://schemas.microsoft.com/office/drawing/2014/main" id="{DDECB1AC-E58A-B491-80B9-9B8A234595AB}"/>
              </a:ext>
            </a:extLst>
          </p:cNvPr>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3" name="Slide Image Placeholder 1">
            <a:extLst>
              <a:ext uri="{FF2B5EF4-FFF2-40B4-BE49-F238E27FC236}">
                <a16:creationId xmlns:a16="http://schemas.microsoft.com/office/drawing/2014/main" id="{39262B4B-0EF6-057C-70DC-C0BF901100C1}"/>
              </a:ext>
            </a:extLst>
          </p:cNvPr>
          <p:cNvSpPr>
            <a:spLocks noGrp="1" noRot="1" noChangeAspect="1" noChangeArrowheads="1" noTextEdit="1"/>
          </p:cNvSpPr>
          <p:nvPr>
            <p:ph type="sldImg"/>
          </p:nvPr>
        </p:nvSpPr>
        <p:spPr>
          <a:xfrm>
            <a:off x="1150938" y="692150"/>
            <a:ext cx="4556125" cy="3416300"/>
          </a:xfrm>
          <a:ln/>
        </p:spPr>
      </p:sp>
      <p:sp>
        <p:nvSpPr>
          <p:cNvPr id="474114" name="Notes Placeholder 2">
            <a:extLst>
              <a:ext uri="{FF2B5EF4-FFF2-40B4-BE49-F238E27FC236}">
                <a16:creationId xmlns:a16="http://schemas.microsoft.com/office/drawing/2014/main" id="{B4BCFA30-BA23-C7C2-BB5F-15B68235D1C0}"/>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While there are hundreds of valuation models in practice, they will all fall into one of these three categories. There are some who argue that liquidation value is a fourth approach, but we estimate the values of assets in liquidation using either discounted cash flow or relative valuation models.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Intrinsic value and relative value will converge in efficient markets, but can diverge in inefficient markets. One way to frame how companies approach corporate finance is in terms of whether they focus on maximizing intrinsic value or relative value.</a:t>
            </a: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Goes back to the starting discussion of market efficiency and why, in its absence, managers will be tempted to take actions that push up the price, while decreasing value.</a:t>
            </a:r>
          </a:p>
        </p:txBody>
      </p:sp>
    </p:spTree>
    <p:extLst>
      <p:ext uri="{BB962C8B-B14F-4D97-AF65-F5344CB8AC3E}">
        <p14:creationId xmlns:p14="http://schemas.microsoft.com/office/powerpoint/2010/main" val="3975529162"/>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1" name="Rectangle 2">
            <a:extLst>
              <a:ext uri="{FF2B5EF4-FFF2-40B4-BE49-F238E27FC236}">
                <a16:creationId xmlns:a16="http://schemas.microsoft.com/office/drawing/2014/main" id="{2366F78B-E97E-B694-E1DA-340EE3D789F5}"/>
              </a:ext>
            </a:extLst>
          </p:cNvPr>
          <p:cNvSpPr>
            <a:spLocks noGrp="1" noRot="1" noChangeAspect="1" noChangeArrowheads="1" noTextEdit="1"/>
          </p:cNvSpPr>
          <p:nvPr>
            <p:ph type="sldImg"/>
          </p:nvPr>
        </p:nvSpPr>
        <p:spPr>
          <a:xfrm>
            <a:off x="1150938" y="692150"/>
            <a:ext cx="4556125" cy="3416300"/>
          </a:xfrm>
          <a:ln/>
        </p:spPr>
      </p:sp>
      <p:sp>
        <p:nvSpPr>
          <p:cNvPr id="476162" name="Rectangle 3">
            <a:extLst>
              <a:ext uri="{FF2B5EF4-FFF2-40B4-BE49-F238E27FC236}">
                <a16:creationId xmlns:a16="http://schemas.microsoft.com/office/drawing/2014/main" id="{C5810E21-7591-DD7D-A589-A89B140DFB4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Cash is king. A firm with negative cash flows today can be a very valuable firm but only if there is reason to believe that cash flows in the future will be large enough to compensate for the negative cash flows today. The riskier a firm and the longer you have to wait for the cash flows, the greater the cashflows eventually have to be….</a:t>
            </a:r>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Rectangle 2">
            <a:extLst>
              <a:ext uri="{FF2B5EF4-FFF2-40B4-BE49-F238E27FC236}">
                <a16:creationId xmlns:a16="http://schemas.microsoft.com/office/drawing/2014/main" id="{78C5D413-B83A-FB8B-FE34-BD019682F24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78210" name="Rectangle 3">
            <a:extLst>
              <a:ext uri="{FF2B5EF4-FFF2-40B4-BE49-F238E27FC236}">
                <a16:creationId xmlns:a16="http://schemas.microsoft.com/office/drawing/2014/main" id="{7C71FDBB-2F66-298B-B6F5-0B0606BB7DA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Helvetica" pitchFamily="2" charset="0"/>
                <a:ea typeface="ＭＳ Ｐゴシック" panose="020B0600070205080204" pitchFamily="34" charset="-128"/>
              </a:rPr>
              <a:t>A business and the equity in the business can be very different numbers…</a:t>
            </a:r>
          </a:p>
          <a:p>
            <a:pPr lvl="1">
              <a:buFontTx/>
              <a:buChar char="•"/>
            </a:pPr>
            <a:r>
              <a:rPr lang="en-US" altLang="en-US">
                <a:latin typeface="Helvetica" pitchFamily="2" charset="0"/>
                <a:ea typeface="ＭＳ Ｐゴシック" panose="020B0600070205080204" pitchFamily="34" charset="-128"/>
              </a:rPr>
              <a:t>A firm like GE in 2005 had a value of $ 500 billion for its business but its equity is worth only $ 300 billion - the difference is due to the substantial debt that GE has used to fund its expansion.</a:t>
            </a:r>
          </a:p>
          <a:p>
            <a:pPr lvl="1">
              <a:buFontTx/>
              <a:buChar char="•"/>
            </a:pPr>
            <a:r>
              <a:rPr lang="en-US" altLang="en-US">
                <a:latin typeface="Helvetica" pitchFamily="2" charset="0"/>
                <a:ea typeface="ＭＳ Ｐゴシック" panose="020B0600070205080204" pitchFamily="34" charset="-128"/>
              </a:rPr>
              <a:t>You can have valuable businesses, where the equity is worth nothing because the firm has borrowed too much….</a:t>
            </a:r>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Rectangle 2">
            <a:extLst>
              <a:ext uri="{FF2B5EF4-FFF2-40B4-BE49-F238E27FC236}">
                <a16:creationId xmlns:a16="http://schemas.microsoft.com/office/drawing/2014/main" id="{BE118FE3-A821-1929-A77A-BF289B3B2CE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0258" name="Rectangle 3">
            <a:extLst>
              <a:ext uri="{FF2B5EF4-FFF2-40B4-BE49-F238E27FC236}">
                <a16:creationId xmlns:a16="http://schemas.microsoft.com/office/drawing/2014/main" id="{D1115903-F0C2-4263-12C2-13E9F500FFF7}"/>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value of equity is the present value of cash flows to the equity investors discounted back at the rate of return that those equity investors need to make to break even (the cost of equity).</a:t>
            </a:r>
          </a:p>
          <a:p>
            <a:r>
              <a:rPr lang="en-US" altLang="en-US">
                <a:latin typeface="Times"/>
                <a:ea typeface="ＭＳ Ｐゴシック" panose="020B0600070205080204" pitchFamily="34" charset="-128"/>
              </a:rPr>
              <a:t>In the strictest sense of the word, the only cash flow stockholders in  a publicly traded firm get from their investment is dividends, and the dividend discount model is the simplest and most direct version of an equity valuation model.</a:t>
            </a: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Rectangle 2">
            <a:extLst>
              <a:ext uri="{FF2B5EF4-FFF2-40B4-BE49-F238E27FC236}">
                <a16:creationId xmlns:a16="http://schemas.microsoft.com/office/drawing/2014/main" id="{C140F60D-B729-48C0-09E6-7D1CA17460A9}"/>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2306" name="Rectangle 3">
            <a:extLst>
              <a:ext uri="{FF2B5EF4-FFF2-40B4-BE49-F238E27FC236}">
                <a16:creationId xmlns:a16="http://schemas.microsoft.com/office/drawing/2014/main" id="{5CB7DA46-E3EA-E2E8-8501-5FD8774CBF5A}"/>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 firm includes not just the equity, but all claim holders. The cash flow to the firm is the collective cash flow that all claim holders make from the firm, and it is discounted at the weighted average of their different costs.</a:t>
            </a: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Rectangle 2">
            <a:extLst>
              <a:ext uri="{FF2B5EF4-FFF2-40B4-BE49-F238E27FC236}">
                <a16:creationId xmlns:a16="http://schemas.microsoft.com/office/drawing/2014/main" id="{2A0ECB6B-4172-1B44-2CF7-CF2D65655EB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4354" name="Rectangle 3">
            <a:extLst>
              <a:ext uri="{FF2B5EF4-FFF2-40B4-BE49-F238E27FC236}">
                <a16:creationId xmlns:a16="http://schemas.microsoft.com/office/drawing/2014/main" id="{FE2FA529-1BEA-51CD-9EF3-70E4FC7B62A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In discounted cash flow, the value of any asset is the present value of the expected cash flows on the assets. The discount rate becomes the vehicle for considering risks and the cash flow is an expectation across all possible outcomes.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Note: There is a misconception that computing the expected cash flow across multiple scenarios is somehow risk adjusting the cash flow. It is not. </a:t>
            </a:r>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Rectangle 2">
            <a:extLst>
              <a:ext uri="{FF2B5EF4-FFF2-40B4-BE49-F238E27FC236}">
                <a16:creationId xmlns:a16="http://schemas.microsoft.com/office/drawing/2014/main" id="{A5C98B02-7636-DFC9-C790-FF622114CBC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7426" name="Rectangle 3">
            <a:extLst>
              <a:ext uri="{FF2B5EF4-FFF2-40B4-BE49-F238E27FC236}">
                <a16:creationId xmlns:a16="http://schemas.microsoft.com/office/drawing/2014/main" id="{A335E457-1E69-FB02-8F9C-CC2AC8140846}"/>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Sets up the basic inputs:</a:t>
            </a:r>
          </a:p>
          <a:p>
            <a:r>
              <a:rPr lang="en-US" altLang="en-US">
                <a:latin typeface="Times"/>
                <a:ea typeface="ＭＳ Ｐゴシック" panose="020B0600070205080204" pitchFamily="34" charset="-128"/>
              </a:rPr>
              <a:t>1. Discount rates</a:t>
            </a:r>
          </a:p>
          <a:p>
            <a:r>
              <a:rPr lang="en-US" altLang="en-US">
                <a:latin typeface="Times"/>
                <a:ea typeface="ＭＳ Ｐゴシック" panose="020B0600070205080204" pitchFamily="34" charset="-128"/>
              </a:rPr>
              <a:t>2. Cash flows</a:t>
            </a:r>
          </a:p>
          <a:p>
            <a:r>
              <a:rPr lang="en-US" altLang="en-US">
                <a:latin typeface="Times"/>
                <a:ea typeface="ＭＳ Ｐゴシック" panose="020B0600070205080204" pitchFamily="34" charset="-128"/>
              </a:rPr>
              <a:t>3. Expected Growth</a:t>
            </a:r>
          </a:p>
          <a:p>
            <a:r>
              <a:rPr lang="en-US" altLang="en-US">
                <a:latin typeface="Times"/>
                <a:ea typeface="ＭＳ Ｐゴシック" panose="020B0600070205080204" pitchFamily="34" charset="-128"/>
              </a:rPr>
              <a:t>4. Length of the period that they can sustain a growth rate higher than the growth rate of the economy.</a:t>
            </a:r>
          </a:p>
          <a:p>
            <a:r>
              <a:rPr lang="en-US" altLang="en-US">
                <a:latin typeface="Times"/>
                <a:ea typeface="ＭＳ Ｐゴシック" panose="020B0600070205080204" pitchFamily="34" charset="-128"/>
              </a:rPr>
              <a:t>How we estimate each of these numbers depends on whether we are taking an equity perspective or a firm perspective.</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3" name="Rectangle 2">
            <a:extLst>
              <a:ext uri="{FF2B5EF4-FFF2-40B4-BE49-F238E27FC236}">
                <a16:creationId xmlns:a16="http://schemas.microsoft.com/office/drawing/2014/main" id="{CAE1C52D-1301-EFA1-30E5-14D9336AFCF2}"/>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89474" name="Rectangle 3">
            <a:extLst>
              <a:ext uri="{FF2B5EF4-FFF2-40B4-BE49-F238E27FC236}">
                <a16:creationId xmlns:a16="http://schemas.microsoft.com/office/drawing/2014/main" id="{3B916EC5-2753-FA05-9B08-8F56A283D28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Shows the different cash flows that can be used in valuation.</a:t>
            </a:r>
          </a:p>
          <a:p>
            <a:r>
              <a:rPr lang="en-US" altLang="en-US">
                <a:latin typeface="Times"/>
                <a:ea typeface="ＭＳ Ｐゴシック" panose="020B0600070205080204" pitchFamily="34" charset="-128"/>
              </a:rPr>
              <a:t>In equity valuation,</a:t>
            </a:r>
          </a:p>
          <a:p>
            <a:pPr>
              <a:buFontTx/>
              <a:buChar char="-"/>
            </a:pPr>
            <a:r>
              <a:rPr lang="en-US" altLang="en-US">
                <a:latin typeface="Times"/>
                <a:ea typeface="ＭＳ Ｐゴシック" panose="020B0600070205080204" pitchFamily="34" charset="-128"/>
              </a:rPr>
              <a:t>The simplest and most direct measure of cash flow is dividends paid (Implicitly we are assuming that companies pay out their residual cash flows as dividends)</a:t>
            </a:r>
          </a:p>
          <a:p>
            <a:pPr>
              <a:buFontTx/>
              <a:buChar char="-"/>
            </a:pPr>
            <a:r>
              <a:rPr lang="en-US" altLang="en-US">
                <a:latin typeface="Times"/>
                <a:ea typeface="ＭＳ Ｐゴシック" panose="020B0600070205080204" pitchFamily="34" charset="-128"/>
              </a:rPr>
              <a:t>A slightly modified approach is to add stock buybacks to dividends. Since buybacks tend to be lumpy, you may need to average buybacks over time.</a:t>
            </a:r>
          </a:p>
          <a:p>
            <a:pPr>
              <a:buFontTx/>
              <a:buChar char="-"/>
            </a:pPr>
            <a:r>
              <a:rPr lang="en-US" altLang="en-US">
                <a:latin typeface="Times"/>
                <a:ea typeface="ＭＳ Ｐゴシック" panose="020B0600070205080204" pitchFamily="34" charset="-128"/>
              </a:rPr>
              <a:t>FCFE: You estimate the residual cash flow, after every conceivable need has been met. Again, there can be volatility in the reinvestment numbers that may need to be normalized.</a:t>
            </a:r>
          </a:p>
          <a:p>
            <a:r>
              <a:rPr lang="en-US" altLang="en-US">
                <a:latin typeface="Times"/>
                <a:ea typeface="ＭＳ Ｐゴシック" panose="020B0600070205080204" pitchFamily="34" charset="-128"/>
              </a:rPr>
              <a:t>In firm valuation, you are computing the cash flow to all claim holders in the firm. In effect, you are computing the cash flow before debt payments. That is why we start with operating income (EBIT) and act like we pay taxes on the EBIT. In effect, we ignore any tax benefits from interest expenses, since those will be captured in the cost of capital (through the use of an after-tax cost of debt)</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Cap Ex includes acquisitions and the effect of R&amp;D. (R&amp;D is capitalized)</a:t>
            </a:r>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1" name="Slide Image Placeholder 1">
            <a:extLst>
              <a:ext uri="{FF2B5EF4-FFF2-40B4-BE49-F238E27FC236}">
                <a16:creationId xmlns:a16="http://schemas.microsoft.com/office/drawing/2014/main" id="{862A7409-8939-EC18-9D35-3CDC328ABA1B}"/>
              </a:ext>
            </a:extLst>
          </p:cNvPr>
          <p:cNvSpPr>
            <a:spLocks noGrp="1" noRot="1" noChangeAspect="1" noChangeArrowheads="1" noTextEdit="1"/>
          </p:cNvSpPr>
          <p:nvPr>
            <p:ph type="sldImg"/>
          </p:nvPr>
        </p:nvSpPr>
        <p:spPr>
          <a:xfrm>
            <a:off x="1150938" y="692150"/>
            <a:ext cx="4556125" cy="3416300"/>
          </a:xfrm>
          <a:ln/>
        </p:spPr>
      </p:sp>
      <p:sp>
        <p:nvSpPr>
          <p:cNvPr id="491522" name="Notes Placeholder 2">
            <a:extLst>
              <a:ext uri="{FF2B5EF4-FFF2-40B4-BE49-F238E27FC236}">
                <a16:creationId xmlns:a16="http://schemas.microsoft.com/office/drawing/2014/main" id="{7B30D921-794C-B9C4-70AF-FD5D8947BFA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Dividends may be the most tangible and observable of all cash flows, but we are implicitly assuming that firms are paying out what they can afford to in dividends. While this may be reasonable for mature firms in stable economies, the assumption can break down (even for these firms). Deutsche Bank is a classic example.</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In early 2008, most analysts would have considered Deutsche Bank (with its large size, diversified asset base and long history) to be in steady state and valued it by taking the dividends it paid in 2007 and building on those dividends. The banking crisis of 2008 should have led to a reassessment of that assumption. </a:t>
            </a:r>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69" name="Rectangle 2">
            <a:extLst>
              <a:ext uri="{FF2B5EF4-FFF2-40B4-BE49-F238E27FC236}">
                <a16:creationId xmlns:a16="http://schemas.microsoft.com/office/drawing/2014/main" id="{00659945-A81F-39B9-731B-BA1802679EA0}"/>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3570" name="Rectangle 3">
            <a:extLst>
              <a:ext uri="{FF2B5EF4-FFF2-40B4-BE49-F238E27FC236}">
                <a16:creationId xmlns:a16="http://schemas.microsoft.com/office/drawing/2014/main" id="{996139BC-B59A-661E-C639-007FF3C3B5A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We include acquisitions made during 2013 in capital expenditures, but this is a volatile item. We also used the numbers that we obtained after adjusting for leases (as financial expenses rather than operating expenses).</a:t>
            </a: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7" name="Rectangle 2">
            <a:extLst>
              <a:ext uri="{FF2B5EF4-FFF2-40B4-BE49-F238E27FC236}">
                <a16:creationId xmlns:a16="http://schemas.microsoft.com/office/drawing/2014/main" id="{F990CC15-CA0B-5039-0B16-A48928A9945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5618" name="Rectangle 3">
            <a:extLst>
              <a:ext uri="{FF2B5EF4-FFF2-40B4-BE49-F238E27FC236}">
                <a16:creationId xmlns:a16="http://schemas.microsoft.com/office/drawing/2014/main" id="{3E27AFE1-164B-9C90-9B64-71FA15DEC10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Recaps what we stated when we talked about investment analysis. </a:t>
            </a:r>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5" name="Slide Image Placeholder 1">
            <a:extLst>
              <a:ext uri="{FF2B5EF4-FFF2-40B4-BE49-F238E27FC236}">
                <a16:creationId xmlns:a16="http://schemas.microsoft.com/office/drawing/2014/main" id="{0CCB7E3C-4FE2-A0E5-7FE5-C528ABA57229}"/>
              </a:ext>
            </a:extLst>
          </p:cNvPr>
          <p:cNvSpPr>
            <a:spLocks noGrp="1" noRot="1" noChangeAspect="1" noChangeArrowheads="1" noTextEdit="1"/>
          </p:cNvSpPr>
          <p:nvPr>
            <p:ph type="sldImg"/>
          </p:nvPr>
        </p:nvSpPr>
        <p:spPr>
          <a:xfrm>
            <a:off x="1150938" y="692150"/>
            <a:ext cx="4556125" cy="3416300"/>
          </a:xfrm>
          <a:ln/>
        </p:spPr>
      </p:sp>
      <p:sp>
        <p:nvSpPr>
          <p:cNvPr id="497666" name="Notes Placeholder 2">
            <a:extLst>
              <a:ext uri="{FF2B5EF4-FFF2-40B4-BE49-F238E27FC236}">
                <a16:creationId xmlns:a16="http://schemas.microsoft.com/office/drawing/2014/main" id="{9D91DC48-3865-7280-5858-CC7791178EC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cost of equity can change over time, even if the beta for a firm does not change. In this case, the increase in the equity risk premium is pushing up the cost of equity. Even if the dividends were not expected to change, the value of equity in Deutsche will go down.</a:t>
            </a:r>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3" name="Rectangle 2">
            <a:extLst>
              <a:ext uri="{FF2B5EF4-FFF2-40B4-BE49-F238E27FC236}">
                <a16:creationId xmlns:a16="http://schemas.microsoft.com/office/drawing/2014/main" id="{ED108813-4BA1-7D50-E53B-E4013574EC7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499714" name="Rectangle 3">
            <a:extLst>
              <a:ext uri="{FF2B5EF4-FFF2-40B4-BE49-F238E27FC236}">
                <a16:creationId xmlns:a16="http://schemas.microsoft.com/office/drawing/2014/main" id="{9F238540-D15B-F5B2-19DC-5CE59F22B19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The one point we do know for Disney…</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This reproduces the current cost of capital computation for Disney, using market value weights for both debt and equity, the cost of equity (based upon the bottom-up beta) and the cost of debt (based upon the bond rating)</a:t>
            </a:r>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1" name="Rectangle 2">
            <a:extLst>
              <a:ext uri="{FF2B5EF4-FFF2-40B4-BE49-F238E27FC236}">
                <a16:creationId xmlns:a16="http://schemas.microsoft.com/office/drawing/2014/main" id="{D2656F5B-31B2-17E3-D9A3-14279507AE26}"/>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01762" name="Rectangle 3">
            <a:extLst>
              <a:ext uri="{FF2B5EF4-FFF2-40B4-BE49-F238E27FC236}">
                <a16:creationId xmlns:a16="http://schemas.microsoft.com/office/drawing/2014/main" id="{D652F4BF-C234-D862-A97A-91D72F6B8998}"/>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In the case of Disney, the debt ratio is the number that changes the most. If Disney’s beta &amp; cost of debt had been much higher or lower than that of a mature firm, those would have changed as well.</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For evolving firms, with rapidly changing growth rates, the beta, the cost of debt and the debt ratio can all change over time as the firm matures.</a:t>
            </a:r>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09" name="Rectangle 2">
            <a:extLst>
              <a:ext uri="{FF2B5EF4-FFF2-40B4-BE49-F238E27FC236}">
                <a16:creationId xmlns:a16="http://schemas.microsoft.com/office/drawing/2014/main" id="{9C745091-6A1B-D229-7011-DB9172E60BED}"/>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03810" name="Rectangle 3">
            <a:extLst>
              <a:ext uri="{FF2B5EF4-FFF2-40B4-BE49-F238E27FC236}">
                <a16:creationId xmlns:a16="http://schemas.microsoft.com/office/drawing/2014/main" id="{E89D3CC0-98BD-93FA-85F3-30BF5587486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Note that the approaches are similar, with the only difference being in how we define how much the firm reinvests and how well it reinvests.</a:t>
            </a:r>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Slide Image Placeholder 1">
            <a:extLst>
              <a:ext uri="{FF2B5EF4-FFF2-40B4-BE49-F238E27FC236}">
                <a16:creationId xmlns:a16="http://schemas.microsoft.com/office/drawing/2014/main" id="{16AE744E-DEB8-2125-7664-1558DF9C34B0}"/>
              </a:ext>
            </a:extLst>
          </p:cNvPr>
          <p:cNvSpPr>
            <a:spLocks noGrp="1" noRot="1" noChangeAspect="1" noChangeArrowheads="1" noTextEdit="1"/>
          </p:cNvSpPr>
          <p:nvPr>
            <p:ph type="sldImg"/>
          </p:nvPr>
        </p:nvSpPr>
        <p:spPr>
          <a:xfrm>
            <a:off x="1150938" y="692150"/>
            <a:ext cx="4556125" cy="3416300"/>
          </a:xfrm>
          <a:ln/>
        </p:spPr>
      </p:sp>
      <p:sp>
        <p:nvSpPr>
          <p:cNvPr id="516098" name="Notes Placeholder 2">
            <a:extLst>
              <a:ext uri="{FF2B5EF4-FFF2-40B4-BE49-F238E27FC236}">
                <a16:creationId xmlns:a16="http://schemas.microsoft.com/office/drawing/2014/main" id="{780E7CD8-B46B-1E27-DD34-D33CA44ADA9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When your margins and return on capital are expected to change over time, you have no choice but to start your forecasts at the top and work down. Be ready to make estimates.</a:t>
            </a:r>
          </a:p>
        </p:txBody>
      </p:sp>
    </p:spTree>
    <p:extLst>
      <p:ext uri="{BB962C8B-B14F-4D97-AF65-F5344CB8AC3E}">
        <p14:creationId xmlns:p14="http://schemas.microsoft.com/office/powerpoint/2010/main" val="3890102343"/>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Slide Image Placeholder 1">
            <a:extLst>
              <a:ext uri="{FF2B5EF4-FFF2-40B4-BE49-F238E27FC236}">
                <a16:creationId xmlns:a16="http://schemas.microsoft.com/office/drawing/2014/main" id="{4C818CF5-B7C8-C3AD-14DC-229C496AD566}"/>
              </a:ext>
            </a:extLst>
          </p:cNvPr>
          <p:cNvSpPr>
            <a:spLocks noGrp="1" noRot="1" noChangeAspect="1" noChangeArrowheads="1" noTextEdit="1"/>
          </p:cNvSpPr>
          <p:nvPr>
            <p:ph type="sldImg"/>
          </p:nvPr>
        </p:nvSpPr>
        <p:spPr>
          <a:xfrm>
            <a:off x="1150938" y="692150"/>
            <a:ext cx="4556125" cy="3416300"/>
          </a:xfrm>
          <a:ln/>
        </p:spPr>
      </p:sp>
      <p:sp>
        <p:nvSpPr>
          <p:cNvPr id="3" name="Notes Placeholder 2">
            <a:extLst>
              <a:ext uri="{FF2B5EF4-FFF2-40B4-BE49-F238E27FC236}">
                <a16:creationId xmlns:a16="http://schemas.microsoft.com/office/drawing/2014/main" id="{5E11D5A4-C926-6248-CEA7-0B86FEDCB406}"/>
              </a:ext>
            </a:extLst>
          </p:cNvPr>
          <p:cNvSpPr>
            <a:spLocks noGrp="1"/>
          </p:cNvSpPr>
          <p:nvPr>
            <p:ph type="body" idx="1"/>
          </p:nvPr>
        </p:nvSpPr>
        <p:spPr/>
        <p:txBody>
          <a:bodyPr/>
          <a:lstStyle/>
          <a:p>
            <a:pPr>
              <a:defRPr/>
            </a:pPr>
            <a:r>
              <a:rPr lang="en-US" dirty="0"/>
              <a:t>To estimate revenue growth at a company, you need to assess the total market that the company’s products or services are targeted at. That market can be small or large, depending upon:</a:t>
            </a:r>
          </a:p>
          <a:p>
            <a:pPr marL="228600" indent="-228600">
              <a:buFontTx/>
              <a:buAutoNum type="arabicPeriod"/>
              <a:defRPr/>
            </a:pPr>
            <a:r>
              <a:rPr lang="en-US" dirty="0"/>
              <a:t>Niche or mass market product: A product or service designed for a broader swathe of customers will have a larger potential market than one designed for a niche of the market. (A mass market auto company will have a bigger total market than a luxury auto company)</a:t>
            </a:r>
          </a:p>
          <a:p>
            <a:pPr marL="228600" indent="-228600">
              <a:buFontTx/>
              <a:buAutoNum type="arabicPeriod"/>
              <a:defRPr/>
            </a:pPr>
            <a:r>
              <a:rPr lang="en-US" dirty="0"/>
              <a:t>Market dynamics: If the market is itself growing, either because customer tastes are evolving (ridesharing and the car service market) or because technology is altering the market structure (online advertising versus traditional advertising), that growth can help the company grow as well.</a:t>
            </a:r>
          </a:p>
          <a:p>
            <a:pPr>
              <a:defRPr/>
            </a:pPr>
            <a:r>
              <a:rPr lang="en-US" dirty="0"/>
              <a:t>Companies with larger total markets, holding all else constant, have higher potential value and this is leading to some game playing on the part of young companies that claim absurdly large total addressable markets (TAM) when they seek out investors. (Uber claimed a total addressable market of $5.2 trillion when they went public, obtained by adding up everything that everyone was spending on transportation and transit).</a:t>
            </a:r>
          </a:p>
          <a:p>
            <a:pPr>
              <a:defRPr/>
            </a:pPr>
            <a:endParaRPr lang="en-US" dirty="0"/>
          </a:p>
          <a:p>
            <a:pPr>
              <a:defRPr/>
            </a:pPr>
            <a:r>
              <a:rPr lang="en-US" dirty="0"/>
              <a:t>The other part of the equation is market share, with companies that have smaller market share having the potential for growth from increasing market share. The end market share of a company will be determined not only by its competitive advantages and access to capital/technology but also by the economics of the industry. In online advertising, for instance, the “networking benefits” of being a larger company creates winner-take-all markets, dominated by two or three players, with each holding a bigger market share.</a:t>
            </a:r>
          </a:p>
        </p:txBody>
      </p:sp>
    </p:spTree>
    <p:extLst>
      <p:ext uri="{BB962C8B-B14F-4D97-AF65-F5344CB8AC3E}">
        <p14:creationId xmlns:p14="http://schemas.microsoft.com/office/powerpoint/2010/main" val="591079282"/>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Slide Image Placeholder 1">
            <a:extLst>
              <a:ext uri="{FF2B5EF4-FFF2-40B4-BE49-F238E27FC236}">
                <a16:creationId xmlns:a16="http://schemas.microsoft.com/office/drawing/2014/main" id="{8D1819AE-3B84-2E90-A799-9D8966BB1FE8}"/>
              </a:ext>
            </a:extLst>
          </p:cNvPr>
          <p:cNvSpPr>
            <a:spLocks noGrp="1" noRot="1" noChangeAspect="1" noChangeArrowheads="1" noTextEdit="1"/>
          </p:cNvSpPr>
          <p:nvPr>
            <p:ph type="sldImg"/>
          </p:nvPr>
        </p:nvSpPr>
        <p:spPr>
          <a:xfrm>
            <a:off x="1150938" y="692150"/>
            <a:ext cx="4556125" cy="3416300"/>
          </a:xfrm>
          <a:ln/>
        </p:spPr>
      </p:sp>
      <p:sp>
        <p:nvSpPr>
          <p:cNvPr id="520194" name="Notes Placeholder 2">
            <a:extLst>
              <a:ext uri="{FF2B5EF4-FFF2-40B4-BE49-F238E27FC236}">
                <a16:creationId xmlns:a16="http://schemas.microsoft.com/office/drawing/2014/main" id="{BE20FDED-5765-00B1-206D-5BD39AAC37C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To measure the factors driving target operating margin, consider these:</a:t>
            </a:r>
          </a:p>
          <a:p>
            <a:r>
              <a:rPr lang="en-US" altLang="en-US">
                <a:latin typeface="Times"/>
                <a:ea typeface="ＭＳ Ｐゴシック" panose="020B0600070205080204" pitchFamily="34" charset="-128"/>
              </a:rPr>
              <a:t>1. Unit economics: Look at the costs of producing the extra unit, with higher gross margins going with better unit economics. </a:t>
            </a:r>
          </a:p>
          <a:p>
            <a:r>
              <a:rPr lang="en-US" altLang="en-US">
                <a:latin typeface="Times"/>
                <a:ea typeface="ＭＳ Ｐゴシック" panose="020B0600070205080204" pitchFamily="34" charset="-128"/>
              </a:rPr>
              <a:t>2. Economies of scale: Look at how quickly revenues have grown, relative to big cost items (including SG  &amp;A) to gauge the strength of economies of scale. If costs are growing at the same rate as revenues, it puts a dent in the economies of scale argument.</a:t>
            </a:r>
          </a:p>
          <a:p>
            <a:r>
              <a:rPr lang="en-US" altLang="en-US">
                <a:latin typeface="Times"/>
                <a:ea typeface="ＭＳ Ｐゴシック" panose="020B0600070205080204" pitchFamily="34" charset="-128"/>
              </a:rPr>
              <a:t>3. Pricing pressures: Look at whether prices are rising or falling, and if they are falling, why…</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 pathway to profitability is a function of the business a company is in, but it is also determined by whether the company is prioritizing building a business model and making trade offs to at least consider profitability. Growth-minded businesses can often ignore both these actions and end up losing more money for longer periods.</a:t>
            </a:r>
          </a:p>
        </p:txBody>
      </p:sp>
    </p:spTree>
    <p:extLst>
      <p:ext uri="{BB962C8B-B14F-4D97-AF65-F5344CB8AC3E}">
        <p14:creationId xmlns:p14="http://schemas.microsoft.com/office/powerpoint/2010/main" val="1891744061"/>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Slide Image Placeholder 1">
            <a:extLst>
              <a:ext uri="{FF2B5EF4-FFF2-40B4-BE49-F238E27FC236}">
                <a16:creationId xmlns:a16="http://schemas.microsoft.com/office/drawing/2014/main" id="{B2230BAA-FADB-87D1-DBE6-45D9981F3247}"/>
              </a:ext>
            </a:extLst>
          </p:cNvPr>
          <p:cNvSpPr>
            <a:spLocks noGrp="1" noRot="1" noChangeAspect="1" noChangeArrowheads="1" noTextEdit="1"/>
          </p:cNvSpPr>
          <p:nvPr>
            <p:ph type="sldImg"/>
          </p:nvPr>
        </p:nvSpPr>
        <p:spPr>
          <a:xfrm>
            <a:off x="1150938" y="692150"/>
            <a:ext cx="4556125" cy="3416300"/>
          </a:xfrm>
          <a:ln/>
        </p:spPr>
      </p:sp>
      <p:sp>
        <p:nvSpPr>
          <p:cNvPr id="522242" name="Notes Placeholder 2">
            <a:extLst>
              <a:ext uri="{FF2B5EF4-FFF2-40B4-BE49-F238E27FC236}">
                <a16:creationId xmlns:a16="http://schemas.microsoft.com/office/drawing/2014/main" id="{5A098937-D8AF-5114-A0F0-2CA272A0B5B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sales to invested capital is a proxy for the efficiency with which a company delivers growth, with higher sales to capital ratios indicating more efficiency. It is worth remembering that the sales to capital ratio that you are trying to estimate is in the future (rather than in the past) and is a marginal (rather than an aggregate number). Put simply, the sales to capital ratio that you estimate for next year reflects the investment you will need to make next year for the change in revenue you are estimating in that year. That is why having excess capacity can give you breathing room to estimate much less reinvestment (higher sales to capital) until you catch up.</a:t>
            </a:r>
          </a:p>
        </p:txBody>
      </p:sp>
    </p:spTree>
    <p:extLst>
      <p:ext uri="{BB962C8B-B14F-4D97-AF65-F5344CB8AC3E}">
        <p14:creationId xmlns:p14="http://schemas.microsoft.com/office/powerpoint/2010/main" val="4085245525"/>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Slide Image Placeholder 1">
            <a:extLst>
              <a:ext uri="{FF2B5EF4-FFF2-40B4-BE49-F238E27FC236}">
                <a16:creationId xmlns:a16="http://schemas.microsoft.com/office/drawing/2014/main" id="{55BAFD42-351B-00FF-AFED-34C062569A4D}"/>
              </a:ext>
            </a:extLst>
          </p:cNvPr>
          <p:cNvSpPr>
            <a:spLocks noGrp="1" noRot="1" noChangeAspect="1" noChangeArrowheads="1" noTextEdit="1"/>
          </p:cNvSpPr>
          <p:nvPr>
            <p:ph type="sldImg"/>
          </p:nvPr>
        </p:nvSpPr>
        <p:spPr>
          <a:xfrm>
            <a:off x="1150938" y="692150"/>
            <a:ext cx="4556125" cy="3416300"/>
          </a:xfrm>
          <a:ln/>
        </p:spPr>
      </p:sp>
      <p:sp>
        <p:nvSpPr>
          <p:cNvPr id="524290" name="Notes Placeholder 2">
            <a:extLst>
              <a:ext uri="{FF2B5EF4-FFF2-40B4-BE49-F238E27FC236}">
                <a16:creationId xmlns:a16="http://schemas.microsoft.com/office/drawing/2014/main" id="{06711E99-D6D2-86C0-A2E3-63FC6384E61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This tells an upbeat story for Baidu, where growth comes from the overall online market growing in China, with pressure on margins coming from competition from other Chinese tech giants and maintaining a sales to capital ratio that captures the low capital intensity of the business.</a:t>
            </a:r>
          </a:p>
        </p:txBody>
      </p:sp>
    </p:spTree>
    <p:extLst>
      <p:ext uri="{BB962C8B-B14F-4D97-AF65-F5344CB8AC3E}">
        <p14:creationId xmlns:p14="http://schemas.microsoft.com/office/powerpoint/2010/main" val="4070543869"/>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09284950"/>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Slide Image Placeholder 1">
            <a:extLst>
              <a:ext uri="{FF2B5EF4-FFF2-40B4-BE49-F238E27FC236}">
                <a16:creationId xmlns:a16="http://schemas.microsoft.com/office/drawing/2014/main" id="{E418ADDA-AAFD-8BEE-DD52-2AD2440ED76C}"/>
              </a:ext>
            </a:extLst>
          </p:cNvPr>
          <p:cNvSpPr>
            <a:spLocks noGrp="1" noRot="1" noChangeAspect="1" noChangeArrowheads="1" noTextEdit="1"/>
          </p:cNvSpPr>
          <p:nvPr>
            <p:ph type="sldImg"/>
          </p:nvPr>
        </p:nvSpPr>
        <p:spPr>
          <a:xfrm>
            <a:off x="1150938" y="692150"/>
            <a:ext cx="4556125" cy="3416300"/>
          </a:xfrm>
          <a:ln/>
        </p:spPr>
      </p:sp>
      <p:sp>
        <p:nvSpPr>
          <p:cNvPr id="505858" name="Notes Placeholder 2">
            <a:extLst>
              <a:ext uri="{FF2B5EF4-FFF2-40B4-BE49-F238E27FC236}">
                <a16:creationId xmlns:a16="http://schemas.microsoft.com/office/drawing/2014/main" id="{B7BBF3B8-9670-D8AF-BDDF-F28A9A05E66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How you measure reinvestment and return will depend on what cash flows you are discounting, and which earnings metric you are estimating future growth in. With earnings per share, it is retention ratio and return on equity. With non-cash net income, it is the percent of that income that goes into reinvestment and the non-cash return on equity. With operating income, it is the percent of after-tax operating income and return on capital</a:t>
            </a:r>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Slide Image Placeholder 1">
            <a:extLst>
              <a:ext uri="{FF2B5EF4-FFF2-40B4-BE49-F238E27FC236}">
                <a16:creationId xmlns:a16="http://schemas.microsoft.com/office/drawing/2014/main" id="{115463F8-8634-C867-312C-6DCEC62163B8}"/>
              </a:ext>
            </a:extLst>
          </p:cNvPr>
          <p:cNvSpPr>
            <a:spLocks noGrp="1" noRot="1" noChangeAspect="1" noChangeArrowheads="1" noTextEdit="1"/>
          </p:cNvSpPr>
          <p:nvPr>
            <p:ph type="sldImg"/>
          </p:nvPr>
        </p:nvSpPr>
        <p:spPr>
          <a:xfrm>
            <a:off x="1150938" y="692150"/>
            <a:ext cx="4556125" cy="3416300"/>
          </a:xfrm>
          <a:ln/>
        </p:spPr>
      </p:sp>
      <p:sp>
        <p:nvSpPr>
          <p:cNvPr id="507906" name="Notes Placeholder 2">
            <a:extLst>
              <a:ext uri="{FF2B5EF4-FFF2-40B4-BE49-F238E27FC236}">
                <a16:creationId xmlns:a16="http://schemas.microsoft.com/office/drawing/2014/main" id="{1CE0D5A0-8203-0517-F566-4AE520A6D88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When forecasting future growth, we want estimates of the future retention ratio and future return on equity. While the current year</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numbers may be a good place to start, we should have no qualms about replacing those numbers with normalized values.</a:t>
            </a:r>
            <a:endParaRPr lang="en-US" altLang="en-US">
              <a:latin typeface="Times"/>
              <a:ea typeface="ＭＳ Ｐゴシック" panose="020B0600070205080204" pitchFamily="34" charset="-128"/>
            </a:endParaRPr>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Slide Image Placeholder 1">
            <a:extLst>
              <a:ext uri="{FF2B5EF4-FFF2-40B4-BE49-F238E27FC236}">
                <a16:creationId xmlns:a16="http://schemas.microsoft.com/office/drawing/2014/main" id="{4CF48C78-8762-EB38-4867-1F6AA51D1596}"/>
              </a:ext>
            </a:extLst>
          </p:cNvPr>
          <p:cNvSpPr>
            <a:spLocks noGrp="1" noRot="1" noChangeAspect="1" noChangeArrowheads="1" noTextEdit="1"/>
          </p:cNvSpPr>
          <p:nvPr>
            <p:ph type="sldImg"/>
          </p:nvPr>
        </p:nvSpPr>
        <p:spPr>
          <a:xfrm>
            <a:off x="1150938" y="692150"/>
            <a:ext cx="4556125" cy="3416300"/>
          </a:xfrm>
          <a:ln/>
        </p:spPr>
      </p:sp>
      <p:sp>
        <p:nvSpPr>
          <p:cNvPr id="509954" name="Notes Placeholder 2">
            <a:extLst>
              <a:ext uri="{FF2B5EF4-FFF2-40B4-BE49-F238E27FC236}">
                <a16:creationId xmlns:a16="http://schemas.microsoft.com/office/drawing/2014/main" id="{8453F248-B1E1-8A31-1B6D-28CD63106E9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a:ea typeface="ＭＳ Ｐゴシック" panose="020B0600070205080204" pitchFamily="34" charset="-128"/>
              </a:rPr>
              <a:t>We looked at both 2013 numbers and the aggregate values from 2008 to 2013. The acquisition of </a:t>
            </a:r>
            <a:r>
              <a:rPr lang="en-US" altLang="en-US" dirty="0" err="1">
                <a:latin typeface="Times"/>
                <a:ea typeface="ＭＳ Ｐゴシック" panose="020B0600070205080204" pitchFamily="34" charset="-128"/>
              </a:rPr>
              <a:t>Landrover</a:t>
            </a:r>
            <a:r>
              <a:rPr lang="en-US" altLang="en-US" dirty="0">
                <a:latin typeface="Times"/>
                <a:ea typeface="ＭＳ Ｐゴシック" panose="020B0600070205080204" pitchFamily="34" charset="-128"/>
              </a:rPr>
              <a:t> Jaguar has created accounting distortions in the return on equity in the years immediately after the acquisition. </a:t>
            </a:r>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Rectangle 2">
            <a:extLst>
              <a:ext uri="{FF2B5EF4-FFF2-40B4-BE49-F238E27FC236}">
                <a16:creationId xmlns:a16="http://schemas.microsoft.com/office/drawing/2014/main" id="{FB45CAF1-9D2F-B5FD-3EC2-6EF1CA6F8A4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12002" name="Rectangle 3">
            <a:extLst>
              <a:ext uri="{FF2B5EF4-FFF2-40B4-BE49-F238E27FC236}">
                <a16:creationId xmlns:a16="http://schemas.microsoft.com/office/drawing/2014/main" id="{7E60391A-9E9C-C510-DE23-9C7EC66AA3DF}"/>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Leverage will have a positive effect on expected growth as long as the projects taken with the leverage earn more than the after-tax cost of debt.</a:t>
            </a:r>
          </a:p>
          <a:p>
            <a:r>
              <a:rPr lang="en-US" altLang="en-US">
                <a:latin typeface="Times"/>
                <a:ea typeface="ＭＳ Ｐゴシック" panose="020B0600070205080204" pitchFamily="34" charset="-128"/>
              </a:rPr>
              <a:t>Again, while we need to use book values if our objective is to explain past growth, looking forward, we need to make the best estimates we can for each of these inputs.</a:t>
            </a:r>
          </a:p>
          <a:p>
            <a:r>
              <a:rPr lang="en-US" altLang="en-US">
                <a:latin typeface="Times"/>
                <a:ea typeface="ＭＳ Ｐゴシック" panose="020B0600070205080204" pitchFamily="34" charset="-128"/>
              </a:rPr>
              <a:t>A firm that pushed up its return on equity, by using leverage, will be worth less than one that gets there with great investments. (The effect will show up in the cost of equity)</a:t>
            </a:r>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2">
            <a:extLst>
              <a:ext uri="{FF2B5EF4-FFF2-40B4-BE49-F238E27FC236}">
                <a16:creationId xmlns:a16="http://schemas.microsoft.com/office/drawing/2014/main" id="{705CDBBF-CE82-19E9-9E9A-9D2DAD03368E}"/>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14050" name="Rectangle 3">
            <a:extLst>
              <a:ext uri="{FF2B5EF4-FFF2-40B4-BE49-F238E27FC236}">
                <a16:creationId xmlns:a16="http://schemas.microsoft.com/office/drawing/2014/main" id="{AD8522DB-7F37-84EA-AE47-C5A3EE524128}"/>
              </a:ext>
            </a:extLst>
          </p:cNvPr>
          <p:cNvSpPr>
            <a:spLocks noGrp="1" noChangeArrowheads="1"/>
          </p:cNvSpPr>
          <p:nvPr>
            <p:ph type="body" idx="1"/>
          </p:nvPr>
        </p:nvSpPr>
        <p:spPr>
          <a:solidFill>
            <a:srgbClr val="FFFFFF"/>
          </a:solidFill>
          <a:ln>
            <a:solidFill>
              <a:srgbClr val="000000"/>
            </a:solidFill>
          </a:ln>
        </p:spPr>
        <p:txBody>
          <a:bodyPr/>
          <a:lstStyle/>
          <a:p>
            <a:pPr lvl="1"/>
            <a:r>
              <a:rPr lang="en-US" altLang="en-US">
                <a:latin typeface="Times"/>
                <a:ea typeface="ＭＳ Ｐゴシック" panose="020B0600070205080204" pitchFamily="34" charset="-128"/>
              </a:rPr>
              <a:t>The book value of debt is augmented by the present value of operating lease commitments. We checked both numbers (ROC and reinvestment rate) against prior years, to make sure that they looked reasonable. If not, we would have used average values over time.</a:t>
            </a: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Rectangle 2">
            <a:extLst>
              <a:ext uri="{FF2B5EF4-FFF2-40B4-BE49-F238E27FC236}">
                <a16:creationId xmlns:a16="http://schemas.microsoft.com/office/drawing/2014/main" id="{24802DD2-5933-4225-F2AD-A625082B7B41}"/>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26338" name="Rectangle 3">
            <a:extLst>
              <a:ext uri="{FF2B5EF4-FFF2-40B4-BE49-F238E27FC236}">
                <a16:creationId xmlns:a16="http://schemas.microsoft.com/office/drawing/2014/main" id="{EC731294-FA2D-2FB4-7E06-CC0730AC9825}"/>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Firms have infinite lives. Since we cannot estimate cash flows forever, we assume a constant growth rate forever as a way of closing off the valuation.</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A very commonly used variant is to use a multiple of the terminal year</a:t>
            </a:r>
            <a:r>
              <a:rPr lang="ja-JP" altLang="en-US">
                <a:latin typeface="Times"/>
                <a:ea typeface="ＭＳ Ｐゴシック" panose="020B0600070205080204" pitchFamily="34" charset="-128"/>
              </a:rPr>
              <a:t>’</a:t>
            </a:r>
            <a:r>
              <a:rPr lang="en-US" altLang="ja-JP">
                <a:latin typeface="Times"/>
                <a:ea typeface="ＭＳ Ｐゴシック" panose="020B0600070205080204" pitchFamily="34" charset="-128"/>
              </a:rPr>
              <a:t>s earnings. This brings an element of relative valuation into the analysis. In a pure DCF model, the terminal value has to be estimated with a  stable growth rate.</a:t>
            </a:r>
            <a:endParaRPr lang="en-US" altLang="en-US">
              <a:latin typeface="Times"/>
              <a:ea typeface="ＭＳ Ｐゴシック" panose="020B0600070205080204" pitchFamily="34" charset="-128"/>
            </a:endParaRPr>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2">
            <a:extLst>
              <a:ext uri="{FF2B5EF4-FFF2-40B4-BE49-F238E27FC236}">
                <a16:creationId xmlns:a16="http://schemas.microsoft.com/office/drawing/2014/main" id="{A70845CF-5655-B6E0-3BF4-1C4CDE3BE59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28386" name="Rectangle 3">
            <a:extLst>
              <a:ext uri="{FF2B5EF4-FFF2-40B4-BE49-F238E27FC236}">
                <a16:creationId xmlns:a16="http://schemas.microsoft.com/office/drawing/2014/main" id="{A9E0BB61-DAF1-D570-458B-BBD92C2494E5}"/>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Helvetica" pitchFamily="2" charset="0"/>
                <a:ea typeface="ＭＳ Ｐゴシック" panose="020B0600070205080204" pitchFamily="34" charset="-128"/>
              </a:rPr>
              <a:t>There are many myths that float around about terminal value, and we dispense with five of the most commonly floated myths. </a:t>
            </a:r>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2">
            <a:extLst>
              <a:ext uri="{FF2B5EF4-FFF2-40B4-BE49-F238E27FC236}">
                <a16:creationId xmlns:a16="http://schemas.microsoft.com/office/drawing/2014/main" id="{C7C2A080-E16B-DF1A-CB79-2BDD7F728B74}"/>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1458" name="Rectangle 3">
            <a:extLst>
              <a:ext uri="{FF2B5EF4-FFF2-40B4-BE49-F238E27FC236}">
                <a16:creationId xmlns:a16="http://schemas.microsoft.com/office/drawing/2014/main" id="{B9B000D6-2203-B314-EB17-490FDA2C519E}"/>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latin typeface="Times"/>
                <a:ea typeface="ＭＳ Ｐゴシック" panose="020B0600070205080204" pitchFamily="34" charset="-128"/>
              </a:rPr>
              <a:t>The transition period is used as a phase where the inputs from the high growth period can be adjusted towards stable growth levels (which reflect industry or market averages). </a:t>
            </a:r>
          </a:p>
          <a:p>
            <a:r>
              <a:rPr lang="en-US" altLang="en-US" dirty="0">
                <a:latin typeface="Times"/>
                <a:ea typeface="ＭＳ Ｐゴシック" panose="020B0600070205080204" pitchFamily="34" charset="-128"/>
              </a:rPr>
              <a:t>Note that we estimate reinvestment needs using the expected growth rate and the return on capital.</a:t>
            </a:r>
          </a:p>
          <a:p>
            <a:r>
              <a:rPr lang="en-US" altLang="en-US" dirty="0">
                <a:latin typeface="Times"/>
                <a:ea typeface="ＭＳ Ｐゴシック" panose="020B0600070205080204" pitchFamily="34" charset="-128"/>
              </a:rPr>
              <a:t>We are making the assumption that Disney will continue to earn excess returns even in stable growth. (The return on capital is moved towards the cost of capital,  but it is still higher than the cost of capital). If that assumption seems over optimistic, the return on capital in stable growth can be set equal to the cost of capital.</a:t>
            </a:r>
          </a:p>
          <a:p>
            <a:r>
              <a:rPr lang="en-US" altLang="en-US" dirty="0">
                <a:latin typeface="Times"/>
                <a:ea typeface="ＭＳ Ｐゴシック" panose="020B0600070205080204" pitchFamily="34" charset="-128"/>
              </a:rPr>
              <a:t>The leverage is pushed up to 20%, which is well below the optimal that we computed earlier, because current management seems intent on paying down debt.</a:t>
            </a:r>
          </a:p>
          <a:p>
            <a:endParaRPr lang="en-US" altLang="en-US" dirty="0">
              <a:latin typeface="Times"/>
              <a:ea typeface="ＭＳ Ｐゴシック" panose="020B0600070205080204" pitchFamily="34" charset="-128"/>
            </a:endParaRPr>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Rectangle 2">
            <a:extLst>
              <a:ext uri="{FF2B5EF4-FFF2-40B4-BE49-F238E27FC236}">
                <a16:creationId xmlns:a16="http://schemas.microsoft.com/office/drawing/2014/main" id="{0C698ABF-2E6B-C78B-2BBA-4B494CD7C1D8}"/>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3506" name="Rectangle 3">
            <a:extLst>
              <a:ext uri="{FF2B5EF4-FFF2-40B4-BE49-F238E27FC236}">
                <a16:creationId xmlns:a16="http://schemas.microsoft.com/office/drawing/2014/main" id="{CE47FB0C-963B-D4EC-9C17-D9EB2124931D}"/>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As Disney moves into stable growth, it should exhibit the characteristics of stable growth firms. If you want to be conservative in your estimates, you could set the return on capital = cost of capital in stable growth.</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 riskfree rate is a useful proxy for the nominal growth rate in the economy.</a:t>
            </a:r>
          </a:p>
          <a:p>
            <a:r>
              <a:rPr lang="en-US" altLang="en-US">
                <a:latin typeface="Times"/>
                <a:ea typeface="ＭＳ Ｐゴシック" panose="020B0600070205080204" pitchFamily="34" charset="-128"/>
              </a:rPr>
              <a:t>Riskfree rate = Expected inflation + Expected real interest rate</a:t>
            </a:r>
          </a:p>
          <a:p>
            <a:r>
              <a:rPr lang="en-US" altLang="en-US">
                <a:latin typeface="Times"/>
                <a:ea typeface="ＭＳ Ｐゴシック" panose="020B0600070205080204" pitchFamily="34" charset="-128"/>
              </a:rPr>
              <a:t>Nominal growth rate in economy = Expected inflation + Expected real growth rate</a:t>
            </a:r>
          </a:p>
          <a:p>
            <a:r>
              <a:rPr lang="en-US" altLang="en-US">
                <a:latin typeface="Times"/>
                <a:ea typeface="ＭＳ Ｐゴシック" panose="020B0600070205080204" pitchFamily="34" charset="-128"/>
              </a:rPr>
              <a:t>In the long term, expected real growth rate should converge on the expected real interest rate</a:t>
            </a:r>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3" name="Slide Image Placeholder 1">
            <a:extLst>
              <a:ext uri="{FF2B5EF4-FFF2-40B4-BE49-F238E27FC236}">
                <a16:creationId xmlns:a16="http://schemas.microsoft.com/office/drawing/2014/main" id="{1EACCA73-2282-FBDB-0ECA-3594F2DCCE90}"/>
              </a:ext>
            </a:extLst>
          </p:cNvPr>
          <p:cNvSpPr>
            <a:spLocks noGrp="1" noRot="1" noChangeAspect="1" noChangeArrowheads="1" noTextEdit="1"/>
          </p:cNvSpPr>
          <p:nvPr>
            <p:ph type="sldImg"/>
          </p:nvPr>
        </p:nvSpPr>
        <p:spPr>
          <a:xfrm>
            <a:off x="1150938" y="692150"/>
            <a:ext cx="4556125" cy="3416300"/>
          </a:xfrm>
          <a:ln/>
        </p:spPr>
      </p:sp>
      <p:sp>
        <p:nvSpPr>
          <p:cNvPr id="535554" name="Notes Placeholder 2">
            <a:extLst>
              <a:ext uri="{FF2B5EF4-FFF2-40B4-BE49-F238E27FC236}">
                <a16:creationId xmlns:a16="http://schemas.microsoft.com/office/drawing/2014/main" id="{AD369BBB-1B51-1907-B337-0290B912273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1" name="Rectangle 2">
            <a:extLst>
              <a:ext uri="{FF2B5EF4-FFF2-40B4-BE49-F238E27FC236}">
                <a16:creationId xmlns:a16="http://schemas.microsoft.com/office/drawing/2014/main" id="{2B896213-CC7A-32C1-56FF-0469275D1517}"/>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7602" name="Rectangle 3">
            <a:extLst>
              <a:ext uri="{FF2B5EF4-FFF2-40B4-BE49-F238E27FC236}">
                <a16:creationId xmlns:a16="http://schemas.microsoft.com/office/drawing/2014/main" id="{0F0B1C76-3C60-1279-20F3-6BF2A365066E}"/>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Brings it all together. Stock looks slightly over valued… or maybe the valuation is wrong… </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Note that the non operating investment is the value of their minority holdings in other companies and that the minority interest reflects the value of others’ holdings in companies that Disney owns a majority stake in (and has consolidated). Both were taken at book value. Optimally, we would like to get both in market value terms.</a:t>
            </a:r>
          </a:p>
          <a:p>
            <a:endParaRPr lang="en-US" altLang="en-US">
              <a:latin typeface="Times"/>
              <a:ea typeface="ＭＳ Ｐゴシック" panose="020B0600070205080204" pitchFamily="34" charset="-128"/>
            </a:endParaRPr>
          </a:p>
          <a:p>
            <a:r>
              <a:rPr lang="en-US" altLang="en-US">
                <a:latin typeface="Times"/>
                <a:ea typeface="ＭＳ Ｐゴシック" panose="020B0600070205080204" pitchFamily="34" charset="-128"/>
              </a:rPr>
              <a:t>The equity options is the value of management options, valued using an option pricing model, and adjusted for taxes.</a:t>
            </a:r>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49" name="Rectangle 2">
            <a:extLst>
              <a:ext uri="{FF2B5EF4-FFF2-40B4-BE49-F238E27FC236}">
                <a16:creationId xmlns:a16="http://schemas.microsoft.com/office/drawing/2014/main" id="{46D28FA9-80F9-A618-DF51-C42433CC2963}"/>
              </a:ext>
            </a:extLst>
          </p:cNvPr>
          <p:cNvSpPr>
            <a:spLocks noGrp="1" noRot="1" noChangeAspect="1" noChangeArrowheads="1" noTextEdit="1"/>
          </p:cNvSpPr>
          <p:nvPr>
            <p:ph type="sldImg"/>
          </p:nvPr>
        </p:nvSpPr>
        <p:spPr>
          <a:xfrm>
            <a:off x="1150938" y="692150"/>
            <a:ext cx="4556125" cy="3416300"/>
          </a:xfrm>
          <a:solidFill>
            <a:srgbClr val="FFFFFF"/>
          </a:solidFill>
          <a:ln/>
        </p:spPr>
      </p:sp>
      <p:sp>
        <p:nvSpPr>
          <p:cNvPr id="539650" name="Rectangle 3">
            <a:extLst>
              <a:ext uri="{FF2B5EF4-FFF2-40B4-BE49-F238E27FC236}">
                <a16:creationId xmlns:a16="http://schemas.microsoft.com/office/drawing/2014/main" id="{71062B8C-6A91-ACFD-DE67-E8F3906E1603}"/>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a:ea typeface="ＭＳ Ｐゴシック" panose="020B0600070205080204" pitchFamily="34" charset="-128"/>
              </a:rPr>
              <a:t>Shows the link between our valuation and the earlier corporate financial analysis.</a:t>
            </a:r>
          </a:p>
        </p:txBody>
      </p:sp>
    </p:spTree>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Slide Image Placeholder 1">
            <a:extLst>
              <a:ext uri="{FF2B5EF4-FFF2-40B4-BE49-F238E27FC236}">
                <a16:creationId xmlns:a16="http://schemas.microsoft.com/office/drawing/2014/main" id="{0E7E09CD-E360-71BE-389E-EC63C0468925}"/>
              </a:ext>
            </a:extLst>
          </p:cNvPr>
          <p:cNvSpPr>
            <a:spLocks noGrp="1" noRot="1" noChangeAspect="1" noChangeArrowheads="1" noTextEdit="1"/>
          </p:cNvSpPr>
          <p:nvPr>
            <p:ph type="sldImg"/>
          </p:nvPr>
        </p:nvSpPr>
        <p:spPr>
          <a:xfrm>
            <a:off x="1150938" y="692150"/>
            <a:ext cx="4556125" cy="3416300"/>
          </a:xfrm>
          <a:ln/>
        </p:spPr>
      </p:sp>
      <p:sp>
        <p:nvSpPr>
          <p:cNvPr id="541698" name="Notes Placeholder 2">
            <a:extLst>
              <a:ext uri="{FF2B5EF4-FFF2-40B4-BE49-F238E27FC236}">
                <a16:creationId xmlns:a16="http://schemas.microsoft.com/office/drawing/2014/main" id="{1DC35F2F-2F2E-A9F1-63F6-A34293FE1496}"/>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To change value, you have to take actions that affect one of four inputs:</a:t>
            </a:r>
          </a:p>
          <a:p>
            <a:pPr>
              <a:buFontTx/>
              <a:buAutoNum type="alphaLcPeriod"/>
            </a:pPr>
            <a:r>
              <a:rPr lang="en-US" altLang="en-US">
                <a:latin typeface="Times"/>
                <a:ea typeface="ＭＳ Ｐゴシック" panose="020B0600070205080204" pitchFamily="34" charset="-128"/>
              </a:rPr>
              <a:t>Cash flows from existing assets</a:t>
            </a:r>
          </a:p>
          <a:p>
            <a:pPr>
              <a:buFontTx/>
              <a:buAutoNum type="alphaLcPeriod"/>
            </a:pPr>
            <a:r>
              <a:rPr lang="en-US" altLang="en-US">
                <a:latin typeface="Times"/>
                <a:ea typeface="ＭＳ Ｐゴシック" panose="020B0600070205080204" pitchFamily="34" charset="-128"/>
              </a:rPr>
              <a:t>Expected growth</a:t>
            </a:r>
          </a:p>
          <a:p>
            <a:pPr>
              <a:buFontTx/>
              <a:buAutoNum type="alphaLcPeriod"/>
            </a:pPr>
            <a:r>
              <a:rPr lang="en-US" altLang="en-US">
                <a:latin typeface="Times"/>
                <a:ea typeface="ＭＳ Ｐゴシック" panose="020B0600070205080204" pitchFamily="34" charset="-128"/>
              </a:rPr>
              <a:t>Cost of capital</a:t>
            </a:r>
          </a:p>
          <a:p>
            <a:pPr>
              <a:buFontTx/>
              <a:buAutoNum type="alphaLcPeriod"/>
            </a:pPr>
            <a:r>
              <a:rPr lang="en-US" altLang="en-US">
                <a:latin typeface="Times"/>
                <a:ea typeface="ＭＳ Ｐゴシック" panose="020B0600070205080204" pitchFamily="34" charset="-128"/>
              </a:rPr>
              <a:t>Length of the growth period</a:t>
            </a:r>
          </a:p>
        </p:txBody>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5" name="Slide Image Placeholder 1">
            <a:extLst>
              <a:ext uri="{FF2B5EF4-FFF2-40B4-BE49-F238E27FC236}">
                <a16:creationId xmlns:a16="http://schemas.microsoft.com/office/drawing/2014/main" id="{EBF0EB4C-FD30-7566-6B59-85590A92453C}"/>
              </a:ext>
            </a:extLst>
          </p:cNvPr>
          <p:cNvSpPr>
            <a:spLocks noGrp="1" noRot="1" noChangeAspect="1" noChangeArrowheads="1" noTextEdit="1"/>
          </p:cNvSpPr>
          <p:nvPr>
            <p:ph type="sldImg"/>
          </p:nvPr>
        </p:nvSpPr>
        <p:spPr>
          <a:xfrm>
            <a:off x="1150938" y="692150"/>
            <a:ext cx="4556125" cy="3416300"/>
          </a:xfrm>
          <a:ln/>
        </p:spPr>
      </p:sp>
      <p:sp>
        <p:nvSpPr>
          <p:cNvPr id="543746" name="Notes Placeholder 2">
            <a:extLst>
              <a:ext uri="{FF2B5EF4-FFF2-40B4-BE49-F238E27FC236}">
                <a16:creationId xmlns:a16="http://schemas.microsoft.com/office/drawing/2014/main" id="{4C48218D-089B-6748-18F1-EB26216E327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Note that with two changes, a higher return on capital on new investments over the high growth phase (from 12.61% to 14%, with a slight drop in reinvestment) and moving to the optimal debt ratio of 40%, we can raise the value per share from $62.56 to $74.91. The difference of $11.35 can be viewed as the value of control. In general, the better managed a firm is, the lower will be the value of control.</a:t>
            </a:r>
          </a:p>
        </p:txBody>
      </p:sp>
    </p:spTree>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3" name="Rectangle 2">
            <a:extLst>
              <a:ext uri="{FF2B5EF4-FFF2-40B4-BE49-F238E27FC236}">
                <a16:creationId xmlns:a16="http://schemas.microsoft.com/office/drawing/2014/main" id="{F95D7941-A6B7-9DE9-F2F1-0A46DE11791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a:ea typeface="ＭＳ Ｐゴシック" panose="020B0600070205080204" pitchFamily="34" charset="-128"/>
              </a:rPr>
              <a:t>As we begin, so we end.</a:t>
            </a:r>
          </a:p>
        </p:txBody>
      </p:sp>
      <p:sp>
        <p:nvSpPr>
          <p:cNvPr id="545794" name="Rectangle 3">
            <a:extLst>
              <a:ext uri="{FF2B5EF4-FFF2-40B4-BE49-F238E27FC236}">
                <a16:creationId xmlns:a16="http://schemas.microsoft.com/office/drawing/2014/main" id="{BD53BC17-F261-8DC4-F731-11EE9FEA2925}"/>
              </a:ext>
            </a:extLst>
          </p:cNvPr>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r>
              <a:rPr lang="en-US"/>
              <a:t>Aswath Damodaran</a:t>
            </a:r>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A071C171-129E-D043-8371-BAF003A1A80A}" type="slidenum">
              <a:rPr lang="en-US" altLang="en-US" smtClean="0"/>
              <a:pPr>
                <a:defRPr/>
              </a:pPr>
              <a:t>‹#›</a:t>
            </a:fld>
            <a:endParaRPr lang="en-US" altLang="en-US"/>
          </a:p>
        </p:txBody>
      </p:sp>
    </p:spTree>
    <p:extLst>
      <p:ext uri="{BB962C8B-B14F-4D97-AF65-F5344CB8AC3E}">
        <p14:creationId xmlns:p14="http://schemas.microsoft.com/office/powerpoint/2010/main" val="3072323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lvl1pPr>
              <a:defRPr>
                <a:latin typeface="Helvetica" pitchFamily="2" charset="0"/>
              </a:defRPr>
            </a:lvl1pPr>
          </a:lstStyle>
          <a:p>
            <a:pPr>
              <a:defRPr/>
            </a:pPr>
            <a:r>
              <a:rPr lang="en-US" dirty="0" err="1"/>
              <a:t>Aswath</a:t>
            </a:r>
            <a:r>
              <a:rPr lang="en-US" dirty="0"/>
              <a:t> Damodaran</a:t>
            </a:r>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318821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r>
              <a:rPr lang="en-US"/>
              <a:t>Aswath Damodaran</a:t>
            </a: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A4F31CFB-B6A2-0A48-85AA-9F021A9D77CB}" type="slidenum">
              <a:rPr lang="en-US" altLang="en-US" smtClean="0"/>
              <a:pPr>
                <a:defRPr/>
              </a:pPr>
              <a:t>‹#›</a:t>
            </a:fld>
            <a:endParaRPr lang="en-US" altLang="en-US"/>
          </a:p>
        </p:txBody>
      </p:sp>
    </p:spTree>
    <p:extLst>
      <p:ext uri="{BB962C8B-B14F-4D97-AF65-F5344CB8AC3E}">
        <p14:creationId xmlns:p14="http://schemas.microsoft.com/office/powerpoint/2010/main" val="651304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Aswath Damodaran</a:t>
            </a:r>
          </a:p>
        </p:txBody>
      </p:sp>
      <p:sp>
        <p:nvSpPr>
          <p:cNvPr id="7" name="Slide Number Placeholder 6"/>
          <p:cNvSpPr>
            <a:spLocks noGrp="1"/>
          </p:cNvSpPr>
          <p:nvPr>
            <p:ph type="sldNum" sz="quarter" idx="12"/>
          </p:nvPr>
        </p:nvSpPr>
        <p:spPr/>
        <p:txBody>
          <a:bodyPr/>
          <a:lstStyle/>
          <a:p>
            <a:pPr>
              <a:defRPr/>
            </a:pPr>
            <a:fld id="{0D98331A-70E8-1242-8BEA-C782DDB192B4}" type="slidenum">
              <a:rPr lang="en-US" altLang="en-US" smtClean="0"/>
              <a:pPr>
                <a:defRPr/>
              </a:pPr>
              <a:t>‹#›</a:t>
            </a:fld>
            <a:endParaRPr lang="en-US" altLang="en-US"/>
          </a:p>
        </p:txBody>
      </p:sp>
    </p:spTree>
    <p:extLst>
      <p:ext uri="{BB962C8B-B14F-4D97-AF65-F5344CB8AC3E}">
        <p14:creationId xmlns:p14="http://schemas.microsoft.com/office/powerpoint/2010/main" val="1388900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9353DF2E-E1AC-1F4A-88E9-79DDDBC24899}" type="slidenum">
              <a:rPr lang="en-US" altLang="en-US" smtClean="0"/>
              <a:pPr>
                <a:defRPr/>
              </a:pPr>
              <a:t>‹#›</a:t>
            </a:fld>
            <a:endParaRPr lang="en-US" altLang="en-US" sz="140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307566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r>
              <a:rPr lang="en-US"/>
              <a:t>Aswath Damodaran</a:t>
            </a:r>
          </a:p>
        </p:txBody>
      </p:sp>
      <p:sp>
        <p:nvSpPr>
          <p:cNvPr id="5" name="Slide Number Placeholder 4"/>
          <p:cNvSpPr>
            <a:spLocks noGrp="1"/>
          </p:cNvSpPr>
          <p:nvPr>
            <p:ph type="sldNum" sz="quarter" idx="12"/>
          </p:nvPr>
        </p:nvSpPr>
        <p:spPr/>
        <p:txBody>
          <a:bodyPr/>
          <a:lstStyle/>
          <a:p>
            <a:pPr>
              <a:defRPr/>
            </a:pPr>
            <a:fld id="{4FCE95FB-70F7-CD45-BA27-A097233BF1B4}"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90141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Aswath Damodaran</a:t>
            </a:r>
          </a:p>
        </p:txBody>
      </p:sp>
      <p:sp>
        <p:nvSpPr>
          <p:cNvPr id="4" name="Slide Number Placeholder 3"/>
          <p:cNvSpPr>
            <a:spLocks noGrp="1"/>
          </p:cNvSpPr>
          <p:nvPr>
            <p:ph type="sldNum" sz="quarter" idx="12"/>
          </p:nvPr>
        </p:nvSpPr>
        <p:spPr/>
        <p:txBody>
          <a:bodyPr/>
          <a:lstStyle/>
          <a:p>
            <a:pPr>
              <a:defRPr/>
            </a:pPr>
            <a:fld id="{86EDFC76-2D0A-8C4F-B3D4-D3CF24CFBD0D}" type="slidenum">
              <a:rPr lang="en-US" altLang="en-US" smtClean="0"/>
              <a:pPr>
                <a:defRPr/>
              </a:pPr>
              <a:t>‹#›</a:t>
            </a:fld>
            <a:endParaRPr lang="en-US" altLang="en-US"/>
          </a:p>
        </p:txBody>
      </p:sp>
    </p:spTree>
    <p:extLst>
      <p:ext uri="{BB962C8B-B14F-4D97-AF65-F5344CB8AC3E}">
        <p14:creationId xmlns:p14="http://schemas.microsoft.com/office/powerpoint/2010/main" val="1628749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r>
              <a:rPr lang="en-US"/>
              <a:t>Aswath Damodaran</a:t>
            </a:r>
          </a:p>
        </p:txBody>
      </p:sp>
      <p:sp>
        <p:nvSpPr>
          <p:cNvPr id="11" name="Slide Number Placeholder 10"/>
          <p:cNvSpPr>
            <a:spLocks noGrp="1"/>
          </p:cNvSpPr>
          <p:nvPr>
            <p:ph type="sldNum" sz="quarter" idx="12"/>
          </p:nvPr>
        </p:nvSpPr>
        <p:spPr/>
        <p:txBody>
          <a:bodyPr/>
          <a:lstStyle/>
          <a:p>
            <a:pPr>
              <a:defRPr/>
            </a:pPr>
            <a:fld id="{9353DF2E-E1AC-1F4A-88E9-79DDDBC24899}"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4180761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B774AE12-F1F4-C844-9F75-91C675DBCF32}" type="slidenum">
              <a:rPr lang="en-US" altLang="en-US" smtClean="0"/>
              <a:pPr>
                <a:defRPr/>
              </a:pPr>
              <a:t>‹#›</a:t>
            </a:fld>
            <a:endParaRPr lang="en-US" altLang="en-US"/>
          </a:p>
        </p:txBody>
      </p:sp>
    </p:spTree>
    <p:extLst>
      <p:ext uri="{BB962C8B-B14F-4D97-AF65-F5344CB8AC3E}">
        <p14:creationId xmlns:p14="http://schemas.microsoft.com/office/powerpoint/2010/main" val="3982858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929E0481-99C3-2C45-9C66-A9015AAAC6B1}"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230620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Aswath Damodaran</a:t>
            </a:r>
          </a:p>
        </p:txBody>
      </p:sp>
      <p:sp>
        <p:nvSpPr>
          <p:cNvPr id="9" name="Slide Number Placeholder 8"/>
          <p:cNvSpPr>
            <a:spLocks noGrp="1"/>
          </p:cNvSpPr>
          <p:nvPr>
            <p:ph type="sldNum" sz="quarter" idx="12"/>
          </p:nvPr>
        </p:nvSpPr>
        <p:spPr/>
        <p:txBody>
          <a:bodyPr/>
          <a:lstStyle/>
          <a:p>
            <a:pPr>
              <a:defRPr/>
            </a:pPr>
            <a:fld id="{41450E8A-DB23-3541-ACE6-D11E3E5004D1}"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2174395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9634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r>
              <a:rPr lang="en-US"/>
              <a:t>Aswath Damodaran</a:t>
            </a: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9353DF2E-E1AC-1F4A-88E9-79DDDBC24899}" type="slidenum">
              <a:rPr lang="en-US" altLang="en-US" smtClean="0"/>
              <a:pPr>
                <a:defRPr/>
              </a:pPr>
              <a:t>‹#›</a:t>
            </a:fld>
            <a:endParaRPr lang="en-US" altLang="en-US" sz="1400">
              <a:solidFill>
                <a:srgbClr val="FFFFFF"/>
              </a:solidFill>
            </a:endParaRPr>
          </a:p>
        </p:txBody>
      </p:sp>
    </p:spTree>
    <p:extLst>
      <p:ext uri="{BB962C8B-B14F-4D97-AF65-F5344CB8AC3E}">
        <p14:creationId xmlns:p14="http://schemas.microsoft.com/office/powerpoint/2010/main" val="770643809"/>
      </p:ext>
    </p:extLst>
  </p:cSld>
  <p:clrMap bg1="lt1" tx1="dk1" bg2="lt2" tx2="dk2" accent1="accent1" accent2="accent2" accent3="accent3" accent4="accent4" accent5="accent5" accent6="accent6" hlink="hlink" folHlink="folHlink"/>
  <p:sldLayoutIdLst>
    <p:sldLayoutId id="2147484432" r:id="rId1"/>
    <p:sldLayoutId id="2147484433" r:id="rId2"/>
    <p:sldLayoutId id="2147484434" r:id="rId3"/>
    <p:sldLayoutId id="2147484435" r:id="rId4"/>
    <p:sldLayoutId id="2147484436" r:id="rId5"/>
    <p:sldLayoutId id="2147484437" r:id="rId6"/>
    <p:sldLayoutId id="2147484438" r:id="rId7"/>
    <p:sldLayoutId id="2147484439" r:id="rId8"/>
    <p:sldLayoutId id="2147484440" r:id="rId9"/>
    <p:sldLayoutId id="2147484441" r:id="rId10"/>
    <p:sldLayoutId id="2147484442" r:id="rId11"/>
    <p:sldLayoutId id="2147484443" r:id="rId12"/>
  </p:sldLayoutIdLst>
  <p:hf hdr="0" dt="0"/>
  <p:txStyles>
    <p:titleStyle>
      <a:lvl1pPr algn="l" defTabSz="914400" rtl="0" eaLnBrk="1" latinLnBrk="0" hangingPunct="1">
        <a:lnSpc>
          <a:spcPct val="90000"/>
        </a:lnSpc>
        <a:spcBef>
          <a:spcPct val="0"/>
        </a:spcBef>
        <a:buNone/>
        <a:defRPr sz="4200" b="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file:///AppldCF3ed/New%20Chapters/Chap7.doc!OLE_LINK4"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1.e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5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31.emf"/></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33.emf"/><Relationship Id="rId5" Type="http://schemas.openxmlformats.org/officeDocument/2006/relationships/oleObject" Target="../embeddings/oleObject16.bin"/><Relationship Id="rId4" Type="http://schemas.openxmlformats.org/officeDocument/2006/relationships/image" Target="../media/image32.emf"/></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package" Target="../embeddings/Microsoft_Word_Document.docx"/><Relationship Id="rId4" Type="http://schemas.openxmlformats.org/officeDocument/2006/relationships/image" Target="../media/image39.png"/></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44.emf"/></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46.emf"/></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image" Target="../media/image48.emf"/></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notesSlide" Target="../notesSlides/notesSlide100.xml"/><Relationship Id="rId1" Type="http://schemas.openxmlformats.org/officeDocument/2006/relationships/slideLayout" Target="../slideLayouts/slideLayout2.xml"/><Relationship Id="rId4" Type="http://schemas.openxmlformats.org/officeDocument/2006/relationships/image" Target="../media/image49.emf"/></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notesSlide" Target="../notesSlides/notesSlide121.xml"/><Relationship Id="rId1" Type="http://schemas.openxmlformats.org/officeDocument/2006/relationships/slideLayout" Target="../slideLayouts/slideLayout2.xml"/><Relationship Id="rId4" Type="http://schemas.openxmlformats.org/officeDocument/2006/relationships/image" Target="../media/image58.emf"/></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notesSlide" Target="../notesSlides/notesSlide124.xml"/><Relationship Id="rId1" Type="http://schemas.openxmlformats.org/officeDocument/2006/relationships/slideLayout" Target="../slideLayouts/slideLayout2.xml"/><Relationship Id="rId4" Type="http://schemas.openxmlformats.org/officeDocument/2006/relationships/image" Target="../media/image59.emf"/></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notesSlide" Target="../notesSlides/notesSlide131.xml"/><Relationship Id="rId1" Type="http://schemas.openxmlformats.org/officeDocument/2006/relationships/slideLayout" Target="../slideLayouts/slideLayout2.xml"/><Relationship Id="rId4" Type="http://schemas.openxmlformats.org/officeDocument/2006/relationships/image" Target="../media/image60.emf"/></Relationships>
</file>

<file path=ppt/slides/_rels/slide132.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notesSlide" Target="../notesSlides/notesSlide141.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53.xml"/><Relationship Id="rId1" Type="http://schemas.openxmlformats.org/officeDocument/2006/relationships/slideLayout" Target="../slideLayouts/slideLayout12.xml"/></Relationships>
</file>

<file path=ppt/slides/_rels/slide15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59.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notesSlide" Target="../notesSlides/notesSlide161.xml"/><Relationship Id="rId1" Type="http://schemas.openxmlformats.org/officeDocument/2006/relationships/slideLayout" Target="../slideLayouts/slideLayout2.xml"/><Relationship Id="rId4" Type="http://schemas.openxmlformats.org/officeDocument/2006/relationships/image" Target="../media/image72.emf"/></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notesSlide" Target="../notesSlides/notesSlide167.xml"/><Relationship Id="rId1" Type="http://schemas.openxmlformats.org/officeDocument/2006/relationships/slideLayout" Target="../slideLayouts/slideLayout2.xml"/><Relationship Id="rId4" Type="http://schemas.openxmlformats.org/officeDocument/2006/relationships/image" Target="../media/image73.emf"/></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notesSlide" Target="../notesSlides/notesSlide176.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png"/><Relationship Id="rId18" Type="http://schemas.openxmlformats.org/officeDocument/2006/relationships/image" Target="../media/image91.png"/><Relationship Id="rId3" Type="http://schemas.openxmlformats.org/officeDocument/2006/relationships/image" Target="../media/image76.png"/><Relationship Id="rId7" Type="http://schemas.openxmlformats.org/officeDocument/2006/relationships/image" Target="../media/image80.png"/><Relationship Id="rId12" Type="http://schemas.openxmlformats.org/officeDocument/2006/relationships/image" Target="../media/image85.png"/><Relationship Id="rId17" Type="http://schemas.openxmlformats.org/officeDocument/2006/relationships/image" Target="../media/image90.png"/><Relationship Id="rId2" Type="http://schemas.openxmlformats.org/officeDocument/2006/relationships/notesSlide" Target="../notesSlides/notesSlide184.xml"/><Relationship Id="rId16"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image" Target="../media/image79.png"/><Relationship Id="rId11" Type="http://schemas.openxmlformats.org/officeDocument/2006/relationships/image" Target="../media/image84.png"/><Relationship Id="rId5" Type="http://schemas.openxmlformats.org/officeDocument/2006/relationships/image" Target="../media/image78.png"/><Relationship Id="rId15" Type="http://schemas.openxmlformats.org/officeDocument/2006/relationships/image" Target="../media/image88.pn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png"/><Relationship Id="rId14" Type="http://schemas.openxmlformats.org/officeDocument/2006/relationships/image" Target="../media/image87.png"/></Relationships>
</file>

<file path=ppt/slides/_rels/slide18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notesSlide" Target="../notesSlides/notesSlide219.xml"/><Relationship Id="rId1" Type="http://schemas.openxmlformats.org/officeDocument/2006/relationships/slideLayout" Target="../slideLayouts/slideLayout2.xml"/><Relationship Id="rId4" Type="http://schemas.openxmlformats.org/officeDocument/2006/relationships/image" Target="../media/image100.emf"/></Relationships>
</file>

<file path=ppt/slides/_rels/slide22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23.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notesSlide" Target="../notesSlides/notesSlide227.xml"/><Relationship Id="rId1" Type="http://schemas.openxmlformats.org/officeDocument/2006/relationships/slideLayout" Target="../slideLayouts/slideLayout2.xml"/><Relationship Id="rId4" Type="http://schemas.openxmlformats.org/officeDocument/2006/relationships/image" Target="../media/image104.emf"/></Relationships>
</file>

<file path=ppt/slides/_rels/slide229.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notesSlide" Target="../notesSlides/notesSlide228.xml"/><Relationship Id="rId1" Type="http://schemas.openxmlformats.org/officeDocument/2006/relationships/slideLayout" Target="../slideLayouts/slideLayout2.xml"/><Relationship Id="rId4" Type="http://schemas.openxmlformats.org/officeDocument/2006/relationships/image" Target="../media/image105.emf"/></Relationships>
</file>

<file path=ppt/slides/_rels/slide230.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notesSlide" Target="../notesSlides/notesSlide229.xml"/><Relationship Id="rId1" Type="http://schemas.openxmlformats.org/officeDocument/2006/relationships/slideLayout" Target="../slideLayouts/slideLayout2.xml"/><Relationship Id="rId4" Type="http://schemas.openxmlformats.org/officeDocument/2006/relationships/image" Target="../media/image106.emf"/></Relationships>
</file>

<file path=ppt/slides/_rels/slide231.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image" Target="../media/image108.emf"/><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notesSlide" Target="../notesSlides/notesSlide237.xml"/><Relationship Id="rId1" Type="http://schemas.openxmlformats.org/officeDocument/2006/relationships/slideLayout" Target="../slideLayouts/slideLayout2.xml"/><Relationship Id="rId4" Type="http://schemas.openxmlformats.org/officeDocument/2006/relationships/image" Target="../media/image111.emf"/></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41.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243.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244.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8" Type="http://schemas.openxmlformats.org/officeDocument/2006/relationships/image" Target="../media/image118.emf"/><Relationship Id="rId3" Type="http://schemas.openxmlformats.org/officeDocument/2006/relationships/oleObject" Target="../embeddings/oleObject42.bin"/><Relationship Id="rId7" Type="http://schemas.openxmlformats.org/officeDocument/2006/relationships/oleObject" Target="../embeddings/oleObject44.bin"/><Relationship Id="rId2" Type="http://schemas.openxmlformats.org/officeDocument/2006/relationships/notesSlide" Target="../notesSlides/notesSlide247.xml"/><Relationship Id="rId1" Type="http://schemas.openxmlformats.org/officeDocument/2006/relationships/slideLayout" Target="../slideLayouts/slideLayout2.xml"/><Relationship Id="rId6" Type="http://schemas.openxmlformats.org/officeDocument/2006/relationships/image" Target="../media/image117.emf"/><Relationship Id="rId5" Type="http://schemas.openxmlformats.org/officeDocument/2006/relationships/oleObject" Target="../embeddings/oleObject43.bin"/><Relationship Id="rId10" Type="http://schemas.openxmlformats.org/officeDocument/2006/relationships/image" Target="../media/image119.emf"/><Relationship Id="rId4" Type="http://schemas.openxmlformats.org/officeDocument/2006/relationships/image" Target="../media/image116.emf"/><Relationship Id="rId9" Type="http://schemas.openxmlformats.org/officeDocument/2006/relationships/oleObject" Target="../embeddings/oleObject45.bin"/></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notesSlide" Target="../notesSlides/notesSlide250.xml"/><Relationship Id="rId1" Type="http://schemas.openxmlformats.org/officeDocument/2006/relationships/slideLayout" Target="../slideLayouts/slideLayout2.xml"/><Relationship Id="rId6" Type="http://schemas.openxmlformats.org/officeDocument/2006/relationships/image" Target="../media/image122.emf"/><Relationship Id="rId5" Type="http://schemas.openxmlformats.org/officeDocument/2006/relationships/oleObject" Target="../embeddings/oleObject47.bin"/><Relationship Id="rId4" Type="http://schemas.openxmlformats.org/officeDocument/2006/relationships/image" Target="../media/image121.emf"/></Relationships>
</file>

<file path=ppt/slides/_rels/slide253.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notesSlide" Target="../notesSlides/notesSlide251.xml"/><Relationship Id="rId1" Type="http://schemas.openxmlformats.org/officeDocument/2006/relationships/slideLayout" Target="../slideLayouts/slideLayout2.xml"/><Relationship Id="rId4" Type="http://schemas.openxmlformats.org/officeDocument/2006/relationships/image" Target="../media/image123.emf"/></Relationships>
</file>

<file path=ppt/slides/_rels/slide254.xml.rels><?xml version="1.0" encoding="UTF-8" standalone="yes"?>
<Relationships xmlns="http://schemas.openxmlformats.org/package/2006/relationships"><Relationship Id="rId3" Type="http://schemas.openxmlformats.org/officeDocument/2006/relationships/image" Target="../media/image124.tiff"/><Relationship Id="rId2" Type="http://schemas.openxmlformats.org/officeDocument/2006/relationships/notesSlide" Target="../notesSlides/notesSlide252.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image" Target="../media/image125.emf"/><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notesSlide" Target="../notesSlides/notesSlide253.xml"/><Relationship Id="rId1" Type="http://schemas.openxmlformats.org/officeDocument/2006/relationships/slideLayout" Target="../slideLayouts/slideLayout2.xml"/><Relationship Id="rId4" Type="http://schemas.openxmlformats.org/officeDocument/2006/relationships/image" Target="../media/image126.emf"/></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54.xm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55.xml"/><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3" Type="http://schemas.openxmlformats.org/officeDocument/2006/relationships/image" Target="../media/image127.emf"/><Relationship Id="rId2" Type="http://schemas.openxmlformats.org/officeDocument/2006/relationships/notesSlide" Target="../notesSlides/notesSlide256.xml"/><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3" Type="http://schemas.openxmlformats.org/officeDocument/2006/relationships/image" Target="../media/image128.emf"/><Relationship Id="rId2" Type="http://schemas.openxmlformats.org/officeDocument/2006/relationships/notesSlide" Target="../notesSlides/notesSlide257.xml"/><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3" Type="http://schemas.openxmlformats.org/officeDocument/2006/relationships/image" Target="../media/image129.emf"/><Relationship Id="rId2" Type="http://schemas.openxmlformats.org/officeDocument/2006/relationships/notesSlide" Target="../notesSlides/notesSlide258.xml"/><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3" Type="http://schemas.openxmlformats.org/officeDocument/2006/relationships/image" Target="../media/image130.emf"/><Relationship Id="rId2" Type="http://schemas.openxmlformats.org/officeDocument/2006/relationships/notesSlide" Target="../notesSlides/notesSlide259.xml"/><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2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a:extLst>
              <a:ext uri="{FF2B5EF4-FFF2-40B4-BE49-F238E27FC236}">
                <a16:creationId xmlns:a16="http://schemas.microsoft.com/office/drawing/2014/main" id="{25A42FD8-3C76-71C3-2D77-98E509C97308}"/>
              </a:ext>
            </a:extLst>
          </p:cNvPr>
          <p:cNvSpPr>
            <a:spLocks noGrp="1"/>
          </p:cNvSpPr>
          <p:nvPr>
            <p:ph type="ctrTitle"/>
          </p:nvPr>
        </p:nvSpPr>
        <p:spPr/>
        <p:txBody>
          <a:bodyPr/>
          <a:lstStyle/>
          <a:p>
            <a:r>
              <a:rPr lang="en-US"/>
              <a:t>Corporate Finance</a:t>
            </a:r>
            <a:br>
              <a:rPr lang="en-US"/>
            </a:br>
            <a:r>
              <a:rPr lang="en-US"/>
              <a:t>Lecture Note Packet 2</a:t>
            </a:r>
            <a:br>
              <a:rPr lang="en-US"/>
            </a:br>
            <a:r>
              <a:rPr lang="en-US"/>
              <a:t>Capital Structure, Dividend Policy and Valuation</a:t>
            </a:r>
          </a:p>
        </p:txBody>
      </p:sp>
      <p:sp>
        <p:nvSpPr>
          <p:cNvPr id="16386" name="Subtitle 2">
            <a:extLst>
              <a:ext uri="{FF2B5EF4-FFF2-40B4-BE49-F238E27FC236}">
                <a16:creationId xmlns:a16="http://schemas.microsoft.com/office/drawing/2014/main" id="{4B296501-77A9-8FD1-988B-98D8A97ED032}"/>
              </a:ext>
            </a:extLst>
          </p:cNvPr>
          <p:cNvSpPr>
            <a:spLocks noGrp="1"/>
          </p:cNvSpPr>
          <p:nvPr>
            <p:ph type="subTitle" idx="1"/>
          </p:nvPr>
        </p:nvSpPr>
        <p:spPr>
          <a:xfrm>
            <a:off x="1004319" y="3692271"/>
            <a:ext cx="5918454" cy="1069848"/>
          </a:xfrm>
        </p:spPr>
        <p:txBody>
          <a:bodyPr/>
          <a:lstStyle/>
          <a:p>
            <a:r>
              <a:rPr lang="en-US" altLang="en-US" dirty="0" err="1"/>
              <a:t>Aswath</a:t>
            </a:r>
            <a:r>
              <a:rPr lang="en-US" altLang="en-US" dirty="0"/>
              <a:t> Damodaran		Spring 2026</a:t>
            </a:r>
          </a:p>
        </p:txBody>
      </p:sp>
      <p:sp>
        <p:nvSpPr>
          <p:cNvPr id="6" name="Footer Placeholder 5">
            <a:extLst>
              <a:ext uri="{FF2B5EF4-FFF2-40B4-BE49-F238E27FC236}">
                <a16:creationId xmlns:a16="http://schemas.microsoft.com/office/drawing/2014/main" id="{9C401E57-36C8-6A7E-794A-3713CA3FA5FA}"/>
              </a:ext>
            </a:extLst>
          </p:cNvPr>
          <p:cNvSpPr>
            <a:spLocks noGrp="1"/>
          </p:cNvSpPr>
          <p:nvPr>
            <p:ph type="ftr" sz="quarter" idx="11"/>
          </p:nvPr>
        </p:nvSpPr>
        <p:spPr/>
        <p:txBody>
          <a:bodyPr/>
          <a:lstStyle/>
          <a:p>
            <a:pPr>
              <a:defRPr/>
            </a:pPr>
            <a:r>
              <a:rPr lang="en-US"/>
              <a:t>Aswath Damodaran</a:t>
            </a:r>
            <a:endParaRPr lang="en-US" dirty="0"/>
          </a:p>
        </p:txBody>
      </p:sp>
      <p:sp>
        <p:nvSpPr>
          <p:cNvPr id="7" name="Slide Number Placeholder 6">
            <a:extLst>
              <a:ext uri="{FF2B5EF4-FFF2-40B4-BE49-F238E27FC236}">
                <a16:creationId xmlns:a16="http://schemas.microsoft.com/office/drawing/2014/main" id="{B86539D5-9F44-430A-ED51-9F16FD9A8CFA}"/>
              </a:ext>
            </a:extLst>
          </p:cNvPr>
          <p:cNvSpPr>
            <a:spLocks noGrp="1"/>
          </p:cNvSpPr>
          <p:nvPr>
            <p:ph type="sldNum" sz="quarter" idx="12"/>
          </p:nvPr>
        </p:nvSpPr>
        <p:spPr/>
        <p:txBody>
          <a:bodyPr/>
          <a:lstStyle/>
          <a:p>
            <a:pPr>
              <a:defRPr/>
            </a:pPr>
            <a:fld id="{A071C171-129E-D043-8371-BAF003A1A80A}" type="slidenum">
              <a:rPr lang="en-US" altLang="en-US" smtClean="0"/>
              <a:pPr>
                <a:defRPr/>
              </a:pPr>
              <a:t>1</a:t>
            </a:fld>
            <a:endParaRPr lang="en-US"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FF70A233-0CAB-128F-492D-5E97C78606EB}"/>
              </a:ext>
            </a:extLst>
          </p:cNvPr>
          <p:cNvSpPr>
            <a:spLocks noGrp="1" noChangeArrowheads="1"/>
          </p:cNvSpPr>
          <p:nvPr>
            <p:ph type="ctrTitle"/>
          </p:nvPr>
        </p:nvSpPr>
        <p:spPr/>
        <p:txBody>
          <a:bodyPr/>
          <a:lstStyle/>
          <a:p>
            <a:r>
              <a:rPr lang="en-US"/>
              <a:t>Capital Structure: The Choices and the Trade off</a:t>
            </a:r>
          </a:p>
        </p:txBody>
      </p:sp>
      <p:sp>
        <p:nvSpPr>
          <p:cNvPr id="17410" name="Rectangle 3">
            <a:extLst>
              <a:ext uri="{FF2B5EF4-FFF2-40B4-BE49-F238E27FC236}">
                <a16:creationId xmlns:a16="http://schemas.microsoft.com/office/drawing/2014/main" id="{68D78F7B-C8EB-353E-09FC-F5638E784689}"/>
              </a:ext>
            </a:extLst>
          </p:cNvPr>
          <p:cNvSpPr>
            <a:spLocks noGrp="1"/>
          </p:cNvSpPr>
          <p:nvPr>
            <p:ph type="subTitle" idx="1"/>
          </p:nvPr>
        </p:nvSpPr>
        <p:spPr/>
        <p:txBody>
          <a:bodyPr/>
          <a:lstStyle/>
          <a:p>
            <a:r>
              <a:rPr lang="ja-JP" altLang="en-US"/>
              <a:t>“</a:t>
            </a:r>
            <a:r>
              <a:rPr lang="en-US" altLang="ja-JP" dirty="0"/>
              <a:t>Neither a borrower nor a lender be</a:t>
            </a:r>
            <a:r>
              <a:rPr lang="ja-JP" altLang="en-US"/>
              <a:t>”</a:t>
            </a:r>
            <a:endParaRPr lang="en-US" altLang="ja-JP" dirty="0"/>
          </a:p>
          <a:p>
            <a:r>
              <a:rPr lang="en-US" altLang="en-US" dirty="0"/>
              <a:t>Someone who obviously hated this part of corporate finance</a:t>
            </a:r>
          </a:p>
        </p:txBody>
      </p:sp>
      <p:sp>
        <p:nvSpPr>
          <p:cNvPr id="6" name="Footer Placeholder 5">
            <a:extLst>
              <a:ext uri="{FF2B5EF4-FFF2-40B4-BE49-F238E27FC236}">
                <a16:creationId xmlns:a16="http://schemas.microsoft.com/office/drawing/2014/main" id="{97B50226-A977-A58B-0B76-B3EFECD888E1}"/>
              </a:ext>
            </a:extLst>
          </p:cNvPr>
          <p:cNvSpPr>
            <a:spLocks noGrp="1"/>
          </p:cNvSpPr>
          <p:nvPr>
            <p:ph type="ftr" sz="quarter" idx="11"/>
          </p:nvPr>
        </p:nvSpPr>
        <p:spPr/>
        <p:txBody>
          <a:bodyPr/>
          <a:lstStyle/>
          <a:p>
            <a:pPr>
              <a:defRPr/>
            </a:pPr>
            <a:r>
              <a:rPr lang="en-US"/>
              <a:t>Aswath Damodaran</a:t>
            </a:r>
            <a:endParaRPr lang="en-US" dirty="0"/>
          </a:p>
        </p:txBody>
      </p:sp>
      <p:sp>
        <p:nvSpPr>
          <p:cNvPr id="7" name="Slide Number Placeholder 6">
            <a:extLst>
              <a:ext uri="{FF2B5EF4-FFF2-40B4-BE49-F238E27FC236}">
                <a16:creationId xmlns:a16="http://schemas.microsoft.com/office/drawing/2014/main" id="{B4BC065A-BAFB-2B55-1990-6E6FDF47B3B0}"/>
              </a:ext>
            </a:extLst>
          </p:cNvPr>
          <p:cNvSpPr>
            <a:spLocks noGrp="1"/>
          </p:cNvSpPr>
          <p:nvPr>
            <p:ph type="sldNum" sz="quarter" idx="12"/>
          </p:nvPr>
        </p:nvSpPr>
        <p:spPr/>
        <p:txBody>
          <a:bodyPr/>
          <a:lstStyle/>
          <a:p>
            <a:pPr>
              <a:defRPr/>
            </a:pPr>
            <a:fld id="{A071C171-129E-D043-8371-BAF003A1A80A}" type="slidenum">
              <a:rPr lang="en-US" altLang="en-US" smtClean="0"/>
              <a:pPr>
                <a:defRPr/>
              </a:pPr>
              <a:t>2</a:t>
            </a:fld>
            <a:endParaRPr lang="en-US" alt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D1817DA9-13C4-33A7-CDFC-36D733091454}"/>
              </a:ext>
            </a:extLst>
          </p:cNvPr>
          <p:cNvSpPr>
            <a:spLocks noGrp="1"/>
          </p:cNvSpPr>
          <p:nvPr>
            <p:ph type="title"/>
          </p:nvPr>
        </p:nvSpPr>
        <p:spPr/>
        <p:txBody>
          <a:bodyPr/>
          <a:lstStyle/>
          <a:p>
            <a:r>
              <a:rPr lang="en-US" altLang="en-US"/>
              <a:t>First principles</a:t>
            </a:r>
          </a:p>
        </p:txBody>
      </p:sp>
      <p:pic>
        <p:nvPicPr>
          <p:cNvPr id="19460" name="Content Placeholder 3">
            <a:extLst>
              <a:ext uri="{FF2B5EF4-FFF2-40B4-BE49-F238E27FC236}">
                <a16:creationId xmlns:a16="http://schemas.microsoft.com/office/drawing/2014/main" id="{9177B6CC-3C4A-6B1F-AAD5-A0E0FD02486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1794886"/>
            <a:ext cx="7772400" cy="4335028"/>
          </a:xfrm>
        </p:spPr>
      </p:pic>
      <p:sp>
        <p:nvSpPr>
          <p:cNvPr id="5" name="Footer Placeholder 4">
            <a:extLst>
              <a:ext uri="{FF2B5EF4-FFF2-40B4-BE49-F238E27FC236}">
                <a16:creationId xmlns:a16="http://schemas.microsoft.com/office/drawing/2014/main" id="{935625F4-D951-1551-1857-21F572EBAA64}"/>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1032A556-D76C-7978-2375-47BF74828056}"/>
              </a:ext>
            </a:extLst>
          </p:cNvPr>
          <p:cNvSpPr>
            <a:spLocks noGrp="1"/>
          </p:cNvSpPr>
          <p:nvPr>
            <p:ph type="title"/>
          </p:nvPr>
        </p:nvSpPr>
        <p:spPr/>
        <p:txBody>
          <a:bodyPr/>
          <a:lstStyle/>
          <a:p>
            <a:r>
              <a:rPr lang="en-US" altLang="en-US"/>
              <a:t>The Choices in Financing</a:t>
            </a:r>
          </a:p>
        </p:txBody>
      </p:sp>
      <p:graphicFrame>
        <p:nvGraphicFramePr>
          <p:cNvPr id="21508" name="Object 2">
            <a:extLst>
              <a:ext uri="{FF2B5EF4-FFF2-40B4-BE49-F238E27FC236}">
                <a16:creationId xmlns:a16="http://schemas.microsoft.com/office/drawing/2014/main" id="{58CA6ED0-F6F9-957F-96FF-426D987CB7A8}"/>
              </a:ext>
            </a:extLst>
          </p:cNvPr>
          <p:cNvGraphicFramePr>
            <a:graphicFrameLocks noGrp="1" noChangeAspect="1"/>
          </p:cNvGraphicFramePr>
          <p:nvPr>
            <p:ph idx="1"/>
          </p:nvPr>
        </p:nvGraphicFramePr>
        <p:xfrm>
          <a:off x="685800" y="2379133"/>
          <a:ext cx="7772400" cy="3166533"/>
        </p:xfrm>
        <a:graphic>
          <a:graphicData uri="http://schemas.openxmlformats.org/presentationml/2006/ole">
            <mc:AlternateContent xmlns:mc="http://schemas.openxmlformats.org/markup-compatibility/2006">
              <mc:Choice xmlns:v="urn:schemas-microsoft-com:vml" Requires="v">
                <p:oleObj name="Document" r:id="rId3" imgW="21945600" imgH="8940800" progId="Word.Document.12">
                  <p:link updateAutomatic="1"/>
                </p:oleObj>
              </mc:Choice>
              <mc:Fallback>
                <p:oleObj name="Document" r:id="rId3" imgW="21945600" imgH="8940800" progId="Word.Document.12">
                  <p:link updateAutomatic="1"/>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379133"/>
                        <a:ext cx="7772400" cy="3166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 name="Footer Placeholder 4">
            <a:extLst>
              <a:ext uri="{FF2B5EF4-FFF2-40B4-BE49-F238E27FC236}">
                <a16:creationId xmlns:a16="http://schemas.microsoft.com/office/drawing/2014/main" id="{EA0044F1-1AD2-EB90-2567-36572A82D5C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939F60A1-7E86-15D8-5E63-6149BB4F1B2B}"/>
              </a:ext>
            </a:extLst>
          </p:cNvPr>
          <p:cNvSpPr>
            <a:spLocks noGrp="1"/>
          </p:cNvSpPr>
          <p:nvPr>
            <p:ph type="title"/>
          </p:nvPr>
        </p:nvSpPr>
        <p:spPr/>
        <p:txBody>
          <a:bodyPr/>
          <a:lstStyle/>
          <a:p>
            <a:r>
              <a:rPr lang="en-US" altLang="en-US"/>
              <a:t>Global Patterns in Financing… </a:t>
            </a:r>
          </a:p>
        </p:txBody>
      </p:sp>
      <p:sp>
        <p:nvSpPr>
          <p:cNvPr id="5" name="Footer Placeholder 4">
            <a:extLst>
              <a:ext uri="{FF2B5EF4-FFF2-40B4-BE49-F238E27FC236}">
                <a16:creationId xmlns:a16="http://schemas.microsoft.com/office/drawing/2014/main" id="{676383EA-3D44-5363-7DB2-2FCFA85C32F6}"/>
              </a:ext>
            </a:extLst>
          </p:cNvPr>
          <p:cNvSpPr>
            <a:spLocks noGrp="1"/>
          </p:cNvSpPr>
          <p:nvPr>
            <p:ph type="ftr" sz="quarter" idx="11"/>
          </p:nvPr>
        </p:nvSpPr>
        <p:spPr/>
        <p:txBody>
          <a:bodyPr/>
          <a:lstStyle/>
          <a:p>
            <a:pPr>
              <a:defRPr/>
            </a:pPr>
            <a:r>
              <a:rPr lang="en-US"/>
              <a:t>Aswath Damodaran</a:t>
            </a:r>
            <a:endParaRPr lang="en-US" dirty="0"/>
          </a:p>
        </p:txBody>
      </p:sp>
      <p:graphicFrame>
        <p:nvGraphicFramePr>
          <p:cNvPr id="8" name="Content Placeholder 7">
            <a:extLst>
              <a:ext uri="{FF2B5EF4-FFF2-40B4-BE49-F238E27FC236}">
                <a16:creationId xmlns:a16="http://schemas.microsoft.com/office/drawing/2014/main" id="{3FD19196-F694-17F3-2A25-BEA59380C799}"/>
              </a:ext>
            </a:extLst>
          </p:cNvPr>
          <p:cNvGraphicFramePr>
            <a:graphicFrameLocks noGrp="1"/>
          </p:cNvGraphicFramePr>
          <p:nvPr>
            <p:ph idx="1"/>
            <p:extLst>
              <p:ext uri="{D42A27DB-BD31-4B8C-83A1-F6EECF244321}">
                <p14:modId xmlns:p14="http://schemas.microsoft.com/office/powerpoint/2010/main" val="3114066177"/>
              </p:ext>
            </p:extLst>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a:extLst>
              <a:ext uri="{FF2B5EF4-FFF2-40B4-BE49-F238E27FC236}">
                <a16:creationId xmlns:a16="http://schemas.microsoft.com/office/drawing/2014/main" id="{CA346962-99FA-B8F9-B471-1E40FA1D753D}"/>
              </a:ext>
            </a:extLst>
          </p:cNvPr>
          <p:cNvSpPr>
            <a:spLocks noGrp="1"/>
          </p:cNvSpPr>
          <p:nvPr>
            <p:ph type="title"/>
          </p:nvPr>
        </p:nvSpPr>
        <p:spPr/>
        <p:txBody>
          <a:bodyPr/>
          <a:lstStyle/>
          <a:p>
            <a:r>
              <a:rPr lang="en-US" altLang="en-US"/>
              <a:t>And a much greater dependence on bank loans outside the US…</a:t>
            </a:r>
          </a:p>
        </p:txBody>
      </p:sp>
      <p:sp>
        <p:nvSpPr>
          <p:cNvPr id="3" name="Content Placeholder 2">
            <a:extLst>
              <a:ext uri="{FF2B5EF4-FFF2-40B4-BE49-F238E27FC236}">
                <a16:creationId xmlns:a16="http://schemas.microsoft.com/office/drawing/2014/main" id="{388E0161-48E2-0701-5290-8F949D1D9263}"/>
              </a:ext>
            </a:extLst>
          </p:cNvPr>
          <p:cNvSpPr>
            <a:spLocks noGrp="1"/>
          </p:cNvSpPr>
          <p:nvPr>
            <p:ph idx="1"/>
          </p:nvPr>
        </p:nvSpPr>
        <p:spPr/>
        <p:txBody>
          <a:bodyPr/>
          <a:lstStyle/>
          <a:p>
            <a:r>
              <a:rPr lang="en-US" dirty="0"/>
              <a:t>In broad terms, borrowing can come </a:t>
            </a:r>
            <a:r>
              <a:rPr lang="en-US" b="1" dirty="0"/>
              <a:t>from banks/lenders </a:t>
            </a:r>
            <a:r>
              <a:rPr lang="en-US" dirty="0"/>
              <a:t>or from issuing corporate bonds. </a:t>
            </a:r>
          </a:p>
          <a:p>
            <a:r>
              <a:rPr lang="en-US" dirty="0"/>
              <a:t>In the </a:t>
            </a:r>
            <a:r>
              <a:rPr lang="en-US" b="1" dirty="0"/>
              <a:t>United States</a:t>
            </a:r>
            <a:r>
              <a:rPr lang="en-US" dirty="0"/>
              <a:t>, companies </a:t>
            </a:r>
            <a:r>
              <a:rPr lang="en-US" b="1" dirty="0"/>
              <a:t>have had more access to corporate bonds</a:t>
            </a:r>
            <a:r>
              <a:rPr lang="en-US" dirty="0"/>
              <a:t> than companies in other markets. </a:t>
            </a:r>
          </a:p>
          <a:p>
            <a:pPr lvl="1"/>
            <a:r>
              <a:rPr lang="en-US" dirty="0"/>
              <a:t>That access which initially started for larger companies expanded to cover smaller ones.</a:t>
            </a:r>
          </a:p>
          <a:p>
            <a:pPr lvl="1"/>
            <a:r>
              <a:rPr lang="en-US" dirty="0"/>
              <a:t>In the 1980s, </a:t>
            </a:r>
            <a:r>
              <a:rPr lang="en-US" b="1" dirty="0"/>
              <a:t>Mike Milken </a:t>
            </a:r>
            <a:r>
              <a:rPr lang="en-US" dirty="0"/>
              <a:t>opened up the bond market to </a:t>
            </a:r>
            <a:r>
              <a:rPr lang="en-US" b="1" dirty="0"/>
              <a:t>issuers who had below investment grade ratings </a:t>
            </a:r>
            <a:r>
              <a:rPr lang="en-US" dirty="0"/>
              <a:t>with the junk bond market.</a:t>
            </a:r>
          </a:p>
          <a:p>
            <a:r>
              <a:rPr lang="en-US" dirty="0"/>
              <a:t>In the last two or three decades, bond markets have opened up for companies in the rest of the world as well.</a:t>
            </a:r>
          </a:p>
          <a:p>
            <a:r>
              <a:rPr lang="en-US" b="1" dirty="0"/>
              <a:t>As a borrower, with a choice of issuing corporate bonds or raising bank loans, why might you pick one over the other?</a:t>
            </a:r>
          </a:p>
          <a:p>
            <a:endParaRPr lang="en-US" dirty="0"/>
          </a:p>
        </p:txBody>
      </p:sp>
      <p:sp>
        <p:nvSpPr>
          <p:cNvPr id="6" name="Footer Placeholder 5">
            <a:extLst>
              <a:ext uri="{FF2B5EF4-FFF2-40B4-BE49-F238E27FC236}">
                <a16:creationId xmlns:a16="http://schemas.microsoft.com/office/drawing/2014/main" id="{1839A698-E63A-7CB2-97DE-17A8CAA7899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303A3C6C-8E42-820D-ECED-D7B8E803EC11}"/>
              </a:ext>
            </a:extLst>
          </p:cNvPr>
          <p:cNvSpPr>
            <a:spLocks noGrp="1"/>
          </p:cNvSpPr>
          <p:nvPr>
            <p:ph type="title"/>
          </p:nvPr>
        </p:nvSpPr>
        <p:spPr/>
        <p:txBody>
          <a:bodyPr/>
          <a:lstStyle/>
          <a:p>
            <a:r>
              <a:rPr lang="en-US" dirty="0"/>
              <a:t>Assessing the existing financing choices: Disney, Vale, Tata Motors, </a:t>
            </a:r>
            <a:r>
              <a:rPr lang="en-US" dirty="0" err="1"/>
              <a:t>Baidu</a:t>
            </a:r>
            <a:r>
              <a:rPr lang="en-US" dirty="0"/>
              <a:t> &amp; </a:t>
            </a:r>
            <a:r>
              <a:rPr lang="en-US" dirty="0" err="1"/>
              <a:t>Bookscape</a:t>
            </a:r>
            <a:endParaRPr lang="en-US" dirty="0"/>
          </a:p>
        </p:txBody>
      </p:sp>
      <p:graphicFrame>
        <p:nvGraphicFramePr>
          <p:cNvPr id="27652" name="Content Placeholder 6">
            <a:extLst>
              <a:ext uri="{FF2B5EF4-FFF2-40B4-BE49-F238E27FC236}">
                <a16:creationId xmlns:a16="http://schemas.microsoft.com/office/drawing/2014/main" id="{D97EE939-929F-5A16-44F3-B8B69D4C1F24}"/>
              </a:ext>
            </a:extLst>
          </p:cNvPr>
          <p:cNvGraphicFramePr>
            <a:graphicFrameLocks noGrp="1" noChangeAspect="1"/>
          </p:cNvGraphicFramePr>
          <p:nvPr>
            <p:ph idx="1"/>
          </p:nvPr>
        </p:nvGraphicFramePr>
        <p:xfrm>
          <a:off x="1658484" y="1752600"/>
          <a:ext cx="5827032" cy="4419600"/>
        </p:xfrm>
        <a:graphic>
          <a:graphicData uri="http://schemas.openxmlformats.org/presentationml/2006/ole">
            <mc:AlternateContent xmlns:mc="http://schemas.openxmlformats.org/markup-compatibility/2006">
              <mc:Choice xmlns:v="urn:schemas-microsoft-com:vml" Requires="v">
                <p:oleObj name="Document" r:id="rId3" imgW="22504400" imgH="17068800" progId="Word.Document.12">
                  <p:embed/>
                </p:oleObj>
              </mc:Choice>
              <mc:Fallback>
                <p:oleObj name="Document" r:id="rId3" imgW="22504400" imgH="170688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8484" y="1752600"/>
                        <a:ext cx="5827032"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2816BB4F-55E9-DA37-33A2-F83C7F1D3CD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1">
            <a:extLst>
              <a:ext uri="{FF2B5EF4-FFF2-40B4-BE49-F238E27FC236}">
                <a16:creationId xmlns:a16="http://schemas.microsoft.com/office/drawing/2014/main" id="{2386C2CD-981F-1BA6-2820-3261A66425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763588"/>
            <a:ext cx="7772400" cy="533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a:extLst>
              <a:ext uri="{FF2B5EF4-FFF2-40B4-BE49-F238E27FC236}">
                <a16:creationId xmlns:a16="http://schemas.microsoft.com/office/drawing/2014/main" id="{0A74F30C-D7EF-8E0B-51DA-3F3E391EE833}"/>
              </a:ext>
            </a:extLst>
          </p:cNvPr>
          <p:cNvSpPr>
            <a:spLocks noGrp="1"/>
          </p:cNvSpPr>
          <p:nvPr>
            <p:ph type="ftr" sz="quarter" idx="11"/>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4FC8E3EA-95CD-F396-54A3-2F734E3B15A7}"/>
              </a:ext>
            </a:extLst>
          </p:cNvPr>
          <p:cNvSpPr>
            <a:spLocks noGrp="1"/>
          </p:cNvSpPr>
          <p:nvPr>
            <p:ph type="sldNum" sz="quarter" idx="12"/>
          </p:nvPr>
        </p:nvSpPr>
        <p:spPr/>
        <p:txBody>
          <a:bodyPr/>
          <a:lstStyle/>
          <a:p>
            <a:pPr>
              <a:defRPr/>
            </a:pPr>
            <a:fld id="{86EDFC76-2D0A-8C4F-B3D4-D3CF24CFBD0D}" type="slidenum">
              <a:rPr lang="en-US" altLang="en-US" smtClean="0"/>
              <a:pPr>
                <a:defRPr/>
              </a:pPr>
              <a:t>8</a:t>
            </a:fld>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F4A6FD7B-52EC-C9E5-2FE7-647E48178D8A}"/>
              </a:ext>
            </a:extLst>
          </p:cNvPr>
          <p:cNvSpPr>
            <a:spLocks noGrp="1"/>
          </p:cNvSpPr>
          <p:nvPr>
            <p:ph type="title"/>
          </p:nvPr>
        </p:nvSpPr>
        <p:spPr/>
        <p:txBody>
          <a:bodyPr/>
          <a:lstStyle/>
          <a:p>
            <a:r>
              <a:rPr lang="en-US" altLang="en-US"/>
              <a:t>The Transitional Phases..</a:t>
            </a:r>
          </a:p>
        </p:txBody>
      </p:sp>
      <p:sp>
        <p:nvSpPr>
          <p:cNvPr id="31748" name="Content Placeholder 2">
            <a:extLst>
              <a:ext uri="{FF2B5EF4-FFF2-40B4-BE49-F238E27FC236}">
                <a16:creationId xmlns:a16="http://schemas.microsoft.com/office/drawing/2014/main" id="{B59233DE-10CA-74CF-B974-20622081BF7A}"/>
              </a:ext>
            </a:extLst>
          </p:cNvPr>
          <p:cNvSpPr>
            <a:spLocks noGrp="1"/>
          </p:cNvSpPr>
          <p:nvPr>
            <p:ph idx="1"/>
          </p:nvPr>
        </p:nvSpPr>
        <p:spPr/>
        <p:txBody>
          <a:bodyPr/>
          <a:lstStyle/>
          <a:p>
            <a:r>
              <a:rPr lang="en-US" altLang="en-US" dirty="0"/>
              <a:t>The transitions that we see at firms – from fully owned private businesses to venture capital, from private to public and subsequent seasoned offerings are all motivated primarily by the need for capital. </a:t>
            </a:r>
          </a:p>
          <a:p>
            <a:r>
              <a:rPr lang="en-US" altLang="en-US" dirty="0"/>
              <a:t>In each transition, though, there are costs incurred by the existing owners:</a:t>
            </a:r>
          </a:p>
          <a:p>
            <a:pPr lvl="1"/>
            <a:r>
              <a:rPr lang="en-US" altLang="en-US" dirty="0"/>
              <a:t>When </a:t>
            </a:r>
            <a:r>
              <a:rPr lang="en-US" altLang="en-US" b="1" dirty="0"/>
              <a:t>venture capitalists enter the firm</a:t>
            </a:r>
            <a:r>
              <a:rPr lang="en-US" altLang="en-US" dirty="0"/>
              <a:t>, they will demand their fair share and more of the ownership of  the firm to provide equity.</a:t>
            </a:r>
          </a:p>
          <a:p>
            <a:pPr lvl="1"/>
            <a:r>
              <a:rPr lang="en-US" altLang="en-US" dirty="0"/>
              <a:t>When </a:t>
            </a:r>
            <a:r>
              <a:rPr lang="en-US" altLang="en-US" b="1" dirty="0"/>
              <a:t>a firm decides to go public</a:t>
            </a:r>
            <a:r>
              <a:rPr lang="en-US" altLang="en-US" dirty="0"/>
              <a:t>, it has to trade off the greater access to capital markets against the increased disclosure requirements (that emanate from being publicly lists), loss of control and the transactions costs of going public.</a:t>
            </a:r>
          </a:p>
          <a:p>
            <a:pPr lvl="1"/>
            <a:r>
              <a:rPr lang="en-US" altLang="en-US" dirty="0"/>
              <a:t>When </a:t>
            </a:r>
            <a:r>
              <a:rPr lang="en-US" altLang="en-US" b="1" dirty="0"/>
              <a:t>making seasoned offerings</a:t>
            </a:r>
            <a:r>
              <a:rPr lang="en-US" altLang="en-US" dirty="0"/>
              <a:t>, firms have to consider issuance costs while managing their relations with equity research analysts and rat</a:t>
            </a:r>
          </a:p>
        </p:txBody>
      </p:sp>
      <p:sp>
        <p:nvSpPr>
          <p:cNvPr id="5" name="Footer Placeholder 4">
            <a:extLst>
              <a:ext uri="{FF2B5EF4-FFF2-40B4-BE49-F238E27FC236}">
                <a16:creationId xmlns:a16="http://schemas.microsoft.com/office/drawing/2014/main" id="{0416D7F3-9AA7-9EB9-2836-E41935B8B6F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0E1BCA21-462C-F7C5-1183-AB37D89840C4}"/>
              </a:ext>
            </a:extLst>
          </p:cNvPr>
          <p:cNvSpPr>
            <a:spLocks noGrp="1"/>
          </p:cNvSpPr>
          <p:nvPr>
            <p:ph type="title"/>
          </p:nvPr>
        </p:nvSpPr>
        <p:spPr/>
        <p:txBody>
          <a:bodyPr/>
          <a:lstStyle/>
          <a:p>
            <a:r>
              <a:rPr lang="en-US" altLang="en-US"/>
              <a:t>Measuring a firm</a:t>
            </a:r>
            <a:r>
              <a:rPr lang="ja-JP" altLang="en-US"/>
              <a:t>’</a:t>
            </a:r>
            <a:r>
              <a:rPr lang="en-US" altLang="ja-JP"/>
              <a:t>s financing mix …</a:t>
            </a:r>
            <a:endParaRPr lang="en-US" altLang="en-US"/>
          </a:p>
        </p:txBody>
      </p:sp>
      <p:sp>
        <p:nvSpPr>
          <p:cNvPr id="33796" name="Rectangle 3">
            <a:extLst>
              <a:ext uri="{FF2B5EF4-FFF2-40B4-BE49-F238E27FC236}">
                <a16:creationId xmlns:a16="http://schemas.microsoft.com/office/drawing/2014/main" id="{EC4AA376-E79B-D205-D864-FA610F062080}"/>
              </a:ext>
            </a:extLst>
          </p:cNvPr>
          <p:cNvSpPr>
            <a:spLocks noGrp="1"/>
          </p:cNvSpPr>
          <p:nvPr>
            <p:ph idx="1"/>
          </p:nvPr>
        </p:nvSpPr>
        <p:spPr/>
        <p:txBody>
          <a:bodyPr/>
          <a:lstStyle/>
          <a:p>
            <a:r>
              <a:rPr lang="en-US" altLang="en-US" dirty="0"/>
              <a:t>The simplest measure of how much debt and equity a firm is using currently is to look at the proportion of debt in the total financing. This ratio is called the debt to capital ratio:</a:t>
            </a:r>
          </a:p>
          <a:p>
            <a:pPr marL="0" indent="0">
              <a:buNone/>
            </a:pPr>
            <a:r>
              <a:rPr lang="en-US" altLang="en-US" dirty="0"/>
              <a:t>	Debt to Capital Ratio = Debt / (Debt + Equity)</a:t>
            </a:r>
          </a:p>
          <a:p>
            <a:r>
              <a:rPr lang="en-US" altLang="en-US" b="1" dirty="0"/>
              <a:t>Debt</a:t>
            </a:r>
            <a:r>
              <a:rPr lang="en-US" altLang="en-US" dirty="0"/>
              <a:t>: Debt </a:t>
            </a:r>
            <a:r>
              <a:rPr lang="en-US" altLang="en-US" b="1" dirty="0"/>
              <a:t>includes all interest-bearing liabilities</a:t>
            </a:r>
            <a:r>
              <a:rPr lang="en-US" altLang="en-US" dirty="0"/>
              <a:t>, short term as well as long term. It should also include other commitments that meet the criteria for debt: </a:t>
            </a:r>
            <a:r>
              <a:rPr lang="en-US" altLang="en-US" b="1" dirty="0"/>
              <a:t>contractually pre-set payments that have to be made</a:t>
            </a:r>
            <a:r>
              <a:rPr lang="en-US" altLang="en-US" dirty="0"/>
              <a:t>, no matter what the firm’s financial standing.</a:t>
            </a:r>
          </a:p>
          <a:p>
            <a:r>
              <a:rPr lang="en-US" altLang="en-US" dirty="0"/>
              <a:t>Equity can be defined either in </a:t>
            </a:r>
            <a:r>
              <a:rPr lang="en-US" altLang="en-US" b="1" dirty="0"/>
              <a:t>accounting terms (as book value of equity) or in market value terms </a:t>
            </a:r>
            <a:r>
              <a:rPr lang="en-US" altLang="en-US" dirty="0"/>
              <a:t>(based upon the current price). The resulting debt ratios can be very different.</a:t>
            </a:r>
          </a:p>
        </p:txBody>
      </p:sp>
      <p:sp>
        <p:nvSpPr>
          <p:cNvPr id="5" name="Footer Placeholder 4">
            <a:extLst>
              <a:ext uri="{FF2B5EF4-FFF2-40B4-BE49-F238E27FC236}">
                <a16:creationId xmlns:a16="http://schemas.microsoft.com/office/drawing/2014/main" id="{3C98DA37-2DB2-3658-6531-C45FC5A9178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0DAA122E-53D5-1CCC-8683-7550B066EB36}"/>
              </a:ext>
            </a:extLst>
          </p:cNvPr>
          <p:cNvSpPr>
            <a:spLocks noGrp="1"/>
          </p:cNvSpPr>
          <p:nvPr>
            <p:ph type="title"/>
          </p:nvPr>
        </p:nvSpPr>
        <p:spPr/>
        <p:txBody>
          <a:bodyPr/>
          <a:lstStyle/>
          <a:p>
            <a:r>
              <a:rPr lang="en-US" altLang="en-US"/>
              <a:t>The Financing Mix Question</a:t>
            </a:r>
          </a:p>
        </p:txBody>
      </p:sp>
      <p:sp>
        <p:nvSpPr>
          <p:cNvPr id="35844" name="Rectangle 3">
            <a:extLst>
              <a:ext uri="{FF2B5EF4-FFF2-40B4-BE49-F238E27FC236}">
                <a16:creationId xmlns:a16="http://schemas.microsoft.com/office/drawing/2014/main" id="{5C589D64-8A10-9E7E-AA51-2EF71C7A1BAC}"/>
              </a:ext>
            </a:extLst>
          </p:cNvPr>
          <p:cNvSpPr>
            <a:spLocks noGrp="1"/>
          </p:cNvSpPr>
          <p:nvPr>
            <p:ph idx="1"/>
          </p:nvPr>
        </p:nvSpPr>
        <p:spPr/>
        <p:txBody>
          <a:bodyPr/>
          <a:lstStyle/>
          <a:p>
            <a:r>
              <a:rPr lang="en-US" altLang="en-US" dirty="0"/>
              <a:t>In deciding to raise financing for a business, is there an optimal mix of debt and equity?</a:t>
            </a:r>
          </a:p>
          <a:p>
            <a:pPr lvl="1"/>
            <a:r>
              <a:rPr lang="en-US" altLang="en-US" dirty="0"/>
              <a:t>If yes, what is the trade off that lets us determine this optimal mix?</a:t>
            </a:r>
          </a:p>
          <a:p>
            <a:pPr marL="1165860" lvl="3" indent="-342900">
              <a:buFont typeface="+mj-lt"/>
              <a:buAutoNum type="alphaLcPeriod"/>
            </a:pPr>
            <a:r>
              <a:rPr lang="en-US" altLang="en-US" dirty="0"/>
              <a:t>What are the benefits of using debt instead of equity?</a:t>
            </a:r>
          </a:p>
          <a:p>
            <a:pPr marL="1165860" lvl="3" indent="-342900">
              <a:buFont typeface="+mj-lt"/>
              <a:buAutoNum type="alphaLcPeriod"/>
            </a:pPr>
            <a:r>
              <a:rPr lang="en-US" altLang="en-US" dirty="0"/>
              <a:t>What are the costs of using debt instead of equity?</a:t>
            </a:r>
          </a:p>
          <a:p>
            <a:pPr lvl="1"/>
            <a:r>
              <a:rPr lang="en-US" altLang="en-US" dirty="0"/>
              <a:t>If not, why not?</a:t>
            </a:r>
          </a:p>
          <a:p>
            <a:r>
              <a:rPr lang="en-US" altLang="en-US" dirty="0"/>
              <a:t>To answer this question, you have to decide what you are optimizing first, and in corporate finance, that is firm value.</a:t>
            </a:r>
          </a:p>
          <a:p>
            <a:pPr lvl="1"/>
            <a:endParaRPr lang="en-US" altLang="en-US" dirty="0"/>
          </a:p>
        </p:txBody>
      </p:sp>
      <p:sp>
        <p:nvSpPr>
          <p:cNvPr id="5" name="Footer Placeholder 4">
            <a:extLst>
              <a:ext uri="{FF2B5EF4-FFF2-40B4-BE49-F238E27FC236}">
                <a16:creationId xmlns:a16="http://schemas.microsoft.com/office/drawing/2014/main" id="{8464DB4B-E0FD-61CD-F0FB-77926D71411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55E7368D-2706-76E4-BC38-AC78313CCF19}"/>
              </a:ext>
            </a:extLst>
          </p:cNvPr>
          <p:cNvSpPr>
            <a:spLocks noGrp="1"/>
          </p:cNvSpPr>
          <p:nvPr>
            <p:ph type="title"/>
          </p:nvPr>
        </p:nvSpPr>
        <p:spPr/>
        <p:txBody>
          <a:bodyPr/>
          <a:lstStyle/>
          <a:p>
            <a:r>
              <a:rPr lang="en-US" altLang="en-US"/>
              <a:t>The Illusory Benefits of Debt</a:t>
            </a:r>
          </a:p>
        </p:txBody>
      </p:sp>
      <p:sp>
        <p:nvSpPr>
          <p:cNvPr id="6" name="Footer Placeholder 5">
            <a:extLst>
              <a:ext uri="{FF2B5EF4-FFF2-40B4-BE49-F238E27FC236}">
                <a16:creationId xmlns:a16="http://schemas.microsoft.com/office/drawing/2014/main" id="{265DFFEC-2033-2425-D9FF-19E8E65E6F03}"/>
              </a:ext>
            </a:extLst>
          </p:cNvPr>
          <p:cNvSpPr>
            <a:spLocks noGrp="1"/>
          </p:cNvSpPr>
          <p:nvPr>
            <p:ph type="ftr" sz="quarter" idx="11"/>
          </p:nvPr>
        </p:nvSpPr>
        <p:spPr/>
        <p:txBody>
          <a:bodyPr/>
          <a:lstStyle/>
          <a:p>
            <a:pPr>
              <a:defRPr/>
            </a:pPr>
            <a:r>
              <a:rPr lang="en-US"/>
              <a:t>Aswath Damodaran</a:t>
            </a:r>
            <a:endParaRPr lang="en-US" dirty="0"/>
          </a:p>
        </p:txBody>
      </p:sp>
      <p:pic>
        <p:nvPicPr>
          <p:cNvPr id="9" name="Content Placeholder 8">
            <a:extLst>
              <a:ext uri="{FF2B5EF4-FFF2-40B4-BE49-F238E27FC236}">
                <a16:creationId xmlns:a16="http://schemas.microsoft.com/office/drawing/2014/main" id="{62971FFD-3875-2B2B-98BC-FA8873360D83}"/>
              </a:ext>
            </a:extLst>
          </p:cNvPr>
          <p:cNvPicPr>
            <a:picLocks noGrp="1" noChangeAspect="1"/>
          </p:cNvPicPr>
          <p:nvPr>
            <p:ph idx="1"/>
          </p:nvPr>
        </p:nvPicPr>
        <p:blipFill>
          <a:blip r:embed="rId3"/>
          <a:stretch>
            <a:fillRect/>
          </a:stretch>
        </p:blipFill>
        <p:spPr>
          <a:xfrm>
            <a:off x="914400" y="1758950"/>
            <a:ext cx="7315200" cy="44069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a:extLst>
              <a:ext uri="{FF2B5EF4-FFF2-40B4-BE49-F238E27FC236}">
                <a16:creationId xmlns:a16="http://schemas.microsoft.com/office/drawing/2014/main" id="{2D513A9D-A9E1-4092-2655-022D7C670B9F}"/>
              </a:ext>
            </a:extLst>
          </p:cNvPr>
          <p:cNvSpPr>
            <a:spLocks noGrp="1"/>
          </p:cNvSpPr>
          <p:nvPr>
            <p:ph type="title"/>
          </p:nvPr>
        </p:nvSpPr>
        <p:spPr/>
        <p:txBody>
          <a:bodyPr/>
          <a:lstStyle/>
          <a:p>
            <a:r>
              <a:rPr lang="en-US" altLang="en-US"/>
              <a:t>Costs and Benefits of Debt</a:t>
            </a:r>
          </a:p>
        </p:txBody>
      </p:sp>
      <p:sp>
        <p:nvSpPr>
          <p:cNvPr id="39940" name="Rectangle 3">
            <a:extLst>
              <a:ext uri="{FF2B5EF4-FFF2-40B4-BE49-F238E27FC236}">
                <a16:creationId xmlns:a16="http://schemas.microsoft.com/office/drawing/2014/main" id="{3A3A7ADA-16EE-F14B-8C4A-3BE4D221E4A9}"/>
              </a:ext>
            </a:extLst>
          </p:cNvPr>
          <p:cNvSpPr>
            <a:spLocks noGrp="1"/>
          </p:cNvSpPr>
          <p:nvPr>
            <p:ph idx="1"/>
          </p:nvPr>
        </p:nvSpPr>
        <p:spPr/>
        <p:txBody>
          <a:bodyPr/>
          <a:lstStyle/>
          <a:p>
            <a:r>
              <a:rPr lang="en-US" altLang="en-US" dirty="0"/>
              <a:t>Benefits of Debt</a:t>
            </a:r>
          </a:p>
          <a:p>
            <a:pPr lvl="1"/>
            <a:r>
              <a:rPr lang="en-US" altLang="en-US" b="1" dirty="0"/>
              <a:t>Tax Benefits</a:t>
            </a:r>
            <a:r>
              <a:rPr lang="en-US" altLang="en-US" dirty="0"/>
              <a:t>: The tax code is tilted in favor of debt, with interest payments being tax deductible in most parts of the world, while cash flows to equity are not.</a:t>
            </a:r>
          </a:p>
          <a:p>
            <a:pPr lvl="1"/>
            <a:r>
              <a:rPr lang="en-US" altLang="en-US" b="1" dirty="0"/>
              <a:t>Adds discipline to management</a:t>
            </a:r>
            <a:r>
              <a:rPr lang="en-US" altLang="en-US" dirty="0"/>
              <a:t>: When managers are sloppy in their project choices, borrowing money may make them less so.</a:t>
            </a:r>
          </a:p>
          <a:p>
            <a:r>
              <a:rPr lang="en-US" altLang="en-US" dirty="0"/>
              <a:t>Costs of Debt</a:t>
            </a:r>
          </a:p>
          <a:p>
            <a:pPr lvl="1"/>
            <a:r>
              <a:rPr lang="en-US" altLang="en-US" b="1" dirty="0"/>
              <a:t>Bankruptcy Costs</a:t>
            </a:r>
            <a:r>
              <a:rPr lang="en-US" altLang="en-US" dirty="0"/>
              <a:t>: Borrowing money will increase your expected probability and cost of bankruptcy.</a:t>
            </a:r>
          </a:p>
          <a:p>
            <a:pPr lvl="1"/>
            <a:r>
              <a:rPr lang="en-US" altLang="en-US" b="1" dirty="0"/>
              <a:t>Agency Costs</a:t>
            </a:r>
            <a:r>
              <a:rPr lang="en-US" altLang="en-US" dirty="0"/>
              <a:t>: What’s good for stockholders is not always what’s good for lenders and that creates friction and costs.</a:t>
            </a:r>
          </a:p>
          <a:p>
            <a:pPr lvl="1"/>
            <a:r>
              <a:rPr lang="en-US" altLang="en-US" b="1" dirty="0"/>
              <a:t>Loss of Future Flexibility</a:t>
            </a:r>
            <a:r>
              <a:rPr lang="en-US" altLang="en-US" dirty="0"/>
              <a:t>: Using up debt capacity today will mean that you will not be able to draw on it in the future.</a:t>
            </a:r>
          </a:p>
        </p:txBody>
      </p:sp>
      <p:sp>
        <p:nvSpPr>
          <p:cNvPr id="5" name="Footer Placeholder 4">
            <a:extLst>
              <a:ext uri="{FF2B5EF4-FFF2-40B4-BE49-F238E27FC236}">
                <a16:creationId xmlns:a16="http://schemas.microsoft.com/office/drawing/2014/main" id="{D9B84AC6-FDBA-6F8B-F1A8-48C09387EBB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02F07B9-A25B-DC8E-53B0-D8EA7F5FF6D4}"/>
              </a:ext>
            </a:extLst>
          </p:cNvPr>
          <p:cNvSpPr>
            <a:spLocks noGrp="1"/>
          </p:cNvSpPr>
          <p:nvPr>
            <p:ph type="title"/>
          </p:nvPr>
        </p:nvSpPr>
        <p:spPr/>
        <p:txBody>
          <a:bodyPr/>
          <a:lstStyle/>
          <a:p>
            <a:r>
              <a:rPr lang="en-US" altLang="en-US"/>
              <a:t>Tax Benefits of Debt</a:t>
            </a:r>
          </a:p>
        </p:txBody>
      </p:sp>
      <p:sp>
        <p:nvSpPr>
          <p:cNvPr id="27650" name="Rectangle 3">
            <a:extLst>
              <a:ext uri="{FF2B5EF4-FFF2-40B4-BE49-F238E27FC236}">
                <a16:creationId xmlns:a16="http://schemas.microsoft.com/office/drawing/2014/main" id="{9F9BECCB-36CE-4CFC-8C04-EBB287A5CC49}"/>
              </a:ext>
            </a:extLst>
          </p:cNvPr>
          <p:cNvSpPr>
            <a:spLocks noGrp="1" noChangeArrowheads="1"/>
          </p:cNvSpPr>
          <p:nvPr>
            <p:ph idx="1"/>
          </p:nvPr>
        </p:nvSpPr>
        <p:spPr/>
        <p:txBody>
          <a:bodyPr/>
          <a:lstStyle/>
          <a:p>
            <a:r>
              <a:rPr lang="en-US" dirty="0"/>
              <a:t>When you borrow money, you are </a:t>
            </a:r>
            <a:r>
              <a:rPr lang="en-US" b="1" dirty="0"/>
              <a:t>allowed to deduct interest expenses from your income to arrive at taxable income</a:t>
            </a:r>
            <a:r>
              <a:rPr lang="en-US" dirty="0"/>
              <a:t>. This reduces your taxes. When you use equity, you are not allowed to deduct payments to equity (such as dividends) to arrive at taxable income.</a:t>
            </a:r>
          </a:p>
          <a:p>
            <a:r>
              <a:rPr lang="en-US" dirty="0"/>
              <a:t>The </a:t>
            </a:r>
            <a:r>
              <a:rPr lang="en-US" b="1" dirty="0"/>
              <a:t>dollar tax benefit from the interest payment </a:t>
            </a:r>
            <a:r>
              <a:rPr lang="en-US" dirty="0"/>
              <a:t>in any year is a function of your tax rate and the interest payment:</a:t>
            </a:r>
          </a:p>
          <a:p>
            <a:pPr lvl="2"/>
            <a:r>
              <a:rPr lang="en-US" dirty="0"/>
              <a:t>Tax benefit each year = Tax Rate * Interest Payment</a:t>
            </a:r>
          </a:p>
          <a:p>
            <a:pPr lvl="2"/>
            <a:r>
              <a:rPr lang="en-US" dirty="0"/>
              <a:t>The caveat is that you need to have the income to cover interest payments to get this tax benefit.			</a:t>
            </a:r>
          </a:p>
          <a:p>
            <a:r>
              <a:rPr lang="en-US" b="1" dirty="0"/>
              <a:t>Proposition 1</a:t>
            </a:r>
            <a:r>
              <a:rPr lang="en-US" dirty="0"/>
              <a:t>: Other things being equal, </a:t>
            </a:r>
            <a:r>
              <a:rPr lang="en-US" b="1" dirty="0"/>
              <a:t>the higher the marginal tax rate of  a business</a:t>
            </a:r>
            <a:r>
              <a:rPr lang="en-US" dirty="0"/>
              <a:t>, the more debt it will have in its capital structure.</a:t>
            </a:r>
          </a:p>
        </p:txBody>
      </p:sp>
      <p:sp>
        <p:nvSpPr>
          <p:cNvPr id="5" name="Footer Placeholder 4">
            <a:extLst>
              <a:ext uri="{FF2B5EF4-FFF2-40B4-BE49-F238E27FC236}">
                <a16:creationId xmlns:a16="http://schemas.microsoft.com/office/drawing/2014/main" id="{4ADBBC89-113D-321A-F85B-955FE7E5EA6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a:extLst>
              <a:ext uri="{FF2B5EF4-FFF2-40B4-BE49-F238E27FC236}">
                <a16:creationId xmlns:a16="http://schemas.microsoft.com/office/drawing/2014/main" id="{198B696D-6556-2BD6-5F44-FB605E313E01}"/>
              </a:ext>
            </a:extLst>
          </p:cNvPr>
          <p:cNvSpPr>
            <a:spLocks noGrp="1"/>
          </p:cNvSpPr>
          <p:nvPr>
            <p:ph type="title"/>
          </p:nvPr>
        </p:nvSpPr>
        <p:spPr/>
        <p:txBody>
          <a:bodyPr/>
          <a:lstStyle/>
          <a:p>
            <a:r>
              <a:rPr lang="en-US" altLang="en-US"/>
              <a:t>The Effects of Taxes</a:t>
            </a:r>
          </a:p>
        </p:txBody>
      </p:sp>
      <p:sp>
        <p:nvSpPr>
          <p:cNvPr id="44036" name="Rectangle 3">
            <a:extLst>
              <a:ext uri="{FF2B5EF4-FFF2-40B4-BE49-F238E27FC236}">
                <a16:creationId xmlns:a16="http://schemas.microsoft.com/office/drawing/2014/main" id="{69D2F1E0-1DD5-6117-CAF3-E31F9B332022}"/>
              </a:ext>
            </a:extLst>
          </p:cNvPr>
          <p:cNvSpPr>
            <a:spLocks noGrp="1"/>
          </p:cNvSpPr>
          <p:nvPr>
            <p:ph idx="1"/>
          </p:nvPr>
        </p:nvSpPr>
        <p:spPr/>
        <p:txBody>
          <a:bodyPr/>
          <a:lstStyle/>
          <a:p>
            <a:r>
              <a:rPr lang="en-US" altLang="en-US" dirty="0"/>
              <a:t>You are comparing the debt ratios of real estate corporations, which pay the corporate tax rate, and real estate investment trusts, which are not taxed, but are required to pay 95% of their earnings as dividends to their stockholders. </a:t>
            </a:r>
          </a:p>
          <a:p>
            <a:r>
              <a:rPr lang="en-US" altLang="en-US" dirty="0"/>
              <a:t>Which of these two groups would you expect to have the higher debt ratios?</a:t>
            </a:r>
          </a:p>
          <a:p>
            <a:pPr marL="617220" lvl="1" indent="-342900">
              <a:buFont typeface="+mj-lt"/>
              <a:buAutoNum type="alphaLcPeriod"/>
            </a:pPr>
            <a:r>
              <a:rPr lang="en-US" altLang="en-US" dirty="0"/>
              <a:t>The real estate corporations</a:t>
            </a:r>
          </a:p>
          <a:p>
            <a:pPr marL="617220" lvl="1" indent="-342900">
              <a:buFont typeface="+mj-lt"/>
              <a:buAutoNum type="alphaLcPeriod"/>
            </a:pPr>
            <a:r>
              <a:rPr lang="en-US" altLang="en-US" dirty="0"/>
              <a:t>The real estate investment trusts</a:t>
            </a:r>
          </a:p>
          <a:p>
            <a:pPr marL="617220" lvl="1" indent="-342900">
              <a:buFont typeface="+mj-lt"/>
              <a:buAutoNum type="alphaLcPeriod"/>
            </a:pPr>
            <a:r>
              <a:rPr lang="en-US" altLang="en-US" dirty="0"/>
              <a:t>Cannot tell, without more information</a:t>
            </a:r>
          </a:p>
        </p:txBody>
      </p:sp>
      <p:graphicFrame>
        <p:nvGraphicFramePr>
          <p:cNvPr id="44037" name="Object 2">
            <a:extLst>
              <a:ext uri="{FF2B5EF4-FFF2-40B4-BE49-F238E27FC236}">
                <a16:creationId xmlns:a16="http://schemas.microsoft.com/office/drawing/2014/main" id="{D3CF86C2-D8F3-0596-EE64-C3157E8D0636}"/>
              </a:ext>
            </a:extLst>
          </p:cNvPr>
          <p:cNvGraphicFramePr>
            <a:graphicFrameLocks noChangeAspect="1"/>
          </p:cNvGraphicFramePr>
          <p:nvPr/>
        </p:nvGraphicFramePr>
        <p:xfrm flipH="1">
          <a:off x="3048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048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 name="Footer Placeholder 4">
            <a:extLst>
              <a:ext uri="{FF2B5EF4-FFF2-40B4-BE49-F238E27FC236}">
                <a16:creationId xmlns:a16="http://schemas.microsoft.com/office/drawing/2014/main" id="{8B74F76B-D074-31C7-A25D-8475DDEC394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1228EC48-A043-F4F9-3A53-34038221C70E}"/>
              </a:ext>
            </a:extLst>
          </p:cNvPr>
          <p:cNvSpPr>
            <a:spLocks noGrp="1"/>
          </p:cNvSpPr>
          <p:nvPr>
            <p:ph type="title"/>
          </p:nvPr>
        </p:nvSpPr>
        <p:spPr/>
        <p:txBody>
          <a:bodyPr/>
          <a:lstStyle/>
          <a:p>
            <a:r>
              <a:rPr lang="en-US" altLang="en-US"/>
              <a:t>Tax Law and Debt</a:t>
            </a:r>
          </a:p>
        </p:txBody>
      </p:sp>
      <p:sp>
        <p:nvSpPr>
          <p:cNvPr id="3" name="Content Placeholder 2">
            <a:extLst>
              <a:ext uri="{FF2B5EF4-FFF2-40B4-BE49-F238E27FC236}">
                <a16:creationId xmlns:a16="http://schemas.microsoft.com/office/drawing/2014/main" id="{FDFE5685-BFD7-4D26-CB32-8C60E75F700A}"/>
              </a:ext>
            </a:extLst>
          </p:cNvPr>
          <p:cNvSpPr>
            <a:spLocks noGrp="1"/>
          </p:cNvSpPr>
          <p:nvPr>
            <p:ph idx="1"/>
          </p:nvPr>
        </p:nvSpPr>
        <p:spPr/>
        <p:txBody>
          <a:bodyPr/>
          <a:lstStyle/>
          <a:p>
            <a:r>
              <a:rPr lang="en-US" dirty="0"/>
              <a:t>At the end of 2017, the United States had one of the highest marginal corporate tax rates in the world (about 40%). Most companies had effective tax rates well below this, with the average effective tax rate closers to 22%. </a:t>
            </a:r>
          </a:p>
          <a:p>
            <a:r>
              <a:rPr lang="en-US" dirty="0"/>
              <a:t>Which tax rate drives the tax benefit of debt and why?</a:t>
            </a:r>
          </a:p>
          <a:p>
            <a:pPr marL="617220" lvl="1" indent="-342900">
              <a:buFont typeface="+mj-lt"/>
              <a:buAutoNum type="alphaLcPeriod"/>
            </a:pPr>
            <a:r>
              <a:rPr lang="en-US" dirty="0"/>
              <a:t>Marginal tax rates</a:t>
            </a:r>
          </a:p>
          <a:p>
            <a:pPr marL="617220" lvl="1" indent="-342900">
              <a:buFont typeface="+mj-lt"/>
              <a:buAutoNum type="alphaLcPeriod"/>
            </a:pPr>
            <a:r>
              <a:rPr lang="en-US" dirty="0"/>
              <a:t>Effective tax rates</a:t>
            </a:r>
          </a:p>
          <a:p>
            <a:r>
              <a:rPr lang="en-US" dirty="0"/>
              <a:t>At the end of 2017, a tax reform act passed Congress and became law, lowering the federal corporate tax rate from 36% to 21%.</a:t>
            </a:r>
          </a:p>
          <a:p>
            <a:pPr lvl="1"/>
            <a:r>
              <a:rPr lang="en-US" dirty="0"/>
              <a:t>Holding all else constant, what should you expect to see happen to debt at US companies?</a:t>
            </a:r>
          </a:p>
        </p:txBody>
      </p:sp>
      <p:sp>
        <p:nvSpPr>
          <p:cNvPr id="7" name="Footer Placeholder 6">
            <a:extLst>
              <a:ext uri="{FF2B5EF4-FFF2-40B4-BE49-F238E27FC236}">
                <a16:creationId xmlns:a16="http://schemas.microsoft.com/office/drawing/2014/main" id="{34133199-31FF-68DA-4EAE-FABA475F396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a:extLst>
              <a:ext uri="{FF2B5EF4-FFF2-40B4-BE49-F238E27FC236}">
                <a16:creationId xmlns:a16="http://schemas.microsoft.com/office/drawing/2014/main" id="{92428915-FD38-E490-9DC3-1D0FBE6FB46C}"/>
              </a:ext>
            </a:extLst>
          </p:cNvPr>
          <p:cNvSpPr>
            <a:spLocks noGrp="1"/>
          </p:cNvSpPr>
          <p:nvPr>
            <p:ph type="title"/>
          </p:nvPr>
        </p:nvSpPr>
        <p:spPr/>
        <p:txBody>
          <a:bodyPr/>
          <a:lstStyle/>
          <a:p>
            <a:r>
              <a:rPr lang="en-US" altLang="en-US"/>
              <a:t>Debt adds discipline to management</a:t>
            </a:r>
          </a:p>
        </p:txBody>
      </p:sp>
      <p:sp>
        <p:nvSpPr>
          <p:cNvPr id="48132" name="Rectangle 3">
            <a:extLst>
              <a:ext uri="{FF2B5EF4-FFF2-40B4-BE49-F238E27FC236}">
                <a16:creationId xmlns:a16="http://schemas.microsoft.com/office/drawing/2014/main" id="{7069145E-A9F7-E40F-D8E3-40DAE289C56C}"/>
              </a:ext>
            </a:extLst>
          </p:cNvPr>
          <p:cNvSpPr>
            <a:spLocks noGrp="1"/>
          </p:cNvSpPr>
          <p:nvPr>
            <p:ph idx="1"/>
          </p:nvPr>
        </p:nvSpPr>
        <p:spPr/>
        <p:txBody>
          <a:bodyPr/>
          <a:lstStyle/>
          <a:p>
            <a:r>
              <a:rPr lang="en-US" altLang="en-US" dirty="0"/>
              <a:t>If you are managers of a firm with no debt, and you generate high income and cash flows each year, </a:t>
            </a:r>
            <a:r>
              <a:rPr lang="en-US" altLang="en-US" b="1" dirty="0"/>
              <a:t>you tend to become complacent</a:t>
            </a:r>
            <a:r>
              <a:rPr lang="en-US" altLang="en-US" dirty="0"/>
              <a:t>. The complacency can lead to inefficiency and investing in poor projects. There is little or no cost borne by the managers </a:t>
            </a:r>
          </a:p>
          <a:p>
            <a:r>
              <a:rPr lang="en-US" altLang="en-US" dirty="0"/>
              <a:t>Forcing such a firm to </a:t>
            </a:r>
            <a:r>
              <a:rPr lang="en-US" altLang="en-US" b="1" dirty="0"/>
              <a:t>borrow money can be an antidote to the complacency</a:t>
            </a:r>
            <a:r>
              <a:rPr lang="en-US" altLang="en-US" dirty="0"/>
              <a:t>. The managers now have to ensure that the investments they make will earn at least enough return to cover the interest expenses. </a:t>
            </a:r>
          </a:p>
          <a:p>
            <a:r>
              <a:rPr lang="en-US" altLang="en-US" dirty="0"/>
              <a:t>It is not the bankruptcy, per se, that makes managers disciplined, but the </a:t>
            </a:r>
            <a:r>
              <a:rPr lang="en-US" altLang="en-US" b="1" dirty="0"/>
              <a:t>loss of such a job and personal wealth</a:t>
            </a:r>
            <a:r>
              <a:rPr lang="en-US" altLang="en-US" dirty="0"/>
              <a:t>. </a:t>
            </a:r>
          </a:p>
        </p:txBody>
      </p:sp>
      <p:sp>
        <p:nvSpPr>
          <p:cNvPr id="5" name="Footer Placeholder 4">
            <a:extLst>
              <a:ext uri="{FF2B5EF4-FFF2-40B4-BE49-F238E27FC236}">
                <a16:creationId xmlns:a16="http://schemas.microsoft.com/office/drawing/2014/main" id="{0C4936F4-9C05-2F5F-0834-09F149B1D95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454777E7-991B-8B31-4CDB-EFE15A5117DE}"/>
              </a:ext>
            </a:extLst>
          </p:cNvPr>
          <p:cNvSpPr>
            <a:spLocks noGrp="1"/>
          </p:cNvSpPr>
          <p:nvPr>
            <p:ph type="title"/>
          </p:nvPr>
        </p:nvSpPr>
        <p:spPr/>
        <p:txBody>
          <a:bodyPr/>
          <a:lstStyle/>
          <a:p>
            <a:r>
              <a:rPr lang="en-US" altLang="en-US"/>
              <a:t>Debt and Discipline</a:t>
            </a:r>
          </a:p>
        </p:txBody>
      </p:sp>
      <p:sp>
        <p:nvSpPr>
          <p:cNvPr id="33794" name="Rectangle 3">
            <a:extLst>
              <a:ext uri="{FF2B5EF4-FFF2-40B4-BE49-F238E27FC236}">
                <a16:creationId xmlns:a16="http://schemas.microsoft.com/office/drawing/2014/main" id="{B825E5A5-8977-65C7-5B45-45BD97748669}"/>
              </a:ext>
            </a:extLst>
          </p:cNvPr>
          <p:cNvSpPr>
            <a:spLocks noGrp="1" noChangeArrowheads="1"/>
          </p:cNvSpPr>
          <p:nvPr>
            <p:ph idx="1"/>
          </p:nvPr>
        </p:nvSpPr>
        <p:spPr/>
        <p:txBody>
          <a:bodyPr/>
          <a:lstStyle/>
          <a:p>
            <a:r>
              <a:rPr lang="en-US" dirty="0"/>
              <a:t>Assume that you buy into this argument that debt adds discipline to management. Which of the following types of companies will most benefit from debt adding this discipline?</a:t>
            </a:r>
          </a:p>
          <a:p>
            <a:pPr marL="457200" indent="-457200">
              <a:buFont typeface="+mj-lt"/>
              <a:buAutoNum type="alphaLcPeriod"/>
            </a:pPr>
            <a:r>
              <a:rPr lang="en-US" dirty="0"/>
              <a:t>Conservatively financed (very little debt), privately owned businesses</a:t>
            </a:r>
          </a:p>
          <a:p>
            <a:pPr marL="457200" indent="-457200">
              <a:buFont typeface="+mj-lt"/>
              <a:buAutoNum type="alphaLcPeriod"/>
            </a:pPr>
            <a:r>
              <a:rPr lang="en-US" dirty="0"/>
              <a:t>Conservatively financed, publicly traded companies, with stocks held by millions of investors, none of whom hold a large percent of the stock.</a:t>
            </a:r>
          </a:p>
          <a:p>
            <a:pPr marL="457200" indent="-457200">
              <a:buFont typeface="+mj-lt"/>
              <a:buAutoNum type="alphaLcPeriod"/>
            </a:pPr>
            <a:r>
              <a:rPr lang="en-US" dirty="0"/>
              <a:t>Conservatively financed, publicly traded companies, with an activist and primarily institutional holding.</a:t>
            </a:r>
          </a:p>
        </p:txBody>
      </p:sp>
      <p:graphicFrame>
        <p:nvGraphicFramePr>
          <p:cNvPr id="50181" name="Object 2">
            <a:extLst>
              <a:ext uri="{FF2B5EF4-FFF2-40B4-BE49-F238E27FC236}">
                <a16:creationId xmlns:a16="http://schemas.microsoft.com/office/drawing/2014/main" id="{7A89184D-7826-DD92-E285-D1354E3D63FD}"/>
              </a:ext>
            </a:extLst>
          </p:cNvPr>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 name="Footer Placeholder 4">
            <a:extLst>
              <a:ext uri="{FF2B5EF4-FFF2-40B4-BE49-F238E27FC236}">
                <a16:creationId xmlns:a16="http://schemas.microsoft.com/office/drawing/2014/main" id="{4C45B1D0-47C6-376F-E296-BB5B2A9B042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77CF8743-9CCF-0A30-B9AE-1F728E1F6318}"/>
              </a:ext>
            </a:extLst>
          </p:cNvPr>
          <p:cNvSpPr>
            <a:spLocks noGrp="1"/>
          </p:cNvSpPr>
          <p:nvPr>
            <p:ph type="title"/>
          </p:nvPr>
        </p:nvSpPr>
        <p:spPr/>
        <p:txBody>
          <a:bodyPr/>
          <a:lstStyle/>
          <a:p>
            <a:r>
              <a:rPr lang="en-US" altLang="en-US"/>
              <a:t>Bankruptcy Cost</a:t>
            </a:r>
          </a:p>
        </p:txBody>
      </p:sp>
      <p:sp>
        <p:nvSpPr>
          <p:cNvPr id="35842" name="Rectangle 3">
            <a:extLst>
              <a:ext uri="{FF2B5EF4-FFF2-40B4-BE49-F238E27FC236}">
                <a16:creationId xmlns:a16="http://schemas.microsoft.com/office/drawing/2014/main" id="{E4053553-5BFA-98F0-1A0D-F9EF6229E804}"/>
              </a:ext>
            </a:extLst>
          </p:cNvPr>
          <p:cNvSpPr>
            <a:spLocks noGrp="1" noChangeArrowheads="1"/>
          </p:cNvSpPr>
          <p:nvPr>
            <p:ph idx="1"/>
          </p:nvPr>
        </p:nvSpPr>
        <p:spPr/>
        <p:txBody>
          <a:bodyPr/>
          <a:lstStyle/>
          <a:p>
            <a:r>
              <a:rPr lang="en-US" dirty="0"/>
              <a:t>The expected bankruptcy cost is a function of two variables--</a:t>
            </a:r>
          </a:p>
          <a:p>
            <a:pPr lvl="1"/>
            <a:r>
              <a:rPr lang="en-US" dirty="0"/>
              <a:t>the probability of bankruptcy, which will depend upon how uncertain you are about future cash flows</a:t>
            </a:r>
          </a:p>
          <a:p>
            <a:pPr lvl="1"/>
            <a:r>
              <a:rPr lang="en-US" dirty="0"/>
              <a:t> the cost of going bankrupt</a:t>
            </a:r>
          </a:p>
          <a:p>
            <a:pPr lvl="2"/>
            <a:r>
              <a:rPr lang="en-US" dirty="0"/>
              <a:t>direct costs: Legal and other Deadweight Costs</a:t>
            </a:r>
          </a:p>
          <a:p>
            <a:pPr lvl="2"/>
            <a:r>
              <a:rPr lang="en-US" dirty="0"/>
              <a:t>indirect costs: Costs arising because people perceive you to be in financial trouble</a:t>
            </a:r>
          </a:p>
          <a:p>
            <a:r>
              <a:rPr lang="en-US" dirty="0"/>
              <a:t>Proposition 2: Firms with </a:t>
            </a:r>
            <a:r>
              <a:rPr lang="en-US" b="1" dirty="0"/>
              <a:t>more volatile earnings and cash flows </a:t>
            </a:r>
            <a:r>
              <a:rPr lang="en-US" dirty="0"/>
              <a:t>will have higher probabilities of bankruptcy at any given level of debt and for any given level of earnings.</a:t>
            </a:r>
          </a:p>
          <a:p>
            <a:r>
              <a:rPr lang="en-US" dirty="0"/>
              <a:t>Proposition 3: Other things being equal, </a:t>
            </a:r>
            <a:r>
              <a:rPr lang="en-US" b="1" dirty="0"/>
              <a:t>the greater the indirect bankruptcy cost</a:t>
            </a:r>
            <a:r>
              <a:rPr lang="en-US" dirty="0"/>
              <a:t>, the less debt the firm can afford to use for any given level of debt.</a:t>
            </a:r>
          </a:p>
        </p:txBody>
      </p:sp>
      <p:sp>
        <p:nvSpPr>
          <p:cNvPr id="5" name="Footer Placeholder 4">
            <a:extLst>
              <a:ext uri="{FF2B5EF4-FFF2-40B4-BE49-F238E27FC236}">
                <a16:creationId xmlns:a16="http://schemas.microsoft.com/office/drawing/2014/main" id="{C378EB5B-ED66-7C85-5CD1-391E1478881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42E79E3E-C922-42D1-90A1-D527B11BC253}"/>
              </a:ext>
            </a:extLst>
          </p:cNvPr>
          <p:cNvSpPr>
            <a:spLocks noGrp="1"/>
          </p:cNvSpPr>
          <p:nvPr>
            <p:ph type="title"/>
          </p:nvPr>
        </p:nvSpPr>
        <p:spPr/>
        <p:txBody>
          <a:bodyPr/>
          <a:lstStyle/>
          <a:p>
            <a:r>
              <a:rPr lang="en-US" altLang="en-US"/>
              <a:t>Debt &amp; Bankruptcy Cost</a:t>
            </a:r>
          </a:p>
        </p:txBody>
      </p:sp>
      <p:sp>
        <p:nvSpPr>
          <p:cNvPr id="37890" name="Rectangle 3">
            <a:extLst>
              <a:ext uri="{FF2B5EF4-FFF2-40B4-BE49-F238E27FC236}">
                <a16:creationId xmlns:a16="http://schemas.microsoft.com/office/drawing/2014/main" id="{B8EE6544-5AB1-5FBD-C4C7-60F1D35EC60E}"/>
              </a:ext>
            </a:extLst>
          </p:cNvPr>
          <p:cNvSpPr>
            <a:spLocks noGrp="1" noChangeArrowheads="1"/>
          </p:cNvSpPr>
          <p:nvPr>
            <p:ph idx="1"/>
          </p:nvPr>
        </p:nvSpPr>
        <p:spPr/>
        <p:txBody>
          <a:bodyPr/>
          <a:lstStyle/>
          <a:p>
            <a:r>
              <a:rPr lang="en-US" dirty="0"/>
              <a:t>Rank the following companies on the magnitude of bankruptcy costs from most to least, taking into account both explicit and implicit costs:</a:t>
            </a:r>
          </a:p>
          <a:p>
            <a:pPr marL="731520" lvl="1" indent="-457200">
              <a:buFont typeface="+mj-lt"/>
              <a:buAutoNum type="alphaLcPeriod"/>
            </a:pPr>
            <a:r>
              <a:rPr lang="en-US" dirty="0"/>
              <a:t>A Grocery Store</a:t>
            </a:r>
          </a:p>
          <a:p>
            <a:pPr marL="731520" lvl="1" indent="-457200">
              <a:buFont typeface="+mj-lt"/>
              <a:buAutoNum type="alphaLcPeriod"/>
            </a:pPr>
            <a:r>
              <a:rPr lang="en-US" dirty="0"/>
              <a:t>An Airplane Manufacturer</a:t>
            </a:r>
          </a:p>
          <a:p>
            <a:pPr marL="731520" lvl="1" indent="-457200">
              <a:buFont typeface="+mj-lt"/>
              <a:buAutoNum type="alphaLcPeriod"/>
            </a:pPr>
            <a:r>
              <a:rPr lang="en-US" dirty="0"/>
              <a:t>High Technology company</a:t>
            </a:r>
          </a:p>
        </p:txBody>
      </p:sp>
      <p:graphicFrame>
        <p:nvGraphicFramePr>
          <p:cNvPr id="54277" name="Object 2">
            <a:extLst>
              <a:ext uri="{FF2B5EF4-FFF2-40B4-BE49-F238E27FC236}">
                <a16:creationId xmlns:a16="http://schemas.microsoft.com/office/drawing/2014/main" id="{B32F27FA-3487-5A92-67BA-8B7892AA6233}"/>
              </a:ext>
            </a:extLst>
          </p:cNvPr>
          <p:cNvGraphicFramePr>
            <a:graphicFrameLocks noChangeAspect="1"/>
          </p:cNvGraphicFramePr>
          <p:nvPr/>
        </p:nvGraphicFramePr>
        <p:xfrm flipH="1">
          <a:off x="304800" y="4572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048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 name="Footer Placeholder 4">
            <a:extLst>
              <a:ext uri="{FF2B5EF4-FFF2-40B4-BE49-F238E27FC236}">
                <a16:creationId xmlns:a16="http://schemas.microsoft.com/office/drawing/2014/main" id="{39D10BD4-A873-2CA4-4123-B1A776D9C2F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a:extLst>
              <a:ext uri="{FF2B5EF4-FFF2-40B4-BE49-F238E27FC236}">
                <a16:creationId xmlns:a16="http://schemas.microsoft.com/office/drawing/2014/main" id="{13C62E4F-6835-6FFD-8A63-E18750AB32CF}"/>
              </a:ext>
            </a:extLst>
          </p:cNvPr>
          <p:cNvSpPr>
            <a:spLocks noGrp="1"/>
          </p:cNvSpPr>
          <p:nvPr>
            <p:ph type="title"/>
          </p:nvPr>
        </p:nvSpPr>
        <p:spPr/>
        <p:txBody>
          <a:bodyPr/>
          <a:lstStyle/>
          <a:p>
            <a:r>
              <a:rPr lang="en-US" altLang="en-US" dirty="0"/>
              <a:t>Agency Cost</a:t>
            </a:r>
          </a:p>
        </p:txBody>
      </p:sp>
      <p:sp>
        <p:nvSpPr>
          <p:cNvPr id="39938" name="Rectangle 3">
            <a:extLst>
              <a:ext uri="{FF2B5EF4-FFF2-40B4-BE49-F238E27FC236}">
                <a16:creationId xmlns:a16="http://schemas.microsoft.com/office/drawing/2014/main" id="{529000BD-FF64-088C-3034-80A394231D42}"/>
              </a:ext>
            </a:extLst>
          </p:cNvPr>
          <p:cNvSpPr>
            <a:spLocks noGrp="1" noChangeArrowheads="1"/>
          </p:cNvSpPr>
          <p:nvPr>
            <p:ph idx="1"/>
          </p:nvPr>
        </p:nvSpPr>
        <p:spPr/>
        <p:txBody>
          <a:bodyPr>
            <a:normAutofit fontScale="92500" lnSpcReduction="20000"/>
          </a:bodyPr>
          <a:lstStyle/>
          <a:p>
            <a:r>
              <a:rPr lang="en-US" dirty="0"/>
              <a:t>An agency cost arises whenever you </a:t>
            </a:r>
            <a:r>
              <a:rPr lang="en-US" b="1" dirty="0"/>
              <a:t>hire someone else to do something for you</a:t>
            </a:r>
            <a:r>
              <a:rPr lang="en-US" dirty="0"/>
              <a:t>. It arises because your interests(as the principal) may deviate from those of the person you hired (as the agent).</a:t>
            </a:r>
          </a:p>
          <a:p>
            <a:r>
              <a:rPr lang="en-US" dirty="0"/>
              <a:t>When you lend money to a business, you are </a:t>
            </a:r>
            <a:r>
              <a:rPr lang="en-US" b="1" dirty="0"/>
              <a:t>allowing the stockholders to use that money in the course of running that business</a:t>
            </a:r>
            <a:r>
              <a:rPr lang="en-US" dirty="0"/>
              <a:t>. Stockholders’ interests are different from your interests, because </a:t>
            </a:r>
          </a:p>
          <a:p>
            <a:pPr lvl="1"/>
            <a:r>
              <a:rPr lang="en-US" dirty="0"/>
              <a:t>You (as lender) are interested in the </a:t>
            </a:r>
            <a:r>
              <a:rPr lang="en-US" b="1" dirty="0"/>
              <a:t>downside</a:t>
            </a:r>
            <a:r>
              <a:rPr lang="en-US" dirty="0"/>
              <a:t> of projects</a:t>
            </a:r>
          </a:p>
          <a:p>
            <a:pPr lvl="1"/>
            <a:r>
              <a:rPr lang="en-US" dirty="0"/>
              <a:t>Stockholders are far more interested in the </a:t>
            </a:r>
            <a:r>
              <a:rPr lang="en-US" b="1" dirty="0"/>
              <a:t>upside</a:t>
            </a:r>
          </a:p>
          <a:p>
            <a:r>
              <a:rPr lang="en-US" dirty="0"/>
              <a:t>In some cases, the clash of interests can lead to stockholders</a:t>
            </a:r>
          </a:p>
          <a:p>
            <a:pPr lvl="1"/>
            <a:r>
              <a:rPr lang="en-US" dirty="0"/>
              <a:t>Investing in </a:t>
            </a:r>
            <a:r>
              <a:rPr lang="en-US" b="1" dirty="0"/>
              <a:t>riskier projects </a:t>
            </a:r>
            <a:r>
              <a:rPr lang="en-US" dirty="0"/>
              <a:t>than you would want them to</a:t>
            </a:r>
          </a:p>
          <a:p>
            <a:pPr lvl="1"/>
            <a:r>
              <a:rPr lang="en-US" b="1" dirty="0"/>
              <a:t>Returning more cash</a:t>
            </a:r>
            <a:r>
              <a:rPr lang="en-US" dirty="0"/>
              <a:t> (dividends &amp; buybacks) when you would rather have them keep the cash in the business.</a:t>
            </a:r>
          </a:p>
          <a:p>
            <a:r>
              <a:rPr lang="en-US" b="1" dirty="0"/>
              <a:t>Proposition 4</a:t>
            </a:r>
            <a:r>
              <a:rPr lang="en-US" dirty="0"/>
              <a:t>: Other things being equal, the </a:t>
            </a:r>
            <a:r>
              <a:rPr lang="en-US" b="1" dirty="0"/>
              <a:t>greater the agency problems associated with lending to a firm</a:t>
            </a:r>
            <a:r>
              <a:rPr lang="en-US" dirty="0"/>
              <a:t>, the less debt the firm can afford to use.  </a:t>
            </a:r>
          </a:p>
        </p:txBody>
      </p:sp>
      <p:sp>
        <p:nvSpPr>
          <p:cNvPr id="56325" name="Rectangle 4">
            <a:extLst>
              <a:ext uri="{FF2B5EF4-FFF2-40B4-BE49-F238E27FC236}">
                <a16:creationId xmlns:a16="http://schemas.microsoft.com/office/drawing/2014/main" id="{D2A49DF0-C183-36E4-E63D-256040E13737}"/>
              </a:ext>
            </a:extLst>
          </p:cNvPr>
          <p:cNvSpPr>
            <a:spLocks noChangeArrowheads="1"/>
          </p:cNvSpPr>
          <p:nvPr/>
        </p:nvSpPr>
        <p:spPr bwMode="auto">
          <a:xfrm>
            <a:off x="9202738" y="61610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5" name="Footer Placeholder 4">
            <a:extLst>
              <a:ext uri="{FF2B5EF4-FFF2-40B4-BE49-F238E27FC236}">
                <a16:creationId xmlns:a16="http://schemas.microsoft.com/office/drawing/2014/main" id="{F3D45E78-B6A9-2303-A5B8-CC6BF9ED39F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40B4BA21-C7A9-B2FB-DCA8-146EC23FEC08}"/>
              </a:ext>
            </a:extLst>
          </p:cNvPr>
          <p:cNvSpPr>
            <a:spLocks noGrp="1"/>
          </p:cNvSpPr>
          <p:nvPr>
            <p:ph type="title"/>
          </p:nvPr>
        </p:nvSpPr>
        <p:spPr/>
        <p:txBody>
          <a:bodyPr/>
          <a:lstStyle/>
          <a:p>
            <a:r>
              <a:rPr lang="en-US" altLang="en-US"/>
              <a:t>Debt and Agency Costs</a:t>
            </a:r>
          </a:p>
        </p:txBody>
      </p:sp>
      <p:sp>
        <p:nvSpPr>
          <p:cNvPr id="41986" name="Rectangle 3">
            <a:extLst>
              <a:ext uri="{FF2B5EF4-FFF2-40B4-BE49-F238E27FC236}">
                <a16:creationId xmlns:a16="http://schemas.microsoft.com/office/drawing/2014/main" id="{B356DDE8-CC05-B310-513E-ED80CC8DE07F}"/>
              </a:ext>
            </a:extLst>
          </p:cNvPr>
          <p:cNvSpPr>
            <a:spLocks noGrp="1" noChangeArrowheads="1"/>
          </p:cNvSpPr>
          <p:nvPr>
            <p:ph idx="1"/>
          </p:nvPr>
        </p:nvSpPr>
        <p:spPr/>
        <p:txBody>
          <a:bodyPr/>
          <a:lstStyle/>
          <a:p>
            <a:r>
              <a:rPr lang="en-US" dirty="0"/>
              <a:t>Assume that you are a lender. Which of the following businesses would you perceive the greatest agency costs?</a:t>
            </a:r>
          </a:p>
          <a:p>
            <a:pPr marL="457200" indent="-457200">
              <a:buFont typeface="+mj-lt"/>
              <a:buAutoNum type="alphaLcPeriod"/>
            </a:pPr>
            <a:r>
              <a:rPr lang="en-US" dirty="0"/>
              <a:t>A Technology firm </a:t>
            </a:r>
          </a:p>
          <a:p>
            <a:pPr marL="457200" indent="-457200">
              <a:buFont typeface="+mj-lt"/>
              <a:buAutoNum type="alphaLcPeriod"/>
            </a:pPr>
            <a:r>
              <a:rPr lang="en-US" dirty="0"/>
              <a:t>A Large Regulated Electric Utility</a:t>
            </a:r>
          </a:p>
          <a:p>
            <a:pPr marL="457200" indent="-457200">
              <a:buFont typeface="+mj-lt"/>
              <a:buAutoNum type="alphaLcPeriod"/>
            </a:pPr>
            <a:r>
              <a:rPr lang="en-US" dirty="0"/>
              <a:t>A Real Estate Corporation</a:t>
            </a:r>
          </a:p>
          <a:p>
            <a:r>
              <a:rPr lang="en-US" dirty="0"/>
              <a:t>Why?</a:t>
            </a:r>
          </a:p>
          <a:p>
            <a:endParaRPr lang="en-US" dirty="0"/>
          </a:p>
        </p:txBody>
      </p:sp>
      <p:graphicFrame>
        <p:nvGraphicFramePr>
          <p:cNvPr id="58373" name="Object 2">
            <a:extLst>
              <a:ext uri="{FF2B5EF4-FFF2-40B4-BE49-F238E27FC236}">
                <a16:creationId xmlns:a16="http://schemas.microsoft.com/office/drawing/2014/main" id="{BDF6096A-E8BC-11C8-5D49-2E737056A444}"/>
              </a:ext>
            </a:extLst>
          </p:cNvPr>
          <p:cNvGraphicFramePr>
            <a:graphicFrameLocks noChangeAspect="1"/>
          </p:cNvGraphicFramePr>
          <p:nvPr/>
        </p:nvGraphicFramePr>
        <p:xfrm flipH="1">
          <a:off x="228600" y="4572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86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 name="Footer Placeholder 4">
            <a:extLst>
              <a:ext uri="{FF2B5EF4-FFF2-40B4-BE49-F238E27FC236}">
                <a16:creationId xmlns:a16="http://schemas.microsoft.com/office/drawing/2014/main" id="{698B4C48-2189-6EDA-BFEB-221356E7A00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a:extLst>
              <a:ext uri="{FF2B5EF4-FFF2-40B4-BE49-F238E27FC236}">
                <a16:creationId xmlns:a16="http://schemas.microsoft.com/office/drawing/2014/main" id="{F0A1F5AD-46AE-5D0C-5530-CF94DA77B4BA}"/>
              </a:ext>
            </a:extLst>
          </p:cNvPr>
          <p:cNvSpPr>
            <a:spLocks noGrp="1"/>
          </p:cNvSpPr>
          <p:nvPr>
            <p:ph type="title"/>
          </p:nvPr>
        </p:nvSpPr>
        <p:spPr/>
        <p:txBody>
          <a:bodyPr/>
          <a:lstStyle/>
          <a:p>
            <a:r>
              <a:rPr lang="en-US" altLang="en-US"/>
              <a:t>Loss of future financing flexibility</a:t>
            </a:r>
          </a:p>
        </p:txBody>
      </p:sp>
      <p:sp>
        <p:nvSpPr>
          <p:cNvPr id="60420" name="Rectangle 3">
            <a:extLst>
              <a:ext uri="{FF2B5EF4-FFF2-40B4-BE49-F238E27FC236}">
                <a16:creationId xmlns:a16="http://schemas.microsoft.com/office/drawing/2014/main" id="{50D9A565-EBC5-9540-83E8-F838FAAFA2BD}"/>
              </a:ext>
            </a:extLst>
          </p:cNvPr>
          <p:cNvSpPr>
            <a:spLocks noGrp="1"/>
          </p:cNvSpPr>
          <p:nvPr>
            <p:ph idx="1"/>
          </p:nvPr>
        </p:nvSpPr>
        <p:spPr/>
        <p:txBody>
          <a:bodyPr/>
          <a:lstStyle/>
          <a:p>
            <a:r>
              <a:rPr lang="en-US" altLang="en-US" dirty="0"/>
              <a:t>When a firm </a:t>
            </a:r>
            <a:r>
              <a:rPr lang="en-US" altLang="en-US" b="1" dirty="0"/>
              <a:t>borrows up to its capacity</a:t>
            </a:r>
            <a:r>
              <a:rPr lang="en-US" altLang="en-US" dirty="0"/>
              <a:t>, it </a:t>
            </a:r>
            <a:r>
              <a:rPr lang="en-US" altLang="en-US" b="1" dirty="0"/>
              <a:t>loses the flexibility </a:t>
            </a:r>
            <a:r>
              <a:rPr lang="en-US" altLang="en-US" dirty="0"/>
              <a:t>of financing future projects with debt. </a:t>
            </a:r>
          </a:p>
          <a:p>
            <a:r>
              <a:rPr lang="en-US" altLang="en-US" dirty="0"/>
              <a:t>Thus, if the firm is faced with an </a:t>
            </a:r>
            <a:r>
              <a:rPr lang="en-US" altLang="en-US" b="1" dirty="0"/>
              <a:t>unexpected investment opportunity</a:t>
            </a:r>
            <a:r>
              <a:rPr lang="en-US" altLang="en-US" dirty="0"/>
              <a:t> or a business shortfall, it will not be able to draw on debt capacity, if it has already used it up.</a:t>
            </a:r>
          </a:p>
          <a:p>
            <a:r>
              <a:rPr lang="en-US" altLang="en-US" b="1" dirty="0"/>
              <a:t>Proposition 5</a:t>
            </a:r>
            <a:r>
              <a:rPr lang="en-US" altLang="en-US" dirty="0"/>
              <a:t>: Other things remaining equal, </a:t>
            </a:r>
            <a:r>
              <a:rPr lang="en-US" altLang="en-US" b="1" dirty="0"/>
              <a:t>the more uncertain</a:t>
            </a:r>
            <a:r>
              <a:rPr lang="en-US" altLang="en-US" dirty="0"/>
              <a:t> a firm is about its future financing requirements and projects, the less debt the firm will use for financing current projects.</a:t>
            </a:r>
          </a:p>
        </p:txBody>
      </p:sp>
      <p:sp>
        <p:nvSpPr>
          <p:cNvPr id="5" name="Footer Placeholder 4">
            <a:extLst>
              <a:ext uri="{FF2B5EF4-FFF2-40B4-BE49-F238E27FC236}">
                <a16:creationId xmlns:a16="http://schemas.microsoft.com/office/drawing/2014/main" id="{CE477175-5079-E5D3-6416-6DE50D0B40F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8B73AFA2-C271-20E5-BA67-C918A42DB042}"/>
              </a:ext>
            </a:extLst>
          </p:cNvPr>
          <p:cNvSpPr>
            <a:spLocks noGrp="1"/>
          </p:cNvSpPr>
          <p:nvPr>
            <p:ph type="title"/>
          </p:nvPr>
        </p:nvSpPr>
        <p:spPr/>
        <p:txBody>
          <a:bodyPr/>
          <a:lstStyle/>
          <a:p>
            <a:r>
              <a:rPr lang="en-US"/>
              <a:t>What managers consider important in deciding on how much debt to carry...</a:t>
            </a:r>
          </a:p>
        </p:txBody>
      </p:sp>
      <p:sp>
        <p:nvSpPr>
          <p:cNvPr id="46082" name="Content Placeholder 2">
            <a:extLst>
              <a:ext uri="{FF2B5EF4-FFF2-40B4-BE49-F238E27FC236}">
                <a16:creationId xmlns:a16="http://schemas.microsoft.com/office/drawing/2014/main" id="{018D1617-0FD8-9EE5-C11F-3FC91E2A01D5}"/>
              </a:ext>
            </a:extLst>
          </p:cNvPr>
          <p:cNvSpPr>
            <a:spLocks noGrp="1"/>
          </p:cNvSpPr>
          <p:nvPr>
            <p:ph idx="1"/>
          </p:nvPr>
        </p:nvSpPr>
        <p:spPr/>
        <p:txBody>
          <a:bodyPr/>
          <a:lstStyle/>
          <a:p>
            <a:r>
              <a:rPr lang="en-US" dirty="0"/>
              <a:t>A survey of Chief Financial Officers of large U.S. companies provided the following ranking (from most important to least important) for the factors that they considered important in the financing decisions</a:t>
            </a:r>
          </a:p>
          <a:p>
            <a:pPr marL="274320" lvl="1" indent="0">
              <a:buNone/>
            </a:pPr>
            <a:r>
              <a:rPr lang="en-US" dirty="0"/>
              <a:t>Factor					Ranking (0-5)</a:t>
            </a:r>
          </a:p>
          <a:p>
            <a:pPr marL="274320" lvl="1" indent="0">
              <a:buNone/>
            </a:pPr>
            <a:r>
              <a:rPr lang="en-US" dirty="0"/>
              <a:t>1. Maintain financial flexibility			4.55</a:t>
            </a:r>
          </a:p>
          <a:p>
            <a:pPr marL="274320" lvl="1" indent="0">
              <a:buNone/>
            </a:pPr>
            <a:r>
              <a:rPr lang="en-US" dirty="0"/>
              <a:t>2. Ensure long-term survival			4.55</a:t>
            </a:r>
          </a:p>
          <a:p>
            <a:pPr marL="274320" lvl="1" indent="0">
              <a:buNone/>
            </a:pPr>
            <a:r>
              <a:rPr lang="en-US" dirty="0"/>
              <a:t>3. Maintain Predictable Source of Funds		4.05</a:t>
            </a:r>
          </a:p>
          <a:p>
            <a:pPr marL="274320" lvl="1" indent="0">
              <a:buNone/>
            </a:pPr>
            <a:r>
              <a:rPr lang="en-US" dirty="0"/>
              <a:t>4. Maximize Stock Price			3.99</a:t>
            </a:r>
          </a:p>
          <a:p>
            <a:pPr marL="274320" lvl="1" indent="0">
              <a:buNone/>
            </a:pPr>
            <a:r>
              <a:rPr lang="en-US" dirty="0"/>
              <a:t>5. Maintain financial independence		3.88</a:t>
            </a:r>
          </a:p>
          <a:p>
            <a:pPr marL="274320" lvl="1" indent="0">
              <a:buNone/>
            </a:pPr>
            <a:r>
              <a:rPr lang="en-US" dirty="0"/>
              <a:t>6. Maintain high debt rating			3.56</a:t>
            </a:r>
          </a:p>
          <a:p>
            <a:pPr marL="274320" lvl="1" indent="0">
              <a:buNone/>
            </a:pPr>
            <a:r>
              <a:rPr lang="en-US" dirty="0"/>
              <a:t>7. Maintain comparability with peer group	2.47</a:t>
            </a:r>
          </a:p>
          <a:p>
            <a:pPr lvl="1"/>
            <a:endParaRPr lang="en-US" dirty="0"/>
          </a:p>
          <a:p>
            <a:pPr lvl="1"/>
            <a:endParaRPr lang="en-US" dirty="0"/>
          </a:p>
          <a:p>
            <a:pPr lvl="1"/>
            <a:endParaRPr lang="en-US" dirty="0"/>
          </a:p>
          <a:p>
            <a:pPr lvl="1"/>
            <a:endParaRPr lang="en-US" dirty="0"/>
          </a:p>
          <a:p>
            <a:endParaRPr lang="en-US" dirty="0"/>
          </a:p>
        </p:txBody>
      </p:sp>
      <p:sp>
        <p:nvSpPr>
          <p:cNvPr id="5" name="Footer Placeholder 4">
            <a:extLst>
              <a:ext uri="{FF2B5EF4-FFF2-40B4-BE49-F238E27FC236}">
                <a16:creationId xmlns:a16="http://schemas.microsoft.com/office/drawing/2014/main" id="{A1FC555F-33CF-84F3-A7F6-AC592C22C29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a:extLst>
              <a:ext uri="{FF2B5EF4-FFF2-40B4-BE49-F238E27FC236}">
                <a16:creationId xmlns:a16="http://schemas.microsoft.com/office/drawing/2014/main" id="{344075F9-06E4-F217-6EF5-492C35BE99AC}"/>
              </a:ext>
            </a:extLst>
          </p:cNvPr>
          <p:cNvSpPr>
            <a:spLocks noGrp="1"/>
          </p:cNvSpPr>
          <p:nvPr>
            <p:ph type="title"/>
          </p:nvPr>
        </p:nvSpPr>
        <p:spPr/>
        <p:txBody>
          <a:bodyPr/>
          <a:lstStyle/>
          <a:p>
            <a:r>
              <a:rPr lang="en-US" altLang="en-US"/>
              <a:t>Debt: Summarizing the trade off</a:t>
            </a:r>
          </a:p>
        </p:txBody>
      </p:sp>
      <p:pic>
        <p:nvPicPr>
          <p:cNvPr id="64516" name="Picture 8">
            <a:extLst>
              <a:ext uri="{FF2B5EF4-FFF2-40B4-BE49-F238E27FC236}">
                <a16:creationId xmlns:a16="http://schemas.microsoft.com/office/drawing/2014/main" id="{658FF0F8-8F0D-D67E-C9A9-225C3BB4418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104719" y="1752600"/>
            <a:ext cx="6934562" cy="4419600"/>
          </a:xfrm>
        </p:spPr>
      </p:pic>
      <p:sp>
        <p:nvSpPr>
          <p:cNvPr id="5" name="Footer Placeholder 4">
            <a:extLst>
              <a:ext uri="{FF2B5EF4-FFF2-40B4-BE49-F238E27FC236}">
                <a16:creationId xmlns:a16="http://schemas.microsoft.com/office/drawing/2014/main" id="{9398DFBD-D5DC-EBC3-63B4-5F300A229F4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6248842A-4103-619D-AE01-3D6CC5B7CB39}"/>
              </a:ext>
            </a:extLst>
          </p:cNvPr>
          <p:cNvSpPr>
            <a:spLocks noGrp="1"/>
          </p:cNvSpPr>
          <p:nvPr>
            <p:ph type="title"/>
          </p:nvPr>
        </p:nvSpPr>
        <p:spPr/>
        <p:txBody>
          <a:bodyPr/>
          <a:lstStyle/>
          <a:p>
            <a:r>
              <a:rPr lang="en-US" altLang="en-US"/>
              <a:t>The Trade off for Disney, Vale, Tata Motors and Baidu</a:t>
            </a:r>
          </a:p>
        </p:txBody>
      </p:sp>
      <p:graphicFrame>
        <p:nvGraphicFramePr>
          <p:cNvPr id="66564" name="Content Placeholder 6">
            <a:extLst>
              <a:ext uri="{FF2B5EF4-FFF2-40B4-BE49-F238E27FC236}">
                <a16:creationId xmlns:a16="http://schemas.microsoft.com/office/drawing/2014/main" id="{188B5649-B89A-0B8D-4DDD-AE82DEF581FD}"/>
              </a:ext>
            </a:extLst>
          </p:cNvPr>
          <p:cNvGraphicFramePr>
            <a:graphicFrameLocks noGrp="1" noChangeAspect="1"/>
          </p:cNvGraphicFramePr>
          <p:nvPr>
            <p:ph idx="1"/>
          </p:nvPr>
        </p:nvGraphicFramePr>
        <p:xfrm>
          <a:off x="1169528" y="1752600"/>
          <a:ext cx="6804944" cy="4419600"/>
        </p:xfrm>
        <a:graphic>
          <a:graphicData uri="http://schemas.openxmlformats.org/presentationml/2006/ole">
            <mc:AlternateContent xmlns:mc="http://schemas.openxmlformats.org/markup-compatibility/2006">
              <mc:Choice xmlns:v="urn:schemas-microsoft-com:vml" Requires="v">
                <p:oleObj name="Document" r:id="rId3" imgW="8369300" imgH="5435600" progId="Word.Document.12">
                  <p:embed/>
                </p:oleObj>
              </mc:Choice>
              <mc:Fallback>
                <p:oleObj name="Document" r:id="rId3" imgW="8369300" imgH="54356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9528" y="1752600"/>
                        <a:ext cx="6804944"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6C7A4086-7FB7-5EA7-62D1-C807507C38C4}"/>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D06D57DE-A3FB-749B-02AD-59567E89CF97}"/>
              </a:ext>
            </a:extLst>
          </p:cNvPr>
          <p:cNvSpPr>
            <a:spLocks noGrp="1" noChangeArrowheads="1"/>
          </p:cNvSpPr>
          <p:nvPr>
            <p:ph type="title"/>
          </p:nvPr>
        </p:nvSpPr>
        <p:spPr/>
        <p:txBody>
          <a:bodyPr>
            <a:normAutofit fontScale="90000"/>
          </a:bodyPr>
          <a:lstStyle/>
          <a:p>
            <a:r>
              <a:rPr lang="en-US" dirty="0"/>
              <a:t>6 Application Test: Would you expect your firm to gain or lose from using a lot of debt?</a:t>
            </a:r>
          </a:p>
        </p:txBody>
      </p:sp>
      <p:sp>
        <p:nvSpPr>
          <p:cNvPr id="68612" name="Rectangle 3">
            <a:extLst>
              <a:ext uri="{FF2B5EF4-FFF2-40B4-BE49-F238E27FC236}">
                <a16:creationId xmlns:a16="http://schemas.microsoft.com/office/drawing/2014/main" id="{0B261ADE-ACF8-81A7-B381-74B640F099C8}"/>
              </a:ext>
            </a:extLst>
          </p:cNvPr>
          <p:cNvSpPr>
            <a:spLocks noGrp="1"/>
          </p:cNvSpPr>
          <p:nvPr>
            <p:ph idx="1"/>
          </p:nvPr>
        </p:nvSpPr>
        <p:spPr/>
        <p:txBody>
          <a:bodyPr/>
          <a:lstStyle/>
          <a:p>
            <a:r>
              <a:rPr lang="en-US" altLang="en-US" dirty="0"/>
              <a:t>Consider, for your firm,</a:t>
            </a:r>
          </a:p>
          <a:p>
            <a:pPr marL="617220" lvl="1" indent="-342900">
              <a:buFont typeface="+mj-lt"/>
              <a:buAutoNum type="alphaLcPeriod"/>
            </a:pPr>
            <a:r>
              <a:rPr lang="en-US" altLang="en-US" dirty="0"/>
              <a:t>The potential tax benefits of borrowing</a:t>
            </a:r>
          </a:p>
          <a:p>
            <a:pPr marL="617220" lvl="1" indent="-342900">
              <a:buFont typeface="+mj-lt"/>
              <a:buAutoNum type="alphaLcPeriod"/>
            </a:pPr>
            <a:r>
              <a:rPr lang="en-US" altLang="en-US" dirty="0"/>
              <a:t>The benefits of using debt as a disciplinary mechanism</a:t>
            </a:r>
          </a:p>
          <a:p>
            <a:pPr marL="617220" lvl="1" indent="-342900">
              <a:buFont typeface="+mj-lt"/>
              <a:buAutoNum type="alphaLcPeriod"/>
            </a:pPr>
            <a:r>
              <a:rPr lang="en-US" altLang="en-US" dirty="0"/>
              <a:t>The potential for expected bankruptcy costs</a:t>
            </a:r>
          </a:p>
          <a:p>
            <a:pPr marL="617220" lvl="1" indent="-342900">
              <a:buFont typeface="+mj-lt"/>
              <a:buAutoNum type="alphaLcPeriod"/>
            </a:pPr>
            <a:r>
              <a:rPr lang="en-US" altLang="en-US" dirty="0"/>
              <a:t>The potential for agency costs</a:t>
            </a:r>
          </a:p>
          <a:p>
            <a:pPr marL="617220" lvl="1" indent="-342900">
              <a:buFont typeface="+mj-lt"/>
              <a:buAutoNum type="alphaLcPeriod"/>
            </a:pPr>
            <a:r>
              <a:rPr lang="en-US" altLang="en-US" dirty="0"/>
              <a:t>The need for financial flexibility</a:t>
            </a:r>
          </a:p>
          <a:p>
            <a:r>
              <a:rPr lang="en-US" altLang="en-US" dirty="0"/>
              <a:t>Based on this assessment, </a:t>
            </a:r>
          </a:p>
          <a:p>
            <a:pPr lvl="1"/>
            <a:r>
              <a:rPr lang="en-US" altLang="en-US" dirty="0"/>
              <a:t>Would you expect your firm to have a high debt ratio or a low debt ratio?</a:t>
            </a:r>
          </a:p>
          <a:p>
            <a:pPr lvl="1"/>
            <a:r>
              <a:rPr lang="en-US" altLang="en-US" dirty="0"/>
              <a:t>Does the firm</a:t>
            </a:r>
            <a:r>
              <a:rPr lang="ja-JP" altLang="en-US"/>
              <a:t>’</a:t>
            </a:r>
            <a:r>
              <a:rPr lang="en-US" altLang="ja-JP" dirty="0"/>
              <a:t>s current debt ratio meet your expectations?</a:t>
            </a:r>
          </a:p>
          <a:p>
            <a:pPr lvl="1"/>
            <a:endParaRPr lang="en-US" altLang="en-US" dirty="0"/>
          </a:p>
        </p:txBody>
      </p:sp>
      <p:sp>
        <p:nvSpPr>
          <p:cNvPr id="5" name="Footer Placeholder 4">
            <a:extLst>
              <a:ext uri="{FF2B5EF4-FFF2-40B4-BE49-F238E27FC236}">
                <a16:creationId xmlns:a16="http://schemas.microsoft.com/office/drawing/2014/main" id="{D7BD7716-1E4C-4522-4B24-0356A9CDDCC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5CE94FE9-17D1-4430-7390-2E4B2B450DB0}"/>
              </a:ext>
            </a:extLst>
          </p:cNvPr>
          <p:cNvSpPr>
            <a:spLocks noGrp="1"/>
          </p:cNvSpPr>
          <p:nvPr>
            <p:ph type="title"/>
          </p:nvPr>
        </p:nvSpPr>
        <p:spPr/>
        <p:txBody>
          <a:bodyPr/>
          <a:lstStyle/>
          <a:p>
            <a:r>
              <a:rPr lang="en-US" altLang="en-US"/>
              <a:t>A Hypothetical...</a:t>
            </a:r>
          </a:p>
        </p:txBody>
      </p:sp>
      <p:sp>
        <p:nvSpPr>
          <p:cNvPr id="70660" name="Rectangle 3">
            <a:extLst>
              <a:ext uri="{FF2B5EF4-FFF2-40B4-BE49-F238E27FC236}">
                <a16:creationId xmlns:a16="http://schemas.microsoft.com/office/drawing/2014/main" id="{9DBA0E00-27EC-AFE2-6ACF-A866D12A8222}"/>
              </a:ext>
            </a:extLst>
          </p:cNvPr>
          <p:cNvSpPr>
            <a:spLocks noGrp="1"/>
          </p:cNvSpPr>
          <p:nvPr>
            <p:ph idx="1"/>
          </p:nvPr>
        </p:nvSpPr>
        <p:spPr/>
        <p:txBody>
          <a:bodyPr/>
          <a:lstStyle/>
          <a:p>
            <a:r>
              <a:rPr lang="en-US" altLang="en-US" dirty="0"/>
              <a:t>Assume that you live in a world where</a:t>
            </a:r>
          </a:p>
          <a:p>
            <a:pPr marL="274320" lvl="1" indent="0">
              <a:buNone/>
            </a:pPr>
            <a:r>
              <a:rPr lang="en-US" altLang="en-US" dirty="0"/>
              <a:t>(a) There are no taxes</a:t>
            </a:r>
          </a:p>
          <a:p>
            <a:pPr marL="274320" lvl="1" indent="0">
              <a:buNone/>
            </a:pPr>
            <a:r>
              <a:rPr lang="en-US" altLang="en-US" dirty="0"/>
              <a:t>(b) Managers have stockholder interests at heart and do what</a:t>
            </a:r>
            <a:r>
              <a:rPr lang="ja-JP" altLang="en-US"/>
              <a:t>’</a:t>
            </a:r>
            <a:r>
              <a:rPr lang="en-US" altLang="ja-JP" dirty="0"/>
              <a:t>s best for stockholders.</a:t>
            </a:r>
          </a:p>
          <a:p>
            <a:pPr marL="274320" lvl="1" indent="0">
              <a:buNone/>
            </a:pPr>
            <a:r>
              <a:rPr lang="en-US" altLang="en-US" dirty="0"/>
              <a:t>(c) No firm ever goes bankrupt</a:t>
            </a:r>
          </a:p>
          <a:p>
            <a:pPr marL="274320" lvl="1" indent="0">
              <a:buNone/>
            </a:pPr>
            <a:r>
              <a:rPr lang="en-US" altLang="en-US" dirty="0"/>
              <a:t>(d) Equity investors are honest with lenders; there is no subterfuge or attempt to find loopholes in loan agreements.</a:t>
            </a:r>
          </a:p>
          <a:p>
            <a:pPr marL="274320" lvl="1" indent="0">
              <a:buNone/>
            </a:pPr>
            <a:r>
              <a:rPr lang="en-US" altLang="en-US" dirty="0"/>
              <a:t>(e) Firms know their future financing needs with certainty</a:t>
            </a:r>
          </a:p>
          <a:p>
            <a:r>
              <a:rPr lang="en-US" altLang="en-US" dirty="0"/>
              <a:t>What happens to the trade off between debt and equity? How much should a firm borrow?</a:t>
            </a:r>
          </a:p>
        </p:txBody>
      </p:sp>
      <p:graphicFrame>
        <p:nvGraphicFramePr>
          <p:cNvPr id="2" name="Object 2">
            <a:extLst>
              <a:ext uri="{FF2B5EF4-FFF2-40B4-BE49-F238E27FC236}">
                <a16:creationId xmlns:a16="http://schemas.microsoft.com/office/drawing/2014/main" id="{7723D98E-DC8A-6EF3-739E-B65179EE00DF}"/>
              </a:ext>
            </a:extLst>
          </p:cNvPr>
          <p:cNvGraphicFramePr>
            <a:graphicFrameLocks noChangeAspect="1"/>
          </p:cNvGraphicFramePr>
          <p:nvPr/>
        </p:nvGraphicFramePr>
        <p:xfrm flipH="1">
          <a:off x="228600" y="4572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58373" name="Object 2">
                        <a:extLst>
                          <a:ext uri="{FF2B5EF4-FFF2-40B4-BE49-F238E27FC236}">
                            <a16:creationId xmlns:a16="http://schemas.microsoft.com/office/drawing/2014/main" id="{BDF6096A-E8BC-11C8-5D49-2E737056A4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8600" y="4572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 name="Footer Placeholder 5">
            <a:extLst>
              <a:ext uri="{FF2B5EF4-FFF2-40B4-BE49-F238E27FC236}">
                <a16:creationId xmlns:a16="http://schemas.microsoft.com/office/drawing/2014/main" id="{BB2A9A8F-8A74-FFCB-AF33-961B7EEC09C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F56B162C-2A13-E795-F4B3-B04D26CB4995}"/>
              </a:ext>
            </a:extLst>
          </p:cNvPr>
          <p:cNvSpPr>
            <a:spLocks noGrp="1"/>
          </p:cNvSpPr>
          <p:nvPr>
            <p:ph type="title"/>
          </p:nvPr>
        </p:nvSpPr>
        <p:spPr/>
        <p:txBody>
          <a:bodyPr/>
          <a:lstStyle/>
          <a:p>
            <a:r>
              <a:rPr lang="en-US" altLang="en-US"/>
              <a:t>The Miller-Modigliani Theorem</a:t>
            </a:r>
          </a:p>
        </p:txBody>
      </p:sp>
      <p:sp>
        <p:nvSpPr>
          <p:cNvPr id="72708" name="Rectangle 3">
            <a:extLst>
              <a:ext uri="{FF2B5EF4-FFF2-40B4-BE49-F238E27FC236}">
                <a16:creationId xmlns:a16="http://schemas.microsoft.com/office/drawing/2014/main" id="{D5A62414-EB35-015C-3A7B-B1DB3B049AA9}"/>
              </a:ext>
            </a:extLst>
          </p:cNvPr>
          <p:cNvSpPr>
            <a:spLocks noGrp="1"/>
          </p:cNvSpPr>
          <p:nvPr>
            <p:ph idx="1"/>
          </p:nvPr>
        </p:nvSpPr>
        <p:spPr/>
        <p:txBody>
          <a:bodyPr/>
          <a:lstStyle/>
          <a:p>
            <a:r>
              <a:rPr lang="en-US" altLang="en-US" dirty="0"/>
              <a:t>In an environment, where there are no taxes, default risk or agency costs, capital structure is irrelevant. </a:t>
            </a:r>
          </a:p>
          <a:p>
            <a:r>
              <a:rPr lang="en-US" altLang="en-US" dirty="0"/>
              <a:t>If the Miller Modigliani theorem holds:</a:t>
            </a:r>
          </a:p>
          <a:p>
            <a:pPr lvl="1"/>
            <a:r>
              <a:rPr lang="en-US" altLang="en-US" dirty="0"/>
              <a:t>A firm's value will be </a:t>
            </a:r>
            <a:r>
              <a:rPr lang="en-US" altLang="en-US" b="1" dirty="0"/>
              <a:t>determined the quality of its investments </a:t>
            </a:r>
            <a:r>
              <a:rPr lang="en-US" altLang="en-US" dirty="0"/>
              <a:t>and not by its financing mix.</a:t>
            </a:r>
          </a:p>
          <a:p>
            <a:pPr lvl="1"/>
            <a:r>
              <a:rPr lang="en-US" altLang="en-US" dirty="0"/>
              <a:t>The </a:t>
            </a:r>
            <a:r>
              <a:rPr lang="en-US" altLang="en-US" b="1" dirty="0"/>
              <a:t>cost of capital </a:t>
            </a:r>
            <a:r>
              <a:rPr lang="en-US" altLang="en-US" dirty="0"/>
              <a:t>of the firm </a:t>
            </a:r>
            <a:r>
              <a:rPr lang="en-US" altLang="en-US" b="1" dirty="0"/>
              <a:t>will not change with leverage</a:t>
            </a:r>
            <a:r>
              <a:rPr lang="en-US" altLang="en-US" dirty="0"/>
              <a:t>. </a:t>
            </a:r>
          </a:p>
        </p:txBody>
      </p:sp>
      <p:pic>
        <p:nvPicPr>
          <p:cNvPr id="72709" name="Picture 15">
            <a:extLst>
              <a:ext uri="{FF2B5EF4-FFF2-40B4-BE49-F238E27FC236}">
                <a16:creationId xmlns:a16="http://schemas.microsoft.com/office/drawing/2014/main" id="{C568ADE6-88BA-2B53-3F5F-55C6027953D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3962400"/>
            <a:ext cx="3962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a:extLst>
              <a:ext uri="{FF2B5EF4-FFF2-40B4-BE49-F238E27FC236}">
                <a16:creationId xmlns:a16="http://schemas.microsoft.com/office/drawing/2014/main" id="{84BADF41-AD1D-CB6B-A984-343E8CABF95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id="{89E1081D-9DED-B393-BFB6-836EF7D1F119}"/>
              </a:ext>
            </a:extLst>
          </p:cNvPr>
          <p:cNvSpPr>
            <a:spLocks noGrp="1"/>
          </p:cNvSpPr>
          <p:nvPr>
            <p:ph type="title"/>
          </p:nvPr>
        </p:nvSpPr>
        <p:spPr/>
        <p:txBody>
          <a:bodyPr/>
          <a:lstStyle/>
          <a:p>
            <a:r>
              <a:rPr lang="en-US" altLang="en-US"/>
              <a:t>What do firms look at in financing?</a:t>
            </a:r>
          </a:p>
        </p:txBody>
      </p:sp>
      <p:sp>
        <p:nvSpPr>
          <p:cNvPr id="58370" name="Rectangle 3">
            <a:extLst>
              <a:ext uri="{FF2B5EF4-FFF2-40B4-BE49-F238E27FC236}">
                <a16:creationId xmlns:a16="http://schemas.microsoft.com/office/drawing/2014/main" id="{019FAF2B-6CC1-CD77-293E-662838FDAD0D}"/>
              </a:ext>
            </a:extLst>
          </p:cNvPr>
          <p:cNvSpPr>
            <a:spLocks noGrp="1" noChangeArrowheads="1"/>
          </p:cNvSpPr>
          <p:nvPr>
            <p:ph idx="1"/>
          </p:nvPr>
        </p:nvSpPr>
        <p:spPr/>
        <p:txBody>
          <a:bodyPr/>
          <a:lstStyle/>
          <a:p>
            <a:r>
              <a:rPr lang="en-US" dirty="0"/>
              <a:t>There are some who argue that firms follow a financing hierarchy, with retained earnings being the most preferred choice for financing, followed by debt and that new equity is the least preferred choice. In particular,</a:t>
            </a:r>
          </a:p>
          <a:p>
            <a:pPr lvl="1"/>
            <a:r>
              <a:rPr lang="en-US" b="1" dirty="0"/>
              <a:t>Managers value flexibility</a:t>
            </a:r>
            <a:r>
              <a:rPr lang="en-US" dirty="0"/>
              <a:t>. Managers value being able to use capital (on new investments or assets) without restrictions on that use or having to explain its use to others.</a:t>
            </a:r>
          </a:p>
          <a:p>
            <a:pPr lvl="1"/>
            <a:r>
              <a:rPr lang="en-US" b="1" dirty="0"/>
              <a:t>Managers value control</a:t>
            </a:r>
            <a:r>
              <a:rPr lang="en-US" dirty="0"/>
              <a:t>. Managers like being able to maintain control of their businesses.</a:t>
            </a:r>
          </a:p>
          <a:p>
            <a:r>
              <a:rPr lang="en-US" dirty="0"/>
              <a:t>With flexibility and control being key factors:</a:t>
            </a:r>
          </a:p>
          <a:p>
            <a:pPr marL="617220" lvl="1" indent="-342900">
              <a:buFont typeface="+mj-lt"/>
              <a:buAutoNum type="alphaLcPeriod"/>
            </a:pPr>
            <a:r>
              <a:rPr lang="en-US" dirty="0"/>
              <a:t>Would you rather use </a:t>
            </a:r>
            <a:r>
              <a:rPr lang="en-US" b="1" dirty="0"/>
              <a:t>internal financing (retained earnings) or external financing</a:t>
            </a:r>
            <a:r>
              <a:rPr lang="en-US" dirty="0"/>
              <a:t>?</a:t>
            </a:r>
          </a:p>
          <a:p>
            <a:pPr marL="617220" lvl="1" indent="-342900">
              <a:buFont typeface="+mj-lt"/>
              <a:buAutoNum type="alphaLcPeriod"/>
            </a:pPr>
            <a:r>
              <a:rPr lang="en-US" dirty="0"/>
              <a:t>With external financing, would you rather use </a:t>
            </a:r>
            <a:r>
              <a:rPr lang="en-US" b="1" dirty="0"/>
              <a:t>debt or equity</a:t>
            </a:r>
            <a:r>
              <a:rPr lang="en-US" dirty="0"/>
              <a:t>?</a:t>
            </a:r>
          </a:p>
        </p:txBody>
      </p:sp>
      <p:sp>
        <p:nvSpPr>
          <p:cNvPr id="5" name="Footer Placeholder 4">
            <a:extLst>
              <a:ext uri="{FF2B5EF4-FFF2-40B4-BE49-F238E27FC236}">
                <a16:creationId xmlns:a16="http://schemas.microsoft.com/office/drawing/2014/main" id="{BD2C67B4-0BBF-C8B2-0043-F7214480E77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a:extLst>
              <a:ext uri="{FF2B5EF4-FFF2-40B4-BE49-F238E27FC236}">
                <a16:creationId xmlns:a16="http://schemas.microsoft.com/office/drawing/2014/main" id="{10A22D89-B83C-0509-59F5-B6395469A031}"/>
              </a:ext>
            </a:extLst>
          </p:cNvPr>
          <p:cNvSpPr>
            <a:spLocks noGrp="1"/>
          </p:cNvSpPr>
          <p:nvPr>
            <p:ph type="title"/>
          </p:nvPr>
        </p:nvSpPr>
        <p:spPr/>
        <p:txBody>
          <a:bodyPr/>
          <a:lstStyle/>
          <a:p>
            <a:r>
              <a:rPr lang="en-US" altLang="en-US"/>
              <a:t>A Financing Hierarchy</a:t>
            </a:r>
          </a:p>
        </p:txBody>
      </p:sp>
      <p:pic>
        <p:nvPicPr>
          <p:cNvPr id="76802" name="Content Placeholder 5">
            <a:extLst>
              <a:ext uri="{FF2B5EF4-FFF2-40B4-BE49-F238E27FC236}">
                <a16:creationId xmlns:a16="http://schemas.microsoft.com/office/drawing/2014/main" id="{ED41C9BC-6728-3B9D-C819-5A73720F780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522922" y="1752600"/>
            <a:ext cx="6098155" cy="4419600"/>
          </a:xfrm>
        </p:spPr>
      </p:pic>
      <p:sp>
        <p:nvSpPr>
          <p:cNvPr id="6" name="Footer Placeholder 5">
            <a:extLst>
              <a:ext uri="{FF2B5EF4-FFF2-40B4-BE49-F238E27FC236}">
                <a16:creationId xmlns:a16="http://schemas.microsoft.com/office/drawing/2014/main" id="{7DB19F39-BA92-366B-7F25-96456382284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a:extLst>
              <a:ext uri="{FF2B5EF4-FFF2-40B4-BE49-F238E27FC236}">
                <a16:creationId xmlns:a16="http://schemas.microsoft.com/office/drawing/2014/main" id="{192081BA-CA22-DED1-36B0-51A62FE4CD01}"/>
              </a:ext>
            </a:extLst>
          </p:cNvPr>
          <p:cNvSpPr>
            <a:spLocks noGrp="1"/>
          </p:cNvSpPr>
          <p:nvPr>
            <p:ph type="title"/>
          </p:nvPr>
        </p:nvSpPr>
        <p:spPr/>
        <p:txBody>
          <a:bodyPr/>
          <a:lstStyle/>
          <a:p>
            <a:r>
              <a:rPr lang="en-US" altLang="en-US"/>
              <a:t>And the unsurprising consequences..</a:t>
            </a:r>
          </a:p>
        </p:txBody>
      </p:sp>
      <p:pic>
        <p:nvPicPr>
          <p:cNvPr id="78852" name="Content Placeholder 3">
            <a:extLst>
              <a:ext uri="{FF2B5EF4-FFF2-40B4-BE49-F238E27FC236}">
                <a16:creationId xmlns:a16="http://schemas.microsoft.com/office/drawing/2014/main" id="{6DAF56BC-FD4B-8FD3-205B-64B90EFC6B4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277658" y="1752600"/>
            <a:ext cx="6588683" cy="4419600"/>
          </a:xfrm>
        </p:spPr>
      </p:pic>
      <p:sp>
        <p:nvSpPr>
          <p:cNvPr id="5" name="Footer Placeholder 4">
            <a:extLst>
              <a:ext uri="{FF2B5EF4-FFF2-40B4-BE49-F238E27FC236}">
                <a16:creationId xmlns:a16="http://schemas.microsoft.com/office/drawing/2014/main" id="{ECB3C3A7-1EB4-996F-38DA-D610C5198864}"/>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4F5AFF08-8CC6-FC1C-1BAF-EC486B9D4B6C}"/>
              </a:ext>
            </a:extLst>
          </p:cNvPr>
          <p:cNvSpPr>
            <a:spLocks noGrp="1"/>
          </p:cNvSpPr>
          <p:nvPr>
            <p:ph type="title"/>
          </p:nvPr>
        </p:nvSpPr>
        <p:spPr/>
        <p:txBody>
          <a:bodyPr/>
          <a:lstStyle/>
          <a:p>
            <a:r>
              <a:rPr lang="en-US" altLang="en-US"/>
              <a:t>Financing Choices</a:t>
            </a:r>
          </a:p>
        </p:txBody>
      </p:sp>
      <p:sp>
        <p:nvSpPr>
          <p:cNvPr id="64514" name="Rectangle 3">
            <a:extLst>
              <a:ext uri="{FF2B5EF4-FFF2-40B4-BE49-F238E27FC236}">
                <a16:creationId xmlns:a16="http://schemas.microsoft.com/office/drawing/2014/main" id="{5DA8ECFE-B363-F79B-C772-34F24F40DC90}"/>
              </a:ext>
            </a:extLst>
          </p:cNvPr>
          <p:cNvSpPr>
            <a:spLocks noGrp="1" noChangeArrowheads="1"/>
          </p:cNvSpPr>
          <p:nvPr>
            <p:ph idx="1"/>
          </p:nvPr>
        </p:nvSpPr>
        <p:spPr/>
        <p:txBody>
          <a:bodyPr/>
          <a:lstStyle/>
          <a:p>
            <a:r>
              <a:rPr lang="en-US" dirty="0"/>
              <a:t>You are reading the Wall Street Journal and notice a tombstone ad for a company, offering to sell convertible preferred stock. What would you hypothesize about the health of the company issuing these securities? </a:t>
            </a:r>
          </a:p>
          <a:p>
            <a:pPr marL="617220" lvl="1" indent="-342900">
              <a:buFont typeface="+mj-lt"/>
              <a:buAutoNum type="alphaLcPeriod"/>
            </a:pPr>
            <a:r>
              <a:rPr lang="en-US" dirty="0"/>
              <a:t>Nothing</a:t>
            </a:r>
          </a:p>
          <a:p>
            <a:pPr marL="617220" lvl="1" indent="-342900">
              <a:buFont typeface="+mj-lt"/>
              <a:buAutoNum type="alphaLcPeriod"/>
            </a:pPr>
            <a:r>
              <a:rPr lang="en-US" dirty="0"/>
              <a:t>Healthier than the average firm</a:t>
            </a:r>
          </a:p>
          <a:p>
            <a:pPr marL="617220" lvl="1" indent="-342900">
              <a:buFont typeface="+mj-lt"/>
              <a:buAutoNum type="alphaLcPeriod"/>
            </a:pPr>
            <a:r>
              <a:rPr lang="en-US" dirty="0"/>
              <a:t>In much more financial trouble than the average firm</a:t>
            </a:r>
          </a:p>
        </p:txBody>
      </p:sp>
      <p:sp>
        <p:nvSpPr>
          <p:cNvPr id="80901" name="Rectangle 4">
            <a:extLst>
              <a:ext uri="{FF2B5EF4-FFF2-40B4-BE49-F238E27FC236}">
                <a16:creationId xmlns:a16="http://schemas.microsoft.com/office/drawing/2014/main" id="{914A7DFE-C973-93D8-23C1-B3C8BC66299B}"/>
              </a:ext>
            </a:extLst>
          </p:cNvPr>
          <p:cNvSpPr>
            <a:spLocks noChangeArrowheads="1"/>
          </p:cNvSpPr>
          <p:nvPr/>
        </p:nvSpPr>
        <p:spPr bwMode="auto">
          <a:xfrm>
            <a:off x="1801813" y="41021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graphicFrame>
        <p:nvGraphicFramePr>
          <p:cNvPr id="80902" name="Object 2">
            <a:extLst>
              <a:ext uri="{FF2B5EF4-FFF2-40B4-BE49-F238E27FC236}">
                <a16:creationId xmlns:a16="http://schemas.microsoft.com/office/drawing/2014/main" id="{DB1D51F2-3C58-B389-1CC0-E06A819B3E0A}"/>
              </a:ext>
            </a:extLst>
          </p:cNvPr>
          <p:cNvGraphicFramePr>
            <a:graphicFrameLocks noChangeAspect="1"/>
          </p:cNvGraphicFramePr>
          <p:nvPr/>
        </p:nvGraphicFramePr>
        <p:xfrm flipH="1">
          <a:off x="1524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524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pic>
        <p:nvPicPr>
          <p:cNvPr id="80903" name="Picture 1">
            <a:extLst>
              <a:ext uri="{FF2B5EF4-FFF2-40B4-BE49-F238E27FC236}">
                <a16:creationId xmlns:a16="http://schemas.microsoft.com/office/drawing/2014/main" id="{7313C788-755C-6DA9-3A03-A64618A123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4102100"/>
            <a:ext cx="7772400" cy="174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a:extLst>
              <a:ext uri="{FF2B5EF4-FFF2-40B4-BE49-F238E27FC236}">
                <a16:creationId xmlns:a16="http://schemas.microsoft.com/office/drawing/2014/main" id="{A8B5F599-6724-EF0D-5246-5366EA00AE9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BBC6EE0E-9CDB-F118-18F2-D5EB11ACADF7}"/>
              </a:ext>
            </a:extLst>
          </p:cNvPr>
          <p:cNvSpPr>
            <a:spLocks noGrp="1"/>
          </p:cNvSpPr>
          <p:nvPr>
            <p:ph type="ctrTitle"/>
          </p:nvPr>
        </p:nvSpPr>
        <p:spPr/>
        <p:txBody>
          <a:bodyPr/>
          <a:lstStyle/>
          <a:p>
            <a:r>
              <a:rPr lang="en-US"/>
              <a:t>Capital Structure:</a:t>
            </a:r>
            <a:br>
              <a:rPr lang="en-US"/>
            </a:br>
            <a:r>
              <a:rPr lang="en-US"/>
              <a:t>Finding the Right Financing Mix</a:t>
            </a:r>
          </a:p>
        </p:txBody>
      </p:sp>
      <p:sp>
        <p:nvSpPr>
          <p:cNvPr id="82946" name="Subtitle 2">
            <a:extLst>
              <a:ext uri="{FF2B5EF4-FFF2-40B4-BE49-F238E27FC236}">
                <a16:creationId xmlns:a16="http://schemas.microsoft.com/office/drawing/2014/main" id="{C7C83118-8F2B-71A5-FB30-5B18715FE50F}"/>
              </a:ext>
            </a:extLst>
          </p:cNvPr>
          <p:cNvSpPr>
            <a:spLocks noGrp="1"/>
          </p:cNvSpPr>
          <p:nvPr>
            <p:ph type="subTitle" idx="1"/>
          </p:nvPr>
        </p:nvSpPr>
        <p:spPr/>
        <p:txBody>
          <a:bodyPr/>
          <a:lstStyle/>
          <a:p>
            <a:r>
              <a:rPr lang="en-US" altLang="en-US"/>
              <a:t>You can have too much debt… or too little..</a:t>
            </a:r>
          </a:p>
        </p:txBody>
      </p:sp>
      <p:sp>
        <p:nvSpPr>
          <p:cNvPr id="6" name="Footer Placeholder 5">
            <a:extLst>
              <a:ext uri="{FF2B5EF4-FFF2-40B4-BE49-F238E27FC236}">
                <a16:creationId xmlns:a16="http://schemas.microsoft.com/office/drawing/2014/main" id="{3771E2E4-3E57-24B9-4728-3DC04F87F8B1}"/>
              </a:ext>
            </a:extLst>
          </p:cNvPr>
          <p:cNvSpPr>
            <a:spLocks noGrp="1"/>
          </p:cNvSpPr>
          <p:nvPr>
            <p:ph type="ftr" sz="quarter" idx="11"/>
          </p:nvPr>
        </p:nvSpPr>
        <p:spPr/>
        <p:txBody>
          <a:bodyPr/>
          <a:lstStyle/>
          <a:p>
            <a:pPr>
              <a:defRPr/>
            </a:pPr>
            <a:r>
              <a:rPr lang="en-US"/>
              <a:t>Aswath Damodaran</a:t>
            </a:r>
            <a:endParaRPr lang="en-US" dirty="0"/>
          </a:p>
        </p:txBody>
      </p:sp>
      <p:sp>
        <p:nvSpPr>
          <p:cNvPr id="7" name="Slide Number Placeholder 6">
            <a:extLst>
              <a:ext uri="{FF2B5EF4-FFF2-40B4-BE49-F238E27FC236}">
                <a16:creationId xmlns:a16="http://schemas.microsoft.com/office/drawing/2014/main" id="{64C39B0E-D9F7-622E-3AC5-BB19DC97FCDD}"/>
              </a:ext>
            </a:extLst>
          </p:cNvPr>
          <p:cNvSpPr>
            <a:spLocks noGrp="1"/>
          </p:cNvSpPr>
          <p:nvPr>
            <p:ph type="sldNum" sz="quarter" idx="12"/>
          </p:nvPr>
        </p:nvSpPr>
        <p:spPr/>
        <p:txBody>
          <a:bodyPr/>
          <a:lstStyle/>
          <a:p>
            <a:pPr>
              <a:defRPr/>
            </a:pPr>
            <a:fld id="{A071C171-129E-D043-8371-BAF003A1A80A}" type="slidenum">
              <a:rPr lang="en-US" altLang="en-US" smtClean="0"/>
              <a:pPr>
                <a:defRPr/>
              </a:pPr>
              <a:t>34</a:t>
            </a:fld>
            <a:endParaRPr lang="en-US"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a:extLst>
              <a:ext uri="{FF2B5EF4-FFF2-40B4-BE49-F238E27FC236}">
                <a16:creationId xmlns:a16="http://schemas.microsoft.com/office/drawing/2014/main" id="{062D07E9-072D-3AD1-E800-9DF108235623}"/>
              </a:ext>
            </a:extLst>
          </p:cNvPr>
          <p:cNvSpPr>
            <a:spLocks noGrp="1"/>
          </p:cNvSpPr>
          <p:nvPr>
            <p:ph type="title"/>
          </p:nvPr>
        </p:nvSpPr>
        <p:spPr/>
        <p:txBody>
          <a:bodyPr/>
          <a:lstStyle/>
          <a:p>
            <a:r>
              <a:rPr lang="en-US" altLang="en-US"/>
              <a:t>The Big Picture..</a:t>
            </a:r>
          </a:p>
        </p:txBody>
      </p:sp>
      <p:pic>
        <p:nvPicPr>
          <p:cNvPr id="84996" name="Content Placeholder 3">
            <a:extLst>
              <a:ext uri="{FF2B5EF4-FFF2-40B4-BE49-F238E27FC236}">
                <a16:creationId xmlns:a16="http://schemas.microsoft.com/office/drawing/2014/main" id="{C704B20C-07DF-64DB-B2DA-42FE9015822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1794886"/>
            <a:ext cx="7772400" cy="4335028"/>
          </a:xfrm>
        </p:spPr>
      </p:pic>
      <p:sp>
        <p:nvSpPr>
          <p:cNvPr id="5" name="Footer Placeholder 4">
            <a:extLst>
              <a:ext uri="{FF2B5EF4-FFF2-40B4-BE49-F238E27FC236}">
                <a16:creationId xmlns:a16="http://schemas.microsoft.com/office/drawing/2014/main" id="{FFD7809E-0BBF-3557-DFC7-22D99AFA139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D45AE40D-79B9-B201-4385-7DB7338B1769}"/>
              </a:ext>
            </a:extLst>
          </p:cNvPr>
          <p:cNvSpPr>
            <a:spLocks noGrp="1"/>
          </p:cNvSpPr>
          <p:nvPr>
            <p:ph type="title"/>
          </p:nvPr>
        </p:nvSpPr>
        <p:spPr/>
        <p:txBody>
          <a:bodyPr/>
          <a:lstStyle/>
          <a:p>
            <a:r>
              <a:rPr lang="en-US" altLang="en-US"/>
              <a:t>Pathways to the Optimal</a:t>
            </a:r>
          </a:p>
        </p:txBody>
      </p:sp>
      <p:sp>
        <p:nvSpPr>
          <p:cNvPr id="70658" name="Rectangle 3">
            <a:extLst>
              <a:ext uri="{FF2B5EF4-FFF2-40B4-BE49-F238E27FC236}">
                <a16:creationId xmlns:a16="http://schemas.microsoft.com/office/drawing/2014/main" id="{06B6A592-25A4-1125-E786-75D8769089C9}"/>
              </a:ext>
            </a:extLst>
          </p:cNvPr>
          <p:cNvSpPr>
            <a:spLocks noGrp="1" noChangeArrowheads="1"/>
          </p:cNvSpPr>
          <p:nvPr>
            <p:ph idx="1"/>
          </p:nvPr>
        </p:nvSpPr>
        <p:spPr/>
        <p:txBody>
          <a:bodyPr/>
          <a:lstStyle/>
          <a:p>
            <a:pPr marL="457200" indent="-457200">
              <a:buFont typeface="+mj-lt"/>
              <a:buAutoNum type="arabicPeriod"/>
            </a:pPr>
            <a:r>
              <a:rPr lang="en-US" b="1" dirty="0"/>
              <a:t>The Cost of Capital Approach</a:t>
            </a:r>
            <a:r>
              <a:rPr lang="en-US" dirty="0"/>
              <a:t>: The optimal debt ratio is the one that minimizes the cost of capital for a firm.</a:t>
            </a:r>
          </a:p>
          <a:p>
            <a:pPr marL="457200" indent="-457200">
              <a:buFont typeface="+mj-lt"/>
              <a:buAutoNum type="arabicPeriod"/>
            </a:pPr>
            <a:r>
              <a:rPr lang="en-US" b="1" dirty="0"/>
              <a:t>The Enhanced Cost of Capital approach</a:t>
            </a:r>
            <a:r>
              <a:rPr lang="en-US" dirty="0"/>
              <a:t>: The optimal debt ratio is the one that generates the best combination of (low) cost of capital and (high) operating income.</a:t>
            </a:r>
          </a:p>
          <a:p>
            <a:pPr marL="457200" indent="-457200">
              <a:buFont typeface="+mj-lt"/>
              <a:buAutoNum type="arabicPeriod"/>
            </a:pPr>
            <a:r>
              <a:rPr lang="en-US" b="1" dirty="0"/>
              <a:t>The Adjusted Present Value Approach</a:t>
            </a:r>
            <a:r>
              <a:rPr lang="en-US" dirty="0"/>
              <a:t>: The optimal debt ratio is the one that maximizes the overall value of the firm.</a:t>
            </a:r>
          </a:p>
          <a:p>
            <a:pPr marL="457200" indent="-457200">
              <a:buFont typeface="+mj-lt"/>
              <a:buAutoNum type="arabicPeriod"/>
            </a:pPr>
            <a:r>
              <a:rPr lang="en-US" b="1" dirty="0"/>
              <a:t>The Peer Group Approach</a:t>
            </a:r>
            <a:r>
              <a:rPr lang="en-US" dirty="0"/>
              <a:t>: The optimal debt ratio is the one that brings the firm closes to its peer group in terms of financing mix.</a:t>
            </a:r>
          </a:p>
          <a:p>
            <a:pPr marL="457200" indent="-457200">
              <a:buFont typeface="+mj-lt"/>
              <a:buAutoNum type="arabicPeriod"/>
            </a:pPr>
            <a:r>
              <a:rPr lang="en-US" b="1" dirty="0"/>
              <a:t>The Life Cycle Approach</a:t>
            </a:r>
            <a:r>
              <a:rPr lang="en-US" dirty="0"/>
              <a:t>: The optimal debt ratio is the one that best suits where the firm is in its life cycle.</a:t>
            </a:r>
          </a:p>
        </p:txBody>
      </p:sp>
      <p:sp>
        <p:nvSpPr>
          <p:cNvPr id="5" name="Footer Placeholder 4">
            <a:extLst>
              <a:ext uri="{FF2B5EF4-FFF2-40B4-BE49-F238E27FC236}">
                <a16:creationId xmlns:a16="http://schemas.microsoft.com/office/drawing/2014/main" id="{6EA71A5A-82AE-92B3-538E-886F437AEED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a:extLst>
              <a:ext uri="{FF2B5EF4-FFF2-40B4-BE49-F238E27FC236}">
                <a16:creationId xmlns:a16="http://schemas.microsoft.com/office/drawing/2014/main" id="{95F8C270-9FCA-B71D-0360-1D84162056CA}"/>
              </a:ext>
            </a:extLst>
          </p:cNvPr>
          <p:cNvSpPr>
            <a:spLocks noGrp="1"/>
          </p:cNvSpPr>
          <p:nvPr>
            <p:ph type="title"/>
          </p:nvPr>
        </p:nvSpPr>
        <p:spPr/>
        <p:txBody>
          <a:bodyPr/>
          <a:lstStyle/>
          <a:p>
            <a:r>
              <a:rPr lang="en-US" altLang="en-US"/>
              <a:t>I. The Cost of Capital Approach</a:t>
            </a:r>
          </a:p>
        </p:txBody>
      </p:sp>
      <p:sp>
        <p:nvSpPr>
          <p:cNvPr id="84996" name="Rectangle 3">
            <a:extLst>
              <a:ext uri="{FF2B5EF4-FFF2-40B4-BE49-F238E27FC236}">
                <a16:creationId xmlns:a16="http://schemas.microsoft.com/office/drawing/2014/main" id="{660541E7-07ED-9580-7EE4-BD31999560BC}"/>
              </a:ext>
            </a:extLst>
          </p:cNvPr>
          <p:cNvSpPr>
            <a:spLocks noGrp="1" noChangeArrowheads="1"/>
          </p:cNvSpPr>
          <p:nvPr>
            <p:ph idx="1"/>
          </p:nvPr>
        </p:nvSpPr>
        <p:spPr/>
        <p:txBody>
          <a:bodyPr/>
          <a:lstStyle/>
          <a:p>
            <a:r>
              <a:rPr lang="en-US" dirty="0"/>
              <a:t>Value of a Firm = Present Value of Cash Flows to the Firm, discounted back at the cost of capital.</a:t>
            </a:r>
          </a:p>
          <a:p>
            <a:pPr lvl="1"/>
            <a:r>
              <a:rPr lang="en-US" dirty="0"/>
              <a:t>If the </a:t>
            </a:r>
            <a:r>
              <a:rPr lang="en-US" b="1" dirty="0"/>
              <a:t>cash flows to the firm are held constant</a:t>
            </a:r>
            <a:r>
              <a:rPr lang="en-US" dirty="0"/>
              <a:t>, and the cost of capital is minimized, the value of the firm will be maximized.</a:t>
            </a:r>
          </a:p>
          <a:p>
            <a:pPr lvl="1"/>
            <a:r>
              <a:rPr lang="en-US" dirty="0"/>
              <a:t>If the end game for a business is maximizing its value, its </a:t>
            </a:r>
            <a:r>
              <a:rPr lang="en-US" b="1" dirty="0"/>
              <a:t>optimal </a:t>
            </a:r>
            <a:r>
              <a:rPr lang="en-US" dirty="0"/>
              <a:t>debt ratio will be the </a:t>
            </a:r>
            <a:r>
              <a:rPr lang="en-US" b="1" dirty="0"/>
              <a:t>one that minimizes the cost of capital</a:t>
            </a:r>
            <a:r>
              <a:rPr lang="en-US" dirty="0"/>
              <a:t>.</a:t>
            </a:r>
          </a:p>
          <a:p>
            <a:r>
              <a:rPr lang="en-US" dirty="0"/>
              <a:t>Cost of Capital = Cost of Equity (E/(D+E)) + Pre-tax Cost of Debt (1- tax rate) (D/(D+E)</a:t>
            </a:r>
          </a:p>
          <a:p>
            <a:r>
              <a:rPr lang="en-US" dirty="0"/>
              <a:t>Within this framework, here are the key questions:</a:t>
            </a:r>
          </a:p>
          <a:p>
            <a:pPr marL="617220" lvl="1" indent="-342900">
              <a:buFont typeface="+mj-lt"/>
              <a:buAutoNum type="alphaLcPeriod"/>
            </a:pPr>
            <a:r>
              <a:rPr lang="en-US" dirty="0"/>
              <a:t>As the debt ratio changes, how does the cost of capital change?</a:t>
            </a:r>
          </a:p>
          <a:p>
            <a:pPr marL="617220" lvl="1" indent="-342900">
              <a:buFont typeface="+mj-lt"/>
              <a:buAutoNum type="alphaLcPeriod"/>
            </a:pPr>
            <a:r>
              <a:rPr lang="en-US" dirty="0"/>
              <a:t>And if the cost of capital does change, what is causing it to change?</a:t>
            </a:r>
          </a:p>
          <a:p>
            <a:endParaRPr lang="en-US" dirty="0"/>
          </a:p>
        </p:txBody>
      </p:sp>
      <p:sp>
        <p:nvSpPr>
          <p:cNvPr id="5" name="Footer Placeholder 4">
            <a:extLst>
              <a:ext uri="{FF2B5EF4-FFF2-40B4-BE49-F238E27FC236}">
                <a16:creationId xmlns:a16="http://schemas.microsoft.com/office/drawing/2014/main" id="{2929F91C-80C7-933B-4B97-9C1BF6B436D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a:extLst>
              <a:ext uri="{FF2B5EF4-FFF2-40B4-BE49-F238E27FC236}">
                <a16:creationId xmlns:a16="http://schemas.microsoft.com/office/drawing/2014/main" id="{528CD6EF-8B16-721E-9A6E-47443F923C64}"/>
              </a:ext>
            </a:extLst>
          </p:cNvPr>
          <p:cNvSpPr>
            <a:spLocks noGrp="1"/>
          </p:cNvSpPr>
          <p:nvPr>
            <p:ph type="title"/>
          </p:nvPr>
        </p:nvSpPr>
        <p:spPr/>
        <p:txBody>
          <a:bodyPr/>
          <a:lstStyle/>
          <a:p>
            <a:r>
              <a:rPr lang="en-US" altLang="en-US"/>
              <a:t>The Debt Trade off on the Cost of Capital</a:t>
            </a:r>
          </a:p>
        </p:txBody>
      </p:sp>
      <p:pic>
        <p:nvPicPr>
          <p:cNvPr id="91140" name="Content Placeholder 1">
            <a:extLst>
              <a:ext uri="{FF2B5EF4-FFF2-40B4-BE49-F238E27FC236}">
                <a16:creationId xmlns:a16="http://schemas.microsoft.com/office/drawing/2014/main" id="{456C0849-1609-A606-4067-29CAA55857D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2243842"/>
            <a:ext cx="7772400" cy="3437116"/>
          </a:xfrm>
        </p:spPr>
      </p:pic>
      <p:sp>
        <p:nvSpPr>
          <p:cNvPr id="5" name="Footer Placeholder 4">
            <a:extLst>
              <a:ext uri="{FF2B5EF4-FFF2-40B4-BE49-F238E27FC236}">
                <a16:creationId xmlns:a16="http://schemas.microsoft.com/office/drawing/2014/main" id="{4B3378F8-48B2-F771-CECB-84BAAB74746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a:extLst>
              <a:ext uri="{FF2B5EF4-FFF2-40B4-BE49-F238E27FC236}">
                <a16:creationId xmlns:a16="http://schemas.microsoft.com/office/drawing/2014/main" id="{7C46FC6A-13C1-A5BC-B27B-5405503E8545}"/>
              </a:ext>
            </a:extLst>
          </p:cNvPr>
          <p:cNvSpPr>
            <a:spLocks noGrp="1"/>
          </p:cNvSpPr>
          <p:nvPr>
            <p:ph type="title"/>
          </p:nvPr>
        </p:nvSpPr>
        <p:spPr/>
        <p:txBody>
          <a:bodyPr/>
          <a:lstStyle/>
          <a:p>
            <a:r>
              <a:rPr lang="en-US" altLang="en-US"/>
              <a:t>Costs of Debt &amp; Equity</a:t>
            </a:r>
          </a:p>
        </p:txBody>
      </p:sp>
      <p:sp>
        <p:nvSpPr>
          <p:cNvPr id="76802" name="Rectangle 3">
            <a:extLst>
              <a:ext uri="{FF2B5EF4-FFF2-40B4-BE49-F238E27FC236}">
                <a16:creationId xmlns:a16="http://schemas.microsoft.com/office/drawing/2014/main" id="{BBCBF7A9-F75D-29FE-4120-4640BF25B35A}"/>
              </a:ext>
            </a:extLst>
          </p:cNvPr>
          <p:cNvSpPr>
            <a:spLocks noGrp="1" noChangeArrowheads="1"/>
          </p:cNvSpPr>
          <p:nvPr>
            <p:ph idx="1"/>
          </p:nvPr>
        </p:nvSpPr>
        <p:spPr/>
        <p:txBody>
          <a:bodyPr/>
          <a:lstStyle/>
          <a:p>
            <a:r>
              <a:rPr lang="en-US" dirty="0"/>
              <a:t>An article in an Asian business magazine argued that equity was cheaper than debt, because dividend yields are much lower than interest rates on debt. Do you agree with this statement?</a:t>
            </a:r>
          </a:p>
          <a:p>
            <a:pPr marL="731520" lvl="1" indent="-457200">
              <a:buFont typeface="+mj-lt"/>
              <a:buAutoNum type="alphaLcPeriod"/>
            </a:pPr>
            <a:r>
              <a:rPr lang="en-US" dirty="0"/>
              <a:t>Yes</a:t>
            </a:r>
          </a:p>
          <a:p>
            <a:pPr marL="731520" lvl="1" indent="-457200">
              <a:buFont typeface="+mj-lt"/>
              <a:buAutoNum type="alphaLcPeriod"/>
            </a:pPr>
            <a:r>
              <a:rPr lang="en-US" dirty="0"/>
              <a:t>No</a:t>
            </a:r>
          </a:p>
          <a:p>
            <a:r>
              <a:rPr lang="en-US" dirty="0"/>
              <a:t>Can equity ever be cheaper than debt?</a:t>
            </a:r>
          </a:p>
          <a:p>
            <a:pPr marL="617220" lvl="1" indent="-342900">
              <a:buFont typeface="+mj-lt"/>
              <a:buAutoNum type="alphaLcPeriod"/>
            </a:pPr>
            <a:r>
              <a:rPr lang="en-US" dirty="0"/>
              <a:t>Yes</a:t>
            </a:r>
          </a:p>
          <a:p>
            <a:pPr marL="617220" lvl="1" indent="-342900">
              <a:buFont typeface="+mj-lt"/>
              <a:buAutoNum type="alphaLcPeriod"/>
            </a:pPr>
            <a:r>
              <a:rPr lang="en-US" dirty="0"/>
              <a:t>No</a:t>
            </a:r>
          </a:p>
          <a:p>
            <a:pPr marL="0" indent="0">
              <a:buNone/>
            </a:pPr>
            <a:endParaRPr lang="en-US" dirty="0"/>
          </a:p>
        </p:txBody>
      </p:sp>
      <p:sp>
        <p:nvSpPr>
          <p:cNvPr id="93189" name="Rectangle 4">
            <a:extLst>
              <a:ext uri="{FF2B5EF4-FFF2-40B4-BE49-F238E27FC236}">
                <a16:creationId xmlns:a16="http://schemas.microsoft.com/office/drawing/2014/main" id="{C2EA4A7D-1C20-760F-1999-6C595C1EB84A}"/>
              </a:ext>
            </a:extLst>
          </p:cNvPr>
          <p:cNvSpPr>
            <a:spLocks noChangeArrowheads="1"/>
          </p:cNvSpPr>
          <p:nvPr/>
        </p:nvSpPr>
        <p:spPr bwMode="auto">
          <a:xfrm>
            <a:off x="4479925" y="3432175"/>
            <a:ext cx="13187363"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graphicFrame>
        <p:nvGraphicFramePr>
          <p:cNvPr id="93190" name="Object 2">
            <a:extLst>
              <a:ext uri="{FF2B5EF4-FFF2-40B4-BE49-F238E27FC236}">
                <a16:creationId xmlns:a16="http://schemas.microsoft.com/office/drawing/2014/main" id="{93AFB7D3-E1E5-8C2D-67DB-964155A5A464}"/>
              </a:ext>
            </a:extLst>
          </p:cNvPr>
          <p:cNvGraphicFramePr>
            <a:graphicFrameLocks noChangeAspect="1"/>
          </p:cNvGraphicFramePr>
          <p:nvPr/>
        </p:nvGraphicFramePr>
        <p:xfrm flipH="1">
          <a:off x="228600" y="533400"/>
          <a:ext cx="311150" cy="558800"/>
        </p:xfrm>
        <a:graphic>
          <a:graphicData uri="http://schemas.openxmlformats.org/presentationml/2006/ole">
            <mc:AlternateContent xmlns:mc="http://schemas.openxmlformats.org/markup-compatibility/2006">
              <mc:Choice xmlns:v="urn:schemas-microsoft-com:vml" Requires="v">
                <p:oleObj r:id="rId3" imgW="2489200" imgH="4470400" progId="MS_ClipArt_Gallery">
                  <p:embed/>
                </p:oleObj>
              </mc:Choice>
              <mc:Fallback>
                <p:oleObj r:id="rId3" imgW="2489200" imgH="4470400" progId="MS_ClipArt_Gallery">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8600" y="533400"/>
                        <a:ext cx="31115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 name="Footer Placeholder 4">
            <a:extLst>
              <a:ext uri="{FF2B5EF4-FFF2-40B4-BE49-F238E27FC236}">
                <a16:creationId xmlns:a16="http://schemas.microsoft.com/office/drawing/2014/main" id="{DB9724DF-50FF-3EB9-CE71-977002D26C0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9BBD6FE2-F13B-BACE-53DA-F669CFC52CFF}"/>
              </a:ext>
            </a:extLst>
          </p:cNvPr>
          <p:cNvSpPr>
            <a:spLocks noGrp="1" noChangeArrowheads="1"/>
          </p:cNvSpPr>
          <p:nvPr>
            <p:ph type="title"/>
          </p:nvPr>
        </p:nvSpPr>
        <p:spPr/>
        <p:txBody>
          <a:bodyPr/>
          <a:lstStyle/>
          <a:p>
            <a:r>
              <a:rPr lang="en-US"/>
              <a:t>Applying Cost of Capital Approach: The Textbook Example</a:t>
            </a:r>
          </a:p>
        </p:txBody>
      </p:sp>
      <p:pic>
        <p:nvPicPr>
          <p:cNvPr id="95236" name="Content Placeholder 9">
            <a:extLst>
              <a:ext uri="{FF2B5EF4-FFF2-40B4-BE49-F238E27FC236}">
                <a16:creationId xmlns:a16="http://schemas.microsoft.com/office/drawing/2014/main" id="{9A2E0D3F-32D9-0578-B9BF-FFBFCDADF6E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600200" y="2660136"/>
            <a:ext cx="5257800" cy="2351779"/>
          </a:xfrm>
        </p:spPr>
      </p:pic>
      <p:sp>
        <p:nvSpPr>
          <p:cNvPr id="95237" name="TextBox 4">
            <a:extLst>
              <a:ext uri="{FF2B5EF4-FFF2-40B4-BE49-F238E27FC236}">
                <a16:creationId xmlns:a16="http://schemas.microsoft.com/office/drawing/2014/main" id="{4E1DDAAA-62FA-9D94-5374-0B9C724652EA}"/>
              </a:ext>
            </a:extLst>
          </p:cNvPr>
          <p:cNvSpPr txBox="1">
            <a:spLocks noChangeArrowheads="1"/>
          </p:cNvSpPr>
          <p:nvPr/>
        </p:nvSpPr>
        <p:spPr bwMode="auto">
          <a:xfrm>
            <a:off x="1295400" y="1799893"/>
            <a:ext cx="6705600" cy="71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000" dirty="0">
                <a:latin typeface="Times"/>
              </a:rPr>
              <a:t>Assume the firm has $200 million in cash flows, expected to grow 3% a year forever.</a:t>
            </a:r>
          </a:p>
        </p:txBody>
      </p:sp>
      <p:pic>
        <p:nvPicPr>
          <p:cNvPr id="95238" name="Picture 5">
            <a:extLst>
              <a:ext uri="{FF2B5EF4-FFF2-40B4-BE49-F238E27FC236}">
                <a16:creationId xmlns:a16="http://schemas.microsoft.com/office/drawing/2014/main" id="{9B52EDD4-39CB-E6BC-E39C-7431BFDBF9A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5333956"/>
            <a:ext cx="57642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a:extLst>
              <a:ext uri="{FF2B5EF4-FFF2-40B4-BE49-F238E27FC236}">
                <a16:creationId xmlns:a16="http://schemas.microsoft.com/office/drawing/2014/main" id="{53C7CCBB-0451-F3B4-5300-0BED2BEB4E5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A32A814E-0E5C-7471-18C7-07137B8BFEEE}"/>
              </a:ext>
            </a:extLst>
          </p:cNvPr>
          <p:cNvSpPr>
            <a:spLocks noGrp="1"/>
          </p:cNvSpPr>
          <p:nvPr>
            <p:ph type="title"/>
          </p:nvPr>
        </p:nvSpPr>
        <p:spPr/>
        <p:txBody>
          <a:bodyPr/>
          <a:lstStyle/>
          <a:p>
            <a:r>
              <a:rPr lang="en-US" altLang="en-US"/>
              <a:t>The U-shaped Cost of Capital Graph…</a:t>
            </a:r>
          </a:p>
        </p:txBody>
      </p:sp>
      <p:graphicFrame>
        <p:nvGraphicFramePr>
          <p:cNvPr id="11" name="Content Placeholder 6">
            <a:extLst>
              <a:ext uri="{FF2B5EF4-FFF2-40B4-BE49-F238E27FC236}">
                <a16:creationId xmlns:a16="http://schemas.microsoft.com/office/drawing/2014/main" id="{0F1839B4-EF08-3CD7-34AC-B9BCC04625BC}"/>
              </a:ext>
            </a:extLst>
          </p:cNvPr>
          <p:cNvGraphicFramePr>
            <a:graphicFrameLocks noGrp="1"/>
          </p:cNvGraphicFramePr>
          <p:nvPr>
            <p:ph idx="1"/>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5" name="Footer Placeholder 4">
            <a:extLst>
              <a:ext uri="{FF2B5EF4-FFF2-40B4-BE49-F238E27FC236}">
                <a16:creationId xmlns:a16="http://schemas.microsoft.com/office/drawing/2014/main" id="{F573AD13-3960-8363-4707-5C5794BDE6D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a:extLst>
              <a:ext uri="{FF2B5EF4-FFF2-40B4-BE49-F238E27FC236}">
                <a16:creationId xmlns:a16="http://schemas.microsoft.com/office/drawing/2014/main" id="{2C39FC5F-87DB-94D6-8A5D-1C7E7D4A2B7A}"/>
              </a:ext>
            </a:extLst>
          </p:cNvPr>
          <p:cNvSpPr>
            <a:spLocks noGrp="1"/>
          </p:cNvSpPr>
          <p:nvPr>
            <p:ph type="title"/>
          </p:nvPr>
        </p:nvSpPr>
        <p:spPr/>
        <p:txBody>
          <a:bodyPr/>
          <a:lstStyle/>
          <a:p>
            <a:r>
              <a:rPr lang="en-US" altLang="en-US"/>
              <a:t>Current Cost of Capital: Disney</a:t>
            </a:r>
          </a:p>
        </p:txBody>
      </p:sp>
      <p:sp>
        <p:nvSpPr>
          <p:cNvPr id="99330" name="Rectangle 3">
            <a:extLst>
              <a:ext uri="{FF2B5EF4-FFF2-40B4-BE49-F238E27FC236}">
                <a16:creationId xmlns:a16="http://schemas.microsoft.com/office/drawing/2014/main" id="{9D3B8711-D824-AEC9-C369-61A37E85371B}"/>
              </a:ext>
            </a:extLst>
          </p:cNvPr>
          <p:cNvSpPr>
            <a:spLocks noGrp="1"/>
          </p:cNvSpPr>
          <p:nvPr>
            <p:ph idx="1"/>
          </p:nvPr>
        </p:nvSpPr>
        <p:spPr/>
        <p:txBody>
          <a:bodyPr>
            <a:normAutofit lnSpcReduction="10000"/>
          </a:bodyPr>
          <a:lstStyle/>
          <a:p>
            <a:r>
              <a:rPr lang="en-US" altLang="en-US" dirty="0"/>
              <a:t>The </a:t>
            </a:r>
            <a:r>
              <a:rPr lang="en-US" altLang="en-US" b="1" dirty="0"/>
              <a:t>beta for Disney</a:t>
            </a:r>
            <a:r>
              <a:rPr lang="ja-JP" altLang="en-US" b="1"/>
              <a:t>’</a:t>
            </a:r>
            <a:r>
              <a:rPr lang="en-US" altLang="ja-JP" b="1" dirty="0"/>
              <a:t>s stock in November 2013 </a:t>
            </a:r>
            <a:r>
              <a:rPr lang="en-US" altLang="ja-JP" dirty="0"/>
              <a:t>was 1.0013. The T. bond rate at that time was 2.75%. Using an estimated equity risk premium of 5.76%, we estimated the cost of equity for Disney to be 8.52%:</a:t>
            </a:r>
          </a:p>
          <a:p>
            <a:pPr marL="274320" lvl="1" indent="0">
              <a:buNone/>
            </a:pPr>
            <a:r>
              <a:rPr lang="en-US" altLang="en-US" dirty="0"/>
              <a:t>	Cost of Equity = 2.75% + 1.0013(5.76%) = 8.52% </a:t>
            </a:r>
          </a:p>
          <a:p>
            <a:r>
              <a:rPr lang="en-US" altLang="en-US" dirty="0"/>
              <a:t>Disney</a:t>
            </a:r>
            <a:r>
              <a:rPr lang="ja-JP" altLang="en-US"/>
              <a:t>’</a:t>
            </a:r>
            <a:r>
              <a:rPr lang="en-US" altLang="ja-JP" dirty="0"/>
              <a:t>s </a:t>
            </a:r>
            <a:r>
              <a:rPr lang="en-US" altLang="ja-JP" b="1" dirty="0"/>
              <a:t>bond rating in May 2009 was A</a:t>
            </a:r>
            <a:r>
              <a:rPr lang="en-US" altLang="ja-JP" dirty="0"/>
              <a:t>, and based on this rating, the estimated pretax cost of debt for Disney is 3.75%. Using a marginal tax rate of 36.1, the after-tax cost of debt for Disney is 2.40%.</a:t>
            </a:r>
          </a:p>
          <a:p>
            <a:pPr marL="274320" lvl="1" indent="0">
              <a:buNone/>
            </a:pPr>
            <a:r>
              <a:rPr lang="en-US" altLang="en-US" dirty="0"/>
              <a:t>	After-Tax Cost of Debt 	= 3.75% (1 – 0.361) = 2.40%</a:t>
            </a:r>
          </a:p>
          <a:p>
            <a:r>
              <a:rPr lang="en-US" altLang="en-US" dirty="0"/>
              <a:t>The cost of capital was calculated using these costs and the weights based on </a:t>
            </a:r>
            <a:r>
              <a:rPr lang="en-US" altLang="en-US" b="1" dirty="0"/>
              <a:t>market values of equity (121,878) and debt (15.961):</a:t>
            </a:r>
          </a:p>
          <a:p>
            <a:pPr marL="0" indent="0">
              <a:buNone/>
            </a:pPr>
            <a:r>
              <a:rPr lang="en-US" altLang="en-US" dirty="0"/>
              <a:t>	Cost of capital = </a:t>
            </a:r>
          </a:p>
        </p:txBody>
      </p:sp>
      <p:sp>
        <p:nvSpPr>
          <p:cNvPr id="5" name="Footer Placeholder 4">
            <a:extLst>
              <a:ext uri="{FF2B5EF4-FFF2-40B4-BE49-F238E27FC236}">
                <a16:creationId xmlns:a16="http://schemas.microsoft.com/office/drawing/2014/main" id="{53E1CACB-D090-D9EA-D408-C943F629D83F}"/>
              </a:ext>
            </a:extLst>
          </p:cNvPr>
          <p:cNvSpPr>
            <a:spLocks noGrp="1"/>
          </p:cNvSpPr>
          <p:nvPr>
            <p:ph type="ftr" sz="quarter" idx="11"/>
          </p:nvPr>
        </p:nvSpPr>
        <p:spPr/>
        <p:txBody>
          <a:bodyPr/>
          <a:lstStyle/>
          <a:p>
            <a:r>
              <a:rPr lang="en-US"/>
              <a:t>Aswath Damodaran</a:t>
            </a:r>
            <a:endParaRPr lang="en-US" dirty="0"/>
          </a:p>
        </p:txBody>
      </p:sp>
      <p:graphicFrame>
        <p:nvGraphicFramePr>
          <p:cNvPr id="99332" name="Object 1">
            <a:extLst>
              <a:ext uri="{FF2B5EF4-FFF2-40B4-BE49-F238E27FC236}">
                <a16:creationId xmlns:a16="http://schemas.microsoft.com/office/drawing/2014/main" id="{5631B387-ADED-40E6-2350-E692E25D9736}"/>
              </a:ext>
            </a:extLst>
          </p:cNvPr>
          <p:cNvGraphicFramePr>
            <a:graphicFrameLocks noChangeAspect="1"/>
          </p:cNvGraphicFramePr>
          <p:nvPr>
            <p:extLst>
              <p:ext uri="{D42A27DB-BD31-4B8C-83A1-F6EECF244321}">
                <p14:modId xmlns:p14="http://schemas.microsoft.com/office/powerpoint/2010/main" val="149087391"/>
              </p:ext>
            </p:extLst>
          </p:nvPr>
        </p:nvGraphicFramePr>
        <p:xfrm>
          <a:off x="3810000" y="5486400"/>
          <a:ext cx="5486400" cy="596900"/>
        </p:xfrm>
        <a:graphic>
          <a:graphicData uri="http://schemas.openxmlformats.org/presentationml/2006/ole">
            <mc:AlternateContent xmlns:mc="http://schemas.openxmlformats.org/markup-compatibility/2006">
              <mc:Choice xmlns:v="urn:schemas-microsoft-com:vml" Requires="v">
                <p:oleObj name="Document" r:id="rId3" imgW="21945600" imgH="2387600" progId="Word.Document.12">
                  <p:embed/>
                </p:oleObj>
              </mc:Choice>
              <mc:Fallback>
                <p:oleObj name="Document" r:id="rId3" imgW="21945600" imgH="2387600" progId="Word.Document.12">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5486400"/>
                        <a:ext cx="54864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a:extLst>
              <a:ext uri="{FF2B5EF4-FFF2-40B4-BE49-F238E27FC236}">
                <a16:creationId xmlns:a16="http://schemas.microsoft.com/office/drawing/2014/main" id="{697A2228-0F5D-6A8D-5B26-4C8C1301D9AE}"/>
              </a:ext>
            </a:extLst>
          </p:cNvPr>
          <p:cNvSpPr>
            <a:spLocks noGrp="1"/>
          </p:cNvSpPr>
          <p:nvPr>
            <p:ph type="title"/>
          </p:nvPr>
        </p:nvSpPr>
        <p:spPr/>
        <p:txBody>
          <a:bodyPr/>
          <a:lstStyle/>
          <a:p>
            <a:r>
              <a:rPr lang="en-US" altLang="en-US"/>
              <a:t>Mechanics of Cost of Capital Estimation</a:t>
            </a:r>
          </a:p>
        </p:txBody>
      </p:sp>
      <p:sp>
        <p:nvSpPr>
          <p:cNvPr id="84994" name="Rectangle 3">
            <a:extLst>
              <a:ext uri="{FF2B5EF4-FFF2-40B4-BE49-F238E27FC236}">
                <a16:creationId xmlns:a16="http://schemas.microsoft.com/office/drawing/2014/main" id="{1CFD797A-0E48-A872-6D62-0CEE3F8AFC43}"/>
              </a:ext>
            </a:extLst>
          </p:cNvPr>
          <p:cNvSpPr>
            <a:spLocks noGrp="1" noChangeArrowheads="1"/>
          </p:cNvSpPr>
          <p:nvPr>
            <p:ph idx="1"/>
          </p:nvPr>
        </p:nvSpPr>
        <p:spPr/>
        <p:txBody>
          <a:bodyPr/>
          <a:lstStyle/>
          <a:p>
            <a:pPr marL="0" indent="0">
              <a:buNone/>
            </a:pPr>
            <a:r>
              <a:rPr lang="en-US" dirty="0"/>
              <a:t>1. Estimate the Cost of Equity at different levels of debt: </a:t>
            </a:r>
          </a:p>
          <a:p>
            <a:pPr lvl="1"/>
            <a:r>
              <a:rPr lang="en-US" dirty="0"/>
              <a:t>Equity will become riskier -&gt; Beta will increase -&gt; Cost of Equity will increase.</a:t>
            </a:r>
          </a:p>
          <a:p>
            <a:pPr lvl="1"/>
            <a:r>
              <a:rPr lang="en-US" dirty="0"/>
              <a:t>Estimation will use levered beta calculation</a:t>
            </a:r>
          </a:p>
          <a:p>
            <a:pPr marL="0" indent="0">
              <a:buNone/>
            </a:pPr>
            <a:r>
              <a:rPr lang="en-US" dirty="0"/>
              <a:t>2. Estimate the Cost of Debt at different levels of debt: </a:t>
            </a:r>
          </a:p>
          <a:p>
            <a:pPr lvl="1"/>
            <a:r>
              <a:rPr lang="en-US" dirty="0"/>
              <a:t>Default risk will go up and bond ratings will go down as debt goes up -&gt; Cost of Debt will increase.</a:t>
            </a:r>
          </a:p>
          <a:p>
            <a:pPr lvl="1"/>
            <a:r>
              <a:rPr lang="en-US" dirty="0"/>
              <a:t>To estimating bond ratings, we will use the interest coverage ratio (EBIT/Interest expense)</a:t>
            </a:r>
          </a:p>
          <a:p>
            <a:pPr marL="0" indent="0">
              <a:buNone/>
            </a:pPr>
            <a:r>
              <a:rPr lang="en-US" dirty="0"/>
              <a:t>3. Estimate the Cost of Capital at different levels of debt</a:t>
            </a:r>
          </a:p>
          <a:p>
            <a:pPr marL="0" indent="0">
              <a:buNone/>
            </a:pPr>
            <a:r>
              <a:rPr lang="en-US" dirty="0"/>
              <a:t>4. Calculate the effect on Firm Value and Stock Price.</a:t>
            </a:r>
          </a:p>
        </p:txBody>
      </p:sp>
      <p:sp>
        <p:nvSpPr>
          <p:cNvPr id="5" name="Footer Placeholder 4">
            <a:extLst>
              <a:ext uri="{FF2B5EF4-FFF2-40B4-BE49-F238E27FC236}">
                <a16:creationId xmlns:a16="http://schemas.microsoft.com/office/drawing/2014/main" id="{269EB6EC-BAEB-91AE-EE39-F3F67366B77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a:extLst>
              <a:ext uri="{FF2B5EF4-FFF2-40B4-BE49-F238E27FC236}">
                <a16:creationId xmlns:a16="http://schemas.microsoft.com/office/drawing/2014/main" id="{5779D559-5F70-E67F-6CEF-3B82E42CCD35}"/>
              </a:ext>
            </a:extLst>
          </p:cNvPr>
          <p:cNvSpPr>
            <a:spLocks noGrp="1"/>
          </p:cNvSpPr>
          <p:nvPr>
            <p:ph type="title"/>
          </p:nvPr>
        </p:nvSpPr>
        <p:spPr/>
        <p:txBody>
          <a:bodyPr>
            <a:normAutofit fontScale="90000"/>
          </a:bodyPr>
          <a:lstStyle/>
          <a:p>
            <a:r>
              <a:rPr lang="en-US" altLang="en-US"/>
              <a:t>Laying the groundwork:</a:t>
            </a:r>
            <a:br>
              <a:rPr lang="en-US" altLang="en-US"/>
            </a:br>
            <a:r>
              <a:rPr lang="en-US" altLang="en-US"/>
              <a:t>1. Estimate the unlevered beta for the firm</a:t>
            </a:r>
          </a:p>
        </p:txBody>
      </p:sp>
      <p:sp>
        <p:nvSpPr>
          <p:cNvPr id="103426" name="Content Placeholder 2">
            <a:extLst>
              <a:ext uri="{FF2B5EF4-FFF2-40B4-BE49-F238E27FC236}">
                <a16:creationId xmlns:a16="http://schemas.microsoft.com/office/drawing/2014/main" id="{7ACB5489-4768-7E9F-4E4E-679B35D699E1}"/>
              </a:ext>
            </a:extLst>
          </p:cNvPr>
          <p:cNvSpPr>
            <a:spLocks noGrp="1"/>
          </p:cNvSpPr>
          <p:nvPr>
            <p:ph idx="1"/>
          </p:nvPr>
        </p:nvSpPr>
        <p:spPr/>
        <p:txBody>
          <a:bodyPr/>
          <a:lstStyle/>
          <a:p>
            <a:r>
              <a:rPr lang="en-US" altLang="en-US" b="1" dirty="0"/>
              <a:t>The Regression Beta</a:t>
            </a:r>
            <a:r>
              <a:rPr lang="en-US" altLang="en-US" dirty="0"/>
              <a:t>: One approach is to use the regression beta (1.25) and then </a:t>
            </a:r>
            <a:r>
              <a:rPr lang="en-US" altLang="en-US" dirty="0" err="1"/>
              <a:t>unlever</a:t>
            </a:r>
            <a:r>
              <a:rPr lang="en-US" altLang="en-US" dirty="0"/>
              <a:t> using the average debt to equity ratio (19.44%) during the period of the regression:</a:t>
            </a:r>
          </a:p>
          <a:p>
            <a:pPr lvl="1"/>
            <a:r>
              <a:rPr lang="en-US" altLang="en-US" dirty="0"/>
              <a:t>Unlevered beta = = 1.25 / (1 + (1 - 0.361)(0.1944))= 1.1119</a:t>
            </a:r>
          </a:p>
          <a:p>
            <a:r>
              <a:rPr lang="en-US" altLang="en-US" b="1" dirty="0"/>
              <a:t>The Bottom-up Beta</a:t>
            </a:r>
            <a:r>
              <a:rPr lang="en-US" altLang="en-US" dirty="0"/>
              <a:t>: Alternatively, we can back to the source and estimate it from the betas of the businesses.</a:t>
            </a:r>
          </a:p>
          <a:p>
            <a:endParaRPr lang="en-US" altLang="en-US" dirty="0"/>
          </a:p>
        </p:txBody>
      </p:sp>
      <p:graphicFrame>
        <p:nvGraphicFramePr>
          <p:cNvPr id="7" name="Content Placeholder 6">
            <a:extLst>
              <a:ext uri="{FF2B5EF4-FFF2-40B4-BE49-F238E27FC236}">
                <a16:creationId xmlns:a16="http://schemas.microsoft.com/office/drawing/2014/main" id="{B0D05392-45C0-394C-3BA8-2B8374A6B360}"/>
              </a:ext>
            </a:extLst>
          </p:cNvPr>
          <p:cNvGraphicFramePr>
            <a:graphicFrameLocks noGrp="1"/>
          </p:cNvGraphicFramePr>
          <p:nvPr/>
        </p:nvGraphicFramePr>
        <p:xfrm>
          <a:off x="609600" y="3810000"/>
          <a:ext cx="8001000" cy="2362202"/>
        </p:xfrm>
        <a:graphic>
          <a:graphicData uri="http://schemas.openxmlformats.org/drawingml/2006/table">
            <a:tbl>
              <a:tblPr/>
              <a:tblGrid>
                <a:gridCol w="1447800">
                  <a:extLst>
                    <a:ext uri="{9D8B030D-6E8A-4147-A177-3AD203B41FA5}">
                      <a16:colId xmlns:a16="http://schemas.microsoft.com/office/drawing/2014/main" val="20000"/>
                    </a:ext>
                  </a:extLst>
                </a:gridCol>
                <a:gridCol w="1017588">
                  <a:extLst>
                    <a:ext uri="{9D8B030D-6E8A-4147-A177-3AD203B41FA5}">
                      <a16:colId xmlns:a16="http://schemas.microsoft.com/office/drawing/2014/main" val="20001"/>
                    </a:ext>
                  </a:extLst>
                </a:gridCol>
                <a:gridCol w="915987">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5988">
                  <a:extLst>
                    <a:ext uri="{9D8B030D-6E8A-4147-A177-3AD203B41FA5}">
                      <a16:colId xmlns:a16="http://schemas.microsoft.com/office/drawing/2014/main" val="20004"/>
                    </a:ext>
                  </a:extLst>
                </a:gridCol>
                <a:gridCol w="915987">
                  <a:extLst>
                    <a:ext uri="{9D8B030D-6E8A-4147-A177-3AD203B41FA5}">
                      <a16:colId xmlns:a16="http://schemas.microsoft.com/office/drawing/2014/main" val="20005"/>
                    </a:ext>
                  </a:extLst>
                </a:gridCol>
                <a:gridCol w="957263">
                  <a:extLst>
                    <a:ext uri="{9D8B030D-6E8A-4147-A177-3AD203B41FA5}">
                      <a16:colId xmlns:a16="http://schemas.microsoft.com/office/drawing/2014/main" val="20006"/>
                    </a:ext>
                  </a:extLst>
                </a:gridCol>
                <a:gridCol w="915987">
                  <a:extLst>
                    <a:ext uri="{9D8B030D-6E8A-4147-A177-3AD203B41FA5}">
                      <a16:colId xmlns:a16="http://schemas.microsoft.com/office/drawing/2014/main" val="20007"/>
                    </a:ext>
                  </a:extLst>
                </a:gridCol>
              </a:tblGrid>
              <a:tr h="5318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Revenues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EV/Sales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 of Business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 of Disney</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Unlevered beta</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Value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1" u="none" strike="noStrike" cap="none" normalizeH="0" baseline="0">
                          <a:ln>
                            <a:noFill/>
                          </a:ln>
                          <a:solidFill>
                            <a:srgbClr val="000000"/>
                          </a:solidFill>
                          <a:effectLst/>
                          <a:latin typeface="Calibri" charset="0"/>
                          <a:ea typeface="ＭＳ Ｐゴシック" charset="-128"/>
                        </a:rPr>
                        <a:t>Proportion</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Media Networks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$20,356</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$66,579.81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49.27%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Parks &amp; Resorts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$14,087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3.24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0.70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$45,682.80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33.81%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97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Studio Entertainment</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$5,979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3.05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1.10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$18,234.27</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13.49%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30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Consumer Products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$3,555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0.83</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0.68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$2,951.50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2.18%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416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Interactive</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$1,064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1.58</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$1,684</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$1,683.72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charset="0"/>
                          <a:ea typeface="ＭＳ Ｐゴシック" charset="-128"/>
                        </a:rPr>
                        <a:t>1.25%</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8733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Disney Operations</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$45,041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400" b="1" i="0" u="none" strike="noStrike" cap="none" normalizeH="0" baseline="0">
                        <a:ln>
                          <a:noFill/>
                        </a:ln>
                        <a:solidFill>
                          <a:srgbClr val="000000"/>
                        </a:solidFill>
                        <a:effectLst/>
                        <a:latin typeface="Calibri" charset="0"/>
                        <a:ea typeface="ＭＳ Ｐゴシック" charset="-128"/>
                      </a:endParaRP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0.9239</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charset="0"/>
                          <a:ea typeface="ＭＳ Ｐゴシック" charset="-128"/>
                        </a:rPr>
                        <a:t>$135,132.11</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Calibri" charset="0"/>
                          <a:ea typeface="ＭＳ Ｐゴシック" charset="-128"/>
                        </a:rPr>
                        <a:t>100.00%</a:t>
                      </a:r>
                    </a:p>
                  </a:txBody>
                  <a:tcPr marL="12700" marR="12700" marT="1270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5" name="Footer Placeholder 4">
            <a:extLst>
              <a:ext uri="{FF2B5EF4-FFF2-40B4-BE49-F238E27FC236}">
                <a16:creationId xmlns:a16="http://schemas.microsoft.com/office/drawing/2014/main" id="{E4656B3B-0A78-587B-1A78-4D1E74E7A50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a:extLst>
              <a:ext uri="{FF2B5EF4-FFF2-40B4-BE49-F238E27FC236}">
                <a16:creationId xmlns:a16="http://schemas.microsoft.com/office/drawing/2014/main" id="{5B48F24E-BCE5-BE5A-16C8-73C83D9F1B1E}"/>
              </a:ext>
            </a:extLst>
          </p:cNvPr>
          <p:cNvSpPr>
            <a:spLocks noGrp="1"/>
          </p:cNvSpPr>
          <p:nvPr>
            <p:ph type="title"/>
          </p:nvPr>
        </p:nvSpPr>
        <p:spPr/>
        <p:txBody>
          <a:bodyPr/>
          <a:lstStyle/>
          <a:p>
            <a:r>
              <a:rPr lang="en-US" altLang="en-US"/>
              <a:t>2. Get Disney</a:t>
            </a:r>
            <a:r>
              <a:rPr lang="ja-JP" altLang="en-US"/>
              <a:t>’</a:t>
            </a:r>
            <a:r>
              <a:rPr lang="en-US" altLang="ja-JP"/>
              <a:t>s current financials…</a:t>
            </a:r>
            <a:endParaRPr lang="en-US" altLang="en-US"/>
          </a:p>
        </p:txBody>
      </p:sp>
      <p:pic>
        <p:nvPicPr>
          <p:cNvPr id="105475" name="Content Placeholder 3">
            <a:extLst>
              <a:ext uri="{FF2B5EF4-FFF2-40B4-BE49-F238E27FC236}">
                <a16:creationId xmlns:a16="http://schemas.microsoft.com/office/drawing/2014/main" id="{520A553C-0AA7-CFF9-80A2-CDC9898254D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09600" y="1981200"/>
            <a:ext cx="7772400" cy="3017726"/>
          </a:xfrm>
        </p:spPr>
      </p:pic>
      <p:sp>
        <p:nvSpPr>
          <p:cNvPr id="5" name="Footer Placeholder 4">
            <a:extLst>
              <a:ext uri="{FF2B5EF4-FFF2-40B4-BE49-F238E27FC236}">
                <a16:creationId xmlns:a16="http://schemas.microsoft.com/office/drawing/2014/main" id="{40885A14-E614-EE64-A267-937E628B1AC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a:extLst>
              <a:ext uri="{FF2B5EF4-FFF2-40B4-BE49-F238E27FC236}">
                <a16:creationId xmlns:a16="http://schemas.microsoft.com/office/drawing/2014/main" id="{E0CBED02-0934-57F7-0612-F505C941D3E4}"/>
              </a:ext>
            </a:extLst>
          </p:cNvPr>
          <p:cNvSpPr>
            <a:spLocks noGrp="1"/>
          </p:cNvSpPr>
          <p:nvPr>
            <p:ph type="title"/>
          </p:nvPr>
        </p:nvSpPr>
        <p:spPr/>
        <p:txBody>
          <a:bodyPr/>
          <a:lstStyle/>
          <a:p>
            <a:r>
              <a:rPr lang="en-US" altLang="en-US"/>
              <a:t>Step 1: Cost of Equity</a:t>
            </a:r>
          </a:p>
        </p:txBody>
      </p:sp>
      <p:graphicFrame>
        <p:nvGraphicFramePr>
          <p:cNvPr id="107524" name="Content Placeholder 8">
            <a:extLst>
              <a:ext uri="{FF2B5EF4-FFF2-40B4-BE49-F238E27FC236}">
                <a16:creationId xmlns:a16="http://schemas.microsoft.com/office/drawing/2014/main" id="{E33F1B7E-4E2B-BF13-959C-1011AF640987}"/>
              </a:ext>
            </a:extLst>
          </p:cNvPr>
          <p:cNvGraphicFramePr>
            <a:graphicFrameLocks noGrp="1" noChangeAspect="1"/>
          </p:cNvGraphicFramePr>
          <p:nvPr>
            <p:ph idx="1"/>
          </p:nvPr>
        </p:nvGraphicFramePr>
        <p:xfrm>
          <a:off x="685800" y="2071816"/>
          <a:ext cx="7772400" cy="3781167"/>
        </p:xfrm>
        <a:graphic>
          <a:graphicData uri="http://schemas.openxmlformats.org/presentationml/2006/ole">
            <mc:AlternateContent xmlns:mc="http://schemas.openxmlformats.org/markup-compatibility/2006">
              <mc:Choice xmlns:v="urn:schemas-microsoft-com:vml" Requires="v">
                <p:oleObj name="Document" r:id="rId3" imgW="22555200" imgH="10972800" progId="Word.Document.12">
                  <p:embed/>
                </p:oleObj>
              </mc:Choice>
              <mc:Fallback>
                <p:oleObj name="Document" r:id="rId3" imgW="22555200" imgH="109728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071816"/>
                        <a:ext cx="7772400" cy="37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7522" name="TextBox 1">
            <a:extLst>
              <a:ext uri="{FF2B5EF4-FFF2-40B4-BE49-F238E27FC236}">
                <a16:creationId xmlns:a16="http://schemas.microsoft.com/office/drawing/2014/main" id="{C03B3756-4A86-92A4-4E41-A540AA57739D}"/>
              </a:ext>
            </a:extLst>
          </p:cNvPr>
          <p:cNvSpPr txBox="1">
            <a:spLocks noChangeArrowheads="1"/>
          </p:cNvSpPr>
          <p:nvPr/>
        </p:nvSpPr>
        <p:spPr bwMode="auto">
          <a:xfrm>
            <a:off x="2514600" y="5503863"/>
            <a:ext cx="411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dirty="0">
                <a:latin typeface="Times"/>
              </a:rPr>
              <a:t>Levered Beta = 0.9239 (1 + (1- .361) (D/E))</a:t>
            </a:r>
          </a:p>
          <a:p>
            <a:pPr>
              <a:spcBef>
                <a:spcPct val="0"/>
              </a:spcBef>
              <a:buClrTx/>
              <a:buSzTx/>
              <a:buFontTx/>
              <a:buNone/>
            </a:pPr>
            <a:r>
              <a:rPr lang="en-US" altLang="en-US" sz="1600" dirty="0">
                <a:latin typeface="Times"/>
              </a:rPr>
              <a:t>Cost of equity = 2.75% + Levered beta * 5.76%</a:t>
            </a:r>
          </a:p>
        </p:txBody>
      </p:sp>
      <p:sp>
        <p:nvSpPr>
          <p:cNvPr id="5" name="Footer Placeholder 4">
            <a:extLst>
              <a:ext uri="{FF2B5EF4-FFF2-40B4-BE49-F238E27FC236}">
                <a16:creationId xmlns:a16="http://schemas.microsoft.com/office/drawing/2014/main" id="{F55FB169-4253-71D1-98F9-089A75D63F3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a:extLst>
              <a:ext uri="{FF2B5EF4-FFF2-40B4-BE49-F238E27FC236}">
                <a16:creationId xmlns:a16="http://schemas.microsoft.com/office/drawing/2014/main" id="{65DADF0C-77AA-51ED-2552-8F5F6C7C3334}"/>
              </a:ext>
            </a:extLst>
          </p:cNvPr>
          <p:cNvSpPr>
            <a:spLocks noGrp="1"/>
          </p:cNvSpPr>
          <p:nvPr>
            <p:ph type="title"/>
          </p:nvPr>
        </p:nvSpPr>
        <p:spPr/>
        <p:txBody>
          <a:bodyPr/>
          <a:lstStyle/>
          <a:p>
            <a:r>
              <a:rPr lang="en-US" altLang="en-US"/>
              <a:t>Step 2: Estimating Cost of Debt</a:t>
            </a:r>
          </a:p>
        </p:txBody>
      </p:sp>
      <p:sp>
        <p:nvSpPr>
          <p:cNvPr id="339970" name="Rectangle 3">
            <a:extLst>
              <a:ext uri="{FF2B5EF4-FFF2-40B4-BE49-F238E27FC236}">
                <a16:creationId xmlns:a16="http://schemas.microsoft.com/office/drawing/2014/main" id="{2C5B6CB0-FCEB-9B2A-E255-3AD8015368FD}"/>
              </a:ext>
            </a:extLst>
          </p:cNvPr>
          <p:cNvSpPr>
            <a:spLocks noGrp="1" noChangeArrowheads="1"/>
          </p:cNvSpPr>
          <p:nvPr>
            <p:ph idx="1"/>
          </p:nvPr>
        </p:nvSpPr>
        <p:spPr/>
        <p:txBody>
          <a:bodyPr>
            <a:normAutofit fontScale="77500" lnSpcReduction="20000"/>
          </a:bodyPr>
          <a:lstStyle/>
          <a:p>
            <a:r>
              <a:rPr lang="en-US" dirty="0"/>
              <a:t>Start with the market value of the firm = = 121,878 + $15,961 = $137,839 million </a:t>
            </a:r>
          </a:p>
          <a:p>
            <a:pPr marL="0" indent="0">
              <a:buNone/>
            </a:pPr>
            <a:r>
              <a:rPr lang="en-US" dirty="0"/>
              <a:t>D/(D+E)		0.00%	10.00%	Debt to capital</a:t>
            </a:r>
          </a:p>
          <a:p>
            <a:pPr marL="0" indent="0">
              <a:buNone/>
            </a:pPr>
            <a:r>
              <a:rPr lang="en-US" dirty="0"/>
              <a:t>D/E		0.00%	11.11%	D/E = 10/90 = .1111</a:t>
            </a:r>
          </a:p>
          <a:p>
            <a:pPr marL="0" indent="0">
              <a:buNone/>
            </a:pPr>
            <a:r>
              <a:rPr lang="en-US" dirty="0"/>
              <a:t>$ Debt		$0 	$13,784 	10% of $137,839</a:t>
            </a:r>
          </a:p>
          <a:p>
            <a:pPr marL="0" indent="0">
              <a:buNone/>
            </a:pPr>
            <a:r>
              <a:rPr lang="en-US" dirty="0"/>
              <a:t> 	 	 </a:t>
            </a:r>
          </a:p>
          <a:p>
            <a:pPr marL="0" indent="0">
              <a:buNone/>
            </a:pPr>
            <a:r>
              <a:rPr lang="en-US" dirty="0"/>
              <a:t>EBITDA		$12,517	$12,517 	Same as 0% debt</a:t>
            </a:r>
          </a:p>
          <a:p>
            <a:pPr marL="0" indent="0">
              <a:buNone/>
            </a:pPr>
            <a:r>
              <a:rPr lang="en-US" dirty="0"/>
              <a:t>Depreciation	$  2,485	$  2,485 	Same as 0% debt</a:t>
            </a:r>
          </a:p>
          <a:p>
            <a:pPr marL="0" indent="0">
              <a:buNone/>
            </a:pPr>
            <a:r>
              <a:rPr lang="en-US" dirty="0"/>
              <a:t>EBIT		$10,032	$10,032 	Same as 0% debt</a:t>
            </a:r>
          </a:p>
          <a:p>
            <a:pPr marL="0" indent="0">
              <a:buNone/>
            </a:pPr>
            <a:r>
              <a:rPr lang="en-US" dirty="0"/>
              <a:t>Interest		$0 	$434 	Pre-tax cost of debt * $ Debt</a:t>
            </a:r>
          </a:p>
          <a:p>
            <a:pPr marL="0" indent="0">
              <a:buNone/>
            </a:pPr>
            <a:r>
              <a:rPr lang="en-US" dirty="0"/>
              <a:t> 	 	 </a:t>
            </a:r>
          </a:p>
          <a:p>
            <a:pPr marL="0" indent="0">
              <a:buNone/>
            </a:pPr>
            <a:r>
              <a:rPr lang="en-US" dirty="0"/>
              <a:t>Pre-tax Int. </a:t>
            </a:r>
            <a:r>
              <a:rPr lang="en-US" dirty="0" err="1"/>
              <a:t>cov</a:t>
            </a:r>
            <a:r>
              <a:rPr lang="en-US" dirty="0"/>
              <a:t>	∞	23.10	EBIT/ Interest Expenses</a:t>
            </a:r>
          </a:p>
          <a:p>
            <a:pPr marL="0" indent="0">
              <a:buNone/>
            </a:pPr>
            <a:r>
              <a:rPr lang="en-US" dirty="0"/>
              <a:t>Likely Rating	AAA	AAA	From Ratings table</a:t>
            </a:r>
          </a:p>
          <a:p>
            <a:pPr marL="0" indent="0">
              <a:buNone/>
            </a:pPr>
            <a:r>
              <a:rPr lang="en-US" dirty="0"/>
              <a:t>Pre-tax cost of debt	 3.15%	3.15%	Riskless Rate + Spread</a:t>
            </a:r>
          </a:p>
        </p:txBody>
      </p:sp>
      <p:sp>
        <p:nvSpPr>
          <p:cNvPr id="5" name="Footer Placeholder 4">
            <a:extLst>
              <a:ext uri="{FF2B5EF4-FFF2-40B4-BE49-F238E27FC236}">
                <a16:creationId xmlns:a16="http://schemas.microsoft.com/office/drawing/2014/main" id="{3943AA05-0AF3-0B3C-8862-30CFA6B85A5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a:extLst>
              <a:ext uri="{FF2B5EF4-FFF2-40B4-BE49-F238E27FC236}">
                <a16:creationId xmlns:a16="http://schemas.microsoft.com/office/drawing/2014/main" id="{9D1A1B35-B091-7359-86DB-4EBD177362BF}"/>
              </a:ext>
            </a:extLst>
          </p:cNvPr>
          <p:cNvSpPr>
            <a:spLocks noGrp="1"/>
          </p:cNvSpPr>
          <p:nvPr>
            <p:ph type="title"/>
          </p:nvPr>
        </p:nvSpPr>
        <p:spPr/>
        <p:txBody>
          <a:bodyPr/>
          <a:lstStyle/>
          <a:p>
            <a:r>
              <a:rPr lang="en-US" altLang="en-US"/>
              <a:t>The Ratings Table</a:t>
            </a:r>
          </a:p>
        </p:txBody>
      </p:sp>
      <p:graphicFrame>
        <p:nvGraphicFramePr>
          <p:cNvPr id="3" name="Content Placeholder 2">
            <a:extLst>
              <a:ext uri="{FF2B5EF4-FFF2-40B4-BE49-F238E27FC236}">
                <a16:creationId xmlns:a16="http://schemas.microsoft.com/office/drawing/2014/main" id="{58DAF58D-36A5-FF3F-91DA-CBA807B7C363}"/>
              </a:ext>
            </a:extLst>
          </p:cNvPr>
          <p:cNvGraphicFramePr>
            <a:graphicFrameLocks noGrp="1"/>
          </p:cNvGraphicFramePr>
          <p:nvPr>
            <p:ph idx="1"/>
            <p:extLst>
              <p:ext uri="{D42A27DB-BD31-4B8C-83A1-F6EECF244321}">
                <p14:modId xmlns:p14="http://schemas.microsoft.com/office/powerpoint/2010/main" val="2117570353"/>
              </p:ext>
            </p:extLst>
          </p:nvPr>
        </p:nvGraphicFramePr>
        <p:xfrm>
          <a:off x="1219200" y="1955292"/>
          <a:ext cx="5259388" cy="4114800"/>
        </p:xfrm>
        <a:graphic>
          <a:graphicData uri="http://schemas.openxmlformats.org/drawingml/2006/table">
            <a:tbl>
              <a:tblPr/>
              <a:tblGrid>
                <a:gridCol w="2200275">
                  <a:extLst>
                    <a:ext uri="{9D8B030D-6E8A-4147-A177-3AD203B41FA5}">
                      <a16:colId xmlns:a16="http://schemas.microsoft.com/office/drawing/2014/main" val="20000"/>
                    </a:ext>
                  </a:extLst>
                </a:gridCol>
                <a:gridCol w="1030288">
                  <a:extLst>
                    <a:ext uri="{9D8B030D-6E8A-4147-A177-3AD203B41FA5}">
                      <a16:colId xmlns:a16="http://schemas.microsoft.com/office/drawing/2014/main" val="20001"/>
                    </a:ext>
                  </a:extLst>
                </a:gridCol>
                <a:gridCol w="893762">
                  <a:extLst>
                    <a:ext uri="{9D8B030D-6E8A-4147-A177-3AD203B41FA5}">
                      <a16:colId xmlns:a16="http://schemas.microsoft.com/office/drawing/2014/main" val="20002"/>
                    </a:ext>
                  </a:extLst>
                </a:gridCol>
                <a:gridCol w="1135063">
                  <a:extLst>
                    <a:ext uri="{9D8B030D-6E8A-4147-A177-3AD203B41FA5}">
                      <a16:colId xmlns:a16="http://schemas.microsoft.com/office/drawing/2014/main" val="20003"/>
                    </a:ext>
                  </a:extLst>
                </a:gridCol>
              </a:tblGrid>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coverage ratio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Rating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Spread is</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1" u="none" strike="noStrike" cap="none" normalizeH="0" baseline="0">
                          <a:ln>
                            <a:noFill/>
                          </a:ln>
                          <a:solidFill>
                            <a:srgbClr val="000000"/>
                          </a:solidFill>
                          <a:effectLst/>
                          <a:latin typeface="Times" charset="0"/>
                          <a:ea typeface="ＭＳ Ｐゴシック" charset="-128"/>
                        </a:rPr>
                        <a:t>Interest rate</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&gt; 8.50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Aaa/AAA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0.40%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3.15%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 – 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Aa2/AA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0.70%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3.45%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 – 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A1/A+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3.60%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4.25 – 5.5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A2/A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3.75%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 – 4.25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A3/A-</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1.30%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4.05%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2.5 -3</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Baa2/BBB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2.25 –2.5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Ba1/BB+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3.00%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5.75%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2 – 2.25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Ba2/BB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4.00%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6.75%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1.75 -2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charset="0"/>
                          <a:ea typeface="ＭＳ Ｐゴシック" charset="-128"/>
                        </a:rPr>
                        <a:t>B1/B+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5.50%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8.25%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1.5 – 1.75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B2/B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6.50%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9.25%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1.25 -1.5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B3/B-</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7.25%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10.00%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0.8 -1.25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Caa/CCC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8.75%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11.50%</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0.65 – 0.8</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Ca2/CC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9.50%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12.25%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0.2 – 0.65</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Lucida Grande" charset="0"/>
                          <a:ea typeface="ＭＳ Ｐゴシック" charset="-128"/>
                        </a:rPr>
                        <a:t>C2/C</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10.50%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charset="0"/>
                          <a:ea typeface="ＭＳ Ｐゴシック" charset="-128"/>
                        </a:rPr>
                        <a:t>13.25%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571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&lt;0.2</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D2/D</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Times" charset="0"/>
                          <a:ea typeface="ＭＳ Ｐゴシック" charset="-128"/>
                        </a:rPr>
                        <a:t>12.00%</a:t>
                      </a:r>
                    </a:p>
                  </a:txBody>
                  <a:tcPr marL="12700" marR="12700" marT="1270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charset="0"/>
                          <a:ea typeface="ＭＳ Ｐゴシック" charset="-128"/>
                        </a:rPr>
                        <a:t>14.75%</a:t>
                      </a:r>
                    </a:p>
                  </a:txBody>
                  <a:tcPr marL="12700" marR="12700" marT="1270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
        <p:nvSpPr>
          <p:cNvPr id="111618" name="TextBox 5">
            <a:extLst>
              <a:ext uri="{FF2B5EF4-FFF2-40B4-BE49-F238E27FC236}">
                <a16:creationId xmlns:a16="http://schemas.microsoft.com/office/drawing/2014/main" id="{605CE655-F05A-4901-626D-CF21436A9BB9}"/>
              </a:ext>
            </a:extLst>
          </p:cNvPr>
          <p:cNvSpPr txBox="1">
            <a:spLocks noChangeArrowheads="1"/>
          </p:cNvSpPr>
          <p:nvPr/>
        </p:nvSpPr>
        <p:spPr bwMode="auto">
          <a:xfrm>
            <a:off x="7162800" y="3124200"/>
            <a:ext cx="198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T.Bond rate =2.75%</a:t>
            </a:r>
          </a:p>
        </p:txBody>
      </p:sp>
      <p:sp>
        <p:nvSpPr>
          <p:cNvPr id="6" name="Footer Placeholder 5">
            <a:extLst>
              <a:ext uri="{FF2B5EF4-FFF2-40B4-BE49-F238E27FC236}">
                <a16:creationId xmlns:a16="http://schemas.microsoft.com/office/drawing/2014/main" id="{FA8B525E-128F-BAED-4706-9D2B9D68C50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a:extLst>
              <a:ext uri="{FF2B5EF4-FFF2-40B4-BE49-F238E27FC236}">
                <a16:creationId xmlns:a16="http://schemas.microsoft.com/office/drawing/2014/main" id="{CCDF87C4-5B5D-C58E-E0FD-F106E5AA38D7}"/>
              </a:ext>
            </a:extLst>
          </p:cNvPr>
          <p:cNvSpPr>
            <a:spLocks noGrp="1"/>
          </p:cNvSpPr>
          <p:nvPr>
            <p:ph type="title"/>
          </p:nvPr>
        </p:nvSpPr>
        <p:spPr/>
        <p:txBody>
          <a:bodyPr/>
          <a:lstStyle/>
          <a:p>
            <a:r>
              <a:rPr lang="en-US" altLang="en-US"/>
              <a:t>A Test: Can you do the 30% level?</a:t>
            </a:r>
          </a:p>
        </p:txBody>
      </p:sp>
      <p:graphicFrame>
        <p:nvGraphicFramePr>
          <p:cNvPr id="113667" name="Content Placeholder 8">
            <a:extLst>
              <a:ext uri="{FF2B5EF4-FFF2-40B4-BE49-F238E27FC236}">
                <a16:creationId xmlns:a16="http://schemas.microsoft.com/office/drawing/2014/main" id="{FCC3B871-82F9-5B2B-35C2-1F54028F56FC}"/>
              </a:ext>
            </a:extLst>
          </p:cNvPr>
          <p:cNvGraphicFramePr>
            <a:graphicFrameLocks noGrp="1" noChangeAspect="1"/>
          </p:cNvGraphicFramePr>
          <p:nvPr>
            <p:ph idx="1"/>
            <p:extLst>
              <p:ext uri="{D42A27DB-BD31-4B8C-83A1-F6EECF244321}">
                <p14:modId xmlns:p14="http://schemas.microsoft.com/office/powerpoint/2010/main" val="450478408"/>
              </p:ext>
            </p:extLst>
          </p:nvPr>
        </p:nvGraphicFramePr>
        <p:xfrm>
          <a:off x="381000" y="2057399"/>
          <a:ext cx="8077200" cy="3778045"/>
        </p:xfrm>
        <a:graphic>
          <a:graphicData uri="http://schemas.openxmlformats.org/presentationml/2006/ole">
            <mc:AlternateContent xmlns:mc="http://schemas.openxmlformats.org/markup-compatibility/2006">
              <mc:Choice xmlns:v="urn:schemas-microsoft-com:vml" Requires="v">
                <p:oleObj name="Document" r:id="rId3" imgW="5511800" imgH="2578100" progId="Word.Document.12">
                  <p:embed/>
                </p:oleObj>
              </mc:Choice>
              <mc:Fallback>
                <p:oleObj name="Document" r:id="rId3" imgW="5511800" imgH="25781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057399"/>
                        <a:ext cx="8077200" cy="3778045"/>
                      </a:xfrm>
                      <a:prstGeom prst="rect">
                        <a:avLst/>
                      </a:prstGeom>
                      <a:noFill/>
                      <a:ln>
                        <a:noFill/>
                      </a:ln>
                    </p:spPr>
                  </p:pic>
                </p:oleObj>
              </mc:Fallback>
            </mc:AlternateContent>
          </a:graphicData>
        </a:graphic>
      </p:graphicFrame>
      <p:sp>
        <p:nvSpPr>
          <p:cNvPr id="5" name="Footer Placeholder 4">
            <a:extLst>
              <a:ext uri="{FF2B5EF4-FFF2-40B4-BE49-F238E27FC236}">
                <a16:creationId xmlns:a16="http://schemas.microsoft.com/office/drawing/2014/main" id="{D90564E0-8694-F1B9-507F-A35105C61CE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a:extLst>
              <a:ext uri="{FF2B5EF4-FFF2-40B4-BE49-F238E27FC236}">
                <a16:creationId xmlns:a16="http://schemas.microsoft.com/office/drawing/2014/main" id="{53DC766D-51E4-2F6D-46F5-1459F5F30CCA}"/>
              </a:ext>
            </a:extLst>
          </p:cNvPr>
          <p:cNvSpPr>
            <a:spLocks noGrp="1"/>
          </p:cNvSpPr>
          <p:nvPr>
            <p:ph type="title"/>
          </p:nvPr>
        </p:nvSpPr>
        <p:spPr/>
        <p:txBody>
          <a:bodyPr/>
          <a:lstStyle/>
          <a:p>
            <a:r>
              <a:rPr lang="en-US" altLang="en-US"/>
              <a:t>Bond Ratings, Cost of Debt and Debt Ratios</a:t>
            </a:r>
          </a:p>
        </p:txBody>
      </p:sp>
      <p:graphicFrame>
        <p:nvGraphicFramePr>
          <p:cNvPr id="115715" name="Content Placeholder 6">
            <a:extLst>
              <a:ext uri="{FF2B5EF4-FFF2-40B4-BE49-F238E27FC236}">
                <a16:creationId xmlns:a16="http://schemas.microsoft.com/office/drawing/2014/main" id="{C567E48C-2E81-EE30-C791-B980484A65EC}"/>
              </a:ext>
            </a:extLst>
          </p:cNvPr>
          <p:cNvGraphicFramePr>
            <a:graphicFrameLocks noGrp="1" noChangeAspect="1"/>
          </p:cNvGraphicFramePr>
          <p:nvPr>
            <p:ph idx="1"/>
          </p:nvPr>
        </p:nvGraphicFramePr>
        <p:xfrm>
          <a:off x="685800" y="2216680"/>
          <a:ext cx="7772400" cy="3491439"/>
        </p:xfrm>
        <a:graphic>
          <a:graphicData uri="http://schemas.openxmlformats.org/presentationml/2006/ole">
            <mc:AlternateContent xmlns:mc="http://schemas.openxmlformats.org/markup-compatibility/2006">
              <mc:Choice xmlns:v="urn:schemas-microsoft-com:vml" Requires="v">
                <p:oleObj name="Document" r:id="rId3" imgW="22504400" imgH="10109200" progId="Word.Document.12">
                  <p:embed/>
                </p:oleObj>
              </mc:Choice>
              <mc:Fallback>
                <p:oleObj name="Document" r:id="rId3" imgW="22504400" imgH="101092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216680"/>
                        <a:ext cx="7772400" cy="349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906071C0-DE86-2848-071C-D1D5C4348B7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a:extLst>
              <a:ext uri="{FF2B5EF4-FFF2-40B4-BE49-F238E27FC236}">
                <a16:creationId xmlns:a16="http://schemas.microsoft.com/office/drawing/2014/main" id="{DB2DDF7D-05A1-9C9C-9F13-CB7F2B3F5036}"/>
              </a:ext>
            </a:extLst>
          </p:cNvPr>
          <p:cNvSpPr>
            <a:spLocks noGrp="1"/>
          </p:cNvSpPr>
          <p:nvPr>
            <p:ph type="title"/>
          </p:nvPr>
        </p:nvSpPr>
        <p:spPr/>
        <p:txBody>
          <a:bodyPr/>
          <a:lstStyle/>
          <a:p>
            <a:r>
              <a:rPr lang="en-US" altLang="en-US"/>
              <a:t>Stated versus Effective Tax Rates</a:t>
            </a:r>
          </a:p>
        </p:txBody>
      </p:sp>
      <p:sp>
        <p:nvSpPr>
          <p:cNvPr id="117762" name="Rectangle 3">
            <a:extLst>
              <a:ext uri="{FF2B5EF4-FFF2-40B4-BE49-F238E27FC236}">
                <a16:creationId xmlns:a16="http://schemas.microsoft.com/office/drawing/2014/main" id="{C37849B7-AFC7-27DF-ECD9-D6D336A081EB}"/>
              </a:ext>
            </a:extLst>
          </p:cNvPr>
          <p:cNvSpPr>
            <a:spLocks noGrp="1"/>
          </p:cNvSpPr>
          <p:nvPr>
            <p:ph idx="1"/>
          </p:nvPr>
        </p:nvSpPr>
        <p:spPr/>
        <p:txBody>
          <a:bodyPr/>
          <a:lstStyle/>
          <a:p>
            <a:r>
              <a:rPr lang="en-US" altLang="en-US" dirty="0"/>
              <a:t>You need </a:t>
            </a:r>
            <a:r>
              <a:rPr lang="en-US" altLang="en-US" b="1" dirty="0"/>
              <a:t>taxable income for interest to provide a tax savings</a:t>
            </a:r>
            <a:r>
              <a:rPr lang="en-US" altLang="en-US" dirty="0"/>
              <a:t>. Note that the EBIT at Disney is $10,032 million. As long as interest expenses are less than $10,032 million, interest expenses remain fully tax-deductible and earn the 36.1% tax benefit.  At an 60% debt ratio, the interest expenses are $9,511 million and the tax benefit is therefore 36.1% of this amount. </a:t>
            </a:r>
          </a:p>
          <a:p>
            <a:r>
              <a:rPr lang="en-US" altLang="en-US" dirty="0"/>
              <a:t>At a </a:t>
            </a:r>
            <a:r>
              <a:rPr lang="en-US" altLang="en-US" b="1" dirty="0"/>
              <a:t>70% debt ratio, however, the interest expenses balloon to $11,096 million</a:t>
            </a:r>
            <a:r>
              <a:rPr lang="en-US" altLang="en-US" dirty="0"/>
              <a:t>, which is </a:t>
            </a:r>
            <a:r>
              <a:rPr lang="en-US" altLang="en-US" b="1" dirty="0"/>
              <a:t>greater than the EBIT of $10,032 million</a:t>
            </a:r>
            <a:r>
              <a:rPr lang="en-US" altLang="en-US" dirty="0"/>
              <a:t>. We consider the tax benefit on the interest expenses up to this amount:</a:t>
            </a:r>
          </a:p>
          <a:p>
            <a:pPr lvl="1"/>
            <a:r>
              <a:rPr lang="en-US" altLang="en-US" dirty="0"/>
              <a:t>Maximum Tax Benefit = EBIT * Marginal Tax Rate = $10,032 million * 0.361 = $ 3,622 million</a:t>
            </a:r>
          </a:p>
          <a:p>
            <a:pPr lvl="1"/>
            <a:r>
              <a:rPr lang="en-US" altLang="en-US" dirty="0"/>
              <a:t>Adjusted Marginal Tax Rate = Maximum Tax Benefit/Interest Expenses = $3,622/$11,096 = 32.64% </a:t>
            </a:r>
          </a:p>
        </p:txBody>
      </p:sp>
      <p:sp>
        <p:nvSpPr>
          <p:cNvPr id="5" name="Footer Placeholder 4">
            <a:extLst>
              <a:ext uri="{FF2B5EF4-FFF2-40B4-BE49-F238E27FC236}">
                <a16:creationId xmlns:a16="http://schemas.microsoft.com/office/drawing/2014/main" id="{257670DB-85C3-EBCD-6B21-8598272D540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a:extLst>
              <a:ext uri="{FF2B5EF4-FFF2-40B4-BE49-F238E27FC236}">
                <a16:creationId xmlns:a16="http://schemas.microsoft.com/office/drawing/2014/main" id="{35BA20DC-FB5A-B9A6-41DD-A001BDE1A869}"/>
              </a:ext>
            </a:extLst>
          </p:cNvPr>
          <p:cNvSpPr>
            <a:spLocks noGrp="1"/>
          </p:cNvSpPr>
          <p:nvPr>
            <p:ph type="title"/>
          </p:nvPr>
        </p:nvSpPr>
        <p:spPr/>
        <p:txBody>
          <a:bodyPr/>
          <a:lstStyle/>
          <a:p>
            <a:r>
              <a:rPr lang="en-US" altLang="en-US"/>
              <a:t>Step 3: Disney</a:t>
            </a:r>
            <a:r>
              <a:rPr lang="ja-JP" altLang="en-US"/>
              <a:t>’</a:t>
            </a:r>
            <a:r>
              <a:rPr lang="en-US" altLang="ja-JP"/>
              <a:t>s cost of capital schedule…</a:t>
            </a:r>
            <a:endParaRPr lang="en-US" altLang="en-US"/>
          </a:p>
        </p:txBody>
      </p:sp>
      <p:graphicFrame>
        <p:nvGraphicFramePr>
          <p:cNvPr id="119811" name="Content Placeholder 10">
            <a:extLst>
              <a:ext uri="{FF2B5EF4-FFF2-40B4-BE49-F238E27FC236}">
                <a16:creationId xmlns:a16="http://schemas.microsoft.com/office/drawing/2014/main" id="{E856CDB7-92C9-4606-6874-91E33FFD608F}"/>
              </a:ext>
            </a:extLst>
          </p:cNvPr>
          <p:cNvGraphicFramePr>
            <a:graphicFrameLocks noGrp="1" noChangeAspect="1"/>
          </p:cNvGraphicFramePr>
          <p:nvPr>
            <p:ph idx="1"/>
            <p:extLst>
              <p:ext uri="{D42A27DB-BD31-4B8C-83A1-F6EECF244321}">
                <p14:modId xmlns:p14="http://schemas.microsoft.com/office/powerpoint/2010/main" val="3684711906"/>
              </p:ext>
            </p:extLst>
          </p:nvPr>
        </p:nvGraphicFramePr>
        <p:xfrm>
          <a:off x="685800" y="2321950"/>
          <a:ext cx="7772400" cy="3280900"/>
        </p:xfrm>
        <a:graphic>
          <a:graphicData uri="http://schemas.openxmlformats.org/presentationml/2006/ole">
            <mc:AlternateContent xmlns:mc="http://schemas.openxmlformats.org/markup-compatibility/2006">
              <mc:Choice xmlns:v="urn:schemas-microsoft-com:vml" Requires="v">
                <p:oleObj name="Document" r:id="rId3" imgW="22504400" imgH="9499600" progId="Word.Document.12">
                  <p:embed/>
                </p:oleObj>
              </mc:Choice>
              <mc:Fallback>
                <p:oleObj name="Document" r:id="rId3" imgW="22504400" imgH="9499600" progId="Word.Document.12">
                  <p:embed/>
                  <p:pic>
                    <p:nvPicPr>
                      <p:cNvPr id="0" name="Content Placeholder 10"/>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321950"/>
                        <a:ext cx="7772400" cy="3280900"/>
                      </a:xfrm>
                      <a:prstGeom prst="rect">
                        <a:avLst/>
                      </a:prstGeom>
                      <a:noFill/>
                      <a:ln>
                        <a:noFill/>
                      </a:ln>
                    </p:spPr>
                  </p:pic>
                </p:oleObj>
              </mc:Fallback>
            </mc:AlternateContent>
          </a:graphicData>
        </a:graphic>
      </p:graphicFrame>
      <p:sp>
        <p:nvSpPr>
          <p:cNvPr id="5" name="Footer Placeholder 4">
            <a:extLst>
              <a:ext uri="{FF2B5EF4-FFF2-40B4-BE49-F238E27FC236}">
                <a16:creationId xmlns:a16="http://schemas.microsoft.com/office/drawing/2014/main" id="{4DF44669-C0C3-728A-0CFD-77F56D66BB8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a:extLst>
              <a:ext uri="{FF2B5EF4-FFF2-40B4-BE49-F238E27FC236}">
                <a16:creationId xmlns:a16="http://schemas.microsoft.com/office/drawing/2014/main" id="{276CFDC1-98ED-104B-C65B-1B7061D710F4}"/>
              </a:ext>
            </a:extLst>
          </p:cNvPr>
          <p:cNvSpPr>
            <a:spLocks noGrp="1"/>
          </p:cNvSpPr>
          <p:nvPr>
            <p:ph type="title"/>
          </p:nvPr>
        </p:nvSpPr>
        <p:spPr/>
        <p:txBody>
          <a:bodyPr/>
          <a:lstStyle/>
          <a:p>
            <a:r>
              <a:rPr lang="en-US" altLang="en-US"/>
              <a:t>Disney: Cost of Capital Chart</a:t>
            </a:r>
          </a:p>
        </p:txBody>
      </p:sp>
      <p:pic>
        <p:nvPicPr>
          <p:cNvPr id="121859" name="Content Placeholder 2">
            <a:extLst>
              <a:ext uri="{FF2B5EF4-FFF2-40B4-BE49-F238E27FC236}">
                <a16:creationId xmlns:a16="http://schemas.microsoft.com/office/drawing/2014/main" id="{C878F24E-2349-5737-EE67-B7F69271AF9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828800" y="2089150"/>
            <a:ext cx="5486400" cy="3746500"/>
          </a:xfrm>
        </p:spPr>
      </p:pic>
      <p:sp>
        <p:nvSpPr>
          <p:cNvPr id="5" name="Footer Placeholder 4">
            <a:extLst>
              <a:ext uri="{FF2B5EF4-FFF2-40B4-BE49-F238E27FC236}">
                <a16:creationId xmlns:a16="http://schemas.microsoft.com/office/drawing/2014/main" id="{971D7280-F79A-C429-9555-8A5D5397F23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a:extLst>
              <a:ext uri="{FF2B5EF4-FFF2-40B4-BE49-F238E27FC236}">
                <a16:creationId xmlns:a16="http://schemas.microsoft.com/office/drawing/2014/main" id="{294004A2-95A2-39CF-FBFB-FB97203691F0}"/>
              </a:ext>
            </a:extLst>
          </p:cNvPr>
          <p:cNvSpPr>
            <a:spLocks noGrp="1"/>
          </p:cNvSpPr>
          <p:nvPr>
            <p:ph type="title"/>
          </p:nvPr>
        </p:nvSpPr>
        <p:spPr/>
        <p:txBody>
          <a:bodyPr/>
          <a:lstStyle/>
          <a:p>
            <a:r>
              <a:rPr lang="en-US" altLang="en-US"/>
              <a:t>Disney: Cost of Capital Chart: 1997</a:t>
            </a:r>
          </a:p>
        </p:txBody>
      </p:sp>
      <p:graphicFrame>
        <p:nvGraphicFramePr>
          <p:cNvPr id="123908" name="Object 2">
            <a:extLst>
              <a:ext uri="{FF2B5EF4-FFF2-40B4-BE49-F238E27FC236}">
                <a16:creationId xmlns:a16="http://schemas.microsoft.com/office/drawing/2014/main" id="{3AA95DBB-8346-B35C-3F39-B06C84C5178D}"/>
              </a:ext>
            </a:extLst>
          </p:cNvPr>
          <p:cNvGraphicFramePr>
            <a:graphicFrameLocks noGrp="1"/>
          </p:cNvGraphicFramePr>
          <p:nvPr>
            <p:ph idx="1"/>
          </p:nvPr>
        </p:nvGraphicFramePr>
        <p:xfrm>
          <a:off x="685800" y="1899725"/>
          <a:ext cx="7772400" cy="4125350"/>
        </p:xfrm>
        <a:graphic>
          <a:graphicData uri="http://schemas.openxmlformats.org/presentationml/2006/ole">
            <mc:AlternateContent xmlns:mc="http://schemas.openxmlformats.org/markup-compatibility/2006">
              <mc:Choice xmlns:v="urn:schemas-microsoft-com:vml" Requires="v">
                <p:oleObj name="Chart" r:id="rId3" imgW="8255000" imgH="4381500" progId="Excel.Chart.8">
                  <p:embed/>
                </p:oleObj>
              </mc:Choice>
              <mc:Fallback>
                <p:oleObj name="Chart" r:id="rId3" imgW="8255000" imgH="4381500" progId="Excel.Chart.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899725"/>
                        <a:ext cx="7772400" cy="412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3909" name="TextBox 8">
            <a:extLst>
              <a:ext uri="{FF2B5EF4-FFF2-40B4-BE49-F238E27FC236}">
                <a16:creationId xmlns:a16="http://schemas.microsoft.com/office/drawing/2014/main" id="{870A3982-57A0-8479-DB24-6C0321EA2CD7}"/>
              </a:ext>
            </a:extLst>
          </p:cNvPr>
          <p:cNvSpPr txBox="1">
            <a:spLocks noChangeArrowheads="1"/>
          </p:cNvSpPr>
          <p:nvPr/>
        </p:nvSpPr>
        <p:spPr bwMode="auto">
          <a:xfrm>
            <a:off x="6858000" y="2590800"/>
            <a:ext cx="19812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dirty="0">
                <a:latin typeface="Times"/>
              </a:rPr>
              <a:t>Note the kink in the cost of capital graph at 60% debt. What is causing it?</a:t>
            </a:r>
          </a:p>
        </p:txBody>
      </p:sp>
      <p:sp>
        <p:nvSpPr>
          <p:cNvPr id="5" name="Footer Placeholder 4">
            <a:extLst>
              <a:ext uri="{FF2B5EF4-FFF2-40B4-BE49-F238E27FC236}">
                <a16:creationId xmlns:a16="http://schemas.microsoft.com/office/drawing/2014/main" id="{87E19F00-B3F8-673A-222F-6FD2640A5A86}"/>
              </a:ext>
            </a:extLst>
          </p:cNvPr>
          <p:cNvSpPr>
            <a:spLocks noGrp="1"/>
          </p:cNvSpPr>
          <p:nvPr>
            <p:ph type="ftr" sz="quarter" idx="11"/>
          </p:nvPr>
        </p:nvSpPr>
        <p:spPr/>
        <p:txBody>
          <a:bodyPr/>
          <a:lstStyle/>
          <a:p>
            <a:pPr>
              <a:defRPr/>
            </a:pPr>
            <a:r>
              <a:rPr lang="en-US" dirty="0" err="1"/>
              <a:t>Aswath</a:t>
            </a:r>
            <a:r>
              <a:rPr lang="en-US" dirty="0"/>
              <a:t> Damodaran</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a:extLst>
              <a:ext uri="{FF2B5EF4-FFF2-40B4-BE49-F238E27FC236}">
                <a16:creationId xmlns:a16="http://schemas.microsoft.com/office/drawing/2014/main" id="{D9C99A45-C062-1022-1D58-15304544E01D}"/>
              </a:ext>
            </a:extLst>
          </p:cNvPr>
          <p:cNvSpPr>
            <a:spLocks noGrp="1"/>
          </p:cNvSpPr>
          <p:nvPr>
            <p:ph type="title"/>
          </p:nvPr>
        </p:nvSpPr>
        <p:spPr/>
        <p:txBody>
          <a:bodyPr/>
          <a:lstStyle/>
          <a:p>
            <a:r>
              <a:rPr lang="en-US" altLang="en-US"/>
              <a:t>The cost of capital approach suggests that Disney should do the following…</a:t>
            </a:r>
          </a:p>
        </p:txBody>
      </p:sp>
      <p:sp>
        <p:nvSpPr>
          <p:cNvPr id="125954" name="Rectangle 3">
            <a:extLst>
              <a:ext uri="{FF2B5EF4-FFF2-40B4-BE49-F238E27FC236}">
                <a16:creationId xmlns:a16="http://schemas.microsoft.com/office/drawing/2014/main" id="{D6180106-8C4C-783B-452F-E3B7EDF59A80}"/>
              </a:ext>
            </a:extLst>
          </p:cNvPr>
          <p:cNvSpPr>
            <a:spLocks noGrp="1"/>
          </p:cNvSpPr>
          <p:nvPr>
            <p:ph idx="1"/>
          </p:nvPr>
        </p:nvSpPr>
        <p:spPr/>
        <p:txBody>
          <a:bodyPr/>
          <a:lstStyle/>
          <a:p>
            <a:r>
              <a:rPr lang="en-US" altLang="en-US" dirty="0"/>
              <a:t>Disney </a:t>
            </a:r>
            <a:r>
              <a:rPr lang="en-US" altLang="en-US" b="1" dirty="0"/>
              <a:t>currently has $15.96 billion in debt</a:t>
            </a:r>
            <a:r>
              <a:rPr lang="en-US" altLang="en-US" dirty="0"/>
              <a:t>. The optimal dollar debt (at 40%) is </a:t>
            </a:r>
            <a:r>
              <a:rPr lang="en-US" altLang="en-US" b="1" dirty="0"/>
              <a:t>roughly $55.1 billion</a:t>
            </a:r>
            <a:r>
              <a:rPr lang="en-US" altLang="en-US" dirty="0"/>
              <a:t>. Disney has excess debt capacity of 39.14 billion.</a:t>
            </a:r>
          </a:p>
          <a:p>
            <a:r>
              <a:rPr lang="en-US" altLang="en-US" dirty="0"/>
              <a:t>To move to its optimal and gain the increase in value, Disney should borrow $ 39.14 billion and buy back stock.</a:t>
            </a:r>
          </a:p>
          <a:p>
            <a:r>
              <a:rPr lang="en-US" altLang="en-US" dirty="0"/>
              <a:t>Given the magnitude of this decision, you should expect to answer three questions:</a:t>
            </a:r>
          </a:p>
          <a:p>
            <a:pPr marL="617220" lvl="1" indent="-342900">
              <a:buFont typeface="+mj-lt"/>
              <a:buAutoNum type="alphaLcPeriod"/>
            </a:pPr>
            <a:r>
              <a:rPr lang="en-US" altLang="en-US" dirty="0"/>
              <a:t>Why should we do it?</a:t>
            </a:r>
          </a:p>
          <a:p>
            <a:pPr marL="617220" lvl="1" indent="-342900">
              <a:buFont typeface="+mj-lt"/>
              <a:buAutoNum type="alphaLcPeriod"/>
            </a:pPr>
            <a:r>
              <a:rPr lang="en-US" altLang="en-US" dirty="0"/>
              <a:t>What if something goes wrong?</a:t>
            </a:r>
          </a:p>
          <a:p>
            <a:pPr marL="617220" lvl="1" indent="-342900">
              <a:buFont typeface="+mj-lt"/>
              <a:buAutoNum type="alphaLcPeriod"/>
            </a:pPr>
            <a:r>
              <a:rPr lang="en-US" altLang="en-US" dirty="0"/>
              <a:t>What if we don</a:t>
            </a:r>
            <a:r>
              <a:rPr lang="ja-JP" altLang="en-US"/>
              <a:t>’</a:t>
            </a:r>
            <a:r>
              <a:rPr lang="en-US" altLang="ja-JP" dirty="0"/>
              <a:t>t want (or cannot ) buy back stock and want to make investments with the additional debt capacity?</a:t>
            </a:r>
            <a:endParaRPr lang="en-US" altLang="en-US" dirty="0"/>
          </a:p>
        </p:txBody>
      </p:sp>
      <p:sp>
        <p:nvSpPr>
          <p:cNvPr id="5" name="Footer Placeholder 4">
            <a:extLst>
              <a:ext uri="{FF2B5EF4-FFF2-40B4-BE49-F238E27FC236}">
                <a16:creationId xmlns:a16="http://schemas.microsoft.com/office/drawing/2014/main" id="{18990A27-9753-9B41-8628-E3D7DD83E4C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a:extLst>
              <a:ext uri="{FF2B5EF4-FFF2-40B4-BE49-F238E27FC236}">
                <a16:creationId xmlns:a16="http://schemas.microsoft.com/office/drawing/2014/main" id="{29764DD4-F80E-8A98-893F-F273E8056E26}"/>
              </a:ext>
            </a:extLst>
          </p:cNvPr>
          <p:cNvSpPr>
            <a:spLocks noGrp="1"/>
          </p:cNvSpPr>
          <p:nvPr>
            <p:ph type="title"/>
          </p:nvPr>
        </p:nvSpPr>
        <p:spPr/>
        <p:txBody>
          <a:bodyPr/>
          <a:lstStyle/>
          <a:p>
            <a:r>
              <a:rPr lang="en-US" altLang="en-US"/>
              <a:t>Why should we do it? </a:t>
            </a:r>
            <a:br>
              <a:rPr lang="en-US" altLang="en-US"/>
            </a:br>
            <a:r>
              <a:rPr lang="en-US" altLang="en-US"/>
              <a:t>Effect on Firm Value – Full Valuation</a:t>
            </a:r>
          </a:p>
        </p:txBody>
      </p:sp>
      <p:sp>
        <p:nvSpPr>
          <p:cNvPr id="128002" name="Rectangle 3">
            <a:extLst>
              <a:ext uri="{FF2B5EF4-FFF2-40B4-BE49-F238E27FC236}">
                <a16:creationId xmlns:a16="http://schemas.microsoft.com/office/drawing/2014/main" id="{E8C3C04A-BAA3-B846-807F-733DDB5990A5}"/>
              </a:ext>
            </a:extLst>
          </p:cNvPr>
          <p:cNvSpPr>
            <a:spLocks noGrp="1"/>
          </p:cNvSpPr>
          <p:nvPr>
            <p:ph idx="1"/>
          </p:nvPr>
        </p:nvSpPr>
        <p:spPr/>
        <p:txBody>
          <a:bodyPr>
            <a:normAutofit fontScale="85000" lnSpcReduction="10000"/>
          </a:bodyPr>
          <a:lstStyle/>
          <a:p>
            <a:r>
              <a:rPr lang="en-US" altLang="en-US" dirty="0"/>
              <a:t>Step 1: Estimate the </a:t>
            </a:r>
            <a:r>
              <a:rPr lang="en-US" altLang="en-US" b="1" dirty="0"/>
              <a:t>cash flows to Disney as a firm</a:t>
            </a:r>
          </a:p>
          <a:p>
            <a:pPr marL="274320" lvl="1" indent="0">
              <a:buNone/>
            </a:pPr>
            <a:r>
              <a:rPr lang="en-US" altLang="en-US" dirty="0"/>
              <a:t>EBIT (1 – Tax Rate) = 10,032 (1 – 0.361) = 	$6,410 </a:t>
            </a:r>
          </a:p>
          <a:p>
            <a:pPr marL="274320" lvl="1" indent="0">
              <a:buNone/>
            </a:pPr>
            <a:r>
              <a:rPr lang="en-US" altLang="en-US" dirty="0"/>
              <a:t>+ Depreciation and amortization =		$2,485</a:t>
            </a:r>
          </a:p>
          <a:p>
            <a:pPr marL="274320" lvl="1" indent="0">
              <a:buNone/>
            </a:pPr>
            <a:r>
              <a:rPr lang="en-US" altLang="en-US" dirty="0"/>
              <a:t>– Capital expenditures =			$5,239</a:t>
            </a:r>
          </a:p>
          <a:p>
            <a:pPr marL="274320" lvl="1" indent="0">
              <a:buNone/>
            </a:pPr>
            <a:r>
              <a:rPr lang="en-US" altLang="en-US" dirty="0"/>
              <a:t>– Change in noncash working capital 		$0</a:t>
            </a:r>
          </a:p>
          <a:p>
            <a:pPr marL="274320" lvl="1" indent="0">
              <a:buNone/>
            </a:pPr>
            <a:r>
              <a:rPr lang="en-US" altLang="en-US" dirty="0"/>
              <a:t>Free cash flow to the firm =			$3,657 </a:t>
            </a:r>
          </a:p>
          <a:p>
            <a:r>
              <a:rPr lang="en-US" altLang="en-US" dirty="0"/>
              <a:t>Step 2: Back out </a:t>
            </a:r>
            <a:r>
              <a:rPr lang="en-US" altLang="en-US" b="1" dirty="0"/>
              <a:t>the implied growth rate </a:t>
            </a:r>
            <a:r>
              <a:rPr lang="en-US" altLang="en-US" dirty="0"/>
              <a:t>in the current market value</a:t>
            </a:r>
          </a:p>
          <a:p>
            <a:pPr lvl="1"/>
            <a:r>
              <a:rPr lang="en-US" altLang="en-US" dirty="0"/>
              <a:t>Current enterprise value = $121,878 + 15,961 - 3,931 = 133,908</a:t>
            </a:r>
          </a:p>
          <a:p>
            <a:pPr lvl="1"/>
            <a:r>
              <a:rPr lang="en-US" altLang="en-US" dirty="0"/>
              <a:t>Value of firm = $ 133,908 = 	</a:t>
            </a:r>
          </a:p>
          <a:p>
            <a:pPr lvl="1"/>
            <a:endParaRPr lang="en-US" altLang="en-US" dirty="0"/>
          </a:p>
          <a:p>
            <a:pPr lvl="1"/>
            <a:r>
              <a:rPr lang="en-US" altLang="en-US" dirty="0"/>
              <a:t>Growth rate = = (133,908* 0.0781 – 3,657)/(133,908+ 3,657) = 0.0494 or 4.94% </a:t>
            </a:r>
          </a:p>
          <a:p>
            <a:r>
              <a:rPr lang="en-US" altLang="en-US" dirty="0"/>
              <a:t>Step 3: Revalue the firm with the new cost of capital</a:t>
            </a:r>
          </a:p>
          <a:p>
            <a:pPr lvl="1"/>
            <a:r>
              <a:rPr lang="en-US" altLang="en-US" dirty="0"/>
              <a:t>Firm value =</a:t>
            </a:r>
          </a:p>
          <a:p>
            <a:pPr lvl="1"/>
            <a:endParaRPr lang="en-US" altLang="en-US" dirty="0"/>
          </a:p>
          <a:p>
            <a:pPr lvl="1"/>
            <a:r>
              <a:rPr lang="en-US" altLang="en-US" dirty="0"/>
              <a:t>Increase in firm value =  $172,935 - $133,908  = $39,027 million</a:t>
            </a:r>
          </a:p>
        </p:txBody>
      </p:sp>
      <p:graphicFrame>
        <p:nvGraphicFramePr>
          <p:cNvPr id="128003" name="Object 2">
            <a:extLst>
              <a:ext uri="{FF2B5EF4-FFF2-40B4-BE49-F238E27FC236}">
                <a16:creationId xmlns:a16="http://schemas.microsoft.com/office/drawing/2014/main" id="{9AEFA2BF-0824-A4FC-5F3A-589B670D4228}"/>
              </a:ext>
            </a:extLst>
          </p:cNvPr>
          <p:cNvGraphicFramePr>
            <a:graphicFrameLocks noChangeAspect="1"/>
          </p:cNvGraphicFramePr>
          <p:nvPr>
            <p:extLst>
              <p:ext uri="{D42A27DB-BD31-4B8C-83A1-F6EECF244321}">
                <p14:modId xmlns:p14="http://schemas.microsoft.com/office/powerpoint/2010/main" val="629923172"/>
              </p:ext>
            </p:extLst>
          </p:nvPr>
        </p:nvGraphicFramePr>
        <p:xfrm>
          <a:off x="3505200" y="3886200"/>
          <a:ext cx="2744787" cy="565150"/>
        </p:xfrm>
        <a:graphic>
          <a:graphicData uri="http://schemas.openxmlformats.org/presentationml/2006/ole">
            <mc:AlternateContent xmlns:mc="http://schemas.openxmlformats.org/markup-compatibility/2006">
              <mc:Choice xmlns:v="urn:schemas-microsoft-com:vml" Requires="v">
                <p:oleObj name="Equation" r:id="rId3" imgW="2095500" imgH="431800" progId="Equation.3">
                  <p:embed/>
                </p:oleObj>
              </mc:Choice>
              <mc:Fallback>
                <p:oleObj name="Equation" r:id="rId3" imgW="2095500" imgH="4318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3886200"/>
                        <a:ext cx="2744787" cy="565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8004" name="Object 3">
            <a:extLst>
              <a:ext uri="{FF2B5EF4-FFF2-40B4-BE49-F238E27FC236}">
                <a16:creationId xmlns:a16="http://schemas.microsoft.com/office/drawing/2014/main" id="{0160C0F5-045A-FBB3-9521-360AE7ECCD08}"/>
              </a:ext>
            </a:extLst>
          </p:cNvPr>
          <p:cNvGraphicFramePr>
            <a:graphicFrameLocks noChangeAspect="1"/>
          </p:cNvGraphicFramePr>
          <p:nvPr>
            <p:extLst>
              <p:ext uri="{D42A27DB-BD31-4B8C-83A1-F6EECF244321}">
                <p14:modId xmlns:p14="http://schemas.microsoft.com/office/powerpoint/2010/main" val="1459645170"/>
              </p:ext>
            </p:extLst>
          </p:nvPr>
        </p:nvGraphicFramePr>
        <p:xfrm>
          <a:off x="2362200" y="5072811"/>
          <a:ext cx="4114800" cy="498475"/>
        </p:xfrm>
        <a:graphic>
          <a:graphicData uri="http://schemas.openxmlformats.org/presentationml/2006/ole">
            <mc:AlternateContent xmlns:mc="http://schemas.openxmlformats.org/markup-compatibility/2006">
              <mc:Choice xmlns:v="urn:schemas-microsoft-com:vml" Requires="v">
                <p:oleObj name="Equation" r:id="rId5" imgW="3568700" imgH="431800" progId="Equation.3">
                  <p:embed/>
                </p:oleObj>
              </mc:Choice>
              <mc:Fallback>
                <p:oleObj name="Equation" r:id="rId5" imgW="3568700" imgH="4318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2200" y="5072811"/>
                        <a:ext cx="4114800" cy="498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A150E3BE-2698-AD4F-4936-41887085114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a:extLst>
              <a:ext uri="{FF2B5EF4-FFF2-40B4-BE49-F238E27FC236}">
                <a16:creationId xmlns:a16="http://schemas.microsoft.com/office/drawing/2014/main" id="{74915DB7-5A23-B8D3-BA38-2A8AE6F1440F}"/>
              </a:ext>
            </a:extLst>
          </p:cNvPr>
          <p:cNvSpPr>
            <a:spLocks noGrp="1"/>
          </p:cNvSpPr>
          <p:nvPr>
            <p:ph type="title"/>
          </p:nvPr>
        </p:nvSpPr>
        <p:spPr/>
        <p:txBody>
          <a:bodyPr/>
          <a:lstStyle/>
          <a:p>
            <a:r>
              <a:rPr lang="en-US" altLang="en-US"/>
              <a:t>Effect on Value: Incremental approach</a:t>
            </a:r>
          </a:p>
        </p:txBody>
      </p:sp>
      <p:sp>
        <p:nvSpPr>
          <p:cNvPr id="130050" name="Content Placeholder 2">
            <a:extLst>
              <a:ext uri="{FF2B5EF4-FFF2-40B4-BE49-F238E27FC236}">
                <a16:creationId xmlns:a16="http://schemas.microsoft.com/office/drawing/2014/main" id="{D5854AB6-05CE-F9AF-4C0E-393544771C6A}"/>
              </a:ext>
            </a:extLst>
          </p:cNvPr>
          <p:cNvSpPr>
            <a:spLocks noGrp="1"/>
          </p:cNvSpPr>
          <p:nvPr>
            <p:ph idx="1"/>
          </p:nvPr>
        </p:nvSpPr>
        <p:spPr/>
        <p:txBody>
          <a:bodyPr>
            <a:normAutofit/>
          </a:bodyPr>
          <a:lstStyle/>
          <a:p>
            <a:r>
              <a:rPr lang="en-US" altLang="en-US" dirty="0"/>
              <a:t>In this approach, we start with the current market value and </a:t>
            </a:r>
            <a:r>
              <a:rPr lang="en-US" altLang="en-US" b="1" dirty="0"/>
              <a:t>isolate the effect of changing the capital structure </a:t>
            </a:r>
            <a:r>
              <a:rPr lang="en-US" altLang="en-US" dirty="0"/>
              <a:t>on the cash flow and the resulting value.</a:t>
            </a:r>
          </a:p>
          <a:p>
            <a:pPr lvl="1"/>
            <a:r>
              <a:rPr lang="en-US" altLang="en-US" dirty="0"/>
              <a:t>Enterprise Value before the change = $133,908 million</a:t>
            </a:r>
          </a:p>
          <a:p>
            <a:pPr lvl="1"/>
            <a:r>
              <a:rPr lang="en-US" altLang="en-US" dirty="0"/>
              <a:t>Cost of financing Disney at existing debt ratio = $ 133,908 * 0.0781 = $10,458 million</a:t>
            </a:r>
          </a:p>
          <a:p>
            <a:pPr lvl="1"/>
            <a:r>
              <a:rPr lang="en-US" altLang="en-US" dirty="0"/>
              <a:t>Cost of financing Disney at optimal debt ratio = $ 133,908 * 0.0716 = $ 9,592 million</a:t>
            </a:r>
          </a:p>
          <a:p>
            <a:pPr lvl="1"/>
            <a:r>
              <a:rPr lang="en-US" altLang="en-US" b="1" dirty="0"/>
              <a:t>Annual savings </a:t>
            </a:r>
            <a:r>
              <a:rPr lang="en-US" altLang="en-US" dirty="0"/>
              <a:t>in cost of financing = $10,458 million – $9,592 million = $866 million  </a:t>
            </a:r>
          </a:p>
          <a:p>
            <a:pPr marL="0" indent="0">
              <a:buNone/>
            </a:pPr>
            <a:r>
              <a:rPr lang="en-US" altLang="en-US" dirty="0"/>
              <a:t>	</a:t>
            </a:r>
          </a:p>
          <a:p>
            <a:pPr marL="274320" lvl="1" indent="0">
              <a:buNone/>
            </a:pPr>
            <a:r>
              <a:rPr lang="en-US" altLang="en-US" b="1" dirty="0"/>
              <a:t>Enterprise value after recapitalization = Existing enterprise value + PV of Savings = $133,908 + $19,623 = $153,531 million </a:t>
            </a:r>
          </a:p>
          <a:p>
            <a:pPr lvl="1"/>
            <a:endParaRPr lang="en-US" altLang="en-US" dirty="0"/>
          </a:p>
          <a:p>
            <a:pPr lvl="1"/>
            <a:endParaRPr lang="en-US" altLang="en-US" dirty="0"/>
          </a:p>
          <a:p>
            <a:pPr lvl="1"/>
            <a:endParaRPr lang="en-US" altLang="en-US" dirty="0"/>
          </a:p>
          <a:p>
            <a:pPr lvl="1"/>
            <a:endParaRPr lang="en-US" altLang="en-US" dirty="0"/>
          </a:p>
        </p:txBody>
      </p:sp>
      <p:graphicFrame>
        <p:nvGraphicFramePr>
          <p:cNvPr id="130052" name="Object 1">
            <a:extLst>
              <a:ext uri="{FF2B5EF4-FFF2-40B4-BE49-F238E27FC236}">
                <a16:creationId xmlns:a16="http://schemas.microsoft.com/office/drawing/2014/main" id="{B9E8759D-35C3-938B-DB3F-60796F561C30}"/>
              </a:ext>
            </a:extLst>
          </p:cNvPr>
          <p:cNvGraphicFramePr>
            <a:graphicFrameLocks noChangeAspect="1"/>
          </p:cNvGraphicFramePr>
          <p:nvPr>
            <p:extLst>
              <p:ext uri="{D42A27DB-BD31-4B8C-83A1-F6EECF244321}">
                <p14:modId xmlns:p14="http://schemas.microsoft.com/office/powerpoint/2010/main" val="3940278321"/>
              </p:ext>
            </p:extLst>
          </p:nvPr>
        </p:nvGraphicFramePr>
        <p:xfrm>
          <a:off x="1243806" y="4572000"/>
          <a:ext cx="6580188" cy="550863"/>
        </p:xfrm>
        <a:graphic>
          <a:graphicData uri="http://schemas.openxmlformats.org/presentationml/2006/ole">
            <mc:AlternateContent xmlns:mc="http://schemas.openxmlformats.org/markup-compatibility/2006">
              <mc:Choice xmlns:v="urn:schemas-microsoft-com:vml" Requires="v">
                <p:oleObj name="Equation" r:id="rId3" imgW="5156200" imgH="431800" progId="Equation.3">
                  <p:embed/>
                </p:oleObj>
              </mc:Choice>
              <mc:Fallback>
                <p:oleObj name="Equation" r:id="rId3" imgW="5156200" imgH="4318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3806" y="4572000"/>
                        <a:ext cx="658018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8A6F318D-6E96-FECD-6529-E2FEB02C43A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a:extLst>
              <a:ext uri="{FF2B5EF4-FFF2-40B4-BE49-F238E27FC236}">
                <a16:creationId xmlns:a16="http://schemas.microsoft.com/office/drawing/2014/main" id="{FA342A17-E4FF-C38B-0335-8C75CF8E86A7}"/>
              </a:ext>
            </a:extLst>
          </p:cNvPr>
          <p:cNvSpPr>
            <a:spLocks noGrp="1"/>
          </p:cNvSpPr>
          <p:nvPr>
            <p:ph type="title"/>
          </p:nvPr>
        </p:nvSpPr>
        <p:spPr/>
        <p:txBody>
          <a:bodyPr/>
          <a:lstStyle/>
          <a:p>
            <a:r>
              <a:rPr lang="en-US" altLang="en-US"/>
              <a:t>From firm value to value per share: The Rational Investor Solution</a:t>
            </a:r>
          </a:p>
        </p:txBody>
      </p:sp>
      <p:sp>
        <p:nvSpPr>
          <p:cNvPr id="132098" name="Content Placeholder 2">
            <a:extLst>
              <a:ext uri="{FF2B5EF4-FFF2-40B4-BE49-F238E27FC236}">
                <a16:creationId xmlns:a16="http://schemas.microsoft.com/office/drawing/2014/main" id="{76EEE083-A0A3-98BA-FC3C-4D8EF439D176}"/>
              </a:ext>
            </a:extLst>
          </p:cNvPr>
          <p:cNvSpPr>
            <a:spLocks noGrp="1"/>
          </p:cNvSpPr>
          <p:nvPr>
            <p:ph idx="1"/>
          </p:nvPr>
        </p:nvSpPr>
        <p:spPr/>
        <p:txBody>
          <a:bodyPr/>
          <a:lstStyle/>
          <a:p>
            <a:r>
              <a:rPr lang="en-US" altLang="en-US" dirty="0"/>
              <a:t>Because the increase in value accrues entirely to stockholders, we can estimate the increase in value per share by </a:t>
            </a:r>
            <a:r>
              <a:rPr lang="en-US" altLang="en-US" b="1" dirty="0"/>
              <a:t>dividing by the total number of shares outstanding (1,800 million).</a:t>
            </a:r>
          </a:p>
          <a:p>
            <a:pPr lvl="1"/>
            <a:r>
              <a:rPr lang="en-US" altLang="en-US" dirty="0"/>
              <a:t>Increase in Value per Share = $19,623/1800 = $ 10.90</a:t>
            </a:r>
          </a:p>
          <a:p>
            <a:pPr lvl="1"/>
            <a:r>
              <a:rPr lang="en-US" altLang="en-US" dirty="0"/>
              <a:t>New Stock Price = $67.71 + $10.90= $78.61 </a:t>
            </a:r>
          </a:p>
          <a:p>
            <a:r>
              <a:rPr lang="en-US" altLang="en-US" dirty="0"/>
              <a:t>Implicit in this computation is the </a:t>
            </a:r>
            <a:r>
              <a:rPr lang="en-US" altLang="en-US" b="1" dirty="0"/>
              <a:t>assumption that the increase in firm value will be spread evenly across both the stockholders who sell their stock back to the firm and those who do not</a:t>
            </a:r>
            <a:r>
              <a:rPr lang="en-US" altLang="en-US" dirty="0"/>
              <a:t> and that is why we term this the </a:t>
            </a:r>
            <a:r>
              <a:rPr lang="en-US" altLang="en-US" b="1" dirty="0"/>
              <a:t>“rational” </a:t>
            </a:r>
            <a:r>
              <a:rPr lang="en-US" altLang="en-US" dirty="0"/>
              <a:t>solution, since it leaves investors indifferent between selling back their shares and holding on to them. </a:t>
            </a:r>
          </a:p>
        </p:txBody>
      </p:sp>
      <p:sp>
        <p:nvSpPr>
          <p:cNvPr id="5" name="Footer Placeholder 4">
            <a:extLst>
              <a:ext uri="{FF2B5EF4-FFF2-40B4-BE49-F238E27FC236}">
                <a16:creationId xmlns:a16="http://schemas.microsoft.com/office/drawing/2014/main" id="{6FC06E76-8FC4-A14A-5EC3-02CB28D34F2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a:extLst>
              <a:ext uri="{FF2B5EF4-FFF2-40B4-BE49-F238E27FC236}">
                <a16:creationId xmlns:a16="http://schemas.microsoft.com/office/drawing/2014/main" id="{3B77D86E-14B3-1A3F-5137-4496272802C6}"/>
              </a:ext>
            </a:extLst>
          </p:cNvPr>
          <p:cNvSpPr>
            <a:spLocks noGrp="1"/>
          </p:cNvSpPr>
          <p:nvPr>
            <p:ph type="title"/>
          </p:nvPr>
        </p:nvSpPr>
        <p:spPr/>
        <p:txBody>
          <a:bodyPr/>
          <a:lstStyle/>
          <a:p>
            <a:r>
              <a:rPr lang="en-US" altLang="en-US"/>
              <a:t>The more general solution, given a buyback price</a:t>
            </a:r>
          </a:p>
        </p:txBody>
      </p:sp>
      <p:sp>
        <p:nvSpPr>
          <p:cNvPr id="134146" name="Content Placeholder 2">
            <a:extLst>
              <a:ext uri="{FF2B5EF4-FFF2-40B4-BE49-F238E27FC236}">
                <a16:creationId xmlns:a16="http://schemas.microsoft.com/office/drawing/2014/main" id="{436E26BD-B758-B810-9D04-4E22FCDAF66C}"/>
              </a:ext>
            </a:extLst>
          </p:cNvPr>
          <p:cNvSpPr>
            <a:spLocks noGrp="1"/>
          </p:cNvSpPr>
          <p:nvPr>
            <p:ph idx="1"/>
          </p:nvPr>
        </p:nvSpPr>
        <p:spPr/>
        <p:txBody>
          <a:bodyPr>
            <a:normAutofit lnSpcReduction="10000"/>
          </a:bodyPr>
          <a:lstStyle/>
          <a:p>
            <a:r>
              <a:rPr lang="en-US" altLang="en-US" dirty="0"/>
              <a:t>Start with the buyback price and compute the </a:t>
            </a:r>
            <a:r>
              <a:rPr lang="en-US" altLang="en-US" b="1" dirty="0"/>
              <a:t>number of shares outstanding after the buyback:</a:t>
            </a:r>
          </a:p>
          <a:p>
            <a:pPr lvl="1"/>
            <a:r>
              <a:rPr lang="en-US" altLang="en-US" dirty="0"/>
              <a:t>Increase in Debt = Debt at optimal – Current Debt</a:t>
            </a:r>
          </a:p>
          <a:p>
            <a:pPr lvl="1"/>
            <a:r>
              <a:rPr lang="en-US" altLang="en-US" dirty="0"/>
              <a:t># Shares after buyback = # Shares before –</a:t>
            </a:r>
          </a:p>
          <a:p>
            <a:endParaRPr lang="en-US" altLang="en-US" dirty="0"/>
          </a:p>
          <a:p>
            <a:r>
              <a:rPr lang="en-US" altLang="en-US" dirty="0"/>
              <a:t>Then </a:t>
            </a:r>
            <a:r>
              <a:rPr lang="en-US" altLang="en-US" b="1" dirty="0"/>
              <a:t>compute the equity value after the recapitalization</a:t>
            </a:r>
            <a:r>
              <a:rPr lang="en-US" altLang="en-US" dirty="0"/>
              <a:t>, starting with the enterprise value at the optimal, adding back cash and subtracting out the debt at the optimal:</a:t>
            </a:r>
          </a:p>
          <a:p>
            <a:pPr lvl="1"/>
            <a:r>
              <a:rPr lang="en-US" altLang="en-US" dirty="0"/>
              <a:t>Equity value after buyback = Optimal Enterprise value + Cash – Debt </a:t>
            </a:r>
          </a:p>
          <a:p>
            <a:r>
              <a:rPr lang="en-US" altLang="en-US" dirty="0"/>
              <a:t>Divide the equity value after the buyback by the </a:t>
            </a:r>
            <a:r>
              <a:rPr lang="en-US" altLang="en-US" b="1" dirty="0"/>
              <a:t>post-buyback number of shares</a:t>
            </a:r>
            <a:r>
              <a:rPr lang="en-US" altLang="en-US" dirty="0"/>
              <a:t>.</a:t>
            </a:r>
          </a:p>
          <a:p>
            <a:pPr lvl="1"/>
            <a:r>
              <a:rPr lang="en-US" altLang="en-US" dirty="0"/>
              <a:t>Value per share after buyback = Equity value after buyback/ Number of shares after buyback</a:t>
            </a:r>
          </a:p>
        </p:txBody>
      </p:sp>
      <p:graphicFrame>
        <p:nvGraphicFramePr>
          <p:cNvPr id="134148" name="Object 4">
            <a:extLst>
              <a:ext uri="{FF2B5EF4-FFF2-40B4-BE49-F238E27FC236}">
                <a16:creationId xmlns:a16="http://schemas.microsoft.com/office/drawing/2014/main" id="{0724C05C-BBEE-3B80-24F6-EBB7718FFF87}"/>
              </a:ext>
            </a:extLst>
          </p:cNvPr>
          <p:cNvGraphicFramePr>
            <a:graphicFrameLocks noChangeAspect="1"/>
          </p:cNvGraphicFramePr>
          <p:nvPr/>
        </p:nvGraphicFramePr>
        <p:xfrm>
          <a:off x="6172200" y="2590800"/>
          <a:ext cx="1600200" cy="590550"/>
        </p:xfrm>
        <a:graphic>
          <a:graphicData uri="http://schemas.openxmlformats.org/presentationml/2006/ole">
            <mc:AlternateContent xmlns:mc="http://schemas.openxmlformats.org/markup-compatibility/2006">
              <mc:Choice xmlns:v="urn:schemas-microsoft-com:vml" Requires="v">
                <p:oleObj name="Equation" r:id="rId3" imgW="1066800" imgH="393700" progId="Equation.3">
                  <p:embed/>
                </p:oleObj>
              </mc:Choice>
              <mc:Fallback>
                <p:oleObj name="Equation" r:id="rId3" imgW="1066800" imgH="3937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2590800"/>
                        <a:ext cx="16002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CBD65C3F-E9BB-67E1-BB5A-1A220EDE7A74}"/>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a:extLst>
              <a:ext uri="{FF2B5EF4-FFF2-40B4-BE49-F238E27FC236}">
                <a16:creationId xmlns:a16="http://schemas.microsoft.com/office/drawing/2014/main" id="{0EEDF144-207E-96A5-046F-3ECFD13DB334}"/>
              </a:ext>
            </a:extLst>
          </p:cNvPr>
          <p:cNvSpPr>
            <a:spLocks noGrp="1"/>
          </p:cNvSpPr>
          <p:nvPr>
            <p:ph type="title"/>
          </p:nvPr>
        </p:nvSpPr>
        <p:spPr/>
        <p:txBody>
          <a:bodyPr/>
          <a:lstStyle/>
          <a:p>
            <a:r>
              <a:rPr lang="en-US" altLang="en-US"/>
              <a:t>Let’s try a price: What if can buy shares back at the old price ($67.71)?</a:t>
            </a:r>
          </a:p>
        </p:txBody>
      </p:sp>
      <p:sp>
        <p:nvSpPr>
          <p:cNvPr id="136194" name="Content Placeholder 2">
            <a:extLst>
              <a:ext uri="{FF2B5EF4-FFF2-40B4-BE49-F238E27FC236}">
                <a16:creationId xmlns:a16="http://schemas.microsoft.com/office/drawing/2014/main" id="{65E7D388-B315-D2F1-40DB-A91895A5B76D}"/>
              </a:ext>
            </a:extLst>
          </p:cNvPr>
          <p:cNvSpPr>
            <a:spLocks noGrp="1"/>
          </p:cNvSpPr>
          <p:nvPr>
            <p:ph idx="1"/>
          </p:nvPr>
        </p:nvSpPr>
        <p:spPr/>
        <p:txBody>
          <a:bodyPr/>
          <a:lstStyle/>
          <a:p>
            <a:r>
              <a:rPr lang="en-US" altLang="en-US"/>
              <a:t>Start with the buyback price and compute the number of shares outstanding after the buyback</a:t>
            </a:r>
          </a:p>
          <a:p>
            <a:pPr lvl="1"/>
            <a:r>
              <a:rPr lang="en-US" altLang="en-US"/>
              <a:t>Debt issued = $ 55,136 - $15,961 = $39,175 million</a:t>
            </a:r>
          </a:p>
          <a:p>
            <a:pPr lvl="1"/>
            <a:r>
              <a:rPr lang="en-US" altLang="en-US"/>
              <a:t># Shares after buyback = 1800 - $39,175/$67.71 = 1221.43 m</a:t>
            </a:r>
          </a:p>
          <a:p>
            <a:r>
              <a:rPr lang="en-US" altLang="en-US"/>
              <a:t>Then compute the equity value after the recapitalization, starting with the enterprise value at the optimal, adding back cash and subtracting out the debt at the optimal:</a:t>
            </a:r>
          </a:p>
          <a:p>
            <a:pPr lvl="1"/>
            <a:r>
              <a:rPr lang="en-US" altLang="en-US"/>
              <a:t>Optimal Enterprise Value = $153,531</a:t>
            </a:r>
          </a:p>
          <a:p>
            <a:pPr lvl="1"/>
            <a:r>
              <a:rPr lang="en-US" altLang="en-US"/>
              <a:t>Equity value after buyback = $153,531 + $3,931– $55,136 = $102,326</a:t>
            </a:r>
          </a:p>
          <a:p>
            <a:r>
              <a:rPr lang="en-US" altLang="en-US"/>
              <a:t>Divide the equity value after the buyback by the post-buyback number of shares.</a:t>
            </a:r>
          </a:p>
          <a:p>
            <a:pPr lvl="1"/>
            <a:r>
              <a:rPr lang="en-US" altLang="en-US"/>
              <a:t>Value per share after buyback = $102,326/1221.43 = $83.78</a:t>
            </a:r>
          </a:p>
          <a:p>
            <a:endParaRPr lang="en-US" altLang="en-US"/>
          </a:p>
        </p:txBody>
      </p:sp>
      <p:sp>
        <p:nvSpPr>
          <p:cNvPr id="5" name="Footer Placeholder 4">
            <a:extLst>
              <a:ext uri="{FF2B5EF4-FFF2-40B4-BE49-F238E27FC236}">
                <a16:creationId xmlns:a16="http://schemas.microsoft.com/office/drawing/2014/main" id="{3A25C542-BAB2-CA4D-FF19-73F74E45E48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Title 1">
            <a:extLst>
              <a:ext uri="{FF2B5EF4-FFF2-40B4-BE49-F238E27FC236}">
                <a16:creationId xmlns:a16="http://schemas.microsoft.com/office/drawing/2014/main" id="{806B0B9C-F361-4A68-9312-7DDBEEEAB991}"/>
              </a:ext>
            </a:extLst>
          </p:cNvPr>
          <p:cNvSpPr>
            <a:spLocks noGrp="1"/>
          </p:cNvSpPr>
          <p:nvPr>
            <p:ph type="title"/>
          </p:nvPr>
        </p:nvSpPr>
        <p:spPr/>
        <p:txBody>
          <a:bodyPr/>
          <a:lstStyle/>
          <a:p>
            <a:r>
              <a:rPr lang="en-US" altLang="en-US"/>
              <a:t>Back to the rational price ($78.61): Here is the proof</a:t>
            </a:r>
          </a:p>
        </p:txBody>
      </p:sp>
      <p:sp>
        <p:nvSpPr>
          <p:cNvPr id="138242" name="Content Placeholder 2">
            <a:extLst>
              <a:ext uri="{FF2B5EF4-FFF2-40B4-BE49-F238E27FC236}">
                <a16:creationId xmlns:a16="http://schemas.microsoft.com/office/drawing/2014/main" id="{7049C77D-490A-D98D-AE57-42B03656AC2F}"/>
              </a:ext>
            </a:extLst>
          </p:cNvPr>
          <p:cNvSpPr>
            <a:spLocks noGrp="1"/>
          </p:cNvSpPr>
          <p:nvPr>
            <p:ph idx="1"/>
          </p:nvPr>
        </p:nvSpPr>
        <p:spPr/>
        <p:txBody>
          <a:bodyPr/>
          <a:lstStyle/>
          <a:p>
            <a:r>
              <a:rPr lang="en-US" altLang="en-US"/>
              <a:t>Start with the buyback price and compute the number of shares outstanding after the buyback</a:t>
            </a:r>
          </a:p>
          <a:p>
            <a:pPr lvl="1"/>
            <a:r>
              <a:rPr lang="en-US" altLang="en-US"/>
              <a:t># Shares after buyback = 1800 - $39,175/$78.61 = 1301.65 m</a:t>
            </a:r>
          </a:p>
          <a:p>
            <a:r>
              <a:rPr lang="en-US" altLang="en-US"/>
              <a:t>Then compute the equity value after the recapitalization, starting with the enterprise value at the optimal, adding back cash and subtracting out the debt at the optimal:</a:t>
            </a:r>
          </a:p>
          <a:p>
            <a:pPr lvl="1"/>
            <a:r>
              <a:rPr lang="en-US" altLang="en-US"/>
              <a:t>Optimal Enterprise Value = $153,531</a:t>
            </a:r>
          </a:p>
          <a:p>
            <a:pPr lvl="1"/>
            <a:r>
              <a:rPr lang="en-US" altLang="en-US"/>
              <a:t>Equity value after buyback = $153,531 + $3,931– $55,136 = $102,326</a:t>
            </a:r>
          </a:p>
          <a:p>
            <a:r>
              <a:rPr lang="en-US" altLang="en-US"/>
              <a:t>Divide the equity value after the buyback by the post-buyback number of shares.</a:t>
            </a:r>
          </a:p>
          <a:p>
            <a:pPr lvl="1"/>
            <a:r>
              <a:rPr lang="en-US" altLang="en-US"/>
              <a:t>Value per share after buyback = $102,326/1301.65 = $78.61</a:t>
            </a:r>
          </a:p>
          <a:p>
            <a:endParaRPr lang="en-US" altLang="en-US"/>
          </a:p>
        </p:txBody>
      </p:sp>
      <p:sp>
        <p:nvSpPr>
          <p:cNvPr id="5" name="Footer Placeholder 4">
            <a:extLst>
              <a:ext uri="{FF2B5EF4-FFF2-40B4-BE49-F238E27FC236}">
                <a16:creationId xmlns:a16="http://schemas.microsoft.com/office/drawing/2014/main" id="{744B2493-C41D-73D5-0109-E053BD71737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a:extLst>
              <a:ext uri="{FF2B5EF4-FFF2-40B4-BE49-F238E27FC236}">
                <a16:creationId xmlns:a16="http://schemas.microsoft.com/office/drawing/2014/main" id="{D6139F61-D6B6-FAD3-425D-CA7D62D0A0F5}"/>
              </a:ext>
            </a:extLst>
          </p:cNvPr>
          <p:cNvSpPr>
            <a:spLocks noGrp="1" noChangeArrowheads="1"/>
          </p:cNvSpPr>
          <p:nvPr>
            <p:ph type="title"/>
          </p:nvPr>
        </p:nvSpPr>
        <p:spPr/>
        <p:txBody>
          <a:bodyPr/>
          <a:lstStyle/>
          <a:p>
            <a:r>
              <a:rPr lang="en-US"/>
              <a:t>2. What if something goes wrong?</a:t>
            </a:r>
            <a:br>
              <a:rPr lang="en-US"/>
            </a:br>
            <a:r>
              <a:rPr lang="en-US"/>
              <a:t>The Downside Risk</a:t>
            </a:r>
          </a:p>
        </p:txBody>
      </p:sp>
      <p:sp>
        <p:nvSpPr>
          <p:cNvPr id="140292" name="Rectangle 3">
            <a:extLst>
              <a:ext uri="{FF2B5EF4-FFF2-40B4-BE49-F238E27FC236}">
                <a16:creationId xmlns:a16="http://schemas.microsoft.com/office/drawing/2014/main" id="{D79F120A-5ED7-98AC-3270-835BE1E4A16B}"/>
              </a:ext>
            </a:extLst>
          </p:cNvPr>
          <p:cNvSpPr>
            <a:spLocks noGrp="1"/>
          </p:cNvSpPr>
          <p:nvPr>
            <p:ph idx="1"/>
          </p:nvPr>
        </p:nvSpPr>
        <p:spPr/>
        <p:txBody>
          <a:bodyPr>
            <a:normAutofit lnSpcReduction="10000"/>
          </a:bodyPr>
          <a:lstStyle/>
          <a:p>
            <a:r>
              <a:rPr lang="en-US" altLang="en-US" dirty="0"/>
              <a:t>Sensitivity to Assumptions</a:t>
            </a:r>
          </a:p>
          <a:p>
            <a:pPr marL="274320" lvl="1" indent="0">
              <a:buNone/>
            </a:pPr>
            <a:r>
              <a:rPr lang="en-US" altLang="ja-JP" dirty="0"/>
              <a:t>A. </a:t>
            </a:r>
            <a:r>
              <a:rPr lang="ja-JP" altLang="en-US"/>
              <a:t>“</a:t>
            </a:r>
            <a:r>
              <a:rPr lang="en-US" altLang="ja-JP" dirty="0"/>
              <a:t>What if</a:t>
            </a:r>
            <a:r>
              <a:rPr lang="ja-JP" altLang="en-US"/>
              <a:t>”</a:t>
            </a:r>
            <a:r>
              <a:rPr lang="en-US" altLang="ja-JP" dirty="0"/>
              <a:t> analysis</a:t>
            </a:r>
          </a:p>
          <a:p>
            <a:pPr lvl="1"/>
            <a:r>
              <a:rPr lang="en-US" altLang="en-US" dirty="0"/>
              <a:t>The optimal debt ratio is a function of our inputs on operating income, tax rates and macro variables. We could focus on one or two key variables – operating income is an obvious choice – and look at history for guidance on volatility in that number and </a:t>
            </a:r>
            <a:r>
              <a:rPr lang="en-US" altLang="en-US" b="1" dirty="0"/>
              <a:t>ask what if questions</a:t>
            </a:r>
            <a:r>
              <a:rPr lang="en-US" altLang="en-US" dirty="0"/>
              <a:t>.	</a:t>
            </a:r>
          </a:p>
          <a:p>
            <a:pPr marL="274320" lvl="1" indent="0">
              <a:buNone/>
            </a:pPr>
            <a:r>
              <a:rPr lang="en-US" altLang="en-US" dirty="0"/>
              <a:t>B. </a:t>
            </a:r>
            <a:r>
              <a:rPr lang="ja-JP" altLang="en-US"/>
              <a:t>“</a:t>
            </a:r>
            <a:r>
              <a:rPr lang="en-US" altLang="ja-JP" dirty="0"/>
              <a:t>Economic Scenario</a:t>
            </a:r>
            <a:r>
              <a:rPr lang="ja-JP" altLang="en-US"/>
              <a:t>”</a:t>
            </a:r>
            <a:r>
              <a:rPr lang="en-US" altLang="ja-JP" dirty="0"/>
              <a:t> Approach</a:t>
            </a:r>
          </a:p>
          <a:p>
            <a:pPr lvl="1"/>
            <a:r>
              <a:rPr lang="en-US" altLang="en-US" dirty="0"/>
              <a:t>We can develop </a:t>
            </a:r>
            <a:r>
              <a:rPr lang="en-US" altLang="en-US" b="1" dirty="0"/>
              <a:t>possible scenarios</a:t>
            </a:r>
            <a:r>
              <a:rPr lang="en-US" altLang="en-US" dirty="0"/>
              <a:t>, based upon macro variables, and examine the optimal debt ratio under each one. For instance, we could look at the optimal debt ratio for a cyclical firm under a boom economy, a regular economy and an economy in recession.</a:t>
            </a:r>
          </a:p>
          <a:p>
            <a:r>
              <a:rPr lang="en-US" altLang="en-US" dirty="0"/>
              <a:t>Constraint on Bond Ratings/ Book Debt Ratios</a:t>
            </a:r>
          </a:p>
          <a:p>
            <a:pPr lvl="1"/>
            <a:r>
              <a:rPr lang="en-US" altLang="en-US" dirty="0"/>
              <a:t>Alternatively, we can put </a:t>
            </a:r>
            <a:r>
              <a:rPr lang="en-US" altLang="en-US" b="1" dirty="0"/>
              <a:t>constraints on the bond ratings </a:t>
            </a:r>
            <a:r>
              <a:rPr lang="en-US" altLang="en-US" dirty="0"/>
              <a:t>to reduce exposure to downside risk.  Thus, we could require the firm to have a minimum rating, at the optimal debt ratio or to have a book debt ratio that is less than a “specified” value.</a:t>
            </a:r>
          </a:p>
        </p:txBody>
      </p:sp>
      <p:sp>
        <p:nvSpPr>
          <p:cNvPr id="5" name="Footer Placeholder 4">
            <a:extLst>
              <a:ext uri="{FF2B5EF4-FFF2-40B4-BE49-F238E27FC236}">
                <a16:creationId xmlns:a16="http://schemas.microsoft.com/office/drawing/2014/main" id="{4DF81B72-8586-219B-9A40-F526AB08966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a:extLst>
              <a:ext uri="{FF2B5EF4-FFF2-40B4-BE49-F238E27FC236}">
                <a16:creationId xmlns:a16="http://schemas.microsoft.com/office/drawing/2014/main" id="{4785C235-72FB-5138-463A-3AC302F870BE}"/>
              </a:ext>
            </a:extLst>
          </p:cNvPr>
          <p:cNvSpPr>
            <a:spLocks noGrp="1"/>
          </p:cNvSpPr>
          <p:nvPr>
            <p:ph type="title"/>
          </p:nvPr>
        </p:nvSpPr>
        <p:spPr/>
        <p:txBody>
          <a:bodyPr/>
          <a:lstStyle/>
          <a:p>
            <a:r>
              <a:rPr lang="en-US" altLang="en-US"/>
              <a:t>Disney</a:t>
            </a:r>
            <a:r>
              <a:rPr lang="ja-JP" altLang="en-US"/>
              <a:t>’</a:t>
            </a:r>
            <a:r>
              <a:rPr lang="en-US" altLang="ja-JP"/>
              <a:t>s Operating Income: History</a:t>
            </a:r>
            <a:endParaRPr lang="en-US" altLang="en-US"/>
          </a:p>
        </p:txBody>
      </p:sp>
      <p:graphicFrame>
        <p:nvGraphicFramePr>
          <p:cNvPr id="142339" name="Content Placeholder 6">
            <a:extLst>
              <a:ext uri="{FF2B5EF4-FFF2-40B4-BE49-F238E27FC236}">
                <a16:creationId xmlns:a16="http://schemas.microsoft.com/office/drawing/2014/main" id="{D912CB50-CB83-E422-31CC-F65E6FA2EFCE}"/>
              </a:ext>
            </a:extLst>
          </p:cNvPr>
          <p:cNvGraphicFramePr>
            <a:graphicFrameLocks noGrp="1" noChangeAspect="1"/>
          </p:cNvGraphicFramePr>
          <p:nvPr>
            <p:ph idx="1"/>
            <p:extLst>
              <p:ext uri="{D42A27DB-BD31-4B8C-83A1-F6EECF244321}">
                <p14:modId xmlns:p14="http://schemas.microsoft.com/office/powerpoint/2010/main" val="836457868"/>
              </p:ext>
            </p:extLst>
          </p:nvPr>
        </p:nvGraphicFramePr>
        <p:xfrm>
          <a:off x="68494" y="1791809"/>
          <a:ext cx="7187920" cy="4419600"/>
        </p:xfrm>
        <a:graphic>
          <a:graphicData uri="http://schemas.openxmlformats.org/presentationml/2006/ole">
            <mc:AlternateContent xmlns:mc="http://schemas.openxmlformats.org/markup-compatibility/2006">
              <mc:Choice xmlns:v="urn:schemas-microsoft-com:vml" Requires="v">
                <p:oleObj name="Document" r:id="rId3" imgW="22555200" imgH="13868400" progId="Word.Document.12">
                  <p:embed/>
                </p:oleObj>
              </mc:Choice>
              <mc:Fallback>
                <p:oleObj name="Document" r:id="rId3" imgW="22555200" imgH="138684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94" y="1791809"/>
                        <a:ext cx="718792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2340" name="TextBox 3">
            <a:extLst>
              <a:ext uri="{FF2B5EF4-FFF2-40B4-BE49-F238E27FC236}">
                <a16:creationId xmlns:a16="http://schemas.microsoft.com/office/drawing/2014/main" id="{71B2CD02-EE07-B81C-D58E-BD074B2DB4F2}"/>
              </a:ext>
            </a:extLst>
          </p:cNvPr>
          <p:cNvSpPr txBox="1">
            <a:spLocks noChangeArrowheads="1"/>
          </p:cNvSpPr>
          <p:nvPr/>
        </p:nvSpPr>
        <p:spPr bwMode="auto">
          <a:xfrm>
            <a:off x="6456231" y="2431949"/>
            <a:ext cx="278473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 typeface="Wingdings" pitchFamily="2" charset="2"/>
              <a:buNone/>
            </a:pPr>
            <a:r>
              <a:rPr lang="en-US" altLang="en-US" sz="1600" i="1" dirty="0">
                <a:latin typeface="Times"/>
              </a:rPr>
              <a:t>Recession	</a:t>
            </a:r>
            <a:r>
              <a:rPr lang="en-US" altLang="en-US" sz="1600" i="1" dirty="0">
                <a:latin typeface="Symbol" pitchFamily="2" charset="2"/>
              </a:rPr>
              <a:t>D </a:t>
            </a:r>
            <a:r>
              <a:rPr lang="en-US" altLang="en-US" sz="1600" i="1" dirty="0">
                <a:latin typeface="Times"/>
              </a:rPr>
              <a:t>Operating Income</a:t>
            </a:r>
          </a:p>
          <a:p>
            <a:pPr eaLnBrk="1" hangingPunct="1">
              <a:spcBef>
                <a:spcPct val="0"/>
              </a:spcBef>
              <a:buClrTx/>
              <a:buSzTx/>
              <a:buFont typeface="Wingdings" pitchFamily="2" charset="2"/>
              <a:buNone/>
            </a:pPr>
            <a:r>
              <a:rPr lang="en-US" altLang="en-US" sz="1600" dirty="0">
                <a:latin typeface="Times"/>
              </a:rPr>
              <a:t>2009	Drop of 23.06%</a:t>
            </a:r>
          </a:p>
          <a:p>
            <a:pPr eaLnBrk="1" hangingPunct="1">
              <a:spcBef>
                <a:spcPct val="0"/>
              </a:spcBef>
              <a:buClrTx/>
              <a:buSzTx/>
              <a:buFont typeface="Wingdings" pitchFamily="2" charset="2"/>
              <a:buNone/>
            </a:pPr>
            <a:r>
              <a:rPr lang="en-US" altLang="en-US" sz="1600" dirty="0">
                <a:latin typeface="Times"/>
              </a:rPr>
              <a:t>2002	Drop of 15.82%</a:t>
            </a:r>
          </a:p>
          <a:p>
            <a:pPr eaLnBrk="1" hangingPunct="1">
              <a:spcBef>
                <a:spcPct val="0"/>
              </a:spcBef>
              <a:buClrTx/>
              <a:buSzTx/>
              <a:buFont typeface="Wingdings" pitchFamily="2" charset="2"/>
              <a:buNone/>
            </a:pPr>
            <a:r>
              <a:rPr lang="en-US" altLang="en-US" sz="1600" dirty="0">
                <a:latin typeface="Times"/>
              </a:rPr>
              <a:t>1991	Drop of 22.00%</a:t>
            </a:r>
          </a:p>
          <a:p>
            <a:pPr eaLnBrk="1" hangingPunct="1">
              <a:spcBef>
                <a:spcPct val="0"/>
              </a:spcBef>
              <a:buClrTx/>
              <a:buSzTx/>
              <a:buFont typeface="Wingdings" pitchFamily="2" charset="2"/>
              <a:buNone/>
            </a:pPr>
            <a:r>
              <a:rPr lang="en-US" altLang="en-US" sz="1600" dirty="0">
                <a:latin typeface="Times"/>
              </a:rPr>
              <a:t>1981-82	Increased by 12%</a:t>
            </a:r>
          </a:p>
          <a:p>
            <a:pPr eaLnBrk="1" hangingPunct="1">
              <a:spcBef>
                <a:spcPct val="0"/>
              </a:spcBef>
              <a:buClrTx/>
              <a:buSzTx/>
              <a:buFont typeface="Wingdings" pitchFamily="2" charset="2"/>
              <a:buNone/>
            </a:pPr>
            <a:r>
              <a:rPr lang="en-US" altLang="en-US" sz="1600" dirty="0">
                <a:latin typeface="Times"/>
              </a:rPr>
              <a:t>Worst Year	 Drop of 29.47%</a:t>
            </a:r>
          </a:p>
        </p:txBody>
      </p:sp>
      <p:sp>
        <p:nvSpPr>
          <p:cNvPr id="142341" name="TextBox 4">
            <a:extLst>
              <a:ext uri="{FF2B5EF4-FFF2-40B4-BE49-F238E27FC236}">
                <a16:creationId xmlns:a16="http://schemas.microsoft.com/office/drawing/2014/main" id="{05225CDC-E2FC-C260-00D6-ED06280B68C6}"/>
              </a:ext>
            </a:extLst>
          </p:cNvPr>
          <p:cNvSpPr txBox="1">
            <a:spLocks noChangeArrowheads="1"/>
          </p:cNvSpPr>
          <p:nvPr/>
        </p:nvSpPr>
        <p:spPr bwMode="auto">
          <a:xfrm>
            <a:off x="6507186" y="4656985"/>
            <a:ext cx="2743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dirty="0">
                <a:latin typeface="Times"/>
              </a:rPr>
              <a:t>Standard deviation in % change in EBIT = 19.17% </a:t>
            </a:r>
          </a:p>
        </p:txBody>
      </p:sp>
      <p:sp>
        <p:nvSpPr>
          <p:cNvPr id="5" name="Footer Placeholder 4">
            <a:extLst>
              <a:ext uri="{FF2B5EF4-FFF2-40B4-BE49-F238E27FC236}">
                <a16:creationId xmlns:a16="http://schemas.microsoft.com/office/drawing/2014/main" id="{048B8C9A-A8E9-0A74-33E2-16BE7197B45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a:extLst>
              <a:ext uri="{FF2B5EF4-FFF2-40B4-BE49-F238E27FC236}">
                <a16:creationId xmlns:a16="http://schemas.microsoft.com/office/drawing/2014/main" id="{FF15E7A9-E87A-C9BC-84E6-818C4134296B}"/>
              </a:ext>
            </a:extLst>
          </p:cNvPr>
          <p:cNvSpPr>
            <a:spLocks noGrp="1"/>
          </p:cNvSpPr>
          <p:nvPr>
            <p:ph type="title"/>
          </p:nvPr>
        </p:nvSpPr>
        <p:spPr/>
        <p:txBody>
          <a:bodyPr/>
          <a:lstStyle/>
          <a:p>
            <a:r>
              <a:rPr lang="en-US" altLang="en-US"/>
              <a:t>Disney: Safety Buffers?</a:t>
            </a:r>
          </a:p>
        </p:txBody>
      </p:sp>
      <p:graphicFrame>
        <p:nvGraphicFramePr>
          <p:cNvPr id="144387" name="Content Placeholder 6">
            <a:extLst>
              <a:ext uri="{FF2B5EF4-FFF2-40B4-BE49-F238E27FC236}">
                <a16:creationId xmlns:a16="http://schemas.microsoft.com/office/drawing/2014/main" id="{5E563378-DC8D-F933-0526-9D7B35E00B7A}"/>
              </a:ext>
            </a:extLst>
          </p:cNvPr>
          <p:cNvGraphicFramePr>
            <a:graphicFrameLocks noGrp="1" noChangeAspect="1"/>
          </p:cNvGraphicFramePr>
          <p:nvPr>
            <p:ph idx="1"/>
            <p:extLst>
              <p:ext uri="{D42A27DB-BD31-4B8C-83A1-F6EECF244321}">
                <p14:modId xmlns:p14="http://schemas.microsoft.com/office/powerpoint/2010/main" val="3528129925"/>
              </p:ext>
            </p:extLst>
          </p:nvPr>
        </p:nvGraphicFramePr>
        <p:xfrm>
          <a:off x="990600" y="2050766"/>
          <a:ext cx="7772400" cy="2549204"/>
        </p:xfrm>
        <a:graphic>
          <a:graphicData uri="http://schemas.openxmlformats.org/presentationml/2006/ole">
            <mc:AlternateContent xmlns:mc="http://schemas.openxmlformats.org/markup-compatibility/2006">
              <mc:Choice xmlns:v="urn:schemas-microsoft-com:vml" Requires="v">
                <p:oleObj name="Document" r:id="rId3" imgW="22148800" imgH="7264400" progId="Word.Document.12">
                  <p:embed/>
                </p:oleObj>
              </mc:Choice>
              <mc:Fallback>
                <p:oleObj name="Document" r:id="rId3" imgW="22148800" imgH="72644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050766"/>
                        <a:ext cx="7772400" cy="2549204"/>
                      </a:xfrm>
                      <a:prstGeom prst="rect">
                        <a:avLst/>
                      </a:prstGeom>
                      <a:noFill/>
                      <a:ln>
                        <a:noFill/>
                      </a:ln>
                    </p:spPr>
                  </p:pic>
                </p:oleObj>
              </mc:Fallback>
            </mc:AlternateContent>
          </a:graphicData>
        </a:graphic>
      </p:graphicFrame>
      <p:sp>
        <p:nvSpPr>
          <p:cNvPr id="5" name="Footer Placeholder 4">
            <a:extLst>
              <a:ext uri="{FF2B5EF4-FFF2-40B4-BE49-F238E27FC236}">
                <a16:creationId xmlns:a16="http://schemas.microsoft.com/office/drawing/2014/main" id="{6E8C5294-DCD9-A384-AB67-69DD283E922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a:extLst>
              <a:ext uri="{FF2B5EF4-FFF2-40B4-BE49-F238E27FC236}">
                <a16:creationId xmlns:a16="http://schemas.microsoft.com/office/drawing/2014/main" id="{A7A9C668-EA5A-B882-EE1F-D190C0AFF1BC}"/>
              </a:ext>
            </a:extLst>
          </p:cNvPr>
          <p:cNvSpPr>
            <a:spLocks noGrp="1"/>
          </p:cNvSpPr>
          <p:nvPr>
            <p:ph type="title"/>
          </p:nvPr>
        </p:nvSpPr>
        <p:spPr/>
        <p:txBody>
          <a:bodyPr/>
          <a:lstStyle/>
          <a:p>
            <a:r>
              <a:rPr lang="en-US" altLang="en-US"/>
              <a:t>Constraints on Ratings</a:t>
            </a:r>
          </a:p>
        </p:txBody>
      </p:sp>
      <p:sp>
        <p:nvSpPr>
          <p:cNvPr id="370690" name="Rectangle 3">
            <a:extLst>
              <a:ext uri="{FF2B5EF4-FFF2-40B4-BE49-F238E27FC236}">
                <a16:creationId xmlns:a16="http://schemas.microsoft.com/office/drawing/2014/main" id="{2415A260-5400-BD15-36C2-A6F463BC0ECC}"/>
              </a:ext>
            </a:extLst>
          </p:cNvPr>
          <p:cNvSpPr>
            <a:spLocks noGrp="1" noChangeArrowheads="1"/>
          </p:cNvSpPr>
          <p:nvPr>
            <p:ph idx="1"/>
          </p:nvPr>
        </p:nvSpPr>
        <p:spPr/>
        <p:txBody>
          <a:bodyPr/>
          <a:lstStyle/>
          <a:p>
            <a:r>
              <a:rPr lang="en-US" dirty="0"/>
              <a:t>Management often </a:t>
            </a:r>
            <a:r>
              <a:rPr lang="en-US" b="1" dirty="0"/>
              <a:t>specifies a 'desired rating' </a:t>
            </a:r>
            <a:r>
              <a:rPr lang="en-US" dirty="0"/>
              <a:t>below which they do not want to fall. </a:t>
            </a:r>
          </a:p>
          <a:p>
            <a:r>
              <a:rPr lang="en-US" dirty="0"/>
              <a:t>The rating constraint is driven by three factors</a:t>
            </a:r>
          </a:p>
          <a:p>
            <a:pPr lvl="1"/>
            <a:r>
              <a:rPr lang="en-US" dirty="0"/>
              <a:t>it is one way of </a:t>
            </a:r>
            <a:r>
              <a:rPr lang="en-US" b="1" dirty="0"/>
              <a:t>protecting against downside risk </a:t>
            </a:r>
            <a:r>
              <a:rPr lang="en-US" dirty="0"/>
              <a:t>in operating income (so do not do both)</a:t>
            </a:r>
          </a:p>
          <a:p>
            <a:pPr lvl="1"/>
            <a:r>
              <a:rPr lang="en-US" dirty="0"/>
              <a:t>a drop in ratings </a:t>
            </a:r>
            <a:r>
              <a:rPr lang="en-US" b="1" dirty="0"/>
              <a:t>might affect operating income</a:t>
            </a:r>
          </a:p>
          <a:p>
            <a:pPr lvl="1"/>
            <a:r>
              <a:rPr lang="en-US" dirty="0"/>
              <a:t>there is an </a:t>
            </a:r>
            <a:r>
              <a:rPr lang="en-US" b="1" dirty="0"/>
              <a:t>ego factor </a:t>
            </a:r>
            <a:r>
              <a:rPr lang="en-US" dirty="0"/>
              <a:t>associated with high ratings</a:t>
            </a:r>
          </a:p>
          <a:p>
            <a:r>
              <a:rPr lang="en-US" b="1" dirty="0"/>
              <a:t>Caveat: Every rating constraint has a cost. </a:t>
            </a:r>
          </a:p>
          <a:p>
            <a:pPr lvl="1"/>
            <a:r>
              <a:rPr lang="en-US" dirty="0"/>
              <a:t>The cost of a rating constraint is the difference between the unconstrained value and the value of the firm with the constraint.</a:t>
            </a:r>
          </a:p>
          <a:p>
            <a:pPr lvl="1"/>
            <a:r>
              <a:rPr lang="en-US" dirty="0"/>
              <a:t>Managers need to be made aware of the costs of the constraints they impose.</a:t>
            </a:r>
          </a:p>
        </p:txBody>
      </p:sp>
      <p:sp>
        <p:nvSpPr>
          <p:cNvPr id="5" name="Footer Placeholder 4">
            <a:extLst>
              <a:ext uri="{FF2B5EF4-FFF2-40B4-BE49-F238E27FC236}">
                <a16:creationId xmlns:a16="http://schemas.microsoft.com/office/drawing/2014/main" id="{92E1F647-5602-1E48-A0E2-1EA8E099A34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a:extLst>
              <a:ext uri="{FF2B5EF4-FFF2-40B4-BE49-F238E27FC236}">
                <a16:creationId xmlns:a16="http://schemas.microsoft.com/office/drawing/2014/main" id="{6A4290FE-7298-FB7A-452E-7E681D67DF4E}"/>
              </a:ext>
            </a:extLst>
          </p:cNvPr>
          <p:cNvSpPr>
            <a:spLocks noGrp="1"/>
          </p:cNvSpPr>
          <p:nvPr>
            <p:ph type="title"/>
          </p:nvPr>
        </p:nvSpPr>
        <p:spPr/>
        <p:txBody>
          <a:bodyPr/>
          <a:lstStyle/>
          <a:p>
            <a:r>
              <a:rPr lang="en-US" altLang="en-US"/>
              <a:t>Ratings Constraints for Disney</a:t>
            </a:r>
          </a:p>
        </p:txBody>
      </p:sp>
      <p:sp>
        <p:nvSpPr>
          <p:cNvPr id="148482" name="Rectangle 3">
            <a:extLst>
              <a:ext uri="{FF2B5EF4-FFF2-40B4-BE49-F238E27FC236}">
                <a16:creationId xmlns:a16="http://schemas.microsoft.com/office/drawing/2014/main" id="{192337B9-91C6-D86D-355F-350D18394E40}"/>
              </a:ext>
            </a:extLst>
          </p:cNvPr>
          <p:cNvSpPr>
            <a:spLocks noGrp="1"/>
          </p:cNvSpPr>
          <p:nvPr>
            <p:ph idx="1"/>
          </p:nvPr>
        </p:nvSpPr>
        <p:spPr/>
        <p:txBody>
          <a:bodyPr/>
          <a:lstStyle/>
          <a:p>
            <a:r>
              <a:rPr lang="en-US" altLang="en-US" dirty="0"/>
              <a:t>At its optimal debt ratio of 40%, Disney has an </a:t>
            </a:r>
            <a:r>
              <a:rPr lang="en-US" altLang="en-US" b="1" dirty="0"/>
              <a:t>estimated rating of A</a:t>
            </a:r>
            <a:r>
              <a:rPr lang="en-US" altLang="en-US" dirty="0"/>
              <a:t>.</a:t>
            </a:r>
          </a:p>
          <a:p>
            <a:r>
              <a:rPr lang="en-US" altLang="en-US" dirty="0"/>
              <a:t>If managers </a:t>
            </a:r>
            <a:r>
              <a:rPr lang="en-US" altLang="en-US" b="1" dirty="0"/>
              <a:t>insisted on a AA rating</a:t>
            </a:r>
            <a:r>
              <a:rPr lang="en-US" altLang="en-US" dirty="0"/>
              <a:t>, the optimal debt ratio for Disney is then 30% and the cost of the ratings constraint is fairly small:</a:t>
            </a:r>
          </a:p>
          <a:p>
            <a:pPr lvl="1"/>
            <a:r>
              <a:rPr lang="en-US" altLang="en-US" dirty="0"/>
              <a:t>Cost of AA Rating Constraint = Value at 40% Debt – Value at 30% Debt = $153,531 m – $147,835 m = $ 5,696 million </a:t>
            </a:r>
          </a:p>
          <a:p>
            <a:r>
              <a:rPr lang="en-US" altLang="en-US" dirty="0"/>
              <a:t>If managers </a:t>
            </a:r>
            <a:r>
              <a:rPr lang="en-US" altLang="en-US" b="1" dirty="0"/>
              <a:t>insisted on a AAA rating</a:t>
            </a:r>
            <a:r>
              <a:rPr lang="en-US" altLang="en-US" dirty="0"/>
              <a:t>, the optimal debt ratio would drop to 20% and the cost of the ratings constraint would rise:</a:t>
            </a:r>
          </a:p>
          <a:p>
            <a:pPr lvl="1"/>
            <a:r>
              <a:rPr lang="en-US" altLang="en-US" dirty="0"/>
              <a:t>Cost of AAA rating constraint = Value at 40% Debt – Value at 20% Debt = $153,531 m – $141,406 m = $ 12,125 million</a:t>
            </a:r>
          </a:p>
          <a:p>
            <a:endParaRPr lang="en-US" altLang="en-US" dirty="0"/>
          </a:p>
        </p:txBody>
      </p:sp>
      <p:sp>
        <p:nvSpPr>
          <p:cNvPr id="5" name="Footer Placeholder 4">
            <a:extLst>
              <a:ext uri="{FF2B5EF4-FFF2-40B4-BE49-F238E27FC236}">
                <a16:creationId xmlns:a16="http://schemas.microsoft.com/office/drawing/2014/main" id="{742F1348-FCFE-75B2-1EC8-526B345D98D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a:extLst>
              <a:ext uri="{FF2B5EF4-FFF2-40B4-BE49-F238E27FC236}">
                <a16:creationId xmlns:a16="http://schemas.microsoft.com/office/drawing/2014/main" id="{0B3CBDDD-E2A3-1D52-96DB-A452AF124F15}"/>
              </a:ext>
            </a:extLst>
          </p:cNvPr>
          <p:cNvSpPr>
            <a:spLocks noGrp="1"/>
          </p:cNvSpPr>
          <p:nvPr>
            <p:ph type="title"/>
          </p:nvPr>
        </p:nvSpPr>
        <p:spPr/>
        <p:txBody>
          <a:bodyPr/>
          <a:lstStyle/>
          <a:p>
            <a:r>
              <a:rPr lang="en-US" altLang="en-US"/>
              <a:t>3. What if you do not buy back stock..</a:t>
            </a:r>
          </a:p>
        </p:txBody>
      </p:sp>
      <p:sp>
        <p:nvSpPr>
          <p:cNvPr id="150532" name="Rectangle 3">
            <a:extLst>
              <a:ext uri="{FF2B5EF4-FFF2-40B4-BE49-F238E27FC236}">
                <a16:creationId xmlns:a16="http://schemas.microsoft.com/office/drawing/2014/main" id="{5C54C426-7E6D-A91B-8734-40197227575C}"/>
              </a:ext>
            </a:extLst>
          </p:cNvPr>
          <p:cNvSpPr>
            <a:spLocks noGrp="1"/>
          </p:cNvSpPr>
          <p:nvPr>
            <p:ph idx="1"/>
          </p:nvPr>
        </p:nvSpPr>
        <p:spPr/>
        <p:txBody>
          <a:bodyPr/>
          <a:lstStyle/>
          <a:p>
            <a:r>
              <a:rPr lang="en-US" altLang="en-US" dirty="0"/>
              <a:t>The optimal debt ratio is ultimately a function of the underlying riskiness of the business in which you operate and your tax rate. </a:t>
            </a:r>
          </a:p>
          <a:p>
            <a:r>
              <a:rPr lang="en-US" altLang="en-US" dirty="0"/>
              <a:t>Will the optimal be different if you invested in projects instead of buying back stock?</a:t>
            </a:r>
          </a:p>
          <a:p>
            <a:pPr marL="617220" lvl="1" indent="-342900">
              <a:buFont typeface="+mj-lt"/>
              <a:buAutoNum type="alphaLcPeriod"/>
            </a:pPr>
            <a:r>
              <a:rPr lang="en-US" altLang="en-US" b="1" dirty="0"/>
              <a:t>No</a:t>
            </a:r>
            <a:r>
              <a:rPr lang="en-US" altLang="en-US" dirty="0"/>
              <a:t>. As long as the projects financed are in the </a:t>
            </a:r>
            <a:r>
              <a:rPr lang="en-US" altLang="en-US" b="1" dirty="0"/>
              <a:t>same business mix  </a:t>
            </a:r>
            <a:r>
              <a:rPr lang="en-US" altLang="en-US" dirty="0"/>
              <a:t>that the company has always been in and your tax rate does not change significantly.</a:t>
            </a:r>
          </a:p>
          <a:p>
            <a:pPr marL="617220" lvl="1" indent="-342900">
              <a:buFont typeface="+mj-lt"/>
              <a:buAutoNum type="alphaLcPeriod"/>
            </a:pPr>
            <a:r>
              <a:rPr lang="en-US" altLang="en-US" b="1" dirty="0"/>
              <a:t>Yes</a:t>
            </a:r>
            <a:r>
              <a:rPr lang="en-US" altLang="en-US" dirty="0"/>
              <a:t>, if the projects are in </a:t>
            </a:r>
            <a:r>
              <a:rPr lang="en-US" altLang="en-US" b="1" dirty="0"/>
              <a:t>entirely different types of businesses </a:t>
            </a:r>
            <a:r>
              <a:rPr lang="en-US" altLang="en-US" dirty="0"/>
              <a:t>or if the tax rate is significantly different.</a:t>
            </a:r>
          </a:p>
        </p:txBody>
      </p:sp>
      <p:sp>
        <p:nvSpPr>
          <p:cNvPr id="5" name="Footer Placeholder 4">
            <a:extLst>
              <a:ext uri="{FF2B5EF4-FFF2-40B4-BE49-F238E27FC236}">
                <a16:creationId xmlns:a16="http://schemas.microsoft.com/office/drawing/2014/main" id="{B8654A76-D5E2-2513-06C3-CE08E3164D4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a:extLst>
              <a:ext uri="{FF2B5EF4-FFF2-40B4-BE49-F238E27FC236}">
                <a16:creationId xmlns:a16="http://schemas.microsoft.com/office/drawing/2014/main" id="{A59DB338-E2A6-FD5F-F8A6-C6D7FBBBE07F}"/>
              </a:ext>
            </a:extLst>
          </p:cNvPr>
          <p:cNvSpPr>
            <a:spLocks noGrp="1"/>
          </p:cNvSpPr>
          <p:nvPr>
            <p:ph type="title"/>
          </p:nvPr>
        </p:nvSpPr>
        <p:spPr/>
        <p:txBody>
          <a:bodyPr/>
          <a:lstStyle/>
          <a:p>
            <a:r>
              <a:rPr lang="en-US" altLang="en-US"/>
              <a:t>Extension to a family group company: Tata Motor</a:t>
            </a:r>
            <a:r>
              <a:rPr lang="ja-JP" altLang="en-US"/>
              <a:t>’</a:t>
            </a:r>
            <a:r>
              <a:rPr lang="en-US" altLang="ja-JP"/>
              <a:t>s Optimal Capital Structure</a:t>
            </a:r>
            <a:endParaRPr lang="en-US" altLang="en-US"/>
          </a:p>
        </p:txBody>
      </p:sp>
      <p:graphicFrame>
        <p:nvGraphicFramePr>
          <p:cNvPr id="152580" name="Content Placeholder 10">
            <a:extLst>
              <a:ext uri="{FF2B5EF4-FFF2-40B4-BE49-F238E27FC236}">
                <a16:creationId xmlns:a16="http://schemas.microsoft.com/office/drawing/2014/main" id="{1579AFED-FB52-B7D1-2FE7-04B3F2F66DC9}"/>
              </a:ext>
            </a:extLst>
          </p:cNvPr>
          <p:cNvGraphicFramePr>
            <a:graphicFrameLocks noGrp="1" noChangeAspect="1"/>
          </p:cNvGraphicFramePr>
          <p:nvPr>
            <p:ph idx="1"/>
            <p:extLst>
              <p:ext uri="{D42A27DB-BD31-4B8C-83A1-F6EECF244321}">
                <p14:modId xmlns:p14="http://schemas.microsoft.com/office/powerpoint/2010/main" val="1065047224"/>
              </p:ext>
            </p:extLst>
          </p:nvPr>
        </p:nvGraphicFramePr>
        <p:xfrm>
          <a:off x="605319" y="2039420"/>
          <a:ext cx="7772400" cy="2984473"/>
        </p:xfrm>
        <a:graphic>
          <a:graphicData uri="http://schemas.openxmlformats.org/presentationml/2006/ole">
            <mc:AlternateContent xmlns:mc="http://schemas.openxmlformats.org/markup-compatibility/2006">
              <mc:Choice xmlns:v="urn:schemas-microsoft-com:vml" Requires="v">
                <p:oleObj name="Document" r:id="rId3" imgW="24739600" imgH="9499600" progId="Word.Document.12">
                  <p:embed/>
                </p:oleObj>
              </mc:Choice>
              <mc:Fallback>
                <p:oleObj name="Document" r:id="rId3" imgW="24739600" imgH="9499600" progId="Word.Document.12">
                  <p:embed/>
                  <p:pic>
                    <p:nvPicPr>
                      <p:cNvPr id="0" name="Content Placeholder 10"/>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319" y="2039420"/>
                        <a:ext cx="7772400" cy="2984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2578" name="TextBox 8">
            <a:extLst>
              <a:ext uri="{FF2B5EF4-FFF2-40B4-BE49-F238E27FC236}">
                <a16:creationId xmlns:a16="http://schemas.microsoft.com/office/drawing/2014/main" id="{DBD0C8CD-4BC0-A602-ED52-5AEF206F90B9}"/>
              </a:ext>
            </a:extLst>
          </p:cNvPr>
          <p:cNvSpPr txBox="1">
            <a:spLocks noChangeArrowheads="1"/>
          </p:cNvSpPr>
          <p:nvPr/>
        </p:nvSpPr>
        <p:spPr bwMode="auto">
          <a:xfrm>
            <a:off x="609600" y="4800600"/>
            <a:ext cx="8189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a:latin typeface="Times"/>
              </a:rPr>
              <a:t>Tata Motors looks like it is over levered (29% actual versus 20% optimal), perhaps because it is drawing on the debt capacity of other companies in the Tata Group.</a:t>
            </a:r>
          </a:p>
        </p:txBody>
      </p:sp>
      <p:sp>
        <p:nvSpPr>
          <p:cNvPr id="5" name="Footer Placeholder 4">
            <a:extLst>
              <a:ext uri="{FF2B5EF4-FFF2-40B4-BE49-F238E27FC236}">
                <a16:creationId xmlns:a16="http://schemas.microsoft.com/office/drawing/2014/main" id="{8499EE08-B933-275C-4B3B-79C64BFCFD6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a:extLst>
              <a:ext uri="{FF2B5EF4-FFF2-40B4-BE49-F238E27FC236}">
                <a16:creationId xmlns:a16="http://schemas.microsoft.com/office/drawing/2014/main" id="{005943A8-64F4-D9FC-4D50-753129700AAD}"/>
              </a:ext>
            </a:extLst>
          </p:cNvPr>
          <p:cNvSpPr>
            <a:spLocks noGrp="1"/>
          </p:cNvSpPr>
          <p:nvPr>
            <p:ph type="title"/>
          </p:nvPr>
        </p:nvSpPr>
        <p:spPr/>
        <p:txBody>
          <a:bodyPr/>
          <a:lstStyle/>
          <a:p>
            <a:r>
              <a:rPr lang="en-US" altLang="en-US"/>
              <a:t>Extension to a firm with volatile earnings:</a:t>
            </a:r>
            <a:br>
              <a:rPr lang="en-US" altLang="en-US"/>
            </a:br>
            <a:r>
              <a:rPr lang="en-US" altLang="en-US"/>
              <a:t>Vale</a:t>
            </a:r>
            <a:r>
              <a:rPr lang="ja-JP" altLang="en-US"/>
              <a:t>’</a:t>
            </a:r>
            <a:r>
              <a:rPr lang="en-US" altLang="ja-JP"/>
              <a:t>s Optimal Debt Ratio</a:t>
            </a:r>
            <a:endParaRPr lang="en-US" altLang="en-US"/>
          </a:p>
        </p:txBody>
      </p:sp>
      <p:graphicFrame>
        <p:nvGraphicFramePr>
          <p:cNvPr id="154627" name="Content Placeholder 7">
            <a:extLst>
              <a:ext uri="{FF2B5EF4-FFF2-40B4-BE49-F238E27FC236}">
                <a16:creationId xmlns:a16="http://schemas.microsoft.com/office/drawing/2014/main" id="{E82072C7-4998-1834-CC9C-0B42BA505CA0}"/>
              </a:ext>
            </a:extLst>
          </p:cNvPr>
          <p:cNvGraphicFramePr>
            <a:graphicFrameLocks noGrp="1" noChangeAspect="1"/>
          </p:cNvGraphicFramePr>
          <p:nvPr>
            <p:ph idx="1"/>
          </p:nvPr>
        </p:nvGraphicFramePr>
        <p:xfrm>
          <a:off x="685800" y="2514600"/>
          <a:ext cx="7772400" cy="2895600"/>
        </p:xfrm>
        <a:graphic>
          <a:graphicData uri="http://schemas.openxmlformats.org/presentationml/2006/ole">
            <mc:AlternateContent xmlns:mc="http://schemas.openxmlformats.org/markup-compatibility/2006">
              <mc:Choice xmlns:v="urn:schemas-microsoft-com:vml" Requires="v">
                <p:oleObj name="Document" r:id="rId3" imgW="25908000" imgH="9652000" progId="Word.Document.12">
                  <p:embed/>
                </p:oleObj>
              </mc:Choice>
              <mc:Fallback>
                <p:oleObj name="Document" r:id="rId3" imgW="25908000" imgH="9652000" progId="Word.Document.12">
                  <p:embed/>
                  <p:pic>
                    <p:nvPicPr>
                      <p:cNvPr id="0" name="Content Placeholder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514600"/>
                        <a:ext cx="77724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4628" name="Object 3">
            <a:extLst>
              <a:ext uri="{FF2B5EF4-FFF2-40B4-BE49-F238E27FC236}">
                <a16:creationId xmlns:a16="http://schemas.microsoft.com/office/drawing/2014/main" id="{69447501-4C2F-9ED1-0B3A-C4CBB3820B6B}"/>
              </a:ext>
            </a:extLst>
          </p:cNvPr>
          <p:cNvGraphicFramePr>
            <a:graphicFrameLocks noChangeAspect="1"/>
          </p:cNvGraphicFramePr>
          <p:nvPr>
            <p:extLst>
              <p:ext uri="{D42A27DB-BD31-4B8C-83A1-F6EECF244321}">
                <p14:modId xmlns:p14="http://schemas.microsoft.com/office/powerpoint/2010/main" val="2588590329"/>
              </p:ext>
            </p:extLst>
          </p:nvPr>
        </p:nvGraphicFramePr>
        <p:xfrm>
          <a:off x="609600" y="5105401"/>
          <a:ext cx="5626100" cy="1219200"/>
        </p:xfrm>
        <a:graphic>
          <a:graphicData uri="http://schemas.openxmlformats.org/presentationml/2006/ole">
            <mc:AlternateContent xmlns:mc="http://schemas.openxmlformats.org/markup-compatibility/2006">
              <mc:Choice xmlns:v="urn:schemas-microsoft-com:vml" Requires="v">
                <p:oleObj name="Document" r:id="rId5" imgW="22504400" imgH="4876800" progId="Word.Document.12">
                  <p:embed/>
                </p:oleObj>
              </mc:Choice>
              <mc:Fallback>
                <p:oleObj name="Document" r:id="rId5" imgW="22504400" imgH="4876800" progId="Word.Document.12">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5105401"/>
                        <a:ext cx="56261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4629" name="TextBox 4">
            <a:extLst>
              <a:ext uri="{FF2B5EF4-FFF2-40B4-BE49-F238E27FC236}">
                <a16:creationId xmlns:a16="http://schemas.microsoft.com/office/drawing/2014/main" id="{3888AB7A-46CD-1D1D-D51F-406123AB6F30}"/>
              </a:ext>
            </a:extLst>
          </p:cNvPr>
          <p:cNvSpPr txBox="1">
            <a:spLocks noChangeArrowheads="1"/>
          </p:cNvSpPr>
          <p:nvPr/>
        </p:nvSpPr>
        <p:spPr bwMode="auto">
          <a:xfrm>
            <a:off x="6477000" y="5001642"/>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dirty="0">
                <a:latin typeface="Times"/>
              </a:rPr>
              <a:t>Replacing Vale’s current operating income with the average over the last three years pushes up the optimal to 50%.</a:t>
            </a:r>
          </a:p>
        </p:txBody>
      </p:sp>
      <p:sp>
        <p:nvSpPr>
          <p:cNvPr id="5" name="Footer Placeholder 4">
            <a:extLst>
              <a:ext uri="{FF2B5EF4-FFF2-40B4-BE49-F238E27FC236}">
                <a16:creationId xmlns:a16="http://schemas.microsoft.com/office/drawing/2014/main" id="{B2A7023E-7D73-F6DE-6622-7D2AE9D7972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Title 1">
            <a:extLst>
              <a:ext uri="{FF2B5EF4-FFF2-40B4-BE49-F238E27FC236}">
                <a16:creationId xmlns:a16="http://schemas.microsoft.com/office/drawing/2014/main" id="{D863B333-D708-3D8D-8A20-30B95C9EEF25}"/>
              </a:ext>
            </a:extLst>
          </p:cNvPr>
          <p:cNvSpPr>
            <a:spLocks noGrp="1"/>
          </p:cNvSpPr>
          <p:nvPr>
            <p:ph type="title"/>
          </p:nvPr>
        </p:nvSpPr>
        <p:spPr/>
        <p:txBody>
          <a:bodyPr/>
          <a:lstStyle/>
          <a:p>
            <a:r>
              <a:rPr lang="en-US" altLang="en-US"/>
              <a:t>Optimal Debt Ratio for a young, growth firm: Baidu</a:t>
            </a:r>
          </a:p>
        </p:txBody>
      </p:sp>
      <p:graphicFrame>
        <p:nvGraphicFramePr>
          <p:cNvPr id="156675" name="Content Placeholder 5">
            <a:extLst>
              <a:ext uri="{FF2B5EF4-FFF2-40B4-BE49-F238E27FC236}">
                <a16:creationId xmlns:a16="http://schemas.microsoft.com/office/drawing/2014/main" id="{514550F5-2568-63EF-574C-334470DBD95C}"/>
              </a:ext>
            </a:extLst>
          </p:cNvPr>
          <p:cNvGraphicFramePr>
            <a:graphicFrameLocks noGrp="1" noChangeAspect="1"/>
          </p:cNvGraphicFramePr>
          <p:nvPr>
            <p:ph idx="1"/>
          </p:nvPr>
        </p:nvGraphicFramePr>
        <p:xfrm>
          <a:off x="685800" y="2225453"/>
          <a:ext cx="7772400" cy="3473894"/>
        </p:xfrm>
        <a:graphic>
          <a:graphicData uri="http://schemas.openxmlformats.org/presentationml/2006/ole">
            <mc:AlternateContent xmlns:mc="http://schemas.openxmlformats.org/markup-compatibility/2006">
              <mc:Choice xmlns:v="urn:schemas-microsoft-com:vml" Requires="v">
                <p:oleObj name="Document" r:id="rId3" imgW="22504400" imgH="10058400" progId="Word.Document.12">
                  <p:embed/>
                </p:oleObj>
              </mc:Choice>
              <mc:Fallback>
                <p:oleObj name="Document" r:id="rId3" imgW="22504400" imgH="10058400" progId="Word.Document.12">
                  <p:embed/>
                  <p:pic>
                    <p:nvPicPr>
                      <p:cNvPr id="0" name="Content Placeholder 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225453"/>
                        <a:ext cx="7772400" cy="3473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6676" name="TextBox 6">
            <a:extLst>
              <a:ext uri="{FF2B5EF4-FFF2-40B4-BE49-F238E27FC236}">
                <a16:creationId xmlns:a16="http://schemas.microsoft.com/office/drawing/2014/main" id="{8C734F3E-2EDB-0597-5DF3-881C3E812312}"/>
              </a:ext>
            </a:extLst>
          </p:cNvPr>
          <p:cNvSpPr txBox="1">
            <a:spLocks noChangeArrowheads="1"/>
          </p:cNvSpPr>
          <p:nvPr/>
        </p:nvSpPr>
        <p:spPr bwMode="auto">
          <a:xfrm>
            <a:off x="419100" y="5401866"/>
            <a:ext cx="830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dirty="0">
                <a:latin typeface="Times"/>
              </a:rPr>
              <a:t>The optimal debt ratio for Baidu is between 0 and 10%, close to its current debt ratio of 5.23%, and much lower than the optimal debt ratios computed for Disney, Vale and Tata Motors. </a:t>
            </a:r>
          </a:p>
        </p:txBody>
      </p:sp>
      <p:sp>
        <p:nvSpPr>
          <p:cNvPr id="5" name="Footer Placeholder 4">
            <a:extLst>
              <a:ext uri="{FF2B5EF4-FFF2-40B4-BE49-F238E27FC236}">
                <a16:creationId xmlns:a16="http://schemas.microsoft.com/office/drawing/2014/main" id="{AF11E1E5-4A77-7FD4-3134-76BD1736AC1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a:extLst>
              <a:ext uri="{FF2B5EF4-FFF2-40B4-BE49-F238E27FC236}">
                <a16:creationId xmlns:a16="http://schemas.microsoft.com/office/drawing/2014/main" id="{79EF9306-2563-F989-6DAD-BB1355A15B0D}"/>
              </a:ext>
            </a:extLst>
          </p:cNvPr>
          <p:cNvSpPr>
            <a:spLocks noGrp="1"/>
          </p:cNvSpPr>
          <p:nvPr>
            <p:ph type="title"/>
          </p:nvPr>
        </p:nvSpPr>
        <p:spPr>
          <a:xfrm>
            <a:off x="609600" y="484632"/>
            <a:ext cx="7924800" cy="1039368"/>
          </a:xfrm>
        </p:spPr>
        <p:txBody>
          <a:bodyPr>
            <a:normAutofit fontScale="90000"/>
          </a:bodyPr>
          <a:lstStyle/>
          <a:p>
            <a:r>
              <a:rPr lang="en-US" altLang="en-US" dirty="0"/>
              <a:t>Extension to a private business</a:t>
            </a:r>
            <a:br>
              <a:rPr lang="en-US" altLang="en-US" dirty="0"/>
            </a:br>
            <a:r>
              <a:rPr lang="en-US" altLang="en-US" dirty="0"/>
              <a:t>Optimal Debt Ratio for </a:t>
            </a:r>
            <a:r>
              <a:rPr lang="en-US" altLang="en-US" dirty="0" err="1"/>
              <a:t>Bookscape</a:t>
            </a:r>
            <a:endParaRPr lang="en-US" altLang="en-US" dirty="0"/>
          </a:p>
        </p:txBody>
      </p:sp>
      <p:graphicFrame>
        <p:nvGraphicFramePr>
          <p:cNvPr id="158724" name="Content Placeholder 8">
            <a:extLst>
              <a:ext uri="{FF2B5EF4-FFF2-40B4-BE49-F238E27FC236}">
                <a16:creationId xmlns:a16="http://schemas.microsoft.com/office/drawing/2014/main" id="{1D9A7010-B4A2-42F0-A9AA-7C0154D6C8FD}"/>
              </a:ext>
            </a:extLst>
          </p:cNvPr>
          <p:cNvGraphicFramePr>
            <a:graphicFrameLocks noGrp="1" noChangeAspect="1"/>
          </p:cNvGraphicFramePr>
          <p:nvPr>
            <p:ph idx="1"/>
            <p:extLst>
              <p:ext uri="{D42A27DB-BD31-4B8C-83A1-F6EECF244321}">
                <p14:modId xmlns:p14="http://schemas.microsoft.com/office/powerpoint/2010/main" val="1786937513"/>
              </p:ext>
            </p:extLst>
          </p:nvPr>
        </p:nvGraphicFramePr>
        <p:xfrm>
          <a:off x="685800" y="2712174"/>
          <a:ext cx="7772400" cy="3066326"/>
        </p:xfrm>
        <a:graphic>
          <a:graphicData uri="http://schemas.openxmlformats.org/presentationml/2006/ole">
            <mc:AlternateContent xmlns:mc="http://schemas.openxmlformats.org/markup-compatibility/2006">
              <mc:Choice xmlns:v="urn:schemas-microsoft-com:vml" Requires="v">
                <p:oleObj name="Document" r:id="rId3" imgW="24079200" imgH="9499600" progId="Word.Document.12">
                  <p:embed/>
                </p:oleObj>
              </mc:Choice>
              <mc:Fallback>
                <p:oleObj name="Document" r:id="rId3" imgW="24079200" imgH="94996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712174"/>
                        <a:ext cx="7772400" cy="306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8722" name="TextBox 3">
            <a:extLst>
              <a:ext uri="{FF2B5EF4-FFF2-40B4-BE49-F238E27FC236}">
                <a16:creationId xmlns:a16="http://schemas.microsoft.com/office/drawing/2014/main" id="{0541B936-9365-EFC9-4AF0-D6A2DA93C1CA}"/>
              </a:ext>
            </a:extLst>
          </p:cNvPr>
          <p:cNvSpPr txBox="1">
            <a:spLocks noChangeArrowheads="1"/>
          </p:cNvSpPr>
          <p:nvPr/>
        </p:nvSpPr>
        <p:spPr bwMode="auto">
          <a:xfrm>
            <a:off x="762000" y="5638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158725" name="TextBox 3">
            <a:extLst>
              <a:ext uri="{FF2B5EF4-FFF2-40B4-BE49-F238E27FC236}">
                <a16:creationId xmlns:a16="http://schemas.microsoft.com/office/drawing/2014/main" id="{C2DAA923-2754-FA07-D132-C888F5A209C5}"/>
              </a:ext>
            </a:extLst>
          </p:cNvPr>
          <p:cNvSpPr txBox="1">
            <a:spLocks noChangeArrowheads="1"/>
          </p:cNvSpPr>
          <p:nvPr/>
        </p:nvSpPr>
        <p:spPr bwMode="auto">
          <a:xfrm>
            <a:off x="914400" y="5486400"/>
            <a:ext cx="723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The firm value is maximized (and the cost of capital is minimized) at a debt ratio of 30%. At its existing debt ratio of 27.81%, Bookscape is at its optimal. </a:t>
            </a:r>
          </a:p>
        </p:txBody>
      </p:sp>
      <p:sp>
        <p:nvSpPr>
          <p:cNvPr id="158726" name="TextBox 4">
            <a:extLst>
              <a:ext uri="{FF2B5EF4-FFF2-40B4-BE49-F238E27FC236}">
                <a16:creationId xmlns:a16="http://schemas.microsoft.com/office/drawing/2014/main" id="{92CD2BAB-FF66-1A22-27D8-DBF1117F8EB0}"/>
              </a:ext>
            </a:extLst>
          </p:cNvPr>
          <p:cNvSpPr txBox="1">
            <a:spLocks noChangeArrowheads="1"/>
          </p:cNvSpPr>
          <p:nvPr/>
        </p:nvSpPr>
        <p:spPr bwMode="auto">
          <a:xfrm>
            <a:off x="762000" y="15240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dirty="0">
                <a:latin typeface="Times"/>
              </a:rPr>
              <a:t>Debt value of leases = $12,136 million (only debt)</a:t>
            </a:r>
          </a:p>
          <a:p>
            <a:pPr>
              <a:spcBef>
                <a:spcPct val="0"/>
              </a:spcBef>
              <a:buClrTx/>
              <a:buSzTx/>
              <a:buFontTx/>
              <a:buNone/>
            </a:pPr>
            <a:r>
              <a:rPr lang="en-US" altLang="en-US" sz="1600" dirty="0">
                <a:latin typeface="Times"/>
              </a:rPr>
              <a:t>Estimated market value of equity = Net Income * Average PE for Publicly Traded Book Retailers = 1.575 * 20 = $31.5 million 	</a:t>
            </a:r>
          </a:p>
          <a:p>
            <a:pPr>
              <a:spcBef>
                <a:spcPct val="0"/>
              </a:spcBef>
              <a:buClrTx/>
              <a:buSzTx/>
              <a:buFontTx/>
              <a:buNone/>
            </a:pPr>
            <a:r>
              <a:rPr lang="en-US" altLang="en-US" sz="1600" dirty="0">
                <a:latin typeface="Times"/>
              </a:rPr>
              <a:t>Debt ratio = 12,136/(12,136+31,500) = 27.81% </a:t>
            </a:r>
          </a:p>
        </p:txBody>
      </p:sp>
      <p:sp>
        <p:nvSpPr>
          <p:cNvPr id="5" name="Footer Placeholder 4">
            <a:extLst>
              <a:ext uri="{FF2B5EF4-FFF2-40B4-BE49-F238E27FC236}">
                <a16:creationId xmlns:a16="http://schemas.microsoft.com/office/drawing/2014/main" id="{47C11AF9-A1CD-2A9B-EA46-0CF21D0FF3E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a:extLst>
              <a:ext uri="{FF2B5EF4-FFF2-40B4-BE49-F238E27FC236}">
                <a16:creationId xmlns:a16="http://schemas.microsoft.com/office/drawing/2014/main" id="{A64E9BA3-9326-0CAD-6683-56FE22EB583D}"/>
              </a:ext>
            </a:extLst>
          </p:cNvPr>
          <p:cNvSpPr>
            <a:spLocks noGrp="1"/>
          </p:cNvSpPr>
          <p:nvPr>
            <p:ph type="title"/>
          </p:nvPr>
        </p:nvSpPr>
        <p:spPr/>
        <p:txBody>
          <a:bodyPr/>
          <a:lstStyle/>
          <a:p>
            <a:r>
              <a:rPr lang="en-US" altLang="en-US"/>
              <a:t>The US Tax Reform Act of 2017: Effects on the Optimal Debt Ratio</a:t>
            </a:r>
          </a:p>
        </p:txBody>
      </p:sp>
      <p:sp>
        <p:nvSpPr>
          <p:cNvPr id="3" name="Content Placeholder 2">
            <a:extLst>
              <a:ext uri="{FF2B5EF4-FFF2-40B4-BE49-F238E27FC236}">
                <a16:creationId xmlns:a16="http://schemas.microsoft.com/office/drawing/2014/main" id="{6DE9A085-7413-1DBE-DF7A-096DFC293864}"/>
              </a:ext>
            </a:extLst>
          </p:cNvPr>
          <p:cNvSpPr>
            <a:spLocks noGrp="1"/>
          </p:cNvSpPr>
          <p:nvPr>
            <p:ph idx="1"/>
          </p:nvPr>
        </p:nvSpPr>
        <p:spPr/>
        <p:txBody>
          <a:bodyPr/>
          <a:lstStyle/>
          <a:p>
            <a:r>
              <a:rPr lang="en-US" b="1" dirty="0"/>
              <a:t>Change in marginal tax rate</a:t>
            </a:r>
            <a:r>
              <a:rPr lang="en-US" dirty="0"/>
              <a:t>: The marginal federal tax rate for US companies on US income has been lowered from 35% to 21%. Holding all else constant, that will lower the optimal debt ratio for all firms.</a:t>
            </a:r>
          </a:p>
          <a:p>
            <a:r>
              <a:rPr lang="en-US" b="1" dirty="0"/>
              <a:t>Limits on interest tax deduction</a:t>
            </a:r>
            <a:r>
              <a:rPr lang="en-US" dirty="0"/>
              <a:t>: Companies can deduct interest expenses only up to 30% of EBITDA (until 2022) and 30% of EBIT (after 2022). That will add a constraint to the tax savings from debt. In the cost of capital calculation, it will show up in the tax rate that you use to compute your after-tax cost of debt, lowering the tax rate from the marginal if interest expenses&gt; 30% of EBITDA:</a:t>
            </a:r>
          </a:p>
          <a:p>
            <a:pPr marL="274320" lvl="1" indent="0">
              <a:buNone/>
            </a:pPr>
            <a:r>
              <a:rPr lang="en-US" dirty="0"/>
              <a:t>Tax rate if Interest Expense&gt; 30% of EBITDA </a:t>
            </a:r>
          </a:p>
          <a:p>
            <a:pPr marL="274320" lvl="1" indent="0">
              <a:buNone/>
            </a:pPr>
            <a:r>
              <a:rPr lang="en-US" dirty="0"/>
              <a:t>= Marginal Tax rate * (.30*EBITDA)/ Interest Expense</a:t>
            </a:r>
          </a:p>
        </p:txBody>
      </p:sp>
      <p:sp>
        <p:nvSpPr>
          <p:cNvPr id="7" name="Footer Placeholder 6">
            <a:extLst>
              <a:ext uri="{FF2B5EF4-FFF2-40B4-BE49-F238E27FC236}">
                <a16:creationId xmlns:a16="http://schemas.microsoft.com/office/drawing/2014/main" id="{93D99041-FB99-4CC7-E9C3-3CDA535A7E5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Title 1">
            <a:extLst>
              <a:ext uri="{FF2B5EF4-FFF2-40B4-BE49-F238E27FC236}">
                <a16:creationId xmlns:a16="http://schemas.microsoft.com/office/drawing/2014/main" id="{2847950A-07B0-363F-A3B3-42BEE280769B}"/>
              </a:ext>
            </a:extLst>
          </p:cNvPr>
          <p:cNvSpPr>
            <a:spLocks noGrp="1"/>
          </p:cNvSpPr>
          <p:nvPr>
            <p:ph type="title"/>
          </p:nvPr>
        </p:nvSpPr>
        <p:spPr/>
        <p:txBody>
          <a:bodyPr/>
          <a:lstStyle/>
          <a:p>
            <a:r>
              <a:rPr lang="en-US" altLang="en-US"/>
              <a:t>Effect on tax code on Debt Impact: Disney in 2018</a:t>
            </a:r>
          </a:p>
        </p:txBody>
      </p:sp>
      <p:pic>
        <p:nvPicPr>
          <p:cNvPr id="162820" name="Content Placeholder 8">
            <a:extLst>
              <a:ext uri="{FF2B5EF4-FFF2-40B4-BE49-F238E27FC236}">
                <a16:creationId xmlns:a16="http://schemas.microsoft.com/office/drawing/2014/main" id="{4A93B2B7-E706-3025-7EAA-5BC42C4B620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487609" y="1752600"/>
            <a:ext cx="6168782" cy="4419600"/>
          </a:xfrm>
        </p:spPr>
      </p:pic>
      <p:sp>
        <p:nvSpPr>
          <p:cNvPr id="6" name="Footer Placeholder 5">
            <a:extLst>
              <a:ext uri="{FF2B5EF4-FFF2-40B4-BE49-F238E27FC236}">
                <a16:creationId xmlns:a16="http://schemas.microsoft.com/office/drawing/2014/main" id="{4FBDEF4A-F918-07EF-4047-A741D73E17E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a:extLst>
              <a:ext uri="{FF2B5EF4-FFF2-40B4-BE49-F238E27FC236}">
                <a16:creationId xmlns:a16="http://schemas.microsoft.com/office/drawing/2014/main" id="{DB3D86A4-AD43-7D6C-8AE3-8B98197D1A52}"/>
              </a:ext>
            </a:extLst>
          </p:cNvPr>
          <p:cNvSpPr>
            <a:spLocks noGrp="1"/>
          </p:cNvSpPr>
          <p:nvPr>
            <p:ph type="title"/>
          </p:nvPr>
        </p:nvSpPr>
        <p:spPr/>
        <p:txBody>
          <a:bodyPr/>
          <a:lstStyle/>
          <a:p>
            <a:r>
              <a:rPr lang="en-US" altLang="en-US"/>
              <a:t>Are US companies adjusting to the new tax code?</a:t>
            </a:r>
          </a:p>
        </p:txBody>
      </p:sp>
      <p:graphicFrame>
        <p:nvGraphicFramePr>
          <p:cNvPr id="6" name="Content Placeholder 5">
            <a:extLst>
              <a:ext uri="{FF2B5EF4-FFF2-40B4-BE49-F238E27FC236}">
                <a16:creationId xmlns:a16="http://schemas.microsoft.com/office/drawing/2014/main" id="{25B8283A-21B5-47D2-FAE1-8881BFAEA1F7}"/>
              </a:ext>
            </a:extLst>
          </p:cNvPr>
          <p:cNvGraphicFramePr>
            <a:graphicFrameLocks noGrp="1"/>
          </p:cNvGraphicFramePr>
          <p:nvPr>
            <p:ph idx="1"/>
            <p:extLst>
              <p:ext uri="{D42A27DB-BD31-4B8C-83A1-F6EECF244321}">
                <p14:modId xmlns:p14="http://schemas.microsoft.com/office/powerpoint/2010/main" val="3317865679"/>
              </p:ext>
            </p:extLst>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7" name="Footer Placeholder 6">
            <a:extLst>
              <a:ext uri="{FF2B5EF4-FFF2-40B4-BE49-F238E27FC236}">
                <a16:creationId xmlns:a16="http://schemas.microsoft.com/office/drawing/2014/main" id="{6476A0A5-68B8-413E-E6D5-6B8410EE107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a:extLst>
              <a:ext uri="{FF2B5EF4-FFF2-40B4-BE49-F238E27FC236}">
                <a16:creationId xmlns:a16="http://schemas.microsoft.com/office/drawing/2014/main" id="{2686A41D-9ED0-4CBD-4DF6-110C6E621F4F}"/>
              </a:ext>
            </a:extLst>
          </p:cNvPr>
          <p:cNvSpPr>
            <a:spLocks noGrp="1" noChangeArrowheads="1"/>
          </p:cNvSpPr>
          <p:nvPr>
            <p:ph type="title"/>
          </p:nvPr>
        </p:nvSpPr>
        <p:spPr/>
        <p:txBody>
          <a:bodyPr/>
          <a:lstStyle/>
          <a:p>
            <a:r>
              <a:rPr lang="en-US" dirty="0"/>
              <a:t>Limitations of the Cost of Capital approach</a:t>
            </a:r>
          </a:p>
        </p:txBody>
      </p:sp>
      <p:sp>
        <p:nvSpPr>
          <p:cNvPr id="166916" name="Rectangle 3">
            <a:extLst>
              <a:ext uri="{FF2B5EF4-FFF2-40B4-BE49-F238E27FC236}">
                <a16:creationId xmlns:a16="http://schemas.microsoft.com/office/drawing/2014/main" id="{2B407C34-8978-31FB-9E07-CD9687BF52D1}"/>
              </a:ext>
            </a:extLst>
          </p:cNvPr>
          <p:cNvSpPr>
            <a:spLocks noGrp="1"/>
          </p:cNvSpPr>
          <p:nvPr>
            <p:ph idx="1"/>
          </p:nvPr>
        </p:nvSpPr>
        <p:spPr/>
        <p:txBody>
          <a:bodyPr/>
          <a:lstStyle/>
          <a:p>
            <a:pPr marL="457200" indent="-457200">
              <a:buFont typeface="+mj-lt"/>
              <a:buAutoNum type="arabicPeriod"/>
            </a:pPr>
            <a:r>
              <a:rPr lang="en-US" altLang="en-US" b="1" dirty="0"/>
              <a:t>It is static: </a:t>
            </a:r>
            <a:r>
              <a:rPr lang="en-US" altLang="en-US" dirty="0"/>
              <a:t>The most critical number in the entire analysis is the operating income. If that changes, the optimal debt ratio will change.</a:t>
            </a:r>
          </a:p>
          <a:p>
            <a:pPr marL="457200" indent="-457200">
              <a:buFont typeface="+mj-lt"/>
              <a:buAutoNum type="arabicPeriod"/>
            </a:pPr>
            <a:r>
              <a:rPr lang="en-US" altLang="en-US" b="1" dirty="0"/>
              <a:t>It ignores indirect bankruptcy costs</a:t>
            </a:r>
            <a:r>
              <a:rPr lang="en-US" altLang="en-US" dirty="0"/>
              <a:t>: The operating income is assumed to stay fixed as the debt ratio and the rating changes. </a:t>
            </a:r>
          </a:p>
          <a:p>
            <a:pPr marL="457200" indent="-457200">
              <a:buFont typeface="+mj-lt"/>
              <a:buAutoNum type="arabicPeriod"/>
            </a:pPr>
            <a:r>
              <a:rPr lang="en-US" altLang="en-US" b="1" dirty="0"/>
              <a:t>It makes rigid assumptions relating beta to ratings</a:t>
            </a:r>
            <a:r>
              <a:rPr lang="en-US" altLang="en-US" dirty="0"/>
              <a:t>: It is based upon rigid assumptions of how market risk and default risk get borne as the firm borrows more money and the resulting costs.</a:t>
            </a:r>
          </a:p>
        </p:txBody>
      </p:sp>
      <p:sp>
        <p:nvSpPr>
          <p:cNvPr id="5" name="Footer Placeholder 4">
            <a:extLst>
              <a:ext uri="{FF2B5EF4-FFF2-40B4-BE49-F238E27FC236}">
                <a16:creationId xmlns:a16="http://schemas.microsoft.com/office/drawing/2014/main" id="{D2C31441-8DEA-88A7-FBC3-8A6AE406B8C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a:extLst>
              <a:ext uri="{FF2B5EF4-FFF2-40B4-BE49-F238E27FC236}">
                <a16:creationId xmlns:a16="http://schemas.microsoft.com/office/drawing/2014/main" id="{75D58FDC-1B58-4C0B-92E1-EF05F8EC14CD}"/>
              </a:ext>
            </a:extLst>
          </p:cNvPr>
          <p:cNvSpPr>
            <a:spLocks noGrp="1"/>
          </p:cNvSpPr>
          <p:nvPr>
            <p:ph type="title"/>
          </p:nvPr>
        </p:nvSpPr>
        <p:spPr/>
        <p:txBody>
          <a:bodyPr/>
          <a:lstStyle/>
          <a:p>
            <a:r>
              <a:rPr lang="en-US" altLang="en-US"/>
              <a:t>II. Enhanced Cost of Capital Approach</a:t>
            </a:r>
          </a:p>
        </p:txBody>
      </p:sp>
      <p:sp>
        <p:nvSpPr>
          <p:cNvPr id="168964" name="Rectangle 3">
            <a:extLst>
              <a:ext uri="{FF2B5EF4-FFF2-40B4-BE49-F238E27FC236}">
                <a16:creationId xmlns:a16="http://schemas.microsoft.com/office/drawing/2014/main" id="{7D477019-755C-8271-69A4-DA29F6A1D1A8}"/>
              </a:ext>
            </a:extLst>
          </p:cNvPr>
          <p:cNvSpPr>
            <a:spLocks noGrp="1"/>
          </p:cNvSpPr>
          <p:nvPr>
            <p:ph idx="1"/>
          </p:nvPr>
        </p:nvSpPr>
        <p:spPr/>
        <p:txBody>
          <a:bodyPr/>
          <a:lstStyle/>
          <a:p>
            <a:r>
              <a:rPr lang="en-US" altLang="en-US" b="1" dirty="0"/>
              <a:t>Distress cost affected operating income</a:t>
            </a:r>
            <a:r>
              <a:rPr lang="en-US" altLang="en-US" dirty="0"/>
              <a:t>: In the enhanced cost of capital approach, the indirect costs of bankruptcy are built into the expected operating income. </a:t>
            </a:r>
          </a:p>
          <a:p>
            <a:pPr lvl="1"/>
            <a:r>
              <a:rPr lang="en-US" altLang="en-US" dirty="0"/>
              <a:t>As the rating of the firm declines, the </a:t>
            </a:r>
            <a:r>
              <a:rPr lang="en-US" altLang="en-US" b="1" dirty="0"/>
              <a:t>operating income is adjusted </a:t>
            </a:r>
            <a:r>
              <a:rPr lang="en-US" altLang="en-US" dirty="0"/>
              <a:t>to reflect the loss in operating income that will occur when customers, suppliers and investors react.</a:t>
            </a:r>
          </a:p>
          <a:p>
            <a:pPr lvl="1"/>
            <a:r>
              <a:rPr lang="en-US" altLang="en-US" dirty="0"/>
              <a:t>The extent of the adjustment is what you need to estimate, perhaps by </a:t>
            </a:r>
            <a:r>
              <a:rPr lang="en-US" altLang="en-US" b="1" dirty="0"/>
              <a:t>looking at other down graded firms</a:t>
            </a:r>
            <a:r>
              <a:rPr lang="en-US" altLang="en-US" dirty="0"/>
              <a:t>, and the effects of the down grading on earnings.</a:t>
            </a:r>
          </a:p>
          <a:p>
            <a:r>
              <a:rPr lang="en-US" altLang="en-US" dirty="0"/>
              <a:t>Dynamic analysis: Rather than look at a single number for operating income, you can draw from a distribution of operating income (thus allowing for different outcomes).  </a:t>
            </a:r>
          </a:p>
        </p:txBody>
      </p:sp>
      <p:sp>
        <p:nvSpPr>
          <p:cNvPr id="5" name="Footer Placeholder 4">
            <a:extLst>
              <a:ext uri="{FF2B5EF4-FFF2-40B4-BE49-F238E27FC236}">
                <a16:creationId xmlns:a16="http://schemas.microsoft.com/office/drawing/2014/main" id="{4C7702B4-6EE7-61CD-40FA-E69DFD03430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a:extLst>
              <a:ext uri="{FF2B5EF4-FFF2-40B4-BE49-F238E27FC236}">
                <a16:creationId xmlns:a16="http://schemas.microsoft.com/office/drawing/2014/main" id="{1482A68A-B628-E28C-291D-ABCD015C5A9A}"/>
              </a:ext>
            </a:extLst>
          </p:cNvPr>
          <p:cNvSpPr>
            <a:spLocks noGrp="1"/>
          </p:cNvSpPr>
          <p:nvPr>
            <p:ph type="title"/>
          </p:nvPr>
        </p:nvSpPr>
        <p:spPr/>
        <p:txBody>
          <a:bodyPr/>
          <a:lstStyle/>
          <a:p>
            <a:r>
              <a:rPr lang="en-US" altLang="en-US"/>
              <a:t>Estimating the Distress Effect- Disney</a:t>
            </a:r>
          </a:p>
        </p:txBody>
      </p:sp>
      <p:graphicFrame>
        <p:nvGraphicFramePr>
          <p:cNvPr id="171012" name="Content Placeholder 7">
            <a:extLst>
              <a:ext uri="{FF2B5EF4-FFF2-40B4-BE49-F238E27FC236}">
                <a16:creationId xmlns:a16="http://schemas.microsoft.com/office/drawing/2014/main" id="{3176EFC9-6ECB-3FB1-9645-893F98258218}"/>
              </a:ext>
            </a:extLst>
          </p:cNvPr>
          <p:cNvGraphicFramePr>
            <a:graphicFrameLocks noGrp="1" noChangeAspect="1"/>
          </p:cNvGraphicFramePr>
          <p:nvPr>
            <p:ph idx="1"/>
          </p:nvPr>
        </p:nvGraphicFramePr>
        <p:xfrm>
          <a:off x="685800" y="2547092"/>
          <a:ext cx="7772400" cy="2830616"/>
        </p:xfrm>
        <a:graphic>
          <a:graphicData uri="http://schemas.openxmlformats.org/presentationml/2006/ole">
            <mc:AlternateContent xmlns:mc="http://schemas.openxmlformats.org/markup-compatibility/2006">
              <mc:Choice xmlns:v="urn:schemas-microsoft-com:vml" Requires="v">
                <p:oleObj name="Document" r:id="rId3" imgW="8369300" imgH="3048000" progId="Word.Document.12">
                  <p:embed/>
                </p:oleObj>
              </mc:Choice>
              <mc:Fallback>
                <p:oleObj name="Document" r:id="rId3" imgW="8369300" imgH="3048000" progId="Word.Document.12">
                  <p:embed/>
                  <p:pic>
                    <p:nvPicPr>
                      <p:cNvPr id="0" name="Content Placeholder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547092"/>
                        <a:ext cx="7772400" cy="2830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E853A710-BCA0-EFCF-A83A-0F989A07D54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a:extLst>
              <a:ext uri="{FF2B5EF4-FFF2-40B4-BE49-F238E27FC236}">
                <a16:creationId xmlns:a16="http://schemas.microsoft.com/office/drawing/2014/main" id="{2659AFCA-920F-ACE7-D86F-B12D599B904B}"/>
              </a:ext>
            </a:extLst>
          </p:cNvPr>
          <p:cNvSpPr>
            <a:spLocks noGrp="1" noChangeArrowheads="1"/>
          </p:cNvSpPr>
          <p:nvPr>
            <p:ph type="title"/>
          </p:nvPr>
        </p:nvSpPr>
        <p:spPr/>
        <p:txBody>
          <a:bodyPr/>
          <a:lstStyle/>
          <a:p>
            <a:r>
              <a:rPr lang="en-US"/>
              <a:t>The Optimal Debt Ratio with Indirect Bankruptcy Costs</a:t>
            </a:r>
          </a:p>
        </p:txBody>
      </p:sp>
      <p:graphicFrame>
        <p:nvGraphicFramePr>
          <p:cNvPr id="4" name="Content Placeholder 3">
            <a:extLst>
              <a:ext uri="{FF2B5EF4-FFF2-40B4-BE49-F238E27FC236}">
                <a16:creationId xmlns:a16="http://schemas.microsoft.com/office/drawing/2014/main" id="{70DAA021-96F8-9182-9700-0F98BEBB4D73}"/>
              </a:ext>
            </a:extLst>
          </p:cNvPr>
          <p:cNvGraphicFramePr>
            <a:graphicFrameLocks noGrp="1"/>
          </p:cNvGraphicFramePr>
          <p:nvPr>
            <p:ph idx="1"/>
            <p:extLst>
              <p:ext uri="{D42A27DB-BD31-4B8C-83A1-F6EECF244321}">
                <p14:modId xmlns:p14="http://schemas.microsoft.com/office/powerpoint/2010/main" val="1718758048"/>
              </p:ext>
            </p:extLst>
          </p:nvPr>
        </p:nvGraphicFramePr>
        <p:xfrm>
          <a:off x="685800" y="1934370"/>
          <a:ext cx="8153402" cy="2989260"/>
        </p:xfrm>
        <a:graphic>
          <a:graphicData uri="http://schemas.openxmlformats.org/drawingml/2006/table">
            <a:tbl>
              <a:tblPr/>
              <a:tblGrid>
                <a:gridCol w="861275">
                  <a:extLst>
                    <a:ext uri="{9D8B030D-6E8A-4147-A177-3AD203B41FA5}">
                      <a16:colId xmlns:a16="http://schemas.microsoft.com/office/drawing/2014/main" val="20000"/>
                    </a:ext>
                  </a:extLst>
                </a:gridCol>
                <a:gridCol w="861275">
                  <a:extLst>
                    <a:ext uri="{9D8B030D-6E8A-4147-A177-3AD203B41FA5}">
                      <a16:colId xmlns:a16="http://schemas.microsoft.com/office/drawing/2014/main" val="20001"/>
                    </a:ext>
                  </a:extLst>
                </a:gridCol>
                <a:gridCol w="861275">
                  <a:extLst>
                    <a:ext uri="{9D8B030D-6E8A-4147-A177-3AD203B41FA5}">
                      <a16:colId xmlns:a16="http://schemas.microsoft.com/office/drawing/2014/main" val="20002"/>
                    </a:ext>
                  </a:extLst>
                </a:gridCol>
                <a:gridCol w="861275">
                  <a:extLst>
                    <a:ext uri="{9D8B030D-6E8A-4147-A177-3AD203B41FA5}">
                      <a16:colId xmlns:a16="http://schemas.microsoft.com/office/drawing/2014/main" val="20003"/>
                    </a:ext>
                  </a:extLst>
                </a:gridCol>
                <a:gridCol w="976111">
                  <a:extLst>
                    <a:ext uri="{9D8B030D-6E8A-4147-A177-3AD203B41FA5}">
                      <a16:colId xmlns:a16="http://schemas.microsoft.com/office/drawing/2014/main" val="20004"/>
                    </a:ext>
                  </a:extLst>
                </a:gridCol>
                <a:gridCol w="861275">
                  <a:extLst>
                    <a:ext uri="{9D8B030D-6E8A-4147-A177-3AD203B41FA5}">
                      <a16:colId xmlns:a16="http://schemas.microsoft.com/office/drawing/2014/main" val="20005"/>
                    </a:ext>
                  </a:extLst>
                </a:gridCol>
                <a:gridCol w="1148366">
                  <a:extLst>
                    <a:ext uri="{9D8B030D-6E8A-4147-A177-3AD203B41FA5}">
                      <a16:colId xmlns:a16="http://schemas.microsoft.com/office/drawing/2014/main" val="20006"/>
                    </a:ext>
                  </a:extLst>
                </a:gridCol>
                <a:gridCol w="861275">
                  <a:extLst>
                    <a:ext uri="{9D8B030D-6E8A-4147-A177-3AD203B41FA5}">
                      <a16:colId xmlns:a16="http://schemas.microsoft.com/office/drawing/2014/main" val="20007"/>
                    </a:ext>
                  </a:extLst>
                </a:gridCol>
                <a:gridCol w="861275">
                  <a:extLst>
                    <a:ext uri="{9D8B030D-6E8A-4147-A177-3AD203B41FA5}">
                      <a16:colId xmlns:a16="http://schemas.microsoft.com/office/drawing/2014/main" val="20008"/>
                    </a:ext>
                  </a:extLst>
                </a:gridCol>
              </a:tblGrid>
              <a:tr h="426720">
                <a:tc>
                  <a:txBody>
                    <a:bodyPr/>
                    <a:lstStyle/>
                    <a:p>
                      <a:pPr algn="ctr" fontAlgn="b"/>
                      <a:r>
                        <a:rPr lang="en-US" sz="1400" b="0" i="0" u="none" strike="noStrike" dirty="0">
                          <a:effectLst/>
                          <a:latin typeface="Times"/>
                        </a:rPr>
                        <a:t>Debt 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Equity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Bond Rating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Interest rate on debt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Tax Rate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Cost of Debt (after-tax)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WACC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Enterprise Value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56254">
                <a:tc>
                  <a:txBody>
                    <a:bodyPr/>
                    <a:lstStyle/>
                    <a:p>
                      <a:pPr algn="ctr" fontAlgn="b"/>
                      <a:r>
                        <a:rPr lang="en-US" sz="1400" b="0" i="0" u="none" strike="noStrike">
                          <a:effectLst/>
                          <a:latin typeface="Times"/>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0.9239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$122,633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56254">
                <a:tc>
                  <a:txBody>
                    <a:bodyPr/>
                    <a:lstStyle/>
                    <a:p>
                      <a:pPr algn="ctr" fontAlgn="b"/>
                      <a:r>
                        <a:rPr lang="en-US" sz="1400" b="0" i="0" u="none" strike="noStrike">
                          <a:effectLst/>
                          <a:latin typeface="Times"/>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0.9895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8.45%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$134,020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6254">
                <a:tc>
                  <a:txBody>
                    <a:bodyPr/>
                    <a:lstStyle/>
                    <a:p>
                      <a:pPr algn="ctr" fontAlgn="b"/>
                      <a:r>
                        <a:rPr lang="en-US" sz="1400" b="0" i="0" u="none" strike="noStrike">
                          <a:effectLst/>
                          <a:latin typeface="Times"/>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1.0715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Aaa/AAA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$147,739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56254">
                <a:tc>
                  <a:txBody>
                    <a:bodyPr/>
                    <a:lstStyle/>
                    <a:p>
                      <a:pPr algn="ctr" fontAlgn="b"/>
                      <a:r>
                        <a:rPr lang="en-US" sz="1400" b="0" i="0" u="none" strike="noStrike">
                          <a:effectLst/>
                          <a:latin typeface="Times"/>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9.53%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Aa2/AA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$160,625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56254">
                <a:tc>
                  <a:txBody>
                    <a:bodyPr/>
                    <a:lstStyle/>
                    <a:p>
                      <a:pPr algn="ctr" fontAlgn="b"/>
                      <a:r>
                        <a:rPr lang="en-US" sz="1400" b="0" i="0" u="none" strike="noStrike">
                          <a:effectLst/>
                          <a:latin typeface="Times"/>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1.3175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A2/A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36.10%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$172,933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56254">
                <a:tc>
                  <a:txBody>
                    <a:bodyPr/>
                    <a:lstStyle/>
                    <a:p>
                      <a:pPr algn="ctr" fontAlgn="b"/>
                      <a:r>
                        <a:rPr lang="en-US" sz="1400" b="0" i="0" u="none" strike="noStrike">
                          <a:effectLst/>
                          <a:latin typeface="Times"/>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C2/C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$35,782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56254">
                <a:tc>
                  <a:txBody>
                    <a:bodyPr/>
                    <a:lstStyle/>
                    <a:p>
                      <a:pPr algn="ctr" fontAlgn="b"/>
                      <a:r>
                        <a:rPr lang="en-US" sz="1400" b="0" i="0" u="none" strike="noStrike">
                          <a:effectLst/>
                          <a:latin typeface="Times"/>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1.9946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14.24%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err="1">
                          <a:effectLst/>
                          <a:latin typeface="Times"/>
                        </a:rPr>
                        <a:t>Caa</a:t>
                      </a:r>
                      <a:r>
                        <a:rPr lang="en-US" sz="1400" b="0" i="0" u="none" strike="noStrike" dirty="0">
                          <a:effectLst/>
                          <a:latin typeface="Times"/>
                        </a:rPr>
                        <a:t>/CCC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$25,219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56254">
                <a:tc>
                  <a:txBody>
                    <a:bodyPr/>
                    <a:lstStyle/>
                    <a:p>
                      <a:pPr algn="ctr" fontAlgn="b"/>
                      <a:r>
                        <a:rPr lang="en-US" sz="1400" b="0" i="0" u="none" strike="noStrike">
                          <a:effectLst/>
                          <a:latin typeface="Times"/>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2.6594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18.07%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19.49%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$21,886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56254">
                <a:tc>
                  <a:txBody>
                    <a:bodyPr/>
                    <a:lstStyle/>
                    <a:p>
                      <a:pPr algn="ctr" fontAlgn="b"/>
                      <a:r>
                        <a:rPr lang="en-US" sz="1400" b="0" i="0" u="none" strike="noStrike">
                          <a:effectLst/>
                          <a:latin typeface="Times"/>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3.9892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25.73%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17.05%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$19,331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56254">
                <a:tc>
                  <a:txBody>
                    <a:bodyPr/>
                    <a:lstStyle/>
                    <a:p>
                      <a:pPr algn="ctr" fontAlgn="b"/>
                      <a:r>
                        <a:rPr lang="en-US" sz="1400" b="0" i="0" u="none" strike="noStrike">
                          <a:effectLst/>
                          <a:latin typeface="Times"/>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7.9783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48.72%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Caa/CCC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13.25%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15.16%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Times"/>
                        </a:rPr>
                        <a:t>11.24%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14.99%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effectLst/>
                          <a:latin typeface="Times"/>
                        </a:rPr>
                        <a:t>$17,311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173060" name="TextBox 8">
            <a:extLst>
              <a:ext uri="{FF2B5EF4-FFF2-40B4-BE49-F238E27FC236}">
                <a16:creationId xmlns:a16="http://schemas.microsoft.com/office/drawing/2014/main" id="{F6EC3E15-774B-C7B2-6CFC-2DA3122BD4C8}"/>
              </a:ext>
            </a:extLst>
          </p:cNvPr>
          <p:cNvSpPr txBox="1">
            <a:spLocks noChangeArrowheads="1"/>
          </p:cNvSpPr>
          <p:nvPr/>
        </p:nvSpPr>
        <p:spPr bwMode="auto">
          <a:xfrm>
            <a:off x="685800" y="5056935"/>
            <a:ext cx="81534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a:latin typeface="Times"/>
              </a:rPr>
              <a:t>The optimal debt ratio stays at 40% but the cliff becomes much steeper.</a:t>
            </a:r>
            <a:endParaRPr lang="en-US" altLang="en-US" sz="2400">
              <a:latin typeface="Times"/>
            </a:endParaRPr>
          </a:p>
        </p:txBody>
      </p:sp>
      <p:sp>
        <p:nvSpPr>
          <p:cNvPr id="6" name="Footer Placeholder 5">
            <a:extLst>
              <a:ext uri="{FF2B5EF4-FFF2-40B4-BE49-F238E27FC236}">
                <a16:creationId xmlns:a16="http://schemas.microsoft.com/office/drawing/2014/main" id="{3E7F5EA7-CC55-289D-52FA-899C2CEA603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a:extLst>
              <a:ext uri="{FF2B5EF4-FFF2-40B4-BE49-F238E27FC236}">
                <a16:creationId xmlns:a16="http://schemas.microsoft.com/office/drawing/2014/main" id="{C8051F24-B604-F699-DA3F-80C3B1491064}"/>
              </a:ext>
            </a:extLst>
          </p:cNvPr>
          <p:cNvSpPr>
            <a:spLocks noGrp="1" noChangeArrowheads="1"/>
          </p:cNvSpPr>
          <p:nvPr>
            <p:ph type="title"/>
          </p:nvPr>
        </p:nvSpPr>
        <p:spPr/>
        <p:txBody>
          <a:bodyPr/>
          <a:lstStyle/>
          <a:p>
            <a:r>
              <a:rPr lang="en-US"/>
              <a:t>Extending this approach to analyzing Financial Service Firms</a:t>
            </a:r>
          </a:p>
        </p:txBody>
      </p:sp>
      <p:sp>
        <p:nvSpPr>
          <p:cNvPr id="175108" name="Rectangle 3">
            <a:extLst>
              <a:ext uri="{FF2B5EF4-FFF2-40B4-BE49-F238E27FC236}">
                <a16:creationId xmlns:a16="http://schemas.microsoft.com/office/drawing/2014/main" id="{C89EFEEB-F058-5DC3-28D7-6A597AAA7581}"/>
              </a:ext>
            </a:extLst>
          </p:cNvPr>
          <p:cNvSpPr>
            <a:spLocks noGrp="1"/>
          </p:cNvSpPr>
          <p:nvPr>
            <p:ph idx="1"/>
          </p:nvPr>
        </p:nvSpPr>
        <p:spPr/>
        <p:txBody>
          <a:bodyPr>
            <a:normAutofit fontScale="92500"/>
          </a:bodyPr>
          <a:lstStyle/>
          <a:p>
            <a:r>
              <a:rPr lang="en-US" altLang="en-US" b="1" dirty="0"/>
              <a:t>Interest coverage ratio spreads</a:t>
            </a:r>
            <a:r>
              <a:rPr lang="en-US" altLang="en-US" dirty="0"/>
              <a:t>, which are critical in determining the bond ratings, </a:t>
            </a:r>
            <a:r>
              <a:rPr lang="en-US" altLang="en-US" b="1" dirty="0"/>
              <a:t>have to be estimated separately for financial service firms</a:t>
            </a:r>
            <a:r>
              <a:rPr lang="en-US" altLang="en-US" dirty="0"/>
              <a:t>; applying manufacturing company spreads will result in absurdly low ratings for even the safest banks and very low optimal debt ratios. </a:t>
            </a:r>
          </a:p>
          <a:p>
            <a:r>
              <a:rPr lang="en-US" altLang="en-US" dirty="0"/>
              <a:t>It is </a:t>
            </a:r>
            <a:r>
              <a:rPr lang="en-US" altLang="en-US" b="1" dirty="0"/>
              <a:t>difficult to estimate the debt on a financial service company</a:t>
            </a:r>
            <a:r>
              <a:rPr lang="ja-JP" altLang="en-US" b="1"/>
              <a:t>’</a:t>
            </a:r>
            <a:r>
              <a:rPr lang="en-US" altLang="ja-JP" b="1" dirty="0"/>
              <a:t>s balance sheet</a:t>
            </a:r>
            <a:r>
              <a:rPr lang="en-US" altLang="ja-JP" dirty="0"/>
              <a:t>. Given the mix of deposits, repurchase agreements, short-term financing, and other liabilities that may appear on a financial service firm</a:t>
            </a:r>
            <a:r>
              <a:rPr lang="ja-JP" altLang="en-US"/>
              <a:t>’</a:t>
            </a:r>
            <a:r>
              <a:rPr lang="en-US" altLang="ja-JP" dirty="0"/>
              <a:t>s balance sheet, one solution is to focus only on long-term debt, defined tightly, and to use interest coverage ratios defined using only long-term interest expenses. </a:t>
            </a:r>
          </a:p>
          <a:p>
            <a:r>
              <a:rPr lang="en-US" altLang="en-US" dirty="0"/>
              <a:t>Financial service firms </a:t>
            </a:r>
            <a:r>
              <a:rPr lang="en-US" altLang="en-US" b="1" dirty="0"/>
              <a:t>are regulated </a:t>
            </a:r>
            <a:r>
              <a:rPr lang="en-US" altLang="en-US" dirty="0"/>
              <a:t>and have to meet capital ratios that are defined in terms of book value. If, in the process of moving to an optimal market value debt ratio, these firms violate the book capital ratios, they could put themselves in jeopardy. </a:t>
            </a:r>
          </a:p>
        </p:txBody>
      </p:sp>
      <p:sp>
        <p:nvSpPr>
          <p:cNvPr id="8" name="Footer Placeholder 7">
            <a:extLst>
              <a:ext uri="{FF2B5EF4-FFF2-40B4-BE49-F238E27FC236}">
                <a16:creationId xmlns:a16="http://schemas.microsoft.com/office/drawing/2014/main" id="{5DC5FA92-23D3-5460-6874-5C1773B1C8C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a:extLst>
              <a:ext uri="{FF2B5EF4-FFF2-40B4-BE49-F238E27FC236}">
                <a16:creationId xmlns:a16="http://schemas.microsoft.com/office/drawing/2014/main" id="{6CE7B28B-79F7-AD13-D296-9CA206CA693B}"/>
              </a:ext>
            </a:extLst>
          </p:cNvPr>
          <p:cNvSpPr>
            <a:spLocks noGrp="1"/>
          </p:cNvSpPr>
          <p:nvPr>
            <p:ph type="title"/>
          </p:nvPr>
        </p:nvSpPr>
        <p:spPr/>
        <p:txBody>
          <a:bodyPr/>
          <a:lstStyle/>
          <a:p>
            <a:r>
              <a:rPr lang="en-US" altLang="en-US"/>
              <a:t>Capital Structure for a bank:</a:t>
            </a:r>
            <a:br>
              <a:rPr lang="en-US" altLang="en-US"/>
            </a:br>
            <a:r>
              <a:rPr lang="en-US" altLang="en-US"/>
              <a:t>A Regulatory Capital Approach</a:t>
            </a:r>
          </a:p>
        </p:txBody>
      </p:sp>
      <p:sp>
        <p:nvSpPr>
          <p:cNvPr id="382978" name="Content Placeholder 2">
            <a:extLst>
              <a:ext uri="{FF2B5EF4-FFF2-40B4-BE49-F238E27FC236}">
                <a16:creationId xmlns:a16="http://schemas.microsoft.com/office/drawing/2014/main" id="{D538A409-3B83-0AE4-0A79-9CADE7992A47}"/>
              </a:ext>
            </a:extLst>
          </p:cNvPr>
          <p:cNvSpPr>
            <a:spLocks noGrp="1"/>
          </p:cNvSpPr>
          <p:nvPr>
            <p:ph idx="1"/>
          </p:nvPr>
        </p:nvSpPr>
        <p:spPr/>
        <p:txBody>
          <a:bodyPr>
            <a:normAutofit fontScale="92500" lnSpcReduction="10000"/>
          </a:bodyPr>
          <a:lstStyle/>
          <a:p>
            <a:r>
              <a:rPr lang="en-US" altLang="en-US" dirty="0"/>
              <a:t>Consider a bank with $ 100 million in loans outstanding and a book value of equity of $ 6 million. Furthermore, assume that the regulatory requirement is that equity capital be maintained at 5% of loans outstanding. Finally, assume that this bank wants to increase its loan base by $ 50 million to $ 150 million and to </a:t>
            </a:r>
            <a:r>
              <a:rPr lang="en-US" altLang="en-US" b="1" dirty="0"/>
              <a:t>augment its equity capital ratio to 7% of loans </a:t>
            </a:r>
            <a:r>
              <a:rPr lang="en-US" altLang="en-US" dirty="0"/>
              <a:t>outstanding. </a:t>
            </a:r>
          </a:p>
          <a:p>
            <a:pPr lvl="1"/>
            <a:r>
              <a:rPr lang="en-US" altLang="en-US" dirty="0"/>
              <a:t>Loans outstanding after Expansion		= $ 150 million</a:t>
            </a:r>
          </a:p>
          <a:p>
            <a:pPr lvl="1"/>
            <a:r>
              <a:rPr lang="en-US" altLang="en-US" dirty="0"/>
              <a:t>Equity after expansion		= 7% of $150	=  $10.5 million</a:t>
            </a:r>
          </a:p>
          <a:p>
            <a:pPr lvl="1"/>
            <a:r>
              <a:rPr lang="en-US" altLang="en-US" dirty="0"/>
              <a:t>Existing Equity 				= $  6.0 million</a:t>
            </a:r>
          </a:p>
          <a:p>
            <a:pPr lvl="1"/>
            <a:r>
              <a:rPr lang="en-US" altLang="en-US" dirty="0"/>
              <a:t>New Equity needed 				= $ 4.5 million</a:t>
            </a:r>
          </a:p>
          <a:p>
            <a:r>
              <a:rPr lang="en-US" altLang="en-US" dirty="0"/>
              <a:t>Your need for “external” equity as a bank/financial service company will depend upon</a:t>
            </a:r>
          </a:p>
          <a:p>
            <a:pPr lvl="1"/>
            <a:r>
              <a:rPr lang="en-US" altLang="en-US" b="1" dirty="0"/>
              <a:t>Growth rate</a:t>
            </a:r>
            <a:r>
              <a:rPr lang="en-US" altLang="en-US" dirty="0"/>
              <a:t>: Higher growth -&gt; More external equity</a:t>
            </a:r>
          </a:p>
          <a:p>
            <a:pPr lvl="1"/>
            <a:r>
              <a:rPr lang="en-US" altLang="en-US" b="1" dirty="0"/>
              <a:t>Capitalization</a:t>
            </a:r>
            <a:r>
              <a:rPr lang="en-US" altLang="en-US" dirty="0"/>
              <a:t>: Under capitalized -&gt; More external equity</a:t>
            </a:r>
          </a:p>
          <a:p>
            <a:pPr lvl="1"/>
            <a:r>
              <a:rPr lang="en-US" altLang="en-US" b="1" dirty="0"/>
              <a:t>Earnings level</a:t>
            </a:r>
            <a:r>
              <a:rPr lang="en-US" altLang="en-US" dirty="0"/>
              <a:t>: Less earnings -&gt; More external equity</a:t>
            </a:r>
          </a:p>
          <a:p>
            <a:pPr lvl="1"/>
            <a:r>
              <a:rPr lang="en-US" altLang="en-US" b="1" dirty="0"/>
              <a:t>Current dividends</a:t>
            </a:r>
            <a:r>
              <a:rPr lang="en-US" altLang="en-US" dirty="0"/>
              <a:t>: More dividends -&gt; More external equity</a:t>
            </a:r>
          </a:p>
        </p:txBody>
      </p:sp>
      <p:sp>
        <p:nvSpPr>
          <p:cNvPr id="8" name="Footer Placeholder 7">
            <a:extLst>
              <a:ext uri="{FF2B5EF4-FFF2-40B4-BE49-F238E27FC236}">
                <a16:creationId xmlns:a16="http://schemas.microsoft.com/office/drawing/2014/main" id="{00E02343-C9EE-2832-583F-820A7035787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Title 1">
            <a:extLst>
              <a:ext uri="{FF2B5EF4-FFF2-40B4-BE49-F238E27FC236}">
                <a16:creationId xmlns:a16="http://schemas.microsoft.com/office/drawing/2014/main" id="{92BCF166-3251-890C-0DEF-CE7A54C1B4B4}"/>
              </a:ext>
            </a:extLst>
          </p:cNvPr>
          <p:cNvSpPr>
            <a:spLocks noGrp="1"/>
          </p:cNvSpPr>
          <p:nvPr>
            <p:ph type="title"/>
          </p:nvPr>
        </p:nvSpPr>
        <p:spPr/>
        <p:txBody>
          <a:bodyPr/>
          <a:lstStyle/>
          <a:p>
            <a:r>
              <a:rPr lang="en-US" altLang="en-US"/>
              <a:t>Deutsche Bank’s Financial Mix</a:t>
            </a:r>
          </a:p>
        </p:txBody>
      </p:sp>
      <p:graphicFrame>
        <p:nvGraphicFramePr>
          <p:cNvPr id="7" name="Content Placeholder 6">
            <a:extLst>
              <a:ext uri="{FF2B5EF4-FFF2-40B4-BE49-F238E27FC236}">
                <a16:creationId xmlns:a16="http://schemas.microsoft.com/office/drawing/2014/main" id="{B324A63A-B31D-6DDB-8E65-F56C8BF62448}"/>
              </a:ext>
            </a:extLst>
          </p:cNvPr>
          <p:cNvGraphicFramePr>
            <a:graphicFrameLocks noGrp="1"/>
          </p:cNvGraphicFramePr>
          <p:nvPr>
            <p:ph idx="1"/>
            <p:extLst>
              <p:ext uri="{D42A27DB-BD31-4B8C-83A1-F6EECF244321}">
                <p14:modId xmlns:p14="http://schemas.microsoft.com/office/powerpoint/2010/main" val="2399722387"/>
              </p:ext>
            </p:extLst>
          </p:nvPr>
        </p:nvGraphicFramePr>
        <p:xfrm>
          <a:off x="685800" y="1971674"/>
          <a:ext cx="8077200" cy="2914651"/>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Current</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Asset Base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439,851 €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453,047 €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466,638 €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480,637 €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495,056 €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509,908 €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Capital ratio</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15.13%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15.71%</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16.28%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16.85%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17.43%</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Tier 1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66,561 €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71,156 €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75,967 €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81,002 €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91,783 €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Change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Book Equity</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76,829 €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81,424 €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86,235 €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91,270 €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96,539 €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102,051 €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ROE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0.74%</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2.55%</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4.37%</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6.18%</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8.00%</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Net Income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-716 €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602 €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2,203 €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3,988 €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5,971 €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8,164 €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398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 Investment in Regulatory Capital</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4,595 €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4,811 €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5,035 €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5,269 €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5,512 €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2610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FCFE</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-3,993 €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-2,608 €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-1,047 €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Verdana" charset="0"/>
                          <a:ea typeface="ＭＳ Ｐゴシック" charset="-128"/>
                        </a:rPr>
                        <a:t>702 €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Verdana" charset="0"/>
                          <a:ea typeface="ＭＳ Ｐゴシック" charset="-128"/>
                        </a:rPr>
                        <a:t>2,652 €</a:t>
                      </a:r>
                    </a:p>
                  </a:txBody>
                  <a:tcPr marL="12700" marR="12700" marT="12689"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179302" name="TextBox 7">
            <a:extLst>
              <a:ext uri="{FF2B5EF4-FFF2-40B4-BE49-F238E27FC236}">
                <a16:creationId xmlns:a16="http://schemas.microsoft.com/office/drawing/2014/main" id="{DE1A453B-4FB8-D468-61B6-C9E8656BBCA6}"/>
              </a:ext>
            </a:extLst>
          </p:cNvPr>
          <p:cNvSpPr txBox="1">
            <a:spLocks noChangeArrowheads="1"/>
          </p:cNvSpPr>
          <p:nvPr/>
        </p:nvSpPr>
        <p:spPr bwMode="auto">
          <a:xfrm>
            <a:off x="990600" y="5029200"/>
            <a:ext cx="7696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000" dirty="0">
                <a:latin typeface="Times"/>
              </a:rPr>
              <a:t>The cumulative FCFE over the next 5 years is -4,294 million Euros. Clearly, it does not make the sense to pay dividends or buy back stock.</a:t>
            </a:r>
          </a:p>
        </p:txBody>
      </p:sp>
      <p:sp>
        <p:nvSpPr>
          <p:cNvPr id="5" name="Footer Placeholder 4">
            <a:extLst>
              <a:ext uri="{FF2B5EF4-FFF2-40B4-BE49-F238E27FC236}">
                <a16:creationId xmlns:a16="http://schemas.microsoft.com/office/drawing/2014/main" id="{E182BFFF-CBB8-7B54-F2A0-8991DE83DA04}"/>
              </a:ext>
            </a:extLst>
          </p:cNvPr>
          <p:cNvSpPr>
            <a:spLocks noGrp="1"/>
          </p:cNvSpPr>
          <p:nvPr>
            <p:ph type="ftr" sz="quarter" idx="11"/>
          </p:nvPr>
        </p:nvSpPr>
        <p:spPr/>
        <p:txBody>
          <a:bodyPr/>
          <a:lstStyle/>
          <a:p>
            <a:pPr>
              <a:defRPr/>
            </a:pPr>
            <a:r>
              <a:rPr lang="en-US" dirty="0" err="1"/>
              <a:t>Aswath</a:t>
            </a:r>
            <a:r>
              <a:rPr lang="en-US" dirty="0"/>
              <a:t> Damodaran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a:extLst>
              <a:ext uri="{FF2B5EF4-FFF2-40B4-BE49-F238E27FC236}">
                <a16:creationId xmlns:a16="http://schemas.microsoft.com/office/drawing/2014/main" id="{4B27A637-6BBE-540C-611E-919FD51FF83A}"/>
              </a:ext>
            </a:extLst>
          </p:cNvPr>
          <p:cNvSpPr>
            <a:spLocks noGrp="1"/>
          </p:cNvSpPr>
          <p:nvPr>
            <p:ph type="title"/>
          </p:nvPr>
        </p:nvSpPr>
        <p:spPr/>
        <p:txBody>
          <a:bodyPr/>
          <a:lstStyle/>
          <a:p>
            <a:r>
              <a:rPr lang="en-US"/>
              <a:t>Financing Strategies for a financial institution</a:t>
            </a:r>
          </a:p>
        </p:txBody>
      </p:sp>
      <p:sp>
        <p:nvSpPr>
          <p:cNvPr id="181252" name="Content Placeholder 2">
            <a:extLst>
              <a:ext uri="{FF2B5EF4-FFF2-40B4-BE49-F238E27FC236}">
                <a16:creationId xmlns:a16="http://schemas.microsoft.com/office/drawing/2014/main" id="{CA4AD1E1-C74E-7B29-B41F-CCD9F438686B}"/>
              </a:ext>
            </a:extLst>
          </p:cNvPr>
          <p:cNvSpPr>
            <a:spLocks noGrp="1"/>
          </p:cNvSpPr>
          <p:nvPr>
            <p:ph idx="1"/>
          </p:nvPr>
        </p:nvSpPr>
        <p:spPr/>
        <p:txBody>
          <a:bodyPr>
            <a:normAutofit fontScale="92500" lnSpcReduction="10000"/>
          </a:bodyPr>
          <a:lstStyle/>
          <a:p>
            <a:pPr marL="457200" indent="-457200">
              <a:buFont typeface="+mj-lt"/>
              <a:buAutoNum type="arabicPeriod"/>
            </a:pPr>
            <a:r>
              <a:rPr lang="en-US" altLang="en-US" b="1" dirty="0"/>
              <a:t>The Self-regulatory strategy</a:t>
            </a:r>
            <a:r>
              <a:rPr lang="en-US" altLang="en-US" dirty="0"/>
              <a:t>: The objective for a bank raising equity is not to meet regulatory capital ratios but to ensure that losses from the business can be covered by the existing equity. In effect, financial service firms can assess how much equity they need to hold by evaluating the riskiness of their businesses and the potential for losses. </a:t>
            </a:r>
            <a:endParaRPr lang="en-US" altLang="en-US" b="1" dirty="0"/>
          </a:p>
          <a:p>
            <a:pPr marL="457200" indent="-457200">
              <a:buFont typeface="+mj-lt"/>
              <a:buAutoNum type="arabicPeriod"/>
            </a:pPr>
            <a:r>
              <a:rPr lang="en-US" altLang="en-US" b="1" dirty="0"/>
              <a:t>The Regulatory minimum strategy</a:t>
            </a:r>
            <a:r>
              <a:rPr lang="en-US" altLang="en-US" dirty="0"/>
              <a:t>: In this strategy, financial service firms try to stay with the bare minimum equity capital, as required by the regulatory ratios. In the most aggressive versions of this strategy, firms exploit loopholes in the regulatory framework to invest in those businesses where regulatory capital ratios are set too low (relative to the risk of these businesses). </a:t>
            </a:r>
          </a:p>
          <a:p>
            <a:pPr marL="457200" indent="-457200">
              <a:buFont typeface="+mj-lt"/>
              <a:buAutoNum type="arabicPeriod"/>
            </a:pPr>
            <a:r>
              <a:rPr lang="en-US" altLang="en-US" b="1" dirty="0"/>
              <a:t>Combination strategy</a:t>
            </a:r>
            <a:r>
              <a:rPr lang="en-US" altLang="en-US" dirty="0"/>
              <a:t>: In this strategy, the regulatory capital ratios operate as a floor for established businesses, with the firm adding buffers for safety where needed.. </a:t>
            </a:r>
          </a:p>
        </p:txBody>
      </p:sp>
      <p:sp>
        <p:nvSpPr>
          <p:cNvPr id="5" name="Footer Placeholder 4">
            <a:extLst>
              <a:ext uri="{FF2B5EF4-FFF2-40B4-BE49-F238E27FC236}">
                <a16:creationId xmlns:a16="http://schemas.microsoft.com/office/drawing/2014/main" id="{7B9EA8AA-59A9-0A32-4CD4-2C4AA4E32FC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a:extLst>
              <a:ext uri="{FF2B5EF4-FFF2-40B4-BE49-F238E27FC236}">
                <a16:creationId xmlns:a16="http://schemas.microsoft.com/office/drawing/2014/main" id="{01BC9869-D47E-8956-1F1E-388AEBC33224}"/>
              </a:ext>
            </a:extLst>
          </p:cNvPr>
          <p:cNvSpPr>
            <a:spLocks noGrp="1"/>
          </p:cNvSpPr>
          <p:nvPr>
            <p:ph type="title"/>
          </p:nvPr>
        </p:nvSpPr>
        <p:spPr/>
        <p:txBody>
          <a:bodyPr/>
          <a:lstStyle/>
          <a:p>
            <a:r>
              <a:rPr lang="en-US"/>
              <a:t>Determinants of the Optimal Debt Ratio:</a:t>
            </a:r>
            <a:br>
              <a:rPr lang="en-US"/>
            </a:br>
            <a:r>
              <a:rPr lang="en-US"/>
              <a:t>1. The marginal tax rate</a:t>
            </a:r>
          </a:p>
        </p:txBody>
      </p:sp>
      <p:sp>
        <p:nvSpPr>
          <p:cNvPr id="183300" name="Content Placeholder 2">
            <a:extLst>
              <a:ext uri="{FF2B5EF4-FFF2-40B4-BE49-F238E27FC236}">
                <a16:creationId xmlns:a16="http://schemas.microsoft.com/office/drawing/2014/main" id="{6BF1DFD2-E357-EFDD-23C9-06FA35D5FC45}"/>
              </a:ext>
            </a:extLst>
          </p:cNvPr>
          <p:cNvSpPr>
            <a:spLocks noGrp="1"/>
          </p:cNvSpPr>
          <p:nvPr>
            <p:ph idx="1"/>
          </p:nvPr>
        </p:nvSpPr>
        <p:spPr/>
        <p:txBody>
          <a:bodyPr/>
          <a:lstStyle/>
          <a:p>
            <a:r>
              <a:rPr lang="en-US" altLang="en-US" dirty="0"/>
              <a:t>The </a:t>
            </a:r>
            <a:r>
              <a:rPr lang="en-US" altLang="en-US" b="1" dirty="0"/>
              <a:t>primary benefit of debt is a tax benefit</a:t>
            </a:r>
            <a:r>
              <a:rPr lang="en-US" altLang="en-US" dirty="0"/>
              <a:t>. The higher the marginal tax rate, the greater the benefit to borrowing.</a:t>
            </a:r>
          </a:p>
          <a:p>
            <a:r>
              <a:rPr lang="en-US" altLang="en-US" dirty="0"/>
              <a:t>To illustrate, here are the optimal debt ratios for the five firms that we analyzed, </a:t>
            </a:r>
            <a:r>
              <a:rPr lang="en-US" altLang="en-US" b="1" dirty="0"/>
              <a:t>allowing for different marginal tax rates</a:t>
            </a:r>
            <a:r>
              <a:rPr lang="en-US" altLang="en-US" dirty="0"/>
              <a:t>.</a:t>
            </a:r>
          </a:p>
        </p:txBody>
      </p:sp>
      <p:graphicFrame>
        <p:nvGraphicFramePr>
          <p:cNvPr id="183301" name="Object 1">
            <a:extLst>
              <a:ext uri="{FF2B5EF4-FFF2-40B4-BE49-F238E27FC236}">
                <a16:creationId xmlns:a16="http://schemas.microsoft.com/office/drawing/2014/main" id="{156585C6-8CA7-602B-49BC-6D56B7E1AC5A}"/>
              </a:ext>
            </a:extLst>
          </p:cNvPr>
          <p:cNvGraphicFramePr>
            <a:graphicFrameLocks noChangeAspect="1"/>
          </p:cNvGraphicFramePr>
          <p:nvPr>
            <p:extLst>
              <p:ext uri="{D42A27DB-BD31-4B8C-83A1-F6EECF244321}">
                <p14:modId xmlns:p14="http://schemas.microsoft.com/office/powerpoint/2010/main" val="193293903"/>
              </p:ext>
            </p:extLst>
          </p:nvPr>
        </p:nvGraphicFramePr>
        <p:xfrm>
          <a:off x="914400" y="3429000"/>
          <a:ext cx="7391400" cy="2152650"/>
        </p:xfrm>
        <a:graphic>
          <a:graphicData uri="http://schemas.openxmlformats.org/presentationml/2006/ole">
            <mc:AlternateContent xmlns:mc="http://schemas.openxmlformats.org/markup-compatibility/2006">
              <mc:Choice xmlns:v="urn:schemas-microsoft-com:vml" Requires="v">
                <p:oleObj name="Document" r:id="rId3" imgW="22504400" imgH="6553200" progId="Word.Document.12">
                  <p:embed/>
                </p:oleObj>
              </mc:Choice>
              <mc:Fallback>
                <p:oleObj name="Document" r:id="rId3" imgW="22504400" imgH="6553200" progId="Word.Document.12">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3429000"/>
                        <a:ext cx="73914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1F047B3E-BF56-D051-54A5-B635E6A72E1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Title 1">
            <a:extLst>
              <a:ext uri="{FF2B5EF4-FFF2-40B4-BE49-F238E27FC236}">
                <a16:creationId xmlns:a16="http://schemas.microsoft.com/office/drawing/2014/main" id="{6269F088-1534-325A-4AFA-D4F11EC715DB}"/>
              </a:ext>
            </a:extLst>
          </p:cNvPr>
          <p:cNvSpPr>
            <a:spLocks noGrp="1"/>
          </p:cNvSpPr>
          <p:nvPr>
            <p:ph type="title"/>
          </p:nvPr>
        </p:nvSpPr>
        <p:spPr/>
        <p:txBody>
          <a:bodyPr/>
          <a:lstStyle/>
          <a:p>
            <a:r>
              <a:rPr lang="en-US" altLang="en-US"/>
              <a:t>2. Pre-tax Cash flow Return</a:t>
            </a:r>
          </a:p>
        </p:txBody>
      </p:sp>
      <p:graphicFrame>
        <p:nvGraphicFramePr>
          <p:cNvPr id="185348" name="Content Placeholder 5">
            <a:extLst>
              <a:ext uri="{FF2B5EF4-FFF2-40B4-BE49-F238E27FC236}">
                <a16:creationId xmlns:a16="http://schemas.microsoft.com/office/drawing/2014/main" id="{76BEA739-C5C7-A5F8-8D72-EE8FFAA0FD83}"/>
              </a:ext>
            </a:extLst>
          </p:cNvPr>
          <p:cNvGraphicFramePr>
            <a:graphicFrameLocks noGrp="1" noChangeAspect="1"/>
          </p:cNvGraphicFramePr>
          <p:nvPr>
            <p:ph idx="1"/>
            <p:extLst>
              <p:ext uri="{D42A27DB-BD31-4B8C-83A1-F6EECF244321}">
                <p14:modId xmlns:p14="http://schemas.microsoft.com/office/powerpoint/2010/main" val="753207523"/>
              </p:ext>
            </p:extLst>
          </p:nvPr>
        </p:nvGraphicFramePr>
        <p:xfrm>
          <a:off x="732034" y="2317814"/>
          <a:ext cx="7772400" cy="1898871"/>
        </p:xfrm>
        <a:graphic>
          <a:graphicData uri="http://schemas.openxmlformats.org/presentationml/2006/ole">
            <mc:AlternateContent xmlns:mc="http://schemas.openxmlformats.org/markup-compatibility/2006">
              <mc:Choice xmlns:v="urn:schemas-microsoft-com:vml" Requires="v">
                <p:oleObj name="Document" r:id="rId3" imgW="8369300" imgH="2044700" progId="Word.Document.12">
                  <p:embed/>
                </p:oleObj>
              </mc:Choice>
              <mc:Fallback>
                <p:oleObj name="Document" r:id="rId3" imgW="8369300" imgH="2044700" progId="Word.Document.12">
                  <p:embed/>
                  <p:pic>
                    <p:nvPicPr>
                      <p:cNvPr id="0" name="Content Placeholder 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034" y="2317814"/>
                        <a:ext cx="7772400" cy="1898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5349" name="TextBox 1">
            <a:extLst>
              <a:ext uri="{FF2B5EF4-FFF2-40B4-BE49-F238E27FC236}">
                <a16:creationId xmlns:a16="http://schemas.microsoft.com/office/drawing/2014/main" id="{805A8BDE-4685-BBB2-AF3C-4DAEC113218F}"/>
              </a:ext>
            </a:extLst>
          </p:cNvPr>
          <p:cNvSpPr txBox="1">
            <a:spLocks noChangeArrowheads="1"/>
          </p:cNvSpPr>
          <p:nvPr/>
        </p:nvSpPr>
        <p:spPr bwMode="auto">
          <a:xfrm>
            <a:off x="1219200" y="4114800"/>
            <a:ext cx="7010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000" dirty="0">
                <a:latin typeface="Times"/>
              </a:rPr>
              <a:t>Higher cash flows, as a percent of value, give you a higher debt capacity, though less so in emerging markets with substantial country risk.</a:t>
            </a:r>
          </a:p>
        </p:txBody>
      </p:sp>
      <p:sp>
        <p:nvSpPr>
          <p:cNvPr id="5" name="Footer Placeholder 4">
            <a:extLst>
              <a:ext uri="{FF2B5EF4-FFF2-40B4-BE49-F238E27FC236}">
                <a16:creationId xmlns:a16="http://schemas.microsoft.com/office/drawing/2014/main" id="{FFB56638-8369-A69F-1DF7-1D8E91C2DFF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Title 1">
            <a:extLst>
              <a:ext uri="{FF2B5EF4-FFF2-40B4-BE49-F238E27FC236}">
                <a16:creationId xmlns:a16="http://schemas.microsoft.com/office/drawing/2014/main" id="{EE92E6B5-F354-9085-2472-6291D0E30C9C}"/>
              </a:ext>
            </a:extLst>
          </p:cNvPr>
          <p:cNvSpPr>
            <a:spLocks noGrp="1"/>
          </p:cNvSpPr>
          <p:nvPr>
            <p:ph type="title"/>
          </p:nvPr>
        </p:nvSpPr>
        <p:spPr/>
        <p:txBody>
          <a:bodyPr/>
          <a:lstStyle/>
          <a:p>
            <a:r>
              <a:rPr lang="en-US" altLang="en-US"/>
              <a:t>3. Operating Risk</a:t>
            </a:r>
          </a:p>
        </p:txBody>
      </p:sp>
      <p:sp>
        <p:nvSpPr>
          <p:cNvPr id="158722" name="Content Placeholder 2">
            <a:extLst>
              <a:ext uri="{FF2B5EF4-FFF2-40B4-BE49-F238E27FC236}">
                <a16:creationId xmlns:a16="http://schemas.microsoft.com/office/drawing/2014/main" id="{F07BAD03-444E-1697-E739-FED8A5B9B5A4}"/>
              </a:ext>
            </a:extLst>
          </p:cNvPr>
          <p:cNvSpPr>
            <a:spLocks noGrp="1"/>
          </p:cNvSpPr>
          <p:nvPr>
            <p:ph idx="1"/>
          </p:nvPr>
        </p:nvSpPr>
        <p:spPr/>
        <p:txBody>
          <a:bodyPr/>
          <a:lstStyle/>
          <a:p>
            <a:r>
              <a:rPr lang="en-US" dirty="0"/>
              <a:t>Firms that </a:t>
            </a:r>
            <a:r>
              <a:rPr lang="en-US" b="1" dirty="0"/>
              <a:t>face more risk or uncertainty </a:t>
            </a:r>
            <a:r>
              <a:rPr lang="en-US" dirty="0"/>
              <a:t>in their operations (and more variable operating income as a consequence) will have lower optimal debt ratios than firms that have more predictable operations.</a:t>
            </a:r>
          </a:p>
          <a:p>
            <a:r>
              <a:rPr lang="en-US" dirty="0"/>
              <a:t>Operating risk enters the cost of capital approach in two places:</a:t>
            </a:r>
          </a:p>
          <a:p>
            <a:pPr lvl="1"/>
            <a:r>
              <a:rPr lang="en-US" b="1" dirty="0"/>
              <a:t>Unlevered beta</a:t>
            </a:r>
            <a:r>
              <a:rPr lang="en-US" dirty="0"/>
              <a:t>: Firms that face more operating risk will tend to have higher unlevered betas. As they borrow, debt will magnify this already large risk and push up costs of equity much more steeply.</a:t>
            </a:r>
          </a:p>
          <a:p>
            <a:pPr lvl="1"/>
            <a:r>
              <a:rPr lang="en-US" b="1" dirty="0"/>
              <a:t>Bond ratings</a:t>
            </a:r>
            <a:r>
              <a:rPr lang="en-US" dirty="0"/>
              <a:t>: For any given level of operating income, firms that face more risk in operations will have lower ratings. The ratings are based upon normalized income.</a:t>
            </a:r>
          </a:p>
        </p:txBody>
      </p:sp>
      <p:sp>
        <p:nvSpPr>
          <p:cNvPr id="5" name="Footer Placeholder 4">
            <a:extLst>
              <a:ext uri="{FF2B5EF4-FFF2-40B4-BE49-F238E27FC236}">
                <a16:creationId xmlns:a16="http://schemas.microsoft.com/office/drawing/2014/main" id="{ACEF06ED-77A0-1292-FEBA-296416A59C7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Title 1">
            <a:extLst>
              <a:ext uri="{FF2B5EF4-FFF2-40B4-BE49-F238E27FC236}">
                <a16:creationId xmlns:a16="http://schemas.microsoft.com/office/drawing/2014/main" id="{C947C02A-E60A-3B92-150F-B9EDA206174E}"/>
              </a:ext>
            </a:extLst>
          </p:cNvPr>
          <p:cNvSpPr>
            <a:spLocks noGrp="1"/>
          </p:cNvSpPr>
          <p:nvPr>
            <p:ph type="title"/>
          </p:nvPr>
        </p:nvSpPr>
        <p:spPr/>
        <p:txBody>
          <a:bodyPr/>
          <a:lstStyle/>
          <a:p>
            <a:r>
              <a:rPr lang="en-US" altLang="en-US"/>
              <a:t>4. The only macro determinant:</a:t>
            </a:r>
            <a:br>
              <a:rPr lang="en-US" altLang="en-US"/>
            </a:br>
            <a:r>
              <a:rPr lang="en-US" altLang="en-US"/>
              <a:t>Equity vs Debt Risk Premiums</a:t>
            </a:r>
          </a:p>
        </p:txBody>
      </p:sp>
      <p:pic>
        <p:nvPicPr>
          <p:cNvPr id="4" name="Content Placeholder 3">
            <a:extLst>
              <a:ext uri="{FF2B5EF4-FFF2-40B4-BE49-F238E27FC236}">
                <a16:creationId xmlns:a16="http://schemas.microsoft.com/office/drawing/2014/main" id="{F5507A59-B248-6A26-D352-92DFFF274585}"/>
              </a:ext>
            </a:extLst>
          </p:cNvPr>
          <p:cNvPicPr>
            <a:picLocks noGrp="1" noChangeAspect="1"/>
          </p:cNvPicPr>
          <p:nvPr>
            <p:ph idx="1"/>
          </p:nvPr>
        </p:nvPicPr>
        <p:blipFill>
          <a:blip r:embed="rId3"/>
          <a:stretch>
            <a:fillRect/>
          </a:stretch>
        </p:blipFill>
        <p:spPr>
          <a:xfrm>
            <a:off x="1392859" y="1752600"/>
            <a:ext cx="6358281" cy="4419600"/>
          </a:xfrm>
        </p:spPr>
      </p:pic>
      <p:sp>
        <p:nvSpPr>
          <p:cNvPr id="9" name="Footer Placeholder 8">
            <a:extLst>
              <a:ext uri="{FF2B5EF4-FFF2-40B4-BE49-F238E27FC236}">
                <a16:creationId xmlns:a16="http://schemas.microsoft.com/office/drawing/2014/main" id="{C0297426-4818-90BD-02CC-38391FCC976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a:extLst>
              <a:ext uri="{FF2B5EF4-FFF2-40B4-BE49-F238E27FC236}">
                <a16:creationId xmlns:a16="http://schemas.microsoft.com/office/drawing/2014/main" id="{F3C704FE-5DDA-278E-0B9D-5FECF5A5CFCE}"/>
              </a:ext>
            </a:extLst>
          </p:cNvPr>
          <p:cNvSpPr>
            <a:spLocks noGrp="1" noChangeArrowheads="1"/>
          </p:cNvSpPr>
          <p:nvPr>
            <p:ph type="title"/>
          </p:nvPr>
        </p:nvSpPr>
        <p:spPr/>
        <p:txBody>
          <a:bodyPr/>
          <a:lstStyle/>
          <a:p>
            <a:r>
              <a:rPr lang="en-US" altLang="en-US"/>
              <a:t> 6 Application Test: Your firm</a:t>
            </a:r>
            <a:r>
              <a:rPr lang="ja-JP" altLang="en-US"/>
              <a:t>’</a:t>
            </a:r>
            <a:r>
              <a:rPr lang="en-US" altLang="ja-JP"/>
              <a:t>s optimal financing mix</a:t>
            </a:r>
            <a:endParaRPr lang="en-US" altLang="en-US"/>
          </a:p>
        </p:txBody>
      </p:sp>
      <p:sp>
        <p:nvSpPr>
          <p:cNvPr id="191492" name="Rectangle 3">
            <a:extLst>
              <a:ext uri="{FF2B5EF4-FFF2-40B4-BE49-F238E27FC236}">
                <a16:creationId xmlns:a16="http://schemas.microsoft.com/office/drawing/2014/main" id="{F461B71F-95F1-658A-FAA5-59F4979180F9}"/>
              </a:ext>
            </a:extLst>
          </p:cNvPr>
          <p:cNvSpPr>
            <a:spLocks noGrp="1"/>
          </p:cNvSpPr>
          <p:nvPr>
            <p:ph idx="1"/>
          </p:nvPr>
        </p:nvSpPr>
        <p:spPr/>
        <p:txBody>
          <a:bodyPr/>
          <a:lstStyle/>
          <a:p>
            <a:r>
              <a:rPr lang="en-US" altLang="en-US" dirty="0"/>
              <a:t>Using the optimal capital structure spreadsheet provided:</a:t>
            </a:r>
          </a:p>
          <a:p>
            <a:pPr marL="617220" lvl="1" indent="-342900">
              <a:buFont typeface="+mj-lt"/>
              <a:buAutoNum type="alphaLcPeriod"/>
            </a:pPr>
            <a:r>
              <a:rPr lang="en-US" altLang="en-US" dirty="0"/>
              <a:t>Estimate the optimal debt ratio for your firm</a:t>
            </a:r>
          </a:p>
          <a:p>
            <a:pPr marL="617220" lvl="1" indent="-342900">
              <a:buFont typeface="+mj-lt"/>
              <a:buAutoNum type="alphaLcPeriod"/>
            </a:pPr>
            <a:r>
              <a:rPr lang="en-US" altLang="en-US" dirty="0"/>
              <a:t>Estimate the new cost of capital at the optimal</a:t>
            </a:r>
          </a:p>
          <a:p>
            <a:pPr marL="617220" lvl="1" indent="-342900">
              <a:buFont typeface="+mj-lt"/>
              <a:buAutoNum type="alphaLcPeriod"/>
            </a:pPr>
            <a:r>
              <a:rPr lang="en-US" altLang="en-US" dirty="0"/>
              <a:t>Estimate the effect of the change in the cost of capital on firm value</a:t>
            </a:r>
          </a:p>
          <a:p>
            <a:pPr marL="617220" lvl="1" indent="-342900">
              <a:buFont typeface="+mj-lt"/>
              <a:buAutoNum type="alphaLcPeriod"/>
            </a:pPr>
            <a:r>
              <a:rPr lang="en-US" altLang="en-US" dirty="0"/>
              <a:t>Estimate the effect on the stock price</a:t>
            </a:r>
          </a:p>
          <a:p>
            <a:r>
              <a:rPr lang="en-US" altLang="en-US" dirty="0"/>
              <a:t>In terms of the mechanics, what would you need to do to get to the optimal immediately?</a:t>
            </a:r>
          </a:p>
        </p:txBody>
      </p:sp>
      <p:sp>
        <p:nvSpPr>
          <p:cNvPr id="5" name="Footer Placeholder 4">
            <a:extLst>
              <a:ext uri="{FF2B5EF4-FFF2-40B4-BE49-F238E27FC236}">
                <a16:creationId xmlns:a16="http://schemas.microsoft.com/office/drawing/2014/main" id="{91EBAD78-1FDD-F767-F4D3-EF5A190AB5E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a:extLst>
              <a:ext uri="{FF2B5EF4-FFF2-40B4-BE49-F238E27FC236}">
                <a16:creationId xmlns:a16="http://schemas.microsoft.com/office/drawing/2014/main" id="{026DEFC0-F399-BAC2-888F-985EC65F3FD2}"/>
              </a:ext>
            </a:extLst>
          </p:cNvPr>
          <p:cNvSpPr>
            <a:spLocks noGrp="1" noChangeArrowheads="1"/>
          </p:cNvSpPr>
          <p:nvPr>
            <p:ph type="title"/>
          </p:nvPr>
        </p:nvSpPr>
        <p:spPr/>
        <p:txBody>
          <a:bodyPr/>
          <a:lstStyle/>
          <a:p>
            <a:r>
              <a:rPr lang="en-US"/>
              <a:t>III. The APV Approach to Optimal Capital Structure</a:t>
            </a:r>
          </a:p>
        </p:txBody>
      </p:sp>
      <p:sp>
        <p:nvSpPr>
          <p:cNvPr id="193540" name="Rectangle 3">
            <a:extLst>
              <a:ext uri="{FF2B5EF4-FFF2-40B4-BE49-F238E27FC236}">
                <a16:creationId xmlns:a16="http://schemas.microsoft.com/office/drawing/2014/main" id="{D7DAFE4A-E35E-B3B0-8C1E-25CE15C64E90}"/>
              </a:ext>
            </a:extLst>
          </p:cNvPr>
          <p:cNvSpPr>
            <a:spLocks noGrp="1"/>
          </p:cNvSpPr>
          <p:nvPr>
            <p:ph idx="1"/>
          </p:nvPr>
        </p:nvSpPr>
        <p:spPr/>
        <p:txBody>
          <a:bodyPr/>
          <a:lstStyle/>
          <a:p>
            <a:r>
              <a:rPr lang="en-US" altLang="en-US" dirty="0"/>
              <a:t>In the </a:t>
            </a:r>
            <a:r>
              <a:rPr lang="en-US" altLang="en-US" b="1" dirty="0"/>
              <a:t>adjusted present value approach</a:t>
            </a:r>
            <a:r>
              <a:rPr lang="en-US" altLang="en-US" dirty="0"/>
              <a:t>, the value of the firm is written as the sum of the value of the firm without debt (the unlevered firm) and the effect of debt on firm value.</a:t>
            </a:r>
          </a:p>
          <a:p>
            <a:r>
              <a:rPr lang="en-US" altLang="en-US" dirty="0"/>
              <a:t>The effect of debt on value is captured in two variables – the benefits as the </a:t>
            </a:r>
            <a:r>
              <a:rPr lang="en-US" altLang="en-US" b="1" dirty="0"/>
              <a:t>present value of tax benefits </a:t>
            </a:r>
            <a:r>
              <a:rPr lang="en-US" altLang="en-US" dirty="0"/>
              <a:t>from debt and the costs as the </a:t>
            </a:r>
            <a:r>
              <a:rPr lang="en-US" altLang="en-US" b="1" dirty="0"/>
              <a:t>expected bankruptcy costs</a:t>
            </a:r>
            <a:r>
              <a:rPr lang="en-US" altLang="en-US" dirty="0"/>
              <a:t>.</a:t>
            </a:r>
          </a:p>
          <a:p>
            <a:pPr lvl="1"/>
            <a:r>
              <a:rPr lang="en-US" altLang="en-US" dirty="0"/>
              <a:t>Firm Value = Unlevered Firm Value + (Tax Benefits of Debt - Expected Bankruptcy Cost from the Debt)</a:t>
            </a:r>
          </a:p>
          <a:p>
            <a:r>
              <a:rPr lang="en-US" altLang="en-US" dirty="0"/>
              <a:t>The optimal dollar debt level is the one that maximizes firm value</a:t>
            </a:r>
          </a:p>
        </p:txBody>
      </p:sp>
      <p:sp>
        <p:nvSpPr>
          <p:cNvPr id="5" name="Footer Placeholder 4">
            <a:extLst>
              <a:ext uri="{FF2B5EF4-FFF2-40B4-BE49-F238E27FC236}">
                <a16:creationId xmlns:a16="http://schemas.microsoft.com/office/drawing/2014/main" id="{7A7EDF1F-22B2-B9B3-BB13-A0FEB86BE62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a:extLst>
              <a:ext uri="{FF2B5EF4-FFF2-40B4-BE49-F238E27FC236}">
                <a16:creationId xmlns:a16="http://schemas.microsoft.com/office/drawing/2014/main" id="{45DBC3E4-EA5D-DF19-1190-03C87677BA13}"/>
              </a:ext>
            </a:extLst>
          </p:cNvPr>
          <p:cNvSpPr>
            <a:spLocks noGrp="1"/>
          </p:cNvSpPr>
          <p:nvPr>
            <p:ph type="title"/>
          </p:nvPr>
        </p:nvSpPr>
        <p:spPr/>
        <p:txBody>
          <a:bodyPr/>
          <a:lstStyle/>
          <a:p>
            <a:r>
              <a:rPr lang="en-US" altLang="en-US"/>
              <a:t>Implementing the APV Approach</a:t>
            </a:r>
          </a:p>
        </p:txBody>
      </p:sp>
      <p:sp>
        <p:nvSpPr>
          <p:cNvPr id="166914" name="Rectangle 3">
            <a:extLst>
              <a:ext uri="{FF2B5EF4-FFF2-40B4-BE49-F238E27FC236}">
                <a16:creationId xmlns:a16="http://schemas.microsoft.com/office/drawing/2014/main" id="{01EFE201-E127-4107-26AF-BE9822A27F0A}"/>
              </a:ext>
            </a:extLst>
          </p:cNvPr>
          <p:cNvSpPr>
            <a:spLocks noGrp="1" noChangeArrowheads="1"/>
          </p:cNvSpPr>
          <p:nvPr>
            <p:ph idx="1"/>
          </p:nvPr>
        </p:nvSpPr>
        <p:spPr/>
        <p:txBody>
          <a:bodyPr>
            <a:normAutofit fontScale="92500" lnSpcReduction="10000"/>
          </a:bodyPr>
          <a:lstStyle/>
          <a:p>
            <a:r>
              <a:rPr lang="en-US" dirty="0"/>
              <a:t>Step 1: Estimate the unlevered firm value. This can be done in one of two ways:</a:t>
            </a:r>
          </a:p>
          <a:p>
            <a:pPr lvl="1"/>
            <a:r>
              <a:rPr lang="en-US" dirty="0"/>
              <a:t>Estimating the </a:t>
            </a:r>
            <a:r>
              <a:rPr lang="en-US" b="1" dirty="0"/>
              <a:t>unlevered beta</a:t>
            </a:r>
            <a:r>
              <a:rPr lang="en-US" dirty="0"/>
              <a:t>, a cost of equity based upon the unlevered beta and </a:t>
            </a:r>
            <a:r>
              <a:rPr lang="en-US" b="1" dirty="0"/>
              <a:t>valuing the firm using this cost of equity </a:t>
            </a:r>
            <a:r>
              <a:rPr lang="en-US" dirty="0"/>
              <a:t>(which will also be the cost of capital, with an unlevered firm)</a:t>
            </a:r>
          </a:p>
          <a:p>
            <a:pPr lvl="1"/>
            <a:r>
              <a:rPr lang="en-US" dirty="0"/>
              <a:t>Alternatively, you can </a:t>
            </a:r>
            <a:r>
              <a:rPr lang="en-US" b="1" dirty="0"/>
              <a:t>back out the unlevered firm value from the enterprise value</a:t>
            </a:r>
            <a:r>
              <a:rPr lang="en-US" dirty="0"/>
              <a:t> of the firm: </a:t>
            </a:r>
          </a:p>
          <a:p>
            <a:pPr marL="274320" lvl="1" indent="0">
              <a:buNone/>
            </a:pPr>
            <a:r>
              <a:rPr lang="en-US" dirty="0"/>
              <a:t>Unlevered Firm Value = Current Enterprise Value- Tax Benefits of Debt (Current) + Expected Bankruptcy cost from Debt</a:t>
            </a:r>
          </a:p>
          <a:p>
            <a:r>
              <a:rPr lang="en-US" dirty="0"/>
              <a:t>Step 2: Estimate the </a:t>
            </a:r>
            <a:r>
              <a:rPr lang="en-US" b="1" dirty="0"/>
              <a:t>tax benefits at different levels of debt</a:t>
            </a:r>
            <a:r>
              <a:rPr lang="en-US" dirty="0"/>
              <a:t>. The simplest assumption to make is that the savings are perpetual, in which case</a:t>
            </a:r>
          </a:p>
          <a:p>
            <a:pPr lvl="1"/>
            <a:r>
              <a:rPr lang="en-US" dirty="0"/>
              <a:t>Tax benefits = Dollar Debt * Tax Rate</a:t>
            </a:r>
          </a:p>
          <a:p>
            <a:r>
              <a:rPr lang="en-US" dirty="0"/>
              <a:t>Step 3: Estimate </a:t>
            </a:r>
            <a:r>
              <a:rPr lang="en-US" b="1" dirty="0"/>
              <a:t>a probability of bankruptcy at each debt level,</a:t>
            </a:r>
            <a:r>
              <a:rPr lang="en-US" dirty="0"/>
              <a:t> and multiply by the cost of bankruptcy (including both direct and indirect costs) to estimate the expected bankruptcy cost.</a:t>
            </a:r>
          </a:p>
          <a:p>
            <a:endParaRPr lang="en-US" dirty="0"/>
          </a:p>
        </p:txBody>
      </p:sp>
      <p:sp>
        <p:nvSpPr>
          <p:cNvPr id="5" name="Footer Placeholder 4">
            <a:extLst>
              <a:ext uri="{FF2B5EF4-FFF2-40B4-BE49-F238E27FC236}">
                <a16:creationId xmlns:a16="http://schemas.microsoft.com/office/drawing/2014/main" id="{90B193AB-4F8D-AEDE-9E1D-080C4A5AE89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a:extLst>
              <a:ext uri="{FF2B5EF4-FFF2-40B4-BE49-F238E27FC236}">
                <a16:creationId xmlns:a16="http://schemas.microsoft.com/office/drawing/2014/main" id="{5C1930BB-E8C8-67F5-C8D5-D60C8D4D5C7D}"/>
              </a:ext>
            </a:extLst>
          </p:cNvPr>
          <p:cNvSpPr>
            <a:spLocks noGrp="1"/>
          </p:cNvSpPr>
          <p:nvPr>
            <p:ph type="title"/>
          </p:nvPr>
        </p:nvSpPr>
        <p:spPr/>
        <p:txBody>
          <a:bodyPr/>
          <a:lstStyle/>
          <a:p>
            <a:r>
              <a:rPr lang="en-US" altLang="en-US"/>
              <a:t>Estimating Expected Bankruptcy Cost</a:t>
            </a:r>
          </a:p>
        </p:txBody>
      </p:sp>
      <p:sp>
        <p:nvSpPr>
          <p:cNvPr id="168962" name="Rectangle 3">
            <a:extLst>
              <a:ext uri="{FF2B5EF4-FFF2-40B4-BE49-F238E27FC236}">
                <a16:creationId xmlns:a16="http://schemas.microsoft.com/office/drawing/2014/main" id="{66A400A6-B583-6A25-90DA-46E789236A4C}"/>
              </a:ext>
            </a:extLst>
          </p:cNvPr>
          <p:cNvSpPr>
            <a:spLocks noGrp="1" noChangeArrowheads="1"/>
          </p:cNvSpPr>
          <p:nvPr>
            <p:ph idx="1"/>
          </p:nvPr>
        </p:nvSpPr>
        <p:spPr/>
        <p:txBody>
          <a:bodyPr/>
          <a:lstStyle/>
          <a:p>
            <a:r>
              <a:rPr lang="en-US" dirty="0"/>
              <a:t>Probability of Bankruptcy</a:t>
            </a:r>
          </a:p>
          <a:p>
            <a:pPr lvl="1"/>
            <a:r>
              <a:rPr lang="en-US" dirty="0"/>
              <a:t>Estimate the </a:t>
            </a:r>
            <a:r>
              <a:rPr lang="en-US" b="1" dirty="0"/>
              <a:t>synthetic rating</a:t>
            </a:r>
            <a:r>
              <a:rPr lang="en-US" dirty="0"/>
              <a:t> that the firm will have at each level of debt</a:t>
            </a:r>
          </a:p>
          <a:p>
            <a:pPr lvl="1"/>
            <a:r>
              <a:rPr lang="en-US" dirty="0"/>
              <a:t>Estimate the </a:t>
            </a:r>
            <a:r>
              <a:rPr lang="en-US" b="1" dirty="0"/>
              <a:t>probability that the firm will go bankrupt over time</a:t>
            </a:r>
            <a:r>
              <a:rPr lang="en-US" dirty="0"/>
              <a:t>, at that level of debt (Use studies that have estimated the empirical probabilities of this occurring over time - Altman does an update every year)</a:t>
            </a:r>
          </a:p>
          <a:p>
            <a:r>
              <a:rPr lang="en-US" dirty="0"/>
              <a:t>Cost of Bankruptcy</a:t>
            </a:r>
          </a:p>
          <a:p>
            <a:pPr lvl="1"/>
            <a:r>
              <a:rPr lang="en-US" dirty="0"/>
              <a:t>The </a:t>
            </a:r>
            <a:r>
              <a:rPr lang="en-US" b="1" dirty="0"/>
              <a:t>direct bankruptcy cost </a:t>
            </a:r>
            <a:r>
              <a:rPr lang="en-US" dirty="0"/>
              <a:t>is the easier component. It is generally between 5-10% of firm value, based upon empirical studies</a:t>
            </a:r>
          </a:p>
          <a:p>
            <a:pPr lvl="1"/>
            <a:r>
              <a:rPr lang="en-US" dirty="0"/>
              <a:t>The </a:t>
            </a:r>
            <a:r>
              <a:rPr lang="en-US" b="1" dirty="0"/>
              <a:t>indirect bankruptcy cost </a:t>
            </a:r>
            <a:r>
              <a:rPr lang="en-US" dirty="0"/>
              <a:t>is much tougher. It should be higher for sectors where operating income is affected significantly by default risk (like airlines) and lower for sectors where it is not (like groceries)</a:t>
            </a:r>
          </a:p>
        </p:txBody>
      </p:sp>
      <p:sp>
        <p:nvSpPr>
          <p:cNvPr id="5" name="Footer Placeholder 4">
            <a:extLst>
              <a:ext uri="{FF2B5EF4-FFF2-40B4-BE49-F238E27FC236}">
                <a16:creationId xmlns:a16="http://schemas.microsoft.com/office/drawing/2014/main" id="{805095E6-6EB1-A47E-6C9B-2D17F9702F3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a:extLst>
              <a:ext uri="{FF2B5EF4-FFF2-40B4-BE49-F238E27FC236}">
                <a16:creationId xmlns:a16="http://schemas.microsoft.com/office/drawing/2014/main" id="{6162F633-8F80-B7C6-99C4-DF809DA393EE}"/>
              </a:ext>
            </a:extLst>
          </p:cNvPr>
          <p:cNvSpPr>
            <a:spLocks noGrp="1" noChangeArrowheads="1"/>
          </p:cNvSpPr>
          <p:nvPr>
            <p:ph type="title"/>
          </p:nvPr>
        </p:nvSpPr>
        <p:spPr/>
        <p:txBody>
          <a:bodyPr/>
          <a:lstStyle/>
          <a:p>
            <a:r>
              <a:rPr lang="en-US"/>
              <a:t>Ratings and Default Probabilities: Results from Altman study of bonds</a:t>
            </a:r>
          </a:p>
        </p:txBody>
      </p:sp>
      <p:sp>
        <p:nvSpPr>
          <p:cNvPr id="171010" name="Rectangle 3">
            <a:extLst>
              <a:ext uri="{FF2B5EF4-FFF2-40B4-BE49-F238E27FC236}">
                <a16:creationId xmlns:a16="http://schemas.microsoft.com/office/drawing/2014/main" id="{DCEF3430-435D-C3B1-44F8-F14BC009E709}"/>
              </a:ext>
            </a:extLst>
          </p:cNvPr>
          <p:cNvSpPr>
            <a:spLocks noGrp="1" noChangeArrowheads="1"/>
          </p:cNvSpPr>
          <p:nvPr>
            <p:ph idx="1"/>
          </p:nvPr>
        </p:nvSpPr>
        <p:spPr/>
        <p:txBody>
          <a:bodyPr>
            <a:normAutofit fontScale="62500" lnSpcReduction="20000"/>
          </a:bodyPr>
          <a:lstStyle/>
          <a:p>
            <a:r>
              <a:rPr lang="en-US" dirty="0"/>
              <a:t>Rating	Likelihood of Default	</a:t>
            </a:r>
          </a:p>
          <a:p>
            <a:r>
              <a:rPr lang="en-US" dirty="0"/>
              <a:t>AAA		0.07%	</a:t>
            </a:r>
          </a:p>
          <a:p>
            <a:r>
              <a:rPr lang="en-US" dirty="0"/>
              <a:t>AA		0.51%	</a:t>
            </a:r>
          </a:p>
          <a:p>
            <a:r>
              <a:rPr lang="en-US" dirty="0"/>
              <a:t>A+		0.60%	</a:t>
            </a:r>
          </a:p>
          <a:p>
            <a:r>
              <a:rPr lang="en-US" dirty="0"/>
              <a:t>A		0.66%	</a:t>
            </a:r>
          </a:p>
          <a:p>
            <a:r>
              <a:rPr lang="en-US" dirty="0"/>
              <a:t>A-		2.50%	</a:t>
            </a:r>
          </a:p>
          <a:p>
            <a:r>
              <a:rPr lang="en-US" dirty="0"/>
              <a:t>BBB		7.54%	</a:t>
            </a:r>
          </a:p>
          <a:p>
            <a:r>
              <a:rPr lang="en-US" dirty="0"/>
              <a:t>BB		16.63%	</a:t>
            </a:r>
          </a:p>
          <a:p>
            <a:r>
              <a:rPr lang="en-US" dirty="0"/>
              <a:t>B+		25.00%	</a:t>
            </a:r>
          </a:p>
          <a:p>
            <a:r>
              <a:rPr lang="en-US" dirty="0"/>
              <a:t>B		36.80%	</a:t>
            </a:r>
          </a:p>
          <a:p>
            <a:r>
              <a:rPr lang="en-US" dirty="0"/>
              <a:t>B-		45.00%	</a:t>
            </a:r>
          </a:p>
          <a:p>
            <a:r>
              <a:rPr lang="en-US" dirty="0"/>
              <a:t>CCC		59.01%	</a:t>
            </a:r>
          </a:p>
          <a:p>
            <a:r>
              <a:rPr lang="en-US" dirty="0"/>
              <a:t>CC		70.00%	</a:t>
            </a:r>
          </a:p>
          <a:p>
            <a:r>
              <a:rPr lang="en-US" dirty="0"/>
              <a:t>C		85.00%	</a:t>
            </a:r>
          </a:p>
          <a:p>
            <a:r>
              <a:rPr lang="en-US" dirty="0"/>
              <a:t>D		100.00%	</a:t>
            </a:r>
          </a:p>
          <a:p>
            <a:endParaRPr lang="en-US" dirty="0"/>
          </a:p>
        </p:txBody>
      </p:sp>
      <p:sp>
        <p:nvSpPr>
          <p:cNvPr id="199685" name="TextBox 3">
            <a:extLst>
              <a:ext uri="{FF2B5EF4-FFF2-40B4-BE49-F238E27FC236}">
                <a16:creationId xmlns:a16="http://schemas.microsoft.com/office/drawing/2014/main" id="{D52CE368-B518-17B9-CA6A-850415F2D924}"/>
              </a:ext>
            </a:extLst>
          </p:cNvPr>
          <p:cNvSpPr txBox="1">
            <a:spLocks noChangeArrowheads="1"/>
          </p:cNvSpPr>
          <p:nvPr/>
        </p:nvSpPr>
        <p:spPr bwMode="auto">
          <a:xfrm>
            <a:off x="3429000" y="2819400"/>
            <a:ext cx="4572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i="1" dirty="0">
                <a:latin typeface="Times"/>
              </a:rPr>
              <a:t>Altman estimated these probabilities by looking at bonds in each ratings class ten years prior and then examining the proportion of these bonds that defaulted over the ten years.</a:t>
            </a:r>
          </a:p>
        </p:txBody>
      </p:sp>
      <p:sp>
        <p:nvSpPr>
          <p:cNvPr id="5" name="Footer Placeholder 4">
            <a:extLst>
              <a:ext uri="{FF2B5EF4-FFF2-40B4-BE49-F238E27FC236}">
                <a16:creationId xmlns:a16="http://schemas.microsoft.com/office/drawing/2014/main" id="{C1C0384B-ABD4-E7BD-868F-1F52C5783FF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a:extLst>
              <a:ext uri="{FF2B5EF4-FFF2-40B4-BE49-F238E27FC236}">
                <a16:creationId xmlns:a16="http://schemas.microsoft.com/office/drawing/2014/main" id="{B73EDB64-54F9-E233-AA94-DF939432EB15}"/>
              </a:ext>
            </a:extLst>
          </p:cNvPr>
          <p:cNvSpPr>
            <a:spLocks noGrp="1"/>
          </p:cNvSpPr>
          <p:nvPr>
            <p:ph type="title"/>
          </p:nvPr>
        </p:nvSpPr>
        <p:spPr/>
        <p:txBody>
          <a:bodyPr/>
          <a:lstStyle/>
          <a:p>
            <a:r>
              <a:rPr lang="en-US" altLang="en-US"/>
              <a:t>Disney: Estimating Unlevered Firm Value</a:t>
            </a:r>
          </a:p>
        </p:txBody>
      </p:sp>
      <p:sp>
        <p:nvSpPr>
          <p:cNvPr id="201732" name="Rectangle 3">
            <a:extLst>
              <a:ext uri="{FF2B5EF4-FFF2-40B4-BE49-F238E27FC236}">
                <a16:creationId xmlns:a16="http://schemas.microsoft.com/office/drawing/2014/main" id="{A046435E-3568-3212-2DA9-5FD7EE1E3AD5}"/>
              </a:ext>
            </a:extLst>
          </p:cNvPr>
          <p:cNvSpPr>
            <a:spLocks noGrp="1"/>
          </p:cNvSpPr>
          <p:nvPr>
            <p:ph idx="1"/>
          </p:nvPr>
        </p:nvSpPr>
        <p:spPr/>
        <p:txBody>
          <a:bodyPr/>
          <a:lstStyle/>
          <a:p>
            <a:r>
              <a:rPr lang="en-US" altLang="en-US" sz="1800" dirty="0"/>
              <a:t>Back out the </a:t>
            </a:r>
            <a:r>
              <a:rPr lang="en-US" altLang="en-US" sz="1800" b="1" dirty="0"/>
              <a:t>unlevered value of the firm</a:t>
            </a:r>
          </a:p>
          <a:p>
            <a:pPr marL="0" indent="0">
              <a:buNone/>
            </a:pPr>
            <a:r>
              <a:rPr lang="en-US" altLang="en-US" sz="1800" dirty="0"/>
              <a:t>Current Enterprise Value =  $121,878+ $15,961 	= $ 137,839</a:t>
            </a:r>
          </a:p>
          <a:p>
            <a:pPr marL="0" indent="0">
              <a:buNone/>
            </a:pPr>
            <a:r>
              <a:rPr lang="en-US" altLang="en-US" sz="1800" dirty="0"/>
              <a:t> - Tax Benefit on Current Debt = $15,961 * 0.361	= $      5,762 </a:t>
            </a:r>
          </a:p>
          <a:p>
            <a:pPr marL="0" indent="0">
              <a:buNone/>
            </a:pPr>
            <a:r>
              <a:rPr lang="en-US" altLang="en-US" sz="1800" dirty="0"/>
              <a:t> + Expected Bankruptcy Cost = 0.66% * (0.25 * 137,839) =  $         227</a:t>
            </a:r>
          </a:p>
          <a:p>
            <a:pPr marL="0" indent="0">
              <a:buNone/>
            </a:pPr>
            <a:r>
              <a:rPr lang="en-US" altLang="en-US" sz="1800" dirty="0"/>
              <a:t>Unlevered Value of Firm =				= $  132,304</a:t>
            </a:r>
          </a:p>
          <a:p>
            <a:r>
              <a:rPr lang="en-US" altLang="en-US" dirty="0"/>
              <a:t>I will assume the following parameters for Disney:</a:t>
            </a:r>
          </a:p>
          <a:p>
            <a:pPr lvl="1"/>
            <a:r>
              <a:rPr lang="en-US" altLang="en-US" dirty="0"/>
              <a:t>Cost of Bankruptcy for Disney = 25% of firm value</a:t>
            </a:r>
          </a:p>
          <a:p>
            <a:pPr lvl="1"/>
            <a:r>
              <a:rPr lang="en-US" altLang="en-US" dirty="0"/>
              <a:t>Probability of Bankruptcy = 0.66%, based on firm</a:t>
            </a:r>
            <a:r>
              <a:rPr lang="ja-JP" altLang="en-US"/>
              <a:t>’</a:t>
            </a:r>
            <a:r>
              <a:rPr lang="en-US" altLang="ja-JP" dirty="0"/>
              <a:t>s current rating of A</a:t>
            </a:r>
          </a:p>
          <a:p>
            <a:pPr lvl="1"/>
            <a:r>
              <a:rPr lang="en-US" altLang="en-US" dirty="0"/>
              <a:t>Tax Rate = 36.1%</a:t>
            </a:r>
          </a:p>
        </p:txBody>
      </p:sp>
      <p:sp>
        <p:nvSpPr>
          <p:cNvPr id="5" name="Footer Placeholder 4">
            <a:extLst>
              <a:ext uri="{FF2B5EF4-FFF2-40B4-BE49-F238E27FC236}">
                <a16:creationId xmlns:a16="http://schemas.microsoft.com/office/drawing/2014/main" id="{32CE33D4-A0D5-7991-8CE9-5AC822726CE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a:extLst>
              <a:ext uri="{FF2B5EF4-FFF2-40B4-BE49-F238E27FC236}">
                <a16:creationId xmlns:a16="http://schemas.microsoft.com/office/drawing/2014/main" id="{171177B8-8AA4-CF89-CDDB-44D51FB04FD5}"/>
              </a:ext>
            </a:extLst>
          </p:cNvPr>
          <p:cNvSpPr>
            <a:spLocks noGrp="1"/>
          </p:cNvSpPr>
          <p:nvPr>
            <p:ph type="title"/>
          </p:nvPr>
        </p:nvSpPr>
        <p:spPr/>
        <p:txBody>
          <a:bodyPr/>
          <a:lstStyle/>
          <a:p>
            <a:r>
              <a:rPr lang="en-US" altLang="en-US"/>
              <a:t>Disney: APV at Debt Ratios</a:t>
            </a:r>
          </a:p>
        </p:txBody>
      </p:sp>
      <p:sp>
        <p:nvSpPr>
          <p:cNvPr id="203780" name="Content Placeholder 4">
            <a:extLst>
              <a:ext uri="{FF2B5EF4-FFF2-40B4-BE49-F238E27FC236}">
                <a16:creationId xmlns:a16="http://schemas.microsoft.com/office/drawing/2014/main" id="{D3701138-C81C-7C20-F819-84355A3E30F1}"/>
              </a:ext>
            </a:extLst>
          </p:cNvPr>
          <p:cNvSpPr>
            <a:spLocks noGrp="1"/>
          </p:cNvSpPr>
          <p:nvPr>
            <p:ph idx="1"/>
          </p:nvPr>
        </p:nvSpPr>
        <p:spPr/>
        <p:txBody>
          <a:bodyPr/>
          <a:lstStyle/>
          <a:p>
            <a:endParaRPr lang="en-US" altLang="en-US"/>
          </a:p>
          <a:p>
            <a:endParaRPr lang="en-US" altLang="en-US"/>
          </a:p>
        </p:txBody>
      </p:sp>
      <p:sp>
        <p:nvSpPr>
          <p:cNvPr id="203781" name="Text Box 4">
            <a:extLst>
              <a:ext uri="{FF2B5EF4-FFF2-40B4-BE49-F238E27FC236}">
                <a16:creationId xmlns:a16="http://schemas.microsoft.com/office/drawing/2014/main" id="{400C82A5-6D3D-B77B-8889-C280C4601F58}"/>
              </a:ext>
            </a:extLst>
          </p:cNvPr>
          <p:cNvSpPr txBox="1">
            <a:spLocks noChangeArrowheads="1"/>
          </p:cNvSpPr>
          <p:nvPr/>
        </p:nvSpPr>
        <p:spPr bwMode="auto">
          <a:xfrm>
            <a:off x="3319463" y="5491163"/>
            <a:ext cx="30638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The optimal debt ratio is 40%, which is the point at which firm value is maximized. </a:t>
            </a:r>
            <a:endParaRPr lang="en-US" altLang="en-US" sz="2400">
              <a:latin typeface="Times"/>
            </a:endParaRPr>
          </a:p>
        </p:txBody>
      </p:sp>
      <p:graphicFrame>
        <p:nvGraphicFramePr>
          <p:cNvPr id="2" name="Table 1">
            <a:extLst>
              <a:ext uri="{FF2B5EF4-FFF2-40B4-BE49-F238E27FC236}">
                <a16:creationId xmlns:a16="http://schemas.microsoft.com/office/drawing/2014/main" id="{37565D16-4143-BEE7-31A1-DC62093ACC8A}"/>
              </a:ext>
            </a:extLst>
          </p:cNvPr>
          <p:cNvGraphicFramePr>
            <a:graphicFrameLocks noGrp="1"/>
          </p:cNvGraphicFramePr>
          <p:nvPr/>
        </p:nvGraphicFramePr>
        <p:xfrm>
          <a:off x="609600" y="1981200"/>
          <a:ext cx="8153398" cy="3352797"/>
        </p:xfrm>
        <a:graphic>
          <a:graphicData uri="http://schemas.openxmlformats.org/drawingml/2006/table">
            <a:tbl>
              <a:tblPr/>
              <a:tblGrid>
                <a:gridCol w="837509">
                  <a:extLst>
                    <a:ext uri="{9D8B030D-6E8A-4147-A177-3AD203B41FA5}">
                      <a16:colId xmlns:a16="http://schemas.microsoft.com/office/drawing/2014/main" val="20000"/>
                    </a:ext>
                  </a:extLst>
                </a:gridCol>
                <a:gridCol w="788244">
                  <a:extLst>
                    <a:ext uri="{9D8B030D-6E8A-4147-A177-3AD203B41FA5}">
                      <a16:colId xmlns:a16="http://schemas.microsoft.com/office/drawing/2014/main" val="20001"/>
                    </a:ext>
                  </a:extLst>
                </a:gridCol>
                <a:gridCol w="702030">
                  <a:extLst>
                    <a:ext uri="{9D8B030D-6E8A-4147-A177-3AD203B41FA5}">
                      <a16:colId xmlns:a16="http://schemas.microsoft.com/office/drawing/2014/main" val="20002"/>
                    </a:ext>
                  </a:extLst>
                </a:gridCol>
                <a:gridCol w="837509">
                  <a:extLst>
                    <a:ext uri="{9D8B030D-6E8A-4147-A177-3AD203B41FA5}">
                      <a16:colId xmlns:a16="http://schemas.microsoft.com/office/drawing/2014/main" val="20003"/>
                    </a:ext>
                  </a:extLst>
                </a:gridCol>
                <a:gridCol w="960672">
                  <a:extLst>
                    <a:ext uri="{9D8B030D-6E8A-4147-A177-3AD203B41FA5}">
                      <a16:colId xmlns:a16="http://schemas.microsoft.com/office/drawing/2014/main" val="20004"/>
                    </a:ext>
                  </a:extLst>
                </a:gridCol>
                <a:gridCol w="960672">
                  <a:extLst>
                    <a:ext uri="{9D8B030D-6E8A-4147-A177-3AD203B41FA5}">
                      <a16:colId xmlns:a16="http://schemas.microsoft.com/office/drawing/2014/main" val="20005"/>
                    </a:ext>
                  </a:extLst>
                </a:gridCol>
                <a:gridCol w="985305">
                  <a:extLst>
                    <a:ext uri="{9D8B030D-6E8A-4147-A177-3AD203B41FA5}">
                      <a16:colId xmlns:a16="http://schemas.microsoft.com/office/drawing/2014/main" val="20006"/>
                    </a:ext>
                  </a:extLst>
                </a:gridCol>
                <a:gridCol w="1194682">
                  <a:extLst>
                    <a:ext uri="{9D8B030D-6E8A-4147-A177-3AD203B41FA5}">
                      <a16:colId xmlns:a16="http://schemas.microsoft.com/office/drawing/2014/main" val="20007"/>
                    </a:ext>
                  </a:extLst>
                </a:gridCol>
                <a:gridCol w="886775">
                  <a:extLst>
                    <a:ext uri="{9D8B030D-6E8A-4147-A177-3AD203B41FA5}">
                      <a16:colId xmlns:a16="http://schemas.microsoft.com/office/drawing/2014/main" val="20008"/>
                    </a:ext>
                  </a:extLst>
                </a:gridCol>
              </a:tblGrid>
              <a:tr h="751887">
                <a:tc>
                  <a:txBody>
                    <a:bodyPr/>
                    <a:lstStyle/>
                    <a:p>
                      <a:pPr algn="ctr" fontAlgn="b"/>
                      <a:r>
                        <a:rPr lang="en-US" sz="1400" b="0" i="1" u="none" strike="noStrike" dirty="0">
                          <a:solidFill>
                            <a:srgbClr val="000000"/>
                          </a:solidFill>
                          <a:effectLst/>
                          <a:latin typeface="Times"/>
                        </a:rPr>
                        <a:t>Debt Ratio</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 Debt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Tax Rate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Unlevered Firm Value</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Tax Benefits</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Bond Rating</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Probability of Default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a:solidFill>
                            <a:srgbClr val="000000"/>
                          </a:solidFill>
                          <a:effectLst/>
                          <a:latin typeface="Times"/>
                        </a:rPr>
                        <a:t>Expected Bankruptcy Cost</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1" u="none" strike="noStrike" dirty="0">
                          <a:solidFill>
                            <a:srgbClr val="000000"/>
                          </a:solidFill>
                          <a:effectLst/>
                          <a:latin typeface="Times"/>
                        </a:rPr>
                        <a:t>Value of Levered Firm</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260091">
                <a:tc>
                  <a:txBody>
                    <a:bodyPr/>
                    <a:lstStyle/>
                    <a:p>
                      <a:pPr algn="ctr" fontAlgn="b"/>
                      <a:r>
                        <a:rPr lang="en-US" sz="1400" b="0" i="0" u="none" strike="noStrike">
                          <a:solidFill>
                            <a:srgbClr val="000000"/>
                          </a:solidFill>
                          <a:effectLst/>
                          <a:latin typeface="Times"/>
                        </a:rPr>
                        <a:t>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$132,281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260091">
                <a:tc>
                  <a:txBody>
                    <a:bodyPr/>
                    <a:lstStyle/>
                    <a:p>
                      <a:pPr algn="ctr" fontAlgn="b"/>
                      <a:r>
                        <a:rPr lang="en-US" sz="1400" b="0" i="0" u="none" strike="noStrike">
                          <a:solidFill>
                            <a:srgbClr val="000000"/>
                          </a:solidFill>
                          <a:effectLst/>
                          <a:latin typeface="Times"/>
                        </a:rPr>
                        <a:t>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$13,784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$4,976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$137,256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260091">
                <a:tc>
                  <a:txBody>
                    <a:bodyPr/>
                    <a:lstStyle/>
                    <a:p>
                      <a:pPr algn="ctr" fontAlgn="b"/>
                      <a:r>
                        <a:rPr lang="en-US" sz="1400" b="0" i="0" u="none" strike="noStrike">
                          <a:solidFill>
                            <a:srgbClr val="000000"/>
                          </a:solidFill>
                          <a:effectLst/>
                          <a:latin typeface="Times"/>
                        </a:rPr>
                        <a:t>20%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$27,568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$9,952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Aaa/AAA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0.07%</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$142,231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3"/>
                  </a:ext>
                </a:extLst>
              </a:tr>
              <a:tr h="260091">
                <a:tc>
                  <a:txBody>
                    <a:bodyPr/>
                    <a:lstStyle/>
                    <a:p>
                      <a:pPr algn="ctr" fontAlgn="b"/>
                      <a:r>
                        <a:rPr lang="en-US" sz="1400" b="0" i="0" u="none" strike="noStrike">
                          <a:solidFill>
                            <a:srgbClr val="000000"/>
                          </a:solidFill>
                          <a:effectLst/>
                          <a:latin typeface="Times"/>
                        </a:rPr>
                        <a:t>30%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$41,352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$14,928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Aa2/AA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0.51%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$188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$147,045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260091">
                <a:tc>
                  <a:txBody>
                    <a:bodyPr/>
                    <a:lstStyle/>
                    <a:p>
                      <a:pPr algn="ctr" fontAlgn="b"/>
                      <a:r>
                        <a:rPr lang="en-US" sz="1400" b="0" i="0" u="none" strike="noStrike">
                          <a:solidFill>
                            <a:srgbClr val="000000"/>
                          </a:solidFill>
                          <a:effectLst/>
                          <a:latin typeface="Times"/>
                        </a:rPr>
                        <a:t>40%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$55,136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$19,904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A2/A</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0.66%</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$251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$151,957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5"/>
                  </a:ext>
                </a:extLst>
              </a:tr>
              <a:tr h="260091">
                <a:tc>
                  <a:txBody>
                    <a:bodyPr/>
                    <a:lstStyle/>
                    <a:p>
                      <a:pPr algn="ctr" fontAlgn="b"/>
                      <a:r>
                        <a:rPr lang="en-US" sz="1400" b="0" i="0" u="none" strike="noStrike">
                          <a:solidFill>
                            <a:srgbClr val="000000"/>
                          </a:solidFill>
                          <a:effectLst/>
                          <a:latin typeface="Times"/>
                        </a:rPr>
                        <a:t>50%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$68,919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$24,880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B3/B-</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45.00%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$17,683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$139,501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6"/>
                  </a:ext>
                </a:extLst>
              </a:tr>
              <a:tr h="260091">
                <a:tc>
                  <a:txBody>
                    <a:bodyPr/>
                    <a:lstStyle/>
                    <a:p>
                      <a:pPr algn="ctr" fontAlgn="b"/>
                      <a:r>
                        <a:rPr lang="en-US" sz="1400" b="0" i="0" u="none" strike="noStrike">
                          <a:solidFill>
                            <a:srgbClr val="000000"/>
                          </a:solidFill>
                          <a:effectLst/>
                          <a:latin typeface="Times"/>
                        </a:rPr>
                        <a:t>60%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$82,703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36.10%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$29,856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$138,238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7"/>
                  </a:ext>
                </a:extLst>
              </a:tr>
              <a:tr h="260091">
                <a:tc>
                  <a:txBody>
                    <a:bodyPr/>
                    <a:lstStyle/>
                    <a:p>
                      <a:pPr algn="ctr" fontAlgn="b"/>
                      <a:r>
                        <a:rPr lang="en-US" sz="1400" b="0" i="0" u="none" strike="noStrike">
                          <a:solidFill>
                            <a:srgbClr val="000000"/>
                          </a:solidFill>
                          <a:effectLst/>
                          <a:latin typeface="Times"/>
                        </a:rPr>
                        <a:t>70%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$96,487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32.64%</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$31,491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C2/C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59.01%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$24,164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$139,631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8"/>
                  </a:ext>
                </a:extLst>
              </a:tr>
              <a:tr h="260091">
                <a:tc>
                  <a:txBody>
                    <a:bodyPr/>
                    <a:lstStyle/>
                    <a:p>
                      <a:pPr algn="ctr" fontAlgn="b"/>
                      <a:r>
                        <a:rPr lang="en-US" sz="1400" b="0" i="0" u="none" strike="noStrike">
                          <a:solidFill>
                            <a:srgbClr val="000000"/>
                          </a:solidFill>
                          <a:effectLst/>
                          <a:latin typeface="Times"/>
                        </a:rPr>
                        <a:t>80%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$110,271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26.81%</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$29,563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Ca2/CC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70.00%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$28,327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$133,540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9"/>
                  </a:ext>
                </a:extLst>
              </a:tr>
              <a:tr h="260091">
                <a:tc>
                  <a:txBody>
                    <a:bodyPr/>
                    <a:lstStyle/>
                    <a:p>
                      <a:pPr algn="ctr" fontAlgn="b"/>
                      <a:r>
                        <a:rPr lang="en-US" sz="1400" b="0" i="0" u="none" strike="noStrike">
                          <a:solidFill>
                            <a:srgbClr val="000000"/>
                          </a:solidFill>
                          <a:effectLst/>
                          <a:latin typeface="Times"/>
                        </a:rPr>
                        <a:t>90%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$124,055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22.03%</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$132,304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$27,332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Caa/CCC</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a:rPr>
                        <a:t>85.00%</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$33,923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a:rPr>
                        <a:t>$125,713 </a:t>
                      </a:r>
                    </a:p>
                  </a:txBody>
                  <a:tcPr marL="12316" marR="12316" marT="123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0"/>
                  </a:ext>
                </a:extLst>
              </a:tr>
            </a:tbl>
          </a:graphicData>
        </a:graphic>
      </p:graphicFrame>
      <p:sp>
        <p:nvSpPr>
          <p:cNvPr id="6" name="Footer Placeholder 5">
            <a:extLst>
              <a:ext uri="{FF2B5EF4-FFF2-40B4-BE49-F238E27FC236}">
                <a16:creationId xmlns:a16="http://schemas.microsoft.com/office/drawing/2014/main" id="{53B11B50-1E95-9DF5-F3A0-5E507E43D09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a:extLst>
              <a:ext uri="{FF2B5EF4-FFF2-40B4-BE49-F238E27FC236}">
                <a16:creationId xmlns:a16="http://schemas.microsoft.com/office/drawing/2014/main" id="{49D81639-8878-F264-76E4-81D00D9B82AF}"/>
              </a:ext>
            </a:extLst>
          </p:cNvPr>
          <p:cNvSpPr>
            <a:spLocks noGrp="1"/>
          </p:cNvSpPr>
          <p:nvPr>
            <p:ph type="title"/>
          </p:nvPr>
        </p:nvSpPr>
        <p:spPr/>
        <p:txBody>
          <a:bodyPr/>
          <a:lstStyle/>
          <a:p>
            <a:r>
              <a:rPr lang="en-US" altLang="en-US"/>
              <a:t>IV. Relative Analysis</a:t>
            </a:r>
          </a:p>
        </p:txBody>
      </p:sp>
      <p:sp>
        <p:nvSpPr>
          <p:cNvPr id="205828" name="Rectangle 3">
            <a:extLst>
              <a:ext uri="{FF2B5EF4-FFF2-40B4-BE49-F238E27FC236}">
                <a16:creationId xmlns:a16="http://schemas.microsoft.com/office/drawing/2014/main" id="{D479F8C7-86F9-D1D8-FB14-681C95610759}"/>
              </a:ext>
            </a:extLst>
          </p:cNvPr>
          <p:cNvSpPr>
            <a:spLocks noGrp="1"/>
          </p:cNvSpPr>
          <p:nvPr>
            <p:ph idx="1"/>
          </p:nvPr>
        </p:nvSpPr>
        <p:spPr/>
        <p:txBody>
          <a:bodyPr/>
          <a:lstStyle/>
          <a:p>
            <a:r>
              <a:rPr lang="en-US" altLang="en-US" dirty="0"/>
              <a:t>The </a:t>
            </a:r>
            <a:r>
              <a:rPr lang="ja-JP" altLang="en-US"/>
              <a:t>“</a:t>
            </a:r>
            <a:r>
              <a:rPr lang="en-US" altLang="ja-JP" b="1" dirty="0"/>
              <a:t>safest</a:t>
            </a:r>
            <a:r>
              <a:rPr lang="ja-JP" altLang="en-US" b="1"/>
              <a:t>”</a:t>
            </a:r>
            <a:r>
              <a:rPr lang="en-US" altLang="ja-JP" b="1" dirty="0"/>
              <a:t> place for any firm to be is close to the industry average</a:t>
            </a:r>
            <a:r>
              <a:rPr lang="en-US" altLang="ja-JP" dirty="0"/>
              <a:t>. Me-tooism is a survival mechanism, and pushes managers towards peer group behavior.</a:t>
            </a:r>
          </a:p>
          <a:p>
            <a:r>
              <a:rPr lang="en-US" altLang="en-US" dirty="0"/>
              <a:t>Subjective adjustments can be  made to these averages to arrive at the right debt ratio.</a:t>
            </a:r>
          </a:p>
          <a:p>
            <a:pPr lvl="1"/>
            <a:r>
              <a:rPr lang="en-US" altLang="en-US" dirty="0"/>
              <a:t>Higher tax rates -&gt; Higher debt ratios (Tax benefits)</a:t>
            </a:r>
          </a:p>
          <a:p>
            <a:pPr lvl="1"/>
            <a:r>
              <a:rPr lang="en-US" altLang="en-US" dirty="0"/>
              <a:t>Lower insider ownership -&gt; Higher debt ratios (Greater discipline)</a:t>
            </a:r>
          </a:p>
          <a:p>
            <a:pPr lvl="1"/>
            <a:r>
              <a:rPr lang="en-US" altLang="en-US" dirty="0"/>
              <a:t>More stable income -&gt; Higher debt ratios (Lower bankruptcy costs)</a:t>
            </a:r>
          </a:p>
          <a:p>
            <a:pPr lvl="1"/>
            <a:r>
              <a:rPr lang="en-US" altLang="en-US" dirty="0"/>
              <a:t>More intangible assets -&gt; Lower debt ratios (More agency problems)</a:t>
            </a:r>
          </a:p>
        </p:txBody>
      </p:sp>
      <p:sp>
        <p:nvSpPr>
          <p:cNvPr id="5" name="Footer Placeholder 4">
            <a:extLst>
              <a:ext uri="{FF2B5EF4-FFF2-40B4-BE49-F238E27FC236}">
                <a16:creationId xmlns:a16="http://schemas.microsoft.com/office/drawing/2014/main" id="{F5B19AD4-AFA1-BE62-9AC0-86AF8438C19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a:extLst>
              <a:ext uri="{FF2B5EF4-FFF2-40B4-BE49-F238E27FC236}">
                <a16:creationId xmlns:a16="http://schemas.microsoft.com/office/drawing/2014/main" id="{A6D241EB-1B71-386E-95B7-66DA8DBA9D8E}"/>
              </a:ext>
            </a:extLst>
          </p:cNvPr>
          <p:cNvSpPr>
            <a:spLocks noGrp="1"/>
          </p:cNvSpPr>
          <p:nvPr>
            <p:ph type="title"/>
          </p:nvPr>
        </p:nvSpPr>
        <p:spPr/>
        <p:txBody>
          <a:bodyPr/>
          <a:lstStyle/>
          <a:p>
            <a:r>
              <a:rPr lang="en-US" altLang="en-US"/>
              <a:t>Comparing to industry averages</a:t>
            </a:r>
          </a:p>
        </p:txBody>
      </p:sp>
      <p:graphicFrame>
        <p:nvGraphicFramePr>
          <p:cNvPr id="207876" name="Content Placeholder 6">
            <a:extLst>
              <a:ext uri="{FF2B5EF4-FFF2-40B4-BE49-F238E27FC236}">
                <a16:creationId xmlns:a16="http://schemas.microsoft.com/office/drawing/2014/main" id="{5055BAD9-8FA7-DFF9-9EBE-56CCD94269BA}"/>
              </a:ext>
            </a:extLst>
          </p:cNvPr>
          <p:cNvGraphicFramePr>
            <a:graphicFrameLocks noGrp="1" noChangeAspect="1"/>
          </p:cNvGraphicFramePr>
          <p:nvPr>
            <p:ph idx="1"/>
            <p:extLst>
              <p:ext uri="{D42A27DB-BD31-4B8C-83A1-F6EECF244321}">
                <p14:modId xmlns:p14="http://schemas.microsoft.com/office/powerpoint/2010/main" val="3474927185"/>
              </p:ext>
            </p:extLst>
          </p:nvPr>
        </p:nvGraphicFramePr>
        <p:xfrm>
          <a:off x="609600" y="2133600"/>
          <a:ext cx="7696200" cy="3623563"/>
        </p:xfrm>
        <a:graphic>
          <a:graphicData uri="http://schemas.openxmlformats.org/presentationml/2006/ole">
            <mc:AlternateContent xmlns:mc="http://schemas.openxmlformats.org/markup-compatibility/2006">
              <mc:Choice xmlns:v="urn:schemas-microsoft-com:vml" Requires="v">
                <p:oleObj name="Document" r:id="rId3" imgW="6311900" imgH="2971800" progId="Word.Document.12">
                  <p:embed/>
                </p:oleObj>
              </mc:Choice>
              <mc:Fallback>
                <p:oleObj name="Document" r:id="rId3" imgW="6311900" imgH="29718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133600"/>
                        <a:ext cx="7696200" cy="3623563"/>
                      </a:xfrm>
                      <a:prstGeom prst="rect">
                        <a:avLst/>
                      </a:prstGeom>
                      <a:noFill/>
                      <a:ln>
                        <a:noFill/>
                      </a:ln>
                    </p:spPr>
                  </p:pic>
                </p:oleObj>
              </mc:Fallback>
            </mc:AlternateContent>
          </a:graphicData>
        </a:graphic>
      </p:graphicFrame>
      <p:sp>
        <p:nvSpPr>
          <p:cNvPr id="5" name="Footer Placeholder 4">
            <a:extLst>
              <a:ext uri="{FF2B5EF4-FFF2-40B4-BE49-F238E27FC236}">
                <a16:creationId xmlns:a16="http://schemas.microsoft.com/office/drawing/2014/main" id="{B69DA83F-9C45-CF44-DEA3-403533DD581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2">
            <a:extLst>
              <a:ext uri="{FF2B5EF4-FFF2-40B4-BE49-F238E27FC236}">
                <a16:creationId xmlns:a16="http://schemas.microsoft.com/office/drawing/2014/main" id="{49740BFA-5685-2F23-54EB-302C43AC49AF}"/>
              </a:ext>
            </a:extLst>
          </p:cNvPr>
          <p:cNvSpPr>
            <a:spLocks noGrp="1"/>
          </p:cNvSpPr>
          <p:nvPr>
            <p:ph type="title"/>
          </p:nvPr>
        </p:nvSpPr>
        <p:spPr/>
        <p:txBody>
          <a:bodyPr/>
          <a:lstStyle/>
          <a:p>
            <a:r>
              <a:rPr lang="en-US" altLang="en-US"/>
              <a:t>Getting past simple averages</a:t>
            </a:r>
          </a:p>
        </p:txBody>
      </p:sp>
      <p:sp>
        <p:nvSpPr>
          <p:cNvPr id="181250" name="Rectangle 3">
            <a:extLst>
              <a:ext uri="{FF2B5EF4-FFF2-40B4-BE49-F238E27FC236}">
                <a16:creationId xmlns:a16="http://schemas.microsoft.com/office/drawing/2014/main" id="{479976FB-2AB1-85B0-209E-A08370DEED36}"/>
              </a:ext>
            </a:extLst>
          </p:cNvPr>
          <p:cNvSpPr>
            <a:spLocks noGrp="1" noChangeArrowheads="1"/>
          </p:cNvSpPr>
          <p:nvPr>
            <p:ph idx="1"/>
          </p:nvPr>
        </p:nvSpPr>
        <p:spPr/>
        <p:txBody>
          <a:bodyPr/>
          <a:lstStyle/>
          <a:p>
            <a:r>
              <a:rPr lang="en-US" b="1" dirty="0"/>
              <a:t>Step 1</a:t>
            </a:r>
            <a:r>
              <a:rPr lang="en-US" dirty="0"/>
              <a:t>: Run a </a:t>
            </a:r>
            <a:r>
              <a:rPr lang="en-US" b="1" dirty="0"/>
              <a:t>regression of debt ratios on the variables </a:t>
            </a:r>
            <a:r>
              <a:rPr lang="en-US" dirty="0"/>
              <a:t>that you believe determine debt ratios in the sector. For example,</a:t>
            </a:r>
          </a:p>
          <a:p>
            <a:pPr lvl="1"/>
            <a:r>
              <a:rPr lang="en-US" dirty="0"/>
              <a:t>Debt Ratio = a + b (Tax rate) + c (Earnings Variability) + d (EBITDA/Firm Value)</a:t>
            </a:r>
          </a:p>
          <a:p>
            <a:pPr marL="274320" lvl="1" indent="0">
              <a:buNone/>
            </a:pPr>
            <a:r>
              <a:rPr lang="en-US" dirty="0"/>
              <a:t>Check this regression for statistical significance (t statistics) and predictive ability (R squared)</a:t>
            </a:r>
          </a:p>
          <a:p>
            <a:r>
              <a:rPr lang="en-US" b="1" dirty="0"/>
              <a:t>Step 2</a:t>
            </a:r>
            <a:r>
              <a:rPr lang="en-US" dirty="0"/>
              <a:t>: Estimate the </a:t>
            </a:r>
            <a:r>
              <a:rPr lang="en-US" b="1" dirty="0"/>
              <a:t>values of the proxies </a:t>
            </a:r>
            <a:r>
              <a:rPr lang="en-US" dirty="0"/>
              <a:t>for the firm under consideration. Plugging into the </a:t>
            </a:r>
            <a:r>
              <a:rPr lang="en-US" dirty="0" err="1"/>
              <a:t>crosssectional</a:t>
            </a:r>
            <a:r>
              <a:rPr lang="en-US" dirty="0"/>
              <a:t> regression, we can obtain an estimate of predicted debt ratio.</a:t>
            </a:r>
          </a:p>
          <a:p>
            <a:r>
              <a:rPr lang="en-US" dirty="0"/>
              <a:t>Step 3: Compare the a</a:t>
            </a:r>
            <a:r>
              <a:rPr lang="en-US" b="1" dirty="0"/>
              <a:t>ctual debt ratio to the predicted debt ratio</a:t>
            </a:r>
            <a:r>
              <a:rPr lang="en-US" dirty="0"/>
              <a:t>.</a:t>
            </a:r>
          </a:p>
        </p:txBody>
      </p:sp>
      <p:sp>
        <p:nvSpPr>
          <p:cNvPr id="5" name="Footer Placeholder 4">
            <a:extLst>
              <a:ext uri="{FF2B5EF4-FFF2-40B4-BE49-F238E27FC236}">
                <a16:creationId xmlns:a16="http://schemas.microsoft.com/office/drawing/2014/main" id="{931E1589-554A-31E9-2427-2F50A6EFCD9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a:extLst>
              <a:ext uri="{FF2B5EF4-FFF2-40B4-BE49-F238E27FC236}">
                <a16:creationId xmlns:a16="http://schemas.microsoft.com/office/drawing/2014/main" id="{BD702B05-0A25-44A1-9116-6CF6972A0317}"/>
              </a:ext>
            </a:extLst>
          </p:cNvPr>
          <p:cNvSpPr>
            <a:spLocks noGrp="1" noChangeArrowheads="1"/>
          </p:cNvSpPr>
          <p:nvPr>
            <p:ph type="title"/>
          </p:nvPr>
        </p:nvSpPr>
        <p:spPr/>
        <p:txBody>
          <a:bodyPr/>
          <a:lstStyle/>
          <a:p>
            <a:r>
              <a:rPr lang="en-US" dirty="0"/>
              <a:t>Applying the Regression Methodology: Global Auto Firms</a:t>
            </a:r>
          </a:p>
        </p:txBody>
      </p:sp>
      <p:sp>
        <p:nvSpPr>
          <p:cNvPr id="183298" name="Rectangle 3">
            <a:extLst>
              <a:ext uri="{FF2B5EF4-FFF2-40B4-BE49-F238E27FC236}">
                <a16:creationId xmlns:a16="http://schemas.microsoft.com/office/drawing/2014/main" id="{A61FD284-3716-A0FE-ACB9-7BCC06902A5A}"/>
              </a:ext>
            </a:extLst>
          </p:cNvPr>
          <p:cNvSpPr>
            <a:spLocks noGrp="1" noChangeArrowheads="1"/>
          </p:cNvSpPr>
          <p:nvPr>
            <p:ph idx="1"/>
          </p:nvPr>
        </p:nvSpPr>
        <p:spPr/>
        <p:txBody>
          <a:bodyPr/>
          <a:lstStyle/>
          <a:p>
            <a:r>
              <a:rPr lang="en-US" dirty="0"/>
              <a:t>Using a sample of 56 global auto firms, we arrived at the following regression:</a:t>
            </a:r>
          </a:p>
          <a:p>
            <a:pPr lvl="1"/>
            <a:r>
              <a:rPr lang="en-US" dirty="0"/>
              <a:t>Debt to capital = 0.09 + 0.63 (Effective Tax Rate) + 1.01 (EBITDA/ Enterprise Value) - 0.93 (Cap Ex/ Enterprise Value)</a:t>
            </a:r>
          </a:p>
          <a:p>
            <a:pPr lvl="1"/>
            <a:r>
              <a:rPr lang="en-US" dirty="0"/>
              <a:t>The R squared of the regression is 21%. This regression can be used to arrive at a predicted value for Tata Motors of:</a:t>
            </a:r>
          </a:p>
          <a:p>
            <a:r>
              <a:rPr lang="en-US" dirty="0"/>
              <a:t>Predicted Debt Ratio = 0.09 + 0.63 (0.252) +1.01 (0.1167) - 0.93 (0.1949) = .1854 or 18.54%</a:t>
            </a:r>
          </a:p>
          <a:p>
            <a:r>
              <a:rPr lang="en-US" dirty="0"/>
              <a:t>Based upon the capital structure of other firms in the automobile industry, Tata Motors should have a market value debt ratio of 18.54%. </a:t>
            </a:r>
            <a:r>
              <a:rPr lang="en-US" b="1" dirty="0"/>
              <a:t>It is over levered at its existing debt ratio of 29.28%</a:t>
            </a:r>
            <a:r>
              <a:rPr lang="en-US" dirty="0"/>
              <a:t>.</a:t>
            </a:r>
          </a:p>
        </p:txBody>
      </p:sp>
      <p:sp>
        <p:nvSpPr>
          <p:cNvPr id="211973" name="Rectangle 4">
            <a:extLst>
              <a:ext uri="{FF2B5EF4-FFF2-40B4-BE49-F238E27FC236}">
                <a16:creationId xmlns:a16="http://schemas.microsoft.com/office/drawing/2014/main" id="{AA0FA98E-BEF2-00E1-CAD2-62DF827F916F}"/>
              </a:ext>
            </a:extLst>
          </p:cNvPr>
          <p:cNvSpPr>
            <a:spLocks noChangeArrowheads="1"/>
          </p:cNvSpPr>
          <p:nvPr/>
        </p:nvSpPr>
        <p:spPr bwMode="auto">
          <a:xfrm>
            <a:off x="762000" y="1120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5" name="Footer Placeholder 4">
            <a:extLst>
              <a:ext uri="{FF2B5EF4-FFF2-40B4-BE49-F238E27FC236}">
                <a16:creationId xmlns:a16="http://schemas.microsoft.com/office/drawing/2014/main" id="{34534BD3-5789-FCD2-3CE7-A8A5EE1B7F7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2">
            <a:extLst>
              <a:ext uri="{FF2B5EF4-FFF2-40B4-BE49-F238E27FC236}">
                <a16:creationId xmlns:a16="http://schemas.microsoft.com/office/drawing/2014/main" id="{56CBD5B8-C648-993B-572A-7C83EF2DFA42}"/>
              </a:ext>
            </a:extLst>
          </p:cNvPr>
          <p:cNvSpPr>
            <a:spLocks noGrp="1"/>
          </p:cNvSpPr>
          <p:nvPr>
            <p:ph type="title"/>
          </p:nvPr>
        </p:nvSpPr>
        <p:spPr/>
        <p:txBody>
          <a:bodyPr/>
          <a:lstStyle/>
          <a:p>
            <a:r>
              <a:rPr lang="en-US" altLang="en-US"/>
              <a:t> Extending to the entire market</a:t>
            </a:r>
          </a:p>
        </p:txBody>
      </p:sp>
      <p:sp>
        <p:nvSpPr>
          <p:cNvPr id="214020" name="Rectangle 3">
            <a:extLst>
              <a:ext uri="{FF2B5EF4-FFF2-40B4-BE49-F238E27FC236}">
                <a16:creationId xmlns:a16="http://schemas.microsoft.com/office/drawing/2014/main" id="{9F1D1845-B48B-2A3E-6413-691502C80FB4}"/>
              </a:ext>
            </a:extLst>
          </p:cNvPr>
          <p:cNvSpPr>
            <a:spLocks noGrp="1"/>
          </p:cNvSpPr>
          <p:nvPr>
            <p:ph idx="1"/>
          </p:nvPr>
        </p:nvSpPr>
        <p:spPr/>
        <p:txBody>
          <a:bodyPr/>
          <a:lstStyle/>
          <a:p>
            <a:r>
              <a:rPr lang="en-US" altLang="en-US" dirty="0"/>
              <a:t>Using 2014 data for US listed firms, we looked at the determinants of the market debt to capital ratio. The regression provides the following results –</a:t>
            </a:r>
          </a:p>
          <a:p>
            <a:pPr marL="0" indent="0">
              <a:buNone/>
            </a:pPr>
            <a:r>
              <a:rPr lang="en-US" altLang="en-US" dirty="0"/>
              <a:t>DFR = 0.27  - 0.24 ETR -0.10 g– 0.065 INST -0.338 CVOI+ 0.59 E/V</a:t>
            </a:r>
          </a:p>
          <a:p>
            <a:pPr marL="0" indent="0">
              <a:buNone/>
            </a:pPr>
            <a:r>
              <a:rPr lang="en-US" altLang="en-US" dirty="0"/>
              <a:t>	(15.79)	(9.00)	(2.71)	(3.55)	      (3.10)     (6.85) </a:t>
            </a:r>
          </a:p>
          <a:p>
            <a:pPr marL="274320" lvl="1" indent="0">
              <a:buNone/>
            </a:pPr>
            <a:r>
              <a:rPr lang="en-US" altLang="en-US" dirty="0"/>
              <a:t>DFR 	= Debt / ( Debt + Market Value of Equity)</a:t>
            </a:r>
          </a:p>
          <a:p>
            <a:pPr marL="274320" lvl="1" indent="0">
              <a:buNone/>
            </a:pPr>
            <a:r>
              <a:rPr lang="en-US" altLang="en-US" dirty="0"/>
              <a:t>ETR = Effective tax rate in most recent twelve months</a:t>
            </a:r>
          </a:p>
          <a:p>
            <a:pPr marL="274320" lvl="1" indent="0">
              <a:buNone/>
            </a:pPr>
            <a:r>
              <a:rPr lang="en-US" altLang="en-US" dirty="0"/>
              <a:t>INST = % of Shares held by institutions</a:t>
            </a:r>
          </a:p>
          <a:p>
            <a:pPr marL="274320" lvl="1" indent="0">
              <a:buNone/>
            </a:pPr>
            <a:r>
              <a:rPr lang="en-US" altLang="en-US" dirty="0"/>
              <a:t>CVOI = Std dev in OI in last 10 years/ Average OI in last 10 years</a:t>
            </a:r>
          </a:p>
          <a:p>
            <a:pPr marL="274320" lvl="1" indent="0">
              <a:buNone/>
            </a:pPr>
            <a:r>
              <a:rPr lang="en-US" altLang="en-US" dirty="0"/>
              <a:t>E/V	= EBITDA/ (Market Value of Equity + Debt- Cash)</a:t>
            </a:r>
          </a:p>
          <a:p>
            <a:pPr marL="274320" lvl="1" indent="0">
              <a:buNone/>
            </a:pPr>
            <a:r>
              <a:rPr lang="en-US" altLang="en-US" dirty="0"/>
              <a:t>	The regression has an R-squared of 8%.</a:t>
            </a:r>
          </a:p>
        </p:txBody>
      </p:sp>
      <p:sp>
        <p:nvSpPr>
          <p:cNvPr id="5" name="Footer Placeholder 4">
            <a:extLst>
              <a:ext uri="{FF2B5EF4-FFF2-40B4-BE49-F238E27FC236}">
                <a16:creationId xmlns:a16="http://schemas.microsoft.com/office/drawing/2014/main" id="{3900A197-76A1-640F-036E-C2B60992797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a:extLst>
              <a:ext uri="{FF2B5EF4-FFF2-40B4-BE49-F238E27FC236}">
                <a16:creationId xmlns:a16="http://schemas.microsoft.com/office/drawing/2014/main" id="{4E3ECC52-5D3E-E3F0-8B36-6E71880126E7}"/>
              </a:ext>
            </a:extLst>
          </p:cNvPr>
          <p:cNvSpPr>
            <a:spLocks noGrp="1"/>
          </p:cNvSpPr>
          <p:nvPr>
            <p:ph type="title"/>
          </p:nvPr>
        </p:nvSpPr>
        <p:spPr/>
        <p:txBody>
          <a:bodyPr/>
          <a:lstStyle/>
          <a:p>
            <a:r>
              <a:rPr lang="en-US" altLang="en-US"/>
              <a:t>Applying the Regression</a:t>
            </a:r>
          </a:p>
        </p:txBody>
      </p:sp>
      <p:sp>
        <p:nvSpPr>
          <p:cNvPr id="187394" name="Rectangle 3">
            <a:extLst>
              <a:ext uri="{FF2B5EF4-FFF2-40B4-BE49-F238E27FC236}">
                <a16:creationId xmlns:a16="http://schemas.microsoft.com/office/drawing/2014/main" id="{580C5F7B-FC0E-BB89-18F4-00ACA1C3A832}"/>
              </a:ext>
            </a:extLst>
          </p:cNvPr>
          <p:cNvSpPr>
            <a:spLocks noGrp="1" noChangeArrowheads="1"/>
          </p:cNvSpPr>
          <p:nvPr>
            <p:ph idx="1"/>
          </p:nvPr>
        </p:nvSpPr>
        <p:spPr/>
        <p:txBody>
          <a:bodyPr>
            <a:normAutofit lnSpcReduction="10000"/>
          </a:bodyPr>
          <a:lstStyle/>
          <a:p>
            <a:r>
              <a:rPr lang="en-US" altLang="en-US" dirty="0"/>
              <a:t>Disney  had the following values for these inputs in 2014. Estimate the optimal debt ratio using the debt regression.</a:t>
            </a:r>
          </a:p>
          <a:p>
            <a:pPr lvl="1"/>
            <a:r>
              <a:rPr lang="en-US" altLang="en-US" dirty="0"/>
              <a:t>Effective Tax Rate (ETR)		= 31.02%</a:t>
            </a:r>
          </a:p>
          <a:p>
            <a:pPr lvl="1"/>
            <a:r>
              <a:rPr lang="en-US" altLang="en-US" dirty="0"/>
              <a:t>Expected Revenue Growth 		= 6.45%</a:t>
            </a:r>
          </a:p>
          <a:p>
            <a:pPr lvl="1"/>
            <a:r>
              <a:rPr lang="en-US" altLang="en-US" dirty="0"/>
              <a:t>Institutional Holding %  (INST) 	= 70.2%</a:t>
            </a:r>
          </a:p>
          <a:p>
            <a:pPr lvl="1"/>
            <a:r>
              <a:rPr lang="en-US" altLang="en-US" dirty="0"/>
              <a:t>Coefficient of Variation in OI (CVOI) 	= 0.0296</a:t>
            </a:r>
          </a:p>
          <a:p>
            <a:pPr lvl="1"/>
            <a:r>
              <a:rPr lang="en-US" altLang="en-US" dirty="0"/>
              <a:t>EBITDA/Value of firm (E/V) 		= 9.35%</a:t>
            </a:r>
          </a:p>
          <a:p>
            <a:pPr marL="274320" lvl="1" indent="0">
              <a:buNone/>
            </a:pPr>
            <a:r>
              <a:rPr lang="en-US" altLang="en-US" dirty="0"/>
              <a:t>Optimal Debt Ratio </a:t>
            </a:r>
          </a:p>
          <a:p>
            <a:pPr marL="274320" lvl="1" indent="0">
              <a:buNone/>
            </a:pPr>
            <a:r>
              <a:rPr lang="en-US" altLang="en-US" dirty="0"/>
              <a:t>= 0.27  - 0.24 (.3102) -0.10 (.0645)– 0.065 (.702) -0.338 (.0296)+ 0.59 (.0935)</a:t>
            </a:r>
          </a:p>
          <a:p>
            <a:pPr marL="274320" lvl="1" indent="0">
              <a:buNone/>
            </a:pPr>
            <a:r>
              <a:rPr lang="en-US" altLang="en-US" b="1" dirty="0"/>
              <a:t>= 0.1886 or 18.86%</a:t>
            </a:r>
          </a:p>
          <a:p>
            <a:pPr marL="457200" indent="-457200">
              <a:buFont typeface="+mj-lt"/>
              <a:buAutoNum type="alphaLcPeriod"/>
            </a:pPr>
            <a:r>
              <a:rPr lang="en-US" altLang="en-US" dirty="0"/>
              <a:t>What does this optimal debt ratio tell you?</a:t>
            </a:r>
          </a:p>
          <a:p>
            <a:pPr marL="457200" indent="-457200">
              <a:buFont typeface="+mj-lt"/>
              <a:buAutoNum type="alphaLcPeriod"/>
            </a:pPr>
            <a:r>
              <a:rPr lang="en-US" altLang="en-US" dirty="0"/>
              <a:t> Why might it be different from the optimal calculated using the weighted average cost of capital? </a:t>
            </a:r>
          </a:p>
        </p:txBody>
      </p:sp>
      <p:sp>
        <p:nvSpPr>
          <p:cNvPr id="5" name="Footer Placeholder 4">
            <a:extLst>
              <a:ext uri="{FF2B5EF4-FFF2-40B4-BE49-F238E27FC236}">
                <a16:creationId xmlns:a16="http://schemas.microsoft.com/office/drawing/2014/main" id="{8BDFFC59-F31B-D2E2-A139-242F0218311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a:extLst>
              <a:ext uri="{FF2B5EF4-FFF2-40B4-BE49-F238E27FC236}">
                <a16:creationId xmlns:a16="http://schemas.microsoft.com/office/drawing/2014/main" id="{EB4AA11C-4423-B9FC-2DA7-58E813702F02}"/>
              </a:ext>
            </a:extLst>
          </p:cNvPr>
          <p:cNvSpPr>
            <a:spLocks noGrp="1"/>
          </p:cNvSpPr>
          <p:nvPr>
            <p:ph type="title"/>
          </p:nvPr>
        </p:nvSpPr>
        <p:spPr/>
        <p:txBody>
          <a:bodyPr/>
          <a:lstStyle/>
          <a:p>
            <a:r>
              <a:rPr lang="en-US" altLang="en-US"/>
              <a:t>Summarizing the optimal debt ratios…</a:t>
            </a:r>
          </a:p>
        </p:txBody>
      </p:sp>
      <p:graphicFrame>
        <p:nvGraphicFramePr>
          <p:cNvPr id="218116" name="Content Placeholder 7">
            <a:extLst>
              <a:ext uri="{FF2B5EF4-FFF2-40B4-BE49-F238E27FC236}">
                <a16:creationId xmlns:a16="http://schemas.microsoft.com/office/drawing/2014/main" id="{7D412A05-C586-FE57-AF60-0D7C516462CA}"/>
              </a:ext>
            </a:extLst>
          </p:cNvPr>
          <p:cNvGraphicFramePr>
            <a:graphicFrameLocks noGrp="1" noChangeAspect="1"/>
          </p:cNvGraphicFramePr>
          <p:nvPr>
            <p:ph idx="1"/>
          </p:nvPr>
        </p:nvGraphicFramePr>
        <p:xfrm>
          <a:off x="685800" y="1780883"/>
          <a:ext cx="7772400" cy="4363034"/>
        </p:xfrm>
        <a:graphic>
          <a:graphicData uri="http://schemas.openxmlformats.org/presentationml/2006/ole">
            <mc:AlternateContent xmlns:mc="http://schemas.openxmlformats.org/markup-compatibility/2006">
              <mc:Choice xmlns:v="urn:schemas-microsoft-com:vml" Requires="v">
                <p:oleObj name="Document" r:id="rId3" imgW="8280400" imgH="4648200" progId="Word.Document.12">
                  <p:embed/>
                </p:oleObj>
              </mc:Choice>
              <mc:Fallback>
                <p:oleObj name="Document" r:id="rId3" imgW="8280400" imgH="4648200" progId="Word.Document.12">
                  <p:embed/>
                  <p:pic>
                    <p:nvPicPr>
                      <p:cNvPr id="0" name="Content Placeholder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780883"/>
                        <a:ext cx="7772400" cy="43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8BA02764-B429-5042-A615-8AEF034E029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a:extLst>
              <a:ext uri="{FF2B5EF4-FFF2-40B4-BE49-F238E27FC236}">
                <a16:creationId xmlns:a16="http://schemas.microsoft.com/office/drawing/2014/main" id="{3E5AB806-DBCD-088E-A3B5-36B5689E1139}"/>
              </a:ext>
            </a:extLst>
          </p:cNvPr>
          <p:cNvSpPr>
            <a:spLocks noGrp="1" noChangeArrowheads="1"/>
          </p:cNvSpPr>
          <p:nvPr>
            <p:ph type="ctrTitle"/>
          </p:nvPr>
        </p:nvSpPr>
        <p:spPr/>
        <p:txBody>
          <a:bodyPr/>
          <a:lstStyle/>
          <a:p>
            <a:r>
              <a:rPr lang="en-US"/>
              <a:t>Getting to the Optimal:</a:t>
            </a:r>
            <a:br>
              <a:rPr lang="en-US"/>
            </a:br>
            <a:r>
              <a:rPr lang="en-US"/>
              <a:t>Timing and Financing Choices</a:t>
            </a:r>
          </a:p>
        </p:txBody>
      </p:sp>
      <p:sp>
        <p:nvSpPr>
          <p:cNvPr id="220162" name="Subtitle 6">
            <a:extLst>
              <a:ext uri="{FF2B5EF4-FFF2-40B4-BE49-F238E27FC236}">
                <a16:creationId xmlns:a16="http://schemas.microsoft.com/office/drawing/2014/main" id="{35EB5869-2CCB-3580-F6FD-F10A8E87801F}"/>
              </a:ext>
            </a:extLst>
          </p:cNvPr>
          <p:cNvSpPr>
            <a:spLocks noGrp="1"/>
          </p:cNvSpPr>
          <p:nvPr>
            <p:ph type="subTitle" idx="1"/>
          </p:nvPr>
        </p:nvSpPr>
        <p:spPr/>
        <p:txBody>
          <a:bodyPr/>
          <a:lstStyle/>
          <a:p>
            <a:r>
              <a:rPr lang="en-US" altLang="en-US"/>
              <a:t>You can take it slow.. Or perhaps not…</a:t>
            </a:r>
          </a:p>
        </p:txBody>
      </p:sp>
      <p:sp>
        <p:nvSpPr>
          <p:cNvPr id="6" name="Footer Placeholder 5">
            <a:extLst>
              <a:ext uri="{FF2B5EF4-FFF2-40B4-BE49-F238E27FC236}">
                <a16:creationId xmlns:a16="http://schemas.microsoft.com/office/drawing/2014/main" id="{246DFD8E-42DC-3B17-F9B9-5D0787F246CD}"/>
              </a:ext>
            </a:extLst>
          </p:cNvPr>
          <p:cNvSpPr>
            <a:spLocks noGrp="1"/>
          </p:cNvSpPr>
          <p:nvPr>
            <p:ph type="ftr" sz="quarter" idx="11"/>
          </p:nvPr>
        </p:nvSpPr>
        <p:spPr/>
        <p:txBody>
          <a:bodyPr/>
          <a:lstStyle/>
          <a:p>
            <a:pPr>
              <a:defRPr/>
            </a:pPr>
            <a:r>
              <a:rPr lang="en-US"/>
              <a:t>Aswath Damodaran</a:t>
            </a:r>
            <a:endParaRPr lang="en-US" dirty="0"/>
          </a:p>
        </p:txBody>
      </p:sp>
      <p:sp>
        <p:nvSpPr>
          <p:cNvPr id="7" name="Slide Number Placeholder 6">
            <a:extLst>
              <a:ext uri="{FF2B5EF4-FFF2-40B4-BE49-F238E27FC236}">
                <a16:creationId xmlns:a16="http://schemas.microsoft.com/office/drawing/2014/main" id="{C4DCFB8A-B3CA-5B3B-22C4-CAE24A316057}"/>
              </a:ext>
            </a:extLst>
          </p:cNvPr>
          <p:cNvSpPr>
            <a:spLocks noGrp="1"/>
          </p:cNvSpPr>
          <p:nvPr>
            <p:ph type="sldNum" sz="quarter" idx="12"/>
          </p:nvPr>
        </p:nvSpPr>
        <p:spPr/>
        <p:txBody>
          <a:bodyPr/>
          <a:lstStyle/>
          <a:p>
            <a:pPr>
              <a:defRPr/>
            </a:pPr>
            <a:fld id="{A071C171-129E-D043-8371-BAF003A1A80A}" type="slidenum">
              <a:rPr lang="en-US" altLang="en-US" smtClean="0"/>
              <a:pPr>
                <a:defRPr/>
              </a:pPr>
              <a:t>101</a:t>
            </a:fld>
            <a:endParaRPr lang="en-US" altLang="en-US"/>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a:extLst>
              <a:ext uri="{FF2B5EF4-FFF2-40B4-BE49-F238E27FC236}">
                <a16:creationId xmlns:a16="http://schemas.microsoft.com/office/drawing/2014/main" id="{9674A0BB-DEA5-A753-FF74-995859D4DACE}"/>
              </a:ext>
            </a:extLst>
          </p:cNvPr>
          <p:cNvSpPr>
            <a:spLocks noGrp="1"/>
          </p:cNvSpPr>
          <p:nvPr>
            <p:ph type="title"/>
          </p:nvPr>
        </p:nvSpPr>
        <p:spPr/>
        <p:txBody>
          <a:bodyPr/>
          <a:lstStyle/>
          <a:p>
            <a:r>
              <a:rPr lang="en-US" altLang="en-US"/>
              <a:t>Back to the Big Picture!</a:t>
            </a:r>
          </a:p>
        </p:txBody>
      </p:sp>
      <p:pic>
        <p:nvPicPr>
          <p:cNvPr id="222212" name="Content Placeholder 3">
            <a:extLst>
              <a:ext uri="{FF2B5EF4-FFF2-40B4-BE49-F238E27FC236}">
                <a16:creationId xmlns:a16="http://schemas.microsoft.com/office/drawing/2014/main" id="{B11D671B-0E45-9B5F-C0DB-471204F1A50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1793614"/>
            <a:ext cx="7772400" cy="4337571"/>
          </a:xfrm>
        </p:spPr>
      </p:pic>
      <p:sp>
        <p:nvSpPr>
          <p:cNvPr id="5" name="Footer Placeholder 4">
            <a:extLst>
              <a:ext uri="{FF2B5EF4-FFF2-40B4-BE49-F238E27FC236}">
                <a16:creationId xmlns:a16="http://schemas.microsoft.com/office/drawing/2014/main" id="{6B630E43-2523-4AF3-25B2-99662A2CDDA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Title 1">
            <a:extLst>
              <a:ext uri="{FF2B5EF4-FFF2-40B4-BE49-F238E27FC236}">
                <a16:creationId xmlns:a16="http://schemas.microsoft.com/office/drawing/2014/main" id="{1A6AC41F-C943-CD79-2098-445D58E82721}"/>
              </a:ext>
            </a:extLst>
          </p:cNvPr>
          <p:cNvSpPr>
            <a:spLocks noGrp="1"/>
          </p:cNvSpPr>
          <p:nvPr>
            <p:ph type="title"/>
          </p:nvPr>
        </p:nvSpPr>
        <p:spPr/>
        <p:txBody>
          <a:bodyPr/>
          <a:lstStyle/>
          <a:p>
            <a:r>
              <a:rPr lang="en-US"/>
              <a:t>Now that we have an optimal.. And an actual.. What next?</a:t>
            </a:r>
          </a:p>
        </p:txBody>
      </p:sp>
      <p:sp>
        <p:nvSpPr>
          <p:cNvPr id="195586" name="Content Placeholder 2">
            <a:extLst>
              <a:ext uri="{FF2B5EF4-FFF2-40B4-BE49-F238E27FC236}">
                <a16:creationId xmlns:a16="http://schemas.microsoft.com/office/drawing/2014/main" id="{937E5F40-2CE4-0454-5FF7-AD09CD3EB2F8}"/>
              </a:ext>
            </a:extLst>
          </p:cNvPr>
          <p:cNvSpPr>
            <a:spLocks noGrp="1"/>
          </p:cNvSpPr>
          <p:nvPr>
            <p:ph idx="1"/>
          </p:nvPr>
        </p:nvSpPr>
        <p:spPr/>
        <p:txBody>
          <a:bodyPr/>
          <a:lstStyle/>
          <a:p>
            <a:r>
              <a:rPr lang="en-US" dirty="0"/>
              <a:t>At the end of the analysis of financing mix (using whatever tool or tools you choose to use), you can come to one of three conclusions:</a:t>
            </a:r>
          </a:p>
          <a:p>
            <a:pPr lvl="1"/>
            <a:r>
              <a:rPr lang="en-US" dirty="0"/>
              <a:t>The firm has the </a:t>
            </a:r>
            <a:r>
              <a:rPr lang="en-US" b="1" dirty="0"/>
              <a:t>right financing mix</a:t>
            </a:r>
          </a:p>
          <a:p>
            <a:pPr lvl="1"/>
            <a:r>
              <a:rPr lang="en-US" dirty="0"/>
              <a:t>It has </a:t>
            </a:r>
            <a:r>
              <a:rPr lang="en-US" b="1" dirty="0"/>
              <a:t>too little debt </a:t>
            </a:r>
            <a:r>
              <a:rPr lang="en-US" dirty="0"/>
              <a:t>(it is under levered)</a:t>
            </a:r>
          </a:p>
          <a:p>
            <a:pPr lvl="1"/>
            <a:r>
              <a:rPr lang="en-US" dirty="0"/>
              <a:t>It has </a:t>
            </a:r>
            <a:r>
              <a:rPr lang="en-US" b="1" dirty="0"/>
              <a:t>too much debt </a:t>
            </a:r>
            <a:r>
              <a:rPr lang="en-US" dirty="0"/>
              <a:t>(it is over levered)</a:t>
            </a:r>
          </a:p>
          <a:p>
            <a:r>
              <a:rPr lang="en-US" dirty="0"/>
              <a:t>The next step in the process is</a:t>
            </a:r>
          </a:p>
          <a:p>
            <a:pPr lvl="1"/>
            <a:r>
              <a:rPr lang="en-US" dirty="0"/>
              <a:t>Determining </a:t>
            </a:r>
            <a:r>
              <a:rPr lang="en-US" b="1" dirty="0"/>
              <a:t>whether to move to the optimal </a:t>
            </a:r>
            <a:r>
              <a:rPr lang="en-US" dirty="0"/>
              <a:t>(is it worth the move and disruption, if the value change is small?)</a:t>
            </a:r>
          </a:p>
          <a:p>
            <a:pPr lvl="1"/>
            <a:r>
              <a:rPr lang="en-US" dirty="0"/>
              <a:t>If you decide to move, </a:t>
            </a:r>
            <a:r>
              <a:rPr lang="en-US" b="1" dirty="0"/>
              <a:t>how quickly or gradually </a:t>
            </a:r>
            <a:r>
              <a:rPr lang="en-US" dirty="0"/>
              <a:t>the firm should move to its optimal?</a:t>
            </a:r>
          </a:p>
          <a:p>
            <a:pPr lvl="1"/>
            <a:r>
              <a:rPr lang="en-US" dirty="0"/>
              <a:t>Assuming that it does, </a:t>
            </a:r>
            <a:r>
              <a:rPr lang="en-US" b="1" dirty="0"/>
              <a:t>the right kind of financing </a:t>
            </a:r>
            <a:r>
              <a:rPr lang="en-US" dirty="0"/>
              <a:t>to use in making this adjustment..</a:t>
            </a:r>
          </a:p>
          <a:p>
            <a:endParaRPr lang="en-US" dirty="0"/>
          </a:p>
        </p:txBody>
      </p:sp>
      <p:sp>
        <p:nvSpPr>
          <p:cNvPr id="5" name="Footer Placeholder 4">
            <a:extLst>
              <a:ext uri="{FF2B5EF4-FFF2-40B4-BE49-F238E27FC236}">
                <a16:creationId xmlns:a16="http://schemas.microsoft.com/office/drawing/2014/main" id="{7CE2CA4E-AF4F-BFAD-C1BA-1F27E6283A5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a:extLst>
              <a:ext uri="{FF2B5EF4-FFF2-40B4-BE49-F238E27FC236}">
                <a16:creationId xmlns:a16="http://schemas.microsoft.com/office/drawing/2014/main" id="{43E65BB5-CD9F-F2B2-3E53-8EEE5B8755E6}"/>
              </a:ext>
            </a:extLst>
          </p:cNvPr>
          <p:cNvSpPr>
            <a:spLocks noGrp="1"/>
          </p:cNvSpPr>
          <p:nvPr>
            <p:ph type="title"/>
          </p:nvPr>
        </p:nvSpPr>
        <p:spPr/>
        <p:txBody>
          <a:bodyPr/>
          <a:lstStyle/>
          <a:p>
            <a:r>
              <a:rPr lang="en-US" altLang="en-US"/>
              <a:t>A Framework for Getting to the Optimal</a:t>
            </a:r>
          </a:p>
        </p:txBody>
      </p:sp>
      <p:sp>
        <p:nvSpPr>
          <p:cNvPr id="4" name="Content Placeholder 3">
            <a:extLst>
              <a:ext uri="{FF2B5EF4-FFF2-40B4-BE49-F238E27FC236}">
                <a16:creationId xmlns:a16="http://schemas.microsoft.com/office/drawing/2014/main" id="{7B092488-7FF6-657B-1F38-5783DE72E2D2}"/>
              </a:ext>
            </a:extLst>
          </p:cNvPr>
          <p:cNvSpPr>
            <a:spLocks noGrp="1"/>
          </p:cNvSpPr>
          <p:nvPr>
            <p:ph idx="1"/>
          </p:nvPr>
        </p:nvSpPr>
        <p:spPr/>
        <p:txBody>
          <a:bodyPr/>
          <a:lstStyle/>
          <a:p>
            <a:endParaRPr lang="en-US"/>
          </a:p>
        </p:txBody>
      </p:sp>
      <p:sp>
        <p:nvSpPr>
          <p:cNvPr id="226309" name="Rectangle 3">
            <a:extLst>
              <a:ext uri="{FF2B5EF4-FFF2-40B4-BE49-F238E27FC236}">
                <a16:creationId xmlns:a16="http://schemas.microsoft.com/office/drawing/2014/main" id="{09DFEDA1-28B6-B5A1-4E7C-451719443BC4}"/>
              </a:ext>
            </a:extLst>
          </p:cNvPr>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0" name="Rectangle 4">
            <a:extLst>
              <a:ext uri="{FF2B5EF4-FFF2-40B4-BE49-F238E27FC236}">
                <a16:creationId xmlns:a16="http://schemas.microsoft.com/office/drawing/2014/main" id="{8FF67301-4CD7-FC85-13C7-0B43E220C339}"/>
              </a:ext>
            </a:extLst>
          </p:cNvPr>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1" name="Rectangle 5">
            <a:extLst>
              <a:ext uri="{FF2B5EF4-FFF2-40B4-BE49-F238E27FC236}">
                <a16:creationId xmlns:a16="http://schemas.microsoft.com/office/drawing/2014/main" id="{2E29072D-EB73-18D1-A306-1FC3198EA82F}"/>
              </a:ext>
            </a:extLst>
          </p:cNvPr>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2" name="Rectangle 6">
            <a:extLst>
              <a:ext uri="{FF2B5EF4-FFF2-40B4-BE49-F238E27FC236}">
                <a16:creationId xmlns:a16="http://schemas.microsoft.com/office/drawing/2014/main" id="{128A0593-04FA-B8B7-1D66-AC9B5E73C3D1}"/>
              </a:ext>
            </a:extLst>
          </p:cNvPr>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3" name="Rectangle 7">
            <a:extLst>
              <a:ext uri="{FF2B5EF4-FFF2-40B4-BE49-F238E27FC236}">
                <a16:creationId xmlns:a16="http://schemas.microsoft.com/office/drawing/2014/main" id="{D8D3B98F-A690-5409-5290-79827E71AA62}"/>
              </a:ext>
            </a:extLst>
          </p:cNvPr>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4" name="Rectangle 8">
            <a:extLst>
              <a:ext uri="{FF2B5EF4-FFF2-40B4-BE49-F238E27FC236}">
                <a16:creationId xmlns:a16="http://schemas.microsoft.com/office/drawing/2014/main" id="{3E02002F-4C7D-D1A4-6AB2-3F35AB0B648B}"/>
              </a:ext>
            </a:extLst>
          </p:cNvPr>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5" name="Rectangle 9">
            <a:extLst>
              <a:ext uri="{FF2B5EF4-FFF2-40B4-BE49-F238E27FC236}">
                <a16:creationId xmlns:a16="http://schemas.microsoft.com/office/drawing/2014/main" id="{BDEF9584-FBB8-7D8B-0D17-74DD6AFE163F}"/>
              </a:ext>
            </a:extLst>
          </p:cNvPr>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6" name="Rectangle 10">
            <a:extLst>
              <a:ext uri="{FF2B5EF4-FFF2-40B4-BE49-F238E27FC236}">
                <a16:creationId xmlns:a16="http://schemas.microsoft.com/office/drawing/2014/main" id="{1A9D6BF3-FD5C-EE93-F833-A5BAF46C9E47}"/>
              </a:ext>
            </a:extLst>
          </p:cNvPr>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7" name="Rectangle 11">
            <a:extLst>
              <a:ext uri="{FF2B5EF4-FFF2-40B4-BE49-F238E27FC236}">
                <a16:creationId xmlns:a16="http://schemas.microsoft.com/office/drawing/2014/main" id="{AD8BCE86-29A7-BB33-1BBE-2656C586F12E}"/>
              </a:ext>
            </a:extLst>
          </p:cNvPr>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8" name="Rectangle 12">
            <a:extLst>
              <a:ext uri="{FF2B5EF4-FFF2-40B4-BE49-F238E27FC236}">
                <a16:creationId xmlns:a16="http://schemas.microsoft.com/office/drawing/2014/main" id="{107C324F-866F-EC82-8FF7-31FC18FE98EE}"/>
              </a:ext>
            </a:extLst>
          </p:cNvPr>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19" name="Rectangle 13">
            <a:extLst>
              <a:ext uri="{FF2B5EF4-FFF2-40B4-BE49-F238E27FC236}">
                <a16:creationId xmlns:a16="http://schemas.microsoft.com/office/drawing/2014/main" id="{6730EC46-C480-EBDE-2EBB-DE3169BAA8CD}"/>
              </a:ext>
            </a:extLst>
          </p:cNvPr>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0" name="Rectangle 14">
            <a:extLst>
              <a:ext uri="{FF2B5EF4-FFF2-40B4-BE49-F238E27FC236}">
                <a16:creationId xmlns:a16="http://schemas.microsoft.com/office/drawing/2014/main" id="{60708391-43E2-33E5-39E1-761211B1A963}"/>
              </a:ext>
            </a:extLst>
          </p:cNvPr>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1" name="Rectangle 15">
            <a:extLst>
              <a:ext uri="{FF2B5EF4-FFF2-40B4-BE49-F238E27FC236}">
                <a16:creationId xmlns:a16="http://schemas.microsoft.com/office/drawing/2014/main" id="{23737C92-4F47-7C17-C5EF-B07E1C6F8ADB}"/>
              </a:ext>
            </a:extLst>
          </p:cNvPr>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2" name="Rectangle 16">
            <a:extLst>
              <a:ext uri="{FF2B5EF4-FFF2-40B4-BE49-F238E27FC236}">
                <a16:creationId xmlns:a16="http://schemas.microsoft.com/office/drawing/2014/main" id="{8D37D518-7EEE-CB3C-5FE4-ABEA92E40CE5}"/>
              </a:ext>
            </a:extLst>
          </p:cNvPr>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3" name="Rectangle 17">
            <a:extLst>
              <a:ext uri="{FF2B5EF4-FFF2-40B4-BE49-F238E27FC236}">
                <a16:creationId xmlns:a16="http://schemas.microsoft.com/office/drawing/2014/main" id="{95449F15-B3C6-4AF1-2615-843DE89B13CB}"/>
              </a:ext>
            </a:extLst>
          </p:cNvPr>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4" name="Rectangle 18">
            <a:extLst>
              <a:ext uri="{FF2B5EF4-FFF2-40B4-BE49-F238E27FC236}">
                <a16:creationId xmlns:a16="http://schemas.microsoft.com/office/drawing/2014/main" id="{A5DE07A6-21EE-499E-44E8-7C61E536C8FC}"/>
              </a:ext>
            </a:extLst>
          </p:cNvPr>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5" name="Rectangle 19">
            <a:extLst>
              <a:ext uri="{FF2B5EF4-FFF2-40B4-BE49-F238E27FC236}">
                <a16:creationId xmlns:a16="http://schemas.microsoft.com/office/drawing/2014/main" id="{547A34E9-CA99-AF06-47C3-0B38BEDB3460}"/>
              </a:ext>
            </a:extLst>
          </p:cNvPr>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6" name="Rectangle 20">
            <a:extLst>
              <a:ext uri="{FF2B5EF4-FFF2-40B4-BE49-F238E27FC236}">
                <a16:creationId xmlns:a16="http://schemas.microsoft.com/office/drawing/2014/main" id="{A7CDBD85-65A2-6AAB-CC40-D298222E5572}"/>
              </a:ext>
            </a:extLst>
          </p:cNvPr>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7" name="Rectangle 21">
            <a:extLst>
              <a:ext uri="{FF2B5EF4-FFF2-40B4-BE49-F238E27FC236}">
                <a16:creationId xmlns:a16="http://schemas.microsoft.com/office/drawing/2014/main" id="{DBF4B9D6-6333-9201-74D0-553606148F89}"/>
              </a:ext>
            </a:extLst>
          </p:cNvPr>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8" name="Rectangle 22">
            <a:extLst>
              <a:ext uri="{FF2B5EF4-FFF2-40B4-BE49-F238E27FC236}">
                <a16:creationId xmlns:a16="http://schemas.microsoft.com/office/drawing/2014/main" id="{B662AD55-BE1E-91DB-2629-0E44A28BFFB0}"/>
              </a:ext>
            </a:extLst>
          </p:cNvPr>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6329" name="Rectangle 23">
            <a:extLst>
              <a:ext uri="{FF2B5EF4-FFF2-40B4-BE49-F238E27FC236}">
                <a16:creationId xmlns:a16="http://schemas.microsoft.com/office/drawing/2014/main" id="{D1F944B5-10FD-8DD6-A147-5A4946E3B52E}"/>
              </a:ext>
            </a:extLst>
          </p:cNvPr>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actual debt ratio greater than or lesser than the optimal debt ratio?</a:t>
            </a:r>
          </a:p>
        </p:txBody>
      </p:sp>
      <p:sp>
        <p:nvSpPr>
          <p:cNvPr id="226330" name="Rectangle 24">
            <a:extLst>
              <a:ext uri="{FF2B5EF4-FFF2-40B4-BE49-F238E27FC236}">
                <a16:creationId xmlns:a16="http://schemas.microsoft.com/office/drawing/2014/main" id="{00DF5850-ADC0-34B6-1DDE-C54AECC68C3D}"/>
              </a:ext>
            </a:extLst>
          </p:cNvPr>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Actual &gt; Optimal</a:t>
            </a:r>
          </a:p>
        </p:txBody>
      </p:sp>
      <p:sp>
        <p:nvSpPr>
          <p:cNvPr id="226331" name="Rectangle 25">
            <a:extLst>
              <a:ext uri="{FF2B5EF4-FFF2-40B4-BE49-F238E27FC236}">
                <a16:creationId xmlns:a16="http://schemas.microsoft.com/office/drawing/2014/main" id="{0BD62846-96BC-39E4-056B-4BFF60A823F0}"/>
              </a:ext>
            </a:extLst>
          </p:cNvPr>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Overlevered</a:t>
            </a:r>
          </a:p>
        </p:txBody>
      </p:sp>
      <p:sp>
        <p:nvSpPr>
          <p:cNvPr id="226332" name="Rectangle 26">
            <a:extLst>
              <a:ext uri="{FF2B5EF4-FFF2-40B4-BE49-F238E27FC236}">
                <a16:creationId xmlns:a16="http://schemas.microsoft.com/office/drawing/2014/main" id="{DA98911E-FCD3-F4B2-5CEA-80433BF04CFD}"/>
              </a:ext>
            </a:extLst>
          </p:cNvPr>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Actual &lt; Optimal</a:t>
            </a:r>
          </a:p>
        </p:txBody>
      </p:sp>
      <p:sp>
        <p:nvSpPr>
          <p:cNvPr id="226333" name="Rectangle 27">
            <a:extLst>
              <a:ext uri="{FF2B5EF4-FFF2-40B4-BE49-F238E27FC236}">
                <a16:creationId xmlns:a16="http://schemas.microsoft.com/office/drawing/2014/main" id="{EB2004BE-4BD9-7436-CA01-939BE3C9BBF5}"/>
              </a:ext>
            </a:extLst>
          </p:cNvPr>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Underlevered</a:t>
            </a:r>
          </a:p>
        </p:txBody>
      </p:sp>
      <p:sp>
        <p:nvSpPr>
          <p:cNvPr id="226334" name="Rectangle 28">
            <a:extLst>
              <a:ext uri="{FF2B5EF4-FFF2-40B4-BE49-F238E27FC236}">
                <a16:creationId xmlns:a16="http://schemas.microsoft.com/office/drawing/2014/main" id="{61405C74-C0DF-486C-0236-B441CDE8C60D}"/>
              </a:ext>
            </a:extLst>
          </p:cNvPr>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under bankruptcy threat?</a:t>
            </a:r>
          </a:p>
        </p:txBody>
      </p:sp>
      <p:sp>
        <p:nvSpPr>
          <p:cNvPr id="226335" name="Rectangle 29">
            <a:extLst>
              <a:ext uri="{FF2B5EF4-FFF2-40B4-BE49-F238E27FC236}">
                <a16:creationId xmlns:a16="http://schemas.microsoft.com/office/drawing/2014/main" id="{5D6A4FAD-9EA7-A409-ED94-212E7461F1FC}"/>
              </a:ext>
            </a:extLst>
          </p:cNvPr>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a takeover target?</a:t>
            </a:r>
          </a:p>
        </p:txBody>
      </p:sp>
      <p:sp>
        <p:nvSpPr>
          <p:cNvPr id="226336" name="Rectangle 30">
            <a:extLst>
              <a:ext uri="{FF2B5EF4-FFF2-40B4-BE49-F238E27FC236}">
                <a16:creationId xmlns:a16="http://schemas.microsoft.com/office/drawing/2014/main" id="{B4726317-3310-0F43-C2BF-BDFD56CD82B7}"/>
              </a:ext>
            </a:extLst>
          </p:cNvPr>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37" name="Rectangle 31">
            <a:extLst>
              <a:ext uri="{FF2B5EF4-FFF2-40B4-BE49-F238E27FC236}">
                <a16:creationId xmlns:a16="http://schemas.microsoft.com/office/drawing/2014/main" id="{2A3EF00B-8B47-80B3-2092-B47E59C3A440}"/>
              </a:ext>
            </a:extLst>
          </p:cNvPr>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38" name="Rectangle 32">
            <a:extLst>
              <a:ext uri="{FF2B5EF4-FFF2-40B4-BE49-F238E27FC236}">
                <a16:creationId xmlns:a16="http://schemas.microsoft.com/office/drawing/2014/main" id="{5412D7CD-B87B-8C6A-FED1-BBBCBFB6C8EA}"/>
              </a:ext>
            </a:extLst>
          </p:cNvPr>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Reduce Debt quickly</a:t>
            </a:r>
          </a:p>
        </p:txBody>
      </p:sp>
      <p:sp>
        <p:nvSpPr>
          <p:cNvPr id="226339" name="Rectangle 33">
            <a:extLst>
              <a:ext uri="{FF2B5EF4-FFF2-40B4-BE49-F238E27FC236}">
                <a16:creationId xmlns:a16="http://schemas.microsoft.com/office/drawing/2014/main" id="{47703E35-01CC-5C15-1979-B06DF8427473}"/>
              </a:ext>
            </a:extLst>
          </p:cNvPr>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Equity for Debt swap</a:t>
            </a:r>
          </a:p>
        </p:txBody>
      </p:sp>
      <p:sp>
        <p:nvSpPr>
          <p:cNvPr id="226340" name="Rectangle 34">
            <a:extLst>
              <a:ext uri="{FF2B5EF4-FFF2-40B4-BE49-F238E27FC236}">
                <a16:creationId xmlns:a16="http://schemas.microsoft.com/office/drawing/2014/main" id="{06A63DB2-BEF4-C594-34D0-237EB7D62FFD}"/>
              </a:ext>
            </a:extLst>
          </p:cNvPr>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Sell Assets; use cash</a:t>
            </a:r>
          </a:p>
        </p:txBody>
      </p:sp>
      <p:sp>
        <p:nvSpPr>
          <p:cNvPr id="226341" name="Rectangle 35">
            <a:extLst>
              <a:ext uri="{FF2B5EF4-FFF2-40B4-BE49-F238E27FC236}">
                <a16:creationId xmlns:a16="http://schemas.microsoft.com/office/drawing/2014/main" id="{4978CD63-C917-431F-375B-EAE991F121D0}"/>
              </a:ext>
            </a:extLst>
          </p:cNvPr>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to pay off debt</a:t>
            </a:r>
          </a:p>
        </p:txBody>
      </p:sp>
      <p:sp>
        <p:nvSpPr>
          <p:cNvPr id="226342" name="Rectangle 36">
            <a:extLst>
              <a:ext uri="{FF2B5EF4-FFF2-40B4-BE49-F238E27FC236}">
                <a16:creationId xmlns:a16="http://schemas.microsoft.com/office/drawing/2014/main" id="{1CEE1115-5270-B0BD-BA7B-BEEC3A5A4362}"/>
              </a:ext>
            </a:extLst>
          </p:cNvPr>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Renegotiate with lenders</a:t>
            </a:r>
          </a:p>
        </p:txBody>
      </p:sp>
      <p:sp>
        <p:nvSpPr>
          <p:cNvPr id="226343" name="Rectangle 37">
            <a:extLst>
              <a:ext uri="{FF2B5EF4-FFF2-40B4-BE49-F238E27FC236}">
                <a16:creationId xmlns:a16="http://schemas.microsoft.com/office/drawing/2014/main" id="{1E518C08-B2D7-CE48-DB9C-119D77962176}"/>
              </a:ext>
            </a:extLst>
          </p:cNvPr>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6344" name="Rectangle 38">
            <a:extLst>
              <a:ext uri="{FF2B5EF4-FFF2-40B4-BE49-F238E27FC236}">
                <a16:creationId xmlns:a16="http://schemas.microsoft.com/office/drawing/2014/main" id="{A34FD788-A10D-5604-5B97-CA896605B606}"/>
              </a:ext>
            </a:extLst>
          </p:cNvPr>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6345" name="Rectangle 39">
            <a:extLst>
              <a:ext uri="{FF2B5EF4-FFF2-40B4-BE49-F238E27FC236}">
                <a16:creationId xmlns:a16="http://schemas.microsoft.com/office/drawing/2014/main" id="{AC235DEB-2965-4DCC-D7FA-9FA7D8C73F9D}"/>
              </a:ext>
            </a:extLst>
          </p:cNvPr>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6346" name="Rectangle 40">
            <a:extLst>
              <a:ext uri="{FF2B5EF4-FFF2-40B4-BE49-F238E27FC236}">
                <a16:creationId xmlns:a16="http://schemas.microsoft.com/office/drawing/2014/main" id="{9A1B47AB-94F2-AFFF-85CE-6BF968B44421}"/>
              </a:ext>
            </a:extLst>
          </p:cNvPr>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6347" name="Rectangle 41">
            <a:extLst>
              <a:ext uri="{FF2B5EF4-FFF2-40B4-BE49-F238E27FC236}">
                <a16:creationId xmlns:a16="http://schemas.microsoft.com/office/drawing/2014/main" id="{7DF5A7D9-6250-535B-938E-8D6EEC3F942F}"/>
              </a:ext>
            </a:extLst>
          </p:cNvPr>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48" name="Rectangle 42">
            <a:extLst>
              <a:ext uri="{FF2B5EF4-FFF2-40B4-BE49-F238E27FC236}">
                <a16:creationId xmlns:a16="http://schemas.microsoft.com/office/drawing/2014/main" id="{16A58D1C-C04D-434F-7DFE-E8AD7D67A849}"/>
              </a:ext>
            </a:extLst>
          </p:cNvPr>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Take good projects with</a:t>
            </a:r>
          </a:p>
        </p:txBody>
      </p:sp>
      <p:sp>
        <p:nvSpPr>
          <p:cNvPr id="226349" name="Rectangle 43">
            <a:extLst>
              <a:ext uri="{FF2B5EF4-FFF2-40B4-BE49-F238E27FC236}">
                <a16:creationId xmlns:a16="http://schemas.microsoft.com/office/drawing/2014/main" id="{372941C0-A903-1AF2-60E1-6F02C8C8F818}"/>
              </a:ext>
            </a:extLst>
          </p:cNvPr>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new equity or with retained</a:t>
            </a:r>
          </a:p>
        </p:txBody>
      </p:sp>
      <p:sp>
        <p:nvSpPr>
          <p:cNvPr id="226350" name="Rectangle 44">
            <a:extLst>
              <a:ext uri="{FF2B5EF4-FFF2-40B4-BE49-F238E27FC236}">
                <a16:creationId xmlns:a16="http://schemas.microsoft.com/office/drawing/2014/main" id="{FAA9995D-A04E-B0D3-A03F-220EB2A5159F}"/>
              </a:ext>
            </a:extLst>
          </p:cNvPr>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6351" name="Rectangle 45">
            <a:extLst>
              <a:ext uri="{FF2B5EF4-FFF2-40B4-BE49-F238E27FC236}">
                <a16:creationId xmlns:a16="http://schemas.microsoft.com/office/drawing/2014/main" id="{4D60D614-A124-A0DF-5C30-5AA89F4BA34F}"/>
              </a:ext>
            </a:extLst>
          </p:cNvPr>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52" name="Rectangle 46">
            <a:extLst>
              <a:ext uri="{FF2B5EF4-FFF2-40B4-BE49-F238E27FC236}">
                <a16:creationId xmlns:a16="http://schemas.microsoft.com/office/drawing/2014/main" id="{BA54E023-6FB5-FB44-E63B-B87FBA7DF3F2}"/>
              </a:ext>
            </a:extLst>
          </p:cNvPr>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Pay off debt with retained</a:t>
            </a:r>
          </a:p>
        </p:txBody>
      </p:sp>
      <p:sp>
        <p:nvSpPr>
          <p:cNvPr id="226353" name="Rectangle 47">
            <a:extLst>
              <a:ext uri="{FF2B5EF4-FFF2-40B4-BE49-F238E27FC236}">
                <a16:creationId xmlns:a16="http://schemas.microsoft.com/office/drawing/2014/main" id="{C3397060-9615-7353-72CE-CA2081BFD852}"/>
              </a:ext>
            </a:extLst>
          </p:cNvPr>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6354" name="Rectangle 48">
            <a:extLst>
              <a:ext uri="{FF2B5EF4-FFF2-40B4-BE49-F238E27FC236}">
                <a16:creationId xmlns:a16="http://schemas.microsoft.com/office/drawing/2014/main" id="{CD3471B3-80C0-15ED-DF79-0153FD0E3033}"/>
              </a:ext>
            </a:extLst>
          </p:cNvPr>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Reduce or eliminate dividends.</a:t>
            </a:r>
          </a:p>
        </p:txBody>
      </p:sp>
      <p:sp>
        <p:nvSpPr>
          <p:cNvPr id="226355" name="Rectangle 49">
            <a:extLst>
              <a:ext uri="{FF2B5EF4-FFF2-40B4-BE49-F238E27FC236}">
                <a16:creationId xmlns:a16="http://schemas.microsoft.com/office/drawing/2014/main" id="{EC15CBB8-0527-CA87-65F2-6F70B9046520}"/>
              </a:ext>
            </a:extLst>
          </p:cNvPr>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Issue new equity and pay off </a:t>
            </a:r>
          </a:p>
        </p:txBody>
      </p:sp>
      <p:sp>
        <p:nvSpPr>
          <p:cNvPr id="226356" name="Rectangle 50">
            <a:extLst>
              <a:ext uri="{FF2B5EF4-FFF2-40B4-BE49-F238E27FC236}">
                <a16:creationId xmlns:a16="http://schemas.microsoft.com/office/drawing/2014/main" id="{89B3829B-97D7-D31C-2DC3-A70F0F10CF20}"/>
              </a:ext>
            </a:extLst>
          </p:cNvPr>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debt.</a:t>
            </a:r>
          </a:p>
        </p:txBody>
      </p:sp>
      <p:sp>
        <p:nvSpPr>
          <p:cNvPr id="226357" name="Rectangle 51">
            <a:extLst>
              <a:ext uri="{FF2B5EF4-FFF2-40B4-BE49-F238E27FC236}">
                <a16:creationId xmlns:a16="http://schemas.microsoft.com/office/drawing/2014/main" id="{48427C9B-659C-13BE-204E-2BE8130C0D6A}"/>
              </a:ext>
            </a:extLst>
          </p:cNvPr>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58" name="Rectangle 52">
            <a:extLst>
              <a:ext uri="{FF2B5EF4-FFF2-40B4-BE49-F238E27FC236}">
                <a16:creationId xmlns:a16="http://schemas.microsoft.com/office/drawing/2014/main" id="{638D0A7C-464D-23CB-812B-BD108BA0886D}"/>
              </a:ext>
            </a:extLst>
          </p:cNvPr>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59" name="Rectangle 53">
            <a:extLst>
              <a:ext uri="{FF2B5EF4-FFF2-40B4-BE49-F238E27FC236}">
                <a16:creationId xmlns:a16="http://schemas.microsoft.com/office/drawing/2014/main" id="{31BFC2F1-593E-FB0E-6C2F-CF9F13840727}"/>
              </a:ext>
            </a:extLst>
          </p:cNvPr>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6360" name="Rectangle 54">
            <a:extLst>
              <a:ext uri="{FF2B5EF4-FFF2-40B4-BE49-F238E27FC236}">
                <a16:creationId xmlns:a16="http://schemas.microsoft.com/office/drawing/2014/main" id="{B3AF371C-B86C-0DA8-191E-6A120F3718AA}"/>
              </a:ext>
            </a:extLst>
          </p:cNvPr>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6361" name="Rectangle 55">
            <a:extLst>
              <a:ext uri="{FF2B5EF4-FFF2-40B4-BE49-F238E27FC236}">
                <a16:creationId xmlns:a16="http://schemas.microsoft.com/office/drawing/2014/main" id="{722C445F-A8BC-D7DF-7FE0-5052E812D160}"/>
              </a:ext>
            </a:extLst>
          </p:cNvPr>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6362" name="Rectangle 56">
            <a:extLst>
              <a:ext uri="{FF2B5EF4-FFF2-40B4-BE49-F238E27FC236}">
                <a16:creationId xmlns:a16="http://schemas.microsoft.com/office/drawing/2014/main" id="{8460FD4F-04CD-9C92-0F0E-5E7D838EE29C}"/>
              </a:ext>
            </a:extLst>
          </p:cNvPr>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6363" name="Rectangle 57">
            <a:extLst>
              <a:ext uri="{FF2B5EF4-FFF2-40B4-BE49-F238E27FC236}">
                <a16:creationId xmlns:a16="http://schemas.microsoft.com/office/drawing/2014/main" id="{90087F34-ACE4-22B8-80ED-20D61716C49C}"/>
              </a:ext>
            </a:extLst>
          </p:cNvPr>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64" name="Rectangle 58">
            <a:extLst>
              <a:ext uri="{FF2B5EF4-FFF2-40B4-BE49-F238E27FC236}">
                <a16:creationId xmlns:a16="http://schemas.microsoft.com/office/drawing/2014/main" id="{F0275628-51C9-F79C-355D-926560443A11}"/>
              </a:ext>
            </a:extLst>
          </p:cNvPr>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Take good projects with</a:t>
            </a:r>
          </a:p>
        </p:txBody>
      </p:sp>
      <p:sp>
        <p:nvSpPr>
          <p:cNvPr id="226365" name="Rectangle 59">
            <a:extLst>
              <a:ext uri="{FF2B5EF4-FFF2-40B4-BE49-F238E27FC236}">
                <a16:creationId xmlns:a16="http://schemas.microsoft.com/office/drawing/2014/main" id="{99643CDC-673E-6622-E6D4-2ECEEA08B67D}"/>
              </a:ext>
            </a:extLst>
          </p:cNvPr>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debt.</a:t>
            </a:r>
          </a:p>
        </p:txBody>
      </p:sp>
      <p:sp>
        <p:nvSpPr>
          <p:cNvPr id="226366" name="Rectangle 60">
            <a:extLst>
              <a:ext uri="{FF2B5EF4-FFF2-40B4-BE49-F238E27FC236}">
                <a16:creationId xmlns:a16="http://schemas.microsoft.com/office/drawing/2014/main" id="{EA23EFB0-A2F8-783F-ADD5-F303D388E047}"/>
              </a:ext>
            </a:extLst>
          </p:cNvPr>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67" name="Rectangle 61">
            <a:extLst>
              <a:ext uri="{FF2B5EF4-FFF2-40B4-BE49-F238E27FC236}">
                <a16:creationId xmlns:a16="http://schemas.microsoft.com/office/drawing/2014/main" id="{526855A2-CE58-D1B4-A619-A03B36A7C68E}"/>
              </a:ext>
            </a:extLst>
          </p:cNvPr>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 your stockholders like</a:t>
            </a:r>
          </a:p>
        </p:txBody>
      </p:sp>
      <p:sp>
        <p:nvSpPr>
          <p:cNvPr id="226368" name="Rectangle 62">
            <a:extLst>
              <a:ext uri="{FF2B5EF4-FFF2-40B4-BE49-F238E27FC236}">
                <a16:creationId xmlns:a16="http://schemas.microsoft.com/office/drawing/2014/main" id="{9E1966E3-ABCC-F9CD-2328-D4278E91FC1D}"/>
              </a:ext>
            </a:extLst>
          </p:cNvPr>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dividends?</a:t>
            </a:r>
          </a:p>
        </p:txBody>
      </p:sp>
      <p:sp>
        <p:nvSpPr>
          <p:cNvPr id="226369" name="Rectangle 63">
            <a:extLst>
              <a:ext uri="{FF2B5EF4-FFF2-40B4-BE49-F238E27FC236}">
                <a16:creationId xmlns:a16="http://schemas.microsoft.com/office/drawing/2014/main" id="{64E86BD6-1145-6A39-7783-E8A7EABD32B1}"/>
              </a:ext>
            </a:extLst>
          </p:cNvPr>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6370" name="Rectangle 64">
            <a:extLst>
              <a:ext uri="{FF2B5EF4-FFF2-40B4-BE49-F238E27FC236}">
                <a16:creationId xmlns:a16="http://schemas.microsoft.com/office/drawing/2014/main" id="{3F769061-0214-0C84-9891-68F38715383D}"/>
              </a:ext>
            </a:extLst>
          </p:cNvPr>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Pay Dividends</a:t>
            </a:r>
          </a:p>
        </p:txBody>
      </p:sp>
      <p:sp>
        <p:nvSpPr>
          <p:cNvPr id="226371" name="Rectangle 65">
            <a:extLst>
              <a:ext uri="{FF2B5EF4-FFF2-40B4-BE49-F238E27FC236}">
                <a16:creationId xmlns:a16="http://schemas.microsoft.com/office/drawing/2014/main" id="{7816043E-4530-E74F-B078-DE73A59018C6}"/>
              </a:ext>
            </a:extLst>
          </p:cNvPr>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6372" name="Rectangle 66">
            <a:extLst>
              <a:ext uri="{FF2B5EF4-FFF2-40B4-BE49-F238E27FC236}">
                <a16:creationId xmlns:a16="http://schemas.microsoft.com/office/drawing/2014/main" id="{56D628DD-A1B1-0D22-34C8-B26FA8A29D9F}"/>
              </a:ext>
            </a:extLst>
          </p:cNvPr>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back stock</a:t>
            </a:r>
          </a:p>
        </p:txBody>
      </p:sp>
      <p:sp>
        <p:nvSpPr>
          <p:cNvPr id="226373" name="Freeform 67">
            <a:extLst>
              <a:ext uri="{FF2B5EF4-FFF2-40B4-BE49-F238E27FC236}">
                <a16:creationId xmlns:a16="http://schemas.microsoft.com/office/drawing/2014/main" id="{C3DB05E0-27EF-8F29-EA49-E7FD21C27D49}"/>
              </a:ext>
            </a:extLst>
          </p:cNvPr>
          <p:cNvSpPr>
            <a:spLocks/>
          </p:cNvSpPr>
          <p:nvPr/>
        </p:nvSpPr>
        <p:spPr bwMode="auto">
          <a:xfrm>
            <a:off x="1228725"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74" name="Line 68">
            <a:extLst>
              <a:ext uri="{FF2B5EF4-FFF2-40B4-BE49-F238E27FC236}">
                <a16:creationId xmlns:a16="http://schemas.microsoft.com/office/drawing/2014/main" id="{9F3A2A08-3B20-1B86-B3AA-7AED88C54051}"/>
              </a:ext>
            </a:extLst>
          </p:cNvPr>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5" name="Line 69">
            <a:extLst>
              <a:ext uri="{FF2B5EF4-FFF2-40B4-BE49-F238E27FC236}">
                <a16:creationId xmlns:a16="http://schemas.microsoft.com/office/drawing/2014/main" id="{A0D90BB6-DE3E-2BA0-17C5-F777C3B7D0CC}"/>
              </a:ext>
            </a:extLst>
          </p:cNvPr>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6" name="Line 70">
            <a:extLst>
              <a:ext uri="{FF2B5EF4-FFF2-40B4-BE49-F238E27FC236}">
                <a16:creationId xmlns:a16="http://schemas.microsoft.com/office/drawing/2014/main" id="{4247494B-A87A-3B6E-AEB8-32E38E923CF0}"/>
              </a:ext>
            </a:extLst>
          </p:cNvPr>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7" name="Freeform 71">
            <a:extLst>
              <a:ext uri="{FF2B5EF4-FFF2-40B4-BE49-F238E27FC236}">
                <a16:creationId xmlns:a16="http://schemas.microsoft.com/office/drawing/2014/main" id="{66BAA975-D51C-86D4-6873-985D387D6D6C}"/>
              </a:ext>
            </a:extLst>
          </p:cNvPr>
          <p:cNvSpPr>
            <a:spLocks/>
          </p:cNvSpPr>
          <p:nvPr/>
        </p:nvSpPr>
        <p:spPr bwMode="auto">
          <a:xfrm>
            <a:off x="5499100"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78" name="Line 72">
            <a:extLst>
              <a:ext uri="{FF2B5EF4-FFF2-40B4-BE49-F238E27FC236}">
                <a16:creationId xmlns:a16="http://schemas.microsoft.com/office/drawing/2014/main" id="{27D7FE7F-7735-EAC9-AFCD-5BE31C6E6C2D}"/>
              </a:ext>
            </a:extLst>
          </p:cNvPr>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79" name="Line 73">
            <a:extLst>
              <a:ext uri="{FF2B5EF4-FFF2-40B4-BE49-F238E27FC236}">
                <a16:creationId xmlns:a16="http://schemas.microsoft.com/office/drawing/2014/main" id="{1D5364BC-2387-8BE5-740C-E353E2239CFD}"/>
              </a:ext>
            </a:extLst>
          </p:cNvPr>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0" name="Line 74">
            <a:extLst>
              <a:ext uri="{FF2B5EF4-FFF2-40B4-BE49-F238E27FC236}">
                <a16:creationId xmlns:a16="http://schemas.microsoft.com/office/drawing/2014/main" id="{3B3F23D1-7F2E-0ACB-1FBB-8D6E16C35F81}"/>
              </a:ext>
            </a:extLst>
          </p:cNvPr>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1" name="Freeform 75">
            <a:extLst>
              <a:ext uri="{FF2B5EF4-FFF2-40B4-BE49-F238E27FC236}">
                <a16:creationId xmlns:a16="http://schemas.microsoft.com/office/drawing/2014/main" id="{CE785177-3F7E-B337-0ADF-6105EDDE312C}"/>
              </a:ext>
            </a:extLst>
          </p:cNvPr>
          <p:cNvSpPr>
            <a:spLocks/>
          </p:cNvSpPr>
          <p:nvPr/>
        </p:nvSpPr>
        <p:spPr bwMode="auto">
          <a:xfrm>
            <a:off x="5703888"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82" name="Line 76">
            <a:extLst>
              <a:ext uri="{FF2B5EF4-FFF2-40B4-BE49-F238E27FC236}">
                <a16:creationId xmlns:a16="http://schemas.microsoft.com/office/drawing/2014/main" id="{A3090758-E6C2-BD3B-BF95-CD6DB78BAD74}"/>
              </a:ext>
            </a:extLst>
          </p:cNvPr>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3" name="Line 77">
            <a:extLst>
              <a:ext uri="{FF2B5EF4-FFF2-40B4-BE49-F238E27FC236}">
                <a16:creationId xmlns:a16="http://schemas.microsoft.com/office/drawing/2014/main" id="{16FC5122-506F-F2F6-D7D6-2390999DBD33}"/>
              </a:ext>
            </a:extLst>
          </p:cNvPr>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4" name="Line 78">
            <a:extLst>
              <a:ext uri="{FF2B5EF4-FFF2-40B4-BE49-F238E27FC236}">
                <a16:creationId xmlns:a16="http://schemas.microsoft.com/office/drawing/2014/main" id="{F124CA22-D428-3616-9110-5AB107A125F4}"/>
              </a:ext>
            </a:extLst>
          </p:cNvPr>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5" name="Freeform 79">
            <a:extLst>
              <a:ext uri="{FF2B5EF4-FFF2-40B4-BE49-F238E27FC236}">
                <a16:creationId xmlns:a16="http://schemas.microsoft.com/office/drawing/2014/main" id="{7E30DE77-8661-59E2-D6D5-BA2060A1F3E1}"/>
              </a:ext>
            </a:extLst>
          </p:cNvPr>
          <p:cNvSpPr>
            <a:spLocks/>
          </p:cNvSpPr>
          <p:nvPr/>
        </p:nvSpPr>
        <p:spPr bwMode="auto">
          <a:xfrm>
            <a:off x="1127125"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86" name="Line 80">
            <a:extLst>
              <a:ext uri="{FF2B5EF4-FFF2-40B4-BE49-F238E27FC236}">
                <a16:creationId xmlns:a16="http://schemas.microsoft.com/office/drawing/2014/main" id="{DC790719-6783-ADCE-D3E3-0AFBBAA85985}"/>
              </a:ext>
            </a:extLst>
          </p:cNvPr>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7" name="Line 81">
            <a:extLst>
              <a:ext uri="{FF2B5EF4-FFF2-40B4-BE49-F238E27FC236}">
                <a16:creationId xmlns:a16="http://schemas.microsoft.com/office/drawing/2014/main" id="{F0CB7132-CC37-FEFA-215A-5E23589333B9}"/>
              </a:ext>
            </a:extLst>
          </p:cNvPr>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8" name="Line 82">
            <a:extLst>
              <a:ext uri="{FF2B5EF4-FFF2-40B4-BE49-F238E27FC236}">
                <a16:creationId xmlns:a16="http://schemas.microsoft.com/office/drawing/2014/main" id="{A0749C6E-7052-0F03-AC07-063BD083429A}"/>
              </a:ext>
            </a:extLst>
          </p:cNvPr>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89" name="Line 83">
            <a:extLst>
              <a:ext uri="{FF2B5EF4-FFF2-40B4-BE49-F238E27FC236}">
                <a16:creationId xmlns:a16="http://schemas.microsoft.com/office/drawing/2014/main" id="{67B98081-249E-E4A0-1A29-2E741DC367DB}"/>
              </a:ext>
            </a:extLst>
          </p:cNvPr>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0" name="Freeform 84">
            <a:extLst>
              <a:ext uri="{FF2B5EF4-FFF2-40B4-BE49-F238E27FC236}">
                <a16:creationId xmlns:a16="http://schemas.microsoft.com/office/drawing/2014/main" id="{9D957337-F895-2C34-D7EE-9110D88598A8}"/>
              </a:ext>
            </a:extLst>
          </p:cNvPr>
          <p:cNvSpPr>
            <a:spLocks/>
          </p:cNvSpPr>
          <p:nvPr/>
        </p:nvSpPr>
        <p:spPr bwMode="auto">
          <a:xfrm>
            <a:off x="414338" y="3162300"/>
            <a:ext cx="2544762"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391" name="Line 85">
            <a:extLst>
              <a:ext uri="{FF2B5EF4-FFF2-40B4-BE49-F238E27FC236}">
                <a16:creationId xmlns:a16="http://schemas.microsoft.com/office/drawing/2014/main" id="{AFE3F1EF-9C8F-BC19-F223-8B55E378F6FC}"/>
              </a:ext>
            </a:extLst>
          </p:cNvPr>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2" name="Line 86">
            <a:extLst>
              <a:ext uri="{FF2B5EF4-FFF2-40B4-BE49-F238E27FC236}">
                <a16:creationId xmlns:a16="http://schemas.microsoft.com/office/drawing/2014/main" id="{0E914BB9-0292-5D44-C235-3DC070848945}"/>
              </a:ext>
            </a:extLst>
          </p:cNvPr>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3" name="Line 87">
            <a:extLst>
              <a:ext uri="{FF2B5EF4-FFF2-40B4-BE49-F238E27FC236}">
                <a16:creationId xmlns:a16="http://schemas.microsoft.com/office/drawing/2014/main" id="{9CE5C843-4B29-247B-4C74-B1A4308F8C61}"/>
              </a:ext>
            </a:extLst>
          </p:cNvPr>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394" name="Rectangle 88">
            <a:extLst>
              <a:ext uri="{FF2B5EF4-FFF2-40B4-BE49-F238E27FC236}">
                <a16:creationId xmlns:a16="http://schemas.microsoft.com/office/drawing/2014/main" id="{51240C43-D52D-6DDB-A7D1-5B1D24DF1BA7}"/>
              </a:ext>
            </a:extLst>
          </p:cNvPr>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Increase leverage</a:t>
            </a:r>
          </a:p>
        </p:txBody>
      </p:sp>
      <p:sp>
        <p:nvSpPr>
          <p:cNvPr id="226395" name="Rectangle 89">
            <a:extLst>
              <a:ext uri="{FF2B5EF4-FFF2-40B4-BE49-F238E27FC236}">
                <a16:creationId xmlns:a16="http://schemas.microsoft.com/office/drawing/2014/main" id="{62BFB14D-0C71-F10E-AE78-DC0927A63285}"/>
              </a:ext>
            </a:extLst>
          </p:cNvPr>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quickly</a:t>
            </a:r>
          </a:p>
        </p:txBody>
      </p:sp>
      <p:sp>
        <p:nvSpPr>
          <p:cNvPr id="226396" name="Rectangle 90">
            <a:extLst>
              <a:ext uri="{FF2B5EF4-FFF2-40B4-BE49-F238E27FC236}">
                <a16:creationId xmlns:a16="http://schemas.microsoft.com/office/drawing/2014/main" id="{2E87B969-3EDB-8400-19B0-ECD2A89A9FCA}"/>
              </a:ext>
            </a:extLst>
          </p:cNvPr>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Debt/Equity swaps</a:t>
            </a:r>
          </a:p>
        </p:txBody>
      </p:sp>
      <p:sp>
        <p:nvSpPr>
          <p:cNvPr id="226397" name="Rectangle 91">
            <a:extLst>
              <a:ext uri="{FF2B5EF4-FFF2-40B4-BE49-F238E27FC236}">
                <a16:creationId xmlns:a16="http://schemas.microsoft.com/office/drawing/2014/main" id="{937F27F6-73AB-EE36-2E6E-DDFDE9047994}"/>
              </a:ext>
            </a:extLst>
          </p:cNvPr>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Borrow money&amp;</a:t>
            </a:r>
          </a:p>
        </p:txBody>
      </p:sp>
      <p:sp>
        <p:nvSpPr>
          <p:cNvPr id="226398" name="Rectangle 92">
            <a:extLst>
              <a:ext uri="{FF2B5EF4-FFF2-40B4-BE49-F238E27FC236}">
                <a16:creationId xmlns:a16="http://schemas.microsoft.com/office/drawing/2014/main" id="{F3DFD6DB-562F-2F4A-C8CD-369C424E97FA}"/>
              </a:ext>
            </a:extLst>
          </p:cNvPr>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shares.</a:t>
            </a:r>
          </a:p>
        </p:txBody>
      </p:sp>
      <p:sp>
        <p:nvSpPr>
          <p:cNvPr id="226399" name="Line 93">
            <a:extLst>
              <a:ext uri="{FF2B5EF4-FFF2-40B4-BE49-F238E27FC236}">
                <a16:creationId xmlns:a16="http://schemas.microsoft.com/office/drawing/2014/main" id="{C9EF042B-E604-4294-F441-923B9F69F8DA}"/>
              </a:ext>
            </a:extLst>
          </p:cNvPr>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400" name="Freeform 94">
            <a:extLst>
              <a:ext uri="{FF2B5EF4-FFF2-40B4-BE49-F238E27FC236}">
                <a16:creationId xmlns:a16="http://schemas.microsoft.com/office/drawing/2014/main" id="{0C466E24-4BB7-FB9D-A575-BACB0D70251E}"/>
              </a:ext>
            </a:extLst>
          </p:cNvPr>
          <p:cNvSpPr>
            <a:spLocks/>
          </p:cNvSpPr>
          <p:nvPr/>
        </p:nvSpPr>
        <p:spPr bwMode="auto">
          <a:xfrm>
            <a:off x="6821488"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401" name="Line 95">
            <a:extLst>
              <a:ext uri="{FF2B5EF4-FFF2-40B4-BE49-F238E27FC236}">
                <a16:creationId xmlns:a16="http://schemas.microsoft.com/office/drawing/2014/main" id="{CAAA7A4F-C2D6-E390-3F58-B108502EFF70}"/>
              </a:ext>
            </a:extLst>
          </p:cNvPr>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402" name="Line 96">
            <a:extLst>
              <a:ext uri="{FF2B5EF4-FFF2-40B4-BE49-F238E27FC236}">
                <a16:creationId xmlns:a16="http://schemas.microsoft.com/office/drawing/2014/main" id="{3FD359FC-FB47-1B5F-70EC-4B9B4FDE6E81}"/>
              </a:ext>
            </a:extLst>
          </p:cNvPr>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 name="Footer Placeholder 4">
            <a:extLst>
              <a:ext uri="{FF2B5EF4-FFF2-40B4-BE49-F238E27FC236}">
                <a16:creationId xmlns:a16="http://schemas.microsoft.com/office/drawing/2014/main" id="{00C1E682-8E97-56B0-A12A-AC2E5A2F601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a:extLst>
              <a:ext uri="{FF2B5EF4-FFF2-40B4-BE49-F238E27FC236}">
                <a16:creationId xmlns:a16="http://schemas.microsoft.com/office/drawing/2014/main" id="{E76965F8-AB69-B23B-F793-CF4034EA5EF4}"/>
              </a:ext>
            </a:extLst>
          </p:cNvPr>
          <p:cNvSpPr>
            <a:spLocks noGrp="1"/>
          </p:cNvSpPr>
          <p:nvPr>
            <p:ph type="title"/>
          </p:nvPr>
        </p:nvSpPr>
        <p:spPr/>
        <p:txBody>
          <a:bodyPr/>
          <a:lstStyle/>
          <a:p>
            <a:r>
              <a:rPr lang="en-US" altLang="en-US"/>
              <a:t>Disney: Applying the Framework</a:t>
            </a:r>
          </a:p>
        </p:txBody>
      </p:sp>
      <p:sp>
        <p:nvSpPr>
          <p:cNvPr id="3" name="Content Placeholder 2">
            <a:extLst>
              <a:ext uri="{FF2B5EF4-FFF2-40B4-BE49-F238E27FC236}">
                <a16:creationId xmlns:a16="http://schemas.microsoft.com/office/drawing/2014/main" id="{FB723CB0-B07B-DD6B-3392-443EB7292ACD}"/>
              </a:ext>
            </a:extLst>
          </p:cNvPr>
          <p:cNvSpPr>
            <a:spLocks noGrp="1"/>
          </p:cNvSpPr>
          <p:nvPr>
            <p:ph idx="1"/>
          </p:nvPr>
        </p:nvSpPr>
        <p:spPr/>
        <p:txBody>
          <a:bodyPr/>
          <a:lstStyle/>
          <a:p>
            <a:endParaRPr lang="en-US"/>
          </a:p>
        </p:txBody>
      </p:sp>
      <p:sp>
        <p:nvSpPr>
          <p:cNvPr id="228355" name="Rectangle 3">
            <a:extLst>
              <a:ext uri="{FF2B5EF4-FFF2-40B4-BE49-F238E27FC236}">
                <a16:creationId xmlns:a16="http://schemas.microsoft.com/office/drawing/2014/main" id="{46CE5AA6-024C-2F70-E672-B6EC48BB1A16}"/>
              </a:ext>
            </a:extLst>
          </p:cNvPr>
          <p:cNvSpPr>
            <a:spLocks noChangeArrowheads="1"/>
          </p:cNvSpPr>
          <p:nvPr/>
        </p:nvSpPr>
        <p:spPr bwMode="auto">
          <a:xfrm>
            <a:off x="2851150" y="1743075"/>
            <a:ext cx="5348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56" name="Rectangle 4">
            <a:extLst>
              <a:ext uri="{FF2B5EF4-FFF2-40B4-BE49-F238E27FC236}">
                <a16:creationId xmlns:a16="http://schemas.microsoft.com/office/drawing/2014/main" id="{EE5A9015-8EC3-5963-8426-71C0C4B6FB7B}"/>
              </a:ext>
            </a:extLst>
          </p:cNvPr>
          <p:cNvSpPr>
            <a:spLocks noChangeArrowheads="1"/>
          </p:cNvSpPr>
          <p:nvPr/>
        </p:nvSpPr>
        <p:spPr bwMode="auto">
          <a:xfrm>
            <a:off x="4806950" y="3678238"/>
            <a:ext cx="15113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57" name="Rectangle 5">
            <a:extLst>
              <a:ext uri="{FF2B5EF4-FFF2-40B4-BE49-F238E27FC236}">
                <a16:creationId xmlns:a16="http://schemas.microsoft.com/office/drawing/2014/main" id="{39885D8F-44EC-3304-21A3-61039B8A6A39}"/>
              </a:ext>
            </a:extLst>
          </p:cNvPr>
          <p:cNvSpPr>
            <a:spLocks noChangeArrowheads="1"/>
          </p:cNvSpPr>
          <p:nvPr/>
        </p:nvSpPr>
        <p:spPr bwMode="auto">
          <a:xfrm>
            <a:off x="2727325" y="3270250"/>
            <a:ext cx="2905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58" name="Rectangle 6">
            <a:extLst>
              <a:ext uri="{FF2B5EF4-FFF2-40B4-BE49-F238E27FC236}">
                <a16:creationId xmlns:a16="http://schemas.microsoft.com/office/drawing/2014/main" id="{A16FD1C9-3A5F-0339-3524-4CF17D851FEE}"/>
              </a:ext>
            </a:extLst>
          </p:cNvPr>
          <p:cNvSpPr>
            <a:spLocks noChangeArrowheads="1"/>
          </p:cNvSpPr>
          <p:nvPr/>
        </p:nvSpPr>
        <p:spPr bwMode="auto">
          <a:xfrm>
            <a:off x="184150"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59" name="Rectangle 7">
            <a:extLst>
              <a:ext uri="{FF2B5EF4-FFF2-40B4-BE49-F238E27FC236}">
                <a16:creationId xmlns:a16="http://schemas.microsoft.com/office/drawing/2014/main" id="{4DF800FD-5476-B7A6-7D2E-8E4054A95615}"/>
              </a:ext>
            </a:extLst>
          </p:cNvPr>
          <p:cNvSpPr>
            <a:spLocks noChangeArrowheads="1"/>
          </p:cNvSpPr>
          <p:nvPr/>
        </p:nvSpPr>
        <p:spPr bwMode="auto">
          <a:xfrm>
            <a:off x="387350" y="2863850"/>
            <a:ext cx="2325688" cy="1889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0" name="Rectangle 8">
            <a:extLst>
              <a:ext uri="{FF2B5EF4-FFF2-40B4-BE49-F238E27FC236}">
                <a16:creationId xmlns:a16="http://schemas.microsoft.com/office/drawing/2014/main" id="{729A66A6-D6B4-5C6E-583F-38354D159FB6}"/>
              </a:ext>
            </a:extLst>
          </p:cNvPr>
          <p:cNvSpPr>
            <a:spLocks noChangeArrowheads="1"/>
          </p:cNvSpPr>
          <p:nvPr/>
        </p:nvSpPr>
        <p:spPr bwMode="auto">
          <a:xfrm>
            <a:off x="82550" y="3678238"/>
            <a:ext cx="1935163"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1" name="Rectangle 9">
            <a:extLst>
              <a:ext uri="{FF2B5EF4-FFF2-40B4-BE49-F238E27FC236}">
                <a16:creationId xmlns:a16="http://schemas.microsoft.com/office/drawing/2014/main" id="{5D10AEBA-2B4A-B846-4F79-7884EA311021}"/>
              </a:ext>
            </a:extLst>
          </p:cNvPr>
          <p:cNvSpPr>
            <a:spLocks noChangeArrowheads="1"/>
          </p:cNvSpPr>
          <p:nvPr/>
        </p:nvSpPr>
        <p:spPr bwMode="auto">
          <a:xfrm>
            <a:off x="2217738"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2" name="Rectangle 10">
            <a:extLst>
              <a:ext uri="{FF2B5EF4-FFF2-40B4-BE49-F238E27FC236}">
                <a16:creationId xmlns:a16="http://schemas.microsoft.com/office/drawing/2014/main" id="{06A4B8E6-07FA-D270-DDD8-34C4F49BC1EA}"/>
              </a:ext>
            </a:extLst>
          </p:cNvPr>
          <p:cNvSpPr>
            <a:spLocks noChangeArrowheads="1"/>
          </p:cNvSpPr>
          <p:nvPr/>
        </p:nvSpPr>
        <p:spPr bwMode="auto">
          <a:xfrm>
            <a:off x="430213"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3" name="Rectangle 11">
            <a:extLst>
              <a:ext uri="{FF2B5EF4-FFF2-40B4-BE49-F238E27FC236}">
                <a16:creationId xmlns:a16="http://schemas.microsoft.com/office/drawing/2014/main" id="{2C32B752-4199-5F19-F417-0D40C10FB0B5}"/>
              </a:ext>
            </a:extLst>
          </p:cNvPr>
          <p:cNvSpPr>
            <a:spLocks noChangeArrowheads="1"/>
          </p:cNvSpPr>
          <p:nvPr/>
        </p:nvSpPr>
        <p:spPr bwMode="auto">
          <a:xfrm>
            <a:off x="2422525" y="4795838"/>
            <a:ext cx="2338388"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4" name="Rectangle 12">
            <a:extLst>
              <a:ext uri="{FF2B5EF4-FFF2-40B4-BE49-F238E27FC236}">
                <a16:creationId xmlns:a16="http://schemas.microsoft.com/office/drawing/2014/main" id="{7382F801-70E6-B417-4155-AFD285F900F4}"/>
              </a:ext>
            </a:extLst>
          </p:cNvPr>
          <p:cNvSpPr>
            <a:spLocks noChangeArrowheads="1"/>
          </p:cNvSpPr>
          <p:nvPr/>
        </p:nvSpPr>
        <p:spPr bwMode="auto">
          <a:xfrm>
            <a:off x="7913688" y="6016625"/>
            <a:ext cx="1104900" cy="4953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5" name="Rectangle 13">
            <a:extLst>
              <a:ext uri="{FF2B5EF4-FFF2-40B4-BE49-F238E27FC236}">
                <a16:creationId xmlns:a16="http://schemas.microsoft.com/office/drawing/2014/main" id="{7283EF07-4E19-2E29-754B-E65E95BC139D}"/>
              </a:ext>
            </a:extLst>
          </p:cNvPr>
          <p:cNvSpPr>
            <a:spLocks noChangeArrowheads="1"/>
          </p:cNvSpPr>
          <p:nvPr/>
        </p:nvSpPr>
        <p:spPr bwMode="auto">
          <a:xfrm>
            <a:off x="6464300" y="6016625"/>
            <a:ext cx="1003300"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6" name="Rectangle 14">
            <a:extLst>
              <a:ext uri="{FF2B5EF4-FFF2-40B4-BE49-F238E27FC236}">
                <a16:creationId xmlns:a16="http://schemas.microsoft.com/office/drawing/2014/main" id="{914B9B53-7F6B-CBC6-B233-EAD8929C5D82}"/>
              </a:ext>
            </a:extLst>
          </p:cNvPr>
          <p:cNvSpPr>
            <a:spLocks noChangeArrowheads="1"/>
          </p:cNvSpPr>
          <p:nvPr/>
        </p:nvSpPr>
        <p:spPr bwMode="auto">
          <a:xfrm>
            <a:off x="6896100" y="5407025"/>
            <a:ext cx="1919288"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7" name="Rectangle 15">
            <a:extLst>
              <a:ext uri="{FF2B5EF4-FFF2-40B4-BE49-F238E27FC236}">
                <a16:creationId xmlns:a16="http://schemas.microsoft.com/office/drawing/2014/main" id="{7C5EDC09-5285-4D69-66A1-4F3EB027E3C3}"/>
              </a:ext>
            </a:extLst>
          </p:cNvPr>
          <p:cNvSpPr>
            <a:spLocks noChangeArrowheads="1"/>
          </p:cNvSpPr>
          <p:nvPr/>
        </p:nvSpPr>
        <p:spPr bwMode="auto">
          <a:xfrm>
            <a:off x="7608888" y="4897438"/>
            <a:ext cx="3921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8" name="Rectangle 16">
            <a:extLst>
              <a:ext uri="{FF2B5EF4-FFF2-40B4-BE49-F238E27FC236}">
                <a16:creationId xmlns:a16="http://schemas.microsoft.com/office/drawing/2014/main" id="{68A83256-3F54-0835-19DC-9F15F9E68CBD}"/>
              </a:ext>
            </a:extLst>
          </p:cNvPr>
          <p:cNvSpPr>
            <a:spLocks noChangeArrowheads="1"/>
          </p:cNvSpPr>
          <p:nvPr/>
        </p:nvSpPr>
        <p:spPr bwMode="auto">
          <a:xfrm>
            <a:off x="4876800" y="4800600"/>
            <a:ext cx="2122488" cy="6905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69" name="Rectangle 17">
            <a:extLst>
              <a:ext uri="{FF2B5EF4-FFF2-40B4-BE49-F238E27FC236}">
                <a16:creationId xmlns:a16="http://schemas.microsoft.com/office/drawing/2014/main" id="{E676EDC6-C3EE-F293-FCF0-CE3FD82DC6F5}"/>
              </a:ext>
            </a:extLst>
          </p:cNvPr>
          <p:cNvSpPr>
            <a:spLocks noChangeArrowheads="1"/>
          </p:cNvSpPr>
          <p:nvPr/>
        </p:nvSpPr>
        <p:spPr bwMode="auto">
          <a:xfrm>
            <a:off x="6388100"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0" name="Rectangle 19">
            <a:extLst>
              <a:ext uri="{FF2B5EF4-FFF2-40B4-BE49-F238E27FC236}">
                <a16:creationId xmlns:a16="http://schemas.microsoft.com/office/drawing/2014/main" id="{2DCA199B-7848-BC3D-540B-BA7009489F00}"/>
              </a:ext>
            </a:extLst>
          </p:cNvPr>
          <p:cNvSpPr>
            <a:spLocks noChangeArrowheads="1"/>
          </p:cNvSpPr>
          <p:nvPr/>
        </p:nvSpPr>
        <p:spPr bwMode="auto">
          <a:xfrm>
            <a:off x="5268913"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1" name="Rectangle 20">
            <a:extLst>
              <a:ext uri="{FF2B5EF4-FFF2-40B4-BE49-F238E27FC236}">
                <a16:creationId xmlns:a16="http://schemas.microsoft.com/office/drawing/2014/main" id="{8F22D101-FF2B-B310-4FBB-6B3AEC6E020C}"/>
              </a:ext>
            </a:extLst>
          </p:cNvPr>
          <p:cNvSpPr>
            <a:spLocks noChangeArrowheads="1"/>
          </p:cNvSpPr>
          <p:nvPr/>
        </p:nvSpPr>
        <p:spPr bwMode="auto">
          <a:xfrm>
            <a:off x="5370513"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2" name="Rectangle 21">
            <a:extLst>
              <a:ext uri="{FF2B5EF4-FFF2-40B4-BE49-F238E27FC236}">
                <a16:creationId xmlns:a16="http://schemas.microsoft.com/office/drawing/2014/main" id="{7C13C1CF-5D94-57BD-BE07-751CC1C781C0}"/>
              </a:ext>
            </a:extLst>
          </p:cNvPr>
          <p:cNvSpPr>
            <a:spLocks noChangeArrowheads="1"/>
          </p:cNvSpPr>
          <p:nvPr/>
        </p:nvSpPr>
        <p:spPr bwMode="auto">
          <a:xfrm>
            <a:off x="5651500" y="2209800"/>
            <a:ext cx="2349500" cy="4508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3" name="Rectangle 22">
            <a:extLst>
              <a:ext uri="{FF2B5EF4-FFF2-40B4-BE49-F238E27FC236}">
                <a16:creationId xmlns:a16="http://schemas.microsoft.com/office/drawing/2014/main" id="{25FB9367-D811-570E-549D-64047211A4A9}"/>
              </a:ext>
            </a:extLst>
          </p:cNvPr>
          <p:cNvSpPr>
            <a:spLocks noChangeArrowheads="1"/>
          </p:cNvSpPr>
          <p:nvPr/>
        </p:nvSpPr>
        <p:spPr bwMode="auto">
          <a:xfrm>
            <a:off x="692150" y="2152650"/>
            <a:ext cx="1206500" cy="4937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4" name="Rectangle 23">
            <a:extLst>
              <a:ext uri="{FF2B5EF4-FFF2-40B4-BE49-F238E27FC236}">
                <a16:creationId xmlns:a16="http://schemas.microsoft.com/office/drawing/2014/main" id="{256A3CCE-2BD0-D31A-AFD1-8BC1B5E9F2D5}"/>
              </a:ext>
            </a:extLst>
          </p:cNvPr>
          <p:cNvSpPr>
            <a:spLocks noChangeArrowheads="1"/>
          </p:cNvSpPr>
          <p:nvPr/>
        </p:nvSpPr>
        <p:spPr bwMode="auto">
          <a:xfrm>
            <a:off x="1506538"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8375" name="Rectangle 24">
            <a:extLst>
              <a:ext uri="{FF2B5EF4-FFF2-40B4-BE49-F238E27FC236}">
                <a16:creationId xmlns:a16="http://schemas.microsoft.com/office/drawing/2014/main" id="{85EE9212-D947-5606-51A3-7ACAD41ED9D3}"/>
              </a:ext>
            </a:extLst>
          </p:cNvPr>
          <p:cNvSpPr>
            <a:spLocks noChangeArrowheads="1"/>
          </p:cNvSpPr>
          <p:nvPr/>
        </p:nvSpPr>
        <p:spPr bwMode="auto">
          <a:xfrm>
            <a:off x="1527175"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actual debt ratio greater than or lesser than the optimal debt ratio?</a:t>
            </a:r>
          </a:p>
        </p:txBody>
      </p:sp>
      <p:sp>
        <p:nvSpPr>
          <p:cNvPr id="228376" name="Rectangle 25">
            <a:extLst>
              <a:ext uri="{FF2B5EF4-FFF2-40B4-BE49-F238E27FC236}">
                <a16:creationId xmlns:a16="http://schemas.microsoft.com/office/drawing/2014/main" id="{5CB8F41F-3E25-FB2E-7A3A-18F75DCF9547}"/>
              </a:ext>
            </a:extLst>
          </p:cNvPr>
          <p:cNvSpPr>
            <a:spLocks noChangeArrowheads="1"/>
          </p:cNvSpPr>
          <p:nvPr/>
        </p:nvSpPr>
        <p:spPr bwMode="auto">
          <a:xfrm>
            <a:off x="7143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Actual &gt; Optimal</a:t>
            </a:r>
          </a:p>
        </p:txBody>
      </p:sp>
      <p:sp>
        <p:nvSpPr>
          <p:cNvPr id="228377" name="Rectangle 26">
            <a:extLst>
              <a:ext uri="{FF2B5EF4-FFF2-40B4-BE49-F238E27FC236}">
                <a16:creationId xmlns:a16="http://schemas.microsoft.com/office/drawing/2014/main" id="{73CE928D-8D76-A641-3CD7-3FE07E849D35}"/>
              </a:ext>
            </a:extLst>
          </p:cNvPr>
          <p:cNvSpPr>
            <a:spLocks noChangeArrowheads="1"/>
          </p:cNvSpPr>
          <p:nvPr/>
        </p:nvSpPr>
        <p:spPr bwMode="auto">
          <a:xfrm>
            <a:off x="714375" y="2354263"/>
            <a:ext cx="1011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Overlevered</a:t>
            </a:r>
          </a:p>
        </p:txBody>
      </p:sp>
      <p:sp>
        <p:nvSpPr>
          <p:cNvPr id="228378" name="Rectangle 27">
            <a:extLst>
              <a:ext uri="{FF2B5EF4-FFF2-40B4-BE49-F238E27FC236}">
                <a16:creationId xmlns:a16="http://schemas.microsoft.com/office/drawing/2014/main" id="{FFC7A588-BCC4-BBF2-B4A2-BE06489F82CB}"/>
              </a:ext>
            </a:extLst>
          </p:cNvPr>
          <p:cNvSpPr>
            <a:spLocks noChangeArrowheads="1"/>
          </p:cNvSpPr>
          <p:nvPr/>
        </p:nvSpPr>
        <p:spPr bwMode="auto">
          <a:xfrm>
            <a:off x="5595938" y="2195513"/>
            <a:ext cx="1401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Actual &lt; Optimal</a:t>
            </a:r>
          </a:p>
        </p:txBody>
      </p:sp>
      <p:sp>
        <p:nvSpPr>
          <p:cNvPr id="228379" name="Rectangle 28">
            <a:extLst>
              <a:ext uri="{FF2B5EF4-FFF2-40B4-BE49-F238E27FC236}">
                <a16:creationId xmlns:a16="http://schemas.microsoft.com/office/drawing/2014/main" id="{EB9F1703-763B-30B6-3E1D-ABCF6DDEAC57}"/>
              </a:ext>
            </a:extLst>
          </p:cNvPr>
          <p:cNvSpPr>
            <a:spLocks noChangeArrowheads="1"/>
          </p:cNvSpPr>
          <p:nvPr/>
        </p:nvSpPr>
        <p:spPr bwMode="auto">
          <a:xfrm>
            <a:off x="5595938" y="2354263"/>
            <a:ext cx="25161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Actual (11.58%) &lt; Optimal (40%)</a:t>
            </a:r>
          </a:p>
        </p:txBody>
      </p:sp>
      <p:sp>
        <p:nvSpPr>
          <p:cNvPr id="228380" name="Rectangle 29">
            <a:extLst>
              <a:ext uri="{FF2B5EF4-FFF2-40B4-BE49-F238E27FC236}">
                <a16:creationId xmlns:a16="http://schemas.microsoft.com/office/drawing/2014/main" id="{E3F036F7-9D42-0815-A7E9-417FF86E1C98}"/>
              </a:ext>
            </a:extLst>
          </p:cNvPr>
          <p:cNvSpPr>
            <a:spLocks noChangeArrowheads="1"/>
          </p:cNvSpPr>
          <p:nvPr/>
        </p:nvSpPr>
        <p:spPr bwMode="auto">
          <a:xfrm>
            <a:off x="409575" y="2805113"/>
            <a:ext cx="2586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under bankruptcy threat?</a:t>
            </a:r>
          </a:p>
        </p:txBody>
      </p:sp>
      <p:sp>
        <p:nvSpPr>
          <p:cNvPr id="228381" name="Rectangle 30">
            <a:extLst>
              <a:ext uri="{FF2B5EF4-FFF2-40B4-BE49-F238E27FC236}">
                <a16:creationId xmlns:a16="http://schemas.microsoft.com/office/drawing/2014/main" id="{58504389-E1F3-FE06-09DF-448A265A91FC}"/>
              </a:ext>
            </a:extLst>
          </p:cNvPr>
          <p:cNvSpPr>
            <a:spLocks noChangeArrowheads="1"/>
          </p:cNvSpPr>
          <p:nvPr/>
        </p:nvSpPr>
        <p:spPr bwMode="auto">
          <a:xfrm>
            <a:off x="5392738"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Is the firm a takeover target?</a:t>
            </a:r>
          </a:p>
        </p:txBody>
      </p:sp>
      <p:sp>
        <p:nvSpPr>
          <p:cNvPr id="228382" name="Rectangle 31">
            <a:extLst>
              <a:ext uri="{FF2B5EF4-FFF2-40B4-BE49-F238E27FC236}">
                <a16:creationId xmlns:a16="http://schemas.microsoft.com/office/drawing/2014/main" id="{A88D1169-7662-8A1F-0AEF-0F216530FEAE}"/>
              </a:ext>
            </a:extLst>
          </p:cNvPr>
          <p:cNvSpPr>
            <a:spLocks noChangeArrowheads="1"/>
          </p:cNvSpPr>
          <p:nvPr/>
        </p:nvSpPr>
        <p:spPr bwMode="auto">
          <a:xfrm>
            <a:off x="20478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383" name="Rectangle 32">
            <a:extLst>
              <a:ext uri="{FF2B5EF4-FFF2-40B4-BE49-F238E27FC236}">
                <a16:creationId xmlns:a16="http://schemas.microsoft.com/office/drawing/2014/main" id="{4C81C815-7B96-F255-062F-EA67F1B35CFC}"/>
              </a:ext>
            </a:extLst>
          </p:cNvPr>
          <p:cNvSpPr>
            <a:spLocks noChangeArrowheads="1"/>
          </p:cNvSpPr>
          <p:nvPr/>
        </p:nvSpPr>
        <p:spPr bwMode="auto">
          <a:xfrm>
            <a:off x="2747963" y="32131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8384" name="Rectangle 33">
            <a:extLst>
              <a:ext uri="{FF2B5EF4-FFF2-40B4-BE49-F238E27FC236}">
                <a16:creationId xmlns:a16="http://schemas.microsoft.com/office/drawing/2014/main" id="{7E3EA140-4EE8-8CC3-3934-3BEFE6E6B201}"/>
              </a:ext>
            </a:extLst>
          </p:cNvPr>
          <p:cNvSpPr>
            <a:spLocks noChangeArrowheads="1"/>
          </p:cNvSpPr>
          <p:nvPr/>
        </p:nvSpPr>
        <p:spPr bwMode="auto">
          <a:xfrm>
            <a:off x="103188"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Reduce Debt quickly</a:t>
            </a:r>
          </a:p>
        </p:txBody>
      </p:sp>
      <p:sp>
        <p:nvSpPr>
          <p:cNvPr id="228385" name="Rectangle 34">
            <a:extLst>
              <a:ext uri="{FF2B5EF4-FFF2-40B4-BE49-F238E27FC236}">
                <a16:creationId xmlns:a16="http://schemas.microsoft.com/office/drawing/2014/main" id="{35F707B5-2347-7E53-1E93-C324279C85A0}"/>
              </a:ext>
            </a:extLst>
          </p:cNvPr>
          <p:cNvSpPr>
            <a:spLocks noChangeArrowheads="1"/>
          </p:cNvSpPr>
          <p:nvPr/>
        </p:nvSpPr>
        <p:spPr bwMode="auto">
          <a:xfrm>
            <a:off x="103188"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Equity for Debt swap</a:t>
            </a:r>
          </a:p>
        </p:txBody>
      </p:sp>
      <p:sp>
        <p:nvSpPr>
          <p:cNvPr id="228386" name="Rectangle 35">
            <a:extLst>
              <a:ext uri="{FF2B5EF4-FFF2-40B4-BE49-F238E27FC236}">
                <a16:creationId xmlns:a16="http://schemas.microsoft.com/office/drawing/2014/main" id="{6DC4FBD5-CF7F-2286-5E79-7D8DE3AF0273}"/>
              </a:ext>
            </a:extLst>
          </p:cNvPr>
          <p:cNvSpPr>
            <a:spLocks noChangeArrowheads="1"/>
          </p:cNvSpPr>
          <p:nvPr/>
        </p:nvSpPr>
        <p:spPr bwMode="auto">
          <a:xfrm>
            <a:off x="103188" y="3935413"/>
            <a:ext cx="1798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Sell Assets; use cash</a:t>
            </a:r>
          </a:p>
        </p:txBody>
      </p:sp>
      <p:sp>
        <p:nvSpPr>
          <p:cNvPr id="228387" name="Rectangle 36">
            <a:extLst>
              <a:ext uri="{FF2B5EF4-FFF2-40B4-BE49-F238E27FC236}">
                <a16:creationId xmlns:a16="http://schemas.microsoft.com/office/drawing/2014/main" id="{F16B3E57-ECC3-247A-4FBD-A27C5FF86826}"/>
              </a:ext>
            </a:extLst>
          </p:cNvPr>
          <p:cNvSpPr>
            <a:spLocks noChangeArrowheads="1"/>
          </p:cNvSpPr>
          <p:nvPr/>
        </p:nvSpPr>
        <p:spPr bwMode="auto">
          <a:xfrm>
            <a:off x="103188"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to pay off debt</a:t>
            </a:r>
          </a:p>
        </p:txBody>
      </p:sp>
      <p:sp>
        <p:nvSpPr>
          <p:cNvPr id="228388" name="Rectangle 37">
            <a:extLst>
              <a:ext uri="{FF2B5EF4-FFF2-40B4-BE49-F238E27FC236}">
                <a16:creationId xmlns:a16="http://schemas.microsoft.com/office/drawing/2014/main" id="{093E44D0-D2EB-C269-42E2-452CDA3D0132}"/>
              </a:ext>
            </a:extLst>
          </p:cNvPr>
          <p:cNvSpPr>
            <a:spLocks noChangeArrowheads="1"/>
          </p:cNvSpPr>
          <p:nvPr/>
        </p:nvSpPr>
        <p:spPr bwMode="auto">
          <a:xfrm>
            <a:off x="103188" y="4252913"/>
            <a:ext cx="2027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Renegotiate with lenders</a:t>
            </a:r>
          </a:p>
        </p:txBody>
      </p:sp>
      <p:sp>
        <p:nvSpPr>
          <p:cNvPr id="228389" name="Rectangle 38">
            <a:extLst>
              <a:ext uri="{FF2B5EF4-FFF2-40B4-BE49-F238E27FC236}">
                <a16:creationId xmlns:a16="http://schemas.microsoft.com/office/drawing/2014/main" id="{92BBD4B2-7254-B8F3-790C-603D2A5F3B41}"/>
              </a:ext>
            </a:extLst>
          </p:cNvPr>
          <p:cNvSpPr>
            <a:spLocks noChangeArrowheads="1"/>
          </p:cNvSpPr>
          <p:nvPr/>
        </p:nvSpPr>
        <p:spPr bwMode="auto">
          <a:xfrm>
            <a:off x="2239963" y="3721100"/>
            <a:ext cx="18843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8390" name="Rectangle 39">
            <a:extLst>
              <a:ext uri="{FF2B5EF4-FFF2-40B4-BE49-F238E27FC236}">
                <a16:creationId xmlns:a16="http://schemas.microsoft.com/office/drawing/2014/main" id="{B71C8D38-4CD7-F519-F800-062D83E671B3}"/>
              </a:ext>
            </a:extLst>
          </p:cNvPr>
          <p:cNvSpPr>
            <a:spLocks noChangeArrowheads="1"/>
          </p:cNvSpPr>
          <p:nvPr/>
        </p:nvSpPr>
        <p:spPr bwMode="auto">
          <a:xfrm>
            <a:off x="2239963"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8391" name="Rectangle 40">
            <a:extLst>
              <a:ext uri="{FF2B5EF4-FFF2-40B4-BE49-F238E27FC236}">
                <a16:creationId xmlns:a16="http://schemas.microsoft.com/office/drawing/2014/main" id="{EF5F0950-2437-D05C-FEC5-3D3227D8CACD}"/>
              </a:ext>
            </a:extLst>
          </p:cNvPr>
          <p:cNvSpPr>
            <a:spLocks noChangeArrowheads="1"/>
          </p:cNvSpPr>
          <p:nvPr/>
        </p:nvSpPr>
        <p:spPr bwMode="auto">
          <a:xfrm>
            <a:off x="2239963" y="4037013"/>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8392" name="Rectangle 41">
            <a:extLst>
              <a:ext uri="{FF2B5EF4-FFF2-40B4-BE49-F238E27FC236}">
                <a16:creationId xmlns:a16="http://schemas.microsoft.com/office/drawing/2014/main" id="{9A784635-D377-0BBF-5226-913D86C556C0}"/>
              </a:ext>
            </a:extLst>
          </p:cNvPr>
          <p:cNvSpPr>
            <a:spLocks noChangeArrowheads="1"/>
          </p:cNvSpPr>
          <p:nvPr/>
        </p:nvSpPr>
        <p:spPr bwMode="auto">
          <a:xfrm>
            <a:off x="2239963"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8393" name="Rectangle 42">
            <a:extLst>
              <a:ext uri="{FF2B5EF4-FFF2-40B4-BE49-F238E27FC236}">
                <a16:creationId xmlns:a16="http://schemas.microsoft.com/office/drawing/2014/main" id="{A73A0416-3827-E5C1-E203-E4269A5F0F33}"/>
              </a:ext>
            </a:extLst>
          </p:cNvPr>
          <p:cNvSpPr>
            <a:spLocks noChangeArrowheads="1"/>
          </p:cNvSpPr>
          <p:nvPr/>
        </p:nvSpPr>
        <p:spPr bwMode="auto">
          <a:xfrm>
            <a:off x="917575" y="4738688"/>
            <a:ext cx="442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394" name="Rectangle 43">
            <a:extLst>
              <a:ext uri="{FF2B5EF4-FFF2-40B4-BE49-F238E27FC236}">
                <a16:creationId xmlns:a16="http://schemas.microsoft.com/office/drawing/2014/main" id="{06924132-AF7F-5414-DB51-D515DF1170CB}"/>
              </a:ext>
            </a:extLst>
          </p:cNvPr>
          <p:cNvSpPr>
            <a:spLocks noChangeArrowheads="1"/>
          </p:cNvSpPr>
          <p:nvPr/>
        </p:nvSpPr>
        <p:spPr bwMode="auto">
          <a:xfrm>
            <a:off x="511175"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Take good projects with</a:t>
            </a:r>
          </a:p>
        </p:txBody>
      </p:sp>
      <p:sp>
        <p:nvSpPr>
          <p:cNvPr id="228395" name="Rectangle 44">
            <a:extLst>
              <a:ext uri="{FF2B5EF4-FFF2-40B4-BE49-F238E27FC236}">
                <a16:creationId xmlns:a16="http://schemas.microsoft.com/office/drawing/2014/main" id="{E384C4BD-A2E2-8556-F94F-B0AE1307E6B2}"/>
              </a:ext>
            </a:extLst>
          </p:cNvPr>
          <p:cNvSpPr>
            <a:spLocks noChangeArrowheads="1"/>
          </p:cNvSpPr>
          <p:nvPr/>
        </p:nvSpPr>
        <p:spPr bwMode="auto">
          <a:xfrm>
            <a:off x="511175"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new equity or with retained</a:t>
            </a:r>
          </a:p>
        </p:txBody>
      </p:sp>
      <p:sp>
        <p:nvSpPr>
          <p:cNvPr id="228396" name="Rectangle 45">
            <a:extLst>
              <a:ext uri="{FF2B5EF4-FFF2-40B4-BE49-F238E27FC236}">
                <a16:creationId xmlns:a16="http://schemas.microsoft.com/office/drawing/2014/main" id="{0351DBD1-6F08-5795-B8B3-743EB9CD8C80}"/>
              </a:ext>
            </a:extLst>
          </p:cNvPr>
          <p:cNvSpPr>
            <a:spLocks noChangeArrowheads="1"/>
          </p:cNvSpPr>
          <p:nvPr/>
        </p:nvSpPr>
        <p:spPr bwMode="auto">
          <a:xfrm>
            <a:off x="511175" y="5257800"/>
            <a:ext cx="8080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8397" name="Rectangle 46">
            <a:extLst>
              <a:ext uri="{FF2B5EF4-FFF2-40B4-BE49-F238E27FC236}">
                <a16:creationId xmlns:a16="http://schemas.microsoft.com/office/drawing/2014/main" id="{E9FB53F4-C948-BDE8-C37C-F795787DDDA1}"/>
              </a:ext>
            </a:extLst>
          </p:cNvPr>
          <p:cNvSpPr>
            <a:spLocks noChangeArrowheads="1"/>
          </p:cNvSpPr>
          <p:nvPr/>
        </p:nvSpPr>
        <p:spPr bwMode="auto">
          <a:xfrm>
            <a:off x="3052763" y="473868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8398" name="Rectangle 47">
            <a:extLst>
              <a:ext uri="{FF2B5EF4-FFF2-40B4-BE49-F238E27FC236}">
                <a16:creationId xmlns:a16="http://schemas.microsoft.com/office/drawing/2014/main" id="{97559F06-7A55-18B4-29BE-136E1077E1B3}"/>
              </a:ext>
            </a:extLst>
          </p:cNvPr>
          <p:cNvSpPr>
            <a:spLocks noChangeArrowheads="1"/>
          </p:cNvSpPr>
          <p:nvPr/>
        </p:nvSpPr>
        <p:spPr bwMode="auto">
          <a:xfrm>
            <a:off x="2443163"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Pay off debt with retained</a:t>
            </a:r>
          </a:p>
        </p:txBody>
      </p:sp>
      <p:sp>
        <p:nvSpPr>
          <p:cNvPr id="228399" name="Rectangle 48">
            <a:extLst>
              <a:ext uri="{FF2B5EF4-FFF2-40B4-BE49-F238E27FC236}">
                <a16:creationId xmlns:a16="http://schemas.microsoft.com/office/drawing/2014/main" id="{EA285E27-E56E-B24C-8E15-051687609ACB}"/>
              </a:ext>
            </a:extLst>
          </p:cNvPr>
          <p:cNvSpPr>
            <a:spLocks noChangeArrowheads="1"/>
          </p:cNvSpPr>
          <p:nvPr/>
        </p:nvSpPr>
        <p:spPr bwMode="auto">
          <a:xfrm>
            <a:off x="2443163" y="5100638"/>
            <a:ext cx="808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earnings.</a:t>
            </a:r>
          </a:p>
        </p:txBody>
      </p:sp>
      <p:sp>
        <p:nvSpPr>
          <p:cNvPr id="228400" name="Rectangle 49">
            <a:extLst>
              <a:ext uri="{FF2B5EF4-FFF2-40B4-BE49-F238E27FC236}">
                <a16:creationId xmlns:a16="http://schemas.microsoft.com/office/drawing/2014/main" id="{71FAAE82-786B-4BF5-E32D-9BE9450979FF}"/>
              </a:ext>
            </a:extLst>
          </p:cNvPr>
          <p:cNvSpPr>
            <a:spLocks noChangeArrowheads="1"/>
          </p:cNvSpPr>
          <p:nvPr/>
        </p:nvSpPr>
        <p:spPr bwMode="auto">
          <a:xfrm>
            <a:off x="2443163" y="5257800"/>
            <a:ext cx="24336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Reduce or eliminate dividends.</a:t>
            </a:r>
          </a:p>
        </p:txBody>
      </p:sp>
      <p:sp>
        <p:nvSpPr>
          <p:cNvPr id="228401" name="Rectangle 50">
            <a:extLst>
              <a:ext uri="{FF2B5EF4-FFF2-40B4-BE49-F238E27FC236}">
                <a16:creationId xmlns:a16="http://schemas.microsoft.com/office/drawing/2014/main" id="{CBF549D7-D12F-3E6A-567A-57A58C4E313F}"/>
              </a:ext>
            </a:extLst>
          </p:cNvPr>
          <p:cNvSpPr>
            <a:spLocks noChangeArrowheads="1"/>
          </p:cNvSpPr>
          <p:nvPr/>
        </p:nvSpPr>
        <p:spPr bwMode="auto">
          <a:xfrm>
            <a:off x="2443163"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3. Issue new equity and pay off </a:t>
            </a:r>
          </a:p>
        </p:txBody>
      </p:sp>
      <p:sp>
        <p:nvSpPr>
          <p:cNvPr id="228402" name="Rectangle 51">
            <a:extLst>
              <a:ext uri="{FF2B5EF4-FFF2-40B4-BE49-F238E27FC236}">
                <a16:creationId xmlns:a16="http://schemas.microsoft.com/office/drawing/2014/main" id="{1A2AB726-0C58-C4EE-25F5-DB0C9EDB1F28}"/>
              </a:ext>
            </a:extLst>
          </p:cNvPr>
          <p:cNvSpPr>
            <a:spLocks noChangeArrowheads="1"/>
          </p:cNvSpPr>
          <p:nvPr/>
        </p:nvSpPr>
        <p:spPr bwMode="auto">
          <a:xfrm>
            <a:off x="2443163"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debt.</a:t>
            </a:r>
          </a:p>
        </p:txBody>
      </p:sp>
      <p:sp>
        <p:nvSpPr>
          <p:cNvPr id="228403" name="Rectangle 52">
            <a:extLst>
              <a:ext uri="{FF2B5EF4-FFF2-40B4-BE49-F238E27FC236}">
                <a16:creationId xmlns:a16="http://schemas.microsoft.com/office/drawing/2014/main" id="{D0EA8AD0-45F2-F6A6-F0F6-204571F11DAE}"/>
              </a:ext>
            </a:extLst>
          </p:cNvPr>
          <p:cNvSpPr>
            <a:spLocks noChangeArrowheads="1"/>
          </p:cNvSpPr>
          <p:nvPr/>
        </p:nvSpPr>
        <p:spPr bwMode="auto">
          <a:xfrm>
            <a:off x="5291138" y="3213100"/>
            <a:ext cx="4429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404" name="Rectangle 53">
            <a:extLst>
              <a:ext uri="{FF2B5EF4-FFF2-40B4-BE49-F238E27FC236}">
                <a16:creationId xmlns:a16="http://schemas.microsoft.com/office/drawing/2014/main" id="{5B7FDB4E-CF3E-55D2-1160-F46213758CC2}"/>
              </a:ext>
            </a:extLst>
          </p:cNvPr>
          <p:cNvSpPr>
            <a:spLocks noChangeArrowheads="1"/>
          </p:cNvSpPr>
          <p:nvPr/>
        </p:nvSpPr>
        <p:spPr bwMode="auto">
          <a:xfrm>
            <a:off x="6477000" y="3124200"/>
            <a:ext cx="22860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No. Large mkt cap &amp; positive Jensen</a:t>
            </a:r>
            <a:r>
              <a:rPr lang="ja-JP" altLang="en-US" sz="1200" b="1">
                <a:solidFill>
                  <a:srgbClr val="FF0000"/>
                </a:solidFill>
                <a:latin typeface="Helvetica" pitchFamily="2" charset="0"/>
              </a:rPr>
              <a:t>’</a:t>
            </a:r>
            <a:r>
              <a:rPr lang="en-US" altLang="ja-JP" sz="1200" b="1">
                <a:solidFill>
                  <a:srgbClr val="FF0000"/>
                </a:solidFill>
                <a:latin typeface="Helvetica" pitchFamily="2" charset="0"/>
              </a:rPr>
              <a:t>s </a:t>
            </a:r>
            <a:r>
              <a:rPr lang="en-US" altLang="ja-JP" sz="1200" b="1">
                <a:solidFill>
                  <a:srgbClr val="FF0000"/>
                </a:solidFill>
                <a:latin typeface="Symbol" pitchFamily="2" charset="2"/>
              </a:rPr>
              <a:t>a</a:t>
            </a:r>
            <a:endParaRPr lang="en-US" altLang="en-US" sz="1200" b="1">
              <a:solidFill>
                <a:srgbClr val="FF0000"/>
              </a:solidFill>
              <a:latin typeface="Helvetica" pitchFamily="2" charset="0"/>
            </a:endParaRPr>
          </a:p>
        </p:txBody>
      </p:sp>
      <p:sp>
        <p:nvSpPr>
          <p:cNvPr id="228405" name="Rectangle 54">
            <a:extLst>
              <a:ext uri="{FF2B5EF4-FFF2-40B4-BE49-F238E27FC236}">
                <a16:creationId xmlns:a16="http://schemas.microsoft.com/office/drawing/2014/main" id="{37EB06AD-BF7D-3624-B371-F758B3FB981A}"/>
              </a:ext>
            </a:extLst>
          </p:cNvPr>
          <p:cNvSpPr>
            <a:spLocks noChangeArrowheads="1"/>
          </p:cNvSpPr>
          <p:nvPr/>
        </p:nvSpPr>
        <p:spPr bwMode="auto">
          <a:xfrm>
            <a:off x="6454775" y="3754438"/>
            <a:ext cx="188436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Does the firm have good </a:t>
            </a:r>
          </a:p>
        </p:txBody>
      </p:sp>
      <p:sp>
        <p:nvSpPr>
          <p:cNvPr id="228406" name="Rectangle 55">
            <a:extLst>
              <a:ext uri="{FF2B5EF4-FFF2-40B4-BE49-F238E27FC236}">
                <a16:creationId xmlns:a16="http://schemas.microsoft.com/office/drawing/2014/main" id="{57095A32-48F1-8715-9B27-794AA960AB75}"/>
              </a:ext>
            </a:extLst>
          </p:cNvPr>
          <p:cNvSpPr>
            <a:spLocks noChangeArrowheads="1"/>
          </p:cNvSpPr>
          <p:nvPr/>
        </p:nvSpPr>
        <p:spPr bwMode="auto">
          <a:xfrm>
            <a:off x="6454775"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projects?</a:t>
            </a:r>
          </a:p>
        </p:txBody>
      </p:sp>
      <p:sp>
        <p:nvSpPr>
          <p:cNvPr id="228407" name="Rectangle 56">
            <a:extLst>
              <a:ext uri="{FF2B5EF4-FFF2-40B4-BE49-F238E27FC236}">
                <a16:creationId xmlns:a16="http://schemas.microsoft.com/office/drawing/2014/main" id="{F1D7D1AD-C9F7-456A-586B-D12B9C3C5658}"/>
              </a:ext>
            </a:extLst>
          </p:cNvPr>
          <p:cNvSpPr>
            <a:spLocks noChangeArrowheads="1"/>
          </p:cNvSpPr>
          <p:nvPr/>
        </p:nvSpPr>
        <p:spPr bwMode="auto">
          <a:xfrm>
            <a:off x="6454775" y="4071938"/>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ROE &gt; Cost of Equity</a:t>
            </a:r>
          </a:p>
        </p:txBody>
      </p:sp>
      <p:sp>
        <p:nvSpPr>
          <p:cNvPr id="228408" name="Rectangle 57">
            <a:extLst>
              <a:ext uri="{FF2B5EF4-FFF2-40B4-BE49-F238E27FC236}">
                <a16:creationId xmlns:a16="http://schemas.microsoft.com/office/drawing/2014/main" id="{9E252ED9-D16F-2164-58A0-CCB58071FEAE}"/>
              </a:ext>
            </a:extLst>
          </p:cNvPr>
          <p:cNvSpPr>
            <a:spLocks noChangeArrowheads="1"/>
          </p:cNvSpPr>
          <p:nvPr/>
        </p:nvSpPr>
        <p:spPr bwMode="auto">
          <a:xfrm>
            <a:off x="6454775"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ROC &gt; Cost of Capital</a:t>
            </a:r>
          </a:p>
        </p:txBody>
      </p:sp>
      <p:sp>
        <p:nvSpPr>
          <p:cNvPr id="228409" name="Rectangle 58">
            <a:extLst>
              <a:ext uri="{FF2B5EF4-FFF2-40B4-BE49-F238E27FC236}">
                <a16:creationId xmlns:a16="http://schemas.microsoft.com/office/drawing/2014/main" id="{2CC88881-77B0-9710-3DC3-3E6E883EB81D}"/>
              </a:ext>
            </a:extLst>
          </p:cNvPr>
          <p:cNvSpPr>
            <a:spLocks noChangeArrowheads="1"/>
          </p:cNvSpPr>
          <p:nvPr/>
        </p:nvSpPr>
        <p:spPr bwMode="auto">
          <a:xfrm>
            <a:off x="5029200" y="4800600"/>
            <a:ext cx="2011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FF0000"/>
                </a:solidFill>
                <a:latin typeface="Helvetica" pitchFamily="2" charset="0"/>
              </a:rPr>
              <a:t>Yes. ROC &gt; Cost of capital</a:t>
            </a:r>
          </a:p>
        </p:txBody>
      </p:sp>
      <p:sp>
        <p:nvSpPr>
          <p:cNvPr id="228410" name="Rectangle 59">
            <a:extLst>
              <a:ext uri="{FF2B5EF4-FFF2-40B4-BE49-F238E27FC236}">
                <a16:creationId xmlns:a16="http://schemas.microsoft.com/office/drawing/2014/main" id="{0FF68E6C-C7F9-00CB-BE2B-47E801E3D5D6}"/>
              </a:ext>
            </a:extLst>
          </p:cNvPr>
          <p:cNvSpPr>
            <a:spLocks noChangeArrowheads="1"/>
          </p:cNvSpPr>
          <p:nvPr/>
        </p:nvSpPr>
        <p:spPr bwMode="auto">
          <a:xfrm>
            <a:off x="5030788" y="5054600"/>
            <a:ext cx="158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Take good projects</a:t>
            </a:r>
          </a:p>
        </p:txBody>
      </p:sp>
      <p:sp>
        <p:nvSpPr>
          <p:cNvPr id="228411" name="Rectangle 60">
            <a:extLst>
              <a:ext uri="{FF2B5EF4-FFF2-40B4-BE49-F238E27FC236}">
                <a16:creationId xmlns:a16="http://schemas.microsoft.com/office/drawing/2014/main" id="{5031DA33-4453-4558-18AC-221EF06BE516}"/>
              </a:ext>
            </a:extLst>
          </p:cNvPr>
          <p:cNvSpPr>
            <a:spLocks noChangeArrowheads="1"/>
          </p:cNvSpPr>
          <p:nvPr/>
        </p:nvSpPr>
        <p:spPr bwMode="auto">
          <a:xfrm>
            <a:off x="5030788" y="5213350"/>
            <a:ext cx="927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b="1">
                <a:solidFill>
                  <a:srgbClr val="FF0000"/>
                </a:solidFill>
                <a:latin typeface="Helvetica" pitchFamily="2" charset="0"/>
              </a:rPr>
              <a:t>With debt.</a:t>
            </a:r>
          </a:p>
        </p:txBody>
      </p:sp>
      <p:sp>
        <p:nvSpPr>
          <p:cNvPr id="228412" name="Rectangle 61">
            <a:extLst>
              <a:ext uri="{FF2B5EF4-FFF2-40B4-BE49-F238E27FC236}">
                <a16:creationId xmlns:a16="http://schemas.microsoft.com/office/drawing/2014/main" id="{0825BD6F-F5C9-559F-C1FD-30AA7BC936A0}"/>
              </a:ext>
            </a:extLst>
          </p:cNvPr>
          <p:cNvSpPr>
            <a:spLocks noChangeArrowheads="1"/>
          </p:cNvSpPr>
          <p:nvPr/>
        </p:nvSpPr>
        <p:spPr bwMode="auto">
          <a:xfrm>
            <a:off x="7673975" y="4851400"/>
            <a:ext cx="379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latin typeface="Helvetica" pitchFamily="2" charset="0"/>
              </a:rPr>
              <a:t>No</a:t>
            </a:r>
          </a:p>
        </p:txBody>
      </p:sp>
      <p:sp>
        <p:nvSpPr>
          <p:cNvPr id="228413" name="Rectangle 62">
            <a:extLst>
              <a:ext uri="{FF2B5EF4-FFF2-40B4-BE49-F238E27FC236}">
                <a16:creationId xmlns:a16="http://schemas.microsoft.com/office/drawing/2014/main" id="{1928EE63-AADA-E1F0-8DA3-B5D6873279E6}"/>
              </a:ext>
            </a:extLst>
          </p:cNvPr>
          <p:cNvSpPr>
            <a:spLocks noChangeArrowheads="1"/>
          </p:cNvSpPr>
          <p:nvPr/>
        </p:nvSpPr>
        <p:spPr bwMode="auto">
          <a:xfrm>
            <a:off x="7019925" y="5348288"/>
            <a:ext cx="19018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Do your stockholders like</a:t>
            </a:r>
          </a:p>
        </p:txBody>
      </p:sp>
      <p:sp>
        <p:nvSpPr>
          <p:cNvPr id="228414" name="Rectangle 63">
            <a:extLst>
              <a:ext uri="{FF2B5EF4-FFF2-40B4-BE49-F238E27FC236}">
                <a16:creationId xmlns:a16="http://schemas.microsoft.com/office/drawing/2014/main" id="{CB270B42-9AA6-694D-83D6-70569EE56D30}"/>
              </a:ext>
            </a:extLst>
          </p:cNvPr>
          <p:cNvSpPr>
            <a:spLocks noChangeArrowheads="1"/>
          </p:cNvSpPr>
          <p:nvPr/>
        </p:nvSpPr>
        <p:spPr bwMode="auto">
          <a:xfrm>
            <a:off x="7019925" y="5507038"/>
            <a:ext cx="919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dividends?</a:t>
            </a:r>
          </a:p>
        </p:txBody>
      </p:sp>
      <p:sp>
        <p:nvSpPr>
          <p:cNvPr id="228415" name="Rectangle 64">
            <a:extLst>
              <a:ext uri="{FF2B5EF4-FFF2-40B4-BE49-F238E27FC236}">
                <a16:creationId xmlns:a16="http://schemas.microsoft.com/office/drawing/2014/main" id="{31185024-BCC2-710C-D208-FF190BEF1111}"/>
              </a:ext>
            </a:extLst>
          </p:cNvPr>
          <p:cNvSpPr>
            <a:spLocks noChangeArrowheads="1"/>
          </p:cNvSpPr>
          <p:nvPr/>
        </p:nvSpPr>
        <p:spPr bwMode="auto">
          <a:xfrm>
            <a:off x="6408738" y="5959475"/>
            <a:ext cx="433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Yes</a:t>
            </a:r>
          </a:p>
        </p:txBody>
      </p:sp>
      <p:sp>
        <p:nvSpPr>
          <p:cNvPr id="228416" name="Rectangle 65">
            <a:extLst>
              <a:ext uri="{FF2B5EF4-FFF2-40B4-BE49-F238E27FC236}">
                <a16:creationId xmlns:a16="http://schemas.microsoft.com/office/drawing/2014/main" id="{933DC8E4-5A26-F3BA-25B9-5C9A7A469BF4}"/>
              </a:ext>
            </a:extLst>
          </p:cNvPr>
          <p:cNvSpPr>
            <a:spLocks noChangeArrowheads="1"/>
          </p:cNvSpPr>
          <p:nvPr/>
        </p:nvSpPr>
        <p:spPr bwMode="auto">
          <a:xfrm>
            <a:off x="6408738" y="6116638"/>
            <a:ext cx="11668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Pay Dividends</a:t>
            </a:r>
          </a:p>
        </p:txBody>
      </p:sp>
      <p:sp>
        <p:nvSpPr>
          <p:cNvPr id="228417" name="Rectangle 66">
            <a:extLst>
              <a:ext uri="{FF2B5EF4-FFF2-40B4-BE49-F238E27FC236}">
                <a16:creationId xmlns:a16="http://schemas.microsoft.com/office/drawing/2014/main" id="{F0AA3E37-268D-8242-08FC-39AC0692E4F5}"/>
              </a:ext>
            </a:extLst>
          </p:cNvPr>
          <p:cNvSpPr>
            <a:spLocks noChangeArrowheads="1"/>
          </p:cNvSpPr>
          <p:nvPr/>
        </p:nvSpPr>
        <p:spPr bwMode="auto">
          <a:xfrm>
            <a:off x="7934325" y="6061075"/>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No</a:t>
            </a:r>
          </a:p>
        </p:txBody>
      </p:sp>
      <p:sp>
        <p:nvSpPr>
          <p:cNvPr id="228418" name="Rectangle 67">
            <a:extLst>
              <a:ext uri="{FF2B5EF4-FFF2-40B4-BE49-F238E27FC236}">
                <a16:creationId xmlns:a16="http://schemas.microsoft.com/office/drawing/2014/main" id="{0955ADE9-6538-5D0B-812F-59F7545D7CC5}"/>
              </a:ext>
            </a:extLst>
          </p:cNvPr>
          <p:cNvSpPr>
            <a:spLocks noChangeArrowheads="1"/>
          </p:cNvSpPr>
          <p:nvPr/>
        </p:nvSpPr>
        <p:spPr bwMode="auto">
          <a:xfrm>
            <a:off x="7934325"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back stock</a:t>
            </a:r>
          </a:p>
        </p:txBody>
      </p:sp>
      <p:sp>
        <p:nvSpPr>
          <p:cNvPr id="228419" name="Freeform 68">
            <a:extLst>
              <a:ext uri="{FF2B5EF4-FFF2-40B4-BE49-F238E27FC236}">
                <a16:creationId xmlns:a16="http://schemas.microsoft.com/office/drawing/2014/main" id="{F83A9ABE-9CA2-768C-F995-242701E235E9}"/>
              </a:ext>
            </a:extLst>
          </p:cNvPr>
          <p:cNvSpPr>
            <a:spLocks/>
          </p:cNvSpPr>
          <p:nvPr/>
        </p:nvSpPr>
        <p:spPr bwMode="auto">
          <a:xfrm>
            <a:off x="1195388"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20" name="Line 69">
            <a:extLst>
              <a:ext uri="{FF2B5EF4-FFF2-40B4-BE49-F238E27FC236}">
                <a16:creationId xmlns:a16="http://schemas.microsoft.com/office/drawing/2014/main" id="{C1E36788-A009-A389-C440-9026CF94EE6C}"/>
              </a:ext>
            </a:extLst>
          </p:cNvPr>
          <p:cNvSpPr>
            <a:spLocks noChangeShapeType="1"/>
          </p:cNvSpPr>
          <p:nvPr/>
        </p:nvSpPr>
        <p:spPr bwMode="auto">
          <a:xfrm>
            <a:off x="6184900"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1" name="Line 70">
            <a:extLst>
              <a:ext uri="{FF2B5EF4-FFF2-40B4-BE49-F238E27FC236}">
                <a16:creationId xmlns:a16="http://schemas.microsoft.com/office/drawing/2014/main" id="{4CF60D8D-CC50-B47B-8894-D19B5556C4C8}"/>
              </a:ext>
            </a:extLst>
          </p:cNvPr>
          <p:cNvSpPr>
            <a:spLocks noChangeShapeType="1"/>
          </p:cNvSpPr>
          <p:nvPr/>
        </p:nvSpPr>
        <p:spPr bwMode="auto">
          <a:xfrm>
            <a:off x="3540125"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2" name="Line 71">
            <a:extLst>
              <a:ext uri="{FF2B5EF4-FFF2-40B4-BE49-F238E27FC236}">
                <a16:creationId xmlns:a16="http://schemas.microsoft.com/office/drawing/2014/main" id="{41AFC6EF-88AF-DED7-5467-EED20F343117}"/>
              </a:ext>
            </a:extLst>
          </p:cNvPr>
          <p:cNvSpPr>
            <a:spLocks noChangeShapeType="1"/>
          </p:cNvSpPr>
          <p:nvPr/>
        </p:nvSpPr>
        <p:spPr bwMode="auto">
          <a:xfrm>
            <a:off x="6184900"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3" name="Freeform 72">
            <a:extLst>
              <a:ext uri="{FF2B5EF4-FFF2-40B4-BE49-F238E27FC236}">
                <a16:creationId xmlns:a16="http://schemas.microsoft.com/office/drawing/2014/main" id="{027EC9FE-544C-D874-C96F-2D1162839319}"/>
              </a:ext>
            </a:extLst>
          </p:cNvPr>
          <p:cNvSpPr>
            <a:spLocks/>
          </p:cNvSpPr>
          <p:nvPr/>
        </p:nvSpPr>
        <p:spPr bwMode="auto">
          <a:xfrm>
            <a:off x="5465763"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24" name="Line 73">
            <a:extLst>
              <a:ext uri="{FF2B5EF4-FFF2-40B4-BE49-F238E27FC236}">
                <a16:creationId xmlns:a16="http://schemas.microsoft.com/office/drawing/2014/main" id="{7FECBFC8-0121-3A26-879C-059CD44637A6}"/>
              </a:ext>
            </a:extLst>
          </p:cNvPr>
          <p:cNvSpPr>
            <a:spLocks noChangeShapeType="1"/>
          </p:cNvSpPr>
          <p:nvPr/>
        </p:nvSpPr>
        <p:spPr bwMode="auto">
          <a:xfrm>
            <a:off x="7099300"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5" name="Line 74">
            <a:extLst>
              <a:ext uri="{FF2B5EF4-FFF2-40B4-BE49-F238E27FC236}">
                <a16:creationId xmlns:a16="http://schemas.microsoft.com/office/drawing/2014/main" id="{519D65DC-146E-F433-B05D-C09B44DEABA3}"/>
              </a:ext>
            </a:extLst>
          </p:cNvPr>
          <p:cNvSpPr>
            <a:spLocks noChangeShapeType="1"/>
          </p:cNvSpPr>
          <p:nvPr/>
        </p:nvSpPr>
        <p:spPr bwMode="auto">
          <a:xfrm>
            <a:off x="6184900"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6" name="Line 75">
            <a:extLst>
              <a:ext uri="{FF2B5EF4-FFF2-40B4-BE49-F238E27FC236}">
                <a16:creationId xmlns:a16="http://schemas.microsoft.com/office/drawing/2014/main" id="{BF622E36-9919-E40B-2EA0-2F1629AC6E69}"/>
              </a:ext>
            </a:extLst>
          </p:cNvPr>
          <p:cNvSpPr>
            <a:spLocks noChangeShapeType="1"/>
          </p:cNvSpPr>
          <p:nvPr/>
        </p:nvSpPr>
        <p:spPr bwMode="auto">
          <a:xfrm>
            <a:off x="7099300"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7" name="Freeform 76">
            <a:extLst>
              <a:ext uri="{FF2B5EF4-FFF2-40B4-BE49-F238E27FC236}">
                <a16:creationId xmlns:a16="http://schemas.microsoft.com/office/drawing/2014/main" id="{B9616A80-83DB-C047-42BD-6A9222CFF202}"/>
              </a:ext>
            </a:extLst>
          </p:cNvPr>
          <p:cNvSpPr>
            <a:spLocks/>
          </p:cNvSpPr>
          <p:nvPr/>
        </p:nvSpPr>
        <p:spPr bwMode="auto">
          <a:xfrm>
            <a:off x="5670550"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28" name="Line 77">
            <a:extLst>
              <a:ext uri="{FF2B5EF4-FFF2-40B4-BE49-F238E27FC236}">
                <a16:creationId xmlns:a16="http://schemas.microsoft.com/office/drawing/2014/main" id="{E26C7F5E-A64E-0CF5-6190-0540DAD06641}"/>
              </a:ext>
            </a:extLst>
          </p:cNvPr>
          <p:cNvSpPr>
            <a:spLocks noChangeShapeType="1"/>
          </p:cNvSpPr>
          <p:nvPr/>
        </p:nvSpPr>
        <p:spPr bwMode="auto">
          <a:xfrm>
            <a:off x="7812088"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29" name="Line 78">
            <a:extLst>
              <a:ext uri="{FF2B5EF4-FFF2-40B4-BE49-F238E27FC236}">
                <a16:creationId xmlns:a16="http://schemas.microsoft.com/office/drawing/2014/main" id="{A27CCE6E-6340-A503-85B4-47966568361B}"/>
              </a:ext>
            </a:extLst>
          </p:cNvPr>
          <p:cNvSpPr>
            <a:spLocks noChangeShapeType="1"/>
          </p:cNvSpPr>
          <p:nvPr/>
        </p:nvSpPr>
        <p:spPr bwMode="auto">
          <a:xfrm>
            <a:off x="7099300"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0" name="Line 79">
            <a:extLst>
              <a:ext uri="{FF2B5EF4-FFF2-40B4-BE49-F238E27FC236}">
                <a16:creationId xmlns:a16="http://schemas.microsoft.com/office/drawing/2014/main" id="{7FDDAA84-4630-7D28-52E4-4D6637321C67}"/>
              </a:ext>
            </a:extLst>
          </p:cNvPr>
          <p:cNvSpPr>
            <a:spLocks noChangeShapeType="1"/>
          </p:cNvSpPr>
          <p:nvPr/>
        </p:nvSpPr>
        <p:spPr bwMode="auto">
          <a:xfrm>
            <a:off x="7812088"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1" name="Freeform 80">
            <a:extLst>
              <a:ext uri="{FF2B5EF4-FFF2-40B4-BE49-F238E27FC236}">
                <a16:creationId xmlns:a16="http://schemas.microsoft.com/office/drawing/2014/main" id="{666FE9BC-C861-414F-F7DB-24F5483DE62D}"/>
              </a:ext>
            </a:extLst>
          </p:cNvPr>
          <p:cNvSpPr>
            <a:spLocks/>
          </p:cNvSpPr>
          <p:nvPr/>
        </p:nvSpPr>
        <p:spPr bwMode="auto">
          <a:xfrm>
            <a:off x="1093788"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32" name="Line 81">
            <a:extLst>
              <a:ext uri="{FF2B5EF4-FFF2-40B4-BE49-F238E27FC236}">
                <a16:creationId xmlns:a16="http://schemas.microsoft.com/office/drawing/2014/main" id="{ADC9B82F-ABB3-B478-102B-2BEFA8D35548}"/>
              </a:ext>
            </a:extLst>
          </p:cNvPr>
          <p:cNvSpPr>
            <a:spLocks noChangeShapeType="1"/>
          </p:cNvSpPr>
          <p:nvPr/>
        </p:nvSpPr>
        <p:spPr bwMode="auto">
          <a:xfrm>
            <a:off x="3540125"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3" name="Line 82">
            <a:extLst>
              <a:ext uri="{FF2B5EF4-FFF2-40B4-BE49-F238E27FC236}">
                <a16:creationId xmlns:a16="http://schemas.microsoft.com/office/drawing/2014/main" id="{6A8C07EB-AF63-CB1E-02C4-5898996D8DC9}"/>
              </a:ext>
            </a:extLst>
          </p:cNvPr>
          <p:cNvSpPr>
            <a:spLocks noChangeShapeType="1"/>
          </p:cNvSpPr>
          <p:nvPr/>
        </p:nvSpPr>
        <p:spPr bwMode="auto">
          <a:xfrm>
            <a:off x="2930525"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4" name="Line 83">
            <a:extLst>
              <a:ext uri="{FF2B5EF4-FFF2-40B4-BE49-F238E27FC236}">
                <a16:creationId xmlns:a16="http://schemas.microsoft.com/office/drawing/2014/main" id="{D1F03A14-85EC-D9B2-4D2C-EB3A03C77817}"/>
              </a:ext>
            </a:extLst>
          </p:cNvPr>
          <p:cNvSpPr>
            <a:spLocks noChangeShapeType="1"/>
          </p:cNvSpPr>
          <p:nvPr/>
        </p:nvSpPr>
        <p:spPr bwMode="auto">
          <a:xfrm>
            <a:off x="2930525"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5" name="Line 84">
            <a:extLst>
              <a:ext uri="{FF2B5EF4-FFF2-40B4-BE49-F238E27FC236}">
                <a16:creationId xmlns:a16="http://schemas.microsoft.com/office/drawing/2014/main" id="{45696CC4-880D-F290-752E-591C88E47FE2}"/>
              </a:ext>
            </a:extLst>
          </p:cNvPr>
          <p:cNvSpPr>
            <a:spLocks noChangeShapeType="1"/>
          </p:cNvSpPr>
          <p:nvPr/>
        </p:nvSpPr>
        <p:spPr bwMode="auto">
          <a:xfrm>
            <a:off x="3873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6" name="Freeform 85">
            <a:extLst>
              <a:ext uri="{FF2B5EF4-FFF2-40B4-BE49-F238E27FC236}">
                <a16:creationId xmlns:a16="http://schemas.microsoft.com/office/drawing/2014/main" id="{18492827-AF70-E081-D185-661964760EA3}"/>
              </a:ext>
            </a:extLst>
          </p:cNvPr>
          <p:cNvSpPr>
            <a:spLocks/>
          </p:cNvSpPr>
          <p:nvPr/>
        </p:nvSpPr>
        <p:spPr bwMode="auto">
          <a:xfrm>
            <a:off x="381000" y="3162300"/>
            <a:ext cx="2544763"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37" name="Line 86">
            <a:extLst>
              <a:ext uri="{FF2B5EF4-FFF2-40B4-BE49-F238E27FC236}">
                <a16:creationId xmlns:a16="http://schemas.microsoft.com/office/drawing/2014/main" id="{7D564A9A-AFAD-9D93-03B5-F187BBFF407A}"/>
              </a:ext>
            </a:extLst>
          </p:cNvPr>
          <p:cNvSpPr>
            <a:spLocks noChangeShapeType="1"/>
          </p:cNvSpPr>
          <p:nvPr/>
        </p:nvSpPr>
        <p:spPr bwMode="auto">
          <a:xfrm>
            <a:off x="2930525"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8" name="Line 87">
            <a:extLst>
              <a:ext uri="{FF2B5EF4-FFF2-40B4-BE49-F238E27FC236}">
                <a16:creationId xmlns:a16="http://schemas.microsoft.com/office/drawing/2014/main" id="{5BBC41BE-0ECA-6B46-2F4B-7A27D47852AF}"/>
              </a:ext>
            </a:extLst>
          </p:cNvPr>
          <p:cNvSpPr>
            <a:spLocks noChangeShapeType="1"/>
          </p:cNvSpPr>
          <p:nvPr/>
        </p:nvSpPr>
        <p:spPr bwMode="auto">
          <a:xfrm>
            <a:off x="12017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39" name="Line 88">
            <a:extLst>
              <a:ext uri="{FF2B5EF4-FFF2-40B4-BE49-F238E27FC236}">
                <a16:creationId xmlns:a16="http://schemas.microsoft.com/office/drawing/2014/main" id="{8E99FE5D-00D3-CA13-EA9A-051526C442AE}"/>
              </a:ext>
            </a:extLst>
          </p:cNvPr>
          <p:cNvSpPr>
            <a:spLocks noChangeShapeType="1"/>
          </p:cNvSpPr>
          <p:nvPr/>
        </p:nvSpPr>
        <p:spPr bwMode="auto">
          <a:xfrm>
            <a:off x="12017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40" name="Rectangle 89">
            <a:extLst>
              <a:ext uri="{FF2B5EF4-FFF2-40B4-BE49-F238E27FC236}">
                <a16:creationId xmlns:a16="http://schemas.microsoft.com/office/drawing/2014/main" id="{D6E0444A-4867-B290-A330-72E151DB2263}"/>
              </a:ext>
            </a:extLst>
          </p:cNvPr>
          <p:cNvSpPr>
            <a:spLocks noChangeArrowheads="1"/>
          </p:cNvSpPr>
          <p:nvPr/>
        </p:nvSpPr>
        <p:spPr bwMode="auto">
          <a:xfrm>
            <a:off x="4781550" y="3619500"/>
            <a:ext cx="1392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Increase leverage</a:t>
            </a:r>
          </a:p>
        </p:txBody>
      </p:sp>
      <p:sp>
        <p:nvSpPr>
          <p:cNvPr id="228441" name="Rectangle 90">
            <a:extLst>
              <a:ext uri="{FF2B5EF4-FFF2-40B4-BE49-F238E27FC236}">
                <a16:creationId xmlns:a16="http://schemas.microsoft.com/office/drawing/2014/main" id="{885F9D70-83BE-6402-7456-57646CFF8976}"/>
              </a:ext>
            </a:extLst>
          </p:cNvPr>
          <p:cNvSpPr>
            <a:spLocks noChangeArrowheads="1"/>
          </p:cNvSpPr>
          <p:nvPr/>
        </p:nvSpPr>
        <p:spPr bwMode="auto">
          <a:xfrm>
            <a:off x="4781550" y="3778250"/>
            <a:ext cx="6461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quickly</a:t>
            </a:r>
          </a:p>
        </p:txBody>
      </p:sp>
      <p:sp>
        <p:nvSpPr>
          <p:cNvPr id="228442" name="Rectangle 91">
            <a:extLst>
              <a:ext uri="{FF2B5EF4-FFF2-40B4-BE49-F238E27FC236}">
                <a16:creationId xmlns:a16="http://schemas.microsoft.com/office/drawing/2014/main" id="{9044AFF3-80D9-D859-1A0A-F31401381540}"/>
              </a:ext>
            </a:extLst>
          </p:cNvPr>
          <p:cNvSpPr>
            <a:spLocks noChangeArrowheads="1"/>
          </p:cNvSpPr>
          <p:nvPr/>
        </p:nvSpPr>
        <p:spPr bwMode="auto">
          <a:xfrm>
            <a:off x="4781550"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1. Debt/Equity swaps</a:t>
            </a:r>
          </a:p>
        </p:txBody>
      </p:sp>
      <p:sp>
        <p:nvSpPr>
          <p:cNvPr id="228443" name="Rectangle 92">
            <a:extLst>
              <a:ext uri="{FF2B5EF4-FFF2-40B4-BE49-F238E27FC236}">
                <a16:creationId xmlns:a16="http://schemas.microsoft.com/office/drawing/2014/main" id="{27A25A5E-588B-E8CD-8EDD-946A64AB73E8}"/>
              </a:ext>
            </a:extLst>
          </p:cNvPr>
          <p:cNvSpPr>
            <a:spLocks noChangeArrowheads="1"/>
          </p:cNvSpPr>
          <p:nvPr/>
        </p:nvSpPr>
        <p:spPr bwMode="auto">
          <a:xfrm>
            <a:off x="4781550"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2. Borrow money&amp;</a:t>
            </a:r>
          </a:p>
        </p:txBody>
      </p:sp>
      <p:sp>
        <p:nvSpPr>
          <p:cNvPr id="228444" name="Rectangle 93">
            <a:extLst>
              <a:ext uri="{FF2B5EF4-FFF2-40B4-BE49-F238E27FC236}">
                <a16:creationId xmlns:a16="http://schemas.microsoft.com/office/drawing/2014/main" id="{9FE9EAE9-18D6-0143-B346-17B6A5502720}"/>
              </a:ext>
            </a:extLst>
          </p:cNvPr>
          <p:cNvSpPr>
            <a:spLocks noChangeArrowheads="1"/>
          </p:cNvSpPr>
          <p:nvPr/>
        </p:nvSpPr>
        <p:spPr bwMode="auto">
          <a:xfrm>
            <a:off x="4781550"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a:solidFill>
                  <a:srgbClr val="000000"/>
                </a:solidFill>
                <a:latin typeface="Helvetica" pitchFamily="2" charset="0"/>
              </a:rPr>
              <a:t>buy shares.</a:t>
            </a:r>
          </a:p>
        </p:txBody>
      </p:sp>
      <p:sp>
        <p:nvSpPr>
          <p:cNvPr id="228445" name="Line 94">
            <a:extLst>
              <a:ext uri="{FF2B5EF4-FFF2-40B4-BE49-F238E27FC236}">
                <a16:creationId xmlns:a16="http://schemas.microsoft.com/office/drawing/2014/main" id="{A72196CC-E58A-17F8-C05E-032275E4B719}"/>
              </a:ext>
            </a:extLst>
          </p:cNvPr>
          <p:cNvSpPr>
            <a:spLocks noChangeShapeType="1"/>
          </p:cNvSpPr>
          <p:nvPr/>
        </p:nvSpPr>
        <p:spPr bwMode="auto">
          <a:xfrm>
            <a:off x="547211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46" name="Freeform 95">
            <a:extLst>
              <a:ext uri="{FF2B5EF4-FFF2-40B4-BE49-F238E27FC236}">
                <a16:creationId xmlns:a16="http://schemas.microsoft.com/office/drawing/2014/main" id="{067B2E5D-FDEB-E5CA-4F05-2900960B5711}"/>
              </a:ext>
            </a:extLst>
          </p:cNvPr>
          <p:cNvSpPr>
            <a:spLocks/>
          </p:cNvSpPr>
          <p:nvPr/>
        </p:nvSpPr>
        <p:spPr bwMode="auto">
          <a:xfrm>
            <a:off x="6788150"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8447" name="Line 96">
            <a:extLst>
              <a:ext uri="{FF2B5EF4-FFF2-40B4-BE49-F238E27FC236}">
                <a16:creationId xmlns:a16="http://schemas.microsoft.com/office/drawing/2014/main" id="{4D2AC43E-9E98-168A-F480-4C0454A3CCFB}"/>
              </a:ext>
            </a:extLst>
          </p:cNvPr>
          <p:cNvSpPr>
            <a:spLocks noChangeShapeType="1"/>
          </p:cNvSpPr>
          <p:nvPr/>
        </p:nvSpPr>
        <p:spPr bwMode="auto">
          <a:xfrm>
            <a:off x="8421688"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448" name="Line 97">
            <a:extLst>
              <a:ext uri="{FF2B5EF4-FFF2-40B4-BE49-F238E27FC236}">
                <a16:creationId xmlns:a16="http://schemas.microsoft.com/office/drawing/2014/main" id="{3401A12E-7227-A873-9EAC-A8C3EBA5AE51}"/>
              </a:ext>
            </a:extLst>
          </p:cNvPr>
          <p:cNvSpPr>
            <a:spLocks noChangeShapeType="1"/>
          </p:cNvSpPr>
          <p:nvPr/>
        </p:nvSpPr>
        <p:spPr bwMode="auto">
          <a:xfrm>
            <a:off x="7812088"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 name="Footer Placeholder 3">
            <a:extLst>
              <a:ext uri="{FF2B5EF4-FFF2-40B4-BE49-F238E27FC236}">
                <a16:creationId xmlns:a16="http://schemas.microsoft.com/office/drawing/2014/main" id="{C2F6A8D8-412A-17F3-9EAC-DF8D985E2BC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a:extLst>
              <a:ext uri="{FF2B5EF4-FFF2-40B4-BE49-F238E27FC236}">
                <a16:creationId xmlns:a16="http://schemas.microsoft.com/office/drawing/2014/main" id="{94903A07-16E3-BBA2-7FBF-3DB0A07C6AD1}"/>
              </a:ext>
            </a:extLst>
          </p:cNvPr>
          <p:cNvSpPr>
            <a:spLocks noGrp="1"/>
          </p:cNvSpPr>
          <p:nvPr>
            <p:ph type="title"/>
          </p:nvPr>
        </p:nvSpPr>
        <p:spPr/>
        <p:txBody>
          <a:bodyPr/>
          <a:lstStyle/>
          <a:p>
            <a:r>
              <a:rPr lang="en-US" altLang="en-US" dirty="0"/>
              <a:t>6 Application Test: Getting to the Optimal</a:t>
            </a:r>
          </a:p>
        </p:txBody>
      </p:sp>
      <p:sp>
        <p:nvSpPr>
          <p:cNvPr id="230404" name="Rectangle 3">
            <a:extLst>
              <a:ext uri="{FF2B5EF4-FFF2-40B4-BE49-F238E27FC236}">
                <a16:creationId xmlns:a16="http://schemas.microsoft.com/office/drawing/2014/main" id="{6C8DA64E-5124-4ED3-F1B1-D405C59564D0}"/>
              </a:ext>
            </a:extLst>
          </p:cNvPr>
          <p:cNvSpPr>
            <a:spLocks noGrp="1"/>
          </p:cNvSpPr>
          <p:nvPr>
            <p:ph idx="1"/>
          </p:nvPr>
        </p:nvSpPr>
        <p:spPr/>
        <p:txBody>
          <a:bodyPr/>
          <a:lstStyle/>
          <a:p>
            <a:r>
              <a:rPr lang="en-US" altLang="en-US" dirty="0"/>
              <a:t>Based upon your analysis of both the firm</a:t>
            </a:r>
            <a:r>
              <a:rPr lang="ja-JP" altLang="en-US"/>
              <a:t>’</a:t>
            </a:r>
            <a:r>
              <a:rPr lang="en-US" altLang="ja-JP" dirty="0"/>
              <a:t>s capital structure and investment record, what path would you map out for the firm?</a:t>
            </a:r>
          </a:p>
          <a:p>
            <a:pPr marL="731520" lvl="1" indent="-457200">
              <a:buFont typeface="+mj-lt"/>
              <a:buAutoNum type="alphaLcPeriod"/>
            </a:pPr>
            <a:r>
              <a:rPr lang="en-US" altLang="en-US" dirty="0"/>
              <a:t>Immediate change in leverage</a:t>
            </a:r>
          </a:p>
          <a:p>
            <a:pPr marL="731520" lvl="1" indent="-457200">
              <a:buFont typeface="+mj-lt"/>
              <a:buAutoNum type="alphaLcPeriod"/>
            </a:pPr>
            <a:r>
              <a:rPr lang="en-US" altLang="en-US" dirty="0"/>
              <a:t>Gradual change in leverage</a:t>
            </a:r>
          </a:p>
          <a:p>
            <a:pPr marL="731520" lvl="1" indent="-457200">
              <a:buFont typeface="+mj-lt"/>
              <a:buAutoNum type="alphaLcPeriod"/>
            </a:pPr>
            <a:r>
              <a:rPr lang="en-US" altLang="en-US" dirty="0"/>
              <a:t>No change in leverage</a:t>
            </a:r>
          </a:p>
          <a:p>
            <a:r>
              <a:rPr lang="en-US" altLang="en-US" dirty="0"/>
              <a:t>Would you recommend that the firm change its financing mix by </a:t>
            </a:r>
          </a:p>
          <a:p>
            <a:pPr marL="731520" lvl="1" indent="-457200">
              <a:buFont typeface="+mj-lt"/>
              <a:buAutoNum type="alphaLcPeriod"/>
            </a:pPr>
            <a:r>
              <a:rPr lang="en-US" altLang="en-US" dirty="0"/>
              <a:t>Paying off debt/Buying back equity</a:t>
            </a:r>
          </a:p>
          <a:p>
            <a:pPr marL="731520" lvl="1" indent="-457200">
              <a:buFont typeface="+mj-lt"/>
              <a:buAutoNum type="alphaLcPeriod"/>
            </a:pPr>
            <a:r>
              <a:rPr lang="en-US" altLang="en-US" dirty="0"/>
              <a:t>Take projects with equity/debt</a:t>
            </a:r>
          </a:p>
        </p:txBody>
      </p:sp>
      <p:sp>
        <p:nvSpPr>
          <p:cNvPr id="5" name="Footer Placeholder 4">
            <a:extLst>
              <a:ext uri="{FF2B5EF4-FFF2-40B4-BE49-F238E27FC236}">
                <a16:creationId xmlns:a16="http://schemas.microsoft.com/office/drawing/2014/main" id="{C1413BD1-3071-0C9F-2D89-0B76890750A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Title 1">
            <a:extLst>
              <a:ext uri="{FF2B5EF4-FFF2-40B4-BE49-F238E27FC236}">
                <a16:creationId xmlns:a16="http://schemas.microsoft.com/office/drawing/2014/main" id="{F63B5079-DE75-1EB7-97B3-B17720203355}"/>
              </a:ext>
            </a:extLst>
          </p:cNvPr>
          <p:cNvSpPr>
            <a:spLocks noGrp="1"/>
          </p:cNvSpPr>
          <p:nvPr>
            <p:ph type="title"/>
          </p:nvPr>
        </p:nvSpPr>
        <p:spPr/>
        <p:txBody>
          <a:bodyPr/>
          <a:lstStyle/>
          <a:p>
            <a:r>
              <a:rPr lang="en-US" altLang="en-US"/>
              <a:t>The Mechanics of Changing Debt Ratio quickly…</a:t>
            </a:r>
          </a:p>
        </p:txBody>
      </p:sp>
      <p:pic>
        <p:nvPicPr>
          <p:cNvPr id="232452" name="Content Placeholder 3">
            <a:extLst>
              <a:ext uri="{FF2B5EF4-FFF2-40B4-BE49-F238E27FC236}">
                <a16:creationId xmlns:a16="http://schemas.microsoft.com/office/drawing/2014/main" id="{5302CB73-D6E6-3BE8-8189-AC40CA78D36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2406650" y="1854200"/>
            <a:ext cx="4330700" cy="4216400"/>
          </a:xfrm>
        </p:spPr>
      </p:pic>
      <p:sp>
        <p:nvSpPr>
          <p:cNvPr id="5" name="Footer Placeholder 4">
            <a:extLst>
              <a:ext uri="{FF2B5EF4-FFF2-40B4-BE49-F238E27FC236}">
                <a16:creationId xmlns:a16="http://schemas.microsoft.com/office/drawing/2014/main" id="{97D5BD13-7293-264B-174C-70BC367D7B2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a:extLst>
              <a:ext uri="{FF2B5EF4-FFF2-40B4-BE49-F238E27FC236}">
                <a16:creationId xmlns:a16="http://schemas.microsoft.com/office/drawing/2014/main" id="{3B3E1F33-1854-1BF4-35F6-72059147566E}"/>
              </a:ext>
            </a:extLst>
          </p:cNvPr>
          <p:cNvSpPr>
            <a:spLocks noGrp="1"/>
          </p:cNvSpPr>
          <p:nvPr>
            <p:ph type="title"/>
          </p:nvPr>
        </p:nvSpPr>
        <p:spPr/>
        <p:txBody>
          <a:bodyPr/>
          <a:lstStyle/>
          <a:p>
            <a:r>
              <a:rPr lang="en-US" altLang="en-US"/>
              <a:t>The mechanics of changing debt ratios over time… gradually…</a:t>
            </a:r>
          </a:p>
        </p:txBody>
      </p:sp>
      <p:sp>
        <p:nvSpPr>
          <p:cNvPr id="234500" name="Content Placeholder 2">
            <a:extLst>
              <a:ext uri="{FF2B5EF4-FFF2-40B4-BE49-F238E27FC236}">
                <a16:creationId xmlns:a16="http://schemas.microsoft.com/office/drawing/2014/main" id="{F4E9BA2C-1F78-7653-446E-78E34701948A}"/>
              </a:ext>
            </a:extLst>
          </p:cNvPr>
          <p:cNvSpPr>
            <a:spLocks noGrp="1"/>
          </p:cNvSpPr>
          <p:nvPr>
            <p:ph idx="1"/>
          </p:nvPr>
        </p:nvSpPr>
        <p:spPr/>
        <p:txBody>
          <a:bodyPr/>
          <a:lstStyle/>
          <a:p>
            <a:r>
              <a:rPr lang="en-US" altLang="en-US" dirty="0"/>
              <a:t>To </a:t>
            </a:r>
            <a:r>
              <a:rPr lang="en-US" altLang="en-US" b="1" dirty="0"/>
              <a:t>change debt ratios over time</a:t>
            </a:r>
            <a:r>
              <a:rPr lang="en-US" altLang="en-US" dirty="0"/>
              <a:t>, you use the same mix of tools that you used to change debt ratios gradually:</a:t>
            </a:r>
          </a:p>
          <a:p>
            <a:pPr lvl="1"/>
            <a:r>
              <a:rPr lang="en-US" altLang="en-US" b="1" dirty="0"/>
              <a:t>Dividends and stock buybacks</a:t>
            </a:r>
            <a:r>
              <a:rPr lang="en-US" altLang="en-US" dirty="0"/>
              <a:t>: Dividends and stock buybacks will reduce the value of equity.</a:t>
            </a:r>
          </a:p>
          <a:p>
            <a:pPr lvl="1"/>
            <a:r>
              <a:rPr lang="en-US" altLang="en-US" b="1" dirty="0"/>
              <a:t>Debt repayments</a:t>
            </a:r>
            <a:r>
              <a:rPr lang="en-US" altLang="en-US" dirty="0"/>
              <a:t>: will reduce the value of debt.</a:t>
            </a:r>
          </a:p>
          <a:p>
            <a:r>
              <a:rPr lang="en-US" altLang="en-US" dirty="0"/>
              <a:t>The complication of changing debt ratios over time is that firm value is itself a moving target.  </a:t>
            </a:r>
          </a:p>
          <a:p>
            <a:r>
              <a:rPr lang="en-US" altLang="en-US" dirty="0"/>
              <a:t>If </a:t>
            </a:r>
            <a:r>
              <a:rPr lang="en-US" altLang="en-US" b="1" dirty="0"/>
              <a:t>equity is fairly valued today</a:t>
            </a:r>
            <a:r>
              <a:rPr lang="en-US" altLang="en-US" dirty="0"/>
              <a:t>, the equity value should change over time to reflect the expected price appreciation:</a:t>
            </a:r>
          </a:p>
          <a:p>
            <a:pPr lvl="2"/>
            <a:r>
              <a:rPr lang="en-US" altLang="en-US" dirty="0"/>
              <a:t>Expected Price appreciation = Cost of equity – Dividend Yield</a:t>
            </a:r>
          </a:p>
          <a:p>
            <a:pPr lvl="2"/>
            <a:r>
              <a:rPr lang="en-US" altLang="en-US" dirty="0"/>
              <a:t>Debt will also change over time, in conjunction as firm value changes.</a:t>
            </a:r>
          </a:p>
        </p:txBody>
      </p:sp>
      <p:sp>
        <p:nvSpPr>
          <p:cNvPr id="5" name="Footer Placeholder 4">
            <a:extLst>
              <a:ext uri="{FF2B5EF4-FFF2-40B4-BE49-F238E27FC236}">
                <a16:creationId xmlns:a16="http://schemas.microsoft.com/office/drawing/2014/main" id="{E699D4F2-CB8A-373D-8B0F-EB9930BE34C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a:extLst>
              <a:ext uri="{FF2B5EF4-FFF2-40B4-BE49-F238E27FC236}">
                <a16:creationId xmlns:a16="http://schemas.microsoft.com/office/drawing/2014/main" id="{23F81354-F55E-1A00-45BF-5E32F9D561BC}"/>
              </a:ext>
            </a:extLst>
          </p:cNvPr>
          <p:cNvSpPr>
            <a:spLocks noGrp="1" noChangeArrowheads="1"/>
          </p:cNvSpPr>
          <p:nvPr>
            <p:ph type="title"/>
          </p:nvPr>
        </p:nvSpPr>
        <p:spPr/>
        <p:txBody>
          <a:bodyPr/>
          <a:lstStyle/>
          <a:p>
            <a:r>
              <a:rPr lang="en-US"/>
              <a:t>Designing Debt: The Fundamental Principle</a:t>
            </a:r>
          </a:p>
        </p:txBody>
      </p:sp>
      <p:sp>
        <p:nvSpPr>
          <p:cNvPr id="236548" name="Rectangle 3">
            <a:extLst>
              <a:ext uri="{FF2B5EF4-FFF2-40B4-BE49-F238E27FC236}">
                <a16:creationId xmlns:a16="http://schemas.microsoft.com/office/drawing/2014/main" id="{13A0ED95-D3F9-D984-2797-C3EB96077B62}"/>
              </a:ext>
            </a:extLst>
          </p:cNvPr>
          <p:cNvSpPr>
            <a:spLocks noGrp="1"/>
          </p:cNvSpPr>
          <p:nvPr>
            <p:ph idx="1"/>
          </p:nvPr>
        </p:nvSpPr>
        <p:spPr/>
        <p:txBody>
          <a:bodyPr/>
          <a:lstStyle/>
          <a:p>
            <a:r>
              <a:rPr lang="en-US" altLang="en-US" dirty="0"/>
              <a:t>The objective in designing debt is to </a:t>
            </a:r>
            <a:r>
              <a:rPr lang="en-US" altLang="en-US" b="1" dirty="0"/>
              <a:t>make the cash flows on debt match up as closely as possible with the cash flows that the firm makes on its assets</a:t>
            </a:r>
            <a:r>
              <a:rPr lang="en-US" altLang="en-US" dirty="0"/>
              <a:t>.</a:t>
            </a:r>
          </a:p>
          <a:p>
            <a:r>
              <a:rPr lang="en-US" altLang="en-US" dirty="0"/>
              <a:t>By doing so, </a:t>
            </a:r>
            <a:r>
              <a:rPr lang="en-US" altLang="en-US" b="1" dirty="0"/>
              <a:t>we reduce our risk of default, increase debt capacity and increase firm value</a:t>
            </a:r>
            <a:r>
              <a:rPr lang="en-US" altLang="en-US" dirty="0"/>
              <a:t>.</a:t>
            </a:r>
          </a:p>
          <a:p>
            <a:r>
              <a:rPr lang="en-US" altLang="en-US" dirty="0"/>
              <a:t>In essence, we are making </a:t>
            </a:r>
            <a:r>
              <a:rPr lang="en-US" altLang="en-US" b="1" dirty="0"/>
              <a:t>debt look and behave like equity</a:t>
            </a:r>
            <a:r>
              <a:rPr lang="en-US" altLang="en-US" dirty="0"/>
              <a:t>, in terms of flexibility.</a:t>
            </a:r>
          </a:p>
        </p:txBody>
      </p:sp>
      <p:sp>
        <p:nvSpPr>
          <p:cNvPr id="5" name="Footer Placeholder 4">
            <a:extLst>
              <a:ext uri="{FF2B5EF4-FFF2-40B4-BE49-F238E27FC236}">
                <a16:creationId xmlns:a16="http://schemas.microsoft.com/office/drawing/2014/main" id="{69A0E754-D2D6-5EDF-47ED-CA6D1184BDD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a:extLst>
              <a:ext uri="{FF2B5EF4-FFF2-40B4-BE49-F238E27FC236}">
                <a16:creationId xmlns:a16="http://schemas.microsoft.com/office/drawing/2014/main" id="{34300D8D-6DF9-F47A-ED79-9282A3E5E48A}"/>
              </a:ext>
            </a:extLst>
          </p:cNvPr>
          <p:cNvSpPr>
            <a:spLocks noGrp="1"/>
          </p:cNvSpPr>
          <p:nvPr>
            <p:ph type="title"/>
          </p:nvPr>
        </p:nvSpPr>
        <p:spPr/>
        <p:txBody>
          <a:bodyPr/>
          <a:lstStyle/>
          <a:p>
            <a:r>
              <a:rPr lang="en-US" altLang="en-US"/>
              <a:t>Firm with mismatched debt</a:t>
            </a:r>
          </a:p>
        </p:txBody>
      </p:sp>
      <p:pic>
        <p:nvPicPr>
          <p:cNvPr id="238596" name="Picture 3">
            <a:extLst>
              <a:ext uri="{FF2B5EF4-FFF2-40B4-BE49-F238E27FC236}">
                <a16:creationId xmlns:a16="http://schemas.microsoft.com/office/drawing/2014/main" id="{B05DAE98-C14A-5DC2-3918-E5EE393B572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593850" y="2603500"/>
            <a:ext cx="5956300" cy="2717800"/>
          </a:xfrm>
        </p:spPr>
      </p:pic>
      <p:sp>
        <p:nvSpPr>
          <p:cNvPr id="5" name="Footer Placeholder 4">
            <a:extLst>
              <a:ext uri="{FF2B5EF4-FFF2-40B4-BE49-F238E27FC236}">
                <a16:creationId xmlns:a16="http://schemas.microsoft.com/office/drawing/2014/main" id="{1E4B7DF5-300F-04F7-41D1-0660D35A5F3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a:extLst>
              <a:ext uri="{FF2B5EF4-FFF2-40B4-BE49-F238E27FC236}">
                <a16:creationId xmlns:a16="http://schemas.microsoft.com/office/drawing/2014/main" id="{42371C7D-A265-103B-AB24-B1AB731A1A76}"/>
              </a:ext>
            </a:extLst>
          </p:cNvPr>
          <p:cNvSpPr>
            <a:spLocks noGrp="1"/>
          </p:cNvSpPr>
          <p:nvPr>
            <p:ph type="title"/>
          </p:nvPr>
        </p:nvSpPr>
        <p:spPr/>
        <p:txBody>
          <a:bodyPr/>
          <a:lstStyle/>
          <a:p>
            <a:r>
              <a:rPr lang="en-US" altLang="en-US"/>
              <a:t>Firm with matched Debt</a:t>
            </a:r>
          </a:p>
        </p:txBody>
      </p:sp>
      <p:pic>
        <p:nvPicPr>
          <p:cNvPr id="240644" name="Picture 3">
            <a:extLst>
              <a:ext uri="{FF2B5EF4-FFF2-40B4-BE49-F238E27FC236}">
                <a16:creationId xmlns:a16="http://schemas.microsoft.com/office/drawing/2014/main" id="{47024A3F-6956-B617-7E63-ACAAB889125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409700" y="2432050"/>
            <a:ext cx="6324600" cy="3060700"/>
          </a:xfrm>
        </p:spPr>
      </p:pic>
      <p:sp>
        <p:nvSpPr>
          <p:cNvPr id="5" name="Footer Placeholder 4">
            <a:extLst>
              <a:ext uri="{FF2B5EF4-FFF2-40B4-BE49-F238E27FC236}">
                <a16:creationId xmlns:a16="http://schemas.microsoft.com/office/drawing/2014/main" id="{BF65CF57-6526-C29D-A476-20167031405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2">
            <a:extLst>
              <a:ext uri="{FF2B5EF4-FFF2-40B4-BE49-F238E27FC236}">
                <a16:creationId xmlns:a16="http://schemas.microsoft.com/office/drawing/2014/main" id="{DD06B655-26A7-D214-0F87-C6B8EEA702B7}"/>
              </a:ext>
            </a:extLst>
          </p:cNvPr>
          <p:cNvSpPr>
            <a:spLocks noGrp="1"/>
          </p:cNvSpPr>
          <p:nvPr>
            <p:ph type="title"/>
          </p:nvPr>
        </p:nvSpPr>
        <p:spPr/>
        <p:txBody>
          <a:bodyPr/>
          <a:lstStyle/>
          <a:p>
            <a:r>
              <a:rPr lang="en-US" altLang="en-US"/>
              <a:t>Design the perfect financing instrument</a:t>
            </a:r>
          </a:p>
        </p:txBody>
      </p:sp>
      <p:sp>
        <p:nvSpPr>
          <p:cNvPr id="242692" name="Rectangle 3">
            <a:extLst>
              <a:ext uri="{FF2B5EF4-FFF2-40B4-BE49-F238E27FC236}">
                <a16:creationId xmlns:a16="http://schemas.microsoft.com/office/drawing/2014/main" id="{E0DD9668-B991-C6A8-7C4C-EB958B853692}"/>
              </a:ext>
            </a:extLst>
          </p:cNvPr>
          <p:cNvSpPr>
            <a:spLocks noGrp="1"/>
          </p:cNvSpPr>
          <p:nvPr>
            <p:ph idx="1"/>
          </p:nvPr>
        </p:nvSpPr>
        <p:spPr/>
        <p:txBody>
          <a:bodyPr/>
          <a:lstStyle/>
          <a:p>
            <a:r>
              <a:rPr lang="en-US" altLang="en-US" dirty="0"/>
              <a:t>The perfect financing instrument will</a:t>
            </a:r>
          </a:p>
          <a:p>
            <a:pPr lvl="1"/>
            <a:r>
              <a:rPr lang="en-US" altLang="en-US" dirty="0"/>
              <a:t>Have all the tax advantages of debt</a:t>
            </a:r>
          </a:p>
          <a:p>
            <a:pPr lvl="1"/>
            <a:r>
              <a:rPr lang="en-US" altLang="en-US" dirty="0"/>
              <a:t>While preserving the flexibility offered by equity</a:t>
            </a:r>
          </a:p>
          <a:p>
            <a:pPr lvl="1"/>
            <a:endParaRPr lang="en-US" altLang="en-US" dirty="0"/>
          </a:p>
        </p:txBody>
      </p:sp>
      <p:pic>
        <p:nvPicPr>
          <p:cNvPr id="242693" name="Picture 4">
            <a:extLst>
              <a:ext uri="{FF2B5EF4-FFF2-40B4-BE49-F238E27FC236}">
                <a16:creationId xmlns:a16="http://schemas.microsoft.com/office/drawing/2014/main" id="{AECC50E7-B71A-081F-BE20-324ACDBD54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38" y="3352800"/>
            <a:ext cx="8945562"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Footer Placeholder 4">
            <a:extLst>
              <a:ext uri="{FF2B5EF4-FFF2-40B4-BE49-F238E27FC236}">
                <a16:creationId xmlns:a16="http://schemas.microsoft.com/office/drawing/2014/main" id="{AD222138-6C11-A8F9-892A-7319DB448FC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a:extLst>
              <a:ext uri="{FF2B5EF4-FFF2-40B4-BE49-F238E27FC236}">
                <a16:creationId xmlns:a16="http://schemas.microsoft.com/office/drawing/2014/main" id="{682A8106-1224-5735-651E-E37247B7FF7A}"/>
              </a:ext>
            </a:extLst>
          </p:cNvPr>
          <p:cNvSpPr>
            <a:spLocks noGrp="1" noChangeArrowheads="1"/>
          </p:cNvSpPr>
          <p:nvPr>
            <p:ph type="title"/>
          </p:nvPr>
        </p:nvSpPr>
        <p:spPr/>
        <p:txBody>
          <a:bodyPr/>
          <a:lstStyle/>
          <a:p>
            <a:r>
              <a:rPr lang="en-US"/>
              <a:t>Ensuring that you have not crossed the line drawn by the tax code</a:t>
            </a:r>
          </a:p>
        </p:txBody>
      </p:sp>
      <p:sp>
        <p:nvSpPr>
          <p:cNvPr id="244740" name="Rectangle 3">
            <a:extLst>
              <a:ext uri="{FF2B5EF4-FFF2-40B4-BE49-F238E27FC236}">
                <a16:creationId xmlns:a16="http://schemas.microsoft.com/office/drawing/2014/main" id="{613C0DF7-CC6C-B6AB-1B7D-0B47D19662CF}"/>
              </a:ext>
            </a:extLst>
          </p:cNvPr>
          <p:cNvSpPr>
            <a:spLocks noGrp="1"/>
          </p:cNvSpPr>
          <p:nvPr>
            <p:ph idx="1"/>
          </p:nvPr>
        </p:nvSpPr>
        <p:spPr/>
        <p:txBody>
          <a:bodyPr/>
          <a:lstStyle/>
          <a:p>
            <a:r>
              <a:rPr lang="en-US" altLang="en-US" dirty="0"/>
              <a:t>All of this design work is lost, however, if the security that you have designed </a:t>
            </a:r>
            <a:r>
              <a:rPr lang="en-US" altLang="en-US" b="1" dirty="0"/>
              <a:t>does not deliver the tax benefits</a:t>
            </a:r>
            <a:r>
              <a:rPr lang="en-US" altLang="en-US" dirty="0"/>
              <a:t>. </a:t>
            </a:r>
          </a:p>
          <a:p>
            <a:r>
              <a:rPr lang="en-US" altLang="en-US" dirty="0"/>
              <a:t>In addition, there </a:t>
            </a:r>
            <a:r>
              <a:rPr lang="en-US" altLang="en-US" b="1" dirty="0"/>
              <a:t>may be a trade off </a:t>
            </a:r>
            <a:r>
              <a:rPr lang="en-US" altLang="en-US" dirty="0"/>
              <a:t>between mismatching debt and getting greater tax benefits.</a:t>
            </a:r>
          </a:p>
          <a:p>
            <a:endParaRPr lang="en-US" altLang="en-US" dirty="0"/>
          </a:p>
          <a:p>
            <a:endParaRPr lang="en-US" altLang="en-US" dirty="0"/>
          </a:p>
        </p:txBody>
      </p:sp>
      <p:pic>
        <p:nvPicPr>
          <p:cNvPr id="244741" name="Picture 4">
            <a:extLst>
              <a:ext uri="{FF2B5EF4-FFF2-40B4-BE49-F238E27FC236}">
                <a16:creationId xmlns:a16="http://schemas.microsoft.com/office/drawing/2014/main" id="{00C7C6AF-99BE-FB2B-71BC-655CC6B493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8534400" cy="1036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Footer Placeholder 4">
            <a:extLst>
              <a:ext uri="{FF2B5EF4-FFF2-40B4-BE49-F238E27FC236}">
                <a16:creationId xmlns:a16="http://schemas.microsoft.com/office/drawing/2014/main" id="{1CCA1F26-0077-8393-F7E1-1D1765AE54E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2">
            <a:extLst>
              <a:ext uri="{FF2B5EF4-FFF2-40B4-BE49-F238E27FC236}">
                <a16:creationId xmlns:a16="http://schemas.microsoft.com/office/drawing/2014/main" id="{604C849A-EAC5-866B-CCEA-27551895D98F}"/>
              </a:ext>
            </a:extLst>
          </p:cNvPr>
          <p:cNvSpPr>
            <a:spLocks noGrp="1" noChangeArrowheads="1"/>
          </p:cNvSpPr>
          <p:nvPr>
            <p:ph type="title"/>
          </p:nvPr>
        </p:nvSpPr>
        <p:spPr/>
        <p:txBody>
          <a:bodyPr>
            <a:normAutofit fontScale="90000"/>
          </a:bodyPr>
          <a:lstStyle/>
          <a:p>
            <a:r>
              <a:rPr lang="en-US"/>
              <a:t>While keeping equity research analysts, ratings agencies and regulators applauding</a:t>
            </a:r>
          </a:p>
        </p:txBody>
      </p:sp>
      <p:sp>
        <p:nvSpPr>
          <p:cNvPr id="246788" name="Rectangle 3">
            <a:extLst>
              <a:ext uri="{FF2B5EF4-FFF2-40B4-BE49-F238E27FC236}">
                <a16:creationId xmlns:a16="http://schemas.microsoft.com/office/drawing/2014/main" id="{77FBECC5-7175-6F00-6088-9369F326FC33}"/>
              </a:ext>
            </a:extLst>
          </p:cNvPr>
          <p:cNvSpPr>
            <a:spLocks noGrp="1"/>
          </p:cNvSpPr>
          <p:nvPr>
            <p:ph idx="1"/>
          </p:nvPr>
        </p:nvSpPr>
        <p:spPr/>
        <p:txBody>
          <a:bodyPr/>
          <a:lstStyle/>
          <a:p>
            <a:r>
              <a:rPr lang="en-US" altLang="en-US" b="1" dirty="0"/>
              <a:t>Ratings agencies </a:t>
            </a:r>
            <a:r>
              <a:rPr lang="en-US" altLang="en-US" dirty="0"/>
              <a:t>want companies to issue equity, since it makes them safer. </a:t>
            </a:r>
          </a:p>
          <a:p>
            <a:r>
              <a:rPr lang="en-US" altLang="en-US" b="1" dirty="0"/>
              <a:t>Equity research analysts </a:t>
            </a:r>
            <a:r>
              <a:rPr lang="en-US" altLang="en-US" dirty="0"/>
              <a:t>want them not to issue equity because it dilutes earnings per share. </a:t>
            </a:r>
          </a:p>
          <a:p>
            <a:r>
              <a:rPr lang="en-US" altLang="en-US" b="1" dirty="0"/>
              <a:t>Regulatory authorities </a:t>
            </a:r>
            <a:r>
              <a:rPr lang="en-US" altLang="en-US" dirty="0"/>
              <a:t>want to ensure that you meet their requirements in terms of capital ratios (usually book value). </a:t>
            </a:r>
          </a:p>
          <a:p>
            <a:r>
              <a:rPr lang="en-US" altLang="en-US" dirty="0"/>
              <a:t>Financing that leaves all three groups happy is nirvana.</a:t>
            </a:r>
          </a:p>
        </p:txBody>
      </p:sp>
      <p:pic>
        <p:nvPicPr>
          <p:cNvPr id="246789" name="Picture 4">
            <a:extLst>
              <a:ext uri="{FF2B5EF4-FFF2-40B4-BE49-F238E27FC236}">
                <a16:creationId xmlns:a16="http://schemas.microsoft.com/office/drawing/2014/main" id="{F0402396-B701-6196-9735-B37D3310C6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724400"/>
            <a:ext cx="7753350" cy="962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Footer Placeholder 4">
            <a:extLst>
              <a:ext uri="{FF2B5EF4-FFF2-40B4-BE49-F238E27FC236}">
                <a16:creationId xmlns:a16="http://schemas.microsoft.com/office/drawing/2014/main" id="{77B6690B-0171-8A9A-1DDF-ABCAABC57C0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2">
            <a:extLst>
              <a:ext uri="{FF2B5EF4-FFF2-40B4-BE49-F238E27FC236}">
                <a16:creationId xmlns:a16="http://schemas.microsoft.com/office/drawing/2014/main" id="{BB7986AD-14E6-9C9C-0684-CE892BE61CE5}"/>
              </a:ext>
            </a:extLst>
          </p:cNvPr>
          <p:cNvSpPr>
            <a:spLocks noGrp="1" noChangeArrowheads="1"/>
          </p:cNvSpPr>
          <p:nvPr>
            <p:ph type="title"/>
          </p:nvPr>
        </p:nvSpPr>
        <p:spPr/>
        <p:txBody>
          <a:bodyPr/>
          <a:lstStyle/>
          <a:p>
            <a:r>
              <a:rPr lang="en-US"/>
              <a:t>Debt or Equity: The Strange Case of Trust Preferred</a:t>
            </a:r>
          </a:p>
        </p:txBody>
      </p:sp>
      <p:sp>
        <p:nvSpPr>
          <p:cNvPr id="248836" name="Rectangle 3">
            <a:extLst>
              <a:ext uri="{FF2B5EF4-FFF2-40B4-BE49-F238E27FC236}">
                <a16:creationId xmlns:a16="http://schemas.microsoft.com/office/drawing/2014/main" id="{1D88F9F0-E680-BC56-67E3-FA9E941E0B9D}"/>
              </a:ext>
            </a:extLst>
          </p:cNvPr>
          <p:cNvSpPr>
            <a:spLocks noGrp="1"/>
          </p:cNvSpPr>
          <p:nvPr>
            <p:ph idx="1"/>
          </p:nvPr>
        </p:nvSpPr>
        <p:spPr/>
        <p:txBody>
          <a:bodyPr/>
          <a:lstStyle/>
          <a:p>
            <a:r>
              <a:rPr lang="en-US" altLang="en-US" dirty="0"/>
              <a:t>Trust preferred stock has</a:t>
            </a:r>
          </a:p>
          <a:p>
            <a:pPr lvl="1"/>
            <a:r>
              <a:rPr lang="en-US" altLang="en-US" dirty="0"/>
              <a:t>A </a:t>
            </a:r>
            <a:r>
              <a:rPr lang="en-US" altLang="en-US" b="1" dirty="0"/>
              <a:t>fixed dividend payment</a:t>
            </a:r>
            <a:r>
              <a:rPr lang="en-US" altLang="en-US" dirty="0"/>
              <a:t>, specified at the time of the issue</a:t>
            </a:r>
          </a:p>
          <a:p>
            <a:pPr lvl="1"/>
            <a:r>
              <a:rPr lang="en-US" altLang="en-US" dirty="0"/>
              <a:t>That is </a:t>
            </a:r>
            <a:r>
              <a:rPr lang="en-US" altLang="en-US" b="1" dirty="0"/>
              <a:t>tax deductible</a:t>
            </a:r>
          </a:p>
          <a:p>
            <a:pPr lvl="1"/>
            <a:r>
              <a:rPr lang="en-US" altLang="en-US" dirty="0"/>
              <a:t>And </a:t>
            </a:r>
            <a:r>
              <a:rPr lang="en-US" altLang="en-US" b="1" dirty="0"/>
              <a:t>failing to make the payment can give these shareholders voting rights </a:t>
            </a:r>
          </a:p>
          <a:p>
            <a:r>
              <a:rPr lang="en-US" altLang="en-US" dirty="0"/>
              <a:t>When trust preferred was first created, ratings agencies treated it as equity. As they have become more savvy, ratings agencies have started giving firms only partial equity credit for trust preferred.</a:t>
            </a:r>
          </a:p>
          <a:p>
            <a:pPr lvl="1"/>
            <a:endParaRPr lang="en-US" altLang="en-US" dirty="0"/>
          </a:p>
        </p:txBody>
      </p:sp>
      <p:sp>
        <p:nvSpPr>
          <p:cNvPr id="5" name="Footer Placeholder 4">
            <a:extLst>
              <a:ext uri="{FF2B5EF4-FFF2-40B4-BE49-F238E27FC236}">
                <a16:creationId xmlns:a16="http://schemas.microsoft.com/office/drawing/2014/main" id="{BD394C00-5564-1792-7326-C7D8C9B73DA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2">
            <a:extLst>
              <a:ext uri="{FF2B5EF4-FFF2-40B4-BE49-F238E27FC236}">
                <a16:creationId xmlns:a16="http://schemas.microsoft.com/office/drawing/2014/main" id="{FFDD03BE-3DF3-B309-D0E8-556A63E0427C}"/>
              </a:ext>
            </a:extLst>
          </p:cNvPr>
          <p:cNvSpPr>
            <a:spLocks noGrp="1"/>
          </p:cNvSpPr>
          <p:nvPr>
            <p:ph type="title"/>
          </p:nvPr>
        </p:nvSpPr>
        <p:spPr/>
        <p:txBody>
          <a:bodyPr/>
          <a:lstStyle/>
          <a:p>
            <a:r>
              <a:rPr lang="en-US" altLang="en-US"/>
              <a:t>Debt, Equity and Quasi Equity</a:t>
            </a:r>
          </a:p>
        </p:txBody>
      </p:sp>
      <p:sp>
        <p:nvSpPr>
          <p:cNvPr id="250884" name="Rectangle 3">
            <a:extLst>
              <a:ext uri="{FF2B5EF4-FFF2-40B4-BE49-F238E27FC236}">
                <a16:creationId xmlns:a16="http://schemas.microsoft.com/office/drawing/2014/main" id="{99445381-2C7B-E482-3276-BC90D270F637}"/>
              </a:ext>
            </a:extLst>
          </p:cNvPr>
          <p:cNvSpPr>
            <a:spLocks noGrp="1"/>
          </p:cNvSpPr>
          <p:nvPr>
            <p:ph idx="1"/>
          </p:nvPr>
        </p:nvSpPr>
        <p:spPr/>
        <p:txBody>
          <a:bodyPr/>
          <a:lstStyle/>
          <a:p>
            <a:r>
              <a:rPr lang="en-US" altLang="en-US" dirty="0"/>
              <a:t>Assuming that trust preferred stock gets treated as equity by ratings agencies, which of the following firms is the most appropriate firm to be issuing it?</a:t>
            </a:r>
          </a:p>
          <a:p>
            <a:pPr marL="617220" lvl="1" indent="-342900">
              <a:buFont typeface="+mj-lt"/>
              <a:buAutoNum type="alphaLcPeriod"/>
            </a:pPr>
            <a:r>
              <a:rPr lang="en-US" altLang="en-US" dirty="0"/>
              <a:t>A firm that is under levered, but has a rating constraint that would be violated if it moved to its optimal</a:t>
            </a:r>
          </a:p>
          <a:p>
            <a:pPr marL="617220" lvl="1" indent="-342900">
              <a:buFont typeface="+mj-lt"/>
              <a:buAutoNum type="alphaLcPeriod"/>
            </a:pPr>
            <a:r>
              <a:rPr lang="en-US" altLang="en-US" dirty="0"/>
              <a:t>A firm that is over levered that is unable to issue debt because of the rating agency concerns.</a:t>
            </a:r>
          </a:p>
        </p:txBody>
      </p:sp>
      <p:sp>
        <p:nvSpPr>
          <p:cNvPr id="5" name="Footer Placeholder 4">
            <a:extLst>
              <a:ext uri="{FF2B5EF4-FFF2-40B4-BE49-F238E27FC236}">
                <a16:creationId xmlns:a16="http://schemas.microsoft.com/office/drawing/2014/main" id="{60461B3B-2709-8D1B-43F3-FDD12150B0E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a:extLst>
              <a:ext uri="{FF2B5EF4-FFF2-40B4-BE49-F238E27FC236}">
                <a16:creationId xmlns:a16="http://schemas.microsoft.com/office/drawing/2014/main" id="{5869CE1D-8F49-1B67-EAD5-A3309CFC8D70}"/>
              </a:ext>
            </a:extLst>
          </p:cNvPr>
          <p:cNvSpPr>
            <a:spLocks noGrp="1"/>
          </p:cNvSpPr>
          <p:nvPr>
            <p:ph type="title"/>
          </p:nvPr>
        </p:nvSpPr>
        <p:spPr/>
        <p:txBody>
          <a:bodyPr/>
          <a:lstStyle/>
          <a:p>
            <a:r>
              <a:rPr lang="en-US" altLang="en-US"/>
              <a:t>Soothe bondholder fears</a:t>
            </a:r>
          </a:p>
        </p:txBody>
      </p:sp>
      <p:sp>
        <p:nvSpPr>
          <p:cNvPr id="252932" name="Rectangle 3">
            <a:extLst>
              <a:ext uri="{FF2B5EF4-FFF2-40B4-BE49-F238E27FC236}">
                <a16:creationId xmlns:a16="http://schemas.microsoft.com/office/drawing/2014/main" id="{86D021E6-8422-EF04-8923-092865F20A92}"/>
              </a:ext>
            </a:extLst>
          </p:cNvPr>
          <p:cNvSpPr>
            <a:spLocks noGrp="1"/>
          </p:cNvSpPr>
          <p:nvPr>
            <p:ph idx="1"/>
          </p:nvPr>
        </p:nvSpPr>
        <p:spPr/>
        <p:txBody>
          <a:bodyPr/>
          <a:lstStyle/>
          <a:p>
            <a:r>
              <a:rPr lang="en-US" altLang="en-US"/>
              <a:t>There are some firms that face skepticism from bondholders when they go out to raise debt, because</a:t>
            </a:r>
          </a:p>
          <a:p>
            <a:pPr lvl="1"/>
            <a:r>
              <a:rPr lang="en-US" altLang="en-US"/>
              <a:t>Of their past history of defaults or other actions</a:t>
            </a:r>
          </a:p>
          <a:p>
            <a:pPr lvl="1"/>
            <a:r>
              <a:rPr lang="en-US" altLang="en-US"/>
              <a:t>They are small firms without any borrowing history</a:t>
            </a:r>
          </a:p>
          <a:p>
            <a:r>
              <a:rPr lang="en-US" altLang="en-US"/>
              <a:t>Bondholders tend to demand much higher interest rates from these firms to reflect these concerns.</a:t>
            </a:r>
          </a:p>
          <a:p>
            <a:endParaRPr lang="en-US" altLang="en-US"/>
          </a:p>
        </p:txBody>
      </p:sp>
      <p:pic>
        <p:nvPicPr>
          <p:cNvPr id="252933" name="Picture 4">
            <a:extLst>
              <a:ext uri="{FF2B5EF4-FFF2-40B4-BE49-F238E27FC236}">
                <a16:creationId xmlns:a16="http://schemas.microsoft.com/office/drawing/2014/main" id="{6912858C-D15E-3E20-B5E6-D354B8B11C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800600"/>
            <a:ext cx="775335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a:extLst>
              <a:ext uri="{FF2B5EF4-FFF2-40B4-BE49-F238E27FC236}">
                <a16:creationId xmlns:a16="http://schemas.microsoft.com/office/drawing/2014/main" id="{A85835BE-E0D6-E55B-4CF4-CB1461C9D58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a:extLst>
              <a:ext uri="{FF2B5EF4-FFF2-40B4-BE49-F238E27FC236}">
                <a16:creationId xmlns:a16="http://schemas.microsoft.com/office/drawing/2014/main" id="{3F512298-9C04-D44B-30A2-9062CDD1B04E}"/>
              </a:ext>
            </a:extLst>
          </p:cNvPr>
          <p:cNvSpPr>
            <a:spLocks noGrp="1" noChangeArrowheads="1"/>
          </p:cNvSpPr>
          <p:nvPr>
            <p:ph type="title"/>
          </p:nvPr>
        </p:nvSpPr>
        <p:spPr/>
        <p:txBody>
          <a:bodyPr/>
          <a:lstStyle/>
          <a:p>
            <a:r>
              <a:rPr lang="en-US"/>
              <a:t>And do not lock in market mistakes that work against you</a:t>
            </a:r>
          </a:p>
        </p:txBody>
      </p:sp>
      <p:sp>
        <p:nvSpPr>
          <p:cNvPr id="254980" name="Rectangle 3">
            <a:extLst>
              <a:ext uri="{FF2B5EF4-FFF2-40B4-BE49-F238E27FC236}">
                <a16:creationId xmlns:a16="http://schemas.microsoft.com/office/drawing/2014/main" id="{EB075425-C2FF-840E-5570-DD2E8A4E3E51}"/>
              </a:ext>
            </a:extLst>
          </p:cNvPr>
          <p:cNvSpPr>
            <a:spLocks noGrp="1"/>
          </p:cNvSpPr>
          <p:nvPr>
            <p:ph idx="1"/>
          </p:nvPr>
        </p:nvSpPr>
        <p:spPr/>
        <p:txBody>
          <a:bodyPr/>
          <a:lstStyle/>
          <a:p>
            <a:r>
              <a:rPr lang="en-US" altLang="en-US" dirty="0"/>
              <a:t>Ratings agencies can sometimes under rate a firm, and markets can under price a firm</a:t>
            </a:r>
            <a:r>
              <a:rPr lang="ja-JP" altLang="en-US"/>
              <a:t>’</a:t>
            </a:r>
            <a:r>
              <a:rPr lang="en-US" altLang="ja-JP" dirty="0"/>
              <a:t>s stock or bonds. If this occurs, firms should not lock in these mistakes by issuing securities for the long term. In particular, </a:t>
            </a:r>
          </a:p>
          <a:p>
            <a:pPr lvl="1"/>
            <a:r>
              <a:rPr lang="en-US" altLang="en-US" b="1" dirty="0"/>
              <a:t>Issuing equity or equity-based products </a:t>
            </a:r>
            <a:r>
              <a:rPr lang="en-US" altLang="en-US" dirty="0"/>
              <a:t>(including convertibles), when equity is under priced transfers wealth from existing stockholders to the new stockholders</a:t>
            </a:r>
          </a:p>
          <a:p>
            <a:pPr lvl="1"/>
            <a:r>
              <a:rPr lang="en-US" altLang="en-US" b="1" dirty="0"/>
              <a:t>Issuing long term debt </a:t>
            </a:r>
            <a:r>
              <a:rPr lang="en-US" altLang="en-US" dirty="0"/>
              <a:t>when a firm is under rated locks in rates at levels that are far too high, given the firm</a:t>
            </a:r>
            <a:r>
              <a:rPr lang="ja-JP" altLang="en-US"/>
              <a:t>’</a:t>
            </a:r>
            <a:r>
              <a:rPr lang="en-US" altLang="ja-JP" dirty="0"/>
              <a:t>s default risk.</a:t>
            </a:r>
          </a:p>
          <a:p>
            <a:r>
              <a:rPr lang="en-US" altLang="en-US" dirty="0"/>
              <a:t>What is the solution</a:t>
            </a:r>
          </a:p>
          <a:p>
            <a:pPr marL="617220" lvl="1" indent="-342900">
              <a:buFont typeface="+mj-lt"/>
              <a:buAutoNum type="alphaLcPeriod"/>
            </a:pPr>
            <a:r>
              <a:rPr lang="en-US" altLang="en-US" dirty="0"/>
              <a:t>If you need to use equity?</a:t>
            </a:r>
          </a:p>
          <a:p>
            <a:pPr marL="617220" lvl="1" indent="-342900">
              <a:buFont typeface="+mj-lt"/>
              <a:buAutoNum type="alphaLcPeriod"/>
            </a:pPr>
            <a:r>
              <a:rPr lang="en-US" altLang="en-US" dirty="0"/>
              <a:t>If you need to use debt?</a:t>
            </a:r>
          </a:p>
        </p:txBody>
      </p:sp>
      <p:sp>
        <p:nvSpPr>
          <p:cNvPr id="5" name="Footer Placeholder 4">
            <a:extLst>
              <a:ext uri="{FF2B5EF4-FFF2-40B4-BE49-F238E27FC236}">
                <a16:creationId xmlns:a16="http://schemas.microsoft.com/office/drawing/2014/main" id="{A531E995-7A74-6244-3C95-B9545485EC9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2">
            <a:extLst>
              <a:ext uri="{FF2B5EF4-FFF2-40B4-BE49-F238E27FC236}">
                <a16:creationId xmlns:a16="http://schemas.microsoft.com/office/drawing/2014/main" id="{3C66871D-891C-F03B-5EF7-6538746440CD}"/>
              </a:ext>
            </a:extLst>
          </p:cNvPr>
          <p:cNvSpPr>
            <a:spLocks noChangeArrowheads="1"/>
          </p:cNvSpPr>
          <p:nvPr/>
        </p:nvSpPr>
        <p:spPr bwMode="auto">
          <a:xfrm>
            <a:off x="7458967" y="5725097"/>
            <a:ext cx="982565" cy="328039"/>
          </a:xfrm>
          <a:prstGeom prst="rect">
            <a:avLst/>
          </a:prstGeom>
          <a:solidFill>
            <a:schemeClr val="tx1"/>
          </a:solidFill>
          <a:ln w="12700">
            <a:solidFill>
              <a:schemeClr val="tx1"/>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29" name="Rectangle 6">
            <a:extLst>
              <a:ext uri="{FF2B5EF4-FFF2-40B4-BE49-F238E27FC236}">
                <a16:creationId xmlns:a16="http://schemas.microsoft.com/office/drawing/2014/main" id="{9C70F0F7-96B7-BEE1-91DE-BFB72D86DA4A}"/>
              </a:ext>
            </a:extLst>
          </p:cNvPr>
          <p:cNvSpPr>
            <a:spLocks noGrp="1"/>
          </p:cNvSpPr>
          <p:nvPr>
            <p:ph type="title"/>
          </p:nvPr>
        </p:nvSpPr>
        <p:spPr/>
        <p:txBody>
          <a:bodyPr/>
          <a:lstStyle/>
          <a:p>
            <a:r>
              <a:rPr lang="en-US" altLang="en-US"/>
              <a:t>Designing Debt: Bringing it all together</a:t>
            </a:r>
          </a:p>
        </p:txBody>
      </p:sp>
      <p:sp>
        <p:nvSpPr>
          <p:cNvPr id="4" name="Content Placeholder 3">
            <a:extLst>
              <a:ext uri="{FF2B5EF4-FFF2-40B4-BE49-F238E27FC236}">
                <a16:creationId xmlns:a16="http://schemas.microsoft.com/office/drawing/2014/main" id="{58542AB8-5C6B-536E-F726-A980089CE8D5}"/>
              </a:ext>
            </a:extLst>
          </p:cNvPr>
          <p:cNvSpPr>
            <a:spLocks noGrp="1"/>
          </p:cNvSpPr>
          <p:nvPr>
            <p:ph idx="1"/>
          </p:nvPr>
        </p:nvSpPr>
        <p:spPr>
          <a:xfrm>
            <a:off x="537369" y="1802508"/>
            <a:ext cx="7593808" cy="4501454"/>
          </a:xfrm>
        </p:spPr>
        <p:txBody>
          <a:bodyPr/>
          <a:lstStyle/>
          <a:p>
            <a:endParaRPr lang="en-US" dirty="0"/>
          </a:p>
        </p:txBody>
      </p:sp>
      <p:sp>
        <p:nvSpPr>
          <p:cNvPr id="257033" name="Rectangle 7">
            <a:extLst>
              <a:ext uri="{FF2B5EF4-FFF2-40B4-BE49-F238E27FC236}">
                <a16:creationId xmlns:a16="http://schemas.microsoft.com/office/drawing/2014/main" id="{E8593D5F-621E-E899-8745-5609278B464F}"/>
              </a:ext>
            </a:extLst>
          </p:cNvPr>
          <p:cNvSpPr>
            <a:spLocks noChangeArrowheads="1"/>
          </p:cNvSpPr>
          <p:nvPr/>
        </p:nvSpPr>
        <p:spPr bwMode="auto">
          <a:xfrm>
            <a:off x="2994025" y="5910263"/>
            <a:ext cx="3602038" cy="1476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4" name="Rectangle 8">
            <a:extLst>
              <a:ext uri="{FF2B5EF4-FFF2-40B4-BE49-F238E27FC236}">
                <a16:creationId xmlns:a16="http://schemas.microsoft.com/office/drawing/2014/main" id="{06BF951F-92C0-C247-51B0-C8AEC0D7669D}"/>
              </a:ext>
            </a:extLst>
          </p:cNvPr>
          <p:cNvSpPr>
            <a:spLocks noChangeArrowheads="1"/>
          </p:cNvSpPr>
          <p:nvPr/>
        </p:nvSpPr>
        <p:spPr bwMode="auto">
          <a:xfrm>
            <a:off x="2095500" y="6245225"/>
            <a:ext cx="3927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5" name="Rectangle 9">
            <a:extLst>
              <a:ext uri="{FF2B5EF4-FFF2-40B4-BE49-F238E27FC236}">
                <a16:creationId xmlns:a16="http://schemas.microsoft.com/office/drawing/2014/main" id="{0753D92A-D002-3FE8-98DB-CDB1AE3A4726}"/>
              </a:ext>
            </a:extLst>
          </p:cNvPr>
          <p:cNvSpPr>
            <a:spLocks noChangeArrowheads="1"/>
          </p:cNvSpPr>
          <p:nvPr/>
        </p:nvSpPr>
        <p:spPr bwMode="auto">
          <a:xfrm>
            <a:off x="4227513" y="6238875"/>
            <a:ext cx="1709737"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6" name="Rectangle 10">
            <a:extLst>
              <a:ext uri="{FF2B5EF4-FFF2-40B4-BE49-F238E27FC236}">
                <a16:creationId xmlns:a16="http://schemas.microsoft.com/office/drawing/2014/main" id="{26A2FEA9-D708-EEB7-C778-92F6B11CD7F8}"/>
              </a:ext>
            </a:extLst>
          </p:cNvPr>
          <p:cNvSpPr>
            <a:spLocks noChangeArrowheads="1"/>
          </p:cNvSpPr>
          <p:nvPr/>
        </p:nvSpPr>
        <p:spPr bwMode="auto">
          <a:xfrm>
            <a:off x="2247900" y="6321425"/>
            <a:ext cx="1874838"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7" name="Rectangle 11">
            <a:extLst>
              <a:ext uri="{FF2B5EF4-FFF2-40B4-BE49-F238E27FC236}">
                <a16:creationId xmlns:a16="http://schemas.microsoft.com/office/drawing/2014/main" id="{AEABBFB8-8CA2-2F28-C309-135CA94114E7}"/>
              </a:ext>
            </a:extLst>
          </p:cNvPr>
          <p:cNvSpPr>
            <a:spLocks noChangeArrowheads="1"/>
          </p:cNvSpPr>
          <p:nvPr/>
        </p:nvSpPr>
        <p:spPr bwMode="auto">
          <a:xfrm>
            <a:off x="2178050" y="5259388"/>
            <a:ext cx="5160963"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8" name="Rectangle 12">
            <a:extLst>
              <a:ext uri="{FF2B5EF4-FFF2-40B4-BE49-F238E27FC236}">
                <a16:creationId xmlns:a16="http://schemas.microsoft.com/office/drawing/2014/main" id="{C25092C1-A625-EB72-9269-435C89CE0F26}"/>
              </a:ext>
            </a:extLst>
          </p:cNvPr>
          <p:cNvSpPr>
            <a:spLocks noChangeArrowheads="1"/>
          </p:cNvSpPr>
          <p:nvPr/>
        </p:nvSpPr>
        <p:spPr bwMode="auto">
          <a:xfrm>
            <a:off x="5872163" y="5334000"/>
            <a:ext cx="1381125"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39" name="Rectangle 13">
            <a:extLst>
              <a:ext uri="{FF2B5EF4-FFF2-40B4-BE49-F238E27FC236}">
                <a16:creationId xmlns:a16="http://schemas.microsoft.com/office/drawing/2014/main" id="{EE773510-B7A3-1B93-EA15-212844272117}"/>
              </a:ext>
            </a:extLst>
          </p:cNvPr>
          <p:cNvSpPr>
            <a:spLocks noChangeArrowheads="1"/>
          </p:cNvSpPr>
          <p:nvPr/>
        </p:nvSpPr>
        <p:spPr bwMode="auto">
          <a:xfrm>
            <a:off x="4062413" y="5334000"/>
            <a:ext cx="16287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0" name="Rectangle 14">
            <a:extLst>
              <a:ext uri="{FF2B5EF4-FFF2-40B4-BE49-F238E27FC236}">
                <a16:creationId xmlns:a16="http://schemas.microsoft.com/office/drawing/2014/main" id="{975F46AF-CB41-4B8F-7BB7-9DB72F4460B3}"/>
              </a:ext>
            </a:extLst>
          </p:cNvPr>
          <p:cNvSpPr>
            <a:spLocks noChangeArrowheads="1"/>
          </p:cNvSpPr>
          <p:nvPr/>
        </p:nvSpPr>
        <p:spPr bwMode="auto">
          <a:xfrm>
            <a:off x="2254250" y="5334000"/>
            <a:ext cx="14636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1" name="Rectangle 15">
            <a:extLst>
              <a:ext uri="{FF2B5EF4-FFF2-40B4-BE49-F238E27FC236}">
                <a16:creationId xmlns:a16="http://schemas.microsoft.com/office/drawing/2014/main" id="{FB0531F9-81E5-A132-F454-04F792F2B2EA}"/>
              </a:ext>
            </a:extLst>
          </p:cNvPr>
          <p:cNvSpPr>
            <a:spLocks noChangeArrowheads="1"/>
          </p:cNvSpPr>
          <p:nvPr/>
        </p:nvSpPr>
        <p:spPr bwMode="auto">
          <a:xfrm>
            <a:off x="1849438" y="4354513"/>
            <a:ext cx="5324475"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2" name="Rectangle 16">
            <a:extLst>
              <a:ext uri="{FF2B5EF4-FFF2-40B4-BE49-F238E27FC236}">
                <a16:creationId xmlns:a16="http://schemas.microsoft.com/office/drawing/2014/main" id="{D7CA5E4C-E8CC-8933-08EE-2C962A62B9B2}"/>
              </a:ext>
            </a:extLst>
          </p:cNvPr>
          <p:cNvSpPr>
            <a:spLocks noChangeArrowheads="1"/>
          </p:cNvSpPr>
          <p:nvPr/>
        </p:nvSpPr>
        <p:spPr bwMode="auto">
          <a:xfrm>
            <a:off x="5872163" y="4430713"/>
            <a:ext cx="1135062"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3" name="Rectangle 17">
            <a:extLst>
              <a:ext uri="{FF2B5EF4-FFF2-40B4-BE49-F238E27FC236}">
                <a16:creationId xmlns:a16="http://schemas.microsoft.com/office/drawing/2014/main" id="{7959E693-3C5F-3611-FEC8-543E7138E1EC}"/>
              </a:ext>
            </a:extLst>
          </p:cNvPr>
          <p:cNvSpPr>
            <a:spLocks noChangeArrowheads="1"/>
          </p:cNvSpPr>
          <p:nvPr/>
        </p:nvSpPr>
        <p:spPr bwMode="auto">
          <a:xfrm>
            <a:off x="3981450" y="4430713"/>
            <a:ext cx="1627188"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4" name="Rectangle 18">
            <a:extLst>
              <a:ext uri="{FF2B5EF4-FFF2-40B4-BE49-F238E27FC236}">
                <a16:creationId xmlns:a16="http://schemas.microsoft.com/office/drawing/2014/main" id="{4AC79423-CE41-2EB4-E69F-16E69A9CA0FD}"/>
              </a:ext>
            </a:extLst>
          </p:cNvPr>
          <p:cNvSpPr>
            <a:spLocks noChangeArrowheads="1"/>
          </p:cNvSpPr>
          <p:nvPr/>
        </p:nvSpPr>
        <p:spPr bwMode="auto">
          <a:xfrm>
            <a:off x="2089150" y="4430713"/>
            <a:ext cx="1628775"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5" name="Rectangle 19">
            <a:extLst>
              <a:ext uri="{FF2B5EF4-FFF2-40B4-BE49-F238E27FC236}">
                <a16:creationId xmlns:a16="http://schemas.microsoft.com/office/drawing/2014/main" id="{513C6FF6-4CA4-7AF5-FB91-C6B326DDD451}"/>
              </a:ext>
            </a:extLst>
          </p:cNvPr>
          <p:cNvSpPr>
            <a:spLocks noChangeArrowheads="1"/>
          </p:cNvSpPr>
          <p:nvPr/>
        </p:nvSpPr>
        <p:spPr bwMode="auto">
          <a:xfrm>
            <a:off x="1849438" y="3695700"/>
            <a:ext cx="5324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6" name="Rectangle 20">
            <a:extLst>
              <a:ext uri="{FF2B5EF4-FFF2-40B4-BE49-F238E27FC236}">
                <a16:creationId xmlns:a16="http://schemas.microsoft.com/office/drawing/2014/main" id="{94F291E3-C129-2486-E389-505F0ACAD35C}"/>
              </a:ext>
            </a:extLst>
          </p:cNvPr>
          <p:cNvSpPr>
            <a:spLocks noChangeArrowheads="1"/>
          </p:cNvSpPr>
          <p:nvPr/>
        </p:nvSpPr>
        <p:spPr bwMode="auto">
          <a:xfrm>
            <a:off x="4227513" y="3771900"/>
            <a:ext cx="1300162"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7" name="Rectangle 21">
            <a:extLst>
              <a:ext uri="{FF2B5EF4-FFF2-40B4-BE49-F238E27FC236}">
                <a16:creationId xmlns:a16="http://schemas.microsoft.com/office/drawing/2014/main" id="{EDA1853B-9D7E-3F1A-96BB-6A6AD38E8B27}"/>
              </a:ext>
            </a:extLst>
          </p:cNvPr>
          <p:cNvSpPr>
            <a:spLocks noChangeArrowheads="1"/>
          </p:cNvSpPr>
          <p:nvPr/>
        </p:nvSpPr>
        <p:spPr bwMode="auto">
          <a:xfrm>
            <a:off x="2089150" y="3771900"/>
            <a:ext cx="1382713"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8" name="Rectangle 22">
            <a:extLst>
              <a:ext uri="{FF2B5EF4-FFF2-40B4-BE49-F238E27FC236}">
                <a16:creationId xmlns:a16="http://schemas.microsoft.com/office/drawing/2014/main" id="{2F0B3DE7-D70B-5CC3-34CA-4C2B3B99736F}"/>
              </a:ext>
            </a:extLst>
          </p:cNvPr>
          <p:cNvSpPr>
            <a:spLocks noChangeArrowheads="1"/>
          </p:cNvSpPr>
          <p:nvPr/>
        </p:nvSpPr>
        <p:spPr bwMode="auto">
          <a:xfrm>
            <a:off x="1597025" y="2379663"/>
            <a:ext cx="5653088" cy="11318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49" name="Rectangle 23">
            <a:extLst>
              <a:ext uri="{FF2B5EF4-FFF2-40B4-BE49-F238E27FC236}">
                <a16:creationId xmlns:a16="http://schemas.microsoft.com/office/drawing/2014/main" id="{94C5636E-9CB3-2FFC-5869-171D030D36DF}"/>
              </a:ext>
            </a:extLst>
          </p:cNvPr>
          <p:cNvSpPr>
            <a:spLocks noChangeArrowheads="1"/>
          </p:cNvSpPr>
          <p:nvPr/>
        </p:nvSpPr>
        <p:spPr bwMode="auto">
          <a:xfrm>
            <a:off x="1438275" y="1393825"/>
            <a:ext cx="5572125" cy="7207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0" name="Rectangle 24">
            <a:extLst>
              <a:ext uri="{FF2B5EF4-FFF2-40B4-BE49-F238E27FC236}">
                <a16:creationId xmlns:a16="http://schemas.microsoft.com/office/drawing/2014/main" id="{F9B73AE4-7D0B-D023-A454-F60F70563615}"/>
              </a:ext>
            </a:extLst>
          </p:cNvPr>
          <p:cNvSpPr>
            <a:spLocks noChangeArrowheads="1"/>
          </p:cNvSpPr>
          <p:nvPr/>
        </p:nvSpPr>
        <p:spPr bwMode="auto">
          <a:xfrm>
            <a:off x="6194425" y="2455863"/>
            <a:ext cx="971550" cy="8064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1" name="Rectangle 25">
            <a:extLst>
              <a:ext uri="{FF2B5EF4-FFF2-40B4-BE49-F238E27FC236}">
                <a16:creationId xmlns:a16="http://schemas.microsoft.com/office/drawing/2014/main" id="{C6D62AAE-AE82-76A5-791C-F2D0F0A8454D}"/>
              </a:ext>
            </a:extLst>
          </p:cNvPr>
          <p:cNvSpPr>
            <a:spLocks noChangeArrowheads="1"/>
          </p:cNvSpPr>
          <p:nvPr/>
        </p:nvSpPr>
        <p:spPr bwMode="auto">
          <a:xfrm>
            <a:off x="5035550" y="2455863"/>
            <a:ext cx="896938"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2" name="Rectangle 26">
            <a:extLst>
              <a:ext uri="{FF2B5EF4-FFF2-40B4-BE49-F238E27FC236}">
                <a16:creationId xmlns:a16="http://schemas.microsoft.com/office/drawing/2014/main" id="{3029DA8B-EF16-AB38-2376-B3FEA8EE791F}"/>
              </a:ext>
            </a:extLst>
          </p:cNvPr>
          <p:cNvSpPr>
            <a:spLocks noChangeArrowheads="1"/>
          </p:cNvSpPr>
          <p:nvPr/>
        </p:nvSpPr>
        <p:spPr bwMode="auto">
          <a:xfrm>
            <a:off x="3570288" y="2455863"/>
            <a:ext cx="1376362"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3" name="Rectangle 27">
            <a:extLst>
              <a:ext uri="{FF2B5EF4-FFF2-40B4-BE49-F238E27FC236}">
                <a16:creationId xmlns:a16="http://schemas.microsoft.com/office/drawing/2014/main" id="{9D78C1C0-3C70-AF2B-E920-0B20B0128EBA}"/>
              </a:ext>
            </a:extLst>
          </p:cNvPr>
          <p:cNvSpPr>
            <a:spLocks noChangeArrowheads="1"/>
          </p:cNvSpPr>
          <p:nvPr/>
        </p:nvSpPr>
        <p:spPr bwMode="auto">
          <a:xfrm>
            <a:off x="2582863" y="2538413"/>
            <a:ext cx="560387"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4" name="Rectangle 28">
            <a:extLst>
              <a:ext uri="{FF2B5EF4-FFF2-40B4-BE49-F238E27FC236}">
                <a16:creationId xmlns:a16="http://schemas.microsoft.com/office/drawing/2014/main" id="{6536B92C-7D0A-74B3-E51B-B7C520B6D2FF}"/>
              </a:ext>
            </a:extLst>
          </p:cNvPr>
          <p:cNvSpPr>
            <a:spLocks noChangeArrowheads="1"/>
          </p:cNvSpPr>
          <p:nvPr/>
        </p:nvSpPr>
        <p:spPr bwMode="auto">
          <a:xfrm>
            <a:off x="1679575" y="2538413"/>
            <a:ext cx="55880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5" name="Rectangle 29">
            <a:extLst>
              <a:ext uri="{FF2B5EF4-FFF2-40B4-BE49-F238E27FC236}">
                <a16:creationId xmlns:a16="http://schemas.microsoft.com/office/drawing/2014/main" id="{E4AF11A4-4FE1-71BE-0F1C-2420B4BB5937}"/>
              </a:ext>
            </a:extLst>
          </p:cNvPr>
          <p:cNvSpPr>
            <a:spLocks noChangeArrowheads="1"/>
          </p:cNvSpPr>
          <p:nvPr/>
        </p:nvSpPr>
        <p:spPr bwMode="auto">
          <a:xfrm>
            <a:off x="6118225" y="1550988"/>
            <a:ext cx="80645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6" name="Rectangle 30">
            <a:extLst>
              <a:ext uri="{FF2B5EF4-FFF2-40B4-BE49-F238E27FC236}">
                <a16:creationId xmlns:a16="http://schemas.microsoft.com/office/drawing/2014/main" id="{B4AD9346-7F6B-8CEA-5AF2-F6A8C2232563}"/>
              </a:ext>
            </a:extLst>
          </p:cNvPr>
          <p:cNvSpPr>
            <a:spLocks noChangeArrowheads="1"/>
          </p:cNvSpPr>
          <p:nvPr/>
        </p:nvSpPr>
        <p:spPr bwMode="auto">
          <a:xfrm>
            <a:off x="5049838" y="1550988"/>
            <a:ext cx="887412" cy="2714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7" name="Rectangle 31">
            <a:extLst>
              <a:ext uri="{FF2B5EF4-FFF2-40B4-BE49-F238E27FC236}">
                <a16:creationId xmlns:a16="http://schemas.microsoft.com/office/drawing/2014/main" id="{B5BC6982-25BB-DCC2-3E3F-CFDEF494BC5B}"/>
              </a:ext>
            </a:extLst>
          </p:cNvPr>
          <p:cNvSpPr>
            <a:spLocks noChangeArrowheads="1"/>
          </p:cNvSpPr>
          <p:nvPr/>
        </p:nvSpPr>
        <p:spPr bwMode="auto">
          <a:xfrm>
            <a:off x="3587750" y="1550988"/>
            <a:ext cx="1357313" cy="4238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8" name="Rectangle 32">
            <a:extLst>
              <a:ext uri="{FF2B5EF4-FFF2-40B4-BE49-F238E27FC236}">
                <a16:creationId xmlns:a16="http://schemas.microsoft.com/office/drawing/2014/main" id="{D3E65654-8046-881B-BD55-C2EDCE19A0C6}"/>
              </a:ext>
            </a:extLst>
          </p:cNvPr>
          <p:cNvSpPr>
            <a:spLocks noChangeArrowheads="1"/>
          </p:cNvSpPr>
          <p:nvPr/>
        </p:nvSpPr>
        <p:spPr bwMode="auto">
          <a:xfrm>
            <a:off x="2582863" y="1550988"/>
            <a:ext cx="560387"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59" name="Rectangle 33">
            <a:extLst>
              <a:ext uri="{FF2B5EF4-FFF2-40B4-BE49-F238E27FC236}">
                <a16:creationId xmlns:a16="http://schemas.microsoft.com/office/drawing/2014/main" id="{CA8D450F-DFB1-A66B-9393-2AFE52431CE7}"/>
              </a:ext>
            </a:extLst>
          </p:cNvPr>
          <p:cNvSpPr>
            <a:spLocks noChangeArrowheads="1"/>
          </p:cNvSpPr>
          <p:nvPr/>
        </p:nvSpPr>
        <p:spPr bwMode="auto">
          <a:xfrm>
            <a:off x="1679575" y="1550988"/>
            <a:ext cx="558800"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060" name="Rectangle 34">
            <a:extLst>
              <a:ext uri="{FF2B5EF4-FFF2-40B4-BE49-F238E27FC236}">
                <a16:creationId xmlns:a16="http://schemas.microsoft.com/office/drawing/2014/main" id="{9FB16DFA-FB97-2C16-F823-A6D2829EEA9B}"/>
              </a:ext>
            </a:extLst>
          </p:cNvPr>
          <p:cNvSpPr>
            <a:spLocks noChangeArrowheads="1"/>
          </p:cNvSpPr>
          <p:nvPr/>
        </p:nvSpPr>
        <p:spPr bwMode="auto">
          <a:xfrm>
            <a:off x="1676400" y="1646238"/>
            <a:ext cx="631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Duration</a:t>
            </a:r>
          </a:p>
        </p:txBody>
      </p:sp>
      <p:sp>
        <p:nvSpPr>
          <p:cNvPr id="257061" name="Rectangle 35">
            <a:extLst>
              <a:ext uri="{FF2B5EF4-FFF2-40B4-BE49-F238E27FC236}">
                <a16:creationId xmlns:a16="http://schemas.microsoft.com/office/drawing/2014/main" id="{3FF0BAD7-E91B-EBCD-CB0A-055487962EF7}"/>
              </a:ext>
            </a:extLst>
          </p:cNvPr>
          <p:cNvSpPr>
            <a:spLocks noChangeArrowheads="1"/>
          </p:cNvSpPr>
          <p:nvPr/>
        </p:nvSpPr>
        <p:spPr bwMode="auto">
          <a:xfrm>
            <a:off x="2581275" y="1646238"/>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Currency</a:t>
            </a:r>
          </a:p>
        </p:txBody>
      </p:sp>
      <p:sp>
        <p:nvSpPr>
          <p:cNvPr id="257062" name="Rectangle 36">
            <a:extLst>
              <a:ext uri="{FF2B5EF4-FFF2-40B4-BE49-F238E27FC236}">
                <a16:creationId xmlns:a16="http://schemas.microsoft.com/office/drawing/2014/main" id="{4AFD8D4B-3C3A-5BB3-6B8C-98D7D8A57248}"/>
              </a:ext>
            </a:extLst>
          </p:cNvPr>
          <p:cNvSpPr>
            <a:spLocks noChangeArrowheads="1"/>
          </p:cNvSpPr>
          <p:nvPr/>
        </p:nvSpPr>
        <p:spPr bwMode="auto">
          <a:xfrm>
            <a:off x="3568700" y="1646238"/>
            <a:ext cx="1090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Effect of Inflation</a:t>
            </a:r>
          </a:p>
        </p:txBody>
      </p:sp>
      <p:sp>
        <p:nvSpPr>
          <p:cNvPr id="257063" name="Rectangle 37">
            <a:extLst>
              <a:ext uri="{FF2B5EF4-FFF2-40B4-BE49-F238E27FC236}">
                <a16:creationId xmlns:a16="http://schemas.microsoft.com/office/drawing/2014/main" id="{58C6BE9A-2DF8-2F63-9BFD-4F9B875B2EBD}"/>
              </a:ext>
            </a:extLst>
          </p:cNvPr>
          <p:cNvSpPr>
            <a:spLocks noChangeArrowheads="1"/>
          </p:cNvSpPr>
          <p:nvPr/>
        </p:nvSpPr>
        <p:spPr bwMode="auto">
          <a:xfrm>
            <a:off x="3568700" y="1755775"/>
            <a:ext cx="14573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Uncertainty about Future</a:t>
            </a:r>
          </a:p>
        </p:txBody>
      </p:sp>
      <p:sp>
        <p:nvSpPr>
          <p:cNvPr id="257064" name="Rectangle 38">
            <a:extLst>
              <a:ext uri="{FF2B5EF4-FFF2-40B4-BE49-F238E27FC236}">
                <a16:creationId xmlns:a16="http://schemas.microsoft.com/office/drawing/2014/main" id="{8BA40458-C693-E51D-05FD-84CF08A35102}"/>
              </a:ext>
            </a:extLst>
          </p:cNvPr>
          <p:cNvSpPr>
            <a:spLocks noChangeArrowheads="1"/>
          </p:cNvSpPr>
          <p:nvPr/>
        </p:nvSpPr>
        <p:spPr bwMode="auto">
          <a:xfrm>
            <a:off x="4965700" y="1563688"/>
            <a:ext cx="1009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Growth Patterns</a:t>
            </a:r>
          </a:p>
        </p:txBody>
      </p:sp>
      <p:sp>
        <p:nvSpPr>
          <p:cNvPr id="257065" name="Rectangle 39">
            <a:extLst>
              <a:ext uri="{FF2B5EF4-FFF2-40B4-BE49-F238E27FC236}">
                <a16:creationId xmlns:a16="http://schemas.microsoft.com/office/drawing/2014/main" id="{64FE5835-DD36-8449-091B-21283DC7202D}"/>
              </a:ext>
            </a:extLst>
          </p:cNvPr>
          <p:cNvSpPr>
            <a:spLocks noChangeArrowheads="1"/>
          </p:cNvSpPr>
          <p:nvPr/>
        </p:nvSpPr>
        <p:spPr bwMode="auto">
          <a:xfrm>
            <a:off x="6116638" y="1481138"/>
            <a:ext cx="8683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Cyclicality &amp;</a:t>
            </a:r>
          </a:p>
        </p:txBody>
      </p:sp>
      <p:sp>
        <p:nvSpPr>
          <p:cNvPr id="257066" name="Rectangle 40">
            <a:extLst>
              <a:ext uri="{FF2B5EF4-FFF2-40B4-BE49-F238E27FC236}">
                <a16:creationId xmlns:a16="http://schemas.microsoft.com/office/drawing/2014/main" id="{BE82627F-DCE0-14CB-333A-0AD16D17C27C}"/>
              </a:ext>
            </a:extLst>
          </p:cNvPr>
          <p:cNvSpPr>
            <a:spLocks noChangeArrowheads="1"/>
          </p:cNvSpPr>
          <p:nvPr/>
        </p:nvSpPr>
        <p:spPr bwMode="auto">
          <a:xfrm>
            <a:off x="6116638" y="1590675"/>
            <a:ext cx="862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Other Effects</a:t>
            </a:r>
          </a:p>
        </p:txBody>
      </p:sp>
      <p:sp>
        <p:nvSpPr>
          <p:cNvPr id="257067" name="Rectangle 41">
            <a:extLst>
              <a:ext uri="{FF2B5EF4-FFF2-40B4-BE49-F238E27FC236}">
                <a16:creationId xmlns:a16="http://schemas.microsoft.com/office/drawing/2014/main" id="{3FC0BCBA-66F0-6BCD-967E-B3DAE19E678F}"/>
              </a:ext>
            </a:extLst>
          </p:cNvPr>
          <p:cNvSpPr>
            <a:spLocks noChangeArrowheads="1"/>
          </p:cNvSpPr>
          <p:nvPr/>
        </p:nvSpPr>
        <p:spPr bwMode="auto">
          <a:xfrm>
            <a:off x="303213" y="2587625"/>
            <a:ext cx="1035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Define Debt</a:t>
            </a:r>
          </a:p>
        </p:txBody>
      </p:sp>
      <p:sp>
        <p:nvSpPr>
          <p:cNvPr id="257068" name="Rectangle 42">
            <a:extLst>
              <a:ext uri="{FF2B5EF4-FFF2-40B4-BE49-F238E27FC236}">
                <a16:creationId xmlns:a16="http://schemas.microsoft.com/office/drawing/2014/main" id="{3060741C-0E58-C2EC-5E96-41E80254F739}"/>
              </a:ext>
            </a:extLst>
          </p:cNvPr>
          <p:cNvSpPr>
            <a:spLocks noChangeArrowheads="1"/>
          </p:cNvSpPr>
          <p:nvPr/>
        </p:nvSpPr>
        <p:spPr bwMode="auto">
          <a:xfrm>
            <a:off x="303213" y="2697163"/>
            <a:ext cx="1277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Characteristics</a:t>
            </a:r>
          </a:p>
        </p:txBody>
      </p:sp>
      <p:sp>
        <p:nvSpPr>
          <p:cNvPr id="257069" name="Rectangle 43">
            <a:extLst>
              <a:ext uri="{FF2B5EF4-FFF2-40B4-BE49-F238E27FC236}">
                <a16:creationId xmlns:a16="http://schemas.microsoft.com/office/drawing/2014/main" id="{A0BBCA92-46F6-9DED-8D24-B886B3C436B1}"/>
              </a:ext>
            </a:extLst>
          </p:cNvPr>
          <p:cNvSpPr>
            <a:spLocks noChangeArrowheads="1"/>
          </p:cNvSpPr>
          <p:nvPr/>
        </p:nvSpPr>
        <p:spPr bwMode="auto">
          <a:xfrm>
            <a:off x="1676400" y="2551113"/>
            <a:ext cx="668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Duration/</a:t>
            </a:r>
          </a:p>
        </p:txBody>
      </p:sp>
      <p:sp>
        <p:nvSpPr>
          <p:cNvPr id="257070" name="Rectangle 44">
            <a:extLst>
              <a:ext uri="{FF2B5EF4-FFF2-40B4-BE49-F238E27FC236}">
                <a16:creationId xmlns:a16="http://schemas.microsoft.com/office/drawing/2014/main" id="{5F38C291-CCED-8B3C-6DA2-71FC1C9D0D06}"/>
              </a:ext>
            </a:extLst>
          </p:cNvPr>
          <p:cNvSpPr>
            <a:spLocks noChangeArrowheads="1"/>
          </p:cNvSpPr>
          <p:nvPr/>
        </p:nvSpPr>
        <p:spPr bwMode="auto">
          <a:xfrm>
            <a:off x="1676400" y="26606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Maturity</a:t>
            </a:r>
          </a:p>
        </p:txBody>
      </p:sp>
      <p:sp>
        <p:nvSpPr>
          <p:cNvPr id="257071" name="Rectangle 45">
            <a:extLst>
              <a:ext uri="{FF2B5EF4-FFF2-40B4-BE49-F238E27FC236}">
                <a16:creationId xmlns:a16="http://schemas.microsoft.com/office/drawing/2014/main" id="{F4EF6F3B-86DD-BE28-D950-0DDC9F75C43C}"/>
              </a:ext>
            </a:extLst>
          </p:cNvPr>
          <p:cNvSpPr>
            <a:spLocks noChangeArrowheads="1"/>
          </p:cNvSpPr>
          <p:nvPr/>
        </p:nvSpPr>
        <p:spPr bwMode="auto">
          <a:xfrm>
            <a:off x="2581275" y="2551113"/>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Currency</a:t>
            </a:r>
          </a:p>
        </p:txBody>
      </p:sp>
      <p:sp>
        <p:nvSpPr>
          <p:cNvPr id="257072" name="Rectangle 46">
            <a:extLst>
              <a:ext uri="{FF2B5EF4-FFF2-40B4-BE49-F238E27FC236}">
                <a16:creationId xmlns:a16="http://schemas.microsoft.com/office/drawing/2014/main" id="{CBD6C035-9FD3-AC9D-3DB3-71C6FEF1E6CD}"/>
              </a:ext>
            </a:extLst>
          </p:cNvPr>
          <p:cNvSpPr>
            <a:spLocks noChangeArrowheads="1"/>
          </p:cNvSpPr>
          <p:nvPr/>
        </p:nvSpPr>
        <p:spPr bwMode="auto">
          <a:xfrm>
            <a:off x="2581275" y="2660650"/>
            <a:ext cx="392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Mix</a:t>
            </a:r>
          </a:p>
        </p:txBody>
      </p:sp>
      <p:sp>
        <p:nvSpPr>
          <p:cNvPr id="257073" name="Rectangle 47">
            <a:extLst>
              <a:ext uri="{FF2B5EF4-FFF2-40B4-BE49-F238E27FC236}">
                <a16:creationId xmlns:a16="http://schemas.microsoft.com/office/drawing/2014/main" id="{B25390F3-92BB-54F4-4487-86DCE0153DEA}"/>
              </a:ext>
            </a:extLst>
          </p:cNvPr>
          <p:cNvSpPr>
            <a:spLocks noChangeArrowheads="1"/>
          </p:cNvSpPr>
          <p:nvPr/>
        </p:nvSpPr>
        <p:spPr bwMode="auto">
          <a:xfrm>
            <a:off x="3568700" y="2386013"/>
            <a:ext cx="1373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Fixed vs. Floating Rate</a:t>
            </a:r>
          </a:p>
        </p:txBody>
      </p:sp>
      <p:sp>
        <p:nvSpPr>
          <p:cNvPr id="257074" name="Rectangle 48">
            <a:extLst>
              <a:ext uri="{FF2B5EF4-FFF2-40B4-BE49-F238E27FC236}">
                <a16:creationId xmlns:a16="http://schemas.microsoft.com/office/drawing/2014/main" id="{3B6AA4E0-CE53-30A2-02CC-A19F1C130128}"/>
              </a:ext>
            </a:extLst>
          </p:cNvPr>
          <p:cNvSpPr>
            <a:spLocks noChangeArrowheads="1"/>
          </p:cNvSpPr>
          <p:nvPr/>
        </p:nvSpPr>
        <p:spPr bwMode="auto">
          <a:xfrm>
            <a:off x="3568700" y="2495550"/>
            <a:ext cx="1225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More floating rate </a:t>
            </a:r>
          </a:p>
        </p:txBody>
      </p:sp>
      <p:sp>
        <p:nvSpPr>
          <p:cNvPr id="257075" name="Rectangle 49">
            <a:extLst>
              <a:ext uri="{FF2B5EF4-FFF2-40B4-BE49-F238E27FC236}">
                <a16:creationId xmlns:a16="http://schemas.microsoft.com/office/drawing/2014/main" id="{8878C6DE-F650-D927-4420-9FFDF58A965C}"/>
              </a:ext>
            </a:extLst>
          </p:cNvPr>
          <p:cNvSpPr>
            <a:spLocks noChangeArrowheads="1"/>
          </p:cNvSpPr>
          <p:nvPr/>
        </p:nvSpPr>
        <p:spPr bwMode="auto">
          <a:xfrm>
            <a:off x="3568700" y="2605088"/>
            <a:ext cx="1122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if CF move with </a:t>
            </a:r>
          </a:p>
        </p:txBody>
      </p:sp>
      <p:sp>
        <p:nvSpPr>
          <p:cNvPr id="257076" name="Rectangle 50">
            <a:extLst>
              <a:ext uri="{FF2B5EF4-FFF2-40B4-BE49-F238E27FC236}">
                <a16:creationId xmlns:a16="http://schemas.microsoft.com/office/drawing/2014/main" id="{3FB3CF69-FDCB-4116-3FC8-02D2CC3DB601}"/>
              </a:ext>
            </a:extLst>
          </p:cNvPr>
          <p:cNvSpPr>
            <a:spLocks noChangeArrowheads="1"/>
          </p:cNvSpPr>
          <p:nvPr/>
        </p:nvSpPr>
        <p:spPr bwMode="auto">
          <a:xfrm>
            <a:off x="3568700" y="2714625"/>
            <a:ext cx="6048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inflation</a:t>
            </a:r>
          </a:p>
        </p:txBody>
      </p:sp>
      <p:sp>
        <p:nvSpPr>
          <p:cNvPr id="257077" name="Rectangle 51">
            <a:extLst>
              <a:ext uri="{FF2B5EF4-FFF2-40B4-BE49-F238E27FC236}">
                <a16:creationId xmlns:a16="http://schemas.microsoft.com/office/drawing/2014/main" id="{F5C2091F-01B0-067A-B943-9E588EFF7393}"/>
              </a:ext>
            </a:extLst>
          </p:cNvPr>
          <p:cNvSpPr>
            <a:spLocks noChangeArrowheads="1"/>
          </p:cNvSpPr>
          <p:nvPr/>
        </p:nvSpPr>
        <p:spPr bwMode="auto">
          <a:xfrm>
            <a:off x="3568700" y="2824163"/>
            <a:ext cx="1500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with greater uncertainty </a:t>
            </a:r>
          </a:p>
        </p:txBody>
      </p:sp>
      <p:sp>
        <p:nvSpPr>
          <p:cNvPr id="257078" name="Rectangle 52">
            <a:extLst>
              <a:ext uri="{FF2B5EF4-FFF2-40B4-BE49-F238E27FC236}">
                <a16:creationId xmlns:a16="http://schemas.microsoft.com/office/drawing/2014/main" id="{5032EFE3-8956-18CE-99AC-4DFBA18F0FCF}"/>
              </a:ext>
            </a:extLst>
          </p:cNvPr>
          <p:cNvSpPr>
            <a:spLocks noChangeArrowheads="1"/>
          </p:cNvSpPr>
          <p:nvPr/>
        </p:nvSpPr>
        <p:spPr bwMode="auto">
          <a:xfrm>
            <a:off x="3568700" y="2935288"/>
            <a:ext cx="642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on future</a:t>
            </a:r>
          </a:p>
        </p:txBody>
      </p:sp>
      <p:sp>
        <p:nvSpPr>
          <p:cNvPr id="257079" name="Rectangle 53">
            <a:extLst>
              <a:ext uri="{FF2B5EF4-FFF2-40B4-BE49-F238E27FC236}">
                <a16:creationId xmlns:a16="http://schemas.microsoft.com/office/drawing/2014/main" id="{7151AB59-7044-B510-5EDC-359E6DF2F537}"/>
              </a:ext>
            </a:extLst>
          </p:cNvPr>
          <p:cNvSpPr>
            <a:spLocks noChangeArrowheads="1"/>
          </p:cNvSpPr>
          <p:nvPr/>
        </p:nvSpPr>
        <p:spPr bwMode="auto">
          <a:xfrm>
            <a:off x="5048250" y="2386013"/>
            <a:ext cx="946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Straight versus</a:t>
            </a:r>
          </a:p>
        </p:txBody>
      </p:sp>
      <p:sp>
        <p:nvSpPr>
          <p:cNvPr id="257080" name="Rectangle 54">
            <a:extLst>
              <a:ext uri="{FF2B5EF4-FFF2-40B4-BE49-F238E27FC236}">
                <a16:creationId xmlns:a16="http://schemas.microsoft.com/office/drawing/2014/main" id="{D74AD3C9-FF07-4C33-90DB-7CA0753225C2}"/>
              </a:ext>
            </a:extLst>
          </p:cNvPr>
          <p:cNvSpPr>
            <a:spLocks noChangeArrowheads="1"/>
          </p:cNvSpPr>
          <p:nvPr/>
        </p:nvSpPr>
        <p:spPr bwMode="auto">
          <a:xfrm>
            <a:off x="5048250" y="2495550"/>
            <a:ext cx="781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Convertible</a:t>
            </a:r>
          </a:p>
        </p:txBody>
      </p:sp>
      <p:sp>
        <p:nvSpPr>
          <p:cNvPr id="257081" name="Rectangle 55">
            <a:extLst>
              <a:ext uri="{FF2B5EF4-FFF2-40B4-BE49-F238E27FC236}">
                <a16:creationId xmlns:a16="http://schemas.microsoft.com/office/drawing/2014/main" id="{423E6B10-9ED1-2C1B-2269-D23B76FAE145}"/>
              </a:ext>
            </a:extLst>
          </p:cNvPr>
          <p:cNvSpPr>
            <a:spLocks noChangeArrowheads="1"/>
          </p:cNvSpPr>
          <p:nvPr/>
        </p:nvSpPr>
        <p:spPr bwMode="auto">
          <a:xfrm>
            <a:off x="5048250" y="2605088"/>
            <a:ext cx="963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Convertible if</a:t>
            </a:r>
          </a:p>
        </p:txBody>
      </p:sp>
      <p:sp>
        <p:nvSpPr>
          <p:cNvPr id="257082" name="Rectangle 56">
            <a:extLst>
              <a:ext uri="{FF2B5EF4-FFF2-40B4-BE49-F238E27FC236}">
                <a16:creationId xmlns:a16="http://schemas.microsoft.com/office/drawing/2014/main" id="{2BEBA905-A8FC-400B-C6BB-197967778557}"/>
              </a:ext>
            </a:extLst>
          </p:cNvPr>
          <p:cNvSpPr>
            <a:spLocks noChangeArrowheads="1"/>
          </p:cNvSpPr>
          <p:nvPr/>
        </p:nvSpPr>
        <p:spPr bwMode="auto">
          <a:xfrm>
            <a:off x="5048250" y="2714625"/>
            <a:ext cx="968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cash flows low </a:t>
            </a:r>
          </a:p>
        </p:txBody>
      </p:sp>
      <p:sp>
        <p:nvSpPr>
          <p:cNvPr id="257083" name="Rectangle 57">
            <a:extLst>
              <a:ext uri="{FF2B5EF4-FFF2-40B4-BE49-F238E27FC236}">
                <a16:creationId xmlns:a16="http://schemas.microsoft.com/office/drawing/2014/main" id="{149CE99F-8B6F-8C1F-AF9B-D9C208056FAA}"/>
              </a:ext>
            </a:extLst>
          </p:cNvPr>
          <p:cNvSpPr>
            <a:spLocks noChangeArrowheads="1"/>
          </p:cNvSpPr>
          <p:nvPr/>
        </p:nvSpPr>
        <p:spPr bwMode="auto">
          <a:xfrm>
            <a:off x="5048250" y="2824163"/>
            <a:ext cx="850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now but high</a:t>
            </a:r>
          </a:p>
        </p:txBody>
      </p:sp>
      <p:sp>
        <p:nvSpPr>
          <p:cNvPr id="257084" name="Rectangle 58">
            <a:extLst>
              <a:ext uri="{FF2B5EF4-FFF2-40B4-BE49-F238E27FC236}">
                <a16:creationId xmlns:a16="http://schemas.microsoft.com/office/drawing/2014/main" id="{F2EF5D15-7C63-EEBF-9FF8-350F7E9ADE09}"/>
              </a:ext>
            </a:extLst>
          </p:cNvPr>
          <p:cNvSpPr>
            <a:spLocks noChangeArrowheads="1"/>
          </p:cNvSpPr>
          <p:nvPr/>
        </p:nvSpPr>
        <p:spPr bwMode="auto">
          <a:xfrm>
            <a:off x="5048250" y="2935288"/>
            <a:ext cx="787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exp. growth</a:t>
            </a:r>
          </a:p>
        </p:txBody>
      </p:sp>
      <p:sp>
        <p:nvSpPr>
          <p:cNvPr id="257085" name="Rectangle 59">
            <a:extLst>
              <a:ext uri="{FF2B5EF4-FFF2-40B4-BE49-F238E27FC236}">
                <a16:creationId xmlns:a16="http://schemas.microsoft.com/office/drawing/2014/main" id="{0517E855-A7BB-BCAE-7883-2909D4FA3FAB}"/>
              </a:ext>
            </a:extLst>
          </p:cNvPr>
          <p:cNvSpPr>
            <a:spLocks noChangeArrowheads="1"/>
          </p:cNvSpPr>
          <p:nvPr/>
        </p:nvSpPr>
        <p:spPr bwMode="auto">
          <a:xfrm>
            <a:off x="6116638" y="2386013"/>
            <a:ext cx="1038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Special Features</a:t>
            </a:r>
          </a:p>
        </p:txBody>
      </p:sp>
      <p:sp>
        <p:nvSpPr>
          <p:cNvPr id="257086" name="Rectangle 60">
            <a:extLst>
              <a:ext uri="{FF2B5EF4-FFF2-40B4-BE49-F238E27FC236}">
                <a16:creationId xmlns:a16="http://schemas.microsoft.com/office/drawing/2014/main" id="{C6046244-17AE-2B6B-D0F4-BD4D0C3F43CA}"/>
              </a:ext>
            </a:extLst>
          </p:cNvPr>
          <p:cNvSpPr>
            <a:spLocks noChangeArrowheads="1"/>
          </p:cNvSpPr>
          <p:nvPr/>
        </p:nvSpPr>
        <p:spPr bwMode="auto">
          <a:xfrm>
            <a:off x="6116638" y="2495550"/>
            <a:ext cx="587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on Debt</a:t>
            </a:r>
          </a:p>
        </p:txBody>
      </p:sp>
      <p:sp>
        <p:nvSpPr>
          <p:cNvPr id="257087" name="Rectangle 61">
            <a:extLst>
              <a:ext uri="{FF2B5EF4-FFF2-40B4-BE49-F238E27FC236}">
                <a16:creationId xmlns:a16="http://schemas.microsoft.com/office/drawing/2014/main" id="{140E1F88-6F96-2447-244E-A0BBDC956BA9}"/>
              </a:ext>
            </a:extLst>
          </p:cNvPr>
          <p:cNvSpPr>
            <a:spLocks noChangeArrowheads="1"/>
          </p:cNvSpPr>
          <p:nvPr/>
        </p:nvSpPr>
        <p:spPr bwMode="auto">
          <a:xfrm>
            <a:off x="6116638" y="2605088"/>
            <a:ext cx="1125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Options to make </a:t>
            </a:r>
          </a:p>
        </p:txBody>
      </p:sp>
      <p:sp>
        <p:nvSpPr>
          <p:cNvPr id="257088" name="Rectangle 62">
            <a:extLst>
              <a:ext uri="{FF2B5EF4-FFF2-40B4-BE49-F238E27FC236}">
                <a16:creationId xmlns:a16="http://schemas.microsoft.com/office/drawing/2014/main" id="{065B0E7A-2C0B-FFD2-CD03-437A6B328DC1}"/>
              </a:ext>
            </a:extLst>
          </p:cNvPr>
          <p:cNvSpPr>
            <a:spLocks noChangeArrowheads="1"/>
          </p:cNvSpPr>
          <p:nvPr/>
        </p:nvSpPr>
        <p:spPr bwMode="auto">
          <a:xfrm>
            <a:off x="6116638" y="2714625"/>
            <a:ext cx="1154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cash flows on debt </a:t>
            </a:r>
          </a:p>
        </p:txBody>
      </p:sp>
      <p:sp>
        <p:nvSpPr>
          <p:cNvPr id="257089" name="Rectangle 63">
            <a:extLst>
              <a:ext uri="{FF2B5EF4-FFF2-40B4-BE49-F238E27FC236}">
                <a16:creationId xmlns:a16="http://schemas.microsoft.com/office/drawing/2014/main" id="{3F159873-8351-B47F-284E-7AF5CF997E71}"/>
              </a:ext>
            </a:extLst>
          </p:cNvPr>
          <p:cNvSpPr>
            <a:spLocks noChangeArrowheads="1"/>
          </p:cNvSpPr>
          <p:nvPr/>
        </p:nvSpPr>
        <p:spPr bwMode="auto">
          <a:xfrm>
            <a:off x="6116638" y="28241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match cash flows </a:t>
            </a:r>
          </a:p>
        </p:txBody>
      </p:sp>
      <p:sp>
        <p:nvSpPr>
          <p:cNvPr id="257090" name="Rectangle 64">
            <a:extLst>
              <a:ext uri="{FF2B5EF4-FFF2-40B4-BE49-F238E27FC236}">
                <a16:creationId xmlns:a16="http://schemas.microsoft.com/office/drawing/2014/main" id="{6CC4BBBE-B20D-89E6-EAF7-526BB4C368D9}"/>
              </a:ext>
            </a:extLst>
          </p:cNvPr>
          <p:cNvSpPr>
            <a:spLocks noChangeArrowheads="1"/>
          </p:cNvSpPr>
          <p:nvPr/>
        </p:nvSpPr>
        <p:spPr bwMode="auto">
          <a:xfrm>
            <a:off x="6116638" y="2935288"/>
            <a:ext cx="6365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on assets</a:t>
            </a:r>
          </a:p>
        </p:txBody>
      </p:sp>
      <p:grpSp>
        <p:nvGrpSpPr>
          <p:cNvPr id="257091" name="Group 65">
            <a:extLst>
              <a:ext uri="{FF2B5EF4-FFF2-40B4-BE49-F238E27FC236}">
                <a16:creationId xmlns:a16="http://schemas.microsoft.com/office/drawing/2014/main" id="{0FE4146F-FBE3-6032-CE6E-955312C9EF17}"/>
              </a:ext>
            </a:extLst>
          </p:cNvPr>
          <p:cNvGrpSpPr>
            <a:grpSpLocks/>
          </p:cNvGrpSpPr>
          <p:nvPr/>
        </p:nvGrpSpPr>
        <p:grpSpPr bwMode="auto">
          <a:xfrm>
            <a:off x="2787650" y="2127250"/>
            <a:ext cx="61913" cy="238125"/>
            <a:chOff x="1756" y="1340"/>
            <a:chExt cx="39" cy="150"/>
          </a:xfrm>
        </p:grpSpPr>
        <p:sp>
          <p:nvSpPr>
            <p:cNvPr id="257172" name="Freeform 66">
              <a:extLst>
                <a:ext uri="{FF2B5EF4-FFF2-40B4-BE49-F238E27FC236}">
                  <a16:creationId xmlns:a16="http://schemas.microsoft.com/office/drawing/2014/main" id="{F9EAEC62-4698-961A-0754-A0BB49EFA4D4}"/>
                </a:ext>
              </a:extLst>
            </p:cNvPr>
            <p:cNvSpPr>
              <a:spLocks/>
            </p:cNvSpPr>
            <p:nvPr/>
          </p:nvSpPr>
          <p:spPr bwMode="auto">
            <a:xfrm>
              <a:off x="175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73" name="Line 67">
              <a:extLst>
                <a:ext uri="{FF2B5EF4-FFF2-40B4-BE49-F238E27FC236}">
                  <a16:creationId xmlns:a16="http://schemas.microsoft.com/office/drawing/2014/main" id="{0F5C052B-1D98-D76E-C5D2-E9DAFA7361AF}"/>
                </a:ext>
              </a:extLst>
            </p:cNvPr>
            <p:cNvSpPr>
              <a:spLocks noChangeShapeType="1"/>
            </p:cNvSpPr>
            <p:nvPr/>
          </p:nvSpPr>
          <p:spPr bwMode="auto">
            <a:xfrm>
              <a:off x="178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57092" name="Group 68">
            <a:extLst>
              <a:ext uri="{FF2B5EF4-FFF2-40B4-BE49-F238E27FC236}">
                <a16:creationId xmlns:a16="http://schemas.microsoft.com/office/drawing/2014/main" id="{D2B82625-B68E-1882-BBF9-77E44D903D85}"/>
              </a:ext>
            </a:extLst>
          </p:cNvPr>
          <p:cNvGrpSpPr>
            <a:grpSpLocks/>
          </p:cNvGrpSpPr>
          <p:nvPr/>
        </p:nvGrpSpPr>
        <p:grpSpPr bwMode="auto">
          <a:xfrm>
            <a:off x="4184650" y="2127250"/>
            <a:ext cx="61913" cy="238125"/>
            <a:chOff x="2636" y="1340"/>
            <a:chExt cx="39" cy="150"/>
          </a:xfrm>
        </p:grpSpPr>
        <p:sp>
          <p:nvSpPr>
            <p:cNvPr id="257170" name="Freeform 69">
              <a:extLst>
                <a:ext uri="{FF2B5EF4-FFF2-40B4-BE49-F238E27FC236}">
                  <a16:creationId xmlns:a16="http://schemas.microsoft.com/office/drawing/2014/main" id="{DD083338-43DE-0C39-0CDB-EDD6D84EE50D}"/>
                </a:ext>
              </a:extLst>
            </p:cNvPr>
            <p:cNvSpPr>
              <a:spLocks/>
            </p:cNvSpPr>
            <p:nvPr/>
          </p:nvSpPr>
          <p:spPr bwMode="auto">
            <a:xfrm>
              <a:off x="263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71" name="Line 70">
              <a:extLst>
                <a:ext uri="{FF2B5EF4-FFF2-40B4-BE49-F238E27FC236}">
                  <a16:creationId xmlns:a16="http://schemas.microsoft.com/office/drawing/2014/main" id="{B42EBB83-032F-5F7B-8CC5-6B9986F2E7BF}"/>
                </a:ext>
              </a:extLst>
            </p:cNvPr>
            <p:cNvSpPr>
              <a:spLocks noChangeShapeType="1"/>
            </p:cNvSpPr>
            <p:nvPr/>
          </p:nvSpPr>
          <p:spPr bwMode="auto">
            <a:xfrm>
              <a:off x="266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57093" name="Group 71">
            <a:extLst>
              <a:ext uri="{FF2B5EF4-FFF2-40B4-BE49-F238E27FC236}">
                <a16:creationId xmlns:a16="http://schemas.microsoft.com/office/drawing/2014/main" id="{C0BD9947-E31E-3E68-ECFF-4F15DAFD3C8E}"/>
              </a:ext>
            </a:extLst>
          </p:cNvPr>
          <p:cNvGrpSpPr>
            <a:grpSpLocks/>
          </p:cNvGrpSpPr>
          <p:nvPr/>
        </p:nvGrpSpPr>
        <p:grpSpPr bwMode="auto">
          <a:xfrm>
            <a:off x="5418138" y="2127250"/>
            <a:ext cx="61912" cy="238125"/>
            <a:chOff x="3413" y="1340"/>
            <a:chExt cx="39" cy="150"/>
          </a:xfrm>
        </p:grpSpPr>
        <p:sp>
          <p:nvSpPr>
            <p:cNvPr id="257168" name="Freeform 72">
              <a:extLst>
                <a:ext uri="{FF2B5EF4-FFF2-40B4-BE49-F238E27FC236}">
                  <a16:creationId xmlns:a16="http://schemas.microsoft.com/office/drawing/2014/main" id="{609E30F2-5D04-B98D-8C71-EF14221758C6}"/>
                </a:ext>
              </a:extLst>
            </p:cNvPr>
            <p:cNvSpPr>
              <a:spLocks/>
            </p:cNvSpPr>
            <p:nvPr/>
          </p:nvSpPr>
          <p:spPr bwMode="auto">
            <a:xfrm>
              <a:off x="3413"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9" name="Line 73">
              <a:extLst>
                <a:ext uri="{FF2B5EF4-FFF2-40B4-BE49-F238E27FC236}">
                  <a16:creationId xmlns:a16="http://schemas.microsoft.com/office/drawing/2014/main" id="{3D0EB1BA-2F40-E6A7-EB7B-E871E29B151A}"/>
                </a:ext>
              </a:extLst>
            </p:cNvPr>
            <p:cNvSpPr>
              <a:spLocks noChangeShapeType="1"/>
            </p:cNvSpPr>
            <p:nvPr/>
          </p:nvSpPr>
          <p:spPr bwMode="auto">
            <a:xfrm>
              <a:off x="3440"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57094" name="Group 74">
            <a:extLst>
              <a:ext uri="{FF2B5EF4-FFF2-40B4-BE49-F238E27FC236}">
                <a16:creationId xmlns:a16="http://schemas.microsoft.com/office/drawing/2014/main" id="{67A691E4-EA62-8EF0-BE91-0FFBC9D2D417}"/>
              </a:ext>
            </a:extLst>
          </p:cNvPr>
          <p:cNvGrpSpPr>
            <a:grpSpLocks/>
          </p:cNvGrpSpPr>
          <p:nvPr/>
        </p:nvGrpSpPr>
        <p:grpSpPr bwMode="auto">
          <a:xfrm>
            <a:off x="6486525" y="2127250"/>
            <a:ext cx="61913" cy="238125"/>
            <a:chOff x="4086" y="1340"/>
            <a:chExt cx="39" cy="150"/>
          </a:xfrm>
        </p:grpSpPr>
        <p:sp>
          <p:nvSpPr>
            <p:cNvPr id="257166" name="Freeform 75">
              <a:extLst>
                <a:ext uri="{FF2B5EF4-FFF2-40B4-BE49-F238E27FC236}">
                  <a16:creationId xmlns:a16="http://schemas.microsoft.com/office/drawing/2014/main" id="{EACE826A-4827-426B-22FC-158E5F96B366}"/>
                </a:ext>
              </a:extLst>
            </p:cNvPr>
            <p:cNvSpPr>
              <a:spLocks/>
            </p:cNvSpPr>
            <p:nvPr/>
          </p:nvSpPr>
          <p:spPr bwMode="auto">
            <a:xfrm>
              <a:off x="40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7" name="Line 76">
              <a:extLst>
                <a:ext uri="{FF2B5EF4-FFF2-40B4-BE49-F238E27FC236}">
                  <a16:creationId xmlns:a16="http://schemas.microsoft.com/office/drawing/2014/main" id="{612A83E0-1B4D-E1C7-4FA5-390F0C1A1E11}"/>
                </a:ext>
              </a:extLst>
            </p:cNvPr>
            <p:cNvSpPr>
              <a:spLocks noChangeShapeType="1"/>
            </p:cNvSpPr>
            <p:nvPr/>
          </p:nvSpPr>
          <p:spPr bwMode="auto">
            <a:xfrm>
              <a:off x="41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095" name="Rectangle 77">
            <a:extLst>
              <a:ext uri="{FF2B5EF4-FFF2-40B4-BE49-F238E27FC236}">
                <a16:creationId xmlns:a16="http://schemas.microsoft.com/office/drawing/2014/main" id="{8424DC3A-C93D-F6E0-88F4-BF1B480087F8}"/>
              </a:ext>
            </a:extLst>
          </p:cNvPr>
          <p:cNvSpPr>
            <a:spLocks noChangeArrowheads="1"/>
          </p:cNvSpPr>
          <p:nvPr/>
        </p:nvSpPr>
        <p:spPr bwMode="auto">
          <a:xfrm>
            <a:off x="227013" y="1454150"/>
            <a:ext cx="10398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200" i="1">
                <a:latin typeface="Times"/>
              </a:rPr>
              <a:t>Start with the </a:t>
            </a:r>
          </a:p>
        </p:txBody>
      </p:sp>
      <p:sp>
        <p:nvSpPr>
          <p:cNvPr id="257096" name="Rectangle 78">
            <a:extLst>
              <a:ext uri="{FF2B5EF4-FFF2-40B4-BE49-F238E27FC236}">
                <a16:creationId xmlns:a16="http://schemas.microsoft.com/office/drawing/2014/main" id="{E5ED1379-E69F-4980-3A85-56F63E87DAB3}"/>
              </a:ext>
            </a:extLst>
          </p:cNvPr>
          <p:cNvSpPr>
            <a:spLocks noChangeArrowheads="1"/>
          </p:cNvSpPr>
          <p:nvPr/>
        </p:nvSpPr>
        <p:spPr bwMode="auto">
          <a:xfrm>
            <a:off x="227013" y="1539875"/>
            <a:ext cx="10255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Cash Flows</a:t>
            </a:r>
          </a:p>
        </p:txBody>
      </p:sp>
      <p:sp>
        <p:nvSpPr>
          <p:cNvPr id="257097" name="Rectangle 79">
            <a:extLst>
              <a:ext uri="{FF2B5EF4-FFF2-40B4-BE49-F238E27FC236}">
                <a16:creationId xmlns:a16="http://schemas.microsoft.com/office/drawing/2014/main" id="{A4697081-D0AB-06CE-B447-6F824A8F97C7}"/>
              </a:ext>
            </a:extLst>
          </p:cNvPr>
          <p:cNvSpPr>
            <a:spLocks noChangeArrowheads="1"/>
          </p:cNvSpPr>
          <p:nvPr/>
        </p:nvSpPr>
        <p:spPr bwMode="auto">
          <a:xfrm>
            <a:off x="227013" y="1649413"/>
            <a:ext cx="896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on Assets/</a:t>
            </a:r>
          </a:p>
        </p:txBody>
      </p:sp>
      <p:sp>
        <p:nvSpPr>
          <p:cNvPr id="257098" name="Rectangle 80">
            <a:extLst>
              <a:ext uri="{FF2B5EF4-FFF2-40B4-BE49-F238E27FC236}">
                <a16:creationId xmlns:a16="http://schemas.microsoft.com/office/drawing/2014/main" id="{71912CA1-13A7-C220-737E-D11D283B9ED2}"/>
              </a:ext>
            </a:extLst>
          </p:cNvPr>
          <p:cNvSpPr>
            <a:spLocks noChangeArrowheads="1"/>
          </p:cNvSpPr>
          <p:nvPr/>
        </p:nvSpPr>
        <p:spPr bwMode="auto">
          <a:xfrm>
            <a:off x="227013" y="1758950"/>
            <a:ext cx="773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Projects</a:t>
            </a:r>
          </a:p>
        </p:txBody>
      </p:sp>
      <p:grpSp>
        <p:nvGrpSpPr>
          <p:cNvPr id="257099" name="Group 81">
            <a:extLst>
              <a:ext uri="{FF2B5EF4-FFF2-40B4-BE49-F238E27FC236}">
                <a16:creationId xmlns:a16="http://schemas.microsoft.com/office/drawing/2014/main" id="{807D5816-957C-99E6-9BD8-4209BEAE9997}"/>
              </a:ext>
            </a:extLst>
          </p:cNvPr>
          <p:cNvGrpSpPr>
            <a:grpSpLocks/>
          </p:cNvGrpSpPr>
          <p:nvPr/>
        </p:nvGrpSpPr>
        <p:grpSpPr bwMode="auto">
          <a:xfrm>
            <a:off x="1882775" y="2127250"/>
            <a:ext cx="61913" cy="238125"/>
            <a:chOff x="1186" y="1340"/>
            <a:chExt cx="39" cy="150"/>
          </a:xfrm>
        </p:grpSpPr>
        <p:sp>
          <p:nvSpPr>
            <p:cNvPr id="257164" name="Freeform 82">
              <a:extLst>
                <a:ext uri="{FF2B5EF4-FFF2-40B4-BE49-F238E27FC236}">
                  <a16:creationId xmlns:a16="http://schemas.microsoft.com/office/drawing/2014/main" id="{4B84FEF8-9055-FD5A-2027-1F6DFD7B13CE}"/>
                </a:ext>
              </a:extLst>
            </p:cNvPr>
            <p:cNvSpPr>
              <a:spLocks/>
            </p:cNvSpPr>
            <p:nvPr/>
          </p:nvSpPr>
          <p:spPr bwMode="auto">
            <a:xfrm>
              <a:off x="11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5" name="Line 83">
              <a:extLst>
                <a:ext uri="{FF2B5EF4-FFF2-40B4-BE49-F238E27FC236}">
                  <a16:creationId xmlns:a16="http://schemas.microsoft.com/office/drawing/2014/main" id="{A05AFD91-F528-AC3F-7374-AF449770D6DE}"/>
                </a:ext>
              </a:extLst>
            </p:cNvPr>
            <p:cNvSpPr>
              <a:spLocks noChangeShapeType="1"/>
            </p:cNvSpPr>
            <p:nvPr/>
          </p:nvSpPr>
          <p:spPr bwMode="auto">
            <a:xfrm>
              <a:off x="12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100" name="Rectangle 84">
            <a:extLst>
              <a:ext uri="{FF2B5EF4-FFF2-40B4-BE49-F238E27FC236}">
                <a16:creationId xmlns:a16="http://schemas.microsoft.com/office/drawing/2014/main" id="{5A931043-85AA-12A2-6EA0-A547B28BDB73}"/>
              </a:ext>
            </a:extLst>
          </p:cNvPr>
          <p:cNvSpPr>
            <a:spLocks noChangeArrowheads="1"/>
          </p:cNvSpPr>
          <p:nvPr/>
        </p:nvSpPr>
        <p:spPr bwMode="auto">
          <a:xfrm>
            <a:off x="306388" y="3738563"/>
            <a:ext cx="13176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Overlay tax</a:t>
            </a:r>
          </a:p>
        </p:txBody>
      </p:sp>
      <p:sp>
        <p:nvSpPr>
          <p:cNvPr id="257101" name="Rectangle 85">
            <a:extLst>
              <a:ext uri="{FF2B5EF4-FFF2-40B4-BE49-F238E27FC236}">
                <a16:creationId xmlns:a16="http://schemas.microsoft.com/office/drawing/2014/main" id="{112ADDD9-A4A6-BE85-8BD2-AEE67BA461CE}"/>
              </a:ext>
            </a:extLst>
          </p:cNvPr>
          <p:cNvSpPr>
            <a:spLocks noChangeArrowheads="1"/>
          </p:cNvSpPr>
          <p:nvPr/>
        </p:nvSpPr>
        <p:spPr bwMode="auto">
          <a:xfrm>
            <a:off x="307975" y="3848100"/>
            <a:ext cx="1309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preferences</a:t>
            </a:r>
          </a:p>
        </p:txBody>
      </p:sp>
      <p:sp>
        <p:nvSpPr>
          <p:cNvPr id="257102" name="Rectangle 86">
            <a:extLst>
              <a:ext uri="{FF2B5EF4-FFF2-40B4-BE49-F238E27FC236}">
                <a16:creationId xmlns:a16="http://schemas.microsoft.com/office/drawing/2014/main" id="{9EC481EF-D39F-E9FA-84B2-9E3D5CEF0350}"/>
              </a:ext>
            </a:extLst>
          </p:cNvPr>
          <p:cNvSpPr>
            <a:spLocks noChangeArrowheads="1"/>
          </p:cNvSpPr>
          <p:nvPr/>
        </p:nvSpPr>
        <p:spPr bwMode="auto">
          <a:xfrm>
            <a:off x="2087563" y="3702050"/>
            <a:ext cx="15525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Deductibility of cash flows</a:t>
            </a:r>
          </a:p>
        </p:txBody>
      </p:sp>
      <p:sp>
        <p:nvSpPr>
          <p:cNvPr id="257103" name="Rectangle 87">
            <a:extLst>
              <a:ext uri="{FF2B5EF4-FFF2-40B4-BE49-F238E27FC236}">
                <a16:creationId xmlns:a16="http://schemas.microsoft.com/office/drawing/2014/main" id="{6F04B17E-1807-2180-82CB-7316BD8C0FF6}"/>
              </a:ext>
            </a:extLst>
          </p:cNvPr>
          <p:cNvSpPr>
            <a:spLocks noChangeArrowheads="1"/>
          </p:cNvSpPr>
          <p:nvPr/>
        </p:nvSpPr>
        <p:spPr bwMode="auto">
          <a:xfrm>
            <a:off x="2087563" y="3811588"/>
            <a:ext cx="998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for tax purposes</a:t>
            </a:r>
          </a:p>
        </p:txBody>
      </p:sp>
      <p:sp>
        <p:nvSpPr>
          <p:cNvPr id="257104" name="Rectangle 88">
            <a:extLst>
              <a:ext uri="{FF2B5EF4-FFF2-40B4-BE49-F238E27FC236}">
                <a16:creationId xmlns:a16="http://schemas.microsoft.com/office/drawing/2014/main" id="{934B2F3C-86A8-F464-F7B8-196BF84211AB}"/>
              </a:ext>
            </a:extLst>
          </p:cNvPr>
          <p:cNvSpPr>
            <a:spLocks noChangeArrowheads="1"/>
          </p:cNvSpPr>
          <p:nvPr/>
        </p:nvSpPr>
        <p:spPr bwMode="auto">
          <a:xfrm>
            <a:off x="4225925" y="3702050"/>
            <a:ext cx="1362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Differences in tax rates</a:t>
            </a:r>
          </a:p>
        </p:txBody>
      </p:sp>
      <p:sp>
        <p:nvSpPr>
          <p:cNvPr id="257105" name="Rectangle 89">
            <a:extLst>
              <a:ext uri="{FF2B5EF4-FFF2-40B4-BE49-F238E27FC236}">
                <a16:creationId xmlns:a16="http://schemas.microsoft.com/office/drawing/2014/main" id="{27A77ADA-4485-BB60-B222-2DEDB56FE259}"/>
              </a:ext>
            </a:extLst>
          </p:cNvPr>
          <p:cNvSpPr>
            <a:spLocks noChangeArrowheads="1"/>
          </p:cNvSpPr>
          <p:nvPr/>
        </p:nvSpPr>
        <p:spPr bwMode="auto">
          <a:xfrm>
            <a:off x="4225925" y="3811588"/>
            <a:ext cx="13509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across different locales</a:t>
            </a:r>
          </a:p>
        </p:txBody>
      </p:sp>
      <p:sp>
        <p:nvSpPr>
          <p:cNvPr id="257106" name="Rectangle 90">
            <a:extLst>
              <a:ext uri="{FF2B5EF4-FFF2-40B4-BE49-F238E27FC236}">
                <a16:creationId xmlns:a16="http://schemas.microsoft.com/office/drawing/2014/main" id="{8ACE2E66-D3FF-6808-6D95-1CA9BA62B973}"/>
              </a:ext>
            </a:extLst>
          </p:cNvPr>
          <p:cNvSpPr>
            <a:spLocks noChangeArrowheads="1"/>
          </p:cNvSpPr>
          <p:nvPr/>
        </p:nvSpPr>
        <p:spPr bwMode="auto">
          <a:xfrm>
            <a:off x="608013" y="4314825"/>
            <a:ext cx="8778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Consider </a:t>
            </a:r>
          </a:p>
        </p:txBody>
      </p:sp>
      <p:sp>
        <p:nvSpPr>
          <p:cNvPr id="257107" name="Rectangle 91">
            <a:extLst>
              <a:ext uri="{FF2B5EF4-FFF2-40B4-BE49-F238E27FC236}">
                <a16:creationId xmlns:a16="http://schemas.microsoft.com/office/drawing/2014/main" id="{1ABFE726-96C0-CAB9-C790-3C87D1BC242E}"/>
              </a:ext>
            </a:extLst>
          </p:cNvPr>
          <p:cNvSpPr>
            <a:spLocks noChangeArrowheads="1"/>
          </p:cNvSpPr>
          <p:nvPr/>
        </p:nvSpPr>
        <p:spPr bwMode="auto">
          <a:xfrm>
            <a:off x="150813" y="4424363"/>
            <a:ext cx="12334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ratings agency</a:t>
            </a:r>
          </a:p>
        </p:txBody>
      </p:sp>
      <p:sp>
        <p:nvSpPr>
          <p:cNvPr id="257108" name="Rectangle 92">
            <a:extLst>
              <a:ext uri="{FF2B5EF4-FFF2-40B4-BE49-F238E27FC236}">
                <a16:creationId xmlns:a16="http://schemas.microsoft.com/office/drawing/2014/main" id="{7B9DC601-2A99-1494-3C73-EAC2FA3BA1D4}"/>
              </a:ext>
            </a:extLst>
          </p:cNvPr>
          <p:cNvSpPr>
            <a:spLocks noChangeArrowheads="1"/>
          </p:cNvSpPr>
          <p:nvPr/>
        </p:nvSpPr>
        <p:spPr bwMode="auto">
          <a:xfrm>
            <a:off x="150813" y="4533900"/>
            <a:ext cx="15636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&amp; analyst concerns</a:t>
            </a:r>
          </a:p>
        </p:txBody>
      </p:sp>
      <p:sp>
        <p:nvSpPr>
          <p:cNvPr id="257109" name="Rectangle 93">
            <a:extLst>
              <a:ext uri="{FF2B5EF4-FFF2-40B4-BE49-F238E27FC236}">
                <a16:creationId xmlns:a16="http://schemas.microsoft.com/office/drawing/2014/main" id="{61109FAC-2FBB-686A-CF01-11E1DAB2D3E4}"/>
              </a:ext>
            </a:extLst>
          </p:cNvPr>
          <p:cNvSpPr>
            <a:spLocks noChangeArrowheads="1"/>
          </p:cNvSpPr>
          <p:nvPr/>
        </p:nvSpPr>
        <p:spPr bwMode="auto">
          <a:xfrm>
            <a:off x="2087563" y="43608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Analyst Concerns</a:t>
            </a:r>
          </a:p>
        </p:txBody>
      </p:sp>
      <p:sp>
        <p:nvSpPr>
          <p:cNvPr id="257110" name="Rectangle 94">
            <a:extLst>
              <a:ext uri="{FF2B5EF4-FFF2-40B4-BE49-F238E27FC236}">
                <a16:creationId xmlns:a16="http://schemas.microsoft.com/office/drawing/2014/main" id="{6A9295C1-F7BE-65F4-28EE-E1AAAFD26834}"/>
              </a:ext>
            </a:extLst>
          </p:cNvPr>
          <p:cNvSpPr>
            <a:spLocks noChangeArrowheads="1"/>
          </p:cNvSpPr>
          <p:nvPr/>
        </p:nvSpPr>
        <p:spPr bwMode="auto">
          <a:xfrm>
            <a:off x="2087563" y="4470400"/>
            <a:ext cx="974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Effect on EPS</a:t>
            </a:r>
          </a:p>
        </p:txBody>
      </p:sp>
      <p:sp>
        <p:nvSpPr>
          <p:cNvPr id="257111" name="Rectangle 95">
            <a:extLst>
              <a:ext uri="{FF2B5EF4-FFF2-40B4-BE49-F238E27FC236}">
                <a16:creationId xmlns:a16="http://schemas.microsoft.com/office/drawing/2014/main" id="{EA43D45C-C0B4-0682-DDBC-3786F1FC7DA5}"/>
              </a:ext>
            </a:extLst>
          </p:cNvPr>
          <p:cNvSpPr>
            <a:spLocks noChangeArrowheads="1"/>
          </p:cNvSpPr>
          <p:nvPr/>
        </p:nvSpPr>
        <p:spPr bwMode="auto">
          <a:xfrm>
            <a:off x="2087563" y="4579938"/>
            <a:ext cx="177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Value relative to comparables</a:t>
            </a:r>
          </a:p>
        </p:txBody>
      </p:sp>
      <p:sp>
        <p:nvSpPr>
          <p:cNvPr id="257112" name="Rectangle 96">
            <a:extLst>
              <a:ext uri="{FF2B5EF4-FFF2-40B4-BE49-F238E27FC236}">
                <a16:creationId xmlns:a16="http://schemas.microsoft.com/office/drawing/2014/main" id="{0FA2BFE7-94EC-1509-93B6-6F1C67B67365}"/>
              </a:ext>
            </a:extLst>
          </p:cNvPr>
          <p:cNvSpPr>
            <a:spLocks noChangeArrowheads="1"/>
          </p:cNvSpPr>
          <p:nvPr/>
        </p:nvSpPr>
        <p:spPr bwMode="auto">
          <a:xfrm>
            <a:off x="4060825" y="4360863"/>
            <a:ext cx="995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Ratings Agency</a:t>
            </a:r>
          </a:p>
        </p:txBody>
      </p:sp>
      <p:sp>
        <p:nvSpPr>
          <p:cNvPr id="257113" name="Rectangle 97">
            <a:extLst>
              <a:ext uri="{FF2B5EF4-FFF2-40B4-BE49-F238E27FC236}">
                <a16:creationId xmlns:a16="http://schemas.microsoft.com/office/drawing/2014/main" id="{6D4727B3-039D-22A0-738B-6C0CBFCBFF7E}"/>
              </a:ext>
            </a:extLst>
          </p:cNvPr>
          <p:cNvSpPr>
            <a:spLocks noChangeArrowheads="1"/>
          </p:cNvSpPr>
          <p:nvPr/>
        </p:nvSpPr>
        <p:spPr bwMode="auto">
          <a:xfrm>
            <a:off x="4060825" y="4470400"/>
            <a:ext cx="1079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Effect on Ratios</a:t>
            </a:r>
          </a:p>
        </p:txBody>
      </p:sp>
      <p:sp>
        <p:nvSpPr>
          <p:cNvPr id="257114" name="Rectangle 98">
            <a:extLst>
              <a:ext uri="{FF2B5EF4-FFF2-40B4-BE49-F238E27FC236}">
                <a16:creationId xmlns:a16="http://schemas.microsoft.com/office/drawing/2014/main" id="{4E84A039-71CC-DE99-87A6-F78A3278DAB2}"/>
              </a:ext>
            </a:extLst>
          </p:cNvPr>
          <p:cNvSpPr>
            <a:spLocks noChangeArrowheads="1"/>
          </p:cNvSpPr>
          <p:nvPr/>
        </p:nvSpPr>
        <p:spPr bwMode="auto">
          <a:xfrm>
            <a:off x="4060825" y="4579938"/>
            <a:ext cx="17954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Ratios relative to comparables</a:t>
            </a:r>
          </a:p>
        </p:txBody>
      </p:sp>
      <p:sp>
        <p:nvSpPr>
          <p:cNvPr id="257115" name="Rectangle 99">
            <a:extLst>
              <a:ext uri="{FF2B5EF4-FFF2-40B4-BE49-F238E27FC236}">
                <a16:creationId xmlns:a16="http://schemas.microsoft.com/office/drawing/2014/main" id="{AF469F4A-587F-4064-0AC3-C6421174F1C1}"/>
              </a:ext>
            </a:extLst>
          </p:cNvPr>
          <p:cNvSpPr>
            <a:spLocks noChangeArrowheads="1"/>
          </p:cNvSpPr>
          <p:nvPr/>
        </p:nvSpPr>
        <p:spPr bwMode="auto">
          <a:xfrm>
            <a:off x="5870575" y="4360863"/>
            <a:ext cx="1257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Regulatory Concerns</a:t>
            </a:r>
          </a:p>
        </p:txBody>
      </p:sp>
      <p:sp>
        <p:nvSpPr>
          <p:cNvPr id="257116" name="Rectangle 100">
            <a:extLst>
              <a:ext uri="{FF2B5EF4-FFF2-40B4-BE49-F238E27FC236}">
                <a16:creationId xmlns:a16="http://schemas.microsoft.com/office/drawing/2014/main" id="{FE035A3A-0A4C-615F-21C5-C89D68B82FCF}"/>
              </a:ext>
            </a:extLst>
          </p:cNvPr>
          <p:cNvSpPr>
            <a:spLocks noChangeArrowheads="1"/>
          </p:cNvSpPr>
          <p:nvPr/>
        </p:nvSpPr>
        <p:spPr bwMode="auto">
          <a:xfrm>
            <a:off x="5870575" y="4470400"/>
            <a:ext cx="1006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Measures used</a:t>
            </a:r>
          </a:p>
        </p:txBody>
      </p:sp>
      <p:sp>
        <p:nvSpPr>
          <p:cNvPr id="257117" name="Rectangle 101">
            <a:extLst>
              <a:ext uri="{FF2B5EF4-FFF2-40B4-BE49-F238E27FC236}">
                <a16:creationId xmlns:a16="http://schemas.microsoft.com/office/drawing/2014/main" id="{8E252447-28AB-11DD-173F-2615B371881B}"/>
              </a:ext>
            </a:extLst>
          </p:cNvPr>
          <p:cNvSpPr>
            <a:spLocks noChangeArrowheads="1"/>
          </p:cNvSpPr>
          <p:nvPr/>
        </p:nvSpPr>
        <p:spPr bwMode="auto">
          <a:xfrm>
            <a:off x="303213" y="5383213"/>
            <a:ext cx="13954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Factor in agency</a:t>
            </a:r>
          </a:p>
        </p:txBody>
      </p:sp>
      <p:sp>
        <p:nvSpPr>
          <p:cNvPr id="257118" name="Rectangle 102">
            <a:extLst>
              <a:ext uri="{FF2B5EF4-FFF2-40B4-BE49-F238E27FC236}">
                <a16:creationId xmlns:a16="http://schemas.microsoft.com/office/drawing/2014/main" id="{CDA205AB-3079-2C3E-DEE6-C20073560947}"/>
              </a:ext>
            </a:extLst>
          </p:cNvPr>
          <p:cNvSpPr>
            <a:spLocks noChangeArrowheads="1"/>
          </p:cNvSpPr>
          <p:nvPr/>
        </p:nvSpPr>
        <p:spPr bwMode="auto">
          <a:xfrm>
            <a:off x="303213" y="5492750"/>
            <a:ext cx="180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conflicts between stock</a:t>
            </a:r>
          </a:p>
        </p:txBody>
      </p:sp>
      <p:sp>
        <p:nvSpPr>
          <p:cNvPr id="257119" name="Rectangle 103">
            <a:extLst>
              <a:ext uri="{FF2B5EF4-FFF2-40B4-BE49-F238E27FC236}">
                <a16:creationId xmlns:a16="http://schemas.microsoft.com/office/drawing/2014/main" id="{B87BE0F9-FF2C-EF55-2B67-DF1A6E65C624}"/>
              </a:ext>
            </a:extLst>
          </p:cNvPr>
          <p:cNvSpPr>
            <a:spLocks noChangeArrowheads="1"/>
          </p:cNvSpPr>
          <p:nvPr/>
        </p:nvSpPr>
        <p:spPr bwMode="auto">
          <a:xfrm>
            <a:off x="303213" y="5602288"/>
            <a:ext cx="14255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and bond holders</a:t>
            </a:r>
          </a:p>
        </p:txBody>
      </p:sp>
      <p:sp>
        <p:nvSpPr>
          <p:cNvPr id="257120" name="Rectangle 104">
            <a:extLst>
              <a:ext uri="{FF2B5EF4-FFF2-40B4-BE49-F238E27FC236}">
                <a16:creationId xmlns:a16="http://schemas.microsoft.com/office/drawing/2014/main" id="{14DD4754-222C-F1EE-81B4-450682DD3382}"/>
              </a:ext>
            </a:extLst>
          </p:cNvPr>
          <p:cNvSpPr>
            <a:spLocks noChangeArrowheads="1"/>
          </p:cNvSpPr>
          <p:nvPr/>
        </p:nvSpPr>
        <p:spPr bwMode="auto">
          <a:xfrm>
            <a:off x="2252663" y="5264150"/>
            <a:ext cx="163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Observability of Cash Flows</a:t>
            </a:r>
          </a:p>
        </p:txBody>
      </p:sp>
      <p:sp>
        <p:nvSpPr>
          <p:cNvPr id="257121" name="Rectangle 105">
            <a:extLst>
              <a:ext uri="{FF2B5EF4-FFF2-40B4-BE49-F238E27FC236}">
                <a16:creationId xmlns:a16="http://schemas.microsoft.com/office/drawing/2014/main" id="{52BA7C94-3999-50CE-90ED-2F1BC8497ACC}"/>
              </a:ext>
            </a:extLst>
          </p:cNvPr>
          <p:cNvSpPr>
            <a:spLocks noChangeArrowheads="1"/>
          </p:cNvSpPr>
          <p:nvPr/>
        </p:nvSpPr>
        <p:spPr bwMode="auto">
          <a:xfrm>
            <a:off x="2252663" y="5373688"/>
            <a:ext cx="74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by Lenders</a:t>
            </a:r>
          </a:p>
        </p:txBody>
      </p:sp>
      <p:sp>
        <p:nvSpPr>
          <p:cNvPr id="257122" name="Rectangle 106">
            <a:extLst>
              <a:ext uri="{FF2B5EF4-FFF2-40B4-BE49-F238E27FC236}">
                <a16:creationId xmlns:a16="http://schemas.microsoft.com/office/drawing/2014/main" id="{DC1683F4-C7E9-A555-B2C8-8E0E2FBC3CC8}"/>
              </a:ext>
            </a:extLst>
          </p:cNvPr>
          <p:cNvSpPr>
            <a:spLocks noChangeArrowheads="1"/>
          </p:cNvSpPr>
          <p:nvPr/>
        </p:nvSpPr>
        <p:spPr bwMode="auto">
          <a:xfrm>
            <a:off x="2252663" y="5484813"/>
            <a:ext cx="16652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Less observable cash flows </a:t>
            </a:r>
          </a:p>
        </p:txBody>
      </p:sp>
      <p:sp>
        <p:nvSpPr>
          <p:cNvPr id="257123" name="Rectangle 107">
            <a:extLst>
              <a:ext uri="{FF2B5EF4-FFF2-40B4-BE49-F238E27FC236}">
                <a16:creationId xmlns:a16="http://schemas.microsoft.com/office/drawing/2014/main" id="{C226DFC1-54EE-492B-1F0F-A7066E7E9D49}"/>
              </a:ext>
            </a:extLst>
          </p:cNvPr>
          <p:cNvSpPr>
            <a:spLocks noChangeArrowheads="1"/>
          </p:cNvSpPr>
          <p:nvPr/>
        </p:nvSpPr>
        <p:spPr bwMode="auto">
          <a:xfrm>
            <a:off x="2252663" y="5594350"/>
            <a:ext cx="13096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lead to more  conflicts</a:t>
            </a:r>
          </a:p>
        </p:txBody>
      </p:sp>
      <p:sp>
        <p:nvSpPr>
          <p:cNvPr id="257124" name="Rectangle 108">
            <a:extLst>
              <a:ext uri="{FF2B5EF4-FFF2-40B4-BE49-F238E27FC236}">
                <a16:creationId xmlns:a16="http://schemas.microsoft.com/office/drawing/2014/main" id="{9F564C1F-DB25-B4E1-F977-515E0B6054A8}"/>
              </a:ext>
            </a:extLst>
          </p:cNvPr>
          <p:cNvSpPr>
            <a:spLocks noChangeArrowheads="1"/>
          </p:cNvSpPr>
          <p:nvPr/>
        </p:nvSpPr>
        <p:spPr bwMode="auto">
          <a:xfrm>
            <a:off x="4060825" y="5264150"/>
            <a:ext cx="1404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Type of Assets financed</a:t>
            </a:r>
          </a:p>
        </p:txBody>
      </p:sp>
      <p:sp>
        <p:nvSpPr>
          <p:cNvPr id="257125" name="Rectangle 109">
            <a:extLst>
              <a:ext uri="{FF2B5EF4-FFF2-40B4-BE49-F238E27FC236}">
                <a16:creationId xmlns:a16="http://schemas.microsoft.com/office/drawing/2014/main" id="{5265C110-C4C0-AFAC-CA5B-669840F400CE}"/>
              </a:ext>
            </a:extLst>
          </p:cNvPr>
          <p:cNvSpPr>
            <a:spLocks noChangeArrowheads="1"/>
          </p:cNvSpPr>
          <p:nvPr/>
        </p:nvSpPr>
        <p:spPr bwMode="auto">
          <a:xfrm>
            <a:off x="4060825" y="5373688"/>
            <a:ext cx="160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Tangible and liquid assets </a:t>
            </a:r>
          </a:p>
        </p:txBody>
      </p:sp>
      <p:sp>
        <p:nvSpPr>
          <p:cNvPr id="257126" name="Rectangle 110">
            <a:extLst>
              <a:ext uri="{FF2B5EF4-FFF2-40B4-BE49-F238E27FC236}">
                <a16:creationId xmlns:a16="http://schemas.microsoft.com/office/drawing/2014/main" id="{F9AD767B-2CD4-7186-A7F3-5153CF0A04AD}"/>
              </a:ext>
            </a:extLst>
          </p:cNvPr>
          <p:cNvSpPr>
            <a:spLocks noChangeArrowheads="1"/>
          </p:cNvSpPr>
          <p:nvPr/>
        </p:nvSpPr>
        <p:spPr bwMode="auto">
          <a:xfrm>
            <a:off x="4060825" y="5484813"/>
            <a:ext cx="16017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create less agency problems</a:t>
            </a:r>
          </a:p>
        </p:txBody>
      </p:sp>
      <p:sp>
        <p:nvSpPr>
          <p:cNvPr id="257127" name="Rectangle 111">
            <a:extLst>
              <a:ext uri="{FF2B5EF4-FFF2-40B4-BE49-F238E27FC236}">
                <a16:creationId xmlns:a16="http://schemas.microsoft.com/office/drawing/2014/main" id="{E1C57027-AD12-5D34-083F-F6BB48FA6105}"/>
              </a:ext>
            </a:extLst>
          </p:cNvPr>
          <p:cNvSpPr>
            <a:spLocks noChangeArrowheads="1"/>
          </p:cNvSpPr>
          <p:nvPr/>
        </p:nvSpPr>
        <p:spPr bwMode="auto">
          <a:xfrm>
            <a:off x="5870575" y="5346700"/>
            <a:ext cx="1422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Existing Debt covenants</a:t>
            </a:r>
          </a:p>
        </p:txBody>
      </p:sp>
      <p:sp>
        <p:nvSpPr>
          <p:cNvPr id="257128" name="Rectangle 112">
            <a:extLst>
              <a:ext uri="{FF2B5EF4-FFF2-40B4-BE49-F238E27FC236}">
                <a16:creationId xmlns:a16="http://schemas.microsoft.com/office/drawing/2014/main" id="{0E3F3238-C944-B7EA-3501-C085B703229C}"/>
              </a:ext>
            </a:extLst>
          </p:cNvPr>
          <p:cNvSpPr>
            <a:spLocks noChangeArrowheads="1"/>
          </p:cNvSpPr>
          <p:nvPr/>
        </p:nvSpPr>
        <p:spPr bwMode="auto">
          <a:xfrm>
            <a:off x="5870575" y="5456238"/>
            <a:ext cx="15605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Restrictions on Financing</a:t>
            </a:r>
          </a:p>
        </p:txBody>
      </p:sp>
      <p:sp>
        <p:nvSpPr>
          <p:cNvPr id="257129" name="Rectangle 113">
            <a:extLst>
              <a:ext uri="{FF2B5EF4-FFF2-40B4-BE49-F238E27FC236}">
                <a16:creationId xmlns:a16="http://schemas.microsoft.com/office/drawing/2014/main" id="{2C07B44B-AE66-DE39-F77D-7DD0F32A51FC}"/>
              </a:ext>
            </a:extLst>
          </p:cNvPr>
          <p:cNvSpPr>
            <a:spLocks noChangeArrowheads="1"/>
          </p:cNvSpPr>
          <p:nvPr/>
        </p:nvSpPr>
        <p:spPr bwMode="auto">
          <a:xfrm>
            <a:off x="227013" y="6205538"/>
            <a:ext cx="1771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Consider Information </a:t>
            </a:r>
          </a:p>
        </p:txBody>
      </p:sp>
      <p:sp>
        <p:nvSpPr>
          <p:cNvPr id="257130" name="Rectangle 114">
            <a:extLst>
              <a:ext uri="{FF2B5EF4-FFF2-40B4-BE49-F238E27FC236}">
                <a16:creationId xmlns:a16="http://schemas.microsoft.com/office/drawing/2014/main" id="{81A98AD3-0F2C-2392-2D2C-CE29048A77E3}"/>
              </a:ext>
            </a:extLst>
          </p:cNvPr>
          <p:cNvSpPr>
            <a:spLocks noChangeArrowheads="1"/>
          </p:cNvSpPr>
          <p:nvPr/>
        </p:nvSpPr>
        <p:spPr bwMode="auto">
          <a:xfrm>
            <a:off x="227013" y="6315075"/>
            <a:ext cx="10890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a:latin typeface="Times"/>
              </a:rPr>
              <a:t>Asymmetries</a:t>
            </a:r>
          </a:p>
        </p:txBody>
      </p:sp>
      <p:sp>
        <p:nvSpPr>
          <p:cNvPr id="257131" name="Rectangle 115">
            <a:extLst>
              <a:ext uri="{FF2B5EF4-FFF2-40B4-BE49-F238E27FC236}">
                <a16:creationId xmlns:a16="http://schemas.microsoft.com/office/drawing/2014/main" id="{61FD2E5F-64A4-DC32-9F63-534BE49A1EED}"/>
              </a:ext>
            </a:extLst>
          </p:cNvPr>
          <p:cNvSpPr>
            <a:spLocks noChangeArrowheads="1"/>
          </p:cNvSpPr>
          <p:nvPr/>
        </p:nvSpPr>
        <p:spPr bwMode="auto">
          <a:xfrm>
            <a:off x="2170113" y="6251575"/>
            <a:ext cx="201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Uncertainty about Future Cashflows</a:t>
            </a:r>
          </a:p>
        </p:txBody>
      </p:sp>
      <p:sp>
        <p:nvSpPr>
          <p:cNvPr id="257132" name="Rectangle 116">
            <a:extLst>
              <a:ext uri="{FF2B5EF4-FFF2-40B4-BE49-F238E27FC236}">
                <a16:creationId xmlns:a16="http://schemas.microsoft.com/office/drawing/2014/main" id="{933BD7E1-527C-12BD-9806-CBC48E6B43A4}"/>
              </a:ext>
            </a:extLst>
          </p:cNvPr>
          <p:cNvSpPr>
            <a:spLocks noChangeArrowheads="1"/>
          </p:cNvSpPr>
          <p:nvPr/>
        </p:nvSpPr>
        <p:spPr bwMode="auto">
          <a:xfrm>
            <a:off x="2170113" y="6361113"/>
            <a:ext cx="1990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When there is more uncertainty, it</a:t>
            </a:r>
          </a:p>
        </p:txBody>
      </p:sp>
      <p:sp>
        <p:nvSpPr>
          <p:cNvPr id="257133" name="Rectangle 117">
            <a:extLst>
              <a:ext uri="{FF2B5EF4-FFF2-40B4-BE49-F238E27FC236}">
                <a16:creationId xmlns:a16="http://schemas.microsoft.com/office/drawing/2014/main" id="{09522FDA-A32F-7F09-59B8-FD8CF1C723A7}"/>
              </a:ext>
            </a:extLst>
          </p:cNvPr>
          <p:cNvSpPr>
            <a:spLocks noChangeArrowheads="1"/>
          </p:cNvSpPr>
          <p:nvPr/>
        </p:nvSpPr>
        <p:spPr bwMode="auto">
          <a:xfrm>
            <a:off x="2170113" y="6470650"/>
            <a:ext cx="2005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may be better to use short term debt</a:t>
            </a:r>
          </a:p>
        </p:txBody>
      </p:sp>
      <p:sp>
        <p:nvSpPr>
          <p:cNvPr id="257134" name="Rectangle 118">
            <a:extLst>
              <a:ext uri="{FF2B5EF4-FFF2-40B4-BE49-F238E27FC236}">
                <a16:creationId xmlns:a16="http://schemas.microsoft.com/office/drawing/2014/main" id="{41A75814-FDE3-0C50-CAB1-47D0AECCB319}"/>
              </a:ext>
            </a:extLst>
          </p:cNvPr>
          <p:cNvSpPr>
            <a:spLocks noChangeArrowheads="1"/>
          </p:cNvSpPr>
          <p:nvPr/>
        </p:nvSpPr>
        <p:spPr bwMode="auto">
          <a:xfrm>
            <a:off x="4225925" y="6251575"/>
            <a:ext cx="1909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Credibility &amp; Quality  of the Firm</a:t>
            </a:r>
          </a:p>
        </p:txBody>
      </p:sp>
      <p:sp>
        <p:nvSpPr>
          <p:cNvPr id="257135" name="Rectangle 119">
            <a:extLst>
              <a:ext uri="{FF2B5EF4-FFF2-40B4-BE49-F238E27FC236}">
                <a16:creationId xmlns:a16="http://schemas.microsoft.com/office/drawing/2014/main" id="{C5942EC3-9B80-20FC-2852-19543C2C0158}"/>
              </a:ext>
            </a:extLst>
          </p:cNvPr>
          <p:cNvSpPr>
            <a:spLocks noChangeArrowheads="1"/>
          </p:cNvSpPr>
          <p:nvPr/>
        </p:nvSpPr>
        <p:spPr bwMode="auto">
          <a:xfrm>
            <a:off x="4225925" y="6361113"/>
            <a:ext cx="1866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 Firms with credibility problems</a:t>
            </a:r>
          </a:p>
        </p:txBody>
      </p:sp>
      <p:sp>
        <p:nvSpPr>
          <p:cNvPr id="257136" name="Rectangle 120">
            <a:extLst>
              <a:ext uri="{FF2B5EF4-FFF2-40B4-BE49-F238E27FC236}">
                <a16:creationId xmlns:a16="http://schemas.microsoft.com/office/drawing/2014/main" id="{F0DC7C2B-1ED3-BB6D-CDB5-B53B73A00869}"/>
              </a:ext>
            </a:extLst>
          </p:cNvPr>
          <p:cNvSpPr>
            <a:spLocks noChangeArrowheads="1"/>
          </p:cNvSpPr>
          <p:nvPr/>
        </p:nvSpPr>
        <p:spPr bwMode="auto">
          <a:xfrm>
            <a:off x="4225925" y="6470650"/>
            <a:ext cx="1757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Times"/>
              </a:rPr>
              <a:t>will issue more short term debt</a:t>
            </a:r>
          </a:p>
        </p:txBody>
      </p:sp>
      <p:grpSp>
        <p:nvGrpSpPr>
          <p:cNvPr id="257137" name="Group 121">
            <a:extLst>
              <a:ext uri="{FF2B5EF4-FFF2-40B4-BE49-F238E27FC236}">
                <a16:creationId xmlns:a16="http://schemas.microsoft.com/office/drawing/2014/main" id="{95DE4AAC-4D4C-348B-AC97-9348BB339847}"/>
              </a:ext>
            </a:extLst>
          </p:cNvPr>
          <p:cNvGrpSpPr>
            <a:grpSpLocks/>
          </p:cNvGrpSpPr>
          <p:nvPr/>
        </p:nvGrpSpPr>
        <p:grpSpPr bwMode="auto">
          <a:xfrm>
            <a:off x="4513263" y="3525838"/>
            <a:ext cx="61912" cy="155575"/>
            <a:chOff x="2843" y="2221"/>
            <a:chExt cx="39" cy="98"/>
          </a:xfrm>
        </p:grpSpPr>
        <p:sp>
          <p:nvSpPr>
            <p:cNvPr id="257162" name="Freeform 122">
              <a:extLst>
                <a:ext uri="{FF2B5EF4-FFF2-40B4-BE49-F238E27FC236}">
                  <a16:creationId xmlns:a16="http://schemas.microsoft.com/office/drawing/2014/main" id="{323FF125-3391-19F4-0B02-D821A5C4F87E}"/>
                </a:ext>
              </a:extLst>
            </p:cNvPr>
            <p:cNvSpPr>
              <a:spLocks/>
            </p:cNvSpPr>
            <p:nvPr/>
          </p:nvSpPr>
          <p:spPr bwMode="auto">
            <a:xfrm>
              <a:off x="2843" y="2263"/>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3" name="Line 123">
              <a:extLst>
                <a:ext uri="{FF2B5EF4-FFF2-40B4-BE49-F238E27FC236}">
                  <a16:creationId xmlns:a16="http://schemas.microsoft.com/office/drawing/2014/main" id="{AFB8C414-6895-A127-71EE-DE3C725FAE62}"/>
                </a:ext>
              </a:extLst>
            </p:cNvPr>
            <p:cNvSpPr>
              <a:spLocks noChangeShapeType="1"/>
            </p:cNvSpPr>
            <p:nvPr/>
          </p:nvSpPr>
          <p:spPr bwMode="auto">
            <a:xfrm>
              <a:off x="2870" y="2221"/>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138" name="Line 124">
            <a:extLst>
              <a:ext uri="{FF2B5EF4-FFF2-40B4-BE49-F238E27FC236}">
                <a16:creationId xmlns:a16="http://schemas.microsoft.com/office/drawing/2014/main" id="{C72A45F4-E996-A4A5-1B55-6183F029972D}"/>
              </a:ext>
            </a:extLst>
          </p:cNvPr>
          <p:cNvSpPr>
            <a:spLocks noChangeShapeType="1"/>
          </p:cNvSpPr>
          <p:nvPr/>
        </p:nvSpPr>
        <p:spPr bwMode="auto">
          <a:xfrm>
            <a:off x="4556125" y="4265613"/>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7139" name="Line 125">
            <a:extLst>
              <a:ext uri="{FF2B5EF4-FFF2-40B4-BE49-F238E27FC236}">
                <a16:creationId xmlns:a16="http://schemas.microsoft.com/office/drawing/2014/main" id="{616EBDE8-5F2B-2CA0-E757-6D2356915033}"/>
              </a:ext>
            </a:extLst>
          </p:cNvPr>
          <p:cNvSpPr>
            <a:spLocks noChangeShapeType="1"/>
          </p:cNvSpPr>
          <p:nvPr/>
        </p:nvSpPr>
        <p:spPr bwMode="auto">
          <a:xfrm>
            <a:off x="4556125" y="5170488"/>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257140" name="Group 126">
            <a:extLst>
              <a:ext uri="{FF2B5EF4-FFF2-40B4-BE49-F238E27FC236}">
                <a16:creationId xmlns:a16="http://schemas.microsoft.com/office/drawing/2014/main" id="{3BD09D74-029A-8480-8C46-8564975112CE}"/>
              </a:ext>
            </a:extLst>
          </p:cNvPr>
          <p:cNvGrpSpPr>
            <a:grpSpLocks/>
          </p:cNvGrpSpPr>
          <p:nvPr/>
        </p:nvGrpSpPr>
        <p:grpSpPr bwMode="auto">
          <a:xfrm>
            <a:off x="4595813" y="6075363"/>
            <a:ext cx="61912" cy="155575"/>
            <a:chOff x="2895" y="3827"/>
            <a:chExt cx="39" cy="98"/>
          </a:xfrm>
        </p:grpSpPr>
        <p:sp>
          <p:nvSpPr>
            <p:cNvPr id="257160" name="Freeform 127">
              <a:extLst>
                <a:ext uri="{FF2B5EF4-FFF2-40B4-BE49-F238E27FC236}">
                  <a16:creationId xmlns:a16="http://schemas.microsoft.com/office/drawing/2014/main" id="{FA369EF6-E62C-D14C-C6F8-4F82036D07F1}"/>
                </a:ext>
              </a:extLst>
            </p:cNvPr>
            <p:cNvSpPr>
              <a:spLocks/>
            </p:cNvSpPr>
            <p:nvPr/>
          </p:nvSpPr>
          <p:spPr bwMode="auto">
            <a:xfrm>
              <a:off x="2895" y="3869"/>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7161" name="Line 128">
              <a:extLst>
                <a:ext uri="{FF2B5EF4-FFF2-40B4-BE49-F238E27FC236}">
                  <a16:creationId xmlns:a16="http://schemas.microsoft.com/office/drawing/2014/main" id="{C1D895BB-8905-6A84-27D9-6BF12A80C615}"/>
                </a:ext>
              </a:extLst>
            </p:cNvPr>
            <p:cNvSpPr>
              <a:spLocks noChangeShapeType="1"/>
            </p:cNvSpPr>
            <p:nvPr/>
          </p:nvSpPr>
          <p:spPr bwMode="auto">
            <a:xfrm>
              <a:off x="2922" y="3827"/>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57141" name="Rectangle 129">
            <a:extLst>
              <a:ext uri="{FF2B5EF4-FFF2-40B4-BE49-F238E27FC236}">
                <a16:creationId xmlns:a16="http://schemas.microsoft.com/office/drawing/2014/main" id="{0CC95EDE-5B17-5BB2-7479-98877DD173D8}"/>
              </a:ext>
            </a:extLst>
          </p:cNvPr>
          <p:cNvSpPr>
            <a:spLocks noChangeArrowheads="1"/>
          </p:cNvSpPr>
          <p:nvPr/>
        </p:nvSpPr>
        <p:spPr bwMode="auto">
          <a:xfrm>
            <a:off x="3076575" y="5910263"/>
            <a:ext cx="3698875" cy="103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142" name="Rectangle 130">
            <a:extLst>
              <a:ext uri="{FF2B5EF4-FFF2-40B4-BE49-F238E27FC236}">
                <a16:creationId xmlns:a16="http://schemas.microsoft.com/office/drawing/2014/main" id="{517F6F47-78C0-EDDE-2B22-B3D9F372E023}"/>
              </a:ext>
            </a:extLst>
          </p:cNvPr>
          <p:cNvSpPr>
            <a:spLocks noChangeArrowheads="1"/>
          </p:cNvSpPr>
          <p:nvPr/>
        </p:nvSpPr>
        <p:spPr bwMode="auto">
          <a:xfrm>
            <a:off x="2992438" y="5840413"/>
            <a:ext cx="3775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If agency problems are substantial, consider issuing convertible bonds</a:t>
            </a:r>
          </a:p>
        </p:txBody>
      </p:sp>
      <p:sp>
        <p:nvSpPr>
          <p:cNvPr id="257143" name="Rectangle 131">
            <a:extLst>
              <a:ext uri="{FF2B5EF4-FFF2-40B4-BE49-F238E27FC236}">
                <a16:creationId xmlns:a16="http://schemas.microsoft.com/office/drawing/2014/main" id="{C8372FC9-0FFA-5E84-634E-30800768E14B}"/>
              </a:ext>
            </a:extLst>
          </p:cNvPr>
          <p:cNvSpPr>
            <a:spLocks noChangeArrowheads="1"/>
          </p:cNvSpPr>
          <p:nvPr/>
        </p:nvSpPr>
        <p:spPr bwMode="auto">
          <a:xfrm>
            <a:off x="2665413" y="4959350"/>
            <a:ext cx="3881437" cy="2159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144" name="Rectangle 132">
            <a:extLst>
              <a:ext uri="{FF2B5EF4-FFF2-40B4-BE49-F238E27FC236}">
                <a16:creationId xmlns:a16="http://schemas.microsoft.com/office/drawing/2014/main" id="{7BFBA999-DE2B-AEA5-A5B8-48D985F552FB}"/>
              </a:ext>
            </a:extLst>
          </p:cNvPr>
          <p:cNvSpPr>
            <a:spLocks noChangeArrowheads="1"/>
          </p:cNvSpPr>
          <p:nvPr/>
        </p:nvSpPr>
        <p:spPr bwMode="auto">
          <a:xfrm>
            <a:off x="2663825" y="4935538"/>
            <a:ext cx="3849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Can securities be designed that can make these different entities happy?</a:t>
            </a:r>
          </a:p>
        </p:txBody>
      </p:sp>
      <p:sp>
        <p:nvSpPr>
          <p:cNvPr id="257145" name="Rectangle 133">
            <a:extLst>
              <a:ext uri="{FF2B5EF4-FFF2-40B4-BE49-F238E27FC236}">
                <a16:creationId xmlns:a16="http://schemas.microsoft.com/office/drawing/2014/main" id="{D6E913FE-58FA-B7D2-4F81-6EB5E3820EC6}"/>
              </a:ext>
            </a:extLst>
          </p:cNvPr>
          <p:cNvSpPr>
            <a:spLocks noChangeArrowheads="1"/>
          </p:cNvSpPr>
          <p:nvPr/>
        </p:nvSpPr>
        <p:spPr bwMode="auto">
          <a:xfrm>
            <a:off x="2582863" y="4044950"/>
            <a:ext cx="4268787" cy="2047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146" name="Rectangle 134">
            <a:extLst>
              <a:ext uri="{FF2B5EF4-FFF2-40B4-BE49-F238E27FC236}">
                <a16:creationId xmlns:a16="http://schemas.microsoft.com/office/drawing/2014/main" id="{2E1F7B12-190B-3412-1AD7-077C2979E053}"/>
              </a:ext>
            </a:extLst>
          </p:cNvPr>
          <p:cNvSpPr>
            <a:spLocks noChangeArrowheads="1"/>
          </p:cNvSpPr>
          <p:nvPr/>
        </p:nvSpPr>
        <p:spPr bwMode="auto">
          <a:xfrm>
            <a:off x="2581275" y="4030663"/>
            <a:ext cx="4198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If tax advantages are large enough, you might override results of previous step</a:t>
            </a:r>
          </a:p>
        </p:txBody>
      </p:sp>
      <p:sp>
        <p:nvSpPr>
          <p:cNvPr id="257147" name="Rectangle 135">
            <a:extLst>
              <a:ext uri="{FF2B5EF4-FFF2-40B4-BE49-F238E27FC236}">
                <a16:creationId xmlns:a16="http://schemas.microsoft.com/office/drawing/2014/main" id="{DCE744CC-287B-A2BD-B1F5-169E00002211}"/>
              </a:ext>
            </a:extLst>
          </p:cNvPr>
          <p:cNvSpPr>
            <a:spLocks noChangeArrowheads="1"/>
          </p:cNvSpPr>
          <p:nvPr/>
        </p:nvSpPr>
        <p:spPr bwMode="auto">
          <a:xfrm>
            <a:off x="7368052" y="3681635"/>
            <a:ext cx="904875" cy="241300"/>
          </a:xfrm>
          <a:prstGeom prst="rect">
            <a:avLst/>
          </a:prstGeom>
          <a:solidFill>
            <a:schemeClr val="tx1"/>
          </a:solidFill>
          <a:ln>
            <a:noFill/>
          </a:ln>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dirty="0">
                <a:solidFill>
                  <a:schemeClr val="bg2"/>
                </a:solidFill>
                <a:latin typeface="Times"/>
              </a:rPr>
              <a:t>Zero Coupons</a:t>
            </a:r>
          </a:p>
        </p:txBody>
      </p:sp>
      <p:sp>
        <p:nvSpPr>
          <p:cNvPr id="257148" name="Rectangle 136">
            <a:extLst>
              <a:ext uri="{FF2B5EF4-FFF2-40B4-BE49-F238E27FC236}">
                <a16:creationId xmlns:a16="http://schemas.microsoft.com/office/drawing/2014/main" id="{7B62BBE5-0DDC-93DE-C3CC-88BAED779665}"/>
              </a:ext>
            </a:extLst>
          </p:cNvPr>
          <p:cNvSpPr>
            <a:spLocks noChangeArrowheads="1"/>
          </p:cNvSpPr>
          <p:nvPr/>
        </p:nvSpPr>
        <p:spPr bwMode="auto">
          <a:xfrm>
            <a:off x="7381054" y="3035566"/>
            <a:ext cx="1066800" cy="241300"/>
          </a:xfrm>
          <a:prstGeom prst="rect">
            <a:avLst/>
          </a:prstGeom>
          <a:solidFill>
            <a:schemeClr val="tx1"/>
          </a:solidFill>
          <a:ln>
            <a:noFill/>
          </a:ln>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dirty="0">
                <a:solidFill>
                  <a:schemeClr val="bg2"/>
                </a:solidFill>
                <a:latin typeface="Times"/>
              </a:rPr>
              <a:t>Operating Leases</a:t>
            </a:r>
          </a:p>
        </p:txBody>
      </p:sp>
      <p:sp>
        <p:nvSpPr>
          <p:cNvPr id="257149" name="Rectangle 137">
            <a:extLst>
              <a:ext uri="{FF2B5EF4-FFF2-40B4-BE49-F238E27FC236}">
                <a16:creationId xmlns:a16="http://schemas.microsoft.com/office/drawing/2014/main" id="{097ACAA5-A1B8-01CE-5438-EEBF03612566}"/>
              </a:ext>
            </a:extLst>
          </p:cNvPr>
          <p:cNvSpPr>
            <a:spLocks noChangeArrowheads="1"/>
          </p:cNvSpPr>
          <p:nvPr/>
        </p:nvSpPr>
        <p:spPr bwMode="auto">
          <a:xfrm>
            <a:off x="7350125" y="4551363"/>
            <a:ext cx="455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bg2"/>
                </a:solidFill>
                <a:latin typeface="Times"/>
              </a:rPr>
              <a:t>MIPs</a:t>
            </a:r>
          </a:p>
        </p:txBody>
      </p:sp>
      <p:sp>
        <p:nvSpPr>
          <p:cNvPr id="257150" name="Rectangle 138">
            <a:extLst>
              <a:ext uri="{FF2B5EF4-FFF2-40B4-BE49-F238E27FC236}">
                <a16:creationId xmlns:a16="http://schemas.microsoft.com/office/drawing/2014/main" id="{26D6BD2A-2195-16C8-5D90-84CBFD1BFC5C}"/>
              </a:ext>
            </a:extLst>
          </p:cNvPr>
          <p:cNvSpPr>
            <a:spLocks noChangeArrowheads="1"/>
          </p:cNvSpPr>
          <p:nvPr/>
        </p:nvSpPr>
        <p:spPr bwMode="auto">
          <a:xfrm>
            <a:off x="7254876" y="4456113"/>
            <a:ext cx="1066799" cy="243656"/>
          </a:xfrm>
          <a:prstGeom prst="rect">
            <a:avLst/>
          </a:prstGeom>
          <a:solidFill>
            <a:schemeClr val="tx1"/>
          </a:solidFill>
          <a:ln>
            <a:noFill/>
          </a:ln>
        </p:spPr>
        <p:txBody>
          <a:bodyPr wrap="squar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dirty="0">
                <a:solidFill>
                  <a:schemeClr val="bg2"/>
                </a:solidFill>
                <a:latin typeface="Times"/>
              </a:rPr>
              <a:t>Surplus Notes</a:t>
            </a:r>
          </a:p>
        </p:txBody>
      </p:sp>
      <p:sp>
        <p:nvSpPr>
          <p:cNvPr id="257151" name="Rectangle 139">
            <a:extLst>
              <a:ext uri="{FF2B5EF4-FFF2-40B4-BE49-F238E27FC236}">
                <a16:creationId xmlns:a16="http://schemas.microsoft.com/office/drawing/2014/main" id="{A07858AA-02B2-6411-7729-6C33526AD1F2}"/>
              </a:ext>
            </a:extLst>
          </p:cNvPr>
          <p:cNvSpPr>
            <a:spLocks noChangeArrowheads="1"/>
          </p:cNvSpPr>
          <p:nvPr/>
        </p:nvSpPr>
        <p:spPr bwMode="auto">
          <a:xfrm>
            <a:off x="7265989" y="4781550"/>
            <a:ext cx="865188" cy="241300"/>
          </a:xfrm>
          <a:prstGeom prst="rect">
            <a:avLst/>
          </a:prstGeom>
          <a:solidFill>
            <a:schemeClr val="tx1"/>
          </a:solidFill>
          <a:ln>
            <a:noFill/>
          </a:ln>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dirty="0" err="1">
                <a:solidFill>
                  <a:schemeClr val="bg2"/>
                </a:solidFill>
                <a:latin typeface="Times"/>
              </a:rPr>
              <a:t>Convertibiles</a:t>
            </a:r>
            <a:endParaRPr lang="en-US" altLang="en-US" sz="1000" dirty="0">
              <a:solidFill>
                <a:schemeClr val="bg2"/>
              </a:solidFill>
              <a:latin typeface="Times"/>
            </a:endParaRPr>
          </a:p>
        </p:txBody>
      </p:sp>
      <p:sp>
        <p:nvSpPr>
          <p:cNvPr id="257152" name="Rectangle 140">
            <a:extLst>
              <a:ext uri="{FF2B5EF4-FFF2-40B4-BE49-F238E27FC236}">
                <a16:creationId xmlns:a16="http://schemas.microsoft.com/office/drawing/2014/main" id="{240E6B01-9313-1DF3-E63A-0C03E88E9A08}"/>
              </a:ext>
            </a:extLst>
          </p:cNvPr>
          <p:cNvSpPr>
            <a:spLocks noChangeArrowheads="1"/>
          </p:cNvSpPr>
          <p:nvPr/>
        </p:nvSpPr>
        <p:spPr bwMode="auto">
          <a:xfrm>
            <a:off x="7432301" y="5808574"/>
            <a:ext cx="9540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dirty="0">
                <a:solidFill>
                  <a:schemeClr val="bg2"/>
                </a:solidFill>
                <a:latin typeface="Times"/>
              </a:rPr>
              <a:t>Puttable Bonds</a:t>
            </a:r>
          </a:p>
        </p:txBody>
      </p:sp>
      <p:sp>
        <p:nvSpPr>
          <p:cNvPr id="257153" name="Rectangle 141">
            <a:extLst>
              <a:ext uri="{FF2B5EF4-FFF2-40B4-BE49-F238E27FC236}">
                <a16:creationId xmlns:a16="http://schemas.microsoft.com/office/drawing/2014/main" id="{93462196-4468-8CBF-C41E-5947497C8FCC}"/>
              </a:ext>
            </a:extLst>
          </p:cNvPr>
          <p:cNvSpPr>
            <a:spLocks noChangeArrowheads="1"/>
          </p:cNvSpPr>
          <p:nvPr/>
        </p:nvSpPr>
        <p:spPr bwMode="auto">
          <a:xfrm>
            <a:off x="7431088" y="5367910"/>
            <a:ext cx="1017588" cy="241300"/>
          </a:xfrm>
          <a:prstGeom prst="rect">
            <a:avLst/>
          </a:prstGeom>
          <a:solidFill>
            <a:schemeClr val="tx1"/>
          </a:solidFill>
          <a:ln>
            <a:noFill/>
          </a:ln>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dirty="0">
                <a:solidFill>
                  <a:schemeClr val="bg2"/>
                </a:solidFill>
                <a:latin typeface="Times"/>
              </a:rPr>
              <a:t>Rating Sensitive</a:t>
            </a:r>
          </a:p>
        </p:txBody>
      </p:sp>
      <p:sp>
        <p:nvSpPr>
          <p:cNvPr id="257156" name="Rectangle 144">
            <a:extLst>
              <a:ext uri="{FF2B5EF4-FFF2-40B4-BE49-F238E27FC236}">
                <a16:creationId xmlns:a16="http://schemas.microsoft.com/office/drawing/2014/main" id="{E97EF1EE-CC18-8245-0E10-BA55646D288F}"/>
              </a:ext>
            </a:extLst>
          </p:cNvPr>
          <p:cNvSpPr>
            <a:spLocks noChangeArrowheads="1"/>
          </p:cNvSpPr>
          <p:nvPr/>
        </p:nvSpPr>
        <p:spPr bwMode="auto">
          <a:xfrm>
            <a:off x="7379493" y="2551113"/>
            <a:ext cx="1144588" cy="241300"/>
          </a:xfrm>
          <a:prstGeom prst="rect">
            <a:avLst/>
          </a:prstGeom>
          <a:solidFill>
            <a:schemeClr val="tx1"/>
          </a:solidFill>
          <a:ln>
            <a:noFill/>
          </a:ln>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dirty="0">
                <a:solidFill>
                  <a:schemeClr val="bg2"/>
                </a:solidFill>
                <a:latin typeface="Times"/>
              </a:rPr>
              <a:t>Commodity Bonds</a:t>
            </a:r>
          </a:p>
        </p:txBody>
      </p:sp>
      <p:sp>
        <p:nvSpPr>
          <p:cNvPr id="257157" name="Rectangle 145">
            <a:extLst>
              <a:ext uri="{FF2B5EF4-FFF2-40B4-BE49-F238E27FC236}">
                <a16:creationId xmlns:a16="http://schemas.microsoft.com/office/drawing/2014/main" id="{65F63310-0AE6-1AE4-AEFC-06EAB003D186}"/>
              </a:ext>
            </a:extLst>
          </p:cNvPr>
          <p:cNvSpPr>
            <a:spLocks noChangeArrowheads="1"/>
          </p:cNvSpPr>
          <p:nvPr/>
        </p:nvSpPr>
        <p:spPr bwMode="auto">
          <a:xfrm>
            <a:off x="7379493" y="2785268"/>
            <a:ext cx="1116013" cy="241300"/>
          </a:xfrm>
          <a:prstGeom prst="rect">
            <a:avLst/>
          </a:prstGeom>
          <a:solidFill>
            <a:schemeClr val="tx1"/>
          </a:solidFill>
          <a:ln w="12700">
            <a:solidFill>
              <a:srgbClr val="000000"/>
            </a:solidFill>
            <a:miter lim="800000"/>
            <a:headEnd/>
            <a:tailEnd/>
          </a:ln>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dirty="0">
                <a:solidFill>
                  <a:schemeClr val="bg2"/>
                </a:solidFill>
                <a:latin typeface="Times"/>
              </a:rPr>
              <a:t>Catastrophe Notes</a:t>
            </a:r>
          </a:p>
        </p:txBody>
      </p:sp>
      <p:sp>
        <p:nvSpPr>
          <p:cNvPr id="257158" name="Rectangle 146">
            <a:extLst>
              <a:ext uri="{FF2B5EF4-FFF2-40B4-BE49-F238E27FC236}">
                <a16:creationId xmlns:a16="http://schemas.microsoft.com/office/drawing/2014/main" id="{ED8612FC-F332-6876-63D7-C34867E7B321}"/>
              </a:ext>
            </a:extLst>
          </p:cNvPr>
          <p:cNvSpPr>
            <a:spLocks noChangeArrowheads="1"/>
          </p:cNvSpPr>
          <p:nvPr/>
        </p:nvSpPr>
        <p:spPr bwMode="auto">
          <a:xfrm>
            <a:off x="2063750" y="3359150"/>
            <a:ext cx="4237038" cy="1492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7159" name="Rectangle 147">
            <a:extLst>
              <a:ext uri="{FF2B5EF4-FFF2-40B4-BE49-F238E27FC236}">
                <a16:creationId xmlns:a16="http://schemas.microsoft.com/office/drawing/2014/main" id="{01603BE8-749F-589E-19BE-DA6B6B227CB8}"/>
              </a:ext>
            </a:extLst>
          </p:cNvPr>
          <p:cNvSpPr>
            <a:spLocks noChangeArrowheads="1"/>
          </p:cNvSpPr>
          <p:nvPr/>
        </p:nvSpPr>
        <p:spPr bwMode="auto">
          <a:xfrm>
            <a:off x="2006600" y="3290888"/>
            <a:ext cx="4311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Times"/>
              </a:rPr>
              <a:t>Design debt to have cash flows that match up to cash flows on the assets financed</a:t>
            </a:r>
          </a:p>
        </p:txBody>
      </p:sp>
      <p:sp>
        <p:nvSpPr>
          <p:cNvPr id="5" name="Footer Placeholder 4">
            <a:extLst>
              <a:ext uri="{FF2B5EF4-FFF2-40B4-BE49-F238E27FC236}">
                <a16:creationId xmlns:a16="http://schemas.microsoft.com/office/drawing/2014/main" id="{20A5E1E5-40CA-2362-C81D-A3F5CFFE220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a:extLst>
              <a:ext uri="{FF2B5EF4-FFF2-40B4-BE49-F238E27FC236}">
                <a16:creationId xmlns:a16="http://schemas.microsoft.com/office/drawing/2014/main" id="{977C2C84-2593-BEA2-8E15-5B493A9067AF}"/>
              </a:ext>
            </a:extLst>
          </p:cNvPr>
          <p:cNvSpPr>
            <a:spLocks noGrp="1" noChangeArrowheads="1"/>
          </p:cNvSpPr>
          <p:nvPr>
            <p:ph type="title"/>
          </p:nvPr>
        </p:nvSpPr>
        <p:spPr/>
        <p:txBody>
          <a:bodyPr/>
          <a:lstStyle/>
          <a:p>
            <a:r>
              <a:rPr lang="en-US"/>
              <a:t>Approaches for evaluating Asset Cash Flows</a:t>
            </a:r>
          </a:p>
        </p:txBody>
      </p:sp>
      <p:sp>
        <p:nvSpPr>
          <p:cNvPr id="230402" name="Rectangle 3">
            <a:extLst>
              <a:ext uri="{FF2B5EF4-FFF2-40B4-BE49-F238E27FC236}">
                <a16:creationId xmlns:a16="http://schemas.microsoft.com/office/drawing/2014/main" id="{F3A45A64-8BA0-C1B0-6397-A5E64B0AF5D5}"/>
              </a:ext>
            </a:extLst>
          </p:cNvPr>
          <p:cNvSpPr>
            <a:spLocks noGrp="1" noChangeArrowheads="1"/>
          </p:cNvSpPr>
          <p:nvPr>
            <p:ph idx="1"/>
          </p:nvPr>
        </p:nvSpPr>
        <p:spPr/>
        <p:txBody>
          <a:bodyPr>
            <a:normAutofit lnSpcReduction="10000"/>
          </a:bodyPr>
          <a:lstStyle/>
          <a:p>
            <a:r>
              <a:rPr lang="en-US" dirty="0"/>
              <a:t>I. Intuitive Approach</a:t>
            </a:r>
          </a:p>
          <a:p>
            <a:pPr marL="617220" lvl="1" indent="-342900">
              <a:buFont typeface="+mj-lt"/>
              <a:buAutoNum type="alphaLcPeriod"/>
            </a:pPr>
            <a:r>
              <a:rPr lang="en-US" dirty="0"/>
              <a:t>Are the projects </a:t>
            </a:r>
            <a:r>
              <a:rPr lang="en-US" b="1" dirty="0"/>
              <a:t>typically long term or short term</a:t>
            </a:r>
            <a:r>
              <a:rPr lang="en-US" dirty="0"/>
              <a:t>? What is the cash flow pattern on projects? </a:t>
            </a:r>
          </a:p>
          <a:p>
            <a:pPr marL="617220" lvl="1" indent="-342900">
              <a:buFont typeface="+mj-lt"/>
              <a:buAutoNum type="alphaLcPeriod"/>
            </a:pPr>
            <a:r>
              <a:rPr lang="en-US" dirty="0"/>
              <a:t>How </a:t>
            </a:r>
            <a:r>
              <a:rPr lang="en-US" b="1" dirty="0"/>
              <a:t>much growth potential </a:t>
            </a:r>
            <a:r>
              <a:rPr lang="en-US" dirty="0"/>
              <a:t>does the firm have relative to current projects?</a:t>
            </a:r>
          </a:p>
          <a:p>
            <a:pPr marL="617220" lvl="1" indent="-342900">
              <a:buFont typeface="+mj-lt"/>
              <a:buAutoNum type="alphaLcPeriod"/>
            </a:pPr>
            <a:r>
              <a:rPr lang="en-US" dirty="0"/>
              <a:t>How </a:t>
            </a:r>
            <a:r>
              <a:rPr lang="en-US" b="1" dirty="0"/>
              <a:t>cyclical are the cash flows</a:t>
            </a:r>
            <a:r>
              <a:rPr lang="en-US" dirty="0"/>
              <a:t>? What specific factors determine the cash flows on projects?</a:t>
            </a:r>
          </a:p>
          <a:p>
            <a:r>
              <a:rPr lang="en-US" dirty="0"/>
              <a:t>II. Project Cash Flow Approach</a:t>
            </a:r>
          </a:p>
          <a:p>
            <a:pPr marL="617220" lvl="1" indent="-342900">
              <a:buFont typeface="+mj-lt"/>
              <a:buAutoNum type="alphaLcPeriod"/>
            </a:pPr>
            <a:r>
              <a:rPr lang="en-US" dirty="0"/>
              <a:t>Estimate </a:t>
            </a:r>
            <a:r>
              <a:rPr lang="en-US" b="1" dirty="0"/>
              <a:t>expected cash flows </a:t>
            </a:r>
            <a:r>
              <a:rPr lang="en-US" dirty="0"/>
              <a:t>on a typical project for the firm</a:t>
            </a:r>
          </a:p>
          <a:p>
            <a:pPr marL="617220" lvl="1" indent="-342900">
              <a:buFont typeface="+mj-lt"/>
              <a:buAutoNum type="alphaLcPeriod"/>
            </a:pPr>
            <a:r>
              <a:rPr lang="en-US" b="1" dirty="0"/>
              <a:t>Do scenario analyses </a:t>
            </a:r>
            <a:r>
              <a:rPr lang="en-US" dirty="0"/>
              <a:t>on these cash flows, based upon different macro economic scenarios</a:t>
            </a:r>
          </a:p>
          <a:p>
            <a:r>
              <a:rPr lang="en-US" dirty="0"/>
              <a:t>III. Historical Data</a:t>
            </a:r>
          </a:p>
          <a:p>
            <a:pPr lvl="1"/>
            <a:r>
              <a:rPr lang="en-US" dirty="0"/>
              <a:t>Operating Cash Flows</a:t>
            </a:r>
          </a:p>
          <a:p>
            <a:pPr lvl="1"/>
            <a:r>
              <a:rPr lang="en-US" dirty="0"/>
              <a:t>Firm Value</a:t>
            </a:r>
          </a:p>
        </p:txBody>
      </p:sp>
      <p:sp>
        <p:nvSpPr>
          <p:cNvPr id="5" name="Footer Placeholder 4">
            <a:extLst>
              <a:ext uri="{FF2B5EF4-FFF2-40B4-BE49-F238E27FC236}">
                <a16:creationId xmlns:a16="http://schemas.microsoft.com/office/drawing/2014/main" id="{3AE5037C-3785-0BCB-8B5C-7C8BCDA8CFD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2">
            <a:extLst>
              <a:ext uri="{FF2B5EF4-FFF2-40B4-BE49-F238E27FC236}">
                <a16:creationId xmlns:a16="http://schemas.microsoft.com/office/drawing/2014/main" id="{3F2A9A14-95D2-BCEF-F777-DD1CC4AE327A}"/>
              </a:ext>
            </a:extLst>
          </p:cNvPr>
          <p:cNvSpPr>
            <a:spLocks noGrp="1"/>
          </p:cNvSpPr>
          <p:nvPr>
            <p:ph type="title"/>
          </p:nvPr>
        </p:nvSpPr>
        <p:spPr/>
        <p:txBody>
          <a:bodyPr/>
          <a:lstStyle/>
          <a:p>
            <a:r>
              <a:rPr lang="en-US" altLang="en-US"/>
              <a:t>I.  Intuitive Approach - Disney</a:t>
            </a:r>
          </a:p>
        </p:txBody>
      </p:sp>
      <p:graphicFrame>
        <p:nvGraphicFramePr>
          <p:cNvPr id="261124" name="Content Placeholder 6">
            <a:extLst>
              <a:ext uri="{FF2B5EF4-FFF2-40B4-BE49-F238E27FC236}">
                <a16:creationId xmlns:a16="http://schemas.microsoft.com/office/drawing/2014/main" id="{FC440781-5068-004C-2415-2CAEBB33B942}"/>
              </a:ext>
            </a:extLst>
          </p:cNvPr>
          <p:cNvGraphicFramePr>
            <a:graphicFrameLocks noGrp="1" noChangeAspect="1"/>
          </p:cNvGraphicFramePr>
          <p:nvPr>
            <p:ph idx="1"/>
          </p:nvPr>
        </p:nvGraphicFramePr>
        <p:xfrm>
          <a:off x="723799" y="1752600"/>
          <a:ext cx="7696401" cy="4419600"/>
        </p:xfrm>
        <a:graphic>
          <a:graphicData uri="http://schemas.openxmlformats.org/presentationml/2006/ole">
            <mc:AlternateContent xmlns:mc="http://schemas.openxmlformats.org/markup-compatibility/2006">
              <mc:Choice xmlns:v="urn:schemas-microsoft-com:vml" Requires="v">
                <p:oleObj name="Document" r:id="rId3" imgW="8382000" imgH="4813300" progId="Word.Document.12">
                  <p:embed/>
                </p:oleObj>
              </mc:Choice>
              <mc:Fallback>
                <p:oleObj name="Document" r:id="rId3" imgW="8382000" imgH="48133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99" y="1752600"/>
                        <a:ext cx="7696401"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764EC142-90EE-67EF-7ED6-6155735817F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a:extLst>
              <a:ext uri="{FF2B5EF4-FFF2-40B4-BE49-F238E27FC236}">
                <a16:creationId xmlns:a16="http://schemas.microsoft.com/office/drawing/2014/main" id="{B10D690F-6802-F7E1-D9EE-6B90EA3006AF}"/>
              </a:ext>
            </a:extLst>
          </p:cNvPr>
          <p:cNvSpPr>
            <a:spLocks noGrp="1" noChangeArrowheads="1"/>
          </p:cNvSpPr>
          <p:nvPr>
            <p:ph type="title"/>
          </p:nvPr>
        </p:nvSpPr>
        <p:spPr/>
        <p:txBody>
          <a:bodyPr/>
          <a:lstStyle/>
          <a:p>
            <a:r>
              <a:rPr lang="en-US" dirty="0"/>
              <a:t>6  Application Test: Choosing your Financing Type</a:t>
            </a:r>
          </a:p>
        </p:txBody>
      </p:sp>
      <p:sp>
        <p:nvSpPr>
          <p:cNvPr id="234498" name="Rectangle 3">
            <a:extLst>
              <a:ext uri="{FF2B5EF4-FFF2-40B4-BE49-F238E27FC236}">
                <a16:creationId xmlns:a16="http://schemas.microsoft.com/office/drawing/2014/main" id="{0A2A6482-5D87-86BF-189D-D7183A0BED35}"/>
              </a:ext>
            </a:extLst>
          </p:cNvPr>
          <p:cNvSpPr>
            <a:spLocks noGrp="1" noChangeArrowheads="1"/>
          </p:cNvSpPr>
          <p:nvPr>
            <p:ph idx="1"/>
          </p:nvPr>
        </p:nvSpPr>
        <p:spPr/>
        <p:txBody>
          <a:bodyPr/>
          <a:lstStyle/>
          <a:p>
            <a:r>
              <a:rPr lang="en-US" dirty="0"/>
              <a:t>Based upon the business that your firm is in, and the typical investments that it makes, what kind of financing would you expect your firm to use in terms of</a:t>
            </a:r>
          </a:p>
          <a:p>
            <a:pPr lvl="1"/>
            <a:r>
              <a:rPr lang="en-US" dirty="0"/>
              <a:t>Duration (long term or short term)</a:t>
            </a:r>
          </a:p>
          <a:p>
            <a:pPr lvl="1"/>
            <a:r>
              <a:rPr lang="en-US" dirty="0"/>
              <a:t>Currency</a:t>
            </a:r>
          </a:p>
          <a:p>
            <a:pPr lvl="1"/>
            <a:r>
              <a:rPr lang="en-US" dirty="0"/>
              <a:t>Fixed or Floating rate</a:t>
            </a:r>
          </a:p>
          <a:p>
            <a:pPr lvl="1"/>
            <a:r>
              <a:rPr lang="en-US" dirty="0"/>
              <a:t>Straight or Convertible</a:t>
            </a:r>
          </a:p>
          <a:p>
            <a:pPr lvl="1"/>
            <a:endParaRPr lang="en-US" dirty="0"/>
          </a:p>
        </p:txBody>
      </p:sp>
      <p:sp>
        <p:nvSpPr>
          <p:cNvPr id="5" name="Footer Placeholder 4">
            <a:extLst>
              <a:ext uri="{FF2B5EF4-FFF2-40B4-BE49-F238E27FC236}">
                <a16:creationId xmlns:a16="http://schemas.microsoft.com/office/drawing/2014/main" id="{3C8EF2A9-6E38-AAC9-CAD0-1DE1606C988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2">
            <a:extLst>
              <a:ext uri="{FF2B5EF4-FFF2-40B4-BE49-F238E27FC236}">
                <a16:creationId xmlns:a16="http://schemas.microsoft.com/office/drawing/2014/main" id="{B4B1C4FB-4EF2-724A-8A60-CC055CD66271}"/>
              </a:ext>
            </a:extLst>
          </p:cNvPr>
          <p:cNvSpPr>
            <a:spLocks noGrp="1"/>
          </p:cNvSpPr>
          <p:nvPr>
            <p:ph type="title"/>
          </p:nvPr>
        </p:nvSpPr>
        <p:spPr/>
        <p:txBody>
          <a:bodyPr/>
          <a:lstStyle/>
          <a:p>
            <a:r>
              <a:rPr lang="en-US" altLang="en-US"/>
              <a:t>II. Project Specific Financing</a:t>
            </a:r>
          </a:p>
        </p:txBody>
      </p:sp>
      <p:sp>
        <p:nvSpPr>
          <p:cNvPr id="265220" name="Rectangle 3">
            <a:extLst>
              <a:ext uri="{FF2B5EF4-FFF2-40B4-BE49-F238E27FC236}">
                <a16:creationId xmlns:a16="http://schemas.microsoft.com/office/drawing/2014/main" id="{4A32A16F-23C0-B2CE-198C-323E09A2FC75}"/>
              </a:ext>
            </a:extLst>
          </p:cNvPr>
          <p:cNvSpPr>
            <a:spLocks noGrp="1"/>
          </p:cNvSpPr>
          <p:nvPr>
            <p:ph idx="1"/>
          </p:nvPr>
        </p:nvSpPr>
        <p:spPr/>
        <p:txBody>
          <a:bodyPr/>
          <a:lstStyle/>
          <a:p>
            <a:r>
              <a:rPr lang="en-US" altLang="en-US" dirty="0"/>
              <a:t>With </a:t>
            </a:r>
            <a:r>
              <a:rPr lang="en-US" altLang="en-US" b="1" dirty="0"/>
              <a:t>project specific financing</a:t>
            </a:r>
            <a:r>
              <a:rPr lang="en-US" altLang="en-US" dirty="0"/>
              <a:t>, you match the financing choices to the project being funded. The benefit is that the the debt is truly customized to the project.</a:t>
            </a:r>
          </a:p>
          <a:p>
            <a:r>
              <a:rPr lang="en-US" altLang="en-US" dirty="0"/>
              <a:t>Project specific financing makes the most sense when you have a few large, independent projects to be financed. It becomes both impractical and costly when firms have portfolios of projects with interdependent cashflows.</a:t>
            </a:r>
          </a:p>
        </p:txBody>
      </p:sp>
      <p:sp>
        <p:nvSpPr>
          <p:cNvPr id="5" name="Footer Placeholder 4">
            <a:extLst>
              <a:ext uri="{FF2B5EF4-FFF2-40B4-BE49-F238E27FC236}">
                <a16:creationId xmlns:a16="http://schemas.microsoft.com/office/drawing/2014/main" id="{064D6937-2D68-F187-5944-C2B9A30BA7A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2">
            <a:extLst>
              <a:ext uri="{FF2B5EF4-FFF2-40B4-BE49-F238E27FC236}">
                <a16:creationId xmlns:a16="http://schemas.microsoft.com/office/drawing/2014/main" id="{18C23E05-0950-144B-DC4B-82B4DCA4B566}"/>
              </a:ext>
            </a:extLst>
          </p:cNvPr>
          <p:cNvSpPr>
            <a:spLocks noGrp="1"/>
          </p:cNvSpPr>
          <p:nvPr>
            <p:ph type="title"/>
          </p:nvPr>
        </p:nvSpPr>
        <p:spPr/>
        <p:txBody>
          <a:bodyPr/>
          <a:lstStyle/>
          <a:p>
            <a:r>
              <a:rPr lang="en-US" altLang="en-US"/>
              <a:t>Duration of Disney Theme Park</a:t>
            </a:r>
          </a:p>
        </p:txBody>
      </p:sp>
      <p:graphicFrame>
        <p:nvGraphicFramePr>
          <p:cNvPr id="267269" name="Content Placeholder 8">
            <a:extLst>
              <a:ext uri="{FF2B5EF4-FFF2-40B4-BE49-F238E27FC236}">
                <a16:creationId xmlns:a16="http://schemas.microsoft.com/office/drawing/2014/main" id="{C015B2BF-E3FE-9502-DFCD-3741EFF7FB9B}"/>
              </a:ext>
            </a:extLst>
          </p:cNvPr>
          <p:cNvGraphicFramePr>
            <a:graphicFrameLocks noGrp="1" noChangeAspect="1"/>
          </p:cNvGraphicFramePr>
          <p:nvPr>
            <p:ph idx="1"/>
          </p:nvPr>
        </p:nvGraphicFramePr>
        <p:xfrm>
          <a:off x="1524000" y="2336800"/>
          <a:ext cx="6096000" cy="3251200"/>
        </p:xfrm>
        <a:graphic>
          <a:graphicData uri="http://schemas.openxmlformats.org/presentationml/2006/ole">
            <mc:AlternateContent xmlns:mc="http://schemas.openxmlformats.org/markup-compatibility/2006">
              <mc:Choice xmlns:v="urn:schemas-microsoft-com:vml" Requires="v">
                <p:oleObj name="Document" r:id="rId3" imgW="6096000" imgH="3251200" progId="Word.Document.12">
                  <p:embed/>
                </p:oleObj>
              </mc:Choice>
              <mc:Fallback>
                <p:oleObj name="Document" r:id="rId3" imgW="6096000" imgH="32512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336800"/>
                        <a:ext cx="609600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7268" name="TextBox 4">
            <a:extLst>
              <a:ext uri="{FF2B5EF4-FFF2-40B4-BE49-F238E27FC236}">
                <a16:creationId xmlns:a16="http://schemas.microsoft.com/office/drawing/2014/main" id="{085B5D66-844A-26F3-8554-43A4656658FB}"/>
              </a:ext>
            </a:extLst>
          </p:cNvPr>
          <p:cNvSpPr txBox="1">
            <a:spLocks noChangeArrowheads="1"/>
          </p:cNvSpPr>
          <p:nvPr/>
        </p:nvSpPr>
        <p:spPr bwMode="auto">
          <a:xfrm>
            <a:off x="2514600" y="5562600"/>
            <a:ext cx="5022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a:latin typeface="Times"/>
              </a:rPr>
              <a:t>Duration of the Project = 62,355/3296 = 18.92 years</a:t>
            </a:r>
          </a:p>
        </p:txBody>
      </p:sp>
      <p:sp>
        <p:nvSpPr>
          <p:cNvPr id="5" name="Footer Placeholder 4">
            <a:extLst>
              <a:ext uri="{FF2B5EF4-FFF2-40B4-BE49-F238E27FC236}">
                <a16:creationId xmlns:a16="http://schemas.microsoft.com/office/drawing/2014/main" id="{79F505B7-E789-BBCD-FE1D-414E87C47A2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2">
            <a:extLst>
              <a:ext uri="{FF2B5EF4-FFF2-40B4-BE49-F238E27FC236}">
                <a16:creationId xmlns:a16="http://schemas.microsoft.com/office/drawing/2014/main" id="{7AD65CB3-A17C-E446-CC95-4610ADB8E89B}"/>
              </a:ext>
            </a:extLst>
          </p:cNvPr>
          <p:cNvSpPr>
            <a:spLocks noGrp="1"/>
          </p:cNvSpPr>
          <p:nvPr>
            <p:ph type="title"/>
          </p:nvPr>
        </p:nvSpPr>
        <p:spPr/>
        <p:txBody>
          <a:bodyPr/>
          <a:lstStyle/>
          <a:p>
            <a:r>
              <a:rPr lang="en-US" altLang="en-US"/>
              <a:t>The perfect theme park debt…</a:t>
            </a:r>
          </a:p>
        </p:txBody>
      </p:sp>
      <p:sp>
        <p:nvSpPr>
          <p:cNvPr id="269316" name="Rectangle 3">
            <a:extLst>
              <a:ext uri="{FF2B5EF4-FFF2-40B4-BE49-F238E27FC236}">
                <a16:creationId xmlns:a16="http://schemas.microsoft.com/office/drawing/2014/main" id="{9D89B6C3-5F43-CF9F-2936-1083847CDBE7}"/>
              </a:ext>
            </a:extLst>
          </p:cNvPr>
          <p:cNvSpPr>
            <a:spLocks noGrp="1"/>
          </p:cNvSpPr>
          <p:nvPr>
            <p:ph idx="1"/>
          </p:nvPr>
        </p:nvSpPr>
        <p:spPr/>
        <p:txBody>
          <a:bodyPr/>
          <a:lstStyle/>
          <a:p>
            <a:r>
              <a:rPr lang="en-US" altLang="en-US" dirty="0"/>
              <a:t>The perfect debt for this theme park would have a duration of </a:t>
            </a:r>
            <a:r>
              <a:rPr lang="en-US" altLang="en-US" b="1" dirty="0"/>
              <a:t>roughly 19 years </a:t>
            </a:r>
            <a:r>
              <a:rPr lang="en-US" altLang="en-US" dirty="0"/>
              <a:t>and be in a </a:t>
            </a:r>
            <a:r>
              <a:rPr lang="en-US" altLang="en-US" b="1" dirty="0"/>
              <a:t>mix of Latin American currencies </a:t>
            </a:r>
            <a:r>
              <a:rPr lang="en-US" altLang="en-US" dirty="0"/>
              <a:t>(since it is located in Brazil), reflecting where the visitors to the park are coming from.</a:t>
            </a:r>
          </a:p>
          <a:p>
            <a:pPr lvl="1"/>
            <a:r>
              <a:rPr lang="en-US" altLang="en-US" dirty="0"/>
              <a:t>If possible, you would </a:t>
            </a:r>
            <a:r>
              <a:rPr lang="en-US" altLang="en-US" b="1" dirty="0"/>
              <a:t>tie the interest payments on the debt to the number of visitors</a:t>
            </a:r>
            <a:r>
              <a:rPr lang="en-US" altLang="en-US" dirty="0"/>
              <a:t> at the park.</a:t>
            </a:r>
          </a:p>
          <a:p>
            <a:pPr lvl="1"/>
            <a:r>
              <a:rPr lang="en-US" altLang="en-US" dirty="0"/>
              <a:t>You can become increasingly creative, but you have to weigh off whether the market is big enough to </a:t>
            </a:r>
            <a:r>
              <a:rPr lang="en-US" altLang="en-US" b="1" dirty="0"/>
              <a:t>sustain this customization</a:t>
            </a:r>
            <a:r>
              <a:rPr lang="en-US" altLang="en-US" dirty="0"/>
              <a:t>.</a:t>
            </a:r>
          </a:p>
        </p:txBody>
      </p:sp>
      <p:sp>
        <p:nvSpPr>
          <p:cNvPr id="5" name="Footer Placeholder 4">
            <a:extLst>
              <a:ext uri="{FF2B5EF4-FFF2-40B4-BE49-F238E27FC236}">
                <a16:creationId xmlns:a16="http://schemas.microsoft.com/office/drawing/2014/main" id="{63DED300-6504-8068-C372-65ACD570419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2">
            <a:extLst>
              <a:ext uri="{FF2B5EF4-FFF2-40B4-BE49-F238E27FC236}">
                <a16:creationId xmlns:a16="http://schemas.microsoft.com/office/drawing/2014/main" id="{25A9BBAC-97DE-BBED-5E2E-BE665FA25E88}"/>
              </a:ext>
            </a:extLst>
          </p:cNvPr>
          <p:cNvSpPr>
            <a:spLocks noGrp="1"/>
          </p:cNvSpPr>
          <p:nvPr>
            <p:ph type="title"/>
          </p:nvPr>
        </p:nvSpPr>
        <p:spPr/>
        <p:txBody>
          <a:bodyPr/>
          <a:lstStyle/>
          <a:p>
            <a:r>
              <a:rPr lang="en-US" altLang="en-US"/>
              <a:t>III. Firm-wide financing</a:t>
            </a:r>
          </a:p>
        </p:txBody>
      </p:sp>
      <p:sp>
        <p:nvSpPr>
          <p:cNvPr id="271364" name="Rectangle 3">
            <a:extLst>
              <a:ext uri="{FF2B5EF4-FFF2-40B4-BE49-F238E27FC236}">
                <a16:creationId xmlns:a16="http://schemas.microsoft.com/office/drawing/2014/main" id="{E63B2B02-1F68-8822-5C17-6DC5335159C7}"/>
              </a:ext>
            </a:extLst>
          </p:cNvPr>
          <p:cNvSpPr>
            <a:spLocks noGrp="1"/>
          </p:cNvSpPr>
          <p:nvPr>
            <p:ph idx="1"/>
          </p:nvPr>
        </p:nvSpPr>
        <p:spPr/>
        <p:txBody>
          <a:bodyPr>
            <a:normAutofit lnSpcReduction="10000"/>
          </a:bodyPr>
          <a:lstStyle/>
          <a:p>
            <a:r>
              <a:rPr lang="en-US" altLang="en-US" dirty="0"/>
              <a:t>Rather than look at individual projects, you could consider the firm to be a portfolio of projects. The firm</a:t>
            </a:r>
            <a:r>
              <a:rPr lang="ja-JP" altLang="en-US"/>
              <a:t>’</a:t>
            </a:r>
            <a:r>
              <a:rPr lang="en-US" altLang="ja-JP" dirty="0"/>
              <a:t>s past history should then provide clues as to what type of debt makes the most sense. </a:t>
            </a:r>
          </a:p>
          <a:p>
            <a:r>
              <a:rPr lang="en-US" altLang="en-US" dirty="0"/>
              <a:t>Operating Cash Flows</a:t>
            </a:r>
          </a:p>
          <a:p>
            <a:pPr lvl="2"/>
            <a:r>
              <a:rPr lang="en-US" altLang="en-US" dirty="0"/>
              <a:t>The question of how </a:t>
            </a:r>
            <a:r>
              <a:rPr lang="en-US" altLang="en-US" b="1" dirty="0"/>
              <a:t>sensitive a firm</a:t>
            </a:r>
            <a:r>
              <a:rPr lang="ja-JP" altLang="en-US" b="1"/>
              <a:t>’</a:t>
            </a:r>
            <a:r>
              <a:rPr lang="en-US" altLang="ja-JP" b="1" dirty="0"/>
              <a:t>s asset cash flows </a:t>
            </a:r>
            <a:r>
              <a:rPr lang="en-US" altLang="ja-JP" dirty="0"/>
              <a:t>are to a variety of factors, such as interest rates, inflation, currency rates and the economy, can be directly tested by regressing changes in the operating income against changes in these variables.</a:t>
            </a:r>
          </a:p>
          <a:p>
            <a:pPr lvl="2"/>
            <a:r>
              <a:rPr lang="en-US" altLang="en-US" dirty="0"/>
              <a:t>This analysis is useful in </a:t>
            </a:r>
            <a:r>
              <a:rPr lang="en-US" altLang="en-US" b="1" dirty="0"/>
              <a:t>determining the coupon/interest payment </a:t>
            </a:r>
            <a:r>
              <a:rPr lang="en-US" altLang="en-US" dirty="0"/>
              <a:t>structure of the debt.</a:t>
            </a:r>
          </a:p>
          <a:p>
            <a:r>
              <a:rPr lang="en-US" altLang="en-US" dirty="0"/>
              <a:t> Firm Value</a:t>
            </a:r>
          </a:p>
          <a:p>
            <a:pPr lvl="2"/>
            <a:r>
              <a:rPr lang="en-US" altLang="en-US" dirty="0"/>
              <a:t>The firm value is clearly a function of the level of operating income, but it </a:t>
            </a:r>
            <a:r>
              <a:rPr lang="en-US" altLang="en-US" b="1" dirty="0"/>
              <a:t>also incorporates other factors such as expected growth &amp; cost of capital</a:t>
            </a:r>
            <a:r>
              <a:rPr lang="en-US" altLang="en-US" dirty="0"/>
              <a:t>. </a:t>
            </a:r>
          </a:p>
          <a:p>
            <a:pPr lvl="2"/>
            <a:r>
              <a:rPr lang="en-US" altLang="en-US" dirty="0"/>
              <a:t>The firm value analysis is useful in </a:t>
            </a:r>
            <a:r>
              <a:rPr lang="en-US" altLang="en-US" b="1" dirty="0"/>
              <a:t>determining the overall structure of the debt</a:t>
            </a:r>
            <a:r>
              <a:rPr lang="en-US" altLang="en-US" dirty="0"/>
              <a:t>, particularly maturity.</a:t>
            </a:r>
          </a:p>
        </p:txBody>
      </p:sp>
      <p:sp>
        <p:nvSpPr>
          <p:cNvPr id="5" name="Footer Placeholder 4">
            <a:extLst>
              <a:ext uri="{FF2B5EF4-FFF2-40B4-BE49-F238E27FC236}">
                <a16:creationId xmlns:a16="http://schemas.microsoft.com/office/drawing/2014/main" id="{8FA41D72-5370-731F-3C69-3D583ABE3C0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a:extLst>
              <a:ext uri="{FF2B5EF4-FFF2-40B4-BE49-F238E27FC236}">
                <a16:creationId xmlns:a16="http://schemas.microsoft.com/office/drawing/2014/main" id="{118A29E3-C3B0-E16D-8B87-CA6D111F40FA}"/>
              </a:ext>
            </a:extLst>
          </p:cNvPr>
          <p:cNvSpPr>
            <a:spLocks noGrp="1"/>
          </p:cNvSpPr>
          <p:nvPr>
            <p:ph type="title"/>
          </p:nvPr>
        </p:nvSpPr>
        <p:spPr>
          <a:xfrm>
            <a:off x="609600" y="484632"/>
            <a:ext cx="7848600" cy="1039368"/>
          </a:xfrm>
        </p:spPr>
        <p:txBody>
          <a:bodyPr/>
          <a:lstStyle/>
          <a:p>
            <a:r>
              <a:rPr lang="en-US" altLang="en-US"/>
              <a:t>Disney: Historical Data</a:t>
            </a:r>
          </a:p>
        </p:txBody>
      </p:sp>
      <p:graphicFrame>
        <p:nvGraphicFramePr>
          <p:cNvPr id="4" name="Content Placeholder 3">
            <a:extLst>
              <a:ext uri="{FF2B5EF4-FFF2-40B4-BE49-F238E27FC236}">
                <a16:creationId xmlns:a16="http://schemas.microsoft.com/office/drawing/2014/main" id="{7E37795F-614A-4656-1CFE-C4E5840EEEB0}"/>
              </a:ext>
            </a:extLst>
          </p:cNvPr>
          <p:cNvGraphicFramePr>
            <a:graphicFrameLocks noGrp="1"/>
          </p:cNvGraphicFramePr>
          <p:nvPr>
            <p:ph idx="1"/>
            <p:extLst>
              <p:ext uri="{D42A27DB-BD31-4B8C-83A1-F6EECF244321}">
                <p14:modId xmlns:p14="http://schemas.microsoft.com/office/powerpoint/2010/main" val="3746668245"/>
              </p:ext>
            </p:extLst>
          </p:nvPr>
        </p:nvGraphicFramePr>
        <p:xfrm>
          <a:off x="2286000" y="1657105"/>
          <a:ext cx="5132389" cy="5013392"/>
        </p:xfrm>
        <a:graphic>
          <a:graphicData uri="http://schemas.openxmlformats.org/drawingml/2006/table">
            <a:tbl>
              <a:tblPr/>
              <a:tblGrid>
                <a:gridCol w="762116">
                  <a:extLst>
                    <a:ext uri="{9D8B030D-6E8A-4147-A177-3AD203B41FA5}">
                      <a16:colId xmlns:a16="http://schemas.microsoft.com/office/drawing/2014/main" val="20000"/>
                    </a:ext>
                  </a:extLst>
                </a:gridCol>
                <a:gridCol w="1371808">
                  <a:extLst>
                    <a:ext uri="{9D8B030D-6E8A-4147-A177-3AD203B41FA5}">
                      <a16:colId xmlns:a16="http://schemas.microsoft.com/office/drawing/2014/main" val="20001"/>
                    </a:ext>
                  </a:extLst>
                </a:gridCol>
                <a:gridCol w="1448020">
                  <a:extLst>
                    <a:ext uri="{9D8B030D-6E8A-4147-A177-3AD203B41FA5}">
                      <a16:colId xmlns:a16="http://schemas.microsoft.com/office/drawing/2014/main" val="20002"/>
                    </a:ext>
                  </a:extLst>
                </a:gridCol>
                <a:gridCol w="799689">
                  <a:extLst>
                    <a:ext uri="{9D8B030D-6E8A-4147-A177-3AD203B41FA5}">
                      <a16:colId xmlns:a16="http://schemas.microsoft.com/office/drawing/2014/main" val="20003"/>
                    </a:ext>
                  </a:extLst>
                </a:gridCol>
                <a:gridCol w="750756">
                  <a:extLst>
                    <a:ext uri="{9D8B030D-6E8A-4147-A177-3AD203B41FA5}">
                      <a16:colId xmlns:a16="http://schemas.microsoft.com/office/drawing/2014/main" val="20004"/>
                    </a:ext>
                  </a:extLst>
                </a:gridCol>
              </a:tblGrid>
              <a:tr h="310520">
                <a:tc>
                  <a:txBody>
                    <a:bodyPr/>
                    <a:lstStyle/>
                    <a:p>
                      <a:pPr algn="ctr" fontAlgn="ctr"/>
                      <a:r>
                        <a:rPr lang="en-US" sz="1000" b="0" i="0" u="none" strike="noStrike" dirty="0">
                          <a:solidFill>
                            <a:srgbClr val="000000"/>
                          </a:solidFill>
                          <a:effectLst/>
                          <a:latin typeface="Times"/>
                        </a:rPr>
                        <a:t>Date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Operating Income</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Enterprise Value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 Chg in OI</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 Chg in V</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162166">
                <a:tc>
                  <a:txBody>
                    <a:bodyPr/>
                    <a:lstStyle/>
                    <a:p>
                      <a:pPr algn="ctr" fontAlgn="ctr"/>
                      <a:r>
                        <a:rPr lang="en-US" sz="1000" b="0" i="0" u="none" strike="noStrike" dirty="0">
                          <a:solidFill>
                            <a:srgbClr val="000000"/>
                          </a:solidFill>
                          <a:effectLst/>
                          <a:latin typeface="Times"/>
                        </a:rPr>
                        <a:t>2013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9450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$126,815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6.62%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21.09%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162166">
                <a:tc>
                  <a:txBody>
                    <a:bodyPr/>
                    <a:lstStyle/>
                    <a:p>
                      <a:pPr algn="ctr" fontAlgn="ctr"/>
                      <a:r>
                        <a:rPr lang="en-US" sz="1000" b="0" i="0" u="none" strike="noStrike" dirty="0">
                          <a:solidFill>
                            <a:srgbClr val="000000"/>
                          </a:solidFill>
                          <a:effectLst/>
                          <a:latin typeface="Times"/>
                        </a:rPr>
                        <a:t>2012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8863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$104,729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56.85%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162166">
                <a:tc>
                  <a:txBody>
                    <a:bodyPr/>
                    <a:lstStyle/>
                    <a:p>
                      <a:pPr algn="ctr" fontAlgn="ctr"/>
                      <a:r>
                        <a:rPr lang="en-US" sz="1000" b="0" i="0" u="none" strike="noStrike" dirty="0">
                          <a:solidFill>
                            <a:srgbClr val="000000"/>
                          </a:solidFill>
                          <a:effectLst/>
                          <a:latin typeface="Times"/>
                        </a:rPr>
                        <a:t>2011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7781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$66,769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15.69%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-9.19%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3"/>
                  </a:ext>
                </a:extLst>
              </a:tr>
              <a:tr h="162166">
                <a:tc>
                  <a:txBody>
                    <a:bodyPr/>
                    <a:lstStyle/>
                    <a:p>
                      <a:pPr algn="ctr" fontAlgn="ctr"/>
                      <a:r>
                        <a:rPr lang="en-US" sz="1000" b="0" i="0" u="none" strike="noStrike" dirty="0">
                          <a:solidFill>
                            <a:srgbClr val="000000"/>
                          </a:solidFill>
                          <a:effectLst/>
                          <a:latin typeface="Times"/>
                        </a:rPr>
                        <a:t>2010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6726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$73,524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18.06%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22.84%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162166">
                <a:tc>
                  <a:txBody>
                    <a:bodyPr/>
                    <a:lstStyle/>
                    <a:p>
                      <a:pPr algn="ctr" fontAlgn="ctr"/>
                      <a:r>
                        <a:rPr lang="en-US" sz="1000" b="0" i="0" u="none" strike="noStrike">
                          <a:solidFill>
                            <a:srgbClr val="000000"/>
                          </a:solidFill>
                          <a:effectLst/>
                          <a:latin typeface="Times"/>
                        </a:rPr>
                        <a:t>2009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5697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$59,855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-23.06%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-18.11%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5"/>
                  </a:ext>
                </a:extLst>
              </a:tr>
              <a:tr h="162166">
                <a:tc>
                  <a:txBody>
                    <a:bodyPr/>
                    <a:lstStyle/>
                    <a:p>
                      <a:pPr algn="ctr" fontAlgn="ctr"/>
                      <a:r>
                        <a:rPr lang="en-US" sz="1000" b="0" i="0" u="none" strike="noStrike">
                          <a:solidFill>
                            <a:srgbClr val="000000"/>
                          </a:solidFill>
                          <a:effectLst/>
                          <a:latin typeface="Times"/>
                        </a:rPr>
                        <a:t>2008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$7,404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$73,091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8.42%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-6.27%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6"/>
                  </a:ext>
                </a:extLst>
              </a:tr>
              <a:tr h="162166">
                <a:tc>
                  <a:txBody>
                    <a:bodyPr/>
                    <a:lstStyle/>
                    <a:p>
                      <a:pPr algn="ctr" fontAlgn="ctr"/>
                      <a:r>
                        <a:rPr lang="en-US" sz="1000" b="0" i="0" u="none" strike="noStrike">
                          <a:solidFill>
                            <a:srgbClr val="000000"/>
                          </a:solidFill>
                          <a:effectLst/>
                          <a:latin typeface="Times"/>
                        </a:rPr>
                        <a:t>2007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$6,829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$77,980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27.53%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7"/>
                  </a:ext>
                </a:extLst>
              </a:tr>
              <a:tr h="162166">
                <a:tc>
                  <a:txBody>
                    <a:bodyPr/>
                    <a:lstStyle/>
                    <a:p>
                      <a:pPr algn="ctr" fontAlgn="ctr"/>
                      <a:r>
                        <a:rPr lang="en-US" sz="1000" b="0" i="0" u="none" strike="noStrike">
                          <a:solidFill>
                            <a:srgbClr val="000000"/>
                          </a:solidFill>
                          <a:effectLst/>
                          <a:latin typeface="Times"/>
                        </a:rPr>
                        <a:t>2006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$5,355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$75,720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30.39%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27.80%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8"/>
                  </a:ext>
                </a:extLst>
              </a:tr>
              <a:tr h="162166">
                <a:tc>
                  <a:txBody>
                    <a:bodyPr/>
                    <a:lstStyle/>
                    <a:p>
                      <a:pPr algn="ctr" fontAlgn="ctr"/>
                      <a:r>
                        <a:rPr lang="en-US" sz="1000" b="0" i="0" u="none" strike="noStrike">
                          <a:solidFill>
                            <a:srgbClr val="000000"/>
                          </a:solidFill>
                          <a:effectLst/>
                          <a:latin typeface="Times"/>
                        </a:rPr>
                        <a:t>2005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$4,107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$59,248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2.55%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9"/>
                  </a:ext>
                </a:extLst>
              </a:tr>
              <a:tr h="162166">
                <a:tc>
                  <a:txBody>
                    <a:bodyPr/>
                    <a:lstStyle/>
                    <a:p>
                      <a:pPr algn="ctr" fontAlgn="ctr"/>
                      <a:r>
                        <a:rPr lang="en-US" sz="1000" b="0" i="0" u="none" strike="noStrike">
                          <a:solidFill>
                            <a:srgbClr val="000000"/>
                          </a:solidFill>
                          <a:effectLst/>
                          <a:latin typeface="Times"/>
                        </a:rPr>
                        <a:t>2004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$4,048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$57,776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49.21%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9.53%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0"/>
                  </a:ext>
                </a:extLst>
              </a:tr>
              <a:tr h="162166">
                <a:tc>
                  <a:txBody>
                    <a:bodyPr/>
                    <a:lstStyle/>
                    <a:p>
                      <a:pPr algn="ctr" fontAlgn="ctr"/>
                      <a:r>
                        <a:rPr lang="en-US" sz="1000" b="0" i="0" u="none" strike="noStrike">
                          <a:solidFill>
                            <a:srgbClr val="000000"/>
                          </a:solidFill>
                          <a:effectLst/>
                          <a:latin typeface="Times"/>
                        </a:rPr>
                        <a:t>2003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$2,713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$52,747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13.80%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20.45%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1"/>
                  </a:ext>
                </a:extLst>
              </a:tr>
              <a:tr h="162166">
                <a:tc>
                  <a:txBody>
                    <a:bodyPr/>
                    <a:lstStyle/>
                    <a:p>
                      <a:pPr algn="ctr" fontAlgn="ctr"/>
                      <a:r>
                        <a:rPr lang="en-US" sz="1000" b="0" i="0" u="none" strike="noStrike">
                          <a:solidFill>
                            <a:srgbClr val="000000"/>
                          </a:solidFill>
                          <a:effectLst/>
                          <a:latin typeface="Times"/>
                        </a:rPr>
                        <a:t>2002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$2,384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$43,791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-15.82%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-9.01%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2"/>
                  </a:ext>
                </a:extLst>
              </a:tr>
              <a:tr h="162166">
                <a:tc>
                  <a:txBody>
                    <a:bodyPr/>
                    <a:lstStyle/>
                    <a:p>
                      <a:pPr algn="ctr" fontAlgn="ctr"/>
                      <a:r>
                        <a:rPr lang="en-US" sz="1000" b="0" i="0" u="none" strike="noStrike">
                          <a:solidFill>
                            <a:srgbClr val="000000"/>
                          </a:solidFill>
                          <a:effectLst/>
                          <a:latin typeface="Times"/>
                        </a:rPr>
                        <a:t>2001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$2,832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$48,128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12.16%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-45.53%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3"/>
                  </a:ext>
                </a:extLst>
              </a:tr>
              <a:tr h="162166">
                <a:tc>
                  <a:txBody>
                    <a:bodyPr/>
                    <a:lstStyle/>
                    <a:p>
                      <a:pPr algn="ctr" fontAlgn="ctr"/>
                      <a:r>
                        <a:rPr lang="en-US" sz="1000" b="0" i="0" u="none" strike="noStrike">
                          <a:solidFill>
                            <a:srgbClr val="000000"/>
                          </a:solidFill>
                          <a:effectLst/>
                          <a:latin typeface="Times"/>
                        </a:rPr>
                        <a:t>2000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$2,525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$88,355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-22.64%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35.67%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4"/>
                  </a:ext>
                </a:extLst>
              </a:tr>
              <a:tr h="162166">
                <a:tc>
                  <a:txBody>
                    <a:bodyPr/>
                    <a:lstStyle/>
                    <a:p>
                      <a:pPr algn="ctr" fontAlgn="ctr"/>
                      <a:r>
                        <a:rPr lang="en-US" sz="1000" b="0" i="0" u="none" strike="noStrike">
                          <a:solidFill>
                            <a:srgbClr val="000000"/>
                          </a:solidFill>
                          <a:effectLst/>
                          <a:latin typeface="Times"/>
                        </a:rPr>
                        <a:t>1999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$3,264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$65,125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-15.07%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-5.91%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5"/>
                  </a:ext>
                </a:extLst>
              </a:tr>
              <a:tr h="162166">
                <a:tc>
                  <a:txBody>
                    <a:bodyPr/>
                    <a:lstStyle/>
                    <a:p>
                      <a:pPr algn="ctr" fontAlgn="ctr"/>
                      <a:r>
                        <a:rPr lang="en-US" sz="1000" b="0" i="0" u="none" strike="noStrike">
                          <a:solidFill>
                            <a:srgbClr val="000000"/>
                          </a:solidFill>
                          <a:effectLst/>
                          <a:latin typeface="Times"/>
                        </a:rPr>
                        <a:t>1998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$3,843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$69,213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-2.59%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6.20%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6"/>
                  </a:ext>
                </a:extLst>
              </a:tr>
              <a:tr h="162166">
                <a:tc>
                  <a:txBody>
                    <a:bodyPr/>
                    <a:lstStyle/>
                    <a:p>
                      <a:pPr algn="ctr" fontAlgn="ctr"/>
                      <a:r>
                        <a:rPr lang="en-US" sz="1000" b="0" i="0" u="none" strike="noStrike">
                          <a:solidFill>
                            <a:srgbClr val="000000"/>
                          </a:solidFill>
                          <a:effectLst/>
                          <a:latin typeface="Times"/>
                        </a:rPr>
                        <a:t>1997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$3,945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$65,173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30.46%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18.25%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7"/>
                  </a:ext>
                </a:extLst>
              </a:tr>
              <a:tr h="162166">
                <a:tc>
                  <a:txBody>
                    <a:bodyPr/>
                    <a:lstStyle/>
                    <a:p>
                      <a:pPr algn="ctr" fontAlgn="ctr"/>
                      <a:r>
                        <a:rPr lang="en-US" sz="1000" b="0" i="0" u="none" strike="noStrike">
                          <a:solidFill>
                            <a:srgbClr val="000000"/>
                          </a:solidFill>
                          <a:effectLst/>
                          <a:latin typeface="Times"/>
                        </a:rPr>
                        <a:t>1996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$3,024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$55,116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77.65%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8"/>
                  </a:ext>
                </a:extLst>
              </a:tr>
              <a:tr h="162166">
                <a:tc>
                  <a:txBody>
                    <a:bodyPr/>
                    <a:lstStyle/>
                    <a:p>
                      <a:pPr algn="ctr" fontAlgn="ctr"/>
                      <a:r>
                        <a:rPr lang="en-US" sz="1000" b="0" i="0" u="none" strike="noStrike">
                          <a:solidFill>
                            <a:srgbClr val="000000"/>
                          </a:solidFill>
                          <a:effectLst/>
                          <a:latin typeface="Times"/>
                        </a:rPr>
                        <a:t>1995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$2,262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$31,025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25.39%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39.75%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9"/>
                  </a:ext>
                </a:extLst>
              </a:tr>
              <a:tr h="162166">
                <a:tc>
                  <a:txBody>
                    <a:bodyPr/>
                    <a:lstStyle/>
                    <a:p>
                      <a:pPr algn="ctr" fontAlgn="ctr"/>
                      <a:r>
                        <a:rPr lang="en-US" sz="1000" b="0" i="0" u="none" strike="noStrike">
                          <a:solidFill>
                            <a:srgbClr val="000000"/>
                          </a:solidFill>
                          <a:effectLst/>
                          <a:latin typeface="Times"/>
                        </a:rPr>
                        <a:t>1994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$1,804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$22,200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15.64%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9.04%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0"/>
                  </a:ext>
                </a:extLst>
              </a:tr>
              <a:tr h="162166">
                <a:tc>
                  <a:txBody>
                    <a:bodyPr/>
                    <a:lstStyle/>
                    <a:p>
                      <a:pPr algn="ctr" fontAlgn="ctr"/>
                      <a:r>
                        <a:rPr lang="en-US" sz="1000" b="0" i="0" u="none" strike="noStrike">
                          <a:solidFill>
                            <a:srgbClr val="000000"/>
                          </a:solidFill>
                          <a:effectLst/>
                          <a:latin typeface="Times"/>
                        </a:rPr>
                        <a:t>1993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$1,560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21.21%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6.88%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1"/>
                  </a:ext>
                </a:extLst>
              </a:tr>
              <a:tr h="162166">
                <a:tc>
                  <a:txBody>
                    <a:bodyPr/>
                    <a:lstStyle/>
                    <a:p>
                      <a:pPr algn="ctr" fontAlgn="ctr"/>
                      <a:r>
                        <a:rPr lang="en-US" sz="1000" b="0" i="0" u="none" strike="noStrike">
                          <a:solidFill>
                            <a:srgbClr val="000000"/>
                          </a:solidFill>
                          <a:effectLst/>
                          <a:latin typeface="Times"/>
                        </a:rPr>
                        <a:t>1992</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$19,049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28.19%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23.89%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2"/>
                  </a:ext>
                </a:extLst>
              </a:tr>
              <a:tr h="162166">
                <a:tc>
                  <a:txBody>
                    <a:bodyPr/>
                    <a:lstStyle/>
                    <a:p>
                      <a:pPr algn="ctr" fontAlgn="ctr"/>
                      <a:r>
                        <a:rPr lang="en-US" sz="1000" b="0" i="0" u="none" strike="noStrike">
                          <a:solidFill>
                            <a:srgbClr val="000000"/>
                          </a:solidFill>
                          <a:effectLst/>
                          <a:latin typeface="Times"/>
                        </a:rPr>
                        <a:t>1991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$1,004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$15,376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-21.99%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26.50%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3"/>
                  </a:ext>
                </a:extLst>
              </a:tr>
              <a:tr h="162166">
                <a:tc>
                  <a:txBody>
                    <a:bodyPr/>
                    <a:lstStyle/>
                    <a:p>
                      <a:pPr algn="ctr" fontAlgn="ctr"/>
                      <a:r>
                        <a:rPr lang="en-US" sz="1000" b="0" i="0" u="none" strike="noStrike">
                          <a:solidFill>
                            <a:srgbClr val="000000"/>
                          </a:solidFill>
                          <a:effectLst/>
                          <a:latin typeface="Times"/>
                        </a:rPr>
                        <a:t>1990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$1,287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$12,155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16.05%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-23.64%</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4"/>
                  </a:ext>
                </a:extLst>
              </a:tr>
              <a:tr h="162166">
                <a:tc>
                  <a:txBody>
                    <a:bodyPr/>
                    <a:lstStyle/>
                    <a:p>
                      <a:pPr algn="ctr" fontAlgn="ctr"/>
                      <a:r>
                        <a:rPr lang="en-US" sz="1000" b="0" i="0" u="none" strike="noStrike">
                          <a:solidFill>
                            <a:srgbClr val="000000"/>
                          </a:solidFill>
                          <a:effectLst/>
                          <a:latin typeface="Times"/>
                        </a:rPr>
                        <a:t>1989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$1,109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$15,918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40.56%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101.93%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5"/>
                  </a:ext>
                </a:extLst>
              </a:tr>
              <a:tr h="162166">
                <a:tc>
                  <a:txBody>
                    <a:bodyPr/>
                    <a:lstStyle/>
                    <a:p>
                      <a:pPr algn="ctr" fontAlgn="ctr"/>
                      <a:r>
                        <a:rPr lang="en-US" sz="1000" b="0" i="0" u="none" strike="noStrike">
                          <a:solidFill>
                            <a:srgbClr val="000000"/>
                          </a:solidFill>
                          <a:effectLst/>
                          <a:latin typeface="Times"/>
                        </a:rPr>
                        <a:t>1988</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$789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$7,883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11.60%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-23.91%</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6"/>
                  </a:ext>
                </a:extLst>
              </a:tr>
              <a:tr h="162166">
                <a:tc>
                  <a:txBody>
                    <a:bodyPr/>
                    <a:lstStyle/>
                    <a:p>
                      <a:pPr algn="ctr" fontAlgn="ctr"/>
                      <a:r>
                        <a:rPr lang="en-US" sz="1000" b="0" i="0" u="none" strike="noStrike">
                          <a:solidFill>
                            <a:srgbClr val="000000"/>
                          </a:solidFill>
                          <a:effectLst/>
                          <a:latin typeface="Times"/>
                        </a:rPr>
                        <a:t>1987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$707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$10,360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53.03%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83.69%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7"/>
                  </a:ext>
                </a:extLst>
              </a:tr>
              <a:tr h="162166">
                <a:tc>
                  <a:txBody>
                    <a:bodyPr/>
                    <a:lstStyle/>
                    <a:p>
                      <a:pPr algn="ctr" fontAlgn="ctr"/>
                      <a:r>
                        <a:rPr lang="en-US" sz="1000" b="0" i="0" u="none" strike="noStrike">
                          <a:solidFill>
                            <a:srgbClr val="000000"/>
                          </a:solidFill>
                          <a:effectLst/>
                          <a:latin typeface="Times"/>
                        </a:rPr>
                        <a:t>1986</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$462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$5,640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25.20%</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61.23%</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8"/>
                  </a:ext>
                </a:extLst>
              </a:tr>
              <a:tr h="162166">
                <a:tc>
                  <a:txBody>
                    <a:bodyPr/>
                    <a:lstStyle/>
                    <a:p>
                      <a:pPr algn="ctr" fontAlgn="ctr"/>
                      <a:r>
                        <a:rPr lang="en-US" sz="1000" b="0" i="0" u="none" strike="noStrike">
                          <a:solidFill>
                            <a:srgbClr val="000000"/>
                          </a:solidFill>
                          <a:effectLst/>
                          <a:latin typeface="Times"/>
                        </a:rPr>
                        <a:t>1985</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$369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$3,498 </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157.99%</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24.37%</a:t>
                      </a:r>
                    </a:p>
                  </a:txBody>
                  <a:tcPr marL="9774" marR="9774" marT="9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9"/>
                  </a:ext>
                </a:extLst>
              </a:tr>
            </a:tbl>
          </a:graphicData>
        </a:graphic>
      </p:graphicFrame>
      <p:sp>
        <p:nvSpPr>
          <p:cNvPr id="5" name="Footer Placeholder 4">
            <a:extLst>
              <a:ext uri="{FF2B5EF4-FFF2-40B4-BE49-F238E27FC236}">
                <a16:creationId xmlns:a16="http://schemas.microsoft.com/office/drawing/2014/main" id="{392E6428-C308-5D66-6E5B-01EA10F4CB0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Rectangle 2">
            <a:extLst>
              <a:ext uri="{FF2B5EF4-FFF2-40B4-BE49-F238E27FC236}">
                <a16:creationId xmlns:a16="http://schemas.microsoft.com/office/drawing/2014/main" id="{3B6173E6-1891-A276-D143-8728559A3BE3}"/>
              </a:ext>
            </a:extLst>
          </p:cNvPr>
          <p:cNvSpPr>
            <a:spLocks noGrp="1"/>
          </p:cNvSpPr>
          <p:nvPr>
            <p:ph type="title"/>
          </p:nvPr>
        </p:nvSpPr>
        <p:spPr>
          <a:xfrm>
            <a:off x="609600" y="484632"/>
            <a:ext cx="7848600" cy="734568"/>
          </a:xfrm>
        </p:spPr>
        <p:txBody>
          <a:bodyPr/>
          <a:lstStyle/>
          <a:p>
            <a:r>
              <a:rPr lang="en-US" altLang="en-US" dirty="0"/>
              <a:t>The Macroeconomic Data</a:t>
            </a:r>
          </a:p>
        </p:txBody>
      </p:sp>
      <p:graphicFrame>
        <p:nvGraphicFramePr>
          <p:cNvPr id="4" name="Content Placeholder 3">
            <a:extLst>
              <a:ext uri="{FF2B5EF4-FFF2-40B4-BE49-F238E27FC236}">
                <a16:creationId xmlns:a16="http://schemas.microsoft.com/office/drawing/2014/main" id="{9362423E-6157-D894-FCEB-5B5D5965FF3D}"/>
              </a:ext>
            </a:extLst>
          </p:cNvPr>
          <p:cNvGraphicFramePr>
            <a:graphicFrameLocks noGrp="1"/>
          </p:cNvGraphicFramePr>
          <p:nvPr>
            <p:ph idx="1"/>
            <p:extLst>
              <p:ext uri="{D42A27DB-BD31-4B8C-83A1-F6EECF244321}">
                <p14:modId xmlns:p14="http://schemas.microsoft.com/office/powerpoint/2010/main" val="2822879722"/>
              </p:ext>
            </p:extLst>
          </p:nvPr>
        </p:nvGraphicFramePr>
        <p:xfrm>
          <a:off x="656690" y="1295400"/>
          <a:ext cx="8229599" cy="5284779"/>
        </p:xfrm>
        <a:graphic>
          <a:graphicData uri="http://schemas.openxmlformats.org/drawingml/2006/table">
            <a:tbl>
              <a:tblPr/>
              <a:tblGrid>
                <a:gridCol w="1219199">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1803401">
                  <a:extLst>
                    <a:ext uri="{9D8B030D-6E8A-4147-A177-3AD203B41FA5}">
                      <a16:colId xmlns:a16="http://schemas.microsoft.com/office/drawing/2014/main" val="20002"/>
                    </a:ext>
                  </a:extLst>
                </a:gridCol>
                <a:gridCol w="1549399">
                  <a:extLst>
                    <a:ext uri="{9D8B030D-6E8A-4147-A177-3AD203B41FA5}">
                      <a16:colId xmlns:a16="http://schemas.microsoft.com/office/drawing/2014/main" val="20003"/>
                    </a:ext>
                  </a:extLst>
                </a:gridCol>
                <a:gridCol w="2946400">
                  <a:extLst>
                    <a:ext uri="{9D8B030D-6E8A-4147-A177-3AD203B41FA5}">
                      <a16:colId xmlns:a16="http://schemas.microsoft.com/office/drawing/2014/main" val="20004"/>
                    </a:ext>
                  </a:extLst>
                </a:gridCol>
              </a:tblGrid>
              <a:tr h="314614">
                <a:tc>
                  <a:txBody>
                    <a:bodyPr/>
                    <a:lstStyle/>
                    <a:p>
                      <a:pPr algn="ctr" fontAlgn="ctr"/>
                      <a:r>
                        <a:rPr lang="en-US" sz="1000" b="0" i="0" u="none" strike="noStrike" dirty="0">
                          <a:solidFill>
                            <a:srgbClr val="000000"/>
                          </a:solidFill>
                          <a:effectLst/>
                          <a:latin typeface="Times"/>
                        </a:rPr>
                        <a:t>Date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Change in </a:t>
                      </a:r>
                      <a:r>
                        <a:rPr lang="en-US" sz="1000" b="0" i="0" u="none" strike="noStrike" dirty="0" err="1">
                          <a:solidFill>
                            <a:srgbClr val="000000"/>
                          </a:solidFill>
                          <a:effectLst/>
                          <a:latin typeface="Times"/>
                        </a:rPr>
                        <a:t>T.Bond</a:t>
                      </a:r>
                      <a:r>
                        <a:rPr lang="en-US" sz="1000" b="0" i="0" u="none" strike="noStrike" dirty="0">
                          <a:solidFill>
                            <a:srgbClr val="000000"/>
                          </a:solidFill>
                          <a:effectLst/>
                          <a:latin typeface="Times"/>
                        </a:rPr>
                        <a:t> rate</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 Chg in GDP</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 Change in CPI</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 Change in US  $</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171385">
                <a:tc>
                  <a:txBody>
                    <a:bodyPr/>
                    <a:lstStyle/>
                    <a:p>
                      <a:pPr algn="ctr" fontAlgn="ctr"/>
                      <a:r>
                        <a:rPr lang="en-US" sz="1000" b="0" i="0" u="none" strike="noStrike" dirty="0">
                          <a:solidFill>
                            <a:srgbClr val="000000"/>
                          </a:solidFill>
                          <a:effectLst/>
                          <a:latin typeface="Times"/>
                        </a:rPr>
                        <a:t>2013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171385">
                <a:tc>
                  <a:txBody>
                    <a:bodyPr/>
                    <a:lstStyle/>
                    <a:p>
                      <a:pPr algn="ctr" fontAlgn="ctr"/>
                      <a:r>
                        <a:rPr lang="en-US" sz="1000" b="0" i="0" u="none" strike="noStrike">
                          <a:solidFill>
                            <a:srgbClr val="000000"/>
                          </a:solidFill>
                          <a:effectLst/>
                          <a:latin typeface="Times"/>
                        </a:rPr>
                        <a:t>2012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2.20%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2.75%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171385">
                <a:tc>
                  <a:txBody>
                    <a:bodyPr/>
                    <a:lstStyle/>
                    <a:p>
                      <a:pPr algn="ctr" fontAlgn="ctr"/>
                      <a:r>
                        <a:rPr lang="en-US" sz="1000" b="0" i="0" u="none" strike="noStrike">
                          <a:solidFill>
                            <a:srgbClr val="000000"/>
                          </a:solidFill>
                          <a:effectLst/>
                          <a:latin typeface="Times"/>
                        </a:rPr>
                        <a:t>2011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1.81%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1.48%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3"/>
                  </a:ext>
                </a:extLst>
              </a:tr>
              <a:tr h="171385">
                <a:tc>
                  <a:txBody>
                    <a:bodyPr/>
                    <a:lstStyle/>
                    <a:p>
                      <a:pPr algn="ctr" fontAlgn="ctr"/>
                      <a:r>
                        <a:rPr lang="en-US" sz="1000" b="0" i="0" u="none" strike="noStrike">
                          <a:solidFill>
                            <a:srgbClr val="000000"/>
                          </a:solidFill>
                          <a:effectLst/>
                          <a:latin typeface="Times"/>
                        </a:rPr>
                        <a:t>2010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-0.53%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2.39%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171385">
                <a:tc>
                  <a:txBody>
                    <a:bodyPr/>
                    <a:lstStyle/>
                    <a:p>
                      <a:pPr algn="ctr" fontAlgn="ctr"/>
                      <a:r>
                        <a:rPr lang="en-US" sz="1000" b="0" i="0" u="none" strike="noStrike">
                          <a:solidFill>
                            <a:srgbClr val="000000"/>
                          </a:solidFill>
                          <a:effectLst/>
                          <a:latin typeface="Times"/>
                        </a:rPr>
                        <a:t>2009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1.29%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-3.07%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5.79%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5"/>
                  </a:ext>
                </a:extLst>
              </a:tr>
              <a:tr h="171385">
                <a:tc>
                  <a:txBody>
                    <a:bodyPr/>
                    <a:lstStyle/>
                    <a:p>
                      <a:pPr algn="ctr" fontAlgn="ctr"/>
                      <a:r>
                        <a:rPr lang="en-US" sz="1000" b="0" i="0" u="none" strike="noStrike">
                          <a:solidFill>
                            <a:srgbClr val="000000"/>
                          </a:solidFill>
                          <a:effectLst/>
                          <a:latin typeface="Times"/>
                        </a:rPr>
                        <a:t>2008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10.88%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6"/>
                  </a:ext>
                </a:extLst>
              </a:tr>
              <a:tr h="171385">
                <a:tc>
                  <a:txBody>
                    <a:bodyPr/>
                    <a:lstStyle/>
                    <a:p>
                      <a:pPr algn="ctr" fontAlgn="ctr"/>
                      <a:r>
                        <a:rPr lang="en-US" sz="1000" b="0" i="0" u="none" strike="noStrike">
                          <a:solidFill>
                            <a:srgbClr val="000000"/>
                          </a:solidFill>
                          <a:effectLst/>
                          <a:latin typeface="Times"/>
                        </a:rPr>
                        <a:t>2007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-11.30%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7"/>
                  </a:ext>
                </a:extLst>
              </a:tr>
              <a:tr h="171385">
                <a:tc>
                  <a:txBody>
                    <a:bodyPr/>
                    <a:lstStyle/>
                    <a:p>
                      <a:pPr algn="ctr" fontAlgn="ctr"/>
                      <a:r>
                        <a:rPr lang="en-US" sz="1000" b="0" i="0" u="none" strike="noStrike">
                          <a:solidFill>
                            <a:srgbClr val="000000"/>
                          </a:solidFill>
                          <a:effectLst/>
                          <a:latin typeface="Times"/>
                        </a:rPr>
                        <a:t>2006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0.30%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3.40%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-1.84%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-2.28%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8"/>
                  </a:ext>
                </a:extLst>
              </a:tr>
              <a:tr h="171385">
                <a:tc>
                  <a:txBody>
                    <a:bodyPr/>
                    <a:lstStyle/>
                    <a:p>
                      <a:pPr algn="ctr" fontAlgn="ctr"/>
                      <a:r>
                        <a:rPr lang="en-US" sz="1000" b="0" i="0" u="none" strike="noStrike">
                          <a:solidFill>
                            <a:srgbClr val="000000"/>
                          </a:solidFill>
                          <a:effectLst/>
                          <a:latin typeface="Times"/>
                        </a:rPr>
                        <a:t>2005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0.16%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3.68%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9"/>
                  </a:ext>
                </a:extLst>
              </a:tr>
              <a:tr h="171385">
                <a:tc>
                  <a:txBody>
                    <a:bodyPr/>
                    <a:lstStyle/>
                    <a:p>
                      <a:pPr algn="ctr" fontAlgn="ctr"/>
                      <a:r>
                        <a:rPr lang="en-US" sz="1000" b="0" i="0" u="none" strike="noStrike">
                          <a:solidFill>
                            <a:srgbClr val="000000"/>
                          </a:solidFill>
                          <a:effectLst/>
                          <a:latin typeface="Times"/>
                        </a:rPr>
                        <a:t>2004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0.13%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1.34%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0"/>
                  </a:ext>
                </a:extLst>
              </a:tr>
              <a:tr h="171385">
                <a:tc>
                  <a:txBody>
                    <a:bodyPr/>
                    <a:lstStyle/>
                    <a:p>
                      <a:pPr algn="ctr" fontAlgn="ctr"/>
                      <a:r>
                        <a:rPr lang="en-US" sz="1000" b="0" i="0" u="none" strike="noStrike">
                          <a:solidFill>
                            <a:srgbClr val="000000"/>
                          </a:solidFill>
                          <a:effectLst/>
                          <a:latin typeface="Times"/>
                        </a:rPr>
                        <a:t>2003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4.32%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-14.59%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1"/>
                  </a:ext>
                </a:extLst>
              </a:tr>
              <a:tr h="171385">
                <a:tc>
                  <a:txBody>
                    <a:bodyPr/>
                    <a:lstStyle/>
                    <a:p>
                      <a:pPr algn="ctr" fontAlgn="ctr"/>
                      <a:r>
                        <a:rPr lang="en-US" sz="1000" b="0" i="0" u="none" strike="noStrike">
                          <a:solidFill>
                            <a:srgbClr val="000000"/>
                          </a:solidFill>
                          <a:effectLst/>
                          <a:latin typeface="Times"/>
                        </a:rPr>
                        <a:t>2002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1.44%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-11.17%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2"/>
                  </a:ext>
                </a:extLst>
              </a:tr>
              <a:tr h="171385">
                <a:tc>
                  <a:txBody>
                    <a:bodyPr/>
                    <a:lstStyle/>
                    <a:p>
                      <a:pPr algn="ctr" fontAlgn="ctr"/>
                      <a:r>
                        <a:rPr lang="en-US" sz="1000" b="0" i="0" u="none" strike="noStrike">
                          <a:solidFill>
                            <a:srgbClr val="000000"/>
                          </a:solidFill>
                          <a:effectLst/>
                          <a:latin typeface="Times"/>
                        </a:rPr>
                        <a:t>2001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-0.18%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7.45%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3"/>
                  </a:ext>
                </a:extLst>
              </a:tr>
              <a:tr h="171385">
                <a:tc>
                  <a:txBody>
                    <a:bodyPr/>
                    <a:lstStyle/>
                    <a:p>
                      <a:pPr algn="ctr" fontAlgn="ctr"/>
                      <a:r>
                        <a:rPr lang="en-US" sz="1000" b="0" i="0" u="none" strike="noStrike">
                          <a:solidFill>
                            <a:srgbClr val="000000"/>
                          </a:solidFill>
                          <a:effectLst/>
                          <a:latin typeface="Times"/>
                        </a:rPr>
                        <a:t>2000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2.24%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0.96%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7.73%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4"/>
                  </a:ext>
                </a:extLst>
              </a:tr>
              <a:tr h="171385">
                <a:tc>
                  <a:txBody>
                    <a:bodyPr/>
                    <a:lstStyle/>
                    <a:p>
                      <a:pPr algn="ctr" fontAlgn="ctr"/>
                      <a:r>
                        <a:rPr lang="en-US" sz="1000" b="0" i="0" u="none" strike="noStrike">
                          <a:solidFill>
                            <a:srgbClr val="000000"/>
                          </a:solidFill>
                          <a:effectLst/>
                          <a:latin typeface="Times"/>
                        </a:rPr>
                        <a:t>1999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4.70%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1.68%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5"/>
                  </a:ext>
                </a:extLst>
              </a:tr>
              <a:tr h="171385">
                <a:tc>
                  <a:txBody>
                    <a:bodyPr/>
                    <a:lstStyle/>
                    <a:p>
                      <a:pPr algn="ctr" fontAlgn="ctr"/>
                      <a:r>
                        <a:rPr lang="en-US" sz="1000" b="0" i="0" u="none" strike="noStrike">
                          <a:solidFill>
                            <a:srgbClr val="000000"/>
                          </a:solidFill>
                          <a:effectLst/>
                          <a:latin typeface="Times"/>
                        </a:rPr>
                        <a:t>1998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-1.03%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0.11%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6"/>
                  </a:ext>
                </a:extLst>
              </a:tr>
              <a:tr h="171385">
                <a:tc>
                  <a:txBody>
                    <a:bodyPr/>
                    <a:lstStyle/>
                    <a:p>
                      <a:pPr algn="ctr" fontAlgn="ctr"/>
                      <a:r>
                        <a:rPr lang="en-US" sz="1000" b="0" i="0" u="none" strike="noStrike">
                          <a:solidFill>
                            <a:srgbClr val="000000"/>
                          </a:solidFill>
                          <a:effectLst/>
                          <a:latin typeface="Times"/>
                        </a:rPr>
                        <a:t>1997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-0.63%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9.40%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7"/>
                  </a:ext>
                </a:extLst>
              </a:tr>
              <a:tr h="171385">
                <a:tc>
                  <a:txBody>
                    <a:bodyPr/>
                    <a:lstStyle/>
                    <a:p>
                      <a:pPr algn="ctr" fontAlgn="ctr"/>
                      <a:r>
                        <a:rPr lang="en-US" sz="1000" b="0" i="0" u="none" strike="noStrike">
                          <a:solidFill>
                            <a:srgbClr val="000000"/>
                          </a:solidFill>
                          <a:effectLst/>
                          <a:latin typeface="Times"/>
                        </a:rPr>
                        <a:t>1996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0.80%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0.31%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4.14%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8"/>
                  </a:ext>
                </a:extLst>
              </a:tr>
              <a:tr h="171385">
                <a:tc>
                  <a:txBody>
                    <a:bodyPr/>
                    <a:lstStyle/>
                    <a:p>
                      <a:pPr algn="ctr" fontAlgn="ctr"/>
                      <a:r>
                        <a:rPr lang="en-US" sz="1000" b="0" i="0" u="none" strike="noStrike">
                          <a:solidFill>
                            <a:srgbClr val="000000"/>
                          </a:solidFill>
                          <a:effectLst/>
                          <a:latin typeface="Times"/>
                        </a:rPr>
                        <a:t>1995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-0.08%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-0.71%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9"/>
                  </a:ext>
                </a:extLst>
              </a:tr>
              <a:tr h="171385">
                <a:tc>
                  <a:txBody>
                    <a:bodyPr/>
                    <a:lstStyle/>
                    <a:p>
                      <a:pPr algn="ctr" fontAlgn="ctr"/>
                      <a:r>
                        <a:rPr lang="en-US" sz="1000" b="0" i="0" u="none" strike="noStrike">
                          <a:solidFill>
                            <a:srgbClr val="000000"/>
                          </a:solidFill>
                          <a:effectLst/>
                          <a:latin typeface="Times"/>
                        </a:rPr>
                        <a:t>1994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-5.37%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0"/>
                  </a:ext>
                </a:extLst>
              </a:tr>
              <a:tr h="171385">
                <a:tc>
                  <a:txBody>
                    <a:bodyPr/>
                    <a:lstStyle/>
                    <a:p>
                      <a:pPr algn="ctr" fontAlgn="ctr"/>
                      <a:r>
                        <a:rPr lang="en-US" sz="1000" b="0" i="0" u="none" strike="noStrike">
                          <a:solidFill>
                            <a:srgbClr val="000000"/>
                          </a:solidFill>
                          <a:effectLst/>
                          <a:latin typeface="Times"/>
                        </a:rPr>
                        <a:t>1993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2.50%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-0.72%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0.56%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1"/>
                  </a:ext>
                </a:extLst>
              </a:tr>
              <a:tr h="171385">
                <a:tc>
                  <a:txBody>
                    <a:bodyPr/>
                    <a:lstStyle/>
                    <a:p>
                      <a:pPr algn="ctr" fontAlgn="ctr"/>
                      <a:r>
                        <a:rPr lang="en-US" sz="1000" b="0" i="0" u="none" strike="noStrike">
                          <a:solidFill>
                            <a:srgbClr val="000000"/>
                          </a:solidFill>
                          <a:effectLst/>
                          <a:latin typeface="Times"/>
                        </a:rPr>
                        <a:t>1992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-0.02%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4.15%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0.64%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6.89%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2"/>
                  </a:ext>
                </a:extLst>
              </a:tr>
              <a:tr h="171385">
                <a:tc>
                  <a:txBody>
                    <a:bodyPr/>
                    <a:lstStyle/>
                    <a:p>
                      <a:pPr algn="ctr" fontAlgn="ctr"/>
                      <a:r>
                        <a:rPr lang="en-US" sz="1000" b="0" i="0" u="none" strike="noStrike">
                          <a:solidFill>
                            <a:srgbClr val="000000"/>
                          </a:solidFill>
                          <a:effectLst/>
                          <a:latin typeface="Times"/>
                        </a:rPr>
                        <a:t>1991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1.09%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0.69%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3"/>
                  </a:ext>
                </a:extLst>
              </a:tr>
              <a:tr h="171385">
                <a:tc>
                  <a:txBody>
                    <a:bodyPr/>
                    <a:lstStyle/>
                    <a:p>
                      <a:pPr algn="ctr" fontAlgn="ctr"/>
                      <a:r>
                        <a:rPr lang="en-US" sz="1000" b="0" i="0" u="none" strike="noStrike">
                          <a:solidFill>
                            <a:srgbClr val="000000"/>
                          </a:solidFill>
                          <a:effectLst/>
                          <a:latin typeface="Times"/>
                        </a:rPr>
                        <a:t>1990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0.12%</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0.65%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0.43%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-8.00%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4"/>
                  </a:ext>
                </a:extLst>
              </a:tr>
              <a:tr h="171385">
                <a:tc>
                  <a:txBody>
                    <a:bodyPr/>
                    <a:lstStyle/>
                    <a:p>
                      <a:pPr algn="ctr" fontAlgn="ctr"/>
                      <a:r>
                        <a:rPr lang="en-US" sz="1000" b="0" i="0" u="none" strike="noStrike">
                          <a:solidFill>
                            <a:srgbClr val="000000"/>
                          </a:solidFill>
                          <a:effectLst/>
                          <a:latin typeface="Times"/>
                        </a:rPr>
                        <a:t>1989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-1.11%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2.04%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5"/>
                  </a:ext>
                </a:extLst>
              </a:tr>
              <a:tr h="171385">
                <a:tc>
                  <a:txBody>
                    <a:bodyPr/>
                    <a:lstStyle/>
                    <a:p>
                      <a:pPr algn="ctr" fontAlgn="ctr"/>
                      <a:r>
                        <a:rPr lang="en-US" sz="1000" b="0" i="0" u="none" strike="noStrike">
                          <a:solidFill>
                            <a:srgbClr val="000000"/>
                          </a:solidFill>
                          <a:effectLst/>
                          <a:latin typeface="Times"/>
                        </a:rPr>
                        <a:t>1988</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3.66%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0.60%</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1.05%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6"/>
                  </a:ext>
                </a:extLst>
              </a:tr>
              <a:tr h="171385">
                <a:tc>
                  <a:txBody>
                    <a:bodyPr/>
                    <a:lstStyle/>
                    <a:p>
                      <a:pPr algn="ctr" fontAlgn="ctr"/>
                      <a:r>
                        <a:rPr lang="en-US" sz="1000" b="0" i="0" u="none" strike="noStrike">
                          <a:solidFill>
                            <a:srgbClr val="000000"/>
                          </a:solidFill>
                          <a:effectLst/>
                          <a:latin typeface="Times"/>
                        </a:rPr>
                        <a:t>1987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1.53%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4.49%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2.54%</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-12.01%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7"/>
                  </a:ext>
                </a:extLst>
              </a:tr>
              <a:tr h="171385">
                <a:tc>
                  <a:txBody>
                    <a:bodyPr/>
                    <a:lstStyle/>
                    <a:p>
                      <a:pPr algn="ctr" fontAlgn="ctr"/>
                      <a:r>
                        <a:rPr lang="en-US" sz="1000" b="0" i="0" u="none" strike="noStrike">
                          <a:solidFill>
                            <a:srgbClr val="000000"/>
                          </a:solidFill>
                          <a:effectLst/>
                          <a:latin typeface="Times"/>
                        </a:rPr>
                        <a:t>1986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-1.61%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2.83%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-2.33%</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-15.26%</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8"/>
                  </a:ext>
                </a:extLst>
              </a:tr>
              <a:tr h="171385">
                <a:tc>
                  <a:txBody>
                    <a:bodyPr/>
                    <a:lstStyle/>
                    <a:p>
                      <a:pPr algn="ctr" fontAlgn="ctr"/>
                      <a:r>
                        <a:rPr lang="en-US" sz="1000" b="0" i="0" u="none" strike="noStrike" dirty="0">
                          <a:solidFill>
                            <a:srgbClr val="000000"/>
                          </a:solidFill>
                          <a:effectLst/>
                          <a:latin typeface="Times"/>
                        </a:rPr>
                        <a:t>1985</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-2.27%</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4.19%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a:solidFill>
                            <a:srgbClr val="000000"/>
                          </a:solidFill>
                          <a:effectLst/>
                          <a:latin typeface="Times"/>
                        </a:rPr>
                        <a:t>3.89%</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ctr"/>
                      <a:r>
                        <a:rPr lang="en-US" sz="1000" b="0" i="0" u="none" strike="noStrike" dirty="0">
                          <a:solidFill>
                            <a:srgbClr val="000000"/>
                          </a:solidFill>
                          <a:effectLst/>
                          <a:latin typeface="Times"/>
                        </a:rPr>
                        <a:t>-13.51%</a:t>
                      </a:r>
                    </a:p>
                  </a:txBody>
                  <a:tcPr marL="9773" marR="9773" marT="97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29"/>
                  </a:ext>
                </a:extLst>
              </a:tr>
            </a:tbl>
          </a:graphicData>
        </a:graphic>
      </p:graphicFrame>
      <p:sp>
        <p:nvSpPr>
          <p:cNvPr id="5" name="Footer Placeholder 4">
            <a:extLst>
              <a:ext uri="{FF2B5EF4-FFF2-40B4-BE49-F238E27FC236}">
                <a16:creationId xmlns:a16="http://schemas.microsoft.com/office/drawing/2014/main" id="{D6C98F2A-1F86-8424-E3A1-2F4BCB3BFD6F}"/>
              </a:ext>
            </a:extLst>
          </p:cNvPr>
          <p:cNvSpPr>
            <a:spLocks noGrp="1"/>
          </p:cNvSpPr>
          <p:nvPr>
            <p:ph type="ftr" sz="quarter" idx="11"/>
          </p:nvPr>
        </p:nvSpPr>
        <p:spPr/>
        <p:txBody>
          <a:bodyPr/>
          <a:lstStyle/>
          <a:p>
            <a:pPr>
              <a:defRPr/>
            </a:pPr>
            <a:endParaRPr lang="en-US" dirty="0"/>
          </a:p>
        </p:txBody>
      </p:sp>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2">
            <a:extLst>
              <a:ext uri="{FF2B5EF4-FFF2-40B4-BE49-F238E27FC236}">
                <a16:creationId xmlns:a16="http://schemas.microsoft.com/office/drawing/2014/main" id="{AE8534F3-E16F-DC3A-CBE9-604A94A59CFA}"/>
              </a:ext>
            </a:extLst>
          </p:cNvPr>
          <p:cNvSpPr>
            <a:spLocks noGrp="1"/>
          </p:cNvSpPr>
          <p:nvPr>
            <p:ph type="title"/>
          </p:nvPr>
        </p:nvSpPr>
        <p:spPr/>
        <p:txBody>
          <a:bodyPr/>
          <a:lstStyle/>
          <a:p>
            <a:r>
              <a:rPr lang="en-US" altLang="en-US"/>
              <a:t>I. Sensitivity to Interest Rate Changes</a:t>
            </a:r>
          </a:p>
        </p:txBody>
      </p:sp>
      <p:sp>
        <p:nvSpPr>
          <p:cNvPr id="277508" name="Rectangle 3">
            <a:extLst>
              <a:ext uri="{FF2B5EF4-FFF2-40B4-BE49-F238E27FC236}">
                <a16:creationId xmlns:a16="http://schemas.microsoft.com/office/drawing/2014/main" id="{14E7DD1C-658E-78E7-60E7-C4FC991A91ED}"/>
              </a:ext>
            </a:extLst>
          </p:cNvPr>
          <p:cNvSpPr>
            <a:spLocks noGrp="1"/>
          </p:cNvSpPr>
          <p:nvPr>
            <p:ph idx="1"/>
          </p:nvPr>
        </p:nvSpPr>
        <p:spPr/>
        <p:txBody>
          <a:bodyPr/>
          <a:lstStyle/>
          <a:p>
            <a:r>
              <a:rPr lang="en-US" altLang="en-US" dirty="0"/>
              <a:t>How sensitive is the firm</a:t>
            </a:r>
            <a:r>
              <a:rPr lang="ja-JP" altLang="en-US"/>
              <a:t>’</a:t>
            </a:r>
            <a:r>
              <a:rPr lang="en-US" altLang="ja-JP" dirty="0"/>
              <a:t>s value and operating income to changes in the level of interest rates?</a:t>
            </a:r>
          </a:p>
          <a:p>
            <a:r>
              <a:rPr lang="en-US" altLang="en-US" dirty="0"/>
              <a:t>The answer to this question is important because it </a:t>
            </a:r>
          </a:p>
          <a:p>
            <a:pPr lvl="1"/>
            <a:r>
              <a:rPr lang="en-US" altLang="en-US" dirty="0"/>
              <a:t>The regressions indirectly provide a measure of </a:t>
            </a:r>
            <a:r>
              <a:rPr lang="en-US" altLang="en-US" b="1" dirty="0"/>
              <a:t>how sensitive operating income and value</a:t>
            </a:r>
            <a:r>
              <a:rPr lang="en-US" altLang="en-US" dirty="0"/>
              <a:t> are to changes in interest rates</a:t>
            </a:r>
          </a:p>
          <a:p>
            <a:pPr lvl="1"/>
            <a:r>
              <a:rPr lang="en-US" altLang="en-US" dirty="0"/>
              <a:t>In its firm value version, it provides a </a:t>
            </a:r>
            <a:r>
              <a:rPr lang="en-US" altLang="en-US" b="1" dirty="0"/>
              <a:t>measure of the duration of the firm</a:t>
            </a:r>
            <a:r>
              <a:rPr lang="ja-JP" altLang="en-US" b="1"/>
              <a:t>’</a:t>
            </a:r>
            <a:r>
              <a:rPr lang="en-US" altLang="ja-JP" b="1" dirty="0"/>
              <a:t>s projects</a:t>
            </a:r>
          </a:p>
        </p:txBody>
      </p:sp>
      <p:sp>
        <p:nvSpPr>
          <p:cNvPr id="5" name="Footer Placeholder 4">
            <a:extLst>
              <a:ext uri="{FF2B5EF4-FFF2-40B4-BE49-F238E27FC236}">
                <a16:creationId xmlns:a16="http://schemas.microsoft.com/office/drawing/2014/main" id="{0EDB431C-836B-B2F9-A064-B8D409A6CE9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2">
            <a:extLst>
              <a:ext uri="{FF2B5EF4-FFF2-40B4-BE49-F238E27FC236}">
                <a16:creationId xmlns:a16="http://schemas.microsoft.com/office/drawing/2014/main" id="{72A0A80D-3E42-3F33-1D66-78FC82C36EA3}"/>
              </a:ext>
            </a:extLst>
          </p:cNvPr>
          <p:cNvSpPr>
            <a:spLocks noGrp="1"/>
          </p:cNvSpPr>
          <p:nvPr>
            <p:ph type="title"/>
          </p:nvPr>
        </p:nvSpPr>
        <p:spPr/>
        <p:txBody>
          <a:bodyPr/>
          <a:lstStyle/>
          <a:p>
            <a:r>
              <a:rPr lang="en-US" altLang="en-US"/>
              <a:t>Firm Value versus Interest Rate Changes</a:t>
            </a:r>
          </a:p>
        </p:txBody>
      </p:sp>
      <p:sp>
        <p:nvSpPr>
          <p:cNvPr id="279556" name="Rectangle 3">
            <a:extLst>
              <a:ext uri="{FF2B5EF4-FFF2-40B4-BE49-F238E27FC236}">
                <a16:creationId xmlns:a16="http://schemas.microsoft.com/office/drawing/2014/main" id="{DAA9B4E5-85A4-48A6-8D79-E0A68047D4E6}"/>
              </a:ext>
            </a:extLst>
          </p:cNvPr>
          <p:cNvSpPr>
            <a:spLocks noGrp="1"/>
          </p:cNvSpPr>
          <p:nvPr>
            <p:ph idx="1"/>
          </p:nvPr>
        </p:nvSpPr>
        <p:spPr/>
        <p:txBody>
          <a:bodyPr/>
          <a:lstStyle/>
          <a:p>
            <a:r>
              <a:rPr lang="en-US" altLang="en-US" dirty="0"/>
              <a:t>Regressing changes in firm value against changes in interest rates over this period yields the following regression –</a:t>
            </a:r>
          </a:p>
          <a:p>
            <a:pPr marL="274320" lvl="1" indent="0">
              <a:buNone/>
            </a:pPr>
            <a:r>
              <a:rPr lang="en-US" altLang="en-US" dirty="0"/>
              <a:t>Change in Firm Value = 0.1790 – 2.3251 (Change in Interest Rates)</a:t>
            </a:r>
          </a:p>
          <a:p>
            <a:pPr marL="274320" lvl="1" indent="0">
              <a:buNone/>
            </a:pPr>
            <a:r>
              <a:rPr lang="en-US" altLang="en-US" dirty="0"/>
              <a:t>			(2.74</a:t>
            </a:r>
            <a:r>
              <a:rPr lang="en-US" altLang="en-US" baseline="30000" dirty="0"/>
              <a:t>*</a:t>
            </a:r>
            <a:r>
              <a:rPr lang="en-US" altLang="en-US" dirty="0"/>
              <a:t>)	(0.39) </a:t>
            </a:r>
          </a:p>
          <a:p>
            <a:pPr marL="548640" lvl="2" indent="0">
              <a:buNone/>
            </a:pPr>
            <a:r>
              <a:rPr lang="en-US" altLang="en-US" dirty="0"/>
              <a:t>(T statistics are in brackets)</a:t>
            </a:r>
          </a:p>
          <a:p>
            <a:r>
              <a:rPr lang="en-US" altLang="en-US" dirty="0"/>
              <a:t>The coefficient on the regression (-2.33) measures how much the value of Disney as a firm changes for a unit change in interest rates. </a:t>
            </a:r>
            <a:r>
              <a:rPr lang="en-US" altLang="en-US" b="1" dirty="0"/>
              <a:t>In effect, if this regression is right, Disney’s firm value drops by 2.33% for each 1% increase in interest rates.</a:t>
            </a:r>
          </a:p>
        </p:txBody>
      </p:sp>
      <p:sp>
        <p:nvSpPr>
          <p:cNvPr id="5" name="Footer Placeholder 4">
            <a:extLst>
              <a:ext uri="{FF2B5EF4-FFF2-40B4-BE49-F238E27FC236}">
                <a16:creationId xmlns:a16="http://schemas.microsoft.com/office/drawing/2014/main" id="{1FD7AF02-D51B-7E3B-F097-04EDC5AEB9E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a:extLst>
              <a:ext uri="{FF2B5EF4-FFF2-40B4-BE49-F238E27FC236}">
                <a16:creationId xmlns:a16="http://schemas.microsoft.com/office/drawing/2014/main" id="{45B06815-10DE-0CDC-20D0-B3CE22E07B1D}"/>
              </a:ext>
            </a:extLst>
          </p:cNvPr>
          <p:cNvSpPr>
            <a:spLocks noGrp="1" noChangeArrowheads="1"/>
          </p:cNvSpPr>
          <p:nvPr>
            <p:ph type="title"/>
          </p:nvPr>
        </p:nvSpPr>
        <p:spPr/>
        <p:txBody>
          <a:bodyPr/>
          <a:lstStyle/>
          <a:p>
            <a:r>
              <a:rPr lang="en-US"/>
              <a:t>Why the coefficient on the regression is duration..</a:t>
            </a:r>
          </a:p>
        </p:txBody>
      </p:sp>
      <p:sp>
        <p:nvSpPr>
          <p:cNvPr id="281604" name="Rectangle 3">
            <a:extLst>
              <a:ext uri="{FF2B5EF4-FFF2-40B4-BE49-F238E27FC236}">
                <a16:creationId xmlns:a16="http://schemas.microsoft.com/office/drawing/2014/main" id="{707C534D-DC01-291A-08AD-67C02EFA7A07}"/>
              </a:ext>
            </a:extLst>
          </p:cNvPr>
          <p:cNvSpPr>
            <a:spLocks noGrp="1"/>
          </p:cNvSpPr>
          <p:nvPr>
            <p:ph idx="1"/>
          </p:nvPr>
        </p:nvSpPr>
        <p:spPr/>
        <p:txBody>
          <a:bodyPr/>
          <a:lstStyle/>
          <a:p>
            <a:r>
              <a:rPr lang="en-US" altLang="en-US" dirty="0"/>
              <a:t>The </a:t>
            </a:r>
            <a:r>
              <a:rPr lang="en-US" altLang="en-US" b="1" dirty="0"/>
              <a:t>duration of a straight bond</a:t>
            </a:r>
            <a:r>
              <a:rPr lang="en-US" altLang="en-US" dirty="0"/>
              <a:t> or loan issued by a company can be written in terms of the coupons (interest payments) on the bond (loan) and the face value of the bond to be – </a:t>
            </a:r>
          </a:p>
          <a:p>
            <a:pPr marL="0" indent="0">
              <a:buNone/>
            </a:pPr>
            <a:r>
              <a:rPr lang="en-US" altLang="en-US" dirty="0"/>
              <a:t> </a:t>
            </a:r>
          </a:p>
          <a:p>
            <a:endParaRPr lang="en-US" altLang="en-US" dirty="0"/>
          </a:p>
          <a:p>
            <a:endParaRPr lang="en-US" altLang="en-US" dirty="0"/>
          </a:p>
          <a:p>
            <a:endParaRPr lang="en-US" altLang="en-US" dirty="0"/>
          </a:p>
          <a:p>
            <a:r>
              <a:rPr lang="en-US" altLang="en-US" dirty="0"/>
              <a:t>The duration of a bond measures </a:t>
            </a:r>
            <a:r>
              <a:rPr lang="en-US" altLang="en-US" b="1" dirty="0"/>
              <a:t>how much the price of the bond changes for a unit change in interest rates</a:t>
            </a:r>
            <a:r>
              <a:rPr lang="en-US" altLang="en-US" dirty="0"/>
              <a:t>.</a:t>
            </a:r>
          </a:p>
          <a:p>
            <a:r>
              <a:rPr lang="en-US" altLang="en-US" dirty="0"/>
              <a:t>Holding other factors constant, </a:t>
            </a:r>
            <a:r>
              <a:rPr lang="en-US" altLang="en-US" b="1" dirty="0"/>
              <a:t>the duration of a bond will increase with the maturity of the bond, and decrease with the coupon rate on the bond</a:t>
            </a:r>
            <a:r>
              <a:rPr lang="en-US" altLang="en-US" dirty="0"/>
              <a:t>.</a:t>
            </a:r>
          </a:p>
        </p:txBody>
      </p:sp>
      <p:graphicFrame>
        <p:nvGraphicFramePr>
          <p:cNvPr id="281605" name="Object 2">
            <a:extLst>
              <a:ext uri="{FF2B5EF4-FFF2-40B4-BE49-F238E27FC236}">
                <a16:creationId xmlns:a16="http://schemas.microsoft.com/office/drawing/2014/main" id="{5C0E54F6-1CAA-6E79-8F51-E9730B2D62A9}"/>
              </a:ext>
            </a:extLst>
          </p:cNvPr>
          <p:cNvGraphicFramePr>
            <a:graphicFrameLocks/>
          </p:cNvGraphicFramePr>
          <p:nvPr/>
        </p:nvGraphicFramePr>
        <p:xfrm>
          <a:off x="2043113" y="2813050"/>
          <a:ext cx="5045075" cy="1219200"/>
        </p:xfrm>
        <a:graphic>
          <a:graphicData uri="http://schemas.openxmlformats.org/presentationml/2006/ole">
            <mc:AlternateContent xmlns:mc="http://schemas.openxmlformats.org/markup-compatibility/2006">
              <mc:Choice xmlns:v="urn:schemas-microsoft-com:vml" Requires="v">
                <p:oleObj name="Equation" r:id="rId3" imgW="5054600" imgH="1231900" progId="Equation.3">
                  <p:embed/>
                </p:oleObj>
              </mc:Choice>
              <mc:Fallback>
                <p:oleObj name="Equation" r:id="rId3" imgW="5054600" imgH="1231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3113" y="2813050"/>
                        <a:ext cx="5045075" cy="1219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6DFB0307-ACA8-DB05-A7A1-4916A274269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a:extLst>
              <a:ext uri="{FF2B5EF4-FFF2-40B4-BE49-F238E27FC236}">
                <a16:creationId xmlns:a16="http://schemas.microsoft.com/office/drawing/2014/main" id="{B86DC6A7-4333-FF88-E2C4-1E2FA1203F47}"/>
              </a:ext>
            </a:extLst>
          </p:cNvPr>
          <p:cNvSpPr>
            <a:spLocks noGrp="1"/>
          </p:cNvSpPr>
          <p:nvPr>
            <p:ph type="title"/>
          </p:nvPr>
        </p:nvSpPr>
        <p:spPr/>
        <p:txBody>
          <a:bodyPr/>
          <a:lstStyle/>
          <a:p>
            <a:r>
              <a:rPr lang="en-US" altLang="en-US"/>
              <a:t>Duration: Comparing Approaches</a:t>
            </a:r>
          </a:p>
        </p:txBody>
      </p:sp>
      <p:pic>
        <p:nvPicPr>
          <p:cNvPr id="283652" name="Picture 3">
            <a:extLst>
              <a:ext uri="{FF2B5EF4-FFF2-40B4-BE49-F238E27FC236}">
                <a16:creationId xmlns:a16="http://schemas.microsoft.com/office/drawing/2014/main" id="{926EB8B1-EBDF-B57F-C9CE-310D0A430DD5}"/>
              </a:ext>
            </a:extLst>
          </p:cNvPr>
          <p:cNvPicPr>
            <a:picLocks noGrp="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1949904"/>
            <a:ext cx="7772400" cy="4024992"/>
          </a:xfrm>
        </p:spPr>
      </p:pic>
      <p:sp>
        <p:nvSpPr>
          <p:cNvPr id="5" name="Footer Placeholder 4">
            <a:extLst>
              <a:ext uri="{FF2B5EF4-FFF2-40B4-BE49-F238E27FC236}">
                <a16:creationId xmlns:a16="http://schemas.microsoft.com/office/drawing/2014/main" id="{EC813CAE-B64F-48AC-5132-E4432AB6747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2">
            <a:extLst>
              <a:ext uri="{FF2B5EF4-FFF2-40B4-BE49-F238E27FC236}">
                <a16:creationId xmlns:a16="http://schemas.microsoft.com/office/drawing/2014/main" id="{529F86E1-3989-05B3-8F09-4ED8C51F8A71}"/>
              </a:ext>
            </a:extLst>
          </p:cNvPr>
          <p:cNvSpPr>
            <a:spLocks noGrp="1"/>
          </p:cNvSpPr>
          <p:nvPr>
            <p:ph type="title"/>
          </p:nvPr>
        </p:nvSpPr>
        <p:spPr/>
        <p:txBody>
          <a:bodyPr/>
          <a:lstStyle/>
          <a:p>
            <a:r>
              <a:rPr lang="en-US" altLang="en-US"/>
              <a:t>Operating Income versus Interest Rates</a:t>
            </a:r>
          </a:p>
        </p:txBody>
      </p:sp>
      <p:sp>
        <p:nvSpPr>
          <p:cNvPr id="285700" name="Rectangle 3">
            <a:extLst>
              <a:ext uri="{FF2B5EF4-FFF2-40B4-BE49-F238E27FC236}">
                <a16:creationId xmlns:a16="http://schemas.microsoft.com/office/drawing/2014/main" id="{FB6D8CE3-DEDE-CE2D-38E1-87B0E337CFBB}"/>
              </a:ext>
            </a:extLst>
          </p:cNvPr>
          <p:cNvSpPr>
            <a:spLocks noGrp="1"/>
          </p:cNvSpPr>
          <p:nvPr>
            <p:ph idx="1"/>
          </p:nvPr>
        </p:nvSpPr>
        <p:spPr/>
        <p:txBody>
          <a:bodyPr/>
          <a:lstStyle/>
          <a:p>
            <a:r>
              <a:rPr lang="en-US" altLang="en-US" dirty="0"/>
              <a:t>Regressing changes in operating cash flow against changes in interest rates over this period yields the following regression –</a:t>
            </a:r>
          </a:p>
          <a:p>
            <a:r>
              <a:rPr lang="en-US" altLang="en-US" sz="1600" dirty="0"/>
              <a:t>Change in Operating Income = 0.1698 – 7.9339 (Change in Interest Rates) 			      	      (2.69</a:t>
            </a:r>
            <a:r>
              <a:rPr lang="en-US" altLang="en-US" sz="1600" baseline="30000" dirty="0"/>
              <a:t>*</a:t>
            </a:r>
            <a:r>
              <a:rPr lang="en-US" altLang="en-US" sz="1600" dirty="0"/>
              <a:t>)	(1.40)	</a:t>
            </a:r>
            <a:r>
              <a:rPr lang="en-US" altLang="en-US" dirty="0"/>
              <a:t>	</a:t>
            </a:r>
          </a:p>
          <a:p>
            <a:pPr marL="0" indent="0">
              <a:buNone/>
            </a:pPr>
            <a:r>
              <a:rPr lang="en-US" altLang="en-US" b="1" dirty="0"/>
              <a:t>Conclusion: Disney</a:t>
            </a:r>
            <a:r>
              <a:rPr lang="ja-JP" altLang="en-US" b="1"/>
              <a:t>’</a:t>
            </a:r>
            <a:r>
              <a:rPr lang="en-US" altLang="ja-JP" b="1" dirty="0"/>
              <a:t>s operating income has been affected a lot more than its firm value has by changes in interest rates.</a:t>
            </a:r>
          </a:p>
        </p:txBody>
      </p:sp>
      <p:sp>
        <p:nvSpPr>
          <p:cNvPr id="5" name="Footer Placeholder 4">
            <a:extLst>
              <a:ext uri="{FF2B5EF4-FFF2-40B4-BE49-F238E27FC236}">
                <a16:creationId xmlns:a16="http://schemas.microsoft.com/office/drawing/2014/main" id="{B28EB95E-0128-FCEB-8D34-568ABB8AC94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a:extLst>
              <a:ext uri="{FF2B5EF4-FFF2-40B4-BE49-F238E27FC236}">
                <a16:creationId xmlns:a16="http://schemas.microsoft.com/office/drawing/2014/main" id="{A4C46735-8BF3-8B00-C88C-50B3D5D60668}"/>
              </a:ext>
            </a:extLst>
          </p:cNvPr>
          <p:cNvSpPr>
            <a:spLocks noGrp="1"/>
          </p:cNvSpPr>
          <p:nvPr>
            <p:ph type="title"/>
          </p:nvPr>
        </p:nvSpPr>
        <p:spPr/>
        <p:txBody>
          <a:bodyPr/>
          <a:lstStyle/>
          <a:p>
            <a:r>
              <a:rPr lang="en-US" altLang="en-US"/>
              <a:t>II. Sensitivity to Changes in GDP/ GNP</a:t>
            </a:r>
          </a:p>
        </p:txBody>
      </p:sp>
      <p:sp>
        <p:nvSpPr>
          <p:cNvPr id="287748" name="Rectangle 3">
            <a:extLst>
              <a:ext uri="{FF2B5EF4-FFF2-40B4-BE49-F238E27FC236}">
                <a16:creationId xmlns:a16="http://schemas.microsoft.com/office/drawing/2014/main" id="{70FDF98D-1EA5-F07B-FB28-B3A1267D8BC0}"/>
              </a:ext>
            </a:extLst>
          </p:cNvPr>
          <p:cNvSpPr>
            <a:spLocks noGrp="1"/>
          </p:cNvSpPr>
          <p:nvPr>
            <p:ph idx="1"/>
          </p:nvPr>
        </p:nvSpPr>
        <p:spPr/>
        <p:txBody>
          <a:bodyPr/>
          <a:lstStyle/>
          <a:p>
            <a:r>
              <a:rPr lang="en-US" altLang="en-US" dirty="0"/>
              <a:t>How sensitive is the firm</a:t>
            </a:r>
            <a:r>
              <a:rPr lang="ja-JP" altLang="en-US"/>
              <a:t>’</a:t>
            </a:r>
            <a:r>
              <a:rPr lang="en-US" altLang="ja-JP" dirty="0"/>
              <a:t>s value and operating income to changes in the GNP/GDP?</a:t>
            </a:r>
          </a:p>
          <a:p>
            <a:r>
              <a:rPr lang="en-US" altLang="en-US" dirty="0"/>
              <a:t>The answer to this question is important because </a:t>
            </a:r>
          </a:p>
          <a:p>
            <a:pPr lvl="1"/>
            <a:r>
              <a:rPr lang="en-US" altLang="en-US" dirty="0"/>
              <a:t>it provides i</a:t>
            </a:r>
            <a:r>
              <a:rPr lang="en-US" altLang="en-US" b="1" dirty="0"/>
              <a:t>nsight into whether the firm</a:t>
            </a:r>
            <a:r>
              <a:rPr lang="ja-JP" altLang="en-US" b="1"/>
              <a:t>’</a:t>
            </a:r>
            <a:r>
              <a:rPr lang="en-US" altLang="ja-JP" b="1" dirty="0"/>
              <a:t>s cash flows are cyclical </a:t>
            </a:r>
            <a:r>
              <a:rPr lang="en-US" altLang="ja-JP" dirty="0"/>
              <a:t>and</a:t>
            </a:r>
          </a:p>
          <a:p>
            <a:pPr lvl="1"/>
            <a:r>
              <a:rPr lang="en-US" altLang="en-US" dirty="0"/>
              <a:t>whether the cash flows on the firm</a:t>
            </a:r>
            <a:r>
              <a:rPr lang="ja-JP" altLang="en-US"/>
              <a:t>’</a:t>
            </a:r>
            <a:r>
              <a:rPr lang="en-US" altLang="ja-JP" dirty="0"/>
              <a:t>s debt should be designed to </a:t>
            </a:r>
            <a:r>
              <a:rPr lang="en-US" altLang="ja-JP" b="1" dirty="0"/>
              <a:t>protect against cyclical factors</a:t>
            </a:r>
            <a:r>
              <a:rPr lang="en-US" altLang="ja-JP" dirty="0"/>
              <a:t>.</a:t>
            </a:r>
          </a:p>
          <a:p>
            <a:r>
              <a:rPr lang="en-US" altLang="en-US" dirty="0"/>
              <a:t>If the cash flows and firm value are sensitive to movements in the economy, the firm will either have to issue </a:t>
            </a:r>
            <a:r>
              <a:rPr lang="en-US" altLang="en-US" b="1" dirty="0"/>
              <a:t>less debt overall</a:t>
            </a:r>
            <a:r>
              <a:rPr lang="en-US" altLang="en-US" dirty="0"/>
              <a:t>, or </a:t>
            </a:r>
            <a:r>
              <a:rPr lang="en-US" altLang="en-US" b="1" dirty="0"/>
              <a:t>add special features to the debt to tie cash flows on the debt to the firm</a:t>
            </a:r>
            <a:r>
              <a:rPr lang="ja-JP" altLang="en-US" b="1"/>
              <a:t>’</a:t>
            </a:r>
            <a:r>
              <a:rPr lang="en-US" altLang="ja-JP" b="1" dirty="0"/>
              <a:t>s cash flows</a:t>
            </a:r>
            <a:r>
              <a:rPr lang="en-US" altLang="ja-JP" dirty="0"/>
              <a:t>.</a:t>
            </a:r>
            <a:endParaRPr lang="en-US" altLang="en-US" dirty="0"/>
          </a:p>
        </p:txBody>
      </p:sp>
      <p:sp>
        <p:nvSpPr>
          <p:cNvPr id="5" name="Footer Placeholder 4">
            <a:extLst>
              <a:ext uri="{FF2B5EF4-FFF2-40B4-BE49-F238E27FC236}">
                <a16:creationId xmlns:a16="http://schemas.microsoft.com/office/drawing/2014/main" id="{54F6F468-58B9-C3BC-FF1E-AAC2F48B67A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Rectangle 2">
            <a:extLst>
              <a:ext uri="{FF2B5EF4-FFF2-40B4-BE49-F238E27FC236}">
                <a16:creationId xmlns:a16="http://schemas.microsoft.com/office/drawing/2014/main" id="{E3AD29B0-0051-137C-AFE1-322280840241}"/>
              </a:ext>
            </a:extLst>
          </p:cNvPr>
          <p:cNvSpPr>
            <a:spLocks noGrp="1"/>
          </p:cNvSpPr>
          <p:nvPr>
            <p:ph type="title"/>
          </p:nvPr>
        </p:nvSpPr>
        <p:spPr/>
        <p:txBody>
          <a:bodyPr/>
          <a:lstStyle/>
          <a:p>
            <a:r>
              <a:rPr lang="en-US" altLang="en-US"/>
              <a:t>Regression Results</a:t>
            </a:r>
          </a:p>
        </p:txBody>
      </p:sp>
      <p:sp>
        <p:nvSpPr>
          <p:cNvPr id="289796" name="Rectangle 3">
            <a:extLst>
              <a:ext uri="{FF2B5EF4-FFF2-40B4-BE49-F238E27FC236}">
                <a16:creationId xmlns:a16="http://schemas.microsoft.com/office/drawing/2014/main" id="{281AE61D-BC3C-1173-51F3-18420AD46E21}"/>
              </a:ext>
            </a:extLst>
          </p:cNvPr>
          <p:cNvSpPr>
            <a:spLocks noGrp="1"/>
          </p:cNvSpPr>
          <p:nvPr>
            <p:ph idx="1"/>
          </p:nvPr>
        </p:nvSpPr>
        <p:spPr/>
        <p:txBody>
          <a:bodyPr>
            <a:normAutofit/>
          </a:bodyPr>
          <a:lstStyle/>
          <a:p>
            <a:r>
              <a:rPr lang="en-US" altLang="en-US" dirty="0"/>
              <a:t>Regressing changes in firm value against changes in the GDP over this period yields the following regression –</a:t>
            </a:r>
          </a:p>
          <a:p>
            <a:pPr marL="0" indent="0">
              <a:buNone/>
            </a:pPr>
            <a:r>
              <a:rPr lang="en-US" altLang="en-US" dirty="0"/>
              <a:t>Change in Firm Value = 	0.0067 + 6.7000 (GDP Growth)</a:t>
            </a:r>
          </a:p>
          <a:p>
            <a:pPr marL="0" indent="0">
              <a:buNone/>
            </a:pPr>
            <a:r>
              <a:rPr lang="en-US" altLang="en-US" dirty="0"/>
              <a:t>				(0.06)	(2.03*) </a:t>
            </a:r>
          </a:p>
          <a:p>
            <a:pPr marL="0" indent="0">
              <a:buNone/>
            </a:pPr>
            <a:r>
              <a:rPr lang="en-US" altLang="en-US" b="1" dirty="0"/>
              <a:t>Conclusion: Disney is sensitive to economic growth</a:t>
            </a:r>
          </a:p>
          <a:p>
            <a:r>
              <a:rPr lang="en-US" altLang="en-US" dirty="0"/>
              <a:t>Regressing changes in operating cash flow against changes in GDP over this period yields the following regression –	</a:t>
            </a:r>
          </a:p>
          <a:p>
            <a:pPr marL="0" indent="0">
              <a:buNone/>
            </a:pPr>
            <a:r>
              <a:rPr lang="en-US" altLang="en-US" dirty="0"/>
              <a:t>Change in Operating Income = 0.0142 + 6.6443 ( GDP Growth)</a:t>
            </a:r>
          </a:p>
          <a:p>
            <a:pPr marL="0" indent="0">
              <a:buNone/>
            </a:pPr>
            <a:r>
              <a:rPr lang="en-US" altLang="en-US" dirty="0"/>
              <a:t>				(0.13)	(2.05*) </a:t>
            </a:r>
          </a:p>
          <a:p>
            <a:pPr marL="0" indent="0">
              <a:buNone/>
            </a:pPr>
            <a:r>
              <a:rPr lang="en-US" altLang="en-US" b="1" dirty="0"/>
              <a:t>Conclusion: Disney</a:t>
            </a:r>
            <a:r>
              <a:rPr lang="ja-JP" altLang="en-US" b="1"/>
              <a:t>’</a:t>
            </a:r>
            <a:r>
              <a:rPr lang="en-US" altLang="ja-JP" b="1" dirty="0"/>
              <a:t>s operating income is sensitive to economic growth as well.</a:t>
            </a:r>
            <a:endParaRPr lang="en-US" altLang="en-US" b="1" dirty="0"/>
          </a:p>
        </p:txBody>
      </p:sp>
      <p:sp>
        <p:nvSpPr>
          <p:cNvPr id="5" name="Footer Placeholder 4">
            <a:extLst>
              <a:ext uri="{FF2B5EF4-FFF2-40B4-BE49-F238E27FC236}">
                <a16:creationId xmlns:a16="http://schemas.microsoft.com/office/drawing/2014/main" id="{1C00CD0C-79E6-BB2F-0928-3CC1738B8BD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Rectangle 2">
            <a:extLst>
              <a:ext uri="{FF2B5EF4-FFF2-40B4-BE49-F238E27FC236}">
                <a16:creationId xmlns:a16="http://schemas.microsoft.com/office/drawing/2014/main" id="{431BC695-98A1-81EA-5D14-C25BD1B96E32}"/>
              </a:ext>
            </a:extLst>
          </p:cNvPr>
          <p:cNvSpPr>
            <a:spLocks noGrp="1"/>
          </p:cNvSpPr>
          <p:nvPr>
            <p:ph type="title"/>
          </p:nvPr>
        </p:nvSpPr>
        <p:spPr/>
        <p:txBody>
          <a:bodyPr/>
          <a:lstStyle/>
          <a:p>
            <a:r>
              <a:rPr lang="en-US" altLang="en-US"/>
              <a:t>III. Sensitivity to Currency Changes</a:t>
            </a:r>
          </a:p>
        </p:txBody>
      </p:sp>
      <p:sp>
        <p:nvSpPr>
          <p:cNvPr id="291844" name="Rectangle 3">
            <a:extLst>
              <a:ext uri="{FF2B5EF4-FFF2-40B4-BE49-F238E27FC236}">
                <a16:creationId xmlns:a16="http://schemas.microsoft.com/office/drawing/2014/main" id="{38E749D0-E18F-5557-0C6D-952A1FA178A9}"/>
              </a:ext>
            </a:extLst>
          </p:cNvPr>
          <p:cNvSpPr>
            <a:spLocks noGrp="1"/>
          </p:cNvSpPr>
          <p:nvPr>
            <p:ph idx="1"/>
          </p:nvPr>
        </p:nvSpPr>
        <p:spPr/>
        <p:txBody>
          <a:bodyPr/>
          <a:lstStyle/>
          <a:p>
            <a:r>
              <a:rPr lang="en-US" altLang="en-US"/>
              <a:t>How sensitive is the firm</a:t>
            </a:r>
            <a:r>
              <a:rPr lang="ja-JP" altLang="en-US"/>
              <a:t>’</a:t>
            </a:r>
            <a:r>
              <a:rPr lang="en-US" altLang="ja-JP"/>
              <a:t>s value and operating income to changes in exchange rates?</a:t>
            </a:r>
          </a:p>
          <a:p>
            <a:r>
              <a:rPr lang="en-US" altLang="en-US"/>
              <a:t>The answer to this question is important, because</a:t>
            </a:r>
          </a:p>
          <a:p>
            <a:pPr lvl="1"/>
            <a:r>
              <a:rPr lang="en-US" altLang="en-US"/>
              <a:t>it provides a measure of how sensitive cash flows and firm value are to changes in the currency</a:t>
            </a:r>
          </a:p>
          <a:p>
            <a:pPr lvl="1"/>
            <a:r>
              <a:rPr lang="en-US" altLang="en-US"/>
              <a:t>it provides guidance on whether the firm should issue debt in another currency that it may be exposed to.</a:t>
            </a:r>
          </a:p>
          <a:p>
            <a:r>
              <a:rPr lang="en-US" altLang="en-US"/>
              <a:t>If cash flows and firm value are sensitive to changes in the dollar, the firm should</a:t>
            </a:r>
          </a:p>
          <a:p>
            <a:pPr lvl="1"/>
            <a:r>
              <a:rPr lang="en-US" altLang="en-US"/>
              <a:t>figure out which currency its cash flows are in;</a:t>
            </a:r>
          </a:p>
          <a:p>
            <a:pPr lvl="1"/>
            <a:r>
              <a:rPr lang="en-US" altLang="en-US"/>
              <a:t>and issued some debt in that currency</a:t>
            </a:r>
          </a:p>
        </p:txBody>
      </p:sp>
      <p:sp>
        <p:nvSpPr>
          <p:cNvPr id="5" name="Footer Placeholder 4">
            <a:extLst>
              <a:ext uri="{FF2B5EF4-FFF2-40B4-BE49-F238E27FC236}">
                <a16:creationId xmlns:a16="http://schemas.microsoft.com/office/drawing/2014/main" id="{2436A0DD-12C1-180D-1EBB-261C48D6953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2">
            <a:extLst>
              <a:ext uri="{FF2B5EF4-FFF2-40B4-BE49-F238E27FC236}">
                <a16:creationId xmlns:a16="http://schemas.microsoft.com/office/drawing/2014/main" id="{9675A0D9-71F0-7583-664D-D8D1A07D634B}"/>
              </a:ext>
            </a:extLst>
          </p:cNvPr>
          <p:cNvSpPr>
            <a:spLocks noGrp="1"/>
          </p:cNvSpPr>
          <p:nvPr>
            <p:ph type="title"/>
          </p:nvPr>
        </p:nvSpPr>
        <p:spPr/>
        <p:txBody>
          <a:bodyPr/>
          <a:lstStyle/>
          <a:p>
            <a:r>
              <a:rPr lang="en-US" altLang="en-US"/>
              <a:t>Regression Results</a:t>
            </a:r>
          </a:p>
        </p:txBody>
      </p:sp>
      <p:sp>
        <p:nvSpPr>
          <p:cNvPr id="293892" name="Rectangle 3">
            <a:extLst>
              <a:ext uri="{FF2B5EF4-FFF2-40B4-BE49-F238E27FC236}">
                <a16:creationId xmlns:a16="http://schemas.microsoft.com/office/drawing/2014/main" id="{ACF2286C-9FDF-477C-CF2D-A5509C6C26BA}"/>
              </a:ext>
            </a:extLst>
          </p:cNvPr>
          <p:cNvSpPr>
            <a:spLocks noGrp="1"/>
          </p:cNvSpPr>
          <p:nvPr>
            <p:ph idx="1"/>
          </p:nvPr>
        </p:nvSpPr>
        <p:spPr/>
        <p:txBody>
          <a:bodyPr>
            <a:normAutofit fontScale="92500" lnSpcReduction="10000"/>
          </a:bodyPr>
          <a:lstStyle/>
          <a:p>
            <a:r>
              <a:rPr lang="en-US" altLang="en-US" dirty="0"/>
              <a:t>Regressing changes in firm value against changes in the dollar over this period yields the following regression –</a:t>
            </a:r>
          </a:p>
          <a:p>
            <a:pPr marL="0" indent="0">
              <a:buNone/>
            </a:pPr>
            <a:r>
              <a:rPr lang="en-US" altLang="en-US" dirty="0"/>
              <a:t>Change in Firm Value = 	0.1774– 0.5705 (Change in Dollar)</a:t>
            </a:r>
          </a:p>
          <a:p>
            <a:pPr marL="0" indent="0">
              <a:buNone/>
            </a:pPr>
            <a:r>
              <a:rPr lang="en-US" altLang="en-US" dirty="0"/>
              <a:t>			(2.76*)	(0.67)</a:t>
            </a:r>
          </a:p>
          <a:p>
            <a:pPr marL="0" indent="0">
              <a:buNone/>
            </a:pPr>
            <a:r>
              <a:rPr lang="en-US" altLang="en-US" b="1" dirty="0"/>
              <a:t>Conclusion: Disney</a:t>
            </a:r>
            <a:r>
              <a:rPr lang="ja-JP" altLang="en-US" b="1"/>
              <a:t>’</a:t>
            </a:r>
            <a:r>
              <a:rPr lang="en-US" altLang="ja-JP" b="1" dirty="0"/>
              <a:t>s value is sensitive to exchange rate changes, decreasing as the dollar strengthens. However, the effect is statistically insignificant.</a:t>
            </a:r>
          </a:p>
          <a:p>
            <a:r>
              <a:rPr lang="en-US" altLang="en-US" dirty="0"/>
              <a:t>Regressing changes in operating cash flow against changes in the dollar over this period yields the following regression –</a:t>
            </a:r>
          </a:p>
          <a:p>
            <a:pPr marL="0" indent="0">
              <a:buNone/>
            </a:pPr>
            <a:r>
              <a:rPr lang="en-US" altLang="en-US" dirty="0"/>
              <a:t>Change in Operating Income = 0.1680 – 1.6773 (Change in Dollar)</a:t>
            </a:r>
          </a:p>
          <a:p>
            <a:pPr marL="0" indent="0">
              <a:buNone/>
            </a:pPr>
            <a:r>
              <a:rPr lang="en-US" altLang="en-US" dirty="0"/>
              <a:t>				(2.82*)	(2.13* ) </a:t>
            </a:r>
          </a:p>
          <a:p>
            <a:pPr marL="0" indent="0">
              <a:buNone/>
            </a:pPr>
            <a:r>
              <a:rPr lang="en-US" altLang="en-US" b="1" dirty="0"/>
              <a:t>Conclusion: Disney</a:t>
            </a:r>
            <a:r>
              <a:rPr lang="ja-JP" altLang="en-US" b="1"/>
              <a:t>’</a:t>
            </a:r>
            <a:r>
              <a:rPr lang="en-US" altLang="ja-JP" b="1" dirty="0"/>
              <a:t>s operating income is more strongly impacted by the dollar than its value is. A stronger dollar seems to hurt operating income.</a:t>
            </a:r>
            <a:endParaRPr lang="en-US" altLang="en-US" b="1" dirty="0"/>
          </a:p>
        </p:txBody>
      </p:sp>
      <p:sp>
        <p:nvSpPr>
          <p:cNvPr id="5" name="Footer Placeholder 4">
            <a:extLst>
              <a:ext uri="{FF2B5EF4-FFF2-40B4-BE49-F238E27FC236}">
                <a16:creationId xmlns:a16="http://schemas.microsoft.com/office/drawing/2014/main" id="{60EB910F-7FC0-7634-DBE2-FBD667C6A57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2">
            <a:extLst>
              <a:ext uri="{FF2B5EF4-FFF2-40B4-BE49-F238E27FC236}">
                <a16:creationId xmlns:a16="http://schemas.microsoft.com/office/drawing/2014/main" id="{4D910ECC-CE63-13DF-3AB1-B2A6FA804095}"/>
              </a:ext>
            </a:extLst>
          </p:cNvPr>
          <p:cNvSpPr>
            <a:spLocks noGrp="1"/>
          </p:cNvSpPr>
          <p:nvPr>
            <p:ph type="title"/>
          </p:nvPr>
        </p:nvSpPr>
        <p:spPr/>
        <p:txBody>
          <a:bodyPr/>
          <a:lstStyle/>
          <a:p>
            <a:r>
              <a:rPr lang="en-US" altLang="en-US"/>
              <a:t>IV. Sensitivity to Inflation</a:t>
            </a:r>
          </a:p>
        </p:txBody>
      </p:sp>
      <p:sp>
        <p:nvSpPr>
          <p:cNvPr id="295940" name="Rectangle 3">
            <a:extLst>
              <a:ext uri="{FF2B5EF4-FFF2-40B4-BE49-F238E27FC236}">
                <a16:creationId xmlns:a16="http://schemas.microsoft.com/office/drawing/2014/main" id="{15B9B90B-73FB-4BC2-EA81-BE82908830C1}"/>
              </a:ext>
            </a:extLst>
          </p:cNvPr>
          <p:cNvSpPr>
            <a:spLocks noGrp="1"/>
          </p:cNvSpPr>
          <p:nvPr>
            <p:ph idx="1"/>
          </p:nvPr>
        </p:nvSpPr>
        <p:spPr/>
        <p:txBody>
          <a:bodyPr/>
          <a:lstStyle/>
          <a:p>
            <a:r>
              <a:rPr lang="en-US" altLang="en-US"/>
              <a:t>How sensitive is the firm</a:t>
            </a:r>
            <a:r>
              <a:rPr lang="ja-JP" altLang="en-US"/>
              <a:t>’</a:t>
            </a:r>
            <a:r>
              <a:rPr lang="en-US" altLang="ja-JP"/>
              <a:t>s value and operating income to changes in the inflation rate?</a:t>
            </a:r>
          </a:p>
          <a:p>
            <a:r>
              <a:rPr lang="en-US" altLang="en-US"/>
              <a:t>The answer to this question is important, because</a:t>
            </a:r>
          </a:p>
          <a:p>
            <a:pPr lvl="1"/>
            <a:r>
              <a:rPr lang="en-US" altLang="en-US"/>
              <a:t>it provides a measure of whether cash flows are positively or negatively impacted by inflation.</a:t>
            </a:r>
          </a:p>
          <a:p>
            <a:pPr lvl="1"/>
            <a:r>
              <a:rPr lang="en-US" altLang="en-US"/>
              <a:t>it then helps in the design of debt; whether the debt should be fixed or floating rate debt.</a:t>
            </a:r>
          </a:p>
          <a:p>
            <a:r>
              <a:rPr lang="en-US" altLang="en-US"/>
              <a:t> If cash flows move with inflation, increasing (decreasing) as inflation increases (decreases), the debt should have a larger floating rate component.</a:t>
            </a:r>
          </a:p>
        </p:txBody>
      </p:sp>
      <p:sp>
        <p:nvSpPr>
          <p:cNvPr id="5" name="Footer Placeholder 4">
            <a:extLst>
              <a:ext uri="{FF2B5EF4-FFF2-40B4-BE49-F238E27FC236}">
                <a16:creationId xmlns:a16="http://schemas.microsoft.com/office/drawing/2014/main" id="{D016CD11-6616-DD39-0447-6DBC5A38711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a:extLst>
              <a:ext uri="{FF2B5EF4-FFF2-40B4-BE49-F238E27FC236}">
                <a16:creationId xmlns:a16="http://schemas.microsoft.com/office/drawing/2014/main" id="{857F8A64-897E-0818-603C-DB4EE8C84954}"/>
              </a:ext>
            </a:extLst>
          </p:cNvPr>
          <p:cNvSpPr>
            <a:spLocks noGrp="1"/>
          </p:cNvSpPr>
          <p:nvPr>
            <p:ph type="title"/>
          </p:nvPr>
        </p:nvSpPr>
        <p:spPr/>
        <p:txBody>
          <a:bodyPr/>
          <a:lstStyle/>
          <a:p>
            <a:r>
              <a:rPr lang="en-US" altLang="en-US"/>
              <a:t>Regression Results</a:t>
            </a:r>
          </a:p>
        </p:txBody>
      </p:sp>
      <p:sp>
        <p:nvSpPr>
          <p:cNvPr id="297988" name="Rectangle 3">
            <a:extLst>
              <a:ext uri="{FF2B5EF4-FFF2-40B4-BE49-F238E27FC236}">
                <a16:creationId xmlns:a16="http://schemas.microsoft.com/office/drawing/2014/main" id="{9762FA01-297D-A1A7-7D5F-340D30184151}"/>
              </a:ext>
            </a:extLst>
          </p:cNvPr>
          <p:cNvSpPr>
            <a:spLocks noGrp="1"/>
          </p:cNvSpPr>
          <p:nvPr>
            <p:ph idx="1"/>
          </p:nvPr>
        </p:nvSpPr>
        <p:spPr/>
        <p:txBody>
          <a:bodyPr>
            <a:normAutofit/>
          </a:bodyPr>
          <a:lstStyle/>
          <a:p>
            <a:r>
              <a:rPr lang="en-US" altLang="en-US" dirty="0"/>
              <a:t>Regressing changes in firm value against changes in inflation over this period yields the following regression –</a:t>
            </a:r>
          </a:p>
          <a:p>
            <a:pPr marL="0" indent="0">
              <a:buNone/>
            </a:pPr>
            <a:r>
              <a:rPr lang="en-US" altLang="en-US" sz="1800" dirty="0"/>
              <a:t>Change in Firm Value = 0.1855 + 2.9966 (Change in Inflation Rate)</a:t>
            </a:r>
          </a:p>
          <a:p>
            <a:pPr marL="0" indent="0">
              <a:buNone/>
            </a:pPr>
            <a:r>
              <a:rPr lang="en-US" altLang="en-US" sz="1800" dirty="0"/>
              <a:t>			(2.96*)	(0.90)</a:t>
            </a:r>
          </a:p>
          <a:p>
            <a:pPr marL="274320" lvl="1" indent="0">
              <a:buNone/>
            </a:pPr>
            <a:r>
              <a:rPr lang="en-US" altLang="en-US" b="1" dirty="0"/>
              <a:t>Conclusion: Disney</a:t>
            </a:r>
            <a:r>
              <a:rPr lang="ja-JP" altLang="en-US" b="1"/>
              <a:t>’</a:t>
            </a:r>
            <a:r>
              <a:rPr lang="en-US" altLang="ja-JP" b="1" dirty="0"/>
              <a:t>s firm value does seem to increase with inflation, but not by much (statistical significance is low)</a:t>
            </a:r>
          </a:p>
          <a:p>
            <a:r>
              <a:rPr lang="en-US" altLang="en-US" dirty="0"/>
              <a:t>Regressing changes in operating cash flow against changes in inflation over this period yields the following regression –</a:t>
            </a:r>
          </a:p>
          <a:p>
            <a:pPr marL="0" indent="0">
              <a:buNone/>
            </a:pPr>
            <a:r>
              <a:rPr lang="en-US" altLang="en-US" sz="1600" dirty="0"/>
              <a:t>Change in Operating Income = 0.1919 + 8.1867 (Change in Inflation Rate)</a:t>
            </a:r>
          </a:p>
          <a:p>
            <a:pPr marL="0" indent="0">
              <a:buNone/>
            </a:pPr>
            <a:r>
              <a:rPr lang="en-US" altLang="en-US" sz="1600" dirty="0"/>
              <a:t>			       (3.43*)	(2.76*)</a:t>
            </a:r>
          </a:p>
          <a:p>
            <a:pPr marL="274320" lvl="1" indent="0">
              <a:buNone/>
            </a:pPr>
            <a:r>
              <a:rPr lang="en-US" altLang="en-US" b="1" dirty="0"/>
              <a:t>Conclusion: Disney</a:t>
            </a:r>
            <a:r>
              <a:rPr lang="ja-JP" altLang="en-US" b="1"/>
              <a:t>’</a:t>
            </a:r>
            <a:r>
              <a:rPr lang="en-US" altLang="ja-JP" b="1" dirty="0"/>
              <a:t>s operating income increases in periods when inflation increases, suggesting that Disney does have pricing power.</a:t>
            </a:r>
            <a:endParaRPr lang="en-US" altLang="en-US" b="1" dirty="0"/>
          </a:p>
        </p:txBody>
      </p:sp>
      <p:sp>
        <p:nvSpPr>
          <p:cNvPr id="5" name="Footer Placeholder 4">
            <a:extLst>
              <a:ext uri="{FF2B5EF4-FFF2-40B4-BE49-F238E27FC236}">
                <a16:creationId xmlns:a16="http://schemas.microsoft.com/office/drawing/2014/main" id="{1ACB2B88-E182-9A6E-7BF0-86B8A88D998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Rectangle 2">
            <a:extLst>
              <a:ext uri="{FF2B5EF4-FFF2-40B4-BE49-F238E27FC236}">
                <a16:creationId xmlns:a16="http://schemas.microsoft.com/office/drawing/2014/main" id="{DFD137D3-3F48-8772-B139-4D9EAD6CD6FD}"/>
              </a:ext>
            </a:extLst>
          </p:cNvPr>
          <p:cNvSpPr>
            <a:spLocks noGrp="1"/>
          </p:cNvSpPr>
          <p:nvPr>
            <p:ph type="title"/>
          </p:nvPr>
        </p:nvSpPr>
        <p:spPr/>
        <p:txBody>
          <a:bodyPr/>
          <a:lstStyle/>
          <a:p>
            <a:r>
              <a:rPr lang="en-US" altLang="en-US"/>
              <a:t>Summarizing…</a:t>
            </a:r>
          </a:p>
        </p:txBody>
      </p:sp>
      <p:sp>
        <p:nvSpPr>
          <p:cNvPr id="300036" name="Rectangle 3">
            <a:extLst>
              <a:ext uri="{FF2B5EF4-FFF2-40B4-BE49-F238E27FC236}">
                <a16:creationId xmlns:a16="http://schemas.microsoft.com/office/drawing/2014/main" id="{F1376219-0B06-80C8-BFC2-768131C3E01C}"/>
              </a:ext>
            </a:extLst>
          </p:cNvPr>
          <p:cNvSpPr>
            <a:spLocks noGrp="1"/>
          </p:cNvSpPr>
          <p:nvPr>
            <p:ph idx="1"/>
          </p:nvPr>
        </p:nvSpPr>
        <p:spPr/>
        <p:txBody>
          <a:bodyPr/>
          <a:lstStyle/>
          <a:p>
            <a:r>
              <a:rPr lang="en-US" altLang="en-US" dirty="0"/>
              <a:t>Looking at the four macroeconomic regressions, we would conclude that </a:t>
            </a:r>
          </a:p>
          <a:p>
            <a:pPr lvl="1"/>
            <a:r>
              <a:rPr lang="en-US" altLang="en-US" dirty="0"/>
              <a:t>Disney</a:t>
            </a:r>
            <a:r>
              <a:rPr lang="ja-JP" altLang="en-US"/>
              <a:t>’</a:t>
            </a:r>
            <a:r>
              <a:rPr lang="en-US" altLang="ja-JP" dirty="0"/>
              <a:t>s assets collectively have a </a:t>
            </a:r>
            <a:r>
              <a:rPr lang="en-US" altLang="ja-JP" b="1" dirty="0"/>
              <a:t>duration of about 2.33 years</a:t>
            </a:r>
          </a:p>
          <a:p>
            <a:pPr lvl="1"/>
            <a:r>
              <a:rPr lang="en-US" altLang="en-US" dirty="0"/>
              <a:t>Disney is increasingly </a:t>
            </a:r>
            <a:r>
              <a:rPr lang="en-US" altLang="en-US" b="1" dirty="0"/>
              <a:t>affected by economic cycles</a:t>
            </a:r>
          </a:p>
          <a:p>
            <a:pPr lvl="1"/>
            <a:r>
              <a:rPr lang="en-US" altLang="en-US" dirty="0"/>
              <a:t>Disney is </a:t>
            </a:r>
            <a:r>
              <a:rPr lang="en-US" altLang="en-US" b="1" dirty="0"/>
              <a:t>hurt by a stronger dollar</a:t>
            </a:r>
          </a:p>
          <a:p>
            <a:pPr lvl="1"/>
            <a:r>
              <a:rPr lang="en-US" altLang="en-US" dirty="0"/>
              <a:t>Disney</a:t>
            </a:r>
            <a:r>
              <a:rPr lang="ja-JP" altLang="en-US"/>
              <a:t>’</a:t>
            </a:r>
            <a:r>
              <a:rPr lang="en-US" altLang="ja-JP" dirty="0"/>
              <a:t>s operating income </a:t>
            </a:r>
            <a:r>
              <a:rPr lang="en-US" altLang="ja-JP" b="1" dirty="0"/>
              <a:t>tends to move with inflation</a:t>
            </a:r>
          </a:p>
          <a:p>
            <a:r>
              <a:rPr lang="en-US" altLang="en-US" dirty="0"/>
              <a:t>All of the regression coefficients have substantial standard errors associated with them. One way to reduce the error (a la bottom up betas) is to </a:t>
            </a:r>
            <a:r>
              <a:rPr lang="en-US" altLang="en-US" b="1" dirty="0"/>
              <a:t>use sector-wide averages for each of the coefficients</a:t>
            </a:r>
            <a:r>
              <a:rPr lang="en-US" altLang="en-US" dirty="0"/>
              <a:t>.</a:t>
            </a:r>
          </a:p>
        </p:txBody>
      </p:sp>
      <p:sp>
        <p:nvSpPr>
          <p:cNvPr id="5" name="Footer Placeholder 4">
            <a:extLst>
              <a:ext uri="{FF2B5EF4-FFF2-40B4-BE49-F238E27FC236}">
                <a16:creationId xmlns:a16="http://schemas.microsoft.com/office/drawing/2014/main" id="{9EEF1425-1E26-4ED4-46E3-706C44E75E1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a:extLst>
              <a:ext uri="{FF2B5EF4-FFF2-40B4-BE49-F238E27FC236}">
                <a16:creationId xmlns:a16="http://schemas.microsoft.com/office/drawing/2014/main" id="{EE38F241-8A6A-D3BC-40B7-C7B5D781AA1C}"/>
              </a:ext>
            </a:extLst>
          </p:cNvPr>
          <p:cNvSpPr>
            <a:spLocks noGrp="1"/>
          </p:cNvSpPr>
          <p:nvPr>
            <p:ph type="title"/>
          </p:nvPr>
        </p:nvSpPr>
        <p:spPr/>
        <p:txBody>
          <a:bodyPr/>
          <a:lstStyle/>
          <a:p>
            <a:r>
              <a:rPr lang="en-US" altLang="en-US"/>
              <a:t>Bottom-up Estimates</a:t>
            </a:r>
          </a:p>
        </p:txBody>
      </p:sp>
      <p:graphicFrame>
        <p:nvGraphicFramePr>
          <p:cNvPr id="302085" name="Content Placeholder 8">
            <a:extLst>
              <a:ext uri="{FF2B5EF4-FFF2-40B4-BE49-F238E27FC236}">
                <a16:creationId xmlns:a16="http://schemas.microsoft.com/office/drawing/2014/main" id="{3003A248-4EE5-703D-5239-E196682BDA38}"/>
              </a:ext>
            </a:extLst>
          </p:cNvPr>
          <p:cNvGraphicFramePr>
            <a:graphicFrameLocks noGrp="1" noChangeAspect="1"/>
          </p:cNvGraphicFramePr>
          <p:nvPr>
            <p:ph idx="1"/>
            <p:extLst>
              <p:ext uri="{D42A27DB-BD31-4B8C-83A1-F6EECF244321}">
                <p14:modId xmlns:p14="http://schemas.microsoft.com/office/powerpoint/2010/main" val="2279341847"/>
              </p:ext>
            </p:extLst>
          </p:nvPr>
        </p:nvGraphicFramePr>
        <p:xfrm>
          <a:off x="685800" y="2743200"/>
          <a:ext cx="7772400" cy="2772097"/>
        </p:xfrm>
        <a:graphic>
          <a:graphicData uri="http://schemas.openxmlformats.org/presentationml/2006/ole">
            <mc:AlternateContent xmlns:mc="http://schemas.openxmlformats.org/markup-compatibility/2006">
              <mc:Choice xmlns:v="urn:schemas-microsoft-com:vml" Requires="v">
                <p:oleObj name="Document" r:id="rId3" imgW="22504400" imgH="8026400" progId="Word.Document.12">
                  <p:embed/>
                </p:oleObj>
              </mc:Choice>
              <mc:Fallback>
                <p:oleObj name="Document" r:id="rId3" imgW="22504400" imgH="8026400" progId="Word.Document.12">
                  <p:embed/>
                  <p:pic>
                    <p:nvPicPr>
                      <p:cNvPr id="0" name="Content Placeholder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743200"/>
                        <a:ext cx="7772400" cy="2772097"/>
                      </a:xfrm>
                      <a:prstGeom prst="rect">
                        <a:avLst/>
                      </a:prstGeom>
                      <a:solidFill>
                        <a:schemeClr val="bg2"/>
                      </a:solidFill>
                      <a:ln>
                        <a:noFill/>
                      </a:ln>
                    </p:spPr>
                  </p:pic>
                </p:oleObj>
              </mc:Fallback>
            </mc:AlternateContent>
          </a:graphicData>
        </a:graphic>
      </p:graphicFrame>
      <p:sp>
        <p:nvSpPr>
          <p:cNvPr id="302084" name="TextBox 5">
            <a:extLst>
              <a:ext uri="{FF2B5EF4-FFF2-40B4-BE49-F238E27FC236}">
                <a16:creationId xmlns:a16="http://schemas.microsoft.com/office/drawing/2014/main" id="{D8A57495-4CD3-15B7-2698-4D0C0045408F}"/>
              </a:ext>
            </a:extLst>
          </p:cNvPr>
          <p:cNvSpPr txBox="1">
            <a:spLocks noChangeArrowheads="1"/>
          </p:cNvSpPr>
          <p:nvPr/>
        </p:nvSpPr>
        <p:spPr bwMode="auto">
          <a:xfrm>
            <a:off x="6750050" y="1831975"/>
            <a:ext cx="21621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These weights reflect the estimated values of the businesses</a:t>
            </a:r>
          </a:p>
          <a:p>
            <a:pPr>
              <a:spcBef>
                <a:spcPct val="0"/>
              </a:spcBef>
              <a:buClrTx/>
              <a:buSzTx/>
              <a:buFontTx/>
              <a:buNone/>
            </a:pPr>
            <a:endParaRPr lang="en-US" altLang="en-US" sz="1600">
              <a:latin typeface="Times"/>
            </a:endParaRPr>
          </a:p>
        </p:txBody>
      </p:sp>
      <p:sp>
        <p:nvSpPr>
          <p:cNvPr id="5" name="Footer Placeholder 4">
            <a:extLst>
              <a:ext uri="{FF2B5EF4-FFF2-40B4-BE49-F238E27FC236}">
                <a16:creationId xmlns:a16="http://schemas.microsoft.com/office/drawing/2014/main" id="{6288F531-B282-4C4E-FF1F-74B5740BCEC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Rectangle 2">
            <a:extLst>
              <a:ext uri="{FF2B5EF4-FFF2-40B4-BE49-F238E27FC236}">
                <a16:creationId xmlns:a16="http://schemas.microsoft.com/office/drawing/2014/main" id="{635280D9-E681-60D1-B03C-F5490EF6C634}"/>
              </a:ext>
            </a:extLst>
          </p:cNvPr>
          <p:cNvSpPr>
            <a:spLocks noGrp="1"/>
          </p:cNvSpPr>
          <p:nvPr>
            <p:ph type="title"/>
          </p:nvPr>
        </p:nvSpPr>
        <p:spPr/>
        <p:txBody>
          <a:bodyPr/>
          <a:lstStyle/>
          <a:p>
            <a:r>
              <a:rPr lang="en-US" altLang="en-US"/>
              <a:t>Recommendations for Disney</a:t>
            </a:r>
          </a:p>
        </p:txBody>
      </p:sp>
      <p:sp>
        <p:nvSpPr>
          <p:cNvPr id="304132" name="Rectangle 3">
            <a:extLst>
              <a:ext uri="{FF2B5EF4-FFF2-40B4-BE49-F238E27FC236}">
                <a16:creationId xmlns:a16="http://schemas.microsoft.com/office/drawing/2014/main" id="{9E3B932E-FFA2-9434-282C-B33B3D0808CD}"/>
              </a:ext>
            </a:extLst>
          </p:cNvPr>
          <p:cNvSpPr>
            <a:spLocks noGrp="1"/>
          </p:cNvSpPr>
          <p:nvPr>
            <p:ph idx="1"/>
          </p:nvPr>
        </p:nvSpPr>
        <p:spPr/>
        <p:txBody>
          <a:bodyPr/>
          <a:lstStyle/>
          <a:p>
            <a:r>
              <a:rPr lang="en-US" altLang="en-US" dirty="0"/>
              <a:t>The debt issued </a:t>
            </a:r>
            <a:r>
              <a:rPr lang="en-US" altLang="en-US" b="1" dirty="0"/>
              <a:t>should be long term and should have duration of about 4.3 years</a:t>
            </a:r>
            <a:r>
              <a:rPr lang="en-US" altLang="en-US" dirty="0"/>
              <a:t>.</a:t>
            </a:r>
          </a:p>
          <a:p>
            <a:r>
              <a:rPr lang="en-US" altLang="en-US" dirty="0"/>
              <a:t>A </a:t>
            </a:r>
            <a:r>
              <a:rPr lang="en-US" altLang="en-US" b="1" dirty="0"/>
              <a:t>significant portion of the debt should be floating rate debt</a:t>
            </a:r>
            <a:r>
              <a:rPr lang="en-US" altLang="en-US" dirty="0"/>
              <a:t>, reflecting Disney</a:t>
            </a:r>
            <a:r>
              <a:rPr lang="ja-JP" altLang="en-US"/>
              <a:t>’</a:t>
            </a:r>
            <a:r>
              <a:rPr lang="en-US" altLang="ja-JP" dirty="0"/>
              <a:t>s capacity to pass inflation through to its customers and the fact that operating income tends to increase as interest rates go up.</a:t>
            </a:r>
          </a:p>
          <a:p>
            <a:r>
              <a:rPr lang="en-US" altLang="en-US" dirty="0"/>
              <a:t>Given Disney</a:t>
            </a:r>
            <a:r>
              <a:rPr lang="ja-JP" altLang="en-US"/>
              <a:t>’</a:t>
            </a:r>
            <a:r>
              <a:rPr lang="en-US" altLang="ja-JP" dirty="0"/>
              <a:t>s sensitivity to a stronger dollar, </a:t>
            </a:r>
            <a:r>
              <a:rPr lang="en-US" altLang="ja-JP" b="1" dirty="0"/>
              <a:t>a portion of the debt should be in foreign currencies</a:t>
            </a:r>
            <a:r>
              <a:rPr lang="en-US" altLang="ja-JP" dirty="0"/>
              <a:t>. The specific currency used and the magnitude of the foreign currency debt should reflect where Disney makes its revenues. One simple proxy is the 18% that Disney derives in revenues from outside the US.</a:t>
            </a:r>
            <a:endParaRPr lang="en-US" altLang="en-US" dirty="0"/>
          </a:p>
        </p:txBody>
      </p:sp>
      <p:sp>
        <p:nvSpPr>
          <p:cNvPr id="5" name="Footer Placeholder 4">
            <a:extLst>
              <a:ext uri="{FF2B5EF4-FFF2-40B4-BE49-F238E27FC236}">
                <a16:creationId xmlns:a16="http://schemas.microsoft.com/office/drawing/2014/main" id="{E867BB52-D6C6-146A-956D-C7817824D8F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2">
            <a:extLst>
              <a:ext uri="{FF2B5EF4-FFF2-40B4-BE49-F238E27FC236}">
                <a16:creationId xmlns:a16="http://schemas.microsoft.com/office/drawing/2014/main" id="{A3ADB86A-5A3B-7D22-AB96-03D725B4E620}"/>
              </a:ext>
            </a:extLst>
          </p:cNvPr>
          <p:cNvSpPr>
            <a:spLocks noGrp="1"/>
          </p:cNvSpPr>
          <p:nvPr>
            <p:ph type="title"/>
          </p:nvPr>
        </p:nvSpPr>
        <p:spPr/>
        <p:txBody>
          <a:bodyPr/>
          <a:lstStyle/>
          <a:p>
            <a:r>
              <a:rPr lang="en-US" altLang="en-US"/>
              <a:t>Analyzing Disney</a:t>
            </a:r>
            <a:r>
              <a:rPr lang="ja-JP" altLang="en-US"/>
              <a:t>’</a:t>
            </a:r>
            <a:r>
              <a:rPr lang="en-US" altLang="ja-JP"/>
              <a:t>s Current Debt</a:t>
            </a:r>
            <a:endParaRPr lang="en-US" altLang="en-US"/>
          </a:p>
        </p:txBody>
      </p:sp>
      <p:sp>
        <p:nvSpPr>
          <p:cNvPr id="306180" name="Rectangle 3">
            <a:extLst>
              <a:ext uri="{FF2B5EF4-FFF2-40B4-BE49-F238E27FC236}">
                <a16:creationId xmlns:a16="http://schemas.microsoft.com/office/drawing/2014/main" id="{42F98FD9-DBD4-CD77-58FF-D0DA597DAF8A}"/>
              </a:ext>
            </a:extLst>
          </p:cNvPr>
          <p:cNvSpPr>
            <a:spLocks noGrp="1"/>
          </p:cNvSpPr>
          <p:nvPr>
            <p:ph idx="1"/>
          </p:nvPr>
        </p:nvSpPr>
        <p:spPr/>
        <p:txBody>
          <a:bodyPr>
            <a:normAutofit fontScale="92500" lnSpcReduction="10000"/>
          </a:bodyPr>
          <a:lstStyle/>
          <a:p>
            <a:r>
              <a:rPr lang="en-US" altLang="en-US" dirty="0"/>
              <a:t>Disney has </a:t>
            </a:r>
            <a:r>
              <a:rPr lang="en-US" altLang="en-US" b="1" dirty="0"/>
              <a:t>$14.3 billion in interest-bearing debt with a face-value weighted average maturity of 7.92 years</a:t>
            </a:r>
            <a:r>
              <a:rPr lang="en-US" altLang="en-US" dirty="0"/>
              <a:t>. Allowing for the fact that the maturity of debt is higher than the duration, this would indicate that Disney’s debt may be a little longer than would be optimal, but not by much.</a:t>
            </a:r>
          </a:p>
          <a:p>
            <a:r>
              <a:rPr lang="en-US" altLang="en-US" dirty="0"/>
              <a:t>Of the debt, about </a:t>
            </a:r>
            <a:r>
              <a:rPr lang="en-US" altLang="en-US" b="1" dirty="0"/>
              <a:t>5.49% of the debt is in non-US dollar currencies </a:t>
            </a:r>
            <a:r>
              <a:rPr lang="en-US" altLang="en-US" dirty="0"/>
              <a:t>(Indian rupees and Hong Kong dollars), but the rest is in US dollars and the company has no Euro debt. Based on our analysis, we would suggest that Disney increase its proportion of Euro debt to about 12% and tie the choice of currency on future debt issues to its expansion plans.</a:t>
            </a:r>
          </a:p>
          <a:p>
            <a:r>
              <a:rPr lang="en-US" altLang="en-US" dirty="0"/>
              <a:t>Disney has </a:t>
            </a:r>
            <a:r>
              <a:rPr lang="en-US" altLang="en-US" b="1" dirty="0"/>
              <a:t>no convertible debt and about 5.67% of its debt is floating rate debt</a:t>
            </a:r>
            <a:r>
              <a:rPr lang="en-US" altLang="en-US" dirty="0"/>
              <a:t>, which looks low, given the company’s pricing power. While the mix of debt in 2013 may be reflective of a desire to lock in low long-term interest rates on debt, as rates rise, the company should consider expanding its use of foreign currency debt.</a:t>
            </a:r>
          </a:p>
        </p:txBody>
      </p:sp>
      <p:sp>
        <p:nvSpPr>
          <p:cNvPr id="5" name="Footer Placeholder 4">
            <a:extLst>
              <a:ext uri="{FF2B5EF4-FFF2-40B4-BE49-F238E27FC236}">
                <a16:creationId xmlns:a16="http://schemas.microsoft.com/office/drawing/2014/main" id="{F4540858-E323-14A1-5D77-9367C39B885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Rectangle 2">
            <a:extLst>
              <a:ext uri="{FF2B5EF4-FFF2-40B4-BE49-F238E27FC236}">
                <a16:creationId xmlns:a16="http://schemas.microsoft.com/office/drawing/2014/main" id="{00B7F888-2F9F-0EA0-1EE6-41C1EEAC5C97}"/>
              </a:ext>
            </a:extLst>
          </p:cNvPr>
          <p:cNvSpPr>
            <a:spLocks noGrp="1"/>
          </p:cNvSpPr>
          <p:nvPr>
            <p:ph type="title"/>
          </p:nvPr>
        </p:nvSpPr>
        <p:spPr/>
        <p:txBody>
          <a:bodyPr/>
          <a:lstStyle/>
          <a:p>
            <a:r>
              <a:rPr lang="en-US" altLang="en-US"/>
              <a:t>Adjusting Debt at Disney</a:t>
            </a:r>
          </a:p>
        </p:txBody>
      </p:sp>
      <p:sp>
        <p:nvSpPr>
          <p:cNvPr id="308228" name="Rectangle 3">
            <a:extLst>
              <a:ext uri="{FF2B5EF4-FFF2-40B4-BE49-F238E27FC236}">
                <a16:creationId xmlns:a16="http://schemas.microsoft.com/office/drawing/2014/main" id="{759A65D4-9795-8D1F-0F02-8D6C7D1F7FDF}"/>
              </a:ext>
            </a:extLst>
          </p:cNvPr>
          <p:cNvSpPr>
            <a:spLocks noGrp="1"/>
          </p:cNvSpPr>
          <p:nvPr>
            <p:ph idx="1"/>
          </p:nvPr>
        </p:nvSpPr>
        <p:spPr/>
        <p:txBody>
          <a:bodyPr/>
          <a:lstStyle/>
          <a:p>
            <a:r>
              <a:rPr lang="en-US" altLang="en-US" dirty="0"/>
              <a:t>It can </a:t>
            </a:r>
            <a:r>
              <a:rPr lang="en-US" altLang="en-US" b="1" dirty="0"/>
              <a:t>swap some </a:t>
            </a:r>
            <a:r>
              <a:rPr lang="en-US" altLang="en-US" dirty="0"/>
              <a:t>of its existing fixed rate, dollar debt for floating rate, foreign currency debt. Given Disney</a:t>
            </a:r>
            <a:r>
              <a:rPr lang="ja-JP" altLang="en-US"/>
              <a:t>’</a:t>
            </a:r>
            <a:r>
              <a:rPr lang="en-US" altLang="ja-JP" dirty="0"/>
              <a:t>s standing in financial markets and its large market capitalization, this should not be difficult to do.</a:t>
            </a:r>
          </a:p>
          <a:p>
            <a:r>
              <a:rPr lang="en-US" altLang="ja-JP" dirty="0"/>
              <a:t>It </a:t>
            </a:r>
            <a:r>
              <a:rPr lang="en-US" altLang="ja-JP" b="1" dirty="0"/>
              <a:t>can use derivatives </a:t>
            </a:r>
            <a:r>
              <a:rPr lang="en-US" altLang="ja-JP" dirty="0"/>
              <a:t>(forward and future contracts on currencies and interest rates) to get closer to matching assets with debt.</a:t>
            </a:r>
          </a:p>
          <a:p>
            <a:r>
              <a:rPr lang="en-US" altLang="en-US" dirty="0"/>
              <a:t>If Disney is </a:t>
            </a:r>
            <a:r>
              <a:rPr lang="en-US" altLang="en-US" b="1" dirty="0"/>
              <a:t>planning new debt issues</a:t>
            </a:r>
            <a:r>
              <a:rPr lang="en-US" altLang="en-US" dirty="0"/>
              <a:t>, either to get to a higher debt ratio or to fund new investments, it can use primarily floating rate, foreign currency debt to fund these new investments. Although it may be mismatching the funding on these investments, its debt matching will become better at the company level. </a:t>
            </a:r>
          </a:p>
        </p:txBody>
      </p:sp>
      <p:sp>
        <p:nvSpPr>
          <p:cNvPr id="5" name="Footer Placeholder 4">
            <a:extLst>
              <a:ext uri="{FF2B5EF4-FFF2-40B4-BE49-F238E27FC236}">
                <a16:creationId xmlns:a16="http://schemas.microsoft.com/office/drawing/2014/main" id="{BAF304BC-9B31-69FC-503C-8A2E8498636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a:extLst>
              <a:ext uri="{FF2B5EF4-FFF2-40B4-BE49-F238E27FC236}">
                <a16:creationId xmlns:a16="http://schemas.microsoft.com/office/drawing/2014/main" id="{A83A21FF-3120-14F0-55AB-802C8E1E6F22}"/>
              </a:ext>
            </a:extLst>
          </p:cNvPr>
          <p:cNvSpPr>
            <a:spLocks noGrp="1"/>
          </p:cNvSpPr>
          <p:nvPr>
            <p:ph type="title"/>
          </p:nvPr>
        </p:nvSpPr>
        <p:spPr/>
        <p:txBody>
          <a:bodyPr/>
          <a:lstStyle/>
          <a:p>
            <a:r>
              <a:rPr lang="en-US" altLang="en-US"/>
              <a:t>Debt Design for Bookscape &amp; Vale</a:t>
            </a:r>
          </a:p>
        </p:txBody>
      </p:sp>
      <p:sp>
        <p:nvSpPr>
          <p:cNvPr id="310276" name="Content Placeholder 1">
            <a:extLst>
              <a:ext uri="{FF2B5EF4-FFF2-40B4-BE49-F238E27FC236}">
                <a16:creationId xmlns:a16="http://schemas.microsoft.com/office/drawing/2014/main" id="{DFB6CF40-C1DF-5913-7233-D15EBF0E15DA}"/>
              </a:ext>
            </a:extLst>
          </p:cNvPr>
          <p:cNvSpPr>
            <a:spLocks noGrp="1"/>
          </p:cNvSpPr>
          <p:nvPr>
            <p:ph idx="1"/>
          </p:nvPr>
        </p:nvSpPr>
        <p:spPr/>
        <p:txBody>
          <a:bodyPr>
            <a:normAutofit lnSpcReduction="10000"/>
          </a:bodyPr>
          <a:lstStyle/>
          <a:p>
            <a:r>
              <a:rPr lang="en-US" altLang="en-US" b="1" dirty="0" err="1"/>
              <a:t>Bookscape</a:t>
            </a:r>
            <a:r>
              <a:rPr lang="en-US" altLang="en-US" dirty="0"/>
              <a:t>: Given </a:t>
            </a:r>
            <a:r>
              <a:rPr lang="en-US" altLang="en-US" dirty="0" err="1"/>
              <a:t>Bookscape’s</a:t>
            </a:r>
            <a:r>
              <a:rPr lang="en-US" altLang="en-US" dirty="0"/>
              <a:t> dependence on revenues at its New York bookstore, we would design the debt to be </a:t>
            </a:r>
          </a:p>
          <a:p>
            <a:pPr lvl="1"/>
            <a:r>
              <a:rPr lang="en-US" altLang="en-US" b="1" dirty="0"/>
              <a:t>Recommendation: </a:t>
            </a:r>
            <a:r>
              <a:rPr lang="en-US" altLang="en-US" dirty="0"/>
              <a:t>Long-term, dollar denominated, fixed rate debt</a:t>
            </a:r>
          </a:p>
          <a:p>
            <a:pPr lvl="1"/>
            <a:r>
              <a:rPr lang="en-US" altLang="en-US" b="1" dirty="0"/>
              <a:t>Actual</a:t>
            </a:r>
            <a:r>
              <a:rPr lang="en-US" altLang="en-US" dirty="0"/>
              <a:t>: Long term operating lease on the store</a:t>
            </a:r>
          </a:p>
          <a:p>
            <a:r>
              <a:rPr lang="en-US" altLang="en-US" b="1" dirty="0"/>
              <a:t>Vale</a:t>
            </a:r>
            <a:r>
              <a:rPr lang="en-US" altLang="en-US" dirty="0"/>
              <a:t>: Vale’s mines are spread around the world, and it generates a large portion of its revenues in China (37%). Its mines typically have very long lives and require large up-front investments, and the costs are usually in the local currencies, but its revenues are in US dollars.</a:t>
            </a:r>
          </a:p>
          <a:p>
            <a:pPr lvl="1"/>
            <a:r>
              <a:rPr lang="en-US" altLang="en-US" b="1" dirty="0"/>
              <a:t>Recommendation: </a:t>
            </a:r>
            <a:r>
              <a:rPr lang="en-US" altLang="en-US" dirty="0"/>
              <a:t>Long term, dollar-denominated debt (with hedging of local currency risk exposure) and if possible, tied to commodity prices.</a:t>
            </a:r>
          </a:p>
          <a:p>
            <a:pPr lvl="1"/>
            <a:r>
              <a:rPr lang="en-US" altLang="en-US" b="1" dirty="0"/>
              <a:t>Actual</a:t>
            </a:r>
            <a:r>
              <a:rPr lang="en-US" altLang="en-US" dirty="0"/>
              <a:t>: The existing debt at Vale is primarily US dollar debt (65.48%), with an average maturity of 14.70 years. All of the debt, as far as we can assess, is fixed rate and there is no commodity-linked debt. </a:t>
            </a:r>
          </a:p>
        </p:txBody>
      </p:sp>
      <p:sp>
        <p:nvSpPr>
          <p:cNvPr id="5" name="Footer Placeholder 4">
            <a:extLst>
              <a:ext uri="{FF2B5EF4-FFF2-40B4-BE49-F238E27FC236}">
                <a16:creationId xmlns:a16="http://schemas.microsoft.com/office/drawing/2014/main" id="{07F1CC52-6D01-B769-0CD9-A5D8FC3C0D2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a:extLst>
              <a:ext uri="{FF2B5EF4-FFF2-40B4-BE49-F238E27FC236}">
                <a16:creationId xmlns:a16="http://schemas.microsoft.com/office/drawing/2014/main" id="{7D0E8CE5-8DBF-9969-D68D-FBA090EEE79E}"/>
              </a:ext>
            </a:extLst>
          </p:cNvPr>
          <p:cNvSpPr>
            <a:spLocks noGrp="1"/>
          </p:cNvSpPr>
          <p:nvPr>
            <p:ph type="title"/>
          </p:nvPr>
        </p:nvSpPr>
        <p:spPr/>
        <p:txBody>
          <a:bodyPr/>
          <a:lstStyle/>
          <a:p>
            <a:r>
              <a:rPr lang="en-US" altLang="en-US"/>
              <a:t>And for Tata Motors and Baidu</a:t>
            </a:r>
          </a:p>
        </p:txBody>
      </p:sp>
      <p:sp>
        <p:nvSpPr>
          <p:cNvPr id="312322" name="Content Placeholder 2">
            <a:extLst>
              <a:ext uri="{FF2B5EF4-FFF2-40B4-BE49-F238E27FC236}">
                <a16:creationId xmlns:a16="http://schemas.microsoft.com/office/drawing/2014/main" id="{304407B3-8928-C25C-70C4-E6F53FCAD848}"/>
              </a:ext>
            </a:extLst>
          </p:cNvPr>
          <p:cNvSpPr>
            <a:spLocks noGrp="1"/>
          </p:cNvSpPr>
          <p:nvPr>
            <p:ph idx="1"/>
          </p:nvPr>
        </p:nvSpPr>
        <p:spPr/>
        <p:txBody>
          <a:bodyPr/>
          <a:lstStyle/>
          <a:p>
            <a:r>
              <a:rPr lang="en-US" altLang="en-US" b="1" dirty="0"/>
              <a:t>Tata Motors</a:t>
            </a:r>
            <a:r>
              <a:rPr lang="en-US" altLang="en-US" dirty="0"/>
              <a:t>: As an manufacturing firm, with big chunks of its of its revenues coming from India and China (about 24% apiece) and the rest spread across developed markets.</a:t>
            </a:r>
          </a:p>
          <a:p>
            <a:pPr lvl="1"/>
            <a:r>
              <a:rPr lang="en-US" altLang="en-US" b="1" dirty="0"/>
              <a:t>Recommendation</a:t>
            </a:r>
            <a:r>
              <a:rPr lang="en-US" altLang="en-US" dirty="0"/>
              <a:t>: Medium to long term, fixed rate debt in a mix of currencies reflecting operations.</a:t>
            </a:r>
          </a:p>
          <a:p>
            <a:pPr lvl="1"/>
            <a:r>
              <a:rPr lang="en-US" altLang="en-US" b="1" dirty="0"/>
              <a:t>Actual</a:t>
            </a:r>
            <a:r>
              <a:rPr lang="en-US" altLang="en-US" dirty="0"/>
              <a:t>:  The existing debt at Tata Motors is a mix of Indian rupee debt (about 71%) and Euro debt (about 29%), with an average maturity of 5.33 years and it is almost entirely fixed rate debt.</a:t>
            </a:r>
          </a:p>
          <a:p>
            <a:r>
              <a:rPr lang="en-US" altLang="en-US" dirty="0"/>
              <a:t>Baidu: Baidu has relatively little debt at the moment, reflecting its status as a young, technology company. </a:t>
            </a:r>
          </a:p>
          <a:p>
            <a:pPr lvl="1"/>
            <a:r>
              <a:rPr lang="en-US" altLang="en-US" b="1" dirty="0"/>
              <a:t>Recommendation</a:t>
            </a:r>
            <a:r>
              <a:rPr lang="en-US" altLang="en-US" dirty="0"/>
              <a:t>: Convertible, Chinese Yuan debt. </a:t>
            </a:r>
          </a:p>
          <a:p>
            <a:pPr lvl="1"/>
            <a:r>
              <a:rPr lang="en-US" altLang="en-US" b="1" dirty="0"/>
              <a:t>Actual</a:t>
            </a:r>
            <a:r>
              <a:rPr lang="en-US" altLang="en-US" dirty="0"/>
              <a:t>: About 82% of Baidu’s debt is in US dollars and Euros currently, with an average maturity of 5.80 years. A small portion is floating rate debt, but very little of the debt is convertible. </a:t>
            </a:r>
          </a:p>
          <a:p>
            <a:endParaRPr lang="en-US" altLang="en-US" dirty="0"/>
          </a:p>
        </p:txBody>
      </p:sp>
      <p:sp>
        <p:nvSpPr>
          <p:cNvPr id="5" name="Footer Placeholder 4">
            <a:extLst>
              <a:ext uri="{FF2B5EF4-FFF2-40B4-BE49-F238E27FC236}">
                <a16:creationId xmlns:a16="http://schemas.microsoft.com/office/drawing/2014/main" id="{76FBDFE8-09C1-A55A-C478-40EA83BB8FE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a:extLst>
              <a:ext uri="{FF2B5EF4-FFF2-40B4-BE49-F238E27FC236}">
                <a16:creationId xmlns:a16="http://schemas.microsoft.com/office/drawing/2014/main" id="{8933A083-7047-5A1C-F055-FD24FABFF4D6}"/>
              </a:ext>
            </a:extLst>
          </p:cNvPr>
          <p:cNvSpPr>
            <a:spLocks noGrp="1" noChangeArrowheads="1"/>
          </p:cNvSpPr>
          <p:nvPr>
            <p:ph type="ctrTitle"/>
          </p:nvPr>
        </p:nvSpPr>
        <p:spPr/>
        <p:txBody>
          <a:bodyPr/>
          <a:lstStyle/>
          <a:p>
            <a:r>
              <a:rPr lang="en-US"/>
              <a:t>Returning Cash to the Owners: Dividend Policy</a:t>
            </a:r>
          </a:p>
        </p:txBody>
      </p:sp>
      <p:sp>
        <p:nvSpPr>
          <p:cNvPr id="313346" name="Rectangle 3">
            <a:extLst>
              <a:ext uri="{FF2B5EF4-FFF2-40B4-BE49-F238E27FC236}">
                <a16:creationId xmlns:a16="http://schemas.microsoft.com/office/drawing/2014/main" id="{BDDCFCCA-1C8F-3DBB-E160-E1484FCB3DC5}"/>
              </a:ext>
            </a:extLst>
          </p:cNvPr>
          <p:cNvSpPr>
            <a:spLocks noGrp="1"/>
          </p:cNvSpPr>
          <p:nvPr>
            <p:ph type="subTitle" idx="1"/>
          </p:nvPr>
        </p:nvSpPr>
        <p:spPr/>
        <p:txBody>
          <a:bodyPr/>
          <a:lstStyle/>
          <a:p>
            <a:r>
              <a:rPr lang="ja-JP" altLang="en-US"/>
              <a:t>“</a:t>
            </a:r>
            <a:r>
              <a:rPr lang="en-US" altLang="ja-JP"/>
              <a:t>Companies don</a:t>
            </a:r>
            <a:r>
              <a:rPr lang="ja-JP" altLang="en-US"/>
              <a:t>’</a:t>
            </a:r>
            <a:r>
              <a:rPr lang="en-US" altLang="ja-JP"/>
              <a:t>t have cash. They hold cash for their stockholders.</a:t>
            </a:r>
            <a:r>
              <a:rPr lang="ja-JP" altLang="en-US"/>
              <a:t>”</a:t>
            </a:r>
            <a:endParaRPr lang="en-US" altLang="en-US"/>
          </a:p>
        </p:txBody>
      </p:sp>
      <p:sp>
        <p:nvSpPr>
          <p:cNvPr id="6" name="Footer Placeholder 5">
            <a:extLst>
              <a:ext uri="{FF2B5EF4-FFF2-40B4-BE49-F238E27FC236}">
                <a16:creationId xmlns:a16="http://schemas.microsoft.com/office/drawing/2014/main" id="{272D32A3-0AD6-5520-63B8-08EBF75DD874}"/>
              </a:ext>
            </a:extLst>
          </p:cNvPr>
          <p:cNvSpPr>
            <a:spLocks noGrp="1"/>
          </p:cNvSpPr>
          <p:nvPr>
            <p:ph type="ftr" sz="quarter" idx="11"/>
          </p:nvPr>
        </p:nvSpPr>
        <p:spPr/>
        <p:txBody>
          <a:bodyPr/>
          <a:lstStyle/>
          <a:p>
            <a:pPr>
              <a:defRPr/>
            </a:pPr>
            <a:r>
              <a:rPr lang="en-US"/>
              <a:t>Aswath Damodaran</a:t>
            </a:r>
            <a:endParaRPr lang="en-US" dirty="0"/>
          </a:p>
        </p:txBody>
      </p:sp>
      <p:sp>
        <p:nvSpPr>
          <p:cNvPr id="7" name="Slide Number Placeholder 6">
            <a:extLst>
              <a:ext uri="{FF2B5EF4-FFF2-40B4-BE49-F238E27FC236}">
                <a16:creationId xmlns:a16="http://schemas.microsoft.com/office/drawing/2014/main" id="{610AA000-5EAF-CD57-F694-1EA02AAA3C8D}"/>
              </a:ext>
            </a:extLst>
          </p:cNvPr>
          <p:cNvSpPr>
            <a:spLocks noGrp="1"/>
          </p:cNvSpPr>
          <p:nvPr>
            <p:ph type="sldNum" sz="quarter" idx="12"/>
          </p:nvPr>
        </p:nvSpPr>
        <p:spPr/>
        <p:txBody>
          <a:bodyPr/>
          <a:lstStyle/>
          <a:p>
            <a:pPr>
              <a:defRPr/>
            </a:pPr>
            <a:fld id="{A071C171-129E-D043-8371-BAF003A1A80A}" type="slidenum">
              <a:rPr lang="en-US" altLang="en-US" smtClean="0"/>
              <a:pPr>
                <a:defRPr/>
              </a:pPr>
              <a:t>147</a:t>
            </a:fld>
            <a:endParaRPr lang="en-US" altLang="en-US"/>
          </a:p>
        </p:txBody>
      </p:sp>
    </p:spTree>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a:extLst>
              <a:ext uri="{FF2B5EF4-FFF2-40B4-BE49-F238E27FC236}">
                <a16:creationId xmlns:a16="http://schemas.microsoft.com/office/drawing/2014/main" id="{84D5C3C2-CB3B-F7EE-4897-0B3B19DCD473}"/>
              </a:ext>
            </a:extLst>
          </p:cNvPr>
          <p:cNvSpPr>
            <a:spLocks noGrp="1"/>
          </p:cNvSpPr>
          <p:nvPr>
            <p:ph type="title"/>
          </p:nvPr>
        </p:nvSpPr>
        <p:spPr/>
        <p:txBody>
          <a:bodyPr/>
          <a:lstStyle/>
          <a:p>
            <a:r>
              <a:rPr lang="en-US" altLang="en-US"/>
              <a:t>First Principles</a:t>
            </a:r>
          </a:p>
        </p:txBody>
      </p:sp>
      <p:pic>
        <p:nvPicPr>
          <p:cNvPr id="315396" name="Content Placeholder 3">
            <a:extLst>
              <a:ext uri="{FF2B5EF4-FFF2-40B4-BE49-F238E27FC236}">
                <a16:creationId xmlns:a16="http://schemas.microsoft.com/office/drawing/2014/main" id="{4B50C03A-7089-2F1A-8B80-43C35DABBE9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1782605"/>
            <a:ext cx="7772400" cy="4359589"/>
          </a:xfrm>
        </p:spPr>
      </p:pic>
      <p:sp>
        <p:nvSpPr>
          <p:cNvPr id="5" name="Footer Placeholder 4">
            <a:extLst>
              <a:ext uri="{FF2B5EF4-FFF2-40B4-BE49-F238E27FC236}">
                <a16:creationId xmlns:a16="http://schemas.microsoft.com/office/drawing/2014/main" id="{1913BD3B-0457-A9E0-A50B-7D1E9188D41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a:extLst>
              <a:ext uri="{FF2B5EF4-FFF2-40B4-BE49-F238E27FC236}">
                <a16:creationId xmlns:a16="http://schemas.microsoft.com/office/drawing/2014/main" id="{0A8B6A65-978B-D9B8-BD39-D0A4809BCE97}"/>
              </a:ext>
            </a:extLst>
          </p:cNvPr>
          <p:cNvSpPr>
            <a:spLocks noGrp="1"/>
          </p:cNvSpPr>
          <p:nvPr>
            <p:ph type="title"/>
          </p:nvPr>
        </p:nvSpPr>
        <p:spPr/>
        <p:txBody>
          <a:bodyPr/>
          <a:lstStyle/>
          <a:p>
            <a:r>
              <a:rPr lang="en-US" altLang="en-US"/>
              <a:t>Steps to the Dividend Decision… if it is treated as a residual claim</a:t>
            </a:r>
          </a:p>
        </p:txBody>
      </p:sp>
      <p:pic>
        <p:nvPicPr>
          <p:cNvPr id="317444" name="Content Placeholder 4">
            <a:extLst>
              <a:ext uri="{FF2B5EF4-FFF2-40B4-BE49-F238E27FC236}">
                <a16:creationId xmlns:a16="http://schemas.microsoft.com/office/drawing/2014/main" id="{36948464-A9F4-241A-DD5C-1B046D3A2BF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066799" y="2514600"/>
            <a:ext cx="6950319" cy="2362200"/>
          </a:xfrm>
        </p:spPr>
      </p:pic>
      <p:sp>
        <p:nvSpPr>
          <p:cNvPr id="5" name="Footer Placeholder 4">
            <a:extLst>
              <a:ext uri="{FF2B5EF4-FFF2-40B4-BE49-F238E27FC236}">
                <a16:creationId xmlns:a16="http://schemas.microsoft.com/office/drawing/2014/main" id="{DFC34794-605D-44A4-7B36-9BF97CA5BEA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Title 1">
            <a:extLst>
              <a:ext uri="{FF2B5EF4-FFF2-40B4-BE49-F238E27FC236}">
                <a16:creationId xmlns:a16="http://schemas.microsoft.com/office/drawing/2014/main" id="{F243D362-1F61-B03C-33D2-7D08B9986F4B}"/>
              </a:ext>
            </a:extLst>
          </p:cNvPr>
          <p:cNvSpPr>
            <a:spLocks noGrp="1"/>
          </p:cNvSpPr>
          <p:nvPr>
            <p:ph type="title"/>
          </p:nvPr>
        </p:nvSpPr>
        <p:spPr/>
        <p:txBody>
          <a:bodyPr/>
          <a:lstStyle/>
          <a:p>
            <a:r>
              <a:rPr lang="en-US" altLang="en-US"/>
              <a:t>The Roots of Dividend Dysfunction</a:t>
            </a:r>
          </a:p>
        </p:txBody>
      </p:sp>
      <p:sp>
        <p:nvSpPr>
          <p:cNvPr id="319490" name="Content Placeholder 2">
            <a:extLst>
              <a:ext uri="{FF2B5EF4-FFF2-40B4-BE49-F238E27FC236}">
                <a16:creationId xmlns:a16="http://schemas.microsoft.com/office/drawing/2014/main" id="{6919759D-7AA4-767C-5101-623B8E75B22F}"/>
              </a:ext>
            </a:extLst>
          </p:cNvPr>
          <p:cNvSpPr>
            <a:spLocks noGrp="1"/>
          </p:cNvSpPr>
          <p:nvPr>
            <p:ph idx="1"/>
          </p:nvPr>
        </p:nvSpPr>
        <p:spPr/>
        <p:txBody>
          <a:bodyPr/>
          <a:lstStyle/>
          <a:p>
            <a:r>
              <a:rPr lang="en-US" altLang="en-US" dirty="0"/>
              <a:t>In practice, dividend policy is dysfunctional and does not follow the logical process of starting with your investment opportunities and working your way down to residual cash.</a:t>
            </a:r>
          </a:p>
          <a:p>
            <a:r>
              <a:rPr lang="en-US" altLang="en-US" dirty="0"/>
              <a:t>The two dominant factors driving dividend policy around the world are:</a:t>
            </a:r>
          </a:p>
          <a:p>
            <a:pPr marL="617220" lvl="1" indent="-342900">
              <a:buFont typeface="+mj-lt"/>
              <a:buAutoNum type="arabicPeriod"/>
            </a:pPr>
            <a:r>
              <a:rPr lang="en-US" altLang="en-US" b="1" dirty="0"/>
              <a:t>Inertia</a:t>
            </a:r>
            <a:r>
              <a:rPr lang="en-US" altLang="en-US" dirty="0"/>
              <a:t>: Companies seem to hate to let of their past, when it comes to dividend policy.</a:t>
            </a:r>
          </a:p>
          <a:p>
            <a:pPr marL="617220" lvl="1" indent="-342900">
              <a:buFont typeface="+mj-lt"/>
              <a:buAutoNum type="arabicPeriod"/>
            </a:pPr>
            <a:r>
              <a:rPr lang="en-US" altLang="en-US" b="1" dirty="0"/>
              <a:t>Me-too-ism</a:t>
            </a:r>
            <a:r>
              <a:rPr lang="en-US" altLang="en-US" dirty="0"/>
              <a:t>: Companies want to behave like their peer group.</a:t>
            </a:r>
          </a:p>
        </p:txBody>
      </p:sp>
      <p:sp>
        <p:nvSpPr>
          <p:cNvPr id="5" name="Footer Placeholder 4">
            <a:extLst>
              <a:ext uri="{FF2B5EF4-FFF2-40B4-BE49-F238E27FC236}">
                <a16:creationId xmlns:a16="http://schemas.microsoft.com/office/drawing/2014/main" id="{19F0641A-2500-75EF-7699-459D184405D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a:extLst>
              <a:ext uri="{FF2B5EF4-FFF2-40B4-BE49-F238E27FC236}">
                <a16:creationId xmlns:a16="http://schemas.microsoft.com/office/drawing/2014/main" id="{550475CE-4BDB-30D8-F110-0C0BCC27F329}"/>
              </a:ext>
            </a:extLst>
          </p:cNvPr>
          <p:cNvSpPr>
            <a:spLocks noGrp="1"/>
          </p:cNvSpPr>
          <p:nvPr>
            <p:ph type="title"/>
          </p:nvPr>
        </p:nvSpPr>
        <p:spPr/>
        <p:txBody>
          <a:bodyPr/>
          <a:lstStyle/>
          <a:p>
            <a:r>
              <a:rPr lang="en-US" altLang="en-US"/>
              <a:t>I. Dividends are sticky</a:t>
            </a:r>
          </a:p>
        </p:txBody>
      </p:sp>
      <p:sp>
        <p:nvSpPr>
          <p:cNvPr id="9" name="Footer Placeholder 8">
            <a:extLst>
              <a:ext uri="{FF2B5EF4-FFF2-40B4-BE49-F238E27FC236}">
                <a16:creationId xmlns:a16="http://schemas.microsoft.com/office/drawing/2014/main" id="{F9F51316-7A5F-3EAE-4EF2-5DD1F005B28C}"/>
              </a:ext>
            </a:extLst>
          </p:cNvPr>
          <p:cNvSpPr>
            <a:spLocks noGrp="1"/>
          </p:cNvSpPr>
          <p:nvPr>
            <p:ph type="ftr" sz="quarter" idx="11"/>
          </p:nvPr>
        </p:nvSpPr>
        <p:spPr/>
        <p:txBody>
          <a:bodyPr/>
          <a:lstStyle/>
          <a:p>
            <a:pPr>
              <a:defRPr/>
            </a:pPr>
            <a:r>
              <a:rPr lang="en-US"/>
              <a:t>Aswath Damodaran</a:t>
            </a:r>
            <a:endParaRPr lang="en-US" dirty="0"/>
          </a:p>
        </p:txBody>
      </p:sp>
      <p:graphicFrame>
        <p:nvGraphicFramePr>
          <p:cNvPr id="4" name="Content Placeholder 4">
            <a:extLst>
              <a:ext uri="{FF2B5EF4-FFF2-40B4-BE49-F238E27FC236}">
                <a16:creationId xmlns:a16="http://schemas.microsoft.com/office/drawing/2014/main" id="{96AB1451-60A3-CDB7-DECB-2FC1D6DFA339}"/>
              </a:ext>
            </a:extLst>
          </p:cNvPr>
          <p:cNvGraphicFramePr>
            <a:graphicFrameLocks noGrp="1"/>
          </p:cNvGraphicFramePr>
          <p:nvPr>
            <p:ph idx="1"/>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Title 1">
            <a:extLst>
              <a:ext uri="{FF2B5EF4-FFF2-40B4-BE49-F238E27FC236}">
                <a16:creationId xmlns:a16="http://schemas.microsoft.com/office/drawing/2014/main" id="{F477F448-3DE6-C94D-6E90-DCD40EB36B98}"/>
              </a:ext>
            </a:extLst>
          </p:cNvPr>
          <p:cNvSpPr>
            <a:spLocks noGrp="1"/>
          </p:cNvSpPr>
          <p:nvPr>
            <p:ph type="title"/>
          </p:nvPr>
        </p:nvSpPr>
        <p:spPr/>
        <p:txBody>
          <a:bodyPr/>
          <a:lstStyle/>
          <a:p>
            <a:r>
              <a:rPr lang="en-US" altLang="en-US" dirty="0"/>
              <a:t>In 2020, a crisis year for many companies…here is what they did..</a:t>
            </a:r>
          </a:p>
        </p:txBody>
      </p:sp>
      <p:sp>
        <p:nvSpPr>
          <p:cNvPr id="3" name="Content Placeholder 2">
            <a:extLst>
              <a:ext uri="{FF2B5EF4-FFF2-40B4-BE49-F238E27FC236}">
                <a16:creationId xmlns:a16="http://schemas.microsoft.com/office/drawing/2014/main" id="{8D090844-332D-1569-148A-21843DE799AB}"/>
              </a:ext>
            </a:extLst>
          </p:cNvPr>
          <p:cNvSpPr>
            <a:spLocks noGrp="1"/>
          </p:cNvSpPr>
          <p:nvPr>
            <p:ph idx="1"/>
          </p:nvPr>
        </p:nvSpPr>
        <p:spPr/>
        <p:txBody>
          <a:bodyPr/>
          <a:lstStyle/>
          <a:p>
            <a:r>
              <a:rPr lang="en-US" dirty="0"/>
              <a:t>Of the S&amp;P 500 companies, 287 companies increased their dividends, and 11 companies initiated dividends.</a:t>
            </a:r>
          </a:p>
          <a:p>
            <a:r>
              <a:rPr lang="en-US" dirty="0"/>
              <a:t>Of the S&amp;P 500 companies, 27 decreased dividends and 42 suspended dividends.</a:t>
            </a:r>
          </a:p>
          <a:p>
            <a:pPr lvl="1"/>
            <a:r>
              <a:rPr lang="en-US" dirty="0"/>
              <a:t>While the 42 dividend suspensions were the most in the last 20 years, the number of companies that increased </a:t>
            </a:r>
            <a:r>
              <a:rPr lang="en-US" dirty="0" err="1"/>
              <a:t>divbidends</a:t>
            </a:r>
            <a:r>
              <a:rPr lang="en-US" dirty="0"/>
              <a:t> (298) vastly exceeded the number that cut or suspended dividends (69).</a:t>
            </a:r>
          </a:p>
          <a:p>
            <a:pPr lvl="1"/>
            <a:r>
              <a:rPr lang="en-US" dirty="0"/>
              <a:t>In perhaps the most revealing statistic of all, 133 of the 500 largest market cap companies did not pay dividends leading into 2020 or in 2020.</a:t>
            </a:r>
          </a:p>
        </p:txBody>
      </p:sp>
      <p:sp>
        <p:nvSpPr>
          <p:cNvPr id="6" name="Footer Placeholder 5">
            <a:extLst>
              <a:ext uri="{FF2B5EF4-FFF2-40B4-BE49-F238E27FC236}">
                <a16:creationId xmlns:a16="http://schemas.microsoft.com/office/drawing/2014/main" id="{4134170B-1D38-E091-BAFA-05D407FA71D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a:extLst>
              <a:ext uri="{FF2B5EF4-FFF2-40B4-BE49-F238E27FC236}">
                <a16:creationId xmlns:a16="http://schemas.microsoft.com/office/drawing/2014/main" id="{9996D10B-89F9-B66C-87D3-DFA45CFA4E90}"/>
              </a:ext>
            </a:extLst>
          </p:cNvPr>
          <p:cNvSpPr>
            <a:spLocks noGrp="1"/>
          </p:cNvSpPr>
          <p:nvPr>
            <p:ph type="title"/>
          </p:nvPr>
        </p:nvSpPr>
        <p:spPr/>
        <p:txBody>
          <a:bodyPr/>
          <a:lstStyle/>
          <a:p>
            <a:r>
              <a:rPr lang="en-US" altLang="en-US" dirty="0"/>
              <a:t>II. Dividends tend to follow earnings</a:t>
            </a:r>
          </a:p>
        </p:txBody>
      </p:sp>
      <p:sp>
        <p:nvSpPr>
          <p:cNvPr id="8" name="Footer Placeholder 7">
            <a:extLst>
              <a:ext uri="{FF2B5EF4-FFF2-40B4-BE49-F238E27FC236}">
                <a16:creationId xmlns:a16="http://schemas.microsoft.com/office/drawing/2014/main" id="{7BF49DAB-F979-E651-EF5B-4C87E9D06626}"/>
              </a:ext>
            </a:extLst>
          </p:cNvPr>
          <p:cNvSpPr>
            <a:spLocks noGrp="1"/>
          </p:cNvSpPr>
          <p:nvPr>
            <p:ph type="ftr" sz="quarter" idx="11"/>
          </p:nvPr>
        </p:nvSpPr>
        <p:spPr/>
        <p:txBody>
          <a:bodyPr/>
          <a:lstStyle/>
          <a:p>
            <a:pPr>
              <a:defRPr/>
            </a:pPr>
            <a:r>
              <a:rPr lang="en-US"/>
              <a:t>Aswath Damodaran</a:t>
            </a:r>
            <a:endParaRPr lang="en-US" dirty="0"/>
          </a:p>
        </p:txBody>
      </p:sp>
      <p:graphicFrame>
        <p:nvGraphicFramePr>
          <p:cNvPr id="5" name="Content Placeholder 4">
            <a:extLst>
              <a:ext uri="{FF2B5EF4-FFF2-40B4-BE49-F238E27FC236}">
                <a16:creationId xmlns:a16="http://schemas.microsoft.com/office/drawing/2014/main" id="{1FAB0244-0F0C-C47D-43C8-ADC9CA61D851}"/>
              </a:ext>
            </a:extLst>
          </p:cNvPr>
          <p:cNvGraphicFramePr>
            <a:graphicFrameLocks noGrp="1"/>
          </p:cNvGraphicFramePr>
          <p:nvPr>
            <p:ph idx="1"/>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Title 1">
            <a:extLst>
              <a:ext uri="{FF2B5EF4-FFF2-40B4-BE49-F238E27FC236}">
                <a16:creationId xmlns:a16="http://schemas.microsoft.com/office/drawing/2014/main" id="{5F326222-4C7C-2B87-C4B5-F225260DE0A5}"/>
              </a:ext>
            </a:extLst>
          </p:cNvPr>
          <p:cNvSpPr>
            <a:spLocks noGrp="1"/>
          </p:cNvSpPr>
          <p:nvPr>
            <p:ph type="title"/>
          </p:nvPr>
        </p:nvSpPr>
        <p:spPr/>
        <p:txBody>
          <a:bodyPr>
            <a:normAutofit fontScale="90000"/>
          </a:bodyPr>
          <a:lstStyle/>
          <a:p>
            <a:r>
              <a:rPr lang="en-US" altLang="en-US"/>
              <a:t>III. Are affected by changes in tax laws…</a:t>
            </a:r>
          </a:p>
        </p:txBody>
      </p:sp>
      <p:sp>
        <p:nvSpPr>
          <p:cNvPr id="327682" name="Text Placeholder 2">
            <a:extLst>
              <a:ext uri="{FF2B5EF4-FFF2-40B4-BE49-F238E27FC236}">
                <a16:creationId xmlns:a16="http://schemas.microsoft.com/office/drawing/2014/main" id="{3890A034-DF51-10E9-FAE2-A38BECDFBE3D}"/>
              </a:ext>
            </a:extLst>
          </p:cNvPr>
          <p:cNvSpPr>
            <a:spLocks noGrp="1"/>
          </p:cNvSpPr>
          <p:nvPr>
            <p:ph type="body" idx="1"/>
          </p:nvPr>
        </p:nvSpPr>
        <p:spPr/>
        <p:txBody>
          <a:bodyPr/>
          <a:lstStyle/>
          <a:p>
            <a:r>
              <a:rPr lang="en-US" altLang="en-US" dirty="0"/>
              <a:t>In 2003</a:t>
            </a:r>
          </a:p>
        </p:txBody>
      </p:sp>
      <p:pic>
        <p:nvPicPr>
          <p:cNvPr id="327683" name="Content Placeholder 3">
            <a:extLst>
              <a:ext uri="{FF2B5EF4-FFF2-40B4-BE49-F238E27FC236}">
                <a16:creationId xmlns:a16="http://schemas.microsoft.com/office/drawing/2014/main" id="{DCB0F2C3-6FD5-B96A-ED9E-5F2F9D8189E4}"/>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21571" b="-21571"/>
          <a:stretch>
            <a:fillRect/>
          </a:stretch>
        </p:blipFill>
        <p:spPr>
          <a:xfrm>
            <a:off x="457200" y="2177519"/>
            <a:ext cx="4040188" cy="3945999"/>
          </a:xfrm>
        </p:spPr>
      </p:pic>
      <p:sp>
        <p:nvSpPr>
          <p:cNvPr id="327684" name="Text Placeholder 4">
            <a:extLst>
              <a:ext uri="{FF2B5EF4-FFF2-40B4-BE49-F238E27FC236}">
                <a16:creationId xmlns:a16="http://schemas.microsoft.com/office/drawing/2014/main" id="{DEA0F485-63CF-3072-31AC-2F3A46EAA306}"/>
              </a:ext>
            </a:extLst>
          </p:cNvPr>
          <p:cNvSpPr>
            <a:spLocks noGrp="1"/>
          </p:cNvSpPr>
          <p:nvPr>
            <p:ph type="body" sz="quarter" idx="3"/>
          </p:nvPr>
        </p:nvSpPr>
        <p:spPr/>
        <p:txBody>
          <a:bodyPr/>
          <a:lstStyle/>
          <a:p>
            <a:r>
              <a:rPr lang="en-US" altLang="en-US" dirty="0"/>
              <a:t>In the last quarter of 2012</a:t>
            </a:r>
          </a:p>
        </p:txBody>
      </p:sp>
      <p:sp>
        <p:nvSpPr>
          <p:cNvPr id="327685" name="Content Placeholder 5">
            <a:extLst>
              <a:ext uri="{FF2B5EF4-FFF2-40B4-BE49-F238E27FC236}">
                <a16:creationId xmlns:a16="http://schemas.microsoft.com/office/drawing/2014/main" id="{38D40ED9-CCA4-3E00-ADCD-6FF4BDA45AC6}"/>
              </a:ext>
            </a:extLst>
          </p:cNvPr>
          <p:cNvSpPr>
            <a:spLocks noGrp="1"/>
          </p:cNvSpPr>
          <p:nvPr>
            <p:ph sz="quarter" idx="4"/>
          </p:nvPr>
        </p:nvSpPr>
        <p:spPr/>
        <p:txBody>
          <a:bodyPr>
            <a:normAutofit/>
          </a:bodyPr>
          <a:lstStyle/>
          <a:p>
            <a:r>
              <a:rPr lang="en-US" altLang="en-US" sz="2000" dirty="0"/>
              <a:t>As the possibility of tax rates reverting back to pre-2003 levels rose, 233 companies paid out $31 billion in dividends.</a:t>
            </a:r>
          </a:p>
          <a:p>
            <a:r>
              <a:rPr lang="en-US" altLang="en-US" sz="2000" dirty="0"/>
              <a:t>Of these companies, 101 had insider holdings in excess of 20% of the outstanding stock. </a:t>
            </a:r>
          </a:p>
        </p:txBody>
      </p:sp>
      <p:sp>
        <p:nvSpPr>
          <p:cNvPr id="327686" name="TextBox 1">
            <a:extLst>
              <a:ext uri="{FF2B5EF4-FFF2-40B4-BE49-F238E27FC236}">
                <a16:creationId xmlns:a16="http://schemas.microsoft.com/office/drawing/2014/main" id="{095EFFAD-043D-882F-1D8F-46C87D255A1A}"/>
              </a:ext>
            </a:extLst>
          </p:cNvPr>
          <p:cNvSpPr txBox="1">
            <a:spLocks noChangeArrowheads="1"/>
          </p:cNvSpPr>
          <p:nvPr/>
        </p:nvSpPr>
        <p:spPr bwMode="auto">
          <a:xfrm>
            <a:off x="463550" y="5410200"/>
            <a:ext cx="403383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000" dirty="0">
                <a:latin typeface="Times"/>
              </a:rPr>
              <a:t>Tax rates on dividends brought down to the tax rate on capital gains in 2003</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2">
            <a:extLst>
              <a:ext uri="{FF2B5EF4-FFF2-40B4-BE49-F238E27FC236}">
                <a16:creationId xmlns:a16="http://schemas.microsoft.com/office/drawing/2014/main" id="{DB0C752D-5168-9321-304A-C72B8EFFFE87}"/>
              </a:ext>
            </a:extLst>
          </p:cNvPr>
          <p:cNvSpPr>
            <a:spLocks noGrp="1" noChangeArrowheads="1"/>
          </p:cNvSpPr>
          <p:nvPr>
            <p:ph type="title"/>
          </p:nvPr>
        </p:nvSpPr>
        <p:spPr/>
        <p:txBody>
          <a:bodyPr/>
          <a:lstStyle/>
          <a:p>
            <a:r>
              <a:rPr lang="en-US" dirty="0"/>
              <a:t>IV. More and </a:t>
            </a:r>
            <a:r>
              <a:rPr lang="en-US"/>
              <a:t>more US firms </a:t>
            </a:r>
            <a:r>
              <a:rPr lang="en-US" dirty="0"/>
              <a:t>are buying back stock, rather than pay dividends...</a:t>
            </a:r>
          </a:p>
        </p:txBody>
      </p:sp>
      <p:sp>
        <p:nvSpPr>
          <p:cNvPr id="8" name="Footer Placeholder 7">
            <a:extLst>
              <a:ext uri="{FF2B5EF4-FFF2-40B4-BE49-F238E27FC236}">
                <a16:creationId xmlns:a16="http://schemas.microsoft.com/office/drawing/2014/main" id="{0353E2A8-8471-EE87-73F1-61EA8F54D6FC}"/>
              </a:ext>
            </a:extLst>
          </p:cNvPr>
          <p:cNvSpPr>
            <a:spLocks noGrp="1"/>
          </p:cNvSpPr>
          <p:nvPr>
            <p:ph type="ftr" sz="quarter" idx="11"/>
          </p:nvPr>
        </p:nvSpPr>
        <p:spPr/>
        <p:txBody>
          <a:bodyPr/>
          <a:lstStyle/>
          <a:p>
            <a:pPr>
              <a:defRPr/>
            </a:pPr>
            <a:r>
              <a:rPr lang="en-US"/>
              <a:t>Aswath Damodaran</a:t>
            </a:r>
            <a:endParaRPr lang="en-US" dirty="0"/>
          </a:p>
        </p:txBody>
      </p:sp>
      <p:graphicFrame>
        <p:nvGraphicFramePr>
          <p:cNvPr id="5" name="Content Placeholder 4">
            <a:extLst>
              <a:ext uri="{FF2B5EF4-FFF2-40B4-BE49-F238E27FC236}">
                <a16:creationId xmlns:a16="http://schemas.microsoft.com/office/drawing/2014/main" id="{42F3A838-5E89-3017-F53A-08F6D043E4D2}"/>
              </a:ext>
            </a:extLst>
          </p:cNvPr>
          <p:cNvGraphicFramePr>
            <a:graphicFrameLocks noGrp="1"/>
          </p:cNvGraphicFramePr>
          <p:nvPr>
            <p:ph idx="1"/>
            <p:extLst>
              <p:ext uri="{D42A27DB-BD31-4B8C-83A1-F6EECF244321}">
                <p14:modId xmlns:p14="http://schemas.microsoft.com/office/powerpoint/2010/main" val="3560156869"/>
              </p:ext>
            </p:extLst>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Title 1">
            <a:extLst>
              <a:ext uri="{FF2B5EF4-FFF2-40B4-BE49-F238E27FC236}">
                <a16:creationId xmlns:a16="http://schemas.microsoft.com/office/drawing/2014/main" id="{28DA0BD5-7AA4-5CF4-C3F5-3F45F09379AE}"/>
              </a:ext>
            </a:extLst>
          </p:cNvPr>
          <p:cNvSpPr>
            <a:spLocks noGrp="1"/>
          </p:cNvSpPr>
          <p:nvPr>
            <p:ph type="title"/>
          </p:nvPr>
        </p:nvSpPr>
        <p:spPr/>
        <p:txBody>
          <a:bodyPr/>
          <a:lstStyle/>
          <a:p>
            <a:r>
              <a:rPr lang="en-US" altLang="en-US" dirty="0"/>
              <a:t>And its going global.. In 2025</a:t>
            </a:r>
          </a:p>
        </p:txBody>
      </p:sp>
      <p:sp>
        <p:nvSpPr>
          <p:cNvPr id="7" name="Footer Placeholder 6">
            <a:extLst>
              <a:ext uri="{FF2B5EF4-FFF2-40B4-BE49-F238E27FC236}">
                <a16:creationId xmlns:a16="http://schemas.microsoft.com/office/drawing/2014/main" id="{51A3067E-02F4-BCDA-51BF-F416D1A5A744}"/>
              </a:ext>
            </a:extLst>
          </p:cNvPr>
          <p:cNvSpPr>
            <a:spLocks noGrp="1"/>
          </p:cNvSpPr>
          <p:nvPr>
            <p:ph type="ftr" sz="quarter" idx="11"/>
          </p:nvPr>
        </p:nvSpPr>
        <p:spPr/>
        <p:txBody>
          <a:bodyPr/>
          <a:lstStyle/>
          <a:p>
            <a:pPr>
              <a:defRPr/>
            </a:pPr>
            <a:r>
              <a:rPr lang="en-US"/>
              <a:t>Aswath Damodaran</a:t>
            </a:r>
            <a:endParaRPr lang="en-US" dirty="0"/>
          </a:p>
        </p:txBody>
      </p:sp>
      <p:pic>
        <p:nvPicPr>
          <p:cNvPr id="4" name="Content Placeholder 6">
            <a:extLst>
              <a:ext uri="{FF2B5EF4-FFF2-40B4-BE49-F238E27FC236}">
                <a16:creationId xmlns:a16="http://schemas.microsoft.com/office/drawing/2014/main" id="{9A59E25F-4B4A-E762-E243-98E2C1067599}"/>
              </a:ext>
            </a:extLst>
          </p:cNvPr>
          <p:cNvPicPr>
            <a:picLocks noGrp="1" noChangeAspect="1"/>
          </p:cNvPicPr>
          <p:nvPr>
            <p:ph idx="1"/>
          </p:nvPr>
        </p:nvPicPr>
        <p:blipFill>
          <a:blip r:embed="rId3"/>
          <a:stretch>
            <a:fillRect/>
          </a:stretch>
        </p:blipFill>
        <p:spPr>
          <a:xfrm>
            <a:off x="609600" y="2133600"/>
            <a:ext cx="7772400" cy="2463532"/>
          </a:xfrm>
          <a:prstGeom prst="rect">
            <a:avLst/>
          </a:prstGeom>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a:extLst>
              <a:ext uri="{FF2B5EF4-FFF2-40B4-BE49-F238E27FC236}">
                <a16:creationId xmlns:a16="http://schemas.microsoft.com/office/drawing/2014/main" id="{9577BF10-175D-C69E-EFB1-C2D520D69717}"/>
              </a:ext>
            </a:extLst>
          </p:cNvPr>
          <p:cNvSpPr>
            <a:spLocks noGrp="1"/>
          </p:cNvSpPr>
          <p:nvPr>
            <p:ph type="title"/>
          </p:nvPr>
        </p:nvSpPr>
        <p:spPr/>
        <p:txBody>
          <a:bodyPr/>
          <a:lstStyle/>
          <a:p>
            <a:r>
              <a:rPr lang="en-US" altLang="en-US"/>
              <a:t>Measures of Dividend Policy</a:t>
            </a:r>
          </a:p>
        </p:txBody>
      </p:sp>
      <p:sp>
        <p:nvSpPr>
          <p:cNvPr id="333828" name="Rectangle 3">
            <a:extLst>
              <a:ext uri="{FF2B5EF4-FFF2-40B4-BE49-F238E27FC236}">
                <a16:creationId xmlns:a16="http://schemas.microsoft.com/office/drawing/2014/main" id="{0033ADE0-8A52-BF13-F239-22351F9E1768}"/>
              </a:ext>
            </a:extLst>
          </p:cNvPr>
          <p:cNvSpPr>
            <a:spLocks noGrp="1"/>
          </p:cNvSpPr>
          <p:nvPr>
            <p:ph idx="1"/>
          </p:nvPr>
        </p:nvSpPr>
        <p:spPr/>
        <p:txBody>
          <a:bodyPr/>
          <a:lstStyle/>
          <a:p>
            <a:r>
              <a:rPr lang="en-US" altLang="en-US" dirty="0"/>
              <a:t>Dividend Payout = Dividends/ Net Income</a:t>
            </a:r>
          </a:p>
          <a:p>
            <a:pPr lvl="1"/>
            <a:r>
              <a:rPr lang="en-US" altLang="en-US" dirty="0"/>
              <a:t>Measures the </a:t>
            </a:r>
            <a:r>
              <a:rPr lang="en-US" altLang="en-US" b="1" dirty="0"/>
              <a:t>percentage of earnings </a:t>
            </a:r>
            <a:r>
              <a:rPr lang="en-US" altLang="en-US" dirty="0"/>
              <a:t>that the company pays in dividends</a:t>
            </a:r>
          </a:p>
          <a:p>
            <a:pPr lvl="1"/>
            <a:r>
              <a:rPr lang="en-US" altLang="en-US" dirty="0"/>
              <a:t>If the </a:t>
            </a:r>
            <a:r>
              <a:rPr lang="en-US" altLang="en-US" b="1" dirty="0"/>
              <a:t>net income is negative</a:t>
            </a:r>
            <a:r>
              <a:rPr lang="en-US" altLang="en-US" dirty="0"/>
              <a:t>, the payout ratio cannot be computed.	</a:t>
            </a:r>
          </a:p>
          <a:p>
            <a:r>
              <a:rPr lang="en-US" altLang="en-US" dirty="0"/>
              <a:t>Dividend Yield = Dividends per share/ Stock price</a:t>
            </a:r>
          </a:p>
          <a:p>
            <a:pPr lvl="1"/>
            <a:r>
              <a:rPr lang="en-US" altLang="en-US" dirty="0"/>
              <a:t>Measures </a:t>
            </a:r>
            <a:r>
              <a:rPr lang="en-US" altLang="en-US" b="1" dirty="0"/>
              <a:t>the return that an investor can make from dividends alone</a:t>
            </a:r>
          </a:p>
          <a:p>
            <a:pPr lvl="1"/>
            <a:r>
              <a:rPr lang="en-US" altLang="en-US" dirty="0"/>
              <a:t>Becomes </a:t>
            </a:r>
            <a:r>
              <a:rPr lang="en-US" altLang="en-US" b="1" dirty="0"/>
              <a:t>part of the expected return </a:t>
            </a:r>
            <a:r>
              <a:rPr lang="en-US" altLang="en-US" dirty="0"/>
              <a:t>on the investment.</a:t>
            </a:r>
          </a:p>
          <a:p>
            <a:r>
              <a:rPr lang="en-US" altLang="en-US" dirty="0"/>
              <a:t>Both measures, though, focus on just dividends, even as companies increasingly turn to buybacks. An expanded version would replace dividends with cash returned = dividends + buybacks.</a:t>
            </a:r>
          </a:p>
        </p:txBody>
      </p:sp>
      <p:sp>
        <p:nvSpPr>
          <p:cNvPr id="5" name="Footer Placeholder 4">
            <a:extLst>
              <a:ext uri="{FF2B5EF4-FFF2-40B4-BE49-F238E27FC236}">
                <a16:creationId xmlns:a16="http://schemas.microsoft.com/office/drawing/2014/main" id="{37BF5412-C174-846B-E781-2CC5A743757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a:extLst>
              <a:ext uri="{FF2B5EF4-FFF2-40B4-BE49-F238E27FC236}">
                <a16:creationId xmlns:a16="http://schemas.microsoft.com/office/drawing/2014/main" id="{D5FB2A3E-A478-4DFF-AD8E-A6D183177152}"/>
              </a:ext>
            </a:extLst>
          </p:cNvPr>
          <p:cNvSpPr>
            <a:spLocks noGrp="1"/>
          </p:cNvSpPr>
          <p:nvPr>
            <p:ph type="title"/>
          </p:nvPr>
        </p:nvSpPr>
        <p:spPr/>
        <p:txBody>
          <a:bodyPr/>
          <a:lstStyle/>
          <a:p>
            <a:r>
              <a:rPr lang="en-US" altLang="en-US" dirty="0"/>
              <a:t>Global Yields: January 2026</a:t>
            </a:r>
          </a:p>
        </p:txBody>
      </p:sp>
      <p:sp>
        <p:nvSpPr>
          <p:cNvPr id="10" name="Footer Placeholder 9">
            <a:extLst>
              <a:ext uri="{FF2B5EF4-FFF2-40B4-BE49-F238E27FC236}">
                <a16:creationId xmlns:a16="http://schemas.microsoft.com/office/drawing/2014/main" id="{BD3ADCC6-359D-B3DB-5DE8-0E8A5A4578E8}"/>
              </a:ext>
            </a:extLst>
          </p:cNvPr>
          <p:cNvSpPr>
            <a:spLocks noGrp="1"/>
          </p:cNvSpPr>
          <p:nvPr>
            <p:ph type="ftr" sz="quarter" idx="11"/>
          </p:nvPr>
        </p:nvSpPr>
        <p:spPr/>
        <p:txBody>
          <a:bodyPr/>
          <a:lstStyle/>
          <a:p>
            <a:pPr>
              <a:defRPr/>
            </a:pPr>
            <a:r>
              <a:rPr lang="en-US"/>
              <a:t>Aswath Damodaran</a:t>
            </a:r>
            <a:endParaRPr lang="en-US" dirty="0"/>
          </a:p>
        </p:txBody>
      </p:sp>
      <p:graphicFrame>
        <p:nvGraphicFramePr>
          <p:cNvPr id="5" name="Content Placeholder 4">
            <a:extLst>
              <a:ext uri="{FF2B5EF4-FFF2-40B4-BE49-F238E27FC236}">
                <a16:creationId xmlns:a16="http://schemas.microsoft.com/office/drawing/2014/main" id="{D6878ACA-160E-4436-7D78-4F18CD237E31}"/>
              </a:ext>
            </a:extLst>
          </p:cNvPr>
          <p:cNvGraphicFramePr>
            <a:graphicFrameLocks noGrp="1"/>
          </p:cNvGraphicFramePr>
          <p:nvPr>
            <p:ph idx="1"/>
            <p:extLst>
              <p:ext uri="{D42A27DB-BD31-4B8C-83A1-F6EECF244321}">
                <p14:modId xmlns:p14="http://schemas.microsoft.com/office/powerpoint/2010/main" val="4196299041"/>
              </p:ext>
            </p:extLst>
          </p:nvPr>
        </p:nvGraphicFramePr>
        <p:xfrm>
          <a:off x="685800" y="1837551"/>
          <a:ext cx="7772400" cy="4419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Title 1">
            <a:extLst>
              <a:ext uri="{FF2B5EF4-FFF2-40B4-BE49-F238E27FC236}">
                <a16:creationId xmlns:a16="http://schemas.microsoft.com/office/drawing/2014/main" id="{CD0EB428-E70F-41F8-4D90-08C266571A5A}"/>
              </a:ext>
            </a:extLst>
          </p:cNvPr>
          <p:cNvSpPr>
            <a:spLocks noGrp="1"/>
          </p:cNvSpPr>
          <p:nvPr>
            <p:ph type="title"/>
          </p:nvPr>
        </p:nvSpPr>
        <p:spPr/>
        <p:txBody>
          <a:bodyPr/>
          <a:lstStyle/>
          <a:p>
            <a:r>
              <a:rPr lang="en-US" altLang="en-US" dirty="0"/>
              <a:t>Global Payout Ratios: January 2026</a:t>
            </a:r>
          </a:p>
        </p:txBody>
      </p:sp>
      <p:sp>
        <p:nvSpPr>
          <p:cNvPr id="9" name="Footer Placeholder 8">
            <a:extLst>
              <a:ext uri="{FF2B5EF4-FFF2-40B4-BE49-F238E27FC236}">
                <a16:creationId xmlns:a16="http://schemas.microsoft.com/office/drawing/2014/main" id="{D71386A2-B476-B08A-B613-D99E2B9DAEAD}"/>
              </a:ext>
            </a:extLst>
          </p:cNvPr>
          <p:cNvSpPr>
            <a:spLocks noGrp="1"/>
          </p:cNvSpPr>
          <p:nvPr>
            <p:ph type="ftr" sz="quarter" idx="11"/>
          </p:nvPr>
        </p:nvSpPr>
        <p:spPr/>
        <p:txBody>
          <a:bodyPr/>
          <a:lstStyle/>
          <a:p>
            <a:pPr>
              <a:defRPr/>
            </a:pPr>
            <a:r>
              <a:rPr lang="en-US"/>
              <a:t>Aswath Damodaran</a:t>
            </a:r>
            <a:endParaRPr lang="en-US" dirty="0"/>
          </a:p>
        </p:txBody>
      </p:sp>
      <p:graphicFrame>
        <p:nvGraphicFramePr>
          <p:cNvPr id="6" name="Content Placeholder 5">
            <a:extLst>
              <a:ext uri="{FF2B5EF4-FFF2-40B4-BE49-F238E27FC236}">
                <a16:creationId xmlns:a16="http://schemas.microsoft.com/office/drawing/2014/main" id="{4F144925-EAC2-76BA-62DE-455F7ABEB3C3}"/>
              </a:ext>
            </a:extLst>
          </p:cNvPr>
          <p:cNvGraphicFramePr>
            <a:graphicFrameLocks noGrp="1"/>
          </p:cNvGraphicFramePr>
          <p:nvPr>
            <p:ph idx="1"/>
            <p:extLst>
              <p:ext uri="{D42A27DB-BD31-4B8C-83A1-F6EECF244321}">
                <p14:modId xmlns:p14="http://schemas.microsoft.com/office/powerpoint/2010/main" val="3857018687"/>
              </p:ext>
            </p:extLst>
          </p:nvPr>
        </p:nvGraphicFramePr>
        <p:xfrm>
          <a:off x="702067" y="1789685"/>
          <a:ext cx="7848600" cy="44831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9971" name="Picture 1">
            <a:extLst>
              <a:ext uri="{FF2B5EF4-FFF2-40B4-BE49-F238E27FC236}">
                <a16:creationId xmlns:a16="http://schemas.microsoft.com/office/drawing/2014/main" id="{F3F010F4-EB90-DAB5-5860-E201E922D6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71475"/>
            <a:ext cx="7772400" cy="611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a:extLst>
              <a:ext uri="{FF2B5EF4-FFF2-40B4-BE49-F238E27FC236}">
                <a16:creationId xmlns:a16="http://schemas.microsoft.com/office/drawing/2014/main" id="{1A3F5B0F-B22F-1FF1-84EC-E28EE77F634D}"/>
              </a:ext>
            </a:extLst>
          </p:cNvPr>
          <p:cNvSpPr>
            <a:spLocks noGrp="1"/>
          </p:cNvSpPr>
          <p:nvPr>
            <p:ph type="ftr" sz="quarter" idx="11"/>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D567E531-CA9C-2C0B-F5D9-108E18B0CDFD}"/>
              </a:ext>
            </a:extLst>
          </p:cNvPr>
          <p:cNvSpPr>
            <a:spLocks noGrp="1"/>
          </p:cNvSpPr>
          <p:nvPr>
            <p:ph type="sldNum" sz="quarter" idx="12"/>
          </p:nvPr>
        </p:nvSpPr>
        <p:spPr/>
        <p:txBody>
          <a:bodyPr/>
          <a:lstStyle/>
          <a:p>
            <a:pPr>
              <a:defRPr/>
            </a:pPr>
            <a:fld id="{86EDFC76-2D0A-8C4F-B3D4-D3CF24CFBD0D}" type="slidenum">
              <a:rPr lang="en-US" altLang="en-US" smtClean="0"/>
              <a:pPr>
                <a:defRPr/>
              </a:pPr>
              <a:t>160</a:t>
            </a:fld>
            <a:endParaRPr lang="en-US" altLang="en-US"/>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a:extLst>
              <a:ext uri="{FF2B5EF4-FFF2-40B4-BE49-F238E27FC236}">
                <a16:creationId xmlns:a16="http://schemas.microsoft.com/office/drawing/2014/main" id="{BD89A71E-CDA4-AAC2-7938-58F456E697EA}"/>
              </a:ext>
            </a:extLst>
          </p:cNvPr>
          <p:cNvSpPr>
            <a:spLocks noGrp="1"/>
          </p:cNvSpPr>
          <p:nvPr>
            <p:ph type="title"/>
          </p:nvPr>
        </p:nvSpPr>
        <p:spPr/>
        <p:txBody>
          <a:bodyPr/>
          <a:lstStyle/>
          <a:p>
            <a:r>
              <a:rPr lang="en-US"/>
              <a:t>Dividend Yields and Payout Ratios: Growth Classes</a:t>
            </a:r>
          </a:p>
        </p:txBody>
      </p:sp>
      <p:graphicFrame>
        <p:nvGraphicFramePr>
          <p:cNvPr id="8" name="Content Placeholder 7">
            <a:extLst>
              <a:ext uri="{FF2B5EF4-FFF2-40B4-BE49-F238E27FC236}">
                <a16:creationId xmlns:a16="http://schemas.microsoft.com/office/drawing/2014/main" id="{6339F32D-F9BF-65B9-6B44-BF7389ED3160}"/>
              </a:ext>
            </a:extLst>
          </p:cNvPr>
          <p:cNvGraphicFramePr>
            <a:graphicFrameLocks noGrp="1"/>
          </p:cNvGraphicFramePr>
          <p:nvPr>
            <p:ph idx="1"/>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5" name="Footer Placeholder 4">
            <a:extLst>
              <a:ext uri="{FF2B5EF4-FFF2-40B4-BE49-F238E27FC236}">
                <a16:creationId xmlns:a16="http://schemas.microsoft.com/office/drawing/2014/main" id="{96DCD9B3-05C0-3E03-FF08-214D53D7915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1">
            <a:extLst>
              <a:ext uri="{FF2B5EF4-FFF2-40B4-BE49-F238E27FC236}">
                <a16:creationId xmlns:a16="http://schemas.microsoft.com/office/drawing/2014/main" id="{88737B27-2882-5F47-28BB-1773F714DF27}"/>
              </a:ext>
            </a:extLst>
          </p:cNvPr>
          <p:cNvSpPr>
            <a:spLocks noGrp="1"/>
          </p:cNvSpPr>
          <p:nvPr>
            <p:ph type="title"/>
          </p:nvPr>
        </p:nvSpPr>
        <p:spPr/>
        <p:txBody>
          <a:bodyPr/>
          <a:lstStyle/>
          <a:p>
            <a:r>
              <a:rPr lang="en-US" dirty="0"/>
              <a:t>Dividend Policy: Disney, Vale, Tata Motors, </a:t>
            </a:r>
            <a:r>
              <a:rPr lang="en-US" dirty="0" err="1"/>
              <a:t>Baidu</a:t>
            </a:r>
            <a:r>
              <a:rPr lang="en-US" dirty="0"/>
              <a:t> and Deutsche Bank</a:t>
            </a:r>
          </a:p>
        </p:txBody>
      </p:sp>
      <p:graphicFrame>
        <p:nvGraphicFramePr>
          <p:cNvPr id="344068" name="Content Placeholder 6">
            <a:extLst>
              <a:ext uri="{FF2B5EF4-FFF2-40B4-BE49-F238E27FC236}">
                <a16:creationId xmlns:a16="http://schemas.microsoft.com/office/drawing/2014/main" id="{579BF039-7B41-050C-CE45-F83DE0178D0C}"/>
              </a:ext>
            </a:extLst>
          </p:cNvPr>
          <p:cNvGraphicFramePr>
            <a:graphicFrameLocks noGrp="1" noChangeAspect="1"/>
          </p:cNvGraphicFramePr>
          <p:nvPr>
            <p:ph idx="1"/>
            <p:extLst>
              <p:ext uri="{D42A27DB-BD31-4B8C-83A1-F6EECF244321}">
                <p14:modId xmlns:p14="http://schemas.microsoft.com/office/powerpoint/2010/main" val="1330676770"/>
              </p:ext>
            </p:extLst>
          </p:nvPr>
        </p:nvGraphicFramePr>
        <p:xfrm>
          <a:off x="685799" y="2438400"/>
          <a:ext cx="7942729" cy="1828800"/>
        </p:xfrm>
        <a:graphic>
          <a:graphicData uri="http://schemas.openxmlformats.org/presentationml/2006/ole">
            <mc:AlternateContent xmlns:mc="http://schemas.openxmlformats.org/markup-compatibility/2006">
              <mc:Choice xmlns:v="urn:schemas-microsoft-com:vml" Requires="v">
                <p:oleObj name="Document" r:id="rId3" imgW="5626100" imgH="1295400" progId="Word.Document.12">
                  <p:embed/>
                </p:oleObj>
              </mc:Choice>
              <mc:Fallback>
                <p:oleObj name="Document" r:id="rId3" imgW="5626100" imgH="12954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799" y="2438400"/>
                        <a:ext cx="7942729" cy="1828800"/>
                      </a:xfrm>
                      <a:prstGeom prst="rect">
                        <a:avLst/>
                      </a:prstGeom>
                      <a:noFill/>
                      <a:ln>
                        <a:noFill/>
                      </a:ln>
                    </p:spPr>
                  </p:pic>
                </p:oleObj>
              </mc:Fallback>
            </mc:AlternateContent>
          </a:graphicData>
        </a:graphic>
      </p:graphicFrame>
      <p:sp>
        <p:nvSpPr>
          <p:cNvPr id="5" name="Footer Placeholder 4">
            <a:extLst>
              <a:ext uri="{FF2B5EF4-FFF2-40B4-BE49-F238E27FC236}">
                <a16:creationId xmlns:a16="http://schemas.microsoft.com/office/drawing/2014/main" id="{9DEC9B0C-CCED-B60C-751B-5884BD6DDA7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a:extLst>
              <a:ext uri="{FF2B5EF4-FFF2-40B4-BE49-F238E27FC236}">
                <a16:creationId xmlns:a16="http://schemas.microsoft.com/office/drawing/2014/main" id="{5AAAC832-6B86-BEFA-3C69-AC43F2B2D6A5}"/>
              </a:ext>
            </a:extLst>
          </p:cNvPr>
          <p:cNvSpPr>
            <a:spLocks noGrp="1"/>
          </p:cNvSpPr>
          <p:nvPr>
            <p:ph type="title"/>
          </p:nvPr>
        </p:nvSpPr>
        <p:spPr/>
        <p:txBody>
          <a:bodyPr/>
          <a:lstStyle/>
          <a:p>
            <a:r>
              <a:rPr lang="en-US" altLang="en-US"/>
              <a:t>Three Schools Of Thought On Dividends</a:t>
            </a:r>
          </a:p>
        </p:txBody>
      </p:sp>
      <p:sp>
        <p:nvSpPr>
          <p:cNvPr id="455682" name="Rectangle 3">
            <a:extLst>
              <a:ext uri="{FF2B5EF4-FFF2-40B4-BE49-F238E27FC236}">
                <a16:creationId xmlns:a16="http://schemas.microsoft.com/office/drawing/2014/main" id="{5AFD2ED4-6EDE-65D6-EAF5-547108B61ED0}"/>
              </a:ext>
            </a:extLst>
          </p:cNvPr>
          <p:cNvSpPr>
            <a:spLocks noGrp="1" noChangeArrowheads="1"/>
          </p:cNvSpPr>
          <p:nvPr>
            <p:ph idx="1"/>
          </p:nvPr>
        </p:nvSpPr>
        <p:spPr/>
        <p:txBody>
          <a:bodyPr/>
          <a:lstStyle/>
          <a:p>
            <a:r>
              <a:rPr lang="en-US" dirty="0"/>
              <a:t>If  there are </a:t>
            </a:r>
            <a:r>
              <a:rPr lang="en-US" b="1" dirty="0"/>
              <a:t>no tax disadvantages associated with dividends &amp;  companies can issue stock</a:t>
            </a:r>
            <a:r>
              <a:rPr lang="en-US" dirty="0"/>
              <a:t>, at no issuance cost, to raise equity, whenever needed</a:t>
            </a:r>
          </a:p>
          <a:p>
            <a:pPr lvl="1"/>
            <a:r>
              <a:rPr lang="en-US" dirty="0"/>
              <a:t>Dividends do not matter, and dividend policy does not affect value.</a:t>
            </a:r>
          </a:p>
          <a:p>
            <a:r>
              <a:rPr lang="en-US" dirty="0"/>
              <a:t>If </a:t>
            </a:r>
            <a:r>
              <a:rPr lang="en-US" b="1" dirty="0"/>
              <a:t>dividends create a tax disadvantage </a:t>
            </a:r>
            <a:r>
              <a:rPr lang="en-US" dirty="0"/>
              <a:t>for investors (relative to capital gains)</a:t>
            </a:r>
          </a:p>
          <a:p>
            <a:pPr lvl="1"/>
            <a:r>
              <a:rPr lang="en-US" dirty="0"/>
              <a:t>Dividends are bad, and increasing dividends will reduce value</a:t>
            </a:r>
          </a:p>
          <a:p>
            <a:r>
              <a:rPr lang="en-US" dirty="0"/>
              <a:t> If </a:t>
            </a:r>
            <a:r>
              <a:rPr lang="en-US" b="1" dirty="0"/>
              <a:t>dividends create a tax advantage </a:t>
            </a:r>
            <a:r>
              <a:rPr lang="en-US" dirty="0"/>
              <a:t>for investors (relative to capital gains) and/or stockholders like dividends</a:t>
            </a:r>
          </a:p>
          <a:p>
            <a:pPr lvl="1"/>
            <a:r>
              <a:rPr lang="en-US" dirty="0"/>
              <a:t>Dividends are good, and increasing dividends will increase value</a:t>
            </a:r>
          </a:p>
        </p:txBody>
      </p:sp>
      <p:sp>
        <p:nvSpPr>
          <p:cNvPr id="5" name="Footer Placeholder 4">
            <a:extLst>
              <a:ext uri="{FF2B5EF4-FFF2-40B4-BE49-F238E27FC236}">
                <a16:creationId xmlns:a16="http://schemas.microsoft.com/office/drawing/2014/main" id="{FB8B1678-E9B9-E8CE-4726-2738730C5C6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a:extLst>
              <a:ext uri="{FF2B5EF4-FFF2-40B4-BE49-F238E27FC236}">
                <a16:creationId xmlns:a16="http://schemas.microsoft.com/office/drawing/2014/main" id="{D197AF6F-7581-FC24-7B88-8F5F623EE55D}"/>
              </a:ext>
            </a:extLst>
          </p:cNvPr>
          <p:cNvSpPr>
            <a:spLocks noGrp="1"/>
          </p:cNvSpPr>
          <p:nvPr>
            <p:ph type="title"/>
          </p:nvPr>
        </p:nvSpPr>
        <p:spPr/>
        <p:txBody>
          <a:bodyPr/>
          <a:lstStyle/>
          <a:p>
            <a:r>
              <a:rPr lang="en-US" altLang="en-US"/>
              <a:t>The balanced viewpoint</a:t>
            </a:r>
          </a:p>
        </p:txBody>
      </p:sp>
      <p:sp>
        <p:nvSpPr>
          <p:cNvPr id="348164" name="Rectangle 3">
            <a:extLst>
              <a:ext uri="{FF2B5EF4-FFF2-40B4-BE49-F238E27FC236}">
                <a16:creationId xmlns:a16="http://schemas.microsoft.com/office/drawing/2014/main" id="{1A493AA8-3439-B1E7-4B36-115A9858F8C5}"/>
              </a:ext>
            </a:extLst>
          </p:cNvPr>
          <p:cNvSpPr>
            <a:spLocks noGrp="1"/>
          </p:cNvSpPr>
          <p:nvPr>
            <p:ph idx="1"/>
          </p:nvPr>
        </p:nvSpPr>
        <p:spPr/>
        <p:txBody>
          <a:bodyPr/>
          <a:lstStyle/>
          <a:p>
            <a:r>
              <a:rPr lang="en-US" altLang="en-US" dirty="0"/>
              <a:t>If a company </a:t>
            </a:r>
            <a:r>
              <a:rPr lang="en-US" altLang="en-US" b="1" dirty="0"/>
              <a:t>has excess cash, and few good investment opportunities </a:t>
            </a:r>
            <a:r>
              <a:rPr lang="en-US" altLang="en-US" dirty="0"/>
              <a:t>(NPV&gt;0), returning money to stockholders (dividends or stock repurchases) is good.</a:t>
            </a:r>
          </a:p>
          <a:p>
            <a:r>
              <a:rPr lang="en-US" altLang="en-US" dirty="0"/>
              <a:t>If a company </a:t>
            </a:r>
            <a:r>
              <a:rPr lang="en-US" altLang="en-US" b="1" dirty="0"/>
              <a:t>does not have excess cash, and/or has several good investment opportunities </a:t>
            </a:r>
            <a:r>
              <a:rPr lang="en-US" altLang="en-US" dirty="0"/>
              <a:t>(NPV&gt;0), returning money to stockholders (dividends or stock repurchases) is bad.</a:t>
            </a:r>
          </a:p>
          <a:p>
            <a:r>
              <a:rPr lang="en-US" altLang="en-US" dirty="0"/>
              <a:t>The practical questions then become:</a:t>
            </a:r>
          </a:p>
          <a:p>
            <a:pPr lvl="1"/>
            <a:r>
              <a:rPr lang="en-US" altLang="en-US" dirty="0"/>
              <a:t>How to measure cash available to be returned (excess cash)</a:t>
            </a:r>
          </a:p>
          <a:p>
            <a:pPr lvl="1"/>
            <a:r>
              <a:rPr lang="en-US" altLang="en-US" dirty="0"/>
              <a:t>How to judge the quality of the investments available to firms</a:t>
            </a:r>
          </a:p>
        </p:txBody>
      </p:sp>
      <p:sp>
        <p:nvSpPr>
          <p:cNvPr id="5" name="Footer Placeholder 4">
            <a:extLst>
              <a:ext uri="{FF2B5EF4-FFF2-40B4-BE49-F238E27FC236}">
                <a16:creationId xmlns:a16="http://schemas.microsoft.com/office/drawing/2014/main" id="{14833FC2-8894-3800-42D6-9A8C7385CAD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a:extLst>
              <a:ext uri="{FF2B5EF4-FFF2-40B4-BE49-F238E27FC236}">
                <a16:creationId xmlns:a16="http://schemas.microsoft.com/office/drawing/2014/main" id="{F77D625C-555F-3BA1-F357-235EB8E75F72}"/>
              </a:ext>
            </a:extLst>
          </p:cNvPr>
          <p:cNvSpPr>
            <a:spLocks noGrp="1" noChangeArrowheads="1"/>
          </p:cNvSpPr>
          <p:nvPr>
            <p:ph type="title"/>
          </p:nvPr>
        </p:nvSpPr>
        <p:spPr/>
        <p:txBody>
          <a:bodyPr/>
          <a:lstStyle/>
          <a:p>
            <a:r>
              <a:rPr lang="en-US" altLang="en-US"/>
              <a:t>The Dividends don</a:t>
            </a:r>
            <a:r>
              <a:rPr lang="ja-JP" altLang="en-US"/>
              <a:t>’</a:t>
            </a:r>
            <a:r>
              <a:rPr lang="en-US" altLang="ja-JP"/>
              <a:t>t matter school</a:t>
            </a:r>
            <a:br>
              <a:rPr lang="en-US" altLang="ja-JP"/>
            </a:br>
            <a:r>
              <a:rPr lang="en-US" altLang="ja-JP"/>
              <a:t>The Miller Modigliani Hypothesis</a:t>
            </a:r>
            <a:endParaRPr lang="en-US" altLang="en-US"/>
          </a:p>
        </p:txBody>
      </p:sp>
      <p:sp>
        <p:nvSpPr>
          <p:cNvPr id="318466" name="Rectangle 3">
            <a:extLst>
              <a:ext uri="{FF2B5EF4-FFF2-40B4-BE49-F238E27FC236}">
                <a16:creationId xmlns:a16="http://schemas.microsoft.com/office/drawing/2014/main" id="{1182B1E2-32E7-3350-019F-235263897E68}"/>
              </a:ext>
            </a:extLst>
          </p:cNvPr>
          <p:cNvSpPr>
            <a:spLocks noGrp="1" noChangeArrowheads="1"/>
          </p:cNvSpPr>
          <p:nvPr>
            <p:ph idx="1"/>
          </p:nvPr>
        </p:nvSpPr>
        <p:spPr/>
        <p:txBody>
          <a:bodyPr>
            <a:normAutofit fontScale="92500" lnSpcReduction="20000"/>
          </a:bodyPr>
          <a:lstStyle/>
          <a:p>
            <a:r>
              <a:rPr lang="en-US" b="1" dirty="0"/>
              <a:t>The Miller-Modigliani Hypothesis: Dividends do not affect value</a:t>
            </a:r>
          </a:p>
          <a:p>
            <a:r>
              <a:rPr lang="en-US" dirty="0"/>
              <a:t>Basis:</a:t>
            </a:r>
          </a:p>
          <a:p>
            <a:pPr lvl="1"/>
            <a:r>
              <a:rPr lang="en-US" dirty="0"/>
              <a:t>If a firm's </a:t>
            </a:r>
            <a:r>
              <a:rPr lang="en-US" b="1" dirty="0"/>
              <a:t>investment policies (and hence cash flows) don't change</a:t>
            </a:r>
            <a:r>
              <a:rPr lang="en-US" dirty="0"/>
              <a:t>, the value of the firm cannot change as it changes dividends. </a:t>
            </a:r>
          </a:p>
          <a:p>
            <a:pPr lvl="1"/>
            <a:r>
              <a:rPr lang="en-US" dirty="0"/>
              <a:t>If a firm </a:t>
            </a:r>
            <a:r>
              <a:rPr lang="en-US" b="1" dirty="0"/>
              <a:t>pays too much in dividends</a:t>
            </a:r>
            <a:r>
              <a:rPr lang="en-US" dirty="0"/>
              <a:t>, it will have to issue new equity to fund the same projects. By doing so, it will reduce expected price appreciation on the stock, but it will be offset by a higher dividend yield.</a:t>
            </a:r>
          </a:p>
          <a:p>
            <a:pPr lvl="1"/>
            <a:r>
              <a:rPr lang="en-US" dirty="0"/>
              <a:t>If a firm </a:t>
            </a:r>
            <a:r>
              <a:rPr lang="en-US" b="1" dirty="0"/>
              <a:t>pays too little in dividends</a:t>
            </a:r>
            <a:r>
              <a:rPr lang="en-US" dirty="0"/>
              <a:t>, that cash is held by the firm as a cash balance, which has a neutral effect on value.</a:t>
            </a:r>
          </a:p>
          <a:p>
            <a:r>
              <a:rPr lang="en-US" dirty="0"/>
              <a:t>Underlying Assumptions:</a:t>
            </a:r>
          </a:p>
          <a:p>
            <a:pPr marL="274320" lvl="1" indent="0">
              <a:buNone/>
            </a:pPr>
            <a:r>
              <a:rPr lang="en-US" dirty="0"/>
              <a:t>(a) There are no tax differences to investors between dividends and capital gains.</a:t>
            </a:r>
          </a:p>
          <a:p>
            <a:pPr marL="274320" lvl="1" indent="0">
              <a:buNone/>
            </a:pPr>
            <a:r>
              <a:rPr lang="en-US" dirty="0"/>
              <a:t>(b) If companies pay too much in cash, they can issue new stock, with no flotation costs or signaling consequences, to replace this cash.</a:t>
            </a:r>
          </a:p>
          <a:p>
            <a:pPr marL="274320" lvl="1" indent="0">
              <a:buNone/>
            </a:pPr>
            <a:r>
              <a:rPr lang="en-US" dirty="0"/>
              <a:t>(c) If companies pay too little in dividends, they do not use the excess cash for bad projects or acquisitions.</a:t>
            </a:r>
          </a:p>
        </p:txBody>
      </p:sp>
      <p:sp>
        <p:nvSpPr>
          <p:cNvPr id="5" name="Footer Placeholder 4">
            <a:extLst>
              <a:ext uri="{FF2B5EF4-FFF2-40B4-BE49-F238E27FC236}">
                <a16:creationId xmlns:a16="http://schemas.microsoft.com/office/drawing/2014/main" id="{9F5CD1D2-C623-63FB-1DB2-0B8524B7A5B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a:extLst>
              <a:ext uri="{FF2B5EF4-FFF2-40B4-BE49-F238E27FC236}">
                <a16:creationId xmlns:a16="http://schemas.microsoft.com/office/drawing/2014/main" id="{A27494B9-8C64-273E-8C21-E56FC7CC3862}"/>
              </a:ext>
            </a:extLst>
          </p:cNvPr>
          <p:cNvSpPr>
            <a:spLocks noGrp="1" noChangeArrowheads="1"/>
          </p:cNvSpPr>
          <p:nvPr>
            <p:ph type="title"/>
          </p:nvPr>
        </p:nvSpPr>
        <p:spPr/>
        <p:txBody>
          <a:bodyPr/>
          <a:lstStyle/>
          <a:p>
            <a:r>
              <a:rPr lang="en-US" altLang="en-US"/>
              <a:t>II. The Dividends are </a:t>
            </a:r>
            <a:r>
              <a:rPr lang="ja-JP" altLang="en-US"/>
              <a:t>“</a:t>
            </a:r>
            <a:r>
              <a:rPr lang="en-US" altLang="ja-JP"/>
              <a:t>bad</a:t>
            </a:r>
            <a:r>
              <a:rPr lang="ja-JP" altLang="en-US"/>
              <a:t>”</a:t>
            </a:r>
            <a:r>
              <a:rPr lang="en-US" altLang="ja-JP"/>
              <a:t> school: And the evidence to back them up…</a:t>
            </a:r>
            <a:endParaRPr lang="en-US" altLang="en-US"/>
          </a:p>
        </p:txBody>
      </p:sp>
      <p:sp>
        <p:nvSpPr>
          <p:cNvPr id="5" name="Footer Placeholder 4">
            <a:extLst>
              <a:ext uri="{FF2B5EF4-FFF2-40B4-BE49-F238E27FC236}">
                <a16:creationId xmlns:a16="http://schemas.microsoft.com/office/drawing/2014/main" id="{3261DF28-480D-9089-E980-56813F68BCA3}"/>
              </a:ext>
            </a:extLst>
          </p:cNvPr>
          <p:cNvSpPr>
            <a:spLocks noGrp="1"/>
          </p:cNvSpPr>
          <p:nvPr>
            <p:ph type="ftr" sz="quarter" idx="11"/>
          </p:nvPr>
        </p:nvSpPr>
        <p:spPr/>
        <p:txBody>
          <a:bodyPr/>
          <a:lstStyle/>
          <a:p>
            <a:pPr>
              <a:defRPr/>
            </a:pPr>
            <a:r>
              <a:rPr lang="en-US"/>
              <a:t>Aswath Damodaran</a:t>
            </a:r>
            <a:endParaRPr lang="en-US" dirty="0"/>
          </a:p>
        </p:txBody>
      </p:sp>
      <p:graphicFrame>
        <p:nvGraphicFramePr>
          <p:cNvPr id="9" name="Content Placeholder 8">
            <a:extLst>
              <a:ext uri="{FF2B5EF4-FFF2-40B4-BE49-F238E27FC236}">
                <a16:creationId xmlns:a16="http://schemas.microsoft.com/office/drawing/2014/main" id="{00000000-0008-0000-0000-000002000000}"/>
              </a:ext>
            </a:extLst>
          </p:cNvPr>
          <p:cNvGraphicFramePr>
            <a:graphicFrameLocks noGrp="1"/>
          </p:cNvGraphicFramePr>
          <p:nvPr>
            <p:ph idx="1"/>
            <p:extLst>
              <p:ext uri="{D42A27DB-BD31-4B8C-83A1-F6EECF244321}">
                <p14:modId xmlns:p14="http://schemas.microsoft.com/office/powerpoint/2010/main" val="608483992"/>
              </p:ext>
            </p:extLst>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a:extLst>
              <a:ext uri="{FF2B5EF4-FFF2-40B4-BE49-F238E27FC236}">
                <a16:creationId xmlns:a16="http://schemas.microsoft.com/office/drawing/2014/main" id="{88DDEDE2-3DB8-F4DC-554F-EB2C9FCA81AD}"/>
              </a:ext>
            </a:extLst>
          </p:cNvPr>
          <p:cNvSpPr>
            <a:spLocks noGrp="1" noChangeArrowheads="1"/>
          </p:cNvSpPr>
          <p:nvPr>
            <p:ph type="title"/>
          </p:nvPr>
        </p:nvSpPr>
        <p:spPr/>
        <p:txBody>
          <a:bodyPr>
            <a:normAutofit fontScale="90000"/>
          </a:bodyPr>
          <a:lstStyle/>
          <a:p>
            <a:r>
              <a:rPr lang="en-US"/>
              <a:t>What do investors in your stock think about dividends? Clues on the ex-dividend day!</a:t>
            </a:r>
          </a:p>
        </p:txBody>
      </p:sp>
      <p:sp>
        <p:nvSpPr>
          <p:cNvPr id="354308" name="Rectangle 3">
            <a:extLst>
              <a:ext uri="{FF2B5EF4-FFF2-40B4-BE49-F238E27FC236}">
                <a16:creationId xmlns:a16="http://schemas.microsoft.com/office/drawing/2014/main" id="{98DEC03D-CA66-000A-5432-289E85628CD3}"/>
              </a:ext>
            </a:extLst>
          </p:cNvPr>
          <p:cNvSpPr>
            <a:spLocks noGrp="1"/>
          </p:cNvSpPr>
          <p:nvPr>
            <p:ph idx="1"/>
          </p:nvPr>
        </p:nvSpPr>
        <p:spPr/>
        <p:txBody>
          <a:bodyPr>
            <a:normAutofit lnSpcReduction="10000"/>
          </a:bodyPr>
          <a:lstStyle/>
          <a:p>
            <a:r>
              <a:rPr lang="en-US" altLang="en-US" dirty="0"/>
              <a:t>Assume that you are the owner of a stock that is approaching an ex-dividend day and you know that dollar dividend with certainty. In addition, assume that you have owned the stock for several years. </a:t>
            </a:r>
          </a:p>
          <a:p>
            <a:endParaRPr lang="en-US" altLang="en-US" dirty="0"/>
          </a:p>
          <a:p>
            <a:endParaRPr lang="en-US" altLang="en-US" dirty="0"/>
          </a:p>
          <a:p>
            <a:endParaRPr lang="en-US" altLang="en-US" dirty="0"/>
          </a:p>
          <a:p>
            <a:pPr marL="0" indent="0">
              <a:buNone/>
            </a:pPr>
            <a:endParaRPr lang="en-US" altLang="en-US" dirty="0"/>
          </a:p>
          <a:p>
            <a:pPr lvl="1"/>
            <a:r>
              <a:rPr lang="en-US" altLang="en-US" dirty="0"/>
              <a:t>P = Price at which you bought the stock a </a:t>
            </a:r>
            <a:r>
              <a:rPr lang="ja-JP" altLang="en-US"/>
              <a:t>“</a:t>
            </a:r>
            <a:r>
              <a:rPr lang="en-US" altLang="ja-JP" dirty="0"/>
              <a:t>while</a:t>
            </a:r>
            <a:r>
              <a:rPr lang="ja-JP" altLang="en-US"/>
              <a:t>”</a:t>
            </a:r>
            <a:r>
              <a:rPr lang="en-US" altLang="ja-JP" dirty="0"/>
              <a:t> back</a:t>
            </a:r>
          </a:p>
          <a:p>
            <a:pPr lvl="1"/>
            <a:r>
              <a:rPr lang="en-US" altLang="en-US" dirty="0"/>
              <a:t>Pb= Price before the stock goes ex-dividend</a:t>
            </a:r>
          </a:p>
          <a:p>
            <a:pPr lvl="1"/>
            <a:r>
              <a:rPr lang="en-US" altLang="en-US" dirty="0"/>
              <a:t>Pa=Price after the stock goes ex-dividend</a:t>
            </a:r>
          </a:p>
          <a:p>
            <a:pPr lvl="1"/>
            <a:r>
              <a:rPr lang="en-US" altLang="en-US" dirty="0"/>
              <a:t>D = Dividends declared on stock</a:t>
            </a:r>
          </a:p>
          <a:p>
            <a:pPr lvl="1"/>
            <a:r>
              <a:rPr lang="en-US" altLang="en-US" dirty="0"/>
              <a:t>to, </a:t>
            </a:r>
            <a:r>
              <a:rPr lang="en-US" altLang="en-US" dirty="0" err="1"/>
              <a:t>tcg</a:t>
            </a:r>
            <a:r>
              <a:rPr lang="en-US" altLang="en-US" dirty="0"/>
              <a:t> = Taxes paid on ordinary income and capital gains respectively</a:t>
            </a:r>
          </a:p>
        </p:txBody>
      </p:sp>
      <p:sp>
        <p:nvSpPr>
          <p:cNvPr id="354309" name="Line 5">
            <a:extLst>
              <a:ext uri="{FF2B5EF4-FFF2-40B4-BE49-F238E27FC236}">
                <a16:creationId xmlns:a16="http://schemas.microsoft.com/office/drawing/2014/main" id="{EAE37357-78FD-353A-10F2-0627A202FE16}"/>
              </a:ext>
            </a:extLst>
          </p:cNvPr>
          <p:cNvSpPr>
            <a:spLocks noChangeShapeType="1"/>
          </p:cNvSpPr>
          <p:nvPr/>
        </p:nvSpPr>
        <p:spPr bwMode="auto">
          <a:xfrm>
            <a:off x="1524000" y="3505200"/>
            <a:ext cx="63246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4310" name="Line 6">
            <a:extLst>
              <a:ext uri="{FF2B5EF4-FFF2-40B4-BE49-F238E27FC236}">
                <a16:creationId xmlns:a16="http://schemas.microsoft.com/office/drawing/2014/main" id="{47F2F1F8-64B6-1411-A612-B39C7BD0467C}"/>
              </a:ext>
            </a:extLst>
          </p:cNvPr>
          <p:cNvSpPr>
            <a:spLocks noChangeShapeType="1"/>
          </p:cNvSpPr>
          <p:nvPr/>
        </p:nvSpPr>
        <p:spPr bwMode="auto">
          <a:xfrm>
            <a:off x="1524000" y="3352800"/>
            <a:ext cx="0" cy="228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4311" name="Line 7">
            <a:extLst>
              <a:ext uri="{FF2B5EF4-FFF2-40B4-BE49-F238E27FC236}">
                <a16:creationId xmlns:a16="http://schemas.microsoft.com/office/drawing/2014/main" id="{336B2B28-0A9A-7C02-CB7B-9C07D3509DD5}"/>
              </a:ext>
            </a:extLst>
          </p:cNvPr>
          <p:cNvSpPr>
            <a:spLocks noChangeShapeType="1"/>
          </p:cNvSpPr>
          <p:nvPr/>
        </p:nvSpPr>
        <p:spPr bwMode="auto">
          <a:xfrm>
            <a:off x="53340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4312" name="Line 8">
            <a:extLst>
              <a:ext uri="{FF2B5EF4-FFF2-40B4-BE49-F238E27FC236}">
                <a16:creationId xmlns:a16="http://schemas.microsoft.com/office/drawing/2014/main" id="{262A8631-9A89-979B-5FC2-4B4EA0B4D799}"/>
              </a:ext>
            </a:extLst>
          </p:cNvPr>
          <p:cNvSpPr>
            <a:spLocks noChangeShapeType="1"/>
          </p:cNvSpPr>
          <p:nvPr/>
        </p:nvSpPr>
        <p:spPr bwMode="auto">
          <a:xfrm>
            <a:off x="7467600" y="3276600"/>
            <a:ext cx="0" cy="457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4313" name="Text Box 9">
            <a:extLst>
              <a:ext uri="{FF2B5EF4-FFF2-40B4-BE49-F238E27FC236}">
                <a16:creationId xmlns:a16="http://schemas.microsoft.com/office/drawing/2014/main" id="{28262B65-9DCD-EAC7-F3B3-2D56FD716670}"/>
              </a:ext>
            </a:extLst>
          </p:cNvPr>
          <p:cNvSpPr txBox="1">
            <a:spLocks noChangeArrowheads="1"/>
          </p:cNvSpPr>
          <p:nvPr/>
        </p:nvSpPr>
        <p:spPr bwMode="auto">
          <a:xfrm>
            <a:off x="5562600" y="3200400"/>
            <a:ext cx="1730375"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ClrTx/>
              <a:buSzTx/>
              <a:buFontTx/>
              <a:buNone/>
            </a:pPr>
            <a:r>
              <a:rPr lang="en-US" altLang="en-US" sz="1600">
                <a:latin typeface="Times"/>
              </a:rPr>
              <a:t>Ex-dividend day</a:t>
            </a:r>
          </a:p>
          <a:p>
            <a:pPr>
              <a:spcBef>
                <a:spcPct val="50000"/>
              </a:spcBef>
              <a:buClrTx/>
              <a:buSzTx/>
              <a:buFontTx/>
              <a:buNone/>
            </a:pPr>
            <a:r>
              <a:rPr lang="en-US" altLang="en-US" sz="1600">
                <a:latin typeface="Times"/>
              </a:rPr>
              <a:t>Dividend = $ D</a:t>
            </a:r>
            <a:endParaRPr lang="en-US" altLang="en-US" sz="2400">
              <a:latin typeface="Times"/>
            </a:endParaRPr>
          </a:p>
        </p:txBody>
      </p:sp>
      <p:sp>
        <p:nvSpPr>
          <p:cNvPr id="354314" name="Text Box 10">
            <a:extLst>
              <a:ext uri="{FF2B5EF4-FFF2-40B4-BE49-F238E27FC236}">
                <a16:creationId xmlns:a16="http://schemas.microsoft.com/office/drawing/2014/main" id="{254DC070-2506-892E-7FC5-A28C19367D84}"/>
              </a:ext>
            </a:extLst>
          </p:cNvPr>
          <p:cNvSpPr txBox="1">
            <a:spLocks noChangeArrowheads="1"/>
          </p:cNvSpPr>
          <p:nvPr/>
        </p:nvSpPr>
        <p:spPr bwMode="auto">
          <a:xfrm>
            <a:off x="1127125" y="2817813"/>
            <a:ext cx="10255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Initial buy</a:t>
            </a:r>
          </a:p>
          <a:p>
            <a:pPr>
              <a:spcBef>
                <a:spcPct val="0"/>
              </a:spcBef>
              <a:buClrTx/>
              <a:buSzTx/>
              <a:buFontTx/>
              <a:buNone/>
            </a:pPr>
            <a:r>
              <a:rPr lang="en-US" altLang="en-US" sz="1600">
                <a:latin typeface="Times"/>
              </a:rPr>
              <a:t>At $P</a:t>
            </a:r>
            <a:endParaRPr lang="en-US" altLang="en-US" sz="2400">
              <a:latin typeface="Times"/>
            </a:endParaRPr>
          </a:p>
        </p:txBody>
      </p:sp>
      <p:sp>
        <p:nvSpPr>
          <p:cNvPr id="354315" name="Text Box 11">
            <a:extLst>
              <a:ext uri="{FF2B5EF4-FFF2-40B4-BE49-F238E27FC236}">
                <a16:creationId xmlns:a16="http://schemas.microsoft.com/office/drawing/2014/main" id="{BD921B4B-A859-3903-F4AF-EFBDC1656926}"/>
              </a:ext>
            </a:extLst>
          </p:cNvPr>
          <p:cNvSpPr txBox="1">
            <a:spLocks noChangeArrowheads="1"/>
          </p:cNvSpPr>
          <p:nvPr/>
        </p:nvSpPr>
        <p:spPr bwMode="auto">
          <a:xfrm>
            <a:off x="5089525" y="2817813"/>
            <a:ext cx="3667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P</a:t>
            </a:r>
            <a:r>
              <a:rPr lang="en-US" altLang="en-US" sz="1600" baseline="-25000">
                <a:latin typeface="Times"/>
              </a:rPr>
              <a:t>b</a:t>
            </a:r>
            <a:endParaRPr lang="en-US" altLang="en-US" sz="2400">
              <a:latin typeface="Times"/>
            </a:endParaRPr>
          </a:p>
        </p:txBody>
      </p:sp>
      <p:sp>
        <p:nvSpPr>
          <p:cNvPr id="354316" name="Text Box 12">
            <a:extLst>
              <a:ext uri="{FF2B5EF4-FFF2-40B4-BE49-F238E27FC236}">
                <a16:creationId xmlns:a16="http://schemas.microsoft.com/office/drawing/2014/main" id="{1AEC8FD9-8152-F0A5-D66B-9937F33201E5}"/>
              </a:ext>
            </a:extLst>
          </p:cNvPr>
          <p:cNvSpPr txBox="1">
            <a:spLocks noChangeArrowheads="1"/>
          </p:cNvSpPr>
          <p:nvPr/>
        </p:nvSpPr>
        <p:spPr bwMode="auto">
          <a:xfrm>
            <a:off x="7299325" y="2817813"/>
            <a:ext cx="3587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P</a:t>
            </a:r>
            <a:r>
              <a:rPr lang="en-US" altLang="en-US" sz="1600" baseline="-25000">
                <a:latin typeface="Times"/>
              </a:rPr>
              <a:t>a</a:t>
            </a:r>
            <a:endParaRPr lang="en-US" altLang="en-US" sz="2400">
              <a:latin typeface="Times"/>
            </a:endParaRPr>
          </a:p>
        </p:txBody>
      </p:sp>
      <p:sp>
        <p:nvSpPr>
          <p:cNvPr id="5" name="Footer Placeholder 4">
            <a:extLst>
              <a:ext uri="{FF2B5EF4-FFF2-40B4-BE49-F238E27FC236}">
                <a16:creationId xmlns:a16="http://schemas.microsoft.com/office/drawing/2014/main" id="{D9475BF8-E2EB-4683-DDD0-55CC46543E7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a:extLst>
              <a:ext uri="{FF2B5EF4-FFF2-40B4-BE49-F238E27FC236}">
                <a16:creationId xmlns:a16="http://schemas.microsoft.com/office/drawing/2014/main" id="{936CA15E-1AA6-061B-C6A2-3200CDB963B1}"/>
              </a:ext>
            </a:extLst>
          </p:cNvPr>
          <p:cNvSpPr>
            <a:spLocks noGrp="1" noChangeArrowheads="1"/>
          </p:cNvSpPr>
          <p:nvPr>
            <p:ph type="title"/>
          </p:nvPr>
        </p:nvSpPr>
        <p:spPr/>
        <p:txBody>
          <a:bodyPr/>
          <a:lstStyle/>
          <a:p>
            <a:r>
              <a:rPr lang="en-US"/>
              <a:t>Cashflows from Selling around Ex-Dividend Day</a:t>
            </a:r>
          </a:p>
        </p:txBody>
      </p:sp>
      <p:sp>
        <p:nvSpPr>
          <p:cNvPr id="324610" name="Rectangle 3">
            <a:extLst>
              <a:ext uri="{FF2B5EF4-FFF2-40B4-BE49-F238E27FC236}">
                <a16:creationId xmlns:a16="http://schemas.microsoft.com/office/drawing/2014/main" id="{9E0485A2-4A35-5606-DE62-54893F287C11}"/>
              </a:ext>
            </a:extLst>
          </p:cNvPr>
          <p:cNvSpPr>
            <a:spLocks noGrp="1" noChangeArrowheads="1"/>
          </p:cNvSpPr>
          <p:nvPr>
            <p:ph idx="1"/>
          </p:nvPr>
        </p:nvSpPr>
        <p:spPr/>
        <p:txBody>
          <a:bodyPr/>
          <a:lstStyle/>
          <a:p>
            <a:r>
              <a:rPr lang="en-US" dirty="0"/>
              <a:t>The cash flows from selling before ex-dividend day are:</a:t>
            </a:r>
          </a:p>
          <a:p>
            <a:pPr lvl="1"/>
            <a:r>
              <a:rPr lang="en-US" dirty="0" err="1"/>
              <a:t>P</a:t>
            </a:r>
            <a:r>
              <a:rPr lang="en-US" baseline="-25000" dirty="0" err="1"/>
              <a:t>b</a:t>
            </a:r>
            <a:r>
              <a:rPr lang="en-US" dirty="0"/>
              <a:t> - (</a:t>
            </a:r>
            <a:r>
              <a:rPr lang="en-US" dirty="0" err="1"/>
              <a:t>P</a:t>
            </a:r>
            <a:r>
              <a:rPr lang="en-US" baseline="-25000" dirty="0" err="1"/>
              <a:t>b</a:t>
            </a:r>
            <a:r>
              <a:rPr lang="en-US" dirty="0"/>
              <a:t> - P) </a:t>
            </a:r>
            <a:r>
              <a:rPr lang="en-US" dirty="0" err="1"/>
              <a:t>t</a:t>
            </a:r>
            <a:r>
              <a:rPr lang="en-US" baseline="-25000" dirty="0" err="1"/>
              <a:t>cg</a:t>
            </a:r>
            <a:r>
              <a:rPr lang="en-US" dirty="0"/>
              <a:t> </a:t>
            </a:r>
          </a:p>
          <a:p>
            <a:r>
              <a:rPr lang="en-US" dirty="0"/>
              <a:t>The cash flows from selling after ex-dividend day are:</a:t>
            </a:r>
          </a:p>
          <a:p>
            <a:pPr lvl="1"/>
            <a:r>
              <a:rPr lang="en-US" dirty="0"/>
              <a:t>P</a:t>
            </a:r>
            <a:r>
              <a:rPr lang="en-US" baseline="-25000" dirty="0"/>
              <a:t>a</a:t>
            </a:r>
            <a:r>
              <a:rPr lang="en-US" dirty="0"/>
              <a:t> - (P</a:t>
            </a:r>
            <a:r>
              <a:rPr lang="en-US" baseline="-25000" dirty="0"/>
              <a:t>a</a:t>
            </a:r>
            <a:r>
              <a:rPr lang="en-US" dirty="0"/>
              <a:t> - P) </a:t>
            </a:r>
            <a:r>
              <a:rPr lang="en-US" dirty="0" err="1"/>
              <a:t>t</a:t>
            </a:r>
            <a:r>
              <a:rPr lang="en-US" baseline="-25000" dirty="0" err="1"/>
              <a:t>cg</a:t>
            </a:r>
            <a:r>
              <a:rPr lang="en-US" dirty="0"/>
              <a:t> + D(1-t</a:t>
            </a:r>
            <a:r>
              <a:rPr lang="en-US" baseline="-25000" dirty="0"/>
              <a:t>o</a:t>
            </a:r>
            <a:r>
              <a:rPr lang="en-US" dirty="0"/>
              <a:t>)</a:t>
            </a:r>
          </a:p>
          <a:p>
            <a:r>
              <a:rPr lang="en-US" dirty="0"/>
              <a:t>Since the average investor should be indifferent between selling before the ex-dividend day and selling after the ex-dividend day -</a:t>
            </a:r>
          </a:p>
          <a:p>
            <a:pPr lvl="1"/>
            <a:r>
              <a:rPr lang="en-US" dirty="0" err="1"/>
              <a:t>P</a:t>
            </a:r>
            <a:r>
              <a:rPr lang="en-US" baseline="-25000" dirty="0" err="1"/>
              <a:t>b</a:t>
            </a:r>
            <a:r>
              <a:rPr lang="en-US" dirty="0"/>
              <a:t> - (</a:t>
            </a:r>
            <a:r>
              <a:rPr lang="en-US" dirty="0" err="1"/>
              <a:t>P</a:t>
            </a:r>
            <a:r>
              <a:rPr lang="en-US" baseline="-25000" dirty="0" err="1"/>
              <a:t>b</a:t>
            </a:r>
            <a:r>
              <a:rPr lang="en-US" dirty="0"/>
              <a:t> - P) </a:t>
            </a:r>
            <a:r>
              <a:rPr lang="en-US" dirty="0" err="1"/>
              <a:t>t</a:t>
            </a:r>
            <a:r>
              <a:rPr lang="en-US" baseline="-25000" dirty="0" err="1"/>
              <a:t>cg</a:t>
            </a:r>
            <a:r>
              <a:rPr lang="en-US" dirty="0"/>
              <a:t> = Pa - (P</a:t>
            </a:r>
            <a:r>
              <a:rPr lang="en-US" baseline="-25000" dirty="0"/>
              <a:t>a</a:t>
            </a:r>
            <a:r>
              <a:rPr lang="en-US" dirty="0"/>
              <a:t> - P) </a:t>
            </a:r>
            <a:r>
              <a:rPr lang="en-US" dirty="0" err="1"/>
              <a:t>t</a:t>
            </a:r>
            <a:r>
              <a:rPr lang="en-US" baseline="-25000" dirty="0" err="1"/>
              <a:t>cg</a:t>
            </a:r>
            <a:r>
              <a:rPr lang="en-US" dirty="0"/>
              <a:t> + D(1-t</a:t>
            </a:r>
            <a:r>
              <a:rPr lang="en-US" baseline="-25000" dirty="0"/>
              <a:t>o</a:t>
            </a:r>
            <a:r>
              <a:rPr lang="en-US" dirty="0"/>
              <a:t>)</a:t>
            </a:r>
          </a:p>
          <a:p>
            <a:r>
              <a:rPr lang="en-US" dirty="0"/>
              <a:t>Some basic algebra leads us to the following:</a:t>
            </a:r>
          </a:p>
          <a:p>
            <a:endParaRPr lang="en-US" dirty="0"/>
          </a:p>
          <a:p>
            <a:pPr marL="0" indent="0">
              <a:buNone/>
            </a:pPr>
            <a:endParaRPr lang="en-US" dirty="0"/>
          </a:p>
        </p:txBody>
      </p:sp>
      <p:graphicFrame>
        <p:nvGraphicFramePr>
          <p:cNvPr id="356357" name="Object 2">
            <a:extLst>
              <a:ext uri="{FF2B5EF4-FFF2-40B4-BE49-F238E27FC236}">
                <a16:creationId xmlns:a16="http://schemas.microsoft.com/office/drawing/2014/main" id="{0D0110E3-46B5-26CD-4AFF-0B5565278530}"/>
              </a:ext>
            </a:extLst>
          </p:cNvPr>
          <p:cNvGraphicFramePr>
            <a:graphicFrameLocks noChangeAspect="1"/>
          </p:cNvGraphicFramePr>
          <p:nvPr>
            <p:extLst>
              <p:ext uri="{D42A27DB-BD31-4B8C-83A1-F6EECF244321}">
                <p14:modId xmlns:p14="http://schemas.microsoft.com/office/powerpoint/2010/main" val="2459277609"/>
              </p:ext>
            </p:extLst>
          </p:nvPr>
        </p:nvGraphicFramePr>
        <p:xfrm>
          <a:off x="3628231" y="5065177"/>
          <a:ext cx="1811338" cy="785813"/>
        </p:xfrm>
        <a:graphic>
          <a:graphicData uri="http://schemas.openxmlformats.org/presentationml/2006/ole">
            <mc:AlternateContent xmlns:mc="http://schemas.openxmlformats.org/markup-compatibility/2006">
              <mc:Choice xmlns:v="urn:schemas-microsoft-com:vml" Requires="v">
                <p:oleObj name="Equation" r:id="rId3" imgW="965200" imgH="419100" progId="Equation.3">
                  <p:embed/>
                </p:oleObj>
              </mc:Choice>
              <mc:Fallback>
                <p:oleObj name="Equation" r:id="rId3" imgW="965200" imgH="4191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8231" y="5065177"/>
                        <a:ext cx="1811338"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 name="Footer Placeholder 4">
            <a:extLst>
              <a:ext uri="{FF2B5EF4-FFF2-40B4-BE49-F238E27FC236}">
                <a16:creationId xmlns:a16="http://schemas.microsoft.com/office/drawing/2014/main" id="{868DF281-81CD-944F-32B5-0F8789BE8E0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Rectangle 2">
            <a:extLst>
              <a:ext uri="{FF2B5EF4-FFF2-40B4-BE49-F238E27FC236}">
                <a16:creationId xmlns:a16="http://schemas.microsoft.com/office/drawing/2014/main" id="{3E36DA82-24FD-5C08-C585-EDE41AEA926D}"/>
              </a:ext>
            </a:extLst>
          </p:cNvPr>
          <p:cNvSpPr>
            <a:spLocks noGrp="1"/>
          </p:cNvSpPr>
          <p:nvPr>
            <p:ph type="title"/>
          </p:nvPr>
        </p:nvSpPr>
        <p:spPr/>
        <p:txBody>
          <a:bodyPr/>
          <a:lstStyle/>
          <a:p>
            <a:r>
              <a:rPr lang="en-US" altLang="en-US"/>
              <a:t>Intuitive Implications</a:t>
            </a:r>
          </a:p>
        </p:txBody>
      </p:sp>
      <p:sp>
        <p:nvSpPr>
          <p:cNvPr id="358404" name="Rectangle 3">
            <a:extLst>
              <a:ext uri="{FF2B5EF4-FFF2-40B4-BE49-F238E27FC236}">
                <a16:creationId xmlns:a16="http://schemas.microsoft.com/office/drawing/2014/main" id="{6FD239C7-84BF-91AF-7A12-F36064CDEFFB}"/>
              </a:ext>
            </a:extLst>
          </p:cNvPr>
          <p:cNvSpPr>
            <a:spLocks noGrp="1"/>
          </p:cNvSpPr>
          <p:nvPr>
            <p:ph idx="1"/>
          </p:nvPr>
        </p:nvSpPr>
        <p:spPr/>
        <p:txBody>
          <a:bodyPr/>
          <a:lstStyle/>
          <a:p>
            <a:r>
              <a:rPr lang="en-US" altLang="en-US" dirty="0"/>
              <a:t>The relationship between the price change on the ex-dividend day and the dollar dividend will be determined by the difference between the tax rate on dividends and the tax rate on capital gains for the typical investor in the stock.</a:t>
            </a:r>
          </a:p>
          <a:p>
            <a:endParaRPr lang="en-US" altLang="en-US" dirty="0"/>
          </a:p>
        </p:txBody>
      </p:sp>
      <p:graphicFrame>
        <p:nvGraphicFramePr>
          <p:cNvPr id="1086487" name="Group 23">
            <a:extLst>
              <a:ext uri="{FF2B5EF4-FFF2-40B4-BE49-F238E27FC236}">
                <a16:creationId xmlns:a16="http://schemas.microsoft.com/office/drawing/2014/main" id="{4A7C089C-E58F-2F00-578B-45565DC0A6CC}"/>
              </a:ext>
            </a:extLst>
          </p:cNvPr>
          <p:cNvGraphicFramePr>
            <a:graphicFrameLocks noGrp="1"/>
          </p:cNvGraphicFramePr>
          <p:nvPr>
            <p:extLst>
              <p:ext uri="{D42A27DB-BD31-4B8C-83A1-F6EECF244321}">
                <p14:modId xmlns:p14="http://schemas.microsoft.com/office/powerpoint/2010/main" val="1780792087"/>
              </p:ext>
            </p:extLst>
          </p:nvPr>
        </p:nvGraphicFramePr>
        <p:xfrm>
          <a:off x="1371600" y="3020568"/>
          <a:ext cx="6858000" cy="2597149"/>
        </p:xfrm>
        <a:graphic>
          <a:graphicData uri="http://schemas.openxmlformats.org/drawingml/2006/table">
            <a:tbl>
              <a:tblPr/>
              <a:tblGrid>
                <a:gridCol w="3352800">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tblGrid>
              <a:tr h="442913">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a:ln>
                            <a:noFill/>
                          </a:ln>
                          <a:solidFill>
                            <a:schemeClr val="tx1"/>
                          </a:solidFill>
                          <a:effectLst/>
                          <a:latin typeface="Times" charset="0"/>
                          <a:ea typeface="ＭＳ Ｐゴシック" charset="0"/>
                          <a:cs typeface="ＭＳ Ｐゴシック" charset="0"/>
                        </a:rPr>
                        <a:t>Tax Rates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1" u="none" strike="noStrike" cap="none" normalizeH="0" baseline="0" dirty="0">
                          <a:ln>
                            <a:noFill/>
                          </a:ln>
                          <a:solidFill>
                            <a:schemeClr val="tx1"/>
                          </a:solidFill>
                          <a:effectLst/>
                          <a:latin typeface="Times" charset="0"/>
                          <a:ea typeface="ＭＳ Ｐゴシック" charset="0"/>
                          <a:cs typeface="ＭＳ Ｐゴシック" charset="0"/>
                        </a:rPr>
                        <a:t>Ex-dividend day behavior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and capital gains are taxed equally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715962">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If dividends are taxed at a higher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Price change &lt;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719137">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a:ln>
                            <a:noFill/>
                          </a:ln>
                          <a:solidFill>
                            <a:schemeClr val="tx1"/>
                          </a:solidFill>
                          <a:effectLst/>
                          <a:latin typeface="Times" charset="0"/>
                          <a:ea typeface="ＭＳ Ｐゴシック" charset="0"/>
                          <a:cs typeface="ＭＳ Ｐゴシック" charset="0"/>
                        </a:rPr>
                        <a:t>If dividends are taxed at a lower rate than capital gains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800" b="0" i="0" u="none" strike="noStrike" cap="none" normalizeH="0" baseline="0" dirty="0">
                          <a:ln>
                            <a:noFill/>
                          </a:ln>
                          <a:solidFill>
                            <a:schemeClr val="tx1"/>
                          </a:solidFill>
                          <a:effectLst/>
                          <a:latin typeface="Times" charset="0"/>
                          <a:ea typeface="ＭＳ Ｐゴシック" charset="0"/>
                          <a:cs typeface="ＭＳ Ｐゴシック" charset="0"/>
                        </a:rPr>
                        <a:t>Price change &gt; Dividend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bl>
          </a:graphicData>
        </a:graphic>
      </p:graphicFrame>
      <p:sp>
        <p:nvSpPr>
          <p:cNvPr id="5" name="Footer Placeholder 4">
            <a:extLst>
              <a:ext uri="{FF2B5EF4-FFF2-40B4-BE49-F238E27FC236}">
                <a16:creationId xmlns:a16="http://schemas.microsoft.com/office/drawing/2014/main" id="{009DF554-DF44-69F0-4ECC-D9E816BB006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Title 1">
            <a:extLst>
              <a:ext uri="{FF2B5EF4-FFF2-40B4-BE49-F238E27FC236}">
                <a16:creationId xmlns:a16="http://schemas.microsoft.com/office/drawing/2014/main" id="{92C4C840-9C12-B027-A513-DE80E6B8F090}"/>
              </a:ext>
            </a:extLst>
          </p:cNvPr>
          <p:cNvSpPr>
            <a:spLocks noGrp="1"/>
          </p:cNvSpPr>
          <p:nvPr>
            <p:ph type="title"/>
          </p:nvPr>
        </p:nvSpPr>
        <p:spPr/>
        <p:txBody>
          <a:bodyPr/>
          <a:lstStyle/>
          <a:p>
            <a:r>
              <a:rPr lang="en-US" altLang="en-US"/>
              <a:t>The empirical evidence…</a:t>
            </a:r>
          </a:p>
        </p:txBody>
      </p:sp>
      <p:graphicFrame>
        <p:nvGraphicFramePr>
          <p:cNvPr id="4" name="Content Placeholder 3">
            <a:extLst>
              <a:ext uri="{FF2B5EF4-FFF2-40B4-BE49-F238E27FC236}">
                <a16:creationId xmlns:a16="http://schemas.microsoft.com/office/drawing/2014/main" id="{8A406A4E-CD46-65DE-DA6A-CAD376D8023D}"/>
              </a:ext>
            </a:extLst>
          </p:cNvPr>
          <p:cNvGraphicFramePr>
            <a:graphicFrameLocks noGrp="1"/>
          </p:cNvGraphicFramePr>
          <p:nvPr>
            <p:ph idx="1"/>
            <p:extLst>
              <p:ext uri="{D42A27DB-BD31-4B8C-83A1-F6EECF244321}">
                <p14:modId xmlns:p14="http://schemas.microsoft.com/office/powerpoint/2010/main" val="888706398"/>
              </p:ext>
            </p:extLst>
          </p:nvPr>
        </p:nvGraphicFramePr>
        <p:xfrm>
          <a:off x="685800" y="1752600"/>
          <a:ext cx="77724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5">
            <a:extLst>
              <a:ext uri="{FF2B5EF4-FFF2-40B4-BE49-F238E27FC236}">
                <a16:creationId xmlns:a16="http://schemas.microsoft.com/office/drawing/2014/main" id="{8FB9E111-0D48-99D9-7659-C6BF7C65DF1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a:extLst>
              <a:ext uri="{FF2B5EF4-FFF2-40B4-BE49-F238E27FC236}">
                <a16:creationId xmlns:a16="http://schemas.microsoft.com/office/drawing/2014/main" id="{A33A88AD-8711-2E41-C5A8-63A641358841}"/>
              </a:ext>
            </a:extLst>
          </p:cNvPr>
          <p:cNvSpPr>
            <a:spLocks noGrp="1"/>
          </p:cNvSpPr>
          <p:nvPr>
            <p:ph type="title"/>
          </p:nvPr>
        </p:nvSpPr>
        <p:spPr/>
        <p:txBody>
          <a:bodyPr/>
          <a:lstStyle/>
          <a:p>
            <a:r>
              <a:rPr lang="en-US" altLang="en-US"/>
              <a:t>Dividend Arbitrage</a:t>
            </a:r>
          </a:p>
        </p:txBody>
      </p:sp>
      <p:sp>
        <p:nvSpPr>
          <p:cNvPr id="362500" name="Rectangle 3">
            <a:extLst>
              <a:ext uri="{FF2B5EF4-FFF2-40B4-BE49-F238E27FC236}">
                <a16:creationId xmlns:a16="http://schemas.microsoft.com/office/drawing/2014/main" id="{05A24753-9589-649B-0CE3-E5F6FA4BE604}"/>
              </a:ext>
            </a:extLst>
          </p:cNvPr>
          <p:cNvSpPr>
            <a:spLocks noGrp="1"/>
          </p:cNvSpPr>
          <p:nvPr>
            <p:ph idx="1"/>
          </p:nvPr>
        </p:nvSpPr>
        <p:spPr/>
        <p:txBody>
          <a:bodyPr/>
          <a:lstStyle/>
          <a:p>
            <a:r>
              <a:rPr lang="en-US" altLang="en-US" dirty="0"/>
              <a:t>Assume that you are a tax-exempt investor, and that you know that the price drop on the ex-dividend day is only 90% of the dividend. How would you exploit this differential?</a:t>
            </a:r>
          </a:p>
          <a:p>
            <a:pPr marL="617220" lvl="1" indent="-342900">
              <a:buFont typeface="+mj-lt"/>
              <a:buAutoNum type="alphaLcPeriod"/>
            </a:pPr>
            <a:r>
              <a:rPr lang="en-US" altLang="en-US" dirty="0"/>
              <a:t>Invest in the stock for the long term</a:t>
            </a:r>
          </a:p>
          <a:p>
            <a:pPr marL="617220" lvl="1" indent="-342900">
              <a:buFont typeface="+mj-lt"/>
              <a:buAutoNum type="alphaLcPeriod"/>
            </a:pPr>
            <a:r>
              <a:rPr lang="en-US" altLang="en-US" dirty="0"/>
              <a:t>Sell short the day before the ex-dividend day, buy on the ex-dividend day</a:t>
            </a:r>
          </a:p>
          <a:p>
            <a:pPr marL="617220" lvl="1" indent="-342900">
              <a:buFont typeface="+mj-lt"/>
              <a:buAutoNum type="alphaLcPeriod"/>
            </a:pPr>
            <a:r>
              <a:rPr lang="en-US" altLang="en-US" dirty="0"/>
              <a:t>Buy just before the ex-dividend day and sell after.</a:t>
            </a:r>
          </a:p>
          <a:p>
            <a:pPr marL="617220" lvl="1" indent="-342900">
              <a:buFont typeface="+mj-lt"/>
              <a:buAutoNum type="alphaLcPeriod"/>
            </a:pPr>
            <a:r>
              <a:rPr lang="en-US" altLang="en-US" dirty="0"/>
              <a:t>______________________________________________</a:t>
            </a:r>
          </a:p>
          <a:p>
            <a:r>
              <a:rPr lang="en-US" altLang="en-US" dirty="0"/>
              <a:t>Since tax rates for investors vary across the world, is there a way to exploit those differences in trading around ex-dividend dates?</a:t>
            </a:r>
          </a:p>
        </p:txBody>
      </p:sp>
      <p:sp>
        <p:nvSpPr>
          <p:cNvPr id="5" name="Footer Placeholder 4">
            <a:extLst>
              <a:ext uri="{FF2B5EF4-FFF2-40B4-BE49-F238E27FC236}">
                <a16:creationId xmlns:a16="http://schemas.microsoft.com/office/drawing/2014/main" id="{827BAC72-1366-1D84-7062-477E1173D45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Rectangle 2">
            <a:extLst>
              <a:ext uri="{FF2B5EF4-FFF2-40B4-BE49-F238E27FC236}">
                <a16:creationId xmlns:a16="http://schemas.microsoft.com/office/drawing/2014/main" id="{722F2C56-2CF1-B9BB-FE46-3CF00CD7212C}"/>
              </a:ext>
            </a:extLst>
          </p:cNvPr>
          <p:cNvSpPr>
            <a:spLocks noGrp="1" noChangeArrowheads="1"/>
          </p:cNvSpPr>
          <p:nvPr>
            <p:ph type="title"/>
          </p:nvPr>
        </p:nvSpPr>
        <p:spPr/>
        <p:txBody>
          <a:bodyPr/>
          <a:lstStyle/>
          <a:p>
            <a:r>
              <a:rPr lang="en-US"/>
              <a:t>Example of dividend capture strategy with tax factors</a:t>
            </a:r>
          </a:p>
        </p:txBody>
      </p:sp>
      <p:sp>
        <p:nvSpPr>
          <p:cNvPr id="332802" name="Rectangle 3">
            <a:extLst>
              <a:ext uri="{FF2B5EF4-FFF2-40B4-BE49-F238E27FC236}">
                <a16:creationId xmlns:a16="http://schemas.microsoft.com/office/drawing/2014/main" id="{20C9A295-0B0F-C2E7-1BF5-400F39E315C6}"/>
              </a:ext>
            </a:extLst>
          </p:cNvPr>
          <p:cNvSpPr>
            <a:spLocks noGrp="1" noChangeArrowheads="1"/>
          </p:cNvSpPr>
          <p:nvPr>
            <p:ph idx="1"/>
          </p:nvPr>
        </p:nvSpPr>
        <p:spPr/>
        <p:txBody>
          <a:bodyPr/>
          <a:lstStyle/>
          <a:p>
            <a:r>
              <a:rPr lang="en-US" dirty="0"/>
              <a:t>XYZ company is selling for $50 at close of trading May 3. On May 4, XYZ goes ex-dividend; the dividend amount is $1. The price drop (from past examination of the data) is only 90% of the dividend amount. </a:t>
            </a:r>
          </a:p>
          <a:p>
            <a:r>
              <a:rPr lang="en-US" dirty="0"/>
              <a:t>The transactions needed by a tax-exempt U.S. pension fund for the arbitrage are as follows:</a:t>
            </a:r>
          </a:p>
          <a:p>
            <a:pPr marL="274320" lvl="1" indent="0">
              <a:buNone/>
            </a:pPr>
            <a:r>
              <a:rPr lang="en-US" dirty="0"/>
              <a:t>1. Buy 1 million shares of XYZ stock cum-dividend at $50/share.</a:t>
            </a:r>
          </a:p>
          <a:p>
            <a:pPr marL="274320" lvl="1" indent="0">
              <a:buNone/>
            </a:pPr>
            <a:r>
              <a:rPr lang="en-US" dirty="0"/>
              <a:t>2. Wait till stock goes ex-dividend; Sell stock for $49.10/share (50 - 1* 0.90)</a:t>
            </a:r>
          </a:p>
          <a:p>
            <a:pPr marL="274320" lvl="1" indent="0">
              <a:buNone/>
            </a:pPr>
            <a:r>
              <a:rPr lang="en-US" dirty="0"/>
              <a:t>3. Collect dividend on stock.</a:t>
            </a:r>
          </a:p>
          <a:p>
            <a:r>
              <a:rPr lang="en-US" dirty="0"/>
              <a:t>Net profit = - 50 million + 49.10 million + 1 million = $0.10 million</a:t>
            </a:r>
          </a:p>
        </p:txBody>
      </p:sp>
      <p:sp>
        <p:nvSpPr>
          <p:cNvPr id="5" name="Footer Placeholder 4">
            <a:extLst>
              <a:ext uri="{FF2B5EF4-FFF2-40B4-BE49-F238E27FC236}">
                <a16:creationId xmlns:a16="http://schemas.microsoft.com/office/drawing/2014/main" id="{0870F89E-FDA8-C17B-2688-5DECFCA61D6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a:extLst>
              <a:ext uri="{FF2B5EF4-FFF2-40B4-BE49-F238E27FC236}">
                <a16:creationId xmlns:a16="http://schemas.microsoft.com/office/drawing/2014/main" id="{BDFC446C-C7CB-2D32-98DA-59F04C1DE88D}"/>
              </a:ext>
            </a:extLst>
          </p:cNvPr>
          <p:cNvSpPr>
            <a:spLocks noGrp="1" noChangeArrowheads="1"/>
          </p:cNvSpPr>
          <p:nvPr>
            <p:ph type="title"/>
          </p:nvPr>
        </p:nvSpPr>
        <p:spPr/>
        <p:txBody>
          <a:bodyPr/>
          <a:lstStyle/>
          <a:p>
            <a:r>
              <a:rPr lang="en-US"/>
              <a:t>Two bad reasons for paying dividends</a:t>
            </a:r>
            <a:br>
              <a:rPr lang="en-US"/>
            </a:br>
            <a:r>
              <a:rPr lang="en-US"/>
              <a:t>1. The bird in the hand fallacy</a:t>
            </a:r>
          </a:p>
        </p:txBody>
      </p:sp>
      <p:sp>
        <p:nvSpPr>
          <p:cNvPr id="366596" name="Rectangle 3">
            <a:extLst>
              <a:ext uri="{FF2B5EF4-FFF2-40B4-BE49-F238E27FC236}">
                <a16:creationId xmlns:a16="http://schemas.microsoft.com/office/drawing/2014/main" id="{F5628566-9F6C-9CD8-D893-13D53A3801CB}"/>
              </a:ext>
            </a:extLst>
          </p:cNvPr>
          <p:cNvSpPr>
            <a:spLocks noGrp="1"/>
          </p:cNvSpPr>
          <p:nvPr>
            <p:ph idx="1"/>
          </p:nvPr>
        </p:nvSpPr>
        <p:spPr/>
        <p:txBody>
          <a:bodyPr/>
          <a:lstStyle/>
          <a:p>
            <a:r>
              <a:rPr lang="en-US" altLang="en-US" b="1" dirty="0"/>
              <a:t>Argument</a:t>
            </a:r>
            <a:r>
              <a:rPr lang="en-US" altLang="en-US" dirty="0"/>
              <a:t>: </a:t>
            </a:r>
            <a:r>
              <a:rPr lang="en-US" altLang="en-US" b="1" dirty="0"/>
              <a:t>Dividends now are more certain than capital gains later</a:t>
            </a:r>
            <a:r>
              <a:rPr lang="en-US" altLang="en-US" dirty="0"/>
              <a:t>. Hence dividends are more valuable than capital gains. Stocks that pay dividends will therefore be more highly valued than stocks that do not.</a:t>
            </a:r>
          </a:p>
          <a:p>
            <a:r>
              <a:rPr lang="en-US" altLang="en-US" b="1" dirty="0"/>
              <a:t>Counter</a:t>
            </a:r>
            <a:r>
              <a:rPr lang="en-US" altLang="en-US" dirty="0"/>
              <a:t>: The appropriate comparison should be between </a:t>
            </a:r>
            <a:r>
              <a:rPr lang="en-US" altLang="en-US" b="1" dirty="0"/>
              <a:t>dividends today and price appreciation today</a:t>
            </a:r>
            <a:r>
              <a:rPr lang="en-US" altLang="en-US" dirty="0"/>
              <a:t>. The stock price drops on the ex-dividend day.</a:t>
            </a:r>
          </a:p>
        </p:txBody>
      </p:sp>
      <p:sp>
        <p:nvSpPr>
          <p:cNvPr id="5" name="Footer Placeholder 4">
            <a:extLst>
              <a:ext uri="{FF2B5EF4-FFF2-40B4-BE49-F238E27FC236}">
                <a16:creationId xmlns:a16="http://schemas.microsoft.com/office/drawing/2014/main" id="{6C659EDB-A4D8-D2CD-277A-3606958357B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a:extLst>
              <a:ext uri="{FF2B5EF4-FFF2-40B4-BE49-F238E27FC236}">
                <a16:creationId xmlns:a16="http://schemas.microsoft.com/office/drawing/2014/main" id="{91ED9E53-7A80-60D6-45EB-3F489B65CD2B}"/>
              </a:ext>
            </a:extLst>
          </p:cNvPr>
          <p:cNvSpPr>
            <a:spLocks noGrp="1"/>
          </p:cNvSpPr>
          <p:nvPr>
            <p:ph type="title"/>
          </p:nvPr>
        </p:nvSpPr>
        <p:spPr/>
        <p:txBody>
          <a:bodyPr/>
          <a:lstStyle/>
          <a:p>
            <a:r>
              <a:rPr lang="en-US" altLang="en-US"/>
              <a:t>2. We have excess cash this year…</a:t>
            </a:r>
          </a:p>
        </p:txBody>
      </p:sp>
      <p:sp>
        <p:nvSpPr>
          <p:cNvPr id="368644" name="Rectangle 3">
            <a:extLst>
              <a:ext uri="{FF2B5EF4-FFF2-40B4-BE49-F238E27FC236}">
                <a16:creationId xmlns:a16="http://schemas.microsoft.com/office/drawing/2014/main" id="{65B8BF82-4255-6C03-1867-F429AEFB05E7}"/>
              </a:ext>
            </a:extLst>
          </p:cNvPr>
          <p:cNvSpPr>
            <a:spLocks noGrp="1"/>
          </p:cNvSpPr>
          <p:nvPr>
            <p:ph idx="1"/>
          </p:nvPr>
        </p:nvSpPr>
        <p:spPr/>
        <p:txBody>
          <a:bodyPr/>
          <a:lstStyle/>
          <a:p>
            <a:r>
              <a:rPr lang="en-US" altLang="en-US" b="1" dirty="0"/>
              <a:t>Argument</a:t>
            </a:r>
            <a:r>
              <a:rPr lang="en-US" altLang="en-US" dirty="0"/>
              <a:t>: The firm has </a:t>
            </a:r>
            <a:r>
              <a:rPr lang="en-US" altLang="en-US" b="1" dirty="0"/>
              <a:t>excess cash </a:t>
            </a:r>
            <a:r>
              <a:rPr lang="en-US" altLang="en-US" dirty="0"/>
              <a:t>on its hands this year, no investment projects this year and wants to give the money back to stockholders.</a:t>
            </a:r>
          </a:p>
          <a:p>
            <a:r>
              <a:rPr lang="en-US" altLang="en-US" b="1" dirty="0"/>
              <a:t>Counter</a:t>
            </a:r>
            <a:r>
              <a:rPr lang="en-US" altLang="en-US" dirty="0"/>
              <a:t>: So why not just repurchase stock? If this is a one-time phenomenon, the </a:t>
            </a:r>
            <a:r>
              <a:rPr lang="en-US" altLang="en-US" b="1" dirty="0"/>
              <a:t>firm has to consider future financing needs</a:t>
            </a:r>
            <a:r>
              <a:rPr lang="en-US" altLang="en-US" dirty="0"/>
              <a:t>.   The cost of raising new financing in future years, especially by issuing new equity, can be staggering.</a:t>
            </a:r>
          </a:p>
        </p:txBody>
      </p:sp>
      <p:sp>
        <p:nvSpPr>
          <p:cNvPr id="5" name="Footer Placeholder 4">
            <a:extLst>
              <a:ext uri="{FF2B5EF4-FFF2-40B4-BE49-F238E27FC236}">
                <a16:creationId xmlns:a16="http://schemas.microsoft.com/office/drawing/2014/main" id="{2BDEC57F-AED6-2C1B-FEF0-E627B7FDC7F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Rectangle 2">
            <a:extLst>
              <a:ext uri="{FF2B5EF4-FFF2-40B4-BE49-F238E27FC236}">
                <a16:creationId xmlns:a16="http://schemas.microsoft.com/office/drawing/2014/main" id="{4F4176BB-97FF-2216-6A19-477A8F461BC4}"/>
              </a:ext>
            </a:extLst>
          </p:cNvPr>
          <p:cNvSpPr>
            <a:spLocks noGrp="1"/>
          </p:cNvSpPr>
          <p:nvPr>
            <p:ph type="title"/>
          </p:nvPr>
        </p:nvSpPr>
        <p:spPr/>
        <p:txBody>
          <a:bodyPr/>
          <a:lstStyle/>
          <a:p>
            <a:r>
              <a:rPr lang="en-US" altLang="en-US"/>
              <a:t>The Cost of Raising Capital</a:t>
            </a:r>
          </a:p>
        </p:txBody>
      </p:sp>
      <p:graphicFrame>
        <p:nvGraphicFramePr>
          <p:cNvPr id="7" name="Content Placeholder 6">
            <a:extLst>
              <a:ext uri="{FF2B5EF4-FFF2-40B4-BE49-F238E27FC236}">
                <a16:creationId xmlns:a16="http://schemas.microsoft.com/office/drawing/2014/main" id="{67B45C5E-80A3-C6D0-167C-EDB8F1A7E850}"/>
              </a:ext>
            </a:extLst>
          </p:cNvPr>
          <p:cNvGraphicFramePr>
            <a:graphicFrameLocks noGrp="1"/>
          </p:cNvGraphicFramePr>
          <p:nvPr>
            <p:ph idx="1"/>
            <p:extLst>
              <p:ext uri="{D42A27DB-BD31-4B8C-83A1-F6EECF244321}">
                <p14:modId xmlns:p14="http://schemas.microsoft.com/office/powerpoint/2010/main" val="2237419885"/>
              </p:ext>
            </p:extLst>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5" name="Footer Placeholder 4">
            <a:extLst>
              <a:ext uri="{FF2B5EF4-FFF2-40B4-BE49-F238E27FC236}">
                <a16:creationId xmlns:a16="http://schemas.microsoft.com/office/drawing/2014/main" id="{1C9E4E0B-FFD8-DFDE-7B3F-D297FFF9CD7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Rectangle 2">
            <a:extLst>
              <a:ext uri="{FF2B5EF4-FFF2-40B4-BE49-F238E27FC236}">
                <a16:creationId xmlns:a16="http://schemas.microsoft.com/office/drawing/2014/main" id="{DCAA8536-7BDA-8810-08E4-F24BE5C5030F}"/>
              </a:ext>
            </a:extLst>
          </p:cNvPr>
          <p:cNvSpPr>
            <a:spLocks noGrp="1"/>
          </p:cNvSpPr>
          <p:nvPr>
            <p:ph type="title"/>
          </p:nvPr>
        </p:nvSpPr>
        <p:spPr/>
        <p:txBody>
          <a:bodyPr/>
          <a:lstStyle/>
          <a:p>
            <a:r>
              <a:rPr lang="en-US" altLang="en-US"/>
              <a:t>Three </a:t>
            </a:r>
            <a:r>
              <a:rPr lang="ja-JP" altLang="en-US"/>
              <a:t>“</a:t>
            </a:r>
            <a:r>
              <a:rPr lang="en-US" altLang="ja-JP"/>
              <a:t>good</a:t>
            </a:r>
            <a:r>
              <a:rPr lang="ja-JP" altLang="en-US"/>
              <a:t>”</a:t>
            </a:r>
            <a:r>
              <a:rPr lang="en-US" altLang="ja-JP"/>
              <a:t> reasons for paying dividends…</a:t>
            </a:r>
            <a:endParaRPr lang="en-US" altLang="en-US"/>
          </a:p>
        </p:txBody>
      </p:sp>
      <p:sp>
        <p:nvSpPr>
          <p:cNvPr id="372740" name="Rectangle 3">
            <a:extLst>
              <a:ext uri="{FF2B5EF4-FFF2-40B4-BE49-F238E27FC236}">
                <a16:creationId xmlns:a16="http://schemas.microsoft.com/office/drawing/2014/main" id="{7106E4BB-FB86-4CCB-5814-70FC18AB9EBE}"/>
              </a:ext>
            </a:extLst>
          </p:cNvPr>
          <p:cNvSpPr>
            <a:spLocks noGrp="1"/>
          </p:cNvSpPr>
          <p:nvPr>
            <p:ph idx="1"/>
          </p:nvPr>
        </p:nvSpPr>
        <p:spPr/>
        <p:txBody>
          <a:bodyPr/>
          <a:lstStyle/>
          <a:p>
            <a:pPr marL="457200" indent="-457200">
              <a:buFont typeface="+mj-lt"/>
              <a:buAutoNum type="arabicPeriod"/>
            </a:pPr>
            <a:r>
              <a:rPr lang="en-US" altLang="en-US" b="1" dirty="0"/>
              <a:t>Clientele Effect</a:t>
            </a:r>
            <a:r>
              <a:rPr lang="en-US" altLang="en-US" dirty="0"/>
              <a:t>: The investors in your company like dividends.</a:t>
            </a:r>
          </a:p>
          <a:p>
            <a:pPr marL="457200" indent="-457200">
              <a:buFont typeface="+mj-lt"/>
              <a:buAutoNum type="arabicPeriod"/>
            </a:pPr>
            <a:r>
              <a:rPr lang="en-US" altLang="en-US" b="1" dirty="0"/>
              <a:t>The Signaling Story</a:t>
            </a:r>
            <a:r>
              <a:rPr lang="en-US" altLang="en-US" dirty="0"/>
              <a:t>: Dividends can be signals to the market that you believe that you have good cash flow prospects in the future.</a:t>
            </a:r>
          </a:p>
          <a:p>
            <a:pPr marL="457200" indent="-457200">
              <a:buFont typeface="+mj-lt"/>
              <a:buAutoNum type="arabicPeriod"/>
            </a:pPr>
            <a:r>
              <a:rPr lang="en-US" altLang="en-US" b="1" dirty="0"/>
              <a:t>The Wealth Appropriation Story</a:t>
            </a:r>
            <a:r>
              <a:rPr lang="en-US" altLang="en-US" dirty="0"/>
              <a:t>: Dividends are one way of transferring wealth from lenders to equity investors (this is good for equity investors but bad for lenders)</a:t>
            </a:r>
          </a:p>
          <a:p>
            <a:endParaRPr lang="en-US" altLang="en-US" dirty="0"/>
          </a:p>
        </p:txBody>
      </p:sp>
      <p:sp>
        <p:nvSpPr>
          <p:cNvPr id="5" name="Footer Placeholder 4">
            <a:extLst>
              <a:ext uri="{FF2B5EF4-FFF2-40B4-BE49-F238E27FC236}">
                <a16:creationId xmlns:a16="http://schemas.microsoft.com/office/drawing/2014/main" id="{EE162DCE-09AE-DC46-9B08-6BF46983EC6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Title 1">
            <a:extLst>
              <a:ext uri="{FF2B5EF4-FFF2-40B4-BE49-F238E27FC236}">
                <a16:creationId xmlns:a16="http://schemas.microsoft.com/office/drawing/2014/main" id="{1F37C87F-F2BB-5DAE-C4EF-76DD32D859C1}"/>
              </a:ext>
            </a:extLst>
          </p:cNvPr>
          <p:cNvSpPr>
            <a:spLocks noGrp="1"/>
          </p:cNvSpPr>
          <p:nvPr>
            <p:ph type="title"/>
          </p:nvPr>
        </p:nvSpPr>
        <p:spPr/>
        <p:txBody>
          <a:bodyPr/>
          <a:lstStyle/>
          <a:p>
            <a:r>
              <a:rPr lang="en-US" altLang="en-US"/>
              <a:t>1. The Clientele Effect</a:t>
            </a:r>
            <a:br>
              <a:rPr lang="en-US" altLang="en-US"/>
            </a:br>
            <a:r>
              <a:rPr lang="en-US" altLang="en-US"/>
              <a:t>The </a:t>
            </a:r>
            <a:r>
              <a:rPr lang="ja-JP" altLang="en-US"/>
              <a:t>“</a:t>
            </a:r>
            <a:r>
              <a:rPr lang="en-US" altLang="ja-JP"/>
              <a:t>strange case</a:t>
            </a:r>
            <a:r>
              <a:rPr lang="ja-JP" altLang="en-US"/>
              <a:t>”</a:t>
            </a:r>
            <a:r>
              <a:rPr lang="en-US" altLang="ja-JP"/>
              <a:t> of Citizen</a:t>
            </a:r>
            <a:r>
              <a:rPr lang="ja-JP" altLang="en-US"/>
              <a:t>’</a:t>
            </a:r>
            <a:r>
              <a:rPr lang="en-US" altLang="ja-JP"/>
              <a:t>s Utility</a:t>
            </a:r>
            <a:endParaRPr lang="en-US" altLang="en-US"/>
          </a:p>
        </p:txBody>
      </p:sp>
      <p:graphicFrame>
        <p:nvGraphicFramePr>
          <p:cNvPr id="374789" name="Object 2">
            <a:extLst>
              <a:ext uri="{FF2B5EF4-FFF2-40B4-BE49-F238E27FC236}">
                <a16:creationId xmlns:a16="http://schemas.microsoft.com/office/drawing/2014/main" id="{11A31421-0839-4949-3ED2-DCB99224EAEE}"/>
              </a:ext>
            </a:extLst>
          </p:cNvPr>
          <p:cNvGraphicFramePr>
            <a:graphicFrameLocks noGrp="1" noChangeAspect="1"/>
          </p:cNvGraphicFramePr>
          <p:nvPr>
            <p:ph idx="1"/>
          </p:nvPr>
        </p:nvGraphicFramePr>
        <p:xfrm>
          <a:off x="1585998" y="1752600"/>
          <a:ext cx="5972004" cy="4419600"/>
        </p:xfrm>
        <a:graphic>
          <a:graphicData uri="http://schemas.openxmlformats.org/presentationml/2006/ole">
            <mc:AlternateContent xmlns:mc="http://schemas.openxmlformats.org/markup-compatibility/2006">
              <mc:Choice xmlns:v="urn:schemas-microsoft-com:vml" Requires="v">
                <p:oleObj name="Picture" r:id="rId3" imgW="19151600" imgH="14173200" progId="Word.Picture.8">
                  <p:embed/>
                </p:oleObj>
              </mc:Choice>
              <mc:Fallback>
                <p:oleObj name="Picture" r:id="rId3" imgW="19151600" imgH="14173200" progId="Word.Picture.8">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5998" y="1752600"/>
                        <a:ext cx="5972004"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74788" name="TextBox 4">
            <a:extLst>
              <a:ext uri="{FF2B5EF4-FFF2-40B4-BE49-F238E27FC236}">
                <a16:creationId xmlns:a16="http://schemas.microsoft.com/office/drawing/2014/main" id="{976E7AF9-6266-8572-F1BB-79E49728096A}"/>
              </a:ext>
            </a:extLst>
          </p:cNvPr>
          <p:cNvSpPr txBox="1">
            <a:spLocks noChangeArrowheads="1"/>
          </p:cNvSpPr>
          <p:nvPr/>
        </p:nvSpPr>
        <p:spPr bwMode="auto">
          <a:xfrm>
            <a:off x="7772400" y="2895600"/>
            <a:ext cx="12192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Class A shares pay cash dividend </a:t>
            </a:r>
          </a:p>
          <a:p>
            <a:pPr>
              <a:spcBef>
                <a:spcPct val="0"/>
              </a:spcBef>
              <a:buClrTx/>
              <a:buSzTx/>
              <a:buFontTx/>
              <a:buNone/>
            </a:pPr>
            <a:endParaRPr lang="en-US" altLang="en-US" sz="1600">
              <a:latin typeface="Times"/>
            </a:endParaRPr>
          </a:p>
          <a:p>
            <a:pPr>
              <a:spcBef>
                <a:spcPct val="0"/>
              </a:spcBef>
              <a:buClrTx/>
              <a:buSzTx/>
              <a:buFontTx/>
              <a:buNone/>
            </a:pPr>
            <a:r>
              <a:rPr lang="en-US" altLang="en-US" sz="1600">
                <a:latin typeface="Times"/>
              </a:rPr>
              <a:t>Class B shares  offer the same amount as a stock dividend &amp; can be converted to class A shares</a:t>
            </a:r>
          </a:p>
        </p:txBody>
      </p:sp>
      <p:sp>
        <p:nvSpPr>
          <p:cNvPr id="5" name="Footer Placeholder 4">
            <a:extLst>
              <a:ext uri="{FF2B5EF4-FFF2-40B4-BE49-F238E27FC236}">
                <a16:creationId xmlns:a16="http://schemas.microsoft.com/office/drawing/2014/main" id="{83D79299-D4BC-F412-9BDF-DC169934E97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Title 1">
            <a:extLst>
              <a:ext uri="{FF2B5EF4-FFF2-40B4-BE49-F238E27FC236}">
                <a16:creationId xmlns:a16="http://schemas.microsoft.com/office/drawing/2014/main" id="{C977E01F-383A-4A61-DF47-870F0C7FF3DE}"/>
              </a:ext>
            </a:extLst>
          </p:cNvPr>
          <p:cNvSpPr>
            <a:spLocks noGrp="1"/>
          </p:cNvSpPr>
          <p:nvPr>
            <p:ph type="title"/>
          </p:nvPr>
        </p:nvSpPr>
        <p:spPr/>
        <p:txBody>
          <a:bodyPr/>
          <a:lstStyle/>
          <a:p>
            <a:r>
              <a:rPr lang="en-US" altLang="en-US"/>
              <a:t>Evidence from Canadian firms</a:t>
            </a:r>
          </a:p>
        </p:txBody>
      </p:sp>
      <p:graphicFrame>
        <p:nvGraphicFramePr>
          <p:cNvPr id="6" name="Content Placeholder 5">
            <a:extLst>
              <a:ext uri="{FF2B5EF4-FFF2-40B4-BE49-F238E27FC236}">
                <a16:creationId xmlns:a16="http://schemas.microsoft.com/office/drawing/2014/main" id="{AA7176F6-91E5-20DA-C6F1-761C33C986B1}"/>
              </a:ext>
            </a:extLst>
          </p:cNvPr>
          <p:cNvGraphicFramePr>
            <a:graphicFrameLocks noGrp="1"/>
          </p:cNvGraphicFramePr>
          <p:nvPr>
            <p:ph idx="1"/>
            <p:extLst>
              <p:ext uri="{D42A27DB-BD31-4B8C-83A1-F6EECF244321}">
                <p14:modId xmlns:p14="http://schemas.microsoft.com/office/powerpoint/2010/main" val="3346782963"/>
              </p:ext>
            </p:extLst>
          </p:nvPr>
        </p:nvGraphicFramePr>
        <p:xfrm>
          <a:off x="685800" y="1752600"/>
          <a:ext cx="7772400" cy="4086225"/>
        </p:xfrm>
        <a:graphic>
          <a:graphicData uri="http://schemas.openxmlformats.org/drawingml/2006/table">
            <a:tbl>
              <a:tblPr/>
              <a:tblGrid>
                <a:gridCol w="3886200">
                  <a:extLst>
                    <a:ext uri="{9D8B030D-6E8A-4147-A177-3AD203B41FA5}">
                      <a16:colId xmlns:a16="http://schemas.microsoft.com/office/drawing/2014/main" val="20000"/>
                    </a:ext>
                  </a:extLst>
                </a:gridCol>
                <a:gridCol w="3886200">
                  <a:extLst>
                    <a:ext uri="{9D8B030D-6E8A-4147-A177-3AD203B41FA5}">
                      <a16:colId xmlns:a16="http://schemas.microsoft.com/office/drawing/2014/main" val="20001"/>
                    </a:ext>
                  </a:extLst>
                </a:gridCol>
              </a:tblGrid>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Company</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Times" charset="0"/>
                          <a:ea typeface="ＭＳ Ｐゴシック" charset="-128"/>
                        </a:rPr>
                        <a:t>Premium for cash dividend shares</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Consolidated Bathurst</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+ 19.30%</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Donfasco</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+ 13.30%</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Dome Petroleum</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+ 0.30%</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Imperial Oil </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+12.10% </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4"/>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Newfoundland Light &amp; Power</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+ 1.80%</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5"/>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Royal Trustco</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+ 17.30%</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6"/>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Stelco</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+ 2.70%</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7"/>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TransAlta</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+1.10%</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8"/>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Average across companies</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charset="0"/>
                          <a:ea typeface="ＭＳ Ｐゴシック" charset="-128"/>
                        </a:rPr>
                        <a:t>+ 7.54%</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9"/>
                  </a:ext>
                </a:extLst>
              </a:tr>
              <a:tr h="371475">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imes" charset="0"/>
                        <a:ea typeface="ＭＳ Ｐゴシック" charset="-128"/>
                      </a:endParaRP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lvl1pPr defTabSz="45720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defTabSz="45720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defTabSz="4572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defTabSz="4572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defTabSz="4572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defTabSz="4572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000000"/>
                        </a:solidFill>
                        <a:effectLst/>
                        <a:latin typeface="Times" charset="0"/>
                        <a:ea typeface="ＭＳ Ｐゴシック" charset="-128"/>
                      </a:endParaRP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10"/>
                  </a:ext>
                </a:extLst>
              </a:tr>
            </a:tbl>
          </a:graphicData>
        </a:graphic>
      </p:graphicFrame>
      <p:sp>
        <p:nvSpPr>
          <p:cNvPr id="5" name="Footer Placeholder 4">
            <a:extLst>
              <a:ext uri="{FF2B5EF4-FFF2-40B4-BE49-F238E27FC236}">
                <a16:creationId xmlns:a16="http://schemas.microsoft.com/office/drawing/2014/main" id="{BF9F60FF-1D59-28A4-7A4F-2F14A9760AF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Rectangle 2">
            <a:extLst>
              <a:ext uri="{FF2B5EF4-FFF2-40B4-BE49-F238E27FC236}">
                <a16:creationId xmlns:a16="http://schemas.microsoft.com/office/drawing/2014/main" id="{20501874-5D99-7DBE-C6B2-32A4EC28E79C}"/>
              </a:ext>
            </a:extLst>
          </p:cNvPr>
          <p:cNvSpPr>
            <a:spLocks noGrp="1"/>
          </p:cNvSpPr>
          <p:nvPr>
            <p:ph type="title"/>
          </p:nvPr>
        </p:nvSpPr>
        <p:spPr/>
        <p:txBody>
          <a:bodyPr/>
          <a:lstStyle/>
          <a:p>
            <a:r>
              <a:rPr lang="en-US" altLang="en-US"/>
              <a:t>A clientele-based explanation</a:t>
            </a:r>
          </a:p>
        </p:txBody>
      </p:sp>
      <p:sp>
        <p:nvSpPr>
          <p:cNvPr id="347138" name="Rectangle 3">
            <a:extLst>
              <a:ext uri="{FF2B5EF4-FFF2-40B4-BE49-F238E27FC236}">
                <a16:creationId xmlns:a16="http://schemas.microsoft.com/office/drawing/2014/main" id="{C3F39349-470F-7A96-D71E-81C5C297B413}"/>
              </a:ext>
            </a:extLst>
          </p:cNvPr>
          <p:cNvSpPr>
            <a:spLocks noGrp="1" noChangeArrowheads="1"/>
          </p:cNvSpPr>
          <p:nvPr>
            <p:ph idx="1"/>
          </p:nvPr>
        </p:nvSpPr>
        <p:spPr/>
        <p:txBody>
          <a:bodyPr/>
          <a:lstStyle/>
          <a:p>
            <a:r>
              <a:rPr lang="en-US" b="1" dirty="0"/>
              <a:t>Basis</a:t>
            </a:r>
            <a:r>
              <a:rPr lang="en-US" dirty="0"/>
              <a:t>: Investors may form </a:t>
            </a:r>
            <a:r>
              <a:rPr lang="en-US" b="1" dirty="0"/>
              <a:t>clienteles based upon their tax brackets</a:t>
            </a:r>
            <a:r>
              <a:rPr lang="en-US" dirty="0"/>
              <a:t>. Investors in high tax brackets may invest in stocks which do not pay dividends and those in low tax brackets may invest in dividend paying stocks. </a:t>
            </a:r>
          </a:p>
          <a:p>
            <a:r>
              <a:rPr lang="en-US" b="1" dirty="0"/>
              <a:t>Evidence</a:t>
            </a:r>
            <a:r>
              <a:rPr lang="en-US" dirty="0"/>
              <a:t>: A study of 914 investors' portfolios was carried out to see if their portfolio positions were affected by their tax brackets. The study found that </a:t>
            </a:r>
          </a:p>
          <a:p>
            <a:pPr marL="274320" lvl="1" indent="0">
              <a:buNone/>
            </a:pPr>
            <a:r>
              <a:rPr lang="en-US" dirty="0"/>
              <a:t>(a) </a:t>
            </a:r>
            <a:r>
              <a:rPr lang="en-US" b="1" dirty="0"/>
              <a:t>Older investors </a:t>
            </a:r>
            <a:r>
              <a:rPr lang="en-US" dirty="0"/>
              <a:t>were more likely to hold high dividend stocks</a:t>
            </a:r>
          </a:p>
          <a:p>
            <a:pPr marL="274320" lvl="1" indent="0">
              <a:buNone/>
            </a:pPr>
            <a:r>
              <a:rPr lang="en-US" dirty="0"/>
              <a:t>(b) </a:t>
            </a:r>
            <a:r>
              <a:rPr lang="en-US" b="1" dirty="0"/>
              <a:t>Poorer investors </a:t>
            </a:r>
            <a:r>
              <a:rPr lang="en-US" dirty="0"/>
              <a:t>tended to hold high dividend stocks</a:t>
            </a:r>
          </a:p>
        </p:txBody>
      </p:sp>
      <p:sp>
        <p:nvSpPr>
          <p:cNvPr id="5" name="Footer Placeholder 4">
            <a:extLst>
              <a:ext uri="{FF2B5EF4-FFF2-40B4-BE49-F238E27FC236}">
                <a16:creationId xmlns:a16="http://schemas.microsoft.com/office/drawing/2014/main" id="{4C07D0BA-ED2A-1734-379C-8C830A71DA9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92C40-EC5C-4BE0-C603-9AD7B49967FA}"/>
              </a:ext>
            </a:extLst>
          </p:cNvPr>
          <p:cNvSpPr>
            <a:spLocks noGrp="1"/>
          </p:cNvSpPr>
          <p:nvPr>
            <p:ph type="title"/>
          </p:nvPr>
        </p:nvSpPr>
        <p:spPr/>
        <p:txBody>
          <a:bodyPr/>
          <a:lstStyle/>
          <a:p>
            <a:r>
              <a:rPr lang="en-US" dirty="0"/>
              <a:t>Results from Regression: Clientele Effect</a:t>
            </a:r>
          </a:p>
        </p:txBody>
      </p:sp>
      <p:sp>
        <p:nvSpPr>
          <p:cNvPr id="3" name="Content Placeholder 2">
            <a:extLst>
              <a:ext uri="{FF2B5EF4-FFF2-40B4-BE49-F238E27FC236}">
                <a16:creationId xmlns:a16="http://schemas.microsoft.com/office/drawing/2014/main" id="{1765D627-188E-06BD-9B80-1206CAD78FC2}"/>
              </a:ext>
            </a:extLst>
          </p:cNvPr>
          <p:cNvSpPr>
            <a:spLocks noGrp="1"/>
          </p:cNvSpPr>
          <p:nvPr>
            <p:ph idx="1"/>
          </p:nvPr>
        </p:nvSpPr>
        <p:spPr/>
        <p:txBody>
          <a:bodyPr/>
          <a:lstStyle/>
          <a:p>
            <a:r>
              <a:rPr lang="en-US" dirty="0"/>
              <a:t>Researchers have regressed dividend yield against key variables:</a:t>
            </a:r>
          </a:p>
          <a:p>
            <a:pPr marL="274320" lvl="1" indent="0">
              <a:buNone/>
            </a:pPr>
            <a:r>
              <a:rPr lang="en-US" dirty="0"/>
              <a:t>Dividend Yield = a + b Beta + c Age + d Income + e Diff Tax Rate</a:t>
            </a:r>
          </a:p>
          <a:p>
            <a:endParaRPr lang="en-US" dirty="0"/>
          </a:p>
        </p:txBody>
      </p:sp>
      <p:sp>
        <p:nvSpPr>
          <p:cNvPr id="4" name="Footer Placeholder 3">
            <a:extLst>
              <a:ext uri="{FF2B5EF4-FFF2-40B4-BE49-F238E27FC236}">
                <a16:creationId xmlns:a16="http://schemas.microsoft.com/office/drawing/2014/main" id="{27FE99B4-7E5B-ACE9-BBCB-6012EE0571CE}"/>
              </a:ext>
            </a:extLst>
          </p:cNvPr>
          <p:cNvSpPr>
            <a:spLocks noGrp="1"/>
          </p:cNvSpPr>
          <p:nvPr>
            <p:ph type="ftr" sz="quarter" idx="11"/>
          </p:nvPr>
        </p:nvSpPr>
        <p:spPr/>
        <p:txBody>
          <a:bodyPr/>
          <a:lstStyle/>
          <a:p>
            <a:pPr>
              <a:defRPr/>
            </a:pPr>
            <a:r>
              <a:rPr lang="en-US"/>
              <a:t>Aswath Damodaran</a:t>
            </a:r>
            <a:endParaRPr lang="en-US" dirty="0"/>
          </a:p>
        </p:txBody>
      </p:sp>
      <p:sp>
        <p:nvSpPr>
          <p:cNvPr id="390" name="Rectangle 121">
            <a:extLst>
              <a:ext uri="{FF2B5EF4-FFF2-40B4-BE49-F238E27FC236}">
                <a16:creationId xmlns:a16="http://schemas.microsoft.com/office/drawing/2014/main" id="{207CBF00-380E-517F-3D53-33B0D3068294}"/>
              </a:ext>
            </a:extLst>
          </p:cNvPr>
          <p:cNvSpPr>
            <a:spLocks noChangeArrowheads="1"/>
          </p:cNvSpPr>
          <p:nvPr/>
        </p:nvSpPr>
        <p:spPr bwMode="auto">
          <a:xfrm>
            <a:off x="1644650" y="3120705"/>
            <a:ext cx="2984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391" name="Rectangle 122">
            <a:extLst>
              <a:ext uri="{FF2B5EF4-FFF2-40B4-BE49-F238E27FC236}">
                <a16:creationId xmlns:a16="http://schemas.microsoft.com/office/drawing/2014/main" id="{837FB41C-2FA4-089C-D7C3-4761130783F0}"/>
              </a:ext>
            </a:extLst>
          </p:cNvPr>
          <p:cNvSpPr>
            <a:spLocks noChangeArrowheads="1"/>
          </p:cNvSpPr>
          <p:nvPr/>
        </p:nvSpPr>
        <p:spPr bwMode="auto">
          <a:xfrm>
            <a:off x="1763713" y="3120705"/>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392" name="Rectangle 123">
            <a:extLst>
              <a:ext uri="{FF2B5EF4-FFF2-40B4-BE49-F238E27FC236}">
                <a16:creationId xmlns:a16="http://schemas.microsoft.com/office/drawing/2014/main" id="{E2EF7068-484A-A42E-7906-8FD98E72ECD7}"/>
              </a:ext>
            </a:extLst>
          </p:cNvPr>
          <p:cNvSpPr>
            <a:spLocks noChangeArrowheads="1"/>
          </p:cNvSpPr>
          <p:nvPr/>
        </p:nvSpPr>
        <p:spPr bwMode="auto">
          <a:xfrm>
            <a:off x="1852613" y="3120705"/>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393" name="Rectangle 124">
            <a:extLst>
              <a:ext uri="{FF2B5EF4-FFF2-40B4-BE49-F238E27FC236}">
                <a16:creationId xmlns:a16="http://schemas.microsoft.com/office/drawing/2014/main" id="{521FE792-1DAA-D66B-99C3-92C217308818}"/>
              </a:ext>
            </a:extLst>
          </p:cNvPr>
          <p:cNvSpPr>
            <a:spLocks noChangeArrowheads="1"/>
          </p:cNvSpPr>
          <p:nvPr/>
        </p:nvSpPr>
        <p:spPr bwMode="auto">
          <a:xfrm>
            <a:off x="1941513" y="3120705"/>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394" name="Rectangle 125">
            <a:extLst>
              <a:ext uri="{FF2B5EF4-FFF2-40B4-BE49-F238E27FC236}">
                <a16:creationId xmlns:a16="http://schemas.microsoft.com/office/drawing/2014/main" id="{43FCE856-011D-F147-769A-BACD2C4E5BEC}"/>
              </a:ext>
            </a:extLst>
          </p:cNvPr>
          <p:cNvSpPr>
            <a:spLocks noChangeArrowheads="1"/>
          </p:cNvSpPr>
          <p:nvPr/>
        </p:nvSpPr>
        <p:spPr bwMode="auto">
          <a:xfrm>
            <a:off x="2016125" y="3120705"/>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395" name="Rectangle 126">
            <a:extLst>
              <a:ext uri="{FF2B5EF4-FFF2-40B4-BE49-F238E27FC236}">
                <a16:creationId xmlns:a16="http://schemas.microsoft.com/office/drawing/2014/main" id="{B1F12354-9AF0-813D-EF21-B807F4A16F81}"/>
              </a:ext>
            </a:extLst>
          </p:cNvPr>
          <p:cNvSpPr>
            <a:spLocks noChangeArrowheads="1"/>
          </p:cNvSpPr>
          <p:nvPr/>
        </p:nvSpPr>
        <p:spPr bwMode="auto">
          <a:xfrm>
            <a:off x="2060575" y="3120705"/>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396" name="Rectangle 127">
            <a:extLst>
              <a:ext uri="{FF2B5EF4-FFF2-40B4-BE49-F238E27FC236}">
                <a16:creationId xmlns:a16="http://schemas.microsoft.com/office/drawing/2014/main" id="{3929D959-8E7A-58F4-ED8B-F490E683CC70}"/>
              </a:ext>
            </a:extLst>
          </p:cNvPr>
          <p:cNvSpPr>
            <a:spLocks noChangeArrowheads="1"/>
          </p:cNvSpPr>
          <p:nvPr/>
        </p:nvSpPr>
        <p:spPr bwMode="auto">
          <a:xfrm>
            <a:off x="2133600" y="3120705"/>
            <a:ext cx="290513"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n</a:t>
            </a:r>
          </a:p>
        </p:txBody>
      </p:sp>
      <p:sp>
        <p:nvSpPr>
          <p:cNvPr id="397" name="Rectangle 128">
            <a:extLst>
              <a:ext uri="{FF2B5EF4-FFF2-40B4-BE49-F238E27FC236}">
                <a16:creationId xmlns:a16="http://schemas.microsoft.com/office/drawing/2014/main" id="{3CF81C89-E0FB-11A3-965C-27AE1AB4FC04}"/>
              </a:ext>
            </a:extLst>
          </p:cNvPr>
          <p:cNvSpPr>
            <a:spLocks noChangeArrowheads="1"/>
          </p:cNvSpPr>
          <p:nvPr/>
        </p:nvSpPr>
        <p:spPr bwMode="auto">
          <a:xfrm>
            <a:off x="2222500" y="3120705"/>
            <a:ext cx="250825"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t</a:t>
            </a:r>
          </a:p>
        </p:txBody>
      </p:sp>
      <p:sp>
        <p:nvSpPr>
          <p:cNvPr id="398" name="Rectangle 129">
            <a:extLst>
              <a:ext uri="{FF2B5EF4-FFF2-40B4-BE49-F238E27FC236}">
                <a16:creationId xmlns:a16="http://schemas.microsoft.com/office/drawing/2014/main" id="{C0770A59-F400-0B11-2A0C-BB777F7DE284}"/>
              </a:ext>
            </a:extLst>
          </p:cNvPr>
          <p:cNvSpPr>
            <a:spLocks noChangeArrowheads="1"/>
          </p:cNvSpPr>
          <p:nvPr/>
        </p:nvSpPr>
        <p:spPr bwMode="auto">
          <a:xfrm>
            <a:off x="4016375" y="3120705"/>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399" name="Rectangle 130">
            <a:extLst>
              <a:ext uri="{FF2B5EF4-FFF2-40B4-BE49-F238E27FC236}">
                <a16:creationId xmlns:a16="http://schemas.microsoft.com/office/drawing/2014/main" id="{4664559E-A5F4-5DD6-BCCC-798F6F5BCBF9}"/>
              </a:ext>
            </a:extLst>
          </p:cNvPr>
          <p:cNvSpPr>
            <a:spLocks noChangeArrowheads="1"/>
          </p:cNvSpPr>
          <p:nvPr/>
        </p:nvSpPr>
        <p:spPr bwMode="auto">
          <a:xfrm>
            <a:off x="4105275" y="3120705"/>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400" name="Rectangle 131">
            <a:extLst>
              <a:ext uri="{FF2B5EF4-FFF2-40B4-BE49-F238E27FC236}">
                <a16:creationId xmlns:a16="http://schemas.microsoft.com/office/drawing/2014/main" id="{BD22607D-23DB-B0E9-2205-01CDE2B42284}"/>
              </a:ext>
            </a:extLst>
          </p:cNvPr>
          <p:cNvSpPr>
            <a:spLocks noChangeArrowheads="1"/>
          </p:cNvSpPr>
          <p:nvPr/>
        </p:nvSpPr>
        <p:spPr bwMode="auto">
          <a:xfrm>
            <a:off x="4164013" y="3120705"/>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401" name="Rectangle 132">
            <a:extLst>
              <a:ext uri="{FF2B5EF4-FFF2-40B4-BE49-F238E27FC236}">
                <a16:creationId xmlns:a16="http://schemas.microsoft.com/office/drawing/2014/main" id="{CBCB0119-DBDB-544B-76A1-4DEDC9A149CF}"/>
              </a:ext>
            </a:extLst>
          </p:cNvPr>
          <p:cNvSpPr>
            <a:spLocks noChangeArrowheads="1"/>
          </p:cNvSpPr>
          <p:nvPr/>
        </p:nvSpPr>
        <p:spPr bwMode="auto">
          <a:xfrm>
            <a:off x="4252913" y="3120705"/>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402" name="Rectangle 133">
            <a:extLst>
              <a:ext uri="{FF2B5EF4-FFF2-40B4-BE49-F238E27FC236}">
                <a16:creationId xmlns:a16="http://schemas.microsoft.com/office/drawing/2014/main" id="{083DEAC4-DD37-FE6F-9AF8-49428E0BFF23}"/>
              </a:ext>
            </a:extLst>
          </p:cNvPr>
          <p:cNvSpPr>
            <a:spLocks noChangeArrowheads="1"/>
          </p:cNvSpPr>
          <p:nvPr/>
        </p:nvSpPr>
        <p:spPr bwMode="auto">
          <a:xfrm>
            <a:off x="4341813" y="3120705"/>
            <a:ext cx="3302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403" name="Rectangle 134">
            <a:extLst>
              <a:ext uri="{FF2B5EF4-FFF2-40B4-BE49-F238E27FC236}">
                <a16:creationId xmlns:a16="http://schemas.microsoft.com/office/drawing/2014/main" id="{737F2EFF-E5AF-0A33-BFE5-AFC460350BC8}"/>
              </a:ext>
            </a:extLst>
          </p:cNvPr>
          <p:cNvSpPr>
            <a:spLocks noChangeArrowheads="1"/>
          </p:cNvSpPr>
          <p:nvPr/>
        </p:nvSpPr>
        <p:spPr bwMode="auto">
          <a:xfrm>
            <a:off x="1662113" y="3022280"/>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04" name="Rectangle 135">
            <a:extLst>
              <a:ext uri="{FF2B5EF4-FFF2-40B4-BE49-F238E27FC236}">
                <a16:creationId xmlns:a16="http://schemas.microsoft.com/office/drawing/2014/main" id="{7A54D101-D0BB-44F0-795D-75D963333325}"/>
              </a:ext>
            </a:extLst>
          </p:cNvPr>
          <p:cNvSpPr>
            <a:spLocks noChangeArrowheads="1"/>
          </p:cNvSpPr>
          <p:nvPr/>
        </p:nvSpPr>
        <p:spPr bwMode="auto">
          <a:xfrm>
            <a:off x="1676400" y="3022280"/>
            <a:ext cx="15732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05" name="Rectangle 136">
            <a:extLst>
              <a:ext uri="{FF2B5EF4-FFF2-40B4-BE49-F238E27FC236}">
                <a16:creationId xmlns:a16="http://schemas.microsoft.com/office/drawing/2014/main" id="{E388112E-4A11-7ACB-EF67-3A8D0894CD77}"/>
              </a:ext>
            </a:extLst>
          </p:cNvPr>
          <p:cNvSpPr>
            <a:spLocks noChangeArrowheads="1"/>
          </p:cNvSpPr>
          <p:nvPr/>
        </p:nvSpPr>
        <p:spPr bwMode="auto">
          <a:xfrm>
            <a:off x="3262313" y="3022280"/>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06" name="Rectangle 137">
            <a:extLst>
              <a:ext uri="{FF2B5EF4-FFF2-40B4-BE49-F238E27FC236}">
                <a16:creationId xmlns:a16="http://schemas.microsoft.com/office/drawing/2014/main" id="{AF893B9A-176F-502F-15E9-8B823304749D}"/>
              </a:ext>
            </a:extLst>
          </p:cNvPr>
          <p:cNvSpPr>
            <a:spLocks noChangeArrowheads="1"/>
          </p:cNvSpPr>
          <p:nvPr/>
        </p:nvSpPr>
        <p:spPr bwMode="auto">
          <a:xfrm>
            <a:off x="3276600" y="3022280"/>
            <a:ext cx="157162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07" name="Rectangle 138">
            <a:extLst>
              <a:ext uri="{FF2B5EF4-FFF2-40B4-BE49-F238E27FC236}">
                <a16:creationId xmlns:a16="http://schemas.microsoft.com/office/drawing/2014/main" id="{7A727662-9086-9C9B-6971-9E23A3CB85B4}"/>
              </a:ext>
            </a:extLst>
          </p:cNvPr>
          <p:cNvSpPr>
            <a:spLocks noChangeArrowheads="1"/>
          </p:cNvSpPr>
          <p:nvPr/>
        </p:nvSpPr>
        <p:spPr bwMode="auto">
          <a:xfrm>
            <a:off x="4860925" y="3022280"/>
            <a:ext cx="317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08" name="Rectangle 139">
            <a:extLst>
              <a:ext uri="{FF2B5EF4-FFF2-40B4-BE49-F238E27FC236}">
                <a16:creationId xmlns:a16="http://schemas.microsoft.com/office/drawing/2014/main" id="{D1FEA570-BF5C-92E0-5DCF-2CC098C060E7}"/>
              </a:ext>
            </a:extLst>
          </p:cNvPr>
          <p:cNvSpPr>
            <a:spLocks noChangeArrowheads="1"/>
          </p:cNvSpPr>
          <p:nvPr/>
        </p:nvSpPr>
        <p:spPr bwMode="auto">
          <a:xfrm>
            <a:off x="4876800" y="3022280"/>
            <a:ext cx="31734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09" name="Rectangle 140">
            <a:extLst>
              <a:ext uri="{FF2B5EF4-FFF2-40B4-BE49-F238E27FC236}">
                <a16:creationId xmlns:a16="http://schemas.microsoft.com/office/drawing/2014/main" id="{B771F1FB-D150-DC05-246A-B0639ECE7404}"/>
              </a:ext>
            </a:extLst>
          </p:cNvPr>
          <p:cNvSpPr>
            <a:spLocks noChangeArrowheads="1"/>
          </p:cNvSpPr>
          <p:nvPr/>
        </p:nvSpPr>
        <p:spPr bwMode="auto">
          <a:xfrm>
            <a:off x="8062913" y="3022280"/>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10" name="Rectangle 141">
            <a:extLst>
              <a:ext uri="{FF2B5EF4-FFF2-40B4-BE49-F238E27FC236}">
                <a16:creationId xmlns:a16="http://schemas.microsoft.com/office/drawing/2014/main" id="{4D8186BC-78BE-3063-2C78-46AABB5AB523}"/>
              </a:ext>
            </a:extLst>
          </p:cNvPr>
          <p:cNvSpPr>
            <a:spLocks noChangeArrowheads="1"/>
          </p:cNvSpPr>
          <p:nvPr/>
        </p:nvSpPr>
        <p:spPr bwMode="auto">
          <a:xfrm>
            <a:off x="1662113" y="3036567"/>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11" name="Rectangle 142">
            <a:extLst>
              <a:ext uri="{FF2B5EF4-FFF2-40B4-BE49-F238E27FC236}">
                <a16:creationId xmlns:a16="http://schemas.microsoft.com/office/drawing/2014/main" id="{2BF61297-FE08-5BAA-0401-E407582A0E9C}"/>
              </a:ext>
            </a:extLst>
          </p:cNvPr>
          <p:cNvSpPr>
            <a:spLocks noChangeArrowheads="1"/>
          </p:cNvSpPr>
          <p:nvPr/>
        </p:nvSpPr>
        <p:spPr bwMode="auto">
          <a:xfrm>
            <a:off x="3262313" y="3036567"/>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12" name="Rectangle 143">
            <a:extLst>
              <a:ext uri="{FF2B5EF4-FFF2-40B4-BE49-F238E27FC236}">
                <a16:creationId xmlns:a16="http://schemas.microsoft.com/office/drawing/2014/main" id="{3867B093-D5DD-C8D4-916C-C598EF7FBC38}"/>
              </a:ext>
            </a:extLst>
          </p:cNvPr>
          <p:cNvSpPr>
            <a:spLocks noChangeArrowheads="1"/>
          </p:cNvSpPr>
          <p:nvPr/>
        </p:nvSpPr>
        <p:spPr bwMode="auto">
          <a:xfrm>
            <a:off x="4860925" y="3036567"/>
            <a:ext cx="3175"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13" name="Rectangle 144">
            <a:extLst>
              <a:ext uri="{FF2B5EF4-FFF2-40B4-BE49-F238E27FC236}">
                <a16:creationId xmlns:a16="http://schemas.microsoft.com/office/drawing/2014/main" id="{E0A3DA7A-1462-43E1-63BC-E0BAB5CD8AC6}"/>
              </a:ext>
            </a:extLst>
          </p:cNvPr>
          <p:cNvSpPr>
            <a:spLocks noChangeArrowheads="1"/>
          </p:cNvSpPr>
          <p:nvPr/>
        </p:nvSpPr>
        <p:spPr bwMode="auto">
          <a:xfrm>
            <a:off x="8062913" y="3036567"/>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14" name="Rectangle 145">
            <a:extLst>
              <a:ext uri="{FF2B5EF4-FFF2-40B4-BE49-F238E27FC236}">
                <a16:creationId xmlns:a16="http://schemas.microsoft.com/office/drawing/2014/main" id="{14CB8CFD-71D5-8907-7C68-1C98D8911A5A}"/>
              </a:ext>
            </a:extLst>
          </p:cNvPr>
          <p:cNvSpPr>
            <a:spLocks noChangeArrowheads="1"/>
          </p:cNvSpPr>
          <p:nvPr/>
        </p:nvSpPr>
        <p:spPr bwMode="auto">
          <a:xfrm>
            <a:off x="1644650" y="3476305"/>
            <a:ext cx="2936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415" name="Rectangle 146">
            <a:extLst>
              <a:ext uri="{FF2B5EF4-FFF2-40B4-BE49-F238E27FC236}">
                <a16:creationId xmlns:a16="http://schemas.microsoft.com/office/drawing/2014/main" id="{C9F4946F-6200-BEF0-CD37-884CA32678C6}"/>
              </a:ext>
            </a:extLst>
          </p:cNvPr>
          <p:cNvSpPr>
            <a:spLocks noChangeArrowheads="1"/>
          </p:cNvSpPr>
          <p:nvPr/>
        </p:nvSpPr>
        <p:spPr bwMode="auto">
          <a:xfrm>
            <a:off x="1763713" y="3476305"/>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416" name="Rectangle 147">
            <a:extLst>
              <a:ext uri="{FF2B5EF4-FFF2-40B4-BE49-F238E27FC236}">
                <a16:creationId xmlns:a16="http://schemas.microsoft.com/office/drawing/2014/main" id="{2C5B4DDE-128B-14E8-3D72-03AC65663C75}"/>
              </a:ext>
            </a:extLst>
          </p:cNvPr>
          <p:cNvSpPr>
            <a:spLocks noChangeArrowheads="1"/>
          </p:cNvSpPr>
          <p:nvPr/>
        </p:nvSpPr>
        <p:spPr bwMode="auto">
          <a:xfrm>
            <a:off x="1838325" y="3476305"/>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417" name="Rectangle 148">
            <a:extLst>
              <a:ext uri="{FF2B5EF4-FFF2-40B4-BE49-F238E27FC236}">
                <a16:creationId xmlns:a16="http://schemas.microsoft.com/office/drawing/2014/main" id="{F8127AC6-89B1-C72E-1210-A3A374CFA439}"/>
              </a:ext>
            </a:extLst>
          </p:cNvPr>
          <p:cNvSpPr>
            <a:spLocks noChangeArrowheads="1"/>
          </p:cNvSpPr>
          <p:nvPr/>
        </p:nvSpPr>
        <p:spPr bwMode="auto">
          <a:xfrm>
            <a:off x="1882775" y="3476305"/>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418" name="Rectangle 149">
            <a:extLst>
              <a:ext uri="{FF2B5EF4-FFF2-40B4-BE49-F238E27FC236}">
                <a16:creationId xmlns:a16="http://schemas.microsoft.com/office/drawing/2014/main" id="{1A05AAAD-ABB3-54CC-230C-9E63C2538687}"/>
              </a:ext>
            </a:extLst>
          </p:cNvPr>
          <p:cNvSpPr>
            <a:spLocks noChangeArrowheads="1"/>
          </p:cNvSpPr>
          <p:nvPr/>
        </p:nvSpPr>
        <p:spPr bwMode="auto">
          <a:xfrm>
            <a:off x="1955800" y="3476305"/>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419" name="Rectangle 150">
            <a:extLst>
              <a:ext uri="{FF2B5EF4-FFF2-40B4-BE49-F238E27FC236}">
                <a16:creationId xmlns:a16="http://schemas.microsoft.com/office/drawing/2014/main" id="{F09F7D11-4208-FE14-49AF-AC0A0BFEF6EB}"/>
              </a:ext>
            </a:extLst>
          </p:cNvPr>
          <p:cNvSpPr>
            <a:spLocks noChangeArrowheads="1"/>
          </p:cNvSpPr>
          <p:nvPr/>
        </p:nvSpPr>
        <p:spPr bwMode="auto">
          <a:xfrm>
            <a:off x="2000250" y="3476305"/>
            <a:ext cx="2984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420" name="Rectangle 151">
            <a:extLst>
              <a:ext uri="{FF2B5EF4-FFF2-40B4-BE49-F238E27FC236}">
                <a16:creationId xmlns:a16="http://schemas.microsoft.com/office/drawing/2014/main" id="{4B2671FD-4DC9-1CAE-4CA3-E45A93FF25AF}"/>
              </a:ext>
            </a:extLst>
          </p:cNvPr>
          <p:cNvSpPr>
            <a:spLocks noChangeArrowheads="1"/>
          </p:cNvSpPr>
          <p:nvPr/>
        </p:nvSpPr>
        <p:spPr bwMode="auto">
          <a:xfrm>
            <a:off x="2119313" y="3476305"/>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421" name="Rectangle 152">
            <a:extLst>
              <a:ext uri="{FF2B5EF4-FFF2-40B4-BE49-F238E27FC236}">
                <a16:creationId xmlns:a16="http://schemas.microsoft.com/office/drawing/2014/main" id="{F8AEEBA2-79C2-9AA4-C4D2-C399C0871181}"/>
              </a:ext>
            </a:extLst>
          </p:cNvPr>
          <p:cNvSpPr>
            <a:spLocks noChangeArrowheads="1"/>
          </p:cNvSpPr>
          <p:nvPr/>
        </p:nvSpPr>
        <p:spPr bwMode="auto">
          <a:xfrm>
            <a:off x="2208213" y="3476305"/>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422" name="Rectangle 153">
            <a:extLst>
              <a:ext uri="{FF2B5EF4-FFF2-40B4-BE49-F238E27FC236}">
                <a16:creationId xmlns:a16="http://schemas.microsoft.com/office/drawing/2014/main" id="{7FA4D211-E8E8-F24C-F117-B18FC2E58C75}"/>
              </a:ext>
            </a:extLst>
          </p:cNvPr>
          <p:cNvSpPr>
            <a:spLocks noChangeArrowheads="1"/>
          </p:cNvSpPr>
          <p:nvPr/>
        </p:nvSpPr>
        <p:spPr bwMode="auto">
          <a:xfrm>
            <a:off x="2282825" y="3476305"/>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423" name="Rectangle 154">
            <a:extLst>
              <a:ext uri="{FF2B5EF4-FFF2-40B4-BE49-F238E27FC236}">
                <a16:creationId xmlns:a16="http://schemas.microsoft.com/office/drawing/2014/main" id="{38E073DF-5D13-4DD7-DA0B-6A0F7F0B8289}"/>
              </a:ext>
            </a:extLst>
          </p:cNvPr>
          <p:cNvSpPr>
            <a:spLocks noChangeArrowheads="1"/>
          </p:cNvSpPr>
          <p:nvPr/>
        </p:nvSpPr>
        <p:spPr bwMode="auto">
          <a:xfrm>
            <a:off x="2341563" y="3476305"/>
            <a:ext cx="249237"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424" name="Rectangle 155">
            <a:extLst>
              <a:ext uri="{FF2B5EF4-FFF2-40B4-BE49-F238E27FC236}">
                <a16:creationId xmlns:a16="http://schemas.microsoft.com/office/drawing/2014/main" id="{735DC0EF-AED1-E9FC-F99D-F6B947DB981C}"/>
              </a:ext>
            </a:extLst>
          </p:cNvPr>
          <p:cNvSpPr>
            <a:spLocks noChangeArrowheads="1"/>
          </p:cNvSpPr>
          <p:nvPr/>
        </p:nvSpPr>
        <p:spPr bwMode="auto">
          <a:xfrm>
            <a:off x="2400300" y="34763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425" name="Rectangle 156">
            <a:extLst>
              <a:ext uri="{FF2B5EF4-FFF2-40B4-BE49-F238E27FC236}">
                <a16:creationId xmlns:a16="http://schemas.microsoft.com/office/drawing/2014/main" id="{CBF90B8A-F8F2-70A0-2F2E-DF7BDC3E4539}"/>
              </a:ext>
            </a:extLst>
          </p:cNvPr>
          <p:cNvSpPr>
            <a:spLocks noChangeArrowheads="1"/>
          </p:cNvSpPr>
          <p:nvPr/>
        </p:nvSpPr>
        <p:spPr bwMode="auto">
          <a:xfrm>
            <a:off x="2444750" y="3476305"/>
            <a:ext cx="271463" cy="333375"/>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c</a:t>
            </a:r>
          </a:p>
        </p:txBody>
      </p:sp>
      <p:sp>
        <p:nvSpPr>
          <p:cNvPr id="426" name="Rectangle 157">
            <a:extLst>
              <a:ext uri="{FF2B5EF4-FFF2-40B4-BE49-F238E27FC236}">
                <a16:creationId xmlns:a16="http://schemas.microsoft.com/office/drawing/2014/main" id="{D55027BB-31C9-F35E-5090-1649E79FD7B8}"/>
              </a:ext>
            </a:extLst>
          </p:cNvPr>
          <p:cNvSpPr>
            <a:spLocks noChangeArrowheads="1"/>
          </p:cNvSpPr>
          <p:nvPr/>
        </p:nvSpPr>
        <p:spPr bwMode="auto">
          <a:xfrm>
            <a:off x="2519363" y="34763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427" name="Rectangle 158">
            <a:extLst>
              <a:ext uri="{FF2B5EF4-FFF2-40B4-BE49-F238E27FC236}">
                <a16:creationId xmlns:a16="http://schemas.microsoft.com/office/drawing/2014/main" id="{07C6DDA9-CC8A-7D54-95F6-77D18D62EC9A}"/>
              </a:ext>
            </a:extLst>
          </p:cNvPr>
          <p:cNvSpPr>
            <a:spLocks noChangeArrowheads="1"/>
          </p:cNvSpPr>
          <p:nvPr/>
        </p:nvSpPr>
        <p:spPr bwMode="auto">
          <a:xfrm>
            <a:off x="2563813" y="3476305"/>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428" name="Rectangle 159">
            <a:extLst>
              <a:ext uri="{FF2B5EF4-FFF2-40B4-BE49-F238E27FC236}">
                <a16:creationId xmlns:a16="http://schemas.microsoft.com/office/drawing/2014/main" id="{53C9AD88-75CF-2C33-DB4C-3309AECE52FD}"/>
              </a:ext>
            </a:extLst>
          </p:cNvPr>
          <p:cNvSpPr>
            <a:spLocks noChangeArrowheads="1"/>
          </p:cNvSpPr>
          <p:nvPr/>
        </p:nvSpPr>
        <p:spPr bwMode="auto">
          <a:xfrm>
            <a:off x="2638425" y="34763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429" name="Rectangle 160">
            <a:extLst>
              <a:ext uri="{FF2B5EF4-FFF2-40B4-BE49-F238E27FC236}">
                <a16:creationId xmlns:a16="http://schemas.microsoft.com/office/drawing/2014/main" id="{491563B5-C011-46DC-D608-7393A6D191FD}"/>
              </a:ext>
            </a:extLst>
          </p:cNvPr>
          <p:cNvSpPr>
            <a:spLocks noChangeArrowheads="1"/>
          </p:cNvSpPr>
          <p:nvPr/>
        </p:nvSpPr>
        <p:spPr bwMode="auto">
          <a:xfrm>
            <a:off x="2727325" y="3476305"/>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430" name="Rectangle 161">
            <a:extLst>
              <a:ext uri="{FF2B5EF4-FFF2-40B4-BE49-F238E27FC236}">
                <a16:creationId xmlns:a16="http://schemas.microsoft.com/office/drawing/2014/main" id="{BCEE39F1-28D8-FD79-9562-B7B4DD20F9E1}"/>
              </a:ext>
            </a:extLst>
          </p:cNvPr>
          <p:cNvSpPr>
            <a:spLocks noChangeArrowheads="1"/>
          </p:cNvSpPr>
          <p:nvPr/>
        </p:nvSpPr>
        <p:spPr bwMode="auto">
          <a:xfrm>
            <a:off x="4016375" y="3476305"/>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431" name="Rectangle 162">
            <a:extLst>
              <a:ext uri="{FF2B5EF4-FFF2-40B4-BE49-F238E27FC236}">
                <a16:creationId xmlns:a16="http://schemas.microsoft.com/office/drawing/2014/main" id="{BAD36FC7-885F-0E78-BDF4-049B724EDE5B}"/>
              </a:ext>
            </a:extLst>
          </p:cNvPr>
          <p:cNvSpPr>
            <a:spLocks noChangeArrowheads="1"/>
          </p:cNvSpPr>
          <p:nvPr/>
        </p:nvSpPr>
        <p:spPr bwMode="auto">
          <a:xfrm>
            <a:off x="4075113" y="3476305"/>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432" name="Rectangle 163">
            <a:extLst>
              <a:ext uri="{FF2B5EF4-FFF2-40B4-BE49-F238E27FC236}">
                <a16:creationId xmlns:a16="http://schemas.microsoft.com/office/drawing/2014/main" id="{183AE55D-8700-14E7-AC74-C4AD246C7BA3}"/>
              </a:ext>
            </a:extLst>
          </p:cNvPr>
          <p:cNvSpPr>
            <a:spLocks noChangeArrowheads="1"/>
          </p:cNvSpPr>
          <p:nvPr/>
        </p:nvSpPr>
        <p:spPr bwMode="auto">
          <a:xfrm>
            <a:off x="4164013" y="3476305"/>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433" name="Rectangle 164">
            <a:extLst>
              <a:ext uri="{FF2B5EF4-FFF2-40B4-BE49-F238E27FC236}">
                <a16:creationId xmlns:a16="http://schemas.microsoft.com/office/drawing/2014/main" id="{6A37EF99-6C0B-68E2-FCE9-6FA5E7830493}"/>
              </a:ext>
            </a:extLst>
          </p:cNvPr>
          <p:cNvSpPr>
            <a:spLocks noChangeArrowheads="1"/>
          </p:cNvSpPr>
          <p:nvPr/>
        </p:nvSpPr>
        <p:spPr bwMode="auto">
          <a:xfrm>
            <a:off x="4222750" y="3476305"/>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434" name="Rectangle 165">
            <a:extLst>
              <a:ext uri="{FF2B5EF4-FFF2-40B4-BE49-F238E27FC236}">
                <a16:creationId xmlns:a16="http://schemas.microsoft.com/office/drawing/2014/main" id="{053FD74D-68AF-2311-B440-8DE180801190}"/>
              </a:ext>
            </a:extLst>
          </p:cNvPr>
          <p:cNvSpPr>
            <a:spLocks noChangeArrowheads="1"/>
          </p:cNvSpPr>
          <p:nvPr/>
        </p:nvSpPr>
        <p:spPr bwMode="auto">
          <a:xfrm>
            <a:off x="4311650" y="3476305"/>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435" name="Rectangle 166">
            <a:extLst>
              <a:ext uri="{FF2B5EF4-FFF2-40B4-BE49-F238E27FC236}">
                <a16:creationId xmlns:a16="http://schemas.microsoft.com/office/drawing/2014/main" id="{56DCCBDB-A3E6-A00C-75E5-562F69EB98CE}"/>
              </a:ext>
            </a:extLst>
          </p:cNvPr>
          <p:cNvSpPr>
            <a:spLocks noChangeArrowheads="1"/>
          </p:cNvSpPr>
          <p:nvPr/>
        </p:nvSpPr>
        <p:spPr bwMode="auto">
          <a:xfrm>
            <a:off x="4400550" y="3476305"/>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5</a:t>
            </a:r>
          </a:p>
        </p:txBody>
      </p:sp>
      <p:sp>
        <p:nvSpPr>
          <p:cNvPr id="436" name="Rectangle 167">
            <a:extLst>
              <a:ext uri="{FF2B5EF4-FFF2-40B4-BE49-F238E27FC236}">
                <a16:creationId xmlns:a16="http://schemas.microsoft.com/office/drawing/2014/main" id="{B5EA1729-3FF3-137E-D4EE-01DC30ADD79B}"/>
              </a:ext>
            </a:extLst>
          </p:cNvPr>
          <p:cNvSpPr>
            <a:spLocks noChangeArrowheads="1"/>
          </p:cNvSpPr>
          <p:nvPr/>
        </p:nvSpPr>
        <p:spPr bwMode="auto">
          <a:xfrm>
            <a:off x="4845050" y="3476305"/>
            <a:ext cx="3111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437" name="Rectangle 168">
            <a:extLst>
              <a:ext uri="{FF2B5EF4-FFF2-40B4-BE49-F238E27FC236}">
                <a16:creationId xmlns:a16="http://schemas.microsoft.com/office/drawing/2014/main" id="{20759BA3-2E8B-8BF4-0733-25F964C4CF67}"/>
              </a:ext>
            </a:extLst>
          </p:cNvPr>
          <p:cNvSpPr>
            <a:spLocks noChangeArrowheads="1"/>
          </p:cNvSpPr>
          <p:nvPr/>
        </p:nvSpPr>
        <p:spPr bwMode="auto">
          <a:xfrm>
            <a:off x="4978400" y="34763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438" name="Rectangle 169">
            <a:extLst>
              <a:ext uri="{FF2B5EF4-FFF2-40B4-BE49-F238E27FC236}">
                <a16:creationId xmlns:a16="http://schemas.microsoft.com/office/drawing/2014/main" id="{E8781FC9-3BE6-8C25-559E-841E97F3C035}"/>
              </a:ext>
            </a:extLst>
          </p:cNvPr>
          <p:cNvSpPr>
            <a:spLocks noChangeArrowheads="1"/>
          </p:cNvSpPr>
          <p:nvPr/>
        </p:nvSpPr>
        <p:spPr bwMode="auto">
          <a:xfrm>
            <a:off x="5022850" y="3476305"/>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439" name="Rectangle 170">
            <a:extLst>
              <a:ext uri="{FF2B5EF4-FFF2-40B4-BE49-F238E27FC236}">
                <a16:creationId xmlns:a16="http://schemas.microsoft.com/office/drawing/2014/main" id="{3CB93960-B7A2-53EE-0EAC-312E2C7668F4}"/>
              </a:ext>
            </a:extLst>
          </p:cNvPr>
          <p:cNvSpPr>
            <a:spLocks noChangeArrowheads="1"/>
          </p:cNvSpPr>
          <p:nvPr/>
        </p:nvSpPr>
        <p:spPr bwMode="auto">
          <a:xfrm>
            <a:off x="5111750" y="3476305"/>
            <a:ext cx="290513"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h</a:t>
            </a:r>
          </a:p>
        </p:txBody>
      </p:sp>
      <p:sp>
        <p:nvSpPr>
          <p:cNvPr id="440" name="Rectangle 171">
            <a:extLst>
              <a:ext uri="{FF2B5EF4-FFF2-40B4-BE49-F238E27FC236}">
                <a16:creationId xmlns:a16="http://schemas.microsoft.com/office/drawing/2014/main" id="{984F439E-E3DA-D3BE-0D70-272511858CC5}"/>
              </a:ext>
            </a:extLst>
          </p:cNvPr>
          <p:cNvSpPr>
            <a:spLocks noChangeArrowheads="1"/>
          </p:cNvSpPr>
          <p:nvPr/>
        </p:nvSpPr>
        <p:spPr bwMode="auto">
          <a:xfrm>
            <a:off x="5200650" y="3476305"/>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441" name="Rectangle 172">
            <a:extLst>
              <a:ext uri="{FF2B5EF4-FFF2-40B4-BE49-F238E27FC236}">
                <a16:creationId xmlns:a16="http://schemas.microsoft.com/office/drawing/2014/main" id="{F7753D54-4FB4-FDA1-3840-3A380EB0CFDC}"/>
              </a:ext>
            </a:extLst>
          </p:cNvPr>
          <p:cNvSpPr>
            <a:spLocks noChangeArrowheads="1"/>
          </p:cNvSpPr>
          <p:nvPr/>
        </p:nvSpPr>
        <p:spPr bwMode="auto">
          <a:xfrm>
            <a:off x="5275263" y="3476305"/>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442" name="Rectangle 173">
            <a:extLst>
              <a:ext uri="{FF2B5EF4-FFF2-40B4-BE49-F238E27FC236}">
                <a16:creationId xmlns:a16="http://schemas.microsoft.com/office/drawing/2014/main" id="{53C6C8F3-E843-4C85-B855-DD10FC00D845}"/>
              </a:ext>
            </a:extLst>
          </p:cNvPr>
          <p:cNvSpPr>
            <a:spLocks noChangeArrowheads="1"/>
          </p:cNvSpPr>
          <p:nvPr/>
        </p:nvSpPr>
        <p:spPr bwMode="auto">
          <a:xfrm>
            <a:off x="5334000" y="3476305"/>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443" name="Rectangle 174">
            <a:extLst>
              <a:ext uri="{FF2B5EF4-FFF2-40B4-BE49-F238E27FC236}">
                <a16:creationId xmlns:a16="http://schemas.microsoft.com/office/drawing/2014/main" id="{531C5672-B8D0-352A-ED29-EBC8947C8F5F}"/>
              </a:ext>
            </a:extLst>
          </p:cNvPr>
          <p:cNvSpPr>
            <a:spLocks noChangeArrowheads="1"/>
          </p:cNvSpPr>
          <p:nvPr/>
        </p:nvSpPr>
        <p:spPr bwMode="auto">
          <a:xfrm>
            <a:off x="5378450" y="34763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b</a:t>
            </a:r>
          </a:p>
        </p:txBody>
      </p:sp>
      <p:sp>
        <p:nvSpPr>
          <p:cNvPr id="444" name="Rectangle 175">
            <a:extLst>
              <a:ext uri="{FF2B5EF4-FFF2-40B4-BE49-F238E27FC236}">
                <a16:creationId xmlns:a16="http://schemas.microsoft.com/office/drawing/2014/main" id="{9418836B-9330-BE54-27D7-6FFCE1831711}"/>
              </a:ext>
            </a:extLst>
          </p:cNvPr>
          <p:cNvSpPr>
            <a:spLocks noChangeArrowheads="1"/>
          </p:cNvSpPr>
          <p:nvPr/>
        </p:nvSpPr>
        <p:spPr bwMode="auto">
          <a:xfrm>
            <a:off x="5467350" y="3476305"/>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445" name="Rectangle 176">
            <a:extLst>
              <a:ext uri="{FF2B5EF4-FFF2-40B4-BE49-F238E27FC236}">
                <a16:creationId xmlns:a16="http://schemas.microsoft.com/office/drawing/2014/main" id="{329B5FC9-B831-66ED-8350-5F92B2382B73}"/>
              </a:ext>
            </a:extLst>
          </p:cNvPr>
          <p:cNvSpPr>
            <a:spLocks noChangeArrowheads="1"/>
          </p:cNvSpPr>
          <p:nvPr/>
        </p:nvSpPr>
        <p:spPr bwMode="auto">
          <a:xfrm>
            <a:off x="5541963" y="3476305"/>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446" name="Rectangle 177">
            <a:extLst>
              <a:ext uri="{FF2B5EF4-FFF2-40B4-BE49-F238E27FC236}">
                <a16:creationId xmlns:a16="http://schemas.microsoft.com/office/drawing/2014/main" id="{3F3FA969-7035-1F50-DC5C-B7770B26600E}"/>
              </a:ext>
            </a:extLst>
          </p:cNvPr>
          <p:cNvSpPr>
            <a:spLocks noChangeArrowheads="1"/>
          </p:cNvSpPr>
          <p:nvPr/>
        </p:nvSpPr>
        <p:spPr bwMode="auto">
          <a:xfrm>
            <a:off x="5586413" y="3476305"/>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447" name="Rectangle 178">
            <a:extLst>
              <a:ext uri="{FF2B5EF4-FFF2-40B4-BE49-F238E27FC236}">
                <a16:creationId xmlns:a16="http://schemas.microsoft.com/office/drawing/2014/main" id="{0974F4AE-B0AC-18A2-2BBC-567AD4F13EF6}"/>
              </a:ext>
            </a:extLst>
          </p:cNvPr>
          <p:cNvSpPr>
            <a:spLocks noChangeArrowheads="1"/>
          </p:cNvSpPr>
          <p:nvPr/>
        </p:nvSpPr>
        <p:spPr bwMode="auto">
          <a:xfrm>
            <a:off x="5661025" y="3476305"/>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448" name="Rectangle 179">
            <a:extLst>
              <a:ext uri="{FF2B5EF4-FFF2-40B4-BE49-F238E27FC236}">
                <a16:creationId xmlns:a16="http://schemas.microsoft.com/office/drawing/2014/main" id="{79E843B5-9E5C-948C-81A6-F0A4A6839142}"/>
              </a:ext>
            </a:extLst>
          </p:cNvPr>
          <p:cNvSpPr>
            <a:spLocks noChangeArrowheads="1"/>
          </p:cNvSpPr>
          <p:nvPr/>
        </p:nvSpPr>
        <p:spPr bwMode="auto">
          <a:xfrm>
            <a:off x="5705475" y="3476305"/>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449" name="Rectangle 180">
            <a:extLst>
              <a:ext uri="{FF2B5EF4-FFF2-40B4-BE49-F238E27FC236}">
                <a16:creationId xmlns:a16="http://schemas.microsoft.com/office/drawing/2014/main" id="{C5ACDFFC-130A-CDE7-D7FD-6853498F67BB}"/>
              </a:ext>
            </a:extLst>
          </p:cNvPr>
          <p:cNvSpPr>
            <a:spLocks noChangeArrowheads="1"/>
          </p:cNvSpPr>
          <p:nvPr/>
        </p:nvSpPr>
        <p:spPr bwMode="auto">
          <a:xfrm>
            <a:off x="5778500" y="3476305"/>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450" name="Rectangle 181">
            <a:extLst>
              <a:ext uri="{FF2B5EF4-FFF2-40B4-BE49-F238E27FC236}">
                <a16:creationId xmlns:a16="http://schemas.microsoft.com/office/drawing/2014/main" id="{E558E392-2476-052C-C4F8-F11A152D7A69}"/>
              </a:ext>
            </a:extLst>
          </p:cNvPr>
          <p:cNvSpPr>
            <a:spLocks noChangeArrowheads="1"/>
          </p:cNvSpPr>
          <p:nvPr/>
        </p:nvSpPr>
        <p:spPr bwMode="auto">
          <a:xfrm>
            <a:off x="5822950" y="34763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451" name="Rectangle 182">
            <a:extLst>
              <a:ext uri="{FF2B5EF4-FFF2-40B4-BE49-F238E27FC236}">
                <a16:creationId xmlns:a16="http://schemas.microsoft.com/office/drawing/2014/main" id="{C00D87B6-8EE1-9C28-59F4-AFC4EF52DB97}"/>
              </a:ext>
            </a:extLst>
          </p:cNvPr>
          <p:cNvSpPr>
            <a:spLocks noChangeArrowheads="1"/>
          </p:cNvSpPr>
          <p:nvPr/>
        </p:nvSpPr>
        <p:spPr bwMode="auto">
          <a:xfrm>
            <a:off x="5911850" y="3476305"/>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452" name="Rectangle 183">
            <a:extLst>
              <a:ext uri="{FF2B5EF4-FFF2-40B4-BE49-F238E27FC236}">
                <a16:creationId xmlns:a16="http://schemas.microsoft.com/office/drawing/2014/main" id="{0249BB77-8D0C-6C51-72EB-52CF2D1B5FFC}"/>
              </a:ext>
            </a:extLst>
          </p:cNvPr>
          <p:cNvSpPr>
            <a:spLocks noChangeArrowheads="1"/>
          </p:cNvSpPr>
          <p:nvPr/>
        </p:nvSpPr>
        <p:spPr bwMode="auto">
          <a:xfrm>
            <a:off x="5986463" y="3476305"/>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k</a:t>
            </a:r>
          </a:p>
        </p:txBody>
      </p:sp>
      <p:sp>
        <p:nvSpPr>
          <p:cNvPr id="453" name="Rectangle 184">
            <a:extLst>
              <a:ext uri="{FF2B5EF4-FFF2-40B4-BE49-F238E27FC236}">
                <a16:creationId xmlns:a16="http://schemas.microsoft.com/office/drawing/2014/main" id="{0466FCE9-CF7F-3ED6-CBA9-9C2787C4828F}"/>
              </a:ext>
            </a:extLst>
          </p:cNvPr>
          <p:cNvSpPr>
            <a:spLocks noChangeArrowheads="1"/>
          </p:cNvSpPr>
          <p:nvPr/>
        </p:nvSpPr>
        <p:spPr bwMode="auto">
          <a:xfrm>
            <a:off x="6075363" y="3476305"/>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454" name="Rectangle 185">
            <a:extLst>
              <a:ext uri="{FF2B5EF4-FFF2-40B4-BE49-F238E27FC236}">
                <a16:creationId xmlns:a16="http://schemas.microsoft.com/office/drawing/2014/main" id="{482B13B2-AD2A-5C51-CE60-0D8F83F46D56}"/>
              </a:ext>
            </a:extLst>
          </p:cNvPr>
          <p:cNvSpPr>
            <a:spLocks noChangeArrowheads="1"/>
          </p:cNvSpPr>
          <p:nvPr/>
        </p:nvSpPr>
        <p:spPr bwMode="auto">
          <a:xfrm>
            <a:off x="6149975" y="3476305"/>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455" name="Rectangle 186">
            <a:extLst>
              <a:ext uri="{FF2B5EF4-FFF2-40B4-BE49-F238E27FC236}">
                <a16:creationId xmlns:a16="http://schemas.microsoft.com/office/drawing/2014/main" id="{D2E7AD83-793E-090A-B6F7-0714DA2BF216}"/>
              </a:ext>
            </a:extLst>
          </p:cNvPr>
          <p:cNvSpPr>
            <a:spLocks noChangeArrowheads="1"/>
          </p:cNvSpPr>
          <p:nvPr/>
        </p:nvSpPr>
        <p:spPr bwMode="auto">
          <a:xfrm>
            <a:off x="6194425" y="34763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456" name="Rectangle 187">
            <a:extLst>
              <a:ext uri="{FF2B5EF4-FFF2-40B4-BE49-F238E27FC236}">
                <a16:creationId xmlns:a16="http://schemas.microsoft.com/office/drawing/2014/main" id="{F10BEFE3-0287-02B0-CDAD-7666123E28FD}"/>
              </a:ext>
            </a:extLst>
          </p:cNvPr>
          <p:cNvSpPr>
            <a:spLocks noChangeArrowheads="1"/>
          </p:cNvSpPr>
          <p:nvPr/>
        </p:nvSpPr>
        <p:spPr bwMode="auto">
          <a:xfrm>
            <a:off x="6283325" y="3476305"/>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457" name="Rectangle 188">
            <a:extLst>
              <a:ext uri="{FF2B5EF4-FFF2-40B4-BE49-F238E27FC236}">
                <a16:creationId xmlns:a16="http://schemas.microsoft.com/office/drawing/2014/main" id="{11720E37-7880-E4D9-DC41-30EEBC8EE778}"/>
              </a:ext>
            </a:extLst>
          </p:cNvPr>
          <p:cNvSpPr>
            <a:spLocks noChangeArrowheads="1"/>
          </p:cNvSpPr>
          <p:nvPr/>
        </p:nvSpPr>
        <p:spPr bwMode="auto">
          <a:xfrm>
            <a:off x="6356350" y="3476305"/>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458" name="Rectangle 189">
            <a:extLst>
              <a:ext uri="{FF2B5EF4-FFF2-40B4-BE49-F238E27FC236}">
                <a16:creationId xmlns:a16="http://schemas.microsoft.com/office/drawing/2014/main" id="{B9BB8FEB-61B4-C8B7-448B-CC748EA8D198}"/>
              </a:ext>
            </a:extLst>
          </p:cNvPr>
          <p:cNvSpPr>
            <a:spLocks noChangeArrowheads="1"/>
          </p:cNvSpPr>
          <p:nvPr/>
        </p:nvSpPr>
        <p:spPr bwMode="auto">
          <a:xfrm>
            <a:off x="6445250" y="3476305"/>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459" name="Rectangle 190">
            <a:extLst>
              <a:ext uri="{FF2B5EF4-FFF2-40B4-BE49-F238E27FC236}">
                <a16:creationId xmlns:a16="http://schemas.microsoft.com/office/drawing/2014/main" id="{6ED9048A-AB33-8B8A-9441-F3BAAD46C3D7}"/>
              </a:ext>
            </a:extLst>
          </p:cNvPr>
          <p:cNvSpPr>
            <a:spLocks noChangeArrowheads="1"/>
          </p:cNvSpPr>
          <p:nvPr/>
        </p:nvSpPr>
        <p:spPr bwMode="auto">
          <a:xfrm>
            <a:off x="6489700" y="34763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460" name="Rectangle 191">
            <a:extLst>
              <a:ext uri="{FF2B5EF4-FFF2-40B4-BE49-F238E27FC236}">
                <a16:creationId xmlns:a16="http://schemas.microsoft.com/office/drawing/2014/main" id="{CE039E93-7B90-55C2-BD46-DB7249283F3C}"/>
              </a:ext>
            </a:extLst>
          </p:cNvPr>
          <p:cNvSpPr>
            <a:spLocks noChangeArrowheads="1"/>
          </p:cNvSpPr>
          <p:nvPr/>
        </p:nvSpPr>
        <p:spPr bwMode="auto">
          <a:xfrm>
            <a:off x="6534150" y="34763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461" name="Rectangle 192">
            <a:extLst>
              <a:ext uri="{FF2B5EF4-FFF2-40B4-BE49-F238E27FC236}">
                <a16:creationId xmlns:a16="http://schemas.microsoft.com/office/drawing/2014/main" id="{D71BF177-5D81-D1E4-03A7-ECDA99418AE1}"/>
              </a:ext>
            </a:extLst>
          </p:cNvPr>
          <p:cNvSpPr>
            <a:spLocks noChangeArrowheads="1"/>
          </p:cNvSpPr>
          <p:nvPr/>
        </p:nvSpPr>
        <p:spPr bwMode="auto">
          <a:xfrm>
            <a:off x="6623050" y="3476305"/>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462" name="Rectangle 193">
            <a:extLst>
              <a:ext uri="{FF2B5EF4-FFF2-40B4-BE49-F238E27FC236}">
                <a16:creationId xmlns:a16="http://schemas.microsoft.com/office/drawing/2014/main" id="{EC4CF5CB-A0A3-3CA9-82A0-759511731545}"/>
              </a:ext>
            </a:extLst>
          </p:cNvPr>
          <p:cNvSpPr>
            <a:spLocks noChangeArrowheads="1"/>
          </p:cNvSpPr>
          <p:nvPr/>
        </p:nvSpPr>
        <p:spPr bwMode="auto">
          <a:xfrm>
            <a:off x="6756400" y="3476305"/>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463" name="Rectangle 194">
            <a:extLst>
              <a:ext uri="{FF2B5EF4-FFF2-40B4-BE49-F238E27FC236}">
                <a16:creationId xmlns:a16="http://schemas.microsoft.com/office/drawing/2014/main" id="{1D406E3B-A983-DAEB-47C0-5C8C9A44658E}"/>
              </a:ext>
            </a:extLst>
          </p:cNvPr>
          <p:cNvSpPr>
            <a:spLocks noChangeArrowheads="1"/>
          </p:cNvSpPr>
          <p:nvPr/>
        </p:nvSpPr>
        <p:spPr bwMode="auto">
          <a:xfrm>
            <a:off x="6831013" y="3476305"/>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464" name="Rectangle 195">
            <a:extLst>
              <a:ext uri="{FF2B5EF4-FFF2-40B4-BE49-F238E27FC236}">
                <a16:creationId xmlns:a16="http://schemas.microsoft.com/office/drawing/2014/main" id="{EF008DA8-A11F-8D85-8A87-73D9A9148C6E}"/>
              </a:ext>
            </a:extLst>
          </p:cNvPr>
          <p:cNvSpPr>
            <a:spLocks noChangeArrowheads="1"/>
          </p:cNvSpPr>
          <p:nvPr/>
        </p:nvSpPr>
        <p:spPr bwMode="auto">
          <a:xfrm>
            <a:off x="6889750" y="3476305"/>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465" name="Rectangle 196">
            <a:extLst>
              <a:ext uri="{FF2B5EF4-FFF2-40B4-BE49-F238E27FC236}">
                <a16:creationId xmlns:a16="http://schemas.microsoft.com/office/drawing/2014/main" id="{19AC0312-B9C8-1D06-1CB7-9BC8BF153695}"/>
              </a:ext>
            </a:extLst>
          </p:cNvPr>
          <p:cNvSpPr>
            <a:spLocks noChangeArrowheads="1"/>
          </p:cNvSpPr>
          <p:nvPr/>
        </p:nvSpPr>
        <p:spPr bwMode="auto">
          <a:xfrm>
            <a:off x="6934200" y="34763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466" name="Rectangle 197">
            <a:extLst>
              <a:ext uri="{FF2B5EF4-FFF2-40B4-BE49-F238E27FC236}">
                <a16:creationId xmlns:a16="http://schemas.microsoft.com/office/drawing/2014/main" id="{BD448521-94CC-B452-FC47-991B7FA71825}"/>
              </a:ext>
            </a:extLst>
          </p:cNvPr>
          <p:cNvSpPr>
            <a:spLocks noChangeArrowheads="1"/>
          </p:cNvSpPr>
          <p:nvPr/>
        </p:nvSpPr>
        <p:spPr bwMode="auto">
          <a:xfrm>
            <a:off x="7023100" y="34763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467" name="Rectangle 198">
            <a:extLst>
              <a:ext uri="{FF2B5EF4-FFF2-40B4-BE49-F238E27FC236}">
                <a16:creationId xmlns:a16="http://schemas.microsoft.com/office/drawing/2014/main" id="{6AEFFBFB-0BBF-B5E3-BB39-7D912B19A5D0}"/>
              </a:ext>
            </a:extLst>
          </p:cNvPr>
          <p:cNvSpPr>
            <a:spLocks noChangeArrowheads="1"/>
          </p:cNvSpPr>
          <p:nvPr/>
        </p:nvSpPr>
        <p:spPr bwMode="auto">
          <a:xfrm>
            <a:off x="7067550" y="3476305"/>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468" name="Rectangle 199">
            <a:extLst>
              <a:ext uri="{FF2B5EF4-FFF2-40B4-BE49-F238E27FC236}">
                <a16:creationId xmlns:a16="http://schemas.microsoft.com/office/drawing/2014/main" id="{E56268AF-2A2C-7833-2B26-A7E400C71F94}"/>
              </a:ext>
            </a:extLst>
          </p:cNvPr>
          <p:cNvSpPr>
            <a:spLocks noChangeArrowheads="1"/>
          </p:cNvSpPr>
          <p:nvPr/>
        </p:nvSpPr>
        <p:spPr bwMode="auto">
          <a:xfrm>
            <a:off x="7156450" y="34763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469" name="Rectangle 200">
            <a:extLst>
              <a:ext uri="{FF2B5EF4-FFF2-40B4-BE49-F238E27FC236}">
                <a16:creationId xmlns:a16="http://schemas.microsoft.com/office/drawing/2014/main" id="{1FDCD7D8-C9CC-2555-B010-7CBC27476FBE}"/>
              </a:ext>
            </a:extLst>
          </p:cNvPr>
          <p:cNvSpPr>
            <a:spLocks noChangeArrowheads="1"/>
          </p:cNvSpPr>
          <p:nvPr/>
        </p:nvSpPr>
        <p:spPr bwMode="auto">
          <a:xfrm>
            <a:off x="7200900" y="34763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470" name="Rectangle 201">
            <a:extLst>
              <a:ext uri="{FF2B5EF4-FFF2-40B4-BE49-F238E27FC236}">
                <a16:creationId xmlns:a16="http://schemas.microsoft.com/office/drawing/2014/main" id="{78D346C5-35AF-2767-F795-68DD3D2D75EA}"/>
              </a:ext>
            </a:extLst>
          </p:cNvPr>
          <p:cNvSpPr>
            <a:spLocks noChangeArrowheads="1"/>
          </p:cNvSpPr>
          <p:nvPr/>
        </p:nvSpPr>
        <p:spPr bwMode="auto">
          <a:xfrm>
            <a:off x="7289800" y="3476305"/>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471" name="Rectangle 202">
            <a:extLst>
              <a:ext uri="{FF2B5EF4-FFF2-40B4-BE49-F238E27FC236}">
                <a16:creationId xmlns:a16="http://schemas.microsoft.com/office/drawing/2014/main" id="{21F0A580-2EB0-FA07-3DCE-36E8571EE2DD}"/>
              </a:ext>
            </a:extLst>
          </p:cNvPr>
          <p:cNvSpPr>
            <a:spLocks noChangeArrowheads="1"/>
          </p:cNvSpPr>
          <p:nvPr/>
        </p:nvSpPr>
        <p:spPr bwMode="auto">
          <a:xfrm>
            <a:off x="7364413" y="3476305"/>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472" name="Rectangle 203">
            <a:extLst>
              <a:ext uri="{FF2B5EF4-FFF2-40B4-BE49-F238E27FC236}">
                <a16:creationId xmlns:a16="http://schemas.microsoft.com/office/drawing/2014/main" id="{440689E2-FACF-A09A-7E76-A3D6A8E7008D}"/>
              </a:ext>
            </a:extLst>
          </p:cNvPr>
          <p:cNvSpPr>
            <a:spLocks noChangeArrowheads="1"/>
          </p:cNvSpPr>
          <p:nvPr/>
        </p:nvSpPr>
        <p:spPr bwMode="auto">
          <a:xfrm>
            <a:off x="7453313" y="3476305"/>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473" name="Rectangle 204">
            <a:extLst>
              <a:ext uri="{FF2B5EF4-FFF2-40B4-BE49-F238E27FC236}">
                <a16:creationId xmlns:a16="http://schemas.microsoft.com/office/drawing/2014/main" id="{7BADB8EE-1BED-F6A6-34CF-2D09A46DC65E}"/>
              </a:ext>
            </a:extLst>
          </p:cNvPr>
          <p:cNvSpPr>
            <a:spLocks noChangeArrowheads="1"/>
          </p:cNvSpPr>
          <p:nvPr/>
        </p:nvSpPr>
        <p:spPr bwMode="auto">
          <a:xfrm>
            <a:off x="7542213" y="3476305"/>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474" name="Rectangle 205">
            <a:extLst>
              <a:ext uri="{FF2B5EF4-FFF2-40B4-BE49-F238E27FC236}">
                <a16:creationId xmlns:a16="http://schemas.microsoft.com/office/drawing/2014/main" id="{8E0845F6-699C-B083-FC37-A30BEDD84379}"/>
              </a:ext>
            </a:extLst>
          </p:cNvPr>
          <p:cNvSpPr>
            <a:spLocks noChangeArrowheads="1"/>
          </p:cNvSpPr>
          <p:nvPr/>
        </p:nvSpPr>
        <p:spPr bwMode="auto">
          <a:xfrm>
            <a:off x="7616825" y="3476305"/>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475" name="Rectangle 206">
            <a:extLst>
              <a:ext uri="{FF2B5EF4-FFF2-40B4-BE49-F238E27FC236}">
                <a16:creationId xmlns:a16="http://schemas.microsoft.com/office/drawing/2014/main" id="{BFFAC33B-F7C9-051C-CFB8-35545350600F}"/>
              </a:ext>
            </a:extLst>
          </p:cNvPr>
          <p:cNvSpPr>
            <a:spLocks noChangeArrowheads="1"/>
          </p:cNvSpPr>
          <p:nvPr/>
        </p:nvSpPr>
        <p:spPr bwMode="auto">
          <a:xfrm>
            <a:off x="1662113" y="3392167"/>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76" name="Rectangle 207">
            <a:extLst>
              <a:ext uri="{FF2B5EF4-FFF2-40B4-BE49-F238E27FC236}">
                <a16:creationId xmlns:a16="http://schemas.microsoft.com/office/drawing/2014/main" id="{3134B1DC-867A-3F2B-5D59-D70520FCB121}"/>
              </a:ext>
            </a:extLst>
          </p:cNvPr>
          <p:cNvSpPr>
            <a:spLocks noChangeArrowheads="1"/>
          </p:cNvSpPr>
          <p:nvPr/>
        </p:nvSpPr>
        <p:spPr bwMode="auto">
          <a:xfrm>
            <a:off x="3262313" y="3392167"/>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77" name="Rectangle 208">
            <a:extLst>
              <a:ext uri="{FF2B5EF4-FFF2-40B4-BE49-F238E27FC236}">
                <a16:creationId xmlns:a16="http://schemas.microsoft.com/office/drawing/2014/main" id="{FEA97311-5C0D-A8DA-DB18-DE7733322064}"/>
              </a:ext>
            </a:extLst>
          </p:cNvPr>
          <p:cNvSpPr>
            <a:spLocks noChangeArrowheads="1"/>
          </p:cNvSpPr>
          <p:nvPr/>
        </p:nvSpPr>
        <p:spPr bwMode="auto">
          <a:xfrm>
            <a:off x="4860925" y="3392167"/>
            <a:ext cx="3175"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78" name="Rectangle 209">
            <a:extLst>
              <a:ext uri="{FF2B5EF4-FFF2-40B4-BE49-F238E27FC236}">
                <a16:creationId xmlns:a16="http://schemas.microsoft.com/office/drawing/2014/main" id="{ECFAD6F5-7C87-7EFB-B075-04912B953D5B}"/>
              </a:ext>
            </a:extLst>
          </p:cNvPr>
          <p:cNvSpPr>
            <a:spLocks noChangeArrowheads="1"/>
          </p:cNvSpPr>
          <p:nvPr/>
        </p:nvSpPr>
        <p:spPr bwMode="auto">
          <a:xfrm>
            <a:off x="8062913" y="3392167"/>
            <a:ext cx="1587" cy="3429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479" name="Rectangle 210">
            <a:extLst>
              <a:ext uri="{FF2B5EF4-FFF2-40B4-BE49-F238E27FC236}">
                <a16:creationId xmlns:a16="http://schemas.microsoft.com/office/drawing/2014/main" id="{38BA426E-0D05-BE86-7B73-A3271CA7164C}"/>
              </a:ext>
            </a:extLst>
          </p:cNvPr>
          <p:cNvSpPr>
            <a:spLocks noChangeArrowheads="1"/>
          </p:cNvSpPr>
          <p:nvPr/>
        </p:nvSpPr>
        <p:spPr bwMode="auto">
          <a:xfrm>
            <a:off x="1644650" y="3831905"/>
            <a:ext cx="3016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480" name="Rectangle 211">
            <a:extLst>
              <a:ext uri="{FF2B5EF4-FFF2-40B4-BE49-F238E27FC236}">
                <a16:creationId xmlns:a16="http://schemas.microsoft.com/office/drawing/2014/main" id="{26D13538-88ED-3D02-C0B2-0502DC865C06}"/>
              </a:ext>
            </a:extLst>
          </p:cNvPr>
          <p:cNvSpPr>
            <a:spLocks noChangeArrowheads="1"/>
          </p:cNvSpPr>
          <p:nvPr/>
        </p:nvSpPr>
        <p:spPr bwMode="auto">
          <a:xfrm>
            <a:off x="1763713" y="3831905"/>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481" name="Rectangle 212">
            <a:extLst>
              <a:ext uri="{FF2B5EF4-FFF2-40B4-BE49-F238E27FC236}">
                <a16:creationId xmlns:a16="http://schemas.microsoft.com/office/drawing/2014/main" id="{75A16CEA-6A9D-AA19-A131-E1F126800220}"/>
              </a:ext>
            </a:extLst>
          </p:cNvPr>
          <p:cNvSpPr>
            <a:spLocks noChangeArrowheads="1"/>
          </p:cNvSpPr>
          <p:nvPr/>
        </p:nvSpPr>
        <p:spPr bwMode="auto">
          <a:xfrm>
            <a:off x="1852613" y="3831905"/>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482" name="Rectangle 213">
            <a:extLst>
              <a:ext uri="{FF2B5EF4-FFF2-40B4-BE49-F238E27FC236}">
                <a16:creationId xmlns:a16="http://schemas.microsoft.com/office/drawing/2014/main" id="{DDD1096B-936A-81EC-9134-28F8577E264E}"/>
              </a:ext>
            </a:extLst>
          </p:cNvPr>
          <p:cNvSpPr>
            <a:spLocks noChangeArrowheads="1"/>
          </p:cNvSpPr>
          <p:nvPr/>
        </p:nvSpPr>
        <p:spPr bwMode="auto">
          <a:xfrm>
            <a:off x="1927225" y="3831905"/>
            <a:ext cx="2619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483" name="Rectangle 214">
            <a:extLst>
              <a:ext uri="{FF2B5EF4-FFF2-40B4-BE49-F238E27FC236}">
                <a16:creationId xmlns:a16="http://schemas.microsoft.com/office/drawing/2014/main" id="{B4FFCFB1-2A39-9163-4AB6-D48728F5F151}"/>
              </a:ext>
            </a:extLst>
          </p:cNvPr>
          <p:cNvSpPr>
            <a:spLocks noChangeArrowheads="1"/>
          </p:cNvSpPr>
          <p:nvPr/>
        </p:nvSpPr>
        <p:spPr bwMode="auto">
          <a:xfrm>
            <a:off x="1971675" y="3831905"/>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484" name="Rectangle 215">
            <a:extLst>
              <a:ext uri="{FF2B5EF4-FFF2-40B4-BE49-F238E27FC236}">
                <a16:creationId xmlns:a16="http://schemas.microsoft.com/office/drawing/2014/main" id="{E34D5191-15C0-9016-D8EC-4F77F521460B}"/>
              </a:ext>
            </a:extLst>
          </p:cNvPr>
          <p:cNvSpPr>
            <a:spLocks noChangeArrowheads="1"/>
          </p:cNvSpPr>
          <p:nvPr/>
        </p:nvSpPr>
        <p:spPr bwMode="auto">
          <a:xfrm>
            <a:off x="2060575" y="3831905"/>
            <a:ext cx="287338"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0</a:t>
            </a:r>
          </a:p>
        </p:txBody>
      </p:sp>
      <p:sp>
        <p:nvSpPr>
          <p:cNvPr id="485" name="Rectangle 216">
            <a:extLst>
              <a:ext uri="{FF2B5EF4-FFF2-40B4-BE49-F238E27FC236}">
                <a16:creationId xmlns:a16="http://schemas.microsoft.com/office/drawing/2014/main" id="{290F5ADB-8166-A47F-1495-442E9A5E7E35}"/>
              </a:ext>
            </a:extLst>
          </p:cNvPr>
          <p:cNvSpPr>
            <a:spLocks noChangeArrowheads="1"/>
          </p:cNvSpPr>
          <p:nvPr/>
        </p:nvSpPr>
        <p:spPr bwMode="auto">
          <a:xfrm>
            <a:off x="2149475" y="3831905"/>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486" name="Rectangle 217">
            <a:extLst>
              <a:ext uri="{FF2B5EF4-FFF2-40B4-BE49-F238E27FC236}">
                <a16:creationId xmlns:a16="http://schemas.microsoft.com/office/drawing/2014/main" id="{441386EC-F1DC-70CE-E719-B15D0E086203}"/>
              </a:ext>
            </a:extLst>
          </p:cNvPr>
          <p:cNvSpPr>
            <a:spLocks noChangeArrowheads="1"/>
          </p:cNvSpPr>
          <p:nvPr/>
        </p:nvSpPr>
        <p:spPr bwMode="auto">
          <a:xfrm>
            <a:off x="4044950" y="3831905"/>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487" name="Rectangle 218">
            <a:extLst>
              <a:ext uri="{FF2B5EF4-FFF2-40B4-BE49-F238E27FC236}">
                <a16:creationId xmlns:a16="http://schemas.microsoft.com/office/drawing/2014/main" id="{52377122-C278-6AA7-EC08-7249860E7E62}"/>
              </a:ext>
            </a:extLst>
          </p:cNvPr>
          <p:cNvSpPr>
            <a:spLocks noChangeArrowheads="1"/>
          </p:cNvSpPr>
          <p:nvPr/>
        </p:nvSpPr>
        <p:spPr bwMode="auto">
          <a:xfrm>
            <a:off x="4133850" y="3831905"/>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488" name="Rectangle 219">
            <a:extLst>
              <a:ext uri="{FF2B5EF4-FFF2-40B4-BE49-F238E27FC236}">
                <a16:creationId xmlns:a16="http://schemas.microsoft.com/office/drawing/2014/main" id="{7A8086E1-2561-C15D-BB13-54FCD21A681A}"/>
              </a:ext>
            </a:extLst>
          </p:cNvPr>
          <p:cNvSpPr>
            <a:spLocks noChangeArrowheads="1"/>
          </p:cNvSpPr>
          <p:nvPr/>
        </p:nvSpPr>
        <p:spPr bwMode="auto">
          <a:xfrm>
            <a:off x="4194175" y="3831905"/>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489" name="Rectangle 220">
            <a:extLst>
              <a:ext uri="{FF2B5EF4-FFF2-40B4-BE49-F238E27FC236}">
                <a16:creationId xmlns:a16="http://schemas.microsoft.com/office/drawing/2014/main" id="{890F3228-A844-193B-547C-2FF1A33D936C}"/>
              </a:ext>
            </a:extLst>
          </p:cNvPr>
          <p:cNvSpPr>
            <a:spLocks noChangeArrowheads="1"/>
          </p:cNvSpPr>
          <p:nvPr/>
        </p:nvSpPr>
        <p:spPr bwMode="auto">
          <a:xfrm>
            <a:off x="4283075" y="3831905"/>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490" name="Rectangle 221">
            <a:extLst>
              <a:ext uri="{FF2B5EF4-FFF2-40B4-BE49-F238E27FC236}">
                <a16:creationId xmlns:a16="http://schemas.microsoft.com/office/drawing/2014/main" id="{036F00CA-8DEB-9D9C-D6F6-89728DDB3A80}"/>
              </a:ext>
            </a:extLst>
          </p:cNvPr>
          <p:cNvSpPr>
            <a:spLocks noChangeArrowheads="1"/>
          </p:cNvSpPr>
          <p:nvPr/>
        </p:nvSpPr>
        <p:spPr bwMode="auto">
          <a:xfrm>
            <a:off x="4371975" y="3831905"/>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491" name="Rectangle 222">
            <a:extLst>
              <a:ext uri="{FF2B5EF4-FFF2-40B4-BE49-F238E27FC236}">
                <a16:creationId xmlns:a16="http://schemas.microsoft.com/office/drawing/2014/main" id="{82DEA016-4A84-4DE0-6ACF-D40E6D334478}"/>
              </a:ext>
            </a:extLst>
          </p:cNvPr>
          <p:cNvSpPr>
            <a:spLocks noChangeArrowheads="1"/>
          </p:cNvSpPr>
          <p:nvPr/>
        </p:nvSpPr>
        <p:spPr bwMode="auto">
          <a:xfrm>
            <a:off x="4845050" y="3831905"/>
            <a:ext cx="2762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492" name="Rectangle 223">
            <a:extLst>
              <a:ext uri="{FF2B5EF4-FFF2-40B4-BE49-F238E27FC236}">
                <a16:creationId xmlns:a16="http://schemas.microsoft.com/office/drawing/2014/main" id="{2BA5DD16-287D-31A0-6BF1-841B4A02E081}"/>
              </a:ext>
            </a:extLst>
          </p:cNvPr>
          <p:cNvSpPr>
            <a:spLocks noChangeArrowheads="1"/>
          </p:cNvSpPr>
          <p:nvPr/>
        </p:nvSpPr>
        <p:spPr bwMode="auto">
          <a:xfrm>
            <a:off x="4949825" y="38319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493" name="Rectangle 224">
            <a:extLst>
              <a:ext uri="{FF2B5EF4-FFF2-40B4-BE49-F238E27FC236}">
                <a16:creationId xmlns:a16="http://schemas.microsoft.com/office/drawing/2014/main" id="{E467E9D5-15F9-A32C-577E-99F7761F9FE5}"/>
              </a:ext>
            </a:extLst>
          </p:cNvPr>
          <p:cNvSpPr>
            <a:spLocks noChangeArrowheads="1"/>
          </p:cNvSpPr>
          <p:nvPr/>
        </p:nvSpPr>
        <p:spPr bwMode="auto">
          <a:xfrm>
            <a:off x="4994275" y="3831905"/>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494" name="Rectangle 225">
            <a:extLst>
              <a:ext uri="{FF2B5EF4-FFF2-40B4-BE49-F238E27FC236}">
                <a16:creationId xmlns:a16="http://schemas.microsoft.com/office/drawing/2014/main" id="{9E4DE080-822F-C6FB-4FB8-367EE4A621BB}"/>
              </a:ext>
            </a:extLst>
          </p:cNvPr>
          <p:cNvSpPr>
            <a:spLocks noChangeArrowheads="1"/>
          </p:cNvSpPr>
          <p:nvPr/>
        </p:nvSpPr>
        <p:spPr bwMode="auto">
          <a:xfrm>
            <a:off x="5053013" y="3831905"/>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495" name="Rectangle 226">
            <a:extLst>
              <a:ext uri="{FF2B5EF4-FFF2-40B4-BE49-F238E27FC236}">
                <a16:creationId xmlns:a16="http://schemas.microsoft.com/office/drawing/2014/main" id="{4DD686A1-F06E-9531-F0C1-4837310B3446}"/>
              </a:ext>
            </a:extLst>
          </p:cNvPr>
          <p:cNvSpPr>
            <a:spLocks noChangeArrowheads="1"/>
          </p:cNvSpPr>
          <p:nvPr/>
        </p:nvSpPr>
        <p:spPr bwMode="auto">
          <a:xfrm>
            <a:off x="5186363" y="3831905"/>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496" name="Rectangle 227">
            <a:extLst>
              <a:ext uri="{FF2B5EF4-FFF2-40B4-BE49-F238E27FC236}">
                <a16:creationId xmlns:a16="http://schemas.microsoft.com/office/drawing/2014/main" id="{726D610A-77F8-00BA-1F0C-82D36BFC6D23}"/>
              </a:ext>
            </a:extLst>
          </p:cNvPr>
          <p:cNvSpPr>
            <a:spLocks noChangeArrowheads="1"/>
          </p:cNvSpPr>
          <p:nvPr/>
        </p:nvSpPr>
        <p:spPr bwMode="auto">
          <a:xfrm>
            <a:off x="5260975" y="3831905"/>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497" name="Rectangle 228">
            <a:extLst>
              <a:ext uri="{FF2B5EF4-FFF2-40B4-BE49-F238E27FC236}">
                <a16:creationId xmlns:a16="http://schemas.microsoft.com/office/drawing/2014/main" id="{843CBE64-954E-329B-D3CC-1C1AEE47EDCD}"/>
              </a:ext>
            </a:extLst>
          </p:cNvPr>
          <p:cNvSpPr>
            <a:spLocks noChangeArrowheads="1"/>
          </p:cNvSpPr>
          <p:nvPr/>
        </p:nvSpPr>
        <p:spPr bwMode="auto">
          <a:xfrm>
            <a:off x="5305425" y="3831905"/>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498" name="Rectangle 229">
            <a:extLst>
              <a:ext uri="{FF2B5EF4-FFF2-40B4-BE49-F238E27FC236}">
                <a16:creationId xmlns:a16="http://schemas.microsoft.com/office/drawing/2014/main" id="{B7725914-2F04-D083-CB2B-F21B73C9A4B8}"/>
              </a:ext>
            </a:extLst>
          </p:cNvPr>
          <p:cNvSpPr>
            <a:spLocks noChangeArrowheads="1"/>
          </p:cNvSpPr>
          <p:nvPr/>
        </p:nvSpPr>
        <p:spPr bwMode="auto">
          <a:xfrm>
            <a:off x="5438775" y="38319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499" name="Rectangle 230">
            <a:extLst>
              <a:ext uri="{FF2B5EF4-FFF2-40B4-BE49-F238E27FC236}">
                <a16:creationId xmlns:a16="http://schemas.microsoft.com/office/drawing/2014/main" id="{C03B52AF-8B92-63C1-520B-C6C2DD896084}"/>
              </a:ext>
            </a:extLst>
          </p:cNvPr>
          <p:cNvSpPr>
            <a:spLocks noChangeArrowheads="1"/>
          </p:cNvSpPr>
          <p:nvPr/>
        </p:nvSpPr>
        <p:spPr bwMode="auto">
          <a:xfrm>
            <a:off x="5483225" y="3831905"/>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500" name="Rectangle 231">
            <a:extLst>
              <a:ext uri="{FF2B5EF4-FFF2-40B4-BE49-F238E27FC236}">
                <a16:creationId xmlns:a16="http://schemas.microsoft.com/office/drawing/2014/main" id="{7ACB25FB-20F8-7D99-43E2-E92960D5EA3E}"/>
              </a:ext>
            </a:extLst>
          </p:cNvPr>
          <p:cNvSpPr>
            <a:spLocks noChangeArrowheads="1"/>
          </p:cNvSpPr>
          <p:nvPr/>
        </p:nvSpPr>
        <p:spPr bwMode="auto">
          <a:xfrm>
            <a:off x="5527675" y="38319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501" name="Rectangle 232">
            <a:extLst>
              <a:ext uri="{FF2B5EF4-FFF2-40B4-BE49-F238E27FC236}">
                <a16:creationId xmlns:a16="http://schemas.microsoft.com/office/drawing/2014/main" id="{01360B14-C91B-D972-223E-F274A4C0DEE8}"/>
              </a:ext>
            </a:extLst>
          </p:cNvPr>
          <p:cNvSpPr>
            <a:spLocks noChangeArrowheads="1"/>
          </p:cNvSpPr>
          <p:nvPr/>
        </p:nvSpPr>
        <p:spPr bwMode="auto">
          <a:xfrm>
            <a:off x="5616575" y="3831905"/>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502" name="Rectangle 233">
            <a:extLst>
              <a:ext uri="{FF2B5EF4-FFF2-40B4-BE49-F238E27FC236}">
                <a16:creationId xmlns:a16="http://schemas.microsoft.com/office/drawing/2014/main" id="{0CA29B27-CB98-22A4-F7EC-E37CF744677D}"/>
              </a:ext>
            </a:extLst>
          </p:cNvPr>
          <p:cNvSpPr>
            <a:spLocks noChangeArrowheads="1"/>
          </p:cNvSpPr>
          <p:nvPr/>
        </p:nvSpPr>
        <p:spPr bwMode="auto">
          <a:xfrm>
            <a:off x="5661025" y="38319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503" name="Rectangle 234">
            <a:extLst>
              <a:ext uri="{FF2B5EF4-FFF2-40B4-BE49-F238E27FC236}">
                <a16:creationId xmlns:a16="http://schemas.microsoft.com/office/drawing/2014/main" id="{212492E0-A5A2-0E13-13BC-C74B3ED6CE8F}"/>
              </a:ext>
            </a:extLst>
          </p:cNvPr>
          <p:cNvSpPr>
            <a:spLocks noChangeArrowheads="1"/>
          </p:cNvSpPr>
          <p:nvPr/>
        </p:nvSpPr>
        <p:spPr bwMode="auto">
          <a:xfrm>
            <a:off x="5749925" y="38319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504" name="Rectangle 235">
            <a:extLst>
              <a:ext uri="{FF2B5EF4-FFF2-40B4-BE49-F238E27FC236}">
                <a16:creationId xmlns:a16="http://schemas.microsoft.com/office/drawing/2014/main" id="{97657ED3-EDE4-3C24-7E8A-350F8B63B3E3}"/>
              </a:ext>
            </a:extLst>
          </p:cNvPr>
          <p:cNvSpPr>
            <a:spLocks noChangeArrowheads="1"/>
          </p:cNvSpPr>
          <p:nvPr/>
        </p:nvSpPr>
        <p:spPr bwMode="auto">
          <a:xfrm>
            <a:off x="5794375" y="38319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505" name="Rectangle 236">
            <a:extLst>
              <a:ext uri="{FF2B5EF4-FFF2-40B4-BE49-F238E27FC236}">
                <a16:creationId xmlns:a16="http://schemas.microsoft.com/office/drawing/2014/main" id="{091E3C28-1A64-D896-48A6-9BB5D64FD1C0}"/>
              </a:ext>
            </a:extLst>
          </p:cNvPr>
          <p:cNvSpPr>
            <a:spLocks noChangeArrowheads="1"/>
          </p:cNvSpPr>
          <p:nvPr/>
        </p:nvSpPr>
        <p:spPr bwMode="auto">
          <a:xfrm>
            <a:off x="5883275" y="3831905"/>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506" name="Rectangle 237">
            <a:extLst>
              <a:ext uri="{FF2B5EF4-FFF2-40B4-BE49-F238E27FC236}">
                <a16:creationId xmlns:a16="http://schemas.microsoft.com/office/drawing/2014/main" id="{AE65FB0A-22CD-A121-3951-5454DE92BC2A}"/>
              </a:ext>
            </a:extLst>
          </p:cNvPr>
          <p:cNvSpPr>
            <a:spLocks noChangeArrowheads="1"/>
          </p:cNvSpPr>
          <p:nvPr/>
        </p:nvSpPr>
        <p:spPr bwMode="auto">
          <a:xfrm>
            <a:off x="5956300" y="3831905"/>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507" name="Rectangle 238">
            <a:extLst>
              <a:ext uri="{FF2B5EF4-FFF2-40B4-BE49-F238E27FC236}">
                <a16:creationId xmlns:a16="http://schemas.microsoft.com/office/drawing/2014/main" id="{39DF668F-A2C1-1B1A-EB60-3782351F4797}"/>
              </a:ext>
            </a:extLst>
          </p:cNvPr>
          <p:cNvSpPr>
            <a:spLocks noChangeArrowheads="1"/>
          </p:cNvSpPr>
          <p:nvPr/>
        </p:nvSpPr>
        <p:spPr bwMode="auto">
          <a:xfrm>
            <a:off x="6016625" y="3831905"/>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508" name="Rectangle 239">
            <a:extLst>
              <a:ext uri="{FF2B5EF4-FFF2-40B4-BE49-F238E27FC236}">
                <a16:creationId xmlns:a16="http://schemas.microsoft.com/office/drawing/2014/main" id="{E6817C76-83A1-3B12-628D-E56CA3BE4329}"/>
              </a:ext>
            </a:extLst>
          </p:cNvPr>
          <p:cNvSpPr>
            <a:spLocks noChangeArrowheads="1"/>
          </p:cNvSpPr>
          <p:nvPr/>
        </p:nvSpPr>
        <p:spPr bwMode="auto">
          <a:xfrm>
            <a:off x="6061075" y="38319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509" name="Rectangle 240">
            <a:extLst>
              <a:ext uri="{FF2B5EF4-FFF2-40B4-BE49-F238E27FC236}">
                <a16:creationId xmlns:a16="http://schemas.microsoft.com/office/drawing/2014/main" id="{FC743BE6-0860-F3E1-DC71-4009FBA19C4D}"/>
              </a:ext>
            </a:extLst>
          </p:cNvPr>
          <p:cNvSpPr>
            <a:spLocks noChangeArrowheads="1"/>
          </p:cNvSpPr>
          <p:nvPr/>
        </p:nvSpPr>
        <p:spPr bwMode="auto">
          <a:xfrm>
            <a:off x="6105525" y="38319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510" name="Rectangle 241">
            <a:extLst>
              <a:ext uri="{FF2B5EF4-FFF2-40B4-BE49-F238E27FC236}">
                <a16:creationId xmlns:a16="http://schemas.microsoft.com/office/drawing/2014/main" id="{E75EFBBC-6412-A53B-0455-A9CFE3A7E913}"/>
              </a:ext>
            </a:extLst>
          </p:cNvPr>
          <p:cNvSpPr>
            <a:spLocks noChangeArrowheads="1"/>
          </p:cNvSpPr>
          <p:nvPr/>
        </p:nvSpPr>
        <p:spPr bwMode="auto">
          <a:xfrm>
            <a:off x="6194425" y="3831905"/>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511" name="Rectangle 242">
            <a:extLst>
              <a:ext uri="{FF2B5EF4-FFF2-40B4-BE49-F238E27FC236}">
                <a16:creationId xmlns:a16="http://schemas.microsoft.com/office/drawing/2014/main" id="{905711D6-1DBA-97B8-9AA9-EC7BB3CAD2CB}"/>
              </a:ext>
            </a:extLst>
          </p:cNvPr>
          <p:cNvSpPr>
            <a:spLocks noChangeArrowheads="1"/>
          </p:cNvSpPr>
          <p:nvPr/>
        </p:nvSpPr>
        <p:spPr bwMode="auto">
          <a:xfrm>
            <a:off x="6283325" y="3831905"/>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512" name="Rectangle 243">
            <a:extLst>
              <a:ext uri="{FF2B5EF4-FFF2-40B4-BE49-F238E27FC236}">
                <a16:creationId xmlns:a16="http://schemas.microsoft.com/office/drawing/2014/main" id="{00E9854A-0358-DED0-A44A-D0D0AE066E28}"/>
              </a:ext>
            </a:extLst>
          </p:cNvPr>
          <p:cNvSpPr>
            <a:spLocks noChangeArrowheads="1"/>
          </p:cNvSpPr>
          <p:nvPr/>
        </p:nvSpPr>
        <p:spPr bwMode="auto">
          <a:xfrm>
            <a:off x="6356350" y="3831905"/>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513" name="Rectangle 244">
            <a:extLst>
              <a:ext uri="{FF2B5EF4-FFF2-40B4-BE49-F238E27FC236}">
                <a16:creationId xmlns:a16="http://schemas.microsoft.com/office/drawing/2014/main" id="{7B6E470D-A1D8-F963-8374-3852229B72FA}"/>
              </a:ext>
            </a:extLst>
          </p:cNvPr>
          <p:cNvSpPr>
            <a:spLocks noChangeArrowheads="1"/>
          </p:cNvSpPr>
          <p:nvPr/>
        </p:nvSpPr>
        <p:spPr bwMode="auto">
          <a:xfrm>
            <a:off x="6430963" y="3831905"/>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514" name="Rectangle 245">
            <a:extLst>
              <a:ext uri="{FF2B5EF4-FFF2-40B4-BE49-F238E27FC236}">
                <a16:creationId xmlns:a16="http://schemas.microsoft.com/office/drawing/2014/main" id="{006C9EE4-CA42-0C5B-88DA-71450DE0D213}"/>
              </a:ext>
            </a:extLst>
          </p:cNvPr>
          <p:cNvSpPr>
            <a:spLocks noChangeArrowheads="1"/>
          </p:cNvSpPr>
          <p:nvPr/>
        </p:nvSpPr>
        <p:spPr bwMode="auto">
          <a:xfrm>
            <a:off x="6475413" y="3831905"/>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515" name="Rectangle 246">
            <a:extLst>
              <a:ext uri="{FF2B5EF4-FFF2-40B4-BE49-F238E27FC236}">
                <a16:creationId xmlns:a16="http://schemas.microsoft.com/office/drawing/2014/main" id="{E5307B66-6964-34A0-3258-82D0CADE3943}"/>
              </a:ext>
            </a:extLst>
          </p:cNvPr>
          <p:cNvSpPr>
            <a:spLocks noChangeArrowheads="1"/>
          </p:cNvSpPr>
          <p:nvPr/>
        </p:nvSpPr>
        <p:spPr bwMode="auto">
          <a:xfrm>
            <a:off x="6564313" y="3831905"/>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516" name="Rectangle 247">
            <a:extLst>
              <a:ext uri="{FF2B5EF4-FFF2-40B4-BE49-F238E27FC236}">
                <a16:creationId xmlns:a16="http://schemas.microsoft.com/office/drawing/2014/main" id="{B8F45A43-3DAE-B7CC-D017-9BE478D0EA26}"/>
              </a:ext>
            </a:extLst>
          </p:cNvPr>
          <p:cNvSpPr>
            <a:spLocks noChangeArrowheads="1"/>
          </p:cNvSpPr>
          <p:nvPr/>
        </p:nvSpPr>
        <p:spPr bwMode="auto">
          <a:xfrm>
            <a:off x="6623050" y="3831905"/>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517" name="Rectangle 248">
            <a:extLst>
              <a:ext uri="{FF2B5EF4-FFF2-40B4-BE49-F238E27FC236}">
                <a16:creationId xmlns:a16="http://schemas.microsoft.com/office/drawing/2014/main" id="{6CA136D2-7D69-D532-2AD7-0B7A8CA680AC}"/>
              </a:ext>
            </a:extLst>
          </p:cNvPr>
          <p:cNvSpPr>
            <a:spLocks noChangeArrowheads="1"/>
          </p:cNvSpPr>
          <p:nvPr/>
        </p:nvSpPr>
        <p:spPr bwMode="auto">
          <a:xfrm>
            <a:off x="6697663" y="3831905"/>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518" name="Rectangle 249">
            <a:extLst>
              <a:ext uri="{FF2B5EF4-FFF2-40B4-BE49-F238E27FC236}">
                <a16:creationId xmlns:a16="http://schemas.microsoft.com/office/drawing/2014/main" id="{C0C60CD4-65D2-74AD-0D89-7E5CE3119733}"/>
              </a:ext>
            </a:extLst>
          </p:cNvPr>
          <p:cNvSpPr>
            <a:spLocks noChangeArrowheads="1"/>
          </p:cNvSpPr>
          <p:nvPr/>
        </p:nvSpPr>
        <p:spPr bwMode="auto">
          <a:xfrm>
            <a:off x="6742113" y="3831905"/>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519" name="Rectangle 250">
            <a:extLst>
              <a:ext uri="{FF2B5EF4-FFF2-40B4-BE49-F238E27FC236}">
                <a16:creationId xmlns:a16="http://schemas.microsoft.com/office/drawing/2014/main" id="{A85A2D5B-C3A9-B02D-BD75-E3C3294D0B69}"/>
              </a:ext>
            </a:extLst>
          </p:cNvPr>
          <p:cNvSpPr>
            <a:spLocks noChangeArrowheads="1"/>
          </p:cNvSpPr>
          <p:nvPr/>
        </p:nvSpPr>
        <p:spPr bwMode="auto">
          <a:xfrm>
            <a:off x="6831013" y="3831905"/>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520" name="Rectangle 251">
            <a:extLst>
              <a:ext uri="{FF2B5EF4-FFF2-40B4-BE49-F238E27FC236}">
                <a16:creationId xmlns:a16="http://schemas.microsoft.com/office/drawing/2014/main" id="{E0A7322B-8C65-EFAF-013A-650253E4C96B}"/>
              </a:ext>
            </a:extLst>
          </p:cNvPr>
          <p:cNvSpPr>
            <a:spLocks noChangeArrowheads="1"/>
          </p:cNvSpPr>
          <p:nvPr/>
        </p:nvSpPr>
        <p:spPr bwMode="auto">
          <a:xfrm>
            <a:off x="6905625" y="3831905"/>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521" name="Rectangle 252">
            <a:extLst>
              <a:ext uri="{FF2B5EF4-FFF2-40B4-BE49-F238E27FC236}">
                <a16:creationId xmlns:a16="http://schemas.microsoft.com/office/drawing/2014/main" id="{34BCF0A9-D2B3-CF3F-AEB4-CF3A93A94A28}"/>
              </a:ext>
            </a:extLst>
          </p:cNvPr>
          <p:cNvSpPr>
            <a:spLocks noChangeArrowheads="1"/>
          </p:cNvSpPr>
          <p:nvPr/>
        </p:nvSpPr>
        <p:spPr bwMode="auto">
          <a:xfrm>
            <a:off x="6994525" y="3831905"/>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522" name="Rectangle 253">
            <a:extLst>
              <a:ext uri="{FF2B5EF4-FFF2-40B4-BE49-F238E27FC236}">
                <a16:creationId xmlns:a16="http://schemas.microsoft.com/office/drawing/2014/main" id="{46371E24-5F40-FE28-4691-7C48F51857F3}"/>
              </a:ext>
            </a:extLst>
          </p:cNvPr>
          <p:cNvSpPr>
            <a:spLocks noChangeArrowheads="1"/>
          </p:cNvSpPr>
          <p:nvPr/>
        </p:nvSpPr>
        <p:spPr bwMode="auto">
          <a:xfrm>
            <a:off x="7038975" y="38319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523" name="Rectangle 254">
            <a:extLst>
              <a:ext uri="{FF2B5EF4-FFF2-40B4-BE49-F238E27FC236}">
                <a16:creationId xmlns:a16="http://schemas.microsoft.com/office/drawing/2014/main" id="{5D2B7A2A-6EFC-0C30-0C49-DC3FAF3DB424}"/>
              </a:ext>
            </a:extLst>
          </p:cNvPr>
          <p:cNvSpPr>
            <a:spLocks noChangeArrowheads="1"/>
          </p:cNvSpPr>
          <p:nvPr/>
        </p:nvSpPr>
        <p:spPr bwMode="auto">
          <a:xfrm>
            <a:off x="7127875" y="3831905"/>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524" name="Rectangle 255">
            <a:extLst>
              <a:ext uri="{FF2B5EF4-FFF2-40B4-BE49-F238E27FC236}">
                <a16:creationId xmlns:a16="http://schemas.microsoft.com/office/drawing/2014/main" id="{198ECF7E-C0AC-71B0-ACA7-716CBD495864}"/>
              </a:ext>
            </a:extLst>
          </p:cNvPr>
          <p:cNvSpPr>
            <a:spLocks noChangeArrowheads="1"/>
          </p:cNvSpPr>
          <p:nvPr/>
        </p:nvSpPr>
        <p:spPr bwMode="auto">
          <a:xfrm>
            <a:off x="7172325" y="3831905"/>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525" name="Rectangle 256">
            <a:extLst>
              <a:ext uri="{FF2B5EF4-FFF2-40B4-BE49-F238E27FC236}">
                <a16:creationId xmlns:a16="http://schemas.microsoft.com/office/drawing/2014/main" id="{0D0C408B-175F-CCDC-E710-63A55F2A1897}"/>
              </a:ext>
            </a:extLst>
          </p:cNvPr>
          <p:cNvSpPr>
            <a:spLocks noChangeArrowheads="1"/>
          </p:cNvSpPr>
          <p:nvPr/>
        </p:nvSpPr>
        <p:spPr bwMode="auto">
          <a:xfrm>
            <a:off x="7261225" y="3831905"/>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526" name="Rectangle 257">
            <a:extLst>
              <a:ext uri="{FF2B5EF4-FFF2-40B4-BE49-F238E27FC236}">
                <a16:creationId xmlns:a16="http://schemas.microsoft.com/office/drawing/2014/main" id="{56A819C8-7815-FD84-D0AC-83C81F3488D2}"/>
              </a:ext>
            </a:extLst>
          </p:cNvPr>
          <p:cNvSpPr>
            <a:spLocks noChangeArrowheads="1"/>
          </p:cNvSpPr>
          <p:nvPr/>
        </p:nvSpPr>
        <p:spPr bwMode="auto">
          <a:xfrm>
            <a:off x="7350125" y="3831905"/>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527" name="Rectangle 258">
            <a:extLst>
              <a:ext uri="{FF2B5EF4-FFF2-40B4-BE49-F238E27FC236}">
                <a16:creationId xmlns:a16="http://schemas.microsoft.com/office/drawing/2014/main" id="{AD4D268F-4F8B-60F9-F99F-A3D78214AA2E}"/>
              </a:ext>
            </a:extLst>
          </p:cNvPr>
          <p:cNvSpPr>
            <a:spLocks noChangeArrowheads="1"/>
          </p:cNvSpPr>
          <p:nvPr/>
        </p:nvSpPr>
        <p:spPr bwMode="auto">
          <a:xfrm>
            <a:off x="7423150" y="3831905"/>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528" name="Rectangle 259">
            <a:extLst>
              <a:ext uri="{FF2B5EF4-FFF2-40B4-BE49-F238E27FC236}">
                <a16:creationId xmlns:a16="http://schemas.microsoft.com/office/drawing/2014/main" id="{7D028DFE-F36B-CDDA-ED3C-2E6CFCA3FF05}"/>
              </a:ext>
            </a:extLst>
          </p:cNvPr>
          <p:cNvSpPr>
            <a:spLocks noChangeArrowheads="1"/>
          </p:cNvSpPr>
          <p:nvPr/>
        </p:nvSpPr>
        <p:spPr bwMode="auto">
          <a:xfrm>
            <a:off x="4845050" y="41859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529" name="Rectangle 260">
            <a:extLst>
              <a:ext uri="{FF2B5EF4-FFF2-40B4-BE49-F238E27FC236}">
                <a16:creationId xmlns:a16="http://schemas.microsoft.com/office/drawing/2014/main" id="{7F039724-206B-A387-D534-1A4CFDD708ED}"/>
              </a:ext>
            </a:extLst>
          </p:cNvPr>
          <p:cNvSpPr>
            <a:spLocks noChangeArrowheads="1"/>
          </p:cNvSpPr>
          <p:nvPr/>
        </p:nvSpPr>
        <p:spPr bwMode="auto">
          <a:xfrm>
            <a:off x="4933950" y="41859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530" name="Rectangle 261">
            <a:extLst>
              <a:ext uri="{FF2B5EF4-FFF2-40B4-BE49-F238E27FC236}">
                <a16:creationId xmlns:a16="http://schemas.microsoft.com/office/drawing/2014/main" id="{8A63CC75-FE89-6E60-92A2-2802109739B9}"/>
              </a:ext>
            </a:extLst>
          </p:cNvPr>
          <p:cNvSpPr>
            <a:spLocks noChangeArrowheads="1"/>
          </p:cNvSpPr>
          <p:nvPr/>
        </p:nvSpPr>
        <p:spPr bwMode="auto">
          <a:xfrm>
            <a:off x="4978400" y="41859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531" name="Rectangle 262">
            <a:extLst>
              <a:ext uri="{FF2B5EF4-FFF2-40B4-BE49-F238E27FC236}">
                <a16:creationId xmlns:a16="http://schemas.microsoft.com/office/drawing/2014/main" id="{0E0E0F26-17E4-8EBD-20DB-6D2DD0B1A846}"/>
              </a:ext>
            </a:extLst>
          </p:cNvPr>
          <p:cNvSpPr>
            <a:spLocks noChangeArrowheads="1"/>
          </p:cNvSpPr>
          <p:nvPr/>
        </p:nvSpPr>
        <p:spPr bwMode="auto">
          <a:xfrm>
            <a:off x="5067300" y="41859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532" name="Rectangle 263">
            <a:extLst>
              <a:ext uri="{FF2B5EF4-FFF2-40B4-BE49-F238E27FC236}">
                <a16:creationId xmlns:a16="http://schemas.microsoft.com/office/drawing/2014/main" id="{64C7A2B9-581D-A96E-4160-7FCC9640D679}"/>
              </a:ext>
            </a:extLst>
          </p:cNvPr>
          <p:cNvSpPr>
            <a:spLocks noChangeArrowheads="1"/>
          </p:cNvSpPr>
          <p:nvPr/>
        </p:nvSpPr>
        <p:spPr bwMode="auto">
          <a:xfrm>
            <a:off x="5111750" y="41859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533" name="Rectangle 264">
            <a:extLst>
              <a:ext uri="{FF2B5EF4-FFF2-40B4-BE49-F238E27FC236}">
                <a16:creationId xmlns:a16="http://schemas.microsoft.com/office/drawing/2014/main" id="{6C9BC46D-BE38-8B1D-4953-6B6B5B26A569}"/>
              </a:ext>
            </a:extLst>
          </p:cNvPr>
          <p:cNvSpPr>
            <a:spLocks noChangeArrowheads="1"/>
          </p:cNvSpPr>
          <p:nvPr/>
        </p:nvSpPr>
        <p:spPr bwMode="auto">
          <a:xfrm>
            <a:off x="5200650" y="4185917"/>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534" name="Rectangle 265">
            <a:extLst>
              <a:ext uri="{FF2B5EF4-FFF2-40B4-BE49-F238E27FC236}">
                <a16:creationId xmlns:a16="http://schemas.microsoft.com/office/drawing/2014/main" id="{7DF78F71-D993-C71D-3DA8-B8DDD52532CD}"/>
              </a:ext>
            </a:extLst>
          </p:cNvPr>
          <p:cNvSpPr>
            <a:spLocks noChangeArrowheads="1"/>
          </p:cNvSpPr>
          <p:nvPr/>
        </p:nvSpPr>
        <p:spPr bwMode="auto">
          <a:xfrm>
            <a:off x="5275263" y="41859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535" name="Rectangle 266">
            <a:extLst>
              <a:ext uri="{FF2B5EF4-FFF2-40B4-BE49-F238E27FC236}">
                <a16:creationId xmlns:a16="http://schemas.microsoft.com/office/drawing/2014/main" id="{1794308B-538D-F756-E2FB-BEDBFB508DC9}"/>
              </a:ext>
            </a:extLst>
          </p:cNvPr>
          <p:cNvSpPr>
            <a:spLocks noChangeArrowheads="1"/>
          </p:cNvSpPr>
          <p:nvPr/>
        </p:nvSpPr>
        <p:spPr bwMode="auto">
          <a:xfrm>
            <a:off x="5364163" y="41859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536" name="Rectangle 267">
            <a:extLst>
              <a:ext uri="{FF2B5EF4-FFF2-40B4-BE49-F238E27FC236}">
                <a16:creationId xmlns:a16="http://schemas.microsoft.com/office/drawing/2014/main" id="{41815CE9-CD2D-8C5C-ED67-F18875CFC97E}"/>
              </a:ext>
            </a:extLst>
          </p:cNvPr>
          <p:cNvSpPr>
            <a:spLocks noChangeArrowheads="1"/>
          </p:cNvSpPr>
          <p:nvPr/>
        </p:nvSpPr>
        <p:spPr bwMode="auto">
          <a:xfrm>
            <a:off x="5453063" y="41859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537" name="Rectangle 268">
            <a:extLst>
              <a:ext uri="{FF2B5EF4-FFF2-40B4-BE49-F238E27FC236}">
                <a16:creationId xmlns:a16="http://schemas.microsoft.com/office/drawing/2014/main" id="{E6409D7E-4F22-8E6D-0B50-433E9030035A}"/>
              </a:ext>
            </a:extLst>
          </p:cNvPr>
          <p:cNvSpPr>
            <a:spLocks noChangeArrowheads="1"/>
          </p:cNvSpPr>
          <p:nvPr/>
        </p:nvSpPr>
        <p:spPr bwMode="auto">
          <a:xfrm>
            <a:off x="5527675" y="4185917"/>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538" name="Rectangle 269">
            <a:extLst>
              <a:ext uri="{FF2B5EF4-FFF2-40B4-BE49-F238E27FC236}">
                <a16:creationId xmlns:a16="http://schemas.microsoft.com/office/drawing/2014/main" id="{B462986E-BD76-C27B-CCD7-D4E59FCAAE3F}"/>
              </a:ext>
            </a:extLst>
          </p:cNvPr>
          <p:cNvSpPr>
            <a:spLocks noChangeArrowheads="1"/>
          </p:cNvSpPr>
          <p:nvPr/>
        </p:nvSpPr>
        <p:spPr bwMode="auto">
          <a:xfrm>
            <a:off x="1662113" y="3747767"/>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539" name="Rectangle 270">
            <a:extLst>
              <a:ext uri="{FF2B5EF4-FFF2-40B4-BE49-F238E27FC236}">
                <a16:creationId xmlns:a16="http://schemas.microsoft.com/office/drawing/2014/main" id="{75CFD602-75DF-D822-BAE6-1DE3CCE30217}"/>
              </a:ext>
            </a:extLst>
          </p:cNvPr>
          <p:cNvSpPr>
            <a:spLocks noChangeArrowheads="1"/>
          </p:cNvSpPr>
          <p:nvPr/>
        </p:nvSpPr>
        <p:spPr bwMode="auto">
          <a:xfrm>
            <a:off x="3262313" y="3747767"/>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540" name="Rectangle 271">
            <a:extLst>
              <a:ext uri="{FF2B5EF4-FFF2-40B4-BE49-F238E27FC236}">
                <a16:creationId xmlns:a16="http://schemas.microsoft.com/office/drawing/2014/main" id="{F699F80B-31ED-0F7E-DB3F-67EC00D8CB53}"/>
              </a:ext>
            </a:extLst>
          </p:cNvPr>
          <p:cNvSpPr>
            <a:spLocks noChangeArrowheads="1"/>
          </p:cNvSpPr>
          <p:nvPr/>
        </p:nvSpPr>
        <p:spPr bwMode="auto">
          <a:xfrm>
            <a:off x="4860925" y="3747767"/>
            <a:ext cx="3175"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541" name="Rectangle 272">
            <a:extLst>
              <a:ext uri="{FF2B5EF4-FFF2-40B4-BE49-F238E27FC236}">
                <a16:creationId xmlns:a16="http://schemas.microsoft.com/office/drawing/2014/main" id="{4D5B9937-CF9D-5C22-45C7-340B39884852}"/>
              </a:ext>
            </a:extLst>
          </p:cNvPr>
          <p:cNvSpPr>
            <a:spLocks noChangeArrowheads="1"/>
          </p:cNvSpPr>
          <p:nvPr/>
        </p:nvSpPr>
        <p:spPr bwMode="auto">
          <a:xfrm>
            <a:off x="8062913" y="3747767"/>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542" name="Rectangle 273">
            <a:extLst>
              <a:ext uri="{FF2B5EF4-FFF2-40B4-BE49-F238E27FC236}">
                <a16:creationId xmlns:a16="http://schemas.microsoft.com/office/drawing/2014/main" id="{F1BD9B8F-108D-550D-0BE5-11992330B300}"/>
              </a:ext>
            </a:extLst>
          </p:cNvPr>
          <p:cNvSpPr>
            <a:spLocks noChangeArrowheads="1"/>
          </p:cNvSpPr>
          <p:nvPr/>
        </p:nvSpPr>
        <p:spPr bwMode="auto">
          <a:xfrm>
            <a:off x="1644650" y="4541517"/>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543" name="Rectangle 274">
            <a:extLst>
              <a:ext uri="{FF2B5EF4-FFF2-40B4-BE49-F238E27FC236}">
                <a16:creationId xmlns:a16="http://schemas.microsoft.com/office/drawing/2014/main" id="{0A8D8ED6-0381-F342-4D5E-97CEC7478BC7}"/>
              </a:ext>
            </a:extLst>
          </p:cNvPr>
          <p:cNvSpPr>
            <a:spLocks noChangeArrowheads="1"/>
          </p:cNvSpPr>
          <p:nvPr/>
        </p:nvSpPr>
        <p:spPr bwMode="auto">
          <a:xfrm>
            <a:off x="1704975" y="45415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544" name="Rectangle 275">
            <a:extLst>
              <a:ext uri="{FF2B5EF4-FFF2-40B4-BE49-F238E27FC236}">
                <a16:creationId xmlns:a16="http://schemas.microsoft.com/office/drawing/2014/main" id="{AF42495B-343F-E531-B8FA-27A226E33539}"/>
              </a:ext>
            </a:extLst>
          </p:cNvPr>
          <p:cNvSpPr>
            <a:spLocks noChangeArrowheads="1"/>
          </p:cNvSpPr>
          <p:nvPr/>
        </p:nvSpPr>
        <p:spPr bwMode="auto">
          <a:xfrm>
            <a:off x="1793875" y="4541517"/>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545" name="Rectangle 276">
            <a:extLst>
              <a:ext uri="{FF2B5EF4-FFF2-40B4-BE49-F238E27FC236}">
                <a16:creationId xmlns:a16="http://schemas.microsoft.com/office/drawing/2014/main" id="{9CF9D861-C9CE-9402-ADE0-639065E1E566}"/>
              </a:ext>
            </a:extLst>
          </p:cNvPr>
          <p:cNvSpPr>
            <a:spLocks noChangeArrowheads="1"/>
          </p:cNvSpPr>
          <p:nvPr/>
        </p:nvSpPr>
        <p:spPr bwMode="auto">
          <a:xfrm>
            <a:off x="1866900" y="45415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546" name="Rectangle 277">
            <a:extLst>
              <a:ext uri="{FF2B5EF4-FFF2-40B4-BE49-F238E27FC236}">
                <a16:creationId xmlns:a16="http://schemas.microsoft.com/office/drawing/2014/main" id="{8742F4C3-6EDA-09A5-DFF6-572B0D2D980D}"/>
              </a:ext>
            </a:extLst>
          </p:cNvPr>
          <p:cNvSpPr>
            <a:spLocks noChangeArrowheads="1"/>
          </p:cNvSpPr>
          <p:nvPr/>
        </p:nvSpPr>
        <p:spPr bwMode="auto">
          <a:xfrm>
            <a:off x="1955800" y="4541517"/>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547" name="Rectangle 278">
            <a:extLst>
              <a:ext uri="{FF2B5EF4-FFF2-40B4-BE49-F238E27FC236}">
                <a16:creationId xmlns:a16="http://schemas.microsoft.com/office/drawing/2014/main" id="{2C581F97-A8AF-4DCC-4161-7A240BFBCEDC}"/>
              </a:ext>
            </a:extLst>
          </p:cNvPr>
          <p:cNvSpPr>
            <a:spLocks noChangeArrowheads="1"/>
          </p:cNvSpPr>
          <p:nvPr/>
        </p:nvSpPr>
        <p:spPr bwMode="auto">
          <a:xfrm>
            <a:off x="2089150" y="4541517"/>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548" name="Rectangle 279">
            <a:extLst>
              <a:ext uri="{FF2B5EF4-FFF2-40B4-BE49-F238E27FC236}">
                <a16:creationId xmlns:a16="http://schemas.microsoft.com/office/drawing/2014/main" id="{B1F0F779-5A0F-CA38-9D0D-04FF080336F8}"/>
              </a:ext>
            </a:extLst>
          </p:cNvPr>
          <p:cNvSpPr>
            <a:spLocks noChangeArrowheads="1"/>
          </p:cNvSpPr>
          <p:nvPr/>
        </p:nvSpPr>
        <p:spPr bwMode="auto">
          <a:xfrm>
            <a:off x="2163763" y="4541517"/>
            <a:ext cx="2619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549" name="Rectangle 280">
            <a:extLst>
              <a:ext uri="{FF2B5EF4-FFF2-40B4-BE49-F238E27FC236}">
                <a16:creationId xmlns:a16="http://schemas.microsoft.com/office/drawing/2014/main" id="{D47EE834-2DF4-5643-D319-5CDD3878EFE4}"/>
              </a:ext>
            </a:extLst>
          </p:cNvPr>
          <p:cNvSpPr>
            <a:spLocks noChangeArrowheads="1"/>
          </p:cNvSpPr>
          <p:nvPr/>
        </p:nvSpPr>
        <p:spPr bwMode="auto">
          <a:xfrm>
            <a:off x="2208213" y="4541517"/>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1</a:t>
            </a:r>
          </a:p>
        </p:txBody>
      </p:sp>
      <p:sp>
        <p:nvSpPr>
          <p:cNvPr id="550" name="Rectangle 281">
            <a:extLst>
              <a:ext uri="{FF2B5EF4-FFF2-40B4-BE49-F238E27FC236}">
                <a16:creationId xmlns:a16="http://schemas.microsoft.com/office/drawing/2014/main" id="{292E898F-A55A-861D-E602-F6A6378383B6}"/>
              </a:ext>
            </a:extLst>
          </p:cNvPr>
          <p:cNvSpPr>
            <a:spLocks noChangeArrowheads="1"/>
          </p:cNvSpPr>
          <p:nvPr/>
        </p:nvSpPr>
        <p:spPr bwMode="auto">
          <a:xfrm>
            <a:off x="2297113" y="4541517"/>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551" name="Rectangle 282">
            <a:extLst>
              <a:ext uri="{FF2B5EF4-FFF2-40B4-BE49-F238E27FC236}">
                <a16:creationId xmlns:a16="http://schemas.microsoft.com/office/drawing/2014/main" id="{13310E47-21A0-A82B-E86A-A16A89AB47BA}"/>
              </a:ext>
            </a:extLst>
          </p:cNvPr>
          <p:cNvSpPr>
            <a:spLocks noChangeArrowheads="1"/>
          </p:cNvSpPr>
          <p:nvPr/>
        </p:nvSpPr>
        <p:spPr bwMode="auto">
          <a:xfrm>
            <a:off x="2386013" y="4541517"/>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552" name="Rectangle 283">
            <a:extLst>
              <a:ext uri="{FF2B5EF4-FFF2-40B4-BE49-F238E27FC236}">
                <a16:creationId xmlns:a16="http://schemas.microsoft.com/office/drawing/2014/main" id="{75085AF7-9C30-9612-C9B9-12858A7417EA}"/>
              </a:ext>
            </a:extLst>
          </p:cNvPr>
          <p:cNvSpPr>
            <a:spLocks noChangeArrowheads="1"/>
          </p:cNvSpPr>
          <p:nvPr/>
        </p:nvSpPr>
        <p:spPr bwMode="auto">
          <a:xfrm>
            <a:off x="2474913" y="4541517"/>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0</a:t>
            </a:r>
          </a:p>
        </p:txBody>
      </p:sp>
      <p:sp>
        <p:nvSpPr>
          <p:cNvPr id="553" name="Rectangle 284">
            <a:extLst>
              <a:ext uri="{FF2B5EF4-FFF2-40B4-BE49-F238E27FC236}">
                <a16:creationId xmlns:a16="http://schemas.microsoft.com/office/drawing/2014/main" id="{52DED4BB-799A-6B1C-24AD-19716FF20197}"/>
              </a:ext>
            </a:extLst>
          </p:cNvPr>
          <p:cNvSpPr>
            <a:spLocks noChangeArrowheads="1"/>
          </p:cNvSpPr>
          <p:nvPr/>
        </p:nvSpPr>
        <p:spPr bwMode="auto">
          <a:xfrm>
            <a:off x="4016375" y="4541517"/>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554" name="Rectangle 285">
            <a:extLst>
              <a:ext uri="{FF2B5EF4-FFF2-40B4-BE49-F238E27FC236}">
                <a16:creationId xmlns:a16="http://schemas.microsoft.com/office/drawing/2014/main" id="{15D43B41-8668-6375-B3B0-5F50547781A5}"/>
              </a:ext>
            </a:extLst>
          </p:cNvPr>
          <p:cNvSpPr>
            <a:spLocks noChangeArrowheads="1"/>
          </p:cNvSpPr>
          <p:nvPr/>
        </p:nvSpPr>
        <p:spPr bwMode="auto">
          <a:xfrm>
            <a:off x="4075113" y="4541517"/>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3</a:t>
            </a:r>
          </a:p>
        </p:txBody>
      </p:sp>
      <p:sp>
        <p:nvSpPr>
          <p:cNvPr id="555" name="Rectangle 286">
            <a:extLst>
              <a:ext uri="{FF2B5EF4-FFF2-40B4-BE49-F238E27FC236}">
                <a16:creationId xmlns:a16="http://schemas.microsoft.com/office/drawing/2014/main" id="{84D5A436-EA54-21D0-6530-762DE7356588}"/>
              </a:ext>
            </a:extLst>
          </p:cNvPr>
          <p:cNvSpPr>
            <a:spLocks noChangeArrowheads="1"/>
          </p:cNvSpPr>
          <p:nvPr/>
        </p:nvSpPr>
        <p:spPr bwMode="auto">
          <a:xfrm>
            <a:off x="4164013" y="4541517"/>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556" name="Rectangle 287">
            <a:extLst>
              <a:ext uri="{FF2B5EF4-FFF2-40B4-BE49-F238E27FC236}">
                <a16:creationId xmlns:a16="http://schemas.microsoft.com/office/drawing/2014/main" id="{E9D3BCA8-E91A-C2B5-3DD3-0805375EA2DE}"/>
              </a:ext>
            </a:extLst>
          </p:cNvPr>
          <p:cNvSpPr>
            <a:spLocks noChangeArrowheads="1"/>
          </p:cNvSpPr>
          <p:nvPr/>
        </p:nvSpPr>
        <p:spPr bwMode="auto">
          <a:xfrm>
            <a:off x="4222750" y="4541517"/>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7</a:t>
            </a:r>
          </a:p>
        </p:txBody>
      </p:sp>
      <p:sp>
        <p:nvSpPr>
          <p:cNvPr id="557" name="Rectangle 288">
            <a:extLst>
              <a:ext uri="{FF2B5EF4-FFF2-40B4-BE49-F238E27FC236}">
                <a16:creationId xmlns:a16="http://schemas.microsoft.com/office/drawing/2014/main" id="{521F00CE-DA94-37E3-D475-15807D6580E8}"/>
              </a:ext>
            </a:extLst>
          </p:cNvPr>
          <p:cNvSpPr>
            <a:spLocks noChangeArrowheads="1"/>
          </p:cNvSpPr>
          <p:nvPr/>
        </p:nvSpPr>
        <p:spPr bwMode="auto">
          <a:xfrm>
            <a:off x="4311650" y="4541517"/>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558" name="Rectangle 289">
            <a:extLst>
              <a:ext uri="{FF2B5EF4-FFF2-40B4-BE49-F238E27FC236}">
                <a16:creationId xmlns:a16="http://schemas.microsoft.com/office/drawing/2014/main" id="{9966D929-2246-5E60-F2AC-9DA140434CA7}"/>
              </a:ext>
            </a:extLst>
          </p:cNvPr>
          <p:cNvSpPr>
            <a:spLocks noChangeArrowheads="1"/>
          </p:cNvSpPr>
          <p:nvPr/>
        </p:nvSpPr>
        <p:spPr bwMode="auto">
          <a:xfrm>
            <a:off x="4400550" y="4541517"/>
            <a:ext cx="287338" cy="336550"/>
          </a:xfrm>
          <a:prstGeom prst="rect">
            <a:avLst/>
          </a:prstGeom>
          <a:noFill/>
          <a:ln>
            <a:noFill/>
          </a:ln>
        </p:spPr>
        <p:txBody>
          <a:bodyPr wrap="none" lIns="90487" tIns="44450" rIns="90487" bIns="44450">
            <a:spAutoFit/>
          </a:bodyPr>
          <a:lstStyle/>
          <a:p>
            <a:pPr>
              <a:defRPr/>
            </a:pPr>
            <a:r>
              <a:rPr lang="en-US" sz="1600" dirty="0">
                <a:latin typeface="+mn-lt"/>
                <a:ea typeface="ＭＳ Ｐゴシック" charset="0"/>
                <a:cs typeface="ＭＳ Ｐゴシック" charset="0"/>
              </a:rPr>
              <a:t>6</a:t>
            </a:r>
          </a:p>
        </p:txBody>
      </p:sp>
      <p:sp>
        <p:nvSpPr>
          <p:cNvPr id="559" name="Rectangle 290">
            <a:extLst>
              <a:ext uri="{FF2B5EF4-FFF2-40B4-BE49-F238E27FC236}">
                <a16:creationId xmlns:a16="http://schemas.microsoft.com/office/drawing/2014/main" id="{64915593-D42E-2A85-B69D-B1266C32E93B}"/>
              </a:ext>
            </a:extLst>
          </p:cNvPr>
          <p:cNvSpPr>
            <a:spLocks noChangeArrowheads="1"/>
          </p:cNvSpPr>
          <p:nvPr/>
        </p:nvSpPr>
        <p:spPr bwMode="auto">
          <a:xfrm>
            <a:off x="4845050" y="4541517"/>
            <a:ext cx="2762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560" name="Rectangle 291">
            <a:extLst>
              <a:ext uri="{FF2B5EF4-FFF2-40B4-BE49-F238E27FC236}">
                <a16:creationId xmlns:a16="http://schemas.microsoft.com/office/drawing/2014/main" id="{14FE9740-DB42-95C5-ACA9-D83861438B6F}"/>
              </a:ext>
            </a:extLst>
          </p:cNvPr>
          <p:cNvSpPr>
            <a:spLocks noChangeArrowheads="1"/>
          </p:cNvSpPr>
          <p:nvPr/>
        </p:nvSpPr>
        <p:spPr bwMode="auto">
          <a:xfrm>
            <a:off x="4949825" y="45415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561" name="Rectangle 292">
            <a:extLst>
              <a:ext uri="{FF2B5EF4-FFF2-40B4-BE49-F238E27FC236}">
                <a16:creationId xmlns:a16="http://schemas.microsoft.com/office/drawing/2014/main" id="{95A9A235-8140-AD8F-652C-8FD0C26ABE4B}"/>
              </a:ext>
            </a:extLst>
          </p:cNvPr>
          <p:cNvSpPr>
            <a:spLocks noChangeArrowheads="1"/>
          </p:cNvSpPr>
          <p:nvPr/>
        </p:nvSpPr>
        <p:spPr bwMode="auto">
          <a:xfrm>
            <a:off x="4994275" y="4541517"/>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562" name="Rectangle 293">
            <a:extLst>
              <a:ext uri="{FF2B5EF4-FFF2-40B4-BE49-F238E27FC236}">
                <a16:creationId xmlns:a16="http://schemas.microsoft.com/office/drawing/2014/main" id="{0C841205-95C9-347A-7976-052D7EC255BA}"/>
              </a:ext>
            </a:extLst>
          </p:cNvPr>
          <p:cNvSpPr>
            <a:spLocks noChangeArrowheads="1"/>
          </p:cNvSpPr>
          <p:nvPr/>
        </p:nvSpPr>
        <p:spPr bwMode="auto">
          <a:xfrm>
            <a:off x="5053013" y="4541517"/>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563" name="Rectangle 294">
            <a:extLst>
              <a:ext uri="{FF2B5EF4-FFF2-40B4-BE49-F238E27FC236}">
                <a16:creationId xmlns:a16="http://schemas.microsoft.com/office/drawing/2014/main" id="{44D599F3-497A-48DE-394C-8A77DB25A489}"/>
              </a:ext>
            </a:extLst>
          </p:cNvPr>
          <p:cNvSpPr>
            <a:spLocks noChangeArrowheads="1"/>
          </p:cNvSpPr>
          <p:nvPr/>
        </p:nvSpPr>
        <p:spPr bwMode="auto">
          <a:xfrm>
            <a:off x="5186363" y="45415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564" name="Rectangle 295">
            <a:extLst>
              <a:ext uri="{FF2B5EF4-FFF2-40B4-BE49-F238E27FC236}">
                <a16:creationId xmlns:a16="http://schemas.microsoft.com/office/drawing/2014/main" id="{BCFCA6A3-4225-5EBC-4126-DA7193D694E0}"/>
              </a:ext>
            </a:extLst>
          </p:cNvPr>
          <p:cNvSpPr>
            <a:spLocks noChangeArrowheads="1"/>
          </p:cNvSpPr>
          <p:nvPr/>
        </p:nvSpPr>
        <p:spPr bwMode="auto">
          <a:xfrm>
            <a:off x="5260975" y="45415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565" name="Rectangle 296">
            <a:extLst>
              <a:ext uri="{FF2B5EF4-FFF2-40B4-BE49-F238E27FC236}">
                <a16:creationId xmlns:a16="http://schemas.microsoft.com/office/drawing/2014/main" id="{8F2156D3-A11B-65B4-92D1-874879B0C147}"/>
              </a:ext>
            </a:extLst>
          </p:cNvPr>
          <p:cNvSpPr>
            <a:spLocks noChangeArrowheads="1"/>
          </p:cNvSpPr>
          <p:nvPr/>
        </p:nvSpPr>
        <p:spPr bwMode="auto">
          <a:xfrm>
            <a:off x="5305425" y="4541517"/>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566" name="Rectangle 297">
            <a:extLst>
              <a:ext uri="{FF2B5EF4-FFF2-40B4-BE49-F238E27FC236}">
                <a16:creationId xmlns:a16="http://schemas.microsoft.com/office/drawing/2014/main" id="{C8147A73-87AF-8BD5-4A4F-884066774907}"/>
              </a:ext>
            </a:extLst>
          </p:cNvPr>
          <p:cNvSpPr>
            <a:spLocks noChangeArrowheads="1"/>
          </p:cNvSpPr>
          <p:nvPr/>
        </p:nvSpPr>
        <p:spPr bwMode="auto">
          <a:xfrm>
            <a:off x="5438775" y="45415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567" name="Rectangle 298">
            <a:extLst>
              <a:ext uri="{FF2B5EF4-FFF2-40B4-BE49-F238E27FC236}">
                <a16:creationId xmlns:a16="http://schemas.microsoft.com/office/drawing/2014/main" id="{4D0DDBEA-DF4F-491B-A750-6440BA4CD1D3}"/>
              </a:ext>
            </a:extLst>
          </p:cNvPr>
          <p:cNvSpPr>
            <a:spLocks noChangeArrowheads="1"/>
          </p:cNvSpPr>
          <p:nvPr/>
        </p:nvSpPr>
        <p:spPr bwMode="auto">
          <a:xfrm>
            <a:off x="5483225" y="45415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568" name="Rectangle 299">
            <a:extLst>
              <a:ext uri="{FF2B5EF4-FFF2-40B4-BE49-F238E27FC236}">
                <a16:creationId xmlns:a16="http://schemas.microsoft.com/office/drawing/2014/main" id="{17DB1606-C4C9-3871-7E7F-1C656710F99B}"/>
              </a:ext>
            </a:extLst>
          </p:cNvPr>
          <p:cNvSpPr>
            <a:spLocks noChangeArrowheads="1"/>
          </p:cNvSpPr>
          <p:nvPr/>
        </p:nvSpPr>
        <p:spPr bwMode="auto">
          <a:xfrm>
            <a:off x="5527675" y="45415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569" name="Rectangle 300">
            <a:extLst>
              <a:ext uri="{FF2B5EF4-FFF2-40B4-BE49-F238E27FC236}">
                <a16:creationId xmlns:a16="http://schemas.microsoft.com/office/drawing/2014/main" id="{ADC9CBDB-5189-7C27-9D07-D191102C17DE}"/>
              </a:ext>
            </a:extLst>
          </p:cNvPr>
          <p:cNvSpPr>
            <a:spLocks noChangeArrowheads="1"/>
          </p:cNvSpPr>
          <p:nvPr/>
        </p:nvSpPr>
        <p:spPr bwMode="auto">
          <a:xfrm>
            <a:off x="5616575" y="45415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570" name="Rectangle 301">
            <a:extLst>
              <a:ext uri="{FF2B5EF4-FFF2-40B4-BE49-F238E27FC236}">
                <a16:creationId xmlns:a16="http://schemas.microsoft.com/office/drawing/2014/main" id="{E26B8BB0-FA74-DEF6-D143-85AD93FAEF3F}"/>
              </a:ext>
            </a:extLst>
          </p:cNvPr>
          <p:cNvSpPr>
            <a:spLocks noChangeArrowheads="1"/>
          </p:cNvSpPr>
          <p:nvPr/>
        </p:nvSpPr>
        <p:spPr bwMode="auto">
          <a:xfrm>
            <a:off x="5661025" y="4541517"/>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571" name="Rectangle 302">
            <a:extLst>
              <a:ext uri="{FF2B5EF4-FFF2-40B4-BE49-F238E27FC236}">
                <a16:creationId xmlns:a16="http://schemas.microsoft.com/office/drawing/2014/main" id="{C7E890D9-DFAD-2707-9EF3-2FCF726FF100}"/>
              </a:ext>
            </a:extLst>
          </p:cNvPr>
          <p:cNvSpPr>
            <a:spLocks noChangeArrowheads="1"/>
          </p:cNvSpPr>
          <p:nvPr/>
        </p:nvSpPr>
        <p:spPr bwMode="auto">
          <a:xfrm>
            <a:off x="5794375" y="4541517"/>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572" name="Rectangle 303">
            <a:extLst>
              <a:ext uri="{FF2B5EF4-FFF2-40B4-BE49-F238E27FC236}">
                <a16:creationId xmlns:a16="http://schemas.microsoft.com/office/drawing/2014/main" id="{4F715DE5-AEC3-7229-E584-2C131CD9045D}"/>
              </a:ext>
            </a:extLst>
          </p:cNvPr>
          <p:cNvSpPr>
            <a:spLocks noChangeArrowheads="1"/>
          </p:cNvSpPr>
          <p:nvPr/>
        </p:nvSpPr>
        <p:spPr bwMode="auto">
          <a:xfrm>
            <a:off x="5867400" y="45415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573" name="Rectangle 304">
            <a:extLst>
              <a:ext uri="{FF2B5EF4-FFF2-40B4-BE49-F238E27FC236}">
                <a16:creationId xmlns:a16="http://schemas.microsoft.com/office/drawing/2014/main" id="{4386E533-5720-316D-F499-483C7BE123C3}"/>
              </a:ext>
            </a:extLst>
          </p:cNvPr>
          <p:cNvSpPr>
            <a:spLocks noChangeArrowheads="1"/>
          </p:cNvSpPr>
          <p:nvPr/>
        </p:nvSpPr>
        <p:spPr bwMode="auto">
          <a:xfrm>
            <a:off x="5942013" y="45415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574" name="Rectangle 305">
            <a:extLst>
              <a:ext uri="{FF2B5EF4-FFF2-40B4-BE49-F238E27FC236}">
                <a16:creationId xmlns:a16="http://schemas.microsoft.com/office/drawing/2014/main" id="{F73BEB16-D3BF-78E5-7453-590F6FDACC79}"/>
              </a:ext>
            </a:extLst>
          </p:cNvPr>
          <p:cNvSpPr>
            <a:spLocks noChangeArrowheads="1"/>
          </p:cNvSpPr>
          <p:nvPr/>
        </p:nvSpPr>
        <p:spPr bwMode="auto">
          <a:xfrm>
            <a:off x="5986463" y="45415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575" name="Rectangle 306">
            <a:extLst>
              <a:ext uri="{FF2B5EF4-FFF2-40B4-BE49-F238E27FC236}">
                <a16:creationId xmlns:a16="http://schemas.microsoft.com/office/drawing/2014/main" id="{1253DF95-5209-7B01-A2E0-6E5FA2C4C85D}"/>
              </a:ext>
            </a:extLst>
          </p:cNvPr>
          <p:cNvSpPr>
            <a:spLocks noChangeArrowheads="1"/>
          </p:cNvSpPr>
          <p:nvPr/>
        </p:nvSpPr>
        <p:spPr bwMode="auto">
          <a:xfrm>
            <a:off x="6030913" y="45415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576" name="Rectangle 307">
            <a:extLst>
              <a:ext uri="{FF2B5EF4-FFF2-40B4-BE49-F238E27FC236}">
                <a16:creationId xmlns:a16="http://schemas.microsoft.com/office/drawing/2014/main" id="{895ACF2A-C3B7-7AF2-EB1A-0E80ACE764DA}"/>
              </a:ext>
            </a:extLst>
          </p:cNvPr>
          <p:cNvSpPr>
            <a:spLocks noChangeArrowheads="1"/>
          </p:cNvSpPr>
          <p:nvPr/>
        </p:nvSpPr>
        <p:spPr bwMode="auto">
          <a:xfrm>
            <a:off x="6119813" y="45415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577" name="Rectangle 308">
            <a:extLst>
              <a:ext uri="{FF2B5EF4-FFF2-40B4-BE49-F238E27FC236}">
                <a16:creationId xmlns:a16="http://schemas.microsoft.com/office/drawing/2014/main" id="{BFDEC40E-22BF-0BCB-5706-44C07700999F}"/>
              </a:ext>
            </a:extLst>
          </p:cNvPr>
          <p:cNvSpPr>
            <a:spLocks noChangeArrowheads="1"/>
          </p:cNvSpPr>
          <p:nvPr/>
        </p:nvSpPr>
        <p:spPr bwMode="auto">
          <a:xfrm>
            <a:off x="6164263" y="4541517"/>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578" name="Rectangle 309">
            <a:extLst>
              <a:ext uri="{FF2B5EF4-FFF2-40B4-BE49-F238E27FC236}">
                <a16:creationId xmlns:a16="http://schemas.microsoft.com/office/drawing/2014/main" id="{9256CC86-42FA-533E-B302-96FE2DE92794}"/>
              </a:ext>
            </a:extLst>
          </p:cNvPr>
          <p:cNvSpPr>
            <a:spLocks noChangeArrowheads="1"/>
          </p:cNvSpPr>
          <p:nvPr/>
        </p:nvSpPr>
        <p:spPr bwMode="auto">
          <a:xfrm>
            <a:off x="6238875" y="4541517"/>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579" name="Rectangle 310">
            <a:extLst>
              <a:ext uri="{FF2B5EF4-FFF2-40B4-BE49-F238E27FC236}">
                <a16:creationId xmlns:a16="http://schemas.microsoft.com/office/drawing/2014/main" id="{E6AF03C5-4448-7507-F06A-317116C02A26}"/>
              </a:ext>
            </a:extLst>
          </p:cNvPr>
          <p:cNvSpPr>
            <a:spLocks noChangeArrowheads="1"/>
          </p:cNvSpPr>
          <p:nvPr/>
        </p:nvSpPr>
        <p:spPr bwMode="auto">
          <a:xfrm>
            <a:off x="6297613" y="4541517"/>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580" name="Rectangle 311">
            <a:extLst>
              <a:ext uri="{FF2B5EF4-FFF2-40B4-BE49-F238E27FC236}">
                <a16:creationId xmlns:a16="http://schemas.microsoft.com/office/drawing/2014/main" id="{764353FA-61D2-1A64-583F-9CD71A80FA38}"/>
              </a:ext>
            </a:extLst>
          </p:cNvPr>
          <p:cNvSpPr>
            <a:spLocks noChangeArrowheads="1"/>
          </p:cNvSpPr>
          <p:nvPr/>
        </p:nvSpPr>
        <p:spPr bwMode="auto">
          <a:xfrm>
            <a:off x="6342063" y="45415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581" name="Rectangle 312">
            <a:extLst>
              <a:ext uri="{FF2B5EF4-FFF2-40B4-BE49-F238E27FC236}">
                <a16:creationId xmlns:a16="http://schemas.microsoft.com/office/drawing/2014/main" id="{772BC014-0B62-637F-6B9D-A1524CF6DA07}"/>
              </a:ext>
            </a:extLst>
          </p:cNvPr>
          <p:cNvSpPr>
            <a:spLocks noChangeArrowheads="1"/>
          </p:cNvSpPr>
          <p:nvPr/>
        </p:nvSpPr>
        <p:spPr bwMode="auto">
          <a:xfrm>
            <a:off x="6386513" y="45415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582" name="Rectangle 313">
            <a:extLst>
              <a:ext uri="{FF2B5EF4-FFF2-40B4-BE49-F238E27FC236}">
                <a16:creationId xmlns:a16="http://schemas.microsoft.com/office/drawing/2014/main" id="{1F54B1A8-509D-BB21-DFD1-DF0E6174E636}"/>
              </a:ext>
            </a:extLst>
          </p:cNvPr>
          <p:cNvSpPr>
            <a:spLocks noChangeArrowheads="1"/>
          </p:cNvSpPr>
          <p:nvPr/>
        </p:nvSpPr>
        <p:spPr bwMode="auto">
          <a:xfrm>
            <a:off x="6475413" y="45415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583" name="Rectangle 314">
            <a:extLst>
              <a:ext uri="{FF2B5EF4-FFF2-40B4-BE49-F238E27FC236}">
                <a16:creationId xmlns:a16="http://schemas.microsoft.com/office/drawing/2014/main" id="{4E149A12-D363-C404-AB14-603F854EB785}"/>
              </a:ext>
            </a:extLst>
          </p:cNvPr>
          <p:cNvSpPr>
            <a:spLocks noChangeArrowheads="1"/>
          </p:cNvSpPr>
          <p:nvPr/>
        </p:nvSpPr>
        <p:spPr bwMode="auto">
          <a:xfrm>
            <a:off x="6564313" y="4541517"/>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584" name="Rectangle 315">
            <a:extLst>
              <a:ext uri="{FF2B5EF4-FFF2-40B4-BE49-F238E27FC236}">
                <a16:creationId xmlns:a16="http://schemas.microsoft.com/office/drawing/2014/main" id="{621FA7CB-F6D9-C47E-53DB-690531F556C1}"/>
              </a:ext>
            </a:extLst>
          </p:cNvPr>
          <p:cNvSpPr>
            <a:spLocks noChangeArrowheads="1"/>
          </p:cNvSpPr>
          <p:nvPr/>
        </p:nvSpPr>
        <p:spPr bwMode="auto">
          <a:xfrm>
            <a:off x="6638925" y="45415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585" name="Rectangle 316">
            <a:extLst>
              <a:ext uri="{FF2B5EF4-FFF2-40B4-BE49-F238E27FC236}">
                <a16:creationId xmlns:a16="http://schemas.microsoft.com/office/drawing/2014/main" id="{EE65AFAE-3151-F899-2346-DC1863BEDB92}"/>
              </a:ext>
            </a:extLst>
          </p:cNvPr>
          <p:cNvSpPr>
            <a:spLocks noChangeArrowheads="1"/>
          </p:cNvSpPr>
          <p:nvPr/>
        </p:nvSpPr>
        <p:spPr bwMode="auto">
          <a:xfrm>
            <a:off x="6711950" y="45415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586" name="Rectangle 317">
            <a:extLst>
              <a:ext uri="{FF2B5EF4-FFF2-40B4-BE49-F238E27FC236}">
                <a16:creationId xmlns:a16="http://schemas.microsoft.com/office/drawing/2014/main" id="{2E4D2169-EC47-96B7-2902-47265C767A48}"/>
              </a:ext>
            </a:extLst>
          </p:cNvPr>
          <p:cNvSpPr>
            <a:spLocks noChangeArrowheads="1"/>
          </p:cNvSpPr>
          <p:nvPr/>
        </p:nvSpPr>
        <p:spPr bwMode="auto">
          <a:xfrm>
            <a:off x="6756400" y="45415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587" name="Rectangle 318">
            <a:extLst>
              <a:ext uri="{FF2B5EF4-FFF2-40B4-BE49-F238E27FC236}">
                <a16:creationId xmlns:a16="http://schemas.microsoft.com/office/drawing/2014/main" id="{D9264506-0958-2B04-22F8-0DD6C1DBD64D}"/>
              </a:ext>
            </a:extLst>
          </p:cNvPr>
          <p:cNvSpPr>
            <a:spLocks noChangeArrowheads="1"/>
          </p:cNvSpPr>
          <p:nvPr/>
        </p:nvSpPr>
        <p:spPr bwMode="auto">
          <a:xfrm>
            <a:off x="6845300" y="4541517"/>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588" name="Rectangle 319">
            <a:extLst>
              <a:ext uri="{FF2B5EF4-FFF2-40B4-BE49-F238E27FC236}">
                <a16:creationId xmlns:a16="http://schemas.microsoft.com/office/drawing/2014/main" id="{6BDDB93C-A48D-7297-4DAB-E9E4F8B3ECC1}"/>
              </a:ext>
            </a:extLst>
          </p:cNvPr>
          <p:cNvSpPr>
            <a:spLocks noChangeArrowheads="1"/>
          </p:cNvSpPr>
          <p:nvPr/>
        </p:nvSpPr>
        <p:spPr bwMode="auto">
          <a:xfrm>
            <a:off x="6905625" y="45415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589" name="Rectangle 320">
            <a:extLst>
              <a:ext uri="{FF2B5EF4-FFF2-40B4-BE49-F238E27FC236}">
                <a16:creationId xmlns:a16="http://schemas.microsoft.com/office/drawing/2014/main" id="{F12CBB8F-ED31-3386-848C-43C1035454A1}"/>
              </a:ext>
            </a:extLst>
          </p:cNvPr>
          <p:cNvSpPr>
            <a:spLocks noChangeArrowheads="1"/>
          </p:cNvSpPr>
          <p:nvPr/>
        </p:nvSpPr>
        <p:spPr bwMode="auto">
          <a:xfrm>
            <a:off x="6978650" y="45415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590" name="Rectangle 321">
            <a:extLst>
              <a:ext uri="{FF2B5EF4-FFF2-40B4-BE49-F238E27FC236}">
                <a16:creationId xmlns:a16="http://schemas.microsoft.com/office/drawing/2014/main" id="{FDE53F3C-A6D7-C6F4-8350-BE4F455B2D79}"/>
              </a:ext>
            </a:extLst>
          </p:cNvPr>
          <p:cNvSpPr>
            <a:spLocks noChangeArrowheads="1"/>
          </p:cNvSpPr>
          <p:nvPr/>
        </p:nvSpPr>
        <p:spPr bwMode="auto">
          <a:xfrm>
            <a:off x="7023100" y="45415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591" name="Rectangle 322">
            <a:extLst>
              <a:ext uri="{FF2B5EF4-FFF2-40B4-BE49-F238E27FC236}">
                <a16:creationId xmlns:a16="http://schemas.microsoft.com/office/drawing/2014/main" id="{577AC70A-3A65-BD6E-46ED-C227A4CCD675}"/>
              </a:ext>
            </a:extLst>
          </p:cNvPr>
          <p:cNvSpPr>
            <a:spLocks noChangeArrowheads="1"/>
          </p:cNvSpPr>
          <p:nvPr/>
        </p:nvSpPr>
        <p:spPr bwMode="auto">
          <a:xfrm>
            <a:off x="7112000" y="45415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592" name="Rectangle 323">
            <a:extLst>
              <a:ext uri="{FF2B5EF4-FFF2-40B4-BE49-F238E27FC236}">
                <a16:creationId xmlns:a16="http://schemas.microsoft.com/office/drawing/2014/main" id="{972091BA-1850-AB70-EE0E-AE82C6B2E0F6}"/>
              </a:ext>
            </a:extLst>
          </p:cNvPr>
          <p:cNvSpPr>
            <a:spLocks noChangeArrowheads="1"/>
          </p:cNvSpPr>
          <p:nvPr/>
        </p:nvSpPr>
        <p:spPr bwMode="auto">
          <a:xfrm>
            <a:off x="7186613" y="45415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593" name="Rectangle 324">
            <a:extLst>
              <a:ext uri="{FF2B5EF4-FFF2-40B4-BE49-F238E27FC236}">
                <a16:creationId xmlns:a16="http://schemas.microsoft.com/office/drawing/2014/main" id="{D69DC4BD-ADEE-5F9A-FFFA-607DF73EBD00}"/>
              </a:ext>
            </a:extLst>
          </p:cNvPr>
          <p:cNvSpPr>
            <a:spLocks noChangeArrowheads="1"/>
          </p:cNvSpPr>
          <p:nvPr/>
        </p:nvSpPr>
        <p:spPr bwMode="auto">
          <a:xfrm>
            <a:off x="7275513" y="4541517"/>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594" name="Rectangle 325">
            <a:extLst>
              <a:ext uri="{FF2B5EF4-FFF2-40B4-BE49-F238E27FC236}">
                <a16:creationId xmlns:a16="http://schemas.microsoft.com/office/drawing/2014/main" id="{CEC5A495-546C-999C-5E7D-D496B0693608}"/>
              </a:ext>
            </a:extLst>
          </p:cNvPr>
          <p:cNvSpPr>
            <a:spLocks noChangeArrowheads="1"/>
          </p:cNvSpPr>
          <p:nvPr/>
        </p:nvSpPr>
        <p:spPr bwMode="auto">
          <a:xfrm>
            <a:off x="7319963" y="45415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595" name="Rectangle 326">
            <a:extLst>
              <a:ext uri="{FF2B5EF4-FFF2-40B4-BE49-F238E27FC236}">
                <a16:creationId xmlns:a16="http://schemas.microsoft.com/office/drawing/2014/main" id="{15185F02-202D-7F77-C89D-24B109D88E02}"/>
              </a:ext>
            </a:extLst>
          </p:cNvPr>
          <p:cNvSpPr>
            <a:spLocks noChangeArrowheads="1"/>
          </p:cNvSpPr>
          <p:nvPr/>
        </p:nvSpPr>
        <p:spPr bwMode="auto">
          <a:xfrm>
            <a:off x="7364413" y="45415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596" name="Rectangle 327">
            <a:extLst>
              <a:ext uri="{FF2B5EF4-FFF2-40B4-BE49-F238E27FC236}">
                <a16:creationId xmlns:a16="http://schemas.microsoft.com/office/drawing/2014/main" id="{5617A440-B7ED-D881-4067-54AF5B06BBAB}"/>
              </a:ext>
            </a:extLst>
          </p:cNvPr>
          <p:cNvSpPr>
            <a:spLocks noChangeArrowheads="1"/>
          </p:cNvSpPr>
          <p:nvPr/>
        </p:nvSpPr>
        <p:spPr bwMode="auto">
          <a:xfrm>
            <a:off x="7453313" y="4541517"/>
            <a:ext cx="3365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w</a:t>
            </a:r>
          </a:p>
        </p:txBody>
      </p:sp>
      <p:sp>
        <p:nvSpPr>
          <p:cNvPr id="597" name="Rectangle 328">
            <a:extLst>
              <a:ext uri="{FF2B5EF4-FFF2-40B4-BE49-F238E27FC236}">
                <a16:creationId xmlns:a16="http://schemas.microsoft.com/office/drawing/2014/main" id="{16E2F9C3-6ACE-9A66-C65C-05F465DE1974}"/>
              </a:ext>
            </a:extLst>
          </p:cNvPr>
          <p:cNvSpPr>
            <a:spLocks noChangeArrowheads="1"/>
          </p:cNvSpPr>
          <p:nvPr/>
        </p:nvSpPr>
        <p:spPr bwMode="auto">
          <a:xfrm>
            <a:off x="7586663" y="4541517"/>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598" name="Rectangle 329">
            <a:extLst>
              <a:ext uri="{FF2B5EF4-FFF2-40B4-BE49-F238E27FC236}">
                <a16:creationId xmlns:a16="http://schemas.microsoft.com/office/drawing/2014/main" id="{7DC8C2D2-773C-03E2-8DF0-D02FCBFC34A0}"/>
              </a:ext>
            </a:extLst>
          </p:cNvPr>
          <p:cNvSpPr>
            <a:spLocks noChangeArrowheads="1"/>
          </p:cNvSpPr>
          <p:nvPr/>
        </p:nvSpPr>
        <p:spPr bwMode="auto">
          <a:xfrm>
            <a:off x="7661275" y="4541517"/>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599" name="Rectangle 330">
            <a:extLst>
              <a:ext uri="{FF2B5EF4-FFF2-40B4-BE49-F238E27FC236}">
                <a16:creationId xmlns:a16="http://schemas.microsoft.com/office/drawing/2014/main" id="{9CE750D4-F458-2C0B-7B28-D7651E30634D}"/>
              </a:ext>
            </a:extLst>
          </p:cNvPr>
          <p:cNvSpPr>
            <a:spLocks noChangeArrowheads="1"/>
          </p:cNvSpPr>
          <p:nvPr/>
        </p:nvSpPr>
        <p:spPr bwMode="auto">
          <a:xfrm>
            <a:off x="4845050" y="48971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600" name="Rectangle 331">
            <a:extLst>
              <a:ext uri="{FF2B5EF4-FFF2-40B4-BE49-F238E27FC236}">
                <a16:creationId xmlns:a16="http://schemas.microsoft.com/office/drawing/2014/main" id="{270A8094-49A0-9B36-07B8-4F233D5EF17C}"/>
              </a:ext>
            </a:extLst>
          </p:cNvPr>
          <p:cNvSpPr>
            <a:spLocks noChangeArrowheads="1"/>
          </p:cNvSpPr>
          <p:nvPr/>
        </p:nvSpPr>
        <p:spPr bwMode="auto">
          <a:xfrm>
            <a:off x="4933950" y="48971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601" name="Rectangle 332">
            <a:extLst>
              <a:ext uri="{FF2B5EF4-FFF2-40B4-BE49-F238E27FC236}">
                <a16:creationId xmlns:a16="http://schemas.microsoft.com/office/drawing/2014/main" id="{70C99188-80D3-35A2-2190-4C44F20AE85B}"/>
              </a:ext>
            </a:extLst>
          </p:cNvPr>
          <p:cNvSpPr>
            <a:spLocks noChangeArrowheads="1"/>
          </p:cNvSpPr>
          <p:nvPr/>
        </p:nvSpPr>
        <p:spPr bwMode="auto">
          <a:xfrm>
            <a:off x="4978400" y="48971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602" name="Rectangle 333">
            <a:extLst>
              <a:ext uri="{FF2B5EF4-FFF2-40B4-BE49-F238E27FC236}">
                <a16:creationId xmlns:a16="http://schemas.microsoft.com/office/drawing/2014/main" id="{4EE9C15E-2D70-ED72-5699-603EF976785E}"/>
              </a:ext>
            </a:extLst>
          </p:cNvPr>
          <p:cNvSpPr>
            <a:spLocks noChangeArrowheads="1"/>
          </p:cNvSpPr>
          <p:nvPr/>
        </p:nvSpPr>
        <p:spPr bwMode="auto">
          <a:xfrm>
            <a:off x="5067300" y="48971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603" name="Rectangle 334">
            <a:extLst>
              <a:ext uri="{FF2B5EF4-FFF2-40B4-BE49-F238E27FC236}">
                <a16:creationId xmlns:a16="http://schemas.microsoft.com/office/drawing/2014/main" id="{DBC8CCEA-F34D-28CC-A1AE-042B3D4A79D3}"/>
              </a:ext>
            </a:extLst>
          </p:cNvPr>
          <p:cNvSpPr>
            <a:spLocks noChangeArrowheads="1"/>
          </p:cNvSpPr>
          <p:nvPr/>
        </p:nvSpPr>
        <p:spPr bwMode="auto">
          <a:xfrm>
            <a:off x="5111750" y="48971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604" name="Rectangle 335">
            <a:extLst>
              <a:ext uri="{FF2B5EF4-FFF2-40B4-BE49-F238E27FC236}">
                <a16:creationId xmlns:a16="http://schemas.microsoft.com/office/drawing/2014/main" id="{26332BEE-BE1E-1E3A-9DB6-F34F32E92ACD}"/>
              </a:ext>
            </a:extLst>
          </p:cNvPr>
          <p:cNvSpPr>
            <a:spLocks noChangeArrowheads="1"/>
          </p:cNvSpPr>
          <p:nvPr/>
        </p:nvSpPr>
        <p:spPr bwMode="auto">
          <a:xfrm>
            <a:off x="5200650" y="4897117"/>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605" name="Rectangle 336">
            <a:extLst>
              <a:ext uri="{FF2B5EF4-FFF2-40B4-BE49-F238E27FC236}">
                <a16:creationId xmlns:a16="http://schemas.microsoft.com/office/drawing/2014/main" id="{AB3C1927-BE96-3DB6-BA48-A5DC699CC53E}"/>
              </a:ext>
            </a:extLst>
          </p:cNvPr>
          <p:cNvSpPr>
            <a:spLocks noChangeArrowheads="1"/>
          </p:cNvSpPr>
          <p:nvPr/>
        </p:nvSpPr>
        <p:spPr bwMode="auto">
          <a:xfrm>
            <a:off x="5275263" y="48971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606" name="Rectangle 337">
            <a:extLst>
              <a:ext uri="{FF2B5EF4-FFF2-40B4-BE49-F238E27FC236}">
                <a16:creationId xmlns:a16="http://schemas.microsoft.com/office/drawing/2014/main" id="{7C32F82C-42D9-FBE6-0FCD-E39D54904515}"/>
              </a:ext>
            </a:extLst>
          </p:cNvPr>
          <p:cNvSpPr>
            <a:spLocks noChangeArrowheads="1"/>
          </p:cNvSpPr>
          <p:nvPr/>
        </p:nvSpPr>
        <p:spPr bwMode="auto">
          <a:xfrm>
            <a:off x="5364163" y="48971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607" name="Rectangle 338">
            <a:extLst>
              <a:ext uri="{FF2B5EF4-FFF2-40B4-BE49-F238E27FC236}">
                <a16:creationId xmlns:a16="http://schemas.microsoft.com/office/drawing/2014/main" id="{359A25E4-E3A3-17FF-C28A-9A29A9AD55A4}"/>
              </a:ext>
            </a:extLst>
          </p:cNvPr>
          <p:cNvSpPr>
            <a:spLocks noChangeArrowheads="1"/>
          </p:cNvSpPr>
          <p:nvPr/>
        </p:nvSpPr>
        <p:spPr bwMode="auto">
          <a:xfrm>
            <a:off x="5453063" y="48971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608" name="Rectangle 339">
            <a:extLst>
              <a:ext uri="{FF2B5EF4-FFF2-40B4-BE49-F238E27FC236}">
                <a16:creationId xmlns:a16="http://schemas.microsoft.com/office/drawing/2014/main" id="{EF3E3AAD-EAF0-70FF-7C0F-F54829EC4C1F}"/>
              </a:ext>
            </a:extLst>
          </p:cNvPr>
          <p:cNvSpPr>
            <a:spLocks noChangeArrowheads="1"/>
          </p:cNvSpPr>
          <p:nvPr/>
        </p:nvSpPr>
        <p:spPr bwMode="auto">
          <a:xfrm>
            <a:off x="5527675" y="4897117"/>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609" name="Rectangle 340">
            <a:extLst>
              <a:ext uri="{FF2B5EF4-FFF2-40B4-BE49-F238E27FC236}">
                <a16:creationId xmlns:a16="http://schemas.microsoft.com/office/drawing/2014/main" id="{99E9A647-734B-E11A-7496-B4044AE288EB}"/>
              </a:ext>
            </a:extLst>
          </p:cNvPr>
          <p:cNvSpPr>
            <a:spLocks noChangeArrowheads="1"/>
          </p:cNvSpPr>
          <p:nvPr/>
        </p:nvSpPr>
        <p:spPr bwMode="auto">
          <a:xfrm>
            <a:off x="1662113" y="4458967"/>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610" name="Rectangle 341">
            <a:extLst>
              <a:ext uri="{FF2B5EF4-FFF2-40B4-BE49-F238E27FC236}">
                <a16:creationId xmlns:a16="http://schemas.microsoft.com/office/drawing/2014/main" id="{C0DC6AD3-EC20-9D50-A447-1CD6FDB91871}"/>
              </a:ext>
            </a:extLst>
          </p:cNvPr>
          <p:cNvSpPr>
            <a:spLocks noChangeArrowheads="1"/>
          </p:cNvSpPr>
          <p:nvPr/>
        </p:nvSpPr>
        <p:spPr bwMode="auto">
          <a:xfrm>
            <a:off x="3262313" y="4458967"/>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611" name="Rectangle 342">
            <a:extLst>
              <a:ext uri="{FF2B5EF4-FFF2-40B4-BE49-F238E27FC236}">
                <a16:creationId xmlns:a16="http://schemas.microsoft.com/office/drawing/2014/main" id="{5C220799-E134-607A-DFFB-9013C3D36B9E}"/>
              </a:ext>
            </a:extLst>
          </p:cNvPr>
          <p:cNvSpPr>
            <a:spLocks noChangeArrowheads="1"/>
          </p:cNvSpPr>
          <p:nvPr/>
        </p:nvSpPr>
        <p:spPr bwMode="auto">
          <a:xfrm>
            <a:off x="4860925" y="4458967"/>
            <a:ext cx="3175"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612" name="Rectangle 343">
            <a:extLst>
              <a:ext uri="{FF2B5EF4-FFF2-40B4-BE49-F238E27FC236}">
                <a16:creationId xmlns:a16="http://schemas.microsoft.com/office/drawing/2014/main" id="{F608E87F-143F-9417-D544-14DC6FE72A0E}"/>
              </a:ext>
            </a:extLst>
          </p:cNvPr>
          <p:cNvSpPr>
            <a:spLocks noChangeArrowheads="1"/>
          </p:cNvSpPr>
          <p:nvPr/>
        </p:nvSpPr>
        <p:spPr bwMode="auto">
          <a:xfrm>
            <a:off x="8062913" y="4458967"/>
            <a:ext cx="1587" cy="698500"/>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613" name="Rectangle 344">
            <a:extLst>
              <a:ext uri="{FF2B5EF4-FFF2-40B4-BE49-F238E27FC236}">
                <a16:creationId xmlns:a16="http://schemas.microsoft.com/office/drawing/2014/main" id="{A421C6B2-8B81-A4FE-C480-EA985DD7F879}"/>
              </a:ext>
            </a:extLst>
          </p:cNvPr>
          <p:cNvSpPr>
            <a:spLocks noChangeArrowheads="1"/>
          </p:cNvSpPr>
          <p:nvPr/>
        </p:nvSpPr>
        <p:spPr bwMode="auto">
          <a:xfrm>
            <a:off x="1644650" y="5252717"/>
            <a:ext cx="309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614" name="Rectangle 345">
            <a:extLst>
              <a:ext uri="{FF2B5EF4-FFF2-40B4-BE49-F238E27FC236}">
                <a16:creationId xmlns:a16="http://schemas.microsoft.com/office/drawing/2014/main" id="{2FD14C28-E5A9-2E26-A6EF-D481AC52D10D}"/>
              </a:ext>
            </a:extLst>
          </p:cNvPr>
          <p:cNvSpPr>
            <a:spLocks noChangeArrowheads="1"/>
          </p:cNvSpPr>
          <p:nvPr/>
        </p:nvSpPr>
        <p:spPr bwMode="auto">
          <a:xfrm>
            <a:off x="1763713" y="52527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615" name="Rectangle 346">
            <a:extLst>
              <a:ext uri="{FF2B5EF4-FFF2-40B4-BE49-F238E27FC236}">
                <a16:creationId xmlns:a16="http://schemas.microsoft.com/office/drawing/2014/main" id="{FBA21B4F-E056-BDF8-0279-1CA402D13F7D}"/>
              </a:ext>
            </a:extLst>
          </p:cNvPr>
          <p:cNvSpPr>
            <a:spLocks noChangeArrowheads="1"/>
          </p:cNvSpPr>
          <p:nvPr/>
        </p:nvSpPr>
        <p:spPr bwMode="auto">
          <a:xfrm>
            <a:off x="1808163" y="5252717"/>
            <a:ext cx="249237"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616" name="Rectangle 347">
            <a:extLst>
              <a:ext uri="{FF2B5EF4-FFF2-40B4-BE49-F238E27FC236}">
                <a16:creationId xmlns:a16="http://schemas.microsoft.com/office/drawing/2014/main" id="{87D85EBE-2163-395E-B7FA-BF98F8BA405D}"/>
              </a:ext>
            </a:extLst>
          </p:cNvPr>
          <p:cNvSpPr>
            <a:spLocks noChangeArrowheads="1"/>
          </p:cNvSpPr>
          <p:nvPr/>
        </p:nvSpPr>
        <p:spPr bwMode="auto">
          <a:xfrm>
            <a:off x="1866900" y="5252717"/>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617" name="Rectangle 348">
            <a:extLst>
              <a:ext uri="{FF2B5EF4-FFF2-40B4-BE49-F238E27FC236}">
                <a16:creationId xmlns:a16="http://schemas.microsoft.com/office/drawing/2014/main" id="{3A6DB273-846E-BC4E-0476-DB4DB64FBE6F}"/>
              </a:ext>
            </a:extLst>
          </p:cNvPr>
          <p:cNvSpPr>
            <a:spLocks noChangeArrowheads="1"/>
          </p:cNvSpPr>
          <p:nvPr/>
        </p:nvSpPr>
        <p:spPr bwMode="auto">
          <a:xfrm>
            <a:off x="1927225" y="5252717"/>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618" name="Rectangle 349">
            <a:extLst>
              <a:ext uri="{FF2B5EF4-FFF2-40B4-BE49-F238E27FC236}">
                <a16:creationId xmlns:a16="http://schemas.microsoft.com/office/drawing/2014/main" id="{F2A46472-8E59-3098-157D-DE29DCE54D12}"/>
              </a:ext>
            </a:extLst>
          </p:cNvPr>
          <p:cNvSpPr>
            <a:spLocks noChangeArrowheads="1"/>
          </p:cNvSpPr>
          <p:nvPr/>
        </p:nvSpPr>
        <p:spPr bwMode="auto">
          <a:xfrm>
            <a:off x="2000250" y="5252717"/>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619" name="Rectangle 350">
            <a:extLst>
              <a:ext uri="{FF2B5EF4-FFF2-40B4-BE49-F238E27FC236}">
                <a16:creationId xmlns:a16="http://schemas.microsoft.com/office/drawing/2014/main" id="{9374665D-A746-0BB9-7EB3-B39894AC1A64}"/>
              </a:ext>
            </a:extLst>
          </p:cNvPr>
          <p:cNvSpPr>
            <a:spLocks noChangeArrowheads="1"/>
          </p:cNvSpPr>
          <p:nvPr/>
        </p:nvSpPr>
        <p:spPr bwMode="auto">
          <a:xfrm>
            <a:off x="2060575" y="5252717"/>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620" name="Rectangle 351">
            <a:extLst>
              <a:ext uri="{FF2B5EF4-FFF2-40B4-BE49-F238E27FC236}">
                <a16:creationId xmlns:a16="http://schemas.microsoft.com/office/drawing/2014/main" id="{19552846-CAB9-B2D6-7FC9-0EDE5EA63029}"/>
              </a:ext>
            </a:extLst>
          </p:cNvPr>
          <p:cNvSpPr>
            <a:spLocks noChangeArrowheads="1"/>
          </p:cNvSpPr>
          <p:nvPr/>
        </p:nvSpPr>
        <p:spPr bwMode="auto">
          <a:xfrm>
            <a:off x="2133600" y="52527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621" name="Rectangle 352">
            <a:extLst>
              <a:ext uri="{FF2B5EF4-FFF2-40B4-BE49-F238E27FC236}">
                <a16:creationId xmlns:a16="http://schemas.microsoft.com/office/drawing/2014/main" id="{51676B15-89CC-E136-BFEE-C79877F3E5AC}"/>
              </a:ext>
            </a:extLst>
          </p:cNvPr>
          <p:cNvSpPr>
            <a:spLocks noChangeArrowheads="1"/>
          </p:cNvSpPr>
          <p:nvPr/>
        </p:nvSpPr>
        <p:spPr bwMode="auto">
          <a:xfrm>
            <a:off x="2222500" y="52527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622" name="Rectangle 353">
            <a:extLst>
              <a:ext uri="{FF2B5EF4-FFF2-40B4-BE49-F238E27FC236}">
                <a16:creationId xmlns:a16="http://schemas.microsoft.com/office/drawing/2014/main" id="{64DF3124-3C7B-2219-A2AF-44E8DB822557}"/>
              </a:ext>
            </a:extLst>
          </p:cNvPr>
          <p:cNvSpPr>
            <a:spLocks noChangeArrowheads="1"/>
          </p:cNvSpPr>
          <p:nvPr/>
        </p:nvSpPr>
        <p:spPr bwMode="auto">
          <a:xfrm>
            <a:off x="2266950" y="52527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623" name="Rectangle 354">
            <a:extLst>
              <a:ext uri="{FF2B5EF4-FFF2-40B4-BE49-F238E27FC236}">
                <a16:creationId xmlns:a16="http://schemas.microsoft.com/office/drawing/2014/main" id="{E36528E5-2737-0473-F77C-803187F5AA5D}"/>
              </a:ext>
            </a:extLst>
          </p:cNvPr>
          <p:cNvSpPr>
            <a:spLocks noChangeArrowheads="1"/>
          </p:cNvSpPr>
          <p:nvPr/>
        </p:nvSpPr>
        <p:spPr bwMode="auto">
          <a:xfrm>
            <a:off x="2311400" y="52527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24" name="Rectangle 355">
            <a:extLst>
              <a:ext uri="{FF2B5EF4-FFF2-40B4-BE49-F238E27FC236}">
                <a16:creationId xmlns:a16="http://schemas.microsoft.com/office/drawing/2014/main" id="{AE451BBE-DCB5-B6F8-0BD4-2475230C7C33}"/>
              </a:ext>
            </a:extLst>
          </p:cNvPr>
          <p:cNvSpPr>
            <a:spLocks noChangeArrowheads="1"/>
          </p:cNvSpPr>
          <p:nvPr/>
        </p:nvSpPr>
        <p:spPr bwMode="auto">
          <a:xfrm>
            <a:off x="2386013" y="52527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625" name="Rectangle 356">
            <a:extLst>
              <a:ext uri="{FF2B5EF4-FFF2-40B4-BE49-F238E27FC236}">
                <a16:creationId xmlns:a16="http://schemas.microsoft.com/office/drawing/2014/main" id="{62957E67-BC1C-AFD6-9FB7-C5D51CECB466}"/>
              </a:ext>
            </a:extLst>
          </p:cNvPr>
          <p:cNvSpPr>
            <a:spLocks noChangeArrowheads="1"/>
          </p:cNvSpPr>
          <p:nvPr/>
        </p:nvSpPr>
        <p:spPr bwMode="auto">
          <a:xfrm>
            <a:off x="2430463" y="5252717"/>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26" name="Rectangle 357">
            <a:extLst>
              <a:ext uri="{FF2B5EF4-FFF2-40B4-BE49-F238E27FC236}">
                <a16:creationId xmlns:a16="http://schemas.microsoft.com/office/drawing/2014/main" id="{DC71ADA0-2A83-4944-8CCE-B78A7817828A}"/>
              </a:ext>
            </a:extLst>
          </p:cNvPr>
          <p:cNvSpPr>
            <a:spLocks noChangeArrowheads="1"/>
          </p:cNvSpPr>
          <p:nvPr/>
        </p:nvSpPr>
        <p:spPr bwMode="auto">
          <a:xfrm>
            <a:off x="2474913" y="5252717"/>
            <a:ext cx="2825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627" name="Rectangle 358">
            <a:extLst>
              <a:ext uri="{FF2B5EF4-FFF2-40B4-BE49-F238E27FC236}">
                <a16:creationId xmlns:a16="http://schemas.microsoft.com/office/drawing/2014/main" id="{64DA3170-1DF3-FB0E-1A24-BCEADDEAD778}"/>
              </a:ext>
            </a:extLst>
          </p:cNvPr>
          <p:cNvSpPr>
            <a:spLocks noChangeArrowheads="1"/>
          </p:cNvSpPr>
          <p:nvPr/>
        </p:nvSpPr>
        <p:spPr bwMode="auto">
          <a:xfrm>
            <a:off x="2578100" y="52527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28" name="Rectangle 359">
            <a:extLst>
              <a:ext uri="{FF2B5EF4-FFF2-40B4-BE49-F238E27FC236}">
                <a16:creationId xmlns:a16="http://schemas.microsoft.com/office/drawing/2014/main" id="{030A9597-A97E-0962-6478-54DCF977508E}"/>
              </a:ext>
            </a:extLst>
          </p:cNvPr>
          <p:cNvSpPr>
            <a:spLocks noChangeArrowheads="1"/>
          </p:cNvSpPr>
          <p:nvPr/>
        </p:nvSpPr>
        <p:spPr bwMode="auto">
          <a:xfrm>
            <a:off x="2652713" y="52527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629" name="Rectangle 360">
            <a:extLst>
              <a:ext uri="{FF2B5EF4-FFF2-40B4-BE49-F238E27FC236}">
                <a16:creationId xmlns:a16="http://schemas.microsoft.com/office/drawing/2014/main" id="{01CED830-79F4-C455-6445-67F6CF7D324F}"/>
              </a:ext>
            </a:extLst>
          </p:cNvPr>
          <p:cNvSpPr>
            <a:spLocks noChangeArrowheads="1"/>
          </p:cNvSpPr>
          <p:nvPr/>
        </p:nvSpPr>
        <p:spPr bwMode="auto">
          <a:xfrm>
            <a:off x="2741613" y="5252717"/>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30" name="Rectangle 361">
            <a:extLst>
              <a:ext uri="{FF2B5EF4-FFF2-40B4-BE49-F238E27FC236}">
                <a16:creationId xmlns:a16="http://schemas.microsoft.com/office/drawing/2014/main" id="{C94E8BB0-90FF-9B2B-48FF-5F9EE0786AD4}"/>
              </a:ext>
            </a:extLst>
          </p:cNvPr>
          <p:cNvSpPr>
            <a:spLocks noChangeArrowheads="1"/>
          </p:cNvSpPr>
          <p:nvPr/>
        </p:nvSpPr>
        <p:spPr bwMode="auto">
          <a:xfrm>
            <a:off x="2786063" y="5252717"/>
            <a:ext cx="2936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631" name="Rectangle 362">
            <a:extLst>
              <a:ext uri="{FF2B5EF4-FFF2-40B4-BE49-F238E27FC236}">
                <a16:creationId xmlns:a16="http://schemas.microsoft.com/office/drawing/2014/main" id="{22DCBF95-EDD6-BEA2-FBC6-BC888157529C}"/>
              </a:ext>
            </a:extLst>
          </p:cNvPr>
          <p:cNvSpPr>
            <a:spLocks noChangeArrowheads="1"/>
          </p:cNvSpPr>
          <p:nvPr/>
        </p:nvSpPr>
        <p:spPr bwMode="auto">
          <a:xfrm>
            <a:off x="2905125" y="52527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32" name="Rectangle 363">
            <a:extLst>
              <a:ext uri="{FF2B5EF4-FFF2-40B4-BE49-F238E27FC236}">
                <a16:creationId xmlns:a16="http://schemas.microsoft.com/office/drawing/2014/main" id="{99B24EC3-B179-E279-81B4-3D99B4DC557E}"/>
              </a:ext>
            </a:extLst>
          </p:cNvPr>
          <p:cNvSpPr>
            <a:spLocks noChangeArrowheads="1"/>
          </p:cNvSpPr>
          <p:nvPr/>
        </p:nvSpPr>
        <p:spPr bwMode="auto">
          <a:xfrm>
            <a:off x="2978150" y="52527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633" name="Rectangle 364">
            <a:extLst>
              <a:ext uri="{FF2B5EF4-FFF2-40B4-BE49-F238E27FC236}">
                <a16:creationId xmlns:a16="http://schemas.microsoft.com/office/drawing/2014/main" id="{ED02199A-D9D8-9BE3-0BB6-C17AB398F5A5}"/>
              </a:ext>
            </a:extLst>
          </p:cNvPr>
          <p:cNvSpPr>
            <a:spLocks noChangeArrowheads="1"/>
          </p:cNvSpPr>
          <p:nvPr/>
        </p:nvSpPr>
        <p:spPr bwMode="auto">
          <a:xfrm>
            <a:off x="3022600" y="5252717"/>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634" name="Rectangle 365">
            <a:extLst>
              <a:ext uri="{FF2B5EF4-FFF2-40B4-BE49-F238E27FC236}">
                <a16:creationId xmlns:a16="http://schemas.microsoft.com/office/drawing/2014/main" id="{A1727D2E-962C-1B22-2DF0-2A43CA72AD76}"/>
              </a:ext>
            </a:extLst>
          </p:cNvPr>
          <p:cNvSpPr>
            <a:spLocks noChangeArrowheads="1"/>
          </p:cNvSpPr>
          <p:nvPr/>
        </p:nvSpPr>
        <p:spPr bwMode="auto">
          <a:xfrm>
            <a:off x="4016375" y="5252717"/>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635" name="Rectangle 366">
            <a:extLst>
              <a:ext uri="{FF2B5EF4-FFF2-40B4-BE49-F238E27FC236}">
                <a16:creationId xmlns:a16="http://schemas.microsoft.com/office/drawing/2014/main" id="{F5F59FB4-A9C5-C4B8-0FB8-550B8B370E3A}"/>
              </a:ext>
            </a:extLst>
          </p:cNvPr>
          <p:cNvSpPr>
            <a:spLocks noChangeArrowheads="1"/>
          </p:cNvSpPr>
          <p:nvPr/>
        </p:nvSpPr>
        <p:spPr bwMode="auto">
          <a:xfrm>
            <a:off x="4075113" y="5252717"/>
            <a:ext cx="28733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2</a:t>
            </a:r>
          </a:p>
        </p:txBody>
      </p:sp>
      <p:sp>
        <p:nvSpPr>
          <p:cNvPr id="636" name="Rectangle 367">
            <a:extLst>
              <a:ext uri="{FF2B5EF4-FFF2-40B4-BE49-F238E27FC236}">
                <a16:creationId xmlns:a16="http://schemas.microsoft.com/office/drawing/2014/main" id="{655EC41F-AA6A-9048-E79F-A22EE5B043F1}"/>
              </a:ext>
            </a:extLst>
          </p:cNvPr>
          <p:cNvSpPr>
            <a:spLocks noChangeArrowheads="1"/>
          </p:cNvSpPr>
          <p:nvPr/>
        </p:nvSpPr>
        <p:spPr bwMode="auto">
          <a:xfrm>
            <a:off x="4164013" y="5252717"/>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637" name="Rectangle 368">
            <a:extLst>
              <a:ext uri="{FF2B5EF4-FFF2-40B4-BE49-F238E27FC236}">
                <a16:creationId xmlns:a16="http://schemas.microsoft.com/office/drawing/2014/main" id="{2E28927E-E70F-F027-AD63-CA6525A41468}"/>
              </a:ext>
            </a:extLst>
          </p:cNvPr>
          <p:cNvSpPr>
            <a:spLocks noChangeArrowheads="1"/>
          </p:cNvSpPr>
          <p:nvPr/>
        </p:nvSpPr>
        <p:spPr bwMode="auto">
          <a:xfrm>
            <a:off x="4222750" y="5252717"/>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8</a:t>
            </a:r>
          </a:p>
        </p:txBody>
      </p:sp>
      <p:sp>
        <p:nvSpPr>
          <p:cNvPr id="638" name="Rectangle 369">
            <a:extLst>
              <a:ext uri="{FF2B5EF4-FFF2-40B4-BE49-F238E27FC236}">
                <a16:creationId xmlns:a16="http://schemas.microsoft.com/office/drawing/2014/main" id="{017B7D12-3533-E5BD-ADEB-484F4F5C3601}"/>
              </a:ext>
            </a:extLst>
          </p:cNvPr>
          <p:cNvSpPr>
            <a:spLocks noChangeArrowheads="1"/>
          </p:cNvSpPr>
          <p:nvPr/>
        </p:nvSpPr>
        <p:spPr bwMode="auto">
          <a:xfrm>
            <a:off x="4311650" y="5252717"/>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4</a:t>
            </a:r>
          </a:p>
        </p:txBody>
      </p:sp>
      <p:sp>
        <p:nvSpPr>
          <p:cNvPr id="639" name="Rectangle 370">
            <a:extLst>
              <a:ext uri="{FF2B5EF4-FFF2-40B4-BE49-F238E27FC236}">
                <a16:creationId xmlns:a16="http://schemas.microsoft.com/office/drawing/2014/main" id="{53B65484-AB3E-CA10-7A14-E8A7416A7F3E}"/>
              </a:ext>
            </a:extLst>
          </p:cNvPr>
          <p:cNvSpPr>
            <a:spLocks noChangeArrowheads="1"/>
          </p:cNvSpPr>
          <p:nvPr/>
        </p:nvSpPr>
        <p:spPr bwMode="auto">
          <a:xfrm>
            <a:off x="4400550" y="5252717"/>
            <a:ext cx="28733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9</a:t>
            </a:r>
          </a:p>
        </p:txBody>
      </p:sp>
      <p:sp>
        <p:nvSpPr>
          <p:cNvPr id="640" name="Rectangle 371">
            <a:extLst>
              <a:ext uri="{FF2B5EF4-FFF2-40B4-BE49-F238E27FC236}">
                <a16:creationId xmlns:a16="http://schemas.microsoft.com/office/drawing/2014/main" id="{B933E22B-DE09-6833-ED0C-983516889EE1}"/>
              </a:ext>
            </a:extLst>
          </p:cNvPr>
          <p:cNvSpPr>
            <a:spLocks noChangeArrowheads="1"/>
          </p:cNvSpPr>
          <p:nvPr/>
        </p:nvSpPr>
        <p:spPr bwMode="auto">
          <a:xfrm>
            <a:off x="4845050" y="5252717"/>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641" name="Rectangle 372">
            <a:extLst>
              <a:ext uri="{FF2B5EF4-FFF2-40B4-BE49-F238E27FC236}">
                <a16:creationId xmlns:a16="http://schemas.microsoft.com/office/drawing/2014/main" id="{8C6188BD-E4A9-3453-DEC5-E54BFF96CBAB}"/>
              </a:ext>
            </a:extLst>
          </p:cNvPr>
          <p:cNvSpPr>
            <a:spLocks noChangeArrowheads="1"/>
          </p:cNvSpPr>
          <p:nvPr/>
        </p:nvSpPr>
        <p:spPr bwMode="auto">
          <a:xfrm>
            <a:off x="4905375" y="5252717"/>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642" name="Rectangle 373">
            <a:extLst>
              <a:ext uri="{FF2B5EF4-FFF2-40B4-BE49-F238E27FC236}">
                <a16:creationId xmlns:a16="http://schemas.microsoft.com/office/drawing/2014/main" id="{71E2F0C8-8005-36C0-524C-F39B7ACB9D2C}"/>
              </a:ext>
            </a:extLst>
          </p:cNvPr>
          <p:cNvSpPr>
            <a:spLocks noChangeArrowheads="1"/>
          </p:cNvSpPr>
          <p:nvPr/>
        </p:nvSpPr>
        <p:spPr bwMode="auto">
          <a:xfrm>
            <a:off x="4964113" y="5252717"/>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43" name="Rectangle 374">
            <a:extLst>
              <a:ext uri="{FF2B5EF4-FFF2-40B4-BE49-F238E27FC236}">
                <a16:creationId xmlns:a16="http://schemas.microsoft.com/office/drawing/2014/main" id="{CFD8991B-366D-45C2-B9AE-5C2934A0EB37}"/>
              </a:ext>
            </a:extLst>
          </p:cNvPr>
          <p:cNvSpPr>
            <a:spLocks noChangeArrowheads="1"/>
          </p:cNvSpPr>
          <p:nvPr/>
        </p:nvSpPr>
        <p:spPr bwMode="auto">
          <a:xfrm>
            <a:off x="5008563" y="52527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644" name="Rectangle 375">
            <a:extLst>
              <a:ext uri="{FF2B5EF4-FFF2-40B4-BE49-F238E27FC236}">
                <a16:creationId xmlns:a16="http://schemas.microsoft.com/office/drawing/2014/main" id="{DE01EE73-9DAE-F4D1-146D-1C6BC25C1923}"/>
              </a:ext>
            </a:extLst>
          </p:cNvPr>
          <p:cNvSpPr>
            <a:spLocks noChangeArrowheads="1"/>
          </p:cNvSpPr>
          <p:nvPr/>
        </p:nvSpPr>
        <p:spPr bwMode="auto">
          <a:xfrm>
            <a:off x="5097463" y="5252717"/>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645" name="Rectangle 376">
            <a:extLst>
              <a:ext uri="{FF2B5EF4-FFF2-40B4-BE49-F238E27FC236}">
                <a16:creationId xmlns:a16="http://schemas.microsoft.com/office/drawing/2014/main" id="{D6DD76EC-659D-14B3-3705-A4BDA5E21B2C}"/>
              </a:ext>
            </a:extLst>
          </p:cNvPr>
          <p:cNvSpPr>
            <a:spLocks noChangeArrowheads="1"/>
          </p:cNvSpPr>
          <p:nvPr/>
        </p:nvSpPr>
        <p:spPr bwMode="auto">
          <a:xfrm>
            <a:off x="5156200" y="52527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646" name="Rectangle 377">
            <a:extLst>
              <a:ext uri="{FF2B5EF4-FFF2-40B4-BE49-F238E27FC236}">
                <a16:creationId xmlns:a16="http://schemas.microsoft.com/office/drawing/2014/main" id="{5DF1868E-C567-3697-FCCA-8F2DB67BBB40}"/>
              </a:ext>
            </a:extLst>
          </p:cNvPr>
          <p:cNvSpPr>
            <a:spLocks noChangeArrowheads="1"/>
          </p:cNvSpPr>
          <p:nvPr/>
        </p:nvSpPr>
        <p:spPr bwMode="auto">
          <a:xfrm>
            <a:off x="5245100" y="52527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647" name="Rectangle 378">
            <a:extLst>
              <a:ext uri="{FF2B5EF4-FFF2-40B4-BE49-F238E27FC236}">
                <a16:creationId xmlns:a16="http://schemas.microsoft.com/office/drawing/2014/main" id="{3A0A4C16-5ED2-72E5-6EBA-6FACBD468A91}"/>
              </a:ext>
            </a:extLst>
          </p:cNvPr>
          <p:cNvSpPr>
            <a:spLocks noChangeArrowheads="1"/>
          </p:cNvSpPr>
          <p:nvPr/>
        </p:nvSpPr>
        <p:spPr bwMode="auto">
          <a:xfrm>
            <a:off x="5289550" y="52527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648" name="Rectangle 379">
            <a:extLst>
              <a:ext uri="{FF2B5EF4-FFF2-40B4-BE49-F238E27FC236}">
                <a16:creationId xmlns:a16="http://schemas.microsoft.com/office/drawing/2014/main" id="{8EF893F5-649F-074D-25CA-F27F5D34430A}"/>
              </a:ext>
            </a:extLst>
          </p:cNvPr>
          <p:cNvSpPr>
            <a:spLocks noChangeArrowheads="1"/>
          </p:cNvSpPr>
          <p:nvPr/>
        </p:nvSpPr>
        <p:spPr bwMode="auto">
          <a:xfrm>
            <a:off x="5378450" y="52527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49" name="Rectangle 380">
            <a:extLst>
              <a:ext uri="{FF2B5EF4-FFF2-40B4-BE49-F238E27FC236}">
                <a16:creationId xmlns:a16="http://schemas.microsoft.com/office/drawing/2014/main" id="{E95957FF-95D3-A530-8DF1-AEC49418C799}"/>
              </a:ext>
            </a:extLst>
          </p:cNvPr>
          <p:cNvSpPr>
            <a:spLocks noChangeArrowheads="1"/>
          </p:cNvSpPr>
          <p:nvPr/>
        </p:nvSpPr>
        <p:spPr bwMode="auto">
          <a:xfrm>
            <a:off x="5453063" y="5252717"/>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650" name="Rectangle 381">
            <a:extLst>
              <a:ext uri="{FF2B5EF4-FFF2-40B4-BE49-F238E27FC236}">
                <a16:creationId xmlns:a16="http://schemas.microsoft.com/office/drawing/2014/main" id="{A0661AD5-E08B-F0DC-1C12-0B5B8822B3A7}"/>
              </a:ext>
            </a:extLst>
          </p:cNvPr>
          <p:cNvSpPr>
            <a:spLocks noChangeArrowheads="1"/>
          </p:cNvSpPr>
          <p:nvPr/>
        </p:nvSpPr>
        <p:spPr bwMode="auto">
          <a:xfrm>
            <a:off x="5511800" y="52527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651" name="Rectangle 382">
            <a:extLst>
              <a:ext uri="{FF2B5EF4-FFF2-40B4-BE49-F238E27FC236}">
                <a16:creationId xmlns:a16="http://schemas.microsoft.com/office/drawing/2014/main" id="{AF1C44C3-B3E9-4785-E164-CB6522C7C0E0}"/>
              </a:ext>
            </a:extLst>
          </p:cNvPr>
          <p:cNvSpPr>
            <a:spLocks noChangeArrowheads="1"/>
          </p:cNvSpPr>
          <p:nvPr/>
        </p:nvSpPr>
        <p:spPr bwMode="auto">
          <a:xfrm>
            <a:off x="5600700" y="52527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52" name="Rectangle 383">
            <a:extLst>
              <a:ext uri="{FF2B5EF4-FFF2-40B4-BE49-F238E27FC236}">
                <a16:creationId xmlns:a16="http://schemas.microsoft.com/office/drawing/2014/main" id="{066B775A-7691-4984-00B6-C070755E682A}"/>
              </a:ext>
            </a:extLst>
          </p:cNvPr>
          <p:cNvSpPr>
            <a:spLocks noChangeArrowheads="1"/>
          </p:cNvSpPr>
          <p:nvPr/>
        </p:nvSpPr>
        <p:spPr bwMode="auto">
          <a:xfrm>
            <a:off x="5645150" y="52527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653" name="Rectangle 384">
            <a:extLst>
              <a:ext uri="{FF2B5EF4-FFF2-40B4-BE49-F238E27FC236}">
                <a16:creationId xmlns:a16="http://schemas.microsoft.com/office/drawing/2014/main" id="{B33F3EAD-F6FD-82E1-8878-ADDD7265E9D1}"/>
              </a:ext>
            </a:extLst>
          </p:cNvPr>
          <p:cNvSpPr>
            <a:spLocks noChangeArrowheads="1"/>
          </p:cNvSpPr>
          <p:nvPr/>
        </p:nvSpPr>
        <p:spPr bwMode="auto">
          <a:xfrm>
            <a:off x="5689600" y="52527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654" name="Rectangle 385">
            <a:extLst>
              <a:ext uri="{FF2B5EF4-FFF2-40B4-BE49-F238E27FC236}">
                <a16:creationId xmlns:a16="http://schemas.microsoft.com/office/drawing/2014/main" id="{9C97759A-996D-46E5-29DC-6095786FE09E}"/>
              </a:ext>
            </a:extLst>
          </p:cNvPr>
          <p:cNvSpPr>
            <a:spLocks noChangeArrowheads="1"/>
          </p:cNvSpPr>
          <p:nvPr/>
        </p:nvSpPr>
        <p:spPr bwMode="auto">
          <a:xfrm>
            <a:off x="5778500" y="5252717"/>
            <a:ext cx="271463"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655" name="Rectangle 386">
            <a:extLst>
              <a:ext uri="{FF2B5EF4-FFF2-40B4-BE49-F238E27FC236}">
                <a16:creationId xmlns:a16="http://schemas.microsoft.com/office/drawing/2014/main" id="{0514CEE8-713F-5E2D-AC97-43D401D04801}"/>
              </a:ext>
            </a:extLst>
          </p:cNvPr>
          <p:cNvSpPr>
            <a:spLocks noChangeArrowheads="1"/>
          </p:cNvSpPr>
          <p:nvPr/>
        </p:nvSpPr>
        <p:spPr bwMode="auto">
          <a:xfrm>
            <a:off x="5853113" y="52527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o</a:t>
            </a:r>
          </a:p>
        </p:txBody>
      </p:sp>
      <p:sp>
        <p:nvSpPr>
          <p:cNvPr id="656" name="Rectangle 387">
            <a:extLst>
              <a:ext uri="{FF2B5EF4-FFF2-40B4-BE49-F238E27FC236}">
                <a16:creationId xmlns:a16="http://schemas.microsoft.com/office/drawing/2014/main" id="{EC2F8AA8-7D1A-ED46-18AE-D007E3900956}"/>
              </a:ext>
            </a:extLst>
          </p:cNvPr>
          <p:cNvSpPr>
            <a:spLocks noChangeArrowheads="1"/>
          </p:cNvSpPr>
          <p:nvPr/>
        </p:nvSpPr>
        <p:spPr bwMode="auto">
          <a:xfrm>
            <a:off x="5942013" y="5252717"/>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657" name="Rectangle 388">
            <a:extLst>
              <a:ext uri="{FF2B5EF4-FFF2-40B4-BE49-F238E27FC236}">
                <a16:creationId xmlns:a16="http://schemas.microsoft.com/office/drawing/2014/main" id="{2E3A527E-B0E6-48E6-2D69-4CC4366D184A}"/>
              </a:ext>
            </a:extLst>
          </p:cNvPr>
          <p:cNvSpPr>
            <a:spLocks noChangeArrowheads="1"/>
          </p:cNvSpPr>
          <p:nvPr/>
        </p:nvSpPr>
        <p:spPr bwMode="auto">
          <a:xfrm>
            <a:off x="6075363" y="5252717"/>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658" name="Rectangle 389">
            <a:extLst>
              <a:ext uri="{FF2B5EF4-FFF2-40B4-BE49-F238E27FC236}">
                <a16:creationId xmlns:a16="http://schemas.microsoft.com/office/drawing/2014/main" id="{07DBC42C-57FC-8FAD-7448-9BA4DB68CB31}"/>
              </a:ext>
            </a:extLst>
          </p:cNvPr>
          <p:cNvSpPr>
            <a:spLocks noChangeArrowheads="1"/>
          </p:cNvSpPr>
          <p:nvPr/>
        </p:nvSpPr>
        <p:spPr bwMode="auto">
          <a:xfrm>
            <a:off x="6149975" y="52527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59" name="Rectangle 390">
            <a:extLst>
              <a:ext uri="{FF2B5EF4-FFF2-40B4-BE49-F238E27FC236}">
                <a16:creationId xmlns:a16="http://schemas.microsoft.com/office/drawing/2014/main" id="{0F638F8D-0517-4DEF-4E17-FFAE98C6231A}"/>
              </a:ext>
            </a:extLst>
          </p:cNvPr>
          <p:cNvSpPr>
            <a:spLocks noChangeArrowheads="1"/>
          </p:cNvSpPr>
          <p:nvPr/>
        </p:nvSpPr>
        <p:spPr bwMode="auto">
          <a:xfrm>
            <a:off x="6194425" y="52527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660" name="Rectangle 391">
            <a:extLst>
              <a:ext uri="{FF2B5EF4-FFF2-40B4-BE49-F238E27FC236}">
                <a16:creationId xmlns:a16="http://schemas.microsoft.com/office/drawing/2014/main" id="{6C95EE2F-4EA7-03D8-5F7D-F99F1B13DB30}"/>
              </a:ext>
            </a:extLst>
          </p:cNvPr>
          <p:cNvSpPr>
            <a:spLocks noChangeArrowheads="1"/>
          </p:cNvSpPr>
          <p:nvPr/>
        </p:nvSpPr>
        <p:spPr bwMode="auto">
          <a:xfrm>
            <a:off x="6238875" y="52527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661" name="Rectangle 392">
            <a:extLst>
              <a:ext uri="{FF2B5EF4-FFF2-40B4-BE49-F238E27FC236}">
                <a16:creationId xmlns:a16="http://schemas.microsoft.com/office/drawing/2014/main" id="{F815CD11-1F94-DD03-CFBD-67EBD3F0AA5D}"/>
              </a:ext>
            </a:extLst>
          </p:cNvPr>
          <p:cNvSpPr>
            <a:spLocks noChangeArrowheads="1"/>
          </p:cNvSpPr>
          <p:nvPr/>
        </p:nvSpPr>
        <p:spPr bwMode="auto">
          <a:xfrm>
            <a:off x="6311900" y="52527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62" name="Rectangle 393">
            <a:extLst>
              <a:ext uri="{FF2B5EF4-FFF2-40B4-BE49-F238E27FC236}">
                <a16:creationId xmlns:a16="http://schemas.microsoft.com/office/drawing/2014/main" id="{052A46C1-1BD5-AF4D-33D9-26CF592536CB}"/>
              </a:ext>
            </a:extLst>
          </p:cNvPr>
          <p:cNvSpPr>
            <a:spLocks noChangeArrowheads="1"/>
          </p:cNvSpPr>
          <p:nvPr/>
        </p:nvSpPr>
        <p:spPr bwMode="auto">
          <a:xfrm>
            <a:off x="6356350" y="52527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663" name="Rectangle 394">
            <a:extLst>
              <a:ext uri="{FF2B5EF4-FFF2-40B4-BE49-F238E27FC236}">
                <a16:creationId xmlns:a16="http://schemas.microsoft.com/office/drawing/2014/main" id="{1D397D81-C345-543D-4686-88E5D396F424}"/>
              </a:ext>
            </a:extLst>
          </p:cNvPr>
          <p:cNvSpPr>
            <a:spLocks noChangeArrowheads="1"/>
          </p:cNvSpPr>
          <p:nvPr/>
        </p:nvSpPr>
        <p:spPr bwMode="auto">
          <a:xfrm>
            <a:off x="6400800" y="52527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64" name="Rectangle 395">
            <a:extLst>
              <a:ext uri="{FF2B5EF4-FFF2-40B4-BE49-F238E27FC236}">
                <a16:creationId xmlns:a16="http://schemas.microsoft.com/office/drawing/2014/main" id="{D507BC83-673C-3342-4948-883A488A1B96}"/>
              </a:ext>
            </a:extLst>
          </p:cNvPr>
          <p:cNvSpPr>
            <a:spLocks noChangeArrowheads="1"/>
          </p:cNvSpPr>
          <p:nvPr/>
        </p:nvSpPr>
        <p:spPr bwMode="auto">
          <a:xfrm>
            <a:off x="6475413" y="52527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x</a:t>
            </a:r>
          </a:p>
        </p:txBody>
      </p:sp>
      <p:sp>
        <p:nvSpPr>
          <p:cNvPr id="665" name="Rectangle 396">
            <a:extLst>
              <a:ext uri="{FF2B5EF4-FFF2-40B4-BE49-F238E27FC236}">
                <a16:creationId xmlns:a16="http://schemas.microsoft.com/office/drawing/2014/main" id="{888F48F6-9F20-E7E3-93E9-ACB8B6A08F25}"/>
              </a:ext>
            </a:extLst>
          </p:cNvPr>
          <p:cNvSpPr>
            <a:spLocks noChangeArrowheads="1"/>
          </p:cNvSpPr>
          <p:nvPr/>
        </p:nvSpPr>
        <p:spPr bwMode="auto">
          <a:xfrm>
            <a:off x="6564313" y="5252717"/>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666" name="Rectangle 397">
            <a:extLst>
              <a:ext uri="{FF2B5EF4-FFF2-40B4-BE49-F238E27FC236}">
                <a16:creationId xmlns:a16="http://schemas.microsoft.com/office/drawing/2014/main" id="{E5B60B73-1811-D1A4-6528-1A64E3A05EC1}"/>
              </a:ext>
            </a:extLst>
          </p:cNvPr>
          <p:cNvSpPr>
            <a:spLocks noChangeArrowheads="1"/>
          </p:cNvSpPr>
          <p:nvPr/>
        </p:nvSpPr>
        <p:spPr bwMode="auto">
          <a:xfrm>
            <a:off x="6638925" y="52527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667" name="Rectangle 398">
            <a:extLst>
              <a:ext uri="{FF2B5EF4-FFF2-40B4-BE49-F238E27FC236}">
                <a16:creationId xmlns:a16="http://schemas.microsoft.com/office/drawing/2014/main" id="{255E3C3F-97DD-16CE-2938-6FA4EF5409A8}"/>
              </a:ext>
            </a:extLst>
          </p:cNvPr>
          <p:cNvSpPr>
            <a:spLocks noChangeArrowheads="1"/>
          </p:cNvSpPr>
          <p:nvPr/>
        </p:nvSpPr>
        <p:spPr bwMode="auto">
          <a:xfrm>
            <a:off x="6727825" y="52527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68" name="Rectangle 399">
            <a:extLst>
              <a:ext uri="{FF2B5EF4-FFF2-40B4-BE49-F238E27FC236}">
                <a16:creationId xmlns:a16="http://schemas.microsoft.com/office/drawing/2014/main" id="{A685D263-184C-C9C9-5029-B17B5D34ECBD}"/>
              </a:ext>
            </a:extLst>
          </p:cNvPr>
          <p:cNvSpPr>
            <a:spLocks noChangeArrowheads="1"/>
          </p:cNvSpPr>
          <p:nvPr/>
        </p:nvSpPr>
        <p:spPr bwMode="auto">
          <a:xfrm>
            <a:off x="6772275" y="52527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69" name="Rectangle 400">
            <a:extLst>
              <a:ext uri="{FF2B5EF4-FFF2-40B4-BE49-F238E27FC236}">
                <a16:creationId xmlns:a16="http://schemas.microsoft.com/office/drawing/2014/main" id="{271144E2-BBED-3963-8797-930EE5CAF724}"/>
              </a:ext>
            </a:extLst>
          </p:cNvPr>
          <p:cNvSpPr>
            <a:spLocks noChangeArrowheads="1"/>
          </p:cNvSpPr>
          <p:nvPr/>
        </p:nvSpPr>
        <p:spPr bwMode="auto">
          <a:xfrm>
            <a:off x="6845300" y="52527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670" name="Rectangle 401">
            <a:extLst>
              <a:ext uri="{FF2B5EF4-FFF2-40B4-BE49-F238E27FC236}">
                <a16:creationId xmlns:a16="http://schemas.microsoft.com/office/drawing/2014/main" id="{B26AF0AF-3AD4-8E4B-4FD2-DF40A4264248}"/>
              </a:ext>
            </a:extLst>
          </p:cNvPr>
          <p:cNvSpPr>
            <a:spLocks noChangeArrowheads="1"/>
          </p:cNvSpPr>
          <p:nvPr/>
        </p:nvSpPr>
        <p:spPr bwMode="auto">
          <a:xfrm>
            <a:off x="6889750" y="52527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71" name="Rectangle 402">
            <a:extLst>
              <a:ext uri="{FF2B5EF4-FFF2-40B4-BE49-F238E27FC236}">
                <a16:creationId xmlns:a16="http://schemas.microsoft.com/office/drawing/2014/main" id="{20F17FFB-30B5-8670-ED41-DDDB8ED5766E}"/>
              </a:ext>
            </a:extLst>
          </p:cNvPr>
          <p:cNvSpPr>
            <a:spLocks noChangeArrowheads="1"/>
          </p:cNvSpPr>
          <p:nvPr/>
        </p:nvSpPr>
        <p:spPr bwMode="auto">
          <a:xfrm>
            <a:off x="6934200" y="52527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72" name="Rectangle 403">
            <a:extLst>
              <a:ext uri="{FF2B5EF4-FFF2-40B4-BE49-F238E27FC236}">
                <a16:creationId xmlns:a16="http://schemas.microsoft.com/office/drawing/2014/main" id="{51D30D8C-6D35-F47C-D831-7F19798E3E34}"/>
              </a:ext>
            </a:extLst>
          </p:cNvPr>
          <p:cNvSpPr>
            <a:spLocks noChangeArrowheads="1"/>
          </p:cNvSpPr>
          <p:nvPr/>
        </p:nvSpPr>
        <p:spPr bwMode="auto">
          <a:xfrm>
            <a:off x="7008813" y="5252717"/>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73" name="Rectangle 404">
            <a:extLst>
              <a:ext uri="{FF2B5EF4-FFF2-40B4-BE49-F238E27FC236}">
                <a16:creationId xmlns:a16="http://schemas.microsoft.com/office/drawing/2014/main" id="{240FF9CC-F45A-5F79-22C3-646970E6F6B8}"/>
              </a:ext>
            </a:extLst>
          </p:cNvPr>
          <p:cNvSpPr>
            <a:spLocks noChangeArrowheads="1"/>
          </p:cNvSpPr>
          <p:nvPr/>
        </p:nvSpPr>
        <p:spPr bwMode="auto">
          <a:xfrm>
            <a:off x="7053263" y="52527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674" name="Rectangle 405">
            <a:extLst>
              <a:ext uri="{FF2B5EF4-FFF2-40B4-BE49-F238E27FC236}">
                <a16:creationId xmlns:a16="http://schemas.microsoft.com/office/drawing/2014/main" id="{E3793908-2A51-2F39-0F30-D6476F985585}"/>
              </a:ext>
            </a:extLst>
          </p:cNvPr>
          <p:cNvSpPr>
            <a:spLocks noChangeArrowheads="1"/>
          </p:cNvSpPr>
          <p:nvPr/>
        </p:nvSpPr>
        <p:spPr bwMode="auto">
          <a:xfrm>
            <a:off x="7142163" y="52527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675" name="Rectangle 406">
            <a:extLst>
              <a:ext uri="{FF2B5EF4-FFF2-40B4-BE49-F238E27FC236}">
                <a16:creationId xmlns:a16="http://schemas.microsoft.com/office/drawing/2014/main" id="{188BC5FF-E27F-BBA3-3955-4390148D2BA0}"/>
              </a:ext>
            </a:extLst>
          </p:cNvPr>
          <p:cNvSpPr>
            <a:spLocks noChangeArrowheads="1"/>
          </p:cNvSpPr>
          <p:nvPr/>
        </p:nvSpPr>
        <p:spPr bwMode="auto">
          <a:xfrm>
            <a:off x="7186613" y="52527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676" name="Rectangle 407">
            <a:extLst>
              <a:ext uri="{FF2B5EF4-FFF2-40B4-BE49-F238E27FC236}">
                <a16:creationId xmlns:a16="http://schemas.microsoft.com/office/drawing/2014/main" id="{A819CD28-FA0A-A401-D017-3D7CA4B1C0CC}"/>
              </a:ext>
            </a:extLst>
          </p:cNvPr>
          <p:cNvSpPr>
            <a:spLocks noChangeArrowheads="1"/>
          </p:cNvSpPr>
          <p:nvPr/>
        </p:nvSpPr>
        <p:spPr bwMode="auto">
          <a:xfrm>
            <a:off x="7275513" y="52527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677" name="Rectangle 408">
            <a:extLst>
              <a:ext uri="{FF2B5EF4-FFF2-40B4-BE49-F238E27FC236}">
                <a16:creationId xmlns:a16="http://schemas.microsoft.com/office/drawing/2014/main" id="{0F219EBB-B359-514F-0FB3-EF4D6C1238E2}"/>
              </a:ext>
            </a:extLst>
          </p:cNvPr>
          <p:cNvSpPr>
            <a:spLocks noChangeArrowheads="1"/>
          </p:cNvSpPr>
          <p:nvPr/>
        </p:nvSpPr>
        <p:spPr bwMode="auto">
          <a:xfrm>
            <a:off x="7364413" y="5252717"/>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678" name="Rectangle 409">
            <a:extLst>
              <a:ext uri="{FF2B5EF4-FFF2-40B4-BE49-F238E27FC236}">
                <a16:creationId xmlns:a16="http://schemas.microsoft.com/office/drawing/2014/main" id="{5C3424B1-3D4C-71C8-2AF1-2C2546E5FEDA}"/>
              </a:ext>
            </a:extLst>
          </p:cNvPr>
          <p:cNvSpPr>
            <a:spLocks noChangeArrowheads="1"/>
          </p:cNvSpPr>
          <p:nvPr/>
        </p:nvSpPr>
        <p:spPr bwMode="auto">
          <a:xfrm>
            <a:off x="7439025" y="5252717"/>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679" name="Rectangle 410">
            <a:extLst>
              <a:ext uri="{FF2B5EF4-FFF2-40B4-BE49-F238E27FC236}">
                <a16:creationId xmlns:a16="http://schemas.microsoft.com/office/drawing/2014/main" id="{A22972C0-03F7-95DF-8EC9-C392C9E4811D}"/>
              </a:ext>
            </a:extLst>
          </p:cNvPr>
          <p:cNvSpPr>
            <a:spLocks noChangeArrowheads="1"/>
          </p:cNvSpPr>
          <p:nvPr/>
        </p:nvSpPr>
        <p:spPr bwMode="auto">
          <a:xfrm>
            <a:off x="7497763" y="5252717"/>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80" name="Rectangle 411">
            <a:extLst>
              <a:ext uri="{FF2B5EF4-FFF2-40B4-BE49-F238E27FC236}">
                <a16:creationId xmlns:a16="http://schemas.microsoft.com/office/drawing/2014/main" id="{40A9F1A1-509F-5699-0BBF-FDED71317BA5}"/>
              </a:ext>
            </a:extLst>
          </p:cNvPr>
          <p:cNvSpPr>
            <a:spLocks noChangeArrowheads="1"/>
          </p:cNvSpPr>
          <p:nvPr/>
        </p:nvSpPr>
        <p:spPr bwMode="auto">
          <a:xfrm>
            <a:off x="7542213" y="5252717"/>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681" name="Rectangle 412">
            <a:extLst>
              <a:ext uri="{FF2B5EF4-FFF2-40B4-BE49-F238E27FC236}">
                <a16:creationId xmlns:a16="http://schemas.microsoft.com/office/drawing/2014/main" id="{840778BB-90BF-EEE8-11B4-57F729C93E69}"/>
              </a:ext>
            </a:extLst>
          </p:cNvPr>
          <p:cNvSpPr>
            <a:spLocks noChangeArrowheads="1"/>
          </p:cNvSpPr>
          <p:nvPr/>
        </p:nvSpPr>
        <p:spPr bwMode="auto">
          <a:xfrm>
            <a:off x="7600950" y="52527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82" name="Rectangle 413">
            <a:extLst>
              <a:ext uri="{FF2B5EF4-FFF2-40B4-BE49-F238E27FC236}">
                <a16:creationId xmlns:a16="http://schemas.microsoft.com/office/drawing/2014/main" id="{1B4AAD9F-7EC0-CAE1-8472-6BBEA5281155}"/>
              </a:ext>
            </a:extLst>
          </p:cNvPr>
          <p:cNvSpPr>
            <a:spLocks noChangeArrowheads="1"/>
          </p:cNvSpPr>
          <p:nvPr/>
        </p:nvSpPr>
        <p:spPr bwMode="auto">
          <a:xfrm>
            <a:off x="7675563" y="52527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683" name="Rectangle 414">
            <a:extLst>
              <a:ext uri="{FF2B5EF4-FFF2-40B4-BE49-F238E27FC236}">
                <a16:creationId xmlns:a16="http://schemas.microsoft.com/office/drawing/2014/main" id="{84826B15-B956-55A9-0A2A-2B4AB34D743A}"/>
              </a:ext>
            </a:extLst>
          </p:cNvPr>
          <p:cNvSpPr>
            <a:spLocks noChangeArrowheads="1"/>
          </p:cNvSpPr>
          <p:nvPr/>
        </p:nvSpPr>
        <p:spPr bwMode="auto">
          <a:xfrm>
            <a:off x="7720013" y="5252717"/>
            <a:ext cx="2841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684" name="Rectangle 415">
            <a:extLst>
              <a:ext uri="{FF2B5EF4-FFF2-40B4-BE49-F238E27FC236}">
                <a16:creationId xmlns:a16="http://schemas.microsoft.com/office/drawing/2014/main" id="{B3CE5350-E4B3-3517-C90E-8CB52A214F5A}"/>
              </a:ext>
            </a:extLst>
          </p:cNvPr>
          <p:cNvSpPr>
            <a:spLocks noChangeArrowheads="1"/>
          </p:cNvSpPr>
          <p:nvPr/>
        </p:nvSpPr>
        <p:spPr bwMode="auto">
          <a:xfrm>
            <a:off x="4845050" y="56083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685" name="Rectangle 416">
            <a:extLst>
              <a:ext uri="{FF2B5EF4-FFF2-40B4-BE49-F238E27FC236}">
                <a16:creationId xmlns:a16="http://schemas.microsoft.com/office/drawing/2014/main" id="{E1C4BF52-B550-6BCF-B110-7FDBEEE9032A}"/>
              </a:ext>
            </a:extLst>
          </p:cNvPr>
          <p:cNvSpPr>
            <a:spLocks noChangeArrowheads="1"/>
          </p:cNvSpPr>
          <p:nvPr/>
        </p:nvSpPr>
        <p:spPr bwMode="auto">
          <a:xfrm>
            <a:off x="4889500" y="56083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686" name="Rectangle 417">
            <a:extLst>
              <a:ext uri="{FF2B5EF4-FFF2-40B4-BE49-F238E27FC236}">
                <a16:creationId xmlns:a16="http://schemas.microsoft.com/office/drawing/2014/main" id="{16C0AB84-2723-6861-BA53-BCEE8095447C}"/>
              </a:ext>
            </a:extLst>
          </p:cNvPr>
          <p:cNvSpPr>
            <a:spLocks noChangeArrowheads="1"/>
          </p:cNvSpPr>
          <p:nvPr/>
        </p:nvSpPr>
        <p:spPr bwMode="auto">
          <a:xfrm>
            <a:off x="4978400" y="56083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87" name="Rectangle 418">
            <a:extLst>
              <a:ext uri="{FF2B5EF4-FFF2-40B4-BE49-F238E27FC236}">
                <a16:creationId xmlns:a16="http://schemas.microsoft.com/office/drawing/2014/main" id="{C4771B02-F400-5CF4-820C-1C02095C94BB}"/>
              </a:ext>
            </a:extLst>
          </p:cNvPr>
          <p:cNvSpPr>
            <a:spLocks noChangeArrowheads="1"/>
          </p:cNvSpPr>
          <p:nvPr/>
        </p:nvSpPr>
        <p:spPr bwMode="auto">
          <a:xfrm>
            <a:off x="5053013" y="56083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688" name="Rectangle 419">
            <a:extLst>
              <a:ext uri="{FF2B5EF4-FFF2-40B4-BE49-F238E27FC236}">
                <a16:creationId xmlns:a16="http://schemas.microsoft.com/office/drawing/2014/main" id="{7EEFE5CA-7519-A795-F82C-B56C30A13255}"/>
              </a:ext>
            </a:extLst>
          </p:cNvPr>
          <p:cNvSpPr>
            <a:spLocks noChangeArrowheads="1"/>
          </p:cNvSpPr>
          <p:nvPr/>
        </p:nvSpPr>
        <p:spPr bwMode="auto">
          <a:xfrm>
            <a:off x="5141913" y="5608317"/>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89" name="Rectangle 420">
            <a:extLst>
              <a:ext uri="{FF2B5EF4-FFF2-40B4-BE49-F238E27FC236}">
                <a16:creationId xmlns:a16="http://schemas.microsoft.com/office/drawing/2014/main" id="{C098D997-5EEC-03C6-183C-A7E8FFCBEC7D}"/>
              </a:ext>
            </a:extLst>
          </p:cNvPr>
          <p:cNvSpPr>
            <a:spLocks noChangeArrowheads="1"/>
          </p:cNvSpPr>
          <p:nvPr/>
        </p:nvSpPr>
        <p:spPr bwMode="auto">
          <a:xfrm>
            <a:off x="5186363" y="5608317"/>
            <a:ext cx="271462"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c</a:t>
            </a:r>
          </a:p>
        </p:txBody>
      </p:sp>
      <p:sp>
        <p:nvSpPr>
          <p:cNvPr id="690" name="Rectangle 421">
            <a:extLst>
              <a:ext uri="{FF2B5EF4-FFF2-40B4-BE49-F238E27FC236}">
                <a16:creationId xmlns:a16="http://schemas.microsoft.com/office/drawing/2014/main" id="{66A054C0-58D4-491D-D11D-5A65550ED0D4}"/>
              </a:ext>
            </a:extLst>
          </p:cNvPr>
          <p:cNvSpPr>
            <a:spLocks noChangeArrowheads="1"/>
          </p:cNvSpPr>
          <p:nvPr/>
        </p:nvSpPr>
        <p:spPr bwMode="auto">
          <a:xfrm>
            <a:off x="5260975" y="56083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91" name="Rectangle 422">
            <a:extLst>
              <a:ext uri="{FF2B5EF4-FFF2-40B4-BE49-F238E27FC236}">
                <a16:creationId xmlns:a16="http://schemas.microsoft.com/office/drawing/2014/main" id="{F29F2D26-A6BC-960D-2A51-FA178D8D60E8}"/>
              </a:ext>
            </a:extLst>
          </p:cNvPr>
          <p:cNvSpPr>
            <a:spLocks noChangeArrowheads="1"/>
          </p:cNvSpPr>
          <p:nvPr/>
        </p:nvSpPr>
        <p:spPr bwMode="auto">
          <a:xfrm>
            <a:off x="5334000" y="56083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692" name="Rectangle 423">
            <a:extLst>
              <a:ext uri="{FF2B5EF4-FFF2-40B4-BE49-F238E27FC236}">
                <a16:creationId xmlns:a16="http://schemas.microsoft.com/office/drawing/2014/main" id="{CF533698-9CEC-0ECD-5665-98D85EC1CBA4}"/>
              </a:ext>
            </a:extLst>
          </p:cNvPr>
          <p:cNvSpPr>
            <a:spLocks noChangeArrowheads="1"/>
          </p:cNvSpPr>
          <p:nvPr/>
        </p:nvSpPr>
        <p:spPr bwMode="auto">
          <a:xfrm>
            <a:off x="5422900" y="56083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693" name="Rectangle 424">
            <a:extLst>
              <a:ext uri="{FF2B5EF4-FFF2-40B4-BE49-F238E27FC236}">
                <a16:creationId xmlns:a16="http://schemas.microsoft.com/office/drawing/2014/main" id="{D776819C-2AEB-C3FF-6F87-F4681F65304F}"/>
              </a:ext>
            </a:extLst>
          </p:cNvPr>
          <p:cNvSpPr>
            <a:spLocks noChangeArrowheads="1"/>
          </p:cNvSpPr>
          <p:nvPr/>
        </p:nvSpPr>
        <p:spPr bwMode="auto">
          <a:xfrm>
            <a:off x="5467350" y="56083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694" name="Rectangle 425">
            <a:extLst>
              <a:ext uri="{FF2B5EF4-FFF2-40B4-BE49-F238E27FC236}">
                <a16:creationId xmlns:a16="http://schemas.microsoft.com/office/drawing/2014/main" id="{AA223208-1C0E-EBA8-9927-2C5130CF3B3D}"/>
              </a:ext>
            </a:extLst>
          </p:cNvPr>
          <p:cNvSpPr>
            <a:spLocks noChangeArrowheads="1"/>
          </p:cNvSpPr>
          <p:nvPr/>
        </p:nvSpPr>
        <p:spPr bwMode="auto">
          <a:xfrm>
            <a:off x="5511800" y="5608317"/>
            <a:ext cx="280988"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95" name="Rectangle 426">
            <a:extLst>
              <a:ext uri="{FF2B5EF4-FFF2-40B4-BE49-F238E27FC236}">
                <a16:creationId xmlns:a16="http://schemas.microsoft.com/office/drawing/2014/main" id="{83E2CF29-0695-0E76-4075-56F14F954637}"/>
              </a:ext>
            </a:extLst>
          </p:cNvPr>
          <p:cNvSpPr>
            <a:spLocks noChangeArrowheads="1"/>
          </p:cNvSpPr>
          <p:nvPr/>
        </p:nvSpPr>
        <p:spPr bwMode="auto">
          <a:xfrm>
            <a:off x="5586413" y="56083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696" name="Rectangle 427">
            <a:extLst>
              <a:ext uri="{FF2B5EF4-FFF2-40B4-BE49-F238E27FC236}">
                <a16:creationId xmlns:a16="http://schemas.microsoft.com/office/drawing/2014/main" id="{4395BFE1-675A-6C0D-307E-A46471530B0F}"/>
              </a:ext>
            </a:extLst>
          </p:cNvPr>
          <p:cNvSpPr>
            <a:spLocks noChangeArrowheads="1"/>
          </p:cNvSpPr>
          <p:nvPr/>
        </p:nvSpPr>
        <p:spPr bwMode="auto">
          <a:xfrm>
            <a:off x="5630863" y="5608317"/>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697" name="Rectangle 428">
            <a:extLst>
              <a:ext uri="{FF2B5EF4-FFF2-40B4-BE49-F238E27FC236}">
                <a16:creationId xmlns:a16="http://schemas.microsoft.com/office/drawing/2014/main" id="{B29D7520-7DE9-6CFD-4BA0-E4C2FE9D323E}"/>
              </a:ext>
            </a:extLst>
          </p:cNvPr>
          <p:cNvSpPr>
            <a:spLocks noChangeArrowheads="1"/>
          </p:cNvSpPr>
          <p:nvPr/>
        </p:nvSpPr>
        <p:spPr bwMode="auto">
          <a:xfrm>
            <a:off x="5675313" y="56083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g</a:t>
            </a:r>
          </a:p>
        </p:txBody>
      </p:sp>
      <p:sp>
        <p:nvSpPr>
          <p:cNvPr id="698" name="Rectangle 429">
            <a:extLst>
              <a:ext uri="{FF2B5EF4-FFF2-40B4-BE49-F238E27FC236}">
                <a16:creationId xmlns:a16="http://schemas.microsoft.com/office/drawing/2014/main" id="{1A773F81-4DD6-2E23-213C-78221CE93E96}"/>
              </a:ext>
            </a:extLst>
          </p:cNvPr>
          <p:cNvSpPr>
            <a:spLocks noChangeArrowheads="1"/>
          </p:cNvSpPr>
          <p:nvPr/>
        </p:nvSpPr>
        <p:spPr bwMode="auto">
          <a:xfrm>
            <a:off x="5764213" y="5608317"/>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699" name="Rectangle 430">
            <a:extLst>
              <a:ext uri="{FF2B5EF4-FFF2-40B4-BE49-F238E27FC236}">
                <a16:creationId xmlns:a16="http://schemas.microsoft.com/office/drawing/2014/main" id="{6BA5988B-EA2E-C00E-BE61-BDA56216E47D}"/>
              </a:ext>
            </a:extLst>
          </p:cNvPr>
          <p:cNvSpPr>
            <a:spLocks noChangeArrowheads="1"/>
          </p:cNvSpPr>
          <p:nvPr/>
        </p:nvSpPr>
        <p:spPr bwMode="auto">
          <a:xfrm>
            <a:off x="5838825" y="56083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700" name="Rectangle 431">
            <a:extLst>
              <a:ext uri="{FF2B5EF4-FFF2-40B4-BE49-F238E27FC236}">
                <a16:creationId xmlns:a16="http://schemas.microsoft.com/office/drawing/2014/main" id="{1D848E02-0335-3C2D-598A-75068610D67A}"/>
              </a:ext>
            </a:extLst>
          </p:cNvPr>
          <p:cNvSpPr>
            <a:spLocks noChangeArrowheads="1"/>
          </p:cNvSpPr>
          <p:nvPr/>
        </p:nvSpPr>
        <p:spPr bwMode="auto">
          <a:xfrm>
            <a:off x="5883275" y="56083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701" name="Rectangle 432">
            <a:extLst>
              <a:ext uri="{FF2B5EF4-FFF2-40B4-BE49-F238E27FC236}">
                <a16:creationId xmlns:a16="http://schemas.microsoft.com/office/drawing/2014/main" id="{5BABC22B-B8A5-F1AC-7952-2B3980F36C96}"/>
              </a:ext>
            </a:extLst>
          </p:cNvPr>
          <p:cNvSpPr>
            <a:spLocks noChangeArrowheads="1"/>
          </p:cNvSpPr>
          <p:nvPr/>
        </p:nvSpPr>
        <p:spPr bwMode="auto">
          <a:xfrm>
            <a:off x="5972175" y="56083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702" name="Rectangle 433">
            <a:extLst>
              <a:ext uri="{FF2B5EF4-FFF2-40B4-BE49-F238E27FC236}">
                <a16:creationId xmlns:a16="http://schemas.microsoft.com/office/drawing/2014/main" id="{B0D95832-2134-489F-B462-9C166B5FB067}"/>
              </a:ext>
            </a:extLst>
          </p:cNvPr>
          <p:cNvSpPr>
            <a:spLocks noChangeArrowheads="1"/>
          </p:cNvSpPr>
          <p:nvPr/>
        </p:nvSpPr>
        <p:spPr bwMode="auto">
          <a:xfrm>
            <a:off x="6045200" y="5608317"/>
            <a:ext cx="2317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703" name="Rectangle 434">
            <a:extLst>
              <a:ext uri="{FF2B5EF4-FFF2-40B4-BE49-F238E27FC236}">
                <a16:creationId xmlns:a16="http://schemas.microsoft.com/office/drawing/2014/main" id="{2E3A01CA-F84B-C8EA-588C-3032882A2161}"/>
              </a:ext>
            </a:extLst>
          </p:cNvPr>
          <p:cNvSpPr>
            <a:spLocks noChangeArrowheads="1"/>
          </p:cNvSpPr>
          <p:nvPr/>
        </p:nvSpPr>
        <p:spPr bwMode="auto">
          <a:xfrm>
            <a:off x="6105525" y="56083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704" name="Rectangle 435">
            <a:extLst>
              <a:ext uri="{FF2B5EF4-FFF2-40B4-BE49-F238E27FC236}">
                <a16:creationId xmlns:a16="http://schemas.microsoft.com/office/drawing/2014/main" id="{8111047F-391F-3959-4E57-57169BA9F544}"/>
              </a:ext>
            </a:extLst>
          </p:cNvPr>
          <p:cNvSpPr>
            <a:spLocks noChangeArrowheads="1"/>
          </p:cNvSpPr>
          <p:nvPr/>
        </p:nvSpPr>
        <p:spPr bwMode="auto">
          <a:xfrm>
            <a:off x="6149975" y="5608317"/>
            <a:ext cx="2508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t</a:t>
            </a:r>
          </a:p>
        </p:txBody>
      </p:sp>
      <p:sp>
        <p:nvSpPr>
          <p:cNvPr id="705" name="Rectangle 436">
            <a:extLst>
              <a:ext uri="{FF2B5EF4-FFF2-40B4-BE49-F238E27FC236}">
                <a16:creationId xmlns:a16="http://schemas.microsoft.com/office/drawing/2014/main" id="{15D80F58-4253-8E7D-31CB-0FDEB1BA6A1E}"/>
              </a:ext>
            </a:extLst>
          </p:cNvPr>
          <p:cNvSpPr>
            <a:spLocks noChangeArrowheads="1"/>
          </p:cNvSpPr>
          <p:nvPr/>
        </p:nvSpPr>
        <p:spPr bwMode="auto">
          <a:xfrm>
            <a:off x="6194425" y="56083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h</a:t>
            </a:r>
          </a:p>
        </p:txBody>
      </p:sp>
      <p:sp>
        <p:nvSpPr>
          <p:cNvPr id="706" name="Rectangle 437">
            <a:extLst>
              <a:ext uri="{FF2B5EF4-FFF2-40B4-BE49-F238E27FC236}">
                <a16:creationId xmlns:a16="http://schemas.microsoft.com/office/drawing/2014/main" id="{EA7992E2-54F3-0BAA-2DB0-05C6304DE260}"/>
              </a:ext>
            </a:extLst>
          </p:cNvPr>
          <p:cNvSpPr>
            <a:spLocks noChangeArrowheads="1"/>
          </p:cNvSpPr>
          <p:nvPr/>
        </p:nvSpPr>
        <p:spPr bwMode="auto">
          <a:xfrm>
            <a:off x="6283325" y="5608317"/>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707" name="Rectangle 438">
            <a:extLst>
              <a:ext uri="{FF2B5EF4-FFF2-40B4-BE49-F238E27FC236}">
                <a16:creationId xmlns:a16="http://schemas.microsoft.com/office/drawing/2014/main" id="{0BF97EEB-83AA-9FA1-0E77-81391B7585A5}"/>
              </a:ext>
            </a:extLst>
          </p:cNvPr>
          <p:cNvSpPr>
            <a:spLocks noChangeArrowheads="1"/>
          </p:cNvSpPr>
          <p:nvPr/>
        </p:nvSpPr>
        <p:spPr bwMode="auto">
          <a:xfrm>
            <a:off x="6356350" y="56083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708" name="Rectangle 439">
            <a:extLst>
              <a:ext uri="{FF2B5EF4-FFF2-40B4-BE49-F238E27FC236}">
                <a16:creationId xmlns:a16="http://schemas.microsoft.com/office/drawing/2014/main" id="{19D1EC6C-262E-376C-B70F-07ACC8849C8C}"/>
              </a:ext>
            </a:extLst>
          </p:cNvPr>
          <p:cNvSpPr>
            <a:spLocks noChangeArrowheads="1"/>
          </p:cNvSpPr>
          <p:nvPr/>
        </p:nvSpPr>
        <p:spPr bwMode="auto">
          <a:xfrm>
            <a:off x="6400800" y="5608317"/>
            <a:ext cx="249238"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f</a:t>
            </a:r>
          </a:p>
        </p:txBody>
      </p:sp>
      <p:sp>
        <p:nvSpPr>
          <p:cNvPr id="709" name="Rectangle 440">
            <a:extLst>
              <a:ext uri="{FF2B5EF4-FFF2-40B4-BE49-F238E27FC236}">
                <a16:creationId xmlns:a16="http://schemas.microsoft.com/office/drawing/2014/main" id="{56E80BDB-E3DE-B663-8785-F872DE8A09E5}"/>
              </a:ext>
            </a:extLst>
          </p:cNvPr>
          <p:cNvSpPr>
            <a:spLocks noChangeArrowheads="1"/>
          </p:cNvSpPr>
          <p:nvPr/>
        </p:nvSpPr>
        <p:spPr bwMode="auto">
          <a:xfrm>
            <a:off x="6461125" y="56083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710" name="Rectangle 441">
            <a:extLst>
              <a:ext uri="{FF2B5EF4-FFF2-40B4-BE49-F238E27FC236}">
                <a16:creationId xmlns:a16="http://schemas.microsoft.com/office/drawing/2014/main" id="{8A3AAC32-973E-E23F-D52F-74E7AB8AE11C}"/>
              </a:ext>
            </a:extLst>
          </p:cNvPr>
          <p:cNvSpPr>
            <a:spLocks noChangeArrowheads="1"/>
          </p:cNvSpPr>
          <p:nvPr/>
        </p:nvSpPr>
        <p:spPr bwMode="auto">
          <a:xfrm>
            <a:off x="6505575" y="5608317"/>
            <a:ext cx="25400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r</a:t>
            </a:r>
          </a:p>
        </p:txBody>
      </p:sp>
      <p:sp>
        <p:nvSpPr>
          <p:cNvPr id="711" name="Rectangle 442">
            <a:extLst>
              <a:ext uri="{FF2B5EF4-FFF2-40B4-BE49-F238E27FC236}">
                <a16:creationId xmlns:a16="http://schemas.microsoft.com/office/drawing/2014/main" id="{047FFB18-63AD-0253-2000-4354D019D238}"/>
              </a:ext>
            </a:extLst>
          </p:cNvPr>
          <p:cNvSpPr>
            <a:spLocks noChangeArrowheads="1"/>
          </p:cNvSpPr>
          <p:nvPr/>
        </p:nvSpPr>
        <p:spPr bwMode="auto">
          <a:xfrm>
            <a:off x="6564313" y="5608317"/>
            <a:ext cx="34607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m</a:t>
            </a:r>
          </a:p>
        </p:txBody>
      </p:sp>
      <p:sp>
        <p:nvSpPr>
          <p:cNvPr id="712" name="Rectangle 443">
            <a:extLst>
              <a:ext uri="{FF2B5EF4-FFF2-40B4-BE49-F238E27FC236}">
                <a16:creationId xmlns:a16="http://schemas.microsoft.com/office/drawing/2014/main" id="{AAB9D737-18DE-CA52-DB6C-E63610D9C3DC}"/>
              </a:ext>
            </a:extLst>
          </p:cNvPr>
          <p:cNvSpPr>
            <a:spLocks noChangeArrowheads="1"/>
          </p:cNvSpPr>
          <p:nvPr/>
        </p:nvSpPr>
        <p:spPr bwMode="auto">
          <a:xfrm>
            <a:off x="6697663" y="5608317"/>
            <a:ext cx="18256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713" name="Rectangle 444">
            <a:extLst>
              <a:ext uri="{FF2B5EF4-FFF2-40B4-BE49-F238E27FC236}">
                <a16:creationId xmlns:a16="http://schemas.microsoft.com/office/drawing/2014/main" id="{DECB3913-0DAD-2047-B056-8F6A310158FA}"/>
              </a:ext>
            </a:extLst>
          </p:cNvPr>
          <p:cNvSpPr>
            <a:spLocks noChangeArrowheads="1"/>
          </p:cNvSpPr>
          <p:nvPr/>
        </p:nvSpPr>
        <p:spPr bwMode="auto">
          <a:xfrm>
            <a:off x="6742113" y="56083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p</a:t>
            </a:r>
          </a:p>
        </p:txBody>
      </p:sp>
      <p:sp>
        <p:nvSpPr>
          <p:cNvPr id="714" name="Rectangle 445">
            <a:extLst>
              <a:ext uri="{FF2B5EF4-FFF2-40B4-BE49-F238E27FC236}">
                <a16:creationId xmlns:a16="http://schemas.microsoft.com/office/drawing/2014/main" id="{CE310D11-8B9D-263F-4F92-C45F06EF1752}"/>
              </a:ext>
            </a:extLst>
          </p:cNvPr>
          <p:cNvSpPr>
            <a:spLocks noChangeArrowheads="1"/>
          </p:cNvSpPr>
          <p:nvPr/>
        </p:nvSpPr>
        <p:spPr bwMode="auto">
          <a:xfrm>
            <a:off x="6831013" y="5608317"/>
            <a:ext cx="280987"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a:t>
            </a:r>
          </a:p>
        </p:txBody>
      </p:sp>
      <p:sp>
        <p:nvSpPr>
          <p:cNvPr id="715" name="Rectangle 446">
            <a:extLst>
              <a:ext uri="{FF2B5EF4-FFF2-40B4-BE49-F238E27FC236}">
                <a16:creationId xmlns:a16="http://schemas.microsoft.com/office/drawing/2014/main" id="{DCD46408-6058-105D-07E5-051044829C4D}"/>
              </a:ext>
            </a:extLst>
          </p:cNvPr>
          <p:cNvSpPr>
            <a:spLocks noChangeArrowheads="1"/>
          </p:cNvSpPr>
          <p:nvPr/>
        </p:nvSpPr>
        <p:spPr bwMode="auto">
          <a:xfrm>
            <a:off x="6905625" y="56083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y</a:t>
            </a:r>
          </a:p>
        </p:txBody>
      </p:sp>
      <p:sp>
        <p:nvSpPr>
          <p:cNvPr id="716" name="Rectangle 447">
            <a:extLst>
              <a:ext uri="{FF2B5EF4-FFF2-40B4-BE49-F238E27FC236}">
                <a16:creationId xmlns:a16="http://schemas.microsoft.com/office/drawing/2014/main" id="{77B43D8A-8844-4AC6-EBA8-3BD11920D27D}"/>
              </a:ext>
            </a:extLst>
          </p:cNvPr>
          <p:cNvSpPr>
            <a:spLocks noChangeArrowheads="1"/>
          </p:cNvSpPr>
          <p:nvPr/>
        </p:nvSpPr>
        <p:spPr bwMode="auto">
          <a:xfrm>
            <a:off x="6994525" y="56083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717" name="Rectangle 448">
            <a:extLst>
              <a:ext uri="{FF2B5EF4-FFF2-40B4-BE49-F238E27FC236}">
                <a16:creationId xmlns:a16="http://schemas.microsoft.com/office/drawing/2014/main" id="{8FF06DDC-2790-2A7B-4DE0-2D8378CEF4B3}"/>
              </a:ext>
            </a:extLst>
          </p:cNvPr>
          <p:cNvSpPr>
            <a:spLocks noChangeArrowheads="1"/>
          </p:cNvSpPr>
          <p:nvPr/>
        </p:nvSpPr>
        <p:spPr bwMode="auto">
          <a:xfrm>
            <a:off x="7067550" y="5608317"/>
            <a:ext cx="1825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 </a:t>
            </a:r>
          </a:p>
        </p:txBody>
      </p:sp>
      <p:sp>
        <p:nvSpPr>
          <p:cNvPr id="718" name="Rectangle 449">
            <a:extLst>
              <a:ext uri="{FF2B5EF4-FFF2-40B4-BE49-F238E27FC236}">
                <a16:creationId xmlns:a16="http://schemas.microsoft.com/office/drawing/2014/main" id="{213700F9-8D0A-3630-C136-172A68741777}"/>
              </a:ext>
            </a:extLst>
          </p:cNvPr>
          <p:cNvSpPr>
            <a:spLocks noChangeArrowheads="1"/>
          </p:cNvSpPr>
          <p:nvPr/>
        </p:nvSpPr>
        <p:spPr bwMode="auto">
          <a:xfrm>
            <a:off x="7112000" y="56083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l</a:t>
            </a:r>
          </a:p>
        </p:txBody>
      </p:sp>
      <p:sp>
        <p:nvSpPr>
          <p:cNvPr id="719" name="Rectangle 450">
            <a:extLst>
              <a:ext uri="{FF2B5EF4-FFF2-40B4-BE49-F238E27FC236}">
                <a16:creationId xmlns:a16="http://schemas.microsoft.com/office/drawing/2014/main" id="{6DCE876B-B029-37CA-0286-1EBD1D2A3B8A}"/>
              </a:ext>
            </a:extLst>
          </p:cNvPr>
          <p:cNvSpPr>
            <a:spLocks noChangeArrowheads="1"/>
          </p:cNvSpPr>
          <p:nvPr/>
        </p:nvSpPr>
        <p:spPr bwMode="auto">
          <a:xfrm>
            <a:off x="7156450" y="5608317"/>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720" name="Rectangle 451">
            <a:extLst>
              <a:ext uri="{FF2B5EF4-FFF2-40B4-BE49-F238E27FC236}">
                <a16:creationId xmlns:a16="http://schemas.microsoft.com/office/drawing/2014/main" id="{37C178A8-E82F-5FA9-66F4-13932EE9D1B9}"/>
              </a:ext>
            </a:extLst>
          </p:cNvPr>
          <p:cNvSpPr>
            <a:spLocks noChangeArrowheads="1"/>
          </p:cNvSpPr>
          <p:nvPr/>
        </p:nvSpPr>
        <p:spPr bwMode="auto">
          <a:xfrm>
            <a:off x="7231063" y="56083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721" name="Rectangle 452">
            <a:extLst>
              <a:ext uri="{FF2B5EF4-FFF2-40B4-BE49-F238E27FC236}">
                <a16:creationId xmlns:a16="http://schemas.microsoft.com/office/drawing/2014/main" id="{95C58431-402A-3D7F-6FD9-4F9785CDA2D9}"/>
              </a:ext>
            </a:extLst>
          </p:cNvPr>
          <p:cNvSpPr>
            <a:spLocks noChangeArrowheads="1"/>
          </p:cNvSpPr>
          <p:nvPr/>
        </p:nvSpPr>
        <p:spPr bwMode="auto">
          <a:xfrm>
            <a:off x="7305675" y="56083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722" name="Rectangle 453">
            <a:extLst>
              <a:ext uri="{FF2B5EF4-FFF2-40B4-BE49-F238E27FC236}">
                <a16:creationId xmlns:a16="http://schemas.microsoft.com/office/drawing/2014/main" id="{D58A27FB-614A-DE5E-6DAE-E8CFC30C1AF4}"/>
              </a:ext>
            </a:extLst>
          </p:cNvPr>
          <p:cNvSpPr>
            <a:spLocks noChangeArrowheads="1"/>
          </p:cNvSpPr>
          <p:nvPr/>
        </p:nvSpPr>
        <p:spPr bwMode="auto">
          <a:xfrm>
            <a:off x="4845050" y="59639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723" name="Rectangle 454">
            <a:extLst>
              <a:ext uri="{FF2B5EF4-FFF2-40B4-BE49-F238E27FC236}">
                <a16:creationId xmlns:a16="http://schemas.microsoft.com/office/drawing/2014/main" id="{505D8005-BB90-3683-30C3-7968F04995D1}"/>
              </a:ext>
            </a:extLst>
          </p:cNvPr>
          <p:cNvSpPr>
            <a:spLocks noChangeArrowheads="1"/>
          </p:cNvSpPr>
          <p:nvPr/>
        </p:nvSpPr>
        <p:spPr bwMode="auto">
          <a:xfrm>
            <a:off x="4933950" y="59639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724" name="Rectangle 455">
            <a:extLst>
              <a:ext uri="{FF2B5EF4-FFF2-40B4-BE49-F238E27FC236}">
                <a16:creationId xmlns:a16="http://schemas.microsoft.com/office/drawing/2014/main" id="{9D242D3B-48DF-1E51-7519-3C79940B0EC2}"/>
              </a:ext>
            </a:extLst>
          </p:cNvPr>
          <p:cNvSpPr>
            <a:spLocks noChangeArrowheads="1"/>
          </p:cNvSpPr>
          <p:nvPr/>
        </p:nvSpPr>
        <p:spPr bwMode="auto">
          <a:xfrm>
            <a:off x="4978400" y="5963917"/>
            <a:ext cx="28257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v</a:t>
            </a:r>
          </a:p>
        </p:txBody>
      </p:sp>
      <p:sp>
        <p:nvSpPr>
          <p:cNvPr id="725" name="Rectangle 456">
            <a:extLst>
              <a:ext uri="{FF2B5EF4-FFF2-40B4-BE49-F238E27FC236}">
                <a16:creationId xmlns:a16="http://schemas.microsoft.com/office/drawing/2014/main" id="{609F49D7-AA9F-46E0-DCF7-FE7735A5C370}"/>
              </a:ext>
            </a:extLst>
          </p:cNvPr>
          <p:cNvSpPr>
            <a:spLocks noChangeArrowheads="1"/>
          </p:cNvSpPr>
          <p:nvPr/>
        </p:nvSpPr>
        <p:spPr bwMode="auto">
          <a:xfrm>
            <a:off x="5067300" y="5963917"/>
            <a:ext cx="238125" cy="333375"/>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i</a:t>
            </a:r>
          </a:p>
        </p:txBody>
      </p:sp>
      <p:sp>
        <p:nvSpPr>
          <p:cNvPr id="726" name="Rectangle 457">
            <a:extLst>
              <a:ext uri="{FF2B5EF4-FFF2-40B4-BE49-F238E27FC236}">
                <a16:creationId xmlns:a16="http://schemas.microsoft.com/office/drawing/2014/main" id="{DB3E9000-6168-2321-D3B8-933406CDF1D9}"/>
              </a:ext>
            </a:extLst>
          </p:cNvPr>
          <p:cNvSpPr>
            <a:spLocks noChangeArrowheads="1"/>
          </p:cNvSpPr>
          <p:nvPr/>
        </p:nvSpPr>
        <p:spPr bwMode="auto">
          <a:xfrm>
            <a:off x="5111750" y="5963917"/>
            <a:ext cx="29051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727" name="Rectangle 458">
            <a:extLst>
              <a:ext uri="{FF2B5EF4-FFF2-40B4-BE49-F238E27FC236}">
                <a16:creationId xmlns:a16="http://schemas.microsoft.com/office/drawing/2014/main" id="{DE147FDF-07CB-7168-25AA-D08E7ED5390E}"/>
              </a:ext>
            </a:extLst>
          </p:cNvPr>
          <p:cNvSpPr>
            <a:spLocks noChangeArrowheads="1"/>
          </p:cNvSpPr>
          <p:nvPr/>
        </p:nvSpPr>
        <p:spPr bwMode="auto">
          <a:xfrm>
            <a:off x="5200650" y="5963917"/>
            <a:ext cx="284163"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e</a:t>
            </a:r>
          </a:p>
        </p:txBody>
      </p:sp>
      <p:sp>
        <p:nvSpPr>
          <p:cNvPr id="728" name="Rectangle 459">
            <a:extLst>
              <a:ext uri="{FF2B5EF4-FFF2-40B4-BE49-F238E27FC236}">
                <a16:creationId xmlns:a16="http://schemas.microsoft.com/office/drawing/2014/main" id="{AE9BDB24-F7FF-A170-2884-54A8158D5F90}"/>
              </a:ext>
            </a:extLst>
          </p:cNvPr>
          <p:cNvSpPr>
            <a:spLocks noChangeArrowheads="1"/>
          </p:cNvSpPr>
          <p:nvPr/>
        </p:nvSpPr>
        <p:spPr bwMode="auto">
          <a:xfrm>
            <a:off x="5275263" y="59639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n</a:t>
            </a:r>
          </a:p>
        </p:txBody>
      </p:sp>
      <p:sp>
        <p:nvSpPr>
          <p:cNvPr id="729" name="Rectangle 460">
            <a:extLst>
              <a:ext uri="{FF2B5EF4-FFF2-40B4-BE49-F238E27FC236}">
                <a16:creationId xmlns:a16="http://schemas.microsoft.com/office/drawing/2014/main" id="{E9AE9819-5CE1-9D28-44A6-578ED386A1B4}"/>
              </a:ext>
            </a:extLst>
          </p:cNvPr>
          <p:cNvSpPr>
            <a:spLocks noChangeArrowheads="1"/>
          </p:cNvSpPr>
          <p:nvPr/>
        </p:nvSpPr>
        <p:spPr bwMode="auto">
          <a:xfrm>
            <a:off x="5364163" y="5963917"/>
            <a:ext cx="290512"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d</a:t>
            </a:r>
          </a:p>
        </p:txBody>
      </p:sp>
      <p:sp>
        <p:nvSpPr>
          <p:cNvPr id="730" name="Rectangle 461">
            <a:extLst>
              <a:ext uri="{FF2B5EF4-FFF2-40B4-BE49-F238E27FC236}">
                <a16:creationId xmlns:a16="http://schemas.microsoft.com/office/drawing/2014/main" id="{AD60E475-21CD-DF27-57EE-660A17E9B37B}"/>
              </a:ext>
            </a:extLst>
          </p:cNvPr>
          <p:cNvSpPr>
            <a:spLocks noChangeArrowheads="1"/>
          </p:cNvSpPr>
          <p:nvPr/>
        </p:nvSpPr>
        <p:spPr bwMode="auto">
          <a:xfrm>
            <a:off x="5453063" y="5963917"/>
            <a:ext cx="263525"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s</a:t>
            </a:r>
          </a:p>
        </p:txBody>
      </p:sp>
      <p:sp>
        <p:nvSpPr>
          <p:cNvPr id="731" name="Rectangle 462">
            <a:extLst>
              <a:ext uri="{FF2B5EF4-FFF2-40B4-BE49-F238E27FC236}">
                <a16:creationId xmlns:a16="http://schemas.microsoft.com/office/drawing/2014/main" id="{AB2748BF-4605-6108-44F6-3C3F10331D5E}"/>
              </a:ext>
            </a:extLst>
          </p:cNvPr>
          <p:cNvSpPr>
            <a:spLocks noChangeArrowheads="1"/>
          </p:cNvSpPr>
          <p:nvPr/>
        </p:nvSpPr>
        <p:spPr bwMode="auto">
          <a:xfrm>
            <a:off x="5527675" y="5963917"/>
            <a:ext cx="234950" cy="336550"/>
          </a:xfrm>
          <a:prstGeom prst="rect">
            <a:avLst/>
          </a:prstGeom>
          <a:noFill/>
          <a:ln>
            <a:noFill/>
          </a:ln>
        </p:spPr>
        <p:txBody>
          <a:bodyPr wrap="none" lIns="90487" tIns="44450" rIns="90487" bIns="44450">
            <a:spAutoFit/>
          </a:bodyPr>
          <a:lstStyle/>
          <a:p>
            <a:pPr>
              <a:defRPr/>
            </a:pPr>
            <a:r>
              <a:rPr lang="en-US" sz="1600">
                <a:latin typeface="+mn-lt"/>
                <a:ea typeface="ＭＳ Ｐゴシック" charset="0"/>
                <a:cs typeface="ＭＳ Ｐゴシック" charset="0"/>
              </a:rPr>
              <a:t>.</a:t>
            </a:r>
          </a:p>
        </p:txBody>
      </p:sp>
      <p:sp>
        <p:nvSpPr>
          <p:cNvPr id="732" name="Rectangle 463">
            <a:extLst>
              <a:ext uri="{FF2B5EF4-FFF2-40B4-BE49-F238E27FC236}">
                <a16:creationId xmlns:a16="http://schemas.microsoft.com/office/drawing/2014/main" id="{C11479D7-A2FC-AA8F-876E-F85A54F8B5B2}"/>
              </a:ext>
            </a:extLst>
          </p:cNvPr>
          <p:cNvSpPr>
            <a:spLocks noChangeArrowheads="1"/>
          </p:cNvSpPr>
          <p:nvPr/>
        </p:nvSpPr>
        <p:spPr bwMode="auto">
          <a:xfrm>
            <a:off x="1662113" y="5170167"/>
            <a:ext cx="1587"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33" name="Rectangle 464">
            <a:extLst>
              <a:ext uri="{FF2B5EF4-FFF2-40B4-BE49-F238E27FC236}">
                <a16:creationId xmlns:a16="http://schemas.microsoft.com/office/drawing/2014/main" id="{DA3E33F9-2C45-6047-E0EC-A0FBB34C6757}"/>
              </a:ext>
            </a:extLst>
          </p:cNvPr>
          <p:cNvSpPr>
            <a:spLocks noChangeArrowheads="1"/>
          </p:cNvSpPr>
          <p:nvPr/>
        </p:nvSpPr>
        <p:spPr bwMode="auto">
          <a:xfrm>
            <a:off x="1662113" y="6238555"/>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34" name="Rectangle 465">
            <a:extLst>
              <a:ext uri="{FF2B5EF4-FFF2-40B4-BE49-F238E27FC236}">
                <a16:creationId xmlns:a16="http://schemas.microsoft.com/office/drawing/2014/main" id="{9FBD682D-D6D3-AA00-27FB-EF7F3EE0682C}"/>
              </a:ext>
            </a:extLst>
          </p:cNvPr>
          <p:cNvSpPr>
            <a:spLocks noChangeArrowheads="1"/>
          </p:cNvSpPr>
          <p:nvPr/>
        </p:nvSpPr>
        <p:spPr bwMode="auto">
          <a:xfrm>
            <a:off x="1662113" y="6238555"/>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35" name="Rectangle 466">
            <a:extLst>
              <a:ext uri="{FF2B5EF4-FFF2-40B4-BE49-F238E27FC236}">
                <a16:creationId xmlns:a16="http://schemas.microsoft.com/office/drawing/2014/main" id="{628C19D9-305D-9A0C-4424-3C9340E87741}"/>
              </a:ext>
            </a:extLst>
          </p:cNvPr>
          <p:cNvSpPr>
            <a:spLocks noChangeArrowheads="1"/>
          </p:cNvSpPr>
          <p:nvPr/>
        </p:nvSpPr>
        <p:spPr bwMode="auto">
          <a:xfrm>
            <a:off x="1676400" y="6238555"/>
            <a:ext cx="15732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36" name="Rectangle 467">
            <a:extLst>
              <a:ext uri="{FF2B5EF4-FFF2-40B4-BE49-F238E27FC236}">
                <a16:creationId xmlns:a16="http://schemas.microsoft.com/office/drawing/2014/main" id="{6AC660BB-9868-85F5-7493-DD7AEF4BD40C}"/>
              </a:ext>
            </a:extLst>
          </p:cNvPr>
          <p:cNvSpPr>
            <a:spLocks noChangeArrowheads="1"/>
          </p:cNvSpPr>
          <p:nvPr/>
        </p:nvSpPr>
        <p:spPr bwMode="auto">
          <a:xfrm>
            <a:off x="3262313" y="5170167"/>
            <a:ext cx="1587"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37" name="Rectangle 468">
            <a:extLst>
              <a:ext uri="{FF2B5EF4-FFF2-40B4-BE49-F238E27FC236}">
                <a16:creationId xmlns:a16="http://schemas.microsoft.com/office/drawing/2014/main" id="{9372018B-E217-FA06-1AC0-75F6101AC9C4}"/>
              </a:ext>
            </a:extLst>
          </p:cNvPr>
          <p:cNvSpPr>
            <a:spLocks noChangeArrowheads="1"/>
          </p:cNvSpPr>
          <p:nvPr/>
        </p:nvSpPr>
        <p:spPr bwMode="auto">
          <a:xfrm>
            <a:off x="3262313" y="6238555"/>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38" name="Rectangle 469">
            <a:extLst>
              <a:ext uri="{FF2B5EF4-FFF2-40B4-BE49-F238E27FC236}">
                <a16:creationId xmlns:a16="http://schemas.microsoft.com/office/drawing/2014/main" id="{604C8CCC-5E9D-210A-8831-D2213862CCD1}"/>
              </a:ext>
            </a:extLst>
          </p:cNvPr>
          <p:cNvSpPr>
            <a:spLocks noChangeArrowheads="1"/>
          </p:cNvSpPr>
          <p:nvPr/>
        </p:nvSpPr>
        <p:spPr bwMode="auto">
          <a:xfrm>
            <a:off x="3276600" y="6238555"/>
            <a:ext cx="157162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39" name="Rectangle 470">
            <a:extLst>
              <a:ext uri="{FF2B5EF4-FFF2-40B4-BE49-F238E27FC236}">
                <a16:creationId xmlns:a16="http://schemas.microsoft.com/office/drawing/2014/main" id="{2338E9E6-8910-17D6-608D-EE8FCDC1B02C}"/>
              </a:ext>
            </a:extLst>
          </p:cNvPr>
          <p:cNvSpPr>
            <a:spLocks noChangeArrowheads="1"/>
          </p:cNvSpPr>
          <p:nvPr/>
        </p:nvSpPr>
        <p:spPr bwMode="auto">
          <a:xfrm>
            <a:off x="4860925" y="5170167"/>
            <a:ext cx="3175"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40" name="Rectangle 471">
            <a:extLst>
              <a:ext uri="{FF2B5EF4-FFF2-40B4-BE49-F238E27FC236}">
                <a16:creationId xmlns:a16="http://schemas.microsoft.com/office/drawing/2014/main" id="{79F38D96-9AEB-F3C1-FFD1-37F7255E08EC}"/>
              </a:ext>
            </a:extLst>
          </p:cNvPr>
          <p:cNvSpPr>
            <a:spLocks noChangeArrowheads="1"/>
          </p:cNvSpPr>
          <p:nvPr/>
        </p:nvSpPr>
        <p:spPr bwMode="auto">
          <a:xfrm>
            <a:off x="4860925" y="6238555"/>
            <a:ext cx="3175"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41" name="Rectangle 472">
            <a:extLst>
              <a:ext uri="{FF2B5EF4-FFF2-40B4-BE49-F238E27FC236}">
                <a16:creationId xmlns:a16="http://schemas.microsoft.com/office/drawing/2014/main" id="{BFB39973-3678-8A27-B228-B472F31D6D88}"/>
              </a:ext>
            </a:extLst>
          </p:cNvPr>
          <p:cNvSpPr>
            <a:spLocks noChangeArrowheads="1"/>
          </p:cNvSpPr>
          <p:nvPr/>
        </p:nvSpPr>
        <p:spPr bwMode="auto">
          <a:xfrm>
            <a:off x="4876800" y="6238555"/>
            <a:ext cx="3173413"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42" name="Rectangle 473">
            <a:extLst>
              <a:ext uri="{FF2B5EF4-FFF2-40B4-BE49-F238E27FC236}">
                <a16:creationId xmlns:a16="http://schemas.microsoft.com/office/drawing/2014/main" id="{CED32D51-0E75-2CA1-2198-E6AE74AFF3E9}"/>
              </a:ext>
            </a:extLst>
          </p:cNvPr>
          <p:cNvSpPr>
            <a:spLocks noChangeArrowheads="1"/>
          </p:cNvSpPr>
          <p:nvPr/>
        </p:nvSpPr>
        <p:spPr bwMode="auto">
          <a:xfrm>
            <a:off x="8062913" y="5170167"/>
            <a:ext cx="1587" cy="1055688"/>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43" name="Rectangle 474">
            <a:extLst>
              <a:ext uri="{FF2B5EF4-FFF2-40B4-BE49-F238E27FC236}">
                <a16:creationId xmlns:a16="http://schemas.microsoft.com/office/drawing/2014/main" id="{C407DD0C-C538-B13C-25D5-B2D2C5DFFA8C}"/>
              </a:ext>
            </a:extLst>
          </p:cNvPr>
          <p:cNvSpPr>
            <a:spLocks noChangeArrowheads="1"/>
          </p:cNvSpPr>
          <p:nvPr/>
        </p:nvSpPr>
        <p:spPr bwMode="auto">
          <a:xfrm>
            <a:off x="8062913" y="6238555"/>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
        <p:nvSpPr>
          <p:cNvPr id="744" name="Rectangle 475">
            <a:extLst>
              <a:ext uri="{FF2B5EF4-FFF2-40B4-BE49-F238E27FC236}">
                <a16:creationId xmlns:a16="http://schemas.microsoft.com/office/drawing/2014/main" id="{ABBA5FC3-7890-C37C-4A5A-2CC1AE93E4F1}"/>
              </a:ext>
            </a:extLst>
          </p:cNvPr>
          <p:cNvSpPr>
            <a:spLocks noChangeArrowheads="1"/>
          </p:cNvSpPr>
          <p:nvPr/>
        </p:nvSpPr>
        <p:spPr bwMode="auto">
          <a:xfrm>
            <a:off x="8062913" y="6238555"/>
            <a:ext cx="1587" cy="1587"/>
          </a:xfrm>
          <a:prstGeom prst="rect">
            <a:avLst/>
          </a:prstGeom>
          <a:solidFill>
            <a:srgbClr val="000000"/>
          </a:solidFill>
          <a:ln>
            <a:noFill/>
          </a:ln>
        </p:spPr>
        <p:txBody>
          <a:bodyPr wrap="none" anchor="ctr"/>
          <a:lstStyle/>
          <a:p>
            <a:pPr>
              <a:defRPr/>
            </a:pPr>
            <a:endParaRPr lang="en-US">
              <a:latin typeface="+mn-lt"/>
              <a:ea typeface="ＭＳ Ｐゴシック" charset="0"/>
              <a:cs typeface="ＭＳ Ｐゴシック" charset="0"/>
            </a:endParaRPr>
          </a:p>
        </p:txBody>
      </p:sp>
    </p:spTree>
    <p:extLst>
      <p:ext uri="{BB962C8B-B14F-4D97-AF65-F5344CB8AC3E}">
        <p14:creationId xmlns:p14="http://schemas.microsoft.com/office/powerpoint/2010/main" val="382346818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a:extLst>
              <a:ext uri="{FF2B5EF4-FFF2-40B4-BE49-F238E27FC236}">
                <a16:creationId xmlns:a16="http://schemas.microsoft.com/office/drawing/2014/main" id="{48E73911-3483-5231-A7CC-6E2B519D3DE2}"/>
              </a:ext>
            </a:extLst>
          </p:cNvPr>
          <p:cNvSpPr>
            <a:spLocks noGrp="1"/>
          </p:cNvSpPr>
          <p:nvPr>
            <p:ph type="title"/>
          </p:nvPr>
        </p:nvSpPr>
        <p:spPr/>
        <p:txBody>
          <a:bodyPr/>
          <a:lstStyle/>
          <a:p>
            <a:r>
              <a:rPr lang="en-US" altLang="en-US"/>
              <a:t>Dividend Policy and Clientele</a:t>
            </a:r>
          </a:p>
        </p:txBody>
      </p:sp>
      <p:sp>
        <p:nvSpPr>
          <p:cNvPr id="351234" name="Rectangle 3">
            <a:extLst>
              <a:ext uri="{FF2B5EF4-FFF2-40B4-BE49-F238E27FC236}">
                <a16:creationId xmlns:a16="http://schemas.microsoft.com/office/drawing/2014/main" id="{76F8F6B5-4D59-635E-8779-353176A1DB49}"/>
              </a:ext>
            </a:extLst>
          </p:cNvPr>
          <p:cNvSpPr>
            <a:spLocks noGrp="1" noChangeArrowheads="1"/>
          </p:cNvSpPr>
          <p:nvPr>
            <p:ph idx="1"/>
          </p:nvPr>
        </p:nvSpPr>
        <p:spPr/>
        <p:txBody>
          <a:bodyPr/>
          <a:lstStyle/>
          <a:p>
            <a:r>
              <a:rPr lang="en-US" dirty="0"/>
              <a:t>Assume that you run a phone company, and that you have historically paid large dividends. You are now planning to enter the telecommunications and media markets. Which of the following paths are you most likely to follow?</a:t>
            </a:r>
          </a:p>
          <a:p>
            <a:pPr marL="617220" lvl="1" indent="-342900">
              <a:buFont typeface="+mj-lt"/>
              <a:buAutoNum type="alphaLcPeriod"/>
            </a:pPr>
            <a:r>
              <a:rPr lang="en-US" dirty="0"/>
              <a:t>Courageously announce to your stockholders that you plan to cut dividends and invest in the new markets.</a:t>
            </a:r>
          </a:p>
          <a:p>
            <a:pPr marL="617220" lvl="1" indent="-342900">
              <a:buFont typeface="+mj-lt"/>
              <a:buAutoNum type="alphaLcPeriod"/>
            </a:pPr>
            <a:r>
              <a:rPr lang="en-US" dirty="0"/>
              <a:t>Continue to pay the dividends that you used to and defer investment in the new markets.</a:t>
            </a:r>
          </a:p>
          <a:p>
            <a:pPr marL="617220" lvl="1" indent="-342900">
              <a:buFont typeface="+mj-lt"/>
              <a:buAutoNum type="alphaLcPeriod"/>
            </a:pPr>
            <a:r>
              <a:rPr lang="en-US" dirty="0"/>
              <a:t>Continue to pay the dividends that you used to, make the investments in the new markets, and issue new stock to cover the shortfall</a:t>
            </a:r>
          </a:p>
          <a:p>
            <a:pPr marL="617220" lvl="1" indent="-342900">
              <a:buFont typeface="+mj-lt"/>
              <a:buAutoNum type="alphaLcPeriod"/>
            </a:pPr>
            <a:r>
              <a:rPr lang="en-US" dirty="0"/>
              <a:t>Other</a:t>
            </a:r>
          </a:p>
        </p:txBody>
      </p:sp>
      <p:sp>
        <p:nvSpPr>
          <p:cNvPr id="5" name="Footer Placeholder 4">
            <a:extLst>
              <a:ext uri="{FF2B5EF4-FFF2-40B4-BE49-F238E27FC236}">
                <a16:creationId xmlns:a16="http://schemas.microsoft.com/office/drawing/2014/main" id="{03B403B8-6345-7F93-4F41-B9C5C5237A3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a:extLst>
              <a:ext uri="{FF2B5EF4-FFF2-40B4-BE49-F238E27FC236}">
                <a16:creationId xmlns:a16="http://schemas.microsoft.com/office/drawing/2014/main" id="{0607FDF7-0DE6-9FBB-FDB7-5AFCA87AAAE4}"/>
              </a:ext>
            </a:extLst>
          </p:cNvPr>
          <p:cNvSpPr>
            <a:spLocks noGrp="1" noChangeArrowheads="1"/>
          </p:cNvSpPr>
          <p:nvPr>
            <p:ph type="title"/>
          </p:nvPr>
        </p:nvSpPr>
        <p:spPr/>
        <p:txBody>
          <a:bodyPr/>
          <a:lstStyle/>
          <a:p>
            <a:r>
              <a:rPr lang="en-US" altLang="en-US" dirty="0"/>
              <a:t>2. Dividends send a “signal</a:t>
            </a:r>
            <a:r>
              <a:rPr lang="ja-JP" altLang="en-US"/>
              <a:t>”</a:t>
            </a:r>
            <a:br>
              <a:rPr lang="en-US" altLang="ja-JP" dirty="0"/>
            </a:br>
            <a:r>
              <a:rPr lang="en-US" altLang="ja-JP" dirty="0"/>
              <a:t>Increases in dividends are good news..</a:t>
            </a:r>
            <a:endParaRPr lang="en-US" altLang="en-US" dirty="0"/>
          </a:p>
        </p:txBody>
      </p:sp>
      <p:pic>
        <p:nvPicPr>
          <p:cNvPr id="385028" name="Content Placeholder 8">
            <a:extLst>
              <a:ext uri="{FF2B5EF4-FFF2-40B4-BE49-F238E27FC236}">
                <a16:creationId xmlns:a16="http://schemas.microsoft.com/office/drawing/2014/main" id="{C455429D-A66F-85E2-D188-904643579B7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048401" y="1752600"/>
            <a:ext cx="7047198" cy="4419600"/>
          </a:xfrm>
        </p:spPr>
      </p:pic>
      <p:sp>
        <p:nvSpPr>
          <p:cNvPr id="5" name="Footer Placeholder 4">
            <a:extLst>
              <a:ext uri="{FF2B5EF4-FFF2-40B4-BE49-F238E27FC236}">
                <a16:creationId xmlns:a16="http://schemas.microsoft.com/office/drawing/2014/main" id="{CB7AC58C-430C-9C25-A00B-D8DEA3250AF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Title 1">
            <a:extLst>
              <a:ext uri="{FF2B5EF4-FFF2-40B4-BE49-F238E27FC236}">
                <a16:creationId xmlns:a16="http://schemas.microsoft.com/office/drawing/2014/main" id="{7CC66C69-073A-034A-EFF0-5D5BF90FC046}"/>
              </a:ext>
            </a:extLst>
          </p:cNvPr>
          <p:cNvSpPr>
            <a:spLocks noGrp="1"/>
          </p:cNvSpPr>
          <p:nvPr>
            <p:ph type="title"/>
          </p:nvPr>
        </p:nvSpPr>
        <p:spPr/>
        <p:txBody>
          <a:bodyPr/>
          <a:lstStyle/>
          <a:p>
            <a:r>
              <a:rPr lang="en-US" altLang="en-US"/>
              <a:t>But higher or new dividends may signal bad news (not good)</a:t>
            </a:r>
          </a:p>
        </p:txBody>
      </p:sp>
      <p:graphicFrame>
        <p:nvGraphicFramePr>
          <p:cNvPr id="6" name="Content Placeholder 5">
            <a:extLst>
              <a:ext uri="{FF2B5EF4-FFF2-40B4-BE49-F238E27FC236}">
                <a16:creationId xmlns:a16="http://schemas.microsoft.com/office/drawing/2014/main" id="{DF7315C2-4D83-B949-EF1E-9E06E9E4976F}"/>
              </a:ext>
            </a:extLst>
          </p:cNvPr>
          <p:cNvGraphicFramePr>
            <a:graphicFrameLocks noGrp="1"/>
          </p:cNvGraphicFramePr>
          <p:nvPr>
            <p:ph idx="1"/>
            <p:extLst>
              <p:ext uri="{D42A27DB-BD31-4B8C-83A1-F6EECF244321}">
                <p14:modId xmlns:p14="http://schemas.microsoft.com/office/powerpoint/2010/main" val="2224954263"/>
              </p:ext>
            </p:extLst>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5" name="Footer Placeholder 4">
            <a:extLst>
              <a:ext uri="{FF2B5EF4-FFF2-40B4-BE49-F238E27FC236}">
                <a16:creationId xmlns:a16="http://schemas.microsoft.com/office/drawing/2014/main" id="{11763374-5752-7FB3-02D6-895BE5C5C62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BB74-1C5F-4F9E-4A80-0902FAF957EE}"/>
              </a:ext>
            </a:extLst>
          </p:cNvPr>
          <p:cNvSpPr>
            <a:spLocks noGrp="1"/>
          </p:cNvSpPr>
          <p:nvPr>
            <p:ph type="title"/>
          </p:nvPr>
        </p:nvSpPr>
        <p:spPr/>
        <p:txBody>
          <a:bodyPr/>
          <a:lstStyle/>
          <a:p>
            <a:r>
              <a:rPr lang="en-US" altLang="en-US" dirty="0"/>
              <a:t>Both dividend increases and decreases are becoming less informative…</a:t>
            </a:r>
            <a:endParaRPr lang="en-US" dirty="0"/>
          </a:p>
        </p:txBody>
      </p:sp>
      <p:sp>
        <p:nvSpPr>
          <p:cNvPr id="4" name="Footer Placeholder 3">
            <a:extLst>
              <a:ext uri="{FF2B5EF4-FFF2-40B4-BE49-F238E27FC236}">
                <a16:creationId xmlns:a16="http://schemas.microsoft.com/office/drawing/2014/main" id="{A6AA1CCE-790B-65D5-1D2E-3AF1C8943290}"/>
              </a:ext>
            </a:extLst>
          </p:cNvPr>
          <p:cNvSpPr>
            <a:spLocks noGrp="1"/>
          </p:cNvSpPr>
          <p:nvPr>
            <p:ph type="ftr" sz="quarter" idx="11"/>
          </p:nvPr>
        </p:nvSpPr>
        <p:spPr/>
        <p:txBody>
          <a:bodyPr/>
          <a:lstStyle/>
          <a:p>
            <a:pPr>
              <a:defRPr/>
            </a:pPr>
            <a:r>
              <a:rPr lang="en-US"/>
              <a:t>Aswath Damodaran</a:t>
            </a:r>
            <a:endParaRPr lang="en-US" dirty="0"/>
          </a:p>
        </p:txBody>
      </p:sp>
      <p:graphicFrame>
        <p:nvGraphicFramePr>
          <p:cNvPr id="5" name="Chart Placeholder 4">
            <a:extLst>
              <a:ext uri="{FF2B5EF4-FFF2-40B4-BE49-F238E27FC236}">
                <a16:creationId xmlns:a16="http://schemas.microsoft.com/office/drawing/2014/main" id="{75DF4E9E-78D3-44D6-3A16-87F77C57215E}"/>
              </a:ext>
            </a:extLst>
          </p:cNvPr>
          <p:cNvGraphicFramePr>
            <a:graphicFrameLocks noGrp="1"/>
          </p:cNvGraphicFramePr>
          <p:nvPr>
            <p:ph idx="1"/>
          </p:nvPr>
        </p:nvGraphicFramePr>
        <p:xfrm>
          <a:off x="685800" y="1752600"/>
          <a:ext cx="7772400" cy="4419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758420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BAB44-8FEB-DB59-55A8-FF10E80A2917}"/>
              </a:ext>
            </a:extLst>
          </p:cNvPr>
          <p:cNvSpPr>
            <a:spLocks noGrp="1"/>
          </p:cNvSpPr>
          <p:nvPr>
            <p:ph type="title"/>
          </p:nvPr>
        </p:nvSpPr>
        <p:spPr/>
        <p:txBody>
          <a:bodyPr/>
          <a:lstStyle/>
          <a:p>
            <a:r>
              <a:rPr lang="en-US" altLang="en-US" dirty="0"/>
              <a:t>3. Dividend increases may be good for stocks… but bad for bonds..</a:t>
            </a:r>
            <a:endParaRPr lang="en-US" dirty="0"/>
          </a:p>
        </p:txBody>
      </p:sp>
      <p:sp>
        <p:nvSpPr>
          <p:cNvPr id="3" name="Content Placeholder 2">
            <a:extLst>
              <a:ext uri="{FF2B5EF4-FFF2-40B4-BE49-F238E27FC236}">
                <a16:creationId xmlns:a16="http://schemas.microsoft.com/office/drawing/2014/main" id="{B25EF606-3C91-3E6A-740E-0BD1D2D4F85C}"/>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3DE67A3F-AD04-D6F8-437F-4C4903D9921F}"/>
              </a:ext>
            </a:extLst>
          </p:cNvPr>
          <p:cNvSpPr>
            <a:spLocks noGrp="1"/>
          </p:cNvSpPr>
          <p:nvPr>
            <p:ph type="ftr" sz="quarter" idx="11"/>
          </p:nvPr>
        </p:nvSpPr>
        <p:spPr/>
        <p:txBody>
          <a:bodyPr/>
          <a:lstStyle/>
          <a:p>
            <a:pPr>
              <a:defRPr/>
            </a:pPr>
            <a:r>
              <a:rPr lang="en-US"/>
              <a:t>Aswath Damodaran</a:t>
            </a:r>
            <a:endParaRPr lang="en-US" dirty="0"/>
          </a:p>
        </p:txBody>
      </p:sp>
      <p:sp>
        <p:nvSpPr>
          <p:cNvPr id="6" name="Line 3">
            <a:extLst>
              <a:ext uri="{FF2B5EF4-FFF2-40B4-BE49-F238E27FC236}">
                <a16:creationId xmlns:a16="http://schemas.microsoft.com/office/drawing/2014/main" id="{0C849C52-8AF7-F5AF-B152-B3FE2CF47771}"/>
              </a:ext>
            </a:extLst>
          </p:cNvPr>
          <p:cNvSpPr>
            <a:spLocks noChangeShapeType="1"/>
          </p:cNvSpPr>
          <p:nvPr/>
        </p:nvSpPr>
        <p:spPr bwMode="auto">
          <a:xfrm flipV="1">
            <a:off x="2382838" y="2674938"/>
            <a:ext cx="0" cy="2578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 name="Line 4">
            <a:extLst>
              <a:ext uri="{FF2B5EF4-FFF2-40B4-BE49-F238E27FC236}">
                <a16:creationId xmlns:a16="http://schemas.microsoft.com/office/drawing/2014/main" id="{955CD5C3-778E-FDE0-263E-360BCB8FA2F7}"/>
              </a:ext>
            </a:extLst>
          </p:cNvPr>
          <p:cNvSpPr>
            <a:spLocks noChangeShapeType="1"/>
          </p:cNvSpPr>
          <p:nvPr/>
        </p:nvSpPr>
        <p:spPr bwMode="auto">
          <a:xfrm>
            <a:off x="2355850" y="5253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Line 5">
            <a:extLst>
              <a:ext uri="{FF2B5EF4-FFF2-40B4-BE49-F238E27FC236}">
                <a16:creationId xmlns:a16="http://schemas.microsoft.com/office/drawing/2014/main" id="{655728D2-D59C-64F6-B128-05B403D15C10}"/>
              </a:ext>
            </a:extLst>
          </p:cNvPr>
          <p:cNvSpPr>
            <a:spLocks noChangeShapeType="1"/>
          </p:cNvSpPr>
          <p:nvPr/>
        </p:nvSpPr>
        <p:spPr bwMode="auto">
          <a:xfrm>
            <a:off x="2355850" y="47450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Line 6">
            <a:extLst>
              <a:ext uri="{FF2B5EF4-FFF2-40B4-BE49-F238E27FC236}">
                <a16:creationId xmlns:a16="http://schemas.microsoft.com/office/drawing/2014/main" id="{A0F8AC6D-923D-CFC1-95E9-B685074E40DE}"/>
              </a:ext>
            </a:extLst>
          </p:cNvPr>
          <p:cNvSpPr>
            <a:spLocks noChangeShapeType="1"/>
          </p:cNvSpPr>
          <p:nvPr/>
        </p:nvSpPr>
        <p:spPr bwMode="auto">
          <a:xfrm>
            <a:off x="2355850" y="4217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7">
            <a:extLst>
              <a:ext uri="{FF2B5EF4-FFF2-40B4-BE49-F238E27FC236}">
                <a16:creationId xmlns:a16="http://schemas.microsoft.com/office/drawing/2014/main" id="{2EDBBBB2-E3AB-F94E-1D25-4161614AFE9A}"/>
              </a:ext>
            </a:extLst>
          </p:cNvPr>
          <p:cNvSpPr>
            <a:spLocks noChangeShapeType="1"/>
          </p:cNvSpPr>
          <p:nvPr/>
        </p:nvSpPr>
        <p:spPr bwMode="auto">
          <a:xfrm>
            <a:off x="2355850" y="37099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 name="Line 8">
            <a:extLst>
              <a:ext uri="{FF2B5EF4-FFF2-40B4-BE49-F238E27FC236}">
                <a16:creationId xmlns:a16="http://schemas.microsoft.com/office/drawing/2014/main" id="{A53AFAC5-A1F1-90B0-9B2C-254B370AD28C}"/>
              </a:ext>
            </a:extLst>
          </p:cNvPr>
          <p:cNvSpPr>
            <a:spLocks noChangeShapeType="1"/>
          </p:cNvSpPr>
          <p:nvPr/>
        </p:nvSpPr>
        <p:spPr bwMode="auto">
          <a:xfrm>
            <a:off x="2355850" y="3182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Line 9">
            <a:extLst>
              <a:ext uri="{FF2B5EF4-FFF2-40B4-BE49-F238E27FC236}">
                <a16:creationId xmlns:a16="http://schemas.microsoft.com/office/drawing/2014/main" id="{A1EE659B-C62E-CD22-301A-1617FE88DCE5}"/>
              </a:ext>
            </a:extLst>
          </p:cNvPr>
          <p:cNvSpPr>
            <a:spLocks noChangeShapeType="1"/>
          </p:cNvSpPr>
          <p:nvPr/>
        </p:nvSpPr>
        <p:spPr bwMode="auto">
          <a:xfrm>
            <a:off x="2355850" y="26749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10">
            <a:extLst>
              <a:ext uri="{FF2B5EF4-FFF2-40B4-BE49-F238E27FC236}">
                <a16:creationId xmlns:a16="http://schemas.microsoft.com/office/drawing/2014/main" id="{ED2ABAB8-7C3A-E00D-2BD8-A10C0D011D41}"/>
              </a:ext>
            </a:extLst>
          </p:cNvPr>
          <p:cNvSpPr>
            <a:spLocks noChangeShapeType="1"/>
          </p:cNvSpPr>
          <p:nvPr/>
        </p:nvSpPr>
        <p:spPr bwMode="auto">
          <a:xfrm>
            <a:off x="2389188" y="3182938"/>
            <a:ext cx="39211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Line 11">
            <a:extLst>
              <a:ext uri="{FF2B5EF4-FFF2-40B4-BE49-F238E27FC236}">
                <a16:creationId xmlns:a16="http://schemas.microsoft.com/office/drawing/2014/main" id="{D56BAFB2-1897-23A7-7272-919A21801851}"/>
              </a:ext>
            </a:extLst>
          </p:cNvPr>
          <p:cNvSpPr>
            <a:spLocks noChangeShapeType="1"/>
          </p:cNvSpPr>
          <p:nvPr/>
        </p:nvSpPr>
        <p:spPr bwMode="auto">
          <a:xfrm flipV="1">
            <a:off x="23828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 name="Line 12">
            <a:extLst>
              <a:ext uri="{FF2B5EF4-FFF2-40B4-BE49-F238E27FC236}">
                <a16:creationId xmlns:a16="http://schemas.microsoft.com/office/drawing/2014/main" id="{F74EB731-E6F8-AABF-41EC-C2BAAB60D8CF}"/>
              </a:ext>
            </a:extLst>
          </p:cNvPr>
          <p:cNvSpPr>
            <a:spLocks noChangeShapeType="1"/>
          </p:cNvSpPr>
          <p:nvPr/>
        </p:nvSpPr>
        <p:spPr bwMode="auto">
          <a:xfrm flipV="1">
            <a:off x="2524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 name="Line 13">
            <a:extLst>
              <a:ext uri="{FF2B5EF4-FFF2-40B4-BE49-F238E27FC236}">
                <a16:creationId xmlns:a16="http://schemas.microsoft.com/office/drawing/2014/main" id="{1E58EB79-15FD-7758-E6B8-9B030B9EE1DE}"/>
              </a:ext>
            </a:extLst>
          </p:cNvPr>
          <p:cNvSpPr>
            <a:spLocks noChangeShapeType="1"/>
          </p:cNvSpPr>
          <p:nvPr/>
        </p:nvSpPr>
        <p:spPr bwMode="auto">
          <a:xfrm flipV="1">
            <a:off x="26479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 name="Line 14">
            <a:extLst>
              <a:ext uri="{FF2B5EF4-FFF2-40B4-BE49-F238E27FC236}">
                <a16:creationId xmlns:a16="http://schemas.microsoft.com/office/drawing/2014/main" id="{FCF87C22-8A6E-B135-E7D3-E205E37C1F23}"/>
              </a:ext>
            </a:extLst>
          </p:cNvPr>
          <p:cNvSpPr>
            <a:spLocks noChangeShapeType="1"/>
          </p:cNvSpPr>
          <p:nvPr/>
        </p:nvSpPr>
        <p:spPr bwMode="auto">
          <a:xfrm flipV="1">
            <a:off x="27876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Line 15">
            <a:extLst>
              <a:ext uri="{FF2B5EF4-FFF2-40B4-BE49-F238E27FC236}">
                <a16:creationId xmlns:a16="http://schemas.microsoft.com/office/drawing/2014/main" id="{1B9246ED-EFB8-B692-EBDA-6A502E48987C}"/>
              </a:ext>
            </a:extLst>
          </p:cNvPr>
          <p:cNvSpPr>
            <a:spLocks noChangeShapeType="1"/>
          </p:cNvSpPr>
          <p:nvPr/>
        </p:nvSpPr>
        <p:spPr bwMode="auto">
          <a:xfrm flipV="1">
            <a:off x="29098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 name="Line 16">
            <a:extLst>
              <a:ext uri="{FF2B5EF4-FFF2-40B4-BE49-F238E27FC236}">
                <a16:creationId xmlns:a16="http://schemas.microsoft.com/office/drawing/2014/main" id="{C20A787A-BDA7-6CBB-3DD9-1F4EB768EAE3}"/>
              </a:ext>
            </a:extLst>
          </p:cNvPr>
          <p:cNvSpPr>
            <a:spLocks noChangeShapeType="1"/>
          </p:cNvSpPr>
          <p:nvPr/>
        </p:nvSpPr>
        <p:spPr bwMode="auto">
          <a:xfrm flipV="1">
            <a:off x="30321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 name="Line 17">
            <a:extLst>
              <a:ext uri="{FF2B5EF4-FFF2-40B4-BE49-F238E27FC236}">
                <a16:creationId xmlns:a16="http://schemas.microsoft.com/office/drawing/2014/main" id="{DBD6F80C-B9F4-3B1C-38B3-C3E433083ACD}"/>
              </a:ext>
            </a:extLst>
          </p:cNvPr>
          <p:cNvSpPr>
            <a:spLocks noChangeShapeType="1"/>
          </p:cNvSpPr>
          <p:nvPr/>
        </p:nvSpPr>
        <p:spPr bwMode="auto">
          <a:xfrm flipV="1">
            <a:off x="31734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 name="Line 18">
            <a:extLst>
              <a:ext uri="{FF2B5EF4-FFF2-40B4-BE49-F238E27FC236}">
                <a16:creationId xmlns:a16="http://schemas.microsoft.com/office/drawing/2014/main" id="{3E96E94E-55F9-D6A1-8564-06DDC4D5F5E9}"/>
              </a:ext>
            </a:extLst>
          </p:cNvPr>
          <p:cNvSpPr>
            <a:spLocks noChangeShapeType="1"/>
          </p:cNvSpPr>
          <p:nvPr/>
        </p:nvSpPr>
        <p:spPr bwMode="auto">
          <a:xfrm flipV="1">
            <a:off x="32972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 name="Line 19">
            <a:extLst>
              <a:ext uri="{FF2B5EF4-FFF2-40B4-BE49-F238E27FC236}">
                <a16:creationId xmlns:a16="http://schemas.microsoft.com/office/drawing/2014/main" id="{C1ACE904-F4A7-49A4-3BC7-3C64E1F01ADF}"/>
              </a:ext>
            </a:extLst>
          </p:cNvPr>
          <p:cNvSpPr>
            <a:spLocks noChangeShapeType="1"/>
          </p:cNvSpPr>
          <p:nvPr/>
        </p:nvSpPr>
        <p:spPr bwMode="auto">
          <a:xfrm flipV="1">
            <a:off x="34353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 name="Line 20">
            <a:extLst>
              <a:ext uri="{FF2B5EF4-FFF2-40B4-BE49-F238E27FC236}">
                <a16:creationId xmlns:a16="http://schemas.microsoft.com/office/drawing/2014/main" id="{0627BCA3-832C-F3A6-6F43-FA66BE80D259}"/>
              </a:ext>
            </a:extLst>
          </p:cNvPr>
          <p:cNvSpPr>
            <a:spLocks noChangeShapeType="1"/>
          </p:cNvSpPr>
          <p:nvPr/>
        </p:nvSpPr>
        <p:spPr bwMode="auto">
          <a:xfrm flipV="1">
            <a:off x="35591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Line 21">
            <a:extLst>
              <a:ext uri="{FF2B5EF4-FFF2-40B4-BE49-F238E27FC236}">
                <a16:creationId xmlns:a16="http://schemas.microsoft.com/office/drawing/2014/main" id="{5BB38D83-4BF6-D098-B20B-AF5A35AD093E}"/>
              </a:ext>
            </a:extLst>
          </p:cNvPr>
          <p:cNvSpPr>
            <a:spLocks noChangeShapeType="1"/>
          </p:cNvSpPr>
          <p:nvPr/>
        </p:nvSpPr>
        <p:spPr bwMode="auto">
          <a:xfrm flipV="1">
            <a:off x="37004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 name="Line 22">
            <a:extLst>
              <a:ext uri="{FF2B5EF4-FFF2-40B4-BE49-F238E27FC236}">
                <a16:creationId xmlns:a16="http://schemas.microsoft.com/office/drawing/2014/main" id="{10D62941-6A06-85C4-3977-C351DA0A93A3}"/>
              </a:ext>
            </a:extLst>
          </p:cNvPr>
          <p:cNvSpPr>
            <a:spLocks noChangeShapeType="1"/>
          </p:cNvSpPr>
          <p:nvPr/>
        </p:nvSpPr>
        <p:spPr bwMode="auto">
          <a:xfrm flipV="1">
            <a:off x="38211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 name="Line 23">
            <a:extLst>
              <a:ext uri="{FF2B5EF4-FFF2-40B4-BE49-F238E27FC236}">
                <a16:creationId xmlns:a16="http://schemas.microsoft.com/office/drawing/2014/main" id="{53C2FDF5-D79B-0554-8D02-97E1D77CB47D}"/>
              </a:ext>
            </a:extLst>
          </p:cNvPr>
          <p:cNvSpPr>
            <a:spLocks noChangeShapeType="1"/>
          </p:cNvSpPr>
          <p:nvPr/>
        </p:nvSpPr>
        <p:spPr bwMode="auto">
          <a:xfrm flipV="1">
            <a:off x="39624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 name="Line 24">
            <a:extLst>
              <a:ext uri="{FF2B5EF4-FFF2-40B4-BE49-F238E27FC236}">
                <a16:creationId xmlns:a16="http://schemas.microsoft.com/office/drawing/2014/main" id="{62461933-763E-1A96-B440-2DA5DE8BB79A}"/>
              </a:ext>
            </a:extLst>
          </p:cNvPr>
          <p:cNvSpPr>
            <a:spLocks noChangeShapeType="1"/>
          </p:cNvSpPr>
          <p:nvPr/>
        </p:nvSpPr>
        <p:spPr bwMode="auto">
          <a:xfrm flipV="1">
            <a:off x="40862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 name="Line 25">
            <a:extLst>
              <a:ext uri="{FF2B5EF4-FFF2-40B4-BE49-F238E27FC236}">
                <a16:creationId xmlns:a16="http://schemas.microsoft.com/office/drawing/2014/main" id="{32F24216-C06D-0C2F-211B-1FDCFB0BCEE3}"/>
              </a:ext>
            </a:extLst>
          </p:cNvPr>
          <p:cNvSpPr>
            <a:spLocks noChangeShapeType="1"/>
          </p:cNvSpPr>
          <p:nvPr/>
        </p:nvSpPr>
        <p:spPr bwMode="auto">
          <a:xfrm flipV="1">
            <a:off x="42275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 name="Line 26">
            <a:extLst>
              <a:ext uri="{FF2B5EF4-FFF2-40B4-BE49-F238E27FC236}">
                <a16:creationId xmlns:a16="http://schemas.microsoft.com/office/drawing/2014/main" id="{47C445D2-D8AF-7EB0-B16F-4A37A80DE9DF}"/>
              </a:ext>
            </a:extLst>
          </p:cNvPr>
          <p:cNvSpPr>
            <a:spLocks noChangeShapeType="1"/>
          </p:cNvSpPr>
          <p:nvPr/>
        </p:nvSpPr>
        <p:spPr bwMode="auto">
          <a:xfrm flipV="1">
            <a:off x="43481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 name="Line 27">
            <a:extLst>
              <a:ext uri="{FF2B5EF4-FFF2-40B4-BE49-F238E27FC236}">
                <a16:creationId xmlns:a16="http://schemas.microsoft.com/office/drawing/2014/main" id="{789D1883-F46F-AF0B-7FA7-C54C47339C91}"/>
              </a:ext>
            </a:extLst>
          </p:cNvPr>
          <p:cNvSpPr>
            <a:spLocks noChangeShapeType="1"/>
          </p:cNvSpPr>
          <p:nvPr/>
        </p:nvSpPr>
        <p:spPr bwMode="auto">
          <a:xfrm flipV="1">
            <a:off x="44894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 name="Line 28">
            <a:extLst>
              <a:ext uri="{FF2B5EF4-FFF2-40B4-BE49-F238E27FC236}">
                <a16:creationId xmlns:a16="http://schemas.microsoft.com/office/drawing/2014/main" id="{F792444C-080E-8C80-8A7B-ABDFE58DBE14}"/>
              </a:ext>
            </a:extLst>
          </p:cNvPr>
          <p:cNvSpPr>
            <a:spLocks noChangeShapeType="1"/>
          </p:cNvSpPr>
          <p:nvPr/>
        </p:nvSpPr>
        <p:spPr bwMode="auto">
          <a:xfrm flipV="1">
            <a:off x="46116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 name="Line 29">
            <a:extLst>
              <a:ext uri="{FF2B5EF4-FFF2-40B4-BE49-F238E27FC236}">
                <a16:creationId xmlns:a16="http://schemas.microsoft.com/office/drawing/2014/main" id="{CC97A849-3A80-D981-8C86-5833EC618BCF}"/>
              </a:ext>
            </a:extLst>
          </p:cNvPr>
          <p:cNvSpPr>
            <a:spLocks noChangeShapeType="1"/>
          </p:cNvSpPr>
          <p:nvPr/>
        </p:nvSpPr>
        <p:spPr bwMode="auto">
          <a:xfrm flipV="1">
            <a:off x="47529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 name="Line 30">
            <a:extLst>
              <a:ext uri="{FF2B5EF4-FFF2-40B4-BE49-F238E27FC236}">
                <a16:creationId xmlns:a16="http://schemas.microsoft.com/office/drawing/2014/main" id="{7B3FABD3-2A70-31CD-549F-44BD03B582CC}"/>
              </a:ext>
            </a:extLst>
          </p:cNvPr>
          <p:cNvSpPr>
            <a:spLocks noChangeShapeType="1"/>
          </p:cNvSpPr>
          <p:nvPr/>
        </p:nvSpPr>
        <p:spPr bwMode="auto">
          <a:xfrm flipV="1">
            <a:off x="48736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 name="Line 31">
            <a:extLst>
              <a:ext uri="{FF2B5EF4-FFF2-40B4-BE49-F238E27FC236}">
                <a16:creationId xmlns:a16="http://schemas.microsoft.com/office/drawing/2014/main" id="{C8D94FA8-74EF-34A3-85CF-94270E44EE72}"/>
              </a:ext>
            </a:extLst>
          </p:cNvPr>
          <p:cNvSpPr>
            <a:spLocks noChangeShapeType="1"/>
          </p:cNvSpPr>
          <p:nvPr/>
        </p:nvSpPr>
        <p:spPr bwMode="auto">
          <a:xfrm flipV="1">
            <a:off x="501491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 name="Line 32">
            <a:extLst>
              <a:ext uri="{FF2B5EF4-FFF2-40B4-BE49-F238E27FC236}">
                <a16:creationId xmlns:a16="http://schemas.microsoft.com/office/drawing/2014/main" id="{5C3DADC2-CD25-4011-4C09-87AF1D8108A9}"/>
              </a:ext>
            </a:extLst>
          </p:cNvPr>
          <p:cNvSpPr>
            <a:spLocks noChangeShapeType="1"/>
          </p:cNvSpPr>
          <p:nvPr/>
        </p:nvSpPr>
        <p:spPr bwMode="auto">
          <a:xfrm flipV="1">
            <a:off x="51387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 name="Line 33">
            <a:extLst>
              <a:ext uri="{FF2B5EF4-FFF2-40B4-BE49-F238E27FC236}">
                <a16:creationId xmlns:a16="http://schemas.microsoft.com/office/drawing/2014/main" id="{860F20EB-8B44-4FBE-1D9D-264A537CF7EA}"/>
              </a:ext>
            </a:extLst>
          </p:cNvPr>
          <p:cNvSpPr>
            <a:spLocks noChangeShapeType="1"/>
          </p:cNvSpPr>
          <p:nvPr/>
        </p:nvSpPr>
        <p:spPr bwMode="auto">
          <a:xfrm flipV="1">
            <a:off x="52768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 name="Line 34">
            <a:extLst>
              <a:ext uri="{FF2B5EF4-FFF2-40B4-BE49-F238E27FC236}">
                <a16:creationId xmlns:a16="http://schemas.microsoft.com/office/drawing/2014/main" id="{943107E6-D76B-A1AE-5624-7241CFA66DF0}"/>
              </a:ext>
            </a:extLst>
          </p:cNvPr>
          <p:cNvSpPr>
            <a:spLocks noChangeShapeType="1"/>
          </p:cNvSpPr>
          <p:nvPr/>
        </p:nvSpPr>
        <p:spPr bwMode="auto">
          <a:xfrm flipV="1">
            <a:off x="540067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 name="Line 35">
            <a:extLst>
              <a:ext uri="{FF2B5EF4-FFF2-40B4-BE49-F238E27FC236}">
                <a16:creationId xmlns:a16="http://schemas.microsoft.com/office/drawing/2014/main" id="{F35D7EF6-3864-7FC9-A6CF-68042C394318}"/>
              </a:ext>
            </a:extLst>
          </p:cNvPr>
          <p:cNvSpPr>
            <a:spLocks noChangeShapeType="1"/>
          </p:cNvSpPr>
          <p:nvPr/>
        </p:nvSpPr>
        <p:spPr bwMode="auto">
          <a:xfrm flipV="1">
            <a:off x="5541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 name="Line 36">
            <a:extLst>
              <a:ext uri="{FF2B5EF4-FFF2-40B4-BE49-F238E27FC236}">
                <a16:creationId xmlns:a16="http://schemas.microsoft.com/office/drawing/2014/main" id="{F97E6F64-B01A-6182-DA21-641507FC76D7}"/>
              </a:ext>
            </a:extLst>
          </p:cNvPr>
          <p:cNvSpPr>
            <a:spLocks noChangeShapeType="1"/>
          </p:cNvSpPr>
          <p:nvPr/>
        </p:nvSpPr>
        <p:spPr bwMode="auto">
          <a:xfrm flipV="1">
            <a:off x="566578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 name="Line 37">
            <a:extLst>
              <a:ext uri="{FF2B5EF4-FFF2-40B4-BE49-F238E27FC236}">
                <a16:creationId xmlns:a16="http://schemas.microsoft.com/office/drawing/2014/main" id="{01A15DAA-AE5C-7BA9-304B-E5BA40707DDE}"/>
              </a:ext>
            </a:extLst>
          </p:cNvPr>
          <p:cNvSpPr>
            <a:spLocks noChangeShapeType="1"/>
          </p:cNvSpPr>
          <p:nvPr/>
        </p:nvSpPr>
        <p:spPr bwMode="auto">
          <a:xfrm flipV="1">
            <a:off x="5786438"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 name="Line 38">
            <a:extLst>
              <a:ext uri="{FF2B5EF4-FFF2-40B4-BE49-F238E27FC236}">
                <a16:creationId xmlns:a16="http://schemas.microsoft.com/office/drawing/2014/main" id="{4A0D45FF-8D09-E0BC-33F9-02041EDB1839}"/>
              </a:ext>
            </a:extLst>
          </p:cNvPr>
          <p:cNvSpPr>
            <a:spLocks noChangeShapeType="1"/>
          </p:cNvSpPr>
          <p:nvPr/>
        </p:nvSpPr>
        <p:spPr bwMode="auto">
          <a:xfrm flipV="1">
            <a:off x="5927725"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 name="Line 39">
            <a:extLst>
              <a:ext uri="{FF2B5EF4-FFF2-40B4-BE49-F238E27FC236}">
                <a16:creationId xmlns:a16="http://schemas.microsoft.com/office/drawing/2014/main" id="{A8CABB7A-D97A-EE5A-4646-4885C3BEE26D}"/>
              </a:ext>
            </a:extLst>
          </p:cNvPr>
          <p:cNvSpPr>
            <a:spLocks noChangeShapeType="1"/>
          </p:cNvSpPr>
          <p:nvPr/>
        </p:nvSpPr>
        <p:spPr bwMode="auto">
          <a:xfrm flipV="1">
            <a:off x="6049963"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 name="Line 40">
            <a:extLst>
              <a:ext uri="{FF2B5EF4-FFF2-40B4-BE49-F238E27FC236}">
                <a16:creationId xmlns:a16="http://schemas.microsoft.com/office/drawing/2014/main" id="{BF7EC102-2A1E-8F89-D16A-5A7A63ABEA63}"/>
              </a:ext>
            </a:extLst>
          </p:cNvPr>
          <p:cNvSpPr>
            <a:spLocks noChangeShapeType="1"/>
          </p:cNvSpPr>
          <p:nvPr/>
        </p:nvSpPr>
        <p:spPr bwMode="auto">
          <a:xfrm flipV="1">
            <a:off x="619125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 name="Line 41">
            <a:extLst>
              <a:ext uri="{FF2B5EF4-FFF2-40B4-BE49-F238E27FC236}">
                <a16:creationId xmlns:a16="http://schemas.microsoft.com/office/drawing/2014/main" id="{BF5FC5F8-2971-09D8-96FF-48748D134456}"/>
              </a:ext>
            </a:extLst>
          </p:cNvPr>
          <p:cNvSpPr>
            <a:spLocks noChangeShapeType="1"/>
          </p:cNvSpPr>
          <p:nvPr/>
        </p:nvSpPr>
        <p:spPr bwMode="auto">
          <a:xfrm flipV="1">
            <a:off x="6311900" y="3148013"/>
            <a:ext cx="0"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 name="Line 42">
            <a:extLst>
              <a:ext uri="{FF2B5EF4-FFF2-40B4-BE49-F238E27FC236}">
                <a16:creationId xmlns:a16="http://schemas.microsoft.com/office/drawing/2014/main" id="{44C83B34-4C04-25F4-5F32-11AC51B0FA42}"/>
              </a:ext>
            </a:extLst>
          </p:cNvPr>
          <p:cNvSpPr>
            <a:spLocks noChangeShapeType="1"/>
          </p:cNvSpPr>
          <p:nvPr/>
        </p:nvSpPr>
        <p:spPr bwMode="auto">
          <a:xfrm>
            <a:off x="2389188" y="3471863"/>
            <a:ext cx="115887" cy="47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6" name="Freeform 43">
            <a:extLst>
              <a:ext uri="{FF2B5EF4-FFF2-40B4-BE49-F238E27FC236}">
                <a16:creationId xmlns:a16="http://schemas.microsoft.com/office/drawing/2014/main" id="{8149DA72-A589-FC33-D6CA-33A63AEDB3FC}"/>
              </a:ext>
            </a:extLst>
          </p:cNvPr>
          <p:cNvSpPr>
            <a:spLocks/>
          </p:cNvSpPr>
          <p:nvPr/>
        </p:nvSpPr>
        <p:spPr bwMode="auto">
          <a:xfrm>
            <a:off x="2524125" y="3424238"/>
            <a:ext cx="247650" cy="177800"/>
          </a:xfrm>
          <a:custGeom>
            <a:avLst/>
            <a:gdLst>
              <a:gd name="T0" fmla="*/ 0 w 156"/>
              <a:gd name="T1" fmla="*/ 2147483646 h 112"/>
              <a:gd name="T2" fmla="*/ 2147483646 w 156"/>
              <a:gd name="T3" fmla="*/ 2147483646 h 112"/>
              <a:gd name="T4" fmla="*/ 2147483646 w 156"/>
              <a:gd name="T5" fmla="*/ 0 h 112"/>
              <a:gd name="T6" fmla="*/ 0 60000 65536"/>
              <a:gd name="T7" fmla="*/ 0 60000 65536"/>
              <a:gd name="T8" fmla="*/ 0 60000 65536"/>
              <a:gd name="T9" fmla="*/ 0 w 156"/>
              <a:gd name="T10" fmla="*/ 0 h 112"/>
              <a:gd name="T11" fmla="*/ 156 w 156"/>
              <a:gd name="T12" fmla="*/ 112 h 112"/>
            </a:gdLst>
            <a:ahLst/>
            <a:cxnLst>
              <a:cxn ang="T6">
                <a:pos x="T0" y="T1"/>
              </a:cxn>
              <a:cxn ang="T7">
                <a:pos x="T2" y="T3"/>
              </a:cxn>
              <a:cxn ang="T8">
                <a:pos x="T4" y="T5"/>
              </a:cxn>
            </a:cxnLst>
            <a:rect l="T9" t="T10" r="T11" b="T12"/>
            <a:pathLst>
              <a:path w="156" h="112">
                <a:moveTo>
                  <a:pt x="0" y="44"/>
                </a:moveTo>
                <a:lnTo>
                  <a:pt x="78" y="11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 name="Freeform 44">
            <a:extLst>
              <a:ext uri="{FF2B5EF4-FFF2-40B4-BE49-F238E27FC236}">
                <a16:creationId xmlns:a16="http://schemas.microsoft.com/office/drawing/2014/main" id="{A9FA59EB-CB0F-8856-F0E2-1EEE95A3643E}"/>
              </a:ext>
            </a:extLst>
          </p:cNvPr>
          <p:cNvSpPr>
            <a:spLocks/>
          </p:cNvSpPr>
          <p:nvPr/>
        </p:nvSpPr>
        <p:spPr bwMode="auto">
          <a:xfrm>
            <a:off x="2787650" y="3424238"/>
            <a:ext cx="369888" cy="544512"/>
          </a:xfrm>
          <a:custGeom>
            <a:avLst/>
            <a:gdLst>
              <a:gd name="T0" fmla="*/ 0 w 233"/>
              <a:gd name="T1" fmla="*/ 0 h 343"/>
              <a:gd name="T2" fmla="*/ 2147483646 w 233"/>
              <a:gd name="T3" fmla="*/ 2147483646 h 343"/>
              <a:gd name="T4" fmla="*/ 2147483646 w 233"/>
              <a:gd name="T5" fmla="*/ 2147483646 h 343"/>
              <a:gd name="T6" fmla="*/ 2147483646 w 233"/>
              <a:gd name="T7" fmla="*/ 2147483646 h 343"/>
              <a:gd name="T8" fmla="*/ 0 60000 65536"/>
              <a:gd name="T9" fmla="*/ 0 60000 65536"/>
              <a:gd name="T10" fmla="*/ 0 60000 65536"/>
              <a:gd name="T11" fmla="*/ 0 60000 65536"/>
              <a:gd name="T12" fmla="*/ 0 w 233"/>
              <a:gd name="T13" fmla="*/ 0 h 343"/>
              <a:gd name="T14" fmla="*/ 233 w 233"/>
              <a:gd name="T15" fmla="*/ 343 h 343"/>
            </a:gdLst>
            <a:ahLst/>
            <a:cxnLst>
              <a:cxn ang="T8">
                <a:pos x="T0" y="T1"/>
              </a:cxn>
              <a:cxn ang="T9">
                <a:pos x="T2" y="T3"/>
              </a:cxn>
              <a:cxn ang="T10">
                <a:pos x="T4" y="T5"/>
              </a:cxn>
              <a:cxn ang="T11">
                <a:pos x="T6" y="T7"/>
              </a:cxn>
            </a:cxnLst>
            <a:rect l="T12" t="T13" r="T14" b="T15"/>
            <a:pathLst>
              <a:path w="233" h="343">
                <a:moveTo>
                  <a:pt x="0" y="0"/>
                </a:moveTo>
                <a:lnTo>
                  <a:pt x="77" y="342"/>
                </a:lnTo>
                <a:lnTo>
                  <a:pt x="154" y="165"/>
                </a:lnTo>
                <a:lnTo>
                  <a:pt x="232" y="165"/>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 name="Freeform 45">
            <a:extLst>
              <a:ext uri="{FF2B5EF4-FFF2-40B4-BE49-F238E27FC236}">
                <a16:creationId xmlns:a16="http://schemas.microsoft.com/office/drawing/2014/main" id="{D6B15D4E-C07A-51D7-829D-54C9018343DA}"/>
              </a:ext>
            </a:extLst>
          </p:cNvPr>
          <p:cNvSpPr>
            <a:spLocks/>
          </p:cNvSpPr>
          <p:nvPr/>
        </p:nvSpPr>
        <p:spPr bwMode="auto">
          <a:xfrm>
            <a:off x="3173413" y="3686175"/>
            <a:ext cx="246062" cy="458788"/>
          </a:xfrm>
          <a:custGeom>
            <a:avLst/>
            <a:gdLst>
              <a:gd name="T0" fmla="*/ 0 w 155"/>
              <a:gd name="T1" fmla="*/ 0 h 289"/>
              <a:gd name="T2" fmla="*/ 2147483646 w 155"/>
              <a:gd name="T3" fmla="*/ 2147483646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8" y="199"/>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 name="Freeform 46">
            <a:extLst>
              <a:ext uri="{FF2B5EF4-FFF2-40B4-BE49-F238E27FC236}">
                <a16:creationId xmlns:a16="http://schemas.microsoft.com/office/drawing/2014/main" id="{FF367BA8-B225-3DBB-E97D-67334D7112EF}"/>
              </a:ext>
            </a:extLst>
          </p:cNvPr>
          <p:cNvSpPr>
            <a:spLocks/>
          </p:cNvSpPr>
          <p:nvPr/>
        </p:nvSpPr>
        <p:spPr bwMode="auto">
          <a:xfrm>
            <a:off x="3435350" y="3790950"/>
            <a:ext cx="249238" cy="354013"/>
          </a:xfrm>
          <a:custGeom>
            <a:avLst/>
            <a:gdLst>
              <a:gd name="T0" fmla="*/ 0 w 157"/>
              <a:gd name="T1" fmla="*/ 2147483646 h 223"/>
              <a:gd name="T2" fmla="*/ 2147483646 w 157"/>
              <a:gd name="T3" fmla="*/ 2147483646 h 223"/>
              <a:gd name="T4" fmla="*/ 2147483646 w 157"/>
              <a:gd name="T5" fmla="*/ 0 h 223"/>
              <a:gd name="T6" fmla="*/ 0 60000 65536"/>
              <a:gd name="T7" fmla="*/ 0 60000 65536"/>
              <a:gd name="T8" fmla="*/ 0 60000 65536"/>
              <a:gd name="T9" fmla="*/ 0 w 157"/>
              <a:gd name="T10" fmla="*/ 0 h 223"/>
              <a:gd name="T11" fmla="*/ 157 w 157"/>
              <a:gd name="T12" fmla="*/ 223 h 223"/>
            </a:gdLst>
            <a:ahLst/>
            <a:cxnLst>
              <a:cxn ang="T6">
                <a:pos x="T0" y="T1"/>
              </a:cxn>
              <a:cxn ang="T7">
                <a:pos x="T2" y="T3"/>
              </a:cxn>
              <a:cxn ang="T8">
                <a:pos x="T4" y="T5"/>
              </a:cxn>
            </a:cxnLst>
            <a:rect l="T9" t="T10" r="T11" b="T12"/>
            <a:pathLst>
              <a:path w="157" h="223">
                <a:moveTo>
                  <a:pt x="0" y="222"/>
                </a:moveTo>
                <a:lnTo>
                  <a:pt x="78" y="45"/>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 name="Freeform 47">
            <a:extLst>
              <a:ext uri="{FF2B5EF4-FFF2-40B4-BE49-F238E27FC236}">
                <a16:creationId xmlns:a16="http://schemas.microsoft.com/office/drawing/2014/main" id="{6EDB90A2-F15A-1EA7-1362-D41CF9CB751C}"/>
              </a:ext>
            </a:extLst>
          </p:cNvPr>
          <p:cNvSpPr>
            <a:spLocks/>
          </p:cNvSpPr>
          <p:nvPr/>
        </p:nvSpPr>
        <p:spPr bwMode="auto">
          <a:xfrm>
            <a:off x="3700463" y="3773488"/>
            <a:ext cx="246062" cy="404812"/>
          </a:xfrm>
          <a:custGeom>
            <a:avLst/>
            <a:gdLst>
              <a:gd name="T0" fmla="*/ 0 w 155"/>
              <a:gd name="T1" fmla="*/ 0 h 255"/>
              <a:gd name="T2" fmla="*/ 2147483646 w 155"/>
              <a:gd name="T3" fmla="*/ 2147483646 h 255"/>
              <a:gd name="T4" fmla="*/ 2147483646 w 155"/>
              <a:gd name="T5" fmla="*/ 2147483646 h 255"/>
              <a:gd name="T6" fmla="*/ 0 60000 65536"/>
              <a:gd name="T7" fmla="*/ 0 60000 65536"/>
              <a:gd name="T8" fmla="*/ 0 60000 65536"/>
              <a:gd name="T9" fmla="*/ 0 w 155"/>
              <a:gd name="T10" fmla="*/ 0 h 255"/>
              <a:gd name="T11" fmla="*/ 155 w 155"/>
              <a:gd name="T12" fmla="*/ 255 h 255"/>
            </a:gdLst>
            <a:ahLst/>
            <a:cxnLst>
              <a:cxn ang="T6">
                <a:pos x="T0" y="T1"/>
              </a:cxn>
              <a:cxn ang="T7">
                <a:pos x="T2" y="T3"/>
              </a:cxn>
              <a:cxn ang="T8">
                <a:pos x="T4" y="T5"/>
              </a:cxn>
            </a:cxnLst>
            <a:rect l="T9" t="T10" r="T11" b="T12"/>
            <a:pathLst>
              <a:path w="155" h="255">
                <a:moveTo>
                  <a:pt x="0" y="0"/>
                </a:moveTo>
                <a:lnTo>
                  <a:pt x="76" y="254"/>
                </a:lnTo>
                <a:lnTo>
                  <a:pt x="154" y="25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 name="Freeform 48">
            <a:extLst>
              <a:ext uri="{FF2B5EF4-FFF2-40B4-BE49-F238E27FC236}">
                <a16:creationId xmlns:a16="http://schemas.microsoft.com/office/drawing/2014/main" id="{C5A74FDE-BA41-4851-5592-9D83F0B72232}"/>
              </a:ext>
            </a:extLst>
          </p:cNvPr>
          <p:cNvSpPr>
            <a:spLocks/>
          </p:cNvSpPr>
          <p:nvPr/>
        </p:nvSpPr>
        <p:spPr bwMode="auto">
          <a:xfrm>
            <a:off x="3962400" y="4143375"/>
            <a:ext cx="247650" cy="34925"/>
          </a:xfrm>
          <a:custGeom>
            <a:avLst/>
            <a:gdLst>
              <a:gd name="T0" fmla="*/ 0 w 156"/>
              <a:gd name="T1" fmla="*/ 2147483646 h 22"/>
              <a:gd name="T2" fmla="*/ 2147483646 w 156"/>
              <a:gd name="T3" fmla="*/ 2147483646 h 22"/>
              <a:gd name="T4" fmla="*/ 2147483646 w 156"/>
              <a:gd name="T5" fmla="*/ 0 h 22"/>
              <a:gd name="T6" fmla="*/ 0 60000 65536"/>
              <a:gd name="T7" fmla="*/ 0 60000 65536"/>
              <a:gd name="T8" fmla="*/ 0 60000 65536"/>
              <a:gd name="T9" fmla="*/ 0 w 156"/>
              <a:gd name="T10" fmla="*/ 0 h 22"/>
              <a:gd name="T11" fmla="*/ 156 w 156"/>
              <a:gd name="T12" fmla="*/ 22 h 22"/>
            </a:gdLst>
            <a:ahLst/>
            <a:cxnLst>
              <a:cxn ang="T6">
                <a:pos x="T0" y="T1"/>
              </a:cxn>
              <a:cxn ang="T7">
                <a:pos x="T2" y="T3"/>
              </a:cxn>
              <a:cxn ang="T8">
                <a:pos x="T4" y="T5"/>
              </a:cxn>
            </a:cxnLst>
            <a:rect l="T9" t="T10" r="T11" b="T12"/>
            <a:pathLst>
              <a:path w="156" h="22">
                <a:moveTo>
                  <a:pt x="0" y="21"/>
                </a:moveTo>
                <a:lnTo>
                  <a:pt x="78" y="2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2" name="Line 49">
            <a:extLst>
              <a:ext uri="{FF2B5EF4-FFF2-40B4-BE49-F238E27FC236}">
                <a16:creationId xmlns:a16="http://schemas.microsoft.com/office/drawing/2014/main" id="{4D2BC0A7-538E-B045-73E5-19BC9A2D637C}"/>
              </a:ext>
            </a:extLst>
          </p:cNvPr>
          <p:cNvSpPr>
            <a:spLocks noChangeShapeType="1"/>
          </p:cNvSpPr>
          <p:nvPr/>
        </p:nvSpPr>
        <p:spPr bwMode="auto">
          <a:xfrm>
            <a:off x="4240213" y="4149725"/>
            <a:ext cx="107950" cy="2540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 name="Line 50">
            <a:extLst>
              <a:ext uri="{FF2B5EF4-FFF2-40B4-BE49-F238E27FC236}">
                <a16:creationId xmlns:a16="http://schemas.microsoft.com/office/drawing/2014/main" id="{CE0A5283-C968-ABE1-C5A3-7C8860A6DDBB}"/>
              </a:ext>
            </a:extLst>
          </p:cNvPr>
          <p:cNvSpPr>
            <a:spLocks noChangeShapeType="1"/>
          </p:cNvSpPr>
          <p:nvPr/>
        </p:nvSpPr>
        <p:spPr bwMode="auto">
          <a:xfrm>
            <a:off x="4354513" y="4429125"/>
            <a:ext cx="128587" cy="2508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 name="Freeform 51">
            <a:extLst>
              <a:ext uri="{FF2B5EF4-FFF2-40B4-BE49-F238E27FC236}">
                <a16:creationId xmlns:a16="http://schemas.microsoft.com/office/drawing/2014/main" id="{1731D2E8-41E6-348E-16FC-AB8328AC15CE}"/>
              </a:ext>
            </a:extLst>
          </p:cNvPr>
          <p:cNvSpPr>
            <a:spLocks/>
          </p:cNvSpPr>
          <p:nvPr/>
        </p:nvSpPr>
        <p:spPr bwMode="auto">
          <a:xfrm>
            <a:off x="4489450" y="4229100"/>
            <a:ext cx="247650" cy="441325"/>
          </a:xfrm>
          <a:custGeom>
            <a:avLst/>
            <a:gdLst>
              <a:gd name="T0" fmla="*/ 0 w 156"/>
              <a:gd name="T1" fmla="*/ 2147483646 h 278"/>
              <a:gd name="T2" fmla="*/ 2147483646 w 156"/>
              <a:gd name="T3" fmla="*/ 0 h 278"/>
              <a:gd name="T4" fmla="*/ 2147483646 w 156"/>
              <a:gd name="T5" fmla="*/ 0 h 278"/>
              <a:gd name="T6" fmla="*/ 0 60000 65536"/>
              <a:gd name="T7" fmla="*/ 0 60000 65536"/>
              <a:gd name="T8" fmla="*/ 0 60000 65536"/>
              <a:gd name="T9" fmla="*/ 0 w 156"/>
              <a:gd name="T10" fmla="*/ 0 h 278"/>
              <a:gd name="T11" fmla="*/ 156 w 156"/>
              <a:gd name="T12" fmla="*/ 278 h 278"/>
            </a:gdLst>
            <a:ahLst/>
            <a:cxnLst>
              <a:cxn ang="T6">
                <a:pos x="T0" y="T1"/>
              </a:cxn>
              <a:cxn ang="T7">
                <a:pos x="T2" y="T3"/>
              </a:cxn>
              <a:cxn ang="T8">
                <a:pos x="T4" y="T5"/>
              </a:cxn>
            </a:cxnLst>
            <a:rect l="T9" t="T10" r="T11" b="T12"/>
            <a:pathLst>
              <a:path w="156" h="278">
                <a:moveTo>
                  <a:pt x="0" y="277"/>
                </a:moveTo>
                <a:lnTo>
                  <a:pt x="77" y="0"/>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5" name="Freeform 52">
            <a:extLst>
              <a:ext uri="{FF2B5EF4-FFF2-40B4-BE49-F238E27FC236}">
                <a16:creationId xmlns:a16="http://schemas.microsoft.com/office/drawing/2014/main" id="{1EEBBFDE-F1E1-BB9E-35D4-DBC36AFDF7DB}"/>
              </a:ext>
            </a:extLst>
          </p:cNvPr>
          <p:cNvSpPr>
            <a:spLocks/>
          </p:cNvSpPr>
          <p:nvPr/>
        </p:nvSpPr>
        <p:spPr bwMode="auto">
          <a:xfrm>
            <a:off x="4752975" y="4229100"/>
            <a:ext cx="246063" cy="125413"/>
          </a:xfrm>
          <a:custGeom>
            <a:avLst/>
            <a:gdLst>
              <a:gd name="T0" fmla="*/ 0 w 155"/>
              <a:gd name="T1" fmla="*/ 0 h 79"/>
              <a:gd name="T2" fmla="*/ 2147483646 w 155"/>
              <a:gd name="T3" fmla="*/ 2147483646 h 79"/>
              <a:gd name="T4" fmla="*/ 2147483646 w 155"/>
              <a:gd name="T5" fmla="*/ 2147483646 h 79"/>
              <a:gd name="T6" fmla="*/ 0 60000 65536"/>
              <a:gd name="T7" fmla="*/ 0 60000 65536"/>
              <a:gd name="T8" fmla="*/ 0 60000 65536"/>
              <a:gd name="T9" fmla="*/ 0 w 155"/>
              <a:gd name="T10" fmla="*/ 0 h 79"/>
              <a:gd name="T11" fmla="*/ 155 w 155"/>
              <a:gd name="T12" fmla="*/ 79 h 79"/>
            </a:gdLst>
            <a:ahLst/>
            <a:cxnLst>
              <a:cxn ang="T6">
                <a:pos x="T0" y="T1"/>
              </a:cxn>
              <a:cxn ang="T7">
                <a:pos x="T2" y="T3"/>
              </a:cxn>
              <a:cxn ang="T8">
                <a:pos x="T4" y="T5"/>
              </a:cxn>
            </a:cxnLst>
            <a:rect l="T9" t="T10" r="T11" b="T12"/>
            <a:pathLst>
              <a:path w="155" h="79">
                <a:moveTo>
                  <a:pt x="0" y="0"/>
                </a:moveTo>
                <a:lnTo>
                  <a:pt x="76" y="23"/>
                </a:lnTo>
                <a:lnTo>
                  <a:pt x="154" y="7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 name="Line 53">
            <a:extLst>
              <a:ext uri="{FF2B5EF4-FFF2-40B4-BE49-F238E27FC236}">
                <a16:creationId xmlns:a16="http://schemas.microsoft.com/office/drawing/2014/main" id="{3F87F44C-F940-1126-D48A-79952A72ECA4}"/>
              </a:ext>
            </a:extLst>
          </p:cNvPr>
          <p:cNvSpPr>
            <a:spLocks noChangeShapeType="1"/>
          </p:cNvSpPr>
          <p:nvPr/>
        </p:nvSpPr>
        <p:spPr bwMode="auto">
          <a:xfrm flipV="1">
            <a:off x="5021263" y="4359275"/>
            <a:ext cx="115887" cy="17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 name="Line 54">
            <a:extLst>
              <a:ext uri="{FF2B5EF4-FFF2-40B4-BE49-F238E27FC236}">
                <a16:creationId xmlns:a16="http://schemas.microsoft.com/office/drawing/2014/main" id="{7193584D-238A-6737-0EF3-ADC93523E839}"/>
              </a:ext>
            </a:extLst>
          </p:cNvPr>
          <p:cNvSpPr>
            <a:spLocks noChangeShapeType="1"/>
          </p:cNvSpPr>
          <p:nvPr/>
        </p:nvSpPr>
        <p:spPr bwMode="auto">
          <a:xfrm flipV="1">
            <a:off x="5145088" y="4265613"/>
            <a:ext cx="125412"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 name="Freeform 55">
            <a:extLst>
              <a:ext uri="{FF2B5EF4-FFF2-40B4-BE49-F238E27FC236}">
                <a16:creationId xmlns:a16="http://schemas.microsoft.com/office/drawing/2014/main" id="{B6C851A4-278B-2BA5-154C-858EDD30946D}"/>
              </a:ext>
            </a:extLst>
          </p:cNvPr>
          <p:cNvSpPr>
            <a:spLocks/>
          </p:cNvSpPr>
          <p:nvPr/>
        </p:nvSpPr>
        <p:spPr bwMode="auto">
          <a:xfrm>
            <a:off x="5276850" y="4265613"/>
            <a:ext cx="249238" cy="509587"/>
          </a:xfrm>
          <a:custGeom>
            <a:avLst/>
            <a:gdLst>
              <a:gd name="T0" fmla="*/ 0 w 157"/>
              <a:gd name="T1" fmla="*/ 0 h 321"/>
              <a:gd name="T2" fmla="*/ 2147483646 w 157"/>
              <a:gd name="T3" fmla="*/ 2147483646 h 321"/>
              <a:gd name="T4" fmla="*/ 2147483646 w 157"/>
              <a:gd name="T5" fmla="*/ 2147483646 h 321"/>
              <a:gd name="T6" fmla="*/ 0 60000 65536"/>
              <a:gd name="T7" fmla="*/ 0 60000 65536"/>
              <a:gd name="T8" fmla="*/ 0 60000 65536"/>
              <a:gd name="T9" fmla="*/ 0 w 157"/>
              <a:gd name="T10" fmla="*/ 0 h 321"/>
              <a:gd name="T11" fmla="*/ 157 w 157"/>
              <a:gd name="T12" fmla="*/ 321 h 321"/>
            </a:gdLst>
            <a:ahLst/>
            <a:cxnLst>
              <a:cxn ang="T6">
                <a:pos x="T0" y="T1"/>
              </a:cxn>
              <a:cxn ang="T7">
                <a:pos x="T2" y="T3"/>
              </a:cxn>
              <a:cxn ang="T8">
                <a:pos x="T4" y="T5"/>
              </a:cxn>
            </a:cxnLst>
            <a:rect l="T9" t="T10" r="T11" b="T12"/>
            <a:pathLst>
              <a:path w="157" h="321">
                <a:moveTo>
                  <a:pt x="0" y="0"/>
                </a:moveTo>
                <a:lnTo>
                  <a:pt x="78" y="222"/>
                </a:lnTo>
                <a:lnTo>
                  <a:pt x="156" y="3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9" name="Line 56">
            <a:extLst>
              <a:ext uri="{FF2B5EF4-FFF2-40B4-BE49-F238E27FC236}">
                <a16:creationId xmlns:a16="http://schemas.microsoft.com/office/drawing/2014/main" id="{69E9E008-73ED-4BFF-2B6A-1E3A4B651F56}"/>
              </a:ext>
            </a:extLst>
          </p:cNvPr>
          <p:cNvSpPr>
            <a:spLocks noChangeShapeType="1"/>
          </p:cNvSpPr>
          <p:nvPr/>
        </p:nvSpPr>
        <p:spPr bwMode="auto">
          <a:xfrm>
            <a:off x="5548313" y="4779963"/>
            <a:ext cx="128587" cy="2159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 name="Freeform 57">
            <a:extLst>
              <a:ext uri="{FF2B5EF4-FFF2-40B4-BE49-F238E27FC236}">
                <a16:creationId xmlns:a16="http://schemas.microsoft.com/office/drawing/2014/main" id="{E6CE9661-68F9-0D93-88F0-5EF08AB43FA3}"/>
              </a:ext>
            </a:extLst>
          </p:cNvPr>
          <p:cNvSpPr>
            <a:spLocks/>
          </p:cNvSpPr>
          <p:nvPr/>
        </p:nvSpPr>
        <p:spPr bwMode="auto">
          <a:xfrm>
            <a:off x="5665788" y="4879975"/>
            <a:ext cx="246062" cy="195263"/>
          </a:xfrm>
          <a:custGeom>
            <a:avLst/>
            <a:gdLst>
              <a:gd name="T0" fmla="*/ 0 w 155"/>
              <a:gd name="T1" fmla="*/ 2147483646 h 123"/>
              <a:gd name="T2" fmla="*/ 2147483646 w 155"/>
              <a:gd name="T3" fmla="*/ 0 h 123"/>
              <a:gd name="T4" fmla="*/ 2147483646 w 155"/>
              <a:gd name="T5" fmla="*/ 2147483646 h 123"/>
              <a:gd name="T6" fmla="*/ 0 60000 65536"/>
              <a:gd name="T7" fmla="*/ 0 60000 65536"/>
              <a:gd name="T8" fmla="*/ 0 60000 65536"/>
              <a:gd name="T9" fmla="*/ 0 w 155"/>
              <a:gd name="T10" fmla="*/ 0 h 123"/>
              <a:gd name="T11" fmla="*/ 155 w 155"/>
              <a:gd name="T12" fmla="*/ 123 h 123"/>
            </a:gdLst>
            <a:ahLst/>
            <a:cxnLst>
              <a:cxn ang="T6">
                <a:pos x="T0" y="T1"/>
              </a:cxn>
              <a:cxn ang="T7">
                <a:pos x="T2" y="T3"/>
              </a:cxn>
              <a:cxn ang="T8">
                <a:pos x="T4" y="T5"/>
              </a:cxn>
            </a:cxnLst>
            <a:rect l="T9" t="T10" r="T11" b="T12"/>
            <a:pathLst>
              <a:path w="155" h="123">
                <a:moveTo>
                  <a:pt x="0" y="77"/>
                </a:moveTo>
                <a:lnTo>
                  <a:pt x="76" y="0"/>
                </a:lnTo>
                <a:lnTo>
                  <a:pt x="154" y="1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1" name="Freeform 58">
            <a:extLst>
              <a:ext uri="{FF2B5EF4-FFF2-40B4-BE49-F238E27FC236}">
                <a16:creationId xmlns:a16="http://schemas.microsoft.com/office/drawing/2014/main" id="{5B66FF41-D4BE-9F06-52E1-7105D7A2F723}"/>
              </a:ext>
            </a:extLst>
          </p:cNvPr>
          <p:cNvSpPr>
            <a:spLocks/>
          </p:cNvSpPr>
          <p:nvPr/>
        </p:nvSpPr>
        <p:spPr bwMode="auto">
          <a:xfrm>
            <a:off x="5927725" y="4721225"/>
            <a:ext cx="247650" cy="527050"/>
          </a:xfrm>
          <a:custGeom>
            <a:avLst/>
            <a:gdLst>
              <a:gd name="T0" fmla="*/ 0 w 156"/>
              <a:gd name="T1" fmla="*/ 2147483646 h 332"/>
              <a:gd name="T2" fmla="*/ 2147483646 w 156"/>
              <a:gd name="T3" fmla="*/ 2147483646 h 332"/>
              <a:gd name="T4" fmla="*/ 2147483646 w 156"/>
              <a:gd name="T5" fmla="*/ 0 h 332"/>
              <a:gd name="T6" fmla="*/ 0 60000 65536"/>
              <a:gd name="T7" fmla="*/ 0 60000 65536"/>
              <a:gd name="T8" fmla="*/ 0 60000 65536"/>
              <a:gd name="T9" fmla="*/ 0 w 156"/>
              <a:gd name="T10" fmla="*/ 0 h 332"/>
              <a:gd name="T11" fmla="*/ 156 w 156"/>
              <a:gd name="T12" fmla="*/ 332 h 332"/>
            </a:gdLst>
            <a:ahLst/>
            <a:cxnLst>
              <a:cxn ang="T6">
                <a:pos x="T0" y="T1"/>
              </a:cxn>
              <a:cxn ang="T7">
                <a:pos x="T2" y="T3"/>
              </a:cxn>
              <a:cxn ang="T8">
                <a:pos x="T4" y="T5"/>
              </a:cxn>
            </a:cxnLst>
            <a:rect l="T9" t="T10" r="T11" b="T12"/>
            <a:pathLst>
              <a:path w="156" h="332">
                <a:moveTo>
                  <a:pt x="0" y="222"/>
                </a:moveTo>
                <a:lnTo>
                  <a:pt x="77" y="33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 name="Line 59">
            <a:extLst>
              <a:ext uri="{FF2B5EF4-FFF2-40B4-BE49-F238E27FC236}">
                <a16:creationId xmlns:a16="http://schemas.microsoft.com/office/drawing/2014/main" id="{2FB163C1-7DE2-EEDC-DE9D-A0AC0B595F6A}"/>
              </a:ext>
            </a:extLst>
          </p:cNvPr>
          <p:cNvSpPr>
            <a:spLocks noChangeShapeType="1"/>
          </p:cNvSpPr>
          <p:nvPr/>
        </p:nvSpPr>
        <p:spPr bwMode="auto">
          <a:xfrm>
            <a:off x="6197600" y="4710113"/>
            <a:ext cx="125413" cy="920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3" name="Line 60">
            <a:extLst>
              <a:ext uri="{FF2B5EF4-FFF2-40B4-BE49-F238E27FC236}">
                <a16:creationId xmlns:a16="http://schemas.microsoft.com/office/drawing/2014/main" id="{1CE5817F-B740-5DD7-5F2C-C9B8C3AFA6D0}"/>
              </a:ext>
            </a:extLst>
          </p:cNvPr>
          <p:cNvSpPr>
            <a:spLocks noChangeShapeType="1"/>
          </p:cNvSpPr>
          <p:nvPr/>
        </p:nvSpPr>
        <p:spPr bwMode="auto">
          <a:xfrm>
            <a:off x="2389188" y="3271838"/>
            <a:ext cx="128587" cy="746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4" name="Freeform 61">
            <a:extLst>
              <a:ext uri="{FF2B5EF4-FFF2-40B4-BE49-F238E27FC236}">
                <a16:creationId xmlns:a16="http://schemas.microsoft.com/office/drawing/2014/main" id="{16357FFB-AC55-12F0-F9FC-85E2F4F9A75B}"/>
              </a:ext>
            </a:extLst>
          </p:cNvPr>
          <p:cNvSpPr>
            <a:spLocks/>
          </p:cNvSpPr>
          <p:nvPr/>
        </p:nvSpPr>
        <p:spPr bwMode="auto">
          <a:xfrm>
            <a:off x="2524125" y="3352800"/>
            <a:ext cx="247650" cy="36513"/>
          </a:xfrm>
          <a:custGeom>
            <a:avLst/>
            <a:gdLst>
              <a:gd name="T0" fmla="*/ 0 w 156"/>
              <a:gd name="T1" fmla="*/ 0 h 23"/>
              <a:gd name="T2" fmla="*/ 2147483646 w 156"/>
              <a:gd name="T3" fmla="*/ 2147483646 h 23"/>
              <a:gd name="T4" fmla="*/ 2147483646 w 156"/>
              <a:gd name="T5" fmla="*/ 2147483646 h 23"/>
              <a:gd name="T6" fmla="*/ 0 60000 65536"/>
              <a:gd name="T7" fmla="*/ 0 60000 65536"/>
              <a:gd name="T8" fmla="*/ 0 60000 65536"/>
              <a:gd name="T9" fmla="*/ 0 w 156"/>
              <a:gd name="T10" fmla="*/ 0 h 23"/>
              <a:gd name="T11" fmla="*/ 156 w 156"/>
              <a:gd name="T12" fmla="*/ 23 h 23"/>
            </a:gdLst>
            <a:ahLst/>
            <a:cxnLst>
              <a:cxn ang="T6">
                <a:pos x="T0" y="T1"/>
              </a:cxn>
              <a:cxn ang="T7">
                <a:pos x="T2" y="T3"/>
              </a:cxn>
              <a:cxn ang="T8">
                <a:pos x="T4" y="T5"/>
              </a:cxn>
            </a:cxnLst>
            <a:rect l="T9" t="T10" r="T11" b="T12"/>
            <a:pathLst>
              <a:path w="156" h="23">
                <a:moveTo>
                  <a:pt x="0" y="0"/>
                </a:moveTo>
                <a:lnTo>
                  <a:pt x="78" y="22"/>
                </a:lnTo>
                <a:lnTo>
                  <a:pt x="155" y="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 name="Freeform 62">
            <a:extLst>
              <a:ext uri="{FF2B5EF4-FFF2-40B4-BE49-F238E27FC236}">
                <a16:creationId xmlns:a16="http://schemas.microsoft.com/office/drawing/2014/main" id="{D75435A5-D15C-5131-AFED-68D08647916A}"/>
              </a:ext>
            </a:extLst>
          </p:cNvPr>
          <p:cNvSpPr>
            <a:spLocks/>
          </p:cNvSpPr>
          <p:nvPr/>
        </p:nvSpPr>
        <p:spPr bwMode="auto">
          <a:xfrm>
            <a:off x="2787650" y="3159125"/>
            <a:ext cx="246063" cy="212725"/>
          </a:xfrm>
          <a:custGeom>
            <a:avLst/>
            <a:gdLst>
              <a:gd name="T0" fmla="*/ 0 w 155"/>
              <a:gd name="T1" fmla="*/ 2147483646 h 134"/>
              <a:gd name="T2" fmla="*/ 2147483646 w 155"/>
              <a:gd name="T3" fmla="*/ 0 h 134"/>
              <a:gd name="T4" fmla="*/ 2147483646 w 155"/>
              <a:gd name="T5" fmla="*/ 0 h 134"/>
              <a:gd name="T6" fmla="*/ 0 60000 65536"/>
              <a:gd name="T7" fmla="*/ 0 60000 65536"/>
              <a:gd name="T8" fmla="*/ 0 60000 65536"/>
              <a:gd name="T9" fmla="*/ 0 w 155"/>
              <a:gd name="T10" fmla="*/ 0 h 134"/>
              <a:gd name="T11" fmla="*/ 155 w 155"/>
              <a:gd name="T12" fmla="*/ 134 h 134"/>
            </a:gdLst>
            <a:ahLst/>
            <a:cxnLst>
              <a:cxn ang="T6">
                <a:pos x="T0" y="T1"/>
              </a:cxn>
              <a:cxn ang="T7">
                <a:pos x="T2" y="T3"/>
              </a:cxn>
              <a:cxn ang="T8">
                <a:pos x="T4" y="T5"/>
              </a:cxn>
            </a:cxnLst>
            <a:rect l="T9" t="T10" r="T11" b="T12"/>
            <a:pathLst>
              <a:path w="155" h="134">
                <a:moveTo>
                  <a:pt x="0" y="133"/>
                </a:moveTo>
                <a:lnTo>
                  <a:pt x="77"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6" name="Line 63">
            <a:extLst>
              <a:ext uri="{FF2B5EF4-FFF2-40B4-BE49-F238E27FC236}">
                <a16:creationId xmlns:a16="http://schemas.microsoft.com/office/drawing/2014/main" id="{9784A6C2-6F66-C5FC-1B70-74E3C7102A1A}"/>
              </a:ext>
            </a:extLst>
          </p:cNvPr>
          <p:cNvSpPr>
            <a:spLocks noChangeShapeType="1"/>
          </p:cNvSpPr>
          <p:nvPr/>
        </p:nvSpPr>
        <p:spPr bwMode="auto">
          <a:xfrm>
            <a:off x="3038475" y="3148013"/>
            <a:ext cx="128588" cy="1095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 name="Freeform 64">
            <a:extLst>
              <a:ext uri="{FF2B5EF4-FFF2-40B4-BE49-F238E27FC236}">
                <a16:creationId xmlns:a16="http://schemas.microsoft.com/office/drawing/2014/main" id="{FEE33871-61F8-29C4-934F-33C591AA3BD7}"/>
              </a:ext>
            </a:extLst>
          </p:cNvPr>
          <p:cNvSpPr>
            <a:spLocks/>
          </p:cNvSpPr>
          <p:nvPr/>
        </p:nvSpPr>
        <p:spPr bwMode="auto">
          <a:xfrm>
            <a:off x="3173413" y="3265488"/>
            <a:ext cx="246062" cy="1587"/>
          </a:xfrm>
          <a:custGeom>
            <a:avLst/>
            <a:gdLst>
              <a:gd name="T0" fmla="*/ 0 w 155"/>
              <a:gd name="T1" fmla="*/ 0 h 1"/>
              <a:gd name="T2" fmla="*/ 2147483646 w 155"/>
              <a:gd name="T3" fmla="*/ 0 h 1"/>
              <a:gd name="T4" fmla="*/ 2147483646 w 155"/>
              <a:gd name="T5" fmla="*/ 0 h 1"/>
              <a:gd name="T6" fmla="*/ 0 60000 65536"/>
              <a:gd name="T7" fmla="*/ 0 60000 65536"/>
              <a:gd name="T8" fmla="*/ 0 60000 65536"/>
              <a:gd name="T9" fmla="*/ 0 w 155"/>
              <a:gd name="T10" fmla="*/ 0 h 1"/>
              <a:gd name="T11" fmla="*/ 155 w 155"/>
              <a:gd name="T12" fmla="*/ 1 h 1"/>
            </a:gdLst>
            <a:ahLst/>
            <a:cxnLst>
              <a:cxn ang="T6">
                <a:pos x="T0" y="T1"/>
              </a:cxn>
              <a:cxn ang="T7">
                <a:pos x="T2" y="T3"/>
              </a:cxn>
              <a:cxn ang="T8">
                <a:pos x="T4" y="T5"/>
              </a:cxn>
            </a:cxnLst>
            <a:rect l="T9" t="T10" r="T11" b="T12"/>
            <a:pathLst>
              <a:path w="155" h="1">
                <a:moveTo>
                  <a:pt x="0" y="0"/>
                </a:moveTo>
                <a:lnTo>
                  <a:pt x="78"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8" name="Freeform 65">
            <a:extLst>
              <a:ext uri="{FF2B5EF4-FFF2-40B4-BE49-F238E27FC236}">
                <a16:creationId xmlns:a16="http://schemas.microsoft.com/office/drawing/2014/main" id="{511ABA17-A194-C837-AE15-2CF2476858E2}"/>
              </a:ext>
            </a:extLst>
          </p:cNvPr>
          <p:cNvSpPr>
            <a:spLocks/>
          </p:cNvSpPr>
          <p:nvPr/>
        </p:nvSpPr>
        <p:spPr bwMode="auto">
          <a:xfrm>
            <a:off x="3435350" y="2914650"/>
            <a:ext cx="249238" cy="352425"/>
          </a:xfrm>
          <a:custGeom>
            <a:avLst/>
            <a:gdLst>
              <a:gd name="T0" fmla="*/ 0 w 157"/>
              <a:gd name="T1" fmla="*/ 2147483646 h 222"/>
              <a:gd name="T2" fmla="*/ 2147483646 w 157"/>
              <a:gd name="T3" fmla="*/ 0 h 222"/>
              <a:gd name="T4" fmla="*/ 2147483646 w 157"/>
              <a:gd name="T5" fmla="*/ 2147483646 h 222"/>
              <a:gd name="T6" fmla="*/ 0 60000 65536"/>
              <a:gd name="T7" fmla="*/ 0 60000 65536"/>
              <a:gd name="T8" fmla="*/ 0 60000 65536"/>
              <a:gd name="T9" fmla="*/ 0 w 157"/>
              <a:gd name="T10" fmla="*/ 0 h 222"/>
              <a:gd name="T11" fmla="*/ 157 w 157"/>
              <a:gd name="T12" fmla="*/ 222 h 222"/>
            </a:gdLst>
            <a:ahLst/>
            <a:cxnLst>
              <a:cxn ang="T6">
                <a:pos x="T0" y="T1"/>
              </a:cxn>
              <a:cxn ang="T7">
                <a:pos x="T2" y="T3"/>
              </a:cxn>
              <a:cxn ang="T8">
                <a:pos x="T4" y="T5"/>
              </a:cxn>
            </a:cxnLst>
            <a:rect l="T9" t="T10" r="T11" b="T12"/>
            <a:pathLst>
              <a:path w="157" h="222">
                <a:moveTo>
                  <a:pt x="0" y="221"/>
                </a:moveTo>
                <a:lnTo>
                  <a:pt x="78" y="0"/>
                </a:lnTo>
                <a:lnTo>
                  <a:pt x="156" y="20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9" name="Freeform 66">
            <a:extLst>
              <a:ext uri="{FF2B5EF4-FFF2-40B4-BE49-F238E27FC236}">
                <a16:creationId xmlns:a16="http://schemas.microsoft.com/office/drawing/2014/main" id="{AA923CDE-471E-A863-9282-0EBAC107C0B3}"/>
              </a:ext>
            </a:extLst>
          </p:cNvPr>
          <p:cNvSpPr>
            <a:spLocks/>
          </p:cNvSpPr>
          <p:nvPr/>
        </p:nvSpPr>
        <p:spPr bwMode="auto">
          <a:xfrm>
            <a:off x="3700463" y="3228975"/>
            <a:ext cx="246062" cy="107950"/>
          </a:xfrm>
          <a:custGeom>
            <a:avLst/>
            <a:gdLst>
              <a:gd name="T0" fmla="*/ 0 w 155"/>
              <a:gd name="T1" fmla="*/ 2147483646 h 68"/>
              <a:gd name="T2" fmla="*/ 2147483646 w 155"/>
              <a:gd name="T3" fmla="*/ 2147483646 h 68"/>
              <a:gd name="T4" fmla="*/ 2147483646 w 155"/>
              <a:gd name="T5" fmla="*/ 0 h 68"/>
              <a:gd name="T6" fmla="*/ 0 60000 65536"/>
              <a:gd name="T7" fmla="*/ 0 60000 65536"/>
              <a:gd name="T8" fmla="*/ 0 60000 65536"/>
              <a:gd name="T9" fmla="*/ 0 w 155"/>
              <a:gd name="T10" fmla="*/ 0 h 68"/>
              <a:gd name="T11" fmla="*/ 155 w 155"/>
              <a:gd name="T12" fmla="*/ 68 h 68"/>
            </a:gdLst>
            <a:ahLst/>
            <a:cxnLst>
              <a:cxn ang="T6">
                <a:pos x="T0" y="T1"/>
              </a:cxn>
              <a:cxn ang="T7">
                <a:pos x="T2" y="T3"/>
              </a:cxn>
              <a:cxn ang="T8">
                <a:pos x="T4" y="T5"/>
              </a:cxn>
            </a:cxnLst>
            <a:rect l="T9" t="T10" r="T11" b="T12"/>
            <a:pathLst>
              <a:path w="155" h="68">
                <a:moveTo>
                  <a:pt x="0" y="11"/>
                </a:moveTo>
                <a:lnTo>
                  <a:pt x="76" y="67"/>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0" name="Line 67">
            <a:extLst>
              <a:ext uri="{FF2B5EF4-FFF2-40B4-BE49-F238E27FC236}">
                <a16:creationId xmlns:a16="http://schemas.microsoft.com/office/drawing/2014/main" id="{11F1DE5A-16B8-8FA9-B61F-95E86784B9A5}"/>
              </a:ext>
            </a:extLst>
          </p:cNvPr>
          <p:cNvSpPr>
            <a:spLocks noChangeShapeType="1"/>
          </p:cNvSpPr>
          <p:nvPr/>
        </p:nvSpPr>
        <p:spPr bwMode="auto">
          <a:xfrm flipV="1">
            <a:off x="3968750" y="3021013"/>
            <a:ext cx="128588" cy="2254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 name="Line 68">
            <a:extLst>
              <a:ext uri="{FF2B5EF4-FFF2-40B4-BE49-F238E27FC236}">
                <a16:creationId xmlns:a16="http://schemas.microsoft.com/office/drawing/2014/main" id="{47344EBB-E145-1952-6234-F05BB60BE34A}"/>
              </a:ext>
            </a:extLst>
          </p:cNvPr>
          <p:cNvSpPr>
            <a:spLocks noChangeShapeType="1"/>
          </p:cNvSpPr>
          <p:nvPr/>
        </p:nvSpPr>
        <p:spPr bwMode="auto">
          <a:xfrm>
            <a:off x="4092575" y="3008313"/>
            <a:ext cx="12700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2" name="Line 69">
            <a:extLst>
              <a:ext uri="{FF2B5EF4-FFF2-40B4-BE49-F238E27FC236}">
                <a16:creationId xmlns:a16="http://schemas.microsoft.com/office/drawing/2014/main" id="{C686C31A-C465-B522-65DB-3D02731AE574}"/>
              </a:ext>
            </a:extLst>
          </p:cNvPr>
          <p:cNvSpPr>
            <a:spLocks noChangeShapeType="1"/>
          </p:cNvSpPr>
          <p:nvPr/>
        </p:nvSpPr>
        <p:spPr bwMode="auto">
          <a:xfrm>
            <a:off x="4233863" y="3148013"/>
            <a:ext cx="125412" cy="571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 name="Line 70">
            <a:extLst>
              <a:ext uri="{FF2B5EF4-FFF2-40B4-BE49-F238E27FC236}">
                <a16:creationId xmlns:a16="http://schemas.microsoft.com/office/drawing/2014/main" id="{A526E169-18BA-6B4D-0D3A-1FF15016FDF9}"/>
              </a:ext>
            </a:extLst>
          </p:cNvPr>
          <p:cNvSpPr>
            <a:spLocks noChangeShapeType="1"/>
          </p:cNvSpPr>
          <p:nvPr/>
        </p:nvSpPr>
        <p:spPr bwMode="auto">
          <a:xfrm flipV="1">
            <a:off x="4354513" y="3055938"/>
            <a:ext cx="128587" cy="1730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4" name="Line 71">
            <a:extLst>
              <a:ext uri="{FF2B5EF4-FFF2-40B4-BE49-F238E27FC236}">
                <a16:creationId xmlns:a16="http://schemas.microsoft.com/office/drawing/2014/main" id="{D864CBB7-9074-EB09-FEF5-E34E198371A3}"/>
              </a:ext>
            </a:extLst>
          </p:cNvPr>
          <p:cNvSpPr>
            <a:spLocks noChangeShapeType="1"/>
          </p:cNvSpPr>
          <p:nvPr/>
        </p:nvSpPr>
        <p:spPr bwMode="auto">
          <a:xfrm>
            <a:off x="4495800" y="3051175"/>
            <a:ext cx="114300" cy="47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 name="Line 72">
            <a:extLst>
              <a:ext uri="{FF2B5EF4-FFF2-40B4-BE49-F238E27FC236}">
                <a16:creationId xmlns:a16="http://schemas.microsoft.com/office/drawing/2014/main" id="{6BA25AA4-A75A-AF6F-4908-626589AA0ABD}"/>
              </a:ext>
            </a:extLst>
          </p:cNvPr>
          <p:cNvSpPr>
            <a:spLocks noChangeShapeType="1"/>
          </p:cNvSpPr>
          <p:nvPr/>
        </p:nvSpPr>
        <p:spPr bwMode="auto">
          <a:xfrm flipV="1">
            <a:off x="4618038" y="3044825"/>
            <a:ext cx="115887" cy="34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6" name="Line 73">
            <a:extLst>
              <a:ext uri="{FF2B5EF4-FFF2-40B4-BE49-F238E27FC236}">
                <a16:creationId xmlns:a16="http://schemas.microsoft.com/office/drawing/2014/main" id="{579B7772-F1AD-0A46-8B43-17BC1AECF181}"/>
              </a:ext>
            </a:extLst>
          </p:cNvPr>
          <p:cNvSpPr>
            <a:spLocks noChangeShapeType="1"/>
          </p:cNvSpPr>
          <p:nvPr/>
        </p:nvSpPr>
        <p:spPr bwMode="auto">
          <a:xfrm>
            <a:off x="4759325" y="3027363"/>
            <a:ext cx="1127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7" name="Line 74">
            <a:extLst>
              <a:ext uri="{FF2B5EF4-FFF2-40B4-BE49-F238E27FC236}">
                <a16:creationId xmlns:a16="http://schemas.microsoft.com/office/drawing/2014/main" id="{BB421A39-E9DA-6EAD-9815-FF62A59D4264}"/>
              </a:ext>
            </a:extLst>
          </p:cNvPr>
          <p:cNvSpPr>
            <a:spLocks noChangeShapeType="1"/>
          </p:cNvSpPr>
          <p:nvPr/>
        </p:nvSpPr>
        <p:spPr bwMode="auto">
          <a:xfrm flipV="1">
            <a:off x="4879975" y="3008313"/>
            <a:ext cx="115888" cy="36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 name="Freeform 75">
            <a:extLst>
              <a:ext uri="{FF2B5EF4-FFF2-40B4-BE49-F238E27FC236}">
                <a16:creationId xmlns:a16="http://schemas.microsoft.com/office/drawing/2014/main" id="{7EF14A6A-8FB0-75EF-313D-9952531BA81E}"/>
              </a:ext>
            </a:extLst>
          </p:cNvPr>
          <p:cNvSpPr>
            <a:spLocks/>
          </p:cNvSpPr>
          <p:nvPr/>
        </p:nvSpPr>
        <p:spPr bwMode="auto">
          <a:xfrm>
            <a:off x="5014913" y="3001963"/>
            <a:ext cx="246062" cy="90487"/>
          </a:xfrm>
          <a:custGeom>
            <a:avLst/>
            <a:gdLst>
              <a:gd name="T0" fmla="*/ 0 w 155"/>
              <a:gd name="T1" fmla="*/ 0 h 57"/>
              <a:gd name="T2" fmla="*/ 2147483646 w 155"/>
              <a:gd name="T3" fmla="*/ 2147483646 h 57"/>
              <a:gd name="T4" fmla="*/ 2147483646 w 155"/>
              <a:gd name="T5" fmla="*/ 2147483646 h 57"/>
              <a:gd name="T6" fmla="*/ 0 60000 65536"/>
              <a:gd name="T7" fmla="*/ 0 60000 65536"/>
              <a:gd name="T8" fmla="*/ 0 60000 65536"/>
              <a:gd name="T9" fmla="*/ 0 w 155"/>
              <a:gd name="T10" fmla="*/ 0 h 57"/>
              <a:gd name="T11" fmla="*/ 155 w 155"/>
              <a:gd name="T12" fmla="*/ 57 h 57"/>
            </a:gdLst>
            <a:ahLst/>
            <a:cxnLst>
              <a:cxn ang="T6">
                <a:pos x="T0" y="T1"/>
              </a:cxn>
              <a:cxn ang="T7">
                <a:pos x="T2" y="T3"/>
              </a:cxn>
              <a:cxn ang="T8">
                <a:pos x="T4" y="T5"/>
              </a:cxn>
            </a:cxnLst>
            <a:rect l="T9" t="T10" r="T11" b="T12"/>
            <a:pathLst>
              <a:path w="155" h="57">
                <a:moveTo>
                  <a:pt x="0" y="0"/>
                </a:moveTo>
                <a:lnTo>
                  <a:pt x="78" y="45"/>
                </a:lnTo>
                <a:lnTo>
                  <a:pt x="154" y="56"/>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 name="Freeform 76">
            <a:extLst>
              <a:ext uri="{FF2B5EF4-FFF2-40B4-BE49-F238E27FC236}">
                <a16:creationId xmlns:a16="http://schemas.microsoft.com/office/drawing/2014/main" id="{3FA4252E-5D48-0CEB-FB10-BA90F87179BD}"/>
              </a:ext>
            </a:extLst>
          </p:cNvPr>
          <p:cNvSpPr>
            <a:spLocks/>
          </p:cNvSpPr>
          <p:nvPr/>
        </p:nvSpPr>
        <p:spPr bwMode="auto">
          <a:xfrm>
            <a:off x="5276850" y="2808288"/>
            <a:ext cx="249238" cy="284162"/>
          </a:xfrm>
          <a:custGeom>
            <a:avLst/>
            <a:gdLst>
              <a:gd name="T0" fmla="*/ 0 w 157"/>
              <a:gd name="T1" fmla="*/ 2147483646 h 179"/>
              <a:gd name="T2" fmla="*/ 2147483646 w 157"/>
              <a:gd name="T3" fmla="*/ 2147483646 h 179"/>
              <a:gd name="T4" fmla="*/ 2147483646 w 157"/>
              <a:gd name="T5" fmla="*/ 0 h 179"/>
              <a:gd name="T6" fmla="*/ 0 60000 65536"/>
              <a:gd name="T7" fmla="*/ 0 60000 65536"/>
              <a:gd name="T8" fmla="*/ 0 60000 65536"/>
              <a:gd name="T9" fmla="*/ 0 w 157"/>
              <a:gd name="T10" fmla="*/ 0 h 179"/>
              <a:gd name="T11" fmla="*/ 157 w 157"/>
              <a:gd name="T12" fmla="*/ 179 h 179"/>
            </a:gdLst>
            <a:ahLst/>
            <a:cxnLst>
              <a:cxn ang="T6">
                <a:pos x="T0" y="T1"/>
              </a:cxn>
              <a:cxn ang="T7">
                <a:pos x="T2" y="T3"/>
              </a:cxn>
              <a:cxn ang="T8">
                <a:pos x="T4" y="T5"/>
              </a:cxn>
            </a:cxnLst>
            <a:rect l="T9" t="T10" r="T11" b="T12"/>
            <a:pathLst>
              <a:path w="157" h="179">
                <a:moveTo>
                  <a:pt x="0" y="178"/>
                </a:moveTo>
                <a:lnTo>
                  <a:pt x="78" y="111"/>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 name="Line 77">
            <a:extLst>
              <a:ext uri="{FF2B5EF4-FFF2-40B4-BE49-F238E27FC236}">
                <a16:creationId xmlns:a16="http://schemas.microsoft.com/office/drawing/2014/main" id="{4E268031-D41D-2F8E-2CB7-4104E6797AC5}"/>
              </a:ext>
            </a:extLst>
          </p:cNvPr>
          <p:cNvSpPr>
            <a:spLocks noChangeShapeType="1"/>
          </p:cNvSpPr>
          <p:nvPr/>
        </p:nvSpPr>
        <p:spPr bwMode="auto">
          <a:xfrm>
            <a:off x="5548313" y="2797175"/>
            <a:ext cx="1158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 name="Freeform 78">
            <a:extLst>
              <a:ext uri="{FF2B5EF4-FFF2-40B4-BE49-F238E27FC236}">
                <a16:creationId xmlns:a16="http://schemas.microsoft.com/office/drawing/2014/main" id="{C023C9E3-ED24-16F1-BF6C-7D120E96DD5A}"/>
              </a:ext>
            </a:extLst>
          </p:cNvPr>
          <p:cNvSpPr>
            <a:spLocks/>
          </p:cNvSpPr>
          <p:nvPr/>
        </p:nvSpPr>
        <p:spPr bwMode="auto">
          <a:xfrm>
            <a:off x="5665788" y="2808288"/>
            <a:ext cx="246062" cy="458787"/>
          </a:xfrm>
          <a:custGeom>
            <a:avLst/>
            <a:gdLst>
              <a:gd name="T0" fmla="*/ 0 w 155"/>
              <a:gd name="T1" fmla="*/ 0 h 289"/>
              <a:gd name="T2" fmla="*/ 2147483646 w 155"/>
              <a:gd name="T3" fmla="*/ 0 h 289"/>
              <a:gd name="T4" fmla="*/ 2147483646 w 155"/>
              <a:gd name="T5" fmla="*/ 2147483646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6" y="0"/>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2" name="Freeform 79">
            <a:extLst>
              <a:ext uri="{FF2B5EF4-FFF2-40B4-BE49-F238E27FC236}">
                <a16:creationId xmlns:a16="http://schemas.microsoft.com/office/drawing/2014/main" id="{F7759FFF-7330-D2B6-A6AE-C25AE648535A}"/>
              </a:ext>
            </a:extLst>
          </p:cNvPr>
          <p:cNvSpPr>
            <a:spLocks/>
          </p:cNvSpPr>
          <p:nvPr/>
        </p:nvSpPr>
        <p:spPr bwMode="auto">
          <a:xfrm>
            <a:off x="5927725" y="2897188"/>
            <a:ext cx="247650" cy="387350"/>
          </a:xfrm>
          <a:custGeom>
            <a:avLst/>
            <a:gdLst>
              <a:gd name="T0" fmla="*/ 0 w 156"/>
              <a:gd name="T1" fmla="*/ 2147483646 h 244"/>
              <a:gd name="T2" fmla="*/ 2147483646 w 156"/>
              <a:gd name="T3" fmla="*/ 2147483646 h 244"/>
              <a:gd name="T4" fmla="*/ 2147483646 w 156"/>
              <a:gd name="T5" fmla="*/ 0 h 244"/>
              <a:gd name="T6" fmla="*/ 0 60000 65536"/>
              <a:gd name="T7" fmla="*/ 0 60000 65536"/>
              <a:gd name="T8" fmla="*/ 0 60000 65536"/>
              <a:gd name="T9" fmla="*/ 0 w 156"/>
              <a:gd name="T10" fmla="*/ 0 h 244"/>
              <a:gd name="T11" fmla="*/ 156 w 156"/>
              <a:gd name="T12" fmla="*/ 244 h 244"/>
            </a:gdLst>
            <a:ahLst/>
            <a:cxnLst>
              <a:cxn ang="T6">
                <a:pos x="T0" y="T1"/>
              </a:cxn>
              <a:cxn ang="T7">
                <a:pos x="T2" y="T3"/>
              </a:cxn>
              <a:cxn ang="T8">
                <a:pos x="T4" y="T5"/>
              </a:cxn>
            </a:cxnLst>
            <a:rect l="T9" t="T10" r="T11" b="T12"/>
            <a:pathLst>
              <a:path w="156" h="244">
                <a:moveTo>
                  <a:pt x="0" y="243"/>
                </a:moveTo>
                <a:lnTo>
                  <a:pt x="77" y="55"/>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3" name="Line 80">
            <a:extLst>
              <a:ext uri="{FF2B5EF4-FFF2-40B4-BE49-F238E27FC236}">
                <a16:creationId xmlns:a16="http://schemas.microsoft.com/office/drawing/2014/main" id="{E5B8E325-511C-5A8C-7384-1191037C43BF}"/>
              </a:ext>
            </a:extLst>
          </p:cNvPr>
          <p:cNvSpPr>
            <a:spLocks noChangeShapeType="1"/>
          </p:cNvSpPr>
          <p:nvPr/>
        </p:nvSpPr>
        <p:spPr bwMode="auto">
          <a:xfrm flipV="1">
            <a:off x="6197600" y="2686050"/>
            <a:ext cx="125413" cy="2111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84" name="Picture 81">
            <a:extLst>
              <a:ext uri="{FF2B5EF4-FFF2-40B4-BE49-F238E27FC236}">
                <a16:creationId xmlns:a16="http://schemas.microsoft.com/office/drawing/2014/main" id="{AC909DEC-4F96-8BAE-200F-9E9EECAC1C3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85" name="Picture 82">
            <a:extLst>
              <a:ext uri="{FF2B5EF4-FFF2-40B4-BE49-F238E27FC236}">
                <a16:creationId xmlns:a16="http://schemas.microsoft.com/office/drawing/2014/main" id="{28E01DF4-1C8A-1DC3-2E3D-42623ACD654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405188"/>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86" name="Picture 83">
            <a:extLst>
              <a:ext uri="{FF2B5EF4-FFF2-40B4-BE49-F238E27FC236}">
                <a16:creationId xmlns:a16="http://schemas.microsoft.com/office/drawing/2014/main" id="{1D709CE4-AF63-0F11-2F72-357280D71B13}"/>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87" name="Picture 84">
            <a:extLst>
              <a:ext uri="{FF2B5EF4-FFF2-40B4-BE49-F238E27FC236}">
                <a16:creationId xmlns:a16="http://schemas.microsoft.com/office/drawing/2014/main" id="{E2921159-5D1F-D7F7-86B0-74114C0F23D4}"/>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4275" y="3441700"/>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88" name="Picture 85">
            <a:extLst>
              <a:ext uri="{FF2B5EF4-FFF2-40B4-BE49-F238E27FC236}">
                <a16:creationId xmlns:a16="http://schemas.microsoft.com/office/drawing/2014/main" id="{AA1837FB-4616-7875-C5B7-8C0282EECEF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89" name="Picture 86">
            <a:extLst>
              <a:ext uri="{FF2B5EF4-FFF2-40B4-BE49-F238E27FC236}">
                <a16:creationId xmlns:a16="http://schemas.microsoft.com/office/drawing/2014/main" id="{A7A3EECB-A18D-D334-AB61-8F9E557CC8AF}"/>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3975" y="3546475"/>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0" name="Picture 87">
            <a:extLst>
              <a:ext uri="{FF2B5EF4-FFF2-40B4-BE49-F238E27FC236}">
                <a16:creationId xmlns:a16="http://schemas.microsoft.com/office/drawing/2014/main" id="{0DDCB859-3014-5BA1-4289-A15D4BD90DDA}"/>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1" name="Picture 88">
            <a:extLst>
              <a:ext uri="{FF2B5EF4-FFF2-40B4-BE49-F238E27FC236}">
                <a16:creationId xmlns:a16="http://schemas.microsoft.com/office/drawing/2014/main" id="{3FC6E58C-57AD-92E1-3B45-EFA11AFE2FEC}"/>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5280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2" name="Picture 89">
            <a:extLst>
              <a:ext uri="{FF2B5EF4-FFF2-40B4-BE49-F238E27FC236}">
                <a16:creationId xmlns:a16="http://schemas.microsoft.com/office/drawing/2014/main" id="{1C6873D3-7FE2-C3B8-C0A3-52B21263DEF1}"/>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3" name="Picture 90">
            <a:extLst>
              <a:ext uri="{FF2B5EF4-FFF2-40B4-BE49-F238E27FC236}">
                <a16:creationId xmlns:a16="http://schemas.microsoft.com/office/drawing/2014/main" id="{998CCB29-89A0-A54F-5BF2-C3D63DB44601}"/>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5913" y="39147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4" name="Picture 91">
            <a:extLst>
              <a:ext uri="{FF2B5EF4-FFF2-40B4-BE49-F238E27FC236}">
                <a16:creationId xmlns:a16="http://schemas.microsoft.com/office/drawing/2014/main" id="{F6253926-93E0-B973-055C-BF4113C175E2}"/>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5" name="Picture 92">
            <a:extLst>
              <a:ext uri="{FF2B5EF4-FFF2-40B4-BE49-F238E27FC236}">
                <a16:creationId xmlns:a16="http://schemas.microsoft.com/office/drawing/2014/main" id="{6C817372-86F1-A205-0337-6AE395F64301}"/>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9738" y="363220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6" name="Picture 93">
            <a:extLst>
              <a:ext uri="{FF2B5EF4-FFF2-40B4-BE49-F238E27FC236}">
                <a16:creationId xmlns:a16="http://schemas.microsoft.com/office/drawing/2014/main" id="{DDEE77B0-9676-5C95-F478-E35CFA4B7437}"/>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7" name="Picture 94">
            <a:extLst>
              <a:ext uri="{FF2B5EF4-FFF2-40B4-BE49-F238E27FC236}">
                <a16:creationId xmlns:a16="http://schemas.microsoft.com/office/drawing/2014/main" id="{69EF993F-E8BC-B902-0EE2-EA2BF0F15F80}"/>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3563" y="361791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8" name="Picture 95">
            <a:extLst>
              <a:ext uri="{FF2B5EF4-FFF2-40B4-BE49-F238E27FC236}">
                <a16:creationId xmlns:a16="http://schemas.microsoft.com/office/drawing/2014/main" id="{A8EE9C50-7663-1B6F-E64C-21A0E4841630}"/>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9" name="Picture 96">
            <a:extLst>
              <a:ext uri="{FF2B5EF4-FFF2-40B4-BE49-F238E27FC236}">
                <a16:creationId xmlns:a16="http://schemas.microsoft.com/office/drawing/2014/main" id="{E7F4C27C-5BC7-CF8C-EE41-92FA5CABC53E}"/>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9322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0" name="Picture 97">
            <a:extLst>
              <a:ext uri="{FF2B5EF4-FFF2-40B4-BE49-F238E27FC236}">
                <a16:creationId xmlns:a16="http://schemas.microsoft.com/office/drawing/2014/main" id="{01AD8B5F-7D17-FBFB-1966-77A88888DE1C}"/>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1" name="Picture 98">
            <a:extLst>
              <a:ext uri="{FF2B5EF4-FFF2-40B4-BE49-F238E27FC236}">
                <a16:creationId xmlns:a16="http://schemas.microsoft.com/office/drawing/2014/main" id="{018F58EC-11C3-93AD-1F9A-670BB4F5C657}"/>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65500" y="4073525"/>
            <a:ext cx="128588"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2" name="Picture 99">
            <a:extLst>
              <a:ext uri="{FF2B5EF4-FFF2-40B4-BE49-F238E27FC236}">
                <a16:creationId xmlns:a16="http://schemas.microsoft.com/office/drawing/2014/main" id="{A112BBD0-6CBF-B9F9-446F-225E89CFDAA5}"/>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3" name="Picture 100">
            <a:extLst>
              <a:ext uri="{FF2B5EF4-FFF2-40B4-BE49-F238E27FC236}">
                <a16:creationId xmlns:a16="http://schemas.microsoft.com/office/drawing/2014/main" id="{7C06C9F6-C2CF-896F-C507-E6C4D45BE324}"/>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06788" y="37909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4" name="Picture 101">
            <a:extLst>
              <a:ext uri="{FF2B5EF4-FFF2-40B4-BE49-F238E27FC236}">
                <a16:creationId xmlns:a16="http://schemas.microsoft.com/office/drawing/2014/main" id="{3C6DF34B-9D35-5B13-9867-DDC1811B7F8B}"/>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5" name="Picture 102">
            <a:extLst>
              <a:ext uri="{FF2B5EF4-FFF2-40B4-BE49-F238E27FC236}">
                <a16:creationId xmlns:a16="http://schemas.microsoft.com/office/drawing/2014/main" id="{C7960A96-0BBB-7DF6-F445-06E66F29D4C6}"/>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7036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6" name="Picture 103">
            <a:extLst>
              <a:ext uri="{FF2B5EF4-FFF2-40B4-BE49-F238E27FC236}">
                <a16:creationId xmlns:a16="http://schemas.microsoft.com/office/drawing/2014/main" id="{BB161DEC-B6A0-2D95-71AC-0F2CA518750B}"/>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7" name="Picture 104">
            <a:extLst>
              <a:ext uri="{FF2B5EF4-FFF2-40B4-BE49-F238E27FC236}">
                <a16:creationId xmlns:a16="http://schemas.microsoft.com/office/drawing/2014/main" id="{35058CEF-CED6-A8DC-645A-5EC83CE77BA4}"/>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0313"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8" name="Picture 105">
            <a:extLst>
              <a:ext uri="{FF2B5EF4-FFF2-40B4-BE49-F238E27FC236}">
                <a16:creationId xmlns:a16="http://schemas.microsoft.com/office/drawing/2014/main" id="{B47CB34E-B401-D55A-F928-28D1669D1FB5}"/>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9" name="Picture 106">
            <a:extLst>
              <a:ext uri="{FF2B5EF4-FFF2-40B4-BE49-F238E27FC236}">
                <a16:creationId xmlns:a16="http://schemas.microsoft.com/office/drawing/2014/main" id="{12455CCD-DA36-B374-F889-84D1519DB0CD}"/>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2550" y="41259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0" name="Picture 107">
            <a:extLst>
              <a:ext uri="{FF2B5EF4-FFF2-40B4-BE49-F238E27FC236}">
                <a16:creationId xmlns:a16="http://schemas.microsoft.com/office/drawing/2014/main" id="{64A4AA98-380C-AE53-0CBA-711742656298}"/>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1" name="Picture 108">
            <a:extLst>
              <a:ext uri="{FF2B5EF4-FFF2-40B4-BE49-F238E27FC236}">
                <a16:creationId xmlns:a16="http://schemas.microsoft.com/office/drawing/2014/main" id="{E405D7B3-2139-BEF1-42AE-02E157C645D1}"/>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250" y="412591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2" name="Picture 109">
            <a:extLst>
              <a:ext uri="{FF2B5EF4-FFF2-40B4-BE49-F238E27FC236}">
                <a16:creationId xmlns:a16="http://schemas.microsoft.com/office/drawing/2014/main" id="{57379DC0-FBC7-66F7-356D-8D54ACDFA3B8}"/>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3" name="Picture 110">
            <a:extLst>
              <a:ext uri="{FF2B5EF4-FFF2-40B4-BE49-F238E27FC236}">
                <a16:creationId xmlns:a16="http://schemas.microsoft.com/office/drawing/2014/main" id="{DC5DE5FE-435F-5F15-D2B3-1DED61F54EE2}"/>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4090988"/>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4" name="Picture 111">
            <a:extLst>
              <a:ext uri="{FF2B5EF4-FFF2-40B4-BE49-F238E27FC236}">
                <a16:creationId xmlns:a16="http://schemas.microsoft.com/office/drawing/2014/main" id="{59A57A72-AD4A-8284-FF8B-65F36892086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5" name="Picture 112">
            <a:extLst>
              <a:ext uri="{FF2B5EF4-FFF2-40B4-BE49-F238E27FC236}">
                <a16:creationId xmlns:a16="http://schemas.microsoft.com/office/drawing/2014/main" id="{A47627BB-F125-3D27-C7B3-7F3592335301}"/>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43529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6" name="Picture 113">
            <a:extLst>
              <a:ext uri="{FF2B5EF4-FFF2-40B4-BE49-F238E27FC236}">
                <a16:creationId xmlns:a16="http://schemas.microsoft.com/office/drawing/2014/main" id="{1DD0A6A8-DDF4-E4E0-3D82-EEB7A48E52B7}"/>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7" name="Picture 114">
            <a:extLst>
              <a:ext uri="{FF2B5EF4-FFF2-40B4-BE49-F238E27FC236}">
                <a16:creationId xmlns:a16="http://schemas.microsoft.com/office/drawing/2014/main" id="{840B0B6B-0C1E-4B7F-1E27-99F9C6EB1297}"/>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18013" y="4618038"/>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8" name="Picture 115">
            <a:extLst>
              <a:ext uri="{FF2B5EF4-FFF2-40B4-BE49-F238E27FC236}">
                <a16:creationId xmlns:a16="http://schemas.microsoft.com/office/drawing/2014/main" id="{46EC9EE4-9CD6-1CF2-3B6A-5537D1B284FA}"/>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9" name="Picture 116">
            <a:extLst>
              <a:ext uri="{FF2B5EF4-FFF2-40B4-BE49-F238E27FC236}">
                <a16:creationId xmlns:a16="http://schemas.microsoft.com/office/drawing/2014/main" id="{6DDAE707-3447-E172-261F-385C66935C93}"/>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59300" y="41592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0" name="Picture 117">
            <a:extLst>
              <a:ext uri="{FF2B5EF4-FFF2-40B4-BE49-F238E27FC236}">
                <a16:creationId xmlns:a16="http://schemas.microsoft.com/office/drawing/2014/main" id="{F7FD91D3-384B-D26B-E419-6911A26FF4E3}"/>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1" name="Picture 118">
            <a:extLst>
              <a:ext uri="{FF2B5EF4-FFF2-40B4-BE49-F238E27FC236}">
                <a16:creationId xmlns:a16="http://schemas.microsoft.com/office/drawing/2014/main" id="{7B76EB6A-38BF-5A3A-EB44-2901440EA3E3}"/>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41592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2" name="Picture 119">
            <a:extLst>
              <a:ext uri="{FF2B5EF4-FFF2-40B4-BE49-F238E27FC236}">
                <a16:creationId xmlns:a16="http://schemas.microsoft.com/office/drawing/2014/main" id="{4AA366DE-663A-EEB5-0064-18E833BEAB7A}"/>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3" name="Picture 120">
            <a:extLst>
              <a:ext uri="{FF2B5EF4-FFF2-40B4-BE49-F238E27FC236}">
                <a16:creationId xmlns:a16="http://schemas.microsoft.com/office/drawing/2014/main" id="{98BD3C3D-BFA4-A4DC-E0F9-24649CDEC5B2}"/>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21238" y="42116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4" name="Picture 121">
            <a:extLst>
              <a:ext uri="{FF2B5EF4-FFF2-40B4-BE49-F238E27FC236}">
                <a16:creationId xmlns:a16="http://schemas.microsoft.com/office/drawing/2014/main" id="{8BF06222-5CD5-2F6D-056A-6C1A76B0277B}"/>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5" name="Picture 122">
            <a:extLst>
              <a:ext uri="{FF2B5EF4-FFF2-40B4-BE49-F238E27FC236}">
                <a16:creationId xmlns:a16="http://schemas.microsoft.com/office/drawing/2014/main" id="{A6B1586A-A788-47E4-225D-6E8349352C2B}"/>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43005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6" name="Picture 123">
            <a:extLst>
              <a:ext uri="{FF2B5EF4-FFF2-40B4-BE49-F238E27FC236}">
                <a16:creationId xmlns:a16="http://schemas.microsoft.com/office/drawing/2014/main" id="{28C89DD1-0AA9-421A-5616-8EBCF53A5C1E}"/>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7" name="Picture 124">
            <a:extLst>
              <a:ext uri="{FF2B5EF4-FFF2-40B4-BE49-F238E27FC236}">
                <a16:creationId xmlns:a16="http://schemas.microsoft.com/office/drawing/2014/main" id="{06A4494C-1FB7-5439-1D11-F1E1A916B687}"/>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426561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8" name="Picture 125">
            <a:extLst>
              <a:ext uri="{FF2B5EF4-FFF2-40B4-BE49-F238E27FC236}">
                <a16:creationId xmlns:a16="http://schemas.microsoft.com/office/drawing/2014/main" id="{2BE62D13-D637-E052-3827-2CD077CCA33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9" name="Picture 126">
            <a:extLst>
              <a:ext uri="{FF2B5EF4-FFF2-40B4-BE49-F238E27FC236}">
                <a16:creationId xmlns:a16="http://schemas.microsoft.com/office/drawing/2014/main" id="{6F70C541-9F3E-E08A-8C6B-517C424890A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8588" y="419417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0" name="Picture 127">
            <a:extLst>
              <a:ext uri="{FF2B5EF4-FFF2-40B4-BE49-F238E27FC236}">
                <a16:creationId xmlns:a16="http://schemas.microsoft.com/office/drawing/2014/main" id="{076C3B41-D9B6-B96F-AF9A-38DFDB6B302D}"/>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1" name="Picture 128">
            <a:extLst>
              <a:ext uri="{FF2B5EF4-FFF2-40B4-BE49-F238E27FC236}">
                <a16:creationId xmlns:a16="http://schemas.microsoft.com/office/drawing/2014/main" id="{082BD431-4A78-1773-FBB1-9587F123E37F}"/>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8288" y="45640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2" name="Picture 129">
            <a:extLst>
              <a:ext uri="{FF2B5EF4-FFF2-40B4-BE49-F238E27FC236}">
                <a16:creationId xmlns:a16="http://schemas.microsoft.com/office/drawing/2014/main" id="{EEAD247E-7D63-1B4A-1F7C-30CF05846FEB}"/>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3" name="Picture 130">
            <a:extLst>
              <a:ext uri="{FF2B5EF4-FFF2-40B4-BE49-F238E27FC236}">
                <a16:creationId xmlns:a16="http://schemas.microsoft.com/office/drawing/2014/main" id="{07935579-F6B5-756F-64B1-E38BB706B116}"/>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472122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4" name="Picture 131">
            <a:extLst>
              <a:ext uri="{FF2B5EF4-FFF2-40B4-BE49-F238E27FC236}">
                <a16:creationId xmlns:a16="http://schemas.microsoft.com/office/drawing/2014/main" id="{D912A240-3239-A7C5-5EA0-90FEA7AA90F6}"/>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5" name="Picture 132">
            <a:extLst>
              <a:ext uri="{FF2B5EF4-FFF2-40B4-BE49-F238E27FC236}">
                <a16:creationId xmlns:a16="http://schemas.microsoft.com/office/drawing/2014/main" id="{DB4AFF77-D25B-83D9-767D-B94D37FA610B}"/>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493236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6" name="Picture 133">
            <a:extLst>
              <a:ext uri="{FF2B5EF4-FFF2-40B4-BE49-F238E27FC236}">
                <a16:creationId xmlns:a16="http://schemas.microsoft.com/office/drawing/2014/main" id="{DE6A2C75-C3B0-21E1-855A-565577556B40}"/>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7" name="Picture 134">
            <a:extLst>
              <a:ext uri="{FF2B5EF4-FFF2-40B4-BE49-F238E27FC236}">
                <a16:creationId xmlns:a16="http://schemas.microsoft.com/office/drawing/2014/main" id="{93BD52FD-F29A-6BD2-758B-DF77C3FBB4E0}"/>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4808538"/>
            <a:ext cx="125412"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8" name="Picture 135">
            <a:extLst>
              <a:ext uri="{FF2B5EF4-FFF2-40B4-BE49-F238E27FC236}">
                <a16:creationId xmlns:a16="http://schemas.microsoft.com/office/drawing/2014/main" id="{C277AD99-4F5C-4DAD-1435-9DF1D51F184C}"/>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9" name="Picture 136">
            <a:extLst>
              <a:ext uri="{FF2B5EF4-FFF2-40B4-BE49-F238E27FC236}">
                <a16:creationId xmlns:a16="http://schemas.microsoft.com/office/drawing/2014/main" id="{D6534AB4-7488-5A35-2484-307219D0639F}"/>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50022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0" name="Picture 137">
            <a:extLst>
              <a:ext uri="{FF2B5EF4-FFF2-40B4-BE49-F238E27FC236}">
                <a16:creationId xmlns:a16="http://schemas.microsoft.com/office/drawing/2014/main" id="{3C0A5B6D-801B-EDBD-D862-D6F4179CA8D2}"/>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1" name="Picture 138">
            <a:extLst>
              <a:ext uri="{FF2B5EF4-FFF2-40B4-BE49-F238E27FC236}">
                <a16:creationId xmlns:a16="http://schemas.microsoft.com/office/drawing/2014/main" id="{3F944C42-4A1A-22CE-159D-9624513444E8}"/>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51768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2" name="Picture 139">
            <a:extLst>
              <a:ext uri="{FF2B5EF4-FFF2-40B4-BE49-F238E27FC236}">
                <a16:creationId xmlns:a16="http://schemas.microsoft.com/office/drawing/2014/main" id="{E85E9CB4-47B2-B919-C936-1D9141300838}"/>
              </a:ext>
            </a:extLst>
          </p:cNvPr>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3" name="Picture 140">
            <a:extLst>
              <a:ext uri="{FF2B5EF4-FFF2-40B4-BE49-F238E27FC236}">
                <a16:creationId xmlns:a16="http://schemas.microsoft.com/office/drawing/2014/main" id="{AEC8D7E5-1AB1-8429-EA99-1BE9DA7DEACF}"/>
              </a:ext>
            </a:extLst>
          </p:cNvPr>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121400" y="4635500"/>
            <a:ext cx="1254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4" name="Picture 141">
            <a:extLst>
              <a:ext uri="{FF2B5EF4-FFF2-40B4-BE49-F238E27FC236}">
                <a16:creationId xmlns:a16="http://schemas.microsoft.com/office/drawing/2014/main" id="{A5FA420F-F4DF-5CD6-4EB4-A0CC504244F3}"/>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5" name="Picture 142">
            <a:extLst>
              <a:ext uri="{FF2B5EF4-FFF2-40B4-BE49-F238E27FC236}">
                <a16:creationId xmlns:a16="http://schemas.microsoft.com/office/drawing/2014/main" id="{D1C052B0-2AEC-3F9E-B9CC-94C81C60EB61}"/>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473868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6" name="Picture 143">
            <a:extLst>
              <a:ext uri="{FF2B5EF4-FFF2-40B4-BE49-F238E27FC236}">
                <a16:creationId xmlns:a16="http://schemas.microsoft.com/office/drawing/2014/main" id="{6DAC0482-3CE1-DEB8-5459-01B2246AB15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7" name="Picture 144">
            <a:extLst>
              <a:ext uri="{FF2B5EF4-FFF2-40B4-BE49-F238E27FC236}">
                <a16:creationId xmlns:a16="http://schemas.microsoft.com/office/drawing/2014/main" id="{97ADBFCF-A7A2-6CDD-D960-47CF9E8D87D1}"/>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321151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8" name="Picture 145">
            <a:extLst>
              <a:ext uri="{FF2B5EF4-FFF2-40B4-BE49-F238E27FC236}">
                <a16:creationId xmlns:a16="http://schemas.microsoft.com/office/drawing/2014/main" id="{0B1DF43D-42BA-D453-C3A1-DFEB55CDFA9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9" name="Picture 146">
            <a:extLst>
              <a:ext uri="{FF2B5EF4-FFF2-40B4-BE49-F238E27FC236}">
                <a16:creationId xmlns:a16="http://schemas.microsoft.com/office/drawing/2014/main" id="{2F1AEEAA-A7A1-9CEC-A33A-AD8AE5464E6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275"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0" name="Picture 147">
            <a:extLst>
              <a:ext uri="{FF2B5EF4-FFF2-40B4-BE49-F238E27FC236}">
                <a16:creationId xmlns:a16="http://schemas.microsoft.com/office/drawing/2014/main" id="{EC418071-8DFD-0662-748D-F712AF1C0EDC}"/>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1" name="Picture 148">
            <a:extLst>
              <a:ext uri="{FF2B5EF4-FFF2-40B4-BE49-F238E27FC236}">
                <a16:creationId xmlns:a16="http://schemas.microsoft.com/office/drawing/2014/main" id="{6651C591-2B09-399F-5447-3B74FD1C726E}"/>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3975" y="33178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2" name="Picture 149">
            <a:extLst>
              <a:ext uri="{FF2B5EF4-FFF2-40B4-BE49-F238E27FC236}">
                <a16:creationId xmlns:a16="http://schemas.microsoft.com/office/drawing/2014/main" id="{22494CF2-4E8C-6D9F-AD33-ABC9C3590517}"/>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3" name="Picture 150">
            <a:extLst>
              <a:ext uri="{FF2B5EF4-FFF2-40B4-BE49-F238E27FC236}">
                <a16:creationId xmlns:a16="http://schemas.microsoft.com/office/drawing/2014/main" id="{58C85719-3268-37B2-FC26-21EC3C6A78F1}"/>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3300413"/>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4" name="Picture 151">
            <a:extLst>
              <a:ext uri="{FF2B5EF4-FFF2-40B4-BE49-F238E27FC236}">
                <a16:creationId xmlns:a16="http://schemas.microsoft.com/office/drawing/2014/main" id="{B43C9CED-936D-D392-FA0D-8BC53AA44FAF}"/>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5" name="Picture 152">
            <a:extLst>
              <a:ext uri="{FF2B5EF4-FFF2-40B4-BE49-F238E27FC236}">
                <a16:creationId xmlns:a16="http://schemas.microsoft.com/office/drawing/2014/main" id="{FE55CE73-829A-E18B-E76D-DE9D603D8AE6}"/>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55913"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6" name="Picture 153">
            <a:extLst>
              <a:ext uri="{FF2B5EF4-FFF2-40B4-BE49-F238E27FC236}">
                <a16:creationId xmlns:a16="http://schemas.microsoft.com/office/drawing/2014/main" id="{971138A2-B77A-3464-F5A8-68B7B26DC503}"/>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7" name="Picture 154">
            <a:extLst>
              <a:ext uri="{FF2B5EF4-FFF2-40B4-BE49-F238E27FC236}">
                <a16:creationId xmlns:a16="http://schemas.microsoft.com/office/drawing/2014/main" id="{D5052B80-C03F-43CB-1F57-5004AC0BF890}"/>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79738" y="3090863"/>
            <a:ext cx="128587"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8" name="Picture 155">
            <a:extLst>
              <a:ext uri="{FF2B5EF4-FFF2-40B4-BE49-F238E27FC236}">
                <a16:creationId xmlns:a16="http://schemas.microsoft.com/office/drawing/2014/main" id="{A39BC4B0-0003-99C4-EEC5-3CC44D26B734}"/>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9" name="Picture 156">
            <a:extLst>
              <a:ext uri="{FF2B5EF4-FFF2-40B4-BE49-F238E27FC236}">
                <a16:creationId xmlns:a16="http://schemas.microsoft.com/office/drawing/2014/main" id="{4B29DB3A-CE72-B65A-F93B-A5B292659E0A}"/>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03563" y="31940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0" name="Picture 157">
            <a:extLst>
              <a:ext uri="{FF2B5EF4-FFF2-40B4-BE49-F238E27FC236}">
                <a16:creationId xmlns:a16="http://schemas.microsoft.com/office/drawing/2014/main" id="{9E68D1AC-5A95-4A13-2FF7-82987DC55F13}"/>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1" name="Picture 158">
            <a:extLst>
              <a:ext uri="{FF2B5EF4-FFF2-40B4-BE49-F238E27FC236}">
                <a16:creationId xmlns:a16="http://schemas.microsoft.com/office/drawing/2014/main" id="{BC6459B5-B3CD-D310-653B-1FFB7C9205B1}"/>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31940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2" name="Picture 159">
            <a:extLst>
              <a:ext uri="{FF2B5EF4-FFF2-40B4-BE49-F238E27FC236}">
                <a16:creationId xmlns:a16="http://schemas.microsoft.com/office/drawing/2014/main" id="{F9F74274-3F70-EF9B-96CF-26819954CB1F}"/>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3" name="Picture 160">
            <a:extLst>
              <a:ext uri="{FF2B5EF4-FFF2-40B4-BE49-F238E27FC236}">
                <a16:creationId xmlns:a16="http://schemas.microsoft.com/office/drawing/2014/main" id="{E75C9FB6-8AA6-D6C9-5E46-A18CBDC35AF3}"/>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5500" y="3211513"/>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4" name="Picture 161">
            <a:extLst>
              <a:ext uri="{FF2B5EF4-FFF2-40B4-BE49-F238E27FC236}">
                <a16:creationId xmlns:a16="http://schemas.microsoft.com/office/drawing/2014/main" id="{ED0828F3-593B-5410-521B-A935DE32945C}"/>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5" name="Picture 162">
            <a:extLst>
              <a:ext uri="{FF2B5EF4-FFF2-40B4-BE49-F238E27FC236}">
                <a16:creationId xmlns:a16="http://schemas.microsoft.com/office/drawing/2014/main" id="{8AA052C2-A051-5C30-D971-CFE848049E04}"/>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6788" y="2862263"/>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6" name="Picture 163">
            <a:extLst>
              <a:ext uri="{FF2B5EF4-FFF2-40B4-BE49-F238E27FC236}">
                <a16:creationId xmlns:a16="http://schemas.microsoft.com/office/drawing/2014/main" id="{6CE9EA7D-5838-C30B-C335-F877063E4CB1}"/>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7" name="Picture 164">
            <a:extLst>
              <a:ext uri="{FF2B5EF4-FFF2-40B4-BE49-F238E27FC236}">
                <a16:creationId xmlns:a16="http://schemas.microsoft.com/office/drawing/2014/main" id="{097B7A15-0852-E43A-9131-7A78788E4B74}"/>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31940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8" name="Picture 165">
            <a:extLst>
              <a:ext uri="{FF2B5EF4-FFF2-40B4-BE49-F238E27FC236}">
                <a16:creationId xmlns:a16="http://schemas.microsoft.com/office/drawing/2014/main" id="{16728C80-0DBD-4C61-2932-6616AE5B6AB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9" name="Picture 166">
            <a:extLst>
              <a:ext uri="{FF2B5EF4-FFF2-40B4-BE49-F238E27FC236}">
                <a16:creationId xmlns:a16="http://schemas.microsoft.com/office/drawing/2014/main" id="{05920973-3058-23FE-A589-F865821F221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0313" y="3282950"/>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0" name="Picture 167">
            <a:extLst>
              <a:ext uri="{FF2B5EF4-FFF2-40B4-BE49-F238E27FC236}">
                <a16:creationId xmlns:a16="http://schemas.microsoft.com/office/drawing/2014/main" id="{1D197AC3-2A86-F1B6-097F-8C4494FC854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1" name="Picture 168">
            <a:extLst>
              <a:ext uri="{FF2B5EF4-FFF2-40B4-BE49-F238E27FC236}">
                <a16:creationId xmlns:a16="http://schemas.microsoft.com/office/drawing/2014/main" id="{DDCA8850-D8E1-B3C4-7A0D-5BA8FDF06F4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2550" y="3159125"/>
            <a:ext cx="127000"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2" name="Picture 169">
            <a:extLst>
              <a:ext uri="{FF2B5EF4-FFF2-40B4-BE49-F238E27FC236}">
                <a16:creationId xmlns:a16="http://schemas.microsoft.com/office/drawing/2014/main" id="{A9F52A0F-A41B-43A6-D87E-4CA3AB4A869A}"/>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3" name="Picture 170">
            <a:extLst>
              <a:ext uri="{FF2B5EF4-FFF2-40B4-BE49-F238E27FC236}">
                <a16:creationId xmlns:a16="http://schemas.microsoft.com/office/drawing/2014/main" id="{FA1F94F1-8690-4F81-DC3F-2DC4BA49F9AF}"/>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2250" y="2949575"/>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4" name="Picture 171">
            <a:extLst>
              <a:ext uri="{FF2B5EF4-FFF2-40B4-BE49-F238E27FC236}">
                <a16:creationId xmlns:a16="http://schemas.microsoft.com/office/drawing/2014/main" id="{CF8311A1-882A-11D0-643B-B6ACAB66D76F}"/>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5" name="Picture 172">
            <a:extLst>
              <a:ext uri="{FF2B5EF4-FFF2-40B4-BE49-F238E27FC236}">
                <a16:creationId xmlns:a16="http://schemas.microsoft.com/office/drawing/2014/main" id="{35E53C06-F6C0-EB40-ECBE-EA87F0256A78}"/>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30908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6" name="Picture 173">
            <a:extLst>
              <a:ext uri="{FF2B5EF4-FFF2-40B4-BE49-F238E27FC236}">
                <a16:creationId xmlns:a16="http://schemas.microsoft.com/office/drawing/2014/main" id="{56521BF0-FE7E-C046-5947-A0F669366FD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7" name="Picture 174">
            <a:extLst>
              <a:ext uri="{FF2B5EF4-FFF2-40B4-BE49-F238E27FC236}">
                <a16:creationId xmlns:a16="http://schemas.microsoft.com/office/drawing/2014/main" id="{DF724A64-B8BE-C03E-814B-B8F35AB137C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3141663"/>
            <a:ext cx="1270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8" name="Picture 175">
            <a:extLst>
              <a:ext uri="{FF2B5EF4-FFF2-40B4-BE49-F238E27FC236}">
                <a16:creationId xmlns:a16="http://schemas.microsoft.com/office/drawing/2014/main" id="{A0680A00-65ED-9366-555C-8B0B7CD1E24E}"/>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9" name="Picture 176">
            <a:extLst>
              <a:ext uri="{FF2B5EF4-FFF2-40B4-BE49-F238E27FC236}">
                <a16:creationId xmlns:a16="http://schemas.microsoft.com/office/drawing/2014/main" id="{CE3F0357-B1E6-9C3E-595F-F5DAF2FE18B3}"/>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18013" y="2967038"/>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0" name="Picture 177">
            <a:extLst>
              <a:ext uri="{FF2B5EF4-FFF2-40B4-BE49-F238E27FC236}">
                <a16:creationId xmlns:a16="http://schemas.microsoft.com/office/drawing/2014/main" id="{DB9D679E-8B4D-416C-5AB4-E4281E8FA006}"/>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1" name="Picture 178">
            <a:extLst>
              <a:ext uri="{FF2B5EF4-FFF2-40B4-BE49-F238E27FC236}">
                <a16:creationId xmlns:a16="http://schemas.microsoft.com/office/drawing/2014/main" id="{76E904D9-A117-EAFA-A4CD-F8D27F535643}"/>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9300" y="3001963"/>
            <a:ext cx="128588"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2" name="Picture 179">
            <a:extLst>
              <a:ext uri="{FF2B5EF4-FFF2-40B4-BE49-F238E27FC236}">
                <a16:creationId xmlns:a16="http://schemas.microsoft.com/office/drawing/2014/main" id="{7BB3B8CE-2DB6-F541-8863-C0D938138A0F}"/>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3" name="Picture 180">
            <a:extLst>
              <a:ext uri="{FF2B5EF4-FFF2-40B4-BE49-F238E27FC236}">
                <a16:creationId xmlns:a16="http://schemas.microsoft.com/office/drawing/2014/main" id="{59840A84-0644-E735-9473-FAEB4C6EA236}"/>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2967038"/>
            <a:ext cx="125413"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4" name="Picture 181">
            <a:extLst>
              <a:ext uri="{FF2B5EF4-FFF2-40B4-BE49-F238E27FC236}">
                <a16:creationId xmlns:a16="http://schemas.microsoft.com/office/drawing/2014/main" id="{FD5BC41F-F7B3-3691-ABFD-3880444FCBED}"/>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5" name="Picture 182">
            <a:extLst>
              <a:ext uri="{FF2B5EF4-FFF2-40B4-BE49-F238E27FC236}">
                <a16:creationId xmlns:a16="http://schemas.microsoft.com/office/drawing/2014/main" id="{D66F2DF6-6884-3A5F-D635-C5414CD49850}"/>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21238" y="2984500"/>
            <a:ext cx="128587"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6" name="Picture 183">
            <a:extLst>
              <a:ext uri="{FF2B5EF4-FFF2-40B4-BE49-F238E27FC236}">
                <a16:creationId xmlns:a16="http://schemas.microsoft.com/office/drawing/2014/main" id="{A5F53211-9EE6-E5F4-A868-92F4852D9501}"/>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7" name="Picture 184">
            <a:extLst>
              <a:ext uri="{FF2B5EF4-FFF2-40B4-BE49-F238E27FC236}">
                <a16:creationId xmlns:a16="http://schemas.microsoft.com/office/drawing/2014/main" id="{65F18B51-9FF4-E93C-9F80-0955CFD81FD8}"/>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29321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8" name="Picture 185">
            <a:extLst>
              <a:ext uri="{FF2B5EF4-FFF2-40B4-BE49-F238E27FC236}">
                <a16:creationId xmlns:a16="http://schemas.microsoft.com/office/drawing/2014/main" id="{1586096B-70DE-3D4F-59A9-8EC27DF402C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9" name="Picture 186">
            <a:extLst>
              <a:ext uri="{FF2B5EF4-FFF2-40B4-BE49-F238E27FC236}">
                <a16:creationId xmlns:a16="http://schemas.microsoft.com/office/drawing/2014/main" id="{617BF58E-7FF2-78B4-42DE-07154ACCD63F}"/>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3001963"/>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90" name="Picture 187">
            <a:extLst>
              <a:ext uri="{FF2B5EF4-FFF2-40B4-BE49-F238E27FC236}">
                <a16:creationId xmlns:a16="http://schemas.microsoft.com/office/drawing/2014/main" id="{A046A005-C768-FD06-7C6C-0861A40575C7}"/>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91" name="Picture 188">
            <a:extLst>
              <a:ext uri="{FF2B5EF4-FFF2-40B4-BE49-F238E27FC236}">
                <a16:creationId xmlns:a16="http://schemas.microsoft.com/office/drawing/2014/main" id="{D07E8306-5C2F-F0A5-302B-91F35AD5E205}"/>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08588" y="3038475"/>
            <a:ext cx="1270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92" name="Picture 189">
            <a:extLst>
              <a:ext uri="{FF2B5EF4-FFF2-40B4-BE49-F238E27FC236}">
                <a16:creationId xmlns:a16="http://schemas.microsoft.com/office/drawing/2014/main" id="{6A99BE29-FF3D-A52F-0CDF-927F62D143F2}"/>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93" name="Picture 190">
            <a:extLst>
              <a:ext uri="{FF2B5EF4-FFF2-40B4-BE49-F238E27FC236}">
                <a16:creationId xmlns:a16="http://schemas.microsoft.com/office/drawing/2014/main" id="{7252E4A5-34D2-84D9-1684-190AFDF10BB9}"/>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48288" y="2914650"/>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94" name="Picture 191">
            <a:extLst>
              <a:ext uri="{FF2B5EF4-FFF2-40B4-BE49-F238E27FC236}">
                <a16:creationId xmlns:a16="http://schemas.microsoft.com/office/drawing/2014/main" id="{C3D14275-89E0-BBF6-ED89-DCDA7EB95A9D}"/>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95" name="Picture 192">
            <a:extLst>
              <a:ext uri="{FF2B5EF4-FFF2-40B4-BE49-F238E27FC236}">
                <a16:creationId xmlns:a16="http://schemas.microsoft.com/office/drawing/2014/main" id="{6F61068D-2C9D-A91B-8174-9C2EE14A3A1A}"/>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96" name="Picture 193">
            <a:extLst>
              <a:ext uri="{FF2B5EF4-FFF2-40B4-BE49-F238E27FC236}">
                <a16:creationId xmlns:a16="http://schemas.microsoft.com/office/drawing/2014/main" id="{2F8B9B34-8851-6C0F-F403-4977BC44C8DE}"/>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97" name="Picture 194">
            <a:extLst>
              <a:ext uri="{FF2B5EF4-FFF2-40B4-BE49-F238E27FC236}">
                <a16:creationId xmlns:a16="http://schemas.microsoft.com/office/drawing/2014/main" id="{0FD0EBDE-70B1-B532-6998-4C26A2147D91}"/>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2738438"/>
            <a:ext cx="128588"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98" name="Picture 195">
            <a:extLst>
              <a:ext uri="{FF2B5EF4-FFF2-40B4-BE49-F238E27FC236}">
                <a16:creationId xmlns:a16="http://schemas.microsoft.com/office/drawing/2014/main" id="{6597F68A-C3CF-2ED4-01E5-B26AC0108DC7}"/>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99" name="Picture 196">
            <a:extLst>
              <a:ext uri="{FF2B5EF4-FFF2-40B4-BE49-F238E27FC236}">
                <a16:creationId xmlns:a16="http://schemas.microsoft.com/office/drawing/2014/main" id="{01C3E16A-A3B4-68AA-0708-F0A70D1DCDDE}"/>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2755900"/>
            <a:ext cx="125412"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00" name="Picture 197">
            <a:extLst>
              <a:ext uri="{FF2B5EF4-FFF2-40B4-BE49-F238E27FC236}">
                <a16:creationId xmlns:a16="http://schemas.microsoft.com/office/drawing/2014/main" id="{63DA2A3D-FDD9-B38C-23E2-C9A4A97E8DEA}"/>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01" name="Picture 198">
            <a:extLst>
              <a:ext uri="{FF2B5EF4-FFF2-40B4-BE49-F238E27FC236}">
                <a16:creationId xmlns:a16="http://schemas.microsoft.com/office/drawing/2014/main" id="{48524FFE-E04A-ACDD-358A-F9349D7E9EFE}"/>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3228975"/>
            <a:ext cx="12858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02" name="Picture 199">
            <a:extLst>
              <a:ext uri="{FF2B5EF4-FFF2-40B4-BE49-F238E27FC236}">
                <a16:creationId xmlns:a16="http://schemas.microsoft.com/office/drawing/2014/main" id="{59C5E758-5CC1-E2D3-5DA9-D4DCA544F011}"/>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03" name="Picture 200">
            <a:extLst>
              <a:ext uri="{FF2B5EF4-FFF2-40B4-BE49-F238E27FC236}">
                <a16:creationId xmlns:a16="http://schemas.microsoft.com/office/drawing/2014/main" id="{EADC9E1E-BC4C-BBC6-73B7-CD5879D45372}"/>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2914650"/>
            <a:ext cx="128588"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04" name="Picture 201">
            <a:extLst>
              <a:ext uri="{FF2B5EF4-FFF2-40B4-BE49-F238E27FC236}">
                <a16:creationId xmlns:a16="http://schemas.microsoft.com/office/drawing/2014/main" id="{56E4E112-D9BD-C9AA-B5AD-B80302C73E90}"/>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05" name="Picture 202">
            <a:extLst>
              <a:ext uri="{FF2B5EF4-FFF2-40B4-BE49-F238E27FC236}">
                <a16:creationId xmlns:a16="http://schemas.microsoft.com/office/drawing/2014/main" id="{C73DB988-D4A7-B8B5-EB16-07B2131DD68F}"/>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21400" y="2825750"/>
            <a:ext cx="125413"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06" name="Picture 203">
            <a:extLst>
              <a:ext uri="{FF2B5EF4-FFF2-40B4-BE49-F238E27FC236}">
                <a16:creationId xmlns:a16="http://schemas.microsoft.com/office/drawing/2014/main" id="{B44E8031-8556-BF3C-9667-6FA1D0954555}"/>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07" name="Picture 204">
            <a:extLst>
              <a:ext uri="{FF2B5EF4-FFF2-40B4-BE49-F238E27FC236}">
                <a16:creationId xmlns:a16="http://schemas.microsoft.com/office/drawing/2014/main" id="{AFA74F9A-127B-CBA5-1BC7-631F0FFF545A}"/>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2614613"/>
            <a:ext cx="128587"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8" name="Rectangle 205">
            <a:extLst>
              <a:ext uri="{FF2B5EF4-FFF2-40B4-BE49-F238E27FC236}">
                <a16:creationId xmlns:a16="http://schemas.microsoft.com/office/drawing/2014/main" id="{D663D789-8153-E1E5-28A7-B6A277B672E7}"/>
              </a:ext>
            </a:extLst>
          </p:cNvPr>
          <p:cNvSpPr>
            <a:spLocks noChangeArrowheads="1"/>
          </p:cNvSpPr>
          <p:nvPr/>
        </p:nvSpPr>
        <p:spPr bwMode="auto">
          <a:xfrm>
            <a:off x="2014538" y="514350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09" name="Rectangle 206">
            <a:extLst>
              <a:ext uri="{FF2B5EF4-FFF2-40B4-BE49-F238E27FC236}">
                <a16:creationId xmlns:a16="http://schemas.microsoft.com/office/drawing/2014/main" id="{D8C685A8-401A-D5B8-B320-86B4867293B2}"/>
              </a:ext>
            </a:extLst>
          </p:cNvPr>
          <p:cNvSpPr>
            <a:spLocks noChangeArrowheads="1"/>
          </p:cNvSpPr>
          <p:nvPr/>
        </p:nvSpPr>
        <p:spPr bwMode="auto">
          <a:xfrm>
            <a:off x="1936750" y="51069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-2</a:t>
            </a:r>
          </a:p>
        </p:txBody>
      </p:sp>
      <p:sp>
        <p:nvSpPr>
          <p:cNvPr id="210" name="Rectangle 207">
            <a:extLst>
              <a:ext uri="{FF2B5EF4-FFF2-40B4-BE49-F238E27FC236}">
                <a16:creationId xmlns:a16="http://schemas.microsoft.com/office/drawing/2014/main" id="{24D256C0-954B-27A2-0EBD-DDD3524D3092}"/>
              </a:ext>
            </a:extLst>
          </p:cNvPr>
          <p:cNvSpPr>
            <a:spLocks noChangeArrowheads="1"/>
          </p:cNvSpPr>
          <p:nvPr/>
        </p:nvSpPr>
        <p:spPr bwMode="auto">
          <a:xfrm>
            <a:off x="1841500" y="4635500"/>
            <a:ext cx="4254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11" name="Rectangle 208">
            <a:extLst>
              <a:ext uri="{FF2B5EF4-FFF2-40B4-BE49-F238E27FC236}">
                <a16:creationId xmlns:a16="http://schemas.microsoft.com/office/drawing/2014/main" id="{D718537F-97CB-315D-4791-BE7B8BA3B3FF}"/>
              </a:ext>
            </a:extLst>
          </p:cNvPr>
          <p:cNvSpPr>
            <a:spLocks noChangeArrowheads="1"/>
          </p:cNvSpPr>
          <p:nvPr/>
        </p:nvSpPr>
        <p:spPr bwMode="auto">
          <a:xfrm>
            <a:off x="1762125" y="4598988"/>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-1.5</a:t>
            </a:r>
          </a:p>
        </p:txBody>
      </p:sp>
      <p:sp>
        <p:nvSpPr>
          <p:cNvPr id="212" name="Rectangle 209">
            <a:extLst>
              <a:ext uri="{FF2B5EF4-FFF2-40B4-BE49-F238E27FC236}">
                <a16:creationId xmlns:a16="http://schemas.microsoft.com/office/drawing/2014/main" id="{E3FDF008-0FA1-CE8D-7C93-FE1C40016B4C}"/>
              </a:ext>
            </a:extLst>
          </p:cNvPr>
          <p:cNvSpPr>
            <a:spLocks noChangeArrowheads="1"/>
          </p:cNvSpPr>
          <p:nvPr/>
        </p:nvSpPr>
        <p:spPr bwMode="auto">
          <a:xfrm>
            <a:off x="2014538" y="4108450"/>
            <a:ext cx="25241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13" name="Rectangle 210">
            <a:extLst>
              <a:ext uri="{FF2B5EF4-FFF2-40B4-BE49-F238E27FC236}">
                <a16:creationId xmlns:a16="http://schemas.microsoft.com/office/drawing/2014/main" id="{7F0537E4-8982-3F33-6443-4B94C1239886}"/>
              </a:ext>
            </a:extLst>
          </p:cNvPr>
          <p:cNvSpPr>
            <a:spLocks noChangeArrowheads="1"/>
          </p:cNvSpPr>
          <p:nvPr/>
        </p:nvSpPr>
        <p:spPr bwMode="auto">
          <a:xfrm>
            <a:off x="1935163" y="407193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a:t>
            </a:r>
          </a:p>
        </p:txBody>
      </p:sp>
      <p:sp>
        <p:nvSpPr>
          <p:cNvPr id="214" name="Rectangle 211">
            <a:extLst>
              <a:ext uri="{FF2B5EF4-FFF2-40B4-BE49-F238E27FC236}">
                <a16:creationId xmlns:a16="http://schemas.microsoft.com/office/drawing/2014/main" id="{21230306-72A1-B25F-6915-052D6535EAE9}"/>
              </a:ext>
            </a:extLst>
          </p:cNvPr>
          <p:cNvSpPr>
            <a:spLocks noChangeArrowheads="1"/>
          </p:cNvSpPr>
          <p:nvPr/>
        </p:nvSpPr>
        <p:spPr bwMode="auto">
          <a:xfrm>
            <a:off x="1841500" y="3600450"/>
            <a:ext cx="425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15" name="Rectangle 212">
            <a:extLst>
              <a:ext uri="{FF2B5EF4-FFF2-40B4-BE49-F238E27FC236}">
                <a16:creationId xmlns:a16="http://schemas.microsoft.com/office/drawing/2014/main" id="{840118CB-81C3-D982-41DE-E14D1D01B7C0}"/>
              </a:ext>
            </a:extLst>
          </p:cNvPr>
          <p:cNvSpPr>
            <a:spLocks noChangeArrowheads="1"/>
          </p:cNvSpPr>
          <p:nvPr/>
        </p:nvSpPr>
        <p:spPr bwMode="auto">
          <a:xfrm>
            <a:off x="1762125" y="3562350"/>
            <a:ext cx="53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-0.5</a:t>
            </a:r>
          </a:p>
        </p:txBody>
      </p:sp>
      <p:sp>
        <p:nvSpPr>
          <p:cNvPr id="216" name="Rectangle 213">
            <a:extLst>
              <a:ext uri="{FF2B5EF4-FFF2-40B4-BE49-F238E27FC236}">
                <a16:creationId xmlns:a16="http://schemas.microsoft.com/office/drawing/2014/main" id="{789D88D3-628D-85F0-608D-08D5833CBC29}"/>
              </a:ext>
            </a:extLst>
          </p:cNvPr>
          <p:cNvSpPr>
            <a:spLocks noChangeArrowheads="1"/>
          </p:cNvSpPr>
          <p:nvPr/>
        </p:nvSpPr>
        <p:spPr bwMode="auto">
          <a:xfrm>
            <a:off x="2138363" y="3073400"/>
            <a:ext cx="12858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17" name="Rectangle 214">
            <a:extLst>
              <a:ext uri="{FF2B5EF4-FFF2-40B4-BE49-F238E27FC236}">
                <a16:creationId xmlns:a16="http://schemas.microsoft.com/office/drawing/2014/main" id="{BD211025-6C24-5FA8-F3E0-450F8874A368}"/>
              </a:ext>
            </a:extLst>
          </p:cNvPr>
          <p:cNvSpPr>
            <a:spLocks noChangeArrowheads="1"/>
          </p:cNvSpPr>
          <p:nvPr/>
        </p:nvSpPr>
        <p:spPr bwMode="auto">
          <a:xfrm>
            <a:off x="2060575" y="30368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a:t>
            </a:r>
          </a:p>
        </p:txBody>
      </p:sp>
      <p:sp>
        <p:nvSpPr>
          <p:cNvPr id="218" name="Rectangle 215">
            <a:extLst>
              <a:ext uri="{FF2B5EF4-FFF2-40B4-BE49-F238E27FC236}">
                <a16:creationId xmlns:a16="http://schemas.microsoft.com/office/drawing/2014/main" id="{A2FC1C72-5379-07CB-3727-13A829820559}"/>
              </a:ext>
            </a:extLst>
          </p:cNvPr>
          <p:cNvSpPr>
            <a:spLocks noChangeArrowheads="1"/>
          </p:cNvSpPr>
          <p:nvPr/>
        </p:nvSpPr>
        <p:spPr bwMode="auto">
          <a:xfrm>
            <a:off x="1962150" y="2563813"/>
            <a:ext cx="304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19" name="Rectangle 216">
            <a:extLst>
              <a:ext uri="{FF2B5EF4-FFF2-40B4-BE49-F238E27FC236}">
                <a16:creationId xmlns:a16="http://schemas.microsoft.com/office/drawing/2014/main" id="{F1E967CB-74C2-BCCD-C65C-7DBF60A18B1D}"/>
              </a:ext>
            </a:extLst>
          </p:cNvPr>
          <p:cNvSpPr>
            <a:spLocks noChangeArrowheads="1"/>
          </p:cNvSpPr>
          <p:nvPr/>
        </p:nvSpPr>
        <p:spPr bwMode="auto">
          <a:xfrm>
            <a:off x="1882775" y="2527300"/>
            <a:ext cx="4714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0.5</a:t>
            </a:r>
          </a:p>
        </p:txBody>
      </p:sp>
      <p:sp>
        <p:nvSpPr>
          <p:cNvPr id="220" name="Rectangle 217">
            <a:extLst>
              <a:ext uri="{FF2B5EF4-FFF2-40B4-BE49-F238E27FC236}">
                <a16:creationId xmlns:a16="http://schemas.microsoft.com/office/drawing/2014/main" id="{46D5BEEC-DED7-AAE9-A3D8-AE1142325FDA}"/>
              </a:ext>
            </a:extLst>
          </p:cNvPr>
          <p:cNvSpPr>
            <a:spLocks noChangeArrowheads="1"/>
          </p:cNvSpPr>
          <p:nvPr/>
        </p:nvSpPr>
        <p:spPr bwMode="auto">
          <a:xfrm>
            <a:off x="2262188" y="3300413"/>
            <a:ext cx="2492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1" name="Rectangle 218">
            <a:extLst>
              <a:ext uri="{FF2B5EF4-FFF2-40B4-BE49-F238E27FC236}">
                <a16:creationId xmlns:a16="http://schemas.microsoft.com/office/drawing/2014/main" id="{C5E282CC-75AD-7DFD-570A-792BCB5A6D8A}"/>
              </a:ext>
            </a:extLst>
          </p:cNvPr>
          <p:cNvSpPr>
            <a:spLocks noChangeArrowheads="1"/>
          </p:cNvSpPr>
          <p:nvPr/>
        </p:nvSpPr>
        <p:spPr bwMode="auto">
          <a:xfrm>
            <a:off x="2182813" y="3265488"/>
            <a:ext cx="3810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t:-</a:t>
            </a:r>
          </a:p>
        </p:txBody>
      </p:sp>
      <p:sp>
        <p:nvSpPr>
          <p:cNvPr id="222" name="Rectangle 219">
            <a:extLst>
              <a:ext uri="{FF2B5EF4-FFF2-40B4-BE49-F238E27FC236}">
                <a16:creationId xmlns:a16="http://schemas.microsoft.com/office/drawing/2014/main" id="{7F20C629-FCC2-C774-F276-74E47990175B}"/>
              </a:ext>
            </a:extLst>
          </p:cNvPr>
          <p:cNvSpPr>
            <a:spLocks noChangeArrowheads="1"/>
          </p:cNvSpPr>
          <p:nvPr/>
        </p:nvSpPr>
        <p:spPr bwMode="auto">
          <a:xfrm>
            <a:off x="2262188" y="3529013"/>
            <a:ext cx="249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3" name="Rectangle 220">
            <a:extLst>
              <a:ext uri="{FF2B5EF4-FFF2-40B4-BE49-F238E27FC236}">
                <a16:creationId xmlns:a16="http://schemas.microsoft.com/office/drawing/2014/main" id="{BCC20A38-4004-8A80-6C0B-D41A3A39C002}"/>
              </a:ext>
            </a:extLst>
          </p:cNvPr>
          <p:cNvSpPr>
            <a:spLocks noChangeArrowheads="1"/>
          </p:cNvSpPr>
          <p:nvPr/>
        </p:nvSpPr>
        <p:spPr bwMode="auto">
          <a:xfrm>
            <a:off x="2184400" y="3492500"/>
            <a:ext cx="4175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dirty="0">
                <a:latin typeface="Geneva" panose="020B0503030404040204" pitchFamily="34" charset="0"/>
              </a:rPr>
              <a:t>15</a:t>
            </a:r>
          </a:p>
        </p:txBody>
      </p:sp>
      <p:sp>
        <p:nvSpPr>
          <p:cNvPr id="224" name="Rectangle 221">
            <a:extLst>
              <a:ext uri="{FF2B5EF4-FFF2-40B4-BE49-F238E27FC236}">
                <a16:creationId xmlns:a16="http://schemas.microsoft.com/office/drawing/2014/main" id="{981723D8-BEC3-86CA-A382-AEF13BC1D717}"/>
              </a:ext>
            </a:extLst>
          </p:cNvPr>
          <p:cNvSpPr>
            <a:spLocks noChangeArrowheads="1"/>
          </p:cNvSpPr>
          <p:nvPr/>
        </p:nvSpPr>
        <p:spPr bwMode="auto">
          <a:xfrm>
            <a:off x="2593975" y="3300413"/>
            <a:ext cx="3730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5" name="Rectangle 222">
            <a:extLst>
              <a:ext uri="{FF2B5EF4-FFF2-40B4-BE49-F238E27FC236}">
                <a16:creationId xmlns:a16="http://schemas.microsoft.com/office/drawing/2014/main" id="{F2D353BE-0787-560D-8D25-CA6DF1B5BA14}"/>
              </a:ext>
            </a:extLst>
          </p:cNvPr>
          <p:cNvSpPr>
            <a:spLocks noChangeArrowheads="1"/>
          </p:cNvSpPr>
          <p:nvPr/>
        </p:nvSpPr>
        <p:spPr bwMode="auto">
          <a:xfrm>
            <a:off x="2514600" y="3265488"/>
            <a:ext cx="485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-12</a:t>
            </a:r>
          </a:p>
        </p:txBody>
      </p:sp>
      <p:sp>
        <p:nvSpPr>
          <p:cNvPr id="226" name="Rectangle 223">
            <a:extLst>
              <a:ext uri="{FF2B5EF4-FFF2-40B4-BE49-F238E27FC236}">
                <a16:creationId xmlns:a16="http://schemas.microsoft.com/office/drawing/2014/main" id="{2C39DB46-6078-F144-8326-6E24E436B26C}"/>
              </a:ext>
            </a:extLst>
          </p:cNvPr>
          <p:cNvSpPr>
            <a:spLocks noChangeArrowheads="1"/>
          </p:cNvSpPr>
          <p:nvPr/>
        </p:nvSpPr>
        <p:spPr bwMode="auto">
          <a:xfrm>
            <a:off x="3032125"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7" name="Rectangle 224">
            <a:extLst>
              <a:ext uri="{FF2B5EF4-FFF2-40B4-BE49-F238E27FC236}">
                <a16:creationId xmlns:a16="http://schemas.microsoft.com/office/drawing/2014/main" id="{E6B1B5A7-2337-2F0F-819C-93877D7A7FF2}"/>
              </a:ext>
            </a:extLst>
          </p:cNvPr>
          <p:cNvSpPr>
            <a:spLocks noChangeArrowheads="1"/>
          </p:cNvSpPr>
          <p:nvPr/>
        </p:nvSpPr>
        <p:spPr bwMode="auto">
          <a:xfrm>
            <a:off x="2954338"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-9</a:t>
            </a:r>
          </a:p>
        </p:txBody>
      </p:sp>
      <p:sp>
        <p:nvSpPr>
          <p:cNvPr id="228" name="Rectangle 225">
            <a:extLst>
              <a:ext uri="{FF2B5EF4-FFF2-40B4-BE49-F238E27FC236}">
                <a16:creationId xmlns:a16="http://schemas.microsoft.com/office/drawing/2014/main" id="{B9142994-E278-3E77-0FEF-1955CE01F9BF}"/>
              </a:ext>
            </a:extLst>
          </p:cNvPr>
          <p:cNvSpPr>
            <a:spLocks noChangeArrowheads="1"/>
          </p:cNvSpPr>
          <p:nvPr/>
        </p:nvSpPr>
        <p:spPr bwMode="auto">
          <a:xfrm>
            <a:off x="3435350" y="3300413"/>
            <a:ext cx="252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29" name="Rectangle 226">
            <a:extLst>
              <a:ext uri="{FF2B5EF4-FFF2-40B4-BE49-F238E27FC236}">
                <a16:creationId xmlns:a16="http://schemas.microsoft.com/office/drawing/2014/main" id="{F42A3FF3-9C93-6502-E5B1-5467009CD536}"/>
              </a:ext>
            </a:extLst>
          </p:cNvPr>
          <p:cNvSpPr>
            <a:spLocks noChangeArrowheads="1"/>
          </p:cNvSpPr>
          <p:nvPr/>
        </p:nvSpPr>
        <p:spPr bwMode="auto">
          <a:xfrm>
            <a:off x="3357563" y="3265488"/>
            <a:ext cx="3667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-6</a:t>
            </a:r>
          </a:p>
        </p:txBody>
      </p:sp>
      <p:sp>
        <p:nvSpPr>
          <p:cNvPr id="230" name="Rectangle 227">
            <a:extLst>
              <a:ext uri="{FF2B5EF4-FFF2-40B4-BE49-F238E27FC236}">
                <a16:creationId xmlns:a16="http://schemas.microsoft.com/office/drawing/2014/main" id="{E51E93FF-BBF4-AA3A-4A23-88DE4380BE67}"/>
              </a:ext>
            </a:extLst>
          </p:cNvPr>
          <p:cNvSpPr>
            <a:spLocks noChangeArrowheads="1"/>
          </p:cNvSpPr>
          <p:nvPr/>
        </p:nvSpPr>
        <p:spPr bwMode="auto">
          <a:xfrm>
            <a:off x="3821113" y="3300413"/>
            <a:ext cx="252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31" name="Rectangle 228">
            <a:extLst>
              <a:ext uri="{FF2B5EF4-FFF2-40B4-BE49-F238E27FC236}">
                <a16:creationId xmlns:a16="http://schemas.microsoft.com/office/drawing/2014/main" id="{39B57217-81A2-01A2-5223-81D48E68C35F}"/>
              </a:ext>
            </a:extLst>
          </p:cNvPr>
          <p:cNvSpPr>
            <a:spLocks noChangeArrowheads="1"/>
          </p:cNvSpPr>
          <p:nvPr/>
        </p:nvSpPr>
        <p:spPr bwMode="auto">
          <a:xfrm>
            <a:off x="3743325" y="3265488"/>
            <a:ext cx="36671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-3</a:t>
            </a:r>
          </a:p>
        </p:txBody>
      </p:sp>
      <p:sp>
        <p:nvSpPr>
          <p:cNvPr id="232" name="Rectangle 229">
            <a:extLst>
              <a:ext uri="{FF2B5EF4-FFF2-40B4-BE49-F238E27FC236}">
                <a16:creationId xmlns:a16="http://schemas.microsoft.com/office/drawing/2014/main" id="{6123D531-BF67-7E6A-6C21-09375FD7FDB4}"/>
              </a:ext>
            </a:extLst>
          </p:cNvPr>
          <p:cNvSpPr>
            <a:spLocks noChangeArrowheads="1"/>
          </p:cNvSpPr>
          <p:nvPr/>
        </p:nvSpPr>
        <p:spPr bwMode="auto">
          <a:xfrm>
            <a:off x="4279900"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33" name="Rectangle 230">
            <a:extLst>
              <a:ext uri="{FF2B5EF4-FFF2-40B4-BE49-F238E27FC236}">
                <a16:creationId xmlns:a16="http://schemas.microsoft.com/office/drawing/2014/main" id="{C4E7BB7C-7B38-01D3-A5A0-DC95292B0137}"/>
              </a:ext>
            </a:extLst>
          </p:cNvPr>
          <p:cNvSpPr>
            <a:spLocks noChangeArrowheads="1"/>
          </p:cNvSpPr>
          <p:nvPr/>
        </p:nvSpPr>
        <p:spPr bwMode="auto">
          <a:xfrm>
            <a:off x="41973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0</a:t>
            </a:r>
          </a:p>
        </p:txBody>
      </p:sp>
      <p:sp>
        <p:nvSpPr>
          <p:cNvPr id="234" name="Rectangle 231">
            <a:extLst>
              <a:ext uri="{FF2B5EF4-FFF2-40B4-BE49-F238E27FC236}">
                <a16:creationId xmlns:a16="http://schemas.microsoft.com/office/drawing/2014/main" id="{7317808D-AB64-CA4C-038D-5976B5D01250}"/>
              </a:ext>
            </a:extLst>
          </p:cNvPr>
          <p:cNvSpPr>
            <a:spLocks noChangeArrowheads="1"/>
          </p:cNvSpPr>
          <p:nvPr/>
        </p:nvSpPr>
        <p:spPr bwMode="auto">
          <a:xfrm>
            <a:off x="4683125" y="3300413"/>
            <a:ext cx="1254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35" name="Rectangle 232">
            <a:extLst>
              <a:ext uri="{FF2B5EF4-FFF2-40B4-BE49-F238E27FC236}">
                <a16:creationId xmlns:a16="http://schemas.microsoft.com/office/drawing/2014/main" id="{01AC5DB0-703B-66A8-C062-D1E2D9E5B550}"/>
              </a:ext>
            </a:extLst>
          </p:cNvPr>
          <p:cNvSpPr>
            <a:spLocks noChangeArrowheads="1"/>
          </p:cNvSpPr>
          <p:nvPr/>
        </p:nvSpPr>
        <p:spPr bwMode="auto">
          <a:xfrm>
            <a:off x="4603750" y="3265488"/>
            <a:ext cx="30003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3</a:t>
            </a:r>
          </a:p>
        </p:txBody>
      </p:sp>
      <p:sp>
        <p:nvSpPr>
          <p:cNvPr id="236" name="Rectangle 233">
            <a:extLst>
              <a:ext uri="{FF2B5EF4-FFF2-40B4-BE49-F238E27FC236}">
                <a16:creationId xmlns:a16="http://schemas.microsoft.com/office/drawing/2014/main" id="{3B156072-3333-41A7-40AB-1A018FBC1A6E}"/>
              </a:ext>
            </a:extLst>
          </p:cNvPr>
          <p:cNvSpPr>
            <a:spLocks noChangeArrowheads="1"/>
          </p:cNvSpPr>
          <p:nvPr/>
        </p:nvSpPr>
        <p:spPr bwMode="auto">
          <a:xfrm>
            <a:off x="5068888" y="3300413"/>
            <a:ext cx="127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37" name="Rectangle 234">
            <a:extLst>
              <a:ext uri="{FF2B5EF4-FFF2-40B4-BE49-F238E27FC236}">
                <a16:creationId xmlns:a16="http://schemas.microsoft.com/office/drawing/2014/main" id="{AA105960-1B0F-1811-78C8-60963027768B}"/>
              </a:ext>
            </a:extLst>
          </p:cNvPr>
          <p:cNvSpPr>
            <a:spLocks noChangeArrowheads="1"/>
          </p:cNvSpPr>
          <p:nvPr/>
        </p:nvSpPr>
        <p:spPr bwMode="auto">
          <a:xfrm>
            <a:off x="4989513"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6</a:t>
            </a:r>
          </a:p>
        </p:txBody>
      </p:sp>
      <p:sp>
        <p:nvSpPr>
          <p:cNvPr id="238" name="Rectangle 235">
            <a:extLst>
              <a:ext uri="{FF2B5EF4-FFF2-40B4-BE49-F238E27FC236}">
                <a16:creationId xmlns:a16="http://schemas.microsoft.com/office/drawing/2014/main" id="{5802EBE1-C92F-3E93-FEFB-B156F1C6D65D}"/>
              </a:ext>
            </a:extLst>
          </p:cNvPr>
          <p:cNvSpPr>
            <a:spLocks noChangeArrowheads="1"/>
          </p:cNvSpPr>
          <p:nvPr/>
        </p:nvSpPr>
        <p:spPr bwMode="auto">
          <a:xfrm>
            <a:off x="5470525" y="3300413"/>
            <a:ext cx="1285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39" name="Rectangle 236">
            <a:extLst>
              <a:ext uri="{FF2B5EF4-FFF2-40B4-BE49-F238E27FC236}">
                <a16:creationId xmlns:a16="http://schemas.microsoft.com/office/drawing/2014/main" id="{E09A93E2-76E9-2D48-967A-43C18FE484A4}"/>
              </a:ext>
            </a:extLst>
          </p:cNvPr>
          <p:cNvSpPr>
            <a:spLocks noChangeArrowheads="1"/>
          </p:cNvSpPr>
          <p:nvPr/>
        </p:nvSpPr>
        <p:spPr bwMode="auto">
          <a:xfrm>
            <a:off x="5392738" y="3265488"/>
            <a:ext cx="3000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9</a:t>
            </a:r>
          </a:p>
        </p:txBody>
      </p:sp>
      <p:sp>
        <p:nvSpPr>
          <p:cNvPr id="240" name="Rectangle 237">
            <a:extLst>
              <a:ext uri="{FF2B5EF4-FFF2-40B4-BE49-F238E27FC236}">
                <a16:creationId xmlns:a16="http://schemas.microsoft.com/office/drawing/2014/main" id="{E032B9C2-4329-1F1C-1DF5-52EAE09E80BE}"/>
              </a:ext>
            </a:extLst>
          </p:cNvPr>
          <p:cNvSpPr>
            <a:spLocks noChangeArrowheads="1"/>
          </p:cNvSpPr>
          <p:nvPr/>
        </p:nvSpPr>
        <p:spPr bwMode="auto">
          <a:xfrm>
            <a:off x="5786438" y="3300413"/>
            <a:ext cx="250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41" name="Rectangle 238">
            <a:extLst>
              <a:ext uri="{FF2B5EF4-FFF2-40B4-BE49-F238E27FC236}">
                <a16:creationId xmlns:a16="http://schemas.microsoft.com/office/drawing/2014/main" id="{394DC7C3-440A-79ED-C9C7-74002BB9F224}"/>
              </a:ext>
            </a:extLst>
          </p:cNvPr>
          <p:cNvSpPr>
            <a:spLocks noChangeArrowheads="1"/>
          </p:cNvSpPr>
          <p:nvPr/>
        </p:nvSpPr>
        <p:spPr bwMode="auto">
          <a:xfrm>
            <a:off x="57070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12</a:t>
            </a:r>
          </a:p>
        </p:txBody>
      </p:sp>
      <p:sp>
        <p:nvSpPr>
          <p:cNvPr id="242" name="Rectangle 239">
            <a:extLst>
              <a:ext uri="{FF2B5EF4-FFF2-40B4-BE49-F238E27FC236}">
                <a16:creationId xmlns:a16="http://schemas.microsoft.com/office/drawing/2014/main" id="{7A81A814-8428-84A1-DF90-B74ED8C8C1CE}"/>
              </a:ext>
            </a:extLst>
          </p:cNvPr>
          <p:cNvSpPr>
            <a:spLocks noChangeArrowheads="1"/>
          </p:cNvSpPr>
          <p:nvPr/>
        </p:nvSpPr>
        <p:spPr bwMode="auto">
          <a:xfrm>
            <a:off x="6191250" y="3300413"/>
            <a:ext cx="2492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43" name="Rectangle 240">
            <a:extLst>
              <a:ext uri="{FF2B5EF4-FFF2-40B4-BE49-F238E27FC236}">
                <a16:creationId xmlns:a16="http://schemas.microsoft.com/office/drawing/2014/main" id="{5D0B94C0-7080-EDA0-36CB-0EC7EDAAA3D7}"/>
              </a:ext>
            </a:extLst>
          </p:cNvPr>
          <p:cNvSpPr>
            <a:spLocks noChangeArrowheads="1"/>
          </p:cNvSpPr>
          <p:nvPr/>
        </p:nvSpPr>
        <p:spPr bwMode="auto">
          <a:xfrm>
            <a:off x="6113463" y="3265488"/>
            <a:ext cx="4175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15</a:t>
            </a:r>
          </a:p>
        </p:txBody>
      </p:sp>
      <p:sp>
        <p:nvSpPr>
          <p:cNvPr id="244" name="Rectangle 241">
            <a:extLst>
              <a:ext uri="{FF2B5EF4-FFF2-40B4-BE49-F238E27FC236}">
                <a16:creationId xmlns:a16="http://schemas.microsoft.com/office/drawing/2014/main" id="{488EC2E5-A58E-8ECE-D812-D8557F2E0F99}"/>
              </a:ext>
            </a:extLst>
          </p:cNvPr>
          <p:cNvSpPr>
            <a:spLocks noChangeArrowheads="1"/>
          </p:cNvSpPr>
          <p:nvPr/>
        </p:nvSpPr>
        <p:spPr bwMode="auto">
          <a:xfrm>
            <a:off x="6635750" y="3552825"/>
            <a:ext cx="1974850" cy="8159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45" name="Rectangle 242">
            <a:extLst>
              <a:ext uri="{FF2B5EF4-FFF2-40B4-BE49-F238E27FC236}">
                <a16:creationId xmlns:a16="http://schemas.microsoft.com/office/drawing/2014/main" id="{53DDDA52-8B5F-89EE-9428-C46FCE786217}"/>
              </a:ext>
            </a:extLst>
          </p:cNvPr>
          <p:cNvSpPr>
            <a:spLocks noChangeArrowheads="1"/>
          </p:cNvSpPr>
          <p:nvPr/>
        </p:nvSpPr>
        <p:spPr bwMode="auto">
          <a:xfrm>
            <a:off x="6732588" y="3649663"/>
            <a:ext cx="158432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46" name="Line 243">
            <a:extLst>
              <a:ext uri="{FF2B5EF4-FFF2-40B4-BE49-F238E27FC236}">
                <a16:creationId xmlns:a16="http://schemas.microsoft.com/office/drawing/2014/main" id="{D4E38D9E-6786-436E-310A-E7829EFC6638}"/>
              </a:ext>
            </a:extLst>
          </p:cNvPr>
          <p:cNvSpPr>
            <a:spLocks noChangeShapeType="1"/>
          </p:cNvSpPr>
          <p:nvPr/>
        </p:nvSpPr>
        <p:spPr bwMode="auto">
          <a:xfrm>
            <a:off x="6757988" y="3762375"/>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247" name="Picture 244">
            <a:extLst>
              <a:ext uri="{FF2B5EF4-FFF2-40B4-BE49-F238E27FC236}">
                <a16:creationId xmlns:a16="http://schemas.microsoft.com/office/drawing/2014/main" id="{29059E8F-8D1D-0B8B-B4E4-A29D159404C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48" name="Picture 245">
            <a:extLst>
              <a:ext uri="{FF2B5EF4-FFF2-40B4-BE49-F238E27FC236}">
                <a16:creationId xmlns:a16="http://schemas.microsoft.com/office/drawing/2014/main" id="{B9FED3BB-5C29-3576-3398-F5E40DA345BA}"/>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9100" y="3686175"/>
            <a:ext cx="1270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49" name="Rectangle 246">
            <a:extLst>
              <a:ext uri="{FF2B5EF4-FFF2-40B4-BE49-F238E27FC236}">
                <a16:creationId xmlns:a16="http://schemas.microsoft.com/office/drawing/2014/main" id="{B3C4EE15-E8C7-1013-4BDD-84D2A4FD3831}"/>
              </a:ext>
            </a:extLst>
          </p:cNvPr>
          <p:cNvSpPr>
            <a:spLocks noChangeArrowheads="1"/>
          </p:cNvSpPr>
          <p:nvPr/>
        </p:nvSpPr>
        <p:spPr bwMode="auto">
          <a:xfrm>
            <a:off x="6989763" y="3633788"/>
            <a:ext cx="13033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CAR (Div Up)</a:t>
            </a:r>
          </a:p>
        </p:txBody>
      </p:sp>
      <p:sp>
        <p:nvSpPr>
          <p:cNvPr id="250" name="Rectangle 247">
            <a:extLst>
              <a:ext uri="{FF2B5EF4-FFF2-40B4-BE49-F238E27FC236}">
                <a16:creationId xmlns:a16="http://schemas.microsoft.com/office/drawing/2014/main" id="{D5F5AD91-0085-CCF3-0643-3515C771C4EE}"/>
              </a:ext>
            </a:extLst>
          </p:cNvPr>
          <p:cNvSpPr>
            <a:spLocks noChangeArrowheads="1"/>
          </p:cNvSpPr>
          <p:nvPr/>
        </p:nvSpPr>
        <p:spPr bwMode="auto">
          <a:xfrm>
            <a:off x="6732588" y="4021138"/>
            <a:ext cx="1779587"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1" name="Line 248">
            <a:extLst>
              <a:ext uri="{FF2B5EF4-FFF2-40B4-BE49-F238E27FC236}">
                <a16:creationId xmlns:a16="http://schemas.microsoft.com/office/drawing/2014/main" id="{0962E198-1E5A-FC75-E79A-6A538915AB2B}"/>
              </a:ext>
            </a:extLst>
          </p:cNvPr>
          <p:cNvSpPr>
            <a:spLocks noChangeShapeType="1"/>
          </p:cNvSpPr>
          <p:nvPr/>
        </p:nvSpPr>
        <p:spPr bwMode="auto">
          <a:xfrm>
            <a:off x="6757988" y="4132263"/>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252" name="Picture 249">
            <a:extLst>
              <a:ext uri="{FF2B5EF4-FFF2-40B4-BE49-F238E27FC236}">
                <a16:creationId xmlns:a16="http://schemas.microsoft.com/office/drawing/2014/main" id="{61BE5B3E-FC1B-1453-CA4E-1E203BA1ECC6}"/>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53" name="Picture 250">
            <a:extLst>
              <a:ext uri="{FF2B5EF4-FFF2-40B4-BE49-F238E27FC236}">
                <a16:creationId xmlns:a16="http://schemas.microsoft.com/office/drawing/2014/main" id="{D7DAE28C-2FC0-A981-0268-50668D107B4D}"/>
              </a:ext>
            </a:extLst>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69100" y="4056063"/>
            <a:ext cx="127000"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54" name="Rectangle 251">
            <a:extLst>
              <a:ext uri="{FF2B5EF4-FFF2-40B4-BE49-F238E27FC236}">
                <a16:creationId xmlns:a16="http://schemas.microsoft.com/office/drawing/2014/main" id="{2D43392E-F95D-BA0B-2E48-179CC4D6DA5D}"/>
              </a:ext>
            </a:extLst>
          </p:cNvPr>
          <p:cNvSpPr>
            <a:spLocks noChangeArrowheads="1"/>
          </p:cNvSpPr>
          <p:nvPr/>
        </p:nvSpPr>
        <p:spPr bwMode="auto">
          <a:xfrm>
            <a:off x="6989763" y="4000500"/>
            <a:ext cx="1535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CAR (Div down)</a:t>
            </a:r>
          </a:p>
        </p:txBody>
      </p:sp>
      <p:sp>
        <p:nvSpPr>
          <p:cNvPr id="255" name="Rectangle 252">
            <a:extLst>
              <a:ext uri="{FF2B5EF4-FFF2-40B4-BE49-F238E27FC236}">
                <a16:creationId xmlns:a16="http://schemas.microsoft.com/office/drawing/2014/main" id="{8A57955E-962B-1F47-14A8-CE90F13E01F5}"/>
              </a:ext>
            </a:extLst>
          </p:cNvPr>
          <p:cNvSpPr>
            <a:spLocks noChangeArrowheads="1"/>
          </p:cNvSpPr>
          <p:nvPr/>
        </p:nvSpPr>
        <p:spPr bwMode="auto">
          <a:xfrm>
            <a:off x="1454150" y="2020888"/>
            <a:ext cx="57753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i="1">
              <a:latin typeface="Times"/>
            </a:endParaRPr>
          </a:p>
        </p:txBody>
      </p:sp>
      <p:sp>
        <p:nvSpPr>
          <p:cNvPr id="256" name="Rectangle 253">
            <a:extLst>
              <a:ext uri="{FF2B5EF4-FFF2-40B4-BE49-F238E27FC236}">
                <a16:creationId xmlns:a16="http://schemas.microsoft.com/office/drawing/2014/main" id="{FF387B56-D555-6DEE-130B-42C89E5110E4}"/>
              </a:ext>
            </a:extLst>
          </p:cNvPr>
          <p:cNvSpPr>
            <a:spLocks noChangeArrowheads="1"/>
          </p:cNvSpPr>
          <p:nvPr/>
        </p:nvSpPr>
        <p:spPr bwMode="auto">
          <a:xfrm>
            <a:off x="1373188" y="1982788"/>
            <a:ext cx="65166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i="1" dirty="0">
                <a:latin typeface="Geneva" panose="020B0503030404040204" pitchFamily="34" charset="0"/>
              </a:rPr>
              <a:t>EXCESS RETURNS ON STOCKS AND BONDS AROUND DIVIDEND CHANGES</a:t>
            </a:r>
          </a:p>
        </p:txBody>
      </p:sp>
      <p:sp>
        <p:nvSpPr>
          <p:cNvPr id="257" name="Rectangle 254">
            <a:extLst>
              <a:ext uri="{FF2B5EF4-FFF2-40B4-BE49-F238E27FC236}">
                <a16:creationId xmlns:a16="http://schemas.microsoft.com/office/drawing/2014/main" id="{94100D76-5B04-E29F-7793-B9BD077691D8}"/>
              </a:ext>
            </a:extLst>
          </p:cNvPr>
          <p:cNvSpPr>
            <a:spLocks noChangeArrowheads="1"/>
          </p:cNvSpPr>
          <p:nvPr/>
        </p:nvSpPr>
        <p:spPr bwMode="auto">
          <a:xfrm>
            <a:off x="3138488" y="5494338"/>
            <a:ext cx="24082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58" name="Rectangle 255">
            <a:extLst>
              <a:ext uri="{FF2B5EF4-FFF2-40B4-BE49-F238E27FC236}">
                <a16:creationId xmlns:a16="http://schemas.microsoft.com/office/drawing/2014/main" id="{DA056F9A-462A-FA23-094E-7305EF8567E3}"/>
              </a:ext>
            </a:extLst>
          </p:cNvPr>
          <p:cNvSpPr>
            <a:spLocks noChangeArrowheads="1"/>
          </p:cNvSpPr>
          <p:nvPr/>
        </p:nvSpPr>
        <p:spPr bwMode="auto">
          <a:xfrm>
            <a:off x="3060700" y="5459413"/>
            <a:ext cx="26971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Day (0: Announcement date)</a:t>
            </a:r>
          </a:p>
        </p:txBody>
      </p:sp>
      <p:sp>
        <p:nvSpPr>
          <p:cNvPr id="259" name="Rectangle 256">
            <a:extLst>
              <a:ext uri="{FF2B5EF4-FFF2-40B4-BE49-F238E27FC236}">
                <a16:creationId xmlns:a16="http://schemas.microsoft.com/office/drawing/2014/main" id="{045EB563-5D83-164D-07D1-3810370CF362}"/>
              </a:ext>
            </a:extLst>
          </p:cNvPr>
          <p:cNvSpPr>
            <a:spLocks noChangeArrowheads="1"/>
          </p:cNvSpPr>
          <p:nvPr/>
        </p:nvSpPr>
        <p:spPr bwMode="auto">
          <a:xfrm>
            <a:off x="1382713" y="3844925"/>
            <a:ext cx="3397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260" name="Rectangle 257">
            <a:extLst>
              <a:ext uri="{FF2B5EF4-FFF2-40B4-BE49-F238E27FC236}">
                <a16:creationId xmlns:a16="http://schemas.microsoft.com/office/drawing/2014/main" id="{F73F81C2-59AC-2037-5B7B-96A12D574849}"/>
              </a:ext>
            </a:extLst>
          </p:cNvPr>
          <p:cNvSpPr>
            <a:spLocks noChangeArrowheads="1"/>
          </p:cNvSpPr>
          <p:nvPr/>
        </p:nvSpPr>
        <p:spPr bwMode="auto">
          <a:xfrm>
            <a:off x="1303338" y="3810000"/>
            <a:ext cx="5334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400">
                <a:latin typeface="Geneva" panose="020B0503030404040204" pitchFamily="34" charset="0"/>
              </a:rPr>
              <a:t>CAR</a:t>
            </a:r>
          </a:p>
        </p:txBody>
      </p:sp>
      <p:sp>
        <p:nvSpPr>
          <p:cNvPr id="261" name="TextBox 1">
            <a:extLst>
              <a:ext uri="{FF2B5EF4-FFF2-40B4-BE49-F238E27FC236}">
                <a16:creationId xmlns:a16="http://schemas.microsoft.com/office/drawing/2014/main" id="{065B7D10-B020-38C6-0661-DD49131EC41F}"/>
              </a:ext>
            </a:extLst>
          </p:cNvPr>
          <p:cNvSpPr txBox="1">
            <a:spLocks noChangeArrowheads="1"/>
          </p:cNvSpPr>
          <p:nvPr/>
        </p:nvSpPr>
        <p:spPr bwMode="auto">
          <a:xfrm>
            <a:off x="6477000" y="4953000"/>
            <a:ext cx="15986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Bond price drops</a:t>
            </a:r>
          </a:p>
        </p:txBody>
      </p:sp>
      <p:sp>
        <p:nvSpPr>
          <p:cNvPr id="262" name="TextBox 2">
            <a:extLst>
              <a:ext uri="{FF2B5EF4-FFF2-40B4-BE49-F238E27FC236}">
                <a16:creationId xmlns:a16="http://schemas.microsoft.com/office/drawing/2014/main" id="{524D26B2-096E-2189-AA42-761CCF89B93F}"/>
              </a:ext>
            </a:extLst>
          </p:cNvPr>
          <p:cNvSpPr txBox="1">
            <a:spLocks noChangeArrowheads="1"/>
          </p:cNvSpPr>
          <p:nvPr/>
        </p:nvSpPr>
        <p:spPr bwMode="auto">
          <a:xfrm>
            <a:off x="6477000" y="2438400"/>
            <a:ext cx="1541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Stock price rises</a:t>
            </a:r>
          </a:p>
        </p:txBody>
      </p:sp>
    </p:spTree>
    <p:extLst>
      <p:ext uri="{BB962C8B-B14F-4D97-AF65-F5344CB8AC3E}">
        <p14:creationId xmlns:p14="http://schemas.microsoft.com/office/powerpoint/2010/main" val="95893611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7" name="Title 1">
            <a:extLst>
              <a:ext uri="{FF2B5EF4-FFF2-40B4-BE49-F238E27FC236}">
                <a16:creationId xmlns:a16="http://schemas.microsoft.com/office/drawing/2014/main" id="{4868B4FA-3278-2179-BB1A-8F10AB957B7E}"/>
              </a:ext>
            </a:extLst>
          </p:cNvPr>
          <p:cNvSpPr>
            <a:spLocks noGrp="1"/>
          </p:cNvSpPr>
          <p:nvPr>
            <p:ph type="title"/>
          </p:nvPr>
        </p:nvSpPr>
        <p:spPr/>
        <p:txBody>
          <a:bodyPr/>
          <a:lstStyle/>
          <a:p>
            <a:r>
              <a:rPr lang="en-US" altLang="en-US"/>
              <a:t>What managers believe about dividends…</a:t>
            </a:r>
          </a:p>
        </p:txBody>
      </p:sp>
      <p:pic>
        <p:nvPicPr>
          <p:cNvPr id="393220" name="Picture 3">
            <a:extLst>
              <a:ext uri="{FF2B5EF4-FFF2-40B4-BE49-F238E27FC236}">
                <a16:creationId xmlns:a16="http://schemas.microsoft.com/office/drawing/2014/main" id="{473F8DB1-D857-9CF5-4C33-63A1077EE5F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771650" y="1828800"/>
            <a:ext cx="5600700" cy="4267200"/>
          </a:xfrm>
          <a:solidFill>
            <a:schemeClr val="tx1"/>
          </a:solidFill>
        </p:spPr>
      </p:pic>
      <p:sp>
        <p:nvSpPr>
          <p:cNvPr id="5" name="Footer Placeholder 4">
            <a:extLst>
              <a:ext uri="{FF2B5EF4-FFF2-40B4-BE49-F238E27FC236}">
                <a16:creationId xmlns:a16="http://schemas.microsoft.com/office/drawing/2014/main" id="{2A10A30F-F287-C26D-923F-19CF561F7AA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Rectangle 2">
            <a:extLst>
              <a:ext uri="{FF2B5EF4-FFF2-40B4-BE49-F238E27FC236}">
                <a16:creationId xmlns:a16="http://schemas.microsoft.com/office/drawing/2014/main" id="{49E0C752-5E77-29AC-EE4F-5478CB603E67}"/>
              </a:ext>
            </a:extLst>
          </p:cNvPr>
          <p:cNvSpPr>
            <a:spLocks noGrp="1" noChangeArrowheads="1"/>
          </p:cNvSpPr>
          <p:nvPr>
            <p:ph type="ctrTitle"/>
          </p:nvPr>
        </p:nvSpPr>
        <p:spPr/>
        <p:txBody>
          <a:bodyPr/>
          <a:lstStyle/>
          <a:p>
            <a:r>
              <a:rPr lang="en-US"/>
              <a:t>Assessing Dividend Policy:</a:t>
            </a:r>
            <a:br>
              <a:rPr lang="en-US"/>
            </a:br>
            <a:r>
              <a:rPr lang="en-US"/>
              <a:t>Or how much cash is too much?</a:t>
            </a:r>
          </a:p>
        </p:txBody>
      </p:sp>
      <p:sp>
        <p:nvSpPr>
          <p:cNvPr id="395266" name="Subtitle 6">
            <a:extLst>
              <a:ext uri="{FF2B5EF4-FFF2-40B4-BE49-F238E27FC236}">
                <a16:creationId xmlns:a16="http://schemas.microsoft.com/office/drawing/2014/main" id="{21B2435A-0246-A26B-27A5-C2DA63F46A19}"/>
              </a:ext>
            </a:extLst>
          </p:cNvPr>
          <p:cNvSpPr>
            <a:spLocks noGrp="1"/>
          </p:cNvSpPr>
          <p:nvPr>
            <p:ph type="subTitle" idx="1"/>
          </p:nvPr>
        </p:nvSpPr>
        <p:spPr/>
        <p:txBody>
          <a:bodyPr/>
          <a:lstStyle/>
          <a:p>
            <a:r>
              <a:rPr lang="en-US" altLang="en-US" dirty="0"/>
              <a:t>It is my cash, and I want it now…</a:t>
            </a:r>
          </a:p>
        </p:txBody>
      </p:sp>
      <p:sp>
        <p:nvSpPr>
          <p:cNvPr id="6" name="Footer Placeholder 5">
            <a:extLst>
              <a:ext uri="{FF2B5EF4-FFF2-40B4-BE49-F238E27FC236}">
                <a16:creationId xmlns:a16="http://schemas.microsoft.com/office/drawing/2014/main" id="{8E0F135A-9CC1-BA33-DA1F-3025BD2A752C}"/>
              </a:ext>
            </a:extLst>
          </p:cNvPr>
          <p:cNvSpPr>
            <a:spLocks noGrp="1"/>
          </p:cNvSpPr>
          <p:nvPr>
            <p:ph type="ftr" sz="quarter" idx="11"/>
          </p:nvPr>
        </p:nvSpPr>
        <p:spPr/>
        <p:txBody>
          <a:bodyPr/>
          <a:lstStyle/>
          <a:p>
            <a:pPr>
              <a:defRPr/>
            </a:pPr>
            <a:r>
              <a:rPr lang="en-US"/>
              <a:t>Aswath Damodaran</a:t>
            </a:r>
            <a:endParaRPr lang="en-US" dirty="0"/>
          </a:p>
        </p:txBody>
      </p:sp>
      <p:sp>
        <p:nvSpPr>
          <p:cNvPr id="7" name="Slide Number Placeholder 6">
            <a:extLst>
              <a:ext uri="{FF2B5EF4-FFF2-40B4-BE49-F238E27FC236}">
                <a16:creationId xmlns:a16="http://schemas.microsoft.com/office/drawing/2014/main" id="{1FDA490E-A7F0-19EC-7DC2-01C6351E7C5E}"/>
              </a:ext>
            </a:extLst>
          </p:cNvPr>
          <p:cNvSpPr>
            <a:spLocks noGrp="1"/>
          </p:cNvSpPr>
          <p:nvPr>
            <p:ph type="sldNum" sz="quarter" idx="12"/>
          </p:nvPr>
        </p:nvSpPr>
        <p:spPr/>
        <p:txBody>
          <a:bodyPr/>
          <a:lstStyle/>
          <a:p>
            <a:pPr>
              <a:defRPr/>
            </a:pPr>
            <a:fld id="{A071C171-129E-D043-8371-BAF003A1A80A}" type="slidenum">
              <a:rPr lang="en-US" altLang="en-US" smtClean="0"/>
              <a:pPr>
                <a:defRPr/>
              </a:pPr>
              <a:t>187</a:t>
            </a:fld>
            <a:endParaRPr lang="en-US" altLang="en-US"/>
          </a:p>
        </p:txBody>
      </p:sp>
    </p:spTree>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3" name="Title 1">
            <a:extLst>
              <a:ext uri="{FF2B5EF4-FFF2-40B4-BE49-F238E27FC236}">
                <a16:creationId xmlns:a16="http://schemas.microsoft.com/office/drawing/2014/main" id="{5F71E499-C353-C2F1-B173-2DEC41FDEFCD}"/>
              </a:ext>
            </a:extLst>
          </p:cNvPr>
          <p:cNvSpPr>
            <a:spLocks noGrp="1"/>
          </p:cNvSpPr>
          <p:nvPr>
            <p:ph type="title"/>
          </p:nvPr>
        </p:nvSpPr>
        <p:spPr/>
        <p:txBody>
          <a:bodyPr/>
          <a:lstStyle/>
          <a:p>
            <a:r>
              <a:rPr lang="en-US" altLang="en-US"/>
              <a:t>The Big Picture…</a:t>
            </a:r>
          </a:p>
        </p:txBody>
      </p:sp>
      <p:pic>
        <p:nvPicPr>
          <p:cNvPr id="397316" name="Content Placeholder 3">
            <a:extLst>
              <a:ext uri="{FF2B5EF4-FFF2-40B4-BE49-F238E27FC236}">
                <a16:creationId xmlns:a16="http://schemas.microsoft.com/office/drawing/2014/main" id="{CEC31E44-7FDB-3886-128D-A00F6D54872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1793614"/>
            <a:ext cx="7772400" cy="4337571"/>
          </a:xfrm>
        </p:spPr>
      </p:pic>
      <p:sp>
        <p:nvSpPr>
          <p:cNvPr id="5" name="Footer Placeholder 4">
            <a:extLst>
              <a:ext uri="{FF2B5EF4-FFF2-40B4-BE49-F238E27FC236}">
                <a16:creationId xmlns:a16="http://schemas.microsoft.com/office/drawing/2014/main" id="{96520903-1383-494B-38F8-C4FAC0B0A0D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Rectangle 2">
            <a:extLst>
              <a:ext uri="{FF2B5EF4-FFF2-40B4-BE49-F238E27FC236}">
                <a16:creationId xmlns:a16="http://schemas.microsoft.com/office/drawing/2014/main" id="{7BC104DA-20E1-49E4-F710-F3775AE01E72}"/>
              </a:ext>
            </a:extLst>
          </p:cNvPr>
          <p:cNvSpPr>
            <a:spLocks noGrp="1"/>
          </p:cNvSpPr>
          <p:nvPr>
            <p:ph type="title"/>
          </p:nvPr>
        </p:nvSpPr>
        <p:spPr/>
        <p:txBody>
          <a:bodyPr/>
          <a:lstStyle/>
          <a:p>
            <a:r>
              <a:rPr lang="en-US" altLang="en-US"/>
              <a:t>Assessing Dividend Policy</a:t>
            </a:r>
          </a:p>
        </p:txBody>
      </p:sp>
      <p:sp>
        <p:nvSpPr>
          <p:cNvPr id="399364" name="Rectangle 3">
            <a:extLst>
              <a:ext uri="{FF2B5EF4-FFF2-40B4-BE49-F238E27FC236}">
                <a16:creationId xmlns:a16="http://schemas.microsoft.com/office/drawing/2014/main" id="{BB04C1A5-9D2E-B244-F3C3-F1150BB16B28}"/>
              </a:ext>
            </a:extLst>
          </p:cNvPr>
          <p:cNvSpPr>
            <a:spLocks noGrp="1"/>
          </p:cNvSpPr>
          <p:nvPr>
            <p:ph idx="1"/>
          </p:nvPr>
        </p:nvSpPr>
        <p:spPr/>
        <p:txBody>
          <a:bodyPr/>
          <a:lstStyle/>
          <a:p>
            <a:r>
              <a:rPr lang="en-US" altLang="en-US" dirty="0"/>
              <a:t>Approach 1: The Cash/Trust Nexus</a:t>
            </a:r>
          </a:p>
          <a:p>
            <a:pPr lvl="1"/>
            <a:r>
              <a:rPr lang="en-US" altLang="en-US" dirty="0"/>
              <a:t>Assess </a:t>
            </a:r>
            <a:r>
              <a:rPr lang="en-US" altLang="en-US" b="1" dirty="0"/>
              <a:t>how much cash a firm has available </a:t>
            </a:r>
            <a:r>
              <a:rPr lang="en-US" altLang="en-US" dirty="0"/>
              <a:t>to pay in dividends, relative what it returns to stockholders. </a:t>
            </a:r>
          </a:p>
          <a:p>
            <a:pPr lvl="1"/>
            <a:r>
              <a:rPr lang="en-US" altLang="en-US" dirty="0"/>
              <a:t>Evaluate </a:t>
            </a:r>
            <a:r>
              <a:rPr lang="en-US" altLang="en-US" b="1" dirty="0"/>
              <a:t>whether you can trust the managers </a:t>
            </a:r>
            <a:r>
              <a:rPr lang="en-US" altLang="en-US" dirty="0"/>
              <a:t>of the company as custodians of your cash.</a:t>
            </a:r>
          </a:p>
          <a:p>
            <a:r>
              <a:rPr lang="en-US" altLang="en-US" dirty="0"/>
              <a:t>Approach 2: Peer Group Analysis</a:t>
            </a:r>
          </a:p>
          <a:p>
            <a:pPr lvl="1"/>
            <a:r>
              <a:rPr lang="en-US" altLang="en-US" dirty="0"/>
              <a:t>Find a </a:t>
            </a:r>
            <a:r>
              <a:rPr lang="en-US" altLang="en-US" b="1" dirty="0"/>
              <a:t>peer group </a:t>
            </a:r>
            <a:r>
              <a:rPr lang="en-US" altLang="en-US" dirty="0"/>
              <a:t>that you (or analysts following you) decide to compare your firm to…</a:t>
            </a:r>
          </a:p>
          <a:p>
            <a:pPr lvl="1"/>
            <a:r>
              <a:rPr lang="en-US" altLang="en-US" dirty="0"/>
              <a:t>Pick a </a:t>
            </a:r>
            <a:r>
              <a:rPr lang="en-US" altLang="en-US" b="1" dirty="0"/>
              <a:t>dividend policy </a:t>
            </a:r>
            <a:r>
              <a:rPr lang="en-US" altLang="en-US" dirty="0"/>
              <a:t>for your company that makes it comparable to other firms in its peer group.</a:t>
            </a:r>
          </a:p>
          <a:p>
            <a:pPr lvl="1"/>
            <a:endParaRPr lang="en-US" altLang="en-US" dirty="0"/>
          </a:p>
        </p:txBody>
      </p:sp>
      <p:sp>
        <p:nvSpPr>
          <p:cNvPr id="5" name="Footer Placeholder 4">
            <a:extLst>
              <a:ext uri="{FF2B5EF4-FFF2-40B4-BE49-F238E27FC236}">
                <a16:creationId xmlns:a16="http://schemas.microsoft.com/office/drawing/2014/main" id="{9C996D2F-66FD-8C0B-4735-63C14680ECE4}"/>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09" name="Rectangle 2">
            <a:extLst>
              <a:ext uri="{FF2B5EF4-FFF2-40B4-BE49-F238E27FC236}">
                <a16:creationId xmlns:a16="http://schemas.microsoft.com/office/drawing/2014/main" id="{533553F0-7C39-74B4-84EC-915649C3EFAC}"/>
              </a:ext>
            </a:extLst>
          </p:cNvPr>
          <p:cNvSpPr>
            <a:spLocks noGrp="1"/>
          </p:cNvSpPr>
          <p:nvPr>
            <p:ph type="title"/>
          </p:nvPr>
        </p:nvSpPr>
        <p:spPr/>
        <p:txBody>
          <a:bodyPr/>
          <a:lstStyle/>
          <a:p>
            <a:r>
              <a:rPr lang="en-US" altLang="en-US"/>
              <a:t>I. The Cash/Trust Assessment</a:t>
            </a:r>
          </a:p>
        </p:txBody>
      </p:sp>
      <p:sp>
        <p:nvSpPr>
          <p:cNvPr id="401412" name="Rectangle 3">
            <a:extLst>
              <a:ext uri="{FF2B5EF4-FFF2-40B4-BE49-F238E27FC236}">
                <a16:creationId xmlns:a16="http://schemas.microsoft.com/office/drawing/2014/main" id="{0595BAAB-C55E-27EF-D904-C4930DAAB685}"/>
              </a:ext>
            </a:extLst>
          </p:cNvPr>
          <p:cNvSpPr>
            <a:spLocks noGrp="1"/>
          </p:cNvSpPr>
          <p:nvPr>
            <p:ph idx="1"/>
          </p:nvPr>
        </p:nvSpPr>
        <p:spPr/>
        <p:txBody>
          <a:bodyPr/>
          <a:lstStyle/>
          <a:p>
            <a:r>
              <a:rPr lang="en-US" altLang="en-US" dirty="0"/>
              <a:t>Step 1: How  much did the the company </a:t>
            </a:r>
            <a:r>
              <a:rPr lang="en-US" altLang="en-US" b="1" dirty="0"/>
              <a:t>actually pay out </a:t>
            </a:r>
            <a:r>
              <a:rPr lang="en-US" altLang="en-US" dirty="0"/>
              <a:t>during the period in question?</a:t>
            </a:r>
          </a:p>
          <a:p>
            <a:r>
              <a:rPr lang="en-US" altLang="en-US" dirty="0"/>
              <a:t>Step 2: How much </a:t>
            </a:r>
            <a:r>
              <a:rPr lang="en-US" altLang="en-US" b="1" dirty="0"/>
              <a:t>could the company have paid out</a:t>
            </a:r>
            <a:r>
              <a:rPr lang="en-US" altLang="en-US" dirty="0"/>
              <a:t> during the period under question?</a:t>
            </a:r>
          </a:p>
          <a:p>
            <a:r>
              <a:rPr lang="en-US" altLang="en-US" dirty="0"/>
              <a:t>Step 3: How </a:t>
            </a:r>
            <a:r>
              <a:rPr lang="en-US" altLang="en-US" b="1" dirty="0"/>
              <a:t>much do I trust the management </a:t>
            </a:r>
            <a:r>
              <a:rPr lang="en-US" altLang="en-US" dirty="0"/>
              <a:t>of this company with excess cash?</a:t>
            </a:r>
          </a:p>
          <a:p>
            <a:pPr lvl="1"/>
            <a:r>
              <a:rPr lang="en-US" altLang="en-US" dirty="0"/>
              <a:t>How well did they make investments during the period in question?</a:t>
            </a:r>
          </a:p>
          <a:p>
            <a:pPr lvl="1"/>
            <a:r>
              <a:rPr lang="en-US" altLang="en-US" dirty="0"/>
              <a:t>How well has my stock performed during the period in question?</a:t>
            </a:r>
          </a:p>
        </p:txBody>
      </p:sp>
      <p:sp>
        <p:nvSpPr>
          <p:cNvPr id="5" name="Footer Placeholder 4">
            <a:extLst>
              <a:ext uri="{FF2B5EF4-FFF2-40B4-BE49-F238E27FC236}">
                <a16:creationId xmlns:a16="http://schemas.microsoft.com/office/drawing/2014/main" id="{009FB5C6-C7C8-B625-4995-6617D733635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Title 1">
            <a:extLst>
              <a:ext uri="{FF2B5EF4-FFF2-40B4-BE49-F238E27FC236}">
                <a16:creationId xmlns:a16="http://schemas.microsoft.com/office/drawing/2014/main" id="{17974E30-B036-4DD8-3379-CF3C0DC5BA76}"/>
              </a:ext>
            </a:extLst>
          </p:cNvPr>
          <p:cNvSpPr>
            <a:spLocks noGrp="1"/>
          </p:cNvSpPr>
          <p:nvPr>
            <p:ph type="title"/>
          </p:nvPr>
        </p:nvSpPr>
        <p:spPr/>
        <p:txBody>
          <a:bodyPr/>
          <a:lstStyle/>
          <a:p>
            <a:r>
              <a:rPr lang="en-US"/>
              <a:t>How much has the company returned to stockholders?</a:t>
            </a:r>
          </a:p>
        </p:txBody>
      </p:sp>
      <p:sp>
        <p:nvSpPr>
          <p:cNvPr id="403460" name="Content Placeholder 2">
            <a:extLst>
              <a:ext uri="{FF2B5EF4-FFF2-40B4-BE49-F238E27FC236}">
                <a16:creationId xmlns:a16="http://schemas.microsoft.com/office/drawing/2014/main" id="{8552387E-B138-A71D-13F3-C7B331DD382F}"/>
              </a:ext>
            </a:extLst>
          </p:cNvPr>
          <p:cNvSpPr>
            <a:spLocks noGrp="1"/>
          </p:cNvSpPr>
          <p:nvPr>
            <p:ph idx="1"/>
          </p:nvPr>
        </p:nvSpPr>
        <p:spPr/>
        <p:txBody>
          <a:bodyPr/>
          <a:lstStyle/>
          <a:p>
            <a:r>
              <a:rPr lang="en-US" altLang="en-US"/>
              <a:t>As firms increasing use stock buybacks, we have to measure cash returned to stockholders as not only dividends but also buybacks.</a:t>
            </a:r>
          </a:p>
          <a:p>
            <a:r>
              <a:rPr lang="en-US" altLang="en-US"/>
              <a:t>For instance, for the five companies we are analyzing the cash returned looked as follows.</a:t>
            </a:r>
          </a:p>
        </p:txBody>
      </p:sp>
      <p:graphicFrame>
        <p:nvGraphicFramePr>
          <p:cNvPr id="8" name="Table 7">
            <a:extLst>
              <a:ext uri="{FF2B5EF4-FFF2-40B4-BE49-F238E27FC236}">
                <a16:creationId xmlns:a16="http://schemas.microsoft.com/office/drawing/2014/main" id="{A9386C33-E596-4D74-C207-BC21847FFC73}"/>
              </a:ext>
            </a:extLst>
          </p:cNvPr>
          <p:cNvGraphicFramePr>
            <a:graphicFrameLocks noGrp="1"/>
          </p:cNvGraphicFramePr>
          <p:nvPr>
            <p:extLst>
              <p:ext uri="{D42A27DB-BD31-4B8C-83A1-F6EECF244321}">
                <p14:modId xmlns:p14="http://schemas.microsoft.com/office/powerpoint/2010/main" val="1634344399"/>
              </p:ext>
            </p:extLst>
          </p:nvPr>
        </p:nvGraphicFramePr>
        <p:xfrm>
          <a:off x="571928" y="3597291"/>
          <a:ext cx="8153400" cy="1519240"/>
        </p:xfrm>
        <a:graphic>
          <a:graphicData uri="http://schemas.openxmlformats.org/drawingml/2006/table">
            <a:tbl>
              <a:tblPr/>
              <a:tblGrid>
                <a:gridCol w="741363">
                  <a:extLst>
                    <a:ext uri="{9D8B030D-6E8A-4147-A177-3AD203B41FA5}">
                      <a16:colId xmlns:a16="http://schemas.microsoft.com/office/drawing/2014/main" val="20000"/>
                    </a:ext>
                  </a:extLst>
                </a:gridCol>
                <a:gridCol w="741362">
                  <a:extLst>
                    <a:ext uri="{9D8B030D-6E8A-4147-A177-3AD203B41FA5}">
                      <a16:colId xmlns:a16="http://schemas.microsoft.com/office/drawing/2014/main" val="20001"/>
                    </a:ext>
                  </a:extLst>
                </a:gridCol>
                <a:gridCol w="741363">
                  <a:extLst>
                    <a:ext uri="{9D8B030D-6E8A-4147-A177-3AD203B41FA5}">
                      <a16:colId xmlns:a16="http://schemas.microsoft.com/office/drawing/2014/main" val="20002"/>
                    </a:ext>
                  </a:extLst>
                </a:gridCol>
                <a:gridCol w="741362">
                  <a:extLst>
                    <a:ext uri="{9D8B030D-6E8A-4147-A177-3AD203B41FA5}">
                      <a16:colId xmlns:a16="http://schemas.microsoft.com/office/drawing/2014/main" val="20003"/>
                    </a:ext>
                  </a:extLst>
                </a:gridCol>
                <a:gridCol w="741363">
                  <a:extLst>
                    <a:ext uri="{9D8B030D-6E8A-4147-A177-3AD203B41FA5}">
                      <a16:colId xmlns:a16="http://schemas.microsoft.com/office/drawing/2014/main" val="20004"/>
                    </a:ext>
                  </a:extLst>
                </a:gridCol>
                <a:gridCol w="739775">
                  <a:extLst>
                    <a:ext uri="{9D8B030D-6E8A-4147-A177-3AD203B41FA5}">
                      <a16:colId xmlns:a16="http://schemas.microsoft.com/office/drawing/2014/main" val="20005"/>
                    </a:ext>
                  </a:extLst>
                </a:gridCol>
                <a:gridCol w="741362">
                  <a:extLst>
                    <a:ext uri="{9D8B030D-6E8A-4147-A177-3AD203B41FA5}">
                      <a16:colId xmlns:a16="http://schemas.microsoft.com/office/drawing/2014/main" val="20006"/>
                    </a:ext>
                  </a:extLst>
                </a:gridCol>
                <a:gridCol w="741363">
                  <a:extLst>
                    <a:ext uri="{9D8B030D-6E8A-4147-A177-3AD203B41FA5}">
                      <a16:colId xmlns:a16="http://schemas.microsoft.com/office/drawing/2014/main" val="20007"/>
                    </a:ext>
                  </a:extLst>
                </a:gridCol>
                <a:gridCol w="741362">
                  <a:extLst>
                    <a:ext uri="{9D8B030D-6E8A-4147-A177-3AD203B41FA5}">
                      <a16:colId xmlns:a16="http://schemas.microsoft.com/office/drawing/2014/main" val="20008"/>
                    </a:ext>
                  </a:extLst>
                </a:gridCol>
                <a:gridCol w="741363">
                  <a:extLst>
                    <a:ext uri="{9D8B030D-6E8A-4147-A177-3AD203B41FA5}">
                      <a16:colId xmlns:a16="http://schemas.microsoft.com/office/drawing/2014/main" val="20009"/>
                    </a:ext>
                  </a:extLst>
                </a:gridCol>
                <a:gridCol w="741362">
                  <a:extLst>
                    <a:ext uri="{9D8B030D-6E8A-4147-A177-3AD203B41FA5}">
                      <a16:colId xmlns:a16="http://schemas.microsoft.com/office/drawing/2014/main" val="20010"/>
                    </a:ext>
                  </a:extLst>
                </a:gridCol>
              </a:tblGrid>
              <a:tr h="179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chemeClr val="bg1"/>
                          </a:solidFill>
                          <a:effectLst/>
                          <a:latin typeface="Calibri" charset="0"/>
                          <a:ea typeface="ＭＳ Ｐゴシック" charset="-128"/>
                        </a:rPr>
                        <a:t>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chemeClr val="bg1"/>
                          </a:solidFill>
                          <a:effectLst/>
                          <a:latin typeface="Calibri" charset="0"/>
                          <a:ea typeface="ＭＳ Ｐゴシック" charset="-128"/>
                        </a:rPr>
                        <a:t>Disney</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chemeClr val="bg1"/>
                          </a:solidFill>
                          <a:effectLst/>
                          <a:latin typeface="Calibri" charset="0"/>
                          <a:ea typeface="ＭＳ Ｐゴシック" charset="-128"/>
                        </a:rPr>
                        <a:t>Vale</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chemeClr val="bg1"/>
                          </a:solidFill>
                          <a:effectLst/>
                          <a:latin typeface="Calibri" charset="0"/>
                          <a:ea typeface="ＭＳ Ｐゴシック" charset="-128"/>
                        </a:rPr>
                        <a:t>Tata Motors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chemeClr val="bg1"/>
                          </a:solidFill>
                          <a:effectLst/>
                          <a:latin typeface="Calibri" charset="0"/>
                          <a:ea typeface="ＭＳ Ｐゴシック" charset="-128"/>
                        </a:rPr>
                        <a:t>Baidu</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1" u="none" strike="noStrike" cap="none" normalizeH="0" baseline="0">
                          <a:ln>
                            <a:noFill/>
                          </a:ln>
                          <a:solidFill>
                            <a:schemeClr val="bg1"/>
                          </a:solidFill>
                          <a:effectLst/>
                          <a:latin typeface="Calibri" charset="0"/>
                          <a:ea typeface="ＭＳ Ｐゴシック" charset="-128"/>
                        </a:rPr>
                        <a:t>Deutsche Bank</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extLst>
                  <a:ext uri="{0D108BD9-81ED-4DB2-BD59-A6C34878D82A}">
                    <a16:rowId xmlns:a16="http://schemas.microsoft.com/office/drawing/2014/main" val="10000"/>
                  </a:ext>
                </a:extLst>
              </a:tr>
              <a:tr h="179382">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Year</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Dividends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bg1"/>
                          </a:solidFill>
                          <a:effectLst/>
                          <a:latin typeface="Calibri" charset="0"/>
                          <a:ea typeface="ＭＳ Ｐゴシック" charset="-128"/>
                        </a:rPr>
                        <a:t>Buybacks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Dividends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Buybacks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Dividends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Buybacks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Dividends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Buybacks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Dividends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Buybacks</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2008</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$648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$648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$2,993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$741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7,595₹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2,274 €</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2009</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$653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$2,669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$2,771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$9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3,496₹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309 €</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3"/>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2010</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$756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$4,993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$3,037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$1,930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10,195₹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465 €</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2011</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$1,076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$3,015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$9,062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$3,051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15,031₹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691 €</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r h="1955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2012</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$1,324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$4,087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$6,006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15,088₹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970₹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689 €</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6"/>
                  </a:ext>
                </a:extLst>
              </a:tr>
              <a:tr h="182556">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Calibri" charset="0"/>
                          <a:ea typeface="ＭＳ Ｐゴシック" charset="-128"/>
                        </a:rPr>
                        <a:t>2008-12</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Calibri" charset="0"/>
                          <a:ea typeface="ＭＳ Ｐゴシック" charset="-128"/>
                        </a:rPr>
                        <a:t>$4,457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Calibri" charset="0"/>
                          <a:ea typeface="ＭＳ Ｐゴシック" charset="-128"/>
                        </a:rPr>
                        <a:t>$15,412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Calibri" charset="0"/>
                          <a:ea typeface="ＭＳ Ｐゴシック" charset="-128"/>
                        </a:rPr>
                        <a:t>$23,869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Calibri" charset="0"/>
                          <a:ea typeface="ＭＳ Ｐゴシック" charset="-128"/>
                        </a:rPr>
                        <a:t>$5,731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Calibri" charset="0"/>
                          <a:ea typeface="ＭＳ Ｐゴシック" charset="-128"/>
                        </a:rPr>
                        <a:t>51,405₹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Calibri" charset="0"/>
                          <a:ea typeface="ＭＳ Ｐゴシック" charset="-128"/>
                        </a:rPr>
                        <a:t>970₹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bg1"/>
                          </a:solidFill>
                          <a:effectLst/>
                          <a:latin typeface="Calibri" charset="0"/>
                          <a:ea typeface="ＭＳ Ｐゴシック" charset="-128"/>
                        </a:rPr>
                        <a:t>¥4,428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bg1"/>
                          </a:solidFill>
                          <a:effectLst/>
                          <a:latin typeface="Calibri" charset="0"/>
                          <a:ea typeface="ＭＳ Ｐゴシック" charset="-128"/>
                        </a:rPr>
                        <a:t>¥0 </a:t>
                      </a:r>
                    </a:p>
                  </a:txBody>
                  <a:tcPr marL="11403" marR="11403" marT="1141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7"/>
                  </a:ext>
                </a:extLst>
              </a:tr>
            </a:tbl>
          </a:graphicData>
        </a:graphic>
      </p:graphicFrame>
      <p:sp>
        <p:nvSpPr>
          <p:cNvPr id="5" name="Footer Placeholder 4">
            <a:extLst>
              <a:ext uri="{FF2B5EF4-FFF2-40B4-BE49-F238E27FC236}">
                <a16:creationId xmlns:a16="http://schemas.microsoft.com/office/drawing/2014/main" id="{44427C4A-088E-1508-4FDE-DB1C79D467D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A6AC3B86-30FB-142E-1431-6E36612EB529}"/>
              </a:ext>
            </a:extLst>
          </p:cNvPr>
          <p:cNvSpPr>
            <a:spLocks noGrp="1" noChangeArrowheads="1"/>
          </p:cNvSpPr>
          <p:nvPr>
            <p:ph type="title"/>
          </p:nvPr>
        </p:nvSpPr>
        <p:spPr/>
        <p:txBody>
          <a:bodyPr/>
          <a:lstStyle/>
          <a:p>
            <a:r>
              <a:rPr lang="en-US"/>
              <a:t>A Measure of How Much a Company Could have Afforded to Pay out: FCFE</a:t>
            </a:r>
          </a:p>
        </p:txBody>
      </p:sp>
      <p:graphicFrame>
        <p:nvGraphicFramePr>
          <p:cNvPr id="2" name="Content Placeholder 1">
            <a:extLst>
              <a:ext uri="{FF2B5EF4-FFF2-40B4-BE49-F238E27FC236}">
                <a16:creationId xmlns:a16="http://schemas.microsoft.com/office/drawing/2014/main" id="{5059F421-56E2-73E2-BDF7-9E595A51B06D}"/>
              </a:ext>
            </a:extLst>
          </p:cNvPr>
          <p:cNvGraphicFramePr>
            <a:graphicFrameLocks noGrp="1"/>
          </p:cNvGraphicFramePr>
          <p:nvPr>
            <p:ph idx="1"/>
            <p:extLst>
              <p:ext uri="{D42A27DB-BD31-4B8C-83A1-F6EECF244321}">
                <p14:modId xmlns:p14="http://schemas.microsoft.com/office/powerpoint/2010/main" val="3410297776"/>
              </p:ext>
            </p:extLst>
          </p:nvPr>
        </p:nvGraphicFramePr>
        <p:xfrm>
          <a:off x="685800" y="1752600"/>
          <a:ext cx="7772400" cy="4337023"/>
        </p:xfrm>
        <a:graphic>
          <a:graphicData uri="http://schemas.openxmlformats.org/drawingml/2006/table">
            <a:tbl>
              <a:tblPr>
                <a:tableStyleId>{5C22544A-7EE6-4342-B048-85BDC9FD1C3A}</a:tableStyleId>
              </a:tblPr>
              <a:tblGrid>
                <a:gridCol w="2487168">
                  <a:extLst>
                    <a:ext uri="{9D8B030D-6E8A-4147-A177-3AD203B41FA5}">
                      <a16:colId xmlns:a16="http://schemas.microsoft.com/office/drawing/2014/main" val="20000"/>
                    </a:ext>
                  </a:extLst>
                </a:gridCol>
                <a:gridCol w="2487168">
                  <a:extLst>
                    <a:ext uri="{9D8B030D-6E8A-4147-A177-3AD203B41FA5}">
                      <a16:colId xmlns:a16="http://schemas.microsoft.com/office/drawing/2014/main" val="20001"/>
                    </a:ext>
                  </a:extLst>
                </a:gridCol>
                <a:gridCol w="2798064">
                  <a:extLst>
                    <a:ext uri="{9D8B030D-6E8A-4147-A177-3AD203B41FA5}">
                      <a16:colId xmlns:a16="http://schemas.microsoft.com/office/drawing/2014/main" val="20002"/>
                    </a:ext>
                  </a:extLst>
                </a:gridCol>
              </a:tblGrid>
              <a:tr h="494031">
                <a:tc>
                  <a:txBody>
                    <a:bodyPr/>
                    <a:lstStyle/>
                    <a:p>
                      <a:pPr algn="ctr" fontAlgn="b"/>
                      <a:r>
                        <a:rPr lang="en-US" sz="1600" b="1" u="none" strike="noStrike" dirty="0">
                          <a:solidFill>
                            <a:schemeClr val="tx1"/>
                          </a:solidFill>
                          <a:effectLst/>
                        </a:rPr>
                        <a:t>Standard Definition</a:t>
                      </a:r>
                      <a:endParaRPr lang="en-US" sz="1600" b="1" i="0"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600" b="1" u="none" strike="noStrike">
                          <a:solidFill>
                            <a:schemeClr val="tx1"/>
                          </a:solidFill>
                          <a:effectLst/>
                        </a:rPr>
                        <a:t>Modified Version</a:t>
                      </a:r>
                      <a:endParaRPr lang="en-US" sz="1600" b="1" i="0" u="none" strike="noStrike">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600" b="1" u="none" strike="noStrike" dirty="0">
                          <a:solidFill>
                            <a:schemeClr val="tx1"/>
                          </a:solidFill>
                          <a:effectLst/>
                        </a:rPr>
                        <a:t>Simplified (if debt ratio = constant)</a:t>
                      </a:r>
                      <a:endParaRPr lang="en-US" sz="1600" b="1" i="0"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0"/>
                  </a:ext>
                </a:extLst>
              </a:tr>
              <a:tr h="459132">
                <a:tc>
                  <a:txBody>
                    <a:bodyPr/>
                    <a:lstStyle/>
                    <a:p>
                      <a:pPr algn="l" fontAlgn="b"/>
                      <a:r>
                        <a:rPr lang="en-US" sz="1600" u="none" strike="noStrike" dirty="0">
                          <a:solidFill>
                            <a:schemeClr val="tx1"/>
                          </a:solidFill>
                          <a:effectLst/>
                        </a:rPr>
                        <a:t>Net Income</a:t>
                      </a:r>
                      <a:endParaRPr lang="en-US" sz="1600" b="0" i="0"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1600" u="none" strike="noStrike" dirty="0">
                          <a:solidFill>
                            <a:schemeClr val="tx1"/>
                          </a:solidFill>
                          <a:effectLst/>
                        </a:rPr>
                        <a:t>Net Income</a:t>
                      </a:r>
                      <a:endParaRPr lang="en-US" sz="1600" b="0" i="0"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1600" u="none" strike="noStrike" dirty="0">
                          <a:solidFill>
                            <a:schemeClr val="tx1"/>
                          </a:solidFill>
                          <a:effectLst/>
                        </a:rPr>
                        <a:t>Net Income</a:t>
                      </a:r>
                      <a:endParaRPr lang="en-US" sz="1600" b="0" i="0"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1"/>
                  </a:ext>
                </a:extLst>
              </a:tr>
              <a:tr h="459132">
                <a:tc>
                  <a:txBody>
                    <a:bodyPr/>
                    <a:lstStyle/>
                    <a:p>
                      <a:pPr algn="l" fontAlgn="b"/>
                      <a:r>
                        <a:rPr lang="en-US" sz="1600" u="none" strike="noStrike" dirty="0">
                          <a:solidFill>
                            <a:schemeClr val="tx1"/>
                          </a:solidFill>
                          <a:effectLst/>
                        </a:rPr>
                        <a:t> + Depreciation</a:t>
                      </a:r>
                      <a:endParaRPr lang="en-US" sz="1600" b="0" i="0"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3">
                  <a:txBody>
                    <a:bodyPr/>
                    <a:lstStyle/>
                    <a:p>
                      <a:pPr algn="ctr" fontAlgn="ctr"/>
                      <a:r>
                        <a:rPr lang="en-US" sz="1600" b="1" u="none" strike="noStrike" dirty="0">
                          <a:solidFill>
                            <a:schemeClr val="tx1"/>
                          </a:solidFill>
                          <a:effectLst/>
                        </a:rPr>
                        <a:t> Reinvestment</a:t>
                      </a:r>
                    </a:p>
                    <a:p>
                      <a:pPr algn="l" fontAlgn="ctr"/>
                      <a:r>
                        <a:rPr lang="en-US" sz="1600" u="none" strike="noStrike" dirty="0">
                          <a:solidFill>
                            <a:schemeClr val="tx1"/>
                          </a:solidFill>
                          <a:effectLst/>
                        </a:rPr>
                        <a:t>- (Cap Ex - Depreciation + Change in Working Capital)</a:t>
                      </a:r>
                      <a:endParaRPr lang="en-US" sz="1600" b="0" i="0" u="none" strike="noStrike" dirty="0">
                        <a:solidFill>
                          <a:schemeClr val="tx1"/>
                        </a:solidFill>
                        <a:effectLst/>
                        <a:latin typeface="Calibri" charset="0"/>
                      </a:endParaRPr>
                    </a:p>
                  </a:txBody>
                  <a:tcPr marL="6053" marR="6053" marT="634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6">
                  <a:txBody>
                    <a:bodyPr/>
                    <a:lstStyle/>
                    <a:p>
                      <a:pPr algn="ctr" fontAlgn="ctr"/>
                      <a:r>
                        <a:rPr lang="en-US" sz="1600" u="none" strike="noStrike" dirty="0">
                          <a:solidFill>
                            <a:schemeClr val="tx1"/>
                          </a:solidFill>
                          <a:effectLst/>
                        </a:rPr>
                        <a:t> </a:t>
                      </a:r>
                      <a:r>
                        <a:rPr lang="en-US" sz="1600" b="1" u="none" strike="noStrike" dirty="0">
                          <a:solidFill>
                            <a:schemeClr val="tx1"/>
                          </a:solidFill>
                          <a:effectLst/>
                        </a:rPr>
                        <a:t>Reinvestment from</a:t>
                      </a:r>
                      <a:r>
                        <a:rPr lang="en-US" sz="1600" b="1" u="none" strike="noStrike" baseline="0" dirty="0">
                          <a:solidFill>
                            <a:schemeClr val="tx1"/>
                          </a:solidFill>
                          <a:effectLst/>
                        </a:rPr>
                        <a:t> Equity</a:t>
                      </a:r>
                    </a:p>
                    <a:p>
                      <a:pPr algn="l" fontAlgn="ctr"/>
                      <a:r>
                        <a:rPr lang="en-US" sz="1600" u="none" strike="noStrike" dirty="0">
                          <a:solidFill>
                            <a:schemeClr val="tx1"/>
                          </a:solidFill>
                          <a:effectLst/>
                        </a:rPr>
                        <a:t> - (Cap Ex - Depreciation + Change in Working Capital) (1 - Debt Ratio)</a:t>
                      </a:r>
                      <a:endParaRPr lang="en-US" sz="1600" b="0" i="0" u="none" strike="noStrike" dirty="0">
                        <a:solidFill>
                          <a:schemeClr val="tx1"/>
                        </a:solidFill>
                        <a:effectLst/>
                        <a:latin typeface="Calibri" charset="0"/>
                      </a:endParaRPr>
                    </a:p>
                  </a:txBody>
                  <a:tcPr marL="6053" marR="6053" marT="634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2"/>
                  </a:ext>
                </a:extLst>
              </a:tr>
              <a:tr h="459132">
                <a:tc>
                  <a:txBody>
                    <a:bodyPr/>
                    <a:lstStyle/>
                    <a:p>
                      <a:pPr algn="l" fontAlgn="b"/>
                      <a:r>
                        <a:rPr lang="it-IT" sz="1600" u="none" strike="noStrike" dirty="0">
                          <a:solidFill>
                            <a:schemeClr val="tx1"/>
                          </a:solidFill>
                          <a:effectLst/>
                        </a:rPr>
                        <a:t> - Cap Ex</a:t>
                      </a:r>
                      <a:endParaRPr lang="it-IT" sz="1600" b="0" i="0"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459132">
                <a:tc>
                  <a:txBody>
                    <a:bodyPr/>
                    <a:lstStyle/>
                    <a:p>
                      <a:pPr algn="l" fontAlgn="b"/>
                      <a:r>
                        <a:rPr lang="en-US" sz="1600" u="none" strike="noStrike" dirty="0">
                          <a:solidFill>
                            <a:schemeClr val="tx1"/>
                          </a:solidFill>
                          <a:effectLst/>
                        </a:rPr>
                        <a:t> - Change in WC</a:t>
                      </a:r>
                      <a:endParaRPr lang="en-US" sz="1600" b="0" i="0"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459132">
                <a:tc>
                  <a:txBody>
                    <a:bodyPr/>
                    <a:lstStyle/>
                    <a:p>
                      <a:pPr algn="l" fontAlgn="b"/>
                      <a:r>
                        <a:rPr lang="en-US" sz="1600" b="1" i="1" u="none" strike="noStrike" dirty="0">
                          <a:solidFill>
                            <a:schemeClr val="tx1"/>
                          </a:solidFill>
                          <a:effectLst/>
                        </a:rPr>
                        <a:t>FCFE before debt cash flow</a:t>
                      </a:r>
                      <a:endParaRPr lang="en-US" sz="1600" b="1" i="1"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1600" b="1" i="1" u="none" strike="noStrike" dirty="0">
                          <a:solidFill>
                            <a:schemeClr val="tx1"/>
                          </a:solidFill>
                          <a:effectLst/>
                        </a:rPr>
                        <a:t>FCFE before debt cash flow</a:t>
                      </a:r>
                      <a:endParaRPr lang="en-US" sz="1600" b="1" i="1"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en-US"/>
                    </a:p>
                  </a:txBody>
                  <a:tcPr/>
                </a:tc>
                <a:extLst>
                  <a:ext uri="{0D108BD9-81ED-4DB2-BD59-A6C34878D82A}">
                    <a16:rowId xmlns:a16="http://schemas.microsoft.com/office/drawing/2014/main" val="10005"/>
                  </a:ext>
                </a:extLst>
              </a:tr>
              <a:tr h="459132">
                <a:tc>
                  <a:txBody>
                    <a:bodyPr/>
                    <a:lstStyle/>
                    <a:p>
                      <a:pPr algn="l" fontAlgn="b"/>
                      <a:r>
                        <a:rPr lang="en-US" sz="1600" u="none" strike="noStrike">
                          <a:solidFill>
                            <a:schemeClr val="tx1"/>
                          </a:solidFill>
                          <a:effectLst/>
                        </a:rPr>
                        <a:t> + New Debt Issued</a:t>
                      </a:r>
                      <a:endParaRPr lang="en-US" sz="1600" b="0" i="0" u="none" strike="noStrike">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2">
                  <a:txBody>
                    <a:bodyPr/>
                    <a:lstStyle/>
                    <a:p>
                      <a:pPr algn="ctr" fontAlgn="ctr"/>
                      <a:r>
                        <a:rPr lang="en-US" sz="1600" b="1" u="none" strike="noStrike" dirty="0">
                          <a:solidFill>
                            <a:schemeClr val="tx1"/>
                          </a:solidFill>
                          <a:effectLst/>
                        </a:rPr>
                        <a:t>Net</a:t>
                      </a:r>
                      <a:r>
                        <a:rPr lang="en-US" sz="1600" b="1" u="none" strike="noStrike" baseline="0" dirty="0">
                          <a:solidFill>
                            <a:schemeClr val="tx1"/>
                          </a:solidFill>
                          <a:effectLst/>
                        </a:rPr>
                        <a:t> CF from Debt</a:t>
                      </a:r>
                      <a:r>
                        <a:rPr lang="en-US" sz="1600" b="1" u="none" strike="noStrike" dirty="0">
                          <a:solidFill>
                            <a:schemeClr val="tx1"/>
                          </a:solidFill>
                          <a:effectLst/>
                        </a:rPr>
                        <a:t> </a:t>
                      </a:r>
                    </a:p>
                    <a:p>
                      <a:pPr algn="l" fontAlgn="ctr"/>
                      <a:r>
                        <a:rPr lang="en-US" sz="1600" u="none" strike="noStrike" dirty="0">
                          <a:solidFill>
                            <a:schemeClr val="tx1"/>
                          </a:solidFill>
                          <a:effectLst/>
                        </a:rPr>
                        <a:t>+ (New Debt Issued - Debt Repaid)</a:t>
                      </a:r>
                      <a:endParaRPr lang="en-US" sz="1600" b="0" i="0" u="none" strike="noStrike" dirty="0">
                        <a:solidFill>
                          <a:schemeClr val="tx1"/>
                        </a:solidFill>
                        <a:effectLst/>
                        <a:latin typeface="Calibri" charset="0"/>
                      </a:endParaRPr>
                    </a:p>
                  </a:txBody>
                  <a:tcPr marL="6053" marR="6053" marT="634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en-US"/>
                    </a:p>
                  </a:txBody>
                  <a:tcPr/>
                </a:tc>
                <a:extLst>
                  <a:ext uri="{0D108BD9-81ED-4DB2-BD59-A6C34878D82A}">
                    <a16:rowId xmlns:a16="http://schemas.microsoft.com/office/drawing/2014/main" val="10006"/>
                  </a:ext>
                </a:extLst>
              </a:tr>
              <a:tr h="594172">
                <a:tc>
                  <a:txBody>
                    <a:bodyPr/>
                    <a:lstStyle/>
                    <a:p>
                      <a:pPr algn="l" fontAlgn="b"/>
                      <a:r>
                        <a:rPr lang="en-US" sz="1600" u="none" strike="noStrike" dirty="0">
                          <a:solidFill>
                            <a:schemeClr val="tx1"/>
                          </a:solidFill>
                          <a:effectLst/>
                        </a:rPr>
                        <a:t> - Debt Repaid</a:t>
                      </a:r>
                      <a:endParaRPr lang="en-US" sz="1600" b="0" i="0"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7"/>
                  </a:ext>
                </a:extLst>
              </a:tr>
              <a:tr h="459132">
                <a:tc>
                  <a:txBody>
                    <a:bodyPr/>
                    <a:lstStyle/>
                    <a:p>
                      <a:pPr algn="l" fontAlgn="b"/>
                      <a:r>
                        <a:rPr lang="en-US" sz="1600" b="1" i="1" u="none" strike="noStrike" dirty="0">
                          <a:solidFill>
                            <a:schemeClr val="tx1"/>
                          </a:solidFill>
                          <a:effectLst/>
                        </a:rPr>
                        <a:t>FCFE</a:t>
                      </a:r>
                      <a:endParaRPr lang="en-US" sz="1600" b="1" i="1"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1600" b="1" i="1" u="none" strike="noStrike" dirty="0">
                          <a:solidFill>
                            <a:schemeClr val="tx1"/>
                          </a:solidFill>
                          <a:effectLst/>
                        </a:rPr>
                        <a:t>FCFE</a:t>
                      </a:r>
                      <a:endParaRPr lang="en-US" sz="1600" b="1" i="1"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1600" b="1" i="1" u="none" strike="noStrike" dirty="0">
                          <a:solidFill>
                            <a:schemeClr val="tx1"/>
                          </a:solidFill>
                          <a:effectLst/>
                        </a:rPr>
                        <a:t>FCFE</a:t>
                      </a:r>
                      <a:endParaRPr lang="en-US" sz="1600" b="1" i="1" u="none" strike="noStrike" dirty="0">
                        <a:solidFill>
                          <a:schemeClr val="tx1"/>
                        </a:solidFill>
                        <a:effectLst/>
                        <a:latin typeface="Calibri" charset="0"/>
                      </a:endParaRPr>
                    </a:p>
                  </a:txBody>
                  <a:tcPr marL="6053" marR="6053" marT="6348"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8"/>
                  </a:ext>
                </a:extLst>
              </a:tr>
            </a:tbl>
          </a:graphicData>
        </a:graphic>
      </p:graphicFrame>
      <p:sp>
        <p:nvSpPr>
          <p:cNvPr id="6" name="Footer Placeholder 5">
            <a:extLst>
              <a:ext uri="{FF2B5EF4-FFF2-40B4-BE49-F238E27FC236}">
                <a16:creationId xmlns:a16="http://schemas.microsoft.com/office/drawing/2014/main" id="{67A53D56-89F4-7922-6FEB-BFBF8A098BCB}"/>
              </a:ext>
            </a:extLst>
          </p:cNvPr>
          <p:cNvSpPr>
            <a:spLocks noGrp="1"/>
          </p:cNvSpPr>
          <p:nvPr>
            <p:ph type="ftr" sz="quarter" idx="11"/>
          </p:nvPr>
        </p:nvSpPr>
        <p:spPr/>
        <p:txBody>
          <a:bodyPr/>
          <a:lstStyle/>
          <a:p>
            <a:pPr>
              <a:defRPr/>
            </a:pPr>
            <a:r>
              <a:rPr lang="en-US">
                <a:solidFill>
                  <a:schemeClr val="tx1"/>
                </a:solidFill>
              </a:rPr>
              <a:t>Aswath Damodaran</a:t>
            </a:r>
            <a:endParaRPr lang="en-US" dirty="0">
              <a:solidFill>
                <a:schemeClr val="tx1"/>
              </a:solidFill>
            </a:endParaRPr>
          </a:p>
        </p:txBody>
      </p:sp>
    </p:spTree>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3" name="Rectangle 2">
            <a:extLst>
              <a:ext uri="{FF2B5EF4-FFF2-40B4-BE49-F238E27FC236}">
                <a16:creationId xmlns:a16="http://schemas.microsoft.com/office/drawing/2014/main" id="{51C358CD-D263-B8CB-1122-5A2D95BEEF02}"/>
              </a:ext>
            </a:extLst>
          </p:cNvPr>
          <p:cNvSpPr>
            <a:spLocks noGrp="1"/>
          </p:cNvSpPr>
          <p:nvPr>
            <p:ph type="title"/>
          </p:nvPr>
        </p:nvSpPr>
        <p:spPr/>
        <p:txBody>
          <a:bodyPr/>
          <a:lstStyle/>
          <a:p>
            <a:r>
              <a:rPr lang="en-US" altLang="en-US"/>
              <a:t>Estimating FCFE when Leverage is Stable</a:t>
            </a:r>
          </a:p>
        </p:txBody>
      </p:sp>
      <p:sp>
        <p:nvSpPr>
          <p:cNvPr id="407556" name="Rectangle 3">
            <a:extLst>
              <a:ext uri="{FF2B5EF4-FFF2-40B4-BE49-F238E27FC236}">
                <a16:creationId xmlns:a16="http://schemas.microsoft.com/office/drawing/2014/main" id="{620B6F41-8183-3671-03F5-92C6569690C9}"/>
              </a:ext>
            </a:extLst>
          </p:cNvPr>
          <p:cNvSpPr>
            <a:spLocks noGrp="1"/>
          </p:cNvSpPr>
          <p:nvPr>
            <p:ph idx="1"/>
          </p:nvPr>
        </p:nvSpPr>
        <p:spPr/>
        <p:txBody>
          <a:bodyPr/>
          <a:lstStyle/>
          <a:p>
            <a:r>
              <a:rPr lang="en-US" altLang="en-US" dirty="0"/>
              <a:t>The </a:t>
            </a:r>
            <a:r>
              <a:rPr lang="en-US" altLang="en-US" b="1" dirty="0"/>
              <a:t>cash flow from debt </a:t>
            </a:r>
            <a:r>
              <a:rPr lang="en-US" altLang="en-US" dirty="0"/>
              <a:t>(debt issue, netted out against repayment) </a:t>
            </a:r>
            <a:r>
              <a:rPr lang="en-US" altLang="en-US" b="1" dirty="0"/>
              <a:t>can be a volatile nu</a:t>
            </a:r>
            <a:r>
              <a:rPr lang="en-US" altLang="en-US" dirty="0"/>
              <a:t>mber, creating big increases or decreases in FCFE, depending upon the period examined.</a:t>
            </a:r>
          </a:p>
          <a:p>
            <a:r>
              <a:rPr lang="en-US" altLang="en-US" dirty="0"/>
              <a:t>To provide a more balanced measure, you can estimate a FCFE, assuming a stable debt ratio had been used to fund reinvestment over the period.</a:t>
            </a:r>
          </a:p>
          <a:p>
            <a:pPr marL="274320" lvl="1" indent="0">
              <a:buNone/>
            </a:pPr>
            <a:r>
              <a:rPr lang="en-US" altLang="en-US" dirty="0"/>
              <a:t>Net Income</a:t>
            </a:r>
          </a:p>
          <a:p>
            <a:pPr marL="274320" lvl="1" indent="0">
              <a:buNone/>
            </a:pPr>
            <a:r>
              <a:rPr lang="en-US" altLang="en-US" dirty="0"/>
              <a:t>- (1- Debt Ratio)  (Capital Expenditures - Depreciation)</a:t>
            </a:r>
          </a:p>
          <a:p>
            <a:pPr marL="274320" lvl="1" indent="0">
              <a:buNone/>
            </a:pPr>
            <a:r>
              <a:rPr lang="en-US" altLang="en-US" dirty="0"/>
              <a:t>- (1- Debt Ratio) Working Capital Needs</a:t>
            </a:r>
          </a:p>
          <a:p>
            <a:pPr marL="274320" lvl="1" indent="0">
              <a:buNone/>
            </a:pPr>
            <a:r>
              <a:rPr lang="en-US" altLang="en-US" b="1" dirty="0"/>
              <a:t>= Free Cash flow to Equity</a:t>
            </a:r>
          </a:p>
          <a:p>
            <a:pPr lvl="1"/>
            <a:r>
              <a:rPr lang="en-US" altLang="en-US" dirty="0"/>
              <a:t>Debt Ratio = Debt/Capital Ratio (either an actual or a target)</a:t>
            </a:r>
          </a:p>
        </p:txBody>
      </p:sp>
      <p:sp>
        <p:nvSpPr>
          <p:cNvPr id="5" name="Footer Placeholder 4">
            <a:extLst>
              <a:ext uri="{FF2B5EF4-FFF2-40B4-BE49-F238E27FC236}">
                <a16:creationId xmlns:a16="http://schemas.microsoft.com/office/drawing/2014/main" id="{1905D07B-0E8D-C381-5F0E-1FE96BCB64AE}"/>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1" name="Title 1">
            <a:extLst>
              <a:ext uri="{FF2B5EF4-FFF2-40B4-BE49-F238E27FC236}">
                <a16:creationId xmlns:a16="http://schemas.microsoft.com/office/drawing/2014/main" id="{9E02A64B-3D15-2177-B846-0307428D827D}"/>
              </a:ext>
            </a:extLst>
          </p:cNvPr>
          <p:cNvSpPr>
            <a:spLocks noGrp="1"/>
          </p:cNvSpPr>
          <p:nvPr>
            <p:ph type="title"/>
          </p:nvPr>
        </p:nvSpPr>
        <p:spPr/>
        <p:txBody>
          <a:bodyPr/>
          <a:lstStyle/>
          <a:p>
            <a:r>
              <a:rPr lang="en-US" altLang="en-US"/>
              <a:t>Disney</a:t>
            </a:r>
            <a:r>
              <a:rPr lang="ja-JP" altLang="en-US"/>
              <a:t>’</a:t>
            </a:r>
            <a:r>
              <a:rPr lang="en-US" altLang="ja-JP"/>
              <a:t>s FCFE and Cash Returned: 2008 – 2012</a:t>
            </a:r>
            <a:endParaRPr lang="en-US" altLang="en-US"/>
          </a:p>
        </p:txBody>
      </p:sp>
      <p:graphicFrame>
        <p:nvGraphicFramePr>
          <p:cNvPr id="9" name="Content Placeholder 8">
            <a:extLst>
              <a:ext uri="{FF2B5EF4-FFF2-40B4-BE49-F238E27FC236}">
                <a16:creationId xmlns:a16="http://schemas.microsoft.com/office/drawing/2014/main" id="{A81BE0CE-03D6-4C12-C194-99D9BF76D940}"/>
              </a:ext>
            </a:extLst>
          </p:cNvPr>
          <p:cNvGraphicFramePr>
            <a:graphicFrameLocks noGrp="1"/>
          </p:cNvGraphicFramePr>
          <p:nvPr>
            <p:ph idx="1"/>
            <p:extLst>
              <p:ext uri="{D42A27DB-BD31-4B8C-83A1-F6EECF244321}">
                <p14:modId xmlns:p14="http://schemas.microsoft.com/office/powerpoint/2010/main" val="2614349517"/>
              </p:ext>
            </p:extLst>
          </p:nvPr>
        </p:nvGraphicFramePr>
        <p:xfrm>
          <a:off x="685800" y="1752600"/>
          <a:ext cx="7467600" cy="3121026"/>
        </p:xfrm>
        <a:graphic>
          <a:graphicData uri="http://schemas.openxmlformats.org/drawingml/2006/table">
            <a:tbl>
              <a:tblPr/>
              <a:tblGrid>
                <a:gridCol w="2909888">
                  <a:extLst>
                    <a:ext uri="{9D8B030D-6E8A-4147-A177-3AD203B41FA5}">
                      <a16:colId xmlns:a16="http://schemas.microsoft.com/office/drawing/2014/main" val="20000"/>
                    </a:ext>
                  </a:extLst>
                </a:gridCol>
                <a:gridCol w="723900">
                  <a:extLst>
                    <a:ext uri="{9D8B030D-6E8A-4147-A177-3AD203B41FA5}">
                      <a16:colId xmlns:a16="http://schemas.microsoft.com/office/drawing/2014/main" val="20001"/>
                    </a:ext>
                  </a:extLst>
                </a:gridCol>
                <a:gridCol w="723900">
                  <a:extLst>
                    <a:ext uri="{9D8B030D-6E8A-4147-A177-3AD203B41FA5}">
                      <a16:colId xmlns:a16="http://schemas.microsoft.com/office/drawing/2014/main" val="20002"/>
                    </a:ext>
                  </a:extLst>
                </a:gridCol>
                <a:gridCol w="725487">
                  <a:extLst>
                    <a:ext uri="{9D8B030D-6E8A-4147-A177-3AD203B41FA5}">
                      <a16:colId xmlns:a16="http://schemas.microsoft.com/office/drawing/2014/main" val="20003"/>
                    </a:ext>
                  </a:extLst>
                </a:gridCol>
                <a:gridCol w="723900">
                  <a:extLst>
                    <a:ext uri="{9D8B030D-6E8A-4147-A177-3AD203B41FA5}">
                      <a16:colId xmlns:a16="http://schemas.microsoft.com/office/drawing/2014/main" val="20004"/>
                    </a:ext>
                  </a:extLst>
                </a:gridCol>
                <a:gridCol w="723900">
                  <a:extLst>
                    <a:ext uri="{9D8B030D-6E8A-4147-A177-3AD203B41FA5}">
                      <a16:colId xmlns:a16="http://schemas.microsoft.com/office/drawing/2014/main" val="20005"/>
                    </a:ext>
                  </a:extLst>
                </a:gridCol>
                <a:gridCol w="936625">
                  <a:extLst>
                    <a:ext uri="{9D8B030D-6E8A-4147-A177-3AD203B41FA5}">
                      <a16:colId xmlns:a16="http://schemas.microsoft.com/office/drawing/2014/main" val="20006"/>
                    </a:ext>
                  </a:extLst>
                </a:gridCol>
              </a:tblGrid>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Times" charset="0"/>
                          <a:ea typeface="ＭＳ Ｐゴシック" charset="-128"/>
                        </a:rPr>
                        <a:t>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2012</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2011</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2010</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2009</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2008</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Aggregate</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Net Income</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$6,136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$5,682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$4,807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$3,963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$3,307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$23,895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 - (Cap. Exp - Depr)</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$604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$1,797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$1,718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$397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$122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$4,638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Times" charset="0"/>
                          <a:ea typeface="ＭＳ Ｐゴシック" charset="-128"/>
                        </a:rPr>
                        <a:t> - ∂ Working Capital</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Times" charset="0"/>
                          <a:ea typeface="ＭＳ Ｐゴシック" charset="-128"/>
                        </a:rPr>
                        <a:t>($133)</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$940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$950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$308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($109)</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$1,956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3"/>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Times" charset="0"/>
                          <a:ea typeface="ＭＳ Ｐゴシック" charset="-128"/>
                        </a:rPr>
                        <a:t>Free CF to Equity (pre-debt)</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$5,665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$2,945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$2,139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$3,258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$3,294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$17,301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Times" charset="0"/>
                          <a:ea typeface="ＭＳ Ｐゴシック" charset="-128"/>
                        </a:rPr>
                        <a:t> + Net CF from Debt</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$1,881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$4,246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$2,743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$1,190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($235)</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$9,825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Times" charset="0"/>
                          <a:ea typeface="ＭＳ Ｐゴシック" charset="-128"/>
                        </a:rPr>
                        <a:t> = Free CF to Equity (actual debt)</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$7,546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$7,191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$4,882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$4,448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$3,059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$27,126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6"/>
                  </a:ext>
                </a:extLst>
              </a:tr>
              <a:tr h="307975">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Free CF to Equity (target debt ratio)</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$5,720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$3,262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$2,448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$3,340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$3,296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$18,065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7"/>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Dividends</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$1,324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$1,076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$756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$653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$648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Calibri" charset="0"/>
                          <a:ea typeface="ＭＳ Ｐゴシック" charset="-128"/>
                        </a:rPr>
                        <a:t>$4,457 </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8"/>
                  </a:ext>
                </a:extLst>
              </a:tr>
              <a:tr h="32861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Dividends + Buybacks</a:t>
                      </a:r>
                    </a:p>
                  </a:txBody>
                  <a:tcPr marL="12700" marR="12700" marT="1270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$5,411 </a:t>
                      </a: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$4,091 </a:t>
                      </a: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$5,749 </a:t>
                      </a: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$3,322 </a:t>
                      </a: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bg1"/>
                          </a:solidFill>
                          <a:effectLst/>
                          <a:latin typeface="Times" charset="0"/>
                          <a:ea typeface="ＭＳ Ｐゴシック" charset="-128"/>
                        </a:rPr>
                        <a:t>$1,296</a:t>
                      </a: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Times" charset="0"/>
                          <a:ea typeface="ＭＳ Ｐゴシック" charset="-128"/>
                        </a:rPr>
                        <a:t>$19,869</a:t>
                      </a:r>
                    </a:p>
                  </a:txBody>
                  <a:tcPr marL="0" marR="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9"/>
                  </a:ext>
                </a:extLst>
              </a:tr>
            </a:tbl>
          </a:graphicData>
        </a:graphic>
      </p:graphicFrame>
      <p:sp>
        <p:nvSpPr>
          <p:cNvPr id="409699" name="TextBox 9">
            <a:extLst>
              <a:ext uri="{FF2B5EF4-FFF2-40B4-BE49-F238E27FC236}">
                <a16:creationId xmlns:a16="http://schemas.microsoft.com/office/drawing/2014/main" id="{1EEF79A4-7A62-9B6B-96A9-8FA592ADDC7B}"/>
              </a:ext>
            </a:extLst>
          </p:cNvPr>
          <p:cNvSpPr txBox="1">
            <a:spLocks noChangeArrowheads="1"/>
          </p:cNvSpPr>
          <p:nvPr/>
        </p:nvSpPr>
        <p:spPr bwMode="auto">
          <a:xfrm>
            <a:off x="1143000" y="51054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2400">
                <a:latin typeface="Times"/>
              </a:rPr>
              <a:t>Disney returned about $1.5 billion more than the $18.1 billion it had available as FCFE  with a  normalized debt ratio of 11.58% (its current debt ratio).</a:t>
            </a:r>
          </a:p>
        </p:txBody>
      </p:sp>
      <p:sp>
        <p:nvSpPr>
          <p:cNvPr id="5" name="Footer Placeholder 4">
            <a:extLst>
              <a:ext uri="{FF2B5EF4-FFF2-40B4-BE49-F238E27FC236}">
                <a16:creationId xmlns:a16="http://schemas.microsoft.com/office/drawing/2014/main" id="{ACEAAB39-DB9C-EE03-BA14-8095A1660EE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49" name="Rectangle 2">
            <a:extLst>
              <a:ext uri="{FF2B5EF4-FFF2-40B4-BE49-F238E27FC236}">
                <a16:creationId xmlns:a16="http://schemas.microsoft.com/office/drawing/2014/main" id="{2E5D40B9-8CBA-11B8-5F69-63D1FDD965BC}"/>
              </a:ext>
            </a:extLst>
          </p:cNvPr>
          <p:cNvSpPr>
            <a:spLocks noGrp="1"/>
          </p:cNvSpPr>
          <p:nvPr>
            <p:ph type="title"/>
          </p:nvPr>
        </p:nvSpPr>
        <p:spPr/>
        <p:txBody>
          <a:bodyPr/>
          <a:lstStyle/>
          <a:p>
            <a:r>
              <a:rPr lang="en-US" altLang="en-US"/>
              <a:t>How companies get big cash balances: Microsoft in 1996…</a:t>
            </a:r>
          </a:p>
        </p:txBody>
      </p:sp>
      <p:sp>
        <p:nvSpPr>
          <p:cNvPr id="411652" name="Rectangle 3">
            <a:extLst>
              <a:ext uri="{FF2B5EF4-FFF2-40B4-BE49-F238E27FC236}">
                <a16:creationId xmlns:a16="http://schemas.microsoft.com/office/drawing/2014/main" id="{C784C354-8D51-07E5-B507-14CB18929E49}"/>
              </a:ext>
            </a:extLst>
          </p:cNvPr>
          <p:cNvSpPr>
            <a:spLocks noGrp="1"/>
          </p:cNvSpPr>
          <p:nvPr>
            <p:ph idx="1"/>
          </p:nvPr>
        </p:nvSpPr>
        <p:spPr/>
        <p:txBody>
          <a:bodyPr>
            <a:normAutofit/>
          </a:bodyPr>
          <a:lstStyle/>
          <a:p>
            <a:r>
              <a:rPr lang="en-US" altLang="en-US" dirty="0"/>
              <a:t>Consider the following inputs for Microsoft in 1996. </a:t>
            </a:r>
            <a:endParaRPr lang="en-US" altLang="ja-JP" dirty="0"/>
          </a:p>
          <a:p>
            <a:pPr lvl="1"/>
            <a:r>
              <a:rPr lang="en-US" altLang="en-US" dirty="0"/>
              <a:t>Net Income = $2,176 Million</a:t>
            </a:r>
          </a:p>
          <a:p>
            <a:pPr lvl="1"/>
            <a:r>
              <a:rPr lang="en-US" altLang="en-US" dirty="0"/>
              <a:t>Capital Expenditures = $494 Million</a:t>
            </a:r>
          </a:p>
          <a:p>
            <a:pPr lvl="1"/>
            <a:r>
              <a:rPr lang="en-US" altLang="en-US" dirty="0"/>
              <a:t>Depreciation = $ 480 Million</a:t>
            </a:r>
          </a:p>
          <a:p>
            <a:pPr lvl="1"/>
            <a:r>
              <a:rPr lang="en-US" altLang="en-US" dirty="0"/>
              <a:t>Change in Non-Cash Working Capital = $ 35 Million</a:t>
            </a:r>
          </a:p>
          <a:p>
            <a:pPr lvl="1"/>
            <a:r>
              <a:rPr lang="en-US" altLang="en-US" dirty="0"/>
              <a:t>Debt = None</a:t>
            </a:r>
          </a:p>
          <a:p>
            <a:pPr marL="0" indent="0">
              <a:buNone/>
            </a:pPr>
            <a:r>
              <a:rPr lang="en-US" altLang="en-US" sz="1600" dirty="0"/>
              <a:t>FCFE = Net Income - (Cap ex - </a:t>
            </a:r>
            <a:r>
              <a:rPr lang="en-US" altLang="en-US" sz="1600" dirty="0" err="1"/>
              <a:t>Depr</a:t>
            </a:r>
            <a:r>
              <a:rPr lang="en-US" altLang="en-US" sz="1600" dirty="0"/>
              <a:t>) – Change in non-cash WC – Debt CF</a:t>
            </a:r>
          </a:p>
          <a:p>
            <a:pPr marL="274320" lvl="1" indent="0">
              <a:buNone/>
            </a:pPr>
            <a:r>
              <a:rPr lang="en-US" altLang="en-US" dirty="0"/>
              <a:t>=	$ 2,176	- (494 - 480) - $ 35 	 - 0    = 	$ 2,127 Million</a:t>
            </a:r>
          </a:p>
          <a:p>
            <a:r>
              <a:rPr lang="en-US" altLang="en-US" dirty="0"/>
              <a:t>By this estimation, Microsoft could have paid $ 2,127 Million in dividends/stock buybacks in 1996. They paid no dividends and bought back no stock.  Where will the $2,127 million show up in Microsoft</a:t>
            </a:r>
            <a:r>
              <a:rPr lang="ja-JP" altLang="en-US"/>
              <a:t>’</a:t>
            </a:r>
            <a:r>
              <a:rPr lang="en-US" altLang="ja-JP" dirty="0"/>
              <a:t>s balance sheet?</a:t>
            </a:r>
          </a:p>
        </p:txBody>
      </p:sp>
      <p:sp>
        <p:nvSpPr>
          <p:cNvPr id="5" name="Footer Placeholder 4">
            <a:extLst>
              <a:ext uri="{FF2B5EF4-FFF2-40B4-BE49-F238E27FC236}">
                <a16:creationId xmlns:a16="http://schemas.microsoft.com/office/drawing/2014/main" id="{3BAC6082-5D12-734A-67F8-333538C17BB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7" name="Title 1">
            <a:extLst>
              <a:ext uri="{FF2B5EF4-FFF2-40B4-BE49-F238E27FC236}">
                <a16:creationId xmlns:a16="http://schemas.microsoft.com/office/drawing/2014/main" id="{205FDEBE-F628-EB9D-E7CC-8E7AD56EB724}"/>
              </a:ext>
            </a:extLst>
          </p:cNvPr>
          <p:cNvSpPr>
            <a:spLocks noGrp="1"/>
          </p:cNvSpPr>
          <p:nvPr>
            <p:ph type="title"/>
          </p:nvPr>
        </p:nvSpPr>
        <p:spPr/>
        <p:txBody>
          <a:bodyPr/>
          <a:lstStyle/>
          <a:p>
            <a:r>
              <a:rPr lang="en-US" altLang="en-US"/>
              <a:t>FCFE for a Bank?</a:t>
            </a:r>
          </a:p>
        </p:txBody>
      </p:sp>
      <p:sp>
        <p:nvSpPr>
          <p:cNvPr id="413698" name="Content Placeholder 2">
            <a:extLst>
              <a:ext uri="{FF2B5EF4-FFF2-40B4-BE49-F238E27FC236}">
                <a16:creationId xmlns:a16="http://schemas.microsoft.com/office/drawing/2014/main" id="{3BE0019C-7A0A-D79F-BB08-EB192CDA33CE}"/>
              </a:ext>
            </a:extLst>
          </p:cNvPr>
          <p:cNvSpPr>
            <a:spLocks noGrp="1"/>
          </p:cNvSpPr>
          <p:nvPr>
            <p:ph idx="1"/>
          </p:nvPr>
        </p:nvSpPr>
        <p:spPr/>
        <p:txBody>
          <a:bodyPr>
            <a:normAutofit/>
          </a:bodyPr>
          <a:lstStyle/>
          <a:p>
            <a:r>
              <a:rPr lang="en-US" altLang="en-US" sz="1600" dirty="0"/>
              <a:t>We redefine reinvestment as investment in regulatory capital. </a:t>
            </a:r>
          </a:p>
          <a:p>
            <a:pPr lvl="1"/>
            <a:r>
              <a:rPr lang="en-US" altLang="en-US" sz="1400" dirty="0" err="1"/>
              <a:t>FCFE</a:t>
            </a:r>
            <a:r>
              <a:rPr lang="en-US" altLang="en-US" sz="1400" baseline="-25000" dirty="0" err="1"/>
              <a:t>Bank</a:t>
            </a:r>
            <a:r>
              <a:rPr lang="en-US" altLang="en-US" sz="1400" dirty="0"/>
              <a:t>= Net Income – Increase in Regulatory Capital (Book Equity)</a:t>
            </a:r>
          </a:p>
          <a:p>
            <a:r>
              <a:rPr lang="en-US" altLang="en-US" sz="1600" dirty="0"/>
              <a:t>Consider a bank with $ 10 billion in loans outstanding and book equity of $ 750 million. If it maintains its capital ratio of 7.5%, intends to grow its loan base by 10% (to $11 and expects to generate $ 150 million in net income:</a:t>
            </a:r>
          </a:p>
          <a:p>
            <a:pPr lvl="1"/>
            <a:r>
              <a:rPr lang="en-US" altLang="en-US" sz="1400" dirty="0"/>
              <a:t>FCFE = $150 million – (11,000-10,000)* (.075) = $75 million</a:t>
            </a:r>
          </a:p>
        </p:txBody>
      </p:sp>
      <p:sp>
        <p:nvSpPr>
          <p:cNvPr id="413700" name="TextBox 2">
            <a:extLst>
              <a:ext uri="{FF2B5EF4-FFF2-40B4-BE49-F238E27FC236}">
                <a16:creationId xmlns:a16="http://schemas.microsoft.com/office/drawing/2014/main" id="{C2968FB8-1249-329C-5C6C-94947FD53D0C}"/>
              </a:ext>
            </a:extLst>
          </p:cNvPr>
          <p:cNvSpPr txBox="1">
            <a:spLocks noChangeArrowheads="1"/>
          </p:cNvSpPr>
          <p:nvPr/>
        </p:nvSpPr>
        <p:spPr bwMode="auto">
          <a:xfrm>
            <a:off x="2363787" y="3371241"/>
            <a:ext cx="4416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dirty="0">
                <a:latin typeface="Times"/>
              </a:rPr>
              <a:t>Deutsche Bank: FCFE estimates (November 2013)</a:t>
            </a:r>
          </a:p>
        </p:txBody>
      </p:sp>
      <p:graphicFrame>
        <p:nvGraphicFramePr>
          <p:cNvPr id="3" name="Table 2">
            <a:extLst>
              <a:ext uri="{FF2B5EF4-FFF2-40B4-BE49-F238E27FC236}">
                <a16:creationId xmlns:a16="http://schemas.microsoft.com/office/drawing/2014/main" id="{D062BEE3-804F-C756-2C50-85EAFFA3217E}"/>
              </a:ext>
            </a:extLst>
          </p:cNvPr>
          <p:cNvGraphicFramePr>
            <a:graphicFrameLocks noGrp="1"/>
          </p:cNvGraphicFramePr>
          <p:nvPr>
            <p:extLst>
              <p:ext uri="{D42A27DB-BD31-4B8C-83A1-F6EECF244321}">
                <p14:modId xmlns:p14="http://schemas.microsoft.com/office/powerpoint/2010/main" val="51368153"/>
              </p:ext>
            </p:extLst>
          </p:nvPr>
        </p:nvGraphicFramePr>
        <p:xfrm>
          <a:off x="593333" y="3709379"/>
          <a:ext cx="8077200" cy="2321110"/>
        </p:xfrm>
        <a:graphic>
          <a:graphicData uri="http://schemas.openxmlformats.org/drawingml/2006/table">
            <a:tbl>
              <a:tblPr/>
              <a:tblGrid>
                <a:gridCol w="236220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52500">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gridCol w="952500">
                  <a:extLst>
                    <a:ext uri="{9D8B030D-6E8A-4147-A177-3AD203B41FA5}">
                      <a16:colId xmlns:a16="http://schemas.microsoft.com/office/drawing/2014/main" val="20004"/>
                    </a:ext>
                  </a:extLst>
                </a:gridCol>
                <a:gridCol w="952500">
                  <a:extLst>
                    <a:ext uri="{9D8B030D-6E8A-4147-A177-3AD203B41FA5}">
                      <a16:colId xmlns:a16="http://schemas.microsoft.com/office/drawing/2014/main" val="20005"/>
                    </a:ext>
                  </a:extLst>
                </a:gridCol>
                <a:gridCol w="952500">
                  <a:extLst>
                    <a:ext uri="{9D8B030D-6E8A-4147-A177-3AD203B41FA5}">
                      <a16:colId xmlns:a16="http://schemas.microsoft.com/office/drawing/2014/main" val="20006"/>
                    </a:ext>
                  </a:extLst>
                </a:gridCol>
              </a:tblGrid>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Current</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1</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2</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3</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5</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3783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Risk Adjusted Assets (grows 3% each year)</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439,851 €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453,047 €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466,638 €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480,637 €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495,056 €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509,908 €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Tier 1 as % of Risk Adj assets</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15.13%</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15.71%</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16.28%</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16.85%</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17.43%</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18.00%</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Tier 1 Capital</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66,561 €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71,156 €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75,967 €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81,002 €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86,271 €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91,783 €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3"/>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Change in regulatory capital</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4,595 €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4,811 €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5,035 €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5,269 €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5,512 €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Book Equity</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76,829 €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81,424 €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86,235 €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91,270 €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96,539 €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102,051 €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ROE (increases to 8%)</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-1.08%</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0.74%</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2.55%</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4.37%</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6.18%</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8.00%</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6"/>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Net Income</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-716 €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602 €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2,203 €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3,988 €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5,971 €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8,164 €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7"/>
                  </a:ext>
                </a:extLst>
              </a:tr>
              <a:tr h="37838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 - Investment in Regulatory Capital</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4,595 €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4,811 €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5,035 €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5,269 €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5,512 €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8"/>
                  </a:ext>
                </a:extLst>
              </a:tr>
              <a:tr h="19552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Verdana" charset="0"/>
                          <a:ea typeface="ＭＳ Ｐゴシック" charset="-128"/>
                        </a:rPr>
                        <a:t>FCFE</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-3,993 €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-2,608 €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-1,047 €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Verdana" charset="0"/>
                          <a:ea typeface="ＭＳ Ｐゴシック" charset="-128"/>
                        </a:rPr>
                        <a:t>702 €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Verdana" charset="0"/>
                          <a:ea typeface="ＭＳ Ｐゴシック" charset="-128"/>
                        </a:rPr>
                        <a:t>2,652 €</a:t>
                      </a:r>
                    </a:p>
                  </a:txBody>
                  <a:tcPr marL="12700" marR="12700" marT="1265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9"/>
                  </a:ext>
                </a:extLst>
              </a:tr>
            </a:tbl>
          </a:graphicData>
        </a:graphic>
      </p:graphicFrame>
      <p:sp>
        <p:nvSpPr>
          <p:cNvPr id="6" name="Footer Placeholder 5">
            <a:extLst>
              <a:ext uri="{FF2B5EF4-FFF2-40B4-BE49-F238E27FC236}">
                <a16:creationId xmlns:a16="http://schemas.microsoft.com/office/drawing/2014/main" id="{56D89B57-A436-AA44-A04D-4D920ABF638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5" name="Rectangle 2">
            <a:extLst>
              <a:ext uri="{FF2B5EF4-FFF2-40B4-BE49-F238E27FC236}">
                <a16:creationId xmlns:a16="http://schemas.microsoft.com/office/drawing/2014/main" id="{B26F8C2E-00CC-5849-FAF9-BB976D08A010}"/>
              </a:ext>
            </a:extLst>
          </p:cNvPr>
          <p:cNvSpPr>
            <a:spLocks noGrp="1"/>
          </p:cNvSpPr>
          <p:nvPr>
            <p:ph type="title"/>
          </p:nvPr>
        </p:nvSpPr>
        <p:spPr/>
        <p:txBody>
          <a:bodyPr/>
          <a:lstStyle/>
          <a:p>
            <a:r>
              <a:rPr lang="en-US" altLang="en-US"/>
              <a:t>Dividends versus FCFE: Across the globe </a:t>
            </a:r>
          </a:p>
        </p:txBody>
      </p:sp>
      <p:sp>
        <p:nvSpPr>
          <p:cNvPr id="16" name="Footer Placeholder 15">
            <a:extLst>
              <a:ext uri="{FF2B5EF4-FFF2-40B4-BE49-F238E27FC236}">
                <a16:creationId xmlns:a16="http://schemas.microsoft.com/office/drawing/2014/main" id="{352DFB70-5A25-9416-4096-A3BE5978A83B}"/>
              </a:ext>
            </a:extLst>
          </p:cNvPr>
          <p:cNvSpPr>
            <a:spLocks noGrp="1"/>
          </p:cNvSpPr>
          <p:nvPr>
            <p:ph type="ftr" sz="quarter" idx="11"/>
          </p:nvPr>
        </p:nvSpPr>
        <p:spPr/>
        <p:txBody>
          <a:bodyPr/>
          <a:lstStyle/>
          <a:p>
            <a:pPr>
              <a:defRPr/>
            </a:pPr>
            <a:r>
              <a:rPr lang="en-US"/>
              <a:t>Aswath Damodaran</a:t>
            </a:r>
            <a:endParaRPr lang="en-US" dirty="0"/>
          </a:p>
        </p:txBody>
      </p:sp>
      <p:pic>
        <p:nvPicPr>
          <p:cNvPr id="4" name="Content Placeholder 3">
            <a:extLst>
              <a:ext uri="{FF2B5EF4-FFF2-40B4-BE49-F238E27FC236}">
                <a16:creationId xmlns:a16="http://schemas.microsoft.com/office/drawing/2014/main" id="{E41C82B1-7DF8-20F6-4CE4-DC8BC3C03B4D}"/>
              </a:ext>
            </a:extLst>
          </p:cNvPr>
          <p:cNvPicPr>
            <a:picLocks noGrp="1" noChangeAspect="1"/>
          </p:cNvPicPr>
          <p:nvPr>
            <p:ph idx="1"/>
          </p:nvPr>
        </p:nvPicPr>
        <p:blipFill>
          <a:blip r:embed="rId3"/>
          <a:stretch>
            <a:fillRect/>
          </a:stretch>
        </p:blipFill>
        <p:spPr>
          <a:xfrm>
            <a:off x="1686542" y="1752600"/>
            <a:ext cx="5770916" cy="4419600"/>
          </a:xfrm>
          <a:prstGeom prst="rect">
            <a:avLst/>
          </a:prstGeom>
        </p:spPr>
      </p:pic>
    </p:spTree>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3" name="Rectangle 2">
            <a:extLst>
              <a:ext uri="{FF2B5EF4-FFF2-40B4-BE49-F238E27FC236}">
                <a16:creationId xmlns:a16="http://schemas.microsoft.com/office/drawing/2014/main" id="{880BCFAC-A3E2-0EC4-5664-99621A399887}"/>
              </a:ext>
            </a:extLst>
          </p:cNvPr>
          <p:cNvSpPr>
            <a:spLocks noGrp="1"/>
          </p:cNvSpPr>
          <p:nvPr>
            <p:ph type="title"/>
          </p:nvPr>
        </p:nvSpPr>
        <p:spPr/>
        <p:txBody>
          <a:bodyPr/>
          <a:lstStyle/>
          <a:p>
            <a:r>
              <a:rPr lang="en-US" altLang="en-US"/>
              <a:t>Cash Buildup and Investor Blowback: Chrysler in 1994</a:t>
            </a:r>
          </a:p>
        </p:txBody>
      </p:sp>
      <p:pic>
        <p:nvPicPr>
          <p:cNvPr id="417796" name="Picture 3">
            <a:extLst>
              <a:ext uri="{FF2B5EF4-FFF2-40B4-BE49-F238E27FC236}">
                <a16:creationId xmlns:a16="http://schemas.microsoft.com/office/drawing/2014/main" id="{462225DE-97F4-F7DD-E611-A8D20E9C0DD5}"/>
              </a:ext>
            </a:extLst>
          </p:cNvPr>
          <p:cNvPicPr>
            <a:picLocks noGrp="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340108" y="1752600"/>
            <a:ext cx="6463783" cy="4419600"/>
          </a:xfrm>
        </p:spPr>
      </p:pic>
      <p:sp>
        <p:nvSpPr>
          <p:cNvPr id="5" name="Footer Placeholder 4">
            <a:extLst>
              <a:ext uri="{FF2B5EF4-FFF2-40B4-BE49-F238E27FC236}">
                <a16:creationId xmlns:a16="http://schemas.microsoft.com/office/drawing/2014/main" id="{1CD94919-9412-02CE-8F05-C6F5C9B744F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1" name="Rectangle 2">
            <a:extLst>
              <a:ext uri="{FF2B5EF4-FFF2-40B4-BE49-F238E27FC236}">
                <a16:creationId xmlns:a16="http://schemas.microsoft.com/office/drawing/2014/main" id="{EE4E2B4A-FC73-D9FB-6C4A-60FD34EDE14B}"/>
              </a:ext>
            </a:extLst>
          </p:cNvPr>
          <p:cNvSpPr>
            <a:spLocks noGrp="1"/>
          </p:cNvSpPr>
          <p:nvPr>
            <p:ph type="title"/>
          </p:nvPr>
        </p:nvSpPr>
        <p:spPr/>
        <p:txBody>
          <a:bodyPr/>
          <a:lstStyle/>
          <a:p>
            <a:r>
              <a:rPr lang="en-US" altLang="en-US"/>
              <a:t>6 Application Test: Estimating your firm</a:t>
            </a:r>
            <a:r>
              <a:rPr lang="ja-JP" altLang="en-US"/>
              <a:t>’</a:t>
            </a:r>
            <a:r>
              <a:rPr lang="en-US" altLang="ja-JP"/>
              <a:t>s FCFE</a:t>
            </a:r>
            <a:endParaRPr lang="en-US" altLang="en-US"/>
          </a:p>
        </p:txBody>
      </p:sp>
      <p:sp>
        <p:nvSpPr>
          <p:cNvPr id="394242" name="Rectangle 3">
            <a:extLst>
              <a:ext uri="{FF2B5EF4-FFF2-40B4-BE49-F238E27FC236}">
                <a16:creationId xmlns:a16="http://schemas.microsoft.com/office/drawing/2014/main" id="{2DDF7862-3C9D-D5C4-7332-21758155E5DE}"/>
              </a:ext>
            </a:extLst>
          </p:cNvPr>
          <p:cNvSpPr>
            <a:spLocks noGrp="1" noChangeArrowheads="1"/>
          </p:cNvSpPr>
          <p:nvPr>
            <p:ph idx="1"/>
          </p:nvPr>
        </p:nvSpPr>
        <p:spPr/>
        <p:txBody>
          <a:bodyPr>
            <a:normAutofit fontScale="92500" lnSpcReduction="10000"/>
          </a:bodyPr>
          <a:lstStyle/>
          <a:p>
            <a:r>
              <a:rPr lang="en-US" dirty="0"/>
              <a:t>In general, start by estimating the FCFE</a:t>
            </a:r>
          </a:p>
          <a:p>
            <a:pPr marL="0" indent="0">
              <a:buNone/>
            </a:pPr>
            <a:r>
              <a:rPr lang="en-US" dirty="0"/>
              <a:t>If balance sheet used			If cash flow statement used</a:t>
            </a:r>
          </a:p>
          <a:p>
            <a:pPr marL="274320" lvl="1" indent="0">
              <a:buNone/>
            </a:pPr>
            <a:r>
              <a:rPr lang="en-US" dirty="0"/>
              <a:t>Net Income				Net Income</a:t>
            </a:r>
          </a:p>
          <a:p>
            <a:pPr marL="274320" lvl="1" indent="0">
              <a:buNone/>
            </a:pPr>
            <a:r>
              <a:rPr lang="en-US" dirty="0"/>
              <a:t>+ Depreciation &amp; Amortization		+ Depreciation &amp; Amortization</a:t>
            </a:r>
          </a:p>
          <a:p>
            <a:pPr marL="274320" lvl="1" indent="0">
              <a:buNone/>
            </a:pPr>
            <a:r>
              <a:rPr lang="en-US" dirty="0"/>
              <a:t>- Capital Expenditures			+ Capital Expenditures</a:t>
            </a:r>
          </a:p>
          <a:p>
            <a:pPr marL="274320" lvl="1" indent="0">
              <a:buNone/>
            </a:pPr>
            <a:r>
              <a:rPr lang="en-US" dirty="0"/>
              <a:t>- Change in Non-Cash Working Capital	+ Changes in Non-cash WC</a:t>
            </a:r>
          </a:p>
          <a:p>
            <a:pPr marL="274320" lvl="1" indent="0">
              <a:buNone/>
            </a:pPr>
            <a:r>
              <a:rPr lang="en-US" dirty="0"/>
              <a:t>- Preferred Dividend			+ Preferred Dividend</a:t>
            </a:r>
          </a:p>
          <a:p>
            <a:pPr marL="274320" lvl="1" indent="0">
              <a:buNone/>
            </a:pPr>
            <a:r>
              <a:rPr lang="en-US" dirty="0"/>
              <a:t>- Principal Repaid			+ Increase in LT Borrowing</a:t>
            </a:r>
          </a:p>
          <a:p>
            <a:pPr marL="274320" lvl="1" indent="0">
              <a:buNone/>
            </a:pPr>
            <a:r>
              <a:rPr lang="en-US" dirty="0"/>
              <a:t>+ New Debt Issued			+ Decrease in LT Borrowing</a:t>
            </a:r>
          </a:p>
          <a:p>
            <a:pPr marL="274320" lvl="1" indent="0">
              <a:buNone/>
            </a:pPr>
            <a:r>
              <a:rPr lang="en-US" dirty="0"/>
              <a:t>					+ Change in ST Borrowing</a:t>
            </a:r>
          </a:p>
          <a:p>
            <a:pPr marL="274320" lvl="1" indent="0">
              <a:buNone/>
            </a:pPr>
            <a:r>
              <a:rPr lang="en-US" dirty="0"/>
              <a:t>= FCFE				= FCFE</a:t>
            </a:r>
          </a:p>
          <a:p>
            <a:r>
              <a:rPr lang="en-US" dirty="0"/>
              <a:t>And compare to cash returned</a:t>
            </a:r>
          </a:p>
          <a:p>
            <a:pPr marL="274320" lvl="1" indent="0">
              <a:buNone/>
            </a:pPr>
            <a:r>
              <a:rPr lang="en-US" dirty="0"/>
              <a:t>Dividends (Common)			Common Dividend	 </a:t>
            </a:r>
          </a:p>
          <a:p>
            <a:pPr marL="274320" lvl="1" indent="0">
              <a:buNone/>
            </a:pPr>
            <a:r>
              <a:rPr lang="en-US" dirty="0"/>
              <a:t>+ Stock Buybacks 			Stock Buybacks	</a:t>
            </a:r>
          </a:p>
        </p:txBody>
      </p:sp>
      <p:sp>
        <p:nvSpPr>
          <p:cNvPr id="5" name="Footer Placeholder 4">
            <a:extLst>
              <a:ext uri="{FF2B5EF4-FFF2-40B4-BE49-F238E27FC236}">
                <a16:creationId xmlns:a16="http://schemas.microsoft.com/office/drawing/2014/main" id="{483A6D78-6223-B9A8-F5CE-8F37296F39D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2">
            <a:extLst>
              <a:ext uri="{FF2B5EF4-FFF2-40B4-BE49-F238E27FC236}">
                <a16:creationId xmlns:a16="http://schemas.microsoft.com/office/drawing/2014/main" id="{9864DD4F-D328-9D14-A2CD-AD7BFA879A41}"/>
              </a:ext>
            </a:extLst>
          </p:cNvPr>
          <p:cNvSpPr>
            <a:spLocks noGrp="1" noChangeArrowheads="1"/>
          </p:cNvSpPr>
          <p:nvPr>
            <p:ph type="title"/>
          </p:nvPr>
        </p:nvSpPr>
        <p:spPr/>
        <p:txBody>
          <a:bodyPr/>
          <a:lstStyle/>
          <a:p>
            <a:r>
              <a:rPr lang="en-US"/>
              <a:t>A Practical Framework for Analyzing Dividend Policy</a:t>
            </a:r>
          </a:p>
        </p:txBody>
      </p:sp>
      <p:sp>
        <p:nvSpPr>
          <p:cNvPr id="4" name="Content Placeholder 3">
            <a:extLst>
              <a:ext uri="{FF2B5EF4-FFF2-40B4-BE49-F238E27FC236}">
                <a16:creationId xmlns:a16="http://schemas.microsoft.com/office/drawing/2014/main" id="{55E1C8AC-3D5D-7F8D-2B93-7831B6084674}"/>
              </a:ext>
            </a:extLst>
          </p:cNvPr>
          <p:cNvSpPr>
            <a:spLocks noGrp="1"/>
          </p:cNvSpPr>
          <p:nvPr>
            <p:ph idx="1"/>
          </p:nvPr>
        </p:nvSpPr>
        <p:spPr/>
        <p:txBody>
          <a:bodyPr/>
          <a:lstStyle/>
          <a:p>
            <a:endParaRPr lang="en-US"/>
          </a:p>
        </p:txBody>
      </p:sp>
      <p:sp>
        <p:nvSpPr>
          <p:cNvPr id="421893" name="AutoShape 3">
            <a:extLst>
              <a:ext uri="{FF2B5EF4-FFF2-40B4-BE49-F238E27FC236}">
                <a16:creationId xmlns:a16="http://schemas.microsoft.com/office/drawing/2014/main" id="{B83D5EE5-7E1A-E616-B79B-3722671EA451}"/>
              </a:ext>
            </a:extLst>
          </p:cNvPr>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4" name="AutoShape 4">
            <a:extLst>
              <a:ext uri="{FF2B5EF4-FFF2-40B4-BE49-F238E27FC236}">
                <a16:creationId xmlns:a16="http://schemas.microsoft.com/office/drawing/2014/main" id="{4A4BF20C-59AE-18E1-BC40-D9BB51F45801}"/>
              </a:ext>
            </a:extLst>
          </p:cNvPr>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5" name="AutoShape 5">
            <a:extLst>
              <a:ext uri="{FF2B5EF4-FFF2-40B4-BE49-F238E27FC236}">
                <a16:creationId xmlns:a16="http://schemas.microsoft.com/office/drawing/2014/main" id="{FE9A50AC-86B7-01CB-8808-19DA9CC07575}"/>
              </a:ext>
            </a:extLst>
          </p:cNvPr>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6" name="AutoShape 6">
            <a:extLst>
              <a:ext uri="{FF2B5EF4-FFF2-40B4-BE49-F238E27FC236}">
                <a16:creationId xmlns:a16="http://schemas.microsoft.com/office/drawing/2014/main" id="{D0FE20E0-9BD9-DD45-9E68-EC4DAD789B7B}"/>
              </a:ext>
            </a:extLst>
          </p:cNvPr>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7" name="Rectangle 7">
            <a:extLst>
              <a:ext uri="{FF2B5EF4-FFF2-40B4-BE49-F238E27FC236}">
                <a16:creationId xmlns:a16="http://schemas.microsoft.com/office/drawing/2014/main" id="{C6A18D0C-808D-0238-52D6-A792F2C9D6B4}"/>
              </a:ext>
            </a:extLst>
          </p:cNvPr>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8" name="Rectangle 8">
            <a:extLst>
              <a:ext uri="{FF2B5EF4-FFF2-40B4-BE49-F238E27FC236}">
                <a16:creationId xmlns:a16="http://schemas.microsoft.com/office/drawing/2014/main" id="{016EECEC-F7E6-975E-6834-C7AE18B4DA6C}"/>
              </a:ext>
            </a:extLst>
          </p:cNvPr>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899" name="Rectangle 9">
            <a:extLst>
              <a:ext uri="{FF2B5EF4-FFF2-40B4-BE49-F238E27FC236}">
                <a16:creationId xmlns:a16="http://schemas.microsoft.com/office/drawing/2014/main" id="{6845D6FD-E3AF-DEFE-980E-25D3B665CAF3}"/>
              </a:ext>
            </a:extLst>
          </p:cNvPr>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0" name="Rectangle 10">
            <a:extLst>
              <a:ext uri="{FF2B5EF4-FFF2-40B4-BE49-F238E27FC236}">
                <a16:creationId xmlns:a16="http://schemas.microsoft.com/office/drawing/2014/main" id="{8DD85B6E-5F06-1BD2-E2D5-763366DD5EFF}"/>
              </a:ext>
            </a:extLst>
          </p:cNvPr>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1" name="AutoShape 11">
            <a:extLst>
              <a:ext uri="{FF2B5EF4-FFF2-40B4-BE49-F238E27FC236}">
                <a16:creationId xmlns:a16="http://schemas.microsoft.com/office/drawing/2014/main" id="{34C3C284-1F3C-375C-FD5C-0A3DB35CA513}"/>
              </a:ext>
            </a:extLst>
          </p:cNvPr>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2" name="AutoShape 12">
            <a:extLst>
              <a:ext uri="{FF2B5EF4-FFF2-40B4-BE49-F238E27FC236}">
                <a16:creationId xmlns:a16="http://schemas.microsoft.com/office/drawing/2014/main" id="{1243B345-C2E8-1B40-8D2C-F8164079E126}"/>
              </a:ext>
            </a:extLst>
          </p:cNvPr>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3" name="Rectangle 13">
            <a:extLst>
              <a:ext uri="{FF2B5EF4-FFF2-40B4-BE49-F238E27FC236}">
                <a16:creationId xmlns:a16="http://schemas.microsoft.com/office/drawing/2014/main" id="{3EA4033D-9FBE-6B51-AE6D-0CC735E4973F}"/>
              </a:ext>
            </a:extLst>
          </p:cNvPr>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4" name="Rectangle 14">
            <a:extLst>
              <a:ext uri="{FF2B5EF4-FFF2-40B4-BE49-F238E27FC236}">
                <a16:creationId xmlns:a16="http://schemas.microsoft.com/office/drawing/2014/main" id="{BAFD8C7C-6B4B-EE1F-BE86-53367727642B}"/>
              </a:ext>
            </a:extLst>
          </p:cNvPr>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5" name="Rectangle 15">
            <a:extLst>
              <a:ext uri="{FF2B5EF4-FFF2-40B4-BE49-F238E27FC236}">
                <a16:creationId xmlns:a16="http://schemas.microsoft.com/office/drawing/2014/main" id="{0BA15592-13A2-55C8-E262-E444B0FFD1FA}"/>
              </a:ext>
            </a:extLst>
          </p:cNvPr>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421906" name="Rectangle 16">
            <a:extLst>
              <a:ext uri="{FF2B5EF4-FFF2-40B4-BE49-F238E27FC236}">
                <a16:creationId xmlns:a16="http://schemas.microsoft.com/office/drawing/2014/main" id="{071FA1FC-5B86-DEBC-4CA0-691FDC39CB08}"/>
              </a:ext>
            </a:extLst>
          </p:cNvPr>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dirty="0">
                <a:solidFill>
                  <a:srgbClr val="000000"/>
                </a:solidFill>
                <a:latin typeface="Helvetica" pitchFamily="2" charset="0"/>
              </a:rPr>
              <a:t>How much did the firm pay out? How much could it have afforded to pay out?</a:t>
            </a:r>
          </a:p>
        </p:txBody>
      </p:sp>
      <p:sp>
        <p:nvSpPr>
          <p:cNvPr id="421907" name="Rectangle 17">
            <a:extLst>
              <a:ext uri="{FF2B5EF4-FFF2-40B4-BE49-F238E27FC236}">
                <a16:creationId xmlns:a16="http://schemas.microsoft.com/office/drawing/2014/main" id="{4DAC6080-EF74-3386-4524-2343B0013EC6}"/>
              </a:ext>
            </a:extLst>
          </p:cNvPr>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What it could have paid out</a:t>
            </a:r>
          </a:p>
        </p:txBody>
      </p:sp>
      <p:sp>
        <p:nvSpPr>
          <p:cNvPr id="421908" name="Rectangle 18">
            <a:extLst>
              <a:ext uri="{FF2B5EF4-FFF2-40B4-BE49-F238E27FC236}">
                <a16:creationId xmlns:a16="http://schemas.microsoft.com/office/drawing/2014/main" id="{1475768E-AA82-3EC9-B2C6-5C8D43958703}"/>
              </a:ext>
            </a:extLst>
          </p:cNvPr>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What it actually paid out</a:t>
            </a:r>
          </a:p>
        </p:txBody>
      </p:sp>
      <p:sp>
        <p:nvSpPr>
          <p:cNvPr id="421909" name="Rectangle 19">
            <a:extLst>
              <a:ext uri="{FF2B5EF4-FFF2-40B4-BE49-F238E27FC236}">
                <a16:creationId xmlns:a16="http://schemas.microsoft.com/office/drawing/2014/main" id="{AF0DE317-1A62-2BBB-00F2-2DF3596899AA}"/>
              </a:ext>
            </a:extLst>
          </p:cNvPr>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Net Income</a:t>
            </a:r>
          </a:p>
        </p:txBody>
      </p:sp>
      <p:sp>
        <p:nvSpPr>
          <p:cNvPr id="421910" name="Rectangle 20">
            <a:extLst>
              <a:ext uri="{FF2B5EF4-FFF2-40B4-BE49-F238E27FC236}">
                <a16:creationId xmlns:a16="http://schemas.microsoft.com/office/drawing/2014/main" id="{FBE894ED-BA98-2A8D-AC10-566008AEC6ED}"/>
              </a:ext>
            </a:extLst>
          </p:cNvPr>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Dividends</a:t>
            </a:r>
          </a:p>
        </p:txBody>
      </p:sp>
      <p:sp>
        <p:nvSpPr>
          <p:cNvPr id="421911" name="Rectangle 21">
            <a:extLst>
              <a:ext uri="{FF2B5EF4-FFF2-40B4-BE49-F238E27FC236}">
                <a16:creationId xmlns:a16="http://schemas.microsoft.com/office/drawing/2014/main" id="{46B65111-9D38-48C0-B757-034B36A2146F}"/>
              </a:ext>
            </a:extLst>
          </p:cNvPr>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(Cap Ex - Depr</a:t>
            </a:r>
            <a:r>
              <a:rPr lang="ja-JP" altLang="en-US" sz="1000">
                <a:solidFill>
                  <a:srgbClr val="000000"/>
                </a:solidFill>
                <a:latin typeface="Helvetica" pitchFamily="2" charset="0"/>
              </a:rPr>
              <a:t>’</a:t>
            </a:r>
            <a:r>
              <a:rPr lang="en-US" altLang="ja-JP" sz="1000">
                <a:solidFill>
                  <a:srgbClr val="000000"/>
                </a:solidFill>
                <a:latin typeface="Helvetica" pitchFamily="2" charset="0"/>
              </a:rPr>
              <a:t>n) (1-DR)</a:t>
            </a:r>
            <a:endParaRPr lang="en-US" altLang="en-US" sz="1000">
              <a:solidFill>
                <a:srgbClr val="000000"/>
              </a:solidFill>
              <a:latin typeface="Helvetica" pitchFamily="2" charset="0"/>
            </a:endParaRPr>
          </a:p>
        </p:txBody>
      </p:sp>
      <p:sp>
        <p:nvSpPr>
          <p:cNvPr id="421912" name="Rectangle 22">
            <a:extLst>
              <a:ext uri="{FF2B5EF4-FFF2-40B4-BE49-F238E27FC236}">
                <a16:creationId xmlns:a16="http://schemas.microsoft.com/office/drawing/2014/main" id="{AD37C4FC-E8F2-2F7A-34EC-D3579B0A6A3B}"/>
              </a:ext>
            </a:extLst>
          </p:cNvPr>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Equity Repurchase</a:t>
            </a:r>
          </a:p>
        </p:txBody>
      </p:sp>
      <p:sp>
        <p:nvSpPr>
          <p:cNvPr id="421913" name="Rectangle 23">
            <a:extLst>
              <a:ext uri="{FF2B5EF4-FFF2-40B4-BE49-F238E27FC236}">
                <a16:creationId xmlns:a16="http://schemas.microsoft.com/office/drawing/2014/main" id="{DDFDBAF0-E49C-1DCD-69E2-3F5B220031C6}"/>
              </a:ext>
            </a:extLst>
          </p:cNvPr>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Chg Working Capital (1-DR)</a:t>
            </a:r>
          </a:p>
        </p:txBody>
      </p:sp>
      <p:sp>
        <p:nvSpPr>
          <p:cNvPr id="421914" name="Rectangle 24">
            <a:extLst>
              <a:ext uri="{FF2B5EF4-FFF2-40B4-BE49-F238E27FC236}">
                <a16:creationId xmlns:a16="http://schemas.microsoft.com/office/drawing/2014/main" id="{D4A0E0B0-D519-A3D5-A897-D12385BD1A4A}"/>
              </a:ext>
            </a:extLst>
          </p:cNvPr>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 FCFE</a:t>
            </a:r>
          </a:p>
        </p:txBody>
      </p:sp>
      <p:sp>
        <p:nvSpPr>
          <p:cNvPr id="421915" name="Rectangle 25">
            <a:extLst>
              <a:ext uri="{FF2B5EF4-FFF2-40B4-BE49-F238E27FC236}">
                <a16:creationId xmlns:a16="http://schemas.microsoft.com/office/drawing/2014/main" id="{B16315C3-4385-1083-950B-9075F6CFD89C}"/>
              </a:ext>
            </a:extLst>
          </p:cNvPr>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pays out too little</a:t>
            </a:r>
          </a:p>
        </p:txBody>
      </p:sp>
      <p:sp>
        <p:nvSpPr>
          <p:cNvPr id="421916" name="Rectangle 26">
            <a:extLst>
              <a:ext uri="{FF2B5EF4-FFF2-40B4-BE49-F238E27FC236}">
                <a16:creationId xmlns:a16="http://schemas.microsoft.com/office/drawing/2014/main" id="{6C622496-3614-5DEC-8A17-B75D3CB167EA}"/>
              </a:ext>
            </a:extLst>
          </p:cNvPr>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FCFE &gt; Dividends</a:t>
            </a:r>
          </a:p>
        </p:txBody>
      </p:sp>
      <p:sp>
        <p:nvSpPr>
          <p:cNvPr id="421917" name="Rectangle 27">
            <a:extLst>
              <a:ext uri="{FF2B5EF4-FFF2-40B4-BE49-F238E27FC236}">
                <a16:creationId xmlns:a16="http://schemas.microsoft.com/office/drawing/2014/main" id="{D61D0248-D2BF-57C2-0F1A-E96950BC5285}"/>
              </a:ext>
            </a:extLst>
          </p:cNvPr>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pays out too much</a:t>
            </a:r>
          </a:p>
        </p:txBody>
      </p:sp>
      <p:sp>
        <p:nvSpPr>
          <p:cNvPr id="421918" name="Rectangle 28">
            <a:extLst>
              <a:ext uri="{FF2B5EF4-FFF2-40B4-BE49-F238E27FC236}">
                <a16:creationId xmlns:a16="http://schemas.microsoft.com/office/drawing/2014/main" id="{86F6D5CC-C9B4-06D9-09F8-1A19A56456F7}"/>
              </a:ext>
            </a:extLst>
          </p:cNvPr>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FCFE &lt; Dividends</a:t>
            </a:r>
          </a:p>
        </p:txBody>
      </p:sp>
      <p:sp>
        <p:nvSpPr>
          <p:cNvPr id="421919" name="Rectangle 29">
            <a:extLst>
              <a:ext uri="{FF2B5EF4-FFF2-40B4-BE49-F238E27FC236}">
                <a16:creationId xmlns:a16="http://schemas.microsoft.com/office/drawing/2014/main" id="{8BDC3ECE-C1CE-8FE5-C8FA-9C20BD45ECCE}"/>
              </a:ext>
            </a:extLst>
          </p:cNvPr>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dirty="0">
                <a:solidFill>
                  <a:srgbClr val="000000"/>
                </a:solidFill>
                <a:latin typeface="Helvetica" pitchFamily="2" charset="0"/>
              </a:rPr>
              <a:t>Do you trust managers in the company with</a:t>
            </a:r>
          </a:p>
        </p:txBody>
      </p:sp>
      <p:sp>
        <p:nvSpPr>
          <p:cNvPr id="421920" name="Rectangle 30">
            <a:extLst>
              <a:ext uri="{FF2B5EF4-FFF2-40B4-BE49-F238E27FC236}">
                <a16:creationId xmlns:a16="http://schemas.microsoft.com/office/drawing/2014/main" id="{DF4FCEA4-35A8-5F59-591A-3C3A7AA3AD6C}"/>
              </a:ext>
            </a:extLst>
          </p:cNvPr>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your cash?</a:t>
            </a:r>
          </a:p>
        </p:txBody>
      </p:sp>
      <p:sp>
        <p:nvSpPr>
          <p:cNvPr id="421921" name="Rectangle 31">
            <a:extLst>
              <a:ext uri="{FF2B5EF4-FFF2-40B4-BE49-F238E27FC236}">
                <a16:creationId xmlns:a16="http://schemas.microsoft.com/office/drawing/2014/main" id="{DE901E39-71EA-0164-B352-FA86A1F4E7AA}"/>
              </a:ext>
            </a:extLst>
          </p:cNvPr>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Look at past project choice:</a:t>
            </a:r>
          </a:p>
        </p:txBody>
      </p:sp>
      <p:sp>
        <p:nvSpPr>
          <p:cNvPr id="421922" name="Rectangle 32">
            <a:extLst>
              <a:ext uri="{FF2B5EF4-FFF2-40B4-BE49-F238E27FC236}">
                <a16:creationId xmlns:a16="http://schemas.microsoft.com/office/drawing/2014/main" id="{06275DB0-A030-FABC-AC24-CBCFA8F8918C}"/>
              </a:ext>
            </a:extLst>
          </p:cNvPr>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Compare</a:t>
            </a:r>
          </a:p>
        </p:txBody>
      </p:sp>
      <p:sp>
        <p:nvSpPr>
          <p:cNvPr id="421923" name="Rectangle 33">
            <a:extLst>
              <a:ext uri="{FF2B5EF4-FFF2-40B4-BE49-F238E27FC236}">
                <a16:creationId xmlns:a16="http://schemas.microsoft.com/office/drawing/2014/main" id="{D8BD16F7-3F1F-1CD3-F19E-0669010D005E}"/>
              </a:ext>
            </a:extLst>
          </p:cNvPr>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ROE to Cost of Equity</a:t>
            </a:r>
          </a:p>
        </p:txBody>
      </p:sp>
      <p:sp>
        <p:nvSpPr>
          <p:cNvPr id="421924" name="Rectangle 34">
            <a:extLst>
              <a:ext uri="{FF2B5EF4-FFF2-40B4-BE49-F238E27FC236}">
                <a16:creationId xmlns:a16="http://schemas.microsoft.com/office/drawing/2014/main" id="{025FFA8D-6F55-02D2-1D33-D9DEC9A2EDAD}"/>
              </a:ext>
            </a:extLst>
          </p:cNvPr>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ROC to WACC</a:t>
            </a:r>
          </a:p>
        </p:txBody>
      </p:sp>
      <p:sp>
        <p:nvSpPr>
          <p:cNvPr id="421925" name="Rectangle 35">
            <a:extLst>
              <a:ext uri="{FF2B5EF4-FFF2-40B4-BE49-F238E27FC236}">
                <a16:creationId xmlns:a16="http://schemas.microsoft.com/office/drawing/2014/main" id="{F122E4F1-267F-FDBB-A5D5-4CCBF23F26E2}"/>
              </a:ext>
            </a:extLst>
          </p:cNvPr>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What investment opportunities does the </a:t>
            </a:r>
          </a:p>
        </p:txBody>
      </p:sp>
      <p:sp>
        <p:nvSpPr>
          <p:cNvPr id="421926" name="Rectangle 36">
            <a:extLst>
              <a:ext uri="{FF2B5EF4-FFF2-40B4-BE49-F238E27FC236}">
                <a16:creationId xmlns:a16="http://schemas.microsoft.com/office/drawing/2014/main" id="{604F3BAC-DAF6-9B36-33C9-D937DF66A769}"/>
              </a:ext>
            </a:extLst>
          </p:cNvPr>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i="1">
                <a:solidFill>
                  <a:srgbClr val="000000"/>
                </a:solidFill>
                <a:latin typeface="Helvetica" pitchFamily="2" charset="0"/>
              </a:rPr>
              <a:t>firm have?</a:t>
            </a:r>
          </a:p>
        </p:txBody>
      </p:sp>
      <p:sp>
        <p:nvSpPr>
          <p:cNvPr id="421927" name="Rectangle 37">
            <a:extLst>
              <a:ext uri="{FF2B5EF4-FFF2-40B4-BE49-F238E27FC236}">
                <a16:creationId xmlns:a16="http://schemas.microsoft.com/office/drawing/2014/main" id="{480ACF68-DE70-52EC-A7E0-423540D4E630}"/>
              </a:ext>
            </a:extLst>
          </p:cNvPr>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Look at past project choice:</a:t>
            </a:r>
          </a:p>
        </p:txBody>
      </p:sp>
      <p:sp>
        <p:nvSpPr>
          <p:cNvPr id="421928" name="Rectangle 38">
            <a:extLst>
              <a:ext uri="{FF2B5EF4-FFF2-40B4-BE49-F238E27FC236}">
                <a16:creationId xmlns:a16="http://schemas.microsoft.com/office/drawing/2014/main" id="{C80DBECD-CCAE-536E-2B05-ECC65ABBE91B}"/>
              </a:ext>
            </a:extLst>
          </p:cNvPr>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Compare</a:t>
            </a:r>
          </a:p>
        </p:txBody>
      </p:sp>
      <p:sp>
        <p:nvSpPr>
          <p:cNvPr id="421929" name="Rectangle 39">
            <a:extLst>
              <a:ext uri="{FF2B5EF4-FFF2-40B4-BE49-F238E27FC236}">
                <a16:creationId xmlns:a16="http://schemas.microsoft.com/office/drawing/2014/main" id="{0486C77F-9184-9DD3-BDB7-5EE72D38B552}"/>
              </a:ext>
            </a:extLst>
          </p:cNvPr>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ROE to Cost of Equity</a:t>
            </a:r>
          </a:p>
        </p:txBody>
      </p:sp>
      <p:sp>
        <p:nvSpPr>
          <p:cNvPr id="421930" name="Rectangle 40">
            <a:extLst>
              <a:ext uri="{FF2B5EF4-FFF2-40B4-BE49-F238E27FC236}">
                <a16:creationId xmlns:a16="http://schemas.microsoft.com/office/drawing/2014/main" id="{3692F3EA-D219-9929-6D38-1760820BFCBC}"/>
              </a:ext>
            </a:extLst>
          </p:cNvPr>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ROC to WACC</a:t>
            </a:r>
          </a:p>
        </p:txBody>
      </p:sp>
      <p:sp>
        <p:nvSpPr>
          <p:cNvPr id="421931" name="Rectangle 41">
            <a:extLst>
              <a:ext uri="{FF2B5EF4-FFF2-40B4-BE49-F238E27FC236}">
                <a16:creationId xmlns:a16="http://schemas.microsoft.com/office/drawing/2014/main" id="{1F187926-924A-DD22-F703-A06BAE522346}"/>
              </a:ext>
            </a:extLst>
          </p:cNvPr>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history of </a:t>
            </a:r>
          </a:p>
        </p:txBody>
      </p:sp>
      <p:sp>
        <p:nvSpPr>
          <p:cNvPr id="421932" name="Rectangle 42">
            <a:extLst>
              <a:ext uri="{FF2B5EF4-FFF2-40B4-BE49-F238E27FC236}">
                <a16:creationId xmlns:a16="http://schemas.microsoft.com/office/drawing/2014/main" id="{021EE898-7E70-5B0B-7F1A-45AB4238B144}"/>
              </a:ext>
            </a:extLst>
          </p:cNvPr>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good project choice </a:t>
            </a:r>
          </a:p>
        </p:txBody>
      </p:sp>
      <p:sp>
        <p:nvSpPr>
          <p:cNvPr id="421933" name="Rectangle 43">
            <a:extLst>
              <a:ext uri="{FF2B5EF4-FFF2-40B4-BE49-F238E27FC236}">
                <a16:creationId xmlns:a16="http://schemas.microsoft.com/office/drawing/2014/main" id="{943159D9-43A3-C4A8-8198-17927FF6EC1E}"/>
              </a:ext>
            </a:extLst>
          </p:cNvPr>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and good projects in </a:t>
            </a:r>
          </a:p>
        </p:txBody>
      </p:sp>
      <p:sp>
        <p:nvSpPr>
          <p:cNvPr id="421934" name="Rectangle 44">
            <a:extLst>
              <a:ext uri="{FF2B5EF4-FFF2-40B4-BE49-F238E27FC236}">
                <a16:creationId xmlns:a16="http://schemas.microsoft.com/office/drawing/2014/main" id="{EC75B8CB-1F1C-B75F-74AD-530AE337DCA4}"/>
              </a:ext>
            </a:extLst>
          </p:cNvPr>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the future</a:t>
            </a:r>
          </a:p>
        </p:txBody>
      </p:sp>
      <p:sp>
        <p:nvSpPr>
          <p:cNvPr id="421935" name="Rectangle 45">
            <a:extLst>
              <a:ext uri="{FF2B5EF4-FFF2-40B4-BE49-F238E27FC236}">
                <a16:creationId xmlns:a16="http://schemas.microsoft.com/office/drawing/2014/main" id="{20DEC7FE-EE18-50F4-E298-5626E810FE80}"/>
              </a:ext>
            </a:extLst>
          </p:cNvPr>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history</a:t>
            </a:r>
          </a:p>
        </p:txBody>
      </p:sp>
      <p:sp>
        <p:nvSpPr>
          <p:cNvPr id="421936" name="Rectangle 46">
            <a:extLst>
              <a:ext uri="{FF2B5EF4-FFF2-40B4-BE49-F238E27FC236}">
                <a16:creationId xmlns:a16="http://schemas.microsoft.com/office/drawing/2014/main" id="{57A471AD-8B01-6B17-7C55-145621CC35A4}"/>
              </a:ext>
            </a:extLst>
          </p:cNvPr>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of poor project </a:t>
            </a:r>
          </a:p>
        </p:txBody>
      </p:sp>
      <p:sp>
        <p:nvSpPr>
          <p:cNvPr id="421937" name="Rectangle 47">
            <a:extLst>
              <a:ext uri="{FF2B5EF4-FFF2-40B4-BE49-F238E27FC236}">
                <a16:creationId xmlns:a16="http://schemas.microsoft.com/office/drawing/2014/main" id="{74D2CD80-AEC5-C7F3-4C62-165A4AE3228C}"/>
              </a:ext>
            </a:extLst>
          </p:cNvPr>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choice</a:t>
            </a:r>
          </a:p>
        </p:txBody>
      </p:sp>
      <p:sp>
        <p:nvSpPr>
          <p:cNvPr id="421938" name="Rectangle 48">
            <a:extLst>
              <a:ext uri="{FF2B5EF4-FFF2-40B4-BE49-F238E27FC236}">
                <a16:creationId xmlns:a16="http://schemas.microsoft.com/office/drawing/2014/main" id="{84B6DA03-BED4-0E87-4AD8-DE14114B9956}"/>
              </a:ext>
            </a:extLst>
          </p:cNvPr>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good </a:t>
            </a:r>
          </a:p>
        </p:txBody>
      </p:sp>
      <p:sp>
        <p:nvSpPr>
          <p:cNvPr id="421939" name="Rectangle 49">
            <a:extLst>
              <a:ext uri="{FF2B5EF4-FFF2-40B4-BE49-F238E27FC236}">
                <a16:creationId xmlns:a16="http://schemas.microsoft.com/office/drawing/2014/main" id="{F7EC392B-34E6-C029-B685-28312B84DEFC}"/>
              </a:ext>
            </a:extLst>
          </p:cNvPr>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projects</a:t>
            </a:r>
          </a:p>
        </p:txBody>
      </p:sp>
      <p:sp>
        <p:nvSpPr>
          <p:cNvPr id="421940" name="Rectangle 50">
            <a:extLst>
              <a:ext uri="{FF2B5EF4-FFF2-40B4-BE49-F238E27FC236}">
                <a16:creationId xmlns:a16="http://schemas.microsoft.com/office/drawing/2014/main" id="{09AFC53A-1848-5E6B-9E54-AD492DB23F45}"/>
              </a:ext>
            </a:extLst>
          </p:cNvPr>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has poor </a:t>
            </a:r>
          </a:p>
        </p:txBody>
      </p:sp>
      <p:sp>
        <p:nvSpPr>
          <p:cNvPr id="421941" name="Rectangle 51">
            <a:extLst>
              <a:ext uri="{FF2B5EF4-FFF2-40B4-BE49-F238E27FC236}">
                <a16:creationId xmlns:a16="http://schemas.microsoft.com/office/drawing/2014/main" id="{975C8700-530A-FB69-F521-F4F41E4C3B70}"/>
              </a:ext>
            </a:extLst>
          </p:cNvPr>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projects</a:t>
            </a:r>
          </a:p>
        </p:txBody>
      </p:sp>
      <p:sp>
        <p:nvSpPr>
          <p:cNvPr id="421942" name="Rectangle 52">
            <a:extLst>
              <a:ext uri="{FF2B5EF4-FFF2-40B4-BE49-F238E27FC236}">
                <a16:creationId xmlns:a16="http://schemas.microsoft.com/office/drawing/2014/main" id="{A7B1326C-B9D8-8606-74F6-87B52EAB0748}"/>
              </a:ext>
            </a:extLst>
          </p:cNvPr>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Give managers the </a:t>
            </a:r>
          </a:p>
        </p:txBody>
      </p:sp>
      <p:sp>
        <p:nvSpPr>
          <p:cNvPr id="421943" name="Rectangle 53">
            <a:extLst>
              <a:ext uri="{FF2B5EF4-FFF2-40B4-BE49-F238E27FC236}">
                <a16:creationId xmlns:a16="http://schemas.microsoft.com/office/drawing/2014/main" id="{F6EF1330-90B6-8A46-2427-C32B7CA1C187}"/>
              </a:ext>
            </a:extLst>
          </p:cNvPr>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flexibility to keep </a:t>
            </a:r>
          </a:p>
        </p:txBody>
      </p:sp>
      <p:sp>
        <p:nvSpPr>
          <p:cNvPr id="421944" name="Rectangle 54">
            <a:extLst>
              <a:ext uri="{FF2B5EF4-FFF2-40B4-BE49-F238E27FC236}">
                <a16:creationId xmlns:a16="http://schemas.microsoft.com/office/drawing/2014/main" id="{EB8EEE90-C5FB-8E8B-6C93-F6AE53793842}"/>
              </a:ext>
            </a:extLst>
          </p:cNvPr>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cash and set </a:t>
            </a:r>
          </a:p>
        </p:txBody>
      </p:sp>
      <p:sp>
        <p:nvSpPr>
          <p:cNvPr id="421945" name="Rectangle 55">
            <a:extLst>
              <a:ext uri="{FF2B5EF4-FFF2-40B4-BE49-F238E27FC236}">
                <a16:creationId xmlns:a16="http://schemas.microsoft.com/office/drawing/2014/main" id="{40D84377-AF64-8056-30ED-8D89E643036D}"/>
              </a:ext>
            </a:extLst>
          </p:cNvPr>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dividends</a:t>
            </a:r>
          </a:p>
        </p:txBody>
      </p:sp>
      <p:sp>
        <p:nvSpPr>
          <p:cNvPr id="421946" name="Rectangle 56">
            <a:extLst>
              <a:ext uri="{FF2B5EF4-FFF2-40B4-BE49-F238E27FC236}">
                <a16:creationId xmlns:a16="http://schemas.microsoft.com/office/drawing/2014/main" id="{693608E0-6E1A-23CB-EC86-6E1A9A4C6448}"/>
              </a:ext>
            </a:extLst>
          </p:cNvPr>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Force managers to </a:t>
            </a:r>
          </a:p>
        </p:txBody>
      </p:sp>
      <p:sp>
        <p:nvSpPr>
          <p:cNvPr id="421947" name="Rectangle 57">
            <a:extLst>
              <a:ext uri="{FF2B5EF4-FFF2-40B4-BE49-F238E27FC236}">
                <a16:creationId xmlns:a16="http://schemas.microsoft.com/office/drawing/2014/main" id="{950225B9-F38C-4E80-569F-07D3AE936DCC}"/>
              </a:ext>
            </a:extLst>
          </p:cNvPr>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justify holding cash </a:t>
            </a:r>
          </a:p>
        </p:txBody>
      </p:sp>
      <p:sp>
        <p:nvSpPr>
          <p:cNvPr id="421948" name="Rectangle 58">
            <a:extLst>
              <a:ext uri="{FF2B5EF4-FFF2-40B4-BE49-F238E27FC236}">
                <a16:creationId xmlns:a16="http://schemas.microsoft.com/office/drawing/2014/main" id="{3C0ED5D9-3003-C47A-034E-8C0D155AFD66}"/>
              </a:ext>
            </a:extLst>
          </p:cNvPr>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or return cash to </a:t>
            </a:r>
          </a:p>
        </p:txBody>
      </p:sp>
      <p:sp>
        <p:nvSpPr>
          <p:cNvPr id="421949" name="Rectangle 59">
            <a:extLst>
              <a:ext uri="{FF2B5EF4-FFF2-40B4-BE49-F238E27FC236}">
                <a16:creationId xmlns:a16="http://schemas.microsoft.com/office/drawing/2014/main" id="{2A7EEF2F-17AD-11E6-1730-9D660226516A}"/>
              </a:ext>
            </a:extLst>
          </p:cNvPr>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stockholders</a:t>
            </a:r>
          </a:p>
        </p:txBody>
      </p:sp>
      <p:sp>
        <p:nvSpPr>
          <p:cNvPr id="421950" name="Rectangle 60">
            <a:extLst>
              <a:ext uri="{FF2B5EF4-FFF2-40B4-BE49-F238E27FC236}">
                <a16:creationId xmlns:a16="http://schemas.microsoft.com/office/drawing/2014/main" id="{E0BBFDB9-2509-AF6C-9695-648272B3DFEA}"/>
              </a:ext>
            </a:extLst>
          </p:cNvPr>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should </a:t>
            </a:r>
          </a:p>
        </p:txBody>
      </p:sp>
      <p:sp>
        <p:nvSpPr>
          <p:cNvPr id="421951" name="Rectangle 61">
            <a:extLst>
              <a:ext uri="{FF2B5EF4-FFF2-40B4-BE49-F238E27FC236}">
                <a16:creationId xmlns:a16="http://schemas.microsoft.com/office/drawing/2014/main" id="{637F2ADE-E0B8-E683-4CEE-9A33E6F47B8F}"/>
              </a:ext>
            </a:extLst>
          </p:cNvPr>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cut dividends </a:t>
            </a:r>
          </a:p>
        </p:txBody>
      </p:sp>
      <p:sp>
        <p:nvSpPr>
          <p:cNvPr id="421952" name="Rectangle 62">
            <a:extLst>
              <a:ext uri="{FF2B5EF4-FFF2-40B4-BE49-F238E27FC236}">
                <a16:creationId xmlns:a16="http://schemas.microsoft.com/office/drawing/2014/main" id="{34C72A46-4D61-AD7D-525C-91BDB54C4F21}"/>
              </a:ext>
            </a:extLst>
          </p:cNvPr>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and reinvest </a:t>
            </a:r>
          </a:p>
        </p:txBody>
      </p:sp>
      <p:sp>
        <p:nvSpPr>
          <p:cNvPr id="421953" name="Rectangle 63">
            <a:extLst>
              <a:ext uri="{FF2B5EF4-FFF2-40B4-BE49-F238E27FC236}">
                <a16:creationId xmlns:a16="http://schemas.microsoft.com/office/drawing/2014/main" id="{4E23379D-FF28-B7D5-ACD6-7222D50659D0}"/>
              </a:ext>
            </a:extLst>
          </p:cNvPr>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more </a:t>
            </a:r>
          </a:p>
        </p:txBody>
      </p:sp>
      <p:sp>
        <p:nvSpPr>
          <p:cNvPr id="421954" name="Rectangle 64">
            <a:extLst>
              <a:ext uri="{FF2B5EF4-FFF2-40B4-BE49-F238E27FC236}">
                <a16:creationId xmlns:a16="http://schemas.microsoft.com/office/drawing/2014/main" id="{A52BE964-A85E-A30B-75C3-5BBA020AA409}"/>
              </a:ext>
            </a:extLst>
          </p:cNvPr>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Firm should deal </a:t>
            </a:r>
          </a:p>
        </p:txBody>
      </p:sp>
      <p:sp>
        <p:nvSpPr>
          <p:cNvPr id="421955" name="Rectangle 65">
            <a:extLst>
              <a:ext uri="{FF2B5EF4-FFF2-40B4-BE49-F238E27FC236}">
                <a16:creationId xmlns:a16="http://schemas.microsoft.com/office/drawing/2014/main" id="{BADE7EFD-CCCE-2FA2-7502-B31F5D1CFE85}"/>
              </a:ext>
            </a:extLst>
          </p:cNvPr>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with its investment </a:t>
            </a:r>
          </a:p>
        </p:txBody>
      </p:sp>
      <p:sp>
        <p:nvSpPr>
          <p:cNvPr id="421956" name="Rectangle 66">
            <a:extLst>
              <a:ext uri="{FF2B5EF4-FFF2-40B4-BE49-F238E27FC236}">
                <a16:creationId xmlns:a16="http://schemas.microsoft.com/office/drawing/2014/main" id="{11503689-4C99-CCC9-2975-EEF08457F0F3}"/>
              </a:ext>
            </a:extLst>
          </p:cNvPr>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problem first and </a:t>
            </a:r>
          </a:p>
        </p:txBody>
      </p:sp>
      <p:sp>
        <p:nvSpPr>
          <p:cNvPr id="421957" name="Rectangle 67">
            <a:extLst>
              <a:ext uri="{FF2B5EF4-FFF2-40B4-BE49-F238E27FC236}">
                <a16:creationId xmlns:a16="http://schemas.microsoft.com/office/drawing/2014/main" id="{C3F8AC6B-9E46-4CA2-5BAB-B1B981F51ACA}"/>
              </a:ext>
            </a:extLst>
          </p:cNvPr>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000">
                <a:solidFill>
                  <a:srgbClr val="000000"/>
                </a:solidFill>
                <a:latin typeface="Helvetica" pitchFamily="2" charset="0"/>
              </a:rPr>
              <a:t>then cut dividends</a:t>
            </a:r>
          </a:p>
        </p:txBody>
      </p:sp>
      <p:sp>
        <p:nvSpPr>
          <p:cNvPr id="421958" name="Freeform 68">
            <a:extLst>
              <a:ext uri="{FF2B5EF4-FFF2-40B4-BE49-F238E27FC236}">
                <a16:creationId xmlns:a16="http://schemas.microsoft.com/office/drawing/2014/main" id="{3C5105AC-6668-7A00-7EE2-99916E71436F}"/>
              </a:ext>
            </a:extLst>
          </p:cNvPr>
          <p:cNvSpPr>
            <a:spLocks/>
          </p:cNvSpPr>
          <p:nvPr/>
        </p:nvSpPr>
        <p:spPr bwMode="auto">
          <a:xfrm>
            <a:off x="3097213" y="2874963"/>
            <a:ext cx="3190875" cy="160337"/>
          </a:xfrm>
          <a:custGeom>
            <a:avLst/>
            <a:gdLst>
              <a:gd name="T0" fmla="*/ 2147483646 w 2010"/>
              <a:gd name="T1" fmla="*/ 0 h 101"/>
              <a:gd name="T2" fmla="*/ 0 w 2010"/>
              <a:gd name="T3" fmla="*/ 0 h 101"/>
              <a:gd name="T4" fmla="*/ 0 w 2010"/>
              <a:gd name="T5" fmla="*/ 2147483646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1959" name="Line 69">
            <a:extLst>
              <a:ext uri="{FF2B5EF4-FFF2-40B4-BE49-F238E27FC236}">
                <a16:creationId xmlns:a16="http://schemas.microsoft.com/office/drawing/2014/main" id="{228913D7-70FA-312C-240F-E23C3BC085CA}"/>
              </a:ext>
            </a:extLst>
          </p:cNvPr>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0" name="Line 70">
            <a:extLst>
              <a:ext uri="{FF2B5EF4-FFF2-40B4-BE49-F238E27FC236}">
                <a16:creationId xmlns:a16="http://schemas.microsoft.com/office/drawing/2014/main" id="{F3D457D9-C5BB-F576-858E-F6175EA17778}"/>
              </a:ext>
            </a:extLst>
          </p:cNvPr>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1" name="Line 71">
            <a:extLst>
              <a:ext uri="{FF2B5EF4-FFF2-40B4-BE49-F238E27FC236}">
                <a16:creationId xmlns:a16="http://schemas.microsoft.com/office/drawing/2014/main" id="{8900BDF8-4B83-FA15-DF9D-C64348140578}"/>
              </a:ext>
            </a:extLst>
          </p:cNvPr>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2" name="Freeform 72">
            <a:extLst>
              <a:ext uri="{FF2B5EF4-FFF2-40B4-BE49-F238E27FC236}">
                <a16:creationId xmlns:a16="http://schemas.microsoft.com/office/drawing/2014/main" id="{89ACA136-DEDE-23E5-8718-0221F75D058E}"/>
              </a:ext>
            </a:extLst>
          </p:cNvPr>
          <p:cNvSpPr>
            <a:spLocks/>
          </p:cNvSpPr>
          <p:nvPr/>
        </p:nvSpPr>
        <p:spPr bwMode="auto">
          <a:xfrm>
            <a:off x="2936875" y="4468813"/>
            <a:ext cx="1438275" cy="161925"/>
          </a:xfrm>
          <a:custGeom>
            <a:avLst/>
            <a:gdLst>
              <a:gd name="T0" fmla="*/ 2147483646 w 906"/>
              <a:gd name="T1" fmla="*/ 0 h 102"/>
              <a:gd name="T2" fmla="*/ 0 w 906"/>
              <a:gd name="T3" fmla="*/ 0 h 102"/>
              <a:gd name="T4" fmla="*/ 0 w 906"/>
              <a:gd name="T5" fmla="*/ 2147483646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1963" name="Line 73">
            <a:extLst>
              <a:ext uri="{FF2B5EF4-FFF2-40B4-BE49-F238E27FC236}">
                <a16:creationId xmlns:a16="http://schemas.microsoft.com/office/drawing/2014/main" id="{3F22CCF5-2B03-2606-FE41-148479D1EA37}"/>
              </a:ext>
            </a:extLst>
          </p:cNvPr>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4" name="Line 74">
            <a:extLst>
              <a:ext uri="{FF2B5EF4-FFF2-40B4-BE49-F238E27FC236}">
                <a16:creationId xmlns:a16="http://schemas.microsoft.com/office/drawing/2014/main" id="{C50BCB85-C946-F758-3AD1-7590D2D65B08}"/>
              </a:ext>
            </a:extLst>
          </p:cNvPr>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5" name="Line 75">
            <a:extLst>
              <a:ext uri="{FF2B5EF4-FFF2-40B4-BE49-F238E27FC236}">
                <a16:creationId xmlns:a16="http://schemas.microsoft.com/office/drawing/2014/main" id="{23E6376F-1266-EC7F-7352-AE1B4016A725}"/>
              </a:ext>
            </a:extLst>
          </p:cNvPr>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6" name="Line 76">
            <a:extLst>
              <a:ext uri="{FF2B5EF4-FFF2-40B4-BE49-F238E27FC236}">
                <a16:creationId xmlns:a16="http://schemas.microsoft.com/office/drawing/2014/main" id="{B7109CC3-5B48-5507-BCA6-73CA94591C04}"/>
              </a:ext>
            </a:extLst>
          </p:cNvPr>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7" name="Line 77">
            <a:extLst>
              <a:ext uri="{FF2B5EF4-FFF2-40B4-BE49-F238E27FC236}">
                <a16:creationId xmlns:a16="http://schemas.microsoft.com/office/drawing/2014/main" id="{4022EEFE-8539-3F23-F791-EFE68B57EDAE}"/>
              </a:ext>
            </a:extLst>
          </p:cNvPr>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8" name="Line 78">
            <a:extLst>
              <a:ext uri="{FF2B5EF4-FFF2-40B4-BE49-F238E27FC236}">
                <a16:creationId xmlns:a16="http://schemas.microsoft.com/office/drawing/2014/main" id="{03DD6FE4-5475-A810-415F-A95832EDAC66}"/>
              </a:ext>
            </a:extLst>
          </p:cNvPr>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69" name="Line 79">
            <a:extLst>
              <a:ext uri="{FF2B5EF4-FFF2-40B4-BE49-F238E27FC236}">
                <a16:creationId xmlns:a16="http://schemas.microsoft.com/office/drawing/2014/main" id="{085547DC-C861-65F8-5BC4-6BD9D92ECF90}"/>
              </a:ext>
            </a:extLst>
          </p:cNvPr>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70" name="Line 80">
            <a:extLst>
              <a:ext uri="{FF2B5EF4-FFF2-40B4-BE49-F238E27FC236}">
                <a16:creationId xmlns:a16="http://schemas.microsoft.com/office/drawing/2014/main" id="{2B14E60F-07FF-6392-F7EC-4FC0579C1B57}"/>
              </a:ext>
            </a:extLst>
          </p:cNvPr>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71" name="Line 81">
            <a:extLst>
              <a:ext uri="{FF2B5EF4-FFF2-40B4-BE49-F238E27FC236}">
                <a16:creationId xmlns:a16="http://schemas.microsoft.com/office/drawing/2014/main" id="{CE389263-981B-1062-E4B1-A10A3E204E5E}"/>
              </a:ext>
            </a:extLst>
          </p:cNvPr>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1972" name="Line 82">
            <a:extLst>
              <a:ext uri="{FF2B5EF4-FFF2-40B4-BE49-F238E27FC236}">
                <a16:creationId xmlns:a16="http://schemas.microsoft.com/office/drawing/2014/main" id="{7AE9DF3F-963E-A1CC-CAD5-F3763391FAFE}"/>
              </a:ext>
            </a:extLst>
          </p:cNvPr>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 name="Footer Placeholder 4">
            <a:extLst>
              <a:ext uri="{FF2B5EF4-FFF2-40B4-BE49-F238E27FC236}">
                <a16:creationId xmlns:a16="http://schemas.microsoft.com/office/drawing/2014/main" id="{92F3F8CD-03A1-15A2-96C5-FF5B1C93DB4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7" name="Rectangle 2">
            <a:extLst>
              <a:ext uri="{FF2B5EF4-FFF2-40B4-BE49-F238E27FC236}">
                <a16:creationId xmlns:a16="http://schemas.microsoft.com/office/drawing/2014/main" id="{D03E58C8-902D-EC08-B25C-3E0B17005A48}"/>
              </a:ext>
            </a:extLst>
          </p:cNvPr>
          <p:cNvSpPr>
            <a:spLocks noGrp="1"/>
          </p:cNvSpPr>
          <p:nvPr>
            <p:ph type="title"/>
          </p:nvPr>
        </p:nvSpPr>
        <p:spPr/>
        <p:txBody>
          <a:bodyPr/>
          <a:lstStyle/>
          <a:p>
            <a:r>
              <a:rPr lang="en-US" altLang="en-US"/>
              <a:t>A Dividend Matrix</a:t>
            </a:r>
          </a:p>
        </p:txBody>
      </p:sp>
      <p:pic>
        <p:nvPicPr>
          <p:cNvPr id="423940" name="Content Placeholder 3">
            <a:extLst>
              <a:ext uri="{FF2B5EF4-FFF2-40B4-BE49-F238E27FC236}">
                <a16:creationId xmlns:a16="http://schemas.microsoft.com/office/drawing/2014/main" id="{3EFD785E-F306-51CA-CAB9-17C3FD6BC29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2451100" y="1885950"/>
            <a:ext cx="4241800" cy="4152900"/>
          </a:xfrm>
        </p:spPr>
      </p:pic>
      <p:sp>
        <p:nvSpPr>
          <p:cNvPr id="5" name="Footer Placeholder 4">
            <a:extLst>
              <a:ext uri="{FF2B5EF4-FFF2-40B4-BE49-F238E27FC236}">
                <a16:creationId xmlns:a16="http://schemas.microsoft.com/office/drawing/2014/main" id="{06C3079D-7AEF-D995-D7E1-41C6E9686D2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5" name="Rectangle 2">
            <a:extLst>
              <a:ext uri="{FF2B5EF4-FFF2-40B4-BE49-F238E27FC236}">
                <a16:creationId xmlns:a16="http://schemas.microsoft.com/office/drawing/2014/main" id="{396B9BC9-10A8-BA77-F715-7980FAEA3FB6}"/>
              </a:ext>
            </a:extLst>
          </p:cNvPr>
          <p:cNvSpPr>
            <a:spLocks noGrp="1"/>
          </p:cNvSpPr>
          <p:nvPr>
            <p:ph type="title"/>
          </p:nvPr>
        </p:nvSpPr>
        <p:spPr/>
        <p:txBody>
          <a:bodyPr/>
          <a:lstStyle/>
          <a:p>
            <a:r>
              <a:rPr lang="en-US" altLang="en-US"/>
              <a:t>More on Microsoft</a:t>
            </a:r>
          </a:p>
        </p:txBody>
      </p:sp>
      <p:sp>
        <p:nvSpPr>
          <p:cNvPr id="425988" name="Rectangle 3">
            <a:extLst>
              <a:ext uri="{FF2B5EF4-FFF2-40B4-BE49-F238E27FC236}">
                <a16:creationId xmlns:a16="http://schemas.microsoft.com/office/drawing/2014/main" id="{E410792A-4511-035A-569F-796381488E61}"/>
              </a:ext>
            </a:extLst>
          </p:cNvPr>
          <p:cNvSpPr>
            <a:spLocks noGrp="1"/>
          </p:cNvSpPr>
          <p:nvPr>
            <p:ph idx="1"/>
          </p:nvPr>
        </p:nvSpPr>
        <p:spPr/>
        <p:txBody>
          <a:bodyPr/>
          <a:lstStyle/>
          <a:p>
            <a:r>
              <a:rPr lang="en-US" altLang="en-US" dirty="0"/>
              <a:t>Microsoft had accumulated a cash balance of $ 43 billion by 2002 by paying out no dividends while generating huge FCFE. </a:t>
            </a:r>
          </a:p>
          <a:p>
            <a:pPr lvl="1"/>
            <a:r>
              <a:rPr lang="en-US" altLang="en-US" dirty="0"/>
              <a:t>At the end of 2003, there was </a:t>
            </a:r>
            <a:r>
              <a:rPr lang="en-US" altLang="en-US" b="1" dirty="0"/>
              <a:t>no evidence that Microsoft was being penalized for holding such a large cash balance </a:t>
            </a:r>
            <a:r>
              <a:rPr lang="en-US" altLang="en-US" dirty="0"/>
              <a:t>or that stockholders were becoming restive about the cash balance. There was no hue and cry demanding more dividends or stock buybacks. </a:t>
            </a:r>
            <a:r>
              <a:rPr lang="en-US" altLang="en-US" b="1" dirty="0"/>
              <a:t>Why?</a:t>
            </a:r>
          </a:p>
          <a:p>
            <a:pPr lvl="1"/>
            <a:r>
              <a:rPr lang="en-US" altLang="en-US" dirty="0"/>
              <a:t>In 2004, Microsoft </a:t>
            </a:r>
            <a:r>
              <a:rPr lang="en-US" altLang="en-US" b="1" dirty="0"/>
              <a:t>announced a huge special dividend of $ 33 billion and made clear that it would try to return more cash to stockholders </a:t>
            </a:r>
            <a:r>
              <a:rPr lang="en-US" altLang="en-US" dirty="0"/>
              <a:t>in the future. What do you think changed?</a:t>
            </a:r>
          </a:p>
          <a:p>
            <a:endParaRPr lang="en-US" altLang="en-US" dirty="0"/>
          </a:p>
          <a:p>
            <a:endParaRPr lang="en-US" altLang="en-US" dirty="0"/>
          </a:p>
          <a:p>
            <a:endParaRPr lang="en-US" altLang="en-US" dirty="0"/>
          </a:p>
        </p:txBody>
      </p:sp>
      <p:sp>
        <p:nvSpPr>
          <p:cNvPr id="5" name="Footer Placeholder 4">
            <a:extLst>
              <a:ext uri="{FF2B5EF4-FFF2-40B4-BE49-F238E27FC236}">
                <a16:creationId xmlns:a16="http://schemas.microsoft.com/office/drawing/2014/main" id="{17C73B7B-C2E3-F720-CBCB-D2BAA1BBB70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a:extLst>
              <a:ext uri="{FF2B5EF4-FFF2-40B4-BE49-F238E27FC236}">
                <a16:creationId xmlns:a16="http://schemas.microsoft.com/office/drawing/2014/main" id="{B9EB5EE5-2D82-4D43-99E0-874E81B12CD9}"/>
              </a:ext>
            </a:extLst>
          </p:cNvPr>
          <p:cNvSpPr>
            <a:spLocks noGrp="1"/>
          </p:cNvSpPr>
          <p:nvPr>
            <p:ph type="title"/>
          </p:nvPr>
        </p:nvSpPr>
        <p:spPr/>
        <p:txBody>
          <a:bodyPr/>
          <a:lstStyle/>
          <a:p>
            <a:r>
              <a:rPr lang="en-US" altLang="en-US"/>
              <a:t>Case 1: Disney in 2003</a:t>
            </a:r>
          </a:p>
        </p:txBody>
      </p:sp>
      <p:sp>
        <p:nvSpPr>
          <p:cNvPr id="402434" name="Rectangle 3">
            <a:extLst>
              <a:ext uri="{FF2B5EF4-FFF2-40B4-BE49-F238E27FC236}">
                <a16:creationId xmlns:a16="http://schemas.microsoft.com/office/drawing/2014/main" id="{CD821652-7675-3D69-14A5-A9A6F853F394}"/>
              </a:ext>
            </a:extLst>
          </p:cNvPr>
          <p:cNvSpPr>
            <a:spLocks noGrp="1" noChangeArrowheads="1"/>
          </p:cNvSpPr>
          <p:nvPr>
            <p:ph idx="1"/>
          </p:nvPr>
        </p:nvSpPr>
        <p:spPr/>
        <p:txBody>
          <a:bodyPr>
            <a:normAutofit lnSpcReduction="10000"/>
          </a:bodyPr>
          <a:lstStyle/>
          <a:p>
            <a:r>
              <a:rPr lang="en-US" altLang="en-US" dirty="0"/>
              <a:t>FCFE versus Dividends</a:t>
            </a:r>
          </a:p>
          <a:p>
            <a:pPr lvl="1"/>
            <a:r>
              <a:rPr lang="en-US" altLang="en-US" dirty="0"/>
              <a:t>Between 1994 &amp; 2003, Disney generated </a:t>
            </a:r>
            <a:r>
              <a:rPr lang="en-US" altLang="en-US" b="1" dirty="0"/>
              <a:t>$969 million in FCFE </a:t>
            </a:r>
            <a:r>
              <a:rPr lang="en-US" altLang="en-US" dirty="0"/>
              <a:t>each year. </a:t>
            </a:r>
          </a:p>
          <a:p>
            <a:pPr lvl="1"/>
            <a:r>
              <a:rPr lang="en-US" altLang="en-US" dirty="0"/>
              <a:t>Between 1994 &amp; 2003, Disney paid out $</a:t>
            </a:r>
            <a:r>
              <a:rPr lang="en-US" altLang="en-US" b="1" dirty="0"/>
              <a:t>639 million in dividends and stock buybacks </a:t>
            </a:r>
            <a:r>
              <a:rPr lang="en-US" altLang="en-US" dirty="0"/>
              <a:t>each year.</a:t>
            </a:r>
          </a:p>
          <a:p>
            <a:r>
              <a:rPr lang="en-US" altLang="en-US" dirty="0"/>
              <a:t>Cash Balance</a:t>
            </a:r>
          </a:p>
          <a:p>
            <a:pPr lvl="1"/>
            <a:r>
              <a:rPr lang="en-US" altLang="en-US" dirty="0"/>
              <a:t>Disney had a </a:t>
            </a:r>
            <a:r>
              <a:rPr lang="en-US" altLang="en-US" b="1" dirty="0"/>
              <a:t>cash balance in excess of $ 4 billion </a:t>
            </a:r>
            <a:r>
              <a:rPr lang="en-US" altLang="en-US" dirty="0"/>
              <a:t>at the end of 2003.</a:t>
            </a:r>
          </a:p>
          <a:p>
            <a:r>
              <a:rPr lang="en-US" altLang="en-US" dirty="0"/>
              <a:t>Performance measures</a:t>
            </a:r>
          </a:p>
          <a:p>
            <a:pPr lvl="1"/>
            <a:r>
              <a:rPr lang="en-US" altLang="en-US" dirty="0"/>
              <a:t>Between 1994 and 2003, Disney has </a:t>
            </a:r>
            <a:r>
              <a:rPr lang="en-US" altLang="en-US" b="1" dirty="0"/>
              <a:t>generated a return on equity, on it</a:t>
            </a:r>
            <a:r>
              <a:rPr lang="ja-JP" altLang="en-US" b="1"/>
              <a:t>’</a:t>
            </a:r>
            <a:r>
              <a:rPr lang="en-US" altLang="ja-JP" b="1" dirty="0"/>
              <a:t>s projects, about 2% less than the cost of equity</a:t>
            </a:r>
            <a:r>
              <a:rPr lang="en-US" altLang="ja-JP" dirty="0"/>
              <a:t>, on average each year.</a:t>
            </a:r>
          </a:p>
          <a:p>
            <a:pPr lvl="1"/>
            <a:r>
              <a:rPr lang="en-US" altLang="en-US" dirty="0"/>
              <a:t>Between 1994 and 2003, Disney</a:t>
            </a:r>
            <a:r>
              <a:rPr lang="ja-JP" altLang="en-US"/>
              <a:t>’</a:t>
            </a:r>
            <a:r>
              <a:rPr lang="en-US" altLang="ja-JP" dirty="0"/>
              <a:t>s stock has </a:t>
            </a:r>
            <a:r>
              <a:rPr lang="en-US" altLang="ja-JP" b="1" dirty="0"/>
              <a:t>delivered about 3% less than the cost of equity</a:t>
            </a:r>
            <a:r>
              <a:rPr lang="en-US" altLang="ja-JP" dirty="0"/>
              <a:t>, on average each year.</a:t>
            </a:r>
          </a:p>
          <a:p>
            <a:pPr lvl="1"/>
            <a:r>
              <a:rPr lang="en-US" altLang="en-US" dirty="0"/>
              <a:t>The underperformance has been primarily post 1996 (after the Capital Cities acquisition).</a:t>
            </a:r>
          </a:p>
        </p:txBody>
      </p:sp>
      <p:sp>
        <p:nvSpPr>
          <p:cNvPr id="5" name="Footer Placeholder 4">
            <a:extLst>
              <a:ext uri="{FF2B5EF4-FFF2-40B4-BE49-F238E27FC236}">
                <a16:creationId xmlns:a16="http://schemas.microsoft.com/office/drawing/2014/main" id="{59AA0AEF-5E7A-BBD5-387E-311DF06DFB0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1" name="Rectangle 2">
            <a:extLst>
              <a:ext uri="{FF2B5EF4-FFF2-40B4-BE49-F238E27FC236}">
                <a16:creationId xmlns:a16="http://schemas.microsoft.com/office/drawing/2014/main" id="{3F9C8014-0FCD-B341-E0F3-ADFC3A77608C}"/>
              </a:ext>
            </a:extLst>
          </p:cNvPr>
          <p:cNvSpPr>
            <a:spLocks noGrp="1"/>
          </p:cNvSpPr>
          <p:nvPr>
            <p:ph type="title"/>
          </p:nvPr>
        </p:nvSpPr>
        <p:spPr/>
        <p:txBody>
          <a:bodyPr/>
          <a:lstStyle/>
          <a:p>
            <a:r>
              <a:rPr lang="en-US" altLang="en-US"/>
              <a:t>Can you trust Disney</a:t>
            </a:r>
            <a:r>
              <a:rPr lang="ja-JP" altLang="en-US"/>
              <a:t>’</a:t>
            </a:r>
            <a:r>
              <a:rPr lang="en-US" altLang="ja-JP"/>
              <a:t>s management?</a:t>
            </a:r>
            <a:endParaRPr lang="en-US" altLang="en-US"/>
          </a:p>
        </p:txBody>
      </p:sp>
      <p:sp>
        <p:nvSpPr>
          <p:cNvPr id="430084" name="Rectangle 3">
            <a:extLst>
              <a:ext uri="{FF2B5EF4-FFF2-40B4-BE49-F238E27FC236}">
                <a16:creationId xmlns:a16="http://schemas.microsoft.com/office/drawing/2014/main" id="{592E31B6-C4F3-537D-B1F2-A7FCD9E77EAA}"/>
              </a:ext>
            </a:extLst>
          </p:cNvPr>
          <p:cNvSpPr>
            <a:spLocks noGrp="1"/>
          </p:cNvSpPr>
          <p:nvPr>
            <p:ph idx="1"/>
          </p:nvPr>
        </p:nvSpPr>
        <p:spPr/>
        <p:txBody>
          <a:bodyPr/>
          <a:lstStyle/>
          <a:p>
            <a:r>
              <a:rPr lang="en-US" altLang="en-US" dirty="0"/>
              <a:t>Given Disney</a:t>
            </a:r>
            <a:r>
              <a:rPr lang="ja-JP" altLang="en-US"/>
              <a:t>’</a:t>
            </a:r>
            <a:r>
              <a:rPr lang="en-US" altLang="ja-JP" dirty="0"/>
              <a:t>s track record between 1994 and 2003, if you were a Disney stockholder, would you be comfortable with Disney</a:t>
            </a:r>
            <a:r>
              <a:rPr lang="ja-JP" altLang="en-US"/>
              <a:t>’</a:t>
            </a:r>
            <a:r>
              <a:rPr lang="en-US" altLang="ja-JP" dirty="0"/>
              <a:t>s dividend policy?</a:t>
            </a:r>
          </a:p>
          <a:p>
            <a:pPr marL="617220" lvl="1" indent="-342900">
              <a:buFont typeface="+mj-lt"/>
              <a:buAutoNum type="alphaLcPeriod"/>
            </a:pPr>
            <a:r>
              <a:rPr lang="en-US" altLang="en-US" dirty="0"/>
              <a:t>Yes</a:t>
            </a:r>
          </a:p>
          <a:p>
            <a:pPr marL="617220" lvl="1" indent="-342900">
              <a:buFont typeface="+mj-lt"/>
              <a:buAutoNum type="alphaLcPeriod"/>
            </a:pPr>
            <a:r>
              <a:rPr lang="en-US" altLang="en-US" dirty="0"/>
              <a:t>No</a:t>
            </a:r>
          </a:p>
          <a:p>
            <a:r>
              <a:rPr lang="en-US" altLang="en-US" dirty="0"/>
              <a:t>Does the fact that the company is run by Michael Eisner, the CEO for the last 10 years and the initiator of the Cap Cities acquisition have an effect on your decision.</a:t>
            </a:r>
          </a:p>
          <a:p>
            <a:pPr marL="617220" lvl="1" indent="-342900">
              <a:buFont typeface="+mj-lt"/>
              <a:buAutoNum type="alphaLcPeriod"/>
            </a:pPr>
            <a:r>
              <a:rPr lang="en-US" altLang="en-US" dirty="0"/>
              <a:t>Yes</a:t>
            </a:r>
          </a:p>
          <a:p>
            <a:pPr marL="617220" lvl="1" indent="-342900">
              <a:buFont typeface="+mj-lt"/>
              <a:buAutoNum type="alphaLcPeriod"/>
            </a:pPr>
            <a:r>
              <a:rPr lang="en-US" altLang="en-US" dirty="0"/>
              <a:t>No</a:t>
            </a:r>
          </a:p>
          <a:p>
            <a:endParaRPr lang="en-US" altLang="en-US" dirty="0"/>
          </a:p>
          <a:p>
            <a:endParaRPr lang="en-US" altLang="en-US" dirty="0"/>
          </a:p>
        </p:txBody>
      </p:sp>
      <p:sp>
        <p:nvSpPr>
          <p:cNvPr id="5" name="Footer Placeholder 4">
            <a:extLst>
              <a:ext uri="{FF2B5EF4-FFF2-40B4-BE49-F238E27FC236}">
                <a16:creationId xmlns:a16="http://schemas.microsoft.com/office/drawing/2014/main" id="{3AC88898-E640-BF1E-21E8-777A1859AC5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29" name="Rectangle 2">
            <a:extLst>
              <a:ext uri="{FF2B5EF4-FFF2-40B4-BE49-F238E27FC236}">
                <a16:creationId xmlns:a16="http://schemas.microsoft.com/office/drawing/2014/main" id="{D4E98EE8-726C-1CE9-93BD-6B9B30462FE1}"/>
              </a:ext>
            </a:extLst>
          </p:cNvPr>
          <p:cNvSpPr>
            <a:spLocks noGrp="1" noChangeArrowheads="1"/>
          </p:cNvSpPr>
          <p:nvPr>
            <p:ph type="title"/>
          </p:nvPr>
        </p:nvSpPr>
        <p:spPr/>
        <p:txBody>
          <a:bodyPr/>
          <a:lstStyle/>
          <a:p>
            <a:r>
              <a:rPr lang="en-US"/>
              <a:t>The Bottom Line on Disney Dividends in 2003</a:t>
            </a:r>
          </a:p>
        </p:txBody>
      </p:sp>
      <p:sp>
        <p:nvSpPr>
          <p:cNvPr id="406530" name="Rectangle 3">
            <a:extLst>
              <a:ext uri="{FF2B5EF4-FFF2-40B4-BE49-F238E27FC236}">
                <a16:creationId xmlns:a16="http://schemas.microsoft.com/office/drawing/2014/main" id="{FA563592-6CB9-FC4E-A24A-3CF75867CF7D}"/>
              </a:ext>
            </a:extLst>
          </p:cNvPr>
          <p:cNvSpPr>
            <a:spLocks noGrp="1" noChangeArrowheads="1"/>
          </p:cNvSpPr>
          <p:nvPr>
            <p:ph idx="1"/>
          </p:nvPr>
        </p:nvSpPr>
        <p:spPr/>
        <p:txBody>
          <a:bodyPr/>
          <a:lstStyle/>
          <a:p>
            <a:r>
              <a:rPr lang="en-US" dirty="0"/>
              <a:t>Disney </a:t>
            </a:r>
            <a:r>
              <a:rPr lang="en-US" b="1" dirty="0"/>
              <a:t>could have afforded to pay more in dividends </a:t>
            </a:r>
            <a:r>
              <a:rPr lang="en-US" dirty="0"/>
              <a:t>during the period of the analysis.</a:t>
            </a:r>
          </a:p>
          <a:p>
            <a:r>
              <a:rPr lang="en-US" dirty="0"/>
              <a:t>It </a:t>
            </a:r>
            <a:r>
              <a:rPr lang="en-US" b="1" dirty="0"/>
              <a:t>chose not to and used the cash for acquisitions </a:t>
            </a:r>
            <a:r>
              <a:rPr lang="en-US" dirty="0"/>
              <a:t>(Capital Cities/ABC) and ill-fated expansion plans (</a:t>
            </a:r>
            <a:r>
              <a:rPr lang="en-US" dirty="0" err="1"/>
              <a:t>Go.com</a:t>
            </a:r>
            <a:r>
              <a:rPr lang="en-US" dirty="0"/>
              <a:t>).</a:t>
            </a:r>
          </a:p>
          <a:p>
            <a:r>
              <a:rPr lang="en-US" dirty="0"/>
              <a:t>While the company may have flexibility to set its dividend policy a decade ago, </a:t>
            </a:r>
            <a:r>
              <a:rPr lang="en-US" b="1" dirty="0"/>
              <a:t>its actions over that decade have frittered away this flexibility</a:t>
            </a:r>
            <a:r>
              <a:rPr lang="en-US" dirty="0"/>
              <a:t>.</a:t>
            </a:r>
          </a:p>
          <a:p>
            <a:r>
              <a:rPr lang="en-US" b="1" dirty="0"/>
              <a:t>Bottom line: Large cash balances would not be tolerated in this company. Expect to face relentless pressure to pay out more dividends.</a:t>
            </a:r>
          </a:p>
        </p:txBody>
      </p:sp>
      <p:sp>
        <p:nvSpPr>
          <p:cNvPr id="5" name="Footer Placeholder 4">
            <a:extLst>
              <a:ext uri="{FF2B5EF4-FFF2-40B4-BE49-F238E27FC236}">
                <a16:creationId xmlns:a16="http://schemas.microsoft.com/office/drawing/2014/main" id="{2D20B7F6-2001-3429-EEA4-3AF4A19A29D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Title 1">
            <a:extLst>
              <a:ext uri="{FF2B5EF4-FFF2-40B4-BE49-F238E27FC236}">
                <a16:creationId xmlns:a16="http://schemas.microsoft.com/office/drawing/2014/main" id="{FFCFB5B8-47C8-A41C-605E-85CD127D48A2}"/>
              </a:ext>
            </a:extLst>
          </p:cNvPr>
          <p:cNvSpPr>
            <a:spLocks noGrp="1"/>
          </p:cNvSpPr>
          <p:nvPr>
            <p:ph type="title"/>
          </p:nvPr>
        </p:nvSpPr>
        <p:spPr/>
        <p:txBody>
          <a:bodyPr/>
          <a:lstStyle/>
          <a:p>
            <a:r>
              <a:rPr lang="en-US" altLang="en-US"/>
              <a:t>Following up: Disney in 2009</a:t>
            </a:r>
          </a:p>
        </p:txBody>
      </p:sp>
      <p:sp>
        <p:nvSpPr>
          <p:cNvPr id="434178" name="Content Placeholder 2">
            <a:extLst>
              <a:ext uri="{FF2B5EF4-FFF2-40B4-BE49-F238E27FC236}">
                <a16:creationId xmlns:a16="http://schemas.microsoft.com/office/drawing/2014/main" id="{0EF88F86-E77D-C498-C78E-0383CD7B57E7}"/>
              </a:ext>
            </a:extLst>
          </p:cNvPr>
          <p:cNvSpPr>
            <a:spLocks noGrp="1"/>
          </p:cNvSpPr>
          <p:nvPr>
            <p:ph idx="1"/>
          </p:nvPr>
        </p:nvSpPr>
        <p:spPr/>
        <p:txBody>
          <a:bodyPr/>
          <a:lstStyle/>
          <a:p>
            <a:r>
              <a:rPr lang="en-US" altLang="en-US" dirty="0"/>
              <a:t>Between 2004 and 2008, Disney made significant changes:</a:t>
            </a:r>
          </a:p>
          <a:p>
            <a:pPr lvl="1"/>
            <a:r>
              <a:rPr lang="en-US" altLang="en-US" dirty="0"/>
              <a:t>It </a:t>
            </a:r>
            <a:r>
              <a:rPr lang="en-US" altLang="en-US" b="1" dirty="0"/>
              <a:t>replaced its CEO</a:t>
            </a:r>
            <a:r>
              <a:rPr lang="en-US" altLang="en-US" dirty="0"/>
              <a:t>, Michael Eisner, with a new CEO, Bob Iger, who at least on the surface seemed to be more receptive to stockholder concerns.</a:t>
            </a:r>
          </a:p>
          <a:p>
            <a:pPr lvl="1"/>
            <a:r>
              <a:rPr lang="en-US" altLang="en-US" dirty="0"/>
              <a:t>It</a:t>
            </a:r>
            <a:r>
              <a:rPr lang="en-US" altLang="ja-JP" dirty="0"/>
              <a:t>s </a:t>
            </a:r>
            <a:r>
              <a:rPr lang="en-US" altLang="ja-JP" b="1" dirty="0"/>
              <a:t>stock price performance improved </a:t>
            </a:r>
            <a:r>
              <a:rPr lang="en-US" altLang="ja-JP" dirty="0"/>
              <a:t>(positive Jensen</a:t>
            </a:r>
            <a:r>
              <a:rPr lang="ja-JP" altLang="en-US"/>
              <a:t>’</a:t>
            </a:r>
            <a:r>
              <a:rPr lang="en-US" altLang="ja-JP" dirty="0"/>
              <a:t>s alpha)</a:t>
            </a:r>
          </a:p>
          <a:p>
            <a:pPr lvl="1"/>
            <a:r>
              <a:rPr lang="en-US" altLang="en-US" dirty="0"/>
              <a:t>It</a:t>
            </a:r>
            <a:r>
              <a:rPr lang="en-US" altLang="ja-JP" dirty="0"/>
              <a:t>s </a:t>
            </a:r>
            <a:r>
              <a:rPr lang="en-US" altLang="ja-JP" b="1" dirty="0"/>
              <a:t>project choice improved </a:t>
            </a:r>
            <a:r>
              <a:rPr lang="en-US" altLang="ja-JP" dirty="0"/>
              <a:t>(ROC moved from being well below cost of capital to above)</a:t>
            </a:r>
          </a:p>
          <a:p>
            <a:r>
              <a:rPr lang="en-US" altLang="en-US" dirty="0"/>
              <a:t>The firm also shifted from cash returned &lt; FCFE to cash returned &gt; FCFE and avoided making large acquisitions.</a:t>
            </a:r>
          </a:p>
          <a:p>
            <a:r>
              <a:rPr lang="en-US" altLang="en-US" dirty="0"/>
              <a:t>If you were a stockholder in 2009 and Iger made a plea to retain cash in Disney to pursue investment opportunities, would you be more receptive?</a:t>
            </a:r>
          </a:p>
          <a:p>
            <a:pPr marL="617220" lvl="1" indent="-342900">
              <a:buFont typeface="+mj-lt"/>
              <a:buAutoNum type="alphaLcPeriod"/>
            </a:pPr>
            <a:r>
              <a:rPr lang="en-US" altLang="en-US" dirty="0"/>
              <a:t>Yes</a:t>
            </a:r>
          </a:p>
          <a:p>
            <a:pPr marL="617220" lvl="1" indent="-342900">
              <a:buFont typeface="+mj-lt"/>
              <a:buAutoNum type="alphaLcPeriod"/>
            </a:pPr>
            <a:r>
              <a:rPr lang="en-US" altLang="en-US" dirty="0"/>
              <a:t>No</a:t>
            </a:r>
          </a:p>
        </p:txBody>
      </p:sp>
      <p:sp>
        <p:nvSpPr>
          <p:cNvPr id="5" name="Footer Placeholder 4">
            <a:extLst>
              <a:ext uri="{FF2B5EF4-FFF2-40B4-BE49-F238E27FC236}">
                <a16:creationId xmlns:a16="http://schemas.microsoft.com/office/drawing/2014/main" id="{517EBE01-20CC-76E2-3D37-D74FEA92DA8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5" name="Title 1">
            <a:extLst>
              <a:ext uri="{FF2B5EF4-FFF2-40B4-BE49-F238E27FC236}">
                <a16:creationId xmlns:a16="http://schemas.microsoft.com/office/drawing/2014/main" id="{F813D784-11C8-455C-E1BD-1A89A2672ECF}"/>
              </a:ext>
            </a:extLst>
          </p:cNvPr>
          <p:cNvSpPr>
            <a:spLocks noGrp="1"/>
          </p:cNvSpPr>
          <p:nvPr>
            <p:ph type="title"/>
          </p:nvPr>
        </p:nvSpPr>
        <p:spPr/>
        <p:txBody>
          <a:bodyPr/>
          <a:lstStyle/>
          <a:p>
            <a:r>
              <a:rPr lang="en-US" altLang="en-US" dirty="0"/>
              <a:t>A follow-up twist: Disney in 2013</a:t>
            </a:r>
          </a:p>
        </p:txBody>
      </p:sp>
      <p:sp>
        <p:nvSpPr>
          <p:cNvPr id="3" name="Content Placeholder 2">
            <a:extLst>
              <a:ext uri="{FF2B5EF4-FFF2-40B4-BE49-F238E27FC236}">
                <a16:creationId xmlns:a16="http://schemas.microsoft.com/office/drawing/2014/main" id="{90A79022-E0BD-279A-C3A9-689AB4F9B7F8}"/>
              </a:ext>
            </a:extLst>
          </p:cNvPr>
          <p:cNvSpPr>
            <a:spLocks noGrp="1"/>
          </p:cNvSpPr>
          <p:nvPr>
            <p:ph idx="1"/>
          </p:nvPr>
        </p:nvSpPr>
        <p:spPr/>
        <p:txBody>
          <a:bodyPr>
            <a:normAutofit lnSpcReduction="10000"/>
          </a:bodyPr>
          <a:lstStyle/>
          <a:p>
            <a:r>
              <a:rPr lang="en-US" dirty="0"/>
              <a:t>Disney </a:t>
            </a:r>
            <a:r>
              <a:rPr lang="en-US" b="1" dirty="0"/>
              <a:t>did return to holding cash between 2008 and 2013, with dividends and buybacks amounting to $2.6 billion </a:t>
            </a:r>
            <a:r>
              <a:rPr lang="en-US" dirty="0"/>
              <a:t>less than the FCFE (with a target debt ratio) over this period. </a:t>
            </a:r>
          </a:p>
          <a:p>
            <a:r>
              <a:rPr lang="en-US" dirty="0"/>
              <a:t>Disney continues to </a:t>
            </a:r>
            <a:r>
              <a:rPr lang="en-US" b="1" dirty="0"/>
              <a:t>earn a return on capital well in excess of the cost of capital</a:t>
            </a:r>
            <a:r>
              <a:rPr lang="en-US" dirty="0"/>
              <a:t> and its stock has doubled over the last two years.</a:t>
            </a:r>
          </a:p>
          <a:p>
            <a:r>
              <a:rPr lang="en-US" dirty="0"/>
              <a:t>Now, assume that Bob </a:t>
            </a:r>
            <a:r>
              <a:rPr lang="en-US" dirty="0" err="1"/>
              <a:t>Iger</a:t>
            </a:r>
            <a:r>
              <a:rPr lang="en-US" dirty="0"/>
              <a:t> asks you for permission to withhold even more cash to cover future investment needs. Are you likely to go along?</a:t>
            </a:r>
          </a:p>
          <a:p>
            <a:pPr marL="731520" lvl="1" indent="-457200">
              <a:buFont typeface="+mj-lt"/>
              <a:buAutoNum type="alphaLcPeriod"/>
            </a:pPr>
            <a:r>
              <a:rPr lang="en-US" dirty="0"/>
              <a:t>Yes</a:t>
            </a:r>
          </a:p>
          <a:p>
            <a:pPr marL="731520" lvl="1" indent="-457200">
              <a:buFont typeface="+mj-lt"/>
              <a:buAutoNum type="alphaLcPeriod"/>
            </a:pPr>
            <a:r>
              <a:rPr lang="en-US" dirty="0"/>
              <a:t>No</a:t>
            </a:r>
          </a:p>
          <a:p>
            <a:r>
              <a:rPr lang="en-US" b="1" dirty="0"/>
              <a:t>It is now 2025, and Iger is back again. Given what has happened at Disney in recent years, would your judgment be different now?</a:t>
            </a:r>
          </a:p>
        </p:txBody>
      </p:sp>
      <p:sp>
        <p:nvSpPr>
          <p:cNvPr id="6" name="Footer Placeholder 5">
            <a:extLst>
              <a:ext uri="{FF2B5EF4-FFF2-40B4-BE49-F238E27FC236}">
                <a16:creationId xmlns:a16="http://schemas.microsoft.com/office/drawing/2014/main" id="{908A7322-C983-017B-519B-F239B4ECA9B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3" name="Rectangle 2">
            <a:extLst>
              <a:ext uri="{FF2B5EF4-FFF2-40B4-BE49-F238E27FC236}">
                <a16:creationId xmlns:a16="http://schemas.microsoft.com/office/drawing/2014/main" id="{A1D01601-0A35-22A7-154C-9800BE94287B}"/>
              </a:ext>
            </a:extLst>
          </p:cNvPr>
          <p:cNvSpPr>
            <a:spLocks noGrp="1"/>
          </p:cNvSpPr>
          <p:nvPr>
            <p:ph type="title"/>
          </p:nvPr>
        </p:nvSpPr>
        <p:spPr/>
        <p:txBody>
          <a:bodyPr/>
          <a:lstStyle/>
          <a:p>
            <a:r>
              <a:rPr lang="en-US" altLang="en-US"/>
              <a:t>Case 2: Vale – Dividends versus FCFE</a:t>
            </a:r>
          </a:p>
        </p:txBody>
      </p:sp>
      <p:graphicFrame>
        <p:nvGraphicFramePr>
          <p:cNvPr id="7" name="Content Placeholder 4">
            <a:extLst>
              <a:ext uri="{FF2B5EF4-FFF2-40B4-BE49-F238E27FC236}">
                <a16:creationId xmlns:a16="http://schemas.microsoft.com/office/drawing/2014/main" id="{E6CA1A43-AA37-A650-AEF2-FF9C8563FD0E}"/>
              </a:ext>
            </a:extLst>
          </p:cNvPr>
          <p:cNvGraphicFramePr>
            <a:graphicFrameLocks noGrp="1"/>
          </p:cNvGraphicFramePr>
          <p:nvPr>
            <p:ph idx="1"/>
            <p:extLst>
              <p:ext uri="{D42A27DB-BD31-4B8C-83A1-F6EECF244321}">
                <p14:modId xmlns:p14="http://schemas.microsoft.com/office/powerpoint/2010/main" val="3745336215"/>
              </p:ext>
            </p:extLst>
          </p:nvPr>
        </p:nvGraphicFramePr>
        <p:xfrm>
          <a:off x="685800" y="1752600"/>
          <a:ext cx="7391401" cy="4419601"/>
        </p:xfrm>
        <a:graphic>
          <a:graphicData uri="http://schemas.openxmlformats.org/drawingml/2006/table">
            <a:tbl>
              <a:tblPr>
                <a:tableStyleId>{5C22544A-7EE6-4342-B048-85BDC9FD1C3A}</a:tableStyleId>
              </a:tblPr>
              <a:tblGrid>
                <a:gridCol w="3326915">
                  <a:extLst>
                    <a:ext uri="{9D8B030D-6E8A-4147-A177-3AD203B41FA5}">
                      <a16:colId xmlns:a16="http://schemas.microsoft.com/office/drawing/2014/main" val="20000"/>
                    </a:ext>
                  </a:extLst>
                </a:gridCol>
                <a:gridCol w="1867467">
                  <a:extLst>
                    <a:ext uri="{9D8B030D-6E8A-4147-A177-3AD203B41FA5}">
                      <a16:colId xmlns:a16="http://schemas.microsoft.com/office/drawing/2014/main" val="20001"/>
                    </a:ext>
                  </a:extLst>
                </a:gridCol>
                <a:gridCol w="2197019">
                  <a:extLst>
                    <a:ext uri="{9D8B030D-6E8A-4147-A177-3AD203B41FA5}">
                      <a16:colId xmlns:a16="http://schemas.microsoft.com/office/drawing/2014/main" val="20002"/>
                    </a:ext>
                  </a:extLst>
                </a:gridCol>
              </a:tblGrid>
              <a:tr h="352628">
                <a:tc>
                  <a:txBody>
                    <a:bodyPr/>
                    <a:lstStyle/>
                    <a:p>
                      <a:pPr algn="l"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Aggregate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Average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329119">
                <a:tc>
                  <a:txBody>
                    <a:bodyPr/>
                    <a:lstStyle/>
                    <a:p>
                      <a:pPr algn="l" fontAlgn="b"/>
                      <a:r>
                        <a:rPr lang="en-US" sz="1400" u="none" strike="noStrike">
                          <a:effectLst/>
                        </a:rPr>
                        <a:t>Net Income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$42,948.00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$8,589.60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329119">
                <a:tc>
                  <a:txBody>
                    <a:bodyPr/>
                    <a:lstStyle/>
                    <a:p>
                      <a:pPr algn="l" fontAlgn="b"/>
                      <a:r>
                        <a:rPr lang="en-US" sz="1400" u="none" strike="noStrike">
                          <a:effectLst/>
                        </a:rPr>
                        <a:t>Dividends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$23,869.00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$4,773.80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329119">
                <a:tc>
                  <a:txBody>
                    <a:bodyPr/>
                    <a:lstStyle/>
                    <a:p>
                      <a:pPr algn="l" fontAlgn="b"/>
                      <a:r>
                        <a:rPr lang="en-US" sz="1400" u="none" strike="noStrike">
                          <a:effectLst/>
                        </a:rPr>
                        <a:t>Dividend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55.58%</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87.76%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3"/>
                  </a:ext>
                </a:extLst>
              </a:tr>
              <a:tr h="329119">
                <a:tc>
                  <a:txBody>
                    <a:bodyPr/>
                    <a:lstStyle/>
                    <a:p>
                      <a:pPr algn="l" fontAlgn="b"/>
                      <a:r>
                        <a:rPr lang="en-US" sz="1400" u="none" strike="noStrike">
                          <a:effectLst/>
                        </a:rPr>
                        <a:t>Stock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$5,731.00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$1,146.20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352628">
                <a:tc>
                  <a:txBody>
                    <a:bodyPr/>
                    <a:lstStyle/>
                    <a:p>
                      <a:pPr algn="l" fontAlgn="b"/>
                      <a:r>
                        <a:rPr lang="en-US" sz="1400" u="none" strike="noStrike">
                          <a:effectLst/>
                        </a:rPr>
                        <a:t>Dividends + Buybacks</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$29,600.00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$5,920.00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5"/>
                  </a:ext>
                </a:extLst>
              </a:tr>
              <a:tr h="352628">
                <a:tc>
                  <a:txBody>
                    <a:bodyPr/>
                    <a:lstStyle/>
                    <a:p>
                      <a:pPr algn="l" fontAlgn="b"/>
                      <a:r>
                        <a:rPr lang="en-US" sz="1400" u="none" strike="noStrike">
                          <a:effectLst/>
                        </a:rPr>
                        <a:t>Cash Payout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68.92%</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6"/>
                  </a:ext>
                </a:extLst>
              </a:tr>
              <a:tr h="329119">
                <a:tc>
                  <a:txBody>
                    <a:bodyPr/>
                    <a:lstStyle/>
                    <a:p>
                      <a:pPr algn="l" fontAlgn="b"/>
                      <a:r>
                        <a:rPr lang="en-US" sz="1400" u="none" strike="noStrike">
                          <a:effectLst/>
                        </a:rPr>
                        <a:t>Free CF to Equity (pre-debt)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($3,076.00)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($615.20)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7"/>
                  </a:ext>
                </a:extLst>
              </a:tr>
              <a:tr h="329119">
                <a:tc>
                  <a:txBody>
                    <a:bodyPr/>
                    <a:lstStyle/>
                    <a:p>
                      <a:pPr algn="l" fontAlgn="b"/>
                      <a:r>
                        <a:rPr lang="en-US" sz="1400" u="none" strike="noStrike">
                          <a:effectLst/>
                        </a:rPr>
                        <a:t>Free CF to Equity (actual debt)</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($1,266.00)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($253.20)</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8"/>
                  </a:ext>
                </a:extLst>
              </a:tr>
              <a:tr h="352628">
                <a:tc>
                  <a:txBody>
                    <a:bodyPr/>
                    <a:lstStyle/>
                    <a:p>
                      <a:pPr algn="l" fontAlgn="b"/>
                      <a:r>
                        <a:rPr lang="en-US" sz="1400" u="none" strike="noStrike">
                          <a:effectLst/>
                        </a:rPr>
                        <a:t>Free CF to Equity (target debt ratio)</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$13,252.43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$2,650.49 </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9"/>
                  </a:ext>
                </a:extLst>
              </a:tr>
              <a:tr h="329119">
                <a:tc>
                  <a:txBody>
                    <a:bodyPr/>
                    <a:lstStyle/>
                    <a:p>
                      <a:pPr algn="l" fontAlgn="b"/>
                      <a:r>
                        <a:rPr lang="en-US" sz="1400" u="none" strike="noStrike">
                          <a:effectLst/>
                        </a:rPr>
                        <a:t>Cash payout as % of pre-debt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10"/>
                  </a:ext>
                </a:extLst>
              </a:tr>
              <a:tr h="352628">
                <a:tc>
                  <a:txBody>
                    <a:bodyPr/>
                    <a:lstStyle/>
                    <a:p>
                      <a:pPr algn="l" fontAlgn="b"/>
                      <a:r>
                        <a:rPr lang="en-US" sz="1400" u="none" strike="noStrike">
                          <a:effectLst/>
                        </a:rPr>
                        <a:t>Cash payout as % of actual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FCFE negative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11"/>
                  </a:ext>
                </a:extLst>
              </a:tr>
              <a:tr h="352628">
                <a:tc>
                  <a:txBody>
                    <a:bodyPr/>
                    <a:lstStyle/>
                    <a:p>
                      <a:pPr algn="l" fontAlgn="b"/>
                      <a:r>
                        <a:rPr lang="en-US" sz="1400" u="none" strike="noStrike">
                          <a:effectLst/>
                        </a:rPr>
                        <a:t>Cash payout as % of target FCFE</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r>
                        <a:rPr lang="en-US" sz="1400" u="none" strike="noStrike">
                          <a:effectLst/>
                        </a:rPr>
                        <a:t>223.36%</a:t>
                      </a:r>
                      <a:endParaRPr lang="en-US" sz="1400" b="0" i="0" u="none" strike="noStrike">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fontAlgn="b"/>
                      <a:endParaRPr lang="en-US" sz="1400" b="0" i="0" u="none" strike="noStrike" dirty="0">
                        <a:effectLst/>
                        <a:latin typeface="Times" pitchFamily="2"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12"/>
                  </a:ext>
                </a:extLst>
              </a:tr>
            </a:tbl>
          </a:graphicData>
        </a:graphic>
      </p:graphicFrame>
      <p:sp>
        <p:nvSpPr>
          <p:cNvPr id="5" name="Footer Placeholder 4">
            <a:extLst>
              <a:ext uri="{FF2B5EF4-FFF2-40B4-BE49-F238E27FC236}">
                <a16:creationId xmlns:a16="http://schemas.microsoft.com/office/drawing/2014/main" id="{D30B7447-B836-4A7A-227B-8DD57B670C0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1" name="Rectangle 2">
            <a:extLst>
              <a:ext uri="{FF2B5EF4-FFF2-40B4-BE49-F238E27FC236}">
                <a16:creationId xmlns:a16="http://schemas.microsoft.com/office/drawing/2014/main" id="{86B6E5F2-598C-5576-2131-B46D9831AC4B}"/>
              </a:ext>
            </a:extLst>
          </p:cNvPr>
          <p:cNvSpPr>
            <a:spLocks noGrp="1"/>
          </p:cNvSpPr>
          <p:nvPr>
            <p:ph type="title"/>
          </p:nvPr>
        </p:nvSpPr>
        <p:spPr/>
        <p:txBody>
          <a:bodyPr/>
          <a:lstStyle/>
          <a:p>
            <a:r>
              <a:rPr lang="en-US" altLang="en-US"/>
              <a:t>Vale: Its your call..</a:t>
            </a:r>
          </a:p>
        </p:txBody>
      </p:sp>
      <p:sp>
        <p:nvSpPr>
          <p:cNvPr id="440322" name="Rectangle 3">
            <a:extLst>
              <a:ext uri="{FF2B5EF4-FFF2-40B4-BE49-F238E27FC236}">
                <a16:creationId xmlns:a16="http://schemas.microsoft.com/office/drawing/2014/main" id="{458FCDD5-1BEA-C6D1-E298-02A0CD5BBDA3}"/>
              </a:ext>
            </a:extLst>
          </p:cNvPr>
          <p:cNvSpPr>
            <a:spLocks noGrp="1"/>
          </p:cNvSpPr>
          <p:nvPr>
            <p:ph idx="1"/>
          </p:nvPr>
        </p:nvSpPr>
        <p:spPr/>
        <p:txBody>
          <a:bodyPr>
            <a:normAutofit/>
          </a:bodyPr>
          <a:lstStyle/>
          <a:p>
            <a:r>
              <a:rPr lang="en-US" altLang="en-US" dirty="0"/>
              <a:t>Vale</a:t>
            </a:r>
            <a:r>
              <a:rPr lang="ja-JP" altLang="en-US"/>
              <a:t>’</a:t>
            </a:r>
            <a:r>
              <a:rPr lang="en-US" altLang="ja-JP" dirty="0"/>
              <a:t>s managers have </a:t>
            </a:r>
            <a:r>
              <a:rPr lang="en-US" altLang="ja-JP" b="1" dirty="0"/>
              <a:t>asked you for permission to cut dividends (to more manageable levels). </a:t>
            </a:r>
            <a:r>
              <a:rPr lang="en-US" altLang="ja-JP" dirty="0"/>
              <a:t>Are you likely to go along?</a:t>
            </a:r>
          </a:p>
          <a:p>
            <a:pPr lvl="1"/>
            <a:r>
              <a:rPr lang="en-US" altLang="en-US" dirty="0"/>
              <a:t>Yes</a:t>
            </a:r>
          </a:p>
          <a:p>
            <a:pPr lvl="1"/>
            <a:r>
              <a:rPr lang="en-US" altLang="en-US" dirty="0"/>
              <a:t>No</a:t>
            </a:r>
          </a:p>
          <a:p>
            <a:r>
              <a:rPr lang="en-US" altLang="ja-JP" dirty="0"/>
              <a:t>Like most Brazilian companies, Vale has two classes of shares - common shares with voting rights and </a:t>
            </a:r>
            <a:r>
              <a:rPr lang="en-US" altLang="ja-JP" b="1" dirty="0"/>
              <a:t>preferred shares without voting rights</a:t>
            </a:r>
            <a:r>
              <a:rPr lang="en-US" altLang="ja-JP" dirty="0"/>
              <a:t>. However, Vale has committed to paying out 35% of its earnings as dividends to the preferred stockholders. </a:t>
            </a:r>
            <a:r>
              <a:rPr lang="en-US" altLang="ja-JP" b="1" dirty="0"/>
              <a:t>If they fail to meet this threshold, the preferred shares get voting rights. If you own the preferred shares, would your answer to the question above change?</a:t>
            </a:r>
          </a:p>
          <a:p>
            <a:pPr lvl="1"/>
            <a:r>
              <a:rPr lang="en-US" altLang="en-US" dirty="0"/>
              <a:t>Yes</a:t>
            </a:r>
          </a:p>
          <a:p>
            <a:pPr lvl="1"/>
            <a:r>
              <a:rPr lang="en-US" altLang="en-US" dirty="0"/>
              <a:t>No</a:t>
            </a:r>
          </a:p>
          <a:p>
            <a:endParaRPr lang="en-US" altLang="en-US" dirty="0"/>
          </a:p>
        </p:txBody>
      </p:sp>
      <p:sp>
        <p:nvSpPr>
          <p:cNvPr id="5" name="Footer Placeholder 4">
            <a:extLst>
              <a:ext uri="{FF2B5EF4-FFF2-40B4-BE49-F238E27FC236}">
                <a16:creationId xmlns:a16="http://schemas.microsoft.com/office/drawing/2014/main" id="{6628D72C-7448-3724-4F84-7E3260DCC993}"/>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69" name="Rectangle 2">
            <a:extLst>
              <a:ext uri="{FF2B5EF4-FFF2-40B4-BE49-F238E27FC236}">
                <a16:creationId xmlns:a16="http://schemas.microsoft.com/office/drawing/2014/main" id="{F1F40B2A-3657-7255-436A-D39FE4D5423E}"/>
              </a:ext>
            </a:extLst>
          </p:cNvPr>
          <p:cNvSpPr>
            <a:spLocks noGrp="1"/>
          </p:cNvSpPr>
          <p:nvPr>
            <p:ph type="title"/>
          </p:nvPr>
        </p:nvSpPr>
        <p:spPr/>
        <p:txBody>
          <a:bodyPr/>
          <a:lstStyle/>
          <a:p>
            <a:r>
              <a:rPr lang="en-US" altLang="en-US"/>
              <a:t>Mandated Dividend Payouts</a:t>
            </a:r>
          </a:p>
        </p:txBody>
      </p:sp>
      <p:sp>
        <p:nvSpPr>
          <p:cNvPr id="414722" name="Rectangle 3">
            <a:extLst>
              <a:ext uri="{FF2B5EF4-FFF2-40B4-BE49-F238E27FC236}">
                <a16:creationId xmlns:a16="http://schemas.microsoft.com/office/drawing/2014/main" id="{C1D05030-1D4F-E8C2-DE52-1233ACA77D26}"/>
              </a:ext>
            </a:extLst>
          </p:cNvPr>
          <p:cNvSpPr>
            <a:spLocks noGrp="1" noChangeArrowheads="1"/>
          </p:cNvSpPr>
          <p:nvPr>
            <p:ph idx="1"/>
          </p:nvPr>
        </p:nvSpPr>
        <p:spPr/>
        <p:txBody>
          <a:bodyPr/>
          <a:lstStyle/>
          <a:p>
            <a:r>
              <a:rPr lang="en-US" dirty="0"/>
              <a:t>Assume now that the government decides to mandate a minimum dividend payout for all companies. Given our discussion of FCFE, what types of companies will be hurt the most by such a mandate?</a:t>
            </a:r>
          </a:p>
          <a:p>
            <a:pPr marL="617220" lvl="1" indent="-342900">
              <a:buFont typeface="+mj-lt"/>
              <a:buAutoNum type="alphaLcPeriod"/>
            </a:pPr>
            <a:r>
              <a:rPr lang="en-US" dirty="0"/>
              <a:t>Large companies making huge profits</a:t>
            </a:r>
          </a:p>
          <a:p>
            <a:pPr marL="617220" lvl="1" indent="-342900">
              <a:buFont typeface="+mj-lt"/>
              <a:buAutoNum type="alphaLcPeriod"/>
            </a:pPr>
            <a:r>
              <a:rPr lang="en-US" dirty="0"/>
              <a:t>Small companies losing money</a:t>
            </a:r>
          </a:p>
          <a:p>
            <a:pPr marL="617220" lvl="1" indent="-342900">
              <a:buFont typeface="+mj-lt"/>
              <a:buAutoNum type="alphaLcPeriod"/>
            </a:pPr>
            <a:r>
              <a:rPr lang="en-US" dirty="0"/>
              <a:t>High growth companies that are losing money</a:t>
            </a:r>
          </a:p>
          <a:p>
            <a:pPr marL="617220" lvl="1" indent="-342900">
              <a:buFont typeface="+mj-lt"/>
              <a:buAutoNum type="alphaLcPeriod"/>
            </a:pPr>
            <a:r>
              <a:rPr lang="en-US" dirty="0"/>
              <a:t>High growth companies that are making money</a:t>
            </a:r>
          </a:p>
          <a:p>
            <a:r>
              <a:rPr lang="en-US" dirty="0"/>
              <a:t>What if the government mandates a cap on the dividend payout ratio (and a requirement that all companies reinvest a portion of their profits)?</a:t>
            </a:r>
          </a:p>
        </p:txBody>
      </p:sp>
      <p:sp>
        <p:nvSpPr>
          <p:cNvPr id="5" name="Footer Placeholder 4">
            <a:extLst>
              <a:ext uri="{FF2B5EF4-FFF2-40B4-BE49-F238E27FC236}">
                <a16:creationId xmlns:a16="http://schemas.microsoft.com/office/drawing/2014/main" id="{851F0AF4-B358-99C3-ADC5-1AF2B384A6F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7" name="Rectangle 2">
            <a:extLst>
              <a:ext uri="{FF2B5EF4-FFF2-40B4-BE49-F238E27FC236}">
                <a16:creationId xmlns:a16="http://schemas.microsoft.com/office/drawing/2014/main" id="{0E84D435-3933-9F1B-338D-95AE3B21E1E2}"/>
              </a:ext>
            </a:extLst>
          </p:cNvPr>
          <p:cNvSpPr>
            <a:spLocks noGrp="1" noChangeArrowheads="1"/>
          </p:cNvSpPr>
          <p:nvPr>
            <p:ph type="title"/>
          </p:nvPr>
        </p:nvSpPr>
        <p:spPr/>
        <p:txBody>
          <a:bodyPr/>
          <a:lstStyle/>
          <a:p>
            <a:r>
              <a:rPr lang="en-US"/>
              <a:t>Case 3: BP: Summary of Dividend Policy: 1982-1991</a:t>
            </a:r>
          </a:p>
        </p:txBody>
      </p:sp>
      <p:sp>
        <p:nvSpPr>
          <p:cNvPr id="4" name="Content Placeholder 3">
            <a:extLst>
              <a:ext uri="{FF2B5EF4-FFF2-40B4-BE49-F238E27FC236}">
                <a16:creationId xmlns:a16="http://schemas.microsoft.com/office/drawing/2014/main" id="{F9C5D75E-64C4-3714-A8A9-892609C26ADF}"/>
              </a:ext>
            </a:extLst>
          </p:cNvPr>
          <p:cNvSpPr>
            <a:spLocks noGrp="1"/>
          </p:cNvSpPr>
          <p:nvPr>
            <p:ph idx="1"/>
          </p:nvPr>
        </p:nvSpPr>
        <p:spPr/>
        <p:txBody>
          <a:bodyPr/>
          <a:lstStyle/>
          <a:p>
            <a:endParaRPr lang="en-US"/>
          </a:p>
        </p:txBody>
      </p:sp>
      <p:sp>
        <p:nvSpPr>
          <p:cNvPr id="444420" name="Line 3">
            <a:extLst>
              <a:ext uri="{FF2B5EF4-FFF2-40B4-BE49-F238E27FC236}">
                <a16:creationId xmlns:a16="http://schemas.microsoft.com/office/drawing/2014/main" id="{2059358D-2780-8F3F-CC6F-84FF34F92F8F}"/>
              </a:ext>
            </a:extLst>
          </p:cNvPr>
          <p:cNvSpPr>
            <a:spLocks noChangeShapeType="1"/>
          </p:cNvSpPr>
          <p:nvPr/>
        </p:nvSpPr>
        <p:spPr bwMode="auto">
          <a:xfrm>
            <a:off x="1166813" y="2239963"/>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4421" name="Rectangle 4">
            <a:extLst>
              <a:ext uri="{FF2B5EF4-FFF2-40B4-BE49-F238E27FC236}">
                <a16:creationId xmlns:a16="http://schemas.microsoft.com/office/drawing/2014/main" id="{2F852229-8797-476A-84D6-DD10C164C69E}"/>
              </a:ext>
            </a:extLst>
          </p:cNvPr>
          <p:cNvSpPr>
            <a:spLocks noChangeArrowheads="1"/>
          </p:cNvSpPr>
          <p:nvPr/>
        </p:nvSpPr>
        <p:spPr bwMode="auto">
          <a:xfrm>
            <a:off x="4325938" y="22844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b="1" i="1">
                <a:latin typeface="Times"/>
              </a:rPr>
              <a:t>Summary of calculations</a:t>
            </a:r>
          </a:p>
        </p:txBody>
      </p:sp>
      <p:sp>
        <p:nvSpPr>
          <p:cNvPr id="444422" name="Rectangle 5">
            <a:extLst>
              <a:ext uri="{FF2B5EF4-FFF2-40B4-BE49-F238E27FC236}">
                <a16:creationId xmlns:a16="http://schemas.microsoft.com/office/drawing/2014/main" id="{4578EA46-2A3B-8D7A-2EE9-21298185840D}"/>
              </a:ext>
            </a:extLst>
          </p:cNvPr>
          <p:cNvSpPr>
            <a:spLocks noChangeArrowheads="1"/>
          </p:cNvSpPr>
          <p:nvPr/>
        </p:nvSpPr>
        <p:spPr bwMode="auto">
          <a:xfrm>
            <a:off x="3400425" y="262096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Average</a:t>
            </a:r>
          </a:p>
        </p:txBody>
      </p:sp>
      <p:sp>
        <p:nvSpPr>
          <p:cNvPr id="444423" name="Rectangle 6">
            <a:extLst>
              <a:ext uri="{FF2B5EF4-FFF2-40B4-BE49-F238E27FC236}">
                <a16:creationId xmlns:a16="http://schemas.microsoft.com/office/drawing/2014/main" id="{906B756D-4CA3-BF91-4E1D-3D373E6F0CFA}"/>
              </a:ext>
            </a:extLst>
          </p:cNvPr>
          <p:cNvSpPr>
            <a:spLocks noChangeArrowheads="1"/>
          </p:cNvSpPr>
          <p:nvPr/>
        </p:nvSpPr>
        <p:spPr bwMode="auto">
          <a:xfrm>
            <a:off x="4746625" y="262096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Standard Deviation</a:t>
            </a:r>
          </a:p>
        </p:txBody>
      </p:sp>
      <p:sp>
        <p:nvSpPr>
          <p:cNvPr id="444424" name="Rectangle 7">
            <a:extLst>
              <a:ext uri="{FF2B5EF4-FFF2-40B4-BE49-F238E27FC236}">
                <a16:creationId xmlns:a16="http://schemas.microsoft.com/office/drawing/2014/main" id="{29215C67-4087-F54E-1510-24E6521C1B8D}"/>
              </a:ext>
            </a:extLst>
          </p:cNvPr>
          <p:cNvSpPr>
            <a:spLocks noChangeArrowheads="1"/>
          </p:cNvSpPr>
          <p:nvPr/>
        </p:nvSpPr>
        <p:spPr bwMode="auto">
          <a:xfrm>
            <a:off x="6881813" y="26209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Maximum</a:t>
            </a:r>
          </a:p>
        </p:txBody>
      </p:sp>
      <p:sp>
        <p:nvSpPr>
          <p:cNvPr id="444425" name="Rectangle 8">
            <a:extLst>
              <a:ext uri="{FF2B5EF4-FFF2-40B4-BE49-F238E27FC236}">
                <a16:creationId xmlns:a16="http://schemas.microsoft.com/office/drawing/2014/main" id="{0C56A930-DA6E-F87B-FB87-AE6927B88B61}"/>
              </a:ext>
            </a:extLst>
          </p:cNvPr>
          <p:cNvSpPr>
            <a:spLocks noChangeArrowheads="1"/>
          </p:cNvSpPr>
          <p:nvPr/>
        </p:nvSpPr>
        <p:spPr bwMode="auto">
          <a:xfrm>
            <a:off x="7891463" y="262096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Minimum</a:t>
            </a:r>
          </a:p>
        </p:txBody>
      </p:sp>
      <p:sp>
        <p:nvSpPr>
          <p:cNvPr id="444426" name="Rectangle 9">
            <a:extLst>
              <a:ext uri="{FF2B5EF4-FFF2-40B4-BE49-F238E27FC236}">
                <a16:creationId xmlns:a16="http://schemas.microsoft.com/office/drawing/2014/main" id="{D10018EB-D2C0-72A4-2D80-655083A3B636}"/>
              </a:ext>
            </a:extLst>
          </p:cNvPr>
          <p:cNvSpPr>
            <a:spLocks noChangeArrowheads="1"/>
          </p:cNvSpPr>
          <p:nvPr/>
        </p:nvSpPr>
        <p:spPr bwMode="auto">
          <a:xfrm>
            <a:off x="1096963" y="29575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Free CF to Equity</a:t>
            </a:r>
          </a:p>
        </p:txBody>
      </p:sp>
      <p:sp>
        <p:nvSpPr>
          <p:cNvPr id="444427" name="Rectangle 10">
            <a:extLst>
              <a:ext uri="{FF2B5EF4-FFF2-40B4-BE49-F238E27FC236}">
                <a16:creationId xmlns:a16="http://schemas.microsoft.com/office/drawing/2014/main" id="{6A7DDF5E-6D5D-394C-311E-94DB929D91BB}"/>
              </a:ext>
            </a:extLst>
          </p:cNvPr>
          <p:cNvSpPr>
            <a:spLocks noChangeArrowheads="1"/>
          </p:cNvSpPr>
          <p:nvPr/>
        </p:nvSpPr>
        <p:spPr bwMode="auto">
          <a:xfrm>
            <a:off x="3384550" y="29575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$571.10</a:t>
            </a:r>
          </a:p>
        </p:txBody>
      </p:sp>
      <p:sp>
        <p:nvSpPr>
          <p:cNvPr id="444428" name="Rectangle 11">
            <a:extLst>
              <a:ext uri="{FF2B5EF4-FFF2-40B4-BE49-F238E27FC236}">
                <a16:creationId xmlns:a16="http://schemas.microsoft.com/office/drawing/2014/main" id="{3DB939A0-9F06-A7D4-C870-51534C3CF3CB}"/>
              </a:ext>
            </a:extLst>
          </p:cNvPr>
          <p:cNvSpPr>
            <a:spLocks noChangeArrowheads="1"/>
          </p:cNvSpPr>
          <p:nvPr/>
        </p:nvSpPr>
        <p:spPr bwMode="auto">
          <a:xfrm>
            <a:off x="5083175"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$1,382.29</a:t>
            </a:r>
          </a:p>
        </p:txBody>
      </p:sp>
      <p:sp>
        <p:nvSpPr>
          <p:cNvPr id="444429" name="Rectangle 12">
            <a:extLst>
              <a:ext uri="{FF2B5EF4-FFF2-40B4-BE49-F238E27FC236}">
                <a16:creationId xmlns:a16="http://schemas.microsoft.com/office/drawing/2014/main" id="{8039201F-EB9E-C001-FD75-331C308B3FD2}"/>
              </a:ext>
            </a:extLst>
          </p:cNvPr>
          <p:cNvSpPr>
            <a:spLocks noChangeArrowheads="1"/>
          </p:cNvSpPr>
          <p:nvPr/>
        </p:nvSpPr>
        <p:spPr bwMode="auto">
          <a:xfrm>
            <a:off x="6865938" y="29575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$3,764.00</a:t>
            </a:r>
          </a:p>
        </p:txBody>
      </p:sp>
      <p:sp>
        <p:nvSpPr>
          <p:cNvPr id="444430" name="Rectangle 13">
            <a:extLst>
              <a:ext uri="{FF2B5EF4-FFF2-40B4-BE49-F238E27FC236}">
                <a16:creationId xmlns:a16="http://schemas.microsoft.com/office/drawing/2014/main" id="{19DCC46C-437C-0296-E94A-2CE6674823E2}"/>
              </a:ext>
            </a:extLst>
          </p:cNvPr>
          <p:cNvSpPr>
            <a:spLocks noChangeArrowheads="1"/>
          </p:cNvSpPr>
          <p:nvPr/>
        </p:nvSpPr>
        <p:spPr bwMode="auto">
          <a:xfrm>
            <a:off x="7907338" y="2957513"/>
            <a:ext cx="9763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($612.50)</a:t>
            </a:r>
          </a:p>
        </p:txBody>
      </p:sp>
      <p:sp>
        <p:nvSpPr>
          <p:cNvPr id="444431" name="Rectangle 14">
            <a:extLst>
              <a:ext uri="{FF2B5EF4-FFF2-40B4-BE49-F238E27FC236}">
                <a16:creationId xmlns:a16="http://schemas.microsoft.com/office/drawing/2014/main" id="{2F81C9B0-F187-C71E-6D10-8C4C13DEE2A3}"/>
              </a:ext>
            </a:extLst>
          </p:cNvPr>
          <p:cNvSpPr>
            <a:spLocks noChangeArrowheads="1"/>
          </p:cNvSpPr>
          <p:nvPr/>
        </p:nvSpPr>
        <p:spPr bwMode="auto">
          <a:xfrm>
            <a:off x="1096963" y="3294063"/>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Dividends</a:t>
            </a:r>
          </a:p>
        </p:txBody>
      </p:sp>
      <p:sp>
        <p:nvSpPr>
          <p:cNvPr id="444432" name="Rectangle 15">
            <a:extLst>
              <a:ext uri="{FF2B5EF4-FFF2-40B4-BE49-F238E27FC236}">
                <a16:creationId xmlns:a16="http://schemas.microsoft.com/office/drawing/2014/main" id="{D490E1DE-D9F5-200C-F4C3-0BD01544CE59}"/>
              </a:ext>
            </a:extLst>
          </p:cNvPr>
          <p:cNvSpPr>
            <a:spLocks noChangeArrowheads="1"/>
          </p:cNvSpPr>
          <p:nvPr/>
        </p:nvSpPr>
        <p:spPr bwMode="auto">
          <a:xfrm>
            <a:off x="3300413"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$1,496.30</a:t>
            </a:r>
          </a:p>
        </p:txBody>
      </p:sp>
      <p:sp>
        <p:nvSpPr>
          <p:cNvPr id="444433" name="Rectangle 16">
            <a:extLst>
              <a:ext uri="{FF2B5EF4-FFF2-40B4-BE49-F238E27FC236}">
                <a16:creationId xmlns:a16="http://schemas.microsoft.com/office/drawing/2014/main" id="{58137C6C-8C34-95F2-F7EE-9667221C0094}"/>
              </a:ext>
            </a:extLst>
          </p:cNvPr>
          <p:cNvSpPr>
            <a:spLocks noChangeArrowheads="1"/>
          </p:cNvSpPr>
          <p:nvPr/>
        </p:nvSpPr>
        <p:spPr bwMode="auto">
          <a:xfrm>
            <a:off x="516731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$448.77</a:t>
            </a:r>
          </a:p>
        </p:txBody>
      </p:sp>
      <p:sp>
        <p:nvSpPr>
          <p:cNvPr id="444434" name="Rectangle 17">
            <a:extLst>
              <a:ext uri="{FF2B5EF4-FFF2-40B4-BE49-F238E27FC236}">
                <a16:creationId xmlns:a16="http://schemas.microsoft.com/office/drawing/2014/main" id="{EB5C51EE-4C4C-DD28-71E0-84BB081BC094}"/>
              </a:ext>
            </a:extLst>
          </p:cNvPr>
          <p:cNvSpPr>
            <a:spLocks noChangeArrowheads="1"/>
          </p:cNvSpPr>
          <p:nvPr/>
        </p:nvSpPr>
        <p:spPr bwMode="auto">
          <a:xfrm>
            <a:off x="6865938" y="329406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$2,112.00</a:t>
            </a:r>
          </a:p>
        </p:txBody>
      </p:sp>
      <p:sp>
        <p:nvSpPr>
          <p:cNvPr id="444435" name="Rectangle 18">
            <a:extLst>
              <a:ext uri="{FF2B5EF4-FFF2-40B4-BE49-F238E27FC236}">
                <a16:creationId xmlns:a16="http://schemas.microsoft.com/office/drawing/2014/main" id="{387CBE22-1F77-E613-4B4C-BB7088387A44}"/>
              </a:ext>
            </a:extLst>
          </p:cNvPr>
          <p:cNvSpPr>
            <a:spLocks noChangeArrowheads="1"/>
          </p:cNvSpPr>
          <p:nvPr/>
        </p:nvSpPr>
        <p:spPr bwMode="auto">
          <a:xfrm>
            <a:off x="7942263" y="329406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$831.00</a:t>
            </a:r>
          </a:p>
        </p:txBody>
      </p:sp>
      <p:sp>
        <p:nvSpPr>
          <p:cNvPr id="444436" name="Rectangle 19">
            <a:extLst>
              <a:ext uri="{FF2B5EF4-FFF2-40B4-BE49-F238E27FC236}">
                <a16:creationId xmlns:a16="http://schemas.microsoft.com/office/drawing/2014/main" id="{82D54841-A1CE-A10A-4A2A-C40A5F0B9F32}"/>
              </a:ext>
            </a:extLst>
          </p:cNvPr>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Dividends+Repurchases</a:t>
            </a:r>
          </a:p>
        </p:txBody>
      </p:sp>
      <p:sp>
        <p:nvSpPr>
          <p:cNvPr id="444437" name="Rectangle 20">
            <a:extLst>
              <a:ext uri="{FF2B5EF4-FFF2-40B4-BE49-F238E27FC236}">
                <a16:creationId xmlns:a16="http://schemas.microsoft.com/office/drawing/2014/main" id="{6822B985-708F-D704-24F6-3DF8BCEA1571}"/>
              </a:ext>
            </a:extLst>
          </p:cNvPr>
          <p:cNvSpPr>
            <a:spLocks noChangeArrowheads="1"/>
          </p:cNvSpPr>
          <p:nvPr/>
        </p:nvSpPr>
        <p:spPr bwMode="auto">
          <a:xfrm>
            <a:off x="3300413"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$1,496.30</a:t>
            </a:r>
          </a:p>
        </p:txBody>
      </p:sp>
      <p:sp>
        <p:nvSpPr>
          <p:cNvPr id="444438" name="Rectangle 21">
            <a:extLst>
              <a:ext uri="{FF2B5EF4-FFF2-40B4-BE49-F238E27FC236}">
                <a16:creationId xmlns:a16="http://schemas.microsoft.com/office/drawing/2014/main" id="{FDD080E9-B28D-4BFC-CF8E-ACE21A813AE3}"/>
              </a:ext>
            </a:extLst>
          </p:cNvPr>
          <p:cNvSpPr>
            <a:spLocks noChangeArrowheads="1"/>
          </p:cNvSpPr>
          <p:nvPr/>
        </p:nvSpPr>
        <p:spPr bwMode="auto">
          <a:xfrm>
            <a:off x="516731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$448.77</a:t>
            </a:r>
          </a:p>
        </p:txBody>
      </p:sp>
      <p:sp>
        <p:nvSpPr>
          <p:cNvPr id="444439" name="Rectangle 22">
            <a:extLst>
              <a:ext uri="{FF2B5EF4-FFF2-40B4-BE49-F238E27FC236}">
                <a16:creationId xmlns:a16="http://schemas.microsoft.com/office/drawing/2014/main" id="{1ADA02E9-060F-7539-4071-7E88B524341C}"/>
              </a:ext>
            </a:extLst>
          </p:cNvPr>
          <p:cNvSpPr>
            <a:spLocks noChangeArrowheads="1"/>
          </p:cNvSpPr>
          <p:nvPr/>
        </p:nvSpPr>
        <p:spPr bwMode="auto">
          <a:xfrm>
            <a:off x="6865938" y="3629025"/>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$2,112.00</a:t>
            </a:r>
          </a:p>
        </p:txBody>
      </p:sp>
      <p:sp>
        <p:nvSpPr>
          <p:cNvPr id="444440" name="Rectangle 23">
            <a:extLst>
              <a:ext uri="{FF2B5EF4-FFF2-40B4-BE49-F238E27FC236}">
                <a16:creationId xmlns:a16="http://schemas.microsoft.com/office/drawing/2014/main" id="{033ED7F1-03D5-7555-871D-76B837B0C81A}"/>
              </a:ext>
            </a:extLst>
          </p:cNvPr>
          <p:cNvSpPr>
            <a:spLocks noChangeArrowheads="1"/>
          </p:cNvSpPr>
          <p:nvPr/>
        </p:nvSpPr>
        <p:spPr bwMode="auto">
          <a:xfrm>
            <a:off x="7942263"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$831.00</a:t>
            </a:r>
          </a:p>
        </p:txBody>
      </p:sp>
      <p:sp>
        <p:nvSpPr>
          <p:cNvPr id="444441" name="Rectangle 24">
            <a:extLst>
              <a:ext uri="{FF2B5EF4-FFF2-40B4-BE49-F238E27FC236}">
                <a16:creationId xmlns:a16="http://schemas.microsoft.com/office/drawing/2014/main" id="{D714CDE8-83C9-33F8-D578-E1CE14B36718}"/>
              </a:ext>
            </a:extLst>
          </p:cNvPr>
          <p:cNvSpPr>
            <a:spLocks noChangeArrowheads="1"/>
          </p:cNvSpPr>
          <p:nvPr/>
        </p:nvSpPr>
        <p:spPr bwMode="auto">
          <a:xfrm>
            <a:off x="1096963" y="4302125"/>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 Payout Ratio</a:t>
            </a:r>
          </a:p>
        </p:txBody>
      </p:sp>
      <p:sp>
        <p:nvSpPr>
          <p:cNvPr id="444442" name="Rectangle 25">
            <a:extLst>
              <a:ext uri="{FF2B5EF4-FFF2-40B4-BE49-F238E27FC236}">
                <a16:creationId xmlns:a16="http://schemas.microsoft.com/office/drawing/2014/main" id="{4DCC509F-5CBB-D7EF-070C-BCBE11A678E4}"/>
              </a:ext>
            </a:extLst>
          </p:cNvPr>
          <p:cNvSpPr>
            <a:spLocks noChangeArrowheads="1"/>
          </p:cNvSpPr>
          <p:nvPr/>
        </p:nvSpPr>
        <p:spPr bwMode="auto">
          <a:xfrm>
            <a:off x="3433763" y="430212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84.77%</a:t>
            </a:r>
          </a:p>
        </p:txBody>
      </p:sp>
      <p:sp>
        <p:nvSpPr>
          <p:cNvPr id="444443" name="Rectangle 26">
            <a:extLst>
              <a:ext uri="{FF2B5EF4-FFF2-40B4-BE49-F238E27FC236}">
                <a16:creationId xmlns:a16="http://schemas.microsoft.com/office/drawing/2014/main" id="{86C55787-A1CD-0C61-D812-EDDA75405DD4}"/>
              </a:ext>
            </a:extLst>
          </p:cNvPr>
          <p:cNvSpPr>
            <a:spLocks noChangeArrowheads="1"/>
          </p:cNvSpPr>
          <p:nvPr/>
        </p:nvSpPr>
        <p:spPr bwMode="auto">
          <a:xfrm>
            <a:off x="1096963" y="4638675"/>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Cash Paid as % of FCFE</a:t>
            </a:r>
          </a:p>
        </p:txBody>
      </p:sp>
      <p:sp>
        <p:nvSpPr>
          <p:cNvPr id="444444" name="Rectangle 27">
            <a:extLst>
              <a:ext uri="{FF2B5EF4-FFF2-40B4-BE49-F238E27FC236}">
                <a16:creationId xmlns:a16="http://schemas.microsoft.com/office/drawing/2014/main" id="{31F0F8B1-C900-720E-AB46-61B760B64586}"/>
              </a:ext>
            </a:extLst>
          </p:cNvPr>
          <p:cNvSpPr>
            <a:spLocks noChangeArrowheads="1"/>
          </p:cNvSpPr>
          <p:nvPr/>
        </p:nvSpPr>
        <p:spPr bwMode="auto">
          <a:xfrm>
            <a:off x="3384550" y="4638675"/>
            <a:ext cx="9096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262.00%</a:t>
            </a:r>
          </a:p>
        </p:txBody>
      </p:sp>
      <p:sp>
        <p:nvSpPr>
          <p:cNvPr id="444445" name="Rectangle 28">
            <a:extLst>
              <a:ext uri="{FF2B5EF4-FFF2-40B4-BE49-F238E27FC236}">
                <a16:creationId xmlns:a16="http://schemas.microsoft.com/office/drawing/2014/main" id="{AFD217A3-72E9-A033-90B5-74740EA550A9}"/>
              </a:ext>
            </a:extLst>
          </p:cNvPr>
          <p:cNvSpPr>
            <a:spLocks noChangeArrowheads="1"/>
          </p:cNvSpPr>
          <p:nvPr/>
        </p:nvSpPr>
        <p:spPr bwMode="auto">
          <a:xfrm>
            <a:off x="1096963" y="5311775"/>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ROE - Required return</a:t>
            </a:r>
          </a:p>
        </p:txBody>
      </p:sp>
      <p:sp>
        <p:nvSpPr>
          <p:cNvPr id="444446" name="Rectangle 29">
            <a:extLst>
              <a:ext uri="{FF2B5EF4-FFF2-40B4-BE49-F238E27FC236}">
                <a16:creationId xmlns:a16="http://schemas.microsoft.com/office/drawing/2014/main" id="{1C05846B-47F1-324A-3C18-A8E2482C5AE2}"/>
              </a:ext>
            </a:extLst>
          </p:cNvPr>
          <p:cNvSpPr>
            <a:spLocks noChangeArrowheads="1"/>
          </p:cNvSpPr>
          <p:nvPr/>
        </p:nvSpPr>
        <p:spPr bwMode="auto">
          <a:xfrm>
            <a:off x="3451225" y="5311775"/>
            <a:ext cx="7731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-1.67%</a:t>
            </a:r>
          </a:p>
        </p:txBody>
      </p:sp>
      <p:sp>
        <p:nvSpPr>
          <p:cNvPr id="444447" name="Rectangle 30">
            <a:extLst>
              <a:ext uri="{FF2B5EF4-FFF2-40B4-BE49-F238E27FC236}">
                <a16:creationId xmlns:a16="http://schemas.microsoft.com/office/drawing/2014/main" id="{1209A720-06AF-47FD-1D9F-27188BA93970}"/>
              </a:ext>
            </a:extLst>
          </p:cNvPr>
          <p:cNvSpPr>
            <a:spLocks noChangeArrowheads="1"/>
          </p:cNvSpPr>
          <p:nvPr/>
        </p:nvSpPr>
        <p:spPr bwMode="auto">
          <a:xfrm>
            <a:off x="5216525" y="5311775"/>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11.49%</a:t>
            </a:r>
          </a:p>
        </p:txBody>
      </p:sp>
      <p:sp>
        <p:nvSpPr>
          <p:cNvPr id="444448" name="Rectangle 31">
            <a:extLst>
              <a:ext uri="{FF2B5EF4-FFF2-40B4-BE49-F238E27FC236}">
                <a16:creationId xmlns:a16="http://schemas.microsoft.com/office/drawing/2014/main" id="{5F30F53A-619A-24A2-8F40-1FD7EDDA4204}"/>
              </a:ext>
            </a:extLst>
          </p:cNvPr>
          <p:cNvSpPr>
            <a:spLocks noChangeArrowheads="1"/>
          </p:cNvSpPr>
          <p:nvPr/>
        </p:nvSpPr>
        <p:spPr bwMode="auto">
          <a:xfrm>
            <a:off x="6999288" y="5311775"/>
            <a:ext cx="8080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20.90%</a:t>
            </a:r>
          </a:p>
        </p:txBody>
      </p:sp>
      <p:sp>
        <p:nvSpPr>
          <p:cNvPr id="444449" name="Rectangle 32">
            <a:extLst>
              <a:ext uri="{FF2B5EF4-FFF2-40B4-BE49-F238E27FC236}">
                <a16:creationId xmlns:a16="http://schemas.microsoft.com/office/drawing/2014/main" id="{4FD2D183-EC09-66AB-F1FD-9D4D19E68759}"/>
              </a:ext>
            </a:extLst>
          </p:cNvPr>
          <p:cNvSpPr>
            <a:spLocks noChangeArrowheads="1"/>
          </p:cNvSpPr>
          <p:nvPr/>
        </p:nvSpPr>
        <p:spPr bwMode="auto">
          <a:xfrm>
            <a:off x="7958138" y="5311775"/>
            <a:ext cx="8747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-21.59%</a:t>
            </a:r>
          </a:p>
        </p:txBody>
      </p:sp>
      <p:sp>
        <p:nvSpPr>
          <p:cNvPr id="444450" name="Line 34">
            <a:extLst>
              <a:ext uri="{FF2B5EF4-FFF2-40B4-BE49-F238E27FC236}">
                <a16:creationId xmlns:a16="http://schemas.microsoft.com/office/drawing/2014/main" id="{48369453-F2F3-B550-EBA5-03493D884229}"/>
              </a:ext>
            </a:extLst>
          </p:cNvPr>
          <p:cNvSpPr>
            <a:spLocks noChangeShapeType="1"/>
          </p:cNvSpPr>
          <p:nvPr/>
        </p:nvSpPr>
        <p:spPr bwMode="auto">
          <a:xfrm>
            <a:off x="8885238" y="2239963"/>
            <a:ext cx="0" cy="33385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 name="Footer Placeholder 4">
            <a:extLst>
              <a:ext uri="{FF2B5EF4-FFF2-40B4-BE49-F238E27FC236}">
                <a16:creationId xmlns:a16="http://schemas.microsoft.com/office/drawing/2014/main" id="{C610949B-DE8C-8F61-57D9-838C1699DFE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5" name="Rectangle 2">
            <a:extLst>
              <a:ext uri="{FF2B5EF4-FFF2-40B4-BE49-F238E27FC236}">
                <a16:creationId xmlns:a16="http://schemas.microsoft.com/office/drawing/2014/main" id="{CBE9BFB9-C899-626D-DF72-07907E90D6EF}"/>
              </a:ext>
            </a:extLst>
          </p:cNvPr>
          <p:cNvSpPr>
            <a:spLocks noGrp="1"/>
          </p:cNvSpPr>
          <p:nvPr>
            <p:ph type="title"/>
          </p:nvPr>
        </p:nvSpPr>
        <p:spPr/>
        <p:txBody>
          <a:bodyPr/>
          <a:lstStyle/>
          <a:p>
            <a:r>
              <a:rPr lang="en-US" altLang="en-US"/>
              <a:t>BP: Just Desserts!</a:t>
            </a:r>
          </a:p>
        </p:txBody>
      </p:sp>
      <p:pic>
        <p:nvPicPr>
          <p:cNvPr id="446468" name="Picture 3">
            <a:extLst>
              <a:ext uri="{FF2B5EF4-FFF2-40B4-BE49-F238E27FC236}">
                <a16:creationId xmlns:a16="http://schemas.microsoft.com/office/drawing/2014/main" id="{F87034E6-E909-F8B6-5B6B-7FC36AFFD9C6}"/>
              </a:ext>
            </a:extLst>
          </p:cNvPr>
          <p:cNvPicPr>
            <a:picLocks noGrp="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759240" y="1752600"/>
            <a:ext cx="5625519" cy="4419600"/>
          </a:xfrm>
        </p:spPr>
      </p:pic>
      <p:sp>
        <p:nvSpPr>
          <p:cNvPr id="5" name="Footer Placeholder 4">
            <a:extLst>
              <a:ext uri="{FF2B5EF4-FFF2-40B4-BE49-F238E27FC236}">
                <a16:creationId xmlns:a16="http://schemas.microsoft.com/office/drawing/2014/main" id="{CB89320B-5640-6AF6-C678-09E1A693E72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3" name="Title 1">
            <a:extLst>
              <a:ext uri="{FF2B5EF4-FFF2-40B4-BE49-F238E27FC236}">
                <a16:creationId xmlns:a16="http://schemas.microsoft.com/office/drawing/2014/main" id="{3C323EB2-EA6A-7552-37A3-C5F3753788BB}"/>
              </a:ext>
            </a:extLst>
          </p:cNvPr>
          <p:cNvSpPr>
            <a:spLocks noGrp="1"/>
          </p:cNvSpPr>
          <p:nvPr>
            <p:ph type="title"/>
          </p:nvPr>
        </p:nvSpPr>
        <p:spPr/>
        <p:txBody>
          <a:bodyPr/>
          <a:lstStyle/>
          <a:p>
            <a:r>
              <a:rPr lang="en-US" altLang="en-US"/>
              <a:t>Managing changes in dividend policy</a:t>
            </a:r>
          </a:p>
        </p:txBody>
      </p:sp>
      <p:pic>
        <p:nvPicPr>
          <p:cNvPr id="448516" name="Content Placeholder 4">
            <a:extLst>
              <a:ext uri="{FF2B5EF4-FFF2-40B4-BE49-F238E27FC236}">
                <a16:creationId xmlns:a16="http://schemas.microsoft.com/office/drawing/2014/main" id="{EA8E5FE8-646D-54D5-DB11-BA58189C302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752600" y="2286000"/>
            <a:ext cx="5638800" cy="3352800"/>
          </a:xfrm>
        </p:spPr>
      </p:pic>
      <p:sp>
        <p:nvSpPr>
          <p:cNvPr id="5" name="Footer Placeholder 4">
            <a:extLst>
              <a:ext uri="{FF2B5EF4-FFF2-40B4-BE49-F238E27FC236}">
                <a16:creationId xmlns:a16="http://schemas.microsoft.com/office/drawing/2014/main" id="{8F4936E6-6766-EDFB-C93F-1B3D21868B0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1" name="Rectangle 2">
            <a:extLst>
              <a:ext uri="{FF2B5EF4-FFF2-40B4-BE49-F238E27FC236}">
                <a16:creationId xmlns:a16="http://schemas.microsoft.com/office/drawing/2014/main" id="{A87A1B3D-7084-8AC0-7E3F-B9A12CF2983B}"/>
              </a:ext>
            </a:extLst>
          </p:cNvPr>
          <p:cNvSpPr>
            <a:spLocks noGrp="1" noChangeArrowheads="1"/>
          </p:cNvSpPr>
          <p:nvPr>
            <p:ph type="title"/>
          </p:nvPr>
        </p:nvSpPr>
        <p:spPr/>
        <p:txBody>
          <a:bodyPr/>
          <a:lstStyle/>
          <a:p>
            <a:r>
              <a:rPr lang="en-US"/>
              <a:t>Case 4: The Limited: Summary of Dividend Policy: 1983-1992</a:t>
            </a:r>
          </a:p>
        </p:txBody>
      </p:sp>
      <p:sp>
        <p:nvSpPr>
          <p:cNvPr id="4" name="Content Placeholder 3">
            <a:extLst>
              <a:ext uri="{FF2B5EF4-FFF2-40B4-BE49-F238E27FC236}">
                <a16:creationId xmlns:a16="http://schemas.microsoft.com/office/drawing/2014/main" id="{3BFAC2BE-7B25-5087-C432-7D20FC714C4D}"/>
              </a:ext>
            </a:extLst>
          </p:cNvPr>
          <p:cNvSpPr>
            <a:spLocks noGrp="1"/>
          </p:cNvSpPr>
          <p:nvPr>
            <p:ph idx="1"/>
          </p:nvPr>
        </p:nvSpPr>
        <p:spPr/>
        <p:txBody>
          <a:bodyPr/>
          <a:lstStyle/>
          <a:p>
            <a:endParaRPr lang="en-US"/>
          </a:p>
        </p:txBody>
      </p:sp>
      <p:sp>
        <p:nvSpPr>
          <p:cNvPr id="450565" name="Line 3">
            <a:extLst>
              <a:ext uri="{FF2B5EF4-FFF2-40B4-BE49-F238E27FC236}">
                <a16:creationId xmlns:a16="http://schemas.microsoft.com/office/drawing/2014/main" id="{CF979587-1E67-263A-5EF7-BD74FCD3A0EC}"/>
              </a:ext>
            </a:extLst>
          </p:cNvPr>
          <p:cNvSpPr>
            <a:spLocks noChangeShapeType="1"/>
          </p:cNvSpPr>
          <p:nvPr/>
        </p:nvSpPr>
        <p:spPr bwMode="auto">
          <a:xfrm>
            <a:off x="1166813" y="2209800"/>
            <a:ext cx="77104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0566" name="Rectangle 4">
            <a:extLst>
              <a:ext uri="{FF2B5EF4-FFF2-40B4-BE49-F238E27FC236}">
                <a16:creationId xmlns:a16="http://schemas.microsoft.com/office/drawing/2014/main" id="{40C2F81C-A872-CD7F-1711-F5623BEB1E40}"/>
              </a:ext>
            </a:extLst>
          </p:cNvPr>
          <p:cNvSpPr>
            <a:spLocks noChangeArrowheads="1"/>
          </p:cNvSpPr>
          <p:nvPr/>
        </p:nvSpPr>
        <p:spPr bwMode="auto">
          <a:xfrm>
            <a:off x="4281488" y="2259013"/>
            <a:ext cx="22812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b="1" i="1">
                <a:latin typeface="Times"/>
              </a:rPr>
              <a:t>Summary of calculations</a:t>
            </a:r>
          </a:p>
        </p:txBody>
      </p:sp>
      <p:sp>
        <p:nvSpPr>
          <p:cNvPr id="450567" name="Rectangle 5">
            <a:extLst>
              <a:ext uri="{FF2B5EF4-FFF2-40B4-BE49-F238E27FC236}">
                <a16:creationId xmlns:a16="http://schemas.microsoft.com/office/drawing/2014/main" id="{C5F36099-3146-78E8-D5C2-411868209E46}"/>
              </a:ext>
            </a:extLst>
          </p:cNvPr>
          <p:cNvSpPr>
            <a:spLocks noChangeArrowheads="1"/>
          </p:cNvSpPr>
          <p:nvPr/>
        </p:nvSpPr>
        <p:spPr bwMode="auto">
          <a:xfrm>
            <a:off x="3390900" y="2601913"/>
            <a:ext cx="8572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Average</a:t>
            </a:r>
          </a:p>
        </p:txBody>
      </p:sp>
      <p:sp>
        <p:nvSpPr>
          <p:cNvPr id="450568" name="Rectangle 6">
            <a:extLst>
              <a:ext uri="{FF2B5EF4-FFF2-40B4-BE49-F238E27FC236}">
                <a16:creationId xmlns:a16="http://schemas.microsoft.com/office/drawing/2014/main" id="{4282864B-D268-685A-D1E9-412769C93FDE}"/>
              </a:ext>
            </a:extLst>
          </p:cNvPr>
          <p:cNvSpPr>
            <a:spLocks noChangeArrowheads="1"/>
          </p:cNvSpPr>
          <p:nvPr/>
        </p:nvSpPr>
        <p:spPr bwMode="auto">
          <a:xfrm>
            <a:off x="4708525" y="2601913"/>
            <a:ext cx="1778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Standard Deviation</a:t>
            </a:r>
          </a:p>
        </p:txBody>
      </p:sp>
      <p:sp>
        <p:nvSpPr>
          <p:cNvPr id="450569" name="Rectangle 7">
            <a:extLst>
              <a:ext uri="{FF2B5EF4-FFF2-40B4-BE49-F238E27FC236}">
                <a16:creationId xmlns:a16="http://schemas.microsoft.com/office/drawing/2014/main" id="{82106D5C-5C84-1DA2-1F8D-F42E57EBC8DB}"/>
              </a:ext>
            </a:extLst>
          </p:cNvPr>
          <p:cNvSpPr>
            <a:spLocks noChangeArrowheads="1"/>
          </p:cNvSpPr>
          <p:nvPr/>
        </p:nvSpPr>
        <p:spPr bwMode="auto">
          <a:xfrm>
            <a:off x="6865938" y="2601913"/>
            <a:ext cx="993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Maximum</a:t>
            </a:r>
          </a:p>
        </p:txBody>
      </p:sp>
      <p:sp>
        <p:nvSpPr>
          <p:cNvPr id="450570" name="Rectangle 8">
            <a:extLst>
              <a:ext uri="{FF2B5EF4-FFF2-40B4-BE49-F238E27FC236}">
                <a16:creationId xmlns:a16="http://schemas.microsoft.com/office/drawing/2014/main" id="{B3A28E96-3C15-A155-E07E-B6C937E3AFE8}"/>
              </a:ext>
            </a:extLst>
          </p:cNvPr>
          <p:cNvSpPr>
            <a:spLocks noChangeArrowheads="1"/>
          </p:cNvSpPr>
          <p:nvPr/>
        </p:nvSpPr>
        <p:spPr bwMode="auto">
          <a:xfrm>
            <a:off x="7875588" y="2601913"/>
            <a:ext cx="9604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Minimum</a:t>
            </a:r>
          </a:p>
        </p:txBody>
      </p:sp>
      <p:sp>
        <p:nvSpPr>
          <p:cNvPr id="450571" name="Rectangle 9">
            <a:extLst>
              <a:ext uri="{FF2B5EF4-FFF2-40B4-BE49-F238E27FC236}">
                <a16:creationId xmlns:a16="http://schemas.microsoft.com/office/drawing/2014/main" id="{7FC23DF6-AF31-8B76-07FC-751883D23AF7}"/>
              </a:ext>
            </a:extLst>
          </p:cNvPr>
          <p:cNvSpPr>
            <a:spLocks noChangeArrowheads="1"/>
          </p:cNvSpPr>
          <p:nvPr/>
        </p:nvSpPr>
        <p:spPr bwMode="auto">
          <a:xfrm>
            <a:off x="1096963" y="2944813"/>
            <a:ext cx="16652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Free CF to Equity</a:t>
            </a:r>
          </a:p>
        </p:txBody>
      </p:sp>
      <p:sp>
        <p:nvSpPr>
          <p:cNvPr id="450572" name="Rectangle 10">
            <a:extLst>
              <a:ext uri="{FF2B5EF4-FFF2-40B4-BE49-F238E27FC236}">
                <a16:creationId xmlns:a16="http://schemas.microsoft.com/office/drawing/2014/main" id="{13D11DD3-A56C-2725-A1D5-DBAF1953F48C}"/>
              </a:ext>
            </a:extLst>
          </p:cNvPr>
          <p:cNvSpPr>
            <a:spLocks noChangeArrowheads="1"/>
          </p:cNvSpPr>
          <p:nvPr/>
        </p:nvSpPr>
        <p:spPr bwMode="auto">
          <a:xfrm>
            <a:off x="3390900" y="2944813"/>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($34.20)</a:t>
            </a:r>
          </a:p>
        </p:txBody>
      </p:sp>
      <p:sp>
        <p:nvSpPr>
          <p:cNvPr id="450573" name="Rectangle 11">
            <a:extLst>
              <a:ext uri="{FF2B5EF4-FFF2-40B4-BE49-F238E27FC236}">
                <a16:creationId xmlns:a16="http://schemas.microsoft.com/office/drawing/2014/main" id="{DDCD6F09-04F6-622A-DCAE-C47F256691CC}"/>
              </a:ext>
            </a:extLst>
          </p:cNvPr>
          <p:cNvSpPr>
            <a:spLocks noChangeArrowheads="1"/>
          </p:cNvSpPr>
          <p:nvPr/>
        </p:nvSpPr>
        <p:spPr bwMode="auto">
          <a:xfrm>
            <a:off x="5137150" y="2944813"/>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$109.74</a:t>
            </a:r>
          </a:p>
        </p:txBody>
      </p:sp>
      <p:sp>
        <p:nvSpPr>
          <p:cNvPr id="450574" name="Rectangle 12">
            <a:extLst>
              <a:ext uri="{FF2B5EF4-FFF2-40B4-BE49-F238E27FC236}">
                <a16:creationId xmlns:a16="http://schemas.microsoft.com/office/drawing/2014/main" id="{16720EDC-7FE8-0AD1-9B6B-89909381051C}"/>
              </a:ext>
            </a:extLst>
          </p:cNvPr>
          <p:cNvSpPr>
            <a:spLocks noChangeArrowheads="1"/>
          </p:cNvSpPr>
          <p:nvPr/>
        </p:nvSpPr>
        <p:spPr bwMode="auto">
          <a:xfrm>
            <a:off x="6985000" y="2944813"/>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$96.89</a:t>
            </a:r>
          </a:p>
        </p:txBody>
      </p:sp>
      <p:sp>
        <p:nvSpPr>
          <p:cNvPr id="450575" name="Rectangle 13">
            <a:extLst>
              <a:ext uri="{FF2B5EF4-FFF2-40B4-BE49-F238E27FC236}">
                <a16:creationId xmlns:a16="http://schemas.microsoft.com/office/drawing/2014/main" id="{3CC8D0CA-1458-AF06-EA66-B524C50B4030}"/>
              </a:ext>
            </a:extLst>
          </p:cNvPr>
          <p:cNvSpPr>
            <a:spLocks noChangeArrowheads="1"/>
          </p:cNvSpPr>
          <p:nvPr/>
        </p:nvSpPr>
        <p:spPr bwMode="auto">
          <a:xfrm>
            <a:off x="7893050" y="2944813"/>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($242.17)</a:t>
            </a:r>
          </a:p>
        </p:txBody>
      </p:sp>
      <p:sp>
        <p:nvSpPr>
          <p:cNvPr id="450576" name="Rectangle 14">
            <a:extLst>
              <a:ext uri="{FF2B5EF4-FFF2-40B4-BE49-F238E27FC236}">
                <a16:creationId xmlns:a16="http://schemas.microsoft.com/office/drawing/2014/main" id="{9A61F76E-DCA7-66DF-A541-D8C81A276E59}"/>
              </a:ext>
            </a:extLst>
          </p:cNvPr>
          <p:cNvSpPr>
            <a:spLocks noChangeArrowheads="1"/>
          </p:cNvSpPr>
          <p:nvPr/>
        </p:nvSpPr>
        <p:spPr bwMode="auto">
          <a:xfrm>
            <a:off x="1096963" y="3286125"/>
            <a:ext cx="10048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Dividends</a:t>
            </a:r>
          </a:p>
        </p:txBody>
      </p:sp>
      <p:sp>
        <p:nvSpPr>
          <p:cNvPr id="450577" name="Rectangle 15">
            <a:extLst>
              <a:ext uri="{FF2B5EF4-FFF2-40B4-BE49-F238E27FC236}">
                <a16:creationId xmlns:a16="http://schemas.microsoft.com/office/drawing/2014/main" id="{BD79865B-A786-474B-59F3-7D184C02A5C2}"/>
              </a:ext>
            </a:extLst>
          </p:cNvPr>
          <p:cNvSpPr>
            <a:spLocks noChangeArrowheads="1"/>
          </p:cNvSpPr>
          <p:nvPr/>
        </p:nvSpPr>
        <p:spPr bwMode="auto">
          <a:xfrm>
            <a:off x="3425825"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$40.87</a:t>
            </a:r>
          </a:p>
        </p:txBody>
      </p:sp>
      <p:sp>
        <p:nvSpPr>
          <p:cNvPr id="450578" name="Rectangle 16">
            <a:extLst>
              <a:ext uri="{FF2B5EF4-FFF2-40B4-BE49-F238E27FC236}">
                <a16:creationId xmlns:a16="http://schemas.microsoft.com/office/drawing/2014/main" id="{4B2A9758-6F51-7031-AB2F-4763327FEB1F}"/>
              </a:ext>
            </a:extLst>
          </p:cNvPr>
          <p:cNvSpPr>
            <a:spLocks noChangeArrowheads="1"/>
          </p:cNvSpPr>
          <p:nvPr/>
        </p:nvSpPr>
        <p:spPr bwMode="auto">
          <a:xfrm>
            <a:off x="5187950" y="32861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$32.79</a:t>
            </a:r>
          </a:p>
        </p:txBody>
      </p:sp>
      <p:sp>
        <p:nvSpPr>
          <p:cNvPr id="450579" name="Rectangle 17">
            <a:extLst>
              <a:ext uri="{FF2B5EF4-FFF2-40B4-BE49-F238E27FC236}">
                <a16:creationId xmlns:a16="http://schemas.microsoft.com/office/drawing/2014/main" id="{42F677F1-EAE8-99FB-049B-2E0674BAF592}"/>
              </a:ext>
            </a:extLst>
          </p:cNvPr>
          <p:cNvSpPr>
            <a:spLocks noChangeArrowheads="1"/>
          </p:cNvSpPr>
          <p:nvPr/>
        </p:nvSpPr>
        <p:spPr bwMode="auto">
          <a:xfrm>
            <a:off x="6934200" y="32861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$101.36</a:t>
            </a:r>
          </a:p>
        </p:txBody>
      </p:sp>
      <p:sp>
        <p:nvSpPr>
          <p:cNvPr id="450580" name="Rectangle 18">
            <a:extLst>
              <a:ext uri="{FF2B5EF4-FFF2-40B4-BE49-F238E27FC236}">
                <a16:creationId xmlns:a16="http://schemas.microsoft.com/office/drawing/2014/main" id="{43487B23-6BFC-8D35-96E7-4EEA98D3523A}"/>
              </a:ext>
            </a:extLst>
          </p:cNvPr>
          <p:cNvSpPr>
            <a:spLocks noChangeArrowheads="1"/>
          </p:cNvSpPr>
          <p:nvPr/>
        </p:nvSpPr>
        <p:spPr bwMode="auto">
          <a:xfrm>
            <a:off x="8029575" y="32861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$5.97</a:t>
            </a:r>
          </a:p>
        </p:txBody>
      </p:sp>
      <p:sp>
        <p:nvSpPr>
          <p:cNvPr id="450581" name="Rectangle 19">
            <a:extLst>
              <a:ext uri="{FF2B5EF4-FFF2-40B4-BE49-F238E27FC236}">
                <a16:creationId xmlns:a16="http://schemas.microsoft.com/office/drawing/2014/main" id="{BC00BDD9-6684-B02A-AC4B-A6195EF7A840}"/>
              </a:ext>
            </a:extLst>
          </p:cNvPr>
          <p:cNvSpPr>
            <a:spLocks noChangeArrowheads="1"/>
          </p:cNvSpPr>
          <p:nvPr/>
        </p:nvSpPr>
        <p:spPr bwMode="auto">
          <a:xfrm>
            <a:off x="1096963" y="3629025"/>
            <a:ext cx="21796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Dividends+Repurchases</a:t>
            </a:r>
          </a:p>
        </p:txBody>
      </p:sp>
      <p:sp>
        <p:nvSpPr>
          <p:cNvPr id="450582" name="Rectangle 20">
            <a:extLst>
              <a:ext uri="{FF2B5EF4-FFF2-40B4-BE49-F238E27FC236}">
                <a16:creationId xmlns:a16="http://schemas.microsoft.com/office/drawing/2014/main" id="{B948F9EE-ED46-8665-17B7-F9E633124106}"/>
              </a:ext>
            </a:extLst>
          </p:cNvPr>
          <p:cNvSpPr>
            <a:spLocks noChangeArrowheads="1"/>
          </p:cNvSpPr>
          <p:nvPr/>
        </p:nvSpPr>
        <p:spPr bwMode="auto">
          <a:xfrm>
            <a:off x="3425825"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$40.87</a:t>
            </a:r>
          </a:p>
        </p:txBody>
      </p:sp>
      <p:sp>
        <p:nvSpPr>
          <p:cNvPr id="450583" name="Rectangle 21">
            <a:extLst>
              <a:ext uri="{FF2B5EF4-FFF2-40B4-BE49-F238E27FC236}">
                <a16:creationId xmlns:a16="http://schemas.microsoft.com/office/drawing/2014/main" id="{FB3D8160-C426-D724-ADE3-18CCD5A55953}"/>
              </a:ext>
            </a:extLst>
          </p:cNvPr>
          <p:cNvSpPr>
            <a:spLocks noChangeArrowheads="1"/>
          </p:cNvSpPr>
          <p:nvPr/>
        </p:nvSpPr>
        <p:spPr bwMode="auto">
          <a:xfrm>
            <a:off x="5187950" y="3629025"/>
            <a:ext cx="739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$32.79</a:t>
            </a:r>
          </a:p>
        </p:txBody>
      </p:sp>
      <p:sp>
        <p:nvSpPr>
          <p:cNvPr id="450584" name="Rectangle 22">
            <a:extLst>
              <a:ext uri="{FF2B5EF4-FFF2-40B4-BE49-F238E27FC236}">
                <a16:creationId xmlns:a16="http://schemas.microsoft.com/office/drawing/2014/main" id="{165CF1C2-95CA-0043-51ED-F2EF5D5B58F7}"/>
              </a:ext>
            </a:extLst>
          </p:cNvPr>
          <p:cNvSpPr>
            <a:spLocks noChangeArrowheads="1"/>
          </p:cNvSpPr>
          <p:nvPr/>
        </p:nvSpPr>
        <p:spPr bwMode="auto">
          <a:xfrm>
            <a:off x="6934200" y="3629025"/>
            <a:ext cx="841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$101.36</a:t>
            </a:r>
          </a:p>
        </p:txBody>
      </p:sp>
      <p:sp>
        <p:nvSpPr>
          <p:cNvPr id="450585" name="Rectangle 23">
            <a:extLst>
              <a:ext uri="{FF2B5EF4-FFF2-40B4-BE49-F238E27FC236}">
                <a16:creationId xmlns:a16="http://schemas.microsoft.com/office/drawing/2014/main" id="{DACCCAA7-E353-BBDE-6AFE-EA77C9E60A7F}"/>
              </a:ext>
            </a:extLst>
          </p:cNvPr>
          <p:cNvSpPr>
            <a:spLocks noChangeArrowheads="1"/>
          </p:cNvSpPr>
          <p:nvPr/>
        </p:nvSpPr>
        <p:spPr bwMode="auto">
          <a:xfrm>
            <a:off x="8029575" y="3629025"/>
            <a:ext cx="6381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$5.97</a:t>
            </a:r>
          </a:p>
        </p:txBody>
      </p:sp>
      <p:sp>
        <p:nvSpPr>
          <p:cNvPr id="450586" name="Rectangle 24">
            <a:extLst>
              <a:ext uri="{FF2B5EF4-FFF2-40B4-BE49-F238E27FC236}">
                <a16:creationId xmlns:a16="http://schemas.microsoft.com/office/drawing/2014/main" id="{7598EB03-796B-F57C-EA49-C95BE093B706}"/>
              </a:ext>
            </a:extLst>
          </p:cNvPr>
          <p:cNvSpPr>
            <a:spLocks noChangeArrowheads="1"/>
          </p:cNvSpPr>
          <p:nvPr/>
        </p:nvSpPr>
        <p:spPr bwMode="auto">
          <a:xfrm>
            <a:off x="1096963" y="4313238"/>
            <a:ext cx="2043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Dividend Payout Ratio</a:t>
            </a:r>
          </a:p>
        </p:txBody>
      </p:sp>
      <p:sp>
        <p:nvSpPr>
          <p:cNvPr id="450587" name="Rectangle 25">
            <a:extLst>
              <a:ext uri="{FF2B5EF4-FFF2-40B4-BE49-F238E27FC236}">
                <a16:creationId xmlns:a16="http://schemas.microsoft.com/office/drawing/2014/main" id="{906E38FD-864A-C253-DCD1-24744809D02C}"/>
              </a:ext>
            </a:extLst>
          </p:cNvPr>
          <p:cNvSpPr>
            <a:spLocks noChangeArrowheads="1"/>
          </p:cNvSpPr>
          <p:nvPr/>
        </p:nvSpPr>
        <p:spPr bwMode="auto">
          <a:xfrm>
            <a:off x="3425825" y="4313238"/>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18.59%</a:t>
            </a:r>
          </a:p>
        </p:txBody>
      </p:sp>
      <p:sp>
        <p:nvSpPr>
          <p:cNvPr id="450588" name="Rectangle 26">
            <a:extLst>
              <a:ext uri="{FF2B5EF4-FFF2-40B4-BE49-F238E27FC236}">
                <a16:creationId xmlns:a16="http://schemas.microsoft.com/office/drawing/2014/main" id="{EE82E82C-758A-F23A-4719-6DC38F53F47E}"/>
              </a:ext>
            </a:extLst>
          </p:cNvPr>
          <p:cNvSpPr>
            <a:spLocks noChangeArrowheads="1"/>
          </p:cNvSpPr>
          <p:nvPr/>
        </p:nvSpPr>
        <p:spPr bwMode="auto">
          <a:xfrm>
            <a:off x="1096963" y="4656138"/>
            <a:ext cx="2252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Cash Paid as % of FCFE</a:t>
            </a:r>
          </a:p>
        </p:txBody>
      </p:sp>
      <p:sp>
        <p:nvSpPr>
          <p:cNvPr id="450589" name="Rectangle 27">
            <a:extLst>
              <a:ext uri="{FF2B5EF4-FFF2-40B4-BE49-F238E27FC236}">
                <a16:creationId xmlns:a16="http://schemas.microsoft.com/office/drawing/2014/main" id="{7ABCD68B-B717-4B0E-16D2-936D87BC9D24}"/>
              </a:ext>
            </a:extLst>
          </p:cNvPr>
          <p:cNvSpPr>
            <a:spLocks noChangeArrowheads="1"/>
          </p:cNvSpPr>
          <p:nvPr/>
        </p:nvSpPr>
        <p:spPr bwMode="auto">
          <a:xfrm>
            <a:off x="3340100" y="4656138"/>
            <a:ext cx="9763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-119.52%</a:t>
            </a:r>
          </a:p>
        </p:txBody>
      </p:sp>
      <p:sp>
        <p:nvSpPr>
          <p:cNvPr id="450590" name="Rectangle 28">
            <a:extLst>
              <a:ext uri="{FF2B5EF4-FFF2-40B4-BE49-F238E27FC236}">
                <a16:creationId xmlns:a16="http://schemas.microsoft.com/office/drawing/2014/main" id="{B704D917-FA7F-609E-5B50-5AEBAC011FCE}"/>
              </a:ext>
            </a:extLst>
          </p:cNvPr>
          <p:cNvSpPr>
            <a:spLocks noChangeArrowheads="1"/>
          </p:cNvSpPr>
          <p:nvPr/>
        </p:nvSpPr>
        <p:spPr bwMode="auto">
          <a:xfrm>
            <a:off x="1096963" y="5340350"/>
            <a:ext cx="20494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i="1">
                <a:latin typeface="Times"/>
              </a:rPr>
              <a:t>ROE - Required return</a:t>
            </a:r>
          </a:p>
        </p:txBody>
      </p:sp>
      <p:sp>
        <p:nvSpPr>
          <p:cNvPr id="450591" name="Rectangle 29">
            <a:extLst>
              <a:ext uri="{FF2B5EF4-FFF2-40B4-BE49-F238E27FC236}">
                <a16:creationId xmlns:a16="http://schemas.microsoft.com/office/drawing/2014/main" id="{484D6252-354E-17D6-078E-DEE285A59E45}"/>
              </a:ext>
            </a:extLst>
          </p:cNvPr>
          <p:cNvSpPr>
            <a:spLocks noChangeArrowheads="1"/>
          </p:cNvSpPr>
          <p:nvPr/>
        </p:nvSpPr>
        <p:spPr bwMode="auto">
          <a:xfrm>
            <a:off x="3476625" y="5340350"/>
            <a:ext cx="706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1.69%</a:t>
            </a:r>
          </a:p>
        </p:txBody>
      </p:sp>
      <p:sp>
        <p:nvSpPr>
          <p:cNvPr id="450592" name="Rectangle 30">
            <a:extLst>
              <a:ext uri="{FF2B5EF4-FFF2-40B4-BE49-F238E27FC236}">
                <a16:creationId xmlns:a16="http://schemas.microsoft.com/office/drawing/2014/main" id="{D871CEC0-37DA-887E-F0FA-46A0B55EC45B}"/>
              </a:ext>
            </a:extLst>
          </p:cNvPr>
          <p:cNvSpPr>
            <a:spLocks noChangeArrowheads="1"/>
          </p:cNvSpPr>
          <p:nvPr/>
        </p:nvSpPr>
        <p:spPr bwMode="auto">
          <a:xfrm>
            <a:off x="518795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19.07%</a:t>
            </a:r>
          </a:p>
        </p:txBody>
      </p:sp>
      <p:sp>
        <p:nvSpPr>
          <p:cNvPr id="450593" name="Rectangle 31">
            <a:extLst>
              <a:ext uri="{FF2B5EF4-FFF2-40B4-BE49-F238E27FC236}">
                <a16:creationId xmlns:a16="http://schemas.microsoft.com/office/drawing/2014/main" id="{60B64943-DE5E-8500-FE46-6459E454AF49}"/>
              </a:ext>
            </a:extLst>
          </p:cNvPr>
          <p:cNvSpPr>
            <a:spLocks noChangeArrowheads="1"/>
          </p:cNvSpPr>
          <p:nvPr/>
        </p:nvSpPr>
        <p:spPr bwMode="auto">
          <a:xfrm>
            <a:off x="6985000" y="5340350"/>
            <a:ext cx="8080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29.26%</a:t>
            </a:r>
          </a:p>
        </p:txBody>
      </p:sp>
      <p:sp>
        <p:nvSpPr>
          <p:cNvPr id="450594" name="Rectangle 32">
            <a:extLst>
              <a:ext uri="{FF2B5EF4-FFF2-40B4-BE49-F238E27FC236}">
                <a16:creationId xmlns:a16="http://schemas.microsoft.com/office/drawing/2014/main" id="{6988D202-2414-1C9D-ADCD-337B500C66D1}"/>
              </a:ext>
            </a:extLst>
          </p:cNvPr>
          <p:cNvSpPr>
            <a:spLocks noChangeArrowheads="1"/>
          </p:cNvSpPr>
          <p:nvPr/>
        </p:nvSpPr>
        <p:spPr bwMode="auto">
          <a:xfrm>
            <a:off x="7943850" y="5340350"/>
            <a:ext cx="8747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-19.84%</a:t>
            </a:r>
          </a:p>
        </p:txBody>
      </p:sp>
      <p:sp>
        <p:nvSpPr>
          <p:cNvPr id="450595" name="Line 33">
            <a:extLst>
              <a:ext uri="{FF2B5EF4-FFF2-40B4-BE49-F238E27FC236}">
                <a16:creationId xmlns:a16="http://schemas.microsoft.com/office/drawing/2014/main" id="{12F2D0C1-2CCC-1AF9-E8EF-1F0553804767}"/>
              </a:ext>
            </a:extLst>
          </p:cNvPr>
          <p:cNvSpPr>
            <a:spLocks noChangeShapeType="1"/>
          </p:cNvSpPr>
          <p:nvPr/>
        </p:nvSpPr>
        <p:spPr bwMode="auto">
          <a:xfrm>
            <a:off x="1149350"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0596" name="Line 34">
            <a:extLst>
              <a:ext uri="{FF2B5EF4-FFF2-40B4-BE49-F238E27FC236}">
                <a16:creationId xmlns:a16="http://schemas.microsoft.com/office/drawing/2014/main" id="{7C72F98A-C627-AE3B-46AA-34360AB9E142}"/>
              </a:ext>
            </a:extLst>
          </p:cNvPr>
          <p:cNvSpPr>
            <a:spLocks noChangeShapeType="1"/>
          </p:cNvSpPr>
          <p:nvPr/>
        </p:nvSpPr>
        <p:spPr bwMode="auto">
          <a:xfrm>
            <a:off x="8885238" y="2209800"/>
            <a:ext cx="0" cy="33972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0597" name="Rectangle 35">
            <a:extLst>
              <a:ext uri="{FF2B5EF4-FFF2-40B4-BE49-F238E27FC236}">
                <a16:creationId xmlns:a16="http://schemas.microsoft.com/office/drawing/2014/main" id="{71B76F9B-A1B9-33A7-8F27-8639E6801039}"/>
              </a:ext>
            </a:extLst>
          </p:cNvPr>
          <p:cNvSpPr>
            <a:spLocks noChangeArrowheads="1"/>
          </p:cNvSpPr>
          <p:nvPr/>
        </p:nvSpPr>
        <p:spPr bwMode="auto">
          <a:xfrm>
            <a:off x="9182100" y="60975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endParaRPr lang="en-US" altLang="en-US" sz="2400">
              <a:latin typeface="Times"/>
            </a:endParaRPr>
          </a:p>
        </p:txBody>
      </p:sp>
      <p:sp>
        <p:nvSpPr>
          <p:cNvPr id="5" name="Footer Placeholder 4">
            <a:extLst>
              <a:ext uri="{FF2B5EF4-FFF2-40B4-BE49-F238E27FC236}">
                <a16:creationId xmlns:a16="http://schemas.microsoft.com/office/drawing/2014/main" id="{BE2F2C52-817B-1390-5529-2C3ADB3C3BA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2">
            <a:extLst>
              <a:ext uri="{FF2B5EF4-FFF2-40B4-BE49-F238E27FC236}">
                <a16:creationId xmlns:a16="http://schemas.microsoft.com/office/drawing/2014/main" id="{3B5D266D-BE5E-2D18-A6B0-282913718C2D}"/>
              </a:ext>
            </a:extLst>
          </p:cNvPr>
          <p:cNvSpPr>
            <a:spLocks noGrp="1"/>
          </p:cNvSpPr>
          <p:nvPr>
            <p:ph type="title"/>
          </p:nvPr>
        </p:nvSpPr>
        <p:spPr/>
        <p:txBody>
          <a:bodyPr/>
          <a:lstStyle/>
          <a:p>
            <a:r>
              <a:rPr lang="en-US" altLang="en-US"/>
              <a:t>Growth Firms and Dividends</a:t>
            </a:r>
          </a:p>
        </p:txBody>
      </p:sp>
      <p:sp>
        <p:nvSpPr>
          <p:cNvPr id="452612" name="Rectangle 3">
            <a:extLst>
              <a:ext uri="{FF2B5EF4-FFF2-40B4-BE49-F238E27FC236}">
                <a16:creationId xmlns:a16="http://schemas.microsoft.com/office/drawing/2014/main" id="{6359796A-1061-4946-DC93-B523F3C7E32C}"/>
              </a:ext>
            </a:extLst>
          </p:cNvPr>
          <p:cNvSpPr>
            <a:spLocks noGrp="1"/>
          </p:cNvSpPr>
          <p:nvPr>
            <p:ph idx="1"/>
          </p:nvPr>
        </p:nvSpPr>
        <p:spPr/>
        <p:txBody>
          <a:bodyPr/>
          <a:lstStyle/>
          <a:p>
            <a:r>
              <a:rPr lang="en-US" altLang="en-US"/>
              <a:t>High growth firms are sometimes advised to initiate dividends because its increases the potential stockholder base for the company (since there are some investors - like pension funds - that cannot buy stocks that do not pay dividends) and, by extension, the stock price. Do you agree with this argument?</a:t>
            </a:r>
          </a:p>
          <a:p>
            <a:r>
              <a:rPr lang="en-US" altLang="en-US"/>
              <a:t>Yes</a:t>
            </a:r>
          </a:p>
          <a:p>
            <a:r>
              <a:rPr lang="en-US" altLang="en-US"/>
              <a:t>No</a:t>
            </a:r>
          </a:p>
          <a:p>
            <a:r>
              <a:rPr lang="en-US" altLang="en-US"/>
              <a:t>Why?</a:t>
            </a:r>
          </a:p>
        </p:txBody>
      </p:sp>
      <p:sp>
        <p:nvSpPr>
          <p:cNvPr id="5" name="Footer Placeholder 4">
            <a:extLst>
              <a:ext uri="{FF2B5EF4-FFF2-40B4-BE49-F238E27FC236}">
                <a16:creationId xmlns:a16="http://schemas.microsoft.com/office/drawing/2014/main" id="{764E514B-54A3-A1B3-5FFA-141AEE3C48D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7" name="Rectangle 2">
            <a:extLst>
              <a:ext uri="{FF2B5EF4-FFF2-40B4-BE49-F238E27FC236}">
                <a16:creationId xmlns:a16="http://schemas.microsoft.com/office/drawing/2014/main" id="{E1287CA2-ACB1-B0AD-6E1A-B1F890DD67C3}"/>
              </a:ext>
            </a:extLst>
          </p:cNvPr>
          <p:cNvSpPr>
            <a:spLocks noGrp="1"/>
          </p:cNvSpPr>
          <p:nvPr>
            <p:ph type="title"/>
          </p:nvPr>
        </p:nvSpPr>
        <p:spPr/>
        <p:txBody>
          <a:bodyPr/>
          <a:lstStyle/>
          <a:p>
            <a:r>
              <a:rPr lang="en-US" altLang="en-US"/>
              <a:t>5. Tata Motors</a:t>
            </a:r>
          </a:p>
        </p:txBody>
      </p:sp>
      <p:graphicFrame>
        <p:nvGraphicFramePr>
          <p:cNvPr id="10" name="Content Placeholder 2">
            <a:extLst>
              <a:ext uri="{FF2B5EF4-FFF2-40B4-BE49-F238E27FC236}">
                <a16:creationId xmlns:a16="http://schemas.microsoft.com/office/drawing/2014/main" id="{5C598F49-DAE7-9AD3-2AE4-74C796CD4CB7}"/>
              </a:ext>
            </a:extLst>
          </p:cNvPr>
          <p:cNvGraphicFramePr>
            <a:graphicFrameLocks noGrp="1"/>
          </p:cNvGraphicFramePr>
          <p:nvPr>
            <p:ph idx="1"/>
          </p:nvPr>
        </p:nvGraphicFramePr>
        <p:xfrm>
          <a:off x="685800" y="1752600"/>
          <a:ext cx="7693025" cy="3960816"/>
        </p:xfrm>
        <a:graphic>
          <a:graphicData uri="http://schemas.openxmlformats.org/drawingml/2006/table">
            <a:tbl>
              <a:tblPr/>
              <a:tblGrid>
                <a:gridCol w="3465513">
                  <a:extLst>
                    <a:ext uri="{9D8B030D-6E8A-4147-A177-3AD203B41FA5}">
                      <a16:colId xmlns:a16="http://schemas.microsoft.com/office/drawing/2014/main" val="20000"/>
                    </a:ext>
                  </a:extLst>
                </a:gridCol>
                <a:gridCol w="1939925">
                  <a:extLst>
                    <a:ext uri="{9D8B030D-6E8A-4147-A177-3AD203B41FA5}">
                      <a16:colId xmlns:a16="http://schemas.microsoft.com/office/drawing/2014/main" val="20001"/>
                    </a:ext>
                  </a:extLst>
                </a:gridCol>
                <a:gridCol w="2287587">
                  <a:extLst>
                    <a:ext uri="{9D8B030D-6E8A-4147-A177-3AD203B41FA5}">
                      <a16:colId xmlns:a16="http://schemas.microsoft.com/office/drawing/2014/main" val="20002"/>
                    </a:ext>
                  </a:extLst>
                </a:gridCol>
              </a:tblGrid>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Aggregate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Average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Net Income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$42,133.80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$7,421.40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 Payout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17.61%</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15.09%</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Stock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$97.00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Dividends + Buybacks</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$7,518.40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Ratio</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17.84%</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(pre-debt)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($106,871.00)</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($10,687.10)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(actual debt)</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$825,262.00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$82,526.20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Free CF to Equity (target debt ratio)</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$47,796.36 </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$4,779.64 </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368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pre-debt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FCFE negative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10"/>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actual FCFE</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9.11%</a:t>
                      </a:r>
                    </a:p>
                  </a:txBody>
                  <a:tcPr marL="0" marR="0" marT="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1"/>
                  </a:ext>
                </a:extLst>
              </a:tr>
              <a:tr h="3175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Cash payout as % of target FCFE</a:t>
                      </a:r>
                    </a:p>
                  </a:txBody>
                  <a:tcPr marL="0" marR="0" marT="0" marB="0" anchor="b"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charset="0"/>
                          <a:ea typeface="ＭＳ Ｐゴシック" charset="-128"/>
                        </a:rPr>
                        <a:t>157.30%</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Calibri" charset="0"/>
                        <a:ea typeface="ＭＳ Ｐゴシック" charset="-128"/>
                      </a:endParaRPr>
                    </a:p>
                  </a:txBody>
                  <a:tcPr marL="0" marR="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12"/>
                  </a:ext>
                </a:extLst>
              </a:tr>
            </a:tbl>
          </a:graphicData>
        </a:graphic>
      </p:graphicFrame>
      <p:sp>
        <p:nvSpPr>
          <p:cNvPr id="454658" name="Text Box 8">
            <a:extLst>
              <a:ext uri="{FF2B5EF4-FFF2-40B4-BE49-F238E27FC236}">
                <a16:creationId xmlns:a16="http://schemas.microsoft.com/office/drawing/2014/main" id="{52A9A834-2463-FF58-4481-2F8F13CB169C}"/>
              </a:ext>
            </a:extLst>
          </p:cNvPr>
          <p:cNvSpPr txBox="1">
            <a:spLocks noChangeArrowheads="1"/>
          </p:cNvSpPr>
          <p:nvPr/>
        </p:nvSpPr>
        <p:spPr bwMode="auto">
          <a:xfrm>
            <a:off x="5257800" y="5867400"/>
            <a:ext cx="2682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600">
                <a:latin typeface="Times"/>
              </a:rPr>
              <a:t>Negative FCFE, largely because of acquisitions.</a:t>
            </a:r>
          </a:p>
        </p:txBody>
      </p:sp>
      <p:sp>
        <p:nvSpPr>
          <p:cNvPr id="5" name="Footer Placeholder 4">
            <a:extLst>
              <a:ext uri="{FF2B5EF4-FFF2-40B4-BE49-F238E27FC236}">
                <a16:creationId xmlns:a16="http://schemas.microsoft.com/office/drawing/2014/main" id="{08228E16-CFDD-E4B9-6F05-51D1BE556A2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5" name="Rectangle 2">
            <a:extLst>
              <a:ext uri="{FF2B5EF4-FFF2-40B4-BE49-F238E27FC236}">
                <a16:creationId xmlns:a16="http://schemas.microsoft.com/office/drawing/2014/main" id="{B5ECEB62-DB32-EE7B-E3D1-BCAC2DEA11D7}"/>
              </a:ext>
            </a:extLst>
          </p:cNvPr>
          <p:cNvSpPr>
            <a:spLocks noGrp="1"/>
          </p:cNvSpPr>
          <p:nvPr>
            <p:ph type="title"/>
          </p:nvPr>
        </p:nvSpPr>
        <p:spPr/>
        <p:txBody>
          <a:bodyPr/>
          <a:lstStyle/>
          <a:p>
            <a:r>
              <a:rPr lang="en-US" altLang="en-US"/>
              <a:t>Summing up…</a:t>
            </a:r>
          </a:p>
        </p:txBody>
      </p:sp>
      <p:pic>
        <p:nvPicPr>
          <p:cNvPr id="456708" name="Content Placeholder 3">
            <a:extLst>
              <a:ext uri="{FF2B5EF4-FFF2-40B4-BE49-F238E27FC236}">
                <a16:creationId xmlns:a16="http://schemas.microsoft.com/office/drawing/2014/main" id="{FA5056F4-BC05-5961-C6D3-F69A06A6BF6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2393950" y="1885950"/>
            <a:ext cx="4356100" cy="4152900"/>
          </a:xfrm>
        </p:spPr>
      </p:pic>
      <p:sp>
        <p:nvSpPr>
          <p:cNvPr id="5" name="Footer Placeholder 4">
            <a:extLst>
              <a:ext uri="{FF2B5EF4-FFF2-40B4-BE49-F238E27FC236}">
                <a16:creationId xmlns:a16="http://schemas.microsoft.com/office/drawing/2014/main" id="{9D6E7ADE-0D3E-AC46-710E-9BFB19CF8D2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3" name="Rectangle 2">
            <a:extLst>
              <a:ext uri="{FF2B5EF4-FFF2-40B4-BE49-F238E27FC236}">
                <a16:creationId xmlns:a16="http://schemas.microsoft.com/office/drawing/2014/main" id="{E768D42C-CFBE-804E-B0A4-CC28E615B68B}"/>
              </a:ext>
            </a:extLst>
          </p:cNvPr>
          <p:cNvSpPr>
            <a:spLocks noGrp="1" noChangeArrowheads="1"/>
          </p:cNvSpPr>
          <p:nvPr>
            <p:ph type="title"/>
          </p:nvPr>
        </p:nvSpPr>
        <p:spPr/>
        <p:txBody>
          <a:bodyPr/>
          <a:lstStyle/>
          <a:p>
            <a:r>
              <a:rPr lang="en-US" altLang="en-US"/>
              <a:t>6 Application Test: Assessing your firm</a:t>
            </a:r>
            <a:r>
              <a:rPr lang="ja-JP" altLang="en-US"/>
              <a:t>’</a:t>
            </a:r>
            <a:r>
              <a:rPr lang="en-US" altLang="ja-JP"/>
              <a:t>s dividend policy</a:t>
            </a:r>
            <a:endParaRPr lang="en-US" altLang="en-US"/>
          </a:p>
        </p:txBody>
      </p:sp>
      <p:sp>
        <p:nvSpPr>
          <p:cNvPr id="458756" name="Rectangle 3">
            <a:extLst>
              <a:ext uri="{FF2B5EF4-FFF2-40B4-BE49-F238E27FC236}">
                <a16:creationId xmlns:a16="http://schemas.microsoft.com/office/drawing/2014/main" id="{48C98A4C-B283-2849-E7FC-A02E37B75987}"/>
              </a:ext>
            </a:extLst>
          </p:cNvPr>
          <p:cNvSpPr>
            <a:spLocks noGrp="1"/>
          </p:cNvSpPr>
          <p:nvPr>
            <p:ph idx="1"/>
          </p:nvPr>
        </p:nvSpPr>
        <p:spPr/>
        <p:txBody>
          <a:bodyPr/>
          <a:lstStyle/>
          <a:p>
            <a:r>
              <a:rPr lang="en-US" altLang="en-US"/>
              <a:t>Compare your firm</a:t>
            </a:r>
            <a:r>
              <a:rPr lang="ja-JP" altLang="en-US"/>
              <a:t>’</a:t>
            </a:r>
            <a:r>
              <a:rPr lang="en-US" altLang="ja-JP"/>
              <a:t>s dividends to its FCFE, looking at the last 5 years of information.</a:t>
            </a:r>
          </a:p>
          <a:p>
            <a:endParaRPr lang="en-US" altLang="en-US"/>
          </a:p>
          <a:p>
            <a:endParaRPr lang="en-US" altLang="en-US"/>
          </a:p>
          <a:p>
            <a:endParaRPr lang="en-US" altLang="en-US"/>
          </a:p>
          <a:p>
            <a:r>
              <a:rPr lang="en-US" altLang="en-US"/>
              <a:t>Based upon your earlier analysis of your firm</a:t>
            </a:r>
            <a:r>
              <a:rPr lang="ja-JP" altLang="en-US"/>
              <a:t>’</a:t>
            </a:r>
            <a:r>
              <a:rPr lang="en-US" altLang="ja-JP"/>
              <a:t>s project choices, would you encourage the firm to return more cash or less cash to its owners?</a:t>
            </a:r>
          </a:p>
          <a:p>
            <a:endParaRPr lang="en-US" altLang="en-US"/>
          </a:p>
          <a:p>
            <a:r>
              <a:rPr lang="en-US" altLang="en-US"/>
              <a:t>If you would encourage it to return more cash, what form should it take (dividends versus stock buybacks)?</a:t>
            </a:r>
          </a:p>
        </p:txBody>
      </p:sp>
      <p:sp>
        <p:nvSpPr>
          <p:cNvPr id="5" name="Footer Placeholder 4">
            <a:extLst>
              <a:ext uri="{FF2B5EF4-FFF2-40B4-BE49-F238E27FC236}">
                <a16:creationId xmlns:a16="http://schemas.microsoft.com/office/drawing/2014/main" id="{ECFCDCF3-45A8-6EFC-9F8C-5583DAF5B4C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1" name="Rectangle 2">
            <a:extLst>
              <a:ext uri="{FF2B5EF4-FFF2-40B4-BE49-F238E27FC236}">
                <a16:creationId xmlns:a16="http://schemas.microsoft.com/office/drawing/2014/main" id="{161C0617-4207-4649-99F3-A72DBF4F1939}"/>
              </a:ext>
            </a:extLst>
          </p:cNvPr>
          <p:cNvSpPr>
            <a:spLocks noGrp="1"/>
          </p:cNvSpPr>
          <p:nvPr>
            <p:ph type="title"/>
          </p:nvPr>
        </p:nvSpPr>
        <p:spPr/>
        <p:txBody>
          <a:bodyPr/>
          <a:lstStyle/>
          <a:p>
            <a:r>
              <a:rPr lang="en-US" altLang="en-US"/>
              <a:t>II. The Peer Group Approach </a:t>
            </a:r>
          </a:p>
        </p:txBody>
      </p:sp>
      <p:sp>
        <p:nvSpPr>
          <p:cNvPr id="460803" name="Content Placeholder 1">
            <a:extLst>
              <a:ext uri="{FF2B5EF4-FFF2-40B4-BE49-F238E27FC236}">
                <a16:creationId xmlns:a16="http://schemas.microsoft.com/office/drawing/2014/main" id="{6E0B6A8C-EDD3-4A4B-19DC-90160A459951}"/>
              </a:ext>
            </a:extLst>
          </p:cNvPr>
          <p:cNvSpPr>
            <a:spLocks noGrp="1"/>
          </p:cNvSpPr>
          <p:nvPr>
            <p:ph idx="1"/>
          </p:nvPr>
        </p:nvSpPr>
        <p:spPr/>
        <p:txBody>
          <a:bodyPr/>
          <a:lstStyle/>
          <a:p>
            <a:r>
              <a:rPr lang="en-US" altLang="en-US"/>
              <a:t>In the peer group approach, you compare your company to similar companies (usually in the same market and sector) to assess whether and if yes, how much to pay in dividends.</a:t>
            </a:r>
          </a:p>
          <a:p>
            <a:endParaRPr lang="en-US" altLang="en-US"/>
          </a:p>
        </p:txBody>
      </p:sp>
      <p:graphicFrame>
        <p:nvGraphicFramePr>
          <p:cNvPr id="2" name="Table 1">
            <a:extLst>
              <a:ext uri="{FF2B5EF4-FFF2-40B4-BE49-F238E27FC236}">
                <a16:creationId xmlns:a16="http://schemas.microsoft.com/office/drawing/2014/main" id="{E4E082C7-351D-428D-902D-6679D95CDDF7}"/>
              </a:ext>
            </a:extLst>
          </p:cNvPr>
          <p:cNvGraphicFramePr>
            <a:graphicFrameLocks noGrp="1"/>
          </p:cNvGraphicFramePr>
          <p:nvPr>
            <p:extLst>
              <p:ext uri="{D42A27DB-BD31-4B8C-83A1-F6EECF244321}">
                <p14:modId xmlns:p14="http://schemas.microsoft.com/office/powerpoint/2010/main" val="1556215869"/>
              </p:ext>
            </p:extLst>
          </p:nvPr>
        </p:nvGraphicFramePr>
        <p:xfrm>
          <a:off x="654050" y="3086046"/>
          <a:ext cx="7759700" cy="1887540"/>
        </p:xfrm>
        <a:graphic>
          <a:graphicData uri="http://schemas.openxmlformats.org/drawingml/2006/table">
            <a:tbl>
              <a:tblPr/>
              <a:tblGrid>
                <a:gridCol w="1016000">
                  <a:extLst>
                    <a:ext uri="{9D8B030D-6E8A-4147-A177-3AD203B41FA5}">
                      <a16:colId xmlns:a16="http://schemas.microsoft.com/office/drawing/2014/main" val="20000"/>
                    </a:ext>
                  </a:extLst>
                </a:gridCol>
                <a:gridCol w="469900">
                  <a:extLst>
                    <a:ext uri="{9D8B030D-6E8A-4147-A177-3AD203B41FA5}">
                      <a16:colId xmlns:a16="http://schemas.microsoft.com/office/drawing/2014/main" val="20001"/>
                    </a:ext>
                  </a:extLst>
                </a:gridCol>
                <a:gridCol w="1155700">
                  <a:extLst>
                    <a:ext uri="{9D8B030D-6E8A-4147-A177-3AD203B41FA5}">
                      <a16:colId xmlns:a16="http://schemas.microsoft.com/office/drawing/2014/main" val="20002"/>
                    </a:ext>
                  </a:extLst>
                </a:gridCol>
                <a:gridCol w="622300">
                  <a:extLst>
                    <a:ext uri="{9D8B030D-6E8A-4147-A177-3AD203B41FA5}">
                      <a16:colId xmlns:a16="http://schemas.microsoft.com/office/drawing/2014/main" val="20003"/>
                    </a:ext>
                  </a:extLst>
                </a:gridCol>
                <a:gridCol w="1155700">
                  <a:extLst>
                    <a:ext uri="{9D8B030D-6E8A-4147-A177-3AD203B41FA5}">
                      <a16:colId xmlns:a16="http://schemas.microsoft.com/office/drawing/2014/main" val="20004"/>
                    </a:ext>
                  </a:extLst>
                </a:gridCol>
                <a:gridCol w="1270000">
                  <a:extLst>
                    <a:ext uri="{9D8B030D-6E8A-4147-A177-3AD203B41FA5}">
                      <a16:colId xmlns:a16="http://schemas.microsoft.com/office/drawing/2014/main" val="20005"/>
                    </a:ext>
                  </a:extLst>
                </a:gridCol>
                <a:gridCol w="965200">
                  <a:extLst>
                    <a:ext uri="{9D8B030D-6E8A-4147-A177-3AD203B41FA5}">
                      <a16:colId xmlns:a16="http://schemas.microsoft.com/office/drawing/2014/main" val="20006"/>
                    </a:ext>
                  </a:extLst>
                </a:gridCol>
                <a:gridCol w="1104900">
                  <a:extLst>
                    <a:ext uri="{9D8B030D-6E8A-4147-A177-3AD203B41FA5}">
                      <a16:colId xmlns:a16="http://schemas.microsoft.com/office/drawing/2014/main" val="20007"/>
                    </a:ext>
                  </a:extLst>
                </a:gridCol>
              </a:tblGrid>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 </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Dividend Yield</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gridSpan="2">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Dividend Payout</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bg1"/>
                        </a:solidFill>
                        <a:effectLst/>
                        <a:latin typeface="Calibri" charset="0"/>
                        <a:ea typeface="ＭＳ Ｐゴシック" charset="-128"/>
                      </a:endParaRP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bg1"/>
                        </a:solidFill>
                        <a:effectLst/>
                        <a:latin typeface="Calibri" charset="0"/>
                        <a:ea typeface="ＭＳ Ｐゴシック" charset="-128"/>
                      </a:endParaRP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bg1"/>
                        </a:solidFill>
                        <a:effectLst/>
                        <a:latin typeface="Calibri" charset="0"/>
                        <a:ea typeface="ＭＳ Ｐゴシック" charset="-128"/>
                      </a:endParaRP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Company</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2013</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Average 2008-12</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2013</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Average 2008-12</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Comparable Group</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Dividend Yield</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1" u="none" strike="noStrike" cap="none" normalizeH="0" baseline="0">
                          <a:ln>
                            <a:noFill/>
                          </a:ln>
                          <a:solidFill>
                            <a:schemeClr val="bg1"/>
                          </a:solidFill>
                          <a:effectLst/>
                          <a:latin typeface="Calibri" charset="0"/>
                          <a:ea typeface="ＭＳ Ｐゴシック" charset="-128"/>
                        </a:rPr>
                        <a:t>Dividend Payout</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Disney</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1.09%</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1.17%</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21.58%</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17.11%</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bg1"/>
                          </a:solidFill>
                          <a:effectLst/>
                          <a:latin typeface="Times" charset="0"/>
                          <a:ea typeface="ＭＳ Ｐゴシック" charset="-128"/>
                        </a:rPr>
                        <a:t>US Entertainment</a:t>
                      </a:r>
                    </a:p>
                  </a:txBody>
                  <a:tcPr marL="12700" marR="12700" marT="1270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0.96%</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22.51%</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469978">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Vale</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6.56%</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4.01%</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113.45%</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37.69%</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bg1"/>
                          </a:solidFill>
                          <a:effectLst/>
                          <a:latin typeface="Times" charset="0"/>
                          <a:ea typeface="ＭＳ Ｐゴシック" charset="-128"/>
                        </a:rPr>
                        <a:t>Global Diversified Mining &amp; Iron Ore (Market cap&gt; $1 b)</a:t>
                      </a:r>
                    </a:p>
                  </a:txBody>
                  <a:tcPr marL="12700" marR="12700" marT="1270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3.07%</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316.32%</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3"/>
                  </a:ext>
                </a:extLst>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Tata Motors</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1.31%</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1.82%</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16.09%</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15.53%</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bg1"/>
                          </a:solidFill>
                          <a:effectLst/>
                          <a:latin typeface="Times" charset="0"/>
                          <a:ea typeface="ＭＳ Ｐゴシック" charset="-128"/>
                        </a:rPr>
                        <a:t>Global Autos (Market Cap&gt; $1 b)</a:t>
                      </a:r>
                    </a:p>
                  </a:txBody>
                  <a:tcPr marL="12700" marR="12700" marT="1270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2.13%</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27.00%</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r h="31755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Baidu</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0.00%</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0.00%</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0.00%</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0.00%</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bg1"/>
                          </a:solidFill>
                          <a:effectLst/>
                          <a:latin typeface="Times" charset="0"/>
                          <a:ea typeface="ＭＳ Ｐゴシック" charset="-128"/>
                        </a:rPr>
                        <a:t>Global Online Advertising</a:t>
                      </a:r>
                    </a:p>
                  </a:txBody>
                  <a:tcPr marL="12700" marR="12700" marT="1270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0.09%</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8.66%</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r h="195614">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Deutsche Bank</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1.96%</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3.14%</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362.63%</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37.39%</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bg1"/>
                          </a:solidFill>
                          <a:effectLst/>
                          <a:latin typeface="Times" charset="0"/>
                          <a:ea typeface="ＭＳ Ｐゴシック" charset="-128"/>
                        </a:rPr>
                        <a:t>European Banks</a:t>
                      </a:r>
                    </a:p>
                  </a:txBody>
                  <a:tcPr marL="12700" marR="12700" marT="1270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1.96%</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Calibri" charset="0"/>
                          <a:ea typeface="ＭＳ Ｐゴシック" charset="-128"/>
                        </a:rPr>
                        <a:t>79.32%</a:t>
                      </a:r>
                    </a:p>
                  </a:txBody>
                  <a:tcPr marL="12700" marR="12700" marT="1270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6"/>
                  </a:ext>
                </a:extLst>
              </a:tr>
            </a:tbl>
          </a:graphicData>
        </a:graphic>
      </p:graphicFrame>
      <p:sp>
        <p:nvSpPr>
          <p:cNvPr id="6" name="Footer Placeholder 5">
            <a:extLst>
              <a:ext uri="{FF2B5EF4-FFF2-40B4-BE49-F238E27FC236}">
                <a16:creationId xmlns:a16="http://schemas.microsoft.com/office/drawing/2014/main" id="{92050971-048C-03FC-2319-ACC21511AF4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49" name="Title 1">
            <a:extLst>
              <a:ext uri="{FF2B5EF4-FFF2-40B4-BE49-F238E27FC236}">
                <a16:creationId xmlns:a16="http://schemas.microsoft.com/office/drawing/2014/main" id="{E3C76F1D-D827-97BB-C32C-E45E0AB4099A}"/>
              </a:ext>
            </a:extLst>
          </p:cNvPr>
          <p:cNvSpPr>
            <a:spLocks noGrp="1"/>
          </p:cNvSpPr>
          <p:nvPr>
            <p:ph type="title"/>
          </p:nvPr>
        </p:nvSpPr>
        <p:spPr/>
        <p:txBody>
          <a:bodyPr/>
          <a:lstStyle/>
          <a:p>
            <a:r>
              <a:rPr lang="en-US" altLang="en-US"/>
              <a:t>A closer look at Disney’s peer group</a:t>
            </a:r>
          </a:p>
        </p:txBody>
      </p:sp>
      <p:graphicFrame>
        <p:nvGraphicFramePr>
          <p:cNvPr id="462852" name="Content Placeholder 6">
            <a:extLst>
              <a:ext uri="{FF2B5EF4-FFF2-40B4-BE49-F238E27FC236}">
                <a16:creationId xmlns:a16="http://schemas.microsoft.com/office/drawing/2014/main" id="{E81AB73D-0041-1564-966E-559E5FED1AD3}"/>
              </a:ext>
            </a:extLst>
          </p:cNvPr>
          <p:cNvGraphicFramePr>
            <a:graphicFrameLocks noGrp="1" noChangeAspect="1"/>
          </p:cNvGraphicFramePr>
          <p:nvPr>
            <p:ph idx="1"/>
          </p:nvPr>
        </p:nvGraphicFramePr>
        <p:xfrm>
          <a:off x="685800" y="1939689"/>
          <a:ext cx="7772400" cy="4045422"/>
        </p:xfrm>
        <a:graphic>
          <a:graphicData uri="http://schemas.openxmlformats.org/presentationml/2006/ole">
            <mc:AlternateContent xmlns:mc="http://schemas.openxmlformats.org/markup-compatibility/2006">
              <mc:Choice xmlns:v="urn:schemas-microsoft-com:vml" Requires="v">
                <p:oleObj name="Document" r:id="rId3" imgW="8369300" imgH="4356100" progId="Word.Document.12">
                  <p:embed/>
                </p:oleObj>
              </mc:Choice>
              <mc:Fallback>
                <p:oleObj name="Document" r:id="rId3" imgW="8369300" imgH="4356100" progId="Word.Document.12">
                  <p:embed/>
                  <p:pic>
                    <p:nvPicPr>
                      <p:cNvPr id="0" name="Content Placeholder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939689"/>
                        <a:ext cx="7772400" cy="4045422"/>
                      </a:xfrm>
                      <a:prstGeom prst="rect">
                        <a:avLst/>
                      </a:prstGeom>
                      <a:noFill/>
                      <a:ln>
                        <a:noFill/>
                      </a:ln>
                    </p:spPr>
                  </p:pic>
                </p:oleObj>
              </mc:Fallback>
            </mc:AlternateContent>
          </a:graphicData>
        </a:graphic>
      </p:graphicFrame>
      <p:sp>
        <p:nvSpPr>
          <p:cNvPr id="5" name="Footer Placeholder 4">
            <a:extLst>
              <a:ext uri="{FF2B5EF4-FFF2-40B4-BE49-F238E27FC236}">
                <a16:creationId xmlns:a16="http://schemas.microsoft.com/office/drawing/2014/main" id="{CADBC56F-D58E-018B-8ECE-BDC935C6609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7" name="Rectangle 2">
            <a:extLst>
              <a:ext uri="{FF2B5EF4-FFF2-40B4-BE49-F238E27FC236}">
                <a16:creationId xmlns:a16="http://schemas.microsoft.com/office/drawing/2014/main" id="{3D7F9145-CAD8-0E30-6A5F-2779EDC0981B}"/>
              </a:ext>
            </a:extLst>
          </p:cNvPr>
          <p:cNvSpPr>
            <a:spLocks noGrp="1"/>
          </p:cNvSpPr>
          <p:nvPr>
            <p:ph type="title"/>
          </p:nvPr>
        </p:nvSpPr>
        <p:spPr/>
        <p:txBody>
          <a:bodyPr/>
          <a:lstStyle/>
          <a:p>
            <a:r>
              <a:rPr lang="en-US" altLang="en-US"/>
              <a:t>Going beyond averages… Looking at the market</a:t>
            </a:r>
          </a:p>
        </p:txBody>
      </p:sp>
      <p:sp>
        <p:nvSpPr>
          <p:cNvPr id="441346" name="Rectangle 3">
            <a:extLst>
              <a:ext uri="{FF2B5EF4-FFF2-40B4-BE49-F238E27FC236}">
                <a16:creationId xmlns:a16="http://schemas.microsoft.com/office/drawing/2014/main" id="{D8E5F672-4791-3DF2-D8A7-FAE8496F3941}"/>
              </a:ext>
            </a:extLst>
          </p:cNvPr>
          <p:cNvSpPr>
            <a:spLocks noGrp="1" noChangeArrowheads="1"/>
          </p:cNvSpPr>
          <p:nvPr>
            <p:ph idx="1"/>
          </p:nvPr>
        </p:nvSpPr>
        <p:spPr/>
        <p:txBody>
          <a:bodyPr>
            <a:normAutofit/>
          </a:bodyPr>
          <a:lstStyle/>
          <a:p>
            <a:r>
              <a:rPr lang="en-US" dirty="0"/>
              <a:t>Regressing dividend yield and payout against expected growth across all US companies in January 2014 yields:</a:t>
            </a:r>
          </a:p>
          <a:p>
            <a:pPr lvl="1"/>
            <a:endParaRPr lang="en-US" dirty="0"/>
          </a:p>
          <a:p>
            <a:pPr lvl="1"/>
            <a:endParaRPr lang="en-US" dirty="0"/>
          </a:p>
          <a:p>
            <a:pPr lvl="1"/>
            <a:endParaRPr lang="en-US" dirty="0"/>
          </a:p>
          <a:p>
            <a:pPr lvl="1"/>
            <a:endParaRPr lang="en-US" dirty="0"/>
          </a:p>
          <a:p>
            <a:pPr marL="274320" lvl="1" indent="0">
              <a:buNone/>
            </a:pPr>
            <a:endParaRPr lang="en-US" dirty="0"/>
          </a:p>
          <a:p>
            <a:pPr lvl="1"/>
            <a:r>
              <a:rPr lang="en-US" dirty="0"/>
              <a:t>PYT = Dividend Payout Ratio = Dividends/Net Income</a:t>
            </a:r>
          </a:p>
          <a:p>
            <a:pPr lvl="1"/>
            <a:r>
              <a:rPr lang="en-US" dirty="0"/>
              <a:t>YLD = Dividend Yield = Dividends/Current Price</a:t>
            </a:r>
          </a:p>
          <a:p>
            <a:pPr lvl="1"/>
            <a:r>
              <a:rPr lang="en-US" dirty="0"/>
              <a:t>BETA = Beta (Regression or Bottom up) for company</a:t>
            </a:r>
          </a:p>
          <a:p>
            <a:pPr lvl="1"/>
            <a:r>
              <a:rPr lang="en-US" dirty="0"/>
              <a:t>EGR = Expected growth rate in earnings over next 5 years (analyst estimates)</a:t>
            </a:r>
          </a:p>
          <a:p>
            <a:pPr lvl="1"/>
            <a:r>
              <a:rPr lang="en-US" dirty="0"/>
              <a:t>DCAP = Total Debt / (Total Debt + Market Value of equity)</a:t>
            </a:r>
          </a:p>
        </p:txBody>
      </p:sp>
      <p:pic>
        <p:nvPicPr>
          <p:cNvPr id="464901" name="Picture 1">
            <a:extLst>
              <a:ext uri="{FF2B5EF4-FFF2-40B4-BE49-F238E27FC236}">
                <a16:creationId xmlns:a16="http://schemas.microsoft.com/office/drawing/2014/main" id="{B5CB9582-A855-D29F-63B9-B06DFF29ACE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362200"/>
            <a:ext cx="68722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a:extLst>
              <a:ext uri="{FF2B5EF4-FFF2-40B4-BE49-F238E27FC236}">
                <a16:creationId xmlns:a16="http://schemas.microsoft.com/office/drawing/2014/main" id="{341ABC60-9136-974C-EA01-990636EF620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5" name="Rectangle 2">
            <a:extLst>
              <a:ext uri="{FF2B5EF4-FFF2-40B4-BE49-F238E27FC236}">
                <a16:creationId xmlns:a16="http://schemas.microsoft.com/office/drawing/2014/main" id="{277C8EAD-FC84-84A7-A634-883A3485C79A}"/>
              </a:ext>
            </a:extLst>
          </p:cNvPr>
          <p:cNvSpPr>
            <a:spLocks noGrp="1"/>
          </p:cNvSpPr>
          <p:nvPr>
            <p:ph type="title"/>
          </p:nvPr>
        </p:nvSpPr>
        <p:spPr/>
        <p:txBody>
          <a:bodyPr/>
          <a:lstStyle/>
          <a:p>
            <a:r>
              <a:rPr lang="en-US" altLang="en-US"/>
              <a:t>Using the market regression on Disney</a:t>
            </a:r>
          </a:p>
        </p:txBody>
      </p:sp>
      <p:sp>
        <p:nvSpPr>
          <p:cNvPr id="466948" name="Rectangle 3">
            <a:extLst>
              <a:ext uri="{FF2B5EF4-FFF2-40B4-BE49-F238E27FC236}">
                <a16:creationId xmlns:a16="http://schemas.microsoft.com/office/drawing/2014/main" id="{2E264141-4F3C-E0EA-BF5F-6C72505EF7DA}"/>
              </a:ext>
            </a:extLst>
          </p:cNvPr>
          <p:cNvSpPr>
            <a:spLocks noGrp="1"/>
          </p:cNvSpPr>
          <p:nvPr>
            <p:ph idx="1"/>
          </p:nvPr>
        </p:nvSpPr>
        <p:spPr/>
        <p:txBody>
          <a:bodyPr>
            <a:normAutofit fontScale="92500" lnSpcReduction="20000"/>
          </a:bodyPr>
          <a:lstStyle/>
          <a:p>
            <a:r>
              <a:rPr lang="en-US" altLang="en-US" dirty="0"/>
              <a:t>To illustrate the applicability of the market regression in analyzing the dividend policy of Disney, we estimate the values of the independent variables in the regressions for the firm.</a:t>
            </a:r>
          </a:p>
          <a:p>
            <a:pPr lvl="1"/>
            <a:r>
              <a:rPr lang="en-US" altLang="en-US" dirty="0"/>
              <a:t>Beta for Disney (bottom up)		 = 1.00</a:t>
            </a:r>
          </a:p>
          <a:p>
            <a:pPr lvl="1"/>
            <a:r>
              <a:rPr lang="en-US" altLang="en-US" dirty="0"/>
              <a:t>Disney’s expected growth in earnings per share = 14.73% (analyst estimate)</a:t>
            </a:r>
          </a:p>
          <a:p>
            <a:pPr lvl="1"/>
            <a:r>
              <a:rPr lang="en-US" altLang="en-US" dirty="0"/>
              <a:t>Disney’s market debt to capital ratio  = 11.58% </a:t>
            </a:r>
          </a:p>
          <a:p>
            <a:r>
              <a:rPr lang="en-US" altLang="en-US" dirty="0"/>
              <a:t>Substituting into the regression equations for the dividend payout ratio and dividend yield, we estimate a predicted payout ratio:</a:t>
            </a:r>
          </a:p>
          <a:p>
            <a:pPr lvl="1"/>
            <a:r>
              <a:rPr lang="en-US" altLang="en-US" dirty="0"/>
              <a:t>Predicted Payout = .649 – 0.296 (1.00)-.800 (.1473) + .300 (.1158) = .2695 </a:t>
            </a:r>
          </a:p>
          <a:p>
            <a:pPr lvl="1"/>
            <a:r>
              <a:rPr lang="en-US" altLang="en-US" dirty="0"/>
              <a:t>Predicted Yield = 0.0324 – .0154 (1.00)-.038 (.1473) + .023 (.1158) =  .0140 </a:t>
            </a:r>
          </a:p>
          <a:p>
            <a:r>
              <a:rPr lang="en-US" altLang="en-US" b="1" dirty="0"/>
              <a:t>Based on this analysis, Disney with its dividend yield of 1.09% and a payout ratio of approximately 21.58% is paying too little in dividends. This analysis, however, fails to factor in the huge stock buybacks made by Disney over the last few years. </a:t>
            </a:r>
          </a:p>
        </p:txBody>
      </p:sp>
      <p:sp>
        <p:nvSpPr>
          <p:cNvPr id="5" name="Footer Placeholder 4">
            <a:extLst>
              <a:ext uri="{FF2B5EF4-FFF2-40B4-BE49-F238E27FC236}">
                <a16:creationId xmlns:a16="http://schemas.microsoft.com/office/drawing/2014/main" id="{9BEA1224-22FF-08B9-DC93-9298181E177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a:extLst>
              <a:ext uri="{FF2B5EF4-FFF2-40B4-BE49-F238E27FC236}">
                <a16:creationId xmlns:a16="http://schemas.microsoft.com/office/drawing/2014/main" id="{1B42988A-EB74-8C24-8881-7A488F34C26C}"/>
              </a:ext>
            </a:extLst>
          </p:cNvPr>
          <p:cNvSpPr>
            <a:spLocks noGrp="1" noChangeArrowheads="1"/>
          </p:cNvSpPr>
          <p:nvPr>
            <p:ph type="ctrTitle"/>
          </p:nvPr>
        </p:nvSpPr>
        <p:spPr/>
        <p:txBody>
          <a:bodyPr/>
          <a:lstStyle/>
          <a:p>
            <a:r>
              <a:rPr lang="en-US"/>
              <a:t>Valuation</a:t>
            </a:r>
          </a:p>
        </p:txBody>
      </p:sp>
      <p:sp>
        <p:nvSpPr>
          <p:cNvPr id="445442" name="Rectangle 3">
            <a:extLst>
              <a:ext uri="{FF2B5EF4-FFF2-40B4-BE49-F238E27FC236}">
                <a16:creationId xmlns:a16="http://schemas.microsoft.com/office/drawing/2014/main" id="{6A297E1F-1AD0-BC4B-BC68-7F82735DB6EA}"/>
              </a:ext>
            </a:extLst>
          </p:cNvPr>
          <p:cNvSpPr>
            <a:spLocks noGrp="1" noChangeArrowheads="1"/>
          </p:cNvSpPr>
          <p:nvPr>
            <p:ph type="subTitle" idx="1"/>
          </p:nvPr>
        </p:nvSpPr>
        <p:spPr/>
        <p:txBody>
          <a:bodyPr/>
          <a:lstStyle/>
          <a:p>
            <a:r>
              <a:rPr lang="en-US"/>
              <a:t>Cynic: A person who knows the price of everything but the value of nothing..</a:t>
            </a:r>
          </a:p>
          <a:p>
            <a:r>
              <a:rPr lang="en-US"/>
              <a:t>Oscar Wilde</a:t>
            </a:r>
          </a:p>
        </p:txBody>
      </p:sp>
      <p:sp>
        <p:nvSpPr>
          <p:cNvPr id="6" name="Footer Placeholder 5">
            <a:extLst>
              <a:ext uri="{FF2B5EF4-FFF2-40B4-BE49-F238E27FC236}">
                <a16:creationId xmlns:a16="http://schemas.microsoft.com/office/drawing/2014/main" id="{7AE9E27A-995A-12AD-6F8A-C545D466B6AA}"/>
              </a:ext>
            </a:extLst>
          </p:cNvPr>
          <p:cNvSpPr>
            <a:spLocks noGrp="1"/>
          </p:cNvSpPr>
          <p:nvPr>
            <p:ph type="ftr" sz="quarter" idx="11"/>
          </p:nvPr>
        </p:nvSpPr>
        <p:spPr/>
        <p:txBody>
          <a:bodyPr/>
          <a:lstStyle/>
          <a:p>
            <a:pPr>
              <a:defRPr/>
            </a:pPr>
            <a:r>
              <a:rPr lang="en-US"/>
              <a:t>Aswath Damodaran</a:t>
            </a:r>
            <a:endParaRPr lang="en-US" dirty="0"/>
          </a:p>
        </p:txBody>
      </p:sp>
      <p:sp>
        <p:nvSpPr>
          <p:cNvPr id="7" name="Slide Number Placeholder 6">
            <a:extLst>
              <a:ext uri="{FF2B5EF4-FFF2-40B4-BE49-F238E27FC236}">
                <a16:creationId xmlns:a16="http://schemas.microsoft.com/office/drawing/2014/main" id="{6E7ECD36-91C4-DE30-F53C-EF2652688776}"/>
              </a:ext>
            </a:extLst>
          </p:cNvPr>
          <p:cNvSpPr>
            <a:spLocks noGrp="1"/>
          </p:cNvSpPr>
          <p:nvPr>
            <p:ph type="sldNum" sz="quarter" idx="12"/>
          </p:nvPr>
        </p:nvSpPr>
        <p:spPr/>
        <p:txBody>
          <a:bodyPr/>
          <a:lstStyle/>
          <a:p>
            <a:pPr>
              <a:defRPr/>
            </a:pPr>
            <a:fld id="{A071C171-129E-D043-8371-BAF003A1A80A}" type="slidenum">
              <a:rPr lang="en-US" altLang="en-US" smtClean="0"/>
              <a:pPr>
                <a:defRPr/>
              </a:pPr>
              <a:t>223</a:t>
            </a:fld>
            <a:endParaRPr lang="en-US" altLang="en-US"/>
          </a:p>
        </p:txBody>
      </p:sp>
    </p:spTree>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1" name="Rectangle 2">
            <a:extLst>
              <a:ext uri="{FF2B5EF4-FFF2-40B4-BE49-F238E27FC236}">
                <a16:creationId xmlns:a16="http://schemas.microsoft.com/office/drawing/2014/main" id="{501E71B5-904B-27DB-3378-78EBFA90BAF6}"/>
              </a:ext>
            </a:extLst>
          </p:cNvPr>
          <p:cNvSpPr>
            <a:spLocks noGrp="1"/>
          </p:cNvSpPr>
          <p:nvPr>
            <p:ph type="title"/>
          </p:nvPr>
        </p:nvSpPr>
        <p:spPr/>
        <p:txBody>
          <a:bodyPr/>
          <a:lstStyle/>
          <a:p>
            <a:r>
              <a:rPr lang="en-US" altLang="en-US"/>
              <a:t>First Principles</a:t>
            </a:r>
          </a:p>
        </p:txBody>
      </p:sp>
      <p:pic>
        <p:nvPicPr>
          <p:cNvPr id="471044" name="Content Placeholder 3">
            <a:extLst>
              <a:ext uri="{FF2B5EF4-FFF2-40B4-BE49-F238E27FC236}">
                <a16:creationId xmlns:a16="http://schemas.microsoft.com/office/drawing/2014/main" id="{9E6DACEA-E3D7-3F74-0976-1A7F2AE4B5D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1782605"/>
            <a:ext cx="7772400" cy="4359589"/>
          </a:xfrm>
        </p:spPr>
      </p:pic>
      <p:sp>
        <p:nvSpPr>
          <p:cNvPr id="5" name="Footer Placeholder 4">
            <a:extLst>
              <a:ext uri="{FF2B5EF4-FFF2-40B4-BE49-F238E27FC236}">
                <a16:creationId xmlns:a16="http://schemas.microsoft.com/office/drawing/2014/main" id="{18A3D16F-C5B8-7809-4A77-7C6DCC09F60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89" name="Title 1">
            <a:extLst>
              <a:ext uri="{FF2B5EF4-FFF2-40B4-BE49-F238E27FC236}">
                <a16:creationId xmlns:a16="http://schemas.microsoft.com/office/drawing/2014/main" id="{C3DF722B-72AD-FA07-1567-EDA2CADF129A}"/>
              </a:ext>
            </a:extLst>
          </p:cNvPr>
          <p:cNvSpPr>
            <a:spLocks noGrp="1"/>
          </p:cNvSpPr>
          <p:nvPr>
            <p:ph type="title"/>
          </p:nvPr>
        </p:nvSpPr>
        <p:spPr/>
        <p:txBody>
          <a:bodyPr/>
          <a:lstStyle/>
          <a:p>
            <a:r>
              <a:rPr lang="en-US" altLang="en-US"/>
              <a:t>Three approaches to valuation</a:t>
            </a:r>
          </a:p>
        </p:txBody>
      </p:sp>
      <p:sp>
        <p:nvSpPr>
          <p:cNvPr id="473092" name="Content Placeholder 2">
            <a:extLst>
              <a:ext uri="{FF2B5EF4-FFF2-40B4-BE49-F238E27FC236}">
                <a16:creationId xmlns:a16="http://schemas.microsoft.com/office/drawing/2014/main" id="{18C69948-D4B4-0D61-CC32-F63C2EE897D9}"/>
              </a:ext>
            </a:extLst>
          </p:cNvPr>
          <p:cNvSpPr>
            <a:spLocks noGrp="1"/>
          </p:cNvSpPr>
          <p:nvPr>
            <p:ph idx="1"/>
          </p:nvPr>
        </p:nvSpPr>
        <p:spPr/>
        <p:txBody>
          <a:bodyPr/>
          <a:lstStyle/>
          <a:p>
            <a:r>
              <a:rPr lang="en-US" altLang="en-US" b="1" dirty="0"/>
              <a:t>Intrinsic valuation</a:t>
            </a:r>
            <a:r>
              <a:rPr lang="en-US" altLang="en-US" dirty="0"/>
              <a:t>: The value of an asset is a function of its fundamentals – cash flows, growth and risk. In general, discounted cash flow models are used to estimate intrinsic value.</a:t>
            </a:r>
          </a:p>
          <a:p>
            <a:r>
              <a:rPr lang="en-US" altLang="en-US" b="1" dirty="0"/>
              <a:t>Pricing</a:t>
            </a:r>
            <a:r>
              <a:rPr lang="en-US" altLang="en-US" dirty="0"/>
              <a:t>: The value of an asset is estimated based upon what investors are paying for similar assets. In general, this takes the form of value or price multiples and comparing firms within the same business.</a:t>
            </a:r>
          </a:p>
          <a:p>
            <a:r>
              <a:rPr lang="en-US" altLang="en-US" b="1" dirty="0"/>
              <a:t>Contingent claim valuation</a:t>
            </a:r>
            <a:r>
              <a:rPr lang="en-US" altLang="en-US" dirty="0"/>
              <a:t>: When the cash flows on an asset are contingent on an external event, the value can be estimated using option pricing models.</a:t>
            </a:r>
          </a:p>
        </p:txBody>
      </p:sp>
      <p:sp>
        <p:nvSpPr>
          <p:cNvPr id="5" name="Footer Placeholder 4">
            <a:extLst>
              <a:ext uri="{FF2B5EF4-FFF2-40B4-BE49-F238E27FC236}">
                <a16:creationId xmlns:a16="http://schemas.microsoft.com/office/drawing/2014/main" id="{D25B3171-6C6D-81F8-D89A-F938F8AF580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766D0-F926-A02E-B2E7-542DEABA0978}"/>
              </a:ext>
            </a:extLst>
          </p:cNvPr>
          <p:cNvSpPr>
            <a:spLocks noGrp="1"/>
          </p:cNvSpPr>
          <p:nvPr>
            <p:ph type="title"/>
          </p:nvPr>
        </p:nvSpPr>
        <p:spPr/>
        <p:txBody>
          <a:bodyPr/>
          <a:lstStyle/>
          <a:p>
            <a:r>
              <a:rPr lang="en-US" dirty="0"/>
              <a:t>Value or price</a:t>
            </a:r>
          </a:p>
        </p:txBody>
      </p:sp>
      <p:sp>
        <p:nvSpPr>
          <p:cNvPr id="3" name="Content Placeholder 2">
            <a:extLst>
              <a:ext uri="{FF2B5EF4-FFF2-40B4-BE49-F238E27FC236}">
                <a16:creationId xmlns:a16="http://schemas.microsoft.com/office/drawing/2014/main" id="{DBD3E579-9D9C-B968-D1A7-6C0887CC500F}"/>
              </a:ext>
            </a:extLst>
          </p:cNvPr>
          <p:cNvSpPr>
            <a:spLocks noGrp="1"/>
          </p:cNvSpPr>
          <p:nvPr>
            <p:ph idx="1"/>
          </p:nvPr>
        </p:nvSpPr>
        <p:spPr/>
        <p:txBody>
          <a:bodyPr/>
          <a:lstStyle/>
          <a:p>
            <a:r>
              <a:rPr lang="en-US" dirty="0"/>
              <a:t>The end game in corporate finance is maximizing value, not price, and that should keep our focus on intrinsic value.</a:t>
            </a:r>
          </a:p>
          <a:p>
            <a:r>
              <a:rPr lang="en-US" dirty="0"/>
              <a:t>If markets are efficient, the price will adjust to value, sooner or later, and companies that do the right thing (increasing value) should trade at higher prices, and its managers appropriately rewarded.</a:t>
            </a:r>
          </a:p>
          <a:p>
            <a:r>
              <a:rPr lang="en-US" dirty="0"/>
              <a:t>If markets are not, things get messier, since managers can take actions that increase price, while</a:t>
            </a:r>
          </a:p>
          <a:p>
            <a:pPr lvl="1"/>
            <a:r>
              <a:rPr lang="en-US" dirty="0"/>
              <a:t>Doing nothing for value (as is the case with actions that do not affect fundamentals, like stock splits or company name </a:t>
            </a:r>
            <a:r>
              <a:rPr lang="en-US" dirty="0" err="1"/>
              <a:t>chanes</a:t>
            </a:r>
            <a:r>
              <a:rPr lang="en-US" dirty="0"/>
              <a:t>)</a:t>
            </a:r>
          </a:p>
          <a:p>
            <a:pPr lvl="1"/>
            <a:r>
              <a:rPr lang="en-US" dirty="0"/>
              <a:t>Decreasing value, in which case managers will have to decide whether they want to keep markets happy or do the right thing.</a:t>
            </a:r>
          </a:p>
        </p:txBody>
      </p:sp>
      <p:sp>
        <p:nvSpPr>
          <p:cNvPr id="4" name="Footer Placeholder 3">
            <a:extLst>
              <a:ext uri="{FF2B5EF4-FFF2-40B4-BE49-F238E27FC236}">
                <a16:creationId xmlns:a16="http://schemas.microsoft.com/office/drawing/2014/main" id="{9BFE5EE2-4A51-1B86-1979-FB6A57203BFF}"/>
              </a:ext>
            </a:extLst>
          </p:cNvPr>
          <p:cNvSpPr>
            <a:spLocks noGrp="1"/>
          </p:cNvSpPr>
          <p:nvPr>
            <p:ph type="ftr" sz="quarter" idx="11"/>
          </p:nvPr>
        </p:nvSpPr>
        <p:spPr/>
        <p:txBody>
          <a:bodyPr/>
          <a:lstStyle/>
          <a:p>
            <a:pPr>
              <a:defRPr/>
            </a:pPr>
            <a:r>
              <a:rPr lang="en-US"/>
              <a:t>Aswath Damodaran</a:t>
            </a:r>
            <a:endParaRPr lang="en-US" dirty="0"/>
          </a:p>
        </p:txBody>
      </p:sp>
    </p:spTree>
    <p:extLst>
      <p:ext uri="{BB962C8B-B14F-4D97-AF65-F5344CB8AC3E}">
        <p14:creationId xmlns:p14="http://schemas.microsoft.com/office/powerpoint/2010/main" val="1153966075"/>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2BF9B174-6E53-45B9-142C-BCC90AFC295E}"/>
              </a:ext>
            </a:extLst>
          </p:cNvPr>
          <p:cNvSpPr>
            <a:spLocks noGrp="1" noChangeArrowheads="1"/>
          </p:cNvSpPr>
          <p:nvPr>
            <p:ph type="title"/>
          </p:nvPr>
        </p:nvSpPr>
        <p:spPr/>
        <p:txBody>
          <a:bodyPr/>
          <a:lstStyle/>
          <a:p>
            <a:r>
              <a:rPr lang="en-US" dirty="0"/>
              <a:t>Intrinsic Valuation 101</a:t>
            </a:r>
          </a:p>
        </p:txBody>
      </p:sp>
      <p:sp>
        <p:nvSpPr>
          <p:cNvPr id="14338" name="Rectangle 3">
            <a:extLst>
              <a:ext uri="{FF2B5EF4-FFF2-40B4-BE49-F238E27FC236}">
                <a16:creationId xmlns:a16="http://schemas.microsoft.com/office/drawing/2014/main" id="{40BD205B-3C88-6F1B-02DD-C6950512EBD1}"/>
              </a:ext>
            </a:extLst>
          </p:cNvPr>
          <p:cNvSpPr>
            <a:spLocks noGrp="1" noChangeArrowheads="1"/>
          </p:cNvSpPr>
          <p:nvPr>
            <p:ph idx="1"/>
          </p:nvPr>
        </p:nvSpPr>
        <p:spPr/>
        <p:txBody>
          <a:bodyPr/>
          <a:lstStyle/>
          <a:p>
            <a:r>
              <a:rPr lang="en-US" dirty="0"/>
              <a:t>The value of a risky asset can be estimated by discounting the expected cash flows on the asset over its life at a risk-adjusted discount rate: </a:t>
            </a:r>
          </a:p>
          <a:p>
            <a:endParaRPr lang="en-US" dirty="0"/>
          </a:p>
          <a:p>
            <a:endParaRPr lang="en-US" dirty="0"/>
          </a:p>
          <a:p>
            <a:r>
              <a:rPr lang="en-US" dirty="0"/>
              <a:t>The intrinsic value of a business or asset is determined by three fundamentals:</a:t>
            </a:r>
          </a:p>
          <a:p>
            <a:pPr lvl="1"/>
            <a:r>
              <a:rPr lang="en-US" dirty="0"/>
              <a:t>Its capacity to generate cash flows from existing assets</a:t>
            </a:r>
          </a:p>
          <a:p>
            <a:pPr lvl="1"/>
            <a:r>
              <a:rPr lang="en-US" dirty="0"/>
              <a:t>Its capacity to grow these cash flows in the future</a:t>
            </a:r>
          </a:p>
          <a:p>
            <a:pPr lvl="1"/>
            <a:r>
              <a:rPr lang="en-US" dirty="0"/>
              <a:t>The risk in these expected cash flows</a:t>
            </a:r>
          </a:p>
        </p:txBody>
      </p:sp>
      <p:pic>
        <p:nvPicPr>
          <p:cNvPr id="475139" name="Picture 3">
            <a:extLst>
              <a:ext uri="{FF2B5EF4-FFF2-40B4-BE49-F238E27FC236}">
                <a16:creationId xmlns:a16="http://schemas.microsoft.com/office/drawing/2014/main" id="{D8D973DE-4BE1-A135-AEE0-4E2F1B5645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1700" y="2752280"/>
            <a:ext cx="4724400" cy="536575"/>
          </a:xfrm>
          <a:prstGeom prst="rect">
            <a:avLst/>
          </a:prstGeom>
          <a:solidFill>
            <a:schemeClr val="tx1"/>
          </a:solidFill>
          <a:ln>
            <a:noFill/>
          </a:ln>
        </p:spPr>
      </p:pic>
      <p:sp>
        <p:nvSpPr>
          <p:cNvPr id="5" name="Footer Placeholder 4">
            <a:extLst>
              <a:ext uri="{FF2B5EF4-FFF2-40B4-BE49-F238E27FC236}">
                <a16:creationId xmlns:a16="http://schemas.microsoft.com/office/drawing/2014/main" id="{30851E1E-F4F2-20E4-AF0C-22D644E1B584}"/>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014FF3D8-85BF-854E-5B8E-18BADE624B57}"/>
              </a:ext>
            </a:extLst>
          </p:cNvPr>
          <p:cNvSpPr>
            <a:spLocks noGrp="1" noChangeArrowheads="1"/>
          </p:cNvSpPr>
          <p:nvPr>
            <p:ph type="title"/>
          </p:nvPr>
        </p:nvSpPr>
        <p:spPr/>
        <p:txBody>
          <a:bodyPr/>
          <a:lstStyle/>
          <a:p>
            <a:r>
              <a:rPr lang="en-US"/>
              <a:t>DCF Choices: Equity Valuation versus Firm Valuation</a:t>
            </a:r>
          </a:p>
        </p:txBody>
      </p:sp>
      <p:graphicFrame>
        <p:nvGraphicFramePr>
          <p:cNvPr id="477186" name="Object 2">
            <a:extLst>
              <a:ext uri="{FF2B5EF4-FFF2-40B4-BE49-F238E27FC236}">
                <a16:creationId xmlns:a16="http://schemas.microsoft.com/office/drawing/2014/main" id="{C31059C1-6623-3534-AB7D-F0E129B5452F}"/>
              </a:ext>
            </a:extLst>
          </p:cNvPr>
          <p:cNvGraphicFramePr>
            <a:graphicFrameLocks noGrp="1" noChangeAspect="1"/>
          </p:cNvGraphicFramePr>
          <p:nvPr>
            <p:ph idx="1"/>
          </p:nvPr>
        </p:nvGraphicFramePr>
        <p:xfrm>
          <a:off x="1828800" y="3111500"/>
          <a:ext cx="5486400" cy="1701800"/>
        </p:xfrm>
        <a:graphic>
          <a:graphicData uri="http://schemas.openxmlformats.org/presentationml/2006/ole">
            <mc:AlternateContent xmlns:mc="http://schemas.openxmlformats.org/markup-compatibility/2006">
              <mc:Choice xmlns:v="urn:schemas-microsoft-com:vml" Requires="v">
                <p:oleObj name="Document" r:id="rId3" imgW="5486400" imgH="1701800" progId="Word.Document.8">
                  <p:embed/>
                </p:oleObj>
              </mc:Choice>
              <mc:Fallback>
                <p:oleObj name="Document" r:id="rId3" imgW="5486400" imgH="1701800" progId="Word.Document.8">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3111500"/>
                        <a:ext cx="5486400"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77187" name="Text Box 4">
            <a:extLst>
              <a:ext uri="{FF2B5EF4-FFF2-40B4-BE49-F238E27FC236}">
                <a16:creationId xmlns:a16="http://schemas.microsoft.com/office/drawing/2014/main" id="{82F21EA3-BE2E-8DB0-18C6-1DCDF392C999}"/>
              </a:ext>
            </a:extLst>
          </p:cNvPr>
          <p:cNvSpPr txBox="1">
            <a:spLocks noChangeArrowheads="1"/>
          </p:cNvSpPr>
          <p:nvPr/>
        </p:nvSpPr>
        <p:spPr bwMode="auto">
          <a:xfrm>
            <a:off x="5181600" y="5105400"/>
            <a:ext cx="365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b="1">
                <a:latin typeface="Times"/>
              </a:rPr>
              <a:t>Equity valuation</a:t>
            </a:r>
            <a:r>
              <a:rPr lang="en-US" altLang="en-US" sz="1800">
                <a:latin typeface="Times"/>
              </a:rPr>
              <a:t>: Value just the equity claim in the business</a:t>
            </a:r>
            <a:endParaRPr lang="en-US" altLang="en-US" sz="2400">
              <a:latin typeface="Times"/>
            </a:endParaRPr>
          </a:p>
        </p:txBody>
      </p:sp>
      <p:sp>
        <p:nvSpPr>
          <p:cNvPr id="477188" name="Line 5">
            <a:extLst>
              <a:ext uri="{FF2B5EF4-FFF2-40B4-BE49-F238E27FC236}">
                <a16:creationId xmlns:a16="http://schemas.microsoft.com/office/drawing/2014/main" id="{28684B00-0012-732C-E37B-AAEEAC228782}"/>
              </a:ext>
            </a:extLst>
          </p:cNvPr>
          <p:cNvSpPr>
            <a:spLocks noChangeShapeType="1"/>
          </p:cNvSpPr>
          <p:nvPr/>
        </p:nvSpPr>
        <p:spPr bwMode="auto">
          <a:xfrm flipV="1">
            <a:off x="6019800" y="4572000"/>
            <a:ext cx="6096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77189" name="Rectangle 6">
            <a:extLst>
              <a:ext uri="{FF2B5EF4-FFF2-40B4-BE49-F238E27FC236}">
                <a16:creationId xmlns:a16="http://schemas.microsoft.com/office/drawing/2014/main" id="{BB74B53E-963F-9D0C-9D77-F1DA9DCF739C}"/>
              </a:ext>
            </a:extLst>
          </p:cNvPr>
          <p:cNvSpPr>
            <a:spLocks noChangeArrowheads="1"/>
          </p:cNvSpPr>
          <p:nvPr/>
        </p:nvSpPr>
        <p:spPr bwMode="auto">
          <a:xfrm>
            <a:off x="990600" y="1962874"/>
            <a:ext cx="411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itchFamily="2" charset="2"/>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04DA3"/>
              </a:buClr>
              <a:buSzPct val="7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C4652D"/>
              </a:buClr>
              <a:buSzPct val="65000"/>
              <a:buFont typeface="Wingdings"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SzTx/>
              <a:buFontTx/>
              <a:buNone/>
            </a:pPr>
            <a:r>
              <a:rPr lang="en-US" altLang="en-US" sz="1800" b="1" dirty="0">
                <a:latin typeface="Times"/>
              </a:rPr>
              <a:t>Firm Valuation</a:t>
            </a:r>
            <a:r>
              <a:rPr lang="en-US" altLang="en-US" sz="1800" dirty="0">
                <a:latin typeface="Times"/>
              </a:rPr>
              <a:t>: Value the entire business</a:t>
            </a:r>
          </a:p>
        </p:txBody>
      </p:sp>
      <p:sp>
        <p:nvSpPr>
          <p:cNvPr id="477190" name="Line 7">
            <a:extLst>
              <a:ext uri="{FF2B5EF4-FFF2-40B4-BE49-F238E27FC236}">
                <a16:creationId xmlns:a16="http://schemas.microsoft.com/office/drawing/2014/main" id="{AA44C725-533D-72E7-F95E-A114E1312876}"/>
              </a:ext>
            </a:extLst>
          </p:cNvPr>
          <p:cNvSpPr>
            <a:spLocks noChangeShapeType="1"/>
          </p:cNvSpPr>
          <p:nvPr/>
        </p:nvSpPr>
        <p:spPr bwMode="auto">
          <a:xfrm>
            <a:off x="2667000" y="2382169"/>
            <a:ext cx="5334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 name="Footer Placeholder 4">
            <a:extLst>
              <a:ext uri="{FF2B5EF4-FFF2-40B4-BE49-F238E27FC236}">
                <a16:creationId xmlns:a16="http://schemas.microsoft.com/office/drawing/2014/main" id="{D6B9CEB1-4278-3CD9-5532-9DAA475F970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Rectangle 2">
            <a:extLst>
              <a:ext uri="{FF2B5EF4-FFF2-40B4-BE49-F238E27FC236}">
                <a16:creationId xmlns:a16="http://schemas.microsoft.com/office/drawing/2014/main" id="{200CF1A8-E4DD-F8B8-F307-56735F84D6D4}"/>
              </a:ext>
            </a:extLst>
          </p:cNvPr>
          <p:cNvSpPr>
            <a:spLocks noGrp="1"/>
          </p:cNvSpPr>
          <p:nvPr>
            <p:ph type="title"/>
          </p:nvPr>
        </p:nvSpPr>
        <p:spPr/>
        <p:txBody>
          <a:bodyPr/>
          <a:lstStyle/>
          <a:p>
            <a:r>
              <a:rPr lang="en-US" altLang="en-US"/>
              <a:t>Equity Valuation</a:t>
            </a:r>
          </a:p>
        </p:txBody>
      </p:sp>
      <p:sp>
        <p:nvSpPr>
          <p:cNvPr id="479236" name="Rectangle 3">
            <a:extLst>
              <a:ext uri="{FF2B5EF4-FFF2-40B4-BE49-F238E27FC236}">
                <a16:creationId xmlns:a16="http://schemas.microsoft.com/office/drawing/2014/main" id="{5AF53103-F28F-C3F7-0C22-36D70693CE82}"/>
              </a:ext>
            </a:extLst>
          </p:cNvPr>
          <p:cNvSpPr>
            <a:spLocks noGrp="1"/>
          </p:cNvSpPr>
          <p:nvPr>
            <p:ph idx="1"/>
          </p:nvPr>
        </p:nvSpPr>
        <p:spPr/>
        <p:txBody>
          <a:bodyPr>
            <a:normAutofit lnSpcReduction="10000"/>
          </a:bodyPr>
          <a:lstStyle/>
          <a:p>
            <a:r>
              <a:rPr lang="en-US" altLang="en-US" dirty="0"/>
              <a:t>The value of equity is obtained by discounting expected cashflows to equity, i.e., the residual cashflows after meeting all expenses, tax obligations and  interest and principal payments, at the cost of equity, i.e., the rate of return required by equity investors in the firm. </a:t>
            </a:r>
          </a:p>
          <a:p>
            <a:endParaRPr lang="en-US" altLang="en-US" dirty="0"/>
          </a:p>
          <a:p>
            <a:endParaRPr lang="en-US" altLang="en-US" dirty="0"/>
          </a:p>
          <a:p>
            <a:endParaRPr lang="en-US" altLang="en-US" dirty="0"/>
          </a:p>
          <a:p>
            <a:pPr marL="274320" lvl="1" indent="0">
              <a:buNone/>
            </a:pPr>
            <a:r>
              <a:rPr lang="en-US" altLang="en-US" dirty="0"/>
              <a:t>where,</a:t>
            </a:r>
          </a:p>
          <a:p>
            <a:pPr marL="274320" lvl="1" indent="0">
              <a:buNone/>
            </a:pPr>
            <a:r>
              <a:rPr lang="en-US" altLang="en-US" dirty="0"/>
              <a:t>	CF to Equity t = Expected Cashflow to Equity in period t</a:t>
            </a:r>
          </a:p>
          <a:p>
            <a:pPr marL="274320" lvl="1" indent="0">
              <a:buNone/>
            </a:pPr>
            <a:r>
              <a:rPr lang="en-US" altLang="en-US" dirty="0"/>
              <a:t>	</a:t>
            </a:r>
            <a:r>
              <a:rPr lang="en-US" altLang="en-US" dirty="0" err="1"/>
              <a:t>ke</a:t>
            </a:r>
            <a:r>
              <a:rPr lang="en-US" altLang="en-US" dirty="0"/>
              <a:t> = Cost of Equity</a:t>
            </a:r>
          </a:p>
          <a:p>
            <a:r>
              <a:rPr lang="en-US" altLang="en-US" dirty="0"/>
              <a:t>The </a:t>
            </a:r>
            <a:r>
              <a:rPr lang="en-US" altLang="en-US" b="1" dirty="0"/>
              <a:t>dividend discount model is a specialized case of equity valuation</a:t>
            </a:r>
            <a:r>
              <a:rPr lang="en-US" altLang="en-US" dirty="0"/>
              <a:t>,  and the value of a stock is the present value of expected future dividends.</a:t>
            </a:r>
          </a:p>
          <a:p>
            <a:endParaRPr lang="en-US" altLang="en-US" dirty="0"/>
          </a:p>
        </p:txBody>
      </p:sp>
      <p:graphicFrame>
        <p:nvGraphicFramePr>
          <p:cNvPr id="479237" name="Object 2">
            <a:extLst>
              <a:ext uri="{FF2B5EF4-FFF2-40B4-BE49-F238E27FC236}">
                <a16:creationId xmlns:a16="http://schemas.microsoft.com/office/drawing/2014/main" id="{CF73279D-C238-2217-E739-BFFB3393096E}"/>
              </a:ext>
            </a:extLst>
          </p:cNvPr>
          <p:cNvGraphicFramePr>
            <a:graphicFrameLocks/>
          </p:cNvGraphicFramePr>
          <p:nvPr/>
        </p:nvGraphicFramePr>
        <p:xfrm>
          <a:off x="2693988" y="3221038"/>
          <a:ext cx="3567112" cy="709612"/>
        </p:xfrm>
        <a:graphic>
          <a:graphicData uri="http://schemas.openxmlformats.org/presentationml/2006/ole">
            <mc:AlternateContent xmlns:mc="http://schemas.openxmlformats.org/markup-compatibility/2006">
              <mc:Choice xmlns:v="urn:schemas-microsoft-com:vml" Requires="v">
                <p:oleObj name="Equation" r:id="rId3" imgW="3581400" imgH="723900" progId="Equation.3">
                  <p:embed/>
                </p:oleObj>
              </mc:Choice>
              <mc:Fallback>
                <p:oleObj name="Equation" r:id="rId3" imgW="3581400" imgH="723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3988" y="3221038"/>
                        <a:ext cx="3567112" cy="7096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CDE7DF5A-D60E-0437-967D-09F899CBAFA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Rectangle 2">
            <a:extLst>
              <a:ext uri="{FF2B5EF4-FFF2-40B4-BE49-F238E27FC236}">
                <a16:creationId xmlns:a16="http://schemas.microsoft.com/office/drawing/2014/main" id="{345F4273-8EB1-DDCB-F7BF-16B0415672BC}"/>
              </a:ext>
            </a:extLst>
          </p:cNvPr>
          <p:cNvSpPr>
            <a:spLocks noGrp="1"/>
          </p:cNvSpPr>
          <p:nvPr>
            <p:ph type="title"/>
          </p:nvPr>
        </p:nvSpPr>
        <p:spPr/>
        <p:txBody>
          <a:bodyPr/>
          <a:lstStyle/>
          <a:p>
            <a:r>
              <a:rPr lang="en-US" altLang="en-US"/>
              <a:t>Firm Valuation</a:t>
            </a:r>
          </a:p>
        </p:txBody>
      </p:sp>
      <p:sp>
        <p:nvSpPr>
          <p:cNvPr id="481284" name="Rectangle 3">
            <a:extLst>
              <a:ext uri="{FF2B5EF4-FFF2-40B4-BE49-F238E27FC236}">
                <a16:creationId xmlns:a16="http://schemas.microsoft.com/office/drawing/2014/main" id="{EA5257AB-1C19-EA48-D22E-7D64C18E7F65}"/>
              </a:ext>
            </a:extLst>
          </p:cNvPr>
          <p:cNvSpPr>
            <a:spLocks noGrp="1"/>
          </p:cNvSpPr>
          <p:nvPr>
            <p:ph idx="1"/>
          </p:nvPr>
        </p:nvSpPr>
        <p:spPr/>
        <p:txBody>
          <a:bodyPr/>
          <a:lstStyle/>
          <a:p>
            <a:r>
              <a:rPr lang="en-US" altLang="en-US" dirty="0"/>
              <a:t>The value of the firm is obtained by discounting expected cashflows to the firm, i.e., the residual cashflows after meeting all operating expenses and taxes, but prior to debt payments, at the weighted average cost of capital, which is the cost of the different components of financing used by the firm, weighted by their market value proportions.</a:t>
            </a:r>
          </a:p>
          <a:p>
            <a:endParaRPr lang="en-US" altLang="en-US" dirty="0"/>
          </a:p>
          <a:p>
            <a:endParaRPr lang="en-US" altLang="en-US" dirty="0"/>
          </a:p>
          <a:p>
            <a:endParaRPr lang="en-US" altLang="en-US" dirty="0"/>
          </a:p>
          <a:p>
            <a:pPr marL="274320" lvl="1" indent="0">
              <a:buNone/>
            </a:pPr>
            <a:r>
              <a:rPr lang="en-US" altLang="en-US" dirty="0"/>
              <a:t>where,</a:t>
            </a:r>
          </a:p>
          <a:p>
            <a:pPr marL="274320" lvl="1" indent="0">
              <a:buNone/>
            </a:pPr>
            <a:r>
              <a:rPr lang="en-US" altLang="en-US" dirty="0"/>
              <a:t>	CF to Firm t = Expected Cashflow to Firm in period t</a:t>
            </a:r>
          </a:p>
          <a:p>
            <a:pPr marL="274320" lvl="1" indent="0">
              <a:buNone/>
            </a:pPr>
            <a:r>
              <a:rPr lang="en-US" altLang="en-US" dirty="0"/>
              <a:t>	WACC = Weighted Average Cost of Capital</a:t>
            </a:r>
          </a:p>
        </p:txBody>
      </p:sp>
      <p:graphicFrame>
        <p:nvGraphicFramePr>
          <p:cNvPr id="481285" name="Object 2">
            <a:extLst>
              <a:ext uri="{FF2B5EF4-FFF2-40B4-BE49-F238E27FC236}">
                <a16:creationId xmlns:a16="http://schemas.microsoft.com/office/drawing/2014/main" id="{71BB5D7A-5133-DBFF-326A-F6EE7DE4FE6C}"/>
              </a:ext>
            </a:extLst>
          </p:cNvPr>
          <p:cNvGraphicFramePr>
            <a:graphicFrameLocks/>
          </p:cNvGraphicFramePr>
          <p:nvPr>
            <p:extLst>
              <p:ext uri="{D42A27DB-BD31-4B8C-83A1-F6EECF244321}">
                <p14:modId xmlns:p14="http://schemas.microsoft.com/office/powerpoint/2010/main" val="1472799849"/>
              </p:ext>
            </p:extLst>
          </p:nvPr>
        </p:nvGraphicFramePr>
        <p:xfrm>
          <a:off x="2901950" y="3659536"/>
          <a:ext cx="3263900" cy="708025"/>
        </p:xfrm>
        <a:graphic>
          <a:graphicData uri="http://schemas.openxmlformats.org/presentationml/2006/ole">
            <mc:AlternateContent xmlns:mc="http://schemas.openxmlformats.org/markup-compatibility/2006">
              <mc:Choice xmlns:v="urn:schemas-microsoft-com:vml" Requires="v">
                <p:oleObj name="Equation" r:id="rId3" imgW="3276600" imgH="723900" progId="Equation.3">
                  <p:embed/>
                </p:oleObj>
              </mc:Choice>
              <mc:Fallback>
                <p:oleObj name="Equation" r:id="rId3" imgW="3276600" imgH="7239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1950" y="3659536"/>
                        <a:ext cx="3263900" cy="708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50874AC8-BB6F-ED7D-F8FD-D984307A3CC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a:extLst>
              <a:ext uri="{FF2B5EF4-FFF2-40B4-BE49-F238E27FC236}">
                <a16:creationId xmlns:a16="http://schemas.microsoft.com/office/drawing/2014/main" id="{7E4CDA24-B92A-CF1F-D2AE-69E63F302AD7}"/>
              </a:ext>
            </a:extLst>
          </p:cNvPr>
          <p:cNvSpPr>
            <a:spLocks noGrp="1" noChangeArrowheads="1"/>
          </p:cNvSpPr>
          <p:nvPr>
            <p:ph type="title"/>
          </p:nvPr>
        </p:nvSpPr>
        <p:spPr/>
        <p:txBody>
          <a:bodyPr/>
          <a:lstStyle/>
          <a:p>
            <a:r>
              <a:rPr lang="en-US" dirty="0"/>
              <a:t>How fundamentals play out in intrinsic value…</a:t>
            </a:r>
          </a:p>
        </p:txBody>
      </p:sp>
      <p:pic>
        <p:nvPicPr>
          <p:cNvPr id="483332" name="Picture 1">
            <a:extLst>
              <a:ext uri="{FF2B5EF4-FFF2-40B4-BE49-F238E27FC236}">
                <a16:creationId xmlns:a16="http://schemas.microsoft.com/office/drawing/2014/main" id="{F7386C1E-A50C-25BD-F8F9-AF21637B591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2513816"/>
            <a:ext cx="7772400" cy="2897167"/>
          </a:xfrm>
          <a:solidFill>
            <a:schemeClr val="bg2"/>
          </a:solidFill>
        </p:spPr>
      </p:pic>
      <p:sp>
        <p:nvSpPr>
          <p:cNvPr id="5" name="Footer Placeholder 4">
            <a:extLst>
              <a:ext uri="{FF2B5EF4-FFF2-40B4-BE49-F238E27FC236}">
                <a16:creationId xmlns:a16="http://schemas.microsoft.com/office/drawing/2014/main" id="{008CFF1F-2517-C990-6398-26C391A0BB7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Title 1">
            <a:extLst>
              <a:ext uri="{FF2B5EF4-FFF2-40B4-BE49-F238E27FC236}">
                <a16:creationId xmlns:a16="http://schemas.microsoft.com/office/drawing/2014/main" id="{98472F2A-2292-F7AB-8F40-55583A83072C}"/>
              </a:ext>
            </a:extLst>
          </p:cNvPr>
          <p:cNvSpPr>
            <a:spLocks noGrp="1"/>
          </p:cNvSpPr>
          <p:nvPr>
            <p:ph type="title"/>
          </p:nvPr>
        </p:nvSpPr>
        <p:spPr/>
        <p:txBody>
          <a:bodyPr/>
          <a:lstStyle/>
          <a:p>
            <a:r>
              <a:rPr lang="en-US" altLang="en-US"/>
              <a:t>Stories + Numbers = Value</a:t>
            </a:r>
          </a:p>
        </p:txBody>
      </p:sp>
      <p:pic>
        <p:nvPicPr>
          <p:cNvPr id="485378" name="Content Placeholder 2">
            <a:extLst>
              <a:ext uri="{FF2B5EF4-FFF2-40B4-BE49-F238E27FC236}">
                <a16:creationId xmlns:a16="http://schemas.microsoft.com/office/drawing/2014/main" id="{B632F959-5CA5-9B1A-339E-3A889155A74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685800" y="2451418"/>
            <a:ext cx="7772400" cy="3021964"/>
          </a:xfrm>
        </p:spPr>
      </p:pic>
      <p:sp>
        <p:nvSpPr>
          <p:cNvPr id="4" name="Footer Placeholder 3">
            <a:extLst>
              <a:ext uri="{FF2B5EF4-FFF2-40B4-BE49-F238E27FC236}">
                <a16:creationId xmlns:a16="http://schemas.microsoft.com/office/drawing/2014/main" id="{47DDCA22-3A80-7E2E-DBBF-1CF79F5A3D6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1" name="Rectangle 2">
            <a:extLst>
              <a:ext uri="{FF2B5EF4-FFF2-40B4-BE49-F238E27FC236}">
                <a16:creationId xmlns:a16="http://schemas.microsoft.com/office/drawing/2014/main" id="{090EBDFD-DA89-2F0B-6BB3-5A9B8D2B86B7}"/>
              </a:ext>
            </a:extLst>
          </p:cNvPr>
          <p:cNvSpPr>
            <a:spLocks noGrp="1"/>
          </p:cNvSpPr>
          <p:nvPr>
            <p:ph type="title"/>
          </p:nvPr>
        </p:nvSpPr>
        <p:spPr/>
        <p:txBody>
          <a:bodyPr/>
          <a:lstStyle/>
          <a:p>
            <a:r>
              <a:rPr lang="en-US" altLang="en-US"/>
              <a:t>The Ingredients that determine value.</a:t>
            </a:r>
          </a:p>
        </p:txBody>
      </p:sp>
      <p:pic>
        <p:nvPicPr>
          <p:cNvPr id="486404" name="Content Placeholder 6">
            <a:extLst>
              <a:ext uri="{FF2B5EF4-FFF2-40B4-BE49-F238E27FC236}">
                <a16:creationId xmlns:a16="http://schemas.microsoft.com/office/drawing/2014/main" id="{D40CFF96-5D00-865A-A504-30859ABE09E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835150" y="2813050"/>
            <a:ext cx="5473700" cy="2298700"/>
          </a:xfrm>
        </p:spPr>
      </p:pic>
      <p:sp>
        <p:nvSpPr>
          <p:cNvPr id="5" name="Footer Placeholder 4">
            <a:extLst>
              <a:ext uri="{FF2B5EF4-FFF2-40B4-BE49-F238E27FC236}">
                <a16:creationId xmlns:a16="http://schemas.microsoft.com/office/drawing/2014/main" id="{68B9B507-F62C-7B5A-768E-3FEFE75E15D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49" name="Rectangle 2">
            <a:extLst>
              <a:ext uri="{FF2B5EF4-FFF2-40B4-BE49-F238E27FC236}">
                <a16:creationId xmlns:a16="http://schemas.microsoft.com/office/drawing/2014/main" id="{38E8085E-5E97-69A2-D92A-6F26B176FAF9}"/>
              </a:ext>
            </a:extLst>
          </p:cNvPr>
          <p:cNvSpPr>
            <a:spLocks noGrp="1"/>
          </p:cNvSpPr>
          <p:nvPr>
            <p:ph type="title"/>
          </p:nvPr>
        </p:nvSpPr>
        <p:spPr/>
        <p:txBody>
          <a:bodyPr/>
          <a:lstStyle/>
          <a:p>
            <a:r>
              <a:rPr lang="en-US" altLang="en-US"/>
              <a:t>I. Estimating Cash Flows</a:t>
            </a:r>
          </a:p>
        </p:txBody>
      </p:sp>
      <p:pic>
        <p:nvPicPr>
          <p:cNvPr id="488452" name="Content Placeholder 6">
            <a:extLst>
              <a:ext uri="{FF2B5EF4-FFF2-40B4-BE49-F238E27FC236}">
                <a16:creationId xmlns:a16="http://schemas.microsoft.com/office/drawing/2014/main" id="{0C4245CC-0E76-40FF-F952-0DF22991922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102171" y="1752600"/>
            <a:ext cx="6939658" cy="4419600"/>
          </a:xfrm>
        </p:spPr>
      </p:pic>
      <p:sp>
        <p:nvSpPr>
          <p:cNvPr id="5" name="Footer Placeholder 4">
            <a:extLst>
              <a:ext uri="{FF2B5EF4-FFF2-40B4-BE49-F238E27FC236}">
                <a16:creationId xmlns:a16="http://schemas.microsoft.com/office/drawing/2014/main" id="{7530F507-D698-312E-E86D-B0AF7248E99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3" name="Title 1">
            <a:extLst>
              <a:ext uri="{FF2B5EF4-FFF2-40B4-BE49-F238E27FC236}">
                <a16:creationId xmlns:a16="http://schemas.microsoft.com/office/drawing/2014/main" id="{2B432E09-2127-19A6-F5C6-290D038ED919}"/>
              </a:ext>
            </a:extLst>
          </p:cNvPr>
          <p:cNvSpPr>
            <a:spLocks noGrp="1"/>
          </p:cNvSpPr>
          <p:nvPr>
            <p:ph type="title"/>
          </p:nvPr>
        </p:nvSpPr>
        <p:spPr/>
        <p:txBody>
          <a:bodyPr/>
          <a:lstStyle/>
          <a:p>
            <a:r>
              <a:rPr lang="en-US" dirty="0"/>
              <a:t>Dividends for Deutsche bank &amp; FCFE for Tata Motors</a:t>
            </a:r>
          </a:p>
        </p:txBody>
      </p:sp>
      <p:sp>
        <p:nvSpPr>
          <p:cNvPr id="490500" name="Content Placeholder 2">
            <a:extLst>
              <a:ext uri="{FF2B5EF4-FFF2-40B4-BE49-F238E27FC236}">
                <a16:creationId xmlns:a16="http://schemas.microsoft.com/office/drawing/2014/main" id="{510ABB46-C4AA-17B9-C707-115004D3974F}"/>
              </a:ext>
            </a:extLst>
          </p:cNvPr>
          <p:cNvSpPr>
            <a:spLocks noGrp="1"/>
          </p:cNvSpPr>
          <p:nvPr>
            <p:ph idx="1"/>
          </p:nvPr>
        </p:nvSpPr>
        <p:spPr/>
        <p:txBody>
          <a:bodyPr/>
          <a:lstStyle/>
          <a:p>
            <a:r>
              <a:rPr lang="en-US" altLang="en-US"/>
              <a:t>In 2007, Deutsche Bank paid out dividends of 2,146 million Euros on net income of 6,510 million Euros. </a:t>
            </a:r>
          </a:p>
          <a:p>
            <a:pPr lvl="1"/>
            <a:r>
              <a:rPr lang="en-US" altLang="en-US"/>
              <a:t>In my 2008 valuation, I am assuming the dividends are not only reasonable but sustainable. </a:t>
            </a:r>
          </a:p>
          <a:p>
            <a:pPr lvl="1"/>
            <a:r>
              <a:rPr lang="en-US" altLang="en-US"/>
              <a:t>In my 2016  valuation, Deutsche had suspended paying dividends and was losing money.</a:t>
            </a:r>
          </a:p>
          <a:p>
            <a:r>
              <a:rPr lang="en-US" altLang="en-US"/>
              <a:t>For Tata Motors, we can estimate FCFE by looking at its ingredients:</a:t>
            </a:r>
          </a:p>
          <a:p>
            <a:endParaRPr lang="en-US" altLang="en-US"/>
          </a:p>
          <a:p>
            <a:endParaRPr lang="en-US" altLang="en-US"/>
          </a:p>
          <a:p>
            <a:endParaRPr lang="en-US" altLang="en-US"/>
          </a:p>
          <a:p>
            <a:endParaRPr lang="en-US" altLang="en-US"/>
          </a:p>
          <a:p>
            <a:endParaRPr lang="en-US" altLang="en-US"/>
          </a:p>
          <a:p>
            <a:endParaRPr lang="en-US" altLang="en-US"/>
          </a:p>
          <a:p>
            <a:endParaRPr lang="en-US" altLang="en-US"/>
          </a:p>
        </p:txBody>
      </p:sp>
      <p:graphicFrame>
        <p:nvGraphicFramePr>
          <p:cNvPr id="2" name="Table 1">
            <a:extLst>
              <a:ext uri="{FF2B5EF4-FFF2-40B4-BE49-F238E27FC236}">
                <a16:creationId xmlns:a16="http://schemas.microsoft.com/office/drawing/2014/main" id="{10CF1A1D-FF31-CDCB-0D13-CE30A51B95D0}"/>
              </a:ext>
            </a:extLst>
          </p:cNvPr>
          <p:cNvGraphicFramePr>
            <a:graphicFrameLocks noGrp="1"/>
          </p:cNvGraphicFramePr>
          <p:nvPr/>
        </p:nvGraphicFramePr>
        <p:xfrm>
          <a:off x="612775" y="4086225"/>
          <a:ext cx="8153398" cy="2009774"/>
        </p:xfrm>
        <a:graphic>
          <a:graphicData uri="http://schemas.openxmlformats.org/drawingml/2006/table">
            <a:tbl>
              <a:tblPr/>
              <a:tblGrid>
                <a:gridCol w="904387">
                  <a:extLst>
                    <a:ext uri="{9D8B030D-6E8A-4147-A177-3AD203B41FA5}">
                      <a16:colId xmlns:a16="http://schemas.microsoft.com/office/drawing/2014/main" val="20000"/>
                    </a:ext>
                  </a:extLst>
                </a:gridCol>
                <a:gridCol w="1015696">
                  <a:extLst>
                    <a:ext uri="{9D8B030D-6E8A-4147-A177-3AD203B41FA5}">
                      <a16:colId xmlns:a16="http://schemas.microsoft.com/office/drawing/2014/main" val="20001"/>
                    </a:ext>
                  </a:extLst>
                </a:gridCol>
                <a:gridCol w="946128">
                  <a:extLst>
                    <a:ext uri="{9D8B030D-6E8A-4147-A177-3AD203B41FA5}">
                      <a16:colId xmlns:a16="http://schemas.microsoft.com/office/drawing/2014/main" val="20002"/>
                    </a:ext>
                  </a:extLst>
                </a:gridCol>
                <a:gridCol w="987869">
                  <a:extLst>
                    <a:ext uri="{9D8B030D-6E8A-4147-A177-3AD203B41FA5}">
                      <a16:colId xmlns:a16="http://schemas.microsoft.com/office/drawing/2014/main" val="20003"/>
                    </a:ext>
                  </a:extLst>
                </a:gridCol>
                <a:gridCol w="918301">
                  <a:extLst>
                    <a:ext uri="{9D8B030D-6E8A-4147-A177-3AD203B41FA5}">
                      <a16:colId xmlns:a16="http://schemas.microsoft.com/office/drawing/2014/main" val="20004"/>
                    </a:ext>
                  </a:extLst>
                </a:gridCol>
                <a:gridCol w="1015696">
                  <a:extLst>
                    <a:ext uri="{9D8B030D-6E8A-4147-A177-3AD203B41FA5}">
                      <a16:colId xmlns:a16="http://schemas.microsoft.com/office/drawing/2014/main" val="20005"/>
                    </a:ext>
                  </a:extLst>
                </a:gridCol>
                <a:gridCol w="1168747">
                  <a:extLst>
                    <a:ext uri="{9D8B030D-6E8A-4147-A177-3AD203B41FA5}">
                      <a16:colId xmlns:a16="http://schemas.microsoft.com/office/drawing/2014/main" val="20006"/>
                    </a:ext>
                  </a:extLst>
                </a:gridCol>
                <a:gridCol w="1196574">
                  <a:extLst>
                    <a:ext uri="{9D8B030D-6E8A-4147-A177-3AD203B41FA5}">
                      <a16:colId xmlns:a16="http://schemas.microsoft.com/office/drawing/2014/main" val="20007"/>
                    </a:ext>
                  </a:extLst>
                </a:gridCol>
              </a:tblGrid>
              <a:tr h="652982">
                <a:tc>
                  <a:txBody>
                    <a:bodyPr/>
                    <a:lstStyle/>
                    <a:p>
                      <a:pPr algn="l" fontAlgn="b"/>
                      <a:r>
                        <a:rPr lang="en-US" sz="1400" b="0" i="0" u="none" strike="noStrike" dirty="0">
                          <a:solidFill>
                            <a:srgbClr val="000000"/>
                          </a:solidFill>
                          <a:effectLst/>
                          <a:latin typeface="Times"/>
                        </a:rPr>
                        <a:t>Year</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Times"/>
                        </a:rPr>
                        <a:t>Net Income</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Cap Ex</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Depreciation</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Times"/>
                        </a:rPr>
                        <a:t>Change in WC</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Change in Debt</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Times"/>
                        </a:rPr>
                        <a:t>Equity Reinvestment Rate</a:t>
                      </a:r>
                    </a:p>
                  </a:txBody>
                  <a:tcPr marL="12700" marR="12700" marT="1270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26132">
                <a:tc>
                  <a:txBody>
                    <a:bodyPr/>
                    <a:lstStyle/>
                    <a:p>
                      <a:pPr algn="l" fontAlgn="b"/>
                      <a:r>
                        <a:rPr lang="en-US" sz="1400" b="0" i="0" u="none" strike="noStrike" dirty="0">
                          <a:solidFill>
                            <a:srgbClr val="000000"/>
                          </a:solidFill>
                          <a:effectLst/>
                          <a:latin typeface="Calibri"/>
                        </a:rPr>
                        <a:t>2008-09</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-25,053₹</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99,708₹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25,072₹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13,441₹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25,789₹</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62,288₹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-248.63%</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6132">
                <a:tc>
                  <a:txBody>
                    <a:bodyPr/>
                    <a:lstStyle/>
                    <a:p>
                      <a:pPr algn="l" fontAlgn="b"/>
                      <a:r>
                        <a:rPr lang="en-US" sz="1400" b="0" i="0" u="none" strike="noStrike">
                          <a:solidFill>
                            <a:srgbClr val="000000"/>
                          </a:solidFill>
                          <a:effectLst/>
                          <a:latin typeface="Calibri"/>
                        </a:rPr>
                        <a:t>2009-10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29,151₹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84,754₹</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39,602₹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-26,009₹</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5,605₹</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13,538₹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46.44%</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26132">
                <a:tc>
                  <a:txBody>
                    <a:bodyPr/>
                    <a:lstStyle/>
                    <a:p>
                      <a:pPr algn="l" fontAlgn="b"/>
                      <a:r>
                        <a:rPr lang="en-US" sz="1400" b="0" i="0" u="none" strike="noStrike">
                          <a:solidFill>
                            <a:srgbClr val="000000"/>
                          </a:solidFill>
                          <a:effectLst/>
                          <a:latin typeface="Calibri"/>
                        </a:rPr>
                        <a:t>2010-11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92,736₹</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81,240₹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46,510₹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50,484₹</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24,951₹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60,263₹</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64.98%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6132">
                <a:tc>
                  <a:txBody>
                    <a:bodyPr/>
                    <a:lstStyle/>
                    <a:p>
                      <a:pPr algn="l" fontAlgn="b"/>
                      <a:r>
                        <a:rPr lang="en-US" sz="1400" b="0" i="0" u="none" strike="noStrike">
                          <a:solidFill>
                            <a:srgbClr val="000000"/>
                          </a:solidFill>
                          <a:effectLst/>
                          <a:latin typeface="Calibri"/>
                        </a:rPr>
                        <a:t>2011-12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135,165₹</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138,756₹</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56,209₹</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22,801₹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30,846₹</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74,502₹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55.12%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6132">
                <a:tc>
                  <a:txBody>
                    <a:bodyPr/>
                    <a:lstStyle/>
                    <a:p>
                      <a:pPr algn="l" fontAlgn="b"/>
                      <a:r>
                        <a:rPr lang="en-US" sz="1400" b="0" i="0" u="none" strike="noStrike">
                          <a:solidFill>
                            <a:srgbClr val="000000"/>
                          </a:solidFill>
                          <a:effectLst/>
                          <a:latin typeface="Calibri"/>
                        </a:rPr>
                        <a:t>2012-13</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98,926₹</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187,570₹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75,648₹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680₹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32,970₹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79,632₹</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80.50%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6132">
                <a:tc>
                  <a:txBody>
                    <a:bodyPr/>
                    <a:lstStyle/>
                    <a:p>
                      <a:pPr algn="l" fontAlgn="b"/>
                      <a:r>
                        <a:rPr lang="en-US" sz="1400" b="0" i="0" u="none" strike="noStrike" dirty="0">
                          <a:solidFill>
                            <a:srgbClr val="000000"/>
                          </a:solidFill>
                          <a:effectLst/>
                          <a:latin typeface="Calibri"/>
                        </a:rPr>
                        <a:t>Aggregate</a:t>
                      </a:r>
                    </a:p>
                  </a:txBody>
                  <a:tcPr marL="12700" marR="12700" marT="1270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330,925₹</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592,028₹</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243,041₹</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61,397₹</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120,160₹</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290,224₹</a:t>
                      </a:r>
                    </a:p>
                  </a:txBody>
                  <a:tcPr marL="12700" marR="12700" marT="127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1" i="0" u="none" strike="noStrike" dirty="0">
                          <a:solidFill>
                            <a:srgbClr val="000000"/>
                          </a:solidFill>
                          <a:effectLst/>
                          <a:latin typeface="Calibri"/>
                        </a:rPr>
                        <a:t>87.70%</a:t>
                      </a:r>
                    </a:p>
                  </a:txBody>
                  <a:tcPr marL="12700" marR="12700" marT="1270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6" name="Footer Placeholder 5">
            <a:extLst>
              <a:ext uri="{FF2B5EF4-FFF2-40B4-BE49-F238E27FC236}">
                <a16:creationId xmlns:a16="http://schemas.microsoft.com/office/drawing/2014/main" id="{E1840A44-2DA7-57DF-F3F5-C7F03B088E6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2">
            <a:extLst>
              <a:ext uri="{FF2B5EF4-FFF2-40B4-BE49-F238E27FC236}">
                <a16:creationId xmlns:a16="http://schemas.microsoft.com/office/drawing/2014/main" id="{FBBEBDC9-8DDC-269A-9B63-36909614E7D3}"/>
              </a:ext>
            </a:extLst>
          </p:cNvPr>
          <p:cNvSpPr>
            <a:spLocks noGrp="1"/>
          </p:cNvSpPr>
          <p:nvPr>
            <p:ph type="title"/>
          </p:nvPr>
        </p:nvSpPr>
        <p:spPr/>
        <p:txBody>
          <a:bodyPr/>
          <a:lstStyle/>
          <a:p>
            <a:r>
              <a:rPr lang="en-US" altLang="en-US"/>
              <a:t>Estimating FCFF: Disney</a:t>
            </a:r>
          </a:p>
        </p:txBody>
      </p:sp>
      <p:sp>
        <p:nvSpPr>
          <p:cNvPr id="549890" name="Rectangle 3">
            <a:extLst>
              <a:ext uri="{FF2B5EF4-FFF2-40B4-BE49-F238E27FC236}">
                <a16:creationId xmlns:a16="http://schemas.microsoft.com/office/drawing/2014/main" id="{069C4CFC-4287-8E9F-35DA-E6DD63262CD5}"/>
              </a:ext>
            </a:extLst>
          </p:cNvPr>
          <p:cNvSpPr>
            <a:spLocks noGrp="1" noChangeArrowheads="1"/>
          </p:cNvSpPr>
          <p:nvPr>
            <p:ph idx="1"/>
          </p:nvPr>
        </p:nvSpPr>
        <p:spPr/>
        <p:txBody>
          <a:bodyPr>
            <a:normAutofit fontScale="92500" lnSpcReduction="10000"/>
          </a:bodyPr>
          <a:lstStyle/>
          <a:p>
            <a:r>
              <a:rPr lang="en-US" dirty="0"/>
              <a:t>In the fiscal year ended September 2013, Disney reported the following:</a:t>
            </a:r>
          </a:p>
          <a:p>
            <a:pPr lvl="1"/>
            <a:r>
              <a:rPr lang="en-US" dirty="0"/>
              <a:t>Operating income (adjusted for leases) = $10,032 million</a:t>
            </a:r>
          </a:p>
          <a:p>
            <a:pPr lvl="1"/>
            <a:r>
              <a:rPr lang="en-US" dirty="0"/>
              <a:t>Effective tax rate = 31.02%</a:t>
            </a:r>
          </a:p>
          <a:p>
            <a:pPr lvl="1"/>
            <a:r>
              <a:rPr lang="en-US" dirty="0"/>
              <a:t>Capital Expenditures (including acquisitions) = $5,239 million</a:t>
            </a:r>
          </a:p>
          <a:p>
            <a:pPr lvl="1"/>
            <a:r>
              <a:rPr lang="en-US" dirty="0"/>
              <a:t>Depreciation  &amp; Amortization = $2,192 million</a:t>
            </a:r>
          </a:p>
          <a:p>
            <a:pPr lvl="1"/>
            <a:r>
              <a:rPr lang="en-US" dirty="0"/>
              <a:t>Change in non-cash working capital = $103 million</a:t>
            </a:r>
          </a:p>
          <a:p>
            <a:r>
              <a:rPr lang="en-US" dirty="0"/>
              <a:t>The free cash flow to the firm can be computed as follows:</a:t>
            </a:r>
          </a:p>
          <a:p>
            <a:pPr lvl="1"/>
            <a:r>
              <a:rPr lang="en-US" dirty="0"/>
              <a:t>After-tax Operating Income 	= 10,032 (1 -.3102) 	= $6,920 </a:t>
            </a:r>
          </a:p>
          <a:p>
            <a:pPr lvl="1"/>
            <a:r>
              <a:rPr lang="en-US" dirty="0"/>
              <a:t> - Net Cap Expenditures 		= $5,239 - $2,192  	= $3,629  </a:t>
            </a:r>
          </a:p>
          <a:p>
            <a:pPr lvl="1"/>
            <a:r>
              <a:rPr lang="en-US" dirty="0"/>
              <a:t>Change in Working Capital 	=  		=$103</a:t>
            </a:r>
          </a:p>
          <a:p>
            <a:pPr lvl="1"/>
            <a:r>
              <a:rPr lang="en-US" dirty="0"/>
              <a:t>= Free </a:t>
            </a:r>
            <a:r>
              <a:rPr lang="en-US" dirty="0" err="1"/>
              <a:t>Cashflow</a:t>
            </a:r>
            <a:r>
              <a:rPr lang="en-US" dirty="0"/>
              <a:t> to Firm (FCFF)	=		 = $3,188 </a:t>
            </a:r>
          </a:p>
          <a:p>
            <a:r>
              <a:rPr lang="en-US" dirty="0"/>
              <a:t>The reinvestment and reinvestment rate are as follows:</a:t>
            </a:r>
          </a:p>
          <a:p>
            <a:pPr lvl="1"/>
            <a:r>
              <a:rPr lang="en-US" dirty="0"/>
              <a:t>Reinvestment = $3,629 + $103 = $3,732 million</a:t>
            </a:r>
          </a:p>
          <a:p>
            <a:pPr lvl="1"/>
            <a:r>
              <a:rPr lang="en-US" dirty="0"/>
              <a:t>Reinvestment Rate = $3,732/ $6,920 = 53.93%</a:t>
            </a:r>
          </a:p>
        </p:txBody>
      </p:sp>
      <p:sp>
        <p:nvSpPr>
          <p:cNvPr id="5" name="Footer Placeholder 4">
            <a:extLst>
              <a:ext uri="{FF2B5EF4-FFF2-40B4-BE49-F238E27FC236}">
                <a16:creationId xmlns:a16="http://schemas.microsoft.com/office/drawing/2014/main" id="{2449FE4A-C06F-828B-D691-73269AF5EBF9}"/>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a:extLst>
              <a:ext uri="{FF2B5EF4-FFF2-40B4-BE49-F238E27FC236}">
                <a16:creationId xmlns:a16="http://schemas.microsoft.com/office/drawing/2014/main" id="{D7D86758-14D1-2978-DDD9-B499AFB85DD6}"/>
              </a:ext>
            </a:extLst>
          </p:cNvPr>
          <p:cNvSpPr>
            <a:spLocks noGrp="1"/>
          </p:cNvSpPr>
          <p:nvPr>
            <p:ph type="title"/>
          </p:nvPr>
        </p:nvSpPr>
        <p:spPr/>
        <p:txBody>
          <a:bodyPr/>
          <a:lstStyle/>
          <a:p>
            <a:r>
              <a:rPr lang="en-US" altLang="en-US"/>
              <a:t>II.  Discount Rates</a:t>
            </a:r>
          </a:p>
        </p:txBody>
      </p:sp>
      <p:sp>
        <p:nvSpPr>
          <p:cNvPr id="470018" name="Rectangle 3">
            <a:extLst>
              <a:ext uri="{FF2B5EF4-FFF2-40B4-BE49-F238E27FC236}">
                <a16:creationId xmlns:a16="http://schemas.microsoft.com/office/drawing/2014/main" id="{28D4F850-2517-9E27-3E67-F290844E39FD}"/>
              </a:ext>
            </a:extLst>
          </p:cNvPr>
          <p:cNvSpPr>
            <a:spLocks noGrp="1" noChangeArrowheads="1"/>
          </p:cNvSpPr>
          <p:nvPr>
            <p:ph idx="1"/>
          </p:nvPr>
        </p:nvSpPr>
        <p:spPr/>
        <p:txBody>
          <a:bodyPr/>
          <a:lstStyle/>
          <a:p>
            <a:r>
              <a:rPr lang="en-US" dirty="0"/>
              <a:t>They are </a:t>
            </a:r>
            <a:r>
              <a:rPr lang="en-US" b="1" dirty="0"/>
              <a:t>key ingredients </a:t>
            </a:r>
            <a:r>
              <a:rPr lang="en-US" dirty="0"/>
              <a:t>in discounted cashflow valuation. Errors in estimating the discount rate or mismatching cashflows and discount rates can lead to serious errors in valuation. </a:t>
            </a:r>
          </a:p>
          <a:p>
            <a:r>
              <a:rPr lang="en-US" dirty="0"/>
              <a:t>At an intuitive level, the </a:t>
            </a:r>
            <a:r>
              <a:rPr lang="en-US" b="1" dirty="0"/>
              <a:t>discount rate used should be consistent with both the riskiness and the type of </a:t>
            </a:r>
            <a:r>
              <a:rPr lang="en-US" b="1" dirty="0" err="1"/>
              <a:t>cashflow</a:t>
            </a:r>
            <a:r>
              <a:rPr lang="en-US" b="1" dirty="0"/>
              <a:t> being discounted</a:t>
            </a:r>
            <a:r>
              <a:rPr lang="en-US" dirty="0"/>
              <a:t>. </a:t>
            </a:r>
          </a:p>
          <a:p>
            <a:r>
              <a:rPr lang="en-US" dirty="0"/>
              <a:t>The </a:t>
            </a:r>
            <a:r>
              <a:rPr lang="en-US" b="1" dirty="0"/>
              <a:t>cost of equity </a:t>
            </a:r>
            <a:r>
              <a:rPr lang="en-US" dirty="0"/>
              <a:t>is the rate at which we discount cash flows to equity (dividends or free cash flows to equity). The </a:t>
            </a:r>
            <a:r>
              <a:rPr lang="en-US" b="1" dirty="0"/>
              <a:t>cost of capital</a:t>
            </a:r>
            <a:r>
              <a:rPr lang="en-US" dirty="0"/>
              <a:t> is the rate at which we discount free cash flows to the firm.</a:t>
            </a:r>
          </a:p>
        </p:txBody>
      </p:sp>
      <p:sp>
        <p:nvSpPr>
          <p:cNvPr id="5" name="Footer Placeholder 4">
            <a:extLst>
              <a:ext uri="{FF2B5EF4-FFF2-40B4-BE49-F238E27FC236}">
                <a16:creationId xmlns:a16="http://schemas.microsoft.com/office/drawing/2014/main" id="{297D4C48-CE42-BBFD-F8D7-D6C4D61AEBC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5" name="Title 1">
            <a:extLst>
              <a:ext uri="{FF2B5EF4-FFF2-40B4-BE49-F238E27FC236}">
                <a16:creationId xmlns:a16="http://schemas.microsoft.com/office/drawing/2014/main" id="{947F3CE7-8631-BE78-52E9-57E610119304}"/>
              </a:ext>
            </a:extLst>
          </p:cNvPr>
          <p:cNvSpPr>
            <a:spLocks noGrp="1"/>
          </p:cNvSpPr>
          <p:nvPr>
            <p:ph type="title"/>
          </p:nvPr>
        </p:nvSpPr>
        <p:spPr/>
        <p:txBody>
          <a:bodyPr/>
          <a:lstStyle/>
          <a:p>
            <a:r>
              <a:rPr lang="en-US" dirty="0"/>
              <a:t>Cost of Equity: Deutsche Bank in 2008 &amp; Tata Motors in 2013</a:t>
            </a:r>
          </a:p>
        </p:txBody>
      </p:sp>
      <p:sp>
        <p:nvSpPr>
          <p:cNvPr id="496644" name="Content Placeholder 2">
            <a:extLst>
              <a:ext uri="{FF2B5EF4-FFF2-40B4-BE49-F238E27FC236}">
                <a16:creationId xmlns:a16="http://schemas.microsoft.com/office/drawing/2014/main" id="{8D6269C5-C6E8-97E8-F611-7F65A6BF20F6}"/>
              </a:ext>
            </a:extLst>
          </p:cNvPr>
          <p:cNvSpPr>
            <a:spLocks noGrp="1"/>
          </p:cNvSpPr>
          <p:nvPr>
            <p:ph idx="1"/>
          </p:nvPr>
        </p:nvSpPr>
        <p:spPr/>
        <p:txBody>
          <a:bodyPr/>
          <a:lstStyle/>
          <a:p>
            <a:r>
              <a:rPr lang="en-US" altLang="en-US" dirty="0"/>
              <a:t>In early 2008, we estimated a beta of 1.162 for Deutsche Bank, which used in conjunction with the Euro risk-free rate of 4% (in January 2008) and an equity risk premium of 4.50%, yielded a cost of equity of 9.23%.</a:t>
            </a:r>
          </a:p>
          <a:p>
            <a:pPr marL="274320" lvl="1" indent="0">
              <a:buNone/>
            </a:pPr>
            <a:r>
              <a:rPr lang="en-US" altLang="en-US" dirty="0"/>
              <a:t>Cost of Equity in Jan 2008 </a:t>
            </a:r>
          </a:p>
          <a:p>
            <a:pPr marL="274320" lvl="1" indent="0">
              <a:buNone/>
            </a:pPr>
            <a:r>
              <a:rPr lang="en-US" altLang="en-US" dirty="0"/>
              <a:t>= Riskfree Rate Jan 2008 + Beta* Mature Market Risk Premium</a:t>
            </a:r>
          </a:p>
          <a:p>
            <a:pPr marL="274320" lvl="1" indent="0">
              <a:buNone/>
            </a:pPr>
            <a:r>
              <a:rPr lang="en-US" altLang="en-US" dirty="0"/>
              <a:t>= 4.00% + 1.162 (4.5%) = 9.23%</a:t>
            </a:r>
          </a:p>
          <a:p>
            <a:r>
              <a:rPr lang="en-US" altLang="ja-JP" dirty="0"/>
              <a:t>With a nominal rupee risk-free rate of 6.57 percent and an equity risk premium of 7.19% for Tata Motors, we arrive at a cost of equity of 13.50%.</a:t>
            </a:r>
          </a:p>
          <a:p>
            <a:pPr lvl="1"/>
            <a:r>
              <a:rPr lang="en-US" altLang="en-US" dirty="0"/>
              <a:t>Cost of Equity = 6.57% + 0.964 (7.19%) = 13.50%</a:t>
            </a:r>
          </a:p>
        </p:txBody>
      </p:sp>
      <p:sp>
        <p:nvSpPr>
          <p:cNvPr id="5" name="Footer Placeholder 4">
            <a:extLst>
              <a:ext uri="{FF2B5EF4-FFF2-40B4-BE49-F238E27FC236}">
                <a16:creationId xmlns:a16="http://schemas.microsoft.com/office/drawing/2014/main" id="{E0AB58FD-348C-BDE4-B769-B14ED8B0DE84}"/>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2">
            <a:extLst>
              <a:ext uri="{FF2B5EF4-FFF2-40B4-BE49-F238E27FC236}">
                <a16:creationId xmlns:a16="http://schemas.microsoft.com/office/drawing/2014/main" id="{285DD457-53D0-716C-0356-E740A7BC7877}"/>
              </a:ext>
            </a:extLst>
          </p:cNvPr>
          <p:cNvSpPr>
            <a:spLocks noGrp="1"/>
          </p:cNvSpPr>
          <p:nvPr>
            <p:ph type="title"/>
          </p:nvPr>
        </p:nvSpPr>
        <p:spPr/>
        <p:txBody>
          <a:bodyPr/>
          <a:lstStyle/>
          <a:p>
            <a:r>
              <a:rPr lang="en-US" altLang="en-US"/>
              <a:t>Current Cost of Capital: Disney</a:t>
            </a:r>
          </a:p>
        </p:txBody>
      </p:sp>
      <p:sp>
        <p:nvSpPr>
          <p:cNvPr id="498690" name="Rectangle 3">
            <a:extLst>
              <a:ext uri="{FF2B5EF4-FFF2-40B4-BE49-F238E27FC236}">
                <a16:creationId xmlns:a16="http://schemas.microsoft.com/office/drawing/2014/main" id="{0F8D0EAF-A5EC-5F5E-7422-329F8D531059}"/>
              </a:ext>
            </a:extLst>
          </p:cNvPr>
          <p:cNvSpPr>
            <a:spLocks noGrp="1"/>
          </p:cNvSpPr>
          <p:nvPr>
            <p:ph idx="1"/>
          </p:nvPr>
        </p:nvSpPr>
        <p:spPr/>
        <p:txBody>
          <a:bodyPr>
            <a:normAutofit lnSpcReduction="10000"/>
          </a:bodyPr>
          <a:lstStyle/>
          <a:p>
            <a:r>
              <a:rPr lang="en-US" altLang="en-US" dirty="0"/>
              <a:t>The beta for Disney</a:t>
            </a:r>
            <a:r>
              <a:rPr lang="ja-JP" altLang="en-US"/>
              <a:t>’</a:t>
            </a:r>
            <a:r>
              <a:rPr lang="en-US" altLang="ja-JP" dirty="0"/>
              <a:t>s stock in November 2013 was 1.0013. The T. bond rate at that time was 2.75%. Using an estimated equity risk premium of 5.76%, we estimated the cost of equity for Disney to be 8.52%:</a:t>
            </a:r>
          </a:p>
          <a:p>
            <a:pPr marL="0" indent="0">
              <a:buNone/>
            </a:pPr>
            <a:r>
              <a:rPr lang="en-US" altLang="en-US" dirty="0"/>
              <a:t>	Cost of Equity = 2.75% + 1.0013(5.76%) = 8.52% </a:t>
            </a:r>
          </a:p>
          <a:p>
            <a:r>
              <a:rPr lang="en-US" altLang="en-US" dirty="0"/>
              <a:t>Disney</a:t>
            </a:r>
            <a:r>
              <a:rPr lang="ja-JP" altLang="en-US"/>
              <a:t>’</a:t>
            </a:r>
            <a:r>
              <a:rPr lang="en-US" altLang="ja-JP" dirty="0"/>
              <a:t>s bond rating in May 2009 was A, and based on this rating, the estimated pretax cost of debt for Disney is 3.75%. Using a marginal tax rate of 36.1, the after-tax cost of debt for Disney is 2.40%.</a:t>
            </a:r>
          </a:p>
          <a:p>
            <a:pPr marL="0" indent="0">
              <a:buNone/>
            </a:pPr>
            <a:r>
              <a:rPr lang="en-US" altLang="en-US" dirty="0"/>
              <a:t>	After-Tax Cost of Debt 	= 3.75% (1 – 0.361) = 2.40%</a:t>
            </a:r>
          </a:p>
          <a:p>
            <a:r>
              <a:rPr lang="en-US" altLang="en-US" dirty="0"/>
              <a:t>The cost of capital was calculated using these costs and the weights based on market values of equity (121,878) and debt (15.961):</a:t>
            </a:r>
          </a:p>
          <a:p>
            <a:pPr marL="0" indent="0">
              <a:buNone/>
            </a:pPr>
            <a:r>
              <a:rPr lang="en-US" altLang="en-US" dirty="0"/>
              <a:t>	Cost of capital  = </a:t>
            </a:r>
          </a:p>
        </p:txBody>
      </p:sp>
      <p:graphicFrame>
        <p:nvGraphicFramePr>
          <p:cNvPr id="498692" name="Object 1">
            <a:extLst>
              <a:ext uri="{FF2B5EF4-FFF2-40B4-BE49-F238E27FC236}">
                <a16:creationId xmlns:a16="http://schemas.microsoft.com/office/drawing/2014/main" id="{18CB6A66-BDAC-EF68-D072-60401EE71E48}"/>
              </a:ext>
            </a:extLst>
          </p:cNvPr>
          <p:cNvGraphicFramePr>
            <a:graphicFrameLocks noChangeAspect="1"/>
          </p:cNvGraphicFramePr>
          <p:nvPr>
            <p:extLst>
              <p:ext uri="{D42A27DB-BD31-4B8C-83A1-F6EECF244321}">
                <p14:modId xmlns:p14="http://schemas.microsoft.com/office/powerpoint/2010/main" val="1314957853"/>
              </p:ext>
            </p:extLst>
          </p:nvPr>
        </p:nvGraphicFramePr>
        <p:xfrm>
          <a:off x="3657600" y="5582613"/>
          <a:ext cx="5334000" cy="581025"/>
        </p:xfrm>
        <a:graphic>
          <a:graphicData uri="http://schemas.openxmlformats.org/presentationml/2006/ole">
            <mc:AlternateContent xmlns:mc="http://schemas.openxmlformats.org/markup-compatibility/2006">
              <mc:Choice xmlns:v="urn:schemas-microsoft-com:vml" Requires="v">
                <p:oleObj name="Equation" r:id="rId3" imgW="3848100" imgH="419100" progId="Equation.3">
                  <p:embed/>
                </p:oleObj>
              </mc:Choice>
              <mc:Fallback>
                <p:oleObj name="Equation" r:id="rId3" imgW="3848100" imgH="4191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5582613"/>
                        <a:ext cx="5334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0089E148-B63A-A6C3-B99B-D01B1723A511}"/>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a:extLst>
              <a:ext uri="{FF2B5EF4-FFF2-40B4-BE49-F238E27FC236}">
                <a16:creationId xmlns:a16="http://schemas.microsoft.com/office/drawing/2014/main" id="{21ADF0D1-8AA2-04E8-7650-C1650D356CB0}"/>
              </a:ext>
            </a:extLst>
          </p:cNvPr>
          <p:cNvSpPr>
            <a:spLocks noGrp="1"/>
          </p:cNvSpPr>
          <p:nvPr>
            <p:ph type="title"/>
          </p:nvPr>
        </p:nvSpPr>
        <p:spPr/>
        <p:txBody>
          <a:bodyPr/>
          <a:lstStyle/>
          <a:p>
            <a:r>
              <a:rPr lang="en-US" altLang="en-US"/>
              <a:t>But costs of equity and capital can and should change over time…</a:t>
            </a:r>
          </a:p>
        </p:txBody>
      </p:sp>
      <p:graphicFrame>
        <p:nvGraphicFramePr>
          <p:cNvPr id="3" name="Content Placeholder 2">
            <a:extLst>
              <a:ext uri="{FF2B5EF4-FFF2-40B4-BE49-F238E27FC236}">
                <a16:creationId xmlns:a16="http://schemas.microsoft.com/office/drawing/2014/main" id="{8A98D6EE-09B8-57D7-72DA-C97356A5FA73}"/>
              </a:ext>
            </a:extLst>
          </p:cNvPr>
          <p:cNvGraphicFramePr>
            <a:graphicFrameLocks noGrp="1"/>
          </p:cNvGraphicFramePr>
          <p:nvPr>
            <p:ph idx="1"/>
          </p:nvPr>
        </p:nvGraphicFramePr>
        <p:xfrm>
          <a:off x="685800" y="1752600"/>
          <a:ext cx="7467599" cy="4183061"/>
        </p:xfrm>
        <a:graphic>
          <a:graphicData uri="http://schemas.openxmlformats.org/drawingml/2006/table">
            <a:tbl>
              <a:tblPr/>
              <a:tblGrid>
                <a:gridCol w="1181007">
                  <a:extLst>
                    <a:ext uri="{9D8B030D-6E8A-4147-A177-3AD203B41FA5}">
                      <a16:colId xmlns:a16="http://schemas.microsoft.com/office/drawing/2014/main" val="20000"/>
                    </a:ext>
                  </a:extLst>
                </a:gridCol>
                <a:gridCol w="1181007">
                  <a:extLst>
                    <a:ext uri="{9D8B030D-6E8A-4147-A177-3AD203B41FA5}">
                      <a16:colId xmlns:a16="http://schemas.microsoft.com/office/drawing/2014/main" val="20001"/>
                    </a:ext>
                  </a:extLst>
                </a:gridCol>
                <a:gridCol w="1181007">
                  <a:extLst>
                    <a:ext uri="{9D8B030D-6E8A-4147-A177-3AD203B41FA5}">
                      <a16:colId xmlns:a16="http://schemas.microsoft.com/office/drawing/2014/main" val="20002"/>
                    </a:ext>
                  </a:extLst>
                </a:gridCol>
                <a:gridCol w="1181007">
                  <a:extLst>
                    <a:ext uri="{9D8B030D-6E8A-4147-A177-3AD203B41FA5}">
                      <a16:colId xmlns:a16="http://schemas.microsoft.com/office/drawing/2014/main" val="20003"/>
                    </a:ext>
                  </a:extLst>
                </a:gridCol>
                <a:gridCol w="1181007">
                  <a:extLst>
                    <a:ext uri="{9D8B030D-6E8A-4147-A177-3AD203B41FA5}">
                      <a16:colId xmlns:a16="http://schemas.microsoft.com/office/drawing/2014/main" val="20004"/>
                    </a:ext>
                  </a:extLst>
                </a:gridCol>
                <a:gridCol w="1562564">
                  <a:extLst>
                    <a:ext uri="{9D8B030D-6E8A-4147-A177-3AD203B41FA5}">
                      <a16:colId xmlns:a16="http://schemas.microsoft.com/office/drawing/2014/main" val="20005"/>
                    </a:ext>
                  </a:extLst>
                </a:gridCol>
              </a:tblGrid>
              <a:tr h="927101">
                <a:tc>
                  <a:txBody>
                    <a:bodyPr/>
                    <a:lstStyle/>
                    <a:p>
                      <a:pPr algn="ctr" fontAlgn="b"/>
                      <a:r>
                        <a:rPr lang="en-US" sz="2000" b="0" i="0" u="none" strike="noStrike" dirty="0">
                          <a:solidFill>
                            <a:srgbClr val="000000"/>
                          </a:solidFill>
                          <a:effectLst/>
                          <a:latin typeface="Calibri"/>
                        </a:rPr>
                        <a:t>Year</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Beta</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Equity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After-tax Cost of Debt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Debt Ratio</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Cost of capital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5596">
                <a:tc>
                  <a:txBody>
                    <a:bodyPr/>
                    <a:lstStyle/>
                    <a:p>
                      <a:pPr algn="ctr" fontAlgn="b"/>
                      <a:r>
                        <a:rPr lang="en-US" sz="2000" b="0" i="0" u="none" strike="noStrike" dirty="0">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5596">
                <a:tc>
                  <a:txBody>
                    <a:bodyPr/>
                    <a:lstStyle/>
                    <a:p>
                      <a:pPr algn="ctr" fontAlgn="b"/>
                      <a:r>
                        <a:rPr lang="en-US" sz="2000" b="0" i="0" u="none" strike="noStrike">
                          <a:solidFill>
                            <a:srgbClr val="000000"/>
                          </a:solidFill>
                          <a:effectLst/>
                          <a:latin typeface="Calibri"/>
                        </a:rPr>
                        <a:t>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5596">
                <a:tc>
                  <a:txBody>
                    <a:bodyPr/>
                    <a:lstStyle/>
                    <a:p>
                      <a:pPr algn="ctr" fontAlgn="b"/>
                      <a:r>
                        <a:rPr lang="en-US" sz="2000" b="0" i="0" u="none" strike="noStrike">
                          <a:solidFill>
                            <a:srgbClr val="000000"/>
                          </a:solidFill>
                          <a:effectLst/>
                          <a:latin typeface="Calibri"/>
                        </a:rPr>
                        <a:t>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5596">
                <a:tc>
                  <a:txBody>
                    <a:bodyPr/>
                    <a:lstStyle/>
                    <a:p>
                      <a:pPr algn="ctr" fontAlgn="b"/>
                      <a:r>
                        <a:rPr lang="en-US" sz="2000" b="0" i="0" u="none" strike="noStrike">
                          <a:solidFill>
                            <a:srgbClr val="000000"/>
                          </a:solidFill>
                          <a:effectLst/>
                          <a:latin typeface="Calibri"/>
                        </a:rPr>
                        <a:t>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5596">
                <a:tc>
                  <a:txBody>
                    <a:bodyPr/>
                    <a:lstStyle/>
                    <a:p>
                      <a:pPr algn="ctr" fontAlgn="b"/>
                      <a:r>
                        <a:rPr lang="en-US" sz="2000" b="0" i="0" u="none" strike="noStrike">
                          <a:solidFill>
                            <a:srgbClr val="000000"/>
                          </a:solidFill>
                          <a:effectLst/>
                          <a:latin typeface="Calibri"/>
                        </a:rPr>
                        <a:t>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11.50%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7.81%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5596">
                <a:tc>
                  <a:txBody>
                    <a:bodyPr/>
                    <a:lstStyle/>
                    <a:p>
                      <a:pPr algn="ctr" fontAlgn="b"/>
                      <a:r>
                        <a:rPr lang="en-US" sz="2000" b="0" i="0" u="none" strike="noStrike">
                          <a:solidFill>
                            <a:srgbClr val="000000"/>
                          </a:solidFill>
                          <a:effectLst/>
                          <a:latin typeface="Calibri"/>
                        </a:rPr>
                        <a:t>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13.20%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7.71%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5596">
                <a:tc>
                  <a:txBody>
                    <a:bodyPr/>
                    <a:lstStyle/>
                    <a:p>
                      <a:pPr algn="ctr" fontAlgn="b"/>
                      <a:r>
                        <a:rPr lang="en-US" sz="2000" b="0" i="0" u="none" strike="noStrike">
                          <a:solidFill>
                            <a:srgbClr val="000000"/>
                          </a:solidFill>
                          <a:effectLst/>
                          <a:latin typeface="Calibri"/>
                        </a:rPr>
                        <a:t>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14.90%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5596">
                <a:tc>
                  <a:txBody>
                    <a:bodyPr/>
                    <a:lstStyle/>
                    <a:p>
                      <a:pPr algn="ctr" fontAlgn="b"/>
                      <a:r>
                        <a:rPr lang="en-US" sz="2000" b="0" i="0" u="none" strike="noStrike">
                          <a:solidFill>
                            <a:srgbClr val="000000"/>
                          </a:solidFill>
                          <a:effectLst/>
                          <a:latin typeface="Calibri"/>
                        </a:rPr>
                        <a:t>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16.60%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5596">
                <a:tc>
                  <a:txBody>
                    <a:bodyPr/>
                    <a:lstStyle/>
                    <a:p>
                      <a:pPr algn="ctr" fontAlgn="b"/>
                      <a:r>
                        <a:rPr lang="en-US" sz="2000" b="0" i="0" u="none" strike="noStrike">
                          <a:solidFill>
                            <a:srgbClr val="000000"/>
                          </a:solidFill>
                          <a:effectLst/>
                          <a:latin typeface="Calibri"/>
                        </a:rPr>
                        <a:t>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18.30%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7.39%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25596">
                <a:tc>
                  <a:txBody>
                    <a:bodyPr/>
                    <a:lstStyle/>
                    <a:p>
                      <a:pPr algn="ctr" fontAlgn="b"/>
                      <a:r>
                        <a:rPr lang="en-US" sz="2000" b="0" i="0" u="none" strike="noStrike">
                          <a:solidFill>
                            <a:srgbClr val="000000"/>
                          </a:solidFill>
                          <a:effectLst/>
                          <a:latin typeface="Calibri"/>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1.0000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8.51%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a:rPr>
                        <a:t>20.00%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7.29%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6" name="Footer Placeholder 5">
            <a:extLst>
              <a:ext uri="{FF2B5EF4-FFF2-40B4-BE49-F238E27FC236}">
                <a16:creationId xmlns:a16="http://schemas.microsoft.com/office/drawing/2014/main" id="{259331BC-C532-F93D-DC86-638D8882C3EF}"/>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2">
            <a:extLst>
              <a:ext uri="{FF2B5EF4-FFF2-40B4-BE49-F238E27FC236}">
                <a16:creationId xmlns:a16="http://schemas.microsoft.com/office/drawing/2014/main" id="{4EA691C8-CD3C-A6A4-F825-696C393ECEEE}"/>
              </a:ext>
            </a:extLst>
          </p:cNvPr>
          <p:cNvSpPr>
            <a:spLocks noGrp="1"/>
          </p:cNvSpPr>
          <p:nvPr>
            <p:ph type="title"/>
          </p:nvPr>
        </p:nvSpPr>
        <p:spPr/>
        <p:txBody>
          <a:bodyPr/>
          <a:lstStyle/>
          <a:p>
            <a:r>
              <a:rPr lang="en-US" altLang="en-US"/>
              <a:t>III. Expected Growth</a:t>
            </a:r>
          </a:p>
        </p:txBody>
      </p:sp>
      <p:sp>
        <p:nvSpPr>
          <p:cNvPr id="2" name="Content Placeholder 1">
            <a:extLst>
              <a:ext uri="{FF2B5EF4-FFF2-40B4-BE49-F238E27FC236}">
                <a16:creationId xmlns:a16="http://schemas.microsoft.com/office/drawing/2014/main" id="{6278F322-0BB5-EB0B-B62B-31800940E511}"/>
              </a:ext>
            </a:extLst>
          </p:cNvPr>
          <p:cNvSpPr>
            <a:spLocks noGrp="1"/>
          </p:cNvSpPr>
          <p:nvPr>
            <p:ph idx="1"/>
          </p:nvPr>
        </p:nvSpPr>
        <p:spPr/>
        <p:txBody>
          <a:bodyPr>
            <a:normAutofit lnSpcReduction="10000"/>
          </a:bodyPr>
          <a:lstStyle/>
          <a:p>
            <a:r>
              <a:rPr lang="en-US" dirty="0"/>
              <a:t>Value is driven by expected future growth, not past growth, and generically there are three approaches to estimating growth:</a:t>
            </a:r>
          </a:p>
          <a:p>
            <a:pPr lvl="1"/>
            <a:r>
              <a:rPr lang="en-US" dirty="0"/>
              <a:t>By </a:t>
            </a:r>
            <a:r>
              <a:rPr lang="en-US" b="1" dirty="0"/>
              <a:t>looking at the past</a:t>
            </a:r>
          </a:p>
          <a:p>
            <a:pPr lvl="1"/>
            <a:r>
              <a:rPr lang="en-US" b="1" dirty="0"/>
              <a:t>Outsourcing</a:t>
            </a:r>
            <a:r>
              <a:rPr lang="en-US" dirty="0"/>
              <a:t>: Ask management or look at other analysts</a:t>
            </a:r>
          </a:p>
          <a:p>
            <a:pPr lvl="1"/>
            <a:r>
              <a:rPr lang="en-US" b="1" dirty="0"/>
              <a:t>Fundamentals</a:t>
            </a:r>
            <a:r>
              <a:rPr lang="en-US" dirty="0"/>
              <a:t>: By  looking at how much a firm is reinvesting and how well it is reinvesting.</a:t>
            </a:r>
          </a:p>
          <a:p>
            <a:r>
              <a:rPr lang="en-US" dirty="0"/>
              <a:t>At a generic level, to forecast cash flows for the future, you have to</a:t>
            </a:r>
          </a:p>
          <a:p>
            <a:pPr lvl="1"/>
            <a:r>
              <a:rPr lang="en-US" dirty="0"/>
              <a:t>Estimate revenues in future years (revenue growth)</a:t>
            </a:r>
          </a:p>
          <a:p>
            <a:pPr lvl="1"/>
            <a:r>
              <a:rPr lang="en-US" dirty="0"/>
              <a:t>Estimate operating profit margins in the future</a:t>
            </a:r>
          </a:p>
          <a:p>
            <a:pPr lvl="1"/>
            <a:r>
              <a:rPr lang="en-US" dirty="0"/>
              <a:t>Estimate reinvestment each year</a:t>
            </a:r>
          </a:p>
          <a:p>
            <a:r>
              <a:rPr lang="en-US" dirty="0"/>
              <a:t>For a company with stable margins and returns on equity/capital, the expected growth becomes a product of how much the firm reinvests (as a percent of earnings) and how well it reinvests (a return on equity or capital).</a:t>
            </a:r>
          </a:p>
        </p:txBody>
      </p:sp>
      <p:sp>
        <p:nvSpPr>
          <p:cNvPr id="6" name="Footer Placeholder 5">
            <a:extLst>
              <a:ext uri="{FF2B5EF4-FFF2-40B4-BE49-F238E27FC236}">
                <a16:creationId xmlns:a16="http://schemas.microsoft.com/office/drawing/2014/main" id="{2FCE5BDF-50A9-E322-2037-524150D9BD66}"/>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Title 1">
            <a:extLst>
              <a:ext uri="{FF2B5EF4-FFF2-40B4-BE49-F238E27FC236}">
                <a16:creationId xmlns:a16="http://schemas.microsoft.com/office/drawing/2014/main" id="{6F0BBAD3-7B0C-BD8B-8147-803673EF25CB}"/>
              </a:ext>
            </a:extLst>
          </p:cNvPr>
          <p:cNvSpPr>
            <a:spLocks noGrp="1"/>
          </p:cNvSpPr>
          <p:nvPr>
            <p:ph type="title"/>
          </p:nvPr>
        </p:nvSpPr>
        <p:spPr/>
        <p:txBody>
          <a:bodyPr/>
          <a:lstStyle/>
          <a:p>
            <a:r>
              <a:rPr lang="en-US" altLang="en-US" dirty="0"/>
              <a:t>The generic case: Estimating Expected free cash flows to the firm (for any firm)</a:t>
            </a:r>
          </a:p>
        </p:txBody>
      </p:sp>
      <p:sp>
        <p:nvSpPr>
          <p:cNvPr id="515074" name="Content Placeholder 2">
            <a:extLst>
              <a:ext uri="{FF2B5EF4-FFF2-40B4-BE49-F238E27FC236}">
                <a16:creationId xmlns:a16="http://schemas.microsoft.com/office/drawing/2014/main" id="{6B929995-7C9C-E0D7-D91C-20B6D4332F6D}"/>
              </a:ext>
            </a:extLst>
          </p:cNvPr>
          <p:cNvSpPr>
            <a:spLocks noGrp="1"/>
          </p:cNvSpPr>
          <p:nvPr>
            <p:ph idx="1"/>
          </p:nvPr>
        </p:nvSpPr>
        <p:spPr/>
        <p:txBody>
          <a:bodyPr/>
          <a:lstStyle/>
          <a:p>
            <a:r>
              <a:rPr lang="en-US" altLang="en-US" dirty="0"/>
              <a:t>In general, when companies have changing margins and are growing, you have to start with the top line (revenues) and work your way down to free cash flows</a:t>
            </a:r>
          </a:p>
          <a:p>
            <a:r>
              <a:rPr lang="en-US" altLang="en-US" dirty="0"/>
              <a:t>Specifically, you have to estimate cash flows in three steps:</a:t>
            </a:r>
          </a:p>
          <a:p>
            <a:pPr lvl="1"/>
            <a:r>
              <a:rPr lang="en-US" altLang="en-US" b="1" dirty="0"/>
              <a:t>Forecast revenue growth </a:t>
            </a:r>
            <a:r>
              <a:rPr lang="en-US" altLang="en-US" dirty="0"/>
              <a:t>and revenues in future years, taking into account market potential and competition. That growth rate can be high, low, zero or even negative.</a:t>
            </a:r>
          </a:p>
          <a:p>
            <a:pPr lvl="1"/>
            <a:r>
              <a:rPr lang="en-US" altLang="en-US" b="1" dirty="0"/>
              <a:t>Forecast a “target” margin in the future </a:t>
            </a:r>
            <a:r>
              <a:rPr lang="en-US" altLang="en-US" dirty="0"/>
              <a:t>and a pathway from current margins to the target. That target margin can be higher than today’s margin, or lower, if the business is becoming more competitive.</a:t>
            </a:r>
          </a:p>
          <a:p>
            <a:pPr lvl="1"/>
            <a:r>
              <a:rPr lang="en-US" altLang="en-US" dirty="0"/>
              <a:t>Estimate </a:t>
            </a:r>
            <a:r>
              <a:rPr lang="en-US" altLang="en-US" b="1" dirty="0"/>
              <a:t>reinvestment from revenues</a:t>
            </a:r>
            <a:r>
              <a:rPr lang="en-US" altLang="en-US" dirty="0"/>
              <a:t>, using a sales to capital ratio (measuring the dollars of revenues you get from each dollar of investment).</a:t>
            </a:r>
          </a:p>
          <a:p>
            <a:pPr lvl="1"/>
            <a:endParaRPr lang="en-US" altLang="en-US" dirty="0"/>
          </a:p>
        </p:txBody>
      </p:sp>
      <p:sp>
        <p:nvSpPr>
          <p:cNvPr id="5" name="Footer Placeholder 4">
            <a:extLst>
              <a:ext uri="{FF2B5EF4-FFF2-40B4-BE49-F238E27FC236}">
                <a16:creationId xmlns:a16="http://schemas.microsoft.com/office/drawing/2014/main" id="{E16D6EC9-0C70-48F5-CD06-F8BC399927AE}"/>
              </a:ext>
            </a:extLst>
          </p:cNvPr>
          <p:cNvSpPr>
            <a:spLocks noGrp="1"/>
          </p:cNvSpPr>
          <p:nvPr>
            <p:ph type="ftr" sz="quarter" idx="11"/>
          </p:nvPr>
        </p:nvSpPr>
        <p:spPr/>
        <p:txBody>
          <a:bodyPr/>
          <a:lstStyle/>
          <a:p>
            <a:pPr>
              <a:defRPr/>
            </a:pPr>
            <a:r>
              <a:rPr lang="en-US"/>
              <a:t>Aswath Damodaran</a:t>
            </a:r>
            <a:endParaRPr lang="en-US" dirty="0"/>
          </a:p>
        </p:txBody>
      </p:sp>
    </p:spTree>
    <p:extLst>
      <p:ext uri="{BB962C8B-B14F-4D97-AF65-F5344CB8AC3E}">
        <p14:creationId xmlns:p14="http://schemas.microsoft.com/office/powerpoint/2010/main" val="81218178"/>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Title 1">
            <a:extLst>
              <a:ext uri="{FF2B5EF4-FFF2-40B4-BE49-F238E27FC236}">
                <a16:creationId xmlns:a16="http://schemas.microsoft.com/office/drawing/2014/main" id="{762169B4-AD31-07EF-5009-D397AAA9058C}"/>
              </a:ext>
            </a:extLst>
          </p:cNvPr>
          <p:cNvSpPr>
            <a:spLocks noGrp="1"/>
          </p:cNvSpPr>
          <p:nvPr>
            <p:ph type="title"/>
          </p:nvPr>
        </p:nvSpPr>
        <p:spPr/>
        <p:txBody>
          <a:bodyPr/>
          <a:lstStyle/>
          <a:p>
            <a:r>
              <a:rPr lang="en-US" altLang="en-US"/>
              <a:t>1. Revenue Growth</a:t>
            </a:r>
          </a:p>
        </p:txBody>
      </p:sp>
      <p:pic>
        <p:nvPicPr>
          <p:cNvPr id="517124" name="Content Placeholder 7">
            <a:extLst>
              <a:ext uri="{FF2B5EF4-FFF2-40B4-BE49-F238E27FC236}">
                <a16:creationId xmlns:a16="http://schemas.microsoft.com/office/drawing/2014/main" id="{6CFC6DF3-01F7-1E08-0EFA-0EE090D71A3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373832" y="1752600"/>
            <a:ext cx="6396335" cy="4419600"/>
          </a:xfrm>
        </p:spPr>
      </p:pic>
      <p:sp>
        <p:nvSpPr>
          <p:cNvPr id="6" name="Footer Placeholder 5">
            <a:extLst>
              <a:ext uri="{FF2B5EF4-FFF2-40B4-BE49-F238E27FC236}">
                <a16:creationId xmlns:a16="http://schemas.microsoft.com/office/drawing/2014/main" id="{03E5E044-A88E-7C22-63F5-DDDDC03B10A1}"/>
              </a:ext>
            </a:extLst>
          </p:cNvPr>
          <p:cNvSpPr>
            <a:spLocks noGrp="1"/>
          </p:cNvSpPr>
          <p:nvPr>
            <p:ph type="ftr" sz="quarter" idx="11"/>
          </p:nvPr>
        </p:nvSpPr>
        <p:spPr/>
        <p:txBody>
          <a:bodyPr/>
          <a:lstStyle/>
          <a:p>
            <a:pPr>
              <a:defRPr/>
            </a:pPr>
            <a:r>
              <a:rPr lang="en-US"/>
              <a:t>Aswath Damodaran</a:t>
            </a:r>
            <a:endParaRPr lang="en-US" dirty="0"/>
          </a:p>
        </p:txBody>
      </p:sp>
    </p:spTree>
    <p:extLst>
      <p:ext uri="{BB962C8B-B14F-4D97-AF65-F5344CB8AC3E}">
        <p14:creationId xmlns:p14="http://schemas.microsoft.com/office/powerpoint/2010/main" val="279146935"/>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Title 1">
            <a:extLst>
              <a:ext uri="{FF2B5EF4-FFF2-40B4-BE49-F238E27FC236}">
                <a16:creationId xmlns:a16="http://schemas.microsoft.com/office/drawing/2014/main" id="{86E075D5-65D0-540E-3C08-4E9113707CD4}"/>
              </a:ext>
            </a:extLst>
          </p:cNvPr>
          <p:cNvSpPr>
            <a:spLocks noGrp="1"/>
          </p:cNvSpPr>
          <p:nvPr>
            <p:ph type="title"/>
          </p:nvPr>
        </p:nvSpPr>
        <p:spPr/>
        <p:txBody>
          <a:bodyPr/>
          <a:lstStyle/>
          <a:p>
            <a:r>
              <a:rPr lang="en-US" altLang="en-US"/>
              <a:t>2. Target Margins (and path there)…</a:t>
            </a:r>
          </a:p>
        </p:txBody>
      </p:sp>
      <p:pic>
        <p:nvPicPr>
          <p:cNvPr id="519172" name="Content Placeholder 7">
            <a:extLst>
              <a:ext uri="{FF2B5EF4-FFF2-40B4-BE49-F238E27FC236}">
                <a16:creationId xmlns:a16="http://schemas.microsoft.com/office/drawing/2014/main" id="{AE8642C4-3718-96B6-FFFC-12755C28215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431979" y="1752600"/>
            <a:ext cx="6280041" cy="4419600"/>
          </a:xfrm>
        </p:spPr>
      </p:pic>
      <p:sp>
        <p:nvSpPr>
          <p:cNvPr id="6" name="Footer Placeholder 5">
            <a:extLst>
              <a:ext uri="{FF2B5EF4-FFF2-40B4-BE49-F238E27FC236}">
                <a16:creationId xmlns:a16="http://schemas.microsoft.com/office/drawing/2014/main" id="{7D731356-A08E-B9AC-7CBE-83CAF8279B49}"/>
              </a:ext>
            </a:extLst>
          </p:cNvPr>
          <p:cNvSpPr>
            <a:spLocks noGrp="1"/>
          </p:cNvSpPr>
          <p:nvPr>
            <p:ph type="ftr" sz="quarter" idx="11"/>
          </p:nvPr>
        </p:nvSpPr>
        <p:spPr/>
        <p:txBody>
          <a:bodyPr/>
          <a:lstStyle/>
          <a:p>
            <a:pPr>
              <a:defRPr/>
            </a:pPr>
            <a:r>
              <a:rPr lang="en-US"/>
              <a:t>Aswath Damodaran</a:t>
            </a:r>
            <a:endParaRPr lang="en-US" dirty="0"/>
          </a:p>
        </p:txBody>
      </p:sp>
    </p:spTree>
    <p:extLst>
      <p:ext uri="{BB962C8B-B14F-4D97-AF65-F5344CB8AC3E}">
        <p14:creationId xmlns:p14="http://schemas.microsoft.com/office/powerpoint/2010/main" val="367140641"/>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Title 1">
            <a:extLst>
              <a:ext uri="{FF2B5EF4-FFF2-40B4-BE49-F238E27FC236}">
                <a16:creationId xmlns:a16="http://schemas.microsoft.com/office/drawing/2014/main" id="{C1F7C4E8-4C2C-EDE1-CC29-E2748DF4F8F5}"/>
              </a:ext>
            </a:extLst>
          </p:cNvPr>
          <p:cNvSpPr>
            <a:spLocks noGrp="1"/>
          </p:cNvSpPr>
          <p:nvPr>
            <p:ph type="title"/>
          </p:nvPr>
        </p:nvSpPr>
        <p:spPr/>
        <p:txBody>
          <a:bodyPr/>
          <a:lstStyle/>
          <a:p>
            <a:r>
              <a:rPr lang="en-US" altLang="en-US"/>
              <a:t>3. Sales to Invested Capital: A Pathway to estimating Reinvestment</a:t>
            </a:r>
          </a:p>
        </p:txBody>
      </p:sp>
      <p:pic>
        <p:nvPicPr>
          <p:cNvPr id="521218" name="Content Placeholder 5">
            <a:extLst>
              <a:ext uri="{FF2B5EF4-FFF2-40B4-BE49-F238E27FC236}">
                <a16:creationId xmlns:a16="http://schemas.microsoft.com/office/drawing/2014/main" id="{8E48ACDE-27C4-3FA1-2A1B-F0BCBE5052F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667691" y="1752600"/>
            <a:ext cx="5808617" cy="4419600"/>
          </a:xfrm>
        </p:spPr>
      </p:pic>
      <p:sp>
        <p:nvSpPr>
          <p:cNvPr id="6" name="Footer Placeholder 5">
            <a:extLst>
              <a:ext uri="{FF2B5EF4-FFF2-40B4-BE49-F238E27FC236}">
                <a16:creationId xmlns:a16="http://schemas.microsoft.com/office/drawing/2014/main" id="{2C3B498C-4443-863E-4B58-58E99726B254}"/>
              </a:ext>
            </a:extLst>
          </p:cNvPr>
          <p:cNvSpPr>
            <a:spLocks noGrp="1"/>
          </p:cNvSpPr>
          <p:nvPr>
            <p:ph type="ftr" sz="quarter" idx="11"/>
          </p:nvPr>
        </p:nvSpPr>
        <p:spPr/>
        <p:txBody>
          <a:bodyPr/>
          <a:lstStyle/>
          <a:p>
            <a:pPr>
              <a:defRPr/>
            </a:pPr>
            <a:r>
              <a:rPr lang="en-US"/>
              <a:t>Aswath Damodaran</a:t>
            </a:r>
            <a:endParaRPr lang="en-US" dirty="0"/>
          </a:p>
        </p:txBody>
      </p:sp>
    </p:spTree>
    <p:extLst>
      <p:ext uri="{BB962C8B-B14F-4D97-AF65-F5344CB8AC3E}">
        <p14:creationId xmlns:p14="http://schemas.microsoft.com/office/powerpoint/2010/main" val="1358985980"/>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5" name="Title 1">
            <a:extLst>
              <a:ext uri="{FF2B5EF4-FFF2-40B4-BE49-F238E27FC236}">
                <a16:creationId xmlns:a16="http://schemas.microsoft.com/office/drawing/2014/main" id="{72604A41-49F5-B650-E2C5-C956DF19636E}"/>
              </a:ext>
            </a:extLst>
          </p:cNvPr>
          <p:cNvSpPr>
            <a:spLocks noGrp="1"/>
          </p:cNvSpPr>
          <p:nvPr>
            <p:ph type="title"/>
          </p:nvPr>
        </p:nvSpPr>
        <p:spPr/>
        <p:txBody>
          <a:bodyPr/>
          <a:lstStyle/>
          <a:p>
            <a:r>
              <a:rPr lang="en-US" altLang="en-US"/>
              <a:t>Here is an example: Baidu’s Expected FCFF</a:t>
            </a:r>
          </a:p>
        </p:txBody>
      </p:sp>
      <p:pic>
        <p:nvPicPr>
          <p:cNvPr id="523268" name="Content Placeholder 4">
            <a:extLst>
              <a:ext uri="{FF2B5EF4-FFF2-40B4-BE49-F238E27FC236}">
                <a16:creationId xmlns:a16="http://schemas.microsoft.com/office/drawing/2014/main" id="{2F1CFC69-5979-7A3D-F344-B6657AF1561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1969335"/>
            <a:ext cx="7772400" cy="3986130"/>
          </a:xfrm>
        </p:spPr>
      </p:pic>
      <p:sp>
        <p:nvSpPr>
          <p:cNvPr id="5" name="Footer Placeholder 4">
            <a:extLst>
              <a:ext uri="{FF2B5EF4-FFF2-40B4-BE49-F238E27FC236}">
                <a16:creationId xmlns:a16="http://schemas.microsoft.com/office/drawing/2014/main" id="{BD3834C8-9B7C-71D6-65A8-1D64800459EB}"/>
              </a:ext>
            </a:extLst>
          </p:cNvPr>
          <p:cNvSpPr>
            <a:spLocks noGrp="1"/>
          </p:cNvSpPr>
          <p:nvPr>
            <p:ph type="ftr" sz="quarter" idx="11"/>
          </p:nvPr>
        </p:nvSpPr>
        <p:spPr/>
        <p:txBody>
          <a:bodyPr/>
          <a:lstStyle/>
          <a:p>
            <a:pPr>
              <a:defRPr/>
            </a:pPr>
            <a:r>
              <a:rPr lang="en-US"/>
              <a:t>Aswath Damodaran</a:t>
            </a:r>
            <a:endParaRPr lang="en-US" dirty="0"/>
          </a:p>
        </p:txBody>
      </p:sp>
    </p:spTree>
    <p:extLst>
      <p:ext uri="{BB962C8B-B14F-4D97-AF65-F5344CB8AC3E}">
        <p14:creationId xmlns:p14="http://schemas.microsoft.com/office/powerpoint/2010/main" val="2716406185"/>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233A4-6A3C-905D-5DC5-6C979530A217}"/>
              </a:ext>
            </a:extLst>
          </p:cNvPr>
          <p:cNvSpPr>
            <a:spLocks noGrp="1"/>
          </p:cNvSpPr>
          <p:nvPr>
            <p:ph type="title"/>
          </p:nvPr>
        </p:nvSpPr>
        <p:spPr/>
        <p:txBody>
          <a:bodyPr>
            <a:normAutofit fontScale="90000"/>
          </a:bodyPr>
          <a:lstStyle/>
          <a:p>
            <a:r>
              <a:rPr lang="en-US" dirty="0"/>
              <a:t>A special case: When a company has settled margins and earning stable returns</a:t>
            </a:r>
          </a:p>
        </p:txBody>
      </p:sp>
      <p:sp>
        <p:nvSpPr>
          <p:cNvPr id="3" name="Content Placeholder 2">
            <a:extLst>
              <a:ext uri="{FF2B5EF4-FFF2-40B4-BE49-F238E27FC236}">
                <a16:creationId xmlns:a16="http://schemas.microsoft.com/office/drawing/2014/main" id="{CFF6434E-792D-C9D8-2B6F-30F1D5A78C99}"/>
              </a:ext>
            </a:extLst>
          </p:cNvPr>
          <p:cNvSpPr>
            <a:spLocks noGrp="1"/>
          </p:cNvSpPr>
          <p:nvPr>
            <p:ph idx="1"/>
          </p:nvPr>
        </p:nvSpPr>
        <p:spPr/>
        <p:txBody>
          <a:bodyPr/>
          <a:lstStyle/>
          <a:p>
            <a:r>
              <a:rPr lang="en-US" dirty="0"/>
              <a:t>There are some companies that have settled into steady state, at least when it comes to profit margins (net or operating0 and accounting returns (return on equity or capital).</a:t>
            </a:r>
          </a:p>
          <a:p>
            <a:r>
              <a:rPr lang="en-US" dirty="0"/>
              <a:t>This is more likely to be the case when you have a more mature firm, but that mature firm may still be growing at a rate higher than a rate that can be sustained forever.</a:t>
            </a:r>
          </a:p>
          <a:p>
            <a:r>
              <a:rPr lang="en-US" dirty="0"/>
              <a:t>In that case, the growth rate during the high growth period can be computed as the product of </a:t>
            </a:r>
          </a:p>
          <a:p>
            <a:pPr lvl="1"/>
            <a:r>
              <a:rPr lang="en-US" dirty="0"/>
              <a:t>How much of the earnings are being reinvested back into the business..</a:t>
            </a:r>
          </a:p>
          <a:p>
            <a:pPr lvl="1"/>
            <a:r>
              <a:rPr lang="en-US" dirty="0"/>
              <a:t>How much return those reinvestments are making as return on equity or invested capital…</a:t>
            </a:r>
          </a:p>
        </p:txBody>
      </p:sp>
      <p:sp>
        <p:nvSpPr>
          <p:cNvPr id="4" name="Footer Placeholder 3">
            <a:extLst>
              <a:ext uri="{FF2B5EF4-FFF2-40B4-BE49-F238E27FC236}">
                <a16:creationId xmlns:a16="http://schemas.microsoft.com/office/drawing/2014/main" id="{23F9D49B-D0E2-6C04-6AB3-B6EEA90426B3}"/>
              </a:ext>
            </a:extLst>
          </p:cNvPr>
          <p:cNvSpPr>
            <a:spLocks noGrp="1"/>
          </p:cNvSpPr>
          <p:nvPr>
            <p:ph type="ftr" sz="quarter" idx="11"/>
          </p:nvPr>
        </p:nvSpPr>
        <p:spPr/>
        <p:txBody>
          <a:bodyPr/>
          <a:lstStyle/>
          <a:p>
            <a:pPr>
              <a:defRPr/>
            </a:pPr>
            <a:r>
              <a:rPr lang="en-US"/>
              <a:t>Aswath Damodaran</a:t>
            </a:r>
            <a:endParaRPr lang="en-US" dirty="0"/>
          </a:p>
        </p:txBody>
      </p:sp>
    </p:spTree>
    <p:extLst>
      <p:ext uri="{BB962C8B-B14F-4D97-AF65-F5344CB8AC3E}">
        <p14:creationId xmlns:p14="http://schemas.microsoft.com/office/powerpoint/2010/main" val="2369111135"/>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Title 1">
            <a:extLst>
              <a:ext uri="{FF2B5EF4-FFF2-40B4-BE49-F238E27FC236}">
                <a16:creationId xmlns:a16="http://schemas.microsoft.com/office/drawing/2014/main" id="{EA795789-E731-EC55-3789-4F7518557E1A}"/>
              </a:ext>
            </a:extLst>
          </p:cNvPr>
          <p:cNvSpPr>
            <a:spLocks noGrp="1"/>
          </p:cNvSpPr>
          <p:nvPr>
            <p:ph type="title"/>
          </p:nvPr>
        </p:nvSpPr>
        <p:spPr/>
        <p:txBody>
          <a:bodyPr/>
          <a:lstStyle/>
          <a:p>
            <a:r>
              <a:rPr lang="en-US" altLang="en-US"/>
              <a:t>Reinvestment and Return: Measures</a:t>
            </a:r>
          </a:p>
        </p:txBody>
      </p:sp>
      <p:graphicFrame>
        <p:nvGraphicFramePr>
          <p:cNvPr id="6" name="Content Placeholder 3">
            <a:extLst>
              <a:ext uri="{FF2B5EF4-FFF2-40B4-BE49-F238E27FC236}">
                <a16:creationId xmlns:a16="http://schemas.microsoft.com/office/drawing/2014/main" id="{74FE4C2A-EA70-70E5-21E0-305C6735419D}"/>
              </a:ext>
            </a:extLst>
          </p:cNvPr>
          <p:cNvGraphicFramePr>
            <a:graphicFrameLocks noGrp="1"/>
          </p:cNvGraphicFramePr>
          <p:nvPr>
            <p:ph idx="1"/>
            <p:extLst>
              <p:ext uri="{D42A27DB-BD31-4B8C-83A1-F6EECF244321}">
                <p14:modId xmlns:p14="http://schemas.microsoft.com/office/powerpoint/2010/main" val="802455306"/>
              </p:ext>
            </p:extLst>
          </p:nvPr>
        </p:nvGraphicFramePr>
        <p:xfrm>
          <a:off x="685800" y="1752600"/>
          <a:ext cx="7772400" cy="4759390"/>
        </p:xfrm>
        <a:graphic>
          <a:graphicData uri="http://schemas.openxmlformats.org/drawingml/2006/table">
            <a:tbl>
              <a:tblPr/>
              <a:tblGrid>
                <a:gridCol w="25908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2590800">
                  <a:extLst>
                    <a:ext uri="{9D8B030D-6E8A-4147-A177-3AD203B41FA5}">
                      <a16:colId xmlns:a16="http://schemas.microsoft.com/office/drawing/2014/main" val="20002"/>
                    </a:ext>
                  </a:extLst>
                </a:gridCol>
              </a:tblGrid>
              <a:tr h="369830">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alibri" charset="0"/>
                          <a:ea typeface="ＭＳ Ｐゴシック" charset="-128"/>
                        </a:rPr>
                        <a:t>Earnings Measure</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alibri" charset="0"/>
                          <a:ea typeface="ＭＳ Ｐゴシック" charset="-128"/>
                        </a:rPr>
                        <a:t>Reinvestment Measure</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alibri" charset="0"/>
                          <a:ea typeface="ＭＳ Ｐゴシック" charset="-128"/>
                        </a:rPr>
                        <a:t>Return Measure</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1188852">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charset="0"/>
                          <a:ea typeface="ＭＳ Ｐゴシック" charset="-128"/>
                        </a:rPr>
                        <a:t>Earnings per share</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Retention Ratio = % of net income retained by the company  = 1 – Payout ratio</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Return on Equity = Net Income/ Book Value of Equity</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extLst>
                  <a:ext uri="{0D108BD9-81ED-4DB2-BD59-A6C34878D82A}">
                    <a16:rowId xmlns:a16="http://schemas.microsoft.com/office/drawing/2014/main" val="10001"/>
                  </a:ext>
                </a:extLst>
              </a:tr>
              <a:tr h="1463446">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Net Income from non-cash assets</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charset="0"/>
                          <a:ea typeface="ＭＳ Ｐゴシック" charset="-128"/>
                        </a:rPr>
                        <a:t>Equity reinvestment Rate = (Net Cap Ex + Change in non-cash WC – Change in Debt)/ (Net Income)</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Non-cash ROE = Net Income from non-cash assets/ (Book value of equity – Cash)</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extLst>
                  <a:ext uri="{0D108BD9-81ED-4DB2-BD59-A6C34878D82A}">
                    <a16:rowId xmlns:a16="http://schemas.microsoft.com/office/drawing/2014/main" val="10002"/>
                  </a:ext>
                </a:extLst>
              </a:tr>
              <a:tr h="1737196">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Operating Income</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charset="0"/>
                          <a:ea typeface="ＭＳ Ｐゴシック" charset="-128"/>
                        </a:rPr>
                        <a:t>Reinvestment Rate = (Net Cap Ex + Change in non-cash WC)/ After-tax Operating Income</a:t>
                      </a: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lvl1pPr eaLnBrk="0" hangingPunct="0">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eaLnBrk="0" hangingPunct="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eaLnBrk="0" hangingPunct="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eaLnBrk="0" hangingPunct="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eaLnBrk="0" hangingPunct="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charset="0"/>
                          <a:ea typeface="ＭＳ Ｐゴシック" charset="-128"/>
                        </a:rPr>
                        <a:t>Return on Capital or ROIC = After-tax Operating Income/ (Book value of equity + Book value of debt – Cash)</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000000"/>
                        </a:solidFill>
                        <a:effectLst/>
                        <a:latin typeface="Calibri" charset="0"/>
                        <a:ea typeface="ＭＳ Ｐゴシック" charset="-128"/>
                      </a:endParaRPr>
                    </a:p>
                  </a:txBody>
                  <a:tcPr marL="91665" marR="91665" marT="45671" marB="4567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extLst>
                  <a:ext uri="{0D108BD9-81ED-4DB2-BD59-A6C34878D82A}">
                    <a16:rowId xmlns:a16="http://schemas.microsoft.com/office/drawing/2014/main" val="10003"/>
                  </a:ext>
                </a:extLst>
              </a:tr>
            </a:tbl>
          </a:graphicData>
        </a:graphic>
      </p:graphicFrame>
      <p:sp>
        <p:nvSpPr>
          <p:cNvPr id="7" name="Footer Placeholder 6">
            <a:extLst>
              <a:ext uri="{FF2B5EF4-FFF2-40B4-BE49-F238E27FC236}">
                <a16:creationId xmlns:a16="http://schemas.microsoft.com/office/drawing/2014/main" id="{FC5B3DAC-BC93-871F-BCF5-BF2EFE45BDC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Title 1">
            <a:extLst>
              <a:ext uri="{FF2B5EF4-FFF2-40B4-BE49-F238E27FC236}">
                <a16:creationId xmlns:a16="http://schemas.microsoft.com/office/drawing/2014/main" id="{6DFBFE2A-A110-689A-D418-2DF7AD7DC5C2}"/>
              </a:ext>
            </a:extLst>
          </p:cNvPr>
          <p:cNvSpPr>
            <a:spLocks noGrp="1"/>
          </p:cNvSpPr>
          <p:nvPr>
            <p:ph type="title"/>
          </p:nvPr>
        </p:nvSpPr>
        <p:spPr/>
        <p:txBody>
          <a:bodyPr/>
          <a:lstStyle/>
          <a:p>
            <a:r>
              <a:rPr lang="en-US" dirty="0"/>
              <a:t>Estimating growth in Equity Earnings: Deutsche Bank in January 2008</a:t>
            </a:r>
          </a:p>
        </p:txBody>
      </p:sp>
      <p:sp>
        <p:nvSpPr>
          <p:cNvPr id="482306" name="Content Placeholder 2">
            <a:extLst>
              <a:ext uri="{FF2B5EF4-FFF2-40B4-BE49-F238E27FC236}">
                <a16:creationId xmlns:a16="http://schemas.microsoft.com/office/drawing/2014/main" id="{EB78D776-8FA1-741D-6458-F0045C8E788E}"/>
              </a:ext>
            </a:extLst>
          </p:cNvPr>
          <p:cNvSpPr>
            <a:spLocks noGrp="1"/>
          </p:cNvSpPr>
          <p:nvPr>
            <p:ph idx="1"/>
          </p:nvPr>
        </p:nvSpPr>
        <p:spPr/>
        <p:txBody>
          <a:bodyPr>
            <a:normAutofit fontScale="92500" lnSpcReduction="20000"/>
          </a:bodyPr>
          <a:lstStyle/>
          <a:p>
            <a:r>
              <a:rPr lang="en-US" dirty="0"/>
              <a:t>In 2007, Deutsche Bank reported net income of 6.51 billion Euros on a book value of equity of 33.475 billion Euros at the start of the year (end of 2006), and paid out 2.146 billion Euros as dividends. </a:t>
            </a:r>
          </a:p>
          <a:p>
            <a:pPr marL="0" indent="0">
              <a:buNone/>
            </a:pPr>
            <a:r>
              <a:rPr lang="en-US" dirty="0"/>
              <a:t>	Return on Equity = </a:t>
            </a:r>
          </a:p>
          <a:p>
            <a:pPr marL="0" indent="0">
              <a:buNone/>
            </a:pPr>
            <a:r>
              <a:rPr lang="en-US" dirty="0"/>
              <a:t>	</a:t>
            </a:r>
          </a:p>
          <a:p>
            <a:pPr marL="0" indent="0">
              <a:buNone/>
            </a:pPr>
            <a:r>
              <a:rPr lang="en-US" dirty="0"/>
              <a:t>	Retention Ratio = </a:t>
            </a:r>
          </a:p>
          <a:p>
            <a:r>
              <a:rPr lang="en-US" dirty="0"/>
              <a:t>If Deutsche Bank maintains the return on equity (ROE) and retention ratio that it delivered in 2007 for the long run:</a:t>
            </a:r>
          </a:p>
          <a:p>
            <a:pPr marL="274320" lvl="1" indent="0">
              <a:buNone/>
            </a:pPr>
            <a:r>
              <a:rPr lang="en-US" b="1" dirty="0"/>
              <a:t>Expected Growth Rate </a:t>
            </a:r>
            <a:r>
              <a:rPr lang="en-US" b="1" baseline="-25000" dirty="0"/>
              <a:t>Existing Fundamentals </a:t>
            </a:r>
            <a:r>
              <a:rPr lang="en-US" b="1" dirty="0"/>
              <a:t>= 0.6703 * 0.1945 = 13.04%</a:t>
            </a:r>
          </a:p>
          <a:p>
            <a:r>
              <a:rPr lang="en-US" dirty="0"/>
              <a:t>If we replace the net income in 2007 with average net income of $3,954 million, from 2003 to 2007:</a:t>
            </a:r>
          </a:p>
          <a:p>
            <a:pPr marL="0" indent="0">
              <a:buNone/>
            </a:pPr>
            <a:r>
              <a:rPr lang="en-US" dirty="0"/>
              <a:t>	Normalized Return on Equity = </a:t>
            </a:r>
          </a:p>
          <a:p>
            <a:pPr marL="0" indent="0">
              <a:buNone/>
            </a:pPr>
            <a:r>
              <a:rPr lang="en-US" dirty="0"/>
              <a:t>	Normalized Retention Ratio = </a:t>
            </a:r>
          </a:p>
          <a:p>
            <a:pPr marL="0" indent="0">
              <a:buNone/>
            </a:pPr>
            <a:r>
              <a:rPr lang="en-US" b="1" dirty="0"/>
              <a:t>Expected Growth Rate </a:t>
            </a:r>
            <a:r>
              <a:rPr lang="en-US" b="1" baseline="-25000" dirty="0"/>
              <a:t>Normalized Fundamentals </a:t>
            </a:r>
            <a:r>
              <a:rPr lang="en-US" b="1" dirty="0"/>
              <a:t>= 0.4572 * 0.1181 = 5.40%</a:t>
            </a:r>
          </a:p>
          <a:p>
            <a:endParaRPr lang="en-US" dirty="0"/>
          </a:p>
        </p:txBody>
      </p:sp>
      <p:graphicFrame>
        <p:nvGraphicFramePr>
          <p:cNvPr id="506885" name="Object 2">
            <a:extLst>
              <a:ext uri="{FF2B5EF4-FFF2-40B4-BE49-F238E27FC236}">
                <a16:creationId xmlns:a16="http://schemas.microsoft.com/office/drawing/2014/main" id="{D3C3A3E2-39D4-C365-2371-4CC7CFD8B018}"/>
              </a:ext>
            </a:extLst>
          </p:cNvPr>
          <p:cNvGraphicFramePr>
            <a:graphicFrameLocks noChangeAspect="1"/>
          </p:cNvGraphicFramePr>
          <p:nvPr>
            <p:extLst>
              <p:ext uri="{D42A27DB-BD31-4B8C-83A1-F6EECF244321}">
                <p14:modId xmlns:p14="http://schemas.microsoft.com/office/powerpoint/2010/main" val="3890565650"/>
              </p:ext>
            </p:extLst>
          </p:nvPr>
        </p:nvGraphicFramePr>
        <p:xfrm>
          <a:off x="3873500" y="2413571"/>
          <a:ext cx="2819400" cy="406400"/>
        </p:xfrm>
        <a:graphic>
          <a:graphicData uri="http://schemas.openxmlformats.org/presentationml/2006/ole">
            <mc:AlternateContent xmlns:mc="http://schemas.openxmlformats.org/markup-compatibility/2006">
              <mc:Choice xmlns:v="urn:schemas-microsoft-com:vml" Requires="v">
                <p:oleObj name="Equation" r:id="rId3" imgW="2819400" imgH="406400" progId="Equation.3">
                  <p:embed/>
                </p:oleObj>
              </mc:Choice>
              <mc:Fallback>
                <p:oleObj name="Equation" r:id="rId3" imgW="2819400" imgH="4064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3500" y="2413571"/>
                        <a:ext cx="28194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06886" name="Object 3">
            <a:extLst>
              <a:ext uri="{FF2B5EF4-FFF2-40B4-BE49-F238E27FC236}">
                <a16:creationId xmlns:a16="http://schemas.microsoft.com/office/drawing/2014/main" id="{9A8FE7E9-A7FF-0099-E642-DA7E86E8E5D8}"/>
              </a:ext>
            </a:extLst>
          </p:cNvPr>
          <p:cNvGraphicFramePr>
            <a:graphicFrameLocks noChangeAspect="1"/>
          </p:cNvGraphicFramePr>
          <p:nvPr>
            <p:extLst>
              <p:ext uri="{D42A27DB-BD31-4B8C-83A1-F6EECF244321}">
                <p14:modId xmlns:p14="http://schemas.microsoft.com/office/powerpoint/2010/main" val="2131828947"/>
              </p:ext>
            </p:extLst>
          </p:nvPr>
        </p:nvGraphicFramePr>
        <p:xfrm>
          <a:off x="3657600" y="3124200"/>
          <a:ext cx="2184400" cy="381000"/>
        </p:xfrm>
        <a:graphic>
          <a:graphicData uri="http://schemas.openxmlformats.org/presentationml/2006/ole">
            <mc:AlternateContent xmlns:mc="http://schemas.openxmlformats.org/markup-compatibility/2006">
              <mc:Choice xmlns:v="urn:schemas-microsoft-com:vml" Requires="v">
                <p:oleObj name="Equation" r:id="rId5" imgW="2184400" imgH="381000" progId="Equation.3">
                  <p:embed/>
                </p:oleObj>
              </mc:Choice>
              <mc:Fallback>
                <p:oleObj name="Equation" r:id="rId5" imgW="2184400" imgH="3810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3124200"/>
                        <a:ext cx="2184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06887" name="Object 4">
            <a:extLst>
              <a:ext uri="{FF2B5EF4-FFF2-40B4-BE49-F238E27FC236}">
                <a16:creationId xmlns:a16="http://schemas.microsoft.com/office/drawing/2014/main" id="{F5054F39-5701-24EF-274C-F914B99B74CF}"/>
              </a:ext>
            </a:extLst>
          </p:cNvPr>
          <p:cNvGraphicFramePr>
            <a:graphicFrameLocks noChangeAspect="1"/>
          </p:cNvGraphicFramePr>
          <p:nvPr>
            <p:extLst>
              <p:ext uri="{D42A27DB-BD31-4B8C-83A1-F6EECF244321}">
                <p14:modId xmlns:p14="http://schemas.microsoft.com/office/powerpoint/2010/main" val="1719101584"/>
              </p:ext>
            </p:extLst>
          </p:nvPr>
        </p:nvGraphicFramePr>
        <p:xfrm>
          <a:off x="5105400" y="4801108"/>
          <a:ext cx="2870200" cy="406400"/>
        </p:xfrm>
        <a:graphic>
          <a:graphicData uri="http://schemas.openxmlformats.org/presentationml/2006/ole">
            <mc:AlternateContent xmlns:mc="http://schemas.openxmlformats.org/markup-compatibility/2006">
              <mc:Choice xmlns:v="urn:schemas-microsoft-com:vml" Requires="v">
                <p:oleObj name="Equation" r:id="rId7" imgW="2870200" imgH="406400" progId="Equation.3">
                  <p:embed/>
                </p:oleObj>
              </mc:Choice>
              <mc:Fallback>
                <p:oleObj name="Equation" r:id="rId7" imgW="2870200" imgH="4064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5400" y="4801108"/>
                        <a:ext cx="2870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06888" name="Object 5">
            <a:extLst>
              <a:ext uri="{FF2B5EF4-FFF2-40B4-BE49-F238E27FC236}">
                <a16:creationId xmlns:a16="http://schemas.microsoft.com/office/drawing/2014/main" id="{59B4BDAF-35F2-A499-6C53-16C2B6E85366}"/>
              </a:ext>
            </a:extLst>
          </p:cNvPr>
          <p:cNvGraphicFramePr>
            <a:graphicFrameLocks noChangeAspect="1"/>
          </p:cNvGraphicFramePr>
          <p:nvPr>
            <p:extLst>
              <p:ext uri="{D42A27DB-BD31-4B8C-83A1-F6EECF244321}">
                <p14:modId xmlns:p14="http://schemas.microsoft.com/office/powerpoint/2010/main" val="294897346"/>
              </p:ext>
            </p:extLst>
          </p:nvPr>
        </p:nvGraphicFramePr>
        <p:xfrm>
          <a:off x="4964630" y="5207508"/>
          <a:ext cx="2197100" cy="381000"/>
        </p:xfrm>
        <a:graphic>
          <a:graphicData uri="http://schemas.openxmlformats.org/presentationml/2006/ole">
            <mc:AlternateContent xmlns:mc="http://schemas.openxmlformats.org/markup-compatibility/2006">
              <mc:Choice xmlns:v="urn:schemas-microsoft-com:vml" Requires="v">
                <p:oleObj name="Equation" r:id="rId9" imgW="2197100" imgH="381000" progId="Equation.3">
                  <p:embed/>
                </p:oleObj>
              </mc:Choice>
              <mc:Fallback>
                <p:oleObj name="Equation" r:id="rId9" imgW="2197100" imgH="381000" progId="Equation.3">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64630" y="5207508"/>
                        <a:ext cx="2197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 name="Footer Placeholder 4">
            <a:extLst>
              <a:ext uri="{FF2B5EF4-FFF2-40B4-BE49-F238E27FC236}">
                <a16:creationId xmlns:a16="http://schemas.microsoft.com/office/drawing/2014/main" id="{64CF7D65-4DE2-656E-3166-4DED5311E7BB}"/>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3" name="Title 1">
            <a:extLst>
              <a:ext uri="{FF2B5EF4-FFF2-40B4-BE49-F238E27FC236}">
                <a16:creationId xmlns:a16="http://schemas.microsoft.com/office/drawing/2014/main" id="{B8DC9C20-648A-5FF6-B71E-D46AC9E29964}"/>
              </a:ext>
            </a:extLst>
          </p:cNvPr>
          <p:cNvSpPr>
            <a:spLocks noGrp="1"/>
          </p:cNvSpPr>
          <p:nvPr>
            <p:ph type="title"/>
          </p:nvPr>
        </p:nvSpPr>
        <p:spPr/>
        <p:txBody>
          <a:bodyPr/>
          <a:lstStyle/>
          <a:p>
            <a:r>
              <a:rPr lang="en-US" dirty="0"/>
              <a:t>Estimating growth in Net Income: Tata Motors</a:t>
            </a:r>
          </a:p>
        </p:txBody>
      </p:sp>
      <p:sp>
        <p:nvSpPr>
          <p:cNvPr id="484354" name="Content Placeholder 2">
            <a:extLst>
              <a:ext uri="{FF2B5EF4-FFF2-40B4-BE49-F238E27FC236}">
                <a16:creationId xmlns:a16="http://schemas.microsoft.com/office/drawing/2014/main" id="{E72B1ACF-DF36-DD18-E712-D2DCA8664231}"/>
              </a:ext>
            </a:extLst>
          </p:cNvPr>
          <p:cNvSpPr>
            <a:spLocks noGrp="1"/>
          </p:cNvSpPr>
          <p:nvPr>
            <p:ph idx="1"/>
          </p:nvPr>
        </p:nvSpPr>
        <p:spPr/>
        <p:txBody>
          <a:bodyPr>
            <a:normAutofit fontScale="92500" lnSpcReduction="2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buNone/>
            </a:pPr>
            <a:r>
              <a:rPr lang="en-US" dirty="0"/>
              <a:t>	</a:t>
            </a:r>
          </a:p>
          <a:p>
            <a:endParaRPr lang="en-US" dirty="0"/>
          </a:p>
          <a:p>
            <a:pPr marL="0" indent="0">
              <a:buNone/>
            </a:pPr>
            <a:endParaRPr lang="en-US" dirty="0"/>
          </a:p>
          <a:p>
            <a:pPr marL="0" indent="0">
              <a:buNone/>
            </a:pPr>
            <a:r>
              <a:rPr lang="en-US" dirty="0"/>
              <a:t>	</a:t>
            </a:r>
          </a:p>
        </p:txBody>
      </p:sp>
      <p:graphicFrame>
        <p:nvGraphicFramePr>
          <p:cNvPr id="2" name="Table 1">
            <a:extLst>
              <a:ext uri="{FF2B5EF4-FFF2-40B4-BE49-F238E27FC236}">
                <a16:creationId xmlns:a16="http://schemas.microsoft.com/office/drawing/2014/main" id="{99642017-890B-0994-DAD3-786FF678512C}"/>
              </a:ext>
            </a:extLst>
          </p:cNvPr>
          <p:cNvGraphicFramePr>
            <a:graphicFrameLocks noGrp="1"/>
          </p:cNvGraphicFramePr>
          <p:nvPr>
            <p:extLst>
              <p:ext uri="{D42A27DB-BD31-4B8C-83A1-F6EECF244321}">
                <p14:modId xmlns:p14="http://schemas.microsoft.com/office/powerpoint/2010/main" val="3971462928"/>
              </p:ext>
            </p:extLst>
          </p:nvPr>
        </p:nvGraphicFramePr>
        <p:xfrm>
          <a:off x="990600" y="1752600"/>
          <a:ext cx="7442200" cy="1749428"/>
        </p:xfrm>
        <a:graphic>
          <a:graphicData uri="http://schemas.openxmlformats.org/drawingml/2006/table">
            <a:tbl>
              <a:tblPr/>
              <a:tblGrid>
                <a:gridCol w="825500">
                  <a:extLst>
                    <a:ext uri="{9D8B030D-6E8A-4147-A177-3AD203B41FA5}">
                      <a16:colId xmlns:a16="http://schemas.microsoft.com/office/drawing/2014/main" val="20000"/>
                    </a:ext>
                  </a:extLst>
                </a:gridCol>
                <a:gridCol w="927100">
                  <a:extLst>
                    <a:ext uri="{9D8B030D-6E8A-4147-A177-3AD203B41FA5}">
                      <a16:colId xmlns:a16="http://schemas.microsoft.com/office/drawing/2014/main" val="20001"/>
                    </a:ext>
                  </a:extLst>
                </a:gridCol>
                <a:gridCol w="863600">
                  <a:extLst>
                    <a:ext uri="{9D8B030D-6E8A-4147-A177-3AD203B41FA5}">
                      <a16:colId xmlns:a16="http://schemas.microsoft.com/office/drawing/2014/main" val="20002"/>
                    </a:ext>
                  </a:extLst>
                </a:gridCol>
                <a:gridCol w="9017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927100">
                  <a:extLst>
                    <a:ext uri="{9D8B030D-6E8A-4147-A177-3AD203B41FA5}">
                      <a16:colId xmlns:a16="http://schemas.microsoft.com/office/drawing/2014/main" val="20005"/>
                    </a:ext>
                  </a:extLst>
                </a:gridCol>
                <a:gridCol w="10668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tblGrid>
              <a:tr h="561323">
                <a:tc>
                  <a:txBody>
                    <a:bodyPr/>
                    <a:lstStyle/>
                    <a:p>
                      <a:pPr algn="l" fontAlgn="b"/>
                      <a:r>
                        <a:rPr lang="en-US" sz="1200" b="0" i="0" u="none" strike="noStrike">
                          <a:solidFill>
                            <a:schemeClr val="bg1"/>
                          </a:solidFill>
                          <a:effectLst/>
                          <a:latin typeface="Times"/>
                        </a:rPr>
                        <a:t>Year</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l" fontAlgn="b"/>
                      <a:r>
                        <a:rPr lang="en-US" sz="1200" b="0" i="0" u="none" strike="noStrike" dirty="0">
                          <a:solidFill>
                            <a:schemeClr val="bg1"/>
                          </a:solidFill>
                          <a:effectLst/>
                          <a:latin typeface="Times"/>
                        </a:rPr>
                        <a:t>Net Income</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ctr"/>
                      <a:r>
                        <a:rPr lang="en-US" sz="1200" b="0" i="0" u="none" strike="noStrike">
                          <a:solidFill>
                            <a:schemeClr val="bg1"/>
                          </a:solidFill>
                          <a:effectLst/>
                          <a:latin typeface="Times"/>
                        </a:rPr>
                        <a:t>Cap Ex</a:t>
                      </a:r>
                    </a:p>
                  </a:txBody>
                  <a:tcPr marL="12700" marR="12700" marT="1268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ctr"/>
                      <a:r>
                        <a:rPr lang="en-US" sz="1200" b="0" i="0" u="none" strike="noStrike" dirty="0">
                          <a:solidFill>
                            <a:schemeClr val="bg1"/>
                          </a:solidFill>
                          <a:effectLst/>
                          <a:latin typeface="Times"/>
                        </a:rPr>
                        <a:t>Depreciation</a:t>
                      </a:r>
                    </a:p>
                  </a:txBody>
                  <a:tcPr marL="12700" marR="12700" marT="1268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ctr"/>
                      <a:r>
                        <a:rPr lang="en-US" sz="1200" b="0" i="0" u="none" strike="noStrike">
                          <a:solidFill>
                            <a:schemeClr val="bg1"/>
                          </a:solidFill>
                          <a:effectLst/>
                          <a:latin typeface="Times"/>
                        </a:rPr>
                        <a:t>Change in WC</a:t>
                      </a:r>
                    </a:p>
                  </a:txBody>
                  <a:tcPr marL="12700" marR="12700" marT="1268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ctr"/>
                      <a:r>
                        <a:rPr lang="en-US" sz="1200" b="0" i="0" u="none" strike="noStrike">
                          <a:solidFill>
                            <a:schemeClr val="bg1"/>
                          </a:solidFill>
                          <a:effectLst/>
                          <a:latin typeface="Times"/>
                        </a:rPr>
                        <a:t>Change in Debt</a:t>
                      </a:r>
                    </a:p>
                  </a:txBody>
                  <a:tcPr marL="12700" marR="12700" marT="1268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ctr"/>
                      <a:r>
                        <a:rPr lang="en-US" sz="1200" b="0" i="0" u="none" strike="noStrike">
                          <a:solidFill>
                            <a:schemeClr val="bg1"/>
                          </a:solidFill>
                          <a:effectLst/>
                          <a:latin typeface="Times"/>
                        </a:rPr>
                        <a:t>Equity Reinvestment</a:t>
                      </a:r>
                    </a:p>
                  </a:txBody>
                  <a:tcPr marL="12700" marR="12700" marT="1268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ctr"/>
                      <a:r>
                        <a:rPr lang="en-US" sz="1200" b="0" i="0" u="none" strike="noStrike">
                          <a:solidFill>
                            <a:schemeClr val="bg1"/>
                          </a:solidFill>
                          <a:effectLst/>
                          <a:latin typeface="Times"/>
                        </a:rPr>
                        <a:t>Equity Reinvestment Rate</a:t>
                      </a:r>
                    </a:p>
                  </a:txBody>
                  <a:tcPr marL="12700" marR="12700" marT="1268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195564">
                <a:tc>
                  <a:txBody>
                    <a:bodyPr/>
                    <a:lstStyle/>
                    <a:p>
                      <a:pPr algn="l" fontAlgn="b"/>
                      <a:r>
                        <a:rPr lang="en-US" sz="1200" b="0" i="0" u="none" strike="noStrike">
                          <a:solidFill>
                            <a:schemeClr val="bg1"/>
                          </a:solidFill>
                          <a:effectLst/>
                          <a:latin typeface="Calibri"/>
                        </a:rPr>
                        <a:t>2008-09</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-25,053₹</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99,708₹</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dirty="0">
                          <a:solidFill>
                            <a:schemeClr val="bg1"/>
                          </a:solidFill>
                          <a:effectLst/>
                          <a:latin typeface="Calibri"/>
                        </a:rPr>
                        <a:t>25,072₹</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13,441₹</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25,789₹</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62,288₹</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-248.63%</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1"/>
                  </a:ext>
                </a:extLst>
              </a:tr>
              <a:tr h="195564">
                <a:tc>
                  <a:txBody>
                    <a:bodyPr/>
                    <a:lstStyle/>
                    <a:p>
                      <a:pPr algn="l" fontAlgn="b"/>
                      <a:r>
                        <a:rPr lang="en-US" sz="1200" b="0" i="0" u="none" strike="noStrike">
                          <a:solidFill>
                            <a:schemeClr val="bg1"/>
                          </a:solidFill>
                          <a:effectLst/>
                          <a:latin typeface="Calibri"/>
                        </a:rPr>
                        <a:t>2009-10</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29,151₹</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84,754₹</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dirty="0">
                          <a:solidFill>
                            <a:schemeClr val="bg1"/>
                          </a:solidFill>
                          <a:effectLst/>
                          <a:latin typeface="Calibri"/>
                        </a:rPr>
                        <a:t>39,602₹</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-26,009₹</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5,605₹</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13,538₹</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46.44%</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195564">
                <a:tc>
                  <a:txBody>
                    <a:bodyPr/>
                    <a:lstStyle/>
                    <a:p>
                      <a:pPr algn="l" fontAlgn="b"/>
                      <a:r>
                        <a:rPr lang="en-US" sz="1200" b="0" i="0" u="none" strike="noStrike">
                          <a:solidFill>
                            <a:schemeClr val="bg1"/>
                          </a:solidFill>
                          <a:effectLst/>
                          <a:latin typeface="Calibri"/>
                        </a:rPr>
                        <a:t>2010-11</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92,736₹</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81,240₹</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46,510₹</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50,484₹</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24,951₹</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60,263₹</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64.98%</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195564">
                <a:tc>
                  <a:txBody>
                    <a:bodyPr/>
                    <a:lstStyle/>
                    <a:p>
                      <a:pPr algn="l" fontAlgn="b"/>
                      <a:r>
                        <a:rPr lang="en-US" sz="1200" b="0" i="0" u="none" strike="noStrike">
                          <a:solidFill>
                            <a:schemeClr val="bg1"/>
                          </a:solidFill>
                          <a:effectLst/>
                          <a:latin typeface="Calibri"/>
                        </a:rPr>
                        <a:t>2011-12</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135,165₹</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138,756₹</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dirty="0">
                          <a:solidFill>
                            <a:schemeClr val="bg1"/>
                          </a:solidFill>
                          <a:effectLst/>
                          <a:latin typeface="Calibri"/>
                        </a:rPr>
                        <a:t>56,209₹</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22,801₹</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30,846₹</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74,502₹</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55.12%</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r h="202924">
                <a:tc>
                  <a:txBody>
                    <a:bodyPr/>
                    <a:lstStyle/>
                    <a:p>
                      <a:pPr algn="l" fontAlgn="b"/>
                      <a:r>
                        <a:rPr lang="en-US" sz="1200" b="0" i="0" u="none" strike="noStrike">
                          <a:solidFill>
                            <a:schemeClr val="bg1"/>
                          </a:solidFill>
                          <a:effectLst/>
                          <a:latin typeface="Calibri"/>
                        </a:rPr>
                        <a:t>2012-13</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98,926₹</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187,570₹</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75,648₹</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680₹</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32,970₹</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79,632₹</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80.50%</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5"/>
                  </a:ext>
                </a:extLst>
              </a:tr>
              <a:tr h="202924">
                <a:tc>
                  <a:txBody>
                    <a:bodyPr/>
                    <a:lstStyle/>
                    <a:p>
                      <a:pPr algn="l" fontAlgn="b"/>
                      <a:r>
                        <a:rPr lang="en-US" sz="1200" b="0" i="0" u="none" strike="noStrike">
                          <a:solidFill>
                            <a:schemeClr val="bg1"/>
                          </a:solidFill>
                          <a:effectLst/>
                          <a:latin typeface="Calibri"/>
                        </a:rPr>
                        <a:t>Aggregate</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330,925₹</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dirty="0">
                          <a:solidFill>
                            <a:schemeClr val="bg1"/>
                          </a:solidFill>
                          <a:effectLst/>
                          <a:latin typeface="Calibri"/>
                        </a:rPr>
                        <a:t>592,028₹</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dirty="0">
                          <a:solidFill>
                            <a:schemeClr val="bg1"/>
                          </a:solidFill>
                          <a:effectLst/>
                          <a:latin typeface="Calibri"/>
                        </a:rPr>
                        <a:t>243,041₹</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61,397₹</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120,160₹</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0" i="0" u="none" strike="noStrike">
                          <a:solidFill>
                            <a:schemeClr val="bg1"/>
                          </a:solidFill>
                          <a:effectLst/>
                          <a:latin typeface="Calibri"/>
                        </a:rPr>
                        <a:t>290,224₹</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r" fontAlgn="b"/>
                      <a:r>
                        <a:rPr lang="en-US" sz="1200" b="1" i="0" u="none" strike="noStrike" dirty="0">
                          <a:solidFill>
                            <a:schemeClr val="bg1"/>
                          </a:solidFill>
                          <a:effectLst/>
                          <a:latin typeface="Calibri"/>
                        </a:rPr>
                        <a:t>87.70%</a:t>
                      </a:r>
                    </a:p>
                  </a:txBody>
                  <a:tcPr marL="12700" marR="12700" marT="1268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6"/>
                  </a:ext>
                </a:extLst>
              </a:tr>
            </a:tbl>
          </a:graphicData>
        </a:graphic>
      </p:graphicFrame>
      <p:graphicFrame>
        <p:nvGraphicFramePr>
          <p:cNvPr id="4" name="Table 3">
            <a:extLst>
              <a:ext uri="{FF2B5EF4-FFF2-40B4-BE49-F238E27FC236}">
                <a16:creationId xmlns:a16="http://schemas.microsoft.com/office/drawing/2014/main" id="{0CF29FC4-CB71-76B1-67C3-26640C80909B}"/>
              </a:ext>
            </a:extLst>
          </p:cNvPr>
          <p:cNvGraphicFramePr>
            <a:graphicFrameLocks noGrp="1"/>
          </p:cNvGraphicFramePr>
          <p:nvPr>
            <p:extLst>
              <p:ext uri="{D42A27DB-BD31-4B8C-83A1-F6EECF244321}">
                <p14:modId xmlns:p14="http://schemas.microsoft.com/office/powerpoint/2010/main" val="3889869649"/>
              </p:ext>
            </p:extLst>
          </p:nvPr>
        </p:nvGraphicFramePr>
        <p:xfrm>
          <a:off x="2679700" y="3602613"/>
          <a:ext cx="3708400" cy="1554165"/>
        </p:xfrm>
        <a:graphic>
          <a:graphicData uri="http://schemas.openxmlformats.org/drawingml/2006/table">
            <a:tbl>
              <a:tblPr/>
              <a:tblGrid>
                <a:gridCol w="825500">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11938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380733">
                <a:tc>
                  <a:txBody>
                    <a:bodyPr/>
                    <a:lstStyle/>
                    <a:p>
                      <a:pPr algn="l" fontAlgn="b"/>
                      <a:r>
                        <a:rPr lang="en-US" sz="1200" b="0" i="0" u="none" strike="noStrike">
                          <a:solidFill>
                            <a:schemeClr val="bg1"/>
                          </a:solidFill>
                          <a:effectLst/>
                          <a:latin typeface="Times"/>
                        </a:rPr>
                        <a:t>Year</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Net Income</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dirty="0">
                          <a:solidFill>
                            <a:schemeClr val="bg1"/>
                          </a:solidFill>
                          <a:effectLst/>
                          <a:latin typeface="Calibri"/>
                        </a:rPr>
                        <a:t>BV of Equity at start of the year</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ROE</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195572">
                <a:tc>
                  <a:txBody>
                    <a:bodyPr/>
                    <a:lstStyle/>
                    <a:p>
                      <a:pPr algn="l" fontAlgn="b"/>
                      <a:r>
                        <a:rPr lang="en-US" sz="1200" b="0" i="0" u="none" strike="noStrike">
                          <a:solidFill>
                            <a:schemeClr val="bg1"/>
                          </a:solidFill>
                          <a:effectLst/>
                          <a:latin typeface="Calibri"/>
                        </a:rPr>
                        <a:t>2008-09</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-25,053₹</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91,658₹</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-27.33%</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1"/>
                  </a:ext>
                </a:extLst>
              </a:tr>
              <a:tr h="195572">
                <a:tc>
                  <a:txBody>
                    <a:bodyPr/>
                    <a:lstStyle/>
                    <a:p>
                      <a:pPr algn="l" fontAlgn="b"/>
                      <a:r>
                        <a:rPr lang="en-US" sz="1200" b="0" i="0" u="none" strike="noStrike">
                          <a:solidFill>
                            <a:schemeClr val="bg1"/>
                          </a:solidFill>
                          <a:effectLst/>
                          <a:latin typeface="Calibri"/>
                        </a:rPr>
                        <a:t>2009-10</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29,151₹</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63,437₹</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45.95%</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195572">
                <a:tc>
                  <a:txBody>
                    <a:bodyPr/>
                    <a:lstStyle/>
                    <a:p>
                      <a:pPr algn="l" fontAlgn="b"/>
                      <a:r>
                        <a:rPr lang="en-US" sz="1200" b="0" i="0" u="none" strike="noStrike">
                          <a:solidFill>
                            <a:schemeClr val="bg1"/>
                          </a:solidFill>
                          <a:effectLst/>
                          <a:latin typeface="Calibri"/>
                        </a:rPr>
                        <a:t>2010-11</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92,736₹</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84,200₹</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110.14%</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195572">
                <a:tc>
                  <a:txBody>
                    <a:bodyPr/>
                    <a:lstStyle/>
                    <a:p>
                      <a:pPr algn="l" fontAlgn="b"/>
                      <a:r>
                        <a:rPr lang="en-US" sz="1200" b="0" i="0" u="none" strike="noStrike">
                          <a:solidFill>
                            <a:schemeClr val="bg1"/>
                          </a:solidFill>
                          <a:effectLst/>
                          <a:latin typeface="Calibri"/>
                        </a:rPr>
                        <a:t>2011-12</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135,165₹</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194,181₹</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69.61%</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r h="195572">
                <a:tc>
                  <a:txBody>
                    <a:bodyPr/>
                    <a:lstStyle/>
                    <a:p>
                      <a:pPr algn="l" fontAlgn="b"/>
                      <a:r>
                        <a:rPr lang="en-US" sz="1200" b="0" i="0" u="none" strike="noStrike">
                          <a:solidFill>
                            <a:schemeClr val="bg1"/>
                          </a:solidFill>
                          <a:effectLst/>
                          <a:latin typeface="Calibri"/>
                        </a:rPr>
                        <a:t>2012-13</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98,926₹</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330,056₹</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0" i="0" u="none" strike="noStrike">
                          <a:solidFill>
                            <a:schemeClr val="bg1"/>
                          </a:solidFill>
                          <a:effectLst/>
                          <a:latin typeface="Calibri"/>
                        </a:rPr>
                        <a:t>29.97%</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5"/>
                  </a:ext>
                </a:extLst>
              </a:tr>
              <a:tr h="195572">
                <a:tc>
                  <a:txBody>
                    <a:bodyPr/>
                    <a:lstStyle/>
                    <a:p>
                      <a:pPr algn="l" fontAlgn="b"/>
                      <a:r>
                        <a:rPr lang="en-US" sz="1200" b="1" i="0" u="none" strike="noStrike">
                          <a:solidFill>
                            <a:schemeClr val="bg1"/>
                          </a:solidFill>
                          <a:effectLst/>
                          <a:latin typeface="Calibri"/>
                        </a:rPr>
                        <a:t>Aggregate</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1" i="0" u="none" strike="noStrike">
                          <a:solidFill>
                            <a:schemeClr val="bg1"/>
                          </a:solidFill>
                          <a:effectLst/>
                          <a:latin typeface="Calibri"/>
                        </a:rPr>
                        <a:t>330,925₹</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1" i="0" u="none" strike="noStrike">
                          <a:solidFill>
                            <a:schemeClr val="bg1"/>
                          </a:solidFill>
                          <a:effectLst/>
                          <a:latin typeface="Calibri"/>
                        </a:rPr>
                        <a:t>763,532₹</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fontAlgn="b"/>
                      <a:r>
                        <a:rPr lang="en-US" sz="1200" b="1" i="0" u="none" strike="noStrike" dirty="0">
                          <a:solidFill>
                            <a:schemeClr val="bg1"/>
                          </a:solidFill>
                          <a:effectLst/>
                          <a:latin typeface="Calibri"/>
                        </a:rPr>
                        <a:t>43.34%</a:t>
                      </a:r>
                    </a:p>
                  </a:txBody>
                  <a:tcPr marL="12700" marR="12700" marT="12692"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6"/>
                  </a:ext>
                </a:extLst>
              </a:tr>
            </a:tbl>
          </a:graphicData>
        </a:graphic>
      </p:graphicFrame>
      <p:graphicFrame>
        <p:nvGraphicFramePr>
          <p:cNvPr id="5" name="Table 4">
            <a:extLst>
              <a:ext uri="{FF2B5EF4-FFF2-40B4-BE49-F238E27FC236}">
                <a16:creationId xmlns:a16="http://schemas.microsoft.com/office/drawing/2014/main" id="{8DF6B834-00FC-1B2E-F171-AF32E222009C}"/>
              </a:ext>
            </a:extLst>
          </p:cNvPr>
          <p:cNvGraphicFramePr>
            <a:graphicFrameLocks noGrp="1"/>
          </p:cNvGraphicFramePr>
          <p:nvPr>
            <p:extLst>
              <p:ext uri="{D42A27DB-BD31-4B8C-83A1-F6EECF244321}">
                <p14:modId xmlns:p14="http://schemas.microsoft.com/office/powerpoint/2010/main" val="3111993670"/>
              </p:ext>
            </p:extLst>
          </p:nvPr>
        </p:nvGraphicFramePr>
        <p:xfrm>
          <a:off x="3219450" y="5214492"/>
          <a:ext cx="2984500" cy="1158876"/>
        </p:xfrm>
        <a:graphic>
          <a:graphicData uri="http://schemas.openxmlformats.org/drawingml/2006/table">
            <a:tbl>
              <a:tblPr/>
              <a:tblGrid>
                <a:gridCol w="1447800">
                  <a:extLst>
                    <a:ext uri="{9D8B030D-6E8A-4147-A177-3AD203B41FA5}">
                      <a16:colId xmlns:a16="http://schemas.microsoft.com/office/drawing/2014/main" val="20000"/>
                    </a:ext>
                  </a:extLst>
                </a:gridCol>
                <a:gridCol w="7747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tblGrid>
              <a:tr h="571803">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 </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dirty="0">
                          <a:ln>
                            <a:noFill/>
                          </a:ln>
                          <a:solidFill>
                            <a:schemeClr val="bg1"/>
                          </a:solidFill>
                          <a:effectLst/>
                          <a:latin typeface="Calibri" charset="0"/>
                          <a:ea typeface="ＭＳ Ｐゴシック" charset="-128"/>
                        </a:rPr>
                        <a:t>2013 </a:t>
                      </a:r>
                      <a:r>
                        <a:rPr kumimoji="0" lang="fi-FI" altLang="en-US" sz="1200" b="0" i="0" u="none" strike="noStrike" cap="none" normalizeH="0" baseline="0" dirty="0" err="1">
                          <a:ln>
                            <a:noFill/>
                          </a:ln>
                          <a:solidFill>
                            <a:schemeClr val="bg1"/>
                          </a:solidFill>
                          <a:effectLst/>
                          <a:latin typeface="Calibri" charset="0"/>
                          <a:ea typeface="ＭＳ Ｐゴシック" charset="-128"/>
                        </a:rPr>
                        <a:t>value</a:t>
                      </a:r>
                      <a:endParaRPr kumimoji="0" lang="fi-FI" altLang="en-US" sz="1200" b="0" i="0" u="none" strike="noStrike" cap="none" normalizeH="0" baseline="0" dirty="0">
                        <a:ln>
                          <a:noFill/>
                        </a:ln>
                        <a:solidFill>
                          <a:schemeClr val="bg1"/>
                        </a:solidFill>
                        <a:effectLst/>
                        <a:latin typeface="Calibri" charset="0"/>
                        <a:ea typeface="ＭＳ Ｐゴシック" charset="-128"/>
                      </a:endParaRP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fi-FI" altLang="en-US" sz="1200" b="0" i="0" u="none" strike="noStrike" cap="none" normalizeH="0" baseline="0">
                          <a:ln>
                            <a:noFill/>
                          </a:ln>
                          <a:solidFill>
                            <a:schemeClr val="bg1"/>
                          </a:solidFill>
                          <a:effectLst/>
                          <a:latin typeface="Calibri" charset="0"/>
                          <a:ea typeface="ＭＳ Ｐゴシック" charset="-128"/>
                        </a:rPr>
                        <a:t>Average values: 2008-2013</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Reinvestment rate</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Calibri" charset="0"/>
                          <a:ea typeface="ＭＳ Ｐゴシック" charset="-128"/>
                        </a:rPr>
                        <a:t>80.50%</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Calibri" charset="0"/>
                          <a:ea typeface="ＭＳ Ｐゴシック" charset="-128"/>
                        </a:rPr>
                        <a:t>87.70%</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ROE</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Calibri" charset="0"/>
                          <a:ea typeface="ＭＳ Ｐゴシック" charset="-128"/>
                        </a:rPr>
                        <a:t>29.97%</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Calibri" charset="0"/>
                          <a:ea typeface="ＭＳ Ｐゴシック" charset="-128"/>
                        </a:rPr>
                        <a:t>43.34%</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195691">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Calibri" charset="0"/>
                          <a:ea typeface="ＭＳ Ｐゴシック" charset="-128"/>
                        </a:rPr>
                        <a:t>Expected growth</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Calibri" charset="0"/>
                          <a:ea typeface="ＭＳ Ｐゴシック" charset="-128"/>
                        </a:rPr>
                        <a:t>24.13%</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Calibri" charset="0"/>
                          <a:ea typeface="ＭＳ Ｐゴシック" charset="-128"/>
                        </a:rPr>
                        <a:t>38.01%</a:t>
                      </a:r>
                    </a:p>
                  </a:txBody>
                  <a:tcPr marL="12700" marR="12700" marT="12714"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3"/>
                  </a:ext>
                </a:extLst>
              </a:tr>
            </a:tbl>
          </a:graphicData>
        </a:graphic>
      </p:graphicFrame>
      <p:sp>
        <p:nvSpPr>
          <p:cNvPr id="8" name="Footer Placeholder 7">
            <a:extLst>
              <a:ext uri="{FF2B5EF4-FFF2-40B4-BE49-F238E27FC236}">
                <a16:creationId xmlns:a16="http://schemas.microsoft.com/office/drawing/2014/main" id="{826B345D-18B6-D647-7347-3F89BDC37D32}"/>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a:extLst>
              <a:ext uri="{FF2B5EF4-FFF2-40B4-BE49-F238E27FC236}">
                <a16:creationId xmlns:a16="http://schemas.microsoft.com/office/drawing/2014/main" id="{C540A98A-EC44-841E-E2EE-7603B0A9B035}"/>
              </a:ext>
            </a:extLst>
          </p:cNvPr>
          <p:cNvSpPr>
            <a:spLocks noGrp="1"/>
          </p:cNvSpPr>
          <p:nvPr>
            <p:ph type="title"/>
          </p:nvPr>
        </p:nvSpPr>
        <p:spPr/>
        <p:txBody>
          <a:bodyPr/>
          <a:lstStyle/>
          <a:p>
            <a:r>
              <a:rPr lang="en-US" altLang="en-US"/>
              <a:t>ROE and Leverage</a:t>
            </a:r>
          </a:p>
        </p:txBody>
      </p:sp>
      <p:sp>
        <p:nvSpPr>
          <p:cNvPr id="486402" name="Rectangle 3">
            <a:extLst>
              <a:ext uri="{FF2B5EF4-FFF2-40B4-BE49-F238E27FC236}">
                <a16:creationId xmlns:a16="http://schemas.microsoft.com/office/drawing/2014/main" id="{5FB1C952-4914-A457-D5C4-1B7E3A54DCA7}"/>
              </a:ext>
            </a:extLst>
          </p:cNvPr>
          <p:cNvSpPr>
            <a:spLocks noGrp="1" noChangeArrowheads="1"/>
          </p:cNvSpPr>
          <p:nvPr>
            <p:ph idx="1"/>
          </p:nvPr>
        </p:nvSpPr>
        <p:spPr/>
        <p:txBody>
          <a:bodyPr/>
          <a:lstStyle/>
          <a:p>
            <a:r>
              <a:rPr lang="en-US" dirty="0"/>
              <a:t>A high ROE, other things remaining equal, should yield a higher expected growth rate in equity earnings. </a:t>
            </a:r>
          </a:p>
          <a:p>
            <a:r>
              <a:rPr lang="en-US" dirty="0"/>
              <a:t>The ROE for a firm is a function of both the quality of its investments and how much debt it uses in funding these investments. In particular</a:t>
            </a:r>
          </a:p>
          <a:p>
            <a:pPr marL="274320" lvl="1" indent="0">
              <a:buNone/>
            </a:pPr>
            <a:r>
              <a:rPr lang="en-US" dirty="0"/>
              <a:t>ROE = ROC + D/E (ROC – After-tax cost of Debt)</a:t>
            </a:r>
          </a:p>
          <a:p>
            <a:r>
              <a:rPr lang="en-US" dirty="0"/>
              <a:t>Consider two firms with the same return on equity, with two different pathways there. Which one would you value more highly?</a:t>
            </a:r>
          </a:p>
          <a:p>
            <a:endParaRPr lang="en-US" dirty="0"/>
          </a:p>
        </p:txBody>
      </p:sp>
      <p:pic>
        <p:nvPicPr>
          <p:cNvPr id="510981" name="Picture 2">
            <a:extLst>
              <a:ext uri="{FF2B5EF4-FFF2-40B4-BE49-F238E27FC236}">
                <a16:creationId xmlns:a16="http://schemas.microsoft.com/office/drawing/2014/main" id="{63AC78BE-CEDE-E128-D191-6A8B73D929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7750" y="5029200"/>
            <a:ext cx="4506913"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a:extLst>
              <a:ext uri="{FF2B5EF4-FFF2-40B4-BE49-F238E27FC236}">
                <a16:creationId xmlns:a16="http://schemas.microsoft.com/office/drawing/2014/main" id="{6212B5E0-2985-318C-C869-DE7CB74AC2F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a:extLst>
              <a:ext uri="{FF2B5EF4-FFF2-40B4-BE49-F238E27FC236}">
                <a16:creationId xmlns:a16="http://schemas.microsoft.com/office/drawing/2014/main" id="{C9040CB2-6660-0BD7-B385-8BAA31DEC892}"/>
              </a:ext>
            </a:extLst>
          </p:cNvPr>
          <p:cNvSpPr>
            <a:spLocks noGrp="1"/>
          </p:cNvSpPr>
          <p:nvPr>
            <p:ph type="title"/>
          </p:nvPr>
        </p:nvSpPr>
        <p:spPr/>
        <p:txBody>
          <a:bodyPr/>
          <a:lstStyle/>
          <a:p>
            <a:r>
              <a:rPr lang="en-US" altLang="en-US"/>
              <a:t>Estimating Growth in EBIT: Disney</a:t>
            </a:r>
          </a:p>
        </p:txBody>
      </p:sp>
      <p:sp>
        <p:nvSpPr>
          <p:cNvPr id="515074" name="Rectangle 3">
            <a:extLst>
              <a:ext uri="{FF2B5EF4-FFF2-40B4-BE49-F238E27FC236}">
                <a16:creationId xmlns:a16="http://schemas.microsoft.com/office/drawing/2014/main" id="{5427C85A-678C-C3CF-C55C-EF12D328B3DB}"/>
              </a:ext>
            </a:extLst>
          </p:cNvPr>
          <p:cNvSpPr>
            <a:spLocks noGrp="1"/>
          </p:cNvSpPr>
          <p:nvPr>
            <p:ph idx="1"/>
          </p:nvPr>
        </p:nvSpPr>
        <p:spPr/>
        <p:txBody>
          <a:bodyPr>
            <a:normAutofit lnSpcReduction="10000"/>
          </a:bodyPr>
          <a:lstStyle/>
          <a:p>
            <a:r>
              <a:rPr lang="en-US" altLang="en-US" dirty="0"/>
              <a:t>We started with the reinvestment rate that we computed from the 2013 financial statements:</a:t>
            </a:r>
          </a:p>
          <a:p>
            <a:pPr marL="0" indent="0">
              <a:buNone/>
            </a:pPr>
            <a:r>
              <a:rPr lang="en-US" altLang="en-US" dirty="0"/>
              <a:t>	Reinvestment rate =.</a:t>
            </a:r>
          </a:p>
          <a:p>
            <a:endParaRPr lang="en-US" altLang="en-US" dirty="0"/>
          </a:p>
          <a:p>
            <a:r>
              <a:rPr lang="en-US" altLang="en-US" dirty="0"/>
              <a:t>We compute the return on capital, using operating income in 2013 and capital invested at the start of the year:</a:t>
            </a:r>
          </a:p>
          <a:p>
            <a:pPr lvl="1"/>
            <a:endParaRPr lang="en-US" altLang="en-US" dirty="0"/>
          </a:p>
          <a:p>
            <a:pPr marL="274320" lvl="1" indent="0">
              <a:buNone/>
            </a:pPr>
            <a:r>
              <a:rPr lang="en-US" altLang="en-US" dirty="0"/>
              <a:t>Return on Capital</a:t>
            </a:r>
            <a:r>
              <a:rPr lang="en-US" altLang="en-US" baseline="-25000" dirty="0"/>
              <a:t>2013</a:t>
            </a:r>
            <a:r>
              <a:rPr lang="en-US" altLang="en-US" dirty="0"/>
              <a:t> = </a:t>
            </a:r>
          </a:p>
          <a:p>
            <a:r>
              <a:rPr lang="en-US" altLang="en-US" dirty="0"/>
              <a:t>If Disney maintains its 2013 reinvestment rate and return on capital for the next five years, its growth rate will be 6.80 percent.</a:t>
            </a:r>
          </a:p>
          <a:p>
            <a:pPr marL="274320" lvl="1" indent="0">
              <a:buNone/>
            </a:pPr>
            <a:r>
              <a:rPr lang="en-US" altLang="en-US" b="1" dirty="0"/>
              <a:t>Expected Growth Rate from Existing Fundamentals </a:t>
            </a:r>
          </a:p>
          <a:p>
            <a:pPr marL="274320" lvl="1" indent="0">
              <a:buNone/>
            </a:pPr>
            <a:r>
              <a:rPr lang="en-US" altLang="en-US" b="1" dirty="0"/>
              <a:t>= 53.93% * 12.61% = 6.8%</a:t>
            </a:r>
          </a:p>
        </p:txBody>
      </p:sp>
      <p:graphicFrame>
        <p:nvGraphicFramePr>
          <p:cNvPr id="513027" name="Object 2">
            <a:extLst>
              <a:ext uri="{FF2B5EF4-FFF2-40B4-BE49-F238E27FC236}">
                <a16:creationId xmlns:a16="http://schemas.microsoft.com/office/drawing/2014/main" id="{854AFE7B-6DCB-CA6F-0E41-DF5122345F60}"/>
              </a:ext>
            </a:extLst>
          </p:cNvPr>
          <p:cNvGraphicFramePr>
            <a:graphicFrameLocks noChangeAspect="1"/>
          </p:cNvGraphicFramePr>
          <p:nvPr>
            <p:extLst>
              <p:ext uri="{D42A27DB-BD31-4B8C-83A1-F6EECF244321}">
                <p14:modId xmlns:p14="http://schemas.microsoft.com/office/powerpoint/2010/main" val="3636477285"/>
              </p:ext>
            </p:extLst>
          </p:nvPr>
        </p:nvGraphicFramePr>
        <p:xfrm>
          <a:off x="4114800" y="2309812"/>
          <a:ext cx="2209800" cy="547688"/>
        </p:xfrm>
        <a:graphic>
          <a:graphicData uri="http://schemas.openxmlformats.org/presentationml/2006/ole">
            <mc:AlternateContent xmlns:mc="http://schemas.openxmlformats.org/markup-compatibility/2006">
              <mc:Choice xmlns:v="urn:schemas-microsoft-com:vml" Requires="v">
                <p:oleObj name="Equation" r:id="rId3" imgW="1689100" imgH="419100" progId="Equation.3">
                  <p:embed/>
                </p:oleObj>
              </mc:Choice>
              <mc:Fallback>
                <p:oleObj name="Equation" r:id="rId3" imgW="1689100" imgH="4191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2309812"/>
                        <a:ext cx="2209800" cy="5476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13028" name="Object 4">
            <a:extLst>
              <a:ext uri="{FF2B5EF4-FFF2-40B4-BE49-F238E27FC236}">
                <a16:creationId xmlns:a16="http://schemas.microsoft.com/office/drawing/2014/main" id="{31D70E41-E213-1B4A-CD9B-99C0BA487A76}"/>
              </a:ext>
            </a:extLst>
          </p:cNvPr>
          <p:cNvGraphicFramePr>
            <a:graphicFrameLocks noChangeAspect="1"/>
          </p:cNvGraphicFramePr>
          <p:nvPr>
            <p:extLst>
              <p:ext uri="{D42A27DB-BD31-4B8C-83A1-F6EECF244321}">
                <p14:modId xmlns:p14="http://schemas.microsoft.com/office/powerpoint/2010/main" val="4103651403"/>
              </p:ext>
            </p:extLst>
          </p:nvPr>
        </p:nvGraphicFramePr>
        <p:xfrm>
          <a:off x="3505200" y="3894486"/>
          <a:ext cx="4838700" cy="461963"/>
        </p:xfrm>
        <a:graphic>
          <a:graphicData uri="http://schemas.openxmlformats.org/presentationml/2006/ole">
            <mc:AlternateContent xmlns:mc="http://schemas.openxmlformats.org/markup-compatibility/2006">
              <mc:Choice xmlns:v="urn:schemas-microsoft-com:vml" Requires="v">
                <p:oleObj name="Equation" r:id="rId5" imgW="4521200" imgH="431800" progId="Equation.3">
                  <p:embed/>
                </p:oleObj>
              </mc:Choice>
              <mc:Fallback>
                <p:oleObj name="Equation" r:id="rId5" imgW="4521200" imgH="43180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3894486"/>
                        <a:ext cx="4838700" cy="4619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4BF5DA50-FF2B-23D0-76CC-02888A0AC09D}"/>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Rectangle 2">
            <a:extLst>
              <a:ext uri="{FF2B5EF4-FFF2-40B4-BE49-F238E27FC236}">
                <a16:creationId xmlns:a16="http://schemas.microsoft.com/office/drawing/2014/main" id="{3BB3CE58-C320-E3B9-EE87-64B8627CB01B}"/>
              </a:ext>
            </a:extLst>
          </p:cNvPr>
          <p:cNvSpPr>
            <a:spLocks noGrp="1"/>
          </p:cNvSpPr>
          <p:nvPr>
            <p:ph type="title"/>
          </p:nvPr>
        </p:nvSpPr>
        <p:spPr/>
        <p:txBody>
          <a:bodyPr/>
          <a:lstStyle/>
          <a:p>
            <a:r>
              <a:rPr lang="en-US" altLang="en-US"/>
              <a:t>IV. Getting Closure in Valuation</a:t>
            </a:r>
          </a:p>
        </p:txBody>
      </p:sp>
      <p:sp>
        <p:nvSpPr>
          <p:cNvPr id="525316" name="Rectangle 3">
            <a:extLst>
              <a:ext uri="{FF2B5EF4-FFF2-40B4-BE49-F238E27FC236}">
                <a16:creationId xmlns:a16="http://schemas.microsoft.com/office/drawing/2014/main" id="{72289ECE-93BC-591E-1ACA-6EE75CF593DA}"/>
              </a:ext>
            </a:extLst>
          </p:cNvPr>
          <p:cNvSpPr>
            <a:spLocks noGrp="1"/>
          </p:cNvSpPr>
          <p:nvPr>
            <p:ph idx="1"/>
          </p:nvPr>
        </p:nvSpPr>
        <p:spPr/>
        <p:txBody>
          <a:bodyPr>
            <a:normAutofit/>
          </a:bodyPr>
          <a:lstStyle/>
          <a:p>
            <a:r>
              <a:rPr lang="en-US" altLang="en-US" sz="1800" dirty="0"/>
              <a:t>Since we cannot estimate cash flows forever, we estimate cash flows for a </a:t>
            </a:r>
            <a:r>
              <a:rPr lang="ja-JP" altLang="en-US" sz="1800"/>
              <a:t>“</a:t>
            </a:r>
            <a:r>
              <a:rPr lang="en-US" altLang="ja-JP" sz="1800" dirty="0"/>
              <a:t>growth period</a:t>
            </a:r>
            <a:r>
              <a:rPr lang="ja-JP" altLang="en-US" sz="1800"/>
              <a:t>”</a:t>
            </a:r>
            <a:r>
              <a:rPr lang="en-US" altLang="ja-JP" sz="1800" dirty="0"/>
              <a:t> and then estimate a terminal value, to capture the value at the end of the period:</a:t>
            </a:r>
          </a:p>
          <a:p>
            <a:pPr marL="0" indent="0">
              <a:buNone/>
            </a:pPr>
            <a:endParaRPr lang="en-US" altLang="en-US" sz="1600" dirty="0"/>
          </a:p>
          <a:p>
            <a:pPr marL="0" indent="0">
              <a:buNone/>
            </a:pPr>
            <a:endParaRPr lang="en-US" altLang="en-US" sz="1600" dirty="0"/>
          </a:p>
          <a:p>
            <a:endParaRPr lang="en-US" altLang="en-US" sz="1800" dirty="0"/>
          </a:p>
          <a:p>
            <a:r>
              <a:rPr lang="en-US" altLang="en-US" sz="1800" dirty="0"/>
              <a:t>When a firm</a:t>
            </a:r>
            <a:r>
              <a:rPr lang="ja-JP" altLang="en-US" sz="1800"/>
              <a:t>’</a:t>
            </a:r>
            <a:r>
              <a:rPr lang="en-US" altLang="ja-JP" sz="1800" dirty="0"/>
              <a:t>s cash flows grow at a </a:t>
            </a:r>
            <a:r>
              <a:rPr lang="ja-JP" altLang="en-US" sz="1800"/>
              <a:t>“</a:t>
            </a:r>
            <a:r>
              <a:rPr lang="en-US" altLang="ja-JP" sz="1800" dirty="0"/>
              <a:t>constant</a:t>
            </a:r>
            <a:r>
              <a:rPr lang="ja-JP" altLang="en-US" sz="1800"/>
              <a:t>”</a:t>
            </a:r>
            <a:r>
              <a:rPr lang="en-US" altLang="ja-JP" sz="1800" dirty="0"/>
              <a:t> rate forever, the present value of those cash flows can be written as:</a:t>
            </a:r>
          </a:p>
          <a:p>
            <a:pPr marL="274320" lvl="1" indent="0">
              <a:buNone/>
            </a:pPr>
            <a:r>
              <a:rPr lang="en-US" altLang="en-US" dirty="0"/>
              <a:t>Value = Expected Cash Flow Next Period / (r - g)</a:t>
            </a:r>
          </a:p>
          <a:p>
            <a:pPr lvl="1"/>
            <a:r>
              <a:rPr lang="en-US" altLang="en-US" dirty="0"/>
              <a:t>This </a:t>
            </a:r>
            <a:r>
              <a:rPr lang="ja-JP" altLang="en-US"/>
              <a:t>“</a:t>
            </a:r>
            <a:r>
              <a:rPr lang="en-US" altLang="ja-JP" dirty="0"/>
              <a:t>constant</a:t>
            </a:r>
            <a:r>
              <a:rPr lang="ja-JP" altLang="en-US"/>
              <a:t>”</a:t>
            </a:r>
            <a:r>
              <a:rPr lang="en-US" altLang="ja-JP" dirty="0"/>
              <a:t> growth rate is called a stable growth rate and cannot be higher than the growth rate of the economy in which the firm operates.</a:t>
            </a:r>
          </a:p>
          <a:p>
            <a:pPr lvl="1"/>
            <a:r>
              <a:rPr lang="en-US" altLang="ja-JP" dirty="0"/>
              <a:t>The firm, once put into this state, has to have stability in all of its parameters (risk, margins, accounting returns)</a:t>
            </a:r>
          </a:p>
          <a:p>
            <a:endParaRPr lang="en-US" altLang="en-US" dirty="0"/>
          </a:p>
          <a:p>
            <a:endParaRPr lang="en-US" altLang="en-US" dirty="0"/>
          </a:p>
        </p:txBody>
      </p:sp>
      <p:graphicFrame>
        <p:nvGraphicFramePr>
          <p:cNvPr id="525317" name="Object 2">
            <a:extLst>
              <a:ext uri="{FF2B5EF4-FFF2-40B4-BE49-F238E27FC236}">
                <a16:creationId xmlns:a16="http://schemas.microsoft.com/office/drawing/2014/main" id="{EE372605-4BA5-7FC6-3489-2A50CD3926F2}"/>
              </a:ext>
            </a:extLst>
          </p:cNvPr>
          <p:cNvGraphicFramePr>
            <a:graphicFrameLocks/>
          </p:cNvGraphicFramePr>
          <p:nvPr>
            <p:extLst>
              <p:ext uri="{D42A27DB-BD31-4B8C-83A1-F6EECF244321}">
                <p14:modId xmlns:p14="http://schemas.microsoft.com/office/powerpoint/2010/main" val="3112978720"/>
              </p:ext>
            </p:extLst>
          </p:nvPr>
        </p:nvGraphicFramePr>
        <p:xfrm>
          <a:off x="3048000" y="2667000"/>
          <a:ext cx="3487737" cy="1028700"/>
        </p:xfrm>
        <a:graphic>
          <a:graphicData uri="http://schemas.openxmlformats.org/presentationml/2006/ole">
            <mc:AlternateContent xmlns:mc="http://schemas.openxmlformats.org/markup-compatibility/2006">
              <mc:Choice xmlns:v="urn:schemas-microsoft-com:vml" Requires="v">
                <p:oleObj name="Equation" r:id="rId3" imgW="3111500" imgH="927100" progId="Equation.3">
                  <p:embed/>
                </p:oleObj>
              </mc:Choice>
              <mc:Fallback>
                <p:oleObj name="Equation" r:id="rId3" imgW="3111500" imgH="9271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2667000"/>
                        <a:ext cx="3487737" cy="1028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a:extLst>
              <a:ext uri="{FF2B5EF4-FFF2-40B4-BE49-F238E27FC236}">
                <a16:creationId xmlns:a16="http://schemas.microsoft.com/office/drawing/2014/main" id="{6B24C360-278A-904A-145A-853E6154E45C}"/>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E45BA0BB-A04D-CE08-C89D-748A19D08092}"/>
              </a:ext>
            </a:extLst>
          </p:cNvPr>
          <p:cNvSpPr>
            <a:spLocks noGrp="1" noChangeArrowheads="1"/>
          </p:cNvSpPr>
          <p:nvPr>
            <p:ph type="title"/>
          </p:nvPr>
        </p:nvSpPr>
        <p:spPr/>
        <p:txBody>
          <a:bodyPr/>
          <a:lstStyle/>
          <a:p>
            <a:r>
              <a:rPr lang="en-US" altLang="en-US" dirty="0"/>
              <a:t>Terminal Value: Myths and Realities</a:t>
            </a:r>
            <a:endParaRPr lang="en-US" dirty="0"/>
          </a:p>
        </p:txBody>
      </p:sp>
      <p:pic>
        <p:nvPicPr>
          <p:cNvPr id="527363" name="Content Placeholder 3">
            <a:extLst>
              <a:ext uri="{FF2B5EF4-FFF2-40B4-BE49-F238E27FC236}">
                <a16:creationId xmlns:a16="http://schemas.microsoft.com/office/drawing/2014/main" id="{6FC7DB28-49A2-CB9F-110D-E4CE60EFA46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57545" y="1981199"/>
            <a:ext cx="7727031" cy="3124201"/>
          </a:xfrm>
        </p:spPr>
      </p:pic>
      <p:sp>
        <p:nvSpPr>
          <p:cNvPr id="5" name="Footer Placeholder 4">
            <a:extLst>
              <a:ext uri="{FF2B5EF4-FFF2-40B4-BE49-F238E27FC236}">
                <a16:creationId xmlns:a16="http://schemas.microsoft.com/office/drawing/2014/main" id="{14262E5F-CBD9-D3A7-7BC6-A9FD7B0A056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9411" name="Picture 1">
            <a:extLst>
              <a:ext uri="{FF2B5EF4-FFF2-40B4-BE49-F238E27FC236}">
                <a16:creationId xmlns:a16="http://schemas.microsoft.com/office/drawing/2014/main" id="{FDB434A4-B228-5ACF-9454-E00C2B3D3A6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42900"/>
            <a:ext cx="9144000" cy="6148388"/>
          </a:xfrm>
          <a:prstGeom prst="rect">
            <a:avLst/>
          </a:prstGeom>
          <a:solidFill>
            <a:schemeClr val="bg2"/>
          </a:solidFill>
          <a:ln>
            <a:noFill/>
          </a:ln>
        </p:spPr>
      </p:pic>
      <p:sp>
        <p:nvSpPr>
          <p:cNvPr id="4" name="Footer Placeholder 3">
            <a:extLst>
              <a:ext uri="{FF2B5EF4-FFF2-40B4-BE49-F238E27FC236}">
                <a16:creationId xmlns:a16="http://schemas.microsoft.com/office/drawing/2014/main" id="{869D82EC-F6A1-3BE4-3A9A-C4F67A64A475}"/>
              </a:ext>
            </a:extLst>
          </p:cNvPr>
          <p:cNvSpPr>
            <a:spLocks noGrp="1"/>
          </p:cNvSpPr>
          <p:nvPr>
            <p:ph type="ftr" sz="quarter" idx="11"/>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218CE5C8-A9FD-568E-7F71-994D369B153D}"/>
              </a:ext>
            </a:extLst>
          </p:cNvPr>
          <p:cNvSpPr>
            <a:spLocks noGrp="1"/>
          </p:cNvSpPr>
          <p:nvPr>
            <p:ph type="sldNum" sz="quarter" idx="12"/>
          </p:nvPr>
        </p:nvSpPr>
        <p:spPr/>
        <p:txBody>
          <a:bodyPr/>
          <a:lstStyle/>
          <a:p>
            <a:pPr>
              <a:defRPr/>
            </a:pPr>
            <a:fld id="{86EDFC76-2D0A-8C4F-B3D4-D3CF24CFBD0D}" type="slidenum">
              <a:rPr lang="en-US" altLang="en-US" smtClean="0"/>
              <a:pPr>
                <a:defRPr/>
              </a:pPr>
              <a:t>255</a:t>
            </a:fld>
            <a:endParaRPr lang="en-US" altLang="en-US"/>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a:extLst>
              <a:ext uri="{FF2B5EF4-FFF2-40B4-BE49-F238E27FC236}">
                <a16:creationId xmlns:a16="http://schemas.microsoft.com/office/drawing/2014/main" id="{BE1CFA1F-B6A5-7694-4259-3AD9C278E312}"/>
              </a:ext>
            </a:extLst>
          </p:cNvPr>
          <p:cNvSpPr>
            <a:spLocks noGrp="1"/>
          </p:cNvSpPr>
          <p:nvPr>
            <p:ph type="title"/>
          </p:nvPr>
        </p:nvSpPr>
        <p:spPr/>
        <p:txBody>
          <a:bodyPr/>
          <a:lstStyle/>
          <a:p>
            <a:r>
              <a:rPr lang="en-US" altLang="en-US"/>
              <a:t>Disney: Inputs to Valuation</a:t>
            </a:r>
          </a:p>
        </p:txBody>
      </p:sp>
      <p:graphicFrame>
        <p:nvGraphicFramePr>
          <p:cNvPr id="530434" name="Object 2">
            <a:extLst>
              <a:ext uri="{FF2B5EF4-FFF2-40B4-BE49-F238E27FC236}">
                <a16:creationId xmlns:a16="http://schemas.microsoft.com/office/drawing/2014/main" id="{7BA7CE56-7C28-63F1-47BB-80F3A9B2919D}"/>
              </a:ext>
            </a:extLst>
          </p:cNvPr>
          <p:cNvGraphicFramePr>
            <a:graphicFrameLocks noGrp="1"/>
          </p:cNvGraphicFramePr>
          <p:nvPr>
            <p:ph idx="1"/>
            <p:extLst>
              <p:ext uri="{D42A27DB-BD31-4B8C-83A1-F6EECF244321}">
                <p14:modId xmlns:p14="http://schemas.microsoft.com/office/powerpoint/2010/main" val="2107092983"/>
              </p:ext>
            </p:extLst>
          </p:nvPr>
        </p:nvGraphicFramePr>
        <p:xfrm>
          <a:off x="381000" y="1358900"/>
          <a:ext cx="8382000" cy="5207000"/>
        </p:xfrm>
        <a:graphic>
          <a:graphicData uri="http://schemas.openxmlformats.org/presentationml/2006/ole">
            <mc:AlternateContent xmlns:mc="http://schemas.openxmlformats.org/markup-compatibility/2006">
              <mc:Choice xmlns:v="urn:schemas-microsoft-com:vml" Requires="v">
                <p:oleObj name="Document" r:id="rId3" imgW="8382000" imgH="5207000" progId="Word.Document.8">
                  <p:embed/>
                </p:oleObj>
              </mc:Choice>
              <mc:Fallback>
                <p:oleObj name="Document" r:id="rId3" imgW="8382000" imgH="5207000" progId="Word.Document.8">
                  <p:embed/>
                  <p:pic>
                    <p:nvPicPr>
                      <p:cNvPr id="0" name="Object 2"/>
                      <p:cNvPicPr>
                        <a:picLocks noGrp="1" noChangeArrowheads="1"/>
                      </p:cNvPicPr>
                      <p:nvPr/>
                    </p:nvPicPr>
                    <p:blipFill>
                      <a:blip r:embed="rId4"/>
                      <a:srcRect/>
                      <a:stretch>
                        <a:fillRect/>
                      </a:stretch>
                    </p:blipFill>
                    <p:spPr bwMode="auto">
                      <a:xfrm>
                        <a:off x="381000" y="1358900"/>
                        <a:ext cx="8382000" cy="5207000"/>
                      </a:xfrm>
                      <a:prstGeom prst="rect">
                        <a:avLst/>
                      </a:prstGeom>
                      <a:solidFill>
                        <a:schemeClr val="tx1"/>
                      </a:solidFill>
                      <a:ln w="9525">
                        <a:solidFill>
                          <a:srgbClr val="FFFFFF"/>
                        </a:solidFill>
                        <a:miter lim="800000"/>
                        <a:headEnd/>
                        <a:tailEnd/>
                      </a:ln>
                    </p:spPr>
                  </p:pic>
                </p:oleObj>
              </mc:Fallback>
            </mc:AlternateContent>
          </a:graphicData>
        </a:graphic>
      </p:graphicFrame>
      <p:sp>
        <p:nvSpPr>
          <p:cNvPr id="5" name="Footer Placeholder 4">
            <a:extLst>
              <a:ext uri="{FF2B5EF4-FFF2-40B4-BE49-F238E27FC236}">
                <a16:creationId xmlns:a16="http://schemas.microsoft.com/office/drawing/2014/main" id="{BE53C78D-48D0-0EDB-8FCE-C29369D7E670}"/>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a:extLst>
              <a:ext uri="{FF2B5EF4-FFF2-40B4-BE49-F238E27FC236}">
                <a16:creationId xmlns:a16="http://schemas.microsoft.com/office/drawing/2014/main" id="{D34BC8C3-0E54-9EE3-836A-070E0FEF16C6}"/>
              </a:ext>
            </a:extLst>
          </p:cNvPr>
          <p:cNvSpPr>
            <a:spLocks noGrp="1"/>
          </p:cNvSpPr>
          <p:nvPr>
            <p:ph type="title"/>
          </p:nvPr>
        </p:nvSpPr>
        <p:spPr/>
        <p:txBody>
          <a:bodyPr/>
          <a:lstStyle/>
          <a:p>
            <a:r>
              <a:rPr lang="en-US" altLang="en-US"/>
              <a:t>Estimating Stable Period Inputs after a high growth period: Disney</a:t>
            </a:r>
          </a:p>
        </p:txBody>
      </p:sp>
      <p:sp>
        <p:nvSpPr>
          <p:cNvPr id="532482" name="Rectangle 3">
            <a:extLst>
              <a:ext uri="{FF2B5EF4-FFF2-40B4-BE49-F238E27FC236}">
                <a16:creationId xmlns:a16="http://schemas.microsoft.com/office/drawing/2014/main" id="{126FE306-9DDE-7F6D-066E-C7FA6A40C417}"/>
              </a:ext>
            </a:extLst>
          </p:cNvPr>
          <p:cNvSpPr>
            <a:spLocks noGrp="1"/>
          </p:cNvSpPr>
          <p:nvPr>
            <p:ph idx="1"/>
          </p:nvPr>
        </p:nvSpPr>
        <p:spPr/>
        <p:txBody>
          <a:bodyPr>
            <a:normAutofit fontScale="85000" lnSpcReduction="10000"/>
          </a:bodyPr>
          <a:lstStyle/>
          <a:p>
            <a:r>
              <a:rPr lang="en-US" altLang="en-US" b="1" dirty="0"/>
              <a:t>Respect the cap</a:t>
            </a:r>
            <a:r>
              <a:rPr lang="en-US" altLang="en-US" dirty="0"/>
              <a:t>: The growth rate forever is assumed to be 2.5%. This is set lower than the riskfree rate (2.75%).</a:t>
            </a:r>
          </a:p>
          <a:p>
            <a:r>
              <a:rPr lang="en-US" altLang="en-US" b="1" dirty="0"/>
              <a:t>Stable period excess returns</a:t>
            </a:r>
            <a:r>
              <a:rPr lang="en-US" altLang="en-US" dirty="0"/>
              <a:t>: The return on capital for Disney will drop from its high growth period level of 12.61% to a stable growth return of 10%. This is still higher than the cost of capital of 7.29% but the competitive advantages that Disney has are unlikely to dissipate completely by the end of the 10th year. </a:t>
            </a:r>
          </a:p>
          <a:p>
            <a:r>
              <a:rPr lang="en-US" altLang="en-US" b="1" dirty="0"/>
              <a:t>Reinvest to grow</a:t>
            </a:r>
            <a:r>
              <a:rPr lang="en-US" altLang="en-US" dirty="0"/>
              <a:t>: Based on the expected growth rate in perpetuity (2.5%) and expected return on capital forever after year 10 of 10%, we compute s a stable period reinvestment rate of 25%:</a:t>
            </a:r>
          </a:p>
          <a:p>
            <a:pPr marL="274320" lvl="1" indent="0">
              <a:buNone/>
            </a:pPr>
            <a:r>
              <a:rPr lang="en-US" altLang="en-US" dirty="0"/>
              <a:t>Reinvestment Rate = Growth Rate / Return on Capital  = 2.5% /10% = 25%</a:t>
            </a:r>
          </a:p>
          <a:p>
            <a:r>
              <a:rPr lang="en-US" altLang="en-US" b="1" dirty="0"/>
              <a:t>Adjust risk and cost of capital</a:t>
            </a:r>
            <a:r>
              <a:rPr lang="en-US" altLang="en-US" dirty="0"/>
              <a:t>: The beta for the stock will drop to one, reflecting Disney</a:t>
            </a:r>
            <a:r>
              <a:rPr lang="ja-JP" altLang="en-US"/>
              <a:t>’</a:t>
            </a:r>
            <a:r>
              <a:rPr lang="en-US" altLang="ja-JP" dirty="0"/>
              <a:t>s status as a mature company. </a:t>
            </a:r>
          </a:p>
          <a:p>
            <a:pPr lvl="1"/>
            <a:r>
              <a:rPr lang="en-US" altLang="en-US" dirty="0"/>
              <a:t>Cost of Equity = Riskfree Rate + Beta * Risk Premium = 2.75% + 5.76% = 8.51%</a:t>
            </a:r>
          </a:p>
          <a:p>
            <a:pPr lvl="1"/>
            <a:r>
              <a:rPr lang="en-US" altLang="en-US" dirty="0"/>
              <a:t>The debt ratio for Disney will rise to 20%. Since we assume that the cost of debt remains unchanged at 3.75%, this will result in a cost of capital of 7.29%</a:t>
            </a:r>
          </a:p>
          <a:p>
            <a:pPr lvl="1"/>
            <a:r>
              <a:rPr lang="en-US" altLang="en-US" dirty="0"/>
              <a:t>Cost of capital = 8.51% (.80) + 3.75% (1-.361) (.20) = 7.29%</a:t>
            </a:r>
          </a:p>
          <a:p>
            <a:endParaRPr lang="en-US" altLang="en-US" dirty="0"/>
          </a:p>
        </p:txBody>
      </p:sp>
      <p:sp>
        <p:nvSpPr>
          <p:cNvPr id="5" name="Footer Placeholder 4">
            <a:extLst>
              <a:ext uri="{FF2B5EF4-FFF2-40B4-BE49-F238E27FC236}">
                <a16:creationId xmlns:a16="http://schemas.microsoft.com/office/drawing/2014/main" id="{8C3FB9DB-63B4-321B-1919-DEBF8B706115}"/>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Title 1">
            <a:extLst>
              <a:ext uri="{FF2B5EF4-FFF2-40B4-BE49-F238E27FC236}">
                <a16:creationId xmlns:a16="http://schemas.microsoft.com/office/drawing/2014/main" id="{8D85C01E-D1A2-661A-D298-36FFCDD6F15C}"/>
              </a:ext>
            </a:extLst>
          </p:cNvPr>
          <p:cNvSpPr>
            <a:spLocks noGrp="1"/>
          </p:cNvSpPr>
          <p:nvPr>
            <p:ph type="title"/>
          </p:nvPr>
        </p:nvSpPr>
        <p:spPr/>
        <p:txBody>
          <a:bodyPr/>
          <a:lstStyle/>
          <a:p>
            <a:r>
              <a:rPr lang="en-US"/>
              <a:t>V. From firm value to equity value per share</a:t>
            </a:r>
          </a:p>
        </p:txBody>
      </p:sp>
      <p:graphicFrame>
        <p:nvGraphicFramePr>
          <p:cNvPr id="4" name="Content Placeholder 3">
            <a:extLst>
              <a:ext uri="{FF2B5EF4-FFF2-40B4-BE49-F238E27FC236}">
                <a16:creationId xmlns:a16="http://schemas.microsoft.com/office/drawing/2014/main" id="{F89845FA-F3B7-FAD6-07CE-25B3AAD02CEB}"/>
              </a:ext>
            </a:extLst>
          </p:cNvPr>
          <p:cNvGraphicFramePr>
            <a:graphicFrameLocks noGrp="1"/>
          </p:cNvGraphicFramePr>
          <p:nvPr>
            <p:ph idx="1"/>
            <p:extLst>
              <p:ext uri="{D42A27DB-BD31-4B8C-83A1-F6EECF244321}">
                <p14:modId xmlns:p14="http://schemas.microsoft.com/office/powerpoint/2010/main" val="33756980"/>
              </p:ext>
            </p:extLst>
          </p:nvPr>
        </p:nvGraphicFramePr>
        <p:xfrm>
          <a:off x="685800" y="1752600"/>
          <a:ext cx="7772400" cy="4486275"/>
        </p:xfrm>
        <a:graphic>
          <a:graphicData uri="http://schemas.openxmlformats.org/drawingml/2006/table">
            <a:tbl>
              <a:tblPr/>
              <a:tblGrid>
                <a:gridCol w="3886200">
                  <a:extLst>
                    <a:ext uri="{9D8B030D-6E8A-4147-A177-3AD203B41FA5}">
                      <a16:colId xmlns:a16="http://schemas.microsoft.com/office/drawing/2014/main" val="20000"/>
                    </a:ext>
                  </a:extLst>
                </a:gridCol>
                <a:gridCol w="3886200">
                  <a:extLst>
                    <a:ext uri="{9D8B030D-6E8A-4147-A177-3AD203B41FA5}">
                      <a16:colId xmlns:a16="http://schemas.microsoft.com/office/drawing/2014/main" val="20001"/>
                    </a:ext>
                  </a:extLst>
                </a:gridCol>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ea typeface="ＭＳ Ｐゴシック" charset="0"/>
                          <a:cs typeface="ＭＳ Ｐゴシック" charset="0"/>
                        </a:rPr>
                        <a:t>Approach used</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Times" charset="0"/>
                          <a:ea typeface="ＭＳ Ｐゴシック" charset="0"/>
                          <a:cs typeface="ＭＳ Ｐゴシック" charset="0"/>
                        </a:rPr>
                        <a:t>To get to equity value per share</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1"/>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FCFE at the cost of equity</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extLst>
                  <a:ext uri="{0D108BD9-81ED-4DB2-BD59-A6C34878D82A}">
                    <a16:rowId xmlns:a16="http://schemas.microsoft.com/office/drawing/2014/main" val="10002"/>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charset="0"/>
                          <a:ea typeface="ＭＳ Ｐゴシック" charset="0"/>
                          <a:cs typeface="ＭＳ Ｐゴシック" charset="0"/>
                        </a:rPr>
                        <a:t>Discount aggregate FCFF at the cost of capital</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1665" marR="9166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extLst>
                  <a:ext uri="{0D108BD9-81ED-4DB2-BD59-A6C34878D82A}">
                    <a16:rowId xmlns:a16="http://schemas.microsoft.com/office/drawing/2014/main" val="10003"/>
                  </a:ext>
                </a:extLst>
              </a:tr>
            </a:tbl>
          </a:graphicData>
        </a:graphic>
      </p:graphicFrame>
      <p:sp>
        <p:nvSpPr>
          <p:cNvPr id="6" name="Footer Placeholder 5">
            <a:extLst>
              <a:ext uri="{FF2B5EF4-FFF2-40B4-BE49-F238E27FC236}">
                <a16:creationId xmlns:a16="http://schemas.microsoft.com/office/drawing/2014/main" id="{D5DC05AA-1068-7A0A-10BC-460C5B69B59A}"/>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6578" name="Picture 5">
            <a:extLst>
              <a:ext uri="{FF2B5EF4-FFF2-40B4-BE49-F238E27FC236}">
                <a16:creationId xmlns:a16="http://schemas.microsoft.com/office/drawing/2014/main" id="{47BF991A-B643-B5F5-6431-0EC0553B7DB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0700"/>
            <a:ext cx="9144000" cy="5795963"/>
          </a:xfrm>
          <a:prstGeom prst="rect">
            <a:avLst/>
          </a:prstGeom>
          <a:solidFill>
            <a:schemeClr val="bg2"/>
          </a:solidFill>
          <a:ln>
            <a:noFill/>
          </a:ln>
        </p:spPr>
      </p:pic>
      <p:sp>
        <p:nvSpPr>
          <p:cNvPr id="4" name="Footer Placeholder 3">
            <a:extLst>
              <a:ext uri="{FF2B5EF4-FFF2-40B4-BE49-F238E27FC236}">
                <a16:creationId xmlns:a16="http://schemas.microsoft.com/office/drawing/2014/main" id="{78EE08D0-5270-8E3B-361C-8364CB737775}"/>
              </a:ext>
            </a:extLst>
          </p:cNvPr>
          <p:cNvSpPr>
            <a:spLocks noGrp="1"/>
          </p:cNvSpPr>
          <p:nvPr>
            <p:ph type="ftr" sz="quarter" idx="11"/>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B04BA2A0-5A3A-EB12-6B58-8850256B93AB}"/>
              </a:ext>
            </a:extLst>
          </p:cNvPr>
          <p:cNvSpPr>
            <a:spLocks noGrp="1"/>
          </p:cNvSpPr>
          <p:nvPr>
            <p:ph type="sldNum" sz="quarter" idx="12"/>
          </p:nvPr>
        </p:nvSpPr>
        <p:spPr/>
        <p:txBody>
          <a:bodyPr/>
          <a:lstStyle/>
          <a:p>
            <a:pPr>
              <a:defRPr/>
            </a:pPr>
            <a:fld id="{86EDFC76-2D0A-8C4F-B3D4-D3CF24CFBD0D}" type="slidenum">
              <a:rPr lang="en-US" altLang="en-US" smtClean="0"/>
              <a:pPr>
                <a:defRPr/>
              </a:pPr>
              <a:t>259</a:t>
            </a:fld>
            <a:endParaRPr lang="en-US" altLang="en-US"/>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8626" name="Picture 1">
            <a:extLst>
              <a:ext uri="{FF2B5EF4-FFF2-40B4-BE49-F238E27FC236}">
                <a16:creationId xmlns:a16="http://schemas.microsoft.com/office/drawing/2014/main" id="{4EEE9435-A303-3F76-715E-F62BA827D92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000" y="0"/>
            <a:ext cx="8615363" cy="6858000"/>
          </a:xfrm>
          <a:prstGeom prst="rect">
            <a:avLst/>
          </a:prstGeom>
          <a:solidFill>
            <a:schemeClr val="bg2"/>
          </a:solidFill>
          <a:ln>
            <a:noFill/>
          </a:ln>
        </p:spPr>
      </p:pic>
      <p:sp>
        <p:nvSpPr>
          <p:cNvPr id="4" name="Footer Placeholder 3">
            <a:extLst>
              <a:ext uri="{FF2B5EF4-FFF2-40B4-BE49-F238E27FC236}">
                <a16:creationId xmlns:a16="http://schemas.microsoft.com/office/drawing/2014/main" id="{D516F078-D629-3E12-C23D-C1EEBDE12C2D}"/>
              </a:ext>
            </a:extLst>
          </p:cNvPr>
          <p:cNvSpPr>
            <a:spLocks noGrp="1"/>
          </p:cNvSpPr>
          <p:nvPr>
            <p:ph type="ftr" sz="quarter" idx="11"/>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64BCE434-8461-5624-6365-AC2B6C3B1FAE}"/>
              </a:ext>
            </a:extLst>
          </p:cNvPr>
          <p:cNvSpPr>
            <a:spLocks noGrp="1"/>
          </p:cNvSpPr>
          <p:nvPr>
            <p:ph type="sldNum" sz="quarter" idx="12"/>
          </p:nvPr>
        </p:nvSpPr>
        <p:spPr/>
        <p:txBody>
          <a:bodyPr/>
          <a:lstStyle/>
          <a:p>
            <a:pPr>
              <a:defRPr/>
            </a:pPr>
            <a:fld id="{86EDFC76-2D0A-8C4F-B3D4-D3CF24CFBD0D}" type="slidenum">
              <a:rPr lang="en-US" altLang="en-US" smtClean="0"/>
              <a:pPr>
                <a:defRPr/>
              </a:pPr>
              <a:t>260</a:t>
            </a:fld>
            <a:endParaRPr lang="en-US" altLang="en-US"/>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3" name="Title 1">
            <a:extLst>
              <a:ext uri="{FF2B5EF4-FFF2-40B4-BE49-F238E27FC236}">
                <a16:creationId xmlns:a16="http://schemas.microsoft.com/office/drawing/2014/main" id="{F6A1B1F7-BEE8-A5C5-B062-6036E9F4BB38}"/>
              </a:ext>
            </a:extLst>
          </p:cNvPr>
          <p:cNvSpPr>
            <a:spLocks noGrp="1"/>
          </p:cNvSpPr>
          <p:nvPr>
            <p:ph type="title"/>
          </p:nvPr>
        </p:nvSpPr>
        <p:spPr/>
        <p:txBody>
          <a:bodyPr/>
          <a:lstStyle/>
          <a:p>
            <a:r>
              <a:rPr lang="en-US" altLang="en-US"/>
              <a:t>Ways of changing value…</a:t>
            </a:r>
          </a:p>
        </p:txBody>
      </p:sp>
      <p:pic>
        <p:nvPicPr>
          <p:cNvPr id="540674" name="Content Placeholder 4">
            <a:extLst>
              <a:ext uri="{FF2B5EF4-FFF2-40B4-BE49-F238E27FC236}">
                <a16:creationId xmlns:a16="http://schemas.microsoft.com/office/drawing/2014/main" id="{38C2DF61-4C36-80AC-AAEB-5E89FA914F9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1949605"/>
            <a:ext cx="7772400" cy="4025590"/>
          </a:xfrm>
          <a:solidFill>
            <a:schemeClr val="bg2"/>
          </a:solidFill>
        </p:spPr>
      </p:pic>
      <p:sp>
        <p:nvSpPr>
          <p:cNvPr id="5" name="Footer Placeholder 4">
            <a:extLst>
              <a:ext uri="{FF2B5EF4-FFF2-40B4-BE49-F238E27FC236}">
                <a16:creationId xmlns:a16="http://schemas.microsoft.com/office/drawing/2014/main" id="{803858F7-9535-BD2C-B676-B210E16FEB28}"/>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22" name="Picture 3">
            <a:extLst>
              <a:ext uri="{FF2B5EF4-FFF2-40B4-BE49-F238E27FC236}">
                <a16:creationId xmlns:a16="http://schemas.microsoft.com/office/drawing/2014/main" id="{767BCC31-CDE3-4A5A-893E-58EC746E2DC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
            <a:ext cx="9144000" cy="5861050"/>
          </a:xfrm>
          <a:prstGeom prst="rect">
            <a:avLst/>
          </a:prstGeom>
          <a:solidFill>
            <a:schemeClr val="bg2"/>
          </a:solidFill>
          <a:ln>
            <a:noFill/>
          </a:ln>
        </p:spPr>
      </p:pic>
      <p:sp>
        <p:nvSpPr>
          <p:cNvPr id="4" name="Footer Placeholder 3">
            <a:extLst>
              <a:ext uri="{FF2B5EF4-FFF2-40B4-BE49-F238E27FC236}">
                <a16:creationId xmlns:a16="http://schemas.microsoft.com/office/drawing/2014/main" id="{31D9DAC2-977C-77F3-AD36-7C4838401C5C}"/>
              </a:ext>
            </a:extLst>
          </p:cNvPr>
          <p:cNvSpPr>
            <a:spLocks noGrp="1"/>
          </p:cNvSpPr>
          <p:nvPr>
            <p:ph type="ftr" sz="quarter" idx="11"/>
          </p:nvPr>
        </p:nvSpPr>
        <p:spPr/>
        <p:txBody>
          <a:bodyPr/>
          <a:lstStyle/>
          <a:p>
            <a:pPr>
              <a:defRPr/>
            </a:pPr>
            <a:r>
              <a:rPr lang="en-US"/>
              <a:t>Aswath Damodaran</a:t>
            </a:r>
          </a:p>
        </p:txBody>
      </p:sp>
      <p:sp>
        <p:nvSpPr>
          <p:cNvPr id="5" name="Slide Number Placeholder 4">
            <a:extLst>
              <a:ext uri="{FF2B5EF4-FFF2-40B4-BE49-F238E27FC236}">
                <a16:creationId xmlns:a16="http://schemas.microsoft.com/office/drawing/2014/main" id="{CBC61BB9-EC8C-70D6-A985-493F6C8F481B}"/>
              </a:ext>
            </a:extLst>
          </p:cNvPr>
          <p:cNvSpPr>
            <a:spLocks noGrp="1"/>
          </p:cNvSpPr>
          <p:nvPr>
            <p:ph type="sldNum" sz="quarter" idx="12"/>
          </p:nvPr>
        </p:nvSpPr>
        <p:spPr/>
        <p:txBody>
          <a:bodyPr/>
          <a:lstStyle/>
          <a:p>
            <a:pPr>
              <a:defRPr/>
            </a:pPr>
            <a:fld id="{86EDFC76-2D0A-8C4F-B3D4-D3CF24CFBD0D}" type="slidenum">
              <a:rPr lang="en-US" altLang="en-US" smtClean="0"/>
              <a:pPr>
                <a:defRPr/>
              </a:pPr>
              <a:t>262</a:t>
            </a:fld>
            <a:endParaRPr lang="en-US" altLang="en-US"/>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Rectangle 2">
            <a:extLst>
              <a:ext uri="{FF2B5EF4-FFF2-40B4-BE49-F238E27FC236}">
                <a16:creationId xmlns:a16="http://schemas.microsoft.com/office/drawing/2014/main" id="{5FE3E5D8-DCA3-C736-540F-B9E1A2F62F49}"/>
              </a:ext>
            </a:extLst>
          </p:cNvPr>
          <p:cNvSpPr>
            <a:spLocks noGrp="1"/>
          </p:cNvSpPr>
          <p:nvPr>
            <p:ph type="title"/>
          </p:nvPr>
        </p:nvSpPr>
        <p:spPr/>
        <p:txBody>
          <a:bodyPr/>
          <a:lstStyle/>
          <a:p>
            <a:r>
              <a:rPr lang="en-US" altLang="en-US"/>
              <a:t>First Principles</a:t>
            </a:r>
          </a:p>
        </p:txBody>
      </p:sp>
      <p:pic>
        <p:nvPicPr>
          <p:cNvPr id="544772" name="Content Placeholder 3">
            <a:extLst>
              <a:ext uri="{FF2B5EF4-FFF2-40B4-BE49-F238E27FC236}">
                <a16:creationId xmlns:a16="http://schemas.microsoft.com/office/drawing/2014/main" id="{44B524B1-764E-26CC-2BCD-E501168A029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85800" y="1807029"/>
            <a:ext cx="7772400" cy="4310742"/>
          </a:xfrm>
        </p:spPr>
      </p:pic>
      <p:sp>
        <p:nvSpPr>
          <p:cNvPr id="5" name="Footer Placeholder 4">
            <a:extLst>
              <a:ext uri="{FF2B5EF4-FFF2-40B4-BE49-F238E27FC236}">
                <a16:creationId xmlns:a16="http://schemas.microsoft.com/office/drawing/2014/main" id="{D4105386-AFEA-7ABE-E641-956EE0F85197}"/>
              </a:ext>
            </a:extLst>
          </p:cNvPr>
          <p:cNvSpPr>
            <a:spLocks noGrp="1"/>
          </p:cNvSpPr>
          <p:nvPr>
            <p:ph type="ftr" sz="quarter" idx="11"/>
          </p:nvPr>
        </p:nvSpPr>
        <p:spPr/>
        <p:txBody>
          <a:bodyPr/>
          <a:lstStyle/>
          <a:p>
            <a:pPr>
              <a:defRPr/>
            </a:pPr>
            <a:r>
              <a:rPr lang="en-US"/>
              <a:t>Aswath Damodaran</a:t>
            </a:r>
            <a:endParaRPr lang="en-US" dirty="0"/>
          </a:p>
        </p:txBody>
      </p:sp>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image" Target="../media/image70.jpeg"/></Relationships>
</file>

<file path=ppt/theme/_rels/themeOverride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image" Target="../media/image70.jpeg"/></Relationships>
</file>

<file path=ppt/theme/_rels/themeOverride3.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image" Target="../media/image70.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B435089F-106E-0B4A-A8CB-DF044BB7DEFB}" vid="{40DCFF75-447A-014E-9A05-E036FF42BEA6}"/>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Slides2025</Template>
  <TotalTime>42148</TotalTime>
  <Pages>13</Pages>
  <Words>43198</Words>
  <Application>Microsoft Macintosh PowerPoint</Application>
  <PresentationFormat>On-screen Show (4:3)</PresentationFormat>
  <Paragraphs>4096</Paragraphs>
  <Slides>263</Slides>
  <Notes>260</Notes>
  <HiddenSlides>0</HiddenSlides>
  <MMClips>0</MMClips>
  <ScaleCrop>false</ScaleCrop>
  <HeadingPairs>
    <vt:vector size="10" baseType="variant">
      <vt:variant>
        <vt:lpstr>Fonts Used</vt:lpstr>
      </vt:variant>
      <vt:variant>
        <vt:i4>13</vt:i4>
      </vt:variant>
      <vt:variant>
        <vt:lpstr>Theme</vt:lpstr>
      </vt:variant>
      <vt:variant>
        <vt:i4>1</vt:i4>
      </vt:variant>
      <vt:variant>
        <vt:lpstr>Links</vt:lpstr>
      </vt:variant>
      <vt:variant>
        <vt:i4>1</vt:i4>
      </vt:variant>
      <vt:variant>
        <vt:lpstr>Embedded OLE Servers</vt:lpstr>
      </vt:variant>
      <vt:variant>
        <vt:i4>5</vt:i4>
      </vt:variant>
      <vt:variant>
        <vt:lpstr>Slide Titles</vt:lpstr>
      </vt:variant>
      <vt:variant>
        <vt:i4>263</vt:i4>
      </vt:variant>
    </vt:vector>
  </HeadingPairs>
  <TitlesOfParts>
    <vt:vector size="283" baseType="lpstr">
      <vt:lpstr>Calibri</vt:lpstr>
      <vt:lpstr>Geneva</vt:lpstr>
      <vt:lpstr>Helvetica</vt:lpstr>
      <vt:lpstr>Lucida Grande</vt:lpstr>
      <vt:lpstr>Monotype Sorts</vt:lpstr>
      <vt:lpstr>Rockwell</vt:lpstr>
      <vt:lpstr>Rockwell Condensed</vt:lpstr>
      <vt:lpstr>Rockwell Extra Bold</vt:lpstr>
      <vt:lpstr>Symbol</vt:lpstr>
      <vt:lpstr>Times</vt:lpstr>
      <vt:lpstr>Times New Roman</vt:lpstr>
      <vt:lpstr>Verdana</vt:lpstr>
      <vt:lpstr>Wingdings</vt:lpstr>
      <vt:lpstr>Wood Type</vt:lpstr>
      <vt:lpstr>file:///AppldCF3ed/New%20Chapters/Chap7.doc!OLE_LINK4</vt:lpstr>
      <vt:lpstr>Document</vt:lpstr>
      <vt:lpstr>MS_ClipArt_Gallery</vt:lpstr>
      <vt:lpstr>Chart</vt:lpstr>
      <vt:lpstr>Equation</vt:lpstr>
      <vt:lpstr>Picture</vt:lpstr>
      <vt:lpstr>Corporate Finance Lecture Note Packet 2 Capital Structure, Dividend Policy and Valuation</vt:lpstr>
      <vt:lpstr>Capital Structure: The Choices and the Trade off</vt:lpstr>
      <vt:lpstr>First principles</vt:lpstr>
      <vt:lpstr>The Choices in Financing</vt:lpstr>
      <vt:lpstr>Global Patterns in Financing… </vt:lpstr>
      <vt:lpstr>And a much greater dependence on bank loans outside the US…</vt:lpstr>
      <vt:lpstr>Assessing the existing financing choices: Disney, Vale, Tata Motors, Baidu &amp; Bookscape</vt:lpstr>
      <vt:lpstr>PowerPoint Presentation</vt:lpstr>
      <vt:lpstr>The Transitional Phases..</vt:lpstr>
      <vt:lpstr>Measuring a firm’s financing mix …</vt:lpstr>
      <vt:lpstr>The Financing Mix Question</vt:lpstr>
      <vt:lpstr>The Illusory Benefits of Debt</vt:lpstr>
      <vt:lpstr>Costs and Benefits of Debt</vt:lpstr>
      <vt:lpstr>Tax Benefits of Debt</vt:lpstr>
      <vt:lpstr>The Effects of Taxes</vt:lpstr>
      <vt:lpstr>Tax Law and Debt</vt:lpstr>
      <vt:lpstr>Debt adds discipline to management</vt:lpstr>
      <vt:lpstr>Debt and Discipline</vt:lpstr>
      <vt:lpstr>Bankruptcy Cost</vt:lpstr>
      <vt:lpstr>Debt &amp; Bankruptcy Cost</vt:lpstr>
      <vt:lpstr>Agency Cost</vt:lpstr>
      <vt:lpstr>Debt and Agency Costs</vt:lpstr>
      <vt:lpstr>Loss of future financing flexibility</vt:lpstr>
      <vt:lpstr>What managers consider important in deciding on how much debt to carry...</vt:lpstr>
      <vt:lpstr>Debt: Summarizing the trade off</vt:lpstr>
      <vt:lpstr>The Trade off for Disney, Vale, Tata Motors and Baidu</vt:lpstr>
      <vt:lpstr>6 Application Test: Would you expect your firm to gain or lose from using a lot of debt?</vt:lpstr>
      <vt:lpstr>A Hypothetical...</vt:lpstr>
      <vt:lpstr>The Miller-Modigliani Theorem</vt:lpstr>
      <vt:lpstr>What do firms look at in financing?</vt:lpstr>
      <vt:lpstr>A Financing Hierarchy</vt:lpstr>
      <vt:lpstr>And the unsurprising consequences..</vt:lpstr>
      <vt:lpstr>Financing Choices</vt:lpstr>
      <vt:lpstr>Capital Structure: Finding the Right Financing Mix</vt:lpstr>
      <vt:lpstr>The Big Picture..</vt:lpstr>
      <vt:lpstr>Pathways to the Optimal</vt:lpstr>
      <vt:lpstr>I. The Cost of Capital Approach</vt:lpstr>
      <vt:lpstr>The Debt Trade off on the Cost of Capital</vt:lpstr>
      <vt:lpstr>Costs of Debt &amp; Equity</vt:lpstr>
      <vt:lpstr>Applying Cost of Capital Approach: The Textbook Example</vt:lpstr>
      <vt:lpstr>The U-shaped Cost of Capital Graph…</vt:lpstr>
      <vt:lpstr>Current Cost of Capital: Disney</vt:lpstr>
      <vt:lpstr>Mechanics of Cost of Capital Estimation</vt:lpstr>
      <vt:lpstr>Laying the groundwork: 1. Estimate the unlevered beta for the firm</vt:lpstr>
      <vt:lpstr>2. Get Disney’s current financials…</vt:lpstr>
      <vt:lpstr>Step 1: Cost of Equity</vt:lpstr>
      <vt:lpstr>Step 2: Estimating Cost of Debt</vt:lpstr>
      <vt:lpstr>The Ratings Table</vt:lpstr>
      <vt:lpstr>A Test: Can you do the 30% level?</vt:lpstr>
      <vt:lpstr>Bond Ratings, Cost of Debt and Debt Ratios</vt:lpstr>
      <vt:lpstr>Stated versus Effective Tax Rates</vt:lpstr>
      <vt:lpstr>Step 3: Disney’s cost of capital schedule…</vt:lpstr>
      <vt:lpstr>Disney: Cost of Capital Chart</vt:lpstr>
      <vt:lpstr>Disney: Cost of Capital Chart: 1997</vt:lpstr>
      <vt:lpstr>The cost of capital approach suggests that Disney should do the following…</vt:lpstr>
      <vt:lpstr>Why should we do it?  Effect on Firm Value – Full Valuation</vt:lpstr>
      <vt:lpstr>Effect on Value: Incremental approach</vt:lpstr>
      <vt:lpstr>From firm value to value per share: The Rational Investor Solution</vt:lpstr>
      <vt:lpstr>The more general solution, given a buyback price</vt:lpstr>
      <vt:lpstr>Let’s try a price: What if can buy shares back at the old price ($67.71)?</vt:lpstr>
      <vt:lpstr>Back to the rational price ($78.61): Here is the proof</vt:lpstr>
      <vt:lpstr>2. What if something goes wrong? The Downside Risk</vt:lpstr>
      <vt:lpstr>Disney’s Operating Income: History</vt:lpstr>
      <vt:lpstr>Disney: Safety Buffers?</vt:lpstr>
      <vt:lpstr>Constraints on Ratings</vt:lpstr>
      <vt:lpstr>Ratings Constraints for Disney</vt:lpstr>
      <vt:lpstr>3. What if you do not buy back stock..</vt:lpstr>
      <vt:lpstr>Extension to a family group company: Tata Motor’s Optimal Capital Structure</vt:lpstr>
      <vt:lpstr>Extension to a firm with volatile earnings: Vale’s Optimal Debt Ratio</vt:lpstr>
      <vt:lpstr>Optimal Debt Ratio for a young, growth firm: Baidu</vt:lpstr>
      <vt:lpstr>Extension to a private business Optimal Debt Ratio for Bookscape</vt:lpstr>
      <vt:lpstr>The US Tax Reform Act of 2017: Effects on the Optimal Debt Ratio</vt:lpstr>
      <vt:lpstr>Effect on tax code on Debt Impact: Disney in 2018</vt:lpstr>
      <vt:lpstr>Are US companies adjusting to the new tax code?</vt:lpstr>
      <vt:lpstr>Limitations of the Cost of Capital approach</vt:lpstr>
      <vt:lpstr>II. Enhanced Cost of Capital Approach</vt:lpstr>
      <vt:lpstr>Estimating the Distress Effect- Disney</vt:lpstr>
      <vt:lpstr>The Optimal Debt Ratio with Indirect Bankruptcy Costs</vt:lpstr>
      <vt:lpstr>Extending this approach to analyzing Financial Service Firms</vt:lpstr>
      <vt:lpstr>Capital Structure for a bank: A Regulatory Capital Approach</vt:lpstr>
      <vt:lpstr>Deutsche Bank’s Financial Mix</vt:lpstr>
      <vt:lpstr>Financing Strategies for a financial institution</vt:lpstr>
      <vt:lpstr>Determinants of the Optimal Debt Ratio: 1. The marginal tax rate</vt:lpstr>
      <vt:lpstr>2. Pre-tax Cash flow Return</vt:lpstr>
      <vt:lpstr>3. Operating Risk</vt:lpstr>
      <vt:lpstr>4. The only macro determinant: Equity vs Debt Risk Premiums</vt:lpstr>
      <vt:lpstr> 6 Application Test: Your firm’s optimal financing mix</vt:lpstr>
      <vt:lpstr>III. The APV Approach to Optimal Capital Structure</vt:lpstr>
      <vt:lpstr>Implementing the APV Approach</vt:lpstr>
      <vt:lpstr>Estimating Expected Bankruptcy Cost</vt:lpstr>
      <vt:lpstr>Ratings and Default Probabilities: Results from Altman study of bonds</vt:lpstr>
      <vt:lpstr>Disney: Estimating Unlevered Firm Value</vt:lpstr>
      <vt:lpstr>Disney: APV at Debt Ratios</vt:lpstr>
      <vt:lpstr>IV. Relative Analysis</vt:lpstr>
      <vt:lpstr>Comparing to industry averages</vt:lpstr>
      <vt:lpstr>Getting past simple averages</vt:lpstr>
      <vt:lpstr>Applying the Regression Methodology: Global Auto Firms</vt:lpstr>
      <vt:lpstr> Extending to the entire market</vt:lpstr>
      <vt:lpstr>Applying the Regression</vt:lpstr>
      <vt:lpstr>Summarizing the optimal debt ratios…</vt:lpstr>
      <vt:lpstr>Getting to the Optimal: Timing and Financing Choices</vt:lpstr>
      <vt:lpstr>Back to the Big Picture!</vt:lpstr>
      <vt:lpstr>Now that we have an optimal.. And an actual.. What next?</vt:lpstr>
      <vt:lpstr>A Framework for Getting to the Optimal</vt:lpstr>
      <vt:lpstr>Disney: Applying the Framework</vt:lpstr>
      <vt:lpstr>6 Application Test: Getting to the Optimal</vt:lpstr>
      <vt:lpstr>The Mechanics of Changing Debt Ratio quickly…</vt:lpstr>
      <vt:lpstr>The mechanics of changing debt ratios over time… gradually…</vt:lpstr>
      <vt:lpstr>Designing Debt: The Fundamental Principle</vt:lpstr>
      <vt:lpstr>Firm with mismatched debt</vt:lpstr>
      <vt:lpstr>Firm with matched Debt</vt:lpstr>
      <vt:lpstr>Design the perfect financing instrument</vt:lpstr>
      <vt:lpstr>Ensuring that you have not crossed the line drawn by the tax code</vt:lpstr>
      <vt:lpstr>While keeping equity research analysts, ratings agencies and regulators applauding</vt:lpstr>
      <vt:lpstr>Debt or Equity: The Strange Case of Trust Preferred</vt:lpstr>
      <vt:lpstr>Debt, Equity and Quasi Equity</vt:lpstr>
      <vt:lpstr>Soothe bondholder fears</vt:lpstr>
      <vt:lpstr>And do not lock in market mistakes that work against you</vt:lpstr>
      <vt:lpstr>Designing Debt: Bringing it all together</vt:lpstr>
      <vt:lpstr>Approaches for evaluating Asset Cash Flows</vt:lpstr>
      <vt:lpstr>I.  Intuitive Approach - Disney</vt:lpstr>
      <vt:lpstr>6  Application Test: Choosing your Financing Type</vt:lpstr>
      <vt:lpstr>II. Project Specific Financing</vt:lpstr>
      <vt:lpstr>Duration of Disney Theme Park</vt:lpstr>
      <vt:lpstr>The perfect theme park debt…</vt:lpstr>
      <vt:lpstr>III. Firm-wide financing</vt:lpstr>
      <vt:lpstr>Disney: Historical Data</vt:lpstr>
      <vt:lpstr>The Macroeconomic Data</vt:lpstr>
      <vt:lpstr>I. Sensitivity to Interest Rate Changes</vt:lpstr>
      <vt:lpstr>Firm Value versus Interest Rate Changes</vt:lpstr>
      <vt:lpstr>Why the coefficient on the regression is duration..</vt:lpstr>
      <vt:lpstr>Duration: Comparing Approaches</vt:lpstr>
      <vt:lpstr>Operating Income versus Interest Rates</vt:lpstr>
      <vt:lpstr>II. Sensitivity to Changes in GDP/ GNP</vt:lpstr>
      <vt:lpstr>Regression Results</vt:lpstr>
      <vt:lpstr>III. Sensitivity to Currency Changes</vt:lpstr>
      <vt:lpstr>Regression Results</vt:lpstr>
      <vt:lpstr>IV. Sensitivity to Inflation</vt:lpstr>
      <vt:lpstr>Regression Results</vt:lpstr>
      <vt:lpstr>Summarizing…</vt:lpstr>
      <vt:lpstr>Bottom-up Estimates</vt:lpstr>
      <vt:lpstr>Recommendations for Disney</vt:lpstr>
      <vt:lpstr>Analyzing Disney’s Current Debt</vt:lpstr>
      <vt:lpstr>Adjusting Debt at Disney</vt:lpstr>
      <vt:lpstr>Debt Design for Bookscape &amp; Vale</vt:lpstr>
      <vt:lpstr>And for Tata Motors and Baidu</vt:lpstr>
      <vt:lpstr>Returning Cash to the Owners: Dividend Policy</vt:lpstr>
      <vt:lpstr>First Principles</vt:lpstr>
      <vt:lpstr>Steps to the Dividend Decision… if it is treated as a residual claim</vt:lpstr>
      <vt:lpstr>The Roots of Dividend Dysfunction</vt:lpstr>
      <vt:lpstr>I. Dividends are sticky</vt:lpstr>
      <vt:lpstr>In 2020, a crisis year for many companies…here is what they did..</vt:lpstr>
      <vt:lpstr>II. Dividends tend to follow earnings</vt:lpstr>
      <vt:lpstr>III. Are affected by changes in tax laws…</vt:lpstr>
      <vt:lpstr>IV. More and more US firms are buying back stock, rather than pay dividends...</vt:lpstr>
      <vt:lpstr>And its going global.. In 2025</vt:lpstr>
      <vt:lpstr>Measures of Dividend Policy</vt:lpstr>
      <vt:lpstr>Global Yields: January 2026</vt:lpstr>
      <vt:lpstr>Global Payout Ratios: January 2026</vt:lpstr>
      <vt:lpstr>PowerPoint Presentation</vt:lpstr>
      <vt:lpstr>Dividend Yields and Payout Ratios: Growth Classes</vt:lpstr>
      <vt:lpstr>Dividend Policy: Disney, Vale, Tata Motors, Baidu and Deutsche Bank</vt:lpstr>
      <vt:lpstr>Three Schools Of Thought On Dividends</vt:lpstr>
      <vt:lpstr>The balanced viewpoint</vt:lpstr>
      <vt:lpstr>The Dividends don’t matter school The Miller Modigliani Hypothesis</vt:lpstr>
      <vt:lpstr>II. The Dividends are “bad” school: And the evidence to back them up…</vt:lpstr>
      <vt:lpstr>What do investors in your stock think about dividends? Clues on the ex-dividend day!</vt:lpstr>
      <vt:lpstr>Cashflows from Selling around Ex-Dividend Day</vt:lpstr>
      <vt:lpstr>Intuitive Implications</vt:lpstr>
      <vt:lpstr>The empirical evidence…</vt:lpstr>
      <vt:lpstr>Dividend Arbitrage</vt:lpstr>
      <vt:lpstr>Example of dividend capture strategy with tax factors</vt:lpstr>
      <vt:lpstr>Two bad reasons for paying dividends 1. The bird in the hand fallacy</vt:lpstr>
      <vt:lpstr>2. We have excess cash this year…</vt:lpstr>
      <vt:lpstr>The Cost of Raising Capital</vt:lpstr>
      <vt:lpstr>Three “good” reasons for paying dividends…</vt:lpstr>
      <vt:lpstr>1. The Clientele Effect The “strange case” of Citizen’s Utility</vt:lpstr>
      <vt:lpstr>Evidence from Canadian firms</vt:lpstr>
      <vt:lpstr>A clientele-based explanation</vt:lpstr>
      <vt:lpstr>Results from Regression: Clientele Effect</vt:lpstr>
      <vt:lpstr>Dividend Policy and Clientele</vt:lpstr>
      <vt:lpstr>2. Dividends send a “signal” Increases in dividends are good news..</vt:lpstr>
      <vt:lpstr>But higher or new dividends may signal bad news (not good)</vt:lpstr>
      <vt:lpstr>Both dividend increases and decreases are becoming less informative…</vt:lpstr>
      <vt:lpstr>3. Dividend increases may be good for stocks… but bad for bonds..</vt:lpstr>
      <vt:lpstr>What managers believe about dividends…</vt:lpstr>
      <vt:lpstr>Assessing Dividend Policy: Or how much cash is too much?</vt:lpstr>
      <vt:lpstr>The Big Picture…</vt:lpstr>
      <vt:lpstr>Assessing Dividend Policy</vt:lpstr>
      <vt:lpstr>I. The Cash/Trust Assessment</vt:lpstr>
      <vt:lpstr>How much has the company returned to stockholders?</vt:lpstr>
      <vt:lpstr>A Measure of How Much a Company Could have Afforded to Pay out: FCFE</vt:lpstr>
      <vt:lpstr>Estimating FCFE when Leverage is Stable</vt:lpstr>
      <vt:lpstr>Disney’s FCFE and Cash Returned: 2008 – 2012</vt:lpstr>
      <vt:lpstr>How companies get big cash balances: Microsoft in 1996…</vt:lpstr>
      <vt:lpstr>FCFE for a Bank?</vt:lpstr>
      <vt:lpstr>Dividends versus FCFE: Across the globe </vt:lpstr>
      <vt:lpstr>Cash Buildup and Investor Blowback: Chrysler in 1994</vt:lpstr>
      <vt:lpstr>6 Application Test: Estimating your firm’s FCFE</vt:lpstr>
      <vt:lpstr>A Practical Framework for Analyzing Dividend Policy</vt:lpstr>
      <vt:lpstr>A Dividend Matrix</vt:lpstr>
      <vt:lpstr>More on Microsoft</vt:lpstr>
      <vt:lpstr>Case 1: Disney in 2003</vt:lpstr>
      <vt:lpstr>Can you trust Disney’s management?</vt:lpstr>
      <vt:lpstr>The Bottom Line on Disney Dividends in 2003</vt:lpstr>
      <vt:lpstr>Following up: Disney in 2009</vt:lpstr>
      <vt:lpstr>A follow-up twist: Disney in 2013</vt:lpstr>
      <vt:lpstr>Case 2: Vale – Dividends versus FCFE</vt:lpstr>
      <vt:lpstr>Vale: Its your call..</vt:lpstr>
      <vt:lpstr>Mandated Dividend Payouts</vt:lpstr>
      <vt:lpstr>Case 3: BP: Summary of Dividend Policy: 1982-1991</vt:lpstr>
      <vt:lpstr>BP: Just Desserts!</vt:lpstr>
      <vt:lpstr>Managing changes in dividend policy</vt:lpstr>
      <vt:lpstr>Case 4: The Limited: Summary of Dividend Policy: 1983-1992</vt:lpstr>
      <vt:lpstr>Growth Firms and Dividends</vt:lpstr>
      <vt:lpstr>5. Tata Motors</vt:lpstr>
      <vt:lpstr>Summing up…</vt:lpstr>
      <vt:lpstr>6 Application Test: Assessing your firm’s dividend policy</vt:lpstr>
      <vt:lpstr>II. The Peer Group Approach </vt:lpstr>
      <vt:lpstr>A closer look at Disney’s peer group</vt:lpstr>
      <vt:lpstr>Going beyond averages… Looking at the market</vt:lpstr>
      <vt:lpstr>Using the market regression on Disney</vt:lpstr>
      <vt:lpstr>Valuation</vt:lpstr>
      <vt:lpstr>First Principles</vt:lpstr>
      <vt:lpstr>Three approaches to valuation</vt:lpstr>
      <vt:lpstr>Value or price</vt:lpstr>
      <vt:lpstr>Intrinsic Valuation 101</vt:lpstr>
      <vt:lpstr>DCF Choices: Equity Valuation versus Firm Valuation</vt:lpstr>
      <vt:lpstr>Equity Valuation</vt:lpstr>
      <vt:lpstr>Firm Valuation</vt:lpstr>
      <vt:lpstr>How fundamentals play out in intrinsic value…</vt:lpstr>
      <vt:lpstr>Stories + Numbers = Value</vt:lpstr>
      <vt:lpstr>The Ingredients that determine value.</vt:lpstr>
      <vt:lpstr>I. Estimating Cash Flows</vt:lpstr>
      <vt:lpstr>Dividends for Deutsche bank &amp; FCFE for Tata Motors</vt:lpstr>
      <vt:lpstr>Estimating FCFF: Disney</vt:lpstr>
      <vt:lpstr>II.  Discount Rates</vt:lpstr>
      <vt:lpstr>Cost of Equity: Deutsche Bank in 2008 &amp; Tata Motors in 2013</vt:lpstr>
      <vt:lpstr>Current Cost of Capital: Disney</vt:lpstr>
      <vt:lpstr>But costs of equity and capital can and should change over time…</vt:lpstr>
      <vt:lpstr>III. Expected Growth</vt:lpstr>
      <vt:lpstr>The generic case: Estimating Expected free cash flows to the firm (for any firm)</vt:lpstr>
      <vt:lpstr>1. Revenue Growth</vt:lpstr>
      <vt:lpstr>2. Target Margins (and path there)…</vt:lpstr>
      <vt:lpstr>3. Sales to Invested Capital: A Pathway to estimating Reinvestment</vt:lpstr>
      <vt:lpstr>Here is an example: Baidu’s Expected FCFF</vt:lpstr>
      <vt:lpstr>A special case: When a company has settled margins and earning stable returns</vt:lpstr>
      <vt:lpstr>Reinvestment and Return: Measures</vt:lpstr>
      <vt:lpstr>Estimating growth in Equity Earnings: Deutsche Bank in January 2008</vt:lpstr>
      <vt:lpstr>Estimating growth in Net Income: Tata Motors</vt:lpstr>
      <vt:lpstr>ROE and Leverage</vt:lpstr>
      <vt:lpstr>Estimating Growth in EBIT: Disney</vt:lpstr>
      <vt:lpstr>IV. Getting Closure in Valuation</vt:lpstr>
      <vt:lpstr>Terminal Value: Myths and Realities</vt:lpstr>
      <vt:lpstr>PowerPoint Presentation</vt:lpstr>
      <vt:lpstr>Disney: Inputs to Valuation</vt:lpstr>
      <vt:lpstr>Estimating Stable Period Inputs after a high growth period: Disney</vt:lpstr>
      <vt:lpstr>V. From firm value to equity value per share</vt:lpstr>
      <vt:lpstr>PowerPoint Presentation</vt:lpstr>
      <vt:lpstr>PowerPoint Presentation</vt:lpstr>
      <vt:lpstr>Ways of changing value…</vt:lpstr>
      <vt:lpstr>PowerPoint Presentation</vt:lpstr>
      <vt:lpstr>First Principles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332</cp:revision>
  <cp:lastPrinted>2025-03-31T16:09:59Z</cp:lastPrinted>
  <dcterms:created xsi:type="dcterms:W3CDTF">2010-02-02T13:15:35Z</dcterms:created>
  <dcterms:modified xsi:type="dcterms:W3CDTF">2026-01-24T02:42:02Z</dcterms:modified>
</cp:coreProperties>
</file>