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182.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comments/comment1.xml" ContentType="application/vnd.openxmlformats-officedocument.presentationml.comment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3"/>
  </p:notesMasterIdLst>
  <p:handoutMasterIdLst>
    <p:handoutMasterId r:id="rId264"/>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1018"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969" r:id="rId159"/>
    <p:sldId id="790"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811" r:id="rId181"/>
    <p:sldId id="812" r:id="rId182"/>
    <p:sldId id="813" r:id="rId183"/>
    <p:sldId id="941" r:id="rId184"/>
    <p:sldId id="907" r:id="rId185"/>
    <p:sldId id="815"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2660" r:id="rId227"/>
    <p:sldId id="510" r:id="rId228"/>
    <p:sldId id="2661" r:id="rId229"/>
    <p:sldId id="2662" r:id="rId230"/>
    <p:sldId id="860" r:id="rId231"/>
    <p:sldId id="1014" r:id="rId232"/>
    <p:sldId id="864" r:id="rId233"/>
    <p:sldId id="865" r:id="rId234"/>
    <p:sldId id="866" r:id="rId235"/>
    <p:sldId id="952" r:id="rId236"/>
    <p:sldId id="869" r:id="rId237"/>
    <p:sldId id="870" r:id="rId238"/>
    <p:sldId id="953" r:id="rId239"/>
    <p:sldId id="954" r:id="rId240"/>
    <p:sldId id="874" r:id="rId241"/>
    <p:sldId id="2663" r:id="rId242"/>
    <p:sldId id="875" r:id="rId243"/>
    <p:sldId id="876" r:id="rId244"/>
    <p:sldId id="877" r:id="rId245"/>
    <p:sldId id="955" r:id="rId246"/>
    <p:sldId id="965" r:id="rId247"/>
    <p:sldId id="2658" r:id="rId248"/>
    <p:sldId id="2659" r:id="rId249"/>
    <p:sldId id="2653" r:id="rId250"/>
    <p:sldId id="967" r:id="rId251"/>
    <p:sldId id="880" r:id="rId252"/>
    <p:sldId id="2576" r:id="rId253"/>
    <p:sldId id="963" r:id="rId254"/>
    <p:sldId id="957" r:id="rId255"/>
    <p:sldId id="956" r:id="rId256"/>
    <p:sldId id="884" r:id="rId257"/>
    <p:sldId id="958" r:id="rId258"/>
    <p:sldId id="959" r:id="rId259"/>
    <p:sldId id="960" r:id="rId260"/>
    <p:sldId id="961" r:id="rId261"/>
    <p:sldId id="895" r:id="rId26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16"/>
    <p:restoredTop sz="63590"/>
  </p:normalViewPr>
  <p:slideViewPr>
    <p:cSldViewPr>
      <p:cViewPr varScale="1">
        <p:scale>
          <a:sx n="81" d="100"/>
          <a:sy n="81" d="100"/>
        </p:scale>
        <p:origin x="369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notesMaster" Target="notesMasters/notes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commentAuthors" Target="commentAuthor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3/Global/Global%20Financ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AppldCF4ed/Chapter%2010/taxratesondiv&amp;CG.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Workbook2" TargetMode="External"/><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Financing Mix in 2022</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strRef>
              <c:f>'Pivot 1'!$C$1</c:f>
              <c:strCache>
                <c:ptCount val="1"/>
                <c:pt idx="0">
                  <c:v>Debt Raised</c:v>
                </c:pt>
              </c:strCache>
            </c:strRef>
          </c:tx>
          <c:spPr>
            <a:solidFill>
              <a:srgbClr val="00B050"/>
            </a:solidFill>
            <a:ln>
              <a:noFill/>
            </a:ln>
            <a:effectLst/>
          </c:spPr>
          <c:invertIfNegative val="0"/>
          <c:cat>
            <c:strRef>
              <c:f>'Pivot 1'!$A$2:$A$14</c:f>
              <c:strCache>
                <c:ptCount val="13"/>
                <c:pt idx="0">
                  <c:v>Eastern Europe &amp; Russia</c:v>
                </c:pt>
                <c:pt idx="1">
                  <c:v>Australia &amp; NZ</c:v>
                </c:pt>
                <c:pt idx="2">
                  <c:v>Latin America &amp; Caribbean</c:v>
                </c:pt>
                <c:pt idx="3">
                  <c:v>Canada</c:v>
                </c:pt>
                <c:pt idx="4">
                  <c:v>India</c:v>
                </c:pt>
                <c:pt idx="5">
                  <c:v>Africa and Middle East</c:v>
                </c:pt>
                <c:pt idx="6">
                  <c:v>UK</c:v>
                </c:pt>
                <c:pt idx="7">
                  <c:v>Small Asia</c:v>
                </c:pt>
                <c:pt idx="8">
                  <c:v>Japan</c:v>
                </c:pt>
                <c:pt idx="9">
                  <c:v>EU &amp; Environs</c:v>
                </c:pt>
                <c:pt idx="10">
                  <c:v>China</c:v>
                </c:pt>
                <c:pt idx="11">
                  <c:v>United States</c:v>
                </c:pt>
                <c:pt idx="12">
                  <c:v>Global</c:v>
                </c:pt>
              </c:strCache>
            </c:strRef>
          </c:cat>
          <c:val>
            <c:numRef>
              <c:f>'Pivot 1'!$C$2:$C$14</c:f>
              <c:numCache>
                <c:formatCode>0.00%</c:formatCode>
                <c:ptCount val="13"/>
                <c:pt idx="0">
                  <c:v>0.23869911222831816</c:v>
                </c:pt>
                <c:pt idx="1">
                  <c:v>0.35778550491304306</c:v>
                </c:pt>
                <c:pt idx="2">
                  <c:v>0.27191851895629765</c:v>
                </c:pt>
                <c:pt idx="3">
                  <c:v>0.41127236424367214</c:v>
                </c:pt>
                <c:pt idx="4">
                  <c:v>0.41839441702140501</c:v>
                </c:pt>
                <c:pt idx="5">
                  <c:v>-3.7604138301317293E-2</c:v>
                </c:pt>
                <c:pt idx="6">
                  <c:v>-0.4137883793296982</c:v>
                </c:pt>
                <c:pt idx="7">
                  <c:v>0.40263424005925846</c:v>
                </c:pt>
                <c:pt idx="8">
                  <c:v>0.27956995904465648</c:v>
                </c:pt>
                <c:pt idx="9">
                  <c:v>0.10520494600052241</c:v>
                </c:pt>
                <c:pt idx="10">
                  <c:v>0.326730813565069</c:v>
                </c:pt>
                <c:pt idx="11">
                  <c:v>0.21585677818959037</c:v>
                </c:pt>
                <c:pt idx="12">
                  <c:v>0.24627293160257005</c:v>
                </c:pt>
              </c:numCache>
            </c:numRef>
          </c:val>
          <c:extLst>
            <c:ext xmlns:c16="http://schemas.microsoft.com/office/drawing/2014/chart" uri="{C3380CC4-5D6E-409C-BE32-E72D297353CC}">
              <c16:uniqueId val="{00000000-DE48-CF4E-BE01-69A5BC224955}"/>
            </c:ext>
          </c:extLst>
        </c:ser>
        <c:ser>
          <c:idx val="2"/>
          <c:order val="1"/>
          <c:tx>
            <c:strRef>
              <c:f>'Pivot 1'!$D$1</c:f>
              <c:strCache>
                <c:ptCount val="1"/>
                <c:pt idx="0">
                  <c:v>Equity issuances</c:v>
                </c:pt>
              </c:strCache>
            </c:strRef>
          </c:tx>
          <c:spPr>
            <a:solidFill>
              <a:schemeClr val="tx1"/>
            </a:solidFill>
            <a:ln>
              <a:noFill/>
            </a:ln>
            <a:effectLst/>
          </c:spPr>
          <c:invertIfNegative val="0"/>
          <c:cat>
            <c:strRef>
              <c:f>'Pivot 1'!$A$2:$A$14</c:f>
              <c:strCache>
                <c:ptCount val="13"/>
                <c:pt idx="0">
                  <c:v>Eastern Europe &amp; Russia</c:v>
                </c:pt>
                <c:pt idx="1">
                  <c:v>Australia &amp; NZ</c:v>
                </c:pt>
                <c:pt idx="2">
                  <c:v>Latin America &amp; Caribbean</c:v>
                </c:pt>
                <c:pt idx="3">
                  <c:v>Canada</c:v>
                </c:pt>
                <c:pt idx="4">
                  <c:v>India</c:v>
                </c:pt>
                <c:pt idx="5">
                  <c:v>Africa and Middle East</c:v>
                </c:pt>
                <c:pt idx="6">
                  <c:v>UK</c:v>
                </c:pt>
                <c:pt idx="7">
                  <c:v>Small Asia</c:v>
                </c:pt>
                <c:pt idx="8">
                  <c:v>Japan</c:v>
                </c:pt>
                <c:pt idx="9">
                  <c:v>EU &amp; Environs</c:v>
                </c:pt>
                <c:pt idx="10">
                  <c:v>China</c:v>
                </c:pt>
                <c:pt idx="11">
                  <c:v>United States</c:v>
                </c:pt>
                <c:pt idx="12">
                  <c:v>Global</c:v>
                </c:pt>
              </c:strCache>
            </c:strRef>
          </c:cat>
          <c:val>
            <c:numRef>
              <c:f>'Pivot 1'!$D$2:$D$14</c:f>
              <c:numCache>
                <c:formatCode>0.00%</c:formatCode>
                <c:ptCount val="13"/>
                <c:pt idx="0">
                  <c:v>5.8306870260079476E-2</c:v>
                </c:pt>
                <c:pt idx="1">
                  <c:v>0.24817354767748026</c:v>
                </c:pt>
                <c:pt idx="2">
                  <c:v>0.13084480011366403</c:v>
                </c:pt>
                <c:pt idx="3">
                  <c:v>0.16996085231417318</c:v>
                </c:pt>
                <c:pt idx="4">
                  <c:v>0.10753392792055592</c:v>
                </c:pt>
                <c:pt idx="5">
                  <c:v>0.11453985458949609</c:v>
                </c:pt>
                <c:pt idx="6">
                  <c:v>0.22571980856471394</c:v>
                </c:pt>
                <c:pt idx="7">
                  <c:v>0.13986586267495202</c:v>
                </c:pt>
                <c:pt idx="8">
                  <c:v>2.712508615283454E-2</c:v>
                </c:pt>
                <c:pt idx="9">
                  <c:v>0.14859762501288931</c:v>
                </c:pt>
                <c:pt idx="10">
                  <c:v>0.32111764750276145</c:v>
                </c:pt>
                <c:pt idx="11">
                  <c:v>0.1332254173132589</c:v>
                </c:pt>
                <c:pt idx="12">
                  <c:v>0.17083045444094386</c:v>
                </c:pt>
              </c:numCache>
            </c:numRef>
          </c:val>
          <c:extLst>
            <c:ext xmlns:c16="http://schemas.microsoft.com/office/drawing/2014/chart" uri="{C3380CC4-5D6E-409C-BE32-E72D297353CC}">
              <c16:uniqueId val="{00000001-DE48-CF4E-BE01-69A5BC224955}"/>
            </c:ext>
          </c:extLst>
        </c:ser>
        <c:ser>
          <c:idx val="3"/>
          <c:order val="2"/>
          <c:tx>
            <c:strRef>
              <c:f>'Pivot 1'!$E$1</c:f>
              <c:strCache>
                <c:ptCount val="1"/>
                <c:pt idx="0">
                  <c:v>Retailed Eannings</c:v>
                </c:pt>
              </c:strCache>
            </c:strRef>
          </c:tx>
          <c:spPr>
            <a:solidFill>
              <a:srgbClr val="FF0000"/>
            </a:solidFill>
            <a:ln>
              <a:noFill/>
            </a:ln>
            <a:effectLst/>
          </c:spPr>
          <c:invertIfNegative val="0"/>
          <c:cat>
            <c:strRef>
              <c:f>'Pivot 1'!$A$2:$A$14</c:f>
              <c:strCache>
                <c:ptCount val="13"/>
                <c:pt idx="0">
                  <c:v>Eastern Europe &amp; Russia</c:v>
                </c:pt>
                <c:pt idx="1">
                  <c:v>Australia &amp; NZ</c:v>
                </c:pt>
                <c:pt idx="2">
                  <c:v>Latin America &amp; Caribbean</c:v>
                </c:pt>
                <c:pt idx="3">
                  <c:v>Canada</c:v>
                </c:pt>
                <c:pt idx="4">
                  <c:v>India</c:v>
                </c:pt>
                <c:pt idx="5">
                  <c:v>Africa and Middle East</c:v>
                </c:pt>
                <c:pt idx="6">
                  <c:v>UK</c:v>
                </c:pt>
                <c:pt idx="7">
                  <c:v>Small Asia</c:v>
                </c:pt>
                <c:pt idx="8">
                  <c:v>Japan</c:v>
                </c:pt>
                <c:pt idx="9">
                  <c:v>EU &amp; Environs</c:v>
                </c:pt>
                <c:pt idx="10">
                  <c:v>China</c:v>
                </c:pt>
                <c:pt idx="11">
                  <c:v>United States</c:v>
                </c:pt>
                <c:pt idx="12">
                  <c:v>Global</c:v>
                </c:pt>
              </c:strCache>
            </c:strRef>
          </c:cat>
          <c:val>
            <c:numRef>
              <c:f>'Pivot 1'!$E$2:$E$14</c:f>
              <c:numCache>
                <c:formatCode>0.00%</c:formatCode>
                <c:ptCount val="13"/>
                <c:pt idx="0">
                  <c:v>0.70299401751160229</c:v>
                </c:pt>
                <c:pt idx="1">
                  <c:v>0.39404094740947671</c:v>
                </c:pt>
                <c:pt idx="2">
                  <c:v>0.59723668093003834</c:v>
                </c:pt>
                <c:pt idx="3">
                  <c:v>0.41876678344215462</c:v>
                </c:pt>
                <c:pt idx="4">
                  <c:v>0.47407165505803905</c:v>
                </c:pt>
                <c:pt idx="5">
                  <c:v>0.92306428371182114</c:v>
                </c:pt>
                <c:pt idx="6">
                  <c:v>1.1880685707649843</c:v>
                </c:pt>
                <c:pt idx="7">
                  <c:v>0.45749989726578943</c:v>
                </c:pt>
                <c:pt idx="8">
                  <c:v>0.69330495480250909</c:v>
                </c:pt>
                <c:pt idx="9">
                  <c:v>0.74619742898658825</c:v>
                </c:pt>
                <c:pt idx="10">
                  <c:v>0.35215153893216972</c:v>
                </c:pt>
                <c:pt idx="11">
                  <c:v>0.65091780449715075</c:v>
                </c:pt>
                <c:pt idx="12">
                  <c:v>0.58289661395648618</c:v>
                </c:pt>
              </c:numCache>
            </c:numRef>
          </c:val>
          <c:extLst>
            <c:ext xmlns:c16="http://schemas.microsoft.com/office/drawing/2014/chart" uri="{C3380CC4-5D6E-409C-BE32-E72D297353CC}">
              <c16:uniqueId val="{00000002-DE48-CF4E-BE01-69A5BC224955}"/>
            </c:ext>
          </c:extLst>
        </c:ser>
        <c:dLbls>
          <c:showLegendKey val="0"/>
          <c:showVal val="0"/>
          <c:showCatName val="0"/>
          <c:showSerName val="0"/>
          <c:showPercent val="0"/>
          <c:showBubbleSize val="0"/>
        </c:dLbls>
        <c:gapWidth val="219"/>
        <c:overlap val="100"/>
        <c:axId val="854162224"/>
        <c:axId val="854163872"/>
      </c:barChart>
      <c:catAx>
        <c:axId val="8541622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b"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54163872"/>
        <c:crosses val="autoZero"/>
        <c:auto val="1"/>
        <c:lblAlgn val="ctr"/>
        <c:lblOffset val="100"/>
        <c:noMultiLvlLbl val="0"/>
      </c:catAx>
      <c:valAx>
        <c:axId val="8541638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416222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FF0000"/>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38100">
              <a:solidFill>
                <a:schemeClr val="tx1"/>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Debt Load at US Ciompaniwa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77BCFF6-4A8F-A0AD-18F8-5CB83A260E41}"/>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1102E3AE-3BB7-EC7C-A522-FBE41837F8BE}"/>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D9E4692F-E7D5-3AA5-E8F3-79557ECF545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a:extLst>
              <a:ext uri="{FF2B5EF4-FFF2-40B4-BE49-F238E27FC236}">
                <a16:creationId xmlns:a16="http://schemas.microsoft.com/office/drawing/2014/main" id="{B5754D84-B403-1AD7-0A3A-48A2E49F9F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6E4CCE32-329D-C475-4A09-AB7F05280D9E}"/>
              </a:ext>
            </a:extLst>
          </p:cNvPr>
          <p:cNvSpPr>
            <a:spLocks noGrp="1" noRot="1" noChangeAspect="1" noChangeArrowheads="1" noTextEdit="1"/>
          </p:cNvSpPr>
          <p:nvPr>
            <p:ph type="sldImg"/>
          </p:nvPr>
        </p:nvSpPr>
        <p:spPr>
          <a:xfrm>
            <a:off x="1150938" y="692150"/>
            <a:ext cx="4556125" cy="3416300"/>
          </a:xfrm>
          <a:ln/>
        </p:spPr>
      </p:sp>
      <p:sp>
        <p:nvSpPr>
          <p:cNvPr id="20482" name="Notes Placeholder 2">
            <a:extLst>
              <a:ext uri="{FF2B5EF4-FFF2-40B4-BE49-F238E27FC236}">
                <a16:creationId xmlns:a16="http://schemas.microsoft.com/office/drawing/2014/main" id="{06243EB7-9816-B664-6F10-D2C70EBA789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shift from the investment principle to the financing principle.</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42DB1B0C-BDDE-A919-4ABF-1F1D11849C58}"/>
              </a:ext>
            </a:extLst>
          </p:cNvPr>
          <p:cNvSpPr>
            <a:spLocks noGrp="1" noRot="1" noChangeAspect="1" noChangeArrowheads="1" noTextEdit="1"/>
          </p:cNvSpPr>
          <p:nvPr>
            <p:ph type="sldImg"/>
          </p:nvPr>
        </p:nvSpPr>
        <p:spPr>
          <a:xfrm>
            <a:off x="1150938" y="692150"/>
            <a:ext cx="4556125" cy="3416300"/>
          </a:xfrm>
          <a:ln/>
        </p:spPr>
      </p:sp>
      <p:sp>
        <p:nvSpPr>
          <p:cNvPr id="22530" name="Notes Placeholder 2">
            <a:extLst>
              <a:ext uri="{FF2B5EF4-FFF2-40B4-BE49-F238E27FC236}">
                <a16:creationId xmlns:a16="http://schemas.microsoft.com/office/drawing/2014/main" id="{7D313A22-F9F4-359E-C69F-F1E29B139A0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pitchFamily="2" charset="0"/>
                <a:ea typeface="ＭＳ Ｐゴシック" panose="020B0600070205080204" pitchFamily="34"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pitchFamily="2" charset="0"/>
                <a:ea typeface="ＭＳ Ｐゴシック" panose="020B0600070205080204" pitchFamily="34" charset="-128"/>
              </a:rPr>
              <a:t>1. Are the payments on the securities contractual or residual?</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contractually set, it is closer to debt.</a:t>
            </a:r>
          </a:p>
          <a:p>
            <a:r>
              <a:rPr lang="en-US" altLang="en-US" sz="1100">
                <a:latin typeface="Times" pitchFamily="2" charset="0"/>
                <a:ea typeface="ＭＳ Ｐゴシック" panose="020B0600070205080204" pitchFamily="34" charset="-128"/>
              </a:rPr>
              <a:t>If residual, it is closer to equity.</a:t>
            </a:r>
          </a:p>
          <a:p>
            <a:r>
              <a:rPr lang="en-US" altLang="en-US" sz="1100" i="1">
                <a:latin typeface="Times" pitchFamily="2" charset="0"/>
                <a:ea typeface="ＭＳ Ｐゴシック" panose="020B0600070205080204" pitchFamily="34" charset="-128"/>
              </a:rPr>
              <a:t>2. Are the payments tax-deductible?</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yes, it is closer to debt.</a:t>
            </a:r>
          </a:p>
          <a:p>
            <a:r>
              <a:rPr lang="en-US" altLang="en-US" sz="1100">
                <a:latin typeface="Times" pitchFamily="2" charset="0"/>
                <a:ea typeface="ＭＳ Ｐゴシック" panose="020B0600070205080204" pitchFamily="34" charset="-128"/>
              </a:rPr>
              <a:t>If no, if is closer to equity.</a:t>
            </a:r>
          </a:p>
          <a:p>
            <a:r>
              <a:rPr lang="en-US" altLang="en-US" sz="1100" i="1">
                <a:latin typeface="Times" pitchFamily="2" charset="0"/>
                <a:ea typeface="ＭＳ Ｐゴシック" panose="020B0600070205080204" pitchFamily="34" charset="-128"/>
              </a:rPr>
              <a:t>3. Do the cash flows on the security have a high priority or a low priority if the firm is</a:t>
            </a:r>
            <a:r>
              <a:rPr lang="en-US" altLang="en-US" sz="1100">
                <a:latin typeface="Times" pitchFamily="2" charset="0"/>
                <a:ea typeface="ＭＳ Ｐゴシック" panose="020B0600070205080204" pitchFamily="34" charset="-128"/>
              </a:rPr>
              <a:t> </a:t>
            </a:r>
            <a:r>
              <a:rPr lang="en-US" altLang="en-US" sz="1100" i="1">
                <a:latin typeface="Times" pitchFamily="2" charset="0"/>
                <a:ea typeface="ＭＳ Ｐゴシック" panose="020B0600070205080204" pitchFamily="34" charset="-128"/>
              </a:rPr>
              <a:t>in financial trouble?</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it has high priority, it is closer to debt.</a:t>
            </a:r>
          </a:p>
          <a:p>
            <a:r>
              <a:rPr lang="en-US" altLang="en-US" sz="1100">
                <a:latin typeface="Times" pitchFamily="2" charset="0"/>
                <a:ea typeface="ＭＳ Ｐゴシック" panose="020B0600070205080204" pitchFamily="34" charset="-128"/>
              </a:rPr>
              <a:t>If it has low priority, it is closer to equity.</a:t>
            </a:r>
          </a:p>
          <a:p>
            <a:r>
              <a:rPr lang="en-US" altLang="en-US" sz="1100" i="1">
                <a:latin typeface="Times" pitchFamily="2" charset="0"/>
                <a:ea typeface="ＭＳ Ｐゴシック" panose="020B0600070205080204" pitchFamily="34" charset="-128"/>
              </a:rPr>
              <a:t>4. Does the security have a fixed life?</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yes, it is closer to debt.</a:t>
            </a:r>
          </a:p>
          <a:p>
            <a:r>
              <a:rPr lang="en-US" altLang="en-US" sz="1100">
                <a:latin typeface="Times" pitchFamily="2" charset="0"/>
                <a:ea typeface="ＭＳ Ｐゴシック" panose="020B0600070205080204" pitchFamily="34" charset="-128"/>
              </a:rPr>
              <a:t>If no, it is closer to equity.</a:t>
            </a:r>
          </a:p>
          <a:p>
            <a:r>
              <a:rPr lang="en-US" altLang="en-US" sz="1100" i="1">
                <a:latin typeface="Times" pitchFamily="2" charset="0"/>
                <a:ea typeface="ＭＳ Ｐゴシック" panose="020B0600070205080204" pitchFamily="34" charset="-128"/>
              </a:rPr>
              <a:t>5. Does the owner of the security get a share of the control of management of the firm?</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no, it is closer to debt.</a:t>
            </a:r>
          </a:p>
          <a:p>
            <a:r>
              <a:rPr lang="en-US" altLang="en-US" sz="1100">
                <a:latin typeface="Times" pitchFamily="2" charset="0"/>
                <a:ea typeface="ＭＳ Ｐゴシック" panose="020B0600070205080204" pitchFamily="34"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0706E714-C1D0-1F42-9979-C72D35663DA6}"/>
              </a:ext>
            </a:extLst>
          </p:cNvPr>
          <p:cNvSpPr>
            <a:spLocks noGrp="1" noRot="1" noChangeAspect="1" noChangeArrowheads="1" noTextEdit="1"/>
          </p:cNvSpPr>
          <p:nvPr>
            <p:ph type="sldImg"/>
          </p:nvPr>
        </p:nvSpPr>
        <p:spPr>
          <a:xfrm>
            <a:off x="1150938" y="692150"/>
            <a:ext cx="4556125" cy="3416300"/>
          </a:xfrm>
          <a:ln/>
        </p:spPr>
      </p:sp>
      <p:sp>
        <p:nvSpPr>
          <p:cNvPr id="24578" name="Notes Placeholder 2">
            <a:extLst>
              <a:ext uri="{FF2B5EF4-FFF2-40B4-BE49-F238E27FC236}">
                <a16:creationId xmlns:a16="http://schemas.microsoft.com/office/drawing/2014/main" id="{1F6D743A-6405-3E20-B40A-DAD210280E3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Once listed, companies rely on retained earnings for the most part for equity, issuing additional shares far less than they borrow money. New debt issuance are more frequent, though a significant portion of that cash raised goes to repay old debt coming due. The graph reports net debt.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97DD26BC-B533-A5BA-5153-BA37B5EBE3EA}"/>
              </a:ext>
            </a:extLst>
          </p:cNvPr>
          <p:cNvSpPr>
            <a:spLocks noGrp="1" noRot="1" noChangeAspect="1" noChangeArrowheads="1" noTextEdit="1"/>
          </p:cNvSpPr>
          <p:nvPr>
            <p:ph type="sldImg"/>
          </p:nvPr>
        </p:nvSpPr>
        <p:spPr>
          <a:xfrm>
            <a:off x="1150938" y="692150"/>
            <a:ext cx="4556125" cy="3416300"/>
          </a:xfrm>
          <a:ln/>
        </p:spPr>
      </p:sp>
      <p:sp>
        <p:nvSpPr>
          <p:cNvPr id="26626" name="Notes Placeholder 2">
            <a:extLst>
              <a:ext uri="{FF2B5EF4-FFF2-40B4-BE49-F238E27FC236}">
                <a16:creationId xmlns:a16="http://schemas.microsoft.com/office/drawing/2014/main" id="{3D51A5BE-4B57-B00F-6B31-440EA4DF749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borrowing money, US companies have historically had more access to bond markets than firms in other markets which are far more dependent on banks.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Interesting follow up questions:</a:t>
            </a:r>
          </a:p>
          <a:p>
            <a:pPr>
              <a:buFontTx/>
              <a:buAutoNum type="arabicPeriod"/>
            </a:pPr>
            <a:r>
              <a:rPr lang="en-US" altLang="en-US">
                <a:latin typeface="Times" pitchFamily="2" charset="0"/>
                <a:ea typeface="ＭＳ Ｐゴシック" panose="020B0600070205080204" pitchFamily="34"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pitchFamily="2" charset="0"/>
                <a:ea typeface="ＭＳ Ｐゴシック" panose="020B0600070205080204" pitchFamily="34"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1D34D97B-8153-0037-93B3-71EA779DBF77}"/>
              </a:ext>
            </a:extLst>
          </p:cNvPr>
          <p:cNvSpPr>
            <a:spLocks noGrp="1" noRot="1" noChangeAspect="1" noChangeArrowheads="1" noTextEdit="1"/>
          </p:cNvSpPr>
          <p:nvPr>
            <p:ph type="sldImg"/>
          </p:nvPr>
        </p:nvSpPr>
        <p:spPr>
          <a:xfrm>
            <a:off x="1150938" y="692150"/>
            <a:ext cx="4556125" cy="3416300"/>
          </a:xfrm>
          <a:ln/>
        </p:spPr>
      </p:sp>
      <p:sp>
        <p:nvSpPr>
          <p:cNvPr id="28674" name="Notes Placeholder 2">
            <a:extLst>
              <a:ext uri="{FF2B5EF4-FFF2-40B4-BE49-F238E27FC236}">
                <a16:creationId xmlns:a16="http://schemas.microsoft.com/office/drawing/2014/main" id="{989B24E2-4160-B884-CC09-F91D40BE799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pitchFamily="2" charset="0"/>
                <a:ea typeface="ＭＳ Ｐゴシック" panose="020B0600070205080204" pitchFamily="34"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pitchFamily="2" charset="0"/>
                <a:ea typeface="ＭＳ Ｐゴシック" panose="020B0600070205080204" pitchFamily="34"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pitchFamily="2" charset="0"/>
                <a:ea typeface="ＭＳ Ｐゴシック" panose="020B0600070205080204" pitchFamily="34" charset="-128"/>
              </a:rPr>
              <a:t>Disney is the only one of the three companies any floating rate debt, where the interest will vary across time, as a function of index rates (LIBOR, in the case of Disney).</a:t>
            </a:r>
          </a:p>
          <a:p>
            <a:endParaRPr lang="en-US" altLang="en-US" sz="1100">
              <a:latin typeface="Times" pitchFamily="2"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340DD0EF-A925-E8E7-564C-786F33EB2EC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a:extLst>
              <a:ext uri="{FF2B5EF4-FFF2-40B4-BE49-F238E27FC236}">
                <a16:creationId xmlns:a16="http://schemas.microsoft.com/office/drawing/2014/main" id="{AFDC5504-5083-C77C-3829-5388F2CF4FE5}"/>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pitchFamily="2" charset="0"/>
                <a:ea typeface="ＭＳ Ｐゴシック" panose="020B0600070205080204" pitchFamily="34" charset="-128"/>
              </a:rPr>
              <a:t>The forms that debt and equity take will change as a firm moves through its lifecycle. Early in the process, equity will take the form of owner</a:t>
            </a:r>
            <a:r>
              <a:rPr lang="ja-JP" altLang="en-US">
                <a:latin typeface="Times" pitchFamily="2" charset="0"/>
                <a:ea typeface="ＭＳ Ｐゴシック" panose="020B0600070205080204" pitchFamily="34" charset="-128"/>
              </a:rPr>
              <a:t>’</a:t>
            </a:r>
            <a:r>
              <a:rPr lang="en-US" altLang="ja-JP" dirty="0">
                <a:latin typeface="Times" pitchFamily="2" charset="0"/>
                <a:ea typeface="ＭＳ Ｐゴシック" panose="020B0600070205080204" pitchFamily="34" charset="-128"/>
              </a:rPr>
              <a:t>s wealth or savings and debt will be bank debt. As the firm evolves, the equity choices will expand first to include venture capital and private equity. When the firm goes public, its choices expand further.</a:t>
            </a:r>
          </a:p>
          <a:p>
            <a:endParaRPr lang="en-US" altLang="en-US" dirty="0">
              <a:latin typeface="Times" pitchFamily="2" charset="0"/>
              <a:ea typeface="ＭＳ Ｐゴシック" panose="020B0600070205080204" pitchFamily="34" charset="-128"/>
            </a:endParaRPr>
          </a:p>
          <a:p>
            <a:r>
              <a:rPr lang="en-US" altLang="en-US" dirty="0">
                <a:latin typeface="Times" pitchFamily="2" charset="0"/>
                <a:ea typeface="ＭＳ Ｐゴシック" panose="020B0600070205080204" pitchFamily="34"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F6F58535-120E-E6F4-AEA7-754951CBE065}"/>
              </a:ext>
            </a:extLst>
          </p:cNvPr>
          <p:cNvSpPr>
            <a:spLocks noGrp="1" noRot="1" noChangeAspect="1" noChangeArrowheads="1" noTextEdit="1"/>
          </p:cNvSpPr>
          <p:nvPr>
            <p:ph type="sldImg"/>
          </p:nvPr>
        </p:nvSpPr>
        <p:spPr>
          <a:xfrm>
            <a:off x="1150938" y="692150"/>
            <a:ext cx="4556125" cy="3416300"/>
          </a:xfrm>
          <a:ln/>
        </p:spPr>
      </p:sp>
      <p:sp>
        <p:nvSpPr>
          <p:cNvPr id="32770" name="Notes Placeholder 2">
            <a:extLst>
              <a:ext uri="{FF2B5EF4-FFF2-40B4-BE49-F238E27FC236}">
                <a16:creationId xmlns:a16="http://schemas.microsoft.com/office/drawing/2014/main" id="{76C1E8DE-61B0-53DB-7551-F4793F8ECCA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a firm goes through the lifecycle, there are usually three transition points worth watching…</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500110B8-3D12-A988-2019-9221E0D47E5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a:extLst>
              <a:ext uri="{FF2B5EF4-FFF2-40B4-BE49-F238E27FC236}">
                <a16:creationId xmlns:a16="http://schemas.microsoft.com/office/drawing/2014/main" id="{BEC46A6F-99A1-7FD9-EC72-87CAE89F2DE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pitchFamily="2" charset="0"/>
                <a:ea typeface="ＭＳ Ｐゴシック" panose="020B0600070205080204" pitchFamily="34" charset="-128"/>
              </a:rPr>
              <a:t>When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debt ratios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8E79F38E-6968-9356-7F5E-3A35407E7D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a:extLst>
              <a:ext uri="{FF2B5EF4-FFF2-40B4-BE49-F238E27FC236}">
                <a16:creationId xmlns:a16="http://schemas.microsoft.com/office/drawing/2014/main" id="{75CC79AE-00FB-0065-9DAD-A092DDB6CB3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basic question that we will cover in the first part of the analysis.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9573E353-ADA9-5F23-23DF-A0FBBECC7C10}"/>
              </a:ext>
            </a:extLst>
          </p:cNvPr>
          <p:cNvSpPr>
            <a:spLocks noGrp="1" noRot="1" noChangeAspect="1" noChangeArrowheads="1" noTextEdit="1"/>
          </p:cNvSpPr>
          <p:nvPr>
            <p:ph type="sldImg"/>
          </p:nvPr>
        </p:nvSpPr>
        <p:spPr>
          <a:xfrm>
            <a:off x="1150938" y="692150"/>
            <a:ext cx="4556125" cy="3416300"/>
          </a:xfrm>
          <a:ln/>
        </p:spPr>
      </p:sp>
      <p:sp>
        <p:nvSpPr>
          <p:cNvPr id="38914" name="Notes Placeholder 2">
            <a:extLst>
              <a:ext uri="{FF2B5EF4-FFF2-40B4-BE49-F238E27FC236}">
                <a16:creationId xmlns:a16="http://schemas.microsoft.com/office/drawing/2014/main" id="{2B2A9811-4DB6-D082-0423-02256D8D30D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F41F696B-C7F5-4DF3-4B76-0254BB0DBCB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a:extLst>
              <a:ext uri="{FF2B5EF4-FFF2-40B4-BE49-F238E27FC236}">
                <a16:creationId xmlns:a16="http://schemas.microsoft.com/office/drawing/2014/main" id="{624075B7-C9D7-5373-FD32-5C3AC7C703E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A26225F4-9364-73A7-4F0F-4854989706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a:extLst>
              <a:ext uri="{FF2B5EF4-FFF2-40B4-BE49-F238E27FC236}">
                <a16:creationId xmlns:a16="http://schemas.microsoft.com/office/drawing/2014/main" id="{B5BF0C70-0814-BA0D-D1A3-896C929E1B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pitchFamily="2" charset="0"/>
                <a:ea typeface="ＭＳ Ｐゴシック" panose="020B0600070205080204" pitchFamily="34"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Implications:</a:t>
            </a:r>
          </a:p>
          <a:p>
            <a:pPr>
              <a:buFontTx/>
              <a:buAutoNum type="arabicPeriod"/>
            </a:pPr>
            <a:r>
              <a:rPr lang="en-US" altLang="en-US">
                <a:latin typeface="Times" pitchFamily="2" charset="0"/>
                <a:ea typeface="ＭＳ Ｐゴシック" panose="020B0600070205080204" pitchFamily="34" charset="-128"/>
              </a:rPr>
              <a:t>Debt ratios for firms should go up as corporate tax rates increase.</a:t>
            </a:r>
          </a:p>
          <a:p>
            <a:pPr>
              <a:buFontTx/>
              <a:buAutoNum type="arabicPeriod"/>
            </a:pPr>
            <a:r>
              <a:rPr lang="en-US" altLang="en-US">
                <a:latin typeface="Times" pitchFamily="2" charset="0"/>
                <a:ea typeface="ＭＳ Ｐゴシック" panose="020B0600070205080204" pitchFamily="34" charset="-128"/>
              </a:rPr>
              <a:t>Debt ratios of firms incorporated in high-tax locales should be higher than debt ratios of firms in low-tax or tax exempt locales.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FB53126A-6D30-5333-AC45-0103CBA2EAA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a:extLst>
              <a:ext uri="{FF2B5EF4-FFF2-40B4-BE49-F238E27FC236}">
                <a16:creationId xmlns:a16="http://schemas.microsoft.com/office/drawing/2014/main" id="{0A454C26-EF45-0AB9-FF43-3E69ADBB548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pitchFamily="2" charset="0"/>
                <a:ea typeface="ＭＳ Ｐゴシック" panose="020B0600070205080204" pitchFamily="34"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B39DE633-086A-5A70-12DB-DF08A71262B2}"/>
              </a:ext>
            </a:extLst>
          </p:cNvPr>
          <p:cNvSpPr>
            <a:spLocks noGrp="1" noRot="1" noChangeAspect="1" noChangeArrowheads="1" noTextEdit="1"/>
          </p:cNvSpPr>
          <p:nvPr>
            <p:ph type="sldImg"/>
          </p:nvPr>
        </p:nvSpPr>
        <p:spPr>
          <a:xfrm>
            <a:off x="1150938" y="692150"/>
            <a:ext cx="4556125" cy="3416300"/>
          </a:xfrm>
          <a:ln/>
        </p:spPr>
      </p:sp>
      <p:sp>
        <p:nvSpPr>
          <p:cNvPr id="47106" name="Notes Placeholder 2">
            <a:extLst>
              <a:ext uri="{FF2B5EF4-FFF2-40B4-BE49-F238E27FC236}">
                <a16:creationId xmlns:a16="http://schemas.microsoft.com/office/drawing/2014/main" id="{CD74D3BF-B934-4E3E-4A5A-6EE7BC581D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altLang="en-US">
                <a:latin typeface="Times" pitchFamily="2" charset="0"/>
                <a:ea typeface="ＭＳ Ｐゴシック" panose="020B0600070205080204" pitchFamily="34" charset="-128"/>
              </a:rPr>
              <a:t>If the marginal tax rate drops, the tax benefit of debt should be much lower. Debt should go down. (Has it? If not, why not?)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835DD77E-BCD1-3111-18B4-BB169668289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B1EC0E04-017A-DA94-DE48-3ED607DF761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pitchFamily="2" charset="0"/>
                <a:ea typeface="ＭＳ Ｐゴシック" panose="020B0600070205080204" pitchFamily="34" charset="-128"/>
              </a:rPr>
              <a:t>Left to themselves, managers (especially lazy ones) would rather run all-equity financed firms with substantial cash reserves.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There are two pieces of evidence that you can point to in support of this proposition.</a:t>
            </a:r>
          </a:p>
          <a:p>
            <a:r>
              <a:rPr lang="en-US" altLang="en-US">
                <a:latin typeface="Times" pitchFamily="2" charset="0"/>
                <a:ea typeface="ＭＳ Ｐゴシック" panose="020B0600070205080204" pitchFamily="34" charset="-128"/>
              </a:rPr>
              <a:t>First, poorly managed, poorly run firms, where managers are not significant stockholders, are more likely to be targeted for leveraged buyouts.</a:t>
            </a:r>
          </a:p>
          <a:p>
            <a:r>
              <a:rPr lang="en-US" altLang="en-US">
                <a:latin typeface="Times" pitchFamily="2" charset="0"/>
                <a:ea typeface="ＭＳ Ｐゴシック" panose="020B0600070205080204" pitchFamily="34" charset="-128"/>
              </a:rPr>
              <a:t>Second, there is evidence of improvements in operating efficiency at firms that increase their debt ratio substantially.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4D505C01-0910-3F25-8820-33227831EDE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a:extLst>
              <a:ext uri="{FF2B5EF4-FFF2-40B4-BE49-F238E27FC236}">
                <a16:creationId xmlns:a16="http://schemas.microsoft.com/office/drawing/2014/main" id="{3A0EE127-5F03-7ACC-CCD9-7EA55F46C0A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Conservatively financed (Equity financed), publicly traded firms with a wide and diverse stockholding should be the best candidates for debt (with discipline as the argument)</a:t>
            </a:r>
          </a:p>
          <a:p>
            <a:r>
              <a:rPr lang="en-US" altLang="en-US">
                <a:latin typeface="Times" pitchFamily="2" charset="0"/>
                <a:ea typeface="ＭＳ Ｐゴシック" panose="020B0600070205080204" pitchFamily="34" charset="-128"/>
              </a:rPr>
              <a:t>Private firms should have the incentive to be efficient without debt, because the owner/manager has his or her wealth at stake.</a:t>
            </a:r>
          </a:p>
          <a:p>
            <a:r>
              <a:rPr lang="en-US" altLang="en-US">
                <a:latin typeface="Times" pitchFamily="2" charset="0"/>
                <a:ea typeface="ＭＳ Ｐゴシック" panose="020B0600070205080204" pitchFamily="34" charset="-128"/>
              </a:rPr>
              <a:t>Publicly traded firms with activist stockholders (like Michael Price) might not need debt to be disciplined. Investors looking over managers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shoulders will keep them honest.</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A082FA6-8D55-8CE5-BD1C-254C399510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a:extLst>
              <a:ext uri="{FF2B5EF4-FFF2-40B4-BE49-F238E27FC236}">
                <a16:creationId xmlns:a16="http://schemas.microsoft.com/office/drawing/2014/main" id="{174114A4-44B0-A167-FF8F-AECD7FC9A40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Studies (see Warner) seem to indicate that the direct costs of bankruptcy are fairly small (10% or less or firm value)</a:t>
            </a:r>
          </a:p>
          <a:p>
            <a:r>
              <a:rPr lang="en-US" altLang="en-US">
                <a:latin typeface="Times" pitchFamily="2" charset="0"/>
                <a:ea typeface="ＭＳ Ｐゴシック" panose="020B0600070205080204" pitchFamily="34"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pitchFamily="2" charset="0"/>
                <a:ea typeface="ＭＳ Ｐゴシック" panose="020B0600070205080204" pitchFamily="34" charset="-128"/>
              </a:rPr>
              <a:t>a. Firms that sell durable products with long lives that require replacement parts and service</a:t>
            </a:r>
          </a:p>
          <a:p>
            <a:r>
              <a:rPr lang="en-US" altLang="en-US">
                <a:latin typeface="Times" pitchFamily="2" charset="0"/>
                <a:ea typeface="ＭＳ Ｐゴシック" panose="020B0600070205080204" pitchFamily="34" charset="-128"/>
              </a:rPr>
              <a:t>b. Firms that provide goods or services for which quality is an important attribute but is difficult to determine in advance. </a:t>
            </a:r>
          </a:p>
          <a:p>
            <a:r>
              <a:rPr lang="en-US" altLang="en-US">
                <a:latin typeface="Times" pitchFamily="2" charset="0"/>
                <a:ea typeface="ＭＳ Ｐゴシック" panose="020B0600070205080204" pitchFamily="34" charset="-128"/>
              </a:rPr>
              <a:t>c. Firms producing products whose value to customers depends on the services and complementary products supplied by independent companies</a:t>
            </a:r>
          </a:p>
          <a:p>
            <a:r>
              <a:rPr lang="en-US" altLang="en-US">
                <a:latin typeface="Times" pitchFamily="2" charset="0"/>
                <a:ea typeface="ＭＳ Ｐゴシック" panose="020B0600070205080204" pitchFamily="34"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pitchFamily="2" charset="0"/>
                <a:ea typeface="ＭＳ Ｐゴシック" panose="020B0600070205080204" pitchFamily="34" charset="-128"/>
              </a:rPr>
              <a:t>Similarly, Kmart found that suppliers started demanding payments in 30 days instead of 60 days, when it got into financial trouble.</a:t>
            </a:r>
          </a:p>
          <a:p>
            <a:r>
              <a:rPr lang="en-US" altLang="en-US">
                <a:latin typeface="Times" pitchFamily="2" charset="0"/>
                <a:ea typeface="ＭＳ Ｐゴシック" panose="020B0600070205080204" pitchFamily="34" charset="-128"/>
              </a:rPr>
              <a:t>The probability of bankruptcy should be a function of the predictability (or variability) of earnings.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3319EC80-2AEB-07E3-B37E-629D8920A1E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a:extLst>
              <a:ext uri="{FF2B5EF4-FFF2-40B4-BE49-F238E27FC236}">
                <a16:creationId xmlns:a16="http://schemas.microsoft.com/office/drawing/2014/main" id="{6BAD77AA-5709-AEEE-E4F3-7F99E1D654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pitchFamily="2" charset="0"/>
                <a:ea typeface="ＭＳ Ｐゴシック" panose="020B0600070205080204" pitchFamily="34"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AFAFDD08-8886-56DA-7A86-1AD8DC9A7B9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a:extLst>
              <a:ext uri="{FF2B5EF4-FFF2-40B4-BE49-F238E27FC236}">
                <a16:creationId xmlns:a16="http://schemas.microsoft.com/office/drawing/2014/main" id="{A7F08D5B-AB47-4698-DCD3-4C3330C891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What is good for equity investors might not be good for bondholders and lenders…. Equity investors describe the projects that they will be funding with debt as safe and secure. However…</a:t>
            </a:r>
          </a:p>
          <a:p>
            <a:r>
              <a:rPr lang="en-US" altLang="en-US">
                <a:latin typeface="Times" pitchFamily="2" charset="0"/>
                <a:ea typeface="ＭＳ Ｐゴシック" panose="020B0600070205080204" pitchFamily="34" charset="-128"/>
              </a:rPr>
              <a:t>A risky project, with substantial upside, may make equity investors happy, but they might cause bondholders, who do not share in the upside, much worse off.</a:t>
            </a:r>
          </a:p>
          <a:p>
            <a:r>
              <a:rPr lang="en-US" altLang="en-US">
                <a:latin typeface="Times" pitchFamily="2" charset="0"/>
                <a:ea typeface="ＭＳ Ｐゴシック" panose="020B0600070205080204" pitchFamily="34" charset="-128"/>
              </a:rPr>
              <a:t>Similarly, paying a large dividend may make stockholders happier but they make lenders less well off.</a:t>
            </a:r>
          </a:p>
          <a:p>
            <a:r>
              <a:rPr lang="en-US" altLang="en-US">
                <a:latin typeface="Times" pitchFamily="2" charset="0"/>
                <a:ea typeface="ＭＳ Ｐゴシック" panose="020B0600070205080204" pitchFamily="34" charset="-128"/>
              </a:rPr>
              <a:t>Lenders recognize this tendency and factor them into their lending by</a:t>
            </a:r>
          </a:p>
          <a:p>
            <a:pPr>
              <a:buFontTx/>
              <a:buChar char="-"/>
            </a:pPr>
            <a:r>
              <a:rPr lang="en-US" altLang="en-US">
                <a:latin typeface="Times" pitchFamily="2" charset="0"/>
                <a:ea typeface="ＭＳ Ｐゴシック" panose="020B0600070205080204" pitchFamily="34" charset="-128"/>
              </a:rPr>
              <a:t>charging a higher interest rate up front for the loan</a:t>
            </a:r>
          </a:p>
          <a:p>
            <a:pPr>
              <a:buFontTx/>
              <a:buChar char="-"/>
            </a:pPr>
            <a:r>
              <a:rPr lang="en-US" altLang="en-US">
                <a:latin typeface="Times" pitchFamily="2" charset="0"/>
                <a:ea typeface="ＭＳ Ｐゴシック" panose="020B0600070205080204" pitchFamily="34" charset="-128"/>
              </a:rPr>
              <a:t>Putting restrictive covenants on the loan</a:t>
            </a:r>
          </a:p>
          <a:p>
            <a:r>
              <a:rPr lang="en-US" altLang="en-US">
                <a:latin typeface="Times" pitchFamily="2" charset="0"/>
                <a:ea typeface="ＭＳ Ｐゴシック" panose="020B0600070205080204" pitchFamily="34" charset="-128"/>
              </a:rPr>
              <a:t>These create costs for the borrower.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A014CAD1-DF68-EF87-DAE7-5136EB4882D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a:extLst>
              <a:ext uri="{FF2B5EF4-FFF2-40B4-BE49-F238E27FC236}">
                <a16:creationId xmlns:a16="http://schemas.microsoft.com/office/drawing/2014/main" id="{7B0CA90E-AFFA-6A16-D5E6-14327D2CF872}"/>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Lenders will probably  perceive less agency costs in the regulated utility because:</a:t>
            </a:r>
          </a:p>
          <a:p>
            <a:pPr marL="228600" indent="-228600">
              <a:buFontTx/>
              <a:buAutoNum type="alphaLcPeriod"/>
            </a:pPr>
            <a:r>
              <a:rPr lang="en-US" altLang="en-US">
                <a:latin typeface="Times" pitchFamily="2" charset="0"/>
                <a:ea typeface="ＭＳ Ｐゴシック" panose="020B0600070205080204" pitchFamily="34" charset="-128"/>
              </a:rPr>
              <a:t>The assets are tangible and easy to monitor (much easier to monitor a power plant than R&amp;D)</a:t>
            </a:r>
          </a:p>
          <a:p>
            <a:pPr marL="228600" indent="-228600">
              <a:buFontTx/>
              <a:buAutoNum type="alphaLcPeriod"/>
            </a:pPr>
            <a:r>
              <a:rPr lang="en-US" altLang="en-US">
                <a:latin typeface="Times" pitchFamily="2" charset="0"/>
                <a:ea typeface="ＭＳ Ｐゴシック" panose="020B0600070205080204" pitchFamily="34" charset="-128"/>
              </a:rPr>
              <a:t> The regulatory authorities will operate as brake on the investment activities of the utility and thus do the lender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work for them.</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CBD809F3-4483-7B5A-0498-C898803BBA9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1442" name="Rectangle 3">
            <a:extLst>
              <a:ext uri="{FF2B5EF4-FFF2-40B4-BE49-F238E27FC236}">
                <a16:creationId xmlns:a16="http://schemas.microsoft.com/office/drawing/2014/main" id="{1AFC5C6F-DE70-04AA-6FE6-BDBD652494D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Firms like to preserve flexibility. The value of flexibility should be a function of how uncertain future investment requirements are, and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capacity to raise fresh capital quickly. </a:t>
            </a:r>
          </a:p>
          <a:p>
            <a:r>
              <a:rPr lang="en-US" altLang="en-US">
                <a:latin typeface="Times" pitchFamily="2" charset="0"/>
                <a:ea typeface="ＭＳ Ｐゴシック" panose="020B0600070205080204" pitchFamily="34" charset="-128"/>
              </a:rPr>
              <a:t>Firms with uncertain future needs and the inability to access markets quickly will tend to value flexibility the most, and borrow the least.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CE899AD2-B5EE-E8CF-A29E-F9F86F9EC7A6}"/>
              </a:ext>
            </a:extLst>
          </p:cNvPr>
          <p:cNvSpPr>
            <a:spLocks noGrp="1" noRot="1" noChangeAspect="1" noChangeArrowheads="1" noTextEdit="1"/>
          </p:cNvSpPr>
          <p:nvPr>
            <p:ph type="sldImg"/>
          </p:nvPr>
        </p:nvSpPr>
        <p:spPr>
          <a:xfrm>
            <a:off x="1150938" y="692150"/>
            <a:ext cx="4556125" cy="3416300"/>
          </a:xfrm>
          <a:ln/>
        </p:spPr>
      </p:sp>
      <p:sp>
        <p:nvSpPr>
          <p:cNvPr id="63490" name="Notes Placeholder 2">
            <a:extLst>
              <a:ext uri="{FF2B5EF4-FFF2-40B4-BE49-F238E27FC236}">
                <a16:creationId xmlns:a16="http://schemas.microsoft.com/office/drawing/2014/main" id="{9D4FE05F-D036-40A3-E167-E420ACFF7BA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pitchFamily="2" charset="0"/>
                <a:ea typeface="ＭＳ Ｐゴシック" panose="020B0600070205080204" pitchFamily="34"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pitchFamily="2" charset="0"/>
                <a:ea typeface="ＭＳ Ｐゴシック" panose="020B0600070205080204" pitchFamily="34" charset="-128"/>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2DDF24E0-B713-8E28-0618-FDF4CE7F7ADF}"/>
              </a:ext>
            </a:extLst>
          </p:cNvPr>
          <p:cNvSpPr>
            <a:spLocks noGrp="1" noRot="1" noChangeAspect="1" noChangeArrowheads="1" noTextEdit="1"/>
          </p:cNvSpPr>
          <p:nvPr>
            <p:ph type="sldImg"/>
          </p:nvPr>
        </p:nvSpPr>
        <p:spPr>
          <a:xfrm>
            <a:off x="1150938" y="692150"/>
            <a:ext cx="4556125" cy="3416300"/>
          </a:xfrm>
          <a:ln/>
        </p:spPr>
      </p:sp>
      <p:sp>
        <p:nvSpPr>
          <p:cNvPr id="65538" name="Notes Placeholder 2">
            <a:extLst>
              <a:ext uri="{FF2B5EF4-FFF2-40B4-BE49-F238E27FC236}">
                <a16:creationId xmlns:a16="http://schemas.microsoft.com/office/drawing/2014/main" id="{9F27E755-B176-8045-E8A1-FBAF1C6CFC6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Brings together the costs and the benefits of debt, with the implications.</a:t>
            </a: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8CAC966E-7AB2-6D04-4A72-B45F1836C82B}"/>
              </a:ext>
            </a:extLst>
          </p:cNvPr>
          <p:cNvSpPr>
            <a:spLocks noGrp="1" noRot="1" noChangeAspect="1" noChangeArrowheads="1" noTextEdit="1"/>
          </p:cNvSpPr>
          <p:nvPr>
            <p:ph type="sldImg"/>
          </p:nvPr>
        </p:nvSpPr>
        <p:spPr>
          <a:xfrm>
            <a:off x="1150938" y="692150"/>
            <a:ext cx="4556125" cy="3416300"/>
          </a:xfrm>
          <a:ln/>
        </p:spPr>
      </p:sp>
      <p:sp>
        <p:nvSpPr>
          <p:cNvPr id="67586" name="Notes Placeholder 2">
            <a:extLst>
              <a:ext uri="{FF2B5EF4-FFF2-40B4-BE49-F238E27FC236}">
                <a16:creationId xmlns:a16="http://schemas.microsoft.com/office/drawing/2014/main" id="{073D7D58-154C-C4DA-1170-DE66C565F3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None of these firms seems like a candidate for a really high debt ratio. With each firm, one or another cost gets in the way. </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Disney, the biggest impediments to borrowing more are the variability of its income and the fact that its assets are mostly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intangible</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and difficult to monitor.</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Vale, it is the variability in commodity prices.</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Tata Motors, it is the cross holding structure and the fear that the debt will be channeled to other subsidiaries. </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Baidu, it is the fact that it is a young company with small cash flows (relative to market value).</a:t>
            </a:r>
          </a:p>
          <a:p>
            <a:r>
              <a:rPr lang="en-US" altLang="en-US">
                <a:latin typeface="Times" pitchFamily="2" charset="0"/>
                <a:ea typeface="ＭＳ Ｐゴシック" panose="020B0600070205080204" pitchFamily="34"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and Vale</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balance sheets, given the tax benefits.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9182B1C1-0CA9-588A-8D3E-1C64DE6325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a:extLst>
              <a:ext uri="{FF2B5EF4-FFF2-40B4-BE49-F238E27FC236}">
                <a16:creationId xmlns:a16="http://schemas.microsoft.com/office/drawing/2014/main" id="{C15749DF-FF71-5A08-5482-D41F4802A81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23B81B78-E35E-F8FB-2196-8A85E0172C6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a:extLst>
              <a:ext uri="{FF2B5EF4-FFF2-40B4-BE49-F238E27FC236}">
                <a16:creationId xmlns:a16="http://schemas.microsoft.com/office/drawing/2014/main" id="{D88AE34D-8D4D-486E-5C92-FDEDB4206A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D7755E5A-1353-C2B7-FC43-B6D74DA6DE3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a:extLst>
              <a:ext uri="{FF2B5EF4-FFF2-40B4-BE49-F238E27FC236}">
                <a16:creationId xmlns:a16="http://schemas.microsoft.com/office/drawing/2014/main" id="{98148E6D-86B0-0FF9-038C-82758643D2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With the assumptions on the previous page:</a:t>
            </a:r>
          </a:p>
          <a:p>
            <a:pPr lvl="1"/>
            <a:r>
              <a:rPr lang="en-US" altLang="en-US">
                <a:latin typeface="Times" pitchFamily="2" charset="0"/>
                <a:ea typeface="ＭＳ Ｐゴシック" panose="020B0600070205080204" pitchFamily="34" charset="-128"/>
              </a:rPr>
              <a:t>The cost of capital will remain unchanged as the debt ratio changes</a:t>
            </a:r>
          </a:p>
          <a:p>
            <a:pPr lvl="1"/>
            <a:r>
              <a:rPr lang="en-US" altLang="en-US">
                <a:latin typeface="Times" pitchFamily="2" charset="0"/>
                <a:ea typeface="ＭＳ Ｐゴシック" panose="020B0600070205080204" pitchFamily="34" charset="-128"/>
              </a:rPr>
              <a:t>The value of the firm will not be a function of leverage</a:t>
            </a:r>
          </a:p>
          <a:p>
            <a:pPr lvl="1"/>
            <a:r>
              <a:rPr lang="en-US" altLang="en-US">
                <a:latin typeface="Times" pitchFamily="2" charset="0"/>
                <a:ea typeface="ＭＳ Ｐゴシック" panose="020B0600070205080204" pitchFamily="34" charset="-128"/>
              </a:rPr>
              <a:t>Investment decisions can be made independently of financing decisions</a:t>
            </a:r>
          </a:p>
          <a:p>
            <a:r>
              <a:rPr lang="en-US" altLang="en-US">
                <a:latin typeface="Times" pitchFamily="2" charset="0"/>
                <a:ea typeface="ＭＳ Ｐゴシック" panose="020B0600070205080204" pitchFamily="34" charset="-128"/>
              </a:rPr>
              <a:t>Note that if we allow for tax benefits, and keep the other assumptions, the optimal debt ratio will go to 100%.</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33733446-90E2-E1F4-5D2E-8FE8D64C867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a:extLst>
              <a:ext uri="{FF2B5EF4-FFF2-40B4-BE49-F238E27FC236}">
                <a16:creationId xmlns:a16="http://schemas.microsoft.com/office/drawing/2014/main" id="{738872E8-BDC5-7B26-797E-15E026519A0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Firms have fairly strong preferences in terms of where they would like to raise capital. They seem to prefer internal over external sources of capital and new debt over new equity.</a:t>
            </a:r>
          </a:p>
          <a:p>
            <a:r>
              <a:rPr lang="en-US" altLang="en-US">
                <a:latin typeface="Times" pitchFamily="2" charset="0"/>
                <a:ea typeface="ＭＳ Ｐゴシック" panose="020B0600070205080204" pitchFamily="34"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pitchFamily="2" charset="0"/>
                <a:ea typeface="ＭＳ Ｐゴシック" panose="020B0600070205080204" pitchFamily="34" charset="-128"/>
              </a:rPr>
              <a:t>What type of financing gives you the most flexibility and the least need to answer to anyone?</a:t>
            </a:r>
          </a:p>
          <a:p>
            <a:pPr>
              <a:buFontTx/>
              <a:buChar char="-"/>
            </a:pPr>
            <a:r>
              <a:rPr lang="en-US" altLang="en-US">
                <a:latin typeface="Times" pitchFamily="2" charset="0"/>
                <a:ea typeface="ＭＳ Ｐゴシック" panose="020B0600070205080204" pitchFamily="34"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pitchFamily="2" charset="0"/>
                <a:ea typeface="ＭＳ Ｐゴシック" panose="020B0600070205080204" pitchFamily="34"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altLang="en-US" dirty="0">
                <a:latin typeface="Times" pitchFamily="2" charset="0"/>
                <a:ea typeface="ＭＳ Ｐゴシック" panose="020B0600070205080204" pitchFamily="34" charset="-128"/>
              </a:rPr>
              <a:t>Notice that </a:t>
            </a:r>
          </a:p>
          <a:p>
            <a:pPr lvl="1"/>
            <a:r>
              <a:rPr lang="en-US" altLang="en-US" dirty="0">
                <a:latin typeface="Times" pitchFamily="2" charset="0"/>
                <a:ea typeface="ＭＳ Ｐゴシック" panose="020B0600070205080204" pitchFamily="34" charset="-128"/>
              </a:rPr>
              <a:t>internal equity is vastly preferred to external equity.</a:t>
            </a:r>
          </a:p>
          <a:p>
            <a:pPr lvl="1"/>
            <a:r>
              <a:rPr lang="en-US" altLang="en-US" dirty="0">
                <a:latin typeface="Times" pitchFamily="2" charset="0"/>
                <a:ea typeface="ＭＳ Ｐゴシック" panose="020B0600070205080204" pitchFamily="34" charset="-128"/>
              </a:rPr>
              <a:t> straight debt over convertible debt, </a:t>
            </a:r>
          </a:p>
          <a:p>
            <a:pPr lvl="1"/>
            <a:r>
              <a:rPr lang="en-US" altLang="en-US" dirty="0">
                <a:latin typeface="Times" pitchFamily="2" charset="0"/>
                <a:ea typeface="ＭＳ Ｐゴシック" panose="020B0600070205080204" pitchFamily="34" charset="-128"/>
              </a:rPr>
              <a:t> debt over new common stock and</a:t>
            </a:r>
          </a:p>
          <a:p>
            <a:pPr lvl="1"/>
            <a:r>
              <a:rPr lang="en-US" altLang="en-US" dirty="0">
                <a:latin typeface="Times" pitchFamily="2" charset="0"/>
                <a:ea typeface="ＭＳ Ｐゴシック" panose="020B0600070205080204" pitchFamily="34" charset="-128"/>
              </a:rPr>
              <a:t>Any financing over  preferred stock (Is that due to debt having a tax advantage?)</a:t>
            </a:r>
          </a:p>
          <a:p>
            <a:endParaRPr lang="en-US" dirty="0"/>
          </a:p>
        </p:txBody>
      </p:sp>
    </p:spTree>
    <p:extLst>
      <p:ext uri="{BB962C8B-B14F-4D97-AF65-F5344CB8AC3E}">
        <p14:creationId xmlns:p14="http://schemas.microsoft.com/office/powerpoint/2010/main" val="4231834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4E12EEA7-4249-834D-82E6-7A4ABD5D73D5}"/>
              </a:ext>
            </a:extLst>
          </p:cNvPr>
          <p:cNvSpPr>
            <a:spLocks noGrp="1" noRot="1" noChangeAspect="1" noChangeArrowheads="1" noTextEdit="1"/>
          </p:cNvSpPr>
          <p:nvPr>
            <p:ph type="sldImg"/>
          </p:nvPr>
        </p:nvSpPr>
        <p:spPr>
          <a:xfrm>
            <a:off x="1150938" y="692150"/>
            <a:ext cx="4556125" cy="3416300"/>
          </a:xfrm>
          <a:ln/>
        </p:spPr>
      </p:sp>
      <p:sp>
        <p:nvSpPr>
          <p:cNvPr id="79874" name="Notes Placeholder 2">
            <a:extLst>
              <a:ext uri="{FF2B5EF4-FFF2-40B4-BE49-F238E27FC236}">
                <a16:creationId xmlns:a16="http://schemas.microsoft.com/office/drawing/2014/main" id="{2065E2EA-CEE2-CC2B-7294-57F68E4E77D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86D636B-22CA-1AEC-5EE0-9DE8D175BC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81922" name="Rectangle 3">
            <a:extLst>
              <a:ext uri="{FF2B5EF4-FFF2-40B4-BE49-F238E27FC236}">
                <a16:creationId xmlns:a16="http://schemas.microsoft.com/office/drawing/2014/main" id="{616F752C-4786-BAD7-556C-9AEE4FE8126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the firm to be in much more financial trouble than the average firm. Why else would it use convertible preferred stock when it could have used an alternate source of financing?</a:t>
            </a:r>
          </a:p>
          <a:p>
            <a:r>
              <a:rPr lang="en-US" altLang="en-US">
                <a:latin typeface="Times" pitchFamily="2" charset="0"/>
                <a:ea typeface="ＭＳ Ｐゴシック" panose="020B0600070205080204" pitchFamily="34" charset="-128"/>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FEEACEA8-13ED-03FC-6388-492DF94A7D36}"/>
              </a:ext>
            </a:extLst>
          </p:cNvPr>
          <p:cNvSpPr>
            <a:spLocks noGrp="1" noRot="1" noChangeAspect="1" noChangeArrowheads="1" noTextEdit="1"/>
          </p:cNvSpPr>
          <p:nvPr>
            <p:ph type="sldImg"/>
          </p:nvPr>
        </p:nvSpPr>
        <p:spPr>
          <a:xfrm>
            <a:off x="1150938" y="692150"/>
            <a:ext cx="4556125" cy="3416300"/>
          </a:xfrm>
          <a:ln/>
        </p:spPr>
      </p:sp>
      <p:sp>
        <p:nvSpPr>
          <p:cNvPr id="83970" name="Notes Placeholder 2">
            <a:extLst>
              <a:ext uri="{FF2B5EF4-FFF2-40B4-BE49-F238E27FC236}">
                <a16:creationId xmlns:a16="http://schemas.microsoft.com/office/drawing/2014/main" id="{6B11E35A-98AC-9D12-6C4A-E32CEF669AE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75B97072-8D39-6FB9-936B-8189234D300A}"/>
              </a:ext>
            </a:extLst>
          </p:cNvPr>
          <p:cNvSpPr>
            <a:spLocks noGrp="1" noRot="1" noChangeAspect="1" noChangeArrowheads="1" noTextEdit="1"/>
          </p:cNvSpPr>
          <p:nvPr>
            <p:ph type="sldImg"/>
          </p:nvPr>
        </p:nvSpPr>
        <p:spPr>
          <a:xfrm>
            <a:off x="1150938" y="692150"/>
            <a:ext cx="4556125" cy="3416300"/>
          </a:xfrm>
          <a:ln/>
        </p:spPr>
      </p:sp>
      <p:sp>
        <p:nvSpPr>
          <p:cNvPr id="86018" name="Notes Placeholder 2">
            <a:extLst>
              <a:ext uri="{FF2B5EF4-FFF2-40B4-BE49-F238E27FC236}">
                <a16:creationId xmlns:a16="http://schemas.microsoft.com/office/drawing/2014/main" id="{EF61EC38-4D5C-2A79-02D5-C5838BE597A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Is there an optimal mix? And can we find it for a given firm? Time to get down to pragmatic questions.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F4E8011D-9E79-749B-32B7-917DCF5B6AA3}"/>
              </a:ext>
            </a:extLst>
          </p:cNvPr>
          <p:cNvSpPr>
            <a:spLocks noGrp="1" noRot="1" noChangeAspect="1" noChangeArrowheads="1" noTextEdit="1"/>
          </p:cNvSpPr>
          <p:nvPr>
            <p:ph type="sldImg"/>
          </p:nvPr>
        </p:nvSpPr>
        <p:spPr>
          <a:xfrm>
            <a:off x="1150938" y="692150"/>
            <a:ext cx="4556125" cy="3416300"/>
          </a:xfrm>
          <a:ln/>
        </p:spPr>
      </p:sp>
      <p:sp>
        <p:nvSpPr>
          <p:cNvPr id="88066" name="Rectangle 3">
            <a:extLst>
              <a:ext uri="{FF2B5EF4-FFF2-40B4-BE49-F238E27FC236}">
                <a16:creationId xmlns:a16="http://schemas.microsoft.com/office/drawing/2014/main" id="{940F99BF-BC3D-D87A-23D7-381C791C3D2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will look at all five approaches, though they may yield different results.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8A11968C-6AF6-0277-DF3B-4D88543F38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a:extLst>
              <a:ext uri="{FF2B5EF4-FFF2-40B4-BE49-F238E27FC236}">
                <a16:creationId xmlns:a16="http://schemas.microsoft.com/office/drawing/2014/main" id="{1884BFFD-5AF0-FCBE-096B-C5C7D73E46F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conventional valuation model for a firm.</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A299756B-15CA-5987-124A-B44F196BA7D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a:extLst>
              <a:ext uri="{FF2B5EF4-FFF2-40B4-BE49-F238E27FC236}">
                <a16:creationId xmlns:a16="http://schemas.microsoft.com/office/drawing/2014/main" id="{F7FC2425-C3AC-B636-64C8-BC0E2908548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key to understanding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6DC2F65A-4AC8-58D7-A174-4A41E70CF33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a:extLst>
              <a:ext uri="{FF2B5EF4-FFF2-40B4-BE49-F238E27FC236}">
                <a16:creationId xmlns:a16="http://schemas.microsoft.com/office/drawing/2014/main" id="{3274007F-C607-2A4C-E7DB-7DC66AA00F8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pitchFamily="2" charset="0"/>
                <a:ea typeface="ＭＳ Ｐゴシック" panose="020B0600070205080204" pitchFamily="34"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25784915-95C9-AE13-A63E-73C510785D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6258" name="Rectangle 3">
            <a:extLst>
              <a:ext uri="{FF2B5EF4-FFF2-40B4-BE49-F238E27FC236}">
                <a16:creationId xmlns:a16="http://schemas.microsoft.com/office/drawing/2014/main" id="{072736DF-FC8A-88DE-3418-D135A4CEC32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pitchFamily="2" charset="0"/>
                <a:ea typeface="ＭＳ Ｐゴシック" panose="020B0600070205080204" pitchFamily="34" charset="-128"/>
              </a:rPr>
              <a:t>At 40%, the cost of capital is minimized. It is the optimal debt ratio.</a:t>
            </a:r>
          </a:p>
          <a:p>
            <a:r>
              <a:rPr lang="en-US" altLang="en-US">
                <a:latin typeface="Times" pitchFamily="2" charset="0"/>
                <a:ea typeface="ＭＳ Ｐゴシック" panose="020B0600070205080204" pitchFamily="34" charset="-128"/>
              </a:rPr>
              <a:t>To get firm value, we used the same cash flow ($200 million) and same growth rate and changed the cost of capital.</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B0A54054-A7EB-E9C2-7603-43867F3BCECA}"/>
              </a:ext>
            </a:extLst>
          </p:cNvPr>
          <p:cNvSpPr>
            <a:spLocks noGrp="1" noRot="1" noChangeAspect="1" noChangeArrowheads="1" noTextEdit="1"/>
          </p:cNvSpPr>
          <p:nvPr>
            <p:ph type="sldImg"/>
          </p:nvPr>
        </p:nvSpPr>
        <p:spPr>
          <a:xfrm>
            <a:off x="1150938" y="692150"/>
            <a:ext cx="4556125" cy="3416300"/>
          </a:xfrm>
          <a:ln/>
        </p:spPr>
      </p:sp>
      <p:sp>
        <p:nvSpPr>
          <p:cNvPr id="98306" name="Rectangle 3">
            <a:extLst>
              <a:ext uri="{FF2B5EF4-FFF2-40B4-BE49-F238E27FC236}">
                <a16:creationId xmlns:a16="http://schemas.microsoft.com/office/drawing/2014/main" id="{F2A05CB4-FEC8-2A6E-9D7C-5CA2CD865D3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Really adds nothing to the previous page.. But it is in every text book… the famous U-shaped cost of capital graph..</a:t>
            </a:r>
          </a:p>
          <a:p>
            <a:r>
              <a:rPr lang="en-US" altLang="en-US">
                <a:latin typeface="Times" pitchFamily="2" charset="0"/>
                <a:ea typeface="ＭＳ Ｐゴシック" panose="020B0600070205080204" pitchFamily="34"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ED6C1090-4C2F-21C3-508D-262E645E5EF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a:extLst>
              <a:ext uri="{FF2B5EF4-FFF2-40B4-BE49-F238E27FC236}">
                <a16:creationId xmlns:a16="http://schemas.microsoft.com/office/drawing/2014/main" id="{EBE237F9-5A87-8916-08C4-782927AD508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one point we do know for Disney…</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pitchFamily="2" charset="0"/>
                <a:ea typeface="ＭＳ Ｐゴシック" panose="020B0600070205080204" pitchFamily="34" charset="-128"/>
              </a:rPr>
              <a:t>The market value of debt is estimated by estimating the present value of total interest payments and face value at the current cost of debt.</a:t>
            </a:r>
          </a:p>
          <a:p>
            <a:r>
              <a:rPr lang="en-US" altLang="en-US">
                <a:latin typeface="Times" pitchFamily="2" charset="0"/>
                <a:ea typeface="ＭＳ Ｐゴシック" panose="020B0600070205080204" pitchFamily="34" charset="-128"/>
              </a:rPr>
              <a:t>One way to frame the capital structure question: Is there a mix of debt and equity at which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cost of capital will be lower than 7.81%?</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034DEDA6-7B73-556C-1FA7-2A1316403B0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2402" name="Rectangle 3">
            <a:extLst>
              <a:ext uri="{FF2B5EF4-FFF2-40B4-BE49-F238E27FC236}">
                <a16:creationId xmlns:a16="http://schemas.microsoft.com/office/drawing/2014/main" id="{E3A6512F-E630-7E9F-5406-E35EBFFAF63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C616AB48-4BDD-45F9-9A59-B3127380F4F4}"/>
              </a:ext>
            </a:extLst>
          </p:cNvPr>
          <p:cNvSpPr>
            <a:spLocks noGrp="1" noRot="1" noChangeAspect="1" noChangeArrowheads="1" noTextEdit="1"/>
          </p:cNvSpPr>
          <p:nvPr>
            <p:ph type="sldImg"/>
          </p:nvPr>
        </p:nvSpPr>
        <p:spPr>
          <a:xfrm>
            <a:off x="1150938" y="692150"/>
            <a:ext cx="4556125" cy="3416300"/>
          </a:xfrm>
          <a:ln/>
        </p:spPr>
      </p:sp>
      <p:sp>
        <p:nvSpPr>
          <p:cNvPr id="104450" name="Notes Placeholder 2">
            <a:extLst>
              <a:ext uri="{FF2B5EF4-FFF2-40B4-BE49-F238E27FC236}">
                <a16:creationId xmlns:a16="http://schemas.microsoft.com/office/drawing/2014/main" id="{4655F07D-56BC-0C64-2BF8-76DF6AFF4A6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Since we will be changing the debt ratio, we need to estimate the beta of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businesses… We can then use this unlevered beta to get to the beta at every debt ratio.</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E46A5710-4162-8A76-3095-288D81E43AC9}"/>
              </a:ext>
            </a:extLst>
          </p:cNvPr>
          <p:cNvSpPr>
            <a:spLocks noGrp="1" noRot="1" noChangeAspect="1" noChangeArrowheads="1" noTextEdit="1"/>
          </p:cNvSpPr>
          <p:nvPr>
            <p:ph type="sldImg"/>
          </p:nvPr>
        </p:nvSpPr>
        <p:spPr>
          <a:xfrm>
            <a:off x="1150938" y="692150"/>
            <a:ext cx="4556125" cy="3416300"/>
          </a:xfrm>
          <a:ln/>
        </p:spPr>
      </p:sp>
      <p:sp>
        <p:nvSpPr>
          <p:cNvPr id="106498" name="Notes Placeholder 2">
            <a:extLst>
              <a:ext uri="{FF2B5EF4-FFF2-40B4-BE49-F238E27FC236}">
                <a16:creationId xmlns:a16="http://schemas.microsoft.com/office/drawing/2014/main" id="{216775DC-345F-0DA4-46B3-DDECEE1E0B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a key step, Since you are determining your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capacity to borrow long term, this is the stage at which you can modify these numbers to reflect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long term earning capacity rather than the vagaries of a single year of operations. With commodity companies, you may choose to use an average income across a commodity price cycle.</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These numbers also reflect our efforts to bring leases into the financial expense column and to treat lease commitments as debt.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EEE3BC9B-BBAA-6F56-1C18-F4C1B5BA42AF}"/>
              </a:ext>
            </a:extLst>
          </p:cNvPr>
          <p:cNvSpPr>
            <a:spLocks noGrp="1" noRot="1" noChangeAspect="1" noChangeArrowheads="1" noTextEdit="1"/>
          </p:cNvSpPr>
          <p:nvPr>
            <p:ph type="sldImg"/>
          </p:nvPr>
        </p:nvSpPr>
        <p:spPr>
          <a:xfrm>
            <a:off x="1150938" y="692150"/>
            <a:ext cx="4556125" cy="3416300"/>
          </a:xfrm>
          <a:ln/>
        </p:spPr>
      </p:sp>
      <p:sp>
        <p:nvSpPr>
          <p:cNvPr id="108546" name="Notes Placeholder 2">
            <a:extLst>
              <a:ext uri="{FF2B5EF4-FFF2-40B4-BE49-F238E27FC236}">
                <a16:creationId xmlns:a16="http://schemas.microsoft.com/office/drawing/2014/main" id="{9AD95924-C156-FBC1-0FA1-19540D12E3B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reproduces the levered beta, using the formula developed during the risk and return section. The unlevered beta of 1.0674 is the bottom-up unlevered beta.</a:t>
            </a:r>
          </a:p>
          <a:p>
            <a:r>
              <a:rPr lang="en-US" altLang="en-US">
                <a:latin typeface="Times" pitchFamily="2" charset="0"/>
                <a:ea typeface="ＭＳ Ｐゴシック" panose="020B0600070205080204" pitchFamily="34" charset="-128"/>
              </a:rPr>
              <a:t>Beta</a:t>
            </a:r>
            <a:r>
              <a:rPr lang="en-US" altLang="en-US" baseline="-25000">
                <a:latin typeface="Times" pitchFamily="2" charset="0"/>
                <a:ea typeface="ＭＳ Ｐゴシック" panose="020B0600070205080204" pitchFamily="34" charset="-128"/>
              </a:rPr>
              <a:t>Levered </a:t>
            </a:r>
            <a:r>
              <a:rPr lang="en-US" altLang="en-US">
                <a:latin typeface="Times" pitchFamily="2" charset="0"/>
                <a:ea typeface="ＭＳ Ｐゴシック" panose="020B0600070205080204" pitchFamily="34"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pitchFamily="2" charset="0"/>
                <a:ea typeface="ＭＳ Ｐゴシック" panose="020B0600070205080204" pitchFamily="34" charset="-128"/>
              </a:rPr>
              <a:t>levered </a:t>
            </a:r>
            <a:r>
              <a:rPr lang="en-US" altLang="en-US">
                <a:latin typeface="Times" pitchFamily="2" charset="0"/>
                <a:ea typeface="ＭＳ Ｐゴシック" panose="020B0600070205080204" pitchFamily="34" charset="-128"/>
              </a:rPr>
              <a:t>=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pitchFamily="2" charset="0"/>
                <a:ea typeface="ＭＳ Ｐゴシック" panose="020B0600070205080204" pitchFamily="34" charset="-128"/>
              </a:rPr>
              <a:t>u</a:t>
            </a:r>
            <a:r>
              <a:rPr lang="en-US" altLang="en-US">
                <a:latin typeface="Times" pitchFamily="2" charset="0"/>
                <a:ea typeface="ＭＳ Ｐゴシック" panose="020B0600070205080204" pitchFamily="34" charset="-128"/>
              </a:rPr>
              <a:t> [1+(1-t)D/E] -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pitchFamily="2" charset="0"/>
                <a:ea typeface="ＭＳ Ｐゴシック" panose="020B0600070205080204" pitchFamily="34" charset="-128"/>
              </a:rPr>
              <a:t>debt</a:t>
            </a:r>
            <a:r>
              <a:rPr lang="en-US" altLang="en-US">
                <a:latin typeface="Times" pitchFamily="2" charset="0"/>
                <a:ea typeface="ＭＳ Ｐゴシック" panose="020B0600070205080204" pitchFamily="34" charset="-128"/>
              </a:rPr>
              <a:t>  (1-t) D/E</a:t>
            </a:r>
          </a:p>
          <a:p>
            <a:pPr algn="just"/>
            <a:r>
              <a:rPr lang="en-US" altLang="en-US">
                <a:latin typeface="Times" pitchFamily="2" charset="0"/>
                <a:ea typeface="ＭＳ Ｐゴシック" panose="020B0600070205080204" pitchFamily="34"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D07E95BE-69C3-E7B2-80C5-FA1F158AD06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a:extLst>
              <a:ext uri="{FF2B5EF4-FFF2-40B4-BE49-F238E27FC236}">
                <a16:creationId xmlns:a16="http://schemas.microsoft.com/office/drawing/2014/main" id="{81D9592F-A816-656C-867F-BB712643053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manual computation of the cost of debt. Note the circularity in the argument, since the interest expense is needed to compute the rating, and the rating is needed to compute the cost of debt.</a:t>
            </a:r>
          </a:p>
          <a:p>
            <a:r>
              <a:rPr lang="en-US" altLang="en-US">
                <a:latin typeface="Times" pitchFamily="2" charset="0"/>
                <a:ea typeface="ＭＳ Ｐゴシック" panose="020B0600070205080204" pitchFamily="34"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pitchFamily="2" charset="0"/>
                <a:ea typeface="ＭＳ Ｐゴシック" panose="020B0600070205080204" pitchFamily="34" charset="-128"/>
              </a:rPr>
              <a:t>We assume that whatever is borrowed is used to buy back equity, and that the operating assets of the firm remain unchanged (EBITDA and EBIT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change…). This allows us to isolate the effect of the recapitalization.</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7E3CDC63-7829-269B-45B6-7F919FFB0D9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a:extLst>
              <a:ext uri="{FF2B5EF4-FFF2-40B4-BE49-F238E27FC236}">
                <a16:creationId xmlns:a16="http://schemas.microsoft.com/office/drawing/2014/main" id="{EE222C80-D0E5-A9C2-C2C8-A73819698535}"/>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pitchFamily="2" charset="0"/>
                <a:ea typeface="ＭＳ Ｐゴシック" panose="020B0600070205080204" pitchFamily="34" charset="-128"/>
              </a:rPr>
              <a:t>These default spreads can be obtained in one of two ways:</a:t>
            </a:r>
          </a:p>
          <a:p>
            <a:pPr marL="228600" indent="-228600">
              <a:buFontTx/>
              <a:buAutoNum type="alphaLcPeriod"/>
            </a:pPr>
            <a:r>
              <a:rPr lang="en-US" altLang="en-US">
                <a:latin typeface="Times" pitchFamily="2" charset="0"/>
                <a:ea typeface="ＭＳ Ｐゴシック" panose="020B0600070205080204" pitchFamily="34" charset="-128"/>
              </a:rPr>
              <a:t>Getting a sampling of liquid bonds within each ratings class and averaging out their yields to maturity.</a:t>
            </a:r>
          </a:p>
          <a:p>
            <a:pPr marL="228600" indent="-228600">
              <a:buFontTx/>
              <a:buAutoNum type="alphaLcPeriod"/>
            </a:pPr>
            <a:r>
              <a:rPr lang="en-US" altLang="en-US">
                <a:latin typeface="Times" pitchFamily="2" charset="0"/>
                <a:ea typeface="ＭＳ Ｐゴシック" panose="020B0600070205080204" pitchFamily="34" charset="-128"/>
              </a:rPr>
              <a:t>Finding a source that provides default spreads by ratings class (bondsonline.com used to provide these for free but now requires a fee)</a:t>
            </a:r>
          </a:p>
          <a:p>
            <a:pPr marL="228600" indent="-228600"/>
            <a:r>
              <a:rPr lang="en-US" altLang="en-US">
                <a:latin typeface="Times" pitchFamily="2" charset="0"/>
                <a:ea typeface="ＭＳ Ｐゴシック" panose="020B0600070205080204" pitchFamily="34" charset="-128"/>
              </a:rPr>
              <a:t>The interest coverage ratio needs to be much higher for smaller firms to get similar ratings. (See ratings.xls spreadsheet)</a:t>
            </a:r>
          </a:p>
          <a:p>
            <a:pPr marL="228600" indent="-228600"/>
            <a:r>
              <a:rPr lang="en-US" altLang="en-US">
                <a:latin typeface="Times" pitchFamily="2" charset="0"/>
                <a:ea typeface="ＭＳ Ｐゴシック" panose="020B0600070205080204" pitchFamily="34" charset="-128"/>
              </a:rPr>
              <a:t>Special cases:</a:t>
            </a:r>
          </a:p>
          <a:p>
            <a:pPr marL="228600" indent="-228600">
              <a:buFontTx/>
              <a:buAutoNum type="arabicPeriod"/>
            </a:pPr>
            <a:r>
              <a:rPr lang="en-US" altLang="en-US">
                <a:latin typeface="Times" pitchFamily="2" charset="0"/>
                <a:ea typeface="ＭＳ Ｐゴシック" panose="020B0600070205080204" pitchFamily="34"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pitchFamily="2" charset="0"/>
                <a:ea typeface="ＭＳ Ｐゴシック" panose="020B0600070205080204" pitchFamily="34" charset="-128"/>
              </a:rPr>
              <a:t>2. If you have negative operating income, interest coverage ratio is negative: D rating. You may want to modify by using average operating income over last few years.</a:t>
            </a:r>
          </a:p>
          <a:p>
            <a:pPr marL="228600" indent="-228600"/>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AD99C5D1-9365-1982-8A1D-C20495B2AE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a:extLst>
              <a:ext uri="{FF2B5EF4-FFF2-40B4-BE49-F238E27FC236}">
                <a16:creationId xmlns:a16="http://schemas.microsoft.com/office/drawing/2014/main" id="{EF907F24-F700-6299-88AB-5068E14FCF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You have to start by assuming the AAA rate but you will end up with a rating that is different (AA)</a:t>
            </a:r>
          </a:p>
          <a:p>
            <a:r>
              <a:rPr lang="en-US" altLang="en-US">
                <a:latin typeface="Times" pitchFamily="2" charset="0"/>
                <a:ea typeface="ＭＳ Ｐゴシック" panose="020B0600070205080204" pitchFamily="34" charset="-128"/>
              </a:rPr>
              <a:t>You can redo the analysis using the AA rate and you can stop because you end up with the same rating at the end. (Sometimes you will need a third iteration).</a:t>
            </a:r>
          </a:p>
          <a:p>
            <a:r>
              <a:rPr lang="en-US" altLang="en-US" i="1">
                <a:latin typeface="Times" pitchFamily="2" charset="0"/>
                <a:ea typeface="ＭＳ Ｐゴシック" panose="020B0600070205080204" pitchFamily="34" charset="-128"/>
              </a:rPr>
              <a:t> </a:t>
            </a:r>
            <a:endParaRPr lang="en-US" altLang="en-US">
              <a:latin typeface="Times" pitchFamily="2" charset="0"/>
              <a:ea typeface="ＭＳ Ｐゴシック" panose="020B0600070205080204" pitchFamily="34" charset="-128"/>
            </a:endParaRPr>
          </a:p>
        </p:txBody>
      </p:sp>
      <p:pic>
        <p:nvPicPr>
          <p:cNvPr id="114691" name="Picture 3">
            <a:extLst>
              <a:ext uri="{FF2B5EF4-FFF2-40B4-BE49-F238E27FC236}">
                <a16:creationId xmlns:a16="http://schemas.microsoft.com/office/drawing/2014/main" id="{76546BAD-E7D2-11ED-C59F-9094AB205E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0BAB0032-7347-C8CF-1A58-EEAF4215BB1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a:extLst>
              <a:ext uri="{FF2B5EF4-FFF2-40B4-BE49-F238E27FC236}">
                <a16:creationId xmlns:a16="http://schemas.microsoft.com/office/drawing/2014/main" id="{43716CD4-B1B8-A696-B005-AC2EED89FF7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completed schedule of interest coverage ratios, ratings and costs of debt at different debt ratios ranging up to 90%.</a:t>
            </a:r>
          </a:p>
          <a:p>
            <a:r>
              <a:rPr lang="en-US" altLang="en-US">
                <a:latin typeface="Times" pitchFamily="2" charset="0"/>
                <a:ea typeface="ＭＳ Ｐゴシック" panose="020B0600070205080204" pitchFamily="34"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pitchFamily="2" charset="0"/>
                <a:ea typeface="ＭＳ Ｐゴシック" panose="020B0600070205080204" pitchFamily="34"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pitchFamily="2" charset="0"/>
                <a:ea typeface="ＭＳ Ｐゴシック" panose="020B0600070205080204" pitchFamily="34"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B80EC90E-F2CB-38D5-03C9-C971689CDB9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8786" name="Rectangle 3">
            <a:extLst>
              <a:ext uri="{FF2B5EF4-FFF2-40B4-BE49-F238E27FC236}">
                <a16:creationId xmlns:a16="http://schemas.microsoft.com/office/drawing/2014/main" id="{E803E502-7D6C-50FB-94D1-7CCE44EE213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are being conservative. The interest that is not tax deductible can be carried forward and will probably earn some tax benefit in future periods. </a:t>
            </a:r>
          </a:p>
          <a:p>
            <a:r>
              <a:rPr lang="en-US" altLang="en-US">
                <a:latin typeface="Times" pitchFamily="2" charset="0"/>
                <a:ea typeface="ＭＳ Ｐゴシック" panose="020B0600070205080204" pitchFamily="34"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B4A7826C-5233-DD4B-FDCF-A3892C1DA1C6}"/>
              </a:ext>
            </a:extLst>
          </p:cNvPr>
          <p:cNvSpPr>
            <a:spLocks noGrp="1" noRot="1" noChangeAspect="1" noChangeArrowheads="1" noTextEdit="1"/>
          </p:cNvSpPr>
          <p:nvPr>
            <p:ph type="sldImg"/>
          </p:nvPr>
        </p:nvSpPr>
        <p:spPr>
          <a:xfrm>
            <a:off x="1150938" y="692150"/>
            <a:ext cx="4556125" cy="3416300"/>
          </a:xfrm>
          <a:ln/>
        </p:spPr>
      </p:sp>
      <p:sp>
        <p:nvSpPr>
          <p:cNvPr id="120834" name="Notes Placeholder 2">
            <a:extLst>
              <a:ext uri="{FF2B5EF4-FFF2-40B4-BE49-F238E27FC236}">
                <a16:creationId xmlns:a16="http://schemas.microsoft.com/office/drawing/2014/main" id="{D2EC1B7A-505E-EC7C-4EDA-C3EC8D12512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Summarizes the cost of equity and debt from prior pages, as well as the cost of capital at different debt ratios.</a:t>
            </a:r>
          </a:p>
          <a:p>
            <a:r>
              <a:rPr lang="en-US" altLang="en-US">
                <a:latin typeface="Times" pitchFamily="2" charset="0"/>
                <a:ea typeface="ＭＳ Ｐゴシック" panose="020B0600070205080204" pitchFamily="34"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pitchFamily="2" charset="0"/>
                <a:ea typeface="ＭＳ Ｐゴシック" panose="020B0600070205080204" pitchFamily="34"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2897FC7D-309D-833F-4487-C8AD8248BCF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a:extLst>
              <a:ext uri="{FF2B5EF4-FFF2-40B4-BE49-F238E27FC236}">
                <a16:creationId xmlns:a16="http://schemas.microsoft.com/office/drawing/2014/main" id="{C17D1D78-2F0F-7CA6-49E9-8073CB3B83C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pitchFamily="2" charset="0"/>
                <a:ea typeface="ＭＳ Ｐゴシック" panose="020B0600070205080204" pitchFamily="34"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pitchFamily="2" charset="0"/>
              <a:ea typeface="ＭＳ Ｐゴシック" panose="020B0600070205080204" pitchFamily="34" charset="-128"/>
            </a:endParaRPr>
          </a:p>
        </p:txBody>
      </p:sp>
      <p:pic>
        <p:nvPicPr>
          <p:cNvPr id="122883" name="Picture 3">
            <a:extLst>
              <a:ext uri="{FF2B5EF4-FFF2-40B4-BE49-F238E27FC236}">
                <a16:creationId xmlns:a16="http://schemas.microsoft.com/office/drawing/2014/main" id="{D223DEF3-79E3-D5E3-265E-0BF5DD0FC6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5F99B1C5-E071-2852-F3B4-C4D84E1728E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a:extLst>
              <a:ext uri="{FF2B5EF4-FFF2-40B4-BE49-F238E27FC236}">
                <a16:creationId xmlns:a16="http://schemas.microsoft.com/office/drawing/2014/main" id="{E672DFAA-7D9C-D1C1-DCBE-F2395D8A3F6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pitchFamily="2" charset="0"/>
                <a:ea typeface="ＭＳ Ｐゴシック" panose="020B0600070205080204" pitchFamily="34" charset="-128"/>
              </a:rPr>
              <a:t>We can make the cost of debt a continuous function of default risk or interest coverage ratios.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B78FDFCC-6070-2727-1189-F512D7CCCDF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a:extLst>
              <a:ext uri="{FF2B5EF4-FFF2-40B4-BE49-F238E27FC236}">
                <a16:creationId xmlns:a16="http://schemas.microsoft.com/office/drawing/2014/main" id="{2CE81D8F-5D20-F630-0764-5C07AA330CB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8F839409-9FCE-92F7-489B-6131ECF66F2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a:extLst>
              <a:ext uri="{FF2B5EF4-FFF2-40B4-BE49-F238E27FC236}">
                <a16:creationId xmlns:a16="http://schemas.microsoft.com/office/drawing/2014/main" id="{C14C4F46-F9C7-CF02-09FF-B642615834B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are assuming that the firm is correctly valued now, not because of any belief in market efficiency but to isolate the effect of changing the cost of capital. In other words, whatever the market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expectations are now (realistic or unrealistic), those expectations stay unchanged as we move from the old to the new capital structure.</a:t>
            </a:r>
          </a:p>
          <a:p>
            <a:r>
              <a:rPr lang="en-US" altLang="en-US">
                <a:latin typeface="Times" pitchFamily="2" charset="0"/>
                <a:ea typeface="ＭＳ Ｐゴシック" panose="020B0600070205080204" pitchFamily="34"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9DAABDBE-6E8C-2185-57B8-EB1702C6CE03}"/>
              </a:ext>
            </a:extLst>
          </p:cNvPr>
          <p:cNvSpPr>
            <a:spLocks noGrp="1" noRot="1" noChangeAspect="1" noChangeArrowheads="1" noTextEdit="1"/>
          </p:cNvSpPr>
          <p:nvPr>
            <p:ph type="sldImg"/>
          </p:nvPr>
        </p:nvSpPr>
        <p:spPr>
          <a:xfrm>
            <a:off x="1150938" y="692150"/>
            <a:ext cx="4556125" cy="3416300"/>
          </a:xfrm>
          <a:ln/>
        </p:spPr>
      </p:sp>
      <p:sp>
        <p:nvSpPr>
          <p:cNvPr id="131074" name="Notes Placeholder 2">
            <a:extLst>
              <a:ext uri="{FF2B5EF4-FFF2-40B4-BE49-F238E27FC236}">
                <a16:creationId xmlns:a16="http://schemas.microsoft.com/office/drawing/2014/main" id="{A2FA3360-6A9C-D216-E3FD-71533350F8A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reduction in the cost of capital translates into annual savings. Most of these savings are implicit, being savings in the cost of equity. Thus,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accounting earnings will not reflect these savings directly.</a:t>
            </a:r>
          </a:p>
          <a:p>
            <a:r>
              <a:rPr lang="en-US" altLang="en-US">
                <a:latin typeface="Times" pitchFamily="2" charset="0"/>
                <a:ea typeface="ＭＳ Ｐゴシック" panose="020B0600070205080204" pitchFamily="34" charset="-128"/>
              </a:rPr>
              <a:t>These savings can be converted into a present value by discounting back at the new cost of capital. </a:t>
            </a:r>
          </a:p>
          <a:p>
            <a:r>
              <a:rPr lang="en-US" altLang="en-US">
                <a:latin typeface="Times" pitchFamily="2" charset="0"/>
                <a:ea typeface="ＭＳ Ｐゴシック" panose="020B0600070205080204" pitchFamily="34"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pitchFamily="2" charset="0"/>
                <a:ea typeface="ＭＳ Ｐゴシック" panose="020B0600070205080204" pitchFamily="34"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pitchFamily="2" charset="0"/>
                <a:ea typeface="ＭＳ Ｐゴシック" panose="020B0600070205080204" pitchFamily="34" charset="-128"/>
              </a:rPr>
              <a:t>In this case, maximizing firm value also maximizes stock price, because we assume that </a:t>
            </a:r>
          </a:p>
          <a:p>
            <a:pPr lvl="1"/>
            <a:r>
              <a:rPr lang="en-US" altLang="en-US">
                <a:latin typeface="Times" pitchFamily="2" charset="0"/>
                <a:ea typeface="ＭＳ Ｐゴシック" panose="020B0600070205080204" pitchFamily="34" charset="-128"/>
              </a:rPr>
              <a:t>Debt is refinanced at current market rates, thus protecting bondholders</a:t>
            </a:r>
          </a:p>
          <a:p>
            <a:pPr lvl="1"/>
            <a:r>
              <a:rPr lang="en-US" altLang="en-US">
                <a:latin typeface="Times" pitchFamily="2" charset="0"/>
                <a:ea typeface="ＭＳ Ｐゴシック" panose="020B0600070205080204" pitchFamily="34" charset="-128"/>
              </a:rPr>
              <a:t>Markets are rational and efficient.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2B91D898-225D-EB2D-6918-E79D210E2D7E}"/>
              </a:ext>
            </a:extLst>
          </p:cNvPr>
          <p:cNvSpPr>
            <a:spLocks noGrp="1" noRot="1" noChangeAspect="1" noChangeArrowheads="1" noTextEdit="1"/>
          </p:cNvSpPr>
          <p:nvPr>
            <p:ph type="sldImg"/>
          </p:nvPr>
        </p:nvSpPr>
        <p:spPr>
          <a:xfrm>
            <a:off x="1150938" y="692150"/>
            <a:ext cx="4556125" cy="3416300"/>
          </a:xfrm>
          <a:ln/>
        </p:spPr>
      </p:sp>
      <p:sp>
        <p:nvSpPr>
          <p:cNvPr id="133122" name="Notes Placeholder 2">
            <a:extLst>
              <a:ext uri="{FF2B5EF4-FFF2-40B4-BE49-F238E27FC236}">
                <a16:creationId xmlns:a16="http://schemas.microsoft.com/office/drawing/2014/main" id="{03E40616-2D83-DDCB-B915-7BFEC09889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F15190D6-2E45-20FF-6BEF-675CD8F67AB7}"/>
              </a:ext>
            </a:extLst>
          </p:cNvPr>
          <p:cNvSpPr>
            <a:spLocks noGrp="1" noRot="1" noChangeAspect="1" noChangeArrowheads="1" noTextEdit="1"/>
          </p:cNvSpPr>
          <p:nvPr>
            <p:ph type="sldImg"/>
          </p:nvPr>
        </p:nvSpPr>
        <p:spPr>
          <a:xfrm>
            <a:off x="1150938" y="692150"/>
            <a:ext cx="4556125" cy="3416300"/>
          </a:xfrm>
          <a:ln/>
        </p:spPr>
      </p:sp>
      <p:sp>
        <p:nvSpPr>
          <p:cNvPr id="135170" name="Notes Placeholder 2">
            <a:extLst>
              <a:ext uri="{FF2B5EF4-FFF2-40B4-BE49-F238E27FC236}">
                <a16:creationId xmlns:a16="http://schemas.microsoft.com/office/drawing/2014/main" id="{B0EF069D-DFA9-3E21-BDA5-FB584FB3571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A05CB4FF-19C2-2058-A753-696D512796C8}"/>
              </a:ext>
            </a:extLst>
          </p:cNvPr>
          <p:cNvSpPr>
            <a:spLocks noGrp="1" noRot="1" noChangeAspect="1" noChangeArrowheads="1" noTextEdit="1"/>
          </p:cNvSpPr>
          <p:nvPr>
            <p:ph type="sldImg"/>
          </p:nvPr>
        </p:nvSpPr>
        <p:spPr>
          <a:xfrm>
            <a:off x="1150938" y="692150"/>
            <a:ext cx="4556125" cy="3416300"/>
          </a:xfrm>
          <a:ln/>
        </p:spPr>
      </p:sp>
      <p:sp>
        <p:nvSpPr>
          <p:cNvPr id="137218" name="Notes Placeholder 2">
            <a:extLst>
              <a:ext uri="{FF2B5EF4-FFF2-40B4-BE49-F238E27FC236}">
                <a16:creationId xmlns:a16="http://schemas.microsoft.com/office/drawing/2014/main" id="{F99BB931-2BFC-AD86-2AD6-E349A19195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the best case scenario for those who stay on as stockholders, since they claim the entire surplus.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92E75651-8CD1-C9F0-589B-5B8DA6A8A2F2}"/>
              </a:ext>
            </a:extLst>
          </p:cNvPr>
          <p:cNvSpPr>
            <a:spLocks noGrp="1" noRot="1" noChangeAspect="1" noChangeArrowheads="1" noTextEdit="1"/>
          </p:cNvSpPr>
          <p:nvPr>
            <p:ph type="sldImg"/>
          </p:nvPr>
        </p:nvSpPr>
        <p:spPr>
          <a:xfrm>
            <a:off x="1150938" y="692150"/>
            <a:ext cx="4556125" cy="3416300"/>
          </a:xfrm>
          <a:ln/>
        </p:spPr>
      </p:sp>
      <p:sp>
        <p:nvSpPr>
          <p:cNvPr id="139266" name="Notes Placeholder 2">
            <a:extLst>
              <a:ext uri="{FF2B5EF4-FFF2-40B4-BE49-F238E27FC236}">
                <a16:creationId xmlns:a16="http://schemas.microsoft.com/office/drawing/2014/main" id="{AA613BDA-0304-AADD-A5A8-9655820D154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Proof that the $78.61 leaves everyone equally well off.</a:t>
            </a:r>
          </a:p>
          <a:p>
            <a:r>
              <a:rPr lang="en-US" altLang="en-US">
                <a:latin typeface="Times" pitchFamily="2" charset="0"/>
                <a:ea typeface="ＭＳ Ｐゴシック" panose="020B0600070205080204" pitchFamily="34" charset="-128"/>
              </a:rPr>
              <a:t>Try different prices and see how the increase in value is apportioned between the groups.</a:t>
            </a:r>
          </a:p>
          <a:p>
            <a:r>
              <a:rPr lang="en-US" altLang="en-US">
                <a:latin typeface="Times" pitchFamily="2" charset="0"/>
                <a:ea typeface="ＭＳ Ｐゴシック" panose="020B0600070205080204" pitchFamily="34" charset="-128"/>
              </a:rPr>
              <a:t>In fact, try estimating the buyback price at which the entire value increase goes to those who sell their shares back.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DDE28BC3-7D2D-E411-1FA4-D949955C349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a:extLst>
              <a:ext uri="{FF2B5EF4-FFF2-40B4-BE49-F238E27FC236}">
                <a16:creationId xmlns:a16="http://schemas.microsoft.com/office/drawing/2014/main" id="{951404E0-578E-02F1-9A15-0806667491F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analysis is based upon the firm continuing as a going concern. To the extent that more debt can put this survival at risk, it is important to do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what-if</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analyses or build in survival constraints into the analysis.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49FA707A-E832-4564-2EBF-A995ABF3F3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a:extLst>
              <a:ext uri="{FF2B5EF4-FFF2-40B4-BE49-F238E27FC236}">
                <a16:creationId xmlns:a16="http://schemas.microsoft.com/office/drawing/2014/main" id="{3534D865-67D1-B321-C17C-5C529B0330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are percentage changes in operating income at Disney.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4084CAAE-ECBF-B2D5-BDB3-7C3A41FD750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a:extLst>
              <a:ext uri="{FF2B5EF4-FFF2-40B4-BE49-F238E27FC236}">
                <a16:creationId xmlns:a16="http://schemas.microsoft.com/office/drawing/2014/main" id="{2F44DEFF-933C-D57A-B8CF-BC92B32312B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Disney’s optimal debt ratio is robust and survives up to a 30% drop in EBIT, which is worse than their worst year in the last three decades.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9DBE969A-3353-02C6-4DC7-8459A59A88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a:extLst>
              <a:ext uri="{FF2B5EF4-FFF2-40B4-BE49-F238E27FC236}">
                <a16:creationId xmlns:a16="http://schemas.microsoft.com/office/drawing/2014/main" id="{E821BA22-7158-08B3-736F-A97210BEE5C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pitchFamily="2" charset="0"/>
                <a:ea typeface="ＭＳ Ｐゴシック" panose="020B0600070205080204" pitchFamily="34"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bragging rights.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CED7CF57-383D-833C-C393-D67149F75FF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a:extLst>
              <a:ext uri="{FF2B5EF4-FFF2-40B4-BE49-F238E27FC236}">
                <a16:creationId xmlns:a16="http://schemas.microsoft.com/office/drawing/2014/main" id="{74369CFE-9893-5F25-486B-A5EDBE8378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may be overstated, since it is based upon the assumption that operating income is unaffected by the change in ratings. To the degree that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operating income will drop if its rating drops below BBB, this will overstate the cost of the constraint.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F99F7D12-24AD-8ED4-6460-6ACA04E7372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1554" name="Rectangle 3">
            <a:extLst>
              <a:ext uri="{FF2B5EF4-FFF2-40B4-BE49-F238E27FC236}">
                <a16:creationId xmlns:a16="http://schemas.microsoft.com/office/drawing/2014/main" id="{735B7923-F00F-522C-70DD-AB77359B92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pitchFamily="2" charset="0"/>
                <a:ea typeface="ＭＳ Ｐゴシック" panose="020B0600070205080204" pitchFamily="34"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pitchFamily="2" charset="0"/>
                <a:ea typeface="ＭＳ Ｐゴシック" panose="020B0600070205080204" pitchFamily="34" charset="-128"/>
              </a:rPr>
              <a:t>If the business you are expanding into has more risk and more negative cashflows, your optimal will decrease.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D498FA53-FA7E-F4D7-8A33-3E959D1378C9}"/>
              </a:ext>
            </a:extLst>
          </p:cNvPr>
          <p:cNvSpPr>
            <a:spLocks noGrp="1" noRot="1" noChangeAspect="1" noChangeArrowheads="1" noTextEdit="1"/>
          </p:cNvSpPr>
          <p:nvPr>
            <p:ph type="sldImg"/>
          </p:nvPr>
        </p:nvSpPr>
        <p:spPr>
          <a:xfrm>
            <a:off x="1150938" y="692150"/>
            <a:ext cx="4556125" cy="3416300"/>
          </a:xfrm>
          <a:ln/>
        </p:spPr>
      </p:sp>
      <p:sp>
        <p:nvSpPr>
          <p:cNvPr id="153602" name="Notes Placeholder 2">
            <a:extLst>
              <a:ext uri="{FF2B5EF4-FFF2-40B4-BE49-F238E27FC236}">
                <a16:creationId xmlns:a16="http://schemas.microsoft.com/office/drawing/2014/main" id="{58D5247F-D6E0-5F0D-1568-2AF8971571B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Tata Motors looks over levered, it is possible that the company is borrowing money on the basis of the Tata Group</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financial strength…. Thus, to assess whether there is too much or too little debt, we should be looking at the overall group</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optimal and actual debt ratio.</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7A2CABAB-98D8-EA20-F75A-3224C6362D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5650" name="Rectangle 3">
            <a:extLst>
              <a:ext uri="{FF2B5EF4-FFF2-40B4-BE49-F238E27FC236}">
                <a16:creationId xmlns:a16="http://schemas.microsoft.com/office/drawing/2014/main" id="{E7E4EF74-D0D2-9F7D-0CEF-2E33713C85F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0B99D90B-C7B9-7A82-1362-D1AE8CFD6F0C}"/>
              </a:ext>
            </a:extLst>
          </p:cNvPr>
          <p:cNvSpPr>
            <a:spLocks noGrp="1" noRot="1" noChangeAspect="1" noChangeArrowheads="1" noTextEdit="1"/>
          </p:cNvSpPr>
          <p:nvPr>
            <p:ph type="sldImg"/>
          </p:nvPr>
        </p:nvSpPr>
        <p:spPr>
          <a:xfrm>
            <a:off x="1150938" y="692150"/>
            <a:ext cx="4556125" cy="3416300"/>
          </a:xfrm>
          <a:ln/>
        </p:spPr>
      </p:sp>
      <p:sp>
        <p:nvSpPr>
          <p:cNvPr id="157698" name="Notes Placeholder 2">
            <a:extLst>
              <a:ext uri="{FF2B5EF4-FFF2-40B4-BE49-F238E27FC236}">
                <a16:creationId xmlns:a16="http://schemas.microsoft.com/office/drawing/2014/main" id="{2CB7728B-36B2-31FE-E9DB-3C7E1E49A5D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May be a high flyer in terms of market cap, but cannot afford much debt, since its operating income is low, relative to its market value.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AC6C259E-3B63-E23E-9374-8A2397A679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9746" name="Rectangle 3">
            <a:extLst>
              <a:ext uri="{FF2B5EF4-FFF2-40B4-BE49-F238E27FC236}">
                <a16:creationId xmlns:a16="http://schemas.microsoft.com/office/drawing/2014/main" id="{D00D835D-A394-14F8-DAEC-6AE24FCCD93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optimal debt ratio for the private firm is 30% but the cost of capital is flat between 10% and 30%. The firm value is maximized at that point. </a:t>
            </a:r>
          </a:p>
          <a:p>
            <a:r>
              <a:rPr lang="en-US" altLang="en-US">
                <a:latin typeface="Times" pitchFamily="2" charset="0"/>
                <a:ea typeface="ＭＳ Ｐゴシック" panose="020B0600070205080204" pitchFamily="34" charset="-128"/>
              </a:rPr>
              <a:t>To the extent that private business owners view default risk more seriously than stockholders in a publicly traded firm, they will probably be more cautious about moving to the optimal.</a:t>
            </a:r>
          </a:p>
          <a:p>
            <a:r>
              <a:rPr lang="en-US" altLang="en-US">
                <a:latin typeface="Times" pitchFamily="2" charset="0"/>
                <a:ea typeface="ＭＳ Ｐゴシック" panose="020B0600070205080204" pitchFamily="34"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4E2803C0-A629-C889-2CB3-08037BEC6AF1}"/>
              </a:ext>
            </a:extLst>
          </p:cNvPr>
          <p:cNvSpPr>
            <a:spLocks noGrp="1" noRot="1" noChangeAspect="1" noChangeArrowheads="1" noTextEdit="1"/>
          </p:cNvSpPr>
          <p:nvPr>
            <p:ph type="sldImg"/>
          </p:nvPr>
        </p:nvSpPr>
        <p:spPr>
          <a:xfrm>
            <a:off x="1150938" y="692150"/>
            <a:ext cx="4556125" cy="3416300"/>
          </a:xfrm>
          <a:ln/>
        </p:spPr>
      </p:sp>
      <p:sp>
        <p:nvSpPr>
          <p:cNvPr id="161794" name="Notes Placeholder 2">
            <a:extLst>
              <a:ext uri="{FF2B5EF4-FFF2-40B4-BE49-F238E27FC236}">
                <a16:creationId xmlns:a16="http://schemas.microsoft.com/office/drawing/2014/main" id="{7E7E8D97-4745-3A11-86A4-D0610DABFFD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664C4042-0467-D101-7A17-D529A16960C5}"/>
              </a:ext>
            </a:extLst>
          </p:cNvPr>
          <p:cNvSpPr>
            <a:spLocks noGrp="1" noRot="1" noChangeAspect="1" noChangeArrowheads="1" noTextEdit="1"/>
          </p:cNvSpPr>
          <p:nvPr>
            <p:ph type="sldImg"/>
          </p:nvPr>
        </p:nvSpPr>
        <p:spPr>
          <a:xfrm>
            <a:off x="1150938" y="692150"/>
            <a:ext cx="4556125" cy="3416300"/>
          </a:xfrm>
          <a:ln/>
        </p:spPr>
      </p:sp>
      <p:sp>
        <p:nvSpPr>
          <p:cNvPr id="163842" name="Notes Placeholder 2">
            <a:extLst>
              <a:ext uri="{FF2B5EF4-FFF2-40B4-BE49-F238E27FC236}">
                <a16:creationId xmlns:a16="http://schemas.microsoft.com/office/drawing/2014/main" id="{2F4A723F-4EA8-D14A-6EEB-60896F58A29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58BA1F71-0317-F0AE-65B4-8A8BE7A1F828}"/>
              </a:ext>
            </a:extLst>
          </p:cNvPr>
          <p:cNvSpPr>
            <a:spLocks noGrp="1" noRot="1" noChangeAspect="1" noChangeArrowheads="1" noTextEdit="1"/>
          </p:cNvSpPr>
          <p:nvPr>
            <p:ph type="sldImg"/>
          </p:nvPr>
        </p:nvSpPr>
        <p:spPr>
          <a:xfrm>
            <a:off x="1150938" y="692150"/>
            <a:ext cx="4556125" cy="3416300"/>
          </a:xfrm>
          <a:ln/>
        </p:spPr>
      </p:sp>
      <p:sp>
        <p:nvSpPr>
          <p:cNvPr id="165890" name="Notes Placeholder 2">
            <a:extLst>
              <a:ext uri="{FF2B5EF4-FFF2-40B4-BE49-F238E27FC236}">
                <a16:creationId xmlns:a16="http://schemas.microsoft.com/office/drawing/2014/main" id="{DBC6528B-12D3-1C44-AB2C-E044CBCC5B4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This is very preliminary but the evidence of how the tax law is affecting US companies is just starting to come in. US companies actually have more dollar debt now than they did in 2017, the year the tax law was passed towards the end of 2017. The debt has not budged much in the years since, with one possible explanation being low interest rates on debt. The more likely explanation is inertia where companies borrow because they have always borrowed, with little consideration of the tradeoff.</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a:extLst>
              <a:ext uri="{FF2B5EF4-FFF2-40B4-BE49-F238E27FC236}">
                <a16:creationId xmlns:a16="http://schemas.microsoft.com/office/drawing/2014/main" id="{EB0DF335-7B6E-6754-902B-7BDEEFB549F1}"/>
              </a:ext>
            </a:extLst>
          </p:cNvPr>
          <p:cNvSpPr>
            <a:spLocks noGrp="1" noRot="1" noChangeAspect="1" noChangeArrowheads="1" noTextEdit="1"/>
          </p:cNvSpPr>
          <p:nvPr>
            <p:ph type="sldImg"/>
          </p:nvPr>
        </p:nvSpPr>
        <p:spPr>
          <a:xfrm>
            <a:off x="1150938" y="692150"/>
            <a:ext cx="4556125" cy="3416300"/>
          </a:xfrm>
          <a:ln/>
        </p:spPr>
      </p:sp>
      <p:sp>
        <p:nvSpPr>
          <p:cNvPr id="167938" name="Notes Placeholder 2">
            <a:extLst>
              <a:ext uri="{FF2B5EF4-FFF2-40B4-BE49-F238E27FC236}">
                <a16:creationId xmlns:a16="http://schemas.microsoft.com/office/drawing/2014/main" id="{ECFBA1F4-A7E7-1F00-EE23-E97C91D6A1B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a:extLst>
              <a:ext uri="{FF2B5EF4-FFF2-40B4-BE49-F238E27FC236}">
                <a16:creationId xmlns:a16="http://schemas.microsoft.com/office/drawing/2014/main" id="{6A50C67B-2F94-2F11-4ED8-66976EA115FB}"/>
              </a:ext>
            </a:extLst>
          </p:cNvPr>
          <p:cNvSpPr>
            <a:spLocks noGrp="1" noRot="1" noChangeAspect="1" noChangeArrowheads="1" noTextEdit="1"/>
          </p:cNvSpPr>
          <p:nvPr>
            <p:ph type="sldImg"/>
          </p:nvPr>
        </p:nvSpPr>
        <p:spPr>
          <a:xfrm>
            <a:off x="1150938" y="692150"/>
            <a:ext cx="4556125" cy="3416300"/>
          </a:xfrm>
          <a:ln/>
        </p:spPr>
      </p:sp>
      <p:sp>
        <p:nvSpPr>
          <p:cNvPr id="169986" name="Notes Placeholder 2">
            <a:extLst>
              <a:ext uri="{FF2B5EF4-FFF2-40B4-BE49-F238E27FC236}">
                <a16:creationId xmlns:a16="http://schemas.microsoft.com/office/drawing/2014/main" id="{D04CD7E8-8253-104E-153C-E9EB64F4790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a:extLst>
              <a:ext uri="{FF2B5EF4-FFF2-40B4-BE49-F238E27FC236}">
                <a16:creationId xmlns:a16="http://schemas.microsoft.com/office/drawing/2014/main" id="{591826EC-D8DE-3F43-F4D9-B10734B82614}"/>
              </a:ext>
            </a:extLst>
          </p:cNvPr>
          <p:cNvSpPr>
            <a:spLocks noGrp="1" noRot="1" noChangeAspect="1" noChangeArrowheads="1" noTextEdit="1"/>
          </p:cNvSpPr>
          <p:nvPr>
            <p:ph type="sldImg"/>
          </p:nvPr>
        </p:nvSpPr>
        <p:spPr>
          <a:xfrm>
            <a:off x="1150938" y="692150"/>
            <a:ext cx="4556125" cy="3416300"/>
          </a:xfrm>
          <a:ln/>
        </p:spPr>
      </p:sp>
      <p:sp>
        <p:nvSpPr>
          <p:cNvPr id="172034" name="Notes Placeholder 2">
            <a:extLst>
              <a:ext uri="{FF2B5EF4-FFF2-40B4-BE49-F238E27FC236}">
                <a16:creationId xmlns:a16="http://schemas.microsoft.com/office/drawing/2014/main" id="{AA8D2E5C-4DB2-FA42-E307-44F0BC7CABF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a:extLst>
              <a:ext uri="{FF2B5EF4-FFF2-40B4-BE49-F238E27FC236}">
                <a16:creationId xmlns:a16="http://schemas.microsoft.com/office/drawing/2014/main" id="{1F84D4E2-F26C-4ED0-27D0-70350AC46462}"/>
              </a:ext>
            </a:extLst>
          </p:cNvPr>
          <p:cNvSpPr>
            <a:spLocks noGrp="1" noRot="1" noChangeAspect="1" noChangeArrowheads="1" noTextEdit="1"/>
          </p:cNvSpPr>
          <p:nvPr>
            <p:ph type="sldImg"/>
          </p:nvPr>
        </p:nvSpPr>
        <p:spPr>
          <a:xfrm>
            <a:off x="1150938" y="692150"/>
            <a:ext cx="4556125" cy="3416300"/>
          </a:xfrm>
          <a:ln/>
        </p:spPr>
      </p:sp>
      <p:sp>
        <p:nvSpPr>
          <p:cNvPr id="174082" name="Notes Placeholder 2">
            <a:extLst>
              <a:ext uri="{FF2B5EF4-FFF2-40B4-BE49-F238E27FC236}">
                <a16:creationId xmlns:a16="http://schemas.microsoft.com/office/drawing/2014/main" id="{72B93C1F-B153-AC53-A907-9FDE54CA804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E469E119-915E-B868-D560-CA7BD072FB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76130" name="Rectangle 3">
            <a:extLst>
              <a:ext uri="{FF2B5EF4-FFF2-40B4-BE49-F238E27FC236}">
                <a16:creationId xmlns:a16="http://schemas.microsoft.com/office/drawing/2014/main" id="{D7BBAF47-7A9B-0E4A-F5F3-E6025B4C692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Financial service firms often do not consider debt to be a source of capital, as much as they consider it to be raw material that they use to produce their products. </a:t>
            </a:r>
          </a:p>
          <a:p>
            <a:r>
              <a:rPr lang="en-US" altLang="en-US">
                <a:latin typeface="Times" pitchFamily="2" charset="0"/>
                <a:ea typeface="ＭＳ Ｐゴシック" panose="020B0600070205080204" pitchFamily="34" charset="-128"/>
              </a:rPr>
              <a:t>Thus, most banks borrow, using the regulatory capital ratios as constraints, rather than to minimize cost of capital.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D89B178B-FD06-8B6E-3C02-EA526049AE57}"/>
              </a:ext>
            </a:extLst>
          </p:cNvPr>
          <p:cNvSpPr>
            <a:spLocks noGrp="1" noRot="1" noChangeAspect="1" noChangeArrowheads="1" noTextEdit="1"/>
          </p:cNvSpPr>
          <p:nvPr>
            <p:ph type="sldImg"/>
          </p:nvPr>
        </p:nvSpPr>
        <p:spPr>
          <a:xfrm>
            <a:off x="1150938" y="692150"/>
            <a:ext cx="4556125" cy="3416300"/>
          </a:xfrm>
          <a:ln/>
        </p:spPr>
      </p:sp>
      <p:sp>
        <p:nvSpPr>
          <p:cNvPr id="178178" name="Notes Placeholder 2">
            <a:extLst>
              <a:ext uri="{FF2B5EF4-FFF2-40B4-BE49-F238E27FC236}">
                <a16:creationId xmlns:a16="http://schemas.microsoft.com/office/drawing/2014/main" id="{06AD725B-8B18-D79F-B8EC-655A67E7684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regulatory capital ratios increase, banks will have to raise more equity to grow.</a:t>
            </a:r>
          </a:p>
          <a:p>
            <a:r>
              <a:rPr lang="en-US" altLang="en-US">
                <a:latin typeface="Times" pitchFamily="2" charset="0"/>
                <a:ea typeface="ＭＳ Ｐゴシック" panose="020B0600070205080204" pitchFamily="34" charset="-128"/>
              </a:rPr>
              <a:t>Conservative banks will raise more equity than aggressive banks.</a:t>
            </a:r>
          </a:p>
          <a:p>
            <a:r>
              <a:rPr lang="en-US" altLang="en-US">
                <a:latin typeface="Times" pitchFamily="2" charset="0"/>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pitchFamily="2" charset="0"/>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pitchFamily="2" charset="0"/>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5855365B-0135-DFAA-2259-6235BBA163D7}"/>
              </a:ext>
            </a:extLst>
          </p:cNvPr>
          <p:cNvSpPr>
            <a:spLocks noGrp="1" noRot="1" noChangeAspect="1" noChangeArrowheads="1" noTextEdit="1"/>
          </p:cNvSpPr>
          <p:nvPr>
            <p:ph type="sldImg"/>
          </p:nvPr>
        </p:nvSpPr>
        <p:spPr>
          <a:xfrm>
            <a:off x="1150938" y="692150"/>
            <a:ext cx="4556125" cy="3416300"/>
          </a:xfrm>
          <a:ln/>
        </p:spPr>
      </p:sp>
      <p:sp>
        <p:nvSpPr>
          <p:cNvPr id="180226" name="Notes Placeholder 2">
            <a:extLst>
              <a:ext uri="{FF2B5EF4-FFF2-40B4-BE49-F238E27FC236}">
                <a16:creationId xmlns:a16="http://schemas.microsoft.com/office/drawing/2014/main" id="{8AEE7822-0E6F-2121-3026-3BC3A2CFAE7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pitchFamily="2" charset="0"/>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pitchFamily="2" charset="0"/>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pitchFamily="2" charset="0"/>
                <a:ea typeface="ＭＳ Ｐゴシック" panose="020B0600070205080204" pitchFamily="34" charset="-128"/>
              </a:rPr>
              <a: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2A6142BD-1523-2C3E-002C-C68733ACCCA3}"/>
              </a:ext>
            </a:extLst>
          </p:cNvPr>
          <p:cNvSpPr>
            <a:spLocks noGrp="1" noRot="1" noChangeAspect="1" noChangeArrowheads="1" noTextEdit="1"/>
          </p:cNvSpPr>
          <p:nvPr>
            <p:ph type="sldImg"/>
          </p:nvPr>
        </p:nvSpPr>
        <p:spPr>
          <a:xfrm>
            <a:off x="1150938" y="692150"/>
            <a:ext cx="4556125" cy="3416300"/>
          </a:xfrm>
          <a:ln/>
        </p:spPr>
      </p:sp>
      <p:sp>
        <p:nvSpPr>
          <p:cNvPr id="182274" name="Notes Placeholder 2">
            <a:extLst>
              <a:ext uri="{FF2B5EF4-FFF2-40B4-BE49-F238E27FC236}">
                <a16:creationId xmlns:a16="http://schemas.microsoft.com/office/drawing/2014/main" id="{E9560EDC-946F-A40C-FE9E-A2098A8EE66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pitchFamily="2" charset="0"/>
                <a:ea typeface="ＭＳ Ｐゴシック" panose="020B0600070205080204" pitchFamily="34"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pitchFamily="2" charset="0"/>
                <a:ea typeface="ＭＳ Ｐゴシック" panose="020B0600070205080204" pitchFamily="34"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A9E7A0DD-197A-B3BB-1B42-113A41CE6FC3}"/>
              </a:ext>
            </a:extLst>
          </p:cNvPr>
          <p:cNvSpPr>
            <a:spLocks noGrp="1" noRot="1" noChangeAspect="1" noChangeArrowheads="1" noTextEdit="1"/>
          </p:cNvSpPr>
          <p:nvPr>
            <p:ph type="sldImg"/>
          </p:nvPr>
        </p:nvSpPr>
        <p:spPr>
          <a:xfrm>
            <a:off x="1150938" y="692150"/>
            <a:ext cx="4556125" cy="3416300"/>
          </a:xfrm>
          <a:ln/>
        </p:spPr>
      </p:sp>
      <p:sp>
        <p:nvSpPr>
          <p:cNvPr id="184322" name="Notes Placeholder 2">
            <a:extLst>
              <a:ext uri="{FF2B5EF4-FFF2-40B4-BE49-F238E27FC236}">
                <a16:creationId xmlns:a16="http://schemas.microsoft.com/office/drawing/2014/main" id="{48EB8E6B-0B93-6E04-0FB7-4A71E71411F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pitchFamily="2" charset="0"/>
              <a:ea typeface="ＭＳ Ｐゴシック" panose="020B0600070205080204" pitchFamily="34" charset="-128"/>
            </a:endParaRPr>
          </a:p>
          <a:p>
            <a:r>
              <a:rPr lang="en-US" altLang="en-US" i="1">
                <a:latin typeface="Times" pitchFamily="2" charset="0"/>
                <a:ea typeface="ＭＳ Ｐゴシック" panose="020B0600070205080204" pitchFamily="34" charset="-128"/>
              </a:rPr>
              <a:t>If debt is cheaper than equity on a pre-tax basis (and it generally is), why do we not gain by borrowing?</a:t>
            </a:r>
          </a:p>
          <a:p>
            <a:r>
              <a:rPr lang="en-US" altLang="en-US">
                <a:latin typeface="Times" pitchFamily="2" charset="0"/>
                <a:ea typeface="ＭＳ Ｐゴシック" panose="020B0600070205080204" pitchFamily="34" charset="-128"/>
              </a:rPr>
              <a:t>Because the additional debt makes both debt and equity more expensive. (Ratings drop and betas increase…)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913B9590-31D5-6289-B6F3-8A542DA08301}"/>
              </a:ext>
            </a:extLst>
          </p:cNvPr>
          <p:cNvSpPr>
            <a:spLocks noGrp="1" noRot="1" noChangeAspect="1" noChangeArrowheads="1" noTextEdit="1"/>
          </p:cNvSpPr>
          <p:nvPr>
            <p:ph type="sldImg"/>
          </p:nvPr>
        </p:nvSpPr>
        <p:spPr>
          <a:xfrm>
            <a:off x="1150938" y="692150"/>
            <a:ext cx="4556125" cy="3416300"/>
          </a:xfrm>
          <a:ln/>
        </p:spPr>
      </p:sp>
      <p:sp>
        <p:nvSpPr>
          <p:cNvPr id="186370" name="Notes Placeholder 2">
            <a:extLst>
              <a:ext uri="{FF2B5EF4-FFF2-40B4-BE49-F238E27FC236}">
                <a16:creationId xmlns:a16="http://schemas.microsoft.com/office/drawing/2014/main" id="{2102533E-0EC2-0772-13D9-0AFAB4AC89C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1193BE38-FD79-599D-93D4-DF5F5A32AB61}"/>
              </a:ext>
            </a:extLst>
          </p:cNvPr>
          <p:cNvSpPr>
            <a:spLocks noGrp="1" noRot="1" noChangeAspect="1" noChangeArrowheads="1" noTextEdit="1"/>
          </p:cNvSpPr>
          <p:nvPr>
            <p:ph type="sldImg"/>
          </p:nvPr>
        </p:nvSpPr>
        <p:spPr>
          <a:xfrm>
            <a:off x="1150938" y="692150"/>
            <a:ext cx="4556125" cy="3416300"/>
          </a:xfrm>
          <a:ln/>
        </p:spPr>
      </p:sp>
      <p:sp>
        <p:nvSpPr>
          <p:cNvPr id="188418" name="Notes Placeholder 2">
            <a:extLst>
              <a:ext uri="{FF2B5EF4-FFF2-40B4-BE49-F238E27FC236}">
                <a16:creationId xmlns:a16="http://schemas.microsoft.com/office/drawing/2014/main" id="{CCB7C3BB-D6AD-DDF5-B937-0AC169C6F05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F83DE4DE-F1C4-97F5-28E3-EA81D6A9D14F}"/>
              </a:ext>
            </a:extLst>
          </p:cNvPr>
          <p:cNvSpPr>
            <a:spLocks noGrp="1" noRot="1" noChangeAspect="1" noChangeArrowheads="1" noTextEdit="1"/>
          </p:cNvSpPr>
          <p:nvPr>
            <p:ph type="sldImg"/>
          </p:nvPr>
        </p:nvSpPr>
        <p:spPr>
          <a:xfrm>
            <a:off x="1150938" y="692150"/>
            <a:ext cx="4556125" cy="3416300"/>
          </a:xfrm>
          <a:ln/>
        </p:spPr>
      </p:sp>
      <p:sp>
        <p:nvSpPr>
          <p:cNvPr id="190466" name="Notes Placeholder 2">
            <a:extLst>
              <a:ext uri="{FF2B5EF4-FFF2-40B4-BE49-F238E27FC236}">
                <a16:creationId xmlns:a16="http://schemas.microsoft.com/office/drawing/2014/main" id="{355D0312-2D14-B68F-A8A2-FABF19E921B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cost of equity is determined by the equity risk premium and the cost of debt by the default spread. When ERP rise (fall) relative to default spreads, firms will borrow more (less). </a:t>
            </a:r>
          </a:p>
          <a:p>
            <a:r>
              <a:rPr lang="en-US" altLang="en-US">
                <a:latin typeface="Times" pitchFamily="2" charset="0"/>
                <a:ea typeface="ＭＳ Ｐゴシック" panose="020B0600070205080204" pitchFamily="34" charset="-128"/>
              </a:rPr>
              <a:t>This graph has the implied equity risk premium and the default spread on a Baa rated bond going back to 1960. While they generally move together, there have been periods of disconnect between the two.</a:t>
            </a:r>
          </a:p>
          <a:p>
            <a:r>
              <a:rPr lang="en-US" altLang="en-US">
                <a:latin typeface="Times" pitchFamily="2" charset="0"/>
                <a:ea typeface="ＭＳ Ｐゴシック" panose="020B0600070205080204" pitchFamily="34" charset="-128"/>
              </a:rPr>
              <a:t>In the late 1990s, equity risk premiums dropped relative to default spreads: Firms should have shifted to equity from debt and optimal debt ratios should have decreased.</a:t>
            </a:r>
          </a:p>
          <a:p>
            <a:r>
              <a:rPr lang="en-US" altLang="en-US">
                <a:latin typeface="Times" pitchFamily="2" charset="0"/>
                <a:ea typeface="ＭＳ Ｐゴシック" panose="020B0600070205080204" pitchFamily="34" charset="-128"/>
              </a:rPr>
              <a:t>Between 2004 and 2007, default spreads dropped while equity risk premiums remained unchanged. It was a golden age for leveraged transactions.</a:t>
            </a:r>
          </a:p>
          <a:p>
            <a:r>
              <a:rPr lang="en-US" altLang="en-US">
                <a:latin typeface="Times" pitchFamily="2" charset="0"/>
                <a:ea typeface="ＭＳ Ｐゴシック" panose="020B0600070205080204" pitchFamily="34" charset="-128"/>
              </a:rPr>
              <a:t>In 2008, risk premia climbed across the board but default spreads increased at a far faster pace than equity risk premium. On a relative basis, debt became more expensive relative to equity.</a:t>
            </a:r>
          </a:p>
          <a:p>
            <a:r>
              <a:rPr lang="en-US" altLang="en-US">
                <a:latin typeface="Times" pitchFamily="2" charset="0"/>
                <a:ea typeface="ＭＳ Ｐゴシック" panose="020B0600070205080204" pitchFamily="34"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a:extLst>
              <a:ext uri="{FF2B5EF4-FFF2-40B4-BE49-F238E27FC236}">
                <a16:creationId xmlns:a16="http://schemas.microsoft.com/office/drawing/2014/main" id="{B8A302CF-57DA-DE7A-A5E4-3A32D661139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a:extLst>
              <a:ext uri="{FF2B5EF4-FFF2-40B4-BE49-F238E27FC236}">
                <a16:creationId xmlns:a16="http://schemas.microsoft.com/office/drawing/2014/main" id="{F6AC3BD2-8AD0-30E1-8F1C-DBBD383E047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a:extLst>
              <a:ext uri="{FF2B5EF4-FFF2-40B4-BE49-F238E27FC236}">
                <a16:creationId xmlns:a16="http://schemas.microsoft.com/office/drawing/2014/main" id="{AB4EED22-018D-E8E7-8873-F839B7591D9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a:extLst>
              <a:ext uri="{FF2B5EF4-FFF2-40B4-BE49-F238E27FC236}">
                <a16:creationId xmlns:a16="http://schemas.microsoft.com/office/drawing/2014/main" id="{68A075E1-1716-9931-D051-586DBE1680A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a:extLst>
              <a:ext uri="{FF2B5EF4-FFF2-40B4-BE49-F238E27FC236}">
                <a16:creationId xmlns:a16="http://schemas.microsoft.com/office/drawing/2014/main" id="{248E99C2-B8D1-7601-C51C-D6F685FF6C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a:extLst>
              <a:ext uri="{FF2B5EF4-FFF2-40B4-BE49-F238E27FC236}">
                <a16:creationId xmlns:a16="http://schemas.microsoft.com/office/drawing/2014/main" id="{38E6EA7D-E040-51A9-30E2-D19F7CE4DAE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consider the bankrutpcy costs.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6FA25148-DC40-D6FE-A0AC-2C1F1EC8D92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a:extLst>
              <a:ext uri="{FF2B5EF4-FFF2-40B4-BE49-F238E27FC236}">
                <a16:creationId xmlns:a16="http://schemas.microsoft.com/office/drawing/2014/main" id="{1B44709A-1DC1-F8B7-F7A9-195874E8F4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pitchFamily="2" charset="0"/>
                <a:ea typeface="ＭＳ Ｐゴシック" panose="020B0600070205080204" pitchFamily="34" charset="-128"/>
              </a:rPr>
              <a:t>indirect bankruptcy costs can be as high as 20-30% of firm value</a:t>
            </a:r>
          </a:p>
          <a:p>
            <a:pPr>
              <a:buFontTx/>
              <a:buChar char="-"/>
            </a:pPr>
            <a:r>
              <a:rPr lang="en-US" altLang="en-US">
                <a:latin typeface="Times" pitchFamily="2" charset="0"/>
                <a:ea typeface="ＭＳ Ｐゴシック" panose="020B0600070205080204" pitchFamily="34"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6E4EC383-9206-17DC-F791-48D4165E5E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a:extLst>
              <a:ext uri="{FF2B5EF4-FFF2-40B4-BE49-F238E27FC236}">
                <a16:creationId xmlns:a16="http://schemas.microsoft.com/office/drawing/2014/main" id="{E45758EC-5618-098F-CA6D-48789C67243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959CB6A2-DBC3-89E1-4FAA-65E827E63C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a:extLst>
              <a:ext uri="{FF2B5EF4-FFF2-40B4-BE49-F238E27FC236}">
                <a16:creationId xmlns:a16="http://schemas.microsoft.com/office/drawing/2014/main" id="{F599DA76-903F-10B5-34B6-D23AE26F4CF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2ECC4125-9167-DF12-78D9-2A47C884EBF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a:extLst>
              <a:ext uri="{FF2B5EF4-FFF2-40B4-BE49-F238E27FC236}">
                <a16:creationId xmlns:a16="http://schemas.microsoft.com/office/drawing/2014/main" id="{E9A3634D-9294-EA9C-6D8A-F640C39580E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optimal debt ratio is 50%, which is slightly higher than the optimal debt ratio from the cost of capital approach.</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8EB943BD-D3BF-EA57-5D0E-A6F66EC8F88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a:extLst>
              <a:ext uri="{FF2B5EF4-FFF2-40B4-BE49-F238E27FC236}">
                <a16:creationId xmlns:a16="http://schemas.microsoft.com/office/drawing/2014/main" id="{EDCA3D4D-A9EF-4E1D-D5B3-30D0DD31F20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Most firms pick their debt ratios by looking at industry averages. By staying close to the average, managers get cover in case they make mistakes - everyone else has made the same mistake. </a:t>
            </a:r>
          </a:p>
          <a:p>
            <a:r>
              <a:rPr lang="en-US" altLang="en-US">
                <a:latin typeface="Times" pitchFamily="2" charset="0"/>
                <a:ea typeface="ＭＳ Ｐゴシック" panose="020B0600070205080204" pitchFamily="34" charset="-128"/>
              </a:rPr>
              <a:t>Managers also try to stay close to the industry average, because ratings agencies and equity research analysts look at these averages.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1C09CC84-92FE-0D4E-A509-B063E712922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a:extLst>
              <a:ext uri="{FF2B5EF4-FFF2-40B4-BE49-F238E27FC236}">
                <a16:creationId xmlns:a16="http://schemas.microsoft.com/office/drawing/2014/main" id="{DF79EA7A-2EB7-5DF2-7F39-9CFFDD574E5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pitchFamily="2" charset="0"/>
                <a:ea typeface="ＭＳ Ｐゴシック" panose="020B0600070205080204" pitchFamily="34" charset="-128"/>
              </a:rPr>
              <a:t>The underlying assumptions in this comparison are that firms within the same industry are </a:t>
            </a:r>
            <a:r>
              <a:rPr lang="en-US" altLang="en-US" b="1">
                <a:latin typeface="Times" pitchFamily="2" charset="0"/>
                <a:ea typeface="ＭＳ Ｐゴシック" panose="020B0600070205080204" pitchFamily="34" charset="-128"/>
              </a:rPr>
              <a:t>comparable</a:t>
            </a:r>
            <a:r>
              <a:rPr lang="en-US" altLang="en-US">
                <a:latin typeface="Times" pitchFamily="2" charset="0"/>
                <a:ea typeface="ＭＳ Ｐゴシック" panose="020B0600070205080204" pitchFamily="34"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Gate, which is primarily a movie company, or Liberty Media, which is primarily a cable broadcasting company. Furthermore,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a:extLst>
              <a:ext uri="{FF2B5EF4-FFF2-40B4-BE49-F238E27FC236}">
                <a16:creationId xmlns:a16="http://schemas.microsoft.com/office/drawing/2014/main" id="{A32C38EB-FB1F-E611-6CAF-09BB04AC8C4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0946" name="Rectangle 3">
            <a:extLst>
              <a:ext uri="{FF2B5EF4-FFF2-40B4-BE49-F238E27FC236}">
                <a16:creationId xmlns:a16="http://schemas.microsoft.com/office/drawing/2014/main" id="{F3252945-3E19-0A33-26FA-825021B2AD2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one way to control for differences across firms. The variables in the regression should be proxies for the factors that drive the debt trade-off</a:t>
            </a:r>
          </a:p>
          <a:p>
            <a:r>
              <a:rPr lang="en-US" altLang="en-US">
                <a:latin typeface="Times" pitchFamily="2" charset="0"/>
                <a:ea typeface="ＭＳ Ｐゴシック" panose="020B0600070205080204" pitchFamily="34" charset="-128"/>
              </a:rPr>
              <a:t>	Tax Benefit	-&gt; 	Tax Rate</a:t>
            </a:r>
          </a:p>
          <a:p>
            <a:r>
              <a:rPr lang="en-US" altLang="en-US">
                <a:latin typeface="Times" pitchFamily="2" charset="0"/>
                <a:ea typeface="ＭＳ Ｐゴシック" panose="020B0600070205080204" pitchFamily="34" charset="-128"/>
              </a:rPr>
              <a:t>	Bankruptcy Risk -&gt;	Earnings Variability</a:t>
            </a:r>
          </a:p>
          <a:p>
            <a:r>
              <a:rPr lang="en-US" altLang="en-US">
                <a:latin typeface="Times" pitchFamily="2" charset="0"/>
                <a:ea typeface="ＭＳ Ｐゴシック" panose="020B0600070205080204" pitchFamily="34" charset="-128"/>
              </a:rPr>
              <a:t>	Agency Costs	-&gt;	EBITDA/Firm Value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F2089217-EAE0-6279-51A2-B1DCCF207D8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a:extLst>
              <a:ext uri="{FF2B5EF4-FFF2-40B4-BE49-F238E27FC236}">
                <a16:creationId xmlns:a16="http://schemas.microsoft.com/office/drawing/2014/main" id="{D7BABEE5-72A9-68DE-CAA2-BD84D289CF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assumes a linear relationship between the independent variables and the debt ratio. The variables can be transformed if the relationship is non-linear.</a:t>
            </a:r>
          </a:p>
          <a:p>
            <a:r>
              <a:rPr lang="en-US" altLang="en-US">
                <a:latin typeface="Times" pitchFamily="2" charset="0"/>
                <a:ea typeface="ＭＳ Ｐゴシック" panose="020B0600070205080204" pitchFamily="34"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a:extLst>
              <a:ext uri="{FF2B5EF4-FFF2-40B4-BE49-F238E27FC236}">
                <a16:creationId xmlns:a16="http://schemas.microsoft.com/office/drawing/2014/main" id="{F8AA7B64-4A24-DC3E-9B51-7637B7481E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5042" name="Rectangle 3">
            <a:extLst>
              <a:ext uri="{FF2B5EF4-FFF2-40B4-BE49-F238E27FC236}">
                <a16:creationId xmlns:a16="http://schemas.microsoft.com/office/drawing/2014/main" id="{94744B56-DE58-AFBF-F1E4-4FE65F3C58E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looks at the entire market and uses the following variables (from Value Line CD-ROM)</a:t>
            </a:r>
          </a:p>
          <a:p>
            <a:r>
              <a:rPr lang="en-US" altLang="en-US">
                <a:latin typeface="Times" pitchFamily="2" charset="0"/>
                <a:ea typeface="ＭＳ Ｐゴシック" panose="020B0600070205080204" pitchFamily="34" charset="-128"/>
              </a:rPr>
              <a:t>Tax Rate  </a:t>
            </a:r>
            <a:r>
              <a:rPr lang="en-US" altLang="en-US" i="1">
                <a:latin typeface="Times" pitchFamily="2" charset="0"/>
                <a:ea typeface="ＭＳ Ｐゴシック" panose="020B0600070205080204" pitchFamily="34" charset="-128"/>
              </a:rPr>
              <a:t>as proxy for</a:t>
            </a:r>
            <a:r>
              <a:rPr lang="en-US" altLang="en-US">
                <a:latin typeface="Times" pitchFamily="2" charset="0"/>
                <a:ea typeface="ＭＳ Ｐゴシック" panose="020B0600070205080204" pitchFamily="34" charset="-128"/>
              </a:rPr>
              <a:t>  	tax benefits</a:t>
            </a:r>
          </a:p>
          <a:p>
            <a:r>
              <a:rPr lang="en-US" altLang="en-US">
                <a:latin typeface="Times" pitchFamily="2" charset="0"/>
                <a:ea typeface="ＭＳ Ｐゴシック" panose="020B0600070205080204" pitchFamily="34" charset="-128"/>
              </a:rPr>
              <a:t>Closely held shares	 for	disciplinary power of debt</a:t>
            </a:r>
          </a:p>
          <a:p>
            <a:r>
              <a:rPr lang="en-US" altLang="en-US">
                <a:latin typeface="Times" pitchFamily="2" charset="0"/>
                <a:ea typeface="ＭＳ Ｐゴシック" panose="020B0600070205080204" pitchFamily="34" charset="-128"/>
              </a:rPr>
              <a:t>EBITDA/Value 	for	capacity to generate cash flows</a:t>
            </a:r>
          </a:p>
          <a:p>
            <a:r>
              <a:rPr lang="en-US" altLang="en-US">
                <a:latin typeface="Times" pitchFamily="2" charset="0"/>
                <a:ea typeface="ＭＳ Ｐゴシック" panose="020B0600070205080204" pitchFamily="34" charset="-128"/>
              </a:rPr>
              <a:t>Intangible assets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Agency costs</a:t>
            </a:r>
          </a:p>
          <a:p>
            <a:r>
              <a:rPr lang="en-US" altLang="en-US">
                <a:latin typeface="Times" pitchFamily="2" charset="0"/>
                <a:ea typeface="ＭＳ Ｐゴシック" panose="020B0600070205080204" pitchFamily="34" charset="-128"/>
              </a:rPr>
              <a:t>Growth in EPS	for	Expected growth possibilities and need for flexibility</a:t>
            </a:r>
          </a:p>
          <a:p>
            <a:r>
              <a:rPr lang="en-US" altLang="en-US">
                <a:latin typeface="Times" pitchFamily="2" charset="0"/>
                <a:ea typeface="ＭＳ Ｐゴシック" panose="020B0600070205080204" pitchFamily="34" charset="-128"/>
              </a:rPr>
              <a:t>Low R-squared is typical of these large cross sectional regressions.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a:extLst>
              <a:ext uri="{FF2B5EF4-FFF2-40B4-BE49-F238E27FC236}">
                <a16:creationId xmlns:a16="http://schemas.microsoft.com/office/drawing/2014/main" id="{3501099E-E836-572A-D2DB-05E59BACCB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7090" name="Rectangle 3">
            <a:extLst>
              <a:ext uri="{FF2B5EF4-FFF2-40B4-BE49-F238E27FC236}">
                <a16:creationId xmlns:a16="http://schemas.microsoft.com/office/drawing/2014/main" id="{206CC3C3-2A5B-82FD-85F8-F36375D50ADB}"/>
              </a:ext>
            </a:extLst>
          </p:cNvPr>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pitchFamily="2" charset="0"/>
                <a:ea typeface="ＭＳ Ｐゴシック" panose="020B0600070205080204" pitchFamily="34" charset="-128"/>
              </a:rPr>
              <a:t>Based upon the debt ratios of other firms in the market and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financial characteristics, we would expect Disney to have a debt ratio of 19%. Since its actual debt ratio is 12%, Disney is under levered.</a:t>
            </a:r>
          </a:p>
          <a:p>
            <a:pPr algn="just"/>
            <a:r>
              <a:rPr lang="en-US" altLang="en-US">
                <a:latin typeface="Times" pitchFamily="2" charset="0"/>
                <a:ea typeface="ＭＳ Ｐゴシック" panose="020B0600070205080204" pitchFamily="34"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5779794A-8896-A678-A20A-BED67C0E39C0}"/>
              </a:ext>
            </a:extLst>
          </p:cNvPr>
          <p:cNvSpPr>
            <a:spLocks noGrp="1" noRot="1" noChangeAspect="1" noChangeArrowheads="1" noTextEdit="1"/>
          </p:cNvSpPr>
          <p:nvPr>
            <p:ph type="sldImg"/>
          </p:nvPr>
        </p:nvSpPr>
        <p:spPr>
          <a:xfrm>
            <a:off x="1150938" y="692150"/>
            <a:ext cx="4556125" cy="3416300"/>
          </a:xfrm>
          <a:ln/>
        </p:spPr>
      </p:sp>
      <p:sp>
        <p:nvSpPr>
          <p:cNvPr id="219138" name="Notes Placeholder 2">
            <a:extLst>
              <a:ext uri="{FF2B5EF4-FFF2-40B4-BE49-F238E27FC236}">
                <a16:creationId xmlns:a16="http://schemas.microsoft.com/office/drawing/2014/main" id="{B4AA85D6-AE59-A05F-85C7-BACDC2FB90A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67E8CD7A-054B-79EA-FBD3-C4E64B40462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a:extLst>
              <a:ext uri="{FF2B5EF4-FFF2-40B4-BE49-F238E27FC236}">
                <a16:creationId xmlns:a16="http://schemas.microsoft.com/office/drawing/2014/main" id="{F448A842-1040-83F1-4EE6-FF576E8D362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no one path to get from the actual to the optimal. It will vary from firm to firm, and even for the same firm, across time.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a:extLst>
              <a:ext uri="{FF2B5EF4-FFF2-40B4-BE49-F238E27FC236}">
                <a16:creationId xmlns:a16="http://schemas.microsoft.com/office/drawing/2014/main" id="{1B401474-1393-2DB2-623B-2D1B3DC8D2FA}"/>
              </a:ext>
            </a:extLst>
          </p:cNvPr>
          <p:cNvSpPr>
            <a:spLocks noGrp="1" noRot="1" noChangeAspect="1" noChangeArrowheads="1" noTextEdit="1"/>
          </p:cNvSpPr>
          <p:nvPr>
            <p:ph type="sldImg"/>
          </p:nvPr>
        </p:nvSpPr>
        <p:spPr>
          <a:xfrm>
            <a:off x="1150938" y="692150"/>
            <a:ext cx="4556125" cy="3416300"/>
          </a:xfrm>
          <a:ln/>
        </p:spPr>
      </p:sp>
      <p:sp>
        <p:nvSpPr>
          <p:cNvPr id="223234" name="Notes Placeholder 2">
            <a:extLst>
              <a:ext uri="{FF2B5EF4-FFF2-40B4-BE49-F238E27FC236}">
                <a16:creationId xmlns:a16="http://schemas.microsoft.com/office/drawing/2014/main" id="{2D4461F8-8CC2-115B-3E41-D4A09B5A036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Completes the financing principle part of the analysis…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a:extLst>
              <a:ext uri="{FF2B5EF4-FFF2-40B4-BE49-F238E27FC236}">
                <a16:creationId xmlns:a16="http://schemas.microsoft.com/office/drawing/2014/main" id="{DCC42C72-C503-4BBD-8FC7-0B0CCA63E268}"/>
              </a:ext>
            </a:extLst>
          </p:cNvPr>
          <p:cNvSpPr>
            <a:spLocks noGrp="1" noRot="1" noChangeAspect="1" noChangeArrowheads="1" noTextEdit="1"/>
          </p:cNvSpPr>
          <p:nvPr>
            <p:ph type="sldImg"/>
          </p:nvPr>
        </p:nvSpPr>
        <p:spPr>
          <a:xfrm>
            <a:off x="1150938" y="692150"/>
            <a:ext cx="4556125" cy="3416300"/>
          </a:xfrm>
          <a:ln/>
        </p:spPr>
      </p:sp>
      <p:sp>
        <p:nvSpPr>
          <p:cNvPr id="225282" name="Notes Placeholder 2">
            <a:extLst>
              <a:ext uri="{FF2B5EF4-FFF2-40B4-BE49-F238E27FC236}">
                <a16:creationId xmlns:a16="http://schemas.microsoft.com/office/drawing/2014/main" id="{BE4CB8FB-67C3-72E9-F76E-A57ADF6E9E1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pitchFamily="2" charset="0"/>
                <a:ea typeface="ＭＳ Ｐゴシック" panose="020B0600070205080204" pitchFamily="34"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pitchFamily="2" charset="0"/>
                <a:ea typeface="ＭＳ Ｐゴシック" panose="020B0600070205080204" pitchFamily="34"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pitchFamily="2" charset="0"/>
                <a:ea typeface="ＭＳ Ｐゴシック" panose="020B0600070205080204" pitchFamily="34"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a:extLst>
              <a:ext uri="{FF2B5EF4-FFF2-40B4-BE49-F238E27FC236}">
                <a16:creationId xmlns:a16="http://schemas.microsoft.com/office/drawing/2014/main" id="{9A21E5F1-0362-F3C4-41AB-158CE02501B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7330" name="Rectangle 3">
            <a:extLst>
              <a:ext uri="{FF2B5EF4-FFF2-40B4-BE49-F238E27FC236}">
                <a16:creationId xmlns:a16="http://schemas.microsoft.com/office/drawing/2014/main" id="{461D9C1C-7388-E1FE-E51D-9B8D48C0995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Studies that have looked at the likelihood of a firm being taken over (in a hostile takeover) have concluded that</a:t>
            </a:r>
          </a:p>
          <a:p>
            <a:pPr lvl="1"/>
            <a:r>
              <a:rPr lang="en-US" altLang="en-US" u="sng">
                <a:latin typeface="Times" pitchFamily="2" charset="0"/>
                <a:ea typeface="ＭＳ Ｐゴシック" panose="020B0600070205080204" pitchFamily="34" charset="-128"/>
              </a:rPr>
              <a:t>Small firms</a:t>
            </a:r>
            <a:r>
              <a:rPr lang="en-US" altLang="en-US">
                <a:latin typeface="Times" pitchFamily="2" charset="0"/>
                <a:ea typeface="ＭＳ Ｐゴシック" panose="020B0600070205080204" pitchFamily="34" charset="-128"/>
              </a:rPr>
              <a:t> are more likely to be taken over than larger firms</a:t>
            </a:r>
          </a:p>
          <a:p>
            <a:pPr lvl="1"/>
            <a:r>
              <a:rPr lang="en-US" altLang="en-US" u="sng">
                <a:latin typeface="Times" pitchFamily="2" charset="0"/>
                <a:ea typeface="ＭＳ Ｐゴシック" panose="020B0600070205080204" pitchFamily="34" charset="-128"/>
              </a:rPr>
              <a:t>Closely held firms</a:t>
            </a:r>
            <a:r>
              <a:rPr lang="en-US" altLang="en-US">
                <a:latin typeface="Times" pitchFamily="2" charset="0"/>
                <a:ea typeface="ＭＳ Ｐゴシック" panose="020B0600070205080204" pitchFamily="34" charset="-128"/>
              </a:rPr>
              <a:t> are less likely to be taken over than widely held firms</a:t>
            </a:r>
          </a:p>
          <a:p>
            <a:pPr lvl="1"/>
            <a:r>
              <a:rPr lang="en-US" altLang="en-US">
                <a:latin typeface="Times" pitchFamily="2" charset="0"/>
                <a:ea typeface="ＭＳ Ｐゴシック" panose="020B0600070205080204" pitchFamily="34" charset="-128"/>
              </a:rPr>
              <a:t>Firms with </a:t>
            </a:r>
            <a:r>
              <a:rPr lang="en-US" altLang="en-US" u="sng">
                <a:latin typeface="Times" pitchFamily="2" charset="0"/>
                <a:ea typeface="ＭＳ Ｐゴシック" panose="020B0600070205080204" pitchFamily="34" charset="-128"/>
              </a:rPr>
              <a:t>anti-takeover restrictions</a:t>
            </a:r>
            <a:r>
              <a:rPr lang="en-US" altLang="en-US">
                <a:latin typeface="Times" pitchFamily="2" charset="0"/>
                <a:ea typeface="ＭＳ Ｐゴシック" panose="020B0600070205080204" pitchFamily="34" charset="-128"/>
              </a:rPr>
              <a:t> in the corporate charter (or from the state) are less likely to be taken over than firms without these restrictions</a:t>
            </a:r>
          </a:p>
          <a:p>
            <a:pPr lvl="1"/>
            <a:r>
              <a:rPr lang="en-US" altLang="en-US">
                <a:latin typeface="Times" pitchFamily="2" charset="0"/>
                <a:ea typeface="ＭＳ Ｐゴシック" panose="020B0600070205080204" pitchFamily="34" charset="-128"/>
              </a:rPr>
              <a:t>Firms which have </a:t>
            </a:r>
            <a:r>
              <a:rPr lang="en-US" altLang="en-US" u="sng">
                <a:latin typeface="Times" pitchFamily="2" charset="0"/>
                <a:ea typeface="ＭＳ Ｐゴシック" panose="020B0600070205080204" pitchFamily="34" charset="-128"/>
              </a:rPr>
              <a:t>done well</a:t>
            </a:r>
            <a:r>
              <a:rPr lang="en-US" altLang="en-US">
                <a:latin typeface="Times" pitchFamily="2" charset="0"/>
                <a:ea typeface="ＭＳ Ｐゴシック" panose="020B0600070205080204" pitchFamily="34" charset="-128"/>
              </a:rPr>
              <a:t> for their stockholders (positive Jensen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alpha, Positive EVA) are less  likely to be taken over than firms which have done badly.</a:t>
            </a:r>
          </a:p>
          <a:p>
            <a:r>
              <a:rPr lang="en-US" altLang="en-US">
                <a:latin typeface="Times" pitchFamily="2" charset="0"/>
                <a:ea typeface="ＭＳ Ｐゴシック" panose="020B0600070205080204" pitchFamily="34" charset="-128"/>
              </a:rPr>
              <a:t>Whether a firm is under bankruptcy threat can be assessed by looking at its rating. If its rating is BB or less, you can argue that the bankruptcy threat is real.</a:t>
            </a:r>
          </a:p>
          <a:p>
            <a:r>
              <a:rPr lang="en-US" altLang="en-US">
                <a:latin typeface="Times" pitchFamily="2" charset="0"/>
                <a:ea typeface="ＭＳ Ｐゴシック" panose="020B0600070205080204" pitchFamily="34" charset="-128"/>
              </a:rPr>
              <a:t>Looking at historical ROE or ROC, relative to the cost of equity and capital, does assume that the future will look like the past.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a:extLst>
              <a:ext uri="{FF2B5EF4-FFF2-40B4-BE49-F238E27FC236}">
                <a16:creationId xmlns:a16="http://schemas.microsoft.com/office/drawing/2014/main" id="{5AAFB50D-5C2C-5BC5-CB32-1CB1004339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a:extLst>
              <a:ext uri="{FF2B5EF4-FFF2-40B4-BE49-F238E27FC236}">
                <a16:creationId xmlns:a16="http://schemas.microsoft.com/office/drawing/2014/main" id="{82086F61-D890-300C-7C53-2961474C5F6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analysis for Disney in 2009.</a:t>
            </a:r>
          </a:p>
          <a:p>
            <a:r>
              <a:rPr lang="en-US" altLang="en-US">
                <a:latin typeface="Times" pitchFamily="2" charset="0"/>
                <a:ea typeface="ＭＳ Ｐゴシック" panose="020B0600070205080204" pitchFamily="34" charset="-128"/>
              </a:rPr>
              <a:t>I am assuming that future projects will be more successful than current projects..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Over time, our assessments have changed:</a:t>
            </a:r>
          </a:p>
          <a:p>
            <a:r>
              <a:rPr lang="en-US" altLang="en-US">
                <a:latin typeface="Times" pitchFamily="2" charset="0"/>
                <a:ea typeface="ＭＳ Ｐゴシック" panose="020B0600070205080204" pitchFamily="34" charset="-128"/>
              </a:rPr>
              <a:t>In 2003, we would have pushed for higher dividends (since Disney was earning terrible returns on capital and we did not trust management)</a:t>
            </a:r>
          </a:p>
          <a:p>
            <a:r>
              <a:rPr lang="en-US" altLang="en-US">
                <a:latin typeface="Times" pitchFamily="2" charset="0"/>
                <a:ea typeface="ＭＳ Ｐゴシック" panose="020B0600070205080204" pitchFamily="34" charset="-128"/>
              </a:rPr>
              <a:t>In 2000, Disney would have been a takeover target (because its market cap had dropped and its performance was awful on both accounting and stock price returns)</a:t>
            </a:r>
          </a:p>
          <a:p>
            <a:r>
              <a:rPr lang="en-US" altLang="en-US">
                <a:latin typeface="Times" pitchFamily="2" charset="0"/>
                <a:ea typeface="ＭＳ Ｐゴシック" panose="020B0600070205080204" pitchFamily="34" charset="-128"/>
              </a:rPr>
              <a:t>In 1997, Disney would not have been a takeover target (high market cap, good performance) and its excess debt capacity would have been directed to good investments.</a:t>
            </a: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a:extLst>
              <a:ext uri="{FF2B5EF4-FFF2-40B4-BE49-F238E27FC236}">
                <a16:creationId xmlns:a16="http://schemas.microsoft.com/office/drawing/2014/main" id="{2C3D10FF-EC55-6306-61A0-A65E03D9AE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a:extLst>
              <a:ext uri="{FF2B5EF4-FFF2-40B4-BE49-F238E27FC236}">
                <a16:creationId xmlns:a16="http://schemas.microsoft.com/office/drawing/2014/main" id="{47049F10-A223-B7D3-4D40-A4E217A939C3}"/>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Map out your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path to the optimal debt ratio depending upon</a:t>
            </a:r>
          </a:p>
          <a:p>
            <a:pPr marL="228600" indent="-228600">
              <a:buFontTx/>
              <a:buAutoNum type="arabicPeriod"/>
            </a:pPr>
            <a:r>
              <a:rPr lang="en-US" altLang="en-US">
                <a:latin typeface="Times" pitchFamily="2" charset="0"/>
                <a:ea typeface="ＭＳ Ｐゴシック" panose="020B0600070205080204" pitchFamily="34" charset="-128"/>
              </a:rPr>
              <a:t>Urgency: If your is a likely target for an acquisition or bankruptcy, go for an immediate change. If not, go for a gradual change.</a:t>
            </a:r>
          </a:p>
          <a:p>
            <a:pPr marL="228600" indent="-228600">
              <a:buFontTx/>
              <a:buAutoNum type="arabicPeriod"/>
            </a:pPr>
            <a:r>
              <a:rPr lang="en-US" altLang="en-US">
                <a:latin typeface="Times" pitchFamily="2" charset="0"/>
                <a:ea typeface="ＭＳ Ｐゴシック" panose="020B0600070205080204" pitchFamily="34" charset="-128"/>
              </a:rPr>
              <a:t>If your stock price performance has been poor (Jensen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alpha &lt; 0) and your project choice has yielded negative excess returns (EVA &lt;0) , go for recapitalization (paying off debt or buying back equity). If you have good projects, go for good investments.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a:extLst>
              <a:ext uri="{FF2B5EF4-FFF2-40B4-BE49-F238E27FC236}">
                <a16:creationId xmlns:a16="http://schemas.microsoft.com/office/drawing/2014/main" id="{CDDEAB51-956A-A389-DCBF-4BDAEEC56FC7}"/>
              </a:ext>
            </a:extLst>
          </p:cNvPr>
          <p:cNvSpPr>
            <a:spLocks noGrp="1" noRot="1" noChangeAspect="1" noChangeArrowheads="1" noTextEdit="1"/>
          </p:cNvSpPr>
          <p:nvPr>
            <p:ph type="sldImg"/>
          </p:nvPr>
        </p:nvSpPr>
        <p:spPr>
          <a:xfrm>
            <a:off x="1150938" y="692150"/>
            <a:ext cx="4556125" cy="3416300"/>
          </a:xfrm>
          <a:ln/>
        </p:spPr>
      </p:sp>
      <p:sp>
        <p:nvSpPr>
          <p:cNvPr id="233474" name="Notes Placeholder 2">
            <a:extLst>
              <a:ext uri="{FF2B5EF4-FFF2-40B4-BE49-F238E27FC236}">
                <a16:creationId xmlns:a16="http://schemas.microsoft.com/office/drawing/2014/main" id="{B27E2BE6-9950-DE15-F25B-D145399F2CF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a:extLst>
              <a:ext uri="{FF2B5EF4-FFF2-40B4-BE49-F238E27FC236}">
                <a16:creationId xmlns:a16="http://schemas.microsoft.com/office/drawing/2014/main" id="{B34CB667-9684-59FF-619C-49B90BD1D659}"/>
              </a:ext>
            </a:extLst>
          </p:cNvPr>
          <p:cNvSpPr>
            <a:spLocks noGrp="1" noRot="1" noChangeAspect="1" noChangeArrowheads="1" noTextEdit="1"/>
          </p:cNvSpPr>
          <p:nvPr>
            <p:ph type="sldImg"/>
          </p:nvPr>
        </p:nvSpPr>
        <p:spPr>
          <a:xfrm>
            <a:off x="1150938" y="692150"/>
            <a:ext cx="4556125" cy="3416300"/>
          </a:xfrm>
          <a:ln/>
        </p:spPr>
      </p:sp>
      <p:sp>
        <p:nvSpPr>
          <p:cNvPr id="235522" name="Notes Placeholder 2">
            <a:extLst>
              <a:ext uri="{FF2B5EF4-FFF2-40B4-BE49-F238E27FC236}">
                <a16:creationId xmlns:a16="http://schemas.microsoft.com/office/drawing/2014/main" id="{5B6B66E1-4491-8548-4177-44E5F215A93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F686BFDF-D494-44E8-2627-3340BD7F7A9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a:extLst>
              <a:ext uri="{FF2B5EF4-FFF2-40B4-BE49-F238E27FC236}">
                <a16:creationId xmlns:a16="http://schemas.microsoft.com/office/drawing/2014/main" id="{96D8FA1E-146A-D9AD-817B-127E6F90CA5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a:extLst>
              <a:ext uri="{FF2B5EF4-FFF2-40B4-BE49-F238E27FC236}">
                <a16:creationId xmlns:a16="http://schemas.microsoft.com/office/drawing/2014/main" id="{96C63FB6-A9C1-88DD-7E4F-22C4BFE3D2B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a:extLst>
              <a:ext uri="{FF2B5EF4-FFF2-40B4-BE49-F238E27FC236}">
                <a16:creationId xmlns:a16="http://schemas.microsoft.com/office/drawing/2014/main" id="{21D726FF-225C-734E-A06A-4AE4FB5E6A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the firm goes bankrupt in the two periods, when the firm value falls below the value of the debt.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a:extLst>
              <a:ext uri="{FF2B5EF4-FFF2-40B4-BE49-F238E27FC236}">
                <a16:creationId xmlns:a16="http://schemas.microsoft.com/office/drawing/2014/main" id="{E5AA7025-FFC6-9883-081A-74AB574426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a:extLst>
              <a:ext uri="{FF2B5EF4-FFF2-40B4-BE49-F238E27FC236}">
                <a16:creationId xmlns:a16="http://schemas.microsoft.com/office/drawing/2014/main" id="{5A8CD528-8BD9-572D-F304-BA7329D5ECD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same firm never goes bankrupt, even though it has borrowed a lot more.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a:extLst>
              <a:ext uri="{FF2B5EF4-FFF2-40B4-BE49-F238E27FC236}">
                <a16:creationId xmlns:a16="http://schemas.microsoft.com/office/drawing/2014/main" id="{56028557-5417-4146-9783-C5DA1D69B4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a:extLst>
              <a:ext uri="{FF2B5EF4-FFF2-40B4-BE49-F238E27FC236}">
                <a16:creationId xmlns:a16="http://schemas.microsoft.com/office/drawing/2014/main" id="{30F9AE06-C644-0CFB-080A-7FF6EFC172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ample scope for creativity in trying to design the perfect bond. The idea is to design debt that looks and acts like equity, in terms of the cash flows.</a:t>
            </a:r>
          </a:p>
          <a:p>
            <a:r>
              <a:rPr lang="en-US" altLang="en-US">
                <a:latin typeface="Times" pitchFamily="2" charset="0"/>
                <a:ea typeface="ＭＳ Ｐゴシック" panose="020B0600070205080204" pitchFamily="34" charset="-128"/>
              </a:rPr>
              <a:t>Consider each aspect;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Duration: Companies with long term projects (Boeing) should use long term debt. Companies with short term projects (Dell) should use short term debt.</a:t>
            </a:r>
          </a:p>
          <a:p>
            <a:r>
              <a:rPr lang="en-US" altLang="en-US">
                <a:latin typeface="Times" pitchFamily="2" charset="0"/>
                <a:ea typeface="ＭＳ Ｐゴシック" panose="020B0600070205080204" pitchFamily="34" charset="-128"/>
              </a:rPr>
              <a:t>Currency: Companies that get a high proportion of their revenues from non-domestic operations should use more foreign currency debt (especially if the currency mix is stable.</a:t>
            </a:r>
          </a:p>
          <a:p>
            <a:r>
              <a:rPr lang="en-US" altLang="en-US">
                <a:latin typeface="Times" pitchFamily="2" charset="0"/>
                <a:ea typeface="ＭＳ Ｐゴシック" panose="020B0600070205080204" pitchFamily="34"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pitchFamily="2" charset="0"/>
                <a:ea typeface="ＭＳ Ｐゴシック" panose="020B0600070205080204" pitchFamily="34" charset="-128"/>
              </a:rPr>
              <a:t>Growth pattern: Mature companies with level , steady cash flows should be much better candidates for straight debt, whereas growth companies are much better candidates for convertible debt.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53BEB6DF-B48B-579F-F0E0-EE5451CF9D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a:extLst>
              <a:ext uri="{FF2B5EF4-FFF2-40B4-BE49-F238E27FC236}">
                <a16:creationId xmlns:a16="http://schemas.microsoft.com/office/drawing/2014/main" id="{F9D50CCB-8D93-7EBA-D9BF-0C68A6015F2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though that all is lost if the tax authorities do not allow you to subtract interest expenses for tax purposes.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a:extLst>
              <a:ext uri="{FF2B5EF4-FFF2-40B4-BE49-F238E27FC236}">
                <a16:creationId xmlns:a16="http://schemas.microsoft.com/office/drawing/2014/main" id="{84834111-DAD5-E51E-E3D0-9E5F2F8F50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a:extLst>
              <a:ext uri="{FF2B5EF4-FFF2-40B4-BE49-F238E27FC236}">
                <a16:creationId xmlns:a16="http://schemas.microsoft.com/office/drawing/2014/main" id="{E6DA895D-AB67-CE6C-8AFF-C80DED7C2D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9595DE07-5C3A-D194-027E-19D5926E25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a:extLst>
              <a:ext uri="{FF2B5EF4-FFF2-40B4-BE49-F238E27FC236}">
                <a16:creationId xmlns:a16="http://schemas.microsoft.com/office/drawing/2014/main" id="{9A941B16-9692-FB39-DEE2-213EF2DFCE7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Ratings agencies have learnt over time, but slowly. As they have learnt, investment banks have come up with new securities that have the same objective.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a:extLst>
              <a:ext uri="{FF2B5EF4-FFF2-40B4-BE49-F238E27FC236}">
                <a16:creationId xmlns:a16="http://schemas.microsoft.com/office/drawing/2014/main" id="{C689F44A-F143-D8DB-2E71-AA1D4F50A83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a:extLst>
              <a:ext uri="{FF2B5EF4-FFF2-40B4-BE49-F238E27FC236}">
                <a16:creationId xmlns:a16="http://schemas.microsoft.com/office/drawing/2014/main" id="{3B6F5833-9354-9B1E-304D-BCDEBE8CD6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a:extLst>
              <a:ext uri="{FF2B5EF4-FFF2-40B4-BE49-F238E27FC236}">
                <a16:creationId xmlns:a16="http://schemas.microsoft.com/office/drawing/2014/main" id="{9BE5C5AE-28E8-066C-C178-4F04A6DB921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a:extLst>
              <a:ext uri="{FF2B5EF4-FFF2-40B4-BE49-F238E27FC236}">
                <a16:creationId xmlns:a16="http://schemas.microsoft.com/office/drawing/2014/main" id="{1A3574CD-5295-B679-D3D5-D172981375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While adding these conditions to debt may make it less attractive to the firm, it may be only way they can borrow.</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a:extLst>
              <a:ext uri="{FF2B5EF4-FFF2-40B4-BE49-F238E27FC236}">
                <a16:creationId xmlns:a16="http://schemas.microsoft.com/office/drawing/2014/main" id="{DC991A46-810C-3DC9-2209-AE0685CEDC2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a:extLst>
              <a:ext uri="{FF2B5EF4-FFF2-40B4-BE49-F238E27FC236}">
                <a16:creationId xmlns:a16="http://schemas.microsoft.com/office/drawing/2014/main" id="{989509EE-CDD0-DB44-E458-0036A16DF94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a:extLst>
              <a:ext uri="{FF2B5EF4-FFF2-40B4-BE49-F238E27FC236}">
                <a16:creationId xmlns:a16="http://schemas.microsoft.com/office/drawing/2014/main" id="{88CDFADA-00A5-26E1-5C19-52EAE8720D1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a:extLst>
              <a:ext uri="{FF2B5EF4-FFF2-40B4-BE49-F238E27FC236}">
                <a16:creationId xmlns:a16="http://schemas.microsoft.com/office/drawing/2014/main" id="{BC9674A8-ECDE-F215-D9DF-188B1436DF1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provides the basic framework for designing the right kind of debt.</a:t>
            </a:r>
          </a:p>
          <a:p>
            <a:r>
              <a:rPr lang="en-US" altLang="en-US">
                <a:latin typeface="Times" pitchFamily="2" charset="0"/>
                <a:ea typeface="ＭＳ Ｐゴシック" panose="020B0600070205080204" pitchFamily="34" charset="-128"/>
              </a:rPr>
              <a:t>You begin by trying to match up financing type to asset type (in terms of duration, currency, growth patterns and special features). </a:t>
            </a:r>
            <a:r>
              <a:rPr lang="en-US" altLang="en-US" u="sng">
                <a:latin typeface="Times" pitchFamily="2" charset="0"/>
                <a:ea typeface="ＭＳ Ｐゴシック" panose="020B0600070205080204" pitchFamily="34" charset="-128"/>
              </a:rPr>
              <a:t>By doing so, you reduce your risk of bankruptcy, increase your capacity to borrow and consequently the tax benefits of debt.</a:t>
            </a:r>
          </a:p>
          <a:p>
            <a:r>
              <a:rPr lang="en-US" altLang="en-US">
                <a:latin typeface="Times" pitchFamily="2" charset="0"/>
                <a:ea typeface="ＭＳ Ｐゴシック" panose="020B0600070205080204" pitchFamily="34" charset="-128"/>
              </a:rPr>
              <a:t>Then, you modify the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perfect debt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t>
            </a:r>
          </a:p>
          <a:p>
            <a:pPr lvl="1"/>
            <a:r>
              <a:rPr lang="en-US" altLang="en-US">
                <a:latin typeface="Times" pitchFamily="2" charset="0"/>
                <a:ea typeface="ＭＳ Ｐゴシック" panose="020B0600070205080204" pitchFamily="34" charset="-128"/>
              </a:rPr>
              <a:t>For tax factors, to ensure that you get the maximum tax benefit</a:t>
            </a:r>
          </a:p>
          <a:p>
            <a:pPr lvl="1"/>
            <a:r>
              <a:rPr lang="en-US" altLang="en-US">
                <a:latin typeface="Times" pitchFamily="2" charset="0"/>
                <a:ea typeface="ＭＳ Ｐゴシック" panose="020B0600070205080204" pitchFamily="34" charset="-128"/>
              </a:rPr>
              <a:t>To meet the needs and objectives of equity research analysts and ratings agencies</a:t>
            </a:r>
          </a:p>
          <a:p>
            <a:pPr lvl="1"/>
            <a:r>
              <a:rPr lang="en-US" altLang="en-US">
                <a:latin typeface="Times" pitchFamily="2" charset="0"/>
                <a:ea typeface="ＭＳ Ｐゴシック" panose="020B0600070205080204" pitchFamily="34" charset="-128"/>
              </a:rPr>
              <a:t>To fix any agency conflicts that might prevent lenders from lending</a:t>
            </a:r>
          </a:p>
          <a:p>
            <a:pPr lvl="1"/>
            <a:r>
              <a:rPr lang="en-US" altLang="en-US">
                <a:latin typeface="Times" pitchFamily="2" charset="0"/>
                <a:ea typeface="ＭＳ Ｐゴシック" panose="020B0600070205080204" pitchFamily="34" charset="-128"/>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a:extLst>
              <a:ext uri="{FF2B5EF4-FFF2-40B4-BE49-F238E27FC236}">
                <a16:creationId xmlns:a16="http://schemas.microsoft.com/office/drawing/2014/main" id="{F1C9DD2E-4328-6249-16DB-08BDCD8DEA1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a:extLst>
              <a:ext uri="{FF2B5EF4-FFF2-40B4-BE49-F238E27FC236}">
                <a16:creationId xmlns:a16="http://schemas.microsoft.com/office/drawing/2014/main" id="{C20A02BF-2D6D-3A5A-3DE6-5CA83BF298D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a:extLst>
              <a:ext uri="{FF2B5EF4-FFF2-40B4-BE49-F238E27FC236}">
                <a16:creationId xmlns:a16="http://schemas.microsoft.com/office/drawing/2014/main" id="{1747C4ED-0744-6B3C-331C-F953EB6A68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a:extLst>
              <a:ext uri="{FF2B5EF4-FFF2-40B4-BE49-F238E27FC236}">
                <a16:creationId xmlns:a16="http://schemas.microsoft.com/office/drawing/2014/main" id="{6EA0919B-84A7-6221-5851-38E479C4E31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plenty of room to be creative in this approach.</a:t>
            </a:r>
          </a:p>
          <a:p>
            <a:r>
              <a:rPr lang="en-US" altLang="en-US">
                <a:latin typeface="Times" pitchFamily="2" charset="0"/>
                <a:ea typeface="ＭＳ Ｐゴシック" panose="020B0600070205080204" pitchFamily="34"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a:extLst>
              <a:ext uri="{FF2B5EF4-FFF2-40B4-BE49-F238E27FC236}">
                <a16:creationId xmlns:a16="http://schemas.microsoft.com/office/drawing/2014/main" id="{30B0E47B-D904-756D-1E30-F0D128F6067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a:extLst>
              <a:ext uri="{FF2B5EF4-FFF2-40B4-BE49-F238E27FC236}">
                <a16:creationId xmlns:a16="http://schemas.microsoft.com/office/drawing/2014/main" id="{E5678D1D-87F9-7010-EB52-45A0BBA5AD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Based upon what a typical investment looks like, assess the right type of debt for your firm….</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a:extLst>
              <a:ext uri="{FF2B5EF4-FFF2-40B4-BE49-F238E27FC236}">
                <a16:creationId xmlns:a16="http://schemas.microsoft.com/office/drawing/2014/main" id="{F27BA764-3CB4-A39B-0122-113527226FB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a:extLst>
              <a:ext uri="{FF2B5EF4-FFF2-40B4-BE49-F238E27FC236}">
                <a16:creationId xmlns:a16="http://schemas.microsoft.com/office/drawing/2014/main" id="{CD2787AE-9001-5445-2F95-3B399BF0D08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If you have large, stand alone projects, you can try to match the debt specifically to the project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characteristics. If you take lots of smaller projects, you will often find it less costly to finance a portfolio of projects rather than each project individually.</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a:extLst>
              <a:ext uri="{FF2B5EF4-FFF2-40B4-BE49-F238E27FC236}">
                <a16:creationId xmlns:a16="http://schemas.microsoft.com/office/drawing/2014/main" id="{648C4AA8-8A0C-F0F3-69E9-CC951CFCBD9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a:extLst>
              <a:ext uri="{FF2B5EF4-FFF2-40B4-BE49-F238E27FC236}">
                <a16:creationId xmlns:a16="http://schemas.microsoft.com/office/drawing/2014/main" id="{AE1FA0CE-348F-0B04-D972-57948B62D8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have used the projected cash flows on the Disney theme park to estimate the duration of the theme park. </a:t>
            </a:r>
          </a:p>
          <a:p>
            <a:r>
              <a:rPr lang="en-US" altLang="en-US">
                <a:latin typeface="Times" pitchFamily="2" charset="0"/>
                <a:ea typeface="ＭＳ Ｐゴシック" panose="020B0600070205080204" pitchFamily="34" charset="-128"/>
              </a:rPr>
              <a:t>This understates the duration,</a:t>
            </a:r>
          </a:p>
          <a:p>
            <a:pPr lvl="1"/>
            <a:r>
              <a:rPr lang="en-US" altLang="en-US">
                <a:latin typeface="Times" pitchFamily="2" charset="0"/>
                <a:ea typeface="ＭＳ Ｐゴシック" panose="020B0600070205080204" pitchFamily="34" charset="-128"/>
              </a:rPr>
              <a:t>Since cash flows are likely to drop if interest rates go up</a:t>
            </a:r>
          </a:p>
          <a:p>
            <a:pPr lvl="1"/>
            <a:r>
              <a:rPr lang="en-US" altLang="en-US">
                <a:latin typeface="Times" pitchFamily="2" charset="0"/>
                <a:ea typeface="ＭＳ Ｐゴシック" panose="020B0600070205080204" pitchFamily="34" charset="-128"/>
              </a:rPr>
              <a:t>Since we have arbitrarily estimated a terminal value at the end of year 10.	</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a:extLst>
              <a:ext uri="{FF2B5EF4-FFF2-40B4-BE49-F238E27FC236}">
                <a16:creationId xmlns:a16="http://schemas.microsoft.com/office/drawing/2014/main" id="{17E99BA2-FA22-689C-042D-B1D9A60E9278}"/>
              </a:ext>
            </a:extLst>
          </p:cNvPr>
          <p:cNvSpPr>
            <a:spLocks noGrp="1" noRot="1" noChangeAspect="1" noChangeArrowheads="1" noTextEdit="1"/>
          </p:cNvSpPr>
          <p:nvPr>
            <p:ph type="sldImg"/>
          </p:nvPr>
        </p:nvSpPr>
        <p:spPr>
          <a:xfrm>
            <a:off x="1150938" y="692150"/>
            <a:ext cx="4556125" cy="3416300"/>
          </a:xfrm>
          <a:ln/>
        </p:spPr>
      </p:sp>
      <p:sp>
        <p:nvSpPr>
          <p:cNvPr id="270338" name="Rectangle 3">
            <a:extLst>
              <a:ext uri="{FF2B5EF4-FFF2-40B4-BE49-F238E27FC236}">
                <a16:creationId xmlns:a16="http://schemas.microsoft.com/office/drawing/2014/main" id="{A2848221-B4A7-4FBA-33A6-7B86163E8C9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a:extLst>
              <a:ext uri="{FF2B5EF4-FFF2-40B4-BE49-F238E27FC236}">
                <a16:creationId xmlns:a16="http://schemas.microsoft.com/office/drawing/2014/main" id="{CD9BF174-08A2-190C-3742-4B8E554A3D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a:extLst>
              <a:ext uri="{FF2B5EF4-FFF2-40B4-BE49-F238E27FC236}">
                <a16:creationId xmlns:a16="http://schemas.microsoft.com/office/drawing/2014/main" id="{87818497-174B-5BE9-47B8-AA9D489808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Each measures a different aspect of the firm. </a:t>
            </a:r>
          </a:p>
          <a:p>
            <a:pPr lvl="1"/>
            <a:r>
              <a:rPr lang="en-US" altLang="en-US">
                <a:latin typeface="Times" pitchFamily="2" charset="0"/>
                <a:ea typeface="ＭＳ Ｐゴシック" panose="020B0600070205080204" pitchFamily="34" charset="-128"/>
              </a:rPr>
              <a:t>The operating cash flows measure the year-to-year capacity of the firm to generate cash flows. </a:t>
            </a:r>
          </a:p>
          <a:p>
            <a:pPr lvl="1"/>
            <a:r>
              <a:rPr lang="en-US" altLang="en-US">
                <a:latin typeface="Times" pitchFamily="2" charset="0"/>
                <a:ea typeface="ＭＳ Ｐゴシック" panose="020B0600070205080204" pitchFamily="34" charset="-128"/>
              </a:rPr>
              <a:t> Firm value reflects current operating income, as well as the expected growth and the cost of capital.</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a:extLst>
              <a:ext uri="{FF2B5EF4-FFF2-40B4-BE49-F238E27FC236}">
                <a16:creationId xmlns:a16="http://schemas.microsoft.com/office/drawing/2014/main" id="{83AD9AD2-5295-908E-5E76-2FE0A72B97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a:extLst>
              <a:ext uri="{FF2B5EF4-FFF2-40B4-BE49-F238E27FC236}">
                <a16:creationId xmlns:a16="http://schemas.microsoft.com/office/drawing/2014/main" id="{418A3C12-30F6-EA78-5445-22AC26353F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pitchFamily="2" charset="0"/>
                <a:ea typeface="ＭＳ Ｐゴシック" panose="020B0600070205080204" pitchFamily="34" charset="-128"/>
              </a:rPr>
              <a:t>The firm value is the market value of equity plus the book value of debt outstanding in each year. ( I would have preferred to use market value of debt, but book value seems like a reasonable proxy)</a:t>
            </a:r>
          </a:p>
          <a:p>
            <a:r>
              <a:rPr lang="en-US" altLang="en-US">
                <a:latin typeface="Times" pitchFamily="2" charset="0"/>
                <a:ea typeface="ＭＳ Ｐゴシック" panose="020B0600070205080204" pitchFamily="34" charset="-128"/>
              </a:rPr>
              <a:t>In doing this table, we reverted back to reported EBIT, rather than using the adjusted EBIT that we have been working with so far.</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a:extLst>
              <a:ext uri="{FF2B5EF4-FFF2-40B4-BE49-F238E27FC236}">
                <a16:creationId xmlns:a16="http://schemas.microsoft.com/office/drawing/2014/main" id="{2E7DAF14-DC07-F309-C6F2-7C591695A3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a:extLst>
              <a:ext uri="{FF2B5EF4-FFF2-40B4-BE49-F238E27FC236}">
                <a16:creationId xmlns:a16="http://schemas.microsoft.com/office/drawing/2014/main" id="{1EA4F7C1-A998-214D-1B14-AF2EADB1ACB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would apply to any firm that we would analyze over this time period.</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a:extLst>
              <a:ext uri="{FF2B5EF4-FFF2-40B4-BE49-F238E27FC236}">
                <a16:creationId xmlns:a16="http://schemas.microsoft.com/office/drawing/2014/main" id="{633677A6-126E-EDD1-5046-447CD3B978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a:extLst>
              <a:ext uri="{FF2B5EF4-FFF2-40B4-BE49-F238E27FC236}">
                <a16:creationId xmlns:a16="http://schemas.microsoft.com/office/drawing/2014/main" id="{CA8CCE03-B7A8-CFD0-477C-665CF94A1FA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How  much has firm value changed for a given change in interest rates?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a:extLst>
              <a:ext uri="{FF2B5EF4-FFF2-40B4-BE49-F238E27FC236}">
                <a16:creationId xmlns:a16="http://schemas.microsoft.com/office/drawing/2014/main" id="{F24C5DA1-A292-47FB-8B63-DAFFC9B154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a:extLst>
              <a:ext uri="{FF2B5EF4-FFF2-40B4-BE49-F238E27FC236}">
                <a16:creationId xmlns:a16="http://schemas.microsoft.com/office/drawing/2014/main" id="{CDC282B9-1D9E-A429-6241-7A41DF3690F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regressions tend to be noisy, even for firms with substantial historical data.</a:t>
            </a:r>
          </a:p>
          <a:p>
            <a:r>
              <a:rPr lang="en-US" altLang="en-US">
                <a:latin typeface="Times" pitchFamily="2" charset="0"/>
                <a:ea typeface="ＭＳ Ｐゴシック" panose="020B0600070205080204" pitchFamily="34" charset="-128"/>
              </a:rPr>
              <a:t>Industry-average coefficients might provide more reliable estimates (just as sector betas are often better than firm-specific betas)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a:extLst>
              <a:ext uri="{FF2B5EF4-FFF2-40B4-BE49-F238E27FC236}">
                <a16:creationId xmlns:a16="http://schemas.microsoft.com/office/drawing/2014/main" id="{38A0B502-8221-7F10-2D66-FF7AB3F4FFE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a:extLst>
              <a:ext uri="{FF2B5EF4-FFF2-40B4-BE49-F238E27FC236}">
                <a16:creationId xmlns:a16="http://schemas.microsoft.com/office/drawing/2014/main" id="{CB80033A-9D35-FECD-D059-5B793004564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traditional Macaulay duration. It is a measure of the percentage change in the bond price for a 1% change in interest rates.</a:t>
            </a:r>
          </a:p>
          <a:p>
            <a:r>
              <a:rPr lang="en-US" altLang="en-US">
                <a:latin typeface="Times" pitchFamily="2" charset="0"/>
                <a:ea typeface="ＭＳ Ｐゴシック" panose="020B0600070205080204" pitchFamily="34" charset="-128"/>
              </a:rPr>
              <a:t>Equivalently, it can be viewed as the maturity of a zero-coupon bond with the same sensitivity to interest rate changes. </a:t>
            </a:r>
          </a:p>
          <a:p>
            <a:r>
              <a:rPr lang="en-US" altLang="en-US">
                <a:latin typeface="Times" pitchFamily="2" charset="0"/>
                <a:ea typeface="ＭＳ Ｐゴシック" panose="020B0600070205080204" pitchFamily="34" charset="-128"/>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a:extLst>
              <a:ext uri="{FF2B5EF4-FFF2-40B4-BE49-F238E27FC236}">
                <a16:creationId xmlns:a16="http://schemas.microsoft.com/office/drawing/2014/main" id="{421462DD-ACD3-1AA7-4C86-DB3EF928B4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a:extLst>
              <a:ext uri="{FF2B5EF4-FFF2-40B4-BE49-F238E27FC236}">
                <a16:creationId xmlns:a16="http://schemas.microsoft.com/office/drawing/2014/main" id="{C79F33A9-DDAB-82B9-2357-DCD3A374663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It is very difficult to estimate Macaulay Duration on a project-by-project basis for all the projects that a firm has. </a:t>
            </a:r>
          </a:p>
          <a:p>
            <a:r>
              <a:rPr lang="en-US" altLang="en-US">
                <a:latin typeface="Times" pitchFamily="2" charset="0"/>
                <a:ea typeface="ＭＳ Ｐゴシック" panose="020B0600070205080204" pitchFamily="34" charset="-128"/>
              </a:rPr>
              <a:t>It is much easier to run the regression, but the results are likely to be noisy and affected by whether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business mix has changed over time.</a:t>
            </a:r>
          </a:p>
          <a:p>
            <a:r>
              <a:rPr lang="en-US" altLang="en-US">
                <a:latin typeface="Times" pitchFamily="2" charset="0"/>
                <a:ea typeface="ＭＳ Ｐゴシック" panose="020B0600070205080204" pitchFamily="34" charset="-128"/>
              </a:rPr>
              <a:t>This leaves us with</a:t>
            </a:r>
          </a:p>
          <a:p>
            <a:pPr lvl="1"/>
            <a:r>
              <a:rPr lang="en-US" altLang="en-US">
                <a:latin typeface="Times" pitchFamily="2" charset="0"/>
                <a:ea typeface="ＭＳ Ｐゴシック" panose="020B0600070205080204" pitchFamily="34" charset="-128"/>
              </a:rPr>
              <a:t>The intuitive analysis that preceded this section</a:t>
            </a:r>
          </a:p>
          <a:p>
            <a:pPr lvl="1"/>
            <a:r>
              <a:rPr lang="en-US" altLang="en-US">
                <a:latin typeface="Times" pitchFamily="2" charset="0"/>
                <a:ea typeface="ＭＳ Ｐゴシック" panose="020B0600070205080204" pitchFamily="34" charset="-128"/>
              </a:rPr>
              <a:t>Industry average duration numbers, which can be used for any firm in that industy</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a:extLst>
              <a:ext uri="{FF2B5EF4-FFF2-40B4-BE49-F238E27FC236}">
                <a16:creationId xmlns:a16="http://schemas.microsoft.com/office/drawing/2014/main" id="{7971DBA5-9403-B8AB-9C98-8E0C25733C0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a:extLst>
              <a:ext uri="{FF2B5EF4-FFF2-40B4-BE49-F238E27FC236}">
                <a16:creationId xmlns:a16="http://schemas.microsoft.com/office/drawing/2014/main" id="{7170C6C2-E9DB-2305-E996-C85D5E189F3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a:extLst>
              <a:ext uri="{FF2B5EF4-FFF2-40B4-BE49-F238E27FC236}">
                <a16:creationId xmlns:a16="http://schemas.microsoft.com/office/drawing/2014/main" id="{8EA0813E-32BF-1818-CDD1-3AD51448A1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a:extLst>
              <a:ext uri="{FF2B5EF4-FFF2-40B4-BE49-F238E27FC236}">
                <a16:creationId xmlns:a16="http://schemas.microsoft.com/office/drawing/2014/main" id="{743FF475-1E0A-8F4B-AE0B-9CFBD0C17ED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a:extLst>
              <a:ext uri="{FF2B5EF4-FFF2-40B4-BE49-F238E27FC236}">
                <a16:creationId xmlns:a16="http://schemas.microsoft.com/office/drawing/2014/main" id="{AACA6D16-4F4B-4E4A-656E-FAE78BFC718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a:extLst>
              <a:ext uri="{FF2B5EF4-FFF2-40B4-BE49-F238E27FC236}">
                <a16:creationId xmlns:a16="http://schemas.microsoft.com/office/drawing/2014/main" id="{F4E0B0A9-2686-F5B6-86D0-3B2B7F63FDB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a:extLst>
              <a:ext uri="{FF2B5EF4-FFF2-40B4-BE49-F238E27FC236}">
                <a16:creationId xmlns:a16="http://schemas.microsoft.com/office/drawing/2014/main" id="{7F58D5A3-86D2-9AFA-5419-419FDE5AEC7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a:extLst>
              <a:ext uri="{FF2B5EF4-FFF2-40B4-BE49-F238E27FC236}">
                <a16:creationId xmlns:a16="http://schemas.microsoft.com/office/drawing/2014/main" id="{6C41E281-A7C0-9BD8-BC8C-F9B253D27A7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Again, we are assuming that the historical exposure of earnings and firm value to currencies is a good measure of future exposure.</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a:extLst>
              <a:ext uri="{FF2B5EF4-FFF2-40B4-BE49-F238E27FC236}">
                <a16:creationId xmlns:a16="http://schemas.microsoft.com/office/drawing/2014/main" id="{F2492796-5CF8-29DE-E4DB-CFF75A18B7C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4914" name="Rectangle 3">
            <a:extLst>
              <a:ext uri="{FF2B5EF4-FFF2-40B4-BE49-F238E27FC236}">
                <a16:creationId xmlns:a16="http://schemas.microsoft.com/office/drawing/2014/main" id="{51C0E0BA-E490-1D6C-01F5-58A67F0DE9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pitchFamily="2" charset="0"/>
                <a:ea typeface="ＭＳ Ｐゴシック" panose="020B0600070205080204" pitchFamily="34" charset="-128"/>
              </a:rPr>
              <a:t>While firm value also goes down, the effect is less significant.</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a:extLst>
              <a:ext uri="{FF2B5EF4-FFF2-40B4-BE49-F238E27FC236}">
                <a16:creationId xmlns:a16="http://schemas.microsoft.com/office/drawing/2014/main" id="{AE1EF297-0383-0D34-BE1C-A16D40A253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6962" name="Rectangle 3">
            <a:extLst>
              <a:ext uri="{FF2B5EF4-FFF2-40B4-BE49-F238E27FC236}">
                <a16:creationId xmlns:a16="http://schemas.microsoft.com/office/drawing/2014/main" id="{32DDF0B7-3901-D444-11E6-10A691312EE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On floating rate debt, interest expenses tend to increase as market interest rates increase. We are assuming that year-to-year changes in interest rates are driven primarily by changes in inflation.</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a:extLst>
              <a:ext uri="{FF2B5EF4-FFF2-40B4-BE49-F238E27FC236}">
                <a16:creationId xmlns:a16="http://schemas.microsoft.com/office/drawing/2014/main" id="{2434CE5D-E3DB-6770-4BA4-332236AF308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a:extLst>
              <a:ext uri="{FF2B5EF4-FFF2-40B4-BE49-F238E27FC236}">
                <a16:creationId xmlns:a16="http://schemas.microsoft.com/office/drawing/2014/main" id="{12D670ED-AA8A-703E-A6A9-F13EB3990FD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Operating income tends to move with inflation, but firm value does not  as much. (This is not surprising, if cashflow effects and discount rate effects cancel out)</a:t>
            </a:r>
          </a:p>
          <a:p>
            <a:r>
              <a:rPr lang="en-US" altLang="en-US">
                <a:latin typeface="Times" pitchFamily="2" charset="0"/>
                <a:ea typeface="ＭＳ Ｐゴシック" panose="020B0600070205080204" pitchFamily="34" charset="-128"/>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a:extLst>
              <a:ext uri="{FF2B5EF4-FFF2-40B4-BE49-F238E27FC236}">
                <a16:creationId xmlns:a16="http://schemas.microsoft.com/office/drawing/2014/main" id="{8B595614-FA92-31E0-F3F2-56EBC7DE31C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a:extLst>
              <a:ext uri="{FF2B5EF4-FFF2-40B4-BE49-F238E27FC236}">
                <a16:creationId xmlns:a16="http://schemas.microsoft.com/office/drawing/2014/main" id="{10A07734-24A1-4830-4F0B-9BBF8B0AE5A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Summarizes the results of the regressions… Caveat: The regressions have low R-squareds and any or all of these estimates could be wrong by a large amount.</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a:extLst>
              <a:ext uri="{FF2B5EF4-FFF2-40B4-BE49-F238E27FC236}">
                <a16:creationId xmlns:a16="http://schemas.microsoft.com/office/drawing/2014/main" id="{E5613381-8463-03C2-0E96-8107A138B874}"/>
              </a:ext>
            </a:extLst>
          </p:cNvPr>
          <p:cNvSpPr>
            <a:spLocks noGrp="1" noRot="1" noChangeAspect="1" noChangeArrowheads="1" noTextEdit="1"/>
          </p:cNvSpPr>
          <p:nvPr>
            <p:ph type="sldImg"/>
          </p:nvPr>
        </p:nvSpPr>
        <p:spPr>
          <a:xfrm>
            <a:off x="1150938" y="692150"/>
            <a:ext cx="4556125" cy="3416300"/>
          </a:xfrm>
          <a:ln/>
        </p:spPr>
      </p:sp>
      <p:sp>
        <p:nvSpPr>
          <p:cNvPr id="303106" name="Notes Placeholder 2">
            <a:extLst>
              <a:ext uri="{FF2B5EF4-FFF2-40B4-BE49-F238E27FC236}">
                <a16:creationId xmlns:a16="http://schemas.microsoft.com/office/drawing/2014/main" id="{0F697A78-C1A3-1A79-073F-FBBA4F1A23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a:extLst>
              <a:ext uri="{FF2B5EF4-FFF2-40B4-BE49-F238E27FC236}">
                <a16:creationId xmlns:a16="http://schemas.microsoft.com/office/drawing/2014/main" id="{FB5699F8-2E34-FE7A-9611-5622741EA6F3}"/>
              </a:ext>
            </a:extLst>
          </p:cNvPr>
          <p:cNvSpPr>
            <a:spLocks noGrp="1" noRot="1" noChangeAspect="1" noChangeArrowheads="1" noTextEdit="1"/>
          </p:cNvSpPr>
          <p:nvPr>
            <p:ph type="sldImg"/>
          </p:nvPr>
        </p:nvSpPr>
        <p:spPr>
          <a:xfrm>
            <a:off x="1150938" y="692150"/>
            <a:ext cx="4556125" cy="3416300"/>
          </a:xfrm>
          <a:ln/>
        </p:spPr>
      </p:sp>
      <p:sp>
        <p:nvSpPr>
          <p:cNvPr id="305154" name="Rectangle 3">
            <a:extLst>
              <a:ext uri="{FF2B5EF4-FFF2-40B4-BE49-F238E27FC236}">
                <a16:creationId xmlns:a16="http://schemas.microsoft.com/office/drawing/2014/main" id="{625156CE-4811-83F4-D09F-85F074BB175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Converts the numbers into tangible recommendations…</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a:extLst>
              <a:ext uri="{FF2B5EF4-FFF2-40B4-BE49-F238E27FC236}">
                <a16:creationId xmlns:a16="http://schemas.microsoft.com/office/drawing/2014/main" id="{5280F903-6D46-CBB3-8B34-C6E7C963134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02" name="Rectangle 3">
            <a:extLst>
              <a:ext uri="{FF2B5EF4-FFF2-40B4-BE49-F238E27FC236}">
                <a16:creationId xmlns:a16="http://schemas.microsoft.com/office/drawing/2014/main" id="{16B69280-A91B-6F7C-4738-EFDCD7D9AAF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may be good reasons for the mismatch but for most firms, the existing debt structure is more a result of history and inertia.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business mix has changed significantly over the last decade - more broadcasting, less theme park - and it is not surprising that the debt structure has not kept pace.</a:t>
            </a:r>
          </a:p>
          <a:p>
            <a:r>
              <a:rPr lang="en-US" altLang="en-US">
                <a:latin typeface="Times" pitchFamily="2" charset="0"/>
                <a:ea typeface="ＭＳ Ｐゴシック" panose="020B0600070205080204" pitchFamily="34"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a:extLst>
              <a:ext uri="{FF2B5EF4-FFF2-40B4-BE49-F238E27FC236}">
                <a16:creationId xmlns:a16="http://schemas.microsoft.com/office/drawing/2014/main" id="{3AB429DB-109B-872D-3603-2EF3B7D61CE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9250" name="Rectangle 3">
            <a:extLst>
              <a:ext uri="{FF2B5EF4-FFF2-40B4-BE49-F238E27FC236}">
                <a16:creationId xmlns:a16="http://schemas.microsoft.com/office/drawing/2014/main" id="{9DD68428-F5FF-E96E-6207-630584707AF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large size and access to capital markets give it lots of options. Smaller firms and emerging market firms will have fewer options. In the extreme scenario, it may take more time to adjust the debt.</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a:extLst>
              <a:ext uri="{FF2B5EF4-FFF2-40B4-BE49-F238E27FC236}">
                <a16:creationId xmlns:a16="http://schemas.microsoft.com/office/drawing/2014/main" id="{C4F72852-B427-5084-CA08-887762021AAB}"/>
              </a:ext>
            </a:extLst>
          </p:cNvPr>
          <p:cNvSpPr>
            <a:spLocks noGrp="1" noRot="1" noChangeAspect="1" noChangeArrowheads="1" noTextEdit="1"/>
          </p:cNvSpPr>
          <p:nvPr>
            <p:ph type="sldImg"/>
          </p:nvPr>
        </p:nvSpPr>
        <p:spPr>
          <a:xfrm>
            <a:off x="1150938" y="692150"/>
            <a:ext cx="4556125" cy="3416300"/>
          </a:xfrm>
          <a:ln/>
        </p:spPr>
      </p:sp>
      <p:sp>
        <p:nvSpPr>
          <p:cNvPr id="311298" name="Notes Placeholder 2">
            <a:extLst>
              <a:ext uri="{FF2B5EF4-FFF2-40B4-BE49-F238E27FC236}">
                <a16:creationId xmlns:a16="http://schemas.microsoft.com/office/drawing/2014/main" id="{39700676-9A2F-781E-547E-4E51932F295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even try to assess Deutsche</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right debt because its assets are constantly changing and debt plays a different role in a bank… it is more raw material than source of capital.</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a:extLst>
              <a:ext uri="{FF2B5EF4-FFF2-40B4-BE49-F238E27FC236}">
                <a16:creationId xmlns:a16="http://schemas.microsoft.com/office/drawing/2014/main" id="{9DEF8DB4-9CCB-7177-17F3-A5C4A999F6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a:extLst>
              <a:ext uri="{FF2B5EF4-FFF2-40B4-BE49-F238E27FC236}">
                <a16:creationId xmlns:a16="http://schemas.microsoft.com/office/drawing/2014/main" id="{4FA70B9A-6E93-A06A-DDC2-FBDDAFDFDD55}"/>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a:extLst>
              <a:ext uri="{FF2B5EF4-FFF2-40B4-BE49-F238E27FC236}">
                <a16:creationId xmlns:a16="http://schemas.microsoft.com/office/drawing/2014/main" id="{EEE9F2B3-192A-2EF7-29EE-A4A6BBB8BD1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Third and final principle of corporate finance.</a:t>
            </a:r>
          </a:p>
        </p:txBody>
      </p:sp>
      <p:sp>
        <p:nvSpPr>
          <p:cNvPr id="316418" name="Rectangle 3">
            <a:extLst>
              <a:ext uri="{FF2B5EF4-FFF2-40B4-BE49-F238E27FC236}">
                <a16:creationId xmlns:a16="http://schemas.microsoft.com/office/drawing/2014/main" id="{57845481-6A72-31F1-B54C-3501F8622796}"/>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C8CCD69A-2CF1-9F7C-6556-46DCD5E5D71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a:extLst>
              <a:ext uri="{FF2B5EF4-FFF2-40B4-BE49-F238E27FC236}">
                <a16:creationId xmlns:a16="http://schemas.microsoft.com/office/drawing/2014/main" id="{063B9F8F-BF18-1C69-53DB-72CDFD11C15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a:extLst>
              <a:ext uri="{FF2B5EF4-FFF2-40B4-BE49-F238E27FC236}">
                <a16:creationId xmlns:a16="http://schemas.microsoft.com/office/drawing/2014/main" id="{4E96A794-4C27-28CE-8AD9-89E4AAC4AF0A}"/>
              </a:ext>
            </a:extLst>
          </p:cNvPr>
          <p:cNvSpPr>
            <a:spLocks noGrp="1" noRot="1" noChangeAspect="1" noChangeArrowheads="1" noTextEdit="1"/>
          </p:cNvSpPr>
          <p:nvPr>
            <p:ph type="sldImg"/>
          </p:nvPr>
        </p:nvSpPr>
        <p:spPr>
          <a:xfrm>
            <a:off x="1150938" y="692150"/>
            <a:ext cx="4556125" cy="3416300"/>
          </a:xfrm>
          <a:ln/>
        </p:spPr>
      </p:sp>
      <p:sp>
        <p:nvSpPr>
          <p:cNvPr id="320514" name="Notes Placeholder 2">
            <a:extLst>
              <a:ext uri="{FF2B5EF4-FFF2-40B4-BE49-F238E27FC236}">
                <a16:creationId xmlns:a16="http://schemas.microsoft.com/office/drawing/2014/main" id="{663CD131-E9CE-5084-1570-E8BFFD69C9F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More than any other aspect of corporate finance, dividend policy is mired in inertia (where companies get locked into dividend policies that either don’t suit where they are in the life cycle or are unsustainable) and the desire to look like other companies in the sector.</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FA4F2447-7916-5FB3-A156-5FEFA27602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2562" name="Rectangle 3">
            <a:extLst>
              <a:ext uri="{FF2B5EF4-FFF2-40B4-BE49-F238E27FC236}">
                <a16:creationId xmlns:a16="http://schemas.microsoft.com/office/drawing/2014/main" id="{9C77FA98-7D9E-79A7-8ED4-ADD0CAE7851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a:extLst>
              <a:ext uri="{FF2B5EF4-FFF2-40B4-BE49-F238E27FC236}">
                <a16:creationId xmlns:a16="http://schemas.microsoft.com/office/drawing/2014/main" id="{5F2068A4-4BCE-4F42-9156-C1BBA8F32FE1}"/>
              </a:ext>
            </a:extLst>
          </p:cNvPr>
          <p:cNvSpPr>
            <a:spLocks noGrp="1" noRot="1" noChangeAspect="1" noChangeArrowheads="1" noTextEdit="1"/>
          </p:cNvSpPr>
          <p:nvPr>
            <p:ph type="sldImg"/>
          </p:nvPr>
        </p:nvSpPr>
        <p:spPr>
          <a:xfrm>
            <a:off x="1150938" y="692150"/>
            <a:ext cx="4556125" cy="3416300"/>
          </a:xfrm>
          <a:ln/>
        </p:spPr>
      </p:sp>
      <p:sp>
        <p:nvSpPr>
          <p:cNvPr id="324610" name="Notes Placeholder 2">
            <a:extLst>
              <a:ext uri="{FF2B5EF4-FFF2-40B4-BE49-F238E27FC236}">
                <a16:creationId xmlns:a16="http://schemas.microsoft.com/office/drawing/2014/main" id="{5CEF1538-5196-31F6-007E-0492FFC7861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Even in crisis years, companies remain reluctant to cut or suspend dividends… And companies that are choosing not to pay a dividend at all are growing in number… (leading into the buyback discussion)</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a:extLst>
              <a:ext uri="{FF2B5EF4-FFF2-40B4-BE49-F238E27FC236}">
                <a16:creationId xmlns:a16="http://schemas.microsoft.com/office/drawing/2014/main" id="{D53F075E-919C-936A-ABAE-7B52068C150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a:extLst>
              <a:ext uri="{FF2B5EF4-FFF2-40B4-BE49-F238E27FC236}">
                <a16:creationId xmlns:a16="http://schemas.microsoft.com/office/drawing/2014/main" id="{A0FDA830-FF48-EE7A-1B4D-A2EBD058BD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Dividends tend to follow earnings. They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lead them and they are not contemporaneous. In other words,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expect a company to pay out more in dividends if their earnings go up… If earnings go up two years in a row, maybe.. Three years in a row and the odds increase.</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a:extLst>
              <a:ext uri="{FF2B5EF4-FFF2-40B4-BE49-F238E27FC236}">
                <a16:creationId xmlns:a16="http://schemas.microsoft.com/office/drawing/2014/main" id="{EAAB7920-9FF2-63B8-FA73-EF1D67B3B579}"/>
              </a:ext>
            </a:extLst>
          </p:cNvPr>
          <p:cNvSpPr>
            <a:spLocks noGrp="1" noRot="1" noChangeAspect="1" noChangeArrowheads="1" noTextEdit="1"/>
          </p:cNvSpPr>
          <p:nvPr>
            <p:ph type="sldImg"/>
          </p:nvPr>
        </p:nvSpPr>
        <p:spPr>
          <a:xfrm>
            <a:off x="1150938" y="692150"/>
            <a:ext cx="4556125" cy="3416300"/>
          </a:xfrm>
          <a:ln/>
        </p:spPr>
      </p:sp>
      <p:sp>
        <p:nvSpPr>
          <p:cNvPr id="328706" name="Notes Placeholder 2">
            <a:extLst>
              <a:ext uri="{FF2B5EF4-FFF2-40B4-BE49-F238E27FC236}">
                <a16:creationId xmlns:a16="http://schemas.microsoft.com/office/drawing/2014/main" id="{AC0AF29F-0DD2-EABB-6BA9-05236F6047E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2003, for the first time in decades, the tax rate on dividends was cut to 15% to match the tax rate on capital gains. How firms responded in terms of dividend policy is a good test of the tax effect. </a:t>
            </a:r>
          </a:p>
          <a:p>
            <a:r>
              <a:rPr lang="en-US" altLang="en-US">
                <a:latin typeface="Times" pitchFamily="2" charset="0"/>
                <a:ea typeface="ＭＳ Ｐゴシック" panose="020B0600070205080204" pitchFamily="34" charset="-128"/>
              </a:rPr>
              <a:t>More firms initiated dividends in 2003 and more dividends were paid, but the effect was muted. Stock buybacks still overwhelmed dividends.</a:t>
            </a:r>
          </a:p>
          <a:p>
            <a:r>
              <a:rPr lang="en-US" altLang="en-US">
                <a:latin typeface="Times" pitchFamily="2" charset="0"/>
                <a:ea typeface="ＭＳ Ｐゴシック" panose="020B0600070205080204" pitchFamily="34" charset="-128"/>
              </a:rPr>
              <a:t>The lesson: Taxes may affect dividend policy but they are not the key determinant.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 the last quarter of 2012, with the fiscal cliff looming, companies paid out huge amounts in special dividends.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a:extLst>
              <a:ext uri="{FF2B5EF4-FFF2-40B4-BE49-F238E27FC236}">
                <a16:creationId xmlns:a16="http://schemas.microsoft.com/office/drawing/2014/main" id="{8BF3F5BC-4731-9822-4669-C57E5A016BB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a:extLst>
              <a:ext uri="{FF2B5EF4-FFF2-40B4-BE49-F238E27FC236}">
                <a16:creationId xmlns:a16="http://schemas.microsoft.com/office/drawing/2014/main" id="{226D81E8-D6B6-5472-3FFB-B6B9AD95D48A}"/>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This trend accelerated through the 1990s. It can be partially explained by</a:t>
            </a:r>
          </a:p>
          <a:p>
            <a:pPr marL="228600" indent="-228600">
              <a:buFontTx/>
              <a:buAutoNum type="arabicPeriod"/>
            </a:pPr>
            <a:r>
              <a:rPr lang="en-US" altLang="en-US">
                <a:latin typeface="Times" pitchFamily="2" charset="0"/>
                <a:ea typeface="ＭＳ Ｐゴシック" panose="020B0600070205080204" pitchFamily="34" charset="-128"/>
              </a:rPr>
              <a:t>An increase in the volatility of earnings at all companies, making dividends much more difficult to maintain</a:t>
            </a:r>
          </a:p>
          <a:p>
            <a:pPr marL="228600" indent="-228600">
              <a:buFontTx/>
              <a:buAutoNum type="arabicPeriod"/>
            </a:pPr>
            <a:r>
              <a:rPr lang="en-US" altLang="en-US">
                <a:latin typeface="Times" pitchFamily="2" charset="0"/>
                <a:ea typeface="ＭＳ Ｐゴシック" panose="020B0600070205080204" pitchFamily="34" charset="-128"/>
              </a:rPr>
              <a:t> An increasing proportion of investors who invested primarily for capital gains</a:t>
            </a:r>
          </a:p>
          <a:p>
            <a:pPr marL="228600" indent="-228600">
              <a:buFontTx/>
              <a:buAutoNum type="arabicPeriod"/>
            </a:pPr>
            <a:r>
              <a:rPr lang="en-US" altLang="en-US">
                <a:latin typeface="Times" pitchFamily="2" charset="0"/>
                <a:ea typeface="ＭＳ Ｐゴシック" panose="020B0600070205080204" pitchFamily="34" charset="-128"/>
              </a:rPr>
              <a:t>Managers being compensated with options like stock buybacks more than dividends since the latter leads to lower stock prices.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a:extLst>
              <a:ext uri="{FF2B5EF4-FFF2-40B4-BE49-F238E27FC236}">
                <a16:creationId xmlns:a16="http://schemas.microsoft.com/office/drawing/2014/main" id="{D58862E5-6C9F-3CC0-4EF5-505D6AE993C3}"/>
              </a:ext>
            </a:extLst>
          </p:cNvPr>
          <p:cNvSpPr>
            <a:spLocks noGrp="1" noRot="1" noChangeAspect="1" noChangeArrowheads="1" noTextEdit="1"/>
          </p:cNvSpPr>
          <p:nvPr>
            <p:ph type="sldImg"/>
          </p:nvPr>
        </p:nvSpPr>
        <p:spPr>
          <a:xfrm>
            <a:off x="1150938" y="692150"/>
            <a:ext cx="4556125" cy="3416300"/>
          </a:xfrm>
          <a:ln/>
        </p:spPr>
      </p:sp>
      <p:sp>
        <p:nvSpPr>
          <p:cNvPr id="332802" name="Notes Placeholder 2">
            <a:extLst>
              <a:ext uri="{FF2B5EF4-FFF2-40B4-BE49-F238E27FC236}">
                <a16:creationId xmlns:a16="http://schemas.microsoft.com/office/drawing/2014/main" id="{33208BFF-6A70-66CF-0257-297BC70A3DC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Much of the cash that US companies returned to stockholders came from buybacks, putting them in front. But Japanese, Canadian and European companies are starting to catch up, Latin America is also moving up and Asia (other than Japan) has been slow.</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C5EDC71B-A564-95C1-00D1-0246E4A4449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4850" name="Rectangle 3">
            <a:extLst>
              <a:ext uri="{FF2B5EF4-FFF2-40B4-BE49-F238E27FC236}">
                <a16:creationId xmlns:a16="http://schemas.microsoft.com/office/drawing/2014/main" id="{232F6A39-21FB-014C-ADE4-0237EC8FF41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are the two most common measures of dividend. They both focus on traditional dividends, and could be modified to include stock buybacks.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a:extLst>
              <a:ext uri="{FF2B5EF4-FFF2-40B4-BE49-F238E27FC236}">
                <a16:creationId xmlns:a16="http://schemas.microsoft.com/office/drawing/2014/main" id="{33DB28A5-8B89-0419-3A13-0AD848722D8F}"/>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19383851-EA92-F85F-529F-DEAE944CAF05}"/>
              </a:ext>
            </a:extLst>
          </p:cNvPr>
          <p:cNvSpPr>
            <a:spLocks noGrp="1"/>
          </p:cNvSpPr>
          <p:nvPr>
            <p:ph type="body" idx="1"/>
          </p:nvPr>
        </p:nvSpPr>
        <p:spPr/>
        <p:txBody>
          <a:bodyPr/>
          <a:lstStyle/>
          <a:p>
            <a:pPr>
              <a:defRPr/>
            </a:pPr>
            <a:r>
              <a:rPr lang="en-US" dirty="0"/>
              <a:t>This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FontTx/>
              <a:buAutoNum type="arabicPeriod"/>
              <a:defRPr/>
            </a:pPr>
            <a:r>
              <a:rPr lang="en-US" dirty="0"/>
              <a:t>If you are a cyclical or a commodity company, your earnings may be volatile but your dividends may be smoothed out.</a:t>
            </a:r>
          </a:p>
          <a:p>
            <a:pPr marL="228600" indent="-228600">
              <a:buFontTx/>
              <a:buAutoNum type="arabicPeriod"/>
              <a:defRPr/>
            </a:pPr>
            <a:r>
              <a:rPr lang="en-US" dirty="0"/>
              <a:t>If you are a company in a bad business or shrinking, paying out more than 100% of your earnings is rational, i.e., a way to </a:t>
            </a:r>
            <a:r>
              <a:rPr lang="en-US" dirty="0" err="1"/>
              <a:t>liquidte</a:t>
            </a:r>
            <a:r>
              <a:rPr lang="en-US" dirty="0"/>
              <a:t> yourself gradually over time.</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a:extLst>
              <a:ext uri="{FF2B5EF4-FFF2-40B4-BE49-F238E27FC236}">
                <a16:creationId xmlns:a16="http://schemas.microsoft.com/office/drawing/2014/main" id="{2B95DD1D-EFD8-316A-5EC6-CED8936F72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a:extLst>
              <a:ext uri="{FF2B5EF4-FFF2-40B4-BE49-F238E27FC236}">
                <a16:creationId xmlns:a16="http://schemas.microsoft.com/office/drawing/2014/main" id="{0A654856-BFC2-AC54-429D-F787A62085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Here again, there is a trend. Over the last two decades, the dividend yield for U.S. firms has decreased across the board.</a:t>
            </a:r>
          </a:p>
          <a:p>
            <a:r>
              <a:rPr lang="en-US" altLang="en-US">
                <a:latin typeface="Times" pitchFamily="2" charset="0"/>
                <a:ea typeface="ＭＳ Ｐゴシック" panose="020B0600070205080204" pitchFamily="34" charset="-128"/>
              </a:rPr>
              <a:t>In 2009, the dividend yields shot up, not because dividends increased but stock prices decreased. In 2010, they were back down again, as stock prices rebounded.</a:t>
            </a:r>
          </a:p>
          <a:p>
            <a:r>
              <a:rPr lang="en-US" altLang="en-US">
                <a:latin typeface="Times" pitchFamily="2" charset="0"/>
                <a:ea typeface="ＭＳ Ｐゴシック" panose="020B0600070205080204" pitchFamily="34" charset="-128"/>
              </a:rPr>
              <a:t>Bottom line: Volatility in dividend yields is caused more by changes in the denominator (stock prices) than in the numerator (dividends)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a:extLst>
              <a:ext uri="{FF2B5EF4-FFF2-40B4-BE49-F238E27FC236}">
                <a16:creationId xmlns:a16="http://schemas.microsoft.com/office/drawing/2014/main" id="{BE555FC7-E36E-0BF9-783A-F77519AB9F40}"/>
              </a:ext>
            </a:extLst>
          </p:cNvPr>
          <p:cNvSpPr>
            <a:spLocks noGrp="1" noRot="1" noChangeAspect="1" noChangeArrowheads="1" noTextEdit="1"/>
          </p:cNvSpPr>
          <p:nvPr>
            <p:ph type="sldImg"/>
          </p:nvPr>
        </p:nvSpPr>
        <p:spPr>
          <a:xfrm>
            <a:off x="1150938" y="692150"/>
            <a:ext cx="4556125" cy="3416300"/>
          </a:xfrm>
          <a:ln/>
        </p:spPr>
      </p:sp>
      <p:sp>
        <p:nvSpPr>
          <p:cNvPr id="340994" name="Notes Placeholder 2">
            <a:extLst>
              <a:ext uri="{FF2B5EF4-FFF2-40B4-BE49-F238E27FC236}">
                <a16:creationId xmlns:a16="http://schemas.microsoft.com/office/drawing/2014/main" id="{87D8A9B6-D695-E70F-8829-B4CE50450E5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a:extLst>
              <a:ext uri="{FF2B5EF4-FFF2-40B4-BE49-F238E27FC236}">
                <a16:creationId xmlns:a16="http://schemas.microsoft.com/office/drawing/2014/main" id="{A012C172-3319-58AF-D8BC-2B4A1699D9B9}"/>
              </a:ext>
            </a:extLst>
          </p:cNvPr>
          <p:cNvSpPr>
            <a:spLocks noGrp="1" noRot="1" noChangeAspect="1" noChangeArrowheads="1" noTextEdit="1"/>
          </p:cNvSpPr>
          <p:nvPr>
            <p:ph type="sldImg"/>
          </p:nvPr>
        </p:nvSpPr>
        <p:spPr>
          <a:xfrm>
            <a:off x="1150938" y="692150"/>
            <a:ext cx="4556125" cy="3416300"/>
          </a:xfrm>
          <a:ln/>
        </p:spPr>
      </p:sp>
      <p:sp>
        <p:nvSpPr>
          <p:cNvPr id="343042" name="Notes Placeholder 2">
            <a:extLst>
              <a:ext uri="{FF2B5EF4-FFF2-40B4-BE49-F238E27FC236}">
                <a16:creationId xmlns:a16="http://schemas.microsoft.com/office/drawing/2014/main" id="{8C8072EE-E5C8-BF39-3868-31B438A5DE3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Some backing for the life cycle story.</a:t>
            </a:r>
          </a:p>
          <a:p>
            <a:r>
              <a:rPr lang="en-US" altLang="en-US">
                <a:latin typeface="Times" pitchFamily="2" charset="0"/>
                <a:ea typeface="ＭＳ Ｐゴシック" panose="020B0600070205080204" pitchFamily="34"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a:extLst>
              <a:ext uri="{FF2B5EF4-FFF2-40B4-BE49-F238E27FC236}">
                <a16:creationId xmlns:a16="http://schemas.microsoft.com/office/drawing/2014/main" id="{8DB6FB7A-A838-0384-9AF2-24B0E9B27345}"/>
              </a:ext>
            </a:extLst>
          </p:cNvPr>
          <p:cNvSpPr>
            <a:spLocks noGrp="1" noRot="1" noChangeAspect="1" noChangeArrowheads="1" noTextEdit="1"/>
          </p:cNvSpPr>
          <p:nvPr>
            <p:ph type="sldImg"/>
          </p:nvPr>
        </p:nvSpPr>
        <p:spPr>
          <a:xfrm>
            <a:off x="1150938" y="692150"/>
            <a:ext cx="4556125" cy="3416300"/>
          </a:xfrm>
          <a:ln/>
        </p:spPr>
      </p:sp>
      <p:sp>
        <p:nvSpPr>
          <p:cNvPr id="345090" name="Notes Placeholder 2">
            <a:extLst>
              <a:ext uri="{FF2B5EF4-FFF2-40B4-BE49-F238E27FC236}">
                <a16:creationId xmlns:a16="http://schemas.microsoft.com/office/drawing/2014/main" id="{F78FA91F-99A6-6DB9-711F-5046C913AD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a:extLst>
              <a:ext uri="{FF2B5EF4-FFF2-40B4-BE49-F238E27FC236}">
                <a16:creationId xmlns:a16="http://schemas.microsoft.com/office/drawing/2014/main" id="{C758435B-5CA8-D9C1-C21A-5FF413FFB47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7138" name="Rectangle 3">
            <a:extLst>
              <a:ext uri="{FF2B5EF4-FFF2-40B4-BE49-F238E27FC236}">
                <a16:creationId xmlns:a16="http://schemas.microsoft.com/office/drawing/2014/main" id="{AD4B360B-9CD1-231F-2D31-D383331B413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the schools span the spectrum. Firms which increase, decrease or do nothing on dividends can all find something in one of these schools to justify their actions.</a:t>
            </a:r>
          </a:p>
          <a:p>
            <a:r>
              <a:rPr lang="en-US" altLang="en-US">
                <a:latin typeface="Times" pitchFamily="2" charset="0"/>
                <a:ea typeface="ＭＳ Ｐゴシック" panose="020B0600070205080204" pitchFamily="34"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a:extLst>
              <a:ext uri="{FF2B5EF4-FFF2-40B4-BE49-F238E27FC236}">
                <a16:creationId xmlns:a16="http://schemas.microsoft.com/office/drawing/2014/main" id="{34DBD9EC-A3BA-3C9C-2319-14CFC50E63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a:extLst>
              <a:ext uri="{FF2B5EF4-FFF2-40B4-BE49-F238E27FC236}">
                <a16:creationId xmlns:a16="http://schemas.microsoft.com/office/drawing/2014/main" id="{2C349EF3-D6C5-A8AC-4708-80429695C6E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a:extLst>
              <a:ext uri="{FF2B5EF4-FFF2-40B4-BE49-F238E27FC236}">
                <a16:creationId xmlns:a16="http://schemas.microsoft.com/office/drawing/2014/main" id="{5AF18D1C-F4D1-AF44-0A72-EE70257A55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1234" name="Rectangle 3">
            <a:extLst>
              <a:ext uri="{FF2B5EF4-FFF2-40B4-BE49-F238E27FC236}">
                <a16:creationId xmlns:a16="http://schemas.microsoft.com/office/drawing/2014/main" id="{F748A995-6961-043D-EB64-920C0F25B0C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summarizes the MM argument for why dividend policy is irrelevant. </a:t>
            </a:r>
          </a:p>
          <a:p>
            <a:pPr lvl="1"/>
            <a:r>
              <a:rPr lang="en-US" altLang="en-US">
                <a:latin typeface="Times" pitchFamily="2" charset="0"/>
                <a:ea typeface="ＭＳ Ｐゴシック" panose="020B0600070205080204" pitchFamily="34"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pitchFamily="2" charset="0"/>
                <a:ea typeface="ＭＳ Ｐゴシック" panose="020B0600070205080204" pitchFamily="34"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pitchFamily="2" charset="0"/>
                <a:ea typeface="ＭＳ Ｐゴシック" panose="020B0600070205080204" pitchFamily="34" charset="-128"/>
              </a:rPr>
              <a:t>Intuitively, the MM proposition argues that your total returns on a stock will be unaffected by dividend policy.</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09D36023-B7E6-2F0C-3D5C-E8CB56A97C5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3282" name="Rectangle 3">
            <a:extLst>
              <a:ext uri="{FF2B5EF4-FFF2-40B4-BE49-F238E27FC236}">
                <a16:creationId xmlns:a16="http://schemas.microsoft.com/office/drawing/2014/main" id="{26ECCA4D-51D4-C59C-3650-EEF34513A4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pitchFamily="2" charset="0"/>
                <a:ea typeface="ＭＳ Ｐゴシック" panose="020B0600070205080204" pitchFamily="34" charset="-128"/>
              </a:rPr>
              <a:t>There are several markets where capital gains are not taxed at all and some where neither dividends nor capital gains are taxed.</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a:extLst>
              <a:ext uri="{FF2B5EF4-FFF2-40B4-BE49-F238E27FC236}">
                <a16:creationId xmlns:a16="http://schemas.microsoft.com/office/drawing/2014/main" id="{A117DA70-C341-6E6C-CEEA-7ED77A6C071B}"/>
              </a:ext>
            </a:extLst>
          </p:cNvPr>
          <p:cNvSpPr>
            <a:spLocks noGrp="1" noRot="1" noChangeAspect="1" noChangeArrowheads="1" noTextEdit="1"/>
          </p:cNvSpPr>
          <p:nvPr>
            <p:ph type="sldImg"/>
          </p:nvPr>
        </p:nvSpPr>
        <p:spPr>
          <a:xfrm>
            <a:off x="1150938" y="692150"/>
            <a:ext cx="4556125" cy="3416300"/>
          </a:xfrm>
          <a:ln/>
        </p:spPr>
      </p:sp>
      <p:sp>
        <p:nvSpPr>
          <p:cNvPr id="355330" name="Notes Placeholder 2">
            <a:extLst>
              <a:ext uri="{FF2B5EF4-FFF2-40B4-BE49-F238E27FC236}">
                <a16:creationId xmlns:a16="http://schemas.microsoft.com/office/drawing/2014/main" id="{2AFE5340-DA4C-744E-12B1-87990B472AA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a:extLst>
              <a:ext uri="{FF2B5EF4-FFF2-40B4-BE49-F238E27FC236}">
                <a16:creationId xmlns:a16="http://schemas.microsoft.com/office/drawing/2014/main" id="{A68F63AA-42C6-F047-7803-3F88F5430B1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a:extLst>
              <a:ext uri="{FF2B5EF4-FFF2-40B4-BE49-F238E27FC236}">
                <a16:creationId xmlns:a16="http://schemas.microsoft.com/office/drawing/2014/main" id="{FB6E330D-3E02-4139-A6A3-F195A66CE57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For this market to be stable, the cash flow from selling before has to be equal to the cash flow from selling after for most of the investors in this firm (or for the median investor).</a:t>
            </a:r>
          </a:p>
          <a:p>
            <a:r>
              <a:rPr lang="en-US" altLang="en-US">
                <a:latin typeface="Times" pitchFamily="2" charset="0"/>
                <a:ea typeface="ＭＳ Ｐゴシック" panose="020B0600070205080204" pitchFamily="34"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pitchFamily="2" charset="0"/>
                <a:ea typeface="ＭＳ Ｐゴシック" panose="020B0600070205080204" pitchFamily="34" charset="-128"/>
              </a:rPr>
              <a:t>If the cash flow from selling after was greater for the median investor, every one would hold through the ex-dividend day and sell after.</a:t>
            </a:r>
          </a:p>
          <a:p>
            <a:r>
              <a:rPr lang="en-US" altLang="en-US">
                <a:latin typeface="Times" pitchFamily="2" charset="0"/>
                <a:ea typeface="ＭＳ Ｐゴシック" panose="020B0600070205080204" pitchFamily="34"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a:extLst>
              <a:ext uri="{FF2B5EF4-FFF2-40B4-BE49-F238E27FC236}">
                <a16:creationId xmlns:a16="http://schemas.microsoft.com/office/drawing/2014/main" id="{BA566148-5DBB-F3F1-B058-EF681EBDA631}"/>
              </a:ext>
            </a:extLst>
          </p:cNvPr>
          <p:cNvSpPr>
            <a:spLocks noGrp="1" noRot="1" noChangeAspect="1" noChangeArrowheads="1" noTextEdit="1"/>
          </p:cNvSpPr>
          <p:nvPr>
            <p:ph type="sldImg"/>
          </p:nvPr>
        </p:nvSpPr>
        <p:spPr>
          <a:xfrm>
            <a:off x="1150938" y="692150"/>
            <a:ext cx="4556125" cy="3416300"/>
          </a:xfrm>
          <a:ln/>
        </p:spPr>
      </p:sp>
      <p:sp>
        <p:nvSpPr>
          <p:cNvPr id="359426" name="Notes Placeholder 2">
            <a:extLst>
              <a:ext uri="{FF2B5EF4-FFF2-40B4-BE49-F238E27FC236}">
                <a16:creationId xmlns:a16="http://schemas.microsoft.com/office/drawing/2014/main" id="{C1B1971A-0787-C097-7F56-945180F1459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equality has to hold, in equilibrium, for the median investor in the firm to be indifferent between selling before and selling after.</a:t>
            </a:r>
          </a:p>
          <a:p>
            <a:r>
              <a:rPr lang="en-US" altLang="en-US">
                <a:latin typeface="Times" pitchFamily="2" charset="0"/>
                <a:ea typeface="ＭＳ Ｐゴシック" panose="020B0600070205080204" pitchFamily="34"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pitchFamily="2" charset="0"/>
                <a:ea typeface="ＭＳ Ｐゴシック" panose="020B0600070205080204" pitchFamily="34" charset="-128"/>
              </a:rPr>
              <a:t>If the price drop is much smaller than the dividend, the median investor, it can be argued, faces a tax rate on dividends that is higher than the tax rate on capital gains.</a:t>
            </a:r>
          </a:p>
          <a:p>
            <a:pPr lvl="1"/>
            <a:r>
              <a:rPr lang="en-US" altLang="en-US">
                <a:latin typeface="Times" pitchFamily="2" charset="0"/>
                <a:ea typeface="ＭＳ Ｐゴシック" panose="020B0600070205080204" pitchFamily="34" charset="-128"/>
              </a:rPr>
              <a:t>If it is equal, the median investor faces the same tax rate on both (or does not pay taxes at all)</a:t>
            </a:r>
          </a:p>
          <a:p>
            <a:pPr lvl="1"/>
            <a:r>
              <a:rPr lang="en-US" altLang="en-US">
                <a:latin typeface="Times" pitchFamily="2" charset="0"/>
                <a:ea typeface="ＭＳ Ｐゴシック" panose="020B0600070205080204" pitchFamily="34" charset="-128"/>
              </a:rPr>
              <a:t>If the price drop is greater than the dividend, the median investor pays more taxes on capital gains than he or she does on dividends.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a:extLst>
              <a:ext uri="{FF2B5EF4-FFF2-40B4-BE49-F238E27FC236}">
                <a16:creationId xmlns:a16="http://schemas.microsoft.com/office/drawing/2014/main" id="{98AFD361-099D-941D-22F1-3B7C4C163097}"/>
              </a:ext>
            </a:extLst>
          </p:cNvPr>
          <p:cNvSpPr>
            <a:spLocks noGrp="1" noRot="1" noChangeAspect="1" noChangeArrowheads="1" noTextEdit="1"/>
          </p:cNvSpPr>
          <p:nvPr>
            <p:ph type="sldImg"/>
          </p:nvPr>
        </p:nvSpPr>
        <p:spPr>
          <a:xfrm>
            <a:off x="1150938" y="692150"/>
            <a:ext cx="4556125" cy="3416300"/>
          </a:xfrm>
          <a:ln/>
        </p:spPr>
      </p:sp>
      <p:sp>
        <p:nvSpPr>
          <p:cNvPr id="361474" name="Notes Placeholder 2">
            <a:extLst>
              <a:ext uri="{FF2B5EF4-FFF2-40B4-BE49-F238E27FC236}">
                <a16:creationId xmlns:a16="http://schemas.microsoft.com/office/drawing/2014/main" id="{99F296DE-A950-2F2A-51DD-9E52C75BCE4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pitchFamily="2" charset="0"/>
                <a:ea typeface="ＭＳ Ｐゴシック" panose="020B0600070205080204" pitchFamily="34"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A9EEE604-81AF-1DA3-94EE-529FD1B512E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a:extLst>
              <a:ext uri="{FF2B5EF4-FFF2-40B4-BE49-F238E27FC236}">
                <a16:creationId xmlns:a16="http://schemas.microsoft.com/office/drawing/2014/main" id="{C98D1451-5CD0-2CD2-4C91-BC9F9B6536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a:extLst>
              <a:ext uri="{FF2B5EF4-FFF2-40B4-BE49-F238E27FC236}">
                <a16:creationId xmlns:a16="http://schemas.microsoft.com/office/drawing/2014/main" id="{D45B0674-DCB4-B5F9-ADD3-C2FDB07AB2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a:extLst>
              <a:ext uri="{FF2B5EF4-FFF2-40B4-BE49-F238E27FC236}">
                <a16:creationId xmlns:a16="http://schemas.microsoft.com/office/drawing/2014/main" id="{E8916876-8E55-F868-5DE5-7E0995B5DF5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this is before transactions costs and is exposed to the risk that the market might be down sharply on the day of the transaction.</a:t>
            </a:r>
          </a:p>
          <a:p>
            <a:r>
              <a:rPr lang="en-US" altLang="en-US">
                <a:latin typeface="Times" pitchFamily="2" charset="0"/>
                <a:ea typeface="ＭＳ Ｐゴシック" panose="020B0600070205080204" pitchFamily="34"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pitchFamily="2" charset="0"/>
                <a:ea typeface="ＭＳ Ｐゴシック" panose="020B0600070205080204" pitchFamily="34" charset="-128"/>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78C37086-B4F9-DECE-CEFF-84BDCEA1611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7618" name="Rectangle 3">
            <a:extLst>
              <a:ext uri="{FF2B5EF4-FFF2-40B4-BE49-F238E27FC236}">
                <a16:creationId xmlns:a16="http://schemas.microsoft.com/office/drawing/2014/main" id="{FD6AC52B-CC74-CFEB-BAF4-2B4E612A580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a:extLst>
              <a:ext uri="{FF2B5EF4-FFF2-40B4-BE49-F238E27FC236}">
                <a16:creationId xmlns:a16="http://schemas.microsoft.com/office/drawing/2014/main" id="{527DDAAC-E721-6272-EBBE-C105891046D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9666" name="Rectangle 3">
            <a:extLst>
              <a:ext uri="{FF2B5EF4-FFF2-40B4-BE49-F238E27FC236}">
                <a16:creationId xmlns:a16="http://schemas.microsoft.com/office/drawing/2014/main" id="{34B3FD8A-AACF-8707-97CD-9FE22EA61C0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Excess cash might be a temporary phenomenon. To initiate dividends with the cash will create the expectation that the firm will continue to pay those dividends, which might be unsustainable.</a:t>
            </a:r>
          </a:p>
          <a:p>
            <a:r>
              <a:rPr lang="en-US" altLang="en-US">
                <a:latin typeface="Times" pitchFamily="2" charset="0"/>
                <a:ea typeface="ＭＳ Ｐゴシック" panose="020B0600070205080204" pitchFamily="34" charset="-128"/>
              </a:rPr>
              <a:t>Stock buybacks provide more flexibility in terms of future actions. An alternative is issue a special dividend.</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BFFCA81A-8D1D-F9E8-E113-BE16E33F596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a:extLst>
              <a:ext uri="{FF2B5EF4-FFF2-40B4-BE49-F238E27FC236}">
                <a16:creationId xmlns:a16="http://schemas.microsoft.com/office/drawing/2014/main" id="{7AAB7E21-1091-2FC8-3B9D-5D081C51A4E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If a small firm has excess cash and is uncertain about its future investment needs, it is prudent to hold the cash rather than return it to its stockholders. </a:t>
            </a:r>
          </a:p>
          <a:p>
            <a:r>
              <a:rPr lang="en-US" altLang="en-US">
                <a:latin typeface="Times" pitchFamily="2" charset="0"/>
                <a:ea typeface="ＭＳ Ｐゴシック" panose="020B0600070205080204" pitchFamily="34" charset="-128"/>
              </a:rPr>
              <a:t>Larger firms with more access to capital markets should be more inclined to use the cash to buy back stock.</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E1757FF1-6B24-3935-0453-71D783664F1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a:extLst>
              <a:ext uri="{FF2B5EF4-FFF2-40B4-BE49-F238E27FC236}">
                <a16:creationId xmlns:a16="http://schemas.microsoft.com/office/drawing/2014/main" id="{7331E808-25AF-9DF2-3524-ADF3B15BB87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a:extLst>
              <a:ext uri="{FF2B5EF4-FFF2-40B4-BE49-F238E27FC236}">
                <a16:creationId xmlns:a16="http://schemas.microsoft.com/office/drawing/2014/main" id="{8E3E779E-477C-554C-2FDA-B73117CD6D83}"/>
              </a:ext>
            </a:extLst>
          </p:cNvPr>
          <p:cNvSpPr>
            <a:spLocks noGrp="1" noRot="1" noChangeAspect="1" noChangeArrowheads="1" noTextEdit="1"/>
          </p:cNvSpPr>
          <p:nvPr>
            <p:ph type="sldImg"/>
          </p:nvPr>
        </p:nvSpPr>
        <p:spPr>
          <a:xfrm>
            <a:off x="1150938" y="692150"/>
            <a:ext cx="4556125" cy="3416300"/>
          </a:xfrm>
          <a:ln/>
        </p:spPr>
      </p:sp>
      <p:sp>
        <p:nvSpPr>
          <p:cNvPr id="375810" name="Notes Placeholder 2">
            <a:extLst>
              <a:ext uri="{FF2B5EF4-FFF2-40B4-BE49-F238E27FC236}">
                <a16:creationId xmlns:a16="http://schemas.microsoft.com/office/drawing/2014/main" id="{3692AB9C-6A70-B2AD-48F1-A7F9B7D9228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add: Class B shares can be converted into class A shares at any time. In effect, investors are being offered dividends or an equivalent capital gain.</a:t>
            </a:r>
          </a:p>
          <a:p>
            <a:r>
              <a:rPr lang="en-US" altLang="en-US">
                <a:latin typeface="Times" pitchFamily="2" charset="0"/>
                <a:ea typeface="ＭＳ Ｐゴシック" panose="020B0600070205080204" pitchFamily="34" charset="-128"/>
              </a:rPr>
              <a:t>Since the tax rate on dividends vastly exceeded the tax rate on capital gains over this period, you would expect the capital gains shares to trade at a premium.</a:t>
            </a:r>
          </a:p>
          <a:p>
            <a:r>
              <a:rPr lang="en-US" altLang="en-US">
                <a:latin typeface="Times" pitchFamily="2" charset="0"/>
                <a:ea typeface="ＭＳ Ｐゴシック" panose="020B0600070205080204" pitchFamily="34" charset="-128"/>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a:extLst>
              <a:ext uri="{FF2B5EF4-FFF2-40B4-BE49-F238E27FC236}">
                <a16:creationId xmlns:a16="http://schemas.microsoft.com/office/drawing/2014/main" id="{D8783E02-A7F9-D2AA-40F7-A68C151BCF26}"/>
              </a:ext>
            </a:extLst>
          </p:cNvPr>
          <p:cNvSpPr>
            <a:spLocks noGrp="1" noRot="1" noChangeAspect="1" noChangeArrowheads="1" noTextEdit="1"/>
          </p:cNvSpPr>
          <p:nvPr>
            <p:ph type="sldImg"/>
          </p:nvPr>
        </p:nvSpPr>
        <p:spPr>
          <a:xfrm>
            <a:off x="1150938" y="692150"/>
            <a:ext cx="4556125" cy="3416300"/>
          </a:xfrm>
          <a:ln/>
        </p:spPr>
      </p:sp>
      <p:sp>
        <p:nvSpPr>
          <p:cNvPr id="377858" name="Notes Placeholder 2">
            <a:extLst>
              <a:ext uri="{FF2B5EF4-FFF2-40B4-BE49-F238E27FC236}">
                <a16:creationId xmlns:a16="http://schemas.microsoft.com/office/drawing/2014/main" id="{FB2D0F9D-839F-096D-91D4-AF2632D8ABC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same phenomenon seems to apply to these Canadian utilities, with cash dividend and capital gain shares, that were studied in a paper a few years ago.</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Here again, our conclusions should be restricted to stockholders holding this stock. For whatever reason, they prefer dividends to capital gains. </a:t>
            </a:r>
          </a:p>
          <a:p>
            <a:r>
              <a:rPr lang="en-US" altLang="en-US">
                <a:latin typeface="Times" pitchFamily="2" charset="0"/>
                <a:ea typeface="ＭＳ Ｐゴシック" panose="020B0600070205080204" pitchFamily="34" charset="-128"/>
              </a:rPr>
              <a:t>What type of stockholders do you think hold these companies?</a:t>
            </a:r>
          </a:p>
          <a:p>
            <a:r>
              <a:rPr lang="en-US" altLang="en-US">
                <a:latin typeface="Times" pitchFamily="2" charset="0"/>
                <a:ea typeface="ＭＳ Ｐゴシック" panose="020B0600070205080204" pitchFamily="34" charset="-128"/>
              </a:rPr>
              <a:t>Young or Old</a:t>
            </a:r>
          </a:p>
          <a:p>
            <a:r>
              <a:rPr lang="en-US" altLang="en-US">
                <a:latin typeface="Times" pitchFamily="2" charset="0"/>
                <a:ea typeface="ＭＳ Ｐゴシック" panose="020B0600070205080204" pitchFamily="34" charset="-128"/>
              </a:rPr>
              <a:t>Rich or Poor</a:t>
            </a:r>
          </a:p>
          <a:p>
            <a:r>
              <a:rPr lang="en-US" altLang="en-US">
                <a:latin typeface="Times" pitchFamily="2" charset="0"/>
                <a:ea typeface="ＭＳ Ｐゴシック" panose="020B0600070205080204" pitchFamily="34" charset="-128"/>
              </a:rPr>
              <a:t>Mutual Funds or Pension funds</a:t>
            </a:r>
          </a:p>
          <a:p>
            <a:r>
              <a:rPr lang="en-US" altLang="en-US" i="1">
                <a:latin typeface="Times" pitchFamily="2" charset="0"/>
                <a:ea typeface="ＭＳ Ｐゴシック" panose="020B0600070205080204" pitchFamily="34" charset="-128"/>
              </a:rPr>
              <a:t>Older, poorer investors and pension funds are big investors in high dividend paying stocks.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a:extLst>
              <a:ext uri="{FF2B5EF4-FFF2-40B4-BE49-F238E27FC236}">
                <a16:creationId xmlns:a16="http://schemas.microsoft.com/office/drawing/2014/main" id="{18185350-A73A-7524-4413-82428F9E67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9906" name="Rectangle 3">
            <a:extLst>
              <a:ext uri="{FF2B5EF4-FFF2-40B4-BE49-F238E27FC236}">
                <a16:creationId xmlns:a16="http://schemas.microsoft.com/office/drawing/2014/main" id="{25D03D1E-6676-77F4-9502-08DA7B44252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pitchFamily="2" charset="0"/>
                <a:ea typeface="ＭＳ Ｐゴシック" panose="020B0600070205080204" pitchFamily="34" charset="-128"/>
              </a:rPr>
              <a:t>If an imbalance occurs between supply and demand in any clientele, there can be an effect on stock prices.</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a:extLst>
              <a:ext uri="{FF2B5EF4-FFF2-40B4-BE49-F238E27FC236}">
                <a16:creationId xmlns:a16="http://schemas.microsoft.com/office/drawing/2014/main" id="{ED39A91D-9BD7-219F-2F11-DF2A55B8D99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1954" name="Rectangle 3">
            <a:extLst>
              <a:ext uri="{FF2B5EF4-FFF2-40B4-BE49-F238E27FC236}">
                <a16:creationId xmlns:a16="http://schemas.microsoft.com/office/drawing/2014/main" id="{D746E10F-73C5-ECB0-1C7C-431424CBF3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pitchFamily="2" charset="0"/>
                <a:ea typeface="ＭＳ Ｐゴシック" panose="020B0600070205080204" pitchFamily="34" charset="-128"/>
              </a:rPr>
              <a:t>Implication: The clientele effect has weakened in recent years, as the tax rates on dividends and capital gains have converged. </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a:extLst>
              <a:ext uri="{FF2B5EF4-FFF2-40B4-BE49-F238E27FC236}">
                <a16:creationId xmlns:a16="http://schemas.microsoft.com/office/drawing/2014/main" id="{0649FC53-1F55-031A-0E35-456BFA1696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a:extLst>
              <a:ext uri="{FF2B5EF4-FFF2-40B4-BE49-F238E27FC236}">
                <a16:creationId xmlns:a16="http://schemas.microsoft.com/office/drawing/2014/main" id="{FFBF2712-E0A8-8099-D7F3-CEAC709B8EF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pitchFamily="2" charset="0"/>
                <a:ea typeface="ＭＳ Ｐゴシック" panose="020B0600070205080204" pitchFamily="34"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a:extLst>
              <a:ext uri="{FF2B5EF4-FFF2-40B4-BE49-F238E27FC236}">
                <a16:creationId xmlns:a16="http://schemas.microsoft.com/office/drawing/2014/main" id="{26A77383-0490-F727-E628-6312D472CF9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6050" name="Rectangle 3">
            <a:extLst>
              <a:ext uri="{FF2B5EF4-FFF2-40B4-BE49-F238E27FC236}">
                <a16:creationId xmlns:a16="http://schemas.microsoft.com/office/drawing/2014/main" id="{97576956-D600-D1CB-CFFB-C1A0599FA5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pitchFamily="2" charset="0"/>
                <a:ea typeface="ＭＳ Ｐゴシック" panose="020B0600070205080204" pitchFamily="34"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a:extLst>
              <a:ext uri="{FF2B5EF4-FFF2-40B4-BE49-F238E27FC236}">
                <a16:creationId xmlns:a16="http://schemas.microsoft.com/office/drawing/2014/main" id="{63BE250E-1569-7B4F-5411-E70761F900DD}"/>
              </a:ext>
            </a:extLst>
          </p:cNvPr>
          <p:cNvSpPr>
            <a:spLocks noGrp="1" noRot="1" noChangeAspect="1" noChangeArrowheads="1" noTextEdit="1"/>
          </p:cNvSpPr>
          <p:nvPr>
            <p:ph type="sldImg"/>
          </p:nvPr>
        </p:nvSpPr>
        <p:spPr>
          <a:xfrm>
            <a:off x="1150938" y="692150"/>
            <a:ext cx="4556125" cy="3416300"/>
          </a:xfrm>
          <a:ln/>
        </p:spPr>
      </p:sp>
      <p:sp>
        <p:nvSpPr>
          <p:cNvPr id="388098" name="Notes Placeholder 2">
            <a:extLst>
              <a:ext uri="{FF2B5EF4-FFF2-40B4-BE49-F238E27FC236}">
                <a16:creationId xmlns:a16="http://schemas.microsoft.com/office/drawing/2014/main" id="{7F859613-6099-7281-F531-1F722623305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e flip side.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a:extLst>
              <a:ext uri="{FF2B5EF4-FFF2-40B4-BE49-F238E27FC236}">
                <a16:creationId xmlns:a16="http://schemas.microsoft.com/office/drawing/2014/main" id="{5D0B42B0-301C-19B8-8083-A5780D114619}"/>
              </a:ext>
            </a:extLst>
          </p:cNvPr>
          <p:cNvSpPr>
            <a:spLocks noGrp="1" noRot="1" noChangeAspect="1" noChangeArrowheads="1" noTextEdit="1"/>
          </p:cNvSpPr>
          <p:nvPr>
            <p:ph type="sldImg"/>
          </p:nvPr>
        </p:nvSpPr>
        <p:spPr>
          <a:xfrm>
            <a:off x="1150938" y="692150"/>
            <a:ext cx="4556125" cy="3416300"/>
          </a:xfrm>
          <a:ln/>
        </p:spPr>
      </p:sp>
      <p:sp>
        <p:nvSpPr>
          <p:cNvPr id="390146" name="Notes Placeholder 2">
            <a:extLst>
              <a:ext uri="{FF2B5EF4-FFF2-40B4-BE49-F238E27FC236}">
                <a16:creationId xmlns:a16="http://schemas.microsoft.com/office/drawing/2014/main" id="{89150790-003C-5D09-367A-F07AC69058C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a:extLst>
              <a:ext uri="{FF2B5EF4-FFF2-40B4-BE49-F238E27FC236}">
                <a16:creationId xmlns:a16="http://schemas.microsoft.com/office/drawing/2014/main" id="{9BA50439-4D09-2111-901D-ABF3CE00FC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a:extLst>
              <a:ext uri="{FF2B5EF4-FFF2-40B4-BE49-F238E27FC236}">
                <a16:creationId xmlns:a16="http://schemas.microsoft.com/office/drawing/2014/main" id="{7C108C8C-5C6B-2060-6788-1F440C74AF0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a:extLst>
              <a:ext uri="{FF2B5EF4-FFF2-40B4-BE49-F238E27FC236}">
                <a16:creationId xmlns:a16="http://schemas.microsoft.com/office/drawing/2014/main" id="{BD689907-DFE5-0DF8-DBB3-4AF93C4220CE}"/>
              </a:ext>
            </a:extLst>
          </p:cNvPr>
          <p:cNvSpPr>
            <a:spLocks noGrp="1" noRot="1" noChangeAspect="1" noChangeArrowheads="1" noTextEdit="1"/>
          </p:cNvSpPr>
          <p:nvPr>
            <p:ph type="sldImg"/>
          </p:nvPr>
        </p:nvSpPr>
        <p:spPr>
          <a:xfrm>
            <a:off x="1150938" y="692150"/>
            <a:ext cx="4556125" cy="3416300"/>
          </a:xfrm>
          <a:ln/>
        </p:spPr>
      </p:sp>
      <p:sp>
        <p:nvSpPr>
          <p:cNvPr id="394242" name="Notes Placeholder 2">
            <a:extLst>
              <a:ext uri="{FF2B5EF4-FFF2-40B4-BE49-F238E27FC236}">
                <a16:creationId xmlns:a16="http://schemas.microsoft.com/office/drawing/2014/main" id="{BD932529-704A-DFE3-4008-C45DA4A8526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survey was from 1985. In an updated and comprehensive survey of dividend policy published in 2004, Brav, Graham, Harvey, and Michaely conclude that management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Payout Policy in the 21st Century,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Working Paper, Duke University, Durham, NC.</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309FB2BA-ACD5-D8BC-C7EC-E532CCCC13F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6290" name="Rectangle 3">
            <a:extLst>
              <a:ext uri="{FF2B5EF4-FFF2-40B4-BE49-F238E27FC236}">
                <a16:creationId xmlns:a16="http://schemas.microsoft.com/office/drawing/2014/main" id="{D953970A-C48A-3AF0-BCBF-11B31FAAD3C5}"/>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a:extLst>
              <a:ext uri="{FF2B5EF4-FFF2-40B4-BE49-F238E27FC236}">
                <a16:creationId xmlns:a16="http://schemas.microsoft.com/office/drawing/2014/main" id="{8832EECE-C718-363B-7301-B30F0ED04FB5}"/>
              </a:ext>
            </a:extLst>
          </p:cNvPr>
          <p:cNvSpPr>
            <a:spLocks noGrp="1" noRot="1" noChangeAspect="1" noChangeArrowheads="1" noTextEdit="1"/>
          </p:cNvSpPr>
          <p:nvPr>
            <p:ph type="sldImg"/>
          </p:nvPr>
        </p:nvSpPr>
        <p:spPr>
          <a:xfrm>
            <a:off x="1150938" y="692150"/>
            <a:ext cx="4556125" cy="3416300"/>
          </a:xfrm>
          <a:ln/>
        </p:spPr>
      </p:sp>
      <p:sp>
        <p:nvSpPr>
          <p:cNvPr id="398338" name="Notes Placeholder 2">
            <a:extLst>
              <a:ext uri="{FF2B5EF4-FFF2-40B4-BE49-F238E27FC236}">
                <a16:creationId xmlns:a16="http://schemas.microsoft.com/office/drawing/2014/main" id="{573703DC-4847-1093-B88D-72D9EE9C370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last piece of the puzzle falls into place.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a:extLst>
              <a:ext uri="{FF2B5EF4-FFF2-40B4-BE49-F238E27FC236}">
                <a16:creationId xmlns:a16="http://schemas.microsoft.com/office/drawing/2014/main" id="{3CADAE22-EA16-CEF5-3F71-CFF6F35EB05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a:extLst>
              <a:ext uri="{FF2B5EF4-FFF2-40B4-BE49-F238E27FC236}">
                <a16:creationId xmlns:a16="http://schemas.microsoft.com/office/drawing/2014/main" id="{DF97E66E-ABC2-BB30-ED5C-F690573F096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Two very different approaches to assessing dividend policy. The first is more comprehensive but the second is simpler.</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a:extLst>
              <a:ext uri="{FF2B5EF4-FFF2-40B4-BE49-F238E27FC236}">
                <a16:creationId xmlns:a16="http://schemas.microsoft.com/office/drawing/2014/main" id="{6CBB9CA3-8DB4-7072-278D-BAA0D148BC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2434" name="Rectangle 3">
            <a:extLst>
              <a:ext uri="{FF2B5EF4-FFF2-40B4-BE49-F238E27FC236}">
                <a16:creationId xmlns:a16="http://schemas.microsoft.com/office/drawing/2014/main" id="{456BA214-C9DF-B7C8-8988-B03670EDA6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By paid out to stockholders in this phase of the analysis, we mean both dividends and stock buybacks.</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a:extLst>
              <a:ext uri="{FF2B5EF4-FFF2-40B4-BE49-F238E27FC236}">
                <a16:creationId xmlns:a16="http://schemas.microsoft.com/office/drawing/2014/main" id="{08F39C5F-EFEF-7D74-8B35-D28CD97179F1}"/>
              </a:ext>
            </a:extLst>
          </p:cNvPr>
          <p:cNvSpPr>
            <a:spLocks noGrp="1" noRot="1" noChangeAspect="1" noChangeArrowheads="1" noTextEdit="1"/>
          </p:cNvSpPr>
          <p:nvPr>
            <p:ph type="sldImg"/>
          </p:nvPr>
        </p:nvSpPr>
        <p:spPr>
          <a:xfrm>
            <a:off x="1150938" y="692150"/>
            <a:ext cx="4556125" cy="3416300"/>
          </a:xfrm>
          <a:ln/>
        </p:spPr>
      </p:sp>
      <p:sp>
        <p:nvSpPr>
          <p:cNvPr id="404482" name="Notes Placeholder 2">
            <a:extLst>
              <a:ext uri="{FF2B5EF4-FFF2-40B4-BE49-F238E27FC236}">
                <a16:creationId xmlns:a16="http://schemas.microsoft.com/office/drawing/2014/main" id="{FA44EA7E-1CB4-D019-2C85-58884D4ECB7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pitchFamily="2" charset="0"/>
                <a:ea typeface="ＭＳ Ｐゴシック" panose="020B0600070205080204" pitchFamily="34"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EF15BF4F-BD2C-469E-047A-A42E1D91830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6530" name="Rectangle 3">
            <a:extLst>
              <a:ext uri="{FF2B5EF4-FFF2-40B4-BE49-F238E27FC236}">
                <a16:creationId xmlns:a16="http://schemas.microsoft.com/office/drawing/2014/main" id="{C99785D8-3751-D8D9-978A-6C79F918F1D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cashflow is</a:t>
            </a:r>
          </a:p>
          <a:p>
            <a:pPr lvl="1"/>
            <a:r>
              <a:rPr lang="en-US" altLang="en-US">
                <a:latin typeface="Times" pitchFamily="2" charset="0"/>
                <a:ea typeface="ＭＳ Ｐゴシック" panose="020B0600070205080204" pitchFamily="34" charset="-128"/>
              </a:rPr>
              <a:t>Free: because it cashflow left over after debt payments and investment needs have been met</a:t>
            </a:r>
          </a:p>
          <a:p>
            <a:pPr lvl="1"/>
            <a:r>
              <a:rPr lang="en-US" altLang="en-US">
                <a:latin typeface="Times" pitchFamily="2" charset="0"/>
                <a:ea typeface="ＭＳ Ｐゴシック" panose="020B0600070205080204" pitchFamily="34" charset="-128"/>
              </a:rPr>
              <a:t>To Equity Investors: because it is after payments to all non-equity claimholders</a:t>
            </a:r>
          </a:p>
          <a:p>
            <a:r>
              <a:rPr lang="en-US" altLang="en-US">
                <a:latin typeface="Times" pitchFamily="2" charset="0"/>
                <a:ea typeface="ＭＳ Ｐゴシック" panose="020B0600070205080204" pitchFamily="34" charset="-128"/>
              </a:rPr>
              <a:t>In coming up with the numbers, we define</a:t>
            </a:r>
          </a:p>
          <a:p>
            <a:pPr lvl="1"/>
            <a:r>
              <a:rPr lang="en-US" altLang="en-US">
                <a:latin typeface="Times" pitchFamily="2" charset="0"/>
                <a:ea typeface="ＭＳ Ｐゴシック" panose="020B0600070205080204" pitchFamily="34"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pitchFamily="2" charset="0"/>
                <a:ea typeface="ＭＳ Ｐゴシック" panose="020B0600070205080204" pitchFamily="34" charset="-128"/>
              </a:rPr>
              <a:t>Working capital needs refers to the increase in non-cash working capital.</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a:extLst>
              <a:ext uri="{FF2B5EF4-FFF2-40B4-BE49-F238E27FC236}">
                <a16:creationId xmlns:a16="http://schemas.microsoft.com/office/drawing/2014/main" id="{87B539C9-ABCE-4BB5-6EBF-FD958FF5F65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a:extLst>
              <a:ext uri="{FF2B5EF4-FFF2-40B4-BE49-F238E27FC236}">
                <a16:creationId xmlns:a16="http://schemas.microsoft.com/office/drawing/2014/main" id="{76DC1638-4332-4022-0F45-DC0A7A00490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When leverage is stable,</a:t>
            </a:r>
          </a:p>
          <a:p>
            <a:pPr lvl="1"/>
            <a:r>
              <a:rPr lang="en-US" altLang="en-US">
                <a:latin typeface="Times" pitchFamily="2" charset="0"/>
                <a:ea typeface="ＭＳ Ｐゴシック" panose="020B0600070205080204" pitchFamily="34" charset="-128"/>
              </a:rPr>
              <a:t>All principal repayments will come from new debt issues (since repaying them with equity will lower the debt ratio)</a:t>
            </a:r>
          </a:p>
          <a:p>
            <a:pPr lvl="1"/>
            <a:r>
              <a:rPr lang="en-US" altLang="en-US">
                <a:latin typeface="Times" pitchFamily="2" charset="0"/>
                <a:ea typeface="ＭＳ Ｐゴシック" panose="020B0600070205080204" pitchFamily="34" charset="-128"/>
              </a:rPr>
              <a:t>New external financing needs [Cap Ex - Depreciation + Change in non-cash working capital] have to be financed using the desired debt ratio </a:t>
            </a:r>
          </a:p>
          <a:p>
            <a:pPr lvl="1"/>
            <a:r>
              <a:rPr lang="en-US" altLang="en-US">
                <a:latin typeface="Times" pitchFamily="2" charset="0"/>
                <a:ea typeface="ＭＳ Ｐゴシック" panose="020B0600070205080204" pitchFamily="34" charset="-128"/>
              </a:rPr>
              <a:t>Adding the two together:</a:t>
            </a:r>
          </a:p>
          <a:p>
            <a:pPr lvl="1"/>
            <a:r>
              <a:rPr lang="en-US" altLang="en-US">
                <a:latin typeface="Times" pitchFamily="2" charset="0"/>
                <a:ea typeface="ＭＳ Ｐゴシック" panose="020B0600070205080204" pitchFamily="34" charset="-128"/>
              </a:rPr>
              <a:t>New Debt Issues = Principal Repayments + </a:t>
            </a:r>
            <a:r>
              <a:rPr lang="en-US" altLang="en-US">
                <a:latin typeface="Symbol" pitchFamily="2" charset="2"/>
                <a:ea typeface="ＭＳ Ｐゴシック" panose="020B0600070205080204" pitchFamily="34" charset="-128"/>
              </a:rPr>
              <a:t>d </a:t>
            </a:r>
            <a:r>
              <a:rPr lang="en-US" altLang="en-US">
                <a:latin typeface="Times" pitchFamily="2" charset="0"/>
                <a:ea typeface="ＭＳ Ｐゴシック" panose="020B0600070205080204" pitchFamily="34" charset="-128"/>
              </a:rPr>
              <a:t>( Cap Ex - Depreciation + Change in Non-cash Working Capital)</a:t>
            </a:r>
          </a:p>
          <a:p>
            <a:r>
              <a:rPr lang="en-US" altLang="en-US">
                <a:latin typeface="Times" pitchFamily="2" charset="0"/>
                <a:ea typeface="ＭＳ Ｐゴシック" panose="020B0600070205080204" pitchFamily="34"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a:extLst>
              <a:ext uri="{FF2B5EF4-FFF2-40B4-BE49-F238E27FC236}">
                <a16:creationId xmlns:a16="http://schemas.microsoft.com/office/drawing/2014/main" id="{0B8923AD-6023-66A3-EE11-5FAD158EEB7D}"/>
              </a:ext>
            </a:extLst>
          </p:cNvPr>
          <p:cNvSpPr>
            <a:spLocks noGrp="1" noRot="1" noChangeAspect="1" noChangeArrowheads="1" noTextEdit="1"/>
          </p:cNvSpPr>
          <p:nvPr>
            <p:ph type="sldImg"/>
          </p:nvPr>
        </p:nvSpPr>
        <p:spPr>
          <a:xfrm>
            <a:off x="1150938" y="692150"/>
            <a:ext cx="4556125" cy="3416300"/>
          </a:xfrm>
          <a:ln/>
        </p:spPr>
      </p:sp>
      <p:sp>
        <p:nvSpPr>
          <p:cNvPr id="410626" name="Notes Placeholder 2">
            <a:extLst>
              <a:ext uri="{FF2B5EF4-FFF2-40B4-BE49-F238E27FC236}">
                <a16:creationId xmlns:a16="http://schemas.microsoft.com/office/drawing/2014/main" id="{8FF231F0-E3CD-3FE6-680F-B3B19ACEC17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pitchFamily="2" charset="0"/>
                <a:ea typeface="ＭＳ Ｐゴシック" panose="020B0600070205080204" pitchFamily="34" charset="-128"/>
              </a:rPr>
              <a:t>FCFE</a:t>
            </a:r>
            <a:r>
              <a:rPr lang="en-US" altLang="en-US" baseline="-25000">
                <a:latin typeface="Times" pitchFamily="2" charset="0"/>
                <a:ea typeface="ＭＳ Ｐゴシック" panose="020B0600070205080204" pitchFamily="34" charset="-128"/>
              </a:rPr>
              <a:t>Before Debt CF</a:t>
            </a:r>
            <a:r>
              <a:rPr lang="en-US" altLang="en-US">
                <a:latin typeface="Times" pitchFamily="2" charset="0"/>
                <a:ea typeface="ＭＳ Ｐゴシック" panose="020B0600070205080204" pitchFamily="34" charset="-128"/>
              </a:rPr>
              <a:t>= Net Income + Depreciation – Capital Expenditures – Change in Noncash Working Capital = 3307 -122 –(-109) = 3294</a:t>
            </a:r>
          </a:p>
          <a:p>
            <a:r>
              <a:rPr lang="en-US" altLang="en-US">
                <a:latin typeface="Times" pitchFamily="2" charset="0"/>
                <a:ea typeface="ＭＳ Ｐゴシック" panose="020B0600070205080204" pitchFamily="34" charset="-128"/>
              </a:rPr>
              <a:t>FCFE</a:t>
            </a:r>
            <a:r>
              <a:rPr lang="en-US" altLang="en-US" baseline="-25000">
                <a:latin typeface="Times" pitchFamily="2" charset="0"/>
                <a:ea typeface="ＭＳ Ｐゴシック" panose="020B0600070205080204" pitchFamily="34" charset="-128"/>
              </a:rPr>
              <a:t>After Debt CF</a:t>
            </a:r>
            <a:r>
              <a:rPr lang="en-US" altLang="en-US">
                <a:latin typeface="Times" pitchFamily="2" charset="0"/>
                <a:ea typeface="ＭＳ Ｐゴシック" panose="020B0600070205080204" pitchFamily="34" charset="-128"/>
              </a:rPr>
              <a:t>= FCFE</a:t>
            </a:r>
            <a:r>
              <a:rPr lang="en-US" altLang="en-US" baseline="-25000">
                <a:latin typeface="Times" pitchFamily="2" charset="0"/>
                <a:ea typeface="ＭＳ Ｐゴシック" panose="020B0600070205080204" pitchFamily="34" charset="-128"/>
              </a:rPr>
              <a:t>Before Debt CF</a:t>
            </a:r>
            <a:r>
              <a:rPr lang="en-US" altLang="en-US">
                <a:latin typeface="Times" pitchFamily="2" charset="0"/>
                <a:ea typeface="ＭＳ Ｐゴシック" panose="020B0600070205080204" pitchFamily="34" charset="-128"/>
              </a:rPr>
              <a:t> + Net Debt CF = 3296  - 235  = 3059</a:t>
            </a:r>
          </a:p>
          <a:p>
            <a:r>
              <a:rPr lang="en-US" altLang="en-US">
                <a:latin typeface="Times" pitchFamily="2" charset="0"/>
                <a:ea typeface="ＭＳ Ｐゴシック" panose="020B0600070205080204" pitchFamily="34" charset="-128"/>
              </a:rPr>
              <a:t>FCFE target debt ratio = 3307 – (122-109) (1-.40) =3296</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a:extLst>
              <a:ext uri="{FF2B5EF4-FFF2-40B4-BE49-F238E27FC236}">
                <a16:creationId xmlns:a16="http://schemas.microsoft.com/office/drawing/2014/main" id="{E7FE31DC-945B-4435-9C8F-16C74581A60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a:extLst>
              <a:ext uri="{FF2B5EF4-FFF2-40B4-BE49-F238E27FC236}">
                <a16:creationId xmlns:a16="http://schemas.microsoft.com/office/drawing/2014/main" id="{80BA3473-98CF-47E2-7924-40621F0D290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a:extLst>
              <a:ext uri="{FF2B5EF4-FFF2-40B4-BE49-F238E27FC236}">
                <a16:creationId xmlns:a16="http://schemas.microsoft.com/office/drawing/2014/main" id="{A3EA89EC-AEBA-2756-8A50-EF298A531099}"/>
              </a:ext>
            </a:extLst>
          </p:cNvPr>
          <p:cNvSpPr>
            <a:spLocks noGrp="1" noRot="1" noChangeAspect="1" noChangeArrowheads="1" noTextEdit="1"/>
          </p:cNvSpPr>
          <p:nvPr>
            <p:ph type="sldImg"/>
          </p:nvPr>
        </p:nvSpPr>
        <p:spPr>
          <a:xfrm>
            <a:off x="1150938" y="692150"/>
            <a:ext cx="4556125" cy="3416300"/>
          </a:xfrm>
          <a:ln/>
        </p:spPr>
      </p:sp>
      <p:sp>
        <p:nvSpPr>
          <p:cNvPr id="414722" name="Notes Placeholder 2">
            <a:extLst>
              <a:ext uri="{FF2B5EF4-FFF2-40B4-BE49-F238E27FC236}">
                <a16:creationId xmlns:a16="http://schemas.microsoft.com/office/drawing/2014/main" id="{A357FCCF-C420-BED3-F6D5-4E1081DD4FC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pitchFamily="2" charset="0"/>
                <a:ea typeface="ＭＳ Ｐゴシック" panose="020B0600070205080204" pitchFamily="34" charset="-128"/>
              </a:rPr>
              <a:t>See how much dividend you could pay, if you were willing to maintain a 6% capital ratio ($90 million) or if your growth were only 5% ($112.5 million).</a:t>
            </a:r>
          </a:p>
          <a:p>
            <a:r>
              <a:rPr lang="en-US" altLang="en-US">
                <a:latin typeface="Times" pitchFamily="2" charset="0"/>
                <a:ea typeface="ＭＳ Ｐゴシック" panose="020B0600070205080204" pitchFamily="34" charset="-128"/>
              </a:rPr>
              <a:t>For Deutsche Bank, we are assuming the following:</a:t>
            </a:r>
          </a:p>
          <a:p>
            <a:pPr>
              <a:buFontTx/>
              <a:buAutoNum type="arabicPeriod"/>
            </a:pPr>
            <a:r>
              <a:rPr lang="en-US" altLang="en-US">
                <a:latin typeface="Times" pitchFamily="2" charset="0"/>
                <a:ea typeface="ＭＳ Ｐゴシック" panose="020B0600070205080204" pitchFamily="34" charset="-128"/>
              </a:rPr>
              <a:t>We begin with the current values for the asset base and regulatory capital at the end of 2012</a:t>
            </a:r>
          </a:p>
          <a:p>
            <a:pPr>
              <a:buFontTx/>
              <a:buAutoNum type="arabicPeriod"/>
            </a:pPr>
            <a:r>
              <a:rPr lang="en-US" altLang="en-US">
                <a:latin typeface="Times" pitchFamily="2" charset="0"/>
                <a:ea typeface="ＭＳ Ｐゴシック" panose="020B0600070205080204" pitchFamily="34" charset="-128"/>
              </a:rPr>
              <a:t>2. We assume that the expected growth in the asset base will be 3% a year for the next 5 years and 2% thereafter. </a:t>
            </a:r>
          </a:p>
          <a:p>
            <a:r>
              <a:rPr lang="en-US" altLang="en-US">
                <a:latin typeface="Times" pitchFamily="2" charset="0"/>
                <a:ea typeface="ＭＳ Ｐゴシック" panose="020B0600070205080204" pitchFamily="34" charset="-128"/>
              </a:rPr>
              <a:t>3. We assume a target Tier 1 regulatory capital ratio of 16% in year 5.</a:t>
            </a:r>
            <a:r>
              <a:rPr lang="en-US" altLang="ja-JP">
                <a:latin typeface="Times" pitchFamily="2" charset="0"/>
                <a:ea typeface="ＭＳ Ｐゴシック" panose="020B0600070205080204" pitchFamily="34" charset="-128"/>
              </a:rPr>
              <a:t>.</a:t>
            </a:r>
          </a:p>
          <a:p>
            <a:r>
              <a:rPr lang="en-US" altLang="en-US">
                <a:latin typeface="Times" pitchFamily="2" charset="0"/>
                <a:ea typeface="ＭＳ Ｐゴシック" panose="020B0600070205080204" pitchFamily="34" charset="-128"/>
              </a:rPr>
              <a:t>4. We assume that the return on equity from the current value of -1.08% to 8% in year 5 and beyond.</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a:extLst>
              <a:ext uri="{FF2B5EF4-FFF2-40B4-BE49-F238E27FC236}">
                <a16:creationId xmlns:a16="http://schemas.microsoft.com/office/drawing/2014/main" id="{80F1FDCC-3D39-0D8D-A1A3-3C45AF93FD7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a:extLst>
              <a:ext uri="{FF2B5EF4-FFF2-40B4-BE49-F238E27FC236}">
                <a16:creationId xmlns:a16="http://schemas.microsoft.com/office/drawing/2014/main" id="{4923F882-28F0-14DE-BDA3-44A7BA21034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overpayers. The US, in spite of its reputation of returning too much cash looks comparable to the rest of the world on the statistics.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E901CF87-B628-A0E7-5B0C-BD919E2DA3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a:extLst>
              <a:ext uri="{FF2B5EF4-FFF2-40B4-BE49-F238E27FC236}">
                <a16:creationId xmlns:a16="http://schemas.microsoft.com/office/drawing/2014/main" id="{5338CB24-5393-8F32-41EC-977607B0BA7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pitchFamily="2" charset="0"/>
                <a:ea typeface="ＭＳ Ｐゴシック" panose="020B0600070205080204" pitchFamily="34"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pitchFamily="2" charset="0"/>
                <a:ea typeface="ＭＳ Ｐゴシック" panose="020B0600070205080204" pitchFamily="34"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a:extLst>
              <a:ext uri="{FF2B5EF4-FFF2-40B4-BE49-F238E27FC236}">
                <a16:creationId xmlns:a16="http://schemas.microsoft.com/office/drawing/2014/main" id="{AD27C49D-D90E-04D6-E0BF-2F199DF37AC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a:extLst>
              <a:ext uri="{FF2B5EF4-FFF2-40B4-BE49-F238E27FC236}">
                <a16:creationId xmlns:a16="http://schemas.microsoft.com/office/drawing/2014/main" id="{67546765-7E55-0402-1562-C51BF59CCCE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Estimate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FCFE and compare to how much it returned to stockholders.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a:extLst>
              <a:ext uri="{FF2B5EF4-FFF2-40B4-BE49-F238E27FC236}">
                <a16:creationId xmlns:a16="http://schemas.microsoft.com/office/drawing/2014/main" id="{D579E8FD-7A9E-A2E4-0E94-32062E657D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a:extLst>
              <a:ext uri="{FF2B5EF4-FFF2-40B4-BE49-F238E27FC236}">
                <a16:creationId xmlns:a16="http://schemas.microsoft.com/office/drawing/2014/main" id="{6C18FA03-9E82-1AF1-4D75-EBDC54006F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pitchFamily="2" charset="0"/>
                <a:ea typeface="ＭＳ Ｐゴシック" panose="020B0600070205080204" pitchFamily="34" charset="-128"/>
              </a:rPr>
              <a:t>Stockholders will tend to be less aggressive about demanding that the cash be returned to them for firms</a:t>
            </a:r>
          </a:p>
          <a:p>
            <a:pPr lvl="1"/>
            <a:r>
              <a:rPr lang="en-US" altLang="en-US">
                <a:latin typeface="Times" pitchFamily="2" charset="0"/>
                <a:ea typeface="ＭＳ Ｐゴシック" panose="020B0600070205080204" pitchFamily="34" charset="-128"/>
              </a:rPr>
              <a:t>With a good investment track record</a:t>
            </a:r>
          </a:p>
          <a:p>
            <a:pPr lvl="1"/>
            <a:r>
              <a:rPr lang="en-US" altLang="en-US">
                <a:latin typeface="Times" pitchFamily="2" charset="0"/>
                <a:ea typeface="ＭＳ Ｐゴシック" panose="020B0600070205080204" pitchFamily="34" charset="-128"/>
              </a:rPr>
              <a:t>In a sector with high returns</a:t>
            </a:r>
          </a:p>
          <a:p>
            <a:pPr lvl="1"/>
            <a:r>
              <a:rPr lang="en-US" altLang="en-US">
                <a:latin typeface="Times" pitchFamily="2" charset="0"/>
                <a:ea typeface="ＭＳ Ｐゴシック" panose="020B0600070205080204" pitchFamily="34" charset="-128"/>
              </a:rPr>
              <a:t>Where managers have substantial equity stakes in the firm</a:t>
            </a:r>
          </a:p>
          <a:p>
            <a:r>
              <a:rPr lang="en-US" altLang="en-US">
                <a:latin typeface="Times" pitchFamily="2" charset="0"/>
                <a:ea typeface="ＭＳ Ｐゴシック" panose="020B0600070205080204" pitchFamily="34" charset="-128"/>
              </a:rPr>
              <a:t>They will tend to be most aggressive when these conditions do not hold.</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41342F26-D129-191B-DD21-5206A084930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a:extLst>
              <a:ext uri="{FF2B5EF4-FFF2-40B4-BE49-F238E27FC236}">
                <a16:creationId xmlns:a16="http://schemas.microsoft.com/office/drawing/2014/main" id="{F428C65B-07EA-962D-1DB2-DD1FEC16E4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a:extLst>
              <a:ext uri="{FF2B5EF4-FFF2-40B4-BE49-F238E27FC236}">
                <a16:creationId xmlns:a16="http://schemas.microsoft.com/office/drawing/2014/main" id="{0504EF29-7110-2FA6-4973-F01685836F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a:extLst>
              <a:ext uri="{FF2B5EF4-FFF2-40B4-BE49-F238E27FC236}">
                <a16:creationId xmlns:a16="http://schemas.microsoft.com/office/drawing/2014/main" id="{C302E675-14F3-A52C-68D8-8CB73F8D118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During that period, Microsoft also generated extraordinary returns on the projects its took (ROE &gt; cost of equity by more than 10%) and good returns for its stockholders (Jensen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While the most obvious answer that comes to mind is the change in the dividend tax rate, there was a strong contributing factor. Microsoft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return on equity has been dropping in recent years and many of Microsoft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recent investments (in entertainment and software) have not paid off… The stock has not done much over the last two years. Microsoft may be anticipating stockholder pressure and being proactive. </a:t>
            </a:r>
          </a:p>
          <a:p>
            <a:r>
              <a:rPr lang="en-US" altLang="en-US">
                <a:latin typeface="Times" pitchFamily="2" charset="0"/>
                <a:ea typeface="ＭＳ Ｐゴシック" panose="020B0600070205080204" pitchFamily="34" charset="-128"/>
              </a:rPr>
              <a:t>Pstscript: Microsoft announced a $40 billion stock buyback in 2006</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a:extLst>
              <a:ext uri="{FF2B5EF4-FFF2-40B4-BE49-F238E27FC236}">
                <a16:creationId xmlns:a16="http://schemas.microsoft.com/office/drawing/2014/main" id="{035C599C-DFEB-8B47-1D2C-C60DFA9F327A}"/>
              </a:ext>
            </a:extLst>
          </p:cNvPr>
          <p:cNvSpPr>
            <a:spLocks noGrp="1" noRot="1" noChangeAspect="1" noChangeArrowheads="1" noTextEdit="1"/>
          </p:cNvSpPr>
          <p:nvPr>
            <p:ph type="sldImg"/>
          </p:nvPr>
        </p:nvSpPr>
        <p:spPr>
          <a:xfrm>
            <a:off x="1150938" y="692150"/>
            <a:ext cx="4556125" cy="3416300"/>
          </a:xfrm>
          <a:ln/>
        </p:spPr>
      </p:sp>
      <p:sp>
        <p:nvSpPr>
          <p:cNvPr id="429058" name="Notes Placeholder 2">
            <a:extLst>
              <a:ext uri="{FF2B5EF4-FFF2-40B4-BE49-F238E27FC236}">
                <a16:creationId xmlns:a16="http://schemas.microsoft.com/office/drawing/2014/main" id="{A258C474-7BE7-9F8C-513F-F8E34868105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2003, Disney was a company under siege, coming off a decade of poor performance (both in terms of project returns and stock returns). It had a large cash balance as well.</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a:extLst>
              <a:ext uri="{FF2B5EF4-FFF2-40B4-BE49-F238E27FC236}">
                <a16:creationId xmlns:a16="http://schemas.microsoft.com/office/drawing/2014/main" id="{ABAD45A3-1B0A-7F8B-CE5C-888B5D69A0F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a:extLst>
              <a:ext uri="{FF2B5EF4-FFF2-40B4-BE49-F238E27FC236}">
                <a16:creationId xmlns:a16="http://schemas.microsoft.com/office/drawing/2014/main" id="{EF96B574-F6D7-6790-6BF5-263AD025E29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pitchFamily="2" charset="0"/>
                <a:ea typeface="ＭＳ Ｐゴシック" panose="020B0600070205080204" pitchFamily="34" charset="-128"/>
              </a:rPr>
              <a:t>That conclusion is reinforced by the fact that the managers responsible for the damage are still at the helm of the firm.</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4A7EFCA9-5105-D2E0-6B75-04688EF6648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a:extLst>
              <a:ext uri="{FF2B5EF4-FFF2-40B4-BE49-F238E27FC236}">
                <a16:creationId xmlns:a16="http://schemas.microsoft.com/office/drawing/2014/main" id="{70EE8977-1435-5910-6CF3-DE372C9770B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pitchFamily="2" charset="0"/>
                <a:ea typeface="ＭＳ Ｐゴシック" panose="020B0600070205080204" pitchFamily="34" charset="-128"/>
              </a:rPr>
              <a:t>If it does not, stockholders will probably remember the acquisition and be much less likely to let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managers accumulate cash again. (This is what happened in the aftermath of large failures like AT&amp;T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acquisition of NCR and Kodak</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acquisition of Sterling Drugs)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a:extLst>
              <a:ext uri="{FF2B5EF4-FFF2-40B4-BE49-F238E27FC236}">
                <a16:creationId xmlns:a16="http://schemas.microsoft.com/office/drawing/2014/main" id="{34D8A454-B2AF-04D2-EFCF-C8AE4EA51C48}"/>
              </a:ext>
            </a:extLst>
          </p:cNvPr>
          <p:cNvSpPr>
            <a:spLocks noGrp="1" noRot="1" noChangeAspect="1" noChangeArrowheads="1" noTextEdit="1"/>
          </p:cNvSpPr>
          <p:nvPr>
            <p:ph type="sldImg"/>
          </p:nvPr>
        </p:nvSpPr>
        <p:spPr>
          <a:xfrm>
            <a:off x="1150938" y="692150"/>
            <a:ext cx="4556125" cy="3416300"/>
          </a:xfrm>
          <a:ln/>
        </p:spPr>
      </p:sp>
      <p:sp>
        <p:nvSpPr>
          <p:cNvPr id="435202" name="Notes Placeholder 2">
            <a:extLst>
              <a:ext uri="{FF2B5EF4-FFF2-40B4-BE49-F238E27FC236}">
                <a16:creationId xmlns:a16="http://schemas.microsoft.com/office/drawing/2014/main" id="{6BE78292-01FA-B591-37AF-C8C274BAFB4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 would trust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management more in 2008 than I did in 2003. I would probably agree that they should retain more cash, especially in light of last year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liquidity crisis, but it would not be a blank check. I would watch their new investments (say the acquisition of Marvel to see if they are continue to be deserving of my trust.</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a:extLst>
              <a:ext uri="{FF2B5EF4-FFF2-40B4-BE49-F238E27FC236}">
                <a16:creationId xmlns:a16="http://schemas.microsoft.com/office/drawing/2014/main" id="{0CBFFF86-51DE-2080-EE1D-BC6378C2E9C7}"/>
              </a:ext>
            </a:extLst>
          </p:cNvPr>
          <p:cNvSpPr>
            <a:spLocks noGrp="1" noRot="1" noChangeAspect="1" noChangeArrowheads="1" noTextEdit="1"/>
          </p:cNvSpPr>
          <p:nvPr>
            <p:ph type="sldImg"/>
          </p:nvPr>
        </p:nvSpPr>
        <p:spPr>
          <a:xfrm>
            <a:off x="1150938" y="692150"/>
            <a:ext cx="4556125" cy="3416300"/>
          </a:xfrm>
          <a:ln/>
        </p:spPr>
      </p:sp>
      <p:sp>
        <p:nvSpPr>
          <p:cNvPr id="437250" name="Notes Placeholder 2">
            <a:extLst>
              <a:ext uri="{FF2B5EF4-FFF2-40B4-BE49-F238E27FC236}">
                <a16:creationId xmlns:a16="http://schemas.microsoft.com/office/drawing/2014/main" id="{3DC482EE-35EC-ED1A-3BF9-C01DAB6068F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Disney continues to do well. That is the good news and will buy them some flexibility. </a:t>
            </a:r>
          </a:p>
          <a:p>
            <a:r>
              <a:rPr lang="en-US" altLang="en-US">
                <a:latin typeface="Times" pitchFamily="2" charset="0"/>
                <a:ea typeface="ＭＳ Ｐゴシック" panose="020B0600070205080204" pitchFamily="34" charset="-128"/>
              </a:rPr>
              <a:t>But Iger needs to mend fences and improve corporate governance.</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a:extLst>
              <a:ext uri="{FF2B5EF4-FFF2-40B4-BE49-F238E27FC236}">
                <a16:creationId xmlns:a16="http://schemas.microsoft.com/office/drawing/2014/main" id="{60E08757-816C-34E3-B9DC-3EA2FE7520DA}"/>
              </a:ext>
            </a:extLst>
          </p:cNvPr>
          <p:cNvSpPr>
            <a:spLocks noGrp="1" noRot="1" noChangeAspect="1" noChangeArrowheads="1" noTextEdit="1"/>
          </p:cNvSpPr>
          <p:nvPr>
            <p:ph type="sldImg"/>
          </p:nvPr>
        </p:nvSpPr>
        <p:spPr>
          <a:xfrm>
            <a:off x="1150938" y="692150"/>
            <a:ext cx="4556125" cy="3416300"/>
          </a:xfrm>
          <a:ln/>
        </p:spPr>
      </p:sp>
      <p:sp>
        <p:nvSpPr>
          <p:cNvPr id="439298" name="Notes Placeholder 2">
            <a:extLst>
              <a:ext uri="{FF2B5EF4-FFF2-40B4-BE49-F238E27FC236}">
                <a16:creationId xmlns:a16="http://schemas.microsoft.com/office/drawing/2014/main" id="{DC3A864D-7881-477A-CE03-3E96D6BC9E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Vale was clearly paying too much in dividends.</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a:extLst>
              <a:ext uri="{FF2B5EF4-FFF2-40B4-BE49-F238E27FC236}">
                <a16:creationId xmlns:a16="http://schemas.microsoft.com/office/drawing/2014/main" id="{15931F34-3253-990D-9332-0F902556B63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1346" name="Rectangle 3">
            <a:extLst>
              <a:ext uri="{FF2B5EF4-FFF2-40B4-BE49-F238E27FC236}">
                <a16:creationId xmlns:a16="http://schemas.microsoft.com/office/drawing/2014/main" id="{7C8B3349-560B-7A0F-9C88-D30AE0E3813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pitchFamily="2" charset="0"/>
                <a:ea typeface="ＭＳ Ｐゴシック" panose="020B0600070205080204" pitchFamily="34"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a:extLst>
              <a:ext uri="{FF2B5EF4-FFF2-40B4-BE49-F238E27FC236}">
                <a16:creationId xmlns:a16="http://schemas.microsoft.com/office/drawing/2014/main" id="{BD72D800-EE8D-8501-7931-043877D60D4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a:extLst>
              <a:ext uri="{FF2B5EF4-FFF2-40B4-BE49-F238E27FC236}">
                <a16:creationId xmlns:a16="http://schemas.microsoft.com/office/drawing/2014/main" id="{70C5670F-AF90-888E-C627-8F9D06E092C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9393573C-F258-9B9B-A90E-B03738EFC3A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a:extLst>
              <a:ext uri="{FF2B5EF4-FFF2-40B4-BE49-F238E27FC236}">
                <a16:creationId xmlns:a16="http://schemas.microsoft.com/office/drawing/2014/main" id="{A9640BF3-9FF9-EC38-4EF1-D158B3FC128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a:extLst>
              <a:ext uri="{FF2B5EF4-FFF2-40B4-BE49-F238E27FC236}">
                <a16:creationId xmlns:a16="http://schemas.microsoft.com/office/drawing/2014/main" id="{4E65E294-9F1B-8C1D-DE3D-E6C8CB913B4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7490" name="Rectangle 3">
            <a:extLst>
              <a:ext uri="{FF2B5EF4-FFF2-40B4-BE49-F238E27FC236}">
                <a16:creationId xmlns:a16="http://schemas.microsoft.com/office/drawing/2014/main" id="{3E52CDD6-E634-D78B-97D5-7AAE76663C7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While it is pretty clear the BP should cut dividends, the stock price response was not positive when it did. This reflects the fact that investor clienteles cannot be changed overnight. In BP</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pitchFamily="2" charset="0"/>
                <a:ea typeface="ＭＳ Ｐゴシック" panose="020B0600070205080204" pitchFamily="34" charset="-128"/>
              </a:rPr>
              <a:t>In hindsight, by cutting dividends, BP became a much healthier firm, with higher returns and lower leverage, after the dividend cut.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a:extLst>
              <a:ext uri="{FF2B5EF4-FFF2-40B4-BE49-F238E27FC236}">
                <a16:creationId xmlns:a16="http://schemas.microsoft.com/office/drawing/2014/main" id="{A2D5239F-0776-26D1-DD9B-669B4E58C706}"/>
              </a:ext>
            </a:extLst>
          </p:cNvPr>
          <p:cNvSpPr>
            <a:spLocks noGrp="1" noRot="1" noChangeAspect="1" noChangeArrowheads="1" noTextEdit="1"/>
          </p:cNvSpPr>
          <p:nvPr>
            <p:ph type="sldImg"/>
          </p:nvPr>
        </p:nvSpPr>
        <p:spPr>
          <a:xfrm>
            <a:off x="1150938" y="692150"/>
            <a:ext cx="4556125" cy="3416300"/>
          </a:xfrm>
          <a:ln/>
        </p:spPr>
      </p:sp>
      <p:sp>
        <p:nvSpPr>
          <p:cNvPr id="449538" name="Notes Placeholder 2">
            <a:extLst>
              <a:ext uri="{FF2B5EF4-FFF2-40B4-BE49-F238E27FC236}">
                <a16:creationId xmlns:a16="http://schemas.microsoft.com/office/drawing/2014/main" id="{98E44ECB-257D-9567-3012-1325CE9B0C6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0D7291ED-C0BD-4A6C-8AC0-352AB701C81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a:extLst>
              <a:ext uri="{FF2B5EF4-FFF2-40B4-BE49-F238E27FC236}">
                <a16:creationId xmlns:a16="http://schemas.microsoft.com/office/drawing/2014/main" id="{D6B0D4C6-AD3C-5A65-B579-CAF0F6A3B2B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firm with negative FCFE should not pay dividends, especially when its projects earn excess returns.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a:extLst>
              <a:ext uri="{FF2B5EF4-FFF2-40B4-BE49-F238E27FC236}">
                <a16:creationId xmlns:a16="http://schemas.microsoft.com/office/drawing/2014/main" id="{02AD4BF4-8E88-43C8-1F59-1B7FCB803EF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a:extLst>
              <a:ext uri="{FF2B5EF4-FFF2-40B4-BE49-F238E27FC236}">
                <a16:creationId xmlns:a16="http://schemas.microsoft.com/office/drawing/2014/main" id="{21AD62E3-E75F-04EB-E1E9-A42B7C21551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 For every investor that these firms gain because they pay dividends, they lose more investors who will not buy the stock any more because the firm pays dividends. </a:t>
            </a:r>
          </a:p>
          <a:p>
            <a:r>
              <a:rPr lang="en-US" altLang="en-US">
                <a:latin typeface="Times" pitchFamily="2" charset="0"/>
                <a:ea typeface="ＭＳ Ｐゴシック" panose="020B0600070205080204" pitchFamily="34" charset="-128"/>
              </a:rPr>
              <a:t>Besides, firms which cannot afford to pay dividends should not be attracting a clientele that wants and likes dividends.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a:extLst>
              <a:ext uri="{FF2B5EF4-FFF2-40B4-BE49-F238E27FC236}">
                <a16:creationId xmlns:a16="http://schemas.microsoft.com/office/drawing/2014/main" id="{D4D97A3B-25E5-1844-930D-8E29E4007846}"/>
              </a:ext>
            </a:extLst>
          </p:cNvPr>
          <p:cNvSpPr>
            <a:spLocks noGrp="1" noRot="1" noChangeAspect="1" noChangeArrowheads="1" noTextEdit="1"/>
          </p:cNvSpPr>
          <p:nvPr>
            <p:ph type="sldImg"/>
          </p:nvPr>
        </p:nvSpPr>
        <p:spPr>
          <a:xfrm>
            <a:off x="1150938" y="692150"/>
            <a:ext cx="4556125" cy="3416300"/>
          </a:xfrm>
          <a:ln/>
        </p:spPr>
      </p:sp>
      <p:sp>
        <p:nvSpPr>
          <p:cNvPr id="455682" name="Notes Placeholder 2">
            <a:extLst>
              <a:ext uri="{FF2B5EF4-FFF2-40B4-BE49-F238E27FC236}">
                <a16:creationId xmlns:a16="http://schemas.microsoft.com/office/drawing/2014/main" id="{653F7F0B-1EBD-AB1D-C431-50A119B5CF0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a:extLst>
              <a:ext uri="{FF2B5EF4-FFF2-40B4-BE49-F238E27FC236}">
                <a16:creationId xmlns:a16="http://schemas.microsoft.com/office/drawing/2014/main" id="{06EDFF50-4936-D177-7F7F-0D11D3EA261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a:extLst>
              <a:ext uri="{FF2B5EF4-FFF2-40B4-BE49-F238E27FC236}">
                <a16:creationId xmlns:a16="http://schemas.microsoft.com/office/drawing/2014/main" id="{38EC8A0B-4B09-723A-5841-F9DA99CCE33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Summarizes the discussion from the last few pages… with a few examples as of 2013</a:t>
            </a:r>
          </a:p>
          <a:p>
            <a:r>
              <a:rPr lang="en-US" altLang="en-US">
                <a:latin typeface="Times" pitchFamily="2" charset="0"/>
                <a:ea typeface="ＭＳ Ｐゴシック" panose="020B0600070205080204" pitchFamily="34" charset="-128"/>
              </a:rPr>
              <a:t>Baidu is accumulating cash but is likely to be cut some slack both because of its growth status and </a:t>
            </a:r>
            <a:r>
              <a:rPr lang="en-US" altLang="ja-JP">
                <a:latin typeface="Times" pitchFamily="2" charset="0"/>
                <a:ea typeface="ＭＳ Ｐゴシック" panose="020B0600070205080204" pitchFamily="34" charset="-128"/>
              </a:rPr>
              <a:t>because it has done well for its investors…</a:t>
            </a:r>
            <a:r>
              <a:rPr lang="en-US" altLang="en-US">
                <a:latin typeface="Times" pitchFamily="2" charset="0"/>
                <a:ea typeface="ＭＳ Ｐゴシック" panose="020B0600070205080204" pitchFamily="34" charset="-128"/>
              </a:rPr>
              <a:t>.</a:t>
            </a:r>
          </a:p>
          <a:p>
            <a:r>
              <a:rPr lang="en-US" altLang="en-US">
                <a:latin typeface="Times" pitchFamily="2" charset="0"/>
                <a:ea typeface="ＭＳ Ｐゴシック" panose="020B0600070205080204" pitchFamily="34" charset="-128"/>
              </a:rPr>
              <a:t>Deutsche Bank is paying too much in dividends, but its poor investment choices leave investors in a bad position.</a:t>
            </a:r>
          </a:p>
          <a:p>
            <a:r>
              <a:rPr lang="en-US" altLang="en-US">
                <a:latin typeface="Times" pitchFamily="2" charset="0"/>
                <a:ea typeface="ＭＳ Ｐゴシック" panose="020B0600070205080204" pitchFamily="34"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a:extLst>
              <a:ext uri="{FF2B5EF4-FFF2-40B4-BE49-F238E27FC236}">
                <a16:creationId xmlns:a16="http://schemas.microsoft.com/office/drawing/2014/main" id="{867318B9-2796-9938-5D61-468D8B85E07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a:extLst>
              <a:ext uri="{FF2B5EF4-FFF2-40B4-BE49-F238E27FC236}">
                <a16:creationId xmlns:a16="http://schemas.microsoft.com/office/drawing/2014/main" id="{22686ABB-89D1-E4BD-D687-18A8763CC7C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Customize a solution for your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dividend policy… but think about your earlier analysis of its capital structure as well.</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a:extLst>
              <a:ext uri="{FF2B5EF4-FFF2-40B4-BE49-F238E27FC236}">
                <a16:creationId xmlns:a16="http://schemas.microsoft.com/office/drawing/2014/main" id="{1B727288-A1D7-E4DB-2C9F-A246119EE39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a:extLst>
              <a:ext uri="{FF2B5EF4-FFF2-40B4-BE49-F238E27FC236}">
                <a16:creationId xmlns:a16="http://schemas.microsoft.com/office/drawing/2014/main" id="{75095FAD-3757-DD20-A163-C14A8712A21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All of the companies looks surprisingly similar to their peer groups. (Actually, not so surprising).</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a:extLst>
              <a:ext uri="{FF2B5EF4-FFF2-40B4-BE49-F238E27FC236}">
                <a16:creationId xmlns:a16="http://schemas.microsoft.com/office/drawing/2014/main" id="{7E9BC75B-C19C-5A82-5231-946E4BC3A9D0}"/>
              </a:ext>
            </a:extLst>
          </p:cNvPr>
          <p:cNvSpPr>
            <a:spLocks noGrp="1" noRot="1" noChangeAspect="1" noChangeArrowheads="1" noTextEdit="1"/>
          </p:cNvSpPr>
          <p:nvPr>
            <p:ph type="sldImg"/>
          </p:nvPr>
        </p:nvSpPr>
        <p:spPr>
          <a:xfrm>
            <a:off x="1150938" y="692150"/>
            <a:ext cx="4556125" cy="3416300"/>
          </a:xfrm>
          <a:ln/>
        </p:spPr>
      </p:sp>
      <p:sp>
        <p:nvSpPr>
          <p:cNvPr id="463874" name="Notes Placeholder 2">
            <a:extLst>
              <a:ext uri="{FF2B5EF4-FFF2-40B4-BE49-F238E27FC236}">
                <a16:creationId xmlns:a16="http://schemas.microsoft.com/office/drawing/2014/main" id="{AE7D0318-92B4-0A1C-9ED1-D9ED99FDC2A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a:extLst>
              <a:ext uri="{FF2B5EF4-FFF2-40B4-BE49-F238E27FC236}">
                <a16:creationId xmlns:a16="http://schemas.microsoft.com/office/drawing/2014/main" id="{F363C1F0-5BF3-CC24-88E1-D70D1F9EC9A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5922" name="Rectangle 3">
            <a:extLst>
              <a:ext uri="{FF2B5EF4-FFF2-40B4-BE49-F238E27FC236}">
                <a16:creationId xmlns:a16="http://schemas.microsoft.com/office/drawing/2014/main" id="{5F013F87-DB1D-A3C3-B6CA-A05F1C1A333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 statistics are in brackets. While the R-squared is unimpressive, the t statistics are all significant. Thus, we will use the regression with the recognition that predicted values will be noisy.</a:t>
            </a:r>
          </a:p>
          <a:p>
            <a:r>
              <a:rPr lang="en-US" altLang="en-US">
                <a:latin typeface="Times" pitchFamily="2" charset="0"/>
                <a:ea typeface="ＭＳ Ｐゴシック" panose="020B0600070205080204" pitchFamily="34"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a:extLst>
              <a:ext uri="{FF2B5EF4-FFF2-40B4-BE49-F238E27FC236}">
                <a16:creationId xmlns:a16="http://schemas.microsoft.com/office/drawing/2014/main" id="{3C19E1CC-3461-6F98-2A65-9C987E50DDB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a:extLst>
              <a:ext uri="{FF2B5EF4-FFF2-40B4-BE49-F238E27FC236}">
                <a16:creationId xmlns:a16="http://schemas.microsoft.com/office/drawing/2014/main" id="{B94513E7-B0DC-628A-97D9-BC78AA433C8D}"/>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Two things to note:</a:t>
            </a:r>
          </a:p>
          <a:p>
            <a:pPr marL="228600" indent="-228600">
              <a:buFontTx/>
              <a:buAutoNum type="arabicPeriod"/>
            </a:pPr>
            <a:r>
              <a:rPr lang="en-US" altLang="en-US">
                <a:latin typeface="Times" pitchFamily="2" charset="0"/>
                <a:ea typeface="ＭＳ Ｐゴシック" panose="020B0600070205080204" pitchFamily="34"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pitchFamily="2" charset="0"/>
                <a:ea typeface="ＭＳ Ｐゴシック" panose="020B0600070205080204" pitchFamily="34" charset="-128"/>
              </a:rPr>
              <a:t> We are assuming linear relationships between each of the independent variables and the dividend measures.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a:extLst>
              <a:ext uri="{FF2B5EF4-FFF2-40B4-BE49-F238E27FC236}">
                <a16:creationId xmlns:a16="http://schemas.microsoft.com/office/drawing/2014/main" id="{49B70859-5BF1-3401-5ECE-7FE9053454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a:extLst>
              <a:ext uri="{FF2B5EF4-FFF2-40B4-BE49-F238E27FC236}">
                <a16:creationId xmlns:a16="http://schemas.microsoft.com/office/drawing/2014/main" id="{2A9311F6-3634-FB97-55D0-E6F07CB588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If corporate finance is all about maximizing value, you do have to know how to estimate value.</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a:extLst>
              <a:ext uri="{FF2B5EF4-FFF2-40B4-BE49-F238E27FC236}">
                <a16:creationId xmlns:a16="http://schemas.microsoft.com/office/drawing/2014/main" id="{85A41677-304D-169B-BABA-A14EB01475B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Back, full circle to the objective.</a:t>
            </a:r>
          </a:p>
        </p:txBody>
      </p:sp>
      <p:sp>
        <p:nvSpPr>
          <p:cNvPr id="472066" name="Rectangle 3">
            <a:extLst>
              <a:ext uri="{FF2B5EF4-FFF2-40B4-BE49-F238E27FC236}">
                <a16:creationId xmlns:a16="http://schemas.microsoft.com/office/drawing/2014/main" id="{1885E812-CDFB-F5B4-1710-58DE7A96513E}"/>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Slide Image Placeholder 1">
            <a:extLst>
              <a:ext uri="{FF2B5EF4-FFF2-40B4-BE49-F238E27FC236}">
                <a16:creationId xmlns:a16="http://schemas.microsoft.com/office/drawing/2014/main" id="{25E0D5F3-6A5C-5BDF-C0BD-289F25B3D295}"/>
              </a:ext>
            </a:extLst>
          </p:cNvPr>
          <p:cNvSpPr>
            <a:spLocks noGrp="1" noRot="1" noChangeAspect="1" noChangeArrowheads="1" noTextEdit="1"/>
          </p:cNvSpPr>
          <p:nvPr>
            <p:ph type="sldImg"/>
          </p:nvPr>
        </p:nvSpPr>
        <p:spPr>
          <a:xfrm>
            <a:off x="1150938" y="692150"/>
            <a:ext cx="4556125" cy="3416300"/>
          </a:xfrm>
          <a:ln/>
        </p:spPr>
      </p:sp>
      <p:sp>
        <p:nvSpPr>
          <p:cNvPr id="474114" name="Notes Placeholder 2">
            <a:extLst>
              <a:ext uri="{FF2B5EF4-FFF2-40B4-BE49-F238E27FC236}">
                <a16:creationId xmlns:a16="http://schemas.microsoft.com/office/drawing/2014/main" id="{F2254291-0F32-6DAF-AA78-D952DC216BC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A business and the equity in the business can be very different numbers…</a:t>
            </a:r>
          </a:p>
          <a:p>
            <a:pPr lvl="1">
              <a:buFontTx/>
              <a:buChar char="•"/>
            </a:pPr>
            <a:r>
              <a:rPr lang="en-US">
                <a:latin typeface="Helvetica"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Helvetica"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a:extLst>
              <a:ext uri="{FF2B5EF4-FFF2-40B4-BE49-F238E27FC236}">
                <a16:creationId xmlns:a16="http://schemas.microsoft.com/office/drawing/2014/main" id="{8B3F3CAB-594F-BE1F-8224-A9D2CAE317E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a:extLst>
              <a:ext uri="{FF2B5EF4-FFF2-40B4-BE49-F238E27FC236}">
                <a16:creationId xmlns:a16="http://schemas.microsoft.com/office/drawing/2014/main" id="{7A80AEA7-4243-BDA6-54C0-F4DDB18504A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value of equity is the present value of cash flows to the equity investors discounted back at the rate of return that those equity investors need to make to break even (the cost of equity).</a:t>
            </a:r>
          </a:p>
          <a:p>
            <a:r>
              <a:rPr lang="en-US" altLang="en-US">
                <a:latin typeface="Times" pitchFamily="2" charset="0"/>
                <a:ea typeface="ＭＳ Ｐゴシック" panose="020B0600070205080204" pitchFamily="34"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423837605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a:extLst>
              <a:ext uri="{FF2B5EF4-FFF2-40B4-BE49-F238E27FC236}">
                <a16:creationId xmlns:a16="http://schemas.microsoft.com/office/drawing/2014/main" id="{44605C70-0AC2-1F37-EB93-83CB7B6D2B7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0258" name="Rectangle 3">
            <a:extLst>
              <a:ext uri="{FF2B5EF4-FFF2-40B4-BE49-F238E27FC236}">
                <a16:creationId xmlns:a16="http://schemas.microsoft.com/office/drawing/2014/main" id="{D306CAF8-CD91-99F0-8116-34B222384E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1175916455"/>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a:extLst>
              <a:ext uri="{FF2B5EF4-FFF2-40B4-BE49-F238E27FC236}">
                <a16:creationId xmlns:a16="http://schemas.microsoft.com/office/drawing/2014/main" id="{BF8BF916-AA10-A5FA-F5F6-8DE93DB728D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a:extLst>
              <a:ext uri="{FF2B5EF4-FFF2-40B4-BE49-F238E27FC236}">
                <a16:creationId xmlns:a16="http://schemas.microsoft.com/office/drawing/2014/main" id="{1DB75A03-9477-4C07-A722-5A76B69CCD8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a:extLst>
              <a:ext uri="{FF2B5EF4-FFF2-40B4-BE49-F238E27FC236}">
                <a16:creationId xmlns:a16="http://schemas.microsoft.com/office/drawing/2014/main" id="{A64E8344-5A05-C8BF-9BB9-9D77940CE97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5378" name="Rectangle 3">
            <a:extLst>
              <a:ext uri="{FF2B5EF4-FFF2-40B4-BE49-F238E27FC236}">
                <a16:creationId xmlns:a16="http://schemas.microsoft.com/office/drawing/2014/main" id="{CD68FF90-1F8F-9B75-A738-87C8BCE7521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Sets up the basic inputs:</a:t>
            </a:r>
          </a:p>
          <a:p>
            <a:r>
              <a:rPr lang="en-US" altLang="en-US">
                <a:latin typeface="Times" pitchFamily="2" charset="0"/>
                <a:ea typeface="ＭＳ Ｐゴシック" panose="020B0600070205080204" pitchFamily="34" charset="-128"/>
              </a:rPr>
              <a:t>1. Discount rates</a:t>
            </a:r>
          </a:p>
          <a:p>
            <a:r>
              <a:rPr lang="en-US" altLang="en-US">
                <a:latin typeface="Times" pitchFamily="2" charset="0"/>
                <a:ea typeface="ＭＳ Ｐゴシック" panose="020B0600070205080204" pitchFamily="34" charset="-128"/>
              </a:rPr>
              <a:t>2. Cash flows</a:t>
            </a:r>
          </a:p>
          <a:p>
            <a:r>
              <a:rPr lang="en-US" altLang="en-US">
                <a:latin typeface="Times" pitchFamily="2" charset="0"/>
                <a:ea typeface="ＭＳ Ｐゴシック" panose="020B0600070205080204" pitchFamily="34" charset="-128"/>
              </a:rPr>
              <a:t>3. Expected Growth</a:t>
            </a:r>
          </a:p>
          <a:p>
            <a:r>
              <a:rPr lang="en-US" altLang="en-US">
                <a:latin typeface="Times" pitchFamily="2" charset="0"/>
                <a:ea typeface="ＭＳ Ｐゴシック" panose="020B0600070205080204" pitchFamily="34" charset="-128"/>
              </a:rPr>
              <a:t>4. Length of the period that they can sustain a growth rate higher than the growth rate of the economy.</a:t>
            </a:r>
          </a:p>
          <a:p>
            <a:r>
              <a:rPr lang="en-US" altLang="en-US">
                <a:latin typeface="Times" pitchFamily="2" charset="0"/>
                <a:ea typeface="ＭＳ Ｐゴシック" panose="020B0600070205080204" pitchFamily="34" charset="-128"/>
              </a:rPr>
              <a:t>How we estimate each of these numbers depends on whether we are taking an equity perspective or a firm perspective.</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a:extLst>
              <a:ext uri="{FF2B5EF4-FFF2-40B4-BE49-F238E27FC236}">
                <a16:creationId xmlns:a16="http://schemas.microsoft.com/office/drawing/2014/main" id="{7BE0C0B0-029D-04F2-1766-97383E0B3A7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7426" name="Rectangle 3">
            <a:extLst>
              <a:ext uri="{FF2B5EF4-FFF2-40B4-BE49-F238E27FC236}">
                <a16:creationId xmlns:a16="http://schemas.microsoft.com/office/drawing/2014/main" id="{2D88C8D1-1485-5F35-2D6F-24B5E980CBC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Shows the different cash flows that can be used in valuation.</a:t>
            </a:r>
          </a:p>
          <a:p>
            <a:r>
              <a:rPr lang="en-US" altLang="en-US">
                <a:latin typeface="Times" pitchFamily="2" charset="0"/>
                <a:ea typeface="ＭＳ Ｐゴシック" panose="020B0600070205080204" pitchFamily="34" charset="-128"/>
              </a:rPr>
              <a:t>In equity valuation,</a:t>
            </a:r>
          </a:p>
          <a:p>
            <a:pPr>
              <a:buFontTx/>
              <a:buChar char="-"/>
            </a:pPr>
            <a:r>
              <a:rPr lang="en-US" altLang="en-US">
                <a:latin typeface="Times" pitchFamily="2" charset="0"/>
                <a:ea typeface="ＭＳ Ｐゴシック" panose="020B0600070205080204" pitchFamily="34" charset="-128"/>
              </a:rPr>
              <a:t>The simplest and most direct measure of cash flow is dividends paid (Implicitly we are assuming that companies pay out their residual cash flows as dividends)</a:t>
            </a:r>
          </a:p>
          <a:p>
            <a:pPr>
              <a:buFontTx/>
              <a:buChar char="-"/>
            </a:pPr>
            <a:r>
              <a:rPr lang="en-US" altLang="en-US">
                <a:latin typeface="Times" pitchFamily="2" charset="0"/>
                <a:ea typeface="ＭＳ Ｐゴシック" panose="020B0600070205080204" pitchFamily="34" charset="-128"/>
              </a:rPr>
              <a:t>A slightly modified approach is to add stock buybacks to dividends. Since buybacks tend to be lumpy, you may need to average buybacks over time.</a:t>
            </a:r>
          </a:p>
          <a:p>
            <a:pPr>
              <a:buFontTx/>
              <a:buChar char="-"/>
            </a:pPr>
            <a:r>
              <a:rPr lang="en-US" altLang="en-US">
                <a:latin typeface="Times" pitchFamily="2" charset="0"/>
                <a:ea typeface="ＭＳ Ｐゴシック" panose="020B0600070205080204" pitchFamily="34" charset="-128"/>
              </a:rPr>
              <a:t>FCFE: You estimate the residual cash flow, after every conceivable need has been met. Again, there can be volatility in the reinvestment numbers that may need to be normalized.</a:t>
            </a:r>
          </a:p>
          <a:p>
            <a:r>
              <a:rPr lang="en-US" altLang="en-US">
                <a:latin typeface="Times" pitchFamily="2" charset="0"/>
                <a:ea typeface="ＭＳ Ｐゴシック" panose="020B0600070205080204" pitchFamily="34"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Cap Ex includes acquisitions and the effect of R&amp;D. (R&amp;D is capitalized)</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Slide Image Placeholder 1">
            <a:extLst>
              <a:ext uri="{FF2B5EF4-FFF2-40B4-BE49-F238E27FC236}">
                <a16:creationId xmlns:a16="http://schemas.microsoft.com/office/drawing/2014/main" id="{95F3BB72-8C8E-E249-7550-EF6A40908BDE}"/>
              </a:ext>
            </a:extLst>
          </p:cNvPr>
          <p:cNvSpPr>
            <a:spLocks noGrp="1" noRot="1" noChangeAspect="1" noChangeArrowheads="1" noTextEdit="1"/>
          </p:cNvSpPr>
          <p:nvPr>
            <p:ph type="sldImg"/>
          </p:nvPr>
        </p:nvSpPr>
        <p:spPr>
          <a:xfrm>
            <a:off x="1150938" y="692150"/>
            <a:ext cx="4556125" cy="3416300"/>
          </a:xfrm>
          <a:ln/>
        </p:spPr>
      </p:sp>
      <p:sp>
        <p:nvSpPr>
          <p:cNvPr id="489474" name="Notes Placeholder 2">
            <a:extLst>
              <a:ext uri="{FF2B5EF4-FFF2-40B4-BE49-F238E27FC236}">
                <a16:creationId xmlns:a16="http://schemas.microsoft.com/office/drawing/2014/main" id="{B99FA72F-C169-2F4A-7E12-7FF6D8C99D1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a:extLst>
              <a:ext uri="{FF2B5EF4-FFF2-40B4-BE49-F238E27FC236}">
                <a16:creationId xmlns:a16="http://schemas.microsoft.com/office/drawing/2014/main" id="{D97F57D6-CE69-5D53-9DE7-6057489447F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3570" name="Rectangle 3">
            <a:extLst>
              <a:ext uri="{FF2B5EF4-FFF2-40B4-BE49-F238E27FC236}">
                <a16:creationId xmlns:a16="http://schemas.microsoft.com/office/drawing/2014/main" id="{4DB3E6FA-B269-2884-F132-8A633D989B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a:extLst>
              <a:ext uri="{FF2B5EF4-FFF2-40B4-BE49-F238E27FC236}">
                <a16:creationId xmlns:a16="http://schemas.microsoft.com/office/drawing/2014/main" id="{5A020456-EC32-BB99-49AB-B7BF707F2C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5618" name="Rectangle 3">
            <a:extLst>
              <a:ext uri="{FF2B5EF4-FFF2-40B4-BE49-F238E27FC236}">
                <a16:creationId xmlns:a16="http://schemas.microsoft.com/office/drawing/2014/main" id="{E3AA9B2C-CF96-B00E-9875-0FE220D37B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Recaps what we stated when we talked about investment analysis. </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Slide Image Placeholder 1">
            <a:extLst>
              <a:ext uri="{FF2B5EF4-FFF2-40B4-BE49-F238E27FC236}">
                <a16:creationId xmlns:a16="http://schemas.microsoft.com/office/drawing/2014/main" id="{585B3A31-4C63-0686-2D19-B2B05A87DF47}"/>
              </a:ext>
            </a:extLst>
          </p:cNvPr>
          <p:cNvSpPr>
            <a:spLocks noGrp="1" noRot="1" noChangeAspect="1" noChangeArrowheads="1" noTextEdit="1"/>
          </p:cNvSpPr>
          <p:nvPr>
            <p:ph type="sldImg"/>
          </p:nvPr>
        </p:nvSpPr>
        <p:spPr>
          <a:xfrm>
            <a:off x="1150938" y="692150"/>
            <a:ext cx="4556125" cy="3416300"/>
          </a:xfrm>
          <a:ln/>
        </p:spPr>
      </p:sp>
      <p:sp>
        <p:nvSpPr>
          <p:cNvPr id="497666" name="Notes Placeholder 2">
            <a:extLst>
              <a:ext uri="{FF2B5EF4-FFF2-40B4-BE49-F238E27FC236}">
                <a16:creationId xmlns:a16="http://schemas.microsoft.com/office/drawing/2014/main" id="{91C5E4EC-F736-EB13-6EF2-9B59AF9DE8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a:extLst>
              <a:ext uri="{FF2B5EF4-FFF2-40B4-BE49-F238E27FC236}">
                <a16:creationId xmlns:a16="http://schemas.microsoft.com/office/drawing/2014/main" id="{5B179F6A-886A-7120-4A0E-B7223B89E0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1762" name="Rectangle 3">
            <a:extLst>
              <a:ext uri="{FF2B5EF4-FFF2-40B4-BE49-F238E27FC236}">
                <a16:creationId xmlns:a16="http://schemas.microsoft.com/office/drawing/2014/main" id="{FD449D21-462B-058D-A9EF-A5DA7C08B6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one point we do know for Disney…</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a:extLst>
              <a:ext uri="{FF2B5EF4-FFF2-40B4-BE49-F238E27FC236}">
                <a16:creationId xmlns:a16="http://schemas.microsoft.com/office/drawing/2014/main" id="{46BFAF72-78A3-6CD1-3B7F-AD9DD8B887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3810" name="Rectangle 3">
            <a:extLst>
              <a:ext uri="{FF2B5EF4-FFF2-40B4-BE49-F238E27FC236}">
                <a16:creationId xmlns:a16="http://schemas.microsoft.com/office/drawing/2014/main" id="{48E63E12-8AA6-D3A3-A037-A3382EDE88A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For evolving firms, with rapidly changing growth rates, the beta, the cost of debt and the debt ratio can all change over time as the firm matures.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a:extLst>
              <a:ext uri="{FF2B5EF4-FFF2-40B4-BE49-F238E27FC236}">
                <a16:creationId xmlns:a16="http://schemas.microsoft.com/office/drawing/2014/main" id="{02816C33-CFEB-BE4C-6648-4B72A089683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5858" name="Rectangle 3">
            <a:extLst>
              <a:ext uri="{FF2B5EF4-FFF2-40B4-BE49-F238E27FC236}">
                <a16:creationId xmlns:a16="http://schemas.microsoft.com/office/drawing/2014/main" id="{B850286B-E971-3715-EC1C-53A22AB8239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the approaches are similar, with the only difference being in how we define how much the firm reinvests and how well it reinvests.</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How you measure reinvestment and return will depend on what cash flows you are discounting, and which earnings metric you are estimating future growth in. With earnings per share, it is retention ratio and return on equity. With non-cash net income, it is the percent of that income that goes into reinvestment and the non-cash return on equity. With operating income, it is the percent of after-tax operating income and return on capital</a:t>
            </a:r>
          </a:p>
        </p:txBody>
      </p:sp>
    </p:spTree>
    <p:extLst>
      <p:ext uri="{BB962C8B-B14F-4D97-AF65-F5344CB8AC3E}">
        <p14:creationId xmlns:p14="http://schemas.microsoft.com/office/powerpoint/2010/main" val="3162491621"/>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Slide Image Placeholder 1">
            <a:extLst>
              <a:ext uri="{FF2B5EF4-FFF2-40B4-BE49-F238E27FC236}">
                <a16:creationId xmlns:a16="http://schemas.microsoft.com/office/drawing/2014/main" id="{D781F1EB-9F41-13F9-37A0-F2D82C912C38}"/>
              </a:ext>
            </a:extLst>
          </p:cNvPr>
          <p:cNvSpPr>
            <a:spLocks noGrp="1" noRot="1" noChangeAspect="1" noChangeArrowheads="1" noTextEdit="1"/>
          </p:cNvSpPr>
          <p:nvPr>
            <p:ph type="sldImg"/>
          </p:nvPr>
        </p:nvSpPr>
        <p:spPr>
          <a:xfrm>
            <a:off x="1150938" y="692150"/>
            <a:ext cx="4556125" cy="3416300"/>
          </a:xfrm>
          <a:ln/>
        </p:spPr>
      </p:sp>
      <p:sp>
        <p:nvSpPr>
          <p:cNvPr id="507906" name="Notes Placeholder 2">
            <a:extLst>
              <a:ext uri="{FF2B5EF4-FFF2-40B4-BE49-F238E27FC236}">
                <a16:creationId xmlns:a16="http://schemas.microsoft.com/office/drawing/2014/main" id="{D6AE2836-860D-4476-4B31-AFD7491B488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forecasting future growth, we want estimates of the future retention ratio and future return on equity. While the current year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numbers may be a good place to start, we should have no qualms about replacing those numbers with normalized values.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a:extLst>
              <a:ext uri="{FF2B5EF4-FFF2-40B4-BE49-F238E27FC236}">
                <a16:creationId xmlns:a16="http://schemas.microsoft.com/office/drawing/2014/main" id="{B1C61D3E-4BC0-2E96-9004-421D64F402C8}"/>
              </a:ext>
            </a:extLst>
          </p:cNvPr>
          <p:cNvSpPr>
            <a:spLocks noGrp="1" noRot="1" noChangeAspect="1" noChangeArrowheads="1" noTextEdit="1"/>
          </p:cNvSpPr>
          <p:nvPr>
            <p:ph type="sldImg"/>
          </p:nvPr>
        </p:nvSpPr>
        <p:spPr>
          <a:xfrm>
            <a:off x="1150938" y="692150"/>
            <a:ext cx="4556125" cy="3416300"/>
          </a:xfrm>
          <a:ln/>
        </p:spPr>
      </p:sp>
      <p:sp>
        <p:nvSpPr>
          <p:cNvPr id="509954" name="Notes Placeholder 2">
            <a:extLst>
              <a:ext uri="{FF2B5EF4-FFF2-40B4-BE49-F238E27FC236}">
                <a16:creationId xmlns:a16="http://schemas.microsoft.com/office/drawing/2014/main" id="{EC6B2387-2946-2CD1-DBA7-AA6A1715E66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a:extLst>
              <a:ext uri="{FF2B5EF4-FFF2-40B4-BE49-F238E27FC236}">
                <a16:creationId xmlns:a16="http://schemas.microsoft.com/office/drawing/2014/main" id="{7E0731CC-8562-9510-7696-325F6029B9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02" name="Rectangle 3">
            <a:extLst>
              <a:ext uri="{FF2B5EF4-FFF2-40B4-BE49-F238E27FC236}">
                <a16:creationId xmlns:a16="http://schemas.microsoft.com/office/drawing/2014/main" id="{C1833090-360B-5798-A73D-25512E371FC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pitchFamily="2" charset="0"/>
                <a:ea typeface="ＭＳ Ｐゴシック" panose="020B0600070205080204" pitchFamily="34" charset="-128"/>
              </a:rPr>
              <a:t>Leverage will have a positive effect on expected growth as long as the projects taken with the leverage earn more than the after-tax cost of debt.</a:t>
            </a:r>
          </a:p>
          <a:p>
            <a:r>
              <a:rPr lang="en-US" altLang="en-US" dirty="0">
                <a:latin typeface="Times" pitchFamily="2" charset="0"/>
                <a:ea typeface="ＭＳ Ｐゴシック" panose="020B0600070205080204" pitchFamily="34" charset="-128"/>
              </a:rPr>
              <a:t>Again, while we need to use book values if our objective is to explain past growth, looking forward, we need to make the best estimates we can for each of these inputs.</a:t>
            </a:r>
          </a:p>
          <a:p>
            <a:r>
              <a:rPr lang="en-US" altLang="en-US" dirty="0">
                <a:latin typeface="Times" pitchFamily="2" charset="0"/>
                <a:ea typeface="ＭＳ Ｐゴシック" panose="020B0600070205080204" pitchFamily="34" charset="-128"/>
              </a:rPr>
              <a:t>A firm that pushed up its return on equity, by using leverage, will be worth less than one that gets there with great investments. (The effect will show up in the cost of equity)</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a:extLst>
              <a:ext uri="{FF2B5EF4-FFF2-40B4-BE49-F238E27FC236}">
                <a16:creationId xmlns:a16="http://schemas.microsoft.com/office/drawing/2014/main" id="{77811974-B280-E0D8-40CC-F17E1C59EBA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6098" name="Rectangle 3">
            <a:extLst>
              <a:ext uri="{FF2B5EF4-FFF2-40B4-BE49-F238E27FC236}">
                <a16:creationId xmlns:a16="http://schemas.microsoft.com/office/drawing/2014/main" id="{4C2A4953-7B89-9B34-ED3B-603BC23BC0D5}"/>
              </a:ext>
            </a:extLst>
          </p:cNvPr>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pitchFamily="2" charset="0"/>
                <a:ea typeface="ＭＳ Ｐゴシック" panose="020B0600070205080204" pitchFamily="34"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a:extLst>
              <a:ext uri="{FF2B5EF4-FFF2-40B4-BE49-F238E27FC236}">
                <a16:creationId xmlns:a16="http://schemas.microsoft.com/office/drawing/2014/main" id="{9B187C98-7B38-24FD-5E9A-021669B96D98}"/>
              </a:ext>
            </a:extLst>
          </p:cNvPr>
          <p:cNvSpPr>
            <a:spLocks noGrp="1" noRot="1" noChangeAspect="1" noChangeArrowheads="1" noTextEdit="1"/>
          </p:cNvSpPr>
          <p:nvPr>
            <p:ph type="sldImg"/>
          </p:nvPr>
        </p:nvSpPr>
        <p:spPr>
          <a:xfrm>
            <a:off x="1150938" y="692150"/>
            <a:ext cx="4556125" cy="3416300"/>
          </a:xfrm>
          <a:ln/>
        </p:spPr>
      </p:sp>
      <p:sp>
        <p:nvSpPr>
          <p:cNvPr id="518146" name="Notes Placeholder 2">
            <a:extLst>
              <a:ext uri="{FF2B5EF4-FFF2-40B4-BE49-F238E27FC236}">
                <a16:creationId xmlns:a16="http://schemas.microsoft.com/office/drawing/2014/main" id="{C5964B3B-ACF0-66E1-4A95-8F1B2559F9E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your margins and return on capital are expected to change over time, you have no choice but to start your forecasrts at the top and work down. Be ready to make estimates.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To estimate revenue growth at a company, you need to assess the total market that the company’s products or services are targeted at. That market can be small or large, depending upon:</a:t>
            </a:r>
          </a:p>
          <a:p>
            <a:pPr marL="228600" indent="-228600">
              <a:buAutoNum type="arabicPeriod"/>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AutoNum type="arabicPeriod"/>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marL="0" indent="0">
              <a:buNone/>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marL="0" indent="0">
              <a:buNone/>
            </a:pPr>
            <a:endParaRPr lang="en-US" dirty="0"/>
          </a:p>
          <a:p>
            <a:pPr marL="0" indent="0">
              <a:buNone/>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extLst>
      <p:ext uri="{BB962C8B-B14F-4D97-AF65-F5344CB8AC3E}">
        <p14:creationId xmlns:p14="http://schemas.microsoft.com/office/powerpoint/2010/main" val="420205531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To measure the factors driving target operating margin, consider these:</a:t>
            </a:r>
          </a:p>
          <a:p>
            <a:r>
              <a:rPr lang="en-US" dirty="0"/>
              <a:t>1. Unit economics: Look at the costs of producing the extra unit, with higher gross margins going with better unit economics. </a:t>
            </a:r>
          </a:p>
          <a:p>
            <a:r>
              <a:rPr lang="en-US" dirty="0"/>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dirty="0"/>
              <a:t>3. Pricing pressures: Look at whether prices are rising or falling, and if they are falling, why…</a:t>
            </a:r>
          </a:p>
          <a:p>
            <a:endParaRPr lang="en-US" dirty="0"/>
          </a:p>
          <a:p>
            <a:r>
              <a:rPr lang="en-US" dirty="0"/>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extLst>
      <p:ext uri="{BB962C8B-B14F-4D97-AF65-F5344CB8AC3E}">
        <p14:creationId xmlns:p14="http://schemas.microsoft.com/office/powerpoint/2010/main" val="726586840"/>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extLst>
      <p:ext uri="{BB962C8B-B14F-4D97-AF65-F5344CB8AC3E}">
        <p14:creationId xmlns:p14="http://schemas.microsoft.com/office/powerpoint/2010/main" val="2004247012"/>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tells an upbeat story for Baidu, where growth comes from the overall online market growing in China, with pressure on margins coming from competition from other Chinese tech giants and maintaining a sales to capital ratio that captures the low capital intensity of the business.</a:t>
            </a:r>
          </a:p>
        </p:txBody>
      </p:sp>
    </p:spTree>
    <p:extLst>
      <p:ext uri="{BB962C8B-B14F-4D97-AF65-F5344CB8AC3E}">
        <p14:creationId xmlns:p14="http://schemas.microsoft.com/office/powerpoint/2010/main" val="1956175878"/>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a:extLst>
              <a:ext uri="{FF2B5EF4-FFF2-40B4-BE49-F238E27FC236}">
                <a16:creationId xmlns:a16="http://schemas.microsoft.com/office/drawing/2014/main" id="{478BA08D-8918-3108-114D-A1FCC491D9E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1218" name="Rectangle 3">
            <a:extLst>
              <a:ext uri="{FF2B5EF4-FFF2-40B4-BE49-F238E27FC236}">
                <a16:creationId xmlns:a16="http://schemas.microsoft.com/office/drawing/2014/main" id="{F66603B9-98F1-DB24-3E99-C397CEC397D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Firms have infinite lives. Since we cannot estimate cash flows forever, we assume a constant growth rate forever as a way of closing off the valuation.</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A very commonly used variant is to use a multiple of the terminal year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earnings. This brings an element of relative valuation into the analysis. In a pure DCF model, the terminal value has to be estimated with a  stable growth rate.</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r>
              <a:rPr lang="en-US" dirty="0">
                <a:latin typeface="Helvetica" charset="0"/>
                <a:ea typeface="ＭＳ Ｐゴシック" charset="0"/>
                <a:cs typeface="ＭＳ Ｐゴシック" charset="0"/>
              </a:rPr>
              <a:t>There are many myths that float around about terminal value, and we dispense with five of the most commonly floated myths. </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a:extLst>
              <a:ext uri="{FF2B5EF4-FFF2-40B4-BE49-F238E27FC236}">
                <a16:creationId xmlns:a16="http://schemas.microsoft.com/office/drawing/2014/main" id="{6BDAAAEF-1813-0238-22C0-6AA28AF3A6B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44770" name="Rectangle 3">
            <a:extLst>
              <a:ext uri="{FF2B5EF4-FFF2-40B4-BE49-F238E27FC236}">
                <a16:creationId xmlns:a16="http://schemas.microsoft.com/office/drawing/2014/main" id="{1CCF4362-BFE6-2C1C-D1CB-67F89B688B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transition period is used as a phase where the inputs from the high growth period can be adjusted towards stable growth levels (which reflect industry or market averages). </a:t>
            </a:r>
          </a:p>
          <a:p>
            <a:r>
              <a:rPr lang="en-US" altLang="en-US">
                <a:latin typeface="Times" pitchFamily="2" charset="0"/>
                <a:ea typeface="ＭＳ Ｐゴシック" panose="020B0600070205080204" pitchFamily="34" charset="-128"/>
              </a:rPr>
              <a:t>Note that we estimate reinvestment needs using the expected growth rate and the return on capital.</a:t>
            </a:r>
          </a:p>
          <a:p>
            <a:r>
              <a:rPr lang="en-US" altLang="en-US">
                <a:latin typeface="Times" pitchFamily="2" charset="0"/>
                <a:ea typeface="ＭＳ Ｐゴシック" panose="020B0600070205080204" pitchFamily="34"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pitchFamily="2" charset="0"/>
                <a:ea typeface="ＭＳ Ｐゴシック" panose="020B0600070205080204" pitchFamily="34" charset="-128"/>
              </a:rPr>
              <a:t>The leverage is pushed up to 20%, which is well below the optimal that we computed earlier, because current management seems intent on paying down debt.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a:extLst>
              <a:ext uri="{FF2B5EF4-FFF2-40B4-BE49-F238E27FC236}">
                <a16:creationId xmlns:a16="http://schemas.microsoft.com/office/drawing/2014/main" id="{AEBE1B58-EBFD-48E7-2C11-FA0550B1A2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a:extLst>
              <a:ext uri="{FF2B5EF4-FFF2-40B4-BE49-F238E27FC236}">
                <a16:creationId xmlns:a16="http://schemas.microsoft.com/office/drawing/2014/main" id="{9DF49F97-8A9C-7BC9-70FC-62C8E840DB9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 riskfree rate is a useful proxy for the nominal growth rate in the economy.</a:t>
            </a:r>
          </a:p>
          <a:p>
            <a:r>
              <a:rPr lang="en-US" altLang="en-US">
                <a:latin typeface="Times" pitchFamily="2" charset="0"/>
                <a:ea typeface="ＭＳ Ｐゴシック" panose="020B0600070205080204" pitchFamily="34" charset="-128"/>
              </a:rPr>
              <a:t>Riskfree rate = Expected inflation + Expected real interest rate</a:t>
            </a:r>
          </a:p>
          <a:p>
            <a:r>
              <a:rPr lang="en-US" altLang="en-US">
                <a:latin typeface="Times" pitchFamily="2" charset="0"/>
                <a:ea typeface="ＭＳ Ｐゴシック" panose="020B0600070205080204" pitchFamily="34" charset="-128"/>
              </a:rPr>
              <a:t>Nominal growth rate in economy = Expected inflation + Expected real growth rate</a:t>
            </a:r>
          </a:p>
          <a:p>
            <a:r>
              <a:rPr lang="en-US" altLang="en-US">
                <a:latin typeface="Times" pitchFamily="2" charset="0"/>
                <a:ea typeface="ＭＳ Ｐゴシック" panose="020B0600070205080204" pitchFamily="34" charset="-128"/>
              </a:rPr>
              <a:t>In the long term, expected real growth rate should converge on the expected real interest rate</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Slide Image Placeholder 1">
            <a:extLst>
              <a:ext uri="{FF2B5EF4-FFF2-40B4-BE49-F238E27FC236}">
                <a16:creationId xmlns:a16="http://schemas.microsoft.com/office/drawing/2014/main" id="{A5F887AC-36D2-9BC9-DC67-043850E30E09}"/>
              </a:ext>
            </a:extLst>
          </p:cNvPr>
          <p:cNvSpPr>
            <a:spLocks noGrp="1" noRot="1" noChangeAspect="1" noChangeArrowheads="1" noTextEdit="1"/>
          </p:cNvSpPr>
          <p:nvPr>
            <p:ph type="sldImg"/>
          </p:nvPr>
        </p:nvSpPr>
        <p:spPr>
          <a:xfrm>
            <a:off x="1150938" y="692150"/>
            <a:ext cx="4556125" cy="3416300"/>
          </a:xfrm>
          <a:ln/>
        </p:spPr>
      </p:sp>
      <p:sp>
        <p:nvSpPr>
          <p:cNvPr id="530434" name="Notes Placeholder 2">
            <a:extLst>
              <a:ext uri="{FF2B5EF4-FFF2-40B4-BE49-F238E27FC236}">
                <a16:creationId xmlns:a16="http://schemas.microsoft.com/office/drawing/2014/main" id="{7DF1B8C0-9FAB-91CB-5409-C0BE445AFFC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Rectangle 2">
            <a:extLst>
              <a:ext uri="{FF2B5EF4-FFF2-40B4-BE49-F238E27FC236}">
                <a16:creationId xmlns:a16="http://schemas.microsoft.com/office/drawing/2014/main" id="{225C5831-715B-0F97-DCE8-ABAA5AEBD3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46818" name="Rectangle 3">
            <a:extLst>
              <a:ext uri="{FF2B5EF4-FFF2-40B4-BE49-F238E27FC236}">
                <a16:creationId xmlns:a16="http://schemas.microsoft.com/office/drawing/2014/main" id="{1A0DC438-B876-E508-8988-3EBCB2E89B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Brings it all together. Stock looks slightly over valued… or maybe the valuation is wrong… </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 equity options is the value of management options, valued using an option pricing model, and adjusted for taxes.</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Rectangle 2">
            <a:extLst>
              <a:ext uri="{FF2B5EF4-FFF2-40B4-BE49-F238E27FC236}">
                <a16:creationId xmlns:a16="http://schemas.microsoft.com/office/drawing/2014/main" id="{C74D76AA-5B9D-E526-0556-6AD9E9C3EA9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48866" name="Rectangle 3">
            <a:extLst>
              <a:ext uri="{FF2B5EF4-FFF2-40B4-BE49-F238E27FC236}">
                <a16:creationId xmlns:a16="http://schemas.microsoft.com/office/drawing/2014/main" id="{7642580F-6A60-B84A-7986-DFD80CBC9B9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Shows the link between our valuation and the earlier corporate financial analysis.</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Slide Image Placeholder 1">
            <a:extLst>
              <a:ext uri="{FF2B5EF4-FFF2-40B4-BE49-F238E27FC236}">
                <a16:creationId xmlns:a16="http://schemas.microsoft.com/office/drawing/2014/main" id="{5DC3518A-EBBB-A397-7C28-6237D9C8BFE5}"/>
              </a:ext>
            </a:extLst>
          </p:cNvPr>
          <p:cNvSpPr>
            <a:spLocks noGrp="1" noRot="1" noChangeAspect="1" noChangeArrowheads="1" noTextEdit="1"/>
          </p:cNvSpPr>
          <p:nvPr>
            <p:ph type="sldImg"/>
          </p:nvPr>
        </p:nvSpPr>
        <p:spPr>
          <a:xfrm>
            <a:off x="1150938" y="692150"/>
            <a:ext cx="4556125" cy="3416300"/>
          </a:xfrm>
          <a:ln/>
        </p:spPr>
      </p:sp>
      <p:sp>
        <p:nvSpPr>
          <p:cNvPr id="550914" name="Notes Placeholder 2">
            <a:extLst>
              <a:ext uri="{FF2B5EF4-FFF2-40B4-BE49-F238E27FC236}">
                <a16:creationId xmlns:a16="http://schemas.microsoft.com/office/drawing/2014/main" id="{91688CBE-3F69-770E-4612-0B1804EA69E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change value, you have to take actions that affect one of four inputs:</a:t>
            </a:r>
          </a:p>
          <a:p>
            <a:pPr>
              <a:buFontTx/>
              <a:buAutoNum type="alphaLcPeriod"/>
            </a:pPr>
            <a:r>
              <a:rPr lang="en-US" altLang="en-US">
                <a:latin typeface="Times" pitchFamily="2" charset="0"/>
                <a:ea typeface="ＭＳ Ｐゴシック" panose="020B0600070205080204" pitchFamily="34" charset="-128"/>
              </a:rPr>
              <a:t>Cash flows from existing assets</a:t>
            </a:r>
          </a:p>
          <a:p>
            <a:pPr>
              <a:buFontTx/>
              <a:buAutoNum type="alphaLcPeriod"/>
            </a:pPr>
            <a:r>
              <a:rPr lang="en-US" altLang="en-US">
                <a:latin typeface="Times" pitchFamily="2" charset="0"/>
                <a:ea typeface="ＭＳ Ｐゴシック" panose="020B0600070205080204" pitchFamily="34" charset="-128"/>
              </a:rPr>
              <a:t>Expected growth</a:t>
            </a:r>
          </a:p>
          <a:p>
            <a:pPr>
              <a:buFontTx/>
              <a:buAutoNum type="alphaLcPeriod"/>
            </a:pPr>
            <a:r>
              <a:rPr lang="en-US" altLang="en-US">
                <a:latin typeface="Times" pitchFamily="2" charset="0"/>
                <a:ea typeface="ＭＳ Ｐゴシック" panose="020B0600070205080204" pitchFamily="34" charset="-128"/>
              </a:rPr>
              <a:t>Cost of capital</a:t>
            </a:r>
          </a:p>
          <a:p>
            <a:pPr>
              <a:buFontTx/>
              <a:buAutoNum type="alphaLcPeriod"/>
            </a:pPr>
            <a:r>
              <a:rPr lang="en-US" altLang="en-US">
                <a:latin typeface="Times" pitchFamily="2" charset="0"/>
                <a:ea typeface="ＭＳ Ｐゴシック" panose="020B0600070205080204" pitchFamily="34" charset="-128"/>
              </a:rPr>
              <a:t>Length of the growth period</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Slide Image Placeholder 1">
            <a:extLst>
              <a:ext uri="{FF2B5EF4-FFF2-40B4-BE49-F238E27FC236}">
                <a16:creationId xmlns:a16="http://schemas.microsoft.com/office/drawing/2014/main" id="{4CF63917-AED5-3FA1-C5A0-86EC48102C17}"/>
              </a:ext>
            </a:extLst>
          </p:cNvPr>
          <p:cNvSpPr>
            <a:spLocks noGrp="1" noRot="1" noChangeAspect="1" noChangeArrowheads="1" noTextEdit="1"/>
          </p:cNvSpPr>
          <p:nvPr>
            <p:ph type="sldImg"/>
          </p:nvPr>
        </p:nvSpPr>
        <p:spPr>
          <a:xfrm>
            <a:off x="1150938" y="692150"/>
            <a:ext cx="4556125" cy="3416300"/>
          </a:xfrm>
          <a:ln/>
        </p:spPr>
      </p:sp>
      <p:sp>
        <p:nvSpPr>
          <p:cNvPr id="552962" name="Notes Placeholder 2">
            <a:extLst>
              <a:ext uri="{FF2B5EF4-FFF2-40B4-BE49-F238E27FC236}">
                <a16:creationId xmlns:a16="http://schemas.microsoft.com/office/drawing/2014/main" id="{7DE8AF6E-AED0-B2CC-C7ED-EF8539A39F7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Rectangle 2">
            <a:extLst>
              <a:ext uri="{FF2B5EF4-FFF2-40B4-BE49-F238E27FC236}">
                <a16:creationId xmlns:a16="http://schemas.microsoft.com/office/drawing/2014/main" id="{9B4FF891-31E0-C4CB-195E-F83887020BF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we begin, so we end.</a:t>
            </a:r>
          </a:p>
        </p:txBody>
      </p:sp>
      <p:sp>
        <p:nvSpPr>
          <p:cNvPr id="555010" name="Rectangle 3">
            <a:extLst>
              <a:ext uri="{FF2B5EF4-FFF2-40B4-BE49-F238E27FC236}">
                <a16:creationId xmlns:a16="http://schemas.microsoft.com/office/drawing/2014/main" id="{40246EFE-CF0A-76F5-59E9-7F701AD232D4}"/>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737079-2912-826E-8939-6100FD805727}"/>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E952334F-B951-3042-03E6-C4666DBD71E8}"/>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56E6B504-5EB2-7684-A7DC-74A111B57BCF}"/>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5" name="Date Placeholder 27">
            <a:extLst>
              <a:ext uri="{FF2B5EF4-FFF2-40B4-BE49-F238E27FC236}">
                <a16:creationId xmlns:a16="http://schemas.microsoft.com/office/drawing/2014/main" id="{73E53A57-1AB1-B9A7-2173-B9E77805885F}"/>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6" name="Footer Placeholder 16">
            <a:extLst>
              <a:ext uri="{FF2B5EF4-FFF2-40B4-BE49-F238E27FC236}">
                <a16:creationId xmlns:a16="http://schemas.microsoft.com/office/drawing/2014/main" id="{F3F8F9FD-110F-867D-C2B8-3004012DA30F}"/>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7" name="Slide Number Placeholder 28">
            <a:extLst>
              <a:ext uri="{FF2B5EF4-FFF2-40B4-BE49-F238E27FC236}">
                <a16:creationId xmlns:a16="http://schemas.microsoft.com/office/drawing/2014/main" id="{8B3A2DC2-0D11-97C6-74CF-AAD04A7871D5}"/>
              </a:ext>
            </a:extLst>
          </p:cNvPr>
          <p:cNvSpPr>
            <a:spLocks noGrp="1"/>
          </p:cNvSpPr>
          <p:nvPr>
            <p:ph type="sldNum" sz="quarter" idx="12"/>
          </p:nvPr>
        </p:nvSpPr>
        <p:spPr>
          <a:xfrm>
            <a:off x="8001000" y="228600"/>
            <a:ext cx="838200" cy="381000"/>
          </a:xfrm>
        </p:spPr>
        <p:txBody>
          <a:bodyPr/>
          <a:lstStyle>
            <a:lvl1pPr>
              <a:defRPr sz="1400"/>
            </a:lvl1pPr>
          </a:lstStyle>
          <a:p>
            <a:pPr>
              <a:defRPr/>
            </a:pPr>
            <a:fld id="{C42AD63A-D58D-6C47-963B-A98268BE3502}" type="slidenum">
              <a:rPr lang="en-US" altLang="en-US"/>
              <a:pPr>
                <a:defRPr/>
              </a:pPr>
              <a:t>‹#›</a:t>
            </a:fld>
            <a:endParaRPr lang="en-US" altLang="en-US"/>
          </a:p>
        </p:txBody>
      </p:sp>
    </p:spTree>
    <p:extLst>
      <p:ext uri="{BB962C8B-B14F-4D97-AF65-F5344CB8AC3E}">
        <p14:creationId xmlns:p14="http://schemas.microsoft.com/office/powerpoint/2010/main" val="43861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58A60E-68CB-BB2F-6DB7-840592FF0BDB}"/>
              </a:ext>
            </a:extLst>
          </p:cNvPr>
          <p:cNvSpPr txBox="1">
            <a:spLocks noChangeArrowheads="1"/>
          </p:cNvSpPr>
          <p:nvPr/>
        </p:nvSpPr>
        <p:spPr bwMode="auto">
          <a:xfrm>
            <a:off x="8588375" y="6383338"/>
            <a:ext cx="423863" cy="338137"/>
          </a:xfrm>
          <a:prstGeom prst="rect">
            <a:avLst/>
          </a:prstGeom>
          <a:noFill/>
          <a:ln>
            <a:noFill/>
          </a:ln>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F1756991-44E6-6543-9C9B-B9AFE827E56B}"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7D87F523-DF20-1AE1-977E-B6CFAADCBB11}"/>
              </a:ext>
            </a:extLst>
          </p:cNvPr>
          <p:cNvSpPr>
            <a:spLocks noGrp="1"/>
          </p:cNvSpPr>
          <p:nvPr>
            <p:ph type="ftr" sz="quarter" idx="10"/>
          </p:nvPr>
        </p:nvSpPr>
        <p:spPr/>
        <p:txBody>
          <a:bodyPr/>
          <a:lstStyle>
            <a:lvl1pPr algn="l">
              <a:defRPr/>
            </a:lvl1pPr>
          </a:lstStyle>
          <a:p>
            <a:pPr>
              <a:defRPr/>
            </a:pPr>
            <a:r>
              <a:rPr lang="en-US"/>
              <a:t>Aswath Damodaran</a:t>
            </a:r>
          </a:p>
        </p:txBody>
      </p:sp>
      <p:sp>
        <p:nvSpPr>
          <p:cNvPr id="5" name="Slide Number Placeholder 5">
            <a:extLst>
              <a:ext uri="{FF2B5EF4-FFF2-40B4-BE49-F238E27FC236}">
                <a16:creationId xmlns:a16="http://schemas.microsoft.com/office/drawing/2014/main" id="{513FC498-9F0D-AB8F-7761-0BA44CEC0483}"/>
              </a:ext>
            </a:extLst>
          </p:cNvPr>
          <p:cNvSpPr>
            <a:spLocks noGrp="1"/>
          </p:cNvSpPr>
          <p:nvPr>
            <p:ph type="sldNum" sz="quarter" idx="11"/>
          </p:nvPr>
        </p:nvSpPr>
        <p:spPr/>
        <p:txBody>
          <a:bodyPr/>
          <a:lstStyle>
            <a:lvl1pPr>
              <a:defRPr sz="1400">
                <a:solidFill>
                  <a:srgbClr val="FFFFFF"/>
                </a:solidFill>
              </a:defRPr>
            </a:lvl1pPr>
          </a:lstStyle>
          <a:p>
            <a:pPr>
              <a:defRPr/>
            </a:pPr>
            <a:fld id="{6AEA56D9-F57D-CF45-B597-8A1BC8B6B0F3}" type="slidenum">
              <a:rPr lang="en-US" altLang="en-US"/>
              <a:pPr>
                <a:defRPr/>
              </a:pPr>
              <a:t>‹#›</a:t>
            </a:fld>
            <a:endParaRPr lang="en-US" altLang="en-US"/>
          </a:p>
        </p:txBody>
      </p:sp>
    </p:spTree>
    <p:extLst>
      <p:ext uri="{BB962C8B-B14F-4D97-AF65-F5344CB8AC3E}">
        <p14:creationId xmlns:p14="http://schemas.microsoft.com/office/powerpoint/2010/main" val="1512025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7915B6-954F-5B7A-03F2-A86C9174E1BA}"/>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9D75683-2A43-7A4C-A8B6-15E76C5C6761}"/>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69C6F19-618D-BF80-2600-6AFAF47392A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C4FBD373-93B7-7A21-6643-725FE1281A91}"/>
              </a:ext>
            </a:extLst>
          </p:cNvPr>
          <p:cNvSpPr>
            <a:spLocks noGrp="1"/>
          </p:cNvSpPr>
          <p:nvPr>
            <p:ph type="dt" sz="half" idx="10"/>
          </p:nvPr>
        </p:nvSpPr>
        <p:spPr/>
        <p:txBody>
          <a:bodyPr/>
          <a:lstStyle>
            <a:lvl1pPr>
              <a:defRPr/>
            </a:lvl1pPr>
          </a:lstStyle>
          <a:p>
            <a:pPr>
              <a:defRPr/>
            </a:pPr>
            <a:endParaRPr lang="en-US"/>
          </a:p>
        </p:txBody>
      </p:sp>
      <p:sp>
        <p:nvSpPr>
          <p:cNvPr id="8" name="Slide Number Placeholder 12">
            <a:extLst>
              <a:ext uri="{FF2B5EF4-FFF2-40B4-BE49-F238E27FC236}">
                <a16:creationId xmlns:a16="http://schemas.microsoft.com/office/drawing/2014/main" id="{176AE17A-833F-B681-33AB-56EBC32F809F}"/>
              </a:ext>
            </a:extLst>
          </p:cNvPr>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9B79D950-A0F6-B249-AF15-34FACBCCCD35}"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A963DBA7-0063-62F8-0D9E-D471CE06B7C5}"/>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936667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7">
            <a:extLst>
              <a:ext uri="{FF2B5EF4-FFF2-40B4-BE49-F238E27FC236}">
                <a16:creationId xmlns:a16="http://schemas.microsoft.com/office/drawing/2014/main" id="{D4265849-0D6C-6C2C-A72F-AD201868F3B1}"/>
              </a:ext>
            </a:extLst>
          </p:cNvPr>
          <p:cNvSpPr>
            <a:spLocks noGrp="1"/>
          </p:cNvSpPr>
          <p:nvPr>
            <p:ph type="dt" sz="half" idx="10"/>
          </p:nvPr>
        </p:nvSpPr>
        <p:spPr/>
        <p:txBody>
          <a:bodyPr rtlCol="0"/>
          <a:lstStyle>
            <a:lvl1pPr>
              <a:defRPr/>
            </a:lvl1pPr>
          </a:lstStyle>
          <a:p>
            <a:pPr>
              <a:defRPr/>
            </a:pPr>
            <a:endParaRPr lang="en-US"/>
          </a:p>
        </p:txBody>
      </p:sp>
      <p:sp>
        <p:nvSpPr>
          <p:cNvPr id="4" name="Slide Number Placeholder 9">
            <a:extLst>
              <a:ext uri="{FF2B5EF4-FFF2-40B4-BE49-F238E27FC236}">
                <a16:creationId xmlns:a16="http://schemas.microsoft.com/office/drawing/2014/main" id="{2A0D9012-C222-35D3-E9D5-704F8117DC6E}"/>
              </a:ext>
            </a:extLst>
          </p:cNvPr>
          <p:cNvSpPr>
            <a:spLocks noGrp="1"/>
          </p:cNvSpPr>
          <p:nvPr>
            <p:ph type="sldNum" sz="quarter" idx="11"/>
          </p:nvPr>
        </p:nvSpPr>
        <p:spPr/>
        <p:txBody>
          <a:bodyPr/>
          <a:lstStyle>
            <a:lvl1pPr>
              <a:defRPr sz="1400">
                <a:solidFill>
                  <a:srgbClr val="FFFFFF"/>
                </a:solidFill>
              </a:defRPr>
            </a:lvl1pPr>
          </a:lstStyle>
          <a:p>
            <a:pPr>
              <a:defRPr/>
            </a:pPr>
            <a:fld id="{73D97DD0-16A9-E34B-959A-675F312DAF1A}" type="slidenum">
              <a:rPr lang="en-US" altLang="en-US"/>
              <a:pPr>
                <a:defRPr/>
              </a:pPr>
              <a:t>‹#›</a:t>
            </a:fld>
            <a:endParaRPr lang="en-US" altLang="en-US"/>
          </a:p>
        </p:txBody>
      </p:sp>
      <p:sp>
        <p:nvSpPr>
          <p:cNvPr id="5" name="Footer Placeholder 11">
            <a:extLst>
              <a:ext uri="{FF2B5EF4-FFF2-40B4-BE49-F238E27FC236}">
                <a16:creationId xmlns:a16="http://schemas.microsoft.com/office/drawing/2014/main" id="{2DB47829-5254-3A0D-4590-C60A6B000639}"/>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35216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D6E4594F-37FC-C848-4DFB-0CBAF671C357}"/>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7F9DDF07-CE82-E609-F9F1-DC243FED680B}"/>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22">
            <a:extLst>
              <a:ext uri="{FF2B5EF4-FFF2-40B4-BE49-F238E27FC236}">
                <a16:creationId xmlns:a16="http://schemas.microsoft.com/office/drawing/2014/main" id="{D287CAEF-58B1-217F-742F-1A6D0CECEDB9}"/>
              </a:ext>
            </a:extLst>
          </p:cNvPr>
          <p:cNvSpPr>
            <a:spLocks noGrp="1"/>
          </p:cNvSpPr>
          <p:nvPr>
            <p:ph type="sldNum" sz="quarter" idx="12"/>
          </p:nvPr>
        </p:nvSpPr>
        <p:spPr/>
        <p:txBody>
          <a:bodyPr/>
          <a:lstStyle>
            <a:lvl1pPr>
              <a:defRPr/>
            </a:lvl1pPr>
          </a:lstStyle>
          <a:p>
            <a:pPr>
              <a:defRPr/>
            </a:pPr>
            <a:fld id="{C278A071-3E4A-6543-9D60-718A1405157B}"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55721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3D5B5F-5073-9A49-61C6-7B8BA4C01D2F}"/>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24FD74EC-8F28-7B4D-B40D-09CC3956E09B}"/>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590DC08E-5646-BAFB-B234-F8A1D589C60A}"/>
              </a:ext>
            </a:extLst>
          </p:cNvPr>
          <p:cNvSpPr>
            <a:spLocks noGrp="1"/>
          </p:cNvSpPr>
          <p:nvPr>
            <p:ph type="sldNum" sz="quarter" idx="12"/>
          </p:nvPr>
        </p:nvSpPr>
        <p:spPr/>
        <p:txBody>
          <a:bodyPr/>
          <a:lstStyle>
            <a:lvl1pPr>
              <a:defRPr sz="1400">
                <a:solidFill>
                  <a:srgbClr val="FFFFFF"/>
                </a:solidFill>
              </a:defRPr>
            </a:lvl1pPr>
          </a:lstStyle>
          <a:p>
            <a:pPr>
              <a:defRPr/>
            </a:pPr>
            <a:fld id="{5D2299E3-0444-F14E-BCED-4FD056CCDD92}" type="slidenum">
              <a:rPr lang="en-US" altLang="en-US"/>
              <a:pPr>
                <a:defRPr/>
              </a:pPr>
              <a:t>‹#›</a:t>
            </a:fld>
            <a:endParaRPr lang="en-US" altLang="en-US"/>
          </a:p>
        </p:txBody>
      </p:sp>
    </p:spTree>
    <p:extLst>
      <p:ext uri="{BB962C8B-B14F-4D97-AF65-F5344CB8AC3E}">
        <p14:creationId xmlns:p14="http://schemas.microsoft.com/office/powerpoint/2010/main" val="73737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9D5BFE-DF55-D9AC-5B85-7E27C3797656}"/>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E1C4CAE7-8996-DBDC-60DD-866B96CC987D}"/>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E0DA580E-FBC9-BF1A-D576-402EF48AB7F8}"/>
              </a:ext>
            </a:extLst>
          </p:cNvPr>
          <p:cNvSpPr>
            <a:spLocks noGrp="1"/>
          </p:cNvSpPr>
          <p:nvPr>
            <p:ph type="sldNum" sz="quarter" idx="12"/>
          </p:nvPr>
        </p:nvSpPr>
        <p:spPr>
          <a:xfrm>
            <a:off x="0" y="6248400"/>
            <a:ext cx="533400" cy="381000"/>
          </a:xfrm>
        </p:spPr>
        <p:txBody>
          <a:bodyPr/>
          <a:lstStyle>
            <a:lvl1pPr>
              <a:defRPr sz="1400"/>
            </a:lvl1pPr>
          </a:lstStyle>
          <a:p>
            <a:pPr>
              <a:defRPr/>
            </a:pPr>
            <a:fld id="{761B7953-90B3-274D-AAC3-83F6736665F2}" type="slidenum">
              <a:rPr lang="en-US" altLang="en-US"/>
              <a:pPr>
                <a:defRPr/>
              </a:pPr>
              <a:t>‹#›</a:t>
            </a:fld>
            <a:endParaRPr lang="en-US" altLang="en-US"/>
          </a:p>
        </p:txBody>
      </p:sp>
    </p:spTree>
    <p:extLst>
      <p:ext uri="{BB962C8B-B14F-4D97-AF65-F5344CB8AC3E}">
        <p14:creationId xmlns:p14="http://schemas.microsoft.com/office/powerpoint/2010/main" val="419481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3" name="Picture 9" descr="sm_globe.png">
            <a:extLst>
              <a:ext uri="{FF2B5EF4-FFF2-40B4-BE49-F238E27FC236}">
                <a16:creationId xmlns:a16="http://schemas.microsoft.com/office/drawing/2014/main" id="{D257CEE0-D7AB-2725-CC50-C1F08204BB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a:extLst>
              <a:ext uri="{FF2B5EF4-FFF2-40B4-BE49-F238E27FC236}">
                <a16:creationId xmlns:a16="http://schemas.microsoft.com/office/drawing/2014/main" id="{101BD024-CEB6-66C9-09D7-6EE896783428}"/>
              </a:ext>
            </a:extLst>
          </p:cNvPr>
          <p:cNvSpPr>
            <a:spLocks noGrp="1"/>
          </p:cNvSpPr>
          <p:nvPr>
            <p:ph type="dt" sz="half" idx="10"/>
          </p:nvPr>
        </p:nvSpPr>
        <p:spPr/>
        <p:txBody>
          <a:bodyPr/>
          <a:lstStyle>
            <a:lvl1pPr>
              <a:defRPr/>
            </a:lvl1pPr>
          </a:lstStyle>
          <a:p>
            <a:pPr>
              <a:defRPr/>
            </a:pPr>
            <a:endParaRPr lang="en-US"/>
          </a:p>
        </p:txBody>
      </p:sp>
      <p:sp>
        <p:nvSpPr>
          <p:cNvPr id="5" name="Footer Placeholder 5">
            <a:extLst>
              <a:ext uri="{FF2B5EF4-FFF2-40B4-BE49-F238E27FC236}">
                <a16:creationId xmlns:a16="http://schemas.microsoft.com/office/drawing/2014/main" id="{FDA002BD-2621-8436-5ACC-EDE59AA489CB}"/>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6">
            <a:extLst>
              <a:ext uri="{FF2B5EF4-FFF2-40B4-BE49-F238E27FC236}">
                <a16:creationId xmlns:a16="http://schemas.microsoft.com/office/drawing/2014/main" id="{42849CDC-87BC-5AC3-9240-82AA5F2BE1D5}"/>
              </a:ext>
            </a:extLst>
          </p:cNvPr>
          <p:cNvSpPr>
            <a:spLocks noGrp="1"/>
          </p:cNvSpPr>
          <p:nvPr>
            <p:ph type="sldNum" sz="quarter" idx="12"/>
          </p:nvPr>
        </p:nvSpPr>
        <p:spPr/>
        <p:txBody>
          <a:bodyPr/>
          <a:lstStyle>
            <a:lvl1pPr>
              <a:defRPr sz="1400">
                <a:solidFill>
                  <a:srgbClr val="FFFFFF"/>
                </a:solidFill>
              </a:defRPr>
            </a:lvl1pPr>
          </a:lstStyle>
          <a:p>
            <a:pPr>
              <a:defRPr/>
            </a:pPr>
            <a:fld id="{D7CB54B0-6BC9-394F-8016-E1DB54E286A5}" type="slidenum">
              <a:rPr lang="en-US" altLang="en-US"/>
              <a:pPr>
                <a:defRPr/>
              </a:pPr>
              <a:t>‹#›</a:t>
            </a:fld>
            <a:endParaRPr lang="en-US" altLang="en-US"/>
          </a:p>
        </p:txBody>
      </p:sp>
    </p:spTree>
    <p:extLst>
      <p:ext uri="{BB962C8B-B14F-4D97-AF65-F5344CB8AC3E}">
        <p14:creationId xmlns:p14="http://schemas.microsoft.com/office/powerpoint/2010/main" val="2966069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6E52C-2744-9A3F-E7F2-569212042BEB}"/>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C176BA10-F0E2-C97D-8376-823D503B593F}"/>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513D13C6-08E2-815B-BA70-44E09F3FCE4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BA19BC4-57E7-CD3A-FEA0-EB039B428D48}"/>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72144724-3167-A591-E4E2-1F2AB53CC1B5}"/>
              </a:ext>
            </a:extLst>
          </p:cNvPr>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a:extLst>
              <a:ext uri="{FF2B5EF4-FFF2-40B4-BE49-F238E27FC236}">
                <a16:creationId xmlns:a16="http://schemas.microsoft.com/office/drawing/2014/main" id="{9EFC509B-9040-3D52-9F54-F669F0974669}"/>
              </a:ext>
            </a:extLst>
          </p:cNvPr>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16B653BB-24DD-F442-9012-4C45421067E1}"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3627AB00-7C17-E376-F97C-638794C70A35}"/>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6364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0E33374-1D62-BD99-61D1-AC8E4238BD68}"/>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606AE9C0-8C0A-C4B7-A0F4-AF333C11E093}"/>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32320D91-2E04-0EF6-B405-FC8A9BE8CD2E}"/>
              </a:ext>
            </a:extLst>
          </p:cNvPr>
          <p:cNvSpPr>
            <a:spLocks noGrp="1"/>
          </p:cNvSpPr>
          <p:nvPr>
            <p:ph type="sldNum" sz="quarter" idx="12"/>
          </p:nvPr>
        </p:nvSpPr>
        <p:spPr/>
        <p:txBody>
          <a:bodyPr/>
          <a:lstStyle>
            <a:lvl1pPr>
              <a:defRPr/>
            </a:lvl1pPr>
          </a:lstStyle>
          <a:p>
            <a:pPr>
              <a:defRPr/>
            </a:pPr>
            <a:fld id="{8B1D242B-6CB0-3144-B682-12B7BC276F3F}"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106808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05CC97-DDA4-00EF-4541-1140DEADD0FE}"/>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EED9D56-86D0-F724-3597-7E0F090DB39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7C2BBF45-9346-C681-EDC5-66F07D07C387}"/>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70B53CE-11C3-CC81-F596-98AB6CCBBDAB}"/>
              </a:ext>
            </a:extLst>
          </p:cNvPr>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8A208573-491C-1DE3-4259-26811B0DE7C1}"/>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9569E773-7997-984F-9415-801C2037F867}"/>
              </a:ext>
            </a:extLst>
          </p:cNvPr>
          <p:cNvSpPr>
            <a:spLocks noGrp="1"/>
          </p:cNvSpPr>
          <p:nvPr>
            <p:ph type="sldNum" sz="quarter" idx="12"/>
          </p:nvPr>
        </p:nvSpPr>
        <p:spPr>
          <a:xfrm rot="5400000">
            <a:off x="5989638" y="144462"/>
            <a:ext cx="533400" cy="244475"/>
          </a:xfrm>
        </p:spPr>
        <p:txBody>
          <a:bodyPr/>
          <a:lstStyle>
            <a:lvl1pPr>
              <a:defRPr/>
            </a:lvl1pPr>
          </a:lstStyle>
          <a:p>
            <a:pPr>
              <a:defRPr/>
            </a:pPr>
            <a:fld id="{449E1A64-9C57-9840-8695-789CF3ECC9B3}"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3849132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EEED740D-489B-ED4F-0092-F1168BFF93EE}"/>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28BA1ED6-BC89-F4B7-C8D9-23ACC9EEC377}"/>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22">
            <a:extLst>
              <a:ext uri="{FF2B5EF4-FFF2-40B4-BE49-F238E27FC236}">
                <a16:creationId xmlns:a16="http://schemas.microsoft.com/office/drawing/2014/main" id="{C8DE9F05-B3A2-E4B4-BE77-52E3F8FF1219}"/>
              </a:ext>
            </a:extLst>
          </p:cNvPr>
          <p:cNvSpPr>
            <a:spLocks noGrp="1"/>
          </p:cNvSpPr>
          <p:nvPr>
            <p:ph type="sldNum" sz="quarter" idx="12"/>
          </p:nvPr>
        </p:nvSpPr>
        <p:spPr/>
        <p:txBody>
          <a:bodyPr/>
          <a:lstStyle>
            <a:lvl1pPr>
              <a:defRPr sz="1400">
                <a:solidFill>
                  <a:srgbClr val="FFFFFF"/>
                </a:solidFill>
              </a:defRPr>
            </a:lvl1pPr>
          </a:lstStyle>
          <a:p>
            <a:pPr>
              <a:defRPr/>
            </a:pPr>
            <a:fld id="{4C4E4D11-77C6-7546-9023-28412C5027DB}" type="slidenum">
              <a:rPr lang="en-US" altLang="en-US"/>
              <a:pPr>
                <a:defRPr/>
              </a:pPr>
              <a:t>‹#›</a:t>
            </a:fld>
            <a:endParaRPr lang="en-US" altLang="en-US"/>
          </a:p>
        </p:txBody>
      </p:sp>
    </p:spTree>
    <p:extLst>
      <p:ext uri="{BB962C8B-B14F-4D97-AF65-F5344CB8AC3E}">
        <p14:creationId xmlns:p14="http://schemas.microsoft.com/office/powerpoint/2010/main" val="3547564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1345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00876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A84CC56D-9F55-EAFC-2C73-3865255EDA86}"/>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50136C39-2BF3-9024-E04E-D8E4EE0724F2}"/>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D035FFB3-D20F-0B53-64A9-E9CE864E6885}"/>
              </a:ext>
            </a:extLst>
          </p:cNvPr>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latin typeface="Times" charset="0"/>
                <a:ea typeface="ＭＳ Ｐゴシック" charset="0"/>
                <a:cs typeface="ＭＳ Ｐゴシック" charset="0"/>
              </a:defRPr>
            </a:lvl1pPr>
          </a:lstStyle>
          <a:p>
            <a:pPr>
              <a:defRPr/>
            </a:pPr>
            <a:endParaRPr lang="en-US"/>
          </a:p>
        </p:txBody>
      </p:sp>
      <p:sp>
        <p:nvSpPr>
          <p:cNvPr id="3" name="Footer Placeholder 2">
            <a:extLst>
              <a:ext uri="{FF2B5EF4-FFF2-40B4-BE49-F238E27FC236}">
                <a16:creationId xmlns:a16="http://schemas.microsoft.com/office/drawing/2014/main" id="{132EA313-698B-9EC7-E978-8F2A5EB949FD}"/>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184090E4-5FEF-74C3-AB97-13407B7065F1}"/>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64935C7B-A131-88D0-265A-F5AE84E58EF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96B54E39-AC28-1D8D-BDB2-07517AA27F41}"/>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21956539-049E-DE8D-ECC0-473665BF57CB}"/>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latin typeface="Times" charset="0"/>
                <a:ea typeface="ＭＳ Ｐゴシック" charset="-128"/>
                <a:cs typeface="+mn-cs"/>
              </a:defRPr>
            </a:lvl1pPr>
          </a:lstStyle>
          <a:p>
            <a:pPr>
              <a:defRPr/>
            </a:pPr>
            <a:fld id="{F787C4F1-8680-D547-85EC-D7801A7D74A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65" r:id="rId5"/>
    <p:sldLayoutId id="2147484371" r:id="rId6"/>
    <p:sldLayoutId id="2147484372" r:id="rId7"/>
    <p:sldLayoutId id="2147484373" r:id="rId8"/>
    <p:sldLayoutId id="2147484374" r:id="rId9"/>
    <p:sldLayoutId id="2147484366" r:id="rId10"/>
    <p:sldLayoutId id="2147484375" r:id="rId11"/>
    <p:sldLayoutId id="2147484376" r:id="rId12"/>
    <p:sldLayoutId id="2147484377" r:id="rId13"/>
    <p:sldLayoutId id="2147484378"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AppldCF3ed/New%20Chapters/Chap7.doc!OLE_LINK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1.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oleObject" Target="../embeddings/oleObject16.bin"/><Relationship Id="rId4" Type="http://schemas.openxmlformats.org/officeDocument/2006/relationships/image" Target="../media/image32.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oleObject" Target="../embeddings/oleObject23.bin"/><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58.emf"/></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13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2.xml"/><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image" Target="../media/image73.emf"/></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2.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png"/><Relationship Id="rId2" Type="http://schemas.openxmlformats.org/officeDocument/2006/relationships/notesSlide" Target="../notesSlides/notesSlide183.xml"/><Relationship Id="rId16" Type="http://schemas.openxmlformats.org/officeDocument/2006/relationships/image" Target="../media/image90.png"/><Relationship Id="rId1" Type="http://schemas.openxmlformats.org/officeDocument/2006/relationships/slideLayout" Target="../slideLayouts/slideLayout14.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8.png"/></Relationships>
</file>

<file path=ppt/slides/_rels/slide18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notesSlide" Target="../notesSlides/notesSlide218.xml"/><Relationship Id="rId1" Type="http://schemas.openxmlformats.org/officeDocument/2006/relationships/slideLayout" Target="../slideLayouts/slideLayout2.xml"/><Relationship Id="rId4" Type="http://schemas.openxmlformats.org/officeDocument/2006/relationships/image" Target="../media/image101.emf"/></Relationships>
</file>

<file path=ppt/slides/_rels/slide2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225.xml"/><Relationship Id="rId1" Type="http://schemas.openxmlformats.org/officeDocument/2006/relationships/slideLayout" Target="../slideLayouts/slideLayout2.xml"/><Relationship Id="rId4" Type="http://schemas.openxmlformats.org/officeDocument/2006/relationships/image" Target="../media/image105.emf"/></Relationships>
</file>

<file path=ppt/slides/_rels/slide22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226.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image" Target="../media/image107.emf"/></Relationships>
</file>

<file path=ppt/slides/_rels/slide230.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235.xml"/><Relationship Id="rId1" Type="http://schemas.openxmlformats.org/officeDocument/2006/relationships/slideLayout" Target="../slideLayouts/slideLayout2.xml"/><Relationship Id="rId4" Type="http://schemas.openxmlformats.org/officeDocument/2006/relationships/image" Target="../media/image112.emf"/></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notesSlide" Target="../notesSlides/notesSlide239.xml"/><Relationship Id="rId1" Type="http://schemas.openxmlformats.org/officeDocument/2006/relationships/slideLayout" Target="../slideLayouts/slideLayout2.xml"/><Relationship Id="rId6" Type="http://schemas.openxmlformats.org/officeDocument/2006/relationships/image" Target="../media/image114.emf"/><Relationship Id="rId5" Type="http://schemas.openxmlformats.org/officeDocument/2006/relationships/oleObject" Target="../embeddings/oleObject43.bin"/><Relationship Id="rId10" Type="http://schemas.openxmlformats.org/officeDocument/2006/relationships/image" Target="../media/image116.emf"/><Relationship Id="rId4" Type="http://schemas.openxmlformats.org/officeDocument/2006/relationships/image" Target="../media/image113.emf"/><Relationship Id="rId9" Type="http://schemas.openxmlformats.org/officeDocument/2006/relationships/oleObject" Target="../embeddings/oleObject45.bin"/></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notesSlide" Target="../notesSlides/notesSlide242.xml"/><Relationship Id="rId1" Type="http://schemas.openxmlformats.org/officeDocument/2006/relationships/slideLayout" Target="../slideLayouts/slideLayout2.xml"/><Relationship Id="rId6" Type="http://schemas.openxmlformats.org/officeDocument/2006/relationships/image" Target="../media/image119.emf"/><Relationship Id="rId5" Type="http://schemas.openxmlformats.org/officeDocument/2006/relationships/oleObject" Target="../embeddings/oleObject47.bin"/><Relationship Id="rId4" Type="http://schemas.openxmlformats.org/officeDocument/2006/relationships/image" Target="../media/image118.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48.xml"/><Relationship Id="rId1" Type="http://schemas.openxmlformats.org/officeDocument/2006/relationships/slideLayout" Target="../slideLayouts/slideLayout2.xml"/><Relationship Id="rId4" Type="http://schemas.openxmlformats.org/officeDocument/2006/relationships/image" Target="../media/image124.emf"/></Relationships>
</file>

<file path=ppt/slides/_rels/slide252.xml.rels><?xml version="1.0" encoding="UTF-8" standalone="yes"?>
<Relationships xmlns="http://schemas.openxmlformats.org/package/2006/relationships"><Relationship Id="rId3" Type="http://schemas.openxmlformats.org/officeDocument/2006/relationships/image" Target="../media/image125.tiff"/><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250.xml"/><Relationship Id="rId1" Type="http://schemas.openxmlformats.org/officeDocument/2006/relationships/slideLayout" Target="../slideLayouts/slideLayout2.xml"/><Relationship Id="rId4" Type="http://schemas.openxmlformats.org/officeDocument/2006/relationships/image" Target="../media/image127.emf"/></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4.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BE0F3AE1-80A3-1A74-C16B-84C3AC48D3C9}"/>
              </a:ext>
            </a:extLst>
          </p:cNvPr>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a:extLst>
              <a:ext uri="{FF2B5EF4-FFF2-40B4-BE49-F238E27FC236}">
                <a16:creationId xmlns:a16="http://schemas.microsoft.com/office/drawing/2014/main" id="{B9F8DDEC-3199-B968-6D7F-D184CE778F92}"/>
              </a:ext>
            </a:extLst>
          </p:cNvPr>
          <p:cNvSpPr>
            <a:spLocks noGrp="1"/>
          </p:cNvSpPr>
          <p:nvPr>
            <p:ph type="subTitle" idx="1"/>
          </p:nvPr>
        </p:nvSpPr>
        <p:spPr>
          <a:xfrm>
            <a:off x="2362200" y="6049963"/>
            <a:ext cx="6705600" cy="685800"/>
          </a:xfrm>
        </p:spPr>
        <p:txBody>
          <a:bodyPr/>
          <a:lstStyle/>
          <a:p>
            <a:pPr eaLnBrk="1" hangingPunct="1"/>
            <a:r>
              <a:rPr lang="en-US" altLang="en-US" dirty="0" err="1">
                <a:ea typeface="ＭＳ Ｐゴシック" panose="020B0600070205080204" pitchFamily="34" charset="-128"/>
              </a:rPr>
              <a:t>Aswath</a:t>
            </a:r>
            <a:r>
              <a:rPr lang="en-US" altLang="en-US" dirty="0">
                <a:ea typeface="ＭＳ Ｐゴシック" panose="020B0600070205080204" pitchFamily="34" charset="-128"/>
              </a:rPr>
              <a:t> Damodaran			Spring 2023</a:t>
            </a:r>
          </a:p>
        </p:txBody>
      </p:sp>
      <p:sp>
        <p:nvSpPr>
          <p:cNvPr id="16387" name="Footer Placeholder 1">
            <a:extLst>
              <a:ext uri="{FF2B5EF4-FFF2-40B4-BE49-F238E27FC236}">
                <a16:creationId xmlns:a16="http://schemas.microsoft.com/office/drawing/2014/main" id="{6B69BC75-BCDB-3683-8550-7DD35D783F8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388" name="Slide Number Placeholder 2">
            <a:extLst>
              <a:ext uri="{FF2B5EF4-FFF2-40B4-BE49-F238E27FC236}">
                <a16:creationId xmlns:a16="http://schemas.microsoft.com/office/drawing/2014/main" id="{BCBEC0D0-0BE4-2CF4-CAC6-C270A88B993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9A8CA17C-27AB-1646-B9FC-74CAC3807751}" type="slidenum">
              <a:rPr lang="en-US" altLang="en-US" sz="1400" smtClean="0">
                <a:solidFill>
                  <a:schemeClr val="tx2"/>
                </a:solidFill>
                <a:latin typeface="Times" pitchFamily="2" charset="0"/>
              </a:rPr>
              <a:pPr>
                <a:spcBef>
                  <a:spcPct val="0"/>
                </a:spcBef>
                <a:buClrTx/>
                <a:buSzTx/>
                <a:buFontTx/>
                <a:buNone/>
              </a:pPr>
              <a:t>1</a:t>
            </a:fld>
            <a:endParaRPr lang="en-US" altLang="en-US" sz="1400">
              <a:solidFill>
                <a:schemeClr val="tx2"/>
              </a:solidFill>
              <a:latin typeface="Times"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2B2F3AAF-DB10-5DD5-001D-F8A342B750F2}"/>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a:extLst>
              <a:ext uri="{FF2B5EF4-FFF2-40B4-BE49-F238E27FC236}">
                <a16:creationId xmlns:a16="http://schemas.microsoft.com/office/drawing/2014/main" id="{8FC058A1-1232-5183-2CAB-2DE8EF5ECBE3}"/>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panose="020B0600070205080204" pitchFamily="34" charset="-128"/>
              </a:rPr>
              <a:t>“</a:t>
            </a:r>
            <a:r>
              <a:rPr lang="en-US" altLang="ja-JP" sz="2000">
                <a:ea typeface="ＭＳ Ｐゴシック" panose="020B0600070205080204" pitchFamily="34" charset="-128"/>
              </a:rPr>
              <a:t>Neither a borrower nor a lender be</a:t>
            </a:r>
            <a:r>
              <a:rPr lang="ja-JP" altLang="en-US" sz="2000">
                <a:ea typeface="ＭＳ Ｐゴシック" panose="020B0600070205080204" pitchFamily="34" charset="-128"/>
              </a:rPr>
              <a:t>”</a:t>
            </a:r>
            <a:endParaRPr lang="en-US" altLang="ja-JP"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Someone who obviously hated this part of corporate finance</a:t>
            </a:r>
          </a:p>
        </p:txBody>
      </p:sp>
      <p:sp>
        <p:nvSpPr>
          <p:cNvPr id="17411" name="Footer Placeholder 1">
            <a:extLst>
              <a:ext uri="{FF2B5EF4-FFF2-40B4-BE49-F238E27FC236}">
                <a16:creationId xmlns:a16="http://schemas.microsoft.com/office/drawing/2014/main" id="{997199E4-89F2-3F98-2A68-DC6FC9626D9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412" name="Slide Number Placeholder 2">
            <a:extLst>
              <a:ext uri="{FF2B5EF4-FFF2-40B4-BE49-F238E27FC236}">
                <a16:creationId xmlns:a16="http://schemas.microsoft.com/office/drawing/2014/main" id="{BF221A09-A3F7-29D2-1F7A-731D4CBAC0B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7C0AEDAF-4193-4842-8FA2-7BC69BD0251B}" type="slidenum">
              <a:rPr lang="en-US" altLang="en-US" sz="1400" smtClean="0">
                <a:solidFill>
                  <a:schemeClr val="tx2"/>
                </a:solidFill>
                <a:latin typeface="Times" pitchFamily="2" charset="0"/>
              </a:rPr>
              <a:pPr>
                <a:spcBef>
                  <a:spcPct val="0"/>
                </a:spcBef>
                <a:buClrTx/>
                <a:buSzTx/>
                <a:buFontTx/>
                <a:buNone/>
              </a:pPr>
              <a:t>2</a:t>
            </a:fld>
            <a:endParaRPr lang="en-US" altLang="en-US" sz="1400">
              <a:solidFill>
                <a:schemeClr val="tx2"/>
              </a:solidFill>
              <a:latin typeface="Times" pitchFamily="2"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6CF0ADF6-1A30-D937-D87F-51AC86DD3FD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19458" name="Footer Placeholder 1">
            <a:extLst>
              <a:ext uri="{FF2B5EF4-FFF2-40B4-BE49-F238E27FC236}">
                <a16:creationId xmlns:a16="http://schemas.microsoft.com/office/drawing/2014/main" id="{2FAC0F96-56F5-0EB1-17FD-FFF8A4CE9D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459" name="Slide Number Placeholder 2">
            <a:extLst>
              <a:ext uri="{FF2B5EF4-FFF2-40B4-BE49-F238E27FC236}">
                <a16:creationId xmlns:a16="http://schemas.microsoft.com/office/drawing/2014/main" id="{DB9DD92D-3DE5-1091-878B-4F07276F4A5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2D08E67-A28C-4144-B8F7-1B68A6FCF8EE}" type="slidenum">
              <a:rPr lang="en-US" altLang="en-US" sz="1200">
                <a:solidFill>
                  <a:srgbClr val="FFFFFF"/>
                </a:solidFill>
                <a:latin typeface="Times" charset="0"/>
              </a:rPr>
              <a:pPr>
                <a:lnSpc>
                  <a:spcPct val="80000"/>
                </a:lnSpc>
                <a:spcBef>
                  <a:spcPct val="0"/>
                </a:spcBef>
                <a:buClrTx/>
                <a:buSzTx/>
                <a:buFontTx/>
                <a:buNone/>
                <a:defRPr/>
              </a:pPr>
              <a:t>3</a:t>
            </a:fld>
            <a:endParaRPr lang="en-US" altLang="en-US" sz="1200">
              <a:solidFill>
                <a:srgbClr val="FFFFFF"/>
              </a:solidFill>
              <a:latin typeface="Times" charset="0"/>
            </a:endParaRPr>
          </a:p>
        </p:txBody>
      </p:sp>
      <p:pic>
        <p:nvPicPr>
          <p:cNvPr id="19460" name="Content Placeholder 3">
            <a:extLst>
              <a:ext uri="{FF2B5EF4-FFF2-40B4-BE49-F238E27FC236}">
                <a16:creationId xmlns:a16="http://schemas.microsoft.com/office/drawing/2014/main" id="{05A3B5D5-F40C-7FB5-631F-69FD4F1A374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773FBF9D-2039-4E7A-9C47-893E519D595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Choices in Financing</a:t>
            </a:r>
          </a:p>
        </p:txBody>
      </p:sp>
      <p:sp>
        <p:nvSpPr>
          <p:cNvPr id="21506" name="Footer Placeholder 1">
            <a:extLst>
              <a:ext uri="{FF2B5EF4-FFF2-40B4-BE49-F238E27FC236}">
                <a16:creationId xmlns:a16="http://schemas.microsoft.com/office/drawing/2014/main" id="{E869E48E-8F19-5722-EFA4-C126E1E5416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507" name="Slide Number Placeholder 2">
            <a:extLst>
              <a:ext uri="{FF2B5EF4-FFF2-40B4-BE49-F238E27FC236}">
                <a16:creationId xmlns:a16="http://schemas.microsoft.com/office/drawing/2014/main" id="{4EEC75AB-AB86-7AB2-36C8-D45A09DDF83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62B7C7E-2611-4642-AF4B-1FAE0A7FEAEE}" type="slidenum">
              <a:rPr lang="en-US" altLang="en-US" sz="1200">
                <a:solidFill>
                  <a:srgbClr val="FFFFFF"/>
                </a:solidFill>
                <a:latin typeface="Times" charset="0"/>
              </a:rPr>
              <a:pPr>
                <a:lnSpc>
                  <a:spcPct val="80000"/>
                </a:lnSpc>
                <a:spcBef>
                  <a:spcPct val="0"/>
                </a:spcBef>
                <a:buClrTx/>
                <a:buSzTx/>
                <a:buFontTx/>
                <a:buNone/>
                <a:defRPr/>
              </a:pPr>
              <a:t>4</a:t>
            </a:fld>
            <a:endParaRPr lang="en-US" altLang="en-US" sz="1200">
              <a:solidFill>
                <a:srgbClr val="FFFFFF"/>
              </a:solidFill>
              <a:latin typeface="Times" charset="0"/>
            </a:endParaRPr>
          </a:p>
        </p:txBody>
      </p:sp>
      <p:graphicFrame>
        <p:nvGraphicFramePr>
          <p:cNvPr id="2" name="Object 2">
            <a:extLst>
              <a:ext uri="{FF2B5EF4-FFF2-40B4-BE49-F238E27FC236}">
                <a16:creationId xmlns:a16="http://schemas.microsoft.com/office/drawing/2014/main" id="{2C4FB8F1-C868-995F-8FE3-21048BB1CAB7}"/>
              </a:ext>
            </a:extLst>
          </p:cNvPr>
          <p:cNvGraphicFramePr>
            <a:graphicFrameLocks noGrp="1" noChangeAspect="1"/>
          </p:cNvGraphicFramePr>
          <p:nvPr>
            <p:ph sz="quarter" idx="1"/>
          </p:nvPr>
        </p:nvGraphicFramePr>
        <p:xfrm>
          <a:off x="612775" y="2187222"/>
          <a:ext cx="8153400" cy="3321755"/>
        </p:xfrm>
        <a:graphic>
          <a:graphicData uri="http://schemas.openxmlformats.org/presentationml/2006/ole">
            <mc:AlternateContent xmlns:mc="http://schemas.openxmlformats.org/markup-compatibility/2006">
              <mc:Choice xmlns:v="urn:schemas-microsoft-com:vml" Requires="v">
                <p:oleObj name="Document" r:id="rId3" imgW="10972800" imgH="4470400" progId="Word.Document.12">
                  <p:link updateAutomatic="1"/>
                </p:oleObj>
              </mc:Choice>
              <mc:Fallback>
                <p:oleObj name="Document" r:id="rId3" imgW="10972800" imgH="4470400" progId="Word.Document.12">
                  <p:link updateAutomatic="1"/>
                  <p:pic>
                    <p:nvPicPr>
                      <p:cNvPr id="21509" name="Object 2">
                        <a:extLst>
                          <a:ext uri="{FF2B5EF4-FFF2-40B4-BE49-F238E27FC236}">
                            <a16:creationId xmlns:a16="http://schemas.microsoft.com/office/drawing/2014/main" id="{F5A2409A-DA05-B8C8-38B7-4F7ABC2D3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187222"/>
                        <a:ext cx="8153400" cy="3321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FD148C14-CBD1-A451-3385-905A523D3BAC}"/>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Global Patterns in Financing… </a:t>
            </a:r>
          </a:p>
        </p:txBody>
      </p:sp>
      <p:sp>
        <p:nvSpPr>
          <p:cNvPr id="23554" name="Footer Placeholder 1">
            <a:extLst>
              <a:ext uri="{FF2B5EF4-FFF2-40B4-BE49-F238E27FC236}">
                <a16:creationId xmlns:a16="http://schemas.microsoft.com/office/drawing/2014/main" id="{1CCB15E1-1799-5AA3-BBBA-05A6C1D716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555" name="Slide Number Placeholder 2">
            <a:extLst>
              <a:ext uri="{FF2B5EF4-FFF2-40B4-BE49-F238E27FC236}">
                <a16:creationId xmlns:a16="http://schemas.microsoft.com/office/drawing/2014/main" id="{18F41D65-C2A5-FCBF-5DDE-EE0EF792E33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CE594D1-DA48-E541-BD96-F6C7F62A5FFC}" type="slidenum">
              <a:rPr lang="en-US" altLang="en-US" sz="1200">
                <a:solidFill>
                  <a:srgbClr val="FFFFFF"/>
                </a:solidFill>
                <a:latin typeface="Times" charset="0"/>
              </a:rPr>
              <a:pPr>
                <a:lnSpc>
                  <a:spcPct val="80000"/>
                </a:lnSpc>
                <a:spcBef>
                  <a:spcPct val="0"/>
                </a:spcBef>
                <a:buClrTx/>
                <a:buSzTx/>
                <a:buFontTx/>
                <a:buNone/>
                <a:defRPr/>
              </a:pPr>
              <a:t>5</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7DC2947E-CDA5-C2D5-2017-A3D3B22C56E2}"/>
              </a:ext>
            </a:extLst>
          </p:cNvPr>
          <p:cNvGraphicFramePr>
            <a:graphicFrameLocks noGrp="1"/>
          </p:cNvGraphicFramePr>
          <p:nvPr>
            <p:ph sz="quarter" idx="1"/>
            <p:extLst>
              <p:ext uri="{D42A27DB-BD31-4B8C-83A1-F6EECF244321}">
                <p14:modId xmlns:p14="http://schemas.microsoft.com/office/powerpoint/2010/main" val="53256756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BF074DEC-FB0C-5517-4FCB-91056F3FF61D}"/>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a:extLst>
              <a:ext uri="{FF2B5EF4-FFF2-40B4-BE49-F238E27FC236}">
                <a16:creationId xmlns:a16="http://schemas.microsoft.com/office/drawing/2014/main" id="{229B9D93-E237-6BFB-80FC-6FA07F36C1D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603" name="Slide Number Placeholder 2">
            <a:extLst>
              <a:ext uri="{FF2B5EF4-FFF2-40B4-BE49-F238E27FC236}">
                <a16:creationId xmlns:a16="http://schemas.microsoft.com/office/drawing/2014/main" id="{28CFB534-D4DC-B729-9A32-8E723C1D808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1F7CCCE-7D5F-9643-936F-77EF072F4B42}" type="slidenum">
              <a:rPr lang="en-US" altLang="en-US" sz="1200">
                <a:solidFill>
                  <a:srgbClr val="FFFFFF"/>
                </a:solidFill>
                <a:latin typeface="Times" charset="0"/>
              </a:rPr>
              <a:pPr>
                <a:lnSpc>
                  <a:spcPct val="80000"/>
                </a:lnSpc>
                <a:spcBef>
                  <a:spcPct val="0"/>
                </a:spcBef>
                <a:buClrTx/>
                <a:buSzTx/>
                <a:buFontTx/>
                <a:buNone/>
                <a:defRPr/>
              </a:pPr>
              <a:t>6</a:t>
            </a:fld>
            <a:endParaRPr lang="en-US" altLang="en-US" sz="1200">
              <a:solidFill>
                <a:srgbClr val="FFFFFF"/>
              </a:solidFill>
              <a:latin typeface="Times" charset="0"/>
            </a:endParaRPr>
          </a:p>
        </p:txBody>
      </p:sp>
      <p:sp>
        <p:nvSpPr>
          <p:cNvPr id="3" name="Content Placeholder 2">
            <a:extLst>
              <a:ext uri="{FF2B5EF4-FFF2-40B4-BE49-F238E27FC236}">
                <a16:creationId xmlns:a16="http://schemas.microsoft.com/office/drawing/2014/main" id="{AA967741-675E-99B3-173A-DAF041C0CF0F}"/>
              </a:ext>
            </a:extLst>
          </p:cNvPr>
          <p:cNvSpPr>
            <a:spLocks noGrp="1"/>
          </p:cNvSpPr>
          <p:nvPr>
            <p:ph sz="quarter" idx="1"/>
          </p:nvPr>
        </p:nvSpPr>
        <p:spPr/>
        <p:txBody>
          <a:bodyPr>
            <a:normAutofit fontScale="85000" lnSpcReduction="10000"/>
          </a:bodyPr>
          <a:lstStyle/>
          <a:p>
            <a:r>
              <a:rPr lang="en-US" dirty="0"/>
              <a:t>In broad terms, borrowing can come from banks/lenders or from issuing corporate bonds. </a:t>
            </a:r>
          </a:p>
          <a:p>
            <a:r>
              <a:rPr lang="en-US" dirty="0"/>
              <a:t>In the United States, companies have had more access to corporate bonds than companies in other markets. </a:t>
            </a:r>
          </a:p>
          <a:p>
            <a:pPr lvl="1"/>
            <a:r>
              <a:rPr lang="en-US" dirty="0"/>
              <a:t>That access which initially started for larger companies expanded to cover smaller ones.</a:t>
            </a:r>
          </a:p>
          <a:p>
            <a:pPr lvl="1"/>
            <a:r>
              <a:rPr lang="en-US" dirty="0"/>
              <a:t>In the 1980s, Mike Milken opened up the bond market to issuers who had below investment grade ratings with the junk bond market.</a:t>
            </a:r>
          </a:p>
          <a:p>
            <a:r>
              <a:rPr lang="en-US" dirty="0"/>
              <a:t>In the last two or three decades, bond markets have opened up for companies in the rest of the world as well.</a:t>
            </a:r>
          </a:p>
          <a:p>
            <a:r>
              <a:rPr lang="en-US" dirty="0"/>
              <a:t>As a borrower, with a choice of issuing corporate bonds or raising bank loans, why might you pick one over the other?</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389DD28A-6155-09A1-863F-9327C3B7C73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a:extLst>
              <a:ext uri="{FF2B5EF4-FFF2-40B4-BE49-F238E27FC236}">
                <a16:creationId xmlns:a16="http://schemas.microsoft.com/office/drawing/2014/main" id="{7B6539F3-DA11-64CD-89BC-B9B6D388E90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651" name="Slide Number Placeholder 2">
            <a:extLst>
              <a:ext uri="{FF2B5EF4-FFF2-40B4-BE49-F238E27FC236}">
                <a16:creationId xmlns:a16="http://schemas.microsoft.com/office/drawing/2014/main" id="{4906D449-26AC-0CC1-CA76-63F02AB6429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15B4201-BD92-CF4D-9E0F-339A8987E44C}" type="slidenum">
              <a:rPr lang="en-US" altLang="en-US" sz="1200">
                <a:solidFill>
                  <a:srgbClr val="FFFFFF"/>
                </a:solidFill>
                <a:latin typeface="Times" charset="0"/>
              </a:rPr>
              <a:pPr>
                <a:lnSpc>
                  <a:spcPct val="80000"/>
                </a:lnSpc>
                <a:spcBef>
                  <a:spcPct val="0"/>
                </a:spcBef>
                <a:buClrTx/>
                <a:buSzTx/>
                <a:buFontTx/>
                <a:buNone/>
                <a:defRPr/>
              </a:pPr>
              <a:t>7</a:t>
            </a:fld>
            <a:endParaRPr lang="en-US" altLang="en-US" sz="1200">
              <a:solidFill>
                <a:srgbClr val="FFFFFF"/>
              </a:solidFill>
              <a:latin typeface="Times" charset="0"/>
            </a:endParaRPr>
          </a:p>
        </p:txBody>
      </p:sp>
      <p:graphicFrame>
        <p:nvGraphicFramePr>
          <p:cNvPr id="27652" name="Content Placeholder 6">
            <a:extLst>
              <a:ext uri="{FF2B5EF4-FFF2-40B4-BE49-F238E27FC236}">
                <a16:creationId xmlns:a16="http://schemas.microsoft.com/office/drawing/2014/main" id="{BB37FF3A-5C04-9A47-7615-7B642F32C41A}"/>
              </a:ext>
            </a:extLst>
          </p:cNvPr>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name="Document" r:id="rId3" imgW="11252200" imgH="8534400" progId="Word.Document.12">
                  <p:embed/>
                </p:oleObj>
              </mc:Choice>
              <mc:Fallback>
                <p:oleObj name="Document" r:id="rId3" imgW="11252200" imgH="8534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a:extLst>
              <a:ext uri="{FF2B5EF4-FFF2-40B4-BE49-F238E27FC236}">
                <a16:creationId xmlns:a16="http://schemas.microsoft.com/office/drawing/2014/main" id="{D9093B9E-B9C6-BEFC-6813-01D2C9760B0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1400">
              <a:solidFill>
                <a:schemeClr val="tx2"/>
              </a:solidFill>
              <a:latin typeface="Times" pitchFamily="2" charset="0"/>
            </a:endParaRPr>
          </a:p>
        </p:txBody>
      </p:sp>
      <p:sp>
        <p:nvSpPr>
          <p:cNvPr id="29698" name="Slide Number Placeholder 2">
            <a:extLst>
              <a:ext uri="{FF2B5EF4-FFF2-40B4-BE49-F238E27FC236}">
                <a16:creationId xmlns:a16="http://schemas.microsoft.com/office/drawing/2014/main" id="{CE807B01-97C3-576A-CE9B-A782B9EECD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3D6EF3C7-A347-514F-8BB8-673AD2EC90B3}" type="slidenum">
              <a:rPr lang="en-US" altLang="en-US" sz="1400" smtClean="0">
                <a:solidFill>
                  <a:schemeClr val="tx2"/>
                </a:solidFill>
                <a:latin typeface="Times" pitchFamily="2" charset="0"/>
              </a:rPr>
              <a:pPr>
                <a:spcBef>
                  <a:spcPct val="0"/>
                </a:spcBef>
                <a:buClrTx/>
                <a:buSzTx/>
                <a:buFontTx/>
                <a:buNone/>
              </a:pPr>
              <a:t>8</a:t>
            </a:fld>
            <a:endParaRPr lang="en-US" altLang="en-US" sz="1400">
              <a:solidFill>
                <a:schemeClr val="tx2"/>
              </a:solidFill>
              <a:latin typeface="Times" pitchFamily="2" charset="0"/>
            </a:endParaRPr>
          </a:p>
        </p:txBody>
      </p:sp>
      <p:pic>
        <p:nvPicPr>
          <p:cNvPr id="2" name="Picture 1">
            <a:extLst>
              <a:ext uri="{FF2B5EF4-FFF2-40B4-BE49-F238E27FC236}">
                <a16:creationId xmlns:a16="http://schemas.microsoft.com/office/drawing/2014/main" id="{1051A703-8ED2-E59F-2D16-2D84D30C52F3}"/>
              </a:ext>
            </a:extLst>
          </p:cNvPr>
          <p:cNvPicPr>
            <a:picLocks noChangeAspect="1"/>
          </p:cNvPicPr>
          <p:nvPr/>
        </p:nvPicPr>
        <p:blipFill>
          <a:blip r:embed="rId3"/>
          <a:stretch>
            <a:fillRect/>
          </a:stretch>
        </p:blipFill>
        <p:spPr>
          <a:xfrm>
            <a:off x="685800" y="762949"/>
            <a:ext cx="7772400" cy="533210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4B2D2960-15F3-2235-0C98-8FF2C72FE46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Transitional Phases..</a:t>
            </a:r>
          </a:p>
        </p:txBody>
      </p:sp>
      <p:sp>
        <p:nvSpPr>
          <p:cNvPr id="31746" name="Footer Placeholder 1">
            <a:extLst>
              <a:ext uri="{FF2B5EF4-FFF2-40B4-BE49-F238E27FC236}">
                <a16:creationId xmlns:a16="http://schemas.microsoft.com/office/drawing/2014/main" id="{A7198294-74F9-A5A7-FDA8-FCF98590CFD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747" name="Slide Number Placeholder 2">
            <a:extLst>
              <a:ext uri="{FF2B5EF4-FFF2-40B4-BE49-F238E27FC236}">
                <a16:creationId xmlns:a16="http://schemas.microsoft.com/office/drawing/2014/main" id="{D9F66E89-6DDB-5155-18BF-9EDCCB08DC6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E71172D-6D66-BE47-B505-3B1FDB213583}" type="slidenum">
              <a:rPr lang="en-US" altLang="en-US" sz="1200">
                <a:solidFill>
                  <a:srgbClr val="FFFFFF"/>
                </a:solidFill>
                <a:latin typeface="Times" charset="0"/>
              </a:rPr>
              <a:pPr>
                <a:lnSpc>
                  <a:spcPct val="80000"/>
                </a:lnSpc>
                <a:spcBef>
                  <a:spcPct val="0"/>
                </a:spcBef>
                <a:buClrTx/>
                <a:buSzTx/>
                <a:buFontTx/>
                <a:buNone/>
                <a:defRPr/>
              </a:pPr>
              <a:t>9</a:t>
            </a:fld>
            <a:endParaRPr lang="en-US" altLang="en-US" sz="1200">
              <a:solidFill>
                <a:srgbClr val="FFFFFF"/>
              </a:solidFill>
              <a:latin typeface="Times" charset="0"/>
            </a:endParaRPr>
          </a:p>
        </p:txBody>
      </p:sp>
      <p:sp>
        <p:nvSpPr>
          <p:cNvPr id="31748" name="Content Placeholder 2">
            <a:extLst>
              <a:ext uri="{FF2B5EF4-FFF2-40B4-BE49-F238E27FC236}">
                <a16:creationId xmlns:a16="http://schemas.microsoft.com/office/drawing/2014/main" id="{F7B148CE-B274-E27C-68FD-8E255282EA4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panose="020B0600070205080204" pitchFamily="34" charset="-128"/>
              </a:rPr>
              <a:t>In each transition, though, there are costs incurred by the existing owners:</a:t>
            </a:r>
          </a:p>
          <a:p>
            <a:pPr lvl="1" eaLnBrk="1" hangingPunct="1">
              <a:lnSpc>
                <a:spcPct val="80000"/>
              </a:lnSpc>
            </a:pPr>
            <a:r>
              <a:rPr lang="en-US" altLang="en-US" sz="2000">
                <a:ea typeface="ＭＳ Ｐゴシック" panose="020B0600070205080204" pitchFamily="34"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panose="020B0600070205080204" pitchFamily="34"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panose="020B0600070205080204" pitchFamily="34"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2E2341E1-E8E3-5ACD-4437-E71ECBF7517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Measuring a firm</a:t>
            </a:r>
            <a:r>
              <a:rPr lang="ja-JP" altLang="en-US">
                <a:ea typeface="ＭＳ Ｐゴシック" panose="020B0600070205080204" pitchFamily="34" charset="-128"/>
              </a:rPr>
              <a:t>’</a:t>
            </a:r>
            <a:r>
              <a:rPr lang="en-US" altLang="ja-JP">
                <a:ea typeface="ＭＳ Ｐゴシック" panose="020B0600070205080204" pitchFamily="34" charset="-128"/>
              </a:rPr>
              <a:t>s financing mix …</a:t>
            </a:r>
            <a:endParaRPr lang="en-US" altLang="en-US">
              <a:ea typeface="ＭＳ Ｐゴシック" panose="020B0600070205080204" pitchFamily="34" charset="-128"/>
            </a:endParaRPr>
          </a:p>
        </p:txBody>
      </p:sp>
      <p:sp>
        <p:nvSpPr>
          <p:cNvPr id="33794" name="Footer Placeholder 1">
            <a:extLst>
              <a:ext uri="{FF2B5EF4-FFF2-40B4-BE49-F238E27FC236}">
                <a16:creationId xmlns:a16="http://schemas.microsoft.com/office/drawing/2014/main" id="{13498251-17D1-9690-E391-32592B23A0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795" name="Slide Number Placeholder 2">
            <a:extLst>
              <a:ext uri="{FF2B5EF4-FFF2-40B4-BE49-F238E27FC236}">
                <a16:creationId xmlns:a16="http://schemas.microsoft.com/office/drawing/2014/main" id="{D3F4EEF1-CC3B-62AE-95F1-66F46E55E3D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8C0C647-03F3-5A4B-910F-305EE2E1FB20}" type="slidenum">
              <a:rPr lang="en-US" altLang="en-US" sz="1200">
                <a:solidFill>
                  <a:srgbClr val="FFFFFF"/>
                </a:solidFill>
                <a:latin typeface="Times" charset="0"/>
              </a:rPr>
              <a:pPr>
                <a:lnSpc>
                  <a:spcPct val="80000"/>
                </a:lnSpc>
                <a:spcBef>
                  <a:spcPct val="0"/>
                </a:spcBef>
                <a:buClrTx/>
                <a:buSzTx/>
                <a:buFontTx/>
                <a:buNone/>
                <a:defRPr/>
              </a:pPr>
              <a:t>10</a:t>
            </a:fld>
            <a:endParaRPr lang="en-US" altLang="en-US" sz="1200">
              <a:solidFill>
                <a:srgbClr val="FFFFFF"/>
              </a:solidFill>
              <a:latin typeface="Times" charset="0"/>
            </a:endParaRPr>
          </a:p>
        </p:txBody>
      </p:sp>
      <p:sp>
        <p:nvSpPr>
          <p:cNvPr id="33796" name="Rectangle 3">
            <a:extLst>
              <a:ext uri="{FF2B5EF4-FFF2-40B4-BE49-F238E27FC236}">
                <a16:creationId xmlns:a16="http://schemas.microsoft.com/office/drawing/2014/main" id="{CB10D27B-5952-85C5-5B42-58A92C4CF3CF}"/>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dirty="0">
                <a:ea typeface="ＭＳ Ｐゴシック" panose="020B0600070205080204" pitchFamily="34" charset="-128"/>
              </a:rPr>
              <a:t>The simplest measure of how much debt and equity a firm is using currently is to look at the proportion of debt in the total financing. This ratio is called the debt to capital ratio:</a:t>
            </a:r>
          </a:p>
          <a:p>
            <a:pPr algn="ctr" eaLnBrk="1" hangingPunct="1">
              <a:lnSpc>
                <a:spcPct val="90000"/>
              </a:lnSpc>
              <a:buFont typeface="Wingdings" pitchFamily="2" charset="2"/>
              <a:buNone/>
            </a:pPr>
            <a:r>
              <a:rPr lang="en-US" altLang="en-US" sz="2400" dirty="0">
                <a:ea typeface="ＭＳ Ｐゴシック" panose="020B0600070205080204" pitchFamily="34" charset="-128"/>
              </a:rPr>
              <a:t>	Debt to Capital Ratio = Debt / (Debt + Equity)</a:t>
            </a:r>
          </a:p>
          <a:p>
            <a:pPr eaLnBrk="1" hangingPunct="1">
              <a:lnSpc>
                <a:spcPct val="90000"/>
              </a:lnSpc>
            </a:pPr>
            <a:r>
              <a:rPr lang="en-US" altLang="en-US" sz="2400" dirty="0">
                <a:ea typeface="ＭＳ Ｐゴシック" panose="020B0600070205080204" pitchFamily="34"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dirty="0">
                <a:ea typeface="ＭＳ Ｐゴシック" panose="020B0600070205080204" pitchFamily="34"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1AC6C391-E3CB-DB51-A32B-273303531FE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Financing Mix Question</a:t>
            </a:r>
          </a:p>
        </p:txBody>
      </p:sp>
      <p:sp>
        <p:nvSpPr>
          <p:cNvPr id="35842" name="Footer Placeholder 1">
            <a:extLst>
              <a:ext uri="{FF2B5EF4-FFF2-40B4-BE49-F238E27FC236}">
                <a16:creationId xmlns:a16="http://schemas.microsoft.com/office/drawing/2014/main" id="{91990256-7DD4-D52B-188C-18F8ADF0C8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843" name="Slide Number Placeholder 2">
            <a:extLst>
              <a:ext uri="{FF2B5EF4-FFF2-40B4-BE49-F238E27FC236}">
                <a16:creationId xmlns:a16="http://schemas.microsoft.com/office/drawing/2014/main" id="{8C1B60A3-04FB-CE4F-80A0-96222950E2B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2B77AC6-9D12-5C45-BA70-932968679F04}" type="slidenum">
              <a:rPr lang="en-US" altLang="en-US" sz="1200">
                <a:solidFill>
                  <a:srgbClr val="FFFFFF"/>
                </a:solidFill>
                <a:latin typeface="Times" charset="0"/>
              </a:rPr>
              <a:pPr>
                <a:lnSpc>
                  <a:spcPct val="80000"/>
                </a:lnSpc>
                <a:spcBef>
                  <a:spcPct val="0"/>
                </a:spcBef>
                <a:buClrTx/>
                <a:buSzTx/>
                <a:buFontTx/>
                <a:buNone/>
                <a:defRPr/>
              </a:pPr>
              <a:t>11</a:t>
            </a:fld>
            <a:endParaRPr lang="en-US" altLang="en-US" sz="1200">
              <a:solidFill>
                <a:srgbClr val="FFFFFF"/>
              </a:solidFill>
              <a:latin typeface="Times" charset="0"/>
            </a:endParaRPr>
          </a:p>
        </p:txBody>
      </p:sp>
      <p:sp>
        <p:nvSpPr>
          <p:cNvPr id="35844" name="Rectangle 3">
            <a:extLst>
              <a:ext uri="{FF2B5EF4-FFF2-40B4-BE49-F238E27FC236}">
                <a16:creationId xmlns:a16="http://schemas.microsoft.com/office/drawing/2014/main" id="{7D97D823-48E6-0515-1C12-0CE228C274AC}"/>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In deciding to raise financing for a business, is there an optimal mix of debt and equity?</a:t>
            </a:r>
          </a:p>
          <a:p>
            <a:pPr lvl="1" eaLnBrk="1" hangingPunct="1"/>
            <a:r>
              <a:rPr lang="en-US" altLang="en-US" dirty="0">
                <a:ea typeface="ＭＳ Ｐゴシック" panose="020B0600070205080204" pitchFamily="34" charset="-128"/>
              </a:rPr>
              <a:t>If yes, what is the trade off that lets us determine this optimal mix?</a:t>
            </a:r>
          </a:p>
          <a:p>
            <a:pPr lvl="3" eaLnBrk="1" hangingPunct="1"/>
            <a:r>
              <a:rPr lang="en-US" altLang="en-US" dirty="0">
                <a:ea typeface="ＭＳ Ｐゴシック" panose="020B0600070205080204" pitchFamily="34" charset="-128"/>
              </a:rPr>
              <a:t>What are the benefits of using debt instead of equity?</a:t>
            </a:r>
          </a:p>
          <a:p>
            <a:pPr lvl="3" eaLnBrk="1" hangingPunct="1"/>
            <a:r>
              <a:rPr lang="en-US" altLang="en-US" dirty="0">
                <a:ea typeface="ＭＳ Ｐゴシック" panose="020B0600070205080204" pitchFamily="34" charset="-128"/>
              </a:rPr>
              <a:t>What are the costs of using debt instead of equity?</a:t>
            </a:r>
          </a:p>
          <a:p>
            <a:pPr lvl="1" eaLnBrk="1" hangingPunct="1"/>
            <a:r>
              <a:rPr lang="en-US" altLang="en-US" dirty="0">
                <a:ea typeface="ＭＳ Ｐゴシック" panose="020B0600070205080204" pitchFamily="34" charset="-128"/>
              </a:rPr>
              <a:t>If not, why not?</a:t>
            </a:r>
          </a:p>
          <a:p>
            <a:pPr eaLnBrk="1" hangingPunct="1"/>
            <a:r>
              <a:rPr lang="en-US" altLang="en-US" dirty="0">
                <a:ea typeface="ＭＳ Ｐゴシック" panose="020B0600070205080204" pitchFamily="34" charset="-128"/>
              </a:rPr>
              <a:t>To answer this question, you have to decide what you are optimizing first, and in corporate finance, that is firm value.</a:t>
            </a:r>
          </a:p>
          <a:p>
            <a:pPr lvl="1" eaLnBrk="1" hangingPunct="1"/>
            <a:endParaRPr lang="en-US" altLang="en-US"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772E0332-574E-7ECE-6EC7-3E53B096968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Illusory Benefits of Debt</a:t>
            </a:r>
          </a:p>
        </p:txBody>
      </p:sp>
      <p:pic>
        <p:nvPicPr>
          <p:cNvPr id="2" name="Content Placeholder 1">
            <a:extLst>
              <a:ext uri="{FF2B5EF4-FFF2-40B4-BE49-F238E27FC236}">
                <a16:creationId xmlns:a16="http://schemas.microsoft.com/office/drawing/2014/main" id="{C8F83E4D-344D-9FF6-7609-C9F0085E75AC}"/>
              </a:ext>
            </a:extLst>
          </p:cNvPr>
          <p:cNvPicPr>
            <a:picLocks noGrp="1" noChangeAspect="1"/>
          </p:cNvPicPr>
          <p:nvPr>
            <p:ph sz="quarter" idx="1"/>
          </p:nvPr>
        </p:nvPicPr>
        <p:blipFill>
          <a:blip r:embed="rId3"/>
          <a:stretch>
            <a:fillRect/>
          </a:stretch>
        </p:blipFill>
        <p:spPr>
          <a:xfrm>
            <a:off x="609600" y="1676399"/>
            <a:ext cx="7543800" cy="4568045"/>
          </a:xfrm>
          <a:prstGeom prst="rect">
            <a:avLst/>
          </a:prstGeom>
        </p:spPr>
      </p:pic>
      <p:sp>
        <p:nvSpPr>
          <p:cNvPr id="37891" name="Footer Placeholder 3">
            <a:extLst>
              <a:ext uri="{FF2B5EF4-FFF2-40B4-BE49-F238E27FC236}">
                <a16:creationId xmlns:a16="http://schemas.microsoft.com/office/drawing/2014/main" id="{8EA26F2D-A143-CAFB-601F-44E0BE3883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ECE53393-479B-2F1D-685A-16B4C092C06C}"/>
              </a:ext>
            </a:extLst>
          </p:cNvPr>
          <p:cNvSpPr>
            <a:spLocks noGrp="1"/>
          </p:cNvSpPr>
          <p:nvPr>
            <p:ph type="sldNum" sz="quarter" idx="11"/>
          </p:nvPr>
        </p:nvSpPr>
        <p:spPr/>
        <p:txBody>
          <a:bodyPr>
            <a:normAutofit fontScale="85000" lnSpcReduction="20000"/>
          </a:bodyPr>
          <a:lstStyle/>
          <a:p>
            <a:pPr>
              <a:defRPr/>
            </a:pPr>
            <a:fld id="{5A50D2EC-C30E-C842-9378-D5DB93170BB6}"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47D179D4-B391-464E-270F-1A497517653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and Benefits of Debt</a:t>
            </a:r>
          </a:p>
        </p:txBody>
      </p:sp>
      <p:sp>
        <p:nvSpPr>
          <p:cNvPr id="39938" name="Footer Placeholder 1">
            <a:extLst>
              <a:ext uri="{FF2B5EF4-FFF2-40B4-BE49-F238E27FC236}">
                <a16:creationId xmlns:a16="http://schemas.microsoft.com/office/drawing/2014/main" id="{C011FC5A-AF11-ABF8-B214-40B5713288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939" name="Slide Number Placeholder 2">
            <a:extLst>
              <a:ext uri="{FF2B5EF4-FFF2-40B4-BE49-F238E27FC236}">
                <a16:creationId xmlns:a16="http://schemas.microsoft.com/office/drawing/2014/main" id="{097E9DCA-B370-D951-8533-5996FFB5062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C67E098-0BD4-5E43-A328-6DEBC6CAE64A}" type="slidenum">
              <a:rPr lang="en-US" altLang="en-US" sz="1200">
                <a:solidFill>
                  <a:srgbClr val="FFFFFF"/>
                </a:solidFill>
                <a:latin typeface="Times" charset="0"/>
              </a:rPr>
              <a:pPr>
                <a:lnSpc>
                  <a:spcPct val="80000"/>
                </a:lnSpc>
                <a:spcBef>
                  <a:spcPct val="0"/>
                </a:spcBef>
                <a:buClrTx/>
                <a:buSzTx/>
                <a:buFontTx/>
                <a:buNone/>
                <a:defRPr/>
              </a:pPr>
              <a:t>13</a:t>
            </a:fld>
            <a:endParaRPr lang="en-US" altLang="en-US" sz="1200">
              <a:solidFill>
                <a:srgbClr val="FFFFFF"/>
              </a:solidFill>
              <a:latin typeface="Times" charset="0"/>
            </a:endParaRPr>
          </a:p>
        </p:txBody>
      </p:sp>
      <p:sp>
        <p:nvSpPr>
          <p:cNvPr id="39940" name="Rectangle 3">
            <a:extLst>
              <a:ext uri="{FF2B5EF4-FFF2-40B4-BE49-F238E27FC236}">
                <a16:creationId xmlns:a16="http://schemas.microsoft.com/office/drawing/2014/main" id="{10D730D4-251B-9D03-9FF2-EE791573BAB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dirty="0">
                <a:ea typeface="ＭＳ Ｐゴシック" panose="020B0600070205080204" pitchFamily="34" charset="-128"/>
              </a:rPr>
              <a:t>Benefits of Debt</a:t>
            </a:r>
          </a:p>
          <a:p>
            <a:pPr lvl="1" eaLnBrk="1" hangingPunct="1">
              <a:lnSpc>
                <a:spcPct val="80000"/>
              </a:lnSpc>
            </a:pPr>
            <a:r>
              <a:rPr lang="en-US" altLang="en-US" sz="2200" i="1" dirty="0">
                <a:ea typeface="ＭＳ Ｐゴシック" panose="020B0600070205080204" pitchFamily="34" charset="-128"/>
              </a:rPr>
              <a:t>Tax Benefits</a:t>
            </a:r>
            <a:r>
              <a:rPr lang="en-US" altLang="en-US" sz="2200" dirty="0">
                <a:ea typeface="ＭＳ Ｐゴシック" panose="020B0600070205080204" pitchFamily="34"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dirty="0">
                <a:ea typeface="ＭＳ Ｐゴシック" panose="020B0600070205080204" pitchFamily="34" charset="-128"/>
              </a:rPr>
              <a:t>Adds discipline to management</a:t>
            </a:r>
            <a:r>
              <a:rPr lang="en-US" altLang="en-US" sz="2200" dirty="0">
                <a:ea typeface="ＭＳ Ｐゴシック" panose="020B0600070205080204" pitchFamily="34" charset="-128"/>
              </a:rPr>
              <a:t>: When managers are sloppy in their project choices, borrowing money may make them less so.</a:t>
            </a:r>
          </a:p>
          <a:p>
            <a:pPr eaLnBrk="1" hangingPunct="1">
              <a:lnSpc>
                <a:spcPct val="80000"/>
              </a:lnSpc>
            </a:pPr>
            <a:r>
              <a:rPr lang="en-US" altLang="en-US" sz="2600" dirty="0">
                <a:ea typeface="ＭＳ Ｐゴシック" panose="020B0600070205080204" pitchFamily="34" charset="-128"/>
              </a:rPr>
              <a:t>Costs of Debt</a:t>
            </a:r>
          </a:p>
          <a:p>
            <a:pPr lvl="1" eaLnBrk="1" hangingPunct="1">
              <a:lnSpc>
                <a:spcPct val="80000"/>
              </a:lnSpc>
            </a:pPr>
            <a:r>
              <a:rPr lang="en-US" altLang="en-US" sz="2200" i="1" dirty="0">
                <a:ea typeface="ＭＳ Ｐゴシック" panose="020B0600070205080204" pitchFamily="34" charset="-128"/>
              </a:rPr>
              <a:t>Bankruptcy Costs</a:t>
            </a:r>
            <a:r>
              <a:rPr lang="en-US" altLang="en-US" sz="2200" dirty="0">
                <a:ea typeface="ＭＳ Ｐゴシック" panose="020B0600070205080204" pitchFamily="34" charset="-128"/>
              </a:rPr>
              <a:t>: Borrowing money will increase your expected probability and cost of bankruptcy.</a:t>
            </a:r>
          </a:p>
          <a:p>
            <a:pPr lvl="1" eaLnBrk="1" hangingPunct="1">
              <a:lnSpc>
                <a:spcPct val="80000"/>
              </a:lnSpc>
            </a:pPr>
            <a:r>
              <a:rPr lang="en-US" altLang="en-US" sz="2200" i="1" dirty="0">
                <a:ea typeface="ＭＳ Ｐゴシック" panose="020B0600070205080204" pitchFamily="34" charset="-128"/>
              </a:rPr>
              <a:t>Agency Costs</a:t>
            </a:r>
            <a:r>
              <a:rPr lang="en-US" altLang="en-US" sz="2200" dirty="0">
                <a:ea typeface="ＭＳ Ｐゴシック" panose="020B0600070205080204" pitchFamily="34" charset="-128"/>
              </a:rPr>
              <a:t>: What’s good for stockholders is not always what’s good for lenders and that creates friction and costs.</a:t>
            </a:r>
          </a:p>
          <a:p>
            <a:pPr lvl="1" eaLnBrk="1" hangingPunct="1">
              <a:lnSpc>
                <a:spcPct val="80000"/>
              </a:lnSpc>
            </a:pPr>
            <a:r>
              <a:rPr lang="en-US" altLang="en-US" sz="2200" i="1" dirty="0">
                <a:ea typeface="ＭＳ Ｐゴシック" panose="020B0600070205080204" pitchFamily="34" charset="-128"/>
              </a:rPr>
              <a:t>Loss of Future Flexibility</a:t>
            </a:r>
            <a:r>
              <a:rPr lang="en-US" altLang="en-US" sz="2200" dirty="0">
                <a:ea typeface="ＭＳ Ｐゴシック" panose="020B0600070205080204" pitchFamily="34"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61BC9DEC-C98A-F162-6077-26568765EA5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Tax Benefits of Debt</a:t>
            </a:r>
          </a:p>
        </p:txBody>
      </p:sp>
      <p:sp>
        <p:nvSpPr>
          <p:cNvPr id="41986" name="Footer Placeholder 1">
            <a:extLst>
              <a:ext uri="{FF2B5EF4-FFF2-40B4-BE49-F238E27FC236}">
                <a16:creationId xmlns:a16="http://schemas.microsoft.com/office/drawing/2014/main" id="{627D2B3F-AF9A-4B09-868D-C2D6258A15A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987" name="Slide Number Placeholder 2">
            <a:extLst>
              <a:ext uri="{FF2B5EF4-FFF2-40B4-BE49-F238E27FC236}">
                <a16:creationId xmlns:a16="http://schemas.microsoft.com/office/drawing/2014/main" id="{1BAED9F3-381D-FDAA-F866-7DB2C92505F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0B07D67-CF6B-A145-B832-30918D8A3011}" type="slidenum">
              <a:rPr lang="en-US" altLang="en-US" sz="1200">
                <a:solidFill>
                  <a:srgbClr val="FFFFFF"/>
                </a:solidFill>
                <a:latin typeface="Times" charset="0"/>
              </a:rPr>
              <a:pPr>
                <a:lnSpc>
                  <a:spcPct val="80000"/>
                </a:lnSpc>
                <a:spcBef>
                  <a:spcPct val="0"/>
                </a:spcBef>
                <a:buClrTx/>
                <a:buSzTx/>
                <a:buFontTx/>
                <a:buNone/>
                <a:defRPr/>
              </a:pPr>
              <a:t>14</a:t>
            </a:fld>
            <a:endParaRPr lang="en-US" altLang="en-US" sz="1200">
              <a:solidFill>
                <a:srgbClr val="FFFFFF"/>
              </a:solidFill>
              <a:latin typeface="Times" charset="0"/>
            </a:endParaRPr>
          </a:p>
        </p:txBody>
      </p:sp>
      <p:sp>
        <p:nvSpPr>
          <p:cNvPr id="27650" name="Rectangle 3">
            <a:extLst>
              <a:ext uri="{FF2B5EF4-FFF2-40B4-BE49-F238E27FC236}">
                <a16:creationId xmlns:a16="http://schemas.microsoft.com/office/drawing/2014/main" id="{A4DD8475-D5A0-61F3-E52C-4A8FFACA5F4C}"/>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983297" lvl="2" indent="-342900" eaLnBrk="1" fontAlgn="auto" hangingPunct="1">
              <a:spcAft>
                <a:spcPts val="0"/>
              </a:spcAft>
              <a:defRPr/>
            </a:pPr>
            <a:r>
              <a:rPr lang="en-US" dirty="0">
                <a:ea typeface="+mn-ea"/>
                <a:cs typeface="+mn-cs"/>
              </a:rPr>
              <a:t>Tax benefit each year = Tax Rate * Interest Payment</a:t>
            </a:r>
          </a:p>
          <a:p>
            <a:pPr marL="983297" lvl="2" indent="-342900" eaLnBrk="1" fontAlgn="auto" hangingPunct="1">
              <a:spcAft>
                <a:spcPts val="0"/>
              </a:spcAft>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7FE37D30-6120-F929-F9D2-3F9CDF8AE2D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Effects of Taxes</a:t>
            </a:r>
          </a:p>
        </p:txBody>
      </p:sp>
      <p:sp>
        <p:nvSpPr>
          <p:cNvPr id="44034" name="Footer Placeholder 1">
            <a:extLst>
              <a:ext uri="{FF2B5EF4-FFF2-40B4-BE49-F238E27FC236}">
                <a16:creationId xmlns:a16="http://schemas.microsoft.com/office/drawing/2014/main" id="{C1EFF053-0E6C-813C-A8AD-465CDA0104B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035" name="Slide Number Placeholder 2">
            <a:extLst>
              <a:ext uri="{FF2B5EF4-FFF2-40B4-BE49-F238E27FC236}">
                <a16:creationId xmlns:a16="http://schemas.microsoft.com/office/drawing/2014/main" id="{C9244303-4AEF-BB14-460E-13750FB1A4A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D0A7B67-A033-9B41-A22D-FDE79F7AA4BD}" type="slidenum">
              <a:rPr lang="en-US" altLang="en-US" sz="1200">
                <a:solidFill>
                  <a:srgbClr val="FFFFFF"/>
                </a:solidFill>
                <a:latin typeface="Times" charset="0"/>
              </a:rPr>
              <a:pPr>
                <a:lnSpc>
                  <a:spcPct val="80000"/>
                </a:lnSpc>
                <a:spcBef>
                  <a:spcPct val="0"/>
                </a:spcBef>
                <a:buClrTx/>
                <a:buSzTx/>
                <a:buFontTx/>
                <a:buNone/>
                <a:defRPr/>
              </a:pPr>
              <a:t>15</a:t>
            </a:fld>
            <a:endParaRPr lang="en-US" altLang="en-US" sz="1200">
              <a:solidFill>
                <a:srgbClr val="FFFFFF"/>
              </a:solidFill>
              <a:latin typeface="Times" charset="0"/>
            </a:endParaRPr>
          </a:p>
        </p:txBody>
      </p:sp>
      <p:sp>
        <p:nvSpPr>
          <p:cNvPr id="44036" name="Rectangle 3">
            <a:extLst>
              <a:ext uri="{FF2B5EF4-FFF2-40B4-BE49-F238E27FC236}">
                <a16:creationId xmlns:a16="http://schemas.microsoft.com/office/drawing/2014/main" id="{B5B0DDE8-FE64-E903-5E93-867842BE8A35}"/>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dirty="0">
                <a:ea typeface="ＭＳ Ｐゴシック" panose="020B0600070205080204" pitchFamily="34"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lvl="1" eaLnBrk="1" hangingPunct="1">
              <a:lnSpc>
                <a:spcPct val="90000"/>
              </a:lnSpc>
              <a:buFont typeface="Calibri" panose="020F0502020204030204" pitchFamily="34" charset="0"/>
              <a:buAutoNum type="alphaLcPeriod"/>
            </a:pPr>
            <a:r>
              <a:rPr lang="en-US" altLang="en-US" dirty="0">
                <a:ea typeface="ＭＳ Ｐゴシック" panose="020B0600070205080204" pitchFamily="34" charset="-128"/>
              </a:rPr>
              <a:t>The real estate corporations</a:t>
            </a:r>
          </a:p>
          <a:p>
            <a:pPr lvl="1" eaLnBrk="1" hangingPunct="1">
              <a:lnSpc>
                <a:spcPct val="90000"/>
              </a:lnSpc>
              <a:buFont typeface="Calibri" panose="020F0502020204030204" pitchFamily="34" charset="0"/>
              <a:buAutoNum type="alphaLcPeriod"/>
            </a:pPr>
            <a:r>
              <a:rPr lang="en-US" altLang="en-US" dirty="0">
                <a:ea typeface="ＭＳ Ｐゴシック" panose="020B0600070205080204" pitchFamily="34" charset="-128"/>
              </a:rPr>
              <a:t>The real estate investment trusts</a:t>
            </a:r>
          </a:p>
          <a:p>
            <a:pPr lvl="1" eaLnBrk="1" hangingPunct="1">
              <a:lnSpc>
                <a:spcPct val="90000"/>
              </a:lnSpc>
              <a:buFont typeface="Calibri" panose="020F0502020204030204" pitchFamily="34" charset="0"/>
              <a:buAutoNum type="alphaLcPeriod"/>
            </a:pPr>
            <a:r>
              <a:rPr lang="en-US" altLang="en-US" dirty="0">
                <a:ea typeface="ＭＳ Ｐゴシック" panose="020B0600070205080204" pitchFamily="34" charset="-128"/>
              </a:rPr>
              <a:t>Cannot tell, without more information</a:t>
            </a:r>
          </a:p>
        </p:txBody>
      </p:sp>
      <p:graphicFrame>
        <p:nvGraphicFramePr>
          <p:cNvPr id="44037" name="Object 2">
            <a:extLst>
              <a:ext uri="{FF2B5EF4-FFF2-40B4-BE49-F238E27FC236}">
                <a16:creationId xmlns:a16="http://schemas.microsoft.com/office/drawing/2014/main" id="{11E63FE8-8574-8BED-C057-84D2F971BDBD}"/>
              </a:ext>
            </a:extLst>
          </p:cNvPr>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7A3E70E-13A6-CA95-88EC-3191CB3933C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Tax Law and Debt</a:t>
            </a:r>
          </a:p>
        </p:txBody>
      </p:sp>
      <p:sp>
        <p:nvSpPr>
          <p:cNvPr id="3" name="Content Placeholder 2">
            <a:extLst>
              <a:ext uri="{FF2B5EF4-FFF2-40B4-BE49-F238E27FC236}">
                <a16:creationId xmlns:a16="http://schemas.microsoft.com/office/drawing/2014/main" id="{ACC89CE6-212E-454B-42C7-B3CEAC170230}"/>
              </a:ext>
            </a:extLst>
          </p:cNvPr>
          <p:cNvSpPr>
            <a:spLocks noGrp="1"/>
          </p:cNvSpPr>
          <p:nvPr>
            <p:ph sz="quarter" idx="1"/>
          </p:nvPr>
        </p:nvSpPr>
        <p:spPr>
          <a:xfrm>
            <a:off x="612775" y="1600200"/>
            <a:ext cx="8153400" cy="4495800"/>
          </a:xfrm>
        </p:spPr>
        <p:txBody>
          <a:bodyPr>
            <a:normAutofit fontScale="92500" lnSpcReduction="10000"/>
          </a:bodyPr>
          <a:lstStyle/>
          <a:p>
            <a:pPr>
              <a:buFont typeface="Wingdings" charset="2"/>
              <a:buChar char=""/>
              <a:defRPr/>
            </a:pPr>
            <a:r>
              <a:rPr lang="en-US" dirty="0"/>
              <a:t>At the end of 2017, the United States had one of the highest marginal corporate tax rates in the world (about 40%). Most companies had effective tax rates well below this, with the average effective tax rate closers to 22%. Which tax rate drives the tax benefit of debt and why?</a:t>
            </a:r>
          </a:p>
          <a:p>
            <a:pPr marL="835025" lvl="1" indent="-514350">
              <a:buFont typeface="+mj-lt"/>
              <a:buAutoNum type="alphaLcPeriod"/>
              <a:defRPr/>
            </a:pPr>
            <a:r>
              <a:rPr lang="en-US" dirty="0"/>
              <a:t>Marginal tax rates</a:t>
            </a:r>
          </a:p>
          <a:p>
            <a:pPr marL="835025" lvl="1" indent="-514350">
              <a:buFont typeface="+mj-lt"/>
              <a:buAutoNum type="alphaLcPeriod"/>
              <a:defRPr/>
            </a:pPr>
            <a:r>
              <a:rPr lang="en-US" dirty="0"/>
              <a:t>Effective tax rates</a:t>
            </a:r>
          </a:p>
          <a:p>
            <a:pPr>
              <a:buFont typeface="Wingdings" charset="2"/>
              <a:buChar char=""/>
              <a:defRPr/>
            </a:pPr>
            <a:r>
              <a:rPr lang="en-US" dirty="0"/>
              <a:t>At the end of 2017, a tax reform act passed Congress and became law, lowering the federal corporate tax rate from 36% to 21%? Holding all else constant, what should you expect to see happen to debt at US companies?</a:t>
            </a:r>
          </a:p>
        </p:txBody>
      </p:sp>
      <p:sp>
        <p:nvSpPr>
          <p:cNvPr id="46083" name="Footer Placeholder 3">
            <a:extLst>
              <a:ext uri="{FF2B5EF4-FFF2-40B4-BE49-F238E27FC236}">
                <a16:creationId xmlns:a16="http://schemas.microsoft.com/office/drawing/2014/main" id="{1D8D1DC5-5BAC-DF6F-9F5B-09282D74CF0B}"/>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891CFA34-6517-8085-FDF8-6944D2520185}"/>
              </a:ext>
            </a:extLst>
          </p:cNvPr>
          <p:cNvSpPr>
            <a:spLocks noGrp="1"/>
          </p:cNvSpPr>
          <p:nvPr>
            <p:ph type="sldNum" sz="quarter" idx="11"/>
          </p:nvPr>
        </p:nvSpPr>
        <p:spPr/>
        <p:txBody>
          <a:bodyPr>
            <a:normAutofit fontScale="85000" lnSpcReduction="20000"/>
          </a:bodyPr>
          <a:lstStyle/>
          <a:p>
            <a:pPr>
              <a:defRPr/>
            </a:pPr>
            <a:fld id="{4C68AAC4-FC9F-3747-A4BE-9956871112AF}" type="slidenum">
              <a:rPr lang="en-US" altLang="en-US" smtClean="0"/>
              <a:pPr>
                <a:defRPr/>
              </a:pPr>
              <a:t>16</a:t>
            </a:fld>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BCFDFCDA-895B-7808-4E76-473B155D725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adds discipline to management</a:t>
            </a:r>
          </a:p>
        </p:txBody>
      </p:sp>
      <p:sp>
        <p:nvSpPr>
          <p:cNvPr id="48130" name="Footer Placeholder 1">
            <a:extLst>
              <a:ext uri="{FF2B5EF4-FFF2-40B4-BE49-F238E27FC236}">
                <a16:creationId xmlns:a16="http://schemas.microsoft.com/office/drawing/2014/main" id="{A07FEAB1-3B14-D623-D15E-309881A1222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083" name="Slide Number Placeholder 2">
            <a:extLst>
              <a:ext uri="{FF2B5EF4-FFF2-40B4-BE49-F238E27FC236}">
                <a16:creationId xmlns:a16="http://schemas.microsoft.com/office/drawing/2014/main" id="{700718EA-1FF0-42A3-FD04-5FF7546A7F2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767EB23-1178-A745-8043-52A189A93951}" type="slidenum">
              <a:rPr lang="en-US" altLang="en-US" sz="1200">
                <a:solidFill>
                  <a:srgbClr val="FFFFFF"/>
                </a:solidFill>
                <a:latin typeface="Times" charset="0"/>
              </a:rPr>
              <a:pPr>
                <a:lnSpc>
                  <a:spcPct val="80000"/>
                </a:lnSpc>
                <a:spcBef>
                  <a:spcPct val="0"/>
                </a:spcBef>
                <a:buClrTx/>
                <a:buSzTx/>
                <a:buFontTx/>
                <a:buNone/>
                <a:defRPr/>
              </a:pPr>
              <a:t>17</a:t>
            </a:fld>
            <a:endParaRPr lang="en-US" altLang="en-US" sz="1200">
              <a:solidFill>
                <a:srgbClr val="FFFFFF"/>
              </a:solidFill>
              <a:latin typeface="Times" charset="0"/>
            </a:endParaRPr>
          </a:p>
        </p:txBody>
      </p:sp>
      <p:sp>
        <p:nvSpPr>
          <p:cNvPr id="48132" name="Rectangle 3">
            <a:extLst>
              <a:ext uri="{FF2B5EF4-FFF2-40B4-BE49-F238E27FC236}">
                <a16:creationId xmlns:a16="http://schemas.microsoft.com/office/drawing/2014/main" id="{47D209A4-95AA-BE15-8361-7AD46345F772}"/>
              </a:ext>
            </a:extLst>
          </p:cNvPr>
          <p:cNvSpPr>
            <a:spLocks noGrp="1"/>
          </p:cNvSpPr>
          <p:nvPr>
            <p:ph sz="quarter" idx="1"/>
          </p:nvPr>
        </p:nvSpPr>
        <p:spPr>
          <a:xfrm>
            <a:off x="612775" y="1600200"/>
            <a:ext cx="8153400" cy="4495800"/>
          </a:xfrm>
        </p:spPr>
        <p:txBody>
          <a:bodyPr>
            <a:normAutofit fontScale="92500" lnSpcReduction="10000"/>
          </a:bodyPr>
          <a:lstStyle/>
          <a:p>
            <a:pPr eaLnBrk="1" hangingPunct="1">
              <a:lnSpc>
                <a:spcPct val="90000"/>
              </a:lnSpc>
            </a:pPr>
            <a:r>
              <a:rPr lang="en-US" altLang="en-US" dirty="0">
                <a:ea typeface="ＭＳ Ｐゴシック" panose="020B0600070205080204" pitchFamily="34" charset="-128"/>
              </a:rPr>
              <a:t>If you are managers of a firm with no debt, and you generate high income and cash flows each year, </a:t>
            </a:r>
            <a:r>
              <a:rPr lang="en-US" altLang="en-US" u="sng" dirty="0">
                <a:ea typeface="ＭＳ Ｐゴシック" panose="020B0600070205080204" pitchFamily="34" charset="-128"/>
              </a:rPr>
              <a:t>you tend to become complacent</a:t>
            </a:r>
            <a:r>
              <a:rPr lang="en-US" altLang="en-US" dirty="0">
                <a:ea typeface="ＭＳ Ｐゴシック" panose="020B0600070205080204" pitchFamily="34" charset="-128"/>
              </a:rPr>
              <a:t>. The complacency can lead to inefficiency and investing in poor projects. There is little or no cost borne by the managers </a:t>
            </a:r>
          </a:p>
          <a:p>
            <a:pPr eaLnBrk="1" hangingPunct="1">
              <a:lnSpc>
                <a:spcPct val="90000"/>
              </a:lnSpc>
            </a:pPr>
            <a:r>
              <a:rPr lang="en-US" altLang="en-US" u="sng" dirty="0">
                <a:ea typeface="ＭＳ Ｐゴシック" panose="020B0600070205080204" pitchFamily="34" charset="-128"/>
              </a:rPr>
              <a:t>Forcing such a firm to borrow money </a:t>
            </a:r>
            <a:r>
              <a:rPr lang="en-US" altLang="en-US" dirty="0">
                <a:ea typeface="ＭＳ Ｐゴシック" panose="020B0600070205080204" pitchFamily="34" charset="-128"/>
              </a:rPr>
              <a:t>can be an antidote to the complacency. The managers now have to ensure that the investments they make will earn at least enough return to cover the interest expenses. </a:t>
            </a:r>
          </a:p>
          <a:p>
            <a:pPr eaLnBrk="1" hangingPunct="1">
              <a:lnSpc>
                <a:spcPct val="90000"/>
              </a:lnSpc>
            </a:pPr>
            <a:r>
              <a:rPr lang="en-US" altLang="en-US" dirty="0">
                <a:ea typeface="ＭＳ Ｐゴシック" panose="020B0600070205080204" pitchFamily="34" charset="-128"/>
              </a:rPr>
              <a:t>It is not the bankruptcy, per se, that makes managers disciplined, but </a:t>
            </a:r>
            <a:r>
              <a:rPr lang="en-US" altLang="en-US" u="sng" dirty="0">
                <a:ea typeface="ＭＳ Ｐゴシック" panose="020B0600070205080204" pitchFamily="34" charset="-128"/>
              </a:rPr>
              <a:t>the loss of such a job and personal wealth</a:t>
            </a:r>
            <a:r>
              <a:rPr lang="en-US" altLang="en-US" dirty="0">
                <a:ea typeface="ＭＳ Ｐゴシック" panose="020B0600070205080204" pitchFamily="34" charset="-128"/>
              </a:rPr>
              <a:t>. </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9B91CEAA-E32A-9DA3-941E-00DCFA42553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Discipline</a:t>
            </a:r>
          </a:p>
        </p:txBody>
      </p:sp>
      <p:sp>
        <p:nvSpPr>
          <p:cNvPr id="50178" name="Footer Placeholder 1">
            <a:extLst>
              <a:ext uri="{FF2B5EF4-FFF2-40B4-BE49-F238E27FC236}">
                <a16:creationId xmlns:a16="http://schemas.microsoft.com/office/drawing/2014/main" id="{8F5D1BBC-1DE2-0711-6373-578156BAA1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8131" name="Slide Number Placeholder 2">
            <a:extLst>
              <a:ext uri="{FF2B5EF4-FFF2-40B4-BE49-F238E27FC236}">
                <a16:creationId xmlns:a16="http://schemas.microsoft.com/office/drawing/2014/main" id="{06F99921-85DB-DE3E-CCBE-29D95E51D7C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4919920-CCBC-D845-B76B-ADC27876215C}" type="slidenum">
              <a:rPr lang="en-US" altLang="en-US" sz="1200">
                <a:solidFill>
                  <a:srgbClr val="FFFFFF"/>
                </a:solidFill>
                <a:latin typeface="Times" charset="0"/>
              </a:rPr>
              <a:pPr>
                <a:lnSpc>
                  <a:spcPct val="80000"/>
                </a:lnSpc>
                <a:spcBef>
                  <a:spcPct val="0"/>
                </a:spcBef>
                <a:buClrTx/>
                <a:buSzTx/>
                <a:buFontTx/>
                <a:buNone/>
                <a:defRPr/>
              </a:pPr>
              <a:t>18</a:t>
            </a:fld>
            <a:endParaRPr lang="en-US" altLang="en-US" sz="1200">
              <a:solidFill>
                <a:srgbClr val="FFFFFF"/>
              </a:solidFill>
              <a:latin typeface="Times" charset="0"/>
            </a:endParaRPr>
          </a:p>
        </p:txBody>
      </p:sp>
      <p:sp>
        <p:nvSpPr>
          <p:cNvPr id="33794" name="Rectangle 3">
            <a:extLst>
              <a:ext uri="{FF2B5EF4-FFF2-40B4-BE49-F238E27FC236}">
                <a16:creationId xmlns:a16="http://schemas.microsoft.com/office/drawing/2014/main" id="{6758EC8A-8E8D-994C-E35A-0D20A77E8037}"/>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50181" name="Object 2">
            <a:extLst>
              <a:ext uri="{FF2B5EF4-FFF2-40B4-BE49-F238E27FC236}">
                <a16:creationId xmlns:a16="http://schemas.microsoft.com/office/drawing/2014/main" id="{E7F6D25A-8B75-78FE-2BE5-DB7E9CAF3A1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499439D1-D8BC-B557-F8F5-5DA4FCBDA0D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Bankruptcy Cost</a:t>
            </a:r>
          </a:p>
        </p:txBody>
      </p:sp>
      <p:sp>
        <p:nvSpPr>
          <p:cNvPr id="52226" name="Footer Placeholder 1">
            <a:extLst>
              <a:ext uri="{FF2B5EF4-FFF2-40B4-BE49-F238E27FC236}">
                <a16:creationId xmlns:a16="http://schemas.microsoft.com/office/drawing/2014/main" id="{27ACB286-7DB2-5E39-904B-356BC94F6FF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179" name="Slide Number Placeholder 2">
            <a:extLst>
              <a:ext uri="{FF2B5EF4-FFF2-40B4-BE49-F238E27FC236}">
                <a16:creationId xmlns:a16="http://schemas.microsoft.com/office/drawing/2014/main" id="{8B600A91-EFF2-F3EA-95B2-83CCB89832E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E9655AA-D4E1-9F47-B834-2622E510262F}" type="slidenum">
              <a:rPr lang="en-US" altLang="en-US" sz="1200">
                <a:solidFill>
                  <a:srgbClr val="FFFFFF"/>
                </a:solidFill>
                <a:latin typeface="Times" charset="0"/>
              </a:rPr>
              <a:pPr>
                <a:lnSpc>
                  <a:spcPct val="80000"/>
                </a:lnSpc>
                <a:spcBef>
                  <a:spcPct val="0"/>
                </a:spcBef>
                <a:buClrTx/>
                <a:buSzTx/>
                <a:buFontTx/>
                <a:buNone/>
                <a:defRPr/>
              </a:pPr>
              <a:t>19</a:t>
            </a:fld>
            <a:endParaRPr lang="en-US" altLang="en-US" sz="1200">
              <a:solidFill>
                <a:srgbClr val="FFFFFF"/>
              </a:solidFill>
              <a:latin typeface="Times" charset="0"/>
            </a:endParaRPr>
          </a:p>
        </p:txBody>
      </p:sp>
      <p:sp>
        <p:nvSpPr>
          <p:cNvPr id="35842" name="Rectangle 3">
            <a:extLst>
              <a:ext uri="{FF2B5EF4-FFF2-40B4-BE49-F238E27FC236}">
                <a16:creationId xmlns:a16="http://schemas.microsoft.com/office/drawing/2014/main" id="{F5548049-6453-95FB-D87A-568C062527A7}"/>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2FE4ABA3-BD8E-D156-31DF-06503520B69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&amp; Bankruptcy Cost</a:t>
            </a:r>
          </a:p>
        </p:txBody>
      </p:sp>
      <p:sp>
        <p:nvSpPr>
          <p:cNvPr id="54274" name="Footer Placeholder 1">
            <a:extLst>
              <a:ext uri="{FF2B5EF4-FFF2-40B4-BE49-F238E27FC236}">
                <a16:creationId xmlns:a16="http://schemas.microsoft.com/office/drawing/2014/main" id="{A0B62AFF-CD27-87B3-1BBA-DE1EFC6574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2227" name="Slide Number Placeholder 2">
            <a:extLst>
              <a:ext uri="{FF2B5EF4-FFF2-40B4-BE49-F238E27FC236}">
                <a16:creationId xmlns:a16="http://schemas.microsoft.com/office/drawing/2014/main" id="{35906180-3C20-1826-6E05-4B9006510AE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96744B2-0D47-D648-AB99-BAD8B43A2900}" type="slidenum">
              <a:rPr lang="en-US" altLang="en-US" sz="1200">
                <a:solidFill>
                  <a:srgbClr val="FFFFFF"/>
                </a:solidFill>
                <a:latin typeface="Times" charset="0"/>
              </a:rPr>
              <a:pPr>
                <a:lnSpc>
                  <a:spcPct val="80000"/>
                </a:lnSpc>
                <a:spcBef>
                  <a:spcPct val="0"/>
                </a:spcBef>
                <a:buClrTx/>
                <a:buSzTx/>
                <a:buFontTx/>
                <a:buNone/>
                <a:defRPr/>
              </a:pPr>
              <a:t>20</a:t>
            </a:fld>
            <a:endParaRPr lang="en-US" altLang="en-US" sz="1200">
              <a:solidFill>
                <a:srgbClr val="FFFFFF"/>
              </a:solidFill>
              <a:latin typeface="Times" charset="0"/>
            </a:endParaRPr>
          </a:p>
        </p:txBody>
      </p:sp>
      <p:sp>
        <p:nvSpPr>
          <p:cNvPr id="37890" name="Rectangle 3">
            <a:extLst>
              <a:ext uri="{FF2B5EF4-FFF2-40B4-BE49-F238E27FC236}">
                <a16:creationId xmlns:a16="http://schemas.microsoft.com/office/drawing/2014/main" id="{80E64A21-F555-D436-95CF-5B5AC83FB454}"/>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4277" name="Object 2">
            <a:extLst>
              <a:ext uri="{FF2B5EF4-FFF2-40B4-BE49-F238E27FC236}">
                <a16:creationId xmlns:a16="http://schemas.microsoft.com/office/drawing/2014/main" id="{BD826F02-4B9C-E9D7-4ADA-15DA1F8A560A}"/>
              </a:ext>
            </a:extLst>
          </p:cNvPr>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25B5674E-5C15-B3E3-7E71-309308D1BBF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Agency Cost</a:t>
            </a:r>
          </a:p>
        </p:txBody>
      </p:sp>
      <p:sp>
        <p:nvSpPr>
          <p:cNvPr id="56322" name="Footer Placeholder 1">
            <a:extLst>
              <a:ext uri="{FF2B5EF4-FFF2-40B4-BE49-F238E27FC236}">
                <a16:creationId xmlns:a16="http://schemas.microsoft.com/office/drawing/2014/main" id="{BCD065C5-8823-8B32-46B5-56E123EAE69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4275" name="Slide Number Placeholder 2">
            <a:extLst>
              <a:ext uri="{FF2B5EF4-FFF2-40B4-BE49-F238E27FC236}">
                <a16:creationId xmlns:a16="http://schemas.microsoft.com/office/drawing/2014/main" id="{73975E9D-F62F-E8B7-2C46-DE4A7125E04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C57EFC0-EE53-DB4B-87F3-3CD45311B57B}" type="slidenum">
              <a:rPr lang="en-US" altLang="en-US" sz="1200">
                <a:solidFill>
                  <a:srgbClr val="FFFFFF"/>
                </a:solidFill>
                <a:latin typeface="Times" charset="0"/>
              </a:rPr>
              <a:pPr>
                <a:lnSpc>
                  <a:spcPct val="80000"/>
                </a:lnSpc>
                <a:spcBef>
                  <a:spcPct val="0"/>
                </a:spcBef>
                <a:buClrTx/>
                <a:buSzTx/>
                <a:buFontTx/>
                <a:buNone/>
                <a:defRPr/>
              </a:pPr>
              <a:t>21</a:t>
            </a:fld>
            <a:endParaRPr lang="en-US" altLang="en-US" sz="1200">
              <a:solidFill>
                <a:srgbClr val="FFFFFF"/>
              </a:solidFill>
              <a:latin typeface="Times" charset="0"/>
            </a:endParaRPr>
          </a:p>
        </p:txBody>
      </p:sp>
      <p:sp>
        <p:nvSpPr>
          <p:cNvPr id="39938" name="Rectangle 3">
            <a:extLst>
              <a:ext uri="{FF2B5EF4-FFF2-40B4-BE49-F238E27FC236}">
                <a16:creationId xmlns:a16="http://schemas.microsoft.com/office/drawing/2014/main" id="{652FA9EA-A495-3792-F68C-CD5CEB068D83}"/>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6325" name="Rectangle 4">
            <a:extLst>
              <a:ext uri="{FF2B5EF4-FFF2-40B4-BE49-F238E27FC236}">
                <a16:creationId xmlns:a16="http://schemas.microsoft.com/office/drawing/2014/main" id="{9DB814F0-C187-B31C-087F-A815E8F81FEB}"/>
              </a:ext>
            </a:extLst>
          </p:cNvPr>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A7324036-D95B-5CD8-DDA9-C24EF71392C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Agency Costs</a:t>
            </a:r>
          </a:p>
        </p:txBody>
      </p:sp>
      <p:sp>
        <p:nvSpPr>
          <p:cNvPr id="58370" name="Footer Placeholder 1">
            <a:extLst>
              <a:ext uri="{FF2B5EF4-FFF2-40B4-BE49-F238E27FC236}">
                <a16:creationId xmlns:a16="http://schemas.microsoft.com/office/drawing/2014/main" id="{D3C522C4-0C3A-AFFB-5E3D-B5E98B8AA2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6323" name="Slide Number Placeholder 2">
            <a:extLst>
              <a:ext uri="{FF2B5EF4-FFF2-40B4-BE49-F238E27FC236}">
                <a16:creationId xmlns:a16="http://schemas.microsoft.com/office/drawing/2014/main" id="{FC3B6D56-9FAE-CF57-850C-CFA19DBE053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24CB7C0-3D34-D14A-A3D9-BADB1C032F60}" type="slidenum">
              <a:rPr lang="en-US" altLang="en-US" sz="1200">
                <a:solidFill>
                  <a:srgbClr val="FFFFFF"/>
                </a:solidFill>
                <a:latin typeface="Times" charset="0"/>
              </a:rPr>
              <a:pPr>
                <a:lnSpc>
                  <a:spcPct val="80000"/>
                </a:lnSpc>
                <a:spcBef>
                  <a:spcPct val="0"/>
                </a:spcBef>
                <a:buClrTx/>
                <a:buSzTx/>
                <a:buFontTx/>
                <a:buNone/>
                <a:defRPr/>
              </a:pPr>
              <a:t>22</a:t>
            </a:fld>
            <a:endParaRPr lang="en-US" altLang="en-US" sz="1200">
              <a:solidFill>
                <a:srgbClr val="FFFFFF"/>
              </a:solidFill>
              <a:latin typeface="Times" charset="0"/>
            </a:endParaRPr>
          </a:p>
        </p:txBody>
      </p:sp>
      <p:sp>
        <p:nvSpPr>
          <p:cNvPr id="41986" name="Rectangle 3">
            <a:extLst>
              <a:ext uri="{FF2B5EF4-FFF2-40B4-BE49-F238E27FC236}">
                <a16:creationId xmlns:a16="http://schemas.microsoft.com/office/drawing/2014/main" id="{6887B8F8-DFED-2A91-3F9F-DEC032A40F1B}"/>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lender.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8373" name="Object 2">
            <a:extLst>
              <a:ext uri="{FF2B5EF4-FFF2-40B4-BE49-F238E27FC236}">
                <a16:creationId xmlns:a16="http://schemas.microsoft.com/office/drawing/2014/main" id="{3DAB59F0-4A8A-8AB7-3F1E-79718618F1AC}"/>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C57C2FBC-B3E5-8C0E-EA59-71D6ACFD488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Loss of future financing flexibility</a:t>
            </a:r>
          </a:p>
        </p:txBody>
      </p:sp>
      <p:sp>
        <p:nvSpPr>
          <p:cNvPr id="60418" name="Footer Placeholder 1">
            <a:extLst>
              <a:ext uri="{FF2B5EF4-FFF2-40B4-BE49-F238E27FC236}">
                <a16:creationId xmlns:a16="http://schemas.microsoft.com/office/drawing/2014/main" id="{D68C0F10-D467-AC8B-4EBC-88A934857B6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8371" name="Slide Number Placeholder 2">
            <a:extLst>
              <a:ext uri="{FF2B5EF4-FFF2-40B4-BE49-F238E27FC236}">
                <a16:creationId xmlns:a16="http://schemas.microsoft.com/office/drawing/2014/main" id="{5F48B76D-D721-2798-722C-9B008A3A6AE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58636B4-D9B3-D845-A310-62AC57B79FCE}" type="slidenum">
              <a:rPr lang="en-US" altLang="en-US" sz="1200">
                <a:solidFill>
                  <a:srgbClr val="FFFFFF"/>
                </a:solidFill>
                <a:latin typeface="Times" charset="0"/>
              </a:rPr>
              <a:pPr>
                <a:lnSpc>
                  <a:spcPct val="80000"/>
                </a:lnSpc>
                <a:spcBef>
                  <a:spcPct val="0"/>
                </a:spcBef>
                <a:buClrTx/>
                <a:buSzTx/>
                <a:buFontTx/>
                <a:buNone/>
                <a:defRPr/>
              </a:pPr>
              <a:t>23</a:t>
            </a:fld>
            <a:endParaRPr lang="en-US" altLang="en-US" sz="1200">
              <a:solidFill>
                <a:srgbClr val="FFFFFF"/>
              </a:solidFill>
              <a:latin typeface="Times" charset="0"/>
            </a:endParaRPr>
          </a:p>
        </p:txBody>
      </p:sp>
      <p:sp>
        <p:nvSpPr>
          <p:cNvPr id="60420" name="Rectangle 3">
            <a:extLst>
              <a:ext uri="{FF2B5EF4-FFF2-40B4-BE49-F238E27FC236}">
                <a16:creationId xmlns:a16="http://schemas.microsoft.com/office/drawing/2014/main" id="{F1B7E952-3514-5BFF-6AC4-0ACEBCB0A2D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When a firm borrows up to its capacity, it loses the flexibility of financing future projects with debt. </a:t>
            </a:r>
          </a:p>
          <a:p>
            <a:pPr eaLnBrk="1" hangingPunct="1"/>
            <a:r>
              <a:rPr lang="en-US" altLang="en-US">
                <a:ea typeface="ＭＳ Ｐゴシック" panose="020B0600070205080204" pitchFamily="34"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panose="020B0600070205080204" pitchFamily="34"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53F4537-34A4-1EEE-9CF9-065A1A2E8E3E}"/>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2466" name="Footer Placeholder 1">
            <a:extLst>
              <a:ext uri="{FF2B5EF4-FFF2-40B4-BE49-F238E27FC236}">
                <a16:creationId xmlns:a16="http://schemas.microsoft.com/office/drawing/2014/main" id="{11D739DC-CA43-6BE4-0F73-3ABA0873B19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0419" name="Slide Number Placeholder 2">
            <a:extLst>
              <a:ext uri="{FF2B5EF4-FFF2-40B4-BE49-F238E27FC236}">
                <a16:creationId xmlns:a16="http://schemas.microsoft.com/office/drawing/2014/main" id="{EB07241A-60BA-4F91-720E-648E6870730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2BE1E84-D1C1-B74B-9A4B-5C46E19E54A8}" type="slidenum">
              <a:rPr lang="en-US" altLang="en-US" sz="1200">
                <a:solidFill>
                  <a:srgbClr val="FFFFFF"/>
                </a:solidFill>
                <a:latin typeface="Times" charset="0"/>
              </a:rPr>
              <a:pPr>
                <a:lnSpc>
                  <a:spcPct val="80000"/>
                </a:lnSpc>
                <a:spcBef>
                  <a:spcPct val="0"/>
                </a:spcBef>
                <a:buClrTx/>
                <a:buSzTx/>
                <a:buFontTx/>
                <a:buNone/>
                <a:defRPr/>
              </a:pPr>
              <a:t>24</a:t>
            </a:fld>
            <a:endParaRPr lang="en-US" altLang="en-US" sz="1200">
              <a:solidFill>
                <a:srgbClr val="FFFFFF"/>
              </a:solidFill>
              <a:latin typeface="Times" charset="0"/>
            </a:endParaRPr>
          </a:p>
        </p:txBody>
      </p:sp>
      <p:sp>
        <p:nvSpPr>
          <p:cNvPr id="46082" name="Content Placeholder 2">
            <a:extLst>
              <a:ext uri="{FF2B5EF4-FFF2-40B4-BE49-F238E27FC236}">
                <a16:creationId xmlns:a16="http://schemas.microsoft.com/office/drawing/2014/main" id="{C0568652-85C0-40B9-EDCF-50DDB5B986C8}"/>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99266BBB-B4D3-8048-C713-F5C3E35513D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Summarizing the trade off</a:t>
            </a:r>
          </a:p>
        </p:txBody>
      </p:sp>
      <p:sp>
        <p:nvSpPr>
          <p:cNvPr id="64514" name="Footer Placeholder 1">
            <a:extLst>
              <a:ext uri="{FF2B5EF4-FFF2-40B4-BE49-F238E27FC236}">
                <a16:creationId xmlns:a16="http://schemas.microsoft.com/office/drawing/2014/main" id="{C739BCAD-D450-411D-8685-2D4AF8C126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2467" name="Slide Number Placeholder 2">
            <a:extLst>
              <a:ext uri="{FF2B5EF4-FFF2-40B4-BE49-F238E27FC236}">
                <a16:creationId xmlns:a16="http://schemas.microsoft.com/office/drawing/2014/main" id="{1CA5D08D-3698-0001-C7C2-D3871750F43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33778B6-2A7A-BF4E-99AF-9CB454445FEB}" type="slidenum">
              <a:rPr lang="en-US" altLang="en-US" sz="1200">
                <a:solidFill>
                  <a:srgbClr val="FFFFFF"/>
                </a:solidFill>
                <a:latin typeface="Times" charset="0"/>
              </a:rPr>
              <a:pPr>
                <a:lnSpc>
                  <a:spcPct val="80000"/>
                </a:lnSpc>
                <a:spcBef>
                  <a:spcPct val="0"/>
                </a:spcBef>
                <a:buClrTx/>
                <a:buSzTx/>
                <a:buFontTx/>
                <a:buNone/>
                <a:defRPr/>
              </a:pPr>
              <a:t>25</a:t>
            </a:fld>
            <a:endParaRPr lang="en-US" altLang="en-US" sz="1200">
              <a:solidFill>
                <a:srgbClr val="FFFFFF"/>
              </a:solidFill>
              <a:latin typeface="Times" charset="0"/>
            </a:endParaRPr>
          </a:p>
        </p:txBody>
      </p:sp>
      <p:pic>
        <p:nvPicPr>
          <p:cNvPr id="64516" name="Picture 8">
            <a:extLst>
              <a:ext uri="{FF2B5EF4-FFF2-40B4-BE49-F238E27FC236}">
                <a16:creationId xmlns:a16="http://schemas.microsoft.com/office/drawing/2014/main" id="{83A48F0F-0B73-FD11-372B-5877F3340CC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4EA32582-8EFC-17B7-A78B-FFD409FF788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Trade off for Disney, Vale, Tata Motors and Baidu</a:t>
            </a:r>
          </a:p>
        </p:txBody>
      </p:sp>
      <p:sp>
        <p:nvSpPr>
          <p:cNvPr id="66562" name="Footer Placeholder 1">
            <a:extLst>
              <a:ext uri="{FF2B5EF4-FFF2-40B4-BE49-F238E27FC236}">
                <a16:creationId xmlns:a16="http://schemas.microsoft.com/office/drawing/2014/main" id="{2C7AFA83-AF1C-79D2-5ACB-50EBFD212CC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4515" name="Slide Number Placeholder 2">
            <a:extLst>
              <a:ext uri="{FF2B5EF4-FFF2-40B4-BE49-F238E27FC236}">
                <a16:creationId xmlns:a16="http://schemas.microsoft.com/office/drawing/2014/main" id="{3F82EB02-213C-9A2F-4265-200F909B22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F46452F-66AB-A94A-8E8E-0FA8E6F16FC2}" type="slidenum">
              <a:rPr lang="en-US" altLang="en-US" sz="1200">
                <a:solidFill>
                  <a:srgbClr val="FFFFFF"/>
                </a:solidFill>
                <a:latin typeface="Times" charset="0"/>
              </a:rPr>
              <a:pPr>
                <a:lnSpc>
                  <a:spcPct val="80000"/>
                </a:lnSpc>
                <a:spcBef>
                  <a:spcPct val="0"/>
                </a:spcBef>
                <a:buClrTx/>
                <a:buSzTx/>
                <a:buFontTx/>
                <a:buNone/>
                <a:defRPr/>
              </a:pPr>
              <a:t>26</a:t>
            </a:fld>
            <a:endParaRPr lang="en-US" altLang="en-US" sz="1200">
              <a:solidFill>
                <a:srgbClr val="FFFFFF"/>
              </a:solidFill>
              <a:latin typeface="Times" charset="0"/>
            </a:endParaRPr>
          </a:p>
        </p:txBody>
      </p:sp>
      <p:graphicFrame>
        <p:nvGraphicFramePr>
          <p:cNvPr id="66564" name="Content Placeholder 6">
            <a:extLst>
              <a:ext uri="{FF2B5EF4-FFF2-40B4-BE49-F238E27FC236}">
                <a16:creationId xmlns:a16="http://schemas.microsoft.com/office/drawing/2014/main" id="{CDC6F4B2-562C-0658-4FF2-6B13FAAD7DD7}"/>
              </a:ext>
            </a:extLst>
          </p:cNvPr>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name="Document" r:id="rId3" imgW="8369300" imgH="5435600" progId="Word.Document.12">
                  <p:embed/>
                </p:oleObj>
              </mc:Choice>
              <mc:Fallback>
                <p:oleObj name="Document" r:id="rId3" imgW="8369300" imgH="5435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EDDCD4B9-B6D0-EA0C-BD19-B3625A59DCC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8610" name="Footer Placeholder 1">
            <a:extLst>
              <a:ext uri="{FF2B5EF4-FFF2-40B4-BE49-F238E27FC236}">
                <a16:creationId xmlns:a16="http://schemas.microsoft.com/office/drawing/2014/main" id="{71DC1E76-510A-98F4-D7AA-AD4610E143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6563" name="Slide Number Placeholder 2">
            <a:extLst>
              <a:ext uri="{FF2B5EF4-FFF2-40B4-BE49-F238E27FC236}">
                <a16:creationId xmlns:a16="http://schemas.microsoft.com/office/drawing/2014/main" id="{54C689DE-D56A-6E5B-2E5A-63EBDA01DD3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FE46E3D-190A-9649-A7E6-25E11ED6E230}" type="slidenum">
              <a:rPr lang="en-US" altLang="en-US" sz="1200">
                <a:solidFill>
                  <a:srgbClr val="FFFFFF"/>
                </a:solidFill>
                <a:latin typeface="Times" charset="0"/>
              </a:rPr>
              <a:pPr>
                <a:lnSpc>
                  <a:spcPct val="80000"/>
                </a:lnSpc>
                <a:spcBef>
                  <a:spcPct val="0"/>
                </a:spcBef>
                <a:buClrTx/>
                <a:buSzTx/>
                <a:buFontTx/>
                <a:buNone/>
                <a:defRPr/>
              </a:pPr>
              <a:t>27</a:t>
            </a:fld>
            <a:endParaRPr lang="en-US" altLang="en-US" sz="1200">
              <a:solidFill>
                <a:srgbClr val="FFFFFF"/>
              </a:solidFill>
              <a:latin typeface="Times" charset="0"/>
            </a:endParaRPr>
          </a:p>
        </p:txBody>
      </p:sp>
      <p:sp>
        <p:nvSpPr>
          <p:cNvPr id="68612" name="Rectangle 3">
            <a:extLst>
              <a:ext uri="{FF2B5EF4-FFF2-40B4-BE49-F238E27FC236}">
                <a16:creationId xmlns:a16="http://schemas.microsoft.com/office/drawing/2014/main" id="{417C531C-3549-D2C2-8469-BE0084E4257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dirty="0">
                <a:ea typeface="ＭＳ Ｐゴシック" panose="020B0600070205080204" pitchFamily="34" charset="-128"/>
              </a:rPr>
              <a:t>Consider, for your firm,</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potential tax benefits of borrowing</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benefits of using debt as a disciplinary mechanism</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potential for expected bankruptcy costs</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potential for agency costs</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need for financial flexibility</a:t>
            </a:r>
          </a:p>
          <a:p>
            <a:pPr eaLnBrk="1" hangingPunct="1">
              <a:lnSpc>
                <a:spcPct val="90000"/>
              </a:lnSpc>
            </a:pPr>
            <a:r>
              <a:rPr lang="en-US" altLang="en-US" dirty="0">
                <a:ea typeface="ＭＳ Ｐゴシック" panose="020B0600070205080204" pitchFamily="34" charset="-128"/>
              </a:rPr>
              <a:t>Would you expect your firm to have a high debt ratio or a low debt ratio?</a:t>
            </a:r>
          </a:p>
          <a:p>
            <a:pPr eaLnBrk="1" hangingPunct="1">
              <a:lnSpc>
                <a:spcPct val="90000"/>
              </a:lnSpc>
            </a:pPr>
            <a:r>
              <a:rPr lang="en-US" altLang="en-US" dirty="0">
                <a:ea typeface="ＭＳ Ｐゴシック" panose="020B0600070205080204" pitchFamily="34" charset="-128"/>
              </a:rPr>
              <a:t>Does the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debt ratio meet your expectations?</a:t>
            </a:r>
          </a:p>
          <a:p>
            <a:pPr lvl="1" eaLnBrk="1" hangingPunct="1">
              <a:lnSpc>
                <a:spcPct val="90000"/>
              </a:lnSpc>
            </a:pPr>
            <a:endParaRPr lang="en-US" alt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27EA90AA-9848-4E42-E975-1515860A48FA}"/>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A Hypothetical...</a:t>
            </a:r>
          </a:p>
        </p:txBody>
      </p:sp>
      <p:sp>
        <p:nvSpPr>
          <p:cNvPr id="70658" name="Footer Placeholder 1">
            <a:extLst>
              <a:ext uri="{FF2B5EF4-FFF2-40B4-BE49-F238E27FC236}">
                <a16:creationId xmlns:a16="http://schemas.microsoft.com/office/drawing/2014/main" id="{7B2811E8-25B1-8261-31E2-27A61F94A31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8611" name="Slide Number Placeholder 2">
            <a:extLst>
              <a:ext uri="{FF2B5EF4-FFF2-40B4-BE49-F238E27FC236}">
                <a16:creationId xmlns:a16="http://schemas.microsoft.com/office/drawing/2014/main" id="{17D6111B-099D-7743-A697-37CC30AC6A9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4540BA2-EEE7-F542-B4F0-5ABF21B89CCB}" type="slidenum">
              <a:rPr lang="en-US" altLang="en-US" sz="1200">
                <a:solidFill>
                  <a:srgbClr val="FFFFFF"/>
                </a:solidFill>
                <a:latin typeface="Times" charset="0"/>
              </a:rPr>
              <a:pPr>
                <a:lnSpc>
                  <a:spcPct val="80000"/>
                </a:lnSpc>
                <a:spcBef>
                  <a:spcPct val="0"/>
                </a:spcBef>
                <a:buClrTx/>
                <a:buSzTx/>
                <a:buFontTx/>
                <a:buNone/>
                <a:defRPr/>
              </a:pPr>
              <a:t>28</a:t>
            </a:fld>
            <a:endParaRPr lang="en-US" altLang="en-US" sz="1200">
              <a:solidFill>
                <a:srgbClr val="FFFFFF"/>
              </a:solidFill>
              <a:latin typeface="Times" charset="0"/>
            </a:endParaRPr>
          </a:p>
        </p:txBody>
      </p:sp>
      <p:sp>
        <p:nvSpPr>
          <p:cNvPr id="70660" name="Rectangle 3">
            <a:extLst>
              <a:ext uri="{FF2B5EF4-FFF2-40B4-BE49-F238E27FC236}">
                <a16:creationId xmlns:a16="http://schemas.microsoft.com/office/drawing/2014/main" id="{D91CABC1-39DB-B211-A10A-DBD683482663}"/>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Assume that you live in a world where</a:t>
            </a:r>
          </a:p>
          <a:p>
            <a:pPr marL="319088" lvl="1" indent="0" eaLnBrk="1" hangingPunct="1">
              <a:buFont typeface="Wingdings 2" pitchFamily="2" charset="2"/>
              <a:buNone/>
            </a:pPr>
            <a:r>
              <a:rPr lang="en-US" altLang="en-US">
                <a:ea typeface="ＭＳ Ｐゴシック" panose="020B0600070205080204" pitchFamily="34" charset="-128"/>
              </a:rPr>
              <a:t>(a) There are no taxes</a:t>
            </a:r>
          </a:p>
          <a:p>
            <a:pPr marL="319088" lvl="1" indent="0" eaLnBrk="1" hangingPunct="1">
              <a:buFont typeface="Wingdings 2" pitchFamily="2" charset="2"/>
              <a:buNone/>
            </a:pPr>
            <a:r>
              <a:rPr lang="en-US" altLang="en-US">
                <a:ea typeface="ＭＳ Ｐゴシック" panose="020B0600070205080204" pitchFamily="34" charset="-128"/>
              </a:rPr>
              <a:t>(b) Managers have stockholder interests at heart and do what</a:t>
            </a:r>
            <a:r>
              <a:rPr lang="ja-JP" altLang="en-US">
                <a:ea typeface="ＭＳ Ｐゴシック" panose="020B0600070205080204" pitchFamily="34" charset="-128"/>
              </a:rPr>
              <a:t>’</a:t>
            </a:r>
            <a:r>
              <a:rPr lang="en-US" altLang="ja-JP">
                <a:ea typeface="ＭＳ Ｐゴシック" panose="020B0600070205080204" pitchFamily="34" charset="-128"/>
              </a:rPr>
              <a:t>s best for stockholders.</a:t>
            </a:r>
          </a:p>
          <a:p>
            <a:pPr marL="319088" lvl="1" indent="0" eaLnBrk="1" hangingPunct="1">
              <a:buFont typeface="Wingdings 2" pitchFamily="2" charset="2"/>
              <a:buNone/>
            </a:pPr>
            <a:r>
              <a:rPr lang="en-US" altLang="en-US">
                <a:ea typeface="ＭＳ Ｐゴシック" panose="020B0600070205080204" pitchFamily="34" charset="-128"/>
              </a:rPr>
              <a:t>(c) No firm ever goes bankrupt</a:t>
            </a:r>
          </a:p>
          <a:p>
            <a:pPr marL="319088" lvl="1" indent="0" eaLnBrk="1" hangingPunct="1">
              <a:buFont typeface="Wingdings 2" pitchFamily="2" charset="2"/>
              <a:buNone/>
            </a:pPr>
            <a:r>
              <a:rPr lang="en-US" altLang="en-US">
                <a:ea typeface="ＭＳ Ｐゴシック" panose="020B0600070205080204" pitchFamily="34" charset="-128"/>
              </a:rPr>
              <a:t>(d) Equity investors are honest with lenders; there is no subterfuge or attempt to find loopholes in loan agreements.</a:t>
            </a:r>
          </a:p>
          <a:p>
            <a:pPr marL="319088" lvl="1" indent="0" eaLnBrk="1" hangingPunct="1">
              <a:buFont typeface="Wingdings 2" pitchFamily="2" charset="2"/>
              <a:buNone/>
            </a:pPr>
            <a:r>
              <a:rPr lang="en-US" altLang="en-US">
                <a:ea typeface="ＭＳ Ｐゴシック" panose="020B0600070205080204" pitchFamily="34" charset="-128"/>
              </a:rPr>
              <a:t>(e) Firms know their future financing needs with certainty</a:t>
            </a:r>
          </a:p>
          <a:p>
            <a:pPr marL="0" indent="0" eaLnBrk="1" hangingPunct="1"/>
            <a:r>
              <a:rPr lang="en-US" altLang="en-US">
                <a:ea typeface="ＭＳ Ｐゴシック" panose="020B0600070205080204" pitchFamily="34" charset="-128"/>
              </a:rPr>
              <a:t>What happens to the trade off between debt and equity? How much should a firm borrow?</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106283CA-24EC-8181-1BFD-4C87556EB24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Miller-Modigliani Theorem</a:t>
            </a:r>
          </a:p>
        </p:txBody>
      </p:sp>
      <p:sp>
        <p:nvSpPr>
          <p:cNvPr id="72706" name="Footer Placeholder 1">
            <a:extLst>
              <a:ext uri="{FF2B5EF4-FFF2-40B4-BE49-F238E27FC236}">
                <a16:creationId xmlns:a16="http://schemas.microsoft.com/office/drawing/2014/main" id="{9A928D06-74B8-AAFA-78FF-C902E0867C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0659" name="Slide Number Placeholder 2">
            <a:extLst>
              <a:ext uri="{FF2B5EF4-FFF2-40B4-BE49-F238E27FC236}">
                <a16:creationId xmlns:a16="http://schemas.microsoft.com/office/drawing/2014/main" id="{E225D43B-274E-8268-86C1-77A6A15A1A6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E5A7A14-64FF-F84F-A048-89089DB3C6B4}" type="slidenum">
              <a:rPr lang="en-US" altLang="en-US" sz="1200">
                <a:solidFill>
                  <a:srgbClr val="FFFFFF"/>
                </a:solidFill>
                <a:latin typeface="Times" charset="0"/>
              </a:rPr>
              <a:pPr>
                <a:lnSpc>
                  <a:spcPct val="80000"/>
                </a:lnSpc>
                <a:spcBef>
                  <a:spcPct val="0"/>
                </a:spcBef>
                <a:buClrTx/>
                <a:buSzTx/>
                <a:buFontTx/>
                <a:buNone/>
                <a:defRPr/>
              </a:pPr>
              <a:t>29</a:t>
            </a:fld>
            <a:endParaRPr lang="en-US" altLang="en-US" sz="1200">
              <a:solidFill>
                <a:srgbClr val="FFFFFF"/>
              </a:solidFill>
              <a:latin typeface="Times" charset="0"/>
            </a:endParaRPr>
          </a:p>
        </p:txBody>
      </p:sp>
      <p:sp>
        <p:nvSpPr>
          <p:cNvPr id="72708" name="Rectangle 3">
            <a:extLst>
              <a:ext uri="{FF2B5EF4-FFF2-40B4-BE49-F238E27FC236}">
                <a16:creationId xmlns:a16="http://schemas.microsoft.com/office/drawing/2014/main" id="{506D90B2-0425-1103-F04A-4769BB72F255}"/>
              </a:ext>
            </a:extLst>
          </p:cNvPr>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panose="020B0600070205080204" pitchFamily="34" charset="-128"/>
              </a:rPr>
              <a:t>In an environment, where there are no taxes, default risk or agency costs, capital structure is irrelevant. </a:t>
            </a:r>
          </a:p>
          <a:p>
            <a:pPr eaLnBrk="1" hangingPunct="1"/>
            <a:r>
              <a:rPr lang="en-US" altLang="en-US" sz="2000" dirty="0">
                <a:ea typeface="ＭＳ Ｐゴシック" panose="020B0600070205080204" pitchFamily="34" charset="-128"/>
              </a:rPr>
              <a:t>If the Miller Modigliani theorem holds:</a:t>
            </a:r>
          </a:p>
          <a:p>
            <a:pPr lvl="1" eaLnBrk="1" hangingPunct="1"/>
            <a:r>
              <a:rPr lang="en-US" altLang="en-US" sz="2000" dirty="0">
                <a:ea typeface="ＭＳ Ｐゴシック" panose="020B0600070205080204" pitchFamily="34" charset="-128"/>
              </a:rPr>
              <a:t>A firm's value will be determined the quality of its investments and not by its financing mix.</a:t>
            </a:r>
          </a:p>
          <a:p>
            <a:pPr lvl="1" eaLnBrk="1" hangingPunct="1"/>
            <a:r>
              <a:rPr lang="en-US" altLang="en-US" sz="2000" dirty="0">
                <a:ea typeface="ＭＳ Ｐゴシック" panose="020B0600070205080204" pitchFamily="34" charset="-128"/>
              </a:rPr>
              <a:t>The cost of capital of the firm will not change with leverage. </a:t>
            </a:r>
          </a:p>
        </p:txBody>
      </p:sp>
      <p:pic>
        <p:nvPicPr>
          <p:cNvPr id="72709" name="Picture 15">
            <a:extLst>
              <a:ext uri="{FF2B5EF4-FFF2-40B4-BE49-F238E27FC236}">
                <a16:creationId xmlns:a16="http://schemas.microsoft.com/office/drawing/2014/main" id="{0BD5EE4E-205A-B75E-E33E-05264ED529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624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C452588A-5A6A-97D9-0961-9C75613BCB2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do firms look at in financing?</a:t>
            </a:r>
          </a:p>
        </p:txBody>
      </p:sp>
      <p:sp>
        <p:nvSpPr>
          <p:cNvPr id="74754" name="Footer Placeholder 1">
            <a:extLst>
              <a:ext uri="{FF2B5EF4-FFF2-40B4-BE49-F238E27FC236}">
                <a16:creationId xmlns:a16="http://schemas.microsoft.com/office/drawing/2014/main" id="{0FD90D24-2CDF-7B99-9160-F9BDDA01A2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2707" name="Slide Number Placeholder 2">
            <a:extLst>
              <a:ext uri="{FF2B5EF4-FFF2-40B4-BE49-F238E27FC236}">
                <a16:creationId xmlns:a16="http://schemas.microsoft.com/office/drawing/2014/main" id="{95A5EF4E-7B0E-44D4-EDD8-5D0B2A691B9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AB0CADE-A696-4040-8EEE-E8587A513BC0}" type="slidenum">
              <a:rPr lang="en-US" altLang="en-US" sz="1200">
                <a:solidFill>
                  <a:srgbClr val="FFFFFF"/>
                </a:solidFill>
                <a:latin typeface="Times" charset="0"/>
              </a:rPr>
              <a:pPr>
                <a:lnSpc>
                  <a:spcPct val="80000"/>
                </a:lnSpc>
                <a:spcBef>
                  <a:spcPct val="0"/>
                </a:spcBef>
                <a:buClrTx/>
                <a:buSzTx/>
                <a:buFontTx/>
                <a:buNone/>
                <a:defRPr/>
              </a:pPr>
              <a:t>30</a:t>
            </a:fld>
            <a:endParaRPr lang="en-US" altLang="en-US" sz="1200">
              <a:solidFill>
                <a:srgbClr val="FFFFFF"/>
              </a:solidFill>
              <a:latin typeface="Times" charset="0"/>
            </a:endParaRPr>
          </a:p>
        </p:txBody>
      </p:sp>
      <p:sp>
        <p:nvSpPr>
          <p:cNvPr id="58370" name="Rectangle 3">
            <a:extLst>
              <a:ext uri="{FF2B5EF4-FFF2-40B4-BE49-F238E27FC236}">
                <a16:creationId xmlns:a16="http://schemas.microsoft.com/office/drawing/2014/main" id="{CD87DE77-6CC6-5F43-88E2-25A718BDD558}"/>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b="1" dirty="0">
                <a:ea typeface="+mn-ea"/>
                <a:cs typeface="+mn-cs"/>
              </a:rPr>
              <a:t>Managers value flexibil</a:t>
            </a:r>
            <a:r>
              <a:rPr lang="en-US" dirty="0">
                <a:ea typeface="+mn-ea"/>
                <a:cs typeface="+mn-cs"/>
              </a:rPr>
              <a:t>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b="1" dirty="0">
                <a:ea typeface="+mn-ea"/>
                <a:cs typeface="+mn-cs"/>
              </a:rPr>
              <a:t>Managers value control</a:t>
            </a:r>
            <a:r>
              <a:rPr lang="en-US" dirty="0">
                <a:ea typeface="+mn-ea"/>
                <a:cs typeface="+mn-cs"/>
              </a:rPr>
              <a:t>.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478D-3987-A4D2-378A-4E1705DD5285}"/>
              </a:ext>
            </a:extLst>
          </p:cNvPr>
          <p:cNvSpPr>
            <a:spLocks noGrp="1"/>
          </p:cNvSpPr>
          <p:nvPr>
            <p:ph type="title"/>
          </p:nvPr>
        </p:nvSpPr>
        <p:spPr/>
        <p:txBody>
          <a:bodyPr/>
          <a:lstStyle/>
          <a:p>
            <a:r>
              <a:rPr lang="en-US" dirty="0"/>
              <a:t>A Financing Hierarchy</a:t>
            </a:r>
          </a:p>
        </p:txBody>
      </p:sp>
      <p:pic>
        <p:nvPicPr>
          <p:cNvPr id="6" name="Content Placeholder 5">
            <a:extLst>
              <a:ext uri="{FF2B5EF4-FFF2-40B4-BE49-F238E27FC236}">
                <a16:creationId xmlns:a16="http://schemas.microsoft.com/office/drawing/2014/main" id="{E0E5B795-C06E-8231-BA4C-A2E8B0183CFC}"/>
              </a:ext>
            </a:extLst>
          </p:cNvPr>
          <p:cNvPicPr>
            <a:picLocks noGrp="1" noChangeAspect="1"/>
          </p:cNvPicPr>
          <p:nvPr>
            <p:ph sz="quarter" idx="1"/>
          </p:nvPr>
        </p:nvPicPr>
        <p:blipFill>
          <a:blip r:embed="rId3"/>
          <a:stretch>
            <a:fillRect/>
          </a:stretch>
        </p:blipFill>
        <p:spPr>
          <a:xfrm>
            <a:off x="1587827" y="1600200"/>
            <a:ext cx="6203295" cy="4495800"/>
          </a:xfrm>
          <a:prstGeom prst="rect">
            <a:avLst/>
          </a:prstGeom>
        </p:spPr>
      </p:pic>
      <p:sp>
        <p:nvSpPr>
          <p:cNvPr id="4" name="Footer Placeholder 3">
            <a:extLst>
              <a:ext uri="{FF2B5EF4-FFF2-40B4-BE49-F238E27FC236}">
                <a16:creationId xmlns:a16="http://schemas.microsoft.com/office/drawing/2014/main" id="{66A17DE1-C404-09AD-972E-5E7687BEB0E9}"/>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CBF6E23-F368-AFD7-3B78-2E299B93DE82}"/>
              </a:ext>
            </a:extLst>
          </p:cNvPr>
          <p:cNvSpPr>
            <a:spLocks noGrp="1"/>
          </p:cNvSpPr>
          <p:nvPr>
            <p:ph type="sldNum" sz="quarter" idx="11"/>
          </p:nvPr>
        </p:nvSpPr>
        <p:spPr/>
        <p:txBody>
          <a:bodyPr>
            <a:normAutofit fontScale="85000" lnSpcReduction="20000"/>
          </a:bodyPr>
          <a:lstStyle/>
          <a:p>
            <a:pPr>
              <a:defRPr/>
            </a:pPr>
            <a:fld id="{6AEA56D9-F57D-CF45-B597-8A1BC8B6B0F3}" type="slidenum">
              <a:rPr lang="en-US" altLang="en-US" smtClean="0"/>
              <a:pPr>
                <a:defRPr/>
              </a:pPr>
              <a:t>31</a:t>
            </a:fld>
            <a:endParaRPr lang="en-US" altLang="en-US"/>
          </a:p>
        </p:txBody>
      </p:sp>
    </p:spTree>
    <p:extLst>
      <p:ext uri="{BB962C8B-B14F-4D97-AF65-F5344CB8AC3E}">
        <p14:creationId xmlns:p14="http://schemas.microsoft.com/office/powerpoint/2010/main" val="597310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003A56A6-A992-C003-89C9-26AB19D68D8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And the unsurprising consequences..</a:t>
            </a:r>
          </a:p>
        </p:txBody>
      </p:sp>
      <p:sp>
        <p:nvSpPr>
          <p:cNvPr id="78850" name="Footer Placeholder 1">
            <a:extLst>
              <a:ext uri="{FF2B5EF4-FFF2-40B4-BE49-F238E27FC236}">
                <a16:creationId xmlns:a16="http://schemas.microsoft.com/office/drawing/2014/main" id="{61A251CA-7D58-0475-DB3F-35198801FD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6803" name="Slide Number Placeholder 2">
            <a:extLst>
              <a:ext uri="{FF2B5EF4-FFF2-40B4-BE49-F238E27FC236}">
                <a16:creationId xmlns:a16="http://schemas.microsoft.com/office/drawing/2014/main" id="{86022105-663A-F2CF-F431-E32A8A6156E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A07625C-56AC-B142-AAA1-3D581A991CD4}" type="slidenum">
              <a:rPr lang="en-US" altLang="en-US" sz="1200">
                <a:solidFill>
                  <a:srgbClr val="FFFFFF"/>
                </a:solidFill>
                <a:latin typeface="Times" charset="0"/>
              </a:rPr>
              <a:pPr>
                <a:lnSpc>
                  <a:spcPct val="80000"/>
                </a:lnSpc>
                <a:spcBef>
                  <a:spcPct val="0"/>
                </a:spcBef>
                <a:buClrTx/>
                <a:buSzTx/>
                <a:buFontTx/>
                <a:buNone/>
                <a:defRPr/>
              </a:pPr>
              <a:t>32</a:t>
            </a:fld>
            <a:endParaRPr lang="en-US" altLang="en-US" sz="1200">
              <a:solidFill>
                <a:srgbClr val="FFFFFF"/>
              </a:solidFill>
              <a:latin typeface="Times" charset="0"/>
            </a:endParaRPr>
          </a:p>
        </p:txBody>
      </p:sp>
      <p:pic>
        <p:nvPicPr>
          <p:cNvPr id="78852" name="Content Placeholder 3">
            <a:extLst>
              <a:ext uri="{FF2B5EF4-FFF2-40B4-BE49-F238E27FC236}">
                <a16:creationId xmlns:a16="http://schemas.microsoft.com/office/drawing/2014/main" id="{04027105-7E85-9170-4812-7FC41ADE67C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38263" y="1600200"/>
            <a:ext cx="6702425"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314C6C14-661B-F824-339B-8CA1011727C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Financing Choices</a:t>
            </a:r>
          </a:p>
        </p:txBody>
      </p:sp>
      <p:sp>
        <p:nvSpPr>
          <p:cNvPr id="80898" name="Footer Placeholder 1">
            <a:extLst>
              <a:ext uri="{FF2B5EF4-FFF2-40B4-BE49-F238E27FC236}">
                <a16:creationId xmlns:a16="http://schemas.microsoft.com/office/drawing/2014/main" id="{DDAB77B4-E1DD-5711-4B9E-211B8C2651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8851" name="Slide Number Placeholder 2">
            <a:extLst>
              <a:ext uri="{FF2B5EF4-FFF2-40B4-BE49-F238E27FC236}">
                <a16:creationId xmlns:a16="http://schemas.microsoft.com/office/drawing/2014/main" id="{3AA8773E-75CC-E6D7-1634-BE3688F5EA9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5B51117-7D42-824D-9600-424E2B1DD95A}" type="slidenum">
              <a:rPr lang="en-US" altLang="en-US" sz="1200">
                <a:solidFill>
                  <a:srgbClr val="FFFFFF"/>
                </a:solidFill>
                <a:latin typeface="Times" charset="0"/>
              </a:rPr>
              <a:pPr>
                <a:lnSpc>
                  <a:spcPct val="80000"/>
                </a:lnSpc>
                <a:spcBef>
                  <a:spcPct val="0"/>
                </a:spcBef>
                <a:buClrTx/>
                <a:buSzTx/>
                <a:buFontTx/>
                <a:buNone/>
                <a:defRPr/>
              </a:pPr>
              <a:t>33</a:t>
            </a:fld>
            <a:endParaRPr lang="en-US" altLang="en-US" sz="1200">
              <a:solidFill>
                <a:srgbClr val="FFFFFF"/>
              </a:solidFill>
              <a:latin typeface="Times" charset="0"/>
            </a:endParaRPr>
          </a:p>
        </p:txBody>
      </p:sp>
      <p:sp>
        <p:nvSpPr>
          <p:cNvPr id="64514" name="Rectangle 3">
            <a:extLst>
              <a:ext uri="{FF2B5EF4-FFF2-40B4-BE49-F238E27FC236}">
                <a16:creationId xmlns:a16="http://schemas.microsoft.com/office/drawing/2014/main" id="{B9B24EF9-9628-56C8-1036-551555962C65}"/>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You are reading the Wall Street Journal and notice a tombstone ad for a company, offering to sell convertible preferred stock. What would you hypothesize about the health of the company issuing these securities? </a:t>
            </a:r>
          </a:p>
          <a:p>
            <a:pPr marL="835025" lvl="1" indent="-514350" eaLnBrk="1" fontAlgn="auto" hangingPunct="1">
              <a:spcAft>
                <a:spcPts val="0"/>
              </a:spcAft>
              <a:buFont typeface="+mj-lt"/>
              <a:buAutoNum type="alphaLcPeriod"/>
              <a:defRPr/>
            </a:pPr>
            <a:r>
              <a:rPr lang="en-US" dirty="0">
                <a:ea typeface="+mn-ea"/>
                <a:cs typeface="+mn-cs"/>
              </a:rPr>
              <a:t>Nothing</a:t>
            </a:r>
          </a:p>
          <a:p>
            <a:pPr marL="835025" lvl="1" indent="-514350" eaLnBrk="1" fontAlgn="auto" hangingPunct="1">
              <a:spcAft>
                <a:spcPts val="0"/>
              </a:spcAft>
              <a:buFont typeface="+mj-lt"/>
              <a:buAutoNum type="alphaLcPeriod"/>
              <a:defRPr/>
            </a:pPr>
            <a:r>
              <a:rPr lang="en-US" dirty="0">
                <a:ea typeface="+mn-ea"/>
                <a:cs typeface="+mn-cs"/>
              </a:rPr>
              <a:t>Healthier than the average firm</a:t>
            </a:r>
          </a:p>
          <a:p>
            <a:pPr marL="835025" lvl="1" indent="-514350" eaLnBrk="1" fontAlgn="auto" hangingPunct="1">
              <a:spcAft>
                <a:spcPts val="0"/>
              </a:spcAft>
              <a:buFont typeface="+mj-lt"/>
              <a:buAutoNum type="alphaLcPeriod"/>
              <a:defRPr/>
            </a:pPr>
            <a:r>
              <a:rPr lang="en-US" dirty="0">
                <a:ea typeface="+mn-ea"/>
                <a:cs typeface="+mn-cs"/>
              </a:rPr>
              <a:t>In much more financial trouble than the average firm</a:t>
            </a:r>
          </a:p>
          <a:p>
            <a:pPr marL="0" indent="0" eaLnBrk="1" fontAlgn="auto" hangingPunct="1">
              <a:spcAft>
                <a:spcPts val="0"/>
              </a:spcAft>
              <a:buNone/>
              <a:defRPr/>
            </a:pPr>
            <a:endParaRPr lang="en-US" dirty="0">
              <a:ea typeface="+mn-ea"/>
              <a:cs typeface="+mn-cs"/>
            </a:endParaRPr>
          </a:p>
        </p:txBody>
      </p:sp>
      <p:sp>
        <p:nvSpPr>
          <p:cNvPr id="80901" name="Rectangle 4">
            <a:extLst>
              <a:ext uri="{FF2B5EF4-FFF2-40B4-BE49-F238E27FC236}">
                <a16:creationId xmlns:a16="http://schemas.microsoft.com/office/drawing/2014/main" id="{3D7E3333-711D-F842-F870-C25F370D027B}"/>
              </a:ext>
            </a:extLst>
          </p:cNvPr>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graphicFrame>
        <p:nvGraphicFramePr>
          <p:cNvPr id="80902" name="Object 2">
            <a:extLst>
              <a:ext uri="{FF2B5EF4-FFF2-40B4-BE49-F238E27FC236}">
                <a16:creationId xmlns:a16="http://schemas.microsoft.com/office/drawing/2014/main" id="{B8D5D5CA-76B4-6C0C-E80E-5C828C41643C}"/>
              </a:ext>
            </a:extLst>
          </p:cNvPr>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2" name="Picture 1">
            <a:extLst>
              <a:ext uri="{FF2B5EF4-FFF2-40B4-BE49-F238E27FC236}">
                <a16:creationId xmlns:a16="http://schemas.microsoft.com/office/drawing/2014/main" id="{80DE7635-9622-312D-D6C3-6A34519759CA}"/>
              </a:ext>
            </a:extLst>
          </p:cNvPr>
          <p:cNvPicPr>
            <a:picLocks noChangeAspect="1"/>
          </p:cNvPicPr>
          <p:nvPr/>
        </p:nvPicPr>
        <p:blipFill>
          <a:blip r:embed="rId5"/>
          <a:stretch>
            <a:fillRect/>
          </a:stretch>
        </p:blipFill>
        <p:spPr>
          <a:xfrm>
            <a:off x="685800" y="4507556"/>
            <a:ext cx="7772400" cy="1740844"/>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FC0E9F50-82D1-36D6-8300-03BAED1F65FD}"/>
              </a:ext>
            </a:extLst>
          </p:cNvPr>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2946" name="Subtitle 2">
            <a:extLst>
              <a:ext uri="{FF2B5EF4-FFF2-40B4-BE49-F238E27FC236}">
                <a16:creationId xmlns:a16="http://schemas.microsoft.com/office/drawing/2014/main" id="{72B90119-61F8-F778-FCD8-8F20B95E6A12}"/>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have too much debt… or too little..</a:t>
            </a:r>
          </a:p>
        </p:txBody>
      </p:sp>
      <p:sp>
        <p:nvSpPr>
          <p:cNvPr id="82947" name="Footer Placeholder 1">
            <a:extLst>
              <a:ext uri="{FF2B5EF4-FFF2-40B4-BE49-F238E27FC236}">
                <a16:creationId xmlns:a16="http://schemas.microsoft.com/office/drawing/2014/main" id="{3B6DD45D-1B25-4372-BFD2-D3F23CE4A4A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2948" name="Slide Number Placeholder 2">
            <a:extLst>
              <a:ext uri="{FF2B5EF4-FFF2-40B4-BE49-F238E27FC236}">
                <a16:creationId xmlns:a16="http://schemas.microsoft.com/office/drawing/2014/main" id="{ED504D0C-F010-D10D-D025-1AE5EC1FF4E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555826A4-20D9-F54D-99DF-A179CC46A231}" type="slidenum">
              <a:rPr lang="en-US" altLang="en-US" sz="1400" smtClean="0">
                <a:solidFill>
                  <a:schemeClr val="tx2"/>
                </a:solidFill>
                <a:latin typeface="Times" pitchFamily="2" charset="0"/>
              </a:rPr>
              <a:pPr>
                <a:spcBef>
                  <a:spcPct val="0"/>
                </a:spcBef>
                <a:buClrTx/>
                <a:buSzTx/>
                <a:buFontTx/>
                <a:buNone/>
              </a:pPr>
              <a:t>34</a:t>
            </a:fld>
            <a:endParaRPr lang="en-US" altLang="en-US" sz="1400">
              <a:solidFill>
                <a:schemeClr val="tx2"/>
              </a:solidFill>
              <a:latin typeface="Times" pitchFamily="2"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35863CEE-46EC-163B-6AFF-32F01339C90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84994" name="Footer Placeholder 1">
            <a:extLst>
              <a:ext uri="{FF2B5EF4-FFF2-40B4-BE49-F238E27FC236}">
                <a16:creationId xmlns:a16="http://schemas.microsoft.com/office/drawing/2014/main" id="{7A89FD50-A7EA-C2B1-DF13-88CB28B4651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2947" name="Slide Number Placeholder 2">
            <a:extLst>
              <a:ext uri="{FF2B5EF4-FFF2-40B4-BE49-F238E27FC236}">
                <a16:creationId xmlns:a16="http://schemas.microsoft.com/office/drawing/2014/main" id="{35E34DD8-8178-0550-2BFB-4EC8EDA60F5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4A1CCBF-5D00-2549-A78E-82B943429177}" type="slidenum">
              <a:rPr lang="en-US" altLang="en-US" sz="1200">
                <a:solidFill>
                  <a:srgbClr val="FFFFFF"/>
                </a:solidFill>
                <a:latin typeface="Times" charset="0"/>
              </a:rPr>
              <a:pPr>
                <a:lnSpc>
                  <a:spcPct val="80000"/>
                </a:lnSpc>
                <a:spcBef>
                  <a:spcPct val="0"/>
                </a:spcBef>
                <a:buClrTx/>
                <a:buSzTx/>
                <a:buFontTx/>
                <a:buNone/>
                <a:defRPr/>
              </a:pPr>
              <a:t>35</a:t>
            </a:fld>
            <a:endParaRPr lang="en-US" altLang="en-US" sz="1200">
              <a:solidFill>
                <a:srgbClr val="FFFFFF"/>
              </a:solidFill>
              <a:latin typeface="Times" charset="0"/>
            </a:endParaRPr>
          </a:p>
        </p:txBody>
      </p:sp>
      <p:pic>
        <p:nvPicPr>
          <p:cNvPr id="84996" name="Content Placeholder 3">
            <a:extLst>
              <a:ext uri="{FF2B5EF4-FFF2-40B4-BE49-F238E27FC236}">
                <a16:creationId xmlns:a16="http://schemas.microsoft.com/office/drawing/2014/main" id="{7EB42CF4-748F-64B0-367C-B553BAB9B13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29969216-AB01-DC54-002D-BC8FF1D23B8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Pathways to the Optimal</a:t>
            </a:r>
          </a:p>
        </p:txBody>
      </p:sp>
      <p:sp>
        <p:nvSpPr>
          <p:cNvPr id="87042" name="Footer Placeholder 1">
            <a:extLst>
              <a:ext uri="{FF2B5EF4-FFF2-40B4-BE49-F238E27FC236}">
                <a16:creationId xmlns:a16="http://schemas.microsoft.com/office/drawing/2014/main" id="{F76DB554-10B7-7A98-0C83-C903B4071EA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4995" name="Slide Number Placeholder 2">
            <a:extLst>
              <a:ext uri="{FF2B5EF4-FFF2-40B4-BE49-F238E27FC236}">
                <a16:creationId xmlns:a16="http://schemas.microsoft.com/office/drawing/2014/main" id="{5440E735-6CCB-AA85-3689-E928E16842E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D97CF85-0719-B740-899B-7A013342246D}" type="slidenum">
              <a:rPr lang="en-US" altLang="en-US" sz="1200">
                <a:solidFill>
                  <a:srgbClr val="FFFFFF"/>
                </a:solidFill>
                <a:latin typeface="Times" charset="0"/>
              </a:rPr>
              <a:pPr>
                <a:lnSpc>
                  <a:spcPct val="80000"/>
                </a:lnSpc>
                <a:spcBef>
                  <a:spcPct val="0"/>
                </a:spcBef>
                <a:buClrTx/>
                <a:buSzTx/>
                <a:buFontTx/>
                <a:buNone/>
                <a:defRPr/>
              </a:pPr>
              <a:t>36</a:t>
            </a:fld>
            <a:endParaRPr lang="en-US" altLang="en-US" sz="1200">
              <a:solidFill>
                <a:srgbClr val="FFFFFF"/>
              </a:solidFill>
              <a:latin typeface="Times" charset="0"/>
            </a:endParaRPr>
          </a:p>
        </p:txBody>
      </p:sp>
      <p:sp>
        <p:nvSpPr>
          <p:cNvPr id="70658" name="Rectangle 3">
            <a:extLst>
              <a:ext uri="{FF2B5EF4-FFF2-40B4-BE49-F238E27FC236}">
                <a16:creationId xmlns:a16="http://schemas.microsoft.com/office/drawing/2014/main" id="{46B4D7C0-49C0-77D6-18A0-5B80F21CBB52}"/>
              </a:ext>
            </a:extLst>
          </p:cNvPr>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ECAF207E-95D8-2A86-6DB0-109E19E1393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Cost of Capital Approach</a:t>
            </a:r>
          </a:p>
        </p:txBody>
      </p:sp>
      <p:sp>
        <p:nvSpPr>
          <p:cNvPr id="89090" name="Footer Placeholder 1">
            <a:extLst>
              <a:ext uri="{FF2B5EF4-FFF2-40B4-BE49-F238E27FC236}">
                <a16:creationId xmlns:a16="http://schemas.microsoft.com/office/drawing/2014/main" id="{6AF4601C-39E5-EA64-CD1A-1CB94190EC7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7043" name="Slide Number Placeholder 2">
            <a:extLst>
              <a:ext uri="{FF2B5EF4-FFF2-40B4-BE49-F238E27FC236}">
                <a16:creationId xmlns:a16="http://schemas.microsoft.com/office/drawing/2014/main" id="{8F1C4D22-02A8-C548-7E0D-5208B8DBA13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25C43B9-2BD1-F349-BEBC-C45A9AEDB6E8}" type="slidenum">
              <a:rPr lang="en-US" altLang="en-US" sz="1200">
                <a:solidFill>
                  <a:srgbClr val="FFFFFF"/>
                </a:solidFill>
                <a:latin typeface="Times" charset="0"/>
              </a:rPr>
              <a:pPr>
                <a:lnSpc>
                  <a:spcPct val="80000"/>
                </a:lnSpc>
                <a:spcBef>
                  <a:spcPct val="0"/>
                </a:spcBef>
                <a:buClrTx/>
                <a:buSzTx/>
                <a:buFontTx/>
                <a:buNone/>
                <a:defRPr/>
              </a:pPr>
              <a:t>37</a:t>
            </a:fld>
            <a:endParaRPr lang="en-US" altLang="en-US" sz="1200">
              <a:solidFill>
                <a:srgbClr val="FFFFFF"/>
              </a:solidFill>
              <a:latin typeface="Times" charset="0"/>
            </a:endParaRPr>
          </a:p>
        </p:txBody>
      </p:sp>
      <p:sp>
        <p:nvSpPr>
          <p:cNvPr id="84996" name="Rectangle 3">
            <a:extLst>
              <a:ext uri="{FF2B5EF4-FFF2-40B4-BE49-F238E27FC236}">
                <a16:creationId xmlns:a16="http://schemas.microsoft.com/office/drawing/2014/main" id="{998CE3EE-CF30-786E-C9B4-82A9702470EE}"/>
              </a:ext>
            </a:extLst>
          </p:cNvPr>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tax rate)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12BA396E-20B0-EDC8-8537-C2A85A69C0F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Debt Trade off on the Cost of Capital</a:t>
            </a:r>
          </a:p>
        </p:txBody>
      </p:sp>
      <p:sp>
        <p:nvSpPr>
          <p:cNvPr id="91138" name="Footer Placeholder 1">
            <a:extLst>
              <a:ext uri="{FF2B5EF4-FFF2-40B4-BE49-F238E27FC236}">
                <a16:creationId xmlns:a16="http://schemas.microsoft.com/office/drawing/2014/main" id="{875FD0F1-651D-A6F1-DEDA-16A2C37903F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9091" name="Slide Number Placeholder 2">
            <a:extLst>
              <a:ext uri="{FF2B5EF4-FFF2-40B4-BE49-F238E27FC236}">
                <a16:creationId xmlns:a16="http://schemas.microsoft.com/office/drawing/2014/main" id="{F17852EC-91C7-286D-FB74-4CA77F12D02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BB41110-7657-9A49-9477-3493EB194692}" type="slidenum">
              <a:rPr lang="en-US" altLang="en-US" sz="1200">
                <a:solidFill>
                  <a:srgbClr val="FFFFFF"/>
                </a:solidFill>
                <a:latin typeface="Times" charset="0"/>
              </a:rPr>
              <a:pPr>
                <a:lnSpc>
                  <a:spcPct val="80000"/>
                </a:lnSpc>
                <a:spcBef>
                  <a:spcPct val="0"/>
                </a:spcBef>
                <a:buClrTx/>
                <a:buSzTx/>
                <a:buFontTx/>
                <a:buNone/>
                <a:defRPr/>
              </a:pPr>
              <a:t>38</a:t>
            </a:fld>
            <a:endParaRPr lang="en-US" altLang="en-US" sz="1200">
              <a:solidFill>
                <a:srgbClr val="FFFFFF"/>
              </a:solidFill>
              <a:latin typeface="Times" charset="0"/>
            </a:endParaRPr>
          </a:p>
        </p:txBody>
      </p:sp>
      <p:pic>
        <p:nvPicPr>
          <p:cNvPr id="91140" name="Content Placeholder 1">
            <a:extLst>
              <a:ext uri="{FF2B5EF4-FFF2-40B4-BE49-F238E27FC236}">
                <a16:creationId xmlns:a16="http://schemas.microsoft.com/office/drawing/2014/main" id="{EDDB2E0F-C743-C58F-0AC1-332CAFBC247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2044700"/>
            <a:ext cx="8153400" cy="3606800"/>
          </a:xfr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E6B9D303-129E-D2A3-B258-9FD030825D0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of Debt &amp; Equity</a:t>
            </a:r>
          </a:p>
        </p:txBody>
      </p:sp>
      <p:sp>
        <p:nvSpPr>
          <p:cNvPr id="93186" name="Footer Placeholder 1">
            <a:extLst>
              <a:ext uri="{FF2B5EF4-FFF2-40B4-BE49-F238E27FC236}">
                <a16:creationId xmlns:a16="http://schemas.microsoft.com/office/drawing/2014/main" id="{A756E9DB-AA83-7628-D681-B2FBE28C10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1139" name="Slide Number Placeholder 2">
            <a:extLst>
              <a:ext uri="{FF2B5EF4-FFF2-40B4-BE49-F238E27FC236}">
                <a16:creationId xmlns:a16="http://schemas.microsoft.com/office/drawing/2014/main" id="{0859C57A-7995-79DA-79F5-F663224B1F9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1549EC-F8B6-5540-B2F6-ECEE9F04B654}" type="slidenum">
              <a:rPr lang="en-US" altLang="en-US" sz="1200">
                <a:solidFill>
                  <a:srgbClr val="FFFFFF"/>
                </a:solidFill>
                <a:latin typeface="Times" charset="0"/>
              </a:rPr>
              <a:pPr>
                <a:lnSpc>
                  <a:spcPct val="80000"/>
                </a:lnSpc>
                <a:spcBef>
                  <a:spcPct val="0"/>
                </a:spcBef>
                <a:buClrTx/>
                <a:buSzTx/>
                <a:buFontTx/>
                <a:buNone/>
                <a:defRPr/>
              </a:pPr>
              <a:t>39</a:t>
            </a:fld>
            <a:endParaRPr lang="en-US" altLang="en-US" sz="1200">
              <a:solidFill>
                <a:srgbClr val="FFFFFF"/>
              </a:solidFill>
              <a:latin typeface="Times" charset="0"/>
            </a:endParaRPr>
          </a:p>
        </p:txBody>
      </p:sp>
      <p:sp>
        <p:nvSpPr>
          <p:cNvPr id="76802" name="Rectangle 3">
            <a:extLst>
              <a:ext uri="{FF2B5EF4-FFF2-40B4-BE49-F238E27FC236}">
                <a16:creationId xmlns:a16="http://schemas.microsoft.com/office/drawing/2014/main" id="{B0A37C58-25EC-A072-BD3E-DFBEEBEBD065}"/>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3189" name="Rectangle 4">
            <a:extLst>
              <a:ext uri="{FF2B5EF4-FFF2-40B4-BE49-F238E27FC236}">
                <a16:creationId xmlns:a16="http://schemas.microsoft.com/office/drawing/2014/main" id="{43029278-BEFB-3A2C-5A09-1708A5B01749}"/>
              </a:ext>
            </a:extLst>
          </p:cNvPr>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graphicFrame>
        <p:nvGraphicFramePr>
          <p:cNvPr id="93190" name="Object 2">
            <a:extLst>
              <a:ext uri="{FF2B5EF4-FFF2-40B4-BE49-F238E27FC236}">
                <a16:creationId xmlns:a16="http://schemas.microsoft.com/office/drawing/2014/main" id="{E6FACFE6-BE01-9073-483F-CDED0B3323C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7CD5B6AC-C2C8-FC4B-3FA0-535FF4C616E6}"/>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5234" name="Footer Placeholder 1">
            <a:extLst>
              <a:ext uri="{FF2B5EF4-FFF2-40B4-BE49-F238E27FC236}">
                <a16:creationId xmlns:a16="http://schemas.microsoft.com/office/drawing/2014/main" id="{64213377-77D5-0480-2B9B-AF406546494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3187" name="Slide Number Placeholder 2">
            <a:extLst>
              <a:ext uri="{FF2B5EF4-FFF2-40B4-BE49-F238E27FC236}">
                <a16:creationId xmlns:a16="http://schemas.microsoft.com/office/drawing/2014/main" id="{D7346779-5D4A-BACE-0E92-CD5EC7BDD89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7FE72A4-29FF-F247-A6CE-130176D21164}" type="slidenum">
              <a:rPr lang="en-US" altLang="en-US" sz="1200">
                <a:solidFill>
                  <a:srgbClr val="FFFFFF"/>
                </a:solidFill>
                <a:latin typeface="Times" charset="0"/>
              </a:rPr>
              <a:pPr>
                <a:lnSpc>
                  <a:spcPct val="80000"/>
                </a:lnSpc>
                <a:spcBef>
                  <a:spcPct val="0"/>
                </a:spcBef>
                <a:buClrTx/>
                <a:buSzTx/>
                <a:buFontTx/>
                <a:buNone/>
                <a:defRPr/>
              </a:pPr>
              <a:t>40</a:t>
            </a:fld>
            <a:endParaRPr lang="en-US" altLang="en-US" sz="1200">
              <a:solidFill>
                <a:srgbClr val="FFFFFF"/>
              </a:solidFill>
              <a:latin typeface="Times" charset="0"/>
            </a:endParaRPr>
          </a:p>
        </p:txBody>
      </p:sp>
      <p:pic>
        <p:nvPicPr>
          <p:cNvPr id="95236" name="Content Placeholder 9">
            <a:extLst>
              <a:ext uri="{FF2B5EF4-FFF2-40B4-BE49-F238E27FC236}">
                <a16:creationId xmlns:a16="http://schemas.microsoft.com/office/drawing/2014/main" id="{57B98A05-6EAC-2F7A-171D-25A1D47A675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5237" name="TextBox 4">
            <a:extLst>
              <a:ext uri="{FF2B5EF4-FFF2-40B4-BE49-F238E27FC236}">
                <a16:creationId xmlns:a16="http://schemas.microsoft.com/office/drawing/2014/main" id="{AE6F9E0F-6B58-0768-7D4E-8B835A3F9E0D}"/>
              </a:ext>
            </a:extLst>
          </p:cNvPr>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pitchFamily="2" charset="0"/>
              </a:rPr>
              <a:t>Assume the firm has $200 million in cash flows, expected to grow 3% a year forever.</a:t>
            </a:r>
          </a:p>
        </p:txBody>
      </p:sp>
      <p:pic>
        <p:nvPicPr>
          <p:cNvPr id="95238" name="Picture 5">
            <a:extLst>
              <a:ext uri="{FF2B5EF4-FFF2-40B4-BE49-F238E27FC236}">
                <a16:creationId xmlns:a16="http://schemas.microsoft.com/office/drawing/2014/main" id="{D8514FCD-809C-D8EF-5F18-D74CE628FA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5897562"/>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9A0180EB-2762-E397-30B3-05EC77BFDEE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U-shaped Cost of Capital Graph…</a:t>
            </a:r>
          </a:p>
        </p:txBody>
      </p:sp>
      <p:sp>
        <p:nvSpPr>
          <p:cNvPr id="97282" name="Footer Placeholder 1">
            <a:extLst>
              <a:ext uri="{FF2B5EF4-FFF2-40B4-BE49-F238E27FC236}">
                <a16:creationId xmlns:a16="http://schemas.microsoft.com/office/drawing/2014/main" id="{BB48D2B2-9557-4859-33A5-0406703269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5235" name="Slide Number Placeholder 2">
            <a:extLst>
              <a:ext uri="{FF2B5EF4-FFF2-40B4-BE49-F238E27FC236}">
                <a16:creationId xmlns:a16="http://schemas.microsoft.com/office/drawing/2014/main" id="{486A1019-7FC2-C2D0-2885-46782F6ECC9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D40FC26-87A9-7647-8527-268735A2EFB6}" type="slidenum">
              <a:rPr lang="en-US" altLang="en-US" sz="1200">
                <a:solidFill>
                  <a:srgbClr val="FFFFFF"/>
                </a:solidFill>
                <a:latin typeface="Times" charset="0"/>
              </a:rPr>
              <a:pPr>
                <a:lnSpc>
                  <a:spcPct val="80000"/>
                </a:lnSpc>
                <a:spcBef>
                  <a:spcPct val="0"/>
                </a:spcBef>
                <a:buClrTx/>
                <a:buSzTx/>
                <a:buFontTx/>
                <a:buNone/>
                <a:defRPr/>
              </a:pPr>
              <a:t>41</a:t>
            </a:fld>
            <a:endParaRPr lang="en-US" altLang="en-US" sz="1200">
              <a:solidFill>
                <a:srgbClr val="FFFFFF"/>
              </a:solidFill>
              <a:latin typeface="Times" charset="0"/>
            </a:endParaRPr>
          </a:p>
        </p:txBody>
      </p:sp>
      <p:graphicFrame>
        <p:nvGraphicFramePr>
          <p:cNvPr id="11" name="Content Placeholder 6">
            <a:extLst>
              <a:ext uri="{FF2B5EF4-FFF2-40B4-BE49-F238E27FC236}">
                <a16:creationId xmlns:a16="http://schemas.microsoft.com/office/drawing/2014/main" id="{4C1A85AA-C63B-479A-E314-BF74D2DE3424}"/>
              </a:ext>
            </a:extLst>
          </p:cNvPr>
          <p:cNvGraphicFramePr>
            <a:graphicFrameLocks noGrp="1"/>
          </p:cNvGraphicFramePr>
          <p:nvPr>
            <p:ph sz="quarter" idx="1"/>
            <p:extLst>
              <p:ext uri="{D42A27DB-BD31-4B8C-83A1-F6EECF244321}">
                <p14:modId xmlns:p14="http://schemas.microsoft.com/office/powerpoint/2010/main" val="275189395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2A53D17D-5139-2A02-E629-33382D0FDE1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99330" name="Rectangle 3">
            <a:extLst>
              <a:ext uri="{FF2B5EF4-FFF2-40B4-BE49-F238E27FC236}">
                <a16:creationId xmlns:a16="http://schemas.microsoft.com/office/drawing/2014/main" id="{9CA078F4-778C-0F19-2D70-05DF5CFAC22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lvl="1" eaLnBrk="1" hangingPunct="1">
              <a:lnSpc>
                <a:spcPct val="80000"/>
              </a:lnSpc>
              <a:buNone/>
            </a:pPr>
            <a:r>
              <a:rPr lang="en-US" altLang="en-US" sz="1800" dirty="0">
                <a:ea typeface="ＭＳ Ｐゴシック" panose="020B0600070205080204" pitchFamily="34" charset="-128"/>
              </a:rPr>
              <a:t>	Cost of Equity = 2.75% + 1.0013(5.76%) = 8.52% </a:t>
            </a:r>
          </a:p>
          <a:p>
            <a:pPr eaLnBrk="1" hangingPunct="1">
              <a:lnSpc>
                <a:spcPct val="80000"/>
              </a:lnSpc>
            </a:pPr>
            <a:r>
              <a:rPr lang="en-US" altLang="en-US" sz="2200" dirty="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lvl="1" eaLnBrk="1" hangingPunct="1">
              <a:lnSpc>
                <a:spcPct val="80000"/>
              </a:lnSpc>
              <a:buNone/>
            </a:pPr>
            <a:r>
              <a:rPr lang="en-US" altLang="en-US" sz="1800" dirty="0">
                <a:ea typeface="ＭＳ Ｐゴシック" panose="020B0600070205080204" pitchFamily="34" charset="-128"/>
              </a:rPr>
              <a:t>	After-Tax Cost of Debt 	= 3.75% (1 – 0.361) = 2.40%</a:t>
            </a:r>
          </a:p>
          <a:p>
            <a:pPr eaLnBrk="1" hangingPunct="1">
              <a:lnSpc>
                <a:spcPct val="80000"/>
              </a:lnSpc>
            </a:pPr>
            <a:r>
              <a:rPr lang="en-US" altLang="en-US" sz="2200" dirty="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dirty="0">
                <a:ea typeface="ＭＳ Ｐゴシック" panose="020B0600070205080204" pitchFamily="34" charset="-128"/>
              </a:rPr>
              <a:t>	Cost of capital = </a:t>
            </a:r>
          </a:p>
        </p:txBody>
      </p:sp>
      <p:sp>
        <p:nvSpPr>
          <p:cNvPr id="99331" name="Footer Placeholder 1">
            <a:extLst>
              <a:ext uri="{FF2B5EF4-FFF2-40B4-BE49-F238E27FC236}">
                <a16:creationId xmlns:a16="http://schemas.microsoft.com/office/drawing/2014/main" id="{67E4ECF2-42F0-2CD8-D50C-99C1752ED8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99332" name="Object 1">
            <a:extLst>
              <a:ext uri="{FF2B5EF4-FFF2-40B4-BE49-F238E27FC236}">
                <a16:creationId xmlns:a16="http://schemas.microsoft.com/office/drawing/2014/main" id="{AF309FDE-6165-2317-4BB1-7B399E7A0F72}"/>
              </a:ext>
            </a:extLst>
          </p:cNvPr>
          <p:cNvGraphicFramePr>
            <a:graphicFrameLocks noChangeAspect="1"/>
          </p:cNvGraphicFramePr>
          <p:nvPr>
            <p:extLst>
              <p:ext uri="{D42A27DB-BD31-4B8C-83A1-F6EECF244321}">
                <p14:modId xmlns:p14="http://schemas.microsoft.com/office/powerpoint/2010/main" val="1306939457"/>
              </p:ext>
            </p:extLst>
          </p:nvPr>
        </p:nvGraphicFramePr>
        <p:xfrm>
          <a:off x="3320256" y="5221014"/>
          <a:ext cx="5486400" cy="596900"/>
        </p:xfrm>
        <a:graphic>
          <a:graphicData uri="http://schemas.openxmlformats.org/presentationml/2006/ole">
            <mc:AlternateContent xmlns:mc="http://schemas.openxmlformats.org/markup-compatibility/2006">
              <mc:Choice xmlns:v="urn:schemas-microsoft-com:vml" Requires="v">
                <p:oleObj name="Document" r:id="rId3" imgW="10972800" imgH="1193800" progId="Word.Document.12">
                  <p:embed/>
                </p:oleObj>
              </mc:Choice>
              <mc:Fallback>
                <p:oleObj name="Document" r:id="rId3" imgW="10972800" imgH="11938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0256" y="5221014"/>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FABC37A5-1309-707B-6DA4-B377BD16DB6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Mechanics of Cost of Capital Estimation</a:t>
            </a:r>
          </a:p>
        </p:txBody>
      </p:sp>
      <p:sp>
        <p:nvSpPr>
          <p:cNvPr id="101378" name="Footer Placeholder 1">
            <a:extLst>
              <a:ext uri="{FF2B5EF4-FFF2-40B4-BE49-F238E27FC236}">
                <a16:creationId xmlns:a16="http://schemas.microsoft.com/office/drawing/2014/main" id="{4837396E-8B1E-40AB-A960-41EA89C05E2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9331" name="Slide Number Placeholder 2">
            <a:extLst>
              <a:ext uri="{FF2B5EF4-FFF2-40B4-BE49-F238E27FC236}">
                <a16:creationId xmlns:a16="http://schemas.microsoft.com/office/drawing/2014/main" id="{0C0C90AF-2D7D-4034-F197-14748A4C9AC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23AB63C-803E-3346-9B0C-535D11ED4113}" type="slidenum">
              <a:rPr lang="en-US" altLang="en-US" sz="1200">
                <a:solidFill>
                  <a:srgbClr val="FFFFFF"/>
                </a:solidFill>
                <a:latin typeface="Times" charset="0"/>
              </a:rPr>
              <a:pPr>
                <a:lnSpc>
                  <a:spcPct val="80000"/>
                </a:lnSpc>
                <a:spcBef>
                  <a:spcPct val="0"/>
                </a:spcBef>
                <a:buClrTx/>
                <a:buSzTx/>
                <a:buFontTx/>
                <a:buNone/>
                <a:defRPr/>
              </a:pPr>
              <a:t>43</a:t>
            </a:fld>
            <a:endParaRPr lang="en-US" altLang="en-US" sz="1200">
              <a:solidFill>
                <a:srgbClr val="FFFFFF"/>
              </a:solidFill>
              <a:latin typeface="Times" charset="0"/>
            </a:endParaRPr>
          </a:p>
        </p:txBody>
      </p:sp>
      <p:sp>
        <p:nvSpPr>
          <p:cNvPr id="84994" name="Rectangle 3">
            <a:extLst>
              <a:ext uri="{FF2B5EF4-FFF2-40B4-BE49-F238E27FC236}">
                <a16:creationId xmlns:a16="http://schemas.microsoft.com/office/drawing/2014/main" id="{1AC7B133-A80C-F71F-D99B-E52AE91CE90D}"/>
              </a:ext>
            </a:extLst>
          </p:cNvPr>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a:extLst>
              <a:ext uri="{FF2B5EF4-FFF2-40B4-BE49-F238E27FC236}">
                <a16:creationId xmlns:a16="http://schemas.microsoft.com/office/drawing/2014/main" id="{FEB9024F-7852-9F69-685D-DA261CD963D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Laying the groundwork:</a:t>
            </a:r>
            <a:br>
              <a:rPr lang="en-US" altLang="en-US">
                <a:ea typeface="ＭＳ Ｐゴシック" panose="020B0600070205080204" pitchFamily="34" charset="-128"/>
              </a:rPr>
            </a:br>
            <a:r>
              <a:rPr lang="en-US" altLang="en-US">
                <a:ea typeface="ＭＳ Ｐゴシック" panose="020B0600070205080204" pitchFamily="34" charset="-128"/>
              </a:rPr>
              <a:t>1. Estimate the unlevered beta for the firm</a:t>
            </a:r>
          </a:p>
        </p:txBody>
      </p:sp>
      <p:sp>
        <p:nvSpPr>
          <p:cNvPr id="103426" name="Content Placeholder 2">
            <a:extLst>
              <a:ext uri="{FF2B5EF4-FFF2-40B4-BE49-F238E27FC236}">
                <a16:creationId xmlns:a16="http://schemas.microsoft.com/office/drawing/2014/main" id="{38F41230-6250-5C93-04D5-5A5DB9810499}"/>
              </a:ext>
            </a:extLst>
          </p:cNvPr>
          <p:cNvSpPr>
            <a:spLocks noGrp="1"/>
          </p:cNvSpPr>
          <p:nvPr>
            <p:ph sz="quarter" idx="1"/>
          </p:nvPr>
        </p:nvSpPr>
        <p:spPr>
          <a:xfrm>
            <a:off x="612775" y="1600200"/>
            <a:ext cx="8153400" cy="4495800"/>
          </a:xfrm>
        </p:spPr>
        <p:txBody>
          <a:bodyPr/>
          <a:lstStyle/>
          <a:p>
            <a:pPr eaLnBrk="1" hangingPunct="1"/>
            <a:r>
              <a:rPr lang="en-US" altLang="en-US" sz="2000" b="1">
                <a:ea typeface="ＭＳ Ｐゴシック" panose="020B0600070205080204" pitchFamily="34" charset="-128"/>
              </a:rPr>
              <a:t>The Regression Beta</a:t>
            </a:r>
            <a:r>
              <a:rPr lang="en-US" altLang="en-US" sz="2000">
                <a:ea typeface="ＭＳ Ｐゴシック" panose="020B0600070205080204" pitchFamily="34"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pitchFamily="2" charset="2"/>
              <a:buNone/>
            </a:pPr>
            <a:r>
              <a:rPr lang="en-US" altLang="en-US" sz="2000">
                <a:ea typeface="ＭＳ Ｐゴシック" panose="020B0600070205080204" pitchFamily="34" charset="-128"/>
              </a:rPr>
              <a:t>	Unlevered beta = </a:t>
            </a:r>
            <a:r>
              <a:rPr lang="en-US" altLang="en-US">
                <a:ea typeface="ＭＳ Ｐゴシック" panose="020B0600070205080204" pitchFamily="34" charset="-128"/>
              </a:rPr>
              <a:t>= </a:t>
            </a:r>
            <a:r>
              <a:rPr lang="en-US" altLang="en-US" sz="2000">
                <a:ea typeface="ＭＳ Ｐゴシック" panose="020B0600070205080204" pitchFamily="34" charset="-128"/>
              </a:rPr>
              <a:t>1.25 / (1 + (1 - 0.361)(0.1944))= 1.1119</a:t>
            </a:r>
          </a:p>
          <a:p>
            <a:pPr eaLnBrk="1" hangingPunct="1"/>
            <a:r>
              <a:rPr lang="en-US" altLang="en-US" sz="2000" b="1">
                <a:ea typeface="ＭＳ Ｐゴシック" panose="020B0600070205080204" pitchFamily="34" charset="-128"/>
              </a:rPr>
              <a:t>The Bottom up Beta</a:t>
            </a:r>
            <a:r>
              <a:rPr lang="en-US" altLang="en-US" sz="2000">
                <a:ea typeface="ＭＳ Ｐゴシック" panose="020B0600070205080204" pitchFamily="34" charset="-128"/>
              </a:rPr>
              <a:t>: Alternatively, we can back to the source and estimate it from the betas of the businesses.</a:t>
            </a:r>
          </a:p>
          <a:p>
            <a:pPr eaLnBrk="1" hangingPunct="1"/>
            <a:endParaRPr lang="en-US" altLang="en-US">
              <a:ea typeface="ＭＳ Ｐゴシック" panose="020B0600070205080204" pitchFamily="34" charset="-128"/>
            </a:endParaRPr>
          </a:p>
        </p:txBody>
      </p:sp>
      <p:sp>
        <p:nvSpPr>
          <p:cNvPr id="103427" name="Footer Placeholder 1">
            <a:extLst>
              <a:ext uri="{FF2B5EF4-FFF2-40B4-BE49-F238E27FC236}">
                <a16:creationId xmlns:a16="http://schemas.microsoft.com/office/drawing/2014/main" id="{D59F2688-F215-3DF2-3641-FD4920FB1DD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7" name="Content Placeholder 6">
            <a:extLst>
              <a:ext uri="{FF2B5EF4-FFF2-40B4-BE49-F238E27FC236}">
                <a16:creationId xmlns:a16="http://schemas.microsoft.com/office/drawing/2014/main" id="{68D8634E-9F8A-B320-D023-E2D787CF2912}"/>
              </a:ext>
            </a:extLst>
          </p:cNvPr>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646FD172-21FA-F000-F319-8BF87C1C694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Get Disney</a:t>
            </a:r>
            <a:r>
              <a:rPr lang="ja-JP" altLang="en-US">
                <a:ea typeface="ＭＳ Ｐゴシック" panose="020B0600070205080204" pitchFamily="34" charset="-128"/>
              </a:rPr>
              <a:t>’</a:t>
            </a:r>
            <a:r>
              <a:rPr lang="en-US" altLang="ja-JP">
                <a:ea typeface="ＭＳ Ｐゴシック" panose="020B0600070205080204" pitchFamily="34" charset="-128"/>
              </a:rPr>
              <a:t>s current financials…</a:t>
            </a:r>
            <a:endParaRPr lang="en-US" altLang="en-US">
              <a:ea typeface="ＭＳ Ｐゴシック" panose="020B0600070205080204" pitchFamily="34" charset="-128"/>
            </a:endParaRPr>
          </a:p>
        </p:txBody>
      </p:sp>
      <p:sp>
        <p:nvSpPr>
          <p:cNvPr id="105474" name="Footer Placeholder 1">
            <a:extLst>
              <a:ext uri="{FF2B5EF4-FFF2-40B4-BE49-F238E27FC236}">
                <a16:creationId xmlns:a16="http://schemas.microsoft.com/office/drawing/2014/main" id="{4C1188E3-FFF3-EAD5-C442-2410966CF6A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105475" name="Content Placeholder 3">
            <a:extLst>
              <a:ext uri="{FF2B5EF4-FFF2-40B4-BE49-F238E27FC236}">
                <a16:creationId xmlns:a16="http://schemas.microsoft.com/office/drawing/2014/main" id="{B55ED3DA-D91F-3CDF-643C-E4B1FBB7C08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1DC1C6E1-28A9-FC68-97F0-4DE136722E3E}"/>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 1: Cost of Equity</a:t>
            </a:r>
          </a:p>
        </p:txBody>
      </p:sp>
      <p:sp>
        <p:nvSpPr>
          <p:cNvPr id="107522" name="TextBox 1">
            <a:extLst>
              <a:ext uri="{FF2B5EF4-FFF2-40B4-BE49-F238E27FC236}">
                <a16:creationId xmlns:a16="http://schemas.microsoft.com/office/drawing/2014/main" id="{A78780FF-8D38-F202-2128-EAD2ECAF3706}"/>
              </a:ext>
            </a:extLst>
          </p:cNvPr>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Levered Beta = 0.9239 (1 + (1- .361) (D/E))</a:t>
            </a:r>
          </a:p>
          <a:p>
            <a:pPr>
              <a:spcBef>
                <a:spcPct val="0"/>
              </a:spcBef>
              <a:buClrTx/>
              <a:buSzTx/>
              <a:buFontTx/>
              <a:buNone/>
            </a:pPr>
            <a:r>
              <a:rPr lang="en-US" altLang="en-US" sz="1600">
                <a:latin typeface="Times" pitchFamily="2" charset="0"/>
              </a:rPr>
              <a:t>Cost of equity = 2.75% + Levered beta * 5.76%</a:t>
            </a:r>
          </a:p>
        </p:txBody>
      </p:sp>
      <p:sp>
        <p:nvSpPr>
          <p:cNvPr id="107523" name="Footer Placeholder 1">
            <a:extLst>
              <a:ext uri="{FF2B5EF4-FFF2-40B4-BE49-F238E27FC236}">
                <a16:creationId xmlns:a16="http://schemas.microsoft.com/office/drawing/2014/main" id="{2A35B317-169F-DB93-20D7-A13F89CED35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07524" name="Content Placeholder 8">
            <a:extLst>
              <a:ext uri="{FF2B5EF4-FFF2-40B4-BE49-F238E27FC236}">
                <a16:creationId xmlns:a16="http://schemas.microsoft.com/office/drawing/2014/main" id="{A6E5E7E3-D230-5EF7-EDB5-B14D5C47871B}"/>
              </a:ext>
            </a:extLst>
          </p:cNvPr>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name="Document" r:id="rId3" imgW="11277600" imgH="5486400" progId="Word.Document.12">
                  <p:embed/>
                </p:oleObj>
              </mc:Choice>
              <mc:Fallback>
                <p:oleObj name="Document" r:id="rId3" imgW="11277600" imgH="54864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4B7F50D4-C37D-5274-1F43-79296954ECA8}"/>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 2: Estimating Cost of Debt</a:t>
            </a:r>
          </a:p>
        </p:txBody>
      </p:sp>
      <p:sp>
        <p:nvSpPr>
          <p:cNvPr id="339970" name="Rectangle 3">
            <a:extLst>
              <a:ext uri="{FF2B5EF4-FFF2-40B4-BE49-F238E27FC236}">
                <a16:creationId xmlns:a16="http://schemas.microsoft.com/office/drawing/2014/main" id="{0B35FE43-378A-972D-DA74-AC0F025AECA0}"/>
              </a:ext>
            </a:extLst>
          </p:cNvPr>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9571" name="Footer Placeholder 1">
            <a:extLst>
              <a:ext uri="{FF2B5EF4-FFF2-40B4-BE49-F238E27FC236}">
                <a16:creationId xmlns:a16="http://schemas.microsoft.com/office/drawing/2014/main" id="{18769BCB-E66B-F5F0-2CC6-9D70BE9839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6FCF0552-4DFC-C35F-ABCE-4A6B7A933B7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Ratings Table</a:t>
            </a:r>
          </a:p>
        </p:txBody>
      </p:sp>
      <p:sp>
        <p:nvSpPr>
          <p:cNvPr id="111618" name="TextBox 5">
            <a:extLst>
              <a:ext uri="{FF2B5EF4-FFF2-40B4-BE49-F238E27FC236}">
                <a16:creationId xmlns:a16="http://schemas.microsoft.com/office/drawing/2014/main" id="{4710BA1F-E6D7-0FDE-4757-036EEFBC3703}"/>
              </a:ext>
            </a:extLst>
          </p:cNvPr>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T.Bond rate =2.75%</a:t>
            </a:r>
          </a:p>
        </p:txBody>
      </p:sp>
      <p:sp>
        <p:nvSpPr>
          <p:cNvPr id="111619" name="Footer Placeholder 1">
            <a:extLst>
              <a:ext uri="{FF2B5EF4-FFF2-40B4-BE49-F238E27FC236}">
                <a16:creationId xmlns:a16="http://schemas.microsoft.com/office/drawing/2014/main" id="{A2D9ED69-7E13-FC7C-8490-7A9EB02769D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3" name="Content Placeholder 2">
            <a:extLst>
              <a:ext uri="{FF2B5EF4-FFF2-40B4-BE49-F238E27FC236}">
                <a16:creationId xmlns:a16="http://schemas.microsoft.com/office/drawing/2014/main" id="{9EFBD31B-B9F1-9CFC-9BAB-B3FCD22F0CDC}"/>
              </a:ext>
            </a:extLst>
          </p:cNvPr>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D6937D8A-59D1-0D22-A59F-EB293179587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Test: Can you do the 30% level?</a:t>
            </a:r>
          </a:p>
        </p:txBody>
      </p:sp>
      <p:sp>
        <p:nvSpPr>
          <p:cNvPr id="113666" name="Footer Placeholder 1">
            <a:extLst>
              <a:ext uri="{FF2B5EF4-FFF2-40B4-BE49-F238E27FC236}">
                <a16:creationId xmlns:a16="http://schemas.microsoft.com/office/drawing/2014/main" id="{B66C453C-D497-E06C-269F-1870E95BF76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13667" name="Content Placeholder 8">
            <a:extLst>
              <a:ext uri="{FF2B5EF4-FFF2-40B4-BE49-F238E27FC236}">
                <a16:creationId xmlns:a16="http://schemas.microsoft.com/office/drawing/2014/main" id="{D32B03D6-B8AA-19A8-05D6-5A9F11C7B97E}"/>
              </a:ext>
            </a:extLst>
          </p:cNvPr>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name="Document" r:id="rId3" imgW="5511800" imgH="2578100" progId="Word.Document.12">
                  <p:embed/>
                </p:oleObj>
              </mc:Choice>
              <mc:Fallback>
                <p:oleObj name="Document" r:id="rId3" imgW="5511800" imgH="25781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6DFEC33B-30D6-9AEC-FAF8-BDAFFA9A301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Bond Ratings, Cost of Debt and Debt Ratios</a:t>
            </a:r>
          </a:p>
        </p:txBody>
      </p:sp>
      <p:sp>
        <p:nvSpPr>
          <p:cNvPr id="115714" name="Footer Placeholder 1">
            <a:extLst>
              <a:ext uri="{FF2B5EF4-FFF2-40B4-BE49-F238E27FC236}">
                <a16:creationId xmlns:a16="http://schemas.microsoft.com/office/drawing/2014/main" id="{2C860E03-D9E3-506B-FBF8-168E5E6760E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15715" name="Content Placeholder 6">
            <a:extLst>
              <a:ext uri="{FF2B5EF4-FFF2-40B4-BE49-F238E27FC236}">
                <a16:creationId xmlns:a16="http://schemas.microsoft.com/office/drawing/2014/main" id="{D12D6AE0-884D-D830-2136-19F02426DCD4}"/>
              </a:ext>
            </a:extLst>
          </p:cNvPr>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name="Document" r:id="rId3" imgW="11252200" imgH="5054600" progId="Word.Document.12">
                  <p:embed/>
                </p:oleObj>
              </mc:Choice>
              <mc:Fallback>
                <p:oleObj name="Document" r:id="rId3" imgW="11252200" imgH="5054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15BC0663-01BA-9568-2AE7-BBACA176CD5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Stated versus Effective Tax Rates</a:t>
            </a:r>
          </a:p>
        </p:txBody>
      </p:sp>
      <p:sp>
        <p:nvSpPr>
          <p:cNvPr id="117762" name="Rectangle 3">
            <a:extLst>
              <a:ext uri="{FF2B5EF4-FFF2-40B4-BE49-F238E27FC236}">
                <a16:creationId xmlns:a16="http://schemas.microsoft.com/office/drawing/2014/main" id="{07AD6ADB-E634-6861-5603-4FC61A2915B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panose="020B0600070205080204" pitchFamily="34"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panose="020B0600070205080204" pitchFamily="34" charset="-128"/>
              </a:rPr>
              <a:t>Maximum Tax Benefit = EBIT * Marginal Tax Rate = $10,032 million * 0.361 = $ 3,622 million</a:t>
            </a:r>
          </a:p>
          <a:p>
            <a:pPr lvl="1" eaLnBrk="1" hangingPunct="1">
              <a:lnSpc>
                <a:spcPct val="80000"/>
              </a:lnSpc>
            </a:pPr>
            <a:r>
              <a:rPr lang="en-US" altLang="en-US" sz="1900">
                <a:ea typeface="ＭＳ Ｐゴシック" panose="020B0600070205080204" pitchFamily="34" charset="-128"/>
              </a:rPr>
              <a:t>Adjusted Marginal Tax Rate = Maximum Tax Benefit/Interest Expenses = $3,622/$11,096 = 32.64% </a:t>
            </a:r>
          </a:p>
        </p:txBody>
      </p:sp>
      <p:sp>
        <p:nvSpPr>
          <p:cNvPr id="117763" name="Footer Placeholder 1">
            <a:extLst>
              <a:ext uri="{FF2B5EF4-FFF2-40B4-BE49-F238E27FC236}">
                <a16:creationId xmlns:a16="http://schemas.microsoft.com/office/drawing/2014/main" id="{3FD4339F-3C35-68B0-36C2-D28DE5106E8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B5373C90-EE0B-E3BA-C05D-BFB9AF8060E6}"/>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 3: Disney</a:t>
            </a:r>
            <a:r>
              <a:rPr lang="ja-JP" altLang="en-US">
                <a:ea typeface="ＭＳ Ｐゴシック" panose="020B0600070205080204" pitchFamily="34" charset="-128"/>
              </a:rPr>
              <a:t>’</a:t>
            </a:r>
            <a:r>
              <a:rPr lang="en-US" altLang="ja-JP" dirty="0">
                <a:ea typeface="ＭＳ Ｐゴシック" panose="020B0600070205080204" pitchFamily="34" charset="-128"/>
              </a:rPr>
              <a:t>s cost of capital schedule…</a:t>
            </a:r>
            <a:endParaRPr lang="en-US" altLang="en-US" dirty="0">
              <a:ea typeface="ＭＳ Ｐゴシック" panose="020B0600070205080204" pitchFamily="34" charset="-128"/>
            </a:endParaRPr>
          </a:p>
        </p:txBody>
      </p:sp>
      <p:sp>
        <p:nvSpPr>
          <p:cNvPr id="119810" name="Footer Placeholder 1">
            <a:extLst>
              <a:ext uri="{FF2B5EF4-FFF2-40B4-BE49-F238E27FC236}">
                <a16:creationId xmlns:a16="http://schemas.microsoft.com/office/drawing/2014/main" id="{8AB18069-1EF6-DCBC-8CA2-AB27659C401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19811" name="Content Placeholder 10">
            <a:extLst>
              <a:ext uri="{FF2B5EF4-FFF2-40B4-BE49-F238E27FC236}">
                <a16:creationId xmlns:a16="http://schemas.microsoft.com/office/drawing/2014/main" id="{966B3293-42C9-9BFD-F9F1-2D2F0693B26F}"/>
              </a:ext>
            </a:extLst>
          </p:cNvPr>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name="Document" r:id="rId3" imgW="11252200" imgH="4749800" progId="Word.Document.12">
                  <p:embed/>
                </p:oleObj>
              </mc:Choice>
              <mc:Fallback>
                <p:oleObj name="Document" r:id="rId3" imgW="11252200" imgH="47498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2213DCE5-BF94-41F3-3D11-75F6F82C59D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a:t>
            </a:r>
          </a:p>
        </p:txBody>
      </p:sp>
      <p:sp>
        <p:nvSpPr>
          <p:cNvPr id="121858" name="Footer Placeholder 1">
            <a:extLst>
              <a:ext uri="{FF2B5EF4-FFF2-40B4-BE49-F238E27FC236}">
                <a16:creationId xmlns:a16="http://schemas.microsoft.com/office/drawing/2014/main" id="{7D23E5B3-64BA-C7D5-D843-8247FC301B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121859" name="Content Placeholder 2">
            <a:extLst>
              <a:ext uri="{FF2B5EF4-FFF2-40B4-BE49-F238E27FC236}">
                <a16:creationId xmlns:a16="http://schemas.microsoft.com/office/drawing/2014/main" id="{489FBE59-45B1-C595-40BD-53467751FA72}"/>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906B2BFD-15FF-53C6-60FA-FEAF2803CB1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 1997</a:t>
            </a:r>
          </a:p>
        </p:txBody>
      </p:sp>
      <p:sp>
        <p:nvSpPr>
          <p:cNvPr id="123906" name="Footer Placeholder 1">
            <a:extLst>
              <a:ext uri="{FF2B5EF4-FFF2-40B4-BE49-F238E27FC236}">
                <a16:creationId xmlns:a16="http://schemas.microsoft.com/office/drawing/2014/main" id="{B3ABB12A-371A-27EB-D0BC-180438A6717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21859" name="Slide Number Placeholder 2">
            <a:extLst>
              <a:ext uri="{FF2B5EF4-FFF2-40B4-BE49-F238E27FC236}">
                <a16:creationId xmlns:a16="http://schemas.microsoft.com/office/drawing/2014/main" id="{4E653B8E-A60A-BC1E-4A19-353F2F7AE9A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F8DCC5F-AD70-D74C-8A00-2695CD6B4109}" type="slidenum">
              <a:rPr lang="en-US" altLang="en-US" sz="1200">
                <a:solidFill>
                  <a:srgbClr val="FFFFFF"/>
                </a:solidFill>
                <a:latin typeface="Times" charset="0"/>
              </a:rPr>
              <a:pPr>
                <a:lnSpc>
                  <a:spcPct val="80000"/>
                </a:lnSpc>
                <a:spcBef>
                  <a:spcPct val="0"/>
                </a:spcBef>
                <a:buClrTx/>
                <a:buSzTx/>
                <a:buFontTx/>
                <a:buNone/>
                <a:defRPr/>
              </a:pPr>
              <a:t>54</a:t>
            </a:fld>
            <a:endParaRPr lang="en-US" altLang="en-US" sz="1200">
              <a:solidFill>
                <a:srgbClr val="FFFFFF"/>
              </a:solidFill>
              <a:latin typeface="Times" charset="0"/>
            </a:endParaRPr>
          </a:p>
        </p:txBody>
      </p:sp>
      <p:graphicFrame>
        <p:nvGraphicFramePr>
          <p:cNvPr id="123908" name="Object 2">
            <a:extLst>
              <a:ext uri="{FF2B5EF4-FFF2-40B4-BE49-F238E27FC236}">
                <a16:creationId xmlns:a16="http://schemas.microsoft.com/office/drawing/2014/main" id="{1A0AA213-AE68-C37B-D6F8-E76B31FCACA6}"/>
              </a:ext>
            </a:extLst>
          </p:cNvPr>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name="Chart" r:id="rId3" imgW="8255000" imgH="4381500" progId="Excel.Chart.8">
                  <p:embed/>
                </p:oleObj>
              </mc:Choice>
              <mc:Fallback>
                <p:oleObj name="Chart" r:id="rId3" imgW="8255000" imgH="4381500" progId="Excel.Char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TextBox 8">
            <a:extLst>
              <a:ext uri="{FF2B5EF4-FFF2-40B4-BE49-F238E27FC236}">
                <a16:creationId xmlns:a16="http://schemas.microsoft.com/office/drawing/2014/main" id="{A9772CB7-DA15-6B93-70E2-6712CF731CFC}"/>
              </a:ext>
            </a:extLst>
          </p:cNvPr>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Note the kink in the cost of capital graph at 60% debt. What is causing it?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0A2F8473-F2C0-77FD-597F-2ACAABA9A6B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capital approach suggests that Disney should do the following…</a:t>
            </a:r>
          </a:p>
        </p:txBody>
      </p:sp>
      <p:sp>
        <p:nvSpPr>
          <p:cNvPr id="125954" name="Rectangle 3">
            <a:extLst>
              <a:ext uri="{FF2B5EF4-FFF2-40B4-BE49-F238E27FC236}">
                <a16:creationId xmlns:a16="http://schemas.microsoft.com/office/drawing/2014/main" id="{4854C398-E390-A2A0-FB9D-BC42FD69A217}"/>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panose="020B0600070205080204" pitchFamily="34" charset="-128"/>
              </a:rPr>
              <a:t>To move to its optimal and gain the increase in value, Disney should borrow $ 39.14 billion and buy back stock.</a:t>
            </a:r>
          </a:p>
          <a:p>
            <a:pPr eaLnBrk="1" hangingPunct="1">
              <a:lnSpc>
                <a:spcPct val="90000"/>
              </a:lnSpc>
            </a:pPr>
            <a:r>
              <a:rPr lang="en-US" altLang="en-US" sz="2600">
                <a:ea typeface="ＭＳ Ｐゴシック" panose="020B0600070205080204" pitchFamily="34" charset="-128"/>
              </a:rPr>
              <a:t>Given the magnitude of this decision, you should expect to answer three questions:</a:t>
            </a:r>
          </a:p>
          <a:p>
            <a:pPr lvl="1" eaLnBrk="1" hangingPunct="1">
              <a:lnSpc>
                <a:spcPct val="90000"/>
              </a:lnSpc>
            </a:pPr>
            <a:r>
              <a:rPr lang="en-US" altLang="en-US" sz="2200">
                <a:ea typeface="ＭＳ Ｐゴシック" panose="020B0600070205080204" pitchFamily="34" charset="-128"/>
              </a:rPr>
              <a:t>Why should we do it?</a:t>
            </a:r>
          </a:p>
          <a:p>
            <a:pPr lvl="1" eaLnBrk="1" hangingPunct="1">
              <a:lnSpc>
                <a:spcPct val="90000"/>
              </a:lnSpc>
            </a:pPr>
            <a:r>
              <a:rPr lang="en-US" altLang="en-US" sz="2200">
                <a:ea typeface="ＭＳ Ｐゴシック" panose="020B0600070205080204" pitchFamily="34" charset="-128"/>
              </a:rPr>
              <a:t>What if something goes wrong?</a:t>
            </a:r>
          </a:p>
          <a:p>
            <a:pPr lvl="1" eaLnBrk="1" hangingPunct="1">
              <a:lnSpc>
                <a:spcPct val="90000"/>
              </a:lnSpc>
            </a:pPr>
            <a:r>
              <a:rPr lang="en-US" altLang="en-US" sz="2200">
                <a:ea typeface="ＭＳ Ｐゴシック" panose="020B0600070205080204" pitchFamily="34" charset="-128"/>
              </a:rPr>
              <a:t>What if we don</a:t>
            </a:r>
            <a:r>
              <a:rPr lang="ja-JP" altLang="en-US" sz="2200">
                <a:ea typeface="ＭＳ Ｐゴシック" panose="020B0600070205080204" pitchFamily="34" charset="-128"/>
              </a:rPr>
              <a:t>’</a:t>
            </a:r>
            <a:r>
              <a:rPr lang="en-US" altLang="ja-JP" sz="2200">
                <a:ea typeface="ＭＳ Ｐゴシック" panose="020B0600070205080204" pitchFamily="34" charset="-128"/>
              </a:rPr>
              <a:t>t want (or cannot ) buy back stock and want to make investments with the additional debt capacity?</a:t>
            </a:r>
            <a:endParaRPr lang="en-US" altLang="en-US" sz="2200">
              <a:ea typeface="ＭＳ Ｐゴシック" panose="020B0600070205080204" pitchFamily="34" charset="-128"/>
            </a:endParaRPr>
          </a:p>
        </p:txBody>
      </p:sp>
      <p:sp>
        <p:nvSpPr>
          <p:cNvPr id="125955" name="Footer Placeholder 1">
            <a:extLst>
              <a:ext uri="{FF2B5EF4-FFF2-40B4-BE49-F238E27FC236}">
                <a16:creationId xmlns:a16="http://schemas.microsoft.com/office/drawing/2014/main" id="{34AB183E-0206-FDA8-062B-4B0702DC82C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8F5AFC43-BE87-6A2A-CC0F-4F53D0F4F4B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Why should we do it? </a:t>
            </a:r>
            <a:br>
              <a:rPr lang="en-US" altLang="en-US">
                <a:ea typeface="ＭＳ Ｐゴシック" panose="020B0600070205080204" pitchFamily="34" charset="-128"/>
              </a:rPr>
            </a:br>
            <a:r>
              <a:rPr lang="en-US" altLang="en-US">
                <a:ea typeface="ＭＳ Ｐゴシック" panose="020B0600070205080204" pitchFamily="34" charset="-128"/>
              </a:rPr>
              <a:t>Effect on Firm Value – Full Valuation</a:t>
            </a:r>
          </a:p>
        </p:txBody>
      </p:sp>
      <p:sp>
        <p:nvSpPr>
          <p:cNvPr id="128002" name="Rectangle 3">
            <a:extLst>
              <a:ext uri="{FF2B5EF4-FFF2-40B4-BE49-F238E27FC236}">
                <a16:creationId xmlns:a16="http://schemas.microsoft.com/office/drawing/2014/main" id="{E1748C88-A30B-1B4B-789C-ACE93B035799}"/>
              </a:ext>
            </a:extLst>
          </p:cNvPr>
          <p:cNvSpPr>
            <a:spLocks noGrp="1"/>
          </p:cNvSpPr>
          <p:nvPr>
            <p:ph sz="quarter" idx="1"/>
          </p:nvPr>
        </p:nvSpPr>
        <p:spPr>
          <a:xfrm>
            <a:off x="612775" y="1600200"/>
            <a:ext cx="8153400" cy="4495800"/>
          </a:xfrm>
        </p:spPr>
        <p:txBody>
          <a:bodyPr/>
          <a:lstStyle/>
          <a:p>
            <a:pPr marL="0" indent="0" eaLnBrk="1" hangingPunct="1">
              <a:lnSpc>
                <a:spcPct val="80000"/>
              </a:lnSpc>
              <a:buFont typeface="Wingdings" pitchFamily="2" charset="2"/>
              <a:buNone/>
            </a:pPr>
            <a:r>
              <a:rPr lang="en-US" altLang="en-US" sz="1800">
                <a:ea typeface="ＭＳ Ｐゴシック" panose="020B0600070205080204" pitchFamily="34" charset="-128"/>
              </a:rPr>
              <a:t>Step 1: Estimate the cash flows to Disney as a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EBIT (1 – Tax Rate) = 10,032 (1 – 0.361) = 		$6,410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Depreciation and amortization =		$2,485</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Capital expenditures =			$5,239</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Change in noncash working capital 		$0</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Free cash flow to the firm =			$3,657 </a:t>
            </a:r>
          </a:p>
          <a:p>
            <a:pPr marL="0" indent="0" eaLnBrk="1" hangingPunct="1">
              <a:lnSpc>
                <a:spcPct val="80000"/>
              </a:lnSpc>
            </a:pPr>
            <a:r>
              <a:rPr lang="en-US" altLang="en-US" sz="1800">
                <a:ea typeface="ＭＳ Ｐゴシック" panose="020B0600070205080204" pitchFamily="34" charset="-128"/>
              </a:rPr>
              <a:t>Step 2: Back out the implied growth rate in the current market value</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Current enterprise value = $121,878 + 15,961 - 3,931 = 133,908</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Value of firm = $ 133,908 = </a:t>
            </a:r>
          </a:p>
          <a:p>
            <a:pPr marL="0" indent="0" eaLnBrk="1" hangingPunct="1">
              <a:lnSpc>
                <a:spcPct val="80000"/>
              </a:lnSpc>
              <a:buFont typeface="Wingdings" pitchFamily="2" charset="2"/>
              <a:buNone/>
            </a:pPr>
            <a:r>
              <a:rPr lang="en-US" altLang="en-US" sz="1800">
                <a:ea typeface="ＭＳ Ｐゴシック" panose="020B0600070205080204" pitchFamily="34" charset="-128"/>
              </a:rPr>
              <a:t>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Growth rate = (Firm Value * Cost of Capital – CF to Firm)/(Firm Value + CF to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 (133,908* 0.0781 – 3,657)/(133,908+ 3,657) = 0.0494 or 4.94% </a:t>
            </a:r>
          </a:p>
          <a:p>
            <a:pPr marL="0" indent="0" eaLnBrk="1" hangingPunct="1">
              <a:lnSpc>
                <a:spcPct val="80000"/>
              </a:lnSpc>
            </a:pPr>
            <a:r>
              <a:rPr lang="en-US" altLang="en-US" sz="1800">
                <a:ea typeface="ＭＳ Ｐゴシック" panose="020B0600070205080204" pitchFamily="34" charset="-128"/>
              </a:rPr>
              <a:t>Step 3: Revalue the firm with the new cost of capital</a:t>
            </a:r>
          </a:p>
          <a:p>
            <a:pPr marL="366713" lvl="1" indent="0" eaLnBrk="1" hangingPunct="1">
              <a:lnSpc>
                <a:spcPct val="80000"/>
              </a:lnSpc>
            </a:pPr>
            <a:r>
              <a:rPr lang="en-US" altLang="en-US" sz="1500">
                <a:ea typeface="ＭＳ Ｐゴシック" panose="020B0600070205080204" pitchFamily="34" charset="-128"/>
              </a:rPr>
              <a:t>Firm value =</a:t>
            </a:r>
          </a:p>
          <a:p>
            <a:pPr marL="366713" lvl="1" indent="0" eaLnBrk="1" hangingPunct="1">
              <a:lnSpc>
                <a:spcPct val="80000"/>
              </a:lnSpc>
            </a:pPr>
            <a:endParaRPr lang="en-US" altLang="en-US" sz="1500">
              <a:ea typeface="ＭＳ Ｐゴシック" panose="020B0600070205080204" pitchFamily="34" charset="-128"/>
            </a:endParaRPr>
          </a:p>
          <a:p>
            <a:pPr marL="366713" lvl="1" indent="0" eaLnBrk="1" hangingPunct="1">
              <a:lnSpc>
                <a:spcPct val="80000"/>
              </a:lnSpc>
            </a:pPr>
            <a:r>
              <a:rPr lang="en-US" altLang="en-US" sz="1500">
                <a:ea typeface="ＭＳ Ｐゴシック" panose="020B0600070205080204" pitchFamily="34" charset="-128"/>
              </a:rPr>
              <a:t>Increase in firm value =  $172,935 - $133,908  = $39,027 million</a:t>
            </a:r>
          </a:p>
        </p:txBody>
      </p:sp>
      <p:graphicFrame>
        <p:nvGraphicFramePr>
          <p:cNvPr id="128003" name="Object 2">
            <a:extLst>
              <a:ext uri="{FF2B5EF4-FFF2-40B4-BE49-F238E27FC236}">
                <a16:creationId xmlns:a16="http://schemas.microsoft.com/office/drawing/2014/main" id="{BB10EEBA-ED8E-17D2-0F63-CD856E07E946}"/>
              </a:ext>
            </a:extLst>
          </p:cNvPr>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name="Equation" r:id="rId3" imgW="2095500" imgH="431800" progId="Equation.3">
                  <p:embed/>
                </p:oleObj>
              </mc:Choice>
              <mc:Fallback>
                <p:oleObj name="Equation" r:id="rId3" imgW="20955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8004" name="Object 3">
            <a:extLst>
              <a:ext uri="{FF2B5EF4-FFF2-40B4-BE49-F238E27FC236}">
                <a16:creationId xmlns:a16="http://schemas.microsoft.com/office/drawing/2014/main" id="{A2CAF968-4BED-D836-F213-E857855D412A}"/>
              </a:ext>
            </a:extLst>
          </p:cNvPr>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name="Equation" r:id="rId5" imgW="3568700" imgH="431800" progId="Equation.3">
                  <p:embed/>
                </p:oleObj>
              </mc:Choice>
              <mc:Fallback>
                <p:oleObj name="Equation" r:id="rId5" imgW="35687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8005" name="Footer Placeholder 1">
            <a:extLst>
              <a:ext uri="{FF2B5EF4-FFF2-40B4-BE49-F238E27FC236}">
                <a16:creationId xmlns:a16="http://schemas.microsoft.com/office/drawing/2014/main" id="{1FC8B7D5-4547-08BA-F213-730C68A70E8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8BCEE0EF-E717-74AB-813F-B986E451576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Effect on Value: Incremental approach</a:t>
            </a:r>
          </a:p>
        </p:txBody>
      </p:sp>
      <p:sp>
        <p:nvSpPr>
          <p:cNvPr id="130050" name="Content Placeholder 2">
            <a:extLst>
              <a:ext uri="{FF2B5EF4-FFF2-40B4-BE49-F238E27FC236}">
                <a16:creationId xmlns:a16="http://schemas.microsoft.com/office/drawing/2014/main" id="{FD9BCB72-E613-8B9B-FB27-78A0FD8FDF47}"/>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this approach, we start with the current market value and isolate the effect of changing the capital structure on the cash flow and the resulting value.</a:t>
            </a:r>
          </a:p>
          <a:p>
            <a:pPr marL="366713" lvl="1" indent="0" eaLnBrk="1" hangingPunct="1">
              <a:buFont typeface="Wingdings 2" pitchFamily="2" charset="2"/>
              <a:buNone/>
            </a:pPr>
            <a:r>
              <a:rPr lang="en-US" altLang="en-US" sz="1600">
                <a:ea typeface="ＭＳ Ｐゴシック" panose="020B0600070205080204" pitchFamily="34" charset="-128"/>
              </a:rPr>
              <a:t>Enterprise Value before the change = $133,908 million</a:t>
            </a:r>
          </a:p>
          <a:p>
            <a:pPr marL="366713" lvl="1" indent="0">
              <a:buFont typeface="Wingdings 2" pitchFamily="2" charset="2"/>
              <a:buNone/>
            </a:pPr>
            <a:r>
              <a:rPr lang="en-US" altLang="en-US" sz="1600">
                <a:ea typeface="ＭＳ Ｐゴシック" panose="020B0600070205080204" pitchFamily="34" charset="-128"/>
              </a:rPr>
              <a:t>Cost of financing Disney at existing debt ratio = $ 133,908 * 0.0781 = $10,458 million</a:t>
            </a:r>
          </a:p>
          <a:p>
            <a:pPr marL="366713" lvl="1" indent="0">
              <a:buFont typeface="Wingdings 2" pitchFamily="2" charset="2"/>
              <a:buNone/>
            </a:pPr>
            <a:r>
              <a:rPr lang="en-US" altLang="en-US" sz="1600">
                <a:ea typeface="ＭＳ Ｐゴシック" panose="020B0600070205080204" pitchFamily="34" charset="-128"/>
              </a:rPr>
              <a:t>Cost of financing Disney at optimal debt ratio = $ 133,908 * 0.0716 = $ 9,592 million</a:t>
            </a:r>
          </a:p>
          <a:p>
            <a:pPr marL="366713" lvl="1" indent="0">
              <a:buFont typeface="Wingdings 2" pitchFamily="2" charset="2"/>
              <a:buNone/>
            </a:pPr>
            <a:r>
              <a:rPr lang="en-US" altLang="en-US" sz="1600">
                <a:ea typeface="ＭＳ Ｐゴシック" panose="020B0600070205080204" pitchFamily="34" charset="-128"/>
              </a:rPr>
              <a:t>Annual savings in cost of financing = $10,458 million – $9,592 million = $866 million  </a:t>
            </a:r>
          </a:p>
          <a:p>
            <a:pPr marL="366713" lvl="1" indent="0">
              <a:buFont typeface="Wingdings 2" pitchFamily="2" charset="2"/>
              <a:buNone/>
            </a:pPr>
            <a:endParaRPr lang="en-US" altLang="en-US">
              <a:ea typeface="ＭＳ Ｐゴシック" panose="020B0600070205080204" pitchFamily="34" charset="-128"/>
            </a:endParaRPr>
          </a:p>
          <a:p>
            <a:pPr>
              <a:buFont typeface="Wingdings" pitchFamily="2" charset="2"/>
              <a:buNone/>
            </a:pPr>
            <a:r>
              <a:rPr lang="en-US" altLang="en-US" sz="1600">
                <a:ea typeface="ＭＳ Ｐゴシック" panose="020B0600070205080204" pitchFamily="34" charset="-128"/>
              </a:rPr>
              <a:t>	</a:t>
            </a:r>
          </a:p>
          <a:p>
            <a:pPr marL="366713" lvl="1" indent="0">
              <a:buFont typeface="Wingdings 2" pitchFamily="2" charset="2"/>
              <a:buNone/>
            </a:pPr>
            <a:r>
              <a:rPr lang="en-US" altLang="en-US" sz="1600">
                <a:ea typeface="ＭＳ Ｐゴシック" panose="020B0600070205080204" pitchFamily="34" charset="-128"/>
              </a:rPr>
              <a:t>Enterprise value after recapitalization</a:t>
            </a:r>
          </a:p>
          <a:p>
            <a:pPr marL="366713" lvl="1" indent="0">
              <a:buFont typeface="Wingdings 2" pitchFamily="2" charset="2"/>
              <a:buNone/>
            </a:pPr>
            <a:r>
              <a:rPr lang="en-US" altLang="en-US" sz="1600">
                <a:ea typeface="ＭＳ Ｐゴシック" panose="020B0600070205080204" pitchFamily="34" charset="-128"/>
              </a:rPr>
              <a:t> = Existing enterprise value + PV of Savings = $133,908 + $19,623 = $153,531 million </a:t>
            </a:r>
          </a:p>
          <a:p>
            <a:pPr marL="366713" lvl="1" indent="0">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endParaRPr lang="en-US" altLang="en-US">
              <a:ea typeface="ＭＳ Ｐゴシック" panose="020B0600070205080204" pitchFamily="34" charset="-128"/>
            </a:endParaRPr>
          </a:p>
        </p:txBody>
      </p:sp>
      <p:sp>
        <p:nvSpPr>
          <p:cNvPr id="130051" name="Footer Placeholder 1">
            <a:extLst>
              <a:ext uri="{FF2B5EF4-FFF2-40B4-BE49-F238E27FC236}">
                <a16:creationId xmlns:a16="http://schemas.microsoft.com/office/drawing/2014/main" id="{F53CC7ED-0D54-FF2A-2CCE-331658CDBD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30052" name="Object 1">
            <a:extLst>
              <a:ext uri="{FF2B5EF4-FFF2-40B4-BE49-F238E27FC236}">
                <a16:creationId xmlns:a16="http://schemas.microsoft.com/office/drawing/2014/main" id="{5CDFA0C7-1C2C-673F-2A61-BB0996F3F432}"/>
              </a:ext>
            </a:extLst>
          </p:cNvPr>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name="Equation" r:id="rId3" imgW="5156200" imgH="431800" progId="Equation.3">
                  <p:embed/>
                </p:oleObj>
              </mc:Choice>
              <mc:Fallback>
                <p:oleObj name="Equation" r:id="rId3" imgW="51562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FA5FC357-4F8E-A37D-70BD-689CE7FC43B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From firm value to value per share: The Rational Investor Solution</a:t>
            </a:r>
          </a:p>
        </p:txBody>
      </p:sp>
      <p:sp>
        <p:nvSpPr>
          <p:cNvPr id="132098" name="Content Placeholder 2">
            <a:extLst>
              <a:ext uri="{FF2B5EF4-FFF2-40B4-BE49-F238E27FC236}">
                <a16:creationId xmlns:a16="http://schemas.microsoft.com/office/drawing/2014/main" id="{5AB2A091-0CA3-E662-98C2-FB2037EEAF76}"/>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Because the increase in value accrues entirely to stockholders, we can estimate the increase in value per share by dividing by the </a:t>
            </a:r>
            <a:r>
              <a:rPr lang="en-US" altLang="en-US" sz="2600" u="sng">
                <a:ea typeface="ＭＳ Ｐゴシック" panose="020B0600070205080204" pitchFamily="34" charset="-128"/>
              </a:rPr>
              <a:t>total number of shares outstanding (1,800 million)</a:t>
            </a:r>
            <a:r>
              <a:rPr lang="en-US" altLang="en-US" sz="2600">
                <a:ea typeface="ＭＳ Ｐゴシック" panose="020B0600070205080204" pitchFamily="34" charset="-128"/>
              </a:rPr>
              <a:t>.</a:t>
            </a:r>
          </a:p>
          <a:p>
            <a:pPr lvl="1">
              <a:lnSpc>
                <a:spcPct val="80000"/>
              </a:lnSpc>
            </a:pPr>
            <a:r>
              <a:rPr lang="en-US" altLang="en-US" sz="2200">
                <a:ea typeface="ＭＳ Ｐゴシック" panose="020B0600070205080204" pitchFamily="34" charset="-128"/>
              </a:rPr>
              <a:t>Increase in Value per Share = $19,623/1800 = $ 10.90</a:t>
            </a:r>
          </a:p>
          <a:p>
            <a:pPr lvl="1">
              <a:lnSpc>
                <a:spcPct val="80000"/>
              </a:lnSpc>
            </a:pPr>
            <a:r>
              <a:rPr lang="en-US" altLang="en-US" sz="2200">
                <a:ea typeface="ＭＳ Ｐゴシック" panose="020B0600070205080204" pitchFamily="34" charset="-128"/>
              </a:rPr>
              <a:t>New Stock Price = $67.71 + $10.90= $78.61 </a:t>
            </a:r>
          </a:p>
          <a:p>
            <a:pPr>
              <a:lnSpc>
                <a:spcPct val="80000"/>
              </a:lnSpc>
            </a:pPr>
            <a:r>
              <a:rPr lang="en-US" altLang="en-US" sz="2600">
                <a:ea typeface="ＭＳ Ｐゴシック" panose="020B0600070205080204" pitchFamily="34"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2099" name="Footer Placeholder 3">
            <a:extLst>
              <a:ext uri="{FF2B5EF4-FFF2-40B4-BE49-F238E27FC236}">
                <a16:creationId xmlns:a16="http://schemas.microsoft.com/office/drawing/2014/main" id="{057219D8-35F4-4634-9E74-07741EA19A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C5973A2E-3AF5-5C9A-E965-C53AB4254A3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more general solution, given a buyback price</a:t>
            </a:r>
          </a:p>
        </p:txBody>
      </p:sp>
      <p:sp>
        <p:nvSpPr>
          <p:cNvPr id="134146" name="Content Placeholder 2">
            <a:extLst>
              <a:ext uri="{FF2B5EF4-FFF2-40B4-BE49-F238E27FC236}">
                <a16:creationId xmlns:a16="http://schemas.microsoft.com/office/drawing/2014/main" id="{17C7FBE2-55D9-17C4-0C63-537E3D751AE8}"/>
              </a:ext>
            </a:extLst>
          </p:cNvPr>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panose="020B0600070205080204" pitchFamily="34" charset="-128"/>
              </a:rPr>
              <a:t>Start with the buyback price and compute the number of shares outstanding after the buyback:</a:t>
            </a:r>
          </a:p>
          <a:p>
            <a:pPr lvl="1">
              <a:lnSpc>
                <a:spcPct val="80000"/>
              </a:lnSpc>
            </a:pPr>
            <a:r>
              <a:rPr lang="en-US" altLang="en-US" sz="2000">
                <a:ea typeface="ＭＳ Ｐゴシック" panose="020B0600070205080204" pitchFamily="34" charset="-128"/>
              </a:rPr>
              <a:t>Increase in Debt = Debt at optimal – Current Debt</a:t>
            </a:r>
          </a:p>
          <a:p>
            <a:pPr lvl="1">
              <a:lnSpc>
                <a:spcPct val="80000"/>
              </a:lnSpc>
            </a:pPr>
            <a:r>
              <a:rPr lang="en-US" altLang="en-US" sz="2000">
                <a:ea typeface="ＭＳ Ｐゴシック" panose="020B0600070205080204" pitchFamily="34" charset="-128"/>
              </a:rPr>
              <a:t># Shares after buyback = # Shares before –</a:t>
            </a:r>
          </a:p>
          <a:p>
            <a:pPr>
              <a:lnSpc>
                <a:spcPct val="80000"/>
              </a:lnSpc>
            </a:pPr>
            <a:endParaRPr lang="en-US" altLang="en-US" sz="2400">
              <a:ea typeface="ＭＳ Ｐゴシック" panose="020B0600070205080204" pitchFamily="34" charset="-128"/>
            </a:endParaRPr>
          </a:p>
          <a:p>
            <a:pPr>
              <a:lnSpc>
                <a:spcPct val="80000"/>
              </a:lnSpc>
            </a:pPr>
            <a:r>
              <a:rPr lang="en-US" altLang="en-US" sz="24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panose="020B0600070205080204" pitchFamily="34" charset="-128"/>
              </a:rPr>
              <a:t>Equity value after buyback = Optimal Enterprise value + Cash – Debt </a:t>
            </a:r>
          </a:p>
          <a:p>
            <a:pPr>
              <a:lnSpc>
                <a:spcPct val="80000"/>
              </a:lnSpc>
            </a:pPr>
            <a:r>
              <a:rPr lang="en-US" altLang="en-US" sz="2400">
                <a:ea typeface="ＭＳ Ｐゴシック" panose="020B0600070205080204" pitchFamily="34" charset="-128"/>
              </a:rPr>
              <a:t>Divide the equity value after the buyback by the post-buyback number of shares.</a:t>
            </a:r>
          </a:p>
          <a:p>
            <a:pPr lvl="1">
              <a:lnSpc>
                <a:spcPct val="80000"/>
              </a:lnSpc>
            </a:pPr>
            <a:r>
              <a:rPr lang="en-US" altLang="en-US" sz="2000">
                <a:ea typeface="ＭＳ Ｐゴシック" panose="020B0600070205080204" pitchFamily="34" charset="-128"/>
              </a:rPr>
              <a:t>Value per share after buyback = Equity value after buyback/ Number of shares after buyback</a:t>
            </a:r>
          </a:p>
        </p:txBody>
      </p:sp>
      <p:sp>
        <p:nvSpPr>
          <p:cNvPr id="134147" name="Footer Placeholder 3">
            <a:extLst>
              <a:ext uri="{FF2B5EF4-FFF2-40B4-BE49-F238E27FC236}">
                <a16:creationId xmlns:a16="http://schemas.microsoft.com/office/drawing/2014/main" id="{83A30A6F-48B2-882E-A0B8-B79D2D6F624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34148" name="Object 4">
            <a:extLst>
              <a:ext uri="{FF2B5EF4-FFF2-40B4-BE49-F238E27FC236}">
                <a16:creationId xmlns:a16="http://schemas.microsoft.com/office/drawing/2014/main" id="{5A2C6595-6368-1B18-A5D7-FA405E852D21}"/>
              </a:ext>
            </a:extLst>
          </p:cNvPr>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name="Equation" r:id="rId3" imgW="1066800" imgH="393700" progId="Equation.3">
                  <p:embed/>
                </p:oleObj>
              </mc:Choice>
              <mc:Fallback>
                <p:oleObj name="Equation" r:id="rId3" imgW="10668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B601E0A7-FD4A-CED6-7DE5-2E7C257AA84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Let’s try a price: What if can buy shares back at the old price ($67.71)?</a:t>
            </a:r>
          </a:p>
        </p:txBody>
      </p:sp>
      <p:sp>
        <p:nvSpPr>
          <p:cNvPr id="136194" name="Content Placeholder 2">
            <a:extLst>
              <a:ext uri="{FF2B5EF4-FFF2-40B4-BE49-F238E27FC236}">
                <a16:creationId xmlns:a16="http://schemas.microsoft.com/office/drawing/2014/main" id="{2B08959A-0E86-4EC8-C4A2-2129060F405D}"/>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Debt issued = $ 55,136 - $15,961 = $39,175 million</a:t>
            </a:r>
          </a:p>
          <a:p>
            <a:pPr lvl="1">
              <a:lnSpc>
                <a:spcPct val="80000"/>
              </a:lnSpc>
            </a:pPr>
            <a:r>
              <a:rPr lang="en-US" altLang="en-US" sz="2200">
                <a:ea typeface="ＭＳ Ｐゴシック" panose="020B0600070205080204" pitchFamily="34" charset="-128"/>
              </a:rPr>
              <a:t># Shares after buyback = 1800 - $39,175/$67.71 = 1221.43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$102,326/1221.43 = $83.78</a:t>
            </a:r>
          </a:p>
          <a:p>
            <a:pPr>
              <a:lnSpc>
                <a:spcPct val="80000"/>
              </a:lnSpc>
            </a:pPr>
            <a:endParaRPr lang="en-US" altLang="en-US" sz="2600">
              <a:ea typeface="ＭＳ Ｐゴシック" panose="020B0600070205080204" pitchFamily="34" charset="-128"/>
            </a:endParaRPr>
          </a:p>
        </p:txBody>
      </p:sp>
      <p:sp>
        <p:nvSpPr>
          <p:cNvPr id="136195" name="Footer Placeholder 3">
            <a:extLst>
              <a:ext uri="{FF2B5EF4-FFF2-40B4-BE49-F238E27FC236}">
                <a16:creationId xmlns:a16="http://schemas.microsoft.com/office/drawing/2014/main" id="{346A0E47-7724-B1E2-1FD3-A8864BF38C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1F9F6E1F-D7FE-91F9-4F36-9EF01B9796B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Back to the rational price ($78.61): Here is the proof</a:t>
            </a:r>
          </a:p>
        </p:txBody>
      </p:sp>
      <p:sp>
        <p:nvSpPr>
          <p:cNvPr id="138242" name="Content Placeholder 2">
            <a:extLst>
              <a:ext uri="{FF2B5EF4-FFF2-40B4-BE49-F238E27FC236}">
                <a16:creationId xmlns:a16="http://schemas.microsoft.com/office/drawing/2014/main" id="{51A48D80-43E1-5421-0E77-75926223D2D7}"/>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 Shares after buyback = 1800 - $39,175/$78.61 = 1301.65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$102,326/1301.65 = $78.61</a:t>
            </a:r>
          </a:p>
          <a:p>
            <a:pPr>
              <a:lnSpc>
                <a:spcPct val="80000"/>
              </a:lnSpc>
            </a:pPr>
            <a:endParaRPr lang="en-US" altLang="en-US" sz="2600">
              <a:ea typeface="ＭＳ Ｐゴシック" panose="020B0600070205080204" pitchFamily="34" charset="-128"/>
            </a:endParaRPr>
          </a:p>
        </p:txBody>
      </p:sp>
      <p:sp>
        <p:nvSpPr>
          <p:cNvPr id="138243" name="Footer Placeholder 3">
            <a:extLst>
              <a:ext uri="{FF2B5EF4-FFF2-40B4-BE49-F238E27FC236}">
                <a16:creationId xmlns:a16="http://schemas.microsoft.com/office/drawing/2014/main" id="{7DB1F249-40A2-CB24-DF07-B8073D83E40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CDF8C765-6B06-BCE3-B603-0AC24406A85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40290" name="Footer Placeholder 1">
            <a:extLst>
              <a:ext uri="{FF2B5EF4-FFF2-40B4-BE49-F238E27FC236}">
                <a16:creationId xmlns:a16="http://schemas.microsoft.com/office/drawing/2014/main" id="{5C3F2C15-32EE-9977-59AA-3AF733FB8C1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38243" name="Slide Number Placeholder 2">
            <a:extLst>
              <a:ext uri="{FF2B5EF4-FFF2-40B4-BE49-F238E27FC236}">
                <a16:creationId xmlns:a16="http://schemas.microsoft.com/office/drawing/2014/main" id="{7D255CC5-9B6D-57CB-FC3A-96163A4D206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FEE0813-C1E7-964B-9BED-68B44A4F6084}" type="slidenum">
              <a:rPr lang="en-US" altLang="en-US" sz="1200">
                <a:solidFill>
                  <a:srgbClr val="FFFFFF"/>
                </a:solidFill>
                <a:latin typeface="Times" charset="0"/>
              </a:rPr>
              <a:pPr>
                <a:lnSpc>
                  <a:spcPct val="80000"/>
                </a:lnSpc>
                <a:spcBef>
                  <a:spcPct val="0"/>
                </a:spcBef>
                <a:buClrTx/>
                <a:buSzTx/>
                <a:buFontTx/>
                <a:buNone/>
                <a:defRPr/>
              </a:pPr>
              <a:t>62</a:t>
            </a:fld>
            <a:endParaRPr lang="en-US" altLang="en-US" sz="1200">
              <a:solidFill>
                <a:srgbClr val="FFFFFF"/>
              </a:solidFill>
              <a:latin typeface="Times" charset="0"/>
            </a:endParaRPr>
          </a:p>
        </p:txBody>
      </p:sp>
      <p:sp>
        <p:nvSpPr>
          <p:cNvPr id="140292" name="Rectangle 3">
            <a:extLst>
              <a:ext uri="{FF2B5EF4-FFF2-40B4-BE49-F238E27FC236}">
                <a16:creationId xmlns:a16="http://schemas.microsoft.com/office/drawing/2014/main" id="{AB2F8645-C368-B37C-C0F6-5256CF681A8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Sensitivity to Assumptions</a:t>
            </a:r>
          </a:p>
          <a:p>
            <a:pPr marL="365125" lvl="1" indent="0" eaLnBrk="1" hangingPunct="1">
              <a:lnSpc>
                <a:spcPct val="80000"/>
              </a:lnSpc>
              <a:buFont typeface="Wingdings 2" pitchFamily="2" charset="2"/>
              <a:buNone/>
            </a:pPr>
            <a:r>
              <a:rPr lang="en-US" altLang="ja-JP" sz="1900">
                <a:ea typeface="ＭＳ Ｐゴシック" panose="020B0600070205080204" pitchFamily="34" charset="-128"/>
              </a:rPr>
              <a:t>A. </a:t>
            </a:r>
            <a:r>
              <a:rPr lang="ja-JP" altLang="en-US" sz="1900">
                <a:ea typeface="ＭＳ Ｐゴシック" panose="020B0600070205080204" pitchFamily="34" charset="-128"/>
              </a:rPr>
              <a:t>“</a:t>
            </a:r>
            <a:r>
              <a:rPr lang="en-US" altLang="ja-JP" sz="1900">
                <a:ea typeface="ＭＳ Ｐゴシック" panose="020B0600070205080204" pitchFamily="34" charset="-128"/>
              </a:rPr>
              <a:t>What if</a:t>
            </a:r>
            <a:r>
              <a:rPr lang="ja-JP" altLang="en-US" sz="1900">
                <a:ea typeface="ＭＳ Ｐゴシック" panose="020B0600070205080204" pitchFamily="34" charset="-128"/>
              </a:rPr>
              <a:t>”</a:t>
            </a:r>
            <a:r>
              <a:rPr lang="en-US" altLang="ja-JP" sz="1900">
                <a:ea typeface="ＭＳ Ｐゴシック" panose="020B0600070205080204" pitchFamily="34" charset="-128"/>
              </a:rPr>
              <a:t> analysis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B. </a:t>
            </a:r>
            <a:r>
              <a:rPr lang="ja-JP" altLang="en-US" sz="1900">
                <a:ea typeface="ＭＳ Ｐゴシック" panose="020B0600070205080204" pitchFamily="34" charset="-128"/>
              </a:rPr>
              <a:t>“</a:t>
            </a:r>
            <a:r>
              <a:rPr lang="en-US" altLang="ja-JP" sz="1900">
                <a:ea typeface="ＭＳ Ｐゴシック" panose="020B0600070205080204" pitchFamily="34" charset="-128"/>
              </a:rPr>
              <a:t>Economic Scenario</a:t>
            </a:r>
            <a:r>
              <a:rPr lang="ja-JP" altLang="en-US" sz="1900">
                <a:ea typeface="ＭＳ Ｐゴシック" panose="020B0600070205080204" pitchFamily="34" charset="-128"/>
              </a:rPr>
              <a:t>”</a:t>
            </a:r>
            <a:r>
              <a:rPr lang="en-US" altLang="ja-JP" sz="1900">
                <a:ea typeface="ＭＳ Ｐゴシック" panose="020B0600070205080204" pitchFamily="34" charset="-128"/>
              </a:rPr>
              <a:t> Approach</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panose="020B0600070205080204" pitchFamily="34" charset="-128"/>
              </a:rPr>
              <a:t>Constraint on Bond Ratings/ Book Debt Ratios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F3196F3F-7ACE-E15E-91A1-49B08E7937A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History</a:t>
            </a:r>
            <a:endParaRPr lang="en-US" altLang="en-US">
              <a:ea typeface="ＭＳ Ｐゴシック" panose="020B0600070205080204" pitchFamily="34" charset="-128"/>
            </a:endParaRPr>
          </a:p>
        </p:txBody>
      </p:sp>
      <p:sp>
        <p:nvSpPr>
          <p:cNvPr id="142338" name="Footer Placeholder 1">
            <a:extLst>
              <a:ext uri="{FF2B5EF4-FFF2-40B4-BE49-F238E27FC236}">
                <a16:creationId xmlns:a16="http://schemas.microsoft.com/office/drawing/2014/main" id="{F1514672-5414-5E46-368F-EFB943537C9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42339" name="Content Placeholder 6">
            <a:extLst>
              <a:ext uri="{FF2B5EF4-FFF2-40B4-BE49-F238E27FC236}">
                <a16:creationId xmlns:a16="http://schemas.microsoft.com/office/drawing/2014/main" id="{EC7E51EF-F9B8-39BD-6614-E42C2B1F35D3}"/>
              </a:ext>
            </a:extLst>
          </p:cNvPr>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name="Document" r:id="rId3" imgW="11277600" imgH="6934200" progId="Word.Document.12">
                  <p:embed/>
                </p:oleObj>
              </mc:Choice>
              <mc:Fallback>
                <p:oleObj name="Document" r:id="rId3" imgW="11277600" imgH="6934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2340" name="TextBox 3">
            <a:extLst>
              <a:ext uri="{FF2B5EF4-FFF2-40B4-BE49-F238E27FC236}">
                <a16:creationId xmlns:a16="http://schemas.microsoft.com/office/drawing/2014/main" id="{C245D749-4104-2C64-6CC9-39DC4E6A011A}"/>
              </a:ext>
            </a:extLst>
          </p:cNvPr>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 typeface="Wingdings" pitchFamily="2" charset="2"/>
              <a:buNone/>
            </a:pPr>
            <a:r>
              <a:rPr lang="en-US" altLang="en-US" sz="1600" i="1">
                <a:latin typeface="Times" pitchFamily="2" charset="0"/>
              </a:rPr>
              <a:t>Recession	Decline in Operating Income</a:t>
            </a:r>
          </a:p>
          <a:p>
            <a:pPr eaLnBrk="1" hangingPunct="1">
              <a:spcBef>
                <a:spcPct val="0"/>
              </a:spcBef>
              <a:buClrTx/>
              <a:buSzTx/>
              <a:buFont typeface="Wingdings" pitchFamily="2" charset="2"/>
              <a:buNone/>
            </a:pPr>
            <a:r>
              <a:rPr lang="en-US" altLang="en-US" sz="1600">
                <a:latin typeface="Times" pitchFamily="2" charset="0"/>
              </a:rPr>
              <a:t>2009		Drop of 23.06%</a:t>
            </a:r>
          </a:p>
          <a:p>
            <a:pPr eaLnBrk="1" hangingPunct="1">
              <a:spcBef>
                <a:spcPct val="0"/>
              </a:spcBef>
              <a:buClrTx/>
              <a:buSzTx/>
              <a:buFont typeface="Wingdings" pitchFamily="2" charset="2"/>
              <a:buNone/>
            </a:pPr>
            <a:r>
              <a:rPr lang="en-US" altLang="en-US" sz="1600">
                <a:latin typeface="Times" pitchFamily="2" charset="0"/>
              </a:rPr>
              <a:t>2002		Drop of 15.82%</a:t>
            </a:r>
          </a:p>
          <a:p>
            <a:pPr eaLnBrk="1" hangingPunct="1">
              <a:spcBef>
                <a:spcPct val="0"/>
              </a:spcBef>
              <a:buClrTx/>
              <a:buSzTx/>
              <a:buFont typeface="Wingdings" pitchFamily="2" charset="2"/>
              <a:buNone/>
            </a:pPr>
            <a:r>
              <a:rPr lang="en-US" altLang="en-US" sz="1600">
                <a:latin typeface="Times" pitchFamily="2" charset="0"/>
              </a:rPr>
              <a:t>1991		Drop of 22.00%</a:t>
            </a:r>
          </a:p>
          <a:p>
            <a:pPr eaLnBrk="1" hangingPunct="1">
              <a:spcBef>
                <a:spcPct val="0"/>
              </a:spcBef>
              <a:buClrTx/>
              <a:buSzTx/>
              <a:buFont typeface="Wingdings" pitchFamily="2" charset="2"/>
              <a:buNone/>
            </a:pPr>
            <a:r>
              <a:rPr lang="en-US" altLang="en-US" sz="1600">
                <a:latin typeface="Times" pitchFamily="2" charset="0"/>
              </a:rPr>
              <a:t>1981-82		Increased by 12%</a:t>
            </a:r>
          </a:p>
          <a:p>
            <a:pPr eaLnBrk="1" hangingPunct="1">
              <a:spcBef>
                <a:spcPct val="0"/>
              </a:spcBef>
              <a:buClrTx/>
              <a:buSzTx/>
              <a:buFont typeface="Wingdings" pitchFamily="2" charset="2"/>
              <a:buNone/>
            </a:pPr>
            <a:r>
              <a:rPr lang="en-US" altLang="en-US" sz="1600">
                <a:latin typeface="Times" pitchFamily="2" charset="0"/>
              </a:rPr>
              <a:t>Worst Year		Drop of 29.47%</a:t>
            </a:r>
          </a:p>
        </p:txBody>
      </p:sp>
      <p:sp>
        <p:nvSpPr>
          <p:cNvPr id="142341" name="TextBox 4">
            <a:extLst>
              <a:ext uri="{FF2B5EF4-FFF2-40B4-BE49-F238E27FC236}">
                <a16:creationId xmlns:a16="http://schemas.microsoft.com/office/drawing/2014/main" id="{B3F63BBF-19F6-B139-5A22-42B10B40ED3E}"/>
              </a:ext>
            </a:extLst>
          </p:cNvPr>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Standard deviation in % change in EBIT = 19.17%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3CC15F2D-C59D-7E71-C42F-1F6677BD41D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Safety Buffers?</a:t>
            </a:r>
          </a:p>
        </p:txBody>
      </p:sp>
      <p:sp>
        <p:nvSpPr>
          <p:cNvPr id="144386" name="Footer Placeholder 1">
            <a:extLst>
              <a:ext uri="{FF2B5EF4-FFF2-40B4-BE49-F238E27FC236}">
                <a16:creationId xmlns:a16="http://schemas.microsoft.com/office/drawing/2014/main" id="{89383AE2-0635-BC4D-D680-23E9BF9940F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44387" name="Content Placeholder 6">
            <a:extLst>
              <a:ext uri="{FF2B5EF4-FFF2-40B4-BE49-F238E27FC236}">
                <a16:creationId xmlns:a16="http://schemas.microsoft.com/office/drawing/2014/main" id="{34279C41-09F2-FA7F-AA5A-9F94246A9451}"/>
              </a:ext>
            </a:extLst>
          </p:cNvPr>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name="Document" r:id="rId3" imgW="11074400" imgH="3632200" progId="Word.Document.12">
                  <p:embed/>
                </p:oleObj>
              </mc:Choice>
              <mc:Fallback>
                <p:oleObj name="Document" r:id="rId3" imgW="11074400" imgH="3632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036B16C1-39DD-164F-7212-17FFAA51574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Constraints on Ratings</a:t>
            </a:r>
          </a:p>
        </p:txBody>
      </p:sp>
      <p:sp>
        <p:nvSpPr>
          <p:cNvPr id="370690" name="Rectangle 3">
            <a:extLst>
              <a:ext uri="{FF2B5EF4-FFF2-40B4-BE49-F238E27FC236}">
                <a16:creationId xmlns:a16="http://schemas.microsoft.com/office/drawing/2014/main" id="{FBD17373-A9FF-85FF-2BDF-BED9494F1E1F}"/>
              </a:ext>
            </a:extLst>
          </p:cNvPr>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6435" name="Footer Placeholder 1">
            <a:extLst>
              <a:ext uri="{FF2B5EF4-FFF2-40B4-BE49-F238E27FC236}">
                <a16:creationId xmlns:a16="http://schemas.microsoft.com/office/drawing/2014/main" id="{B3AE6D60-7DDE-47C1-FB0D-095660A7D24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2AE83889-BDD6-1A93-4D13-54D9D23C9D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Ratings Constraints for Disney</a:t>
            </a:r>
          </a:p>
        </p:txBody>
      </p:sp>
      <p:sp>
        <p:nvSpPr>
          <p:cNvPr id="148482" name="Rectangle 3">
            <a:extLst>
              <a:ext uri="{FF2B5EF4-FFF2-40B4-BE49-F238E27FC236}">
                <a16:creationId xmlns:a16="http://schemas.microsoft.com/office/drawing/2014/main" id="{8EE374F6-795A-F3EA-0D37-A1B97B60164E}"/>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At its optimal debt ratio of 40%, Disney has an estimated rating of A.</a:t>
            </a:r>
          </a:p>
          <a:p>
            <a:pPr eaLnBrk="1" hangingPunct="1">
              <a:lnSpc>
                <a:spcPct val="90000"/>
              </a:lnSpc>
            </a:pPr>
            <a:r>
              <a:rPr lang="en-US" altLang="en-US" sz="2600">
                <a:ea typeface="ＭＳ Ｐゴシック" panose="020B0600070205080204" pitchFamily="34" charset="-128"/>
              </a:rPr>
              <a:t>If managers insisted on a AA rating, the optimal debt ratio for Disney is then 30% and the cost of the ratings constraint is fairly small:</a:t>
            </a:r>
          </a:p>
          <a:p>
            <a:pPr marL="366713" lvl="1" indent="0">
              <a:lnSpc>
                <a:spcPct val="90000"/>
              </a:lnSpc>
              <a:buFont typeface="Wingdings 2" pitchFamily="2" charset="2"/>
              <a:buNone/>
            </a:pPr>
            <a:r>
              <a:rPr lang="en-US" altLang="en-US" sz="2200">
                <a:ea typeface="ＭＳ Ｐゴシック" panose="020B0600070205080204" pitchFamily="34" charset="-128"/>
              </a:rPr>
              <a:t>Cost of AA Rating Constraint = Value at 40% Debt – Value at 30% Debt = $153,531 m – $147,835 m = $ 5,696 million </a:t>
            </a:r>
          </a:p>
          <a:p>
            <a:pPr>
              <a:lnSpc>
                <a:spcPct val="90000"/>
              </a:lnSpc>
            </a:pPr>
            <a:r>
              <a:rPr lang="en-US" altLang="en-US" sz="2600">
                <a:ea typeface="ＭＳ Ｐゴシック" panose="020B0600070205080204" pitchFamily="34" charset="-128"/>
              </a:rPr>
              <a:t>If managers insisted on a AAA rating, the optimal debt ratio would drop to 20% and the cost of the ratings constraint would rise:</a:t>
            </a:r>
          </a:p>
          <a:p>
            <a:pPr marL="366713" lvl="1" indent="0">
              <a:lnSpc>
                <a:spcPct val="90000"/>
              </a:lnSpc>
              <a:buFont typeface="Wingdings 2" pitchFamily="2" charset="2"/>
              <a:buNone/>
            </a:pPr>
            <a:r>
              <a:rPr lang="en-US" altLang="en-US" sz="2200">
                <a:ea typeface="ＭＳ Ｐゴシック" panose="020B0600070205080204" pitchFamily="34" charset="-128"/>
              </a:rPr>
              <a:t>Cost of AAA rating constraint = Value at 40% Debt – Value at 20% Debt = $153,531 m – $141,406 m = $ 12,125 million</a:t>
            </a:r>
          </a:p>
          <a:p>
            <a:pPr eaLnBrk="1" hangingPunct="1">
              <a:lnSpc>
                <a:spcPct val="90000"/>
              </a:lnSpc>
            </a:pPr>
            <a:endParaRPr lang="en-US" altLang="en-US" sz="2600">
              <a:ea typeface="ＭＳ Ｐゴシック" panose="020B0600070205080204" pitchFamily="34" charset="-128"/>
            </a:endParaRPr>
          </a:p>
        </p:txBody>
      </p:sp>
      <p:sp>
        <p:nvSpPr>
          <p:cNvPr id="148483" name="Footer Placeholder 1">
            <a:extLst>
              <a:ext uri="{FF2B5EF4-FFF2-40B4-BE49-F238E27FC236}">
                <a16:creationId xmlns:a16="http://schemas.microsoft.com/office/drawing/2014/main" id="{DDBE4BBB-E0AB-0B54-4223-D9F9F6C1816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8825A6A1-B71A-35F3-1B00-E956EB1104A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What if you do not buy back stock..</a:t>
            </a:r>
          </a:p>
        </p:txBody>
      </p:sp>
      <p:sp>
        <p:nvSpPr>
          <p:cNvPr id="150530" name="Footer Placeholder 1">
            <a:extLst>
              <a:ext uri="{FF2B5EF4-FFF2-40B4-BE49-F238E27FC236}">
                <a16:creationId xmlns:a16="http://schemas.microsoft.com/office/drawing/2014/main" id="{23C849A8-D9C0-8A16-90D6-69C014658A0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48483" name="Slide Number Placeholder 2">
            <a:extLst>
              <a:ext uri="{FF2B5EF4-FFF2-40B4-BE49-F238E27FC236}">
                <a16:creationId xmlns:a16="http://schemas.microsoft.com/office/drawing/2014/main" id="{566A370E-7CCD-4A0C-DBF2-3CE819ED513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29B40B8-A648-0C40-AAFE-CC9815AECE17}" type="slidenum">
              <a:rPr lang="en-US" altLang="en-US" sz="1200">
                <a:solidFill>
                  <a:srgbClr val="FFFFFF"/>
                </a:solidFill>
                <a:latin typeface="Times" charset="0"/>
              </a:rPr>
              <a:pPr>
                <a:lnSpc>
                  <a:spcPct val="80000"/>
                </a:lnSpc>
                <a:spcBef>
                  <a:spcPct val="0"/>
                </a:spcBef>
                <a:buClrTx/>
                <a:buSzTx/>
                <a:buFontTx/>
                <a:buNone/>
                <a:defRPr/>
              </a:pPr>
              <a:t>67</a:t>
            </a:fld>
            <a:endParaRPr lang="en-US" altLang="en-US" sz="1200">
              <a:solidFill>
                <a:srgbClr val="FFFFFF"/>
              </a:solidFill>
              <a:latin typeface="Times" charset="0"/>
            </a:endParaRPr>
          </a:p>
        </p:txBody>
      </p:sp>
      <p:sp>
        <p:nvSpPr>
          <p:cNvPr id="150532" name="Rectangle 3">
            <a:extLst>
              <a:ext uri="{FF2B5EF4-FFF2-40B4-BE49-F238E27FC236}">
                <a16:creationId xmlns:a16="http://schemas.microsoft.com/office/drawing/2014/main" id="{ABB6ED25-8AE6-C070-20F3-93BB1929F34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optimal debt ratio is ultimately a function of the underlying riskiness of the business in which you operate and your tax rate. </a:t>
            </a:r>
          </a:p>
          <a:p>
            <a:pPr eaLnBrk="1" hangingPunct="1"/>
            <a:r>
              <a:rPr lang="en-US" altLang="en-US">
                <a:ea typeface="ＭＳ Ｐゴシック" panose="020B0600070205080204" pitchFamily="34" charset="-128"/>
              </a:rPr>
              <a:t>Will the optimal be different if you invested in projects instead of buying back stock?</a:t>
            </a:r>
          </a:p>
          <a:p>
            <a:pPr lvl="1" eaLnBrk="1" hangingPunct="1"/>
            <a:r>
              <a:rPr lang="en-US" altLang="en-US">
                <a:ea typeface="ＭＳ Ｐゴシック" panose="020B0600070205080204" pitchFamily="34" charset="-128"/>
              </a:rPr>
              <a:t>No. As long as the projects financed are in the same business mix  that the company has always been in and your tax rate does not change significantly.</a:t>
            </a:r>
          </a:p>
          <a:p>
            <a:pPr lvl="1" eaLnBrk="1" hangingPunct="1"/>
            <a:r>
              <a:rPr lang="en-US" altLang="en-US">
                <a:ea typeface="ＭＳ Ｐゴシック" panose="020B0600070205080204" pitchFamily="34" charset="-128"/>
              </a:rPr>
              <a:t>Yes, if the projects are in entirely different types of businesses or if the tax rate is significantly different.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1B4DB33C-9AF3-B763-F54D-B276CA8EA0D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family group company: Tata Motor</a:t>
            </a:r>
            <a:r>
              <a:rPr lang="ja-JP" altLang="en-US">
                <a:ea typeface="ＭＳ Ｐゴシック" panose="020B0600070205080204" pitchFamily="34" charset="-128"/>
              </a:rPr>
              <a:t>’</a:t>
            </a:r>
            <a:r>
              <a:rPr lang="en-US" altLang="ja-JP">
                <a:ea typeface="ＭＳ Ｐゴシック" panose="020B0600070205080204" pitchFamily="34" charset="-128"/>
              </a:rPr>
              <a:t>s Optimal Capital Structure</a:t>
            </a:r>
            <a:endParaRPr lang="en-US" altLang="en-US">
              <a:ea typeface="ＭＳ Ｐゴシック" panose="020B0600070205080204" pitchFamily="34" charset="-128"/>
            </a:endParaRPr>
          </a:p>
        </p:txBody>
      </p:sp>
      <p:sp>
        <p:nvSpPr>
          <p:cNvPr id="152578" name="TextBox 8">
            <a:extLst>
              <a:ext uri="{FF2B5EF4-FFF2-40B4-BE49-F238E27FC236}">
                <a16:creationId xmlns:a16="http://schemas.microsoft.com/office/drawing/2014/main" id="{BC6D6353-9558-5184-0D27-126B4184A803}"/>
              </a:ext>
            </a:extLst>
          </p:cNvPr>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pitchFamily="2" charset="0"/>
              </a:rPr>
              <a:t>Tata Motors looks like it is over levered (29% actual versus 20% optimal), perhaps because it is drawing on the debt capacity of other companies in the Tata Group.</a:t>
            </a:r>
          </a:p>
        </p:txBody>
      </p:sp>
      <p:sp>
        <p:nvSpPr>
          <p:cNvPr id="152579" name="Footer Placeholder 1">
            <a:extLst>
              <a:ext uri="{FF2B5EF4-FFF2-40B4-BE49-F238E27FC236}">
                <a16:creationId xmlns:a16="http://schemas.microsoft.com/office/drawing/2014/main" id="{83185D59-CD40-60AB-AF81-0CF13EDCF9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2580" name="Content Placeholder 10">
            <a:extLst>
              <a:ext uri="{FF2B5EF4-FFF2-40B4-BE49-F238E27FC236}">
                <a16:creationId xmlns:a16="http://schemas.microsoft.com/office/drawing/2014/main" id="{38C993E8-DA73-9D71-07B3-FE53B3F753FD}"/>
              </a:ext>
            </a:extLst>
          </p:cNvPr>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name="Document" r:id="rId3" imgW="12369800" imgH="4749800" progId="Word.Document.12">
                  <p:embed/>
                </p:oleObj>
              </mc:Choice>
              <mc:Fallback>
                <p:oleObj name="Document" r:id="rId3" imgW="12369800" imgH="47498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1E96584D-BD35-2DC9-2CC9-071AAA8EB39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firm with volatile earnings:</a:t>
            </a:r>
            <a:br>
              <a:rPr lang="en-US" altLang="en-US">
                <a:ea typeface="ＭＳ Ｐゴシック" panose="020B0600070205080204" pitchFamily="34" charset="-128"/>
              </a:rPr>
            </a:br>
            <a:r>
              <a:rPr lang="en-US" altLang="en-US">
                <a:ea typeface="ＭＳ Ｐゴシック" panose="020B0600070205080204" pitchFamily="34" charset="-128"/>
              </a:rPr>
              <a:t>Vale</a:t>
            </a:r>
            <a:r>
              <a:rPr lang="ja-JP" altLang="en-US">
                <a:ea typeface="ＭＳ Ｐゴシック" panose="020B0600070205080204" pitchFamily="34" charset="-128"/>
              </a:rPr>
              <a:t>’</a:t>
            </a:r>
            <a:r>
              <a:rPr lang="en-US" altLang="ja-JP">
                <a:ea typeface="ＭＳ Ｐゴシック" panose="020B0600070205080204" pitchFamily="34" charset="-128"/>
              </a:rPr>
              <a:t>s Optimal Debt Ratio</a:t>
            </a:r>
            <a:endParaRPr lang="en-US" altLang="en-US">
              <a:ea typeface="ＭＳ Ｐゴシック" panose="020B0600070205080204" pitchFamily="34" charset="-128"/>
            </a:endParaRPr>
          </a:p>
        </p:txBody>
      </p:sp>
      <p:sp>
        <p:nvSpPr>
          <p:cNvPr id="154626" name="Footer Placeholder 1">
            <a:extLst>
              <a:ext uri="{FF2B5EF4-FFF2-40B4-BE49-F238E27FC236}">
                <a16:creationId xmlns:a16="http://schemas.microsoft.com/office/drawing/2014/main" id="{CBCC4B8D-A7FC-01D2-C9C9-7A805572AAD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4627" name="Content Placeholder 7">
            <a:extLst>
              <a:ext uri="{FF2B5EF4-FFF2-40B4-BE49-F238E27FC236}">
                <a16:creationId xmlns:a16="http://schemas.microsoft.com/office/drawing/2014/main" id="{ABA781D5-6CF3-B997-E591-D683346A9F6C}"/>
              </a:ext>
            </a:extLst>
          </p:cNvPr>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name="Document" r:id="rId3" imgW="12954000" imgH="4826000" progId="Word.Document.12">
                  <p:embed/>
                </p:oleObj>
              </mc:Choice>
              <mc:Fallback>
                <p:oleObj name="Document" r:id="rId3" imgW="12954000" imgH="4826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28" name="Object 3">
            <a:extLst>
              <a:ext uri="{FF2B5EF4-FFF2-40B4-BE49-F238E27FC236}">
                <a16:creationId xmlns:a16="http://schemas.microsoft.com/office/drawing/2014/main" id="{ED21B7EF-A546-61B7-7F86-C484F97821B3}"/>
              </a:ext>
            </a:extLst>
          </p:cNvPr>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name="Document" r:id="rId5" imgW="11252200" imgH="2438400" progId="Word.Document.12">
                  <p:embed/>
                </p:oleObj>
              </mc:Choice>
              <mc:Fallback>
                <p:oleObj name="Document" r:id="rId5" imgW="11252200" imgH="24384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4">
            <a:extLst>
              <a:ext uri="{FF2B5EF4-FFF2-40B4-BE49-F238E27FC236}">
                <a16:creationId xmlns:a16="http://schemas.microsoft.com/office/drawing/2014/main" id="{F7FA9E5A-92B7-D360-1244-57C01B77E212}"/>
              </a:ext>
            </a:extLst>
          </p:cNvPr>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Replacing Vale’s current operating income with the average over the last three years pushes up the optimal to 50%.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a:extLst>
              <a:ext uri="{FF2B5EF4-FFF2-40B4-BE49-F238E27FC236}">
                <a16:creationId xmlns:a16="http://schemas.microsoft.com/office/drawing/2014/main" id="{3E886C2A-3E4F-7757-B9FE-C9C1910C93B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Optimal Debt Ratio for a young, growth firm: Baidu</a:t>
            </a:r>
          </a:p>
        </p:txBody>
      </p:sp>
      <p:sp>
        <p:nvSpPr>
          <p:cNvPr id="156674" name="Footer Placeholder 3">
            <a:extLst>
              <a:ext uri="{FF2B5EF4-FFF2-40B4-BE49-F238E27FC236}">
                <a16:creationId xmlns:a16="http://schemas.microsoft.com/office/drawing/2014/main" id="{DC8A82EC-2A83-BF3F-6564-872C041D2A6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6675" name="Content Placeholder 5">
            <a:extLst>
              <a:ext uri="{FF2B5EF4-FFF2-40B4-BE49-F238E27FC236}">
                <a16:creationId xmlns:a16="http://schemas.microsoft.com/office/drawing/2014/main" id="{1C87D96E-4699-8604-6748-9AD547CC5730}"/>
              </a:ext>
            </a:extLst>
          </p:cNvPr>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name="Document" r:id="rId3" imgW="11252200" imgH="5029200" progId="Word.Document.12">
                  <p:embed/>
                </p:oleObj>
              </mc:Choice>
              <mc:Fallback>
                <p:oleObj name="Document" r:id="rId3" imgW="11252200" imgH="50292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6" name="TextBox 6">
            <a:extLst>
              <a:ext uri="{FF2B5EF4-FFF2-40B4-BE49-F238E27FC236}">
                <a16:creationId xmlns:a16="http://schemas.microsoft.com/office/drawing/2014/main" id="{C3EA42AA-DB4A-7F79-F9A0-C6449A8DE12B}"/>
              </a:ext>
            </a:extLst>
          </p:cNvPr>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34343604-D3EC-19DC-C15F-6AE338C61A5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private business</a:t>
            </a:r>
            <a:br>
              <a:rPr lang="en-US" altLang="en-US">
                <a:ea typeface="ＭＳ Ｐゴシック" panose="020B0600070205080204" pitchFamily="34" charset="-128"/>
              </a:rPr>
            </a:br>
            <a:r>
              <a:rPr lang="en-US" altLang="en-US">
                <a:ea typeface="ＭＳ Ｐゴシック" panose="020B0600070205080204" pitchFamily="34" charset="-128"/>
              </a:rPr>
              <a:t>Optimal Debt Ratio for Bookscape</a:t>
            </a:r>
          </a:p>
        </p:txBody>
      </p:sp>
      <p:sp>
        <p:nvSpPr>
          <p:cNvPr id="158722" name="TextBox 3">
            <a:extLst>
              <a:ext uri="{FF2B5EF4-FFF2-40B4-BE49-F238E27FC236}">
                <a16:creationId xmlns:a16="http://schemas.microsoft.com/office/drawing/2014/main" id="{9615FA9F-616A-DEB9-5901-5284E507560F}"/>
              </a:ext>
            </a:extLst>
          </p:cNvPr>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158723" name="Footer Placeholder 1">
            <a:extLst>
              <a:ext uri="{FF2B5EF4-FFF2-40B4-BE49-F238E27FC236}">
                <a16:creationId xmlns:a16="http://schemas.microsoft.com/office/drawing/2014/main" id="{21A2C300-3CA6-C3AD-A9B6-28A021D4EE1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8724" name="Content Placeholder 8">
            <a:extLst>
              <a:ext uri="{FF2B5EF4-FFF2-40B4-BE49-F238E27FC236}">
                <a16:creationId xmlns:a16="http://schemas.microsoft.com/office/drawing/2014/main" id="{94D60561-9BE3-9D04-C409-411E6893DEA7}"/>
              </a:ext>
            </a:extLst>
          </p:cNvPr>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name="Document" r:id="rId3" imgW="12039600" imgH="4749800" progId="Word.Document.12">
                  <p:embed/>
                </p:oleObj>
              </mc:Choice>
              <mc:Fallback>
                <p:oleObj name="Document" r:id="rId3" imgW="12039600" imgH="47498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25" name="TextBox 3">
            <a:extLst>
              <a:ext uri="{FF2B5EF4-FFF2-40B4-BE49-F238E27FC236}">
                <a16:creationId xmlns:a16="http://schemas.microsoft.com/office/drawing/2014/main" id="{4888F845-755E-0F9D-10F7-917E5E5E7938}"/>
              </a:ext>
            </a:extLst>
          </p:cNvPr>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The firm value is maximized (and the cost of capital is minimized) at a debt ratio of 30%. At its existing debt ratio of 27.81%, Bookscape is at its optimal. </a:t>
            </a:r>
          </a:p>
        </p:txBody>
      </p:sp>
      <p:sp>
        <p:nvSpPr>
          <p:cNvPr id="158726" name="TextBox 4">
            <a:extLst>
              <a:ext uri="{FF2B5EF4-FFF2-40B4-BE49-F238E27FC236}">
                <a16:creationId xmlns:a16="http://schemas.microsoft.com/office/drawing/2014/main" id="{EBC8D04C-C7A3-E531-33E2-05BF481AB2D3}"/>
              </a:ext>
            </a:extLst>
          </p:cNvPr>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Debt value of leases = $12,136 million (only debt)</a:t>
            </a:r>
          </a:p>
          <a:p>
            <a:pPr>
              <a:spcBef>
                <a:spcPct val="0"/>
              </a:spcBef>
              <a:buClrTx/>
              <a:buSzTx/>
              <a:buFontTx/>
              <a:buNone/>
            </a:pPr>
            <a:r>
              <a:rPr lang="en-US" altLang="en-US" sz="1600">
                <a:latin typeface="Times" pitchFamily="2" charset="0"/>
              </a:rPr>
              <a:t>Estimated market value of equity = Net Income * Average PE for Publicly Traded Book Retailers = 1.575 * 20 = $31.5 million 	</a:t>
            </a:r>
          </a:p>
          <a:p>
            <a:pPr>
              <a:spcBef>
                <a:spcPct val="0"/>
              </a:spcBef>
              <a:buClrTx/>
              <a:buSzTx/>
              <a:buFontTx/>
              <a:buNone/>
            </a:pPr>
            <a:r>
              <a:rPr lang="en-US" altLang="en-US" sz="1600">
                <a:latin typeface="Times" pitchFamily="2" charset="0"/>
              </a:rPr>
              <a:t>Debt ratio = 12,136/(12,136+31,500) = 27.81% </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a:extLst>
              <a:ext uri="{FF2B5EF4-FFF2-40B4-BE49-F238E27FC236}">
                <a16:creationId xmlns:a16="http://schemas.microsoft.com/office/drawing/2014/main" id="{6F29DD4C-6E88-5E68-8EA0-5886B2C91CB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US Tax Reform Act of 2017: Effects on the Optimal Debt Ratio</a:t>
            </a:r>
          </a:p>
        </p:txBody>
      </p:sp>
      <p:sp>
        <p:nvSpPr>
          <p:cNvPr id="3" name="Content Placeholder 2">
            <a:extLst>
              <a:ext uri="{FF2B5EF4-FFF2-40B4-BE49-F238E27FC236}">
                <a16:creationId xmlns:a16="http://schemas.microsoft.com/office/drawing/2014/main" id="{6B9877E9-5E3F-A9DA-8AB9-ED4152024C90}"/>
              </a:ext>
            </a:extLst>
          </p:cNvPr>
          <p:cNvSpPr>
            <a:spLocks noGrp="1"/>
          </p:cNvSpPr>
          <p:nvPr>
            <p:ph sz="quarter" idx="1"/>
          </p:nvPr>
        </p:nvSpPr>
        <p:spPr>
          <a:xfrm>
            <a:off x="612775" y="1600200"/>
            <a:ext cx="8153400" cy="4495800"/>
          </a:xfrm>
        </p:spPr>
        <p:txBody>
          <a:bodyPr>
            <a:normAutofit fontScale="85000" lnSpcReduction="20000"/>
          </a:bodyPr>
          <a:lstStyle/>
          <a:p>
            <a:pPr>
              <a:buFont typeface="Wingdings" charset="2"/>
              <a:buChar char=""/>
              <a:defRPr/>
            </a:pPr>
            <a:r>
              <a:rPr lang="en-US" u="sng" dirty="0"/>
              <a:t>Change in marginal tax rate</a:t>
            </a:r>
            <a:r>
              <a:rPr lang="en-US" dirty="0"/>
              <a:t>: The marginal federal tax rate for US companies on US income has been lowered from 35% to 21%. </a:t>
            </a:r>
            <a:r>
              <a:rPr lang="en-US" b="1" dirty="0"/>
              <a:t>Holding all else constant, that will lower the optimal debt ratio for all firms.</a:t>
            </a:r>
          </a:p>
          <a:p>
            <a:pPr>
              <a:buFont typeface="Wingdings" charset="2"/>
              <a:buChar char=""/>
              <a:defRPr/>
            </a:pPr>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Font typeface="Wingdings 2" charset="2"/>
              <a:buNone/>
              <a:defRPr/>
            </a:pPr>
            <a:r>
              <a:rPr lang="en-US" dirty="0"/>
              <a:t>Tax rate if Interest Expense&gt; 30% of EBITDA </a:t>
            </a:r>
          </a:p>
          <a:p>
            <a:pPr marL="366713" lvl="1" indent="0">
              <a:buFont typeface="Wingdings 2" charset="2"/>
              <a:buNone/>
              <a:defRPr/>
            </a:pPr>
            <a:r>
              <a:rPr lang="en-US" dirty="0"/>
              <a:t>= Marginal Tax rate * (.30*EBITDA)/ Interest Expense</a:t>
            </a:r>
          </a:p>
        </p:txBody>
      </p:sp>
      <p:sp>
        <p:nvSpPr>
          <p:cNvPr id="160771" name="Footer Placeholder 3">
            <a:extLst>
              <a:ext uri="{FF2B5EF4-FFF2-40B4-BE49-F238E27FC236}">
                <a16:creationId xmlns:a16="http://schemas.microsoft.com/office/drawing/2014/main" id="{3749CF80-B699-69D9-04C0-C23BC97E3B3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21FC53E3-09D0-5B72-78CA-744BBA57617B}"/>
              </a:ext>
            </a:extLst>
          </p:cNvPr>
          <p:cNvSpPr>
            <a:spLocks noGrp="1"/>
          </p:cNvSpPr>
          <p:nvPr>
            <p:ph type="sldNum" sz="quarter" idx="11"/>
          </p:nvPr>
        </p:nvSpPr>
        <p:spPr/>
        <p:txBody>
          <a:bodyPr>
            <a:normAutofit fontScale="85000" lnSpcReduction="20000"/>
          </a:bodyPr>
          <a:lstStyle/>
          <a:p>
            <a:pPr>
              <a:defRPr/>
            </a:pPr>
            <a:fld id="{5A4D9474-374B-B246-BD8F-65019B58AFB0}" type="slidenum">
              <a:rPr lang="en-US" altLang="en-US" smtClean="0"/>
              <a:pPr>
                <a:defRPr/>
              </a:pPr>
              <a:t>72</a:t>
            </a:fld>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a:extLst>
              <a:ext uri="{FF2B5EF4-FFF2-40B4-BE49-F238E27FC236}">
                <a16:creationId xmlns:a16="http://schemas.microsoft.com/office/drawing/2014/main" id="{BCECADF4-D53B-8260-624A-53AEAB7CD22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Effect on tax code on Debt Impact: Disney in 2018</a:t>
            </a:r>
          </a:p>
        </p:txBody>
      </p:sp>
      <p:sp>
        <p:nvSpPr>
          <p:cNvPr id="162818" name="Footer Placeholder 3">
            <a:extLst>
              <a:ext uri="{FF2B5EF4-FFF2-40B4-BE49-F238E27FC236}">
                <a16:creationId xmlns:a16="http://schemas.microsoft.com/office/drawing/2014/main" id="{2D5B28FA-47C5-A333-F8F3-2C443EB765A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8587E826-5E96-01ED-8058-F76B16A14B10}"/>
              </a:ext>
            </a:extLst>
          </p:cNvPr>
          <p:cNvSpPr>
            <a:spLocks noGrp="1"/>
          </p:cNvSpPr>
          <p:nvPr>
            <p:ph type="sldNum" sz="quarter" idx="11"/>
          </p:nvPr>
        </p:nvSpPr>
        <p:spPr/>
        <p:txBody>
          <a:bodyPr>
            <a:normAutofit fontScale="85000" lnSpcReduction="20000"/>
          </a:bodyPr>
          <a:lstStyle/>
          <a:p>
            <a:pPr>
              <a:defRPr/>
            </a:pPr>
            <a:fld id="{F7CCF943-7EDB-5045-B3D0-5D169BA28ABD}" type="slidenum">
              <a:rPr lang="en-US" altLang="en-US" smtClean="0"/>
              <a:pPr>
                <a:defRPr/>
              </a:pPr>
              <a:t>73</a:t>
            </a:fld>
            <a:endParaRPr lang="en-US" altLang="en-US"/>
          </a:p>
        </p:txBody>
      </p:sp>
      <p:pic>
        <p:nvPicPr>
          <p:cNvPr id="162820" name="Content Placeholder 8">
            <a:extLst>
              <a:ext uri="{FF2B5EF4-FFF2-40B4-BE49-F238E27FC236}">
                <a16:creationId xmlns:a16="http://schemas.microsoft.com/office/drawing/2014/main" id="{1C45DAAD-6ED6-DBD5-7EDF-7953A9F3926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52575" y="1600200"/>
            <a:ext cx="6273800" cy="4495800"/>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a:extLst>
              <a:ext uri="{FF2B5EF4-FFF2-40B4-BE49-F238E27FC236}">
                <a16:creationId xmlns:a16="http://schemas.microsoft.com/office/drawing/2014/main" id="{BE7AA16D-E8B5-0941-8434-9707D8D002E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Are US companies adjusting to the new tax code?</a:t>
            </a:r>
          </a:p>
        </p:txBody>
      </p:sp>
      <p:sp>
        <p:nvSpPr>
          <p:cNvPr id="164866" name="Footer Placeholder 3">
            <a:extLst>
              <a:ext uri="{FF2B5EF4-FFF2-40B4-BE49-F238E27FC236}">
                <a16:creationId xmlns:a16="http://schemas.microsoft.com/office/drawing/2014/main" id="{6AB66AA8-ED18-C7E1-A66F-742DABA1096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6C167E1A-B432-7379-4000-47A61E8BBE56}"/>
              </a:ext>
            </a:extLst>
          </p:cNvPr>
          <p:cNvSpPr>
            <a:spLocks noGrp="1"/>
          </p:cNvSpPr>
          <p:nvPr>
            <p:ph type="sldNum" sz="quarter" idx="11"/>
          </p:nvPr>
        </p:nvSpPr>
        <p:spPr/>
        <p:txBody>
          <a:bodyPr>
            <a:normAutofit fontScale="85000" lnSpcReduction="20000"/>
          </a:bodyPr>
          <a:lstStyle/>
          <a:p>
            <a:pPr>
              <a:defRPr/>
            </a:pPr>
            <a:fld id="{51C8AB18-5784-CA48-84FF-D6EE4124C8D9}" type="slidenum">
              <a:rPr lang="en-US" altLang="en-US" smtClean="0"/>
              <a:pPr>
                <a:defRPr/>
              </a:pPr>
              <a:t>74</a:t>
            </a:fld>
            <a:endParaRPr lang="en-US" altLang="en-US"/>
          </a:p>
        </p:txBody>
      </p:sp>
      <p:graphicFrame>
        <p:nvGraphicFramePr>
          <p:cNvPr id="6" name="Content Placeholder 5">
            <a:extLst>
              <a:ext uri="{FF2B5EF4-FFF2-40B4-BE49-F238E27FC236}">
                <a16:creationId xmlns:a16="http://schemas.microsoft.com/office/drawing/2014/main" id="{1779B6D6-A65F-68A6-7A06-D762CAA7637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516D9B94-F75A-7B3B-6957-E08F081ECBD9}"/>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66914" name="Footer Placeholder 1">
            <a:extLst>
              <a:ext uri="{FF2B5EF4-FFF2-40B4-BE49-F238E27FC236}">
                <a16:creationId xmlns:a16="http://schemas.microsoft.com/office/drawing/2014/main" id="{283A2A9D-F7DD-6E47-CF09-808F925DE5E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58723" name="Slide Number Placeholder 2">
            <a:extLst>
              <a:ext uri="{FF2B5EF4-FFF2-40B4-BE49-F238E27FC236}">
                <a16:creationId xmlns:a16="http://schemas.microsoft.com/office/drawing/2014/main" id="{3E7DEFC9-8A29-2E91-EB05-78DF76A486A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7350831-CF5A-9C4B-8D91-7599BFE8F59C}" type="slidenum">
              <a:rPr lang="en-US" altLang="en-US" sz="1200">
                <a:solidFill>
                  <a:srgbClr val="FFFFFF"/>
                </a:solidFill>
                <a:latin typeface="Times" charset="0"/>
              </a:rPr>
              <a:pPr>
                <a:lnSpc>
                  <a:spcPct val="80000"/>
                </a:lnSpc>
                <a:spcBef>
                  <a:spcPct val="0"/>
                </a:spcBef>
                <a:buClrTx/>
                <a:buSzTx/>
                <a:buFontTx/>
                <a:buNone/>
                <a:defRPr/>
              </a:pPr>
              <a:t>75</a:t>
            </a:fld>
            <a:endParaRPr lang="en-US" altLang="en-US" sz="1200">
              <a:solidFill>
                <a:srgbClr val="FFFFFF"/>
              </a:solidFill>
              <a:latin typeface="Times" charset="0"/>
            </a:endParaRPr>
          </a:p>
        </p:txBody>
      </p:sp>
      <p:sp>
        <p:nvSpPr>
          <p:cNvPr id="166916" name="Rectangle 3">
            <a:extLst>
              <a:ext uri="{FF2B5EF4-FFF2-40B4-BE49-F238E27FC236}">
                <a16:creationId xmlns:a16="http://schemas.microsoft.com/office/drawing/2014/main" id="{378F9E4D-BA03-28D1-E46C-D467FE792B04}"/>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It is static</a:t>
            </a:r>
            <a:r>
              <a:rPr lang="en-US" altLang="en-US">
                <a:ea typeface="ＭＳ Ｐゴシック" panose="020B0600070205080204" pitchFamily="34" charset="-128"/>
              </a:rPr>
              <a:t>: The most critical number in the entire analysis is the operating income. If that changes, the optimal debt ratio will change.</a:t>
            </a:r>
          </a:p>
          <a:p>
            <a:pPr eaLnBrk="1" hangingPunct="1"/>
            <a:r>
              <a:rPr lang="en-US" altLang="en-US" u="sng">
                <a:ea typeface="ＭＳ Ｐゴシック" panose="020B0600070205080204" pitchFamily="34" charset="-128"/>
              </a:rPr>
              <a:t>It ignores indirect bankruptcy costs</a:t>
            </a:r>
            <a:r>
              <a:rPr lang="en-US" altLang="en-US">
                <a:ea typeface="ＭＳ Ｐゴシック" panose="020B0600070205080204" pitchFamily="34" charset="-128"/>
              </a:rPr>
              <a:t>: The operating income is assumed to stay fixed as the debt ratio and the rating changes. </a:t>
            </a:r>
          </a:p>
          <a:p>
            <a:pPr eaLnBrk="1" hangingPunct="1"/>
            <a:r>
              <a:rPr lang="en-US" altLang="en-US" u="sng">
                <a:ea typeface="ＭＳ Ｐゴシック" panose="020B0600070205080204" pitchFamily="34" charset="-128"/>
              </a:rPr>
              <a:t>Beta and Ratings</a:t>
            </a:r>
            <a:r>
              <a:rPr lang="en-US" altLang="en-US">
                <a:ea typeface="ＭＳ Ｐゴシック" panose="020B0600070205080204" pitchFamily="34" charset="-128"/>
              </a:rPr>
              <a:t>: It is based upon rigid assumptions of how market risk and default risk get borne as the firm borrows more money and the resulting costs.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51C25A0A-CF2A-A7B6-328F-E8BB5FBA6D5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Enhanced Cost of Capital Approach</a:t>
            </a:r>
          </a:p>
        </p:txBody>
      </p:sp>
      <p:sp>
        <p:nvSpPr>
          <p:cNvPr id="168962" name="Footer Placeholder 1">
            <a:extLst>
              <a:ext uri="{FF2B5EF4-FFF2-40B4-BE49-F238E27FC236}">
                <a16:creationId xmlns:a16="http://schemas.microsoft.com/office/drawing/2014/main" id="{34E3155B-1EB1-14C9-E8EE-9337C46B57A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0771" name="Slide Number Placeholder 2">
            <a:extLst>
              <a:ext uri="{FF2B5EF4-FFF2-40B4-BE49-F238E27FC236}">
                <a16:creationId xmlns:a16="http://schemas.microsoft.com/office/drawing/2014/main" id="{04417300-37D6-8326-C1DF-3D93859878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3F83EA4-2733-7E4B-8366-8400D7C74B0D}" type="slidenum">
              <a:rPr lang="en-US" altLang="en-US" sz="1200">
                <a:solidFill>
                  <a:srgbClr val="FFFFFF"/>
                </a:solidFill>
                <a:latin typeface="Times" charset="0"/>
              </a:rPr>
              <a:pPr>
                <a:lnSpc>
                  <a:spcPct val="80000"/>
                </a:lnSpc>
                <a:spcBef>
                  <a:spcPct val="0"/>
                </a:spcBef>
                <a:buClrTx/>
                <a:buSzTx/>
                <a:buFontTx/>
                <a:buNone/>
                <a:defRPr/>
              </a:pPr>
              <a:t>76</a:t>
            </a:fld>
            <a:endParaRPr lang="en-US" altLang="en-US" sz="1200">
              <a:solidFill>
                <a:srgbClr val="FFFFFF"/>
              </a:solidFill>
              <a:latin typeface="Times" charset="0"/>
            </a:endParaRPr>
          </a:p>
        </p:txBody>
      </p:sp>
      <p:sp>
        <p:nvSpPr>
          <p:cNvPr id="168964" name="Rectangle 3">
            <a:extLst>
              <a:ext uri="{FF2B5EF4-FFF2-40B4-BE49-F238E27FC236}">
                <a16:creationId xmlns:a16="http://schemas.microsoft.com/office/drawing/2014/main" id="{DAD39759-3DFF-A432-64D2-56341A79F6BF}"/>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panose="020B0600070205080204" pitchFamily="34" charset="-128"/>
              </a:rPr>
              <a:t>Distress cost affected operating income</a:t>
            </a:r>
            <a:r>
              <a:rPr lang="en-US" altLang="en-US">
                <a:ea typeface="ＭＳ Ｐゴシック" panose="020B0600070205080204" pitchFamily="34"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panose="020B0600070205080204" pitchFamily="34" charset="-128"/>
              </a:rPr>
              <a:t>Dynamic analysis</a:t>
            </a:r>
            <a:r>
              <a:rPr lang="en-US" altLang="en-US">
                <a:ea typeface="ＭＳ Ｐゴシック" panose="020B0600070205080204" pitchFamily="34" charset="-128"/>
              </a:rPr>
              <a:t>: Rather than look at a single number for operating income, you can draw from a distribution of operating income (thus allowing for different outcomes).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83CC77AE-D060-44D1-BDAF-A871EFE0A56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the Distress Effect- Disney</a:t>
            </a:r>
          </a:p>
        </p:txBody>
      </p:sp>
      <p:sp>
        <p:nvSpPr>
          <p:cNvPr id="171010" name="Footer Placeholder 1">
            <a:extLst>
              <a:ext uri="{FF2B5EF4-FFF2-40B4-BE49-F238E27FC236}">
                <a16:creationId xmlns:a16="http://schemas.microsoft.com/office/drawing/2014/main" id="{5DA885F2-126C-3E55-6D00-A3F7FB434C5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2819" name="Slide Number Placeholder 2">
            <a:extLst>
              <a:ext uri="{FF2B5EF4-FFF2-40B4-BE49-F238E27FC236}">
                <a16:creationId xmlns:a16="http://schemas.microsoft.com/office/drawing/2014/main" id="{BC97BD59-7C5E-2951-F972-58960225F23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CB4CC4C-0E4F-C14B-AF83-B6CCF2F46582}" type="slidenum">
              <a:rPr lang="en-US" altLang="en-US" sz="1200">
                <a:solidFill>
                  <a:srgbClr val="FFFFFF"/>
                </a:solidFill>
                <a:latin typeface="Times" charset="0"/>
              </a:rPr>
              <a:pPr>
                <a:lnSpc>
                  <a:spcPct val="80000"/>
                </a:lnSpc>
                <a:spcBef>
                  <a:spcPct val="0"/>
                </a:spcBef>
                <a:buClrTx/>
                <a:buSzTx/>
                <a:buFontTx/>
                <a:buNone/>
                <a:defRPr/>
              </a:pPr>
              <a:t>77</a:t>
            </a:fld>
            <a:endParaRPr lang="en-US" altLang="en-US" sz="1200">
              <a:solidFill>
                <a:srgbClr val="FFFFFF"/>
              </a:solidFill>
              <a:latin typeface="Times" charset="0"/>
            </a:endParaRPr>
          </a:p>
        </p:txBody>
      </p:sp>
      <p:graphicFrame>
        <p:nvGraphicFramePr>
          <p:cNvPr id="171012" name="Content Placeholder 7">
            <a:extLst>
              <a:ext uri="{FF2B5EF4-FFF2-40B4-BE49-F238E27FC236}">
                <a16:creationId xmlns:a16="http://schemas.microsoft.com/office/drawing/2014/main" id="{7FDBF2A0-45C3-E831-ADE3-20E8F102715E}"/>
              </a:ext>
            </a:extLst>
          </p:cNvPr>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name="Document" r:id="rId3" imgW="8369300" imgH="3048000" progId="Word.Document.12">
                  <p:embed/>
                </p:oleObj>
              </mc:Choice>
              <mc:Fallback>
                <p:oleObj name="Document" r:id="rId3" imgW="8369300" imgH="3048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32FA6919-32C0-F899-006B-3FE3D94D3AA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73058" name="Footer Placeholder 1">
            <a:extLst>
              <a:ext uri="{FF2B5EF4-FFF2-40B4-BE49-F238E27FC236}">
                <a16:creationId xmlns:a16="http://schemas.microsoft.com/office/drawing/2014/main" id="{F19DE864-A0D8-DB01-6F9C-9690A9F4DB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4867" name="Slide Number Placeholder 2">
            <a:extLst>
              <a:ext uri="{FF2B5EF4-FFF2-40B4-BE49-F238E27FC236}">
                <a16:creationId xmlns:a16="http://schemas.microsoft.com/office/drawing/2014/main" id="{553E1B6D-538A-D5F9-74FF-93A998EE7F1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8C15745-83FC-2948-948C-FCABCCEA4624}" type="slidenum">
              <a:rPr lang="en-US" altLang="en-US" sz="1200">
                <a:solidFill>
                  <a:srgbClr val="FFFFFF"/>
                </a:solidFill>
                <a:latin typeface="Times" charset="0"/>
              </a:rPr>
              <a:pPr>
                <a:lnSpc>
                  <a:spcPct val="80000"/>
                </a:lnSpc>
                <a:spcBef>
                  <a:spcPct val="0"/>
                </a:spcBef>
                <a:buClrTx/>
                <a:buSzTx/>
                <a:buFontTx/>
                <a:buNone/>
                <a:defRPr/>
              </a:pPr>
              <a:t>78</a:t>
            </a:fld>
            <a:endParaRPr lang="en-US" altLang="en-US" sz="1200">
              <a:solidFill>
                <a:srgbClr val="FFFFFF"/>
              </a:solidFill>
              <a:latin typeface="Times" charset="0"/>
            </a:endParaRPr>
          </a:p>
        </p:txBody>
      </p:sp>
      <p:sp>
        <p:nvSpPr>
          <p:cNvPr id="173060" name="TextBox 8">
            <a:extLst>
              <a:ext uri="{FF2B5EF4-FFF2-40B4-BE49-F238E27FC236}">
                <a16:creationId xmlns:a16="http://schemas.microsoft.com/office/drawing/2014/main" id="{15915465-0DB5-ABC0-21F7-37C477ADCE5C}"/>
              </a:ext>
            </a:extLst>
          </p:cNvPr>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pitchFamily="2" charset="0"/>
              </a:rPr>
              <a:t>The optimal debt ratio stays at 40% but the cliff becomes much steeper.</a:t>
            </a:r>
            <a:endParaRPr lang="en-US" altLang="en-US" sz="2400">
              <a:latin typeface="Times" pitchFamily="2" charset="0"/>
            </a:endParaRPr>
          </a:p>
        </p:txBody>
      </p:sp>
      <p:graphicFrame>
        <p:nvGraphicFramePr>
          <p:cNvPr id="4" name="Content Placeholder 3">
            <a:extLst>
              <a:ext uri="{FF2B5EF4-FFF2-40B4-BE49-F238E27FC236}">
                <a16:creationId xmlns:a16="http://schemas.microsoft.com/office/drawing/2014/main" id="{59698691-8F06-7256-6B75-AB6E67D682B1}"/>
              </a:ext>
            </a:extLst>
          </p:cNvPr>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0D22693D-B374-6932-3E96-F1172FB9D4F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75106" name="Footer Placeholder 1">
            <a:extLst>
              <a:ext uri="{FF2B5EF4-FFF2-40B4-BE49-F238E27FC236}">
                <a16:creationId xmlns:a16="http://schemas.microsoft.com/office/drawing/2014/main" id="{5AFAF1DE-6D97-1BF1-91A1-3D776CD96E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6915" name="Slide Number Placeholder 2">
            <a:extLst>
              <a:ext uri="{FF2B5EF4-FFF2-40B4-BE49-F238E27FC236}">
                <a16:creationId xmlns:a16="http://schemas.microsoft.com/office/drawing/2014/main" id="{ABDB4DA6-442F-CDA6-2007-C01C0725383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E7BBE71-2707-A447-A817-AB8EA90D0296}" type="slidenum">
              <a:rPr lang="en-US" altLang="en-US" sz="1200">
                <a:solidFill>
                  <a:srgbClr val="FFFFFF"/>
                </a:solidFill>
                <a:latin typeface="Times" charset="0"/>
              </a:rPr>
              <a:pPr>
                <a:lnSpc>
                  <a:spcPct val="80000"/>
                </a:lnSpc>
                <a:spcBef>
                  <a:spcPct val="0"/>
                </a:spcBef>
                <a:buClrTx/>
                <a:buSzTx/>
                <a:buFontTx/>
                <a:buNone/>
                <a:defRPr/>
              </a:pPr>
              <a:t>79</a:t>
            </a:fld>
            <a:endParaRPr lang="en-US" altLang="en-US" sz="1200">
              <a:solidFill>
                <a:srgbClr val="FFFFFF"/>
              </a:solidFill>
              <a:latin typeface="Times" charset="0"/>
            </a:endParaRPr>
          </a:p>
        </p:txBody>
      </p:sp>
      <p:sp>
        <p:nvSpPr>
          <p:cNvPr id="175108" name="Rectangle 3">
            <a:extLst>
              <a:ext uri="{FF2B5EF4-FFF2-40B4-BE49-F238E27FC236}">
                <a16:creationId xmlns:a16="http://schemas.microsoft.com/office/drawing/2014/main" id="{5FECA3F8-E6CD-D115-1A65-C891043E979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panose="020B0600070205080204" pitchFamily="34" charset="-128"/>
              </a:rPr>
              <a:t>It is difficult to estimate the debt on a financial service company</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Given the mix of deposits, repurchase agreements, short-term financing, and other liabilities that may appear on a financial service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panose="020B0600070205080204" pitchFamily="34"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a:extLst>
              <a:ext uri="{FF2B5EF4-FFF2-40B4-BE49-F238E27FC236}">
                <a16:creationId xmlns:a16="http://schemas.microsoft.com/office/drawing/2014/main" id="{8ABF490D-D9A0-EE72-1206-5958CD9D058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Capital Structure for a bank:</a:t>
            </a:r>
            <a:br>
              <a:rPr lang="en-US" altLang="en-US">
                <a:ea typeface="ＭＳ Ｐゴシック" panose="020B0600070205080204" pitchFamily="34" charset="-128"/>
              </a:rPr>
            </a:br>
            <a:r>
              <a:rPr lang="en-US" altLang="en-US">
                <a:ea typeface="ＭＳ Ｐゴシック" panose="020B0600070205080204" pitchFamily="34" charset="-128"/>
              </a:rPr>
              <a:t>A Regulatory Capital Approach</a:t>
            </a:r>
          </a:p>
        </p:txBody>
      </p:sp>
      <p:sp>
        <p:nvSpPr>
          <p:cNvPr id="382978" name="Content Placeholder 2">
            <a:extLst>
              <a:ext uri="{FF2B5EF4-FFF2-40B4-BE49-F238E27FC236}">
                <a16:creationId xmlns:a16="http://schemas.microsoft.com/office/drawing/2014/main" id="{E07B39A1-D52B-508C-7CC9-44596F2CB0A7}"/>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buFont typeface="Wingdings" charset="2"/>
              <a:buChar char=""/>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77155" name="Footer Placeholder 1">
            <a:extLst>
              <a:ext uri="{FF2B5EF4-FFF2-40B4-BE49-F238E27FC236}">
                <a16:creationId xmlns:a16="http://schemas.microsoft.com/office/drawing/2014/main" id="{4B35449F-C293-302B-C814-96351A5543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a:extLst>
              <a:ext uri="{FF2B5EF4-FFF2-40B4-BE49-F238E27FC236}">
                <a16:creationId xmlns:a16="http://schemas.microsoft.com/office/drawing/2014/main" id="{B43A4588-283F-7223-7523-A275E8E2B68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Deutsche Bank’s Financial Mix</a:t>
            </a:r>
          </a:p>
        </p:txBody>
      </p:sp>
      <p:graphicFrame>
        <p:nvGraphicFramePr>
          <p:cNvPr id="7" name="Content Placeholder 6">
            <a:extLst>
              <a:ext uri="{FF2B5EF4-FFF2-40B4-BE49-F238E27FC236}">
                <a16:creationId xmlns:a16="http://schemas.microsoft.com/office/drawing/2014/main" id="{95E44FE6-FCC9-45F6-B17D-D76258BE8CD3}"/>
              </a:ext>
            </a:extLst>
          </p:cNvPr>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9300" name="Footer Placeholder 3">
            <a:extLst>
              <a:ext uri="{FF2B5EF4-FFF2-40B4-BE49-F238E27FC236}">
                <a16:creationId xmlns:a16="http://schemas.microsoft.com/office/drawing/2014/main" id="{4873E2A5-5FAC-C2A2-3ED3-D3A5672CCB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1109" name="Slide Number Placeholder 4">
            <a:extLst>
              <a:ext uri="{FF2B5EF4-FFF2-40B4-BE49-F238E27FC236}">
                <a16:creationId xmlns:a16="http://schemas.microsoft.com/office/drawing/2014/main" id="{5F47D4C0-1D19-5444-7B53-FE7DAD18487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D757824-3771-BD44-B0E2-B5F71352F3AD}" type="slidenum">
              <a:rPr lang="en-US" altLang="en-US" sz="1200">
                <a:solidFill>
                  <a:srgbClr val="FFFFFF"/>
                </a:solidFill>
                <a:latin typeface="Times" charset="0"/>
              </a:rPr>
              <a:pPr>
                <a:lnSpc>
                  <a:spcPct val="80000"/>
                </a:lnSpc>
                <a:spcBef>
                  <a:spcPct val="0"/>
                </a:spcBef>
                <a:buClrTx/>
                <a:buSzTx/>
                <a:buFontTx/>
                <a:buNone/>
                <a:defRPr/>
              </a:pPr>
              <a:t>81</a:t>
            </a:fld>
            <a:endParaRPr lang="en-US" altLang="en-US" sz="1200">
              <a:solidFill>
                <a:srgbClr val="FFFFFF"/>
              </a:solidFill>
              <a:latin typeface="Times" charset="0"/>
            </a:endParaRPr>
          </a:p>
        </p:txBody>
      </p:sp>
      <p:sp>
        <p:nvSpPr>
          <p:cNvPr id="179302" name="TextBox 7">
            <a:extLst>
              <a:ext uri="{FF2B5EF4-FFF2-40B4-BE49-F238E27FC236}">
                <a16:creationId xmlns:a16="http://schemas.microsoft.com/office/drawing/2014/main" id="{EEF586C1-1ED4-DEA5-5E4F-2193C35481F5}"/>
              </a:ext>
            </a:extLst>
          </p:cNvPr>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The cumulative FCFE over the next 5 years is -4,294 million Euros. Clearly, it does not make the sense to pay dividends or buy back stock.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a:extLst>
              <a:ext uri="{FF2B5EF4-FFF2-40B4-BE49-F238E27FC236}">
                <a16:creationId xmlns:a16="http://schemas.microsoft.com/office/drawing/2014/main" id="{9D504B9E-8165-82BA-B778-E844C0BC9DF5}"/>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81250" name="Footer Placeholder 1">
            <a:extLst>
              <a:ext uri="{FF2B5EF4-FFF2-40B4-BE49-F238E27FC236}">
                <a16:creationId xmlns:a16="http://schemas.microsoft.com/office/drawing/2014/main" id="{A90228C7-65A1-5EDF-43A4-B379193D309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3059" name="Slide Number Placeholder 2">
            <a:extLst>
              <a:ext uri="{FF2B5EF4-FFF2-40B4-BE49-F238E27FC236}">
                <a16:creationId xmlns:a16="http://schemas.microsoft.com/office/drawing/2014/main" id="{39795BCF-050B-D3A8-FD61-16F71D8FFE8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7901765-171D-014C-AC7E-E3BDDBB80020}" type="slidenum">
              <a:rPr lang="en-US" altLang="en-US" sz="1200">
                <a:solidFill>
                  <a:srgbClr val="FFFFFF"/>
                </a:solidFill>
                <a:latin typeface="Times" charset="0"/>
              </a:rPr>
              <a:pPr>
                <a:lnSpc>
                  <a:spcPct val="80000"/>
                </a:lnSpc>
                <a:spcBef>
                  <a:spcPct val="0"/>
                </a:spcBef>
                <a:buClrTx/>
                <a:buSzTx/>
                <a:buFontTx/>
                <a:buNone/>
                <a:defRPr/>
              </a:pPr>
              <a:t>82</a:t>
            </a:fld>
            <a:endParaRPr lang="en-US" altLang="en-US" sz="1200">
              <a:solidFill>
                <a:srgbClr val="FFFFFF"/>
              </a:solidFill>
              <a:latin typeface="Times" charset="0"/>
            </a:endParaRPr>
          </a:p>
        </p:txBody>
      </p:sp>
      <p:sp>
        <p:nvSpPr>
          <p:cNvPr id="181252" name="Content Placeholder 2">
            <a:extLst>
              <a:ext uri="{FF2B5EF4-FFF2-40B4-BE49-F238E27FC236}">
                <a16:creationId xmlns:a16="http://schemas.microsoft.com/office/drawing/2014/main" id="{F501E428-1258-6BE3-DAC1-3478FCACE1C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panose="020B0600070205080204" pitchFamily="34" charset="-128"/>
              </a:rPr>
              <a:t>The Regulatory minimum strategy</a:t>
            </a:r>
            <a:r>
              <a:rPr lang="en-US" altLang="en-US" sz="2200">
                <a:ea typeface="ＭＳ Ｐゴシック" panose="020B0600070205080204" pitchFamily="34"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panose="020B0600070205080204" pitchFamily="34" charset="-128"/>
              </a:rPr>
              <a:t>The Self-regulatory strategy</a:t>
            </a:r>
            <a:r>
              <a:rPr lang="en-US" altLang="en-US" sz="2200">
                <a:ea typeface="ＭＳ Ｐゴシック" panose="020B0600070205080204" pitchFamily="34"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panose="020B0600070205080204" pitchFamily="34" charset="-128"/>
              </a:rPr>
              <a:t>Combination strategy</a:t>
            </a:r>
            <a:r>
              <a:rPr lang="en-US" altLang="en-US" sz="2200">
                <a:ea typeface="ＭＳ Ｐゴシック" panose="020B0600070205080204" pitchFamily="34" charset="-128"/>
              </a:rPr>
              <a:t>: In this strategy, the regulatory capital ratios operate as a floor for established businesses, with the firm adding buffers for safety where needed..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BAD0AE2D-4957-E250-9D47-1D99DF19D0EE}"/>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83298" name="Footer Placeholder 1">
            <a:extLst>
              <a:ext uri="{FF2B5EF4-FFF2-40B4-BE49-F238E27FC236}">
                <a16:creationId xmlns:a16="http://schemas.microsoft.com/office/drawing/2014/main" id="{B5903C3A-E474-FBB8-D894-AE9F231CBFF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5107" name="Slide Number Placeholder 2">
            <a:extLst>
              <a:ext uri="{FF2B5EF4-FFF2-40B4-BE49-F238E27FC236}">
                <a16:creationId xmlns:a16="http://schemas.microsoft.com/office/drawing/2014/main" id="{5E5EBFF7-2424-949F-FCB3-D0B7CFC68A7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475E77A-C375-B842-8594-8667058DF5ED}" type="slidenum">
              <a:rPr lang="en-US" altLang="en-US" sz="1200">
                <a:solidFill>
                  <a:srgbClr val="FFFFFF"/>
                </a:solidFill>
                <a:latin typeface="Times" charset="0"/>
              </a:rPr>
              <a:pPr>
                <a:lnSpc>
                  <a:spcPct val="80000"/>
                </a:lnSpc>
                <a:spcBef>
                  <a:spcPct val="0"/>
                </a:spcBef>
                <a:buClrTx/>
                <a:buSzTx/>
                <a:buFontTx/>
                <a:buNone/>
                <a:defRPr/>
              </a:pPr>
              <a:t>83</a:t>
            </a:fld>
            <a:endParaRPr lang="en-US" altLang="en-US" sz="1200">
              <a:solidFill>
                <a:srgbClr val="FFFFFF"/>
              </a:solidFill>
              <a:latin typeface="Times" charset="0"/>
            </a:endParaRPr>
          </a:p>
        </p:txBody>
      </p:sp>
      <p:sp>
        <p:nvSpPr>
          <p:cNvPr id="183300" name="Content Placeholder 2">
            <a:extLst>
              <a:ext uri="{FF2B5EF4-FFF2-40B4-BE49-F238E27FC236}">
                <a16:creationId xmlns:a16="http://schemas.microsoft.com/office/drawing/2014/main" id="{7173FF43-398E-6FBD-0371-98E733D99503}"/>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primary benefit of debt is a tax benefit. The higher the marginal tax rate, the greater the benefit to borrowing:</a:t>
            </a:r>
          </a:p>
        </p:txBody>
      </p:sp>
      <p:graphicFrame>
        <p:nvGraphicFramePr>
          <p:cNvPr id="183301" name="Object 1">
            <a:extLst>
              <a:ext uri="{FF2B5EF4-FFF2-40B4-BE49-F238E27FC236}">
                <a16:creationId xmlns:a16="http://schemas.microsoft.com/office/drawing/2014/main" id="{1C716E2F-8D63-B6AC-0F65-BE4337519EAB}"/>
              </a:ext>
            </a:extLst>
          </p:cNvPr>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name="Document" r:id="rId3" imgW="11252200" imgH="3276600" progId="Word.Document.12">
                  <p:embed/>
                </p:oleObj>
              </mc:Choice>
              <mc:Fallback>
                <p:oleObj name="Document" r:id="rId3" imgW="11252200" imgH="32766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a:extLst>
              <a:ext uri="{FF2B5EF4-FFF2-40B4-BE49-F238E27FC236}">
                <a16:creationId xmlns:a16="http://schemas.microsoft.com/office/drawing/2014/main" id="{AD076B30-53F6-6004-1788-C08A6A0680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Pre-tax Cash flow Return</a:t>
            </a:r>
          </a:p>
        </p:txBody>
      </p:sp>
      <p:sp>
        <p:nvSpPr>
          <p:cNvPr id="185346" name="Footer Placeholder 1">
            <a:extLst>
              <a:ext uri="{FF2B5EF4-FFF2-40B4-BE49-F238E27FC236}">
                <a16:creationId xmlns:a16="http://schemas.microsoft.com/office/drawing/2014/main" id="{16A2E5E7-46FF-D4E5-989B-0D6D1F1C5AF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7155" name="Slide Number Placeholder 2">
            <a:extLst>
              <a:ext uri="{FF2B5EF4-FFF2-40B4-BE49-F238E27FC236}">
                <a16:creationId xmlns:a16="http://schemas.microsoft.com/office/drawing/2014/main" id="{6B36C550-BCFD-B3FA-9F3C-8A5B1DA5D7C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A0C82F3-C9A0-CE4E-95E7-A87B6078BF2D}" type="slidenum">
              <a:rPr lang="en-US" altLang="en-US" sz="1200">
                <a:solidFill>
                  <a:srgbClr val="FFFFFF"/>
                </a:solidFill>
                <a:latin typeface="Times" charset="0"/>
              </a:rPr>
              <a:pPr>
                <a:lnSpc>
                  <a:spcPct val="80000"/>
                </a:lnSpc>
                <a:spcBef>
                  <a:spcPct val="0"/>
                </a:spcBef>
                <a:buClrTx/>
                <a:buSzTx/>
                <a:buFontTx/>
                <a:buNone/>
                <a:defRPr/>
              </a:pPr>
              <a:t>84</a:t>
            </a:fld>
            <a:endParaRPr lang="en-US" altLang="en-US" sz="1200">
              <a:solidFill>
                <a:srgbClr val="FFFFFF"/>
              </a:solidFill>
              <a:latin typeface="Times" charset="0"/>
            </a:endParaRPr>
          </a:p>
        </p:txBody>
      </p:sp>
      <p:graphicFrame>
        <p:nvGraphicFramePr>
          <p:cNvPr id="185348" name="Content Placeholder 5">
            <a:extLst>
              <a:ext uri="{FF2B5EF4-FFF2-40B4-BE49-F238E27FC236}">
                <a16:creationId xmlns:a16="http://schemas.microsoft.com/office/drawing/2014/main" id="{E8D235E1-C232-7828-65A6-A25E63B2C786}"/>
              </a:ext>
            </a:extLst>
          </p:cNvPr>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name="Document" r:id="rId3" imgW="8369300" imgH="2044700" progId="Word.Document.12">
                  <p:embed/>
                </p:oleObj>
              </mc:Choice>
              <mc:Fallback>
                <p:oleObj name="Document" r:id="rId3" imgW="8369300" imgH="20447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9" name="TextBox 1">
            <a:extLst>
              <a:ext uri="{FF2B5EF4-FFF2-40B4-BE49-F238E27FC236}">
                <a16:creationId xmlns:a16="http://schemas.microsoft.com/office/drawing/2014/main" id="{9D0BEB0F-27E3-AC94-4249-281D2A5C9240}"/>
              </a:ext>
            </a:extLst>
          </p:cNvPr>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Higher cash flows, as a percent of value, give you a higher debt capacity, though less so in emerging markets with substantial country risk.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a:extLst>
              <a:ext uri="{FF2B5EF4-FFF2-40B4-BE49-F238E27FC236}">
                <a16:creationId xmlns:a16="http://schemas.microsoft.com/office/drawing/2014/main" id="{AC0B3CC5-BD2E-90F0-CF79-4053428EAD0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Operating Risk</a:t>
            </a:r>
          </a:p>
        </p:txBody>
      </p:sp>
      <p:sp>
        <p:nvSpPr>
          <p:cNvPr id="187394" name="Footer Placeholder 1">
            <a:extLst>
              <a:ext uri="{FF2B5EF4-FFF2-40B4-BE49-F238E27FC236}">
                <a16:creationId xmlns:a16="http://schemas.microsoft.com/office/drawing/2014/main" id="{FE00B06F-7D07-E27B-8111-FDCCD4A290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9203" name="Slide Number Placeholder 2">
            <a:extLst>
              <a:ext uri="{FF2B5EF4-FFF2-40B4-BE49-F238E27FC236}">
                <a16:creationId xmlns:a16="http://schemas.microsoft.com/office/drawing/2014/main" id="{C79C5A44-CA79-D24F-68F8-CEE49BA0ECB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5AA8B2B-346D-2942-BEA3-FF6AF9673CC2}" type="slidenum">
              <a:rPr lang="en-US" altLang="en-US" sz="1200">
                <a:solidFill>
                  <a:srgbClr val="FFFFFF"/>
                </a:solidFill>
                <a:latin typeface="Times" charset="0"/>
              </a:rPr>
              <a:pPr>
                <a:lnSpc>
                  <a:spcPct val="80000"/>
                </a:lnSpc>
                <a:spcBef>
                  <a:spcPct val="0"/>
                </a:spcBef>
                <a:buClrTx/>
                <a:buSzTx/>
                <a:buFontTx/>
                <a:buNone/>
                <a:defRPr/>
              </a:pPr>
              <a:t>85</a:t>
            </a:fld>
            <a:endParaRPr lang="en-US" altLang="en-US" sz="1200">
              <a:solidFill>
                <a:srgbClr val="FFFFFF"/>
              </a:solidFill>
              <a:latin typeface="Times" charset="0"/>
            </a:endParaRPr>
          </a:p>
        </p:txBody>
      </p:sp>
      <p:sp>
        <p:nvSpPr>
          <p:cNvPr id="158722" name="Content Placeholder 2">
            <a:extLst>
              <a:ext uri="{FF2B5EF4-FFF2-40B4-BE49-F238E27FC236}">
                <a16:creationId xmlns:a16="http://schemas.microsoft.com/office/drawing/2014/main" id="{A56B2D89-363A-FC6E-50E9-055892EA69EE}"/>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FD3AFDAB-047F-A36A-97AB-5F2F2EE8825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4. The only macro determinant:</a:t>
            </a:r>
            <a:br>
              <a:rPr lang="en-US" altLang="en-US">
                <a:ea typeface="ＭＳ Ｐゴシック" panose="020B0600070205080204" pitchFamily="34" charset="-128"/>
              </a:rPr>
            </a:br>
            <a:r>
              <a:rPr lang="en-US" altLang="en-US">
                <a:ea typeface="ＭＳ Ｐゴシック" panose="020B0600070205080204" pitchFamily="34" charset="-128"/>
              </a:rPr>
              <a:t>Equity vs Debt Risk Premiums</a:t>
            </a:r>
          </a:p>
        </p:txBody>
      </p:sp>
      <p:sp>
        <p:nvSpPr>
          <p:cNvPr id="189442" name="Footer Placeholder 3">
            <a:extLst>
              <a:ext uri="{FF2B5EF4-FFF2-40B4-BE49-F238E27FC236}">
                <a16:creationId xmlns:a16="http://schemas.microsoft.com/office/drawing/2014/main" id="{F367BD1E-C9D9-B241-294D-45240A04C19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6D3AA09C-97B5-2A2D-136A-EB270EC301D9}"/>
              </a:ext>
            </a:extLst>
          </p:cNvPr>
          <p:cNvSpPr>
            <a:spLocks noGrp="1"/>
          </p:cNvSpPr>
          <p:nvPr>
            <p:ph type="sldNum" sz="quarter" idx="11"/>
          </p:nvPr>
        </p:nvSpPr>
        <p:spPr/>
        <p:txBody>
          <a:bodyPr>
            <a:normAutofit fontScale="85000" lnSpcReduction="20000"/>
          </a:bodyPr>
          <a:lstStyle/>
          <a:p>
            <a:pPr>
              <a:defRPr/>
            </a:pPr>
            <a:fld id="{3B7036D5-D084-8D4D-B32A-2C1F5876082A}" type="slidenum">
              <a:rPr lang="en-US" altLang="en-US" smtClean="0"/>
              <a:pPr>
                <a:defRPr/>
              </a:pPr>
              <a:t>86</a:t>
            </a:fld>
            <a:endParaRPr lang="en-US" altLang="en-US"/>
          </a:p>
        </p:txBody>
      </p:sp>
      <p:pic>
        <p:nvPicPr>
          <p:cNvPr id="4" name="Content Placeholder 3">
            <a:extLst>
              <a:ext uri="{FF2B5EF4-FFF2-40B4-BE49-F238E27FC236}">
                <a16:creationId xmlns:a16="http://schemas.microsoft.com/office/drawing/2014/main" id="{0396CE67-6BA2-0475-B976-69FF7C3859F4}"/>
              </a:ext>
            </a:extLst>
          </p:cNvPr>
          <p:cNvPicPr>
            <a:picLocks noGrp="1" noChangeAspect="1"/>
          </p:cNvPicPr>
          <p:nvPr>
            <p:ph sz="quarter" idx="1"/>
          </p:nvPr>
        </p:nvPicPr>
        <p:blipFill>
          <a:blip r:embed="rId3"/>
          <a:stretch>
            <a:fillRect/>
          </a:stretch>
        </p:blipFill>
        <p:spPr>
          <a:xfrm>
            <a:off x="1383740" y="1752600"/>
            <a:ext cx="6611470" cy="44958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23DD23E5-F415-71DC-6730-1F94B6554F04}"/>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91490" name="Footer Placeholder 1">
            <a:extLst>
              <a:ext uri="{FF2B5EF4-FFF2-40B4-BE49-F238E27FC236}">
                <a16:creationId xmlns:a16="http://schemas.microsoft.com/office/drawing/2014/main" id="{7611A056-623A-0EBE-6F0E-891F4007912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3299" name="Slide Number Placeholder 2">
            <a:extLst>
              <a:ext uri="{FF2B5EF4-FFF2-40B4-BE49-F238E27FC236}">
                <a16:creationId xmlns:a16="http://schemas.microsoft.com/office/drawing/2014/main" id="{5C6932EB-7F14-87BF-6367-F9C5D8C6479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769547B-55AE-4C47-ACCD-78C899CFFE6F}" type="slidenum">
              <a:rPr lang="en-US" altLang="en-US" sz="1200">
                <a:solidFill>
                  <a:srgbClr val="FFFFFF"/>
                </a:solidFill>
                <a:latin typeface="Times" charset="0"/>
              </a:rPr>
              <a:pPr>
                <a:lnSpc>
                  <a:spcPct val="80000"/>
                </a:lnSpc>
                <a:spcBef>
                  <a:spcPct val="0"/>
                </a:spcBef>
                <a:buClrTx/>
                <a:buSzTx/>
                <a:buFontTx/>
                <a:buNone/>
                <a:defRPr/>
              </a:pPr>
              <a:t>87</a:t>
            </a:fld>
            <a:endParaRPr lang="en-US" altLang="en-US" sz="1200">
              <a:solidFill>
                <a:srgbClr val="FFFFFF"/>
              </a:solidFill>
              <a:latin typeface="Times" charset="0"/>
            </a:endParaRPr>
          </a:p>
        </p:txBody>
      </p:sp>
      <p:sp>
        <p:nvSpPr>
          <p:cNvPr id="191492" name="Rectangle 3">
            <a:extLst>
              <a:ext uri="{FF2B5EF4-FFF2-40B4-BE49-F238E27FC236}">
                <a16:creationId xmlns:a16="http://schemas.microsoft.com/office/drawing/2014/main" id="{5384058C-D47F-B1BC-786E-2F1D4A5B51CB}"/>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Using the optimal capital structure spreadsheet provided:</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optimal debt ratio for your firm</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new cost of capital at the optimal</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of the change in the cost of capital on firm value</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on the stock price</a:t>
            </a:r>
          </a:p>
          <a:p>
            <a:pPr eaLnBrk="1" hangingPunct="1"/>
            <a:r>
              <a:rPr lang="en-US" altLang="en-US">
                <a:ea typeface="ＭＳ Ｐゴシック" panose="020B0600070205080204" pitchFamily="34" charset="-128"/>
              </a:rPr>
              <a:t>In terms of the mechanics, what would you need to do to get to the optimal immediately?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CA2BB11F-AB19-4853-12E6-6F1EF76A8A2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93538" name="Footer Placeholder 1">
            <a:extLst>
              <a:ext uri="{FF2B5EF4-FFF2-40B4-BE49-F238E27FC236}">
                <a16:creationId xmlns:a16="http://schemas.microsoft.com/office/drawing/2014/main" id="{8786B49E-39FD-4D5B-8FDF-A2797C05ACA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5347" name="Slide Number Placeholder 2">
            <a:extLst>
              <a:ext uri="{FF2B5EF4-FFF2-40B4-BE49-F238E27FC236}">
                <a16:creationId xmlns:a16="http://schemas.microsoft.com/office/drawing/2014/main" id="{6F6D22E4-D2AD-D73B-C388-50EF564BA7B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AD92BF8-244B-0D44-AA28-0E4199D71262}" type="slidenum">
              <a:rPr lang="en-US" altLang="en-US" sz="1200">
                <a:solidFill>
                  <a:srgbClr val="FFFFFF"/>
                </a:solidFill>
                <a:latin typeface="Times" charset="0"/>
              </a:rPr>
              <a:pPr>
                <a:lnSpc>
                  <a:spcPct val="80000"/>
                </a:lnSpc>
                <a:spcBef>
                  <a:spcPct val="0"/>
                </a:spcBef>
                <a:buClrTx/>
                <a:buSzTx/>
                <a:buFontTx/>
                <a:buNone/>
                <a:defRPr/>
              </a:pPr>
              <a:t>88</a:t>
            </a:fld>
            <a:endParaRPr lang="en-US" altLang="en-US" sz="1200">
              <a:solidFill>
                <a:srgbClr val="FFFFFF"/>
              </a:solidFill>
              <a:latin typeface="Times" charset="0"/>
            </a:endParaRPr>
          </a:p>
        </p:txBody>
      </p:sp>
      <p:sp>
        <p:nvSpPr>
          <p:cNvPr id="193540" name="Rectangle 3">
            <a:extLst>
              <a:ext uri="{FF2B5EF4-FFF2-40B4-BE49-F238E27FC236}">
                <a16:creationId xmlns:a16="http://schemas.microsoft.com/office/drawing/2014/main" id="{CE2C0D6E-E007-DBB1-0B2D-F035EEFEBA94}"/>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pitchFamily="2" charset="2"/>
              <a:buNone/>
            </a:pPr>
            <a:r>
              <a:rPr lang="en-US" altLang="en-US">
                <a:ea typeface="ＭＳ Ｐゴシック" panose="020B0600070205080204" pitchFamily="34" charset="-128"/>
              </a:rPr>
              <a:t>Firm Value = Unlevered Firm Value + (Tax Benefits of Debt - Expected Bankruptcy Cost from the Debt)</a:t>
            </a:r>
          </a:p>
          <a:p>
            <a:pPr eaLnBrk="1" hangingPunct="1"/>
            <a:r>
              <a:rPr lang="en-US" altLang="en-US">
                <a:ea typeface="ＭＳ Ｐゴシック" panose="020B0600070205080204" pitchFamily="34" charset="-128"/>
              </a:rPr>
              <a:t>The optimal dollar debt level is the one that maximizes firm value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a:extLst>
              <a:ext uri="{FF2B5EF4-FFF2-40B4-BE49-F238E27FC236}">
                <a16:creationId xmlns:a16="http://schemas.microsoft.com/office/drawing/2014/main" id="{2B29F078-7B88-9E2C-3EB0-A5DCB54A69A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Implementing the APV Approach</a:t>
            </a:r>
          </a:p>
        </p:txBody>
      </p:sp>
      <p:sp>
        <p:nvSpPr>
          <p:cNvPr id="195586" name="Footer Placeholder 1">
            <a:extLst>
              <a:ext uri="{FF2B5EF4-FFF2-40B4-BE49-F238E27FC236}">
                <a16:creationId xmlns:a16="http://schemas.microsoft.com/office/drawing/2014/main" id="{B7532999-D808-546D-7AB2-0B3B24285A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7395" name="Slide Number Placeholder 2">
            <a:extLst>
              <a:ext uri="{FF2B5EF4-FFF2-40B4-BE49-F238E27FC236}">
                <a16:creationId xmlns:a16="http://schemas.microsoft.com/office/drawing/2014/main" id="{4B2C98D0-2677-CF96-5E2C-AE402E5BDDA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4725C58-9BEA-0647-8587-E58CD1887255}" type="slidenum">
              <a:rPr lang="en-US" altLang="en-US" sz="1200">
                <a:solidFill>
                  <a:srgbClr val="FFFFFF"/>
                </a:solidFill>
                <a:latin typeface="Times" charset="0"/>
              </a:rPr>
              <a:pPr>
                <a:lnSpc>
                  <a:spcPct val="80000"/>
                </a:lnSpc>
                <a:spcBef>
                  <a:spcPct val="0"/>
                </a:spcBef>
                <a:buClrTx/>
                <a:buSzTx/>
                <a:buFontTx/>
                <a:buNone/>
                <a:defRPr/>
              </a:pPr>
              <a:t>89</a:t>
            </a:fld>
            <a:endParaRPr lang="en-US" altLang="en-US" sz="1200">
              <a:solidFill>
                <a:srgbClr val="FFFFFF"/>
              </a:solidFill>
              <a:latin typeface="Times" charset="0"/>
            </a:endParaRPr>
          </a:p>
        </p:txBody>
      </p:sp>
      <p:sp>
        <p:nvSpPr>
          <p:cNvPr id="166914" name="Rectangle 3">
            <a:extLst>
              <a:ext uri="{FF2B5EF4-FFF2-40B4-BE49-F238E27FC236}">
                <a16:creationId xmlns:a16="http://schemas.microsoft.com/office/drawing/2014/main" id="{A282E074-3E9E-8329-DC4F-8775380C377F}"/>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a:extLst>
              <a:ext uri="{FF2B5EF4-FFF2-40B4-BE49-F238E27FC236}">
                <a16:creationId xmlns:a16="http://schemas.microsoft.com/office/drawing/2014/main" id="{2F467A1A-125F-D0C3-1EC8-D2E4876A4AC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Expected Bankruptcy Cost</a:t>
            </a:r>
          </a:p>
        </p:txBody>
      </p:sp>
      <p:sp>
        <p:nvSpPr>
          <p:cNvPr id="197634" name="Footer Placeholder 1">
            <a:extLst>
              <a:ext uri="{FF2B5EF4-FFF2-40B4-BE49-F238E27FC236}">
                <a16:creationId xmlns:a16="http://schemas.microsoft.com/office/drawing/2014/main" id="{2746EC51-8A68-DA87-1599-95994D35FA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9443" name="Slide Number Placeholder 2">
            <a:extLst>
              <a:ext uri="{FF2B5EF4-FFF2-40B4-BE49-F238E27FC236}">
                <a16:creationId xmlns:a16="http://schemas.microsoft.com/office/drawing/2014/main" id="{7F43BC17-C1E8-9C4A-434F-4602B9E52D2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C496DE5-DA8D-A543-B733-88550F311A5D}" type="slidenum">
              <a:rPr lang="en-US" altLang="en-US" sz="1200">
                <a:solidFill>
                  <a:srgbClr val="FFFFFF"/>
                </a:solidFill>
                <a:latin typeface="Times" charset="0"/>
              </a:rPr>
              <a:pPr>
                <a:lnSpc>
                  <a:spcPct val="80000"/>
                </a:lnSpc>
                <a:spcBef>
                  <a:spcPct val="0"/>
                </a:spcBef>
                <a:buClrTx/>
                <a:buSzTx/>
                <a:buFontTx/>
                <a:buNone/>
                <a:defRPr/>
              </a:pPr>
              <a:t>90</a:t>
            </a:fld>
            <a:endParaRPr lang="en-US" altLang="en-US" sz="1200">
              <a:solidFill>
                <a:srgbClr val="FFFFFF"/>
              </a:solidFill>
              <a:latin typeface="Times" charset="0"/>
            </a:endParaRPr>
          </a:p>
        </p:txBody>
      </p:sp>
      <p:sp>
        <p:nvSpPr>
          <p:cNvPr id="168962" name="Rectangle 3">
            <a:extLst>
              <a:ext uri="{FF2B5EF4-FFF2-40B4-BE49-F238E27FC236}">
                <a16:creationId xmlns:a16="http://schemas.microsoft.com/office/drawing/2014/main" id="{0CAE738A-4F60-61A3-B2FF-665D66579AD0}"/>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B3DD7CB7-4889-A988-2B3C-830DA6E8A88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9682" name="Footer Placeholder 1">
            <a:extLst>
              <a:ext uri="{FF2B5EF4-FFF2-40B4-BE49-F238E27FC236}">
                <a16:creationId xmlns:a16="http://schemas.microsoft.com/office/drawing/2014/main" id="{6DED447D-19D8-573D-BA7E-7F790619457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1491" name="Slide Number Placeholder 2">
            <a:extLst>
              <a:ext uri="{FF2B5EF4-FFF2-40B4-BE49-F238E27FC236}">
                <a16:creationId xmlns:a16="http://schemas.microsoft.com/office/drawing/2014/main" id="{BE1790C5-6DD3-E23F-30F0-52B460081A4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48B5FBB-5918-3640-9D94-D9C23AB6F877}" type="slidenum">
              <a:rPr lang="en-US" altLang="en-US" sz="1200">
                <a:solidFill>
                  <a:srgbClr val="FFFFFF"/>
                </a:solidFill>
                <a:latin typeface="Times" charset="0"/>
              </a:rPr>
              <a:pPr>
                <a:lnSpc>
                  <a:spcPct val="80000"/>
                </a:lnSpc>
                <a:spcBef>
                  <a:spcPct val="0"/>
                </a:spcBef>
                <a:buClrTx/>
                <a:buSzTx/>
                <a:buFontTx/>
                <a:buNone/>
                <a:defRPr/>
              </a:pPr>
              <a:t>91</a:t>
            </a:fld>
            <a:endParaRPr lang="en-US" altLang="en-US" sz="1200">
              <a:solidFill>
                <a:srgbClr val="FFFFFF"/>
              </a:solidFill>
              <a:latin typeface="Times" charset="0"/>
            </a:endParaRPr>
          </a:p>
        </p:txBody>
      </p:sp>
      <p:sp>
        <p:nvSpPr>
          <p:cNvPr id="171010" name="Rectangle 3">
            <a:extLst>
              <a:ext uri="{FF2B5EF4-FFF2-40B4-BE49-F238E27FC236}">
                <a16:creationId xmlns:a16="http://schemas.microsoft.com/office/drawing/2014/main" id="{5FB46C3D-A3E5-C8A3-138C-7C79A3593131}"/>
              </a:ext>
            </a:extLst>
          </p:cNvPr>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9685" name="TextBox 3">
            <a:extLst>
              <a:ext uri="{FF2B5EF4-FFF2-40B4-BE49-F238E27FC236}">
                <a16:creationId xmlns:a16="http://schemas.microsoft.com/office/drawing/2014/main" id="{9F4D6A38-87EB-54BF-8FCE-A99F2E5B300E}"/>
              </a:ext>
            </a:extLst>
          </p:cNvPr>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pitchFamily="2" charset="0"/>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A97DBA8E-B8A0-2E4C-C066-F3F983821ED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Estimating Unlevered Firm Value</a:t>
            </a:r>
          </a:p>
        </p:txBody>
      </p:sp>
      <p:sp>
        <p:nvSpPr>
          <p:cNvPr id="201730" name="Footer Placeholder 1">
            <a:extLst>
              <a:ext uri="{FF2B5EF4-FFF2-40B4-BE49-F238E27FC236}">
                <a16:creationId xmlns:a16="http://schemas.microsoft.com/office/drawing/2014/main" id="{61F02B45-D5EF-95DC-6582-374F4AE07D6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3539" name="Slide Number Placeholder 2">
            <a:extLst>
              <a:ext uri="{FF2B5EF4-FFF2-40B4-BE49-F238E27FC236}">
                <a16:creationId xmlns:a16="http://schemas.microsoft.com/office/drawing/2014/main" id="{215627DA-FE54-77C5-496D-3E5FA91C06B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EB7BD89-5A1F-124D-AE16-C8B4685781D4}" type="slidenum">
              <a:rPr lang="en-US" altLang="en-US" sz="1200">
                <a:solidFill>
                  <a:srgbClr val="FFFFFF"/>
                </a:solidFill>
                <a:latin typeface="Times" charset="0"/>
              </a:rPr>
              <a:pPr>
                <a:lnSpc>
                  <a:spcPct val="80000"/>
                </a:lnSpc>
                <a:spcBef>
                  <a:spcPct val="0"/>
                </a:spcBef>
                <a:buClrTx/>
                <a:buSzTx/>
                <a:buFontTx/>
                <a:buNone/>
                <a:defRPr/>
              </a:pPr>
              <a:t>92</a:t>
            </a:fld>
            <a:endParaRPr lang="en-US" altLang="en-US" sz="1200">
              <a:solidFill>
                <a:srgbClr val="FFFFFF"/>
              </a:solidFill>
              <a:latin typeface="Times" charset="0"/>
            </a:endParaRPr>
          </a:p>
        </p:txBody>
      </p:sp>
      <p:sp>
        <p:nvSpPr>
          <p:cNvPr id="201732" name="Rectangle 3">
            <a:extLst>
              <a:ext uri="{FF2B5EF4-FFF2-40B4-BE49-F238E27FC236}">
                <a16:creationId xmlns:a16="http://schemas.microsoft.com/office/drawing/2014/main" id="{DE893A02-C1F0-303C-4409-B7E315B4EB4C}"/>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sz="2200" dirty="0">
                <a:ea typeface="ＭＳ Ｐゴシック" panose="020B0600070205080204" pitchFamily="34" charset="-128"/>
              </a:rPr>
              <a:t>Current Value of firm =  $121,878+ $15,961 		= $ 137,839</a:t>
            </a:r>
          </a:p>
          <a:p>
            <a:pPr marL="0" indent="0" eaLnBrk="1" hangingPunct="1">
              <a:buFont typeface="Wingdings" pitchFamily="2" charset="2"/>
              <a:buNone/>
            </a:pPr>
            <a:r>
              <a:rPr lang="en-US" altLang="en-US" sz="2200" dirty="0">
                <a:ea typeface="ＭＳ Ｐゴシック" panose="020B0600070205080204" pitchFamily="34" charset="-128"/>
              </a:rPr>
              <a:t> - Tax Benefit on Current Debt = $15,961 * 0.361		= $      5,762 </a:t>
            </a:r>
          </a:p>
          <a:p>
            <a:pPr marL="0" indent="0" eaLnBrk="1" hangingPunct="1">
              <a:buFont typeface="Wingdings" pitchFamily="2" charset="2"/>
              <a:buNone/>
            </a:pPr>
            <a:r>
              <a:rPr lang="en-US" altLang="en-US" sz="2200" dirty="0">
                <a:ea typeface="ＭＳ Ｐゴシック" panose="020B0600070205080204" pitchFamily="34" charset="-128"/>
              </a:rPr>
              <a:t> + Expected Bankruptcy Cost = 0.66% * (0.25 * 137,839) =  $         227</a:t>
            </a:r>
          </a:p>
          <a:p>
            <a:pPr marL="0" indent="0" eaLnBrk="1" hangingPunct="1">
              <a:buFont typeface="Wingdings" pitchFamily="2" charset="2"/>
              <a:buNone/>
            </a:pPr>
            <a:r>
              <a:rPr lang="en-US" altLang="en-US" sz="2200" dirty="0">
                <a:ea typeface="ＭＳ Ｐゴシック" panose="020B0600070205080204" pitchFamily="34" charset="-128"/>
              </a:rPr>
              <a:t>Unlevered Value of Firm =				= $  132,304</a:t>
            </a:r>
          </a:p>
          <a:p>
            <a:pPr eaLnBrk="1" hangingPunct="1"/>
            <a:r>
              <a:rPr lang="en-US" altLang="en-US" dirty="0">
                <a:ea typeface="ＭＳ Ｐゴシック" panose="020B0600070205080204" pitchFamily="34" charset="-128"/>
              </a:rPr>
              <a:t>I will assume the following parameters for Disney:</a:t>
            </a:r>
          </a:p>
          <a:p>
            <a:pPr lvl="1" eaLnBrk="1" hangingPunct="1"/>
            <a:r>
              <a:rPr lang="en-US" altLang="en-US" dirty="0">
                <a:ea typeface="ＭＳ Ｐゴシック" panose="020B0600070205080204" pitchFamily="34" charset="-128"/>
              </a:rPr>
              <a:t>Cost of Bankruptcy for Disney = 25% of firm value</a:t>
            </a:r>
          </a:p>
          <a:p>
            <a:pPr lvl="1" eaLnBrk="1" hangingPunct="1"/>
            <a:r>
              <a:rPr lang="en-US" altLang="en-US" dirty="0">
                <a:ea typeface="ＭＳ Ｐゴシック" panose="020B0600070205080204" pitchFamily="34" charset="-128"/>
              </a:rPr>
              <a:t>Probability of Bankruptcy = 0.66%, based on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rating of A</a:t>
            </a:r>
          </a:p>
          <a:p>
            <a:pPr lvl="1" eaLnBrk="1" hangingPunct="1"/>
            <a:r>
              <a:rPr lang="en-US" altLang="en-US" dirty="0">
                <a:ea typeface="ＭＳ Ｐゴシック" panose="020B0600070205080204" pitchFamily="34" charset="-128"/>
              </a:rPr>
              <a:t>Tax Rate = 36.1%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a:extLst>
              <a:ext uri="{FF2B5EF4-FFF2-40B4-BE49-F238E27FC236}">
                <a16:creationId xmlns:a16="http://schemas.microsoft.com/office/drawing/2014/main" id="{B2C1615A-8880-C427-B647-8D4F92AD6F8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APV at Debt Ratios</a:t>
            </a:r>
          </a:p>
        </p:txBody>
      </p:sp>
      <p:sp>
        <p:nvSpPr>
          <p:cNvPr id="203778" name="Footer Placeholder 1">
            <a:extLst>
              <a:ext uri="{FF2B5EF4-FFF2-40B4-BE49-F238E27FC236}">
                <a16:creationId xmlns:a16="http://schemas.microsoft.com/office/drawing/2014/main" id="{BE18877F-3916-A0C7-F552-DD9BA12590B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5587" name="Slide Number Placeholder 2">
            <a:extLst>
              <a:ext uri="{FF2B5EF4-FFF2-40B4-BE49-F238E27FC236}">
                <a16:creationId xmlns:a16="http://schemas.microsoft.com/office/drawing/2014/main" id="{73D8BF6F-356E-12C1-A3C1-CA5D7682F9B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3D2EA91-D2B8-114F-BA72-D5DB695AE218}" type="slidenum">
              <a:rPr lang="en-US" altLang="en-US" sz="1200">
                <a:solidFill>
                  <a:srgbClr val="FFFFFF"/>
                </a:solidFill>
                <a:latin typeface="Times" charset="0"/>
              </a:rPr>
              <a:pPr>
                <a:lnSpc>
                  <a:spcPct val="80000"/>
                </a:lnSpc>
                <a:spcBef>
                  <a:spcPct val="0"/>
                </a:spcBef>
                <a:buClrTx/>
                <a:buSzTx/>
                <a:buFontTx/>
                <a:buNone/>
                <a:defRPr/>
              </a:pPr>
              <a:t>93</a:t>
            </a:fld>
            <a:endParaRPr lang="en-US" altLang="en-US" sz="1200">
              <a:solidFill>
                <a:srgbClr val="FFFFFF"/>
              </a:solidFill>
              <a:latin typeface="Times" charset="0"/>
            </a:endParaRPr>
          </a:p>
        </p:txBody>
      </p:sp>
      <p:sp>
        <p:nvSpPr>
          <p:cNvPr id="203780" name="Content Placeholder 4">
            <a:extLst>
              <a:ext uri="{FF2B5EF4-FFF2-40B4-BE49-F238E27FC236}">
                <a16:creationId xmlns:a16="http://schemas.microsoft.com/office/drawing/2014/main" id="{F8C38287-89FA-1798-04F8-F6DE2E08C117}"/>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
        <p:nvSpPr>
          <p:cNvPr id="203781" name="Text Box 4">
            <a:extLst>
              <a:ext uri="{FF2B5EF4-FFF2-40B4-BE49-F238E27FC236}">
                <a16:creationId xmlns:a16="http://schemas.microsoft.com/office/drawing/2014/main" id="{1583000D-FE57-FE28-9129-2D0D43FB9D42}"/>
              </a:ext>
            </a:extLst>
          </p:cNvPr>
          <p:cNvSpPr txBox="1">
            <a:spLocks noChangeArrowheads="1"/>
          </p:cNvSpPr>
          <p:nvPr/>
        </p:nvSpPr>
        <p:spPr bwMode="auto">
          <a:xfrm>
            <a:off x="3320256" y="5491645"/>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pitchFamily="2" charset="0"/>
              </a:rPr>
              <a:t>The optimal debt ratio is 40%, which is the point at which firm value is maximized. </a:t>
            </a:r>
            <a:endParaRPr lang="en-US" altLang="en-US" sz="2400" dirty="0">
              <a:latin typeface="Times" pitchFamily="2" charset="0"/>
            </a:endParaRPr>
          </a:p>
        </p:txBody>
      </p:sp>
      <p:graphicFrame>
        <p:nvGraphicFramePr>
          <p:cNvPr id="2" name="Table 1">
            <a:extLst>
              <a:ext uri="{FF2B5EF4-FFF2-40B4-BE49-F238E27FC236}">
                <a16:creationId xmlns:a16="http://schemas.microsoft.com/office/drawing/2014/main" id="{B0843AD6-ED06-03AF-B38C-2FD4D0070D3E}"/>
              </a:ext>
            </a:extLst>
          </p:cNvPr>
          <p:cNvGraphicFramePr>
            <a:graphicFrameLocks noGrp="1"/>
          </p:cNvGraphicFramePr>
          <p:nvPr>
            <p:extLst>
              <p:ext uri="{D42A27DB-BD31-4B8C-83A1-F6EECF244321}">
                <p14:modId xmlns:p14="http://schemas.microsoft.com/office/powerpoint/2010/main" val="2657381099"/>
              </p:ext>
            </p:extLst>
          </p:nvPr>
        </p:nvGraphicFramePr>
        <p:xfrm>
          <a:off x="609599" y="1981200"/>
          <a:ext cx="8153398" cy="3352795"/>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751885">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60091">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0091">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0091">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0091">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0091">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0091">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0091">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60091">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60091">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60091">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a:extLst>
              <a:ext uri="{FF2B5EF4-FFF2-40B4-BE49-F238E27FC236}">
                <a16:creationId xmlns:a16="http://schemas.microsoft.com/office/drawing/2014/main" id="{445B7A40-044F-E096-3D3B-404BA599077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Relative Analysis</a:t>
            </a:r>
          </a:p>
        </p:txBody>
      </p:sp>
      <p:sp>
        <p:nvSpPr>
          <p:cNvPr id="205826" name="Footer Placeholder 1">
            <a:extLst>
              <a:ext uri="{FF2B5EF4-FFF2-40B4-BE49-F238E27FC236}">
                <a16:creationId xmlns:a16="http://schemas.microsoft.com/office/drawing/2014/main" id="{02A80FF2-CE6C-9552-DB05-AEF0A232A54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7635" name="Slide Number Placeholder 2">
            <a:extLst>
              <a:ext uri="{FF2B5EF4-FFF2-40B4-BE49-F238E27FC236}">
                <a16:creationId xmlns:a16="http://schemas.microsoft.com/office/drawing/2014/main" id="{29E1BD50-60B8-90DC-17D5-5FB50321503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90CE4A3-F7DB-DD47-A33C-A85B5EEE4358}" type="slidenum">
              <a:rPr lang="en-US" altLang="en-US" sz="1200">
                <a:solidFill>
                  <a:srgbClr val="FFFFFF"/>
                </a:solidFill>
                <a:latin typeface="Times" charset="0"/>
              </a:rPr>
              <a:pPr>
                <a:lnSpc>
                  <a:spcPct val="80000"/>
                </a:lnSpc>
                <a:spcBef>
                  <a:spcPct val="0"/>
                </a:spcBef>
                <a:buClrTx/>
                <a:buSzTx/>
                <a:buFontTx/>
                <a:buNone/>
                <a:defRPr/>
              </a:pPr>
              <a:t>94</a:t>
            </a:fld>
            <a:endParaRPr lang="en-US" altLang="en-US" sz="1200">
              <a:solidFill>
                <a:srgbClr val="FFFFFF"/>
              </a:solidFill>
              <a:latin typeface="Times" charset="0"/>
            </a:endParaRPr>
          </a:p>
        </p:txBody>
      </p:sp>
      <p:sp>
        <p:nvSpPr>
          <p:cNvPr id="205828" name="Rectangle 3">
            <a:extLst>
              <a:ext uri="{FF2B5EF4-FFF2-40B4-BE49-F238E27FC236}">
                <a16:creationId xmlns:a16="http://schemas.microsoft.com/office/drawing/2014/main" id="{11C7ABA4-F89B-0179-9B4F-47A6969FCB29}"/>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dirty="0">
                <a:ea typeface="ＭＳ Ｐゴシック" panose="020B0600070205080204" pitchFamily="34" charset="-128"/>
              </a:rPr>
              <a:t>The </a:t>
            </a:r>
            <a:r>
              <a:rPr lang="ja-JP" altLang="en-US">
                <a:ea typeface="ＭＳ Ｐゴシック" panose="020B0600070205080204" pitchFamily="34" charset="-128"/>
              </a:rPr>
              <a:t>“</a:t>
            </a:r>
            <a:r>
              <a:rPr lang="en-US" altLang="ja-JP" dirty="0">
                <a:ea typeface="ＭＳ Ｐゴシック" panose="020B0600070205080204" pitchFamily="34" charset="-128"/>
              </a:rPr>
              <a:t>safest</a:t>
            </a:r>
            <a:r>
              <a:rPr lang="ja-JP" altLang="en-US">
                <a:ea typeface="ＭＳ Ｐゴシック" panose="020B0600070205080204" pitchFamily="34" charset="-128"/>
              </a:rPr>
              <a:t>”</a:t>
            </a:r>
            <a:r>
              <a:rPr lang="en-US" altLang="ja-JP" dirty="0">
                <a:ea typeface="ＭＳ Ｐゴシック" panose="020B0600070205080204" pitchFamily="34" charset="-128"/>
              </a:rPr>
              <a:t> place for any firm to be is close to the industry average. Me-tooism is a survival mechanism, and pushes managers towards peer group behavior.</a:t>
            </a:r>
          </a:p>
          <a:p>
            <a:pPr eaLnBrk="1" hangingPunct="1">
              <a:lnSpc>
                <a:spcPct val="90000"/>
              </a:lnSpc>
            </a:pPr>
            <a:r>
              <a:rPr lang="en-US" altLang="en-US" dirty="0">
                <a:ea typeface="ＭＳ Ｐゴシック" panose="020B0600070205080204" pitchFamily="34" charset="-128"/>
              </a:rPr>
              <a:t>Subjective adjustments can be  made to these averages to arrive at the right debt ratio.</a:t>
            </a:r>
          </a:p>
          <a:p>
            <a:pPr lvl="1" eaLnBrk="1" hangingPunct="1">
              <a:lnSpc>
                <a:spcPct val="90000"/>
              </a:lnSpc>
            </a:pPr>
            <a:r>
              <a:rPr lang="en-US" altLang="en-US" dirty="0">
                <a:ea typeface="ＭＳ Ｐゴシック" panose="020B0600070205080204" pitchFamily="34" charset="-128"/>
              </a:rPr>
              <a:t>Higher tax rates -&gt; Higher debt ratios (Tax benefits)</a:t>
            </a:r>
          </a:p>
          <a:p>
            <a:pPr lvl="1" eaLnBrk="1" hangingPunct="1">
              <a:lnSpc>
                <a:spcPct val="90000"/>
              </a:lnSpc>
            </a:pPr>
            <a:r>
              <a:rPr lang="en-US" altLang="en-US" dirty="0">
                <a:ea typeface="ＭＳ Ｐゴシック" panose="020B0600070205080204" pitchFamily="34" charset="-128"/>
              </a:rPr>
              <a:t>Lower insider ownership -&gt; Higher debt ratios (Greater discipline)</a:t>
            </a:r>
          </a:p>
          <a:p>
            <a:pPr lvl="1" eaLnBrk="1" hangingPunct="1">
              <a:lnSpc>
                <a:spcPct val="90000"/>
              </a:lnSpc>
            </a:pPr>
            <a:r>
              <a:rPr lang="en-US" altLang="en-US" dirty="0">
                <a:ea typeface="ＭＳ Ｐゴシック" panose="020B0600070205080204" pitchFamily="34" charset="-128"/>
              </a:rPr>
              <a:t>More stable income -&gt; Higher debt ratios (Lower bankruptcy costs)</a:t>
            </a:r>
          </a:p>
          <a:p>
            <a:pPr lvl="1" eaLnBrk="1" hangingPunct="1">
              <a:lnSpc>
                <a:spcPct val="90000"/>
              </a:lnSpc>
            </a:pPr>
            <a:r>
              <a:rPr lang="en-US" altLang="en-US" dirty="0">
                <a:ea typeface="ＭＳ Ｐゴシック" panose="020B0600070205080204" pitchFamily="34" charset="-128"/>
              </a:rPr>
              <a:t>More intangible assets -&gt; Lower debt ratios (More agency problems)</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C5DAD0C4-BDB1-A688-6294-CDA71CC1FCD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Comparing to industry averages</a:t>
            </a:r>
          </a:p>
        </p:txBody>
      </p:sp>
      <p:sp>
        <p:nvSpPr>
          <p:cNvPr id="207874" name="Footer Placeholder 1">
            <a:extLst>
              <a:ext uri="{FF2B5EF4-FFF2-40B4-BE49-F238E27FC236}">
                <a16:creationId xmlns:a16="http://schemas.microsoft.com/office/drawing/2014/main" id="{F979362A-D2E3-9735-5978-7D210698A1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9683" name="Slide Number Placeholder 2">
            <a:extLst>
              <a:ext uri="{FF2B5EF4-FFF2-40B4-BE49-F238E27FC236}">
                <a16:creationId xmlns:a16="http://schemas.microsoft.com/office/drawing/2014/main" id="{5662EF49-8D36-F333-B412-9D2578168E5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8B1B1DC-0CC5-A946-AA51-067BE9C1755B}" type="slidenum">
              <a:rPr lang="en-US" altLang="en-US" sz="1200">
                <a:solidFill>
                  <a:srgbClr val="FFFFFF"/>
                </a:solidFill>
                <a:latin typeface="Times" charset="0"/>
              </a:rPr>
              <a:pPr>
                <a:lnSpc>
                  <a:spcPct val="80000"/>
                </a:lnSpc>
                <a:spcBef>
                  <a:spcPct val="0"/>
                </a:spcBef>
                <a:buClrTx/>
                <a:buSzTx/>
                <a:buFontTx/>
                <a:buNone/>
                <a:defRPr/>
              </a:pPr>
              <a:t>95</a:t>
            </a:fld>
            <a:endParaRPr lang="en-US" altLang="en-US" sz="1200">
              <a:solidFill>
                <a:srgbClr val="FFFFFF"/>
              </a:solidFill>
              <a:latin typeface="Times" charset="0"/>
            </a:endParaRPr>
          </a:p>
        </p:txBody>
      </p:sp>
      <p:graphicFrame>
        <p:nvGraphicFramePr>
          <p:cNvPr id="207876" name="Content Placeholder 6">
            <a:extLst>
              <a:ext uri="{FF2B5EF4-FFF2-40B4-BE49-F238E27FC236}">
                <a16:creationId xmlns:a16="http://schemas.microsoft.com/office/drawing/2014/main" id="{75109C50-B5CC-778B-C01D-EDEC01460462}"/>
              </a:ext>
            </a:extLst>
          </p:cNvPr>
          <p:cNvGraphicFramePr>
            <a:graphicFrameLocks noGrp="1" noChangeAspect="1"/>
          </p:cNvGraphicFramePr>
          <p:nvPr>
            <p:ph sz="quarter" idx="1"/>
            <p:extLst>
              <p:ext uri="{D42A27DB-BD31-4B8C-83A1-F6EECF244321}">
                <p14:modId xmlns:p14="http://schemas.microsoft.com/office/powerpoint/2010/main" val="2920708163"/>
              </p:ext>
            </p:extLst>
          </p:nvPr>
        </p:nvGraphicFramePr>
        <p:xfrm>
          <a:off x="609599" y="1676400"/>
          <a:ext cx="7930335" cy="3733800"/>
        </p:xfrm>
        <a:graphic>
          <a:graphicData uri="http://schemas.openxmlformats.org/presentationml/2006/ole">
            <mc:AlternateContent xmlns:mc="http://schemas.openxmlformats.org/markup-compatibility/2006">
              <mc:Choice xmlns:v="urn:schemas-microsoft-com:vml" Requires="v">
                <p:oleObj name="Document" r:id="rId3" imgW="6311900" imgH="2971800" progId="Word.Document.12">
                  <p:embed/>
                </p:oleObj>
              </mc:Choice>
              <mc:Fallback>
                <p:oleObj name="Document" r:id="rId3" imgW="6311900" imgH="2971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 y="1676400"/>
                        <a:ext cx="7930335" cy="3733800"/>
                      </a:xfrm>
                      <a:prstGeom prst="rect">
                        <a:avLst/>
                      </a:prstGeom>
                      <a:noFill/>
                      <a:ln>
                        <a:noFill/>
                      </a:ln>
                    </p:spPr>
                  </p:pic>
                </p:oleObj>
              </mc:Fallback>
            </mc:AlternateContent>
          </a:graphicData>
        </a:graphic>
      </p:graphicFrame>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a:extLst>
              <a:ext uri="{FF2B5EF4-FFF2-40B4-BE49-F238E27FC236}">
                <a16:creationId xmlns:a16="http://schemas.microsoft.com/office/drawing/2014/main" id="{4B917BEB-43E7-6B76-CEAA-30F5CB0B2DC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Getting past simple averages</a:t>
            </a:r>
          </a:p>
        </p:txBody>
      </p:sp>
      <p:sp>
        <p:nvSpPr>
          <p:cNvPr id="209922" name="Footer Placeholder 1">
            <a:extLst>
              <a:ext uri="{FF2B5EF4-FFF2-40B4-BE49-F238E27FC236}">
                <a16:creationId xmlns:a16="http://schemas.microsoft.com/office/drawing/2014/main" id="{097E25D4-F0F5-390C-00F3-F3CC728F2AA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1731" name="Slide Number Placeholder 2">
            <a:extLst>
              <a:ext uri="{FF2B5EF4-FFF2-40B4-BE49-F238E27FC236}">
                <a16:creationId xmlns:a16="http://schemas.microsoft.com/office/drawing/2014/main" id="{0A39DDDD-A766-E51A-F1AE-4A1461B3828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5F0C3FB-608D-A440-B0C9-2CB3436F30A8}" type="slidenum">
              <a:rPr lang="en-US" altLang="en-US" sz="1200">
                <a:solidFill>
                  <a:srgbClr val="FFFFFF"/>
                </a:solidFill>
                <a:latin typeface="Times" charset="0"/>
              </a:rPr>
              <a:pPr>
                <a:lnSpc>
                  <a:spcPct val="80000"/>
                </a:lnSpc>
                <a:spcBef>
                  <a:spcPct val="0"/>
                </a:spcBef>
                <a:buClrTx/>
                <a:buSzTx/>
                <a:buFontTx/>
                <a:buNone/>
                <a:defRPr/>
              </a:pPr>
              <a:t>96</a:t>
            </a:fld>
            <a:endParaRPr lang="en-US" altLang="en-US" sz="1200">
              <a:solidFill>
                <a:srgbClr val="FFFFFF"/>
              </a:solidFill>
              <a:latin typeface="Times" charset="0"/>
            </a:endParaRPr>
          </a:p>
        </p:txBody>
      </p:sp>
      <p:sp>
        <p:nvSpPr>
          <p:cNvPr id="181250" name="Rectangle 3">
            <a:extLst>
              <a:ext uri="{FF2B5EF4-FFF2-40B4-BE49-F238E27FC236}">
                <a16:creationId xmlns:a16="http://schemas.microsoft.com/office/drawing/2014/main" id="{56F8E005-C6F2-B590-443F-DB861DEF4053}"/>
              </a:ext>
            </a:extLst>
          </p:cNvPr>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a:t>
            </a:r>
            <a:r>
              <a:rPr lang="en-US" dirty="0" err="1">
                <a:ea typeface="+mn-ea"/>
                <a:cs typeface="+mn-cs"/>
              </a:rPr>
              <a:t>crosssectional</a:t>
            </a:r>
            <a:r>
              <a:rPr lang="en-US" dirty="0">
                <a:ea typeface="+mn-ea"/>
                <a:cs typeface="+mn-cs"/>
              </a:rPr>
              <a:t>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a:extLst>
              <a:ext uri="{FF2B5EF4-FFF2-40B4-BE49-F238E27FC236}">
                <a16:creationId xmlns:a16="http://schemas.microsoft.com/office/drawing/2014/main" id="{B2035E0C-549B-88BE-398D-F2E9C396E0A4}"/>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11970" name="Footer Placeholder 1">
            <a:extLst>
              <a:ext uri="{FF2B5EF4-FFF2-40B4-BE49-F238E27FC236}">
                <a16:creationId xmlns:a16="http://schemas.microsoft.com/office/drawing/2014/main" id="{2462B30E-00D4-63E6-6D69-CEB25EFC5F7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3779" name="Slide Number Placeholder 2">
            <a:extLst>
              <a:ext uri="{FF2B5EF4-FFF2-40B4-BE49-F238E27FC236}">
                <a16:creationId xmlns:a16="http://schemas.microsoft.com/office/drawing/2014/main" id="{8FFFB2E2-AD2F-1309-2142-BA515FC5784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0102404-9077-F648-9199-8BC78399384C}" type="slidenum">
              <a:rPr lang="en-US" altLang="en-US" sz="1200">
                <a:solidFill>
                  <a:srgbClr val="FFFFFF"/>
                </a:solidFill>
                <a:latin typeface="Times" charset="0"/>
              </a:rPr>
              <a:pPr>
                <a:lnSpc>
                  <a:spcPct val="80000"/>
                </a:lnSpc>
                <a:spcBef>
                  <a:spcPct val="0"/>
                </a:spcBef>
                <a:buClrTx/>
                <a:buSzTx/>
                <a:buFontTx/>
                <a:buNone/>
                <a:defRPr/>
              </a:pPr>
              <a:t>97</a:t>
            </a:fld>
            <a:endParaRPr lang="en-US" altLang="en-US" sz="1200">
              <a:solidFill>
                <a:srgbClr val="FFFFFF"/>
              </a:solidFill>
              <a:latin typeface="Times" charset="0"/>
            </a:endParaRPr>
          </a:p>
        </p:txBody>
      </p:sp>
      <p:sp>
        <p:nvSpPr>
          <p:cNvPr id="183298" name="Rectangle 3">
            <a:extLst>
              <a:ext uri="{FF2B5EF4-FFF2-40B4-BE49-F238E27FC236}">
                <a16:creationId xmlns:a16="http://schemas.microsoft.com/office/drawing/2014/main" id="{F7A3A87C-693D-600B-CC67-D68C062A25CA}"/>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11973" name="Rectangle 4">
            <a:extLst>
              <a:ext uri="{FF2B5EF4-FFF2-40B4-BE49-F238E27FC236}">
                <a16:creationId xmlns:a16="http://schemas.microsoft.com/office/drawing/2014/main" id="{7010E278-3B14-7605-14FE-98EC33A8A961}"/>
              </a:ext>
            </a:extLst>
          </p:cNvPr>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5E0DBDAD-8E8E-A5D4-C61D-CEF73288E2F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 Extending to the entire market</a:t>
            </a:r>
          </a:p>
        </p:txBody>
      </p:sp>
      <p:sp>
        <p:nvSpPr>
          <p:cNvPr id="214018" name="Footer Placeholder 1">
            <a:extLst>
              <a:ext uri="{FF2B5EF4-FFF2-40B4-BE49-F238E27FC236}">
                <a16:creationId xmlns:a16="http://schemas.microsoft.com/office/drawing/2014/main" id="{87A8C7CC-DE31-66C9-636B-479CC28FD41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5827" name="Slide Number Placeholder 2">
            <a:extLst>
              <a:ext uri="{FF2B5EF4-FFF2-40B4-BE49-F238E27FC236}">
                <a16:creationId xmlns:a16="http://schemas.microsoft.com/office/drawing/2014/main" id="{49411269-4C26-041A-C9DB-941D3E996C9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C112C57-1650-EF44-B710-E6B94375D9D6}" type="slidenum">
              <a:rPr lang="en-US" altLang="en-US" sz="1200">
                <a:solidFill>
                  <a:srgbClr val="FFFFFF"/>
                </a:solidFill>
                <a:latin typeface="Times" charset="0"/>
              </a:rPr>
              <a:pPr>
                <a:lnSpc>
                  <a:spcPct val="80000"/>
                </a:lnSpc>
                <a:spcBef>
                  <a:spcPct val="0"/>
                </a:spcBef>
                <a:buClrTx/>
                <a:buSzTx/>
                <a:buFontTx/>
                <a:buNone/>
                <a:defRPr/>
              </a:pPr>
              <a:t>98</a:t>
            </a:fld>
            <a:endParaRPr lang="en-US" altLang="en-US" sz="1200">
              <a:solidFill>
                <a:srgbClr val="FFFFFF"/>
              </a:solidFill>
              <a:latin typeface="Times" charset="0"/>
            </a:endParaRPr>
          </a:p>
        </p:txBody>
      </p:sp>
      <p:sp>
        <p:nvSpPr>
          <p:cNvPr id="214020" name="Rectangle 3">
            <a:extLst>
              <a:ext uri="{FF2B5EF4-FFF2-40B4-BE49-F238E27FC236}">
                <a16:creationId xmlns:a16="http://schemas.microsoft.com/office/drawing/2014/main" id="{B4DE6C6D-F3B2-DE25-96C4-DD06DB753B9D}"/>
              </a:ext>
            </a:extLst>
          </p:cNvPr>
          <p:cNvSpPr>
            <a:spLocks noGrp="1"/>
          </p:cNvSpPr>
          <p:nvPr>
            <p:ph sz="quarter" idx="1"/>
          </p:nvPr>
        </p:nvSpPr>
        <p:spPr>
          <a:xfrm>
            <a:off x="612775" y="1600200"/>
            <a:ext cx="8153400" cy="4495800"/>
          </a:xfrm>
        </p:spPr>
        <p:txBody>
          <a:bodyPr/>
          <a:lstStyle/>
          <a:p>
            <a:pPr eaLnBrk="1" hangingPunct="1"/>
            <a:r>
              <a:rPr lang="en-US" altLang="en-US" sz="2600">
                <a:ea typeface="ＭＳ Ｐゴシック" panose="020B0600070205080204" pitchFamily="34" charset="-128"/>
              </a:rPr>
              <a:t>Using 2014 data for US listed firms, we looked at the determinants of the market debt to capital ratio. The regression provides the following results –</a:t>
            </a:r>
          </a:p>
          <a:p>
            <a:pPr eaLnBrk="1" hangingPunct="1">
              <a:buFont typeface="Wingdings" pitchFamily="2" charset="2"/>
              <a:buNone/>
            </a:pPr>
            <a:r>
              <a:rPr lang="en-US" altLang="en-US" sz="1800">
                <a:ea typeface="ＭＳ Ｐゴシック" panose="020B0600070205080204" pitchFamily="34" charset="-128"/>
              </a:rPr>
              <a:t>DFR = 	0.27  - 0.24 ETR -0.10 g– 0.065 INST -0.338 CVOI+ 0.59 E/V</a:t>
            </a:r>
          </a:p>
          <a:p>
            <a:pPr eaLnBrk="1" hangingPunct="1">
              <a:buFont typeface="Wingdings" pitchFamily="2" charset="2"/>
              <a:buNone/>
            </a:pPr>
            <a:r>
              <a:rPr lang="en-US" altLang="en-US" sz="1800">
                <a:ea typeface="ＭＳ Ｐゴシック" panose="020B0600070205080204" pitchFamily="34" charset="-128"/>
              </a:rPr>
              <a:t>	(15.79)	(9.00)	(2.71)	(3.55)	      (3.10)     (6.85) </a:t>
            </a:r>
          </a:p>
          <a:p>
            <a:pPr marL="320675" lvl="1" indent="0" eaLnBrk="1" hangingPunct="1">
              <a:buFont typeface="Wingdings" pitchFamily="2" charset="2"/>
              <a:buNone/>
            </a:pPr>
            <a:r>
              <a:rPr lang="en-US" altLang="en-US" sz="2200">
                <a:ea typeface="ＭＳ Ｐゴシック" panose="020B0600070205080204" pitchFamily="34" charset="-128"/>
              </a:rPr>
              <a:t>DFR 	= Debt / ( Debt + Market Value of Equity)</a:t>
            </a:r>
          </a:p>
          <a:p>
            <a:pPr marL="320675" lvl="1" indent="0" eaLnBrk="1" hangingPunct="1">
              <a:buFont typeface="Wingdings 2" pitchFamily="2" charset="2"/>
              <a:buNone/>
            </a:pPr>
            <a:r>
              <a:rPr lang="en-US" altLang="en-US" sz="2200">
                <a:ea typeface="ＭＳ Ｐゴシック" panose="020B0600070205080204" pitchFamily="34" charset="-128"/>
              </a:rPr>
              <a:t>ETR = Effective tax rate in most recent twelve months</a:t>
            </a:r>
          </a:p>
          <a:p>
            <a:pPr marL="320675" lvl="1" indent="0" eaLnBrk="1" hangingPunct="1">
              <a:buFont typeface="Wingdings 2" pitchFamily="2" charset="2"/>
              <a:buNone/>
            </a:pPr>
            <a:r>
              <a:rPr lang="en-US" altLang="en-US" sz="2200">
                <a:ea typeface="ＭＳ Ｐゴシック" panose="020B0600070205080204" pitchFamily="34" charset="-128"/>
              </a:rPr>
              <a:t>INST = % of Shares held by institutions</a:t>
            </a:r>
          </a:p>
          <a:p>
            <a:pPr marL="320675" lvl="1" indent="0" eaLnBrk="1" hangingPunct="1">
              <a:buFont typeface="Wingdings 2" pitchFamily="2" charset="2"/>
              <a:buNone/>
            </a:pPr>
            <a:r>
              <a:rPr lang="en-US" altLang="en-US" sz="2200">
                <a:ea typeface="ＭＳ Ｐゴシック" panose="020B0600070205080204" pitchFamily="34" charset="-128"/>
              </a:rPr>
              <a:t>CVOI = Std dev in OI in last 10 years/ Average OI in last 10 years</a:t>
            </a:r>
          </a:p>
          <a:p>
            <a:pPr marL="320675" lvl="1" indent="0" eaLnBrk="1" hangingPunct="1">
              <a:buFont typeface="Wingdings 2" pitchFamily="2" charset="2"/>
              <a:buNone/>
            </a:pPr>
            <a:r>
              <a:rPr lang="en-US" altLang="en-US" sz="2200">
                <a:ea typeface="ＭＳ Ｐゴシック" panose="020B0600070205080204" pitchFamily="34" charset="-128"/>
              </a:rPr>
              <a:t>E/V	= EBITDA/ (Market Value of Equity + Debt- Cash)</a:t>
            </a:r>
          </a:p>
          <a:p>
            <a:pPr marL="320675" lvl="1" indent="0" eaLnBrk="1" hangingPunct="1">
              <a:buFont typeface="Wingdings 2" pitchFamily="2" charset="2"/>
              <a:buNone/>
            </a:pPr>
            <a:r>
              <a:rPr lang="en-US" altLang="en-US" sz="2200">
                <a:ea typeface="ＭＳ Ｐゴシック" panose="020B0600070205080204" pitchFamily="34" charset="-128"/>
              </a:rPr>
              <a:t>	The regression has an </a:t>
            </a:r>
            <a:r>
              <a:rPr lang="en-US" altLang="en-US" sz="2200" b="1">
                <a:ea typeface="ＭＳ Ｐゴシック" panose="020B0600070205080204" pitchFamily="34" charset="-128"/>
              </a:rPr>
              <a:t>R-squared of 8%.</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7271316E-1AF4-17F4-08C9-B100776F586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Applying the Regression</a:t>
            </a:r>
          </a:p>
        </p:txBody>
      </p:sp>
      <p:sp>
        <p:nvSpPr>
          <p:cNvPr id="216066" name="Footer Placeholder 1">
            <a:extLst>
              <a:ext uri="{FF2B5EF4-FFF2-40B4-BE49-F238E27FC236}">
                <a16:creationId xmlns:a16="http://schemas.microsoft.com/office/drawing/2014/main" id="{36FCA38B-A698-930C-CAE2-38194D96B8B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7875" name="Slide Number Placeholder 2">
            <a:extLst>
              <a:ext uri="{FF2B5EF4-FFF2-40B4-BE49-F238E27FC236}">
                <a16:creationId xmlns:a16="http://schemas.microsoft.com/office/drawing/2014/main" id="{BA6AA21B-9752-11A9-67B4-A3CB519E8C2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B5212C8-E206-2248-BB1F-10E8990875DE}" type="slidenum">
              <a:rPr lang="en-US" altLang="en-US" sz="1200">
                <a:solidFill>
                  <a:srgbClr val="FFFFFF"/>
                </a:solidFill>
                <a:latin typeface="Times" charset="0"/>
              </a:rPr>
              <a:pPr>
                <a:lnSpc>
                  <a:spcPct val="80000"/>
                </a:lnSpc>
                <a:spcBef>
                  <a:spcPct val="0"/>
                </a:spcBef>
                <a:buClrTx/>
                <a:buSzTx/>
                <a:buFontTx/>
                <a:buNone/>
                <a:defRPr/>
              </a:pPr>
              <a:t>99</a:t>
            </a:fld>
            <a:endParaRPr lang="en-US" altLang="en-US" sz="1200">
              <a:solidFill>
                <a:srgbClr val="FFFFFF"/>
              </a:solidFill>
              <a:latin typeface="Times" charset="0"/>
            </a:endParaRPr>
          </a:p>
        </p:txBody>
      </p:sp>
      <p:sp>
        <p:nvSpPr>
          <p:cNvPr id="187394" name="Rectangle 3">
            <a:extLst>
              <a:ext uri="{FF2B5EF4-FFF2-40B4-BE49-F238E27FC236}">
                <a16:creationId xmlns:a16="http://schemas.microsoft.com/office/drawing/2014/main" id="{7817E8CE-7D18-FCB2-7626-14DA95E9E667}"/>
              </a:ext>
            </a:extLst>
          </p:cNvPr>
          <p:cNvSpPr>
            <a:spLocks noGrp="1" noChangeArrowheads="1"/>
          </p:cNvSpPr>
          <p:nvPr>
            <p:ph sz="quarter" idx="1"/>
          </p:nvPr>
        </p:nvSpPr>
        <p:spPr>
          <a:xfrm>
            <a:off x="612775" y="1600200"/>
            <a:ext cx="8153400" cy="4495800"/>
          </a:xfrm>
        </p:spPr>
        <p:txBody>
          <a:bodyPr>
            <a:normAutofit fontScale="62500" lnSpcReduction="20000"/>
          </a:bodyPr>
          <a:lstStyle/>
          <a:p>
            <a:pPr eaLnBrk="1" hangingPunct="1">
              <a:lnSpc>
                <a:spcPct val="120000"/>
              </a:lnSpc>
              <a:buFont typeface="Wingdings" charset="2"/>
              <a:buChar char=""/>
              <a:defRPr/>
            </a:pPr>
            <a:r>
              <a:rPr lang="en-US" altLang="en-US" sz="3400" dirty="0">
                <a:ea typeface="ＭＳ Ｐゴシック" charset="-128"/>
              </a:rPr>
              <a:t>Disney  had the following values for these inputs in 2014. Estimate the optimal debt ratio using the debt regression.</a:t>
            </a:r>
          </a:p>
          <a:p>
            <a:pPr marL="365125" lvl="1" indent="0" eaLnBrk="1" hangingPunct="1">
              <a:lnSpc>
                <a:spcPct val="120000"/>
              </a:lnSpc>
              <a:buFont typeface="Wingdings 2" charset="2"/>
              <a:buNone/>
              <a:defRPr/>
            </a:pPr>
            <a:r>
              <a:rPr lang="en-US" altLang="en-US" sz="2600" dirty="0">
                <a:ea typeface="ＭＳ Ｐゴシック" charset="-128"/>
                <a:cs typeface="+mn-cs"/>
              </a:rPr>
              <a:t>Effective Tax Rate (ETR)		= 31.02%</a:t>
            </a:r>
          </a:p>
          <a:p>
            <a:pPr marL="365125" lvl="1" indent="0" eaLnBrk="1" hangingPunct="1">
              <a:lnSpc>
                <a:spcPct val="120000"/>
              </a:lnSpc>
              <a:buFont typeface="Wingdings 2" charset="2"/>
              <a:buNone/>
              <a:defRPr/>
            </a:pPr>
            <a:r>
              <a:rPr lang="en-US" altLang="en-US" sz="2600" dirty="0">
                <a:ea typeface="ＭＳ Ｐゴシック" charset="-128"/>
                <a:cs typeface="+mn-cs"/>
              </a:rPr>
              <a:t>Expected Revenue Growth 		= 6.45%</a:t>
            </a:r>
          </a:p>
          <a:p>
            <a:pPr marL="365125" lvl="1" indent="0" eaLnBrk="1" hangingPunct="1">
              <a:lnSpc>
                <a:spcPct val="120000"/>
              </a:lnSpc>
              <a:buFont typeface="Wingdings 2" charset="2"/>
              <a:buNone/>
              <a:defRPr/>
            </a:pPr>
            <a:r>
              <a:rPr lang="en-US" altLang="en-US" sz="2600" dirty="0">
                <a:ea typeface="ＭＳ Ｐゴシック" charset="-128"/>
                <a:cs typeface="+mn-cs"/>
              </a:rPr>
              <a:t>Institutional Holding %  (INST) 		= 70.2%</a:t>
            </a:r>
          </a:p>
          <a:p>
            <a:pPr marL="365125" lvl="1" indent="0" eaLnBrk="1" hangingPunct="1">
              <a:lnSpc>
                <a:spcPct val="120000"/>
              </a:lnSpc>
              <a:buFont typeface="Wingdings 2" charset="2"/>
              <a:buNone/>
              <a:defRPr/>
            </a:pPr>
            <a:r>
              <a:rPr lang="en-US" altLang="en-US" sz="2600" dirty="0">
                <a:ea typeface="ＭＳ Ｐゴシック" charset="-128"/>
                <a:cs typeface="+mn-cs"/>
              </a:rPr>
              <a:t>Coefficient of Variation in OI (CVOI) 	= 0.0296</a:t>
            </a:r>
          </a:p>
          <a:p>
            <a:pPr marL="365125" lvl="1" indent="0" eaLnBrk="1" hangingPunct="1">
              <a:lnSpc>
                <a:spcPct val="120000"/>
              </a:lnSpc>
              <a:buFont typeface="Wingdings 2" charset="2"/>
              <a:buNone/>
              <a:defRPr/>
            </a:pPr>
            <a:r>
              <a:rPr lang="en-US" altLang="en-US" sz="2600" dirty="0">
                <a:ea typeface="ＭＳ Ｐゴシック" charset="-128"/>
                <a:cs typeface="+mn-cs"/>
              </a:rPr>
              <a:t>EBITDA/Value of firm (E/V) 		= 9.35%</a:t>
            </a:r>
          </a:p>
          <a:p>
            <a:pPr lvl="1" eaLnBrk="1" hangingPunct="1">
              <a:lnSpc>
                <a:spcPct val="120000"/>
              </a:lnSpc>
              <a:buNone/>
              <a:defRPr/>
            </a:pPr>
            <a:r>
              <a:rPr lang="en-US" altLang="en-US" sz="2500" dirty="0">
                <a:ea typeface="ＭＳ Ｐゴシック" charset="-128"/>
              </a:rPr>
              <a:t>Optimal Debt Ratio </a:t>
            </a:r>
          </a:p>
          <a:p>
            <a:pPr lvl="1" eaLnBrk="1" hangingPunct="1">
              <a:lnSpc>
                <a:spcPct val="120000"/>
              </a:lnSpc>
              <a:buNone/>
              <a:defRPr/>
            </a:pPr>
            <a:r>
              <a:rPr lang="en-US" altLang="en-US" sz="2500" dirty="0">
                <a:ea typeface="ＭＳ Ｐゴシック" charset="-128"/>
              </a:rPr>
              <a:t>= 0.27  - 0.24 (.3102) -0.10 (.0645)– 0.065 (.702) -0.338 (.0296)+ 0.59 (.0935)</a:t>
            </a:r>
          </a:p>
          <a:p>
            <a:pPr lvl="1" eaLnBrk="1" hangingPunct="1">
              <a:lnSpc>
                <a:spcPct val="120000"/>
              </a:lnSpc>
              <a:buNone/>
              <a:defRPr/>
            </a:pPr>
            <a:r>
              <a:rPr lang="en-US" altLang="en-US" sz="2500" b="1" dirty="0">
                <a:ea typeface="ＭＳ Ｐゴシック" charset="-128"/>
              </a:rPr>
              <a:t>= 0.1886 or 18.86%</a:t>
            </a:r>
          </a:p>
          <a:p>
            <a:pPr marL="0" indent="0" eaLnBrk="1" hangingPunct="1">
              <a:lnSpc>
                <a:spcPct val="80000"/>
              </a:lnSpc>
              <a:buNone/>
              <a:defRPr/>
            </a:pPr>
            <a:endParaRPr lang="en-US" altLang="en-US" sz="1800" dirty="0">
              <a:ea typeface="ＭＳ Ｐゴシック" charset="-128"/>
            </a:endParaRPr>
          </a:p>
          <a:p>
            <a:pPr eaLnBrk="1" hangingPunct="1">
              <a:lnSpc>
                <a:spcPct val="120000"/>
              </a:lnSpc>
              <a:buFont typeface="Wingdings" charset="2"/>
              <a:buChar char=""/>
              <a:defRPr/>
            </a:pPr>
            <a:r>
              <a:rPr lang="en-US" altLang="en-US" sz="2900" dirty="0">
                <a:ea typeface="ＭＳ Ｐゴシック" charset="-128"/>
              </a:rPr>
              <a:t>What does this optimal debt ratio tell you?</a:t>
            </a:r>
          </a:p>
          <a:p>
            <a:pPr eaLnBrk="1" hangingPunct="1">
              <a:lnSpc>
                <a:spcPct val="120000"/>
              </a:lnSpc>
              <a:buFont typeface="Wingdings" charset="2"/>
              <a:buChar char=""/>
              <a:defRPr/>
            </a:pPr>
            <a:r>
              <a:rPr lang="en-US" altLang="en-US" sz="29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a:extLst>
              <a:ext uri="{FF2B5EF4-FFF2-40B4-BE49-F238E27FC236}">
                <a16:creationId xmlns:a16="http://schemas.microsoft.com/office/drawing/2014/main" id="{2B13A985-C7E6-4656-673F-E1F1B2D1406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 the optimal debt ratios…</a:t>
            </a:r>
          </a:p>
        </p:txBody>
      </p:sp>
      <p:sp>
        <p:nvSpPr>
          <p:cNvPr id="218114" name="Footer Placeholder 1">
            <a:extLst>
              <a:ext uri="{FF2B5EF4-FFF2-40B4-BE49-F238E27FC236}">
                <a16:creationId xmlns:a16="http://schemas.microsoft.com/office/drawing/2014/main" id="{862D1570-FD52-BAEB-6FC1-18FE8380FA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9923" name="Slide Number Placeholder 2">
            <a:extLst>
              <a:ext uri="{FF2B5EF4-FFF2-40B4-BE49-F238E27FC236}">
                <a16:creationId xmlns:a16="http://schemas.microsoft.com/office/drawing/2014/main" id="{21CE1BF5-E2E7-47B0-6878-AA6D32CD0BD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FC22F25-0CEB-CC4B-9AB5-60C9FA33599C}" type="slidenum">
              <a:rPr lang="en-US" altLang="en-US" sz="1200">
                <a:solidFill>
                  <a:srgbClr val="FFFFFF"/>
                </a:solidFill>
                <a:latin typeface="Times" charset="0"/>
              </a:rPr>
              <a:pPr>
                <a:lnSpc>
                  <a:spcPct val="80000"/>
                </a:lnSpc>
                <a:spcBef>
                  <a:spcPct val="0"/>
                </a:spcBef>
                <a:buClrTx/>
                <a:buSzTx/>
                <a:buFontTx/>
                <a:buNone/>
                <a:defRPr/>
              </a:pPr>
              <a:t>100</a:t>
            </a:fld>
            <a:endParaRPr lang="en-US" altLang="en-US" sz="1200">
              <a:solidFill>
                <a:srgbClr val="FFFFFF"/>
              </a:solidFill>
              <a:latin typeface="Times" charset="0"/>
            </a:endParaRPr>
          </a:p>
        </p:txBody>
      </p:sp>
      <p:graphicFrame>
        <p:nvGraphicFramePr>
          <p:cNvPr id="218116" name="Content Placeholder 7">
            <a:extLst>
              <a:ext uri="{FF2B5EF4-FFF2-40B4-BE49-F238E27FC236}">
                <a16:creationId xmlns:a16="http://schemas.microsoft.com/office/drawing/2014/main" id="{9ABBBA9E-6DD4-0169-D974-D1E1013CE412}"/>
              </a:ext>
            </a:extLst>
          </p:cNvPr>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name="Document" r:id="rId3" imgW="8280400" imgH="4648200" progId="Word.Document.12">
                  <p:embed/>
                </p:oleObj>
              </mc:Choice>
              <mc:Fallback>
                <p:oleObj name="Document" r:id="rId3" imgW="8280400" imgH="46482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a:extLst>
              <a:ext uri="{FF2B5EF4-FFF2-40B4-BE49-F238E27FC236}">
                <a16:creationId xmlns:a16="http://schemas.microsoft.com/office/drawing/2014/main" id="{7BB6A23F-8426-6998-05F1-8BA238E9BB5F}"/>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20162" name="Subtitle 6">
            <a:extLst>
              <a:ext uri="{FF2B5EF4-FFF2-40B4-BE49-F238E27FC236}">
                <a16:creationId xmlns:a16="http://schemas.microsoft.com/office/drawing/2014/main" id="{26CB6FBF-A732-F1F0-0266-D0AD05677D06}"/>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take it slow.. Or perhaps not…</a:t>
            </a:r>
          </a:p>
        </p:txBody>
      </p:sp>
      <p:sp>
        <p:nvSpPr>
          <p:cNvPr id="220163" name="Footer Placeholder 1">
            <a:extLst>
              <a:ext uri="{FF2B5EF4-FFF2-40B4-BE49-F238E27FC236}">
                <a16:creationId xmlns:a16="http://schemas.microsoft.com/office/drawing/2014/main" id="{75144ADC-89FD-C27D-10E4-7AD0D13461A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0164" name="Slide Number Placeholder 2">
            <a:extLst>
              <a:ext uri="{FF2B5EF4-FFF2-40B4-BE49-F238E27FC236}">
                <a16:creationId xmlns:a16="http://schemas.microsoft.com/office/drawing/2014/main" id="{89B152B2-3B08-1026-D771-3518CFE8F7C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CF56CD2E-ED57-9C44-BB7C-BB6898C868AA}" type="slidenum">
              <a:rPr lang="en-US" altLang="en-US" sz="1400" smtClean="0">
                <a:solidFill>
                  <a:schemeClr val="tx2"/>
                </a:solidFill>
                <a:latin typeface="Times" pitchFamily="2" charset="0"/>
              </a:rPr>
              <a:pPr>
                <a:spcBef>
                  <a:spcPct val="0"/>
                </a:spcBef>
                <a:buClrTx/>
                <a:buSzTx/>
                <a:buFontTx/>
                <a:buNone/>
              </a:pPr>
              <a:t>101</a:t>
            </a:fld>
            <a:endParaRPr lang="en-US" altLang="en-US" sz="1400">
              <a:solidFill>
                <a:schemeClr val="tx2"/>
              </a:solidFill>
              <a:latin typeface="Times" pitchFamily="2"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a:extLst>
              <a:ext uri="{FF2B5EF4-FFF2-40B4-BE49-F238E27FC236}">
                <a16:creationId xmlns:a16="http://schemas.microsoft.com/office/drawing/2014/main" id="{CE7F0530-90B6-AA8E-3E39-33B2F65C55A4}"/>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Back to the Big Picture!</a:t>
            </a:r>
          </a:p>
        </p:txBody>
      </p:sp>
      <p:sp>
        <p:nvSpPr>
          <p:cNvPr id="222210" name="Footer Placeholder 1">
            <a:extLst>
              <a:ext uri="{FF2B5EF4-FFF2-40B4-BE49-F238E27FC236}">
                <a16:creationId xmlns:a16="http://schemas.microsoft.com/office/drawing/2014/main" id="{2F53CB32-D7BF-FD80-A0AA-0FA760D406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4019" name="Slide Number Placeholder 2">
            <a:extLst>
              <a:ext uri="{FF2B5EF4-FFF2-40B4-BE49-F238E27FC236}">
                <a16:creationId xmlns:a16="http://schemas.microsoft.com/office/drawing/2014/main" id="{607319AE-5790-59BF-886C-3FC2FD3938B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4CFCE69-CC92-8D45-A982-A4886F8EF8CE}" type="slidenum">
              <a:rPr lang="en-US" altLang="en-US" sz="1200">
                <a:solidFill>
                  <a:srgbClr val="FFFFFF"/>
                </a:solidFill>
                <a:latin typeface="Times" charset="0"/>
              </a:rPr>
              <a:pPr>
                <a:lnSpc>
                  <a:spcPct val="80000"/>
                </a:lnSpc>
                <a:spcBef>
                  <a:spcPct val="0"/>
                </a:spcBef>
                <a:buClrTx/>
                <a:buSzTx/>
                <a:buFontTx/>
                <a:buNone/>
                <a:defRPr/>
              </a:pPr>
              <a:t>102</a:t>
            </a:fld>
            <a:endParaRPr lang="en-US" altLang="en-US" sz="1200">
              <a:solidFill>
                <a:srgbClr val="FFFFFF"/>
              </a:solidFill>
              <a:latin typeface="Times" charset="0"/>
            </a:endParaRPr>
          </a:p>
        </p:txBody>
      </p:sp>
      <p:pic>
        <p:nvPicPr>
          <p:cNvPr id="222212" name="Content Placeholder 3">
            <a:extLst>
              <a:ext uri="{FF2B5EF4-FFF2-40B4-BE49-F238E27FC236}">
                <a16:creationId xmlns:a16="http://schemas.microsoft.com/office/drawing/2014/main" id="{FFFDA442-F07E-5CCE-DC4B-78008773F74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a:extLst>
              <a:ext uri="{FF2B5EF4-FFF2-40B4-BE49-F238E27FC236}">
                <a16:creationId xmlns:a16="http://schemas.microsoft.com/office/drawing/2014/main" id="{F259CC86-24D5-4F7F-49E3-4C5F056457C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24258" name="Footer Placeholder 1">
            <a:extLst>
              <a:ext uri="{FF2B5EF4-FFF2-40B4-BE49-F238E27FC236}">
                <a16:creationId xmlns:a16="http://schemas.microsoft.com/office/drawing/2014/main" id="{ADBD9B6D-E14E-ABF1-65D6-69541C97605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6067" name="Slide Number Placeholder 2">
            <a:extLst>
              <a:ext uri="{FF2B5EF4-FFF2-40B4-BE49-F238E27FC236}">
                <a16:creationId xmlns:a16="http://schemas.microsoft.com/office/drawing/2014/main" id="{3B259150-B822-A8B6-0B41-01449928C8D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8E9D380-4208-954A-AB6D-F922A38F29DE}" type="slidenum">
              <a:rPr lang="en-US" altLang="en-US" sz="1200">
                <a:solidFill>
                  <a:srgbClr val="FFFFFF"/>
                </a:solidFill>
                <a:latin typeface="Times" charset="0"/>
              </a:rPr>
              <a:pPr>
                <a:lnSpc>
                  <a:spcPct val="80000"/>
                </a:lnSpc>
                <a:spcBef>
                  <a:spcPct val="0"/>
                </a:spcBef>
                <a:buClrTx/>
                <a:buSzTx/>
                <a:buFontTx/>
                <a:buNone/>
                <a:defRPr/>
              </a:pPr>
              <a:t>103</a:t>
            </a:fld>
            <a:endParaRPr lang="en-US" altLang="en-US" sz="1200">
              <a:solidFill>
                <a:srgbClr val="FFFFFF"/>
              </a:solidFill>
              <a:latin typeface="Times" charset="0"/>
            </a:endParaRPr>
          </a:p>
        </p:txBody>
      </p:sp>
      <p:sp>
        <p:nvSpPr>
          <p:cNvPr id="195586" name="Content Placeholder 2">
            <a:extLst>
              <a:ext uri="{FF2B5EF4-FFF2-40B4-BE49-F238E27FC236}">
                <a16:creationId xmlns:a16="http://schemas.microsoft.com/office/drawing/2014/main" id="{F44D5957-9D43-E1F7-8A07-1B787F1E21EC}"/>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Determining whether to move to the optimal (is it worth the move and disruption, if the value change is small?)</a:t>
            </a:r>
          </a:p>
          <a:p>
            <a:pPr marL="640080" lvl="1" indent="-274320" eaLnBrk="1" fontAlgn="auto" hangingPunct="1">
              <a:spcAft>
                <a:spcPts val="0"/>
              </a:spcAft>
              <a:buFont typeface="Wingdings 2"/>
              <a:buChar char=""/>
              <a:defRPr/>
            </a:pPr>
            <a:r>
              <a:rPr lang="en-US" dirty="0">
                <a:ea typeface="+mn-ea"/>
                <a:cs typeface="+mn-cs"/>
              </a:rPr>
              <a:t>If you decide to move, how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B1DB5443-68CA-D0B3-E9DA-D916DBCB044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Framework for Getting to the Optimal</a:t>
            </a:r>
          </a:p>
        </p:txBody>
      </p:sp>
      <p:sp>
        <p:nvSpPr>
          <p:cNvPr id="226306" name="Footer Placeholder 1">
            <a:extLst>
              <a:ext uri="{FF2B5EF4-FFF2-40B4-BE49-F238E27FC236}">
                <a16:creationId xmlns:a16="http://schemas.microsoft.com/office/drawing/2014/main" id="{FB0BD04E-077B-F296-2862-9C288DCCFE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8115" name="Slide Number Placeholder 2">
            <a:extLst>
              <a:ext uri="{FF2B5EF4-FFF2-40B4-BE49-F238E27FC236}">
                <a16:creationId xmlns:a16="http://schemas.microsoft.com/office/drawing/2014/main" id="{3FEB2FE5-8801-9440-DA73-E2C9E4A4DE7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C51BC0E-6A06-DA4E-BD29-DBFABE1EA58C}" type="slidenum">
              <a:rPr lang="en-US" altLang="en-US" sz="1200">
                <a:solidFill>
                  <a:srgbClr val="FFFFFF"/>
                </a:solidFill>
                <a:latin typeface="Times" charset="0"/>
              </a:rPr>
              <a:pPr>
                <a:lnSpc>
                  <a:spcPct val="80000"/>
                </a:lnSpc>
                <a:spcBef>
                  <a:spcPct val="0"/>
                </a:spcBef>
                <a:buClrTx/>
                <a:buSzTx/>
                <a:buFontTx/>
                <a:buNone/>
                <a:defRPr/>
              </a:pPr>
              <a:t>104</a:t>
            </a:fld>
            <a:endParaRPr lang="en-US" altLang="en-US" sz="1200">
              <a:solidFill>
                <a:srgbClr val="FFFFFF"/>
              </a:solidFill>
              <a:latin typeface="Times" charset="0"/>
            </a:endParaRPr>
          </a:p>
        </p:txBody>
      </p:sp>
      <p:sp>
        <p:nvSpPr>
          <p:cNvPr id="226308" name="Content Placeholder 6">
            <a:extLst>
              <a:ext uri="{FF2B5EF4-FFF2-40B4-BE49-F238E27FC236}">
                <a16:creationId xmlns:a16="http://schemas.microsoft.com/office/drawing/2014/main" id="{D6DD9E38-0ED2-6652-F402-94EAF3871BF0}"/>
              </a:ext>
            </a:extLst>
          </p:cNvPr>
          <p:cNvSpPr>
            <a:spLocks noGrp="1"/>
          </p:cNvSpPr>
          <p:nvPr>
            <p:ph sz="quarter" idx="1"/>
          </p:nvPr>
        </p:nvSpPr>
        <p:spPr>
          <a:xfrm>
            <a:off x="612775" y="1600200"/>
            <a:ext cx="8153400" cy="4495800"/>
          </a:xfrm>
        </p:spPr>
        <p:txBody>
          <a:bodyPr/>
          <a:lstStyle/>
          <a:p>
            <a:pPr eaLnBrk="1" hangingPunct="1"/>
            <a:endParaRPr lang="en-US" altLang="en-US" dirty="0">
              <a:ea typeface="ＭＳ Ｐゴシック" panose="020B0600070205080204" pitchFamily="34" charset="-128"/>
            </a:endParaRPr>
          </a:p>
        </p:txBody>
      </p:sp>
      <p:sp>
        <p:nvSpPr>
          <p:cNvPr id="226309" name="Rectangle 3">
            <a:extLst>
              <a:ext uri="{FF2B5EF4-FFF2-40B4-BE49-F238E27FC236}">
                <a16:creationId xmlns:a16="http://schemas.microsoft.com/office/drawing/2014/main" id="{C93709C2-E321-35BC-3395-5A0244CFAC7D}"/>
              </a:ext>
            </a:extLst>
          </p:cNvPr>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0" name="Rectangle 4">
            <a:extLst>
              <a:ext uri="{FF2B5EF4-FFF2-40B4-BE49-F238E27FC236}">
                <a16:creationId xmlns:a16="http://schemas.microsoft.com/office/drawing/2014/main" id="{4666D714-FD6B-AD45-3D1F-82F0A3F16F74}"/>
              </a:ext>
            </a:extLst>
          </p:cNvPr>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1" name="Rectangle 5">
            <a:extLst>
              <a:ext uri="{FF2B5EF4-FFF2-40B4-BE49-F238E27FC236}">
                <a16:creationId xmlns:a16="http://schemas.microsoft.com/office/drawing/2014/main" id="{62F6466E-666D-8C1F-83A8-D119312E936F}"/>
              </a:ext>
            </a:extLst>
          </p:cNvPr>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2" name="Rectangle 6">
            <a:extLst>
              <a:ext uri="{FF2B5EF4-FFF2-40B4-BE49-F238E27FC236}">
                <a16:creationId xmlns:a16="http://schemas.microsoft.com/office/drawing/2014/main" id="{48E9EA78-4F10-541F-F418-32C1F18DD653}"/>
              </a:ext>
            </a:extLst>
          </p:cNvPr>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3" name="Rectangle 7">
            <a:extLst>
              <a:ext uri="{FF2B5EF4-FFF2-40B4-BE49-F238E27FC236}">
                <a16:creationId xmlns:a16="http://schemas.microsoft.com/office/drawing/2014/main" id="{9CEC0C4C-84FD-8357-6CA1-1886EDE09E21}"/>
              </a:ext>
            </a:extLst>
          </p:cNvPr>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4" name="Rectangle 8">
            <a:extLst>
              <a:ext uri="{FF2B5EF4-FFF2-40B4-BE49-F238E27FC236}">
                <a16:creationId xmlns:a16="http://schemas.microsoft.com/office/drawing/2014/main" id="{15E1B5B1-9EDF-6E6F-9831-8EF4E68DF763}"/>
              </a:ext>
            </a:extLst>
          </p:cNvPr>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5" name="Rectangle 9">
            <a:extLst>
              <a:ext uri="{FF2B5EF4-FFF2-40B4-BE49-F238E27FC236}">
                <a16:creationId xmlns:a16="http://schemas.microsoft.com/office/drawing/2014/main" id="{C98C3F40-FD68-0DF6-A352-20B829D72BE1}"/>
              </a:ext>
            </a:extLst>
          </p:cNvPr>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6" name="Rectangle 10">
            <a:extLst>
              <a:ext uri="{FF2B5EF4-FFF2-40B4-BE49-F238E27FC236}">
                <a16:creationId xmlns:a16="http://schemas.microsoft.com/office/drawing/2014/main" id="{A428A8F4-6ECA-19DB-B38B-CCDB597443D4}"/>
              </a:ext>
            </a:extLst>
          </p:cNvPr>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7" name="Rectangle 11">
            <a:extLst>
              <a:ext uri="{FF2B5EF4-FFF2-40B4-BE49-F238E27FC236}">
                <a16:creationId xmlns:a16="http://schemas.microsoft.com/office/drawing/2014/main" id="{690B8B92-392D-88F5-20D6-7913F05CF39A}"/>
              </a:ext>
            </a:extLst>
          </p:cNvPr>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8" name="Rectangle 12">
            <a:extLst>
              <a:ext uri="{FF2B5EF4-FFF2-40B4-BE49-F238E27FC236}">
                <a16:creationId xmlns:a16="http://schemas.microsoft.com/office/drawing/2014/main" id="{D4C5FDBD-4CC9-6222-29D7-FA863540CCC3}"/>
              </a:ext>
            </a:extLst>
          </p:cNvPr>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9" name="Rectangle 13">
            <a:extLst>
              <a:ext uri="{FF2B5EF4-FFF2-40B4-BE49-F238E27FC236}">
                <a16:creationId xmlns:a16="http://schemas.microsoft.com/office/drawing/2014/main" id="{C73886F1-5867-027D-7653-AFB7F74CD05C}"/>
              </a:ext>
            </a:extLst>
          </p:cNvPr>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0" name="Rectangle 14">
            <a:extLst>
              <a:ext uri="{FF2B5EF4-FFF2-40B4-BE49-F238E27FC236}">
                <a16:creationId xmlns:a16="http://schemas.microsoft.com/office/drawing/2014/main" id="{865CC6A8-B760-9BBF-78DE-97F53146A68F}"/>
              </a:ext>
            </a:extLst>
          </p:cNvPr>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1" name="Rectangle 15">
            <a:extLst>
              <a:ext uri="{FF2B5EF4-FFF2-40B4-BE49-F238E27FC236}">
                <a16:creationId xmlns:a16="http://schemas.microsoft.com/office/drawing/2014/main" id="{4DBB65E4-8AF2-BE08-F29A-919E62264E5D}"/>
              </a:ext>
            </a:extLst>
          </p:cNvPr>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2" name="Rectangle 16">
            <a:extLst>
              <a:ext uri="{FF2B5EF4-FFF2-40B4-BE49-F238E27FC236}">
                <a16:creationId xmlns:a16="http://schemas.microsoft.com/office/drawing/2014/main" id="{067F7BA7-334C-43D3-BFB1-DD7EABEF27F4}"/>
              </a:ext>
            </a:extLst>
          </p:cNvPr>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3" name="Rectangle 17">
            <a:extLst>
              <a:ext uri="{FF2B5EF4-FFF2-40B4-BE49-F238E27FC236}">
                <a16:creationId xmlns:a16="http://schemas.microsoft.com/office/drawing/2014/main" id="{B07E7EE7-A86D-938A-3375-CF6189C0A76D}"/>
              </a:ext>
            </a:extLst>
          </p:cNvPr>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4" name="Rectangle 18">
            <a:extLst>
              <a:ext uri="{FF2B5EF4-FFF2-40B4-BE49-F238E27FC236}">
                <a16:creationId xmlns:a16="http://schemas.microsoft.com/office/drawing/2014/main" id="{BDB09CDE-769F-9589-DCCF-FA3D4993C98F}"/>
              </a:ext>
            </a:extLst>
          </p:cNvPr>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5" name="Rectangle 19">
            <a:extLst>
              <a:ext uri="{FF2B5EF4-FFF2-40B4-BE49-F238E27FC236}">
                <a16:creationId xmlns:a16="http://schemas.microsoft.com/office/drawing/2014/main" id="{4C668EC8-A45A-EC5C-1875-E133D98CF696}"/>
              </a:ext>
            </a:extLst>
          </p:cNvPr>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6" name="Rectangle 20">
            <a:extLst>
              <a:ext uri="{FF2B5EF4-FFF2-40B4-BE49-F238E27FC236}">
                <a16:creationId xmlns:a16="http://schemas.microsoft.com/office/drawing/2014/main" id="{635CCAB4-2194-0706-AFF3-2C4409725141}"/>
              </a:ext>
            </a:extLst>
          </p:cNvPr>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7" name="Rectangle 21">
            <a:extLst>
              <a:ext uri="{FF2B5EF4-FFF2-40B4-BE49-F238E27FC236}">
                <a16:creationId xmlns:a16="http://schemas.microsoft.com/office/drawing/2014/main" id="{8DAB15F2-5E7F-1660-EFFD-DD787A41CF05}"/>
              </a:ext>
            </a:extLst>
          </p:cNvPr>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8" name="Rectangle 22">
            <a:extLst>
              <a:ext uri="{FF2B5EF4-FFF2-40B4-BE49-F238E27FC236}">
                <a16:creationId xmlns:a16="http://schemas.microsoft.com/office/drawing/2014/main" id="{5881DB67-3946-3784-7AAA-9698AFE2D0AE}"/>
              </a:ext>
            </a:extLst>
          </p:cNvPr>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9" name="Rectangle 23">
            <a:extLst>
              <a:ext uri="{FF2B5EF4-FFF2-40B4-BE49-F238E27FC236}">
                <a16:creationId xmlns:a16="http://schemas.microsoft.com/office/drawing/2014/main" id="{FB12B69D-38AD-0D28-01C4-9632B70F27FA}"/>
              </a:ext>
            </a:extLst>
          </p:cNvPr>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6330" name="Rectangle 24">
            <a:extLst>
              <a:ext uri="{FF2B5EF4-FFF2-40B4-BE49-F238E27FC236}">
                <a16:creationId xmlns:a16="http://schemas.microsoft.com/office/drawing/2014/main" id="{652B75D1-AF93-CEE0-46F8-3D8D903444A3}"/>
              </a:ext>
            </a:extLst>
          </p:cNvPr>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6331" name="Rectangle 25">
            <a:extLst>
              <a:ext uri="{FF2B5EF4-FFF2-40B4-BE49-F238E27FC236}">
                <a16:creationId xmlns:a16="http://schemas.microsoft.com/office/drawing/2014/main" id="{75AFF55C-0ED7-6EF2-7001-F1262D5CA8C0}"/>
              </a:ext>
            </a:extLst>
          </p:cNvPr>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6332" name="Rectangle 26">
            <a:extLst>
              <a:ext uri="{FF2B5EF4-FFF2-40B4-BE49-F238E27FC236}">
                <a16:creationId xmlns:a16="http://schemas.microsoft.com/office/drawing/2014/main" id="{4D46C71F-222D-42BD-92C7-C0029ACC78CC}"/>
              </a:ext>
            </a:extLst>
          </p:cNvPr>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&lt; Optimal</a:t>
            </a:r>
          </a:p>
        </p:txBody>
      </p:sp>
      <p:sp>
        <p:nvSpPr>
          <p:cNvPr id="226333" name="Rectangle 27">
            <a:extLst>
              <a:ext uri="{FF2B5EF4-FFF2-40B4-BE49-F238E27FC236}">
                <a16:creationId xmlns:a16="http://schemas.microsoft.com/office/drawing/2014/main" id="{38DB4D3C-E37E-5862-E48C-E58D4729B21D}"/>
              </a:ext>
            </a:extLst>
          </p:cNvPr>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Underlevered</a:t>
            </a:r>
          </a:p>
        </p:txBody>
      </p:sp>
      <p:sp>
        <p:nvSpPr>
          <p:cNvPr id="226334" name="Rectangle 28">
            <a:extLst>
              <a:ext uri="{FF2B5EF4-FFF2-40B4-BE49-F238E27FC236}">
                <a16:creationId xmlns:a16="http://schemas.microsoft.com/office/drawing/2014/main" id="{2599EDB0-E4FE-09E0-49E3-AC24A062EB80}"/>
              </a:ext>
            </a:extLst>
          </p:cNvPr>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6335" name="Rectangle 29">
            <a:extLst>
              <a:ext uri="{FF2B5EF4-FFF2-40B4-BE49-F238E27FC236}">
                <a16:creationId xmlns:a16="http://schemas.microsoft.com/office/drawing/2014/main" id="{C7F1E818-8D1E-E08D-1411-12F1BD3B6389}"/>
              </a:ext>
            </a:extLst>
          </p:cNvPr>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6336" name="Rectangle 30">
            <a:extLst>
              <a:ext uri="{FF2B5EF4-FFF2-40B4-BE49-F238E27FC236}">
                <a16:creationId xmlns:a16="http://schemas.microsoft.com/office/drawing/2014/main" id="{CAB8E153-C083-B1C3-1AE5-BFD55732D7FC}"/>
              </a:ext>
            </a:extLst>
          </p:cNvPr>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37" name="Rectangle 31">
            <a:extLst>
              <a:ext uri="{FF2B5EF4-FFF2-40B4-BE49-F238E27FC236}">
                <a16:creationId xmlns:a16="http://schemas.microsoft.com/office/drawing/2014/main" id="{B8DE118C-7294-57D4-3E59-5EC8CB12FE2C}"/>
              </a:ext>
            </a:extLst>
          </p:cNvPr>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38" name="Rectangle 32">
            <a:extLst>
              <a:ext uri="{FF2B5EF4-FFF2-40B4-BE49-F238E27FC236}">
                <a16:creationId xmlns:a16="http://schemas.microsoft.com/office/drawing/2014/main" id="{B5422D0F-6397-2455-5952-D843D2183426}"/>
              </a:ext>
            </a:extLst>
          </p:cNvPr>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6339" name="Rectangle 33">
            <a:extLst>
              <a:ext uri="{FF2B5EF4-FFF2-40B4-BE49-F238E27FC236}">
                <a16:creationId xmlns:a16="http://schemas.microsoft.com/office/drawing/2014/main" id="{654F8C98-9266-1C59-B022-244B0B6F7CE3}"/>
              </a:ext>
            </a:extLst>
          </p:cNvPr>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6340" name="Rectangle 34">
            <a:extLst>
              <a:ext uri="{FF2B5EF4-FFF2-40B4-BE49-F238E27FC236}">
                <a16:creationId xmlns:a16="http://schemas.microsoft.com/office/drawing/2014/main" id="{CD8E1581-60F9-6A57-E95F-6D16B7DC8C7B}"/>
              </a:ext>
            </a:extLst>
          </p:cNvPr>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6341" name="Rectangle 35">
            <a:extLst>
              <a:ext uri="{FF2B5EF4-FFF2-40B4-BE49-F238E27FC236}">
                <a16:creationId xmlns:a16="http://schemas.microsoft.com/office/drawing/2014/main" id="{31777F02-579C-0890-C815-28F8CA9F41F4}"/>
              </a:ext>
            </a:extLst>
          </p:cNvPr>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6342" name="Rectangle 36">
            <a:extLst>
              <a:ext uri="{FF2B5EF4-FFF2-40B4-BE49-F238E27FC236}">
                <a16:creationId xmlns:a16="http://schemas.microsoft.com/office/drawing/2014/main" id="{3FE424EC-69B0-5748-C69F-2B307E2EE3B7}"/>
              </a:ext>
            </a:extLst>
          </p:cNvPr>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6343" name="Rectangle 37">
            <a:extLst>
              <a:ext uri="{FF2B5EF4-FFF2-40B4-BE49-F238E27FC236}">
                <a16:creationId xmlns:a16="http://schemas.microsoft.com/office/drawing/2014/main" id="{F151FF75-2E40-8B15-EAC1-BD068EDC2F10}"/>
              </a:ext>
            </a:extLst>
          </p:cNvPr>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dirty="0">
                <a:solidFill>
                  <a:srgbClr val="000000"/>
                </a:solidFill>
                <a:latin typeface="Helvetica" pitchFamily="2" charset="0"/>
              </a:rPr>
              <a:t>Does the firm have good </a:t>
            </a:r>
          </a:p>
        </p:txBody>
      </p:sp>
      <p:sp>
        <p:nvSpPr>
          <p:cNvPr id="226344" name="Rectangle 38">
            <a:extLst>
              <a:ext uri="{FF2B5EF4-FFF2-40B4-BE49-F238E27FC236}">
                <a16:creationId xmlns:a16="http://schemas.microsoft.com/office/drawing/2014/main" id="{9949CC2B-DE1C-3973-1DAB-6D25E50666FE}"/>
              </a:ext>
            </a:extLst>
          </p:cNvPr>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45" name="Rectangle 39">
            <a:extLst>
              <a:ext uri="{FF2B5EF4-FFF2-40B4-BE49-F238E27FC236}">
                <a16:creationId xmlns:a16="http://schemas.microsoft.com/office/drawing/2014/main" id="{B0212C5F-ECB2-92C5-B054-75F18E58BCEE}"/>
              </a:ext>
            </a:extLst>
          </p:cNvPr>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46" name="Rectangle 40">
            <a:extLst>
              <a:ext uri="{FF2B5EF4-FFF2-40B4-BE49-F238E27FC236}">
                <a16:creationId xmlns:a16="http://schemas.microsoft.com/office/drawing/2014/main" id="{D4301CF6-8F4A-3154-F6A4-BC1A8A8CB5EF}"/>
              </a:ext>
            </a:extLst>
          </p:cNvPr>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47" name="Rectangle 41">
            <a:extLst>
              <a:ext uri="{FF2B5EF4-FFF2-40B4-BE49-F238E27FC236}">
                <a16:creationId xmlns:a16="http://schemas.microsoft.com/office/drawing/2014/main" id="{1A7ACD62-6BC4-E616-A4F7-9F7B1585850F}"/>
              </a:ext>
            </a:extLst>
          </p:cNvPr>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48" name="Rectangle 42">
            <a:extLst>
              <a:ext uri="{FF2B5EF4-FFF2-40B4-BE49-F238E27FC236}">
                <a16:creationId xmlns:a16="http://schemas.microsoft.com/office/drawing/2014/main" id="{77CB094B-C7A9-AC9D-0C3C-0E809661F54A}"/>
              </a:ext>
            </a:extLst>
          </p:cNvPr>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49" name="Rectangle 43">
            <a:extLst>
              <a:ext uri="{FF2B5EF4-FFF2-40B4-BE49-F238E27FC236}">
                <a16:creationId xmlns:a16="http://schemas.microsoft.com/office/drawing/2014/main" id="{B59EF305-38B9-019C-2F82-629A0F1C62CC}"/>
              </a:ext>
            </a:extLst>
          </p:cNvPr>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6350" name="Rectangle 44">
            <a:extLst>
              <a:ext uri="{FF2B5EF4-FFF2-40B4-BE49-F238E27FC236}">
                <a16:creationId xmlns:a16="http://schemas.microsoft.com/office/drawing/2014/main" id="{E475BC64-A96C-A8F4-6367-981360AA16B3}"/>
              </a:ext>
            </a:extLst>
          </p:cNvPr>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1" name="Rectangle 45">
            <a:extLst>
              <a:ext uri="{FF2B5EF4-FFF2-40B4-BE49-F238E27FC236}">
                <a16:creationId xmlns:a16="http://schemas.microsoft.com/office/drawing/2014/main" id="{ED2AF804-6524-F01B-2945-2D6F10F56413}"/>
              </a:ext>
            </a:extLst>
          </p:cNvPr>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2" name="Rectangle 46">
            <a:extLst>
              <a:ext uri="{FF2B5EF4-FFF2-40B4-BE49-F238E27FC236}">
                <a16:creationId xmlns:a16="http://schemas.microsoft.com/office/drawing/2014/main" id="{BCC21396-3152-C8D3-6D6E-86F742AC3348}"/>
              </a:ext>
            </a:extLst>
          </p:cNvPr>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6353" name="Rectangle 47">
            <a:extLst>
              <a:ext uri="{FF2B5EF4-FFF2-40B4-BE49-F238E27FC236}">
                <a16:creationId xmlns:a16="http://schemas.microsoft.com/office/drawing/2014/main" id="{51395FBC-BB39-E528-1078-BA5A2072FAB4}"/>
              </a:ext>
            </a:extLst>
          </p:cNvPr>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4" name="Rectangle 48">
            <a:extLst>
              <a:ext uri="{FF2B5EF4-FFF2-40B4-BE49-F238E27FC236}">
                <a16:creationId xmlns:a16="http://schemas.microsoft.com/office/drawing/2014/main" id="{6E6EBD8D-46C4-1C82-08E2-9F4055EE7BC1}"/>
              </a:ext>
            </a:extLst>
          </p:cNvPr>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6355" name="Rectangle 49">
            <a:extLst>
              <a:ext uri="{FF2B5EF4-FFF2-40B4-BE49-F238E27FC236}">
                <a16:creationId xmlns:a16="http://schemas.microsoft.com/office/drawing/2014/main" id="{B7AD1890-AED4-CFBF-EBFB-3FEAE5E566B0}"/>
              </a:ext>
            </a:extLst>
          </p:cNvPr>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6356" name="Rectangle 50">
            <a:extLst>
              <a:ext uri="{FF2B5EF4-FFF2-40B4-BE49-F238E27FC236}">
                <a16:creationId xmlns:a16="http://schemas.microsoft.com/office/drawing/2014/main" id="{39A2C55D-2473-EEBE-E9F5-1C2CBAA1814C}"/>
              </a:ext>
            </a:extLst>
          </p:cNvPr>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57" name="Rectangle 51">
            <a:extLst>
              <a:ext uri="{FF2B5EF4-FFF2-40B4-BE49-F238E27FC236}">
                <a16:creationId xmlns:a16="http://schemas.microsoft.com/office/drawing/2014/main" id="{772C8F4F-7D24-73DB-E036-2BE0FAE67E4A}"/>
              </a:ext>
            </a:extLst>
          </p:cNvPr>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58" name="Rectangle 52">
            <a:extLst>
              <a:ext uri="{FF2B5EF4-FFF2-40B4-BE49-F238E27FC236}">
                <a16:creationId xmlns:a16="http://schemas.microsoft.com/office/drawing/2014/main" id="{FEA86536-635A-5B50-48F1-67B328BBF7A3}"/>
              </a:ext>
            </a:extLst>
          </p:cNvPr>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9" name="Rectangle 53">
            <a:extLst>
              <a:ext uri="{FF2B5EF4-FFF2-40B4-BE49-F238E27FC236}">
                <a16:creationId xmlns:a16="http://schemas.microsoft.com/office/drawing/2014/main" id="{F2321F1F-E2AF-66B0-EC65-5128C9AFDF9D}"/>
              </a:ext>
            </a:extLst>
          </p:cNvPr>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60" name="Rectangle 54">
            <a:extLst>
              <a:ext uri="{FF2B5EF4-FFF2-40B4-BE49-F238E27FC236}">
                <a16:creationId xmlns:a16="http://schemas.microsoft.com/office/drawing/2014/main" id="{7A0E862B-EDE8-F2B0-55C3-52D8D18DA51F}"/>
              </a:ext>
            </a:extLst>
          </p:cNvPr>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61" name="Rectangle 55">
            <a:extLst>
              <a:ext uri="{FF2B5EF4-FFF2-40B4-BE49-F238E27FC236}">
                <a16:creationId xmlns:a16="http://schemas.microsoft.com/office/drawing/2014/main" id="{46DE0079-AFAC-99E9-86D8-FF496387A5E5}"/>
              </a:ext>
            </a:extLst>
          </p:cNvPr>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62" name="Rectangle 56">
            <a:extLst>
              <a:ext uri="{FF2B5EF4-FFF2-40B4-BE49-F238E27FC236}">
                <a16:creationId xmlns:a16="http://schemas.microsoft.com/office/drawing/2014/main" id="{B7457627-EAAC-1F07-D607-CD2BBD90710E}"/>
              </a:ext>
            </a:extLst>
          </p:cNvPr>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63" name="Rectangle 57">
            <a:extLst>
              <a:ext uri="{FF2B5EF4-FFF2-40B4-BE49-F238E27FC236}">
                <a16:creationId xmlns:a16="http://schemas.microsoft.com/office/drawing/2014/main" id="{7DD900AE-46F2-380B-ADCF-8DF4FA6CA18A}"/>
              </a:ext>
            </a:extLst>
          </p:cNvPr>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64" name="Rectangle 58">
            <a:extLst>
              <a:ext uri="{FF2B5EF4-FFF2-40B4-BE49-F238E27FC236}">
                <a16:creationId xmlns:a16="http://schemas.microsoft.com/office/drawing/2014/main" id="{EC6B1AB1-D330-0533-6B10-2110FF12F309}"/>
              </a:ext>
            </a:extLst>
          </p:cNvPr>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65" name="Rectangle 59">
            <a:extLst>
              <a:ext uri="{FF2B5EF4-FFF2-40B4-BE49-F238E27FC236}">
                <a16:creationId xmlns:a16="http://schemas.microsoft.com/office/drawing/2014/main" id="{4EC81DDF-2F65-E068-8C1E-5B602343D8C1}"/>
              </a:ext>
            </a:extLst>
          </p:cNvPr>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66" name="Rectangle 60">
            <a:extLst>
              <a:ext uri="{FF2B5EF4-FFF2-40B4-BE49-F238E27FC236}">
                <a16:creationId xmlns:a16="http://schemas.microsoft.com/office/drawing/2014/main" id="{23D1295E-26E8-9E6E-8340-8270FC3770B0}"/>
              </a:ext>
            </a:extLst>
          </p:cNvPr>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67" name="Rectangle 61">
            <a:extLst>
              <a:ext uri="{FF2B5EF4-FFF2-40B4-BE49-F238E27FC236}">
                <a16:creationId xmlns:a16="http://schemas.microsoft.com/office/drawing/2014/main" id="{EF56AC33-0FE5-2C61-FF38-1010CCC3CF80}"/>
              </a:ext>
            </a:extLst>
          </p:cNvPr>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6368" name="Rectangle 62">
            <a:extLst>
              <a:ext uri="{FF2B5EF4-FFF2-40B4-BE49-F238E27FC236}">
                <a16:creationId xmlns:a16="http://schemas.microsoft.com/office/drawing/2014/main" id="{51EF4608-2F39-2B03-CCE3-B4B78B05947A}"/>
              </a:ext>
            </a:extLst>
          </p:cNvPr>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6369" name="Rectangle 63">
            <a:extLst>
              <a:ext uri="{FF2B5EF4-FFF2-40B4-BE49-F238E27FC236}">
                <a16:creationId xmlns:a16="http://schemas.microsoft.com/office/drawing/2014/main" id="{0CEFF9AD-68BE-DA95-E9D7-EA2BF65EEFB3}"/>
              </a:ext>
            </a:extLst>
          </p:cNvPr>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70" name="Rectangle 64">
            <a:extLst>
              <a:ext uri="{FF2B5EF4-FFF2-40B4-BE49-F238E27FC236}">
                <a16:creationId xmlns:a16="http://schemas.microsoft.com/office/drawing/2014/main" id="{AE225A80-4ED9-1182-224A-5A2D84F24634}"/>
              </a:ext>
            </a:extLst>
          </p:cNvPr>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6371" name="Rectangle 65">
            <a:extLst>
              <a:ext uri="{FF2B5EF4-FFF2-40B4-BE49-F238E27FC236}">
                <a16:creationId xmlns:a16="http://schemas.microsoft.com/office/drawing/2014/main" id="{FAE04DD6-93FF-CACA-A7EE-374F1B948D13}"/>
              </a:ext>
            </a:extLst>
          </p:cNvPr>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72" name="Rectangle 66">
            <a:extLst>
              <a:ext uri="{FF2B5EF4-FFF2-40B4-BE49-F238E27FC236}">
                <a16:creationId xmlns:a16="http://schemas.microsoft.com/office/drawing/2014/main" id="{6BF70E0A-1FA0-336C-8E34-0C21F49D42D5}"/>
              </a:ext>
            </a:extLst>
          </p:cNvPr>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6373" name="Freeform 67">
            <a:extLst>
              <a:ext uri="{FF2B5EF4-FFF2-40B4-BE49-F238E27FC236}">
                <a16:creationId xmlns:a16="http://schemas.microsoft.com/office/drawing/2014/main" id="{3D90F816-91BC-DC08-F4CD-0E7ACC6A148D}"/>
              </a:ext>
            </a:extLst>
          </p:cNvPr>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4" name="Line 68">
            <a:extLst>
              <a:ext uri="{FF2B5EF4-FFF2-40B4-BE49-F238E27FC236}">
                <a16:creationId xmlns:a16="http://schemas.microsoft.com/office/drawing/2014/main" id="{5797800D-3CFF-BE7E-ECA7-48C8B831C5B7}"/>
              </a:ext>
            </a:extLst>
          </p:cNvPr>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5" name="Line 69">
            <a:extLst>
              <a:ext uri="{FF2B5EF4-FFF2-40B4-BE49-F238E27FC236}">
                <a16:creationId xmlns:a16="http://schemas.microsoft.com/office/drawing/2014/main" id="{ABA467F1-BB81-C727-F7B3-E6C035ED780B}"/>
              </a:ext>
            </a:extLst>
          </p:cNvPr>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6" name="Line 70">
            <a:extLst>
              <a:ext uri="{FF2B5EF4-FFF2-40B4-BE49-F238E27FC236}">
                <a16:creationId xmlns:a16="http://schemas.microsoft.com/office/drawing/2014/main" id="{65B7FFEB-13AF-9974-9CCD-8A0FE2F57FD6}"/>
              </a:ext>
            </a:extLst>
          </p:cNvPr>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7" name="Freeform 71">
            <a:extLst>
              <a:ext uri="{FF2B5EF4-FFF2-40B4-BE49-F238E27FC236}">
                <a16:creationId xmlns:a16="http://schemas.microsoft.com/office/drawing/2014/main" id="{F46828FE-FDF5-259F-87FD-74DCA677B7C4}"/>
              </a:ext>
            </a:extLst>
          </p:cNvPr>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8" name="Line 72">
            <a:extLst>
              <a:ext uri="{FF2B5EF4-FFF2-40B4-BE49-F238E27FC236}">
                <a16:creationId xmlns:a16="http://schemas.microsoft.com/office/drawing/2014/main" id="{48266FC6-CAC2-A145-E683-8914D6498338}"/>
              </a:ext>
            </a:extLst>
          </p:cNvPr>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9" name="Line 73">
            <a:extLst>
              <a:ext uri="{FF2B5EF4-FFF2-40B4-BE49-F238E27FC236}">
                <a16:creationId xmlns:a16="http://schemas.microsoft.com/office/drawing/2014/main" id="{8F9EF780-3506-2458-B8AD-65BE7BB3C882}"/>
              </a:ext>
            </a:extLst>
          </p:cNvPr>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0" name="Line 74">
            <a:extLst>
              <a:ext uri="{FF2B5EF4-FFF2-40B4-BE49-F238E27FC236}">
                <a16:creationId xmlns:a16="http://schemas.microsoft.com/office/drawing/2014/main" id="{E2E8791A-586D-AEEE-190D-8772748CE0A2}"/>
              </a:ext>
            </a:extLst>
          </p:cNvPr>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1" name="Freeform 75">
            <a:extLst>
              <a:ext uri="{FF2B5EF4-FFF2-40B4-BE49-F238E27FC236}">
                <a16:creationId xmlns:a16="http://schemas.microsoft.com/office/drawing/2014/main" id="{437C4C8C-ED82-1524-B64C-886D7A8DE117}"/>
              </a:ext>
            </a:extLst>
          </p:cNvPr>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2" name="Line 76">
            <a:extLst>
              <a:ext uri="{FF2B5EF4-FFF2-40B4-BE49-F238E27FC236}">
                <a16:creationId xmlns:a16="http://schemas.microsoft.com/office/drawing/2014/main" id="{F21A9E62-F7AC-0A97-41DE-C2D955E31C60}"/>
              </a:ext>
            </a:extLst>
          </p:cNvPr>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3" name="Line 77">
            <a:extLst>
              <a:ext uri="{FF2B5EF4-FFF2-40B4-BE49-F238E27FC236}">
                <a16:creationId xmlns:a16="http://schemas.microsoft.com/office/drawing/2014/main" id="{4A75BEF2-FD42-A254-7117-F561E799303B}"/>
              </a:ext>
            </a:extLst>
          </p:cNvPr>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4" name="Line 78">
            <a:extLst>
              <a:ext uri="{FF2B5EF4-FFF2-40B4-BE49-F238E27FC236}">
                <a16:creationId xmlns:a16="http://schemas.microsoft.com/office/drawing/2014/main" id="{FBDB83B0-2F57-ED40-DD4A-9C390FCCE562}"/>
              </a:ext>
            </a:extLst>
          </p:cNvPr>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5" name="Freeform 79">
            <a:extLst>
              <a:ext uri="{FF2B5EF4-FFF2-40B4-BE49-F238E27FC236}">
                <a16:creationId xmlns:a16="http://schemas.microsoft.com/office/drawing/2014/main" id="{B18371E0-DF4E-EEDD-5FE4-380032E1FA8D}"/>
              </a:ext>
            </a:extLst>
          </p:cNvPr>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6" name="Line 80">
            <a:extLst>
              <a:ext uri="{FF2B5EF4-FFF2-40B4-BE49-F238E27FC236}">
                <a16:creationId xmlns:a16="http://schemas.microsoft.com/office/drawing/2014/main" id="{C2C4F49F-B894-0F43-AAC3-9C2B69425F69}"/>
              </a:ext>
            </a:extLst>
          </p:cNvPr>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7" name="Line 81">
            <a:extLst>
              <a:ext uri="{FF2B5EF4-FFF2-40B4-BE49-F238E27FC236}">
                <a16:creationId xmlns:a16="http://schemas.microsoft.com/office/drawing/2014/main" id="{F1CFB6E5-932F-5AF5-969D-0003FCAF72E9}"/>
              </a:ext>
            </a:extLst>
          </p:cNvPr>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8" name="Line 82">
            <a:extLst>
              <a:ext uri="{FF2B5EF4-FFF2-40B4-BE49-F238E27FC236}">
                <a16:creationId xmlns:a16="http://schemas.microsoft.com/office/drawing/2014/main" id="{303157B8-F0F0-89E8-0952-AE4CF36BA0A5}"/>
              </a:ext>
            </a:extLst>
          </p:cNvPr>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9" name="Line 83">
            <a:extLst>
              <a:ext uri="{FF2B5EF4-FFF2-40B4-BE49-F238E27FC236}">
                <a16:creationId xmlns:a16="http://schemas.microsoft.com/office/drawing/2014/main" id="{CA9F45B2-BCEF-95F7-CDCD-08E10430F9C4}"/>
              </a:ext>
            </a:extLst>
          </p:cNvPr>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0" name="Freeform 84">
            <a:extLst>
              <a:ext uri="{FF2B5EF4-FFF2-40B4-BE49-F238E27FC236}">
                <a16:creationId xmlns:a16="http://schemas.microsoft.com/office/drawing/2014/main" id="{7E69DB53-B1AD-3EEB-20ED-C52BD3A3BBC2}"/>
              </a:ext>
            </a:extLst>
          </p:cNvPr>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91" name="Line 85">
            <a:extLst>
              <a:ext uri="{FF2B5EF4-FFF2-40B4-BE49-F238E27FC236}">
                <a16:creationId xmlns:a16="http://schemas.microsoft.com/office/drawing/2014/main" id="{E808099D-ED8F-5162-450A-1DE77191256B}"/>
              </a:ext>
            </a:extLst>
          </p:cNvPr>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2" name="Line 86">
            <a:extLst>
              <a:ext uri="{FF2B5EF4-FFF2-40B4-BE49-F238E27FC236}">
                <a16:creationId xmlns:a16="http://schemas.microsoft.com/office/drawing/2014/main" id="{203B8003-FC58-7AF6-B303-2EC6836E1487}"/>
              </a:ext>
            </a:extLst>
          </p:cNvPr>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3" name="Line 87">
            <a:extLst>
              <a:ext uri="{FF2B5EF4-FFF2-40B4-BE49-F238E27FC236}">
                <a16:creationId xmlns:a16="http://schemas.microsoft.com/office/drawing/2014/main" id="{58C38DC3-FBE2-2160-A954-FC8AC957C0EB}"/>
              </a:ext>
            </a:extLst>
          </p:cNvPr>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4" name="Rectangle 88">
            <a:extLst>
              <a:ext uri="{FF2B5EF4-FFF2-40B4-BE49-F238E27FC236}">
                <a16:creationId xmlns:a16="http://schemas.microsoft.com/office/drawing/2014/main" id="{5DF270CB-9BCC-24E6-EC59-F303AC8EEF99}"/>
              </a:ext>
            </a:extLst>
          </p:cNvPr>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6395" name="Rectangle 89">
            <a:extLst>
              <a:ext uri="{FF2B5EF4-FFF2-40B4-BE49-F238E27FC236}">
                <a16:creationId xmlns:a16="http://schemas.microsoft.com/office/drawing/2014/main" id="{E7F03BF2-2470-671A-54C0-75C88EE60797}"/>
              </a:ext>
            </a:extLst>
          </p:cNvPr>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6396" name="Rectangle 90">
            <a:extLst>
              <a:ext uri="{FF2B5EF4-FFF2-40B4-BE49-F238E27FC236}">
                <a16:creationId xmlns:a16="http://schemas.microsoft.com/office/drawing/2014/main" id="{8ECB4A40-3F9C-A14F-ADBF-58BC69A1B0CB}"/>
              </a:ext>
            </a:extLst>
          </p:cNvPr>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6397" name="Rectangle 91">
            <a:extLst>
              <a:ext uri="{FF2B5EF4-FFF2-40B4-BE49-F238E27FC236}">
                <a16:creationId xmlns:a16="http://schemas.microsoft.com/office/drawing/2014/main" id="{009EBAF9-4B3F-9188-EED7-B30E3B4E2DF3}"/>
              </a:ext>
            </a:extLst>
          </p:cNvPr>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6398" name="Rectangle 92">
            <a:extLst>
              <a:ext uri="{FF2B5EF4-FFF2-40B4-BE49-F238E27FC236}">
                <a16:creationId xmlns:a16="http://schemas.microsoft.com/office/drawing/2014/main" id="{2706599B-B242-81B7-2287-ADE144497707}"/>
              </a:ext>
            </a:extLst>
          </p:cNvPr>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6399" name="Line 93">
            <a:extLst>
              <a:ext uri="{FF2B5EF4-FFF2-40B4-BE49-F238E27FC236}">
                <a16:creationId xmlns:a16="http://schemas.microsoft.com/office/drawing/2014/main" id="{3F14B726-7A02-78AD-6524-FAA24947514C}"/>
              </a:ext>
            </a:extLst>
          </p:cNvPr>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0" name="Freeform 94">
            <a:extLst>
              <a:ext uri="{FF2B5EF4-FFF2-40B4-BE49-F238E27FC236}">
                <a16:creationId xmlns:a16="http://schemas.microsoft.com/office/drawing/2014/main" id="{F8D1C7A6-749C-A033-B71C-E51BC88F71AC}"/>
              </a:ext>
            </a:extLst>
          </p:cNvPr>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401" name="Line 95">
            <a:extLst>
              <a:ext uri="{FF2B5EF4-FFF2-40B4-BE49-F238E27FC236}">
                <a16:creationId xmlns:a16="http://schemas.microsoft.com/office/drawing/2014/main" id="{8F2C2E06-9E58-49BA-F8B4-2D4F27D939E1}"/>
              </a:ext>
            </a:extLst>
          </p:cNvPr>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2" name="Line 96">
            <a:extLst>
              <a:ext uri="{FF2B5EF4-FFF2-40B4-BE49-F238E27FC236}">
                <a16:creationId xmlns:a16="http://schemas.microsoft.com/office/drawing/2014/main" id="{5DB329F7-D562-6477-DC75-996E843D8881}"/>
              </a:ext>
            </a:extLst>
          </p:cNvPr>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a:extLst>
              <a:ext uri="{FF2B5EF4-FFF2-40B4-BE49-F238E27FC236}">
                <a16:creationId xmlns:a16="http://schemas.microsoft.com/office/drawing/2014/main" id="{E2059022-EAE5-572A-995C-302F406CB11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Disney: Applying the Framework</a:t>
            </a:r>
          </a:p>
        </p:txBody>
      </p:sp>
      <p:sp>
        <p:nvSpPr>
          <p:cNvPr id="228354" name="Content Placeholder 2">
            <a:extLst>
              <a:ext uri="{FF2B5EF4-FFF2-40B4-BE49-F238E27FC236}">
                <a16:creationId xmlns:a16="http://schemas.microsoft.com/office/drawing/2014/main" id="{71507255-DA5E-F231-3264-B50A189B68B0}"/>
              </a:ext>
            </a:extLst>
          </p:cNvPr>
          <p:cNvSpPr>
            <a:spLocks noGrp="1"/>
          </p:cNvSpPr>
          <p:nvPr>
            <p:ph sz="quarter" idx="1"/>
          </p:nvPr>
        </p:nvSpPr>
        <p:spPr>
          <a:xfrm>
            <a:off x="612775" y="1600200"/>
            <a:ext cx="8153400" cy="4495800"/>
          </a:xfrm>
        </p:spPr>
        <p:txBody>
          <a:bodyPr/>
          <a:lstStyle/>
          <a:p>
            <a:endParaRPr lang="en-US" altLang="en-US">
              <a:ea typeface="ＭＳ Ｐゴシック" panose="020B0600070205080204" pitchFamily="34" charset="-128"/>
            </a:endParaRPr>
          </a:p>
        </p:txBody>
      </p:sp>
      <p:sp>
        <p:nvSpPr>
          <p:cNvPr id="228355" name="Rectangle 3">
            <a:extLst>
              <a:ext uri="{FF2B5EF4-FFF2-40B4-BE49-F238E27FC236}">
                <a16:creationId xmlns:a16="http://schemas.microsoft.com/office/drawing/2014/main" id="{2E88ACA5-718F-1009-6F6F-4CE73D65E271}"/>
              </a:ext>
            </a:extLst>
          </p:cNvPr>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6" name="Rectangle 4">
            <a:extLst>
              <a:ext uri="{FF2B5EF4-FFF2-40B4-BE49-F238E27FC236}">
                <a16:creationId xmlns:a16="http://schemas.microsoft.com/office/drawing/2014/main" id="{E9301DDA-0052-95E6-C2A6-67AD7B77DAB4}"/>
              </a:ext>
            </a:extLst>
          </p:cNvPr>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7" name="Rectangle 5">
            <a:extLst>
              <a:ext uri="{FF2B5EF4-FFF2-40B4-BE49-F238E27FC236}">
                <a16:creationId xmlns:a16="http://schemas.microsoft.com/office/drawing/2014/main" id="{C5CD31DB-D9E9-EC4F-AFC4-E6E74EBF93F3}"/>
              </a:ext>
            </a:extLst>
          </p:cNvPr>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8" name="Rectangle 6">
            <a:extLst>
              <a:ext uri="{FF2B5EF4-FFF2-40B4-BE49-F238E27FC236}">
                <a16:creationId xmlns:a16="http://schemas.microsoft.com/office/drawing/2014/main" id="{F7EE2B6C-B653-2F72-6168-1134E34A1CF1}"/>
              </a:ext>
            </a:extLst>
          </p:cNvPr>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9" name="Rectangle 7">
            <a:extLst>
              <a:ext uri="{FF2B5EF4-FFF2-40B4-BE49-F238E27FC236}">
                <a16:creationId xmlns:a16="http://schemas.microsoft.com/office/drawing/2014/main" id="{DD3D36D2-CD6D-816A-7336-924B90914CBF}"/>
              </a:ext>
            </a:extLst>
          </p:cNvPr>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0" name="Rectangle 8">
            <a:extLst>
              <a:ext uri="{FF2B5EF4-FFF2-40B4-BE49-F238E27FC236}">
                <a16:creationId xmlns:a16="http://schemas.microsoft.com/office/drawing/2014/main" id="{3B66CD47-35A8-635E-C9F8-FEDB11CC15EF}"/>
              </a:ext>
            </a:extLst>
          </p:cNvPr>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1" name="Rectangle 9">
            <a:extLst>
              <a:ext uri="{FF2B5EF4-FFF2-40B4-BE49-F238E27FC236}">
                <a16:creationId xmlns:a16="http://schemas.microsoft.com/office/drawing/2014/main" id="{25F27B1A-00E7-5B30-D6B7-3975BB73F97B}"/>
              </a:ext>
            </a:extLst>
          </p:cNvPr>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2" name="Rectangle 10">
            <a:extLst>
              <a:ext uri="{FF2B5EF4-FFF2-40B4-BE49-F238E27FC236}">
                <a16:creationId xmlns:a16="http://schemas.microsoft.com/office/drawing/2014/main" id="{7AF7E334-3E37-42C1-2CF8-DAE18F365E28}"/>
              </a:ext>
            </a:extLst>
          </p:cNvPr>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3" name="Rectangle 11">
            <a:extLst>
              <a:ext uri="{FF2B5EF4-FFF2-40B4-BE49-F238E27FC236}">
                <a16:creationId xmlns:a16="http://schemas.microsoft.com/office/drawing/2014/main" id="{FFE131E4-E5E2-28AB-8C15-EE188C42F758}"/>
              </a:ext>
            </a:extLst>
          </p:cNvPr>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4" name="Rectangle 12">
            <a:extLst>
              <a:ext uri="{FF2B5EF4-FFF2-40B4-BE49-F238E27FC236}">
                <a16:creationId xmlns:a16="http://schemas.microsoft.com/office/drawing/2014/main" id="{A4070868-DBFD-9A5C-31A3-24EA61688C24}"/>
              </a:ext>
            </a:extLst>
          </p:cNvPr>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5" name="Rectangle 13">
            <a:extLst>
              <a:ext uri="{FF2B5EF4-FFF2-40B4-BE49-F238E27FC236}">
                <a16:creationId xmlns:a16="http://schemas.microsoft.com/office/drawing/2014/main" id="{9829F3ED-7B6D-4107-D16C-80CE13A3E7B6}"/>
              </a:ext>
            </a:extLst>
          </p:cNvPr>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6" name="Rectangle 14">
            <a:extLst>
              <a:ext uri="{FF2B5EF4-FFF2-40B4-BE49-F238E27FC236}">
                <a16:creationId xmlns:a16="http://schemas.microsoft.com/office/drawing/2014/main" id="{039C3D7D-DB3A-006B-0628-F27850660AE8}"/>
              </a:ext>
            </a:extLst>
          </p:cNvPr>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7" name="Rectangle 15">
            <a:extLst>
              <a:ext uri="{FF2B5EF4-FFF2-40B4-BE49-F238E27FC236}">
                <a16:creationId xmlns:a16="http://schemas.microsoft.com/office/drawing/2014/main" id="{EF6AB81C-7F69-CE18-D61B-F31D8BE96DBE}"/>
              </a:ext>
            </a:extLst>
          </p:cNvPr>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8" name="Rectangle 16">
            <a:extLst>
              <a:ext uri="{FF2B5EF4-FFF2-40B4-BE49-F238E27FC236}">
                <a16:creationId xmlns:a16="http://schemas.microsoft.com/office/drawing/2014/main" id="{E10EDC3B-76C4-A504-DD6C-89B3A32C52F9}"/>
              </a:ext>
            </a:extLst>
          </p:cNvPr>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9" name="Rectangle 17">
            <a:extLst>
              <a:ext uri="{FF2B5EF4-FFF2-40B4-BE49-F238E27FC236}">
                <a16:creationId xmlns:a16="http://schemas.microsoft.com/office/drawing/2014/main" id="{324572A7-7349-2D04-507B-A6E98B5FA780}"/>
              </a:ext>
            </a:extLst>
          </p:cNvPr>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0" name="Rectangle 19">
            <a:extLst>
              <a:ext uri="{FF2B5EF4-FFF2-40B4-BE49-F238E27FC236}">
                <a16:creationId xmlns:a16="http://schemas.microsoft.com/office/drawing/2014/main" id="{C0CC6232-9C19-315C-D9C0-F7282C1F692F}"/>
              </a:ext>
            </a:extLst>
          </p:cNvPr>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1" name="Rectangle 20">
            <a:extLst>
              <a:ext uri="{FF2B5EF4-FFF2-40B4-BE49-F238E27FC236}">
                <a16:creationId xmlns:a16="http://schemas.microsoft.com/office/drawing/2014/main" id="{2B7EBAE3-9800-9EE8-2D0F-B66107D5A2CD}"/>
              </a:ext>
            </a:extLst>
          </p:cNvPr>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2" name="Rectangle 21">
            <a:extLst>
              <a:ext uri="{FF2B5EF4-FFF2-40B4-BE49-F238E27FC236}">
                <a16:creationId xmlns:a16="http://schemas.microsoft.com/office/drawing/2014/main" id="{2DE32A6B-D508-685B-76B4-6BBB53B04887}"/>
              </a:ext>
            </a:extLst>
          </p:cNvPr>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3" name="Rectangle 22">
            <a:extLst>
              <a:ext uri="{FF2B5EF4-FFF2-40B4-BE49-F238E27FC236}">
                <a16:creationId xmlns:a16="http://schemas.microsoft.com/office/drawing/2014/main" id="{4CE46747-B9FC-0EDB-EF15-470191AD27D4}"/>
              </a:ext>
            </a:extLst>
          </p:cNvPr>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4" name="Rectangle 23">
            <a:extLst>
              <a:ext uri="{FF2B5EF4-FFF2-40B4-BE49-F238E27FC236}">
                <a16:creationId xmlns:a16="http://schemas.microsoft.com/office/drawing/2014/main" id="{ACF58BD3-8342-1470-E898-7D08B8ABE515}"/>
              </a:ext>
            </a:extLst>
          </p:cNvPr>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5" name="Rectangle 24">
            <a:extLst>
              <a:ext uri="{FF2B5EF4-FFF2-40B4-BE49-F238E27FC236}">
                <a16:creationId xmlns:a16="http://schemas.microsoft.com/office/drawing/2014/main" id="{BDFA9652-EE26-6753-B5AC-83CA4EA9D8CB}"/>
              </a:ext>
            </a:extLst>
          </p:cNvPr>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8376" name="Rectangle 25">
            <a:extLst>
              <a:ext uri="{FF2B5EF4-FFF2-40B4-BE49-F238E27FC236}">
                <a16:creationId xmlns:a16="http://schemas.microsoft.com/office/drawing/2014/main" id="{5443DAA6-BDD9-3767-B38D-2DAC4152C959}"/>
              </a:ext>
            </a:extLst>
          </p:cNvPr>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8377" name="Rectangle 26">
            <a:extLst>
              <a:ext uri="{FF2B5EF4-FFF2-40B4-BE49-F238E27FC236}">
                <a16:creationId xmlns:a16="http://schemas.microsoft.com/office/drawing/2014/main" id="{32DFD6ED-ADDD-7763-A087-C5D58AFC3C69}"/>
              </a:ext>
            </a:extLst>
          </p:cNvPr>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8378" name="Rectangle 27">
            <a:extLst>
              <a:ext uri="{FF2B5EF4-FFF2-40B4-BE49-F238E27FC236}">
                <a16:creationId xmlns:a16="http://schemas.microsoft.com/office/drawing/2014/main" id="{F25A66A4-5EAD-CDC8-727E-641066EBA379}"/>
              </a:ext>
            </a:extLst>
          </p:cNvPr>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&lt; Optimal</a:t>
            </a:r>
          </a:p>
        </p:txBody>
      </p:sp>
      <p:sp>
        <p:nvSpPr>
          <p:cNvPr id="228379" name="Rectangle 28">
            <a:extLst>
              <a:ext uri="{FF2B5EF4-FFF2-40B4-BE49-F238E27FC236}">
                <a16:creationId xmlns:a16="http://schemas.microsoft.com/office/drawing/2014/main" id="{221A7B21-F2CA-8826-9A66-5FD6BBBDC168}"/>
              </a:ext>
            </a:extLst>
          </p:cNvPr>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(11.58%) &lt; Optimal (40%)</a:t>
            </a:r>
          </a:p>
        </p:txBody>
      </p:sp>
      <p:sp>
        <p:nvSpPr>
          <p:cNvPr id="228380" name="Rectangle 29">
            <a:extLst>
              <a:ext uri="{FF2B5EF4-FFF2-40B4-BE49-F238E27FC236}">
                <a16:creationId xmlns:a16="http://schemas.microsoft.com/office/drawing/2014/main" id="{F76DEFF9-0897-0420-CBBF-2657EC57E209}"/>
              </a:ext>
            </a:extLst>
          </p:cNvPr>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8381" name="Rectangle 30">
            <a:extLst>
              <a:ext uri="{FF2B5EF4-FFF2-40B4-BE49-F238E27FC236}">
                <a16:creationId xmlns:a16="http://schemas.microsoft.com/office/drawing/2014/main" id="{FDB5D02A-59DD-1334-31D8-86F027F62D14}"/>
              </a:ext>
            </a:extLst>
          </p:cNvPr>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8382" name="Rectangle 31">
            <a:extLst>
              <a:ext uri="{FF2B5EF4-FFF2-40B4-BE49-F238E27FC236}">
                <a16:creationId xmlns:a16="http://schemas.microsoft.com/office/drawing/2014/main" id="{9B7AD1E6-6DC3-7E2B-FBE7-A32C963C3177}"/>
              </a:ext>
            </a:extLst>
          </p:cNvPr>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83" name="Rectangle 32">
            <a:extLst>
              <a:ext uri="{FF2B5EF4-FFF2-40B4-BE49-F238E27FC236}">
                <a16:creationId xmlns:a16="http://schemas.microsoft.com/office/drawing/2014/main" id="{CE19291E-78FC-3266-0EF1-DD20FF90E9EF}"/>
              </a:ext>
            </a:extLst>
          </p:cNvPr>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84" name="Rectangle 33">
            <a:extLst>
              <a:ext uri="{FF2B5EF4-FFF2-40B4-BE49-F238E27FC236}">
                <a16:creationId xmlns:a16="http://schemas.microsoft.com/office/drawing/2014/main" id="{92D1F4F5-9DED-A8A7-9E6F-39E661458D3D}"/>
              </a:ext>
            </a:extLst>
          </p:cNvPr>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8385" name="Rectangle 34">
            <a:extLst>
              <a:ext uri="{FF2B5EF4-FFF2-40B4-BE49-F238E27FC236}">
                <a16:creationId xmlns:a16="http://schemas.microsoft.com/office/drawing/2014/main" id="{0D9018DA-E35C-665E-27CF-CD4E6428C187}"/>
              </a:ext>
            </a:extLst>
          </p:cNvPr>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8386" name="Rectangle 35">
            <a:extLst>
              <a:ext uri="{FF2B5EF4-FFF2-40B4-BE49-F238E27FC236}">
                <a16:creationId xmlns:a16="http://schemas.microsoft.com/office/drawing/2014/main" id="{73E02FFC-FD7F-437B-C9BC-8796B6E381FE}"/>
              </a:ext>
            </a:extLst>
          </p:cNvPr>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8387" name="Rectangle 36">
            <a:extLst>
              <a:ext uri="{FF2B5EF4-FFF2-40B4-BE49-F238E27FC236}">
                <a16:creationId xmlns:a16="http://schemas.microsoft.com/office/drawing/2014/main" id="{91DB8E07-62F1-4D05-DDC6-AACFDA21A919}"/>
              </a:ext>
            </a:extLst>
          </p:cNvPr>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8388" name="Rectangle 37">
            <a:extLst>
              <a:ext uri="{FF2B5EF4-FFF2-40B4-BE49-F238E27FC236}">
                <a16:creationId xmlns:a16="http://schemas.microsoft.com/office/drawing/2014/main" id="{9A4C4A48-7472-7936-159F-3D8E1180AC0C}"/>
              </a:ext>
            </a:extLst>
          </p:cNvPr>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8389" name="Rectangle 38">
            <a:extLst>
              <a:ext uri="{FF2B5EF4-FFF2-40B4-BE49-F238E27FC236}">
                <a16:creationId xmlns:a16="http://schemas.microsoft.com/office/drawing/2014/main" id="{75B6BE4D-E702-4079-3F28-18B5F623249B}"/>
              </a:ext>
            </a:extLst>
          </p:cNvPr>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390" name="Rectangle 39">
            <a:extLst>
              <a:ext uri="{FF2B5EF4-FFF2-40B4-BE49-F238E27FC236}">
                <a16:creationId xmlns:a16="http://schemas.microsoft.com/office/drawing/2014/main" id="{5E3F64A6-802D-FC42-9771-C190010343F8}"/>
              </a:ext>
            </a:extLst>
          </p:cNvPr>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391" name="Rectangle 40">
            <a:extLst>
              <a:ext uri="{FF2B5EF4-FFF2-40B4-BE49-F238E27FC236}">
                <a16:creationId xmlns:a16="http://schemas.microsoft.com/office/drawing/2014/main" id="{33C6BDE3-63DD-7B6B-CCEF-213DCEAD5CD7}"/>
              </a:ext>
            </a:extLst>
          </p:cNvPr>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392" name="Rectangle 41">
            <a:extLst>
              <a:ext uri="{FF2B5EF4-FFF2-40B4-BE49-F238E27FC236}">
                <a16:creationId xmlns:a16="http://schemas.microsoft.com/office/drawing/2014/main" id="{EC97681C-9CD5-F0C3-B9B4-FEDC792604B5}"/>
              </a:ext>
            </a:extLst>
          </p:cNvPr>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393" name="Rectangle 42">
            <a:extLst>
              <a:ext uri="{FF2B5EF4-FFF2-40B4-BE49-F238E27FC236}">
                <a16:creationId xmlns:a16="http://schemas.microsoft.com/office/drawing/2014/main" id="{A9DE021B-1B9A-E215-AF8E-50FD6D570BBF}"/>
              </a:ext>
            </a:extLst>
          </p:cNvPr>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94" name="Rectangle 43">
            <a:extLst>
              <a:ext uri="{FF2B5EF4-FFF2-40B4-BE49-F238E27FC236}">
                <a16:creationId xmlns:a16="http://schemas.microsoft.com/office/drawing/2014/main" id="{04FD124C-0D24-E381-B402-DAEE613B2584}"/>
              </a:ext>
            </a:extLst>
          </p:cNvPr>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8395" name="Rectangle 44">
            <a:extLst>
              <a:ext uri="{FF2B5EF4-FFF2-40B4-BE49-F238E27FC236}">
                <a16:creationId xmlns:a16="http://schemas.microsoft.com/office/drawing/2014/main" id="{95A3AF00-B614-4158-A6D4-693BEAEF1706}"/>
              </a:ext>
            </a:extLst>
          </p:cNvPr>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8396" name="Rectangle 45">
            <a:extLst>
              <a:ext uri="{FF2B5EF4-FFF2-40B4-BE49-F238E27FC236}">
                <a16:creationId xmlns:a16="http://schemas.microsoft.com/office/drawing/2014/main" id="{80958F46-7601-B1A0-5D39-1639FFF6B18F}"/>
              </a:ext>
            </a:extLst>
          </p:cNvPr>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397" name="Rectangle 46">
            <a:extLst>
              <a:ext uri="{FF2B5EF4-FFF2-40B4-BE49-F238E27FC236}">
                <a16:creationId xmlns:a16="http://schemas.microsoft.com/office/drawing/2014/main" id="{5A10A3A9-FF6B-1B2C-8581-2E222C3DC845}"/>
              </a:ext>
            </a:extLst>
          </p:cNvPr>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98" name="Rectangle 47">
            <a:extLst>
              <a:ext uri="{FF2B5EF4-FFF2-40B4-BE49-F238E27FC236}">
                <a16:creationId xmlns:a16="http://schemas.microsoft.com/office/drawing/2014/main" id="{09E058FF-86CC-E30D-55D7-E37B532E7063}"/>
              </a:ext>
            </a:extLst>
          </p:cNvPr>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8399" name="Rectangle 48">
            <a:extLst>
              <a:ext uri="{FF2B5EF4-FFF2-40B4-BE49-F238E27FC236}">
                <a16:creationId xmlns:a16="http://schemas.microsoft.com/office/drawing/2014/main" id="{250A2603-803B-7D71-C509-D3033E1D6F37}"/>
              </a:ext>
            </a:extLst>
          </p:cNvPr>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400" name="Rectangle 49">
            <a:extLst>
              <a:ext uri="{FF2B5EF4-FFF2-40B4-BE49-F238E27FC236}">
                <a16:creationId xmlns:a16="http://schemas.microsoft.com/office/drawing/2014/main" id="{DAE211FF-2BA5-AA36-E3A8-D3A85C89CF64}"/>
              </a:ext>
            </a:extLst>
          </p:cNvPr>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8401" name="Rectangle 50">
            <a:extLst>
              <a:ext uri="{FF2B5EF4-FFF2-40B4-BE49-F238E27FC236}">
                <a16:creationId xmlns:a16="http://schemas.microsoft.com/office/drawing/2014/main" id="{A2E10BBD-7ADA-F8F2-ACFE-F41DDB037584}"/>
              </a:ext>
            </a:extLst>
          </p:cNvPr>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8402" name="Rectangle 51">
            <a:extLst>
              <a:ext uri="{FF2B5EF4-FFF2-40B4-BE49-F238E27FC236}">
                <a16:creationId xmlns:a16="http://schemas.microsoft.com/office/drawing/2014/main" id="{97EA9252-91A3-F7D6-B23D-6F59100B537A}"/>
              </a:ext>
            </a:extLst>
          </p:cNvPr>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8403" name="Rectangle 52">
            <a:extLst>
              <a:ext uri="{FF2B5EF4-FFF2-40B4-BE49-F238E27FC236}">
                <a16:creationId xmlns:a16="http://schemas.microsoft.com/office/drawing/2014/main" id="{63ED282D-B484-2BD7-3F6D-BDFF12CA15D9}"/>
              </a:ext>
            </a:extLst>
          </p:cNvPr>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04" name="Rectangle 53">
            <a:extLst>
              <a:ext uri="{FF2B5EF4-FFF2-40B4-BE49-F238E27FC236}">
                <a16:creationId xmlns:a16="http://schemas.microsoft.com/office/drawing/2014/main" id="{8719EE59-F89E-72AA-2EF7-63FF10BBE5D7}"/>
              </a:ext>
            </a:extLst>
          </p:cNvPr>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No. Large mkt cap &amp; positive Jensen</a:t>
            </a:r>
            <a:r>
              <a:rPr lang="ja-JP" altLang="en-US" sz="1200" b="1">
                <a:solidFill>
                  <a:srgbClr val="FF0000"/>
                </a:solidFill>
                <a:latin typeface="Helvetica" pitchFamily="2" charset="0"/>
              </a:rPr>
              <a:t>’</a:t>
            </a:r>
            <a:r>
              <a:rPr lang="en-US" altLang="ja-JP" sz="1200" b="1">
                <a:solidFill>
                  <a:srgbClr val="FF0000"/>
                </a:solidFill>
                <a:latin typeface="Helvetica" pitchFamily="2" charset="0"/>
              </a:rPr>
              <a:t>s </a:t>
            </a:r>
            <a:r>
              <a:rPr lang="en-US" altLang="ja-JP" sz="1200" b="1">
                <a:solidFill>
                  <a:srgbClr val="FF0000"/>
                </a:solidFill>
                <a:latin typeface="Symbol" pitchFamily="2" charset="2"/>
              </a:rPr>
              <a:t>a</a:t>
            </a:r>
            <a:endParaRPr lang="en-US" altLang="en-US" sz="1200" b="1">
              <a:solidFill>
                <a:srgbClr val="FF0000"/>
              </a:solidFill>
              <a:latin typeface="Helvetica" pitchFamily="2" charset="0"/>
            </a:endParaRPr>
          </a:p>
        </p:txBody>
      </p:sp>
      <p:sp>
        <p:nvSpPr>
          <p:cNvPr id="228405" name="Rectangle 54">
            <a:extLst>
              <a:ext uri="{FF2B5EF4-FFF2-40B4-BE49-F238E27FC236}">
                <a16:creationId xmlns:a16="http://schemas.microsoft.com/office/drawing/2014/main" id="{B2097CCA-1A48-5A77-832B-146CA253C582}"/>
              </a:ext>
            </a:extLst>
          </p:cNvPr>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406" name="Rectangle 55">
            <a:extLst>
              <a:ext uri="{FF2B5EF4-FFF2-40B4-BE49-F238E27FC236}">
                <a16:creationId xmlns:a16="http://schemas.microsoft.com/office/drawing/2014/main" id="{21684139-A69B-FC04-1FF8-3B13CF083746}"/>
              </a:ext>
            </a:extLst>
          </p:cNvPr>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407" name="Rectangle 56">
            <a:extLst>
              <a:ext uri="{FF2B5EF4-FFF2-40B4-BE49-F238E27FC236}">
                <a16:creationId xmlns:a16="http://schemas.microsoft.com/office/drawing/2014/main" id="{76832588-CD8A-1ED6-B1D6-408D83AAA050}"/>
              </a:ext>
            </a:extLst>
          </p:cNvPr>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408" name="Rectangle 57">
            <a:extLst>
              <a:ext uri="{FF2B5EF4-FFF2-40B4-BE49-F238E27FC236}">
                <a16:creationId xmlns:a16="http://schemas.microsoft.com/office/drawing/2014/main" id="{F634836C-0162-EDAE-E400-519CC2D47BE5}"/>
              </a:ext>
            </a:extLst>
          </p:cNvPr>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409" name="Rectangle 58">
            <a:extLst>
              <a:ext uri="{FF2B5EF4-FFF2-40B4-BE49-F238E27FC236}">
                <a16:creationId xmlns:a16="http://schemas.microsoft.com/office/drawing/2014/main" id="{2DC8832C-B0CF-3C74-557E-C94453372A9A}"/>
              </a:ext>
            </a:extLst>
          </p:cNvPr>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FF0000"/>
                </a:solidFill>
                <a:latin typeface="Helvetica" pitchFamily="2" charset="0"/>
              </a:rPr>
              <a:t>Yes. ROC &gt; Cost of capital</a:t>
            </a:r>
          </a:p>
        </p:txBody>
      </p:sp>
      <p:sp>
        <p:nvSpPr>
          <p:cNvPr id="228410" name="Rectangle 59">
            <a:extLst>
              <a:ext uri="{FF2B5EF4-FFF2-40B4-BE49-F238E27FC236}">
                <a16:creationId xmlns:a16="http://schemas.microsoft.com/office/drawing/2014/main" id="{A4B99ECC-4047-340C-70C0-491EAAF673B0}"/>
              </a:ext>
            </a:extLst>
          </p:cNvPr>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Take good projects</a:t>
            </a:r>
          </a:p>
        </p:txBody>
      </p:sp>
      <p:sp>
        <p:nvSpPr>
          <p:cNvPr id="228411" name="Rectangle 60">
            <a:extLst>
              <a:ext uri="{FF2B5EF4-FFF2-40B4-BE49-F238E27FC236}">
                <a16:creationId xmlns:a16="http://schemas.microsoft.com/office/drawing/2014/main" id="{A61D7FAE-F7C9-9CC2-03F8-A4E44937066C}"/>
              </a:ext>
            </a:extLst>
          </p:cNvPr>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With debt.</a:t>
            </a:r>
          </a:p>
        </p:txBody>
      </p:sp>
      <p:sp>
        <p:nvSpPr>
          <p:cNvPr id="228412" name="Rectangle 61">
            <a:extLst>
              <a:ext uri="{FF2B5EF4-FFF2-40B4-BE49-F238E27FC236}">
                <a16:creationId xmlns:a16="http://schemas.microsoft.com/office/drawing/2014/main" id="{2EBACAA2-D632-222E-BC30-B2C4DBE7DA39}"/>
              </a:ext>
            </a:extLst>
          </p:cNvPr>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latin typeface="Helvetica" pitchFamily="2" charset="0"/>
              </a:rPr>
              <a:t>No</a:t>
            </a:r>
          </a:p>
        </p:txBody>
      </p:sp>
      <p:sp>
        <p:nvSpPr>
          <p:cNvPr id="228413" name="Rectangle 62">
            <a:extLst>
              <a:ext uri="{FF2B5EF4-FFF2-40B4-BE49-F238E27FC236}">
                <a16:creationId xmlns:a16="http://schemas.microsoft.com/office/drawing/2014/main" id="{95125950-8C80-4CC2-D490-EC86A413F031}"/>
              </a:ext>
            </a:extLst>
          </p:cNvPr>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8414" name="Rectangle 63">
            <a:extLst>
              <a:ext uri="{FF2B5EF4-FFF2-40B4-BE49-F238E27FC236}">
                <a16:creationId xmlns:a16="http://schemas.microsoft.com/office/drawing/2014/main" id="{062ED630-AB49-BB91-33F6-B6BF909589C2}"/>
              </a:ext>
            </a:extLst>
          </p:cNvPr>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8415" name="Rectangle 64">
            <a:extLst>
              <a:ext uri="{FF2B5EF4-FFF2-40B4-BE49-F238E27FC236}">
                <a16:creationId xmlns:a16="http://schemas.microsoft.com/office/drawing/2014/main" id="{034588D1-7F8C-A40D-2970-62494429B1EA}"/>
              </a:ext>
            </a:extLst>
          </p:cNvPr>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16" name="Rectangle 65">
            <a:extLst>
              <a:ext uri="{FF2B5EF4-FFF2-40B4-BE49-F238E27FC236}">
                <a16:creationId xmlns:a16="http://schemas.microsoft.com/office/drawing/2014/main" id="{24CB4351-F7D8-0353-058D-0D44251D5509}"/>
              </a:ext>
            </a:extLst>
          </p:cNvPr>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8417" name="Rectangle 66">
            <a:extLst>
              <a:ext uri="{FF2B5EF4-FFF2-40B4-BE49-F238E27FC236}">
                <a16:creationId xmlns:a16="http://schemas.microsoft.com/office/drawing/2014/main" id="{4FBAE41C-A696-1C0C-C7AE-22D039CE893A}"/>
              </a:ext>
            </a:extLst>
          </p:cNvPr>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418" name="Rectangle 67">
            <a:extLst>
              <a:ext uri="{FF2B5EF4-FFF2-40B4-BE49-F238E27FC236}">
                <a16:creationId xmlns:a16="http://schemas.microsoft.com/office/drawing/2014/main" id="{B2121076-D42F-3066-8F86-FA975DA204A8}"/>
              </a:ext>
            </a:extLst>
          </p:cNvPr>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8419" name="Freeform 68">
            <a:extLst>
              <a:ext uri="{FF2B5EF4-FFF2-40B4-BE49-F238E27FC236}">
                <a16:creationId xmlns:a16="http://schemas.microsoft.com/office/drawing/2014/main" id="{C9C2DF73-89C7-1102-5756-5265121D8562}"/>
              </a:ext>
            </a:extLst>
          </p:cNvPr>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0" name="Line 69">
            <a:extLst>
              <a:ext uri="{FF2B5EF4-FFF2-40B4-BE49-F238E27FC236}">
                <a16:creationId xmlns:a16="http://schemas.microsoft.com/office/drawing/2014/main" id="{7A6A5CAE-587B-299C-0906-A0ACF3D4CA29}"/>
              </a:ext>
            </a:extLst>
          </p:cNvPr>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1" name="Line 70">
            <a:extLst>
              <a:ext uri="{FF2B5EF4-FFF2-40B4-BE49-F238E27FC236}">
                <a16:creationId xmlns:a16="http://schemas.microsoft.com/office/drawing/2014/main" id="{18BEF81D-80CE-1433-D99C-4E9096CA5A92}"/>
              </a:ext>
            </a:extLst>
          </p:cNvPr>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2" name="Line 71">
            <a:extLst>
              <a:ext uri="{FF2B5EF4-FFF2-40B4-BE49-F238E27FC236}">
                <a16:creationId xmlns:a16="http://schemas.microsoft.com/office/drawing/2014/main" id="{B7D5BE2B-017F-0E60-7231-DAF59DA34A96}"/>
              </a:ext>
            </a:extLst>
          </p:cNvPr>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3" name="Freeform 72">
            <a:extLst>
              <a:ext uri="{FF2B5EF4-FFF2-40B4-BE49-F238E27FC236}">
                <a16:creationId xmlns:a16="http://schemas.microsoft.com/office/drawing/2014/main" id="{327956D1-B330-EB57-96B8-8B429A34C09C}"/>
              </a:ext>
            </a:extLst>
          </p:cNvPr>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4" name="Line 73">
            <a:extLst>
              <a:ext uri="{FF2B5EF4-FFF2-40B4-BE49-F238E27FC236}">
                <a16:creationId xmlns:a16="http://schemas.microsoft.com/office/drawing/2014/main" id="{39874B8A-91FE-1B0E-B971-026CC86C9919}"/>
              </a:ext>
            </a:extLst>
          </p:cNvPr>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5" name="Line 74">
            <a:extLst>
              <a:ext uri="{FF2B5EF4-FFF2-40B4-BE49-F238E27FC236}">
                <a16:creationId xmlns:a16="http://schemas.microsoft.com/office/drawing/2014/main" id="{8F4C43FB-1569-AD19-B71E-DD313ECE9819}"/>
              </a:ext>
            </a:extLst>
          </p:cNvPr>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6" name="Line 75">
            <a:extLst>
              <a:ext uri="{FF2B5EF4-FFF2-40B4-BE49-F238E27FC236}">
                <a16:creationId xmlns:a16="http://schemas.microsoft.com/office/drawing/2014/main" id="{F243978F-4E48-721C-16CB-3A9C9E9A116F}"/>
              </a:ext>
            </a:extLst>
          </p:cNvPr>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7" name="Freeform 76">
            <a:extLst>
              <a:ext uri="{FF2B5EF4-FFF2-40B4-BE49-F238E27FC236}">
                <a16:creationId xmlns:a16="http://schemas.microsoft.com/office/drawing/2014/main" id="{ADE07955-1AC7-4EFA-E2AC-F1401D6531AF}"/>
              </a:ext>
            </a:extLst>
          </p:cNvPr>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8" name="Line 77">
            <a:extLst>
              <a:ext uri="{FF2B5EF4-FFF2-40B4-BE49-F238E27FC236}">
                <a16:creationId xmlns:a16="http://schemas.microsoft.com/office/drawing/2014/main" id="{4F420060-D235-F9B8-E34D-3B0D29F1CE1C}"/>
              </a:ext>
            </a:extLst>
          </p:cNvPr>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9" name="Line 78">
            <a:extLst>
              <a:ext uri="{FF2B5EF4-FFF2-40B4-BE49-F238E27FC236}">
                <a16:creationId xmlns:a16="http://schemas.microsoft.com/office/drawing/2014/main" id="{266714E0-BB9E-A4AB-865D-DE4F4314097E}"/>
              </a:ext>
            </a:extLst>
          </p:cNvPr>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0" name="Line 79">
            <a:extLst>
              <a:ext uri="{FF2B5EF4-FFF2-40B4-BE49-F238E27FC236}">
                <a16:creationId xmlns:a16="http://schemas.microsoft.com/office/drawing/2014/main" id="{DF934926-38CC-E3EC-185D-39844FEAFD9B}"/>
              </a:ext>
            </a:extLst>
          </p:cNvPr>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1" name="Freeform 80">
            <a:extLst>
              <a:ext uri="{FF2B5EF4-FFF2-40B4-BE49-F238E27FC236}">
                <a16:creationId xmlns:a16="http://schemas.microsoft.com/office/drawing/2014/main" id="{F48560A3-85BC-F32A-D9D5-9CEBCA849ABE}"/>
              </a:ext>
            </a:extLst>
          </p:cNvPr>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2" name="Line 81">
            <a:extLst>
              <a:ext uri="{FF2B5EF4-FFF2-40B4-BE49-F238E27FC236}">
                <a16:creationId xmlns:a16="http://schemas.microsoft.com/office/drawing/2014/main" id="{A6218B23-4E2A-5ABA-B28D-EE848E63FDD0}"/>
              </a:ext>
            </a:extLst>
          </p:cNvPr>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3" name="Line 82">
            <a:extLst>
              <a:ext uri="{FF2B5EF4-FFF2-40B4-BE49-F238E27FC236}">
                <a16:creationId xmlns:a16="http://schemas.microsoft.com/office/drawing/2014/main" id="{E5F806A7-272A-D066-7B6E-1DB6629F08D0}"/>
              </a:ext>
            </a:extLst>
          </p:cNvPr>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4" name="Line 83">
            <a:extLst>
              <a:ext uri="{FF2B5EF4-FFF2-40B4-BE49-F238E27FC236}">
                <a16:creationId xmlns:a16="http://schemas.microsoft.com/office/drawing/2014/main" id="{DE59A363-3626-6E9E-DE74-746FEBB036DD}"/>
              </a:ext>
            </a:extLst>
          </p:cNvPr>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5" name="Line 84">
            <a:extLst>
              <a:ext uri="{FF2B5EF4-FFF2-40B4-BE49-F238E27FC236}">
                <a16:creationId xmlns:a16="http://schemas.microsoft.com/office/drawing/2014/main" id="{CC2B3850-ED59-1986-B9A1-741B71433502}"/>
              </a:ext>
            </a:extLst>
          </p:cNvPr>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6" name="Freeform 85">
            <a:extLst>
              <a:ext uri="{FF2B5EF4-FFF2-40B4-BE49-F238E27FC236}">
                <a16:creationId xmlns:a16="http://schemas.microsoft.com/office/drawing/2014/main" id="{F610F8AF-CDFB-6ADC-08B4-2DA660E74240}"/>
              </a:ext>
            </a:extLst>
          </p:cNvPr>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7" name="Line 86">
            <a:extLst>
              <a:ext uri="{FF2B5EF4-FFF2-40B4-BE49-F238E27FC236}">
                <a16:creationId xmlns:a16="http://schemas.microsoft.com/office/drawing/2014/main" id="{43751B8C-EE40-75A1-BD07-A1974BFD972E}"/>
              </a:ext>
            </a:extLst>
          </p:cNvPr>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8" name="Line 87">
            <a:extLst>
              <a:ext uri="{FF2B5EF4-FFF2-40B4-BE49-F238E27FC236}">
                <a16:creationId xmlns:a16="http://schemas.microsoft.com/office/drawing/2014/main" id="{E385F64C-638E-41DA-BFD4-E2D8C875B175}"/>
              </a:ext>
            </a:extLst>
          </p:cNvPr>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9" name="Line 88">
            <a:extLst>
              <a:ext uri="{FF2B5EF4-FFF2-40B4-BE49-F238E27FC236}">
                <a16:creationId xmlns:a16="http://schemas.microsoft.com/office/drawing/2014/main" id="{3FDFC2B7-4707-9E8E-61D4-EDFE0ECA01B3}"/>
              </a:ext>
            </a:extLst>
          </p:cNvPr>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0" name="Rectangle 89">
            <a:extLst>
              <a:ext uri="{FF2B5EF4-FFF2-40B4-BE49-F238E27FC236}">
                <a16:creationId xmlns:a16="http://schemas.microsoft.com/office/drawing/2014/main" id="{9CBCDD14-2ACE-65A2-660B-43CB7886EEC8}"/>
              </a:ext>
            </a:extLst>
          </p:cNvPr>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8441" name="Rectangle 90">
            <a:extLst>
              <a:ext uri="{FF2B5EF4-FFF2-40B4-BE49-F238E27FC236}">
                <a16:creationId xmlns:a16="http://schemas.microsoft.com/office/drawing/2014/main" id="{445CC6C1-4607-5382-C6CE-619D306195F6}"/>
              </a:ext>
            </a:extLst>
          </p:cNvPr>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8442" name="Rectangle 91">
            <a:extLst>
              <a:ext uri="{FF2B5EF4-FFF2-40B4-BE49-F238E27FC236}">
                <a16:creationId xmlns:a16="http://schemas.microsoft.com/office/drawing/2014/main" id="{9B2354F8-D6F8-33D3-3BF4-63832A98648A}"/>
              </a:ext>
            </a:extLst>
          </p:cNvPr>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8443" name="Rectangle 92">
            <a:extLst>
              <a:ext uri="{FF2B5EF4-FFF2-40B4-BE49-F238E27FC236}">
                <a16:creationId xmlns:a16="http://schemas.microsoft.com/office/drawing/2014/main" id="{67772D17-DBCC-46CD-87AA-BB7736494F9E}"/>
              </a:ext>
            </a:extLst>
          </p:cNvPr>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8444" name="Rectangle 93">
            <a:extLst>
              <a:ext uri="{FF2B5EF4-FFF2-40B4-BE49-F238E27FC236}">
                <a16:creationId xmlns:a16="http://schemas.microsoft.com/office/drawing/2014/main" id="{2B9E802F-4085-6C7B-FC31-FF463FD2AA2D}"/>
              </a:ext>
            </a:extLst>
          </p:cNvPr>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8445" name="Line 94">
            <a:extLst>
              <a:ext uri="{FF2B5EF4-FFF2-40B4-BE49-F238E27FC236}">
                <a16:creationId xmlns:a16="http://schemas.microsoft.com/office/drawing/2014/main" id="{B5548510-F3BA-8F3A-FF6B-5856B851130C}"/>
              </a:ext>
            </a:extLst>
          </p:cNvPr>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6" name="Freeform 95">
            <a:extLst>
              <a:ext uri="{FF2B5EF4-FFF2-40B4-BE49-F238E27FC236}">
                <a16:creationId xmlns:a16="http://schemas.microsoft.com/office/drawing/2014/main" id="{8EDAEEC7-852C-9D24-89DA-8D121AA85E2C}"/>
              </a:ext>
            </a:extLst>
          </p:cNvPr>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47" name="Line 96">
            <a:extLst>
              <a:ext uri="{FF2B5EF4-FFF2-40B4-BE49-F238E27FC236}">
                <a16:creationId xmlns:a16="http://schemas.microsoft.com/office/drawing/2014/main" id="{41D6649D-50D5-C78F-821B-155B9195C8F4}"/>
              </a:ext>
            </a:extLst>
          </p:cNvPr>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8" name="Line 97">
            <a:extLst>
              <a:ext uri="{FF2B5EF4-FFF2-40B4-BE49-F238E27FC236}">
                <a16:creationId xmlns:a16="http://schemas.microsoft.com/office/drawing/2014/main" id="{02A04873-8A16-7BD6-C42E-9C270056309D}"/>
              </a:ext>
            </a:extLst>
          </p:cNvPr>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C835C7F4-34ED-10F7-623D-ACC43F187763}"/>
              </a:ext>
            </a:extLst>
          </p:cNvPr>
          <p:cNvSpPr>
            <a:spLocks noGrp="1"/>
          </p:cNvSpPr>
          <p:nvPr>
            <p:ph type="title"/>
          </p:nvPr>
        </p:nvSpPr>
        <p:spPr>
          <a:xfrm>
            <a:off x="612775" y="228600"/>
            <a:ext cx="8153400" cy="990600"/>
          </a:xfrm>
        </p:spPr>
        <p:txBody>
          <a:bodyPr/>
          <a:lstStyle/>
          <a:p>
            <a:pPr eaLnBrk="1" hangingPunct="1"/>
            <a:r>
              <a:rPr lang="en-US" altLang="en-US">
                <a:latin typeface="Wingdings" pitchFamily="2" charset="2"/>
                <a:ea typeface="ＭＳ Ｐゴシック" panose="020B0600070205080204" pitchFamily="34" charset="-128"/>
              </a:rPr>
              <a:t>6</a:t>
            </a:r>
            <a:r>
              <a:rPr lang="en-US" altLang="en-US">
                <a:ea typeface="ＭＳ Ｐゴシック" panose="020B0600070205080204" pitchFamily="34" charset="-128"/>
              </a:rPr>
              <a:t> Application Test: Getting to the Optimal</a:t>
            </a:r>
          </a:p>
        </p:txBody>
      </p:sp>
      <p:sp>
        <p:nvSpPr>
          <p:cNvPr id="230402" name="Footer Placeholder 1">
            <a:extLst>
              <a:ext uri="{FF2B5EF4-FFF2-40B4-BE49-F238E27FC236}">
                <a16:creationId xmlns:a16="http://schemas.microsoft.com/office/drawing/2014/main" id="{458C0A1B-EE72-1AB1-DFAA-1560B6CD79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2211" name="Slide Number Placeholder 2">
            <a:extLst>
              <a:ext uri="{FF2B5EF4-FFF2-40B4-BE49-F238E27FC236}">
                <a16:creationId xmlns:a16="http://schemas.microsoft.com/office/drawing/2014/main" id="{2EEA68B5-20B0-1D7E-9B27-E271D1ED241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13D6EDA-4D6C-6649-9FD8-60CB80ECC0F1}" type="slidenum">
              <a:rPr lang="en-US" altLang="en-US" sz="1200">
                <a:solidFill>
                  <a:srgbClr val="FFFFFF"/>
                </a:solidFill>
                <a:latin typeface="Times" charset="0"/>
              </a:rPr>
              <a:pPr>
                <a:lnSpc>
                  <a:spcPct val="80000"/>
                </a:lnSpc>
                <a:spcBef>
                  <a:spcPct val="0"/>
                </a:spcBef>
                <a:buClrTx/>
                <a:buSzTx/>
                <a:buFontTx/>
                <a:buNone/>
                <a:defRPr/>
              </a:pPr>
              <a:t>106</a:t>
            </a:fld>
            <a:endParaRPr lang="en-US" altLang="en-US" sz="1200">
              <a:solidFill>
                <a:srgbClr val="FFFFFF"/>
              </a:solidFill>
              <a:latin typeface="Times" charset="0"/>
            </a:endParaRPr>
          </a:p>
        </p:txBody>
      </p:sp>
      <p:sp>
        <p:nvSpPr>
          <p:cNvPr id="230404" name="Rectangle 3">
            <a:extLst>
              <a:ext uri="{FF2B5EF4-FFF2-40B4-BE49-F238E27FC236}">
                <a16:creationId xmlns:a16="http://schemas.microsoft.com/office/drawing/2014/main" id="{34459DE7-86E1-CD90-07BE-8A92C21C592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Based upon your analysis of both the firm</a:t>
            </a:r>
            <a:r>
              <a:rPr lang="ja-JP" altLang="en-US">
                <a:ea typeface="ＭＳ Ｐゴシック" panose="020B0600070205080204" pitchFamily="34" charset="-128"/>
              </a:rPr>
              <a:t>’</a:t>
            </a:r>
            <a:r>
              <a:rPr lang="en-US" altLang="ja-JP">
                <a:ea typeface="ＭＳ Ｐゴシック" panose="020B0600070205080204" pitchFamily="34" charset="-128"/>
              </a:rPr>
              <a:t>s capital structure and investment record, what path would you map out for the firm?</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Immediate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Gradual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No change in leverage</a:t>
            </a:r>
          </a:p>
          <a:p>
            <a:pPr eaLnBrk="1" hangingPunct="1">
              <a:lnSpc>
                <a:spcPct val="90000"/>
              </a:lnSpc>
            </a:pPr>
            <a:r>
              <a:rPr lang="en-US" altLang="en-US">
                <a:ea typeface="ＭＳ Ｐゴシック" panose="020B0600070205080204" pitchFamily="34" charset="-128"/>
              </a:rPr>
              <a:t>Would you recommend that the firm change its financing mix by </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Paying off debt/Buying back equity</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Take projects with equity/debt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a:extLst>
              <a:ext uri="{FF2B5EF4-FFF2-40B4-BE49-F238E27FC236}">
                <a16:creationId xmlns:a16="http://schemas.microsoft.com/office/drawing/2014/main" id="{35F047C5-9F1D-A8E1-DD9E-21C7541E4077}"/>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The Mechanics of Changing Debt Ratio quickly…</a:t>
            </a:r>
          </a:p>
        </p:txBody>
      </p:sp>
      <p:sp>
        <p:nvSpPr>
          <p:cNvPr id="232450" name="Footer Placeholder 1">
            <a:extLst>
              <a:ext uri="{FF2B5EF4-FFF2-40B4-BE49-F238E27FC236}">
                <a16:creationId xmlns:a16="http://schemas.microsoft.com/office/drawing/2014/main" id="{C536F2A2-5999-D12D-127E-F14A23D40A8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4259" name="Slide Number Placeholder 2">
            <a:extLst>
              <a:ext uri="{FF2B5EF4-FFF2-40B4-BE49-F238E27FC236}">
                <a16:creationId xmlns:a16="http://schemas.microsoft.com/office/drawing/2014/main" id="{DDD4AB2F-42FF-2A01-6F19-3BDE96FFDDA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B9A0715-5D80-8B45-8AB8-77B40EE82333}" type="slidenum">
              <a:rPr lang="en-US" altLang="en-US" sz="1200">
                <a:solidFill>
                  <a:srgbClr val="FFFFFF"/>
                </a:solidFill>
                <a:latin typeface="Times" charset="0"/>
              </a:rPr>
              <a:pPr>
                <a:lnSpc>
                  <a:spcPct val="80000"/>
                </a:lnSpc>
                <a:spcBef>
                  <a:spcPct val="0"/>
                </a:spcBef>
                <a:buClrTx/>
                <a:buSzTx/>
                <a:buFontTx/>
                <a:buNone/>
                <a:defRPr/>
              </a:pPr>
              <a:t>107</a:t>
            </a:fld>
            <a:endParaRPr lang="en-US" altLang="en-US" sz="1200">
              <a:solidFill>
                <a:srgbClr val="FFFFFF"/>
              </a:solidFill>
              <a:latin typeface="Times" charset="0"/>
            </a:endParaRPr>
          </a:p>
        </p:txBody>
      </p:sp>
      <p:pic>
        <p:nvPicPr>
          <p:cNvPr id="232452" name="Content Placeholder 3">
            <a:extLst>
              <a:ext uri="{FF2B5EF4-FFF2-40B4-BE49-F238E27FC236}">
                <a16:creationId xmlns:a16="http://schemas.microsoft.com/office/drawing/2014/main" id="{5D4221C1-03C0-09A1-7E1F-8422EA91342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C969465E-53E0-5A8C-B151-A17CAECD49D8}"/>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34498" name="Footer Placeholder 1">
            <a:extLst>
              <a:ext uri="{FF2B5EF4-FFF2-40B4-BE49-F238E27FC236}">
                <a16:creationId xmlns:a16="http://schemas.microsoft.com/office/drawing/2014/main" id="{687156A2-9CEF-1C7C-A85E-A507BD93162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6307" name="Slide Number Placeholder 2">
            <a:extLst>
              <a:ext uri="{FF2B5EF4-FFF2-40B4-BE49-F238E27FC236}">
                <a16:creationId xmlns:a16="http://schemas.microsoft.com/office/drawing/2014/main" id="{97F46126-5345-E7C7-ED7C-C3104CAFBC7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A0F4305-1533-8847-B9ED-8EEADB91E2B4}" type="slidenum">
              <a:rPr lang="en-US" altLang="en-US" sz="1200">
                <a:solidFill>
                  <a:srgbClr val="FFFFFF"/>
                </a:solidFill>
                <a:latin typeface="Times" charset="0"/>
              </a:rPr>
              <a:pPr>
                <a:lnSpc>
                  <a:spcPct val="80000"/>
                </a:lnSpc>
                <a:spcBef>
                  <a:spcPct val="0"/>
                </a:spcBef>
                <a:buClrTx/>
                <a:buSzTx/>
                <a:buFontTx/>
                <a:buNone/>
                <a:defRPr/>
              </a:pPr>
              <a:t>108</a:t>
            </a:fld>
            <a:endParaRPr lang="en-US" altLang="en-US" sz="1200">
              <a:solidFill>
                <a:srgbClr val="FFFFFF"/>
              </a:solidFill>
              <a:latin typeface="Times" charset="0"/>
            </a:endParaRPr>
          </a:p>
        </p:txBody>
      </p:sp>
      <p:sp>
        <p:nvSpPr>
          <p:cNvPr id="234500" name="Content Placeholder 2">
            <a:extLst>
              <a:ext uri="{FF2B5EF4-FFF2-40B4-BE49-F238E27FC236}">
                <a16:creationId xmlns:a16="http://schemas.microsoft.com/office/drawing/2014/main" id="{5FF07987-0F3E-C6C6-8D58-7562F9487C92}"/>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panose="020B0600070205080204" pitchFamily="34" charset="-128"/>
              </a:rPr>
              <a:t>To change debt ratios over time, you use the same mix of tools that you used to change debt ratios gradually:</a:t>
            </a:r>
          </a:p>
          <a:p>
            <a:pPr lvl="1" eaLnBrk="1" hangingPunct="1">
              <a:lnSpc>
                <a:spcPct val="90000"/>
              </a:lnSpc>
            </a:pPr>
            <a:r>
              <a:rPr lang="en-US" altLang="en-US" sz="2200" u="sng" dirty="0">
                <a:ea typeface="ＭＳ Ｐゴシック" panose="020B0600070205080204" pitchFamily="34" charset="-128"/>
              </a:rPr>
              <a:t>Dividends and stock buybacks</a:t>
            </a:r>
            <a:r>
              <a:rPr lang="en-US" altLang="en-US" sz="2200" dirty="0">
                <a:ea typeface="ＭＳ Ｐゴシック" panose="020B0600070205080204" pitchFamily="34" charset="-128"/>
              </a:rPr>
              <a:t>: Dividends and stock buybacks will reduce the value of equity.</a:t>
            </a:r>
          </a:p>
          <a:p>
            <a:pPr lvl="1" eaLnBrk="1" hangingPunct="1">
              <a:lnSpc>
                <a:spcPct val="90000"/>
              </a:lnSpc>
            </a:pPr>
            <a:r>
              <a:rPr lang="en-US" altLang="en-US" sz="2200" u="sng" dirty="0">
                <a:ea typeface="ＭＳ Ｐゴシック" panose="020B0600070205080204" pitchFamily="34" charset="-128"/>
              </a:rPr>
              <a:t>Debt repayments</a:t>
            </a:r>
            <a:r>
              <a:rPr lang="en-US" altLang="en-US" sz="2200" dirty="0">
                <a:ea typeface="ＭＳ Ｐゴシック" panose="020B0600070205080204" pitchFamily="34" charset="-128"/>
              </a:rPr>
              <a:t>: will reduce the value of debt.</a:t>
            </a:r>
          </a:p>
          <a:p>
            <a:pPr eaLnBrk="1" hangingPunct="1">
              <a:lnSpc>
                <a:spcPct val="90000"/>
              </a:lnSpc>
            </a:pPr>
            <a:r>
              <a:rPr lang="en-US" altLang="en-US" sz="2600" dirty="0">
                <a:ea typeface="ＭＳ Ｐゴシック" panose="020B0600070205080204" pitchFamily="34" charset="-128"/>
              </a:rPr>
              <a:t>The complication of changing debt ratios over time is that firm value is itself a moving target.  </a:t>
            </a:r>
          </a:p>
          <a:p>
            <a:pPr eaLnBrk="1" hangingPunct="1">
              <a:lnSpc>
                <a:spcPct val="90000"/>
              </a:lnSpc>
            </a:pPr>
            <a:r>
              <a:rPr lang="en-US" altLang="en-US" sz="2400" dirty="0">
                <a:ea typeface="ＭＳ Ｐゴシック" panose="020B0600070205080204" pitchFamily="34" charset="-128"/>
              </a:rPr>
              <a:t>If equity is fairly valued today, the equity value should change over time to reflect the expected price appreciation:</a:t>
            </a:r>
          </a:p>
          <a:p>
            <a:pPr lvl="2" eaLnBrk="1" hangingPunct="1">
              <a:lnSpc>
                <a:spcPct val="90000"/>
              </a:lnSpc>
            </a:pPr>
            <a:r>
              <a:rPr lang="en-US" altLang="en-US" sz="2200" dirty="0">
                <a:ea typeface="ＭＳ Ｐゴシック" panose="020B0600070205080204" pitchFamily="34" charset="-128"/>
              </a:rPr>
              <a:t>Expected Price appreciation = Cost of equity – Dividend Yield</a:t>
            </a:r>
          </a:p>
          <a:p>
            <a:pPr lvl="2" eaLnBrk="1" hangingPunct="1">
              <a:lnSpc>
                <a:spcPct val="90000"/>
              </a:lnSpc>
            </a:pPr>
            <a:r>
              <a:rPr lang="en-US" altLang="en-US" sz="2200" dirty="0">
                <a:ea typeface="ＭＳ Ｐゴシック" panose="020B0600070205080204" pitchFamily="34" charset="-128"/>
              </a:rPr>
              <a:t>Debt will also change over time, in conjunction as firm value changes.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3D4AD5F9-2675-2946-4295-8BCA9879E29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36546" name="Footer Placeholder 1">
            <a:extLst>
              <a:ext uri="{FF2B5EF4-FFF2-40B4-BE49-F238E27FC236}">
                <a16:creationId xmlns:a16="http://schemas.microsoft.com/office/drawing/2014/main" id="{3207622D-A054-F709-B683-5E6FC15CD9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8355" name="Slide Number Placeholder 2">
            <a:extLst>
              <a:ext uri="{FF2B5EF4-FFF2-40B4-BE49-F238E27FC236}">
                <a16:creationId xmlns:a16="http://schemas.microsoft.com/office/drawing/2014/main" id="{78E80467-8D92-2431-B824-1FB5703BE41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C9DF4A8-1E3F-6F4D-8859-EDCA1FB75704}" type="slidenum">
              <a:rPr lang="en-US" altLang="en-US" sz="1200">
                <a:solidFill>
                  <a:srgbClr val="FFFFFF"/>
                </a:solidFill>
                <a:latin typeface="Times" charset="0"/>
              </a:rPr>
              <a:pPr>
                <a:lnSpc>
                  <a:spcPct val="80000"/>
                </a:lnSpc>
                <a:spcBef>
                  <a:spcPct val="0"/>
                </a:spcBef>
                <a:buClrTx/>
                <a:buSzTx/>
                <a:buFontTx/>
                <a:buNone/>
                <a:defRPr/>
              </a:pPr>
              <a:t>109</a:t>
            </a:fld>
            <a:endParaRPr lang="en-US" altLang="en-US" sz="1200">
              <a:solidFill>
                <a:srgbClr val="FFFFFF"/>
              </a:solidFill>
              <a:latin typeface="Times" charset="0"/>
            </a:endParaRPr>
          </a:p>
        </p:txBody>
      </p:sp>
      <p:sp>
        <p:nvSpPr>
          <p:cNvPr id="236548" name="Rectangle 3">
            <a:extLst>
              <a:ext uri="{FF2B5EF4-FFF2-40B4-BE49-F238E27FC236}">
                <a16:creationId xmlns:a16="http://schemas.microsoft.com/office/drawing/2014/main" id="{8E662AEC-54E7-2C05-07BC-889FC5F62494}"/>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The objective in designing debt is to make the cash flows on debt match up as closely as possible with the cash flows that the firm makes on its assets.</a:t>
            </a:r>
          </a:p>
          <a:p>
            <a:pPr eaLnBrk="1" hangingPunct="1"/>
            <a:r>
              <a:rPr lang="en-US" altLang="en-US" dirty="0">
                <a:ea typeface="ＭＳ Ｐゴシック" panose="020B0600070205080204" pitchFamily="34" charset="-128"/>
              </a:rPr>
              <a:t>By doing so, we reduce our risk of default, increase debt capacity and increase firm value.</a:t>
            </a:r>
          </a:p>
          <a:p>
            <a:pPr eaLnBrk="1" hangingPunct="1"/>
            <a:r>
              <a:rPr lang="en-US" altLang="en-US" dirty="0">
                <a:ea typeface="ＭＳ Ｐゴシック" panose="020B0600070205080204" pitchFamily="34" charset="-128"/>
              </a:rPr>
              <a:t>In essence, we are making debt look and behave like equity, in terms of flexibility.</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a:extLst>
              <a:ext uri="{FF2B5EF4-FFF2-40B4-BE49-F238E27FC236}">
                <a16:creationId xmlns:a16="http://schemas.microsoft.com/office/drawing/2014/main" id="{AF3D8869-2CC1-55CB-80B1-BCEAE821F3A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mismatched debt</a:t>
            </a:r>
          </a:p>
        </p:txBody>
      </p:sp>
      <p:sp>
        <p:nvSpPr>
          <p:cNvPr id="238594" name="Footer Placeholder 1">
            <a:extLst>
              <a:ext uri="{FF2B5EF4-FFF2-40B4-BE49-F238E27FC236}">
                <a16:creationId xmlns:a16="http://schemas.microsoft.com/office/drawing/2014/main" id="{D28A2FD3-1540-1923-181A-6F3A7AAB26D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0403" name="Slide Number Placeholder 2">
            <a:extLst>
              <a:ext uri="{FF2B5EF4-FFF2-40B4-BE49-F238E27FC236}">
                <a16:creationId xmlns:a16="http://schemas.microsoft.com/office/drawing/2014/main" id="{28528C2F-D9E1-2B35-80E3-52779787AC8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D64877F-F206-7C4D-BCA3-742E069CD7A6}" type="slidenum">
              <a:rPr lang="en-US" altLang="en-US" sz="1200">
                <a:solidFill>
                  <a:srgbClr val="FFFFFF"/>
                </a:solidFill>
                <a:latin typeface="Times" charset="0"/>
              </a:rPr>
              <a:pPr>
                <a:lnSpc>
                  <a:spcPct val="80000"/>
                </a:lnSpc>
                <a:spcBef>
                  <a:spcPct val="0"/>
                </a:spcBef>
                <a:buClrTx/>
                <a:buSzTx/>
                <a:buFontTx/>
                <a:buNone/>
                <a:defRPr/>
              </a:pPr>
              <a:t>110</a:t>
            </a:fld>
            <a:endParaRPr lang="en-US" altLang="en-US" sz="1200">
              <a:solidFill>
                <a:srgbClr val="FFFFFF"/>
              </a:solidFill>
              <a:latin typeface="Times" charset="0"/>
            </a:endParaRPr>
          </a:p>
        </p:txBody>
      </p:sp>
      <p:pic>
        <p:nvPicPr>
          <p:cNvPr id="238596" name="Picture 3">
            <a:extLst>
              <a:ext uri="{FF2B5EF4-FFF2-40B4-BE49-F238E27FC236}">
                <a16:creationId xmlns:a16="http://schemas.microsoft.com/office/drawing/2014/main" id="{FEA354C9-186C-EB21-087C-928CFDC4F5D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a:extLst>
              <a:ext uri="{FF2B5EF4-FFF2-40B4-BE49-F238E27FC236}">
                <a16:creationId xmlns:a16="http://schemas.microsoft.com/office/drawing/2014/main" id="{C691B51D-4754-8AE6-C000-A518FEE3502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matched Debt</a:t>
            </a:r>
          </a:p>
        </p:txBody>
      </p:sp>
      <p:sp>
        <p:nvSpPr>
          <p:cNvPr id="240642" name="Footer Placeholder 1">
            <a:extLst>
              <a:ext uri="{FF2B5EF4-FFF2-40B4-BE49-F238E27FC236}">
                <a16:creationId xmlns:a16="http://schemas.microsoft.com/office/drawing/2014/main" id="{513B9585-0541-D99B-FB9F-63C49CEB65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2451" name="Slide Number Placeholder 2">
            <a:extLst>
              <a:ext uri="{FF2B5EF4-FFF2-40B4-BE49-F238E27FC236}">
                <a16:creationId xmlns:a16="http://schemas.microsoft.com/office/drawing/2014/main" id="{8C676FDC-3F11-A7F0-738C-6369630FC79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4B86449-2ECF-FB4F-87F2-11DD195BC759}" type="slidenum">
              <a:rPr lang="en-US" altLang="en-US" sz="1200">
                <a:solidFill>
                  <a:srgbClr val="FFFFFF"/>
                </a:solidFill>
                <a:latin typeface="Times" charset="0"/>
              </a:rPr>
              <a:pPr>
                <a:lnSpc>
                  <a:spcPct val="80000"/>
                </a:lnSpc>
                <a:spcBef>
                  <a:spcPct val="0"/>
                </a:spcBef>
                <a:buClrTx/>
                <a:buSzTx/>
                <a:buFontTx/>
                <a:buNone/>
                <a:defRPr/>
              </a:pPr>
              <a:t>111</a:t>
            </a:fld>
            <a:endParaRPr lang="en-US" altLang="en-US" sz="1200">
              <a:solidFill>
                <a:srgbClr val="FFFFFF"/>
              </a:solidFill>
              <a:latin typeface="Times" charset="0"/>
            </a:endParaRPr>
          </a:p>
        </p:txBody>
      </p:sp>
      <p:pic>
        <p:nvPicPr>
          <p:cNvPr id="240644" name="Picture 3">
            <a:extLst>
              <a:ext uri="{FF2B5EF4-FFF2-40B4-BE49-F238E27FC236}">
                <a16:creationId xmlns:a16="http://schemas.microsoft.com/office/drawing/2014/main" id="{436F3D73-EAFA-F07B-FD62-6811F19B54E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a:extLst>
              <a:ext uri="{FF2B5EF4-FFF2-40B4-BE49-F238E27FC236}">
                <a16:creationId xmlns:a16="http://schemas.microsoft.com/office/drawing/2014/main" id="{5B8EA485-6657-37FA-E4BC-EA42B00D5DF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 the perfect financing instrument</a:t>
            </a:r>
          </a:p>
        </p:txBody>
      </p:sp>
      <p:sp>
        <p:nvSpPr>
          <p:cNvPr id="242690" name="Footer Placeholder 1">
            <a:extLst>
              <a:ext uri="{FF2B5EF4-FFF2-40B4-BE49-F238E27FC236}">
                <a16:creationId xmlns:a16="http://schemas.microsoft.com/office/drawing/2014/main" id="{1759C209-8841-DBA8-4ECE-4D89FC9B413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4499" name="Slide Number Placeholder 2">
            <a:extLst>
              <a:ext uri="{FF2B5EF4-FFF2-40B4-BE49-F238E27FC236}">
                <a16:creationId xmlns:a16="http://schemas.microsoft.com/office/drawing/2014/main" id="{5FF24B97-48FF-BEE7-C6BB-5AB576F9FDE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B49B04B-0389-204F-9B87-9EA82DBD4605}" type="slidenum">
              <a:rPr lang="en-US" altLang="en-US" sz="1200">
                <a:solidFill>
                  <a:srgbClr val="FFFFFF"/>
                </a:solidFill>
                <a:latin typeface="Times" charset="0"/>
              </a:rPr>
              <a:pPr>
                <a:lnSpc>
                  <a:spcPct val="80000"/>
                </a:lnSpc>
                <a:spcBef>
                  <a:spcPct val="0"/>
                </a:spcBef>
                <a:buClrTx/>
                <a:buSzTx/>
                <a:buFontTx/>
                <a:buNone/>
                <a:defRPr/>
              </a:pPr>
              <a:t>112</a:t>
            </a:fld>
            <a:endParaRPr lang="en-US" altLang="en-US" sz="1200">
              <a:solidFill>
                <a:srgbClr val="FFFFFF"/>
              </a:solidFill>
              <a:latin typeface="Times" charset="0"/>
            </a:endParaRPr>
          </a:p>
        </p:txBody>
      </p:sp>
      <p:sp>
        <p:nvSpPr>
          <p:cNvPr id="242692" name="Rectangle 3">
            <a:extLst>
              <a:ext uri="{FF2B5EF4-FFF2-40B4-BE49-F238E27FC236}">
                <a16:creationId xmlns:a16="http://schemas.microsoft.com/office/drawing/2014/main" id="{D11017DC-C04C-B5BA-EE53-C0B2E14703BD}"/>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perfect financing instrument will</a:t>
            </a:r>
          </a:p>
          <a:p>
            <a:pPr lvl="1" eaLnBrk="1" hangingPunct="1"/>
            <a:r>
              <a:rPr lang="en-US" altLang="en-US">
                <a:ea typeface="ＭＳ Ｐゴシック" panose="020B0600070205080204" pitchFamily="34" charset="-128"/>
              </a:rPr>
              <a:t>Have all of the tax advantages of debt</a:t>
            </a:r>
          </a:p>
          <a:p>
            <a:pPr lvl="1" eaLnBrk="1" hangingPunct="1"/>
            <a:r>
              <a:rPr lang="en-US" altLang="en-US">
                <a:ea typeface="ＭＳ Ｐゴシック" panose="020B0600070205080204" pitchFamily="34" charset="-128"/>
              </a:rPr>
              <a:t>While preserving the flexibility offered by equity</a:t>
            </a:r>
          </a:p>
          <a:p>
            <a:pPr lvl="1" eaLnBrk="1" hangingPunct="1"/>
            <a:endParaRPr lang="en-US" altLang="en-US">
              <a:ea typeface="ＭＳ Ｐゴシック" panose="020B0600070205080204" pitchFamily="34" charset="-128"/>
            </a:endParaRPr>
          </a:p>
        </p:txBody>
      </p:sp>
      <p:pic>
        <p:nvPicPr>
          <p:cNvPr id="242693" name="Picture 4">
            <a:extLst>
              <a:ext uri="{FF2B5EF4-FFF2-40B4-BE49-F238E27FC236}">
                <a16:creationId xmlns:a16="http://schemas.microsoft.com/office/drawing/2014/main" id="{F48D7FAA-648E-51B0-1FFA-4A1029F9E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24B59481-2133-8814-A80F-9AAA5631C02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44738" name="Footer Placeholder 1">
            <a:extLst>
              <a:ext uri="{FF2B5EF4-FFF2-40B4-BE49-F238E27FC236}">
                <a16:creationId xmlns:a16="http://schemas.microsoft.com/office/drawing/2014/main" id="{BCEB9F1E-CC3A-F5CE-B55D-F3A85D5BBCB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6547" name="Slide Number Placeholder 2">
            <a:extLst>
              <a:ext uri="{FF2B5EF4-FFF2-40B4-BE49-F238E27FC236}">
                <a16:creationId xmlns:a16="http://schemas.microsoft.com/office/drawing/2014/main" id="{2C1148B6-0C3A-08FF-B1D7-E0900F9CC5D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7340B3B-04F1-0749-8E1C-36F67A7BDB9F}" type="slidenum">
              <a:rPr lang="en-US" altLang="en-US" sz="1200">
                <a:solidFill>
                  <a:srgbClr val="FFFFFF"/>
                </a:solidFill>
                <a:latin typeface="Times" charset="0"/>
              </a:rPr>
              <a:pPr>
                <a:lnSpc>
                  <a:spcPct val="80000"/>
                </a:lnSpc>
                <a:spcBef>
                  <a:spcPct val="0"/>
                </a:spcBef>
                <a:buClrTx/>
                <a:buSzTx/>
                <a:buFontTx/>
                <a:buNone/>
                <a:defRPr/>
              </a:pPr>
              <a:t>113</a:t>
            </a:fld>
            <a:endParaRPr lang="en-US" altLang="en-US" sz="1200">
              <a:solidFill>
                <a:srgbClr val="FFFFFF"/>
              </a:solidFill>
              <a:latin typeface="Times" charset="0"/>
            </a:endParaRPr>
          </a:p>
        </p:txBody>
      </p:sp>
      <p:sp>
        <p:nvSpPr>
          <p:cNvPr id="244740" name="Rectangle 3">
            <a:extLst>
              <a:ext uri="{FF2B5EF4-FFF2-40B4-BE49-F238E27FC236}">
                <a16:creationId xmlns:a16="http://schemas.microsoft.com/office/drawing/2014/main" id="{D56EEAC5-6219-D7C7-7961-9D0E4BE271F1}"/>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All of this design work is lost, however, if the security that you have designed does not deliver the tax benefits. </a:t>
            </a:r>
          </a:p>
          <a:p>
            <a:pPr eaLnBrk="1" hangingPunct="1"/>
            <a:r>
              <a:rPr lang="en-US" altLang="en-US">
                <a:ea typeface="ＭＳ Ｐゴシック" panose="020B0600070205080204" pitchFamily="34" charset="-128"/>
              </a:rPr>
              <a:t>In addition, there may be a trade off between mismatching debt and getting greater tax benefits.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pic>
        <p:nvPicPr>
          <p:cNvPr id="244741" name="Picture 4">
            <a:extLst>
              <a:ext uri="{FF2B5EF4-FFF2-40B4-BE49-F238E27FC236}">
                <a16:creationId xmlns:a16="http://schemas.microsoft.com/office/drawing/2014/main" id="{34C4D4D3-34F5-6495-A207-19377F198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a:extLst>
              <a:ext uri="{FF2B5EF4-FFF2-40B4-BE49-F238E27FC236}">
                <a16:creationId xmlns:a16="http://schemas.microsoft.com/office/drawing/2014/main" id="{E8DFD6C3-E366-F422-E996-B911DCE6C4C0}"/>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46786" name="Footer Placeholder 1">
            <a:extLst>
              <a:ext uri="{FF2B5EF4-FFF2-40B4-BE49-F238E27FC236}">
                <a16:creationId xmlns:a16="http://schemas.microsoft.com/office/drawing/2014/main" id="{D74D4063-84A6-94E0-B118-2E5085A0EF1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8595" name="Slide Number Placeholder 2">
            <a:extLst>
              <a:ext uri="{FF2B5EF4-FFF2-40B4-BE49-F238E27FC236}">
                <a16:creationId xmlns:a16="http://schemas.microsoft.com/office/drawing/2014/main" id="{E7058993-5DD5-C33C-1CA4-D19EF3B4E75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88270A7-9DDA-EC4A-B730-3461A5FA16B1}" type="slidenum">
              <a:rPr lang="en-US" altLang="en-US" sz="1200">
                <a:solidFill>
                  <a:srgbClr val="FFFFFF"/>
                </a:solidFill>
                <a:latin typeface="Times" charset="0"/>
              </a:rPr>
              <a:pPr>
                <a:lnSpc>
                  <a:spcPct val="80000"/>
                </a:lnSpc>
                <a:spcBef>
                  <a:spcPct val="0"/>
                </a:spcBef>
                <a:buClrTx/>
                <a:buSzTx/>
                <a:buFontTx/>
                <a:buNone/>
                <a:defRPr/>
              </a:pPr>
              <a:t>114</a:t>
            </a:fld>
            <a:endParaRPr lang="en-US" altLang="en-US" sz="1200">
              <a:solidFill>
                <a:srgbClr val="FFFFFF"/>
              </a:solidFill>
              <a:latin typeface="Times" charset="0"/>
            </a:endParaRPr>
          </a:p>
        </p:txBody>
      </p:sp>
      <p:sp>
        <p:nvSpPr>
          <p:cNvPr id="246788" name="Rectangle 3">
            <a:extLst>
              <a:ext uri="{FF2B5EF4-FFF2-40B4-BE49-F238E27FC236}">
                <a16:creationId xmlns:a16="http://schemas.microsoft.com/office/drawing/2014/main" id="{87943C33-A921-0A38-ECDE-0DD9AC3E4576}"/>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Ratings agencies want companies to issue equity, since it makes them safer. </a:t>
            </a:r>
          </a:p>
          <a:p>
            <a:pPr eaLnBrk="1" hangingPunct="1"/>
            <a:r>
              <a:rPr lang="en-US" altLang="en-US" sz="2400">
                <a:ea typeface="ＭＳ Ｐゴシック" panose="020B0600070205080204" pitchFamily="34" charset="-128"/>
              </a:rPr>
              <a:t>Equity research analysts want them not to issue equity because it dilutes earnings per share. </a:t>
            </a:r>
          </a:p>
          <a:p>
            <a:pPr eaLnBrk="1" hangingPunct="1"/>
            <a:r>
              <a:rPr lang="en-US" altLang="en-US" sz="2400">
                <a:ea typeface="ＭＳ Ｐゴシック" panose="020B0600070205080204" pitchFamily="34" charset="-128"/>
              </a:rPr>
              <a:t>Regulatory authorities want to ensure that you meet their requirements in terms of capital ratios (usually book value). </a:t>
            </a:r>
          </a:p>
          <a:p>
            <a:pPr eaLnBrk="1" hangingPunct="1"/>
            <a:r>
              <a:rPr lang="en-US" altLang="en-US" sz="2400">
                <a:ea typeface="ＭＳ Ｐゴシック" panose="020B0600070205080204" pitchFamily="34" charset="-128"/>
              </a:rPr>
              <a:t>Financing that leaves all three groups happy is nirvana.</a:t>
            </a:r>
          </a:p>
        </p:txBody>
      </p:sp>
      <p:pic>
        <p:nvPicPr>
          <p:cNvPr id="246789" name="Picture 4">
            <a:extLst>
              <a:ext uri="{FF2B5EF4-FFF2-40B4-BE49-F238E27FC236}">
                <a16:creationId xmlns:a16="http://schemas.microsoft.com/office/drawing/2014/main" id="{9F8AF1A1-C2C6-178A-F8B2-7102C5AE3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a:extLst>
              <a:ext uri="{FF2B5EF4-FFF2-40B4-BE49-F238E27FC236}">
                <a16:creationId xmlns:a16="http://schemas.microsoft.com/office/drawing/2014/main" id="{0F33F66B-23E0-E72F-122F-84329977977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8834" name="Footer Placeholder 1">
            <a:extLst>
              <a:ext uri="{FF2B5EF4-FFF2-40B4-BE49-F238E27FC236}">
                <a16:creationId xmlns:a16="http://schemas.microsoft.com/office/drawing/2014/main" id="{9076A34B-9873-789B-E95C-48BBB7D83D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0643" name="Slide Number Placeholder 2">
            <a:extLst>
              <a:ext uri="{FF2B5EF4-FFF2-40B4-BE49-F238E27FC236}">
                <a16:creationId xmlns:a16="http://schemas.microsoft.com/office/drawing/2014/main" id="{796B0D2E-E142-D37F-C06D-E99C7AB5A48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5397EA7-0256-7E48-B903-6D080153489F}" type="slidenum">
              <a:rPr lang="en-US" altLang="en-US" sz="1200">
                <a:solidFill>
                  <a:srgbClr val="FFFFFF"/>
                </a:solidFill>
                <a:latin typeface="Times" charset="0"/>
              </a:rPr>
              <a:pPr>
                <a:lnSpc>
                  <a:spcPct val="80000"/>
                </a:lnSpc>
                <a:spcBef>
                  <a:spcPct val="0"/>
                </a:spcBef>
                <a:buClrTx/>
                <a:buSzTx/>
                <a:buFontTx/>
                <a:buNone/>
                <a:defRPr/>
              </a:pPr>
              <a:t>115</a:t>
            </a:fld>
            <a:endParaRPr lang="en-US" altLang="en-US" sz="1200">
              <a:solidFill>
                <a:srgbClr val="FFFFFF"/>
              </a:solidFill>
              <a:latin typeface="Times" charset="0"/>
            </a:endParaRPr>
          </a:p>
        </p:txBody>
      </p:sp>
      <p:sp>
        <p:nvSpPr>
          <p:cNvPr id="248836" name="Rectangle 3">
            <a:extLst>
              <a:ext uri="{FF2B5EF4-FFF2-40B4-BE49-F238E27FC236}">
                <a16:creationId xmlns:a16="http://schemas.microsoft.com/office/drawing/2014/main" id="{85883B43-F286-302C-E511-164DE391D88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Trust preferred stock has</a:t>
            </a:r>
          </a:p>
          <a:p>
            <a:pPr lvl="1" eaLnBrk="1" hangingPunct="1"/>
            <a:r>
              <a:rPr lang="en-US" altLang="en-US">
                <a:ea typeface="ＭＳ Ｐゴシック" panose="020B0600070205080204" pitchFamily="34" charset="-128"/>
              </a:rPr>
              <a:t>A fixed dividend payment, specified at the time of the issue</a:t>
            </a:r>
          </a:p>
          <a:p>
            <a:pPr lvl="1" eaLnBrk="1" hangingPunct="1"/>
            <a:r>
              <a:rPr lang="en-US" altLang="en-US">
                <a:ea typeface="ＭＳ Ｐゴシック" panose="020B0600070205080204" pitchFamily="34" charset="-128"/>
              </a:rPr>
              <a:t>That is tax deductible</a:t>
            </a:r>
          </a:p>
          <a:p>
            <a:pPr lvl="1" eaLnBrk="1" hangingPunct="1"/>
            <a:r>
              <a:rPr lang="en-US" altLang="en-US">
                <a:ea typeface="ＭＳ Ｐゴシック" panose="020B0600070205080204" pitchFamily="34" charset="-128"/>
              </a:rPr>
              <a:t>And failing to make the payment can give these shareholders voting rights </a:t>
            </a:r>
          </a:p>
          <a:p>
            <a:pPr eaLnBrk="1" hangingPunct="1"/>
            <a:r>
              <a:rPr lang="en-US" altLang="en-US">
                <a:ea typeface="ＭＳ Ｐゴシック" panose="020B0600070205080204" pitchFamily="34"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panose="020B0600070205080204" pitchFamily="34"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F1FE097D-A5DD-C01F-B20D-2DFE4736F57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Equity and Quasi Equity</a:t>
            </a:r>
          </a:p>
        </p:txBody>
      </p:sp>
      <p:sp>
        <p:nvSpPr>
          <p:cNvPr id="250882" name="Footer Placeholder 1">
            <a:extLst>
              <a:ext uri="{FF2B5EF4-FFF2-40B4-BE49-F238E27FC236}">
                <a16:creationId xmlns:a16="http://schemas.microsoft.com/office/drawing/2014/main" id="{9475F568-B34E-9283-86BC-8E572CBA832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2691" name="Slide Number Placeholder 2">
            <a:extLst>
              <a:ext uri="{FF2B5EF4-FFF2-40B4-BE49-F238E27FC236}">
                <a16:creationId xmlns:a16="http://schemas.microsoft.com/office/drawing/2014/main" id="{716545C8-523F-3BD7-CB80-ED15A1488F2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9C08DC-A915-C44A-87FB-2C4498651893}" type="slidenum">
              <a:rPr lang="en-US" altLang="en-US" sz="1200">
                <a:solidFill>
                  <a:srgbClr val="FFFFFF"/>
                </a:solidFill>
                <a:latin typeface="Times" charset="0"/>
              </a:rPr>
              <a:pPr>
                <a:lnSpc>
                  <a:spcPct val="80000"/>
                </a:lnSpc>
                <a:spcBef>
                  <a:spcPct val="0"/>
                </a:spcBef>
                <a:buClrTx/>
                <a:buSzTx/>
                <a:buFontTx/>
                <a:buNone/>
                <a:defRPr/>
              </a:pPr>
              <a:t>116</a:t>
            </a:fld>
            <a:endParaRPr lang="en-US" altLang="en-US" sz="1200">
              <a:solidFill>
                <a:srgbClr val="FFFFFF"/>
              </a:solidFill>
              <a:latin typeface="Times" charset="0"/>
            </a:endParaRPr>
          </a:p>
        </p:txBody>
      </p:sp>
      <p:sp>
        <p:nvSpPr>
          <p:cNvPr id="250884" name="Rectangle 3">
            <a:extLst>
              <a:ext uri="{FF2B5EF4-FFF2-40B4-BE49-F238E27FC236}">
                <a16:creationId xmlns:a16="http://schemas.microsoft.com/office/drawing/2014/main" id="{149213EB-60D2-2DCB-0C16-D25300C4963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Assuming that trust preferred stock gets treated as equity by ratings agencies, which of the following firms is the most appropriate firm to be issuing it?</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under levered, but has a rating constraint that would be violated if it moved to its optimal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over levered that is unable to issue debt because of the rating agency concerns.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DE1028DE-0F31-58AC-272A-69FF94B476E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Soothe bondholder fears</a:t>
            </a:r>
          </a:p>
        </p:txBody>
      </p:sp>
      <p:sp>
        <p:nvSpPr>
          <p:cNvPr id="252930" name="Footer Placeholder 1">
            <a:extLst>
              <a:ext uri="{FF2B5EF4-FFF2-40B4-BE49-F238E27FC236}">
                <a16:creationId xmlns:a16="http://schemas.microsoft.com/office/drawing/2014/main" id="{D6EFF20C-BE7F-9EFD-9FD7-39B030D3C45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4739" name="Slide Number Placeholder 2">
            <a:extLst>
              <a:ext uri="{FF2B5EF4-FFF2-40B4-BE49-F238E27FC236}">
                <a16:creationId xmlns:a16="http://schemas.microsoft.com/office/drawing/2014/main" id="{47657471-B38E-2811-88C9-AD789CC029D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4E9EFAE-0D67-DE4E-B700-1610DD4A3390}" type="slidenum">
              <a:rPr lang="en-US" altLang="en-US" sz="1200">
                <a:solidFill>
                  <a:srgbClr val="FFFFFF"/>
                </a:solidFill>
                <a:latin typeface="Times" charset="0"/>
              </a:rPr>
              <a:pPr>
                <a:lnSpc>
                  <a:spcPct val="80000"/>
                </a:lnSpc>
                <a:spcBef>
                  <a:spcPct val="0"/>
                </a:spcBef>
                <a:buClrTx/>
                <a:buSzTx/>
                <a:buFontTx/>
                <a:buNone/>
                <a:defRPr/>
              </a:pPr>
              <a:t>117</a:t>
            </a:fld>
            <a:endParaRPr lang="en-US" altLang="en-US" sz="1200">
              <a:solidFill>
                <a:srgbClr val="FFFFFF"/>
              </a:solidFill>
              <a:latin typeface="Times" charset="0"/>
            </a:endParaRPr>
          </a:p>
        </p:txBody>
      </p:sp>
      <p:sp>
        <p:nvSpPr>
          <p:cNvPr id="252932" name="Rectangle 3">
            <a:extLst>
              <a:ext uri="{FF2B5EF4-FFF2-40B4-BE49-F238E27FC236}">
                <a16:creationId xmlns:a16="http://schemas.microsoft.com/office/drawing/2014/main" id="{FCE74F2D-6618-ECE8-0399-ECEE12D94640}"/>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There are some firms that face skepticism from bondholders when they go out to raise debt, because</a:t>
            </a:r>
          </a:p>
          <a:p>
            <a:pPr lvl="1" eaLnBrk="1" hangingPunct="1"/>
            <a:r>
              <a:rPr lang="en-US" altLang="en-US" dirty="0">
                <a:ea typeface="ＭＳ Ｐゴシック" panose="020B0600070205080204" pitchFamily="34" charset="-128"/>
              </a:rPr>
              <a:t>Of their past history of defaults or other actions</a:t>
            </a:r>
          </a:p>
          <a:p>
            <a:pPr lvl="1" eaLnBrk="1" hangingPunct="1"/>
            <a:r>
              <a:rPr lang="en-US" altLang="en-US" dirty="0">
                <a:ea typeface="ＭＳ Ｐゴシック" panose="020B0600070205080204" pitchFamily="34" charset="-128"/>
              </a:rPr>
              <a:t>They are small firms without any borrowing history</a:t>
            </a:r>
          </a:p>
          <a:p>
            <a:pPr eaLnBrk="1" hangingPunct="1"/>
            <a:r>
              <a:rPr lang="en-US" altLang="en-US" dirty="0">
                <a:ea typeface="ＭＳ Ｐゴシック" panose="020B0600070205080204" pitchFamily="34" charset="-128"/>
              </a:rPr>
              <a:t>Bondholders tend to demand much higher interest rates from these firms to reflect these concerns.</a:t>
            </a:r>
          </a:p>
          <a:p>
            <a:pPr eaLnBrk="1" hangingPunct="1"/>
            <a:endParaRPr lang="en-US" altLang="en-US" dirty="0">
              <a:ea typeface="ＭＳ Ｐゴシック" panose="020B0600070205080204" pitchFamily="34" charset="-128"/>
            </a:endParaRPr>
          </a:p>
        </p:txBody>
      </p:sp>
      <p:pic>
        <p:nvPicPr>
          <p:cNvPr id="252933" name="Picture 4">
            <a:extLst>
              <a:ext uri="{FF2B5EF4-FFF2-40B4-BE49-F238E27FC236}">
                <a16:creationId xmlns:a16="http://schemas.microsoft.com/office/drawing/2014/main" id="{31FCD2D5-5187-AF08-1692-69604BBAB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62C4F757-532B-1247-308B-D5D5C25B54B3}"/>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54978" name="Footer Placeholder 1">
            <a:extLst>
              <a:ext uri="{FF2B5EF4-FFF2-40B4-BE49-F238E27FC236}">
                <a16:creationId xmlns:a16="http://schemas.microsoft.com/office/drawing/2014/main" id="{D26FC8BA-9188-7D22-ED6B-FBC78538913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6787" name="Slide Number Placeholder 2">
            <a:extLst>
              <a:ext uri="{FF2B5EF4-FFF2-40B4-BE49-F238E27FC236}">
                <a16:creationId xmlns:a16="http://schemas.microsoft.com/office/drawing/2014/main" id="{ECD72FC1-2E92-674F-FD22-F1DD98FAEDB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459ED2C-EE5C-F644-BFE9-48EE398AECA5}" type="slidenum">
              <a:rPr lang="en-US" altLang="en-US" sz="1200">
                <a:solidFill>
                  <a:srgbClr val="FFFFFF"/>
                </a:solidFill>
                <a:latin typeface="Times" charset="0"/>
              </a:rPr>
              <a:pPr>
                <a:lnSpc>
                  <a:spcPct val="80000"/>
                </a:lnSpc>
                <a:spcBef>
                  <a:spcPct val="0"/>
                </a:spcBef>
                <a:buClrTx/>
                <a:buSzTx/>
                <a:buFontTx/>
                <a:buNone/>
                <a:defRPr/>
              </a:pPr>
              <a:t>118</a:t>
            </a:fld>
            <a:endParaRPr lang="en-US" altLang="en-US" sz="1200">
              <a:solidFill>
                <a:srgbClr val="FFFFFF"/>
              </a:solidFill>
              <a:latin typeface="Times" charset="0"/>
            </a:endParaRPr>
          </a:p>
        </p:txBody>
      </p:sp>
      <p:sp>
        <p:nvSpPr>
          <p:cNvPr id="254980" name="Rectangle 3">
            <a:extLst>
              <a:ext uri="{FF2B5EF4-FFF2-40B4-BE49-F238E27FC236}">
                <a16:creationId xmlns:a16="http://schemas.microsoft.com/office/drawing/2014/main" id="{D977A238-9D18-4A8A-A2F4-53609BC0ADDC}"/>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Ratings agencies can sometimes under rate a firm, and markets can under price a firm</a:t>
            </a:r>
            <a:r>
              <a:rPr lang="ja-JP" altLang="en-US" sz="2600">
                <a:ea typeface="ＭＳ Ｐゴシック" panose="020B0600070205080204" pitchFamily="34" charset="-128"/>
              </a:rPr>
              <a:t>’</a:t>
            </a:r>
            <a:r>
              <a:rPr lang="en-US" altLang="ja-JP" sz="2600">
                <a:ea typeface="ＭＳ Ｐゴシック" panose="020B0600070205080204" pitchFamily="34"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panose="020B0600070205080204" pitchFamily="34"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panose="020B0600070205080204" pitchFamily="34" charset="-128"/>
              </a:rPr>
              <a:t>Issuing long term debt when a firm is under rated locks in rates at levels that are far too high, given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default risk.</a:t>
            </a:r>
          </a:p>
          <a:p>
            <a:pPr eaLnBrk="1" hangingPunct="1">
              <a:lnSpc>
                <a:spcPct val="90000"/>
              </a:lnSpc>
            </a:pPr>
            <a:r>
              <a:rPr lang="en-US" altLang="en-US" sz="2600">
                <a:ea typeface="ＭＳ Ｐゴシック" panose="020B0600070205080204" pitchFamily="34" charset="-128"/>
              </a:rPr>
              <a:t>What is the solution</a:t>
            </a:r>
          </a:p>
          <a:p>
            <a:pPr lvl="1" eaLnBrk="1" hangingPunct="1">
              <a:lnSpc>
                <a:spcPct val="90000"/>
              </a:lnSpc>
            </a:pPr>
            <a:r>
              <a:rPr lang="en-US" altLang="en-US" sz="2200">
                <a:ea typeface="ＭＳ Ｐゴシック" panose="020B0600070205080204" pitchFamily="34" charset="-128"/>
              </a:rPr>
              <a:t>If you need to use equity?</a:t>
            </a:r>
          </a:p>
          <a:p>
            <a:pPr lvl="1" eaLnBrk="1" hangingPunct="1">
              <a:lnSpc>
                <a:spcPct val="90000"/>
              </a:lnSpc>
            </a:pPr>
            <a:r>
              <a:rPr lang="en-US" altLang="en-US" sz="2200">
                <a:ea typeface="ＭＳ Ｐゴシック" panose="020B0600070205080204" pitchFamily="34" charset="-128"/>
              </a:rPr>
              <a:t>If you need to use debt?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DE509944-FF52-841D-1A36-A22D1901819F}"/>
              </a:ext>
            </a:extLst>
          </p:cNvPr>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6" name="Rectangle 3">
            <a:extLst>
              <a:ext uri="{FF2B5EF4-FFF2-40B4-BE49-F238E27FC236}">
                <a16:creationId xmlns:a16="http://schemas.microsoft.com/office/drawing/2014/main" id="{C7E48CB6-67E4-6A68-F68B-4D9BFAC16054}"/>
              </a:ext>
            </a:extLst>
          </p:cNvPr>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7" name="Rectangle 4">
            <a:extLst>
              <a:ext uri="{FF2B5EF4-FFF2-40B4-BE49-F238E27FC236}">
                <a16:creationId xmlns:a16="http://schemas.microsoft.com/office/drawing/2014/main" id="{DBA2D781-5059-BD30-EDF4-DA4E4EE1897E}"/>
              </a:ext>
            </a:extLst>
          </p:cNvPr>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8" name="Rectangle 5">
            <a:extLst>
              <a:ext uri="{FF2B5EF4-FFF2-40B4-BE49-F238E27FC236}">
                <a16:creationId xmlns:a16="http://schemas.microsoft.com/office/drawing/2014/main" id="{0760D31A-1B2A-5A59-E9F6-72465D9B0F67}"/>
              </a:ext>
            </a:extLst>
          </p:cNvPr>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9" name="Rectangle 6">
            <a:extLst>
              <a:ext uri="{FF2B5EF4-FFF2-40B4-BE49-F238E27FC236}">
                <a16:creationId xmlns:a16="http://schemas.microsoft.com/office/drawing/2014/main" id="{745717DD-89CA-9BC7-CD9E-825BFC4E7CF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Designing Debt: Bringing it all together</a:t>
            </a:r>
          </a:p>
        </p:txBody>
      </p:sp>
      <p:sp>
        <p:nvSpPr>
          <p:cNvPr id="257030" name="Footer Placeholder 1">
            <a:extLst>
              <a:ext uri="{FF2B5EF4-FFF2-40B4-BE49-F238E27FC236}">
                <a16:creationId xmlns:a16="http://schemas.microsoft.com/office/drawing/2014/main" id="{9D2A8BB6-2A1E-AB82-27BF-6751B251035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8839" name="Slide Number Placeholder 2">
            <a:extLst>
              <a:ext uri="{FF2B5EF4-FFF2-40B4-BE49-F238E27FC236}">
                <a16:creationId xmlns:a16="http://schemas.microsoft.com/office/drawing/2014/main" id="{567177BB-5A49-AF2C-DE46-27646C9CE26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F5B0D7D-083A-0245-9AC5-46286C0615DE}" type="slidenum">
              <a:rPr lang="en-US" altLang="en-US" sz="1200">
                <a:solidFill>
                  <a:srgbClr val="FFFFFF"/>
                </a:solidFill>
                <a:latin typeface="Times" charset="0"/>
              </a:rPr>
              <a:pPr>
                <a:lnSpc>
                  <a:spcPct val="80000"/>
                </a:lnSpc>
                <a:spcBef>
                  <a:spcPct val="0"/>
                </a:spcBef>
                <a:buClrTx/>
                <a:buSzTx/>
                <a:buFontTx/>
                <a:buNone/>
                <a:defRPr/>
              </a:pPr>
              <a:t>119</a:t>
            </a:fld>
            <a:endParaRPr lang="en-US" altLang="en-US" sz="1200">
              <a:solidFill>
                <a:srgbClr val="FFFFFF"/>
              </a:solidFill>
              <a:latin typeface="Times" charset="0"/>
            </a:endParaRPr>
          </a:p>
        </p:txBody>
      </p:sp>
      <p:sp>
        <p:nvSpPr>
          <p:cNvPr id="257032" name="Content Placeholder 6">
            <a:extLst>
              <a:ext uri="{FF2B5EF4-FFF2-40B4-BE49-F238E27FC236}">
                <a16:creationId xmlns:a16="http://schemas.microsoft.com/office/drawing/2014/main" id="{D0A9555C-37C4-3F0D-AB90-56CECA7FFBA5}"/>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257033" name="Rectangle 7">
            <a:extLst>
              <a:ext uri="{FF2B5EF4-FFF2-40B4-BE49-F238E27FC236}">
                <a16:creationId xmlns:a16="http://schemas.microsoft.com/office/drawing/2014/main" id="{35BD3D61-2AED-9A8D-0091-85F4F55BC5A1}"/>
              </a:ext>
            </a:extLst>
          </p:cNvPr>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4" name="Rectangle 8">
            <a:extLst>
              <a:ext uri="{FF2B5EF4-FFF2-40B4-BE49-F238E27FC236}">
                <a16:creationId xmlns:a16="http://schemas.microsoft.com/office/drawing/2014/main" id="{EE9DC076-E4BB-4895-FC8E-9160E2E30990}"/>
              </a:ext>
            </a:extLst>
          </p:cNvPr>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5" name="Rectangle 9">
            <a:extLst>
              <a:ext uri="{FF2B5EF4-FFF2-40B4-BE49-F238E27FC236}">
                <a16:creationId xmlns:a16="http://schemas.microsoft.com/office/drawing/2014/main" id="{70AEA254-E901-E601-955E-BEA1F4438704}"/>
              </a:ext>
            </a:extLst>
          </p:cNvPr>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6" name="Rectangle 10">
            <a:extLst>
              <a:ext uri="{FF2B5EF4-FFF2-40B4-BE49-F238E27FC236}">
                <a16:creationId xmlns:a16="http://schemas.microsoft.com/office/drawing/2014/main" id="{45A4678B-638F-6BBA-A051-B1CE009DF769}"/>
              </a:ext>
            </a:extLst>
          </p:cNvPr>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7" name="Rectangle 11">
            <a:extLst>
              <a:ext uri="{FF2B5EF4-FFF2-40B4-BE49-F238E27FC236}">
                <a16:creationId xmlns:a16="http://schemas.microsoft.com/office/drawing/2014/main" id="{7D9C1BA0-2005-7307-0304-9FE34619344A}"/>
              </a:ext>
            </a:extLst>
          </p:cNvPr>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8" name="Rectangle 12">
            <a:extLst>
              <a:ext uri="{FF2B5EF4-FFF2-40B4-BE49-F238E27FC236}">
                <a16:creationId xmlns:a16="http://schemas.microsoft.com/office/drawing/2014/main" id="{F1A4F411-5161-E23C-1068-DDDE49AE6F30}"/>
              </a:ext>
            </a:extLst>
          </p:cNvPr>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9" name="Rectangle 13">
            <a:extLst>
              <a:ext uri="{FF2B5EF4-FFF2-40B4-BE49-F238E27FC236}">
                <a16:creationId xmlns:a16="http://schemas.microsoft.com/office/drawing/2014/main" id="{D5333F25-F665-0EFB-8D36-30CB1A9F8BD3}"/>
              </a:ext>
            </a:extLst>
          </p:cNvPr>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0" name="Rectangle 14">
            <a:extLst>
              <a:ext uri="{FF2B5EF4-FFF2-40B4-BE49-F238E27FC236}">
                <a16:creationId xmlns:a16="http://schemas.microsoft.com/office/drawing/2014/main" id="{E294D6EE-1F31-02A8-70A7-144F67F5823C}"/>
              </a:ext>
            </a:extLst>
          </p:cNvPr>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1" name="Rectangle 15">
            <a:extLst>
              <a:ext uri="{FF2B5EF4-FFF2-40B4-BE49-F238E27FC236}">
                <a16:creationId xmlns:a16="http://schemas.microsoft.com/office/drawing/2014/main" id="{D2726ED4-482A-0258-1C83-5DA35A64D47F}"/>
              </a:ext>
            </a:extLst>
          </p:cNvPr>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2" name="Rectangle 16">
            <a:extLst>
              <a:ext uri="{FF2B5EF4-FFF2-40B4-BE49-F238E27FC236}">
                <a16:creationId xmlns:a16="http://schemas.microsoft.com/office/drawing/2014/main" id="{3D148704-68C4-41CE-141A-0213E3E3C307}"/>
              </a:ext>
            </a:extLst>
          </p:cNvPr>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3" name="Rectangle 17">
            <a:extLst>
              <a:ext uri="{FF2B5EF4-FFF2-40B4-BE49-F238E27FC236}">
                <a16:creationId xmlns:a16="http://schemas.microsoft.com/office/drawing/2014/main" id="{57AFBA2F-740B-37C8-C1F7-2E3ABFA911B1}"/>
              </a:ext>
            </a:extLst>
          </p:cNvPr>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4" name="Rectangle 18">
            <a:extLst>
              <a:ext uri="{FF2B5EF4-FFF2-40B4-BE49-F238E27FC236}">
                <a16:creationId xmlns:a16="http://schemas.microsoft.com/office/drawing/2014/main" id="{B2B30BF0-D082-69DB-581D-8A5EF41AD6BE}"/>
              </a:ext>
            </a:extLst>
          </p:cNvPr>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5" name="Rectangle 19">
            <a:extLst>
              <a:ext uri="{FF2B5EF4-FFF2-40B4-BE49-F238E27FC236}">
                <a16:creationId xmlns:a16="http://schemas.microsoft.com/office/drawing/2014/main" id="{7E6DED3E-24E6-0CFC-E634-4D371C9336D1}"/>
              </a:ext>
            </a:extLst>
          </p:cNvPr>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6" name="Rectangle 20">
            <a:extLst>
              <a:ext uri="{FF2B5EF4-FFF2-40B4-BE49-F238E27FC236}">
                <a16:creationId xmlns:a16="http://schemas.microsoft.com/office/drawing/2014/main" id="{21AB9838-9F06-ABD3-AA15-AAF3A9BF0E84}"/>
              </a:ext>
            </a:extLst>
          </p:cNvPr>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7" name="Rectangle 21">
            <a:extLst>
              <a:ext uri="{FF2B5EF4-FFF2-40B4-BE49-F238E27FC236}">
                <a16:creationId xmlns:a16="http://schemas.microsoft.com/office/drawing/2014/main" id="{67B2827D-7B53-E545-3D46-7177F4C6E24A}"/>
              </a:ext>
            </a:extLst>
          </p:cNvPr>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8" name="Rectangle 22">
            <a:extLst>
              <a:ext uri="{FF2B5EF4-FFF2-40B4-BE49-F238E27FC236}">
                <a16:creationId xmlns:a16="http://schemas.microsoft.com/office/drawing/2014/main" id="{60013EA2-C3B2-33AA-4E04-2B6FCBF6EFA0}"/>
              </a:ext>
            </a:extLst>
          </p:cNvPr>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9" name="Rectangle 23">
            <a:extLst>
              <a:ext uri="{FF2B5EF4-FFF2-40B4-BE49-F238E27FC236}">
                <a16:creationId xmlns:a16="http://schemas.microsoft.com/office/drawing/2014/main" id="{0FAE2A7C-936C-0F4F-5177-33C83AFDB58B}"/>
              </a:ext>
            </a:extLst>
          </p:cNvPr>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0" name="Rectangle 24">
            <a:extLst>
              <a:ext uri="{FF2B5EF4-FFF2-40B4-BE49-F238E27FC236}">
                <a16:creationId xmlns:a16="http://schemas.microsoft.com/office/drawing/2014/main" id="{3384960D-B076-B37C-185A-AE1158D9A95E}"/>
              </a:ext>
            </a:extLst>
          </p:cNvPr>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1" name="Rectangle 25">
            <a:extLst>
              <a:ext uri="{FF2B5EF4-FFF2-40B4-BE49-F238E27FC236}">
                <a16:creationId xmlns:a16="http://schemas.microsoft.com/office/drawing/2014/main" id="{9667C209-A189-ED2C-FB0D-57ED3D502268}"/>
              </a:ext>
            </a:extLst>
          </p:cNvPr>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2" name="Rectangle 26">
            <a:extLst>
              <a:ext uri="{FF2B5EF4-FFF2-40B4-BE49-F238E27FC236}">
                <a16:creationId xmlns:a16="http://schemas.microsoft.com/office/drawing/2014/main" id="{D8FD8F97-BE23-E674-EACC-C02A48D9BABB}"/>
              </a:ext>
            </a:extLst>
          </p:cNvPr>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3" name="Rectangle 27">
            <a:extLst>
              <a:ext uri="{FF2B5EF4-FFF2-40B4-BE49-F238E27FC236}">
                <a16:creationId xmlns:a16="http://schemas.microsoft.com/office/drawing/2014/main" id="{F81F3767-7A09-E8F4-6A3D-93CF99D66EEA}"/>
              </a:ext>
            </a:extLst>
          </p:cNvPr>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4" name="Rectangle 28">
            <a:extLst>
              <a:ext uri="{FF2B5EF4-FFF2-40B4-BE49-F238E27FC236}">
                <a16:creationId xmlns:a16="http://schemas.microsoft.com/office/drawing/2014/main" id="{E2C319DE-0A16-712D-9966-4199C9CF2B75}"/>
              </a:ext>
            </a:extLst>
          </p:cNvPr>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5" name="Rectangle 29">
            <a:extLst>
              <a:ext uri="{FF2B5EF4-FFF2-40B4-BE49-F238E27FC236}">
                <a16:creationId xmlns:a16="http://schemas.microsoft.com/office/drawing/2014/main" id="{6EDA3241-B54A-3A0B-CC96-4E98D042F70D}"/>
              </a:ext>
            </a:extLst>
          </p:cNvPr>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6" name="Rectangle 30">
            <a:extLst>
              <a:ext uri="{FF2B5EF4-FFF2-40B4-BE49-F238E27FC236}">
                <a16:creationId xmlns:a16="http://schemas.microsoft.com/office/drawing/2014/main" id="{F02C04BB-C152-7FDD-A812-7560E418F9B8}"/>
              </a:ext>
            </a:extLst>
          </p:cNvPr>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7" name="Rectangle 31">
            <a:extLst>
              <a:ext uri="{FF2B5EF4-FFF2-40B4-BE49-F238E27FC236}">
                <a16:creationId xmlns:a16="http://schemas.microsoft.com/office/drawing/2014/main" id="{F8E9C298-8088-78D3-525C-AE2B5390BF51}"/>
              </a:ext>
            </a:extLst>
          </p:cNvPr>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8" name="Rectangle 32">
            <a:extLst>
              <a:ext uri="{FF2B5EF4-FFF2-40B4-BE49-F238E27FC236}">
                <a16:creationId xmlns:a16="http://schemas.microsoft.com/office/drawing/2014/main" id="{B4BA7A6C-022E-D9A4-E414-23048B53ADCD}"/>
              </a:ext>
            </a:extLst>
          </p:cNvPr>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9" name="Rectangle 33">
            <a:extLst>
              <a:ext uri="{FF2B5EF4-FFF2-40B4-BE49-F238E27FC236}">
                <a16:creationId xmlns:a16="http://schemas.microsoft.com/office/drawing/2014/main" id="{09448B38-DD5B-EF06-5008-6B44F3F4ED89}"/>
              </a:ext>
            </a:extLst>
          </p:cNvPr>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60" name="Rectangle 34">
            <a:extLst>
              <a:ext uri="{FF2B5EF4-FFF2-40B4-BE49-F238E27FC236}">
                <a16:creationId xmlns:a16="http://schemas.microsoft.com/office/drawing/2014/main" id="{D0067C54-8BDA-63F0-6429-ADC45943C262}"/>
              </a:ext>
            </a:extLst>
          </p:cNvPr>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Duration</a:t>
            </a:r>
          </a:p>
        </p:txBody>
      </p:sp>
      <p:sp>
        <p:nvSpPr>
          <p:cNvPr id="257061" name="Rectangle 35">
            <a:extLst>
              <a:ext uri="{FF2B5EF4-FFF2-40B4-BE49-F238E27FC236}">
                <a16:creationId xmlns:a16="http://schemas.microsoft.com/office/drawing/2014/main" id="{1660BE02-0632-1882-A7FD-7752F7E72A0B}"/>
              </a:ext>
            </a:extLst>
          </p:cNvPr>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Currency</a:t>
            </a:r>
          </a:p>
        </p:txBody>
      </p:sp>
      <p:sp>
        <p:nvSpPr>
          <p:cNvPr id="257062" name="Rectangle 36">
            <a:extLst>
              <a:ext uri="{FF2B5EF4-FFF2-40B4-BE49-F238E27FC236}">
                <a16:creationId xmlns:a16="http://schemas.microsoft.com/office/drawing/2014/main" id="{726921C8-D71C-9958-88F5-936EDB144F44}"/>
              </a:ext>
            </a:extLst>
          </p:cNvPr>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Effect of Inflation</a:t>
            </a:r>
          </a:p>
        </p:txBody>
      </p:sp>
      <p:sp>
        <p:nvSpPr>
          <p:cNvPr id="257063" name="Rectangle 37">
            <a:extLst>
              <a:ext uri="{FF2B5EF4-FFF2-40B4-BE49-F238E27FC236}">
                <a16:creationId xmlns:a16="http://schemas.microsoft.com/office/drawing/2014/main" id="{4D6FC4AF-2667-98D0-602B-214A8C0E9998}"/>
              </a:ext>
            </a:extLst>
          </p:cNvPr>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Uncertainty about Future</a:t>
            </a:r>
          </a:p>
        </p:txBody>
      </p:sp>
      <p:sp>
        <p:nvSpPr>
          <p:cNvPr id="257064" name="Rectangle 38">
            <a:extLst>
              <a:ext uri="{FF2B5EF4-FFF2-40B4-BE49-F238E27FC236}">
                <a16:creationId xmlns:a16="http://schemas.microsoft.com/office/drawing/2014/main" id="{9F6CCC23-C17B-1696-779B-5B94448DC7EE}"/>
              </a:ext>
            </a:extLst>
          </p:cNvPr>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Growth Patterns</a:t>
            </a:r>
          </a:p>
        </p:txBody>
      </p:sp>
      <p:sp>
        <p:nvSpPr>
          <p:cNvPr id="257065" name="Rectangle 39">
            <a:extLst>
              <a:ext uri="{FF2B5EF4-FFF2-40B4-BE49-F238E27FC236}">
                <a16:creationId xmlns:a16="http://schemas.microsoft.com/office/drawing/2014/main" id="{89A49DD9-FA18-486B-BA15-B2B019BBEDF0}"/>
              </a:ext>
            </a:extLst>
          </p:cNvPr>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Cyclicality &amp;</a:t>
            </a:r>
          </a:p>
        </p:txBody>
      </p:sp>
      <p:sp>
        <p:nvSpPr>
          <p:cNvPr id="257066" name="Rectangle 40">
            <a:extLst>
              <a:ext uri="{FF2B5EF4-FFF2-40B4-BE49-F238E27FC236}">
                <a16:creationId xmlns:a16="http://schemas.microsoft.com/office/drawing/2014/main" id="{0CACC3D5-7A3A-ABF5-39B6-0D0009F373EF}"/>
              </a:ext>
            </a:extLst>
          </p:cNvPr>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Other Effects</a:t>
            </a:r>
          </a:p>
        </p:txBody>
      </p:sp>
      <p:sp>
        <p:nvSpPr>
          <p:cNvPr id="257067" name="Rectangle 41">
            <a:extLst>
              <a:ext uri="{FF2B5EF4-FFF2-40B4-BE49-F238E27FC236}">
                <a16:creationId xmlns:a16="http://schemas.microsoft.com/office/drawing/2014/main" id="{D5819FA5-95E6-1B15-4871-873849941D00}"/>
              </a:ext>
            </a:extLst>
          </p:cNvPr>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Define Debt</a:t>
            </a:r>
          </a:p>
        </p:txBody>
      </p:sp>
      <p:sp>
        <p:nvSpPr>
          <p:cNvPr id="257068" name="Rectangle 42">
            <a:extLst>
              <a:ext uri="{FF2B5EF4-FFF2-40B4-BE49-F238E27FC236}">
                <a16:creationId xmlns:a16="http://schemas.microsoft.com/office/drawing/2014/main" id="{46D2931F-019D-EC0C-EC7D-E9A082B5928E}"/>
              </a:ext>
            </a:extLst>
          </p:cNvPr>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Characteristics</a:t>
            </a:r>
          </a:p>
        </p:txBody>
      </p:sp>
      <p:sp>
        <p:nvSpPr>
          <p:cNvPr id="257069" name="Rectangle 43">
            <a:extLst>
              <a:ext uri="{FF2B5EF4-FFF2-40B4-BE49-F238E27FC236}">
                <a16:creationId xmlns:a16="http://schemas.microsoft.com/office/drawing/2014/main" id="{FF7E0AF6-482B-1502-FF5F-68D67E5C191D}"/>
              </a:ext>
            </a:extLst>
          </p:cNvPr>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Duration/</a:t>
            </a:r>
          </a:p>
        </p:txBody>
      </p:sp>
      <p:sp>
        <p:nvSpPr>
          <p:cNvPr id="257070" name="Rectangle 44">
            <a:extLst>
              <a:ext uri="{FF2B5EF4-FFF2-40B4-BE49-F238E27FC236}">
                <a16:creationId xmlns:a16="http://schemas.microsoft.com/office/drawing/2014/main" id="{F9B6E91C-037A-E211-7EE4-42F43A6523C4}"/>
              </a:ext>
            </a:extLst>
          </p:cNvPr>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Maturity</a:t>
            </a:r>
          </a:p>
        </p:txBody>
      </p:sp>
      <p:sp>
        <p:nvSpPr>
          <p:cNvPr id="257071" name="Rectangle 45">
            <a:extLst>
              <a:ext uri="{FF2B5EF4-FFF2-40B4-BE49-F238E27FC236}">
                <a16:creationId xmlns:a16="http://schemas.microsoft.com/office/drawing/2014/main" id="{5F210A02-FABE-1816-FBED-CF27B8C108FA}"/>
              </a:ext>
            </a:extLst>
          </p:cNvPr>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Currency</a:t>
            </a:r>
          </a:p>
        </p:txBody>
      </p:sp>
      <p:sp>
        <p:nvSpPr>
          <p:cNvPr id="257072" name="Rectangle 46">
            <a:extLst>
              <a:ext uri="{FF2B5EF4-FFF2-40B4-BE49-F238E27FC236}">
                <a16:creationId xmlns:a16="http://schemas.microsoft.com/office/drawing/2014/main" id="{823738B0-0219-033A-F07F-A4C74DC36DA0}"/>
              </a:ext>
            </a:extLst>
          </p:cNvPr>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Mix</a:t>
            </a:r>
          </a:p>
        </p:txBody>
      </p:sp>
      <p:sp>
        <p:nvSpPr>
          <p:cNvPr id="257073" name="Rectangle 47">
            <a:extLst>
              <a:ext uri="{FF2B5EF4-FFF2-40B4-BE49-F238E27FC236}">
                <a16:creationId xmlns:a16="http://schemas.microsoft.com/office/drawing/2014/main" id="{EF8F2FE3-87FC-27F1-C952-2B71EA3B74AA}"/>
              </a:ext>
            </a:extLst>
          </p:cNvPr>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Fixed vs. Floating Rate</a:t>
            </a:r>
          </a:p>
        </p:txBody>
      </p:sp>
      <p:sp>
        <p:nvSpPr>
          <p:cNvPr id="257074" name="Rectangle 48">
            <a:extLst>
              <a:ext uri="{FF2B5EF4-FFF2-40B4-BE49-F238E27FC236}">
                <a16:creationId xmlns:a16="http://schemas.microsoft.com/office/drawing/2014/main" id="{78232CD6-9F8D-43EC-7A2C-602C4855DAE1}"/>
              </a:ext>
            </a:extLst>
          </p:cNvPr>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More floating rate </a:t>
            </a:r>
          </a:p>
        </p:txBody>
      </p:sp>
      <p:sp>
        <p:nvSpPr>
          <p:cNvPr id="257075" name="Rectangle 49">
            <a:extLst>
              <a:ext uri="{FF2B5EF4-FFF2-40B4-BE49-F238E27FC236}">
                <a16:creationId xmlns:a16="http://schemas.microsoft.com/office/drawing/2014/main" id="{40170507-6555-F3C6-D856-5B468F498E74}"/>
              </a:ext>
            </a:extLst>
          </p:cNvPr>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if CF move with </a:t>
            </a:r>
          </a:p>
        </p:txBody>
      </p:sp>
      <p:sp>
        <p:nvSpPr>
          <p:cNvPr id="257076" name="Rectangle 50">
            <a:extLst>
              <a:ext uri="{FF2B5EF4-FFF2-40B4-BE49-F238E27FC236}">
                <a16:creationId xmlns:a16="http://schemas.microsoft.com/office/drawing/2014/main" id="{9B6D82D0-BD25-0B99-3ADF-8E8BD3838B3C}"/>
              </a:ext>
            </a:extLst>
          </p:cNvPr>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inflation</a:t>
            </a:r>
          </a:p>
        </p:txBody>
      </p:sp>
      <p:sp>
        <p:nvSpPr>
          <p:cNvPr id="257077" name="Rectangle 51">
            <a:extLst>
              <a:ext uri="{FF2B5EF4-FFF2-40B4-BE49-F238E27FC236}">
                <a16:creationId xmlns:a16="http://schemas.microsoft.com/office/drawing/2014/main" id="{80A8E54E-14A9-BF1E-1BD2-C82433919F28}"/>
              </a:ext>
            </a:extLst>
          </p:cNvPr>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with greater uncertainty </a:t>
            </a:r>
          </a:p>
        </p:txBody>
      </p:sp>
      <p:sp>
        <p:nvSpPr>
          <p:cNvPr id="257078" name="Rectangle 52">
            <a:extLst>
              <a:ext uri="{FF2B5EF4-FFF2-40B4-BE49-F238E27FC236}">
                <a16:creationId xmlns:a16="http://schemas.microsoft.com/office/drawing/2014/main" id="{6B6E0131-944B-ABBB-D6B7-28364623524C}"/>
              </a:ext>
            </a:extLst>
          </p:cNvPr>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on future</a:t>
            </a:r>
          </a:p>
        </p:txBody>
      </p:sp>
      <p:sp>
        <p:nvSpPr>
          <p:cNvPr id="257079" name="Rectangle 53">
            <a:extLst>
              <a:ext uri="{FF2B5EF4-FFF2-40B4-BE49-F238E27FC236}">
                <a16:creationId xmlns:a16="http://schemas.microsoft.com/office/drawing/2014/main" id="{0E72ABDB-30AF-DD75-BE49-A2BAD16BF01E}"/>
              </a:ext>
            </a:extLst>
          </p:cNvPr>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Straight versus</a:t>
            </a:r>
          </a:p>
        </p:txBody>
      </p:sp>
      <p:sp>
        <p:nvSpPr>
          <p:cNvPr id="257080" name="Rectangle 54">
            <a:extLst>
              <a:ext uri="{FF2B5EF4-FFF2-40B4-BE49-F238E27FC236}">
                <a16:creationId xmlns:a16="http://schemas.microsoft.com/office/drawing/2014/main" id="{F5AEE682-D0E5-B362-161C-8904E05BA7A9}"/>
              </a:ext>
            </a:extLst>
          </p:cNvPr>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Convertible</a:t>
            </a:r>
          </a:p>
        </p:txBody>
      </p:sp>
      <p:sp>
        <p:nvSpPr>
          <p:cNvPr id="257081" name="Rectangle 55">
            <a:extLst>
              <a:ext uri="{FF2B5EF4-FFF2-40B4-BE49-F238E27FC236}">
                <a16:creationId xmlns:a16="http://schemas.microsoft.com/office/drawing/2014/main" id="{AAA59458-5DC4-1A04-4F00-39D71B1AFC46}"/>
              </a:ext>
            </a:extLst>
          </p:cNvPr>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Convertible if</a:t>
            </a:r>
          </a:p>
        </p:txBody>
      </p:sp>
      <p:sp>
        <p:nvSpPr>
          <p:cNvPr id="257082" name="Rectangle 56">
            <a:extLst>
              <a:ext uri="{FF2B5EF4-FFF2-40B4-BE49-F238E27FC236}">
                <a16:creationId xmlns:a16="http://schemas.microsoft.com/office/drawing/2014/main" id="{244B0006-58A5-AA9C-A756-5E01FC56B590}"/>
              </a:ext>
            </a:extLst>
          </p:cNvPr>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cash flows low </a:t>
            </a:r>
          </a:p>
        </p:txBody>
      </p:sp>
      <p:sp>
        <p:nvSpPr>
          <p:cNvPr id="257083" name="Rectangle 57">
            <a:extLst>
              <a:ext uri="{FF2B5EF4-FFF2-40B4-BE49-F238E27FC236}">
                <a16:creationId xmlns:a16="http://schemas.microsoft.com/office/drawing/2014/main" id="{BEB068AF-3EF1-5CA9-701D-9E4A140CB1F8}"/>
              </a:ext>
            </a:extLst>
          </p:cNvPr>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now but high</a:t>
            </a:r>
          </a:p>
        </p:txBody>
      </p:sp>
      <p:sp>
        <p:nvSpPr>
          <p:cNvPr id="257084" name="Rectangle 58">
            <a:extLst>
              <a:ext uri="{FF2B5EF4-FFF2-40B4-BE49-F238E27FC236}">
                <a16:creationId xmlns:a16="http://schemas.microsoft.com/office/drawing/2014/main" id="{AB3DCBC8-2F06-B440-F817-777B6B8D2C45}"/>
              </a:ext>
            </a:extLst>
          </p:cNvPr>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exp. growth</a:t>
            </a:r>
          </a:p>
        </p:txBody>
      </p:sp>
      <p:sp>
        <p:nvSpPr>
          <p:cNvPr id="257085" name="Rectangle 59">
            <a:extLst>
              <a:ext uri="{FF2B5EF4-FFF2-40B4-BE49-F238E27FC236}">
                <a16:creationId xmlns:a16="http://schemas.microsoft.com/office/drawing/2014/main" id="{7AB810C5-6B12-F592-5689-7EDE2450B8CA}"/>
              </a:ext>
            </a:extLst>
          </p:cNvPr>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Special Features</a:t>
            </a:r>
          </a:p>
        </p:txBody>
      </p:sp>
      <p:sp>
        <p:nvSpPr>
          <p:cNvPr id="257086" name="Rectangle 60">
            <a:extLst>
              <a:ext uri="{FF2B5EF4-FFF2-40B4-BE49-F238E27FC236}">
                <a16:creationId xmlns:a16="http://schemas.microsoft.com/office/drawing/2014/main" id="{A3E19B79-D72E-C511-3AD5-FD6A77FE639A}"/>
              </a:ext>
            </a:extLst>
          </p:cNvPr>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on Debt</a:t>
            </a:r>
          </a:p>
        </p:txBody>
      </p:sp>
      <p:sp>
        <p:nvSpPr>
          <p:cNvPr id="257087" name="Rectangle 61">
            <a:extLst>
              <a:ext uri="{FF2B5EF4-FFF2-40B4-BE49-F238E27FC236}">
                <a16:creationId xmlns:a16="http://schemas.microsoft.com/office/drawing/2014/main" id="{5681F010-998C-CCF7-4CDD-3747C40BC2CE}"/>
              </a:ext>
            </a:extLst>
          </p:cNvPr>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Options to make </a:t>
            </a:r>
          </a:p>
        </p:txBody>
      </p:sp>
      <p:sp>
        <p:nvSpPr>
          <p:cNvPr id="257088" name="Rectangle 62">
            <a:extLst>
              <a:ext uri="{FF2B5EF4-FFF2-40B4-BE49-F238E27FC236}">
                <a16:creationId xmlns:a16="http://schemas.microsoft.com/office/drawing/2014/main" id="{F6784081-39DE-D6BF-8EA5-F400E00D1D36}"/>
              </a:ext>
            </a:extLst>
          </p:cNvPr>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cash flows on debt </a:t>
            </a:r>
          </a:p>
        </p:txBody>
      </p:sp>
      <p:sp>
        <p:nvSpPr>
          <p:cNvPr id="257089" name="Rectangle 63">
            <a:extLst>
              <a:ext uri="{FF2B5EF4-FFF2-40B4-BE49-F238E27FC236}">
                <a16:creationId xmlns:a16="http://schemas.microsoft.com/office/drawing/2014/main" id="{68B08ED2-5D4D-0266-C0E3-8260035FD6BA}"/>
              </a:ext>
            </a:extLst>
          </p:cNvPr>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match cash flows </a:t>
            </a:r>
          </a:p>
        </p:txBody>
      </p:sp>
      <p:sp>
        <p:nvSpPr>
          <p:cNvPr id="257090" name="Rectangle 64">
            <a:extLst>
              <a:ext uri="{FF2B5EF4-FFF2-40B4-BE49-F238E27FC236}">
                <a16:creationId xmlns:a16="http://schemas.microsoft.com/office/drawing/2014/main" id="{F64697F3-1562-DC95-7FB6-687BDB15B5E3}"/>
              </a:ext>
            </a:extLst>
          </p:cNvPr>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on assets</a:t>
            </a:r>
          </a:p>
        </p:txBody>
      </p:sp>
      <p:grpSp>
        <p:nvGrpSpPr>
          <p:cNvPr id="257091" name="Group 65">
            <a:extLst>
              <a:ext uri="{FF2B5EF4-FFF2-40B4-BE49-F238E27FC236}">
                <a16:creationId xmlns:a16="http://schemas.microsoft.com/office/drawing/2014/main" id="{4E52233F-16FF-7018-A84B-47A054AA1BA2}"/>
              </a:ext>
            </a:extLst>
          </p:cNvPr>
          <p:cNvGrpSpPr>
            <a:grpSpLocks/>
          </p:cNvGrpSpPr>
          <p:nvPr/>
        </p:nvGrpSpPr>
        <p:grpSpPr bwMode="auto">
          <a:xfrm>
            <a:off x="2787650" y="2127250"/>
            <a:ext cx="61913" cy="238125"/>
            <a:chOff x="1756" y="1340"/>
            <a:chExt cx="39" cy="150"/>
          </a:xfrm>
        </p:grpSpPr>
        <p:sp>
          <p:nvSpPr>
            <p:cNvPr id="257172" name="Freeform 66">
              <a:extLst>
                <a:ext uri="{FF2B5EF4-FFF2-40B4-BE49-F238E27FC236}">
                  <a16:creationId xmlns:a16="http://schemas.microsoft.com/office/drawing/2014/main" id="{2F699082-1463-DAC6-7728-FF52F3487369}"/>
                </a:ext>
              </a:extLst>
            </p:cNvPr>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3" name="Line 67">
              <a:extLst>
                <a:ext uri="{FF2B5EF4-FFF2-40B4-BE49-F238E27FC236}">
                  <a16:creationId xmlns:a16="http://schemas.microsoft.com/office/drawing/2014/main" id="{E7AD96AA-6239-8602-3742-483DFD9E297C}"/>
                </a:ext>
              </a:extLst>
            </p:cNvPr>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2" name="Group 68">
            <a:extLst>
              <a:ext uri="{FF2B5EF4-FFF2-40B4-BE49-F238E27FC236}">
                <a16:creationId xmlns:a16="http://schemas.microsoft.com/office/drawing/2014/main" id="{CD067C5A-A720-D2A6-9B36-39609F31F5B6}"/>
              </a:ext>
            </a:extLst>
          </p:cNvPr>
          <p:cNvGrpSpPr>
            <a:grpSpLocks/>
          </p:cNvGrpSpPr>
          <p:nvPr/>
        </p:nvGrpSpPr>
        <p:grpSpPr bwMode="auto">
          <a:xfrm>
            <a:off x="4184650" y="2127250"/>
            <a:ext cx="61913" cy="238125"/>
            <a:chOff x="2636" y="1340"/>
            <a:chExt cx="39" cy="150"/>
          </a:xfrm>
        </p:grpSpPr>
        <p:sp>
          <p:nvSpPr>
            <p:cNvPr id="257170" name="Freeform 69">
              <a:extLst>
                <a:ext uri="{FF2B5EF4-FFF2-40B4-BE49-F238E27FC236}">
                  <a16:creationId xmlns:a16="http://schemas.microsoft.com/office/drawing/2014/main" id="{5E9C84F7-9D42-5D16-CA06-8FC7C2D0F4AB}"/>
                </a:ext>
              </a:extLst>
            </p:cNvPr>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1" name="Line 70">
              <a:extLst>
                <a:ext uri="{FF2B5EF4-FFF2-40B4-BE49-F238E27FC236}">
                  <a16:creationId xmlns:a16="http://schemas.microsoft.com/office/drawing/2014/main" id="{7AD268F4-7690-C61F-49C9-3C5810854F15}"/>
                </a:ext>
              </a:extLst>
            </p:cNvPr>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3" name="Group 71">
            <a:extLst>
              <a:ext uri="{FF2B5EF4-FFF2-40B4-BE49-F238E27FC236}">
                <a16:creationId xmlns:a16="http://schemas.microsoft.com/office/drawing/2014/main" id="{4247C904-DD23-10B4-B6FF-2BEFF0C776C6}"/>
              </a:ext>
            </a:extLst>
          </p:cNvPr>
          <p:cNvGrpSpPr>
            <a:grpSpLocks/>
          </p:cNvGrpSpPr>
          <p:nvPr/>
        </p:nvGrpSpPr>
        <p:grpSpPr bwMode="auto">
          <a:xfrm>
            <a:off x="5418138" y="2127250"/>
            <a:ext cx="61912" cy="238125"/>
            <a:chOff x="3413" y="1340"/>
            <a:chExt cx="39" cy="150"/>
          </a:xfrm>
        </p:grpSpPr>
        <p:sp>
          <p:nvSpPr>
            <p:cNvPr id="257168" name="Freeform 72">
              <a:extLst>
                <a:ext uri="{FF2B5EF4-FFF2-40B4-BE49-F238E27FC236}">
                  <a16:creationId xmlns:a16="http://schemas.microsoft.com/office/drawing/2014/main" id="{C4A50265-2AF8-47D0-B12C-EDFE0A6C5224}"/>
                </a:ext>
              </a:extLst>
            </p:cNvPr>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9" name="Line 73">
              <a:extLst>
                <a:ext uri="{FF2B5EF4-FFF2-40B4-BE49-F238E27FC236}">
                  <a16:creationId xmlns:a16="http://schemas.microsoft.com/office/drawing/2014/main" id="{DF6B8979-3220-34F6-7CBD-79516619F0AC}"/>
                </a:ext>
              </a:extLst>
            </p:cNvPr>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4" name="Group 74">
            <a:extLst>
              <a:ext uri="{FF2B5EF4-FFF2-40B4-BE49-F238E27FC236}">
                <a16:creationId xmlns:a16="http://schemas.microsoft.com/office/drawing/2014/main" id="{65998D1A-D0E1-7C6A-9B37-64BF76A512D4}"/>
              </a:ext>
            </a:extLst>
          </p:cNvPr>
          <p:cNvGrpSpPr>
            <a:grpSpLocks/>
          </p:cNvGrpSpPr>
          <p:nvPr/>
        </p:nvGrpSpPr>
        <p:grpSpPr bwMode="auto">
          <a:xfrm>
            <a:off x="6486525" y="2127250"/>
            <a:ext cx="61913" cy="238125"/>
            <a:chOff x="4086" y="1340"/>
            <a:chExt cx="39" cy="150"/>
          </a:xfrm>
        </p:grpSpPr>
        <p:sp>
          <p:nvSpPr>
            <p:cNvPr id="257166" name="Freeform 75">
              <a:extLst>
                <a:ext uri="{FF2B5EF4-FFF2-40B4-BE49-F238E27FC236}">
                  <a16:creationId xmlns:a16="http://schemas.microsoft.com/office/drawing/2014/main" id="{58B63F87-B87C-CC89-8921-B6D2CBCF9D38}"/>
                </a:ext>
              </a:extLst>
            </p:cNvPr>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7" name="Line 76">
              <a:extLst>
                <a:ext uri="{FF2B5EF4-FFF2-40B4-BE49-F238E27FC236}">
                  <a16:creationId xmlns:a16="http://schemas.microsoft.com/office/drawing/2014/main" id="{FE5CA25A-87B2-F72D-14E8-F57A7937CC36}"/>
                </a:ext>
              </a:extLst>
            </p:cNvPr>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095" name="Rectangle 77">
            <a:extLst>
              <a:ext uri="{FF2B5EF4-FFF2-40B4-BE49-F238E27FC236}">
                <a16:creationId xmlns:a16="http://schemas.microsoft.com/office/drawing/2014/main" id="{22DCCDC3-6CD6-254A-3D7F-AFB3D85E4C4C}"/>
              </a:ext>
            </a:extLst>
          </p:cNvPr>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i="1">
                <a:latin typeface="Times" pitchFamily="2" charset="0"/>
              </a:rPr>
              <a:t>Start with the </a:t>
            </a:r>
          </a:p>
        </p:txBody>
      </p:sp>
      <p:sp>
        <p:nvSpPr>
          <p:cNvPr id="257096" name="Rectangle 78">
            <a:extLst>
              <a:ext uri="{FF2B5EF4-FFF2-40B4-BE49-F238E27FC236}">
                <a16:creationId xmlns:a16="http://schemas.microsoft.com/office/drawing/2014/main" id="{2E3383E4-5F19-E3F4-3700-63F73E8A4413}"/>
              </a:ext>
            </a:extLst>
          </p:cNvPr>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Cash Flows</a:t>
            </a:r>
          </a:p>
        </p:txBody>
      </p:sp>
      <p:sp>
        <p:nvSpPr>
          <p:cNvPr id="257097" name="Rectangle 79">
            <a:extLst>
              <a:ext uri="{FF2B5EF4-FFF2-40B4-BE49-F238E27FC236}">
                <a16:creationId xmlns:a16="http://schemas.microsoft.com/office/drawing/2014/main" id="{C09D0327-FD98-57C9-417A-F7BE97A4A40B}"/>
              </a:ext>
            </a:extLst>
          </p:cNvPr>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on Assets/</a:t>
            </a:r>
          </a:p>
        </p:txBody>
      </p:sp>
      <p:sp>
        <p:nvSpPr>
          <p:cNvPr id="257098" name="Rectangle 80">
            <a:extLst>
              <a:ext uri="{FF2B5EF4-FFF2-40B4-BE49-F238E27FC236}">
                <a16:creationId xmlns:a16="http://schemas.microsoft.com/office/drawing/2014/main" id="{D5F49AA1-2702-8257-BE11-150DCAD87D92}"/>
              </a:ext>
            </a:extLst>
          </p:cNvPr>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Projects</a:t>
            </a:r>
          </a:p>
        </p:txBody>
      </p:sp>
      <p:grpSp>
        <p:nvGrpSpPr>
          <p:cNvPr id="257099" name="Group 81">
            <a:extLst>
              <a:ext uri="{FF2B5EF4-FFF2-40B4-BE49-F238E27FC236}">
                <a16:creationId xmlns:a16="http://schemas.microsoft.com/office/drawing/2014/main" id="{9237EE7E-7ACD-3F7E-5CE6-23B6391F8A94}"/>
              </a:ext>
            </a:extLst>
          </p:cNvPr>
          <p:cNvGrpSpPr>
            <a:grpSpLocks/>
          </p:cNvGrpSpPr>
          <p:nvPr/>
        </p:nvGrpSpPr>
        <p:grpSpPr bwMode="auto">
          <a:xfrm>
            <a:off x="1882775" y="2127250"/>
            <a:ext cx="61913" cy="238125"/>
            <a:chOff x="1186" y="1340"/>
            <a:chExt cx="39" cy="150"/>
          </a:xfrm>
        </p:grpSpPr>
        <p:sp>
          <p:nvSpPr>
            <p:cNvPr id="257164" name="Freeform 82">
              <a:extLst>
                <a:ext uri="{FF2B5EF4-FFF2-40B4-BE49-F238E27FC236}">
                  <a16:creationId xmlns:a16="http://schemas.microsoft.com/office/drawing/2014/main" id="{A0046E83-0E43-CBE5-B7C1-977DFCC2E1F8}"/>
                </a:ext>
              </a:extLst>
            </p:cNvPr>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5" name="Line 83">
              <a:extLst>
                <a:ext uri="{FF2B5EF4-FFF2-40B4-BE49-F238E27FC236}">
                  <a16:creationId xmlns:a16="http://schemas.microsoft.com/office/drawing/2014/main" id="{5CF25F50-DAF1-4A96-D878-B3B4144AA3B1}"/>
                </a:ext>
              </a:extLst>
            </p:cNvPr>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00" name="Rectangle 84">
            <a:extLst>
              <a:ext uri="{FF2B5EF4-FFF2-40B4-BE49-F238E27FC236}">
                <a16:creationId xmlns:a16="http://schemas.microsoft.com/office/drawing/2014/main" id="{D7D9D9AC-CFEF-86FE-92F1-6A8243FBECD2}"/>
              </a:ext>
            </a:extLst>
          </p:cNvPr>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Overlay tax</a:t>
            </a:r>
          </a:p>
        </p:txBody>
      </p:sp>
      <p:sp>
        <p:nvSpPr>
          <p:cNvPr id="257101" name="Rectangle 85">
            <a:extLst>
              <a:ext uri="{FF2B5EF4-FFF2-40B4-BE49-F238E27FC236}">
                <a16:creationId xmlns:a16="http://schemas.microsoft.com/office/drawing/2014/main" id="{BB452296-1CBE-A8BA-0796-60CE8B004A39}"/>
              </a:ext>
            </a:extLst>
          </p:cNvPr>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preferences</a:t>
            </a:r>
          </a:p>
        </p:txBody>
      </p:sp>
      <p:sp>
        <p:nvSpPr>
          <p:cNvPr id="257102" name="Rectangle 86">
            <a:extLst>
              <a:ext uri="{FF2B5EF4-FFF2-40B4-BE49-F238E27FC236}">
                <a16:creationId xmlns:a16="http://schemas.microsoft.com/office/drawing/2014/main" id="{10D55EE8-417E-8FCB-3550-C3F9F990CB9B}"/>
              </a:ext>
            </a:extLst>
          </p:cNvPr>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Deductibility of cash flows</a:t>
            </a:r>
          </a:p>
        </p:txBody>
      </p:sp>
      <p:sp>
        <p:nvSpPr>
          <p:cNvPr id="257103" name="Rectangle 87">
            <a:extLst>
              <a:ext uri="{FF2B5EF4-FFF2-40B4-BE49-F238E27FC236}">
                <a16:creationId xmlns:a16="http://schemas.microsoft.com/office/drawing/2014/main" id="{DF9AB2DE-925C-2949-F907-B730DE89744E}"/>
              </a:ext>
            </a:extLst>
          </p:cNvPr>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for tax purposes</a:t>
            </a:r>
          </a:p>
        </p:txBody>
      </p:sp>
      <p:sp>
        <p:nvSpPr>
          <p:cNvPr id="257104" name="Rectangle 88">
            <a:extLst>
              <a:ext uri="{FF2B5EF4-FFF2-40B4-BE49-F238E27FC236}">
                <a16:creationId xmlns:a16="http://schemas.microsoft.com/office/drawing/2014/main" id="{4A47A028-82E6-E249-7E47-560A06BAC946}"/>
              </a:ext>
            </a:extLst>
          </p:cNvPr>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Differences in tax rates</a:t>
            </a:r>
          </a:p>
        </p:txBody>
      </p:sp>
      <p:sp>
        <p:nvSpPr>
          <p:cNvPr id="257105" name="Rectangle 89">
            <a:extLst>
              <a:ext uri="{FF2B5EF4-FFF2-40B4-BE49-F238E27FC236}">
                <a16:creationId xmlns:a16="http://schemas.microsoft.com/office/drawing/2014/main" id="{7B6A7472-D740-2B33-6BEC-EC4C455E684B}"/>
              </a:ext>
            </a:extLst>
          </p:cNvPr>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across different locales</a:t>
            </a:r>
          </a:p>
        </p:txBody>
      </p:sp>
      <p:sp>
        <p:nvSpPr>
          <p:cNvPr id="257106" name="Rectangle 90">
            <a:extLst>
              <a:ext uri="{FF2B5EF4-FFF2-40B4-BE49-F238E27FC236}">
                <a16:creationId xmlns:a16="http://schemas.microsoft.com/office/drawing/2014/main" id="{34C4BB79-AC00-A98D-F419-0630BA7F0E01}"/>
              </a:ext>
            </a:extLst>
          </p:cNvPr>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Consider </a:t>
            </a:r>
          </a:p>
        </p:txBody>
      </p:sp>
      <p:sp>
        <p:nvSpPr>
          <p:cNvPr id="257107" name="Rectangle 91">
            <a:extLst>
              <a:ext uri="{FF2B5EF4-FFF2-40B4-BE49-F238E27FC236}">
                <a16:creationId xmlns:a16="http://schemas.microsoft.com/office/drawing/2014/main" id="{ABC41720-68D8-A568-E9BF-CEBE22A9A9E3}"/>
              </a:ext>
            </a:extLst>
          </p:cNvPr>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ratings agency</a:t>
            </a:r>
          </a:p>
        </p:txBody>
      </p:sp>
      <p:sp>
        <p:nvSpPr>
          <p:cNvPr id="257108" name="Rectangle 92">
            <a:extLst>
              <a:ext uri="{FF2B5EF4-FFF2-40B4-BE49-F238E27FC236}">
                <a16:creationId xmlns:a16="http://schemas.microsoft.com/office/drawing/2014/main" id="{AD3E331B-32F2-6DB4-D796-8EC38CE9A096}"/>
              </a:ext>
            </a:extLst>
          </p:cNvPr>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&amp; analyst concerns</a:t>
            </a:r>
          </a:p>
        </p:txBody>
      </p:sp>
      <p:sp>
        <p:nvSpPr>
          <p:cNvPr id="257109" name="Rectangle 93">
            <a:extLst>
              <a:ext uri="{FF2B5EF4-FFF2-40B4-BE49-F238E27FC236}">
                <a16:creationId xmlns:a16="http://schemas.microsoft.com/office/drawing/2014/main" id="{AAA9808D-308C-620E-0548-72065C950B26}"/>
              </a:ext>
            </a:extLst>
          </p:cNvPr>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Analyst Concerns</a:t>
            </a:r>
          </a:p>
        </p:txBody>
      </p:sp>
      <p:sp>
        <p:nvSpPr>
          <p:cNvPr id="257110" name="Rectangle 94">
            <a:extLst>
              <a:ext uri="{FF2B5EF4-FFF2-40B4-BE49-F238E27FC236}">
                <a16:creationId xmlns:a16="http://schemas.microsoft.com/office/drawing/2014/main" id="{72BC45EC-7E66-1B79-B692-9170982DE442}"/>
              </a:ext>
            </a:extLst>
          </p:cNvPr>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Effect on EPS</a:t>
            </a:r>
          </a:p>
        </p:txBody>
      </p:sp>
      <p:sp>
        <p:nvSpPr>
          <p:cNvPr id="257111" name="Rectangle 95">
            <a:extLst>
              <a:ext uri="{FF2B5EF4-FFF2-40B4-BE49-F238E27FC236}">
                <a16:creationId xmlns:a16="http://schemas.microsoft.com/office/drawing/2014/main" id="{CC36AC6C-B37B-C7AF-5F53-AA2AE8491008}"/>
              </a:ext>
            </a:extLst>
          </p:cNvPr>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Value relative to comparables</a:t>
            </a:r>
          </a:p>
        </p:txBody>
      </p:sp>
      <p:sp>
        <p:nvSpPr>
          <p:cNvPr id="257112" name="Rectangle 96">
            <a:extLst>
              <a:ext uri="{FF2B5EF4-FFF2-40B4-BE49-F238E27FC236}">
                <a16:creationId xmlns:a16="http://schemas.microsoft.com/office/drawing/2014/main" id="{B5BC2809-4427-2463-8320-EABE10FBFD66}"/>
              </a:ext>
            </a:extLst>
          </p:cNvPr>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Ratings Agency</a:t>
            </a:r>
          </a:p>
        </p:txBody>
      </p:sp>
      <p:sp>
        <p:nvSpPr>
          <p:cNvPr id="257113" name="Rectangle 97">
            <a:extLst>
              <a:ext uri="{FF2B5EF4-FFF2-40B4-BE49-F238E27FC236}">
                <a16:creationId xmlns:a16="http://schemas.microsoft.com/office/drawing/2014/main" id="{A820C299-72E9-BBBE-39F8-3050ED0D064A}"/>
              </a:ext>
            </a:extLst>
          </p:cNvPr>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Effect on Ratios</a:t>
            </a:r>
          </a:p>
        </p:txBody>
      </p:sp>
      <p:sp>
        <p:nvSpPr>
          <p:cNvPr id="257114" name="Rectangle 98">
            <a:extLst>
              <a:ext uri="{FF2B5EF4-FFF2-40B4-BE49-F238E27FC236}">
                <a16:creationId xmlns:a16="http://schemas.microsoft.com/office/drawing/2014/main" id="{FFEA10E7-D1D9-1B62-A1EE-2E08C098236B}"/>
              </a:ext>
            </a:extLst>
          </p:cNvPr>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Ratios relative to comparables</a:t>
            </a:r>
          </a:p>
        </p:txBody>
      </p:sp>
      <p:sp>
        <p:nvSpPr>
          <p:cNvPr id="257115" name="Rectangle 99">
            <a:extLst>
              <a:ext uri="{FF2B5EF4-FFF2-40B4-BE49-F238E27FC236}">
                <a16:creationId xmlns:a16="http://schemas.microsoft.com/office/drawing/2014/main" id="{1103A0E4-BEDD-FEA7-9851-D28D230545C6}"/>
              </a:ext>
            </a:extLst>
          </p:cNvPr>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Regulatory Concerns</a:t>
            </a:r>
          </a:p>
        </p:txBody>
      </p:sp>
      <p:sp>
        <p:nvSpPr>
          <p:cNvPr id="257116" name="Rectangle 100">
            <a:extLst>
              <a:ext uri="{FF2B5EF4-FFF2-40B4-BE49-F238E27FC236}">
                <a16:creationId xmlns:a16="http://schemas.microsoft.com/office/drawing/2014/main" id="{B55A0CF8-EA28-2EF8-7F2F-487E6C8990FD}"/>
              </a:ext>
            </a:extLst>
          </p:cNvPr>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Measures used</a:t>
            </a:r>
          </a:p>
        </p:txBody>
      </p:sp>
      <p:sp>
        <p:nvSpPr>
          <p:cNvPr id="257117" name="Rectangle 101">
            <a:extLst>
              <a:ext uri="{FF2B5EF4-FFF2-40B4-BE49-F238E27FC236}">
                <a16:creationId xmlns:a16="http://schemas.microsoft.com/office/drawing/2014/main" id="{5E4C692E-E5FE-47CA-F082-EB8CD44BFE5E}"/>
              </a:ext>
            </a:extLst>
          </p:cNvPr>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Factor in agency</a:t>
            </a:r>
          </a:p>
        </p:txBody>
      </p:sp>
      <p:sp>
        <p:nvSpPr>
          <p:cNvPr id="257118" name="Rectangle 102">
            <a:extLst>
              <a:ext uri="{FF2B5EF4-FFF2-40B4-BE49-F238E27FC236}">
                <a16:creationId xmlns:a16="http://schemas.microsoft.com/office/drawing/2014/main" id="{3A947186-1FB0-E2B2-EA26-795C7B1034CA}"/>
              </a:ext>
            </a:extLst>
          </p:cNvPr>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conflicts between stock</a:t>
            </a:r>
          </a:p>
        </p:txBody>
      </p:sp>
      <p:sp>
        <p:nvSpPr>
          <p:cNvPr id="257119" name="Rectangle 103">
            <a:extLst>
              <a:ext uri="{FF2B5EF4-FFF2-40B4-BE49-F238E27FC236}">
                <a16:creationId xmlns:a16="http://schemas.microsoft.com/office/drawing/2014/main" id="{DC732EAE-DD5B-E1F5-B4FE-0E603402714C}"/>
              </a:ext>
            </a:extLst>
          </p:cNvPr>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and bond holders</a:t>
            </a:r>
          </a:p>
        </p:txBody>
      </p:sp>
      <p:sp>
        <p:nvSpPr>
          <p:cNvPr id="257120" name="Rectangle 104">
            <a:extLst>
              <a:ext uri="{FF2B5EF4-FFF2-40B4-BE49-F238E27FC236}">
                <a16:creationId xmlns:a16="http://schemas.microsoft.com/office/drawing/2014/main" id="{5A4A0472-AEE3-8752-AD7A-9F74A955C0D5}"/>
              </a:ext>
            </a:extLst>
          </p:cNvPr>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Observability of Cash Flows</a:t>
            </a:r>
          </a:p>
        </p:txBody>
      </p:sp>
      <p:sp>
        <p:nvSpPr>
          <p:cNvPr id="257121" name="Rectangle 105">
            <a:extLst>
              <a:ext uri="{FF2B5EF4-FFF2-40B4-BE49-F238E27FC236}">
                <a16:creationId xmlns:a16="http://schemas.microsoft.com/office/drawing/2014/main" id="{811C07E2-EE42-C36B-93F2-95674B13A072}"/>
              </a:ext>
            </a:extLst>
          </p:cNvPr>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by Lenders</a:t>
            </a:r>
          </a:p>
        </p:txBody>
      </p:sp>
      <p:sp>
        <p:nvSpPr>
          <p:cNvPr id="257122" name="Rectangle 106">
            <a:extLst>
              <a:ext uri="{FF2B5EF4-FFF2-40B4-BE49-F238E27FC236}">
                <a16:creationId xmlns:a16="http://schemas.microsoft.com/office/drawing/2014/main" id="{2D36F168-EB5E-53CB-5A55-AE05CF8F40FF}"/>
              </a:ext>
            </a:extLst>
          </p:cNvPr>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Less observable cash flows </a:t>
            </a:r>
          </a:p>
        </p:txBody>
      </p:sp>
      <p:sp>
        <p:nvSpPr>
          <p:cNvPr id="257123" name="Rectangle 107">
            <a:extLst>
              <a:ext uri="{FF2B5EF4-FFF2-40B4-BE49-F238E27FC236}">
                <a16:creationId xmlns:a16="http://schemas.microsoft.com/office/drawing/2014/main" id="{CFFB2869-DA94-592B-2C9D-C20702ADCBC2}"/>
              </a:ext>
            </a:extLst>
          </p:cNvPr>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lead to more  conflicts</a:t>
            </a:r>
          </a:p>
        </p:txBody>
      </p:sp>
      <p:sp>
        <p:nvSpPr>
          <p:cNvPr id="257124" name="Rectangle 108">
            <a:extLst>
              <a:ext uri="{FF2B5EF4-FFF2-40B4-BE49-F238E27FC236}">
                <a16:creationId xmlns:a16="http://schemas.microsoft.com/office/drawing/2014/main" id="{BD6F75B8-6598-D9D0-0327-886E86E4C4DF}"/>
              </a:ext>
            </a:extLst>
          </p:cNvPr>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Type of Assets financed</a:t>
            </a:r>
          </a:p>
        </p:txBody>
      </p:sp>
      <p:sp>
        <p:nvSpPr>
          <p:cNvPr id="257125" name="Rectangle 109">
            <a:extLst>
              <a:ext uri="{FF2B5EF4-FFF2-40B4-BE49-F238E27FC236}">
                <a16:creationId xmlns:a16="http://schemas.microsoft.com/office/drawing/2014/main" id="{04E6B4BC-9D0D-94DA-72B5-151223EF44B3}"/>
              </a:ext>
            </a:extLst>
          </p:cNvPr>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Tangible and liquid assets </a:t>
            </a:r>
          </a:p>
        </p:txBody>
      </p:sp>
      <p:sp>
        <p:nvSpPr>
          <p:cNvPr id="257126" name="Rectangle 110">
            <a:extLst>
              <a:ext uri="{FF2B5EF4-FFF2-40B4-BE49-F238E27FC236}">
                <a16:creationId xmlns:a16="http://schemas.microsoft.com/office/drawing/2014/main" id="{08417040-FF54-B284-E881-1AA5A144AEEE}"/>
              </a:ext>
            </a:extLst>
          </p:cNvPr>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create less agency problems</a:t>
            </a:r>
          </a:p>
        </p:txBody>
      </p:sp>
      <p:sp>
        <p:nvSpPr>
          <p:cNvPr id="257127" name="Rectangle 111">
            <a:extLst>
              <a:ext uri="{FF2B5EF4-FFF2-40B4-BE49-F238E27FC236}">
                <a16:creationId xmlns:a16="http://schemas.microsoft.com/office/drawing/2014/main" id="{7D16034A-A3A8-C841-91E3-3610CD6882C3}"/>
              </a:ext>
            </a:extLst>
          </p:cNvPr>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Existing Debt covenants</a:t>
            </a:r>
          </a:p>
        </p:txBody>
      </p:sp>
      <p:sp>
        <p:nvSpPr>
          <p:cNvPr id="257128" name="Rectangle 112">
            <a:extLst>
              <a:ext uri="{FF2B5EF4-FFF2-40B4-BE49-F238E27FC236}">
                <a16:creationId xmlns:a16="http://schemas.microsoft.com/office/drawing/2014/main" id="{4A970CB5-224D-6F1C-21B7-0531A9CDD366}"/>
              </a:ext>
            </a:extLst>
          </p:cNvPr>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Restrictions on Financing</a:t>
            </a:r>
          </a:p>
        </p:txBody>
      </p:sp>
      <p:sp>
        <p:nvSpPr>
          <p:cNvPr id="257129" name="Rectangle 113">
            <a:extLst>
              <a:ext uri="{FF2B5EF4-FFF2-40B4-BE49-F238E27FC236}">
                <a16:creationId xmlns:a16="http://schemas.microsoft.com/office/drawing/2014/main" id="{57ABD90F-DE90-75F1-A8D9-0DD26C00B90E}"/>
              </a:ext>
            </a:extLst>
          </p:cNvPr>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Consider Information </a:t>
            </a:r>
          </a:p>
        </p:txBody>
      </p:sp>
      <p:sp>
        <p:nvSpPr>
          <p:cNvPr id="257130" name="Rectangle 114">
            <a:extLst>
              <a:ext uri="{FF2B5EF4-FFF2-40B4-BE49-F238E27FC236}">
                <a16:creationId xmlns:a16="http://schemas.microsoft.com/office/drawing/2014/main" id="{ABB06BD9-85D9-0A87-E7DD-6E83796E4DEB}"/>
              </a:ext>
            </a:extLst>
          </p:cNvPr>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Asymmetries</a:t>
            </a:r>
          </a:p>
        </p:txBody>
      </p:sp>
      <p:sp>
        <p:nvSpPr>
          <p:cNvPr id="257131" name="Rectangle 115">
            <a:extLst>
              <a:ext uri="{FF2B5EF4-FFF2-40B4-BE49-F238E27FC236}">
                <a16:creationId xmlns:a16="http://schemas.microsoft.com/office/drawing/2014/main" id="{8451A240-F3FA-3470-99E4-AD92D1A0F5FD}"/>
              </a:ext>
            </a:extLst>
          </p:cNvPr>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Uncertainty about Future Cashflows</a:t>
            </a:r>
          </a:p>
        </p:txBody>
      </p:sp>
      <p:sp>
        <p:nvSpPr>
          <p:cNvPr id="257132" name="Rectangle 116">
            <a:extLst>
              <a:ext uri="{FF2B5EF4-FFF2-40B4-BE49-F238E27FC236}">
                <a16:creationId xmlns:a16="http://schemas.microsoft.com/office/drawing/2014/main" id="{5B6CCAD1-179C-BB13-D889-69AB19DA2B22}"/>
              </a:ext>
            </a:extLst>
          </p:cNvPr>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When there is more uncertainty, it</a:t>
            </a:r>
          </a:p>
        </p:txBody>
      </p:sp>
      <p:sp>
        <p:nvSpPr>
          <p:cNvPr id="257133" name="Rectangle 117">
            <a:extLst>
              <a:ext uri="{FF2B5EF4-FFF2-40B4-BE49-F238E27FC236}">
                <a16:creationId xmlns:a16="http://schemas.microsoft.com/office/drawing/2014/main" id="{C6651D90-2785-EA7B-90A9-F913474B1DA2}"/>
              </a:ext>
            </a:extLst>
          </p:cNvPr>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may be better to use short term debt</a:t>
            </a:r>
          </a:p>
        </p:txBody>
      </p:sp>
      <p:sp>
        <p:nvSpPr>
          <p:cNvPr id="257134" name="Rectangle 118">
            <a:extLst>
              <a:ext uri="{FF2B5EF4-FFF2-40B4-BE49-F238E27FC236}">
                <a16:creationId xmlns:a16="http://schemas.microsoft.com/office/drawing/2014/main" id="{10141C53-F23E-3045-A5CA-419195975745}"/>
              </a:ext>
            </a:extLst>
          </p:cNvPr>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Credibility &amp; Quality  of the Firm</a:t>
            </a:r>
          </a:p>
        </p:txBody>
      </p:sp>
      <p:sp>
        <p:nvSpPr>
          <p:cNvPr id="257135" name="Rectangle 119">
            <a:extLst>
              <a:ext uri="{FF2B5EF4-FFF2-40B4-BE49-F238E27FC236}">
                <a16:creationId xmlns:a16="http://schemas.microsoft.com/office/drawing/2014/main" id="{E6CF5602-8055-AAF8-13B5-00328595D1F6}"/>
              </a:ext>
            </a:extLst>
          </p:cNvPr>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Firms with credibility problems</a:t>
            </a:r>
          </a:p>
        </p:txBody>
      </p:sp>
      <p:sp>
        <p:nvSpPr>
          <p:cNvPr id="257136" name="Rectangle 120">
            <a:extLst>
              <a:ext uri="{FF2B5EF4-FFF2-40B4-BE49-F238E27FC236}">
                <a16:creationId xmlns:a16="http://schemas.microsoft.com/office/drawing/2014/main" id="{E5B61858-35F8-03AA-A7FD-9CA1AFFDA673}"/>
              </a:ext>
            </a:extLst>
          </p:cNvPr>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will issue more short term debt</a:t>
            </a:r>
          </a:p>
        </p:txBody>
      </p:sp>
      <p:grpSp>
        <p:nvGrpSpPr>
          <p:cNvPr id="257137" name="Group 121">
            <a:extLst>
              <a:ext uri="{FF2B5EF4-FFF2-40B4-BE49-F238E27FC236}">
                <a16:creationId xmlns:a16="http://schemas.microsoft.com/office/drawing/2014/main" id="{44D39EB6-0410-2EDE-34FF-62BD0106E803}"/>
              </a:ext>
            </a:extLst>
          </p:cNvPr>
          <p:cNvGrpSpPr>
            <a:grpSpLocks/>
          </p:cNvGrpSpPr>
          <p:nvPr/>
        </p:nvGrpSpPr>
        <p:grpSpPr bwMode="auto">
          <a:xfrm>
            <a:off x="4513263" y="3525838"/>
            <a:ext cx="61912" cy="155575"/>
            <a:chOff x="2843" y="2221"/>
            <a:chExt cx="39" cy="98"/>
          </a:xfrm>
        </p:grpSpPr>
        <p:sp>
          <p:nvSpPr>
            <p:cNvPr id="257162" name="Freeform 122">
              <a:extLst>
                <a:ext uri="{FF2B5EF4-FFF2-40B4-BE49-F238E27FC236}">
                  <a16:creationId xmlns:a16="http://schemas.microsoft.com/office/drawing/2014/main" id="{D9E09269-8AD1-CD70-C31D-23D74DC36C84}"/>
                </a:ext>
              </a:extLst>
            </p:cNvPr>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3" name="Line 123">
              <a:extLst>
                <a:ext uri="{FF2B5EF4-FFF2-40B4-BE49-F238E27FC236}">
                  <a16:creationId xmlns:a16="http://schemas.microsoft.com/office/drawing/2014/main" id="{82CD0F35-7E3B-2F5D-C17A-8E82E897D9AC}"/>
                </a:ext>
              </a:extLst>
            </p:cNvPr>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38" name="Line 124">
            <a:extLst>
              <a:ext uri="{FF2B5EF4-FFF2-40B4-BE49-F238E27FC236}">
                <a16:creationId xmlns:a16="http://schemas.microsoft.com/office/drawing/2014/main" id="{0EACE3D5-473D-F037-D537-623FB99FDFF3}"/>
              </a:ext>
            </a:extLst>
          </p:cNvPr>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7139" name="Line 125">
            <a:extLst>
              <a:ext uri="{FF2B5EF4-FFF2-40B4-BE49-F238E27FC236}">
                <a16:creationId xmlns:a16="http://schemas.microsoft.com/office/drawing/2014/main" id="{124C05C9-19BF-384F-6275-284EA0A63510}"/>
              </a:ext>
            </a:extLst>
          </p:cNvPr>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7140" name="Group 126">
            <a:extLst>
              <a:ext uri="{FF2B5EF4-FFF2-40B4-BE49-F238E27FC236}">
                <a16:creationId xmlns:a16="http://schemas.microsoft.com/office/drawing/2014/main" id="{9408ED9B-7382-74EA-48BA-83B772E334F9}"/>
              </a:ext>
            </a:extLst>
          </p:cNvPr>
          <p:cNvGrpSpPr>
            <a:grpSpLocks/>
          </p:cNvGrpSpPr>
          <p:nvPr/>
        </p:nvGrpSpPr>
        <p:grpSpPr bwMode="auto">
          <a:xfrm>
            <a:off x="4595813" y="6075363"/>
            <a:ext cx="61912" cy="155575"/>
            <a:chOff x="2895" y="3827"/>
            <a:chExt cx="39" cy="98"/>
          </a:xfrm>
        </p:grpSpPr>
        <p:sp>
          <p:nvSpPr>
            <p:cNvPr id="257160" name="Freeform 127">
              <a:extLst>
                <a:ext uri="{FF2B5EF4-FFF2-40B4-BE49-F238E27FC236}">
                  <a16:creationId xmlns:a16="http://schemas.microsoft.com/office/drawing/2014/main" id="{BE674F19-3BAF-0FB4-DE35-0D122F5F4E3A}"/>
                </a:ext>
              </a:extLst>
            </p:cNvPr>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1" name="Line 128">
              <a:extLst>
                <a:ext uri="{FF2B5EF4-FFF2-40B4-BE49-F238E27FC236}">
                  <a16:creationId xmlns:a16="http://schemas.microsoft.com/office/drawing/2014/main" id="{43E297A5-CD5E-927A-0CDF-52BFE8758AC3}"/>
                </a:ext>
              </a:extLst>
            </p:cNvPr>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41" name="Rectangle 129">
            <a:extLst>
              <a:ext uri="{FF2B5EF4-FFF2-40B4-BE49-F238E27FC236}">
                <a16:creationId xmlns:a16="http://schemas.microsoft.com/office/drawing/2014/main" id="{88C05B89-6DAB-169A-8F33-E489E6CE2424}"/>
              </a:ext>
            </a:extLst>
          </p:cNvPr>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42" name="Rectangle 130">
            <a:extLst>
              <a:ext uri="{FF2B5EF4-FFF2-40B4-BE49-F238E27FC236}">
                <a16:creationId xmlns:a16="http://schemas.microsoft.com/office/drawing/2014/main" id="{8F332609-2862-FE2C-5C4F-22E8DF0E5C1D}"/>
              </a:ext>
            </a:extLst>
          </p:cNvPr>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If agency problems are substantial, consider issuing convertible bonds</a:t>
            </a:r>
          </a:p>
        </p:txBody>
      </p:sp>
      <p:sp>
        <p:nvSpPr>
          <p:cNvPr id="257143" name="Rectangle 131">
            <a:extLst>
              <a:ext uri="{FF2B5EF4-FFF2-40B4-BE49-F238E27FC236}">
                <a16:creationId xmlns:a16="http://schemas.microsoft.com/office/drawing/2014/main" id="{3A85B16F-3C30-EFBA-929B-A734996ED666}"/>
              </a:ext>
            </a:extLst>
          </p:cNvPr>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44" name="Rectangle 132">
            <a:extLst>
              <a:ext uri="{FF2B5EF4-FFF2-40B4-BE49-F238E27FC236}">
                <a16:creationId xmlns:a16="http://schemas.microsoft.com/office/drawing/2014/main" id="{C6CA3791-2D54-381B-948D-90E0507FB8A9}"/>
              </a:ext>
            </a:extLst>
          </p:cNvPr>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Can securities be designed that can make these different entities happy?</a:t>
            </a:r>
          </a:p>
        </p:txBody>
      </p:sp>
      <p:sp>
        <p:nvSpPr>
          <p:cNvPr id="257145" name="Rectangle 133">
            <a:extLst>
              <a:ext uri="{FF2B5EF4-FFF2-40B4-BE49-F238E27FC236}">
                <a16:creationId xmlns:a16="http://schemas.microsoft.com/office/drawing/2014/main" id="{242EE5FB-D785-376C-8745-6A9FA95788D7}"/>
              </a:ext>
            </a:extLst>
          </p:cNvPr>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46" name="Rectangle 134">
            <a:extLst>
              <a:ext uri="{FF2B5EF4-FFF2-40B4-BE49-F238E27FC236}">
                <a16:creationId xmlns:a16="http://schemas.microsoft.com/office/drawing/2014/main" id="{36EAC791-84FE-F7E1-4861-B33926696514}"/>
              </a:ext>
            </a:extLst>
          </p:cNvPr>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If tax advantages are large enough, you might override results of previous step</a:t>
            </a:r>
          </a:p>
        </p:txBody>
      </p:sp>
      <p:sp>
        <p:nvSpPr>
          <p:cNvPr id="257147" name="Rectangle 135">
            <a:extLst>
              <a:ext uri="{FF2B5EF4-FFF2-40B4-BE49-F238E27FC236}">
                <a16:creationId xmlns:a16="http://schemas.microsoft.com/office/drawing/2014/main" id="{E75D4372-A34C-43CD-510C-936E00DA9BB1}"/>
              </a:ext>
            </a:extLst>
          </p:cNvPr>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Zero Coupons</a:t>
            </a:r>
          </a:p>
        </p:txBody>
      </p:sp>
      <p:sp>
        <p:nvSpPr>
          <p:cNvPr id="257148" name="Rectangle 136">
            <a:extLst>
              <a:ext uri="{FF2B5EF4-FFF2-40B4-BE49-F238E27FC236}">
                <a16:creationId xmlns:a16="http://schemas.microsoft.com/office/drawing/2014/main" id="{FB3D6675-59E0-DFE8-922A-5623B1095251}"/>
              </a:ext>
            </a:extLst>
          </p:cNvPr>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Operating Leases</a:t>
            </a:r>
          </a:p>
        </p:txBody>
      </p:sp>
      <p:sp>
        <p:nvSpPr>
          <p:cNvPr id="257149" name="Rectangle 137">
            <a:extLst>
              <a:ext uri="{FF2B5EF4-FFF2-40B4-BE49-F238E27FC236}">
                <a16:creationId xmlns:a16="http://schemas.microsoft.com/office/drawing/2014/main" id="{2AF97AA2-7AE7-6A1E-C8A1-42F1C2BF2E21}"/>
              </a:ext>
            </a:extLst>
          </p:cNvPr>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MIPs</a:t>
            </a:r>
          </a:p>
        </p:txBody>
      </p:sp>
      <p:sp>
        <p:nvSpPr>
          <p:cNvPr id="257150" name="Rectangle 138">
            <a:extLst>
              <a:ext uri="{FF2B5EF4-FFF2-40B4-BE49-F238E27FC236}">
                <a16:creationId xmlns:a16="http://schemas.microsoft.com/office/drawing/2014/main" id="{7F0E51F0-F01A-3FE5-6087-876115D89F40}"/>
              </a:ext>
            </a:extLst>
          </p:cNvPr>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Surplus Notes</a:t>
            </a:r>
          </a:p>
        </p:txBody>
      </p:sp>
      <p:sp>
        <p:nvSpPr>
          <p:cNvPr id="257151" name="Rectangle 139">
            <a:extLst>
              <a:ext uri="{FF2B5EF4-FFF2-40B4-BE49-F238E27FC236}">
                <a16:creationId xmlns:a16="http://schemas.microsoft.com/office/drawing/2014/main" id="{55362334-4BB3-FF9D-1ACE-2B8D8CF6108F}"/>
              </a:ext>
            </a:extLst>
          </p:cNvPr>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Convertibiles</a:t>
            </a:r>
          </a:p>
        </p:txBody>
      </p:sp>
      <p:sp>
        <p:nvSpPr>
          <p:cNvPr id="257152" name="Rectangle 140">
            <a:extLst>
              <a:ext uri="{FF2B5EF4-FFF2-40B4-BE49-F238E27FC236}">
                <a16:creationId xmlns:a16="http://schemas.microsoft.com/office/drawing/2014/main" id="{F3018302-2EC8-A84E-6021-F4138D29FB59}"/>
              </a:ext>
            </a:extLst>
          </p:cNvPr>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Puttable Bonds</a:t>
            </a:r>
          </a:p>
        </p:txBody>
      </p:sp>
      <p:sp>
        <p:nvSpPr>
          <p:cNvPr id="257153" name="Rectangle 141">
            <a:extLst>
              <a:ext uri="{FF2B5EF4-FFF2-40B4-BE49-F238E27FC236}">
                <a16:creationId xmlns:a16="http://schemas.microsoft.com/office/drawing/2014/main" id="{446FECC8-0C0D-3C01-1464-64E2E00B6939}"/>
              </a:ext>
            </a:extLst>
          </p:cNvPr>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Rating Sensitive</a:t>
            </a:r>
          </a:p>
        </p:txBody>
      </p:sp>
      <p:sp>
        <p:nvSpPr>
          <p:cNvPr id="257154" name="Rectangle 142">
            <a:extLst>
              <a:ext uri="{FF2B5EF4-FFF2-40B4-BE49-F238E27FC236}">
                <a16:creationId xmlns:a16="http://schemas.microsoft.com/office/drawing/2014/main" id="{ECE6F8B3-B4DC-52D4-7811-CE3BC8B07BA0}"/>
              </a:ext>
            </a:extLst>
          </p:cNvPr>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Notes</a:t>
            </a:r>
          </a:p>
        </p:txBody>
      </p:sp>
      <p:sp>
        <p:nvSpPr>
          <p:cNvPr id="257155" name="Rectangle 143">
            <a:extLst>
              <a:ext uri="{FF2B5EF4-FFF2-40B4-BE49-F238E27FC236}">
                <a16:creationId xmlns:a16="http://schemas.microsoft.com/office/drawing/2014/main" id="{EAB60463-3127-7FF1-261E-69FDFB78C367}"/>
              </a:ext>
            </a:extLst>
          </p:cNvPr>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LYONs</a:t>
            </a:r>
          </a:p>
        </p:txBody>
      </p:sp>
      <p:sp>
        <p:nvSpPr>
          <p:cNvPr id="257156" name="Rectangle 144">
            <a:extLst>
              <a:ext uri="{FF2B5EF4-FFF2-40B4-BE49-F238E27FC236}">
                <a16:creationId xmlns:a16="http://schemas.microsoft.com/office/drawing/2014/main" id="{552C7ABC-021E-108F-6FB1-6C1A88584248}"/>
              </a:ext>
            </a:extLst>
          </p:cNvPr>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Commodity Bonds</a:t>
            </a:r>
          </a:p>
        </p:txBody>
      </p:sp>
      <p:sp>
        <p:nvSpPr>
          <p:cNvPr id="257157" name="Rectangle 145">
            <a:extLst>
              <a:ext uri="{FF2B5EF4-FFF2-40B4-BE49-F238E27FC236}">
                <a16:creationId xmlns:a16="http://schemas.microsoft.com/office/drawing/2014/main" id="{B1A27752-ABB4-48C8-CF71-DBB0D969FD91}"/>
              </a:ext>
            </a:extLst>
          </p:cNvPr>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Catastrophe Notes</a:t>
            </a:r>
          </a:p>
        </p:txBody>
      </p:sp>
      <p:sp>
        <p:nvSpPr>
          <p:cNvPr id="257158" name="Rectangle 146">
            <a:extLst>
              <a:ext uri="{FF2B5EF4-FFF2-40B4-BE49-F238E27FC236}">
                <a16:creationId xmlns:a16="http://schemas.microsoft.com/office/drawing/2014/main" id="{9626DC45-8015-A558-B588-2E651418F7D8}"/>
              </a:ext>
            </a:extLst>
          </p:cNvPr>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59" name="Rectangle 147">
            <a:extLst>
              <a:ext uri="{FF2B5EF4-FFF2-40B4-BE49-F238E27FC236}">
                <a16:creationId xmlns:a16="http://schemas.microsoft.com/office/drawing/2014/main" id="{D73788E0-5BA9-D12B-F152-C053E41CCED8}"/>
              </a:ext>
            </a:extLst>
          </p:cNvPr>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Design debt to have cash flows that match up to cash flows on the assets financed</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5D31625D-770F-7249-B532-D2AB4D26804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9074" name="Footer Placeholder 1">
            <a:extLst>
              <a:ext uri="{FF2B5EF4-FFF2-40B4-BE49-F238E27FC236}">
                <a16:creationId xmlns:a16="http://schemas.microsoft.com/office/drawing/2014/main" id="{E550E3C4-DACC-A282-7536-B52B9012F60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0883" name="Slide Number Placeholder 2">
            <a:extLst>
              <a:ext uri="{FF2B5EF4-FFF2-40B4-BE49-F238E27FC236}">
                <a16:creationId xmlns:a16="http://schemas.microsoft.com/office/drawing/2014/main" id="{F8574EA2-83A6-187E-6ED9-A237AE45518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550D57A-AB5A-8143-892D-10562C3A91A9}" type="slidenum">
              <a:rPr lang="en-US" altLang="en-US" sz="1200">
                <a:solidFill>
                  <a:srgbClr val="FFFFFF"/>
                </a:solidFill>
                <a:latin typeface="Times" charset="0"/>
              </a:rPr>
              <a:pPr>
                <a:lnSpc>
                  <a:spcPct val="80000"/>
                </a:lnSpc>
                <a:spcBef>
                  <a:spcPct val="0"/>
                </a:spcBef>
                <a:buClrTx/>
                <a:buSzTx/>
                <a:buFontTx/>
                <a:buNone/>
                <a:defRPr/>
              </a:pPr>
              <a:t>120</a:t>
            </a:fld>
            <a:endParaRPr lang="en-US" altLang="en-US" sz="1200">
              <a:solidFill>
                <a:srgbClr val="FFFFFF"/>
              </a:solidFill>
              <a:latin typeface="Times" charset="0"/>
            </a:endParaRPr>
          </a:p>
        </p:txBody>
      </p:sp>
      <p:sp>
        <p:nvSpPr>
          <p:cNvPr id="230402" name="Rectangle 3">
            <a:extLst>
              <a:ext uri="{FF2B5EF4-FFF2-40B4-BE49-F238E27FC236}">
                <a16:creationId xmlns:a16="http://schemas.microsoft.com/office/drawing/2014/main" id="{14E78239-E587-7ADB-C776-78BD2F51C615}"/>
              </a:ext>
            </a:extLst>
          </p:cNvPr>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a:extLst>
              <a:ext uri="{FF2B5EF4-FFF2-40B4-BE49-F238E27FC236}">
                <a16:creationId xmlns:a16="http://schemas.microsoft.com/office/drawing/2014/main" id="{C6A59F7A-C5B9-B717-A966-858BA8F436C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Intuitive Approach - Disney</a:t>
            </a:r>
          </a:p>
        </p:txBody>
      </p:sp>
      <p:sp>
        <p:nvSpPr>
          <p:cNvPr id="261122" name="Footer Placeholder 1">
            <a:extLst>
              <a:ext uri="{FF2B5EF4-FFF2-40B4-BE49-F238E27FC236}">
                <a16:creationId xmlns:a16="http://schemas.microsoft.com/office/drawing/2014/main" id="{0F2A4EEA-14A0-C99A-A8BF-695EFBE5100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2931" name="Slide Number Placeholder 2">
            <a:extLst>
              <a:ext uri="{FF2B5EF4-FFF2-40B4-BE49-F238E27FC236}">
                <a16:creationId xmlns:a16="http://schemas.microsoft.com/office/drawing/2014/main" id="{AC0300A6-D133-8596-05EE-FC9B0F2E0F0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AEBE680-5361-5543-A3B5-5696D8615425}" type="slidenum">
              <a:rPr lang="en-US" altLang="en-US" sz="1200">
                <a:solidFill>
                  <a:srgbClr val="FFFFFF"/>
                </a:solidFill>
                <a:latin typeface="Times" charset="0"/>
              </a:rPr>
              <a:pPr>
                <a:lnSpc>
                  <a:spcPct val="80000"/>
                </a:lnSpc>
                <a:spcBef>
                  <a:spcPct val="0"/>
                </a:spcBef>
                <a:buClrTx/>
                <a:buSzTx/>
                <a:buFontTx/>
                <a:buNone/>
                <a:defRPr/>
              </a:pPr>
              <a:t>121</a:t>
            </a:fld>
            <a:endParaRPr lang="en-US" altLang="en-US" sz="1200">
              <a:solidFill>
                <a:srgbClr val="FFFFFF"/>
              </a:solidFill>
              <a:latin typeface="Times" charset="0"/>
            </a:endParaRPr>
          </a:p>
        </p:txBody>
      </p:sp>
      <p:graphicFrame>
        <p:nvGraphicFramePr>
          <p:cNvPr id="261124" name="Content Placeholder 6">
            <a:extLst>
              <a:ext uri="{FF2B5EF4-FFF2-40B4-BE49-F238E27FC236}">
                <a16:creationId xmlns:a16="http://schemas.microsoft.com/office/drawing/2014/main" id="{FE401AE7-1B1B-24D8-780A-CEE58F350005}"/>
              </a:ext>
            </a:extLst>
          </p:cNvPr>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96A9BA2C-686E-161F-F941-DB390F1251B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63170" name="Footer Placeholder 1">
            <a:extLst>
              <a:ext uri="{FF2B5EF4-FFF2-40B4-BE49-F238E27FC236}">
                <a16:creationId xmlns:a16="http://schemas.microsoft.com/office/drawing/2014/main" id="{A795CFA8-0B0E-2B14-0308-5FBD4BB0AB0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4979" name="Slide Number Placeholder 2">
            <a:extLst>
              <a:ext uri="{FF2B5EF4-FFF2-40B4-BE49-F238E27FC236}">
                <a16:creationId xmlns:a16="http://schemas.microsoft.com/office/drawing/2014/main" id="{8E9E6CBB-0B5B-EFF1-35DD-F86FD868F9D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C9CA8E1-725E-554C-A894-22CC19E89977}" type="slidenum">
              <a:rPr lang="en-US" altLang="en-US" sz="1200">
                <a:solidFill>
                  <a:srgbClr val="FFFFFF"/>
                </a:solidFill>
                <a:latin typeface="Times" charset="0"/>
              </a:rPr>
              <a:pPr>
                <a:lnSpc>
                  <a:spcPct val="80000"/>
                </a:lnSpc>
                <a:spcBef>
                  <a:spcPct val="0"/>
                </a:spcBef>
                <a:buClrTx/>
                <a:buSzTx/>
                <a:buFontTx/>
                <a:buNone/>
                <a:defRPr/>
              </a:pPr>
              <a:t>122</a:t>
            </a:fld>
            <a:endParaRPr lang="en-US" altLang="en-US" sz="1200">
              <a:solidFill>
                <a:srgbClr val="FFFFFF"/>
              </a:solidFill>
              <a:latin typeface="Times" charset="0"/>
            </a:endParaRPr>
          </a:p>
        </p:txBody>
      </p:sp>
      <p:sp>
        <p:nvSpPr>
          <p:cNvPr id="234498" name="Rectangle 3">
            <a:extLst>
              <a:ext uri="{FF2B5EF4-FFF2-40B4-BE49-F238E27FC236}">
                <a16:creationId xmlns:a16="http://schemas.microsoft.com/office/drawing/2014/main" id="{1BA19F7F-E35A-F392-D224-62AF49C851AD}"/>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a:extLst>
              <a:ext uri="{FF2B5EF4-FFF2-40B4-BE49-F238E27FC236}">
                <a16:creationId xmlns:a16="http://schemas.microsoft.com/office/drawing/2014/main" id="{894A8420-84C5-15C5-4B7C-67FE69B490D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Project Specific Financing</a:t>
            </a:r>
          </a:p>
        </p:txBody>
      </p:sp>
      <p:sp>
        <p:nvSpPr>
          <p:cNvPr id="265218" name="Footer Placeholder 1">
            <a:extLst>
              <a:ext uri="{FF2B5EF4-FFF2-40B4-BE49-F238E27FC236}">
                <a16:creationId xmlns:a16="http://schemas.microsoft.com/office/drawing/2014/main" id="{C8933C2D-C7A3-26FC-C883-0CC7BF090C3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7027" name="Slide Number Placeholder 2">
            <a:extLst>
              <a:ext uri="{FF2B5EF4-FFF2-40B4-BE49-F238E27FC236}">
                <a16:creationId xmlns:a16="http://schemas.microsoft.com/office/drawing/2014/main" id="{368397E3-1291-DCB9-1B14-FB6C05880EC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F61BDA7-919D-C44B-B736-2E2165EC5F8C}" type="slidenum">
              <a:rPr lang="en-US" altLang="en-US" sz="1200">
                <a:solidFill>
                  <a:srgbClr val="FFFFFF"/>
                </a:solidFill>
                <a:latin typeface="Times" charset="0"/>
              </a:rPr>
              <a:pPr>
                <a:lnSpc>
                  <a:spcPct val="80000"/>
                </a:lnSpc>
                <a:spcBef>
                  <a:spcPct val="0"/>
                </a:spcBef>
                <a:buClrTx/>
                <a:buSzTx/>
                <a:buFontTx/>
                <a:buNone/>
                <a:defRPr/>
              </a:pPr>
              <a:t>123</a:t>
            </a:fld>
            <a:endParaRPr lang="en-US" altLang="en-US" sz="1200">
              <a:solidFill>
                <a:srgbClr val="FFFFFF"/>
              </a:solidFill>
              <a:latin typeface="Times" charset="0"/>
            </a:endParaRPr>
          </a:p>
        </p:txBody>
      </p:sp>
      <p:sp>
        <p:nvSpPr>
          <p:cNvPr id="265220" name="Rectangle 3">
            <a:extLst>
              <a:ext uri="{FF2B5EF4-FFF2-40B4-BE49-F238E27FC236}">
                <a16:creationId xmlns:a16="http://schemas.microsoft.com/office/drawing/2014/main" id="{AA866D57-54E2-EC77-FAC0-E5571B19503E}"/>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panose="020B0600070205080204" pitchFamily="34"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a:extLst>
              <a:ext uri="{FF2B5EF4-FFF2-40B4-BE49-F238E27FC236}">
                <a16:creationId xmlns:a16="http://schemas.microsoft.com/office/drawing/2014/main" id="{E8D7290A-FC0F-4F55-3794-9748D58E6C4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of Disney Theme Park</a:t>
            </a:r>
          </a:p>
        </p:txBody>
      </p:sp>
      <p:sp>
        <p:nvSpPr>
          <p:cNvPr id="267266" name="Footer Placeholder 1">
            <a:extLst>
              <a:ext uri="{FF2B5EF4-FFF2-40B4-BE49-F238E27FC236}">
                <a16:creationId xmlns:a16="http://schemas.microsoft.com/office/drawing/2014/main" id="{0964EC0E-E9BD-77D5-38D3-1BD475D5252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9075" name="Slide Number Placeholder 2">
            <a:extLst>
              <a:ext uri="{FF2B5EF4-FFF2-40B4-BE49-F238E27FC236}">
                <a16:creationId xmlns:a16="http://schemas.microsoft.com/office/drawing/2014/main" id="{D6E92CC9-2665-E728-96DA-14575CAA3C6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0967AD8-5EBA-554F-9B90-CFAFC575722F}" type="slidenum">
              <a:rPr lang="en-US" altLang="en-US" sz="1200">
                <a:solidFill>
                  <a:srgbClr val="FFFFFF"/>
                </a:solidFill>
                <a:latin typeface="Times" charset="0"/>
              </a:rPr>
              <a:pPr>
                <a:lnSpc>
                  <a:spcPct val="80000"/>
                </a:lnSpc>
                <a:spcBef>
                  <a:spcPct val="0"/>
                </a:spcBef>
                <a:buClrTx/>
                <a:buSzTx/>
                <a:buFontTx/>
                <a:buNone/>
                <a:defRPr/>
              </a:pPr>
              <a:t>124</a:t>
            </a:fld>
            <a:endParaRPr lang="en-US" altLang="en-US" sz="1200">
              <a:solidFill>
                <a:srgbClr val="FFFFFF"/>
              </a:solidFill>
              <a:latin typeface="Times" charset="0"/>
            </a:endParaRPr>
          </a:p>
        </p:txBody>
      </p:sp>
      <p:sp>
        <p:nvSpPr>
          <p:cNvPr id="267268" name="TextBox 4">
            <a:extLst>
              <a:ext uri="{FF2B5EF4-FFF2-40B4-BE49-F238E27FC236}">
                <a16:creationId xmlns:a16="http://schemas.microsoft.com/office/drawing/2014/main" id="{A2944D32-016A-42CA-9C22-71651A693FE3}"/>
              </a:ext>
            </a:extLst>
          </p:cNvPr>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pitchFamily="2" charset="0"/>
              </a:rPr>
              <a:t>Duration of the Project = 62,355/3296 = 18.92 years</a:t>
            </a:r>
          </a:p>
        </p:txBody>
      </p:sp>
      <p:graphicFrame>
        <p:nvGraphicFramePr>
          <p:cNvPr id="267269" name="Content Placeholder 8">
            <a:extLst>
              <a:ext uri="{FF2B5EF4-FFF2-40B4-BE49-F238E27FC236}">
                <a16:creationId xmlns:a16="http://schemas.microsoft.com/office/drawing/2014/main" id="{AA7F6487-FBC2-75E3-A70F-EF104661E432}"/>
              </a:ext>
            </a:extLst>
          </p:cNvPr>
          <p:cNvGraphicFramePr>
            <a:graphicFrameLocks noGrp="1" noChangeAspect="1"/>
          </p:cNvGraphicFramePr>
          <p:nvPr>
            <p:ph sz="quarter" idx="1"/>
            <p:extLst>
              <p:ext uri="{D42A27DB-BD31-4B8C-83A1-F6EECF244321}">
                <p14:modId xmlns:p14="http://schemas.microsoft.com/office/powerpoint/2010/main" val="1577526874"/>
              </p:ext>
            </p:extLst>
          </p:nvPr>
        </p:nvGraphicFramePr>
        <p:xfrm>
          <a:off x="609600" y="1803400"/>
          <a:ext cx="7620000" cy="4064000"/>
        </p:xfrm>
        <a:graphic>
          <a:graphicData uri="http://schemas.openxmlformats.org/presentationml/2006/ole">
            <mc:AlternateContent xmlns:mc="http://schemas.openxmlformats.org/markup-compatibility/2006">
              <mc:Choice xmlns:v="urn:schemas-microsoft-com:vml" Requires="v">
                <p:oleObj name="Document" r:id="rId3" imgW="6096000" imgH="3251200" progId="Word.Document.12">
                  <p:embed/>
                </p:oleObj>
              </mc:Choice>
              <mc:Fallback>
                <p:oleObj name="Document" r:id="rId3" imgW="6096000" imgH="3251200" progId="Word.Document.12">
                  <p:embed/>
                  <p:pic>
                    <p:nvPicPr>
                      <p:cNvPr id="0" name="Content Placeholder 8"/>
                      <p:cNvPicPr>
                        <a:picLocks noGrp="1" noChangeAspect="1" noChangeArrowheads="1"/>
                      </p:cNvPicPr>
                      <p:nvPr/>
                    </p:nvPicPr>
                    <p:blipFill>
                      <a:blip r:embed="rId4"/>
                      <a:srcRect/>
                      <a:stretch>
                        <a:fillRect/>
                      </a:stretch>
                    </p:blipFill>
                    <p:spPr bwMode="auto">
                      <a:xfrm>
                        <a:off x="609600" y="1803400"/>
                        <a:ext cx="7620000" cy="4064000"/>
                      </a:xfrm>
                      <a:prstGeom prst="rect">
                        <a:avLst/>
                      </a:prstGeom>
                      <a:noFill/>
                      <a:ln>
                        <a:noFill/>
                      </a:ln>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a:extLst>
              <a:ext uri="{FF2B5EF4-FFF2-40B4-BE49-F238E27FC236}">
                <a16:creationId xmlns:a16="http://schemas.microsoft.com/office/drawing/2014/main" id="{927DF6C9-884F-F2A7-E603-1F13ECE73FC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perfect theme park debt…</a:t>
            </a:r>
          </a:p>
        </p:txBody>
      </p:sp>
      <p:sp>
        <p:nvSpPr>
          <p:cNvPr id="269314" name="Footer Placeholder 1">
            <a:extLst>
              <a:ext uri="{FF2B5EF4-FFF2-40B4-BE49-F238E27FC236}">
                <a16:creationId xmlns:a16="http://schemas.microsoft.com/office/drawing/2014/main" id="{C64A1D46-7EAF-A215-90AD-9CF01E1617D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61123" name="Slide Number Placeholder 2">
            <a:extLst>
              <a:ext uri="{FF2B5EF4-FFF2-40B4-BE49-F238E27FC236}">
                <a16:creationId xmlns:a16="http://schemas.microsoft.com/office/drawing/2014/main" id="{855B4941-ACA0-E50F-91EB-84CEA37A9AF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3A6FE56-513C-2747-AE24-B1193D719EA9}" type="slidenum">
              <a:rPr lang="en-US" altLang="en-US" sz="1200">
                <a:solidFill>
                  <a:srgbClr val="FFFFFF"/>
                </a:solidFill>
                <a:latin typeface="Times" charset="0"/>
              </a:rPr>
              <a:pPr>
                <a:lnSpc>
                  <a:spcPct val="80000"/>
                </a:lnSpc>
                <a:spcBef>
                  <a:spcPct val="0"/>
                </a:spcBef>
                <a:buClrTx/>
                <a:buSzTx/>
                <a:buFontTx/>
                <a:buNone/>
                <a:defRPr/>
              </a:pPr>
              <a:t>125</a:t>
            </a:fld>
            <a:endParaRPr lang="en-US" altLang="en-US" sz="1200">
              <a:solidFill>
                <a:srgbClr val="FFFFFF"/>
              </a:solidFill>
              <a:latin typeface="Times" charset="0"/>
            </a:endParaRPr>
          </a:p>
        </p:txBody>
      </p:sp>
      <p:sp>
        <p:nvSpPr>
          <p:cNvPr id="269316" name="Rectangle 3">
            <a:extLst>
              <a:ext uri="{FF2B5EF4-FFF2-40B4-BE49-F238E27FC236}">
                <a16:creationId xmlns:a16="http://schemas.microsoft.com/office/drawing/2014/main" id="{EAB31D6D-2A3F-4EAD-87AB-08337016E1BD}"/>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The perfect debt for this theme park would have a duration of roughly 19 years and be in a mix of Latin American currencies (since it is located in Brazil), reflecting where the visitors to the park are coming from.</a:t>
            </a:r>
          </a:p>
          <a:p>
            <a:pPr lvl="1" eaLnBrk="1" hangingPunct="1"/>
            <a:r>
              <a:rPr lang="en-US" altLang="en-US" dirty="0">
                <a:ea typeface="ＭＳ Ｐゴシック" panose="020B0600070205080204" pitchFamily="34" charset="-128"/>
              </a:rPr>
              <a:t>If possible, you would tie the interest payments on the debt to the number of visitors at the park.</a:t>
            </a:r>
          </a:p>
          <a:p>
            <a:pPr lvl="1" eaLnBrk="1" hangingPunct="1"/>
            <a:r>
              <a:rPr lang="en-US" altLang="en-US" dirty="0">
                <a:ea typeface="ＭＳ Ｐゴシック" panose="020B0600070205080204" pitchFamily="34" charset="-128"/>
              </a:rPr>
              <a:t>You can become increasingly creative, but you have to weigh off whether the market is big enough to sustain this customization.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a:extLst>
              <a:ext uri="{FF2B5EF4-FFF2-40B4-BE49-F238E27FC236}">
                <a16:creationId xmlns:a16="http://schemas.microsoft.com/office/drawing/2014/main" id="{0F84ADBA-6164-C5C9-2AD9-5CF4C6D5077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Firm-wide financing</a:t>
            </a:r>
          </a:p>
        </p:txBody>
      </p:sp>
      <p:sp>
        <p:nvSpPr>
          <p:cNvPr id="271362" name="Footer Placeholder 1">
            <a:extLst>
              <a:ext uri="{FF2B5EF4-FFF2-40B4-BE49-F238E27FC236}">
                <a16:creationId xmlns:a16="http://schemas.microsoft.com/office/drawing/2014/main" id="{0EBD1959-E60E-EC51-1A79-ABD1C02DA6F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63171" name="Slide Number Placeholder 2">
            <a:extLst>
              <a:ext uri="{FF2B5EF4-FFF2-40B4-BE49-F238E27FC236}">
                <a16:creationId xmlns:a16="http://schemas.microsoft.com/office/drawing/2014/main" id="{F10878A9-5161-F4E7-0FFC-DB23BA1D0AA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50ED4E9-676E-3145-954C-5168A1607AA3}" type="slidenum">
              <a:rPr lang="en-US" altLang="en-US" sz="1200">
                <a:solidFill>
                  <a:srgbClr val="FFFFFF"/>
                </a:solidFill>
                <a:latin typeface="Times" charset="0"/>
              </a:rPr>
              <a:pPr>
                <a:lnSpc>
                  <a:spcPct val="80000"/>
                </a:lnSpc>
                <a:spcBef>
                  <a:spcPct val="0"/>
                </a:spcBef>
                <a:buClrTx/>
                <a:buSzTx/>
                <a:buFontTx/>
                <a:buNone/>
                <a:defRPr/>
              </a:pPr>
              <a:t>126</a:t>
            </a:fld>
            <a:endParaRPr lang="en-US" altLang="en-US" sz="1200">
              <a:solidFill>
                <a:srgbClr val="FFFFFF"/>
              </a:solidFill>
              <a:latin typeface="Times" charset="0"/>
            </a:endParaRPr>
          </a:p>
        </p:txBody>
      </p:sp>
      <p:sp>
        <p:nvSpPr>
          <p:cNvPr id="271364" name="Rectangle 3">
            <a:extLst>
              <a:ext uri="{FF2B5EF4-FFF2-40B4-BE49-F238E27FC236}">
                <a16:creationId xmlns:a16="http://schemas.microsoft.com/office/drawing/2014/main" id="{F6D62156-2C78-E5FE-50D3-BD57973C198F}"/>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dirty="0">
                <a:ea typeface="ＭＳ Ｐゴシック" panose="020B0600070205080204" pitchFamily="34" charset="-128"/>
              </a:rPr>
              <a:t>Rather than look at individual projects, you could consider the firm to be a portfolio of projects. The firm</a:t>
            </a:r>
            <a:r>
              <a:rPr lang="ja-JP" altLang="en-US" sz="2400">
                <a:ea typeface="ＭＳ Ｐゴシック" panose="020B0600070205080204" pitchFamily="34" charset="-128"/>
              </a:rPr>
              <a:t>’</a:t>
            </a:r>
            <a:r>
              <a:rPr lang="en-US" altLang="ja-JP" sz="2400" dirty="0">
                <a:ea typeface="ＭＳ Ｐゴシック" panose="020B0600070205080204" pitchFamily="34" charset="-128"/>
              </a:rPr>
              <a:t>s past history should then provide clues as to what type of debt makes the most sense. </a:t>
            </a:r>
          </a:p>
          <a:p>
            <a:pPr eaLnBrk="1" hangingPunct="1">
              <a:lnSpc>
                <a:spcPct val="80000"/>
              </a:lnSpc>
            </a:pPr>
            <a:r>
              <a:rPr lang="en-US" altLang="en-US" sz="2400" dirty="0">
                <a:ea typeface="ＭＳ Ｐゴシック" panose="020B0600070205080204" pitchFamily="34" charset="-128"/>
              </a:rPr>
              <a:t>Operating Cash Flows</a:t>
            </a:r>
          </a:p>
          <a:p>
            <a:pPr lvl="2" eaLnBrk="1" hangingPunct="1">
              <a:lnSpc>
                <a:spcPct val="80000"/>
              </a:lnSpc>
            </a:pPr>
            <a:r>
              <a:rPr lang="en-US" altLang="en-US" sz="1900" dirty="0">
                <a:ea typeface="ＭＳ Ｐゴシック" panose="020B0600070205080204" pitchFamily="34" charset="-128"/>
              </a:rPr>
              <a:t> The question of how sensitive a firm</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dirty="0">
                <a:ea typeface="ＭＳ Ｐゴシック" panose="020B0600070205080204" pitchFamily="34" charset="-128"/>
              </a:rPr>
              <a:t>This analysis is useful in determining the coupon/interest payment structure of the debt.</a:t>
            </a:r>
          </a:p>
          <a:p>
            <a:pPr eaLnBrk="1" hangingPunct="1">
              <a:lnSpc>
                <a:spcPct val="80000"/>
              </a:lnSpc>
            </a:pPr>
            <a:r>
              <a:rPr lang="en-US" altLang="en-US" sz="2600" dirty="0">
                <a:ea typeface="ＭＳ Ｐゴシック" panose="020B0600070205080204" pitchFamily="34" charset="-128"/>
              </a:rPr>
              <a:t> </a:t>
            </a:r>
            <a:r>
              <a:rPr lang="en-US" altLang="en-US" sz="2400" dirty="0">
                <a:ea typeface="ＭＳ Ｐゴシック" panose="020B0600070205080204" pitchFamily="34" charset="-128"/>
              </a:rPr>
              <a:t>Firm Value</a:t>
            </a:r>
          </a:p>
          <a:p>
            <a:pPr lvl="2" eaLnBrk="1" hangingPunct="1">
              <a:lnSpc>
                <a:spcPct val="80000"/>
              </a:lnSpc>
            </a:pPr>
            <a:r>
              <a:rPr lang="en-US" altLang="en-US" sz="1900" dirty="0">
                <a:ea typeface="ＭＳ Ｐゴシック" panose="020B0600070205080204" pitchFamily="34"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dirty="0">
                <a:ea typeface="ＭＳ Ｐゴシック" panose="020B0600070205080204" pitchFamily="34" charset="-128"/>
              </a:rPr>
              <a:t>The firm value analysis is useful in determining the overall structure of the debt, particularly maturity.</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a:extLst>
              <a:ext uri="{FF2B5EF4-FFF2-40B4-BE49-F238E27FC236}">
                <a16:creationId xmlns:a16="http://schemas.microsoft.com/office/drawing/2014/main" id="{A7F564E9-B226-26E2-4703-4175A881BD6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Historical Data</a:t>
            </a:r>
          </a:p>
        </p:txBody>
      </p:sp>
      <p:sp>
        <p:nvSpPr>
          <p:cNvPr id="265218" name="Slide Number Placeholder 2">
            <a:extLst>
              <a:ext uri="{FF2B5EF4-FFF2-40B4-BE49-F238E27FC236}">
                <a16:creationId xmlns:a16="http://schemas.microsoft.com/office/drawing/2014/main" id="{4B194ED3-EE1F-3E4F-2E4C-34E6B7757D3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7707573-7745-574D-9E7B-613B4163792F}" type="slidenum">
              <a:rPr lang="en-US" altLang="en-US" sz="1200">
                <a:solidFill>
                  <a:srgbClr val="FFFFFF"/>
                </a:solidFill>
                <a:latin typeface="Times" charset="0"/>
              </a:rPr>
              <a:pPr>
                <a:lnSpc>
                  <a:spcPct val="80000"/>
                </a:lnSpc>
                <a:spcBef>
                  <a:spcPct val="0"/>
                </a:spcBef>
                <a:buClrTx/>
                <a:buSzTx/>
                <a:buFontTx/>
                <a:buNone/>
                <a:defRPr/>
              </a:pPr>
              <a:t>127</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7C004947-4095-021D-1642-448A339FC5BD}"/>
              </a:ext>
            </a:extLst>
          </p:cNvPr>
          <p:cNvGraphicFramePr>
            <a:graphicFrameLocks noGrp="1"/>
          </p:cNvGraphicFramePr>
          <p:nvPr>
            <p:ph sz="quarter" idx="1"/>
            <p:extLst>
              <p:ext uri="{D42A27DB-BD31-4B8C-83A1-F6EECF244321}">
                <p14:modId xmlns:p14="http://schemas.microsoft.com/office/powerpoint/2010/main" val="434356160"/>
              </p:ext>
            </p:extLst>
          </p:nvPr>
        </p:nvGraphicFramePr>
        <p:xfrm>
          <a:off x="1828800" y="1600200"/>
          <a:ext cx="5132389" cy="5013401"/>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2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5">
                <a:tc>
                  <a:txBody>
                    <a:bodyPr/>
                    <a:lstStyle/>
                    <a:p>
                      <a:pPr algn="ctr" fontAlgn="ctr"/>
                      <a:r>
                        <a:rPr lang="en-US" sz="1000" b="0" i="0" u="none" strike="noStrike" dirty="0">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5">
                <a:tc>
                  <a:txBody>
                    <a:bodyPr/>
                    <a:lstStyle/>
                    <a:p>
                      <a:pPr algn="ctr" fontAlgn="ctr"/>
                      <a:r>
                        <a:rPr lang="en-US" sz="1000" b="0" i="0" u="none" strike="noStrike" dirty="0">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a:extLst>
              <a:ext uri="{FF2B5EF4-FFF2-40B4-BE49-F238E27FC236}">
                <a16:creationId xmlns:a16="http://schemas.microsoft.com/office/drawing/2014/main" id="{B36FA623-3441-496E-CBE8-E3D39ADFFB9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Macroeconomic Data</a:t>
            </a:r>
          </a:p>
        </p:txBody>
      </p:sp>
      <p:sp>
        <p:nvSpPr>
          <p:cNvPr id="267266" name="Slide Number Placeholder 2">
            <a:extLst>
              <a:ext uri="{FF2B5EF4-FFF2-40B4-BE49-F238E27FC236}">
                <a16:creationId xmlns:a16="http://schemas.microsoft.com/office/drawing/2014/main" id="{0908B840-4AC8-5D05-BD24-B2A2C384069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F394378-CEF2-2B46-A21B-90E7E333E8F3}" type="slidenum">
              <a:rPr lang="en-US" altLang="en-US" sz="1200">
                <a:solidFill>
                  <a:srgbClr val="FFFFFF"/>
                </a:solidFill>
                <a:latin typeface="Times" charset="0"/>
              </a:rPr>
              <a:pPr>
                <a:lnSpc>
                  <a:spcPct val="80000"/>
                </a:lnSpc>
                <a:spcBef>
                  <a:spcPct val="0"/>
                </a:spcBef>
                <a:buClrTx/>
                <a:buSzTx/>
                <a:buFontTx/>
                <a:buNone/>
                <a:defRPr/>
              </a:pPr>
              <a:t>128</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CE3FF3E6-5920-378B-85F4-793E7C94186F}"/>
              </a:ext>
            </a:extLst>
          </p:cNvPr>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dirty="0">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a:extLst>
              <a:ext uri="{FF2B5EF4-FFF2-40B4-BE49-F238E27FC236}">
                <a16:creationId xmlns:a16="http://schemas.microsoft.com/office/drawing/2014/main" id="{53C70657-928C-4A52-3D27-EE704F351AA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Sensitivity to Interest Rate Changes</a:t>
            </a:r>
          </a:p>
        </p:txBody>
      </p:sp>
      <p:sp>
        <p:nvSpPr>
          <p:cNvPr id="277506" name="Footer Placeholder 1">
            <a:extLst>
              <a:ext uri="{FF2B5EF4-FFF2-40B4-BE49-F238E27FC236}">
                <a16:creationId xmlns:a16="http://schemas.microsoft.com/office/drawing/2014/main" id="{F2D2D1BB-4E2E-EAEB-2590-C104D4E28D5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69315" name="Slide Number Placeholder 2">
            <a:extLst>
              <a:ext uri="{FF2B5EF4-FFF2-40B4-BE49-F238E27FC236}">
                <a16:creationId xmlns:a16="http://schemas.microsoft.com/office/drawing/2014/main" id="{0C7F60EA-8B6C-027B-3201-38221540CEA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2272CDC-CC22-F54A-87FA-583B3B70AB88}" type="slidenum">
              <a:rPr lang="en-US" altLang="en-US" sz="1200">
                <a:solidFill>
                  <a:srgbClr val="FFFFFF"/>
                </a:solidFill>
                <a:latin typeface="Times" charset="0"/>
              </a:rPr>
              <a:pPr>
                <a:lnSpc>
                  <a:spcPct val="80000"/>
                </a:lnSpc>
                <a:spcBef>
                  <a:spcPct val="0"/>
                </a:spcBef>
                <a:buClrTx/>
                <a:buSzTx/>
                <a:buFontTx/>
                <a:buNone/>
                <a:defRPr/>
              </a:pPr>
              <a:t>129</a:t>
            </a:fld>
            <a:endParaRPr lang="en-US" altLang="en-US" sz="1200">
              <a:solidFill>
                <a:srgbClr val="FFFFFF"/>
              </a:solidFill>
              <a:latin typeface="Times" charset="0"/>
            </a:endParaRPr>
          </a:p>
        </p:txBody>
      </p:sp>
      <p:sp>
        <p:nvSpPr>
          <p:cNvPr id="277508" name="Rectangle 3">
            <a:extLst>
              <a:ext uri="{FF2B5EF4-FFF2-40B4-BE49-F238E27FC236}">
                <a16:creationId xmlns:a16="http://schemas.microsoft.com/office/drawing/2014/main" id="{FB976D63-A90D-7ECA-4CB4-DE41E7C25C5C}"/>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level of interest rates?</a:t>
            </a:r>
          </a:p>
          <a:p>
            <a:pPr eaLnBrk="1" hangingPunct="1"/>
            <a:r>
              <a:rPr lang="en-US" altLang="en-US">
                <a:ea typeface="ＭＳ Ｐゴシック" panose="020B0600070205080204" pitchFamily="34" charset="-128"/>
              </a:rPr>
              <a:t>The answer to this question is important because it </a:t>
            </a:r>
          </a:p>
          <a:p>
            <a:pPr lvl="1" eaLnBrk="1" hangingPunct="1"/>
            <a:r>
              <a:rPr lang="en-US" altLang="en-US">
                <a:ea typeface="ＭＳ Ｐゴシック" panose="020B0600070205080204" pitchFamily="34" charset="-128"/>
              </a:rPr>
              <a:t>it provides a measure of the duration of the firm</a:t>
            </a:r>
            <a:r>
              <a:rPr lang="ja-JP" altLang="en-US">
                <a:ea typeface="ＭＳ Ｐゴシック" panose="020B0600070205080204" pitchFamily="34" charset="-128"/>
              </a:rPr>
              <a:t>’</a:t>
            </a:r>
            <a:r>
              <a:rPr lang="en-US" altLang="ja-JP">
                <a:ea typeface="ＭＳ Ｐゴシック" panose="020B0600070205080204" pitchFamily="34" charset="-128"/>
              </a:rPr>
              <a:t>s projects</a:t>
            </a:r>
          </a:p>
          <a:p>
            <a:pPr lvl="1" eaLnBrk="1" hangingPunct="1"/>
            <a:r>
              <a:rPr lang="en-US" altLang="en-US">
                <a:ea typeface="ＭＳ Ｐゴシック" panose="020B0600070205080204" pitchFamily="34" charset="-128"/>
              </a:rPr>
              <a:t>it provides insight into whether the firm should be using fixed or floating rate debt.</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a:extLst>
              <a:ext uri="{FF2B5EF4-FFF2-40B4-BE49-F238E27FC236}">
                <a16:creationId xmlns:a16="http://schemas.microsoft.com/office/drawing/2014/main" id="{E6DC77F5-29FB-0C44-1143-B920E2955B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Value versus Interest Rate Changes</a:t>
            </a:r>
          </a:p>
        </p:txBody>
      </p:sp>
      <p:sp>
        <p:nvSpPr>
          <p:cNvPr id="279554" name="Footer Placeholder 1">
            <a:extLst>
              <a:ext uri="{FF2B5EF4-FFF2-40B4-BE49-F238E27FC236}">
                <a16:creationId xmlns:a16="http://schemas.microsoft.com/office/drawing/2014/main" id="{24E951DA-4D2A-3FF5-7440-22FC7104E6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1363" name="Slide Number Placeholder 2">
            <a:extLst>
              <a:ext uri="{FF2B5EF4-FFF2-40B4-BE49-F238E27FC236}">
                <a16:creationId xmlns:a16="http://schemas.microsoft.com/office/drawing/2014/main" id="{7F158870-6003-1E6A-AE35-AD3DBEEB903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A65731B-6595-0447-8C9E-7CDCD8F2201B}" type="slidenum">
              <a:rPr lang="en-US" altLang="en-US" sz="1200">
                <a:solidFill>
                  <a:srgbClr val="FFFFFF"/>
                </a:solidFill>
                <a:latin typeface="Times" charset="0"/>
              </a:rPr>
              <a:pPr>
                <a:lnSpc>
                  <a:spcPct val="80000"/>
                </a:lnSpc>
                <a:spcBef>
                  <a:spcPct val="0"/>
                </a:spcBef>
                <a:buClrTx/>
                <a:buSzTx/>
                <a:buFontTx/>
                <a:buNone/>
                <a:defRPr/>
              </a:pPr>
              <a:t>130</a:t>
            </a:fld>
            <a:endParaRPr lang="en-US" altLang="en-US" sz="1200">
              <a:solidFill>
                <a:srgbClr val="FFFFFF"/>
              </a:solidFill>
              <a:latin typeface="Times" charset="0"/>
            </a:endParaRPr>
          </a:p>
        </p:txBody>
      </p:sp>
      <p:sp>
        <p:nvSpPr>
          <p:cNvPr id="279556" name="Rectangle 3">
            <a:extLst>
              <a:ext uri="{FF2B5EF4-FFF2-40B4-BE49-F238E27FC236}">
                <a16:creationId xmlns:a16="http://schemas.microsoft.com/office/drawing/2014/main" id="{CA74B3D5-3967-55BC-A3A6-749A58A7FD60}"/>
              </a:ext>
            </a:extLst>
          </p:cNvPr>
          <p:cNvSpPr>
            <a:spLocks noGrp="1"/>
          </p:cNvSpPr>
          <p:nvPr>
            <p:ph sz="quarter" idx="1"/>
          </p:nvPr>
        </p:nvSpPr>
        <p:spPr>
          <a:xfrm>
            <a:off x="612775" y="1600200"/>
            <a:ext cx="8153400" cy="4495800"/>
          </a:xfrm>
        </p:spPr>
        <p:txBody>
          <a:bodyPr>
            <a:normAutofit lnSpcReduction="10000"/>
          </a:bodyPr>
          <a:lstStyle/>
          <a:p>
            <a:pPr eaLnBrk="1" hangingPunct="1"/>
            <a:r>
              <a:rPr lang="en-US" altLang="en-US" dirty="0">
                <a:ea typeface="ＭＳ Ｐゴシック" panose="020B0600070205080204" pitchFamily="34" charset="-128"/>
              </a:rPr>
              <a:t>Regressing changes in firm value against changes in interest rates over this period yields the following regression –</a:t>
            </a:r>
          </a:p>
          <a:p>
            <a:pPr marL="320675" lvl="1" indent="0">
              <a:buFont typeface="Wingdings 2" pitchFamily="2" charset="2"/>
              <a:buNone/>
            </a:pPr>
            <a:r>
              <a:rPr lang="en-US" altLang="en-US" sz="2000" dirty="0">
                <a:ea typeface="ＭＳ Ｐゴシック" panose="020B0600070205080204" pitchFamily="34" charset="-128"/>
              </a:rPr>
              <a:t>Change in Firm Value = 0.1790 – 2.3251 (Change in Interest Rates)</a:t>
            </a:r>
          </a:p>
          <a:p>
            <a:pPr marL="320675" lvl="1" indent="0">
              <a:buFont typeface="Wingdings 2" pitchFamily="2" charset="2"/>
              <a:buNone/>
            </a:pPr>
            <a:r>
              <a:rPr lang="en-US" altLang="en-US" sz="2000" dirty="0">
                <a:ea typeface="ＭＳ Ｐゴシック" panose="020B0600070205080204" pitchFamily="34" charset="-128"/>
              </a:rPr>
              <a:t>			(2.74)	(0.39) </a:t>
            </a:r>
          </a:p>
          <a:p>
            <a:pPr marL="595312" lvl="2" indent="0">
              <a:buNone/>
            </a:pPr>
            <a:r>
              <a:rPr lang="en-US" altLang="en-US" sz="2000" i="1" dirty="0">
                <a:ea typeface="ＭＳ Ｐゴシック" panose="020B0600070205080204" pitchFamily="34" charset="-128"/>
              </a:rPr>
              <a:t>(T statistics are in brackets)</a:t>
            </a:r>
          </a:p>
          <a:p>
            <a:pPr eaLnBrk="1" hangingPunct="1"/>
            <a:r>
              <a:rPr lang="en-US" altLang="en-US" dirty="0">
                <a:ea typeface="ＭＳ Ｐゴシック" panose="020B0600070205080204" pitchFamily="34" charset="-128"/>
              </a:rPr>
              <a:t>The coefficient on the regression (-2.33) measures how much the value of Disney as a firm changes for a unit change in interest rates. In effect, if this regression is right, Disney’s firm value drops by 2.33% for each 1% increase in interest rates.</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D6FD6B7F-02C0-B164-A387-44C4E9C319E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81602" name="Footer Placeholder 1">
            <a:extLst>
              <a:ext uri="{FF2B5EF4-FFF2-40B4-BE49-F238E27FC236}">
                <a16:creationId xmlns:a16="http://schemas.microsoft.com/office/drawing/2014/main" id="{F9A39ABF-018B-DB23-B7AF-B6913511C79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3411" name="Slide Number Placeholder 2">
            <a:extLst>
              <a:ext uri="{FF2B5EF4-FFF2-40B4-BE49-F238E27FC236}">
                <a16:creationId xmlns:a16="http://schemas.microsoft.com/office/drawing/2014/main" id="{45A1C247-9F9E-F515-CE9C-F86438013FF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387996F-69ED-9D47-AAA2-784A1B2777DC}" type="slidenum">
              <a:rPr lang="en-US" altLang="en-US" sz="1200">
                <a:solidFill>
                  <a:srgbClr val="FFFFFF"/>
                </a:solidFill>
                <a:latin typeface="Times" charset="0"/>
              </a:rPr>
              <a:pPr>
                <a:lnSpc>
                  <a:spcPct val="80000"/>
                </a:lnSpc>
                <a:spcBef>
                  <a:spcPct val="0"/>
                </a:spcBef>
                <a:buClrTx/>
                <a:buSzTx/>
                <a:buFontTx/>
                <a:buNone/>
                <a:defRPr/>
              </a:pPr>
              <a:t>131</a:t>
            </a:fld>
            <a:endParaRPr lang="en-US" altLang="en-US" sz="1200">
              <a:solidFill>
                <a:srgbClr val="FFFFFF"/>
              </a:solidFill>
              <a:latin typeface="Times" charset="0"/>
            </a:endParaRPr>
          </a:p>
        </p:txBody>
      </p:sp>
      <p:sp>
        <p:nvSpPr>
          <p:cNvPr id="281604" name="Rectangle 3">
            <a:extLst>
              <a:ext uri="{FF2B5EF4-FFF2-40B4-BE49-F238E27FC236}">
                <a16:creationId xmlns:a16="http://schemas.microsoft.com/office/drawing/2014/main" id="{29FE6EBD-334F-F265-4261-A8E1B75E101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pitchFamily="2" charset="2"/>
              <a:buNone/>
            </a:pPr>
            <a:r>
              <a:rPr lang="en-US" altLang="en-US" sz="2400">
                <a:ea typeface="ＭＳ Ｐゴシック" panose="020B0600070205080204" pitchFamily="34" charset="-128"/>
              </a:rPr>
              <a:t> </a:t>
            </a: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r>
              <a:rPr lang="en-US" altLang="en-US" sz="2400">
                <a:ea typeface="ＭＳ Ｐゴシック" panose="020B0600070205080204" pitchFamily="34" charset="-128"/>
              </a:rPr>
              <a:t>The duration of a bond measures how much the price of the bond changes for a unit change in interest rates.</a:t>
            </a:r>
          </a:p>
          <a:p>
            <a:pPr eaLnBrk="1" hangingPunct="1">
              <a:lnSpc>
                <a:spcPct val="80000"/>
              </a:lnSpc>
            </a:pPr>
            <a:r>
              <a:rPr lang="en-US" altLang="en-US" sz="2400">
                <a:ea typeface="ＭＳ Ｐゴシック" panose="020B0600070205080204" pitchFamily="34" charset="-128"/>
              </a:rPr>
              <a:t>Holding other factors constant, the duration of a bond will increase with the maturity of the bond, and decrease with the coupon rate on the bond.</a:t>
            </a:r>
          </a:p>
        </p:txBody>
      </p:sp>
      <p:graphicFrame>
        <p:nvGraphicFramePr>
          <p:cNvPr id="281605" name="Object 2">
            <a:extLst>
              <a:ext uri="{FF2B5EF4-FFF2-40B4-BE49-F238E27FC236}">
                <a16:creationId xmlns:a16="http://schemas.microsoft.com/office/drawing/2014/main" id="{F67DCB90-3D3B-4E06-47F8-FCBD6CFE2AB6}"/>
              </a:ext>
            </a:extLst>
          </p:cNvPr>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name="Equation" r:id="rId3" imgW="5054600" imgH="1231900" progId="Equation.3">
                  <p:embed/>
                </p:oleObj>
              </mc:Choice>
              <mc:Fallback>
                <p:oleObj name="Equation" r:id="rId3" imgW="5054600" imgH="1231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EFDF1EEA-C7E5-CB85-D35A-BEFD9517C32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Comparing Approaches</a:t>
            </a:r>
          </a:p>
        </p:txBody>
      </p:sp>
      <p:sp>
        <p:nvSpPr>
          <p:cNvPr id="283650" name="Footer Placeholder 1">
            <a:extLst>
              <a:ext uri="{FF2B5EF4-FFF2-40B4-BE49-F238E27FC236}">
                <a16:creationId xmlns:a16="http://schemas.microsoft.com/office/drawing/2014/main" id="{DA4D31BB-0731-CB4A-74A1-D9C82EFBF3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5459" name="Slide Number Placeholder 2">
            <a:extLst>
              <a:ext uri="{FF2B5EF4-FFF2-40B4-BE49-F238E27FC236}">
                <a16:creationId xmlns:a16="http://schemas.microsoft.com/office/drawing/2014/main" id="{1A6319DF-B2B2-D6AA-9FC2-A276B1AA62F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69736F1-C50F-AC42-8314-8E08534D229E}" type="slidenum">
              <a:rPr lang="en-US" altLang="en-US" sz="1200">
                <a:solidFill>
                  <a:srgbClr val="FFFFFF"/>
                </a:solidFill>
                <a:latin typeface="Times" charset="0"/>
              </a:rPr>
              <a:pPr>
                <a:lnSpc>
                  <a:spcPct val="80000"/>
                </a:lnSpc>
                <a:spcBef>
                  <a:spcPct val="0"/>
                </a:spcBef>
                <a:buClrTx/>
                <a:buSzTx/>
                <a:buFontTx/>
                <a:buNone/>
                <a:defRPr/>
              </a:pPr>
              <a:t>132</a:t>
            </a:fld>
            <a:endParaRPr lang="en-US" altLang="en-US" sz="1200">
              <a:solidFill>
                <a:srgbClr val="FFFFFF"/>
              </a:solidFill>
              <a:latin typeface="Times" charset="0"/>
            </a:endParaRPr>
          </a:p>
        </p:txBody>
      </p:sp>
      <p:pic>
        <p:nvPicPr>
          <p:cNvPr id="283652" name="Picture 3">
            <a:extLst>
              <a:ext uri="{FF2B5EF4-FFF2-40B4-BE49-F238E27FC236}">
                <a16:creationId xmlns:a16="http://schemas.microsoft.com/office/drawing/2014/main" id="{0BBCD3DA-9AE3-9FB6-CFE3-6CE2A3E10546}"/>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a:extLst>
              <a:ext uri="{FF2B5EF4-FFF2-40B4-BE49-F238E27FC236}">
                <a16:creationId xmlns:a16="http://schemas.microsoft.com/office/drawing/2014/main" id="{FB97183D-F222-CF40-7178-440CAC08D07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Operating Income versus Interest Rates</a:t>
            </a:r>
          </a:p>
        </p:txBody>
      </p:sp>
      <p:sp>
        <p:nvSpPr>
          <p:cNvPr id="285698" name="Footer Placeholder 1">
            <a:extLst>
              <a:ext uri="{FF2B5EF4-FFF2-40B4-BE49-F238E27FC236}">
                <a16:creationId xmlns:a16="http://schemas.microsoft.com/office/drawing/2014/main" id="{C5518861-5C99-DA33-B63C-782D9FFA278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7507" name="Slide Number Placeholder 2">
            <a:extLst>
              <a:ext uri="{FF2B5EF4-FFF2-40B4-BE49-F238E27FC236}">
                <a16:creationId xmlns:a16="http://schemas.microsoft.com/office/drawing/2014/main" id="{FCC62F20-05C6-C1F2-6A4B-7D453C2152F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3B73315-1C39-7346-B018-0990C22DE95D}" type="slidenum">
              <a:rPr lang="en-US" altLang="en-US" sz="1200">
                <a:solidFill>
                  <a:srgbClr val="FFFFFF"/>
                </a:solidFill>
                <a:latin typeface="Times" charset="0"/>
              </a:rPr>
              <a:pPr>
                <a:lnSpc>
                  <a:spcPct val="80000"/>
                </a:lnSpc>
                <a:spcBef>
                  <a:spcPct val="0"/>
                </a:spcBef>
                <a:buClrTx/>
                <a:buSzTx/>
                <a:buFontTx/>
                <a:buNone/>
                <a:defRPr/>
              </a:pPr>
              <a:t>133</a:t>
            </a:fld>
            <a:endParaRPr lang="en-US" altLang="en-US" sz="1200">
              <a:solidFill>
                <a:srgbClr val="FFFFFF"/>
              </a:solidFill>
              <a:latin typeface="Times" charset="0"/>
            </a:endParaRPr>
          </a:p>
        </p:txBody>
      </p:sp>
      <p:sp>
        <p:nvSpPr>
          <p:cNvPr id="285700" name="Rectangle 3">
            <a:extLst>
              <a:ext uri="{FF2B5EF4-FFF2-40B4-BE49-F238E27FC236}">
                <a16:creationId xmlns:a16="http://schemas.microsoft.com/office/drawing/2014/main" id="{0761AD98-23A4-19FC-E05C-44690D0A9BD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Regressing changes in operating cash flow against changes in interest rates over this period yields the following regression –</a:t>
            </a:r>
          </a:p>
          <a:p>
            <a:pPr>
              <a:buFont typeface="Wingdings" pitchFamily="2" charset="2"/>
              <a:buNone/>
            </a:pPr>
            <a:r>
              <a:rPr lang="en-US" altLang="en-US" sz="2000">
                <a:ea typeface="ＭＳ Ｐゴシック" panose="020B0600070205080204" pitchFamily="34" charset="-128"/>
              </a:rPr>
              <a:t>Change in Operating Income = 0.1698 – 7.9339 (Change in Interest Rates) 			      (2.69</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(1.40)		</a:t>
            </a:r>
          </a:p>
          <a:p>
            <a:pPr marL="365125" lvl="1" indent="0" eaLnBrk="1" hangingPunct="1">
              <a:buFont typeface="Wingdings 2" pitchFamily="2" charset="2"/>
              <a:buNone/>
            </a:pPr>
            <a:r>
              <a:rPr lang="en-US" altLang="en-US" sz="2800" u="sng">
                <a:ea typeface="ＭＳ Ｐゴシック" panose="020B0600070205080204" pitchFamily="34" charset="-128"/>
              </a:rPr>
              <a:t>Conclusion</a:t>
            </a:r>
            <a:r>
              <a:rPr lang="en-US" altLang="en-US" sz="2800">
                <a:ea typeface="ＭＳ Ｐゴシック" panose="020B0600070205080204" pitchFamily="34" charset="-128"/>
              </a:rPr>
              <a:t>: Disney</a:t>
            </a:r>
            <a:r>
              <a:rPr lang="ja-JP" altLang="en-US" sz="2800">
                <a:ea typeface="ＭＳ Ｐゴシック" panose="020B0600070205080204" pitchFamily="34" charset="-128"/>
              </a:rPr>
              <a:t>’</a:t>
            </a:r>
            <a:r>
              <a:rPr lang="en-US" altLang="ja-JP" sz="2800">
                <a:ea typeface="ＭＳ Ｐゴシック" panose="020B0600070205080204" pitchFamily="34" charset="-128"/>
              </a:rPr>
              <a:t>s operating income has been affected a lot more than its firm value has by changes in interest rates.</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a:extLst>
              <a:ext uri="{FF2B5EF4-FFF2-40B4-BE49-F238E27FC236}">
                <a16:creationId xmlns:a16="http://schemas.microsoft.com/office/drawing/2014/main" id="{0F734EC8-702E-1AC6-CD10-9F5A239475D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Sensitivity to Changes in GDP/ GNP</a:t>
            </a:r>
          </a:p>
        </p:txBody>
      </p:sp>
      <p:sp>
        <p:nvSpPr>
          <p:cNvPr id="287746" name="Footer Placeholder 1">
            <a:extLst>
              <a:ext uri="{FF2B5EF4-FFF2-40B4-BE49-F238E27FC236}">
                <a16:creationId xmlns:a16="http://schemas.microsoft.com/office/drawing/2014/main" id="{2850A884-DBEC-9037-E054-F1F38DD4DB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9555" name="Slide Number Placeholder 2">
            <a:extLst>
              <a:ext uri="{FF2B5EF4-FFF2-40B4-BE49-F238E27FC236}">
                <a16:creationId xmlns:a16="http://schemas.microsoft.com/office/drawing/2014/main" id="{AC478626-8536-F466-EC24-4FA4B10DD33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526948D-3F0C-C44B-A225-EC97E7A81B0D}" type="slidenum">
              <a:rPr lang="en-US" altLang="en-US" sz="1200">
                <a:solidFill>
                  <a:srgbClr val="FFFFFF"/>
                </a:solidFill>
                <a:latin typeface="Times" charset="0"/>
              </a:rPr>
              <a:pPr>
                <a:lnSpc>
                  <a:spcPct val="80000"/>
                </a:lnSpc>
                <a:spcBef>
                  <a:spcPct val="0"/>
                </a:spcBef>
                <a:buClrTx/>
                <a:buSzTx/>
                <a:buFontTx/>
                <a:buNone/>
                <a:defRPr/>
              </a:pPr>
              <a:t>134</a:t>
            </a:fld>
            <a:endParaRPr lang="en-US" altLang="en-US" sz="1200">
              <a:solidFill>
                <a:srgbClr val="FFFFFF"/>
              </a:solidFill>
              <a:latin typeface="Times" charset="0"/>
            </a:endParaRPr>
          </a:p>
        </p:txBody>
      </p:sp>
      <p:sp>
        <p:nvSpPr>
          <p:cNvPr id="287748" name="Rectangle 3">
            <a:extLst>
              <a:ext uri="{FF2B5EF4-FFF2-40B4-BE49-F238E27FC236}">
                <a16:creationId xmlns:a16="http://schemas.microsoft.com/office/drawing/2014/main" id="{2E0FDBF8-48D7-D99B-9F38-53F2C92A8A6D}"/>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How sensitive is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value and operating income to changes in the GNP/GDP?</a:t>
            </a:r>
          </a:p>
          <a:p>
            <a:pPr eaLnBrk="1" hangingPunct="1">
              <a:lnSpc>
                <a:spcPct val="90000"/>
              </a:lnSpc>
            </a:pPr>
            <a:r>
              <a:rPr lang="en-US" altLang="en-US" sz="2600">
                <a:ea typeface="ＭＳ Ｐゴシック" panose="020B0600070205080204" pitchFamily="34" charset="-128"/>
              </a:rPr>
              <a:t>The answer to this question is important because </a:t>
            </a:r>
          </a:p>
          <a:p>
            <a:pPr lvl="1" eaLnBrk="1" hangingPunct="1">
              <a:lnSpc>
                <a:spcPct val="90000"/>
              </a:lnSpc>
            </a:pPr>
            <a:r>
              <a:rPr lang="en-US" altLang="en-US" sz="2200">
                <a:ea typeface="ＭＳ Ｐゴシック" panose="020B0600070205080204" pitchFamily="34" charset="-128"/>
              </a:rPr>
              <a:t>it provides insight into whether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cash flows are cyclical and</a:t>
            </a:r>
          </a:p>
          <a:p>
            <a:pPr lvl="1" eaLnBrk="1" hangingPunct="1">
              <a:lnSpc>
                <a:spcPct val="90000"/>
              </a:lnSpc>
            </a:pPr>
            <a:r>
              <a:rPr lang="en-US" altLang="en-US" sz="2200">
                <a:ea typeface="ＭＳ Ｐゴシック" panose="020B0600070205080204" pitchFamily="34" charset="-128"/>
              </a:rPr>
              <a:t>whether the cash flows on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debt should be designed to protect against cyclical factors.</a:t>
            </a:r>
          </a:p>
          <a:p>
            <a:pPr eaLnBrk="1" hangingPunct="1">
              <a:lnSpc>
                <a:spcPct val="90000"/>
              </a:lnSpc>
            </a:pPr>
            <a:r>
              <a:rPr lang="en-US" altLang="en-US" sz="2600">
                <a:ea typeface="ＭＳ Ｐゴシック" panose="020B0600070205080204" pitchFamily="34"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cash flows.</a:t>
            </a:r>
            <a:endParaRPr lang="en-US" altLang="en-US" sz="2600">
              <a:ea typeface="ＭＳ Ｐゴシック" panose="020B0600070205080204" pitchFamily="34" charset="-128"/>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a:extLst>
              <a:ext uri="{FF2B5EF4-FFF2-40B4-BE49-F238E27FC236}">
                <a16:creationId xmlns:a16="http://schemas.microsoft.com/office/drawing/2014/main" id="{AFA0F8CC-6143-03F7-E13F-96709F44C5A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89794" name="Footer Placeholder 1">
            <a:extLst>
              <a:ext uri="{FF2B5EF4-FFF2-40B4-BE49-F238E27FC236}">
                <a16:creationId xmlns:a16="http://schemas.microsoft.com/office/drawing/2014/main" id="{716F242B-A77E-D256-DC46-F0DEEAB231B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1603" name="Slide Number Placeholder 2">
            <a:extLst>
              <a:ext uri="{FF2B5EF4-FFF2-40B4-BE49-F238E27FC236}">
                <a16:creationId xmlns:a16="http://schemas.microsoft.com/office/drawing/2014/main" id="{D4597749-8D6F-0534-5D8E-E11E9C4AD29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393B910-FA0F-BF44-BA91-637A1922AA3F}" type="slidenum">
              <a:rPr lang="en-US" altLang="en-US" sz="1200">
                <a:solidFill>
                  <a:srgbClr val="FFFFFF"/>
                </a:solidFill>
                <a:latin typeface="Times" charset="0"/>
              </a:rPr>
              <a:pPr>
                <a:lnSpc>
                  <a:spcPct val="80000"/>
                </a:lnSpc>
                <a:spcBef>
                  <a:spcPct val="0"/>
                </a:spcBef>
                <a:buClrTx/>
                <a:buSzTx/>
                <a:buFontTx/>
                <a:buNone/>
                <a:defRPr/>
              </a:pPr>
              <a:t>135</a:t>
            </a:fld>
            <a:endParaRPr lang="en-US" altLang="en-US" sz="1200">
              <a:solidFill>
                <a:srgbClr val="FFFFFF"/>
              </a:solidFill>
              <a:latin typeface="Times" charset="0"/>
            </a:endParaRPr>
          </a:p>
        </p:txBody>
      </p:sp>
      <p:sp>
        <p:nvSpPr>
          <p:cNvPr id="289796" name="Rectangle 3">
            <a:extLst>
              <a:ext uri="{FF2B5EF4-FFF2-40B4-BE49-F238E27FC236}">
                <a16:creationId xmlns:a16="http://schemas.microsoft.com/office/drawing/2014/main" id="{BF3CC55C-75B1-E030-76CA-14A076496C6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Regressing changes in firm value against changes in the GDP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Firm Value = 	0.0067 </a:t>
            </a:r>
            <a:r>
              <a:rPr lang="en-US" altLang="en-US" sz="2000" b="1">
                <a:ea typeface="ＭＳ Ｐゴシック" panose="020B0600070205080204" pitchFamily="34" charset="-128"/>
              </a:rPr>
              <a:t>+ </a:t>
            </a:r>
            <a:r>
              <a:rPr lang="en-US" altLang="en-US" sz="2000">
                <a:ea typeface="ＭＳ Ｐゴシック" panose="020B0600070205080204" pitchFamily="34" charset="-128"/>
              </a:rPr>
              <a:t>6.7000 (GDP Growth)</a:t>
            </a:r>
          </a:p>
          <a:p>
            <a:pPr>
              <a:lnSpc>
                <a:spcPct val="80000"/>
              </a:lnSpc>
              <a:buFont typeface="Wingdings" pitchFamily="2" charset="2"/>
              <a:buNone/>
            </a:pPr>
            <a:r>
              <a:rPr lang="en-US" altLang="en-US" sz="2000">
                <a:ea typeface="ＭＳ Ｐゴシック" panose="020B0600070205080204" pitchFamily="34" charset="-128"/>
              </a:rPr>
              <a:t>			(0.06)	(2.03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a:ea typeface="ＭＳ Ｐゴシック" panose="020B0600070205080204" pitchFamily="34" charset="-128"/>
              </a:rPr>
              <a:t> </a:t>
            </a: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 is sensitive to economic growth</a:t>
            </a:r>
          </a:p>
          <a:p>
            <a:pPr eaLnBrk="1" hangingPunct="1">
              <a:lnSpc>
                <a:spcPct val="80000"/>
              </a:lnSpc>
            </a:pPr>
            <a:r>
              <a:rPr lang="en-US" altLang="en-US" sz="2600">
                <a:ea typeface="ＭＳ Ｐゴシック" panose="020B0600070205080204" pitchFamily="34" charset="-128"/>
              </a:rPr>
              <a:t>Regressing changes in operating cash flow against changes in GDP over this period yields the following regression –	</a:t>
            </a:r>
          </a:p>
          <a:p>
            <a:pPr>
              <a:lnSpc>
                <a:spcPct val="80000"/>
              </a:lnSpc>
              <a:buFont typeface="Wingdings" pitchFamily="2" charset="2"/>
              <a:buNone/>
            </a:pPr>
            <a:r>
              <a:rPr lang="en-US" altLang="en-US" sz="2000">
                <a:ea typeface="ＭＳ Ｐゴシック" panose="020B0600070205080204" pitchFamily="34" charset="-128"/>
              </a:rPr>
              <a:t>Change in Operating Income = 	0.0142 + 6.6443 ( GDP Growth)</a:t>
            </a:r>
          </a:p>
          <a:p>
            <a:pPr>
              <a:lnSpc>
                <a:spcPct val="80000"/>
              </a:lnSpc>
              <a:buFont typeface="Wingdings" pitchFamily="2" charset="2"/>
              <a:buNone/>
            </a:pPr>
            <a:r>
              <a:rPr lang="en-US" altLang="en-US" sz="2000">
                <a:ea typeface="ＭＳ Ｐゴシック" panose="020B0600070205080204" pitchFamily="34" charset="-128"/>
              </a:rPr>
              <a:t>				(0.13)	(2.05</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operating income is sensitive to economic growth as well.</a:t>
            </a:r>
            <a:endParaRPr lang="en-US" altLang="en-US" sz="2600">
              <a:ea typeface="ＭＳ Ｐゴシック" panose="020B0600070205080204" pitchFamily="34"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a:extLst>
              <a:ext uri="{FF2B5EF4-FFF2-40B4-BE49-F238E27FC236}">
                <a16:creationId xmlns:a16="http://schemas.microsoft.com/office/drawing/2014/main" id="{B1F45351-2297-4EE6-22A1-8323A6C6A28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Sensitivity to Currency Changes</a:t>
            </a:r>
          </a:p>
        </p:txBody>
      </p:sp>
      <p:sp>
        <p:nvSpPr>
          <p:cNvPr id="291842" name="Footer Placeholder 1">
            <a:extLst>
              <a:ext uri="{FF2B5EF4-FFF2-40B4-BE49-F238E27FC236}">
                <a16:creationId xmlns:a16="http://schemas.microsoft.com/office/drawing/2014/main" id="{E013FFF2-BE1A-64CD-E2AA-359FB2E0FF5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3651" name="Slide Number Placeholder 2">
            <a:extLst>
              <a:ext uri="{FF2B5EF4-FFF2-40B4-BE49-F238E27FC236}">
                <a16:creationId xmlns:a16="http://schemas.microsoft.com/office/drawing/2014/main" id="{2C4E2D15-45BB-B46A-B0D1-F60345934D7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486CBAB-BF66-2E4D-A534-033469191E5D}" type="slidenum">
              <a:rPr lang="en-US" altLang="en-US" sz="1200">
                <a:solidFill>
                  <a:srgbClr val="FFFFFF"/>
                </a:solidFill>
                <a:latin typeface="Times" charset="0"/>
              </a:rPr>
              <a:pPr>
                <a:lnSpc>
                  <a:spcPct val="80000"/>
                </a:lnSpc>
                <a:spcBef>
                  <a:spcPct val="0"/>
                </a:spcBef>
                <a:buClrTx/>
                <a:buSzTx/>
                <a:buFontTx/>
                <a:buNone/>
                <a:defRPr/>
              </a:pPr>
              <a:t>136</a:t>
            </a:fld>
            <a:endParaRPr lang="en-US" altLang="en-US" sz="1200">
              <a:solidFill>
                <a:srgbClr val="FFFFFF"/>
              </a:solidFill>
              <a:latin typeface="Times" charset="0"/>
            </a:endParaRPr>
          </a:p>
        </p:txBody>
      </p:sp>
      <p:sp>
        <p:nvSpPr>
          <p:cNvPr id="291844" name="Rectangle 3">
            <a:extLst>
              <a:ext uri="{FF2B5EF4-FFF2-40B4-BE49-F238E27FC236}">
                <a16:creationId xmlns:a16="http://schemas.microsoft.com/office/drawing/2014/main" id="{DD302404-B541-92E6-621D-60145B558C16}"/>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exchange rates?</a:t>
            </a:r>
          </a:p>
          <a:p>
            <a:pPr eaLnBrk="1" hangingPunct="1">
              <a:lnSpc>
                <a:spcPct val="90000"/>
              </a:lnSpc>
            </a:pPr>
            <a:r>
              <a:rPr lang="en-US" altLang="en-US">
                <a:ea typeface="ＭＳ Ｐゴシック" panose="020B0600070205080204" pitchFamily="34" charset="-128"/>
              </a:rPr>
              <a:t>The answer to this question is important, because</a:t>
            </a:r>
          </a:p>
          <a:p>
            <a:pPr lvl="1" eaLnBrk="1" hangingPunct="1">
              <a:lnSpc>
                <a:spcPct val="90000"/>
              </a:lnSpc>
            </a:pPr>
            <a:r>
              <a:rPr lang="en-US" altLang="en-US">
                <a:ea typeface="ＭＳ Ｐゴシック" panose="020B0600070205080204" pitchFamily="34" charset="-128"/>
              </a:rPr>
              <a:t>it provides a measure of how sensitive cash flows and firm value are to changes in the currency</a:t>
            </a:r>
          </a:p>
          <a:p>
            <a:pPr lvl="1" eaLnBrk="1" hangingPunct="1">
              <a:lnSpc>
                <a:spcPct val="90000"/>
              </a:lnSpc>
            </a:pPr>
            <a:r>
              <a:rPr lang="en-US" altLang="en-US">
                <a:ea typeface="ＭＳ Ｐゴシック" panose="020B0600070205080204" pitchFamily="34" charset="-128"/>
              </a:rPr>
              <a:t>it provides guidance on whether the firm should issue debt in another currency that it may be exposed to.</a:t>
            </a:r>
          </a:p>
          <a:p>
            <a:pPr eaLnBrk="1" hangingPunct="1">
              <a:lnSpc>
                <a:spcPct val="90000"/>
              </a:lnSpc>
            </a:pPr>
            <a:r>
              <a:rPr lang="en-US" altLang="en-US">
                <a:ea typeface="ＭＳ Ｐゴシック" panose="020B0600070205080204" pitchFamily="34" charset="-128"/>
              </a:rPr>
              <a:t>If cash flows and firm value are sensitive to changes in the dollar, the firm should</a:t>
            </a:r>
          </a:p>
          <a:p>
            <a:pPr lvl="1" eaLnBrk="1" hangingPunct="1">
              <a:lnSpc>
                <a:spcPct val="90000"/>
              </a:lnSpc>
            </a:pPr>
            <a:r>
              <a:rPr lang="en-US" altLang="en-US">
                <a:ea typeface="ＭＳ Ｐゴシック" panose="020B0600070205080204" pitchFamily="34" charset="-128"/>
              </a:rPr>
              <a:t>figure out which currency its cash flows are in;</a:t>
            </a:r>
          </a:p>
          <a:p>
            <a:pPr lvl="1" eaLnBrk="1" hangingPunct="1">
              <a:lnSpc>
                <a:spcPct val="90000"/>
              </a:lnSpc>
            </a:pPr>
            <a:r>
              <a:rPr lang="en-US" altLang="en-US">
                <a:ea typeface="ＭＳ Ｐゴシック" panose="020B0600070205080204" pitchFamily="34" charset="-128"/>
              </a:rPr>
              <a:t>and issued some debt in that currency</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a:extLst>
              <a:ext uri="{FF2B5EF4-FFF2-40B4-BE49-F238E27FC236}">
                <a16:creationId xmlns:a16="http://schemas.microsoft.com/office/drawing/2014/main" id="{369D1E23-79F0-8955-7FA6-D1542DE2B95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3890" name="Footer Placeholder 1">
            <a:extLst>
              <a:ext uri="{FF2B5EF4-FFF2-40B4-BE49-F238E27FC236}">
                <a16:creationId xmlns:a16="http://schemas.microsoft.com/office/drawing/2014/main" id="{560D4444-9AE7-6514-3BE6-0814A69A31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5699" name="Slide Number Placeholder 2">
            <a:extLst>
              <a:ext uri="{FF2B5EF4-FFF2-40B4-BE49-F238E27FC236}">
                <a16:creationId xmlns:a16="http://schemas.microsoft.com/office/drawing/2014/main" id="{F479762E-719A-994F-0B1F-33E63C7C24D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11356E9-1224-054D-A0CD-B7AE04BF468E}" type="slidenum">
              <a:rPr lang="en-US" altLang="en-US" sz="1200">
                <a:solidFill>
                  <a:srgbClr val="FFFFFF"/>
                </a:solidFill>
                <a:latin typeface="Times" charset="0"/>
              </a:rPr>
              <a:pPr>
                <a:lnSpc>
                  <a:spcPct val="80000"/>
                </a:lnSpc>
                <a:spcBef>
                  <a:spcPct val="0"/>
                </a:spcBef>
                <a:buClrTx/>
                <a:buSzTx/>
                <a:buFontTx/>
                <a:buNone/>
                <a:defRPr/>
              </a:pPr>
              <a:t>137</a:t>
            </a:fld>
            <a:endParaRPr lang="en-US" altLang="en-US" sz="1200">
              <a:solidFill>
                <a:srgbClr val="FFFFFF"/>
              </a:solidFill>
              <a:latin typeface="Times" charset="0"/>
            </a:endParaRPr>
          </a:p>
        </p:txBody>
      </p:sp>
      <p:sp>
        <p:nvSpPr>
          <p:cNvPr id="293892" name="Rectangle 3">
            <a:extLst>
              <a:ext uri="{FF2B5EF4-FFF2-40B4-BE49-F238E27FC236}">
                <a16:creationId xmlns:a16="http://schemas.microsoft.com/office/drawing/2014/main" id="{A79A8BC8-7621-2624-B54D-ECA070465CC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Regressing changes in firm value against changes in the dollar over this period yields the following regression –</a:t>
            </a:r>
          </a:p>
          <a:p>
            <a:pPr>
              <a:lnSpc>
                <a:spcPct val="80000"/>
              </a:lnSpc>
              <a:buFont typeface="Wingdings" pitchFamily="2" charset="2"/>
              <a:buNone/>
            </a:pPr>
            <a:r>
              <a:rPr lang="en-US" altLang="en-US" sz="1900">
                <a:ea typeface="ＭＳ Ｐゴシック" panose="020B0600070205080204" pitchFamily="34" charset="-128"/>
              </a:rPr>
              <a:t>Change in Firm Value = 	0.1774– 0.5705 (Change in Dollar)</a:t>
            </a:r>
          </a:p>
          <a:p>
            <a:pPr>
              <a:lnSpc>
                <a:spcPct val="80000"/>
              </a:lnSpc>
              <a:buFont typeface="Wingdings" pitchFamily="2" charset="2"/>
              <a:buNone/>
            </a:pPr>
            <a:r>
              <a:rPr lang="en-US" altLang="en-US" sz="1900">
                <a:ea typeface="ＭＳ Ｐゴシック" panose="020B0600070205080204" pitchFamily="34" charset="-128"/>
              </a:rPr>
              <a:t>			(2.76)	(0.67)</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panose="020B0600070205080204" pitchFamily="34" charset="-128"/>
              </a:rPr>
              <a:t>Regressing changes in operating cash flow against changes in the dollar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Operating Income = 0.1680 – 1.6773 (Change in Dollar)</a:t>
            </a:r>
          </a:p>
          <a:p>
            <a:pPr>
              <a:lnSpc>
                <a:spcPct val="80000"/>
              </a:lnSpc>
              <a:buFont typeface="Wingdings" pitchFamily="2" charset="2"/>
              <a:buNone/>
            </a:pPr>
            <a:r>
              <a:rPr lang="en-US" altLang="en-US" sz="2000">
                <a:ea typeface="ＭＳ Ｐゴシック" panose="020B0600070205080204" pitchFamily="34" charset="-128"/>
              </a:rPr>
              <a:t>				(2.82</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(2.13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 </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operating income is more strongly impacted by the dollar than its value is. A stronger dollar seems to hurt operating income.</a:t>
            </a:r>
            <a:endParaRPr lang="en-US" altLang="en-US" sz="2200">
              <a:ea typeface="ＭＳ Ｐゴシック" panose="020B0600070205080204" pitchFamily="34" charset="-128"/>
            </a:endParaRP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a:extLst>
              <a:ext uri="{FF2B5EF4-FFF2-40B4-BE49-F238E27FC236}">
                <a16:creationId xmlns:a16="http://schemas.microsoft.com/office/drawing/2014/main" id="{70C174A8-AB8C-78D7-2073-957BFA111C1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Sensitivity to Inflation</a:t>
            </a:r>
          </a:p>
        </p:txBody>
      </p:sp>
      <p:sp>
        <p:nvSpPr>
          <p:cNvPr id="295938" name="Footer Placeholder 1">
            <a:extLst>
              <a:ext uri="{FF2B5EF4-FFF2-40B4-BE49-F238E27FC236}">
                <a16:creationId xmlns:a16="http://schemas.microsoft.com/office/drawing/2014/main" id="{B5BF1401-BCDB-AE36-EE98-26C780A3F8A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7747" name="Slide Number Placeholder 2">
            <a:extLst>
              <a:ext uri="{FF2B5EF4-FFF2-40B4-BE49-F238E27FC236}">
                <a16:creationId xmlns:a16="http://schemas.microsoft.com/office/drawing/2014/main" id="{C26EB41D-ADF3-A89C-8F6B-0776DD83B08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E189EE6-592B-3649-8B1E-04430C8B808E}" type="slidenum">
              <a:rPr lang="en-US" altLang="en-US" sz="1200">
                <a:solidFill>
                  <a:srgbClr val="FFFFFF"/>
                </a:solidFill>
                <a:latin typeface="Times" charset="0"/>
              </a:rPr>
              <a:pPr>
                <a:lnSpc>
                  <a:spcPct val="80000"/>
                </a:lnSpc>
                <a:spcBef>
                  <a:spcPct val="0"/>
                </a:spcBef>
                <a:buClrTx/>
                <a:buSzTx/>
                <a:buFontTx/>
                <a:buNone/>
                <a:defRPr/>
              </a:pPr>
              <a:t>138</a:t>
            </a:fld>
            <a:endParaRPr lang="en-US" altLang="en-US" sz="1200">
              <a:solidFill>
                <a:srgbClr val="FFFFFF"/>
              </a:solidFill>
              <a:latin typeface="Times" charset="0"/>
            </a:endParaRPr>
          </a:p>
        </p:txBody>
      </p:sp>
      <p:sp>
        <p:nvSpPr>
          <p:cNvPr id="295940" name="Rectangle 3">
            <a:extLst>
              <a:ext uri="{FF2B5EF4-FFF2-40B4-BE49-F238E27FC236}">
                <a16:creationId xmlns:a16="http://schemas.microsoft.com/office/drawing/2014/main" id="{411989DB-937A-8DA3-C095-6D3F3443BFA9}"/>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inflation rate?</a:t>
            </a:r>
          </a:p>
          <a:p>
            <a:pPr eaLnBrk="1" hangingPunct="1"/>
            <a:r>
              <a:rPr lang="en-US" altLang="en-US">
                <a:ea typeface="ＭＳ Ｐゴシック" panose="020B0600070205080204" pitchFamily="34" charset="-128"/>
              </a:rPr>
              <a:t>The answer to this question is important, because</a:t>
            </a:r>
          </a:p>
          <a:p>
            <a:pPr lvl="1" eaLnBrk="1" hangingPunct="1"/>
            <a:r>
              <a:rPr lang="en-US" altLang="en-US">
                <a:ea typeface="ＭＳ Ｐゴシック" panose="020B0600070205080204" pitchFamily="34" charset="-128"/>
              </a:rPr>
              <a:t>it provides a measure of whether cash flows are positively or negatively impacted by inflation.</a:t>
            </a:r>
          </a:p>
          <a:p>
            <a:pPr lvl="1" eaLnBrk="1" hangingPunct="1"/>
            <a:r>
              <a:rPr lang="en-US" altLang="en-US">
                <a:ea typeface="ＭＳ Ｐゴシック" panose="020B0600070205080204" pitchFamily="34" charset="-128"/>
              </a:rPr>
              <a:t>it then helps in the design of debt; whether the debt should be fixed or floating rate debt.</a:t>
            </a:r>
          </a:p>
          <a:p>
            <a:pPr eaLnBrk="1" hangingPunct="1"/>
            <a:r>
              <a:rPr lang="en-US" altLang="en-US">
                <a:ea typeface="ＭＳ Ｐゴシック" panose="020B0600070205080204" pitchFamily="34"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C9D9E967-9E7B-A161-C198-46C09EF42BD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7986" name="Footer Placeholder 1">
            <a:extLst>
              <a:ext uri="{FF2B5EF4-FFF2-40B4-BE49-F238E27FC236}">
                <a16:creationId xmlns:a16="http://schemas.microsoft.com/office/drawing/2014/main" id="{1D75A93F-AAE9-D0CD-991C-D039A370035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9795" name="Slide Number Placeholder 2">
            <a:extLst>
              <a:ext uri="{FF2B5EF4-FFF2-40B4-BE49-F238E27FC236}">
                <a16:creationId xmlns:a16="http://schemas.microsoft.com/office/drawing/2014/main" id="{1D6159DF-1B8C-D9FE-FA14-3CB983E28B6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B98D63C-4A7E-A647-9D80-BC4A9288723C}" type="slidenum">
              <a:rPr lang="en-US" altLang="en-US" sz="1200">
                <a:solidFill>
                  <a:srgbClr val="FFFFFF"/>
                </a:solidFill>
                <a:latin typeface="Times" charset="0"/>
              </a:rPr>
              <a:pPr>
                <a:lnSpc>
                  <a:spcPct val="80000"/>
                </a:lnSpc>
                <a:spcBef>
                  <a:spcPct val="0"/>
                </a:spcBef>
                <a:buClrTx/>
                <a:buSzTx/>
                <a:buFontTx/>
                <a:buNone/>
                <a:defRPr/>
              </a:pPr>
              <a:t>139</a:t>
            </a:fld>
            <a:endParaRPr lang="en-US" altLang="en-US" sz="1200">
              <a:solidFill>
                <a:srgbClr val="FFFFFF"/>
              </a:solidFill>
              <a:latin typeface="Times" charset="0"/>
            </a:endParaRPr>
          </a:p>
        </p:txBody>
      </p:sp>
      <p:sp>
        <p:nvSpPr>
          <p:cNvPr id="297988" name="Rectangle 3">
            <a:extLst>
              <a:ext uri="{FF2B5EF4-FFF2-40B4-BE49-F238E27FC236}">
                <a16:creationId xmlns:a16="http://schemas.microsoft.com/office/drawing/2014/main" id="{45B0B10D-5A8D-AA3E-416F-16F5683A6EA0}"/>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Regressing changes in firm value against changes in inflation over this period yields the following regression –</a:t>
            </a:r>
          </a:p>
          <a:p>
            <a:pPr>
              <a:lnSpc>
                <a:spcPct val="80000"/>
              </a:lnSpc>
              <a:buFont typeface="Wingdings" pitchFamily="2" charset="2"/>
              <a:buNone/>
            </a:pPr>
            <a:r>
              <a:rPr lang="en-US" altLang="en-US" sz="2000" dirty="0">
                <a:ea typeface="ＭＳ Ｐゴシック" panose="020B0600070205080204" pitchFamily="34" charset="-128"/>
              </a:rPr>
              <a:t>Change in Firm Value = 	0.1855 + 2.9966 (Change in Inflation Rate)</a:t>
            </a:r>
          </a:p>
          <a:p>
            <a:pPr>
              <a:lnSpc>
                <a:spcPct val="80000"/>
              </a:lnSpc>
              <a:buFont typeface="Wingdings" pitchFamily="2" charset="2"/>
              <a:buNone/>
            </a:pPr>
            <a:r>
              <a:rPr lang="en-US" altLang="en-US" sz="2000" dirty="0">
                <a:ea typeface="ＭＳ Ｐゴシック" panose="020B0600070205080204" pitchFamily="34" charset="-128"/>
              </a:rPr>
              <a:t>			(2.96)	(0.90)</a:t>
            </a:r>
          </a:p>
          <a:p>
            <a:pPr marL="365125" lvl="1" indent="0" eaLnBrk="1" hangingPunct="1">
              <a:lnSpc>
                <a:spcPct val="80000"/>
              </a:lnSpc>
              <a:buFont typeface="Wingdings 2" pitchFamily="2" charset="2"/>
              <a:buNone/>
            </a:pPr>
            <a:r>
              <a:rPr lang="en-US" altLang="en-US" sz="1900" u="sng" dirty="0">
                <a:ea typeface="ＭＳ Ｐゴシック" panose="020B0600070205080204" pitchFamily="34" charset="-128"/>
              </a:rPr>
              <a:t>Conclusion</a:t>
            </a:r>
            <a:r>
              <a:rPr lang="en-US" altLang="en-US" sz="1900" dirty="0">
                <a:ea typeface="ＭＳ Ｐゴシック" panose="020B0600070205080204" pitchFamily="34" charset="-128"/>
              </a:rPr>
              <a:t>: Disney</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firm value does seem to increase with inflation, but not by much (statistical significance is low)</a:t>
            </a:r>
          </a:p>
          <a:p>
            <a:pPr eaLnBrk="1" hangingPunct="1">
              <a:lnSpc>
                <a:spcPct val="80000"/>
              </a:lnSpc>
            </a:pPr>
            <a:r>
              <a:rPr lang="en-US" altLang="en-US" sz="2200" dirty="0">
                <a:ea typeface="ＭＳ Ｐゴシック" panose="020B0600070205080204" pitchFamily="34" charset="-128"/>
              </a:rPr>
              <a:t>Regressing changes in operating cash flow against changes in inflation over this period yields the following regression –</a:t>
            </a:r>
          </a:p>
          <a:p>
            <a:pPr>
              <a:lnSpc>
                <a:spcPct val="80000"/>
              </a:lnSpc>
              <a:buFont typeface="Wingdings" pitchFamily="2" charset="2"/>
              <a:buNone/>
            </a:pPr>
            <a:r>
              <a:rPr lang="en-US" altLang="en-US" sz="2000" dirty="0">
                <a:ea typeface="ＭＳ Ｐゴシック" panose="020B0600070205080204" pitchFamily="34" charset="-128"/>
              </a:rPr>
              <a:t>Change in Operating Income = 0.1919 + 8.1867 (Change in Inflation Rate)</a:t>
            </a:r>
          </a:p>
          <a:p>
            <a:pPr>
              <a:lnSpc>
                <a:spcPct val="80000"/>
              </a:lnSpc>
              <a:buFont typeface="Wingdings" pitchFamily="2" charset="2"/>
              <a:buNone/>
            </a:pPr>
            <a:r>
              <a:rPr lang="en-US" altLang="en-US" sz="2000" dirty="0">
                <a:ea typeface="ＭＳ Ｐゴシック" panose="020B0600070205080204" pitchFamily="34" charset="-128"/>
              </a:rPr>
              <a:t>			       (3.43</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(2.76</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a:t>
            </a:r>
          </a:p>
          <a:p>
            <a:pPr lvl="1" eaLnBrk="1" hangingPunct="1">
              <a:lnSpc>
                <a:spcPct val="80000"/>
              </a:lnSpc>
              <a:buNone/>
            </a:pPr>
            <a:r>
              <a:rPr lang="en-US" altLang="en-US" sz="1800" u="sng" dirty="0">
                <a:ea typeface="ＭＳ Ｐゴシック" panose="020B0600070205080204" pitchFamily="34" charset="-128"/>
              </a:rPr>
              <a:t>Conclusion</a:t>
            </a:r>
            <a:r>
              <a:rPr lang="en-US" altLang="en-US" sz="1800" dirty="0">
                <a:ea typeface="ＭＳ Ｐゴシック" panose="020B0600070205080204" pitchFamily="34" charset="-128"/>
              </a:rPr>
              <a:t>: Disney</a:t>
            </a:r>
            <a:r>
              <a:rPr lang="ja-JP" altLang="en-US" sz="1800">
                <a:ea typeface="ＭＳ Ｐゴシック" panose="020B0600070205080204" pitchFamily="34" charset="-128"/>
              </a:rPr>
              <a:t>’</a:t>
            </a:r>
            <a:r>
              <a:rPr lang="en-US" altLang="ja-JP" sz="1800" dirty="0">
                <a:ea typeface="ＭＳ Ｐゴシック" panose="020B0600070205080204" pitchFamily="34" charset="-128"/>
              </a:rPr>
              <a:t>s operating income increases in periods when inflation increases, suggesting that Disney does have pricing power.</a:t>
            </a:r>
            <a:endParaRPr lang="en-US" altLang="en-US" sz="1800" dirty="0">
              <a:ea typeface="ＭＳ Ｐゴシック" panose="020B0600070205080204" pitchFamily="34" charset="-128"/>
            </a:endParaRP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a:extLst>
              <a:ext uri="{FF2B5EF4-FFF2-40B4-BE49-F238E27FC236}">
                <a16:creationId xmlns:a16="http://schemas.microsoft.com/office/drawing/2014/main" id="{E6BE006A-40A4-B738-0DA0-2E00CF51F56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a:t>
            </a:r>
          </a:p>
        </p:txBody>
      </p:sp>
      <p:sp>
        <p:nvSpPr>
          <p:cNvPr id="300034" name="Footer Placeholder 1">
            <a:extLst>
              <a:ext uri="{FF2B5EF4-FFF2-40B4-BE49-F238E27FC236}">
                <a16:creationId xmlns:a16="http://schemas.microsoft.com/office/drawing/2014/main" id="{C0AC560D-BA1F-372F-96B2-8746A35B34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1843" name="Slide Number Placeholder 2">
            <a:extLst>
              <a:ext uri="{FF2B5EF4-FFF2-40B4-BE49-F238E27FC236}">
                <a16:creationId xmlns:a16="http://schemas.microsoft.com/office/drawing/2014/main" id="{0CC78924-1BFA-250E-DF51-E851644BC96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11436DC-E0CB-D941-A717-E4E5DE7888F2}" type="slidenum">
              <a:rPr lang="en-US" altLang="en-US" sz="1200">
                <a:solidFill>
                  <a:srgbClr val="FFFFFF"/>
                </a:solidFill>
                <a:latin typeface="Times" charset="0"/>
              </a:rPr>
              <a:pPr>
                <a:lnSpc>
                  <a:spcPct val="80000"/>
                </a:lnSpc>
                <a:spcBef>
                  <a:spcPct val="0"/>
                </a:spcBef>
                <a:buClrTx/>
                <a:buSzTx/>
                <a:buFontTx/>
                <a:buNone/>
                <a:defRPr/>
              </a:pPr>
              <a:t>140</a:t>
            </a:fld>
            <a:endParaRPr lang="en-US" altLang="en-US" sz="1200">
              <a:solidFill>
                <a:srgbClr val="FFFFFF"/>
              </a:solidFill>
              <a:latin typeface="Times" charset="0"/>
            </a:endParaRPr>
          </a:p>
        </p:txBody>
      </p:sp>
      <p:sp>
        <p:nvSpPr>
          <p:cNvPr id="300036" name="Rectangle 3">
            <a:extLst>
              <a:ext uri="{FF2B5EF4-FFF2-40B4-BE49-F238E27FC236}">
                <a16:creationId xmlns:a16="http://schemas.microsoft.com/office/drawing/2014/main" id="{3D93D5BB-90E8-59C2-2BD8-0E8B4BB2DEC7}"/>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Looking at the four macroeconomic regressions, we would conclude that </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assets collectively have a duration of about 2.33 years</a:t>
            </a:r>
          </a:p>
          <a:p>
            <a:pPr lvl="1" eaLnBrk="1" hangingPunct="1">
              <a:lnSpc>
                <a:spcPct val="90000"/>
              </a:lnSpc>
            </a:pPr>
            <a:r>
              <a:rPr lang="en-US" altLang="en-US">
                <a:ea typeface="ＭＳ Ｐゴシック" panose="020B0600070205080204" pitchFamily="34" charset="-128"/>
              </a:rPr>
              <a:t>Disney is increasingly affected by economic cycles</a:t>
            </a:r>
          </a:p>
          <a:p>
            <a:pPr lvl="1" eaLnBrk="1" hangingPunct="1">
              <a:lnSpc>
                <a:spcPct val="90000"/>
              </a:lnSpc>
            </a:pPr>
            <a:r>
              <a:rPr lang="en-US" altLang="en-US">
                <a:ea typeface="ＭＳ Ｐゴシック" panose="020B0600070205080204" pitchFamily="34" charset="-128"/>
              </a:rPr>
              <a:t>Disney is hurt by a stronger dollar</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tends to move with inflation</a:t>
            </a:r>
          </a:p>
          <a:p>
            <a:pPr eaLnBrk="1" hangingPunct="1">
              <a:lnSpc>
                <a:spcPct val="90000"/>
              </a:lnSpc>
            </a:pPr>
            <a:r>
              <a:rPr lang="en-US" altLang="en-US">
                <a:ea typeface="ＭＳ Ｐゴシック" panose="020B0600070205080204" pitchFamily="34"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a:extLst>
              <a:ext uri="{FF2B5EF4-FFF2-40B4-BE49-F238E27FC236}">
                <a16:creationId xmlns:a16="http://schemas.microsoft.com/office/drawing/2014/main" id="{BA17BFEF-8C8D-DF53-5335-E8C80403401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Bottom-up Estimates</a:t>
            </a:r>
          </a:p>
        </p:txBody>
      </p:sp>
      <p:sp>
        <p:nvSpPr>
          <p:cNvPr id="302082" name="Footer Placeholder 1">
            <a:extLst>
              <a:ext uri="{FF2B5EF4-FFF2-40B4-BE49-F238E27FC236}">
                <a16:creationId xmlns:a16="http://schemas.microsoft.com/office/drawing/2014/main" id="{F74EE5F6-1DC9-57C3-FC1B-2D2C35035B8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3891" name="Slide Number Placeholder 2">
            <a:extLst>
              <a:ext uri="{FF2B5EF4-FFF2-40B4-BE49-F238E27FC236}">
                <a16:creationId xmlns:a16="http://schemas.microsoft.com/office/drawing/2014/main" id="{73E19278-B16D-AD76-F596-187A299B5F2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0776561-6E1E-C346-82BA-C6912FE24440}" type="slidenum">
              <a:rPr lang="en-US" altLang="en-US" sz="1200">
                <a:solidFill>
                  <a:srgbClr val="FFFFFF"/>
                </a:solidFill>
                <a:latin typeface="Times" charset="0"/>
              </a:rPr>
              <a:pPr>
                <a:lnSpc>
                  <a:spcPct val="80000"/>
                </a:lnSpc>
                <a:spcBef>
                  <a:spcPct val="0"/>
                </a:spcBef>
                <a:buClrTx/>
                <a:buSzTx/>
                <a:buFontTx/>
                <a:buNone/>
                <a:defRPr/>
              </a:pPr>
              <a:t>141</a:t>
            </a:fld>
            <a:endParaRPr lang="en-US" altLang="en-US" sz="1200">
              <a:solidFill>
                <a:srgbClr val="FFFFFF"/>
              </a:solidFill>
              <a:latin typeface="Times" charset="0"/>
            </a:endParaRPr>
          </a:p>
        </p:txBody>
      </p:sp>
      <p:sp>
        <p:nvSpPr>
          <p:cNvPr id="302084" name="TextBox 5">
            <a:extLst>
              <a:ext uri="{FF2B5EF4-FFF2-40B4-BE49-F238E27FC236}">
                <a16:creationId xmlns:a16="http://schemas.microsoft.com/office/drawing/2014/main" id="{E464F66E-4AA8-5ED2-CB60-72781F0749F0}"/>
              </a:ext>
            </a:extLst>
          </p:cNvPr>
          <p:cNvSpPr txBox="1">
            <a:spLocks noChangeArrowheads="1"/>
          </p:cNvSpPr>
          <p:nvPr/>
        </p:nvSpPr>
        <p:spPr bwMode="auto">
          <a:xfrm>
            <a:off x="6750050" y="1831528"/>
            <a:ext cx="21621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pitchFamily="2" charset="0"/>
              </a:rPr>
              <a:t>These weights reflect the estimated values of the businesses</a:t>
            </a:r>
          </a:p>
          <a:p>
            <a:pPr>
              <a:spcBef>
                <a:spcPct val="0"/>
              </a:spcBef>
              <a:buClrTx/>
              <a:buSzTx/>
              <a:buFontTx/>
              <a:buNone/>
            </a:pPr>
            <a:endParaRPr lang="en-US" altLang="en-US" sz="1600" dirty="0">
              <a:latin typeface="Times" pitchFamily="2" charset="0"/>
            </a:endParaRPr>
          </a:p>
        </p:txBody>
      </p:sp>
      <p:graphicFrame>
        <p:nvGraphicFramePr>
          <p:cNvPr id="302085" name="Content Placeholder 8">
            <a:extLst>
              <a:ext uri="{FF2B5EF4-FFF2-40B4-BE49-F238E27FC236}">
                <a16:creationId xmlns:a16="http://schemas.microsoft.com/office/drawing/2014/main" id="{E2C2852C-380E-2F7F-4F7C-A5F6659FCB83}"/>
              </a:ext>
            </a:extLst>
          </p:cNvPr>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name="Document" r:id="rId3" imgW="11252200" imgH="4013200" progId="Word.Document.12">
                  <p:embed/>
                </p:oleObj>
              </mc:Choice>
              <mc:Fallback>
                <p:oleObj name="Document" r:id="rId3" imgW="11252200" imgH="40132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a:extLst>
              <a:ext uri="{FF2B5EF4-FFF2-40B4-BE49-F238E27FC236}">
                <a16:creationId xmlns:a16="http://schemas.microsoft.com/office/drawing/2014/main" id="{1C81E61B-B32B-E01C-7D95-259C371B0B5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Recommendations for Disney</a:t>
            </a:r>
          </a:p>
        </p:txBody>
      </p:sp>
      <p:sp>
        <p:nvSpPr>
          <p:cNvPr id="304130" name="Footer Placeholder 1">
            <a:extLst>
              <a:ext uri="{FF2B5EF4-FFF2-40B4-BE49-F238E27FC236}">
                <a16:creationId xmlns:a16="http://schemas.microsoft.com/office/drawing/2014/main" id="{4F0546BE-5E02-04AD-F479-3ECFE29E5F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5939" name="Slide Number Placeholder 2">
            <a:extLst>
              <a:ext uri="{FF2B5EF4-FFF2-40B4-BE49-F238E27FC236}">
                <a16:creationId xmlns:a16="http://schemas.microsoft.com/office/drawing/2014/main" id="{664917CA-9038-E408-DBEB-0487CBE8B67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0C78524-0ADE-784C-821D-15CC6AAED519}" type="slidenum">
              <a:rPr lang="en-US" altLang="en-US" sz="1200">
                <a:solidFill>
                  <a:srgbClr val="FFFFFF"/>
                </a:solidFill>
                <a:latin typeface="Times" charset="0"/>
              </a:rPr>
              <a:pPr>
                <a:lnSpc>
                  <a:spcPct val="80000"/>
                </a:lnSpc>
                <a:spcBef>
                  <a:spcPct val="0"/>
                </a:spcBef>
                <a:buClrTx/>
                <a:buSzTx/>
                <a:buFontTx/>
                <a:buNone/>
                <a:defRPr/>
              </a:pPr>
              <a:t>142</a:t>
            </a:fld>
            <a:endParaRPr lang="en-US" altLang="en-US" sz="1200">
              <a:solidFill>
                <a:srgbClr val="FFFFFF"/>
              </a:solidFill>
              <a:latin typeface="Times" charset="0"/>
            </a:endParaRPr>
          </a:p>
        </p:txBody>
      </p:sp>
      <p:sp>
        <p:nvSpPr>
          <p:cNvPr id="304132" name="Rectangle 3">
            <a:extLst>
              <a:ext uri="{FF2B5EF4-FFF2-40B4-BE49-F238E27FC236}">
                <a16:creationId xmlns:a16="http://schemas.microsoft.com/office/drawing/2014/main" id="{112673F7-FC4C-84E4-4BA8-A4119DD86A5B}"/>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dirty="0">
                <a:ea typeface="ＭＳ Ｐゴシック" panose="020B0600070205080204" pitchFamily="34" charset="-128"/>
              </a:rPr>
              <a:t>The debt issued should be long term and should have </a:t>
            </a:r>
            <a:r>
              <a:rPr lang="en-US" altLang="en-US" u="sng" dirty="0">
                <a:ea typeface="ＭＳ Ｐゴシック" panose="020B0600070205080204" pitchFamily="34" charset="-128"/>
              </a:rPr>
              <a:t>duration of about 4.3 years</a:t>
            </a:r>
            <a:r>
              <a:rPr lang="en-US" altLang="en-US" dirty="0">
                <a:ea typeface="ＭＳ Ｐゴシック" panose="020B0600070205080204" pitchFamily="34" charset="-128"/>
              </a:rPr>
              <a:t>.</a:t>
            </a:r>
          </a:p>
          <a:p>
            <a:pPr eaLnBrk="1" hangingPunct="1">
              <a:lnSpc>
                <a:spcPct val="80000"/>
              </a:lnSpc>
            </a:pPr>
            <a:r>
              <a:rPr lang="en-US" altLang="en-US" dirty="0">
                <a:ea typeface="ＭＳ Ｐゴシック" panose="020B0600070205080204" pitchFamily="34" charset="-128"/>
              </a:rPr>
              <a:t>A significant portion of the debt </a:t>
            </a:r>
            <a:r>
              <a:rPr lang="en-US" altLang="en-US" u="sng" dirty="0">
                <a:ea typeface="ＭＳ Ｐゴシック" panose="020B0600070205080204" pitchFamily="34" charset="-128"/>
              </a:rPr>
              <a:t>should be floating rate debt, </a:t>
            </a:r>
            <a:r>
              <a:rPr lang="en-US" altLang="en-US" dirty="0">
                <a:ea typeface="ＭＳ Ｐゴシック" panose="020B0600070205080204" pitchFamily="34" charset="-128"/>
              </a:rPr>
              <a:t>reflecting Disney</a:t>
            </a:r>
            <a:r>
              <a:rPr lang="ja-JP" altLang="en-US">
                <a:ea typeface="ＭＳ Ｐゴシック" panose="020B0600070205080204" pitchFamily="34" charset="-128"/>
              </a:rPr>
              <a:t>’</a:t>
            </a:r>
            <a:r>
              <a:rPr lang="en-US" altLang="ja-JP" dirty="0">
                <a:ea typeface="ＭＳ Ｐゴシック" panose="020B0600070205080204" pitchFamily="34" charset="-128"/>
              </a:rPr>
              <a:t>s capacity to pass inflation through to its customers and the fact that operating income tends to increase as interest rates go up.</a:t>
            </a:r>
          </a:p>
          <a:p>
            <a:pPr eaLnBrk="1" hangingPunct="1">
              <a:lnSpc>
                <a:spcPct val="80000"/>
              </a:lnSpc>
            </a:pPr>
            <a:r>
              <a:rPr lang="en-US" altLang="en-US" dirty="0">
                <a:ea typeface="ＭＳ Ｐゴシック" panose="020B0600070205080204" pitchFamily="34" charset="-128"/>
              </a:rPr>
              <a:t>Given Disney</a:t>
            </a:r>
            <a:r>
              <a:rPr lang="ja-JP" altLang="en-US">
                <a:ea typeface="ＭＳ Ｐゴシック" panose="020B0600070205080204" pitchFamily="34" charset="-128"/>
              </a:rPr>
              <a:t>’</a:t>
            </a:r>
            <a:r>
              <a:rPr lang="en-US" altLang="ja-JP" dirty="0">
                <a:ea typeface="ＭＳ Ｐゴシック" panose="020B0600070205080204" pitchFamily="34" charset="-128"/>
              </a:rPr>
              <a:t>s sensitivity to a stronger dollar, a </a:t>
            </a:r>
            <a:r>
              <a:rPr lang="en-US" altLang="ja-JP" u="sng" dirty="0">
                <a:ea typeface="ＭＳ Ｐゴシック" panose="020B0600070205080204" pitchFamily="34" charset="-128"/>
              </a:rPr>
              <a:t>portion of the debt should be in foreign currencies</a:t>
            </a:r>
            <a:r>
              <a:rPr lang="en-US" altLang="ja-JP" dirty="0">
                <a:ea typeface="ＭＳ Ｐゴシック" panose="020B0600070205080204" pitchFamily="34" charset="-128"/>
              </a:rPr>
              <a:t>. The specific currency used and the magnitude of the foreign currency debt should reflect where Disney makes its revenues. One simple proxy is the 18% that Disney derives in revenues from outside the US.</a:t>
            </a:r>
            <a:endParaRPr lang="en-US" altLang="en-US" dirty="0">
              <a:ea typeface="ＭＳ Ｐゴシック" panose="020B0600070205080204" pitchFamily="34" charset="-128"/>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a:extLst>
              <a:ext uri="{FF2B5EF4-FFF2-40B4-BE49-F238E27FC236}">
                <a16:creationId xmlns:a16="http://schemas.microsoft.com/office/drawing/2014/main" id="{AA99EB0D-348C-A6C7-B2AC-570865F3C8A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Analyzing Disney</a:t>
            </a:r>
            <a:r>
              <a:rPr lang="ja-JP" altLang="en-US">
                <a:ea typeface="ＭＳ Ｐゴシック" panose="020B0600070205080204" pitchFamily="34" charset="-128"/>
              </a:rPr>
              <a:t>’</a:t>
            </a:r>
            <a:r>
              <a:rPr lang="en-US" altLang="ja-JP">
                <a:ea typeface="ＭＳ Ｐゴシック" panose="020B0600070205080204" pitchFamily="34" charset="-128"/>
              </a:rPr>
              <a:t>s Current Debt</a:t>
            </a:r>
            <a:endParaRPr lang="en-US" altLang="en-US">
              <a:ea typeface="ＭＳ Ｐゴシック" panose="020B0600070205080204" pitchFamily="34" charset="-128"/>
            </a:endParaRPr>
          </a:p>
        </p:txBody>
      </p:sp>
      <p:sp>
        <p:nvSpPr>
          <p:cNvPr id="306178" name="Footer Placeholder 1">
            <a:extLst>
              <a:ext uri="{FF2B5EF4-FFF2-40B4-BE49-F238E27FC236}">
                <a16:creationId xmlns:a16="http://schemas.microsoft.com/office/drawing/2014/main" id="{7114AC91-96C7-C5F9-D659-4C1F7B54B31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7987" name="Slide Number Placeholder 2">
            <a:extLst>
              <a:ext uri="{FF2B5EF4-FFF2-40B4-BE49-F238E27FC236}">
                <a16:creationId xmlns:a16="http://schemas.microsoft.com/office/drawing/2014/main" id="{A0F65341-8BFB-9891-D395-B887D4F96B1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E48085D-2B7E-754A-858D-1CA87C58400E}" type="slidenum">
              <a:rPr lang="en-US" altLang="en-US" sz="1200">
                <a:solidFill>
                  <a:srgbClr val="FFFFFF"/>
                </a:solidFill>
                <a:latin typeface="Times" charset="0"/>
              </a:rPr>
              <a:pPr>
                <a:lnSpc>
                  <a:spcPct val="80000"/>
                </a:lnSpc>
                <a:spcBef>
                  <a:spcPct val="0"/>
                </a:spcBef>
                <a:buClrTx/>
                <a:buSzTx/>
                <a:buFontTx/>
                <a:buNone/>
                <a:defRPr/>
              </a:pPr>
              <a:t>143</a:t>
            </a:fld>
            <a:endParaRPr lang="en-US" altLang="en-US" sz="1200">
              <a:solidFill>
                <a:srgbClr val="FFFFFF"/>
              </a:solidFill>
              <a:latin typeface="Times" charset="0"/>
            </a:endParaRPr>
          </a:p>
        </p:txBody>
      </p:sp>
      <p:sp>
        <p:nvSpPr>
          <p:cNvPr id="306180" name="Rectangle 3">
            <a:extLst>
              <a:ext uri="{FF2B5EF4-FFF2-40B4-BE49-F238E27FC236}">
                <a16:creationId xmlns:a16="http://schemas.microsoft.com/office/drawing/2014/main" id="{B56F223C-EE10-D43C-4218-4A0060E23731}"/>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Disney has $14.3 billion in interest-bearing debt with a face-value </a:t>
            </a:r>
            <a:r>
              <a:rPr lang="en-US" altLang="en-US" sz="2000" u="sng">
                <a:ea typeface="ＭＳ Ｐゴシック" panose="020B0600070205080204" pitchFamily="34" charset="-128"/>
              </a:rPr>
              <a:t>weighted average maturity of 7.92 years</a:t>
            </a:r>
            <a:r>
              <a:rPr lang="en-US" altLang="en-US" sz="2000">
                <a:ea typeface="ＭＳ Ｐゴシック" panose="020B0600070205080204" pitchFamily="34"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panose="020B0600070205080204" pitchFamily="34" charset="-128"/>
              </a:rPr>
              <a:t>Of the debt, </a:t>
            </a:r>
            <a:r>
              <a:rPr lang="en-US" altLang="en-US" sz="2000" u="sng">
                <a:ea typeface="ＭＳ Ｐゴシック" panose="020B0600070205080204" pitchFamily="34" charset="-128"/>
              </a:rPr>
              <a:t>about 5.49% of the debt is in non-US dollar currencies (Indian rupees and Hong Kong dollars)</a:t>
            </a:r>
            <a:r>
              <a:rPr lang="en-US" altLang="en-US" sz="2000">
                <a:ea typeface="ＭＳ Ｐゴシック" panose="020B0600070205080204" pitchFamily="34"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panose="020B0600070205080204" pitchFamily="34" charset="-128"/>
              </a:rPr>
              <a:t>Disney has </a:t>
            </a:r>
            <a:r>
              <a:rPr lang="en-US" altLang="en-US" sz="2000" u="sng">
                <a:ea typeface="ＭＳ Ｐゴシック" panose="020B0600070205080204" pitchFamily="34" charset="-128"/>
              </a:rPr>
              <a:t>no convertible debt and about 5.67% of its debt is floating rate debt</a:t>
            </a:r>
            <a:r>
              <a:rPr lang="en-US" altLang="en-US" sz="2000">
                <a:ea typeface="ＭＳ Ｐゴシック" panose="020B0600070205080204" pitchFamily="34"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a:extLst>
              <a:ext uri="{FF2B5EF4-FFF2-40B4-BE49-F238E27FC236}">
                <a16:creationId xmlns:a16="http://schemas.microsoft.com/office/drawing/2014/main" id="{9B3BE736-2E7A-4FE6-C5AA-034D076C4B3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Adjusting Debt at Disney</a:t>
            </a:r>
          </a:p>
        </p:txBody>
      </p:sp>
      <p:sp>
        <p:nvSpPr>
          <p:cNvPr id="308226" name="Footer Placeholder 1">
            <a:extLst>
              <a:ext uri="{FF2B5EF4-FFF2-40B4-BE49-F238E27FC236}">
                <a16:creationId xmlns:a16="http://schemas.microsoft.com/office/drawing/2014/main" id="{66C35728-C22A-E2A8-4ED5-41DCFEB59A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0035" name="Slide Number Placeholder 2">
            <a:extLst>
              <a:ext uri="{FF2B5EF4-FFF2-40B4-BE49-F238E27FC236}">
                <a16:creationId xmlns:a16="http://schemas.microsoft.com/office/drawing/2014/main" id="{FE57DDAA-8F47-BD8B-A8BC-FE2A74A70A0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D4A1CE4-E158-F646-B054-E80B4BD7798B}" type="slidenum">
              <a:rPr lang="en-US" altLang="en-US" sz="1200">
                <a:solidFill>
                  <a:srgbClr val="FFFFFF"/>
                </a:solidFill>
                <a:latin typeface="Times" charset="0"/>
              </a:rPr>
              <a:pPr>
                <a:lnSpc>
                  <a:spcPct val="80000"/>
                </a:lnSpc>
                <a:spcBef>
                  <a:spcPct val="0"/>
                </a:spcBef>
                <a:buClrTx/>
                <a:buSzTx/>
                <a:buFontTx/>
                <a:buNone/>
                <a:defRPr/>
              </a:pPr>
              <a:t>144</a:t>
            </a:fld>
            <a:endParaRPr lang="en-US" altLang="en-US" sz="1200">
              <a:solidFill>
                <a:srgbClr val="FFFFFF"/>
              </a:solidFill>
              <a:latin typeface="Times" charset="0"/>
            </a:endParaRPr>
          </a:p>
        </p:txBody>
      </p:sp>
      <p:sp>
        <p:nvSpPr>
          <p:cNvPr id="308228" name="Rectangle 3">
            <a:extLst>
              <a:ext uri="{FF2B5EF4-FFF2-40B4-BE49-F238E27FC236}">
                <a16:creationId xmlns:a16="http://schemas.microsoft.com/office/drawing/2014/main" id="{AEB7D80E-6D34-286D-2291-FBE2CDE2221F}"/>
              </a:ext>
            </a:extLst>
          </p:cNvPr>
          <p:cNvSpPr>
            <a:spLocks noGrp="1"/>
          </p:cNvSpPr>
          <p:nvPr>
            <p:ph sz="quarter" idx="1"/>
          </p:nvPr>
        </p:nvSpPr>
        <p:spPr>
          <a:xfrm>
            <a:off x="612775" y="1600200"/>
            <a:ext cx="8153400" cy="4495800"/>
          </a:xfrm>
        </p:spPr>
        <p:txBody>
          <a:bodyPr/>
          <a:lstStyle/>
          <a:p>
            <a:pPr eaLnBrk="1" hangingPunct="1"/>
            <a:r>
              <a:rPr lang="en-US" altLang="en-US" sz="2600" dirty="0">
                <a:ea typeface="ＭＳ Ｐゴシック" panose="020B0600070205080204" pitchFamily="34" charset="-128"/>
              </a:rPr>
              <a:t>It can </a:t>
            </a:r>
            <a:r>
              <a:rPr lang="en-US" altLang="en-US" sz="2600" u="sng" dirty="0">
                <a:ea typeface="ＭＳ Ｐゴシック" panose="020B0600070205080204" pitchFamily="34" charset="-128"/>
              </a:rPr>
              <a:t>swap some of its existing fixed rate, dollar debt for floating rate, foreign currency debt</a:t>
            </a:r>
            <a:r>
              <a:rPr lang="en-US" altLang="en-US" sz="2600" dirty="0">
                <a:ea typeface="ＭＳ Ｐゴシック" panose="020B0600070205080204" pitchFamily="34" charset="-128"/>
              </a:rPr>
              <a:t>. Given Disney</a:t>
            </a:r>
            <a:r>
              <a:rPr lang="ja-JP" altLang="en-US" sz="2600">
                <a:ea typeface="ＭＳ Ｐゴシック" panose="020B0600070205080204" pitchFamily="34" charset="-128"/>
              </a:rPr>
              <a:t>’</a:t>
            </a:r>
            <a:r>
              <a:rPr lang="en-US" altLang="ja-JP" sz="2600" dirty="0">
                <a:ea typeface="ＭＳ Ｐゴシック" panose="020B0600070205080204" pitchFamily="34" charset="-128"/>
              </a:rPr>
              <a:t>s standing in financial markets and its large market capitalization, this should not be difficult to do.</a:t>
            </a:r>
          </a:p>
          <a:p>
            <a:pPr eaLnBrk="1" hangingPunct="1"/>
            <a:r>
              <a:rPr lang="en-US" altLang="en-US" sz="2600" dirty="0">
                <a:ea typeface="ＭＳ Ｐゴシック" panose="020B0600070205080204" pitchFamily="34" charset="-128"/>
              </a:rPr>
              <a:t>If Disney is </a:t>
            </a:r>
            <a:r>
              <a:rPr lang="en-US" altLang="en-US" sz="2600" u="sng" dirty="0">
                <a:ea typeface="ＭＳ Ｐゴシック" panose="020B0600070205080204" pitchFamily="34" charset="-128"/>
              </a:rPr>
              <a:t>planning new debt issues</a:t>
            </a:r>
            <a:r>
              <a:rPr lang="en-US" altLang="en-US" sz="2600" dirty="0">
                <a:ea typeface="ＭＳ Ｐゴシック" panose="020B0600070205080204" pitchFamily="34" charset="-128"/>
              </a:rPr>
              <a:t>,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675177B8-A1DA-C054-71D5-28FDDF2A46B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Design for Bookscape &amp; Vale</a:t>
            </a:r>
          </a:p>
        </p:txBody>
      </p:sp>
      <p:sp>
        <p:nvSpPr>
          <p:cNvPr id="310274" name="Footer Placeholder 1">
            <a:extLst>
              <a:ext uri="{FF2B5EF4-FFF2-40B4-BE49-F238E27FC236}">
                <a16:creationId xmlns:a16="http://schemas.microsoft.com/office/drawing/2014/main" id="{2685A751-C638-9E0E-A4EF-FDB3DDF27D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2083" name="Slide Number Placeholder 2">
            <a:extLst>
              <a:ext uri="{FF2B5EF4-FFF2-40B4-BE49-F238E27FC236}">
                <a16:creationId xmlns:a16="http://schemas.microsoft.com/office/drawing/2014/main" id="{FBE92EB7-B9D7-6D5D-784F-5E40688B478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999EA93-C0D5-BD45-91DC-9702ABC16BDA}" type="slidenum">
              <a:rPr lang="en-US" altLang="en-US" sz="1200">
                <a:solidFill>
                  <a:srgbClr val="FFFFFF"/>
                </a:solidFill>
                <a:latin typeface="Times" charset="0"/>
              </a:rPr>
              <a:pPr>
                <a:lnSpc>
                  <a:spcPct val="80000"/>
                </a:lnSpc>
                <a:spcBef>
                  <a:spcPct val="0"/>
                </a:spcBef>
                <a:buClrTx/>
                <a:buSzTx/>
                <a:buFontTx/>
                <a:buNone/>
                <a:defRPr/>
              </a:pPr>
              <a:t>145</a:t>
            </a:fld>
            <a:endParaRPr lang="en-US" altLang="en-US" sz="1200">
              <a:solidFill>
                <a:srgbClr val="FFFFFF"/>
              </a:solidFill>
              <a:latin typeface="Times" charset="0"/>
            </a:endParaRPr>
          </a:p>
        </p:txBody>
      </p:sp>
      <p:sp>
        <p:nvSpPr>
          <p:cNvPr id="310276" name="Content Placeholder 1">
            <a:extLst>
              <a:ext uri="{FF2B5EF4-FFF2-40B4-BE49-F238E27FC236}">
                <a16:creationId xmlns:a16="http://schemas.microsoft.com/office/drawing/2014/main" id="{BFD15D8D-0D1A-FB88-27E3-D3B1FBE3F3F2}"/>
              </a:ext>
            </a:extLst>
          </p:cNvPr>
          <p:cNvSpPr>
            <a:spLocks noGrp="1"/>
          </p:cNvSpPr>
          <p:nvPr>
            <p:ph sz="quarter" idx="1"/>
          </p:nvPr>
        </p:nvSpPr>
        <p:spPr>
          <a:xfrm>
            <a:off x="612775" y="1600200"/>
            <a:ext cx="8153400" cy="4495800"/>
          </a:xfrm>
        </p:spPr>
        <p:txBody>
          <a:bodyPr/>
          <a:lstStyle/>
          <a:p>
            <a:r>
              <a:rPr lang="en-US" altLang="en-US" sz="2000" i="1" dirty="0" err="1">
                <a:ea typeface="ＭＳ Ｐゴシック" panose="020B0600070205080204" pitchFamily="34" charset="-128"/>
              </a:rPr>
              <a:t>Bookscape</a:t>
            </a:r>
            <a:r>
              <a:rPr lang="en-US" altLang="en-US" sz="2000" i="1" dirty="0">
                <a:ea typeface="ＭＳ Ｐゴシック" panose="020B0600070205080204" pitchFamily="34" charset="-128"/>
              </a:rPr>
              <a:t>:</a:t>
            </a:r>
            <a:r>
              <a:rPr lang="en-US" altLang="en-US" sz="2000" dirty="0">
                <a:ea typeface="ＭＳ Ｐゴシック" panose="020B0600070205080204" pitchFamily="34" charset="-128"/>
              </a:rPr>
              <a:t> Given </a:t>
            </a:r>
            <a:r>
              <a:rPr lang="en-US" altLang="en-US" sz="2000" dirty="0" err="1">
                <a:ea typeface="ＭＳ Ｐゴシック" panose="020B0600070205080204" pitchFamily="34" charset="-128"/>
              </a:rPr>
              <a:t>Bookscape’s</a:t>
            </a:r>
            <a:r>
              <a:rPr lang="en-US" altLang="en-US" sz="2000" dirty="0">
                <a:ea typeface="ＭＳ Ｐゴシック" panose="020B0600070205080204" pitchFamily="34" charset="-128"/>
              </a:rPr>
              <a:t> dependence on revenues at its New York bookstore, we would design the debt to be </a:t>
            </a:r>
          </a:p>
          <a:p>
            <a:pPr marL="366713" lvl="1" indent="0">
              <a:buFont typeface="Wingdings 2" pitchFamily="2" charset="2"/>
              <a:buNone/>
            </a:pPr>
            <a:r>
              <a:rPr lang="en-US" altLang="en-US" sz="2000" u="sng" dirty="0">
                <a:ea typeface="ＭＳ Ｐゴシック" panose="020B0600070205080204" pitchFamily="34" charset="-128"/>
              </a:rPr>
              <a:t>Recommendation</a:t>
            </a:r>
            <a:r>
              <a:rPr lang="en-US" altLang="en-US" sz="2000" dirty="0">
                <a:ea typeface="ＭＳ Ｐゴシック" panose="020B0600070205080204" pitchFamily="34" charset="-128"/>
              </a:rPr>
              <a:t>: Long-term, dollar denominated, fixed rate debt</a:t>
            </a:r>
          </a:p>
          <a:p>
            <a:pPr marL="366713" lvl="1" indent="0">
              <a:buFont typeface="Wingdings 2" pitchFamily="2" charset="2"/>
              <a:buNone/>
            </a:pPr>
            <a:r>
              <a:rPr lang="en-US" altLang="en-US" sz="2000" u="sng" dirty="0">
                <a:ea typeface="ＭＳ Ｐゴシック" panose="020B0600070205080204" pitchFamily="34" charset="-128"/>
              </a:rPr>
              <a:t>Actual</a:t>
            </a:r>
            <a:r>
              <a:rPr lang="en-US" altLang="en-US" sz="2000" dirty="0">
                <a:ea typeface="ＭＳ Ｐゴシック" panose="020B0600070205080204" pitchFamily="34" charset="-128"/>
              </a:rPr>
              <a:t>: Long term operating lease on the store</a:t>
            </a:r>
            <a:endParaRPr lang="en-US" altLang="en-US" sz="2800" dirty="0">
              <a:ea typeface="ＭＳ Ｐゴシック" panose="020B0600070205080204" pitchFamily="34" charset="-128"/>
            </a:endParaRPr>
          </a:p>
          <a:p>
            <a:r>
              <a:rPr lang="en-US" altLang="en-US" sz="2000" i="1" dirty="0">
                <a:ea typeface="ＭＳ Ｐゴシック" panose="020B0600070205080204" pitchFamily="34" charset="-128"/>
              </a:rPr>
              <a:t>Vale:</a:t>
            </a:r>
            <a:r>
              <a:rPr lang="en-US" altLang="en-US" sz="2000" dirty="0">
                <a:ea typeface="ＭＳ Ｐゴシック" panose="020B0600070205080204" pitchFamily="34"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dirty="0">
                <a:ea typeface="ＭＳ Ｐゴシック" panose="020B0600070205080204" pitchFamily="34" charset="-128"/>
              </a:rPr>
              <a:t>Recommendation</a:t>
            </a:r>
            <a:r>
              <a:rPr lang="en-US" altLang="en-US" sz="1800" dirty="0">
                <a:ea typeface="ＭＳ Ｐゴシック" panose="020B0600070205080204" pitchFamily="34" charset="-128"/>
              </a:rPr>
              <a:t>: Long term, dollar-denominated debt (with hedging of local currency risk exposure) and if possible, tied to commodity prices.</a:t>
            </a:r>
          </a:p>
          <a:p>
            <a:pPr marL="366713" lvl="1" indent="0"/>
            <a:r>
              <a:rPr lang="en-US" altLang="en-US" sz="1800" u="sng" dirty="0">
                <a:ea typeface="ＭＳ Ｐゴシック" panose="020B0600070205080204" pitchFamily="34" charset="-128"/>
              </a:rPr>
              <a:t>Actual</a:t>
            </a:r>
            <a:r>
              <a:rPr lang="en-US" altLang="en-US" sz="1800" dirty="0">
                <a:ea typeface="ＭＳ Ｐゴシック" panose="020B0600070205080204" pitchFamily="34"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AD0134A1-47A4-84AF-25BB-3FCE7730993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for Tata Motors and Baidu</a:t>
            </a:r>
          </a:p>
        </p:txBody>
      </p:sp>
      <p:sp>
        <p:nvSpPr>
          <p:cNvPr id="312322" name="Content Placeholder 2">
            <a:extLst>
              <a:ext uri="{FF2B5EF4-FFF2-40B4-BE49-F238E27FC236}">
                <a16:creationId xmlns:a16="http://schemas.microsoft.com/office/drawing/2014/main" id="{5A149B6C-076E-B42D-AECB-695E35DCD7A6}"/>
              </a:ext>
            </a:extLst>
          </p:cNvPr>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panose="020B0600070205080204" pitchFamily="34" charset="-128"/>
              </a:rPr>
              <a:t>Tata Motors</a:t>
            </a:r>
            <a:r>
              <a:rPr lang="en-US" altLang="en-US" sz="2400">
                <a:ea typeface="ＭＳ Ｐゴシック" panose="020B0600070205080204" pitchFamily="34"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Medium to long term, fixed rate debt in a mix of currencies reflecting operations.</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panose="020B0600070205080204" pitchFamily="34" charset="-128"/>
              </a:rPr>
              <a:t>Baidu:</a:t>
            </a:r>
            <a:r>
              <a:rPr lang="en-US" altLang="en-US" sz="2400">
                <a:ea typeface="ＭＳ Ｐゴシック" panose="020B0600070205080204" pitchFamily="34" charset="-128"/>
              </a:rPr>
              <a:t> Baidu has relatively little debt at the moment, reflecting its status as a young, technology company. </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Convertible, Chinese Yuan debt. </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panose="020B0600070205080204" pitchFamily="34" charset="-128"/>
            </a:endParaRPr>
          </a:p>
        </p:txBody>
      </p:sp>
      <p:sp>
        <p:nvSpPr>
          <p:cNvPr id="312323" name="Footer Placeholder 3">
            <a:extLst>
              <a:ext uri="{FF2B5EF4-FFF2-40B4-BE49-F238E27FC236}">
                <a16:creationId xmlns:a16="http://schemas.microsoft.com/office/drawing/2014/main" id="{6B845640-7A60-F3E8-575B-7C7A6DB8708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4132" name="Slide Number Placeholder 4">
            <a:extLst>
              <a:ext uri="{FF2B5EF4-FFF2-40B4-BE49-F238E27FC236}">
                <a16:creationId xmlns:a16="http://schemas.microsoft.com/office/drawing/2014/main" id="{E4729F2D-EB5D-4579-E512-185B27B213E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385681D-F278-2F4B-A623-B408B8A03957}" type="slidenum">
              <a:rPr lang="en-US" altLang="en-US" sz="1200">
                <a:solidFill>
                  <a:srgbClr val="FFFFFF"/>
                </a:solidFill>
                <a:latin typeface="Times" charset="0"/>
              </a:rPr>
              <a:pPr>
                <a:lnSpc>
                  <a:spcPct val="80000"/>
                </a:lnSpc>
                <a:spcBef>
                  <a:spcPct val="0"/>
                </a:spcBef>
                <a:buClrTx/>
                <a:buSzTx/>
                <a:buFontTx/>
                <a:buNone/>
                <a:defRPr/>
              </a:pPr>
              <a:t>146</a:t>
            </a:fld>
            <a:endParaRPr lang="en-US" altLang="en-US" sz="1200">
              <a:solidFill>
                <a:srgbClr val="FFFFFF"/>
              </a:solidFill>
              <a:latin typeface="Times"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14E44677-6DFD-550A-5A96-A35BB165FF7E}"/>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13346" name="Rectangle 3">
            <a:extLst>
              <a:ext uri="{FF2B5EF4-FFF2-40B4-BE49-F238E27FC236}">
                <a16:creationId xmlns:a16="http://schemas.microsoft.com/office/drawing/2014/main" id="{AC0FC3F5-3C3C-597E-D7F4-E9F82EDBA24D}"/>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panose="020B0600070205080204" pitchFamily="34" charset="-128"/>
              </a:rPr>
              <a:t>“</a:t>
            </a:r>
            <a:r>
              <a:rPr lang="en-US" altLang="ja-JP" sz="2400">
                <a:ea typeface="ＭＳ Ｐゴシック" panose="020B0600070205080204" pitchFamily="34" charset="-128"/>
              </a:rPr>
              <a:t>Companies don</a:t>
            </a:r>
            <a:r>
              <a:rPr lang="ja-JP" altLang="en-US" sz="2400">
                <a:ea typeface="ＭＳ Ｐゴシック" panose="020B0600070205080204" pitchFamily="34" charset="-128"/>
              </a:rPr>
              <a:t>’</a:t>
            </a:r>
            <a:r>
              <a:rPr lang="en-US" altLang="ja-JP" sz="2400">
                <a:ea typeface="ＭＳ Ｐゴシック" panose="020B0600070205080204" pitchFamily="34" charset="-128"/>
              </a:rPr>
              <a:t>t have cash. They hold cash for their stockholders.</a:t>
            </a:r>
            <a:r>
              <a:rPr lang="ja-JP" altLang="en-US" sz="2400">
                <a:ea typeface="ＭＳ Ｐゴシック" panose="020B0600070205080204" pitchFamily="34" charset="-128"/>
              </a:rPr>
              <a:t>”</a:t>
            </a:r>
            <a:endParaRPr lang="en-US" altLang="en-US" sz="2400">
              <a:ea typeface="ＭＳ Ｐゴシック" panose="020B0600070205080204" pitchFamily="34" charset="-128"/>
            </a:endParaRPr>
          </a:p>
        </p:txBody>
      </p:sp>
      <p:sp>
        <p:nvSpPr>
          <p:cNvPr id="313347" name="Footer Placeholder 1">
            <a:extLst>
              <a:ext uri="{FF2B5EF4-FFF2-40B4-BE49-F238E27FC236}">
                <a16:creationId xmlns:a16="http://schemas.microsoft.com/office/drawing/2014/main" id="{08587A45-7180-3452-5942-CF47B3CEFF3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3348" name="Slide Number Placeholder 2">
            <a:extLst>
              <a:ext uri="{FF2B5EF4-FFF2-40B4-BE49-F238E27FC236}">
                <a16:creationId xmlns:a16="http://schemas.microsoft.com/office/drawing/2014/main" id="{0D1EEFF0-1001-8A1E-342A-14507C7185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A2484D59-63EB-9642-8A69-7192BBA014FA}" type="slidenum">
              <a:rPr lang="en-US" altLang="en-US" sz="1400" smtClean="0">
                <a:solidFill>
                  <a:schemeClr val="tx2"/>
                </a:solidFill>
                <a:latin typeface="Times" pitchFamily="2" charset="0"/>
              </a:rPr>
              <a:pPr>
                <a:spcBef>
                  <a:spcPct val="0"/>
                </a:spcBef>
                <a:buClrTx/>
                <a:buSzTx/>
                <a:buFontTx/>
                <a:buNone/>
              </a:pPr>
              <a:t>147</a:t>
            </a:fld>
            <a:endParaRPr lang="en-US" altLang="en-US" sz="1400">
              <a:solidFill>
                <a:schemeClr val="tx2"/>
              </a:solidFill>
              <a:latin typeface="Times" pitchFamily="2" charset="0"/>
            </a:endParaRP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a:extLst>
              <a:ext uri="{FF2B5EF4-FFF2-40B4-BE49-F238E27FC236}">
                <a16:creationId xmlns:a16="http://schemas.microsoft.com/office/drawing/2014/main" id="{FDB6A45A-1647-4240-EC5C-8E1522E3776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315394" name="Footer Placeholder 1">
            <a:extLst>
              <a:ext uri="{FF2B5EF4-FFF2-40B4-BE49-F238E27FC236}">
                <a16:creationId xmlns:a16="http://schemas.microsoft.com/office/drawing/2014/main" id="{898E27AA-8516-7755-5FF5-5BCE6B1ABC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7203" name="Slide Number Placeholder 2">
            <a:extLst>
              <a:ext uri="{FF2B5EF4-FFF2-40B4-BE49-F238E27FC236}">
                <a16:creationId xmlns:a16="http://schemas.microsoft.com/office/drawing/2014/main" id="{ABBCC2BA-4E9C-4469-05C0-19A7AC8C9D1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FEF97F9-80B4-5341-B518-58A97556366C}" type="slidenum">
              <a:rPr lang="en-US" altLang="en-US" sz="1200">
                <a:solidFill>
                  <a:srgbClr val="FFFFFF"/>
                </a:solidFill>
                <a:latin typeface="Times" charset="0"/>
              </a:rPr>
              <a:pPr>
                <a:lnSpc>
                  <a:spcPct val="80000"/>
                </a:lnSpc>
                <a:spcBef>
                  <a:spcPct val="0"/>
                </a:spcBef>
                <a:buClrTx/>
                <a:buSzTx/>
                <a:buFontTx/>
                <a:buNone/>
                <a:defRPr/>
              </a:pPr>
              <a:t>148</a:t>
            </a:fld>
            <a:endParaRPr lang="en-US" altLang="en-US" sz="1200">
              <a:solidFill>
                <a:srgbClr val="FFFFFF"/>
              </a:solidFill>
              <a:latin typeface="Times" charset="0"/>
            </a:endParaRPr>
          </a:p>
        </p:txBody>
      </p:sp>
      <p:pic>
        <p:nvPicPr>
          <p:cNvPr id="315396" name="Content Placeholder 3">
            <a:extLst>
              <a:ext uri="{FF2B5EF4-FFF2-40B4-BE49-F238E27FC236}">
                <a16:creationId xmlns:a16="http://schemas.microsoft.com/office/drawing/2014/main" id="{1A1CC7BF-2C37-FDB0-2A6E-05E1306D73B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a:extLst>
              <a:ext uri="{FF2B5EF4-FFF2-40B4-BE49-F238E27FC236}">
                <a16:creationId xmlns:a16="http://schemas.microsoft.com/office/drawing/2014/main" id="{ECB38180-D632-6004-B289-DEC58AE0C5DB}"/>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Steps to the Dividend Decision… if it is treated as a residual claim</a:t>
            </a:r>
          </a:p>
        </p:txBody>
      </p:sp>
      <p:sp>
        <p:nvSpPr>
          <p:cNvPr id="317442" name="Footer Placeholder 1">
            <a:extLst>
              <a:ext uri="{FF2B5EF4-FFF2-40B4-BE49-F238E27FC236}">
                <a16:creationId xmlns:a16="http://schemas.microsoft.com/office/drawing/2014/main" id="{9626AE7B-AB52-B1FA-8DF1-7A436C5403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9251" name="Slide Number Placeholder 2">
            <a:extLst>
              <a:ext uri="{FF2B5EF4-FFF2-40B4-BE49-F238E27FC236}">
                <a16:creationId xmlns:a16="http://schemas.microsoft.com/office/drawing/2014/main" id="{EBCB0C4B-95D3-DCF1-0A66-C16149A10D7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0F828FC-CEFC-1244-A4A2-A54C897A7C93}" type="slidenum">
              <a:rPr lang="en-US" altLang="en-US" sz="1200">
                <a:solidFill>
                  <a:srgbClr val="FFFFFF"/>
                </a:solidFill>
                <a:latin typeface="Times" charset="0"/>
              </a:rPr>
              <a:pPr>
                <a:lnSpc>
                  <a:spcPct val="80000"/>
                </a:lnSpc>
                <a:spcBef>
                  <a:spcPct val="0"/>
                </a:spcBef>
                <a:buClrTx/>
                <a:buSzTx/>
                <a:buFontTx/>
                <a:buNone/>
                <a:defRPr/>
              </a:pPr>
              <a:t>149</a:t>
            </a:fld>
            <a:endParaRPr lang="en-US" altLang="en-US" sz="1200">
              <a:solidFill>
                <a:srgbClr val="FFFFFF"/>
              </a:solidFill>
              <a:latin typeface="Times" charset="0"/>
            </a:endParaRPr>
          </a:p>
        </p:txBody>
      </p:sp>
      <p:pic>
        <p:nvPicPr>
          <p:cNvPr id="5" name="Content Placeholder 4">
            <a:extLst>
              <a:ext uri="{FF2B5EF4-FFF2-40B4-BE49-F238E27FC236}">
                <a16:creationId xmlns:a16="http://schemas.microsoft.com/office/drawing/2014/main" id="{3DB7F943-AC36-C963-BA1D-7497C59FB31A}"/>
              </a:ext>
            </a:extLst>
          </p:cNvPr>
          <p:cNvPicPr>
            <a:picLocks noGrp="1" noChangeAspect="1"/>
          </p:cNvPicPr>
          <p:nvPr>
            <p:ph sz="quarter" idx="1"/>
          </p:nvPr>
        </p:nvPicPr>
        <p:blipFill>
          <a:blip r:embed="rId3"/>
          <a:stretch>
            <a:fillRect/>
          </a:stretch>
        </p:blipFill>
        <p:spPr>
          <a:xfrm>
            <a:off x="1066800" y="2079296"/>
            <a:ext cx="6661688" cy="2264103"/>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a:extLst>
              <a:ext uri="{FF2B5EF4-FFF2-40B4-BE49-F238E27FC236}">
                <a16:creationId xmlns:a16="http://schemas.microsoft.com/office/drawing/2014/main" id="{AE5D9B0B-67A9-DB4C-93F6-F8419CAB8A9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Roots of Dividend Dysfunction</a:t>
            </a:r>
          </a:p>
        </p:txBody>
      </p:sp>
      <p:sp>
        <p:nvSpPr>
          <p:cNvPr id="319490" name="Content Placeholder 2">
            <a:extLst>
              <a:ext uri="{FF2B5EF4-FFF2-40B4-BE49-F238E27FC236}">
                <a16:creationId xmlns:a16="http://schemas.microsoft.com/office/drawing/2014/main" id="{F5CA41F0-DD9B-07C8-027C-5C50EA79E16A}"/>
              </a:ext>
            </a:extLst>
          </p:cNvPr>
          <p:cNvSpPr>
            <a:spLocks noGrp="1"/>
          </p:cNvSpPr>
          <p:nvPr>
            <p:ph sz="quarter" idx="1"/>
          </p:nvPr>
        </p:nvSpPr>
        <p:spPr>
          <a:xfrm>
            <a:off x="612775" y="1600200"/>
            <a:ext cx="8153400" cy="4495800"/>
          </a:xfrm>
        </p:spPr>
        <p:txBody>
          <a:bodyPr/>
          <a:lstStyle/>
          <a:p>
            <a:r>
              <a:rPr lang="en-US" altLang="en-US" dirty="0">
                <a:ea typeface="ＭＳ Ｐゴシック" panose="020B0600070205080204" pitchFamily="34" charset="-128"/>
              </a:rPr>
              <a:t>In practice, dividend policy is dysfunctional and does not follow the logical process of starting with your investment opportunities and working your way down to residual cash.</a:t>
            </a:r>
          </a:p>
          <a:p>
            <a:r>
              <a:rPr lang="en-US" altLang="en-US" dirty="0">
                <a:ea typeface="ＭＳ Ｐゴシック" panose="020B0600070205080204" pitchFamily="34" charset="-128"/>
              </a:rPr>
              <a:t>The two dominant factors driving dividend policy around the world are:</a:t>
            </a:r>
          </a:p>
          <a:p>
            <a:pPr lvl="1"/>
            <a:r>
              <a:rPr lang="en-US" altLang="en-US" u="sng" dirty="0">
                <a:ea typeface="ＭＳ Ｐゴシック" panose="020B0600070205080204" pitchFamily="34" charset="-128"/>
              </a:rPr>
              <a:t>Inertia</a:t>
            </a:r>
            <a:r>
              <a:rPr lang="en-US" altLang="en-US" dirty="0">
                <a:ea typeface="ＭＳ Ｐゴシック" panose="020B0600070205080204" pitchFamily="34" charset="-128"/>
              </a:rPr>
              <a:t>: Companies seem to hate to let of their past, when it comes to dividend policy.</a:t>
            </a:r>
          </a:p>
          <a:p>
            <a:pPr lvl="1"/>
            <a:r>
              <a:rPr lang="en-US" altLang="en-US" u="sng" dirty="0">
                <a:ea typeface="ＭＳ Ｐゴシック" panose="020B0600070205080204" pitchFamily="34" charset="-128"/>
              </a:rPr>
              <a:t>Me-too-ism</a:t>
            </a:r>
            <a:r>
              <a:rPr lang="en-US" altLang="en-US" dirty="0">
                <a:ea typeface="ＭＳ Ｐゴシック" panose="020B0600070205080204" pitchFamily="34" charset="-128"/>
              </a:rPr>
              <a:t>: Companies want to behave like their peer group.</a:t>
            </a:r>
          </a:p>
        </p:txBody>
      </p:sp>
      <p:sp>
        <p:nvSpPr>
          <p:cNvPr id="319491" name="Footer Placeholder 3">
            <a:extLst>
              <a:ext uri="{FF2B5EF4-FFF2-40B4-BE49-F238E27FC236}">
                <a16:creationId xmlns:a16="http://schemas.microsoft.com/office/drawing/2014/main" id="{01BD98C7-E3D3-1360-E63F-7CB4D82DD7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1300" name="Slide Number Placeholder 4">
            <a:extLst>
              <a:ext uri="{FF2B5EF4-FFF2-40B4-BE49-F238E27FC236}">
                <a16:creationId xmlns:a16="http://schemas.microsoft.com/office/drawing/2014/main" id="{F68B86DC-6493-0E11-EF7C-811EA211042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81C2D09-6C58-0740-9ECD-6E02E11FE84B}" type="slidenum">
              <a:rPr lang="en-US" altLang="en-US" sz="1200">
                <a:solidFill>
                  <a:srgbClr val="FFFFFF"/>
                </a:solidFill>
                <a:latin typeface="Times" charset="0"/>
              </a:rPr>
              <a:pPr>
                <a:lnSpc>
                  <a:spcPct val="80000"/>
                </a:lnSpc>
                <a:spcBef>
                  <a:spcPct val="0"/>
                </a:spcBef>
                <a:buClrTx/>
                <a:buSzTx/>
                <a:buFontTx/>
                <a:buNone/>
                <a:defRPr/>
              </a:pPr>
              <a:t>150</a:t>
            </a:fld>
            <a:endParaRPr lang="en-US" altLang="en-US" sz="1200">
              <a:solidFill>
                <a:srgbClr val="FFFFFF"/>
              </a:solidFill>
              <a:latin typeface="Times"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a:extLst>
              <a:ext uri="{FF2B5EF4-FFF2-40B4-BE49-F238E27FC236}">
                <a16:creationId xmlns:a16="http://schemas.microsoft.com/office/drawing/2014/main" id="{0007C363-0FBE-7C10-3A36-5D8068BE7F1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Dividends are sticky</a:t>
            </a:r>
          </a:p>
        </p:txBody>
      </p:sp>
      <p:sp>
        <p:nvSpPr>
          <p:cNvPr id="321538" name="Footer Placeholder 1">
            <a:extLst>
              <a:ext uri="{FF2B5EF4-FFF2-40B4-BE49-F238E27FC236}">
                <a16:creationId xmlns:a16="http://schemas.microsoft.com/office/drawing/2014/main" id="{11B085EA-F87B-A7EE-6357-4E510F0A4B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2323" name="Slide Number Placeholder 2">
            <a:extLst>
              <a:ext uri="{FF2B5EF4-FFF2-40B4-BE49-F238E27FC236}">
                <a16:creationId xmlns:a16="http://schemas.microsoft.com/office/drawing/2014/main" id="{69EF5DB0-4005-B47B-28FE-BF3B4991DC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A119E21-3207-E74E-8AD9-6078E472265C}" type="slidenum">
              <a:rPr lang="en-US" altLang="en-US" sz="1200">
                <a:solidFill>
                  <a:srgbClr val="FFFFFF"/>
                </a:solidFill>
                <a:latin typeface="Times" charset="0"/>
              </a:rPr>
              <a:pPr>
                <a:lnSpc>
                  <a:spcPct val="80000"/>
                </a:lnSpc>
                <a:spcBef>
                  <a:spcPct val="0"/>
                </a:spcBef>
                <a:buClrTx/>
                <a:buSzTx/>
                <a:buFontTx/>
                <a:buNone/>
                <a:defRPr/>
              </a:pPr>
              <a:t>151</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6AFC9D03-79E7-AC4B-75BE-F80F0E2EE1D6}"/>
              </a:ext>
            </a:extLst>
          </p:cNvPr>
          <p:cNvPicPr>
            <a:picLocks noGrp="1" noChangeAspect="1"/>
          </p:cNvPicPr>
          <p:nvPr>
            <p:ph sz="quarter" idx="1"/>
          </p:nvPr>
        </p:nvPicPr>
        <p:blipFill>
          <a:blip r:embed="rId3"/>
          <a:stretch>
            <a:fillRect/>
          </a:stretch>
        </p:blipFill>
        <p:spPr>
          <a:xfrm>
            <a:off x="1585016" y="1600200"/>
            <a:ext cx="6208917" cy="4495800"/>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a:extLst>
              <a:ext uri="{FF2B5EF4-FFF2-40B4-BE49-F238E27FC236}">
                <a16:creationId xmlns:a16="http://schemas.microsoft.com/office/drawing/2014/main" id="{E1BD277F-21DF-A4D2-9996-5D0ECD5B8FE8}"/>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In 2020, a crisis year for many companies…here is what they did..</a:t>
            </a:r>
          </a:p>
        </p:txBody>
      </p:sp>
      <p:sp>
        <p:nvSpPr>
          <p:cNvPr id="323586" name="Footer Placeholder 1">
            <a:extLst>
              <a:ext uri="{FF2B5EF4-FFF2-40B4-BE49-F238E27FC236}">
                <a16:creationId xmlns:a16="http://schemas.microsoft.com/office/drawing/2014/main" id="{0BC28020-66DE-4DD1-EF91-D6F59745F1D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4371" name="Slide Number Placeholder 2">
            <a:extLst>
              <a:ext uri="{FF2B5EF4-FFF2-40B4-BE49-F238E27FC236}">
                <a16:creationId xmlns:a16="http://schemas.microsoft.com/office/drawing/2014/main" id="{4DB6B826-45B9-F02E-5E1D-C4C00FDD36D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4DE39CB-2925-EE4A-AFE9-A8D88B2D3908}" type="slidenum">
              <a:rPr lang="en-US" altLang="en-US" sz="1200">
                <a:solidFill>
                  <a:srgbClr val="FFFFFF"/>
                </a:solidFill>
                <a:latin typeface="Times" charset="0"/>
              </a:rPr>
              <a:pPr>
                <a:lnSpc>
                  <a:spcPct val="80000"/>
                </a:lnSpc>
                <a:spcBef>
                  <a:spcPct val="0"/>
                </a:spcBef>
                <a:buClrTx/>
                <a:buSzTx/>
                <a:buFontTx/>
                <a:buNone/>
                <a:defRPr/>
              </a:pPr>
              <a:t>152</a:t>
            </a:fld>
            <a:endParaRPr lang="en-US" altLang="en-US" sz="1200">
              <a:solidFill>
                <a:srgbClr val="FFFFFF"/>
              </a:solidFill>
              <a:latin typeface="Times" charset="0"/>
            </a:endParaRPr>
          </a:p>
        </p:txBody>
      </p:sp>
      <p:sp>
        <p:nvSpPr>
          <p:cNvPr id="3" name="Content Placeholder 2">
            <a:extLst>
              <a:ext uri="{FF2B5EF4-FFF2-40B4-BE49-F238E27FC236}">
                <a16:creationId xmlns:a16="http://schemas.microsoft.com/office/drawing/2014/main" id="{6A9D35C9-9C5B-27F5-1562-D676A25B4529}"/>
              </a:ext>
            </a:extLst>
          </p:cNvPr>
          <p:cNvSpPr>
            <a:spLocks noGrp="1"/>
          </p:cNvSpPr>
          <p:nvPr>
            <p:ph sz="quarter" idx="1"/>
          </p:nvPr>
        </p:nvSpPr>
        <p:spPr>
          <a:xfrm>
            <a:off x="612775" y="1600200"/>
            <a:ext cx="8153400" cy="4495800"/>
          </a:xfrm>
        </p:spPr>
        <p:txBody>
          <a:bodyPr>
            <a:normAutofit fontScale="92500"/>
          </a:bodyPr>
          <a:lstStyle/>
          <a:p>
            <a:pPr>
              <a:buFont typeface="Wingdings" charset="2"/>
              <a:buChar char=""/>
              <a:defRPr/>
            </a:pPr>
            <a:r>
              <a:rPr lang="en-US" dirty="0"/>
              <a:t>Of the S&amp;P 500 companies, 287 companies increased their dividends and 11 companies initiated dividends.</a:t>
            </a:r>
          </a:p>
          <a:p>
            <a:pPr>
              <a:buFont typeface="Wingdings" charset="2"/>
              <a:buChar char=""/>
              <a:defRPr/>
            </a:pPr>
            <a:r>
              <a:rPr lang="en-US" dirty="0"/>
              <a:t>Of the S&amp;P 500 companies, 27 decreased dividends and 42 suspended dividends.</a:t>
            </a:r>
          </a:p>
          <a:p>
            <a:pPr lvl="1">
              <a:buFont typeface="Wingdings" charset="2"/>
              <a:buChar char=""/>
              <a:defRPr/>
            </a:pPr>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pPr lvl="1">
              <a:buFont typeface="Wingdings" charset="2"/>
              <a:buChar char=""/>
              <a:defRPr/>
            </a:pPr>
            <a:r>
              <a:rPr lang="en-US" dirty="0"/>
              <a:t>In perhaps the most revealing statistic of all, 133 of the 500 largest market cap companies did not pay dividends leading into 2020 or in 2020.</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a:extLst>
              <a:ext uri="{FF2B5EF4-FFF2-40B4-BE49-F238E27FC236}">
                <a16:creationId xmlns:a16="http://schemas.microsoft.com/office/drawing/2014/main" id="{EA8EC810-1AFE-5B8E-5FF1-A04F96F0587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Dividends tend to follow earnings</a:t>
            </a:r>
          </a:p>
        </p:txBody>
      </p:sp>
      <p:sp>
        <p:nvSpPr>
          <p:cNvPr id="325634" name="Footer Placeholder 1">
            <a:extLst>
              <a:ext uri="{FF2B5EF4-FFF2-40B4-BE49-F238E27FC236}">
                <a16:creationId xmlns:a16="http://schemas.microsoft.com/office/drawing/2014/main" id="{49F72680-A80B-BA1A-E597-254C504D509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6419" name="Slide Number Placeholder 2">
            <a:extLst>
              <a:ext uri="{FF2B5EF4-FFF2-40B4-BE49-F238E27FC236}">
                <a16:creationId xmlns:a16="http://schemas.microsoft.com/office/drawing/2014/main" id="{B0B42F02-0CAA-4271-50E9-3BEB01BA985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F859304-B019-D440-A68E-6BA0A8F7EDB9}" type="slidenum">
              <a:rPr lang="en-US" altLang="en-US" sz="1200">
                <a:solidFill>
                  <a:srgbClr val="FFFFFF"/>
                </a:solidFill>
                <a:latin typeface="Times" charset="0"/>
              </a:rPr>
              <a:pPr>
                <a:lnSpc>
                  <a:spcPct val="80000"/>
                </a:lnSpc>
                <a:spcBef>
                  <a:spcPct val="0"/>
                </a:spcBef>
                <a:buClrTx/>
                <a:buSzTx/>
                <a:buFontTx/>
                <a:buNone/>
                <a:defRPr/>
              </a:pPr>
              <a:t>153</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1121631B-85B9-2600-AA80-F32F164B5CAE}"/>
              </a:ext>
            </a:extLst>
          </p:cNvPr>
          <p:cNvPicPr>
            <a:picLocks noGrp="1" noChangeAspect="1"/>
          </p:cNvPicPr>
          <p:nvPr>
            <p:ph sz="quarter" idx="1"/>
          </p:nvPr>
        </p:nvPicPr>
        <p:blipFill>
          <a:blip r:embed="rId3"/>
          <a:stretch>
            <a:fillRect/>
          </a:stretch>
        </p:blipFill>
        <p:spPr>
          <a:xfrm>
            <a:off x="1381153" y="1600200"/>
            <a:ext cx="6616644" cy="4495800"/>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a:extLst>
              <a:ext uri="{FF2B5EF4-FFF2-40B4-BE49-F238E27FC236}">
                <a16:creationId xmlns:a16="http://schemas.microsoft.com/office/drawing/2014/main" id="{CF6A3FB5-ACF2-0090-AA99-60696C7446BC}"/>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III. Are affected by changes in tax laws…</a:t>
            </a:r>
          </a:p>
        </p:txBody>
      </p:sp>
      <p:sp>
        <p:nvSpPr>
          <p:cNvPr id="327682" name="Text Placeholder 2">
            <a:extLst>
              <a:ext uri="{FF2B5EF4-FFF2-40B4-BE49-F238E27FC236}">
                <a16:creationId xmlns:a16="http://schemas.microsoft.com/office/drawing/2014/main" id="{1AD726C8-0C51-295C-2661-533533A50BE1}"/>
              </a:ext>
            </a:extLst>
          </p:cNvPr>
          <p:cNvSpPr>
            <a:spLocks noGrp="1"/>
          </p:cNvSpPr>
          <p:nvPr>
            <p:ph type="body" idx="1"/>
          </p:nvPr>
        </p:nvSpPr>
        <p:spPr/>
        <p:txBody>
          <a:bodyPr/>
          <a:lstStyle/>
          <a:p>
            <a:pPr eaLnBrk="1" hangingPunct="1"/>
            <a:r>
              <a:rPr lang="en-US" altLang="en-US">
                <a:ea typeface="ＭＳ Ｐゴシック" panose="020B0600070205080204" pitchFamily="34" charset="-128"/>
              </a:rPr>
              <a:t>In 2003</a:t>
            </a:r>
          </a:p>
        </p:txBody>
      </p:sp>
      <p:pic>
        <p:nvPicPr>
          <p:cNvPr id="327683" name="Content Placeholder 3">
            <a:extLst>
              <a:ext uri="{FF2B5EF4-FFF2-40B4-BE49-F238E27FC236}">
                <a16:creationId xmlns:a16="http://schemas.microsoft.com/office/drawing/2014/main" id="{793563DB-6F34-71DA-1EC7-FE473EA8759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a:xfrm>
            <a:off x="457200" y="1548251"/>
            <a:ext cx="4419600" cy="4322351"/>
          </a:xfrm>
        </p:spPr>
      </p:pic>
      <p:sp>
        <p:nvSpPr>
          <p:cNvPr id="327684" name="Text Placeholder 4">
            <a:extLst>
              <a:ext uri="{FF2B5EF4-FFF2-40B4-BE49-F238E27FC236}">
                <a16:creationId xmlns:a16="http://schemas.microsoft.com/office/drawing/2014/main" id="{3A953B0D-4E62-FAEC-F5F1-C99EF7F888C1}"/>
              </a:ext>
            </a:extLst>
          </p:cNvPr>
          <p:cNvSpPr>
            <a:spLocks noGrp="1"/>
          </p:cNvSpPr>
          <p:nvPr>
            <p:ph type="body" sz="quarter" idx="3"/>
          </p:nvPr>
        </p:nvSpPr>
        <p:spPr/>
        <p:txBody>
          <a:bodyPr/>
          <a:lstStyle/>
          <a:p>
            <a:pPr eaLnBrk="1" hangingPunct="1"/>
            <a:r>
              <a:rPr lang="en-US" altLang="en-US">
                <a:ea typeface="ＭＳ Ｐゴシック" panose="020B0600070205080204" pitchFamily="34" charset="-128"/>
              </a:rPr>
              <a:t>In the last quarter of 2012</a:t>
            </a:r>
          </a:p>
        </p:txBody>
      </p:sp>
      <p:sp>
        <p:nvSpPr>
          <p:cNvPr id="327685" name="Content Placeholder 5">
            <a:extLst>
              <a:ext uri="{FF2B5EF4-FFF2-40B4-BE49-F238E27FC236}">
                <a16:creationId xmlns:a16="http://schemas.microsoft.com/office/drawing/2014/main" id="{2D15E181-56E3-CDCF-4B04-67CC13AD9E26}"/>
              </a:ext>
            </a:extLst>
          </p:cNvPr>
          <p:cNvSpPr>
            <a:spLocks noGrp="1"/>
          </p:cNvSpPr>
          <p:nvPr>
            <p:ph sz="quarter" idx="4"/>
          </p:nvPr>
        </p:nvSpPr>
        <p:spPr/>
        <p:txBody>
          <a:bodyPr/>
          <a:lstStyle/>
          <a:p>
            <a:pPr eaLnBrk="1" hangingPunct="1"/>
            <a:r>
              <a:rPr lang="en-US" altLang="en-US">
                <a:ea typeface="ＭＳ Ｐゴシック" panose="020B0600070205080204" pitchFamily="34" charset="-128"/>
              </a:rPr>
              <a:t>As the possibility of tax rates reverting back to pre-2003 levels rose, 233 companies paid out $31 billion in dividends.</a:t>
            </a:r>
          </a:p>
          <a:p>
            <a:pPr eaLnBrk="1" hangingPunct="1"/>
            <a:r>
              <a:rPr lang="en-US" altLang="en-US">
                <a:ea typeface="ＭＳ Ｐゴシック" panose="020B0600070205080204" pitchFamily="34" charset="-128"/>
              </a:rPr>
              <a:t>Of these companies, 101 had insider holdings in excess of 20% of the outstanding stock. </a:t>
            </a:r>
          </a:p>
        </p:txBody>
      </p:sp>
      <p:sp>
        <p:nvSpPr>
          <p:cNvPr id="2" name="TextBox 1">
            <a:extLst>
              <a:ext uri="{FF2B5EF4-FFF2-40B4-BE49-F238E27FC236}">
                <a16:creationId xmlns:a16="http://schemas.microsoft.com/office/drawing/2014/main" id="{683D8AD6-F54F-F727-B7F8-1519A373E7EA}"/>
              </a:ext>
            </a:extLst>
          </p:cNvPr>
          <p:cNvSpPr txBox="1"/>
          <p:nvPr/>
        </p:nvSpPr>
        <p:spPr>
          <a:xfrm>
            <a:off x="521056" y="5256595"/>
            <a:ext cx="4033837" cy="1200329"/>
          </a:xfrm>
          <a:prstGeom prst="rect">
            <a:avLst/>
          </a:prstGeom>
          <a:noFill/>
        </p:spPr>
        <p:txBody>
          <a:bodyPr wrap="square" rtlCol="0">
            <a:spAutoFit/>
          </a:bodyPr>
          <a:lstStyle/>
          <a:p>
            <a:r>
              <a:rPr lang="en-US" dirty="0"/>
              <a:t>Tax rates on dividends brought down to the tax rate on capital gains in 2003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3B7573BC-637E-DE05-FD25-4C9CFBEE55C3}"/>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9730" name="Footer Placeholder 1">
            <a:extLst>
              <a:ext uri="{FF2B5EF4-FFF2-40B4-BE49-F238E27FC236}">
                <a16:creationId xmlns:a16="http://schemas.microsoft.com/office/drawing/2014/main" id="{B1EC0A67-7F6C-E572-4886-B002694AFC1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20515" name="Slide Number Placeholder 2">
            <a:extLst>
              <a:ext uri="{FF2B5EF4-FFF2-40B4-BE49-F238E27FC236}">
                <a16:creationId xmlns:a16="http://schemas.microsoft.com/office/drawing/2014/main" id="{F029B121-9535-FCE5-6066-81E5E2DE21B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A050E8-7924-9D48-B183-4310E225A7F8}" type="slidenum">
              <a:rPr lang="en-US" altLang="en-US" sz="1200">
                <a:solidFill>
                  <a:srgbClr val="FFFFFF"/>
                </a:solidFill>
                <a:latin typeface="Times" charset="0"/>
              </a:rPr>
              <a:pPr>
                <a:lnSpc>
                  <a:spcPct val="80000"/>
                </a:lnSpc>
                <a:spcBef>
                  <a:spcPct val="0"/>
                </a:spcBef>
                <a:buClrTx/>
                <a:buSzTx/>
                <a:buFontTx/>
                <a:buNone/>
                <a:defRPr/>
              </a:pPr>
              <a:t>155</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EFE0B41F-FE08-3700-1631-B71557210328}"/>
              </a:ext>
            </a:extLst>
          </p:cNvPr>
          <p:cNvPicPr>
            <a:picLocks noGrp="1" noChangeAspect="1"/>
          </p:cNvPicPr>
          <p:nvPr>
            <p:ph sz="quarter" idx="1"/>
          </p:nvPr>
        </p:nvPicPr>
        <p:blipFill>
          <a:blip r:embed="rId3"/>
          <a:stretch>
            <a:fillRect/>
          </a:stretch>
        </p:blipFill>
        <p:spPr>
          <a:xfrm>
            <a:off x="1585016" y="1600200"/>
            <a:ext cx="6208917" cy="4495800"/>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a:extLst>
              <a:ext uri="{FF2B5EF4-FFF2-40B4-BE49-F238E27FC236}">
                <a16:creationId xmlns:a16="http://schemas.microsoft.com/office/drawing/2014/main" id="{C42034FF-5CC8-EC1F-DAF7-805EEB7FA319}"/>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And its going global.. In 2022</a:t>
            </a:r>
          </a:p>
        </p:txBody>
      </p:sp>
      <p:sp>
        <p:nvSpPr>
          <p:cNvPr id="331778" name="Footer Placeholder 3">
            <a:extLst>
              <a:ext uri="{FF2B5EF4-FFF2-40B4-BE49-F238E27FC236}">
                <a16:creationId xmlns:a16="http://schemas.microsoft.com/office/drawing/2014/main" id="{BAFD7221-EEAE-96BC-AE61-855C7A6007E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00F42B6F-441E-2F2B-C654-AA7060DF1C06}"/>
              </a:ext>
            </a:extLst>
          </p:cNvPr>
          <p:cNvSpPr>
            <a:spLocks noGrp="1"/>
          </p:cNvSpPr>
          <p:nvPr>
            <p:ph type="sldNum" sz="quarter" idx="11"/>
          </p:nvPr>
        </p:nvSpPr>
        <p:spPr/>
        <p:txBody>
          <a:bodyPr>
            <a:normAutofit fontScale="85000" lnSpcReduction="20000"/>
          </a:bodyPr>
          <a:lstStyle/>
          <a:p>
            <a:pPr>
              <a:defRPr/>
            </a:pPr>
            <a:fld id="{ED50DC7D-817B-674E-9EC9-256E8DFA490D}" type="slidenum">
              <a:rPr lang="en-US" altLang="en-US" smtClean="0"/>
              <a:pPr>
                <a:defRPr/>
              </a:pPr>
              <a:t>156</a:t>
            </a:fld>
            <a:endParaRPr lang="en-US" altLang="en-US"/>
          </a:p>
        </p:txBody>
      </p:sp>
      <p:sp>
        <p:nvSpPr>
          <p:cNvPr id="331780" name="TextBox 6">
            <a:extLst>
              <a:ext uri="{FF2B5EF4-FFF2-40B4-BE49-F238E27FC236}">
                <a16:creationId xmlns:a16="http://schemas.microsoft.com/office/drawing/2014/main" id="{96D29498-0BBA-9683-3756-18BE5B89ACDB}"/>
              </a:ext>
            </a:extLst>
          </p:cNvPr>
          <p:cNvSpPr txBox="1">
            <a:spLocks noChangeArrowheads="1"/>
          </p:cNvSpPr>
          <p:nvPr/>
        </p:nvSpPr>
        <p:spPr bwMode="auto">
          <a:xfrm>
            <a:off x="2987675" y="5277643"/>
            <a:ext cx="340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dirty="0">
                <a:latin typeface="Times" pitchFamily="2" charset="0"/>
              </a:rPr>
              <a:t>$ values are all in millions of US $</a:t>
            </a:r>
          </a:p>
          <a:p>
            <a:pPr>
              <a:spcBef>
                <a:spcPct val="0"/>
              </a:spcBef>
              <a:buClrTx/>
              <a:buSzTx/>
              <a:buFontTx/>
              <a:buNone/>
            </a:pPr>
            <a:endParaRPr lang="en-US" altLang="en-US" sz="1800" i="1" dirty="0">
              <a:latin typeface="Times" pitchFamily="2" charset="0"/>
            </a:endParaRPr>
          </a:p>
        </p:txBody>
      </p:sp>
      <p:pic>
        <p:nvPicPr>
          <p:cNvPr id="4" name="Picture 3">
            <a:extLst>
              <a:ext uri="{FF2B5EF4-FFF2-40B4-BE49-F238E27FC236}">
                <a16:creationId xmlns:a16="http://schemas.microsoft.com/office/drawing/2014/main" id="{352D704D-469E-9E75-8E76-E4AA64C0F3AF}"/>
              </a:ext>
            </a:extLst>
          </p:cNvPr>
          <p:cNvPicPr>
            <a:picLocks noChangeAspect="1"/>
          </p:cNvPicPr>
          <p:nvPr/>
        </p:nvPicPr>
        <p:blipFill>
          <a:blip r:embed="rId3"/>
          <a:stretch>
            <a:fillRect/>
          </a:stretch>
        </p:blipFill>
        <p:spPr>
          <a:xfrm>
            <a:off x="617483" y="1816100"/>
            <a:ext cx="8247346" cy="3136900"/>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a:extLst>
              <a:ext uri="{FF2B5EF4-FFF2-40B4-BE49-F238E27FC236}">
                <a16:creationId xmlns:a16="http://schemas.microsoft.com/office/drawing/2014/main" id="{88EC3407-7183-F3E7-9F43-1066EAE02B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Measures of Dividend Policy</a:t>
            </a:r>
          </a:p>
        </p:txBody>
      </p:sp>
      <p:sp>
        <p:nvSpPr>
          <p:cNvPr id="333826" name="Footer Placeholder 1">
            <a:extLst>
              <a:ext uri="{FF2B5EF4-FFF2-40B4-BE49-F238E27FC236}">
                <a16:creationId xmlns:a16="http://schemas.microsoft.com/office/drawing/2014/main" id="{CDA9241B-D42B-16A8-C5AC-C034C54077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dirty="0" err="1">
                <a:solidFill>
                  <a:schemeClr val="tx2"/>
                </a:solidFill>
                <a:latin typeface="Times" pitchFamily="2" charset="0"/>
              </a:rPr>
              <a:t>Aswath</a:t>
            </a:r>
            <a:r>
              <a:rPr lang="en-US" altLang="en-US" sz="1400" dirty="0">
                <a:solidFill>
                  <a:schemeClr val="tx2"/>
                </a:solidFill>
                <a:latin typeface="Times" pitchFamily="2" charset="0"/>
              </a:rPr>
              <a:t> Damodaran</a:t>
            </a:r>
          </a:p>
        </p:txBody>
      </p:sp>
      <p:sp>
        <p:nvSpPr>
          <p:cNvPr id="326659" name="Slide Number Placeholder 2">
            <a:extLst>
              <a:ext uri="{FF2B5EF4-FFF2-40B4-BE49-F238E27FC236}">
                <a16:creationId xmlns:a16="http://schemas.microsoft.com/office/drawing/2014/main" id="{BF7EA0DC-5E54-CD83-3326-8A375A14337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6130D4C-EC2F-524E-80DA-74FC87B96153}" type="slidenum">
              <a:rPr lang="en-US" altLang="en-US" sz="1200">
                <a:solidFill>
                  <a:srgbClr val="FFFFFF"/>
                </a:solidFill>
                <a:latin typeface="Times" charset="0"/>
              </a:rPr>
              <a:pPr>
                <a:lnSpc>
                  <a:spcPct val="80000"/>
                </a:lnSpc>
                <a:spcBef>
                  <a:spcPct val="0"/>
                </a:spcBef>
                <a:buClrTx/>
                <a:buSzTx/>
                <a:buFontTx/>
                <a:buNone/>
                <a:defRPr/>
              </a:pPr>
              <a:t>157</a:t>
            </a:fld>
            <a:endParaRPr lang="en-US" altLang="en-US" sz="1200">
              <a:solidFill>
                <a:srgbClr val="FFFFFF"/>
              </a:solidFill>
              <a:latin typeface="Times" charset="0"/>
            </a:endParaRPr>
          </a:p>
        </p:txBody>
      </p:sp>
      <p:sp>
        <p:nvSpPr>
          <p:cNvPr id="333828" name="Rectangle 3">
            <a:extLst>
              <a:ext uri="{FF2B5EF4-FFF2-40B4-BE49-F238E27FC236}">
                <a16:creationId xmlns:a16="http://schemas.microsoft.com/office/drawing/2014/main" id="{C6B39017-D2BC-C081-6363-C49EC6CB05D8}"/>
              </a:ext>
            </a:extLst>
          </p:cNvPr>
          <p:cNvSpPr>
            <a:spLocks noGrp="1"/>
          </p:cNvSpPr>
          <p:nvPr>
            <p:ph sz="quarter" idx="1"/>
          </p:nvPr>
        </p:nvSpPr>
        <p:spPr>
          <a:xfrm>
            <a:off x="612775" y="1600200"/>
            <a:ext cx="8153400" cy="4495800"/>
          </a:xfrm>
        </p:spPr>
        <p:txBody>
          <a:bodyPr>
            <a:normAutofit fontScale="92500" lnSpcReduction="20000"/>
          </a:bodyPr>
          <a:lstStyle/>
          <a:p>
            <a:pPr eaLnBrk="1" hangingPunct="1"/>
            <a:r>
              <a:rPr lang="en-US" altLang="en-US" dirty="0">
                <a:ea typeface="ＭＳ Ｐゴシック" panose="020B0600070205080204" pitchFamily="34" charset="-128"/>
              </a:rPr>
              <a:t>Dividend Payout = Dividends/ Net Income</a:t>
            </a:r>
          </a:p>
          <a:p>
            <a:pPr lvl="1" eaLnBrk="1" hangingPunct="1"/>
            <a:r>
              <a:rPr lang="en-US" altLang="en-US" dirty="0">
                <a:ea typeface="ＭＳ Ｐゴシック" panose="020B0600070205080204" pitchFamily="34" charset="-128"/>
              </a:rPr>
              <a:t>Measures the percentage of earnings that the company pays in dividends</a:t>
            </a:r>
          </a:p>
          <a:p>
            <a:pPr lvl="1" eaLnBrk="1" hangingPunct="1"/>
            <a:r>
              <a:rPr lang="en-US" altLang="en-US" dirty="0">
                <a:ea typeface="ＭＳ Ｐゴシック" panose="020B0600070205080204" pitchFamily="34" charset="-128"/>
              </a:rPr>
              <a:t>If the net income is negative, the payout ratio cannot be computed.	</a:t>
            </a:r>
          </a:p>
          <a:p>
            <a:pPr eaLnBrk="1" hangingPunct="1"/>
            <a:r>
              <a:rPr lang="en-US" altLang="en-US" dirty="0">
                <a:ea typeface="ＭＳ Ｐゴシック" panose="020B0600070205080204" pitchFamily="34" charset="-128"/>
              </a:rPr>
              <a:t>Dividend Yield = Dividends per share/ Stock price</a:t>
            </a:r>
          </a:p>
          <a:p>
            <a:pPr lvl="1" eaLnBrk="1" hangingPunct="1"/>
            <a:r>
              <a:rPr lang="en-US" altLang="en-US" dirty="0">
                <a:ea typeface="ＭＳ Ｐゴシック" panose="020B0600070205080204" pitchFamily="34" charset="-128"/>
              </a:rPr>
              <a:t>Measures the return that an investor can make from dividends alone</a:t>
            </a:r>
          </a:p>
          <a:p>
            <a:pPr lvl="1" eaLnBrk="1" hangingPunct="1"/>
            <a:r>
              <a:rPr lang="en-US" altLang="en-US" dirty="0">
                <a:ea typeface="ＭＳ Ｐゴシック" panose="020B0600070205080204" pitchFamily="34" charset="-128"/>
              </a:rPr>
              <a:t>Becomes part of the expected return on the investment.</a:t>
            </a:r>
          </a:p>
          <a:p>
            <a:pPr eaLnBrk="1" hangingPunct="1"/>
            <a:r>
              <a:rPr lang="en-US" altLang="en-US" dirty="0">
                <a:ea typeface="ＭＳ Ｐゴシック" panose="020B0600070205080204" pitchFamily="34" charset="-128"/>
              </a:rPr>
              <a:t>Both measures, though, focus on just dividends, even as companies increasingly turn to buybacks. An expanded version would replace dividends with cash returned = dividends + buybacks.</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a:extLst>
              <a:ext uri="{FF2B5EF4-FFF2-40B4-BE49-F238E27FC236}">
                <a16:creationId xmlns:a16="http://schemas.microsoft.com/office/drawing/2014/main" id="{74502977-683B-ACAF-BF35-A51E4E82F33B}"/>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Global Payout Ratios: January 2023</a:t>
            </a:r>
          </a:p>
        </p:txBody>
      </p:sp>
      <p:sp>
        <p:nvSpPr>
          <p:cNvPr id="335874" name="Footer Placeholder 3">
            <a:extLst>
              <a:ext uri="{FF2B5EF4-FFF2-40B4-BE49-F238E27FC236}">
                <a16:creationId xmlns:a16="http://schemas.microsoft.com/office/drawing/2014/main" id="{727F7469-F2A1-9935-E957-03927CB8E60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28707" name="Slide Number Placeholder 4">
            <a:extLst>
              <a:ext uri="{FF2B5EF4-FFF2-40B4-BE49-F238E27FC236}">
                <a16:creationId xmlns:a16="http://schemas.microsoft.com/office/drawing/2014/main" id="{2D26DCFF-4829-1855-32EB-563193C562C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D29B69B-6538-D747-B563-BF17872B52CA}" type="slidenum">
              <a:rPr lang="en-US" altLang="en-US" sz="1200">
                <a:solidFill>
                  <a:srgbClr val="FFFFFF"/>
                </a:solidFill>
                <a:latin typeface="Times" charset="0"/>
              </a:rPr>
              <a:pPr>
                <a:lnSpc>
                  <a:spcPct val="80000"/>
                </a:lnSpc>
                <a:spcBef>
                  <a:spcPct val="0"/>
                </a:spcBef>
                <a:buClrTx/>
                <a:buSzTx/>
                <a:buFontTx/>
                <a:buNone/>
                <a:defRPr/>
              </a:pPr>
              <a:t>158</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7FA1C5B9-7E22-77F9-8744-95EC2A8B8D84}"/>
              </a:ext>
            </a:extLst>
          </p:cNvPr>
          <p:cNvPicPr>
            <a:picLocks noGrp="1" noChangeAspect="1"/>
          </p:cNvPicPr>
          <p:nvPr>
            <p:ph sz="quarter" idx="1"/>
          </p:nvPr>
        </p:nvPicPr>
        <p:blipFill>
          <a:blip r:embed="rId3"/>
          <a:stretch>
            <a:fillRect/>
          </a:stretch>
        </p:blipFill>
        <p:spPr>
          <a:xfrm>
            <a:off x="1585016" y="1600200"/>
            <a:ext cx="6208917" cy="4495800"/>
          </a:xfrm>
          <a:prstGeom prst="rect">
            <a:avLst/>
          </a:prstGeom>
        </p:spPr>
      </p:pic>
      <p:pic>
        <p:nvPicPr>
          <p:cNvPr id="5" name="Picture 4">
            <a:extLst>
              <a:ext uri="{FF2B5EF4-FFF2-40B4-BE49-F238E27FC236}">
                <a16:creationId xmlns:a16="http://schemas.microsoft.com/office/drawing/2014/main" id="{022AA48A-A074-6D7B-5440-2D868F0704D1}"/>
              </a:ext>
            </a:extLst>
          </p:cNvPr>
          <p:cNvPicPr>
            <a:picLocks noChangeAspect="1"/>
          </p:cNvPicPr>
          <p:nvPr/>
        </p:nvPicPr>
        <p:blipFill>
          <a:blip r:embed="rId4"/>
          <a:stretch>
            <a:fillRect/>
          </a:stretch>
        </p:blipFill>
        <p:spPr>
          <a:xfrm>
            <a:off x="2133600" y="2057400"/>
            <a:ext cx="2946400" cy="228600"/>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a:extLst>
              <a:ext uri="{FF2B5EF4-FFF2-40B4-BE49-F238E27FC236}">
                <a16:creationId xmlns:a16="http://schemas.microsoft.com/office/drawing/2014/main" id="{D0783414-4A60-5480-E183-1B8115D29AC0}"/>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Global Yields: January 2023</a:t>
            </a:r>
          </a:p>
        </p:txBody>
      </p:sp>
      <p:sp>
        <p:nvSpPr>
          <p:cNvPr id="337922" name="Footer Placeholder 1">
            <a:extLst>
              <a:ext uri="{FF2B5EF4-FFF2-40B4-BE49-F238E27FC236}">
                <a16:creationId xmlns:a16="http://schemas.microsoft.com/office/drawing/2014/main" id="{D624D870-AC70-FC43-2EE6-F45AA235C2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29731" name="Slide Number Placeholder 2">
            <a:extLst>
              <a:ext uri="{FF2B5EF4-FFF2-40B4-BE49-F238E27FC236}">
                <a16:creationId xmlns:a16="http://schemas.microsoft.com/office/drawing/2014/main" id="{181B9FDA-4EA6-8077-8B9C-93CFE3C9302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CF50994-0D1E-3440-AA17-4082E1A401E7}" type="slidenum">
              <a:rPr lang="en-US" altLang="en-US" sz="1200">
                <a:solidFill>
                  <a:srgbClr val="FFFFFF"/>
                </a:solidFill>
                <a:latin typeface="Times" charset="0"/>
              </a:rPr>
              <a:pPr>
                <a:lnSpc>
                  <a:spcPct val="80000"/>
                </a:lnSpc>
                <a:spcBef>
                  <a:spcPct val="0"/>
                </a:spcBef>
                <a:buClrTx/>
                <a:buSzTx/>
                <a:buFontTx/>
                <a:buNone/>
                <a:defRPr/>
              </a:pPr>
              <a:t>159</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BD0F2D89-7103-2032-352F-C573870BF743}"/>
              </a:ext>
            </a:extLst>
          </p:cNvPr>
          <p:cNvPicPr>
            <a:picLocks noGrp="1" noChangeAspect="1"/>
          </p:cNvPicPr>
          <p:nvPr>
            <p:ph sz="quarter" idx="1"/>
          </p:nvPr>
        </p:nvPicPr>
        <p:blipFill>
          <a:blip r:embed="rId3"/>
          <a:stretch>
            <a:fillRect/>
          </a:stretch>
        </p:blipFill>
        <p:spPr>
          <a:xfrm>
            <a:off x="990600" y="1752600"/>
            <a:ext cx="6400800" cy="4634740"/>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Footer Placeholder 1">
            <a:extLst>
              <a:ext uri="{FF2B5EF4-FFF2-40B4-BE49-F238E27FC236}">
                <a16:creationId xmlns:a16="http://schemas.microsoft.com/office/drawing/2014/main" id="{90AB53A5-6368-0F3F-3156-7418768652B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9971" name="Slide Number Placeholder 2">
            <a:extLst>
              <a:ext uri="{FF2B5EF4-FFF2-40B4-BE49-F238E27FC236}">
                <a16:creationId xmlns:a16="http://schemas.microsoft.com/office/drawing/2014/main" id="{F825D193-4B81-3666-10F8-771D5F4FF3E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CA3A3D3A-F86D-3241-80C4-85C5219C967B}" type="slidenum">
              <a:rPr lang="en-US" altLang="en-US" sz="1400" smtClean="0">
                <a:solidFill>
                  <a:schemeClr val="tx2"/>
                </a:solidFill>
                <a:latin typeface="Times" pitchFamily="2" charset="0"/>
              </a:rPr>
              <a:pPr>
                <a:spcBef>
                  <a:spcPct val="0"/>
                </a:spcBef>
                <a:buClrTx/>
                <a:buSzTx/>
                <a:buFontTx/>
                <a:buNone/>
              </a:pPr>
              <a:t>160</a:t>
            </a:fld>
            <a:endParaRPr lang="en-US" altLang="en-US" sz="1400">
              <a:solidFill>
                <a:schemeClr val="tx2"/>
              </a:solidFill>
              <a:latin typeface="Times" pitchFamily="2" charset="0"/>
            </a:endParaRPr>
          </a:p>
        </p:txBody>
      </p:sp>
      <p:pic>
        <p:nvPicPr>
          <p:cNvPr id="2" name="Picture 1">
            <a:extLst>
              <a:ext uri="{FF2B5EF4-FFF2-40B4-BE49-F238E27FC236}">
                <a16:creationId xmlns:a16="http://schemas.microsoft.com/office/drawing/2014/main" id="{42D56A65-DE1A-7E34-B489-C250CE0A1037}"/>
              </a:ext>
            </a:extLst>
          </p:cNvPr>
          <p:cNvPicPr>
            <a:picLocks noChangeAspect="1"/>
          </p:cNvPicPr>
          <p:nvPr/>
        </p:nvPicPr>
        <p:blipFill>
          <a:blip r:embed="rId3"/>
          <a:stretch>
            <a:fillRect/>
          </a:stretch>
        </p:blipFill>
        <p:spPr>
          <a:xfrm>
            <a:off x="685800" y="371254"/>
            <a:ext cx="7772400" cy="6115492"/>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816C7E70-F695-F668-D9BA-30A10BBBDF08}"/>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42018" name="Footer Placeholder 1">
            <a:extLst>
              <a:ext uri="{FF2B5EF4-FFF2-40B4-BE49-F238E27FC236}">
                <a16:creationId xmlns:a16="http://schemas.microsoft.com/office/drawing/2014/main" id="{8FC8804B-3266-AD35-5A18-650C2980E0E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3827" name="Slide Number Placeholder 2">
            <a:extLst>
              <a:ext uri="{FF2B5EF4-FFF2-40B4-BE49-F238E27FC236}">
                <a16:creationId xmlns:a16="http://schemas.microsoft.com/office/drawing/2014/main" id="{F7B63E27-FF31-FFC4-6688-0C82ED140ED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67D140D-8D4D-3743-B7D7-42B03CBB6479}" type="slidenum">
              <a:rPr lang="en-US" altLang="en-US" sz="1200">
                <a:solidFill>
                  <a:srgbClr val="FFFFFF"/>
                </a:solidFill>
                <a:latin typeface="Times" charset="0"/>
              </a:rPr>
              <a:pPr>
                <a:lnSpc>
                  <a:spcPct val="80000"/>
                </a:lnSpc>
                <a:spcBef>
                  <a:spcPct val="0"/>
                </a:spcBef>
                <a:buClrTx/>
                <a:buSzTx/>
                <a:buFontTx/>
                <a:buNone/>
                <a:defRPr/>
              </a:pPr>
              <a:t>161</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4221BBF3-CD5A-050F-6361-38B7099D83E7}"/>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455F887E-7036-32ED-5CFF-FE0777E78AD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44066" name="Footer Placeholder 1">
            <a:extLst>
              <a:ext uri="{FF2B5EF4-FFF2-40B4-BE49-F238E27FC236}">
                <a16:creationId xmlns:a16="http://schemas.microsoft.com/office/drawing/2014/main" id="{33E1935E-A8D9-CEC7-2174-5F7B5260BAE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5875" name="Slide Number Placeholder 2">
            <a:extLst>
              <a:ext uri="{FF2B5EF4-FFF2-40B4-BE49-F238E27FC236}">
                <a16:creationId xmlns:a16="http://schemas.microsoft.com/office/drawing/2014/main" id="{A0C2F8DF-77CD-D9CF-9E83-2CFF2B7BC05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283F5DE-8143-264D-991A-2FCBC85955BA}" type="slidenum">
              <a:rPr lang="en-US" altLang="en-US" sz="1200">
                <a:solidFill>
                  <a:srgbClr val="FFFFFF"/>
                </a:solidFill>
                <a:latin typeface="Times" charset="0"/>
              </a:rPr>
              <a:pPr>
                <a:lnSpc>
                  <a:spcPct val="80000"/>
                </a:lnSpc>
                <a:spcBef>
                  <a:spcPct val="0"/>
                </a:spcBef>
                <a:buClrTx/>
                <a:buSzTx/>
                <a:buFontTx/>
                <a:buNone/>
                <a:defRPr/>
              </a:pPr>
              <a:t>162</a:t>
            </a:fld>
            <a:endParaRPr lang="en-US" altLang="en-US" sz="1200">
              <a:solidFill>
                <a:srgbClr val="FFFFFF"/>
              </a:solidFill>
              <a:latin typeface="Times" charset="0"/>
            </a:endParaRPr>
          </a:p>
        </p:txBody>
      </p:sp>
      <p:graphicFrame>
        <p:nvGraphicFramePr>
          <p:cNvPr id="344068" name="Content Placeholder 6">
            <a:extLst>
              <a:ext uri="{FF2B5EF4-FFF2-40B4-BE49-F238E27FC236}">
                <a16:creationId xmlns:a16="http://schemas.microsoft.com/office/drawing/2014/main" id="{0CC2A76E-BC8A-E56C-E6C6-FCC09E775E4E}"/>
              </a:ext>
            </a:extLst>
          </p:cNvPr>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name="Document" r:id="rId3" imgW="5626100" imgH="1295400" progId="Word.Document.12">
                  <p:embed/>
                </p:oleObj>
              </mc:Choice>
              <mc:Fallback>
                <p:oleObj name="Document" r:id="rId3" imgW="5626100" imgH="1295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a:extLst>
              <a:ext uri="{FF2B5EF4-FFF2-40B4-BE49-F238E27FC236}">
                <a16:creationId xmlns:a16="http://schemas.microsoft.com/office/drawing/2014/main" id="{14324B03-F1BC-A5E3-8D03-C27C15FC96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Schools Of Thought On Dividends</a:t>
            </a:r>
          </a:p>
        </p:txBody>
      </p:sp>
      <p:sp>
        <p:nvSpPr>
          <p:cNvPr id="455682" name="Rectangle 3">
            <a:extLst>
              <a:ext uri="{FF2B5EF4-FFF2-40B4-BE49-F238E27FC236}">
                <a16:creationId xmlns:a16="http://schemas.microsoft.com/office/drawing/2014/main" id="{DFB3C84C-AD7C-87F4-3C8C-3F16F10C60BA}"/>
              </a:ext>
            </a:extLst>
          </p:cNvPr>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46115" name="Footer Placeholder 1">
            <a:extLst>
              <a:ext uri="{FF2B5EF4-FFF2-40B4-BE49-F238E27FC236}">
                <a16:creationId xmlns:a16="http://schemas.microsoft.com/office/drawing/2014/main" id="{8100FC43-3C38-02DE-611E-07CE76D2971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a:extLst>
              <a:ext uri="{FF2B5EF4-FFF2-40B4-BE49-F238E27FC236}">
                <a16:creationId xmlns:a16="http://schemas.microsoft.com/office/drawing/2014/main" id="{34332DAD-921B-7705-365F-F166A56EB29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balanced viewpoint</a:t>
            </a:r>
          </a:p>
        </p:txBody>
      </p:sp>
      <p:sp>
        <p:nvSpPr>
          <p:cNvPr id="348162" name="Footer Placeholder 1">
            <a:extLst>
              <a:ext uri="{FF2B5EF4-FFF2-40B4-BE49-F238E27FC236}">
                <a16:creationId xmlns:a16="http://schemas.microsoft.com/office/drawing/2014/main" id="{D06AF03A-A216-703A-949F-A09B0613A8A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9971" name="Slide Number Placeholder 2">
            <a:extLst>
              <a:ext uri="{FF2B5EF4-FFF2-40B4-BE49-F238E27FC236}">
                <a16:creationId xmlns:a16="http://schemas.microsoft.com/office/drawing/2014/main" id="{A1C72F0A-9710-5099-2028-B6450DEC677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903B8B9-189C-9D45-A42A-89163C693201}" type="slidenum">
              <a:rPr lang="en-US" altLang="en-US" sz="1200">
                <a:solidFill>
                  <a:srgbClr val="FFFFFF"/>
                </a:solidFill>
                <a:latin typeface="Times" charset="0"/>
              </a:rPr>
              <a:pPr>
                <a:lnSpc>
                  <a:spcPct val="80000"/>
                </a:lnSpc>
                <a:spcBef>
                  <a:spcPct val="0"/>
                </a:spcBef>
                <a:buClrTx/>
                <a:buSzTx/>
                <a:buFontTx/>
                <a:buNone/>
                <a:defRPr/>
              </a:pPr>
              <a:t>164</a:t>
            </a:fld>
            <a:endParaRPr lang="en-US" altLang="en-US" sz="1200">
              <a:solidFill>
                <a:srgbClr val="FFFFFF"/>
              </a:solidFill>
              <a:latin typeface="Times" charset="0"/>
            </a:endParaRPr>
          </a:p>
        </p:txBody>
      </p:sp>
      <p:sp>
        <p:nvSpPr>
          <p:cNvPr id="348164" name="Rectangle 3">
            <a:extLst>
              <a:ext uri="{FF2B5EF4-FFF2-40B4-BE49-F238E27FC236}">
                <a16:creationId xmlns:a16="http://schemas.microsoft.com/office/drawing/2014/main" id="{F1B59478-53CD-1DBC-03D6-8FC80BB834E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If a company has excess cash, and few good investment opportunities (NPV&gt;0), returning money to stockholders (dividends or stock repurchases) is good.</a:t>
            </a:r>
          </a:p>
          <a:p>
            <a:pPr eaLnBrk="1" hangingPunct="1"/>
            <a:r>
              <a:rPr lang="en-US" altLang="en-US">
                <a:ea typeface="ＭＳ Ｐゴシック" panose="020B0600070205080204" pitchFamily="34"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C53B86D0-D9E8-A50B-0ADA-19E8BD2640F8}"/>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50210" name="Footer Placeholder 1">
            <a:extLst>
              <a:ext uri="{FF2B5EF4-FFF2-40B4-BE49-F238E27FC236}">
                <a16:creationId xmlns:a16="http://schemas.microsoft.com/office/drawing/2014/main" id="{833BC7CE-30D5-5E94-DAD0-82942C4A47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2019" name="Slide Number Placeholder 2">
            <a:extLst>
              <a:ext uri="{FF2B5EF4-FFF2-40B4-BE49-F238E27FC236}">
                <a16:creationId xmlns:a16="http://schemas.microsoft.com/office/drawing/2014/main" id="{4AD92CAF-BE45-0170-8F00-4977820B3C2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2A4FF69-D337-5843-8D0A-306DF36F3E75}" type="slidenum">
              <a:rPr lang="en-US" altLang="en-US" sz="1200">
                <a:solidFill>
                  <a:srgbClr val="FFFFFF"/>
                </a:solidFill>
                <a:latin typeface="Times" charset="0"/>
              </a:rPr>
              <a:pPr>
                <a:lnSpc>
                  <a:spcPct val="80000"/>
                </a:lnSpc>
                <a:spcBef>
                  <a:spcPct val="0"/>
                </a:spcBef>
                <a:buClrTx/>
                <a:buSzTx/>
                <a:buFontTx/>
                <a:buNone/>
                <a:defRPr/>
              </a:pPr>
              <a:t>165</a:t>
            </a:fld>
            <a:endParaRPr lang="en-US" altLang="en-US" sz="1200">
              <a:solidFill>
                <a:srgbClr val="FFFFFF"/>
              </a:solidFill>
              <a:latin typeface="Times" charset="0"/>
            </a:endParaRPr>
          </a:p>
        </p:txBody>
      </p:sp>
      <p:sp>
        <p:nvSpPr>
          <p:cNvPr id="318466" name="Rectangle 3">
            <a:extLst>
              <a:ext uri="{FF2B5EF4-FFF2-40B4-BE49-F238E27FC236}">
                <a16:creationId xmlns:a16="http://schemas.microsoft.com/office/drawing/2014/main" id="{269D22FF-BB9D-4D0F-BE62-8392E0BFE084}"/>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a:extLst>
              <a:ext uri="{FF2B5EF4-FFF2-40B4-BE49-F238E27FC236}">
                <a16:creationId xmlns:a16="http://schemas.microsoft.com/office/drawing/2014/main" id="{DE36242B-DAEC-3D2C-E1A8-CC2F241FCA6D}"/>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52258" name="Footer Placeholder 1">
            <a:extLst>
              <a:ext uri="{FF2B5EF4-FFF2-40B4-BE49-F238E27FC236}">
                <a16:creationId xmlns:a16="http://schemas.microsoft.com/office/drawing/2014/main" id="{A18D465B-0BD7-8CF2-4576-1FE3E82AA3A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4067" name="Slide Number Placeholder 2">
            <a:extLst>
              <a:ext uri="{FF2B5EF4-FFF2-40B4-BE49-F238E27FC236}">
                <a16:creationId xmlns:a16="http://schemas.microsoft.com/office/drawing/2014/main" id="{DF2F4252-A470-58A0-A015-C1763AF2C64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6F6A4AA-6C20-194A-8C27-CADF4C960BBB}" type="slidenum">
              <a:rPr lang="en-US" altLang="en-US" sz="1200">
                <a:solidFill>
                  <a:srgbClr val="FFFFFF"/>
                </a:solidFill>
                <a:latin typeface="Times" charset="0"/>
              </a:rPr>
              <a:pPr>
                <a:lnSpc>
                  <a:spcPct val="80000"/>
                </a:lnSpc>
                <a:spcBef>
                  <a:spcPct val="0"/>
                </a:spcBef>
                <a:buClrTx/>
                <a:buSzTx/>
                <a:buFontTx/>
                <a:buNone/>
                <a:defRPr/>
              </a:pPr>
              <a:t>166</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13A1BFE5-AAFF-41CB-5737-1D8DE8DBAD8E}"/>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58777D3C-9E2C-4DF6-2D65-C6D39E1F0D5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54306" name="Footer Placeholder 1">
            <a:extLst>
              <a:ext uri="{FF2B5EF4-FFF2-40B4-BE49-F238E27FC236}">
                <a16:creationId xmlns:a16="http://schemas.microsoft.com/office/drawing/2014/main" id="{0B06B633-0DEC-2F2A-ECE1-2703F0E7207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6115" name="Slide Number Placeholder 2">
            <a:extLst>
              <a:ext uri="{FF2B5EF4-FFF2-40B4-BE49-F238E27FC236}">
                <a16:creationId xmlns:a16="http://schemas.microsoft.com/office/drawing/2014/main" id="{A7B91377-12F3-47FF-118F-5041453AAD0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7F58F64-67CE-B64F-9E51-28300DC49FDC}" type="slidenum">
              <a:rPr lang="en-US" altLang="en-US" sz="1200">
                <a:solidFill>
                  <a:srgbClr val="FFFFFF"/>
                </a:solidFill>
                <a:latin typeface="Times" charset="0"/>
              </a:rPr>
              <a:pPr>
                <a:lnSpc>
                  <a:spcPct val="80000"/>
                </a:lnSpc>
                <a:spcBef>
                  <a:spcPct val="0"/>
                </a:spcBef>
                <a:buClrTx/>
                <a:buSzTx/>
                <a:buFontTx/>
                <a:buNone/>
                <a:defRPr/>
              </a:pPr>
              <a:t>167</a:t>
            </a:fld>
            <a:endParaRPr lang="en-US" altLang="en-US" sz="1200">
              <a:solidFill>
                <a:srgbClr val="FFFFFF"/>
              </a:solidFill>
              <a:latin typeface="Times" charset="0"/>
            </a:endParaRPr>
          </a:p>
        </p:txBody>
      </p:sp>
      <p:sp>
        <p:nvSpPr>
          <p:cNvPr id="354308" name="Rectangle 3">
            <a:extLst>
              <a:ext uri="{FF2B5EF4-FFF2-40B4-BE49-F238E27FC236}">
                <a16:creationId xmlns:a16="http://schemas.microsoft.com/office/drawing/2014/main" id="{44BBFC9F-1EB0-22AF-0A34-9CD275480D99}"/>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buFont typeface="Wingdings" pitchFamily="2" charset="2"/>
              <a:buNone/>
            </a:pPr>
            <a:r>
              <a:rPr lang="en-US" altLang="en-US" sz="2000">
                <a:ea typeface="ＭＳ Ｐゴシック" panose="020B0600070205080204" pitchFamily="34" charset="-128"/>
              </a:rPr>
              <a:t>P = Price at which you bought the stock a </a:t>
            </a:r>
            <a:r>
              <a:rPr lang="ja-JP" altLang="en-US" sz="2000">
                <a:ea typeface="ＭＳ Ｐゴシック" panose="020B0600070205080204" pitchFamily="34" charset="-128"/>
              </a:rPr>
              <a:t>“</a:t>
            </a:r>
            <a:r>
              <a:rPr lang="en-US" altLang="ja-JP" sz="2000">
                <a:ea typeface="ＭＳ Ｐゴシック" panose="020B0600070205080204" pitchFamily="34" charset="-128"/>
              </a:rPr>
              <a:t>while</a:t>
            </a:r>
            <a:r>
              <a:rPr lang="ja-JP" altLang="en-US" sz="2000">
                <a:ea typeface="ＭＳ Ｐゴシック" panose="020B0600070205080204" pitchFamily="34" charset="-128"/>
              </a:rPr>
              <a:t>”</a:t>
            </a:r>
            <a:r>
              <a:rPr lang="en-US" altLang="ja-JP" sz="2000">
                <a:ea typeface="ＭＳ Ｐゴシック" panose="020B0600070205080204" pitchFamily="34" charset="-128"/>
              </a:rPr>
              <a:t> back</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b</a:t>
            </a:r>
            <a:r>
              <a:rPr lang="en-US" altLang="en-US" sz="2000">
                <a:ea typeface="ＭＳ Ｐゴシック" panose="020B0600070205080204" pitchFamily="34" charset="-128"/>
              </a:rPr>
              <a:t>= Price before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a</a:t>
            </a:r>
            <a:r>
              <a:rPr lang="en-US" altLang="en-US" sz="2000">
                <a:ea typeface="ＭＳ Ｐゴシック" panose="020B0600070205080204" pitchFamily="34" charset="-128"/>
              </a:rPr>
              <a:t>=Price after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D = Dividends declared on stock</a:t>
            </a:r>
          </a:p>
          <a:p>
            <a:pPr eaLnBrk="1" hangingPunct="1">
              <a:lnSpc>
                <a:spcPct val="80000"/>
              </a:lnSpc>
              <a:buFont typeface="Wingdings" pitchFamily="2" charset="2"/>
              <a:buNone/>
            </a:pPr>
            <a:r>
              <a:rPr lang="en-US" altLang="en-US" sz="2000">
                <a:ea typeface="ＭＳ Ｐゴシック" panose="020B0600070205080204" pitchFamily="34" charset="-128"/>
              </a:rPr>
              <a:t>t</a:t>
            </a:r>
            <a:r>
              <a:rPr lang="en-US" altLang="en-US" sz="2000" baseline="-25000">
                <a:ea typeface="ＭＳ Ｐゴシック" panose="020B0600070205080204" pitchFamily="34" charset="-128"/>
              </a:rPr>
              <a:t>o</a:t>
            </a:r>
            <a:r>
              <a:rPr lang="en-US" altLang="en-US" sz="2000">
                <a:ea typeface="ＭＳ Ｐゴシック" panose="020B0600070205080204" pitchFamily="34" charset="-128"/>
              </a:rPr>
              <a:t>, t</a:t>
            </a:r>
            <a:r>
              <a:rPr lang="en-US" altLang="en-US" sz="2000" baseline="-25000">
                <a:ea typeface="ＭＳ Ｐゴシック" panose="020B0600070205080204" pitchFamily="34" charset="-128"/>
              </a:rPr>
              <a:t>cg</a:t>
            </a:r>
            <a:r>
              <a:rPr lang="en-US" altLang="en-US" sz="2000">
                <a:ea typeface="ＭＳ Ｐゴシック" panose="020B0600070205080204" pitchFamily="34" charset="-128"/>
              </a:rPr>
              <a:t> = Taxes paid on ordinary income and capital gains respectively</a:t>
            </a:r>
          </a:p>
        </p:txBody>
      </p:sp>
      <p:sp>
        <p:nvSpPr>
          <p:cNvPr id="354309" name="Line 5">
            <a:extLst>
              <a:ext uri="{FF2B5EF4-FFF2-40B4-BE49-F238E27FC236}">
                <a16:creationId xmlns:a16="http://schemas.microsoft.com/office/drawing/2014/main" id="{3EAA7EC8-D23E-6C62-8F5B-672F77F51FF4}"/>
              </a:ext>
            </a:extLst>
          </p:cNvPr>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4310" name="Line 6">
            <a:extLst>
              <a:ext uri="{FF2B5EF4-FFF2-40B4-BE49-F238E27FC236}">
                <a16:creationId xmlns:a16="http://schemas.microsoft.com/office/drawing/2014/main" id="{D5487377-92E9-D00B-DB6D-4AB7C05E9E28}"/>
              </a:ext>
            </a:extLst>
          </p:cNvPr>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1" name="Line 7">
            <a:extLst>
              <a:ext uri="{FF2B5EF4-FFF2-40B4-BE49-F238E27FC236}">
                <a16:creationId xmlns:a16="http://schemas.microsoft.com/office/drawing/2014/main" id="{BA00A14E-2161-41C9-9132-ADC04133B898}"/>
              </a:ext>
            </a:extLst>
          </p:cNvPr>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2" name="Line 8">
            <a:extLst>
              <a:ext uri="{FF2B5EF4-FFF2-40B4-BE49-F238E27FC236}">
                <a16:creationId xmlns:a16="http://schemas.microsoft.com/office/drawing/2014/main" id="{B88510E3-46D9-5BA1-84E4-6BC394A40E42}"/>
              </a:ext>
            </a:extLst>
          </p:cNvPr>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3" name="Text Box 9">
            <a:extLst>
              <a:ext uri="{FF2B5EF4-FFF2-40B4-BE49-F238E27FC236}">
                <a16:creationId xmlns:a16="http://schemas.microsoft.com/office/drawing/2014/main" id="{31141E48-0136-3A6A-7512-49C20E0D4D7E}"/>
              </a:ext>
            </a:extLst>
          </p:cNvPr>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ClrTx/>
              <a:buSzTx/>
              <a:buFontTx/>
              <a:buNone/>
            </a:pPr>
            <a:r>
              <a:rPr lang="en-US" altLang="en-US" sz="1600">
                <a:latin typeface="Times" pitchFamily="2" charset="0"/>
              </a:rPr>
              <a:t>Ex-dividend day</a:t>
            </a:r>
          </a:p>
          <a:p>
            <a:pPr>
              <a:spcBef>
                <a:spcPct val="50000"/>
              </a:spcBef>
              <a:buClrTx/>
              <a:buSzTx/>
              <a:buFontTx/>
              <a:buNone/>
            </a:pPr>
            <a:r>
              <a:rPr lang="en-US" altLang="en-US" sz="1600">
                <a:latin typeface="Times" pitchFamily="2" charset="0"/>
              </a:rPr>
              <a:t>Dividend = $ D</a:t>
            </a:r>
            <a:endParaRPr lang="en-US" altLang="en-US" sz="2400">
              <a:latin typeface="Times" pitchFamily="2" charset="0"/>
            </a:endParaRPr>
          </a:p>
        </p:txBody>
      </p:sp>
      <p:sp>
        <p:nvSpPr>
          <p:cNvPr id="354314" name="Text Box 10">
            <a:extLst>
              <a:ext uri="{FF2B5EF4-FFF2-40B4-BE49-F238E27FC236}">
                <a16:creationId xmlns:a16="http://schemas.microsoft.com/office/drawing/2014/main" id="{A07424BA-6ED3-90C5-91D7-0F7DAF476787}"/>
              </a:ext>
            </a:extLst>
          </p:cNvPr>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Initial buy</a:t>
            </a:r>
          </a:p>
          <a:p>
            <a:pPr>
              <a:spcBef>
                <a:spcPct val="0"/>
              </a:spcBef>
              <a:buClrTx/>
              <a:buSzTx/>
              <a:buFontTx/>
              <a:buNone/>
            </a:pPr>
            <a:r>
              <a:rPr lang="en-US" altLang="en-US" sz="1600">
                <a:latin typeface="Times" pitchFamily="2" charset="0"/>
              </a:rPr>
              <a:t>At $P</a:t>
            </a:r>
            <a:endParaRPr lang="en-US" altLang="en-US" sz="2400">
              <a:latin typeface="Times" pitchFamily="2" charset="0"/>
            </a:endParaRPr>
          </a:p>
        </p:txBody>
      </p:sp>
      <p:sp>
        <p:nvSpPr>
          <p:cNvPr id="354315" name="Text Box 11">
            <a:extLst>
              <a:ext uri="{FF2B5EF4-FFF2-40B4-BE49-F238E27FC236}">
                <a16:creationId xmlns:a16="http://schemas.microsoft.com/office/drawing/2014/main" id="{5B9C4C69-BA59-9CDA-27C4-7DF2B7A60169}"/>
              </a:ext>
            </a:extLst>
          </p:cNvPr>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P</a:t>
            </a:r>
            <a:r>
              <a:rPr lang="en-US" altLang="en-US" sz="1600" baseline="-25000">
                <a:latin typeface="Times" pitchFamily="2" charset="0"/>
              </a:rPr>
              <a:t>b</a:t>
            </a:r>
            <a:endParaRPr lang="en-US" altLang="en-US" sz="2400">
              <a:latin typeface="Times" pitchFamily="2" charset="0"/>
            </a:endParaRPr>
          </a:p>
        </p:txBody>
      </p:sp>
      <p:sp>
        <p:nvSpPr>
          <p:cNvPr id="354316" name="Text Box 12">
            <a:extLst>
              <a:ext uri="{FF2B5EF4-FFF2-40B4-BE49-F238E27FC236}">
                <a16:creationId xmlns:a16="http://schemas.microsoft.com/office/drawing/2014/main" id="{F8318468-E0A6-9CF4-DAA0-5B6982E5A6A2}"/>
              </a:ext>
            </a:extLst>
          </p:cNvPr>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P</a:t>
            </a:r>
            <a:r>
              <a:rPr lang="en-US" altLang="en-US" sz="1600" baseline="-25000">
                <a:latin typeface="Times" pitchFamily="2" charset="0"/>
              </a:rPr>
              <a:t>a</a:t>
            </a:r>
            <a:endParaRPr lang="en-US" altLang="en-US" sz="2400">
              <a:latin typeface="Times" pitchFamily="2"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a:extLst>
              <a:ext uri="{FF2B5EF4-FFF2-40B4-BE49-F238E27FC236}">
                <a16:creationId xmlns:a16="http://schemas.microsoft.com/office/drawing/2014/main" id="{574D0E93-FA3C-598B-7A58-5211E3DAD1D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56354" name="Footer Placeholder 1">
            <a:extLst>
              <a:ext uri="{FF2B5EF4-FFF2-40B4-BE49-F238E27FC236}">
                <a16:creationId xmlns:a16="http://schemas.microsoft.com/office/drawing/2014/main" id="{D223143B-503F-0BBD-5EBF-A24FEFDC290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8163" name="Slide Number Placeholder 2">
            <a:extLst>
              <a:ext uri="{FF2B5EF4-FFF2-40B4-BE49-F238E27FC236}">
                <a16:creationId xmlns:a16="http://schemas.microsoft.com/office/drawing/2014/main" id="{255AE192-62A6-5F43-C536-61B78AFF1F1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FF78CC1-5913-FC4F-B4BF-B364E0FDFE36}" type="slidenum">
              <a:rPr lang="en-US" altLang="en-US" sz="1200">
                <a:solidFill>
                  <a:srgbClr val="FFFFFF"/>
                </a:solidFill>
                <a:latin typeface="Times" charset="0"/>
              </a:rPr>
              <a:pPr>
                <a:lnSpc>
                  <a:spcPct val="80000"/>
                </a:lnSpc>
                <a:spcBef>
                  <a:spcPct val="0"/>
                </a:spcBef>
                <a:buClrTx/>
                <a:buSzTx/>
                <a:buFontTx/>
                <a:buNone/>
                <a:defRPr/>
              </a:pPr>
              <a:t>168</a:t>
            </a:fld>
            <a:endParaRPr lang="en-US" altLang="en-US" sz="1200">
              <a:solidFill>
                <a:srgbClr val="FFFFFF"/>
              </a:solidFill>
              <a:latin typeface="Times" charset="0"/>
            </a:endParaRPr>
          </a:p>
        </p:txBody>
      </p:sp>
      <p:sp>
        <p:nvSpPr>
          <p:cNvPr id="324610" name="Rectangle 3">
            <a:extLst>
              <a:ext uri="{FF2B5EF4-FFF2-40B4-BE49-F238E27FC236}">
                <a16:creationId xmlns:a16="http://schemas.microsoft.com/office/drawing/2014/main" id="{8C43E54F-9978-668F-456F-C104B66BDD84}"/>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56357" name="Object 2">
            <a:extLst>
              <a:ext uri="{FF2B5EF4-FFF2-40B4-BE49-F238E27FC236}">
                <a16:creationId xmlns:a16="http://schemas.microsoft.com/office/drawing/2014/main" id="{ED37BEF0-D347-55A2-3195-481493A1C22D}"/>
              </a:ext>
            </a:extLst>
          </p:cNvPr>
          <p:cNvGraphicFramePr>
            <a:graphicFrameLocks noChangeAspect="1"/>
          </p:cNvGraphicFramePr>
          <p:nvPr/>
        </p:nvGraphicFramePr>
        <p:xfrm>
          <a:off x="3581400" y="5854700"/>
          <a:ext cx="1811338" cy="785813"/>
        </p:xfrm>
        <a:graphic>
          <a:graphicData uri="http://schemas.openxmlformats.org/presentationml/2006/ole">
            <mc:AlternateContent xmlns:mc="http://schemas.openxmlformats.org/markup-compatibility/2006">
              <mc:Choice xmlns:v="urn:schemas-microsoft-com:vml" Requires="v">
                <p:oleObj name="Equation" r:id="rId3" imgW="965200" imgH="419100" progId="Equation.3">
                  <p:embed/>
                </p:oleObj>
              </mc:Choice>
              <mc:Fallback>
                <p:oleObj name="Equation" r:id="rId3" imgW="9652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8547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a:extLst>
              <a:ext uri="{FF2B5EF4-FFF2-40B4-BE49-F238E27FC236}">
                <a16:creationId xmlns:a16="http://schemas.microsoft.com/office/drawing/2014/main" id="{F3207E56-DC41-35A6-32FC-95DFDF3BD6C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Intuitive Implications</a:t>
            </a:r>
          </a:p>
        </p:txBody>
      </p:sp>
      <p:sp>
        <p:nvSpPr>
          <p:cNvPr id="358402" name="Footer Placeholder 1">
            <a:extLst>
              <a:ext uri="{FF2B5EF4-FFF2-40B4-BE49-F238E27FC236}">
                <a16:creationId xmlns:a16="http://schemas.microsoft.com/office/drawing/2014/main" id="{B387DC1E-BA21-46CE-8B98-E9455962519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0211" name="Slide Number Placeholder 2">
            <a:extLst>
              <a:ext uri="{FF2B5EF4-FFF2-40B4-BE49-F238E27FC236}">
                <a16:creationId xmlns:a16="http://schemas.microsoft.com/office/drawing/2014/main" id="{202473CA-43E2-3444-FB87-5268A35C1C8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3954926-B809-F04B-B76C-3ED18C7018EE}" type="slidenum">
              <a:rPr lang="en-US" altLang="en-US" sz="1200">
                <a:solidFill>
                  <a:srgbClr val="FFFFFF"/>
                </a:solidFill>
                <a:latin typeface="Times" charset="0"/>
              </a:rPr>
              <a:pPr>
                <a:lnSpc>
                  <a:spcPct val="80000"/>
                </a:lnSpc>
                <a:spcBef>
                  <a:spcPct val="0"/>
                </a:spcBef>
                <a:buClrTx/>
                <a:buSzTx/>
                <a:buFontTx/>
                <a:buNone/>
                <a:defRPr/>
              </a:pPr>
              <a:t>169</a:t>
            </a:fld>
            <a:endParaRPr lang="en-US" altLang="en-US" sz="1200">
              <a:solidFill>
                <a:srgbClr val="FFFFFF"/>
              </a:solidFill>
              <a:latin typeface="Times" charset="0"/>
            </a:endParaRPr>
          </a:p>
        </p:txBody>
      </p:sp>
      <p:sp>
        <p:nvSpPr>
          <p:cNvPr id="358404" name="Rectangle 3">
            <a:extLst>
              <a:ext uri="{FF2B5EF4-FFF2-40B4-BE49-F238E27FC236}">
                <a16:creationId xmlns:a16="http://schemas.microsoft.com/office/drawing/2014/main" id="{C529400F-AE5F-E2BC-F701-16B84558C8E8}"/>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panose="020B0600070205080204" pitchFamily="34" charset="-128"/>
            </a:endParaRPr>
          </a:p>
        </p:txBody>
      </p:sp>
      <p:graphicFrame>
        <p:nvGraphicFramePr>
          <p:cNvPr id="1086487" name="Group 23">
            <a:extLst>
              <a:ext uri="{FF2B5EF4-FFF2-40B4-BE49-F238E27FC236}">
                <a16:creationId xmlns:a16="http://schemas.microsoft.com/office/drawing/2014/main" id="{484ED040-DB87-B02B-830E-D8F86892A912}"/>
              </a:ext>
            </a:extLst>
          </p:cNvPr>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A31EB7F4-C558-BA1F-1A7B-A3815ED3584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empirical evidence…</a:t>
            </a:r>
          </a:p>
        </p:txBody>
      </p:sp>
      <p:sp>
        <p:nvSpPr>
          <p:cNvPr id="360450" name="Footer Placeholder 1">
            <a:extLst>
              <a:ext uri="{FF2B5EF4-FFF2-40B4-BE49-F238E27FC236}">
                <a16:creationId xmlns:a16="http://schemas.microsoft.com/office/drawing/2014/main" id="{2FB8E891-E226-E3F9-5756-53800152FE8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2259" name="Slide Number Placeholder 2">
            <a:extLst>
              <a:ext uri="{FF2B5EF4-FFF2-40B4-BE49-F238E27FC236}">
                <a16:creationId xmlns:a16="http://schemas.microsoft.com/office/drawing/2014/main" id="{E3BD916F-47C0-7E29-1307-A65EB4A0A6A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F00853F-521F-134C-A7AC-A138531F5CE1}" type="slidenum">
              <a:rPr lang="en-US" altLang="en-US" sz="1200">
                <a:solidFill>
                  <a:srgbClr val="FFFFFF"/>
                </a:solidFill>
                <a:latin typeface="Times" charset="0"/>
              </a:rPr>
              <a:pPr>
                <a:lnSpc>
                  <a:spcPct val="80000"/>
                </a:lnSpc>
                <a:spcBef>
                  <a:spcPct val="0"/>
                </a:spcBef>
                <a:buClrTx/>
                <a:buSzTx/>
                <a:buFontTx/>
                <a:buNone/>
                <a:defRPr/>
              </a:pPr>
              <a:t>170</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5ECA90EC-3820-4B38-F468-D05E1C91F8E9}"/>
              </a:ext>
            </a:extLst>
          </p:cNvPr>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a:extLst>
              <a:ext uri="{FF2B5EF4-FFF2-40B4-BE49-F238E27FC236}">
                <a16:creationId xmlns:a16="http://schemas.microsoft.com/office/drawing/2014/main" id="{269893D7-259A-978C-5768-31CD7E3C15B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Arbitrage</a:t>
            </a:r>
          </a:p>
        </p:txBody>
      </p:sp>
      <p:sp>
        <p:nvSpPr>
          <p:cNvPr id="362498" name="Footer Placeholder 1">
            <a:extLst>
              <a:ext uri="{FF2B5EF4-FFF2-40B4-BE49-F238E27FC236}">
                <a16:creationId xmlns:a16="http://schemas.microsoft.com/office/drawing/2014/main" id="{C7CB2D7D-3C92-951B-EAA3-C31E35E72D9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4307" name="Slide Number Placeholder 2">
            <a:extLst>
              <a:ext uri="{FF2B5EF4-FFF2-40B4-BE49-F238E27FC236}">
                <a16:creationId xmlns:a16="http://schemas.microsoft.com/office/drawing/2014/main" id="{BE230EA5-B62A-00D4-E8C2-F90AF58E794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222793-2515-EF47-B62C-66F3646883E5}" type="slidenum">
              <a:rPr lang="en-US" altLang="en-US" sz="1200">
                <a:solidFill>
                  <a:srgbClr val="FFFFFF"/>
                </a:solidFill>
                <a:latin typeface="Times" charset="0"/>
              </a:rPr>
              <a:pPr>
                <a:lnSpc>
                  <a:spcPct val="80000"/>
                </a:lnSpc>
                <a:spcBef>
                  <a:spcPct val="0"/>
                </a:spcBef>
                <a:buClrTx/>
                <a:buSzTx/>
                <a:buFontTx/>
                <a:buNone/>
                <a:defRPr/>
              </a:pPr>
              <a:t>171</a:t>
            </a:fld>
            <a:endParaRPr lang="en-US" altLang="en-US" sz="1200">
              <a:solidFill>
                <a:srgbClr val="FFFFFF"/>
              </a:solidFill>
              <a:latin typeface="Times" charset="0"/>
            </a:endParaRPr>
          </a:p>
        </p:txBody>
      </p:sp>
      <p:sp>
        <p:nvSpPr>
          <p:cNvPr id="362500" name="Rectangle 3">
            <a:extLst>
              <a:ext uri="{FF2B5EF4-FFF2-40B4-BE49-F238E27FC236}">
                <a16:creationId xmlns:a16="http://schemas.microsoft.com/office/drawing/2014/main" id="{0CB3E238-DEF4-12D7-3239-9673320E61B8}"/>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Invest in the stock for the long term</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Sell short the day before the ex-dividend day, buy on the ex-dividend day</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Buy just before the ex-dividend day, and sell after.</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______________________________________________</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a:extLst>
              <a:ext uri="{FF2B5EF4-FFF2-40B4-BE49-F238E27FC236}">
                <a16:creationId xmlns:a16="http://schemas.microsoft.com/office/drawing/2014/main" id="{A69B6F7D-D577-C261-FA88-5EE07ED75B0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64546" name="Footer Placeholder 1">
            <a:extLst>
              <a:ext uri="{FF2B5EF4-FFF2-40B4-BE49-F238E27FC236}">
                <a16:creationId xmlns:a16="http://schemas.microsoft.com/office/drawing/2014/main" id="{5234B164-0627-20CF-17AE-613C820AC1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6355" name="Slide Number Placeholder 2">
            <a:extLst>
              <a:ext uri="{FF2B5EF4-FFF2-40B4-BE49-F238E27FC236}">
                <a16:creationId xmlns:a16="http://schemas.microsoft.com/office/drawing/2014/main" id="{66194E25-FF91-DD39-6123-7223B8B4CD3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D21E7B3-E939-044D-BAE8-FCDB220CA8AE}" type="slidenum">
              <a:rPr lang="en-US" altLang="en-US" sz="1200">
                <a:solidFill>
                  <a:srgbClr val="FFFFFF"/>
                </a:solidFill>
                <a:latin typeface="Times" charset="0"/>
              </a:rPr>
              <a:pPr>
                <a:lnSpc>
                  <a:spcPct val="80000"/>
                </a:lnSpc>
                <a:spcBef>
                  <a:spcPct val="0"/>
                </a:spcBef>
                <a:buClrTx/>
                <a:buSzTx/>
                <a:buFontTx/>
                <a:buNone/>
                <a:defRPr/>
              </a:pPr>
              <a:t>172</a:t>
            </a:fld>
            <a:endParaRPr lang="en-US" altLang="en-US" sz="1200">
              <a:solidFill>
                <a:srgbClr val="FFFFFF"/>
              </a:solidFill>
              <a:latin typeface="Times" charset="0"/>
            </a:endParaRPr>
          </a:p>
        </p:txBody>
      </p:sp>
      <p:sp>
        <p:nvSpPr>
          <p:cNvPr id="332802" name="Rectangle 3">
            <a:extLst>
              <a:ext uri="{FF2B5EF4-FFF2-40B4-BE49-F238E27FC236}">
                <a16:creationId xmlns:a16="http://schemas.microsoft.com/office/drawing/2014/main" id="{CBE06A7E-B40A-BB08-102B-D444A51E2F09}"/>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7730D666-DE12-0FDF-79DD-B5094ACEC61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66594" name="Footer Placeholder 1">
            <a:extLst>
              <a:ext uri="{FF2B5EF4-FFF2-40B4-BE49-F238E27FC236}">
                <a16:creationId xmlns:a16="http://schemas.microsoft.com/office/drawing/2014/main" id="{F33FFE3B-C093-AD8A-3B65-A1B0658C43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8403" name="Slide Number Placeholder 2">
            <a:extLst>
              <a:ext uri="{FF2B5EF4-FFF2-40B4-BE49-F238E27FC236}">
                <a16:creationId xmlns:a16="http://schemas.microsoft.com/office/drawing/2014/main" id="{547E6689-B89D-D863-E803-027A79CC1F2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F25C83A-8844-8C4E-A01B-06CE2FA8D2AE}" type="slidenum">
              <a:rPr lang="en-US" altLang="en-US" sz="1200">
                <a:solidFill>
                  <a:srgbClr val="FFFFFF"/>
                </a:solidFill>
                <a:latin typeface="Times" charset="0"/>
              </a:rPr>
              <a:pPr>
                <a:lnSpc>
                  <a:spcPct val="80000"/>
                </a:lnSpc>
                <a:spcBef>
                  <a:spcPct val="0"/>
                </a:spcBef>
                <a:buClrTx/>
                <a:buSzTx/>
                <a:buFontTx/>
                <a:buNone/>
                <a:defRPr/>
              </a:pPr>
              <a:t>173</a:t>
            </a:fld>
            <a:endParaRPr lang="en-US" altLang="en-US" sz="1200">
              <a:solidFill>
                <a:srgbClr val="FFFFFF"/>
              </a:solidFill>
              <a:latin typeface="Times" charset="0"/>
            </a:endParaRPr>
          </a:p>
        </p:txBody>
      </p:sp>
      <p:sp>
        <p:nvSpPr>
          <p:cNvPr id="366596" name="Rectangle 3">
            <a:extLst>
              <a:ext uri="{FF2B5EF4-FFF2-40B4-BE49-F238E27FC236}">
                <a16:creationId xmlns:a16="http://schemas.microsoft.com/office/drawing/2014/main" id="{E7B083E3-4DCB-29B2-8CC9-F6729198CC57}"/>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The appropriate comparison should be between dividends today and price appreciation today. The stock price drops on the ex-dividend day.</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90DDFA61-694D-DF34-C885-AC0324D4EAB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We have excess cash this year…</a:t>
            </a:r>
          </a:p>
        </p:txBody>
      </p:sp>
      <p:sp>
        <p:nvSpPr>
          <p:cNvPr id="368642" name="Footer Placeholder 1">
            <a:extLst>
              <a:ext uri="{FF2B5EF4-FFF2-40B4-BE49-F238E27FC236}">
                <a16:creationId xmlns:a16="http://schemas.microsoft.com/office/drawing/2014/main" id="{C8F9EC68-47EF-AEF1-10EF-85736017F0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0451" name="Slide Number Placeholder 2">
            <a:extLst>
              <a:ext uri="{FF2B5EF4-FFF2-40B4-BE49-F238E27FC236}">
                <a16:creationId xmlns:a16="http://schemas.microsoft.com/office/drawing/2014/main" id="{E59F75DA-3653-5E93-8CC7-06BF4D90735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4B0BFD5-C3B7-3145-986D-BB33AC33E2AE}" type="slidenum">
              <a:rPr lang="en-US" altLang="en-US" sz="1200">
                <a:solidFill>
                  <a:srgbClr val="FFFFFF"/>
                </a:solidFill>
                <a:latin typeface="Times" charset="0"/>
              </a:rPr>
              <a:pPr>
                <a:lnSpc>
                  <a:spcPct val="80000"/>
                </a:lnSpc>
                <a:spcBef>
                  <a:spcPct val="0"/>
                </a:spcBef>
                <a:buClrTx/>
                <a:buSzTx/>
                <a:buFontTx/>
                <a:buNone/>
                <a:defRPr/>
              </a:pPr>
              <a:t>174</a:t>
            </a:fld>
            <a:endParaRPr lang="en-US" altLang="en-US" sz="1200">
              <a:solidFill>
                <a:srgbClr val="FFFFFF"/>
              </a:solidFill>
              <a:latin typeface="Times" charset="0"/>
            </a:endParaRPr>
          </a:p>
        </p:txBody>
      </p:sp>
      <p:sp>
        <p:nvSpPr>
          <p:cNvPr id="368644" name="Rectangle 3">
            <a:extLst>
              <a:ext uri="{FF2B5EF4-FFF2-40B4-BE49-F238E27FC236}">
                <a16:creationId xmlns:a16="http://schemas.microsoft.com/office/drawing/2014/main" id="{322CBB2B-39E0-3729-C565-887513CBBD97}"/>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The firm has excess cash on its hands this year, no investment projects this year and wants to give the money back to stockholders.</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a:extLst>
              <a:ext uri="{FF2B5EF4-FFF2-40B4-BE49-F238E27FC236}">
                <a16:creationId xmlns:a16="http://schemas.microsoft.com/office/drawing/2014/main" id="{8129BDBC-2133-D41E-90F0-D8B8A75F8B0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Raising Capital</a:t>
            </a:r>
          </a:p>
        </p:txBody>
      </p:sp>
      <p:sp>
        <p:nvSpPr>
          <p:cNvPr id="370690" name="Footer Placeholder 1">
            <a:extLst>
              <a:ext uri="{FF2B5EF4-FFF2-40B4-BE49-F238E27FC236}">
                <a16:creationId xmlns:a16="http://schemas.microsoft.com/office/drawing/2014/main" id="{5C288912-B127-93B7-9EBC-FE4C8A3557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2499" name="Slide Number Placeholder 2">
            <a:extLst>
              <a:ext uri="{FF2B5EF4-FFF2-40B4-BE49-F238E27FC236}">
                <a16:creationId xmlns:a16="http://schemas.microsoft.com/office/drawing/2014/main" id="{FCDCB078-AD19-8614-1BF0-24EFB13CA87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B2C17D-E75C-0741-B9E7-D0858A59C901}" type="slidenum">
              <a:rPr lang="en-US" altLang="en-US" sz="1200">
                <a:solidFill>
                  <a:srgbClr val="FFFFFF"/>
                </a:solidFill>
                <a:latin typeface="Times" charset="0"/>
              </a:rPr>
              <a:pPr>
                <a:lnSpc>
                  <a:spcPct val="80000"/>
                </a:lnSpc>
                <a:spcBef>
                  <a:spcPct val="0"/>
                </a:spcBef>
                <a:buClrTx/>
                <a:buSzTx/>
                <a:buFontTx/>
                <a:buNone/>
                <a:defRPr/>
              </a:pPr>
              <a:t>175</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C3471FE8-FCC0-9B93-AFDE-3D049174BC1A}"/>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a:extLst>
              <a:ext uri="{FF2B5EF4-FFF2-40B4-BE49-F238E27FC236}">
                <a16:creationId xmlns:a16="http://schemas.microsoft.com/office/drawing/2014/main" id="{B707DC4B-1A25-8D1D-1327-086A5162762B}"/>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Three </a:t>
            </a:r>
            <a:r>
              <a:rPr lang="ja-JP" altLang="en-US" sz="3200">
                <a:ea typeface="ＭＳ Ｐゴシック" panose="020B0600070205080204" pitchFamily="34" charset="-128"/>
              </a:rPr>
              <a:t>“</a:t>
            </a:r>
            <a:r>
              <a:rPr lang="en-US" altLang="ja-JP" sz="3200">
                <a:ea typeface="ＭＳ Ｐゴシック" panose="020B0600070205080204" pitchFamily="34" charset="-128"/>
              </a:rPr>
              <a:t>good</a:t>
            </a:r>
            <a:r>
              <a:rPr lang="ja-JP" altLang="en-US" sz="3200">
                <a:ea typeface="ＭＳ Ｐゴシック" panose="020B0600070205080204" pitchFamily="34" charset="-128"/>
              </a:rPr>
              <a:t>”</a:t>
            </a:r>
            <a:r>
              <a:rPr lang="en-US" altLang="ja-JP" sz="3200">
                <a:ea typeface="ＭＳ Ｐゴシック" panose="020B0600070205080204" pitchFamily="34" charset="-128"/>
              </a:rPr>
              <a:t> reasons for paying dividends…</a:t>
            </a:r>
            <a:endParaRPr lang="en-US" altLang="en-US" sz="3200">
              <a:ea typeface="ＭＳ Ｐゴシック" panose="020B0600070205080204" pitchFamily="34" charset="-128"/>
            </a:endParaRPr>
          </a:p>
        </p:txBody>
      </p:sp>
      <p:sp>
        <p:nvSpPr>
          <p:cNvPr id="372738" name="Footer Placeholder 1">
            <a:extLst>
              <a:ext uri="{FF2B5EF4-FFF2-40B4-BE49-F238E27FC236}">
                <a16:creationId xmlns:a16="http://schemas.microsoft.com/office/drawing/2014/main" id="{343B8FFA-FD06-0312-CDCB-C259DEA969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4547" name="Slide Number Placeholder 2">
            <a:extLst>
              <a:ext uri="{FF2B5EF4-FFF2-40B4-BE49-F238E27FC236}">
                <a16:creationId xmlns:a16="http://schemas.microsoft.com/office/drawing/2014/main" id="{7AFF7968-C28B-FA61-CB6A-7AFEC1A3C6E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9381363-2151-B543-B37F-C8EFAED3D28D}" type="slidenum">
              <a:rPr lang="en-US" altLang="en-US" sz="1200">
                <a:solidFill>
                  <a:srgbClr val="FFFFFF"/>
                </a:solidFill>
                <a:latin typeface="Times" charset="0"/>
              </a:rPr>
              <a:pPr>
                <a:lnSpc>
                  <a:spcPct val="80000"/>
                </a:lnSpc>
                <a:spcBef>
                  <a:spcPct val="0"/>
                </a:spcBef>
                <a:buClrTx/>
                <a:buSzTx/>
                <a:buFontTx/>
                <a:buNone/>
                <a:defRPr/>
              </a:pPr>
              <a:t>176</a:t>
            </a:fld>
            <a:endParaRPr lang="en-US" altLang="en-US" sz="1200">
              <a:solidFill>
                <a:srgbClr val="FFFFFF"/>
              </a:solidFill>
              <a:latin typeface="Times" charset="0"/>
            </a:endParaRPr>
          </a:p>
        </p:txBody>
      </p:sp>
      <p:sp>
        <p:nvSpPr>
          <p:cNvPr id="372740" name="Rectangle 3">
            <a:extLst>
              <a:ext uri="{FF2B5EF4-FFF2-40B4-BE49-F238E27FC236}">
                <a16:creationId xmlns:a16="http://schemas.microsoft.com/office/drawing/2014/main" id="{A85E4B8E-76DF-4B0B-E060-5E2EF10F6EA1}"/>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Clientele Effect</a:t>
            </a:r>
            <a:r>
              <a:rPr lang="en-US" altLang="en-US">
                <a:ea typeface="ＭＳ Ｐゴシック" panose="020B0600070205080204" pitchFamily="34" charset="-128"/>
              </a:rPr>
              <a:t>: The investors in your company like dividends.</a:t>
            </a:r>
          </a:p>
          <a:p>
            <a:pPr eaLnBrk="1" hangingPunct="1"/>
            <a:r>
              <a:rPr lang="en-US" altLang="en-US" u="sng">
                <a:ea typeface="ＭＳ Ｐゴシック" panose="020B0600070205080204" pitchFamily="34" charset="-128"/>
              </a:rPr>
              <a:t>The Signalling Story</a:t>
            </a:r>
            <a:r>
              <a:rPr lang="en-US" altLang="en-US">
                <a:ea typeface="ＭＳ Ｐゴシック" panose="020B0600070205080204" pitchFamily="34" charset="-128"/>
              </a:rPr>
              <a:t>: Dividends can be signals to the market that you believe that you have good cash flow prospects in the future.</a:t>
            </a:r>
          </a:p>
          <a:p>
            <a:pPr eaLnBrk="1" hangingPunct="1"/>
            <a:r>
              <a:rPr lang="en-US" altLang="en-US" u="sng">
                <a:ea typeface="ＭＳ Ｐゴシック" panose="020B0600070205080204" pitchFamily="34" charset="-128"/>
              </a:rPr>
              <a:t>The Wealth Appropriation Story</a:t>
            </a:r>
            <a:r>
              <a:rPr lang="en-US" altLang="en-US">
                <a:ea typeface="ＭＳ Ｐゴシック" panose="020B0600070205080204" pitchFamily="34" charset="-128"/>
              </a:rPr>
              <a:t>: Dividends are one way of transferring wealth from lenders to equity investors (this is good for equity investors but bad for lenders)</a:t>
            </a:r>
          </a:p>
          <a:p>
            <a:pPr eaLnBrk="1" hangingPunct="1"/>
            <a:endParaRPr lang="en-US" altLang="en-US">
              <a:ea typeface="ＭＳ Ｐゴシック" panose="020B0600070205080204" pitchFamily="34"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a:extLst>
              <a:ext uri="{FF2B5EF4-FFF2-40B4-BE49-F238E27FC236}">
                <a16:creationId xmlns:a16="http://schemas.microsoft.com/office/drawing/2014/main" id="{D1EC614B-BCF3-5D7C-EB49-AC77D1BAD845}"/>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74786" name="Footer Placeholder 1">
            <a:extLst>
              <a:ext uri="{FF2B5EF4-FFF2-40B4-BE49-F238E27FC236}">
                <a16:creationId xmlns:a16="http://schemas.microsoft.com/office/drawing/2014/main" id="{51E758D7-2B71-5675-7946-EE592AED5BA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6595" name="Slide Number Placeholder 2">
            <a:extLst>
              <a:ext uri="{FF2B5EF4-FFF2-40B4-BE49-F238E27FC236}">
                <a16:creationId xmlns:a16="http://schemas.microsoft.com/office/drawing/2014/main" id="{80D8B525-1CB6-1D92-BB9E-96A83CD4588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D4753F9-86C0-A542-A0BB-57C24558F351}" type="slidenum">
              <a:rPr lang="en-US" altLang="en-US" sz="1200">
                <a:solidFill>
                  <a:srgbClr val="FFFFFF"/>
                </a:solidFill>
                <a:latin typeface="Times" charset="0"/>
              </a:rPr>
              <a:pPr>
                <a:lnSpc>
                  <a:spcPct val="80000"/>
                </a:lnSpc>
                <a:spcBef>
                  <a:spcPct val="0"/>
                </a:spcBef>
                <a:buClrTx/>
                <a:buSzTx/>
                <a:buFontTx/>
                <a:buNone/>
                <a:defRPr/>
              </a:pPr>
              <a:t>177</a:t>
            </a:fld>
            <a:endParaRPr lang="en-US" altLang="en-US" sz="1200">
              <a:solidFill>
                <a:srgbClr val="FFFFFF"/>
              </a:solidFill>
              <a:latin typeface="Times" charset="0"/>
            </a:endParaRPr>
          </a:p>
        </p:txBody>
      </p:sp>
      <p:sp>
        <p:nvSpPr>
          <p:cNvPr id="374788" name="TextBox 4">
            <a:extLst>
              <a:ext uri="{FF2B5EF4-FFF2-40B4-BE49-F238E27FC236}">
                <a16:creationId xmlns:a16="http://schemas.microsoft.com/office/drawing/2014/main" id="{CED1CBF7-137E-9359-1192-53967B8AD401}"/>
              </a:ext>
            </a:extLst>
          </p:cNvPr>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Class A shares pay cash dividend </a:t>
            </a:r>
          </a:p>
          <a:p>
            <a:pPr>
              <a:spcBef>
                <a:spcPct val="0"/>
              </a:spcBef>
              <a:buClrTx/>
              <a:buSzTx/>
              <a:buFontTx/>
              <a:buNone/>
            </a:pPr>
            <a:endParaRPr lang="en-US" altLang="en-US" sz="1600">
              <a:latin typeface="Times" pitchFamily="2" charset="0"/>
            </a:endParaRPr>
          </a:p>
          <a:p>
            <a:pPr>
              <a:spcBef>
                <a:spcPct val="0"/>
              </a:spcBef>
              <a:buClrTx/>
              <a:buSzTx/>
              <a:buFontTx/>
              <a:buNone/>
            </a:pPr>
            <a:r>
              <a:rPr lang="en-US" altLang="en-US" sz="1600">
                <a:latin typeface="Times" pitchFamily="2" charset="0"/>
              </a:rPr>
              <a:t>Class B shares  offer the same amount as a stock dividend &amp; can be converted to class A shares</a:t>
            </a:r>
          </a:p>
        </p:txBody>
      </p:sp>
      <p:graphicFrame>
        <p:nvGraphicFramePr>
          <p:cNvPr id="374789" name="Object 2">
            <a:extLst>
              <a:ext uri="{FF2B5EF4-FFF2-40B4-BE49-F238E27FC236}">
                <a16:creationId xmlns:a16="http://schemas.microsoft.com/office/drawing/2014/main" id="{26CCAE2F-B714-8D79-74DE-64FD3D79B50A}"/>
              </a:ext>
            </a:extLst>
          </p:cNvPr>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name="Picture" r:id="rId3" imgW="9575800" imgH="7086600" progId="Word.Picture.8">
                  <p:embed/>
                </p:oleObj>
              </mc:Choice>
              <mc:Fallback>
                <p:oleObj name="Picture" r:id="rId3" imgW="9575800" imgH="7086600" progId="Word.Picture.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a:extLst>
              <a:ext uri="{FF2B5EF4-FFF2-40B4-BE49-F238E27FC236}">
                <a16:creationId xmlns:a16="http://schemas.microsoft.com/office/drawing/2014/main" id="{535C1002-D029-2811-4B72-ADBA4F03524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Evidence from Canadian firms</a:t>
            </a:r>
          </a:p>
        </p:txBody>
      </p:sp>
      <p:sp>
        <p:nvSpPr>
          <p:cNvPr id="376834" name="Footer Placeholder 1">
            <a:extLst>
              <a:ext uri="{FF2B5EF4-FFF2-40B4-BE49-F238E27FC236}">
                <a16:creationId xmlns:a16="http://schemas.microsoft.com/office/drawing/2014/main" id="{7D91F265-83FA-0E46-1E96-AA18244FC83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8643" name="Slide Number Placeholder 2">
            <a:extLst>
              <a:ext uri="{FF2B5EF4-FFF2-40B4-BE49-F238E27FC236}">
                <a16:creationId xmlns:a16="http://schemas.microsoft.com/office/drawing/2014/main" id="{134AFD16-9440-AED9-C8A7-3EC270FC7A6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CB11D46-8ADF-A642-90DC-509285408AD3}" type="slidenum">
              <a:rPr lang="en-US" altLang="en-US" sz="1200">
                <a:solidFill>
                  <a:srgbClr val="FFFFFF"/>
                </a:solidFill>
                <a:latin typeface="Times" charset="0"/>
              </a:rPr>
              <a:pPr>
                <a:lnSpc>
                  <a:spcPct val="80000"/>
                </a:lnSpc>
                <a:spcBef>
                  <a:spcPct val="0"/>
                </a:spcBef>
                <a:buClrTx/>
                <a:buSzTx/>
                <a:buFontTx/>
                <a:buNone/>
                <a:defRPr/>
              </a:pPr>
              <a:t>178</a:t>
            </a:fld>
            <a:endParaRPr lang="en-US" altLang="en-US" sz="1200">
              <a:solidFill>
                <a:srgbClr val="FFFFFF"/>
              </a:solidFill>
              <a:latin typeface="Times" charset="0"/>
            </a:endParaRPr>
          </a:p>
        </p:txBody>
      </p:sp>
      <p:graphicFrame>
        <p:nvGraphicFramePr>
          <p:cNvPr id="6" name="Content Placeholder 5">
            <a:extLst>
              <a:ext uri="{FF2B5EF4-FFF2-40B4-BE49-F238E27FC236}">
                <a16:creationId xmlns:a16="http://schemas.microsoft.com/office/drawing/2014/main" id="{0F6CDCD1-A195-5D08-2ADA-D16692A2A99E}"/>
              </a:ext>
            </a:extLst>
          </p:cNvPr>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a:extLst>
              <a:ext uri="{FF2B5EF4-FFF2-40B4-BE49-F238E27FC236}">
                <a16:creationId xmlns:a16="http://schemas.microsoft.com/office/drawing/2014/main" id="{CCDB9B4E-0CAC-7818-9CA7-4DCC90D5F58D}"/>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A clientele-based explanation</a:t>
            </a:r>
          </a:p>
        </p:txBody>
      </p:sp>
      <p:sp>
        <p:nvSpPr>
          <p:cNvPr id="378882" name="Footer Placeholder 1">
            <a:extLst>
              <a:ext uri="{FF2B5EF4-FFF2-40B4-BE49-F238E27FC236}">
                <a16:creationId xmlns:a16="http://schemas.microsoft.com/office/drawing/2014/main" id="{0671982E-4385-C643-AACA-D98489C02F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0691" name="Slide Number Placeholder 2">
            <a:extLst>
              <a:ext uri="{FF2B5EF4-FFF2-40B4-BE49-F238E27FC236}">
                <a16:creationId xmlns:a16="http://schemas.microsoft.com/office/drawing/2014/main" id="{46AF549A-7313-030D-D42D-F9841F868B8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CC4C552-A5E2-0E49-A88F-85809E376D89}" type="slidenum">
              <a:rPr lang="en-US" altLang="en-US" sz="1200">
                <a:solidFill>
                  <a:srgbClr val="FFFFFF"/>
                </a:solidFill>
                <a:latin typeface="Times" charset="0"/>
              </a:rPr>
              <a:pPr>
                <a:lnSpc>
                  <a:spcPct val="80000"/>
                </a:lnSpc>
                <a:spcBef>
                  <a:spcPct val="0"/>
                </a:spcBef>
                <a:buClrTx/>
                <a:buSzTx/>
                <a:buFontTx/>
                <a:buNone/>
                <a:defRPr/>
              </a:pPr>
              <a:t>179</a:t>
            </a:fld>
            <a:endParaRPr lang="en-US" altLang="en-US" sz="1200">
              <a:solidFill>
                <a:srgbClr val="FFFFFF"/>
              </a:solidFill>
              <a:latin typeface="Times" charset="0"/>
            </a:endParaRPr>
          </a:p>
        </p:txBody>
      </p:sp>
      <p:sp>
        <p:nvSpPr>
          <p:cNvPr id="347138" name="Rectangle 3">
            <a:extLst>
              <a:ext uri="{FF2B5EF4-FFF2-40B4-BE49-F238E27FC236}">
                <a16:creationId xmlns:a16="http://schemas.microsoft.com/office/drawing/2014/main" id="{5FC8FCEE-6867-7087-A13C-06B4CADD805D}"/>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FEA440B0-C860-2477-E2DC-F13BB8CD273B}"/>
              </a:ext>
            </a:extLst>
          </p:cNvPr>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a:extLst>
              <a:ext uri="{FF2B5EF4-FFF2-40B4-BE49-F238E27FC236}">
                <a16:creationId xmlns:a16="http://schemas.microsoft.com/office/drawing/2014/main" id="{21579057-32D7-FE9E-DA8C-8DE305E7F3D0}"/>
              </a:ext>
            </a:extLst>
          </p:cNvPr>
          <p:cNvSpPr>
            <a:spLocks noChangeArrowheads="1"/>
          </p:cNvSpPr>
          <p:nvPr/>
        </p:nvSpPr>
        <p:spPr bwMode="auto">
          <a:xfrm>
            <a:off x="2457450" y="1900238"/>
            <a:ext cx="30956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a:extLst>
              <a:ext uri="{FF2B5EF4-FFF2-40B4-BE49-F238E27FC236}">
                <a16:creationId xmlns:a16="http://schemas.microsoft.com/office/drawing/2014/main" id="{3DA75EAC-EE5F-2AF7-EEC3-B33EE122F28A}"/>
              </a:ext>
            </a:extLst>
          </p:cNvPr>
          <p:cNvSpPr>
            <a:spLocks noChangeArrowheads="1"/>
          </p:cNvSpPr>
          <p:nvPr/>
        </p:nvSpPr>
        <p:spPr bwMode="auto">
          <a:xfrm>
            <a:off x="25749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a:extLst>
              <a:ext uri="{FF2B5EF4-FFF2-40B4-BE49-F238E27FC236}">
                <a16:creationId xmlns:a16="http://schemas.microsoft.com/office/drawing/2014/main" id="{5A14C529-00FF-0B33-1651-F5579CE491E9}"/>
              </a:ext>
            </a:extLst>
          </p:cNvPr>
          <p:cNvSpPr>
            <a:spLocks noChangeArrowheads="1"/>
          </p:cNvSpPr>
          <p:nvPr/>
        </p:nvSpPr>
        <p:spPr bwMode="auto">
          <a:xfrm>
            <a:off x="2619375"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a:extLst>
              <a:ext uri="{FF2B5EF4-FFF2-40B4-BE49-F238E27FC236}">
                <a16:creationId xmlns:a16="http://schemas.microsoft.com/office/drawing/2014/main" id="{801C1540-3C5F-6425-38EE-7779C88A4248}"/>
              </a:ext>
            </a:extLst>
          </p:cNvPr>
          <p:cNvSpPr>
            <a:spLocks noChangeArrowheads="1"/>
          </p:cNvSpPr>
          <p:nvPr/>
        </p:nvSpPr>
        <p:spPr bwMode="auto">
          <a:xfrm>
            <a:off x="270827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a:extLst>
              <a:ext uri="{FF2B5EF4-FFF2-40B4-BE49-F238E27FC236}">
                <a16:creationId xmlns:a16="http://schemas.microsoft.com/office/drawing/2014/main" id="{8A4F61CB-1DBD-A50E-0321-C90977982F06}"/>
              </a:ext>
            </a:extLst>
          </p:cNvPr>
          <p:cNvSpPr>
            <a:spLocks noChangeArrowheads="1"/>
          </p:cNvSpPr>
          <p:nvPr/>
        </p:nvSpPr>
        <p:spPr bwMode="auto">
          <a:xfrm>
            <a:off x="275272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a:extLst>
              <a:ext uri="{FF2B5EF4-FFF2-40B4-BE49-F238E27FC236}">
                <a16:creationId xmlns:a16="http://schemas.microsoft.com/office/drawing/2014/main" id="{E31C0D0B-159A-4C0C-0DCE-30595AC04E3D}"/>
              </a:ext>
            </a:extLst>
          </p:cNvPr>
          <p:cNvSpPr>
            <a:spLocks noChangeArrowheads="1"/>
          </p:cNvSpPr>
          <p:nvPr/>
        </p:nvSpPr>
        <p:spPr bwMode="auto">
          <a:xfrm>
            <a:off x="284162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a:extLst>
              <a:ext uri="{FF2B5EF4-FFF2-40B4-BE49-F238E27FC236}">
                <a16:creationId xmlns:a16="http://schemas.microsoft.com/office/drawing/2014/main" id="{93413007-01F9-5CCA-9B25-92462E709179}"/>
              </a:ext>
            </a:extLst>
          </p:cNvPr>
          <p:cNvSpPr>
            <a:spLocks noChangeArrowheads="1"/>
          </p:cNvSpPr>
          <p:nvPr/>
        </p:nvSpPr>
        <p:spPr bwMode="auto">
          <a:xfrm>
            <a:off x="29162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a:extLst>
              <a:ext uri="{FF2B5EF4-FFF2-40B4-BE49-F238E27FC236}">
                <a16:creationId xmlns:a16="http://schemas.microsoft.com/office/drawing/2014/main" id="{396F76B3-B299-38DA-4E78-33D3FA821D72}"/>
              </a:ext>
            </a:extLst>
          </p:cNvPr>
          <p:cNvSpPr>
            <a:spLocks noChangeArrowheads="1"/>
          </p:cNvSpPr>
          <p:nvPr/>
        </p:nvSpPr>
        <p:spPr bwMode="auto">
          <a:xfrm>
            <a:off x="30051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a:extLst>
              <a:ext uri="{FF2B5EF4-FFF2-40B4-BE49-F238E27FC236}">
                <a16:creationId xmlns:a16="http://schemas.microsoft.com/office/drawing/2014/main" id="{554BF7D9-DB14-EBF5-B61F-2D600D054F6D}"/>
              </a:ext>
            </a:extLst>
          </p:cNvPr>
          <p:cNvSpPr>
            <a:spLocks noChangeArrowheads="1"/>
          </p:cNvSpPr>
          <p:nvPr/>
        </p:nvSpPr>
        <p:spPr bwMode="auto">
          <a:xfrm>
            <a:off x="30940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a:extLst>
              <a:ext uri="{FF2B5EF4-FFF2-40B4-BE49-F238E27FC236}">
                <a16:creationId xmlns:a16="http://schemas.microsoft.com/office/drawing/2014/main" id="{A833FC5B-3433-E256-255E-143F0BB302BE}"/>
              </a:ext>
            </a:extLst>
          </p:cNvPr>
          <p:cNvSpPr>
            <a:spLocks noChangeArrowheads="1"/>
          </p:cNvSpPr>
          <p:nvPr/>
        </p:nvSpPr>
        <p:spPr bwMode="auto">
          <a:xfrm>
            <a:off x="31384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a:extLst>
              <a:ext uri="{FF2B5EF4-FFF2-40B4-BE49-F238E27FC236}">
                <a16:creationId xmlns:a16="http://schemas.microsoft.com/office/drawing/2014/main" id="{CDAEB676-B193-6153-4544-1FB7605198F9}"/>
              </a:ext>
            </a:extLst>
          </p:cNvPr>
          <p:cNvSpPr>
            <a:spLocks noChangeArrowheads="1"/>
          </p:cNvSpPr>
          <p:nvPr/>
        </p:nvSpPr>
        <p:spPr bwMode="auto">
          <a:xfrm>
            <a:off x="3257550"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a:extLst>
              <a:ext uri="{FF2B5EF4-FFF2-40B4-BE49-F238E27FC236}">
                <a16:creationId xmlns:a16="http://schemas.microsoft.com/office/drawing/2014/main" id="{1FF08506-EA68-4C6A-1FBD-255D16B72652}"/>
              </a:ext>
            </a:extLst>
          </p:cNvPr>
          <p:cNvSpPr>
            <a:spLocks noChangeArrowheads="1"/>
          </p:cNvSpPr>
          <p:nvPr/>
        </p:nvSpPr>
        <p:spPr bwMode="auto">
          <a:xfrm>
            <a:off x="33020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a:extLst>
              <a:ext uri="{FF2B5EF4-FFF2-40B4-BE49-F238E27FC236}">
                <a16:creationId xmlns:a16="http://schemas.microsoft.com/office/drawing/2014/main" id="{49D9DA1C-C688-FCA8-F9D4-6DD95779C235}"/>
              </a:ext>
            </a:extLst>
          </p:cNvPr>
          <p:cNvSpPr>
            <a:spLocks noChangeArrowheads="1"/>
          </p:cNvSpPr>
          <p:nvPr/>
        </p:nvSpPr>
        <p:spPr bwMode="auto">
          <a:xfrm>
            <a:off x="33750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a:extLst>
              <a:ext uri="{FF2B5EF4-FFF2-40B4-BE49-F238E27FC236}">
                <a16:creationId xmlns:a16="http://schemas.microsoft.com/office/drawing/2014/main" id="{7DA82907-7CFC-E6D2-D0B4-BDB756DAC994}"/>
              </a:ext>
            </a:extLst>
          </p:cNvPr>
          <p:cNvSpPr>
            <a:spLocks noChangeArrowheads="1"/>
          </p:cNvSpPr>
          <p:nvPr/>
        </p:nvSpPr>
        <p:spPr bwMode="auto">
          <a:xfrm>
            <a:off x="34194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a:extLst>
              <a:ext uri="{FF2B5EF4-FFF2-40B4-BE49-F238E27FC236}">
                <a16:creationId xmlns:a16="http://schemas.microsoft.com/office/drawing/2014/main" id="{8C7CCBB3-21BB-8FBE-009D-C5BC20F53BEA}"/>
              </a:ext>
            </a:extLst>
          </p:cNvPr>
          <p:cNvSpPr>
            <a:spLocks noChangeArrowheads="1"/>
          </p:cNvSpPr>
          <p:nvPr/>
        </p:nvSpPr>
        <p:spPr bwMode="auto">
          <a:xfrm>
            <a:off x="350837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a:extLst>
              <a:ext uri="{FF2B5EF4-FFF2-40B4-BE49-F238E27FC236}">
                <a16:creationId xmlns:a16="http://schemas.microsoft.com/office/drawing/2014/main" id="{885F0940-0F6F-E0A8-F0F4-9EADC40CD4C4}"/>
              </a:ext>
            </a:extLst>
          </p:cNvPr>
          <p:cNvSpPr>
            <a:spLocks noChangeArrowheads="1"/>
          </p:cNvSpPr>
          <p:nvPr/>
        </p:nvSpPr>
        <p:spPr bwMode="auto">
          <a:xfrm>
            <a:off x="3552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a:extLst>
              <a:ext uri="{FF2B5EF4-FFF2-40B4-BE49-F238E27FC236}">
                <a16:creationId xmlns:a16="http://schemas.microsoft.com/office/drawing/2014/main" id="{D474FDE1-88E3-416E-96AE-6E3F15FF09D9}"/>
              </a:ext>
            </a:extLst>
          </p:cNvPr>
          <p:cNvSpPr>
            <a:spLocks noChangeArrowheads="1"/>
          </p:cNvSpPr>
          <p:nvPr/>
        </p:nvSpPr>
        <p:spPr bwMode="auto">
          <a:xfrm>
            <a:off x="35972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a:extLst>
              <a:ext uri="{FF2B5EF4-FFF2-40B4-BE49-F238E27FC236}">
                <a16:creationId xmlns:a16="http://schemas.microsoft.com/office/drawing/2014/main" id="{D70DBB1C-D162-2550-8382-DC06C5B39C0E}"/>
              </a:ext>
            </a:extLst>
          </p:cNvPr>
          <p:cNvSpPr>
            <a:spLocks noChangeArrowheads="1"/>
          </p:cNvSpPr>
          <p:nvPr/>
        </p:nvSpPr>
        <p:spPr bwMode="auto">
          <a:xfrm>
            <a:off x="37020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a:extLst>
              <a:ext uri="{FF2B5EF4-FFF2-40B4-BE49-F238E27FC236}">
                <a16:creationId xmlns:a16="http://schemas.microsoft.com/office/drawing/2014/main" id="{9C527D66-E396-177C-CA53-FD6AF24C3794}"/>
              </a:ext>
            </a:extLst>
          </p:cNvPr>
          <p:cNvSpPr>
            <a:spLocks noChangeArrowheads="1"/>
          </p:cNvSpPr>
          <p:nvPr/>
        </p:nvSpPr>
        <p:spPr bwMode="auto">
          <a:xfrm>
            <a:off x="37465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a:extLst>
              <a:ext uri="{FF2B5EF4-FFF2-40B4-BE49-F238E27FC236}">
                <a16:creationId xmlns:a16="http://schemas.microsoft.com/office/drawing/2014/main" id="{1700CEE0-5762-8C47-03C2-7078C685F951}"/>
              </a:ext>
            </a:extLst>
          </p:cNvPr>
          <p:cNvSpPr>
            <a:spLocks noChangeArrowheads="1"/>
          </p:cNvSpPr>
          <p:nvPr/>
        </p:nvSpPr>
        <p:spPr bwMode="auto">
          <a:xfrm>
            <a:off x="38195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a:extLst>
              <a:ext uri="{FF2B5EF4-FFF2-40B4-BE49-F238E27FC236}">
                <a16:creationId xmlns:a16="http://schemas.microsoft.com/office/drawing/2014/main" id="{17848E83-C64C-E8E8-227D-4F04D0F0FB7D}"/>
              </a:ext>
            </a:extLst>
          </p:cNvPr>
          <p:cNvSpPr>
            <a:spLocks noChangeArrowheads="1"/>
          </p:cNvSpPr>
          <p:nvPr/>
        </p:nvSpPr>
        <p:spPr bwMode="auto">
          <a:xfrm>
            <a:off x="38639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a:extLst>
              <a:ext uri="{FF2B5EF4-FFF2-40B4-BE49-F238E27FC236}">
                <a16:creationId xmlns:a16="http://schemas.microsoft.com/office/drawing/2014/main" id="{2CD2AA92-2880-8941-FEE7-5F43EC8319A6}"/>
              </a:ext>
            </a:extLst>
          </p:cNvPr>
          <p:cNvSpPr>
            <a:spLocks noChangeArrowheads="1"/>
          </p:cNvSpPr>
          <p:nvPr/>
        </p:nvSpPr>
        <p:spPr bwMode="auto">
          <a:xfrm>
            <a:off x="39687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a:extLst>
              <a:ext uri="{FF2B5EF4-FFF2-40B4-BE49-F238E27FC236}">
                <a16:creationId xmlns:a16="http://schemas.microsoft.com/office/drawing/2014/main" id="{59106EEF-BF39-E2C7-E511-15434C45FE7F}"/>
              </a:ext>
            </a:extLst>
          </p:cNvPr>
          <p:cNvSpPr>
            <a:spLocks noChangeArrowheads="1"/>
          </p:cNvSpPr>
          <p:nvPr/>
        </p:nvSpPr>
        <p:spPr bwMode="auto">
          <a:xfrm>
            <a:off x="401320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a:extLst>
              <a:ext uri="{FF2B5EF4-FFF2-40B4-BE49-F238E27FC236}">
                <a16:creationId xmlns:a16="http://schemas.microsoft.com/office/drawing/2014/main" id="{3973111F-4E26-EFF6-2C92-4BF85521F63A}"/>
              </a:ext>
            </a:extLst>
          </p:cNvPr>
          <p:cNvSpPr>
            <a:spLocks noChangeArrowheads="1"/>
          </p:cNvSpPr>
          <p:nvPr/>
        </p:nvSpPr>
        <p:spPr bwMode="auto">
          <a:xfrm>
            <a:off x="41021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a:extLst>
              <a:ext uri="{FF2B5EF4-FFF2-40B4-BE49-F238E27FC236}">
                <a16:creationId xmlns:a16="http://schemas.microsoft.com/office/drawing/2014/main" id="{5F45EFB6-4BE7-7584-DC09-D88AA7960340}"/>
              </a:ext>
            </a:extLst>
          </p:cNvPr>
          <p:cNvSpPr>
            <a:spLocks noChangeArrowheads="1"/>
          </p:cNvSpPr>
          <p:nvPr/>
        </p:nvSpPr>
        <p:spPr bwMode="auto">
          <a:xfrm>
            <a:off x="4146550" y="1900238"/>
            <a:ext cx="2952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a:extLst>
              <a:ext uri="{FF2B5EF4-FFF2-40B4-BE49-F238E27FC236}">
                <a16:creationId xmlns:a16="http://schemas.microsoft.com/office/drawing/2014/main" id="{4EC0B21E-1D80-F81C-889C-9B5B3A746DA8}"/>
              </a:ext>
            </a:extLst>
          </p:cNvPr>
          <p:cNvSpPr>
            <a:spLocks noChangeArrowheads="1"/>
          </p:cNvSpPr>
          <p:nvPr/>
        </p:nvSpPr>
        <p:spPr bwMode="auto">
          <a:xfrm>
            <a:off x="42497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a:extLst>
              <a:ext uri="{FF2B5EF4-FFF2-40B4-BE49-F238E27FC236}">
                <a16:creationId xmlns:a16="http://schemas.microsoft.com/office/drawing/2014/main" id="{7C6D9CA7-D0D7-007E-AD49-E000000A9D3E}"/>
              </a:ext>
            </a:extLst>
          </p:cNvPr>
          <p:cNvSpPr>
            <a:spLocks noChangeArrowheads="1"/>
          </p:cNvSpPr>
          <p:nvPr/>
        </p:nvSpPr>
        <p:spPr bwMode="auto">
          <a:xfrm>
            <a:off x="42941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a:extLst>
              <a:ext uri="{FF2B5EF4-FFF2-40B4-BE49-F238E27FC236}">
                <a16:creationId xmlns:a16="http://schemas.microsoft.com/office/drawing/2014/main" id="{634C0B3D-BDC4-8E04-F76B-81662C921C63}"/>
              </a:ext>
            </a:extLst>
          </p:cNvPr>
          <p:cNvSpPr>
            <a:spLocks noChangeArrowheads="1"/>
          </p:cNvSpPr>
          <p:nvPr/>
        </p:nvSpPr>
        <p:spPr bwMode="auto">
          <a:xfrm>
            <a:off x="433863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a:extLst>
              <a:ext uri="{FF2B5EF4-FFF2-40B4-BE49-F238E27FC236}">
                <a16:creationId xmlns:a16="http://schemas.microsoft.com/office/drawing/2014/main" id="{44C5B918-B930-B550-3BB0-0BAC77EFED8D}"/>
              </a:ext>
            </a:extLst>
          </p:cNvPr>
          <p:cNvSpPr>
            <a:spLocks noChangeArrowheads="1"/>
          </p:cNvSpPr>
          <p:nvPr/>
        </p:nvSpPr>
        <p:spPr bwMode="auto">
          <a:xfrm>
            <a:off x="4441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a:extLst>
              <a:ext uri="{FF2B5EF4-FFF2-40B4-BE49-F238E27FC236}">
                <a16:creationId xmlns:a16="http://schemas.microsoft.com/office/drawing/2014/main" id="{0E31FDB6-9952-3261-5594-9BC523E1C26A}"/>
              </a:ext>
            </a:extLst>
          </p:cNvPr>
          <p:cNvSpPr>
            <a:spLocks noChangeArrowheads="1"/>
          </p:cNvSpPr>
          <p:nvPr/>
        </p:nvSpPr>
        <p:spPr bwMode="auto">
          <a:xfrm>
            <a:off x="4486275" y="190023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a:extLst>
              <a:ext uri="{FF2B5EF4-FFF2-40B4-BE49-F238E27FC236}">
                <a16:creationId xmlns:a16="http://schemas.microsoft.com/office/drawing/2014/main" id="{40CB32CF-314D-63F6-D7F1-7E42BE06BC8E}"/>
              </a:ext>
            </a:extLst>
          </p:cNvPr>
          <p:cNvSpPr>
            <a:spLocks noChangeArrowheads="1"/>
          </p:cNvSpPr>
          <p:nvPr/>
        </p:nvSpPr>
        <p:spPr bwMode="auto">
          <a:xfrm>
            <a:off x="4560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a:extLst>
              <a:ext uri="{FF2B5EF4-FFF2-40B4-BE49-F238E27FC236}">
                <a16:creationId xmlns:a16="http://schemas.microsoft.com/office/drawing/2014/main" id="{41194F7D-84EA-BC2F-C139-37E58BC308F8}"/>
              </a:ext>
            </a:extLst>
          </p:cNvPr>
          <p:cNvSpPr>
            <a:spLocks noChangeArrowheads="1"/>
          </p:cNvSpPr>
          <p:nvPr/>
        </p:nvSpPr>
        <p:spPr bwMode="auto">
          <a:xfrm>
            <a:off x="4605338" y="190023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a:extLst>
              <a:ext uri="{FF2B5EF4-FFF2-40B4-BE49-F238E27FC236}">
                <a16:creationId xmlns:a16="http://schemas.microsoft.com/office/drawing/2014/main" id="{9375820D-6C0E-41C8-6A0D-3AFF02B46469}"/>
              </a:ext>
            </a:extLst>
          </p:cNvPr>
          <p:cNvSpPr>
            <a:spLocks noChangeArrowheads="1"/>
          </p:cNvSpPr>
          <p:nvPr/>
        </p:nvSpPr>
        <p:spPr bwMode="auto">
          <a:xfrm>
            <a:off x="4724400"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a:extLst>
              <a:ext uri="{FF2B5EF4-FFF2-40B4-BE49-F238E27FC236}">
                <a16:creationId xmlns:a16="http://schemas.microsoft.com/office/drawing/2014/main" id="{5CBBAEF9-90B0-85DC-0EB5-FE2B3DD75CE5}"/>
              </a:ext>
            </a:extLst>
          </p:cNvPr>
          <p:cNvSpPr>
            <a:spLocks noChangeArrowheads="1"/>
          </p:cNvSpPr>
          <p:nvPr/>
        </p:nvSpPr>
        <p:spPr bwMode="auto">
          <a:xfrm>
            <a:off x="4813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a:extLst>
              <a:ext uri="{FF2B5EF4-FFF2-40B4-BE49-F238E27FC236}">
                <a16:creationId xmlns:a16="http://schemas.microsoft.com/office/drawing/2014/main" id="{4DD7D1F5-F71A-558C-7003-81083D7E6763}"/>
              </a:ext>
            </a:extLst>
          </p:cNvPr>
          <p:cNvSpPr>
            <a:spLocks noChangeArrowheads="1"/>
          </p:cNvSpPr>
          <p:nvPr/>
        </p:nvSpPr>
        <p:spPr bwMode="auto">
          <a:xfrm>
            <a:off x="4886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a:extLst>
              <a:ext uri="{FF2B5EF4-FFF2-40B4-BE49-F238E27FC236}">
                <a16:creationId xmlns:a16="http://schemas.microsoft.com/office/drawing/2014/main" id="{364B03A2-0BDD-150A-4885-6B39BF552244}"/>
              </a:ext>
            </a:extLst>
          </p:cNvPr>
          <p:cNvSpPr>
            <a:spLocks noChangeArrowheads="1"/>
          </p:cNvSpPr>
          <p:nvPr/>
        </p:nvSpPr>
        <p:spPr bwMode="auto">
          <a:xfrm>
            <a:off x="4930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a:extLst>
              <a:ext uri="{FF2B5EF4-FFF2-40B4-BE49-F238E27FC236}">
                <a16:creationId xmlns:a16="http://schemas.microsoft.com/office/drawing/2014/main" id="{387BCB4F-4B2E-DC1C-95CE-498D8B861808}"/>
              </a:ext>
            </a:extLst>
          </p:cNvPr>
          <p:cNvSpPr>
            <a:spLocks noChangeArrowheads="1"/>
          </p:cNvSpPr>
          <p:nvPr/>
        </p:nvSpPr>
        <p:spPr bwMode="auto">
          <a:xfrm>
            <a:off x="4975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a:extLst>
              <a:ext uri="{FF2B5EF4-FFF2-40B4-BE49-F238E27FC236}">
                <a16:creationId xmlns:a16="http://schemas.microsoft.com/office/drawing/2014/main" id="{EA44F157-8A57-5954-3F76-3F759BBD3715}"/>
              </a:ext>
            </a:extLst>
          </p:cNvPr>
          <p:cNvSpPr>
            <a:spLocks noChangeArrowheads="1"/>
          </p:cNvSpPr>
          <p:nvPr/>
        </p:nvSpPr>
        <p:spPr bwMode="auto">
          <a:xfrm>
            <a:off x="5080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a:extLst>
              <a:ext uri="{FF2B5EF4-FFF2-40B4-BE49-F238E27FC236}">
                <a16:creationId xmlns:a16="http://schemas.microsoft.com/office/drawing/2014/main" id="{752A45D0-1D9C-F47F-91AD-27E9D80900CC}"/>
              </a:ext>
            </a:extLst>
          </p:cNvPr>
          <p:cNvSpPr>
            <a:spLocks noChangeArrowheads="1"/>
          </p:cNvSpPr>
          <p:nvPr/>
        </p:nvSpPr>
        <p:spPr bwMode="auto">
          <a:xfrm>
            <a:off x="51244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a:extLst>
              <a:ext uri="{FF2B5EF4-FFF2-40B4-BE49-F238E27FC236}">
                <a16:creationId xmlns:a16="http://schemas.microsoft.com/office/drawing/2014/main" id="{9AD92B00-DFCD-DF44-792E-543C47A095C7}"/>
              </a:ext>
            </a:extLst>
          </p:cNvPr>
          <p:cNvSpPr>
            <a:spLocks noChangeArrowheads="1"/>
          </p:cNvSpPr>
          <p:nvPr/>
        </p:nvSpPr>
        <p:spPr bwMode="auto">
          <a:xfrm>
            <a:off x="52133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a:extLst>
              <a:ext uri="{FF2B5EF4-FFF2-40B4-BE49-F238E27FC236}">
                <a16:creationId xmlns:a16="http://schemas.microsoft.com/office/drawing/2014/main" id="{959D02FA-ED37-ABC9-DD79-12FCBFED64A1}"/>
              </a:ext>
            </a:extLst>
          </p:cNvPr>
          <p:cNvSpPr>
            <a:spLocks noChangeArrowheads="1"/>
          </p:cNvSpPr>
          <p:nvPr/>
        </p:nvSpPr>
        <p:spPr bwMode="auto">
          <a:xfrm>
            <a:off x="5257800" y="190023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a:extLst>
              <a:ext uri="{FF2B5EF4-FFF2-40B4-BE49-F238E27FC236}">
                <a16:creationId xmlns:a16="http://schemas.microsoft.com/office/drawing/2014/main" id="{846058BD-870F-42ED-7A60-4E630ED7BB34}"/>
              </a:ext>
            </a:extLst>
          </p:cNvPr>
          <p:cNvSpPr>
            <a:spLocks noChangeArrowheads="1"/>
          </p:cNvSpPr>
          <p:nvPr/>
        </p:nvSpPr>
        <p:spPr bwMode="auto">
          <a:xfrm>
            <a:off x="53165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a:extLst>
              <a:ext uri="{FF2B5EF4-FFF2-40B4-BE49-F238E27FC236}">
                <a16:creationId xmlns:a16="http://schemas.microsoft.com/office/drawing/2014/main" id="{220F0E59-0D75-AE92-D478-0BB9DCF650D8}"/>
              </a:ext>
            </a:extLst>
          </p:cNvPr>
          <p:cNvSpPr>
            <a:spLocks noChangeArrowheads="1"/>
          </p:cNvSpPr>
          <p:nvPr/>
        </p:nvSpPr>
        <p:spPr bwMode="auto">
          <a:xfrm>
            <a:off x="5405438" y="1900238"/>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a:extLst>
              <a:ext uri="{FF2B5EF4-FFF2-40B4-BE49-F238E27FC236}">
                <a16:creationId xmlns:a16="http://schemas.microsoft.com/office/drawing/2014/main" id="{C3E0DE61-2A68-E59E-2CB0-6884486B2E89}"/>
              </a:ext>
            </a:extLst>
          </p:cNvPr>
          <p:cNvSpPr>
            <a:spLocks noChangeArrowheads="1"/>
          </p:cNvSpPr>
          <p:nvPr/>
        </p:nvSpPr>
        <p:spPr bwMode="auto">
          <a:xfrm>
            <a:off x="54800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a:extLst>
              <a:ext uri="{FF2B5EF4-FFF2-40B4-BE49-F238E27FC236}">
                <a16:creationId xmlns:a16="http://schemas.microsoft.com/office/drawing/2014/main" id="{1EA57DF6-A663-C6F3-A64B-EBEC5A2CCE31}"/>
              </a:ext>
            </a:extLst>
          </p:cNvPr>
          <p:cNvSpPr>
            <a:spLocks noChangeArrowheads="1"/>
          </p:cNvSpPr>
          <p:nvPr/>
        </p:nvSpPr>
        <p:spPr bwMode="auto">
          <a:xfrm>
            <a:off x="5568950" y="190023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a:extLst>
              <a:ext uri="{FF2B5EF4-FFF2-40B4-BE49-F238E27FC236}">
                <a16:creationId xmlns:a16="http://schemas.microsoft.com/office/drawing/2014/main" id="{DDDCE464-9D37-A585-1AF6-70565A5DB454}"/>
              </a:ext>
            </a:extLst>
          </p:cNvPr>
          <p:cNvSpPr>
            <a:spLocks noChangeArrowheads="1"/>
          </p:cNvSpPr>
          <p:nvPr/>
        </p:nvSpPr>
        <p:spPr bwMode="auto">
          <a:xfrm>
            <a:off x="5702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a:extLst>
              <a:ext uri="{FF2B5EF4-FFF2-40B4-BE49-F238E27FC236}">
                <a16:creationId xmlns:a16="http://schemas.microsoft.com/office/drawing/2014/main" id="{4C595950-0AA2-47C2-94F4-BD3E8CB4F261}"/>
              </a:ext>
            </a:extLst>
          </p:cNvPr>
          <p:cNvSpPr>
            <a:spLocks noChangeArrowheads="1"/>
          </p:cNvSpPr>
          <p:nvPr/>
        </p:nvSpPr>
        <p:spPr bwMode="auto">
          <a:xfrm>
            <a:off x="5775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a:extLst>
              <a:ext uri="{FF2B5EF4-FFF2-40B4-BE49-F238E27FC236}">
                <a16:creationId xmlns:a16="http://schemas.microsoft.com/office/drawing/2014/main" id="{1512486B-7E18-71F1-EE97-B3CD9105345A}"/>
              </a:ext>
            </a:extLst>
          </p:cNvPr>
          <p:cNvSpPr>
            <a:spLocks noChangeArrowheads="1"/>
          </p:cNvSpPr>
          <p:nvPr/>
        </p:nvSpPr>
        <p:spPr bwMode="auto">
          <a:xfrm>
            <a:off x="5819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a:extLst>
              <a:ext uri="{FF2B5EF4-FFF2-40B4-BE49-F238E27FC236}">
                <a16:creationId xmlns:a16="http://schemas.microsoft.com/office/drawing/2014/main" id="{20318981-8044-D6D4-3E91-6C6A3158E34C}"/>
              </a:ext>
            </a:extLst>
          </p:cNvPr>
          <p:cNvSpPr>
            <a:spLocks noChangeArrowheads="1"/>
          </p:cNvSpPr>
          <p:nvPr/>
        </p:nvSpPr>
        <p:spPr bwMode="auto">
          <a:xfrm>
            <a:off x="5864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a:extLst>
              <a:ext uri="{FF2B5EF4-FFF2-40B4-BE49-F238E27FC236}">
                <a16:creationId xmlns:a16="http://schemas.microsoft.com/office/drawing/2014/main" id="{38CCD536-0D72-EEEA-F471-1D0C7D5D42E5}"/>
              </a:ext>
            </a:extLst>
          </p:cNvPr>
          <p:cNvSpPr>
            <a:spLocks noChangeArrowheads="1"/>
          </p:cNvSpPr>
          <p:nvPr/>
        </p:nvSpPr>
        <p:spPr bwMode="auto">
          <a:xfrm>
            <a:off x="5969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a:extLst>
              <a:ext uri="{FF2B5EF4-FFF2-40B4-BE49-F238E27FC236}">
                <a16:creationId xmlns:a16="http://schemas.microsoft.com/office/drawing/2014/main" id="{894813BF-C82B-16C5-C0AF-D50831CE3CEE}"/>
              </a:ext>
            </a:extLst>
          </p:cNvPr>
          <p:cNvSpPr>
            <a:spLocks noChangeArrowheads="1"/>
          </p:cNvSpPr>
          <p:nvPr/>
        </p:nvSpPr>
        <p:spPr bwMode="auto">
          <a:xfrm>
            <a:off x="60134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a:extLst>
              <a:ext uri="{FF2B5EF4-FFF2-40B4-BE49-F238E27FC236}">
                <a16:creationId xmlns:a16="http://schemas.microsoft.com/office/drawing/2014/main" id="{AF2933F9-E8BD-37ED-BB29-8E32C6111FA6}"/>
              </a:ext>
            </a:extLst>
          </p:cNvPr>
          <p:cNvSpPr>
            <a:spLocks noChangeArrowheads="1"/>
          </p:cNvSpPr>
          <p:nvPr/>
        </p:nvSpPr>
        <p:spPr bwMode="auto">
          <a:xfrm>
            <a:off x="60864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a:extLst>
              <a:ext uri="{FF2B5EF4-FFF2-40B4-BE49-F238E27FC236}">
                <a16:creationId xmlns:a16="http://schemas.microsoft.com/office/drawing/2014/main" id="{0D61405D-06A0-AD2D-2A5E-DA3BE65A1E3A}"/>
              </a:ext>
            </a:extLst>
          </p:cNvPr>
          <p:cNvSpPr>
            <a:spLocks noChangeArrowheads="1"/>
          </p:cNvSpPr>
          <p:nvPr/>
        </p:nvSpPr>
        <p:spPr bwMode="auto">
          <a:xfrm>
            <a:off x="6130925" y="1900238"/>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a:extLst>
              <a:ext uri="{FF2B5EF4-FFF2-40B4-BE49-F238E27FC236}">
                <a16:creationId xmlns:a16="http://schemas.microsoft.com/office/drawing/2014/main" id="{8E5EF527-D80C-8279-9E56-4BDD39DF617D}"/>
              </a:ext>
            </a:extLst>
          </p:cNvPr>
          <p:cNvSpPr>
            <a:spLocks noChangeArrowheads="1"/>
          </p:cNvSpPr>
          <p:nvPr/>
        </p:nvSpPr>
        <p:spPr bwMode="auto">
          <a:xfrm>
            <a:off x="62499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a:extLst>
              <a:ext uri="{FF2B5EF4-FFF2-40B4-BE49-F238E27FC236}">
                <a16:creationId xmlns:a16="http://schemas.microsoft.com/office/drawing/2014/main" id="{28AE3B7E-0C5C-A01D-6886-33EA305CB3E4}"/>
              </a:ext>
            </a:extLst>
          </p:cNvPr>
          <p:cNvSpPr>
            <a:spLocks noChangeArrowheads="1"/>
          </p:cNvSpPr>
          <p:nvPr/>
        </p:nvSpPr>
        <p:spPr bwMode="auto">
          <a:xfrm>
            <a:off x="6294438" y="190023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a:extLst>
              <a:ext uri="{FF2B5EF4-FFF2-40B4-BE49-F238E27FC236}">
                <a16:creationId xmlns:a16="http://schemas.microsoft.com/office/drawing/2014/main" id="{81C4AAEE-4936-3B59-F316-F4C66FFA73CE}"/>
              </a:ext>
            </a:extLst>
          </p:cNvPr>
          <p:cNvSpPr>
            <a:spLocks noChangeArrowheads="1"/>
          </p:cNvSpPr>
          <p:nvPr/>
        </p:nvSpPr>
        <p:spPr bwMode="auto">
          <a:xfrm>
            <a:off x="6353175" y="190023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a:extLst>
              <a:ext uri="{FF2B5EF4-FFF2-40B4-BE49-F238E27FC236}">
                <a16:creationId xmlns:a16="http://schemas.microsoft.com/office/drawing/2014/main" id="{F10C7032-BF43-80AA-CFE6-E0AADB2C2EA1}"/>
              </a:ext>
            </a:extLst>
          </p:cNvPr>
          <p:cNvSpPr>
            <a:spLocks noChangeArrowheads="1"/>
          </p:cNvSpPr>
          <p:nvPr/>
        </p:nvSpPr>
        <p:spPr bwMode="auto">
          <a:xfrm>
            <a:off x="64135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a:extLst>
              <a:ext uri="{FF2B5EF4-FFF2-40B4-BE49-F238E27FC236}">
                <a16:creationId xmlns:a16="http://schemas.microsoft.com/office/drawing/2014/main" id="{B5721EA6-5D30-8501-C018-C8793AFA09E3}"/>
              </a:ext>
            </a:extLst>
          </p:cNvPr>
          <p:cNvSpPr>
            <a:spLocks noChangeArrowheads="1"/>
          </p:cNvSpPr>
          <p:nvPr/>
        </p:nvSpPr>
        <p:spPr bwMode="auto">
          <a:xfrm>
            <a:off x="6486525" y="190023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a:extLst>
              <a:ext uri="{FF2B5EF4-FFF2-40B4-BE49-F238E27FC236}">
                <a16:creationId xmlns:a16="http://schemas.microsoft.com/office/drawing/2014/main" id="{E3FBF27A-364F-C01C-BAC4-BA0D3153F9D1}"/>
              </a:ext>
            </a:extLst>
          </p:cNvPr>
          <p:cNvSpPr>
            <a:spLocks noChangeArrowheads="1"/>
          </p:cNvSpPr>
          <p:nvPr/>
        </p:nvSpPr>
        <p:spPr bwMode="auto">
          <a:xfrm>
            <a:off x="65468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a:extLst>
              <a:ext uri="{FF2B5EF4-FFF2-40B4-BE49-F238E27FC236}">
                <a16:creationId xmlns:a16="http://schemas.microsoft.com/office/drawing/2014/main" id="{287FE11D-D6EB-C83B-089A-45EDF740E107}"/>
              </a:ext>
            </a:extLst>
          </p:cNvPr>
          <p:cNvSpPr>
            <a:spLocks noChangeArrowheads="1"/>
          </p:cNvSpPr>
          <p:nvPr/>
        </p:nvSpPr>
        <p:spPr bwMode="auto">
          <a:xfrm>
            <a:off x="66198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a:extLst>
              <a:ext uri="{FF2B5EF4-FFF2-40B4-BE49-F238E27FC236}">
                <a16:creationId xmlns:a16="http://schemas.microsoft.com/office/drawing/2014/main" id="{3D266579-8F4E-9398-0B6F-9E7C2AF14AED}"/>
              </a:ext>
            </a:extLst>
          </p:cNvPr>
          <p:cNvSpPr>
            <a:spLocks noChangeArrowheads="1"/>
          </p:cNvSpPr>
          <p:nvPr/>
        </p:nvSpPr>
        <p:spPr bwMode="auto">
          <a:xfrm>
            <a:off x="670877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a:extLst>
              <a:ext uri="{FF2B5EF4-FFF2-40B4-BE49-F238E27FC236}">
                <a16:creationId xmlns:a16="http://schemas.microsoft.com/office/drawing/2014/main" id="{A99568E9-CAD7-BD43-18E0-A791424C8259}"/>
              </a:ext>
            </a:extLst>
          </p:cNvPr>
          <p:cNvSpPr>
            <a:spLocks noChangeArrowheads="1"/>
          </p:cNvSpPr>
          <p:nvPr/>
        </p:nvSpPr>
        <p:spPr bwMode="auto">
          <a:xfrm>
            <a:off x="67532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a:extLst>
              <a:ext uri="{FF2B5EF4-FFF2-40B4-BE49-F238E27FC236}">
                <a16:creationId xmlns:a16="http://schemas.microsoft.com/office/drawing/2014/main" id="{2511ED6D-7A53-69FC-A10A-E69A788087D1}"/>
              </a:ext>
            </a:extLst>
          </p:cNvPr>
          <p:cNvSpPr>
            <a:spLocks noChangeArrowheads="1"/>
          </p:cNvSpPr>
          <p:nvPr/>
        </p:nvSpPr>
        <p:spPr bwMode="auto">
          <a:xfrm>
            <a:off x="67976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a:extLst>
              <a:ext uri="{FF2B5EF4-FFF2-40B4-BE49-F238E27FC236}">
                <a16:creationId xmlns:a16="http://schemas.microsoft.com/office/drawing/2014/main" id="{9E7F3DDC-0200-3F27-1070-7A5B41599254}"/>
              </a:ext>
            </a:extLst>
          </p:cNvPr>
          <p:cNvSpPr>
            <a:spLocks noChangeArrowheads="1"/>
          </p:cNvSpPr>
          <p:nvPr/>
        </p:nvSpPr>
        <p:spPr bwMode="auto">
          <a:xfrm>
            <a:off x="68722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a:extLst>
              <a:ext uri="{FF2B5EF4-FFF2-40B4-BE49-F238E27FC236}">
                <a16:creationId xmlns:a16="http://schemas.microsoft.com/office/drawing/2014/main" id="{E26B89C3-F407-A083-65E3-BE72F7B73BBB}"/>
              </a:ext>
            </a:extLst>
          </p:cNvPr>
          <p:cNvSpPr>
            <a:spLocks noChangeArrowheads="1"/>
          </p:cNvSpPr>
          <p:nvPr/>
        </p:nvSpPr>
        <p:spPr bwMode="auto">
          <a:xfrm>
            <a:off x="69167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a:extLst>
              <a:ext uri="{FF2B5EF4-FFF2-40B4-BE49-F238E27FC236}">
                <a16:creationId xmlns:a16="http://schemas.microsoft.com/office/drawing/2014/main" id="{8F29CF7B-04B4-61D7-E708-A6B1E294C7F3}"/>
              </a:ext>
            </a:extLst>
          </p:cNvPr>
          <p:cNvSpPr>
            <a:spLocks noChangeArrowheads="1"/>
          </p:cNvSpPr>
          <p:nvPr/>
        </p:nvSpPr>
        <p:spPr bwMode="auto">
          <a:xfrm>
            <a:off x="69611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a:extLst>
              <a:ext uri="{FF2B5EF4-FFF2-40B4-BE49-F238E27FC236}">
                <a16:creationId xmlns:a16="http://schemas.microsoft.com/office/drawing/2014/main" id="{58FB6076-E2A3-29C3-3075-F04784807912}"/>
              </a:ext>
            </a:extLst>
          </p:cNvPr>
          <p:cNvSpPr>
            <a:spLocks noChangeArrowheads="1"/>
          </p:cNvSpPr>
          <p:nvPr/>
        </p:nvSpPr>
        <p:spPr bwMode="auto">
          <a:xfrm>
            <a:off x="70643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a:extLst>
              <a:ext uri="{FF2B5EF4-FFF2-40B4-BE49-F238E27FC236}">
                <a16:creationId xmlns:a16="http://schemas.microsoft.com/office/drawing/2014/main" id="{7E4D8455-F4A5-EC17-BADA-9743FDA9C739}"/>
              </a:ext>
            </a:extLst>
          </p:cNvPr>
          <p:cNvSpPr>
            <a:spLocks noChangeArrowheads="1"/>
          </p:cNvSpPr>
          <p:nvPr/>
        </p:nvSpPr>
        <p:spPr bwMode="auto">
          <a:xfrm>
            <a:off x="7138988"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a:extLst>
              <a:ext uri="{FF2B5EF4-FFF2-40B4-BE49-F238E27FC236}">
                <a16:creationId xmlns:a16="http://schemas.microsoft.com/office/drawing/2014/main" id="{B70064F1-57CD-50A3-EF93-9ED2D74B5611}"/>
              </a:ext>
            </a:extLst>
          </p:cNvPr>
          <p:cNvSpPr>
            <a:spLocks noChangeArrowheads="1"/>
          </p:cNvSpPr>
          <p:nvPr/>
        </p:nvSpPr>
        <p:spPr bwMode="auto">
          <a:xfrm>
            <a:off x="7227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a:extLst>
              <a:ext uri="{FF2B5EF4-FFF2-40B4-BE49-F238E27FC236}">
                <a16:creationId xmlns:a16="http://schemas.microsoft.com/office/drawing/2014/main" id="{B0191CA1-3532-58B9-BC44-53782E7582BC}"/>
              </a:ext>
            </a:extLst>
          </p:cNvPr>
          <p:cNvSpPr>
            <a:spLocks noChangeArrowheads="1"/>
          </p:cNvSpPr>
          <p:nvPr/>
        </p:nvSpPr>
        <p:spPr bwMode="auto">
          <a:xfrm>
            <a:off x="7272338" y="1900238"/>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a:extLst>
              <a:ext uri="{FF2B5EF4-FFF2-40B4-BE49-F238E27FC236}">
                <a16:creationId xmlns:a16="http://schemas.microsoft.com/office/drawing/2014/main" id="{29725F64-5D13-6B8D-6E4F-9772B5564015}"/>
              </a:ext>
            </a:extLst>
          </p:cNvPr>
          <p:cNvSpPr>
            <a:spLocks noChangeArrowheads="1"/>
          </p:cNvSpPr>
          <p:nvPr/>
        </p:nvSpPr>
        <p:spPr bwMode="auto">
          <a:xfrm>
            <a:off x="73914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a:extLst>
              <a:ext uri="{FF2B5EF4-FFF2-40B4-BE49-F238E27FC236}">
                <a16:creationId xmlns:a16="http://schemas.microsoft.com/office/drawing/2014/main" id="{E880E59E-BC44-8051-1885-6DB4331C6076}"/>
              </a:ext>
            </a:extLst>
          </p:cNvPr>
          <p:cNvSpPr>
            <a:spLocks noChangeArrowheads="1"/>
          </p:cNvSpPr>
          <p:nvPr/>
        </p:nvSpPr>
        <p:spPr bwMode="auto">
          <a:xfrm>
            <a:off x="746442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a:extLst>
              <a:ext uri="{FF2B5EF4-FFF2-40B4-BE49-F238E27FC236}">
                <a16:creationId xmlns:a16="http://schemas.microsoft.com/office/drawing/2014/main" id="{4FDA1B7D-C85A-ADEF-BCDD-79BFE58594E3}"/>
              </a:ext>
            </a:extLst>
          </p:cNvPr>
          <p:cNvSpPr>
            <a:spLocks noChangeArrowheads="1"/>
          </p:cNvSpPr>
          <p:nvPr/>
        </p:nvSpPr>
        <p:spPr bwMode="auto">
          <a:xfrm>
            <a:off x="750887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a:extLst>
              <a:ext uri="{FF2B5EF4-FFF2-40B4-BE49-F238E27FC236}">
                <a16:creationId xmlns:a16="http://schemas.microsoft.com/office/drawing/2014/main" id="{7291C3E6-90A4-AF8F-4F45-2912A3B80B69}"/>
              </a:ext>
            </a:extLst>
          </p:cNvPr>
          <p:cNvSpPr>
            <a:spLocks noChangeArrowheads="1"/>
          </p:cNvSpPr>
          <p:nvPr/>
        </p:nvSpPr>
        <p:spPr bwMode="auto">
          <a:xfrm>
            <a:off x="758348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a:extLst>
              <a:ext uri="{FF2B5EF4-FFF2-40B4-BE49-F238E27FC236}">
                <a16:creationId xmlns:a16="http://schemas.microsoft.com/office/drawing/2014/main" id="{167EBD75-22E1-7874-6F44-0592716E3464}"/>
              </a:ext>
            </a:extLst>
          </p:cNvPr>
          <p:cNvSpPr>
            <a:spLocks noChangeArrowheads="1"/>
          </p:cNvSpPr>
          <p:nvPr/>
        </p:nvSpPr>
        <p:spPr bwMode="auto">
          <a:xfrm>
            <a:off x="76279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a:extLst>
              <a:ext uri="{FF2B5EF4-FFF2-40B4-BE49-F238E27FC236}">
                <a16:creationId xmlns:a16="http://schemas.microsoft.com/office/drawing/2014/main" id="{0050AC29-3473-2FE1-B2AD-6AEA2297B557}"/>
              </a:ext>
            </a:extLst>
          </p:cNvPr>
          <p:cNvSpPr>
            <a:spLocks noChangeArrowheads="1"/>
          </p:cNvSpPr>
          <p:nvPr/>
        </p:nvSpPr>
        <p:spPr bwMode="auto">
          <a:xfrm>
            <a:off x="767238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a:extLst>
              <a:ext uri="{FF2B5EF4-FFF2-40B4-BE49-F238E27FC236}">
                <a16:creationId xmlns:a16="http://schemas.microsoft.com/office/drawing/2014/main" id="{218CA48D-3FF9-5669-F662-A50C49169FE0}"/>
              </a:ext>
            </a:extLst>
          </p:cNvPr>
          <p:cNvSpPr>
            <a:spLocks noChangeArrowheads="1"/>
          </p:cNvSpPr>
          <p:nvPr/>
        </p:nvSpPr>
        <p:spPr bwMode="auto">
          <a:xfrm>
            <a:off x="77755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a:extLst>
              <a:ext uri="{FF2B5EF4-FFF2-40B4-BE49-F238E27FC236}">
                <a16:creationId xmlns:a16="http://schemas.microsoft.com/office/drawing/2014/main" id="{B45AB67D-8B36-67BF-0A53-1A31C303DB08}"/>
              </a:ext>
            </a:extLst>
          </p:cNvPr>
          <p:cNvSpPr>
            <a:spLocks noChangeArrowheads="1"/>
          </p:cNvSpPr>
          <p:nvPr/>
        </p:nvSpPr>
        <p:spPr bwMode="auto">
          <a:xfrm>
            <a:off x="7820025" y="1900238"/>
            <a:ext cx="2730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a:extLst>
              <a:ext uri="{FF2B5EF4-FFF2-40B4-BE49-F238E27FC236}">
                <a16:creationId xmlns:a16="http://schemas.microsoft.com/office/drawing/2014/main" id="{AD3D25D6-8749-8DC5-1BE0-AD999C936B62}"/>
              </a:ext>
            </a:extLst>
          </p:cNvPr>
          <p:cNvSpPr>
            <a:spLocks noChangeArrowheads="1"/>
          </p:cNvSpPr>
          <p:nvPr/>
        </p:nvSpPr>
        <p:spPr bwMode="auto">
          <a:xfrm>
            <a:off x="78946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a:extLst>
              <a:ext uri="{FF2B5EF4-FFF2-40B4-BE49-F238E27FC236}">
                <a16:creationId xmlns:a16="http://schemas.microsoft.com/office/drawing/2014/main" id="{D7C53068-EC41-74CE-7A41-6992674BEF0C}"/>
              </a:ext>
            </a:extLst>
          </p:cNvPr>
          <p:cNvSpPr>
            <a:spLocks noChangeArrowheads="1"/>
          </p:cNvSpPr>
          <p:nvPr/>
        </p:nvSpPr>
        <p:spPr bwMode="auto">
          <a:xfrm>
            <a:off x="2382838" y="2284413"/>
            <a:ext cx="3270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a:extLst>
              <a:ext uri="{FF2B5EF4-FFF2-40B4-BE49-F238E27FC236}">
                <a16:creationId xmlns:a16="http://schemas.microsoft.com/office/drawing/2014/main" id="{992684D7-D1C3-C2CC-AF8E-0BD0752739EE}"/>
              </a:ext>
            </a:extLst>
          </p:cNvPr>
          <p:cNvSpPr>
            <a:spLocks noChangeArrowheads="1"/>
          </p:cNvSpPr>
          <p:nvPr/>
        </p:nvSpPr>
        <p:spPr bwMode="auto">
          <a:xfrm>
            <a:off x="251618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a:extLst>
              <a:ext uri="{FF2B5EF4-FFF2-40B4-BE49-F238E27FC236}">
                <a16:creationId xmlns:a16="http://schemas.microsoft.com/office/drawing/2014/main" id="{2AA8F96F-7E83-F2CB-1058-49D911506CBC}"/>
              </a:ext>
            </a:extLst>
          </p:cNvPr>
          <p:cNvSpPr>
            <a:spLocks noChangeArrowheads="1"/>
          </p:cNvSpPr>
          <p:nvPr/>
        </p:nvSpPr>
        <p:spPr bwMode="auto">
          <a:xfrm>
            <a:off x="2605088" y="2284413"/>
            <a:ext cx="255587"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a:extLst>
              <a:ext uri="{FF2B5EF4-FFF2-40B4-BE49-F238E27FC236}">
                <a16:creationId xmlns:a16="http://schemas.microsoft.com/office/drawing/2014/main" id="{2B537B6A-5695-B39A-0653-C07AF8BC80A5}"/>
              </a:ext>
            </a:extLst>
          </p:cNvPr>
          <p:cNvSpPr>
            <a:spLocks noChangeArrowheads="1"/>
          </p:cNvSpPr>
          <p:nvPr/>
        </p:nvSpPr>
        <p:spPr bwMode="auto">
          <a:xfrm>
            <a:off x="267970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a:extLst>
              <a:ext uri="{FF2B5EF4-FFF2-40B4-BE49-F238E27FC236}">
                <a16:creationId xmlns:a16="http://schemas.microsoft.com/office/drawing/2014/main" id="{CB51287E-BBA6-B291-B6C5-F777C208AD09}"/>
              </a:ext>
            </a:extLst>
          </p:cNvPr>
          <p:cNvSpPr>
            <a:spLocks noChangeArrowheads="1"/>
          </p:cNvSpPr>
          <p:nvPr/>
        </p:nvSpPr>
        <p:spPr bwMode="auto">
          <a:xfrm>
            <a:off x="273843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a:extLst>
              <a:ext uri="{FF2B5EF4-FFF2-40B4-BE49-F238E27FC236}">
                <a16:creationId xmlns:a16="http://schemas.microsoft.com/office/drawing/2014/main" id="{A6631F28-3F09-301E-C74B-3A2F0D6A549B}"/>
              </a:ext>
            </a:extLst>
          </p:cNvPr>
          <p:cNvSpPr>
            <a:spLocks noChangeArrowheads="1"/>
          </p:cNvSpPr>
          <p:nvPr/>
        </p:nvSpPr>
        <p:spPr bwMode="auto">
          <a:xfrm>
            <a:off x="28273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a:extLst>
              <a:ext uri="{FF2B5EF4-FFF2-40B4-BE49-F238E27FC236}">
                <a16:creationId xmlns:a16="http://schemas.microsoft.com/office/drawing/2014/main" id="{1A35612B-5ADD-B436-5693-A0E3081FE86F}"/>
              </a:ext>
            </a:extLst>
          </p:cNvPr>
          <p:cNvSpPr>
            <a:spLocks noChangeArrowheads="1"/>
          </p:cNvSpPr>
          <p:nvPr/>
        </p:nvSpPr>
        <p:spPr bwMode="auto">
          <a:xfrm>
            <a:off x="29305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a:extLst>
              <a:ext uri="{FF2B5EF4-FFF2-40B4-BE49-F238E27FC236}">
                <a16:creationId xmlns:a16="http://schemas.microsoft.com/office/drawing/2014/main" id="{C61D67CE-5E17-C347-3653-365FD4725634}"/>
              </a:ext>
            </a:extLst>
          </p:cNvPr>
          <p:cNvSpPr>
            <a:spLocks noChangeArrowheads="1"/>
          </p:cNvSpPr>
          <p:nvPr/>
        </p:nvSpPr>
        <p:spPr bwMode="auto">
          <a:xfrm>
            <a:off x="299085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a:extLst>
              <a:ext uri="{FF2B5EF4-FFF2-40B4-BE49-F238E27FC236}">
                <a16:creationId xmlns:a16="http://schemas.microsoft.com/office/drawing/2014/main" id="{192795C9-61C8-E13B-EC0A-97B60AE9073B}"/>
              </a:ext>
            </a:extLst>
          </p:cNvPr>
          <p:cNvSpPr>
            <a:spLocks noChangeArrowheads="1"/>
          </p:cNvSpPr>
          <p:nvPr/>
        </p:nvSpPr>
        <p:spPr bwMode="auto">
          <a:xfrm>
            <a:off x="3863975" y="2284413"/>
            <a:ext cx="2921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a:extLst>
              <a:ext uri="{FF2B5EF4-FFF2-40B4-BE49-F238E27FC236}">
                <a16:creationId xmlns:a16="http://schemas.microsoft.com/office/drawing/2014/main" id="{5B0BDB15-9DDD-A533-0D50-E97D44892BA5}"/>
              </a:ext>
            </a:extLst>
          </p:cNvPr>
          <p:cNvSpPr>
            <a:spLocks noChangeArrowheads="1"/>
          </p:cNvSpPr>
          <p:nvPr/>
        </p:nvSpPr>
        <p:spPr bwMode="auto">
          <a:xfrm>
            <a:off x="3997325" y="2284413"/>
            <a:ext cx="293688"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a:extLst>
              <a:ext uri="{FF2B5EF4-FFF2-40B4-BE49-F238E27FC236}">
                <a16:creationId xmlns:a16="http://schemas.microsoft.com/office/drawing/2014/main" id="{C91202BB-CF3D-9942-8ED4-C4D05EAB802C}"/>
              </a:ext>
            </a:extLst>
          </p:cNvPr>
          <p:cNvSpPr>
            <a:spLocks noChangeArrowheads="1"/>
          </p:cNvSpPr>
          <p:nvPr/>
        </p:nvSpPr>
        <p:spPr bwMode="auto">
          <a:xfrm>
            <a:off x="41021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a:extLst>
              <a:ext uri="{FF2B5EF4-FFF2-40B4-BE49-F238E27FC236}">
                <a16:creationId xmlns:a16="http://schemas.microsoft.com/office/drawing/2014/main" id="{454B44FF-F822-BE8B-97FE-358D15B64577}"/>
              </a:ext>
            </a:extLst>
          </p:cNvPr>
          <p:cNvSpPr>
            <a:spLocks noChangeArrowheads="1"/>
          </p:cNvSpPr>
          <p:nvPr/>
        </p:nvSpPr>
        <p:spPr bwMode="auto">
          <a:xfrm>
            <a:off x="4191000"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a:extLst>
              <a:ext uri="{FF2B5EF4-FFF2-40B4-BE49-F238E27FC236}">
                <a16:creationId xmlns:a16="http://schemas.microsoft.com/office/drawing/2014/main" id="{AD64EED7-54B2-E133-98DF-F57E0F8DDAF4}"/>
              </a:ext>
            </a:extLst>
          </p:cNvPr>
          <p:cNvSpPr>
            <a:spLocks noChangeArrowheads="1"/>
          </p:cNvSpPr>
          <p:nvPr/>
        </p:nvSpPr>
        <p:spPr bwMode="auto">
          <a:xfrm>
            <a:off x="4264025"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a:extLst>
              <a:ext uri="{FF2B5EF4-FFF2-40B4-BE49-F238E27FC236}">
                <a16:creationId xmlns:a16="http://schemas.microsoft.com/office/drawing/2014/main" id="{3C8B2D22-041F-4329-4BC3-A1E16EDD8EFB}"/>
              </a:ext>
            </a:extLst>
          </p:cNvPr>
          <p:cNvSpPr>
            <a:spLocks noChangeArrowheads="1"/>
          </p:cNvSpPr>
          <p:nvPr/>
        </p:nvSpPr>
        <p:spPr bwMode="auto">
          <a:xfrm>
            <a:off x="4338638"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a:extLst>
              <a:ext uri="{FF2B5EF4-FFF2-40B4-BE49-F238E27FC236}">
                <a16:creationId xmlns:a16="http://schemas.microsoft.com/office/drawing/2014/main" id="{BAAAC926-DDC6-36CF-AF51-35657187EE0F}"/>
              </a:ext>
            </a:extLst>
          </p:cNvPr>
          <p:cNvSpPr>
            <a:spLocks noChangeArrowheads="1"/>
          </p:cNvSpPr>
          <p:nvPr/>
        </p:nvSpPr>
        <p:spPr bwMode="auto">
          <a:xfrm>
            <a:off x="4397375" y="2284413"/>
            <a:ext cx="271463"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a:extLst>
              <a:ext uri="{FF2B5EF4-FFF2-40B4-BE49-F238E27FC236}">
                <a16:creationId xmlns:a16="http://schemas.microsoft.com/office/drawing/2014/main" id="{2B35F783-E25B-C955-AADB-C3D8A9675150}"/>
              </a:ext>
            </a:extLst>
          </p:cNvPr>
          <p:cNvSpPr>
            <a:spLocks noChangeArrowheads="1"/>
          </p:cNvSpPr>
          <p:nvPr/>
        </p:nvSpPr>
        <p:spPr bwMode="auto">
          <a:xfrm>
            <a:off x="448627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a:extLst>
              <a:ext uri="{FF2B5EF4-FFF2-40B4-BE49-F238E27FC236}">
                <a16:creationId xmlns:a16="http://schemas.microsoft.com/office/drawing/2014/main" id="{198A8E78-20E7-A542-9AFE-478A4C7D866B}"/>
              </a:ext>
            </a:extLst>
          </p:cNvPr>
          <p:cNvSpPr>
            <a:spLocks noChangeArrowheads="1"/>
          </p:cNvSpPr>
          <p:nvPr/>
        </p:nvSpPr>
        <p:spPr bwMode="auto">
          <a:xfrm>
            <a:off x="45466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a:extLst>
              <a:ext uri="{FF2B5EF4-FFF2-40B4-BE49-F238E27FC236}">
                <a16:creationId xmlns:a16="http://schemas.microsoft.com/office/drawing/2014/main" id="{2856269A-F84F-F83C-030A-1890AA8C3EB1}"/>
              </a:ext>
            </a:extLst>
          </p:cNvPr>
          <p:cNvSpPr>
            <a:spLocks noChangeArrowheads="1"/>
          </p:cNvSpPr>
          <p:nvPr/>
        </p:nvSpPr>
        <p:spPr bwMode="auto">
          <a:xfrm>
            <a:off x="4635500" y="2284413"/>
            <a:ext cx="29368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a:extLst>
              <a:ext uri="{FF2B5EF4-FFF2-40B4-BE49-F238E27FC236}">
                <a16:creationId xmlns:a16="http://schemas.microsoft.com/office/drawing/2014/main" id="{DB2F2039-FDAD-ADE5-0B9F-60F88AD82942}"/>
              </a:ext>
            </a:extLst>
          </p:cNvPr>
          <p:cNvSpPr>
            <a:spLocks noChangeArrowheads="1"/>
          </p:cNvSpPr>
          <p:nvPr/>
        </p:nvSpPr>
        <p:spPr bwMode="auto">
          <a:xfrm>
            <a:off x="4738688" y="2284413"/>
            <a:ext cx="2540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a:extLst>
              <a:ext uri="{FF2B5EF4-FFF2-40B4-BE49-F238E27FC236}">
                <a16:creationId xmlns:a16="http://schemas.microsoft.com/office/drawing/2014/main" id="{EE92A8D1-F0F9-9D77-A6DC-F104383D28C2}"/>
              </a:ext>
            </a:extLst>
          </p:cNvPr>
          <p:cNvSpPr>
            <a:spLocks noChangeArrowheads="1"/>
          </p:cNvSpPr>
          <p:nvPr/>
        </p:nvSpPr>
        <p:spPr bwMode="auto">
          <a:xfrm>
            <a:off x="6427788" y="2284413"/>
            <a:ext cx="238125"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a:extLst>
              <a:ext uri="{FF2B5EF4-FFF2-40B4-BE49-F238E27FC236}">
                <a16:creationId xmlns:a16="http://schemas.microsoft.com/office/drawing/2014/main" id="{2E147A24-93C0-A60F-D73E-F80DA7D77AA7}"/>
              </a:ext>
            </a:extLst>
          </p:cNvPr>
          <p:cNvSpPr>
            <a:spLocks noChangeArrowheads="1"/>
          </p:cNvSpPr>
          <p:nvPr/>
        </p:nvSpPr>
        <p:spPr bwMode="auto">
          <a:xfrm>
            <a:off x="6502400" y="2284413"/>
            <a:ext cx="3508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a:extLst>
              <a:ext uri="{FF2B5EF4-FFF2-40B4-BE49-F238E27FC236}">
                <a16:creationId xmlns:a16="http://schemas.microsoft.com/office/drawing/2014/main" id="{99FE75EB-3D29-23FE-9802-560B27D02280}"/>
              </a:ext>
            </a:extLst>
          </p:cNvPr>
          <p:cNvSpPr>
            <a:spLocks noChangeArrowheads="1"/>
          </p:cNvSpPr>
          <p:nvPr/>
        </p:nvSpPr>
        <p:spPr bwMode="auto">
          <a:xfrm>
            <a:off x="66500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a:extLst>
              <a:ext uri="{FF2B5EF4-FFF2-40B4-BE49-F238E27FC236}">
                <a16:creationId xmlns:a16="http://schemas.microsoft.com/office/drawing/2014/main" id="{B084AA05-8FFB-4B90-9B5B-30144DC9027A}"/>
              </a:ext>
            </a:extLst>
          </p:cNvPr>
          <p:cNvSpPr>
            <a:spLocks noChangeArrowheads="1"/>
          </p:cNvSpPr>
          <p:nvPr/>
        </p:nvSpPr>
        <p:spPr bwMode="auto">
          <a:xfrm>
            <a:off x="67532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a:extLst>
              <a:ext uri="{FF2B5EF4-FFF2-40B4-BE49-F238E27FC236}">
                <a16:creationId xmlns:a16="http://schemas.microsoft.com/office/drawing/2014/main" id="{B154DCAB-21EF-C0A3-8DF6-346DB281A6E7}"/>
              </a:ext>
            </a:extLst>
          </p:cNvPr>
          <p:cNvSpPr>
            <a:spLocks noChangeArrowheads="1"/>
          </p:cNvSpPr>
          <p:nvPr/>
        </p:nvSpPr>
        <p:spPr bwMode="auto">
          <a:xfrm>
            <a:off x="681355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a:extLst>
              <a:ext uri="{FF2B5EF4-FFF2-40B4-BE49-F238E27FC236}">
                <a16:creationId xmlns:a16="http://schemas.microsoft.com/office/drawing/2014/main" id="{28910A68-E36D-B84A-2511-E05AFA37428C}"/>
              </a:ext>
            </a:extLst>
          </p:cNvPr>
          <p:cNvSpPr>
            <a:spLocks noChangeArrowheads="1"/>
          </p:cNvSpPr>
          <p:nvPr/>
        </p:nvSpPr>
        <p:spPr bwMode="auto">
          <a:xfrm>
            <a:off x="6872288"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a:extLst>
              <a:ext uri="{FF2B5EF4-FFF2-40B4-BE49-F238E27FC236}">
                <a16:creationId xmlns:a16="http://schemas.microsoft.com/office/drawing/2014/main" id="{F5C72344-A90D-4E36-F8CE-72B68D37C13A}"/>
              </a:ext>
            </a:extLst>
          </p:cNvPr>
          <p:cNvSpPr>
            <a:spLocks noChangeArrowheads="1"/>
          </p:cNvSpPr>
          <p:nvPr/>
        </p:nvSpPr>
        <p:spPr bwMode="auto">
          <a:xfrm>
            <a:off x="6961188" y="2284413"/>
            <a:ext cx="265112"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a:extLst>
              <a:ext uri="{FF2B5EF4-FFF2-40B4-BE49-F238E27FC236}">
                <a16:creationId xmlns:a16="http://schemas.microsoft.com/office/drawing/2014/main" id="{09431B17-DFA2-6121-B708-8DCE3452F393}"/>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2" name="Rectangle 109">
            <a:extLst>
              <a:ext uri="{FF2B5EF4-FFF2-40B4-BE49-F238E27FC236}">
                <a16:creationId xmlns:a16="http://schemas.microsoft.com/office/drawing/2014/main" id="{96334242-1A8A-EDC9-6EF4-F0587EF629F8}"/>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3" name="Rectangle 110">
            <a:extLst>
              <a:ext uri="{FF2B5EF4-FFF2-40B4-BE49-F238E27FC236}">
                <a16:creationId xmlns:a16="http://schemas.microsoft.com/office/drawing/2014/main" id="{32AA9AB6-9D7B-FB34-3F69-40D7126EE43D}"/>
              </a:ext>
            </a:extLst>
          </p:cNvPr>
          <p:cNvSpPr>
            <a:spLocks noChangeArrowheads="1"/>
          </p:cNvSpPr>
          <p:nvPr/>
        </p:nvSpPr>
        <p:spPr bwMode="auto">
          <a:xfrm>
            <a:off x="1762125" y="2187575"/>
            <a:ext cx="15732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4" name="Rectangle 111">
            <a:extLst>
              <a:ext uri="{FF2B5EF4-FFF2-40B4-BE49-F238E27FC236}">
                <a16:creationId xmlns:a16="http://schemas.microsoft.com/office/drawing/2014/main" id="{3C2529E7-850A-0C08-8ACF-B69B0A99F86C}"/>
              </a:ext>
            </a:extLst>
          </p:cNvPr>
          <p:cNvSpPr>
            <a:spLocks noChangeArrowheads="1"/>
          </p:cNvSpPr>
          <p:nvPr/>
        </p:nvSpPr>
        <p:spPr bwMode="auto">
          <a:xfrm>
            <a:off x="33480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5" name="Rectangle 112">
            <a:extLst>
              <a:ext uri="{FF2B5EF4-FFF2-40B4-BE49-F238E27FC236}">
                <a16:creationId xmlns:a16="http://schemas.microsoft.com/office/drawing/2014/main" id="{7B0C0C72-8B21-C8D4-6202-8FF90C4693FA}"/>
              </a:ext>
            </a:extLst>
          </p:cNvPr>
          <p:cNvSpPr>
            <a:spLocks noChangeArrowheads="1"/>
          </p:cNvSpPr>
          <p:nvPr/>
        </p:nvSpPr>
        <p:spPr bwMode="auto">
          <a:xfrm>
            <a:off x="3362325" y="2187575"/>
            <a:ext cx="157162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6" name="Rectangle 113">
            <a:extLst>
              <a:ext uri="{FF2B5EF4-FFF2-40B4-BE49-F238E27FC236}">
                <a16:creationId xmlns:a16="http://schemas.microsoft.com/office/drawing/2014/main" id="{D4D8B709-AAFB-D247-50A5-4BEC68E23C9D}"/>
              </a:ext>
            </a:extLst>
          </p:cNvPr>
          <p:cNvSpPr>
            <a:spLocks noChangeArrowheads="1"/>
          </p:cNvSpPr>
          <p:nvPr/>
        </p:nvSpPr>
        <p:spPr bwMode="auto">
          <a:xfrm>
            <a:off x="4946650" y="2187575"/>
            <a:ext cx="317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7" name="Rectangle 114">
            <a:extLst>
              <a:ext uri="{FF2B5EF4-FFF2-40B4-BE49-F238E27FC236}">
                <a16:creationId xmlns:a16="http://schemas.microsoft.com/office/drawing/2014/main" id="{2F856FBA-7B9C-2A0B-91B8-B86F51D40264}"/>
              </a:ext>
            </a:extLst>
          </p:cNvPr>
          <p:cNvSpPr>
            <a:spLocks noChangeArrowheads="1"/>
          </p:cNvSpPr>
          <p:nvPr/>
        </p:nvSpPr>
        <p:spPr bwMode="auto">
          <a:xfrm>
            <a:off x="4962525" y="2187575"/>
            <a:ext cx="31734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8" name="Rectangle 115">
            <a:extLst>
              <a:ext uri="{FF2B5EF4-FFF2-40B4-BE49-F238E27FC236}">
                <a16:creationId xmlns:a16="http://schemas.microsoft.com/office/drawing/2014/main" id="{F84317AC-AB47-075E-B573-EEE02C19110F}"/>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9" name="Rectangle 116">
            <a:extLst>
              <a:ext uri="{FF2B5EF4-FFF2-40B4-BE49-F238E27FC236}">
                <a16:creationId xmlns:a16="http://schemas.microsoft.com/office/drawing/2014/main" id="{C45263B9-66E5-18AD-DBF7-472AAFAD4A21}"/>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0" name="Rectangle 117">
            <a:extLst>
              <a:ext uri="{FF2B5EF4-FFF2-40B4-BE49-F238E27FC236}">
                <a16:creationId xmlns:a16="http://schemas.microsoft.com/office/drawing/2014/main" id="{FD17ED90-7E32-3E0F-37F4-AA0FD0A76AAB}"/>
              </a:ext>
            </a:extLst>
          </p:cNvPr>
          <p:cNvSpPr>
            <a:spLocks noChangeArrowheads="1"/>
          </p:cNvSpPr>
          <p:nvPr/>
        </p:nvSpPr>
        <p:spPr bwMode="auto">
          <a:xfrm>
            <a:off x="17478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1" name="Rectangle 118">
            <a:extLst>
              <a:ext uri="{FF2B5EF4-FFF2-40B4-BE49-F238E27FC236}">
                <a16:creationId xmlns:a16="http://schemas.microsoft.com/office/drawing/2014/main" id="{165C29F6-8759-C142-FAE4-E35F2DF8A4C3}"/>
              </a:ext>
            </a:extLst>
          </p:cNvPr>
          <p:cNvSpPr>
            <a:spLocks noChangeArrowheads="1"/>
          </p:cNvSpPr>
          <p:nvPr/>
        </p:nvSpPr>
        <p:spPr bwMode="auto">
          <a:xfrm>
            <a:off x="33480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2" name="Rectangle 119">
            <a:extLst>
              <a:ext uri="{FF2B5EF4-FFF2-40B4-BE49-F238E27FC236}">
                <a16:creationId xmlns:a16="http://schemas.microsoft.com/office/drawing/2014/main" id="{62333393-A81B-51D8-1939-C1675C6F670F}"/>
              </a:ext>
            </a:extLst>
          </p:cNvPr>
          <p:cNvSpPr>
            <a:spLocks noChangeArrowheads="1"/>
          </p:cNvSpPr>
          <p:nvPr/>
        </p:nvSpPr>
        <p:spPr bwMode="auto">
          <a:xfrm>
            <a:off x="4946650" y="2201863"/>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3" name="Rectangle 120">
            <a:extLst>
              <a:ext uri="{FF2B5EF4-FFF2-40B4-BE49-F238E27FC236}">
                <a16:creationId xmlns:a16="http://schemas.microsoft.com/office/drawing/2014/main" id="{92E96065-2F79-57C0-519E-F9B844715BDF}"/>
              </a:ext>
            </a:extLst>
          </p:cNvPr>
          <p:cNvSpPr>
            <a:spLocks noChangeArrowheads="1"/>
          </p:cNvSpPr>
          <p:nvPr/>
        </p:nvSpPr>
        <p:spPr bwMode="auto">
          <a:xfrm>
            <a:off x="81486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4" name="Rectangle 121">
            <a:extLst>
              <a:ext uri="{FF2B5EF4-FFF2-40B4-BE49-F238E27FC236}">
                <a16:creationId xmlns:a16="http://schemas.microsoft.com/office/drawing/2014/main" id="{AB876E55-9EF6-6648-339F-0A5570166230}"/>
              </a:ext>
            </a:extLst>
          </p:cNvPr>
          <p:cNvSpPr>
            <a:spLocks noChangeArrowheads="1"/>
          </p:cNvSpPr>
          <p:nvPr/>
        </p:nvSpPr>
        <p:spPr bwMode="auto">
          <a:xfrm>
            <a:off x="1730375" y="26558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a:extLst>
              <a:ext uri="{FF2B5EF4-FFF2-40B4-BE49-F238E27FC236}">
                <a16:creationId xmlns:a16="http://schemas.microsoft.com/office/drawing/2014/main" id="{EE9291AA-2F84-4B4A-740B-BCA32EDB2DEC}"/>
              </a:ext>
            </a:extLst>
          </p:cNvPr>
          <p:cNvSpPr>
            <a:spLocks noChangeArrowheads="1"/>
          </p:cNvSpPr>
          <p:nvPr/>
        </p:nvSpPr>
        <p:spPr bwMode="auto">
          <a:xfrm>
            <a:off x="18494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a:extLst>
              <a:ext uri="{FF2B5EF4-FFF2-40B4-BE49-F238E27FC236}">
                <a16:creationId xmlns:a16="http://schemas.microsoft.com/office/drawing/2014/main" id="{4EB4D197-2300-4455-F2D4-010838FD4F09}"/>
              </a:ext>
            </a:extLst>
          </p:cNvPr>
          <p:cNvSpPr>
            <a:spLocks noChangeArrowheads="1"/>
          </p:cNvSpPr>
          <p:nvPr/>
        </p:nvSpPr>
        <p:spPr bwMode="auto">
          <a:xfrm>
            <a:off x="19383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a:extLst>
              <a:ext uri="{FF2B5EF4-FFF2-40B4-BE49-F238E27FC236}">
                <a16:creationId xmlns:a16="http://schemas.microsoft.com/office/drawing/2014/main" id="{9F94EFE3-0233-B178-34EC-770DB139A889}"/>
              </a:ext>
            </a:extLst>
          </p:cNvPr>
          <p:cNvSpPr>
            <a:spLocks noChangeArrowheads="1"/>
          </p:cNvSpPr>
          <p:nvPr/>
        </p:nvSpPr>
        <p:spPr bwMode="auto">
          <a:xfrm>
            <a:off x="2027238" y="26558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a:extLst>
              <a:ext uri="{FF2B5EF4-FFF2-40B4-BE49-F238E27FC236}">
                <a16:creationId xmlns:a16="http://schemas.microsoft.com/office/drawing/2014/main" id="{06729084-AE45-C746-258D-352052A40744}"/>
              </a:ext>
            </a:extLst>
          </p:cNvPr>
          <p:cNvSpPr>
            <a:spLocks noChangeArrowheads="1"/>
          </p:cNvSpPr>
          <p:nvPr/>
        </p:nvSpPr>
        <p:spPr bwMode="auto">
          <a:xfrm>
            <a:off x="2101850" y="26558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a:extLst>
              <a:ext uri="{FF2B5EF4-FFF2-40B4-BE49-F238E27FC236}">
                <a16:creationId xmlns:a16="http://schemas.microsoft.com/office/drawing/2014/main" id="{CC4BED31-1C79-6825-F055-C682D1DC4134}"/>
              </a:ext>
            </a:extLst>
          </p:cNvPr>
          <p:cNvSpPr>
            <a:spLocks noChangeArrowheads="1"/>
          </p:cNvSpPr>
          <p:nvPr/>
        </p:nvSpPr>
        <p:spPr bwMode="auto">
          <a:xfrm>
            <a:off x="2146300" y="26558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a:extLst>
              <a:ext uri="{FF2B5EF4-FFF2-40B4-BE49-F238E27FC236}">
                <a16:creationId xmlns:a16="http://schemas.microsoft.com/office/drawing/2014/main" id="{8C31E1B7-2AC1-8A59-DA6C-302457622FC2}"/>
              </a:ext>
            </a:extLst>
          </p:cNvPr>
          <p:cNvSpPr>
            <a:spLocks noChangeArrowheads="1"/>
          </p:cNvSpPr>
          <p:nvPr/>
        </p:nvSpPr>
        <p:spPr bwMode="auto">
          <a:xfrm>
            <a:off x="2219325" y="26558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a:extLst>
              <a:ext uri="{FF2B5EF4-FFF2-40B4-BE49-F238E27FC236}">
                <a16:creationId xmlns:a16="http://schemas.microsoft.com/office/drawing/2014/main" id="{DA696071-4E57-E7AB-6934-9C73812EC9F0}"/>
              </a:ext>
            </a:extLst>
          </p:cNvPr>
          <p:cNvSpPr>
            <a:spLocks noChangeArrowheads="1"/>
          </p:cNvSpPr>
          <p:nvPr/>
        </p:nvSpPr>
        <p:spPr bwMode="auto">
          <a:xfrm>
            <a:off x="2308225" y="2655888"/>
            <a:ext cx="250825"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a:extLst>
              <a:ext uri="{FF2B5EF4-FFF2-40B4-BE49-F238E27FC236}">
                <a16:creationId xmlns:a16="http://schemas.microsoft.com/office/drawing/2014/main" id="{73177278-42F0-9293-CBDA-55DAFD2FC7FE}"/>
              </a:ext>
            </a:extLst>
          </p:cNvPr>
          <p:cNvSpPr>
            <a:spLocks noChangeArrowheads="1"/>
          </p:cNvSpPr>
          <p:nvPr/>
        </p:nvSpPr>
        <p:spPr bwMode="auto">
          <a:xfrm>
            <a:off x="4102100" y="26558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a:extLst>
              <a:ext uri="{FF2B5EF4-FFF2-40B4-BE49-F238E27FC236}">
                <a16:creationId xmlns:a16="http://schemas.microsoft.com/office/drawing/2014/main" id="{2A24A654-AA19-CD71-8171-9995FB280614}"/>
              </a:ext>
            </a:extLst>
          </p:cNvPr>
          <p:cNvSpPr>
            <a:spLocks noChangeArrowheads="1"/>
          </p:cNvSpPr>
          <p:nvPr/>
        </p:nvSpPr>
        <p:spPr bwMode="auto">
          <a:xfrm>
            <a:off x="4191000" y="26558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a:extLst>
              <a:ext uri="{FF2B5EF4-FFF2-40B4-BE49-F238E27FC236}">
                <a16:creationId xmlns:a16="http://schemas.microsoft.com/office/drawing/2014/main" id="{9F331E86-9AA7-5DE6-A673-24C1D9CAF728}"/>
              </a:ext>
            </a:extLst>
          </p:cNvPr>
          <p:cNvSpPr>
            <a:spLocks noChangeArrowheads="1"/>
          </p:cNvSpPr>
          <p:nvPr/>
        </p:nvSpPr>
        <p:spPr bwMode="auto">
          <a:xfrm>
            <a:off x="42497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a:extLst>
              <a:ext uri="{FF2B5EF4-FFF2-40B4-BE49-F238E27FC236}">
                <a16:creationId xmlns:a16="http://schemas.microsoft.com/office/drawing/2014/main" id="{B5DBA34E-C376-C28A-9C53-9328FE516AB5}"/>
              </a:ext>
            </a:extLst>
          </p:cNvPr>
          <p:cNvSpPr>
            <a:spLocks noChangeArrowheads="1"/>
          </p:cNvSpPr>
          <p:nvPr/>
        </p:nvSpPr>
        <p:spPr bwMode="auto">
          <a:xfrm>
            <a:off x="43386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a:extLst>
              <a:ext uri="{FF2B5EF4-FFF2-40B4-BE49-F238E27FC236}">
                <a16:creationId xmlns:a16="http://schemas.microsoft.com/office/drawing/2014/main" id="{0B5C10D1-7A03-28B4-9200-F54262BA201C}"/>
              </a:ext>
            </a:extLst>
          </p:cNvPr>
          <p:cNvSpPr>
            <a:spLocks noChangeArrowheads="1"/>
          </p:cNvSpPr>
          <p:nvPr/>
        </p:nvSpPr>
        <p:spPr bwMode="auto">
          <a:xfrm>
            <a:off x="4427538" y="2655888"/>
            <a:ext cx="3302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a:extLst>
              <a:ext uri="{FF2B5EF4-FFF2-40B4-BE49-F238E27FC236}">
                <a16:creationId xmlns:a16="http://schemas.microsoft.com/office/drawing/2014/main" id="{418C10B6-81DE-F963-DAE4-2B32635D5791}"/>
              </a:ext>
            </a:extLst>
          </p:cNvPr>
          <p:cNvSpPr>
            <a:spLocks noChangeArrowheads="1"/>
          </p:cNvSpPr>
          <p:nvPr/>
        </p:nvSpPr>
        <p:spPr bwMode="auto">
          <a:xfrm>
            <a:off x="17478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8" name="Rectangle 135">
            <a:extLst>
              <a:ext uri="{FF2B5EF4-FFF2-40B4-BE49-F238E27FC236}">
                <a16:creationId xmlns:a16="http://schemas.microsoft.com/office/drawing/2014/main" id="{1624C00B-671B-4532-4105-479D3E15532D}"/>
              </a:ext>
            </a:extLst>
          </p:cNvPr>
          <p:cNvSpPr>
            <a:spLocks noChangeArrowheads="1"/>
          </p:cNvSpPr>
          <p:nvPr/>
        </p:nvSpPr>
        <p:spPr bwMode="auto">
          <a:xfrm>
            <a:off x="1762125" y="2557463"/>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9" name="Rectangle 136">
            <a:extLst>
              <a:ext uri="{FF2B5EF4-FFF2-40B4-BE49-F238E27FC236}">
                <a16:creationId xmlns:a16="http://schemas.microsoft.com/office/drawing/2014/main" id="{D0F5CC0B-63DA-A93B-384E-903FAE3EF2AF}"/>
              </a:ext>
            </a:extLst>
          </p:cNvPr>
          <p:cNvSpPr>
            <a:spLocks noChangeArrowheads="1"/>
          </p:cNvSpPr>
          <p:nvPr/>
        </p:nvSpPr>
        <p:spPr bwMode="auto">
          <a:xfrm>
            <a:off x="33480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0" name="Rectangle 137">
            <a:extLst>
              <a:ext uri="{FF2B5EF4-FFF2-40B4-BE49-F238E27FC236}">
                <a16:creationId xmlns:a16="http://schemas.microsoft.com/office/drawing/2014/main" id="{AADB9C7C-5D79-7A33-A2BC-1026C1D6A45C}"/>
              </a:ext>
            </a:extLst>
          </p:cNvPr>
          <p:cNvSpPr>
            <a:spLocks noChangeArrowheads="1"/>
          </p:cNvSpPr>
          <p:nvPr/>
        </p:nvSpPr>
        <p:spPr bwMode="auto">
          <a:xfrm>
            <a:off x="3362325" y="2557463"/>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1" name="Rectangle 138">
            <a:extLst>
              <a:ext uri="{FF2B5EF4-FFF2-40B4-BE49-F238E27FC236}">
                <a16:creationId xmlns:a16="http://schemas.microsoft.com/office/drawing/2014/main" id="{F564823A-167D-CD4B-8185-1D29518CBA8F}"/>
              </a:ext>
            </a:extLst>
          </p:cNvPr>
          <p:cNvSpPr>
            <a:spLocks noChangeArrowheads="1"/>
          </p:cNvSpPr>
          <p:nvPr/>
        </p:nvSpPr>
        <p:spPr bwMode="auto">
          <a:xfrm>
            <a:off x="4946650" y="2557463"/>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2" name="Rectangle 139">
            <a:extLst>
              <a:ext uri="{FF2B5EF4-FFF2-40B4-BE49-F238E27FC236}">
                <a16:creationId xmlns:a16="http://schemas.microsoft.com/office/drawing/2014/main" id="{4EB8A434-5F1D-63FE-4248-C180F17B963C}"/>
              </a:ext>
            </a:extLst>
          </p:cNvPr>
          <p:cNvSpPr>
            <a:spLocks noChangeArrowheads="1"/>
          </p:cNvSpPr>
          <p:nvPr/>
        </p:nvSpPr>
        <p:spPr bwMode="auto">
          <a:xfrm>
            <a:off x="4962525" y="2557463"/>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3" name="Rectangle 140">
            <a:extLst>
              <a:ext uri="{FF2B5EF4-FFF2-40B4-BE49-F238E27FC236}">
                <a16:creationId xmlns:a16="http://schemas.microsoft.com/office/drawing/2014/main" id="{89759ED9-FD4A-A7D6-92E1-6D3CCC1B9B49}"/>
              </a:ext>
            </a:extLst>
          </p:cNvPr>
          <p:cNvSpPr>
            <a:spLocks noChangeArrowheads="1"/>
          </p:cNvSpPr>
          <p:nvPr/>
        </p:nvSpPr>
        <p:spPr bwMode="auto">
          <a:xfrm>
            <a:off x="81486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4" name="Rectangle 141">
            <a:extLst>
              <a:ext uri="{FF2B5EF4-FFF2-40B4-BE49-F238E27FC236}">
                <a16:creationId xmlns:a16="http://schemas.microsoft.com/office/drawing/2014/main" id="{00B96E59-F345-5F1C-8327-C89162CD408A}"/>
              </a:ext>
            </a:extLst>
          </p:cNvPr>
          <p:cNvSpPr>
            <a:spLocks noChangeArrowheads="1"/>
          </p:cNvSpPr>
          <p:nvPr/>
        </p:nvSpPr>
        <p:spPr bwMode="auto">
          <a:xfrm>
            <a:off x="17478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5" name="Rectangle 142">
            <a:extLst>
              <a:ext uri="{FF2B5EF4-FFF2-40B4-BE49-F238E27FC236}">
                <a16:creationId xmlns:a16="http://schemas.microsoft.com/office/drawing/2014/main" id="{2316AD5A-7382-0858-3B33-7B0389B4B2F0}"/>
              </a:ext>
            </a:extLst>
          </p:cNvPr>
          <p:cNvSpPr>
            <a:spLocks noChangeArrowheads="1"/>
          </p:cNvSpPr>
          <p:nvPr/>
        </p:nvSpPr>
        <p:spPr bwMode="auto">
          <a:xfrm>
            <a:off x="33480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6" name="Rectangle 143">
            <a:extLst>
              <a:ext uri="{FF2B5EF4-FFF2-40B4-BE49-F238E27FC236}">
                <a16:creationId xmlns:a16="http://schemas.microsoft.com/office/drawing/2014/main" id="{64D0162F-99EC-1F32-DFCC-5A0BC63C5CFD}"/>
              </a:ext>
            </a:extLst>
          </p:cNvPr>
          <p:cNvSpPr>
            <a:spLocks noChangeArrowheads="1"/>
          </p:cNvSpPr>
          <p:nvPr/>
        </p:nvSpPr>
        <p:spPr bwMode="auto">
          <a:xfrm>
            <a:off x="4946650" y="25717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7" name="Rectangle 144">
            <a:extLst>
              <a:ext uri="{FF2B5EF4-FFF2-40B4-BE49-F238E27FC236}">
                <a16:creationId xmlns:a16="http://schemas.microsoft.com/office/drawing/2014/main" id="{087F873E-CA69-A830-2F1E-D412F84D7778}"/>
              </a:ext>
            </a:extLst>
          </p:cNvPr>
          <p:cNvSpPr>
            <a:spLocks noChangeArrowheads="1"/>
          </p:cNvSpPr>
          <p:nvPr/>
        </p:nvSpPr>
        <p:spPr bwMode="auto">
          <a:xfrm>
            <a:off x="81486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8" name="Rectangle 145">
            <a:extLst>
              <a:ext uri="{FF2B5EF4-FFF2-40B4-BE49-F238E27FC236}">
                <a16:creationId xmlns:a16="http://schemas.microsoft.com/office/drawing/2014/main" id="{E68EB2B4-8548-1134-DDB7-FCEBCD535091}"/>
              </a:ext>
            </a:extLst>
          </p:cNvPr>
          <p:cNvSpPr>
            <a:spLocks noChangeArrowheads="1"/>
          </p:cNvSpPr>
          <p:nvPr/>
        </p:nvSpPr>
        <p:spPr bwMode="auto">
          <a:xfrm>
            <a:off x="1730375" y="3011488"/>
            <a:ext cx="2936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a:extLst>
              <a:ext uri="{FF2B5EF4-FFF2-40B4-BE49-F238E27FC236}">
                <a16:creationId xmlns:a16="http://schemas.microsoft.com/office/drawing/2014/main" id="{F0333E3E-BA16-C80E-6C1F-191D409A6755}"/>
              </a:ext>
            </a:extLst>
          </p:cNvPr>
          <p:cNvSpPr>
            <a:spLocks noChangeArrowheads="1"/>
          </p:cNvSpPr>
          <p:nvPr/>
        </p:nvSpPr>
        <p:spPr bwMode="auto">
          <a:xfrm>
            <a:off x="18494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a:extLst>
              <a:ext uri="{FF2B5EF4-FFF2-40B4-BE49-F238E27FC236}">
                <a16:creationId xmlns:a16="http://schemas.microsoft.com/office/drawing/2014/main" id="{5354D248-942E-FA75-1BAF-AF45EF8EAA23}"/>
              </a:ext>
            </a:extLst>
          </p:cNvPr>
          <p:cNvSpPr>
            <a:spLocks noChangeArrowheads="1"/>
          </p:cNvSpPr>
          <p:nvPr/>
        </p:nvSpPr>
        <p:spPr bwMode="auto">
          <a:xfrm>
            <a:off x="1924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a:extLst>
              <a:ext uri="{FF2B5EF4-FFF2-40B4-BE49-F238E27FC236}">
                <a16:creationId xmlns:a16="http://schemas.microsoft.com/office/drawing/2014/main" id="{78EC4C7F-9C34-6D0A-F4A0-4F7A4C31446A}"/>
              </a:ext>
            </a:extLst>
          </p:cNvPr>
          <p:cNvSpPr>
            <a:spLocks noChangeArrowheads="1"/>
          </p:cNvSpPr>
          <p:nvPr/>
        </p:nvSpPr>
        <p:spPr bwMode="auto">
          <a:xfrm>
            <a:off x="196850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a:extLst>
              <a:ext uri="{FF2B5EF4-FFF2-40B4-BE49-F238E27FC236}">
                <a16:creationId xmlns:a16="http://schemas.microsoft.com/office/drawing/2014/main" id="{60806087-4661-BCD6-42B8-C8A26CD9E71B}"/>
              </a:ext>
            </a:extLst>
          </p:cNvPr>
          <p:cNvSpPr>
            <a:spLocks noChangeArrowheads="1"/>
          </p:cNvSpPr>
          <p:nvPr/>
        </p:nvSpPr>
        <p:spPr bwMode="auto">
          <a:xfrm>
            <a:off x="20415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a:extLst>
              <a:ext uri="{FF2B5EF4-FFF2-40B4-BE49-F238E27FC236}">
                <a16:creationId xmlns:a16="http://schemas.microsoft.com/office/drawing/2014/main" id="{B1E6A93C-4F3C-F7A9-9770-4E04EB0FBE25}"/>
              </a:ext>
            </a:extLst>
          </p:cNvPr>
          <p:cNvSpPr>
            <a:spLocks noChangeArrowheads="1"/>
          </p:cNvSpPr>
          <p:nvPr/>
        </p:nvSpPr>
        <p:spPr bwMode="auto">
          <a:xfrm>
            <a:off x="2085975" y="30114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a:extLst>
              <a:ext uri="{FF2B5EF4-FFF2-40B4-BE49-F238E27FC236}">
                <a16:creationId xmlns:a16="http://schemas.microsoft.com/office/drawing/2014/main" id="{CC111902-EFB9-8FC2-AB69-31F58AF5B4DB}"/>
              </a:ext>
            </a:extLst>
          </p:cNvPr>
          <p:cNvSpPr>
            <a:spLocks noChangeArrowheads="1"/>
          </p:cNvSpPr>
          <p:nvPr/>
        </p:nvSpPr>
        <p:spPr bwMode="auto">
          <a:xfrm>
            <a:off x="2205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a:extLst>
              <a:ext uri="{FF2B5EF4-FFF2-40B4-BE49-F238E27FC236}">
                <a16:creationId xmlns:a16="http://schemas.microsoft.com/office/drawing/2014/main" id="{1FB552D8-E936-B012-C18D-0440B5168D90}"/>
              </a:ext>
            </a:extLst>
          </p:cNvPr>
          <p:cNvSpPr>
            <a:spLocks noChangeArrowheads="1"/>
          </p:cNvSpPr>
          <p:nvPr/>
        </p:nvSpPr>
        <p:spPr bwMode="auto">
          <a:xfrm>
            <a:off x="22939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a:extLst>
              <a:ext uri="{FF2B5EF4-FFF2-40B4-BE49-F238E27FC236}">
                <a16:creationId xmlns:a16="http://schemas.microsoft.com/office/drawing/2014/main" id="{038A188E-2406-74F0-EE97-714F40D4BA20}"/>
              </a:ext>
            </a:extLst>
          </p:cNvPr>
          <p:cNvSpPr>
            <a:spLocks noChangeArrowheads="1"/>
          </p:cNvSpPr>
          <p:nvPr/>
        </p:nvSpPr>
        <p:spPr bwMode="auto">
          <a:xfrm>
            <a:off x="236855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a:extLst>
              <a:ext uri="{FF2B5EF4-FFF2-40B4-BE49-F238E27FC236}">
                <a16:creationId xmlns:a16="http://schemas.microsoft.com/office/drawing/2014/main" id="{374FFAEA-6C4D-032B-9955-705B49D779D5}"/>
              </a:ext>
            </a:extLst>
          </p:cNvPr>
          <p:cNvSpPr>
            <a:spLocks noChangeArrowheads="1"/>
          </p:cNvSpPr>
          <p:nvPr/>
        </p:nvSpPr>
        <p:spPr bwMode="auto">
          <a:xfrm>
            <a:off x="2427288" y="301148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a:extLst>
              <a:ext uri="{FF2B5EF4-FFF2-40B4-BE49-F238E27FC236}">
                <a16:creationId xmlns:a16="http://schemas.microsoft.com/office/drawing/2014/main" id="{5AB2AACB-192D-3EC5-E6CE-64565A7F39E5}"/>
              </a:ext>
            </a:extLst>
          </p:cNvPr>
          <p:cNvSpPr>
            <a:spLocks noChangeArrowheads="1"/>
          </p:cNvSpPr>
          <p:nvPr/>
        </p:nvSpPr>
        <p:spPr bwMode="auto">
          <a:xfrm>
            <a:off x="24860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a:extLst>
              <a:ext uri="{FF2B5EF4-FFF2-40B4-BE49-F238E27FC236}">
                <a16:creationId xmlns:a16="http://schemas.microsoft.com/office/drawing/2014/main" id="{D31B6389-4CAA-E114-9999-5EFF4F2542EC}"/>
              </a:ext>
            </a:extLst>
          </p:cNvPr>
          <p:cNvSpPr>
            <a:spLocks noChangeArrowheads="1"/>
          </p:cNvSpPr>
          <p:nvPr/>
        </p:nvSpPr>
        <p:spPr bwMode="auto">
          <a:xfrm>
            <a:off x="25304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a:extLst>
              <a:ext uri="{FF2B5EF4-FFF2-40B4-BE49-F238E27FC236}">
                <a16:creationId xmlns:a16="http://schemas.microsoft.com/office/drawing/2014/main" id="{D25E6313-3F43-5D07-27D8-59D43A095C60}"/>
              </a:ext>
            </a:extLst>
          </p:cNvPr>
          <p:cNvSpPr>
            <a:spLocks noChangeArrowheads="1"/>
          </p:cNvSpPr>
          <p:nvPr/>
        </p:nvSpPr>
        <p:spPr bwMode="auto">
          <a:xfrm>
            <a:off x="2605088"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a:extLst>
              <a:ext uri="{FF2B5EF4-FFF2-40B4-BE49-F238E27FC236}">
                <a16:creationId xmlns:a16="http://schemas.microsoft.com/office/drawing/2014/main" id="{6308E0A8-A7B7-221F-2AF2-8B11C02DA2D1}"/>
              </a:ext>
            </a:extLst>
          </p:cNvPr>
          <p:cNvSpPr>
            <a:spLocks noChangeArrowheads="1"/>
          </p:cNvSpPr>
          <p:nvPr/>
        </p:nvSpPr>
        <p:spPr bwMode="auto">
          <a:xfrm>
            <a:off x="26495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a:extLst>
              <a:ext uri="{FF2B5EF4-FFF2-40B4-BE49-F238E27FC236}">
                <a16:creationId xmlns:a16="http://schemas.microsoft.com/office/drawing/2014/main" id="{8FEABF8B-E17B-82E6-CBBD-D867A194AC8D}"/>
              </a:ext>
            </a:extLst>
          </p:cNvPr>
          <p:cNvSpPr>
            <a:spLocks noChangeArrowheads="1"/>
          </p:cNvSpPr>
          <p:nvPr/>
        </p:nvSpPr>
        <p:spPr bwMode="auto">
          <a:xfrm>
            <a:off x="2724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a:extLst>
              <a:ext uri="{FF2B5EF4-FFF2-40B4-BE49-F238E27FC236}">
                <a16:creationId xmlns:a16="http://schemas.microsoft.com/office/drawing/2014/main" id="{8F5873C0-015D-7500-D118-BDEAE64305BB}"/>
              </a:ext>
            </a:extLst>
          </p:cNvPr>
          <p:cNvSpPr>
            <a:spLocks noChangeArrowheads="1"/>
          </p:cNvSpPr>
          <p:nvPr/>
        </p:nvSpPr>
        <p:spPr bwMode="auto">
          <a:xfrm>
            <a:off x="2813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a:extLst>
              <a:ext uri="{FF2B5EF4-FFF2-40B4-BE49-F238E27FC236}">
                <a16:creationId xmlns:a16="http://schemas.microsoft.com/office/drawing/2014/main" id="{966728AE-B074-0920-8FBA-CE9893913494}"/>
              </a:ext>
            </a:extLst>
          </p:cNvPr>
          <p:cNvSpPr>
            <a:spLocks noChangeArrowheads="1"/>
          </p:cNvSpPr>
          <p:nvPr/>
        </p:nvSpPr>
        <p:spPr bwMode="auto">
          <a:xfrm>
            <a:off x="410210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a:extLst>
              <a:ext uri="{FF2B5EF4-FFF2-40B4-BE49-F238E27FC236}">
                <a16:creationId xmlns:a16="http://schemas.microsoft.com/office/drawing/2014/main" id="{50304572-1DEF-7D6B-309F-D5A72B5A4C40}"/>
              </a:ext>
            </a:extLst>
          </p:cNvPr>
          <p:cNvSpPr>
            <a:spLocks noChangeArrowheads="1"/>
          </p:cNvSpPr>
          <p:nvPr/>
        </p:nvSpPr>
        <p:spPr bwMode="auto">
          <a:xfrm>
            <a:off x="4160838" y="30114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a:extLst>
              <a:ext uri="{FF2B5EF4-FFF2-40B4-BE49-F238E27FC236}">
                <a16:creationId xmlns:a16="http://schemas.microsoft.com/office/drawing/2014/main" id="{C46337B5-3D3F-81F9-F5AC-9B84374AE616}"/>
              </a:ext>
            </a:extLst>
          </p:cNvPr>
          <p:cNvSpPr>
            <a:spLocks noChangeArrowheads="1"/>
          </p:cNvSpPr>
          <p:nvPr/>
        </p:nvSpPr>
        <p:spPr bwMode="auto">
          <a:xfrm>
            <a:off x="4249738"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a:extLst>
              <a:ext uri="{FF2B5EF4-FFF2-40B4-BE49-F238E27FC236}">
                <a16:creationId xmlns:a16="http://schemas.microsoft.com/office/drawing/2014/main" id="{F93707E2-2053-199A-DB9F-B17601B58700}"/>
              </a:ext>
            </a:extLst>
          </p:cNvPr>
          <p:cNvSpPr>
            <a:spLocks noChangeArrowheads="1"/>
          </p:cNvSpPr>
          <p:nvPr/>
        </p:nvSpPr>
        <p:spPr bwMode="auto">
          <a:xfrm>
            <a:off x="43084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a:extLst>
              <a:ext uri="{FF2B5EF4-FFF2-40B4-BE49-F238E27FC236}">
                <a16:creationId xmlns:a16="http://schemas.microsoft.com/office/drawing/2014/main" id="{21A8A5E6-09E9-4622-A7BD-9B2A9E1DFD8F}"/>
              </a:ext>
            </a:extLst>
          </p:cNvPr>
          <p:cNvSpPr>
            <a:spLocks noChangeArrowheads="1"/>
          </p:cNvSpPr>
          <p:nvPr/>
        </p:nvSpPr>
        <p:spPr bwMode="auto">
          <a:xfrm>
            <a:off x="43973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a:extLst>
              <a:ext uri="{FF2B5EF4-FFF2-40B4-BE49-F238E27FC236}">
                <a16:creationId xmlns:a16="http://schemas.microsoft.com/office/drawing/2014/main" id="{4C0231C2-47E4-191E-6983-EC03710B353A}"/>
              </a:ext>
            </a:extLst>
          </p:cNvPr>
          <p:cNvSpPr>
            <a:spLocks noChangeArrowheads="1"/>
          </p:cNvSpPr>
          <p:nvPr/>
        </p:nvSpPr>
        <p:spPr bwMode="auto">
          <a:xfrm>
            <a:off x="44862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a:extLst>
              <a:ext uri="{FF2B5EF4-FFF2-40B4-BE49-F238E27FC236}">
                <a16:creationId xmlns:a16="http://schemas.microsoft.com/office/drawing/2014/main" id="{7C55DDF8-953E-B87D-C2BE-95A1CC1B64AD}"/>
              </a:ext>
            </a:extLst>
          </p:cNvPr>
          <p:cNvSpPr>
            <a:spLocks noChangeArrowheads="1"/>
          </p:cNvSpPr>
          <p:nvPr/>
        </p:nvSpPr>
        <p:spPr bwMode="auto">
          <a:xfrm>
            <a:off x="4930775" y="3011488"/>
            <a:ext cx="3111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a:extLst>
              <a:ext uri="{FF2B5EF4-FFF2-40B4-BE49-F238E27FC236}">
                <a16:creationId xmlns:a16="http://schemas.microsoft.com/office/drawing/2014/main" id="{8E5B1FE1-E3B2-5415-BF0F-3BCDE4933311}"/>
              </a:ext>
            </a:extLst>
          </p:cNvPr>
          <p:cNvSpPr>
            <a:spLocks noChangeArrowheads="1"/>
          </p:cNvSpPr>
          <p:nvPr/>
        </p:nvSpPr>
        <p:spPr bwMode="auto">
          <a:xfrm>
            <a:off x="50641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a:extLst>
              <a:ext uri="{FF2B5EF4-FFF2-40B4-BE49-F238E27FC236}">
                <a16:creationId xmlns:a16="http://schemas.microsoft.com/office/drawing/2014/main" id="{B30F8304-3589-C782-C52B-6CBBBE8BBAAE}"/>
              </a:ext>
            </a:extLst>
          </p:cNvPr>
          <p:cNvSpPr>
            <a:spLocks noChangeArrowheads="1"/>
          </p:cNvSpPr>
          <p:nvPr/>
        </p:nvSpPr>
        <p:spPr bwMode="auto">
          <a:xfrm>
            <a:off x="51085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a:extLst>
              <a:ext uri="{FF2B5EF4-FFF2-40B4-BE49-F238E27FC236}">
                <a16:creationId xmlns:a16="http://schemas.microsoft.com/office/drawing/2014/main" id="{8F7B227A-177D-0B0C-972F-AF4AA9A1E37B}"/>
              </a:ext>
            </a:extLst>
          </p:cNvPr>
          <p:cNvSpPr>
            <a:spLocks noChangeArrowheads="1"/>
          </p:cNvSpPr>
          <p:nvPr/>
        </p:nvSpPr>
        <p:spPr bwMode="auto">
          <a:xfrm>
            <a:off x="5197475" y="30114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a:extLst>
              <a:ext uri="{FF2B5EF4-FFF2-40B4-BE49-F238E27FC236}">
                <a16:creationId xmlns:a16="http://schemas.microsoft.com/office/drawing/2014/main" id="{369220C8-915F-9AD8-EA3E-7442E5849CE3}"/>
              </a:ext>
            </a:extLst>
          </p:cNvPr>
          <p:cNvSpPr>
            <a:spLocks noChangeArrowheads="1"/>
          </p:cNvSpPr>
          <p:nvPr/>
        </p:nvSpPr>
        <p:spPr bwMode="auto">
          <a:xfrm>
            <a:off x="52863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a:extLst>
              <a:ext uri="{FF2B5EF4-FFF2-40B4-BE49-F238E27FC236}">
                <a16:creationId xmlns:a16="http://schemas.microsoft.com/office/drawing/2014/main" id="{61AB9350-5AA4-059F-F350-CDF3BDDB9083}"/>
              </a:ext>
            </a:extLst>
          </p:cNvPr>
          <p:cNvSpPr>
            <a:spLocks noChangeArrowheads="1"/>
          </p:cNvSpPr>
          <p:nvPr/>
        </p:nvSpPr>
        <p:spPr bwMode="auto">
          <a:xfrm>
            <a:off x="536098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a:extLst>
              <a:ext uri="{FF2B5EF4-FFF2-40B4-BE49-F238E27FC236}">
                <a16:creationId xmlns:a16="http://schemas.microsoft.com/office/drawing/2014/main" id="{D103D847-9364-8C8B-1600-B1855305FC8C}"/>
              </a:ext>
            </a:extLst>
          </p:cNvPr>
          <p:cNvSpPr>
            <a:spLocks noChangeArrowheads="1"/>
          </p:cNvSpPr>
          <p:nvPr/>
        </p:nvSpPr>
        <p:spPr bwMode="auto">
          <a:xfrm>
            <a:off x="54197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a:extLst>
              <a:ext uri="{FF2B5EF4-FFF2-40B4-BE49-F238E27FC236}">
                <a16:creationId xmlns:a16="http://schemas.microsoft.com/office/drawing/2014/main" id="{FE449902-801E-86CB-FD5B-41141EC1DCB9}"/>
              </a:ext>
            </a:extLst>
          </p:cNvPr>
          <p:cNvSpPr>
            <a:spLocks noChangeArrowheads="1"/>
          </p:cNvSpPr>
          <p:nvPr/>
        </p:nvSpPr>
        <p:spPr bwMode="auto">
          <a:xfrm>
            <a:off x="54641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a:extLst>
              <a:ext uri="{FF2B5EF4-FFF2-40B4-BE49-F238E27FC236}">
                <a16:creationId xmlns:a16="http://schemas.microsoft.com/office/drawing/2014/main" id="{270E5390-3B27-64BA-CC37-CB6F6FCF123F}"/>
              </a:ext>
            </a:extLst>
          </p:cNvPr>
          <p:cNvSpPr>
            <a:spLocks noChangeArrowheads="1"/>
          </p:cNvSpPr>
          <p:nvPr/>
        </p:nvSpPr>
        <p:spPr bwMode="auto">
          <a:xfrm>
            <a:off x="55530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a:extLst>
              <a:ext uri="{FF2B5EF4-FFF2-40B4-BE49-F238E27FC236}">
                <a16:creationId xmlns:a16="http://schemas.microsoft.com/office/drawing/2014/main" id="{A84D9493-A973-CCFD-9A22-0337379A2666}"/>
              </a:ext>
            </a:extLst>
          </p:cNvPr>
          <p:cNvSpPr>
            <a:spLocks noChangeArrowheads="1"/>
          </p:cNvSpPr>
          <p:nvPr/>
        </p:nvSpPr>
        <p:spPr bwMode="auto">
          <a:xfrm>
            <a:off x="5627688"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a:extLst>
              <a:ext uri="{FF2B5EF4-FFF2-40B4-BE49-F238E27FC236}">
                <a16:creationId xmlns:a16="http://schemas.microsoft.com/office/drawing/2014/main" id="{A3C30746-5A35-8C6C-1555-FEA0A4D4520C}"/>
              </a:ext>
            </a:extLst>
          </p:cNvPr>
          <p:cNvSpPr>
            <a:spLocks noChangeArrowheads="1"/>
          </p:cNvSpPr>
          <p:nvPr/>
        </p:nvSpPr>
        <p:spPr bwMode="auto">
          <a:xfrm>
            <a:off x="5672138" y="30114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a:extLst>
              <a:ext uri="{FF2B5EF4-FFF2-40B4-BE49-F238E27FC236}">
                <a16:creationId xmlns:a16="http://schemas.microsoft.com/office/drawing/2014/main" id="{A05ABEF4-1753-9E8B-FF7B-A31F16915488}"/>
              </a:ext>
            </a:extLst>
          </p:cNvPr>
          <p:cNvSpPr>
            <a:spLocks noChangeArrowheads="1"/>
          </p:cNvSpPr>
          <p:nvPr/>
        </p:nvSpPr>
        <p:spPr bwMode="auto">
          <a:xfrm>
            <a:off x="574675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a:extLst>
              <a:ext uri="{FF2B5EF4-FFF2-40B4-BE49-F238E27FC236}">
                <a16:creationId xmlns:a16="http://schemas.microsoft.com/office/drawing/2014/main" id="{6C4E82CD-E31D-4702-67DF-947043BDDFC8}"/>
              </a:ext>
            </a:extLst>
          </p:cNvPr>
          <p:cNvSpPr>
            <a:spLocks noChangeArrowheads="1"/>
          </p:cNvSpPr>
          <p:nvPr/>
        </p:nvSpPr>
        <p:spPr bwMode="auto">
          <a:xfrm>
            <a:off x="5791200"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a:extLst>
              <a:ext uri="{FF2B5EF4-FFF2-40B4-BE49-F238E27FC236}">
                <a16:creationId xmlns:a16="http://schemas.microsoft.com/office/drawing/2014/main" id="{2A1BD34F-FE9C-3FFF-28DC-9843EE8CE6A8}"/>
              </a:ext>
            </a:extLst>
          </p:cNvPr>
          <p:cNvSpPr>
            <a:spLocks noChangeArrowheads="1"/>
          </p:cNvSpPr>
          <p:nvPr/>
        </p:nvSpPr>
        <p:spPr bwMode="auto">
          <a:xfrm>
            <a:off x="5864225"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a:extLst>
              <a:ext uri="{FF2B5EF4-FFF2-40B4-BE49-F238E27FC236}">
                <a16:creationId xmlns:a16="http://schemas.microsoft.com/office/drawing/2014/main" id="{20236393-B9BC-B5D7-FCD4-C2F4D966598C}"/>
              </a:ext>
            </a:extLst>
          </p:cNvPr>
          <p:cNvSpPr>
            <a:spLocks noChangeArrowheads="1"/>
          </p:cNvSpPr>
          <p:nvPr/>
        </p:nvSpPr>
        <p:spPr bwMode="auto">
          <a:xfrm>
            <a:off x="59086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a:extLst>
              <a:ext uri="{FF2B5EF4-FFF2-40B4-BE49-F238E27FC236}">
                <a16:creationId xmlns:a16="http://schemas.microsoft.com/office/drawing/2014/main" id="{54837722-5489-371D-C0E8-DE0EB76BBD93}"/>
              </a:ext>
            </a:extLst>
          </p:cNvPr>
          <p:cNvSpPr>
            <a:spLocks noChangeArrowheads="1"/>
          </p:cNvSpPr>
          <p:nvPr/>
        </p:nvSpPr>
        <p:spPr bwMode="auto">
          <a:xfrm>
            <a:off x="59975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a:extLst>
              <a:ext uri="{FF2B5EF4-FFF2-40B4-BE49-F238E27FC236}">
                <a16:creationId xmlns:a16="http://schemas.microsoft.com/office/drawing/2014/main" id="{31EC3B6F-A61A-1149-255E-5949719FF764}"/>
              </a:ext>
            </a:extLst>
          </p:cNvPr>
          <p:cNvSpPr>
            <a:spLocks noChangeArrowheads="1"/>
          </p:cNvSpPr>
          <p:nvPr/>
        </p:nvSpPr>
        <p:spPr bwMode="auto">
          <a:xfrm>
            <a:off x="6072188"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a:extLst>
              <a:ext uri="{FF2B5EF4-FFF2-40B4-BE49-F238E27FC236}">
                <a16:creationId xmlns:a16="http://schemas.microsoft.com/office/drawing/2014/main" id="{34B1107A-E5F8-CA7B-7628-725E947B1F6C}"/>
              </a:ext>
            </a:extLst>
          </p:cNvPr>
          <p:cNvSpPr>
            <a:spLocks noChangeArrowheads="1"/>
          </p:cNvSpPr>
          <p:nvPr/>
        </p:nvSpPr>
        <p:spPr bwMode="auto">
          <a:xfrm>
            <a:off x="616108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a:extLst>
              <a:ext uri="{FF2B5EF4-FFF2-40B4-BE49-F238E27FC236}">
                <a16:creationId xmlns:a16="http://schemas.microsoft.com/office/drawing/2014/main" id="{A4BF5D64-20A8-D8C9-3AF6-8C4FAD11DC6F}"/>
              </a:ext>
            </a:extLst>
          </p:cNvPr>
          <p:cNvSpPr>
            <a:spLocks noChangeArrowheads="1"/>
          </p:cNvSpPr>
          <p:nvPr/>
        </p:nvSpPr>
        <p:spPr bwMode="auto">
          <a:xfrm>
            <a:off x="623570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a:extLst>
              <a:ext uri="{FF2B5EF4-FFF2-40B4-BE49-F238E27FC236}">
                <a16:creationId xmlns:a16="http://schemas.microsoft.com/office/drawing/2014/main" id="{24613317-1540-1296-8136-640E0A9F5FCC}"/>
              </a:ext>
            </a:extLst>
          </p:cNvPr>
          <p:cNvSpPr>
            <a:spLocks noChangeArrowheads="1"/>
          </p:cNvSpPr>
          <p:nvPr/>
        </p:nvSpPr>
        <p:spPr bwMode="auto">
          <a:xfrm>
            <a:off x="6280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a:extLst>
              <a:ext uri="{FF2B5EF4-FFF2-40B4-BE49-F238E27FC236}">
                <a16:creationId xmlns:a16="http://schemas.microsoft.com/office/drawing/2014/main" id="{E8BBCEAF-6D0F-EAC0-4768-BF2C59470653}"/>
              </a:ext>
            </a:extLst>
          </p:cNvPr>
          <p:cNvSpPr>
            <a:spLocks noChangeArrowheads="1"/>
          </p:cNvSpPr>
          <p:nvPr/>
        </p:nvSpPr>
        <p:spPr bwMode="auto">
          <a:xfrm>
            <a:off x="636905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a:extLst>
              <a:ext uri="{FF2B5EF4-FFF2-40B4-BE49-F238E27FC236}">
                <a16:creationId xmlns:a16="http://schemas.microsoft.com/office/drawing/2014/main" id="{B5BFFFAC-E5D0-E626-E589-1BAAA22FF25C}"/>
              </a:ext>
            </a:extLst>
          </p:cNvPr>
          <p:cNvSpPr>
            <a:spLocks noChangeArrowheads="1"/>
          </p:cNvSpPr>
          <p:nvPr/>
        </p:nvSpPr>
        <p:spPr bwMode="auto">
          <a:xfrm>
            <a:off x="64420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a:extLst>
              <a:ext uri="{FF2B5EF4-FFF2-40B4-BE49-F238E27FC236}">
                <a16:creationId xmlns:a16="http://schemas.microsoft.com/office/drawing/2014/main" id="{5A49FD03-698F-D36D-8CA7-EB096988F04D}"/>
              </a:ext>
            </a:extLst>
          </p:cNvPr>
          <p:cNvSpPr>
            <a:spLocks noChangeArrowheads="1"/>
          </p:cNvSpPr>
          <p:nvPr/>
        </p:nvSpPr>
        <p:spPr bwMode="auto">
          <a:xfrm>
            <a:off x="65309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a:extLst>
              <a:ext uri="{FF2B5EF4-FFF2-40B4-BE49-F238E27FC236}">
                <a16:creationId xmlns:a16="http://schemas.microsoft.com/office/drawing/2014/main" id="{D27FBFF8-7F86-48DB-2BCB-0813E869CDE3}"/>
              </a:ext>
            </a:extLst>
          </p:cNvPr>
          <p:cNvSpPr>
            <a:spLocks noChangeArrowheads="1"/>
          </p:cNvSpPr>
          <p:nvPr/>
        </p:nvSpPr>
        <p:spPr bwMode="auto">
          <a:xfrm>
            <a:off x="65754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a:extLst>
              <a:ext uri="{FF2B5EF4-FFF2-40B4-BE49-F238E27FC236}">
                <a16:creationId xmlns:a16="http://schemas.microsoft.com/office/drawing/2014/main" id="{C7438C84-0921-3BE5-2296-83E83B7C95E7}"/>
              </a:ext>
            </a:extLst>
          </p:cNvPr>
          <p:cNvSpPr>
            <a:spLocks noChangeArrowheads="1"/>
          </p:cNvSpPr>
          <p:nvPr/>
        </p:nvSpPr>
        <p:spPr bwMode="auto">
          <a:xfrm>
            <a:off x="66198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a:extLst>
              <a:ext uri="{FF2B5EF4-FFF2-40B4-BE49-F238E27FC236}">
                <a16:creationId xmlns:a16="http://schemas.microsoft.com/office/drawing/2014/main" id="{E6A4B867-6D36-7D5F-07CE-6439F6A985AA}"/>
              </a:ext>
            </a:extLst>
          </p:cNvPr>
          <p:cNvSpPr>
            <a:spLocks noChangeArrowheads="1"/>
          </p:cNvSpPr>
          <p:nvPr/>
        </p:nvSpPr>
        <p:spPr bwMode="auto">
          <a:xfrm>
            <a:off x="6708775" y="30114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a:extLst>
              <a:ext uri="{FF2B5EF4-FFF2-40B4-BE49-F238E27FC236}">
                <a16:creationId xmlns:a16="http://schemas.microsoft.com/office/drawing/2014/main" id="{3AE7238B-A6C7-D01F-4164-175B1A01B0BC}"/>
              </a:ext>
            </a:extLst>
          </p:cNvPr>
          <p:cNvSpPr>
            <a:spLocks noChangeArrowheads="1"/>
          </p:cNvSpPr>
          <p:nvPr/>
        </p:nvSpPr>
        <p:spPr bwMode="auto">
          <a:xfrm>
            <a:off x="68421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a:extLst>
              <a:ext uri="{FF2B5EF4-FFF2-40B4-BE49-F238E27FC236}">
                <a16:creationId xmlns:a16="http://schemas.microsoft.com/office/drawing/2014/main" id="{F578145C-9EB9-D531-030D-373B144047B3}"/>
              </a:ext>
            </a:extLst>
          </p:cNvPr>
          <p:cNvSpPr>
            <a:spLocks noChangeArrowheads="1"/>
          </p:cNvSpPr>
          <p:nvPr/>
        </p:nvSpPr>
        <p:spPr bwMode="auto">
          <a:xfrm>
            <a:off x="691673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a:extLst>
              <a:ext uri="{FF2B5EF4-FFF2-40B4-BE49-F238E27FC236}">
                <a16:creationId xmlns:a16="http://schemas.microsoft.com/office/drawing/2014/main" id="{5E39707E-238B-7B70-F222-8CB482AB5D10}"/>
              </a:ext>
            </a:extLst>
          </p:cNvPr>
          <p:cNvSpPr>
            <a:spLocks noChangeArrowheads="1"/>
          </p:cNvSpPr>
          <p:nvPr/>
        </p:nvSpPr>
        <p:spPr bwMode="auto">
          <a:xfrm>
            <a:off x="69754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a:extLst>
              <a:ext uri="{FF2B5EF4-FFF2-40B4-BE49-F238E27FC236}">
                <a16:creationId xmlns:a16="http://schemas.microsoft.com/office/drawing/2014/main" id="{A7BD4ADD-ED49-D4E4-BD85-B8732161E5B7}"/>
              </a:ext>
            </a:extLst>
          </p:cNvPr>
          <p:cNvSpPr>
            <a:spLocks noChangeArrowheads="1"/>
          </p:cNvSpPr>
          <p:nvPr/>
        </p:nvSpPr>
        <p:spPr bwMode="auto">
          <a:xfrm>
            <a:off x="70199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a:extLst>
              <a:ext uri="{FF2B5EF4-FFF2-40B4-BE49-F238E27FC236}">
                <a16:creationId xmlns:a16="http://schemas.microsoft.com/office/drawing/2014/main" id="{A9B2883F-6410-AD49-30AB-1BC136B86C64}"/>
              </a:ext>
            </a:extLst>
          </p:cNvPr>
          <p:cNvSpPr>
            <a:spLocks noChangeArrowheads="1"/>
          </p:cNvSpPr>
          <p:nvPr/>
        </p:nvSpPr>
        <p:spPr bwMode="auto">
          <a:xfrm>
            <a:off x="71088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a:extLst>
              <a:ext uri="{FF2B5EF4-FFF2-40B4-BE49-F238E27FC236}">
                <a16:creationId xmlns:a16="http://schemas.microsoft.com/office/drawing/2014/main" id="{E81346F7-513B-56E5-D0BF-6C117ACF0358}"/>
              </a:ext>
            </a:extLst>
          </p:cNvPr>
          <p:cNvSpPr>
            <a:spLocks noChangeArrowheads="1"/>
          </p:cNvSpPr>
          <p:nvPr/>
        </p:nvSpPr>
        <p:spPr bwMode="auto">
          <a:xfrm>
            <a:off x="71532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a:extLst>
              <a:ext uri="{FF2B5EF4-FFF2-40B4-BE49-F238E27FC236}">
                <a16:creationId xmlns:a16="http://schemas.microsoft.com/office/drawing/2014/main" id="{EE2F7E3F-E9A9-1CC6-CE1C-E2AAD8EA9E89}"/>
              </a:ext>
            </a:extLst>
          </p:cNvPr>
          <p:cNvSpPr>
            <a:spLocks noChangeArrowheads="1"/>
          </p:cNvSpPr>
          <p:nvPr/>
        </p:nvSpPr>
        <p:spPr bwMode="auto">
          <a:xfrm>
            <a:off x="724217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a:extLst>
              <a:ext uri="{FF2B5EF4-FFF2-40B4-BE49-F238E27FC236}">
                <a16:creationId xmlns:a16="http://schemas.microsoft.com/office/drawing/2014/main" id="{46C859E6-D1FA-00AE-1914-4E82619A39C5}"/>
              </a:ext>
            </a:extLst>
          </p:cNvPr>
          <p:cNvSpPr>
            <a:spLocks noChangeArrowheads="1"/>
          </p:cNvSpPr>
          <p:nvPr/>
        </p:nvSpPr>
        <p:spPr bwMode="auto">
          <a:xfrm>
            <a:off x="72866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a:extLst>
              <a:ext uri="{FF2B5EF4-FFF2-40B4-BE49-F238E27FC236}">
                <a16:creationId xmlns:a16="http://schemas.microsoft.com/office/drawing/2014/main" id="{73200A5B-3A5A-F4CF-350A-4C761AF7849A}"/>
              </a:ext>
            </a:extLst>
          </p:cNvPr>
          <p:cNvSpPr>
            <a:spLocks noChangeArrowheads="1"/>
          </p:cNvSpPr>
          <p:nvPr/>
        </p:nvSpPr>
        <p:spPr bwMode="auto">
          <a:xfrm>
            <a:off x="73755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a:extLst>
              <a:ext uri="{FF2B5EF4-FFF2-40B4-BE49-F238E27FC236}">
                <a16:creationId xmlns:a16="http://schemas.microsoft.com/office/drawing/2014/main" id="{83BA7EE7-C4C6-AAF3-9572-75C2CC5C1666}"/>
              </a:ext>
            </a:extLst>
          </p:cNvPr>
          <p:cNvSpPr>
            <a:spLocks noChangeArrowheads="1"/>
          </p:cNvSpPr>
          <p:nvPr/>
        </p:nvSpPr>
        <p:spPr bwMode="auto">
          <a:xfrm>
            <a:off x="74501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a:extLst>
              <a:ext uri="{FF2B5EF4-FFF2-40B4-BE49-F238E27FC236}">
                <a16:creationId xmlns:a16="http://schemas.microsoft.com/office/drawing/2014/main" id="{04D4273C-0568-E32E-4153-939937604CFC}"/>
              </a:ext>
            </a:extLst>
          </p:cNvPr>
          <p:cNvSpPr>
            <a:spLocks noChangeArrowheads="1"/>
          </p:cNvSpPr>
          <p:nvPr/>
        </p:nvSpPr>
        <p:spPr bwMode="auto">
          <a:xfrm>
            <a:off x="7539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a:extLst>
              <a:ext uri="{FF2B5EF4-FFF2-40B4-BE49-F238E27FC236}">
                <a16:creationId xmlns:a16="http://schemas.microsoft.com/office/drawing/2014/main" id="{BBE7B590-04AE-565E-3E93-553D3B704369}"/>
              </a:ext>
            </a:extLst>
          </p:cNvPr>
          <p:cNvSpPr>
            <a:spLocks noChangeArrowheads="1"/>
          </p:cNvSpPr>
          <p:nvPr/>
        </p:nvSpPr>
        <p:spPr bwMode="auto">
          <a:xfrm>
            <a:off x="762793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a:extLst>
              <a:ext uri="{FF2B5EF4-FFF2-40B4-BE49-F238E27FC236}">
                <a16:creationId xmlns:a16="http://schemas.microsoft.com/office/drawing/2014/main" id="{51A443A2-B6A8-F1CE-EB17-F74CA0F47247}"/>
              </a:ext>
            </a:extLst>
          </p:cNvPr>
          <p:cNvSpPr>
            <a:spLocks noChangeArrowheads="1"/>
          </p:cNvSpPr>
          <p:nvPr/>
        </p:nvSpPr>
        <p:spPr bwMode="auto">
          <a:xfrm>
            <a:off x="7702550"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a:extLst>
              <a:ext uri="{FF2B5EF4-FFF2-40B4-BE49-F238E27FC236}">
                <a16:creationId xmlns:a16="http://schemas.microsoft.com/office/drawing/2014/main" id="{125735AF-D5B7-0364-E1AA-54F992ACFECC}"/>
              </a:ext>
            </a:extLst>
          </p:cNvPr>
          <p:cNvSpPr>
            <a:spLocks noChangeArrowheads="1"/>
          </p:cNvSpPr>
          <p:nvPr/>
        </p:nvSpPr>
        <p:spPr bwMode="auto">
          <a:xfrm>
            <a:off x="17478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0" name="Rectangle 207">
            <a:extLst>
              <a:ext uri="{FF2B5EF4-FFF2-40B4-BE49-F238E27FC236}">
                <a16:creationId xmlns:a16="http://schemas.microsoft.com/office/drawing/2014/main" id="{65F71407-B824-C198-EA5E-C2AEB6E56027}"/>
              </a:ext>
            </a:extLst>
          </p:cNvPr>
          <p:cNvSpPr>
            <a:spLocks noChangeArrowheads="1"/>
          </p:cNvSpPr>
          <p:nvPr/>
        </p:nvSpPr>
        <p:spPr bwMode="auto">
          <a:xfrm>
            <a:off x="33480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1" name="Rectangle 208">
            <a:extLst>
              <a:ext uri="{FF2B5EF4-FFF2-40B4-BE49-F238E27FC236}">
                <a16:creationId xmlns:a16="http://schemas.microsoft.com/office/drawing/2014/main" id="{8BE55A0D-0D44-8E23-2529-A4707D6A3B6F}"/>
              </a:ext>
            </a:extLst>
          </p:cNvPr>
          <p:cNvSpPr>
            <a:spLocks noChangeArrowheads="1"/>
          </p:cNvSpPr>
          <p:nvPr/>
        </p:nvSpPr>
        <p:spPr bwMode="auto">
          <a:xfrm>
            <a:off x="4946650" y="29273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2" name="Rectangle 209">
            <a:extLst>
              <a:ext uri="{FF2B5EF4-FFF2-40B4-BE49-F238E27FC236}">
                <a16:creationId xmlns:a16="http://schemas.microsoft.com/office/drawing/2014/main" id="{1FE435A6-B6DD-9542-645D-4EA46CCCDE02}"/>
              </a:ext>
            </a:extLst>
          </p:cNvPr>
          <p:cNvSpPr>
            <a:spLocks noChangeArrowheads="1"/>
          </p:cNvSpPr>
          <p:nvPr/>
        </p:nvSpPr>
        <p:spPr bwMode="auto">
          <a:xfrm>
            <a:off x="81486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3" name="Rectangle 210">
            <a:extLst>
              <a:ext uri="{FF2B5EF4-FFF2-40B4-BE49-F238E27FC236}">
                <a16:creationId xmlns:a16="http://schemas.microsoft.com/office/drawing/2014/main" id="{4B02D86C-6DF1-A043-CB2C-4E80086CABBA}"/>
              </a:ext>
            </a:extLst>
          </p:cNvPr>
          <p:cNvSpPr>
            <a:spLocks noChangeArrowheads="1"/>
          </p:cNvSpPr>
          <p:nvPr/>
        </p:nvSpPr>
        <p:spPr bwMode="auto">
          <a:xfrm>
            <a:off x="1730375" y="336708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a:extLst>
              <a:ext uri="{FF2B5EF4-FFF2-40B4-BE49-F238E27FC236}">
                <a16:creationId xmlns:a16="http://schemas.microsoft.com/office/drawing/2014/main" id="{2B735B0B-F0AA-D9F0-3408-64C16873ED57}"/>
              </a:ext>
            </a:extLst>
          </p:cNvPr>
          <p:cNvSpPr>
            <a:spLocks noChangeArrowheads="1"/>
          </p:cNvSpPr>
          <p:nvPr/>
        </p:nvSpPr>
        <p:spPr bwMode="auto">
          <a:xfrm>
            <a:off x="1849438"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a:extLst>
              <a:ext uri="{FF2B5EF4-FFF2-40B4-BE49-F238E27FC236}">
                <a16:creationId xmlns:a16="http://schemas.microsoft.com/office/drawing/2014/main" id="{1462A48A-E262-ADE1-2A0C-555108877062}"/>
              </a:ext>
            </a:extLst>
          </p:cNvPr>
          <p:cNvSpPr>
            <a:spLocks noChangeArrowheads="1"/>
          </p:cNvSpPr>
          <p:nvPr/>
        </p:nvSpPr>
        <p:spPr bwMode="auto">
          <a:xfrm>
            <a:off x="1938338" y="33670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a:extLst>
              <a:ext uri="{FF2B5EF4-FFF2-40B4-BE49-F238E27FC236}">
                <a16:creationId xmlns:a16="http://schemas.microsoft.com/office/drawing/2014/main" id="{A173C410-2434-85C4-9B3A-3C51D1128F5A}"/>
              </a:ext>
            </a:extLst>
          </p:cNvPr>
          <p:cNvSpPr>
            <a:spLocks noChangeArrowheads="1"/>
          </p:cNvSpPr>
          <p:nvPr/>
        </p:nvSpPr>
        <p:spPr bwMode="auto">
          <a:xfrm>
            <a:off x="2012950" y="3367088"/>
            <a:ext cx="2619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a:extLst>
              <a:ext uri="{FF2B5EF4-FFF2-40B4-BE49-F238E27FC236}">
                <a16:creationId xmlns:a16="http://schemas.microsoft.com/office/drawing/2014/main" id="{148A4188-9CC8-3E22-0A9F-BA9ADF2B14E6}"/>
              </a:ext>
            </a:extLst>
          </p:cNvPr>
          <p:cNvSpPr>
            <a:spLocks noChangeArrowheads="1"/>
          </p:cNvSpPr>
          <p:nvPr/>
        </p:nvSpPr>
        <p:spPr bwMode="auto">
          <a:xfrm>
            <a:off x="20574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a:extLst>
              <a:ext uri="{FF2B5EF4-FFF2-40B4-BE49-F238E27FC236}">
                <a16:creationId xmlns:a16="http://schemas.microsoft.com/office/drawing/2014/main" id="{4B21A71C-8F23-6DBF-56B9-D3CC13729755}"/>
              </a:ext>
            </a:extLst>
          </p:cNvPr>
          <p:cNvSpPr>
            <a:spLocks noChangeArrowheads="1"/>
          </p:cNvSpPr>
          <p:nvPr/>
        </p:nvSpPr>
        <p:spPr bwMode="auto">
          <a:xfrm>
            <a:off x="21463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a:extLst>
              <a:ext uri="{FF2B5EF4-FFF2-40B4-BE49-F238E27FC236}">
                <a16:creationId xmlns:a16="http://schemas.microsoft.com/office/drawing/2014/main" id="{60EC0F0E-4922-064C-519A-F7A7B986CFDB}"/>
              </a:ext>
            </a:extLst>
          </p:cNvPr>
          <p:cNvSpPr>
            <a:spLocks noChangeArrowheads="1"/>
          </p:cNvSpPr>
          <p:nvPr/>
        </p:nvSpPr>
        <p:spPr bwMode="auto">
          <a:xfrm>
            <a:off x="22352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a:extLst>
              <a:ext uri="{FF2B5EF4-FFF2-40B4-BE49-F238E27FC236}">
                <a16:creationId xmlns:a16="http://schemas.microsoft.com/office/drawing/2014/main" id="{9A50BD7D-78BC-17DF-BBDE-B47741F8351E}"/>
              </a:ext>
            </a:extLst>
          </p:cNvPr>
          <p:cNvSpPr>
            <a:spLocks noChangeArrowheads="1"/>
          </p:cNvSpPr>
          <p:nvPr/>
        </p:nvSpPr>
        <p:spPr bwMode="auto">
          <a:xfrm>
            <a:off x="4130675"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a:extLst>
              <a:ext uri="{FF2B5EF4-FFF2-40B4-BE49-F238E27FC236}">
                <a16:creationId xmlns:a16="http://schemas.microsoft.com/office/drawing/2014/main" id="{77C28D05-C1F6-3843-4416-A859542B38E3}"/>
              </a:ext>
            </a:extLst>
          </p:cNvPr>
          <p:cNvSpPr>
            <a:spLocks noChangeArrowheads="1"/>
          </p:cNvSpPr>
          <p:nvPr/>
        </p:nvSpPr>
        <p:spPr bwMode="auto">
          <a:xfrm>
            <a:off x="4219575" y="33670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a:extLst>
              <a:ext uri="{FF2B5EF4-FFF2-40B4-BE49-F238E27FC236}">
                <a16:creationId xmlns:a16="http://schemas.microsoft.com/office/drawing/2014/main" id="{B71B557F-8EE0-E9AE-5D20-5FF9BA7725D0}"/>
              </a:ext>
            </a:extLst>
          </p:cNvPr>
          <p:cNvSpPr>
            <a:spLocks noChangeArrowheads="1"/>
          </p:cNvSpPr>
          <p:nvPr/>
        </p:nvSpPr>
        <p:spPr bwMode="auto">
          <a:xfrm>
            <a:off x="42799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a:extLst>
              <a:ext uri="{FF2B5EF4-FFF2-40B4-BE49-F238E27FC236}">
                <a16:creationId xmlns:a16="http://schemas.microsoft.com/office/drawing/2014/main" id="{0082F07C-6926-B148-A42F-ED4EB0F99DED}"/>
              </a:ext>
            </a:extLst>
          </p:cNvPr>
          <p:cNvSpPr>
            <a:spLocks noChangeArrowheads="1"/>
          </p:cNvSpPr>
          <p:nvPr/>
        </p:nvSpPr>
        <p:spPr bwMode="auto">
          <a:xfrm>
            <a:off x="43688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a:extLst>
              <a:ext uri="{FF2B5EF4-FFF2-40B4-BE49-F238E27FC236}">
                <a16:creationId xmlns:a16="http://schemas.microsoft.com/office/drawing/2014/main" id="{26501D1F-17EF-9AC1-9687-B96489D50742}"/>
              </a:ext>
            </a:extLst>
          </p:cNvPr>
          <p:cNvSpPr>
            <a:spLocks noChangeArrowheads="1"/>
          </p:cNvSpPr>
          <p:nvPr/>
        </p:nvSpPr>
        <p:spPr bwMode="auto">
          <a:xfrm>
            <a:off x="44577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a:extLst>
              <a:ext uri="{FF2B5EF4-FFF2-40B4-BE49-F238E27FC236}">
                <a16:creationId xmlns:a16="http://schemas.microsoft.com/office/drawing/2014/main" id="{EDC8FA00-4894-5D0D-4B0B-46D60524FC7C}"/>
              </a:ext>
            </a:extLst>
          </p:cNvPr>
          <p:cNvSpPr>
            <a:spLocks noChangeArrowheads="1"/>
          </p:cNvSpPr>
          <p:nvPr/>
        </p:nvSpPr>
        <p:spPr bwMode="auto">
          <a:xfrm>
            <a:off x="4930775" y="3367088"/>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a:extLst>
              <a:ext uri="{FF2B5EF4-FFF2-40B4-BE49-F238E27FC236}">
                <a16:creationId xmlns:a16="http://schemas.microsoft.com/office/drawing/2014/main" id="{94DB12A8-6282-8323-BF6A-A25856A31F71}"/>
              </a:ext>
            </a:extLst>
          </p:cNvPr>
          <p:cNvSpPr>
            <a:spLocks noChangeArrowheads="1"/>
          </p:cNvSpPr>
          <p:nvPr/>
        </p:nvSpPr>
        <p:spPr bwMode="auto">
          <a:xfrm>
            <a:off x="50355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a:extLst>
              <a:ext uri="{FF2B5EF4-FFF2-40B4-BE49-F238E27FC236}">
                <a16:creationId xmlns:a16="http://schemas.microsoft.com/office/drawing/2014/main" id="{4D1F6F08-ED37-FA92-19D2-61122D049B2B}"/>
              </a:ext>
            </a:extLst>
          </p:cNvPr>
          <p:cNvSpPr>
            <a:spLocks noChangeArrowheads="1"/>
          </p:cNvSpPr>
          <p:nvPr/>
        </p:nvSpPr>
        <p:spPr bwMode="auto">
          <a:xfrm>
            <a:off x="5080000"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a:extLst>
              <a:ext uri="{FF2B5EF4-FFF2-40B4-BE49-F238E27FC236}">
                <a16:creationId xmlns:a16="http://schemas.microsoft.com/office/drawing/2014/main" id="{F09B5839-C387-86A4-9E2F-D0B307EB9583}"/>
              </a:ext>
            </a:extLst>
          </p:cNvPr>
          <p:cNvSpPr>
            <a:spLocks noChangeArrowheads="1"/>
          </p:cNvSpPr>
          <p:nvPr/>
        </p:nvSpPr>
        <p:spPr bwMode="auto">
          <a:xfrm>
            <a:off x="5138738" y="336708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a:extLst>
              <a:ext uri="{FF2B5EF4-FFF2-40B4-BE49-F238E27FC236}">
                <a16:creationId xmlns:a16="http://schemas.microsoft.com/office/drawing/2014/main" id="{BEB4CD30-6C29-1BD1-EBB0-7886FC346283}"/>
              </a:ext>
            </a:extLst>
          </p:cNvPr>
          <p:cNvSpPr>
            <a:spLocks noChangeArrowheads="1"/>
          </p:cNvSpPr>
          <p:nvPr/>
        </p:nvSpPr>
        <p:spPr bwMode="auto">
          <a:xfrm>
            <a:off x="5272088"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a:extLst>
              <a:ext uri="{FF2B5EF4-FFF2-40B4-BE49-F238E27FC236}">
                <a16:creationId xmlns:a16="http://schemas.microsoft.com/office/drawing/2014/main" id="{30371B66-A8B2-66C5-73DC-AC34F466A3F5}"/>
              </a:ext>
            </a:extLst>
          </p:cNvPr>
          <p:cNvSpPr>
            <a:spLocks noChangeArrowheads="1"/>
          </p:cNvSpPr>
          <p:nvPr/>
        </p:nvSpPr>
        <p:spPr bwMode="auto">
          <a:xfrm>
            <a:off x="53467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a:extLst>
              <a:ext uri="{FF2B5EF4-FFF2-40B4-BE49-F238E27FC236}">
                <a16:creationId xmlns:a16="http://schemas.microsoft.com/office/drawing/2014/main" id="{D8707106-F8E0-DD30-F4B3-93E0AAF79A4C}"/>
              </a:ext>
            </a:extLst>
          </p:cNvPr>
          <p:cNvSpPr>
            <a:spLocks noChangeArrowheads="1"/>
          </p:cNvSpPr>
          <p:nvPr/>
        </p:nvSpPr>
        <p:spPr bwMode="auto">
          <a:xfrm>
            <a:off x="5391150" y="33670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a:extLst>
              <a:ext uri="{FF2B5EF4-FFF2-40B4-BE49-F238E27FC236}">
                <a16:creationId xmlns:a16="http://schemas.microsoft.com/office/drawing/2014/main" id="{603E95DB-2800-612E-DD7E-363111115DB5}"/>
              </a:ext>
            </a:extLst>
          </p:cNvPr>
          <p:cNvSpPr>
            <a:spLocks noChangeArrowheads="1"/>
          </p:cNvSpPr>
          <p:nvPr/>
        </p:nvSpPr>
        <p:spPr bwMode="auto">
          <a:xfrm>
            <a:off x="55245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a:extLst>
              <a:ext uri="{FF2B5EF4-FFF2-40B4-BE49-F238E27FC236}">
                <a16:creationId xmlns:a16="http://schemas.microsoft.com/office/drawing/2014/main" id="{3069EE48-7E80-AC7D-9967-F76E3B8886DE}"/>
              </a:ext>
            </a:extLst>
          </p:cNvPr>
          <p:cNvSpPr>
            <a:spLocks noChangeArrowheads="1"/>
          </p:cNvSpPr>
          <p:nvPr/>
        </p:nvSpPr>
        <p:spPr bwMode="auto">
          <a:xfrm>
            <a:off x="5568950"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a:extLst>
              <a:ext uri="{FF2B5EF4-FFF2-40B4-BE49-F238E27FC236}">
                <a16:creationId xmlns:a16="http://schemas.microsoft.com/office/drawing/2014/main" id="{70FA6911-13DB-89DB-F613-FA0F33D917FC}"/>
              </a:ext>
            </a:extLst>
          </p:cNvPr>
          <p:cNvSpPr>
            <a:spLocks noChangeArrowheads="1"/>
          </p:cNvSpPr>
          <p:nvPr/>
        </p:nvSpPr>
        <p:spPr bwMode="auto">
          <a:xfrm>
            <a:off x="56134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a:extLst>
              <a:ext uri="{FF2B5EF4-FFF2-40B4-BE49-F238E27FC236}">
                <a16:creationId xmlns:a16="http://schemas.microsoft.com/office/drawing/2014/main" id="{DC806CE5-268E-5726-1D22-3FEFD0C46FC8}"/>
              </a:ext>
            </a:extLst>
          </p:cNvPr>
          <p:cNvSpPr>
            <a:spLocks noChangeArrowheads="1"/>
          </p:cNvSpPr>
          <p:nvPr/>
        </p:nvSpPr>
        <p:spPr bwMode="auto">
          <a:xfrm>
            <a:off x="57023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a:extLst>
              <a:ext uri="{FF2B5EF4-FFF2-40B4-BE49-F238E27FC236}">
                <a16:creationId xmlns:a16="http://schemas.microsoft.com/office/drawing/2014/main" id="{BF1F54FB-00BA-A83C-5024-EC8D1E97F244}"/>
              </a:ext>
            </a:extLst>
          </p:cNvPr>
          <p:cNvSpPr>
            <a:spLocks noChangeArrowheads="1"/>
          </p:cNvSpPr>
          <p:nvPr/>
        </p:nvSpPr>
        <p:spPr bwMode="auto">
          <a:xfrm>
            <a:off x="57467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a:extLst>
              <a:ext uri="{FF2B5EF4-FFF2-40B4-BE49-F238E27FC236}">
                <a16:creationId xmlns:a16="http://schemas.microsoft.com/office/drawing/2014/main" id="{2E1A8662-A54C-091A-A6A1-4B7AAEFC5F63}"/>
              </a:ext>
            </a:extLst>
          </p:cNvPr>
          <p:cNvSpPr>
            <a:spLocks noChangeArrowheads="1"/>
          </p:cNvSpPr>
          <p:nvPr/>
        </p:nvSpPr>
        <p:spPr bwMode="auto">
          <a:xfrm>
            <a:off x="58356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a:extLst>
              <a:ext uri="{FF2B5EF4-FFF2-40B4-BE49-F238E27FC236}">
                <a16:creationId xmlns:a16="http://schemas.microsoft.com/office/drawing/2014/main" id="{749A5DD3-EAA1-AEBB-19A1-33E3118909A2}"/>
              </a:ext>
            </a:extLst>
          </p:cNvPr>
          <p:cNvSpPr>
            <a:spLocks noChangeArrowheads="1"/>
          </p:cNvSpPr>
          <p:nvPr/>
        </p:nvSpPr>
        <p:spPr bwMode="auto">
          <a:xfrm>
            <a:off x="58801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a:extLst>
              <a:ext uri="{FF2B5EF4-FFF2-40B4-BE49-F238E27FC236}">
                <a16:creationId xmlns:a16="http://schemas.microsoft.com/office/drawing/2014/main" id="{68A444E9-C064-49E2-56C3-AE7B67E8C84E}"/>
              </a:ext>
            </a:extLst>
          </p:cNvPr>
          <p:cNvSpPr>
            <a:spLocks noChangeArrowheads="1"/>
          </p:cNvSpPr>
          <p:nvPr/>
        </p:nvSpPr>
        <p:spPr bwMode="auto">
          <a:xfrm>
            <a:off x="596900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a:extLst>
              <a:ext uri="{FF2B5EF4-FFF2-40B4-BE49-F238E27FC236}">
                <a16:creationId xmlns:a16="http://schemas.microsoft.com/office/drawing/2014/main" id="{A700B0B9-2147-8A3B-83F2-1DA96B13B27C}"/>
              </a:ext>
            </a:extLst>
          </p:cNvPr>
          <p:cNvSpPr>
            <a:spLocks noChangeArrowheads="1"/>
          </p:cNvSpPr>
          <p:nvPr/>
        </p:nvSpPr>
        <p:spPr bwMode="auto">
          <a:xfrm>
            <a:off x="604202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a:extLst>
              <a:ext uri="{FF2B5EF4-FFF2-40B4-BE49-F238E27FC236}">
                <a16:creationId xmlns:a16="http://schemas.microsoft.com/office/drawing/2014/main" id="{3799AB8E-49EA-0D85-8488-9982CDAFCEE9}"/>
              </a:ext>
            </a:extLst>
          </p:cNvPr>
          <p:cNvSpPr>
            <a:spLocks noChangeArrowheads="1"/>
          </p:cNvSpPr>
          <p:nvPr/>
        </p:nvSpPr>
        <p:spPr bwMode="auto">
          <a:xfrm>
            <a:off x="61023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a:extLst>
              <a:ext uri="{FF2B5EF4-FFF2-40B4-BE49-F238E27FC236}">
                <a16:creationId xmlns:a16="http://schemas.microsoft.com/office/drawing/2014/main" id="{6503012E-EC75-5623-86F0-5B9A646449C2}"/>
              </a:ext>
            </a:extLst>
          </p:cNvPr>
          <p:cNvSpPr>
            <a:spLocks noChangeArrowheads="1"/>
          </p:cNvSpPr>
          <p:nvPr/>
        </p:nvSpPr>
        <p:spPr bwMode="auto">
          <a:xfrm>
            <a:off x="61468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a:extLst>
              <a:ext uri="{FF2B5EF4-FFF2-40B4-BE49-F238E27FC236}">
                <a16:creationId xmlns:a16="http://schemas.microsoft.com/office/drawing/2014/main" id="{FE501B25-3359-E996-BB81-894818B7CA3E}"/>
              </a:ext>
            </a:extLst>
          </p:cNvPr>
          <p:cNvSpPr>
            <a:spLocks noChangeArrowheads="1"/>
          </p:cNvSpPr>
          <p:nvPr/>
        </p:nvSpPr>
        <p:spPr bwMode="auto">
          <a:xfrm>
            <a:off x="61912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a:extLst>
              <a:ext uri="{FF2B5EF4-FFF2-40B4-BE49-F238E27FC236}">
                <a16:creationId xmlns:a16="http://schemas.microsoft.com/office/drawing/2014/main" id="{4E48370E-078E-F120-8359-3EF087925559}"/>
              </a:ext>
            </a:extLst>
          </p:cNvPr>
          <p:cNvSpPr>
            <a:spLocks noChangeArrowheads="1"/>
          </p:cNvSpPr>
          <p:nvPr/>
        </p:nvSpPr>
        <p:spPr bwMode="auto">
          <a:xfrm>
            <a:off x="62801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a:extLst>
              <a:ext uri="{FF2B5EF4-FFF2-40B4-BE49-F238E27FC236}">
                <a16:creationId xmlns:a16="http://schemas.microsoft.com/office/drawing/2014/main" id="{1EB3141D-21F8-0E58-154D-73DAA91E0D28}"/>
              </a:ext>
            </a:extLst>
          </p:cNvPr>
          <p:cNvSpPr>
            <a:spLocks noChangeArrowheads="1"/>
          </p:cNvSpPr>
          <p:nvPr/>
        </p:nvSpPr>
        <p:spPr bwMode="auto">
          <a:xfrm>
            <a:off x="63690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a:extLst>
              <a:ext uri="{FF2B5EF4-FFF2-40B4-BE49-F238E27FC236}">
                <a16:creationId xmlns:a16="http://schemas.microsoft.com/office/drawing/2014/main" id="{E4B818C8-4446-F93D-9C7B-1E524567F5F3}"/>
              </a:ext>
            </a:extLst>
          </p:cNvPr>
          <p:cNvSpPr>
            <a:spLocks noChangeArrowheads="1"/>
          </p:cNvSpPr>
          <p:nvPr/>
        </p:nvSpPr>
        <p:spPr bwMode="auto">
          <a:xfrm>
            <a:off x="64420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a:extLst>
              <a:ext uri="{FF2B5EF4-FFF2-40B4-BE49-F238E27FC236}">
                <a16:creationId xmlns:a16="http://schemas.microsoft.com/office/drawing/2014/main" id="{863FCBF5-C0F9-4B9F-564C-CD7388C2873C}"/>
              </a:ext>
            </a:extLst>
          </p:cNvPr>
          <p:cNvSpPr>
            <a:spLocks noChangeArrowheads="1"/>
          </p:cNvSpPr>
          <p:nvPr/>
        </p:nvSpPr>
        <p:spPr bwMode="auto">
          <a:xfrm>
            <a:off x="6516688"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a:extLst>
              <a:ext uri="{FF2B5EF4-FFF2-40B4-BE49-F238E27FC236}">
                <a16:creationId xmlns:a16="http://schemas.microsoft.com/office/drawing/2014/main" id="{6E3103DA-8375-930C-E652-83DC1E704FF8}"/>
              </a:ext>
            </a:extLst>
          </p:cNvPr>
          <p:cNvSpPr>
            <a:spLocks noChangeArrowheads="1"/>
          </p:cNvSpPr>
          <p:nvPr/>
        </p:nvSpPr>
        <p:spPr bwMode="auto">
          <a:xfrm>
            <a:off x="65611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a:extLst>
              <a:ext uri="{FF2B5EF4-FFF2-40B4-BE49-F238E27FC236}">
                <a16:creationId xmlns:a16="http://schemas.microsoft.com/office/drawing/2014/main" id="{79A09FF8-F082-9841-83DF-3E498BF705BD}"/>
              </a:ext>
            </a:extLst>
          </p:cNvPr>
          <p:cNvSpPr>
            <a:spLocks noChangeArrowheads="1"/>
          </p:cNvSpPr>
          <p:nvPr/>
        </p:nvSpPr>
        <p:spPr bwMode="auto">
          <a:xfrm>
            <a:off x="6650038"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a:extLst>
              <a:ext uri="{FF2B5EF4-FFF2-40B4-BE49-F238E27FC236}">
                <a16:creationId xmlns:a16="http://schemas.microsoft.com/office/drawing/2014/main" id="{74038151-F042-9BFF-9617-024777C71690}"/>
              </a:ext>
            </a:extLst>
          </p:cNvPr>
          <p:cNvSpPr>
            <a:spLocks noChangeArrowheads="1"/>
          </p:cNvSpPr>
          <p:nvPr/>
        </p:nvSpPr>
        <p:spPr bwMode="auto">
          <a:xfrm>
            <a:off x="67087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a:extLst>
              <a:ext uri="{FF2B5EF4-FFF2-40B4-BE49-F238E27FC236}">
                <a16:creationId xmlns:a16="http://schemas.microsoft.com/office/drawing/2014/main" id="{ED685873-757F-D349-B20B-8CF09A37A172}"/>
              </a:ext>
            </a:extLst>
          </p:cNvPr>
          <p:cNvSpPr>
            <a:spLocks noChangeArrowheads="1"/>
          </p:cNvSpPr>
          <p:nvPr/>
        </p:nvSpPr>
        <p:spPr bwMode="auto">
          <a:xfrm>
            <a:off x="6783388" y="336708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a:extLst>
              <a:ext uri="{FF2B5EF4-FFF2-40B4-BE49-F238E27FC236}">
                <a16:creationId xmlns:a16="http://schemas.microsoft.com/office/drawing/2014/main" id="{345679E6-0315-ABD1-EDC4-57201DCB2FB4}"/>
              </a:ext>
            </a:extLst>
          </p:cNvPr>
          <p:cNvSpPr>
            <a:spLocks noChangeArrowheads="1"/>
          </p:cNvSpPr>
          <p:nvPr/>
        </p:nvSpPr>
        <p:spPr bwMode="auto">
          <a:xfrm>
            <a:off x="68278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a:extLst>
              <a:ext uri="{FF2B5EF4-FFF2-40B4-BE49-F238E27FC236}">
                <a16:creationId xmlns:a16="http://schemas.microsoft.com/office/drawing/2014/main" id="{BF8F6F8F-F009-BEC0-5978-AF4749D60A22}"/>
              </a:ext>
            </a:extLst>
          </p:cNvPr>
          <p:cNvSpPr>
            <a:spLocks noChangeArrowheads="1"/>
          </p:cNvSpPr>
          <p:nvPr/>
        </p:nvSpPr>
        <p:spPr bwMode="auto">
          <a:xfrm>
            <a:off x="6916738" y="33670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a:extLst>
              <a:ext uri="{FF2B5EF4-FFF2-40B4-BE49-F238E27FC236}">
                <a16:creationId xmlns:a16="http://schemas.microsoft.com/office/drawing/2014/main" id="{4C7F08BB-D556-66C3-FEA2-6A778C117BA3}"/>
              </a:ext>
            </a:extLst>
          </p:cNvPr>
          <p:cNvSpPr>
            <a:spLocks noChangeArrowheads="1"/>
          </p:cNvSpPr>
          <p:nvPr/>
        </p:nvSpPr>
        <p:spPr bwMode="auto">
          <a:xfrm>
            <a:off x="69913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a:extLst>
              <a:ext uri="{FF2B5EF4-FFF2-40B4-BE49-F238E27FC236}">
                <a16:creationId xmlns:a16="http://schemas.microsoft.com/office/drawing/2014/main" id="{BA693B4D-3640-30F6-5A2B-CF0EA25B4FB2}"/>
              </a:ext>
            </a:extLst>
          </p:cNvPr>
          <p:cNvSpPr>
            <a:spLocks noChangeArrowheads="1"/>
          </p:cNvSpPr>
          <p:nvPr/>
        </p:nvSpPr>
        <p:spPr bwMode="auto">
          <a:xfrm>
            <a:off x="70802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a:extLst>
              <a:ext uri="{FF2B5EF4-FFF2-40B4-BE49-F238E27FC236}">
                <a16:creationId xmlns:a16="http://schemas.microsoft.com/office/drawing/2014/main" id="{44D23B81-E21B-0111-E29B-4C4A93C89248}"/>
              </a:ext>
            </a:extLst>
          </p:cNvPr>
          <p:cNvSpPr>
            <a:spLocks noChangeArrowheads="1"/>
          </p:cNvSpPr>
          <p:nvPr/>
        </p:nvSpPr>
        <p:spPr bwMode="auto">
          <a:xfrm>
            <a:off x="71247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a:extLst>
              <a:ext uri="{FF2B5EF4-FFF2-40B4-BE49-F238E27FC236}">
                <a16:creationId xmlns:a16="http://schemas.microsoft.com/office/drawing/2014/main" id="{13155857-6BC8-8AB3-FE9E-EB9053157629}"/>
              </a:ext>
            </a:extLst>
          </p:cNvPr>
          <p:cNvSpPr>
            <a:spLocks noChangeArrowheads="1"/>
          </p:cNvSpPr>
          <p:nvPr/>
        </p:nvSpPr>
        <p:spPr bwMode="auto">
          <a:xfrm>
            <a:off x="72136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a:extLst>
              <a:ext uri="{FF2B5EF4-FFF2-40B4-BE49-F238E27FC236}">
                <a16:creationId xmlns:a16="http://schemas.microsoft.com/office/drawing/2014/main" id="{1F3C37CB-8777-EC2F-B4DB-15D365FDD16E}"/>
              </a:ext>
            </a:extLst>
          </p:cNvPr>
          <p:cNvSpPr>
            <a:spLocks noChangeArrowheads="1"/>
          </p:cNvSpPr>
          <p:nvPr/>
        </p:nvSpPr>
        <p:spPr bwMode="auto">
          <a:xfrm>
            <a:off x="72580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a:extLst>
              <a:ext uri="{FF2B5EF4-FFF2-40B4-BE49-F238E27FC236}">
                <a16:creationId xmlns:a16="http://schemas.microsoft.com/office/drawing/2014/main" id="{977D385A-C7DA-49AA-3268-C23FE0ADBE70}"/>
              </a:ext>
            </a:extLst>
          </p:cNvPr>
          <p:cNvSpPr>
            <a:spLocks noChangeArrowheads="1"/>
          </p:cNvSpPr>
          <p:nvPr/>
        </p:nvSpPr>
        <p:spPr bwMode="auto">
          <a:xfrm>
            <a:off x="73469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a:extLst>
              <a:ext uri="{FF2B5EF4-FFF2-40B4-BE49-F238E27FC236}">
                <a16:creationId xmlns:a16="http://schemas.microsoft.com/office/drawing/2014/main" id="{619BF487-900C-BA3C-752B-79C9CDC151EA}"/>
              </a:ext>
            </a:extLst>
          </p:cNvPr>
          <p:cNvSpPr>
            <a:spLocks noChangeArrowheads="1"/>
          </p:cNvSpPr>
          <p:nvPr/>
        </p:nvSpPr>
        <p:spPr bwMode="auto">
          <a:xfrm>
            <a:off x="74358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a:extLst>
              <a:ext uri="{FF2B5EF4-FFF2-40B4-BE49-F238E27FC236}">
                <a16:creationId xmlns:a16="http://schemas.microsoft.com/office/drawing/2014/main" id="{D96D7A9C-6225-CB7B-1810-786A46EFAFCC}"/>
              </a:ext>
            </a:extLst>
          </p:cNvPr>
          <p:cNvSpPr>
            <a:spLocks noChangeArrowheads="1"/>
          </p:cNvSpPr>
          <p:nvPr/>
        </p:nvSpPr>
        <p:spPr bwMode="auto">
          <a:xfrm>
            <a:off x="750887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a:extLst>
              <a:ext uri="{FF2B5EF4-FFF2-40B4-BE49-F238E27FC236}">
                <a16:creationId xmlns:a16="http://schemas.microsoft.com/office/drawing/2014/main" id="{2D7C6C59-0DF2-4C89-CA93-6ECECDAC3DE3}"/>
              </a:ext>
            </a:extLst>
          </p:cNvPr>
          <p:cNvSpPr>
            <a:spLocks noChangeArrowheads="1"/>
          </p:cNvSpPr>
          <p:nvPr/>
        </p:nvSpPr>
        <p:spPr bwMode="auto">
          <a:xfrm>
            <a:off x="49307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a:extLst>
              <a:ext uri="{FF2B5EF4-FFF2-40B4-BE49-F238E27FC236}">
                <a16:creationId xmlns:a16="http://schemas.microsoft.com/office/drawing/2014/main" id="{FB51BF13-843D-615F-6BDA-9E3132392C41}"/>
              </a:ext>
            </a:extLst>
          </p:cNvPr>
          <p:cNvSpPr>
            <a:spLocks noChangeArrowheads="1"/>
          </p:cNvSpPr>
          <p:nvPr/>
        </p:nvSpPr>
        <p:spPr bwMode="auto">
          <a:xfrm>
            <a:off x="501967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a:extLst>
              <a:ext uri="{FF2B5EF4-FFF2-40B4-BE49-F238E27FC236}">
                <a16:creationId xmlns:a16="http://schemas.microsoft.com/office/drawing/2014/main" id="{B4DA4228-9513-246F-0396-6AA21BCD8A4F}"/>
              </a:ext>
            </a:extLst>
          </p:cNvPr>
          <p:cNvSpPr>
            <a:spLocks noChangeArrowheads="1"/>
          </p:cNvSpPr>
          <p:nvPr/>
        </p:nvSpPr>
        <p:spPr bwMode="auto">
          <a:xfrm>
            <a:off x="5064125" y="3721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a:extLst>
              <a:ext uri="{FF2B5EF4-FFF2-40B4-BE49-F238E27FC236}">
                <a16:creationId xmlns:a16="http://schemas.microsoft.com/office/drawing/2014/main" id="{3C259C7D-E8DB-BE0C-2258-A9958E2BCE64}"/>
              </a:ext>
            </a:extLst>
          </p:cNvPr>
          <p:cNvSpPr>
            <a:spLocks noChangeArrowheads="1"/>
          </p:cNvSpPr>
          <p:nvPr/>
        </p:nvSpPr>
        <p:spPr bwMode="auto">
          <a:xfrm>
            <a:off x="515302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a:extLst>
              <a:ext uri="{FF2B5EF4-FFF2-40B4-BE49-F238E27FC236}">
                <a16:creationId xmlns:a16="http://schemas.microsoft.com/office/drawing/2014/main" id="{2BFE2A3A-3A19-DF5A-F71D-68C41AF84250}"/>
              </a:ext>
            </a:extLst>
          </p:cNvPr>
          <p:cNvSpPr>
            <a:spLocks noChangeArrowheads="1"/>
          </p:cNvSpPr>
          <p:nvPr/>
        </p:nvSpPr>
        <p:spPr bwMode="auto">
          <a:xfrm>
            <a:off x="51974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a:extLst>
              <a:ext uri="{FF2B5EF4-FFF2-40B4-BE49-F238E27FC236}">
                <a16:creationId xmlns:a16="http://schemas.microsoft.com/office/drawing/2014/main" id="{B421DBDE-E723-54F9-E1DB-8FFD496E4A28}"/>
              </a:ext>
            </a:extLst>
          </p:cNvPr>
          <p:cNvSpPr>
            <a:spLocks noChangeArrowheads="1"/>
          </p:cNvSpPr>
          <p:nvPr/>
        </p:nvSpPr>
        <p:spPr bwMode="auto">
          <a:xfrm>
            <a:off x="5286375" y="3721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a:extLst>
              <a:ext uri="{FF2B5EF4-FFF2-40B4-BE49-F238E27FC236}">
                <a16:creationId xmlns:a16="http://schemas.microsoft.com/office/drawing/2014/main" id="{72DA03F7-A423-0725-C9F1-CB9E68A6D1A7}"/>
              </a:ext>
            </a:extLst>
          </p:cNvPr>
          <p:cNvSpPr>
            <a:spLocks noChangeArrowheads="1"/>
          </p:cNvSpPr>
          <p:nvPr/>
        </p:nvSpPr>
        <p:spPr bwMode="auto">
          <a:xfrm>
            <a:off x="53609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a:extLst>
              <a:ext uri="{FF2B5EF4-FFF2-40B4-BE49-F238E27FC236}">
                <a16:creationId xmlns:a16="http://schemas.microsoft.com/office/drawing/2014/main" id="{0698BB03-9350-33AA-5565-1B354F65B545}"/>
              </a:ext>
            </a:extLst>
          </p:cNvPr>
          <p:cNvSpPr>
            <a:spLocks noChangeArrowheads="1"/>
          </p:cNvSpPr>
          <p:nvPr/>
        </p:nvSpPr>
        <p:spPr bwMode="auto">
          <a:xfrm>
            <a:off x="54498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a:extLst>
              <a:ext uri="{FF2B5EF4-FFF2-40B4-BE49-F238E27FC236}">
                <a16:creationId xmlns:a16="http://schemas.microsoft.com/office/drawing/2014/main" id="{9D2DC28E-35CF-6B65-63EC-7574714A43CA}"/>
              </a:ext>
            </a:extLst>
          </p:cNvPr>
          <p:cNvSpPr>
            <a:spLocks noChangeArrowheads="1"/>
          </p:cNvSpPr>
          <p:nvPr/>
        </p:nvSpPr>
        <p:spPr bwMode="auto">
          <a:xfrm>
            <a:off x="5538788" y="3721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a:extLst>
              <a:ext uri="{FF2B5EF4-FFF2-40B4-BE49-F238E27FC236}">
                <a16:creationId xmlns:a16="http://schemas.microsoft.com/office/drawing/2014/main" id="{D54A0489-C1EF-FA93-00A3-0AEF6C6CB9F1}"/>
              </a:ext>
            </a:extLst>
          </p:cNvPr>
          <p:cNvSpPr>
            <a:spLocks noChangeArrowheads="1"/>
          </p:cNvSpPr>
          <p:nvPr/>
        </p:nvSpPr>
        <p:spPr bwMode="auto">
          <a:xfrm>
            <a:off x="5613400" y="3721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a:extLst>
              <a:ext uri="{FF2B5EF4-FFF2-40B4-BE49-F238E27FC236}">
                <a16:creationId xmlns:a16="http://schemas.microsoft.com/office/drawing/2014/main" id="{0F27412C-0001-5C5B-2A71-3C4BC014B3EA}"/>
              </a:ext>
            </a:extLst>
          </p:cNvPr>
          <p:cNvSpPr>
            <a:spLocks noChangeArrowheads="1"/>
          </p:cNvSpPr>
          <p:nvPr/>
        </p:nvSpPr>
        <p:spPr bwMode="auto">
          <a:xfrm>
            <a:off x="17478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3" name="Rectangle 270">
            <a:extLst>
              <a:ext uri="{FF2B5EF4-FFF2-40B4-BE49-F238E27FC236}">
                <a16:creationId xmlns:a16="http://schemas.microsoft.com/office/drawing/2014/main" id="{D7E25CF3-FEA8-13C6-9B62-9C916FA40804}"/>
              </a:ext>
            </a:extLst>
          </p:cNvPr>
          <p:cNvSpPr>
            <a:spLocks noChangeArrowheads="1"/>
          </p:cNvSpPr>
          <p:nvPr/>
        </p:nvSpPr>
        <p:spPr bwMode="auto">
          <a:xfrm>
            <a:off x="33480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4" name="Rectangle 271">
            <a:extLst>
              <a:ext uri="{FF2B5EF4-FFF2-40B4-BE49-F238E27FC236}">
                <a16:creationId xmlns:a16="http://schemas.microsoft.com/office/drawing/2014/main" id="{B30EFD46-38D3-F089-556B-446B2A0DF28B}"/>
              </a:ext>
            </a:extLst>
          </p:cNvPr>
          <p:cNvSpPr>
            <a:spLocks noChangeArrowheads="1"/>
          </p:cNvSpPr>
          <p:nvPr/>
        </p:nvSpPr>
        <p:spPr bwMode="auto">
          <a:xfrm>
            <a:off x="4946650" y="32829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5" name="Rectangle 272">
            <a:extLst>
              <a:ext uri="{FF2B5EF4-FFF2-40B4-BE49-F238E27FC236}">
                <a16:creationId xmlns:a16="http://schemas.microsoft.com/office/drawing/2014/main" id="{5A7E1C7E-6494-8B1C-4A6B-958276C273F0}"/>
              </a:ext>
            </a:extLst>
          </p:cNvPr>
          <p:cNvSpPr>
            <a:spLocks noChangeArrowheads="1"/>
          </p:cNvSpPr>
          <p:nvPr/>
        </p:nvSpPr>
        <p:spPr bwMode="auto">
          <a:xfrm>
            <a:off x="81486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6" name="Rectangle 273">
            <a:extLst>
              <a:ext uri="{FF2B5EF4-FFF2-40B4-BE49-F238E27FC236}">
                <a16:creationId xmlns:a16="http://schemas.microsoft.com/office/drawing/2014/main" id="{93F9B0BE-E35A-680B-F294-005CE3B0153A}"/>
              </a:ext>
            </a:extLst>
          </p:cNvPr>
          <p:cNvSpPr>
            <a:spLocks noChangeArrowheads="1"/>
          </p:cNvSpPr>
          <p:nvPr/>
        </p:nvSpPr>
        <p:spPr bwMode="auto">
          <a:xfrm>
            <a:off x="1730375"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a:extLst>
              <a:ext uri="{FF2B5EF4-FFF2-40B4-BE49-F238E27FC236}">
                <a16:creationId xmlns:a16="http://schemas.microsoft.com/office/drawing/2014/main" id="{B1C12D24-8325-7407-F8FC-A48C100EB8EF}"/>
              </a:ext>
            </a:extLst>
          </p:cNvPr>
          <p:cNvSpPr>
            <a:spLocks noChangeArrowheads="1"/>
          </p:cNvSpPr>
          <p:nvPr/>
        </p:nvSpPr>
        <p:spPr bwMode="auto">
          <a:xfrm>
            <a:off x="17907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a:extLst>
              <a:ext uri="{FF2B5EF4-FFF2-40B4-BE49-F238E27FC236}">
                <a16:creationId xmlns:a16="http://schemas.microsoft.com/office/drawing/2014/main" id="{006C74B5-2E6A-84CD-FB11-0191B617C2EC}"/>
              </a:ext>
            </a:extLst>
          </p:cNvPr>
          <p:cNvSpPr>
            <a:spLocks noChangeArrowheads="1"/>
          </p:cNvSpPr>
          <p:nvPr/>
        </p:nvSpPr>
        <p:spPr bwMode="auto">
          <a:xfrm>
            <a:off x="1879600" y="40767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a:extLst>
              <a:ext uri="{FF2B5EF4-FFF2-40B4-BE49-F238E27FC236}">
                <a16:creationId xmlns:a16="http://schemas.microsoft.com/office/drawing/2014/main" id="{7F885DC2-AB91-5848-7AAC-D95225E55BC0}"/>
              </a:ext>
            </a:extLst>
          </p:cNvPr>
          <p:cNvSpPr>
            <a:spLocks noChangeArrowheads="1"/>
          </p:cNvSpPr>
          <p:nvPr/>
        </p:nvSpPr>
        <p:spPr bwMode="auto">
          <a:xfrm>
            <a:off x="19526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a:extLst>
              <a:ext uri="{FF2B5EF4-FFF2-40B4-BE49-F238E27FC236}">
                <a16:creationId xmlns:a16="http://schemas.microsoft.com/office/drawing/2014/main" id="{5CB1DA21-7F04-B144-BF31-1634C4491472}"/>
              </a:ext>
            </a:extLst>
          </p:cNvPr>
          <p:cNvSpPr>
            <a:spLocks noChangeArrowheads="1"/>
          </p:cNvSpPr>
          <p:nvPr/>
        </p:nvSpPr>
        <p:spPr bwMode="auto">
          <a:xfrm>
            <a:off x="2041525"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a:extLst>
              <a:ext uri="{FF2B5EF4-FFF2-40B4-BE49-F238E27FC236}">
                <a16:creationId xmlns:a16="http://schemas.microsoft.com/office/drawing/2014/main" id="{FB61847A-CC0C-C1CE-2905-0E6161E70295}"/>
              </a:ext>
            </a:extLst>
          </p:cNvPr>
          <p:cNvSpPr>
            <a:spLocks noChangeArrowheads="1"/>
          </p:cNvSpPr>
          <p:nvPr/>
        </p:nvSpPr>
        <p:spPr bwMode="auto">
          <a:xfrm>
            <a:off x="2174875"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a:extLst>
              <a:ext uri="{FF2B5EF4-FFF2-40B4-BE49-F238E27FC236}">
                <a16:creationId xmlns:a16="http://schemas.microsoft.com/office/drawing/2014/main" id="{71BB9D05-CE84-6687-4F2C-0F038729F39E}"/>
              </a:ext>
            </a:extLst>
          </p:cNvPr>
          <p:cNvSpPr>
            <a:spLocks noChangeArrowheads="1"/>
          </p:cNvSpPr>
          <p:nvPr/>
        </p:nvSpPr>
        <p:spPr bwMode="auto">
          <a:xfrm>
            <a:off x="2249488" y="4076700"/>
            <a:ext cx="2619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a:extLst>
              <a:ext uri="{FF2B5EF4-FFF2-40B4-BE49-F238E27FC236}">
                <a16:creationId xmlns:a16="http://schemas.microsoft.com/office/drawing/2014/main" id="{048BFFCE-ADF4-91EF-793B-FCF676AB963E}"/>
              </a:ext>
            </a:extLst>
          </p:cNvPr>
          <p:cNvSpPr>
            <a:spLocks noChangeArrowheads="1"/>
          </p:cNvSpPr>
          <p:nvPr/>
        </p:nvSpPr>
        <p:spPr bwMode="auto">
          <a:xfrm>
            <a:off x="22939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a:extLst>
              <a:ext uri="{FF2B5EF4-FFF2-40B4-BE49-F238E27FC236}">
                <a16:creationId xmlns:a16="http://schemas.microsoft.com/office/drawing/2014/main" id="{544285C1-7436-BE76-B39E-57B3D62A471E}"/>
              </a:ext>
            </a:extLst>
          </p:cNvPr>
          <p:cNvSpPr>
            <a:spLocks noChangeArrowheads="1"/>
          </p:cNvSpPr>
          <p:nvPr/>
        </p:nvSpPr>
        <p:spPr bwMode="auto">
          <a:xfrm>
            <a:off x="2382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a:extLst>
              <a:ext uri="{FF2B5EF4-FFF2-40B4-BE49-F238E27FC236}">
                <a16:creationId xmlns:a16="http://schemas.microsoft.com/office/drawing/2014/main" id="{79113441-AB07-4066-B542-0E6C9D9765FA}"/>
              </a:ext>
            </a:extLst>
          </p:cNvPr>
          <p:cNvSpPr>
            <a:spLocks noChangeArrowheads="1"/>
          </p:cNvSpPr>
          <p:nvPr/>
        </p:nvSpPr>
        <p:spPr bwMode="auto">
          <a:xfrm>
            <a:off x="24717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a:extLst>
              <a:ext uri="{FF2B5EF4-FFF2-40B4-BE49-F238E27FC236}">
                <a16:creationId xmlns:a16="http://schemas.microsoft.com/office/drawing/2014/main" id="{C44F91F6-A48B-7EE2-33FE-77223F5CDE74}"/>
              </a:ext>
            </a:extLst>
          </p:cNvPr>
          <p:cNvSpPr>
            <a:spLocks noChangeArrowheads="1"/>
          </p:cNvSpPr>
          <p:nvPr/>
        </p:nvSpPr>
        <p:spPr bwMode="auto">
          <a:xfrm>
            <a:off x="25606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a:extLst>
              <a:ext uri="{FF2B5EF4-FFF2-40B4-BE49-F238E27FC236}">
                <a16:creationId xmlns:a16="http://schemas.microsoft.com/office/drawing/2014/main" id="{885C7F22-4930-42D0-83A4-6C547DCB86AF}"/>
              </a:ext>
            </a:extLst>
          </p:cNvPr>
          <p:cNvSpPr>
            <a:spLocks noChangeArrowheads="1"/>
          </p:cNvSpPr>
          <p:nvPr/>
        </p:nvSpPr>
        <p:spPr bwMode="auto">
          <a:xfrm>
            <a:off x="4102100" y="40767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a:extLst>
              <a:ext uri="{FF2B5EF4-FFF2-40B4-BE49-F238E27FC236}">
                <a16:creationId xmlns:a16="http://schemas.microsoft.com/office/drawing/2014/main" id="{6FB25775-80B9-AD57-73D0-A479B6E4F68C}"/>
              </a:ext>
            </a:extLst>
          </p:cNvPr>
          <p:cNvSpPr>
            <a:spLocks noChangeArrowheads="1"/>
          </p:cNvSpPr>
          <p:nvPr/>
        </p:nvSpPr>
        <p:spPr bwMode="auto">
          <a:xfrm>
            <a:off x="4160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a:extLst>
              <a:ext uri="{FF2B5EF4-FFF2-40B4-BE49-F238E27FC236}">
                <a16:creationId xmlns:a16="http://schemas.microsoft.com/office/drawing/2014/main" id="{36710F69-A15A-9B90-7700-81A61AAD7779}"/>
              </a:ext>
            </a:extLst>
          </p:cNvPr>
          <p:cNvSpPr>
            <a:spLocks noChangeArrowheads="1"/>
          </p:cNvSpPr>
          <p:nvPr/>
        </p:nvSpPr>
        <p:spPr bwMode="auto">
          <a:xfrm>
            <a:off x="4249738"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a:extLst>
              <a:ext uri="{FF2B5EF4-FFF2-40B4-BE49-F238E27FC236}">
                <a16:creationId xmlns:a16="http://schemas.microsoft.com/office/drawing/2014/main" id="{65870C4C-46EC-B51D-B59B-C1E4C3F9E0E8}"/>
              </a:ext>
            </a:extLst>
          </p:cNvPr>
          <p:cNvSpPr>
            <a:spLocks noChangeArrowheads="1"/>
          </p:cNvSpPr>
          <p:nvPr/>
        </p:nvSpPr>
        <p:spPr bwMode="auto">
          <a:xfrm>
            <a:off x="43084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a:extLst>
              <a:ext uri="{FF2B5EF4-FFF2-40B4-BE49-F238E27FC236}">
                <a16:creationId xmlns:a16="http://schemas.microsoft.com/office/drawing/2014/main" id="{7ABEEB03-43FE-4CA7-513B-9AD750A3C388}"/>
              </a:ext>
            </a:extLst>
          </p:cNvPr>
          <p:cNvSpPr>
            <a:spLocks noChangeArrowheads="1"/>
          </p:cNvSpPr>
          <p:nvPr/>
        </p:nvSpPr>
        <p:spPr bwMode="auto">
          <a:xfrm>
            <a:off x="43973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a:extLst>
              <a:ext uri="{FF2B5EF4-FFF2-40B4-BE49-F238E27FC236}">
                <a16:creationId xmlns:a16="http://schemas.microsoft.com/office/drawing/2014/main" id="{A136057D-50E9-E6A2-5014-22E068933C1A}"/>
              </a:ext>
            </a:extLst>
          </p:cNvPr>
          <p:cNvSpPr>
            <a:spLocks noChangeArrowheads="1"/>
          </p:cNvSpPr>
          <p:nvPr/>
        </p:nvSpPr>
        <p:spPr bwMode="auto">
          <a:xfrm>
            <a:off x="44862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a:extLst>
              <a:ext uri="{FF2B5EF4-FFF2-40B4-BE49-F238E27FC236}">
                <a16:creationId xmlns:a16="http://schemas.microsoft.com/office/drawing/2014/main" id="{16B3A5F9-7ABB-50FD-C34F-0141875FC9B6}"/>
              </a:ext>
            </a:extLst>
          </p:cNvPr>
          <p:cNvSpPr>
            <a:spLocks noChangeArrowheads="1"/>
          </p:cNvSpPr>
          <p:nvPr/>
        </p:nvSpPr>
        <p:spPr bwMode="auto">
          <a:xfrm>
            <a:off x="4930775" y="4076700"/>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a:extLst>
              <a:ext uri="{FF2B5EF4-FFF2-40B4-BE49-F238E27FC236}">
                <a16:creationId xmlns:a16="http://schemas.microsoft.com/office/drawing/2014/main" id="{68E8FCC6-72E7-46D1-2314-7B553A0D78C7}"/>
              </a:ext>
            </a:extLst>
          </p:cNvPr>
          <p:cNvSpPr>
            <a:spLocks noChangeArrowheads="1"/>
          </p:cNvSpPr>
          <p:nvPr/>
        </p:nvSpPr>
        <p:spPr bwMode="auto">
          <a:xfrm>
            <a:off x="503555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a:extLst>
              <a:ext uri="{FF2B5EF4-FFF2-40B4-BE49-F238E27FC236}">
                <a16:creationId xmlns:a16="http://schemas.microsoft.com/office/drawing/2014/main" id="{F53E0897-234A-EDC9-CDD8-86C8EA08CCFC}"/>
              </a:ext>
            </a:extLst>
          </p:cNvPr>
          <p:cNvSpPr>
            <a:spLocks noChangeArrowheads="1"/>
          </p:cNvSpPr>
          <p:nvPr/>
        </p:nvSpPr>
        <p:spPr bwMode="auto">
          <a:xfrm>
            <a:off x="5080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a:extLst>
              <a:ext uri="{FF2B5EF4-FFF2-40B4-BE49-F238E27FC236}">
                <a16:creationId xmlns:a16="http://schemas.microsoft.com/office/drawing/2014/main" id="{F52D8B3E-3197-0846-26F4-4599BD424AD0}"/>
              </a:ext>
            </a:extLst>
          </p:cNvPr>
          <p:cNvSpPr>
            <a:spLocks noChangeArrowheads="1"/>
          </p:cNvSpPr>
          <p:nvPr/>
        </p:nvSpPr>
        <p:spPr bwMode="auto">
          <a:xfrm>
            <a:off x="5138738"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a:extLst>
              <a:ext uri="{FF2B5EF4-FFF2-40B4-BE49-F238E27FC236}">
                <a16:creationId xmlns:a16="http://schemas.microsoft.com/office/drawing/2014/main" id="{551A6B47-C80A-C65F-2815-8743512EC022}"/>
              </a:ext>
            </a:extLst>
          </p:cNvPr>
          <p:cNvSpPr>
            <a:spLocks noChangeArrowheads="1"/>
          </p:cNvSpPr>
          <p:nvPr/>
        </p:nvSpPr>
        <p:spPr bwMode="auto">
          <a:xfrm>
            <a:off x="5272088"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a:extLst>
              <a:ext uri="{FF2B5EF4-FFF2-40B4-BE49-F238E27FC236}">
                <a16:creationId xmlns:a16="http://schemas.microsoft.com/office/drawing/2014/main" id="{9B03ACBC-33A9-ECC8-02FB-1270E5446A23}"/>
              </a:ext>
            </a:extLst>
          </p:cNvPr>
          <p:cNvSpPr>
            <a:spLocks noChangeArrowheads="1"/>
          </p:cNvSpPr>
          <p:nvPr/>
        </p:nvSpPr>
        <p:spPr bwMode="auto">
          <a:xfrm>
            <a:off x="53467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a:extLst>
              <a:ext uri="{FF2B5EF4-FFF2-40B4-BE49-F238E27FC236}">
                <a16:creationId xmlns:a16="http://schemas.microsoft.com/office/drawing/2014/main" id="{E7DE6902-A4EF-5AB8-C3E1-18D674132C11}"/>
              </a:ext>
            </a:extLst>
          </p:cNvPr>
          <p:cNvSpPr>
            <a:spLocks noChangeArrowheads="1"/>
          </p:cNvSpPr>
          <p:nvPr/>
        </p:nvSpPr>
        <p:spPr bwMode="auto">
          <a:xfrm>
            <a:off x="53911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a:extLst>
              <a:ext uri="{FF2B5EF4-FFF2-40B4-BE49-F238E27FC236}">
                <a16:creationId xmlns:a16="http://schemas.microsoft.com/office/drawing/2014/main" id="{6937C2F8-4B59-D6AF-7C90-AB65BDE791F3}"/>
              </a:ext>
            </a:extLst>
          </p:cNvPr>
          <p:cNvSpPr>
            <a:spLocks noChangeArrowheads="1"/>
          </p:cNvSpPr>
          <p:nvPr/>
        </p:nvSpPr>
        <p:spPr bwMode="auto">
          <a:xfrm>
            <a:off x="552450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a:extLst>
              <a:ext uri="{FF2B5EF4-FFF2-40B4-BE49-F238E27FC236}">
                <a16:creationId xmlns:a16="http://schemas.microsoft.com/office/drawing/2014/main" id="{5E4F165A-9777-7D8B-9B75-9965B0249FD1}"/>
              </a:ext>
            </a:extLst>
          </p:cNvPr>
          <p:cNvSpPr>
            <a:spLocks noChangeArrowheads="1"/>
          </p:cNvSpPr>
          <p:nvPr/>
        </p:nvSpPr>
        <p:spPr bwMode="auto">
          <a:xfrm>
            <a:off x="5568950"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a:extLst>
              <a:ext uri="{FF2B5EF4-FFF2-40B4-BE49-F238E27FC236}">
                <a16:creationId xmlns:a16="http://schemas.microsoft.com/office/drawing/2014/main" id="{60918D06-5980-6986-2C3E-9087DE0A1B8E}"/>
              </a:ext>
            </a:extLst>
          </p:cNvPr>
          <p:cNvSpPr>
            <a:spLocks noChangeArrowheads="1"/>
          </p:cNvSpPr>
          <p:nvPr/>
        </p:nvSpPr>
        <p:spPr bwMode="auto">
          <a:xfrm>
            <a:off x="56134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a:extLst>
              <a:ext uri="{FF2B5EF4-FFF2-40B4-BE49-F238E27FC236}">
                <a16:creationId xmlns:a16="http://schemas.microsoft.com/office/drawing/2014/main" id="{CDCE74A0-7E74-BAF4-5A7D-81D5DD2A48DC}"/>
              </a:ext>
            </a:extLst>
          </p:cNvPr>
          <p:cNvSpPr>
            <a:spLocks noChangeArrowheads="1"/>
          </p:cNvSpPr>
          <p:nvPr/>
        </p:nvSpPr>
        <p:spPr bwMode="auto">
          <a:xfrm>
            <a:off x="57023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a:extLst>
              <a:ext uri="{FF2B5EF4-FFF2-40B4-BE49-F238E27FC236}">
                <a16:creationId xmlns:a16="http://schemas.microsoft.com/office/drawing/2014/main" id="{B6A50D9B-9554-5454-9C42-F938CFBD4C70}"/>
              </a:ext>
            </a:extLst>
          </p:cNvPr>
          <p:cNvSpPr>
            <a:spLocks noChangeArrowheads="1"/>
          </p:cNvSpPr>
          <p:nvPr/>
        </p:nvSpPr>
        <p:spPr bwMode="auto">
          <a:xfrm>
            <a:off x="57467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a:extLst>
              <a:ext uri="{FF2B5EF4-FFF2-40B4-BE49-F238E27FC236}">
                <a16:creationId xmlns:a16="http://schemas.microsoft.com/office/drawing/2014/main" id="{D67C9749-B0CA-057A-13BD-302FFFD6E671}"/>
              </a:ext>
            </a:extLst>
          </p:cNvPr>
          <p:cNvSpPr>
            <a:spLocks noChangeArrowheads="1"/>
          </p:cNvSpPr>
          <p:nvPr/>
        </p:nvSpPr>
        <p:spPr bwMode="auto">
          <a:xfrm>
            <a:off x="5880100"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a:extLst>
              <a:ext uri="{FF2B5EF4-FFF2-40B4-BE49-F238E27FC236}">
                <a16:creationId xmlns:a16="http://schemas.microsoft.com/office/drawing/2014/main" id="{02C81D98-C2BE-81B1-9DEE-57C50241FD28}"/>
              </a:ext>
            </a:extLst>
          </p:cNvPr>
          <p:cNvSpPr>
            <a:spLocks noChangeArrowheads="1"/>
          </p:cNvSpPr>
          <p:nvPr/>
        </p:nvSpPr>
        <p:spPr bwMode="auto">
          <a:xfrm>
            <a:off x="59531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a:extLst>
              <a:ext uri="{FF2B5EF4-FFF2-40B4-BE49-F238E27FC236}">
                <a16:creationId xmlns:a16="http://schemas.microsoft.com/office/drawing/2014/main" id="{04AE494B-A984-6E60-EEA0-E0ADB774DFD6}"/>
              </a:ext>
            </a:extLst>
          </p:cNvPr>
          <p:cNvSpPr>
            <a:spLocks noChangeArrowheads="1"/>
          </p:cNvSpPr>
          <p:nvPr/>
        </p:nvSpPr>
        <p:spPr bwMode="auto">
          <a:xfrm>
            <a:off x="60277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a:extLst>
              <a:ext uri="{FF2B5EF4-FFF2-40B4-BE49-F238E27FC236}">
                <a16:creationId xmlns:a16="http://schemas.microsoft.com/office/drawing/2014/main" id="{08FC2FA4-2B59-47FE-F296-E9CD391E9FBD}"/>
              </a:ext>
            </a:extLst>
          </p:cNvPr>
          <p:cNvSpPr>
            <a:spLocks noChangeArrowheads="1"/>
          </p:cNvSpPr>
          <p:nvPr/>
        </p:nvSpPr>
        <p:spPr bwMode="auto">
          <a:xfrm>
            <a:off x="6072188"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a:extLst>
              <a:ext uri="{FF2B5EF4-FFF2-40B4-BE49-F238E27FC236}">
                <a16:creationId xmlns:a16="http://schemas.microsoft.com/office/drawing/2014/main" id="{3D01E945-212D-72DB-622A-2AA4393C2D5F}"/>
              </a:ext>
            </a:extLst>
          </p:cNvPr>
          <p:cNvSpPr>
            <a:spLocks noChangeArrowheads="1"/>
          </p:cNvSpPr>
          <p:nvPr/>
        </p:nvSpPr>
        <p:spPr bwMode="auto">
          <a:xfrm>
            <a:off x="61166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a:extLst>
              <a:ext uri="{FF2B5EF4-FFF2-40B4-BE49-F238E27FC236}">
                <a16:creationId xmlns:a16="http://schemas.microsoft.com/office/drawing/2014/main" id="{548BCB6A-B337-22C6-8986-56D1804007C2}"/>
              </a:ext>
            </a:extLst>
          </p:cNvPr>
          <p:cNvSpPr>
            <a:spLocks noChangeArrowheads="1"/>
          </p:cNvSpPr>
          <p:nvPr/>
        </p:nvSpPr>
        <p:spPr bwMode="auto">
          <a:xfrm>
            <a:off x="62055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a:extLst>
              <a:ext uri="{FF2B5EF4-FFF2-40B4-BE49-F238E27FC236}">
                <a16:creationId xmlns:a16="http://schemas.microsoft.com/office/drawing/2014/main" id="{E3D7A2B5-CF64-7A5B-1E8F-57210956BB92}"/>
              </a:ext>
            </a:extLst>
          </p:cNvPr>
          <p:cNvSpPr>
            <a:spLocks noChangeArrowheads="1"/>
          </p:cNvSpPr>
          <p:nvPr/>
        </p:nvSpPr>
        <p:spPr bwMode="auto">
          <a:xfrm>
            <a:off x="62499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a:extLst>
              <a:ext uri="{FF2B5EF4-FFF2-40B4-BE49-F238E27FC236}">
                <a16:creationId xmlns:a16="http://schemas.microsoft.com/office/drawing/2014/main" id="{35A17EA6-ACC3-9F0E-83B1-F4CC17DBA0B1}"/>
              </a:ext>
            </a:extLst>
          </p:cNvPr>
          <p:cNvSpPr>
            <a:spLocks noChangeArrowheads="1"/>
          </p:cNvSpPr>
          <p:nvPr/>
        </p:nvSpPr>
        <p:spPr bwMode="auto">
          <a:xfrm>
            <a:off x="63246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a:extLst>
              <a:ext uri="{FF2B5EF4-FFF2-40B4-BE49-F238E27FC236}">
                <a16:creationId xmlns:a16="http://schemas.microsoft.com/office/drawing/2014/main" id="{09F3F9D9-E98E-C7C8-1BEA-9A15F5D047F1}"/>
              </a:ext>
            </a:extLst>
          </p:cNvPr>
          <p:cNvSpPr>
            <a:spLocks noChangeArrowheads="1"/>
          </p:cNvSpPr>
          <p:nvPr/>
        </p:nvSpPr>
        <p:spPr bwMode="auto">
          <a:xfrm>
            <a:off x="63833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a:extLst>
              <a:ext uri="{FF2B5EF4-FFF2-40B4-BE49-F238E27FC236}">
                <a16:creationId xmlns:a16="http://schemas.microsoft.com/office/drawing/2014/main" id="{64BB2137-6F88-A487-9E1A-980A4280DF5A}"/>
              </a:ext>
            </a:extLst>
          </p:cNvPr>
          <p:cNvSpPr>
            <a:spLocks noChangeArrowheads="1"/>
          </p:cNvSpPr>
          <p:nvPr/>
        </p:nvSpPr>
        <p:spPr bwMode="auto">
          <a:xfrm>
            <a:off x="64277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a:extLst>
              <a:ext uri="{FF2B5EF4-FFF2-40B4-BE49-F238E27FC236}">
                <a16:creationId xmlns:a16="http://schemas.microsoft.com/office/drawing/2014/main" id="{68C704A9-CF18-28C4-01BE-2116EDD33B95}"/>
              </a:ext>
            </a:extLst>
          </p:cNvPr>
          <p:cNvSpPr>
            <a:spLocks noChangeArrowheads="1"/>
          </p:cNvSpPr>
          <p:nvPr/>
        </p:nvSpPr>
        <p:spPr bwMode="auto">
          <a:xfrm>
            <a:off x="64722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a:extLst>
              <a:ext uri="{FF2B5EF4-FFF2-40B4-BE49-F238E27FC236}">
                <a16:creationId xmlns:a16="http://schemas.microsoft.com/office/drawing/2014/main" id="{5FA5F854-8034-EE44-D090-3DDC88B3AE77}"/>
              </a:ext>
            </a:extLst>
          </p:cNvPr>
          <p:cNvSpPr>
            <a:spLocks noChangeArrowheads="1"/>
          </p:cNvSpPr>
          <p:nvPr/>
        </p:nvSpPr>
        <p:spPr bwMode="auto">
          <a:xfrm>
            <a:off x="65611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a:extLst>
              <a:ext uri="{FF2B5EF4-FFF2-40B4-BE49-F238E27FC236}">
                <a16:creationId xmlns:a16="http://schemas.microsoft.com/office/drawing/2014/main" id="{D54F41F1-4DC0-5A7E-5EA5-EF8508513749}"/>
              </a:ext>
            </a:extLst>
          </p:cNvPr>
          <p:cNvSpPr>
            <a:spLocks noChangeArrowheads="1"/>
          </p:cNvSpPr>
          <p:nvPr/>
        </p:nvSpPr>
        <p:spPr bwMode="auto">
          <a:xfrm>
            <a:off x="665003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a:extLst>
              <a:ext uri="{FF2B5EF4-FFF2-40B4-BE49-F238E27FC236}">
                <a16:creationId xmlns:a16="http://schemas.microsoft.com/office/drawing/2014/main" id="{69EF15FC-79F9-D526-6D1B-BB30DF409361}"/>
              </a:ext>
            </a:extLst>
          </p:cNvPr>
          <p:cNvSpPr>
            <a:spLocks noChangeArrowheads="1"/>
          </p:cNvSpPr>
          <p:nvPr/>
        </p:nvSpPr>
        <p:spPr bwMode="auto">
          <a:xfrm>
            <a:off x="67246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a:extLst>
              <a:ext uri="{FF2B5EF4-FFF2-40B4-BE49-F238E27FC236}">
                <a16:creationId xmlns:a16="http://schemas.microsoft.com/office/drawing/2014/main" id="{906F59A7-C634-78A0-E610-592BC572F89D}"/>
              </a:ext>
            </a:extLst>
          </p:cNvPr>
          <p:cNvSpPr>
            <a:spLocks noChangeArrowheads="1"/>
          </p:cNvSpPr>
          <p:nvPr/>
        </p:nvSpPr>
        <p:spPr bwMode="auto">
          <a:xfrm>
            <a:off x="6797675"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a:extLst>
              <a:ext uri="{FF2B5EF4-FFF2-40B4-BE49-F238E27FC236}">
                <a16:creationId xmlns:a16="http://schemas.microsoft.com/office/drawing/2014/main" id="{5E7EBE35-E40B-B769-B1AD-FB40D0986C00}"/>
              </a:ext>
            </a:extLst>
          </p:cNvPr>
          <p:cNvSpPr>
            <a:spLocks noChangeArrowheads="1"/>
          </p:cNvSpPr>
          <p:nvPr/>
        </p:nvSpPr>
        <p:spPr bwMode="auto">
          <a:xfrm>
            <a:off x="68421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a:extLst>
              <a:ext uri="{FF2B5EF4-FFF2-40B4-BE49-F238E27FC236}">
                <a16:creationId xmlns:a16="http://schemas.microsoft.com/office/drawing/2014/main" id="{67AD3DBF-FCBF-1442-CE75-0A0A52C643EF}"/>
              </a:ext>
            </a:extLst>
          </p:cNvPr>
          <p:cNvSpPr>
            <a:spLocks noChangeArrowheads="1"/>
          </p:cNvSpPr>
          <p:nvPr/>
        </p:nvSpPr>
        <p:spPr bwMode="auto">
          <a:xfrm>
            <a:off x="6931025"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a:extLst>
              <a:ext uri="{FF2B5EF4-FFF2-40B4-BE49-F238E27FC236}">
                <a16:creationId xmlns:a16="http://schemas.microsoft.com/office/drawing/2014/main" id="{FA296086-3449-98E9-EBE5-B799B0FEB582}"/>
              </a:ext>
            </a:extLst>
          </p:cNvPr>
          <p:cNvSpPr>
            <a:spLocks noChangeArrowheads="1"/>
          </p:cNvSpPr>
          <p:nvPr/>
        </p:nvSpPr>
        <p:spPr bwMode="auto">
          <a:xfrm>
            <a:off x="69913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a:extLst>
              <a:ext uri="{FF2B5EF4-FFF2-40B4-BE49-F238E27FC236}">
                <a16:creationId xmlns:a16="http://schemas.microsoft.com/office/drawing/2014/main" id="{CD7EC3DD-2E04-A195-09F3-2EF20E65A217}"/>
              </a:ext>
            </a:extLst>
          </p:cNvPr>
          <p:cNvSpPr>
            <a:spLocks noChangeArrowheads="1"/>
          </p:cNvSpPr>
          <p:nvPr/>
        </p:nvSpPr>
        <p:spPr bwMode="auto">
          <a:xfrm>
            <a:off x="7064375"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a:extLst>
              <a:ext uri="{FF2B5EF4-FFF2-40B4-BE49-F238E27FC236}">
                <a16:creationId xmlns:a16="http://schemas.microsoft.com/office/drawing/2014/main" id="{6B9DAC6A-C3C5-2BEE-7279-69729C266CD6}"/>
              </a:ext>
            </a:extLst>
          </p:cNvPr>
          <p:cNvSpPr>
            <a:spLocks noChangeArrowheads="1"/>
          </p:cNvSpPr>
          <p:nvPr/>
        </p:nvSpPr>
        <p:spPr bwMode="auto">
          <a:xfrm>
            <a:off x="71088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a:extLst>
              <a:ext uri="{FF2B5EF4-FFF2-40B4-BE49-F238E27FC236}">
                <a16:creationId xmlns:a16="http://schemas.microsoft.com/office/drawing/2014/main" id="{82AB2FF6-FF45-FDD7-A840-1C658DA52336}"/>
              </a:ext>
            </a:extLst>
          </p:cNvPr>
          <p:cNvSpPr>
            <a:spLocks noChangeArrowheads="1"/>
          </p:cNvSpPr>
          <p:nvPr/>
        </p:nvSpPr>
        <p:spPr bwMode="auto">
          <a:xfrm>
            <a:off x="71977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a:extLst>
              <a:ext uri="{FF2B5EF4-FFF2-40B4-BE49-F238E27FC236}">
                <a16:creationId xmlns:a16="http://schemas.microsoft.com/office/drawing/2014/main" id="{760C8CF2-B1B7-B23C-DCBB-32522DAB0701}"/>
              </a:ext>
            </a:extLst>
          </p:cNvPr>
          <p:cNvSpPr>
            <a:spLocks noChangeArrowheads="1"/>
          </p:cNvSpPr>
          <p:nvPr/>
        </p:nvSpPr>
        <p:spPr bwMode="auto">
          <a:xfrm>
            <a:off x="72723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a:extLst>
              <a:ext uri="{FF2B5EF4-FFF2-40B4-BE49-F238E27FC236}">
                <a16:creationId xmlns:a16="http://schemas.microsoft.com/office/drawing/2014/main" id="{55296208-4B2E-DABB-F879-EDE0CE09242A}"/>
              </a:ext>
            </a:extLst>
          </p:cNvPr>
          <p:cNvSpPr>
            <a:spLocks noChangeArrowheads="1"/>
          </p:cNvSpPr>
          <p:nvPr/>
        </p:nvSpPr>
        <p:spPr bwMode="auto">
          <a:xfrm>
            <a:off x="73612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a:extLst>
              <a:ext uri="{FF2B5EF4-FFF2-40B4-BE49-F238E27FC236}">
                <a16:creationId xmlns:a16="http://schemas.microsoft.com/office/drawing/2014/main" id="{680D2F97-76EB-C25A-E241-A5C2D86BB0DC}"/>
              </a:ext>
            </a:extLst>
          </p:cNvPr>
          <p:cNvSpPr>
            <a:spLocks noChangeArrowheads="1"/>
          </p:cNvSpPr>
          <p:nvPr/>
        </p:nvSpPr>
        <p:spPr bwMode="auto">
          <a:xfrm>
            <a:off x="74056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a:extLst>
              <a:ext uri="{FF2B5EF4-FFF2-40B4-BE49-F238E27FC236}">
                <a16:creationId xmlns:a16="http://schemas.microsoft.com/office/drawing/2014/main" id="{D842D4EE-91CD-72E3-E0BA-81F46E78FC40}"/>
              </a:ext>
            </a:extLst>
          </p:cNvPr>
          <p:cNvSpPr>
            <a:spLocks noChangeArrowheads="1"/>
          </p:cNvSpPr>
          <p:nvPr/>
        </p:nvSpPr>
        <p:spPr bwMode="auto">
          <a:xfrm>
            <a:off x="74501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a:extLst>
              <a:ext uri="{FF2B5EF4-FFF2-40B4-BE49-F238E27FC236}">
                <a16:creationId xmlns:a16="http://schemas.microsoft.com/office/drawing/2014/main" id="{87C5B3B8-8563-8482-85AA-5D40C045CACD}"/>
              </a:ext>
            </a:extLst>
          </p:cNvPr>
          <p:cNvSpPr>
            <a:spLocks noChangeArrowheads="1"/>
          </p:cNvSpPr>
          <p:nvPr/>
        </p:nvSpPr>
        <p:spPr bwMode="auto">
          <a:xfrm>
            <a:off x="7539038"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a:extLst>
              <a:ext uri="{FF2B5EF4-FFF2-40B4-BE49-F238E27FC236}">
                <a16:creationId xmlns:a16="http://schemas.microsoft.com/office/drawing/2014/main" id="{6FAA7FC2-DFDF-DA3E-44EF-216C8E3068D1}"/>
              </a:ext>
            </a:extLst>
          </p:cNvPr>
          <p:cNvSpPr>
            <a:spLocks noChangeArrowheads="1"/>
          </p:cNvSpPr>
          <p:nvPr/>
        </p:nvSpPr>
        <p:spPr bwMode="auto">
          <a:xfrm>
            <a:off x="76723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a:extLst>
              <a:ext uri="{FF2B5EF4-FFF2-40B4-BE49-F238E27FC236}">
                <a16:creationId xmlns:a16="http://schemas.microsoft.com/office/drawing/2014/main" id="{D994B76E-2D12-B3D4-652C-2F90D053F8D2}"/>
              </a:ext>
            </a:extLst>
          </p:cNvPr>
          <p:cNvSpPr>
            <a:spLocks noChangeArrowheads="1"/>
          </p:cNvSpPr>
          <p:nvPr/>
        </p:nvSpPr>
        <p:spPr bwMode="auto">
          <a:xfrm>
            <a:off x="7747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a:extLst>
              <a:ext uri="{FF2B5EF4-FFF2-40B4-BE49-F238E27FC236}">
                <a16:creationId xmlns:a16="http://schemas.microsoft.com/office/drawing/2014/main" id="{3D0BED7C-237B-6933-883E-AEA4BB3B695E}"/>
              </a:ext>
            </a:extLst>
          </p:cNvPr>
          <p:cNvSpPr>
            <a:spLocks noChangeArrowheads="1"/>
          </p:cNvSpPr>
          <p:nvPr/>
        </p:nvSpPr>
        <p:spPr bwMode="auto">
          <a:xfrm>
            <a:off x="49307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a:extLst>
              <a:ext uri="{FF2B5EF4-FFF2-40B4-BE49-F238E27FC236}">
                <a16:creationId xmlns:a16="http://schemas.microsoft.com/office/drawing/2014/main" id="{AA2D66A0-D653-EA83-A430-5D0F31087EDD}"/>
              </a:ext>
            </a:extLst>
          </p:cNvPr>
          <p:cNvSpPr>
            <a:spLocks noChangeArrowheads="1"/>
          </p:cNvSpPr>
          <p:nvPr/>
        </p:nvSpPr>
        <p:spPr bwMode="auto">
          <a:xfrm>
            <a:off x="501967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a:extLst>
              <a:ext uri="{FF2B5EF4-FFF2-40B4-BE49-F238E27FC236}">
                <a16:creationId xmlns:a16="http://schemas.microsoft.com/office/drawing/2014/main" id="{CE8BEE9E-74B5-CDE8-35FB-5793A0D529FA}"/>
              </a:ext>
            </a:extLst>
          </p:cNvPr>
          <p:cNvSpPr>
            <a:spLocks noChangeArrowheads="1"/>
          </p:cNvSpPr>
          <p:nvPr/>
        </p:nvSpPr>
        <p:spPr bwMode="auto">
          <a:xfrm>
            <a:off x="5064125" y="44323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a:extLst>
              <a:ext uri="{FF2B5EF4-FFF2-40B4-BE49-F238E27FC236}">
                <a16:creationId xmlns:a16="http://schemas.microsoft.com/office/drawing/2014/main" id="{5516A219-5743-9A59-4C0E-A981767BEB1B}"/>
              </a:ext>
            </a:extLst>
          </p:cNvPr>
          <p:cNvSpPr>
            <a:spLocks noChangeArrowheads="1"/>
          </p:cNvSpPr>
          <p:nvPr/>
        </p:nvSpPr>
        <p:spPr bwMode="auto">
          <a:xfrm>
            <a:off x="515302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a:extLst>
              <a:ext uri="{FF2B5EF4-FFF2-40B4-BE49-F238E27FC236}">
                <a16:creationId xmlns:a16="http://schemas.microsoft.com/office/drawing/2014/main" id="{2AA11BF3-7845-1114-1F19-E2E16AB99AD9}"/>
              </a:ext>
            </a:extLst>
          </p:cNvPr>
          <p:cNvSpPr>
            <a:spLocks noChangeArrowheads="1"/>
          </p:cNvSpPr>
          <p:nvPr/>
        </p:nvSpPr>
        <p:spPr bwMode="auto">
          <a:xfrm>
            <a:off x="51974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a:extLst>
              <a:ext uri="{FF2B5EF4-FFF2-40B4-BE49-F238E27FC236}">
                <a16:creationId xmlns:a16="http://schemas.microsoft.com/office/drawing/2014/main" id="{32FD6F3E-279C-F88E-C140-EC0EDA156FF1}"/>
              </a:ext>
            </a:extLst>
          </p:cNvPr>
          <p:cNvSpPr>
            <a:spLocks noChangeArrowheads="1"/>
          </p:cNvSpPr>
          <p:nvPr/>
        </p:nvSpPr>
        <p:spPr bwMode="auto">
          <a:xfrm>
            <a:off x="5286375" y="44323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a:extLst>
              <a:ext uri="{FF2B5EF4-FFF2-40B4-BE49-F238E27FC236}">
                <a16:creationId xmlns:a16="http://schemas.microsoft.com/office/drawing/2014/main" id="{092250EB-7C0E-74BC-FB86-1C014FC17717}"/>
              </a:ext>
            </a:extLst>
          </p:cNvPr>
          <p:cNvSpPr>
            <a:spLocks noChangeArrowheads="1"/>
          </p:cNvSpPr>
          <p:nvPr/>
        </p:nvSpPr>
        <p:spPr bwMode="auto">
          <a:xfrm>
            <a:off x="53609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a:extLst>
              <a:ext uri="{FF2B5EF4-FFF2-40B4-BE49-F238E27FC236}">
                <a16:creationId xmlns:a16="http://schemas.microsoft.com/office/drawing/2014/main" id="{4853E2CB-F076-7A87-BB9C-9D0D627A3819}"/>
              </a:ext>
            </a:extLst>
          </p:cNvPr>
          <p:cNvSpPr>
            <a:spLocks noChangeArrowheads="1"/>
          </p:cNvSpPr>
          <p:nvPr/>
        </p:nvSpPr>
        <p:spPr bwMode="auto">
          <a:xfrm>
            <a:off x="54498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a:extLst>
              <a:ext uri="{FF2B5EF4-FFF2-40B4-BE49-F238E27FC236}">
                <a16:creationId xmlns:a16="http://schemas.microsoft.com/office/drawing/2014/main" id="{0E685F3B-7BBD-F1EC-5A37-239D34003447}"/>
              </a:ext>
            </a:extLst>
          </p:cNvPr>
          <p:cNvSpPr>
            <a:spLocks noChangeArrowheads="1"/>
          </p:cNvSpPr>
          <p:nvPr/>
        </p:nvSpPr>
        <p:spPr bwMode="auto">
          <a:xfrm>
            <a:off x="5538788" y="44323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a:extLst>
              <a:ext uri="{FF2B5EF4-FFF2-40B4-BE49-F238E27FC236}">
                <a16:creationId xmlns:a16="http://schemas.microsoft.com/office/drawing/2014/main" id="{65D0C152-CACB-1BA7-D207-454F55DFDEB9}"/>
              </a:ext>
            </a:extLst>
          </p:cNvPr>
          <p:cNvSpPr>
            <a:spLocks noChangeArrowheads="1"/>
          </p:cNvSpPr>
          <p:nvPr/>
        </p:nvSpPr>
        <p:spPr bwMode="auto">
          <a:xfrm>
            <a:off x="5613400" y="44323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a:extLst>
              <a:ext uri="{FF2B5EF4-FFF2-40B4-BE49-F238E27FC236}">
                <a16:creationId xmlns:a16="http://schemas.microsoft.com/office/drawing/2014/main" id="{39B7FFAF-6B91-CCB2-D346-0577E8F4C3F4}"/>
              </a:ext>
            </a:extLst>
          </p:cNvPr>
          <p:cNvSpPr>
            <a:spLocks noChangeArrowheads="1"/>
          </p:cNvSpPr>
          <p:nvPr/>
        </p:nvSpPr>
        <p:spPr bwMode="auto">
          <a:xfrm>
            <a:off x="17478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4" name="Rectangle 341">
            <a:extLst>
              <a:ext uri="{FF2B5EF4-FFF2-40B4-BE49-F238E27FC236}">
                <a16:creationId xmlns:a16="http://schemas.microsoft.com/office/drawing/2014/main" id="{4BB2D7B5-79CA-AD2B-DAC1-1C4461CF3993}"/>
              </a:ext>
            </a:extLst>
          </p:cNvPr>
          <p:cNvSpPr>
            <a:spLocks noChangeArrowheads="1"/>
          </p:cNvSpPr>
          <p:nvPr/>
        </p:nvSpPr>
        <p:spPr bwMode="auto">
          <a:xfrm>
            <a:off x="33480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5" name="Rectangle 342">
            <a:extLst>
              <a:ext uri="{FF2B5EF4-FFF2-40B4-BE49-F238E27FC236}">
                <a16:creationId xmlns:a16="http://schemas.microsoft.com/office/drawing/2014/main" id="{4ED0E11D-AFA0-2AF9-AD94-BA3ECDE4D35A}"/>
              </a:ext>
            </a:extLst>
          </p:cNvPr>
          <p:cNvSpPr>
            <a:spLocks noChangeArrowheads="1"/>
          </p:cNvSpPr>
          <p:nvPr/>
        </p:nvSpPr>
        <p:spPr bwMode="auto">
          <a:xfrm>
            <a:off x="4946650" y="39941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6" name="Rectangle 343">
            <a:extLst>
              <a:ext uri="{FF2B5EF4-FFF2-40B4-BE49-F238E27FC236}">
                <a16:creationId xmlns:a16="http://schemas.microsoft.com/office/drawing/2014/main" id="{1D1B1108-B435-9914-2790-50AE45AD9EE8}"/>
              </a:ext>
            </a:extLst>
          </p:cNvPr>
          <p:cNvSpPr>
            <a:spLocks noChangeArrowheads="1"/>
          </p:cNvSpPr>
          <p:nvPr/>
        </p:nvSpPr>
        <p:spPr bwMode="auto">
          <a:xfrm>
            <a:off x="81486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7" name="Rectangle 344">
            <a:extLst>
              <a:ext uri="{FF2B5EF4-FFF2-40B4-BE49-F238E27FC236}">
                <a16:creationId xmlns:a16="http://schemas.microsoft.com/office/drawing/2014/main" id="{2EBC0087-15FB-3018-5110-24EE91455695}"/>
              </a:ext>
            </a:extLst>
          </p:cNvPr>
          <p:cNvSpPr>
            <a:spLocks noChangeArrowheads="1"/>
          </p:cNvSpPr>
          <p:nvPr/>
        </p:nvSpPr>
        <p:spPr bwMode="auto">
          <a:xfrm>
            <a:off x="1730375" y="4787900"/>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a:extLst>
              <a:ext uri="{FF2B5EF4-FFF2-40B4-BE49-F238E27FC236}">
                <a16:creationId xmlns:a16="http://schemas.microsoft.com/office/drawing/2014/main" id="{1F2440C6-FD13-CCD8-ECBF-0DC70D9B203E}"/>
              </a:ext>
            </a:extLst>
          </p:cNvPr>
          <p:cNvSpPr>
            <a:spLocks noChangeArrowheads="1"/>
          </p:cNvSpPr>
          <p:nvPr/>
        </p:nvSpPr>
        <p:spPr bwMode="auto">
          <a:xfrm>
            <a:off x="18494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a:extLst>
              <a:ext uri="{FF2B5EF4-FFF2-40B4-BE49-F238E27FC236}">
                <a16:creationId xmlns:a16="http://schemas.microsoft.com/office/drawing/2014/main" id="{4B1178AC-19C3-D337-8E13-C7D7D83A4F30}"/>
              </a:ext>
            </a:extLst>
          </p:cNvPr>
          <p:cNvSpPr>
            <a:spLocks noChangeArrowheads="1"/>
          </p:cNvSpPr>
          <p:nvPr/>
        </p:nvSpPr>
        <p:spPr bwMode="auto">
          <a:xfrm>
            <a:off x="1893888" y="4787900"/>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a:extLst>
              <a:ext uri="{FF2B5EF4-FFF2-40B4-BE49-F238E27FC236}">
                <a16:creationId xmlns:a16="http://schemas.microsoft.com/office/drawing/2014/main" id="{A39F8059-D1A3-B152-6542-624EFA8C494F}"/>
              </a:ext>
            </a:extLst>
          </p:cNvPr>
          <p:cNvSpPr>
            <a:spLocks noChangeArrowheads="1"/>
          </p:cNvSpPr>
          <p:nvPr/>
        </p:nvSpPr>
        <p:spPr bwMode="auto">
          <a:xfrm>
            <a:off x="1952625"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a:extLst>
              <a:ext uri="{FF2B5EF4-FFF2-40B4-BE49-F238E27FC236}">
                <a16:creationId xmlns:a16="http://schemas.microsoft.com/office/drawing/2014/main" id="{037E6A89-46A0-FAC8-143B-184A1355CF37}"/>
              </a:ext>
            </a:extLst>
          </p:cNvPr>
          <p:cNvSpPr>
            <a:spLocks noChangeArrowheads="1"/>
          </p:cNvSpPr>
          <p:nvPr/>
        </p:nvSpPr>
        <p:spPr bwMode="auto">
          <a:xfrm>
            <a:off x="201295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a:extLst>
              <a:ext uri="{FF2B5EF4-FFF2-40B4-BE49-F238E27FC236}">
                <a16:creationId xmlns:a16="http://schemas.microsoft.com/office/drawing/2014/main" id="{B844C856-A831-47DC-1985-8C974E2AEC76}"/>
              </a:ext>
            </a:extLst>
          </p:cNvPr>
          <p:cNvSpPr>
            <a:spLocks noChangeArrowheads="1"/>
          </p:cNvSpPr>
          <p:nvPr/>
        </p:nvSpPr>
        <p:spPr bwMode="auto">
          <a:xfrm>
            <a:off x="2085975"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a:extLst>
              <a:ext uri="{FF2B5EF4-FFF2-40B4-BE49-F238E27FC236}">
                <a16:creationId xmlns:a16="http://schemas.microsoft.com/office/drawing/2014/main" id="{ACA14F18-23EC-8AA0-C195-33F61209B273}"/>
              </a:ext>
            </a:extLst>
          </p:cNvPr>
          <p:cNvSpPr>
            <a:spLocks noChangeArrowheads="1"/>
          </p:cNvSpPr>
          <p:nvPr/>
        </p:nvSpPr>
        <p:spPr bwMode="auto">
          <a:xfrm>
            <a:off x="214630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a:extLst>
              <a:ext uri="{FF2B5EF4-FFF2-40B4-BE49-F238E27FC236}">
                <a16:creationId xmlns:a16="http://schemas.microsoft.com/office/drawing/2014/main" id="{842F6DB8-E5E1-E841-C37C-BF69C1860875}"/>
              </a:ext>
            </a:extLst>
          </p:cNvPr>
          <p:cNvSpPr>
            <a:spLocks noChangeArrowheads="1"/>
          </p:cNvSpPr>
          <p:nvPr/>
        </p:nvSpPr>
        <p:spPr bwMode="auto">
          <a:xfrm>
            <a:off x="2219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a:extLst>
              <a:ext uri="{FF2B5EF4-FFF2-40B4-BE49-F238E27FC236}">
                <a16:creationId xmlns:a16="http://schemas.microsoft.com/office/drawing/2014/main" id="{643AFE68-0670-65FF-B2A1-2CCD27B62E47}"/>
              </a:ext>
            </a:extLst>
          </p:cNvPr>
          <p:cNvSpPr>
            <a:spLocks noChangeArrowheads="1"/>
          </p:cNvSpPr>
          <p:nvPr/>
        </p:nvSpPr>
        <p:spPr bwMode="auto">
          <a:xfrm>
            <a:off x="23082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a:extLst>
              <a:ext uri="{FF2B5EF4-FFF2-40B4-BE49-F238E27FC236}">
                <a16:creationId xmlns:a16="http://schemas.microsoft.com/office/drawing/2014/main" id="{0E3E92E1-07D7-7013-6CE0-E97E3DDADA19}"/>
              </a:ext>
            </a:extLst>
          </p:cNvPr>
          <p:cNvSpPr>
            <a:spLocks noChangeArrowheads="1"/>
          </p:cNvSpPr>
          <p:nvPr/>
        </p:nvSpPr>
        <p:spPr bwMode="auto">
          <a:xfrm>
            <a:off x="23526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a:extLst>
              <a:ext uri="{FF2B5EF4-FFF2-40B4-BE49-F238E27FC236}">
                <a16:creationId xmlns:a16="http://schemas.microsoft.com/office/drawing/2014/main" id="{DEBC65D8-9AF2-3461-7F23-A144890CED87}"/>
              </a:ext>
            </a:extLst>
          </p:cNvPr>
          <p:cNvSpPr>
            <a:spLocks noChangeArrowheads="1"/>
          </p:cNvSpPr>
          <p:nvPr/>
        </p:nvSpPr>
        <p:spPr bwMode="auto">
          <a:xfrm>
            <a:off x="23971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a:extLst>
              <a:ext uri="{FF2B5EF4-FFF2-40B4-BE49-F238E27FC236}">
                <a16:creationId xmlns:a16="http://schemas.microsoft.com/office/drawing/2014/main" id="{3FE9D995-9794-2E1D-C4A4-C1B218136D18}"/>
              </a:ext>
            </a:extLst>
          </p:cNvPr>
          <p:cNvSpPr>
            <a:spLocks noChangeArrowheads="1"/>
          </p:cNvSpPr>
          <p:nvPr/>
        </p:nvSpPr>
        <p:spPr bwMode="auto">
          <a:xfrm>
            <a:off x="24717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a:extLst>
              <a:ext uri="{FF2B5EF4-FFF2-40B4-BE49-F238E27FC236}">
                <a16:creationId xmlns:a16="http://schemas.microsoft.com/office/drawing/2014/main" id="{7D27F60A-776B-4CF1-BD26-6305C6A1C039}"/>
              </a:ext>
            </a:extLst>
          </p:cNvPr>
          <p:cNvSpPr>
            <a:spLocks noChangeArrowheads="1"/>
          </p:cNvSpPr>
          <p:nvPr/>
        </p:nvSpPr>
        <p:spPr bwMode="auto">
          <a:xfrm>
            <a:off x="25161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a:extLst>
              <a:ext uri="{FF2B5EF4-FFF2-40B4-BE49-F238E27FC236}">
                <a16:creationId xmlns:a16="http://schemas.microsoft.com/office/drawing/2014/main" id="{F801BF8A-283C-2D91-3FB8-431731FF9CA8}"/>
              </a:ext>
            </a:extLst>
          </p:cNvPr>
          <p:cNvSpPr>
            <a:spLocks noChangeArrowheads="1"/>
          </p:cNvSpPr>
          <p:nvPr/>
        </p:nvSpPr>
        <p:spPr bwMode="auto">
          <a:xfrm>
            <a:off x="2560638" y="4787900"/>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a:extLst>
              <a:ext uri="{FF2B5EF4-FFF2-40B4-BE49-F238E27FC236}">
                <a16:creationId xmlns:a16="http://schemas.microsoft.com/office/drawing/2014/main" id="{2DD72B6D-DBCA-3DF0-2662-A635BF3C1E3B}"/>
              </a:ext>
            </a:extLst>
          </p:cNvPr>
          <p:cNvSpPr>
            <a:spLocks noChangeArrowheads="1"/>
          </p:cNvSpPr>
          <p:nvPr/>
        </p:nvSpPr>
        <p:spPr bwMode="auto">
          <a:xfrm>
            <a:off x="26638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a:extLst>
              <a:ext uri="{FF2B5EF4-FFF2-40B4-BE49-F238E27FC236}">
                <a16:creationId xmlns:a16="http://schemas.microsoft.com/office/drawing/2014/main" id="{8587CDE1-7915-B654-B27A-76C8928D09B3}"/>
              </a:ext>
            </a:extLst>
          </p:cNvPr>
          <p:cNvSpPr>
            <a:spLocks noChangeArrowheads="1"/>
          </p:cNvSpPr>
          <p:nvPr/>
        </p:nvSpPr>
        <p:spPr bwMode="auto">
          <a:xfrm>
            <a:off x="27384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a:extLst>
              <a:ext uri="{FF2B5EF4-FFF2-40B4-BE49-F238E27FC236}">
                <a16:creationId xmlns:a16="http://schemas.microsoft.com/office/drawing/2014/main" id="{8935EDAA-2BE6-5129-0857-122D56C3EC0D}"/>
              </a:ext>
            </a:extLst>
          </p:cNvPr>
          <p:cNvSpPr>
            <a:spLocks noChangeArrowheads="1"/>
          </p:cNvSpPr>
          <p:nvPr/>
        </p:nvSpPr>
        <p:spPr bwMode="auto">
          <a:xfrm>
            <a:off x="28273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a:extLst>
              <a:ext uri="{FF2B5EF4-FFF2-40B4-BE49-F238E27FC236}">
                <a16:creationId xmlns:a16="http://schemas.microsoft.com/office/drawing/2014/main" id="{09D60974-E096-C450-A65B-73F58D7FE79C}"/>
              </a:ext>
            </a:extLst>
          </p:cNvPr>
          <p:cNvSpPr>
            <a:spLocks noChangeArrowheads="1"/>
          </p:cNvSpPr>
          <p:nvPr/>
        </p:nvSpPr>
        <p:spPr bwMode="auto">
          <a:xfrm>
            <a:off x="2871788" y="4787900"/>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a:extLst>
              <a:ext uri="{FF2B5EF4-FFF2-40B4-BE49-F238E27FC236}">
                <a16:creationId xmlns:a16="http://schemas.microsoft.com/office/drawing/2014/main" id="{A69F2754-4F28-5226-6A32-0D5CA478CEFD}"/>
              </a:ext>
            </a:extLst>
          </p:cNvPr>
          <p:cNvSpPr>
            <a:spLocks noChangeArrowheads="1"/>
          </p:cNvSpPr>
          <p:nvPr/>
        </p:nvSpPr>
        <p:spPr bwMode="auto">
          <a:xfrm>
            <a:off x="299085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a:extLst>
              <a:ext uri="{FF2B5EF4-FFF2-40B4-BE49-F238E27FC236}">
                <a16:creationId xmlns:a16="http://schemas.microsoft.com/office/drawing/2014/main" id="{3CF7E444-85D9-46B6-ED3E-3B8791B49DA6}"/>
              </a:ext>
            </a:extLst>
          </p:cNvPr>
          <p:cNvSpPr>
            <a:spLocks noChangeArrowheads="1"/>
          </p:cNvSpPr>
          <p:nvPr/>
        </p:nvSpPr>
        <p:spPr bwMode="auto">
          <a:xfrm>
            <a:off x="30638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a:extLst>
              <a:ext uri="{FF2B5EF4-FFF2-40B4-BE49-F238E27FC236}">
                <a16:creationId xmlns:a16="http://schemas.microsoft.com/office/drawing/2014/main" id="{6D553DCF-1DD6-BA88-2AD0-7358A62F2E93}"/>
              </a:ext>
            </a:extLst>
          </p:cNvPr>
          <p:cNvSpPr>
            <a:spLocks noChangeArrowheads="1"/>
          </p:cNvSpPr>
          <p:nvPr/>
        </p:nvSpPr>
        <p:spPr bwMode="auto">
          <a:xfrm>
            <a:off x="3108325"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a:extLst>
              <a:ext uri="{FF2B5EF4-FFF2-40B4-BE49-F238E27FC236}">
                <a16:creationId xmlns:a16="http://schemas.microsoft.com/office/drawing/2014/main" id="{C823AA0E-D736-6564-3C00-882D8AC05372}"/>
              </a:ext>
            </a:extLst>
          </p:cNvPr>
          <p:cNvSpPr>
            <a:spLocks noChangeArrowheads="1"/>
          </p:cNvSpPr>
          <p:nvPr/>
        </p:nvSpPr>
        <p:spPr bwMode="auto">
          <a:xfrm>
            <a:off x="4102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a:extLst>
              <a:ext uri="{FF2B5EF4-FFF2-40B4-BE49-F238E27FC236}">
                <a16:creationId xmlns:a16="http://schemas.microsoft.com/office/drawing/2014/main" id="{B791F5CC-3558-ADF1-53B0-357DB70998C5}"/>
              </a:ext>
            </a:extLst>
          </p:cNvPr>
          <p:cNvSpPr>
            <a:spLocks noChangeArrowheads="1"/>
          </p:cNvSpPr>
          <p:nvPr/>
        </p:nvSpPr>
        <p:spPr bwMode="auto">
          <a:xfrm>
            <a:off x="4160838" y="47879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a:extLst>
              <a:ext uri="{FF2B5EF4-FFF2-40B4-BE49-F238E27FC236}">
                <a16:creationId xmlns:a16="http://schemas.microsoft.com/office/drawing/2014/main" id="{0AE63368-F7B7-1D43-CABB-DED7C28539A1}"/>
              </a:ext>
            </a:extLst>
          </p:cNvPr>
          <p:cNvSpPr>
            <a:spLocks noChangeArrowheads="1"/>
          </p:cNvSpPr>
          <p:nvPr/>
        </p:nvSpPr>
        <p:spPr bwMode="auto">
          <a:xfrm>
            <a:off x="4249738"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a:extLst>
              <a:ext uri="{FF2B5EF4-FFF2-40B4-BE49-F238E27FC236}">
                <a16:creationId xmlns:a16="http://schemas.microsoft.com/office/drawing/2014/main" id="{F7BD7563-7E28-5C61-4F23-7E7DFBC438E1}"/>
              </a:ext>
            </a:extLst>
          </p:cNvPr>
          <p:cNvSpPr>
            <a:spLocks noChangeArrowheads="1"/>
          </p:cNvSpPr>
          <p:nvPr/>
        </p:nvSpPr>
        <p:spPr bwMode="auto">
          <a:xfrm>
            <a:off x="43084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a:extLst>
              <a:ext uri="{FF2B5EF4-FFF2-40B4-BE49-F238E27FC236}">
                <a16:creationId xmlns:a16="http://schemas.microsoft.com/office/drawing/2014/main" id="{78FF92AB-1B60-B3EE-4F72-0884CE987038}"/>
              </a:ext>
            </a:extLst>
          </p:cNvPr>
          <p:cNvSpPr>
            <a:spLocks noChangeArrowheads="1"/>
          </p:cNvSpPr>
          <p:nvPr/>
        </p:nvSpPr>
        <p:spPr bwMode="auto">
          <a:xfrm>
            <a:off x="43973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a:extLst>
              <a:ext uri="{FF2B5EF4-FFF2-40B4-BE49-F238E27FC236}">
                <a16:creationId xmlns:a16="http://schemas.microsoft.com/office/drawing/2014/main" id="{07D55806-794A-7D29-C808-A9B6D0BEEFC3}"/>
              </a:ext>
            </a:extLst>
          </p:cNvPr>
          <p:cNvSpPr>
            <a:spLocks noChangeArrowheads="1"/>
          </p:cNvSpPr>
          <p:nvPr/>
        </p:nvSpPr>
        <p:spPr bwMode="auto">
          <a:xfrm>
            <a:off x="44862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a:extLst>
              <a:ext uri="{FF2B5EF4-FFF2-40B4-BE49-F238E27FC236}">
                <a16:creationId xmlns:a16="http://schemas.microsoft.com/office/drawing/2014/main" id="{535FD658-6C77-15E4-B6DA-C4A6F8DEE6A1}"/>
              </a:ext>
            </a:extLst>
          </p:cNvPr>
          <p:cNvSpPr>
            <a:spLocks noChangeArrowheads="1"/>
          </p:cNvSpPr>
          <p:nvPr/>
        </p:nvSpPr>
        <p:spPr bwMode="auto">
          <a:xfrm>
            <a:off x="4930775"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a:extLst>
              <a:ext uri="{FF2B5EF4-FFF2-40B4-BE49-F238E27FC236}">
                <a16:creationId xmlns:a16="http://schemas.microsoft.com/office/drawing/2014/main" id="{EBF891F7-EB0E-8A21-E923-5F0B0C9D874A}"/>
              </a:ext>
            </a:extLst>
          </p:cNvPr>
          <p:cNvSpPr>
            <a:spLocks noChangeArrowheads="1"/>
          </p:cNvSpPr>
          <p:nvPr/>
        </p:nvSpPr>
        <p:spPr bwMode="auto">
          <a:xfrm>
            <a:off x="4991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a:extLst>
              <a:ext uri="{FF2B5EF4-FFF2-40B4-BE49-F238E27FC236}">
                <a16:creationId xmlns:a16="http://schemas.microsoft.com/office/drawing/2014/main" id="{E3487BB2-1E6E-3B9B-B47E-64C44EE841D6}"/>
              </a:ext>
            </a:extLst>
          </p:cNvPr>
          <p:cNvSpPr>
            <a:spLocks noChangeArrowheads="1"/>
          </p:cNvSpPr>
          <p:nvPr/>
        </p:nvSpPr>
        <p:spPr bwMode="auto">
          <a:xfrm>
            <a:off x="50498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a:extLst>
              <a:ext uri="{FF2B5EF4-FFF2-40B4-BE49-F238E27FC236}">
                <a16:creationId xmlns:a16="http://schemas.microsoft.com/office/drawing/2014/main" id="{ACE32EF6-2A55-6783-2F14-693A035F3273}"/>
              </a:ext>
            </a:extLst>
          </p:cNvPr>
          <p:cNvSpPr>
            <a:spLocks noChangeArrowheads="1"/>
          </p:cNvSpPr>
          <p:nvPr/>
        </p:nvSpPr>
        <p:spPr bwMode="auto">
          <a:xfrm>
            <a:off x="50942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a:extLst>
              <a:ext uri="{FF2B5EF4-FFF2-40B4-BE49-F238E27FC236}">
                <a16:creationId xmlns:a16="http://schemas.microsoft.com/office/drawing/2014/main" id="{6B8E4B0B-9C11-6752-14AF-C244442092AE}"/>
              </a:ext>
            </a:extLst>
          </p:cNvPr>
          <p:cNvSpPr>
            <a:spLocks noChangeArrowheads="1"/>
          </p:cNvSpPr>
          <p:nvPr/>
        </p:nvSpPr>
        <p:spPr bwMode="auto">
          <a:xfrm>
            <a:off x="51831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a:extLst>
              <a:ext uri="{FF2B5EF4-FFF2-40B4-BE49-F238E27FC236}">
                <a16:creationId xmlns:a16="http://schemas.microsoft.com/office/drawing/2014/main" id="{B20D11F8-7C64-A704-CF01-0B1179A595B9}"/>
              </a:ext>
            </a:extLst>
          </p:cNvPr>
          <p:cNvSpPr>
            <a:spLocks noChangeArrowheads="1"/>
          </p:cNvSpPr>
          <p:nvPr/>
        </p:nvSpPr>
        <p:spPr bwMode="auto">
          <a:xfrm>
            <a:off x="52419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a:extLst>
              <a:ext uri="{FF2B5EF4-FFF2-40B4-BE49-F238E27FC236}">
                <a16:creationId xmlns:a16="http://schemas.microsoft.com/office/drawing/2014/main" id="{90D14D8E-C2EE-E62F-7347-E9615372572B}"/>
              </a:ext>
            </a:extLst>
          </p:cNvPr>
          <p:cNvSpPr>
            <a:spLocks noChangeArrowheads="1"/>
          </p:cNvSpPr>
          <p:nvPr/>
        </p:nvSpPr>
        <p:spPr bwMode="auto">
          <a:xfrm>
            <a:off x="533082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a:extLst>
              <a:ext uri="{FF2B5EF4-FFF2-40B4-BE49-F238E27FC236}">
                <a16:creationId xmlns:a16="http://schemas.microsoft.com/office/drawing/2014/main" id="{4BB56260-F2F3-AF04-4862-42F3C957E329}"/>
              </a:ext>
            </a:extLst>
          </p:cNvPr>
          <p:cNvSpPr>
            <a:spLocks noChangeArrowheads="1"/>
          </p:cNvSpPr>
          <p:nvPr/>
        </p:nvSpPr>
        <p:spPr bwMode="auto">
          <a:xfrm>
            <a:off x="537527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a:extLst>
              <a:ext uri="{FF2B5EF4-FFF2-40B4-BE49-F238E27FC236}">
                <a16:creationId xmlns:a16="http://schemas.microsoft.com/office/drawing/2014/main" id="{DBF0CD3A-2E10-A2A7-9E84-D82262948ECC}"/>
              </a:ext>
            </a:extLst>
          </p:cNvPr>
          <p:cNvSpPr>
            <a:spLocks noChangeArrowheads="1"/>
          </p:cNvSpPr>
          <p:nvPr/>
        </p:nvSpPr>
        <p:spPr bwMode="auto">
          <a:xfrm>
            <a:off x="54641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a:extLst>
              <a:ext uri="{FF2B5EF4-FFF2-40B4-BE49-F238E27FC236}">
                <a16:creationId xmlns:a16="http://schemas.microsoft.com/office/drawing/2014/main" id="{2340C5A8-2B64-1385-C94F-2B33EE18A6EE}"/>
              </a:ext>
            </a:extLst>
          </p:cNvPr>
          <p:cNvSpPr>
            <a:spLocks noChangeArrowheads="1"/>
          </p:cNvSpPr>
          <p:nvPr/>
        </p:nvSpPr>
        <p:spPr bwMode="auto">
          <a:xfrm>
            <a:off x="55387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a:extLst>
              <a:ext uri="{FF2B5EF4-FFF2-40B4-BE49-F238E27FC236}">
                <a16:creationId xmlns:a16="http://schemas.microsoft.com/office/drawing/2014/main" id="{69B15D1E-C1CE-A279-A5E8-1BABFD636A16}"/>
              </a:ext>
            </a:extLst>
          </p:cNvPr>
          <p:cNvSpPr>
            <a:spLocks noChangeArrowheads="1"/>
          </p:cNvSpPr>
          <p:nvPr/>
        </p:nvSpPr>
        <p:spPr bwMode="auto">
          <a:xfrm>
            <a:off x="5597525"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a:extLst>
              <a:ext uri="{FF2B5EF4-FFF2-40B4-BE49-F238E27FC236}">
                <a16:creationId xmlns:a16="http://schemas.microsoft.com/office/drawing/2014/main" id="{A3AE6949-BE7A-93A1-C5D5-206935814CA3}"/>
              </a:ext>
            </a:extLst>
          </p:cNvPr>
          <p:cNvSpPr>
            <a:spLocks noChangeArrowheads="1"/>
          </p:cNvSpPr>
          <p:nvPr/>
        </p:nvSpPr>
        <p:spPr bwMode="auto">
          <a:xfrm>
            <a:off x="56864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a:extLst>
              <a:ext uri="{FF2B5EF4-FFF2-40B4-BE49-F238E27FC236}">
                <a16:creationId xmlns:a16="http://schemas.microsoft.com/office/drawing/2014/main" id="{D2BB9E21-2EDB-D31B-43D9-0442259ACBB8}"/>
              </a:ext>
            </a:extLst>
          </p:cNvPr>
          <p:cNvSpPr>
            <a:spLocks noChangeArrowheads="1"/>
          </p:cNvSpPr>
          <p:nvPr/>
        </p:nvSpPr>
        <p:spPr bwMode="auto">
          <a:xfrm>
            <a:off x="57308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a:extLst>
              <a:ext uri="{FF2B5EF4-FFF2-40B4-BE49-F238E27FC236}">
                <a16:creationId xmlns:a16="http://schemas.microsoft.com/office/drawing/2014/main" id="{DDE2AFCB-C105-F59F-4E01-0021454CB0E2}"/>
              </a:ext>
            </a:extLst>
          </p:cNvPr>
          <p:cNvSpPr>
            <a:spLocks noChangeArrowheads="1"/>
          </p:cNvSpPr>
          <p:nvPr/>
        </p:nvSpPr>
        <p:spPr bwMode="auto">
          <a:xfrm>
            <a:off x="5775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a:extLst>
              <a:ext uri="{FF2B5EF4-FFF2-40B4-BE49-F238E27FC236}">
                <a16:creationId xmlns:a16="http://schemas.microsoft.com/office/drawing/2014/main" id="{BA0B80F7-8609-A417-0CDC-85A896178088}"/>
              </a:ext>
            </a:extLst>
          </p:cNvPr>
          <p:cNvSpPr>
            <a:spLocks noChangeArrowheads="1"/>
          </p:cNvSpPr>
          <p:nvPr/>
        </p:nvSpPr>
        <p:spPr bwMode="auto">
          <a:xfrm>
            <a:off x="5864225" y="47879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a:extLst>
              <a:ext uri="{FF2B5EF4-FFF2-40B4-BE49-F238E27FC236}">
                <a16:creationId xmlns:a16="http://schemas.microsoft.com/office/drawing/2014/main" id="{203AA45E-72F0-67E9-0AEA-0CF629CF4188}"/>
              </a:ext>
            </a:extLst>
          </p:cNvPr>
          <p:cNvSpPr>
            <a:spLocks noChangeArrowheads="1"/>
          </p:cNvSpPr>
          <p:nvPr/>
        </p:nvSpPr>
        <p:spPr bwMode="auto">
          <a:xfrm>
            <a:off x="59388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a:extLst>
              <a:ext uri="{FF2B5EF4-FFF2-40B4-BE49-F238E27FC236}">
                <a16:creationId xmlns:a16="http://schemas.microsoft.com/office/drawing/2014/main" id="{BBEC3FA0-4224-9F1F-9023-04F1FB9575A6}"/>
              </a:ext>
            </a:extLst>
          </p:cNvPr>
          <p:cNvSpPr>
            <a:spLocks noChangeArrowheads="1"/>
          </p:cNvSpPr>
          <p:nvPr/>
        </p:nvSpPr>
        <p:spPr bwMode="auto">
          <a:xfrm>
            <a:off x="6027738" y="47879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a:extLst>
              <a:ext uri="{FF2B5EF4-FFF2-40B4-BE49-F238E27FC236}">
                <a16:creationId xmlns:a16="http://schemas.microsoft.com/office/drawing/2014/main" id="{9A990F08-A05E-2D6E-97FD-B6BD2FDCAACD}"/>
              </a:ext>
            </a:extLst>
          </p:cNvPr>
          <p:cNvSpPr>
            <a:spLocks noChangeArrowheads="1"/>
          </p:cNvSpPr>
          <p:nvPr/>
        </p:nvSpPr>
        <p:spPr bwMode="auto">
          <a:xfrm>
            <a:off x="616108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a:extLst>
              <a:ext uri="{FF2B5EF4-FFF2-40B4-BE49-F238E27FC236}">
                <a16:creationId xmlns:a16="http://schemas.microsoft.com/office/drawing/2014/main" id="{4F6C9ECC-8D6D-9569-5025-AD85B3B80425}"/>
              </a:ext>
            </a:extLst>
          </p:cNvPr>
          <p:cNvSpPr>
            <a:spLocks noChangeArrowheads="1"/>
          </p:cNvSpPr>
          <p:nvPr/>
        </p:nvSpPr>
        <p:spPr bwMode="auto">
          <a:xfrm>
            <a:off x="623570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a:extLst>
              <a:ext uri="{FF2B5EF4-FFF2-40B4-BE49-F238E27FC236}">
                <a16:creationId xmlns:a16="http://schemas.microsoft.com/office/drawing/2014/main" id="{624FF988-5C54-E91D-0B31-69FC62EB634A}"/>
              </a:ext>
            </a:extLst>
          </p:cNvPr>
          <p:cNvSpPr>
            <a:spLocks noChangeArrowheads="1"/>
          </p:cNvSpPr>
          <p:nvPr/>
        </p:nvSpPr>
        <p:spPr bwMode="auto">
          <a:xfrm>
            <a:off x="6280150"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a:extLst>
              <a:ext uri="{FF2B5EF4-FFF2-40B4-BE49-F238E27FC236}">
                <a16:creationId xmlns:a16="http://schemas.microsoft.com/office/drawing/2014/main" id="{9E18B591-3F48-459F-BF83-4DB23FCC4187}"/>
              </a:ext>
            </a:extLst>
          </p:cNvPr>
          <p:cNvSpPr>
            <a:spLocks noChangeArrowheads="1"/>
          </p:cNvSpPr>
          <p:nvPr/>
        </p:nvSpPr>
        <p:spPr bwMode="auto">
          <a:xfrm>
            <a:off x="6324600" y="47879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a:extLst>
              <a:ext uri="{FF2B5EF4-FFF2-40B4-BE49-F238E27FC236}">
                <a16:creationId xmlns:a16="http://schemas.microsoft.com/office/drawing/2014/main" id="{EA5DD408-B482-611E-593F-E1D2C5CFDB35}"/>
              </a:ext>
            </a:extLst>
          </p:cNvPr>
          <p:cNvSpPr>
            <a:spLocks noChangeArrowheads="1"/>
          </p:cNvSpPr>
          <p:nvPr/>
        </p:nvSpPr>
        <p:spPr bwMode="auto">
          <a:xfrm>
            <a:off x="63976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a:extLst>
              <a:ext uri="{FF2B5EF4-FFF2-40B4-BE49-F238E27FC236}">
                <a16:creationId xmlns:a16="http://schemas.microsoft.com/office/drawing/2014/main" id="{C6E031E5-A57E-0ADD-B152-91040F229F21}"/>
              </a:ext>
            </a:extLst>
          </p:cNvPr>
          <p:cNvSpPr>
            <a:spLocks noChangeArrowheads="1"/>
          </p:cNvSpPr>
          <p:nvPr/>
        </p:nvSpPr>
        <p:spPr bwMode="auto">
          <a:xfrm>
            <a:off x="64420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a:extLst>
              <a:ext uri="{FF2B5EF4-FFF2-40B4-BE49-F238E27FC236}">
                <a16:creationId xmlns:a16="http://schemas.microsoft.com/office/drawing/2014/main" id="{0C285671-A054-21FD-7ADE-42472AD18BBB}"/>
              </a:ext>
            </a:extLst>
          </p:cNvPr>
          <p:cNvSpPr>
            <a:spLocks noChangeArrowheads="1"/>
          </p:cNvSpPr>
          <p:nvPr/>
        </p:nvSpPr>
        <p:spPr bwMode="auto">
          <a:xfrm>
            <a:off x="64865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a:extLst>
              <a:ext uri="{FF2B5EF4-FFF2-40B4-BE49-F238E27FC236}">
                <a16:creationId xmlns:a16="http://schemas.microsoft.com/office/drawing/2014/main" id="{71AA4B8E-ADEE-BEEE-742D-AB4EFB05A171}"/>
              </a:ext>
            </a:extLst>
          </p:cNvPr>
          <p:cNvSpPr>
            <a:spLocks noChangeArrowheads="1"/>
          </p:cNvSpPr>
          <p:nvPr/>
        </p:nvSpPr>
        <p:spPr bwMode="auto">
          <a:xfrm>
            <a:off x="65611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a:extLst>
              <a:ext uri="{FF2B5EF4-FFF2-40B4-BE49-F238E27FC236}">
                <a16:creationId xmlns:a16="http://schemas.microsoft.com/office/drawing/2014/main" id="{4A1285F9-23F6-593A-2E1A-96C7D4E7FA87}"/>
              </a:ext>
            </a:extLst>
          </p:cNvPr>
          <p:cNvSpPr>
            <a:spLocks noChangeArrowheads="1"/>
          </p:cNvSpPr>
          <p:nvPr/>
        </p:nvSpPr>
        <p:spPr bwMode="auto">
          <a:xfrm>
            <a:off x="66500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a:extLst>
              <a:ext uri="{FF2B5EF4-FFF2-40B4-BE49-F238E27FC236}">
                <a16:creationId xmlns:a16="http://schemas.microsoft.com/office/drawing/2014/main" id="{2261A6C0-6E2E-0C3E-B95D-96559CC8B579}"/>
              </a:ext>
            </a:extLst>
          </p:cNvPr>
          <p:cNvSpPr>
            <a:spLocks noChangeArrowheads="1"/>
          </p:cNvSpPr>
          <p:nvPr/>
        </p:nvSpPr>
        <p:spPr bwMode="auto">
          <a:xfrm>
            <a:off x="6724650"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a:extLst>
              <a:ext uri="{FF2B5EF4-FFF2-40B4-BE49-F238E27FC236}">
                <a16:creationId xmlns:a16="http://schemas.microsoft.com/office/drawing/2014/main" id="{30807DB8-DD05-36D4-F04E-2C061283F3F6}"/>
              </a:ext>
            </a:extLst>
          </p:cNvPr>
          <p:cNvSpPr>
            <a:spLocks noChangeArrowheads="1"/>
          </p:cNvSpPr>
          <p:nvPr/>
        </p:nvSpPr>
        <p:spPr bwMode="auto">
          <a:xfrm>
            <a:off x="681355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a:extLst>
              <a:ext uri="{FF2B5EF4-FFF2-40B4-BE49-F238E27FC236}">
                <a16:creationId xmlns:a16="http://schemas.microsoft.com/office/drawing/2014/main" id="{E51728F1-75D8-DB73-9722-77527CEB5AA3}"/>
              </a:ext>
            </a:extLst>
          </p:cNvPr>
          <p:cNvSpPr>
            <a:spLocks noChangeArrowheads="1"/>
          </p:cNvSpPr>
          <p:nvPr/>
        </p:nvSpPr>
        <p:spPr bwMode="auto">
          <a:xfrm>
            <a:off x="685800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a:extLst>
              <a:ext uri="{FF2B5EF4-FFF2-40B4-BE49-F238E27FC236}">
                <a16:creationId xmlns:a16="http://schemas.microsoft.com/office/drawing/2014/main" id="{1A977F82-8745-7365-2890-FE47F24F872D}"/>
              </a:ext>
            </a:extLst>
          </p:cNvPr>
          <p:cNvSpPr>
            <a:spLocks noChangeArrowheads="1"/>
          </p:cNvSpPr>
          <p:nvPr/>
        </p:nvSpPr>
        <p:spPr bwMode="auto">
          <a:xfrm>
            <a:off x="69310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a:extLst>
              <a:ext uri="{FF2B5EF4-FFF2-40B4-BE49-F238E27FC236}">
                <a16:creationId xmlns:a16="http://schemas.microsoft.com/office/drawing/2014/main" id="{9AC7DC19-5408-55CB-2CBF-94207792A9D3}"/>
              </a:ext>
            </a:extLst>
          </p:cNvPr>
          <p:cNvSpPr>
            <a:spLocks noChangeArrowheads="1"/>
          </p:cNvSpPr>
          <p:nvPr/>
        </p:nvSpPr>
        <p:spPr bwMode="auto">
          <a:xfrm>
            <a:off x="697547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a:extLst>
              <a:ext uri="{FF2B5EF4-FFF2-40B4-BE49-F238E27FC236}">
                <a16:creationId xmlns:a16="http://schemas.microsoft.com/office/drawing/2014/main" id="{59273516-AFC8-B13D-A952-FC3B6640962D}"/>
              </a:ext>
            </a:extLst>
          </p:cNvPr>
          <p:cNvSpPr>
            <a:spLocks noChangeArrowheads="1"/>
          </p:cNvSpPr>
          <p:nvPr/>
        </p:nvSpPr>
        <p:spPr bwMode="auto">
          <a:xfrm>
            <a:off x="70199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a:extLst>
              <a:ext uri="{FF2B5EF4-FFF2-40B4-BE49-F238E27FC236}">
                <a16:creationId xmlns:a16="http://schemas.microsoft.com/office/drawing/2014/main" id="{60556F40-2EED-08F7-0C1B-1B63108CF325}"/>
              </a:ext>
            </a:extLst>
          </p:cNvPr>
          <p:cNvSpPr>
            <a:spLocks noChangeArrowheads="1"/>
          </p:cNvSpPr>
          <p:nvPr/>
        </p:nvSpPr>
        <p:spPr bwMode="auto">
          <a:xfrm>
            <a:off x="70945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a:extLst>
              <a:ext uri="{FF2B5EF4-FFF2-40B4-BE49-F238E27FC236}">
                <a16:creationId xmlns:a16="http://schemas.microsoft.com/office/drawing/2014/main" id="{1E14B179-675F-68DB-1421-931938A2C933}"/>
              </a:ext>
            </a:extLst>
          </p:cNvPr>
          <p:cNvSpPr>
            <a:spLocks noChangeArrowheads="1"/>
          </p:cNvSpPr>
          <p:nvPr/>
        </p:nvSpPr>
        <p:spPr bwMode="auto">
          <a:xfrm>
            <a:off x="71389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a:extLst>
              <a:ext uri="{FF2B5EF4-FFF2-40B4-BE49-F238E27FC236}">
                <a16:creationId xmlns:a16="http://schemas.microsoft.com/office/drawing/2014/main" id="{24FBE4B4-3089-031A-9D1C-D5C7CA334700}"/>
              </a:ext>
            </a:extLst>
          </p:cNvPr>
          <p:cNvSpPr>
            <a:spLocks noChangeArrowheads="1"/>
          </p:cNvSpPr>
          <p:nvPr/>
        </p:nvSpPr>
        <p:spPr bwMode="auto">
          <a:xfrm>
            <a:off x="722788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a:extLst>
              <a:ext uri="{FF2B5EF4-FFF2-40B4-BE49-F238E27FC236}">
                <a16:creationId xmlns:a16="http://schemas.microsoft.com/office/drawing/2014/main" id="{CDEBDE79-8CF4-59AF-7F1E-195D741FE44E}"/>
              </a:ext>
            </a:extLst>
          </p:cNvPr>
          <p:cNvSpPr>
            <a:spLocks noChangeArrowheads="1"/>
          </p:cNvSpPr>
          <p:nvPr/>
        </p:nvSpPr>
        <p:spPr bwMode="auto">
          <a:xfrm>
            <a:off x="72723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a:extLst>
              <a:ext uri="{FF2B5EF4-FFF2-40B4-BE49-F238E27FC236}">
                <a16:creationId xmlns:a16="http://schemas.microsoft.com/office/drawing/2014/main" id="{AAC71162-9FDC-8343-A895-00A323C4BF89}"/>
              </a:ext>
            </a:extLst>
          </p:cNvPr>
          <p:cNvSpPr>
            <a:spLocks noChangeArrowheads="1"/>
          </p:cNvSpPr>
          <p:nvPr/>
        </p:nvSpPr>
        <p:spPr bwMode="auto">
          <a:xfrm>
            <a:off x="73612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a:extLst>
              <a:ext uri="{FF2B5EF4-FFF2-40B4-BE49-F238E27FC236}">
                <a16:creationId xmlns:a16="http://schemas.microsoft.com/office/drawing/2014/main" id="{2A08911F-DCCA-823E-3630-96A992DD7D5C}"/>
              </a:ext>
            </a:extLst>
          </p:cNvPr>
          <p:cNvSpPr>
            <a:spLocks noChangeArrowheads="1"/>
          </p:cNvSpPr>
          <p:nvPr/>
        </p:nvSpPr>
        <p:spPr bwMode="auto">
          <a:xfrm>
            <a:off x="74501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a:extLst>
              <a:ext uri="{FF2B5EF4-FFF2-40B4-BE49-F238E27FC236}">
                <a16:creationId xmlns:a16="http://schemas.microsoft.com/office/drawing/2014/main" id="{CB5ACFD1-B770-2C40-BB3D-4D74717CEBE0}"/>
              </a:ext>
            </a:extLst>
          </p:cNvPr>
          <p:cNvSpPr>
            <a:spLocks noChangeArrowheads="1"/>
          </p:cNvSpPr>
          <p:nvPr/>
        </p:nvSpPr>
        <p:spPr bwMode="auto">
          <a:xfrm>
            <a:off x="7524750"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a:extLst>
              <a:ext uri="{FF2B5EF4-FFF2-40B4-BE49-F238E27FC236}">
                <a16:creationId xmlns:a16="http://schemas.microsoft.com/office/drawing/2014/main" id="{1D1EB85E-1EB7-A954-68F0-815D5ADA310C}"/>
              </a:ext>
            </a:extLst>
          </p:cNvPr>
          <p:cNvSpPr>
            <a:spLocks noChangeArrowheads="1"/>
          </p:cNvSpPr>
          <p:nvPr/>
        </p:nvSpPr>
        <p:spPr bwMode="auto">
          <a:xfrm>
            <a:off x="75834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a:extLst>
              <a:ext uri="{FF2B5EF4-FFF2-40B4-BE49-F238E27FC236}">
                <a16:creationId xmlns:a16="http://schemas.microsoft.com/office/drawing/2014/main" id="{A7BF2EC6-7A18-E3D0-A41B-3D91E92531EE}"/>
              </a:ext>
            </a:extLst>
          </p:cNvPr>
          <p:cNvSpPr>
            <a:spLocks noChangeArrowheads="1"/>
          </p:cNvSpPr>
          <p:nvPr/>
        </p:nvSpPr>
        <p:spPr bwMode="auto">
          <a:xfrm>
            <a:off x="762793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a:extLst>
              <a:ext uri="{FF2B5EF4-FFF2-40B4-BE49-F238E27FC236}">
                <a16:creationId xmlns:a16="http://schemas.microsoft.com/office/drawing/2014/main" id="{A3EDCDC0-6E53-E20B-5BBB-AE8C06214FD8}"/>
              </a:ext>
            </a:extLst>
          </p:cNvPr>
          <p:cNvSpPr>
            <a:spLocks noChangeArrowheads="1"/>
          </p:cNvSpPr>
          <p:nvPr/>
        </p:nvSpPr>
        <p:spPr bwMode="auto">
          <a:xfrm>
            <a:off x="76866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a:extLst>
              <a:ext uri="{FF2B5EF4-FFF2-40B4-BE49-F238E27FC236}">
                <a16:creationId xmlns:a16="http://schemas.microsoft.com/office/drawing/2014/main" id="{2F4E61CF-10E1-5439-CC66-EA2ACBB64345}"/>
              </a:ext>
            </a:extLst>
          </p:cNvPr>
          <p:cNvSpPr>
            <a:spLocks noChangeArrowheads="1"/>
          </p:cNvSpPr>
          <p:nvPr/>
        </p:nvSpPr>
        <p:spPr bwMode="auto">
          <a:xfrm>
            <a:off x="7761288"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a:extLst>
              <a:ext uri="{FF2B5EF4-FFF2-40B4-BE49-F238E27FC236}">
                <a16:creationId xmlns:a16="http://schemas.microsoft.com/office/drawing/2014/main" id="{6210E55F-EB6D-1FF3-4CE7-65E317CC9D77}"/>
              </a:ext>
            </a:extLst>
          </p:cNvPr>
          <p:cNvSpPr>
            <a:spLocks noChangeArrowheads="1"/>
          </p:cNvSpPr>
          <p:nvPr/>
        </p:nvSpPr>
        <p:spPr bwMode="auto">
          <a:xfrm>
            <a:off x="78057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a:extLst>
              <a:ext uri="{FF2B5EF4-FFF2-40B4-BE49-F238E27FC236}">
                <a16:creationId xmlns:a16="http://schemas.microsoft.com/office/drawing/2014/main" id="{EDA80EF0-F6D8-7BA8-C158-9173F817C532}"/>
              </a:ext>
            </a:extLst>
          </p:cNvPr>
          <p:cNvSpPr>
            <a:spLocks noChangeArrowheads="1"/>
          </p:cNvSpPr>
          <p:nvPr/>
        </p:nvSpPr>
        <p:spPr bwMode="auto">
          <a:xfrm>
            <a:off x="49307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a:extLst>
              <a:ext uri="{FF2B5EF4-FFF2-40B4-BE49-F238E27FC236}">
                <a16:creationId xmlns:a16="http://schemas.microsoft.com/office/drawing/2014/main" id="{056CAA42-1143-C392-0759-6F8ED7B0A886}"/>
              </a:ext>
            </a:extLst>
          </p:cNvPr>
          <p:cNvSpPr>
            <a:spLocks noChangeArrowheads="1"/>
          </p:cNvSpPr>
          <p:nvPr/>
        </p:nvSpPr>
        <p:spPr bwMode="auto">
          <a:xfrm>
            <a:off x="49752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a:extLst>
              <a:ext uri="{FF2B5EF4-FFF2-40B4-BE49-F238E27FC236}">
                <a16:creationId xmlns:a16="http://schemas.microsoft.com/office/drawing/2014/main" id="{A4374857-3837-F17D-6541-84C9128D03CE}"/>
              </a:ext>
            </a:extLst>
          </p:cNvPr>
          <p:cNvSpPr>
            <a:spLocks noChangeArrowheads="1"/>
          </p:cNvSpPr>
          <p:nvPr/>
        </p:nvSpPr>
        <p:spPr bwMode="auto">
          <a:xfrm>
            <a:off x="50641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a:extLst>
              <a:ext uri="{FF2B5EF4-FFF2-40B4-BE49-F238E27FC236}">
                <a16:creationId xmlns:a16="http://schemas.microsoft.com/office/drawing/2014/main" id="{F580E02B-AC22-3AE3-F809-F81DDFB8E2D9}"/>
              </a:ext>
            </a:extLst>
          </p:cNvPr>
          <p:cNvSpPr>
            <a:spLocks noChangeArrowheads="1"/>
          </p:cNvSpPr>
          <p:nvPr/>
        </p:nvSpPr>
        <p:spPr bwMode="auto">
          <a:xfrm>
            <a:off x="51387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a:extLst>
              <a:ext uri="{FF2B5EF4-FFF2-40B4-BE49-F238E27FC236}">
                <a16:creationId xmlns:a16="http://schemas.microsoft.com/office/drawing/2014/main" id="{68222685-3191-6C76-39E9-32058004D761}"/>
              </a:ext>
            </a:extLst>
          </p:cNvPr>
          <p:cNvSpPr>
            <a:spLocks noChangeArrowheads="1"/>
          </p:cNvSpPr>
          <p:nvPr/>
        </p:nvSpPr>
        <p:spPr bwMode="auto">
          <a:xfrm>
            <a:off x="522763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a:extLst>
              <a:ext uri="{FF2B5EF4-FFF2-40B4-BE49-F238E27FC236}">
                <a16:creationId xmlns:a16="http://schemas.microsoft.com/office/drawing/2014/main" id="{DCF341AE-E987-DE75-6AA6-6C146D95F7DB}"/>
              </a:ext>
            </a:extLst>
          </p:cNvPr>
          <p:cNvSpPr>
            <a:spLocks noChangeArrowheads="1"/>
          </p:cNvSpPr>
          <p:nvPr/>
        </p:nvSpPr>
        <p:spPr bwMode="auto">
          <a:xfrm>
            <a:off x="5272088" y="5143500"/>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a:extLst>
              <a:ext uri="{FF2B5EF4-FFF2-40B4-BE49-F238E27FC236}">
                <a16:creationId xmlns:a16="http://schemas.microsoft.com/office/drawing/2014/main" id="{54800FA5-D1E6-C373-F4FB-BB75B571B641}"/>
              </a:ext>
            </a:extLst>
          </p:cNvPr>
          <p:cNvSpPr>
            <a:spLocks noChangeArrowheads="1"/>
          </p:cNvSpPr>
          <p:nvPr/>
        </p:nvSpPr>
        <p:spPr bwMode="auto">
          <a:xfrm>
            <a:off x="5346700"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a:extLst>
              <a:ext uri="{FF2B5EF4-FFF2-40B4-BE49-F238E27FC236}">
                <a16:creationId xmlns:a16="http://schemas.microsoft.com/office/drawing/2014/main" id="{2853A1CD-BADD-6EAE-9B43-44EC411B6CB8}"/>
              </a:ext>
            </a:extLst>
          </p:cNvPr>
          <p:cNvSpPr>
            <a:spLocks noChangeArrowheads="1"/>
          </p:cNvSpPr>
          <p:nvPr/>
        </p:nvSpPr>
        <p:spPr bwMode="auto">
          <a:xfrm>
            <a:off x="54197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a:extLst>
              <a:ext uri="{FF2B5EF4-FFF2-40B4-BE49-F238E27FC236}">
                <a16:creationId xmlns:a16="http://schemas.microsoft.com/office/drawing/2014/main" id="{5B67368D-8C20-F49B-60E7-30EEC70CEA3D}"/>
              </a:ext>
            </a:extLst>
          </p:cNvPr>
          <p:cNvSpPr>
            <a:spLocks noChangeArrowheads="1"/>
          </p:cNvSpPr>
          <p:nvPr/>
        </p:nvSpPr>
        <p:spPr bwMode="auto">
          <a:xfrm>
            <a:off x="55086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a:extLst>
              <a:ext uri="{FF2B5EF4-FFF2-40B4-BE49-F238E27FC236}">
                <a16:creationId xmlns:a16="http://schemas.microsoft.com/office/drawing/2014/main" id="{B036D21A-A10E-B8B1-3F48-D758501B9167}"/>
              </a:ext>
            </a:extLst>
          </p:cNvPr>
          <p:cNvSpPr>
            <a:spLocks noChangeArrowheads="1"/>
          </p:cNvSpPr>
          <p:nvPr/>
        </p:nvSpPr>
        <p:spPr bwMode="auto">
          <a:xfrm>
            <a:off x="55530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a:extLst>
              <a:ext uri="{FF2B5EF4-FFF2-40B4-BE49-F238E27FC236}">
                <a16:creationId xmlns:a16="http://schemas.microsoft.com/office/drawing/2014/main" id="{14AFD40E-6775-90BB-6C41-CBC3A55A432B}"/>
              </a:ext>
            </a:extLst>
          </p:cNvPr>
          <p:cNvSpPr>
            <a:spLocks noChangeArrowheads="1"/>
          </p:cNvSpPr>
          <p:nvPr/>
        </p:nvSpPr>
        <p:spPr bwMode="auto">
          <a:xfrm>
            <a:off x="55975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a:extLst>
              <a:ext uri="{FF2B5EF4-FFF2-40B4-BE49-F238E27FC236}">
                <a16:creationId xmlns:a16="http://schemas.microsoft.com/office/drawing/2014/main" id="{B629F003-8D21-6D7B-EEED-E6D9A0637ED0}"/>
              </a:ext>
            </a:extLst>
          </p:cNvPr>
          <p:cNvSpPr>
            <a:spLocks noChangeArrowheads="1"/>
          </p:cNvSpPr>
          <p:nvPr/>
        </p:nvSpPr>
        <p:spPr bwMode="auto">
          <a:xfrm>
            <a:off x="5672138"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a:extLst>
              <a:ext uri="{FF2B5EF4-FFF2-40B4-BE49-F238E27FC236}">
                <a16:creationId xmlns:a16="http://schemas.microsoft.com/office/drawing/2014/main" id="{D2E6C6CD-B99E-5F6B-AF78-9F00C6C40D01}"/>
              </a:ext>
            </a:extLst>
          </p:cNvPr>
          <p:cNvSpPr>
            <a:spLocks noChangeArrowheads="1"/>
          </p:cNvSpPr>
          <p:nvPr/>
        </p:nvSpPr>
        <p:spPr bwMode="auto">
          <a:xfrm>
            <a:off x="57165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a:extLst>
              <a:ext uri="{FF2B5EF4-FFF2-40B4-BE49-F238E27FC236}">
                <a16:creationId xmlns:a16="http://schemas.microsoft.com/office/drawing/2014/main" id="{AEA0379C-CEA5-8786-EFB2-0B2318A0AACA}"/>
              </a:ext>
            </a:extLst>
          </p:cNvPr>
          <p:cNvSpPr>
            <a:spLocks noChangeArrowheads="1"/>
          </p:cNvSpPr>
          <p:nvPr/>
        </p:nvSpPr>
        <p:spPr bwMode="auto">
          <a:xfrm>
            <a:off x="5761038"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a:extLst>
              <a:ext uri="{FF2B5EF4-FFF2-40B4-BE49-F238E27FC236}">
                <a16:creationId xmlns:a16="http://schemas.microsoft.com/office/drawing/2014/main" id="{A75F8999-71E9-1F62-FFCB-B6B6585570DB}"/>
              </a:ext>
            </a:extLst>
          </p:cNvPr>
          <p:cNvSpPr>
            <a:spLocks noChangeArrowheads="1"/>
          </p:cNvSpPr>
          <p:nvPr/>
        </p:nvSpPr>
        <p:spPr bwMode="auto">
          <a:xfrm>
            <a:off x="58499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a:extLst>
              <a:ext uri="{FF2B5EF4-FFF2-40B4-BE49-F238E27FC236}">
                <a16:creationId xmlns:a16="http://schemas.microsoft.com/office/drawing/2014/main" id="{7C7DD89C-4B48-6E9E-6C02-D20A034C3173}"/>
              </a:ext>
            </a:extLst>
          </p:cNvPr>
          <p:cNvSpPr>
            <a:spLocks noChangeArrowheads="1"/>
          </p:cNvSpPr>
          <p:nvPr/>
        </p:nvSpPr>
        <p:spPr bwMode="auto">
          <a:xfrm>
            <a:off x="59245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a:extLst>
              <a:ext uri="{FF2B5EF4-FFF2-40B4-BE49-F238E27FC236}">
                <a16:creationId xmlns:a16="http://schemas.microsoft.com/office/drawing/2014/main" id="{572C8CBD-DA21-179E-BF23-F04B4B00C134}"/>
              </a:ext>
            </a:extLst>
          </p:cNvPr>
          <p:cNvSpPr>
            <a:spLocks noChangeArrowheads="1"/>
          </p:cNvSpPr>
          <p:nvPr/>
        </p:nvSpPr>
        <p:spPr bwMode="auto">
          <a:xfrm>
            <a:off x="596900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a:extLst>
              <a:ext uri="{FF2B5EF4-FFF2-40B4-BE49-F238E27FC236}">
                <a16:creationId xmlns:a16="http://schemas.microsoft.com/office/drawing/2014/main" id="{B444DA3A-B2D4-A613-9562-B64A2B7CF39C}"/>
              </a:ext>
            </a:extLst>
          </p:cNvPr>
          <p:cNvSpPr>
            <a:spLocks noChangeArrowheads="1"/>
          </p:cNvSpPr>
          <p:nvPr/>
        </p:nvSpPr>
        <p:spPr bwMode="auto">
          <a:xfrm>
            <a:off x="60579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a:extLst>
              <a:ext uri="{FF2B5EF4-FFF2-40B4-BE49-F238E27FC236}">
                <a16:creationId xmlns:a16="http://schemas.microsoft.com/office/drawing/2014/main" id="{0EDD1CA2-352C-2F68-04C3-79C5B04F5447}"/>
              </a:ext>
            </a:extLst>
          </p:cNvPr>
          <p:cNvSpPr>
            <a:spLocks noChangeArrowheads="1"/>
          </p:cNvSpPr>
          <p:nvPr/>
        </p:nvSpPr>
        <p:spPr bwMode="auto">
          <a:xfrm>
            <a:off x="6130925" y="5143500"/>
            <a:ext cx="2317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a:extLst>
              <a:ext uri="{FF2B5EF4-FFF2-40B4-BE49-F238E27FC236}">
                <a16:creationId xmlns:a16="http://schemas.microsoft.com/office/drawing/2014/main" id="{811B972A-B232-1970-0D97-42214594BAEC}"/>
              </a:ext>
            </a:extLst>
          </p:cNvPr>
          <p:cNvSpPr>
            <a:spLocks noChangeArrowheads="1"/>
          </p:cNvSpPr>
          <p:nvPr/>
        </p:nvSpPr>
        <p:spPr bwMode="auto">
          <a:xfrm>
            <a:off x="6191250"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a:extLst>
              <a:ext uri="{FF2B5EF4-FFF2-40B4-BE49-F238E27FC236}">
                <a16:creationId xmlns:a16="http://schemas.microsoft.com/office/drawing/2014/main" id="{004E8E90-D0FE-CEB0-B03E-CCB4F64A029B}"/>
              </a:ext>
            </a:extLst>
          </p:cNvPr>
          <p:cNvSpPr>
            <a:spLocks noChangeArrowheads="1"/>
          </p:cNvSpPr>
          <p:nvPr/>
        </p:nvSpPr>
        <p:spPr bwMode="auto">
          <a:xfrm>
            <a:off x="6235700"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a:extLst>
              <a:ext uri="{FF2B5EF4-FFF2-40B4-BE49-F238E27FC236}">
                <a16:creationId xmlns:a16="http://schemas.microsoft.com/office/drawing/2014/main" id="{9DBD0E44-456F-F30D-D182-EF4BD3385683}"/>
              </a:ext>
            </a:extLst>
          </p:cNvPr>
          <p:cNvSpPr>
            <a:spLocks noChangeArrowheads="1"/>
          </p:cNvSpPr>
          <p:nvPr/>
        </p:nvSpPr>
        <p:spPr bwMode="auto">
          <a:xfrm>
            <a:off x="628015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a:extLst>
              <a:ext uri="{FF2B5EF4-FFF2-40B4-BE49-F238E27FC236}">
                <a16:creationId xmlns:a16="http://schemas.microsoft.com/office/drawing/2014/main" id="{25C6D8A8-8966-D9A1-E83D-DD23FC35CB4E}"/>
              </a:ext>
            </a:extLst>
          </p:cNvPr>
          <p:cNvSpPr>
            <a:spLocks noChangeArrowheads="1"/>
          </p:cNvSpPr>
          <p:nvPr/>
        </p:nvSpPr>
        <p:spPr bwMode="auto">
          <a:xfrm>
            <a:off x="6369050"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a:extLst>
              <a:ext uri="{FF2B5EF4-FFF2-40B4-BE49-F238E27FC236}">
                <a16:creationId xmlns:a16="http://schemas.microsoft.com/office/drawing/2014/main" id="{7DB1C27C-AD14-BB09-4ADE-31E567BA2B85}"/>
              </a:ext>
            </a:extLst>
          </p:cNvPr>
          <p:cNvSpPr>
            <a:spLocks noChangeArrowheads="1"/>
          </p:cNvSpPr>
          <p:nvPr/>
        </p:nvSpPr>
        <p:spPr bwMode="auto">
          <a:xfrm>
            <a:off x="64420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a:extLst>
              <a:ext uri="{FF2B5EF4-FFF2-40B4-BE49-F238E27FC236}">
                <a16:creationId xmlns:a16="http://schemas.microsoft.com/office/drawing/2014/main" id="{81716539-C2E3-C84F-BE53-7EDEF7F887F0}"/>
              </a:ext>
            </a:extLst>
          </p:cNvPr>
          <p:cNvSpPr>
            <a:spLocks noChangeArrowheads="1"/>
          </p:cNvSpPr>
          <p:nvPr/>
        </p:nvSpPr>
        <p:spPr bwMode="auto">
          <a:xfrm>
            <a:off x="6486525" y="51435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a:extLst>
              <a:ext uri="{FF2B5EF4-FFF2-40B4-BE49-F238E27FC236}">
                <a16:creationId xmlns:a16="http://schemas.microsoft.com/office/drawing/2014/main" id="{A1E8FF6D-57CF-5253-CA58-77CF16600FA0}"/>
              </a:ext>
            </a:extLst>
          </p:cNvPr>
          <p:cNvSpPr>
            <a:spLocks noChangeArrowheads="1"/>
          </p:cNvSpPr>
          <p:nvPr/>
        </p:nvSpPr>
        <p:spPr bwMode="auto">
          <a:xfrm>
            <a:off x="65468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a:extLst>
              <a:ext uri="{FF2B5EF4-FFF2-40B4-BE49-F238E27FC236}">
                <a16:creationId xmlns:a16="http://schemas.microsoft.com/office/drawing/2014/main" id="{9A62D2C1-6B76-D6E0-B423-7BF3AE0D5041}"/>
              </a:ext>
            </a:extLst>
          </p:cNvPr>
          <p:cNvSpPr>
            <a:spLocks noChangeArrowheads="1"/>
          </p:cNvSpPr>
          <p:nvPr/>
        </p:nvSpPr>
        <p:spPr bwMode="auto">
          <a:xfrm>
            <a:off x="6591300" y="51435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a:extLst>
              <a:ext uri="{FF2B5EF4-FFF2-40B4-BE49-F238E27FC236}">
                <a16:creationId xmlns:a16="http://schemas.microsoft.com/office/drawing/2014/main" id="{8E6FE550-AD62-94AB-2A7C-90203FF91A7E}"/>
              </a:ext>
            </a:extLst>
          </p:cNvPr>
          <p:cNvSpPr>
            <a:spLocks noChangeArrowheads="1"/>
          </p:cNvSpPr>
          <p:nvPr/>
        </p:nvSpPr>
        <p:spPr bwMode="auto">
          <a:xfrm>
            <a:off x="6650038" y="51435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a:extLst>
              <a:ext uri="{FF2B5EF4-FFF2-40B4-BE49-F238E27FC236}">
                <a16:creationId xmlns:a16="http://schemas.microsoft.com/office/drawing/2014/main" id="{7E92D7B3-2BF8-D911-74A0-B11185D9F16D}"/>
              </a:ext>
            </a:extLst>
          </p:cNvPr>
          <p:cNvSpPr>
            <a:spLocks noChangeArrowheads="1"/>
          </p:cNvSpPr>
          <p:nvPr/>
        </p:nvSpPr>
        <p:spPr bwMode="auto">
          <a:xfrm>
            <a:off x="67833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a:extLst>
              <a:ext uri="{FF2B5EF4-FFF2-40B4-BE49-F238E27FC236}">
                <a16:creationId xmlns:a16="http://schemas.microsoft.com/office/drawing/2014/main" id="{4E7D9767-985B-567A-EA04-753A5B426934}"/>
              </a:ext>
            </a:extLst>
          </p:cNvPr>
          <p:cNvSpPr>
            <a:spLocks noChangeArrowheads="1"/>
          </p:cNvSpPr>
          <p:nvPr/>
        </p:nvSpPr>
        <p:spPr bwMode="auto">
          <a:xfrm>
            <a:off x="68278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a:extLst>
              <a:ext uri="{FF2B5EF4-FFF2-40B4-BE49-F238E27FC236}">
                <a16:creationId xmlns:a16="http://schemas.microsoft.com/office/drawing/2014/main" id="{6D9B87BE-972D-78CA-411E-65FD072B2A4D}"/>
              </a:ext>
            </a:extLst>
          </p:cNvPr>
          <p:cNvSpPr>
            <a:spLocks noChangeArrowheads="1"/>
          </p:cNvSpPr>
          <p:nvPr/>
        </p:nvSpPr>
        <p:spPr bwMode="auto">
          <a:xfrm>
            <a:off x="69167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a:extLst>
              <a:ext uri="{FF2B5EF4-FFF2-40B4-BE49-F238E27FC236}">
                <a16:creationId xmlns:a16="http://schemas.microsoft.com/office/drawing/2014/main" id="{985136F1-6C6F-14EE-34DA-8014A9EF8A12}"/>
              </a:ext>
            </a:extLst>
          </p:cNvPr>
          <p:cNvSpPr>
            <a:spLocks noChangeArrowheads="1"/>
          </p:cNvSpPr>
          <p:nvPr/>
        </p:nvSpPr>
        <p:spPr bwMode="auto">
          <a:xfrm>
            <a:off x="6991350"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a:extLst>
              <a:ext uri="{FF2B5EF4-FFF2-40B4-BE49-F238E27FC236}">
                <a16:creationId xmlns:a16="http://schemas.microsoft.com/office/drawing/2014/main" id="{78550D37-3ED2-D0EE-2B3A-053AE67D5E21}"/>
              </a:ext>
            </a:extLst>
          </p:cNvPr>
          <p:cNvSpPr>
            <a:spLocks noChangeArrowheads="1"/>
          </p:cNvSpPr>
          <p:nvPr/>
        </p:nvSpPr>
        <p:spPr bwMode="auto">
          <a:xfrm>
            <a:off x="708025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a:extLst>
              <a:ext uri="{FF2B5EF4-FFF2-40B4-BE49-F238E27FC236}">
                <a16:creationId xmlns:a16="http://schemas.microsoft.com/office/drawing/2014/main" id="{BA7E73CF-628B-EC70-FD1A-05F60F958028}"/>
              </a:ext>
            </a:extLst>
          </p:cNvPr>
          <p:cNvSpPr>
            <a:spLocks noChangeArrowheads="1"/>
          </p:cNvSpPr>
          <p:nvPr/>
        </p:nvSpPr>
        <p:spPr bwMode="auto">
          <a:xfrm>
            <a:off x="71532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a:extLst>
              <a:ext uri="{FF2B5EF4-FFF2-40B4-BE49-F238E27FC236}">
                <a16:creationId xmlns:a16="http://schemas.microsoft.com/office/drawing/2014/main" id="{FA868366-E5A4-DBC7-B217-0589CC5D0AB5}"/>
              </a:ext>
            </a:extLst>
          </p:cNvPr>
          <p:cNvSpPr>
            <a:spLocks noChangeArrowheads="1"/>
          </p:cNvSpPr>
          <p:nvPr/>
        </p:nvSpPr>
        <p:spPr bwMode="auto">
          <a:xfrm>
            <a:off x="71977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a:extLst>
              <a:ext uri="{FF2B5EF4-FFF2-40B4-BE49-F238E27FC236}">
                <a16:creationId xmlns:a16="http://schemas.microsoft.com/office/drawing/2014/main" id="{115C16F7-E7D5-B758-1E7D-974E811FB989}"/>
              </a:ext>
            </a:extLst>
          </p:cNvPr>
          <p:cNvSpPr>
            <a:spLocks noChangeArrowheads="1"/>
          </p:cNvSpPr>
          <p:nvPr/>
        </p:nvSpPr>
        <p:spPr bwMode="auto">
          <a:xfrm>
            <a:off x="7242175"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a:extLst>
              <a:ext uri="{FF2B5EF4-FFF2-40B4-BE49-F238E27FC236}">
                <a16:creationId xmlns:a16="http://schemas.microsoft.com/office/drawing/2014/main" id="{E3466792-B7E4-DA28-1240-81DA5EB61580}"/>
              </a:ext>
            </a:extLst>
          </p:cNvPr>
          <p:cNvSpPr>
            <a:spLocks noChangeArrowheads="1"/>
          </p:cNvSpPr>
          <p:nvPr/>
        </p:nvSpPr>
        <p:spPr bwMode="auto">
          <a:xfrm>
            <a:off x="7316788"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a:extLst>
              <a:ext uri="{FF2B5EF4-FFF2-40B4-BE49-F238E27FC236}">
                <a16:creationId xmlns:a16="http://schemas.microsoft.com/office/drawing/2014/main" id="{D30A724C-1B2F-5B01-227A-34AD14D4C6D6}"/>
              </a:ext>
            </a:extLst>
          </p:cNvPr>
          <p:cNvSpPr>
            <a:spLocks noChangeArrowheads="1"/>
          </p:cNvSpPr>
          <p:nvPr/>
        </p:nvSpPr>
        <p:spPr bwMode="auto">
          <a:xfrm>
            <a:off x="73914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a:extLst>
              <a:ext uri="{FF2B5EF4-FFF2-40B4-BE49-F238E27FC236}">
                <a16:creationId xmlns:a16="http://schemas.microsoft.com/office/drawing/2014/main" id="{C2C55015-41E4-9222-207D-A1177A7FAE2F}"/>
              </a:ext>
            </a:extLst>
          </p:cNvPr>
          <p:cNvSpPr>
            <a:spLocks noChangeArrowheads="1"/>
          </p:cNvSpPr>
          <p:nvPr/>
        </p:nvSpPr>
        <p:spPr bwMode="auto">
          <a:xfrm>
            <a:off x="49307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a:extLst>
              <a:ext uri="{FF2B5EF4-FFF2-40B4-BE49-F238E27FC236}">
                <a16:creationId xmlns:a16="http://schemas.microsoft.com/office/drawing/2014/main" id="{3930E4AB-48C6-0902-D2ED-A87AF4C0E97E}"/>
              </a:ext>
            </a:extLst>
          </p:cNvPr>
          <p:cNvSpPr>
            <a:spLocks noChangeArrowheads="1"/>
          </p:cNvSpPr>
          <p:nvPr/>
        </p:nvSpPr>
        <p:spPr bwMode="auto">
          <a:xfrm>
            <a:off x="501967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a:extLst>
              <a:ext uri="{FF2B5EF4-FFF2-40B4-BE49-F238E27FC236}">
                <a16:creationId xmlns:a16="http://schemas.microsoft.com/office/drawing/2014/main" id="{98B85007-DB7C-1E1F-8EE4-559EDDD90D28}"/>
              </a:ext>
            </a:extLst>
          </p:cNvPr>
          <p:cNvSpPr>
            <a:spLocks noChangeArrowheads="1"/>
          </p:cNvSpPr>
          <p:nvPr/>
        </p:nvSpPr>
        <p:spPr bwMode="auto">
          <a:xfrm>
            <a:off x="5064125" y="5499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a:extLst>
              <a:ext uri="{FF2B5EF4-FFF2-40B4-BE49-F238E27FC236}">
                <a16:creationId xmlns:a16="http://schemas.microsoft.com/office/drawing/2014/main" id="{C154EF4F-A351-E4E7-4283-871ABC85992D}"/>
              </a:ext>
            </a:extLst>
          </p:cNvPr>
          <p:cNvSpPr>
            <a:spLocks noChangeArrowheads="1"/>
          </p:cNvSpPr>
          <p:nvPr/>
        </p:nvSpPr>
        <p:spPr bwMode="auto">
          <a:xfrm>
            <a:off x="515302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a:extLst>
              <a:ext uri="{FF2B5EF4-FFF2-40B4-BE49-F238E27FC236}">
                <a16:creationId xmlns:a16="http://schemas.microsoft.com/office/drawing/2014/main" id="{BFB706D3-1F0D-0142-4414-3F5604681E15}"/>
              </a:ext>
            </a:extLst>
          </p:cNvPr>
          <p:cNvSpPr>
            <a:spLocks noChangeArrowheads="1"/>
          </p:cNvSpPr>
          <p:nvPr/>
        </p:nvSpPr>
        <p:spPr bwMode="auto">
          <a:xfrm>
            <a:off x="51974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a:extLst>
              <a:ext uri="{FF2B5EF4-FFF2-40B4-BE49-F238E27FC236}">
                <a16:creationId xmlns:a16="http://schemas.microsoft.com/office/drawing/2014/main" id="{BB714D21-1FCE-F3EE-A235-72589B5749AD}"/>
              </a:ext>
            </a:extLst>
          </p:cNvPr>
          <p:cNvSpPr>
            <a:spLocks noChangeArrowheads="1"/>
          </p:cNvSpPr>
          <p:nvPr/>
        </p:nvSpPr>
        <p:spPr bwMode="auto">
          <a:xfrm>
            <a:off x="5286375" y="5499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a:extLst>
              <a:ext uri="{FF2B5EF4-FFF2-40B4-BE49-F238E27FC236}">
                <a16:creationId xmlns:a16="http://schemas.microsoft.com/office/drawing/2014/main" id="{EC94D77A-0F6C-4B80-7A9B-761D4E64A4C2}"/>
              </a:ext>
            </a:extLst>
          </p:cNvPr>
          <p:cNvSpPr>
            <a:spLocks noChangeArrowheads="1"/>
          </p:cNvSpPr>
          <p:nvPr/>
        </p:nvSpPr>
        <p:spPr bwMode="auto">
          <a:xfrm>
            <a:off x="53609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a:extLst>
              <a:ext uri="{FF2B5EF4-FFF2-40B4-BE49-F238E27FC236}">
                <a16:creationId xmlns:a16="http://schemas.microsoft.com/office/drawing/2014/main" id="{A471DA99-A65E-D203-F855-1E89521CC661}"/>
              </a:ext>
            </a:extLst>
          </p:cNvPr>
          <p:cNvSpPr>
            <a:spLocks noChangeArrowheads="1"/>
          </p:cNvSpPr>
          <p:nvPr/>
        </p:nvSpPr>
        <p:spPr bwMode="auto">
          <a:xfrm>
            <a:off x="54498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a:extLst>
              <a:ext uri="{FF2B5EF4-FFF2-40B4-BE49-F238E27FC236}">
                <a16:creationId xmlns:a16="http://schemas.microsoft.com/office/drawing/2014/main" id="{C0814AE6-F3D4-53E9-A060-B811118A1C06}"/>
              </a:ext>
            </a:extLst>
          </p:cNvPr>
          <p:cNvSpPr>
            <a:spLocks noChangeArrowheads="1"/>
          </p:cNvSpPr>
          <p:nvPr/>
        </p:nvSpPr>
        <p:spPr bwMode="auto">
          <a:xfrm>
            <a:off x="5538788" y="5499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a:extLst>
              <a:ext uri="{FF2B5EF4-FFF2-40B4-BE49-F238E27FC236}">
                <a16:creationId xmlns:a16="http://schemas.microsoft.com/office/drawing/2014/main" id="{2F15AFD5-0D56-D1CA-EC4C-066746569A64}"/>
              </a:ext>
            </a:extLst>
          </p:cNvPr>
          <p:cNvSpPr>
            <a:spLocks noChangeArrowheads="1"/>
          </p:cNvSpPr>
          <p:nvPr/>
        </p:nvSpPr>
        <p:spPr bwMode="auto">
          <a:xfrm>
            <a:off x="5613400" y="5499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a:extLst>
              <a:ext uri="{FF2B5EF4-FFF2-40B4-BE49-F238E27FC236}">
                <a16:creationId xmlns:a16="http://schemas.microsoft.com/office/drawing/2014/main" id="{6B4C49BA-CB92-1297-5CF6-4F4EFC804BC9}"/>
              </a:ext>
            </a:extLst>
          </p:cNvPr>
          <p:cNvSpPr>
            <a:spLocks noChangeArrowheads="1"/>
          </p:cNvSpPr>
          <p:nvPr/>
        </p:nvSpPr>
        <p:spPr bwMode="auto">
          <a:xfrm>
            <a:off x="17478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7" name="Rectangle 464">
            <a:extLst>
              <a:ext uri="{FF2B5EF4-FFF2-40B4-BE49-F238E27FC236}">
                <a16:creationId xmlns:a16="http://schemas.microsoft.com/office/drawing/2014/main" id="{012BFEA1-F497-32C2-657F-5AAEACDC3527}"/>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8" name="Rectangle 465">
            <a:extLst>
              <a:ext uri="{FF2B5EF4-FFF2-40B4-BE49-F238E27FC236}">
                <a16:creationId xmlns:a16="http://schemas.microsoft.com/office/drawing/2014/main" id="{2ACF99D8-BE69-C203-920D-798E14BAB3CB}"/>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9" name="Rectangle 466">
            <a:extLst>
              <a:ext uri="{FF2B5EF4-FFF2-40B4-BE49-F238E27FC236}">
                <a16:creationId xmlns:a16="http://schemas.microsoft.com/office/drawing/2014/main" id="{14881C2A-EDD0-2E8F-172A-B7080A5C9E14}"/>
              </a:ext>
            </a:extLst>
          </p:cNvPr>
          <p:cNvSpPr>
            <a:spLocks noChangeArrowheads="1"/>
          </p:cNvSpPr>
          <p:nvPr/>
        </p:nvSpPr>
        <p:spPr bwMode="auto">
          <a:xfrm>
            <a:off x="1762125" y="5773738"/>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0" name="Rectangle 467">
            <a:extLst>
              <a:ext uri="{FF2B5EF4-FFF2-40B4-BE49-F238E27FC236}">
                <a16:creationId xmlns:a16="http://schemas.microsoft.com/office/drawing/2014/main" id="{83190C75-10FD-D543-08F4-AE5AEEDD7F98}"/>
              </a:ext>
            </a:extLst>
          </p:cNvPr>
          <p:cNvSpPr>
            <a:spLocks noChangeArrowheads="1"/>
          </p:cNvSpPr>
          <p:nvPr/>
        </p:nvSpPr>
        <p:spPr bwMode="auto">
          <a:xfrm>
            <a:off x="33480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1" name="Rectangle 468">
            <a:extLst>
              <a:ext uri="{FF2B5EF4-FFF2-40B4-BE49-F238E27FC236}">
                <a16:creationId xmlns:a16="http://schemas.microsoft.com/office/drawing/2014/main" id="{312FD36C-D80D-5586-DED0-173D86A623F4}"/>
              </a:ext>
            </a:extLst>
          </p:cNvPr>
          <p:cNvSpPr>
            <a:spLocks noChangeArrowheads="1"/>
          </p:cNvSpPr>
          <p:nvPr/>
        </p:nvSpPr>
        <p:spPr bwMode="auto">
          <a:xfrm>
            <a:off x="33480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2" name="Rectangle 469">
            <a:extLst>
              <a:ext uri="{FF2B5EF4-FFF2-40B4-BE49-F238E27FC236}">
                <a16:creationId xmlns:a16="http://schemas.microsoft.com/office/drawing/2014/main" id="{ADE0F66A-990D-B7A0-3E4A-1E37529902DC}"/>
              </a:ext>
            </a:extLst>
          </p:cNvPr>
          <p:cNvSpPr>
            <a:spLocks noChangeArrowheads="1"/>
          </p:cNvSpPr>
          <p:nvPr/>
        </p:nvSpPr>
        <p:spPr bwMode="auto">
          <a:xfrm>
            <a:off x="3362325" y="5773738"/>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3" name="Rectangle 470">
            <a:extLst>
              <a:ext uri="{FF2B5EF4-FFF2-40B4-BE49-F238E27FC236}">
                <a16:creationId xmlns:a16="http://schemas.microsoft.com/office/drawing/2014/main" id="{837B00BE-2DEC-C820-0ED8-6AA33C6266DF}"/>
              </a:ext>
            </a:extLst>
          </p:cNvPr>
          <p:cNvSpPr>
            <a:spLocks noChangeArrowheads="1"/>
          </p:cNvSpPr>
          <p:nvPr/>
        </p:nvSpPr>
        <p:spPr bwMode="auto">
          <a:xfrm>
            <a:off x="4946650" y="4705350"/>
            <a:ext cx="3175"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4" name="Rectangle 471">
            <a:extLst>
              <a:ext uri="{FF2B5EF4-FFF2-40B4-BE49-F238E27FC236}">
                <a16:creationId xmlns:a16="http://schemas.microsoft.com/office/drawing/2014/main" id="{1BFD9483-5E77-F27E-DB44-C5E9E1815970}"/>
              </a:ext>
            </a:extLst>
          </p:cNvPr>
          <p:cNvSpPr>
            <a:spLocks noChangeArrowheads="1"/>
          </p:cNvSpPr>
          <p:nvPr/>
        </p:nvSpPr>
        <p:spPr bwMode="auto">
          <a:xfrm>
            <a:off x="4946650" y="5773738"/>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5" name="Rectangle 472">
            <a:extLst>
              <a:ext uri="{FF2B5EF4-FFF2-40B4-BE49-F238E27FC236}">
                <a16:creationId xmlns:a16="http://schemas.microsoft.com/office/drawing/2014/main" id="{E76303AC-DA60-255E-CD52-A8FFDDE04FDB}"/>
              </a:ext>
            </a:extLst>
          </p:cNvPr>
          <p:cNvSpPr>
            <a:spLocks noChangeArrowheads="1"/>
          </p:cNvSpPr>
          <p:nvPr/>
        </p:nvSpPr>
        <p:spPr bwMode="auto">
          <a:xfrm>
            <a:off x="4962525" y="5773738"/>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6" name="Rectangle 473">
            <a:extLst>
              <a:ext uri="{FF2B5EF4-FFF2-40B4-BE49-F238E27FC236}">
                <a16:creationId xmlns:a16="http://schemas.microsoft.com/office/drawing/2014/main" id="{93861E42-6299-107D-B764-71052C4CF2D5}"/>
              </a:ext>
            </a:extLst>
          </p:cNvPr>
          <p:cNvSpPr>
            <a:spLocks noChangeArrowheads="1"/>
          </p:cNvSpPr>
          <p:nvPr/>
        </p:nvSpPr>
        <p:spPr bwMode="auto">
          <a:xfrm>
            <a:off x="81486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7" name="Rectangle 474">
            <a:extLst>
              <a:ext uri="{FF2B5EF4-FFF2-40B4-BE49-F238E27FC236}">
                <a16:creationId xmlns:a16="http://schemas.microsoft.com/office/drawing/2014/main" id="{9A4E90EC-EB24-6BB5-8FB5-07D2B38DB329}"/>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8" name="Rectangle 475">
            <a:extLst>
              <a:ext uri="{FF2B5EF4-FFF2-40B4-BE49-F238E27FC236}">
                <a16:creationId xmlns:a16="http://schemas.microsoft.com/office/drawing/2014/main" id="{C3B1307A-1FC6-0048-BB6D-9B6D4354845E}"/>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a:extLst>
              <a:ext uri="{FF2B5EF4-FFF2-40B4-BE49-F238E27FC236}">
                <a16:creationId xmlns:a16="http://schemas.microsoft.com/office/drawing/2014/main" id="{6657F2C3-7C24-9783-5E5D-ECF39C1F069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Policy and Clientele</a:t>
            </a:r>
          </a:p>
        </p:txBody>
      </p:sp>
      <p:sp>
        <p:nvSpPr>
          <p:cNvPr id="382978" name="Footer Placeholder 1">
            <a:extLst>
              <a:ext uri="{FF2B5EF4-FFF2-40B4-BE49-F238E27FC236}">
                <a16:creationId xmlns:a16="http://schemas.microsoft.com/office/drawing/2014/main" id="{5314EC29-507F-8E63-60AA-60F3DC39A2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4787" name="Slide Number Placeholder 2">
            <a:extLst>
              <a:ext uri="{FF2B5EF4-FFF2-40B4-BE49-F238E27FC236}">
                <a16:creationId xmlns:a16="http://schemas.microsoft.com/office/drawing/2014/main" id="{8E393B92-5DB1-83A4-DA18-C107DF608D4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3F70ABD-EF84-6341-B7EF-74AAE2C02344}" type="slidenum">
              <a:rPr lang="en-US" altLang="en-US" sz="1200">
                <a:solidFill>
                  <a:srgbClr val="FFFFFF"/>
                </a:solidFill>
                <a:latin typeface="Times" charset="0"/>
              </a:rPr>
              <a:pPr>
                <a:lnSpc>
                  <a:spcPct val="80000"/>
                </a:lnSpc>
                <a:spcBef>
                  <a:spcPct val="0"/>
                </a:spcBef>
                <a:buClrTx/>
                <a:buSzTx/>
                <a:buFontTx/>
                <a:buNone/>
                <a:defRPr/>
              </a:pPr>
              <a:t>181</a:t>
            </a:fld>
            <a:endParaRPr lang="en-US" altLang="en-US" sz="1200">
              <a:solidFill>
                <a:srgbClr val="FFFFFF"/>
              </a:solidFill>
              <a:latin typeface="Times" charset="0"/>
            </a:endParaRPr>
          </a:p>
        </p:txBody>
      </p:sp>
      <p:sp>
        <p:nvSpPr>
          <p:cNvPr id="351234" name="Rectangle 3">
            <a:extLst>
              <a:ext uri="{FF2B5EF4-FFF2-40B4-BE49-F238E27FC236}">
                <a16:creationId xmlns:a16="http://schemas.microsoft.com/office/drawing/2014/main" id="{772101FF-AB91-0C88-0A16-DBC90AC839CE}"/>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B69777FB-57A5-2A84-95B8-85D320AE551A}"/>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2. Dividends send a “signal</a:t>
            </a:r>
            <a:r>
              <a:rPr lang="ja-JP" altLang="en-US" sz="3200">
                <a:ea typeface="ＭＳ Ｐゴシック" charset="-128"/>
              </a:rPr>
              <a:t>”</a:t>
            </a:r>
            <a:br>
              <a:rPr lang="en-US" altLang="ja-JP" sz="3200" dirty="0">
                <a:ea typeface="ＭＳ Ｐゴシック" charset="-128"/>
              </a:rPr>
            </a:br>
            <a:r>
              <a:rPr lang="en-US" altLang="ja-JP" sz="3200" dirty="0">
                <a:ea typeface="ＭＳ Ｐゴシック" charset="-128"/>
              </a:rPr>
              <a:t>Increases in dividends are good news..</a:t>
            </a:r>
            <a:endParaRPr lang="en-US" altLang="en-US" sz="3200" dirty="0">
              <a:ea typeface="ＭＳ Ｐゴシック" charset="-128"/>
            </a:endParaRPr>
          </a:p>
        </p:txBody>
      </p:sp>
      <p:sp>
        <p:nvSpPr>
          <p:cNvPr id="385026" name="Footer Placeholder 1">
            <a:extLst>
              <a:ext uri="{FF2B5EF4-FFF2-40B4-BE49-F238E27FC236}">
                <a16:creationId xmlns:a16="http://schemas.microsoft.com/office/drawing/2014/main" id="{3850C31D-1F43-F913-29D9-FE47D29586F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6835" name="Slide Number Placeholder 2">
            <a:extLst>
              <a:ext uri="{FF2B5EF4-FFF2-40B4-BE49-F238E27FC236}">
                <a16:creationId xmlns:a16="http://schemas.microsoft.com/office/drawing/2014/main" id="{C8C6A815-8E5F-CA93-CF5F-A38AC0BA62C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80CAC63-A5A9-C645-866A-DFF5AF757D65}" type="slidenum">
              <a:rPr lang="en-US" altLang="en-US" sz="1200">
                <a:solidFill>
                  <a:srgbClr val="FFFFFF"/>
                </a:solidFill>
                <a:latin typeface="Times" charset="0"/>
              </a:rPr>
              <a:pPr>
                <a:lnSpc>
                  <a:spcPct val="80000"/>
                </a:lnSpc>
                <a:spcBef>
                  <a:spcPct val="0"/>
                </a:spcBef>
                <a:buClrTx/>
                <a:buSzTx/>
                <a:buFontTx/>
                <a:buNone/>
                <a:defRPr/>
              </a:pPr>
              <a:t>182</a:t>
            </a:fld>
            <a:endParaRPr lang="en-US" altLang="en-US" sz="1200">
              <a:solidFill>
                <a:srgbClr val="FFFFFF"/>
              </a:solidFill>
              <a:latin typeface="Times" charset="0"/>
            </a:endParaRPr>
          </a:p>
        </p:txBody>
      </p:sp>
      <p:pic>
        <p:nvPicPr>
          <p:cNvPr id="385028" name="Content Placeholder 8">
            <a:extLst>
              <a:ext uri="{FF2B5EF4-FFF2-40B4-BE49-F238E27FC236}">
                <a16:creationId xmlns:a16="http://schemas.microsoft.com/office/drawing/2014/main" id="{1035FB8E-3AA3-7F35-8A27-E424045818E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a:extLst>
              <a:ext uri="{FF2B5EF4-FFF2-40B4-BE49-F238E27FC236}">
                <a16:creationId xmlns:a16="http://schemas.microsoft.com/office/drawing/2014/main" id="{821DFA13-0188-F7DC-D7F0-6B94693475F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But higher or new dividends may signal bad news (not good)</a:t>
            </a:r>
          </a:p>
        </p:txBody>
      </p:sp>
      <p:sp>
        <p:nvSpPr>
          <p:cNvPr id="387074" name="Footer Placeholder 3">
            <a:extLst>
              <a:ext uri="{FF2B5EF4-FFF2-40B4-BE49-F238E27FC236}">
                <a16:creationId xmlns:a16="http://schemas.microsoft.com/office/drawing/2014/main" id="{B0B9196C-3067-9230-0C1A-EE1B2F5BF46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8883" name="Slide Number Placeholder 4">
            <a:extLst>
              <a:ext uri="{FF2B5EF4-FFF2-40B4-BE49-F238E27FC236}">
                <a16:creationId xmlns:a16="http://schemas.microsoft.com/office/drawing/2014/main" id="{E9871D1B-ABD2-428D-214F-79E5D783330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8875B0A-6082-4745-8FAB-5DCB67B5FE4F}" type="slidenum">
              <a:rPr lang="en-US" altLang="en-US" sz="1200">
                <a:solidFill>
                  <a:srgbClr val="FFFFFF"/>
                </a:solidFill>
                <a:latin typeface="Times" charset="0"/>
              </a:rPr>
              <a:pPr>
                <a:lnSpc>
                  <a:spcPct val="80000"/>
                </a:lnSpc>
                <a:spcBef>
                  <a:spcPct val="0"/>
                </a:spcBef>
                <a:buClrTx/>
                <a:buSzTx/>
                <a:buFontTx/>
                <a:buNone/>
                <a:defRPr/>
              </a:pPr>
              <a:t>183</a:t>
            </a:fld>
            <a:endParaRPr lang="en-US" altLang="en-US" sz="1200">
              <a:solidFill>
                <a:srgbClr val="FFFFFF"/>
              </a:solidFill>
              <a:latin typeface="Times" charset="0"/>
            </a:endParaRPr>
          </a:p>
        </p:txBody>
      </p:sp>
      <p:graphicFrame>
        <p:nvGraphicFramePr>
          <p:cNvPr id="6" name="Content Placeholder 5">
            <a:extLst>
              <a:ext uri="{FF2B5EF4-FFF2-40B4-BE49-F238E27FC236}">
                <a16:creationId xmlns:a16="http://schemas.microsoft.com/office/drawing/2014/main" id="{5DCE24E4-B634-8EB8-6098-7CB4C8281A4A}"/>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a:extLst>
              <a:ext uri="{FF2B5EF4-FFF2-40B4-BE49-F238E27FC236}">
                <a16:creationId xmlns:a16="http://schemas.microsoft.com/office/drawing/2014/main" id="{8682027F-F3AF-D6EF-D98D-8DDBBDFEA865}"/>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Both dividend increases and decreases are becoming less informative…</a:t>
            </a:r>
          </a:p>
        </p:txBody>
      </p:sp>
      <p:graphicFrame>
        <p:nvGraphicFramePr>
          <p:cNvPr id="5" name="Chart Placeholder 4">
            <a:extLst>
              <a:ext uri="{FF2B5EF4-FFF2-40B4-BE49-F238E27FC236}">
                <a16:creationId xmlns:a16="http://schemas.microsoft.com/office/drawing/2014/main" id="{990EA137-4518-45BB-0813-E34BFF45DCBB}"/>
              </a:ext>
            </a:extLst>
          </p:cNvPr>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a:extLst>
              <a:ext uri="{FF2B5EF4-FFF2-40B4-BE49-F238E27FC236}">
                <a16:creationId xmlns:a16="http://schemas.microsoft.com/office/drawing/2014/main" id="{511A8CF5-119C-9D03-ADB4-A9C7BAC00B9F}"/>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3. Dividend increases may be good for stocks… but bad for bonds..</a:t>
            </a:r>
          </a:p>
        </p:txBody>
      </p:sp>
      <p:sp>
        <p:nvSpPr>
          <p:cNvPr id="391170" name="Line 3">
            <a:extLst>
              <a:ext uri="{FF2B5EF4-FFF2-40B4-BE49-F238E27FC236}">
                <a16:creationId xmlns:a16="http://schemas.microsoft.com/office/drawing/2014/main" id="{198E856B-FED8-3817-FEEB-1A28FF3C75D6}"/>
              </a:ext>
            </a:extLst>
          </p:cNvPr>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1" name="Line 4">
            <a:extLst>
              <a:ext uri="{FF2B5EF4-FFF2-40B4-BE49-F238E27FC236}">
                <a16:creationId xmlns:a16="http://schemas.microsoft.com/office/drawing/2014/main" id="{71778622-8284-16D6-4BCD-373BF8356BA1}"/>
              </a:ext>
            </a:extLst>
          </p:cNvPr>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2" name="Line 5">
            <a:extLst>
              <a:ext uri="{FF2B5EF4-FFF2-40B4-BE49-F238E27FC236}">
                <a16:creationId xmlns:a16="http://schemas.microsoft.com/office/drawing/2014/main" id="{CD46878F-2A72-2B9F-3B1B-FDE3931E8FFB}"/>
              </a:ext>
            </a:extLst>
          </p:cNvPr>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3" name="Line 6">
            <a:extLst>
              <a:ext uri="{FF2B5EF4-FFF2-40B4-BE49-F238E27FC236}">
                <a16:creationId xmlns:a16="http://schemas.microsoft.com/office/drawing/2014/main" id="{14719380-D630-0DC3-3DF7-35E7D849ADC5}"/>
              </a:ext>
            </a:extLst>
          </p:cNvPr>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4" name="Line 7">
            <a:extLst>
              <a:ext uri="{FF2B5EF4-FFF2-40B4-BE49-F238E27FC236}">
                <a16:creationId xmlns:a16="http://schemas.microsoft.com/office/drawing/2014/main" id="{99625937-3601-DF9B-C196-D79481245BD2}"/>
              </a:ext>
            </a:extLst>
          </p:cNvPr>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5" name="Line 8">
            <a:extLst>
              <a:ext uri="{FF2B5EF4-FFF2-40B4-BE49-F238E27FC236}">
                <a16:creationId xmlns:a16="http://schemas.microsoft.com/office/drawing/2014/main" id="{F6827EFB-43AD-BD5A-9461-39CA412FAD4A}"/>
              </a:ext>
            </a:extLst>
          </p:cNvPr>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6" name="Line 9">
            <a:extLst>
              <a:ext uri="{FF2B5EF4-FFF2-40B4-BE49-F238E27FC236}">
                <a16:creationId xmlns:a16="http://schemas.microsoft.com/office/drawing/2014/main" id="{1FEE600F-6652-FE4A-4266-BB52840B469B}"/>
              </a:ext>
            </a:extLst>
          </p:cNvPr>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7" name="Line 10">
            <a:extLst>
              <a:ext uri="{FF2B5EF4-FFF2-40B4-BE49-F238E27FC236}">
                <a16:creationId xmlns:a16="http://schemas.microsoft.com/office/drawing/2014/main" id="{9C7A9C2B-94D2-586F-D174-3D9C9C3AB848}"/>
              </a:ext>
            </a:extLst>
          </p:cNvPr>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8" name="Line 11">
            <a:extLst>
              <a:ext uri="{FF2B5EF4-FFF2-40B4-BE49-F238E27FC236}">
                <a16:creationId xmlns:a16="http://schemas.microsoft.com/office/drawing/2014/main" id="{CE9A8E4C-E24D-1D18-BCA3-F86CF24D733A}"/>
              </a:ext>
            </a:extLst>
          </p:cNvPr>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9" name="Line 12">
            <a:extLst>
              <a:ext uri="{FF2B5EF4-FFF2-40B4-BE49-F238E27FC236}">
                <a16:creationId xmlns:a16="http://schemas.microsoft.com/office/drawing/2014/main" id="{4BB0514E-994F-5C69-FF23-7BF04C97E766}"/>
              </a:ext>
            </a:extLst>
          </p:cNvPr>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0" name="Line 13">
            <a:extLst>
              <a:ext uri="{FF2B5EF4-FFF2-40B4-BE49-F238E27FC236}">
                <a16:creationId xmlns:a16="http://schemas.microsoft.com/office/drawing/2014/main" id="{5C26EF6C-97A2-5986-E48A-1040C4DBC1CA}"/>
              </a:ext>
            </a:extLst>
          </p:cNvPr>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1" name="Line 14">
            <a:extLst>
              <a:ext uri="{FF2B5EF4-FFF2-40B4-BE49-F238E27FC236}">
                <a16:creationId xmlns:a16="http://schemas.microsoft.com/office/drawing/2014/main" id="{6CE1C49C-5F93-6498-AA91-C21697FDC056}"/>
              </a:ext>
            </a:extLst>
          </p:cNvPr>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2" name="Line 15">
            <a:extLst>
              <a:ext uri="{FF2B5EF4-FFF2-40B4-BE49-F238E27FC236}">
                <a16:creationId xmlns:a16="http://schemas.microsoft.com/office/drawing/2014/main" id="{F008527C-D62D-0082-859C-02C4237A1A8E}"/>
              </a:ext>
            </a:extLst>
          </p:cNvPr>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3" name="Line 16">
            <a:extLst>
              <a:ext uri="{FF2B5EF4-FFF2-40B4-BE49-F238E27FC236}">
                <a16:creationId xmlns:a16="http://schemas.microsoft.com/office/drawing/2014/main" id="{88674FCB-07A7-6227-CA80-06F7C63CEEB3}"/>
              </a:ext>
            </a:extLst>
          </p:cNvPr>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4" name="Line 17">
            <a:extLst>
              <a:ext uri="{FF2B5EF4-FFF2-40B4-BE49-F238E27FC236}">
                <a16:creationId xmlns:a16="http://schemas.microsoft.com/office/drawing/2014/main" id="{0B71FB5F-ABF5-A1C4-ED7E-5D4B4D0A58E6}"/>
              </a:ext>
            </a:extLst>
          </p:cNvPr>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5" name="Line 18">
            <a:extLst>
              <a:ext uri="{FF2B5EF4-FFF2-40B4-BE49-F238E27FC236}">
                <a16:creationId xmlns:a16="http://schemas.microsoft.com/office/drawing/2014/main" id="{04EFF324-42C8-A02C-9C07-62C992186F97}"/>
              </a:ext>
            </a:extLst>
          </p:cNvPr>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6" name="Line 19">
            <a:extLst>
              <a:ext uri="{FF2B5EF4-FFF2-40B4-BE49-F238E27FC236}">
                <a16:creationId xmlns:a16="http://schemas.microsoft.com/office/drawing/2014/main" id="{2DE87123-B451-AFE0-C1C5-7EE7C2EA503C}"/>
              </a:ext>
            </a:extLst>
          </p:cNvPr>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7" name="Line 20">
            <a:extLst>
              <a:ext uri="{FF2B5EF4-FFF2-40B4-BE49-F238E27FC236}">
                <a16:creationId xmlns:a16="http://schemas.microsoft.com/office/drawing/2014/main" id="{16A2FD12-AC6A-211C-0DE1-1001307A1A28}"/>
              </a:ext>
            </a:extLst>
          </p:cNvPr>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8" name="Line 21">
            <a:extLst>
              <a:ext uri="{FF2B5EF4-FFF2-40B4-BE49-F238E27FC236}">
                <a16:creationId xmlns:a16="http://schemas.microsoft.com/office/drawing/2014/main" id="{825A0437-C188-00F3-8B25-5926298CDD0E}"/>
              </a:ext>
            </a:extLst>
          </p:cNvPr>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9" name="Line 22">
            <a:extLst>
              <a:ext uri="{FF2B5EF4-FFF2-40B4-BE49-F238E27FC236}">
                <a16:creationId xmlns:a16="http://schemas.microsoft.com/office/drawing/2014/main" id="{EDBDEE16-4F39-8B75-6D52-4AC536516123}"/>
              </a:ext>
            </a:extLst>
          </p:cNvPr>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0" name="Line 23">
            <a:extLst>
              <a:ext uri="{FF2B5EF4-FFF2-40B4-BE49-F238E27FC236}">
                <a16:creationId xmlns:a16="http://schemas.microsoft.com/office/drawing/2014/main" id="{4D129C2B-E0BE-9DA2-87E3-516B77762646}"/>
              </a:ext>
            </a:extLst>
          </p:cNvPr>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1" name="Line 24">
            <a:extLst>
              <a:ext uri="{FF2B5EF4-FFF2-40B4-BE49-F238E27FC236}">
                <a16:creationId xmlns:a16="http://schemas.microsoft.com/office/drawing/2014/main" id="{DA64C724-BDB5-04FA-E11D-F252D0069844}"/>
              </a:ext>
            </a:extLst>
          </p:cNvPr>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2" name="Line 25">
            <a:extLst>
              <a:ext uri="{FF2B5EF4-FFF2-40B4-BE49-F238E27FC236}">
                <a16:creationId xmlns:a16="http://schemas.microsoft.com/office/drawing/2014/main" id="{12EC2C05-EBF8-C0AA-C899-D2CE2E8BB7AB}"/>
              </a:ext>
            </a:extLst>
          </p:cNvPr>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3" name="Line 26">
            <a:extLst>
              <a:ext uri="{FF2B5EF4-FFF2-40B4-BE49-F238E27FC236}">
                <a16:creationId xmlns:a16="http://schemas.microsoft.com/office/drawing/2014/main" id="{2D60AB6D-FB0F-182A-487D-B25966C1FFBD}"/>
              </a:ext>
            </a:extLst>
          </p:cNvPr>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4" name="Line 27">
            <a:extLst>
              <a:ext uri="{FF2B5EF4-FFF2-40B4-BE49-F238E27FC236}">
                <a16:creationId xmlns:a16="http://schemas.microsoft.com/office/drawing/2014/main" id="{41D197C9-5D74-5062-9200-3A6F212FBD91}"/>
              </a:ext>
            </a:extLst>
          </p:cNvPr>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5" name="Line 28">
            <a:extLst>
              <a:ext uri="{FF2B5EF4-FFF2-40B4-BE49-F238E27FC236}">
                <a16:creationId xmlns:a16="http://schemas.microsoft.com/office/drawing/2014/main" id="{7CA8CCA2-6683-4A5F-F7DA-F12C3932D3CE}"/>
              </a:ext>
            </a:extLst>
          </p:cNvPr>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6" name="Line 29">
            <a:extLst>
              <a:ext uri="{FF2B5EF4-FFF2-40B4-BE49-F238E27FC236}">
                <a16:creationId xmlns:a16="http://schemas.microsoft.com/office/drawing/2014/main" id="{02681263-8999-F1C4-2968-42CB4382F90D}"/>
              </a:ext>
            </a:extLst>
          </p:cNvPr>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7" name="Line 30">
            <a:extLst>
              <a:ext uri="{FF2B5EF4-FFF2-40B4-BE49-F238E27FC236}">
                <a16:creationId xmlns:a16="http://schemas.microsoft.com/office/drawing/2014/main" id="{CA4AC9BA-7EBB-95BB-0A71-183CFA2C5077}"/>
              </a:ext>
            </a:extLst>
          </p:cNvPr>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8" name="Line 31">
            <a:extLst>
              <a:ext uri="{FF2B5EF4-FFF2-40B4-BE49-F238E27FC236}">
                <a16:creationId xmlns:a16="http://schemas.microsoft.com/office/drawing/2014/main" id="{D7D14513-FA8B-FEFB-74D1-70215AB3F0E3}"/>
              </a:ext>
            </a:extLst>
          </p:cNvPr>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9" name="Line 32">
            <a:extLst>
              <a:ext uri="{FF2B5EF4-FFF2-40B4-BE49-F238E27FC236}">
                <a16:creationId xmlns:a16="http://schemas.microsoft.com/office/drawing/2014/main" id="{4CC6CA9D-A00B-201D-DD34-DB021594DB6B}"/>
              </a:ext>
            </a:extLst>
          </p:cNvPr>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0" name="Line 33">
            <a:extLst>
              <a:ext uri="{FF2B5EF4-FFF2-40B4-BE49-F238E27FC236}">
                <a16:creationId xmlns:a16="http://schemas.microsoft.com/office/drawing/2014/main" id="{4C815FB0-00F0-A153-60E7-CDAFCBB6FFF0}"/>
              </a:ext>
            </a:extLst>
          </p:cNvPr>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1" name="Line 34">
            <a:extLst>
              <a:ext uri="{FF2B5EF4-FFF2-40B4-BE49-F238E27FC236}">
                <a16:creationId xmlns:a16="http://schemas.microsoft.com/office/drawing/2014/main" id="{386DDE10-628F-BF57-2BB3-CA873C759C50}"/>
              </a:ext>
            </a:extLst>
          </p:cNvPr>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2" name="Line 35">
            <a:extLst>
              <a:ext uri="{FF2B5EF4-FFF2-40B4-BE49-F238E27FC236}">
                <a16:creationId xmlns:a16="http://schemas.microsoft.com/office/drawing/2014/main" id="{CE4D2025-578A-2814-39BD-09570187B503}"/>
              </a:ext>
            </a:extLst>
          </p:cNvPr>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3" name="Line 36">
            <a:extLst>
              <a:ext uri="{FF2B5EF4-FFF2-40B4-BE49-F238E27FC236}">
                <a16:creationId xmlns:a16="http://schemas.microsoft.com/office/drawing/2014/main" id="{B6A17A88-50B9-A432-3CF1-FAD8176A42E0}"/>
              </a:ext>
            </a:extLst>
          </p:cNvPr>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4" name="Line 37">
            <a:extLst>
              <a:ext uri="{FF2B5EF4-FFF2-40B4-BE49-F238E27FC236}">
                <a16:creationId xmlns:a16="http://schemas.microsoft.com/office/drawing/2014/main" id="{E0F7DEE5-2E5A-A282-8D1B-8F23B3E563EB}"/>
              </a:ext>
            </a:extLst>
          </p:cNvPr>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5" name="Line 38">
            <a:extLst>
              <a:ext uri="{FF2B5EF4-FFF2-40B4-BE49-F238E27FC236}">
                <a16:creationId xmlns:a16="http://schemas.microsoft.com/office/drawing/2014/main" id="{AAB84E01-4169-58F9-9F75-9DFB85E65A38}"/>
              </a:ext>
            </a:extLst>
          </p:cNvPr>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6" name="Line 39">
            <a:extLst>
              <a:ext uri="{FF2B5EF4-FFF2-40B4-BE49-F238E27FC236}">
                <a16:creationId xmlns:a16="http://schemas.microsoft.com/office/drawing/2014/main" id="{193822A5-5C2E-28E1-3A3E-7AD0B7B5CF99}"/>
              </a:ext>
            </a:extLst>
          </p:cNvPr>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7" name="Line 40">
            <a:extLst>
              <a:ext uri="{FF2B5EF4-FFF2-40B4-BE49-F238E27FC236}">
                <a16:creationId xmlns:a16="http://schemas.microsoft.com/office/drawing/2014/main" id="{2E92962D-4EDD-140F-66C0-E90F533D5AAC}"/>
              </a:ext>
            </a:extLst>
          </p:cNvPr>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8" name="Line 41">
            <a:extLst>
              <a:ext uri="{FF2B5EF4-FFF2-40B4-BE49-F238E27FC236}">
                <a16:creationId xmlns:a16="http://schemas.microsoft.com/office/drawing/2014/main" id="{D7C6C9DE-DA3C-9283-F2CB-7F3D147E46A1}"/>
              </a:ext>
            </a:extLst>
          </p:cNvPr>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9" name="Line 42">
            <a:extLst>
              <a:ext uri="{FF2B5EF4-FFF2-40B4-BE49-F238E27FC236}">
                <a16:creationId xmlns:a16="http://schemas.microsoft.com/office/drawing/2014/main" id="{E42AD8AF-95C0-2EB3-F2DF-78788FDD027C}"/>
              </a:ext>
            </a:extLst>
          </p:cNvPr>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0" name="Freeform 43">
            <a:extLst>
              <a:ext uri="{FF2B5EF4-FFF2-40B4-BE49-F238E27FC236}">
                <a16:creationId xmlns:a16="http://schemas.microsoft.com/office/drawing/2014/main" id="{5078CFD9-C594-F937-DE19-7951C53BA728}"/>
              </a:ext>
            </a:extLst>
          </p:cNvPr>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1" name="Freeform 44">
            <a:extLst>
              <a:ext uri="{FF2B5EF4-FFF2-40B4-BE49-F238E27FC236}">
                <a16:creationId xmlns:a16="http://schemas.microsoft.com/office/drawing/2014/main" id="{6C4E5C7E-7521-C63F-78D3-97F7EE0D1830}"/>
              </a:ext>
            </a:extLst>
          </p:cNvPr>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2" name="Freeform 45">
            <a:extLst>
              <a:ext uri="{FF2B5EF4-FFF2-40B4-BE49-F238E27FC236}">
                <a16:creationId xmlns:a16="http://schemas.microsoft.com/office/drawing/2014/main" id="{0F52932F-646E-9B4F-5D24-6C75E41DA54F}"/>
              </a:ext>
            </a:extLst>
          </p:cNvPr>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3" name="Freeform 46">
            <a:extLst>
              <a:ext uri="{FF2B5EF4-FFF2-40B4-BE49-F238E27FC236}">
                <a16:creationId xmlns:a16="http://schemas.microsoft.com/office/drawing/2014/main" id="{B1788659-6B0A-C8F6-0DDD-816BA03B9489}"/>
              </a:ext>
            </a:extLst>
          </p:cNvPr>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4" name="Freeform 47">
            <a:extLst>
              <a:ext uri="{FF2B5EF4-FFF2-40B4-BE49-F238E27FC236}">
                <a16:creationId xmlns:a16="http://schemas.microsoft.com/office/drawing/2014/main" id="{9D3473D3-B1E2-E28D-0F43-0D7CCB16D8ED}"/>
              </a:ext>
            </a:extLst>
          </p:cNvPr>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5" name="Freeform 48">
            <a:extLst>
              <a:ext uri="{FF2B5EF4-FFF2-40B4-BE49-F238E27FC236}">
                <a16:creationId xmlns:a16="http://schemas.microsoft.com/office/drawing/2014/main" id="{C9B72DDA-94A2-C22E-8AEA-E822328F3A96}"/>
              </a:ext>
            </a:extLst>
          </p:cNvPr>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6" name="Line 49">
            <a:extLst>
              <a:ext uri="{FF2B5EF4-FFF2-40B4-BE49-F238E27FC236}">
                <a16:creationId xmlns:a16="http://schemas.microsoft.com/office/drawing/2014/main" id="{66552077-6601-28DC-ABB8-71EC421A41D8}"/>
              </a:ext>
            </a:extLst>
          </p:cNvPr>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7" name="Line 50">
            <a:extLst>
              <a:ext uri="{FF2B5EF4-FFF2-40B4-BE49-F238E27FC236}">
                <a16:creationId xmlns:a16="http://schemas.microsoft.com/office/drawing/2014/main" id="{AD2ED546-1D41-0E4B-1A43-28B1E200DC9F}"/>
              </a:ext>
            </a:extLst>
          </p:cNvPr>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8" name="Freeform 51">
            <a:extLst>
              <a:ext uri="{FF2B5EF4-FFF2-40B4-BE49-F238E27FC236}">
                <a16:creationId xmlns:a16="http://schemas.microsoft.com/office/drawing/2014/main" id="{CBB2DBF8-7B0C-DB4D-5219-FC3C98AF909E}"/>
              </a:ext>
            </a:extLst>
          </p:cNvPr>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9" name="Freeform 52">
            <a:extLst>
              <a:ext uri="{FF2B5EF4-FFF2-40B4-BE49-F238E27FC236}">
                <a16:creationId xmlns:a16="http://schemas.microsoft.com/office/drawing/2014/main" id="{B31F2D6A-DEF7-B845-56A8-C7197991BAB2}"/>
              </a:ext>
            </a:extLst>
          </p:cNvPr>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0" name="Line 53">
            <a:extLst>
              <a:ext uri="{FF2B5EF4-FFF2-40B4-BE49-F238E27FC236}">
                <a16:creationId xmlns:a16="http://schemas.microsoft.com/office/drawing/2014/main" id="{697C56BC-549D-A8B8-C0D8-78130205493F}"/>
              </a:ext>
            </a:extLst>
          </p:cNvPr>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1" name="Line 54">
            <a:extLst>
              <a:ext uri="{FF2B5EF4-FFF2-40B4-BE49-F238E27FC236}">
                <a16:creationId xmlns:a16="http://schemas.microsoft.com/office/drawing/2014/main" id="{2D492B84-2EE0-1528-E42C-78348C5F57E4}"/>
              </a:ext>
            </a:extLst>
          </p:cNvPr>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2" name="Freeform 55">
            <a:extLst>
              <a:ext uri="{FF2B5EF4-FFF2-40B4-BE49-F238E27FC236}">
                <a16:creationId xmlns:a16="http://schemas.microsoft.com/office/drawing/2014/main" id="{99B296F9-4420-3F78-6832-B1789811F7AE}"/>
              </a:ext>
            </a:extLst>
          </p:cNvPr>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3" name="Line 56">
            <a:extLst>
              <a:ext uri="{FF2B5EF4-FFF2-40B4-BE49-F238E27FC236}">
                <a16:creationId xmlns:a16="http://schemas.microsoft.com/office/drawing/2014/main" id="{96ECA7A2-0361-554F-0258-A612F1A4CC27}"/>
              </a:ext>
            </a:extLst>
          </p:cNvPr>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4" name="Freeform 57">
            <a:extLst>
              <a:ext uri="{FF2B5EF4-FFF2-40B4-BE49-F238E27FC236}">
                <a16:creationId xmlns:a16="http://schemas.microsoft.com/office/drawing/2014/main" id="{C7CF1AF8-8706-5E10-2A92-CBDBF49E5DE1}"/>
              </a:ext>
            </a:extLst>
          </p:cNvPr>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5" name="Freeform 58">
            <a:extLst>
              <a:ext uri="{FF2B5EF4-FFF2-40B4-BE49-F238E27FC236}">
                <a16:creationId xmlns:a16="http://schemas.microsoft.com/office/drawing/2014/main" id="{7A2FA97D-D392-D8BF-23CC-23428DC34807}"/>
              </a:ext>
            </a:extLst>
          </p:cNvPr>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6" name="Line 59">
            <a:extLst>
              <a:ext uri="{FF2B5EF4-FFF2-40B4-BE49-F238E27FC236}">
                <a16:creationId xmlns:a16="http://schemas.microsoft.com/office/drawing/2014/main" id="{E6666ED9-1805-47D5-C296-6ADB563D68D5}"/>
              </a:ext>
            </a:extLst>
          </p:cNvPr>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7" name="Line 60">
            <a:extLst>
              <a:ext uri="{FF2B5EF4-FFF2-40B4-BE49-F238E27FC236}">
                <a16:creationId xmlns:a16="http://schemas.microsoft.com/office/drawing/2014/main" id="{F15C908A-F49C-D394-7AB0-973C9361639A}"/>
              </a:ext>
            </a:extLst>
          </p:cNvPr>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8" name="Freeform 61">
            <a:extLst>
              <a:ext uri="{FF2B5EF4-FFF2-40B4-BE49-F238E27FC236}">
                <a16:creationId xmlns:a16="http://schemas.microsoft.com/office/drawing/2014/main" id="{FA020259-B237-167A-7E0B-2FFB62CD000D}"/>
              </a:ext>
            </a:extLst>
          </p:cNvPr>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9" name="Freeform 62">
            <a:extLst>
              <a:ext uri="{FF2B5EF4-FFF2-40B4-BE49-F238E27FC236}">
                <a16:creationId xmlns:a16="http://schemas.microsoft.com/office/drawing/2014/main" id="{29E43995-3581-2F2D-CF95-033245E1DC46}"/>
              </a:ext>
            </a:extLst>
          </p:cNvPr>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0" name="Line 63">
            <a:extLst>
              <a:ext uri="{FF2B5EF4-FFF2-40B4-BE49-F238E27FC236}">
                <a16:creationId xmlns:a16="http://schemas.microsoft.com/office/drawing/2014/main" id="{830809AB-1490-A60A-9E2C-6D391B430CBA}"/>
              </a:ext>
            </a:extLst>
          </p:cNvPr>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1" name="Freeform 64">
            <a:extLst>
              <a:ext uri="{FF2B5EF4-FFF2-40B4-BE49-F238E27FC236}">
                <a16:creationId xmlns:a16="http://schemas.microsoft.com/office/drawing/2014/main" id="{A45D402F-3C6D-8963-0B87-2D38A9995A7D}"/>
              </a:ext>
            </a:extLst>
          </p:cNvPr>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2" name="Freeform 65">
            <a:extLst>
              <a:ext uri="{FF2B5EF4-FFF2-40B4-BE49-F238E27FC236}">
                <a16:creationId xmlns:a16="http://schemas.microsoft.com/office/drawing/2014/main" id="{365D115F-66BE-7CEB-36B8-26D1FB8EB63A}"/>
              </a:ext>
            </a:extLst>
          </p:cNvPr>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3" name="Freeform 66">
            <a:extLst>
              <a:ext uri="{FF2B5EF4-FFF2-40B4-BE49-F238E27FC236}">
                <a16:creationId xmlns:a16="http://schemas.microsoft.com/office/drawing/2014/main" id="{7FFEB0CF-554D-32D7-ACDA-CF1E6F111912}"/>
              </a:ext>
            </a:extLst>
          </p:cNvPr>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4" name="Line 67">
            <a:extLst>
              <a:ext uri="{FF2B5EF4-FFF2-40B4-BE49-F238E27FC236}">
                <a16:creationId xmlns:a16="http://schemas.microsoft.com/office/drawing/2014/main" id="{84E8E325-22E0-C237-AA00-21EEC8B8EA4C}"/>
              </a:ext>
            </a:extLst>
          </p:cNvPr>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5" name="Line 68">
            <a:extLst>
              <a:ext uri="{FF2B5EF4-FFF2-40B4-BE49-F238E27FC236}">
                <a16:creationId xmlns:a16="http://schemas.microsoft.com/office/drawing/2014/main" id="{61FFBFB6-FC91-5C68-1AA5-CCBB4669F964}"/>
              </a:ext>
            </a:extLst>
          </p:cNvPr>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6" name="Line 69">
            <a:extLst>
              <a:ext uri="{FF2B5EF4-FFF2-40B4-BE49-F238E27FC236}">
                <a16:creationId xmlns:a16="http://schemas.microsoft.com/office/drawing/2014/main" id="{2DE4D7A6-A58C-080D-6995-7B12CAA69F46}"/>
              </a:ext>
            </a:extLst>
          </p:cNvPr>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7" name="Line 70">
            <a:extLst>
              <a:ext uri="{FF2B5EF4-FFF2-40B4-BE49-F238E27FC236}">
                <a16:creationId xmlns:a16="http://schemas.microsoft.com/office/drawing/2014/main" id="{E5C526CD-7ADC-1F51-BC21-77E1F9A6A07E}"/>
              </a:ext>
            </a:extLst>
          </p:cNvPr>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8" name="Line 71">
            <a:extLst>
              <a:ext uri="{FF2B5EF4-FFF2-40B4-BE49-F238E27FC236}">
                <a16:creationId xmlns:a16="http://schemas.microsoft.com/office/drawing/2014/main" id="{124F2200-FD21-00AD-FCFE-0D3F6B87AC4B}"/>
              </a:ext>
            </a:extLst>
          </p:cNvPr>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9" name="Line 72">
            <a:extLst>
              <a:ext uri="{FF2B5EF4-FFF2-40B4-BE49-F238E27FC236}">
                <a16:creationId xmlns:a16="http://schemas.microsoft.com/office/drawing/2014/main" id="{39FC899D-0F90-EFC0-B515-50AC3285705F}"/>
              </a:ext>
            </a:extLst>
          </p:cNvPr>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0" name="Line 73">
            <a:extLst>
              <a:ext uri="{FF2B5EF4-FFF2-40B4-BE49-F238E27FC236}">
                <a16:creationId xmlns:a16="http://schemas.microsoft.com/office/drawing/2014/main" id="{54F92F64-B759-E411-F25B-1CB76CD9F109}"/>
              </a:ext>
            </a:extLst>
          </p:cNvPr>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1" name="Line 74">
            <a:extLst>
              <a:ext uri="{FF2B5EF4-FFF2-40B4-BE49-F238E27FC236}">
                <a16:creationId xmlns:a16="http://schemas.microsoft.com/office/drawing/2014/main" id="{D7B2DFD4-749D-B176-4552-8C5EE5864342}"/>
              </a:ext>
            </a:extLst>
          </p:cNvPr>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2" name="Freeform 75">
            <a:extLst>
              <a:ext uri="{FF2B5EF4-FFF2-40B4-BE49-F238E27FC236}">
                <a16:creationId xmlns:a16="http://schemas.microsoft.com/office/drawing/2014/main" id="{A794C060-77ED-88D2-DE52-41ADA0AD5F79}"/>
              </a:ext>
            </a:extLst>
          </p:cNvPr>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3" name="Freeform 76">
            <a:extLst>
              <a:ext uri="{FF2B5EF4-FFF2-40B4-BE49-F238E27FC236}">
                <a16:creationId xmlns:a16="http://schemas.microsoft.com/office/drawing/2014/main" id="{E5A06301-BD0B-D6D8-832E-0BEC601CD042}"/>
              </a:ext>
            </a:extLst>
          </p:cNvPr>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4" name="Line 77">
            <a:extLst>
              <a:ext uri="{FF2B5EF4-FFF2-40B4-BE49-F238E27FC236}">
                <a16:creationId xmlns:a16="http://schemas.microsoft.com/office/drawing/2014/main" id="{E3F740A3-6A45-A01D-59FE-000FA7E0383B}"/>
              </a:ext>
            </a:extLst>
          </p:cNvPr>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5" name="Freeform 78">
            <a:extLst>
              <a:ext uri="{FF2B5EF4-FFF2-40B4-BE49-F238E27FC236}">
                <a16:creationId xmlns:a16="http://schemas.microsoft.com/office/drawing/2014/main" id="{1F039E4D-7623-09CE-B7F6-B38367237DAD}"/>
              </a:ext>
            </a:extLst>
          </p:cNvPr>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6" name="Freeform 79">
            <a:extLst>
              <a:ext uri="{FF2B5EF4-FFF2-40B4-BE49-F238E27FC236}">
                <a16:creationId xmlns:a16="http://schemas.microsoft.com/office/drawing/2014/main" id="{F38B75EA-9C4C-40C9-28B6-B0225A7A4571}"/>
              </a:ext>
            </a:extLst>
          </p:cNvPr>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7" name="Line 80">
            <a:extLst>
              <a:ext uri="{FF2B5EF4-FFF2-40B4-BE49-F238E27FC236}">
                <a16:creationId xmlns:a16="http://schemas.microsoft.com/office/drawing/2014/main" id="{137C9CEB-6AB2-FC23-CFB4-E8F65EAE6DE8}"/>
              </a:ext>
            </a:extLst>
          </p:cNvPr>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248" name="Picture 81">
            <a:extLst>
              <a:ext uri="{FF2B5EF4-FFF2-40B4-BE49-F238E27FC236}">
                <a16:creationId xmlns:a16="http://schemas.microsoft.com/office/drawing/2014/main" id="{8B95BECA-AFB2-6FE0-6665-4E65D1D33D9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49" name="Picture 82">
            <a:extLst>
              <a:ext uri="{FF2B5EF4-FFF2-40B4-BE49-F238E27FC236}">
                <a16:creationId xmlns:a16="http://schemas.microsoft.com/office/drawing/2014/main" id="{4F56D62D-1F6D-CD4E-2174-3201929239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0" name="Picture 83">
            <a:extLst>
              <a:ext uri="{FF2B5EF4-FFF2-40B4-BE49-F238E27FC236}">
                <a16:creationId xmlns:a16="http://schemas.microsoft.com/office/drawing/2014/main" id="{F64AFD40-D17E-1441-E248-59468099D67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1" name="Picture 84">
            <a:extLst>
              <a:ext uri="{FF2B5EF4-FFF2-40B4-BE49-F238E27FC236}">
                <a16:creationId xmlns:a16="http://schemas.microsoft.com/office/drawing/2014/main" id="{412105DC-D0C6-9BB6-DE2D-880571C0A1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2" name="Picture 85">
            <a:extLst>
              <a:ext uri="{FF2B5EF4-FFF2-40B4-BE49-F238E27FC236}">
                <a16:creationId xmlns:a16="http://schemas.microsoft.com/office/drawing/2014/main" id="{B3209F98-0671-D667-EEB9-9A41BACC489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3" name="Picture 86">
            <a:extLst>
              <a:ext uri="{FF2B5EF4-FFF2-40B4-BE49-F238E27FC236}">
                <a16:creationId xmlns:a16="http://schemas.microsoft.com/office/drawing/2014/main" id="{1D1162A7-0DBA-4AB0-6744-80AC04A88867}"/>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4" name="Picture 87">
            <a:extLst>
              <a:ext uri="{FF2B5EF4-FFF2-40B4-BE49-F238E27FC236}">
                <a16:creationId xmlns:a16="http://schemas.microsoft.com/office/drawing/2014/main" id="{D2F9226F-9574-9452-0AA9-5A4EDBB6C4AE}"/>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5" name="Picture 88">
            <a:extLst>
              <a:ext uri="{FF2B5EF4-FFF2-40B4-BE49-F238E27FC236}">
                <a16:creationId xmlns:a16="http://schemas.microsoft.com/office/drawing/2014/main" id="{BB017801-903A-8DE5-EEF3-DCEABC073C1F}"/>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6" name="Picture 89">
            <a:extLst>
              <a:ext uri="{FF2B5EF4-FFF2-40B4-BE49-F238E27FC236}">
                <a16:creationId xmlns:a16="http://schemas.microsoft.com/office/drawing/2014/main" id="{05F0F9F4-9E80-B99B-5DA0-B3C2FECFF66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7" name="Picture 90">
            <a:extLst>
              <a:ext uri="{FF2B5EF4-FFF2-40B4-BE49-F238E27FC236}">
                <a16:creationId xmlns:a16="http://schemas.microsoft.com/office/drawing/2014/main" id="{310AAF5E-529F-7865-C40F-39E889948FC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8" name="Picture 91">
            <a:extLst>
              <a:ext uri="{FF2B5EF4-FFF2-40B4-BE49-F238E27FC236}">
                <a16:creationId xmlns:a16="http://schemas.microsoft.com/office/drawing/2014/main" id="{D2477DD1-868F-8AB3-F258-685A3E29DCA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9" name="Picture 92">
            <a:extLst>
              <a:ext uri="{FF2B5EF4-FFF2-40B4-BE49-F238E27FC236}">
                <a16:creationId xmlns:a16="http://schemas.microsoft.com/office/drawing/2014/main" id="{6B87C592-F77F-3BD1-3283-495D7D14D97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0" name="Picture 93">
            <a:extLst>
              <a:ext uri="{FF2B5EF4-FFF2-40B4-BE49-F238E27FC236}">
                <a16:creationId xmlns:a16="http://schemas.microsoft.com/office/drawing/2014/main" id="{B8416796-6C72-7344-BE88-9D8EA12DA4D1}"/>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1" name="Picture 94">
            <a:extLst>
              <a:ext uri="{FF2B5EF4-FFF2-40B4-BE49-F238E27FC236}">
                <a16:creationId xmlns:a16="http://schemas.microsoft.com/office/drawing/2014/main" id="{25A77D6E-4190-BC84-8CD9-27A178C583CE}"/>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2" name="Picture 95">
            <a:extLst>
              <a:ext uri="{FF2B5EF4-FFF2-40B4-BE49-F238E27FC236}">
                <a16:creationId xmlns:a16="http://schemas.microsoft.com/office/drawing/2014/main" id="{61003208-4424-0C72-9750-CFD158F8A04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3" name="Picture 96">
            <a:extLst>
              <a:ext uri="{FF2B5EF4-FFF2-40B4-BE49-F238E27FC236}">
                <a16:creationId xmlns:a16="http://schemas.microsoft.com/office/drawing/2014/main" id="{6F583BFC-26A1-4911-8CD0-037A644CBF4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4" name="Picture 97">
            <a:extLst>
              <a:ext uri="{FF2B5EF4-FFF2-40B4-BE49-F238E27FC236}">
                <a16:creationId xmlns:a16="http://schemas.microsoft.com/office/drawing/2014/main" id="{2D3633A7-FCFF-2C34-C4E6-6424CDAF995C}"/>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5" name="Picture 98">
            <a:extLst>
              <a:ext uri="{FF2B5EF4-FFF2-40B4-BE49-F238E27FC236}">
                <a16:creationId xmlns:a16="http://schemas.microsoft.com/office/drawing/2014/main" id="{5EE2AD6E-F382-D9DA-0356-4DE80157A639}"/>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6" name="Picture 99">
            <a:extLst>
              <a:ext uri="{FF2B5EF4-FFF2-40B4-BE49-F238E27FC236}">
                <a16:creationId xmlns:a16="http://schemas.microsoft.com/office/drawing/2014/main" id="{C3920051-2EF9-F7A4-F8FF-16D5DB60FDD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7" name="Picture 100">
            <a:extLst>
              <a:ext uri="{FF2B5EF4-FFF2-40B4-BE49-F238E27FC236}">
                <a16:creationId xmlns:a16="http://schemas.microsoft.com/office/drawing/2014/main" id="{189D5D75-2820-85B9-5A29-8FF3E1A195B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8" name="Picture 101">
            <a:extLst>
              <a:ext uri="{FF2B5EF4-FFF2-40B4-BE49-F238E27FC236}">
                <a16:creationId xmlns:a16="http://schemas.microsoft.com/office/drawing/2014/main" id="{1053E62D-8342-A077-B0C6-6126A42749B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9" name="Picture 102">
            <a:extLst>
              <a:ext uri="{FF2B5EF4-FFF2-40B4-BE49-F238E27FC236}">
                <a16:creationId xmlns:a16="http://schemas.microsoft.com/office/drawing/2014/main" id="{9C434FB6-53FA-D77D-0FBE-8A7A45735A3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0" name="Picture 103">
            <a:extLst>
              <a:ext uri="{FF2B5EF4-FFF2-40B4-BE49-F238E27FC236}">
                <a16:creationId xmlns:a16="http://schemas.microsoft.com/office/drawing/2014/main" id="{DCB3CB80-6757-8ACD-CF11-8688FA4D7AF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1" name="Picture 104">
            <a:extLst>
              <a:ext uri="{FF2B5EF4-FFF2-40B4-BE49-F238E27FC236}">
                <a16:creationId xmlns:a16="http://schemas.microsoft.com/office/drawing/2014/main" id="{DBAEDACF-857F-0B9E-3BC7-D4DF3C8EBF1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2" name="Picture 105">
            <a:extLst>
              <a:ext uri="{FF2B5EF4-FFF2-40B4-BE49-F238E27FC236}">
                <a16:creationId xmlns:a16="http://schemas.microsoft.com/office/drawing/2014/main" id="{9B81170C-60A0-F3A6-3357-9E4EA8D4FC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3" name="Picture 106">
            <a:extLst>
              <a:ext uri="{FF2B5EF4-FFF2-40B4-BE49-F238E27FC236}">
                <a16:creationId xmlns:a16="http://schemas.microsoft.com/office/drawing/2014/main" id="{B38F288B-8840-8AC4-A542-479B5EA8D86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4" name="Picture 107">
            <a:extLst>
              <a:ext uri="{FF2B5EF4-FFF2-40B4-BE49-F238E27FC236}">
                <a16:creationId xmlns:a16="http://schemas.microsoft.com/office/drawing/2014/main" id="{4629CD2A-A050-2378-2FD9-3EE7D5197C0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5" name="Picture 108">
            <a:extLst>
              <a:ext uri="{FF2B5EF4-FFF2-40B4-BE49-F238E27FC236}">
                <a16:creationId xmlns:a16="http://schemas.microsoft.com/office/drawing/2014/main" id="{4FF34C37-CED7-0F72-BAF0-42F78DF4BC4C}"/>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6" name="Picture 109">
            <a:extLst>
              <a:ext uri="{FF2B5EF4-FFF2-40B4-BE49-F238E27FC236}">
                <a16:creationId xmlns:a16="http://schemas.microsoft.com/office/drawing/2014/main" id="{EDCF36AF-7C4A-393C-A920-0B4CF90A3FF8}"/>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7" name="Picture 110">
            <a:extLst>
              <a:ext uri="{FF2B5EF4-FFF2-40B4-BE49-F238E27FC236}">
                <a16:creationId xmlns:a16="http://schemas.microsoft.com/office/drawing/2014/main" id="{3686AB69-0206-C880-6CEC-BF01CB9E8320}"/>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8" name="Picture 111">
            <a:extLst>
              <a:ext uri="{FF2B5EF4-FFF2-40B4-BE49-F238E27FC236}">
                <a16:creationId xmlns:a16="http://schemas.microsoft.com/office/drawing/2014/main" id="{6BB77A56-94F0-9F94-243B-2AFE1FA170F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9" name="Picture 112">
            <a:extLst>
              <a:ext uri="{FF2B5EF4-FFF2-40B4-BE49-F238E27FC236}">
                <a16:creationId xmlns:a16="http://schemas.microsoft.com/office/drawing/2014/main" id="{F018D2C5-9FE4-8F02-7B88-69699D6AF8F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0" name="Picture 113">
            <a:extLst>
              <a:ext uri="{FF2B5EF4-FFF2-40B4-BE49-F238E27FC236}">
                <a16:creationId xmlns:a16="http://schemas.microsoft.com/office/drawing/2014/main" id="{0C458585-7615-5905-523C-ECD96929E5BE}"/>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1" name="Picture 114">
            <a:extLst>
              <a:ext uri="{FF2B5EF4-FFF2-40B4-BE49-F238E27FC236}">
                <a16:creationId xmlns:a16="http://schemas.microsoft.com/office/drawing/2014/main" id="{902725C2-9E83-2C36-BD34-E4C661703A3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2" name="Picture 115">
            <a:extLst>
              <a:ext uri="{FF2B5EF4-FFF2-40B4-BE49-F238E27FC236}">
                <a16:creationId xmlns:a16="http://schemas.microsoft.com/office/drawing/2014/main" id="{BB727ADA-C7A3-C4A4-9D7D-E34BECB1A8D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3" name="Picture 116">
            <a:extLst>
              <a:ext uri="{FF2B5EF4-FFF2-40B4-BE49-F238E27FC236}">
                <a16:creationId xmlns:a16="http://schemas.microsoft.com/office/drawing/2014/main" id="{85E2C155-5DC3-7772-6483-B37AE94C496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4" name="Picture 117">
            <a:extLst>
              <a:ext uri="{FF2B5EF4-FFF2-40B4-BE49-F238E27FC236}">
                <a16:creationId xmlns:a16="http://schemas.microsoft.com/office/drawing/2014/main" id="{3B410580-CC51-1DF8-0257-4F2E846352C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5" name="Picture 118">
            <a:extLst>
              <a:ext uri="{FF2B5EF4-FFF2-40B4-BE49-F238E27FC236}">
                <a16:creationId xmlns:a16="http://schemas.microsoft.com/office/drawing/2014/main" id="{327EB7E9-5227-2A12-0B77-00B1C5673AEE}"/>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6" name="Picture 119">
            <a:extLst>
              <a:ext uri="{FF2B5EF4-FFF2-40B4-BE49-F238E27FC236}">
                <a16:creationId xmlns:a16="http://schemas.microsoft.com/office/drawing/2014/main" id="{F16F148F-EB02-6E07-BF50-5AAAD3628B6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7" name="Picture 120">
            <a:extLst>
              <a:ext uri="{FF2B5EF4-FFF2-40B4-BE49-F238E27FC236}">
                <a16:creationId xmlns:a16="http://schemas.microsoft.com/office/drawing/2014/main" id="{01274CDA-F925-7343-1B77-62E24950959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8" name="Picture 121">
            <a:extLst>
              <a:ext uri="{FF2B5EF4-FFF2-40B4-BE49-F238E27FC236}">
                <a16:creationId xmlns:a16="http://schemas.microsoft.com/office/drawing/2014/main" id="{43B942A1-70D4-2357-68E5-A2463A14CA0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9" name="Picture 122">
            <a:extLst>
              <a:ext uri="{FF2B5EF4-FFF2-40B4-BE49-F238E27FC236}">
                <a16:creationId xmlns:a16="http://schemas.microsoft.com/office/drawing/2014/main" id="{1DAD9816-72D3-0D0F-80DF-57BA1D4A26E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0" name="Picture 123">
            <a:extLst>
              <a:ext uri="{FF2B5EF4-FFF2-40B4-BE49-F238E27FC236}">
                <a16:creationId xmlns:a16="http://schemas.microsoft.com/office/drawing/2014/main" id="{BB52F64B-B78F-25E2-1DF3-AF4B86EF872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1" name="Picture 124">
            <a:extLst>
              <a:ext uri="{FF2B5EF4-FFF2-40B4-BE49-F238E27FC236}">
                <a16:creationId xmlns:a16="http://schemas.microsoft.com/office/drawing/2014/main" id="{266446EC-0F80-821E-499C-5D7C26C4EDA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2" name="Picture 125">
            <a:extLst>
              <a:ext uri="{FF2B5EF4-FFF2-40B4-BE49-F238E27FC236}">
                <a16:creationId xmlns:a16="http://schemas.microsoft.com/office/drawing/2014/main" id="{EF2BCA98-C10C-9D79-D66D-A14A640B30F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3" name="Picture 126">
            <a:extLst>
              <a:ext uri="{FF2B5EF4-FFF2-40B4-BE49-F238E27FC236}">
                <a16:creationId xmlns:a16="http://schemas.microsoft.com/office/drawing/2014/main" id="{F2C0019E-247B-F1FF-E60E-26F7FA0D427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4" name="Picture 127">
            <a:extLst>
              <a:ext uri="{FF2B5EF4-FFF2-40B4-BE49-F238E27FC236}">
                <a16:creationId xmlns:a16="http://schemas.microsoft.com/office/drawing/2014/main" id="{58794317-AD83-3386-4C76-40F8D6B43D4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5" name="Picture 128">
            <a:extLst>
              <a:ext uri="{FF2B5EF4-FFF2-40B4-BE49-F238E27FC236}">
                <a16:creationId xmlns:a16="http://schemas.microsoft.com/office/drawing/2014/main" id="{20967D68-9CE0-7520-2135-E980B2EDF5EB}"/>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6" name="Picture 129">
            <a:extLst>
              <a:ext uri="{FF2B5EF4-FFF2-40B4-BE49-F238E27FC236}">
                <a16:creationId xmlns:a16="http://schemas.microsoft.com/office/drawing/2014/main" id="{99B7063C-E6F3-1E18-1333-EE2FDC8F411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7" name="Picture 130">
            <a:extLst>
              <a:ext uri="{FF2B5EF4-FFF2-40B4-BE49-F238E27FC236}">
                <a16:creationId xmlns:a16="http://schemas.microsoft.com/office/drawing/2014/main" id="{EB26835C-3CBD-696E-7027-E5F9B697179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8" name="Picture 131">
            <a:extLst>
              <a:ext uri="{FF2B5EF4-FFF2-40B4-BE49-F238E27FC236}">
                <a16:creationId xmlns:a16="http://schemas.microsoft.com/office/drawing/2014/main" id="{6B0C83DA-E169-FD8F-8A3C-A6BC7C98522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9" name="Picture 132">
            <a:extLst>
              <a:ext uri="{FF2B5EF4-FFF2-40B4-BE49-F238E27FC236}">
                <a16:creationId xmlns:a16="http://schemas.microsoft.com/office/drawing/2014/main" id="{7BD1D7B3-137F-A890-2DD5-E972CFC3CCD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0" name="Picture 133">
            <a:extLst>
              <a:ext uri="{FF2B5EF4-FFF2-40B4-BE49-F238E27FC236}">
                <a16:creationId xmlns:a16="http://schemas.microsoft.com/office/drawing/2014/main" id="{36FB5795-D5B8-E870-2140-03138640F4DE}"/>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1" name="Picture 134">
            <a:extLst>
              <a:ext uri="{FF2B5EF4-FFF2-40B4-BE49-F238E27FC236}">
                <a16:creationId xmlns:a16="http://schemas.microsoft.com/office/drawing/2014/main" id="{E0ABF546-3674-637D-BF8F-8185FF127C2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2" name="Picture 135">
            <a:extLst>
              <a:ext uri="{FF2B5EF4-FFF2-40B4-BE49-F238E27FC236}">
                <a16:creationId xmlns:a16="http://schemas.microsoft.com/office/drawing/2014/main" id="{C0DACF31-72F7-25D2-5DE4-6EB479A865A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3" name="Picture 136">
            <a:extLst>
              <a:ext uri="{FF2B5EF4-FFF2-40B4-BE49-F238E27FC236}">
                <a16:creationId xmlns:a16="http://schemas.microsoft.com/office/drawing/2014/main" id="{9702234F-5D05-7932-9F24-BB9C5E0BC8F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4" name="Picture 137">
            <a:extLst>
              <a:ext uri="{FF2B5EF4-FFF2-40B4-BE49-F238E27FC236}">
                <a16:creationId xmlns:a16="http://schemas.microsoft.com/office/drawing/2014/main" id="{28E0D28E-92AA-561F-1189-D330E7FCCF5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5" name="Picture 138">
            <a:extLst>
              <a:ext uri="{FF2B5EF4-FFF2-40B4-BE49-F238E27FC236}">
                <a16:creationId xmlns:a16="http://schemas.microsoft.com/office/drawing/2014/main" id="{F6C14D51-0E19-4CC7-04C1-6051A921E24D}"/>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6" name="Picture 139">
            <a:extLst>
              <a:ext uri="{FF2B5EF4-FFF2-40B4-BE49-F238E27FC236}">
                <a16:creationId xmlns:a16="http://schemas.microsoft.com/office/drawing/2014/main" id="{2B91E82C-E7DC-E1A2-9125-24FBECD33D2B}"/>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7" name="Picture 140">
            <a:extLst>
              <a:ext uri="{FF2B5EF4-FFF2-40B4-BE49-F238E27FC236}">
                <a16:creationId xmlns:a16="http://schemas.microsoft.com/office/drawing/2014/main" id="{DFDE245D-BCA6-B384-21BE-9D3FDF48BB9A}"/>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8" name="Picture 141">
            <a:extLst>
              <a:ext uri="{FF2B5EF4-FFF2-40B4-BE49-F238E27FC236}">
                <a16:creationId xmlns:a16="http://schemas.microsoft.com/office/drawing/2014/main" id="{615A05CE-5005-83B4-674F-ED0C93E1EDC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9" name="Picture 142">
            <a:extLst>
              <a:ext uri="{FF2B5EF4-FFF2-40B4-BE49-F238E27FC236}">
                <a16:creationId xmlns:a16="http://schemas.microsoft.com/office/drawing/2014/main" id="{98A6A679-07C1-CC3A-C55F-75CD47FDEAF5}"/>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0" name="Picture 143">
            <a:extLst>
              <a:ext uri="{FF2B5EF4-FFF2-40B4-BE49-F238E27FC236}">
                <a16:creationId xmlns:a16="http://schemas.microsoft.com/office/drawing/2014/main" id="{3FD39F5D-649D-C9C1-CAE4-5BAAE55C1A6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1" name="Picture 144">
            <a:extLst>
              <a:ext uri="{FF2B5EF4-FFF2-40B4-BE49-F238E27FC236}">
                <a16:creationId xmlns:a16="http://schemas.microsoft.com/office/drawing/2014/main" id="{0EB0E801-E007-C8AD-0F65-5B2B378B412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2" name="Picture 145">
            <a:extLst>
              <a:ext uri="{FF2B5EF4-FFF2-40B4-BE49-F238E27FC236}">
                <a16:creationId xmlns:a16="http://schemas.microsoft.com/office/drawing/2014/main" id="{C846C1A7-D4BD-82F0-93A7-F388FAD9DB9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3" name="Picture 146">
            <a:extLst>
              <a:ext uri="{FF2B5EF4-FFF2-40B4-BE49-F238E27FC236}">
                <a16:creationId xmlns:a16="http://schemas.microsoft.com/office/drawing/2014/main" id="{0543A62F-A8D2-1E7E-5A18-D6D81E77F01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4" name="Picture 147">
            <a:extLst>
              <a:ext uri="{FF2B5EF4-FFF2-40B4-BE49-F238E27FC236}">
                <a16:creationId xmlns:a16="http://schemas.microsoft.com/office/drawing/2014/main" id="{67D46D79-C7AF-9733-F8D2-C57A10C677A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5" name="Picture 148">
            <a:extLst>
              <a:ext uri="{FF2B5EF4-FFF2-40B4-BE49-F238E27FC236}">
                <a16:creationId xmlns:a16="http://schemas.microsoft.com/office/drawing/2014/main" id="{FF7D3D88-4DBC-0129-831C-111140DDF19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6" name="Picture 149">
            <a:extLst>
              <a:ext uri="{FF2B5EF4-FFF2-40B4-BE49-F238E27FC236}">
                <a16:creationId xmlns:a16="http://schemas.microsoft.com/office/drawing/2014/main" id="{725831B9-53C0-2F33-C47B-20EE4DA9CCA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7" name="Picture 150">
            <a:extLst>
              <a:ext uri="{FF2B5EF4-FFF2-40B4-BE49-F238E27FC236}">
                <a16:creationId xmlns:a16="http://schemas.microsoft.com/office/drawing/2014/main" id="{426BCF9C-3BAC-B074-96A0-5946B403AEA8}"/>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8" name="Picture 151">
            <a:extLst>
              <a:ext uri="{FF2B5EF4-FFF2-40B4-BE49-F238E27FC236}">
                <a16:creationId xmlns:a16="http://schemas.microsoft.com/office/drawing/2014/main" id="{3A637A39-3D2D-0A7B-64EB-4A45D6A4669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9" name="Picture 152">
            <a:extLst>
              <a:ext uri="{FF2B5EF4-FFF2-40B4-BE49-F238E27FC236}">
                <a16:creationId xmlns:a16="http://schemas.microsoft.com/office/drawing/2014/main" id="{AF61B9CA-8DE3-96DC-3D61-F9AE74842BBE}"/>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0" name="Picture 153">
            <a:extLst>
              <a:ext uri="{FF2B5EF4-FFF2-40B4-BE49-F238E27FC236}">
                <a16:creationId xmlns:a16="http://schemas.microsoft.com/office/drawing/2014/main" id="{93A2C7BE-0DFB-DF76-22E7-1B2144B685DD}"/>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1" name="Picture 154">
            <a:extLst>
              <a:ext uri="{FF2B5EF4-FFF2-40B4-BE49-F238E27FC236}">
                <a16:creationId xmlns:a16="http://schemas.microsoft.com/office/drawing/2014/main" id="{E4984F0F-3040-C10D-AF72-29127F1D32E4}"/>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2" name="Picture 155">
            <a:extLst>
              <a:ext uri="{FF2B5EF4-FFF2-40B4-BE49-F238E27FC236}">
                <a16:creationId xmlns:a16="http://schemas.microsoft.com/office/drawing/2014/main" id="{5111CCFA-5A9E-C6E2-8451-E1F3AE5518C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3" name="Picture 156">
            <a:extLst>
              <a:ext uri="{FF2B5EF4-FFF2-40B4-BE49-F238E27FC236}">
                <a16:creationId xmlns:a16="http://schemas.microsoft.com/office/drawing/2014/main" id="{0A541EBF-D318-6FD5-32A6-EE3CD481365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4" name="Picture 157">
            <a:extLst>
              <a:ext uri="{FF2B5EF4-FFF2-40B4-BE49-F238E27FC236}">
                <a16:creationId xmlns:a16="http://schemas.microsoft.com/office/drawing/2014/main" id="{5B236997-BFA1-D53A-899C-0E84B8BD102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5" name="Picture 158">
            <a:extLst>
              <a:ext uri="{FF2B5EF4-FFF2-40B4-BE49-F238E27FC236}">
                <a16:creationId xmlns:a16="http://schemas.microsoft.com/office/drawing/2014/main" id="{0144B064-E3AD-2271-F3A2-3BD198FA1508}"/>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6" name="Picture 159">
            <a:extLst>
              <a:ext uri="{FF2B5EF4-FFF2-40B4-BE49-F238E27FC236}">
                <a16:creationId xmlns:a16="http://schemas.microsoft.com/office/drawing/2014/main" id="{69A12A21-B6CD-D27A-A0A3-3419BF11D38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7" name="Picture 160">
            <a:extLst>
              <a:ext uri="{FF2B5EF4-FFF2-40B4-BE49-F238E27FC236}">
                <a16:creationId xmlns:a16="http://schemas.microsoft.com/office/drawing/2014/main" id="{E74B288E-D585-F2AD-E885-C343A16CFDE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8" name="Picture 161">
            <a:extLst>
              <a:ext uri="{FF2B5EF4-FFF2-40B4-BE49-F238E27FC236}">
                <a16:creationId xmlns:a16="http://schemas.microsoft.com/office/drawing/2014/main" id="{171DBBA3-BD65-E6B0-A312-262CBC98D4A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9" name="Picture 162">
            <a:extLst>
              <a:ext uri="{FF2B5EF4-FFF2-40B4-BE49-F238E27FC236}">
                <a16:creationId xmlns:a16="http://schemas.microsoft.com/office/drawing/2014/main" id="{609D5253-B30D-CAEE-3B6F-37EC47056D66}"/>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0" name="Picture 163">
            <a:extLst>
              <a:ext uri="{FF2B5EF4-FFF2-40B4-BE49-F238E27FC236}">
                <a16:creationId xmlns:a16="http://schemas.microsoft.com/office/drawing/2014/main" id="{B63C706E-2CFC-30F0-3B83-81EA68A0B86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1" name="Picture 164">
            <a:extLst>
              <a:ext uri="{FF2B5EF4-FFF2-40B4-BE49-F238E27FC236}">
                <a16:creationId xmlns:a16="http://schemas.microsoft.com/office/drawing/2014/main" id="{54B63D90-57BD-8050-4C62-6935B1A909D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2" name="Picture 165">
            <a:extLst>
              <a:ext uri="{FF2B5EF4-FFF2-40B4-BE49-F238E27FC236}">
                <a16:creationId xmlns:a16="http://schemas.microsoft.com/office/drawing/2014/main" id="{D3DE3E5A-F858-DEE4-06C2-DDC56F5576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3" name="Picture 166">
            <a:extLst>
              <a:ext uri="{FF2B5EF4-FFF2-40B4-BE49-F238E27FC236}">
                <a16:creationId xmlns:a16="http://schemas.microsoft.com/office/drawing/2014/main" id="{A5B72BE9-E233-8650-839B-BEE369BCB17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4" name="Picture 167">
            <a:extLst>
              <a:ext uri="{FF2B5EF4-FFF2-40B4-BE49-F238E27FC236}">
                <a16:creationId xmlns:a16="http://schemas.microsoft.com/office/drawing/2014/main" id="{44C0B645-981D-DDE1-49E8-A64175E8FAA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5" name="Picture 168">
            <a:extLst>
              <a:ext uri="{FF2B5EF4-FFF2-40B4-BE49-F238E27FC236}">
                <a16:creationId xmlns:a16="http://schemas.microsoft.com/office/drawing/2014/main" id="{9BE177DD-4807-DECD-2887-E179F651F9E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6" name="Picture 169">
            <a:extLst>
              <a:ext uri="{FF2B5EF4-FFF2-40B4-BE49-F238E27FC236}">
                <a16:creationId xmlns:a16="http://schemas.microsoft.com/office/drawing/2014/main" id="{974445A5-CD53-17DD-CA8E-71362BB4112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7" name="Picture 170">
            <a:extLst>
              <a:ext uri="{FF2B5EF4-FFF2-40B4-BE49-F238E27FC236}">
                <a16:creationId xmlns:a16="http://schemas.microsoft.com/office/drawing/2014/main" id="{FAB32311-BBA8-DE7D-1739-058E7CEBA59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8" name="Picture 171">
            <a:extLst>
              <a:ext uri="{FF2B5EF4-FFF2-40B4-BE49-F238E27FC236}">
                <a16:creationId xmlns:a16="http://schemas.microsoft.com/office/drawing/2014/main" id="{2AED056D-11B5-DEEE-A058-D8EC96B23FFF}"/>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9" name="Picture 172">
            <a:extLst>
              <a:ext uri="{FF2B5EF4-FFF2-40B4-BE49-F238E27FC236}">
                <a16:creationId xmlns:a16="http://schemas.microsoft.com/office/drawing/2014/main" id="{10F82960-7B06-49EE-5182-93BE4C387696}"/>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0" name="Picture 173">
            <a:extLst>
              <a:ext uri="{FF2B5EF4-FFF2-40B4-BE49-F238E27FC236}">
                <a16:creationId xmlns:a16="http://schemas.microsoft.com/office/drawing/2014/main" id="{23DAF45C-1883-74C9-5204-FE03DD22038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1" name="Picture 174">
            <a:extLst>
              <a:ext uri="{FF2B5EF4-FFF2-40B4-BE49-F238E27FC236}">
                <a16:creationId xmlns:a16="http://schemas.microsoft.com/office/drawing/2014/main" id="{021CCB56-1B6D-2E46-6586-A75FD64CC9D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2" name="Picture 175">
            <a:extLst>
              <a:ext uri="{FF2B5EF4-FFF2-40B4-BE49-F238E27FC236}">
                <a16:creationId xmlns:a16="http://schemas.microsoft.com/office/drawing/2014/main" id="{525AB01E-761D-5108-EF36-D8148293C75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3" name="Picture 176">
            <a:extLst>
              <a:ext uri="{FF2B5EF4-FFF2-40B4-BE49-F238E27FC236}">
                <a16:creationId xmlns:a16="http://schemas.microsoft.com/office/drawing/2014/main" id="{A45D1CD9-21DA-38F0-1CF3-0C0B7B582FF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4" name="Picture 177">
            <a:extLst>
              <a:ext uri="{FF2B5EF4-FFF2-40B4-BE49-F238E27FC236}">
                <a16:creationId xmlns:a16="http://schemas.microsoft.com/office/drawing/2014/main" id="{DBC5A467-A426-CC9C-148B-C74A5F4D0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5" name="Picture 178">
            <a:extLst>
              <a:ext uri="{FF2B5EF4-FFF2-40B4-BE49-F238E27FC236}">
                <a16:creationId xmlns:a16="http://schemas.microsoft.com/office/drawing/2014/main" id="{03D08B61-74E0-4F8D-2049-56175CECA631}"/>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6" name="Picture 179">
            <a:extLst>
              <a:ext uri="{FF2B5EF4-FFF2-40B4-BE49-F238E27FC236}">
                <a16:creationId xmlns:a16="http://schemas.microsoft.com/office/drawing/2014/main" id="{F55DBEB8-AF0B-FDAC-4A8A-6227F1BA5FAA}"/>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7" name="Picture 180">
            <a:extLst>
              <a:ext uri="{FF2B5EF4-FFF2-40B4-BE49-F238E27FC236}">
                <a16:creationId xmlns:a16="http://schemas.microsoft.com/office/drawing/2014/main" id="{66FED59F-A5F4-EB49-1470-B257AA3774E7}"/>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8" name="Picture 181">
            <a:extLst>
              <a:ext uri="{FF2B5EF4-FFF2-40B4-BE49-F238E27FC236}">
                <a16:creationId xmlns:a16="http://schemas.microsoft.com/office/drawing/2014/main" id="{1A6389F3-7242-F499-17CF-AB6DB9ABA2E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9" name="Picture 182">
            <a:extLst>
              <a:ext uri="{FF2B5EF4-FFF2-40B4-BE49-F238E27FC236}">
                <a16:creationId xmlns:a16="http://schemas.microsoft.com/office/drawing/2014/main" id="{1F63977A-D1D0-E83B-5180-0FEC7666982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0" name="Picture 183">
            <a:extLst>
              <a:ext uri="{FF2B5EF4-FFF2-40B4-BE49-F238E27FC236}">
                <a16:creationId xmlns:a16="http://schemas.microsoft.com/office/drawing/2014/main" id="{66913390-EAA5-6D8C-9C17-A40378907D7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1" name="Picture 184">
            <a:extLst>
              <a:ext uri="{FF2B5EF4-FFF2-40B4-BE49-F238E27FC236}">
                <a16:creationId xmlns:a16="http://schemas.microsoft.com/office/drawing/2014/main" id="{CECE1584-3497-C47F-C793-2BDF0066975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2" name="Picture 185">
            <a:extLst>
              <a:ext uri="{FF2B5EF4-FFF2-40B4-BE49-F238E27FC236}">
                <a16:creationId xmlns:a16="http://schemas.microsoft.com/office/drawing/2014/main" id="{E7333CA5-D292-09A8-5A72-5953080AF7D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3" name="Picture 186">
            <a:extLst>
              <a:ext uri="{FF2B5EF4-FFF2-40B4-BE49-F238E27FC236}">
                <a16:creationId xmlns:a16="http://schemas.microsoft.com/office/drawing/2014/main" id="{5A71452A-8517-F895-750C-9717C9C4087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4" name="Picture 187">
            <a:extLst>
              <a:ext uri="{FF2B5EF4-FFF2-40B4-BE49-F238E27FC236}">
                <a16:creationId xmlns:a16="http://schemas.microsoft.com/office/drawing/2014/main" id="{F21482DE-8DFF-322A-CDC0-AA253B8B73C4}"/>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5" name="Picture 188">
            <a:extLst>
              <a:ext uri="{FF2B5EF4-FFF2-40B4-BE49-F238E27FC236}">
                <a16:creationId xmlns:a16="http://schemas.microsoft.com/office/drawing/2014/main" id="{5270984F-5CC1-E996-3262-C7EDF30100E4}"/>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6" name="Picture 189">
            <a:extLst>
              <a:ext uri="{FF2B5EF4-FFF2-40B4-BE49-F238E27FC236}">
                <a16:creationId xmlns:a16="http://schemas.microsoft.com/office/drawing/2014/main" id="{5235E4B0-8905-53B2-71A8-466424D308D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7" name="Picture 190">
            <a:extLst>
              <a:ext uri="{FF2B5EF4-FFF2-40B4-BE49-F238E27FC236}">
                <a16:creationId xmlns:a16="http://schemas.microsoft.com/office/drawing/2014/main" id="{85997D49-281F-F2CE-9213-605D4488D09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8" name="Picture 191">
            <a:extLst>
              <a:ext uri="{FF2B5EF4-FFF2-40B4-BE49-F238E27FC236}">
                <a16:creationId xmlns:a16="http://schemas.microsoft.com/office/drawing/2014/main" id="{5F3E0E7F-2915-A4B9-2E6C-18EF3BA8AA6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9" name="Picture 192">
            <a:extLst>
              <a:ext uri="{FF2B5EF4-FFF2-40B4-BE49-F238E27FC236}">
                <a16:creationId xmlns:a16="http://schemas.microsoft.com/office/drawing/2014/main" id="{D580DD5C-26A8-826C-53AF-55E3A1B6C81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0" name="Picture 193">
            <a:extLst>
              <a:ext uri="{FF2B5EF4-FFF2-40B4-BE49-F238E27FC236}">
                <a16:creationId xmlns:a16="http://schemas.microsoft.com/office/drawing/2014/main" id="{BD0327CB-7A0F-F234-B751-14083B320F1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1" name="Picture 194">
            <a:extLst>
              <a:ext uri="{FF2B5EF4-FFF2-40B4-BE49-F238E27FC236}">
                <a16:creationId xmlns:a16="http://schemas.microsoft.com/office/drawing/2014/main" id="{1BFFCE1B-D837-F68C-1A94-82585CB1F26D}"/>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2" name="Picture 195">
            <a:extLst>
              <a:ext uri="{FF2B5EF4-FFF2-40B4-BE49-F238E27FC236}">
                <a16:creationId xmlns:a16="http://schemas.microsoft.com/office/drawing/2014/main" id="{BC77297C-1F09-F563-AF93-AA9F78101BF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3" name="Picture 196">
            <a:extLst>
              <a:ext uri="{FF2B5EF4-FFF2-40B4-BE49-F238E27FC236}">
                <a16:creationId xmlns:a16="http://schemas.microsoft.com/office/drawing/2014/main" id="{ED55E054-6148-913C-BAB7-8137BC567D9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4" name="Picture 197">
            <a:extLst>
              <a:ext uri="{FF2B5EF4-FFF2-40B4-BE49-F238E27FC236}">
                <a16:creationId xmlns:a16="http://schemas.microsoft.com/office/drawing/2014/main" id="{E1AF52CE-3D13-337E-7849-844723E8289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5" name="Picture 198">
            <a:extLst>
              <a:ext uri="{FF2B5EF4-FFF2-40B4-BE49-F238E27FC236}">
                <a16:creationId xmlns:a16="http://schemas.microsoft.com/office/drawing/2014/main" id="{0A8B81ED-EAF2-2F3B-FA14-99F989CBC3B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6" name="Picture 199">
            <a:extLst>
              <a:ext uri="{FF2B5EF4-FFF2-40B4-BE49-F238E27FC236}">
                <a16:creationId xmlns:a16="http://schemas.microsoft.com/office/drawing/2014/main" id="{76187808-46D6-1C7F-DF56-43944AFB6EF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7" name="Picture 200">
            <a:extLst>
              <a:ext uri="{FF2B5EF4-FFF2-40B4-BE49-F238E27FC236}">
                <a16:creationId xmlns:a16="http://schemas.microsoft.com/office/drawing/2014/main" id="{3651CE1B-6757-576F-62E9-40890A0D7F5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8" name="Picture 201">
            <a:extLst>
              <a:ext uri="{FF2B5EF4-FFF2-40B4-BE49-F238E27FC236}">
                <a16:creationId xmlns:a16="http://schemas.microsoft.com/office/drawing/2014/main" id="{AE36954D-35AD-267F-56E6-0A215FCD1A46}"/>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9" name="Picture 202">
            <a:extLst>
              <a:ext uri="{FF2B5EF4-FFF2-40B4-BE49-F238E27FC236}">
                <a16:creationId xmlns:a16="http://schemas.microsoft.com/office/drawing/2014/main" id="{4699392F-8156-6450-E9BE-6518FB50F97A}"/>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0" name="Picture 203">
            <a:extLst>
              <a:ext uri="{FF2B5EF4-FFF2-40B4-BE49-F238E27FC236}">
                <a16:creationId xmlns:a16="http://schemas.microsoft.com/office/drawing/2014/main" id="{26C74B60-B991-F5BE-5278-EADA0287AB6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1" name="Picture 204">
            <a:extLst>
              <a:ext uri="{FF2B5EF4-FFF2-40B4-BE49-F238E27FC236}">
                <a16:creationId xmlns:a16="http://schemas.microsoft.com/office/drawing/2014/main" id="{97157009-755B-A50A-7A82-A9299BEB7AF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372" name="Rectangle 205">
            <a:extLst>
              <a:ext uri="{FF2B5EF4-FFF2-40B4-BE49-F238E27FC236}">
                <a16:creationId xmlns:a16="http://schemas.microsoft.com/office/drawing/2014/main" id="{46DC2177-441B-77F1-D409-3D3EF0727834}"/>
              </a:ext>
            </a:extLst>
          </p:cNvPr>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3" name="Rectangle 206">
            <a:extLst>
              <a:ext uri="{FF2B5EF4-FFF2-40B4-BE49-F238E27FC236}">
                <a16:creationId xmlns:a16="http://schemas.microsoft.com/office/drawing/2014/main" id="{A76262B3-E024-BE5F-8323-4B7F709814AA}"/>
              </a:ext>
            </a:extLst>
          </p:cNvPr>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-2</a:t>
            </a:r>
          </a:p>
        </p:txBody>
      </p:sp>
      <p:sp>
        <p:nvSpPr>
          <p:cNvPr id="391374" name="Rectangle 207">
            <a:extLst>
              <a:ext uri="{FF2B5EF4-FFF2-40B4-BE49-F238E27FC236}">
                <a16:creationId xmlns:a16="http://schemas.microsoft.com/office/drawing/2014/main" id="{C2BE25D9-AE6A-A958-A6D0-993B4DCC6043}"/>
              </a:ext>
            </a:extLst>
          </p:cNvPr>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5" name="Rectangle 208">
            <a:extLst>
              <a:ext uri="{FF2B5EF4-FFF2-40B4-BE49-F238E27FC236}">
                <a16:creationId xmlns:a16="http://schemas.microsoft.com/office/drawing/2014/main" id="{0032A4A9-9FC2-1078-1BCC-223B6C377F14}"/>
              </a:ext>
            </a:extLst>
          </p:cNvPr>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76" name="Rectangle 209">
            <a:extLst>
              <a:ext uri="{FF2B5EF4-FFF2-40B4-BE49-F238E27FC236}">
                <a16:creationId xmlns:a16="http://schemas.microsoft.com/office/drawing/2014/main" id="{2E140C3A-52E7-CD68-983C-E7F765E24325}"/>
              </a:ext>
            </a:extLst>
          </p:cNvPr>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7" name="Rectangle 210">
            <a:extLst>
              <a:ext uri="{FF2B5EF4-FFF2-40B4-BE49-F238E27FC236}">
                <a16:creationId xmlns:a16="http://schemas.microsoft.com/office/drawing/2014/main" id="{F3F4E5C7-F23E-23C0-5A2B-00D7912779DD}"/>
              </a:ext>
            </a:extLst>
          </p:cNvPr>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a:t>
            </a:r>
          </a:p>
        </p:txBody>
      </p:sp>
      <p:sp>
        <p:nvSpPr>
          <p:cNvPr id="391378" name="Rectangle 211">
            <a:extLst>
              <a:ext uri="{FF2B5EF4-FFF2-40B4-BE49-F238E27FC236}">
                <a16:creationId xmlns:a16="http://schemas.microsoft.com/office/drawing/2014/main" id="{500286A5-2C62-C04A-B374-12295F5AB695}"/>
              </a:ext>
            </a:extLst>
          </p:cNvPr>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9" name="Rectangle 212">
            <a:extLst>
              <a:ext uri="{FF2B5EF4-FFF2-40B4-BE49-F238E27FC236}">
                <a16:creationId xmlns:a16="http://schemas.microsoft.com/office/drawing/2014/main" id="{8A653D61-293E-9116-FF1B-5E58F7894575}"/>
              </a:ext>
            </a:extLst>
          </p:cNvPr>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0" name="Rectangle 213">
            <a:extLst>
              <a:ext uri="{FF2B5EF4-FFF2-40B4-BE49-F238E27FC236}">
                <a16:creationId xmlns:a16="http://schemas.microsoft.com/office/drawing/2014/main" id="{35E35582-58DB-F199-F959-31030E955C45}"/>
              </a:ext>
            </a:extLst>
          </p:cNvPr>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1" name="Rectangle 214">
            <a:extLst>
              <a:ext uri="{FF2B5EF4-FFF2-40B4-BE49-F238E27FC236}">
                <a16:creationId xmlns:a16="http://schemas.microsoft.com/office/drawing/2014/main" id="{51C72777-33E6-FA1B-FB2B-D48D420D702C}"/>
              </a:ext>
            </a:extLst>
          </p:cNvPr>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82" name="Rectangle 215">
            <a:extLst>
              <a:ext uri="{FF2B5EF4-FFF2-40B4-BE49-F238E27FC236}">
                <a16:creationId xmlns:a16="http://schemas.microsoft.com/office/drawing/2014/main" id="{89F50DA0-FFEB-FF76-D3F0-A9F758F9426C}"/>
              </a:ext>
            </a:extLst>
          </p:cNvPr>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3" name="Rectangle 216">
            <a:extLst>
              <a:ext uri="{FF2B5EF4-FFF2-40B4-BE49-F238E27FC236}">
                <a16:creationId xmlns:a16="http://schemas.microsoft.com/office/drawing/2014/main" id="{58FAAFBA-A9EC-68E0-7490-1773BA45C5A3}"/>
              </a:ext>
            </a:extLst>
          </p:cNvPr>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4" name="Rectangle 217">
            <a:extLst>
              <a:ext uri="{FF2B5EF4-FFF2-40B4-BE49-F238E27FC236}">
                <a16:creationId xmlns:a16="http://schemas.microsoft.com/office/drawing/2014/main" id="{8644545D-5E33-FAA9-20B2-FE0D973C9BEE}"/>
              </a:ext>
            </a:extLst>
          </p:cNvPr>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5" name="Rectangle 218">
            <a:extLst>
              <a:ext uri="{FF2B5EF4-FFF2-40B4-BE49-F238E27FC236}">
                <a16:creationId xmlns:a16="http://schemas.microsoft.com/office/drawing/2014/main" id="{74C7D626-3333-4274-7FD4-89F75C79DC19}"/>
              </a:ext>
            </a:extLst>
          </p:cNvPr>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t:-</a:t>
            </a:r>
          </a:p>
        </p:txBody>
      </p:sp>
      <p:sp>
        <p:nvSpPr>
          <p:cNvPr id="391386" name="Rectangle 219">
            <a:extLst>
              <a:ext uri="{FF2B5EF4-FFF2-40B4-BE49-F238E27FC236}">
                <a16:creationId xmlns:a16="http://schemas.microsoft.com/office/drawing/2014/main" id="{2F480899-D0DC-60C4-0A7E-7613527ECBB0}"/>
              </a:ext>
            </a:extLst>
          </p:cNvPr>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7" name="Rectangle 220">
            <a:extLst>
              <a:ext uri="{FF2B5EF4-FFF2-40B4-BE49-F238E27FC236}">
                <a16:creationId xmlns:a16="http://schemas.microsoft.com/office/drawing/2014/main" id="{5C885222-5C21-512A-DDD2-D9D5B0E6EF94}"/>
              </a:ext>
            </a:extLst>
          </p:cNvPr>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88" name="Rectangle 221">
            <a:extLst>
              <a:ext uri="{FF2B5EF4-FFF2-40B4-BE49-F238E27FC236}">
                <a16:creationId xmlns:a16="http://schemas.microsoft.com/office/drawing/2014/main" id="{57A47BEF-3D60-C254-C6C8-71384D43DBA7}"/>
              </a:ext>
            </a:extLst>
          </p:cNvPr>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9" name="Rectangle 222">
            <a:extLst>
              <a:ext uri="{FF2B5EF4-FFF2-40B4-BE49-F238E27FC236}">
                <a16:creationId xmlns:a16="http://schemas.microsoft.com/office/drawing/2014/main" id="{3014210D-BA13-9AF1-2A8E-13E766884C61}"/>
              </a:ext>
            </a:extLst>
          </p:cNvPr>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390" name="Rectangle 223">
            <a:extLst>
              <a:ext uri="{FF2B5EF4-FFF2-40B4-BE49-F238E27FC236}">
                <a16:creationId xmlns:a16="http://schemas.microsoft.com/office/drawing/2014/main" id="{B9DC5BC4-EC9F-12D2-0525-87EC2C62AA71}"/>
              </a:ext>
            </a:extLst>
          </p:cNvPr>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1" name="Rectangle 224">
            <a:extLst>
              <a:ext uri="{FF2B5EF4-FFF2-40B4-BE49-F238E27FC236}">
                <a16:creationId xmlns:a16="http://schemas.microsoft.com/office/drawing/2014/main" id="{EDA94D23-2907-6DF3-06C6-7A358260407F}"/>
              </a:ext>
            </a:extLst>
          </p:cNvPr>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392" name="Rectangle 225">
            <a:extLst>
              <a:ext uri="{FF2B5EF4-FFF2-40B4-BE49-F238E27FC236}">
                <a16:creationId xmlns:a16="http://schemas.microsoft.com/office/drawing/2014/main" id="{98C7D258-02C5-9434-4F65-23FABD9951F3}"/>
              </a:ext>
            </a:extLst>
          </p:cNvPr>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3" name="Rectangle 226">
            <a:extLst>
              <a:ext uri="{FF2B5EF4-FFF2-40B4-BE49-F238E27FC236}">
                <a16:creationId xmlns:a16="http://schemas.microsoft.com/office/drawing/2014/main" id="{0531FC73-47FB-657A-4B39-20BDDF411D64}"/>
              </a:ext>
            </a:extLst>
          </p:cNvPr>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394" name="Rectangle 227">
            <a:extLst>
              <a:ext uri="{FF2B5EF4-FFF2-40B4-BE49-F238E27FC236}">
                <a16:creationId xmlns:a16="http://schemas.microsoft.com/office/drawing/2014/main" id="{3885BB5B-BE44-B1EF-B4D8-6121DA4C54BE}"/>
              </a:ext>
            </a:extLst>
          </p:cNvPr>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5" name="Rectangle 228">
            <a:extLst>
              <a:ext uri="{FF2B5EF4-FFF2-40B4-BE49-F238E27FC236}">
                <a16:creationId xmlns:a16="http://schemas.microsoft.com/office/drawing/2014/main" id="{81C31754-2069-A86A-962A-7E243CE20355}"/>
              </a:ext>
            </a:extLst>
          </p:cNvPr>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396" name="Rectangle 229">
            <a:extLst>
              <a:ext uri="{FF2B5EF4-FFF2-40B4-BE49-F238E27FC236}">
                <a16:creationId xmlns:a16="http://schemas.microsoft.com/office/drawing/2014/main" id="{551DAD35-B6BB-CD00-BCCA-4625AE07DDF3}"/>
              </a:ext>
            </a:extLst>
          </p:cNvPr>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7" name="Rectangle 230">
            <a:extLst>
              <a:ext uri="{FF2B5EF4-FFF2-40B4-BE49-F238E27FC236}">
                <a16:creationId xmlns:a16="http://schemas.microsoft.com/office/drawing/2014/main" id="{C93BF78A-926E-7ED2-F870-6F4F9E98E653}"/>
              </a:ext>
            </a:extLst>
          </p:cNvPr>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98" name="Rectangle 231">
            <a:extLst>
              <a:ext uri="{FF2B5EF4-FFF2-40B4-BE49-F238E27FC236}">
                <a16:creationId xmlns:a16="http://schemas.microsoft.com/office/drawing/2014/main" id="{5A2A2A21-9126-8040-2A24-FC089D747AB0}"/>
              </a:ext>
            </a:extLst>
          </p:cNvPr>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9" name="Rectangle 232">
            <a:extLst>
              <a:ext uri="{FF2B5EF4-FFF2-40B4-BE49-F238E27FC236}">
                <a16:creationId xmlns:a16="http://schemas.microsoft.com/office/drawing/2014/main" id="{8CC0E334-4726-555E-83E9-A14591E01258}"/>
              </a:ext>
            </a:extLst>
          </p:cNvPr>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400" name="Rectangle 233">
            <a:extLst>
              <a:ext uri="{FF2B5EF4-FFF2-40B4-BE49-F238E27FC236}">
                <a16:creationId xmlns:a16="http://schemas.microsoft.com/office/drawing/2014/main" id="{09F58ABD-6374-0E83-4C32-9D6EE793184E}"/>
              </a:ext>
            </a:extLst>
          </p:cNvPr>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1" name="Rectangle 234">
            <a:extLst>
              <a:ext uri="{FF2B5EF4-FFF2-40B4-BE49-F238E27FC236}">
                <a16:creationId xmlns:a16="http://schemas.microsoft.com/office/drawing/2014/main" id="{B7CE539E-5886-692E-89EF-CFF323097E25}"/>
              </a:ext>
            </a:extLst>
          </p:cNvPr>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402" name="Rectangle 235">
            <a:extLst>
              <a:ext uri="{FF2B5EF4-FFF2-40B4-BE49-F238E27FC236}">
                <a16:creationId xmlns:a16="http://schemas.microsoft.com/office/drawing/2014/main" id="{9AF0B027-0343-B0A2-BA21-C84AF6B87F7E}"/>
              </a:ext>
            </a:extLst>
          </p:cNvPr>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3" name="Rectangle 236">
            <a:extLst>
              <a:ext uri="{FF2B5EF4-FFF2-40B4-BE49-F238E27FC236}">
                <a16:creationId xmlns:a16="http://schemas.microsoft.com/office/drawing/2014/main" id="{E22F4D4D-7D82-EC74-DAE0-DD6638BC0A32}"/>
              </a:ext>
            </a:extLst>
          </p:cNvPr>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404" name="Rectangle 237">
            <a:extLst>
              <a:ext uri="{FF2B5EF4-FFF2-40B4-BE49-F238E27FC236}">
                <a16:creationId xmlns:a16="http://schemas.microsoft.com/office/drawing/2014/main" id="{298E3976-25A6-0C7E-0A46-14389DE2871F}"/>
              </a:ext>
            </a:extLst>
          </p:cNvPr>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5" name="Rectangle 238">
            <a:extLst>
              <a:ext uri="{FF2B5EF4-FFF2-40B4-BE49-F238E27FC236}">
                <a16:creationId xmlns:a16="http://schemas.microsoft.com/office/drawing/2014/main" id="{31B21F84-3562-9C86-D9BF-AF5B4F7232BC}"/>
              </a:ext>
            </a:extLst>
          </p:cNvPr>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406" name="Rectangle 239">
            <a:extLst>
              <a:ext uri="{FF2B5EF4-FFF2-40B4-BE49-F238E27FC236}">
                <a16:creationId xmlns:a16="http://schemas.microsoft.com/office/drawing/2014/main" id="{8B0F71DD-7E43-7456-726A-C1296D13A6FC}"/>
              </a:ext>
            </a:extLst>
          </p:cNvPr>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7" name="Rectangle 240">
            <a:extLst>
              <a:ext uri="{FF2B5EF4-FFF2-40B4-BE49-F238E27FC236}">
                <a16:creationId xmlns:a16="http://schemas.microsoft.com/office/drawing/2014/main" id="{4C9FD504-BD95-ADEA-A3F2-ED93BBB2027F}"/>
              </a:ext>
            </a:extLst>
          </p:cNvPr>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408" name="Rectangle 241">
            <a:extLst>
              <a:ext uri="{FF2B5EF4-FFF2-40B4-BE49-F238E27FC236}">
                <a16:creationId xmlns:a16="http://schemas.microsoft.com/office/drawing/2014/main" id="{595BF8CD-6351-448C-F2AC-96F39971A96C}"/>
              </a:ext>
            </a:extLst>
          </p:cNvPr>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9" name="Rectangle 242">
            <a:extLst>
              <a:ext uri="{FF2B5EF4-FFF2-40B4-BE49-F238E27FC236}">
                <a16:creationId xmlns:a16="http://schemas.microsoft.com/office/drawing/2014/main" id="{7307F93D-A207-6E3D-5DCF-49CFA8EBB81F}"/>
              </a:ext>
            </a:extLst>
          </p:cNvPr>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10" name="Line 243">
            <a:extLst>
              <a:ext uri="{FF2B5EF4-FFF2-40B4-BE49-F238E27FC236}">
                <a16:creationId xmlns:a16="http://schemas.microsoft.com/office/drawing/2014/main" id="{9B49D7A6-3EC1-C71A-B836-DDC5160BAF4B}"/>
              </a:ext>
            </a:extLst>
          </p:cNvPr>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1" name="Picture 244">
            <a:extLst>
              <a:ext uri="{FF2B5EF4-FFF2-40B4-BE49-F238E27FC236}">
                <a16:creationId xmlns:a16="http://schemas.microsoft.com/office/drawing/2014/main" id="{D949E819-4B4D-875C-3BAD-46B325E6FA6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2" name="Picture 245">
            <a:extLst>
              <a:ext uri="{FF2B5EF4-FFF2-40B4-BE49-F238E27FC236}">
                <a16:creationId xmlns:a16="http://schemas.microsoft.com/office/drawing/2014/main" id="{658DBC6B-D744-53B0-CBA9-DC6720A1EE3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3" name="Rectangle 246">
            <a:extLst>
              <a:ext uri="{FF2B5EF4-FFF2-40B4-BE49-F238E27FC236}">
                <a16:creationId xmlns:a16="http://schemas.microsoft.com/office/drawing/2014/main" id="{E8B50124-0A2F-F306-D4D9-4EC3F236B962}"/>
              </a:ext>
            </a:extLst>
          </p:cNvPr>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Up)</a:t>
            </a:r>
          </a:p>
        </p:txBody>
      </p:sp>
      <p:sp>
        <p:nvSpPr>
          <p:cNvPr id="391414" name="Rectangle 247">
            <a:extLst>
              <a:ext uri="{FF2B5EF4-FFF2-40B4-BE49-F238E27FC236}">
                <a16:creationId xmlns:a16="http://schemas.microsoft.com/office/drawing/2014/main" id="{1E7A99DE-5B57-74AA-EB7B-FAB22AC0E759}"/>
              </a:ext>
            </a:extLst>
          </p:cNvPr>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15" name="Line 248">
            <a:extLst>
              <a:ext uri="{FF2B5EF4-FFF2-40B4-BE49-F238E27FC236}">
                <a16:creationId xmlns:a16="http://schemas.microsoft.com/office/drawing/2014/main" id="{424712CD-A6BD-49FA-9C9D-587AD1678D5A}"/>
              </a:ext>
            </a:extLst>
          </p:cNvPr>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6" name="Picture 249">
            <a:extLst>
              <a:ext uri="{FF2B5EF4-FFF2-40B4-BE49-F238E27FC236}">
                <a16:creationId xmlns:a16="http://schemas.microsoft.com/office/drawing/2014/main" id="{C45A1511-92F8-D87D-DB1A-BEA676A0C80E}"/>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7" name="Picture 250">
            <a:extLst>
              <a:ext uri="{FF2B5EF4-FFF2-40B4-BE49-F238E27FC236}">
                <a16:creationId xmlns:a16="http://schemas.microsoft.com/office/drawing/2014/main" id="{A541AF36-AD2A-716D-FF38-C47FD33D00F3}"/>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8" name="Rectangle 251">
            <a:extLst>
              <a:ext uri="{FF2B5EF4-FFF2-40B4-BE49-F238E27FC236}">
                <a16:creationId xmlns:a16="http://schemas.microsoft.com/office/drawing/2014/main" id="{9AB13482-39D8-C1AA-B624-DCA8B1EA2EA1}"/>
              </a:ext>
            </a:extLst>
          </p:cNvPr>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down)</a:t>
            </a:r>
          </a:p>
        </p:txBody>
      </p:sp>
      <p:sp>
        <p:nvSpPr>
          <p:cNvPr id="391419" name="Rectangle 252">
            <a:extLst>
              <a:ext uri="{FF2B5EF4-FFF2-40B4-BE49-F238E27FC236}">
                <a16:creationId xmlns:a16="http://schemas.microsoft.com/office/drawing/2014/main" id="{C117AF27-0F82-20BD-8507-0FDBD4FA9E6A}"/>
              </a:ext>
            </a:extLst>
          </p:cNvPr>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i="1">
              <a:latin typeface="Times" pitchFamily="2" charset="0"/>
            </a:endParaRPr>
          </a:p>
        </p:txBody>
      </p:sp>
      <p:sp>
        <p:nvSpPr>
          <p:cNvPr id="391420" name="Rectangle 253">
            <a:extLst>
              <a:ext uri="{FF2B5EF4-FFF2-40B4-BE49-F238E27FC236}">
                <a16:creationId xmlns:a16="http://schemas.microsoft.com/office/drawing/2014/main" id="{FC091FD4-127B-A41B-A208-2534047B6AF3}"/>
              </a:ext>
            </a:extLst>
          </p:cNvPr>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Geneva" panose="020B0503030404040204" pitchFamily="34" charset="0"/>
              </a:rPr>
              <a:t>EXCESS RETURNS ON STOCKS AND BONDS AROUND DIVIDEND CHANGES</a:t>
            </a:r>
          </a:p>
        </p:txBody>
      </p:sp>
      <p:sp>
        <p:nvSpPr>
          <p:cNvPr id="391421" name="Rectangle 254">
            <a:extLst>
              <a:ext uri="{FF2B5EF4-FFF2-40B4-BE49-F238E27FC236}">
                <a16:creationId xmlns:a16="http://schemas.microsoft.com/office/drawing/2014/main" id="{6234A8AC-36DE-E140-A18D-E6816D0263B4}"/>
              </a:ext>
            </a:extLst>
          </p:cNvPr>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22" name="Rectangle 255">
            <a:extLst>
              <a:ext uri="{FF2B5EF4-FFF2-40B4-BE49-F238E27FC236}">
                <a16:creationId xmlns:a16="http://schemas.microsoft.com/office/drawing/2014/main" id="{D24097DF-2C2B-1554-1D4B-D10FA715A513}"/>
              </a:ext>
            </a:extLst>
          </p:cNvPr>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Day (0: Announcement date)</a:t>
            </a:r>
          </a:p>
        </p:txBody>
      </p:sp>
      <p:sp>
        <p:nvSpPr>
          <p:cNvPr id="391423" name="Rectangle 256">
            <a:extLst>
              <a:ext uri="{FF2B5EF4-FFF2-40B4-BE49-F238E27FC236}">
                <a16:creationId xmlns:a16="http://schemas.microsoft.com/office/drawing/2014/main" id="{BFE98C79-51B7-1172-6D21-AE9E544FB926}"/>
              </a:ext>
            </a:extLst>
          </p:cNvPr>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24" name="Rectangle 257">
            <a:extLst>
              <a:ext uri="{FF2B5EF4-FFF2-40B4-BE49-F238E27FC236}">
                <a16:creationId xmlns:a16="http://schemas.microsoft.com/office/drawing/2014/main" id="{267175BE-7932-0A1C-A245-F1C1A6CE0E8F}"/>
              </a:ext>
            </a:extLst>
          </p:cNvPr>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a:t>
            </a:r>
          </a:p>
        </p:txBody>
      </p:sp>
      <p:sp>
        <p:nvSpPr>
          <p:cNvPr id="391425" name="TextBox 1">
            <a:extLst>
              <a:ext uri="{FF2B5EF4-FFF2-40B4-BE49-F238E27FC236}">
                <a16:creationId xmlns:a16="http://schemas.microsoft.com/office/drawing/2014/main" id="{8FE1979A-6099-CD66-B1E1-91950ADAF947}"/>
              </a:ext>
            </a:extLst>
          </p:cNvPr>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Bond price drops</a:t>
            </a:r>
          </a:p>
        </p:txBody>
      </p:sp>
      <p:sp>
        <p:nvSpPr>
          <p:cNvPr id="391426" name="TextBox 2">
            <a:extLst>
              <a:ext uri="{FF2B5EF4-FFF2-40B4-BE49-F238E27FC236}">
                <a16:creationId xmlns:a16="http://schemas.microsoft.com/office/drawing/2014/main" id="{1E4094DC-97FE-D228-FBBF-AC0C4C0DF05F}"/>
              </a:ext>
            </a:extLst>
          </p:cNvPr>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Stock price rises</a:t>
            </a:r>
          </a:p>
        </p:txBody>
      </p:sp>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a:extLst>
              <a:ext uri="{FF2B5EF4-FFF2-40B4-BE49-F238E27FC236}">
                <a16:creationId xmlns:a16="http://schemas.microsoft.com/office/drawing/2014/main" id="{1ED5136D-15A9-9BF5-48F1-C51EA70406B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managers believe about dividends…</a:t>
            </a:r>
          </a:p>
        </p:txBody>
      </p:sp>
      <p:sp>
        <p:nvSpPr>
          <p:cNvPr id="393218" name="Footer Placeholder 1">
            <a:extLst>
              <a:ext uri="{FF2B5EF4-FFF2-40B4-BE49-F238E27FC236}">
                <a16:creationId xmlns:a16="http://schemas.microsoft.com/office/drawing/2014/main" id="{07BFC0B1-4236-BF1C-CF55-12DC50527F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85027" name="Slide Number Placeholder 2">
            <a:extLst>
              <a:ext uri="{FF2B5EF4-FFF2-40B4-BE49-F238E27FC236}">
                <a16:creationId xmlns:a16="http://schemas.microsoft.com/office/drawing/2014/main" id="{7EAF1974-D973-326A-90B4-3FF48BC6AAA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25F1CCA-2BD9-B44A-A0C5-EA3B2E55FDD0}" type="slidenum">
              <a:rPr lang="en-US" altLang="en-US" sz="1200">
                <a:solidFill>
                  <a:srgbClr val="FFFFFF"/>
                </a:solidFill>
                <a:latin typeface="Times" charset="0"/>
              </a:rPr>
              <a:pPr>
                <a:lnSpc>
                  <a:spcPct val="80000"/>
                </a:lnSpc>
                <a:spcBef>
                  <a:spcPct val="0"/>
                </a:spcBef>
                <a:buClrTx/>
                <a:buSzTx/>
                <a:buFontTx/>
                <a:buNone/>
                <a:defRPr/>
              </a:pPr>
              <a:t>186</a:t>
            </a:fld>
            <a:endParaRPr lang="en-US" altLang="en-US" sz="1200">
              <a:solidFill>
                <a:srgbClr val="FFFFFF"/>
              </a:solidFill>
              <a:latin typeface="Times" charset="0"/>
            </a:endParaRPr>
          </a:p>
        </p:txBody>
      </p:sp>
      <p:pic>
        <p:nvPicPr>
          <p:cNvPr id="393220" name="Picture 3">
            <a:extLst>
              <a:ext uri="{FF2B5EF4-FFF2-40B4-BE49-F238E27FC236}">
                <a16:creationId xmlns:a16="http://schemas.microsoft.com/office/drawing/2014/main" id="{B0333847-349E-BFCA-8B52-EF6E8030E14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A4FA07F1-355D-D810-EE66-8BE5B8A32578}"/>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95266" name="Subtitle 6">
            <a:extLst>
              <a:ext uri="{FF2B5EF4-FFF2-40B4-BE49-F238E27FC236}">
                <a16:creationId xmlns:a16="http://schemas.microsoft.com/office/drawing/2014/main" id="{B1751BF1-8E08-EA68-E51B-8C4D525CB460}"/>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It is my cash and I want it now…</a:t>
            </a:r>
          </a:p>
        </p:txBody>
      </p:sp>
      <p:sp>
        <p:nvSpPr>
          <p:cNvPr id="395267" name="Footer Placeholder 1">
            <a:extLst>
              <a:ext uri="{FF2B5EF4-FFF2-40B4-BE49-F238E27FC236}">
                <a16:creationId xmlns:a16="http://schemas.microsoft.com/office/drawing/2014/main" id="{E8349E8F-5180-30B5-DEFD-70A866A517C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5268" name="Slide Number Placeholder 2">
            <a:extLst>
              <a:ext uri="{FF2B5EF4-FFF2-40B4-BE49-F238E27FC236}">
                <a16:creationId xmlns:a16="http://schemas.microsoft.com/office/drawing/2014/main" id="{E53A4BC1-567F-0701-F3F0-8BEF9594CB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F7430A67-D398-864C-87BB-B217142A165A}" type="slidenum">
              <a:rPr lang="en-US" altLang="en-US" sz="1400" smtClean="0">
                <a:solidFill>
                  <a:schemeClr val="tx2"/>
                </a:solidFill>
                <a:latin typeface="Times" pitchFamily="2" charset="0"/>
              </a:rPr>
              <a:pPr>
                <a:spcBef>
                  <a:spcPct val="0"/>
                </a:spcBef>
                <a:buClrTx/>
                <a:buSzTx/>
                <a:buFontTx/>
                <a:buNone/>
              </a:pPr>
              <a:t>187</a:t>
            </a:fld>
            <a:endParaRPr lang="en-US" altLang="en-US" sz="1400">
              <a:solidFill>
                <a:schemeClr val="tx2"/>
              </a:solidFill>
              <a:latin typeface="Times" pitchFamily="2" charset="0"/>
            </a:endParaRPr>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a:extLst>
              <a:ext uri="{FF2B5EF4-FFF2-40B4-BE49-F238E27FC236}">
                <a16:creationId xmlns:a16="http://schemas.microsoft.com/office/drawing/2014/main" id="{E3C4F867-AE82-C54F-AB54-07D14BA247C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397314" name="Footer Placeholder 1">
            <a:extLst>
              <a:ext uri="{FF2B5EF4-FFF2-40B4-BE49-F238E27FC236}">
                <a16:creationId xmlns:a16="http://schemas.microsoft.com/office/drawing/2014/main" id="{55A8D8BF-2644-1E3B-AF63-349DBAFDDFC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89123" name="Slide Number Placeholder 2">
            <a:extLst>
              <a:ext uri="{FF2B5EF4-FFF2-40B4-BE49-F238E27FC236}">
                <a16:creationId xmlns:a16="http://schemas.microsoft.com/office/drawing/2014/main" id="{83ED9EE1-67F4-1BC7-0F4A-8AB94269783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A88D28D-E6E0-9447-9561-B31CC48EDF9F}" type="slidenum">
              <a:rPr lang="en-US" altLang="en-US" sz="1200">
                <a:solidFill>
                  <a:srgbClr val="FFFFFF"/>
                </a:solidFill>
                <a:latin typeface="Times" charset="0"/>
              </a:rPr>
              <a:pPr>
                <a:lnSpc>
                  <a:spcPct val="80000"/>
                </a:lnSpc>
                <a:spcBef>
                  <a:spcPct val="0"/>
                </a:spcBef>
                <a:buClrTx/>
                <a:buSzTx/>
                <a:buFontTx/>
                <a:buNone/>
                <a:defRPr/>
              </a:pPr>
              <a:t>188</a:t>
            </a:fld>
            <a:endParaRPr lang="en-US" altLang="en-US" sz="1200">
              <a:solidFill>
                <a:srgbClr val="FFFFFF"/>
              </a:solidFill>
              <a:latin typeface="Times" charset="0"/>
            </a:endParaRPr>
          </a:p>
        </p:txBody>
      </p:sp>
      <p:pic>
        <p:nvPicPr>
          <p:cNvPr id="397316" name="Content Placeholder 3">
            <a:extLst>
              <a:ext uri="{FF2B5EF4-FFF2-40B4-BE49-F238E27FC236}">
                <a16:creationId xmlns:a16="http://schemas.microsoft.com/office/drawing/2014/main" id="{CFCFE388-7355-99CA-447D-D9A67A400FE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a:extLst>
              <a:ext uri="{FF2B5EF4-FFF2-40B4-BE49-F238E27FC236}">
                <a16:creationId xmlns:a16="http://schemas.microsoft.com/office/drawing/2014/main" id="{4C9F8714-0993-E092-1187-86CE265FB12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Assessing Dividend Policy</a:t>
            </a:r>
          </a:p>
        </p:txBody>
      </p:sp>
      <p:sp>
        <p:nvSpPr>
          <p:cNvPr id="399362" name="Footer Placeholder 1">
            <a:extLst>
              <a:ext uri="{FF2B5EF4-FFF2-40B4-BE49-F238E27FC236}">
                <a16:creationId xmlns:a16="http://schemas.microsoft.com/office/drawing/2014/main" id="{89ADD762-579A-869A-EC23-0CC5FB107BD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1171" name="Slide Number Placeholder 2">
            <a:extLst>
              <a:ext uri="{FF2B5EF4-FFF2-40B4-BE49-F238E27FC236}">
                <a16:creationId xmlns:a16="http://schemas.microsoft.com/office/drawing/2014/main" id="{69FD1731-D646-A238-F767-2DDA5C38875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634B3A4-13C5-A242-97D9-AA4B2E26FCA4}" type="slidenum">
              <a:rPr lang="en-US" altLang="en-US" sz="1200">
                <a:solidFill>
                  <a:srgbClr val="FFFFFF"/>
                </a:solidFill>
                <a:latin typeface="Times" charset="0"/>
              </a:rPr>
              <a:pPr>
                <a:lnSpc>
                  <a:spcPct val="80000"/>
                </a:lnSpc>
                <a:spcBef>
                  <a:spcPct val="0"/>
                </a:spcBef>
                <a:buClrTx/>
                <a:buSzTx/>
                <a:buFontTx/>
                <a:buNone/>
                <a:defRPr/>
              </a:pPr>
              <a:t>189</a:t>
            </a:fld>
            <a:endParaRPr lang="en-US" altLang="en-US" sz="1200">
              <a:solidFill>
                <a:srgbClr val="FFFFFF"/>
              </a:solidFill>
              <a:latin typeface="Times" charset="0"/>
            </a:endParaRPr>
          </a:p>
        </p:txBody>
      </p:sp>
      <p:sp>
        <p:nvSpPr>
          <p:cNvPr id="399364" name="Rectangle 3">
            <a:extLst>
              <a:ext uri="{FF2B5EF4-FFF2-40B4-BE49-F238E27FC236}">
                <a16:creationId xmlns:a16="http://schemas.microsoft.com/office/drawing/2014/main" id="{5BBD7578-A86A-F092-D3F2-89DDB0E69FF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Approach 1: The Cash/Trust Nexus</a:t>
            </a:r>
          </a:p>
          <a:p>
            <a:pPr lvl="1" eaLnBrk="1" hangingPunct="1"/>
            <a:r>
              <a:rPr lang="en-US" altLang="en-US">
                <a:ea typeface="ＭＳ Ｐゴシック" panose="020B0600070205080204" pitchFamily="34"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panose="020B0600070205080204" pitchFamily="34" charset="-128"/>
              </a:rPr>
              <a:t>Approach 2: Peer Group Analysis</a:t>
            </a:r>
          </a:p>
          <a:p>
            <a:pPr lvl="1" eaLnBrk="1" hangingPunct="1"/>
            <a:r>
              <a:rPr lang="en-US" altLang="en-US">
                <a:ea typeface="ＭＳ Ｐゴシック" panose="020B0600070205080204" pitchFamily="34" charset="-128"/>
              </a:rPr>
              <a:t>Pick a dividend policy for your company that makes it comparable to other firms in its peer group.</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a:extLst>
              <a:ext uri="{FF2B5EF4-FFF2-40B4-BE49-F238E27FC236}">
                <a16:creationId xmlns:a16="http://schemas.microsoft.com/office/drawing/2014/main" id="{6BBBC00F-DAE5-3681-9E90-FBB8C7CD430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Cash/Trust Assessment</a:t>
            </a:r>
          </a:p>
        </p:txBody>
      </p:sp>
      <p:sp>
        <p:nvSpPr>
          <p:cNvPr id="401410" name="Footer Placeholder 1">
            <a:extLst>
              <a:ext uri="{FF2B5EF4-FFF2-40B4-BE49-F238E27FC236}">
                <a16:creationId xmlns:a16="http://schemas.microsoft.com/office/drawing/2014/main" id="{1E1DC08E-AEC4-8AC7-F5DB-8AA713D70F7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3219" name="Slide Number Placeholder 2">
            <a:extLst>
              <a:ext uri="{FF2B5EF4-FFF2-40B4-BE49-F238E27FC236}">
                <a16:creationId xmlns:a16="http://schemas.microsoft.com/office/drawing/2014/main" id="{BEC1524A-1489-7D55-03E8-B1D0C3C4D5A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776771-3CA1-3342-99C3-A57F219AA65C}" type="slidenum">
              <a:rPr lang="en-US" altLang="en-US" sz="1200">
                <a:solidFill>
                  <a:srgbClr val="FFFFFF"/>
                </a:solidFill>
                <a:latin typeface="Times" charset="0"/>
              </a:rPr>
              <a:pPr>
                <a:lnSpc>
                  <a:spcPct val="80000"/>
                </a:lnSpc>
                <a:spcBef>
                  <a:spcPct val="0"/>
                </a:spcBef>
                <a:buClrTx/>
                <a:buSzTx/>
                <a:buFontTx/>
                <a:buNone/>
                <a:defRPr/>
              </a:pPr>
              <a:t>190</a:t>
            </a:fld>
            <a:endParaRPr lang="en-US" altLang="en-US" sz="1200">
              <a:solidFill>
                <a:srgbClr val="FFFFFF"/>
              </a:solidFill>
              <a:latin typeface="Times" charset="0"/>
            </a:endParaRPr>
          </a:p>
        </p:txBody>
      </p:sp>
      <p:sp>
        <p:nvSpPr>
          <p:cNvPr id="401412" name="Rectangle 3">
            <a:extLst>
              <a:ext uri="{FF2B5EF4-FFF2-40B4-BE49-F238E27FC236}">
                <a16:creationId xmlns:a16="http://schemas.microsoft.com/office/drawing/2014/main" id="{AEA39557-1731-394F-DEED-595C2EACE77B}"/>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Step 1: How  much did the the company actually pay out during the period in question?</a:t>
            </a:r>
          </a:p>
          <a:p>
            <a:pPr marL="0" indent="0" eaLnBrk="1" hangingPunct="1">
              <a:buFont typeface="Wingdings" pitchFamily="2" charset="2"/>
              <a:buNone/>
            </a:pPr>
            <a:r>
              <a:rPr lang="en-US" altLang="en-US">
                <a:ea typeface="ＭＳ Ｐゴシック" panose="020B0600070205080204" pitchFamily="34" charset="-128"/>
              </a:rPr>
              <a:t>Step 2: How much could the company have paid out during the period under question?</a:t>
            </a:r>
          </a:p>
          <a:p>
            <a:pPr marL="0" indent="0" eaLnBrk="1" hangingPunct="1">
              <a:buFont typeface="Wingdings" pitchFamily="2" charset="2"/>
              <a:buNone/>
            </a:pPr>
            <a:r>
              <a:rPr lang="en-US" altLang="en-US">
                <a:ea typeface="ＭＳ Ｐゴシック" panose="020B0600070205080204" pitchFamily="34" charset="-128"/>
              </a:rPr>
              <a:t>Step 3: How much do I trust the management of this company with excess cash?</a:t>
            </a:r>
          </a:p>
          <a:p>
            <a:pPr lvl="1" eaLnBrk="1" hangingPunct="1"/>
            <a:r>
              <a:rPr lang="en-US" altLang="en-US">
                <a:ea typeface="ＭＳ Ｐゴシック" panose="020B0600070205080204" pitchFamily="34" charset="-128"/>
              </a:rPr>
              <a:t>How well did they make investments during the period in question?</a:t>
            </a:r>
          </a:p>
          <a:p>
            <a:pPr lvl="1" eaLnBrk="1" hangingPunct="1"/>
            <a:r>
              <a:rPr lang="en-US" altLang="en-US">
                <a:ea typeface="ＭＳ Ｐゴシック" panose="020B0600070205080204" pitchFamily="34" charset="-128"/>
              </a:rPr>
              <a:t>How well has my stock performed during the period in question?</a:t>
            </a: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a:extLst>
              <a:ext uri="{FF2B5EF4-FFF2-40B4-BE49-F238E27FC236}">
                <a16:creationId xmlns:a16="http://schemas.microsoft.com/office/drawing/2014/main" id="{05E0C168-BEBA-CC3E-0FA7-1E15929C5FA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403458" name="Footer Placeholder 1">
            <a:extLst>
              <a:ext uri="{FF2B5EF4-FFF2-40B4-BE49-F238E27FC236}">
                <a16:creationId xmlns:a16="http://schemas.microsoft.com/office/drawing/2014/main" id="{01013A2F-AA63-837E-2053-277C817B92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5267" name="Slide Number Placeholder 2">
            <a:extLst>
              <a:ext uri="{FF2B5EF4-FFF2-40B4-BE49-F238E27FC236}">
                <a16:creationId xmlns:a16="http://schemas.microsoft.com/office/drawing/2014/main" id="{8B214E28-E32F-31B7-ECA8-187C363219D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125C223-9181-4E4C-8C6E-483E219AEC43}" type="slidenum">
              <a:rPr lang="en-US" altLang="en-US" sz="1200">
                <a:solidFill>
                  <a:srgbClr val="FFFFFF"/>
                </a:solidFill>
                <a:latin typeface="Times" charset="0"/>
              </a:rPr>
              <a:pPr>
                <a:lnSpc>
                  <a:spcPct val="80000"/>
                </a:lnSpc>
                <a:spcBef>
                  <a:spcPct val="0"/>
                </a:spcBef>
                <a:buClrTx/>
                <a:buSzTx/>
                <a:buFontTx/>
                <a:buNone/>
                <a:defRPr/>
              </a:pPr>
              <a:t>191</a:t>
            </a:fld>
            <a:endParaRPr lang="en-US" altLang="en-US" sz="1200">
              <a:solidFill>
                <a:srgbClr val="FFFFFF"/>
              </a:solidFill>
              <a:latin typeface="Times" charset="0"/>
            </a:endParaRPr>
          </a:p>
        </p:txBody>
      </p:sp>
      <p:sp>
        <p:nvSpPr>
          <p:cNvPr id="403460" name="Content Placeholder 2">
            <a:extLst>
              <a:ext uri="{FF2B5EF4-FFF2-40B4-BE49-F238E27FC236}">
                <a16:creationId xmlns:a16="http://schemas.microsoft.com/office/drawing/2014/main" id="{55255A2F-C997-0A36-C206-FFD9DCB677E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 firms increasing use stock buybacks, we have to measure cash returned to stockholders as not only dividends but also buybacks.</a:t>
            </a:r>
          </a:p>
          <a:p>
            <a:pPr eaLnBrk="1" hangingPunct="1"/>
            <a:r>
              <a:rPr lang="en-US" altLang="en-US">
                <a:ea typeface="ＭＳ Ｐゴシック" panose="020B0600070205080204" pitchFamily="34" charset="-128"/>
              </a:rPr>
              <a:t>For instance, for the five companies we are analyzing the cash returned looked as follows.</a:t>
            </a:r>
          </a:p>
        </p:txBody>
      </p:sp>
      <p:graphicFrame>
        <p:nvGraphicFramePr>
          <p:cNvPr id="8" name="Table 7">
            <a:extLst>
              <a:ext uri="{FF2B5EF4-FFF2-40B4-BE49-F238E27FC236}">
                <a16:creationId xmlns:a16="http://schemas.microsoft.com/office/drawing/2014/main" id="{6202275A-6066-1D5D-F6FB-0751D891B4B3}"/>
              </a:ext>
            </a:extLst>
          </p:cNvPr>
          <p:cNvGraphicFramePr>
            <a:graphicFrameLocks noGrp="1"/>
          </p:cNvGraphicFramePr>
          <p:nvPr/>
        </p:nvGraphicFramePr>
        <p:xfrm>
          <a:off x="609600" y="4038600"/>
          <a:ext cx="8153400" cy="1519240"/>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61185974-E24A-0855-C5AC-8BDDDFE64D9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405506" name="Footer Placeholder 1">
            <a:extLst>
              <a:ext uri="{FF2B5EF4-FFF2-40B4-BE49-F238E27FC236}">
                <a16:creationId xmlns:a16="http://schemas.microsoft.com/office/drawing/2014/main" id="{77565A25-BFFC-7F3E-7636-F1308B3C7FF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7315" name="Slide Number Placeholder 2">
            <a:extLst>
              <a:ext uri="{FF2B5EF4-FFF2-40B4-BE49-F238E27FC236}">
                <a16:creationId xmlns:a16="http://schemas.microsoft.com/office/drawing/2014/main" id="{ACF038AB-C902-0277-D328-BA1425CA1B8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F192779-A70D-6943-A809-26C179D36978}" type="slidenum">
              <a:rPr lang="en-US" altLang="en-US" sz="1200">
                <a:solidFill>
                  <a:srgbClr val="FFFFFF"/>
                </a:solidFill>
                <a:latin typeface="Times" charset="0"/>
              </a:rPr>
              <a:pPr>
                <a:lnSpc>
                  <a:spcPct val="80000"/>
                </a:lnSpc>
                <a:spcBef>
                  <a:spcPct val="0"/>
                </a:spcBef>
                <a:buClrTx/>
                <a:buSzTx/>
                <a:buFontTx/>
                <a:buNone/>
                <a:defRPr/>
              </a:pPr>
              <a:t>192</a:t>
            </a:fld>
            <a:endParaRPr lang="en-US" altLang="en-US" sz="1200">
              <a:solidFill>
                <a:srgbClr val="FFFFFF"/>
              </a:solidFill>
              <a:latin typeface="Times" charset="0"/>
            </a:endParaRPr>
          </a:p>
        </p:txBody>
      </p:sp>
      <p:graphicFrame>
        <p:nvGraphicFramePr>
          <p:cNvPr id="2" name="Content Placeholder 1">
            <a:extLst>
              <a:ext uri="{FF2B5EF4-FFF2-40B4-BE49-F238E27FC236}">
                <a16:creationId xmlns:a16="http://schemas.microsoft.com/office/drawing/2014/main" id="{87B7503D-B4E3-CEB7-EE77-7435B41308B0}"/>
              </a:ext>
            </a:extLst>
          </p:cNvPr>
          <p:cNvGraphicFramePr>
            <a:graphicFrameLocks noGrp="1"/>
          </p:cNvGraphicFramePr>
          <p:nvPr>
            <p:ph sz="quarter" idx="1"/>
            <p:extLst>
              <p:ext uri="{D42A27DB-BD31-4B8C-83A1-F6EECF244321}">
                <p14:modId xmlns:p14="http://schemas.microsoft.com/office/powerpoint/2010/main" val="1335376048"/>
              </p:ext>
            </p:extLst>
          </p:nvPr>
        </p:nvGraphicFramePr>
        <p:xfrm>
          <a:off x="612776" y="1600200"/>
          <a:ext cx="8153400" cy="4302100"/>
        </p:xfrm>
        <a:graphic>
          <a:graphicData uri="http://schemas.openxmlformats.org/drawingml/2006/table">
            <a:tbl>
              <a:tblPr>
                <a:tableStyleId>{5C22544A-7EE6-4342-B048-85BDC9FD1C3A}</a:tableStyleId>
              </a:tblPr>
              <a:tblGrid>
                <a:gridCol w="2609088">
                  <a:extLst>
                    <a:ext uri="{9D8B030D-6E8A-4147-A177-3AD203B41FA5}">
                      <a16:colId xmlns:a16="http://schemas.microsoft.com/office/drawing/2014/main" val="20000"/>
                    </a:ext>
                  </a:extLst>
                </a:gridCol>
                <a:gridCol w="2609088">
                  <a:extLst>
                    <a:ext uri="{9D8B030D-6E8A-4147-A177-3AD203B41FA5}">
                      <a16:colId xmlns:a16="http://schemas.microsoft.com/office/drawing/2014/main" val="20001"/>
                    </a:ext>
                  </a:extLst>
                </a:gridCol>
                <a:gridCol w="2935224">
                  <a:extLst>
                    <a:ext uri="{9D8B030D-6E8A-4147-A177-3AD203B41FA5}">
                      <a16:colId xmlns:a16="http://schemas.microsoft.com/office/drawing/2014/main" val="20002"/>
                    </a:ext>
                  </a:extLst>
                </a:gridCol>
              </a:tblGrid>
              <a:tr h="459129">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129">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59129">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129">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59129">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459129">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459129">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594169">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459129">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a:extLst>
              <a:ext uri="{FF2B5EF4-FFF2-40B4-BE49-F238E27FC236}">
                <a16:creationId xmlns:a16="http://schemas.microsoft.com/office/drawing/2014/main" id="{64DB20FE-ABB3-7E04-C5C5-E7AFE282B9A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FCFE when Leverage is Stable</a:t>
            </a:r>
          </a:p>
        </p:txBody>
      </p:sp>
      <p:sp>
        <p:nvSpPr>
          <p:cNvPr id="407554" name="Footer Placeholder 1">
            <a:extLst>
              <a:ext uri="{FF2B5EF4-FFF2-40B4-BE49-F238E27FC236}">
                <a16:creationId xmlns:a16="http://schemas.microsoft.com/office/drawing/2014/main" id="{677E3457-07CE-026F-3EA9-18E72F7E140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9363" name="Slide Number Placeholder 2">
            <a:extLst>
              <a:ext uri="{FF2B5EF4-FFF2-40B4-BE49-F238E27FC236}">
                <a16:creationId xmlns:a16="http://schemas.microsoft.com/office/drawing/2014/main" id="{CA7DAF14-70C6-A14C-B781-A84ACE0C070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077368-9960-8C4E-8390-E0D85E24A63C}" type="slidenum">
              <a:rPr lang="en-US" altLang="en-US" sz="1200">
                <a:solidFill>
                  <a:srgbClr val="FFFFFF"/>
                </a:solidFill>
                <a:latin typeface="Times" charset="0"/>
              </a:rPr>
              <a:pPr>
                <a:lnSpc>
                  <a:spcPct val="80000"/>
                </a:lnSpc>
                <a:spcBef>
                  <a:spcPct val="0"/>
                </a:spcBef>
                <a:buClrTx/>
                <a:buSzTx/>
                <a:buFontTx/>
                <a:buNone/>
                <a:defRPr/>
              </a:pPr>
              <a:t>193</a:t>
            </a:fld>
            <a:endParaRPr lang="en-US" altLang="en-US" sz="1200">
              <a:solidFill>
                <a:srgbClr val="FFFFFF"/>
              </a:solidFill>
              <a:latin typeface="Times" charset="0"/>
            </a:endParaRPr>
          </a:p>
        </p:txBody>
      </p:sp>
      <p:sp>
        <p:nvSpPr>
          <p:cNvPr id="407556" name="Rectangle 3">
            <a:extLst>
              <a:ext uri="{FF2B5EF4-FFF2-40B4-BE49-F238E27FC236}">
                <a16:creationId xmlns:a16="http://schemas.microsoft.com/office/drawing/2014/main" id="{B9407F5A-0373-8805-500A-A2DA9B009BFF}"/>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panose="020B0600070205080204" pitchFamily="34" charset="-128"/>
              </a:rPr>
              <a:t>To provide a more balanced measure, you can estimate a FCFE, assuming a stable debt ratio had been used to fund reinvestment over the period.</a:t>
            </a:r>
          </a:p>
          <a:p>
            <a:pPr marL="320675" lvl="1" indent="0" eaLnBrk="1" hangingPunct="1">
              <a:buFont typeface="Wingdings" pitchFamily="2" charset="2"/>
              <a:buNone/>
            </a:pPr>
            <a:r>
              <a:rPr lang="en-US" altLang="en-US" sz="1600">
                <a:ea typeface="ＭＳ Ｐゴシック" panose="020B0600070205080204" pitchFamily="34" charset="-128"/>
              </a:rPr>
              <a:t>Net Income</a:t>
            </a:r>
          </a:p>
          <a:p>
            <a:pPr marL="320675" lvl="1" indent="0" eaLnBrk="1" hangingPunct="1">
              <a:buFont typeface="Wingdings" pitchFamily="2" charset="2"/>
              <a:buNone/>
            </a:pPr>
            <a:r>
              <a:rPr lang="en-US" altLang="en-US" sz="1600">
                <a:ea typeface="ＭＳ Ｐゴシック" panose="020B0600070205080204" pitchFamily="34" charset="-128"/>
              </a:rPr>
              <a:t>- (1- Debt Ratio)  (Capital Expenditures - Depreciation)</a:t>
            </a:r>
          </a:p>
          <a:p>
            <a:pPr marL="320675" lvl="1" indent="0" eaLnBrk="1" hangingPunct="1">
              <a:buFont typeface="Wingdings" pitchFamily="2" charset="2"/>
              <a:buNone/>
            </a:pPr>
            <a:r>
              <a:rPr lang="en-US" altLang="en-US" sz="1600">
                <a:ea typeface="ＭＳ Ｐゴシック" panose="020B0600070205080204" pitchFamily="34" charset="-128"/>
              </a:rPr>
              <a:t>- (1- Debt Ratio) Working Capital Needs</a:t>
            </a:r>
          </a:p>
          <a:p>
            <a:pPr marL="320675" lvl="1" indent="0" eaLnBrk="1" hangingPunct="1">
              <a:buFont typeface="Wingdings" pitchFamily="2" charset="2"/>
              <a:buNone/>
            </a:pPr>
            <a:r>
              <a:rPr lang="en-US" altLang="en-US" sz="1600">
                <a:ea typeface="ＭＳ Ｐゴシック" panose="020B0600070205080204" pitchFamily="34" charset="-128"/>
              </a:rPr>
              <a:t>= Free Cash flow to Equity</a:t>
            </a:r>
          </a:p>
          <a:p>
            <a:pPr marL="320675" lvl="1" indent="0" eaLnBrk="1" hangingPunct="1">
              <a:buFont typeface="Wingdings" pitchFamily="2" charset="2"/>
              <a:buNone/>
            </a:pPr>
            <a:r>
              <a:rPr lang="en-US" altLang="en-US" sz="1600">
                <a:ea typeface="ＭＳ Ｐゴシック" panose="020B0600070205080204" pitchFamily="34" charset="-128"/>
              </a:rPr>
              <a:t>Debt Ratio = Debt/Capital Ratio (either an actual or a target)</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a:extLst>
              <a:ext uri="{FF2B5EF4-FFF2-40B4-BE49-F238E27FC236}">
                <a16:creationId xmlns:a16="http://schemas.microsoft.com/office/drawing/2014/main" id="{0D4CF917-0AC0-5375-BE10-31EA6462CDF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FCFE and Cash Returned: 2008 – 2012</a:t>
            </a:r>
            <a:endParaRPr lang="en-US" altLang="en-US">
              <a:ea typeface="ＭＳ Ｐゴシック" panose="020B0600070205080204" pitchFamily="34" charset="-128"/>
            </a:endParaRPr>
          </a:p>
        </p:txBody>
      </p:sp>
      <p:sp>
        <p:nvSpPr>
          <p:cNvPr id="409602" name="Footer Placeholder 1">
            <a:extLst>
              <a:ext uri="{FF2B5EF4-FFF2-40B4-BE49-F238E27FC236}">
                <a16:creationId xmlns:a16="http://schemas.microsoft.com/office/drawing/2014/main" id="{C15380A1-59B7-B805-7C55-2461666E0AC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9" name="Content Placeholder 8">
            <a:extLst>
              <a:ext uri="{FF2B5EF4-FFF2-40B4-BE49-F238E27FC236}">
                <a16:creationId xmlns:a16="http://schemas.microsoft.com/office/drawing/2014/main" id="{AF77FD40-F4CC-063C-F556-95D9614E3E22}"/>
              </a:ext>
            </a:extLst>
          </p:cNvPr>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9699" name="TextBox 9">
            <a:extLst>
              <a:ext uri="{FF2B5EF4-FFF2-40B4-BE49-F238E27FC236}">
                <a16:creationId xmlns:a16="http://schemas.microsoft.com/office/drawing/2014/main" id="{0DB944F8-E0A4-57E3-83EA-506D0AEB052F}"/>
              </a:ext>
            </a:extLst>
          </p:cNvPr>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Disney returned about $1.5 billion more than the $18.1 billion it had available as FCFE  with a  normalized debt ratio of 11.58% (its current debt ratio).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a:extLst>
              <a:ext uri="{FF2B5EF4-FFF2-40B4-BE49-F238E27FC236}">
                <a16:creationId xmlns:a16="http://schemas.microsoft.com/office/drawing/2014/main" id="{A8C9508E-7DCB-2181-5A41-60FA5902AB7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How companies get big cash balances: Microsoft in 1996…</a:t>
            </a:r>
          </a:p>
        </p:txBody>
      </p:sp>
      <p:sp>
        <p:nvSpPr>
          <p:cNvPr id="411650" name="Footer Placeholder 1">
            <a:extLst>
              <a:ext uri="{FF2B5EF4-FFF2-40B4-BE49-F238E27FC236}">
                <a16:creationId xmlns:a16="http://schemas.microsoft.com/office/drawing/2014/main" id="{F887D148-2F8B-5EB0-41E4-CCB1547B8B6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03459" name="Slide Number Placeholder 2">
            <a:extLst>
              <a:ext uri="{FF2B5EF4-FFF2-40B4-BE49-F238E27FC236}">
                <a16:creationId xmlns:a16="http://schemas.microsoft.com/office/drawing/2014/main" id="{3F79520E-D1B0-EEA0-BF79-2BE283EE107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A863A32-0A99-E747-BA8D-7158B7482E7E}" type="slidenum">
              <a:rPr lang="en-US" altLang="en-US" sz="1200">
                <a:solidFill>
                  <a:srgbClr val="FFFFFF"/>
                </a:solidFill>
                <a:latin typeface="Times" charset="0"/>
              </a:rPr>
              <a:pPr>
                <a:lnSpc>
                  <a:spcPct val="80000"/>
                </a:lnSpc>
                <a:spcBef>
                  <a:spcPct val="0"/>
                </a:spcBef>
                <a:buClrTx/>
                <a:buSzTx/>
                <a:buFontTx/>
                <a:buNone/>
                <a:defRPr/>
              </a:pPr>
              <a:t>195</a:t>
            </a:fld>
            <a:endParaRPr lang="en-US" altLang="en-US" sz="1200">
              <a:solidFill>
                <a:srgbClr val="FFFFFF"/>
              </a:solidFill>
              <a:latin typeface="Times" charset="0"/>
            </a:endParaRPr>
          </a:p>
        </p:txBody>
      </p:sp>
      <p:sp>
        <p:nvSpPr>
          <p:cNvPr id="411652" name="Rectangle 3">
            <a:extLst>
              <a:ext uri="{FF2B5EF4-FFF2-40B4-BE49-F238E27FC236}">
                <a16:creationId xmlns:a16="http://schemas.microsoft.com/office/drawing/2014/main" id="{46155D0D-95E7-F4F9-92E9-ED826AFCC26A}"/>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Consider the following inputs for Microsoft in 1996. </a:t>
            </a:r>
            <a:endParaRPr lang="en-US" altLang="ja-JP" sz="2000">
              <a:ea typeface="ＭＳ Ｐゴシック" panose="020B0600070205080204" pitchFamily="34" charset="-128"/>
            </a:endParaRPr>
          </a:p>
          <a:p>
            <a:pPr lvl="1" eaLnBrk="1" hangingPunct="1"/>
            <a:r>
              <a:rPr lang="en-US" altLang="en-US" sz="2000">
                <a:ea typeface="ＭＳ Ｐゴシック" panose="020B0600070205080204" pitchFamily="34" charset="-128"/>
              </a:rPr>
              <a:t>Net Income = $2,176 Million</a:t>
            </a:r>
          </a:p>
          <a:p>
            <a:pPr lvl="1" eaLnBrk="1" hangingPunct="1"/>
            <a:r>
              <a:rPr lang="en-US" altLang="en-US" sz="2000">
                <a:ea typeface="ＭＳ Ｐゴシック" panose="020B0600070205080204" pitchFamily="34" charset="-128"/>
              </a:rPr>
              <a:t>Capital Expenditures = $494 Million</a:t>
            </a:r>
          </a:p>
          <a:p>
            <a:pPr lvl="1" eaLnBrk="1" hangingPunct="1"/>
            <a:r>
              <a:rPr lang="en-US" altLang="en-US" sz="2000">
                <a:ea typeface="ＭＳ Ｐゴシック" panose="020B0600070205080204" pitchFamily="34" charset="-128"/>
              </a:rPr>
              <a:t>Depreciation = $ 480 Million</a:t>
            </a:r>
          </a:p>
          <a:p>
            <a:pPr lvl="1" eaLnBrk="1" hangingPunct="1"/>
            <a:r>
              <a:rPr lang="en-US" altLang="en-US" sz="2000">
                <a:ea typeface="ＭＳ Ｐゴシック" panose="020B0600070205080204" pitchFamily="34" charset="-128"/>
              </a:rPr>
              <a:t>Change in Non-Cash Working Capital = $ 35 Million</a:t>
            </a:r>
          </a:p>
          <a:p>
            <a:pPr lvl="1" eaLnBrk="1" hangingPunct="1"/>
            <a:r>
              <a:rPr lang="en-US" altLang="en-US" sz="2000">
                <a:ea typeface="ＭＳ Ｐゴシック" panose="020B0600070205080204" pitchFamily="34" charset="-128"/>
              </a:rPr>
              <a:t>Debt = None</a:t>
            </a:r>
          </a:p>
          <a:p>
            <a:pPr eaLnBrk="1" hangingPunct="1">
              <a:buFont typeface="Wingdings" pitchFamily="2" charset="2"/>
              <a:buNone/>
            </a:pPr>
            <a:r>
              <a:rPr lang="en-US" altLang="en-US" sz="2000">
                <a:ea typeface="ＭＳ Ｐゴシック" panose="020B0600070205080204" pitchFamily="34" charset="-128"/>
              </a:rPr>
              <a:t>FCFE =	 Net Income - (Cap ex - Depr) – Change in non-cash WC – Debt CF</a:t>
            </a:r>
          </a:p>
          <a:p>
            <a:pPr lvl="1" eaLnBrk="1" hangingPunct="1">
              <a:buFont typeface="Wingdings 2" pitchFamily="2" charset="2"/>
              <a:buNone/>
            </a:pPr>
            <a:r>
              <a:rPr lang="en-US" altLang="en-US" sz="2000">
                <a:ea typeface="ＭＳ Ｐゴシック" panose="020B0600070205080204" pitchFamily="34" charset="-128"/>
              </a:rPr>
              <a:t>	    =	$ 2,176	- (494 - 480) - $ 35 	 - 0    = 	$ 2,127 Million</a:t>
            </a:r>
          </a:p>
          <a:p>
            <a:pPr eaLnBrk="1" hangingPunct="1"/>
            <a:r>
              <a:rPr lang="en-US" altLang="en-US" sz="2000">
                <a:ea typeface="ＭＳ Ｐゴシック" panose="020B0600070205080204" pitchFamily="34"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panose="020B0600070205080204" pitchFamily="34" charset="-128"/>
              </a:rPr>
              <a:t>’</a:t>
            </a:r>
            <a:r>
              <a:rPr lang="en-US" altLang="ja-JP" sz="2000">
                <a:ea typeface="ＭＳ Ｐゴシック" panose="020B0600070205080204" pitchFamily="34" charset="-128"/>
              </a:rPr>
              <a:t>s balance sheet?</a:t>
            </a:r>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a:extLst>
              <a:ext uri="{FF2B5EF4-FFF2-40B4-BE49-F238E27FC236}">
                <a16:creationId xmlns:a16="http://schemas.microsoft.com/office/drawing/2014/main" id="{84E7BAD2-D12D-55E5-CC08-27A43BD9F22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FCFE for a Bank?</a:t>
            </a:r>
          </a:p>
        </p:txBody>
      </p:sp>
      <p:sp>
        <p:nvSpPr>
          <p:cNvPr id="413698" name="Content Placeholder 2">
            <a:extLst>
              <a:ext uri="{FF2B5EF4-FFF2-40B4-BE49-F238E27FC236}">
                <a16:creationId xmlns:a16="http://schemas.microsoft.com/office/drawing/2014/main" id="{3875D6BF-BC49-85A7-3415-88FDD668B4E2}"/>
              </a:ext>
            </a:extLst>
          </p:cNvPr>
          <p:cNvSpPr>
            <a:spLocks noGrp="1"/>
          </p:cNvSpPr>
          <p:nvPr>
            <p:ph sz="quarter" idx="1"/>
          </p:nvPr>
        </p:nvSpPr>
        <p:spPr>
          <a:xfrm>
            <a:off x="612775" y="1600200"/>
            <a:ext cx="8153400" cy="4495800"/>
          </a:xfrm>
        </p:spPr>
        <p:txBody>
          <a:bodyPr/>
          <a:lstStyle/>
          <a:p>
            <a:pPr eaLnBrk="1" hangingPunct="1"/>
            <a:r>
              <a:rPr lang="en-US" altLang="en-US" sz="1800">
                <a:ea typeface="ＭＳ Ｐゴシック" panose="020B0600070205080204" pitchFamily="34" charset="-128"/>
              </a:rPr>
              <a:t>We redefine reinvestment as investment in regulatory capital. </a:t>
            </a:r>
          </a:p>
          <a:p>
            <a:pPr algn="ctr" eaLnBrk="1" hangingPunct="1">
              <a:buFont typeface="Wingdings" pitchFamily="2" charset="2"/>
              <a:buNone/>
            </a:pPr>
            <a:r>
              <a:rPr lang="en-US" altLang="en-US" sz="1800">
                <a:ea typeface="ＭＳ Ｐゴシック" panose="020B0600070205080204" pitchFamily="34" charset="-128"/>
              </a:rPr>
              <a:t>FCFE</a:t>
            </a:r>
            <a:r>
              <a:rPr lang="en-US" altLang="en-US" sz="1800" baseline="-25000">
                <a:ea typeface="ＭＳ Ｐゴシック" panose="020B0600070205080204" pitchFamily="34" charset="-128"/>
              </a:rPr>
              <a:t>Bank</a:t>
            </a:r>
            <a:r>
              <a:rPr lang="en-US" altLang="en-US" sz="1800">
                <a:ea typeface="ＭＳ Ｐゴシック" panose="020B0600070205080204" pitchFamily="34" charset="-128"/>
              </a:rPr>
              <a:t>= Net Income – Increase in Regulatory Capital (Book Equity)</a:t>
            </a:r>
          </a:p>
          <a:p>
            <a:pPr eaLnBrk="1" hangingPunct="1"/>
            <a:r>
              <a:rPr lang="en-US" altLang="en-US" sz="1800">
                <a:ea typeface="ＭＳ Ｐゴシック" panose="020B0600070205080204" pitchFamily="34"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pitchFamily="2" charset="2"/>
              <a:buNone/>
            </a:pPr>
            <a:r>
              <a:rPr lang="en-US" altLang="en-US" sz="1800">
                <a:ea typeface="ＭＳ Ｐゴシック" panose="020B0600070205080204" pitchFamily="34" charset="-128"/>
              </a:rPr>
              <a:t>FCFE = $150 million – (11,000-10,000)* (.075) = $75 million</a:t>
            </a:r>
          </a:p>
        </p:txBody>
      </p:sp>
      <p:sp>
        <p:nvSpPr>
          <p:cNvPr id="413699" name="Footer Placeholder 1">
            <a:extLst>
              <a:ext uri="{FF2B5EF4-FFF2-40B4-BE49-F238E27FC236}">
                <a16:creationId xmlns:a16="http://schemas.microsoft.com/office/drawing/2014/main" id="{43E185DC-519E-7641-6D2F-F197C4CFF5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3700" name="TextBox 2">
            <a:extLst>
              <a:ext uri="{FF2B5EF4-FFF2-40B4-BE49-F238E27FC236}">
                <a16:creationId xmlns:a16="http://schemas.microsoft.com/office/drawing/2014/main" id="{88BFAE6E-8FF6-00A4-BCB2-B08F33134A74}"/>
              </a:ext>
            </a:extLst>
          </p:cNvPr>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Deutsche Bank: FCFE estimates (November 2013)</a:t>
            </a:r>
          </a:p>
        </p:txBody>
      </p:sp>
      <p:graphicFrame>
        <p:nvGraphicFramePr>
          <p:cNvPr id="3" name="Table 2">
            <a:extLst>
              <a:ext uri="{FF2B5EF4-FFF2-40B4-BE49-F238E27FC236}">
                <a16:creationId xmlns:a16="http://schemas.microsoft.com/office/drawing/2014/main" id="{7EE26E2D-EB83-F530-0BB5-A998633804AD}"/>
              </a:ext>
            </a:extLst>
          </p:cNvPr>
          <p:cNvGraphicFramePr>
            <a:graphicFrameLocks noGrp="1"/>
          </p:cNvGraphicFramePr>
          <p:nvPr/>
        </p:nvGraphicFramePr>
        <p:xfrm>
          <a:off x="914400" y="3962400"/>
          <a:ext cx="8077200" cy="232113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a:extLst>
              <a:ext uri="{FF2B5EF4-FFF2-40B4-BE49-F238E27FC236}">
                <a16:creationId xmlns:a16="http://schemas.microsoft.com/office/drawing/2014/main" id="{96DA5011-D39C-B052-CAE7-CBC015FED29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Dividends versus FCFE: Across the globe </a:t>
            </a:r>
          </a:p>
        </p:txBody>
      </p:sp>
      <p:sp>
        <p:nvSpPr>
          <p:cNvPr id="415746" name="Footer Placeholder 1">
            <a:extLst>
              <a:ext uri="{FF2B5EF4-FFF2-40B4-BE49-F238E27FC236}">
                <a16:creationId xmlns:a16="http://schemas.microsoft.com/office/drawing/2014/main" id="{4B4086B0-7C58-40DF-8AB9-FD211EDFEBC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 name="Content Placeholder 4">
            <a:extLst>
              <a:ext uri="{FF2B5EF4-FFF2-40B4-BE49-F238E27FC236}">
                <a16:creationId xmlns:a16="http://schemas.microsoft.com/office/drawing/2014/main" id="{9036D9D1-B017-6CA4-0D82-FACAC877EF6C}"/>
              </a:ext>
            </a:extLst>
          </p:cNvPr>
          <p:cNvPicPr>
            <a:picLocks noGrp="1" noChangeAspect="1"/>
          </p:cNvPicPr>
          <p:nvPr>
            <p:ph sz="quarter" idx="1"/>
          </p:nvPr>
        </p:nvPicPr>
        <p:blipFill>
          <a:blip r:embed="rId3"/>
          <a:stretch>
            <a:fillRect/>
          </a:stretch>
        </p:blipFill>
        <p:spPr>
          <a:xfrm>
            <a:off x="762000" y="1885950"/>
            <a:ext cx="7830532" cy="3448050"/>
          </a:xfrm>
          <a:prstGeom prst="rect">
            <a:avLst/>
          </a:prstGeo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a:extLst>
              <a:ext uri="{FF2B5EF4-FFF2-40B4-BE49-F238E27FC236}">
                <a16:creationId xmlns:a16="http://schemas.microsoft.com/office/drawing/2014/main" id="{958C1271-7B25-442A-92E9-08F4C27F7A6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Cash Buildup and Investor Blowback: Chrysler in 1994</a:t>
            </a:r>
          </a:p>
        </p:txBody>
      </p:sp>
      <p:sp>
        <p:nvSpPr>
          <p:cNvPr id="417794" name="Footer Placeholder 1">
            <a:extLst>
              <a:ext uri="{FF2B5EF4-FFF2-40B4-BE49-F238E27FC236}">
                <a16:creationId xmlns:a16="http://schemas.microsoft.com/office/drawing/2014/main" id="{657C61BD-07A5-44A1-EF88-41F076F9BE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09603" name="Slide Number Placeholder 2">
            <a:extLst>
              <a:ext uri="{FF2B5EF4-FFF2-40B4-BE49-F238E27FC236}">
                <a16:creationId xmlns:a16="http://schemas.microsoft.com/office/drawing/2014/main" id="{F303F79E-BB14-A81C-FB66-EF0D90672CF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D6FA743-F64A-3A4F-A361-752A13FA81AF}" type="slidenum">
              <a:rPr lang="en-US" altLang="en-US" sz="1200">
                <a:solidFill>
                  <a:srgbClr val="FFFFFF"/>
                </a:solidFill>
                <a:latin typeface="Times" charset="0"/>
              </a:rPr>
              <a:pPr>
                <a:lnSpc>
                  <a:spcPct val="80000"/>
                </a:lnSpc>
                <a:spcBef>
                  <a:spcPct val="0"/>
                </a:spcBef>
                <a:buClrTx/>
                <a:buSzTx/>
                <a:buFontTx/>
                <a:buNone/>
                <a:defRPr/>
              </a:pPr>
              <a:t>198</a:t>
            </a:fld>
            <a:endParaRPr lang="en-US" altLang="en-US" sz="1200">
              <a:solidFill>
                <a:srgbClr val="FFFFFF"/>
              </a:solidFill>
              <a:latin typeface="Times" charset="0"/>
            </a:endParaRPr>
          </a:p>
        </p:txBody>
      </p:sp>
      <p:pic>
        <p:nvPicPr>
          <p:cNvPr id="417796" name="Picture 3">
            <a:extLst>
              <a:ext uri="{FF2B5EF4-FFF2-40B4-BE49-F238E27FC236}">
                <a16:creationId xmlns:a16="http://schemas.microsoft.com/office/drawing/2014/main" id="{89D904E4-0721-575A-9CA4-1B44BC55ED48}"/>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a:extLst>
              <a:ext uri="{FF2B5EF4-FFF2-40B4-BE49-F238E27FC236}">
                <a16:creationId xmlns:a16="http://schemas.microsoft.com/office/drawing/2014/main" id="{79A0340C-3323-FA8F-72AA-D4DA491E8B2A}"/>
              </a:ext>
            </a:extLst>
          </p:cNvPr>
          <p:cNvSpPr>
            <a:spLocks noGrp="1"/>
          </p:cNvSpPr>
          <p:nvPr>
            <p:ph type="title"/>
          </p:nvPr>
        </p:nvSpPr>
        <p:spPr>
          <a:xfrm>
            <a:off x="612775" y="228600"/>
            <a:ext cx="8153400" cy="990600"/>
          </a:xfrm>
        </p:spPr>
        <p:txBody>
          <a:bodyPr/>
          <a:lstStyle/>
          <a:p>
            <a:pPr eaLnBrk="1" hangingPunct="1"/>
            <a:r>
              <a:rPr lang="en-US" altLang="en-US" sz="3200">
                <a:latin typeface="Wingdings" pitchFamily="2" charset="2"/>
                <a:ea typeface="ＭＳ Ｐゴシック" panose="020B0600070205080204" pitchFamily="34" charset="-128"/>
              </a:rPr>
              <a:t>6</a:t>
            </a:r>
            <a:r>
              <a:rPr lang="en-US" altLang="en-US" sz="3200">
                <a:ea typeface="ＭＳ Ｐゴシック" panose="020B0600070205080204" pitchFamily="34" charset="-128"/>
              </a:rPr>
              <a:t> Application Test: Estimating your firm</a:t>
            </a:r>
            <a:r>
              <a:rPr lang="ja-JP" altLang="en-US" sz="3200">
                <a:ea typeface="ＭＳ Ｐゴシック" panose="020B0600070205080204" pitchFamily="34" charset="-128"/>
              </a:rPr>
              <a:t>’</a:t>
            </a:r>
            <a:r>
              <a:rPr lang="en-US" altLang="ja-JP" sz="3200">
                <a:ea typeface="ＭＳ Ｐゴシック" panose="020B0600070205080204" pitchFamily="34" charset="-128"/>
              </a:rPr>
              <a:t>s FCFE</a:t>
            </a:r>
            <a:endParaRPr lang="en-US" altLang="en-US" sz="3200">
              <a:ea typeface="ＭＳ Ｐゴシック" panose="020B0600070205080204" pitchFamily="34" charset="-128"/>
            </a:endParaRPr>
          </a:p>
        </p:txBody>
      </p:sp>
      <p:sp>
        <p:nvSpPr>
          <p:cNvPr id="419842" name="Footer Placeholder 1">
            <a:extLst>
              <a:ext uri="{FF2B5EF4-FFF2-40B4-BE49-F238E27FC236}">
                <a16:creationId xmlns:a16="http://schemas.microsoft.com/office/drawing/2014/main" id="{5ACFA4EC-1043-73F8-745E-8870B67880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1651" name="Slide Number Placeholder 2">
            <a:extLst>
              <a:ext uri="{FF2B5EF4-FFF2-40B4-BE49-F238E27FC236}">
                <a16:creationId xmlns:a16="http://schemas.microsoft.com/office/drawing/2014/main" id="{D899102E-9EEA-A8F8-2821-1CBC0C13B5F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939C7C9-8907-1446-B2A4-5E5788A1EA4C}" type="slidenum">
              <a:rPr lang="en-US" altLang="en-US" sz="1200">
                <a:solidFill>
                  <a:srgbClr val="FFFFFF"/>
                </a:solidFill>
                <a:latin typeface="Times" charset="0"/>
              </a:rPr>
              <a:pPr>
                <a:lnSpc>
                  <a:spcPct val="80000"/>
                </a:lnSpc>
                <a:spcBef>
                  <a:spcPct val="0"/>
                </a:spcBef>
                <a:buClrTx/>
                <a:buSzTx/>
                <a:buFontTx/>
                <a:buNone/>
                <a:defRPr/>
              </a:pPr>
              <a:t>199</a:t>
            </a:fld>
            <a:endParaRPr lang="en-US" altLang="en-US" sz="1200">
              <a:solidFill>
                <a:srgbClr val="FFFFFF"/>
              </a:solidFill>
              <a:latin typeface="Times" charset="0"/>
            </a:endParaRPr>
          </a:p>
        </p:txBody>
      </p:sp>
      <p:sp>
        <p:nvSpPr>
          <p:cNvPr id="394242" name="Rectangle 3">
            <a:extLst>
              <a:ext uri="{FF2B5EF4-FFF2-40B4-BE49-F238E27FC236}">
                <a16:creationId xmlns:a16="http://schemas.microsoft.com/office/drawing/2014/main" id="{382D3298-7172-8C48-542D-3016A91C382C}"/>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578F46F0-0509-5955-62EE-C785654F27D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21890" name="Footer Placeholder 1">
            <a:extLst>
              <a:ext uri="{FF2B5EF4-FFF2-40B4-BE49-F238E27FC236}">
                <a16:creationId xmlns:a16="http://schemas.microsoft.com/office/drawing/2014/main" id="{F91F3E5E-D231-1510-721D-F5B53F055E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3699" name="Slide Number Placeholder 2">
            <a:extLst>
              <a:ext uri="{FF2B5EF4-FFF2-40B4-BE49-F238E27FC236}">
                <a16:creationId xmlns:a16="http://schemas.microsoft.com/office/drawing/2014/main" id="{3E72FE26-4420-8975-F26D-D38B0432756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F0FDF72-C7FF-7B4D-A730-301C891648F6}" type="slidenum">
              <a:rPr lang="en-US" altLang="en-US" sz="1200">
                <a:solidFill>
                  <a:srgbClr val="FFFFFF"/>
                </a:solidFill>
                <a:latin typeface="Times" charset="0"/>
              </a:rPr>
              <a:pPr>
                <a:lnSpc>
                  <a:spcPct val="80000"/>
                </a:lnSpc>
                <a:spcBef>
                  <a:spcPct val="0"/>
                </a:spcBef>
                <a:buClrTx/>
                <a:buSzTx/>
                <a:buFontTx/>
                <a:buNone/>
                <a:defRPr/>
              </a:pPr>
              <a:t>200</a:t>
            </a:fld>
            <a:endParaRPr lang="en-US" altLang="en-US" sz="1200">
              <a:solidFill>
                <a:srgbClr val="FFFFFF"/>
              </a:solidFill>
              <a:latin typeface="Times" charset="0"/>
            </a:endParaRPr>
          </a:p>
        </p:txBody>
      </p:sp>
      <p:sp>
        <p:nvSpPr>
          <p:cNvPr id="421892" name="Content Placeholder 6">
            <a:extLst>
              <a:ext uri="{FF2B5EF4-FFF2-40B4-BE49-F238E27FC236}">
                <a16:creationId xmlns:a16="http://schemas.microsoft.com/office/drawing/2014/main" id="{B075FBBC-C4C9-A41B-144E-A96D85589FD5}"/>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421893" name="AutoShape 3">
            <a:extLst>
              <a:ext uri="{FF2B5EF4-FFF2-40B4-BE49-F238E27FC236}">
                <a16:creationId xmlns:a16="http://schemas.microsoft.com/office/drawing/2014/main" id="{23E1112C-02B4-A1B4-6366-7CEA97172734}"/>
              </a:ext>
            </a:extLst>
          </p:cNvPr>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4" name="AutoShape 4">
            <a:extLst>
              <a:ext uri="{FF2B5EF4-FFF2-40B4-BE49-F238E27FC236}">
                <a16:creationId xmlns:a16="http://schemas.microsoft.com/office/drawing/2014/main" id="{2179B697-BF85-B922-9A9B-A707E8AE49C1}"/>
              </a:ext>
            </a:extLst>
          </p:cNvPr>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5" name="AutoShape 5">
            <a:extLst>
              <a:ext uri="{FF2B5EF4-FFF2-40B4-BE49-F238E27FC236}">
                <a16:creationId xmlns:a16="http://schemas.microsoft.com/office/drawing/2014/main" id="{4F3B3E98-5B52-63DB-F984-00A623ED00C3}"/>
              </a:ext>
            </a:extLst>
          </p:cNvPr>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6" name="AutoShape 6">
            <a:extLst>
              <a:ext uri="{FF2B5EF4-FFF2-40B4-BE49-F238E27FC236}">
                <a16:creationId xmlns:a16="http://schemas.microsoft.com/office/drawing/2014/main" id="{EA252D9C-6318-853A-E588-1CE990F9306B}"/>
              </a:ext>
            </a:extLst>
          </p:cNvPr>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7" name="Rectangle 7">
            <a:extLst>
              <a:ext uri="{FF2B5EF4-FFF2-40B4-BE49-F238E27FC236}">
                <a16:creationId xmlns:a16="http://schemas.microsoft.com/office/drawing/2014/main" id="{0BC9B500-DCC8-0B0E-EE92-3969E31CD27C}"/>
              </a:ext>
            </a:extLst>
          </p:cNvPr>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8" name="Rectangle 8">
            <a:extLst>
              <a:ext uri="{FF2B5EF4-FFF2-40B4-BE49-F238E27FC236}">
                <a16:creationId xmlns:a16="http://schemas.microsoft.com/office/drawing/2014/main" id="{CEDCC5F0-057D-B769-E80D-28580DAFA5B9}"/>
              </a:ext>
            </a:extLst>
          </p:cNvPr>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9" name="Rectangle 9">
            <a:extLst>
              <a:ext uri="{FF2B5EF4-FFF2-40B4-BE49-F238E27FC236}">
                <a16:creationId xmlns:a16="http://schemas.microsoft.com/office/drawing/2014/main" id="{831073EF-BACC-CD49-FDBD-1E734A7EF817}"/>
              </a:ext>
            </a:extLst>
          </p:cNvPr>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0" name="Rectangle 10">
            <a:extLst>
              <a:ext uri="{FF2B5EF4-FFF2-40B4-BE49-F238E27FC236}">
                <a16:creationId xmlns:a16="http://schemas.microsoft.com/office/drawing/2014/main" id="{DC3C1547-A2E2-853A-46FB-BDF57B3C55AF}"/>
              </a:ext>
            </a:extLst>
          </p:cNvPr>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1" name="AutoShape 11">
            <a:extLst>
              <a:ext uri="{FF2B5EF4-FFF2-40B4-BE49-F238E27FC236}">
                <a16:creationId xmlns:a16="http://schemas.microsoft.com/office/drawing/2014/main" id="{BE5F1239-3C32-59D4-E206-99DBDD8B6A63}"/>
              </a:ext>
            </a:extLst>
          </p:cNvPr>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2" name="AutoShape 12">
            <a:extLst>
              <a:ext uri="{FF2B5EF4-FFF2-40B4-BE49-F238E27FC236}">
                <a16:creationId xmlns:a16="http://schemas.microsoft.com/office/drawing/2014/main" id="{37A1F3E9-2537-BBCE-A21D-41F2704093E5}"/>
              </a:ext>
            </a:extLst>
          </p:cNvPr>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3" name="Rectangle 13">
            <a:extLst>
              <a:ext uri="{FF2B5EF4-FFF2-40B4-BE49-F238E27FC236}">
                <a16:creationId xmlns:a16="http://schemas.microsoft.com/office/drawing/2014/main" id="{E001B04D-D3DF-18C1-0027-68B465134434}"/>
              </a:ext>
            </a:extLst>
          </p:cNvPr>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4" name="Rectangle 14">
            <a:extLst>
              <a:ext uri="{FF2B5EF4-FFF2-40B4-BE49-F238E27FC236}">
                <a16:creationId xmlns:a16="http://schemas.microsoft.com/office/drawing/2014/main" id="{DFE6E24E-B9C4-5A6E-568A-80DCE544E180}"/>
              </a:ext>
            </a:extLst>
          </p:cNvPr>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5" name="Rectangle 15">
            <a:extLst>
              <a:ext uri="{FF2B5EF4-FFF2-40B4-BE49-F238E27FC236}">
                <a16:creationId xmlns:a16="http://schemas.microsoft.com/office/drawing/2014/main" id="{CEDB3D22-124F-F0EE-F0EB-9BC7E9DDB6B4}"/>
              </a:ext>
            </a:extLst>
          </p:cNvPr>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6" name="Rectangle 16">
            <a:extLst>
              <a:ext uri="{FF2B5EF4-FFF2-40B4-BE49-F238E27FC236}">
                <a16:creationId xmlns:a16="http://schemas.microsoft.com/office/drawing/2014/main" id="{B94C9B09-0EEF-4617-D6A6-47C61795FA6E}"/>
              </a:ext>
            </a:extLst>
          </p:cNvPr>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How much did the firm pay out? How much could it have afforded to pay out?</a:t>
            </a:r>
          </a:p>
        </p:txBody>
      </p:sp>
      <p:sp>
        <p:nvSpPr>
          <p:cNvPr id="421907" name="Rectangle 17">
            <a:extLst>
              <a:ext uri="{FF2B5EF4-FFF2-40B4-BE49-F238E27FC236}">
                <a16:creationId xmlns:a16="http://schemas.microsoft.com/office/drawing/2014/main" id="{F0270F46-6B8B-EBB2-1FFB-BD0B1BA28D57}"/>
              </a:ext>
            </a:extLst>
          </p:cNvPr>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could have paid out</a:t>
            </a:r>
          </a:p>
        </p:txBody>
      </p:sp>
      <p:sp>
        <p:nvSpPr>
          <p:cNvPr id="421908" name="Rectangle 18">
            <a:extLst>
              <a:ext uri="{FF2B5EF4-FFF2-40B4-BE49-F238E27FC236}">
                <a16:creationId xmlns:a16="http://schemas.microsoft.com/office/drawing/2014/main" id="{07CF08A4-78F3-10F4-8400-E5E1258EE00F}"/>
              </a:ext>
            </a:extLst>
          </p:cNvPr>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actually paid out</a:t>
            </a:r>
          </a:p>
        </p:txBody>
      </p:sp>
      <p:sp>
        <p:nvSpPr>
          <p:cNvPr id="421909" name="Rectangle 19">
            <a:extLst>
              <a:ext uri="{FF2B5EF4-FFF2-40B4-BE49-F238E27FC236}">
                <a16:creationId xmlns:a16="http://schemas.microsoft.com/office/drawing/2014/main" id="{976320D6-C108-310A-42B6-40DC42F469D8}"/>
              </a:ext>
            </a:extLst>
          </p:cNvPr>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Net Income</a:t>
            </a:r>
          </a:p>
        </p:txBody>
      </p:sp>
      <p:sp>
        <p:nvSpPr>
          <p:cNvPr id="421910" name="Rectangle 20">
            <a:extLst>
              <a:ext uri="{FF2B5EF4-FFF2-40B4-BE49-F238E27FC236}">
                <a16:creationId xmlns:a16="http://schemas.microsoft.com/office/drawing/2014/main" id="{D90EC317-3B93-EC8E-0E81-68F55CBAE13D}"/>
              </a:ext>
            </a:extLst>
          </p:cNvPr>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11" name="Rectangle 21">
            <a:extLst>
              <a:ext uri="{FF2B5EF4-FFF2-40B4-BE49-F238E27FC236}">
                <a16:creationId xmlns:a16="http://schemas.microsoft.com/office/drawing/2014/main" id="{553527A5-826E-6572-887C-E03EE60A57E4}"/>
              </a:ext>
            </a:extLst>
          </p:cNvPr>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(Cap Ex - Depr</a:t>
            </a:r>
            <a:r>
              <a:rPr lang="ja-JP" altLang="en-US" sz="1000">
                <a:solidFill>
                  <a:srgbClr val="000000"/>
                </a:solidFill>
                <a:latin typeface="Helvetica" pitchFamily="2" charset="0"/>
              </a:rPr>
              <a:t>’</a:t>
            </a:r>
            <a:r>
              <a:rPr lang="en-US" altLang="ja-JP" sz="1000">
                <a:solidFill>
                  <a:srgbClr val="000000"/>
                </a:solidFill>
                <a:latin typeface="Helvetica" pitchFamily="2" charset="0"/>
              </a:rPr>
              <a:t>n) (1-DR)</a:t>
            </a:r>
            <a:endParaRPr lang="en-US" altLang="en-US" sz="1000">
              <a:solidFill>
                <a:srgbClr val="000000"/>
              </a:solidFill>
              <a:latin typeface="Helvetica" pitchFamily="2" charset="0"/>
            </a:endParaRPr>
          </a:p>
        </p:txBody>
      </p:sp>
      <p:sp>
        <p:nvSpPr>
          <p:cNvPr id="421912" name="Rectangle 22">
            <a:extLst>
              <a:ext uri="{FF2B5EF4-FFF2-40B4-BE49-F238E27FC236}">
                <a16:creationId xmlns:a16="http://schemas.microsoft.com/office/drawing/2014/main" id="{8EC43688-53F9-AF52-93BE-1C13C05083A0}"/>
              </a:ext>
            </a:extLst>
          </p:cNvPr>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Equity Repurchase</a:t>
            </a:r>
          </a:p>
        </p:txBody>
      </p:sp>
      <p:sp>
        <p:nvSpPr>
          <p:cNvPr id="421913" name="Rectangle 23">
            <a:extLst>
              <a:ext uri="{FF2B5EF4-FFF2-40B4-BE49-F238E27FC236}">
                <a16:creationId xmlns:a16="http://schemas.microsoft.com/office/drawing/2014/main" id="{408FCA48-1AC9-B4A3-EFD7-C3912F86C819}"/>
              </a:ext>
            </a:extLst>
          </p:cNvPr>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Chg Working Capital (1-DR)</a:t>
            </a:r>
          </a:p>
        </p:txBody>
      </p:sp>
      <p:sp>
        <p:nvSpPr>
          <p:cNvPr id="421914" name="Rectangle 24">
            <a:extLst>
              <a:ext uri="{FF2B5EF4-FFF2-40B4-BE49-F238E27FC236}">
                <a16:creationId xmlns:a16="http://schemas.microsoft.com/office/drawing/2014/main" id="{F9BCBD36-A804-768E-6725-D06619B7836D}"/>
              </a:ext>
            </a:extLst>
          </p:cNvPr>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FCFE</a:t>
            </a:r>
          </a:p>
        </p:txBody>
      </p:sp>
      <p:sp>
        <p:nvSpPr>
          <p:cNvPr id="421915" name="Rectangle 25">
            <a:extLst>
              <a:ext uri="{FF2B5EF4-FFF2-40B4-BE49-F238E27FC236}">
                <a16:creationId xmlns:a16="http://schemas.microsoft.com/office/drawing/2014/main" id="{D0348397-61B8-9915-90CE-680884BA9409}"/>
              </a:ext>
            </a:extLst>
          </p:cNvPr>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little</a:t>
            </a:r>
          </a:p>
        </p:txBody>
      </p:sp>
      <p:sp>
        <p:nvSpPr>
          <p:cNvPr id="421916" name="Rectangle 26">
            <a:extLst>
              <a:ext uri="{FF2B5EF4-FFF2-40B4-BE49-F238E27FC236}">
                <a16:creationId xmlns:a16="http://schemas.microsoft.com/office/drawing/2014/main" id="{577CAFD5-12E5-14E8-916D-C5DB05772FDD}"/>
              </a:ext>
            </a:extLst>
          </p:cNvPr>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&gt; Dividends</a:t>
            </a:r>
          </a:p>
        </p:txBody>
      </p:sp>
      <p:sp>
        <p:nvSpPr>
          <p:cNvPr id="421917" name="Rectangle 27">
            <a:extLst>
              <a:ext uri="{FF2B5EF4-FFF2-40B4-BE49-F238E27FC236}">
                <a16:creationId xmlns:a16="http://schemas.microsoft.com/office/drawing/2014/main" id="{1CD86887-3ADF-9662-44C3-1B83039478DD}"/>
              </a:ext>
            </a:extLst>
          </p:cNvPr>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much</a:t>
            </a:r>
          </a:p>
        </p:txBody>
      </p:sp>
      <p:sp>
        <p:nvSpPr>
          <p:cNvPr id="421918" name="Rectangle 28">
            <a:extLst>
              <a:ext uri="{FF2B5EF4-FFF2-40B4-BE49-F238E27FC236}">
                <a16:creationId xmlns:a16="http://schemas.microsoft.com/office/drawing/2014/main" id="{66C4B7C4-EDCA-CC81-58FD-123A57F2E787}"/>
              </a:ext>
            </a:extLst>
          </p:cNvPr>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&lt; Dividends</a:t>
            </a:r>
          </a:p>
        </p:txBody>
      </p:sp>
      <p:sp>
        <p:nvSpPr>
          <p:cNvPr id="421919" name="Rectangle 29">
            <a:extLst>
              <a:ext uri="{FF2B5EF4-FFF2-40B4-BE49-F238E27FC236}">
                <a16:creationId xmlns:a16="http://schemas.microsoft.com/office/drawing/2014/main" id="{4ABAD9F7-02D5-E3E8-BE11-29AAA81ABF46}"/>
              </a:ext>
            </a:extLst>
          </p:cNvPr>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Do you trust managers in the company with</a:t>
            </a:r>
          </a:p>
        </p:txBody>
      </p:sp>
      <p:sp>
        <p:nvSpPr>
          <p:cNvPr id="421920" name="Rectangle 30">
            <a:extLst>
              <a:ext uri="{FF2B5EF4-FFF2-40B4-BE49-F238E27FC236}">
                <a16:creationId xmlns:a16="http://schemas.microsoft.com/office/drawing/2014/main" id="{EBFCD567-827A-6F1A-12A3-08A62566312B}"/>
              </a:ext>
            </a:extLst>
          </p:cNvPr>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your cash?</a:t>
            </a:r>
          </a:p>
        </p:txBody>
      </p:sp>
      <p:sp>
        <p:nvSpPr>
          <p:cNvPr id="421921" name="Rectangle 31">
            <a:extLst>
              <a:ext uri="{FF2B5EF4-FFF2-40B4-BE49-F238E27FC236}">
                <a16:creationId xmlns:a16="http://schemas.microsoft.com/office/drawing/2014/main" id="{01E21F54-6E12-3C2E-5B41-54DD38FC2802}"/>
              </a:ext>
            </a:extLst>
          </p:cNvPr>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2" name="Rectangle 32">
            <a:extLst>
              <a:ext uri="{FF2B5EF4-FFF2-40B4-BE49-F238E27FC236}">
                <a16:creationId xmlns:a16="http://schemas.microsoft.com/office/drawing/2014/main" id="{E53A3861-3A7E-E957-2638-DDDA73372E6B}"/>
              </a:ext>
            </a:extLst>
          </p:cNvPr>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3" name="Rectangle 33">
            <a:extLst>
              <a:ext uri="{FF2B5EF4-FFF2-40B4-BE49-F238E27FC236}">
                <a16:creationId xmlns:a16="http://schemas.microsoft.com/office/drawing/2014/main" id="{9B41B327-CD47-8226-421E-0ED16BB54ED9}"/>
              </a:ext>
            </a:extLst>
          </p:cNvPr>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24" name="Rectangle 34">
            <a:extLst>
              <a:ext uri="{FF2B5EF4-FFF2-40B4-BE49-F238E27FC236}">
                <a16:creationId xmlns:a16="http://schemas.microsoft.com/office/drawing/2014/main" id="{343A6B4E-D144-2639-1656-791627843F6E}"/>
              </a:ext>
            </a:extLst>
          </p:cNvPr>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25" name="Rectangle 35">
            <a:extLst>
              <a:ext uri="{FF2B5EF4-FFF2-40B4-BE49-F238E27FC236}">
                <a16:creationId xmlns:a16="http://schemas.microsoft.com/office/drawing/2014/main" id="{39EA16AA-D638-5D53-3847-B5E0C25CC18D}"/>
              </a:ext>
            </a:extLst>
          </p:cNvPr>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investment opportunities does the </a:t>
            </a:r>
          </a:p>
        </p:txBody>
      </p:sp>
      <p:sp>
        <p:nvSpPr>
          <p:cNvPr id="421926" name="Rectangle 36">
            <a:extLst>
              <a:ext uri="{FF2B5EF4-FFF2-40B4-BE49-F238E27FC236}">
                <a16:creationId xmlns:a16="http://schemas.microsoft.com/office/drawing/2014/main" id="{F6CA235C-7332-63DB-F408-A5A76EA33A6D}"/>
              </a:ext>
            </a:extLst>
          </p:cNvPr>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firm have?</a:t>
            </a:r>
          </a:p>
        </p:txBody>
      </p:sp>
      <p:sp>
        <p:nvSpPr>
          <p:cNvPr id="421927" name="Rectangle 37">
            <a:extLst>
              <a:ext uri="{FF2B5EF4-FFF2-40B4-BE49-F238E27FC236}">
                <a16:creationId xmlns:a16="http://schemas.microsoft.com/office/drawing/2014/main" id="{A655B2CD-DAC7-E3AE-D2BC-847AB741A3D4}"/>
              </a:ext>
            </a:extLst>
          </p:cNvPr>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8" name="Rectangle 38">
            <a:extLst>
              <a:ext uri="{FF2B5EF4-FFF2-40B4-BE49-F238E27FC236}">
                <a16:creationId xmlns:a16="http://schemas.microsoft.com/office/drawing/2014/main" id="{A02B8914-2D19-9092-D3F4-8ABAD497E6A7}"/>
              </a:ext>
            </a:extLst>
          </p:cNvPr>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9" name="Rectangle 39">
            <a:extLst>
              <a:ext uri="{FF2B5EF4-FFF2-40B4-BE49-F238E27FC236}">
                <a16:creationId xmlns:a16="http://schemas.microsoft.com/office/drawing/2014/main" id="{D3095439-0AA7-E460-46BF-9B1F0A62E0F9}"/>
              </a:ext>
            </a:extLst>
          </p:cNvPr>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30" name="Rectangle 40">
            <a:extLst>
              <a:ext uri="{FF2B5EF4-FFF2-40B4-BE49-F238E27FC236}">
                <a16:creationId xmlns:a16="http://schemas.microsoft.com/office/drawing/2014/main" id="{55BE5262-6C54-B740-A93C-02C028487948}"/>
              </a:ext>
            </a:extLst>
          </p:cNvPr>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31" name="Rectangle 41">
            <a:extLst>
              <a:ext uri="{FF2B5EF4-FFF2-40B4-BE49-F238E27FC236}">
                <a16:creationId xmlns:a16="http://schemas.microsoft.com/office/drawing/2014/main" id="{827AF0F6-BEF7-A02D-1E02-A62710683672}"/>
              </a:ext>
            </a:extLst>
          </p:cNvPr>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 of </a:t>
            </a:r>
          </a:p>
        </p:txBody>
      </p:sp>
      <p:sp>
        <p:nvSpPr>
          <p:cNvPr id="421932" name="Rectangle 42">
            <a:extLst>
              <a:ext uri="{FF2B5EF4-FFF2-40B4-BE49-F238E27FC236}">
                <a16:creationId xmlns:a16="http://schemas.microsoft.com/office/drawing/2014/main" id="{F5702D3A-FE62-6D0C-6D81-C15CBBC597A4}"/>
              </a:ext>
            </a:extLst>
          </p:cNvPr>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good project choice </a:t>
            </a:r>
          </a:p>
        </p:txBody>
      </p:sp>
      <p:sp>
        <p:nvSpPr>
          <p:cNvPr id="421933" name="Rectangle 43">
            <a:extLst>
              <a:ext uri="{FF2B5EF4-FFF2-40B4-BE49-F238E27FC236}">
                <a16:creationId xmlns:a16="http://schemas.microsoft.com/office/drawing/2014/main" id="{B50877EF-8B10-5A31-4B24-8980F58A589E}"/>
              </a:ext>
            </a:extLst>
          </p:cNvPr>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good projects in </a:t>
            </a:r>
          </a:p>
        </p:txBody>
      </p:sp>
      <p:sp>
        <p:nvSpPr>
          <p:cNvPr id="421934" name="Rectangle 44">
            <a:extLst>
              <a:ext uri="{FF2B5EF4-FFF2-40B4-BE49-F238E27FC236}">
                <a16:creationId xmlns:a16="http://schemas.microsoft.com/office/drawing/2014/main" id="{23D6F61D-CA2C-A2EE-F4D5-1C7315BE6C30}"/>
              </a:ext>
            </a:extLst>
          </p:cNvPr>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 future</a:t>
            </a:r>
          </a:p>
        </p:txBody>
      </p:sp>
      <p:sp>
        <p:nvSpPr>
          <p:cNvPr id="421935" name="Rectangle 45">
            <a:extLst>
              <a:ext uri="{FF2B5EF4-FFF2-40B4-BE49-F238E27FC236}">
                <a16:creationId xmlns:a16="http://schemas.microsoft.com/office/drawing/2014/main" id="{CA429F42-0556-20B2-F857-2DCD372EBB21}"/>
              </a:ext>
            </a:extLst>
          </p:cNvPr>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a:t>
            </a:r>
          </a:p>
        </p:txBody>
      </p:sp>
      <p:sp>
        <p:nvSpPr>
          <p:cNvPr id="421936" name="Rectangle 46">
            <a:extLst>
              <a:ext uri="{FF2B5EF4-FFF2-40B4-BE49-F238E27FC236}">
                <a16:creationId xmlns:a16="http://schemas.microsoft.com/office/drawing/2014/main" id="{AF494DA6-02FA-F04C-08ED-D19B659F466D}"/>
              </a:ext>
            </a:extLst>
          </p:cNvPr>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of poor project </a:t>
            </a:r>
          </a:p>
        </p:txBody>
      </p:sp>
      <p:sp>
        <p:nvSpPr>
          <p:cNvPr id="421937" name="Rectangle 47">
            <a:extLst>
              <a:ext uri="{FF2B5EF4-FFF2-40B4-BE49-F238E27FC236}">
                <a16:creationId xmlns:a16="http://schemas.microsoft.com/office/drawing/2014/main" id="{C237BEA1-2A27-374A-A944-072C012FE1B2}"/>
              </a:ext>
            </a:extLst>
          </p:cNvPr>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choice</a:t>
            </a:r>
          </a:p>
        </p:txBody>
      </p:sp>
      <p:sp>
        <p:nvSpPr>
          <p:cNvPr id="421938" name="Rectangle 48">
            <a:extLst>
              <a:ext uri="{FF2B5EF4-FFF2-40B4-BE49-F238E27FC236}">
                <a16:creationId xmlns:a16="http://schemas.microsoft.com/office/drawing/2014/main" id="{23BC04EE-EEAC-9CDB-9816-C26F874EA355}"/>
              </a:ext>
            </a:extLst>
          </p:cNvPr>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good </a:t>
            </a:r>
          </a:p>
        </p:txBody>
      </p:sp>
      <p:sp>
        <p:nvSpPr>
          <p:cNvPr id="421939" name="Rectangle 49">
            <a:extLst>
              <a:ext uri="{FF2B5EF4-FFF2-40B4-BE49-F238E27FC236}">
                <a16:creationId xmlns:a16="http://schemas.microsoft.com/office/drawing/2014/main" id="{0F9AB290-5658-0C23-1819-9555D6A260E3}"/>
              </a:ext>
            </a:extLst>
          </p:cNvPr>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0" name="Rectangle 50">
            <a:extLst>
              <a:ext uri="{FF2B5EF4-FFF2-40B4-BE49-F238E27FC236}">
                <a16:creationId xmlns:a16="http://schemas.microsoft.com/office/drawing/2014/main" id="{E396B472-8073-8700-4112-705E0823FEBA}"/>
              </a:ext>
            </a:extLst>
          </p:cNvPr>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poor </a:t>
            </a:r>
          </a:p>
        </p:txBody>
      </p:sp>
      <p:sp>
        <p:nvSpPr>
          <p:cNvPr id="421941" name="Rectangle 51">
            <a:extLst>
              <a:ext uri="{FF2B5EF4-FFF2-40B4-BE49-F238E27FC236}">
                <a16:creationId xmlns:a16="http://schemas.microsoft.com/office/drawing/2014/main" id="{F2E44C4B-835F-08D4-1BB3-7AB10E08C592}"/>
              </a:ext>
            </a:extLst>
          </p:cNvPr>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2" name="Rectangle 52">
            <a:extLst>
              <a:ext uri="{FF2B5EF4-FFF2-40B4-BE49-F238E27FC236}">
                <a16:creationId xmlns:a16="http://schemas.microsoft.com/office/drawing/2014/main" id="{EE17D764-B7C4-0B63-3C2E-1FD54FEA9FCC}"/>
              </a:ext>
            </a:extLst>
          </p:cNvPr>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Give managers the </a:t>
            </a:r>
          </a:p>
        </p:txBody>
      </p:sp>
      <p:sp>
        <p:nvSpPr>
          <p:cNvPr id="421943" name="Rectangle 53">
            <a:extLst>
              <a:ext uri="{FF2B5EF4-FFF2-40B4-BE49-F238E27FC236}">
                <a16:creationId xmlns:a16="http://schemas.microsoft.com/office/drawing/2014/main" id="{EE1B9942-47CC-0618-F1FB-20E10855FBF5}"/>
              </a:ext>
            </a:extLst>
          </p:cNvPr>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flexibility to keep </a:t>
            </a:r>
          </a:p>
        </p:txBody>
      </p:sp>
      <p:sp>
        <p:nvSpPr>
          <p:cNvPr id="421944" name="Rectangle 54">
            <a:extLst>
              <a:ext uri="{FF2B5EF4-FFF2-40B4-BE49-F238E27FC236}">
                <a16:creationId xmlns:a16="http://schemas.microsoft.com/office/drawing/2014/main" id="{F57F864B-C597-0B6B-8750-D6EEB62FB1DA}"/>
              </a:ext>
            </a:extLst>
          </p:cNvPr>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cash and set </a:t>
            </a:r>
          </a:p>
        </p:txBody>
      </p:sp>
      <p:sp>
        <p:nvSpPr>
          <p:cNvPr id="421945" name="Rectangle 55">
            <a:extLst>
              <a:ext uri="{FF2B5EF4-FFF2-40B4-BE49-F238E27FC236}">
                <a16:creationId xmlns:a16="http://schemas.microsoft.com/office/drawing/2014/main" id="{741A00F4-A2E7-A71D-A163-34B202C41DA8}"/>
              </a:ext>
            </a:extLst>
          </p:cNvPr>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46" name="Rectangle 56">
            <a:extLst>
              <a:ext uri="{FF2B5EF4-FFF2-40B4-BE49-F238E27FC236}">
                <a16:creationId xmlns:a16="http://schemas.microsoft.com/office/drawing/2014/main" id="{54A49FD1-514C-C78D-BBC7-1E36332B5713}"/>
              </a:ext>
            </a:extLst>
          </p:cNvPr>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Force managers to </a:t>
            </a:r>
          </a:p>
        </p:txBody>
      </p:sp>
      <p:sp>
        <p:nvSpPr>
          <p:cNvPr id="421947" name="Rectangle 57">
            <a:extLst>
              <a:ext uri="{FF2B5EF4-FFF2-40B4-BE49-F238E27FC236}">
                <a16:creationId xmlns:a16="http://schemas.microsoft.com/office/drawing/2014/main" id="{1E391F28-64AA-FD40-1D55-F657E3479A1E}"/>
              </a:ext>
            </a:extLst>
          </p:cNvPr>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justify holding cash </a:t>
            </a:r>
          </a:p>
        </p:txBody>
      </p:sp>
      <p:sp>
        <p:nvSpPr>
          <p:cNvPr id="421948" name="Rectangle 58">
            <a:extLst>
              <a:ext uri="{FF2B5EF4-FFF2-40B4-BE49-F238E27FC236}">
                <a16:creationId xmlns:a16="http://schemas.microsoft.com/office/drawing/2014/main" id="{49D0E0E7-D254-BCAA-C6E6-8B3B397F90A1}"/>
              </a:ext>
            </a:extLst>
          </p:cNvPr>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or return cash to </a:t>
            </a:r>
          </a:p>
        </p:txBody>
      </p:sp>
      <p:sp>
        <p:nvSpPr>
          <p:cNvPr id="421949" name="Rectangle 59">
            <a:extLst>
              <a:ext uri="{FF2B5EF4-FFF2-40B4-BE49-F238E27FC236}">
                <a16:creationId xmlns:a16="http://schemas.microsoft.com/office/drawing/2014/main" id="{DC4A8CF6-BCB6-57F1-6881-A553D8019FF3}"/>
              </a:ext>
            </a:extLst>
          </p:cNvPr>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stockholders</a:t>
            </a:r>
          </a:p>
        </p:txBody>
      </p:sp>
      <p:sp>
        <p:nvSpPr>
          <p:cNvPr id="421950" name="Rectangle 60">
            <a:extLst>
              <a:ext uri="{FF2B5EF4-FFF2-40B4-BE49-F238E27FC236}">
                <a16:creationId xmlns:a16="http://schemas.microsoft.com/office/drawing/2014/main" id="{40C3DE85-F9D4-FD69-B41F-BA5BFB8EFA97}"/>
              </a:ext>
            </a:extLst>
          </p:cNvPr>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a:t>
            </a:r>
          </a:p>
        </p:txBody>
      </p:sp>
      <p:sp>
        <p:nvSpPr>
          <p:cNvPr id="421951" name="Rectangle 61">
            <a:extLst>
              <a:ext uri="{FF2B5EF4-FFF2-40B4-BE49-F238E27FC236}">
                <a16:creationId xmlns:a16="http://schemas.microsoft.com/office/drawing/2014/main" id="{2163D320-BAD4-0E4F-ABFB-DB13510BA048}"/>
              </a:ext>
            </a:extLst>
          </p:cNvPr>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cut dividends </a:t>
            </a:r>
          </a:p>
        </p:txBody>
      </p:sp>
      <p:sp>
        <p:nvSpPr>
          <p:cNvPr id="421952" name="Rectangle 62">
            <a:extLst>
              <a:ext uri="{FF2B5EF4-FFF2-40B4-BE49-F238E27FC236}">
                <a16:creationId xmlns:a16="http://schemas.microsoft.com/office/drawing/2014/main" id="{6E68FDD0-5CDE-BA10-F525-D325ADBCADA8}"/>
              </a:ext>
            </a:extLst>
          </p:cNvPr>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reinvest </a:t>
            </a:r>
          </a:p>
        </p:txBody>
      </p:sp>
      <p:sp>
        <p:nvSpPr>
          <p:cNvPr id="421953" name="Rectangle 63">
            <a:extLst>
              <a:ext uri="{FF2B5EF4-FFF2-40B4-BE49-F238E27FC236}">
                <a16:creationId xmlns:a16="http://schemas.microsoft.com/office/drawing/2014/main" id="{EF895E78-CC01-894F-B28A-7EAFB3362156}"/>
              </a:ext>
            </a:extLst>
          </p:cNvPr>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more </a:t>
            </a:r>
          </a:p>
        </p:txBody>
      </p:sp>
      <p:sp>
        <p:nvSpPr>
          <p:cNvPr id="421954" name="Rectangle 64">
            <a:extLst>
              <a:ext uri="{FF2B5EF4-FFF2-40B4-BE49-F238E27FC236}">
                <a16:creationId xmlns:a16="http://schemas.microsoft.com/office/drawing/2014/main" id="{2973C635-638C-E59F-0424-7A363AA75193}"/>
              </a:ext>
            </a:extLst>
          </p:cNvPr>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deal </a:t>
            </a:r>
          </a:p>
        </p:txBody>
      </p:sp>
      <p:sp>
        <p:nvSpPr>
          <p:cNvPr id="421955" name="Rectangle 65">
            <a:extLst>
              <a:ext uri="{FF2B5EF4-FFF2-40B4-BE49-F238E27FC236}">
                <a16:creationId xmlns:a16="http://schemas.microsoft.com/office/drawing/2014/main" id="{AC9AFBE7-640A-3C28-F11B-46DCCBEDC651}"/>
              </a:ext>
            </a:extLst>
          </p:cNvPr>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with its investment </a:t>
            </a:r>
          </a:p>
        </p:txBody>
      </p:sp>
      <p:sp>
        <p:nvSpPr>
          <p:cNvPr id="421956" name="Rectangle 66">
            <a:extLst>
              <a:ext uri="{FF2B5EF4-FFF2-40B4-BE49-F238E27FC236}">
                <a16:creationId xmlns:a16="http://schemas.microsoft.com/office/drawing/2014/main" id="{A8559301-1339-D78B-7029-605A90003E95}"/>
              </a:ext>
            </a:extLst>
          </p:cNvPr>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problem first and </a:t>
            </a:r>
          </a:p>
        </p:txBody>
      </p:sp>
      <p:sp>
        <p:nvSpPr>
          <p:cNvPr id="421957" name="Rectangle 67">
            <a:extLst>
              <a:ext uri="{FF2B5EF4-FFF2-40B4-BE49-F238E27FC236}">
                <a16:creationId xmlns:a16="http://schemas.microsoft.com/office/drawing/2014/main" id="{09EF1DE2-9C66-D85B-F0B5-1CFD21356E37}"/>
              </a:ext>
            </a:extLst>
          </p:cNvPr>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then cut dividends</a:t>
            </a:r>
          </a:p>
        </p:txBody>
      </p:sp>
      <p:sp>
        <p:nvSpPr>
          <p:cNvPr id="421958" name="Freeform 68">
            <a:extLst>
              <a:ext uri="{FF2B5EF4-FFF2-40B4-BE49-F238E27FC236}">
                <a16:creationId xmlns:a16="http://schemas.microsoft.com/office/drawing/2014/main" id="{8E9529C5-5920-226A-0781-296F5BE03259}"/>
              </a:ext>
            </a:extLst>
          </p:cNvPr>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59" name="Line 69">
            <a:extLst>
              <a:ext uri="{FF2B5EF4-FFF2-40B4-BE49-F238E27FC236}">
                <a16:creationId xmlns:a16="http://schemas.microsoft.com/office/drawing/2014/main" id="{28A4D8AD-55AA-0A80-A417-E226B1747D9C}"/>
              </a:ext>
            </a:extLst>
          </p:cNvPr>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0" name="Line 70">
            <a:extLst>
              <a:ext uri="{FF2B5EF4-FFF2-40B4-BE49-F238E27FC236}">
                <a16:creationId xmlns:a16="http://schemas.microsoft.com/office/drawing/2014/main" id="{84003FB3-8575-DDE6-0D5E-CC129CEDC8E4}"/>
              </a:ext>
            </a:extLst>
          </p:cNvPr>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1" name="Line 71">
            <a:extLst>
              <a:ext uri="{FF2B5EF4-FFF2-40B4-BE49-F238E27FC236}">
                <a16:creationId xmlns:a16="http://schemas.microsoft.com/office/drawing/2014/main" id="{6E84C2A7-A8D7-B1CE-1E9F-2CAA8895E0D6}"/>
              </a:ext>
            </a:extLst>
          </p:cNvPr>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2" name="Freeform 72">
            <a:extLst>
              <a:ext uri="{FF2B5EF4-FFF2-40B4-BE49-F238E27FC236}">
                <a16:creationId xmlns:a16="http://schemas.microsoft.com/office/drawing/2014/main" id="{9FA8B7FE-D64B-4AA4-119E-CF6540114683}"/>
              </a:ext>
            </a:extLst>
          </p:cNvPr>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63" name="Line 73">
            <a:extLst>
              <a:ext uri="{FF2B5EF4-FFF2-40B4-BE49-F238E27FC236}">
                <a16:creationId xmlns:a16="http://schemas.microsoft.com/office/drawing/2014/main" id="{3A8F5A2B-C6AA-8DF0-0F2D-02B338E5FBD3}"/>
              </a:ext>
            </a:extLst>
          </p:cNvPr>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4" name="Line 74">
            <a:extLst>
              <a:ext uri="{FF2B5EF4-FFF2-40B4-BE49-F238E27FC236}">
                <a16:creationId xmlns:a16="http://schemas.microsoft.com/office/drawing/2014/main" id="{5D371341-087F-2183-AD96-A23F41CEC81B}"/>
              </a:ext>
            </a:extLst>
          </p:cNvPr>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5" name="Line 75">
            <a:extLst>
              <a:ext uri="{FF2B5EF4-FFF2-40B4-BE49-F238E27FC236}">
                <a16:creationId xmlns:a16="http://schemas.microsoft.com/office/drawing/2014/main" id="{3F6CA070-2C5F-8940-40AF-EF1E8C167007}"/>
              </a:ext>
            </a:extLst>
          </p:cNvPr>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6" name="Line 76">
            <a:extLst>
              <a:ext uri="{FF2B5EF4-FFF2-40B4-BE49-F238E27FC236}">
                <a16:creationId xmlns:a16="http://schemas.microsoft.com/office/drawing/2014/main" id="{AF1ACEF8-ACC5-AFCB-BE79-F573927B63F1}"/>
              </a:ext>
            </a:extLst>
          </p:cNvPr>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7" name="Line 77">
            <a:extLst>
              <a:ext uri="{FF2B5EF4-FFF2-40B4-BE49-F238E27FC236}">
                <a16:creationId xmlns:a16="http://schemas.microsoft.com/office/drawing/2014/main" id="{ADA159EC-9A99-A915-6CA9-FC5F4F146752}"/>
              </a:ext>
            </a:extLst>
          </p:cNvPr>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8" name="Line 78">
            <a:extLst>
              <a:ext uri="{FF2B5EF4-FFF2-40B4-BE49-F238E27FC236}">
                <a16:creationId xmlns:a16="http://schemas.microsoft.com/office/drawing/2014/main" id="{DC57F78B-1F65-0892-B211-25E575706D94}"/>
              </a:ext>
            </a:extLst>
          </p:cNvPr>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9" name="Line 79">
            <a:extLst>
              <a:ext uri="{FF2B5EF4-FFF2-40B4-BE49-F238E27FC236}">
                <a16:creationId xmlns:a16="http://schemas.microsoft.com/office/drawing/2014/main" id="{1BFB0EF6-ECA4-7641-5DD5-6731F16B67FA}"/>
              </a:ext>
            </a:extLst>
          </p:cNvPr>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0" name="Line 80">
            <a:extLst>
              <a:ext uri="{FF2B5EF4-FFF2-40B4-BE49-F238E27FC236}">
                <a16:creationId xmlns:a16="http://schemas.microsoft.com/office/drawing/2014/main" id="{0A028EEA-D910-4BF6-3727-199FC6FC74EE}"/>
              </a:ext>
            </a:extLst>
          </p:cNvPr>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1" name="Line 81">
            <a:extLst>
              <a:ext uri="{FF2B5EF4-FFF2-40B4-BE49-F238E27FC236}">
                <a16:creationId xmlns:a16="http://schemas.microsoft.com/office/drawing/2014/main" id="{2FA97A21-0BDF-BD7E-54C8-9D9EF895DF1D}"/>
              </a:ext>
            </a:extLst>
          </p:cNvPr>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2" name="Line 82">
            <a:extLst>
              <a:ext uri="{FF2B5EF4-FFF2-40B4-BE49-F238E27FC236}">
                <a16:creationId xmlns:a16="http://schemas.microsoft.com/office/drawing/2014/main" id="{CBD02FE6-61CB-EB03-052B-DE79C6BDD7E9}"/>
              </a:ext>
            </a:extLst>
          </p:cNvPr>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a:extLst>
              <a:ext uri="{FF2B5EF4-FFF2-40B4-BE49-F238E27FC236}">
                <a16:creationId xmlns:a16="http://schemas.microsoft.com/office/drawing/2014/main" id="{045606B7-3916-5603-FCD8-03C9275D400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Dividend Matrix</a:t>
            </a:r>
          </a:p>
        </p:txBody>
      </p:sp>
      <p:sp>
        <p:nvSpPr>
          <p:cNvPr id="423938" name="Footer Placeholder 1">
            <a:extLst>
              <a:ext uri="{FF2B5EF4-FFF2-40B4-BE49-F238E27FC236}">
                <a16:creationId xmlns:a16="http://schemas.microsoft.com/office/drawing/2014/main" id="{59523AAB-71A5-2445-7A93-80A89318BF0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5747" name="Slide Number Placeholder 2">
            <a:extLst>
              <a:ext uri="{FF2B5EF4-FFF2-40B4-BE49-F238E27FC236}">
                <a16:creationId xmlns:a16="http://schemas.microsoft.com/office/drawing/2014/main" id="{C45A39D2-DCEB-A758-24DF-2CA9A5C16C0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3F0863F-1113-0C4E-9806-73BA73CEF64B}" type="slidenum">
              <a:rPr lang="en-US" altLang="en-US" sz="1200">
                <a:solidFill>
                  <a:srgbClr val="FFFFFF"/>
                </a:solidFill>
                <a:latin typeface="Times" charset="0"/>
              </a:rPr>
              <a:pPr>
                <a:lnSpc>
                  <a:spcPct val="80000"/>
                </a:lnSpc>
                <a:spcBef>
                  <a:spcPct val="0"/>
                </a:spcBef>
                <a:buClrTx/>
                <a:buSzTx/>
                <a:buFontTx/>
                <a:buNone/>
                <a:defRPr/>
              </a:pPr>
              <a:t>201</a:t>
            </a:fld>
            <a:endParaRPr lang="en-US" altLang="en-US" sz="1200">
              <a:solidFill>
                <a:srgbClr val="FFFFFF"/>
              </a:solidFill>
              <a:latin typeface="Times" charset="0"/>
            </a:endParaRPr>
          </a:p>
        </p:txBody>
      </p:sp>
      <p:pic>
        <p:nvPicPr>
          <p:cNvPr id="423940" name="Content Placeholder 3">
            <a:extLst>
              <a:ext uri="{FF2B5EF4-FFF2-40B4-BE49-F238E27FC236}">
                <a16:creationId xmlns:a16="http://schemas.microsoft.com/office/drawing/2014/main" id="{C59D5C58-53D3-DBB1-5121-B95FDA23FD7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a:extLst>
              <a:ext uri="{FF2B5EF4-FFF2-40B4-BE49-F238E27FC236}">
                <a16:creationId xmlns:a16="http://schemas.microsoft.com/office/drawing/2014/main" id="{99FD6B56-840B-4F69-BE2B-7220A1C3193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More on Microsoft</a:t>
            </a:r>
          </a:p>
        </p:txBody>
      </p:sp>
      <p:sp>
        <p:nvSpPr>
          <p:cNvPr id="425986" name="Footer Placeholder 1">
            <a:extLst>
              <a:ext uri="{FF2B5EF4-FFF2-40B4-BE49-F238E27FC236}">
                <a16:creationId xmlns:a16="http://schemas.microsoft.com/office/drawing/2014/main" id="{817031A2-33EA-C0E7-7478-D1047DEB21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7795" name="Slide Number Placeholder 2">
            <a:extLst>
              <a:ext uri="{FF2B5EF4-FFF2-40B4-BE49-F238E27FC236}">
                <a16:creationId xmlns:a16="http://schemas.microsoft.com/office/drawing/2014/main" id="{821C1E9A-0D33-4EAF-E7D6-10EA9866907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25BE972-0037-0D47-A20A-8757B77E8A4D}" type="slidenum">
              <a:rPr lang="en-US" altLang="en-US" sz="1200">
                <a:solidFill>
                  <a:srgbClr val="FFFFFF"/>
                </a:solidFill>
                <a:latin typeface="Times" charset="0"/>
              </a:rPr>
              <a:pPr>
                <a:lnSpc>
                  <a:spcPct val="80000"/>
                </a:lnSpc>
                <a:spcBef>
                  <a:spcPct val="0"/>
                </a:spcBef>
                <a:buClrTx/>
                <a:buSzTx/>
                <a:buFontTx/>
                <a:buNone/>
                <a:defRPr/>
              </a:pPr>
              <a:t>202</a:t>
            </a:fld>
            <a:endParaRPr lang="en-US" altLang="en-US" sz="1200">
              <a:solidFill>
                <a:srgbClr val="FFFFFF"/>
              </a:solidFill>
              <a:latin typeface="Times" charset="0"/>
            </a:endParaRPr>
          </a:p>
        </p:txBody>
      </p:sp>
      <p:sp>
        <p:nvSpPr>
          <p:cNvPr id="425988" name="Rectangle 3">
            <a:extLst>
              <a:ext uri="{FF2B5EF4-FFF2-40B4-BE49-F238E27FC236}">
                <a16:creationId xmlns:a16="http://schemas.microsoft.com/office/drawing/2014/main" id="{C340ACFA-CF4A-8677-9628-AADC68561105}"/>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a:extLst>
              <a:ext uri="{FF2B5EF4-FFF2-40B4-BE49-F238E27FC236}">
                <a16:creationId xmlns:a16="http://schemas.microsoft.com/office/drawing/2014/main" id="{1F8A0569-5000-E5CE-CA6C-28EED23B59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1: Disney in 2003</a:t>
            </a:r>
          </a:p>
        </p:txBody>
      </p:sp>
      <p:sp>
        <p:nvSpPr>
          <p:cNvPr id="428034" name="Footer Placeholder 1">
            <a:extLst>
              <a:ext uri="{FF2B5EF4-FFF2-40B4-BE49-F238E27FC236}">
                <a16:creationId xmlns:a16="http://schemas.microsoft.com/office/drawing/2014/main" id="{95537CB8-C49C-651E-F939-C50BD4002B7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9843" name="Slide Number Placeholder 2">
            <a:extLst>
              <a:ext uri="{FF2B5EF4-FFF2-40B4-BE49-F238E27FC236}">
                <a16:creationId xmlns:a16="http://schemas.microsoft.com/office/drawing/2014/main" id="{9959EAEB-F50F-A2D9-28D4-945576D5CF4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0DA8E3A-7FD4-434B-AD32-B770327FCFF3}" type="slidenum">
              <a:rPr lang="en-US" altLang="en-US" sz="1200">
                <a:solidFill>
                  <a:srgbClr val="FFFFFF"/>
                </a:solidFill>
                <a:latin typeface="Times" charset="0"/>
              </a:rPr>
              <a:pPr>
                <a:lnSpc>
                  <a:spcPct val="80000"/>
                </a:lnSpc>
                <a:spcBef>
                  <a:spcPct val="0"/>
                </a:spcBef>
                <a:buClrTx/>
                <a:buSzTx/>
                <a:buFontTx/>
                <a:buNone/>
                <a:defRPr/>
              </a:pPr>
              <a:t>203</a:t>
            </a:fld>
            <a:endParaRPr lang="en-US" altLang="en-US" sz="1200">
              <a:solidFill>
                <a:srgbClr val="FFFFFF"/>
              </a:solidFill>
              <a:latin typeface="Times" charset="0"/>
            </a:endParaRPr>
          </a:p>
        </p:txBody>
      </p:sp>
      <p:sp>
        <p:nvSpPr>
          <p:cNvPr id="402434" name="Rectangle 3">
            <a:extLst>
              <a:ext uri="{FF2B5EF4-FFF2-40B4-BE49-F238E27FC236}">
                <a16:creationId xmlns:a16="http://schemas.microsoft.com/office/drawing/2014/main" id="{A1B0CF15-5ABC-D8F9-061D-AEAD805D916D}"/>
              </a:ext>
            </a:extLst>
          </p:cNvPr>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2400">
                <a:ea typeface="ＭＳ Ｐゴシック" charset="-128"/>
              </a:rPr>
              <a:t>FCFE versus Dividends</a:t>
            </a:r>
          </a:p>
          <a:p>
            <a:pPr lvl="1" eaLnBrk="1" hangingPunct="1">
              <a:lnSpc>
                <a:spcPct val="80000"/>
              </a:lnSpc>
              <a:buFont typeface="Wingdings 2" charset="2"/>
              <a:buChar char=""/>
              <a:defRPr/>
            </a:pPr>
            <a:r>
              <a:rPr lang="en-US" altLang="en-US" sz="2000">
                <a:ea typeface="ＭＳ Ｐゴシック" charset="-128"/>
                <a:cs typeface="+mn-cs"/>
              </a:rPr>
              <a:t>Between 1994 &amp; 2003, Disney generated $969 million in FCFE each year. </a:t>
            </a:r>
          </a:p>
          <a:p>
            <a:pPr lvl="1" eaLnBrk="1" hangingPunct="1">
              <a:lnSpc>
                <a:spcPct val="80000"/>
              </a:lnSpc>
              <a:buFont typeface="Wingdings 2" charset="2"/>
              <a:buChar char=""/>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buFont typeface="Wingdings" charset="2"/>
              <a:buChar char=""/>
              <a:defRPr/>
            </a:pPr>
            <a:r>
              <a:rPr lang="en-US" altLang="en-US" sz="2400">
                <a:ea typeface="ＭＳ Ｐゴシック" charset="-128"/>
              </a:rPr>
              <a:t>Cash Balance</a:t>
            </a:r>
          </a:p>
          <a:p>
            <a:pPr lvl="1" eaLnBrk="1" hangingPunct="1">
              <a:lnSpc>
                <a:spcPct val="80000"/>
              </a:lnSpc>
              <a:buFont typeface="Wingdings 2" charset="2"/>
              <a:buChar char=""/>
              <a:defRPr/>
            </a:pPr>
            <a:r>
              <a:rPr lang="en-US" altLang="en-US" sz="2000">
                <a:ea typeface="ＭＳ Ｐゴシック" charset="-128"/>
                <a:cs typeface="+mn-cs"/>
              </a:rPr>
              <a:t>Disney had a cash balance in excess of $ 4 billion at the end of 2003.</a:t>
            </a:r>
          </a:p>
          <a:p>
            <a:pPr eaLnBrk="1" hangingPunct="1">
              <a:lnSpc>
                <a:spcPct val="80000"/>
              </a:lnSpc>
              <a:buFont typeface="Wingdings" charset="2"/>
              <a:buChar char=""/>
              <a:defRPr/>
            </a:pPr>
            <a:r>
              <a:rPr lang="en-US" altLang="en-US" sz="2400">
                <a:ea typeface="ＭＳ Ｐゴシック" charset="-128"/>
              </a:rPr>
              <a:t>Performance measures</a:t>
            </a:r>
          </a:p>
          <a:p>
            <a:pPr lvl="1" eaLnBrk="1" hangingPunct="1">
              <a:lnSpc>
                <a:spcPct val="80000"/>
              </a:lnSpc>
              <a:buFont typeface="Wingdings 2" charset="2"/>
              <a:buChar char=""/>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a:extLst>
              <a:ext uri="{FF2B5EF4-FFF2-40B4-BE49-F238E27FC236}">
                <a16:creationId xmlns:a16="http://schemas.microsoft.com/office/drawing/2014/main" id="{256D3914-664C-6BB2-7A79-6C96BE1D2F4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Can you trust Disney</a:t>
            </a:r>
            <a:r>
              <a:rPr lang="ja-JP" altLang="en-US">
                <a:ea typeface="ＭＳ Ｐゴシック" panose="020B0600070205080204" pitchFamily="34" charset="-128"/>
              </a:rPr>
              <a:t>’</a:t>
            </a:r>
            <a:r>
              <a:rPr lang="en-US" altLang="ja-JP">
                <a:ea typeface="ＭＳ Ｐゴシック" panose="020B0600070205080204" pitchFamily="34" charset="-128"/>
              </a:rPr>
              <a:t>s management?</a:t>
            </a:r>
            <a:endParaRPr lang="en-US" altLang="en-US">
              <a:ea typeface="ＭＳ Ｐゴシック" panose="020B0600070205080204" pitchFamily="34" charset="-128"/>
            </a:endParaRPr>
          </a:p>
        </p:txBody>
      </p:sp>
      <p:sp>
        <p:nvSpPr>
          <p:cNvPr id="430082" name="Footer Placeholder 1">
            <a:extLst>
              <a:ext uri="{FF2B5EF4-FFF2-40B4-BE49-F238E27FC236}">
                <a16:creationId xmlns:a16="http://schemas.microsoft.com/office/drawing/2014/main" id="{5EED6E9A-DC27-02A1-A669-70890979E8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21891" name="Slide Number Placeholder 2">
            <a:extLst>
              <a:ext uri="{FF2B5EF4-FFF2-40B4-BE49-F238E27FC236}">
                <a16:creationId xmlns:a16="http://schemas.microsoft.com/office/drawing/2014/main" id="{9ADE7832-210C-C919-5D85-D5EC630B37B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34B1131-7AE4-E248-BB30-18387A52B98E}" type="slidenum">
              <a:rPr lang="en-US" altLang="en-US" sz="1200">
                <a:solidFill>
                  <a:srgbClr val="FFFFFF"/>
                </a:solidFill>
                <a:latin typeface="Times" charset="0"/>
              </a:rPr>
              <a:pPr>
                <a:lnSpc>
                  <a:spcPct val="80000"/>
                </a:lnSpc>
                <a:spcBef>
                  <a:spcPct val="0"/>
                </a:spcBef>
                <a:buClrTx/>
                <a:buSzTx/>
                <a:buFontTx/>
                <a:buNone/>
                <a:defRPr/>
              </a:pPr>
              <a:t>204</a:t>
            </a:fld>
            <a:endParaRPr lang="en-US" altLang="en-US" sz="1200">
              <a:solidFill>
                <a:srgbClr val="FFFFFF"/>
              </a:solidFill>
              <a:latin typeface="Times" charset="0"/>
            </a:endParaRPr>
          </a:p>
        </p:txBody>
      </p:sp>
      <p:sp>
        <p:nvSpPr>
          <p:cNvPr id="430084" name="Rectangle 3">
            <a:extLst>
              <a:ext uri="{FF2B5EF4-FFF2-40B4-BE49-F238E27FC236}">
                <a16:creationId xmlns:a16="http://schemas.microsoft.com/office/drawing/2014/main" id="{FE801D0C-49D4-BBCE-B8D9-43B42CAFFB06}"/>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Given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track record between 1994 and 2003, if you were a Disney stockholder, would you be comfortable with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 policy?</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r>
              <a:rPr lang="en-US" altLang="en-US" sz="2600">
                <a:ea typeface="ＭＳ Ｐゴシック" panose="020B0600070205080204" pitchFamily="34" charset="-128"/>
              </a:rPr>
              <a:t>Does the fact that the company is run by Michael Eisner, the CEO for the last 10 years and the initiator of the Cap Cities acquisition have an effect on your decision.</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endParaRPr lang="en-US" altLang="en-US" sz="2600">
              <a:ea typeface="ＭＳ Ｐゴシック" panose="020B0600070205080204" pitchFamily="34" charset="-128"/>
            </a:endParaRPr>
          </a:p>
          <a:p>
            <a:pPr eaLnBrk="1" hangingPunct="1">
              <a:lnSpc>
                <a:spcPct val="90000"/>
              </a:lnSpc>
            </a:pPr>
            <a:endParaRPr lang="en-US" altLang="en-US" sz="2600">
              <a:ea typeface="ＭＳ Ｐゴシック" panose="020B0600070205080204" pitchFamily="34" charset="-128"/>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4E27ED9B-8362-61F1-EC27-349D9CB03F3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32130" name="Footer Placeholder 1">
            <a:extLst>
              <a:ext uri="{FF2B5EF4-FFF2-40B4-BE49-F238E27FC236}">
                <a16:creationId xmlns:a16="http://schemas.microsoft.com/office/drawing/2014/main" id="{D44303BD-EE3F-84CC-21D8-B9D7A879D95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23939" name="Slide Number Placeholder 2">
            <a:extLst>
              <a:ext uri="{FF2B5EF4-FFF2-40B4-BE49-F238E27FC236}">
                <a16:creationId xmlns:a16="http://schemas.microsoft.com/office/drawing/2014/main" id="{50B9F587-378B-8A0C-1742-E746876A59E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FDE0E47-37DB-9B4B-982A-7229E1EBF706}" type="slidenum">
              <a:rPr lang="en-US" altLang="en-US" sz="1200">
                <a:solidFill>
                  <a:srgbClr val="FFFFFF"/>
                </a:solidFill>
                <a:latin typeface="Times" charset="0"/>
              </a:rPr>
              <a:pPr>
                <a:lnSpc>
                  <a:spcPct val="80000"/>
                </a:lnSpc>
                <a:spcBef>
                  <a:spcPct val="0"/>
                </a:spcBef>
                <a:buClrTx/>
                <a:buSzTx/>
                <a:buFontTx/>
                <a:buNone/>
                <a:defRPr/>
              </a:pPr>
              <a:t>205</a:t>
            </a:fld>
            <a:endParaRPr lang="en-US" altLang="en-US" sz="1200">
              <a:solidFill>
                <a:srgbClr val="FFFFFF"/>
              </a:solidFill>
              <a:latin typeface="Times" charset="0"/>
            </a:endParaRPr>
          </a:p>
        </p:txBody>
      </p:sp>
      <p:sp>
        <p:nvSpPr>
          <p:cNvPr id="406530" name="Rectangle 3">
            <a:extLst>
              <a:ext uri="{FF2B5EF4-FFF2-40B4-BE49-F238E27FC236}">
                <a16:creationId xmlns:a16="http://schemas.microsoft.com/office/drawing/2014/main" id="{2C1FE429-7828-1753-A98B-7257FEC9FA42}"/>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a:extLst>
              <a:ext uri="{FF2B5EF4-FFF2-40B4-BE49-F238E27FC236}">
                <a16:creationId xmlns:a16="http://schemas.microsoft.com/office/drawing/2014/main" id="{AAF61E10-9BB4-9CCF-215E-78294092C3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Following up: Disney in 2009</a:t>
            </a:r>
          </a:p>
        </p:txBody>
      </p:sp>
      <p:sp>
        <p:nvSpPr>
          <p:cNvPr id="434178" name="Content Placeholder 2">
            <a:extLst>
              <a:ext uri="{FF2B5EF4-FFF2-40B4-BE49-F238E27FC236}">
                <a16:creationId xmlns:a16="http://schemas.microsoft.com/office/drawing/2014/main" id="{524DF3A1-7133-901E-B09D-BB690AE7195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Between 2004 and 2008, Disney made significant changes:</a:t>
            </a:r>
          </a:p>
          <a:p>
            <a:pPr lvl="1" eaLnBrk="1" hangingPunct="1">
              <a:lnSpc>
                <a:spcPct val="80000"/>
              </a:lnSpc>
            </a:pPr>
            <a:r>
              <a:rPr lang="en-US" altLang="en-US" sz="2000">
                <a:ea typeface="ＭＳ Ｐゴシック" panose="020B0600070205080204" pitchFamily="34"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stock price performance improved (positive Jensen</a:t>
            </a:r>
            <a:r>
              <a:rPr lang="ja-JP" altLang="en-US" sz="2000">
                <a:ea typeface="ＭＳ Ｐゴシック" panose="020B0600070205080204" pitchFamily="34" charset="-128"/>
              </a:rPr>
              <a:t>’</a:t>
            </a:r>
            <a:r>
              <a:rPr lang="en-US" altLang="ja-JP" sz="2000">
                <a:ea typeface="ＭＳ Ｐゴシック" panose="020B0600070205080204" pitchFamily="34" charset="-128"/>
              </a:rPr>
              <a:t>s alpha)</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project choice improved (ROC moved from being well below cost of capital to above)</a:t>
            </a:r>
          </a:p>
          <a:p>
            <a:pPr eaLnBrk="1" hangingPunct="1">
              <a:lnSpc>
                <a:spcPct val="80000"/>
              </a:lnSpc>
            </a:pPr>
            <a:r>
              <a:rPr lang="en-US" altLang="en-US" sz="2400">
                <a:ea typeface="ＭＳ Ｐゴシック" panose="020B0600070205080204" pitchFamily="34" charset="-128"/>
              </a:rPr>
              <a:t>The firm also shifted from cash returned &lt; FCFE to cash returned &gt; FCFE and avoided making large acquisitions.</a:t>
            </a:r>
          </a:p>
          <a:p>
            <a:pPr eaLnBrk="1" hangingPunct="1">
              <a:lnSpc>
                <a:spcPct val="80000"/>
              </a:lnSpc>
            </a:pPr>
            <a:r>
              <a:rPr lang="en-US" altLang="en-US" sz="2400">
                <a:ea typeface="ＭＳ Ｐゴシック" panose="020B0600070205080204" pitchFamily="34" charset="-128"/>
              </a:rPr>
              <a:t>If you were a stockholder in 2009 and Iger made a plea to retain cash in Disney to pursue investment opportunities, would you be more receptive?</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Yes</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No</a:t>
            </a:r>
          </a:p>
        </p:txBody>
      </p:sp>
      <p:sp>
        <p:nvSpPr>
          <p:cNvPr id="434179" name="Footer Placeholder 1">
            <a:extLst>
              <a:ext uri="{FF2B5EF4-FFF2-40B4-BE49-F238E27FC236}">
                <a16:creationId xmlns:a16="http://schemas.microsoft.com/office/drawing/2014/main" id="{5567B03C-E1CE-FD18-71D4-26BE78CB9E2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a:extLst>
              <a:ext uri="{FF2B5EF4-FFF2-40B4-BE49-F238E27FC236}">
                <a16:creationId xmlns:a16="http://schemas.microsoft.com/office/drawing/2014/main" id="{C738CC3F-A087-8DD2-39CE-893EA266B26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Final twist: Disney in 2013</a:t>
            </a:r>
          </a:p>
        </p:txBody>
      </p:sp>
      <p:sp>
        <p:nvSpPr>
          <p:cNvPr id="3" name="Content Placeholder 2">
            <a:extLst>
              <a:ext uri="{FF2B5EF4-FFF2-40B4-BE49-F238E27FC236}">
                <a16:creationId xmlns:a16="http://schemas.microsoft.com/office/drawing/2014/main" id="{9844CD51-1050-E24D-8AE4-620BE6E96338}"/>
              </a:ext>
            </a:extLst>
          </p:cNvPr>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36227" name="Footer Placeholder 3">
            <a:extLst>
              <a:ext uri="{FF2B5EF4-FFF2-40B4-BE49-F238E27FC236}">
                <a16:creationId xmlns:a16="http://schemas.microsoft.com/office/drawing/2014/main" id="{C637AD79-90F4-2F10-9F46-D1ABAD8C3BC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a:extLst>
              <a:ext uri="{FF2B5EF4-FFF2-40B4-BE49-F238E27FC236}">
                <a16:creationId xmlns:a16="http://schemas.microsoft.com/office/drawing/2014/main" id="{AE9C6E03-1F7D-CAD8-E7BD-9F428C28872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2: Vale – Dividends versus FCFE</a:t>
            </a:r>
          </a:p>
        </p:txBody>
      </p:sp>
      <p:sp>
        <p:nvSpPr>
          <p:cNvPr id="438274" name="Footer Placeholder 1">
            <a:extLst>
              <a:ext uri="{FF2B5EF4-FFF2-40B4-BE49-F238E27FC236}">
                <a16:creationId xmlns:a16="http://schemas.microsoft.com/office/drawing/2014/main" id="{41336597-509C-1274-C4A1-CF51A3519FA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7" name="Content Placeholder 4">
            <a:extLst>
              <a:ext uri="{FF2B5EF4-FFF2-40B4-BE49-F238E27FC236}">
                <a16:creationId xmlns:a16="http://schemas.microsoft.com/office/drawing/2014/main" id="{43B45757-495F-68A8-7B7C-3F78B1710857}"/>
              </a:ext>
            </a:extLst>
          </p:cNvPr>
          <p:cNvGraphicFramePr>
            <a:graphicFrameLocks noGrp="1"/>
          </p:cNvGraphicFramePr>
          <p:nvPr>
            <p:ph sz="quarter" idx="1"/>
          </p:nvPr>
        </p:nvGraphicFramePr>
        <p:xfrm>
          <a:off x="993775" y="18288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20000"/>
                    </a:ext>
                  </a:extLst>
                </a:gridCol>
                <a:gridCol w="1867467">
                  <a:extLst>
                    <a:ext uri="{9D8B030D-6E8A-4147-A177-3AD203B41FA5}">
                      <a16:colId xmlns:a16="http://schemas.microsoft.com/office/drawing/2014/main" val="20001"/>
                    </a:ext>
                  </a:extLst>
                </a:gridCol>
                <a:gridCol w="2197019">
                  <a:extLst>
                    <a:ext uri="{9D8B030D-6E8A-4147-A177-3AD203B41FA5}">
                      <a16:colId xmlns:a16="http://schemas.microsoft.com/office/drawing/2014/main" val="20002"/>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a:extLst>
              <a:ext uri="{FF2B5EF4-FFF2-40B4-BE49-F238E27FC236}">
                <a16:creationId xmlns:a16="http://schemas.microsoft.com/office/drawing/2014/main" id="{5E8214D3-3F0C-F05F-2EAA-EABE68D8F98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Vale: Its your call..</a:t>
            </a:r>
          </a:p>
        </p:txBody>
      </p:sp>
      <p:sp>
        <p:nvSpPr>
          <p:cNvPr id="440322" name="Rectangle 3">
            <a:extLst>
              <a:ext uri="{FF2B5EF4-FFF2-40B4-BE49-F238E27FC236}">
                <a16:creationId xmlns:a16="http://schemas.microsoft.com/office/drawing/2014/main" id="{B4F5752E-57F5-14BC-AA18-38A3476F09DE}"/>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Vale</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managers have asked you for permission to cut dividends (to more manageable levels). Are you likely to go along?</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No</a:t>
            </a:r>
          </a:p>
          <a:p>
            <a:pPr eaLnBrk="1" hangingPunct="1">
              <a:lnSpc>
                <a:spcPct val="80000"/>
              </a:lnSpc>
            </a:pPr>
            <a:r>
              <a:rPr lang="en-US" altLang="en-US" sz="2200" dirty="0">
                <a:ea typeface="ＭＳ Ｐゴシック" panose="020B0600070205080204" pitchFamily="34" charset="-128"/>
              </a:rPr>
              <a:t>The reasons for Vale</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dividend problem lie in it</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No</a:t>
            </a:r>
          </a:p>
          <a:p>
            <a:pPr eaLnBrk="1" hangingPunct="1">
              <a:lnSpc>
                <a:spcPct val="80000"/>
              </a:lnSpc>
            </a:pPr>
            <a:endParaRPr lang="en-US" altLang="en-US" sz="2200" dirty="0">
              <a:ea typeface="ＭＳ Ｐゴシック" panose="020B0600070205080204" pitchFamily="34" charset="-128"/>
            </a:endParaRPr>
          </a:p>
        </p:txBody>
      </p:sp>
      <p:sp>
        <p:nvSpPr>
          <p:cNvPr id="440323" name="Footer Placeholder 1">
            <a:extLst>
              <a:ext uri="{FF2B5EF4-FFF2-40B4-BE49-F238E27FC236}">
                <a16:creationId xmlns:a16="http://schemas.microsoft.com/office/drawing/2014/main" id="{60F6A2EE-FD13-2681-938D-FEFD725A420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a:extLst>
              <a:ext uri="{FF2B5EF4-FFF2-40B4-BE49-F238E27FC236}">
                <a16:creationId xmlns:a16="http://schemas.microsoft.com/office/drawing/2014/main" id="{C0D64AFD-DC82-9666-7266-3FC6B650C63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Mandated Dividend Payouts</a:t>
            </a:r>
          </a:p>
        </p:txBody>
      </p:sp>
      <p:sp>
        <p:nvSpPr>
          <p:cNvPr id="442370" name="Footer Placeholder 1">
            <a:extLst>
              <a:ext uri="{FF2B5EF4-FFF2-40B4-BE49-F238E27FC236}">
                <a16:creationId xmlns:a16="http://schemas.microsoft.com/office/drawing/2014/main" id="{94AE8076-FB6B-919F-A1FA-B22E3E03F52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34179" name="Slide Number Placeholder 2">
            <a:extLst>
              <a:ext uri="{FF2B5EF4-FFF2-40B4-BE49-F238E27FC236}">
                <a16:creationId xmlns:a16="http://schemas.microsoft.com/office/drawing/2014/main" id="{DC50BE80-BE70-3792-A008-D614788EC68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3D27A72-E8C0-AB46-AA67-375F94612591}" type="slidenum">
              <a:rPr lang="en-US" altLang="en-US" sz="1200">
                <a:solidFill>
                  <a:srgbClr val="FFFFFF"/>
                </a:solidFill>
                <a:latin typeface="Times" charset="0"/>
              </a:rPr>
              <a:pPr>
                <a:lnSpc>
                  <a:spcPct val="80000"/>
                </a:lnSpc>
                <a:spcBef>
                  <a:spcPct val="0"/>
                </a:spcBef>
                <a:buClrTx/>
                <a:buSzTx/>
                <a:buFontTx/>
                <a:buNone/>
                <a:defRPr/>
              </a:pPr>
              <a:t>210</a:t>
            </a:fld>
            <a:endParaRPr lang="en-US" altLang="en-US" sz="1200">
              <a:solidFill>
                <a:srgbClr val="FFFFFF"/>
              </a:solidFill>
              <a:latin typeface="Times" charset="0"/>
            </a:endParaRPr>
          </a:p>
        </p:txBody>
      </p:sp>
      <p:sp>
        <p:nvSpPr>
          <p:cNvPr id="414722" name="Rectangle 3">
            <a:extLst>
              <a:ext uri="{FF2B5EF4-FFF2-40B4-BE49-F238E27FC236}">
                <a16:creationId xmlns:a16="http://schemas.microsoft.com/office/drawing/2014/main" id="{BC8046EA-5DB8-57BA-BAF0-3F620F858CB4}"/>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83D76B75-7FFC-32EB-0024-3C12BA17FDC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44418" name="Footer Placeholder 1">
            <a:extLst>
              <a:ext uri="{FF2B5EF4-FFF2-40B4-BE49-F238E27FC236}">
                <a16:creationId xmlns:a16="http://schemas.microsoft.com/office/drawing/2014/main" id="{09A220B6-245F-760F-16E7-8E8447D85C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36227" name="Slide Number Placeholder 2">
            <a:extLst>
              <a:ext uri="{FF2B5EF4-FFF2-40B4-BE49-F238E27FC236}">
                <a16:creationId xmlns:a16="http://schemas.microsoft.com/office/drawing/2014/main" id="{4B11901B-BBA0-3320-8141-15ACD562A28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ED7C358-2AD3-8A4F-BD3B-1E421040C930}" type="slidenum">
              <a:rPr lang="en-US" altLang="en-US" sz="1200">
                <a:solidFill>
                  <a:srgbClr val="FFFFFF"/>
                </a:solidFill>
                <a:latin typeface="Times" charset="0"/>
              </a:rPr>
              <a:pPr>
                <a:lnSpc>
                  <a:spcPct val="80000"/>
                </a:lnSpc>
                <a:spcBef>
                  <a:spcPct val="0"/>
                </a:spcBef>
                <a:buClrTx/>
                <a:buSzTx/>
                <a:buFontTx/>
                <a:buNone/>
                <a:defRPr/>
              </a:pPr>
              <a:t>211</a:t>
            </a:fld>
            <a:endParaRPr lang="en-US" altLang="en-US" sz="1200">
              <a:solidFill>
                <a:srgbClr val="FFFFFF"/>
              </a:solidFill>
              <a:latin typeface="Times" charset="0"/>
            </a:endParaRPr>
          </a:p>
        </p:txBody>
      </p:sp>
      <p:sp>
        <p:nvSpPr>
          <p:cNvPr id="444420" name="Line 3">
            <a:extLst>
              <a:ext uri="{FF2B5EF4-FFF2-40B4-BE49-F238E27FC236}">
                <a16:creationId xmlns:a16="http://schemas.microsoft.com/office/drawing/2014/main" id="{66CDACD5-D51A-3BE0-0C5B-52D59C1260B5}"/>
              </a:ext>
            </a:extLst>
          </p:cNvPr>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4421" name="Rectangle 4">
            <a:extLst>
              <a:ext uri="{FF2B5EF4-FFF2-40B4-BE49-F238E27FC236}">
                <a16:creationId xmlns:a16="http://schemas.microsoft.com/office/drawing/2014/main" id="{8097DFAC-06A8-588C-D655-F00DA872B3CC}"/>
              </a:ext>
            </a:extLst>
          </p:cNvPr>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pitchFamily="2" charset="0"/>
              </a:rPr>
              <a:t>Summary of calculations</a:t>
            </a:r>
          </a:p>
        </p:txBody>
      </p:sp>
      <p:sp>
        <p:nvSpPr>
          <p:cNvPr id="444422" name="Rectangle 5">
            <a:extLst>
              <a:ext uri="{FF2B5EF4-FFF2-40B4-BE49-F238E27FC236}">
                <a16:creationId xmlns:a16="http://schemas.microsoft.com/office/drawing/2014/main" id="{FC5AE782-E417-1947-8F09-53A03CB1C27A}"/>
              </a:ext>
            </a:extLst>
          </p:cNvPr>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Average</a:t>
            </a:r>
          </a:p>
        </p:txBody>
      </p:sp>
      <p:sp>
        <p:nvSpPr>
          <p:cNvPr id="444423" name="Rectangle 6">
            <a:extLst>
              <a:ext uri="{FF2B5EF4-FFF2-40B4-BE49-F238E27FC236}">
                <a16:creationId xmlns:a16="http://schemas.microsoft.com/office/drawing/2014/main" id="{BF3953DB-5BB6-C8F6-6284-3FF3A4FC736C}"/>
              </a:ext>
            </a:extLst>
          </p:cNvPr>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Standard Deviation</a:t>
            </a:r>
          </a:p>
        </p:txBody>
      </p:sp>
      <p:sp>
        <p:nvSpPr>
          <p:cNvPr id="444424" name="Rectangle 7">
            <a:extLst>
              <a:ext uri="{FF2B5EF4-FFF2-40B4-BE49-F238E27FC236}">
                <a16:creationId xmlns:a16="http://schemas.microsoft.com/office/drawing/2014/main" id="{6EE48C66-1702-3BBC-24B7-C9EB54E8417D}"/>
              </a:ext>
            </a:extLst>
          </p:cNvPr>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Maximum</a:t>
            </a:r>
          </a:p>
        </p:txBody>
      </p:sp>
      <p:sp>
        <p:nvSpPr>
          <p:cNvPr id="444425" name="Rectangle 8">
            <a:extLst>
              <a:ext uri="{FF2B5EF4-FFF2-40B4-BE49-F238E27FC236}">
                <a16:creationId xmlns:a16="http://schemas.microsoft.com/office/drawing/2014/main" id="{C5B66C92-A094-3890-BD7E-0B329B11856C}"/>
              </a:ext>
            </a:extLst>
          </p:cNvPr>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Minimum</a:t>
            </a:r>
          </a:p>
        </p:txBody>
      </p:sp>
      <p:sp>
        <p:nvSpPr>
          <p:cNvPr id="444426" name="Rectangle 9">
            <a:extLst>
              <a:ext uri="{FF2B5EF4-FFF2-40B4-BE49-F238E27FC236}">
                <a16:creationId xmlns:a16="http://schemas.microsoft.com/office/drawing/2014/main" id="{C1985100-F50A-6BB3-3527-913FFB8740F4}"/>
              </a:ext>
            </a:extLst>
          </p:cNvPr>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Free CF to Equity</a:t>
            </a:r>
          </a:p>
        </p:txBody>
      </p:sp>
      <p:sp>
        <p:nvSpPr>
          <p:cNvPr id="444427" name="Rectangle 10">
            <a:extLst>
              <a:ext uri="{FF2B5EF4-FFF2-40B4-BE49-F238E27FC236}">
                <a16:creationId xmlns:a16="http://schemas.microsoft.com/office/drawing/2014/main" id="{B02073DF-C17E-9D80-67F3-A888B4CE48F6}"/>
              </a:ext>
            </a:extLst>
          </p:cNvPr>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$571.10</a:t>
            </a:r>
          </a:p>
        </p:txBody>
      </p:sp>
      <p:sp>
        <p:nvSpPr>
          <p:cNvPr id="444428" name="Rectangle 11">
            <a:extLst>
              <a:ext uri="{FF2B5EF4-FFF2-40B4-BE49-F238E27FC236}">
                <a16:creationId xmlns:a16="http://schemas.microsoft.com/office/drawing/2014/main" id="{3A65405B-6838-D270-5EB5-AAB10275C30A}"/>
              </a:ext>
            </a:extLst>
          </p:cNvPr>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$1,382.29</a:t>
            </a:r>
          </a:p>
        </p:txBody>
      </p:sp>
      <p:sp>
        <p:nvSpPr>
          <p:cNvPr id="444429" name="Rectangle 12">
            <a:extLst>
              <a:ext uri="{FF2B5EF4-FFF2-40B4-BE49-F238E27FC236}">
                <a16:creationId xmlns:a16="http://schemas.microsoft.com/office/drawing/2014/main" id="{02EA1C1F-851C-1F12-0089-AAC81C7E67BB}"/>
              </a:ext>
            </a:extLst>
          </p:cNvPr>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$3,764.00</a:t>
            </a:r>
          </a:p>
        </p:txBody>
      </p:sp>
      <p:sp>
        <p:nvSpPr>
          <p:cNvPr id="444430" name="Rectangle 13">
            <a:extLst>
              <a:ext uri="{FF2B5EF4-FFF2-40B4-BE49-F238E27FC236}">
                <a16:creationId xmlns:a16="http://schemas.microsoft.com/office/drawing/2014/main" id="{75856D2B-DA57-3FEB-E20A-7AD5C799772E}"/>
              </a:ext>
            </a:extLst>
          </p:cNvPr>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($612.50)</a:t>
            </a:r>
          </a:p>
        </p:txBody>
      </p:sp>
      <p:sp>
        <p:nvSpPr>
          <p:cNvPr id="444431" name="Rectangle 14">
            <a:extLst>
              <a:ext uri="{FF2B5EF4-FFF2-40B4-BE49-F238E27FC236}">
                <a16:creationId xmlns:a16="http://schemas.microsoft.com/office/drawing/2014/main" id="{40723F4B-8725-AD25-C4FB-D940763F6A1F}"/>
              </a:ext>
            </a:extLst>
          </p:cNvPr>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a:t>
            </a:r>
          </a:p>
        </p:txBody>
      </p:sp>
      <p:sp>
        <p:nvSpPr>
          <p:cNvPr id="444432" name="Rectangle 15">
            <a:extLst>
              <a:ext uri="{FF2B5EF4-FFF2-40B4-BE49-F238E27FC236}">
                <a16:creationId xmlns:a16="http://schemas.microsoft.com/office/drawing/2014/main" id="{DD562D70-5624-B026-9BD2-6EA7BC3B6DB0}"/>
              </a:ext>
            </a:extLst>
          </p:cNvPr>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$1,496.30</a:t>
            </a:r>
          </a:p>
        </p:txBody>
      </p:sp>
      <p:sp>
        <p:nvSpPr>
          <p:cNvPr id="444433" name="Rectangle 16">
            <a:extLst>
              <a:ext uri="{FF2B5EF4-FFF2-40B4-BE49-F238E27FC236}">
                <a16:creationId xmlns:a16="http://schemas.microsoft.com/office/drawing/2014/main" id="{BFFFBFB7-3806-DB86-6571-E4C4CA1795D5}"/>
              </a:ext>
            </a:extLst>
          </p:cNvPr>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$448.77</a:t>
            </a:r>
          </a:p>
        </p:txBody>
      </p:sp>
      <p:sp>
        <p:nvSpPr>
          <p:cNvPr id="444434" name="Rectangle 17">
            <a:extLst>
              <a:ext uri="{FF2B5EF4-FFF2-40B4-BE49-F238E27FC236}">
                <a16:creationId xmlns:a16="http://schemas.microsoft.com/office/drawing/2014/main" id="{5E12B1F7-5315-694B-F128-5B6EE8615103}"/>
              </a:ext>
            </a:extLst>
          </p:cNvPr>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$2,112.00</a:t>
            </a:r>
          </a:p>
        </p:txBody>
      </p:sp>
      <p:sp>
        <p:nvSpPr>
          <p:cNvPr id="444435" name="Rectangle 18">
            <a:extLst>
              <a:ext uri="{FF2B5EF4-FFF2-40B4-BE49-F238E27FC236}">
                <a16:creationId xmlns:a16="http://schemas.microsoft.com/office/drawing/2014/main" id="{596670CA-9D12-422C-D82F-D76B35ECCA8A}"/>
              </a:ext>
            </a:extLst>
          </p:cNvPr>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$831.00</a:t>
            </a:r>
          </a:p>
        </p:txBody>
      </p:sp>
      <p:sp>
        <p:nvSpPr>
          <p:cNvPr id="444436" name="Rectangle 19">
            <a:extLst>
              <a:ext uri="{FF2B5EF4-FFF2-40B4-BE49-F238E27FC236}">
                <a16:creationId xmlns:a16="http://schemas.microsoft.com/office/drawing/2014/main" id="{AD3AC400-FF9B-861A-3D84-033833E0EAED}"/>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Dividends+Repurchases</a:t>
            </a:r>
          </a:p>
        </p:txBody>
      </p:sp>
      <p:sp>
        <p:nvSpPr>
          <p:cNvPr id="444437" name="Rectangle 20">
            <a:extLst>
              <a:ext uri="{FF2B5EF4-FFF2-40B4-BE49-F238E27FC236}">
                <a16:creationId xmlns:a16="http://schemas.microsoft.com/office/drawing/2014/main" id="{CE2C3C7F-6025-5516-E106-A7F5DA315B6D}"/>
              </a:ext>
            </a:extLst>
          </p:cNvPr>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$1,496.30</a:t>
            </a:r>
          </a:p>
        </p:txBody>
      </p:sp>
      <p:sp>
        <p:nvSpPr>
          <p:cNvPr id="444438" name="Rectangle 21">
            <a:extLst>
              <a:ext uri="{FF2B5EF4-FFF2-40B4-BE49-F238E27FC236}">
                <a16:creationId xmlns:a16="http://schemas.microsoft.com/office/drawing/2014/main" id="{C5BD0C25-DD3A-73F6-AB90-CFD6BCD0AB5F}"/>
              </a:ext>
            </a:extLst>
          </p:cNvPr>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$448.77</a:t>
            </a:r>
          </a:p>
        </p:txBody>
      </p:sp>
      <p:sp>
        <p:nvSpPr>
          <p:cNvPr id="444439" name="Rectangle 22">
            <a:extLst>
              <a:ext uri="{FF2B5EF4-FFF2-40B4-BE49-F238E27FC236}">
                <a16:creationId xmlns:a16="http://schemas.microsoft.com/office/drawing/2014/main" id="{41E978E2-C370-32C5-8033-BF523C0D54AF}"/>
              </a:ext>
            </a:extLst>
          </p:cNvPr>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$2,112.00</a:t>
            </a:r>
          </a:p>
        </p:txBody>
      </p:sp>
      <p:sp>
        <p:nvSpPr>
          <p:cNvPr id="444440" name="Rectangle 23">
            <a:extLst>
              <a:ext uri="{FF2B5EF4-FFF2-40B4-BE49-F238E27FC236}">
                <a16:creationId xmlns:a16="http://schemas.microsoft.com/office/drawing/2014/main" id="{B139F7AA-CD03-BFCB-82B1-C41F6592977D}"/>
              </a:ext>
            </a:extLst>
          </p:cNvPr>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$831.00</a:t>
            </a:r>
          </a:p>
        </p:txBody>
      </p:sp>
      <p:sp>
        <p:nvSpPr>
          <p:cNvPr id="444441" name="Rectangle 24">
            <a:extLst>
              <a:ext uri="{FF2B5EF4-FFF2-40B4-BE49-F238E27FC236}">
                <a16:creationId xmlns:a16="http://schemas.microsoft.com/office/drawing/2014/main" id="{BDB4E47E-0664-1500-949E-C5B1FEE3D066}"/>
              </a:ext>
            </a:extLst>
          </p:cNvPr>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 Payout Ratio</a:t>
            </a:r>
          </a:p>
        </p:txBody>
      </p:sp>
      <p:sp>
        <p:nvSpPr>
          <p:cNvPr id="444442" name="Rectangle 25">
            <a:extLst>
              <a:ext uri="{FF2B5EF4-FFF2-40B4-BE49-F238E27FC236}">
                <a16:creationId xmlns:a16="http://schemas.microsoft.com/office/drawing/2014/main" id="{01E27369-59C8-62B9-9D52-EB37C93E739E}"/>
              </a:ext>
            </a:extLst>
          </p:cNvPr>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84.77%</a:t>
            </a:r>
          </a:p>
        </p:txBody>
      </p:sp>
      <p:sp>
        <p:nvSpPr>
          <p:cNvPr id="444443" name="Rectangle 26">
            <a:extLst>
              <a:ext uri="{FF2B5EF4-FFF2-40B4-BE49-F238E27FC236}">
                <a16:creationId xmlns:a16="http://schemas.microsoft.com/office/drawing/2014/main" id="{E27FB5FE-6DF8-9FF3-68E0-38FD2E6D8E61}"/>
              </a:ext>
            </a:extLst>
          </p:cNvPr>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Cash Paid as % of FCFE</a:t>
            </a:r>
          </a:p>
        </p:txBody>
      </p:sp>
      <p:sp>
        <p:nvSpPr>
          <p:cNvPr id="444444" name="Rectangle 27">
            <a:extLst>
              <a:ext uri="{FF2B5EF4-FFF2-40B4-BE49-F238E27FC236}">
                <a16:creationId xmlns:a16="http://schemas.microsoft.com/office/drawing/2014/main" id="{3D996FEB-B3F6-2438-1C7F-A6A3B4A3AE08}"/>
              </a:ext>
            </a:extLst>
          </p:cNvPr>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262.00%</a:t>
            </a:r>
          </a:p>
        </p:txBody>
      </p:sp>
      <p:sp>
        <p:nvSpPr>
          <p:cNvPr id="444445" name="Rectangle 28">
            <a:extLst>
              <a:ext uri="{FF2B5EF4-FFF2-40B4-BE49-F238E27FC236}">
                <a16:creationId xmlns:a16="http://schemas.microsoft.com/office/drawing/2014/main" id="{5D8D2105-A919-4BE5-5CC6-AF71F07BBB5F}"/>
              </a:ext>
            </a:extLst>
          </p:cNvPr>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ROE - Required return</a:t>
            </a:r>
          </a:p>
        </p:txBody>
      </p:sp>
      <p:sp>
        <p:nvSpPr>
          <p:cNvPr id="444446" name="Rectangle 29">
            <a:extLst>
              <a:ext uri="{FF2B5EF4-FFF2-40B4-BE49-F238E27FC236}">
                <a16:creationId xmlns:a16="http://schemas.microsoft.com/office/drawing/2014/main" id="{B5968AB0-736E-E410-869F-38D62B3EDCA3}"/>
              </a:ext>
            </a:extLst>
          </p:cNvPr>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-1.67%</a:t>
            </a:r>
          </a:p>
        </p:txBody>
      </p:sp>
      <p:sp>
        <p:nvSpPr>
          <p:cNvPr id="444447" name="Rectangle 30">
            <a:extLst>
              <a:ext uri="{FF2B5EF4-FFF2-40B4-BE49-F238E27FC236}">
                <a16:creationId xmlns:a16="http://schemas.microsoft.com/office/drawing/2014/main" id="{229AA7BE-28E2-A197-B383-E54E70042175}"/>
              </a:ext>
            </a:extLst>
          </p:cNvPr>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11.49%</a:t>
            </a:r>
          </a:p>
        </p:txBody>
      </p:sp>
      <p:sp>
        <p:nvSpPr>
          <p:cNvPr id="444448" name="Rectangle 31">
            <a:extLst>
              <a:ext uri="{FF2B5EF4-FFF2-40B4-BE49-F238E27FC236}">
                <a16:creationId xmlns:a16="http://schemas.microsoft.com/office/drawing/2014/main" id="{3E11EEC1-B545-6232-444D-43C124E8DA75}"/>
              </a:ext>
            </a:extLst>
          </p:cNvPr>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20.90%</a:t>
            </a:r>
          </a:p>
        </p:txBody>
      </p:sp>
      <p:sp>
        <p:nvSpPr>
          <p:cNvPr id="444449" name="Rectangle 32">
            <a:extLst>
              <a:ext uri="{FF2B5EF4-FFF2-40B4-BE49-F238E27FC236}">
                <a16:creationId xmlns:a16="http://schemas.microsoft.com/office/drawing/2014/main" id="{9A6F2E3E-AF2D-6312-2128-4372A9CC3D5B}"/>
              </a:ext>
            </a:extLst>
          </p:cNvPr>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-21.59%</a:t>
            </a:r>
          </a:p>
        </p:txBody>
      </p:sp>
      <p:sp>
        <p:nvSpPr>
          <p:cNvPr id="444450" name="Line 34">
            <a:extLst>
              <a:ext uri="{FF2B5EF4-FFF2-40B4-BE49-F238E27FC236}">
                <a16:creationId xmlns:a16="http://schemas.microsoft.com/office/drawing/2014/main" id="{18F3A462-5768-13C4-A580-796EC18C3E82}"/>
              </a:ext>
            </a:extLst>
          </p:cNvPr>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a:extLst>
              <a:ext uri="{FF2B5EF4-FFF2-40B4-BE49-F238E27FC236}">
                <a16:creationId xmlns:a16="http://schemas.microsoft.com/office/drawing/2014/main" id="{E6910B3C-DF7C-1145-0DE5-7B300571D12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BP: Just Desserts!</a:t>
            </a:r>
          </a:p>
        </p:txBody>
      </p:sp>
      <p:sp>
        <p:nvSpPr>
          <p:cNvPr id="446466" name="Footer Placeholder 1">
            <a:extLst>
              <a:ext uri="{FF2B5EF4-FFF2-40B4-BE49-F238E27FC236}">
                <a16:creationId xmlns:a16="http://schemas.microsoft.com/office/drawing/2014/main" id="{CC2F6D87-DDEF-92E3-0971-898D33D3A65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38275" name="Slide Number Placeholder 2">
            <a:extLst>
              <a:ext uri="{FF2B5EF4-FFF2-40B4-BE49-F238E27FC236}">
                <a16:creationId xmlns:a16="http://schemas.microsoft.com/office/drawing/2014/main" id="{68411A58-3523-F018-9C61-422CD6967B6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D090B03-03F6-1E45-923C-E27F27EBD98D}" type="slidenum">
              <a:rPr lang="en-US" altLang="en-US" sz="1200">
                <a:solidFill>
                  <a:srgbClr val="FFFFFF"/>
                </a:solidFill>
                <a:latin typeface="Times" charset="0"/>
              </a:rPr>
              <a:pPr>
                <a:lnSpc>
                  <a:spcPct val="80000"/>
                </a:lnSpc>
                <a:spcBef>
                  <a:spcPct val="0"/>
                </a:spcBef>
                <a:buClrTx/>
                <a:buSzTx/>
                <a:buFontTx/>
                <a:buNone/>
                <a:defRPr/>
              </a:pPr>
              <a:t>212</a:t>
            </a:fld>
            <a:endParaRPr lang="en-US" altLang="en-US" sz="1200">
              <a:solidFill>
                <a:srgbClr val="FFFFFF"/>
              </a:solidFill>
              <a:latin typeface="Times" charset="0"/>
            </a:endParaRPr>
          </a:p>
        </p:txBody>
      </p:sp>
      <p:pic>
        <p:nvPicPr>
          <p:cNvPr id="446468" name="Picture 3">
            <a:extLst>
              <a:ext uri="{FF2B5EF4-FFF2-40B4-BE49-F238E27FC236}">
                <a16:creationId xmlns:a16="http://schemas.microsoft.com/office/drawing/2014/main" id="{4D09BE4A-A2C4-AD40-D9DA-CC1172183185}"/>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Title 1">
            <a:extLst>
              <a:ext uri="{FF2B5EF4-FFF2-40B4-BE49-F238E27FC236}">
                <a16:creationId xmlns:a16="http://schemas.microsoft.com/office/drawing/2014/main" id="{57125FB3-2621-2133-F162-8A6B59BA67E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Managing changes in dividend policy</a:t>
            </a:r>
          </a:p>
        </p:txBody>
      </p:sp>
      <p:sp>
        <p:nvSpPr>
          <p:cNvPr id="448514" name="Footer Placeholder 1">
            <a:extLst>
              <a:ext uri="{FF2B5EF4-FFF2-40B4-BE49-F238E27FC236}">
                <a16:creationId xmlns:a16="http://schemas.microsoft.com/office/drawing/2014/main" id="{056BCB3E-226D-6E8E-1328-64C74DDDA94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0323" name="Slide Number Placeholder 2">
            <a:extLst>
              <a:ext uri="{FF2B5EF4-FFF2-40B4-BE49-F238E27FC236}">
                <a16:creationId xmlns:a16="http://schemas.microsoft.com/office/drawing/2014/main" id="{FACFC9C0-422A-9CD3-E9B0-9DF6A1C49B2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9381778-E259-1A4F-892C-17B1BA53FBDC}" type="slidenum">
              <a:rPr lang="en-US" altLang="en-US" sz="1200">
                <a:solidFill>
                  <a:srgbClr val="FFFFFF"/>
                </a:solidFill>
                <a:latin typeface="Times" charset="0"/>
              </a:rPr>
              <a:pPr>
                <a:lnSpc>
                  <a:spcPct val="80000"/>
                </a:lnSpc>
                <a:spcBef>
                  <a:spcPct val="0"/>
                </a:spcBef>
                <a:buClrTx/>
                <a:buSzTx/>
                <a:buFontTx/>
                <a:buNone/>
                <a:defRPr/>
              </a:pPr>
              <a:t>213</a:t>
            </a:fld>
            <a:endParaRPr lang="en-US" altLang="en-US" sz="1200">
              <a:solidFill>
                <a:srgbClr val="FFFFFF"/>
              </a:solidFill>
              <a:latin typeface="Times" charset="0"/>
            </a:endParaRPr>
          </a:p>
        </p:txBody>
      </p:sp>
      <p:pic>
        <p:nvPicPr>
          <p:cNvPr id="448516" name="Content Placeholder 4">
            <a:extLst>
              <a:ext uri="{FF2B5EF4-FFF2-40B4-BE49-F238E27FC236}">
                <a16:creationId xmlns:a16="http://schemas.microsoft.com/office/drawing/2014/main" id="{4721C564-0715-AA56-E9E3-EA206C16DD1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F18C6C45-3B46-FFE5-37C0-353B87799F2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50562" name="Footer Placeholder 1">
            <a:extLst>
              <a:ext uri="{FF2B5EF4-FFF2-40B4-BE49-F238E27FC236}">
                <a16:creationId xmlns:a16="http://schemas.microsoft.com/office/drawing/2014/main" id="{0DC6BDD7-EB02-A5C6-98D5-46A2578C05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2371" name="Slide Number Placeholder 2">
            <a:extLst>
              <a:ext uri="{FF2B5EF4-FFF2-40B4-BE49-F238E27FC236}">
                <a16:creationId xmlns:a16="http://schemas.microsoft.com/office/drawing/2014/main" id="{682402C6-A46D-C5B3-C49D-FFF0465F0E4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D98A12E-6B52-144B-81C3-88390FB5B6E2}" type="slidenum">
              <a:rPr lang="en-US" altLang="en-US" sz="1200">
                <a:solidFill>
                  <a:srgbClr val="FFFFFF"/>
                </a:solidFill>
                <a:latin typeface="Times" charset="0"/>
              </a:rPr>
              <a:pPr>
                <a:lnSpc>
                  <a:spcPct val="80000"/>
                </a:lnSpc>
                <a:spcBef>
                  <a:spcPct val="0"/>
                </a:spcBef>
                <a:buClrTx/>
                <a:buSzTx/>
                <a:buFontTx/>
                <a:buNone/>
                <a:defRPr/>
              </a:pPr>
              <a:t>214</a:t>
            </a:fld>
            <a:endParaRPr lang="en-US" altLang="en-US" sz="1200">
              <a:solidFill>
                <a:srgbClr val="FFFFFF"/>
              </a:solidFill>
              <a:latin typeface="Times" charset="0"/>
            </a:endParaRPr>
          </a:p>
        </p:txBody>
      </p:sp>
      <p:sp>
        <p:nvSpPr>
          <p:cNvPr id="450564" name="Content Placeholder 6">
            <a:extLst>
              <a:ext uri="{FF2B5EF4-FFF2-40B4-BE49-F238E27FC236}">
                <a16:creationId xmlns:a16="http://schemas.microsoft.com/office/drawing/2014/main" id="{82308617-0FE6-21E3-22D7-4192C12A816B}"/>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endParaRPr lang="en-US" altLang="en-US">
              <a:ea typeface="ＭＳ Ｐゴシック" panose="020B0600070205080204" pitchFamily="34" charset="-128"/>
            </a:endParaRPr>
          </a:p>
        </p:txBody>
      </p:sp>
      <p:sp>
        <p:nvSpPr>
          <p:cNvPr id="450565" name="Line 3">
            <a:extLst>
              <a:ext uri="{FF2B5EF4-FFF2-40B4-BE49-F238E27FC236}">
                <a16:creationId xmlns:a16="http://schemas.microsoft.com/office/drawing/2014/main" id="{2F5FD9BA-06BE-1875-4075-FBA7C66D2A72}"/>
              </a:ext>
            </a:extLst>
          </p:cNvPr>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66" name="Rectangle 4">
            <a:extLst>
              <a:ext uri="{FF2B5EF4-FFF2-40B4-BE49-F238E27FC236}">
                <a16:creationId xmlns:a16="http://schemas.microsoft.com/office/drawing/2014/main" id="{A15D5D1F-12AA-D27B-BD1B-6487A348DD45}"/>
              </a:ext>
            </a:extLst>
          </p:cNvPr>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pitchFamily="2" charset="0"/>
              </a:rPr>
              <a:t>Summary of calculations</a:t>
            </a:r>
          </a:p>
        </p:txBody>
      </p:sp>
      <p:sp>
        <p:nvSpPr>
          <p:cNvPr id="450567" name="Rectangle 5">
            <a:extLst>
              <a:ext uri="{FF2B5EF4-FFF2-40B4-BE49-F238E27FC236}">
                <a16:creationId xmlns:a16="http://schemas.microsoft.com/office/drawing/2014/main" id="{FEA47491-7C42-6F13-3CD5-94C3BEFCDB85}"/>
              </a:ext>
            </a:extLst>
          </p:cNvPr>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Average</a:t>
            </a:r>
          </a:p>
        </p:txBody>
      </p:sp>
      <p:sp>
        <p:nvSpPr>
          <p:cNvPr id="450568" name="Rectangle 6">
            <a:extLst>
              <a:ext uri="{FF2B5EF4-FFF2-40B4-BE49-F238E27FC236}">
                <a16:creationId xmlns:a16="http://schemas.microsoft.com/office/drawing/2014/main" id="{6E01888F-179A-9E80-82A1-62C8626661FB}"/>
              </a:ext>
            </a:extLst>
          </p:cNvPr>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Standard Deviation</a:t>
            </a:r>
          </a:p>
        </p:txBody>
      </p:sp>
      <p:sp>
        <p:nvSpPr>
          <p:cNvPr id="450569" name="Rectangle 7">
            <a:extLst>
              <a:ext uri="{FF2B5EF4-FFF2-40B4-BE49-F238E27FC236}">
                <a16:creationId xmlns:a16="http://schemas.microsoft.com/office/drawing/2014/main" id="{C5C99929-2237-C79E-8A29-17494EF53366}"/>
              </a:ext>
            </a:extLst>
          </p:cNvPr>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Maximum</a:t>
            </a:r>
          </a:p>
        </p:txBody>
      </p:sp>
      <p:sp>
        <p:nvSpPr>
          <p:cNvPr id="450570" name="Rectangle 8">
            <a:extLst>
              <a:ext uri="{FF2B5EF4-FFF2-40B4-BE49-F238E27FC236}">
                <a16:creationId xmlns:a16="http://schemas.microsoft.com/office/drawing/2014/main" id="{28F560D3-FF9C-FBE4-A0B5-1C7384D5F72C}"/>
              </a:ext>
            </a:extLst>
          </p:cNvPr>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Minimum</a:t>
            </a:r>
          </a:p>
        </p:txBody>
      </p:sp>
      <p:sp>
        <p:nvSpPr>
          <p:cNvPr id="450571" name="Rectangle 9">
            <a:extLst>
              <a:ext uri="{FF2B5EF4-FFF2-40B4-BE49-F238E27FC236}">
                <a16:creationId xmlns:a16="http://schemas.microsoft.com/office/drawing/2014/main" id="{8DD36B0E-8A73-E8E9-A8D8-A95E9D0A7308}"/>
              </a:ext>
            </a:extLst>
          </p:cNvPr>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Free CF to Equity</a:t>
            </a:r>
          </a:p>
        </p:txBody>
      </p:sp>
      <p:sp>
        <p:nvSpPr>
          <p:cNvPr id="450572" name="Rectangle 10">
            <a:extLst>
              <a:ext uri="{FF2B5EF4-FFF2-40B4-BE49-F238E27FC236}">
                <a16:creationId xmlns:a16="http://schemas.microsoft.com/office/drawing/2014/main" id="{4B027D97-3153-8347-26B4-E0A0DA6E1171}"/>
              </a:ext>
            </a:extLst>
          </p:cNvPr>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($34.20)</a:t>
            </a:r>
          </a:p>
        </p:txBody>
      </p:sp>
      <p:sp>
        <p:nvSpPr>
          <p:cNvPr id="450573" name="Rectangle 11">
            <a:extLst>
              <a:ext uri="{FF2B5EF4-FFF2-40B4-BE49-F238E27FC236}">
                <a16:creationId xmlns:a16="http://schemas.microsoft.com/office/drawing/2014/main" id="{D34F62FF-9231-9460-C1A1-D081556023A1}"/>
              </a:ext>
            </a:extLst>
          </p:cNvPr>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$109.74</a:t>
            </a:r>
          </a:p>
        </p:txBody>
      </p:sp>
      <p:sp>
        <p:nvSpPr>
          <p:cNvPr id="450574" name="Rectangle 12">
            <a:extLst>
              <a:ext uri="{FF2B5EF4-FFF2-40B4-BE49-F238E27FC236}">
                <a16:creationId xmlns:a16="http://schemas.microsoft.com/office/drawing/2014/main" id="{5EFC081B-0B79-3378-A33A-AC1193F73372}"/>
              </a:ext>
            </a:extLst>
          </p:cNvPr>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$96.89</a:t>
            </a:r>
          </a:p>
        </p:txBody>
      </p:sp>
      <p:sp>
        <p:nvSpPr>
          <p:cNvPr id="450575" name="Rectangle 13">
            <a:extLst>
              <a:ext uri="{FF2B5EF4-FFF2-40B4-BE49-F238E27FC236}">
                <a16:creationId xmlns:a16="http://schemas.microsoft.com/office/drawing/2014/main" id="{184153DC-69CD-941E-AFA2-70EFF0EC5843}"/>
              </a:ext>
            </a:extLst>
          </p:cNvPr>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($242.17)</a:t>
            </a:r>
          </a:p>
        </p:txBody>
      </p:sp>
      <p:sp>
        <p:nvSpPr>
          <p:cNvPr id="450576" name="Rectangle 14">
            <a:extLst>
              <a:ext uri="{FF2B5EF4-FFF2-40B4-BE49-F238E27FC236}">
                <a16:creationId xmlns:a16="http://schemas.microsoft.com/office/drawing/2014/main" id="{AACA1436-F93D-5090-6D6A-59516A5F4917}"/>
              </a:ext>
            </a:extLst>
          </p:cNvPr>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a:t>
            </a:r>
          </a:p>
        </p:txBody>
      </p:sp>
      <p:sp>
        <p:nvSpPr>
          <p:cNvPr id="450577" name="Rectangle 15">
            <a:extLst>
              <a:ext uri="{FF2B5EF4-FFF2-40B4-BE49-F238E27FC236}">
                <a16:creationId xmlns:a16="http://schemas.microsoft.com/office/drawing/2014/main" id="{F88A7618-1C50-500B-F3B3-6B4CB7856F74}"/>
              </a:ext>
            </a:extLst>
          </p:cNvPr>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$40.87</a:t>
            </a:r>
          </a:p>
        </p:txBody>
      </p:sp>
      <p:sp>
        <p:nvSpPr>
          <p:cNvPr id="450578" name="Rectangle 16">
            <a:extLst>
              <a:ext uri="{FF2B5EF4-FFF2-40B4-BE49-F238E27FC236}">
                <a16:creationId xmlns:a16="http://schemas.microsoft.com/office/drawing/2014/main" id="{2E2A7A0B-DB44-E0EF-0DE4-1757FA50DBC4}"/>
              </a:ext>
            </a:extLst>
          </p:cNvPr>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$32.79</a:t>
            </a:r>
          </a:p>
        </p:txBody>
      </p:sp>
      <p:sp>
        <p:nvSpPr>
          <p:cNvPr id="450579" name="Rectangle 17">
            <a:extLst>
              <a:ext uri="{FF2B5EF4-FFF2-40B4-BE49-F238E27FC236}">
                <a16:creationId xmlns:a16="http://schemas.microsoft.com/office/drawing/2014/main" id="{72199F0C-8DA6-1364-A1D8-70916D9602FE}"/>
              </a:ext>
            </a:extLst>
          </p:cNvPr>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$101.36</a:t>
            </a:r>
          </a:p>
        </p:txBody>
      </p:sp>
      <p:sp>
        <p:nvSpPr>
          <p:cNvPr id="450580" name="Rectangle 18">
            <a:extLst>
              <a:ext uri="{FF2B5EF4-FFF2-40B4-BE49-F238E27FC236}">
                <a16:creationId xmlns:a16="http://schemas.microsoft.com/office/drawing/2014/main" id="{E77AC294-C708-C7B4-825D-125EBDF2D0DD}"/>
              </a:ext>
            </a:extLst>
          </p:cNvPr>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$5.97</a:t>
            </a:r>
          </a:p>
        </p:txBody>
      </p:sp>
      <p:sp>
        <p:nvSpPr>
          <p:cNvPr id="450581" name="Rectangle 19">
            <a:extLst>
              <a:ext uri="{FF2B5EF4-FFF2-40B4-BE49-F238E27FC236}">
                <a16:creationId xmlns:a16="http://schemas.microsoft.com/office/drawing/2014/main" id="{E9B6E054-2254-D5B4-6688-99B723870CC2}"/>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Dividends+Repurchases</a:t>
            </a:r>
          </a:p>
        </p:txBody>
      </p:sp>
      <p:sp>
        <p:nvSpPr>
          <p:cNvPr id="450582" name="Rectangle 20">
            <a:extLst>
              <a:ext uri="{FF2B5EF4-FFF2-40B4-BE49-F238E27FC236}">
                <a16:creationId xmlns:a16="http://schemas.microsoft.com/office/drawing/2014/main" id="{38A65CEA-89AA-F3BB-FB75-DE6F79E64130}"/>
              </a:ext>
            </a:extLst>
          </p:cNvPr>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$40.87</a:t>
            </a:r>
          </a:p>
        </p:txBody>
      </p:sp>
      <p:sp>
        <p:nvSpPr>
          <p:cNvPr id="450583" name="Rectangle 21">
            <a:extLst>
              <a:ext uri="{FF2B5EF4-FFF2-40B4-BE49-F238E27FC236}">
                <a16:creationId xmlns:a16="http://schemas.microsoft.com/office/drawing/2014/main" id="{64205BBD-A922-5B5A-1AEA-B32EE6E388E3}"/>
              </a:ext>
            </a:extLst>
          </p:cNvPr>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$32.79</a:t>
            </a:r>
          </a:p>
        </p:txBody>
      </p:sp>
      <p:sp>
        <p:nvSpPr>
          <p:cNvPr id="450584" name="Rectangle 22">
            <a:extLst>
              <a:ext uri="{FF2B5EF4-FFF2-40B4-BE49-F238E27FC236}">
                <a16:creationId xmlns:a16="http://schemas.microsoft.com/office/drawing/2014/main" id="{54CBA64C-6FAA-F636-AF94-8757612D728A}"/>
              </a:ext>
            </a:extLst>
          </p:cNvPr>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$101.36</a:t>
            </a:r>
          </a:p>
        </p:txBody>
      </p:sp>
      <p:sp>
        <p:nvSpPr>
          <p:cNvPr id="450585" name="Rectangle 23">
            <a:extLst>
              <a:ext uri="{FF2B5EF4-FFF2-40B4-BE49-F238E27FC236}">
                <a16:creationId xmlns:a16="http://schemas.microsoft.com/office/drawing/2014/main" id="{710D7212-460F-0507-3656-91ADC739708D}"/>
              </a:ext>
            </a:extLst>
          </p:cNvPr>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$5.97</a:t>
            </a:r>
          </a:p>
        </p:txBody>
      </p:sp>
      <p:sp>
        <p:nvSpPr>
          <p:cNvPr id="450586" name="Rectangle 24">
            <a:extLst>
              <a:ext uri="{FF2B5EF4-FFF2-40B4-BE49-F238E27FC236}">
                <a16:creationId xmlns:a16="http://schemas.microsoft.com/office/drawing/2014/main" id="{288AAA89-79BD-AB81-027E-8F68B6D358BB}"/>
              </a:ext>
            </a:extLst>
          </p:cNvPr>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 Payout Ratio</a:t>
            </a:r>
          </a:p>
        </p:txBody>
      </p:sp>
      <p:sp>
        <p:nvSpPr>
          <p:cNvPr id="450587" name="Rectangle 25">
            <a:extLst>
              <a:ext uri="{FF2B5EF4-FFF2-40B4-BE49-F238E27FC236}">
                <a16:creationId xmlns:a16="http://schemas.microsoft.com/office/drawing/2014/main" id="{978A063C-8DEE-2080-D762-225856E3A6E0}"/>
              </a:ext>
            </a:extLst>
          </p:cNvPr>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18.59%</a:t>
            </a:r>
          </a:p>
        </p:txBody>
      </p:sp>
      <p:sp>
        <p:nvSpPr>
          <p:cNvPr id="450588" name="Rectangle 26">
            <a:extLst>
              <a:ext uri="{FF2B5EF4-FFF2-40B4-BE49-F238E27FC236}">
                <a16:creationId xmlns:a16="http://schemas.microsoft.com/office/drawing/2014/main" id="{60F13B7B-55B0-73C9-CB50-B70DFA63E126}"/>
              </a:ext>
            </a:extLst>
          </p:cNvPr>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Cash Paid as % of FCFE</a:t>
            </a:r>
          </a:p>
        </p:txBody>
      </p:sp>
      <p:sp>
        <p:nvSpPr>
          <p:cNvPr id="450589" name="Rectangle 27">
            <a:extLst>
              <a:ext uri="{FF2B5EF4-FFF2-40B4-BE49-F238E27FC236}">
                <a16:creationId xmlns:a16="http://schemas.microsoft.com/office/drawing/2014/main" id="{EC0B3B32-9C9F-7CB8-C61C-7DAB50EA5041}"/>
              </a:ext>
            </a:extLst>
          </p:cNvPr>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-119.52%</a:t>
            </a:r>
          </a:p>
        </p:txBody>
      </p:sp>
      <p:sp>
        <p:nvSpPr>
          <p:cNvPr id="450590" name="Rectangle 28">
            <a:extLst>
              <a:ext uri="{FF2B5EF4-FFF2-40B4-BE49-F238E27FC236}">
                <a16:creationId xmlns:a16="http://schemas.microsoft.com/office/drawing/2014/main" id="{AC2DE82E-F4A5-10A0-D456-5128BB22EA93}"/>
              </a:ext>
            </a:extLst>
          </p:cNvPr>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ROE - Required return</a:t>
            </a:r>
          </a:p>
        </p:txBody>
      </p:sp>
      <p:sp>
        <p:nvSpPr>
          <p:cNvPr id="450591" name="Rectangle 29">
            <a:extLst>
              <a:ext uri="{FF2B5EF4-FFF2-40B4-BE49-F238E27FC236}">
                <a16:creationId xmlns:a16="http://schemas.microsoft.com/office/drawing/2014/main" id="{48944AB3-6062-F86C-E285-74B5F7CCA0B0}"/>
              </a:ext>
            </a:extLst>
          </p:cNvPr>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1.69%</a:t>
            </a:r>
          </a:p>
        </p:txBody>
      </p:sp>
      <p:sp>
        <p:nvSpPr>
          <p:cNvPr id="450592" name="Rectangle 30">
            <a:extLst>
              <a:ext uri="{FF2B5EF4-FFF2-40B4-BE49-F238E27FC236}">
                <a16:creationId xmlns:a16="http://schemas.microsoft.com/office/drawing/2014/main" id="{770DA156-D343-A0C3-4077-FEF2EAB4EEF3}"/>
              </a:ext>
            </a:extLst>
          </p:cNvPr>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19.07%</a:t>
            </a:r>
          </a:p>
        </p:txBody>
      </p:sp>
      <p:sp>
        <p:nvSpPr>
          <p:cNvPr id="450593" name="Rectangle 31">
            <a:extLst>
              <a:ext uri="{FF2B5EF4-FFF2-40B4-BE49-F238E27FC236}">
                <a16:creationId xmlns:a16="http://schemas.microsoft.com/office/drawing/2014/main" id="{AF8C0AD6-CA32-8D05-F87F-242636908C15}"/>
              </a:ext>
            </a:extLst>
          </p:cNvPr>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29.26%</a:t>
            </a:r>
          </a:p>
        </p:txBody>
      </p:sp>
      <p:sp>
        <p:nvSpPr>
          <p:cNvPr id="450594" name="Rectangle 32">
            <a:extLst>
              <a:ext uri="{FF2B5EF4-FFF2-40B4-BE49-F238E27FC236}">
                <a16:creationId xmlns:a16="http://schemas.microsoft.com/office/drawing/2014/main" id="{871BC391-3907-134A-5913-4B30D9AD6324}"/>
              </a:ext>
            </a:extLst>
          </p:cNvPr>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-19.84%</a:t>
            </a:r>
          </a:p>
        </p:txBody>
      </p:sp>
      <p:sp>
        <p:nvSpPr>
          <p:cNvPr id="450595" name="Line 33">
            <a:extLst>
              <a:ext uri="{FF2B5EF4-FFF2-40B4-BE49-F238E27FC236}">
                <a16:creationId xmlns:a16="http://schemas.microsoft.com/office/drawing/2014/main" id="{5C754AFE-0C78-3B6E-A73C-7B95CD8F184D}"/>
              </a:ext>
            </a:extLst>
          </p:cNvPr>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6" name="Line 34">
            <a:extLst>
              <a:ext uri="{FF2B5EF4-FFF2-40B4-BE49-F238E27FC236}">
                <a16:creationId xmlns:a16="http://schemas.microsoft.com/office/drawing/2014/main" id="{CB5815D0-92B5-E92F-4A92-913348A87511}"/>
              </a:ext>
            </a:extLst>
          </p:cNvPr>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7" name="Rectangle 35">
            <a:extLst>
              <a:ext uri="{FF2B5EF4-FFF2-40B4-BE49-F238E27FC236}">
                <a16:creationId xmlns:a16="http://schemas.microsoft.com/office/drawing/2014/main" id="{28A9A64F-0ABC-90AF-5C1A-3441BFF313A3}"/>
              </a:ext>
            </a:extLst>
          </p:cNvPr>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a:extLst>
              <a:ext uri="{FF2B5EF4-FFF2-40B4-BE49-F238E27FC236}">
                <a16:creationId xmlns:a16="http://schemas.microsoft.com/office/drawing/2014/main" id="{4A17EC03-50F6-DFC0-AB87-DDD4EB1DD58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Growth Firms and Dividends</a:t>
            </a:r>
          </a:p>
        </p:txBody>
      </p:sp>
      <p:sp>
        <p:nvSpPr>
          <p:cNvPr id="452610" name="Footer Placeholder 1">
            <a:extLst>
              <a:ext uri="{FF2B5EF4-FFF2-40B4-BE49-F238E27FC236}">
                <a16:creationId xmlns:a16="http://schemas.microsoft.com/office/drawing/2014/main" id="{6F3D418C-252F-9A73-085D-92031B81934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4419" name="Slide Number Placeholder 2">
            <a:extLst>
              <a:ext uri="{FF2B5EF4-FFF2-40B4-BE49-F238E27FC236}">
                <a16:creationId xmlns:a16="http://schemas.microsoft.com/office/drawing/2014/main" id="{FFC8E42F-2404-1803-C931-AE27435BED9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D41AC34-B33E-0F4E-BE92-43C778CD1C46}" type="slidenum">
              <a:rPr lang="en-US" altLang="en-US" sz="1200">
                <a:solidFill>
                  <a:srgbClr val="FFFFFF"/>
                </a:solidFill>
                <a:latin typeface="Times" charset="0"/>
              </a:rPr>
              <a:pPr>
                <a:lnSpc>
                  <a:spcPct val="80000"/>
                </a:lnSpc>
                <a:spcBef>
                  <a:spcPct val="0"/>
                </a:spcBef>
                <a:buClrTx/>
                <a:buSzTx/>
                <a:buFontTx/>
                <a:buNone/>
                <a:defRPr/>
              </a:pPr>
              <a:t>215</a:t>
            </a:fld>
            <a:endParaRPr lang="en-US" altLang="en-US" sz="1200">
              <a:solidFill>
                <a:srgbClr val="FFFFFF"/>
              </a:solidFill>
              <a:latin typeface="Times" charset="0"/>
            </a:endParaRPr>
          </a:p>
        </p:txBody>
      </p:sp>
      <p:sp>
        <p:nvSpPr>
          <p:cNvPr id="452612" name="Rectangle 3">
            <a:extLst>
              <a:ext uri="{FF2B5EF4-FFF2-40B4-BE49-F238E27FC236}">
                <a16:creationId xmlns:a16="http://schemas.microsoft.com/office/drawing/2014/main" id="{48933EB1-D232-216F-E9D4-93BE415D2519}"/>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panose="020F0502020204030204" pitchFamily="34" charset="0"/>
              <a:buAutoNum type="alphaLcPeriod"/>
            </a:pPr>
            <a:r>
              <a:rPr lang="en-US" altLang="en-US">
                <a:ea typeface="ＭＳ Ｐゴシック" panose="020B0600070205080204" pitchFamily="34" charset="-128"/>
              </a:rPr>
              <a:t>Yes</a:t>
            </a:r>
          </a:p>
          <a:p>
            <a:pPr eaLnBrk="1" hangingPunct="1">
              <a:buFont typeface="Calibri" panose="020F0502020204030204" pitchFamily="34" charset="0"/>
              <a:buAutoNum type="alphaLcPeriod"/>
            </a:pPr>
            <a:r>
              <a:rPr lang="en-US" altLang="en-US">
                <a:ea typeface="ＭＳ Ｐゴシック" panose="020B0600070205080204" pitchFamily="34" charset="-128"/>
              </a:rPr>
              <a:t>No</a:t>
            </a:r>
          </a:p>
          <a:p>
            <a:pPr eaLnBrk="1" hangingPunct="1"/>
            <a:r>
              <a:rPr lang="en-US" altLang="en-US">
                <a:ea typeface="ＭＳ Ｐゴシック" panose="020B0600070205080204" pitchFamily="34" charset="-128"/>
              </a:rPr>
              <a:t>Why?</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a:extLst>
              <a:ext uri="{FF2B5EF4-FFF2-40B4-BE49-F238E27FC236}">
                <a16:creationId xmlns:a16="http://schemas.microsoft.com/office/drawing/2014/main" id="{1282391A-A014-2697-307B-5DEEEC754C8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5. Tata Motors</a:t>
            </a:r>
          </a:p>
        </p:txBody>
      </p:sp>
      <p:sp>
        <p:nvSpPr>
          <p:cNvPr id="454658" name="Text Box 8">
            <a:extLst>
              <a:ext uri="{FF2B5EF4-FFF2-40B4-BE49-F238E27FC236}">
                <a16:creationId xmlns:a16="http://schemas.microsoft.com/office/drawing/2014/main" id="{976491B8-F778-ADB7-E8F2-30035D91A3B2}"/>
              </a:ext>
            </a:extLst>
          </p:cNvPr>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Negative FCFE, largely because of acquisitions.</a:t>
            </a:r>
          </a:p>
        </p:txBody>
      </p:sp>
      <p:sp>
        <p:nvSpPr>
          <p:cNvPr id="454659" name="Footer Placeholder 1">
            <a:extLst>
              <a:ext uri="{FF2B5EF4-FFF2-40B4-BE49-F238E27FC236}">
                <a16:creationId xmlns:a16="http://schemas.microsoft.com/office/drawing/2014/main" id="{44690BFD-35FA-D2DF-8C10-948199EE23A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0" name="Content Placeholder 2">
            <a:extLst>
              <a:ext uri="{FF2B5EF4-FFF2-40B4-BE49-F238E27FC236}">
                <a16:creationId xmlns:a16="http://schemas.microsoft.com/office/drawing/2014/main" id="{2E1A8401-81EC-FBCB-E298-CDDA0A0A745D}"/>
              </a:ext>
            </a:extLst>
          </p:cNvPr>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a:extLst>
              <a:ext uri="{FF2B5EF4-FFF2-40B4-BE49-F238E27FC236}">
                <a16:creationId xmlns:a16="http://schemas.microsoft.com/office/drawing/2014/main" id="{33126E1C-DE2F-744E-8CAE-BC78CFEA57A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Summing up…</a:t>
            </a:r>
          </a:p>
        </p:txBody>
      </p:sp>
      <p:sp>
        <p:nvSpPr>
          <p:cNvPr id="456706" name="Footer Placeholder 1">
            <a:extLst>
              <a:ext uri="{FF2B5EF4-FFF2-40B4-BE49-F238E27FC236}">
                <a16:creationId xmlns:a16="http://schemas.microsoft.com/office/drawing/2014/main" id="{2CA4CCED-37ED-0C5E-FEF8-D50888E7BB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8515" name="Slide Number Placeholder 2">
            <a:extLst>
              <a:ext uri="{FF2B5EF4-FFF2-40B4-BE49-F238E27FC236}">
                <a16:creationId xmlns:a16="http://schemas.microsoft.com/office/drawing/2014/main" id="{0FC1D4C0-C629-56E4-BEFE-3AE2EC55E20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F9802D-1692-2347-99E1-8C2710324FB2}" type="slidenum">
              <a:rPr lang="en-US" altLang="en-US" sz="1200">
                <a:solidFill>
                  <a:srgbClr val="FFFFFF"/>
                </a:solidFill>
                <a:latin typeface="Times" charset="0"/>
              </a:rPr>
              <a:pPr>
                <a:lnSpc>
                  <a:spcPct val="80000"/>
                </a:lnSpc>
                <a:spcBef>
                  <a:spcPct val="0"/>
                </a:spcBef>
                <a:buClrTx/>
                <a:buSzTx/>
                <a:buFontTx/>
                <a:buNone/>
                <a:defRPr/>
              </a:pPr>
              <a:t>217</a:t>
            </a:fld>
            <a:endParaRPr lang="en-US" altLang="en-US" sz="1200">
              <a:solidFill>
                <a:srgbClr val="FFFFFF"/>
              </a:solidFill>
              <a:latin typeface="Times" charset="0"/>
            </a:endParaRPr>
          </a:p>
        </p:txBody>
      </p:sp>
      <p:pic>
        <p:nvPicPr>
          <p:cNvPr id="456708" name="Content Placeholder 3">
            <a:extLst>
              <a:ext uri="{FF2B5EF4-FFF2-40B4-BE49-F238E27FC236}">
                <a16:creationId xmlns:a16="http://schemas.microsoft.com/office/drawing/2014/main" id="{C3715125-D7DF-1CB6-79DD-F7DA08987B6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B4D0717C-206D-EE57-B18B-F84AE335AAB4}"/>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8754" name="Footer Placeholder 1">
            <a:extLst>
              <a:ext uri="{FF2B5EF4-FFF2-40B4-BE49-F238E27FC236}">
                <a16:creationId xmlns:a16="http://schemas.microsoft.com/office/drawing/2014/main" id="{E19E8AEB-9E3A-0171-45D0-22D20B97AF2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0563" name="Slide Number Placeholder 2">
            <a:extLst>
              <a:ext uri="{FF2B5EF4-FFF2-40B4-BE49-F238E27FC236}">
                <a16:creationId xmlns:a16="http://schemas.microsoft.com/office/drawing/2014/main" id="{A9CE8B4E-9E6A-AA87-A3D0-CF4A84F18D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D3D121C-E006-8B48-A5B5-9CFC203CEC01}" type="slidenum">
              <a:rPr lang="en-US" altLang="en-US" sz="1200">
                <a:solidFill>
                  <a:srgbClr val="FFFFFF"/>
                </a:solidFill>
                <a:latin typeface="Times" charset="0"/>
              </a:rPr>
              <a:pPr>
                <a:lnSpc>
                  <a:spcPct val="80000"/>
                </a:lnSpc>
                <a:spcBef>
                  <a:spcPct val="0"/>
                </a:spcBef>
                <a:buClrTx/>
                <a:buSzTx/>
                <a:buFontTx/>
                <a:buNone/>
                <a:defRPr/>
              </a:pPr>
              <a:t>218</a:t>
            </a:fld>
            <a:endParaRPr lang="en-US" altLang="en-US" sz="1200">
              <a:solidFill>
                <a:srgbClr val="FFFFFF"/>
              </a:solidFill>
              <a:latin typeface="Times" charset="0"/>
            </a:endParaRPr>
          </a:p>
        </p:txBody>
      </p:sp>
      <p:sp>
        <p:nvSpPr>
          <p:cNvPr id="458756" name="Rectangle 3">
            <a:extLst>
              <a:ext uri="{FF2B5EF4-FFF2-40B4-BE49-F238E27FC236}">
                <a16:creationId xmlns:a16="http://schemas.microsoft.com/office/drawing/2014/main" id="{95F2A47D-816E-949F-7AAC-9B0BE98FAE00}"/>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Compare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dividends to its FCFE, looking at the last 5 years of information.</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Based upon your earlier analysis of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project choices, would you encourage the firm to return more cash or less cash to its owners?</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If you would encourage it to return more cash, what form should it take (dividends versus stock buybacks)?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a:extLst>
              <a:ext uri="{FF2B5EF4-FFF2-40B4-BE49-F238E27FC236}">
                <a16:creationId xmlns:a16="http://schemas.microsoft.com/office/drawing/2014/main" id="{6DA55D4E-AB59-5CEE-583F-D1C38F139BB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The Peer Group Approach </a:t>
            </a:r>
          </a:p>
        </p:txBody>
      </p:sp>
      <p:sp>
        <p:nvSpPr>
          <p:cNvPr id="460802" name="Footer Placeholder 1">
            <a:extLst>
              <a:ext uri="{FF2B5EF4-FFF2-40B4-BE49-F238E27FC236}">
                <a16:creationId xmlns:a16="http://schemas.microsoft.com/office/drawing/2014/main" id="{4138EF02-5599-B69E-1AB2-E9C4CA02EBE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0803" name="Content Placeholder 1">
            <a:extLst>
              <a:ext uri="{FF2B5EF4-FFF2-40B4-BE49-F238E27FC236}">
                <a16:creationId xmlns:a16="http://schemas.microsoft.com/office/drawing/2014/main" id="{5CDDF957-80DA-FBFC-CFF1-65BBADDA290B}"/>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the peer group approach, you compare your company to similar companies (usually in the same market and sector) to assess whether and if yes, how much to pay in dividends.</a:t>
            </a:r>
          </a:p>
          <a:p>
            <a:endParaRPr lang="en-US" altLang="en-US">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5B27F7E2-EC8D-63F8-99BC-565F2522C2BC}"/>
              </a:ext>
            </a:extLst>
          </p:cNvPr>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Title 1">
            <a:extLst>
              <a:ext uri="{FF2B5EF4-FFF2-40B4-BE49-F238E27FC236}">
                <a16:creationId xmlns:a16="http://schemas.microsoft.com/office/drawing/2014/main" id="{923E9FF3-7BE9-DFF3-BB7D-C5045718FC3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closer look at Disney’s peer group</a:t>
            </a:r>
          </a:p>
        </p:txBody>
      </p:sp>
      <p:sp>
        <p:nvSpPr>
          <p:cNvPr id="462850" name="Footer Placeholder 3">
            <a:extLst>
              <a:ext uri="{FF2B5EF4-FFF2-40B4-BE49-F238E27FC236}">
                <a16:creationId xmlns:a16="http://schemas.microsoft.com/office/drawing/2014/main" id="{2BC94D8E-9710-AA75-BC53-BB3126CE76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4659" name="Slide Number Placeholder 4">
            <a:extLst>
              <a:ext uri="{FF2B5EF4-FFF2-40B4-BE49-F238E27FC236}">
                <a16:creationId xmlns:a16="http://schemas.microsoft.com/office/drawing/2014/main" id="{FA5D4143-D801-9943-92B1-88D01CDC965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899C3F6-5F4F-2F44-877E-271FDDE0ADF8}" type="slidenum">
              <a:rPr lang="en-US" altLang="en-US" sz="1200">
                <a:solidFill>
                  <a:srgbClr val="FFFFFF"/>
                </a:solidFill>
                <a:latin typeface="Times" charset="0"/>
              </a:rPr>
              <a:pPr>
                <a:lnSpc>
                  <a:spcPct val="80000"/>
                </a:lnSpc>
                <a:spcBef>
                  <a:spcPct val="0"/>
                </a:spcBef>
                <a:buClrTx/>
                <a:buSzTx/>
                <a:buFontTx/>
                <a:buNone/>
                <a:defRPr/>
              </a:pPr>
              <a:t>220</a:t>
            </a:fld>
            <a:endParaRPr lang="en-US" altLang="en-US" sz="1200">
              <a:solidFill>
                <a:srgbClr val="FFFFFF"/>
              </a:solidFill>
              <a:latin typeface="Times" charset="0"/>
            </a:endParaRPr>
          </a:p>
        </p:txBody>
      </p:sp>
      <p:graphicFrame>
        <p:nvGraphicFramePr>
          <p:cNvPr id="462852" name="Content Placeholder 6">
            <a:extLst>
              <a:ext uri="{FF2B5EF4-FFF2-40B4-BE49-F238E27FC236}">
                <a16:creationId xmlns:a16="http://schemas.microsoft.com/office/drawing/2014/main" id="{E1BB693D-FA54-5D25-83C7-8D053F3281E9}"/>
              </a:ext>
            </a:extLst>
          </p:cNvPr>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name="Document" r:id="rId3" imgW="8369300" imgH="4356100" progId="Word.Document.12">
                  <p:embed/>
                </p:oleObj>
              </mc:Choice>
              <mc:Fallback>
                <p:oleObj name="Document" r:id="rId3" imgW="8369300" imgH="4356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a:extLst>
              <a:ext uri="{FF2B5EF4-FFF2-40B4-BE49-F238E27FC236}">
                <a16:creationId xmlns:a16="http://schemas.microsoft.com/office/drawing/2014/main" id="{57EB1320-A060-5D37-95B9-9802C3A542F2}"/>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Going beyond averages… Looking at the market</a:t>
            </a:r>
          </a:p>
        </p:txBody>
      </p:sp>
      <p:sp>
        <p:nvSpPr>
          <p:cNvPr id="464898" name="Footer Placeholder 1">
            <a:extLst>
              <a:ext uri="{FF2B5EF4-FFF2-40B4-BE49-F238E27FC236}">
                <a16:creationId xmlns:a16="http://schemas.microsoft.com/office/drawing/2014/main" id="{1EA07B49-D176-E783-E1A8-1236EF815E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6707" name="Slide Number Placeholder 2">
            <a:extLst>
              <a:ext uri="{FF2B5EF4-FFF2-40B4-BE49-F238E27FC236}">
                <a16:creationId xmlns:a16="http://schemas.microsoft.com/office/drawing/2014/main" id="{44F5A5A8-A4DE-32FB-8DEE-2E2EDBBB031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E03F0E1-BD7C-CA4A-95B7-90B21C0A171B}" type="slidenum">
              <a:rPr lang="en-US" altLang="en-US" sz="1200">
                <a:solidFill>
                  <a:srgbClr val="FFFFFF"/>
                </a:solidFill>
                <a:latin typeface="Times" charset="0"/>
              </a:rPr>
              <a:pPr>
                <a:lnSpc>
                  <a:spcPct val="80000"/>
                </a:lnSpc>
                <a:spcBef>
                  <a:spcPct val="0"/>
                </a:spcBef>
                <a:buClrTx/>
                <a:buSzTx/>
                <a:buFontTx/>
                <a:buNone/>
                <a:defRPr/>
              </a:pPr>
              <a:t>221</a:t>
            </a:fld>
            <a:endParaRPr lang="en-US" altLang="en-US" sz="1200">
              <a:solidFill>
                <a:srgbClr val="FFFFFF"/>
              </a:solidFill>
              <a:latin typeface="Times" charset="0"/>
            </a:endParaRPr>
          </a:p>
        </p:txBody>
      </p:sp>
      <p:sp>
        <p:nvSpPr>
          <p:cNvPr id="441346" name="Rectangle 3">
            <a:extLst>
              <a:ext uri="{FF2B5EF4-FFF2-40B4-BE49-F238E27FC236}">
                <a16:creationId xmlns:a16="http://schemas.microsoft.com/office/drawing/2014/main" id="{9A594734-BB0E-62C1-0B76-F4CBE7A4E0C5}"/>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64901" name="Picture 1">
            <a:extLst>
              <a:ext uri="{FF2B5EF4-FFF2-40B4-BE49-F238E27FC236}">
                <a16:creationId xmlns:a16="http://schemas.microsoft.com/office/drawing/2014/main" id="{97B88704-B408-2F0B-EE25-B9B5D93791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a:extLst>
              <a:ext uri="{FF2B5EF4-FFF2-40B4-BE49-F238E27FC236}">
                <a16:creationId xmlns:a16="http://schemas.microsoft.com/office/drawing/2014/main" id="{20AC9B1D-6D4D-79DC-4D1C-515F870282C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Using the market regression on Disney</a:t>
            </a:r>
          </a:p>
        </p:txBody>
      </p:sp>
      <p:sp>
        <p:nvSpPr>
          <p:cNvPr id="466946" name="Footer Placeholder 1">
            <a:extLst>
              <a:ext uri="{FF2B5EF4-FFF2-40B4-BE49-F238E27FC236}">
                <a16:creationId xmlns:a16="http://schemas.microsoft.com/office/drawing/2014/main" id="{E0201481-88AC-19C1-8A11-102899D8070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8755" name="Slide Number Placeholder 2">
            <a:extLst>
              <a:ext uri="{FF2B5EF4-FFF2-40B4-BE49-F238E27FC236}">
                <a16:creationId xmlns:a16="http://schemas.microsoft.com/office/drawing/2014/main" id="{8A78620A-1C66-8DD9-55E1-E54C50B3B8A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7B62528-B444-B44D-9AB3-4BDADBAD40E0}" type="slidenum">
              <a:rPr lang="en-US" altLang="en-US" sz="1200">
                <a:solidFill>
                  <a:srgbClr val="FFFFFF"/>
                </a:solidFill>
                <a:latin typeface="Times" charset="0"/>
              </a:rPr>
              <a:pPr>
                <a:lnSpc>
                  <a:spcPct val="80000"/>
                </a:lnSpc>
                <a:spcBef>
                  <a:spcPct val="0"/>
                </a:spcBef>
                <a:buClrTx/>
                <a:buSzTx/>
                <a:buFontTx/>
                <a:buNone/>
                <a:defRPr/>
              </a:pPr>
              <a:t>222</a:t>
            </a:fld>
            <a:endParaRPr lang="en-US" altLang="en-US" sz="1200">
              <a:solidFill>
                <a:srgbClr val="FFFFFF"/>
              </a:solidFill>
              <a:latin typeface="Times" charset="0"/>
            </a:endParaRPr>
          </a:p>
        </p:txBody>
      </p:sp>
      <p:sp>
        <p:nvSpPr>
          <p:cNvPr id="466948" name="Rectangle 3">
            <a:extLst>
              <a:ext uri="{FF2B5EF4-FFF2-40B4-BE49-F238E27FC236}">
                <a16:creationId xmlns:a16="http://schemas.microsoft.com/office/drawing/2014/main" id="{D90B253D-AA51-F887-0DE4-EDCC5F3F252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panose="020B0600070205080204" pitchFamily="34" charset="-128"/>
              </a:rPr>
              <a:t>Beta for Disney (bottom up)		 = 1.00</a:t>
            </a:r>
          </a:p>
          <a:p>
            <a:pPr lvl="1">
              <a:lnSpc>
                <a:spcPct val="80000"/>
              </a:lnSpc>
            </a:pPr>
            <a:r>
              <a:rPr lang="en-US" altLang="en-US" sz="1900">
                <a:ea typeface="ＭＳ Ｐゴシック" panose="020B0600070205080204" pitchFamily="34" charset="-128"/>
              </a:rPr>
              <a:t>Disney’s expected growth in earnings per share = 14.73% (analyst estimate)</a:t>
            </a:r>
          </a:p>
          <a:p>
            <a:pPr lvl="1">
              <a:lnSpc>
                <a:spcPct val="80000"/>
              </a:lnSpc>
            </a:pPr>
            <a:r>
              <a:rPr lang="en-US" altLang="en-US" sz="1900">
                <a:ea typeface="ＭＳ Ｐゴシック" panose="020B0600070205080204" pitchFamily="34" charset="-128"/>
              </a:rPr>
              <a:t>Disney’s market debt to capital ratio  = 11.58% </a:t>
            </a:r>
          </a:p>
          <a:p>
            <a:pPr eaLnBrk="1" hangingPunct="1">
              <a:lnSpc>
                <a:spcPct val="80000"/>
              </a:lnSpc>
            </a:pPr>
            <a:r>
              <a:rPr lang="en-US" altLang="en-US" sz="2200">
                <a:ea typeface="ＭＳ Ｐゴシック" panose="020B0600070205080204" pitchFamily="34"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panose="020B0600070205080204" pitchFamily="34" charset="-128"/>
              </a:rPr>
              <a:t>Predicted Payout = .649 – 0.296 (1.00)-.800 (.1473) + .300 (.1158) = .2695 </a:t>
            </a:r>
          </a:p>
          <a:p>
            <a:pPr lvl="1" eaLnBrk="1" hangingPunct="1">
              <a:lnSpc>
                <a:spcPct val="80000"/>
              </a:lnSpc>
            </a:pPr>
            <a:r>
              <a:rPr lang="en-US" altLang="en-US" sz="1900">
                <a:ea typeface="ＭＳ Ｐゴシック" panose="020B0600070205080204" pitchFamily="34" charset="-128"/>
              </a:rPr>
              <a:t>Predicted Yield = 0.0324 – .0154 (1.00)-.038 (.1473) + .023 (.1158) =  .0140 </a:t>
            </a:r>
          </a:p>
          <a:p>
            <a:pPr eaLnBrk="1" hangingPunct="1">
              <a:lnSpc>
                <a:spcPct val="80000"/>
              </a:lnSpc>
              <a:buFont typeface="Wingdings 2" pitchFamily="2" charset="2"/>
              <a:buChar char=""/>
            </a:pPr>
            <a:r>
              <a:rPr lang="en-US" altLang="en-US" sz="2200">
                <a:ea typeface="ＭＳ Ｐゴシック" panose="020B0600070205080204" pitchFamily="34"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359D988A-2F61-F271-0188-81C8C076FDFD}"/>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a:extLst>
              <a:ext uri="{FF2B5EF4-FFF2-40B4-BE49-F238E27FC236}">
                <a16:creationId xmlns:a16="http://schemas.microsoft.com/office/drawing/2014/main" id="{983FDD13-12B1-E709-731E-D7539916842B}"/>
              </a:ext>
            </a:extLst>
          </p:cNvPr>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8995" name="Footer Placeholder 1">
            <a:extLst>
              <a:ext uri="{FF2B5EF4-FFF2-40B4-BE49-F238E27FC236}">
                <a16:creationId xmlns:a16="http://schemas.microsoft.com/office/drawing/2014/main" id="{5ABEAD54-4622-34C0-1560-9354FB50063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8996" name="Slide Number Placeholder 2">
            <a:extLst>
              <a:ext uri="{FF2B5EF4-FFF2-40B4-BE49-F238E27FC236}">
                <a16:creationId xmlns:a16="http://schemas.microsoft.com/office/drawing/2014/main" id="{DE96058E-6C1B-31FE-C6F3-B9B83DD2C2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D615D195-AA47-2C45-8491-071FA058218B}" type="slidenum">
              <a:rPr lang="en-US" altLang="en-US" sz="1400" smtClean="0">
                <a:solidFill>
                  <a:schemeClr val="tx2"/>
                </a:solidFill>
                <a:latin typeface="Times" pitchFamily="2" charset="0"/>
              </a:rPr>
              <a:pPr>
                <a:spcBef>
                  <a:spcPct val="0"/>
                </a:spcBef>
                <a:buClrTx/>
                <a:buSzTx/>
                <a:buFontTx/>
                <a:buNone/>
              </a:pPr>
              <a:t>223</a:t>
            </a:fld>
            <a:endParaRPr lang="en-US" altLang="en-US" sz="1400">
              <a:solidFill>
                <a:schemeClr val="tx2"/>
              </a:solidFill>
              <a:latin typeface="Times" pitchFamily="2" charset="0"/>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a:extLst>
              <a:ext uri="{FF2B5EF4-FFF2-40B4-BE49-F238E27FC236}">
                <a16:creationId xmlns:a16="http://schemas.microsoft.com/office/drawing/2014/main" id="{3FBFB1C3-16A2-29BD-7449-8F980B64EB9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471042" name="Footer Placeholder 1">
            <a:extLst>
              <a:ext uri="{FF2B5EF4-FFF2-40B4-BE49-F238E27FC236}">
                <a16:creationId xmlns:a16="http://schemas.microsoft.com/office/drawing/2014/main" id="{14CC3506-C500-999B-EC6A-CCFA722D976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2851" name="Slide Number Placeholder 2">
            <a:extLst>
              <a:ext uri="{FF2B5EF4-FFF2-40B4-BE49-F238E27FC236}">
                <a16:creationId xmlns:a16="http://schemas.microsoft.com/office/drawing/2014/main" id="{3F6841DC-C9EA-C7D8-2790-4A7BDBC57E8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281A42E-9848-3147-A597-265B1E06EB4A}" type="slidenum">
              <a:rPr lang="en-US" altLang="en-US" sz="1200">
                <a:solidFill>
                  <a:srgbClr val="FFFFFF"/>
                </a:solidFill>
                <a:latin typeface="Times" charset="0"/>
              </a:rPr>
              <a:pPr>
                <a:lnSpc>
                  <a:spcPct val="80000"/>
                </a:lnSpc>
                <a:spcBef>
                  <a:spcPct val="0"/>
                </a:spcBef>
                <a:buClrTx/>
                <a:buSzTx/>
                <a:buFontTx/>
                <a:buNone/>
                <a:defRPr/>
              </a:pPr>
              <a:t>224</a:t>
            </a:fld>
            <a:endParaRPr lang="en-US" altLang="en-US" sz="1200">
              <a:solidFill>
                <a:srgbClr val="FFFFFF"/>
              </a:solidFill>
              <a:latin typeface="Times" charset="0"/>
            </a:endParaRPr>
          </a:p>
        </p:txBody>
      </p:sp>
      <p:pic>
        <p:nvPicPr>
          <p:cNvPr id="471044" name="Content Placeholder 3">
            <a:extLst>
              <a:ext uri="{FF2B5EF4-FFF2-40B4-BE49-F238E27FC236}">
                <a16:creationId xmlns:a16="http://schemas.microsoft.com/office/drawing/2014/main" id="{04E1DE2E-2C6F-BD37-590F-04BB05CB327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Title 1">
            <a:extLst>
              <a:ext uri="{FF2B5EF4-FFF2-40B4-BE49-F238E27FC236}">
                <a16:creationId xmlns:a16="http://schemas.microsoft.com/office/drawing/2014/main" id="{F542E73B-36AC-4560-30B9-F0A8D6B20B4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approaches to valuation</a:t>
            </a:r>
          </a:p>
        </p:txBody>
      </p:sp>
      <p:sp>
        <p:nvSpPr>
          <p:cNvPr id="473090" name="Footer Placeholder 1">
            <a:extLst>
              <a:ext uri="{FF2B5EF4-FFF2-40B4-BE49-F238E27FC236}">
                <a16:creationId xmlns:a16="http://schemas.microsoft.com/office/drawing/2014/main" id="{57727F19-8F46-715E-D602-368963C5947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4899" name="Slide Number Placeholder 2">
            <a:extLst>
              <a:ext uri="{FF2B5EF4-FFF2-40B4-BE49-F238E27FC236}">
                <a16:creationId xmlns:a16="http://schemas.microsoft.com/office/drawing/2014/main" id="{94E54B4B-A4FA-9A3E-C6BE-644F875F3AA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C002570-64CA-3B41-955A-91C0E00ED2AA}" type="slidenum">
              <a:rPr lang="en-US" altLang="en-US" sz="1200">
                <a:solidFill>
                  <a:srgbClr val="FFFFFF"/>
                </a:solidFill>
                <a:latin typeface="Times" charset="0"/>
              </a:rPr>
              <a:pPr>
                <a:lnSpc>
                  <a:spcPct val="80000"/>
                </a:lnSpc>
                <a:spcBef>
                  <a:spcPct val="0"/>
                </a:spcBef>
                <a:buClrTx/>
                <a:buSzTx/>
                <a:buFontTx/>
                <a:buNone/>
                <a:defRPr/>
              </a:pPr>
              <a:t>225</a:t>
            </a:fld>
            <a:endParaRPr lang="en-US" altLang="en-US" sz="1200">
              <a:solidFill>
                <a:srgbClr val="FFFFFF"/>
              </a:solidFill>
              <a:latin typeface="Times" charset="0"/>
            </a:endParaRPr>
          </a:p>
        </p:txBody>
      </p:sp>
      <p:sp>
        <p:nvSpPr>
          <p:cNvPr id="473092" name="Content Placeholder 2">
            <a:extLst>
              <a:ext uri="{FF2B5EF4-FFF2-40B4-BE49-F238E27FC236}">
                <a16:creationId xmlns:a16="http://schemas.microsoft.com/office/drawing/2014/main" id="{3AA24B7F-45D5-06AE-8F30-A5E00F17C373}"/>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u="sng" dirty="0">
                <a:ea typeface="ＭＳ Ｐゴシック" panose="020B0600070205080204" pitchFamily="34" charset="-128"/>
              </a:rPr>
              <a:t>Intrinsic valuation</a:t>
            </a:r>
            <a:r>
              <a:rPr lang="en-US" altLang="en-US" sz="2600" dirty="0">
                <a:ea typeface="ＭＳ Ｐゴシック" panose="020B0600070205080204" pitchFamily="34"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dirty="0">
                <a:ea typeface="ＭＳ Ｐゴシック" panose="020B0600070205080204" pitchFamily="34" charset="-128"/>
              </a:rPr>
              <a:t>Pricing</a:t>
            </a:r>
            <a:r>
              <a:rPr lang="en-US" altLang="en-US" sz="2600" dirty="0">
                <a:ea typeface="ＭＳ Ｐゴシック" panose="020B0600070205080204" pitchFamily="34"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dirty="0">
                <a:ea typeface="ＭＳ Ｐゴシック" panose="020B0600070205080204" pitchFamily="34" charset="-128"/>
              </a:rPr>
              <a:t>Contingent claim valuation</a:t>
            </a:r>
            <a:r>
              <a:rPr lang="en-US" altLang="en-US" sz="2600" dirty="0">
                <a:ea typeface="ＭＳ Ｐゴシック" panose="020B0600070205080204" pitchFamily="34" charset="-128"/>
              </a:rPr>
              <a:t>: When the cash flows on an asset are contingent on an external event, the value can be estimated using option pricing models.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Intrinsic Valuation 101</a:t>
            </a: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a:defRPr/>
            </a:pPr>
            <a:r>
              <a:rPr lang="en-US" dirty="0"/>
              <a:t>The value of a risky asset can be estimated by discounting the expected cash flows on the asset over its life at a risk-adjusted discount rate: </a:t>
            </a:r>
          </a:p>
          <a:p>
            <a:pPr>
              <a:defRPr/>
            </a:pPr>
            <a:endParaRPr lang="en-US" dirty="0"/>
          </a:p>
          <a:p>
            <a:pPr marL="514350" indent="-514350" eaLnBrk="1" fontAlgn="auto" hangingPunct="1">
              <a:spcAft>
                <a:spcPts val="0"/>
              </a:spcAft>
              <a:buFont typeface="+mj-lt"/>
              <a:buAutoNum type="arabicPeriod"/>
              <a:defRPr/>
            </a:pPr>
            <a:endParaRPr lang="en-US" i="1" dirty="0"/>
          </a:p>
          <a:p>
            <a:pPr eaLnBrk="1" fontAlgn="auto" hangingPunct="1">
              <a:spcAft>
                <a:spcPts val="0"/>
              </a:spcAft>
              <a:defRPr/>
            </a:pPr>
            <a:r>
              <a:rPr lang="en-US" dirty="0"/>
              <a:t>The intrinsic value of a business or asset is determined by three fundamentals:</a:t>
            </a:r>
          </a:p>
          <a:p>
            <a:pPr lvl="1" eaLnBrk="1" fontAlgn="auto" hangingPunct="1">
              <a:spcAft>
                <a:spcPts val="0"/>
              </a:spcAft>
              <a:defRPr/>
            </a:pPr>
            <a:r>
              <a:rPr lang="en-US" dirty="0"/>
              <a:t>Its capacity to generate cash flows from existing assets</a:t>
            </a:r>
          </a:p>
          <a:p>
            <a:pPr lvl="1" eaLnBrk="1" fontAlgn="auto" hangingPunct="1">
              <a:spcAft>
                <a:spcPts val="0"/>
              </a:spcAft>
              <a:defRPr/>
            </a:pPr>
            <a:r>
              <a:rPr lang="en-US" dirty="0"/>
              <a:t>Its capacity to grow these cash flows in the future</a:t>
            </a:r>
          </a:p>
          <a:p>
            <a:pPr lvl="1" eaLnBrk="1" fontAlgn="auto" hangingPunct="1">
              <a:spcAft>
                <a:spcPts val="0"/>
              </a:spcAft>
              <a:defRPr/>
            </a:pPr>
            <a:r>
              <a:rPr lang="en-US" dirty="0"/>
              <a:t>The risk in these expected cash flows</a:t>
            </a:r>
          </a:p>
        </p:txBody>
      </p:sp>
      <p:pic>
        <p:nvPicPr>
          <p:cNvPr id="266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161506"/>
            <a:ext cx="4724400" cy="53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8"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DCF Choices: Equity Valuation versus Firm Valuation</a:t>
            </a:r>
          </a:p>
        </p:txBody>
      </p:sp>
      <p:graphicFrame>
        <p:nvGraphicFramePr>
          <p:cNvPr id="28674" name="Object 2"/>
          <p:cNvGraphicFramePr>
            <a:graphicFrameLocks noGrp="1" noChangeAspect="1"/>
          </p:cNvGraphicFramePr>
          <p:nvPr>
            <p:ph sz="quarter" idx="1"/>
          </p:nvPr>
        </p:nvGraphicFramePr>
        <p:xfrm>
          <a:off x="1219200" y="2362200"/>
          <a:ext cx="7534275" cy="23368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28674"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362200"/>
                        <a:ext cx="7534275" cy="233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8675"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800" b="1" i="0">
                <a:latin typeface="Times" charset="0"/>
              </a:rPr>
              <a:t>Equity valuation</a:t>
            </a:r>
            <a:r>
              <a:rPr lang="en-US" sz="1800" i="0">
                <a:latin typeface="Times" charset="0"/>
              </a:rPr>
              <a:t>: Value just the equity claim in the business</a:t>
            </a:r>
            <a:endParaRPr lang="en-US" i="0">
              <a:latin typeface="Times" charset="0"/>
            </a:endParaRPr>
          </a:p>
        </p:txBody>
      </p:sp>
      <p:sp>
        <p:nvSpPr>
          <p:cNvPr id="28676"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8677"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r>
              <a:rPr lang="en-US" sz="1800" b="1" i="0">
                <a:latin typeface="Times" charset="0"/>
              </a:rPr>
              <a:t>Firm Valuation</a:t>
            </a:r>
            <a:r>
              <a:rPr lang="en-US" sz="1800" i="0">
                <a:latin typeface="Times" charset="0"/>
              </a:rPr>
              <a:t>: Value the entire business</a:t>
            </a:r>
          </a:p>
        </p:txBody>
      </p:sp>
      <p:sp>
        <p:nvSpPr>
          <p:cNvPr id="28678"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8679"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a:extLst>
              <a:ext uri="{FF2B5EF4-FFF2-40B4-BE49-F238E27FC236}">
                <a16:creationId xmlns:a16="http://schemas.microsoft.com/office/drawing/2014/main" id="{04CABC4A-4036-FADE-A06A-3F197CB5AA4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Equity Valuation</a:t>
            </a:r>
          </a:p>
        </p:txBody>
      </p:sp>
      <p:sp>
        <p:nvSpPr>
          <p:cNvPr id="477186" name="Footer Placeholder 1">
            <a:extLst>
              <a:ext uri="{FF2B5EF4-FFF2-40B4-BE49-F238E27FC236}">
                <a16:creationId xmlns:a16="http://schemas.microsoft.com/office/drawing/2014/main" id="{BB4E0840-C074-24A1-9983-822ABC0E18C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8995" name="Slide Number Placeholder 2">
            <a:extLst>
              <a:ext uri="{FF2B5EF4-FFF2-40B4-BE49-F238E27FC236}">
                <a16:creationId xmlns:a16="http://schemas.microsoft.com/office/drawing/2014/main" id="{DAD61D77-CCD0-FE13-A975-CCE17630272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E118941-B9F5-BE47-B159-444D7328F292}" type="slidenum">
              <a:rPr lang="en-US" altLang="en-US" sz="1200">
                <a:solidFill>
                  <a:srgbClr val="FFFFFF"/>
                </a:solidFill>
                <a:latin typeface="Times" charset="0"/>
              </a:rPr>
              <a:pPr>
                <a:lnSpc>
                  <a:spcPct val="80000"/>
                </a:lnSpc>
                <a:spcBef>
                  <a:spcPct val="0"/>
                </a:spcBef>
                <a:buClrTx/>
                <a:buSzTx/>
                <a:buFontTx/>
                <a:buNone/>
                <a:defRPr/>
              </a:pPr>
              <a:t>228</a:t>
            </a:fld>
            <a:endParaRPr lang="en-US" altLang="en-US" sz="1200">
              <a:solidFill>
                <a:srgbClr val="FFFFFF"/>
              </a:solidFill>
              <a:latin typeface="Times" charset="0"/>
            </a:endParaRPr>
          </a:p>
        </p:txBody>
      </p:sp>
      <p:sp>
        <p:nvSpPr>
          <p:cNvPr id="477188" name="Rectangle 3">
            <a:extLst>
              <a:ext uri="{FF2B5EF4-FFF2-40B4-BE49-F238E27FC236}">
                <a16:creationId xmlns:a16="http://schemas.microsoft.com/office/drawing/2014/main" id="{25F1DB82-127A-F392-B008-3F69C35414D5}"/>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CF to Equity </a:t>
            </a:r>
            <a:r>
              <a:rPr lang="en-US" altLang="en-US" sz="1900" baseline="-25000">
                <a:ea typeface="ＭＳ Ｐゴシック" panose="020B0600070205080204" pitchFamily="34" charset="-128"/>
              </a:rPr>
              <a:t>t</a:t>
            </a:r>
            <a:r>
              <a:rPr lang="en-US" altLang="en-US" sz="1900">
                <a:ea typeface="ＭＳ Ｐゴシック" panose="020B0600070205080204" pitchFamily="34" charset="-128"/>
              </a:rPr>
              <a:t> = Expected Cashflow to Equity in period t</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ke = Cost of Equity</a:t>
            </a:r>
          </a:p>
          <a:p>
            <a:pPr eaLnBrk="1" hangingPunct="1">
              <a:lnSpc>
                <a:spcPct val="80000"/>
              </a:lnSpc>
            </a:pPr>
            <a:r>
              <a:rPr lang="en-US" altLang="en-US" sz="2200">
                <a:ea typeface="ＭＳ Ｐゴシック" panose="020B0600070205080204" pitchFamily="34"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panose="020B0600070205080204" pitchFamily="34" charset="-128"/>
            </a:endParaRPr>
          </a:p>
        </p:txBody>
      </p:sp>
      <p:graphicFrame>
        <p:nvGraphicFramePr>
          <p:cNvPr id="477189" name="Object 2">
            <a:extLst>
              <a:ext uri="{FF2B5EF4-FFF2-40B4-BE49-F238E27FC236}">
                <a16:creationId xmlns:a16="http://schemas.microsoft.com/office/drawing/2014/main" id="{E016B846-0327-4FFC-C974-D036077E8533}"/>
              </a:ext>
            </a:extLst>
          </p:cNvPr>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name="Equation" r:id="rId3" imgW="3581400" imgH="723900" progId="Equation.3">
                  <p:embed/>
                </p:oleObj>
              </mc:Choice>
              <mc:Fallback>
                <p:oleObj name="Equation" r:id="rId3" imgW="3581400" imgH="723900" progId="Equation.3">
                  <p:embed/>
                  <p:pic>
                    <p:nvPicPr>
                      <p:cNvPr id="477189" name="Object 2">
                        <a:extLst>
                          <a:ext uri="{FF2B5EF4-FFF2-40B4-BE49-F238E27FC236}">
                            <a16:creationId xmlns:a16="http://schemas.microsoft.com/office/drawing/2014/main" id="{E016B846-0327-4FFC-C974-D036077E853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9195567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a:extLst>
              <a:ext uri="{FF2B5EF4-FFF2-40B4-BE49-F238E27FC236}">
                <a16:creationId xmlns:a16="http://schemas.microsoft.com/office/drawing/2014/main" id="{2B09AEA5-C115-8BB6-2706-CBCA0607A7A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Valuation</a:t>
            </a:r>
          </a:p>
        </p:txBody>
      </p:sp>
      <p:sp>
        <p:nvSpPr>
          <p:cNvPr id="479234" name="Footer Placeholder 1">
            <a:extLst>
              <a:ext uri="{FF2B5EF4-FFF2-40B4-BE49-F238E27FC236}">
                <a16:creationId xmlns:a16="http://schemas.microsoft.com/office/drawing/2014/main" id="{C3119539-F862-2508-81DC-CDF0304B9F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1043" name="Slide Number Placeholder 2">
            <a:extLst>
              <a:ext uri="{FF2B5EF4-FFF2-40B4-BE49-F238E27FC236}">
                <a16:creationId xmlns:a16="http://schemas.microsoft.com/office/drawing/2014/main" id="{CE3263E3-EC27-FEE9-ED4A-F09990A6E51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0F22564-39CD-9249-8A8E-D688A0BE5F4D}" type="slidenum">
              <a:rPr lang="en-US" altLang="en-US" sz="1200">
                <a:solidFill>
                  <a:srgbClr val="FFFFFF"/>
                </a:solidFill>
                <a:latin typeface="Times" charset="0"/>
              </a:rPr>
              <a:pPr>
                <a:lnSpc>
                  <a:spcPct val="80000"/>
                </a:lnSpc>
                <a:spcBef>
                  <a:spcPct val="0"/>
                </a:spcBef>
                <a:buClrTx/>
                <a:buSzTx/>
                <a:buFontTx/>
                <a:buNone/>
                <a:defRPr/>
              </a:pPr>
              <a:t>229</a:t>
            </a:fld>
            <a:endParaRPr lang="en-US" altLang="en-US" sz="1200">
              <a:solidFill>
                <a:srgbClr val="FFFFFF"/>
              </a:solidFill>
              <a:latin typeface="Times" charset="0"/>
            </a:endParaRPr>
          </a:p>
        </p:txBody>
      </p:sp>
      <p:sp>
        <p:nvSpPr>
          <p:cNvPr id="479236" name="Rectangle 3">
            <a:extLst>
              <a:ext uri="{FF2B5EF4-FFF2-40B4-BE49-F238E27FC236}">
                <a16:creationId xmlns:a16="http://schemas.microsoft.com/office/drawing/2014/main" id="{E9EBAF0D-234E-CEEC-FDBE-9D56E3A96A9B}"/>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panose="020B0600070205080204" pitchFamily="34"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where,</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CF to Firm</a:t>
            </a:r>
            <a:r>
              <a:rPr lang="en-US" altLang="en-US" sz="2000" baseline="-25000">
                <a:ea typeface="ＭＳ Ｐゴシック" panose="020B0600070205080204" pitchFamily="34" charset="-128"/>
              </a:rPr>
              <a:t> t </a:t>
            </a:r>
            <a:r>
              <a:rPr lang="en-US" altLang="en-US" sz="2000">
                <a:ea typeface="ＭＳ Ｐゴシック" panose="020B0600070205080204" pitchFamily="34" charset="-128"/>
              </a:rPr>
              <a:t>= Expected Cashflow to Firm in period t</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WACC = Weighted Average Cost of Capital</a:t>
            </a:r>
          </a:p>
        </p:txBody>
      </p:sp>
      <p:graphicFrame>
        <p:nvGraphicFramePr>
          <p:cNvPr id="479237" name="Object 2">
            <a:extLst>
              <a:ext uri="{FF2B5EF4-FFF2-40B4-BE49-F238E27FC236}">
                <a16:creationId xmlns:a16="http://schemas.microsoft.com/office/drawing/2014/main" id="{6EB99A5A-286B-A1B3-08F3-CEBE4DBCFA7A}"/>
              </a:ext>
            </a:extLst>
          </p:cNvPr>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name="Equation" r:id="rId3" imgW="3276600" imgH="723900" progId="Equation.3">
                  <p:embed/>
                </p:oleObj>
              </mc:Choice>
              <mc:Fallback>
                <p:oleObj name="Equation" r:id="rId3" imgW="3276600" imgH="723900" progId="Equation.3">
                  <p:embed/>
                  <p:pic>
                    <p:nvPicPr>
                      <p:cNvPr id="479237" name="Object 2">
                        <a:extLst>
                          <a:ext uri="{FF2B5EF4-FFF2-40B4-BE49-F238E27FC236}">
                            <a16:creationId xmlns:a16="http://schemas.microsoft.com/office/drawing/2014/main" id="{6EB99A5A-286B-A1B3-08F3-CEBE4DBCFA7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21759235"/>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82F4F6C9-D52A-8449-72D9-D203F9D41F2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How fundamentals play out in intrinsic value…</a:t>
            </a:r>
          </a:p>
        </p:txBody>
      </p:sp>
      <p:sp>
        <p:nvSpPr>
          <p:cNvPr id="475138" name="Footer Placeholder 1">
            <a:extLst>
              <a:ext uri="{FF2B5EF4-FFF2-40B4-BE49-F238E27FC236}">
                <a16:creationId xmlns:a16="http://schemas.microsoft.com/office/drawing/2014/main" id="{F9E24279-B324-7E46-30B8-97502809843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6947" name="Slide Number Placeholder 2">
            <a:extLst>
              <a:ext uri="{FF2B5EF4-FFF2-40B4-BE49-F238E27FC236}">
                <a16:creationId xmlns:a16="http://schemas.microsoft.com/office/drawing/2014/main" id="{9479F3B2-1D5B-FB8A-523F-DAFAFCEF6A6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33A6E54-D32B-794F-ACE4-0248DE84382E}" type="slidenum">
              <a:rPr lang="en-US" altLang="en-US" sz="1200">
                <a:solidFill>
                  <a:srgbClr val="FFFFFF"/>
                </a:solidFill>
                <a:latin typeface="Times" charset="0"/>
              </a:rPr>
              <a:pPr>
                <a:lnSpc>
                  <a:spcPct val="80000"/>
                </a:lnSpc>
                <a:spcBef>
                  <a:spcPct val="0"/>
                </a:spcBef>
                <a:buClrTx/>
                <a:buSzTx/>
                <a:buFontTx/>
                <a:buNone/>
                <a:defRPr/>
              </a:pPr>
              <a:t>230</a:t>
            </a:fld>
            <a:endParaRPr lang="en-US" altLang="en-US" sz="1200">
              <a:solidFill>
                <a:srgbClr val="FFFFFF"/>
              </a:solidFill>
              <a:latin typeface="Times" charset="0"/>
            </a:endParaRPr>
          </a:p>
        </p:txBody>
      </p:sp>
      <p:pic>
        <p:nvPicPr>
          <p:cNvPr id="475140" name="Picture 1">
            <a:extLst>
              <a:ext uri="{FF2B5EF4-FFF2-40B4-BE49-F238E27FC236}">
                <a16:creationId xmlns:a16="http://schemas.microsoft.com/office/drawing/2014/main" id="{DC7B476E-5AA8-9021-A705-1EE10C988F9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Title 1">
            <a:extLst>
              <a:ext uri="{FF2B5EF4-FFF2-40B4-BE49-F238E27FC236}">
                <a16:creationId xmlns:a16="http://schemas.microsoft.com/office/drawing/2014/main" id="{DAC79854-B37B-5D3A-99F6-3CE93FF3620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Stories + Numbers = Value</a:t>
            </a:r>
          </a:p>
        </p:txBody>
      </p:sp>
      <p:pic>
        <p:nvPicPr>
          <p:cNvPr id="483330" name="Content Placeholder 2">
            <a:extLst>
              <a:ext uri="{FF2B5EF4-FFF2-40B4-BE49-F238E27FC236}">
                <a16:creationId xmlns:a16="http://schemas.microsoft.com/office/drawing/2014/main" id="{1DEA3D0B-1C33-1781-CB0E-8B954A4A53B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a:extLst>
              <a:ext uri="{FF2B5EF4-FFF2-40B4-BE49-F238E27FC236}">
                <a16:creationId xmlns:a16="http://schemas.microsoft.com/office/drawing/2014/main" id="{4B2B9CFB-31FD-8F99-73E5-8615FCA09F2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Ingredients that determine value.</a:t>
            </a:r>
          </a:p>
        </p:txBody>
      </p:sp>
      <p:sp>
        <p:nvSpPr>
          <p:cNvPr id="484354" name="Footer Placeholder 1">
            <a:extLst>
              <a:ext uri="{FF2B5EF4-FFF2-40B4-BE49-F238E27FC236}">
                <a16:creationId xmlns:a16="http://schemas.microsoft.com/office/drawing/2014/main" id="{753EEFBB-4C93-C33F-DCF8-F7FC67DE725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5139" name="Slide Number Placeholder 2">
            <a:extLst>
              <a:ext uri="{FF2B5EF4-FFF2-40B4-BE49-F238E27FC236}">
                <a16:creationId xmlns:a16="http://schemas.microsoft.com/office/drawing/2014/main" id="{9244ACB2-2CC0-900E-05B3-B8A1D687BED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30254F1-55AE-184F-8030-DAB1226A5CDF}" type="slidenum">
              <a:rPr lang="en-US" altLang="en-US" sz="1200">
                <a:solidFill>
                  <a:srgbClr val="FFFFFF"/>
                </a:solidFill>
                <a:latin typeface="Times" charset="0"/>
              </a:rPr>
              <a:pPr>
                <a:lnSpc>
                  <a:spcPct val="80000"/>
                </a:lnSpc>
                <a:spcBef>
                  <a:spcPct val="0"/>
                </a:spcBef>
                <a:buClrTx/>
                <a:buSzTx/>
                <a:buFontTx/>
                <a:buNone/>
                <a:defRPr/>
              </a:pPr>
              <a:t>232</a:t>
            </a:fld>
            <a:endParaRPr lang="en-US" altLang="en-US" sz="1200">
              <a:solidFill>
                <a:srgbClr val="FFFFFF"/>
              </a:solidFill>
              <a:latin typeface="Times" charset="0"/>
            </a:endParaRPr>
          </a:p>
        </p:txBody>
      </p:sp>
      <p:pic>
        <p:nvPicPr>
          <p:cNvPr id="484356" name="Content Placeholder 6">
            <a:extLst>
              <a:ext uri="{FF2B5EF4-FFF2-40B4-BE49-F238E27FC236}">
                <a16:creationId xmlns:a16="http://schemas.microsoft.com/office/drawing/2014/main" id="{B1628FAE-9806-9A5E-912C-C3AAB39C9486}"/>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a:extLst>
              <a:ext uri="{FF2B5EF4-FFF2-40B4-BE49-F238E27FC236}">
                <a16:creationId xmlns:a16="http://schemas.microsoft.com/office/drawing/2014/main" id="{B7A60260-C9C7-03F9-CDCA-EAB6E2183F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Estimating Cash Flows</a:t>
            </a:r>
          </a:p>
        </p:txBody>
      </p:sp>
      <p:sp>
        <p:nvSpPr>
          <p:cNvPr id="486402" name="Footer Placeholder 1">
            <a:extLst>
              <a:ext uri="{FF2B5EF4-FFF2-40B4-BE49-F238E27FC236}">
                <a16:creationId xmlns:a16="http://schemas.microsoft.com/office/drawing/2014/main" id="{BCDCF0BE-0036-41C7-F431-7222EF4E4F4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7187" name="Slide Number Placeholder 2">
            <a:extLst>
              <a:ext uri="{FF2B5EF4-FFF2-40B4-BE49-F238E27FC236}">
                <a16:creationId xmlns:a16="http://schemas.microsoft.com/office/drawing/2014/main" id="{2684E589-87DA-2B8D-D31C-94A8B20D3B1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6058EF8-986B-7F4D-BD4B-088FD2110742}" type="slidenum">
              <a:rPr lang="en-US" altLang="en-US" sz="1200">
                <a:solidFill>
                  <a:srgbClr val="FFFFFF"/>
                </a:solidFill>
                <a:latin typeface="Times" charset="0"/>
              </a:rPr>
              <a:pPr>
                <a:lnSpc>
                  <a:spcPct val="80000"/>
                </a:lnSpc>
                <a:spcBef>
                  <a:spcPct val="0"/>
                </a:spcBef>
                <a:buClrTx/>
                <a:buSzTx/>
                <a:buFontTx/>
                <a:buNone/>
                <a:defRPr/>
              </a:pPr>
              <a:t>233</a:t>
            </a:fld>
            <a:endParaRPr lang="en-US" altLang="en-US" sz="1200">
              <a:solidFill>
                <a:srgbClr val="FFFFFF"/>
              </a:solidFill>
              <a:latin typeface="Times" charset="0"/>
            </a:endParaRPr>
          </a:p>
        </p:txBody>
      </p:sp>
      <p:pic>
        <p:nvPicPr>
          <p:cNvPr id="486404" name="Content Placeholder 6">
            <a:extLst>
              <a:ext uri="{FF2B5EF4-FFF2-40B4-BE49-F238E27FC236}">
                <a16:creationId xmlns:a16="http://schemas.microsoft.com/office/drawing/2014/main" id="{9546998B-E519-67CC-B69D-E3565495DDB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a:extLst>
              <a:ext uri="{FF2B5EF4-FFF2-40B4-BE49-F238E27FC236}">
                <a16:creationId xmlns:a16="http://schemas.microsoft.com/office/drawing/2014/main" id="{CCF4A692-AF07-289D-217E-A489829F0907}"/>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Dividends for Deutsche bank &amp; FCFE for Tata Motors</a:t>
            </a:r>
          </a:p>
        </p:txBody>
      </p:sp>
      <p:sp>
        <p:nvSpPr>
          <p:cNvPr id="488450" name="Footer Placeholder 1">
            <a:extLst>
              <a:ext uri="{FF2B5EF4-FFF2-40B4-BE49-F238E27FC236}">
                <a16:creationId xmlns:a16="http://schemas.microsoft.com/office/drawing/2014/main" id="{E84491DB-1849-566C-F9CE-16A7F29E2F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9235" name="Slide Number Placeholder 2">
            <a:extLst>
              <a:ext uri="{FF2B5EF4-FFF2-40B4-BE49-F238E27FC236}">
                <a16:creationId xmlns:a16="http://schemas.microsoft.com/office/drawing/2014/main" id="{56A64965-AA71-17C9-10FA-EF1E510C595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92BB40E-E8F8-0644-9B4C-D841A787C8BC}" type="slidenum">
              <a:rPr lang="en-US" altLang="en-US" sz="1200">
                <a:solidFill>
                  <a:srgbClr val="FFFFFF"/>
                </a:solidFill>
                <a:latin typeface="Times" charset="0"/>
              </a:rPr>
              <a:pPr>
                <a:lnSpc>
                  <a:spcPct val="80000"/>
                </a:lnSpc>
                <a:spcBef>
                  <a:spcPct val="0"/>
                </a:spcBef>
                <a:buClrTx/>
                <a:buSzTx/>
                <a:buFontTx/>
                <a:buNone/>
                <a:defRPr/>
              </a:pPr>
              <a:t>234</a:t>
            </a:fld>
            <a:endParaRPr lang="en-US" altLang="en-US" sz="1200">
              <a:solidFill>
                <a:srgbClr val="FFFFFF"/>
              </a:solidFill>
              <a:latin typeface="Times" charset="0"/>
            </a:endParaRPr>
          </a:p>
        </p:txBody>
      </p:sp>
      <p:sp>
        <p:nvSpPr>
          <p:cNvPr id="488452" name="Content Placeholder 2">
            <a:extLst>
              <a:ext uri="{FF2B5EF4-FFF2-40B4-BE49-F238E27FC236}">
                <a16:creationId xmlns:a16="http://schemas.microsoft.com/office/drawing/2014/main" id="{0D4FB298-DA46-F900-4B5E-6EA7CF1B66DA}"/>
              </a:ext>
            </a:extLst>
          </p:cNvPr>
          <p:cNvSpPr>
            <a:spLocks noGrp="1"/>
          </p:cNvSpPr>
          <p:nvPr>
            <p:ph sz="quarter" idx="1"/>
          </p:nvPr>
        </p:nvSpPr>
        <p:spPr>
          <a:xfrm>
            <a:off x="612775" y="1600200"/>
            <a:ext cx="8153400" cy="4495800"/>
          </a:xfrm>
        </p:spPr>
        <p:txBody>
          <a:bodyPr>
            <a:normAutofit/>
          </a:bodyPr>
          <a:lstStyle/>
          <a:p>
            <a:pPr eaLnBrk="1" hangingPunct="1"/>
            <a:r>
              <a:rPr lang="en-US" altLang="en-US" sz="2000" dirty="0">
                <a:ea typeface="ＭＳ Ｐゴシック" panose="020B0600070205080204" pitchFamily="34" charset="-128"/>
              </a:rPr>
              <a:t>In 2007, Deutsche Bank paid out dividends of 2,146 million Euros on net income of 6,510 million Euros. </a:t>
            </a:r>
          </a:p>
          <a:p>
            <a:pPr lvl="1" eaLnBrk="1" hangingPunct="1"/>
            <a:r>
              <a:rPr lang="en-US" altLang="en-US" sz="2000" dirty="0">
                <a:ea typeface="ＭＳ Ｐゴシック" panose="020B0600070205080204" pitchFamily="34" charset="-128"/>
              </a:rPr>
              <a:t>In my 2008 valuation, I am assuming the dividends are not only reasonable but sustainable. </a:t>
            </a:r>
          </a:p>
          <a:p>
            <a:pPr lvl="1" eaLnBrk="1" hangingPunct="1"/>
            <a:r>
              <a:rPr lang="en-US" altLang="en-US" sz="2000" dirty="0">
                <a:ea typeface="ＭＳ Ｐゴシック" panose="020B0600070205080204" pitchFamily="34" charset="-128"/>
              </a:rPr>
              <a:t>In my 2016  valuation, Deutsche had suspended paying dividends and was losing money.</a:t>
            </a:r>
          </a:p>
          <a:p>
            <a:pPr eaLnBrk="1" hangingPunct="1"/>
            <a:r>
              <a:rPr lang="en-US" altLang="en-US" sz="2000" dirty="0">
                <a:ea typeface="ＭＳ Ｐゴシック" panose="020B0600070205080204" pitchFamily="34" charset="-128"/>
              </a:rPr>
              <a:t>For Tata Motors, we can estimate FCFE by looking at its ingredients:</a:t>
            </a: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39178920-C2E1-BF0C-6D54-C500DB06B35A}"/>
              </a:ext>
            </a:extLst>
          </p:cNvPr>
          <p:cNvGraphicFramePr>
            <a:graphicFrameLocks noGrp="1"/>
          </p:cNvGraphicFramePr>
          <p:nvPr>
            <p:extLst>
              <p:ext uri="{D42A27DB-BD31-4B8C-83A1-F6EECF244321}">
                <p14:modId xmlns:p14="http://schemas.microsoft.com/office/powerpoint/2010/main" val="2600796381"/>
              </p:ext>
            </p:extLst>
          </p:nvPr>
        </p:nvGraphicFramePr>
        <p:xfrm>
          <a:off x="612777" y="4086832"/>
          <a:ext cx="8153398" cy="2009168"/>
        </p:xfrm>
        <a:graphic>
          <a:graphicData uri="http://schemas.openxmlformats.org/drawingml/2006/table">
            <a:tbl>
              <a:tblPr/>
              <a:tblGrid>
                <a:gridCol w="904387">
                  <a:extLst>
                    <a:ext uri="{9D8B030D-6E8A-4147-A177-3AD203B41FA5}">
                      <a16:colId xmlns:a16="http://schemas.microsoft.com/office/drawing/2014/main" val="20000"/>
                    </a:ext>
                  </a:extLst>
                </a:gridCol>
                <a:gridCol w="1015696">
                  <a:extLst>
                    <a:ext uri="{9D8B030D-6E8A-4147-A177-3AD203B41FA5}">
                      <a16:colId xmlns:a16="http://schemas.microsoft.com/office/drawing/2014/main" val="20001"/>
                    </a:ext>
                  </a:extLst>
                </a:gridCol>
                <a:gridCol w="946128">
                  <a:extLst>
                    <a:ext uri="{9D8B030D-6E8A-4147-A177-3AD203B41FA5}">
                      <a16:colId xmlns:a16="http://schemas.microsoft.com/office/drawing/2014/main" val="20002"/>
                    </a:ext>
                  </a:extLst>
                </a:gridCol>
                <a:gridCol w="987869">
                  <a:extLst>
                    <a:ext uri="{9D8B030D-6E8A-4147-A177-3AD203B41FA5}">
                      <a16:colId xmlns:a16="http://schemas.microsoft.com/office/drawing/2014/main" val="20003"/>
                    </a:ext>
                  </a:extLst>
                </a:gridCol>
                <a:gridCol w="918301">
                  <a:extLst>
                    <a:ext uri="{9D8B030D-6E8A-4147-A177-3AD203B41FA5}">
                      <a16:colId xmlns:a16="http://schemas.microsoft.com/office/drawing/2014/main" val="20004"/>
                    </a:ext>
                  </a:extLst>
                </a:gridCol>
                <a:gridCol w="1015696">
                  <a:extLst>
                    <a:ext uri="{9D8B030D-6E8A-4147-A177-3AD203B41FA5}">
                      <a16:colId xmlns:a16="http://schemas.microsoft.com/office/drawing/2014/main" val="20005"/>
                    </a:ext>
                  </a:extLst>
                </a:gridCol>
                <a:gridCol w="1168747">
                  <a:extLst>
                    <a:ext uri="{9D8B030D-6E8A-4147-A177-3AD203B41FA5}">
                      <a16:colId xmlns:a16="http://schemas.microsoft.com/office/drawing/2014/main" val="20006"/>
                    </a:ext>
                  </a:extLst>
                </a:gridCol>
                <a:gridCol w="1196574">
                  <a:extLst>
                    <a:ext uri="{9D8B030D-6E8A-4147-A177-3AD203B41FA5}">
                      <a16:colId xmlns:a16="http://schemas.microsoft.com/office/drawing/2014/main" val="20007"/>
                    </a:ext>
                  </a:extLst>
                </a:gridCol>
              </a:tblGrid>
              <a:tr h="594182">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05770">
                <a:tc>
                  <a:txBody>
                    <a:bodyPr/>
                    <a:lstStyle/>
                    <a:p>
                      <a:pPr algn="l" fontAlgn="b"/>
                      <a:r>
                        <a:rPr lang="en-US" sz="1400" b="0" i="0" u="none" strike="noStrike" dirty="0">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5770">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5770">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5770">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5770">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5770">
                <a:tc>
                  <a:txBody>
                    <a:bodyPr/>
                    <a:lstStyle/>
                    <a:p>
                      <a:pPr algn="l" fontAlgn="b"/>
                      <a:r>
                        <a:rPr lang="en-US" sz="1400" b="0" i="0" u="none" strike="noStrike" dirty="0">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a:extLst>
              <a:ext uri="{FF2B5EF4-FFF2-40B4-BE49-F238E27FC236}">
                <a16:creationId xmlns:a16="http://schemas.microsoft.com/office/drawing/2014/main" id="{26ECC2E1-2450-311F-9976-CCE2277DBC8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FCFF: Disney</a:t>
            </a:r>
          </a:p>
        </p:txBody>
      </p:sp>
      <p:sp>
        <p:nvSpPr>
          <p:cNvPr id="549890" name="Rectangle 3">
            <a:extLst>
              <a:ext uri="{FF2B5EF4-FFF2-40B4-BE49-F238E27FC236}">
                <a16:creationId xmlns:a16="http://schemas.microsoft.com/office/drawing/2014/main" id="{AF208F45-4627-546C-6BCD-CD7C29BBE4B5}"/>
              </a:ext>
            </a:extLst>
          </p:cNvPr>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92547" name="Footer Placeholder 1">
            <a:extLst>
              <a:ext uri="{FF2B5EF4-FFF2-40B4-BE49-F238E27FC236}">
                <a16:creationId xmlns:a16="http://schemas.microsoft.com/office/drawing/2014/main" id="{32027EC8-41C7-CD88-C3B3-C47C300141F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a:extLst>
              <a:ext uri="{FF2B5EF4-FFF2-40B4-BE49-F238E27FC236}">
                <a16:creationId xmlns:a16="http://schemas.microsoft.com/office/drawing/2014/main" id="{59EB147B-81A3-5386-84F5-D2D40354DDF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Discount Rates</a:t>
            </a:r>
          </a:p>
        </p:txBody>
      </p:sp>
      <p:sp>
        <p:nvSpPr>
          <p:cNvPr id="494594" name="Footer Placeholder 1">
            <a:extLst>
              <a:ext uri="{FF2B5EF4-FFF2-40B4-BE49-F238E27FC236}">
                <a16:creationId xmlns:a16="http://schemas.microsoft.com/office/drawing/2014/main" id="{A9024117-0419-E377-F14D-0E8865D45F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85379" name="Slide Number Placeholder 2">
            <a:extLst>
              <a:ext uri="{FF2B5EF4-FFF2-40B4-BE49-F238E27FC236}">
                <a16:creationId xmlns:a16="http://schemas.microsoft.com/office/drawing/2014/main" id="{A167621F-B5E5-C4A6-F5B3-A70D3C3F9D9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3765576-3137-F048-B9C0-2F78DC6D39BD}" type="slidenum">
              <a:rPr lang="en-US" altLang="en-US" sz="1200">
                <a:solidFill>
                  <a:srgbClr val="FFFFFF"/>
                </a:solidFill>
                <a:latin typeface="Times" charset="0"/>
              </a:rPr>
              <a:pPr>
                <a:lnSpc>
                  <a:spcPct val="80000"/>
                </a:lnSpc>
                <a:spcBef>
                  <a:spcPct val="0"/>
                </a:spcBef>
                <a:buClrTx/>
                <a:buSzTx/>
                <a:buFontTx/>
                <a:buNone/>
                <a:defRPr/>
              </a:pPr>
              <a:t>236</a:t>
            </a:fld>
            <a:endParaRPr lang="en-US" altLang="en-US" sz="1200">
              <a:solidFill>
                <a:srgbClr val="FFFFFF"/>
              </a:solidFill>
              <a:latin typeface="Times" charset="0"/>
            </a:endParaRPr>
          </a:p>
        </p:txBody>
      </p:sp>
      <p:sp>
        <p:nvSpPr>
          <p:cNvPr id="470018" name="Rectangle 3">
            <a:extLst>
              <a:ext uri="{FF2B5EF4-FFF2-40B4-BE49-F238E27FC236}">
                <a16:creationId xmlns:a16="http://schemas.microsoft.com/office/drawing/2014/main" id="{3D593C9C-6201-C035-A1FA-53C7D9FEB370}"/>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a:extLst>
              <a:ext uri="{FF2B5EF4-FFF2-40B4-BE49-F238E27FC236}">
                <a16:creationId xmlns:a16="http://schemas.microsoft.com/office/drawing/2014/main" id="{3A02376E-48EA-0351-DE10-6205E9C632DA}"/>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 in 2008 &amp; Tata Motors in 2013</a:t>
            </a:r>
          </a:p>
        </p:txBody>
      </p:sp>
      <p:sp>
        <p:nvSpPr>
          <p:cNvPr id="496642" name="Footer Placeholder 1">
            <a:extLst>
              <a:ext uri="{FF2B5EF4-FFF2-40B4-BE49-F238E27FC236}">
                <a16:creationId xmlns:a16="http://schemas.microsoft.com/office/drawing/2014/main" id="{6CD1233F-7E27-1E63-0388-98D82EEF3C9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87427" name="Slide Number Placeholder 2">
            <a:extLst>
              <a:ext uri="{FF2B5EF4-FFF2-40B4-BE49-F238E27FC236}">
                <a16:creationId xmlns:a16="http://schemas.microsoft.com/office/drawing/2014/main" id="{95585D82-0C53-AA27-E33E-4EA17D086BF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724B0C7-C1A0-BA4E-B5A4-507B9B9C5DC2}" type="slidenum">
              <a:rPr lang="en-US" altLang="en-US" sz="1200">
                <a:solidFill>
                  <a:srgbClr val="FFFFFF"/>
                </a:solidFill>
                <a:latin typeface="Times" charset="0"/>
              </a:rPr>
              <a:pPr>
                <a:lnSpc>
                  <a:spcPct val="80000"/>
                </a:lnSpc>
                <a:spcBef>
                  <a:spcPct val="0"/>
                </a:spcBef>
                <a:buClrTx/>
                <a:buSzTx/>
                <a:buFontTx/>
                <a:buNone/>
                <a:defRPr/>
              </a:pPr>
              <a:t>237</a:t>
            </a:fld>
            <a:endParaRPr lang="en-US" altLang="en-US" sz="1200">
              <a:solidFill>
                <a:srgbClr val="FFFFFF"/>
              </a:solidFill>
              <a:latin typeface="Times" charset="0"/>
            </a:endParaRPr>
          </a:p>
        </p:txBody>
      </p:sp>
      <p:sp>
        <p:nvSpPr>
          <p:cNvPr id="496644" name="Content Placeholder 2">
            <a:extLst>
              <a:ext uri="{FF2B5EF4-FFF2-40B4-BE49-F238E27FC236}">
                <a16:creationId xmlns:a16="http://schemas.microsoft.com/office/drawing/2014/main" id="{3E960CD0-0E58-5A24-5936-D980C3F02E64}"/>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panose="020B0600070205080204" pitchFamily="34"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pitchFamily="2" charset="2"/>
              <a:buNone/>
            </a:pPr>
            <a:r>
              <a:rPr lang="en-US" altLang="en-US" sz="1600" dirty="0">
                <a:ea typeface="ＭＳ Ｐゴシック" panose="020B0600070205080204" pitchFamily="34" charset="-128"/>
              </a:rPr>
              <a:t>Cost of Equity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Riskfree Rate</a:t>
            </a:r>
            <a:r>
              <a:rPr lang="en-US" altLang="en-US" sz="1800" dirty="0">
                <a:ea typeface="ＭＳ Ｐゴシック" panose="020B0600070205080204" pitchFamily="34" charset="-128"/>
              </a:rPr>
              <a:t>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Beta* Mature Market </a:t>
            </a:r>
            <a:r>
              <a:rPr lang="en-US" altLang="en-US" sz="1800" dirty="0">
                <a:ea typeface="ＭＳ Ｐゴシック" panose="020B0600070205080204" pitchFamily="34" charset="-128"/>
              </a:rPr>
              <a:t>Risk </a:t>
            </a:r>
            <a:r>
              <a:rPr lang="en-US" altLang="en-US" sz="1600" dirty="0">
                <a:ea typeface="ＭＳ Ｐゴシック" panose="020B0600070205080204" pitchFamily="34" charset="-128"/>
              </a:rPr>
              <a:t>Premium</a:t>
            </a:r>
          </a:p>
          <a:p>
            <a:pPr marL="365125" lvl="1" indent="0" eaLnBrk="1" hangingPunct="1">
              <a:lnSpc>
                <a:spcPct val="90000"/>
              </a:lnSpc>
              <a:buFont typeface="Wingdings 2" pitchFamily="2" charset="2"/>
              <a:buNone/>
            </a:pPr>
            <a:r>
              <a:rPr lang="en-US" altLang="en-US" sz="2200" dirty="0">
                <a:ea typeface="ＭＳ Ｐゴシック" panose="020B0600070205080204" pitchFamily="34" charset="-128"/>
              </a:rPr>
              <a:t>		= 4.00% + 1.162 (4.5%) = 9.23%</a:t>
            </a:r>
          </a:p>
          <a:p>
            <a:pPr eaLnBrk="1" hangingPunct="1">
              <a:lnSpc>
                <a:spcPct val="80000"/>
              </a:lnSpc>
            </a:pPr>
            <a:r>
              <a:rPr lang="en-US" altLang="ja-JP" sz="2600" dirty="0">
                <a:ea typeface="ＭＳ Ｐゴシック" panose="020B0600070205080204" pitchFamily="34"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pitchFamily="2" charset="2"/>
              <a:buNone/>
            </a:pPr>
            <a:r>
              <a:rPr lang="en-US" altLang="en-US" sz="2200" dirty="0">
                <a:ea typeface="ＭＳ Ｐゴシック" panose="020B0600070205080204" pitchFamily="34" charset="-128"/>
              </a:rPr>
              <a:t>Cost of Equity = 6.57% + 0.964 (7.19%) = 13.50%</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a:extLst>
              <a:ext uri="{FF2B5EF4-FFF2-40B4-BE49-F238E27FC236}">
                <a16:creationId xmlns:a16="http://schemas.microsoft.com/office/drawing/2014/main" id="{BEBE10BD-FC1A-313D-31E8-82244034B83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500738" name="Rectangle 3">
            <a:extLst>
              <a:ext uri="{FF2B5EF4-FFF2-40B4-BE49-F238E27FC236}">
                <a16:creationId xmlns:a16="http://schemas.microsoft.com/office/drawing/2014/main" id="{50B757E1-AB37-672B-9E38-A3C568FAB9D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pitchFamily="2" charset="2"/>
              <a:buNone/>
            </a:pPr>
            <a:r>
              <a:rPr lang="en-US" altLang="en-US" sz="2200" dirty="0">
                <a:ea typeface="ＭＳ Ｐゴシック" panose="020B0600070205080204" pitchFamily="34" charset="-128"/>
              </a:rPr>
              <a:t>	Cost of Equity = 2.75% + 1.0013(5.76%) = 8.52% </a:t>
            </a:r>
          </a:p>
          <a:p>
            <a:pPr eaLnBrk="1" hangingPunct="1">
              <a:lnSpc>
                <a:spcPct val="80000"/>
              </a:lnSpc>
            </a:pPr>
            <a:r>
              <a:rPr lang="en-US" altLang="en-US" sz="2200" dirty="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pitchFamily="2" charset="2"/>
              <a:buNone/>
            </a:pPr>
            <a:r>
              <a:rPr lang="en-US" altLang="en-US" sz="2200" dirty="0">
                <a:ea typeface="ＭＳ Ｐゴシック" panose="020B0600070205080204" pitchFamily="34" charset="-128"/>
              </a:rPr>
              <a:t>	After-Tax Cost of Debt 	= 3.75% (1 – 0.361) = 2.40%</a:t>
            </a:r>
          </a:p>
          <a:p>
            <a:pPr eaLnBrk="1" hangingPunct="1">
              <a:lnSpc>
                <a:spcPct val="80000"/>
              </a:lnSpc>
            </a:pPr>
            <a:r>
              <a:rPr lang="en-US" altLang="en-US" sz="2200" dirty="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dirty="0">
                <a:ea typeface="ＭＳ Ｐゴシック" panose="020B0600070205080204" pitchFamily="34" charset="-128"/>
              </a:rPr>
              <a:t>	Cost of capital  = </a:t>
            </a:r>
          </a:p>
        </p:txBody>
      </p:sp>
      <p:sp>
        <p:nvSpPr>
          <p:cNvPr id="500739" name="Footer Placeholder 1">
            <a:extLst>
              <a:ext uri="{FF2B5EF4-FFF2-40B4-BE49-F238E27FC236}">
                <a16:creationId xmlns:a16="http://schemas.microsoft.com/office/drawing/2014/main" id="{DBE35564-EF20-EDEF-FDA1-A8739756BF0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500740" name="Object 1">
            <a:extLst>
              <a:ext uri="{FF2B5EF4-FFF2-40B4-BE49-F238E27FC236}">
                <a16:creationId xmlns:a16="http://schemas.microsoft.com/office/drawing/2014/main" id="{3E8F8788-B74A-46A6-4041-9B0570AE29CF}"/>
              </a:ext>
            </a:extLst>
          </p:cNvPr>
          <p:cNvGraphicFramePr>
            <a:graphicFrameLocks noChangeAspect="1"/>
          </p:cNvGraphicFramePr>
          <p:nvPr>
            <p:extLst>
              <p:ext uri="{D42A27DB-BD31-4B8C-83A1-F6EECF244321}">
                <p14:modId xmlns:p14="http://schemas.microsoft.com/office/powerpoint/2010/main" val="1333804694"/>
              </p:ext>
            </p:extLst>
          </p:nvPr>
        </p:nvGraphicFramePr>
        <p:xfrm>
          <a:off x="2971800" y="5257800"/>
          <a:ext cx="5334000" cy="581025"/>
        </p:xfrm>
        <a:graphic>
          <a:graphicData uri="http://schemas.openxmlformats.org/presentationml/2006/ole">
            <mc:AlternateContent xmlns:mc="http://schemas.openxmlformats.org/markup-compatibility/2006">
              <mc:Choice xmlns:v="urn:schemas-microsoft-com:vml" Requires="v">
                <p:oleObj name="Equation" r:id="rId3" imgW="3848100" imgH="419100" progId="Equation.3">
                  <p:embed/>
                </p:oleObj>
              </mc:Choice>
              <mc:Fallback>
                <p:oleObj name="Equation" r:id="rId3" imgW="38481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2578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a:extLst>
              <a:ext uri="{FF2B5EF4-FFF2-40B4-BE49-F238E27FC236}">
                <a16:creationId xmlns:a16="http://schemas.microsoft.com/office/drawing/2014/main" id="{2BA8A07D-A4EC-EAA8-686F-32344604518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But costs of equity and capital can and should change over time…</a:t>
            </a:r>
          </a:p>
        </p:txBody>
      </p:sp>
      <p:sp>
        <p:nvSpPr>
          <p:cNvPr id="502786" name="Footer Placeholder 1">
            <a:extLst>
              <a:ext uri="{FF2B5EF4-FFF2-40B4-BE49-F238E27FC236}">
                <a16:creationId xmlns:a16="http://schemas.microsoft.com/office/drawing/2014/main" id="{9EFAE614-269C-D1E0-002D-574FCAD09B3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3" name="Content Placeholder 2">
            <a:extLst>
              <a:ext uri="{FF2B5EF4-FFF2-40B4-BE49-F238E27FC236}">
                <a16:creationId xmlns:a16="http://schemas.microsoft.com/office/drawing/2014/main" id="{213F33B4-CB74-2C13-A2AA-2BFFE8E20DD0}"/>
              </a:ext>
            </a:extLst>
          </p:cNvPr>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a:extLst>
              <a:ext uri="{FF2B5EF4-FFF2-40B4-BE49-F238E27FC236}">
                <a16:creationId xmlns:a16="http://schemas.microsoft.com/office/drawing/2014/main" id="{88BA5D7A-3294-E51D-D67B-FD2BF32C2BEE}"/>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III. Expected Growth</a:t>
            </a:r>
          </a:p>
        </p:txBody>
      </p:sp>
      <p:sp>
        <p:nvSpPr>
          <p:cNvPr id="504834" name="Footer Placeholder 1">
            <a:extLst>
              <a:ext uri="{FF2B5EF4-FFF2-40B4-BE49-F238E27FC236}">
                <a16:creationId xmlns:a16="http://schemas.microsoft.com/office/drawing/2014/main" id="{6C11D8BD-08A3-D2DB-780F-03232D8BE1C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95619" name="Slide Number Placeholder 2">
            <a:extLst>
              <a:ext uri="{FF2B5EF4-FFF2-40B4-BE49-F238E27FC236}">
                <a16:creationId xmlns:a16="http://schemas.microsoft.com/office/drawing/2014/main" id="{C14AEF52-AA95-A2C3-DFBC-D4547BCADA0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5E8203B-3822-9944-A39F-4FB782170D97}" type="slidenum">
              <a:rPr lang="en-US" altLang="en-US" sz="1200">
                <a:solidFill>
                  <a:srgbClr val="FFFFFF"/>
                </a:solidFill>
                <a:latin typeface="Times" charset="0"/>
              </a:rPr>
              <a:pPr>
                <a:lnSpc>
                  <a:spcPct val="80000"/>
                </a:lnSpc>
                <a:spcBef>
                  <a:spcPct val="0"/>
                </a:spcBef>
                <a:buClrTx/>
                <a:buSzTx/>
                <a:buFontTx/>
                <a:buNone/>
                <a:defRPr/>
              </a:pPr>
              <a:t>240</a:t>
            </a:fld>
            <a:endParaRPr lang="en-US" altLang="en-US" sz="1200">
              <a:solidFill>
                <a:srgbClr val="FFFFFF"/>
              </a:solidFill>
              <a:latin typeface="Times" charset="0"/>
            </a:endParaRPr>
          </a:p>
        </p:txBody>
      </p:sp>
      <p:sp>
        <p:nvSpPr>
          <p:cNvPr id="2" name="Content Placeholder 1">
            <a:extLst>
              <a:ext uri="{FF2B5EF4-FFF2-40B4-BE49-F238E27FC236}">
                <a16:creationId xmlns:a16="http://schemas.microsoft.com/office/drawing/2014/main" id="{A3999F34-48DE-246E-CF96-0F58A550EB80}"/>
              </a:ext>
            </a:extLst>
          </p:cNvPr>
          <p:cNvSpPr>
            <a:spLocks noGrp="1"/>
          </p:cNvSpPr>
          <p:nvPr>
            <p:ph sz="quarter" idx="1"/>
          </p:nvPr>
        </p:nvSpPr>
        <p:spPr/>
        <p:txBody>
          <a:bodyPr>
            <a:normAutofit fontScale="92500" lnSpcReduction="10000"/>
          </a:bodyPr>
          <a:lstStyle/>
          <a:p>
            <a:r>
              <a:rPr lang="en-US" dirty="0"/>
              <a:t>Value is driven by expected future growth, not past growth, and generically there are three approaches to estimating growth:</a:t>
            </a:r>
          </a:p>
          <a:p>
            <a:pPr lvl="1"/>
            <a:r>
              <a:rPr lang="en-US" dirty="0"/>
              <a:t>By looking at the past</a:t>
            </a:r>
          </a:p>
          <a:p>
            <a:pPr lvl="1"/>
            <a:r>
              <a:rPr lang="en-US" dirty="0"/>
              <a:t>Outsourcing: Ask management or look at other analysts</a:t>
            </a:r>
          </a:p>
          <a:p>
            <a:pPr lvl="1"/>
            <a:r>
              <a:rPr lang="en-US" dirty="0"/>
              <a:t>Fundamentals: By  looking at how much a firm is reinvesting and how well it is reinvesting.</a:t>
            </a:r>
          </a:p>
          <a:p>
            <a:r>
              <a:rPr lang="en-US" dirty="0"/>
              <a:t>For a company with stable margins and returns on equity/capital, the expected growth becomes a product of how much the firm reinvests (as a percent of earnings) and how well it reinvests (a return on equity or capital).</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D8F1-BB3E-077E-A24D-603232805ED1}"/>
              </a:ext>
            </a:extLst>
          </p:cNvPr>
          <p:cNvSpPr>
            <a:spLocks noGrp="1"/>
          </p:cNvSpPr>
          <p:nvPr>
            <p:ph type="title"/>
          </p:nvPr>
        </p:nvSpPr>
        <p:spPr/>
        <p:txBody>
          <a:bodyPr/>
          <a:lstStyle/>
          <a:p>
            <a:r>
              <a:rPr lang="en-US" dirty="0"/>
              <a:t>Reinvestment and Return: Measures</a:t>
            </a:r>
          </a:p>
        </p:txBody>
      </p:sp>
      <p:sp>
        <p:nvSpPr>
          <p:cNvPr id="4" name="Footer Placeholder 3">
            <a:extLst>
              <a:ext uri="{FF2B5EF4-FFF2-40B4-BE49-F238E27FC236}">
                <a16:creationId xmlns:a16="http://schemas.microsoft.com/office/drawing/2014/main" id="{E4AFE5CB-AB5B-1509-89C1-EE90E602E54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B0B901E-0D8E-4EFE-8A1B-65DB74071F98}"/>
              </a:ext>
            </a:extLst>
          </p:cNvPr>
          <p:cNvSpPr>
            <a:spLocks noGrp="1"/>
          </p:cNvSpPr>
          <p:nvPr>
            <p:ph type="sldNum" sz="quarter" idx="11"/>
          </p:nvPr>
        </p:nvSpPr>
        <p:spPr/>
        <p:txBody>
          <a:bodyPr>
            <a:normAutofit fontScale="85000" lnSpcReduction="20000"/>
          </a:bodyPr>
          <a:lstStyle/>
          <a:p>
            <a:pPr>
              <a:defRPr/>
            </a:pPr>
            <a:fld id="{6AEA56D9-F57D-CF45-B597-8A1BC8B6B0F3}" type="slidenum">
              <a:rPr lang="en-US" altLang="en-US" smtClean="0"/>
              <a:pPr>
                <a:defRPr/>
              </a:pPr>
              <a:t>241</a:t>
            </a:fld>
            <a:endParaRPr lang="en-US" altLang="en-US"/>
          </a:p>
        </p:txBody>
      </p:sp>
      <p:graphicFrame>
        <p:nvGraphicFramePr>
          <p:cNvPr id="6" name="Content Placeholder 3">
            <a:extLst>
              <a:ext uri="{FF2B5EF4-FFF2-40B4-BE49-F238E27FC236}">
                <a16:creationId xmlns:a16="http://schemas.microsoft.com/office/drawing/2014/main" id="{EEB7C1BE-B308-447B-8D21-5B5520D507A2}"/>
              </a:ext>
            </a:extLst>
          </p:cNvPr>
          <p:cNvGraphicFramePr>
            <a:graphicFrameLocks noGrp="1"/>
          </p:cNvGraphicFramePr>
          <p:nvPr>
            <p:ph sz="quarter" idx="1"/>
          </p:nvPr>
        </p:nvGraphicFramePr>
        <p:xfrm>
          <a:off x="612775" y="1600200"/>
          <a:ext cx="8153400" cy="4759877"/>
        </p:xfrm>
        <a:graphic>
          <a:graphicData uri="http://schemas.openxmlformats.org/drawingml/2006/table">
            <a:tbl>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69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Earnings Measure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Reinvestment Measure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Return Measure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Earnings per share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Retention Ratio = % of net income retained by the company  = 1 – Payout ratio</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Return on Equity = Net Income/ Book Value of Equity</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14636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Net Income from non-cash assets</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Equity reinvestment Rate = (Net Cap Ex + Change in non-cash WC – Change in Debt)/ (Net Income)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Non-cash ROE = Net Income from non-cash assets/ (Book value of equity – Cash)</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173672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Operating Income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Reinvestment Rate = (Net Cap Ex + Change in non-cash WC)/ After-tax Operating Income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Return on Capital or ROIC = After-tax Operating Income/ (Book value of equity + Book value of debt – Cash)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6297508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a:extLst>
              <a:ext uri="{FF2B5EF4-FFF2-40B4-BE49-F238E27FC236}">
                <a16:creationId xmlns:a16="http://schemas.microsoft.com/office/drawing/2014/main" id="{BD7D57BC-C2EB-BB67-91E1-78DEFBF167AF}"/>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Equity Earnings: Deutsche Bank in January 2008</a:t>
            </a:r>
          </a:p>
        </p:txBody>
      </p:sp>
      <p:sp>
        <p:nvSpPr>
          <p:cNvPr id="506882" name="Footer Placeholder 1">
            <a:extLst>
              <a:ext uri="{FF2B5EF4-FFF2-40B4-BE49-F238E27FC236}">
                <a16:creationId xmlns:a16="http://schemas.microsoft.com/office/drawing/2014/main" id="{E7CA6BB3-A8D1-CED9-2C1B-A40FB49D6C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97667" name="Slide Number Placeholder 2">
            <a:extLst>
              <a:ext uri="{FF2B5EF4-FFF2-40B4-BE49-F238E27FC236}">
                <a16:creationId xmlns:a16="http://schemas.microsoft.com/office/drawing/2014/main" id="{343D5825-64DE-3E34-1A97-55C79EBA3E0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A57501A-8E3A-BF44-8DA1-06D84405DD87}" type="slidenum">
              <a:rPr lang="en-US" altLang="en-US" sz="1200">
                <a:solidFill>
                  <a:srgbClr val="FFFFFF"/>
                </a:solidFill>
                <a:latin typeface="Times" charset="0"/>
              </a:rPr>
              <a:pPr>
                <a:lnSpc>
                  <a:spcPct val="80000"/>
                </a:lnSpc>
                <a:spcBef>
                  <a:spcPct val="0"/>
                </a:spcBef>
                <a:buClrTx/>
                <a:buSzTx/>
                <a:buFontTx/>
                <a:buNone/>
                <a:defRPr/>
              </a:pPr>
              <a:t>242</a:t>
            </a:fld>
            <a:endParaRPr lang="en-US" altLang="en-US" sz="1200">
              <a:solidFill>
                <a:srgbClr val="FFFFFF"/>
              </a:solidFill>
              <a:latin typeface="Times" charset="0"/>
            </a:endParaRPr>
          </a:p>
        </p:txBody>
      </p:sp>
      <p:sp>
        <p:nvSpPr>
          <p:cNvPr id="482306" name="Content Placeholder 2">
            <a:extLst>
              <a:ext uri="{FF2B5EF4-FFF2-40B4-BE49-F238E27FC236}">
                <a16:creationId xmlns:a16="http://schemas.microsoft.com/office/drawing/2014/main" id="{2B76DCD3-D84E-515C-3BB9-7D39D62BFE87}"/>
              </a:ext>
            </a:extLst>
          </p:cNvPr>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06885" name="Object 2">
            <a:extLst>
              <a:ext uri="{FF2B5EF4-FFF2-40B4-BE49-F238E27FC236}">
                <a16:creationId xmlns:a16="http://schemas.microsoft.com/office/drawing/2014/main" id="{6F863B9E-1664-1FCE-242E-2AE831957AC0}"/>
              </a:ext>
            </a:extLst>
          </p:cNvPr>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name="Equation" r:id="rId3" imgW="2819400" imgH="406400" progId="Equation.3">
                  <p:embed/>
                </p:oleObj>
              </mc:Choice>
              <mc:Fallback>
                <p:oleObj name="Equation" r:id="rId3" imgW="2819400" imgH="406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6" name="Object 3">
            <a:extLst>
              <a:ext uri="{FF2B5EF4-FFF2-40B4-BE49-F238E27FC236}">
                <a16:creationId xmlns:a16="http://schemas.microsoft.com/office/drawing/2014/main" id="{725E8E4A-6AA9-429D-2E56-28E2394E92E3}"/>
              </a:ext>
            </a:extLst>
          </p:cNvPr>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name="Equation" r:id="rId5" imgW="2184400" imgH="381000" progId="Equation.3">
                  <p:embed/>
                </p:oleObj>
              </mc:Choice>
              <mc:Fallback>
                <p:oleObj name="Equation" r:id="rId5" imgW="2184400" imgH="381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7" name="Object 4">
            <a:extLst>
              <a:ext uri="{FF2B5EF4-FFF2-40B4-BE49-F238E27FC236}">
                <a16:creationId xmlns:a16="http://schemas.microsoft.com/office/drawing/2014/main" id="{F3518D38-60F1-4B3A-C88F-1C85F89F8A68}"/>
              </a:ext>
            </a:extLst>
          </p:cNvPr>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name="Equation" r:id="rId7" imgW="2870200" imgH="406400" progId="Equation.3">
                  <p:embed/>
                </p:oleObj>
              </mc:Choice>
              <mc:Fallback>
                <p:oleObj name="Equation" r:id="rId7" imgW="2870200" imgH="4064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8" name="Object 5">
            <a:extLst>
              <a:ext uri="{FF2B5EF4-FFF2-40B4-BE49-F238E27FC236}">
                <a16:creationId xmlns:a16="http://schemas.microsoft.com/office/drawing/2014/main" id="{96AE0205-064D-57A6-4414-F3ED901910B1}"/>
              </a:ext>
            </a:extLst>
          </p:cNvPr>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name="Equation" r:id="rId9" imgW="2197100" imgH="381000" progId="Equation.3">
                  <p:embed/>
                </p:oleObj>
              </mc:Choice>
              <mc:Fallback>
                <p:oleObj name="Equation" r:id="rId9" imgW="2197100" imgH="381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a:extLst>
              <a:ext uri="{FF2B5EF4-FFF2-40B4-BE49-F238E27FC236}">
                <a16:creationId xmlns:a16="http://schemas.microsoft.com/office/drawing/2014/main" id="{46D7797F-CF62-B03B-3D9F-E26101D7385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508930" name="Footer Placeholder 1">
            <a:extLst>
              <a:ext uri="{FF2B5EF4-FFF2-40B4-BE49-F238E27FC236}">
                <a16:creationId xmlns:a16="http://schemas.microsoft.com/office/drawing/2014/main" id="{49480FFD-AF6A-B057-1D23-5334482A7FA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99715" name="Slide Number Placeholder 2">
            <a:extLst>
              <a:ext uri="{FF2B5EF4-FFF2-40B4-BE49-F238E27FC236}">
                <a16:creationId xmlns:a16="http://schemas.microsoft.com/office/drawing/2014/main" id="{27FD2F05-F434-6024-7408-515081C9207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1D93D7B-DAE2-394F-A0BF-E3F52718980E}" type="slidenum">
              <a:rPr lang="en-US" altLang="en-US" sz="1200">
                <a:solidFill>
                  <a:srgbClr val="FFFFFF"/>
                </a:solidFill>
                <a:latin typeface="Times" charset="0"/>
              </a:rPr>
              <a:pPr>
                <a:lnSpc>
                  <a:spcPct val="80000"/>
                </a:lnSpc>
                <a:spcBef>
                  <a:spcPct val="0"/>
                </a:spcBef>
                <a:buClrTx/>
                <a:buSzTx/>
                <a:buFontTx/>
                <a:buNone/>
                <a:defRPr/>
              </a:pPr>
              <a:t>243</a:t>
            </a:fld>
            <a:endParaRPr lang="en-US" altLang="en-US" sz="1200">
              <a:solidFill>
                <a:srgbClr val="FFFFFF"/>
              </a:solidFill>
              <a:latin typeface="Times" charset="0"/>
            </a:endParaRPr>
          </a:p>
        </p:txBody>
      </p:sp>
      <p:sp>
        <p:nvSpPr>
          <p:cNvPr id="484354" name="Content Placeholder 2">
            <a:extLst>
              <a:ext uri="{FF2B5EF4-FFF2-40B4-BE49-F238E27FC236}">
                <a16:creationId xmlns:a16="http://schemas.microsoft.com/office/drawing/2014/main" id="{D4CE3602-F357-61D9-ADB0-AF5BAF1805A0}"/>
              </a:ext>
            </a:extLst>
          </p:cNvPr>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a:extLst>
              <a:ext uri="{FF2B5EF4-FFF2-40B4-BE49-F238E27FC236}">
                <a16:creationId xmlns:a16="http://schemas.microsoft.com/office/drawing/2014/main" id="{1E0CCC00-F011-AD9E-4CE1-49CCE3B30E01}"/>
              </a:ext>
            </a:extLst>
          </p:cNvPr>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a:extLst>
              <a:ext uri="{FF2B5EF4-FFF2-40B4-BE49-F238E27FC236}">
                <a16:creationId xmlns:a16="http://schemas.microsoft.com/office/drawing/2014/main" id="{CF7FAB69-2FCE-3E9F-2A86-36D38CACD4B3}"/>
              </a:ext>
            </a:extLst>
          </p:cNvPr>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a:extLst>
              <a:ext uri="{FF2B5EF4-FFF2-40B4-BE49-F238E27FC236}">
                <a16:creationId xmlns:a16="http://schemas.microsoft.com/office/drawing/2014/main" id="{2A3C7525-D616-BA64-D9EA-43565C7E90CB}"/>
              </a:ext>
            </a:extLst>
          </p:cNvPr>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a:extLst>
              <a:ext uri="{FF2B5EF4-FFF2-40B4-BE49-F238E27FC236}">
                <a16:creationId xmlns:a16="http://schemas.microsoft.com/office/drawing/2014/main" id="{AAC6E291-88C5-C8D3-BA29-87F09ED1B2B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ROE and Leverage</a:t>
            </a:r>
          </a:p>
        </p:txBody>
      </p:sp>
      <p:sp>
        <p:nvSpPr>
          <p:cNvPr id="510978" name="Footer Placeholder 1">
            <a:extLst>
              <a:ext uri="{FF2B5EF4-FFF2-40B4-BE49-F238E27FC236}">
                <a16:creationId xmlns:a16="http://schemas.microsoft.com/office/drawing/2014/main" id="{5B1D9CFA-9226-5C40-5146-7FE76A21E30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1763" name="Slide Number Placeholder 2">
            <a:extLst>
              <a:ext uri="{FF2B5EF4-FFF2-40B4-BE49-F238E27FC236}">
                <a16:creationId xmlns:a16="http://schemas.microsoft.com/office/drawing/2014/main" id="{664E3FDF-8062-E13E-6282-E929A7DFF87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3C7CEA1-5FA6-BA45-ABD4-80033C90E389}" type="slidenum">
              <a:rPr lang="en-US" altLang="en-US" sz="1200">
                <a:solidFill>
                  <a:srgbClr val="FFFFFF"/>
                </a:solidFill>
                <a:latin typeface="Times" charset="0"/>
              </a:rPr>
              <a:pPr>
                <a:lnSpc>
                  <a:spcPct val="80000"/>
                </a:lnSpc>
                <a:spcBef>
                  <a:spcPct val="0"/>
                </a:spcBef>
                <a:buClrTx/>
                <a:buSzTx/>
                <a:buFontTx/>
                <a:buNone/>
                <a:defRPr/>
              </a:pPr>
              <a:t>244</a:t>
            </a:fld>
            <a:endParaRPr lang="en-US" altLang="en-US" sz="1200">
              <a:solidFill>
                <a:srgbClr val="FFFFFF"/>
              </a:solidFill>
              <a:latin typeface="Times" charset="0"/>
            </a:endParaRPr>
          </a:p>
        </p:txBody>
      </p:sp>
      <p:sp>
        <p:nvSpPr>
          <p:cNvPr id="486402" name="Rectangle 3">
            <a:extLst>
              <a:ext uri="{FF2B5EF4-FFF2-40B4-BE49-F238E27FC236}">
                <a16:creationId xmlns:a16="http://schemas.microsoft.com/office/drawing/2014/main" id="{83197540-3D47-B8D4-2BCB-9C047EF65816}"/>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sz="2400" dirty="0">
                <a:ea typeface="+mn-ea"/>
                <a:cs typeface="+mn-cs"/>
              </a:rPr>
              <a:t>The ROE for a firm is a function of both the quality of its investments and how much debt it uses in funding these investments. In particular</a:t>
            </a:r>
          </a:p>
          <a:p>
            <a:pPr marL="595312" lvl="2" indent="0" eaLnBrk="1" fontAlgn="auto" hangingPunct="1">
              <a:spcAft>
                <a:spcPts val="0"/>
              </a:spcAft>
              <a:buNone/>
              <a:defRPr/>
            </a:pPr>
            <a:r>
              <a:rPr lang="en-US" sz="2000" dirty="0">
                <a:ea typeface="+mn-ea"/>
                <a:cs typeface="+mn-cs"/>
              </a:rPr>
              <a:t>ROE = ROC + D/E (ROC – After-tax cost of Debt)</a:t>
            </a:r>
          </a:p>
          <a:p>
            <a:pPr eaLnBrk="1" fontAlgn="auto" hangingPunct="1">
              <a:spcAft>
                <a:spcPts val="0"/>
              </a:spcAft>
              <a:defRPr/>
            </a:pPr>
            <a:r>
              <a:rPr lang="en-US" sz="2400" dirty="0">
                <a:ea typeface="+mn-ea"/>
                <a:cs typeface="+mn-cs"/>
              </a:rPr>
              <a:t>Consider two firms with the same return on equity, with two different pathways there. Which one would you value more </a:t>
            </a:r>
            <a:r>
              <a:rPr lang="en-US" sz="2400" dirty="0" err="1">
                <a:ea typeface="+mn-ea"/>
                <a:cs typeface="+mn-cs"/>
              </a:rPr>
              <a:t>highlY</a:t>
            </a:r>
            <a:endParaRPr lang="en-US" sz="2400" dirty="0">
              <a:ea typeface="+mn-ea"/>
              <a:cs typeface="+mn-cs"/>
            </a:endParaRPr>
          </a:p>
          <a:p>
            <a:pPr marL="0" indent="0" eaLnBrk="1" fontAlgn="auto" hangingPunct="1">
              <a:spcAft>
                <a:spcPts val="0"/>
              </a:spcAft>
              <a:buNone/>
              <a:defRPr/>
            </a:pPr>
            <a:endParaRPr lang="en-US" dirty="0">
              <a:ea typeface="+mn-ea"/>
              <a:cs typeface="+mn-cs"/>
            </a:endParaRPr>
          </a:p>
        </p:txBody>
      </p:sp>
      <p:pic>
        <p:nvPicPr>
          <p:cNvPr id="3" name="Picture 2">
            <a:extLst>
              <a:ext uri="{FF2B5EF4-FFF2-40B4-BE49-F238E27FC236}">
                <a16:creationId xmlns:a16="http://schemas.microsoft.com/office/drawing/2014/main" id="{8ABD2D6C-6206-E6B7-C04C-936AD339BBEA}"/>
              </a:ext>
            </a:extLst>
          </p:cNvPr>
          <p:cNvPicPr>
            <a:picLocks noChangeAspect="1"/>
          </p:cNvPicPr>
          <p:nvPr/>
        </p:nvPicPr>
        <p:blipFill>
          <a:blip r:embed="rId3"/>
          <a:stretch>
            <a:fillRect/>
          </a:stretch>
        </p:blipFill>
        <p:spPr>
          <a:xfrm>
            <a:off x="2318543" y="5029200"/>
            <a:ext cx="4506913" cy="716417"/>
          </a:xfrm>
          <a:prstGeom prst="rect">
            <a:avLst/>
          </a:prstGeom>
        </p:spPr>
      </p:pic>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a:extLst>
              <a:ext uri="{FF2B5EF4-FFF2-40B4-BE49-F238E27FC236}">
                <a16:creationId xmlns:a16="http://schemas.microsoft.com/office/drawing/2014/main" id="{18C9A038-DA8E-6019-4EF6-29DD5B887E5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Growth in EBIT: Disney</a:t>
            </a:r>
          </a:p>
        </p:txBody>
      </p:sp>
      <p:sp>
        <p:nvSpPr>
          <p:cNvPr id="515074" name="Rectangle 3">
            <a:extLst>
              <a:ext uri="{FF2B5EF4-FFF2-40B4-BE49-F238E27FC236}">
                <a16:creationId xmlns:a16="http://schemas.microsoft.com/office/drawing/2014/main" id="{D7706B01-9478-10FF-C1E6-94BA236CC906}"/>
              </a:ext>
            </a:extLst>
          </p:cNvPr>
          <p:cNvSpPr>
            <a:spLocks noGrp="1"/>
          </p:cNvSpPr>
          <p:nvPr>
            <p:ph sz="quarter" idx="1"/>
          </p:nvPr>
        </p:nvSpPr>
        <p:spPr>
          <a:xfrm>
            <a:off x="609600" y="1600200"/>
            <a:ext cx="8153400" cy="4495800"/>
          </a:xfrm>
        </p:spPr>
        <p:txBody>
          <a:bodyPr/>
          <a:lstStyle/>
          <a:p>
            <a:pPr eaLnBrk="1" hangingPunct="1">
              <a:lnSpc>
                <a:spcPct val="80000"/>
              </a:lnSpc>
            </a:pPr>
            <a:r>
              <a:rPr lang="en-US" altLang="en-US" sz="2200" dirty="0">
                <a:ea typeface="ＭＳ Ｐゴシック" panose="020B0600070205080204" pitchFamily="34" charset="-128"/>
              </a:rPr>
              <a:t>We started with the reinvestment rate that we computed from the 2013 financial statements:</a:t>
            </a:r>
          </a:p>
          <a:p>
            <a:pPr eaLnBrk="1" hangingPunct="1">
              <a:lnSpc>
                <a:spcPct val="80000"/>
              </a:lnSpc>
              <a:buFont typeface="Wingdings" pitchFamily="2" charset="2"/>
              <a:buNone/>
            </a:pPr>
            <a:r>
              <a:rPr lang="en-US" altLang="en-US" sz="2200" dirty="0">
                <a:ea typeface="ＭＳ Ｐゴシック" panose="020B0600070205080204" pitchFamily="34" charset="-128"/>
              </a:rPr>
              <a:t>	Reinvestment rate =</a:t>
            </a:r>
            <a:r>
              <a:rPr lang="en-US" altLang="en-US" sz="1900" dirty="0">
                <a:ea typeface="ＭＳ Ｐゴシック" panose="020B0600070205080204" pitchFamily="34" charset="-128"/>
              </a:rPr>
              <a:t>.</a:t>
            </a:r>
          </a:p>
          <a:p>
            <a:pPr eaLnBrk="1" hangingPunct="1">
              <a:lnSpc>
                <a:spcPct val="80000"/>
              </a:lnSpc>
            </a:pPr>
            <a:endParaRPr lang="en-US" altLang="en-US" sz="2200" dirty="0">
              <a:ea typeface="ＭＳ Ｐゴシック" panose="020B0600070205080204" pitchFamily="34" charset="-128"/>
            </a:endParaRPr>
          </a:p>
          <a:p>
            <a:pPr eaLnBrk="1" hangingPunct="1">
              <a:lnSpc>
                <a:spcPct val="80000"/>
              </a:lnSpc>
            </a:pPr>
            <a:r>
              <a:rPr lang="en-US" altLang="en-US" sz="2200" dirty="0">
                <a:ea typeface="ＭＳ Ｐゴシック" panose="020B0600070205080204" pitchFamily="34" charset="-128"/>
              </a:rPr>
              <a:t>We compute the return on capital, using operating income in 2013 and capital invested at the start of the year:</a:t>
            </a:r>
          </a:p>
          <a:p>
            <a:pPr lvl="1" eaLnBrk="1" hangingPunct="1">
              <a:lnSpc>
                <a:spcPct val="80000"/>
              </a:lnSpc>
              <a:buNone/>
            </a:pPr>
            <a:endParaRPr lang="en-US" altLang="en-US" sz="1800" dirty="0">
              <a:ea typeface="ＭＳ Ｐゴシック" panose="020B0600070205080204" pitchFamily="34" charset="-128"/>
            </a:endParaRPr>
          </a:p>
          <a:p>
            <a:pPr lvl="1" eaLnBrk="1" hangingPunct="1">
              <a:lnSpc>
                <a:spcPct val="80000"/>
              </a:lnSpc>
              <a:buNone/>
            </a:pPr>
            <a:r>
              <a:rPr lang="en-US" altLang="en-US" sz="1800" dirty="0">
                <a:ea typeface="ＭＳ Ｐゴシック" panose="020B0600070205080204" pitchFamily="34" charset="-128"/>
              </a:rPr>
              <a:t>Return on Capital</a:t>
            </a:r>
            <a:r>
              <a:rPr lang="en-US" altLang="en-US" sz="1800" baseline="-25000" dirty="0">
                <a:ea typeface="ＭＳ Ｐゴシック" panose="020B0600070205080204" pitchFamily="34" charset="-128"/>
              </a:rPr>
              <a:t>2013</a:t>
            </a:r>
            <a:r>
              <a:rPr lang="en-US" altLang="en-US" sz="1800" dirty="0">
                <a:ea typeface="ＭＳ Ｐゴシック" panose="020B0600070205080204" pitchFamily="34" charset="-128"/>
              </a:rPr>
              <a:t> = </a:t>
            </a:r>
            <a:endParaRPr lang="en-US" altLang="en-US" sz="1900" dirty="0">
              <a:ea typeface="ＭＳ Ｐゴシック" panose="020B0600070205080204" pitchFamily="34" charset="-128"/>
            </a:endParaRPr>
          </a:p>
          <a:p>
            <a:pPr marL="0" indent="0" eaLnBrk="1" hangingPunct="1">
              <a:lnSpc>
                <a:spcPct val="80000"/>
              </a:lnSpc>
              <a:buNone/>
            </a:pPr>
            <a:endParaRPr lang="en-US" altLang="en-US" sz="2200" dirty="0">
              <a:ea typeface="ＭＳ Ｐゴシック" panose="020B0600070205080204" pitchFamily="34" charset="-128"/>
            </a:endParaRPr>
          </a:p>
          <a:p>
            <a:pPr eaLnBrk="1" hangingPunct="1">
              <a:lnSpc>
                <a:spcPct val="80000"/>
              </a:lnSpc>
            </a:pPr>
            <a:r>
              <a:rPr lang="en-US" altLang="en-US" sz="2200" dirty="0">
                <a:ea typeface="ＭＳ Ｐゴシック" panose="020B0600070205080204" pitchFamily="34" charset="-128"/>
              </a:rPr>
              <a:t>If Disney maintains its 2013 reinvestment rate and return on capital for the next five years, its growth rate will be 6.80 percent.</a:t>
            </a:r>
          </a:p>
          <a:p>
            <a:pPr marL="320675" lvl="1" indent="0" algn="ctr" eaLnBrk="1" hangingPunct="1">
              <a:lnSpc>
                <a:spcPct val="80000"/>
              </a:lnSpc>
              <a:buFont typeface="Wingdings" pitchFamily="2" charset="2"/>
              <a:buNone/>
            </a:pPr>
            <a:r>
              <a:rPr lang="en-US" altLang="en-US" sz="1900" dirty="0">
                <a:ea typeface="ＭＳ Ｐゴシック" panose="020B0600070205080204" pitchFamily="34" charset="-128"/>
              </a:rPr>
              <a:t>Expected Growth Rate from Existing Fundamentals = 53.93% * 12.61% = 6.8%</a:t>
            </a:r>
          </a:p>
        </p:txBody>
      </p:sp>
      <p:graphicFrame>
        <p:nvGraphicFramePr>
          <p:cNvPr id="515075" name="Object 2">
            <a:extLst>
              <a:ext uri="{FF2B5EF4-FFF2-40B4-BE49-F238E27FC236}">
                <a16:creationId xmlns:a16="http://schemas.microsoft.com/office/drawing/2014/main" id="{BC46CBFC-FE15-5403-88D4-4A297A91BFD2}"/>
              </a:ext>
            </a:extLst>
          </p:cNvPr>
          <p:cNvGraphicFramePr>
            <a:graphicFrameLocks noChangeAspect="1"/>
          </p:cNvGraphicFramePr>
          <p:nvPr>
            <p:extLst>
              <p:ext uri="{D42A27DB-BD31-4B8C-83A1-F6EECF244321}">
                <p14:modId xmlns:p14="http://schemas.microsoft.com/office/powerpoint/2010/main" val="2385175758"/>
              </p:ext>
            </p:extLst>
          </p:nvPr>
        </p:nvGraphicFramePr>
        <p:xfrm>
          <a:off x="4038600" y="2057400"/>
          <a:ext cx="2209800" cy="548296"/>
        </p:xfrm>
        <a:graphic>
          <a:graphicData uri="http://schemas.openxmlformats.org/presentationml/2006/ole">
            <mc:AlternateContent xmlns:mc="http://schemas.openxmlformats.org/markup-compatibility/2006">
              <mc:Choice xmlns:v="urn:schemas-microsoft-com:vml" Requires="v">
                <p:oleObj name="Equation" r:id="rId3" imgW="1689100" imgH="419100" progId="Equation.3">
                  <p:embed/>
                </p:oleObj>
              </mc:Choice>
              <mc:Fallback>
                <p:oleObj name="Equation" r:id="rId3" imgW="16891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057400"/>
                        <a:ext cx="2209800" cy="548296"/>
                      </a:xfrm>
                      <a:prstGeom prst="rect">
                        <a:avLst/>
                      </a:prstGeom>
                      <a:solidFill>
                        <a:srgbClr val="FFFFFF"/>
                      </a:solidFill>
                      <a:ln>
                        <a:noFill/>
                      </a:ln>
                    </p:spPr>
                  </p:pic>
                </p:oleObj>
              </mc:Fallback>
            </mc:AlternateContent>
          </a:graphicData>
        </a:graphic>
      </p:graphicFrame>
      <p:graphicFrame>
        <p:nvGraphicFramePr>
          <p:cNvPr id="515076" name="Object 4">
            <a:extLst>
              <a:ext uri="{FF2B5EF4-FFF2-40B4-BE49-F238E27FC236}">
                <a16:creationId xmlns:a16="http://schemas.microsoft.com/office/drawing/2014/main" id="{273A8047-C966-D92B-4E35-2CEAA52E7F35}"/>
              </a:ext>
            </a:extLst>
          </p:cNvPr>
          <p:cNvGraphicFramePr>
            <a:graphicFrameLocks noChangeAspect="1"/>
          </p:cNvGraphicFramePr>
          <p:nvPr>
            <p:extLst>
              <p:ext uri="{D42A27DB-BD31-4B8C-83A1-F6EECF244321}">
                <p14:modId xmlns:p14="http://schemas.microsoft.com/office/powerpoint/2010/main" val="2230989471"/>
              </p:ext>
            </p:extLst>
          </p:nvPr>
        </p:nvGraphicFramePr>
        <p:xfrm>
          <a:off x="3429000" y="3790182"/>
          <a:ext cx="4838700" cy="462123"/>
        </p:xfrm>
        <a:graphic>
          <a:graphicData uri="http://schemas.openxmlformats.org/presentationml/2006/ole">
            <mc:AlternateContent xmlns:mc="http://schemas.openxmlformats.org/markup-compatibility/2006">
              <mc:Choice xmlns:v="urn:schemas-microsoft-com:vml" Requires="v">
                <p:oleObj name="Equation" r:id="rId5" imgW="4521200" imgH="431800" progId="Equation.3">
                  <p:embed/>
                </p:oleObj>
              </mc:Choice>
              <mc:Fallback>
                <p:oleObj name="Equation" r:id="rId5" imgW="4521200" imgH="431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3790182"/>
                        <a:ext cx="4838700" cy="462123"/>
                      </a:xfrm>
                      <a:prstGeom prst="rect">
                        <a:avLst/>
                      </a:prstGeom>
                      <a:solidFill>
                        <a:srgbClr val="FFFFFF"/>
                      </a:solidFill>
                      <a:ln>
                        <a:noFill/>
                      </a:ln>
                    </p:spPr>
                  </p:pic>
                </p:oleObj>
              </mc:Fallback>
            </mc:AlternateContent>
          </a:graphicData>
        </a:graphic>
      </p:graphicFrame>
      <p:sp>
        <p:nvSpPr>
          <p:cNvPr id="515077" name="Footer Placeholder 1">
            <a:extLst>
              <a:ext uri="{FF2B5EF4-FFF2-40B4-BE49-F238E27FC236}">
                <a16:creationId xmlns:a16="http://schemas.microsoft.com/office/drawing/2014/main" id="{71696B36-A2E9-D3E3-62B9-483FA68E5EF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a:extLst>
              <a:ext uri="{FF2B5EF4-FFF2-40B4-BE49-F238E27FC236}">
                <a16:creationId xmlns:a16="http://schemas.microsoft.com/office/drawing/2014/main" id="{2D8E3B29-F2BF-F99E-773C-325867D093B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When everything is in flux: Changing growth and margins</a:t>
            </a:r>
          </a:p>
        </p:txBody>
      </p:sp>
      <p:sp>
        <p:nvSpPr>
          <p:cNvPr id="517122" name="Content Placeholder 2">
            <a:extLst>
              <a:ext uri="{FF2B5EF4-FFF2-40B4-BE49-F238E27FC236}">
                <a16:creationId xmlns:a16="http://schemas.microsoft.com/office/drawing/2014/main" id="{ABC9508D-9CC8-2F7E-4390-7C5CA7A19429}"/>
              </a:ext>
            </a:extLst>
          </p:cNvPr>
          <p:cNvSpPr>
            <a:spLocks noGrp="1"/>
          </p:cNvSpPr>
          <p:nvPr>
            <p:ph sz="quarter" idx="1"/>
          </p:nvPr>
        </p:nvSpPr>
        <p:spPr>
          <a:xfrm>
            <a:off x="612775" y="1600200"/>
            <a:ext cx="8153400" cy="4495800"/>
          </a:xfrm>
        </p:spPr>
        <p:txBody>
          <a:bodyPr/>
          <a:lstStyle/>
          <a:p>
            <a:pPr>
              <a:lnSpc>
                <a:spcPct val="80000"/>
              </a:lnSpc>
            </a:pPr>
            <a:r>
              <a:rPr lang="en-US" altLang="en-US" sz="2600" dirty="0">
                <a:ea typeface="ＭＳ Ｐゴシック" panose="020B0600070205080204" pitchFamily="34" charset="-128"/>
              </a:rPr>
              <a:t>The elegant connection between reinvestment and earnings growth, captured by a sustainable growth rate, when you have a company in transition, and margins are changing over time.</a:t>
            </a:r>
          </a:p>
          <a:p>
            <a:pPr>
              <a:lnSpc>
                <a:spcPct val="80000"/>
              </a:lnSpc>
            </a:pPr>
            <a:r>
              <a:rPr lang="en-US" altLang="en-US" sz="2600" dirty="0">
                <a:ea typeface="ＭＳ Ｐゴシック" panose="020B0600070205080204" pitchFamily="34" charset="-128"/>
              </a:rPr>
              <a:t>If that is the case, you have to estimate cash flows in three steps:</a:t>
            </a:r>
          </a:p>
          <a:p>
            <a:pPr lvl="1">
              <a:lnSpc>
                <a:spcPct val="80000"/>
              </a:lnSpc>
            </a:pPr>
            <a:r>
              <a:rPr lang="en-US" altLang="en-US" sz="2200" dirty="0">
                <a:ea typeface="ＭＳ Ｐゴシック" panose="020B0600070205080204" pitchFamily="34" charset="-128"/>
              </a:rPr>
              <a:t>Forecast revenue growth and revenues in future years, taking into account market potential and competition.</a:t>
            </a:r>
          </a:p>
          <a:p>
            <a:pPr lvl="1">
              <a:lnSpc>
                <a:spcPct val="80000"/>
              </a:lnSpc>
            </a:pPr>
            <a:r>
              <a:rPr lang="en-US" altLang="en-US" sz="2200" dirty="0">
                <a:ea typeface="ＭＳ Ｐゴシック" panose="020B0600070205080204" pitchFamily="34" charset="-128"/>
              </a:rPr>
              <a:t>Forecast a “target” margin in the future and a pathway from current margins to the target.</a:t>
            </a:r>
          </a:p>
          <a:p>
            <a:pPr lvl="1">
              <a:lnSpc>
                <a:spcPct val="80000"/>
              </a:lnSpc>
            </a:pPr>
            <a:r>
              <a:rPr lang="en-US" altLang="en-US" sz="2200" dirty="0">
                <a:ea typeface="ＭＳ Ｐゴシック" panose="020B0600070205080204" pitchFamily="34" charset="-128"/>
              </a:rPr>
              <a:t>Estimate reinvestment from revenues, using a sales to capital ratio (measuring the dollars of revenues you get from each dollar of investment).</a:t>
            </a:r>
          </a:p>
          <a:p>
            <a:pPr lvl="1">
              <a:lnSpc>
                <a:spcPct val="80000"/>
              </a:lnSpc>
              <a:buFont typeface="Wingdings 2" pitchFamily="2" charset="2"/>
              <a:buNone/>
            </a:pPr>
            <a:endParaRPr lang="en-US" altLang="en-US" sz="2200" dirty="0">
              <a:ea typeface="ＭＳ Ｐゴシック" panose="020B0600070205080204" pitchFamily="34" charset="-128"/>
            </a:endParaRPr>
          </a:p>
        </p:txBody>
      </p:sp>
      <p:sp>
        <p:nvSpPr>
          <p:cNvPr id="517123" name="Footer Placeholder 3">
            <a:extLst>
              <a:ext uri="{FF2B5EF4-FFF2-40B4-BE49-F238E27FC236}">
                <a16:creationId xmlns:a16="http://schemas.microsoft.com/office/drawing/2014/main" id="{9C3F5F6D-2A17-B940-44B9-243EC8AAAE0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7908" name="Slide Number Placeholder 4">
            <a:extLst>
              <a:ext uri="{FF2B5EF4-FFF2-40B4-BE49-F238E27FC236}">
                <a16:creationId xmlns:a16="http://schemas.microsoft.com/office/drawing/2014/main" id="{018B60B1-947D-E35D-CACE-88E5EBB1656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FA9983A-AC99-704D-A861-E27BC46A44BD}" type="slidenum">
              <a:rPr lang="en-US" altLang="en-US" sz="1200">
                <a:solidFill>
                  <a:srgbClr val="FFFFFF"/>
                </a:solidFill>
                <a:latin typeface="Times" charset="0"/>
              </a:rPr>
              <a:pPr>
                <a:lnSpc>
                  <a:spcPct val="80000"/>
                </a:lnSpc>
                <a:spcBef>
                  <a:spcPct val="0"/>
                </a:spcBef>
                <a:buClrTx/>
                <a:buSzTx/>
                <a:buFontTx/>
                <a:buNone/>
                <a:defRPr/>
              </a:pPr>
              <a:t>246</a:t>
            </a:fld>
            <a:endParaRPr lang="en-US" altLang="en-US" sz="1200">
              <a:solidFill>
                <a:srgbClr val="FFFFFF"/>
              </a:solidFill>
              <a:latin typeface="Times" charset="0"/>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EAF7-8917-95A5-3DD9-7718A0DD1EA5}"/>
              </a:ext>
            </a:extLst>
          </p:cNvPr>
          <p:cNvSpPr>
            <a:spLocks noGrp="1"/>
          </p:cNvSpPr>
          <p:nvPr>
            <p:ph type="title"/>
          </p:nvPr>
        </p:nvSpPr>
        <p:spPr/>
        <p:txBody>
          <a:bodyPr/>
          <a:lstStyle/>
          <a:p>
            <a:r>
              <a:rPr lang="en-US" dirty="0"/>
              <a:t>1. Revenue Growth</a:t>
            </a:r>
          </a:p>
        </p:txBody>
      </p:sp>
      <p:sp>
        <p:nvSpPr>
          <p:cNvPr id="4" name="Footer Placeholder 3">
            <a:extLst>
              <a:ext uri="{FF2B5EF4-FFF2-40B4-BE49-F238E27FC236}">
                <a16:creationId xmlns:a16="http://schemas.microsoft.com/office/drawing/2014/main" id="{377C35EA-2815-28F9-1E45-8C332C2F6E3C}"/>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D7A046E-1277-8497-A6DA-ECA3BBFF46F1}"/>
              </a:ext>
            </a:extLst>
          </p:cNvPr>
          <p:cNvSpPr>
            <a:spLocks noGrp="1"/>
          </p:cNvSpPr>
          <p:nvPr>
            <p:ph type="sldNum" sz="quarter" idx="11"/>
          </p:nvPr>
        </p:nvSpPr>
        <p:spPr/>
        <p:txBody>
          <a:bodyPr>
            <a:normAutofit fontScale="85000" lnSpcReduction="20000"/>
          </a:bodyPr>
          <a:lstStyle/>
          <a:p>
            <a:fld id="{4B068F59-C0DF-384E-833F-9888C5560BF6}" type="slidenum">
              <a:rPr lang="en-US" altLang="en-US" smtClean="0"/>
              <a:pPr/>
              <a:t>247</a:t>
            </a:fld>
            <a:endParaRPr lang="en-US" altLang="en-US"/>
          </a:p>
        </p:txBody>
      </p:sp>
      <p:pic>
        <p:nvPicPr>
          <p:cNvPr id="8" name="Content Placeholder 7">
            <a:extLst>
              <a:ext uri="{FF2B5EF4-FFF2-40B4-BE49-F238E27FC236}">
                <a16:creationId xmlns:a16="http://schemas.microsoft.com/office/drawing/2014/main" id="{0696FE63-1303-D53A-C668-6A6F2BD21517}"/>
              </a:ext>
            </a:extLst>
          </p:cNvPr>
          <p:cNvPicPr>
            <a:picLocks noGrp="1" noChangeAspect="1"/>
          </p:cNvPicPr>
          <p:nvPr>
            <p:ph sz="quarter" idx="1"/>
          </p:nvPr>
        </p:nvPicPr>
        <p:blipFill>
          <a:blip r:embed="rId3"/>
          <a:stretch>
            <a:fillRect/>
          </a:stretch>
        </p:blipFill>
        <p:spPr>
          <a:xfrm>
            <a:off x="1436167" y="1600200"/>
            <a:ext cx="6506616" cy="4495800"/>
          </a:xfrm>
          <a:prstGeom prst="rect">
            <a:avLst/>
          </a:prstGeom>
        </p:spPr>
      </p:pic>
    </p:spTree>
    <p:extLst>
      <p:ext uri="{BB962C8B-B14F-4D97-AF65-F5344CB8AC3E}">
        <p14:creationId xmlns:p14="http://schemas.microsoft.com/office/powerpoint/2010/main" val="21460173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CCCB-0690-31B2-23EA-BEE84B6295B1}"/>
              </a:ext>
            </a:extLst>
          </p:cNvPr>
          <p:cNvSpPr>
            <a:spLocks noGrp="1"/>
          </p:cNvSpPr>
          <p:nvPr>
            <p:ph type="title"/>
          </p:nvPr>
        </p:nvSpPr>
        <p:spPr/>
        <p:txBody>
          <a:bodyPr/>
          <a:lstStyle/>
          <a:p>
            <a:r>
              <a:rPr lang="en-US" dirty="0"/>
              <a:t>2. Target Margins (and path there)…</a:t>
            </a:r>
          </a:p>
        </p:txBody>
      </p:sp>
      <p:sp>
        <p:nvSpPr>
          <p:cNvPr id="4" name="Footer Placeholder 3">
            <a:extLst>
              <a:ext uri="{FF2B5EF4-FFF2-40B4-BE49-F238E27FC236}">
                <a16:creationId xmlns:a16="http://schemas.microsoft.com/office/drawing/2014/main" id="{F55CF5FB-150B-5448-A558-3D0156575C4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5824FDA-381E-3797-DC02-1A90028C591E}"/>
              </a:ext>
            </a:extLst>
          </p:cNvPr>
          <p:cNvSpPr>
            <a:spLocks noGrp="1"/>
          </p:cNvSpPr>
          <p:nvPr>
            <p:ph type="sldNum" sz="quarter" idx="11"/>
          </p:nvPr>
        </p:nvSpPr>
        <p:spPr/>
        <p:txBody>
          <a:bodyPr>
            <a:normAutofit fontScale="85000" lnSpcReduction="20000"/>
          </a:bodyPr>
          <a:lstStyle/>
          <a:p>
            <a:fld id="{4B068F59-C0DF-384E-833F-9888C5560BF6}" type="slidenum">
              <a:rPr lang="en-US" altLang="en-US" smtClean="0"/>
              <a:pPr/>
              <a:t>248</a:t>
            </a:fld>
            <a:endParaRPr lang="en-US" altLang="en-US"/>
          </a:p>
        </p:txBody>
      </p:sp>
      <p:pic>
        <p:nvPicPr>
          <p:cNvPr id="8" name="Content Placeholder 7">
            <a:extLst>
              <a:ext uri="{FF2B5EF4-FFF2-40B4-BE49-F238E27FC236}">
                <a16:creationId xmlns:a16="http://schemas.microsoft.com/office/drawing/2014/main" id="{8A448262-FC89-FD2F-E062-87E3388E8451}"/>
              </a:ext>
            </a:extLst>
          </p:cNvPr>
          <p:cNvPicPr>
            <a:picLocks noGrp="1" noChangeAspect="1"/>
          </p:cNvPicPr>
          <p:nvPr>
            <p:ph sz="quarter" idx="1"/>
          </p:nvPr>
        </p:nvPicPr>
        <p:blipFill>
          <a:blip r:embed="rId3"/>
          <a:stretch>
            <a:fillRect/>
          </a:stretch>
        </p:blipFill>
        <p:spPr>
          <a:xfrm>
            <a:off x="1495316" y="1600200"/>
            <a:ext cx="6388317" cy="4495800"/>
          </a:xfrm>
          <a:prstGeom prst="rect">
            <a:avLst/>
          </a:prstGeom>
        </p:spPr>
      </p:pic>
    </p:spTree>
    <p:extLst>
      <p:ext uri="{BB962C8B-B14F-4D97-AF65-F5344CB8AC3E}">
        <p14:creationId xmlns:p14="http://schemas.microsoft.com/office/powerpoint/2010/main" val="60333943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56BA7-73F5-1408-48EA-145A70BB4991}"/>
              </a:ext>
            </a:extLst>
          </p:cNvPr>
          <p:cNvSpPr>
            <a:spLocks noGrp="1"/>
          </p:cNvSpPr>
          <p:nvPr>
            <p:ph type="title"/>
          </p:nvPr>
        </p:nvSpPr>
        <p:spPr/>
        <p:txBody>
          <a:bodyPr/>
          <a:lstStyle/>
          <a:p>
            <a:r>
              <a:rPr lang="en-US" dirty="0"/>
              <a:t>3. Sales to Invested Capital: A Pathway to estimating Reinvestment</a:t>
            </a:r>
          </a:p>
        </p:txBody>
      </p:sp>
      <p:pic>
        <p:nvPicPr>
          <p:cNvPr id="6" name="Content Placeholder 5">
            <a:extLst>
              <a:ext uri="{FF2B5EF4-FFF2-40B4-BE49-F238E27FC236}">
                <a16:creationId xmlns:a16="http://schemas.microsoft.com/office/drawing/2014/main" id="{99529B26-B0D4-B847-BF48-3F6A44E158A3}"/>
              </a:ext>
            </a:extLst>
          </p:cNvPr>
          <p:cNvPicPr>
            <a:picLocks noGrp="1" noChangeAspect="1"/>
          </p:cNvPicPr>
          <p:nvPr>
            <p:ph sz="quarter" idx="1"/>
          </p:nvPr>
        </p:nvPicPr>
        <p:blipFill>
          <a:blip r:embed="rId3"/>
          <a:stretch>
            <a:fillRect/>
          </a:stretch>
        </p:blipFill>
        <p:spPr>
          <a:xfrm>
            <a:off x="1735092" y="1600200"/>
            <a:ext cx="5908765" cy="4495800"/>
          </a:xfrm>
          <a:prstGeom prst="rect">
            <a:avLst/>
          </a:prstGeom>
        </p:spPr>
      </p:pic>
      <p:sp>
        <p:nvSpPr>
          <p:cNvPr id="4" name="Footer Placeholder 3">
            <a:extLst>
              <a:ext uri="{FF2B5EF4-FFF2-40B4-BE49-F238E27FC236}">
                <a16:creationId xmlns:a16="http://schemas.microsoft.com/office/drawing/2014/main" id="{C89F95B6-019D-435A-6209-110ABB125C8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5DA0014F-C91F-FE7E-1DD6-E12F12C0960C}"/>
              </a:ext>
            </a:extLst>
          </p:cNvPr>
          <p:cNvSpPr>
            <a:spLocks noGrp="1"/>
          </p:cNvSpPr>
          <p:nvPr>
            <p:ph type="sldNum" sz="quarter" idx="11"/>
          </p:nvPr>
        </p:nvSpPr>
        <p:spPr/>
        <p:txBody>
          <a:bodyPr>
            <a:normAutofit fontScale="85000" lnSpcReduction="20000"/>
          </a:bodyPr>
          <a:lstStyle/>
          <a:p>
            <a:fld id="{4B068F59-C0DF-384E-833F-9888C5560BF6}" type="slidenum">
              <a:rPr lang="en-US" altLang="en-US" smtClean="0"/>
              <a:pPr/>
              <a:t>249</a:t>
            </a:fld>
            <a:endParaRPr lang="en-US" altLang="en-US"/>
          </a:p>
        </p:txBody>
      </p:sp>
    </p:spTree>
    <p:extLst>
      <p:ext uri="{BB962C8B-B14F-4D97-AF65-F5344CB8AC3E}">
        <p14:creationId xmlns:p14="http://schemas.microsoft.com/office/powerpoint/2010/main" val="320033065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a:extLst>
              <a:ext uri="{FF2B5EF4-FFF2-40B4-BE49-F238E27FC236}">
                <a16:creationId xmlns:a16="http://schemas.microsoft.com/office/drawing/2014/main" id="{20A4F865-BC92-46CA-0DB9-A9268EE1AD33}"/>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Here is an example: Baidu’s Expected FCFF</a:t>
            </a:r>
          </a:p>
        </p:txBody>
      </p:sp>
      <p:sp>
        <p:nvSpPr>
          <p:cNvPr id="519170" name="Footer Placeholder 3">
            <a:extLst>
              <a:ext uri="{FF2B5EF4-FFF2-40B4-BE49-F238E27FC236}">
                <a16:creationId xmlns:a16="http://schemas.microsoft.com/office/drawing/2014/main" id="{E18AC7A5-00EF-F176-1403-69283E43BAC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8931" name="Slide Number Placeholder 4">
            <a:extLst>
              <a:ext uri="{FF2B5EF4-FFF2-40B4-BE49-F238E27FC236}">
                <a16:creationId xmlns:a16="http://schemas.microsoft.com/office/drawing/2014/main" id="{EE8CE6D4-67B3-41CE-D13B-A495733173E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8F0D9C3-320C-6D4D-A1ED-0AFAE0496486}" type="slidenum">
              <a:rPr lang="en-US" altLang="en-US" sz="1200">
                <a:solidFill>
                  <a:srgbClr val="FFFFFF"/>
                </a:solidFill>
                <a:latin typeface="Times" charset="0"/>
              </a:rPr>
              <a:pPr>
                <a:lnSpc>
                  <a:spcPct val="80000"/>
                </a:lnSpc>
                <a:spcBef>
                  <a:spcPct val="0"/>
                </a:spcBef>
                <a:buClrTx/>
                <a:buSzTx/>
                <a:buFontTx/>
                <a:buNone/>
                <a:defRPr/>
              </a:pPr>
              <a:t>250</a:t>
            </a:fld>
            <a:endParaRPr lang="en-US" altLang="en-US" sz="1200">
              <a:solidFill>
                <a:srgbClr val="FFFFFF"/>
              </a:solidFill>
              <a:latin typeface="Times" charset="0"/>
            </a:endParaRPr>
          </a:p>
        </p:txBody>
      </p:sp>
      <p:pic>
        <p:nvPicPr>
          <p:cNvPr id="5" name="Content Placeholder 4">
            <a:extLst>
              <a:ext uri="{FF2B5EF4-FFF2-40B4-BE49-F238E27FC236}">
                <a16:creationId xmlns:a16="http://schemas.microsoft.com/office/drawing/2014/main" id="{7B4F00B3-C00C-7BB6-84DE-FBB78F03FFB5}"/>
              </a:ext>
            </a:extLst>
          </p:cNvPr>
          <p:cNvPicPr>
            <a:picLocks noGrp="1" noChangeAspect="1"/>
          </p:cNvPicPr>
          <p:nvPr>
            <p:ph sz="quarter" idx="1"/>
          </p:nvPr>
        </p:nvPicPr>
        <p:blipFill>
          <a:blip r:embed="rId3"/>
          <a:stretch>
            <a:fillRect/>
          </a:stretch>
        </p:blipFill>
        <p:spPr>
          <a:xfrm>
            <a:off x="612775" y="1757335"/>
            <a:ext cx="8153400" cy="4181529"/>
          </a:xfrm>
          <a:prstGeom prst="rect">
            <a:avLst/>
          </a:prstGeom>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a:extLst>
              <a:ext uri="{FF2B5EF4-FFF2-40B4-BE49-F238E27FC236}">
                <a16:creationId xmlns:a16="http://schemas.microsoft.com/office/drawing/2014/main" id="{8AE32ABC-DCFA-8E2B-5464-34C3C6EF335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Getting Closure in Valuation</a:t>
            </a:r>
          </a:p>
        </p:txBody>
      </p:sp>
      <p:sp>
        <p:nvSpPr>
          <p:cNvPr id="520194" name="Footer Placeholder 1">
            <a:extLst>
              <a:ext uri="{FF2B5EF4-FFF2-40B4-BE49-F238E27FC236}">
                <a16:creationId xmlns:a16="http://schemas.microsoft.com/office/drawing/2014/main" id="{91B67D21-E0DA-4E6C-38D1-A301AA85E3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9955" name="Slide Number Placeholder 2">
            <a:extLst>
              <a:ext uri="{FF2B5EF4-FFF2-40B4-BE49-F238E27FC236}">
                <a16:creationId xmlns:a16="http://schemas.microsoft.com/office/drawing/2014/main" id="{F2E03097-6206-5A62-4947-884AD236FA6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A71E705-4455-9C4E-864D-857A6E33F272}" type="slidenum">
              <a:rPr lang="en-US" altLang="en-US" sz="1200">
                <a:solidFill>
                  <a:srgbClr val="FFFFFF"/>
                </a:solidFill>
                <a:latin typeface="Times" charset="0"/>
              </a:rPr>
              <a:pPr>
                <a:lnSpc>
                  <a:spcPct val="80000"/>
                </a:lnSpc>
                <a:spcBef>
                  <a:spcPct val="0"/>
                </a:spcBef>
                <a:buClrTx/>
                <a:buSzTx/>
                <a:buFontTx/>
                <a:buNone/>
                <a:defRPr/>
              </a:pPr>
              <a:t>251</a:t>
            </a:fld>
            <a:endParaRPr lang="en-US" altLang="en-US" sz="1200">
              <a:solidFill>
                <a:srgbClr val="FFFFFF"/>
              </a:solidFill>
              <a:latin typeface="Times" charset="0"/>
            </a:endParaRPr>
          </a:p>
        </p:txBody>
      </p:sp>
      <p:sp>
        <p:nvSpPr>
          <p:cNvPr id="520196" name="Rectangle 3">
            <a:extLst>
              <a:ext uri="{FF2B5EF4-FFF2-40B4-BE49-F238E27FC236}">
                <a16:creationId xmlns:a16="http://schemas.microsoft.com/office/drawing/2014/main" id="{C76B390C-A17D-4475-A205-9FFB498DBAE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Since we cannot estimate cash flows forever, we estimate cash flows for a </a:t>
            </a:r>
            <a:r>
              <a:rPr lang="ja-JP" altLang="en-US" sz="2000">
                <a:ea typeface="ＭＳ Ｐゴシック" panose="020B0600070205080204" pitchFamily="34" charset="-128"/>
              </a:rPr>
              <a:t>“</a:t>
            </a:r>
            <a:r>
              <a:rPr lang="en-US" altLang="ja-JP" sz="2000">
                <a:ea typeface="ＭＳ Ｐゴシック" panose="020B0600070205080204" pitchFamily="34" charset="-128"/>
              </a:rPr>
              <a:t>growth period</a:t>
            </a:r>
            <a:r>
              <a:rPr lang="ja-JP" altLang="en-US" sz="2000">
                <a:ea typeface="ＭＳ Ｐゴシック" panose="020B0600070205080204" pitchFamily="34" charset="-128"/>
              </a:rPr>
              <a:t>”</a:t>
            </a:r>
            <a:r>
              <a:rPr lang="en-US" altLang="ja-JP" sz="2000">
                <a:ea typeface="ＭＳ Ｐゴシック" panose="020B0600070205080204" pitchFamily="34" charset="-128"/>
              </a:rPr>
              <a:t> and then estimate a terminal value, to capture the value at the end of the period:</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When a firm</a:t>
            </a:r>
            <a:r>
              <a:rPr lang="ja-JP" altLang="en-US" sz="2000">
                <a:ea typeface="ＭＳ Ｐゴシック" panose="020B0600070205080204" pitchFamily="34" charset="-128"/>
              </a:rPr>
              <a:t>’</a:t>
            </a:r>
            <a:r>
              <a:rPr lang="en-US" altLang="ja-JP" sz="2000">
                <a:ea typeface="ＭＳ Ｐゴシック" panose="020B0600070205080204" pitchFamily="34" charset="-128"/>
              </a:rPr>
              <a:t>s cash flows grow at a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rate forever, the present value of those cash flows can be written as:</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Value = Expected Cash Flow Next Period / (r - g)</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r = Discount rate (Cost of Equity or Cost of Capital)</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g = Expected growth rate forever.</a:t>
            </a:r>
          </a:p>
          <a:p>
            <a:pPr eaLnBrk="1" hangingPunct="1">
              <a:lnSpc>
                <a:spcPct val="80000"/>
              </a:lnSpc>
            </a:pPr>
            <a:r>
              <a:rPr lang="en-US" altLang="en-US" sz="2000">
                <a:ea typeface="ＭＳ Ｐゴシック" panose="020B0600070205080204" pitchFamily="34" charset="-128"/>
              </a:rPr>
              <a:t>This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p:txBody>
      </p:sp>
      <p:graphicFrame>
        <p:nvGraphicFramePr>
          <p:cNvPr id="520197" name="Object 2">
            <a:extLst>
              <a:ext uri="{FF2B5EF4-FFF2-40B4-BE49-F238E27FC236}">
                <a16:creationId xmlns:a16="http://schemas.microsoft.com/office/drawing/2014/main" id="{D9CE3277-82D9-E6A4-1D3B-8BC3B62E767B}"/>
              </a:ext>
            </a:extLst>
          </p:cNvPr>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name="Equation" r:id="rId3" imgW="3111500" imgH="927100" progId="Equation.3">
                  <p:embed/>
                </p:oleObj>
              </mc:Choice>
              <mc:Fallback>
                <p:oleObj name="Equation" r:id="rId3" imgW="3111500" imgH="927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altLang="en-US" dirty="0">
                <a:ea typeface="ＭＳ Ｐゴシック" panose="020B0600070205080204" pitchFamily="34" charset="-128"/>
              </a:rPr>
              <a:t>Terminal Value: Myths and Realities</a:t>
            </a:r>
            <a:endParaRPr lang="en-US" dirty="0">
              <a:ea typeface="+mj-ea"/>
              <a:cs typeface="+mj-cs"/>
            </a:endParaRPr>
          </a:p>
        </p:txBody>
      </p:sp>
      <p:sp>
        <p:nvSpPr>
          <p:cNvPr id="88067"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pic>
        <p:nvPicPr>
          <p:cNvPr id="4" name="Content Placeholder 3">
            <a:extLst>
              <a:ext uri="{FF2B5EF4-FFF2-40B4-BE49-F238E27FC236}">
                <a16:creationId xmlns:a16="http://schemas.microsoft.com/office/drawing/2014/main" id="{F5165B4C-363A-8141-A0E0-AA0F493B667C}"/>
              </a:ext>
            </a:extLst>
          </p:cNvPr>
          <p:cNvPicPr>
            <a:picLocks noGrp="1" noChangeAspect="1"/>
          </p:cNvPicPr>
          <p:nvPr>
            <p:ph sz="quarter" idx="1"/>
          </p:nvPr>
        </p:nvPicPr>
        <p:blipFill>
          <a:blip r:embed="rId3"/>
          <a:stretch>
            <a:fillRect/>
          </a:stretch>
        </p:blipFill>
        <p:spPr>
          <a:xfrm>
            <a:off x="838200" y="1911350"/>
            <a:ext cx="7899788" cy="3194050"/>
          </a:xfrm>
          <a:prstGeom prst="rect">
            <a:avLst/>
          </a:prstGeom>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Footer Placeholder 1">
            <a:extLst>
              <a:ext uri="{FF2B5EF4-FFF2-40B4-BE49-F238E27FC236}">
                <a16:creationId xmlns:a16="http://schemas.microsoft.com/office/drawing/2014/main" id="{8102A619-2DFB-74C5-E833-B526AE068CB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26338" name="Slide Number Placeholder 2">
            <a:extLst>
              <a:ext uri="{FF2B5EF4-FFF2-40B4-BE49-F238E27FC236}">
                <a16:creationId xmlns:a16="http://schemas.microsoft.com/office/drawing/2014/main" id="{820508FF-4A3F-E1E0-4063-4B1994DE13A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9A5C35A0-3AE6-074C-AFD9-EEF3FD20B987}" type="slidenum">
              <a:rPr lang="en-US" altLang="en-US" sz="1400" smtClean="0">
                <a:solidFill>
                  <a:schemeClr val="tx2"/>
                </a:solidFill>
                <a:latin typeface="Times" pitchFamily="2" charset="0"/>
              </a:rPr>
              <a:pPr>
                <a:spcBef>
                  <a:spcPct val="0"/>
                </a:spcBef>
                <a:buClrTx/>
                <a:buSzTx/>
                <a:buFontTx/>
                <a:buNone/>
              </a:pPr>
              <a:t>253</a:t>
            </a:fld>
            <a:endParaRPr lang="en-US" altLang="en-US" sz="1400">
              <a:solidFill>
                <a:schemeClr val="tx2"/>
              </a:solidFill>
              <a:latin typeface="Times" pitchFamily="2" charset="0"/>
            </a:endParaRPr>
          </a:p>
        </p:txBody>
      </p:sp>
      <p:pic>
        <p:nvPicPr>
          <p:cNvPr id="526339" name="Picture 1">
            <a:extLst>
              <a:ext uri="{FF2B5EF4-FFF2-40B4-BE49-F238E27FC236}">
                <a16:creationId xmlns:a16="http://schemas.microsoft.com/office/drawing/2014/main" id="{93159E5B-357A-3DA1-9131-28F5711556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a:extLst>
              <a:ext uri="{FF2B5EF4-FFF2-40B4-BE49-F238E27FC236}">
                <a16:creationId xmlns:a16="http://schemas.microsoft.com/office/drawing/2014/main" id="{8A36CB7E-4E16-B923-2F62-6E2CDAD4204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Inputs to Valuation</a:t>
            </a:r>
          </a:p>
        </p:txBody>
      </p:sp>
      <p:graphicFrame>
        <p:nvGraphicFramePr>
          <p:cNvPr id="543746" name="Object 2">
            <a:extLst>
              <a:ext uri="{FF2B5EF4-FFF2-40B4-BE49-F238E27FC236}">
                <a16:creationId xmlns:a16="http://schemas.microsoft.com/office/drawing/2014/main" id="{467A2989-5F43-6931-1C9F-F4021D3C20C5}"/>
              </a:ext>
            </a:extLst>
          </p:cNvPr>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name="Document" r:id="rId3" imgW="8382000" imgH="5410200" progId="Word.Document.8">
                  <p:embed/>
                </p:oleObj>
              </mc:Choice>
              <mc:Fallback>
                <p:oleObj name="Document" r:id="rId3" imgW="8382000" imgH="54102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43747" name="Footer Placeholder 1">
            <a:extLst>
              <a:ext uri="{FF2B5EF4-FFF2-40B4-BE49-F238E27FC236}">
                <a16:creationId xmlns:a16="http://schemas.microsoft.com/office/drawing/2014/main" id="{4CF3AE3A-BF29-4910-AB9A-1F8116BF28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a:extLst>
              <a:ext uri="{FF2B5EF4-FFF2-40B4-BE49-F238E27FC236}">
                <a16:creationId xmlns:a16="http://schemas.microsoft.com/office/drawing/2014/main" id="{E584E54B-66F8-4191-9F66-37B6105CED5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Stable Period Inputs after a high growth period: Disney</a:t>
            </a:r>
          </a:p>
        </p:txBody>
      </p:sp>
      <p:sp>
        <p:nvSpPr>
          <p:cNvPr id="527362" name="Rectangle 3">
            <a:extLst>
              <a:ext uri="{FF2B5EF4-FFF2-40B4-BE49-F238E27FC236}">
                <a16:creationId xmlns:a16="http://schemas.microsoft.com/office/drawing/2014/main" id="{F7167984-C913-8BEA-11D1-660EA1814AE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panose="020B0600070205080204" pitchFamily="34" charset="-128"/>
              </a:rPr>
              <a:t>Respect the cap</a:t>
            </a:r>
            <a:r>
              <a:rPr lang="en-US" altLang="en-US" sz="1800">
                <a:ea typeface="ＭＳ Ｐゴシック" panose="020B0600070205080204" pitchFamily="34" charset="-128"/>
              </a:rPr>
              <a:t>: The growth rate forever is assumed to be 2.5%. This is set lower than the riskfree rate (2.75%).</a:t>
            </a:r>
          </a:p>
          <a:p>
            <a:pPr eaLnBrk="1" hangingPunct="1">
              <a:lnSpc>
                <a:spcPct val="80000"/>
              </a:lnSpc>
            </a:pPr>
            <a:r>
              <a:rPr lang="en-US" altLang="en-US" sz="1800" u="sng">
                <a:ea typeface="ＭＳ Ｐゴシック" panose="020B0600070205080204" pitchFamily="34" charset="-128"/>
              </a:rPr>
              <a:t>Stable period excess returns</a:t>
            </a:r>
            <a:r>
              <a:rPr lang="en-US" altLang="en-US" sz="1800">
                <a:ea typeface="ＭＳ Ｐゴシック" panose="020B0600070205080204" pitchFamily="34"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panose="020B0600070205080204" pitchFamily="34" charset="-128"/>
              </a:rPr>
              <a:t>Reinvest to grow</a:t>
            </a:r>
            <a:r>
              <a:rPr lang="en-US" altLang="en-US" sz="1800">
                <a:ea typeface="ＭＳ Ｐゴシック" panose="020B0600070205080204" pitchFamily="34"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panose="020B0600070205080204" pitchFamily="34" charset="-128"/>
              </a:rPr>
              <a:t>Reinvestment Rate = Growth Rate / Return on Capital  = 2.5% /10% = 25%</a:t>
            </a:r>
          </a:p>
          <a:p>
            <a:pPr algn="ctr" eaLnBrk="1" hangingPunct="1">
              <a:lnSpc>
                <a:spcPct val="80000"/>
              </a:lnSpc>
            </a:pPr>
            <a:r>
              <a:rPr lang="en-US" altLang="en-US" sz="1800" u="sng">
                <a:ea typeface="ＭＳ Ｐゴシック" panose="020B0600070205080204" pitchFamily="34" charset="-128"/>
              </a:rPr>
              <a:t>Adjust risk and cost of capital</a:t>
            </a:r>
            <a:r>
              <a:rPr lang="en-US" altLang="en-US" sz="1800">
                <a:ea typeface="ＭＳ Ｐゴシック" panose="020B0600070205080204" pitchFamily="34" charset="-128"/>
              </a:rPr>
              <a:t>: The beta for the stock will drop to one, reflecting Disney</a:t>
            </a:r>
            <a:r>
              <a:rPr lang="ja-JP" altLang="en-US" sz="1800">
                <a:ea typeface="ＭＳ Ｐゴシック" panose="020B0600070205080204" pitchFamily="34" charset="-128"/>
              </a:rPr>
              <a:t>’</a:t>
            </a:r>
            <a:r>
              <a:rPr lang="en-US" altLang="ja-JP" sz="1800">
                <a:ea typeface="ＭＳ Ｐゴシック" panose="020B0600070205080204" pitchFamily="34" charset="-128"/>
              </a:rPr>
              <a:t>s status as a mature company. </a:t>
            </a:r>
          </a:p>
          <a:p>
            <a:pPr lvl="1" eaLnBrk="1" hangingPunct="1">
              <a:lnSpc>
                <a:spcPct val="80000"/>
              </a:lnSpc>
            </a:pPr>
            <a:r>
              <a:rPr lang="en-US" altLang="en-US" sz="1500">
                <a:ea typeface="ＭＳ Ｐゴシック" panose="020B0600070205080204" pitchFamily="34" charset="-128"/>
              </a:rPr>
              <a:t>Cost of Equity = Riskfree Rate + Beta * Risk Premium = 2.75% + 5.76% = 8.51%</a:t>
            </a:r>
          </a:p>
          <a:p>
            <a:pPr lvl="1" eaLnBrk="1" hangingPunct="1">
              <a:lnSpc>
                <a:spcPct val="80000"/>
              </a:lnSpc>
            </a:pPr>
            <a:r>
              <a:rPr lang="en-US" altLang="en-US" sz="1500">
                <a:ea typeface="ＭＳ Ｐゴシック" panose="020B0600070205080204" pitchFamily="34"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panose="020B0600070205080204" pitchFamily="34" charset="-128"/>
              </a:rPr>
              <a:t>Cost of capital = 8.51% (.80) + 3.75% (1-.361) (.20) = 7.29%</a:t>
            </a:r>
          </a:p>
          <a:p>
            <a:pPr eaLnBrk="1" hangingPunct="1">
              <a:lnSpc>
                <a:spcPct val="80000"/>
              </a:lnSpc>
            </a:pPr>
            <a:endParaRPr lang="en-US" altLang="en-US" sz="1800">
              <a:ea typeface="ＭＳ Ｐゴシック" panose="020B0600070205080204" pitchFamily="34" charset="-128"/>
            </a:endParaRPr>
          </a:p>
        </p:txBody>
      </p:sp>
      <p:sp>
        <p:nvSpPr>
          <p:cNvPr id="527363" name="Footer Placeholder 1">
            <a:extLst>
              <a:ext uri="{FF2B5EF4-FFF2-40B4-BE49-F238E27FC236}">
                <a16:creationId xmlns:a16="http://schemas.microsoft.com/office/drawing/2014/main" id="{4C556BB9-CEC1-8DBC-0AE6-5CD841FE30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a:extLst>
              <a:ext uri="{FF2B5EF4-FFF2-40B4-BE49-F238E27FC236}">
                <a16:creationId xmlns:a16="http://schemas.microsoft.com/office/drawing/2014/main" id="{C13A28D4-3468-3759-7D2A-8760DF12A6A6}"/>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29410" name="Footer Placeholder 1">
            <a:extLst>
              <a:ext uri="{FF2B5EF4-FFF2-40B4-BE49-F238E27FC236}">
                <a16:creationId xmlns:a16="http://schemas.microsoft.com/office/drawing/2014/main" id="{D1E14E8C-EAAA-DA36-51FD-7547C9000A6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19171" name="Slide Number Placeholder 2">
            <a:extLst>
              <a:ext uri="{FF2B5EF4-FFF2-40B4-BE49-F238E27FC236}">
                <a16:creationId xmlns:a16="http://schemas.microsoft.com/office/drawing/2014/main" id="{C788D36E-2F97-FE40-FA79-D4F714A6E04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8DBA88D-E867-9541-A33A-BCEFFA3D7017}" type="slidenum">
              <a:rPr lang="en-US" altLang="en-US" sz="1200">
                <a:solidFill>
                  <a:srgbClr val="FFFFFF"/>
                </a:solidFill>
                <a:latin typeface="Times" charset="0"/>
              </a:rPr>
              <a:pPr>
                <a:lnSpc>
                  <a:spcPct val="80000"/>
                </a:lnSpc>
                <a:spcBef>
                  <a:spcPct val="0"/>
                </a:spcBef>
                <a:buClrTx/>
                <a:buSzTx/>
                <a:buFontTx/>
                <a:buNone/>
                <a:defRPr/>
              </a:pPr>
              <a:t>256</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703E5264-280B-9B93-519E-8F0637132017}"/>
              </a:ext>
            </a:extLst>
          </p:cNvPr>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Footer Placeholder 1">
            <a:extLst>
              <a:ext uri="{FF2B5EF4-FFF2-40B4-BE49-F238E27FC236}">
                <a16:creationId xmlns:a16="http://schemas.microsoft.com/office/drawing/2014/main" id="{D419CA5E-F776-1707-6AC1-7BB418527A3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45794" name="Picture 5">
            <a:extLst>
              <a:ext uri="{FF2B5EF4-FFF2-40B4-BE49-F238E27FC236}">
                <a16:creationId xmlns:a16="http://schemas.microsoft.com/office/drawing/2014/main" id="{7425E0B7-A701-8A08-8241-71FEE3A8AB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Footer Placeholder 1">
            <a:extLst>
              <a:ext uri="{FF2B5EF4-FFF2-40B4-BE49-F238E27FC236}">
                <a16:creationId xmlns:a16="http://schemas.microsoft.com/office/drawing/2014/main" id="{8868659C-CFB2-3F54-0A9B-B41B1537B0D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47842" name="Picture 1">
            <a:extLst>
              <a:ext uri="{FF2B5EF4-FFF2-40B4-BE49-F238E27FC236}">
                <a16:creationId xmlns:a16="http://schemas.microsoft.com/office/drawing/2014/main" id="{2AE8B31F-B2D6-415E-29E2-B534E84B26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Title 1">
            <a:extLst>
              <a:ext uri="{FF2B5EF4-FFF2-40B4-BE49-F238E27FC236}">
                <a16:creationId xmlns:a16="http://schemas.microsoft.com/office/drawing/2014/main" id="{DD5423BC-EE8C-2604-78C1-1ADC924E176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Ways of changing value…</a:t>
            </a:r>
          </a:p>
        </p:txBody>
      </p:sp>
      <p:pic>
        <p:nvPicPr>
          <p:cNvPr id="549890" name="Content Placeholder 4">
            <a:extLst>
              <a:ext uri="{FF2B5EF4-FFF2-40B4-BE49-F238E27FC236}">
                <a16:creationId xmlns:a16="http://schemas.microsoft.com/office/drawing/2014/main" id="{8F55F11F-C25D-78B7-B862-B12A656D0DF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49891" name="Footer Placeholder 1">
            <a:extLst>
              <a:ext uri="{FF2B5EF4-FFF2-40B4-BE49-F238E27FC236}">
                <a16:creationId xmlns:a16="http://schemas.microsoft.com/office/drawing/2014/main" id="{BB2BEDFA-C323-6B86-EF00-9DAA1151EC9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Footer Placeholder 1">
            <a:extLst>
              <a:ext uri="{FF2B5EF4-FFF2-40B4-BE49-F238E27FC236}">
                <a16:creationId xmlns:a16="http://schemas.microsoft.com/office/drawing/2014/main" id="{2363C54F-4002-6C40-EA2C-A59CEF52B79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51938" name="Picture 3">
            <a:extLst>
              <a:ext uri="{FF2B5EF4-FFF2-40B4-BE49-F238E27FC236}">
                <a16:creationId xmlns:a16="http://schemas.microsoft.com/office/drawing/2014/main" id="{B7F0B2D2-38B0-32A6-A78E-560A3DF8BD5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Rectangle 2">
            <a:extLst>
              <a:ext uri="{FF2B5EF4-FFF2-40B4-BE49-F238E27FC236}">
                <a16:creationId xmlns:a16="http://schemas.microsoft.com/office/drawing/2014/main" id="{C2577D7D-EC51-F562-F76B-828C6D68035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553986" name="Footer Placeholder 1">
            <a:extLst>
              <a:ext uri="{FF2B5EF4-FFF2-40B4-BE49-F238E27FC236}">
                <a16:creationId xmlns:a16="http://schemas.microsoft.com/office/drawing/2014/main" id="{C7A431ED-E3E9-937F-A629-C58ABE1085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41699" name="Slide Number Placeholder 2">
            <a:extLst>
              <a:ext uri="{FF2B5EF4-FFF2-40B4-BE49-F238E27FC236}">
                <a16:creationId xmlns:a16="http://schemas.microsoft.com/office/drawing/2014/main" id="{EAD01D02-55DE-3D37-99BD-6A53C3DBA97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A377A79-C9E5-A845-BF60-9ED14DBCD68D}" type="slidenum">
              <a:rPr lang="en-US" altLang="en-US" sz="1200">
                <a:solidFill>
                  <a:srgbClr val="FFFFFF"/>
                </a:solidFill>
                <a:latin typeface="Times" charset="0"/>
              </a:rPr>
              <a:pPr>
                <a:lnSpc>
                  <a:spcPct val="80000"/>
                </a:lnSpc>
                <a:spcBef>
                  <a:spcPct val="0"/>
                </a:spcBef>
                <a:buClrTx/>
                <a:buSzTx/>
                <a:buFontTx/>
                <a:buNone/>
                <a:defRPr/>
              </a:pPr>
              <a:t>261</a:t>
            </a:fld>
            <a:endParaRPr lang="en-US" altLang="en-US" sz="1200">
              <a:solidFill>
                <a:srgbClr val="FFFFFF"/>
              </a:solidFill>
              <a:latin typeface="Times" charset="0"/>
            </a:endParaRPr>
          </a:p>
        </p:txBody>
      </p:sp>
      <p:pic>
        <p:nvPicPr>
          <p:cNvPr id="553988" name="Content Placeholder 3">
            <a:extLst>
              <a:ext uri="{FF2B5EF4-FFF2-40B4-BE49-F238E27FC236}">
                <a16:creationId xmlns:a16="http://schemas.microsoft.com/office/drawing/2014/main" id="{7361E1EA-8104-93E1-EBF7-F2C792FE7CF2}"/>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37402</TotalTime>
  <Pages>13</Pages>
  <Words>42783</Words>
  <Application>Microsoft Macintosh PowerPoint</Application>
  <PresentationFormat>On-screen Show (4:3)</PresentationFormat>
  <Paragraphs>4345</Paragraphs>
  <Slides>261</Slides>
  <Notes>257</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5</vt:i4>
      </vt:variant>
      <vt:variant>
        <vt:lpstr>Slide Titles</vt:lpstr>
      </vt:variant>
      <vt:variant>
        <vt:i4>261</vt:i4>
      </vt:variant>
    </vt:vector>
  </HeadingPairs>
  <TitlesOfParts>
    <vt:vector size="279" baseType="lpstr">
      <vt:lpstr>Calibri</vt:lpstr>
      <vt:lpstr>Geneva</vt:lpstr>
      <vt:lpstr>Helvetica</vt:lpstr>
      <vt:lpstr>Lucida Grande</vt:lpstr>
      <vt:lpstr>Monotype Sorts</vt:lpstr>
      <vt:lpstr>Symbol</vt:lpstr>
      <vt:lpstr>Times</vt:lpstr>
      <vt:lpstr>Times New Roman</vt:lpstr>
      <vt:lpstr>Verdana</vt:lpstr>
      <vt:lpstr>Wingdings</vt:lpstr>
      <vt:lpstr>Wingdings 2</vt:lpstr>
      <vt:lpstr>Basic</vt:lpstr>
      <vt:lpstr>file:///AppldCF3ed/New%20Chapters/Chap7.doc!OLE_LINK4</vt:lpstr>
      <vt:lpstr>Document</vt:lpstr>
      <vt:lpstr>Equation</vt:lpstr>
      <vt:lpstr>MS_ClipArt_Gallery</vt:lpstr>
      <vt:lpstr>Chart</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vt:lpstr>
      <vt:lpstr>The Miller-Modigliani Theorem</vt:lpstr>
      <vt:lpstr>What do firms look at in financing?</vt:lpstr>
      <vt:lpstr>A Financing Hierarchy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Step 1: Cost of Equity</vt:lpstr>
      <vt:lpstr>Step 2: Estimating Cost of Debt</vt:lpstr>
      <vt:lpstr>The Ratings Table</vt:lpstr>
      <vt:lpstr>A Test: Can you do the 30% level?</vt:lpstr>
      <vt:lpstr>Bond Ratings, Cost of Debt and Debt Ratios</vt:lpstr>
      <vt:lpstr>Stated versus Effective Tax Rates</vt:lpstr>
      <vt:lpstr>Step 3: 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Back to the 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it is treated as a residual claim</vt:lpstr>
      <vt:lpstr>The Roots of Dividend Dysfunction</vt:lpstr>
      <vt:lpstr>I. Dividends are sticky</vt:lpstr>
      <vt:lpstr>In 2020, a crisis year for many companies…here is what they did..</vt:lpstr>
      <vt:lpstr>II. Dividends tend to follow earnings</vt:lpstr>
      <vt:lpstr>III. Are affected by changes in tax laws…</vt:lpstr>
      <vt:lpstr>IV. More and more US firms are buying back stock, rather than pay dividends...</vt:lpstr>
      <vt:lpstr>And its going global.. In 2022</vt:lpstr>
      <vt:lpstr>Measures of Dividend Policy</vt:lpstr>
      <vt:lpstr>Global Payout Ratios: January 2023</vt:lpstr>
      <vt:lpstr>Global Yields: January 2023</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Intrinsic Valuation 101</vt:lpstr>
      <vt:lpstr>DCF Choices: Equity Valuation versus Firm Valuation</vt:lpstr>
      <vt:lpstr>Equity Valuation</vt:lpstr>
      <vt:lpstr>Firm Valuation</vt:lpstr>
      <vt:lpstr>How fundamentals play out in intrinsic value…</vt:lpstr>
      <vt:lpstr>Stories + Numbers = Value</vt:lpstr>
      <vt:lpstr>The Ingredients that determine value.</vt:lpstr>
      <vt:lpstr>I. Estimating Cash Flows</vt:lpstr>
      <vt:lpstr>Dividends for Deutsche bank &amp; FCFE for Tata Motors</vt:lpstr>
      <vt:lpstr>Estimating FCFF: Disney</vt:lpstr>
      <vt:lpstr>II.  Discount Rates</vt:lpstr>
      <vt:lpstr>Cost of Equity: Deutsche Bank in 2008 &amp; Tata Motors in 2013</vt:lpstr>
      <vt:lpstr>Current Cost of Capital: Disney</vt:lpstr>
      <vt:lpstr>But costs of equity and capital can and should change over time…</vt:lpstr>
      <vt:lpstr>III. Expected Growth</vt:lpstr>
      <vt:lpstr>Reinvestment and Return: Measures</vt:lpstr>
      <vt:lpstr>Estimating growth in Equity Earnings: Deutsche Bank in January 2008</vt:lpstr>
      <vt:lpstr>Estimating growth in Net Income: Tata Motors</vt:lpstr>
      <vt:lpstr>ROE and Leverage</vt:lpstr>
      <vt:lpstr>Estimating Growth in EBIT: Disney</vt:lpstr>
      <vt:lpstr>When everything is in flux: Changing growth and margins</vt:lpstr>
      <vt:lpstr>1. Revenue Growth</vt:lpstr>
      <vt:lpstr>2. Target Margins (and path there)…</vt:lpstr>
      <vt:lpstr>3. Sales to Invested Capital: A Pathway to estimating Reinvestment</vt:lpstr>
      <vt:lpstr>Here is an example: Baidu’s Expected FCFF</vt:lpstr>
      <vt:lpstr>IV. Getting Closure in Valuation</vt:lpstr>
      <vt:lpstr>Terminal Value: Myths and Realities</vt:lpstr>
      <vt:lpstr>PowerPoint Presentation</vt:lpstr>
      <vt:lpstr>Disney: Inputs to Valuation</vt:lpstr>
      <vt:lpstr>Estimating Stable Period Inputs after a high growth period: Disney</vt:lpstr>
      <vt:lpstr>V. From firm value to equity value per share</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319</cp:revision>
  <cp:lastPrinted>2023-04-19T13:49:23Z</cp:lastPrinted>
  <dcterms:created xsi:type="dcterms:W3CDTF">2010-02-02T13:15:35Z</dcterms:created>
  <dcterms:modified xsi:type="dcterms:W3CDTF">2023-04-19T13:49:29Z</dcterms:modified>
</cp:coreProperties>
</file>