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002" r:id="rId1"/>
  </p:sldMasterIdLst>
  <p:notesMasterIdLst>
    <p:notesMasterId r:id="rId18"/>
  </p:notesMasterIdLst>
  <p:handoutMasterIdLst>
    <p:handoutMasterId r:id="rId19"/>
  </p:handoutMasterIdLst>
  <p:sldIdLst>
    <p:sldId id="746" r:id="rId2"/>
    <p:sldId id="751" r:id="rId3"/>
    <p:sldId id="765" r:id="rId4"/>
    <p:sldId id="752" r:id="rId5"/>
    <p:sldId id="766" r:id="rId6"/>
    <p:sldId id="753" r:id="rId7"/>
    <p:sldId id="755" r:id="rId8"/>
    <p:sldId id="756" r:id="rId9"/>
    <p:sldId id="757" r:id="rId10"/>
    <p:sldId id="758" r:id="rId11"/>
    <p:sldId id="759" r:id="rId12"/>
    <p:sldId id="760" r:id="rId13"/>
    <p:sldId id="761" r:id="rId14"/>
    <p:sldId id="762" r:id="rId15"/>
    <p:sldId id="763" r:id="rId16"/>
    <p:sldId id="764" r:id="rId17"/>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p:cViewPr varScale="1">
        <p:scale>
          <a:sx n="117" d="100"/>
          <a:sy n="117" d="100"/>
        </p:scale>
        <p:origin x="1928"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0C1C18F1-2C20-5845-AB68-893A5B65CD20}"/>
              </a:ext>
            </a:extLst>
          </p:cNvPr>
          <p:cNvSpPr>
            <a:spLocks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A17E4E7A-F66B-57FA-9FFA-94AE9EEAC83A}"/>
              </a:ext>
            </a:extLst>
          </p:cNvPr>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a:extLst>
              <a:ext uri="{FF2B5EF4-FFF2-40B4-BE49-F238E27FC236}">
                <a16:creationId xmlns:a16="http://schemas.microsoft.com/office/drawing/2014/main" id="{53B797F3-C0EF-0DE6-0BF1-DCAE31CD402E}"/>
              </a:ext>
            </a:extLst>
          </p:cNvPr>
          <p:cNvSpPr>
            <a:spLocks noGrp="1" noRot="1" noChangeAspect="1"/>
          </p:cNvSpPr>
          <p:nvPr>
            <p:ph type="sldImg"/>
          </p:nvPr>
        </p:nvSpPr>
        <p:spPr>
          <a:xfrm>
            <a:off x="1150938" y="692150"/>
            <a:ext cx="4556125" cy="3416300"/>
          </a:xfrm>
          <a:ln/>
        </p:spPr>
      </p:sp>
      <p:sp>
        <p:nvSpPr>
          <p:cNvPr id="17410" name="Notes Placeholder 2">
            <a:extLst>
              <a:ext uri="{FF2B5EF4-FFF2-40B4-BE49-F238E27FC236}">
                <a16:creationId xmlns:a16="http://schemas.microsoft.com/office/drawing/2014/main" id="{94C20EB0-7063-5360-4BE6-A221D91CE3F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pitchFamily="2" charset="0"/>
                <a:ea typeface="ＭＳ Ｐゴシック" panose="020B0600070205080204" pitchFamily="34" charset="-128"/>
              </a:rPr>
              <a:t>A hot concept in corporate finance and valuation right now..</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9E4CD8CE-EA50-EF48-2F57-2FFD3CA33D9A}"/>
              </a:ext>
            </a:extLst>
          </p:cNvPr>
          <p:cNvSpPr>
            <a:spLocks noGrp="1" noRot="1" noChangeAspect="1"/>
          </p:cNvSpPr>
          <p:nvPr>
            <p:ph type="sldImg"/>
          </p:nvPr>
        </p:nvSpPr>
        <p:spPr>
          <a:xfrm>
            <a:off x="1150938" y="692150"/>
            <a:ext cx="4556125" cy="3416300"/>
          </a:xfrm>
          <a:ln/>
        </p:spPr>
      </p:sp>
      <p:sp>
        <p:nvSpPr>
          <p:cNvPr id="19458" name="Notes Placeholder 2">
            <a:extLst>
              <a:ext uri="{FF2B5EF4-FFF2-40B4-BE49-F238E27FC236}">
                <a16:creationId xmlns:a16="http://schemas.microsoft.com/office/drawing/2014/main" id="{27CD569B-E21B-7813-84AB-172BF88E173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Helvetica" pitchFamily="2" charset="0"/>
                <a:ea typeface="ＭＳ Ｐゴシック" panose="020B0600070205080204" pitchFamily="34" charset="-128"/>
              </a:rPr>
              <a:t>You are looking for all three to exist before you attach the option moniker on an asset:</a:t>
            </a:r>
          </a:p>
          <a:p>
            <a:pPr>
              <a:buFontTx/>
              <a:buAutoNum type="arabicPeriod"/>
            </a:pPr>
            <a:r>
              <a:rPr lang="en-US" altLang="en-US">
                <a:latin typeface="Helvetica" pitchFamily="2" charset="0"/>
                <a:ea typeface="ＭＳ Ｐゴシック" panose="020B0600070205080204" pitchFamily="34" charset="-128"/>
              </a:rPr>
              <a:t>There has to be an underlying asset</a:t>
            </a:r>
          </a:p>
          <a:p>
            <a:pPr>
              <a:buFontTx/>
              <a:buAutoNum type="arabicPeriod"/>
            </a:pPr>
            <a:r>
              <a:rPr lang="en-US" altLang="en-US">
                <a:latin typeface="Helvetica" pitchFamily="2" charset="0"/>
                <a:ea typeface="ＭＳ Ｐゴシック" panose="020B0600070205080204" pitchFamily="34" charset="-128"/>
              </a:rPr>
              <a:t>The payoff has to be contingent on an event happening</a:t>
            </a:r>
          </a:p>
          <a:p>
            <a:pPr>
              <a:buFontTx/>
              <a:buAutoNum type="arabicPeriod"/>
            </a:pPr>
            <a:r>
              <a:rPr lang="en-US" altLang="en-US">
                <a:latin typeface="Helvetica" pitchFamily="2" charset="0"/>
                <a:ea typeface="ＭＳ Ｐゴシック" panose="020B0600070205080204" pitchFamily="34" charset="-128"/>
              </a:rPr>
              <a:t>There has to be a finite life.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a:extLst>
              <a:ext uri="{FF2B5EF4-FFF2-40B4-BE49-F238E27FC236}">
                <a16:creationId xmlns:a16="http://schemas.microsoft.com/office/drawing/2014/main" id="{99977F5A-7B2C-1C38-0834-CE841598DC53}"/>
              </a:ext>
            </a:extLst>
          </p:cNvPr>
          <p:cNvSpPr>
            <a:spLocks noGrp="1" noRot="1" noChangeAspect="1"/>
          </p:cNvSpPr>
          <p:nvPr>
            <p:ph type="sldImg"/>
          </p:nvPr>
        </p:nvSpPr>
        <p:spPr>
          <a:xfrm>
            <a:off x="1150938" y="692150"/>
            <a:ext cx="4556125" cy="3416300"/>
          </a:xfrm>
          <a:ln/>
        </p:spPr>
      </p:sp>
      <p:sp>
        <p:nvSpPr>
          <p:cNvPr id="21506" name="Notes Placeholder 2">
            <a:extLst>
              <a:ext uri="{FF2B5EF4-FFF2-40B4-BE49-F238E27FC236}">
                <a16:creationId xmlns:a16="http://schemas.microsoft.com/office/drawing/2014/main" id="{C2265C22-858C-8254-1826-7DF7C7D5BB1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pitchFamily="2" charset="0"/>
                <a:ea typeface="ＭＳ Ｐゴシック" panose="020B0600070205080204" pitchFamily="34" charset="-128"/>
              </a:rPr>
              <a:t>Any asset with a cash flow payoff that resembles this has call option characteristics.</a:t>
            </a:r>
          </a:p>
          <a:p>
            <a:r>
              <a:rPr lang="en-US" altLang="en-US">
                <a:latin typeface="Helvetica" pitchFamily="2" charset="0"/>
                <a:ea typeface="ＭＳ Ｐゴシック" panose="020B0600070205080204" pitchFamily="34" charset="-128"/>
              </a:rPr>
              <a:t>The key is that losses are limited and profits are not.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a:extLst>
              <a:ext uri="{FF2B5EF4-FFF2-40B4-BE49-F238E27FC236}">
                <a16:creationId xmlns:a16="http://schemas.microsoft.com/office/drawing/2014/main" id="{5832C7A5-7C8C-6BDC-0EC2-E1C677270B24}"/>
              </a:ext>
            </a:extLst>
          </p:cNvPr>
          <p:cNvSpPr>
            <a:spLocks noGrp="1" noRot="1" noChangeAspect="1"/>
          </p:cNvSpPr>
          <p:nvPr>
            <p:ph type="sldImg"/>
          </p:nvPr>
        </p:nvSpPr>
        <p:spPr>
          <a:xfrm>
            <a:off x="1150938" y="692150"/>
            <a:ext cx="4556125" cy="3416300"/>
          </a:xfrm>
          <a:ln/>
        </p:spPr>
      </p:sp>
      <p:sp>
        <p:nvSpPr>
          <p:cNvPr id="23554" name="Notes Placeholder 2">
            <a:extLst>
              <a:ext uri="{FF2B5EF4-FFF2-40B4-BE49-F238E27FC236}">
                <a16:creationId xmlns:a16="http://schemas.microsoft.com/office/drawing/2014/main" id="{F05455F3-3C43-57F3-645C-BD1248D7A41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pitchFamily="2" charset="0"/>
                <a:ea typeface="ＭＳ Ｐゴシック" panose="020B0600070205080204" pitchFamily="34" charset="-128"/>
              </a:rPr>
              <a:t>Any asset with a cash flow payoff that resembles this has put option characteristics.</a:t>
            </a:r>
          </a:p>
          <a:p>
            <a:endParaRPr lang="en-US" altLang="en-US">
              <a:latin typeface="Helvetica" pitchFamily="2" charset="0"/>
              <a:ea typeface="ＭＳ Ｐゴシック" panose="020B0600070205080204" pitchFamily="34" charset="-128"/>
            </a:endParaRPr>
          </a:p>
          <a:p>
            <a:endParaRPr lang="en-US" altLang="en-US">
              <a:latin typeface="Helvetica" pitchFamily="2"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a:extLst>
              <a:ext uri="{FF2B5EF4-FFF2-40B4-BE49-F238E27FC236}">
                <a16:creationId xmlns:a16="http://schemas.microsoft.com/office/drawing/2014/main" id="{155260F6-2F48-BB2F-21B2-5250E34F3E3C}"/>
              </a:ext>
            </a:extLst>
          </p:cNvPr>
          <p:cNvSpPr>
            <a:spLocks noGrp="1" noRot="1" noChangeAspect="1"/>
          </p:cNvSpPr>
          <p:nvPr>
            <p:ph type="sldImg"/>
          </p:nvPr>
        </p:nvSpPr>
        <p:spPr>
          <a:xfrm>
            <a:off x="1150938" y="692150"/>
            <a:ext cx="4556125" cy="3416300"/>
          </a:xfrm>
          <a:ln/>
        </p:spPr>
      </p:sp>
      <p:sp>
        <p:nvSpPr>
          <p:cNvPr id="25602" name="Notes Placeholder 2">
            <a:extLst>
              <a:ext uri="{FF2B5EF4-FFF2-40B4-BE49-F238E27FC236}">
                <a16:creationId xmlns:a16="http://schemas.microsoft.com/office/drawing/2014/main" id="{5642A239-BF0A-27D3-6B52-68B0000058D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pitchFamily="2" charset="0"/>
                <a:ea typeface="ＭＳ Ｐゴシック" panose="020B0600070205080204" pitchFamily="34"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a:extLst>
              <a:ext uri="{FF2B5EF4-FFF2-40B4-BE49-F238E27FC236}">
                <a16:creationId xmlns:a16="http://schemas.microsoft.com/office/drawing/2014/main" id="{9D789CBD-7452-93F7-B85B-F8F051F731F1}"/>
              </a:ext>
            </a:extLst>
          </p:cNvPr>
          <p:cNvSpPr>
            <a:spLocks noGrp="1" noRot="1" noChangeAspect="1"/>
          </p:cNvSpPr>
          <p:nvPr>
            <p:ph type="sldImg"/>
          </p:nvPr>
        </p:nvSpPr>
        <p:spPr>
          <a:xfrm>
            <a:off x="1150938" y="692150"/>
            <a:ext cx="4556125" cy="3416300"/>
          </a:xfrm>
          <a:ln/>
        </p:spPr>
      </p:sp>
      <p:sp>
        <p:nvSpPr>
          <p:cNvPr id="27650" name="Notes Placeholder 2">
            <a:extLst>
              <a:ext uri="{FF2B5EF4-FFF2-40B4-BE49-F238E27FC236}">
                <a16:creationId xmlns:a16="http://schemas.microsoft.com/office/drawing/2014/main" id="{BA131C62-5319-DD58-0668-6DF986DE56C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pitchFamily="2" charset="0"/>
                <a:ea typeface="ＭＳ Ｐゴシック" panose="020B0600070205080204" pitchFamily="34"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pitchFamily="2" charset="0"/>
                <a:ea typeface="ＭＳ Ｐゴシック" panose="020B0600070205080204" pitchFamily="34" charset="-128"/>
              </a:rPr>
              <a:t>To do replication, though, you have to be able to trade the underlying asset, trade the option and borrow/lend at the riskfree rate.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a:extLst>
              <a:ext uri="{FF2B5EF4-FFF2-40B4-BE49-F238E27FC236}">
                <a16:creationId xmlns:a16="http://schemas.microsoft.com/office/drawing/2014/main" id="{8DC6B9EB-0EEA-4147-6EEB-B786B9713331}"/>
              </a:ext>
            </a:extLst>
          </p:cNvPr>
          <p:cNvSpPr>
            <a:spLocks noGrp="1" noRot="1" noChangeAspect="1"/>
          </p:cNvSpPr>
          <p:nvPr>
            <p:ph type="sldImg"/>
          </p:nvPr>
        </p:nvSpPr>
        <p:spPr>
          <a:xfrm>
            <a:off x="1150938" y="692150"/>
            <a:ext cx="4556125" cy="3416300"/>
          </a:xfrm>
          <a:ln/>
        </p:spPr>
      </p:sp>
      <p:sp>
        <p:nvSpPr>
          <p:cNvPr id="29698" name="Notes Placeholder 2">
            <a:extLst>
              <a:ext uri="{FF2B5EF4-FFF2-40B4-BE49-F238E27FC236}">
                <a16:creationId xmlns:a16="http://schemas.microsoft.com/office/drawing/2014/main" id="{38B809B7-331A-8F4B-7190-BE99BC8F1E1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pitchFamily="2" charset="0"/>
                <a:ea typeface="ＭＳ Ｐゴシック" panose="020B0600070205080204" pitchFamily="34" charset="-128"/>
              </a:rPr>
              <a:t>The mechanics of creating a replicating portfolio…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9777B6AA-8A65-9A74-6863-E63FFA49C486}"/>
              </a:ext>
            </a:extLst>
          </p:cNvPr>
          <p:cNvSpPr>
            <a:spLocks noGrp="1" noRot="1" noChangeAspect="1"/>
          </p:cNvSpPr>
          <p:nvPr>
            <p:ph type="sldImg"/>
          </p:nvPr>
        </p:nvSpPr>
        <p:spPr>
          <a:xfrm>
            <a:off x="1150938" y="692150"/>
            <a:ext cx="4556125" cy="3416300"/>
          </a:xfrm>
          <a:ln/>
        </p:spPr>
      </p:sp>
      <p:sp>
        <p:nvSpPr>
          <p:cNvPr id="961538" name="Notes Placeholder 2">
            <a:extLst>
              <a:ext uri="{FF2B5EF4-FFF2-40B4-BE49-F238E27FC236}">
                <a16:creationId xmlns:a16="http://schemas.microsoft.com/office/drawing/2014/main" id="{C86E28B6-204E-6A56-780C-CAC37C76F10C}"/>
              </a:ext>
            </a:extLst>
          </p:cNvPr>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a:defRPr/>
            </a:pPr>
            <a:r>
              <a:rPr lang="en-US" dirty="0">
                <a:latin typeface="Helvetica" charset="0"/>
                <a:ea typeface="ＭＳ Ｐゴシック" charset="0"/>
                <a:cs typeface="ＭＳ Ｐゴシック" charset="0"/>
              </a:rPr>
              <a:t>Binomial models allow you to see arbitrage play out at each step in the process. </a:t>
            </a:r>
          </a:p>
          <a:p>
            <a:pPr>
              <a:defRPr/>
            </a:pPr>
            <a:r>
              <a:rPr lang="en-US" dirty="0">
                <a:latin typeface="Helvetica" charset="0"/>
                <a:ea typeface="ＭＳ Ｐゴシック" charset="0"/>
                <a:cs typeface="ＭＳ Ｐゴシック" charset="0"/>
              </a:rPr>
              <a:t>Here are the keys:</a:t>
            </a:r>
          </a:p>
          <a:p>
            <a:pPr marL="228600" indent="-228600">
              <a:buFontTx/>
              <a:buAutoNum type="alphaLcPeriod"/>
              <a:defRPr/>
            </a:pPr>
            <a:r>
              <a:rPr lang="en-US" dirty="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a:latin typeface="Helvetica" charset="0"/>
                <a:ea typeface="ＭＳ Ｐゴシック" charset="0"/>
                <a:cs typeface="ＭＳ Ｐゴシック" charset="0"/>
              </a:rPr>
              <a:t>Go to the prior stage and repeat the process.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a:extLst>
              <a:ext uri="{FF2B5EF4-FFF2-40B4-BE49-F238E27FC236}">
                <a16:creationId xmlns:a16="http://schemas.microsoft.com/office/drawing/2014/main" id="{CAABBAA0-A416-DBA0-0B14-449F7AA48670}"/>
              </a:ext>
            </a:extLst>
          </p:cNvPr>
          <p:cNvSpPr>
            <a:spLocks noGrp="1" noRot="1" noChangeAspect="1"/>
          </p:cNvSpPr>
          <p:nvPr>
            <p:ph type="sldImg"/>
          </p:nvPr>
        </p:nvSpPr>
        <p:spPr>
          <a:xfrm>
            <a:off x="1150938" y="692150"/>
            <a:ext cx="4556125" cy="3416300"/>
          </a:xfrm>
          <a:ln/>
        </p:spPr>
      </p:sp>
      <p:sp>
        <p:nvSpPr>
          <p:cNvPr id="33794" name="Notes Placeholder 2">
            <a:extLst>
              <a:ext uri="{FF2B5EF4-FFF2-40B4-BE49-F238E27FC236}">
                <a16:creationId xmlns:a16="http://schemas.microsoft.com/office/drawing/2014/main" id="{8A7DCD78-6BC7-CD9F-D6C8-271B8E76F04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pitchFamily="2" charset="0"/>
                <a:ea typeface="ＭＳ Ｐゴシック" panose="020B0600070205080204" pitchFamily="34"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dirty="0">
                <a:latin typeface="Helvetica" pitchFamily="2" charset="0"/>
                <a:ea typeface="ＭＳ Ｐゴシック" panose="020B0600070205080204" pitchFamily="34" charset="-128"/>
              </a:rPr>
              <a:t>The limiting distributions as time approaches zero are simple: if price changes also become small as the time interval becomes small, you end up with the normal distribution and the Black Scholes. If not, things are messier..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a:extLst>
              <a:ext uri="{FF2B5EF4-FFF2-40B4-BE49-F238E27FC236}">
                <a16:creationId xmlns:a16="http://schemas.microsoft.com/office/drawing/2014/main" id="{DBA100A2-736E-9E36-432A-7318C991956B}"/>
              </a:ext>
            </a:extLst>
          </p:cNvPr>
          <p:cNvSpPr>
            <a:spLocks noGrp="1" noRot="1" noChangeAspect="1"/>
          </p:cNvSpPr>
          <p:nvPr>
            <p:ph type="sldImg"/>
          </p:nvPr>
        </p:nvSpPr>
        <p:spPr>
          <a:xfrm>
            <a:off x="1150938" y="692150"/>
            <a:ext cx="4556125" cy="3416300"/>
          </a:xfrm>
          <a:ln/>
        </p:spPr>
      </p:sp>
      <p:sp>
        <p:nvSpPr>
          <p:cNvPr id="35842" name="Notes Placeholder 2">
            <a:extLst>
              <a:ext uri="{FF2B5EF4-FFF2-40B4-BE49-F238E27FC236}">
                <a16:creationId xmlns:a16="http://schemas.microsoft.com/office/drawing/2014/main" id="{FD2515E6-DF70-F551-0628-E6FB1CAC332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pitchFamily="2" charset="0"/>
                <a:ea typeface="ＭＳ Ｐゴシック" panose="020B0600070205080204" pitchFamily="34" charset="-128"/>
              </a:rPr>
              <a:t>Fischer Black and Myron Scholes won the Nobel prize for this model to value options… </a:t>
            </a:r>
          </a:p>
          <a:p>
            <a:r>
              <a:rPr lang="en-US" altLang="en-US">
                <a:latin typeface="Helvetica" pitchFamily="2" charset="0"/>
                <a:ea typeface="ＭＳ Ｐゴシック" panose="020B0600070205080204" pitchFamily="34"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a:extLst>
              <a:ext uri="{FF2B5EF4-FFF2-40B4-BE49-F238E27FC236}">
                <a16:creationId xmlns:a16="http://schemas.microsoft.com/office/drawing/2014/main" id="{B926DCF0-9265-DF25-AAE0-EEDEBF0A9D40}"/>
              </a:ext>
            </a:extLst>
          </p:cNvPr>
          <p:cNvSpPr>
            <a:spLocks noGrp="1" noRot="1" noChangeAspect="1"/>
          </p:cNvSpPr>
          <p:nvPr>
            <p:ph type="sldImg"/>
          </p:nvPr>
        </p:nvSpPr>
        <p:spPr>
          <a:xfrm>
            <a:off x="1150938" y="692150"/>
            <a:ext cx="4556125" cy="3416300"/>
          </a:xfrm>
          <a:ln/>
        </p:spPr>
      </p:sp>
      <p:sp>
        <p:nvSpPr>
          <p:cNvPr id="967682" name="Notes Placeholder 2">
            <a:extLst>
              <a:ext uri="{FF2B5EF4-FFF2-40B4-BE49-F238E27FC236}">
                <a16:creationId xmlns:a16="http://schemas.microsoft.com/office/drawing/2014/main" id="{903E2A3B-A206-9D43-C533-71F1FF505568}"/>
              </a:ext>
            </a:extLst>
          </p:cNvPr>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a:defRPr/>
            </a:pPr>
            <a:r>
              <a:rPr lang="en-US" dirty="0">
                <a:latin typeface="Helvetica" charset="0"/>
                <a:ea typeface="ＭＳ Ｐゴシック" charset="0"/>
                <a:cs typeface="ＭＳ Ｐゴシック" charset="0"/>
              </a:rPr>
              <a:t>Note:</a:t>
            </a:r>
          </a:p>
          <a:p>
            <a:pPr marL="228600" indent="-228600">
              <a:buFontTx/>
              <a:buAutoNum type="alphaLcPeriod"/>
              <a:defRPr/>
            </a:pPr>
            <a:r>
              <a:rPr lang="en-US" dirty="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a:latin typeface="Helvetica" charset="0"/>
                <a:ea typeface="ＭＳ Ｐゴシック" charset="0"/>
                <a:cs typeface="ＭＳ Ｐゴシック" charset="0"/>
              </a:rPr>
              <a:t>The replacement of the standard discount factor (1/(1+r)^n) with the continuous time version (e-</a:t>
            </a:r>
            <a:r>
              <a:rPr lang="en-US" dirty="0" err="1">
                <a:latin typeface="Helvetica" charset="0"/>
                <a:ea typeface="ＭＳ Ｐゴシック" charset="0"/>
                <a:cs typeface="ＭＳ Ｐゴシック" charset="0"/>
              </a:rPr>
              <a:t>rt</a:t>
            </a:r>
            <a:r>
              <a:rPr lang="en-US" dirty="0">
                <a:latin typeface="Helvetica" charset="0"/>
                <a:ea typeface="ＭＳ Ｐゴシック" charset="0"/>
                <a:cs typeface="ＭＳ Ｐゴシック" charset="0"/>
              </a:rPr>
              <a:t>)</a:t>
            </a:r>
          </a:p>
          <a:p>
            <a:pPr marL="228600" indent="-228600">
              <a:buFontTx/>
              <a:buAutoNum type="alphaLcPeriod"/>
              <a:defRPr/>
            </a:pPr>
            <a:r>
              <a:rPr lang="en-US" dirty="0">
                <a:latin typeface="Helvetica" charset="0"/>
                <a:ea typeface="ＭＳ Ｐゴシック" charset="0"/>
                <a:cs typeface="ＭＳ Ｐゴシック" charset="0"/>
              </a:rPr>
              <a:t>The standard deviation input to capture the uncertainty about future value</a:t>
            </a:r>
          </a:p>
          <a:p>
            <a:pPr>
              <a:defRPr/>
            </a:pPr>
            <a:r>
              <a:rPr lang="en-US" dirty="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a:extLst>
              <a:ext uri="{FF2B5EF4-FFF2-40B4-BE49-F238E27FC236}">
                <a16:creationId xmlns:a16="http://schemas.microsoft.com/office/drawing/2014/main" id="{52B9172F-21D6-4D80-DD9D-3B0D6D12BF8B}"/>
              </a:ext>
            </a:extLst>
          </p:cNvPr>
          <p:cNvSpPr>
            <a:spLocks noGrp="1" noRot="1" noChangeAspect="1"/>
          </p:cNvSpPr>
          <p:nvPr>
            <p:ph type="sldImg"/>
          </p:nvPr>
        </p:nvSpPr>
        <p:spPr>
          <a:xfrm>
            <a:off x="1150938" y="692150"/>
            <a:ext cx="4556125" cy="3416300"/>
          </a:xfrm>
          <a:ln/>
        </p:spPr>
      </p:sp>
      <p:sp>
        <p:nvSpPr>
          <p:cNvPr id="39938" name="Notes Placeholder 2">
            <a:extLst>
              <a:ext uri="{FF2B5EF4-FFF2-40B4-BE49-F238E27FC236}">
                <a16:creationId xmlns:a16="http://schemas.microsoft.com/office/drawing/2014/main" id="{7819093D-A90B-C7B0-E655-FA4B9702779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pitchFamily="2" charset="0"/>
                <a:ea typeface="ＭＳ Ｐゴシック" panose="020B0600070205080204" pitchFamily="34" charset="-128"/>
              </a:rPr>
              <a:t>A standardized cumulative normal distribution yields values between 0 and 1… It looks and acts like a probability…</a:t>
            </a:r>
          </a:p>
          <a:p>
            <a:r>
              <a:rPr lang="en-US" altLang="en-US">
                <a:latin typeface="Helvetica" pitchFamily="2" charset="0"/>
                <a:ea typeface="ＭＳ Ｐゴシック" panose="020B0600070205080204" pitchFamily="34" charset="-128"/>
              </a:rPr>
              <a:t>In face, N(d2) is the risk neutral probability that your option will end up in the money (S&gt;K) over its lifetime.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4B1EA325-F413-0A9E-8F28-A7211A891F5E}"/>
              </a:ext>
            </a:extLst>
          </p:cNvPr>
          <p:cNvSpPr>
            <a:spLocks noGrp="1" noRot="1" noChangeAspect="1"/>
          </p:cNvSpPr>
          <p:nvPr>
            <p:ph type="sldImg"/>
          </p:nvPr>
        </p:nvSpPr>
        <p:spPr>
          <a:xfrm>
            <a:off x="1150938" y="692150"/>
            <a:ext cx="4556125" cy="3416300"/>
          </a:xfrm>
          <a:ln/>
        </p:spPr>
      </p:sp>
      <p:sp>
        <p:nvSpPr>
          <p:cNvPr id="971778" name="Notes Placeholder 2">
            <a:extLst>
              <a:ext uri="{FF2B5EF4-FFF2-40B4-BE49-F238E27FC236}">
                <a16:creationId xmlns:a16="http://schemas.microsoft.com/office/drawing/2014/main" id="{338399B5-CD65-6690-A84F-FF55A17F0CCB}"/>
              </a:ext>
            </a:extLst>
          </p:cNvPr>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a:latin typeface="Helvetica" pitchFamily="2" charset="0"/>
                <a:ea typeface="ＭＳ Ｐゴシック" panose="020B0600070205080204" pitchFamily="34" charset="-128"/>
              </a:rPr>
              <a:t>An adapted version of the Black Scholes, assuming that the dividend yield stays constant over the life of the option.</a:t>
            </a:r>
          </a:p>
          <a:p>
            <a:pPr>
              <a:buFontTx/>
              <a:buAutoNum type="alphaLcPeriod"/>
            </a:pPr>
            <a:r>
              <a:rPr lang="en-US" altLang="en-US">
                <a:latin typeface="Helvetica" pitchFamily="2" charset="0"/>
                <a:ea typeface="ＭＳ Ｐゴシック" panose="020B0600070205080204" pitchFamily="34"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a:latin typeface="Helvetica" pitchFamily="2" charset="0"/>
                <a:ea typeface="ＭＳ Ｐゴシック" panose="020B0600070205080204" pitchFamily="34" charset="-128"/>
              </a:rPr>
              <a:t>The current stock price is reduced to reflect the effect of the dividend payments over the life of the option (It is discounted at the dividend yield…)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a:extLst>
              <a:ext uri="{FF2B5EF4-FFF2-40B4-BE49-F238E27FC236}">
                <a16:creationId xmlns:a16="http://schemas.microsoft.com/office/drawing/2014/main" id="{6ACAD9B4-A416-73C6-CB86-3878EAAC6C64}"/>
              </a:ext>
            </a:extLst>
          </p:cNvPr>
          <p:cNvSpPr>
            <a:spLocks noGrp="1" noRot="1" noChangeAspect="1"/>
          </p:cNvSpPr>
          <p:nvPr>
            <p:ph type="sldImg"/>
          </p:nvPr>
        </p:nvSpPr>
        <p:spPr>
          <a:xfrm>
            <a:off x="1150938" y="692150"/>
            <a:ext cx="4556125" cy="3416300"/>
          </a:xfrm>
          <a:ln/>
        </p:spPr>
      </p:sp>
      <p:sp>
        <p:nvSpPr>
          <p:cNvPr id="44034" name="Notes Placeholder 2">
            <a:extLst>
              <a:ext uri="{FF2B5EF4-FFF2-40B4-BE49-F238E27FC236}">
                <a16:creationId xmlns:a16="http://schemas.microsoft.com/office/drawing/2014/main" id="{539555A2-03AE-A712-1B94-145210A22D9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pitchFamily="2" charset="0"/>
                <a:ea typeface="ＭＳ Ｐゴシック" panose="020B0600070205080204" pitchFamily="34" charset="-128"/>
              </a:rPr>
              <a:t>Most real options are exercised early… True.. But it is also true that getting the inputs to a binomial model is cumbersome. So, it may still make sense to get at least a lower bound on value by using the Black Scholes.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ltLang="en-US"/>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7D876514-B8C6-0148-9FF8-5C806D77B851}" type="slidenum">
              <a:rPr lang="en-US" altLang="en-US" smtClean="0"/>
              <a:pPr/>
              <a:t>‹#›</a:t>
            </a:fld>
            <a:endParaRPr lang="en-US" altLang="en-US"/>
          </a:p>
        </p:txBody>
      </p:sp>
    </p:spTree>
    <p:extLst>
      <p:ext uri="{BB962C8B-B14F-4D97-AF65-F5344CB8AC3E}">
        <p14:creationId xmlns:p14="http://schemas.microsoft.com/office/powerpoint/2010/main" val="1428891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2203014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r>
              <a:rPr lang="en-US" altLang="en-US"/>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86BEE138-D2D8-7345-AFA4-462CB96066FB}" type="slidenum">
              <a:rPr lang="en-US" altLang="en-US" smtClean="0"/>
              <a:pPr/>
              <a:t>‹#›</a:t>
            </a:fld>
            <a:endParaRPr lang="en-US" altLang="en-US"/>
          </a:p>
        </p:txBody>
      </p:sp>
    </p:spTree>
    <p:extLst>
      <p:ext uri="{BB962C8B-B14F-4D97-AF65-F5344CB8AC3E}">
        <p14:creationId xmlns:p14="http://schemas.microsoft.com/office/powerpoint/2010/main" val="822716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ltLang="en-US"/>
              <a:t>‹#›</a:t>
            </a:r>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fld id="{E549BFF4-ADD8-6547-81E8-39441B8BC7BF}" type="slidenum">
              <a:rPr lang="en-US" altLang="en-US" smtClean="0"/>
              <a:pPr/>
              <a:t>‹#›</a:t>
            </a:fld>
            <a:endParaRPr lang="en-US" altLang="en-US"/>
          </a:p>
        </p:txBody>
      </p:sp>
    </p:spTree>
    <p:extLst>
      <p:ext uri="{BB962C8B-B14F-4D97-AF65-F5344CB8AC3E}">
        <p14:creationId xmlns:p14="http://schemas.microsoft.com/office/powerpoint/2010/main" val="200171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50148052-2EEA-FC4D-AE80-A0E8069936FE}" type="slidenum">
              <a:rPr lang="en-US" altLang="en-US" smtClean="0"/>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76586015"/>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r>
              <a:rPr lang="en-US" altLang="en-US"/>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fld id="{F37E5DF6-7232-5C42-B059-7AC58A2A1A6B}" type="slidenum">
              <a:rPr lang="en-US" altLang="en-US" smtClean="0"/>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3863189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ltLang="en-US"/>
              <a:t>‹#›</a:t>
            </a:r>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fld id="{C9AD7F23-F9B7-1C4D-B9BB-D15E17B2CA74}" type="slidenum">
              <a:rPr lang="en-US" altLang="en-US" smtClean="0"/>
              <a:pPr/>
              <a:t>‹#›</a:t>
            </a:fld>
            <a:endParaRPr lang="en-US" altLang="en-US"/>
          </a:p>
        </p:txBody>
      </p:sp>
    </p:spTree>
    <p:extLst>
      <p:ext uri="{BB962C8B-B14F-4D97-AF65-F5344CB8AC3E}">
        <p14:creationId xmlns:p14="http://schemas.microsoft.com/office/powerpoint/2010/main" val="2907859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r>
              <a:rPr lang="en-US" altLang="en-US"/>
              <a:t>‹#›</a:t>
            </a:r>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fld id="{50148052-2EEA-FC4D-AE80-A0E8069936FE}"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312172032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r>
              <a:rPr lang="en-US" altLang="en-US"/>
              <a:t>‹#›</a:t>
            </a:r>
          </a:p>
        </p:txBody>
      </p:sp>
      <p:sp>
        <p:nvSpPr>
          <p:cNvPr id="10" name="Slide Number Placeholder 9"/>
          <p:cNvSpPr>
            <a:spLocks noGrp="1"/>
          </p:cNvSpPr>
          <p:nvPr>
            <p:ph type="sldNum" sz="quarter" idx="12"/>
          </p:nvPr>
        </p:nvSpPr>
        <p:spPr/>
        <p:txBody>
          <a:bodyPr/>
          <a:lstStyle/>
          <a:p>
            <a:fld id="{5FE0082E-C350-7D42-BD2C-AAE279061634}" type="slidenum">
              <a:rPr lang="en-US" altLang="en-US" smtClean="0"/>
              <a:pPr/>
              <a:t>‹#›</a:t>
            </a:fld>
            <a:endParaRPr lang="en-US" altLang="en-US"/>
          </a:p>
        </p:txBody>
      </p:sp>
    </p:spTree>
    <p:extLst>
      <p:ext uri="{BB962C8B-B14F-4D97-AF65-F5344CB8AC3E}">
        <p14:creationId xmlns:p14="http://schemas.microsoft.com/office/powerpoint/2010/main" val="64004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8C485EA6-1BE4-244F-A057-B60DA91968DE}"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640971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F0259DD0-806C-6941-A870-C70FB3B1218B}"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9957300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721749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666824678"/>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r>
              <a:rPr lang="en-US" altLang="en-US"/>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50148052-2EEA-FC4D-AE80-A0E8069936FE}"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547792604"/>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Lst>
  <p:hf hdr="0" dt="0"/>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0E41E07E-7278-D2AF-0498-81C52B67E93D}"/>
              </a:ext>
            </a:extLst>
          </p:cNvPr>
          <p:cNvSpPr>
            <a:spLocks noGrp="1" noChangeArrowheads="1"/>
          </p:cNvSpPr>
          <p:nvPr>
            <p:ph type="ctrTitle"/>
          </p:nvPr>
        </p:nvSpPr>
        <p:spPr/>
        <p:txBody>
          <a:bodyPr>
            <a:normAutofit/>
          </a:bodyPr>
          <a:lstStyle/>
          <a:p>
            <a:pPr eaLnBrk="1" fontAlgn="auto" hangingPunct="1">
              <a:spcAft>
                <a:spcPts val="0"/>
              </a:spcAft>
              <a:defRPr/>
            </a:pPr>
            <a:r>
              <a:rPr lang="en-US" dirty="0">
                <a:ea typeface="+mj-ea"/>
                <a:cs typeface="+mj-cs"/>
              </a:rPr>
              <a:t>Option pricing: Basics</a:t>
            </a:r>
          </a:p>
        </p:txBody>
      </p:sp>
      <p:sp>
        <p:nvSpPr>
          <p:cNvPr id="16386" name="Rectangle 3">
            <a:extLst>
              <a:ext uri="{FF2B5EF4-FFF2-40B4-BE49-F238E27FC236}">
                <a16:creationId xmlns:a16="http://schemas.microsoft.com/office/drawing/2014/main" id="{C2B6EAC0-7D4D-91FF-08B9-E036180135A1}"/>
              </a:ext>
            </a:extLst>
          </p:cNvPr>
          <p:cNvSpPr>
            <a:spLocks noGrp="1" noChangeArrowheads="1"/>
          </p:cNvSpPr>
          <p:nvPr>
            <p:ph type="subTitle" idx="1"/>
          </p:nvPr>
        </p:nvSpPr>
        <p:spPr/>
        <p:txBody>
          <a:bodyPr/>
          <a:lstStyle/>
          <a:p>
            <a:pPr eaLnBrk="1" hangingPunct="1"/>
            <a:r>
              <a:rPr lang="en-US" altLang="en-US">
                <a:ea typeface="ＭＳ Ｐゴシック" panose="020B0600070205080204" pitchFamily="34" charset="-128"/>
              </a:rPr>
              <a:t>Aswath Damodaran</a:t>
            </a:r>
          </a:p>
        </p:txBody>
      </p:sp>
      <p:sp>
        <p:nvSpPr>
          <p:cNvPr id="16387" name="Footer Placeholder 1">
            <a:extLst>
              <a:ext uri="{FF2B5EF4-FFF2-40B4-BE49-F238E27FC236}">
                <a16:creationId xmlns:a16="http://schemas.microsoft.com/office/drawing/2014/main" id="{C49A6263-B29E-95AD-0C14-D8794262B7A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16388" name="Slide Number Placeholder 2">
            <a:extLst>
              <a:ext uri="{FF2B5EF4-FFF2-40B4-BE49-F238E27FC236}">
                <a16:creationId xmlns:a16="http://schemas.microsoft.com/office/drawing/2014/main" id="{D6F13B74-9C9A-C775-ABA6-06DEFBEB91F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581413F7-D752-3842-B10E-09BABD7F6716}"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5758397F-A727-B972-EF28-400B7FB2FB77}"/>
              </a:ext>
            </a:extLst>
          </p:cNvPr>
          <p:cNvSpPr>
            <a:spLocks noGrp="1" noChangeArrowheads="1"/>
          </p:cNvSpPr>
          <p:nvPr>
            <p:ph type="title"/>
          </p:nvPr>
        </p:nvSpPr>
        <p:spPr/>
        <p:txBody>
          <a:bodyPr>
            <a:normAutofit/>
          </a:bodyPr>
          <a:lstStyle/>
          <a:p>
            <a:pPr eaLnBrk="1" hangingPunct="1"/>
            <a:r>
              <a:rPr lang="en-US" altLang="en-US">
                <a:ea typeface="ＭＳ Ｐゴシック" panose="020B0600070205080204" pitchFamily="34" charset="-128"/>
              </a:rPr>
              <a:t>The ingredients that make an “option”</a:t>
            </a:r>
          </a:p>
        </p:txBody>
      </p:sp>
      <p:sp>
        <p:nvSpPr>
          <p:cNvPr id="16386" name="Rectangle 3">
            <a:extLst>
              <a:ext uri="{FF2B5EF4-FFF2-40B4-BE49-F238E27FC236}">
                <a16:creationId xmlns:a16="http://schemas.microsoft.com/office/drawing/2014/main" id="{CFEB8AD1-2013-6275-F727-65049EEF74B2}"/>
              </a:ext>
            </a:extLst>
          </p:cNvPr>
          <p:cNvSpPr>
            <a:spLocks noGrp="1" noChangeArrowheads="1"/>
          </p:cNvSpPr>
          <p:nvPr>
            <p:ph idx="1"/>
          </p:nvPr>
        </p:nvSpPr>
        <p:spPr/>
        <p:txBody>
          <a:bodyPr>
            <a:normAutofit/>
          </a:bodyPr>
          <a:lstStyle/>
          <a:p>
            <a:pPr marL="320040" indent="-320040" eaLnBrk="1" fontAlgn="auto" hangingPunct="1">
              <a:spcAft>
                <a:spcPts val="0"/>
              </a:spcAft>
              <a:buFont typeface="Wingdings"/>
              <a:buChar char=""/>
              <a:defRPr/>
            </a:pPr>
            <a:r>
              <a:rPr lang="en-US" dirty="0">
                <a:ea typeface="+mn-ea"/>
                <a:cs typeface="+mn-cs"/>
              </a:rPr>
              <a:t>An option provides the holder with the right to buy or sell a specified quantity of an underlying asset at a fixed price (called a strike price or an exercise price) at or before the expiration date of the option. </a:t>
            </a:r>
          </a:p>
          <a:p>
            <a:pPr marL="320040" indent="-320040" eaLnBrk="1" fontAlgn="auto" hangingPunct="1">
              <a:spcAft>
                <a:spcPts val="0"/>
              </a:spcAft>
              <a:buFont typeface="Wingdings"/>
              <a:buChar char=""/>
              <a:defRPr/>
            </a:pPr>
            <a:r>
              <a:rPr lang="en-US" dirty="0">
                <a:ea typeface="+mn-ea"/>
                <a:cs typeface="+mn-cs"/>
              </a:rPr>
              <a:t>There has to be a clearly defined underlying asset whose value changes over time in unpredictable ways.</a:t>
            </a:r>
          </a:p>
          <a:p>
            <a:pPr marL="320040" indent="-320040" eaLnBrk="1" fontAlgn="auto" hangingPunct="1">
              <a:spcAft>
                <a:spcPts val="0"/>
              </a:spcAft>
              <a:buFont typeface="Wingdings"/>
              <a:buChar char=""/>
              <a:defRPr/>
            </a:pPr>
            <a:r>
              <a:rPr lang="en-US" dirty="0">
                <a:ea typeface="+mn-ea"/>
                <a:cs typeface="+mn-cs"/>
              </a:rPr>
              <a:t>The payoffs on this asset (real option) have to be contingent on an specified event occurring within a finite period.</a:t>
            </a:r>
          </a:p>
        </p:txBody>
      </p:sp>
      <p:sp>
        <p:nvSpPr>
          <p:cNvPr id="18434" name="Footer Placeholder 1">
            <a:extLst>
              <a:ext uri="{FF2B5EF4-FFF2-40B4-BE49-F238E27FC236}">
                <a16:creationId xmlns:a16="http://schemas.microsoft.com/office/drawing/2014/main" id="{37489AC1-C36C-7E70-8807-D6086C24136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0CED185C-57FE-5251-B8FC-29D450B3B27D}"/>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2EC3B555-65B7-8146-8F10-19C2849E4861}" type="slidenum">
              <a:rPr lang="en-US" altLang="en-US" sz="1200">
                <a:solidFill>
                  <a:srgbClr val="FFFFFF"/>
                </a:solidFill>
              </a:rPr>
              <a:pPr>
                <a:lnSpc>
                  <a:spcPct val="80000"/>
                </a:lnSpc>
              </a:pPr>
              <a:t>2</a:t>
            </a:fld>
            <a:endParaRPr lang="en-US" altLang="en-US" sz="12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AEAFE4E6-8033-18C2-8A95-D87DD9E65DB4}"/>
              </a:ext>
            </a:extLst>
          </p:cNvPr>
          <p:cNvSpPr>
            <a:spLocks noGrp="1"/>
          </p:cNvSpPr>
          <p:nvPr>
            <p:ph type="title"/>
          </p:nvPr>
        </p:nvSpPr>
        <p:spPr/>
        <p:txBody>
          <a:bodyPr/>
          <a:lstStyle/>
          <a:p>
            <a:r>
              <a:rPr lang="en-US" altLang="en-US">
                <a:ea typeface="ＭＳ Ｐゴシック" panose="020B0600070205080204" pitchFamily="34" charset="-128"/>
              </a:rPr>
              <a:t>A Call Option</a:t>
            </a:r>
          </a:p>
        </p:txBody>
      </p:sp>
      <p:sp>
        <p:nvSpPr>
          <p:cNvPr id="55298" name="Content Placeholder 2">
            <a:extLst>
              <a:ext uri="{FF2B5EF4-FFF2-40B4-BE49-F238E27FC236}">
                <a16:creationId xmlns:a16="http://schemas.microsoft.com/office/drawing/2014/main" id="{7AE964FC-6A66-02E3-BA98-DF7EABD02931}"/>
              </a:ext>
            </a:extLst>
          </p:cNvPr>
          <p:cNvSpPr>
            <a:spLocks noGrp="1"/>
          </p:cNvSpPr>
          <p:nvPr>
            <p:ph idx="1"/>
          </p:nvPr>
        </p:nvSpPr>
        <p:spPr/>
        <p:txBody>
          <a:bodyPr/>
          <a:lstStyle/>
          <a:p>
            <a:r>
              <a:rPr lang="en-US" altLang="en-US">
                <a:ea typeface="ＭＳ Ｐゴシック" panose="020B0600070205080204" pitchFamily="34" charset="-128"/>
              </a:rPr>
              <a:t>A call option gives you the right to buy an underlying asset at a fixed price (called a strike or an exercise price).</a:t>
            </a:r>
          </a:p>
          <a:p>
            <a:r>
              <a:rPr lang="en-US" altLang="en-US">
                <a:ea typeface="ＭＳ Ｐゴシック" panose="020B0600070205080204" pitchFamily="34" charset="-128"/>
              </a:rPr>
              <a:t>That right may extend over the life of the option (American option) or may apply only at the end  of the period (European option).</a:t>
            </a:r>
          </a:p>
        </p:txBody>
      </p:sp>
      <p:sp>
        <p:nvSpPr>
          <p:cNvPr id="55299" name="Footer Placeholder 3">
            <a:extLst>
              <a:ext uri="{FF2B5EF4-FFF2-40B4-BE49-F238E27FC236}">
                <a16:creationId xmlns:a16="http://schemas.microsoft.com/office/drawing/2014/main" id="{945CD1F0-7ABB-C8EA-462A-15255E2DC4C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5" name="Slide Number Placeholder 4">
            <a:extLst>
              <a:ext uri="{FF2B5EF4-FFF2-40B4-BE49-F238E27FC236}">
                <a16:creationId xmlns:a16="http://schemas.microsoft.com/office/drawing/2014/main" id="{90504412-2E57-CD08-F207-60F8A6AE3343}"/>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5AE7C0E4-2611-6B4E-86D0-3D3CCD1324AC}" type="slidenum">
              <a:rPr lang="en-US" altLang="en-US" sz="1200">
                <a:solidFill>
                  <a:srgbClr val="FFFFFF"/>
                </a:solidFill>
              </a:rPr>
              <a:pPr>
                <a:lnSpc>
                  <a:spcPct val="80000"/>
                </a:lnSpc>
              </a:pPr>
              <a:t>3</a:t>
            </a:fld>
            <a:endParaRPr lang="en-US" altLang="en-US"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000E18D8-E083-1753-D844-DCCF090F17F0}"/>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Payoff Diagram on a Call</a:t>
            </a:r>
          </a:p>
        </p:txBody>
      </p:sp>
      <p:sp>
        <p:nvSpPr>
          <p:cNvPr id="20484" name="Content Placeholder 6">
            <a:extLst>
              <a:ext uri="{FF2B5EF4-FFF2-40B4-BE49-F238E27FC236}">
                <a16:creationId xmlns:a16="http://schemas.microsoft.com/office/drawing/2014/main" id="{B0258C77-BEF1-20F2-17F1-CAEB5416A70F}"/>
              </a:ext>
            </a:extLst>
          </p:cNvPr>
          <p:cNvSpPr>
            <a:spLocks noGrp="1"/>
          </p:cNvSpPr>
          <p:nvPr>
            <p:ph idx="1"/>
          </p:nvPr>
        </p:nvSpPr>
        <p:spPr/>
        <p:txBody>
          <a:bodyPr/>
          <a:lstStyle/>
          <a:p>
            <a:pPr eaLnBrk="1" hangingPunct="1"/>
            <a:endParaRPr lang="en-US" altLang="en-US">
              <a:ea typeface="ＭＳ Ｐゴシック" panose="020B0600070205080204" pitchFamily="34" charset="-128"/>
            </a:endParaRPr>
          </a:p>
        </p:txBody>
      </p:sp>
      <p:sp>
        <p:nvSpPr>
          <p:cNvPr id="20482" name="Footer Placeholder 1">
            <a:extLst>
              <a:ext uri="{FF2B5EF4-FFF2-40B4-BE49-F238E27FC236}">
                <a16:creationId xmlns:a16="http://schemas.microsoft.com/office/drawing/2014/main" id="{35CF3E0E-DEA1-48E8-7C2F-3B40784437E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7A67E74F-F27C-8782-F39A-CC6899810545}"/>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F68D48EA-B7C3-D64B-8E29-70E18A3A9A40}" type="slidenum">
              <a:rPr lang="en-US" altLang="en-US" sz="1200">
                <a:solidFill>
                  <a:srgbClr val="FFFFFF"/>
                </a:solidFill>
              </a:rPr>
              <a:pPr>
                <a:lnSpc>
                  <a:spcPct val="80000"/>
                </a:lnSpc>
              </a:pPr>
              <a:t>4</a:t>
            </a:fld>
            <a:endParaRPr lang="en-US" altLang="en-US" sz="1200">
              <a:solidFill>
                <a:srgbClr val="FFFFFF"/>
              </a:solidFill>
            </a:endParaRPr>
          </a:p>
        </p:txBody>
      </p:sp>
      <p:sp>
        <p:nvSpPr>
          <p:cNvPr id="20485" name="Freeform 3">
            <a:extLst>
              <a:ext uri="{FF2B5EF4-FFF2-40B4-BE49-F238E27FC236}">
                <a16:creationId xmlns:a16="http://schemas.microsoft.com/office/drawing/2014/main" id="{58B33AB3-AA43-E575-6FD3-431CAB9E4901}"/>
              </a:ext>
            </a:extLst>
          </p:cNvPr>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20486" name="Line 4">
            <a:extLst>
              <a:ext uri="{FF2B5EF4-FFF2-40B4-BE49-F238E27FC236}">
                <a16:creationId xmlns:a16="http://schemas.microsoft.com/office/drawing/2014/main" id="{E1BE2889-60B5-72AD-7E14-BBAB7D50BF26}"/>
              </a:ext>
            </a:extLst>
          </p:cNvPr>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487" name="Line 5">
            <a:extLst>
              <a:ext uri="{FF2B5EF4-FFF2-40B4-BE49-F238E27FC236}">
                <a16:creationId xmlns:a16="http://schemas.microsoft.com/office/drawing/2014/main" id="{1B11EE05-5E9A-EEB1-2B26-598C04B424E3}"/>
              </a:ext>
            </a:extLst>
          </p:cNvPr>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488" name="Freeform 6">
            <a:extLst>
              <a:ext uri="{FF2B5EF4-FFF2-40B4-BE49-F238E27FC236}">
                <a16:creationId xmlns:a16="http://schemas.microsoft.com/office/drawing/2014/main" id="{7F27E47C-B197-8DA3-8F21-A650455F6682}"/>
              </a:ext>
            </a:extLst>
          </p:cNvPr>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20489" name="Line 7">
            <a:extLst>
              <a:ext uri="{FF2B5EF4-FFF2-40B4-BE49-F238E27FC236}">
                <a16:creationId xmlns:a16="http://schemas.microsoft.com/office/drawing/2014/main" id="{F28BF03C-0B69-FC2F-5493-B034386B9442}"/>
              </a:ext>
            </a:extLst>
          </p:cNvPr>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490" name="Rectangle 8">
            <a:extLst>
              <a:ext uri="{FF2B5EF4-FFF2-40B4-BE49-F238E27FC236}">
                <a16:creationId xmlns:a16="http://schemas.microsoft.com/office/drawing/2014/main" id="{5F8474FF-D63B-326A-1374-FBC93FE002CE}"/>
              </a:ext>
            </a:extLst>
          </p:cNvPr>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500"/>
              <a:t>Price of underlying asset</a:t>
            </a:r>
          </a:p>
        </p:txBody>
      </p:sp>
      <p:sp>
        <p:nvSpPr>
          <p:cNvPr id="20491" name="Rectangle 9">
            <a:extLst>
              <a:ext uri="{FF2B5EF4-FFF2-40B4-BE49-F238E27FC236}">
                <a16:creationId xmlns:a16="http://schemas.microsoft.com/office/drawing/2014/main" id="{9693F44A-1199-7DE0-8F54-4C9351FC37A1}"/>
              </a:ext>
            </a:extLst>
          </p:cNvPr>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500"/>
              <a:t>Strike</a:t>
            </a:r>
          </a:p>
          <a:p>
            <a:endParaRPr lang="en-US" altLang="en-US" sz="1500"/>
          </a:p>
        </p:txBody>
      </p:sp>
      <p:sp>
        <p:nvSpPr>
          <p:cNvPr id="20492" name="Rectangle 10">
            <a:extLst>
              <a:ext uri="{FF2B5EF4-FFF2-40B4-BE49-F238E27FC236}">
                <a16:creationId xmlns:a16="http://schemas.microsoft.com/office/drawing/2014/main" id="{7B1E2F4A-C5F4-91C5-2A0E-A041CA63AE4D}"/>
              </a:ext>
            </a:extLst>
          </p:cNvPr>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500"/>
              <a:t>Price</a:t>
            </a:r>
          </a:p>
        </p:txBody>
      </p:sp>
      <p:sp>
        <p:nvSpPr>
          <p:cNvPr id="20493" name="Line 11">
            <a:extLst>
              <a:ext uri="{FF2B5EF4-FFF2-40B4-BE49-F238E27FC236}">
                <a16:creationId xmlns:a16="http://schemas.microsoft.com/office/drawing/2014/main" id="{AFDB46A0-CA53-6D65-C587-12E1E9B879A2}"/>
              </a:ext>
            </a:extLst>
          </p:cNvPr>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494" name="Rectangle 12">
            <a:extLst>
              <a:ext uri="{FF2B5EF4-FFF2-40B4-BE49-F238E27FC236}">
                <a16:creationId xmlns:a16="http://schemas.microsoft.com/office/drawing/2014/main" id="{C4AEE2E0-A57E-A070-87D7-9A1C22CA6464}"/>
              </a:ext>
            </a:extLst>
          </p:cNvPr>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500"/>
              <a:t>Net Payoff </a:t>
            </a:r>
          </a:p>
        </p:txBody>
      </p:sp>
      <p:sp>
        <p:nvSpPr>
          <p:cNvPr id="20495" name="Rectangle 13">
            <a:extLst>
              <a:ext uri="{FF2B5EF4-FFF2-40B4-BE49-F238E27FC236}">
                <a16:creationId xmlns:a16="http://schemas.microsoft.com/office/drawing/2014/main" id="{6529F3B6-1CFB-EFFB-FB37-F298E03ED0A7}"/>
              </a:ext>
            </a:extLst>
          </p:cNvPr>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500"/>
              <a:t>on Call</a:t>
            </a:r>
          </a:p>
          <a:p>
            <a:endParaRPr lang="en-US" altLang="en-US" sz="150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19147D48-5FC6-F33F-673D-3311077425EE}"/>
              </a:ext>
            </a:extLst>
          </p:cNvPr>
          <p:cNvSpPr>
            <a:spLocks noGrp="1"/>
          </p:cNvSpPr>
          <p:nvPr>
            <p:ph type="title"/>
          </p:nvPr>
        </p:nvSpPr>
        <p:spPr/>
        <p:txBody>
          <a:bodyPr/>
          <a:lstStyle/>
          <a:p>
            <a:r>
              <a:rPr lang="en-US" altLang="en-US">
                <a:ea typeface="ＭＳ Ｐゴシック" panose="020B0600070205080204" pitchFamily="34" charset="-128"/>
              </a:rPr>
              <a:t>A Put Option</a:t>
            </a:r>
          </a:p>
        </p:txBody>
      </p:sp>
      <p:sp>
        <p:nvSpPr>
          <p:cNvPr id="56322" name="Content Placeholder 2">
            <a:extLst>
              <a:ext uri="{FF2B5EF4-FFF2-40B4-BE49-F238E27FC236}">
                <a16:creationId xmlns:a16="http://schemas.microsoft.com/office/drawing/2014/main" id="{44177631-55F4-B925-7FAE-758004CD4A83}"/>
              </a:ext>
            </a:extLst>
          </p:cNvPr>
          <p:cNvSpPr>
            <a:spLocks noGrp="1"/>
          </p:cNvSpPr>
          <p:nvPr>
            <p:ph idx="1"/>
          </p:nvPr>
        </p:nvSpPr>
        <p:spPr/>
        <p:txBody>
          <a:bodyPr/>
          <a:lstStyle/>
          <a:p>
            <a:r>
              <a:rPr lang="en-US" altLang="en-US">
                <a:ea typeface="ＭＳ Ｐゴシック" panose="020B0600070205080204" pitchFamily="34" charset="-128"/>
              </a:rPr>
              <a:t>A put option gives you the right to buy an underlying asset at a fixed price (called a strike or an exercise price).</a:t>
            </a:r>
          </a:p>
          <a:p>
            <a:r>
              <a:rPr lang="en-US" altLang="en-US">
                <a:ea typeface="ＭＳ Ｐゴシック" panose="020B0600070205080204" pitchFamily="34" charset="-128"/>
              </a:rPr>
              <a:t>That right may extend over the life of the option (American option) or may apply only at the end  of the period (European option).</a:t>
            </a:r>
          </a:p>
        </p:txBody>
      </p:sp>
      <p:sp>
        <p:nvSpPr>
          <p:cNvPr id="56323" name="Footer Placeholder 3">
            <a:extLst>
              <a:ext uri="{FF2B5EF4-FFF2-40B4-BE49-F238E27FC236}">
                <a16:creationId xmlns:a16="http://schemas.microsoft.com/office/drawing/2014/main" id="{BCA892AB-2B3E-005C-0C73-ADBD66CAEDB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5" name="Slide Number Placeholder 4">
            <a:extLst>
              <a:ext uri="{FF2B5EF4-FFF2-40B4-BE49-F238E27FC236}">
                <a16:creationId xmlns:a16="http://schemas.microsoft.com/office/drawing/2014/main" id="{F504D843-B925-2C40-8E77-13AF683CC8E1}"/>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C2794854-664A-834F-AD64-E03D58E4D515}" type="slidenum">
              <a:rPr lang="en-US" altLang="en-US" sz="1200">
                <a:solidFill>
                  <a:srgbClr val="FFFFFF"/>
                </a:solidFill>
              </a:rPr>
              <a:pPr>
                <a:lnSpc>
                  <a:spcPct val="80000"/>
                </a:lnSpc>
              </a:pPr>
              <a:t>5</a:t>
            </a:fld>
            <a:endParaRPr lang="en-US" altLang="en-US" sz="12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6D6BCF11-E4D0-67B9-A525-9A543100B898}"/>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Payoff Diagram on Put Option</a:t>
            </a:r>
          </a:p>
        </p:txBody>
      </p:sp>
      <p:sp>
        <p:nvSpPr>
          <p:cNvPr id="22532" name="Content Placeholder 6">
            <a:extLst>
              <a:ext uri="{FF2B5EF4-FFF2-40B4-BE49-F238E27FC236}">
                <a16:creationId xmlns:a16="http://schemas.microsoft.com/office/drawing/2014/main" id="{9ABAA936-0F07-2AAA-3A0F-F72328802C3B}"/>
              </a:ext>
            </a:extLst>
          </p:cNvPr>
          <p:cNvSpPr>
            <a:spLocks noGrp="1"/>
          </p:cNvSpPr>
          <p:nvPr>
            <p:ph idx="1"/>
          </p:nvPr>
        </p:nvSpPr>
        <p:spPr/>
        <p:txBody>
          <a:bodyPr/>
          <a:lstStyle/>
          <a:p>
            <a:pPr eaLnBrk="1" hangingPunct="1"/>
            <a:endParaRPr lang="en-US" altLang="en-US">
              <a:ea typeface="ＭＳ Ｐゴシック" panose="020B0600070205080204" pitchFamily="34" charset="-128"/>
            </a:endParaRPr>
          </a:p>
        </p:txBody>
      </p:sp>
      <p:sp>
        <p:nvSpPr>
          <p:cNvPr id="22530" name="Footer Placeholder 1">
            <a:extLst>
              <a:ext uri="{FF2B5EF4-FFF2-40B4-BE49-F238E27FC236}">
                <a16:creationId xmlns:a16="http://schemas.microsoft.com/office/drawing/2014/main" id="{1429836B-D9D8-918F-1A63-3ABAE229B07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4F9E2119-F971-D1A6-F038-C4DB95294BD8}"/>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CE439AB3-4D00-2441-A5EB-7690C00F4507}" type="slidenum">
              <a:rPr lang="en-US" altLang="en-US" sz="1200">
                <a:solidFill>
                  <a:srgbClr val="FFFFFF"/>
                </a:solidFill>
              </a:rPr>
              <a:pPr>
                <a:lnSpc>
                  <a:spcPct val="80000"/>
                </a:lnSpc>
              </a:pPr>
              <a:t>6</a:t>
            </a:fld>
            <a:endParaRPr lang="en-US" altLang="en-US" sz="1200">
              <a:solidFill>
                <a:srgbClr val="FFFFFF"/>
              </a:solidFill>
            </a:endParaRPr>
          </a:p>
        </p:txBody>
      </p:sp>
      <p:grpSp>
        <p:nvGrpSpPr>
          <p:cNvPr id="22533" name="Group 5">
            <a:extLst>
              <a:ext uri="{FF2B5EF4-FFF2-40B4-BE49-F238E27FC236}">
                <a16:creationId xmlns:a16="http://schemas.microsoft.com/office/drawing/2014/main" id="{0128A5E1-11B2-B927-F892-993BDA9737AC}"/>
              </a:ext>
            </a:extLst>
          </p:cNvPr>
          <p:cNvGrpSpPr>
            <a:grpSpLocks/>
          </p:cNvGrpSpPr>
          <p:nvPr/>
        </p:nvGrpSpPr>
        <p:grpSpPr bwMode="auto">
          <a:xfrm>
            <a:off x="1744663" y="4973638"/>
            <a:ext cx="6413500" cy="111125"/>
            <a:chOff x="1099" y="3133"/>
            <a:chExt cx="4040" cy="70"/>
          </a:xfrm>
        </p:grpSpPr>
        <p:sp>
          <p:nvSpPr>
            <p:cNvPr id="22542" name="Freeform 3">
              <a:extLst>
                <a:ext uri="{FF2B5EF4-FFF2-40B4-BE49-F238E27FC236}">
                  <a16:creationId xmlns:a16="http://schemas.microsoft.com/office/drawing/2014/main" id="{A40443F8-8E87-8A3A-B018-965904733F28}"/>
                </a:ext>
              </a:extLst>
            </p:cNvPr>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22543" name="Line 4">
              <a:extLst>
                <a:ext uri="{FF2B5EF4-FFF2-40B4-BE49-F238E27FC236}">
                  <a16:creationId xmlns:a16="http://schemas.microsoft.com/office/drawing/2014/main" id="{E6D88D23-7937-3950-C582-ED988A292A44}"/>
                </a:ext>
              </a:extLst>
            </p:cNvPr>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2534" name="Line 6">
            <a:extLst>
              <a:ext uri="{FF2B5EF4-FFF2-40B4-BE49-F238E27FC236}">
                <a16:creationId xmlns:a16="http://schemas.microsoft.com/office/drawing/2014/main" id="{7F4FA40F-0441-CB6D-B90A-5413ACBA900C}"/>
              </a:ext>
            </a:extLst>
          </p:cNvPr>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2535" name="Group 9">
            <a:extLst>
              <a:ext uri="{FF2B5EF4-FFF2-40B4-BE49-F238E27FC236}">
                <a16:creationId xmlns:a16="http://schemas.microsoft.com/office/drawing/2014/main" id="{FC749E09-8144-C297-7944-ABB7FFBC62C6}"/>
              </a:ext>
            </a:extLst>
          </p:cNvPr>
          <p:cNvGrpSpPr>
            <a:grpSpLocks/>
          </p:cNvGrpSpPr>
          <p:nvPr/>
        </p:nvGrpSpPr>
        <p:grpSpPr bwMode="auto">
          <a:xfrm>
            <a:off x="1190625" y="2433638"/>
            <a:ext cx="3025775" cy="3027362"/>
            <a:chOff x="750" y="1533"/>
            <a:chExt cx="1906" cy="1907"/>
          </a:xfrm>
        </p:grpSpPr>
        <p:sp>
          <p:nvSpPr>
            <p:cNvPr id="22540" name="Freeform 7">
              <a:extLst>
                <a:ext uri="{FF2B5EF4-FFF2-40B4-BE49-F238E27FC236}">
                  <a16:creationId xmlns:a16="http://schemas.microsoft.com/office/drawing/2014/main" id="{38CD2125-7038-A9D2-4AA4-DE3CF01486C3}"/>
                </a:ext>
              </a:extLst>
            </p:cNvPr>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22541" name="Line 8">
              <a:extLst>
                <a:ext uri="{FF2B5EF4-FFF2-40B4-BE49-F238E27FC236}">
                  <a16:creationId xmlns:a16="http://schemas.microsoft.com/office/drawing/2014/main" id="{C4EE2A5F-5BEA-600D-1F0B-3F15F6B94EE1}"/>
                </a:ext>
              </a:extLst>
            </p:cNvPr>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2536" name="Rectangle 10">
            <a:extLst>
              <a:ext uri="{FF2B5EF4-FFF2-40B4-BE49-F238E27FC236}">
                <a16:creationId xmlns:a16="http://schemas.microsoft.com/office/drawing/2014/main" id="{7E89F782-B539-0D93-BE30-82A450F87C83}"/>
              </a:ext>
            </a:extLst>
          </p:cNvPr>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t>Price of underlying asset</a:t>
            </a:r>
          </a:p>
        </p:txBody>
      </p:sp>
      <p:sp>
        <p:nvSpPr>
          <p:cNvPr id="22537" name="Rectangle 11">
            <a:extLst>
              <a:ext uri="{FF2B5EF4-FFF2-40B4-BE49-F238E27FC236}">
                <a16:creationId xmlns:a16="http://schemas.microsoft.com/office/drawing/2014/main" id="{01496B9B-43C5-9C44-A07D-66B266979D38}"/>
              </a:ext>
            </a:extLst>
          </p:cNvPr>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t>Strike</a:t>
            </a:r>
          </a:p>
          <a:p>
            <a:r>
              <a:rPr lang="en-US" altLang="en-US" sz="1400"/>
              <a:t>Price</a:t>
            </a:r>
          </a:p>
          <a:p>
            <a:endParaRPr lang="en-US" altLang="en-US" sz="1400"/>
          </a:p>
        </p:txBody>
      </p:sp>
      <p:sp>
        <p:nvSpPr>
          <p:cNvPr id="22538" name="Line 13">
            <a:extLst>
              <a:ext uri="{FF2B5EF4-FFF2-40B4-BE49-F238E27FC236}">
                <a16:creationId xmlns:a16="http://schemas.microsoft.com/office/drawing/2014/main" id="{A6037071-FDBA-911D-1FD0-47AAE51FA528}"/>
              </a:ext>
            </a:extLst>
          </p:cNvPr>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39" name="Rectangle 14">
            <a:extLst>
              <a:ext uri="{FF2B5EF4-FFF2-40B4-BE49-F238E27FC236}">
                <a16:creationId xmlns:a16="http://schemas.microsoft.com/office/drawing/2014/main" id="{9646C0B1-8108-CFE2-E887-BB8E159FB52F}"/>
              </a:ext>
            </a:extLst>
          </p:cNvPr>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t>Net Payoff</a:t>
            </a:r>
          </a:p>
          <a:p>
            <a:r>
              <a:rPr lang="en-US" altLang="en-US" sz="1400"/>
              <a:t>On Put</a:t>
            </a:r>
          </a:p>
          <a:p>
            <a:endParaRPr lang="en-US" altLang="en-US" sz="140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4A36F022-44E3-795F-14F6-C07ED1D2C64D}"/>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Determinants of option value</a:t>
            </a:r>
          </a:p>
        </p:txBody>
      </p:sp>
      <p:sp>
        <p:nvSpPr>
          <p:cNvPr id="2" name="Rectangle 3">
            <a:extLst>
              <a:ext uri="{FF2B5EF4-FFF2-40B4-BE49-F238E27FC236}">
                <a16:creationId xmlns:a16="http://schemas.microsoft.com/office/drawing/2014/main" id="{AC4A9DB1-992B-A611-28DF-7EF46BE695BE}"/>
              </a:ext>
            </a:extLst>
          </p:cNvPr>
          <p:cNvSpPr>
            <a:spLocks noGrp="1" noChangeArrowheads="1"/>
          </p:cNvSpPr>
          <p:nvPr>
            <p:ph idx="1"/>
          </p:nvPr>
        </p:nvSpPr>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Variables Relating to Underlying Asset</a:t>
            </a:r>
          </a:p>
          <a:p>
            <a:pPr marL="640080" lvl="1" indent="-274320" eaLnBrk="1" fontAlgn="auto" hangingPunct="1">
              <a:spcAft>
                <a:spcPts val="0"/>
              </a:spcAft>
              <a:buFont typeface="Wingdings 2"/>
              <a:buChar char=""/>
              <a:defRPr/>
            </a:pPr>
            <a:r>
              <a:rPr lang="en-US" dirty="0">
                <a:ea typeface="+mn-ea"/>
              </a:rPr>
              <a:t>Value of Underlying Asset; as this value increases, the right to buy at a fixed price (calls) will become more valuable and the right to sell at a fixed price (puts) will become less valuable.</a:t>
            </a:r>
          </a:p>
          <a:p>
            <a:pPr marL="640080" lvl="1" indent="-274320" eaLnBrk="1" fontAlgn="auto" hangingPunct="1">
              <a:spcAft>
                <a:spcPts val="0"/>
              </a:spcAft>
              <a:buFont typeface="Wingdings 2"/>
              <a:buChar char=""/>
              <a:defRPr/>
            </a:pPr>
            <a:r>
              <a:rPr lang="en-US" dirty="0">
                <a:ea typeface="+mn-ea"/>
              </a:rPr>
              <a:t>Variance in that value; as the variance increases, both calls and puts will become more valuable because all options have limited downside and depend upon price volatility for upside.</a:t>
            </a:r>
          </a:p>
          <a:p>
            <a:pPr marL="640080" lvl="1" indent="-274320" eaLnBrk="1" fontAlgn="auto" hangingPunct="1">
              <a:spcAft>
                <a:spcPts val="0"/>
              </a:spcAft>
              <a:buFont typeface="Wingdings 2"/>
              <a:buChar char=""/>
              <a:defRPr/>
            </a:pPr>
            <a:r>
              <a:rPr lang="en-US" dirty="0">
                <a:ea typeface="+mn-ea"/>
              </a:rPr>
              <a:t>Expected dividends on the asset, which are likely to reduce the price appreciation component of the asset, reducing the value of calls and increasing the value of puts.</a:t>
            </a:r>
          </a:p>
          <a:p>
            <a:pPr marL="320040" indent="-320040" eaLnBrk="1" fontAlgn="auto" hangingPunct="1">
              <a:spcAft>
                <a:spcPts val="0"/>
              </a:spcAft>
              <a:buFont typeface="Wingdings"/>
              <a:buChar char=""/>
              <a:defRPr/>
            </a:pPr>
            <a:r>
              <a:rPr lang="en-US" dirty="0">
                <a:ea typeface="+mn-ea"/>
                <a:cs typeface="+mn-cs"/>
              </a:rPr>
              <a:t>Variables Relating to Option</a:t>
            </a:r>
          </a:p>
          <a:p>
            <a:pPr marL="640080" lvl="1" indent="-274320" eaLnBrk="1" fontAlgn="auto" hangingPunct="1">
              <a:spcAft>
                <a:spcPts val="0"/>
              </a:spcAft>
              <a:buFont typeface="Wingdings 2"/>
              <a:buChar char=""/>
              <a:defRPr/>
            </a:pPr>
            <a:r>
              <a:rPr lang="en-US" dirty="0">
                <a:ea typeface="+mn-ea"/>
              </a:rPr>
              <a:t>Strike Price of Options; the right to buy (sell) at a fixed price becomes more (less) valuable at a lower price.</a:t>
            </a:r>
          </a:p>
          <a:p>
            <a:pPr marL="640080" lvl="1" indent="-274320" eaLnBrk="1" fontAlgn="auto" hangingPunct="1">
              <a:spcAft>
                <a:spcPts val="0"/>
              </a:spcAft>
              <a:buFont typeface="Wingdings 2"/>
              <a:buChar char=""/>
              <a:defRPr/>
            </a:pPr>
            <a:r>
              <a:rPr lang="en-US" dirty="0">
                <a:ea typeface="+mn-ea"/>
              </a:rPr>
              <a:t>Life of the Option; both calls and puts benefit from a longer life.</a:t>
            </a:r>
          </a:p>
          <a:p>
            <a:pPr marL="320040" indent="-320040" eaLnBrk="1" fontAlgn="auto" hangingPunct="1">
              <a:spcAft>
                <a:spcPts val="0"/>
              </a:spcAft>
              <a:buFont typeface="Wingdings"/>
              <a:buChar char=""/>
              <a:defRPr/>
            </a:pPr>
            <a:r>
              <a:rPr lang="en-US" dirty="0">
                <a:ea typeface="+mn-ea"/>
                <a:cs typeface="+mn-cs"/>
              </a:rPr>
              <a:t>Level of Interest Rates; as rates increase, the right to buy (sell) at a fixed price in the future becomes more (less) valuable.</a:t>
            </a:r>
          </a:p>
        </p:txBody>
      </p:sp>
      <p:sp>
        <p:nvSpPr>
          <p:cNvPr id="24578" name="Footer Placeholder 1">
            <a:extLst>
              <a:ext uri="{FF2B5EF4-FFF2-40B4-BE49-F238E27FC236}">
                <a16:creationId xmlns:a16="http://schemas.microsoft.com/office/drawing/2014/main" id="{A866260A-A939-2AB3-1240-49C1599DAD6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72FD8611-2631-9FAA-88CF-947A5838B945}"/>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0EF7D307-3082-3F41-B3B8-52AA0D36F637}" type="slidenum">
              <a:rPr lang="en-US" altLang="en-US" sz="1200">
                <a:solidFill>
                  <a:srgbClr val="FFFFFF"/>
                </a:solidFill>
              </a:rPr>
              <a:pPr>
                <a:lnSpc>
                  <a:spcPct val="80000"/>
                </a:lnSpc>
              </a:pPr>
              <a:t>7</a:t>
            </a:fld>
            <a:endParaRPr lang="en-US" altLang="en-US" sz="1200">
              <a:solidFill>
                <a:srgbClr val="FFFFFF"/>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26A921C2-1555-4374-A888-17BFE61C44E1}"/>
              </a:ext>
            </a:extLst>
          </p:cNvPr>
          <p:cNvSpPr>
            <a:spLocks noGrp="1" noChangeArrowheads="1"/>
          </p:cNvSpPr>
          <p:nvPr>
            <p:ph type="title"/>
          </p:nvPr>
        </p:nvSpPr>
        <p:spPr/>
        <p:txBody>
          <a:bodyPr>
            <a:normAutofit/>
          </a:bodyPr>
          <a:lstStyle/>
          <a:p>
            <a:pPr eaLnBrk="1" fontAlgn="auto" hangingPunct="1">
              <a:spcAft>
                <a:spcPts val="0"/>
              </a:spcAft>
              <a:defRPr/>
            </a:pPr>
            <a:r>
              <a:rPr lang="en-US" dirty="0">
                <a:ea typeface="+mj-ea"/>
                <a:cs typeface="+mj-cs"/>
              </a:rPr>
              <a:t>The essence of option pricing models: The Replicating portfolio &amp; Arbitrage</a:t>
            </a:r>
          </a:p>
        </p:txBody>
      </p:sp>
      <p:sp>
        <p:nvSpPr>
          <p:cNvPr id="2" name="Rectangle 3">
            <a:extLst>
              <a:ext uri="{FF2B5EF4-FFF2-40B4-BE49-F238E27FC236}">
                <a16:creationId xmlns:a16="http://schemas.microsoft.com/office/drawing/2014/main" id="{E8D0CC62-3DCA-48EE-7FF9-B8FB19F22013}"/>
              </a:ext>
            </a:extLst>
          </p:cNvPr>
          <p:cNvSpPr>
            <a:spLocks noGrp="1" noChangeArrowheads="1"/>
          </p:cNvSpPr>
          <p:nvPr>
            <p:ph idx="1"/>
          </p:nvPr>
        </p:nvSpPr>
        <p:spPr/>
        <p:txBody>
          <a:bodyPr>
            <a:normAutofit/>
          </a:bodyPr>
          <a:lstStyle/>
          <a:p>
            <a:pPr marL="320040" indent="-320040" eaLnBrk="1" fontAlgn="auto" hangingPunct="1">
              <a:spcAft>
                <a:spcPts val="0"/>
              </a:spcAft>
              <a:buFont typeface="Wingdings"/>
              <a:buChar char=""/>
              <a:defRPr/>
            </a:pPr>
            <a:r>
              <a:rPr lang="en-US" u="sng" dirty="0">
                <a:ea typeface="+mn-ea"/>
                <a:cs typeface="+mn-cs"/>
              </a:rPr>
              <a:t>Replicating portfolio</a:t>
            </a:r>
            <a:r>
              <a:rPr lang="en-US" dirty="0">
                <a:ea typeface="+mn-ea"/>
                <a:cs typeface="+mn-cs"/>
              </a:rPr>
              <a:t>: Option pricing models are built on the presumption that you can create a combination of the underlying assets and a risk free investment (lending or borrowing) that has exactly the same cash flows as the option being valued. For this to occur,</a:t>
            </a:r>
          </a:p>
          <a:p>
            <a:pPr marL="640080" lvl="1" indent="-274320" eaLnBrk="1" fontAlgn="auto" hangingPunct="1">
              <a:spcAft>
                <a:spcPts val="0"/>
              </a:spcAft>
              <a:buFont typeface="Wingdings 2"/>
              <a:buChar char=""/>
              <a:defRPr/>
            </a:pPr>
            <a:r>
              <a:rPr lang="en-US" dirty="0">
                <a:ea typeface="+mn-ea"/>
              </a:rPr>
              <a:t>The underlying asset is traded - this yield not only observable prices and volatility as inputs to option pricing models but allows for the possibility of creating replicating portfolios</a:t>
            </a:r>
          </a:p>
          <a:p>
            <a:pPr marL="640080" lvl="1" indent="-274320" eaLnBrk="1" fontAlgn="auto" hangingPunct="1">
              <a:spcAft>
                <a:spcPts val="0"/>
              </a:spcAft>
              <a:buFont typeface="Wingdings 2"/>
              <a:buChar char=""/>
              <a:defRPr/>
            </a:pPr>
            <a:r>
              <a:rPr lang="en-US" dirty="0">
                <a:ea typeface="+mn-ea"/>
              </a:rPr>
              <a:t>An active marketplace exists for the option itself.</a:t>
            </a:r>
          </a:p>
          <a:p>
            <a:pPr marL="640080" lvl="1" indent="-274320" eaLnBrk="1" fontAlgn="auto" hangingPunct="1">
              <a:spcAft>
                <a:spcPts val="0"/>
              </a:spcAft>
              <a:buFont typeface="Wingdings 2"/>
              <a:buChar char=""/>
              <a:defRPr/>
            </a:pPr>
            <a:r>
              <a:rPr lang="en-US" dirty="0">
                <a:ea typeface="+mn-ea"/>
              </a:rPr>
              <a:t>You can borrow and lend money at the risk free rate.</a:t>
            </a:r>
          </a:p>
          <a:p>
            <a:pPr marL="319405" indent="-274320" eaLnBrk="1" fontAlgn="auto" hangingPunct="1">
              <a:spcAft>
                <a:spcPts val="0"/>
              </a:spcAft>
              <a:buFont typeface="Wingdings 2"/>
              <a:buChar char=""/>
              <a:defRPr/>
            </a:pPr>
            <a:r>
              <a:rPr lang="en-US" u="sng" dirty="0">
                <a:ea typeface="+mn-ea"/>
              </a:rPr>
              <a:t>Arbitrage</a:t>
            </a:r>
            <a:r>
              <a:rPr lang="en-US" dirty="0">
                <a:ea typeface="+mn-ea"/>
              </a:rPr>
              <a:t>: If the replicating portfolio has the same cash flows as the option, they have to be valued (priced) the same.</a:t>
            </a:r>
          </a:p>
        </p:txBody>
      </p:sp>
      <p:sp>
        <p:nvSpPr>
          <p:cNvPr id="26626" name="Footer Placeholder 1">
            <a:extLst>
              <a:ext uri="{FF2B5EF4-FFF2-40B4-BE49-F238E27FC236}">
                <a16:creationId xmlns:a16="http://schemas.microsoft.com/office/drawing/2014/main" id="{5E745AA9-4EA1-1C3C-8292-871EF91CBE7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BC692AE9-172A-92DA-5FAA-F72F91D7EFA9}"/>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B56256A9-D0A8-3446-AFDA-1E28212EBA09}" type="slidenum">
              <a:rPr lang="en-US" altLang="en-US" sz="1200">
                <a:solidFill>
                  <a:srgbClr val="FFFFFF"/>
                </a:solidFill>
              </a:rPr>
              <a:pPr>
                <a:lnSpc>
                  <a:spcPct val="80000"/>
                </a:lnSpc>
              </a:pPr>
              <a:t>8</a:t>
            </a:fld>
            <a:endParaRPr lang="en-US" altLang="en-US" sz="12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9B9578EA-0EAD-5E66-5DAB-36C95186213B}"/>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Creating a replicating portfolio</a:t>
            </a:r>
          </a:p>
        </p:txBody>
      </p:sp>
      <p:sp>
        <p:nvSpPr>
          <p:cNvPr id="2" name="Rectangle 3">
            <a:extLst>
              <a:ext uri="{FF2B5EF4-FFF2-40B4-BE49-F238E27FC236}">
                <a16:creationId xmlns:a16="http://schemas.microsoft.com/office/drawing/2014/main" id="{4CA33490-40F6-774A-BA2D-C55DADBE1904}"/>
              </a:ext>
            </a:extLst>
          </p:cNvPr>
          <p:cNvSpPr>
            <a:spLocks noGrp="1" noChangeArrowheads="1"/>
          </p:cNvSpPr>
          <p:nvPr>
            <p:ph idx="1"/>
          </p:nvPr>
        </p:nvSpPr>
        <p:spPr/>
        <p:txBody>
          <a:bodyPr>
            <a:normAutofit/>
          </a:bodyPr>
          <a:lstStyle/>
          <a:p>
            <a:pPr marL="320040" indent="-320040" eaLnBrk="1" fontAlgn="auto" hangingPunct="1">
              <a:spcAft>
                <a:spcPts val="0"/>
              </a:spcAft>
              <a:buFont typeface="Wingdings"/>
              <a:buChar char=""/>
              <a:defRPr/>
            </a:pPr>
            <a:r>
              <a:rPr lang="en-US">
                <a:ea typeface="+mn-ea"/>
                <a:cs typeface="+mn-cs"/>
              </a:rPr>
              <a:t>The objective in creating a replicating portfolio is to use a combination of riskfree borrowing/lending and the underlying asset to create the same cashflows as the option being valued. </a:t>
            </a:r>
          </a:p>
          <a:p>
            <a:pPr marL="640080" lvl="1" indent="-274320" eaLnBrk="1" fontAlgn="auto" hangingPunct="1">
              <a:spcAft>
                <a:spcPts val="0"/>
              </a:spcAft>
              <a:buFont typeface="Wingdings 2"/>
              <a:buChar char=""/>
              <a:defRPr/>
            </a:pPr>
            <a:r>
              <a:rPr lang="en-US">
                <a:ea typeface="+mn-ea"/>
              </a:rPr>
              <a:t>Call = Borrowing + Buying D of the Underlying Stock  </a:t>
            </a:r>
          </a:p>
          <a:p>
            <a:pPr marL="640080" lvl="1" indent="-274320" eaLnBrk="1" fontAlgn="auto" hangingPunct="1">
              <a:spcAft>
                <a:spcPts val="0"/>
              </a:spcAft>
              <a:buFont typeface="Wingdings 2"/>
              <a:buChar char=""/>
              <a:defRPr/>
            </a:pPr>
            <a:r>
              <a:rPr lang="en-US">
                <a:ea typeface="+mn-ea"/>
              </a:rPr>
              <a:t>Put = Selling Short D on Underlying Asset + Lending</a:t>
            </a:r>
          </a:p>
          <a:p>
            <a:pPr marL="640080" lvl="1" indent="-274320" eaLnBrk="1" fontAlgn="auto" hangingPunct="1">
              <a:spcAft>
                <a:spcPts val="0"/>
              </a:spcAft>
              <a:buFont typeface="Wingdings 2"/>
              <a:buChar char=""/>
              <a:defRPr/>
            </a:pPr>
            <a:r>
              <a:rPr lang="en-US">
                <a:ea typeface="+mn-ea"/>
              </a:rPr>
              <a:t>The number of shares bought or sold is called the option delta.</a:t>
            </a:r>
          </a:p>
          <a:p>
            <a:pPr marL="320040" indent="-320040" eaLnBrk="1" fontAlgn="auto" hangingPunct="1">
              <a:spcAft>
                <a:spcPts val="0"/>
              </a:spcAft>
              <a:buFont typeface="Wingdings"/>
              <a:buChar char=""/>
              <a:defRPr/>
            </a:pPr>
            <a:r>
              <a:rPr lang="en-US">
                <a:ea typeface="+mn-ea"/>
                <a:cs typeface="+mn-cs"/>
              </a:rPr>
              <a:t>The principles of arbitrage then apply, and the value of the option has to be equal to the value of the replicating portfolio. </a:t>
            </a:r>
          </a:p>
        </p:txBody>
      </p:sp>
      <p:sp>
        <p:nvSpPr>
          <p:cNvPr id="28674" name="Footer Placeholder 1">
            <a:extLst>
              <a:ext uri="{FF2B5EF4-FFF2-40B4-BE49-F238E27FC236}">
                <a16:creationId xmlns:a16="http://schemas.microsoft.com/office/drawing/2014/main" id="{3A016920-0AE8-A55B-7774-9A889E9ABEF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DE28776A-6479-EF02-0C44-96CF6F4FB73E}"/>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2D3F9C90-D540-C24E-93D3-D12150E54179}" type="slidenum">
              <a:rPr lang="en-US" altLang="en-US" sz="1200">
                <a:solidFill>
                  <a:srgbClr val="FFFFFF"/>
                </a:solidFill>
              </a:rPr>
              <a:pPr>
                <a:lnSpc>
                  <a:spcPct val="80000"/>
                </a:lnSpc>
              </a:pPr>
              <a:t>9</a:t>
            </a:fld>
            <a:endParaRPr lang="en-US" altLang="en-US" sz="1200">
              <a:solidFill>
                <a:srgbClr val="FFFFFF"/>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DA784011-AF88-9D9C-C219-3F7E1095E9E9}"/>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The Binomial Option Pricing Model</a:t>
            </a:r>
          </a:p>
        </p:txBody>
      </p:sp>
      <p:pic>
        <p:nvPicPr>
          <p:cNvPr id="30724" name="Picture 9">
            <a:extLst>
              <a:ext uri="{FF2B5EF4-FFF2-40B4-BE49-F238E27FC236}">
                <a16:creationId xmlns:a16="http://schemas.microsoft.com/office/drawing/2014/main" id="{8DEB67E7-C7A8-4742-7B44-84D539A9751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001520" y="1752600"/>
            <a:ext cx="5140960" cy="4419600"/>
          </a:xfrm>
        </p:spPr>
      </p:pic>
      <p:sp>
        <p:nvSpPr>
          <p:cNvPr id="30722" name="Footer Placeholder 1">
            <a:extLst>
              <a:ext uri="{FF2B5EF4-FFF2-40B4-BE49-F238E27FC236}">
                <a16:creationId xmlns:a16="http://schemas.microsoft.com/office/drawing/2014/main" id="{52B64DB1-DDB4-560C-7ECA-780C893E7F0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2932B602-ACE3-D432-7272-D857617698CE}"/>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2B50A421-F030-BD48-AF97-7F996928A613}" type="slidenum">
              <a:rPr lang="en-US" altLang="en-US" sz="1200">
                <a:solidFill>
                  <a:srgbClr val="FFFFFF"/>
                </a:solidFill>
              </a:rPr>
              <a:pPr>
                <a:lnSpc>
                  <a:spcPct val="80000"/>
                </a:lnSpc>
              </a:pPr>
              <a:t>10</a:t>
            </a:fld>
            <a:endParaRPr lang="en-US" altLang="en-US" sz="1200">
              <a:solidFill>
                <a:srgbClr val="FFFFFF"/>
              </a:solidFill>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EF6A7067-275D-793A-815E-86D85EC1C760}"/>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The Limiting Distributions….</a:t>
            </a:r>
          </a:p>
        </p:txBody>
      </p:sp>
      <p:sp>
        <p:nvSpPr>
          <p:cNvPr id="2" name="Rectangle 3">
            <a:extLst>
              <a:ext uri="{FF2B5EF4-FFF2-40B4-BE49-F238E27FC236}">
                <a16:creationId xmlns:a16="http://schemas.microsoft.com/office/drawing/2014/main" id="{5BA15AF7-30C7-952D-B5FB-4F88ADC22805}"/>
              </a:ext>
            </a:extLst>
          </p:cNvPr>
          <p:cNvSpPr>
            <a:spLocks noGrp="1" noChangeArrowheads="1"/>
          </p:cNvSpPr>
          <p:nvPr>
            <p:ph idx="1"/>
          </p:nvPr>
        </p:nvSpPr>
        <p:spPr/>
        <p:txBody>
          <a:bodyPr>
            <a:normAutofit/>
          </a:bodyPr>
          <a:lstStyle/>
          <a:p>
            <a:pPr marL="320040" indent="-320040" eaLnBrk="1" fontAlgn="auto" hangingPunct="1">
              <a:spcAft>
                <a:spcPts val="0"/>
              </a:spcAft>
              <a:buFont typeface="Wingdings"/>
              <a:buChar char=""/>
              <a:defRPr/>
            </a:pPr>
            <a:r>
              <a:rPr lang="en-US" dirty="0">
                <a:ea typeface="+mn-ea"/>
                <a:cs typeface="+mn-cs"/>
              </a:rPr>
              <a:t>As the time interval is shortened, the limiting distribution, as t -&gt; 0, can take one of two forms. </a:t>
            </a:r>
          </a:p>
          <a:p>
            <a:pPr marL="640080" lvl="1" indent="-274320" eaLnBrk="1" fontAlgn="auto" hangingPunct="1">
              <a:spcAft>
                <a:spcPts val="0"/>
              </a:spcAft>
              <a:buFont typeface="Wingdings 2"/>
              <a:buChar char=""/>
              <a:defRPr/>
            </a:pPr>
            <a:r>
              <a:rPr lang="en-US" dirty="0">
                <a:ea typeface="+mn-ea"/>
              </a:rPr>
              <a:t>If as t -&gt; 0, price changes become smaller, the limiting distribution is the normal distribution, and the price process is a continuous one. </a:t>
            </a:r>
          </a:p>
          <a:p>
            <a:pPr marL="640080" lvl="1" indent="-274320" eaLnBrk="1" fontAlgn="auto" hangingPunct="1">
              <a:spcAft>
                <a:spcPts val="0"/>
              </a:spcAft>
              <a:buFont typeface="Wingdings 2"/>
              <a:buChar char=""/>
              <a:defRPr/>
            </a:pPr>
            <a:r>
              <a:rPr lang="en-US" dirty="0">
                <a:ea typeface="+mn-ea"/>
              </a:rPr>
              <a:t>If as t-&gt;0, price changes remain large, the limiting distribution is the </a:t>
            </a:r>
            <a:r>
              <a:rPr lang="en-US" dirty="0" err="1">
                <a:ea typeface="+mn-ea"/>
              </a:rPr>
              <a:t>poisson</a:t>
            </a:r>
            <a:r>
              <a:rPr lang="en-US" dirty="0">
                <a:ea typeface="+mn-ea"/>
              </a:rPr>
              <a:t> distribution, i.e., a distribution that allows for price jumps.</a:t>
            </a:r>
          </a:p>
          <a:p>
            <a:pPr marL="320040" indent="-320040" eaLnBrk="1" fontAlgn="auto" hangingPunct="1">
              <a:spcAft>
                <a:spcPts val="0"/>
              </a:spcAft>
              <a:buFont typeface="Wingdings"/>
              <a:buChar char=""/>
              <a:defRPr/>
            </a:pPr>
            <a:r>
              <a:rPr lang="en-US" dirty="0">
                <a:ea typeface="+mn-ea"/>
                <a:cs typeface="+mn-cs"/>
              </a:rPr>
              <a:t>The Black-Scholes model applies when the limiting distribution is the normal distribution and explicitly assumes that the price process is continuous and that there are no jumps in asset prices. </a:t>
            </a:r>
          </a:p>
        </p:txBody>
      </p:sp>
      <p:sp>
        <p:nvSpPr>
          <p:cNvPr id="32770" name="Footer Placeholder 1">
            <a:extLst>
              <a:ext uri="{FF2B5EF4-FFF2-40B4-BE49-F238E27FC236}">
                <a16:creationId xmlns:a16="http://schemas.microsoft.com/office/drawing/2014/main" id="{014CBEDD-5CE7-B47E-AC07-A1DE2F62718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F76821A5-F3BE-7ECB-6D02-A201CB15F624}"/>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50CD472C-6B64-D445-97B6-539C39DF0CEC}"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6556AD5C-9A62-AD4B-84DA-E3C03DA13677}"/>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Black and Scholes to the rescue</a:t>
            </a:r>
          </a:p>
        </p:txBody>
      </p:sp>
      <p:sp>
        <p:nvSpPr>
          <p:cNvPr id="2" name="Rectangle 3">
            <a:extLst>
              <a:ext uri="{FF2B5EF4-FFF2-40B4-BE49-F238E27FC236}">
                <a16:creationId xmlns:a16="http://schemas.microsoft.com/office/drawing/2014/main" id="{338D2698-07B7-DC18-F5E8-ADBFE305DD7C}"/>
              </a:ext>
            </a:extLst>
          </p:cNvPr>
          <p:cNvSpPr>
            <a:spLocks noGrp="1" noChangeArrowheads="1"/>
          </p:cNvSpPr>
          <p:nvPr>
            <p:ph idx="1"/>
          </p:nvPr>
        </p:nvSpPr>
        <p:spPr/>
        <p:txBody>
          <a:bodyPr>
            <a:normAutofit/>
          </a:bodyPr>
          <a:lstStyle/>
          <a:p>
            <a:pPr marL="320040" indent="-320040" eaLnBrk="1" fontAlgn="auto" hangingPunct="1">
              <a:spcAft>
                <a:spcPts val="0"/>
              </a:spcAft>
              <a:buFont typeface="Wingdings"/>
              <a:buChar char=""/>
              <a:defRPr/>
            </a:pPr>
            <a:r>
              <a:rPr lang="en-US" dirty="0">
                <a:ea typeface="+mn-ea"/>
                <a:cs typeface="+mn-cs"/>
              </a:rPr>
              <a:t>The version of the model presented by Black and Scholes was designed to value European options, which were dividend-protected.</a:t>
            </a:r>
          </a:p>
          <a:p>
            <a:pPr marL="320040" indent="-320040" eaLnBrk="1" fontAlgn="auto" hangingPunct="1">
              <a:spcAft>
                <a:spcPts val="0"/>
              </a:spcAft>
              <a:buFont typeface="Wingdings"/>
              <a:buChar char=""/>
              <a:defRPr/>
            </a:pPr>
            <a:r>
              <a:rPr lang="en-US" dirty="0">
                <a:ea typeface="+mn-ea"/>
                <a:cs typeface="+mn-cs"/>
              </a:rPr>
              <a:t> The value of a call option in the Black-Scholes model can be written as a function of the following variables:</a:t>
            </a:r>
          </a:p>
          <a:p>
            <a:pPr marL="640080" lvl="1" indent="-274320" eaLnBrk="1" fontAlgn="auto" hangingPunct="1">
              <a:spcAft>
                <a:spcPts val="0"/>
              </a:spcAft>
              <a:buFont typeface="Wingdings 2"/>
              <a:buChar char=""/>
              <a:defRPr/>
            </a:pPr>
            <a:r>
              <a:rPr lang="en-US" dirty="0">
                <a:ea typeface="+mn-ea"/>
              </a:rPr>
              <a:t>S = Current value of the underlying asset</a:t>
            </a:r>
          </a:p>
          <a:p>
            <a:pPr marL="640080" lvl="1" indent="-274320" eaLnBrk="1" fontAlgn="auto" hangingPunct="1">
              <a:spcAft>
                <a:spcPts val="0"/>
              </a:spcAft>
              <a:buFont typeface="Wingdings 2"/>
              <a:buChar char=""/>
              <a:defRPr/>
            </a:pPr>
            <a:r>
              <a:rPr lang="en-US" dirty="0">
                <a:ea typeface="+mn-ea"/>
              </a:rPr>
              <a:t>K = Strike price of the option</a:t>
            </a:r>
          </a:p>
          <a:p>
            <a:pPr marL="640080" lvl="1" indent="-274320" eaLnBrk="1" fontAlgn="auto" hangingPunct="1">
              <a:spcAft>
                <a:spcPts val="0"/>
              </a:spcAft>
              <a:buFont typeface="Wingdings 2"/>
              <a:buChar char=""/>
              <a:defRPr/>
            </a:pPr>
            <a:r>
              <a:rPr lang="en-US" dirty="0">
                <a:ea typeface="+mn-ea"/>
              </a:rPr>
              <a:t>t = Life to expiration of the option</a:t>
            </a:r>
          </a:p>
          <a:p>
            <a:pPr marL="640080" lvl="1" indent="-274320" eaLnBrk="1" fontAlgn="auto" hangingPunct="1">
              <a:spcAft>
                <a:spcPts val="0"/>
              </a:spcAft>
              <a:buFont typeface="Wingdings 2"/>
              <a:buChar char=""/>
              <a:defRPr/>
            </a:pPr>
            <a:r>
              <a:rPr lang="en-US" dirty="0">
                <a:ea typeface="+mn-ea"/>
              </a:rPr>
              <a:t>r = Riskless interest rate corresponding to the life of the option</a:t>
            </a:r>
          </a:p>
          <a:p>
            <a:pPr marL="640080" lvl="1" indent="-274320" eaLnBrk="1" fontAlgn="auto" hangingPunct="1">
              <a:spcAft>
                <a:spcPts val="0"/>
              </a:spcAft>
              <a:buFont typeface="Wingdings 2"/>
              <a:buChar char=""/>
              <a:defRPr/>
            </a:pPr>
            <a:r>
              <a:rPr lang="en-US" dirty="0">
                <a:latin typeface="Symbol" pitchFamily="2" charset="2"/>
              </a:rPr>
              <a:t></a:t>
            </a:r>
            <a:r>
              <a:rPr lang="en-US" baseline="30000" dirty="0">
                <a:ea typeface="+mn-ea"/>
              </a:rPr>
              <a:t>2</a:t>
            </a:r>
            <a:r>
              <a:rPr lang="en-US" dirty="0">
                <a:ea typeface="+mn-ea"/>
              </a:rPr>
              <a:t> = Variance in the </a:t>
            </a:r>
            <a:r>
              <a:rPr lang="en-US" dirty="0" err="1">
                <a:ea typeface="+mn-ea"/>
              </a:rPr>
              <a:t>ln</a:t>
            </a:r>
            <a:r>
              <a:rPr lang="en-US" dirty="0">
                <a:ea typeface="+mn-ea"/>
              </a:rPr>
              <a:t>(value) of the underlying asset</a:t>
            </a:r>
          </a:p>
        </p:txBody>
      </p:sp>
      <p:sp>
        <p:nvSpPr>
          <p:cNvPr id="34818" name="Footer Placeholder 1">
            <a:extLst>
              <a:ext uri="{FF2B5EF4-FFF2-40B4-BE49-F238E27FC236}">
                <a16:creationId xmlns:a16="http://schemas.microsoft.com/office/drawing/2014/main" id="{FF2D8DEA-DCD9-B2FE-6311-32004770221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F952F437-511C-FD62-58ED-F74B773AA833}"/>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FEA83878-7EF6-D742-8061-38FBAEF1F5B0}"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ECFC556E-7FDD-008D-201F-D6E6E2C5C0D3}"/>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The Black Scholes Model</a:t>
            </a:r>
          </a:p>
        </p:txBody>
      </p:sp>
      <p:sp>
        <p:nvSpPr>
          <p:cNvPr id="2" name="Rectangle 3">
            <a:extLst>
              <a:ext uri="{FF2B5EF4-FFF2-40B4-BE49-F238E27FC236}">
                <a16:creationId xmlns:a16="http://schemas.microsoft.com/office/drawing/2014/main" id="{3281B33B-51F3-3A70-5A1C-CC4C29F259BB}"/>
              </a:ext>
            </a:extLst>
          </p:cNvPr>
          <p:cNvSpPr>
            <a:spLocks noGrp="1" noChangeArrowheads="1"/>
          </p:cNvSpPr>
          <p:nvPr>
            <p:ph idx="1"/>
          </p:nvPr>
        </p:nvSpPr>
        <p:spPr/>
        <p:txBody>
          <a:bodyPr>
            <a:normAutofit/>
          </a:bodyPr>
          <a:lstStyle/>
          <a:p>
            <a:pPr marL="0" indent="0" eaLnBrk="1" fontAlgn="auto" hangingPunct="1">
              <a:spcAft>
                <a:spcPts val="0"/>
              </a:spcAft>
              <a:buFont typeface="Wingdings"/>
              <a:buNone/>
              <a:defRPr/>
            </a:pPr>
            <a:r>
              <a:rPr lang="en-US" dirty="0">
                <a:ea typeface="+mn-ea"/>
                <a:cs typeface="+mn-cs"/>
              </a:rPr>
              <a:t>Value of call = S N (d1)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0" indent="0" eaLnBrk="1" fontAlgn="auto" hangingPunct="1">
              <a:spcAft>
                <a:spcPts val="0"/>
              </a:spcAft>
              <a:buFont typeface="Wingdings"/>
              <a:buNone/>
              <a:defRPr/>
            </a:pPr>
            <a:r>
              <a:rPr lang="en-US" dirty="0">
                <a:ea typeface="+mn-ea"/>
                <a:cs typeface="+mn-cs"/>
              </a:rPr>
              <a:t>where</a:t>
            </a:r>
          </a:p>
          <a:p>
            <a:pPr marL="365760" lvl="1" indent="0" eaLnBrk="1" fontAlgn="auto" hangingPunct="1">
              <a:spcAft>
                <a:spcPts val="0"/>
              </a:spcAft>
              <a:buFont typeface="Wingdings 2"/>
              <a:buNone/>
              <a:defRPr/>
            </a:pPr>
            <a:r>
              <a:rPr lang="en-US" dirty="0">
                <a:ea typeface="+mn-ea"/>
              </a:rPr>
              <a:t>	</a:t>
            </a:r>
          </a:p>
          <a:p>
            <a:pPr marL="365760" lvl="1" indent="0" eaLnBrk="1" fontAlgn="auto" hangingPunct="1">
              <a:spcAft>
                <a:spcPts val="0"/>
              </a:spcAft>
              <a:buFont typeface="Wingdings 2"/>
              <a:buNone/>
              <a:defRPr/>
            </a:pPr>
            <a:endParaRPr lang="en-US" dirty="0">
              <a:ea typeface="+mn-ea"/>
            </a:endParaRPr>
          </a:p>
          <a:p>
            <a:pPr marL="1097280" lvl="3" indent="0" eaLnBrk="1" fontAlgn="auto" hangingPunct="1">
              <a:spcAft>
                <a:spcPts val="0"/>
              </a:spcAft>
              <a:buClr>
                <a:schemeClr val="accent3"/>
              </a:buClr>
              <a:buFont typeface="Wingdings"/>
              <a:buNone/>
              <a:defRPr/>
            </a:pPr>
            <a:r>
              <a:rPr lang="en-US" dirty="0">
                <a:ea typeface="+mn-ea"/>
              </a:rPr>
              <a:t>d2 = d1 - </a:t>
            </a:r>
            <a:r>
              <a:rPr lang="en-US" dirty="0">
                <a:latin typeface="Symbol" pitchFamily="2" charset="2"/>
              </a:rPr>
              <a:t></a:t>
            </a:r>
            <a:r>
              <a:rPr lang="en-US" dirty="0">
                <a:ea typeface="+mn-ea"/>
              </a:rPr>
              <a:t> √t</a:t>
            </a:r>
          </a:p>
          <a:p>
            <a:pPr marL="320040" indent="-320040" eaLnBrk="1" fontAlgn="auto" hangingPunct="1">
              <a:spcAft>
                <a:spcPts val="0"/>
              </a:spcAft>
              <a:buFont typeface="Wingdings"/>
              <a:buChar char=""/>
              <a:defRPr/>
            </a:pPr>
            <a:r>
              <a:rPr lang="en-US" dirty="0">
                <a:ea typeface="+mn-ea"/>
                <a:cs typeface="+mn-cs"/>
              </a:rPr>
              <a:t>The replicating portfolio is embedded in the Black-Scholes model. To replicate this call, you would need to</a:t>
            </a:r>
          </a:p>
          <a:p>
            <a:pPr marL="640080" lvl="1" indent="-274320" eaLnBrk="1" fontAlgn="auto" hangingPunct="1">
              <a:spcAft>
                <a:spcPts val="0"/>
              </a:spcAft>
              <a:buFont typeface="Wingdings 2"/>
              <a:buChar char=""/>
              <a:defRPr/>
            </a:pPr>
            <a:r>
              <a:rPr lang="en-US" dirty="0">
                <a:ea typeface="+mn-ea"/>
              </a:rPr>
              <a:t>Buy N(d1) shares of stock; N(d1) is called the option delta</a:t>
            </a:r>
          </a:p>
          <a:p>
            <a:pPr marL="640080" lvl="1" indent="-274320" eaLnBrk="1" fontAlgn="auto" hangingPunct="1">
              <a:spcAft>
                <a:spcPts val="0"/>
              </a:spcAft>
              <a:buFont typeface="Wingdings 2"/>
              <a:buChar char=""/>
              <a:defRPr/>
            </a:pPr>
            <a:r>
              <a:rPr lang="en-US" dirty="0">
                <a:ea typeface="+mn-ea"/>
              </a:rPr>
              <a:t>Borrow K e</a:t>
            </a:r>
            <a:r>
              <a:rPr lang="en-US" baseline="30000" dirty="0">
                <a:ea typeface="+mn-ea"/>
              </a:rPr>
              <a:t>-</a:t>
            </a:r>
            <a:r>
              <a:rPr lang="en-US" baseline="30000" dirty="0" err="1">
                <a:ea typeface="+mn-ea"/>
              </a:rPr>
              <a:t>rt</a:t>
            </a:r>
            <a:r>
              <a:rPr lang="en-US" baseline="30000" dirty="0">
                <a:ea typeface="+mn-ea"/>
              </a:rPr>
              <a:t> </a:t>
            </a:r>
            <a:r>
              <a:rPr lang="en-US" dirty="0">
                <a:ea typeface="+mn-ea"/>
              </a:rPr>
              <a:t>N(d2) </a:t>
            </a:r>
          </a:p>
          <a:p>
            <a:pPr marL="320040" indent="-320040" eaLnBrk="1" fontAlgn="auto" hangingPunct="1">
              <a:spcAft>
                <a:spcPts val="0"/>
              </a:spcAft>
              <a:buFont typeface="Wingdings"/>
              <a:buChar char=""/>
              <a:defRPr/>
            </a:pPr>
            <a:endParaRPr lang="en-US" dirty="0">
              <a:ea typeface="+mn-ea"/>
              <a:cs typeface="+mn-cs"/>
            </a:endParaRPr>
          </a:p>
        </p:txBody>
      </p:sp>
      <p:sp>
        <p:nvSpPr>
          <p:cNvPr id="36866" name="Footer Placeholder 1">
            <a:extLst>
              <a:ext uri="{FF2B5EF4-FFF2-40B4-BE49-F238E27FC236}">
                <a16:creationId xmlns:a16="http://schemas.microsoft.com/office/drawing/2014/main" id="{30FBE07F-4A34-1393-F22F-119A7839FA7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D71AD21E-F850-7588-875F-148072CB4B0F}"/>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57EDB532-19B1-684B-8A65-DAA1248AAE07}" type="slidenum">
              <a:rPr lang="en-US" altLang="en-US" sz="1200">
                <a:solidFill>
                  <a:srgbClr val="FFFFFF"/>
                </a:solidFill>
              </a:rPr>
              <a:pPr>
                <a:lnSpc>
                  <a:spcPct val="80000"/>
                </a:lnSpc>
              </a:pPr>
              <a:t>13</a:t>
            </a:fld>
            <a:endParaRPr lang="en-US" altLang="en-US" sz="1200">
              <a:solidFill>
                <a:srgbClr val="FFFFFF"/>
              </a:solidFill>
            </a:endParaRPr>
          </a:p>
        </p:txBody>
      </p:sp>
      <p:graphicFrame>
        <p:nvGraphicFramePr>
          <p:cNvPr id="36869" name="Object 2">
            <a:extLst>
              <a:ext uri="{FF2B5EF4-FFF2-40B4-BE49-F238E27FC236}">
                <a16:creationId xmlns:a16="http://schemas.microsoft.com/office/drawing/2014/main" id="{14B5037A-F5BF-EE9F-4F98-10A14A3F859F}"/>
              </a:ext>
            </a:extLst>
          </p:cNvPr>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name="Equation" r:id="rId3" imgW="1727200" imgH="596900" progId="Equation.3">
                  <p:embed/>
                </p:oleObj>
              </mc:Choice>
              <mc:Fallback>
                <p:oleObj name="Equation" r:id="rId3" imgW="1727200" imgH="596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6D4B8197-B844-96AD-F2EA-5019E64C1017}"/>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The Normal Distribution</a:t>
            </a:r>
          </a:p>
        </p:txBody>
      </p:sp>
      <p:graphicFrame>
        <p:nvGraphicFramePr>
          <p:cNvPr id="38916" name="Object 2">
            <a:extLst>
              <a:ext uri="{FF2B5EF4-FFF2-40B4-BE49-F238E27FC236}">
                <a16:creationId xmlns:a16="http://schemas.microsoft.com/office/drawing/2014/main" id="{F7961FD1-82AF-1223-2911-CCB12B057AEB}"/>
              </a:ext>
            </a:extLst>
          </p:cNvPr>
          <p:cNvGraphicFramePr>
            <a:graphicFrameLocks noGrp="1" noChangeAspect="1"/>
          </p:cNvGraphicFramePr>
          <p:nvPr>
            <p:ph idx="1"/>
            <p:extLst>
              <p:ext uri="{D42A27DB-BD31-4B8C-83A1-F6EECF244321}">
                <p14:modId xmlns:p14="http://schemas.microsoft.com/office/powerpoint/2010/main" val="9817213"/>
              </p:ext>
            </p:extLst>
          </p:nvPr>
        </p:nvGraphicFramePr>
        <p:xfrm>
          <a:off x="5283654" y="1885842"/>
          <a:ext cx="3152775" cy="4419600"/>
        </p:xfrm>
        <a:graphic>
          <a:graphicData uri="http://schemas.openxmlformats.org/presentationml/2006/ole">
            <mc:AlternateContent xmlns:mc="http://schemas.openxmlformats.org/markup-compatibility/2006">
              <mc:Choice xmlns:v="urn:schemas-microsoft-com:vml" Requires="v">
                <p:oleObj name="Worksheet" r:id="rId3" imgW="4965700" imgH="6959600" progId="Excel.Sheet.8">
                  <p:embed/>
                </p:oleObj>
              </mc:Choice>
              <mc:Fallback>
                <p:oleObj name="Worksheet" r:id="rId3" imgW="4965700" imgH="6959600" progId="Excel.Shee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3654" y="1885842"/>
                        <a:ext cx="3152775" cy="4419600"/>
                      </a:xfrm>
                      <a:prstGeom prst="rect">
                        <a:avLst/>
                      </a:prstGeom>
                      <a:solidFill>
                        <a:schemeClr val="bg2"/>
                      </a:solidFill>
                      <a:ln>
                        <a:noFill/>
                      </a:ln>
                    </p:spPr>
                  </p:pic>
                </p:oleObj>
              </mc:Fallback>
            </mc:AlternateContent>
          </a:graphicData>
        </a:graphic>
      </p:graphicFrame>
      <p:sp>
        <p:nvSpPr>
          <p:cNvPr id="38914" name="Footer Placeholder 1">
            <a:extLst>
              <a:ext uri="{FF2B5EF4-FFF2-40B4-BE49-F238E27FC236}">
                <a16:creationId xmlns:a16="http://schemas.microsoft.com/office/drawing/2014/main" id="{BB7C841C-2F52-D58D-6C03-3A98E811DE6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3A2EE98F-FC20-90F8-BB4C-D1364C47B99D}"/>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E42E56AA-BD75-554E-AC81-AA4428DAC33C}" type="slidenum">
              <a:rPr lang="en-US" altLang="en-US" sz="1200">
                <a:solidFill>
                  <a:srgbClr val="FFFFFF"/>
                </a:solidFill>
              </a:rPr>
              <a:pPr>
                <a:lnSpc>
                  <a:spcPct val="80000"/>
                </a:lnSpc>
              </a:pPr>
              <a:t>14</a:t>
            </a:fld>
            <a:endParaRPr lang="en-US" altLang="en-US" sz="1200">
              <a:solidFill>
                <a:srgbClr val="FFFFFF"/>
              </a:solidFill>
            </a:endParaRPr>
          </a:p>
        </p:txBody>
      </p:sp>
      <p:pic>
        <p:nvPicPr>
          <p:cNvPr id="38917" name="Picture 6">
            <a:extLst>
              <a:ext uri="{FF2B5EF4-FFF2-40B4-BE49-F238E27FC236}">
                <a16:creationId xmlns:a16="http://schemas.microsoft.com/office/drawing/2014/main" id="{40FB7767-4603-3BA7-5512-9295EB2993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8013881F-8525-54CC-1AD5-BCAA25A5B466}"/>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Adjusting for Dividends</a:t>
            </a:r>
          </a:p>
        </p:txBody>
      </p:sp>
      <p:sp>
        <p:nvSpPr>
          <p:cNvPr id="2" name="Rectangle 3">
            <a:extLst>
              <a:ext uri="{FF2B5EF4-FFF2-40B4-BE49-F238E27FC236}">
                <a16:creationId xmlns:a16="http://schemas.microsoft.com/office/drawing/2014/main" id="{EF18BF99-B052-9A90-813E-2C06B651E599}"/>
              </a:ext>
            </a:extLst>
          </p:cNvPr>
          <p:cNvSpPr>
            <a:spLocks noGrp="1" noChangeArrowheads="1"/>
          </p:cNvSpPr>
          <p:nvPr>
            <p:ph idx="1"/>
          </p:nvPr>
        </p:nvSpPr>
        <p:spPr/>
        <p:txBody>
          <a:bodyPr>
            <a:normAutofit/>
          </a:bodyPr>
          <a:lstStyle/>
          <a:p>
            <a:pPr marL="320040" indent="-320040" eaLnBrk="1" fontAlgn="auto" hangingPunct="1">
              <a:spcAft>
                <a:spcPts val="0"/>
              </a:spcAft>
              <a:buFont typeface="Wingdings"/>
              <a:buChar char=""/>
              <a:defRPr/>
            </a:pPr>
            <a:r>
              <a:rPr lang="en-US" dirty="0">
                <a:ea typeface="+mn-ea"/>
                <a:cs typeface="+mn-cs"/>
              </a:rPr>
              <a:t>If the dividend yield (y = dividends/ Current value of the asset) of the underlying asset is expected to remain unchanged during the life of the option, the Black-Scholes model can be modified to take dividends into account.</a:t>
            </a:r>
          </a:p>
          <a:p>
            <a:pPr marL="0" indent="0" algn="ctr" eaLnBrk="1" fontAlgn="auto" hangingPunct="1">
              <a:spcAft>
                <a:spcPts val="0"/>
              </a:spcAft>
              <a:buFont typeface="Wingdings" charset="0"/>
              <a:buNone/>
              <a:defRPr/>
            </a:pPr>
            <a:r>
              <a:rPr lang="en-US" dirty="0">
                <a:ea typeface="+mn-ea"/>
                <a:cs typeface="+mn-cs"/>
              </a:rPr>
              <a:t>Call value = S e</a:t>
            </a:r>
            <a:r>
              <a:rPr lang="en-US" baseline="30000" dirty="0">
                <a:ea typeface="+mn-ea"/>
                <a:cs typeface="+mn-cs"/>
              </a:rPr>
              <a:t>-</a:t>
            </a:r>
            <a:r>
              <a:rPr lang="en-US" baseline="30000" dirty="0" err="1">
                <a:ea typeface="+mn-ea"/>
                <a:cs typeface="+mn-cs"/>
              </a:rPr>
              <a:t>yt</a:t>
            </a:r>
            <a:r>
              <a:rPr lang="en-US" dirty="0">
                <a:ea typeface="+mn-ea"/>
                <a:cs typeface="+mn-cs"/>
              </a:rPr>
              <a:t> N(d1)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365760" lvl="1" indent="0" eaLnBrk="1" fontAlgn="auto" hangingPunct="1">
              <a:spcAft>
                <a:spcPts val="0"/>
              </a:spcAft>
              <a:buFont typeface="Wingdings 2"/>
              <a:buNone/>
              <a:defRPr/>
            </a:pPr>
            <a:r>
              <a:rPr lang="en-US" dirty="0">
                <a:ea typeface="+mn-ea"/>
              </a:rPr>
              <a:t>where,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365760" lvl="1" indent="0" eaLnBrk="1" fontAlgn="auto" hangingPunct="1">
              <a:spcAft>
                <a:spcPts val="0"/>
              </a:spcAft>
              <a:buFont typeface="Wingdings 2"/>
              <a:buNone/>
              <a:defRPr/>
            </a:pPr>
            <a:r>
              <a:rPr lang="en-US" dirty="0">
                <a:ea typeface="+mn-ea"/>
              </a:rPr>
              <a:t>	d2 = d1 - </a:t>
            </a:r>
            <a:r>
              <a:rPr lang="en-US" dirty="0">
                <a:latin typeface="Symbol" pitchFamily="2" charset="2"/>
              </a:rPr>
              <a:t></a:t>
            </a:r>
            <a:r>
              <a:rPr lang="en-US" dirty="0">
                <a:ea typeface="+mn-ea"/>
              </a:rPr>
              <a:t> √t</a:t>
            </a:r>
          </a:p>
          <a:p>
            <a:pPr marL="320040" indent="-320040" eaLnBrk="1" fontAlgn="auto" hangingPunct="1">
              <a:spcAft>
                <a:spcPts val="0"/>
              </a:spcAft>
              <a:buFont typeface="Wingdings"/>
              <a:buChar char=""/>
              <a:defRPr/>
            </a:pPr>
            <a:r>
              <a:rPr lang="en-US" dirty="0">
                <a:ea typeface="+mn-ea"/>
                <a:cs typeface="+mn-cs"/>
              </a:rPr>
              <a:t>The value of a put can also be derived from put-call parity (an arbitrage condition):</a:t>
            </a:r>
          </a:p>
          <a:p>
            <a:pPr marL="0" indent="0" algn="ctr" eaLnBrk="1" fontAlgn="auto" hangingPunct="1">
              <a:spcAft>
                <a:spcPts val="0"/>
              </a:spcAft>
              <a:buFont typeface="Wingdings" charset="0"/>
              <a:buNone/>
              <a:defRPr/>
            </a:pPr>
            <a:r>
              <a:rPr lang="en-US" dirty="0">
                <a:ea typeface="+mn-ea"/>
                <a:cs typeface="+mn-cs"/>
              </a:rPr>
              <a:t>Put value = K e</a:t>
            </a:r>
            <a:r>
              <a:rPr lang="en-US" baseline="30000" dirty="0">
                <a:ea typeface="+mn-ea"/>
                <a:cs typeface="+mn-cs"/>
              </a:rPr>
              <a:t>-</a:t>
            </a:r>
            <a:r>
              <a:rPr lang="en-US" baseline="30000" dirty="0" err="1">
                <a:ea typeface="+mn-ea"/>
                <a:cs typeface="+mn-cs"/>
              </a:rPr>
              <a:t>rt</a:t>
            </a:r>
            <a:r>
              <a:rPr lang="en-US" dirty="0">
                <a:ea typeface="+mn-ea"/>
                <a:cs typeface="+mn-cs"/>
              </a:rPr>
              <a:t> (1-N(d2)) - S 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
        <p:nvSpPr>
          <p:cNvPr id="40962" name="Footer Placeholder 1">
            <a:extLst>
              <a:ext uri="{FF2B5EF4-FFF2-40B4-BE49-F238E27FC236}">
                <a16:creationId xmlns:a16="http://schemas.microsoft.com/office/drawing/2014/main" id="{AAAE4DE0-DDF7-E43A-F435-480622FABB8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C350E964-A8DB-C7C0-4C5F-B7C70F5D8F83}"/>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760E5593-5276-BB41-827C-458A4A9B042E}" type="slidenum">
              <a:rPr lang="en-US" altLang="en-US" sz="1200">
                <a:solidFill>
                  <a:srgbClr val="FFFFFF"/>
                </a:solidFill>
              </a:rPr>
              <a:pPr>
                <a:lnSpc>
                  <a:spcPct val="80000"/>
                </a:lnSpc>
              </a:pPr>
              <a:t>15</a:t>
            </a:fld>
            <a:endParaRPr lang="en-US" altLang="en-US" sz="1200">
              <a:solidFill>
                <a:srgbClr val="FFFFFF"/>
              </a:solidFill>
            </a:endParaRPr>
          </a:p>
        </p:txBody>
      </p:sp>
      <p:graphicFrame>
        <p:nvGraphicFramePr>
          <p:cNvPr id="40965" name="Object 2">
            <a:extLst>
              <a:ext uri="{FF2B5EF4-FFF2-40B4-BE49-F238E27FC236}">
                <a16:creationId xmlns:a16="http://schemas.microsoft.com/office/drawing/2014/main" id="{21CEA71C-C4AB-A5AD-4DFA-E52379DCAAB4}"/>
              </a:ext>
            </a:extLst>
          </p:cNvPr>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name="Equation" r:id="rId3" imgW="1917700" imgH="596900" progId="Equation.3">
                  <p:embed/>
                </p:oleObj>
              </mc:Choice>
              <mc:Fallback>
                <p:oleObj name="Equation" r:id="rId3" imgW="1917700" imgH="596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E5377295-6527-9452-378C-60296F0CC7D5}"/>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Choice of Option Pricing Models</a:t>
            </a:r>
          </a:p>
        </p:txBody>
      </p:sp>
      <p:sp>
        <p:nvSpPr>
          <p:cNvPr id="2" name="Rectangle 3">
            <a:extLst>
              <a:ext uri="{FF2B5EF4-FFF2-40B4-BE49-F238E27FC236}">
                <a16:creationId xmlns:a16="http://schemas.microsoft.com/office/drawing/2014/main" id="{C852E76C-B81C-29A3-A153-B07ED1436453}"/>
              </a:ext>
            </a:extLst>
          </p:cNvPr>
          <p:cNvSpPr>
            <a:spLocks noGrp="1" noChangeArrowheads="1"/>
          </p:cNvSpPr>
          <p:nvPr>
            <p:ph idx="1"/>
          </p:nvPr>
        </p:nvSpPr>
        <p:spPr/>
        <p:txBody>
          <a:bodyPr>
            <a:normAutofit/>
          </a:bodyPr>
          <a:lstStyle/>
          <a:p>
            <a:pPr marL="320040" indent="-320040" eaLnBrk="1" fontAlgn="auto" hangingPunct="1">
              <a:spcAft>
                <a:spcPts val="0"/>
              </a:spcAft>
              <a:buFont typeface="Wingdings"/>
              <a:buChar char=""/>
              <a:defRPr/>
            </a:pPr>
            <a:r>
              <a:rPr lang="en-US" dirty="0">
                <a:ea typeface="+mn-ea"/>
                <a:cs typeface="+mn-cs"/>
              </a:rPr>
              <a:t>Some practitioners who use option pricing models to value options argue for the binomial model over the Black-Scholes and justify this choice by noting that</a:t>
            </a:r>
          </a:p>
          <a:p>
            <a:pPr marL="640080" lvl="1" indent="-274320" eaLnBrk="1" fontAlgn="auto" hangingPunct="1">
              <a:spcAft>
                <a:spcPts val="0"/>
              </a:spcAft>
              <a:buFont typeface="Wingdings 2"/>
              <a:buChar char=""/>
              <a:defRPr/>
            </a:pPr>
            <a:r>
              <a:rPr lang="en-US" dirty="0">
                <a:ea typeface="+mn-ea"/>
              </a:rPr>
              <a:t>Early exercise is the rule rather than the exception with real options</a:t>
            </a:r>
          </a:p>
          <a:p>
            <a:pPr marL="640080" lvl="1" indent="-274320" eaLnBrk="1" fontAlgn="auto" hangingPunct="1">
              <a:spcAft>
                <a:spcPts val="0"/>
              </a:spcAft>
              <a:buFont typeface="Wingdings 2"/>
              <a:buChar char=""/>
              <a:defRPr/>
            </a:pPr>
            <a:r>
              <a:rPr lang="en-US" dirty="0">
                <a:ea typeface="+mn-ea"/>
              </a:rPr>
              <a:t>Underlying asset values are generally </a:t>
            </a:r>
            <a:r>
              <a:rPr lang="en-US" dirty="0" err="1">
                <a:ea typeface="+mn-ea"/>
              </a:rPr>
              <a:t>discontinous</a:t>
            </a:r>
            <a:r>
              <a:rPr lang="en-US" dirty="0">
                <a:ea typeface="+mn-ea"/>
              </a:rPr>
              <a:t>.</a:t>
            </a:r>
          </a:p>
          <a:p>
            <a:pPr marL="319405" indent="-274320" eaLnBrk="1" fontAlgn="auto" hangingPunct="1">
              <a:spcAft>
                <a:spcPts val="0"/>
              </a:spcAft>
              <a:buFont typeface="Wingdings 2"/>
              <a:buChar char=""/>
              <a:defRPr/>
            </a:pPr>
            <a:r>
              <a:rPr lang="en-US" dirty="0">
                <a:ea typeface="+mn-ea"/>
              </a:rPr>
              <a:t>In practice, deriving the end nodes in a binomial tree is difficult to do. You can use the variance of an asset to create a synthetic binomial tree but the value that you then get will be very similar to the Black Scholes model value.</a:t>
            </a:r>
          </a:p>
        </p:txBody>
      </p:sp>
      <p:sp>
        <p:nvSpPr>
          <p:cNvPr id="43010" name="Footer Placeholder 1">
            <a:extLst>
              <a:ext uri="{FF2B5EF4-FFF2-40B4-BE49-F238E27FC236}">
                <a16:creationId xmlns:a16="http://schemas.microsoft.com/office/drawing/2014/main" id="{602EBBAB-12B3-3347-97B8-F40E115E362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r>
              <a:rPr lang="en-US" altLang="en-US" sz="1400">
                <a:solidFill>
                  <a:schemeClr val="tx2"/>
                </a:solidFill>
              </a:rPr>
              <a:t>Aswath Damodaran</a:t>
            </a:r>
          </a:p>
        </p:txBody>
      </p:sp>
      <p:sp>
        <p:nvSpPr>
          <p:cNvPr id="3" name="Slide Number Placeholder 2">
            <a:extLst>
              <a:ext uri="{FF2B5EF4-FFF2-40B4-BE49-F238E27FC236}">
                <a16:creationId xmlns:a16="http://schemas.microsoft.com/office/drawing/2014/main" id="{D34C00A7-1334-4B91-45ED-02B803C312D8}"/>
              </a:ext>
            </a:extLst>
          </p:cNvPr>
          <p:cNvSpPr>
            <a:spLocks noGrp="1"/>
          </p:cNvSpPr>
          <p:nvPr>
            <p:ph type="sldNum" sz="quarter" idx="4294967295"/>
          </p:nvPr>
        </p:nvSpPr>
        <p:spPr>
          <a:xfrm>
            <a:off x="0" y="1271588"/>
            <a:ext cx="533400" cy="244475"/>
          </a:xfrm>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pPr>
              <a:lnSpc>
                <a:spcPct val="80000"/>
              </a:lnSpc>
            </a:pPr>
            <a:fld id="{058CB38C-7908-AC45-B532-DCCD32ECAC80}" type="slidenum">
              <a:rPr lang="en-US" altLang="en-US" sz="1200">
                <a:solidFill>
                  <a:srgbClr val="FFFFFF"/>
                </a:solidFill>
              </a:rPr>
              <a:pPr>
                <a:lnSpc>
                  <a:spcPct val="80000"/>
                </a:lnSpc>
              </a:pPr>
              <a:t>16</a:t>
            </a:fld>
            <a:endParaRPr lang="en-US" altLang="en-US" sz="120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15014</TotalTime>
  <Pages>184</Pages>
  <Words>2028</Words>
  <Application>Microsoft Macintosh PowerPoint</Application>
  <PresentationFormat>On-screen Show (4:3)</PresentationFormat>
  <Paragraphs>149</Paragraphs>
  <Slides>16</Slides>
  <Notes>14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26" baseType="lpstr">
      <vt:lpstr>Times</vt:lpstr>
      <vt:lpstr>ＭＳ Ｐゴシック</vt:lpstr>
      <vt:lpstr>Arial</vt:lpstr>
      <vt:lpstr>Calibri</vt:lpstr>
      <vt:lpstr>Wingdings</vt:lpstr>
      <vt:lpstr>Wingdings 2</vt:lpstr>
      <vt:lpstr>Helvetica</vt:lpstr>
      <vt:lpstr>Slides2025</vt:lpstr>
      <vt:lpstr>Microsoft Equation</vt:lpstr>
      <vt:lpstr>Microsoft Excel 97 - 2004 Worksheet</vt:lpstr>
      <vt:lpstr>Option pricing: Basics</vt:lpstr>
      <vt:lpstr>The ingredients that make an “option”</vt:lpstr>
      <vt:lpstr>A Call Option</vt:lpstr>
      <vt:lpstr>Payoff Diagram on a Call</vt:lpstr>
      <vt:lpstr>A Put Option</vt:lpstr>
      <vt:lpstr>Payoff Diagram on Put Option</vt:lpstr>
      <vt:lpstr>Determinants of option value</vt:lpstr>
      <vt:lpstr>The essence of option pricing models: The Replicating portfolio &amp; Arbitrage</vt:lpstr>
      <vt:lpstr>Creating a replicating portfolio</vt:lpstr>
      <vt:lpstr>The Binomial Option Pricing Model</vt:lpstr>
      <vt:lpstr>The Limiting Distributions….</vt:lpstr>
      <vt:lpstr>Black and Scholes to the rescue</vt:lpstr>
      <vt:lpstr>The Black Scholes Model</vt:lpstr>
      <vt:lpstr>The Normal Distribution</vt:lpstr>
      <vt:lpstr>Adjusting for Dividends</vt:lpstr>
      <vt:lpstr>Choice of Option Pricing Models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171</cp:revision>
  <cp:lastPrinted>2013-04-27T19:08:02Z</cp:lastPrinted>
  <dcterms:created xsi:type="dcterms:W3CDTF">1998-01-08T15:09:51Z</dcterms:created>
  <dcterms:modified xsi:type="dcterms:W3CDTF">2025-01-24T02:13:29Z</dcterms:modified>
</cp:coreProperties>
</file>